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7" r:id="rId6"/>
    <p:sldId id="266" r:id="rId7"/>
    <p:sldId id="268" r:id="rId8"/>
    <p:sldId id="265" r:id="rId9"/>
    <p:sldId id="269" r:id="rId10"/>
    <p:sldId id="259" r:id="rId11"/>
    <p:sldId id="270" r:id="rId12"/>
    <p:sldId id="271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100"/>
    <a:srgbClr val="F14A62"/>
    <a:srgbClr val="6B6FED"/>
    <a:srgbClr val="575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1"/>
    <p:restoredTop sz="94729"/>
  </p:normalViewPr>
  <p:slideViewPr>
    <p:cSldViewPr snapToGrid="0">
      <p:cViewPr varScale="1">
        <p:scale>
          <a:sx n="74" d="100"/>
          <a:sy n="74" d="100"/>
        </p:scale>
        <p:origin x="7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6B6F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6F99-E42A-AF23-0C56-A92752A2F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AE5D2-14FB-61F6-8FE0-A33E70664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365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2E8DC-9EFD-7341-08D1-4057D3469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70816-F470-6B18-D553-2F2992B6D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30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6441-B4FF-6A18-1027-0E6776314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359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2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BD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385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rgbClr val="F14A62">
            <a:alpha val="7616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86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rgbClr val="6B6FED">
            <a:alpha val="4892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16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CC37B1-2D9B-069E-2E1B-336FA36FA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CF2D9C-2D72-526E-5AB2-493E4D4E5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736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5" r:id="rId4"/>
    <p:sldLayoutId id="2147483656" r:id="rId5"/>
    <p:sldLayoutId id="2147483658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artoon of a hat with objects in it&#10;&#10;Description automatically generated">
            <a:extLst>
              <a:ext uri="{FF2B5EF4-FFF2-40B4-BE49-F238E27FC236}">
                <a16:creationId xmlns:a16="http://schemas.microsoft.com/office/drawing/2014/main" id="{D9486756-F3F1-BD2D-15AF-9E41A659B3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52" r="8834"/>
          <a:stretch/>
        </p:blipFill>
        <p:spPr>
          <a:xfrm>
            <a:off x="4437413" y="0"/>
            <a:ext cx="7754587" cy="66561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B260D3-1777-5653-09AC-A9FE30B156A3}"/>
              </a:ext>
            </a:extLst>
          </p:cNvPr>
          <p:cNvSpPr txBox="1"/>
          <p:nvPr/>
        </p:nvSpPr>
        <p:spPr>
          <a:xfrm>
            <a:off x="466474" y="542719"/>
            <a:ext cx="6043507" cy="3395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ru-RU" sz="5400" b="1" dirty="0">
                <a:solidFill>
                  <a:schemeClr val="bg1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ПЕРЕОСМЫСЛЕНИЕ И ВОЗРОЖДЕНИЕ КОМИТЕТОВ ОБСЛУЖИВАНИЯ</a:t>
            </a:r>
            <a:endParaRPr lang="en-US" sz="5400" b="1" dirty="0">
              <a:solidFill>
                <a:schemeClr val="bg1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pic>
        <p:nvPicPr>
          <p:cNvPr id="10" name="Picture 9" descr="A black and gold logo&#10;&#10;Description automatically generated">
            <a:extLst>
              <a:ext uri="{FF2B5EF4-FFF2-40B4-BE49-F238E27FC236}">
                <a16:creationId xmlns:a16="http://schemas.microsoft.com/office/drawing/2014/main" id="{546AB185-5130-BD33-D65B-5CFF829CF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711" y="4700318"/>
            <a:ext cx="18288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84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171968D-7717-08D7-09D8-B5836CFDBDDB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F14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CC3AA8-A41A-4F2B-0CCA-E5271B6B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40" y="0"/>
            <a:ext cx="10515600" cy="1325563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Организация обсуждения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в малых группах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5C3D058E-C7A8-ADD4-2B52-E72F84543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120" y="69873"/>
            <a:ext cx="1913662" cy="11858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C05D7A-0859-C353-7A01-58E75A5499FF}"/>
              </a:ext>
            </a:extLst>
          </p:cNvPr>
          <p:cNvSpPr txBox="1"/>
          <p:nvPr/>
        </p:nvSpPr>
        <p:spPr>
          <a:xfrm>
            <a:off x="768205" y="1633097"/>
            <a:ext cx="862293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ru-RU" sz="4400" dirty="0">
                <a:solidFill>
                  <a:srgbClr val="F14A62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Понадобится ведущий и кто-то, кто будет делать заметки</a:t>
            </a:r>
            <a:endParaRPr lang="en-US" sz="4400" dirty="0">
              <a:solidFill>
                <a:srgbClr val="F14A62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ru-RU" sz="4400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Напомните правила обсуждения, принципы мозгового штурма</a:t>
            </a:r>
            <a:r>
              <a:rPr lang="ru-RU" sz="4400" dirty="0">
                <a:solidFill>
                  <a:srgbClr val="F14A62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</a:t>
            </a:r>
          </a:p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ru-RU" sz="4400" dirty="0">
                <a:solidFill>
                  <a:srgbClr val="F14A62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Точность записей важна!</a:t>
            </a:r>
            <a:endParaRPr lang="en-US" sz="4400" dirty="0">
              <a:solidFill>
                <a:srgbClr val="F14A62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pic>
        <p:nvPicPr>
          <p:cNvPr id="9" name="Picture 8" descr="A yellow line on a black background&#10;&#10;Description automatically generated">
            <a:extLst>
              <a:ext uri="{FF2B5EF4-FFF2-40B4-BE49-F238E27FC236}">
                <a16:creationId xmlns:a16="http://schemas.microsoft.com/office/drawing/2014/main" id="{8DAD7390-A0D8-7F0B-6D8C-FDF471038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1135" y="2128209"/>
            <a:ext cx="1962929" cy="413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6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171968D-7717-08D7-09D8-B5836CFDBDDB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F14A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CC3AA8-A41A-4F2B-0CCA-E5271B6B8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4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Обсуждения в малых группах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44107C-9558-1971-283B-B3C20A916842}"/>
              </a:ext>
            </a:extLst>
          </p:cNvPr>
          <p:cNvSpPr txBox="1"/>
          <p:nvPr/>
        </p:nvSpPr>
        <p:spPr>
          <a:xfrm>
            <a:off x="360218" y="1409794"/>
            <a:ext cx="11471564" cy="1451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>
              <a:lnSpc>
                <a:spcPts val="46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Первый шаг – определить цель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.</a:t>
            </a:r>
          </a:p>
          <a:p>
            <a:pPr marL="914400" marR="0" lvl="0" indent="-914400">
              <a:lnSpc>
                <a:spcPts val="46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Обсудите идеи по достижению цели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5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5C3D058E-C7A8-ADD4-2B52-E72F84543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120" y="69873"/>
            <a:ext cx="1913662" cy="11858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A43CD8-02CA-B1DC-7967-C50F5E429198}"/>
              </a:ext>
            </a:extLst>
          </p:cNvPr>
          <p:cNvSpPr txBox="1"/>
          <p:nvPr/>
        </p:nvSpPr>
        <p:spPr>
          <a:xfrm>
            <a:off x="931881" y="3050155"/>
            <a:ext cx="9943070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1540" lvl="1" indent="-434340">
              <a:lnSpc>
                <a:spcPts val="386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ru-RU" sz="36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Нужно ли вносить изменения в структуру</a:t>
            </a:r>
            <a:r>
              <a:rPr lang="en-U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?</a:t>
            </a:r>
          </a:p>
          <a:p>
            <a:pPr marL="891540" lvl="1" indent="-434340">
              <a:lnSpc>
                <a:spcPts val="386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ru-RU" sz="36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Стоит ли пересмотреть роли и обязанности наших доверенных служителей</a:t>
            </a:r>
            <a:r>
              <a:rPr lang="en-US" sz="36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?</a:t>
            </a:r>
          </a:p>
          <a:p>
            <a:pPr marL="891540" lvl="1" indent="-434340">
              <a:lnSpc>
                <a:spcPts val="386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ru-RU" sz="36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Нужны ли нам дополнительные ресурсы, которые помогут достичь наших целей?</a:t>
            </a:r>
            <a:endParaRPr lang="en-US" sz="3600" dirty="0">
              <a:solidFill>
                <a:srgbClr val="6B6FED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8B097A-3379-59F1-2E39-359FB4C12ACA}"/>
              </a:ext>
            </a:extLst>
          </p:cNvPr>
          <p:cNvSpPr txBox="1"/>
          <p:nvPr/>
        </p:nvSpPr>
        <p:spPr>
          <a:xfrm>
            <a:off x="481940" y="6074468"/>
            <a:ext cx="11471564" cy="646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>
              <a:lnSpc>
                <a:spcPts val="46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 startAt="3"/>
            </a:pPr>
            <a:r>
              <a:rPr lang="ru-RU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Выберите одну приоритетну</a:t>
            </a:r>
            <a:r>
              <a:rPr lang="ru-RU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ю идею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19748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960D31-E67D-15D4-9D5C-CFDA38C5556B}"/>
              </a:ext>
            </a:extLst>
          </p:cNvPr>
          <p:cNvSpPr txBox="1"/>
          <p:nvPr/>
        </p:nvSpPr>
        <p:spPr>
          <a:xfrm>
            <a:off x="2904565" y="1626932"/>
            <a:ext cx="810533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</a:pPr>
            <a:r>
              <a:rPr lang="ru-RU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Создайте план действий</a:t>
            </a:r>
            <a:endParaRPr lang="en-US" sz="4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0A0B4F-0D8A-C23E-6738-181E1D45EC5E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50C5EE6-35DA-3F87-D003-3ECE6F7A69A8}"/>
              </a:ext>
            </a:extLst>
          </p:cNvPr>
          <p:cNvSpPr txBox="1">
            <a:spLocks/>
          </p:cNvSpPr>
          <p:nvPr/>
        </p:nvSpPr>
        <p:spPr>
          <a:xfrm>
            <a:off x="494297" y="185622"/>
            <a:ext cx="10515600" cy="69275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Обсуждение в большой группе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" name="Picture 10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A38CA06F-035C-37B6-B84E-71A2DCCC5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120" y="69873"/>
            <a:ext cx="1913662" cy="118581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5EA65A5-BA2C-474B-8B36-97E014A2C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" y="1382308"/>
            <a:ext cx="2748322" cy="5486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EC55C40-331A-4447-921B-BF1BBC0B8774}"/>
              </a:ext>
            </a:extLst>
          </p:cNvPr>
          <p:cNvSpPr txBox="1"/>
          <p:nvPr/>
        </p:nvSpPr>
        <p:spPr>
          <a:xfrm>
            <a:off x="2635624" y="2926079"/>
            <a:ext cx="930164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4400" b="1" dirty="0">
                <a:solidFill>
                  <a:schemeClr val="bg2">
                    <a:lumMod val="50000"/>
                  </a:schemeClr>
                </a:solidFill>
              </a:rPr>
              <a:t>Кто будет выполнять работу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? 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4400" b="1">
                <a:solidFill>
                  <a:schemeClr val="bg2">
                    <a:lumMod val="50000"/>
                  </a:schemeClr>
                </a:solidFill>
              </a:rPr>
              <a:t>Что конкретно им нужно </a:t>
            </a:r>
            <a:r>
              <a:rPr lang="ru-RU" sz="4400" b="1" dirty="0">
                <a:solidFill>
                  <a:schemeClr val="bg2">
                    <a:lumMod val="50000"/>
                  </a:schemeClr>
                </a:solidFill>
              </a:rPr>
              <a:t>сделать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? 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4400" b="1" dirty="0">
                <a:solidFill>
                  <a:schemeClr val="bg2">
                    <a:lumMod val="50000"/>
                  </a:schemeClr>
                </a:solidFill>
              </a:rPr>
              <a:t>Когда это будет сделано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?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400" b="1" dirty="0">
                <a:solidFill>
                  <a:schemeClr val="bg2">
                    <a:lumMod val="50000"/>
                  </a:schemeClr>
                </a:solidFill>
              </a:rPr>
              <a:t>Сколько это будет стоить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024773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1B9718F-5162-3DB7-9D9A-09F3C0442A58}"/>
              </a:ext>
            </a:extLst>
          </p:cNvPr>
          <p:cNvSpPr txBox="1">
            <a:spLocks/>
          </p:cNvSpPr>
          <p:nvPr/>
        </p:nvSpPr>
        <p:spPr>
          <a:xfrm>
            <a:off x="191983" y="196015"/>
            <a:ext cx="6165273" cy="14427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ru-RU" sz="7000" i="1" dirty="0">
                <a:solidFill>
                  <a:srgbClr val="FBD100"/>
                </a:solidFill>
              </a:rPr>
              <a:t>Спасибо Вам!</a:t>
            </a:r>
            <a:r>
              <a:rPr lang="en-US" i="1" dirty="0">
                <a:solidFill>
                  <a:schemeClr val="bg1"/>
                </a:solidFill>
              </a:rPr>
              <a:t/>
            </a:r>
            <a:br>
              <a:rPr lang="en-US" i="1" dirty="0">
                <a:solidFill>
                  <a:schemeClr val="bg1"/>
                </a:solidFill>
              </a:rPr>
            </a:b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18866C-9DB8-2BC8-E90C-0A374A4EBCAC}"/>
              </a:ext>
            </a:extLst>
          </p:cNvPr>
          <p:cNvSpPr txBox="1"/>
          <p:nvPr/>
        </p:nvSpPr>
        <p:spPr>
          <a:xfrm>
            <a:off x="574056" y="1202723"/>
            <a:ext cx="11248598" cy="3398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>
                <a:solidFill>
                  <a:srgbClr val="FBD100"/>
                </a:solidFill>
                <a:latin typeface="Gill Sans MT" panose="020B0502020104020203" pitchFamily="34" charset="77"/>
              </a:rPr>
              <a:t>Надеемся</a:t>
            </a:r>
            <a:r>
              <a:rPr lang="ru-RU" sz="3200" b="1" dirty="0">
                <a:solidFill>
                  <a:srgbClr val="FBD100"/>
                </a:solidFill>
                <a:latin typeface="Gill Sans MT" panose="020B0502020104020203" pitchFamily="34" charset="77"/>
              </a:rPr>
              <a:t>, </a:t>
            </a:r>
            <a:r>
              <a:rPr lang="ru-RU" sz="3200" b="1">
                <a:solidFill>
                  <a:srgbClr val="FBD100"/>
                </a:solidFill>
                <a:latin typeface="Gill Sans MT" panose="020B0502020104020203" pitchFamily="34" charset="77"/>
              </a:rPr>
              <a:t>что работа, которую мы сегодня проделали, поможет </a:t>
            </a:r>
            <a:r>
              <a:rPr lang="ru-RU" sz="3200" b="1" dirty="0">
                <a:solidFill>
                  <a:srgbClr val="FBD100"/>
                </a:solidFill>
                <a:latin typeface="Gill Sans MT" panose="020B0502020104020203" pitchFamily="34" charset="77"/>
              </a:rPr>
              <a:t>в развитии и обновлении </a:t>
            </a:r>
            <a:r>
              <a:rPr lang="ru-RU" sz="3200" b="1">
                <a:solidFill>
                  <a:srgbClr val="FBD100"/>
                </a:solidFill>
                <a:latin typeface="Gill Sans MT" panose="020B0502020104020203" pitchFamily="34" charset="77"/>
              </a:rPr>
              <a:t>ваших органов обслуживания</a:t>
            </a:r>
            <a:endParaRPr lang="ru-RU" sz="3200" b="1" dirty="0">
              <a:solidFill>
                <a:srgbClr val="FBD100"/>
              </a:solidFill>
              <a:latin typeface="Gill Sans MT" panose="020B0502020104020203" pitchFamily="34" charset="77"/>
            </a:endParaRPr>
          </a:p>
          <a:p>
            <a:pPr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>
                <a:solidFill>
                  <a:srgbClr val="FBD100"/>
                </a:solidFill>
                <a:latin typeface="Gill Sans MT" panose="020B0502020104020203" pitchFamily="34" charset="77"/>
              </a:rPr>
              <a:t>Пожалуйста, поделитесь </a:t>
            </a:r>
            <a:r>
              <a:rPr lang="ru-RU" sz="3200" b="1" dirty="0">
                <a:solidFill>
                  <a:srgbClr val="FBD100"/>
                </a:solidFill>
                <a:latin typeface="Gill Sans MT" panose="020B0502020104020203" pitchFamily="34" charset="77"/>
              </a:rPr>
              <a:t>результатами </a:t>
            </a:r>
            <a:r>
              <a:rPr lang="ru-RU" sz="3200" b="1">
                <a:solidFill>
                  <a:srgbClr val="FBD100"/>
                </a:solidFill>
                <a:latin typeface="Gill Sans MT" panose="020B0502020104020203" pitchFamily="34" charset="77"/>
              </a:rPr>
              <a:t>вашей дискуссии, заполнив форму на странице ГТО </a:t>
            </a:r>
            <a:r>
              <a:rPr lang="en-US" sz="3200" b="1">
                <a:solidFill>
                  <a:srgbClr val="FBD100"/>
                </a:solidFill>
                <a:latin typeface="Gill Sans MT" panose="020B0502020104020203" pitchFamily="34" charset="77"/>
              </a:rPr>
              <a:t>na.org/idt</a:t>
            </a:r>
            <a:endParaRPr lang="ru-RU" sz="3200" b="1" dirty="0">
              <a:solidFill>
                <a:srgbClr val="FBD100"/>
              </a:solidFill>
              <a:latin typeface="Gill Sans MT" panose="020B0502020104020203" pitchFamily="34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8E4917-8043-37FE-7604-FB4AC9FE6D4C}"/>
              </a:ext>
            </a:extLst>
          </p:cNvPr>
          <p:cNvSpPr txBox="1"/>
          <p:nvPr/>
        </p:nvSpPr>
        <p:spPr>
          <a:xfrm>
            <a:off x="1010211" y="4817344"/>
            <a:ext cx="8547961" cy="16758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5300"/>
              </a:lnSpc>
              <a:spcBef>
                <a:spcPts val="1800"/>
              </a:spcBef>
              <a:spcAft>
                <a:spcPts val="1800"/>
              </a:spcAft>
            </a:pPr>
            <a:r>
              <a:rPr lang="ru-RU" sz="3600" b="1" dirty="0">
                <a:solidFill>
                  <a:schemeClr val="bg1"/>
                </a:solidFill>
                <a:latin typeface="Gill Sans MT" panose="020B0502020104020203" pitchFamily="34" charset="77"/>
              </a:rPr>
              <a:t>Другие материалы ГТО опубликованы</a:t>
            </a:r>
          </a:p>
          <a:p>
            <a:pPr algn="ctr">
              <a:lnSpc>
                <a:spcPts val="53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rPr>
              <a:t>www.na.org/idt</a:t>
            </a:r>
          </a:p>
        </p:txBody>
      </p:sp>
      <p:pic>
        <p:nvPicPr>
          <p:cNvPr id="4" name="Picture 3" descr="A purple logo with a black background&#10;&#10;Description automatically generated">
            <a:extLst>
              <a:ext uri="{FF2B5EF4-FFF2-40B4-BE49-F238E27FC236}">
                <a16:creationId xmlns:a16="http://schemas.microsoft.com/office/drawing/2014/main" id="{5FECCD1B-B832-486E-8055-CC9BD4B90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422" y="4087662"/>
            <a:ext cx="2554244" cy="255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35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6EA8088-CB25-7E3E-FDE0-42B51176D93C}"/>
              </a:ext>
            </a:extLst>
          </p:cNvPr>
          <p:cNvSpPr/>
          <p:nvPr/>
        </p:nvSpPr>
        <p:spPr>
          <a:xfrm>
            <a:off x="0" y="0"/>
            <a:ext cx="4530810" cy="6858000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DF170A-27FD-2DC0-423C-1F3335337A03}"/>
              </a:ext>
            </a:extLst>
          </p:cNvPr>
          <p:cNvSpPr txBox="1"/>
          <p:nvPr/>
        </p:nvSpPr>
        <p:spPr>
          <a:xfrm>
            <a:off x="4811068" y="-101462"/>
            <a:ext cx="713017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200" b="1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Цели сессии</a:t>
            </a:r>
            <a:r>
              <a:rPr lang="en-US" sz="6200" b="1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</a:t>
            </a:r>
          </a:p>
          <a:p>
            <a:r>
              <a:rPr lang="en-US" sz="6000" b="1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        </a:t>
            </a:r>
            <a:endParaRPr lang="en-US" sz="6000" b="1" dirty="0">
              <a:solidFill>
                <a:srgbClr val="6B6FED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1800"/>
              </a:spcAft>
              <a:buFont typeface="Symbol" pitchFamily="2" charset="2"/>
              <a:buChar char=""/>
            </a:pP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Обсудить изменения и нововведения в местных органах обслуживания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1800"/>
              </a:spcAft>
              <a:buFont typeface="Symbol" pitchFamily="2" charset="2"/>
              <a:buChar char=""/>
            </a:pP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Помочь участникам разобраться в практике планирования </a:t>
            </a:r>
          </a:p>
          <a:p>
            <a:pPr marL="342900" indent="-342900">
              <a:spcAft>
                <a:spcPts val="1800"/>
              </a:spcAft>
              <a:buFont typeface="Symbol" pitchFamily="2" charset="2"/>
              <a:buChar char=""/>
            </a:pP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Повысить осведомленность об этой возможности для перемен к лучшему</a:t>
            </a:r>
          </a:p>
        </p:txBody>
      </p:sp>
      <p:pic>
        <p:nvPicPr>
          <p:cNvPr id="5" name="Picture 4" descr="A cartoon rocket with a blue circle and pink wings&#10;&#10;Description automatically generated">
            <a:extLst>
              <a:ext uri="{FF2B5EF4-FFF2-40B4-BE49-F238E27FC236}">
                <a16:creationId xmlns:a16="http://schemas.microsoft.com/office/drawing/2014/main" id="{AADC3A98-5AAE-6516-62EF-83824F4524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48"/>
          <a:stretch/>
        </p:blipFill>
        <p:spPr>
          <a:xfrm>
            <a:off x="627640" y="320633"/>
            <a:ext cx="3275529" cy="653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45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2E55AF2-195E-CBF1-ECDB-E58D3FCBB4A4}"/>
              </a:ext>
            </a:extLst>
          </p:cNvPr>
          <p:cNvGrpSpPr/>
          <p:nvPr/>
        </p:nvGrpSpPr>
        <p:grpSpPr>
          <a:xfrm rot="645543">
            <a:off x="7951128" y="4980267"/>
            <a:ext cx="3823457" cy="755894"/>
            <a:chOff x="7367507" y="5004089"/>
            <a:chExt cx="4757351" cy="101292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32DE932-21FE-8A94-C29A-F19E9ADE3812}"/>
                </a:ext>
              </a:extLst>
            </p:cNvPr>
            <p:cNvSpPr/>
            <p:nvPr/>
          </p:nvSpPr>
          <p:spPr>
            <a:xfrm>
              <a:off x="7367507" y="5004089"/>
              <a:ext cx="4757351" cy="988541"/>
            </a:xfrm>
            <a:prstGeom prst="rect">
              <a:avLst/>
            </a:prstGeom>
            <a:solidFill>
              <a:srgbClr val="F14A6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5A45ED1-BF63-978F-380A-728688FEF217}"/>
                </a:ext>
              </a:extLst>
            </p:cNvPr>
            <p:cNvSpPr txBox="1"/>
            <p:nvPr/>
          </p:nvSpPr>
          <p:spPr>
            <a:xfrm rot="21589776">
              <a:off x="7411088" y="5122534"/>
              <a:ext cx="4522710" cy="89448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ts val="5300"/>
                </a:lnSpc>
                <a:spcBef>
                  <a:spcPts val="1800"/>
                </a:spcBef>
                <a:spcAft>
                  <a:spcPts val="1800"/>
                </a:spcAft>
              </a:pPr>
              <a:r>
                <a:rPr lang="en-US" sz="4000" b="1" dirty="0">
                  <a:solidFill>
                    <a:schemeClr val="bg1"/>
                  </a:solidFill>
                  <a:latin typeface="Gill Sans MT" panose="020B0502020104020203" pitchFamily="34" charset="77"/>
                </a:rPr>
                <a:t>www.na.org/idt</a:t>
              </a:r>
            </a:p>
          </p:txBody>
        </p:sp>
      </p:grpSp>
      <p:pic>
        <p:nvPicPr>
          <p:cNvPr id="3" name="Picture 2" descr="A yellow light bulb with a black background&#10;&#10;Description automatically generated">
            <a:extLst>
              <a:ext uri="{FF2B5EF4-FFF2-40B4-BE49-F238E27FC236}">
                <a16:creationId xmlns:a16="http://schemas.microsoft.com/office/drawing/2014/main" id="{B94CA648-8055-668B-6031-5CB1EBD15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8794" y="1211012"/>
            <a:ext cx="2234654" cy="34190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6DF170A-27FD-2DC0-423C-1F3335337A03}"/>
              </a:ext>
            </a:extLst>
          </p:cNvPr>
          <p:cNvSpPr txBox="1"/>
          <p:nvPr/>
        </p:nvSpPr>
        <p:spPr>
          <a:xfrm>
            <a:off x="288965" y="76108"/>
            <a:ext cx="11574483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200" b="1" dirty="0">
                <a:solidFill>
                  <a:srgbClr val="F14A62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ГТО цикла 2023-2026 годов</a:t>
            </a:r>
            <a:endParaRPr lang="en-US" sz="62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Меры в отношении деструктивного и хищнического поведения 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Гендерно-нейтральный и инклюзивный 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       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язык в литературе АН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40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Переосмысление и возрождение </a:t>
            </a:r>
            <a:r>
              <a:rPr lang="en-US" sz="40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        </a:t>
            </a:r>
            <a:r>
              <a:rPr lang="ru-RU" sz="40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комитетов обслуживания</a:t>
            </a:r>
            <a:endParaRPr lang="en-US" sz="4000" dirty="0">
              <a:solidFill>
                <a:srgbClr val="6B6FED"/>
              </a:solidFill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525780" marR="0" indent="-52578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Заместительная терапия, 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          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медикаментозное лечение и АН 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2CC5D6-C20F-6E00-6D8C-2EB4EFBE30CE}"/>
              </a:ext>
            </a:extLst>
          </p:cNvPr>
          <p:cNvSpPr/>
          <p:nvPr/>
        </p:nvSpPr>
        <p:spPr>
          <a:xfrm rot="664956">
            <a:off x="11428144" y="5317706"/>
            <a:ext cx="27120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66192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triangles on a black background&#10;&#10;Description automatically generated">
            <a:extLst>
              <a:ext uri="{FF2B5EF4-FFF2-40B4-BE49-F238E27FC236}">
                <a16:creationId xmlns:a16="http://schemas.microsoft.com/office/drawing/2014/main" id="{639E13EC-5A5A-7AF0-F29E-AB618027B0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688" r="31585" b="41999"/>
          <a:stretch/>
        </p:blipFill>
        <p:spPr>
          <a:xfrm>
            <a:off x="8309314" y="2292179"/>
            <a:ext cx="3882686" cy="227364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18BE49-8D15-1E20-B096-8FF1661CA6FA}"/>
              </a:ext>
            </a:extLst>
          </p:cNvPr>
          <p:cNvSpPr txBox="1"/>
          <p:nvPr/>
        </p:nvSpPr>
        <p:spPr>
          <a:xfrm>
            <a:off x="271527" y="37604"/>
            <a:ext cx="11753460" cy="5933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500" b="1" dirty="0">
                <a:solidFill>
                  <a:srgbClr val="F14A62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Обсуждение изменений в обслуживании АН</a:t>
            </a:r>
          </a:p>
          <a:p>
            <a:endParaRPr lang="en-US" sz="2000" b="1" dirty="0">
              <a:solidFill>
                <a:srgbClr val="F14A62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ts val="4260"/>
              </a:lnSpc>
              <a:spcBef>
                <a:spcPts val="1200"/>
              </a:spcBef>
              <a:spcAft>
                <a:spcPts val="1200"/>
              </a:spcAft>
              <a:buFont typeface="Symbol" pitchFamily="2" charset="2"/>
              <a:buChar char=""/>
            </a:pP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Проект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«Будущее ВКО» </a:t>
            </a: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обсуждает способы сделать Конференцию более продуктивной и полезной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ts val="4260"/>
              </a:lnSpc>
              <a:spcAft>
                <a:spcPts val="1200"/>
              </a:spcAft>
              <a:buFont typeface="Symbol" pitchFamily="2" charset="2"/>
              <a:buChar char=""/>
            </a:pP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Регионы и зоны участвуют в </a:t>
            </a:r>
            <a:r>
              <a:rPr lang="ru-RU" sz="320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разработке </a:t>
            </a:r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/>
            </a:r>
            <a:b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ru-RU" sz="320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стратегического </a:t>
            </a:r>
            <a:r>
              <a:rPr lang="ru-RU" sz="32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плана МСАН</a:t>
            </a:r>
            <a:r>
              <a:rPr lang="ru-RU" sz="320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, который</a:t>
            </a:r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 </a:t>
            </a:r>
            <a:r>
              <a:rPr lang="ru-RU" sz="320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определит </a:t>
            </a:r>
            <a: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/>
            </a:r>
            <a:br>
              <a:rPr 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ru-RU" sz="320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новые </a:t>
            </a: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проекты в будущем</a:t>
            </a:r>
          </a:p>
          <a:p>
            <a:pPr marL="342900" marR="0" lvl="0" indent="-342900">
              <a:lnSpc>
                <a:spcPts val="4260"/>
              </a:lnSpc>
              <a:spcAft>
                <a:spcPts val="1200"/>
              </a:spcAft>
              <a:buFont typeface="Symbol" pitchFamily="2" charset="2"/>
              <a:buChar char=""/>
            </a:pP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Проект </a:t>
            </a:r>
            <a:r>
              <a:rPr lang="ru-RU" sz="32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«Новые и пересмотренные </a:t>
            </a:r>
            <a:r>
              <a:rPr lang="ru-RU" sz="320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служебные </a:t>
            </a:r>
            <a:r>
              <a:rPr lang="en-US" sz="320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/>
            </a:r>
            <a:br>
              <a:rPr lang="en-US" sz="320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</a:br>
            <a:r>
              <a:rPr lang="ru-RU" sz="320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материалы</a:t>
            </a:r>
            <a:r>
              <a:rPr lang="ru-RU" sz="32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» </a:t>
            </a: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сосредоточен на виртуальном обслуживании, БУ, СО и рабочих собраниях групп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82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F732FF-37A2-99DF-9E80-E80992D5E5D2}"/>
              </a:ext>
            </a:extLst>
          </p:cNvPr>
          <p:cNvSpPr txBox="1"/>
          <p:nvPr/>
        </p:nvSpPr>
        <p:spPr>
          <a:xfrm>
            <a:off x="2990336" y="297095"/>
            <a:ext cx="9424086" cy="165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ts val="61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5400" b="1" dirty="0">
                <a:solidFill>
                  <a:srgbClr val="575AC8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Сегодня мы сфокусируемся на местном обслуживании</a:t>
            </a:r>
            <a:endParaRPr lang="en-US" sz="5400" b="1" dirty="0">
              <a:solidFill>
                <a:srgbClr val="575AC8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pic>
        <p:nvPicPr>
          <p:cNvPr id="4" name="Picture 3" descr="A yellow and blue magnifying glass&#10;&#10;Description automatically generated">
            <a:extLst>
              <a:ext uri="{FF2B5EF4-FFF2-40B4-BE49-F238E27FC236}">
                <a16:creationId xmlns:a16="http://schemas.microsoft.com/office/drawing/2014/main" id="{BB1F447F-C30D-5963-A64F-A07246142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02" y="1820674"/>
            <a:ext cx="3751554" cy="47538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56DF36-A967-429A-8A1F-E04F89E230C4}"/>
              </a:ext>
            </a:extLst>
          </p:cNvPr>
          <p:cNvSpPr txBox="1"/>
          <p:nvPr/>
        </p:nvSpPr>
        <p:spPr>
          <a:xfrm>
            <a:off x="3591375" y="1998447"/>
            <a:ext cx="8600625" cy="4471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ts val="4260"/>
              </a:lnSpc>
              <a:spcBef>
                <a:spcPts val="1200"/>
              </a:spcBef>
            </a:pPr>
            <a:r>
              <a:rPr lang="ru-RU" sz="3200" b="1" dirty="0">
                <a:solidFill>
                  <a:schemeClr val="bg1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Предыдущие обсуждения по улучшению обслуживания АН</a:t>
            </a:r>
            <a:r>
              <a:rPr lang="en-US" sz="3200" b="1" dirty="0">
                <a:solidFill>
                  <a:schemeClr val="bg1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: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ru-RU" sz="3200" dirty="0">
                <a:solidFill>
                  <a:schemeClr val="bg1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Привлечение участников Сообщества к служению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ru-RU" sz="3200" dirty="0">
                <a:solidFill>
                  <a:schemeClr val="bg1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Атмосфера выздоровления в служении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ru-RU" sz="3200" dirty="0">
                <a:solidFill>
                  <a:schemeClr val="bg1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Сотрудничество</a:t>
            </a:r>
            <a:endParaRPr lang="en-US" sz="3200" dirty="0">
              <a:solidFill>
                <a:schemeClr val="bg1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ru-RU" sz="3200" dirty="0">
                <a:solidFill>
                  <a:schemeClr val="bg1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Построение коммуникации </a:t>
            </a:r>
          </a:p>
          <a:p>
            <a:pPr marL="800100" lvl="1" indent="-342900">
              <a:lnSpc>
                <a:spcPts val="4260"/>
              </a:lnSpc>
              <a:buFont typeface="Symbol" pitchFamily="2" charset="2"/>
              <a:buChar char=""/>
            </a:pPr>
            <a:r>
              <a:rPr lang="ru-RU" sz="3200" dirty="0">
                <a:solidFill>
                  <a:schemeClr val="bg1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Кого не хватает</a:t>
            </a:r>
            <a:endParaRPr lang="en-US" sz="3200" dirty="0">
              <a:solidFill>
                <a:schemeClr val="bg1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0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6368CA-6255-6CD5-C5B3-50539724029A}"/>
              </a:ext>
            </a:extLst>
          </p:cNvPr>
          <p:cNvSpPr txBox="1"/>
          <p:nvPr/>
        </p:nvSpPr>
        <p:spPr>
          <a:xfrm>
            <a:off x="407807" y="509504"/>
            <a:ext cx="1110342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«Переосмысление и возрождение комитетов по обслуживанию (с целью содействия несению вести АН, улучшения взаимодействия, обеспечения наставничества и обучения, а также для того, чтобы сделать обслуживание более привлекательным и доступным, опираясь на наш опыт последних нескольких лет)»</a:t>
            </a:r>
            <a:endParaRPr lang="en-US" sz="4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16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015C81-2A94-E523-7DB6-4C0C1F9D0C2B}"/>
              </a:ext>
            </a:extLst>
          </p:cNvPr>
          <p:cNvSpPr txBox="1"/>
          <p:nvPr/>
        </p:nvSpPr>
        <p:spPr>
          <a:xfrm>
            <a:off x="320954" y="113990"/>
            <a:ext cx="117534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F14A62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Проведение инвентаризации</a:t>
            </a:r>
            <a:endParaRPr lang="en-US" sz="4800" b="1" dirty="0">
              <a:solidFill>
                <a:srgbClr val="F14A62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r>
              <a:rPr lang="ru-RU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Начнем процесс со сканирования среды</a:t>
            </a: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01963C-D800-5049-F82F-108AB90EF372}"/>
              </a:ext>
            </a:extLst>
          </p:cNvPr>
          <p:cNvSpPr txBox="1"/>
          <p:nvPr/>
        </p:nvSpPr>
        <p:spPr>
          <a:xfrm>
            <a:off x="2248930" y="1683650"/>
            <a:ext cx="994307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48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Давайте начнем с вопросов</a:t>
            </a:r>
            <a:r>
              <a:rPr lang="en-US" sz="48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:</a:t>
            </a:r>
            <a:endParaRPr lang="en-US" sz="4800" dirty="0">
              <a:solidFill>
                <a:srgbClr val="6B6FED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891540" lvl="1" indent="-434340">
              <a:lnSpc>
                <a:spcPts val="4860"/>
              </a:lnSpc>
              <a:spcBef>
                <a:spcPts val="1200"/>
              </a:spcBef>
              <a:spcAft>
                <a:spcPts val="1800"/>
              </a:spcAft>
              <a:buFont typeface="Symbol" pitchFamily="2" charset="2"/>
              <a:buChar char=""/>
            </a:pPr>
            <a:r>
              <a:rPr lang="ru-RU" sz="4000" dirty="0">
                <a:solidFill>
                  <a:srgbClr val="6B6FED"/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Что в вашем комитете по обслуживанию изменилось с 2019 года?</a:t>
            </a:r>
            <a:endParaRPr lang="en-US" sz="4000" dirty="0">
              <a:solidFill>
                <a:srgbClr val="6B6FED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891540" lvl="1" indent="-434340">
              <a:lnSpc>
                <a:spcPts val="4860"/>
              </a:lnSpc>
              <a:spcAft>
                <a:spcPts val="1800"/>
              </a:spcAft>
              <a:buFont typeface="Symbol" pitchFamily="2" charset="2"/>
              <a:buChar char=""/>
            </a:pPr>
            <a:r>
              <a:rPr lang="ru-RU" sz="40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На вашей местности</a:t>
            </a:r>
            <a:r>
              <a:rPr lang="en-US" sz="40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?</a:t>
            </a:r>
          </a:p>
          <a:p>
            <a:pPr marL="891540" lvl="1" indent="-434340">
              <a:lnSpc>
                <a:spcPts val="4860"/>
              </a:lnSpc>
              <a:spcAft>
                <a:spcPts val="1800"/>
              </a:spcAft>
              <a:buFont typeface="Symbol" pitchFamily="2" charset="2"/>
              <a:buChar char=""/>
            </a:pPr>
            <a:r>
              <a:rPr lang="ru-RU" sz="4000" dirty="0">
                <a:solidFill>
                  <a:srgbClr val="6B6FE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Какие сложности у вас возникают во время выполнения обслуживания АН? </a:t>
            </a:r>
            <a:endParaRPr lang="en-US" sz="4000" dirty="0">
              <a:solidFill>
                <a:srgbClr val="6B6FED"/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pic>
        <p:nvPicPr>
          <p:cNvPr id="9" name="Picture 8" descr="A purple logo with a black background&#10;&#10;Description automatically generated">
            <a:extLst>
              <a:ext uri="{FF2B5EF4-FFF2-40B4-BE49-F238E27FC236}">
                <a16:creationId xmlns:a16="http://schemas.microsoft.com/office/drawing/2014/main" id="{F8BF354C-97C1-C66E-E61B-F39CACF31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93" y="4746539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5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oup of colorful gears&#10;&#10;Description automatically generated">
            <a:extLst>
              <a:ext uri="{FF2B5EF4-FFF2-40B4-BE49-F238E27FC236}">
                <a16:creationId xmlns:a16="http://schemas.microsoft.com/office/drawing/2014/main" id="{7A1F249E-5104-86F8-1151-35BDB519DC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879"/>
          <a:stretch/>
        </p:blipFill>
        <p:spPr>
          <a:xfrm>
            <a:off x="9799093" y="5257799"/>
            <a:ext cx="2145522" cy="146340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9883C6-477B-A7A8-5EB1-F345F403F680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270F47E-4A91-6EDC-A1BA-0EB389C0DDE2}"/>
              </a:ext>
            </a:extLst>
          </p:cNvPr>
          <p:cNvSpPr txBox="1">
            <a:spLocks/>
          </p:cNvSpPr>
          <p:nvPr/>
        </p:nvSpPr>
        <p:spPr>
          <a:xfrm>
            <a:off x="494297" y="185621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chemeClr val="bg1"/>
                </a:solidFill>
              </a:rPr>
              <a:t>Обсуждение в большой группе</a:t>
            </a:r>
            <a:endParaRPr lang="en-US" sz="4800" dirty="0">
              <a:solidFill>
                <a:schemeClr val="bg1"/>
              </a:solidFill>
            </a:endParaRPr>
          </a:p>
        </p:txBody>
      </p:sp>
      <p:pic>
        <p:nvPicPr>
          <p:cNvPr id="6" name="Picture 5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B12E285D-7454-911A-6C44-414E1E483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8120" y="69873"/>
            <a:ext cx="1913662" cy="11858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3BE50D-F09A-BB05-AC1F-1914389F4A50}"/>
              </a:ext>
            </a:extLst>
          </p:cNvPr>
          <p:cNvSpPr txBox="1"/>
          <p:nvPr/>
        </p:nvSpPr>
        <p:spPr>
          <a:xfrm>
            <a:off x="570015" y="1696805"/>
            <a:ext cx="11471564" cy="3649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marR="0" lvl="0" indent="-64008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Что в вашем комитете обслуживания изменилось с 2019 года? </a:t>
            </a:r>
          </a:p>
          <a:p>
            <a:pPr marL="640080" marR="0" lvl="0" indent="-64008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/>
            </a:pP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Произошли ли какие-либо изменения, влияющие на наши возможности нести весть, на вашей местности с 2019 года?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3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D59CF66-A717-61AA-B7AF-7E002BF04E48}"/>
              </a:ext>
            </a:extLst>
          </p:cNvPr>
          <p:cNvGrpSpPr/>
          <p:nvPr/>
        </p:nvGrpSpPr>
        <p:grpSpPr>
          <a:xfrm>
            <a:off x="308920" y="3175686"/>
            <a:ext cx="3163330" cy="3163330"/>
            <a:chOff x="568411" y="2891481"/>
            <a:chExt cx="3163330" cy="316333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E0512BC-B7A8-CA54-E085-756AFD670D6F}"/>
                </a:ext>
              </a:extLst>
            </p:cNvPr>
            <p:cNvSpPr/>
            <p:nvPr/>
          </p:nvSpPr>
          <p:spPr>
            <a:xfrm>
              <a:off x="568411" y="2891481"/>
              <a:ext cx="3163330" cy="3163330"/>
            </a:xfrm>
            <a:prstGeom prst="ellipse">
              <a:avLst/>
            </a:prstGeom>
            <a:solidFill>
              <a:srgbClr val="FBD1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E7DA027-B876-469B-A0A3-55BF79F9DDCB}"/>
                </a:ext>
              </a:extLst>
            </p:cNvPr>
            <p:cNvSpPr/>
            <p:nvPr/>
          </p:nvSpPr>
          <p:spPr>
            <a:xfrm>
              <a:off x="1003987" y="3327057"/>
              <a:ext cx="2292178" cy="2292178"/>
            </a:xfrm>
            <a:prstGeom prst="ellipse">
              <a:avLst/>
            </a:prstGeom>
            <a:solidFill>
              <a:srgbClr val="6B6FE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A080852-CCD2-D14F-83D2-E827FA8F82D2}"/>
                </a:ext>
              </a:extLst>
            </p:cNvPr>
            <p:cNvSpPr/>
            <p:nvPr/>
          </p:nvSpPr>
          <p:spPr>
            <a:xfrm>
              <a:off x="1366966" y="3690036"/>
              <a:ext cx="1566219" cy="1566219"/>
            </a:xfrm>
            <a:prstGeom prst="ellipse">
              <a:avLst/>
            </a:prstGeom>
            <a:solidFill>
              <a:srgbClr val="F14A6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320A01E-0C2B-64B6-0813-0B65878B1F02}"/>
                </a:ext>
              </a:extLst>
            </p:cNvPr>
            <p:cNvSpPr/>
            <p:nvPr/>
          </p:nvSpPr>
          <p:spPr>
            <a:xfrm>
              <a:off x="1736128" y="4081596"/>
              <a:ext cx="809364" cy="8093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F960D31-E67D-15D4-9D5C-CFDA38C5556B}"/>
              </a:ext>
            </a:extLst>
          </p:cNvPr>
          <p:cNvSpPr txBox="1"/>
          <p:nvPr/>
        </p:nvSpPr>
        <p:spPr>
          <a:xfrm>
            <a:off x="3659145" y="1985641"/>
            <a:ext cx="8058009" cy="349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>
              <a:lnSpc>
                <a:spcPts val="5360"/>
              </a:lnSpc>
              <a:spcAft>
                <a:spcPts val="1200"/>
              </a:spcAft>
              <a:buClr>
                <a:srgbClr val="6B6FED"/>
              </a:buClr>
              <a:buFont typeface="+mj-lt"/>
              <a:buAutoNum type="arabicPeriod" startAt="3"/>
            </a:pP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77"/>
                <a:ea typeface="Times New Roman" panose="02020603050405020304" pitchFamily="18" charset="0"/>
              </a:rPr>
              <a:t>С учетом этих изменений, с какими самыми большими трудностями мы сталкиваемся, пытаясь нести весть АН?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0A0B4F-0D8A-C23E-6738-181E1D45EC5E}"/>
              </a:ext>
            </a:extLst>
          </p:cNvPr>
          <p:cNvSpPr/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6B6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50C5EE6-35DA-3F87-D003-3ECE6F7A69A8}"/>
              </a:ext>
            </a:extLst>
          </p:cNvPr>
          <p:cNvSpPr txBox="1">
            <a:spLocks/>
          </p:cNvSpPr>
          <p:nvPr/>
        </p:nvSpPr>
        <p:spPr>
          <a:xfrm>
            <a:off x="180398" y="181490"/>
            <a:ext cx="105156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chemeClr val="bg1"/>
                </a:solidFill>
              </a:rPr>
              <a:t>Обсуждение в большой группе</a:t>
            </a:r>
          </a:p>
        </p:txBody>
      </p:sp>
      <p:pic>
        <p:nvPicPr>
          <p:cNvPr id="11" name="Picture 10" descr="A blue squares on a black background&#10;&#10;Description automatically generated">
            <a:extLst>
              <a:ext uri="{FF2B5EF4-FFF2-40B4-BE49-F238E27FC236}">
                <a16:creationId xmlns:a16="http://schemas.microsoft.com/office/drawing/2014/main" id="{A38CA06F-035C-37B6-B84E-71A2DCCC5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120" y="69873"/>
            <a:ext cx="1913662" cy="118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67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430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Организация обсуждения  в малых группах</vt:lpstr>
      <vt:lpstr>Обсуждения в малых группах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Fowler</dc:creator>
  <cp:lastModifiedBy>Fatia Birault</cp:lastModifiedBy>
  <cp:revision>28</cp:revision>
  <dcterms:created xsi:type="dcterms:W3CDTF">2023-08-23T15:18:35Z</dcterms:created>
  <dcterms:modified xsi:type="dcterms:W3CDTF">2024-06-18T16:19:24Z</dcterms:modified>
</cp:coreProperties>
</file>