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Lst>
  <p:sldSz cy="13716000" cx="24384000"/>
  <p:notesSz cx="6858000" cy="9144000"/>
  <p:embeddedFontLst>
    <p:embeddedFont>
      <p:font typeface="Caveat"/>
      <p:regular r:id="rId57"/>
      <p:bold r:id="rId58"/>
    </p:embeddedFont>
    <p:embeddedFont>
      <p:font typeface="Helvetica Neue"/>
      <p:regular r:id="rId59"/>
      <p:bold r:id="rId60"/>
      <p:italic r:id="rId61"/>
      <p:boldItalic r:id="rId62"/>
    </p:embeddedFont>
    <p:embeddedFont>
      <p:font typeface="Helvetica Neue Light"/>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7" roundtripDataSignature="AMtx7mi7mTxGuKuX0YFtj+R3JEaQG9Un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HelveticaNeue-boldItalic.fntdata"/><Relationship Id="rId61" Type="http://schemas.openxmlformats.org/officeDocument/2006/relationships/font" Target="fonts/HelveticaNeue-italic.fntdata"/><Relationship Id="rId20" Type="http://schemas.openxmlformats.org/officeDocument/2006/relationships/slide" Target="slides/slide16.xml"/><Relationship Id="rId64" Type="http://schemas.openxmlformats.org/officeDocument/2006/relationships/font" Target="fonts/HelveticaNeueLight-bold.fntdata"/><Relationship Id="rId63" Type="http://schemas.openxmlformats.org/officeDocument/2006/relationships/font" Target="fonts/HelveticaNeueLight-regular.fntdata"/><Relationship Id="rId22" Type="http://schemas.openxmlformats.org/officeDocument/2006/relationships/slide" Target="slides/slide18.xml"/><Relationship Id="rId66" Type="http://schemas.openxmlformats.org/officeDocument/2006/relationships/font" Target="fonts/HelveticaNeueLight-boldItalic.fntdata"/><Relationship Id="rId21" Type="http://schemas.openxmlformats.org/officeDocument/2006/relationships/slide" Target="slides/slide17.xml"/><Relationship Id="rId65" Type="http://schemas.openxmlformats.org/officeDocument/2006/relationships/font" Target="fonts/HelveticaNeueLight-italic.fntdata"/><Relationship Id="rId24" Type="http://schemas.openxmlformats.org/officeDocument/2006/relationships/slide" Target="slides/slide20.xml"/><Relationship Id="rId23" Type="http://schemas.openxmlformats.org/officeDocument/2006/relationships/slide" Target="slides/slide19.xml"/><Relationship Id="rId67" Type="http://customschemas.google.com/relationships/presentationmetadata" Target="metadata"/><Relationship Id="rId60" Type="http://schemas.openxmlformats.org/officeDocument/2006/relationships/font" Target="fonts/HelveticaNeue-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font" Target="fonts/Caveat-regular.fntdata"/><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font" Target="fonts/HelveticaNeue-regular.fntdata"/><Relationship Id="rId14" Type="http://schemas.openxmlformats.org/officeDocument/2006/relationships/slide" Target="slides/slide10.xml"/><Relationship Id="rId58" Type="http://schemas.openxmlformats.org/officeDocument/2006/relationships/font" Target="fonts/Caveat-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81a03ccff0_1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7" name="Google Shape;57;g81a03ccff0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1e0cd6bfc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79" name="Google Shape;179;g71e0cd6bf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71a5746cc9_5_6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00" name="Google Shape;200;g71a5746cc9_5_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09" name="Google Shape;20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17" name="Google Shape;21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25" name="Google Shape;22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33" name="Google Shape;233;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41" name="Google Shape;24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49" name="Google Shape;24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58" name="Google Shape;25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71a5746cc9_5_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67" name="Google Shape;267;g71a5746cc9_5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72" name="Google Shape;7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71a5746cc9_5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75" name="Google Shape;275;g71a5746cc9_5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71a5746cc9_5_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84" name="Google Shape;284;g71a5746cc9_5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71a5746cc9_5_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93" name="Google Shape;293;g71a5746cc9_5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71a5746cc9_5_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02" name="Google Shape;302;g71a5746cc9_5_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81a03ccff0_1_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11" name="Google Shape;311;g81a03ccff0_1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81a03ccff0_1_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19" name="Google Shape;319;g81a03ccff0_1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81a03ccff0_1_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27" name="Google Shape;327;g81a03ccff0_1_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81a03ccff0_1_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35" name="Google Shape;335;g81a03ccff0_1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81a03ccff0_1_6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43" name="Google Shape;343;g81a03ccff0_1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81a03ccff0_1_5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51" name="Google Shape;351;g81a03ccff0_1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71a5746cc9_5_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82" name="Google Shape;82;g71a5746cc9_5_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728b389ffb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59" name="Google Shape;359;g728b389ffb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68" name="Google Shape;36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83" name="Google Shape;38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90" name="Google Shape;39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396" name="Google Shape;39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02" name="Google Shape;40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08" name="Google Shape;408;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14" name="Google Shape;41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20" name="Google Shape;42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26" name="Google Shape;42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1a5746cc9_5_5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91" name="Google Shape;91;g71a5746cc9_5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32" name="Google Shape;43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38" name="Google Shape;43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45" name="Google Shape;44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71e0cd6bfc_0_7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59" name="Google Shape;459;g71e0cd6bfc_0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71f8c93592_1_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68" name="Google Shape;468;g71f8c93592_1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478" name="Google Shape;47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05" name="Google Shape;505;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14" name="Google Shape;51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23" name="Google Shape;523;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g71e0cd6bfc_0_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50" name="Google Shape;550;g71e0cd6bfc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01" name="Google Shape;10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81913d535c_0_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59" name="Google Shape;559;g81913d535c_0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81913d535c_0_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68" name="Google Shape;568;g81913d535c_0_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71f8c93592_1_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576" name="Google Shape;576;g71f8c93592_1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08" name="Google Shape;10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15" name="Google Shape;11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22" name="Google Shape;12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33" name="Google Shape;13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tx">
  <p:cSld name="TITLE_AND_BODY">
    <p:spTree>
      <p:nvGrpSpPr>
        <p:cNvPr id="9" name="Shape 9"/>
        <p:cNvGrpSpPr/>
        <p:nvPr/>
      </p:nvGrpSpPr>
      <p:grpSpPr>
        <a:xfrm>
          <a:off x="0" y="0"/>
          <a:ext cx="0" cy="0"/>
          <a:chOff x="0" y="0"/>
          <a:chExt cx="0" cy="0"/>
        </a:xfrm>
      </p:grpSpPr>
      <p:sp>
        <p:nvSpPr>
          <p:cNvPr id="10" name="Google Shape;10;p3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3 Up">
  <p:cSld name="Photo - 3 Up">
    <p:spTree>
      <p:nvGrpSpPr>
        <p:cNvPr id="43" name="Shape 43"/>
        <p:cNvGrpSpPr/>
        <p:nvPr/>
      </p:nvGrpSpPr>
      <p:grpSpPr>
        <a:xfrm>
          <a:off x="0" y="0"/>
          <a:ext cx="0" cy="0"/>
          <a:chOff x="0" y="0"/>
          <a:chExt cx="0" cy="0"/>
        </a:xfrm>
      </p:grpSpPr>
      <p:sp>
        <p:nvSpPr>
          <p:cNvPr id="44" name="Google Shape;44;p40"/>
          <p:cNvSpPr/>
          <p:nvPr>
            <p:ph idx="2" type="pic"/>
          </p:nvPr>
        </p:nvSpPr>
        <p:spPr>
          <a:xfrm>
            <a:off x="15681341" y="7035800"/>
            <a:ext cx="8396678" cy="5600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45" name="Google Shape;45;p40"/>
          <p:cNvSpPr/>
          <p:nvPr>
            <p:ph idx="3" type="pic"/>
          </p:nvPr>
        </p:nvSpPr>
        <p:spPr>
          <a:xfrm>
            <a:off x="15290800" y="1130300"/>
            <a:ext cx="8331200" cy="5554134"/>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46" name="Google Shape;46;p40"/>
          <p:cNvSpPr/>
          <p:nvPr>
            <p:ph idx="4" type="pic"/>
          </p:nvPr>
        </p:nvSpPr>
        <p:spPr>
          <a:xfrm>
            <a:off x="-304800" y="1130300"/>
            <a:ext cx="17202149" cy="11468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47" name="Google Shape;47;p40"/>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8" name="Shape 48"/>
        <p:cNvGrpSpPr/>
        <p:nvPr/>
      </p:nvGrpSpPr>
      <p:grpSpPr>
        <a:xfrm>
          <a:off x="0" y="0"/>
          <a:ext cx="0" cy="0"/>
          <a:chOff x="0" y="0"/>
          <a:chExt cx="0" cy="0"/>
        </a:xfrm>
      </p:grpSpPr>
      <p:sp>
        <p:nvSpPr>
          <p:cNvPr id="49" name="Google Shape;49;p41"/>
          <p:cNvSpPr txBox="1"/>
          <p:nvPr>
            <p:ph idx="1" type="body"/>
          </p:nvPr>
        </p:nvSpPr>
        <p:spPr>
          <a:xfrm>
            <a:off x="2387600" y="8953500"/>
            <a:ext cx="19621500" cy="585521"/>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50" name="Google Shape;50;p41"/>
          <p:cNvSpPr txBox="1"/>
          <p:nvPr>
            <p:ph idx="2" type="body"/>
          </p:nvPr>
        </p:nvSpPr>
        <p:spPr>
          <a:xfrm>
            <a:off x="2387600" y="6076950"/>
            <a:ext cx="19621500" cy="8255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51" name="Google Shape;51;p4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52" name="Shape 52"/>
        <p:cNvGrpSpPr/>
        <p:nvPr/>
      </p:nvGrpSpPr>
      <p:grpSpPr>
        <a:xfrm>
          <a:off x="0" y="0"/>
          <a:ext cx="0" cy="0"/>
          <a:chOff x="0" y="0"/>
          <a:chExt cx="0" cy="0"/>
        </a:xfrm>
      </p:grpSpPr>
      <p:sp>
        <p:nvSpPr>
          <p:cNvPr id="53" name="Google Shape;53;p42"/>
          <p:cNvSpPr/>
          <p:nvPr>
            <p:ph idx="2" type="pic"/>
          </p:nvPr>
        </p:nvSpPr>
        <p:spPr>
          <a:xfrm>
            <a:off x="0" y="0"/>
            <a:ext cx="24384001" cy="1626446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54" name="Google Shape;54;p4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11" name="Shape 11"/>
        <p:cNvGrpSpPr/>
        <p:nvPr/>
      </p:nvGrpSpPr>
      <p:grpSpPr>
        <a:xfrm>
          <a:off x="0" y="0"/>
          <a:ext cx="0" cy="0"/>
          <a:chOff x="0" y="0"/>
          <a:chExt cx="0" cy="0"/>
        </a:xfrm>
      </p:grpSpPr>
      <p:sp>
        <p:nvSpPr>
          <p:cNvPr id="12" name="Google Shape;12;p32"/>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3" name="Google Shape;13;p32"/>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4" name="Google Shape;14;p3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ullets &amp; Photo">
  <p:cSld name="Title, Bullets &amp; Photo">
    <p:spTree>
      <p:nvGrpSpPr>
        <p:cNvPr id="15" name="Shape 15"/>
        <p:cNvGrpSpPr/>
        <p:nvPr/>
      </p:nvGrpSpPr>
      <p:grpSpPr>
        <a:xfrm>
          <a:off x="0" y="0"/>
          <a:ext cx="0" cy="0"/>
          <a:chOff x="0" y="0"/>
          <a:chExt cx="0" cy="0"/>
        </a:xfrm>
      </p:grpSpPr>
      <p:sp>
        <p:nvSpPr>
          <p:cNvPr id="16" name="Google Shape;16;p33"/>
          <p:cNvSpPr/>
          <p:nvPr>
            <p:ph idx="2" type="pic"/>
          </p:nvPr>
        </p:nvSpPr>
        <p:spPr>
          <a:xfrm>
            <a:off x="10960100" y="3149600"/>
            <a:ext cx="13944600" cy="92964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17" name="Google Shape;17;p33"/>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8" name="Google Shape;18;p33"/>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normAutofit/>
          </a:bodyPr>
          <a:lstStyle>
            <a:lvl1pPr indent="-530225" lvl="0" marL="457200" algn="l">
              <a:lnSpc>
                <a:spcPct val="100000"/>
              </a:lnSpc>
              <a:spcBef>
                <a:spcPts val="4500"/>
              </a:spcBef>
              <a:spcAft>
                <a:spcPts val="0"/>
              </a:spcAft>
              <a:buClr>
                <a:srgbClr val="000000"/>
              </a:buClr>
              <a:buSzPts val="4750"/>
              <a:buFont typeface="Helvetica Neue"/>
              <a:buChar char="•"/>
              <a:defRPr sz="3800"/>
            </a:lvl1pPr>
            <a:lvl2pPr indent="-530225" lvl="1" marL="914400" algn="l">
              <a:lnSpc>
                <a:spcPct val="100000"/>
              </a:lnSpc>
              <a:spcBef>
                <a:spcPts val="4500"/>
              </a:spcBef>
              <a:spcAft>
                <a:spcPts val="0"/>
              </a:spcAft>
              <a:buClr>
                <a:srgbClr val="000000"/>
              </a:buClr>
              <a:buSzPts val="4750"/>
              <a:buFont typeface="Helvetica Neue"/>
              <a:buChar char="•"/>
              <a:defRPr sz="3800"/>
            </a:lvl2pPr>
            <a:lvl3pPr indent="-530225" lvl="2" marL="1371600" algn="l">
              <a:lnSpc>
                <a:spcPct val="100000"/>
              </a:lnSpc>
              <a:spcBef>
                <a:spcPts val="4500"/>
              </a:spcBef>
              <a:spcAft>
                <a:spcPts val="0"/>
              </a:spcAft>
              <a:buClr>
                <a:srgbClr val="000000"/>
              </a:buClr>
              <a:buSzPts val="4750"/>
              <a:buFont typeface="Helvetica Neue"/>
              <a:buChar char="•"/>
              <a:defRPr sz="3800"/>
            </a:lvl3pPr>
            <a:lvl4pPr indent="-530225" lvl="3" marL="1828800" algn="l">
              <a:lnSpc>
                <a:spcPct val="100000"/>
              </a:lnSpc>
              <a:spcBef>
                <a:spcPts val="4500"/>
              </a:spcBef>
              <a:spcAft>
                <a:spcPts val="0"/>
              </a:spcAft>
              <a:buClr>
                <a:srgbClr val="000000"/>
              </a:buClr>
              <a:buSzPts val="4750"/>
              <a:buFont typeface="Helvetica Neue"/>
              <a:buChar char="•"/>
              <a:defRPr sz="3800"/>
            </a:lvl4pPr>
            <a:lvl5pPr indent="-530225" lvl="4" marL="2286000" algn="l">
              <a:lnSpc>
                <a:spcPct val="100000"/>
              </a:lnSpc>
              <a:spcBef>
                <a:spcPts val="4500"/>
              </a:spcBef>
              <a:spcAft>
                <a:spcPts val="0"/>
              </a:spcAft>
              <a:buClr>
                <a:srgbClr val="000000"/>
              </a:buClr>
              <a:buSzPts val="4750"/>
              <a:buFont typeface="Helvetica Neue"/>
              <a:buChar char="•"/>
              <a:defRPr sz="3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9" name="Google Shape;19;p3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20" name="Shape 20"/>
        <p:cNvGrpSpPr/>
        <p:nvPr/>
      </p:nvGrpSpPr>
      <p:grpSpPr>
        <a:xfrm>
          <a:off x="0" y="0"/>
          <a:ext cx="0" cy="0"/>
          <a:chOff x="0" y="0"/>
          <a:chExt cx="0" cy="0"/>
        </a:xfrm>
      </p:grpSpPr>
      <p:sp>
        <p:nvSpPr>
          <p:cNvPr id="21" name="Google Shape;21;p34"/>
          <p:cNvSpPr/>
          <p:nvPr>
            <p:ph idx="2" type="pic"/>
          </p:nvPr>
        </p:nvSpPr>
        <p:spPr>
          <a:xfrm>
            <a:off x="3124200" y="-38100"/>
            <a:ext cx="18135600" cy="1209669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22" name="Google Shape;22;p34"/>
          <p:cNvSpPr txBox="1"/>
          <p:nvPr>
            <p:ph type="title"/>
          </p:nvPr>
        </p:nvSpPr>
        <p:spPr>
          <a:xfrm>
            <a:off x="635000" y="9512300"/>
            <a:ext cx="23114000" cy="20066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3" name="Google Shape;23;p34"/>
          <p:cNvSpPr txBox="1"/>
          <p:nvPr>
            <p:ph idx="1" type="body"/>
          </p:nvPr>
        </p:nvSpPr>
        <p:spPr>
          <a:xfrm>
            <a:off x="635000" y="11442700"/>
            <a:ext cx="23114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4" name="Google Shape;24;p3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enter">
  <p:cSld name="Title - Center">
    <p:spTree>
      <p:nvGrpSpPr>
        <p:cNvPr id="25" name="Shape 25"/>
        <p:cNvGrpSpPr/>
        <p:nvPr/>
      </p:nvGrpSpPr>
      <p:grpSpPr>
        <a:xfrm>
          <a:off x="0" y="0"/>
          <a:ext cx="0" cy="0"/>
          <a:chOff x="0" y="0"/>
          <a:chExt cx="0" cy="0"/>
        </a:xfrm>
      </p:grpSpPr>
      <p:sp>
        <p:nvSpPr>
          <p:cNvPr id="26" name="Google Shape;26;p35"/>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7" name="Google Shape;27;p3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Vertical">
  <p:cSld name="Photo - Vertical">
    <p:spTree>
      <p:nvGrpSpPr>
        <p:cNvPr id="28" name="Shape 28"/>
        <p:cNvGrpSpPr/>
        <p:nvPr/>
      </p:nvGrpSpPr>
      <p:grpSpPr>
        <a:xfrm>
          <a:off x="0" y="0"/>
          <a:ext cx="0" cy="0"/>
          <a:chOff x="0" y="0"/>
          <a:chExt cx="0" cy="0"/>
        </a:xfrm>
      </p:grpSpPr>
      <p:sp>
        <p:nvSpPr>
          <p:cNvPr id="29" name="Google Shape;29;p36"/>
          <p:cNvSpPr/>
          <p:nvPr>
            <p:ph idx="2" type="pic"/>
          </p:nvPr>
        </p:nvSpPr>
        <p:spPr>
          <a:xfrm>
            <a:off x="7950200" y="1104900"/>
            <a:ext cx="17259303" cy="1150620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lvl="1"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lvl="2"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lvl="3"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lvl="4"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lvl="5"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lvl="6"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lvl="7"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lvl="8"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30" name="Google Shape;30;p36"/>
          <p:cNvSpPr txBox="1"/>
          <p:nvPr>
            <p:ph type="title"/>
          </p:nvPr>
        </p:nvSpPr>
        <p:spPr>
          <a:xfrm>
            <a:off x="1651000" y="952500"/>
            <a:ext cx="10223500" cy="55499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36"/>
          <p:cNvSpPr txBox="1"/>
          <p:nvPr>
            <p:ph idx="1" type="body"/>
          </p:nvPr>
        </p:nvSpPr>
        <p:spPr>
          <a:xfrm>
            <a:off x="1651000" y="6527800"/>
            <a:ext cx="10223500" cy="57277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2" name="Google Shape;32;p3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op">
  <p:cSld name="Title - Top">
    <p:spTree>
      <p:nvGrpSpPr>
        <p:cNvPr id="33" name="Shape 33"/>
        <p:cNvGrpSpPr/>
        <p:nvPr/>
      </p:nvGrpSpPr>
      <p:grpSpPr>
        <a:xfrm>
          <a:off x="0" y="0"/>
          <a:ext cx="0" cy="0"/>
          <a:chOff x="0" y="0"/>
          <a:chExt cx="0" cy="0"/>
        </a:xfrm>
      </p:grpSpPr>
      <p:sp>
        <p:nvSpPr>
          <p:cNvPr id="34" name="Google Shape;34;p37"/>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5" name="Google Shape;35;p37"/>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36" name="Shape 36"/>
        <p:cNvGrpSpPr/>
        <p:nvPr/>
      </p:nvGrpSpPr>
      <p:grpSpPr>
        <a:xfrm>
          <a:off x="0" y="0"/>
          <a:ext cx="0" cy="0"/>
          <a:chOff x="0" y="0"/>
          <a:chExt cx="0" cy="0"/>
        </a:xfrm>
      </p:grpSpPr>
      <p:sp>
        <p:nvSpPr>
          <p:cNvPr id="37" name="Google Shape;37;p38"/>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38"/>
          <p:cNvSpPr txBox="1"/>
          <p:nvPr>
            <p:ph idx="1" type="body"/>
          </p:nvPr>
        </p:nvSpPr>
        <p:spPr>
          <a:xfrm>
            <a:off x="1689100" y="3149600"/>
            <a:ext cx="21005799" cy="92964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9" name="Google Shape;39;p38"/>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40" name="Shape 40"/>
        <p:cNvGrpSpPr/>
        <p:nvPr/>
      </p:nvGrpSpPr>
      <p:grpSpPr>
        <a:xfrm>
          <a:off x="0" y="0"/>
          <a:ext cx="0" cy="0"/>
          <a:chOff x="0" y="0"/>
          <a:chExt cx="0" cy="0"/>
        </a:xfrm>
      </p:grpSpPr>
      <p:sp>
        <p:nvSpPr>
          <p:cNvPr id="41" name="Google Shape;41;p39"/>
          <p:cNvSpPr txBox="1"/>
          <p:nvPr>
            <p:ph idx="1" type="body"/>
          </p:nvPr>
        </p:nvSpPr>
        <p:spPr>
          <a:xfrm>
            <a:off x="1689100" y="1778000"/>
            <a:ext cx="21005799" cy="101600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2" name="Google Shape;42;p39"/>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30"/>
          <p:cNvSpPr txBox="1"/>
          <p:nvPr>
            <p:ph idx="1" type="body"/>
          </p:nvPr>
        </p:nvSpPr>
        <p:spPr>
          <a:xfrm>
            <a:off x="1689100" y="3149600"/>
            <a:ext cx="21005799" cy="9296400"/>
          </a:xfrm>
          <a:prstGeom prst="rect">
            <a:avLst/>
          </a:prstGeom>
          <a:noFill/>
          <a:ln>
            <a:noFill/>
          </a:ln>
        </p:spPr>
        <p:txBody>
          <a:bodyPr anchorCtr="0" anchor="ctr" bIns="50800" lIns="50800" spcFirstLastPara="1" rIns="50800" wrap="square" tIns="50800">
            <a:normAutofit/>
          </a:bodyPr>
          <a:lstStyle>
            <a:lvl1pPr indent="-641350" lvl="0" marL="457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indent="-641350" lvl="1" marL="914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641350" lvl="2" marL="1371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641350" lvl="3" marL="1828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641350" lvl="4" marL="22860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 name="Google Shape;8;p30"/>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8.png"/><Relationship Id="rId5" Type="http://schemas.openxmlformats.org/officeDocument/2006/relationships/image" Target="../media/image27.png"/><Relationship Id="rId6" Type="http://schemas.openxmlformats.org/officeDocument/2006/relationships/image" Target="../media/image24.png"/><Relationship Id="rId7" Type="http://schemas.openxmlformats.org/officeDocument/2006/relationships/image" Target="../media/image16.png"/><Relationship Id="rId8"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hyperlink" Target="https://na.org/?ID=ips-eng-inde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hyperlink" Target="https://docs.google.com/presentation/d/1_kr2TuQ4pvgRnVX-boK5guPFU5c2yizJupdpgCH-qBU/edit?usp=shar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hyperlink" Target="https://drive.google.com/file/d/1OuhgBe2YAuPPvDdeRCf9UEu1R3nM9Ep5/view?usp=sharin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17.png"/><Relationship Id="rId5" Type="http://schemas.openxmlformats.org/officeDocument/2006/relationships/image" Target="../media/image23.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zoom.us/j/2891296519" TargetMode="External"/><Relationship Id="rId5" Type="http://schemas.openxmlformats.org/officeDocument/2006/relationships/hyperlink" Target="https://docs.google.com/presentation/d/1QcPaIdbxyiLo20D6I0cbGF8dO5Hvaj0TKAx1mPcS91s/edit?usp=sharing" TargetMode="External"/><Relationship Id="rId6" Type="http://schemas.openxmlformats.org/officeDocument/2006/relationships/hyperlink" Target="https://docs.google.com/presentation/d/1GJXtiG5VnnFxvu4TMBrBn4eVj9YAvl9W5Gk7kFlWMq8/edit?usp=sharin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17.png"/><Relationship Id="rId5" Type="http://schemas.openxmlformats.org/officeDocument/2006/relationships/image" Target="../media/image23.png"/><Relationship Id="rId6" Type="http://schemas.openxmlformats.org/officeDocument/2006/relationships/image" Target="../media/image22.png"/><Relationship Id="rId7" Type="http://schemas.openxmlformats.org/officeDocument/2006/relationships/image" Target="../media/image20.png"/><Relationship Id="rId8"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2.png"/><Relationship Id="rId4" Type="http://schemas.openxmlformats.org/officeDocument/2006/relationships/hyperlink" Target="https://www.na.org/?ID=contribute-now"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https://na.org/?ID=literature" TargetMode="External"/><Relationship Id="rId4" Type="http://schemas.openxmlformats.org/officeDocument/2006/relationships/image" Target="../media/image28.png"/><Relationship Id="rId5"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jftna.org/jft/" TargetMode="External"/><Relationship Id="rId4" Type="http://schemas.openxmlformats.org/officeDocument/2006/relationships/hyperlink" Target="https://na.org/?ID=ips-eng-index"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1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virtual-na.org/" TargetMode="Externa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mailto:PR@TORONTONA.ORG" TargetMode="External"/><Relationship Id="rId4" Type="http://schemas.openxmlformats.org/officeDocument/2006/relationships/hyperlink" Target="mailto:MEETINGLIST@TORONTONA.ORG" TargetMode="External"/><Relationship Id="rId5"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13.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4.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81a03ccff0_1_0"/>
          <p:cNvSpPr/>
          <p:nvPr/>
        </p:nvSpPr>
        <p:spPr>
          <a:xfrm>
            <a:off x="11055850" y="1077613"/>
            <a:ext cx="9512700" cy="223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700"/>
              <a:buFont typeface="Helvetica Neue"/>
              <a:buNone/>
            </a:pPr>
            <a:r>
              <a:rPr b="1" lang="en-US" sz="6000">
                <a:latin typeface="Helvetica Neue"/>
                <a:ea typeface="Helvetica Neue"/>
                <a:cs typeface="Helvetica Neue"/>
                <a:sym typeface="Helvetica Neue"/>
              </a:rPr>
              <a:t>FIRST THING:</a:t>
            </a:r>
            <a:endParaRPr b="1" sz="6000">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700"/>
              <a:buFont typeface="Helvetica Neue"/>
              <a:buNone/>
            </a:pPr>
            <a:r>
              <a:rPr b="1" lang="en-US" sz="6000">
                <a:latin typeface="Helvetica Neue"/>
                <a:ea typeface="Helvetica Neue"/>
                <a:cs typeface="Helvetica Neue"/>
                <a:sym typeface="Helvetica Neue"/>
              </a:rPr>
              <a:t>MAKE YOUR OWN COPY</a:t>
            </a:r>
            <a:endParaRPr b="1" sz="6000">
              <a:latin typeface="Helvetica Neue"/>
              <a:ea typeface="Helvetica Neue"/>
              <a:cs typeface="Helvetica Neue"/>
              <a:sym typeface="Helvetica Neue"/>
            </a:endParaRPr>
          </a:p>
        </p:txBody>
      </p:sp>
      <p:sp>
        <p:nvSpPr>
          <p:cNvPr id="60" name="Google Shape;60;g81a03ccff0_1_0"/>
          <p:cNvSpPr/>
          <p:nvPr/>
        </p:nvSpPr>
        <p:spPr>
          <a:xfrm>
            <a:off x="802992" y="8383252"/>
            <a:ext cx="10395600" cy="1100400"/>
          </a:xfrm>
          <a:prstGeom prst="rect">
            <a:avLst/>
          </a:prstGeom>
          <a:noFill/>
          <a:ln>
            <a:noFill/>
          </a:ln>
        </p:spPr>
        <p:txBody>
          <a:bodyPr anchorCtr="0" anchor="ctr" bIns="0" lIns="0" spcFirstLastPara="1" rIns="0" wrap="square" tIns="0">
            <a:noAutofit/>
          </a:bodyPr>
          <a:lstStyle/>
          <a:p>
            <a:pPr indent="0" lvl="0" marL="0" marR="0" rtl="0" algn="ctr">
              <a:lnSpc>
                <a:spcPct val="153846"/>
              </a:lnSpc>
              <a:spcBef>
                <a:spcPts val="0"/>
              </a:spcBef>
              <a:spcAft>
                <a:spcPts val="0"/>
              </a:spcAft>
              <a:buNone/>
            </a:pPr>
            <a:r>
              <a:rPr i="1" lang="en-US" sz="3900">
                <a:latin typeface="Helvetica Neue"/>
                <a:ea typeface="Helvetica Neue"/>
                <a:cs typeface="Helvetica Neue"/>
                <a:sym typeface="Helvetica Neue"/>
              </a:rPr>
              <a:t>2. Select “Open with Google Slides”</a:t>
            </a:r>
            <a:endParaRPr b="0" i="1" sz="1400" u="none" cap="none" strike="noStrike">
              <a:solidFill>
                <a:srgbClr val="000000"/>
              </a:solidFill>
              <a:latin typeface="Arial"/>
              <a:ea typeface="Arial"/>
              <a:cs typeface="Arial"/>
              <a:sym typeface="Arial"/>
            </a:endParaRPr>
          </a:p>
        </p:txBody>
      </p:sp>
      <p:sp>
        <p:nvSpPr>
          <p:cNvPr id="61" name="Google Shape;61;g81a03ccff0_1_0"/>
          <p:cNvSpPr/>
          <p:nvPr/>
        </p:nvSpPr>
        <p:spPr>
          <a:xfrm>
            <a:off x="12634430" y="4217007"/>
            <a:ext cx="10395600" cy="1100400"/>
          </a:xfrm>
          <a:prstGeom prst="rect">
            <a:avLst/>
          </a:prstGeom>
          <a:noFill/>
          <a:ln>
            <a:noFill/>
          </a:ln>
        </p:spPr>
        <p:txBody>
          <a:bodyPr anchorCtr="0" anchor="ctr" bIns="0" lIns="0" spcFirstLastPara="1" rIns="0" wrap="square" tIns="0">
            <a:noAutofit/>
          </a:bodyPr>
          <a:lstStyle/>
          <a:p>
            <a:pPr indent="0" lvl="0" marL="0" marR="0" rtl="0" algn="ctr">
              <a:lnSpc>
                <a:spcPct val="153846"/>
              </a:lnSpc>
              <a:spcBef>
                <a:spcPts val="0"/>
              </a:spcBef>
              <a:spcAft>
                <a:spcPts val="0"/>
              </a:spcAft>
              <a:buClr>
                <a:srgbClr val="000000"/>
              </a:buClr>
              <a:buSzPts val="3900"/>
              <a:buFont typeface="Helvetica Neue"/>
              <a:buNone/>
            </a:pPr>
            <a:r>
              <a:rPr i="1" lang="en-US" sz="3900">
                <a:latin typeface="Helvetica Neue"/>
                <a:ea typeface="Helvetica Neue"/>
                <a:cs typeface="Helvetica Neue"/>
                <a:sym typeface="Helvetica Neue"/>
              </a:rPr>
              <a:t>3. File &gt; Make a Copy &gt; Entire Presentation</a:t>
            </a:r>
            <a:endParaRPr b="0" i="1" sz="1400" u="none" cap="none" strike="noStrike">
              <a:solidFill>
                <a:srgbClr val="000000"/>
              </a:solidFill>
              <a:latin typeface="Arial"/>
              <a:ea typeface="Arial"/>
              <a:cs typeface="Arial"/>
              <a:sym typeface="Arial"/>
            </a:endParaRPr>
          </a:p>
        </p:txBody>
      </p:sp>
      <p:pic>
        <p:nvPicPr>
          <p:cNvPr id="62" name="Google Shape;62;g81a03ccff0_1_0"/>
          <p:cNvPicPr preferRelativeResize="0"/>
          <p:nvPr/>
        </p:nvPicPr>
        <p:blipFill>
          <a:blip r:embed="rId3">
            <a:alphaModFix/>
          </a:blip>
          <a:stretch>
            <a:fillRect/>
          </a:stretch>
        </p:blipFill>
        <p:spPr>
          <a:xfrm>
            <a:off x="11906100" y="5317400"/>
            <a:ext cx="11852274" cy="7310775"/>
          </a:xfrm>
          <a:prstGeom prst="rect">
            <a:avLst/>
          </a:prstGeom>
          <a:noFill/>
          <a:ln>
            <a:noFill/>
          </a:ln>
          <a:effectLst>
            <a:outerShdw blurRad="557213" rotWithShape="0" algn="bl" dir="5400000" dist="19050">
              <a:srgbClr val="000000">
                <a:alpha val="50000"/>
              </a:srgbClr>
            </a:outerShdw>
          </a:effectLst>
        </p:spPr>
      </p:pic>
      <p:sp>
        <p:nvSpPr>
          <p:cNvPr id="63" name="Google Shape;63;g81a03ccff0_1_0"/>
          <p:cNvSpPr/>
          <p:nvPr/>
        </p:nvSpPr>
        <p:spPr>
          <a:xfrm>
            <a:off x="802992" y="4728845"/>
            <a:ext cx="10395600" cy="1100400"/>
          </a:xfrm>
          <a:prstGeom prst="rect">
            <a:avLst/>
          </a:prstGeom>
          <a:noFill/>
          <a:ln>
            <a:noFill/>
          </a:ln>
        </p:spPr>
        <p:txBody>
          <a:bodyPr anchorCtr="0" anchor="ctr" bIns="0" lIns="0" spcFirstLastPara="1" rIns="0" wrap="square" tIns="0">
            <a:noAutofit/>
          </a:bodyPr>
          <a:lstStyle/>
          <a:p>
            <a:pPr indent="-476250" lvl="0" marL="457200" marR="0" rtl="0" algn="ctr">
              <a:lnSpc>
                <a:spcPct val="153846"/>
              </a:lnSpc>
              <a:spcBef>
                <a:spcPts val="0"/>
              </a:spcBef>
              <a:spcAft>
                <a:spcPts val="0"/>
              </a:spcAft>
              <a:buSzPts val="3900"/>
              <a:buFont typeface="Helvetica Neue"/>
              <a:buAutoNum type="arabicPeriod"/>
            </a:pPr>
            <a:r>
              <a:rPr i="1" lang="en-US" sz="3900">
                <a:latin typeface="Helvetica Neue"/>
                <a:ea typeface="Helvetica Neue"/>
                <a:cs typeface="Helvetica Neue"/>
                <a:sym typeface="Helvetica Neue"/>
              </a:rPr>
              <a:t>Login to your Google Account</a:t>
            </a:r>
            <a:endParaRPr b="0" i="1" sz="1400" u="none" cap="none" strike="noStrike">
              <a:solidFill>
                <a:srgbClr val="000000"/>
              </a:solidFill>
              <a:latin typeface="Arial"/>
              <a:ea typeface="Arial"/>
              <a:cs typeface="Arial"/>
              <a:sym typeface="Arial"/>
            </a:endParaRPr>
          </a:p>
        </p:txBody>
      </p:sp>
      <p:sp>
        <p:nvSpPr>
          <p:cNvPr id="64" name="Google Shape;64;g81a03ccff0_1_0"/>
          <p:cNvSpPr/>
          <p:nvPr/>
        </p:nvSpPr>
        <p:spPr>
          <a:xfrm rot="-2986957">
            <a:off x="17951484" y="11904729"/>
            <a:ext cx="2447616" cy="778037"/>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id="65" name="Google Shape;65;g81a03ccff0_1_0"/>
          <p:cNvPicPr preferRelativeResize="0"/>
          <p:nvPr/>
        </p:nvPicPr>
        <p:blipFill rotWithShape="1">
          <a:blip r:embed="rId4">
            <a:alphaModFix/>
          </a:blip>
          <a:srcRect b="10168" l="0" r="0" t="0"/>
          <a:stretch/>
        </p:blipFill>
        <p:spPr>
          <a:xfrm>
            <a:off x="6526925" y="4"/>
            <a:ext cx="4528925" cy="4393826"/>
          </a:xfrm>
          <a:prstGeom prst="rect">
            <a:avLst/>
          </a:prstGeom>
          <a:noFill/>
          <a:ln>
            <a:noFill/>
          </a:ln>
        </p:spPr>
      </p:pic>
      <p:pic>
        <p:nvPicPr>
          <p:cNvPr id="66" name="Google Shape;66;g81a03ccff0_1_0"/>
          <p:cNvPicPr preferRelativeResize="0"/>
          <p:nvPr/>
        </p:nvPicPr>
        <p:blipFill>
          <a:blip r:embed="rId5">
            <a:alphaModFix/>
          </a:blip>
          <a:stretch>
            <a:fillRect/>
          </a:stretch>
        </p:blipFill>
        <p:spPr>
          <a:xfrm>
            <a:off x="1775438" y="9483658"/>
            <a:ext cx="8450725" cy="1857700"/>
          </a:xfrm>
          <a:prstGeom prst="rect">
            <a:avLst/>
          </a:prstGeom>
          <a:noFill/>
          <a:ln>
            <a:noFill/>
          </a:ln>
          <a:effectLst>
            <a:outerShdw blurRad="457200" rotWithShape="0" algn="bl" dir="5400000" dist="19050">
              <a:srgbClr val="000000">
                <a:alpha val="50000"/>
              </a:srgbClr>
            </a:outerShdw>
          </a:effectLst>
        </p:spPr>
      </p:pic>
      <p:pic>
        <p:nvPicPr>
          <p:cNvPr id="67" name="Google Shape;67;g81a03ccff0_1_0"/>
          <p:cNvPicPr preferRelativeResize="0"/>
          <p:nvPr/>
        </p:nvPicPr>
        <p:blipFill>
          <a:blip r:embed="rId6">
            <a:alphaModFix/>
          </a:blip>
          <a:stretch>
            <a:fillRect/>
          </a:stretch>
        </p:blipFill>
        <p:spPr>
          <a:xfrm>
            <a:off x="2300625" y="5676300"/>
            <a:ext cx="7400346" cy="1857700"/>
          </a:xfrm>
          <a:prstGeom prst="rect">
            <a:avLst/>
          </a:prstGeom>
          <a:noFill/>
          <a:ln>
            <a:noFill/>
          </a:ln>
        </p:spPr>
      </p:pic>
      <p:sp>
        <p:nvSpPr>
          <p:cNvPr id="68" name="Google Shape;68;g81a03ccff0_1_0"/>
          <p:cNvSpPr/>
          <p:nvPr/>
        </p:nvSpPr>
        <p:spPr>
          <a:xfrm rot="-2986808">
            <a:off x="6175151" y="6837468"/>
            <a:ext cx="1774292" cy="831046"/>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9" name="Google Shape;69;g81a03ccff0_1_0"/>
          <p:cNvSpPr/>
          <p:nvPr/>
        </p:nvSpPr>
        <p:spPr>
          <a:xfrm rot="-2986808">
            <a:off x="1999926" y="10863118"/>
            <a:ext cx="1774292" cy="831046"/>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descr="Image" id="181" name="Google Shape;181;g71e0cd6bfc_0_0"/>
          <p:cNvPicPr preferRelativeResize="0"/>
          <p:nvPr/>
        </p:nvPicPr>
        <p:blipFill rotWithShape="1">
          <a:blip r:embed="rId3">
            <a:alphaModFix/>
          </a:blip>
          <a:srcRect b="0" l="0" r="0" t="0"/>
          <a:stretch/>
        </p:blipFill>
        <p:spPr>
          <a:xfrm>
            <a:off x="21462630" y="10938688"/>
            <a:ext cx="2562018" cy="2459537"/>
          </a:xfrm>
          <a:prstGeom prst="rect">
            <a:avLst/>
          </a:prstGeom>
          <a:noFill/>
          <a:ln>
            <a:noFill/>
          </a:ln>
        </p:spPr>
      </p:pic>
      <p:sp>
        <p:nvSpPr>
          <p:cNvPr id="182" name="Google Shape;182;g71e0cd6bfc_0_0"/>
          <p:cNvSpPr/>
          <p:nvPr/>
        </p:nvSpPr>
        <p:spPr>
          <a:xfrm>
            <a:off x="2716424" y="664200"/>
            <a:ext cx="18951300" cy="223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700"/>
              <a:buFont typeface="Helvetica Neue"/>
              <a:buNone/>
            </a:pPr>
            <a:r>
              <a:rPr b="1" lang="en-US" sz="6000">
                <a:latin typeface="Helvetica Neue"/>
                <a:ea typeface="Helvetica Neue"/>
                <a:cs typeface="Helvetica Neue"/>
                <a:sym typeface="Helvetica Neue"/>
              </a:rPr>
              <a:t>Choose the Guideline Badges</a:t>
            </a:r>
            <a:endParaRPr b="1" sz="6000">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5700"/>
              <a:buFont typeface="Helvetica Neue"/>
              <a:buNone/>
            </a:pPr>
            <a:r>
              <a:rPr b="1" lang="en-US" sz="6000">
                <a:latin typeface="Helvetica Neue"/>
                <a:ea typeface="Helvetica Neue"/>
                <a:cs typeface="Helvetica Neue"/>
                <a:sym typeface="Helvetica Neue"/>
              </a:rPr>
              <a:t>That You’d Like To Share</a:t>
            </a:r>
            <a:endParaRPr b="0" i="0" sz="6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700"/>
              <a:buFont typeface="Helvetica Neue"/>
              <a:buNone/>
            </a:pPr>
            <a:r>
              <a:t/>
            </a:r>
            <a:endParaRPr b="0" i="0" sz="3600" u="none" cap="none" strike="noStrike">
              <a:solidFill>
                <a:srgbClr val="000000"/>
              </a:solidFill>
              <a:latin typeface="Arial"/>
              <a:ea typeface="Arial"/>
              <a:cs typeface="Arial"/>
              <a:sym typeface="Arial"/>
            </a:endParaRPr>
          </a:p>
        </p:txBody>
      </p:sp>
      <p:cxnSp>
        <p:nvCxnSpPr>
          <p:cNvPr id="183" name="Google Shape;183;g71e0cd6bfc_0_0"/>
          <p:cNvCxnSpPr/>
          <p:nvPr/>
        </p:nvCxnSpPr>
        <p:spPr>
          <a:xfrm>
            <a:off x="0" y="2633050"/>
            <a:ext cx="24424500" cy="0"/>
          </a:xfrm>
          <a:prstGeom prst="straightConnector1">
            <a:avLst/>
          </a:prstGeom>
          <a:noFill/>
          <a:ln cap="flat" cmpd="sng" w="101600">
            <a:solidFill>
              <a:srgbClr val="000000"/>
            </a:solidFill>
            <a:prstDash val="solid"/>
            <a:miter lim="400000"/>
            <a:headEnd len="sm" w="sm" type="none"/>
            <a:tailEnd len="sm" w="sm" type="none"/>
          </a:ln>
        </p:spPr>
      </p:cxnSp>
      <p:sp>
        <p:nvSpPr>
          <p:cNvPr id="184" name="Google Shape;184;g71e0cd6bfc_0_0"/>
          <p:cNvSpPr/>
          <p:nvPr/>
        </p:nvSpPr>
        <p:spPr>
          <a:xfrm rot="-345885">
            <a:off x="435802" y="339782"/>
            <a:ext cx="4126706" cy="2576096"/>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0">
                <a:latin typeface="Caveat"/>
                <a:ea typeface="Caveat"/>
                <a:cs typeface="Caveat"/>
                <a:sym typeface="Caveat"/>
              </a:rPr>
              <a:t>Tip</a:t>
            </a:r>
            <a:endParaRPr b="1" sz="10000">
              <a:latin typeface="Caveat"/>
              <a:ea typeface="Caveat"/>
              <a:cs typeface="Caveat"/>
              <a:sym typeface="Caveat"/>
            </a:endParaRPr>
          </a:p>
        </p:txBody>
      </p:sp>
      <p:grpSp>
        <p:nvGrpSpPr>
          <p:cNvPr id="185" name="Google Shape;185;g71e0cd6bfc_0_0"/>
          <p:cNvGrpSpPr/>
          <p:nvPr/>
        </p:nvGrpSpPr>
        <p:grpSpPr>
          <a:xfrm>
            <a:off x="504738" y="4202437"/>
            <a:ext cx="3988800" cy="5989834"/>
            <a:chOff x="504738" y="4202437"/>
            <a:chExt cx="3988800" cy="5989834"/>
          </a:xfrm>
        </p:grpSpPr>
        <p:pic>
          <p:nvPicPr>
            <p:cNvPr id="186" name="Google Shape;186;g71e0cd6bfc_0_0"/>
            <p:cNvPicPr preferRelativeResize="0"/>
            <p:nvPr/>
          </p:nvPicPr>
          <p:blipFill rotWithShape="1">
            <a:blip r:embed="rId4">
              <a:alphaModFix amt="8000"/>
            </a:blip>
            <a:srcRect b="8988" l="12595" r="6609" t="8551"/>
            <a:stretch/>
          </p:blipFill>
          <p:spPr>
            <a:xfrm>
              <a:off x="825084" y="4202437"/>
              <a:ext cx="3348126" cy="3341726"/>
            </a:xfrm>
            <a:prstGeom prst="rect">
              <a:avLst/>
            </a:prstGeom>
            <a:noFill/>
            <a:ln>
              <a:noFill/>
            </a:ln>
          </p:spPr>
        </p:pic>
        <p:sp>
          <p:nvSpPr>
            <p:cNvPr id="187" name="Google Shape;187;g71e0cd6bfc_0_0"/>
            <p:cNvSpPr txBox="1"/>
            <p:nvPr/>
          </p:nvSpPr>
          <p:spPr>
            <a:xfrm>
              <a:off x="504738" y="7732872"/>
              <a:ext cx="3988800" cy="245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Helvetica Neue"/>
                  <a:ea typeface="Helvetica Neue"/>
                  <a:cs typeface="Helvetica Neue"/>
                  <a:sym typeface="Helvetica Neue"/>
                </a:rPr>
                <a:t>This is a non-smoking / vaping meeting</a:t>
              </a:r>
              <a:endParaRPr b="1" sz="3600">
                <a:latin typeface="Helvetica Neue"/>
                <a:ea typeface="Helvetica Neue"/>
                <a:cs typeface="Helvetica Neue"/>
                <a:sym typeface="Helvetica Neue"/>
              </a:endParaRPr>
            </a:p>
          </p:txBody>
        </p:sp>
      </p:grpSp>
      <p:grpSp>
        <p:nvGrpSpPr>
          <p:cNvPr id="188" name="Google Shape;188;g71e0cd6bfc_0_0"/>
          <p:cNvGrpSpPr/>
          <p:nvPr/>
        </p:nvGrpSpPr>
        <p:grpSpPr>
          <a:xfrm>
            <a:off x="10341288" y="4592288"/>
            <a:ext cx="6376500" cy="6482287"/>
            <a:chOff x="11535350" y="4592288"/>
            <a:chExt cx="6376500" cy="6482287"/>
          </a:xfrm>
        </p:grpSpPr>
        <p:sp>
          <p:nvSpPr>
            <p:cNvPr id="189" name="Google Shape;189;g71e0cd6bfc_0_0"/>
            <p:cNvSpPr txBox="1"/>
            <p:nvPr/>
          </p:nvSpPr>
          <p:spPr>
            <a:xfrm>
              <a:off x="11535350" y="7732875"/>
              <a:ext cx="6376500" cy="334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Helvetica Neue"/>
                  <a:ea typeface="Helvetica Neue"/>
                  <a:cs typeface="Helvetica Neue"/>
                  <a:sym typeface="Helvetica Neue"/>
                </a:rPr>
                <a:t>Please keep distractions</a:t>
              </a:r>
              <a:endParaRPr b="1" sz="3600">
                <a:latin typeface="Helvetica Neue"/>
                <a:ea typeface="Helvetica Neue"/>
                <a:cs typeface="Helvetica Neue"/>
                <a:sym typeface="Helvetica Neue"/>
              </a:endParaRPr>
            </a:p>
            <a:p>
              <a:pPr indent="0" lvl="0" marL="0" rtl="0" algn="ctr">
                <a:spcBef>
                  <a:spcPts val="0"/>
                </a:spcBef>
                <a:spcAft>
                  <a:spcPts val="0"/>
                </a:spcAft>
                <a:buNone/>
              </a:pPr>
              <a:r>
                <a:rPr b="1" lang="en-US" sz="3600">
                  <a:latin typeface="Helvetica Neue"/>
                  <a:ea typeface="Helvetica Neue"/>
                  <a:cs typeface="Helvetica Neue"/>
                  <a:sym typeface="Helvetica Neue"/>
                </a:rPr>
                <a:t>to a minimum.</a:t>
              </a:r>
              <a:endParaRPr b="1" sz="3600">
                <a:latin typeface="Helvetica Neue"/>
                <a:ea typeface="Helvetica Neue"/>
                <a:cs typeface="Helvetica Neue"/>
                <a:sym typeface="Helvetica Neue"/>
              </a:endParaRPr>
            </a:p>
            <a:p>
              <a:pPr indent="0" lvl="0" marL="0" rtl="0" algn="ctr">
                <a:spcBef>
                  <a:spcPts val="0"/>
                </a:spcBef>
                <a:spcAft>
                  <a:spcPts val="0"/>
                </a:spcAft>
                <a:buNone/>
              </a:pPr>
              <a:r>
                <a:rPr lang="en-US" sz="3600">
                  <a:latin typeface="Helvetica Neue"/>
                  <a:ea typeface="Helvetica Neue"/>
                  <a:cs typeface="Helvetica Neue"/>
                  <a:sym typeface="Helvetica Neue"/>
                </a:rPr>
                <a:t>We suggest that you turn off your video if you are eating, moving around, or browsing on your phone.</a:t>
              </a:r>
              <a:endParaRPr sz="3600">
                <a:latin typeface="Helvetica Neue"/>
                <a:ea typeface="Helvetica Neue"/>
                <a:cs typeface="Helvetica Neue"/>
                <a:sym typeface="Helvetica Neue"/>
              </a:endParaRPr>
            </a:p>
          </p:txBody>
        </p:sp>
        <p:pic>
          <p:nvPicPr>
            <p:cNvPr id="190" name="Google Shape;190;g71e0cd6bfc_0_0"/>
            <p:cNvPicPr preferRelativeResize="0"/>
            <p:nvPr/>
          </p:nvPicPr>
          <p:blipFill>
            <a:blip r:embed="rId5">
              <a:alphaModFix amt="11000"/>
            </a:blip>
            <a:stretch>
              <a:fillRect/>
            </a:stretch>
          </p:blipFill>
          <p:spPr>
            <a:xfrm>
              <a:off x="15133850" y="4592288"/>
              <a:ext cx="2562025" cy="2562025"/>
            </a:xfrm>
            <a:prstGeom prst="rect">
              <a:avLst/>
            </a:prstGeom>
            <a:noFill/>
            <a:ln>
              <a:noFill/>
            </a:ln>
          </p:spPr>
        </p:pic>
        <p:pic>
          <p:nvPicPr>
            <p:cNvPr id="191" name="Google Shape;191;g71e0cd6bfc_0_0"/>
            <p:cNvPicPr preferRelativeResize="0"/>
            <p:nvPr/>
          </p:nvPicPr>
          <p:blipFill>
            <a:blip r:embed="rId6">
              <a:alphaModFix amt="11000"/>
            </a:blip>
            <a:stretch>
              <a:fillRect/>
            </a:stretch>
          </p:blipFill>
          <p:spPr>
            <a:xfrm>
              <a:off x="12032700" y="4754000"/>
              <a:ext cx="2238600" cy="2238600"/>
            </a:xfrm>
            <a:prstGeom prst="rect">
              <a:avLst/>
            </a:prstGeom>
            <a:noFill/>
            <a:ln>
              <a:noFill/>
            </a:ln>
          </p:spPr>
        </p:pic>
      </p:grpSp>
      <p:grpSp>
        <p:nvGrpSpPr>
          <p:cNvPr id="192" name="Google Shape;192;g71e0cd6bfc_0_0"/>
          <p:cNvGrpSpPr/>
          <p:nvPr/>
        </p:nvGrpSpPr>
        <p:grpSpPr>
          <a:xfrm>
            <a:off x="4993888" y="4039075"/>
            <a:ext cx="3988800" cy="6153197"/>
            <a:chOff x="4993888" y="4039075"/>
            <a:chExt cx="3988800" cy="6153197"/>
          </a:xfrm>
        </p:grpSpPr>
        <p:sp>
          <p:nvSpPr>
            <p:cNvPr id="193" name="Google Shape;193;g71e0cd6bfc_0_0"/>
            <p:cNvSpPr txBox="1"/>
            <p:nvPr/>
          </p:nvSpPr>
          <p:spPr>
            <a:xfrm>
              <a:off x="4993888" y="7732872"/>
              <a:ext cx="3988800" cy="245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Helvetica Neue"/>
                  <a:ea typeface="Helvetica Neue"/>
                  <a:cs typeface="Helvetica Neue"/>
                  <a:sym typeface="Helvetica Neue"/>
                </a:rPr>
                <a:t>No recording of this meeting in any way.</a:t>
              </a:r>
              <a:endParaRPr b="1" sz="3600">
                <a:latin typeface="Helvetica Neue"/>
                <a:ea typeface="Helvetica Neue"/>
                <a:cs typeface="Helvetica Neue"/>
                <a:sym typeface="Helvetica Neue"/>
              </a:endParaRPr>
            </a:p>
          </p:txBody>
        </p:sp>
        <p:pic>
          <p:nvPicPr>
            <p:cNvPr id="194" name="Google Shape;194;g71e0cd6bfc_0_0"/>
            <p:cNvPicPr preferRelativeResize="0"/>
            <p:nvPr/>
          </p:nvPicPr>
          <p:blipFill>
            <a:blip r:embed="rId7">
              <a:alphaModFix amt="15000"/>
            </a:blip>
            <a:stretch>
              <a:fillRect/>
            </a:stretch>
          </p:blipFill>
          <p:spPr>
            <a:xfrm>
              <a:off x="5154076" y="4039075"/>
              <a:ext cx="3668450" cy="3668450"/>
            </a:xfrm>
            <a:prstGeom prst="rect">
              <a:avLst/>
            </a:prstGeom>
            <a:noFill/>
            <a:ln>
              <a:noFill/>
            </a:ln>
          </p:spPr>
        </p:pic>
      </p:grpSp>
      <p:grpSp>
        <p:nvGrpSpPr>
          <p:cNvPr id="195" name="Google Shape;195;g71e0cd6bfc_0_0"/>
          <p:cNvGrpSpPr/>
          <p:nvPr/>
        </p:nvGrpSpPr>
        <p:grpSpPr>
          <a:xfrm>
            <a:off x="18908419" y="4278675"/>
            <a:ext cx="3988800" cy="6643493"/>
            <a:chOff x="19505450" y="4278675"/>
            <a:chExt cx="3988800" cy="6643493"/>
          </a:xfrm>
        </p:grpSpPr>
        <p:pic>
          <p:nvPicPr>
            <p:cNvPr id="196" name="Google Shape;196;g71e0cd6bfc_0_0"/>
            <p:cNvPicPr preferRelativeResize="0"/>
            <p:nvPr/>
          </p:nvPicPr>
          <p:blipFill>
            <a:blip r:embed="rId8">
              <a:alphaModFix amt="14000"/>
            </a:blip>
            <a:stretch>
              <a:fillRect/>
            </a:stretch>
          </p:blipFill>
          <p:spPr>
            <a:xfrm>
              <a:off x="19905225" y="4278675"/>
              <a:ext cx="3189251" cy="3189251"/>
            </a:xfrm>
            <a:prstGeom prst="rect">
              <a:avLst/>
            </a:prstGeom>
            <a:noFill/>
            <a:ln>
              <a:noFill/>
            </a:ln>
          </p:spPr>
        </p:pic>
        <p:sp>
          <p:nvSpPr>
            <p:cNvPr id="197" name="Google Shape;197;g71e0cd6bfc_0_0"/>
            <p:cNvSpPr txBox="1"/>
            <p:nvPr/>
          </p:nvSpPr>
          <p:spPr>
            <a:xfrm>
              <a:off x="19505450" y="7732867"/>
              <a:ext cx="3988800" cy="318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600">
                  <a:latin typeface="Helvetica Neue"/>
                  <a:ea typeface="Helvetica Neue"/>
                  <a:cs typeface="Helvetica Neue"/>
                  <a:sym typeface="Helvetica Neue"/>
                </a:rPr>
                <a:t>Respect Anonymity </a:t>
              </a:r>
              <a:r>
                <a:rPr lang="en-US" sz="3600">
                  <a:latin typeface="Helvetica Neue"/>
                  <a:ea typeface="Helvetica Neue"/>
                  <a:cs typeface="Helvetica Neue"/>
                  <a:sym typeface="Helvetica Neue"/>
                </a:rPr>
                <a:t>Private area or use headphones.</a:t>
              </a:r>
              <a:endParaRPr sz="3600">
                <a:latin typeface="Helvetica Neue"/>
                <a:ea typeface="Helvetica Neue"/>
                <a:cs typeface="Helvetica Neue"/>
                <a:sym typeface="Helvetica Neue"/>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descr="Image" id="202" name="Google Shape;202;g71a5746cc9_5_63"/>
          <p:cNvPicPr preferRelativeResize="0"/>
          <p:nvPr/>
        </p:nvPicPr>
        <p:blipFill rotWithShape="1">
          <a:blip r:embed="rId3">
            <a:alphaModFix/>
          </a:blip>
          <a:srcRect b="0" l="0" r="0" t="0"/>
          <a:stretch/>
        </p:blipFill>
        <p:spPr>
          <a:xfrm>
            <a:off x="21462630" y="10938688"/>
            <a:ext cx="2562018" cy="2459537"/>
          </a:xfrm>
          <a:prstGeom prst="rect">
            <a:avLst/>
          </a:prstGeom>
          <a:noFill/>
          <a:ln>
            <a:noFill/>
          </a:ln>
        </p:spPr>
      </p:pic>
      <p:sp>
        <p:nvSpPr>
          <p:cNvPr id="203" name="Google Shape;203;g71a5746cc9_5_63"/>
          <p:cNvSpPr/>
          <p:nvPr/>
        </p:nvSpPr>
        <p:spPr>
          <a:xfrm>
            <a:off x="2716424" y="359400"/>
            <a:ext cx="18951300" cy="223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700"/>
              <a:buFont typeface="Helvetica Neue"/>
              <a:buNone/>
            </a:pPr>
            <a:r>
              <a:rPr b="1" lang="en-US" sz="6000">
                <a:latin typeface="Helvetica Neue"/>
                <a:ea typeface="Helvetica Neue"/>
                <a:cs typeface="Helvetica Neue"/>
                <a:sym typeface="Helvetica Neue"/>
              </a:rPr>
              <a:t>Readings</a:t>
            </a:r>
            <a:endParaRPr b="0" i="0" sz="6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700"/>
              <a:buFont typeface="Helvetica Neue"/>
              <a:buNone/>
            </a:pPr>
            <a:r>
              <a:t/>
            </a:r>
            <a:endParaRPr b="0" i="0" sz="3600" u="none" cap="none" strike="noStrike">
              <a:solidFill>
                <a:srgbClr val="000000"/>
              </a:solidFill>
              <a:latin typeface="Arial"/>
              <a:ea typeface="Arial"/>
              <a:cs typeface="Arial"/>
              <a:sym typeface="Arial"/>
            </a:endParaRPr>
          </a:p>
        </p:txBody>
      </p:sp>
      <p:cxnSp>
        <p:nvCxnSpPr>
          <p:cNvPr id="204" name="Google Shape;204;g71a5746cc9_5_63"/>
          <p:cNvCxnSpPr/>
          <p:nvPr/>
        </p:nvCxnSpPr>
        <p:spPr>
          <a:xfrm>
            <a:off x="0" y="2633050"/>
            <a:ext cx="24424500" cy="0"/>
          </a:xfrm>
          <a:prstGeom prst="straightConnector1">
            <a:avLst/>
          </a:prstGeom>
          <a:noFill/>
          <a:ln cap="flat" cmpd="sng" w="101600">
            <a:solidFill>
              <a:srgbClr val="000000"/>
            </a:solidFill>
            <a:prstDash val="solid"/>
            <a:miter lim="400000"/>
            <a:headEnd len="sm" w="sm" type="none"/>
            <a:tailEnd len="sm" w="sm" type="none"/>
          </a:ln>
        </p:spPr>
      </p:cxnSp>
      <p:sp>
        <p:nvSpPr>
          <p:cNvPr id="205" name="Google Shape;205;g71a5746cc9_5_63"/>
          <p:cNvSpPr/>
          <p:nvPr/>
        </p:nvSpPr>
        <p:spPr>
          <a:xfrm rot="-345885">
            <a:off x="435802" y="339782"/>
            <a:ext cx="4126706" cy="2576096"/>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0">
                <a:latin typeface="Caveat"/>
                <a:ea typeface="Caveat"/>
                <a:cs typeface="Caveat"/>
                <a:sym typeface="Caveat"/>
              </a:rPr>
              <a:t>Tip</a:t>
            </a:r>
            <a:endParaRPr b="1" sz="10000">
              <a:latin typeface="Caveat"/>
              <a:ea typeface="Caveat"/>
              <a:cs typeface="Caveat"/>
              <a:sym typeface="Caveat"/>
            </a:endParaRPr>
          </a:p>
        </p:txBody>
      </p:sp>
      <p:sp>
        <p:nvSpPr>
          <p:cNvPr id="206" name="Google Shape;206;g71a5746cc9_5_63"/>
          <p:cNvSpPr txBox="1"/>
          <p:nvPr/>
        </p:nvSpPr>
        <p:spPr>
          <a:xfrm>
            <a:off x="5554950" y="3849750"/>
            <a:ext cx="13274100" cy="637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800">
                <a:latin typeface="Helvetica Neue"/>
                <a:ea typeface="Helvetica Neue"/>
                <a:cs typeface="Helvetica Neue"/>
                <a:sym typeface="Helvetica Neue"/>
              </a:rPr>
              <a:t>All basic readings are posted in this slideshow. You can choose what readings to include in your group and delete the slides you don’t want.</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rPr lang="en-US" sz="4800">
                <a:latin typeface="Helvetica Neue"/>
                <a:ea typeface="Helvetica Neue"/>
                <a:cs typeface="Helvetica Neue"/>
                <a:sym typeface="Helvetica Neue"/>
              </a:rPr>
              <a:t>There is more literature (pamphlets, etc) available here:</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rPr lang="en-US" sz="4800" u="sng">
                <a:solidFill>
                  <a:schemeClr val="hlink"/>
                </a:solidFill>
                <a:latin typeface="Helvetica Neue"/>
                <a:ea typeface="Helvetica Neue"/>
                <a:cs typeface="Helvetica Neue"/>
                <a:sym typeface="Helvetica Neue"/>
                <a:hlinkClick r:id="rId4"/>
              </a:rPr>
              <a:t>https://na.org/?ID=ips-eng-index</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DDF"/>
        </a:solidFill>
      </p:bgPr>
    </p:bg>
    <p:spTree>
      <p:nvGrpSpPr>
        <p:cNvPr id="210" name="Shape 210"/>
        <p:cNvGrpSpPr/>
        <p:nvPr/>
      </p:nvGrpSpPr>
      <p:grpSpPr>
        <a:xfrm>
          <a:off x="0" y="0"/>
          <a:ext cx="0" cy="0"/>
          <a:chOff x="0" y="0"/>
          <a:chExt cx="0" cy="0"/>
        </a:xfrm>
      </p:grpSpPr>
      <p:sp>
        <p:nvSpPr>
          <p:cNvPr id="211" name="Google Shape;211;p7"/>
          <p:cNvSpPr txBox="1"/>
          <p:nvPr>
            <p:ph type="title"/>
          </p:nvPr>
        </p:nvSpPr>
        <p:spPr>
          <a:xfrm>
            <a:off x="1929768" y="4989191"/>
            <a:ext cx="21005801"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Why Are We Here?</a:t>
            </a:r>
            <a:endParaRPr/>
          </a:p>
        </p:txBody>
      </p:sp>
      <p:sp>
        <p:nvSpPr>
          <p:cNvPr id="212" name="Google Shape;212;p7"/>
          <p:cNvSpPr/>
          <p:nvPr/>
        </p:nvSpPr>
        <p:spPr>
          <a:xfrm>
            <a:off x="250149" y="370041"/>
            <a:ext cx="23883702" cy="12975918"/>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3" name="Google Shape;213;p7"/>
          <p:cNvSpPr/>
          <p:nvPr/>
        </p:nvSpPr>
        <p:spPr>
          <a:xfrm>
            <a:off x="715558" y="863788"/>
            <a:ext cx="22952886" cy="11988424"/>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4" name="Google Shape;214;p7"/>
          <p:cNvSpPr txBox="1"/>
          <p:nvPr/>
        </p:nvSpPr>
        <p:spPr>
          <a:xfrm>
            <a:off x="1929768" y="4118528"/>
            <a:ext cx="21005801" cy="1122320"/>
          </a:xfrm>
          <a:prstGeom prst="rect">
            <a:avLst/>
          </a:prstGeom>
          <a:noFill/>
          <a:ln>
            <a:noFill/>
          </a:ln>
        </p:spPr>
        <p:txBody>
          <a:bodyPr anchorCtr="0" anchor="ctr" bIns="50800" lIns="50800" spcFirstLastPara="1" rIns="50800" wrap="square" tIns="50800">
            <a:normAutofit/>
          </a:bodyPr>
          <a:lstStyle/>
          <a:p>
            <a:pPr indent="0" lvl="0" marL="0" marR="0" rtl="0" algn="ctr">
              <a:lnSpc>
                <a:spcPct val="100000"/>
              </a:lnSpc>
              <a:spcBef>
                <a:spcPts val="0"/>
              </a:spcBef>
              <a:spcAft>
                <a:spcPts val="0"/>
              </a:spcAft>
              <a:buClr>
                <a:srgbClr val="000000"/>
              </a:buClr>
              <a:buSzPts val="5500"/>
              <a:buFont typeface="Helvetica Neue Light"/>
              <a:buNone/>
            </a:pPr>
            <a:r>
              <a:rPr b="0" i="0" lang="en-US" sz="5500" u="none" cap="none" strike="noStrike">
                <a:solidFill>
                  <a:srgbClr val="000000"/>
                </a:solidFill>
                <a:latin typeface="Helvetica Neue Light"/>
                <a:ea typeface="Helvetica Neue Light"/>
                <a:cs typeface="Helvetica Neue Light"/>
                <a:sym typeface="Helvetica Neue Light"/>
              </a:rPr>
              <a:t>Who wants to read…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EBDDF"/>
        </a:solidFill>
      </p:bgPr>
    </p:bg>
    <p:spTree>
      <p:nvGrpSpPr>
        <p:cNvPr id="218" name="Shape 218"/>
        <p:cNvGrpSpPr/>
        <p:nvPr/>
      </p:nvGrpSpPr>
      <p:grpSpPr>
        <a:xfrm>
          <a:off x="0" y="0"/>
          <a:ext cx="0" cy="0"/>
          <a:chOff x="0" y="0"/>
          <a:chExt cx="0" cy="0"/>
        </a:xfrm>
      </p:grpSpPr>
      <p:sp>
        <p:nvSpPr>
          <p:cNvPr id="219" name="Google Shape;219;p8"/>
          <p:cNvSpPr/>
          <p:nvPr/>
        </p:nvSpPr>
        <p:spPr>
          <a:xfrm>
            <a:off x="250149" y="370041"/>
            <a:ext cx="23883702" cy="12975918"/>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0" name="Google Shape;220;p8"/>
          <p:cNvSpPr txBox="1"/>
          <p:nvPr>
            <p:ph type="title"/>
          </p:nvPr>
        </p:nvSpPr>
        <p:spPr>
          <a:xfrm>
            <a:off x="1689100" y="865516"/>
            <a:ext cx="21005801"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Why Are We Here?</a:t>
            </a:r>
            <a:endParaRPr/>
          </a:p>
        </p:txBody>
      </p:sp>
      <p:sp>
        <p:nvSpPr>
          <p:cNvPr id="221" name="Google Shape;221;p8"/>
          <p:cNvSpPr/>
          <p:nvPr/>
        </p:nvSpPr>
        <p:spPr>
          <a:xfrm>
            <a:off x="715558" y="863788"/>
            <a:ext cx="22952886" cy="11988424"/>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2" name="Google Shape;222;p8"/>
          <p:cNvSpPr/>
          <p:nvPr/>
        </p:nvSpPr>
        <p:spPr>
          <a:xfrm>
            <a:off x="2015981" y="2714071"/>
            <a:ext cx="20352038" cy="9837502"/>
          </a:xfrm>
          <a:prstGeom prst="rect">
            <a:avLst/>
          </a:prstGeom>
          <a:noFill/>
          <a:ln>
            <a:noFill/>
          </a:ln>
        </p:spPr>
        <p:txBody>
          <a:bodyPr anchorCtr="0" anchor="ctr" bIns="0" lIns="0" spcFirstLastPara="1" rIns="0" wrap="square" tIns="0">
            <a:noAutofit/>
          </a:bodyPr>
          <a:lstStyle/>
          <a:p>
            <a:pPr indent="0" lvl="0" marL="0" marR="0" rtl="0" algn="just">
              <a:lnSpc>
                <a:spcPct val="100000"/>
              </a:lnSpc>
              <a:spcBef>
                <a:spcPts val="0"/>
              </a:spcBef>
              <a:spcAft>
                <a:spcPts val="0"/>
              </a:spcAft>
              <a:buClr>
                <a:srgbClr val="000000"/>
              </a:buClr>
              <a:buSzPts val="3700"/>
              <a:buFont typeface="Helvetica Neue"/>
              <a:buNone/>
            </a:pPr>
            <a:r>
              <a:rPr b="0" i="0" lang="en-US" sz="3700" u="none" cap="none" strike="noStrike">
                <a:solidFill>
                  <a:srgbClr val="000000"/>
                </a:solidFill>
                <a:latin typeface="Helvetica Neue"/>
                <a:ea typeface="Helvetica Neue"/>
                <a:cs typeface="Helvetica Neue"/>
                <a:sym typeface="Helvetica Neue"/>
              </a:rPr>
              <a:t>Before coming to the Fellowship of NA, we could not manage our own lives. We could not live and enjoy life as other people do. We had to have something different and we thought we had found it in drugs. We placed their use ahead of the welfare of our families, our wives, husbands, and our children. We had to have drugs at all costs. We did many people great harm, but most of all we harmed ourselves. Through our inability to accept personal responsibilities we were actually creating our own problems. We seemed to be incapable of facing life on its own terms.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4500"/>
              </a:spcBef>
              <a:spcAft>
                <a:spcPts val="0"/>
              </a:spcAft>
              <a:buClr>
                <a:srgbClr val="000000"/>
              </a:buClr>
              <a:buSzPts val="3700"/>
              <a:buFont typeface="Helvetica Neue"/>
              <a:buNone/>
            </a:pPr>
            <a:r>
              <a:rPr b="0" i="0" lang="en-US" sz="3700" u="none" cap="none" strike="noStrike">
                <a:solidFill>
                  <a:srgbClr val="000000"/>
                </a:solidFill>
                <a:latin typeface="Helvetica Neue"/>
                <a:ea typeface="Helvetica Neue"/>
                <a:cs typeface="Helvetica Neue"/>
                <a:sym typeface="Helvetica Neue"/>
              </a:rPr>
              <a:t>Most of us realized that in our addiction we were slowly committing suicide, but addiction is such a cunning enemy of life that we had lost the power to do anything about it. Many of us ended up in jail, or sought help through medicine, religion, and psychiatry. None of these methods was sufficient for us. Our disease always resurfaced or continued to progress until, in desperation, we sought help from each other in Narcotics Anonymous.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4500"/>
              </a:spcBef>
              <a:spcAft>
                <a:spcPts val="0"/>
              </a:spcAft>
              <a:buClr>
                <a:srgbClr val="000000"/>
              </a:buClr>
              <a:buSzPts val="3700"/>
              <a:buFont typeface="Helvetica Neue"/>
              <a:buNone/>
            </a:pPr>
            <a:r>
              <a:rPr b="0" i="0" lang="en-US" sz="3700" u="none" cap="none" strike="noStrike">
                <a:solidFill>
                  <a:srgbClr val="000000"/>
                </a:solidFill>
                <a:latin typeface="Helvetica Neue"/>
                <a:ea typeface="Helvetica Neue"/>
                <a:cs typeface="Helvetica Neue"/>
                <a:sym typeface="Helvetica Neue"/>
              </a:rPr>
              <a:t>After coming to NA we realized we were sick people. We suffered from a disease from which there is no known cure. It can, however, be arrested at some point, and recovery is then possible.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26" name="Shape 226"/>
        <p:cNvGrpSpPr/>
        <p:nvPr/>
      </p:nvGrpSpPr>
      <p:grpSpPr>
        <a:xfrm>
          <a:off x="0" y="0"/>
          <a:ext cx="0" cy="0"/>
          <a:chOff x="0" y="0"/>
          <a:chExt cx="0" cy="0"/>
        </a:xfrm>
      </p:grpSpPr>
      <p:sp>
        <p:nvSpPr>
          <p:cNvPr id="227" name="Google Shape;227;p9"/>
          <p:cNvSpPr/>
          <p:nvPr/>
        </p:nvSpPr>
        <p:spPr>
          <a:xfrm>
            <a:off x="250149" y="370041"/>
            <a:ext cx="23883702" cy="12975918"/>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8" name="Google Shape;228;p9"/>
          <p:cNvSpPr/>
          <p:nvPr/>
        </p:nvSpPr>
        <p:spPr>
          <a:xfrm>
            <a:off x="715558" y="863788"/>
            <a:ext cx="22952886" cy="11988424"/>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9" name="Google Shape;229;p9"/>
          <p:cNvSpPr txBox="1"/>
          <p:nvPr>
            <p:ph type="title"/>
          </p:nvPr>
        </p:nvSpPr>
        <p:spPr>
          <a:xfrm>
            <a:off x="1929768" y="4989191"/>
            <a:ext cx="21005801"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Who is an Addict?</a:t>
            </a:r>
            <a:endParaRPr/>
          </a:p>
        </p:txBody>
      </p:sp>
      <p:sp>
        <p:nvSpPr>
          <p:cNvPr id="230" name="Google Shape;230;p9"/>
          <p:cNvSpPr txBox="1"/>
          <p:nvPr/>
        </p:nvSpPr>
        <p:spPr>
          <a:xfrm>
            <a:off x="1929768" y="4118528"/>
            <a:ext cx="21005700" cy="1122300"/>
          </a:xfrm>
          <a:prstGeom prst="rect">
            <a:avLst/>
          </a:prstGeom>
          <a:noFill/>
          <a:ln>
            <a:noFill/>
          </a:ln>
        </p:spPr>
        <p:txBody>
          <a:bodyPr anchorCtr="0" anchor="ctr" bIns="50800" lIns="50800" spcFirstLastPara="1" rIns="50800" wrap="square" tIns="50800">
            <a:normAutofit/>
          </a:bodyPr>
          <a:lstStyle/>
          <a:p>
            <a:pPr indent="0" lvl="0" marL="0" marR="0" rtl="0" algn="ctr">
              <a:lnSpc>
                <a:spcPct val="100000"/>
              </a:lnSpc>
              <a:spcBef>
                <a:spcPts val="0"/>
              </a:spcBef>
              <a:spcAft>
                <a:spcPts val="0"/>
              </a:spcAft>
              <a:buClr>
                <a:srgbClr val="000000"/>
              </a:buClr>
              <a:buSzPts val="5500"/>
              <a:buFont typeface="Helvetica Neue Light"/>
              <a:buNone/>
            </a:pPr>
            <a:r>
              <a:rPr b="0" i="0" lang="en-US" sz="5500" u="none" cap="none" strike="noStrike">
                <a:solidFill>
                  <a:srgbClr val="000000"/>
                </a:solidFill>
                <a:latin typeface="Helvetica Neue Light"/>
                <a:ea typeface="Helvetica Neue Light"/>
                <a:cs typeface="Helvetica Neue Light"/>
                <a:sym typeface="Helvetica Neue Light"/>
              </a:rPr>
              <a:t>Who wants to read…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234" name="Shape 234"/>
        <p:cNvGrpSpPr/>
        <p:nvPr/>
      </p:nvGrpSpPr>
      <p:grpSpPr>
        <a:xfrm>
          <a:off x="0" y="0"/>
          <a:ext cx="0" cy="0"/>
          <a:chOff x="0" y="0"/>
          <a:chExt cx="0" cy="0"/>
        </a:xfrm>
      </p:grpSpPr>
      <p:sp>
        <p:nvSpPr>
          <p:cNvPr id="235" name="Google Shape;235;p10"/>
          <p:cNvSpPr/>
          <p:nvPr/>
        </p:nvSpPr>
        <p:spPr>
          <a:xfrm>
            <a:off x="250149" y="370041"/>
            <a:ext cx="23883702" cy="12975918"/>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6" name="Google Shape;236;p10"/>
          <p:cNvSpPr/>
          <p:nvPr/>
        </p:nvSpPr>
        <p:spPr>
          <a:xfrm>
            <a:off x="715558" y="863788"/>
            <a:ext cx="22952886" cy="11988424"/>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7" name="Google Shape;237;p10"/>
          <p:cNvSpPr txBox="1"/>
          <p:nvPr>
            <p:ph type="title"/>
          </p:nvPr>
        </p:nvSpPr>
        <p:spPr>
          <a:xfrm>
            <a:off x="1689100" y="865516"/>
            <a:ext cx="21005799"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Who is an Addict?</a:t>
            </a:r>
            <a:endParaRPr/>
          </a:p>
        </p:txBody>
      </p:sp>
      <p:sp>
        <p:nvSpPr>
          <p:cNvPr id="238" name="Google Shape;238;p10"/>
          <p:cNvSpPr/>
          <p:nvPr/>
        </p:nvSpPr>
        <p:spPr>
          <a:xfrm>
            <a:off x="2015981" y="2714071"/>
            <a:ext cx="20352038" cy="983750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5200"/>
              <a:buFont typeface="Helvetica Neue"/>
              <a:buNone/>
            </a:pPr>
            <a:r>
              <a:rPr b="0" i="0" lang="en-US" sz="5200" u="none" cap="none" strike="noStrike">
                <a:solidFill>
                  <a:srgbClr val="000000"/>
                </a:solidFill>
                <a:latin typeface="Helvetica Neue"/>
                <a:ea typeface="Helvetica Neue"/>
                <a:cs typeface="Helvetica Neue"/>
                <a:sym typeface="Helvetica Neue"/>
              </a:rPr>
              <a:t>Most of us do not have to think twice about this question. We know! Our whole life and thinking was centred in drugs in one form or another—the getting and using and finding ways and means to get more. We lived to use and used to live.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500"/>
              </a:spcBef>
              <a:spcAft>
                <a:spcPts val="0"/>
              </a:spcAft>
              <a:buClr>
                <a:srgbClr val="000000"/>
              </a:buClr>
              <a:buSzPts val="5200"/>
              <a:buFont typeface="Helvetica Neue"/>
              <a:buNone/>
            </a:pPr>
            <a:r>
              <a:rPr b="0" i="0" lang="en-US" sz="5200" u="none" cap="none" strike="noStrike">
                <a:solidFill>
                  <a:srgbClr val="000000"/>
                </a:solidFill>
                <a:latin typeface="Helvetica Neue"/>
                <a:ea typeface="Helvetica Neue"/>
                <a:cs typeface="Helvetica Neue"/>
                <a:sym typeface="Helvetica Neue"/>
              </a:rPr>
              <a:t>Very simply, an addict is a man or woman whose life is controlled by drugs. We are people in the grip of a continuing and progressive illness whose ends are always the same: jails, institutions, and death.</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C1C1"/>
        </a:solidFill>
      </p:bgPr>
    </p:bg>
    <p:spTree>
      <p:nvGrpSpPr>
        <p:cNvPr id="242" name="Shape 242"/>
        <p:cNvGrpSpPr/>
        <p:nvPr/>
      </p:nvGrpSpPr>
      <p:grpSpPr>
        <a:xfrm>
          <a:off x="0" y="0"/>
          <a:ext cx="0" cy="0"/>
          <a:chOff x="0" y="0"/>
          <a:chExt cx="0" cy="0"/>
        </a:xfrm>
      </p:grpSpPr>
      <p:sp>
        <p:nvSpPr>
          <p:cNvPr id="243" name="Google Shape;243;p11"/>
          <p:cNvSpPr/>
          <p:nvPr/>
        </p:nvSpPr>
        <p:spPr>
          <a:xfrm>
            <a:off x="250149" y="370041"/>
            <a:ext cx="23883702" cy="12975918"/>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4" name="Google Shape;244;p11"/>
          <p:cNvSpPr/>
          <p:nvPr/>
        </p:nvSpPr>
        <p:spPr>
          <a:xfrm>
            <a:off x="715558" y="863788"/>
            <a:ext cx="22952886" cy="11988424"/>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45" name="Google Shape;245;p11"/>
          <p:cNvSpPr txBox="1"/>
          <p:nvPr>
            <p:ph type="title"/>
          </p:nvPr>
        </p:nvSpPr>
        <p:spPr>
          <a:xfrm>
            <a:off x="1929768" y="4989191"/>
            <a:ext cx="21005801"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How It Works</a:t>
            </a:r>
            <a:endParaRPr/>
          </a:p>
        </p:txBody>
      </p:sp>
      <p:sp>
        <p:nvSpPr>
          <p:cNvPr id="246" name="Google Shape;246;p11"/>
          <p:cNvSpPr txBox="1"/>
          <p:nvPr/>
        </p:nvSpPr>
        <p:spPr>
          <a:xfrm>
            <a:off x="1929768" y="4118528"/>
            <a:ext cx="21005801" cy="1122321"/>
          </a:xfrm>
          <a:prstGeom prst="rect">
            <a:avLst/>
          </a:prstGeom>
          <a:noFill/>
          <a:ln>
            <a:noFill/>
          </a:ln>
        </p:spPr>
        <p:txBody>
          <a:bodyPr anchorCtr="0" anchor="ctr" bIns="50800" lIns="50800" spcFirstLastPara="1" rIns="50800" wrap="square" tIns="50800">
            <a:normAutofit/>
          </a:bodyPr>
          <a:lstStyle/>
          <a:p>
            <a:pPr indent="0" lvl="0" marL="0" marR="0" rtl="0" algn="ctr">
              <a:lnSpc>
                <a:spcPct val="100000"/>
              </a:lnSpc>
              <a:spcBef>
                <a:spcPts val="0"/>
              </a:spcBef>
              <a:spcAft>
                <a:spcPts val="0"/>
              </a:spcAft>
              <a:buClr>
                <a:srgbClr val="000000"/>
              </a:buClr>
              <a:buSzPts val="5500"/>
              <a:buFont typeface="Helvetica Neue Light"/>
              <a:buNone/>
            </a:pPr>
            <a:r>
              <a:rPr b="0" i="0" lang="en-US" sz="5500" u="none" cap="none" strike="noStrike">
                <a:solidFill>
                  <a:srgbClr val="000000"/>
                </a:solidFill>
                <a:latin typeface="Helvetica Neue Light"/>
                <a:ea typeface="Helvetica Neue Light"/>
                <a:cs typeface="Helvetica Neue Light"/>
                <a:sym typeface="Helvetica Neue Light"/>
              </a:rPr>
              <a:t>Who wants to read…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C1C1"/>
        </a:solidFill>
      </p:bgPr>
    </p:bg>
    <p:spTree>
      <p:nvGrpSpPr>
        <p:cNvPr id="250" name="Shape 250"/>
        <p:cNvGrpSpPr/>
        <p:nvPr/>
      </p:nvGrpSpPr>
      <p:grpSpPr>
        <a:xfrm>
          <a:off x="0" y="0"/>
          <a:ext cx="0" cy="0"/>
          <a:chOff x="0" y="0"/>
          <a:chExt cx="0" cy="0"/>
        </a:xfrm>
      </p:grpSpPr>
      <p:sp>
        <p:nvSpPr>
          <p:cNvPr id="251" name="Google Shape;251;p12"/>
          <p:cNvSpPr/>
          <p:nvPr/>
        </p:nvSpPr>
        <p:spPr>
          <a:xfrm>
            <a:off x="250149" y="370041"/>
            <a:ext cx="23883702" cy="12975918"/>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2" name="Google Shape;252;p12"/>
          <p:cNvSpPr/>
          <p:nvPr/>
        </p:nvSpPr>
        <p:spPr>
          <a:xfrm>
            <a:off x="715558" y="863788"/>
            <a:ext cx="22952886" cy="11988424"/>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53" name="Google Shape;253;p12"/>
          <p:cNvSpPr txBox="1"/>
          <p:nvPr>
            <p:ph type="title"/>
          </p:nvPr>
        </p:nvSpPr>
        <p:spPr>
          <a:xfrm>
            <a:off x="1689100" y="865516"/>
            <a:ext cx="21005799"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How it Works</a:t>
            </a:r>
            <a:endParaRPr/>
          </a:p>
        </p:txBody>
      </p:sp>
      <p:sp>
        <p:nvSpPr>
          <p:cNvPr id="254" name="Google Shape;254;p12"/>
          <p:cNvSpPr/>
          <p:nvPr/>
        </p:nvSpPr>
        <p:spPr>
          <a:xfrm>
            <a:off x="2015981" y="3669582"/>
            <a:ext cx="20352038" cy="897919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900"/>
              <a:buFont typeface="Helvetica Neue"/>
              <a:buNone/>
            </a:pPr>
            <a:r>
              <a:rPr b="0" i="0" lang="en-US" sz="3900" u="none" cap="none" strike="noStrike">
                <a:solidFill>
                  <a:srgbClr val="000000"/>
                </a:solidFill>
                <a:latin typeface="Helvetica Neue"/>
                <a:ea typeface="Helvetica Neue"/>
                <a:cs typeface="Helvetica Neue"/>
                <a:sym typeface="Helvetica Neue"/>
              </a:rPr>
              <a:t>If you want what we have to offer, and are willing to make the effort to get it, then you are ready to take certain steps. These are the principles that made our recovery possible.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00"/>
              </a:spcBef>
              <a:spcAft>
                <a:spcPts val="0"/>
              </a:spcAft>
              <a:buClr>
                <a:srgbClr val="000000"/>
              </a:buClr>
              <a:buSzPts val="3900"/>
              <a:buFont typeface="Helvetica Neue"/>
              <a:buNone/>
            </a:pPr>
            <a:r>
              <a:t/>
            </a:r>
            <a:endParaRPr b="0" i="0" sz="3900" u="none" cap="none" strike="noStrike">
              <a:solidFill>
                <a:srgbClr val="000000"/>
              </a:solidFill>
              <a:latin typeface="Helvetica Neue"/>
              <a:ea typeface="Helvetica Neue"/>
              <a:cs typeface="Helvetica Neue"/>
              <a:sym typeface="Helvetica Neue"/>
            </a:endParaRPr>
          </a:p>
          <a:p>
            <a:pPr indent="-889000" lvl="0" marL="889000" marR="0" rtl="0" algn="l">
              <a:lnSpc>
                <a:spcPct val="100000"/>
              </a:lnSpc>
              <a:spcBef>
                <a:spcPts val="1400"/>
              </a:spcBef>
              <a:spcAft>
                <a:spcPts val="0"/>
              </a:spcAft>
              <a:buClr>
                <a:srgbClr val="000000"/>
              </a:buClr>
              <a:buSzPts val="3900"/>
              <a:buFont typeface="Helvetica Neue"/>
              <a:buAutoNum type="arabicPeriod"/>
            </a:pPr>
            <a:r>
              <a:rPr b="0" i="0" lang="en-US" sz="3900" u="none" cap="none" strike="noStrike">
                <a:solidFill>
                  <a:srgbClr val="000000"/>
                </a:solidFill>
                <a:latin typeface="Helvetica Neue"/>
                <a:ea typeface="Helvetica Neue"/>
                <a:cs typeface="Helvetica Neue"/>
                <a:sym typeface="Helvetica Neue"/>
              </a:rPr>
              <a:t>We admitted that we were powerless over our addiction, that our lives had become unmanageable.</a:t>
            </a:r>
            <a:endParaRPr b="0" i="0" sz="1400" u="none" cap="none" strike="noStrike">
              <a:solidFill>
                <a:srgbClr val="000000"/>
              </a:solidFill>
              <a:latin typeface="Arial"/>
              <a:ea typeface="Arial"/>
              <a:cs typeface="Arial"/>
              <a:sym typeface="Arial"/>
            </a:endParaRPr>
          </a:p>
          <a:p>
            <a:pPr indent="-889000" lvl="0" marL="889000" marR="0" rtl="0" algn="l">
              <a:lnSpc>
                <a:spcPct val="100000"/>
              </a:lnSpc>
              <a:spcBef>
                <a:spcPts val="1400"/>
              </a:spcBef>
              <a:spcAft>
                <a:spcPts val="0"/>
              </a:spcAft>
              <a:buClr>
                <a:srgbClr val="000000"/>
              </a:buClr>
              <a:buSzPts val="3900"/>
              <a:buFont typeface="Helvetica Neue"/>
              <a:buAutoNum type="arabicPeriod"/>
            </a:pPr>
            <a:r>
              <a:rPr b="0" i="0" lang="en-US" sz="3900" u="none" cap="none" strike="noStrike">
                <a:solidFill>
                  <a:srgbClr val="000000"/>
                </a:solidFill>
                <a:latin typeface="Helvetica Neue"/>
                <a:ea typeface="Helvetica Neue"/>
                <a:cs typeface="Helvetica Neue"/>
                <a:sym typeface="Helvetica Neue"/>
              </a:rPr>
              <a:t>We came to believe that a Power greater than ourselves could restore us to sanity.</a:t>
            </a:r>
            <a:endParaRPr b="0" i="0" sz="1400" u="none" cap="none" strike="noStrike">
              <a:solidFill>
                <a:srgbClr val="000000"/>
              </a:solidFill>
              <a:latin typeface="Arial"/>
              <a:ea typeface="Arial"/>
              <a:cs typeface="Arial"/>
              <a:sym typeface="Arial"/>
            </a:endParaRPr>
          </a:p>
          <a:p>
            <a:pPr indent="-889000" lvl="0" marL="889000" marR="0" rtl="0" algn="l">
              <a:lnSpc>
                <a:spcPct val="100000"/>
              </a:lnSpc>
              <a:spcBef>
                <a:spcPts val="1400"/>
              </a:spcBef>
              <a:spcAft>
                <a:spcPts val="0"/>
              </a:spcAft>
              <a:buClr>
                <a:srgbClr val="000000"/>
              </a:buClr>
              <a:buSzPts val="3900"/>
              <a:buFont typeface="Helvetica Neue"/>
              <a:buAutoNum type="arabicPeriod"/>
            </a:pPr>
            <a:r>
              <a:rPr b="0" i="0" lang="en-US" sz="3900" u="none" cap="none" strike="noStrike">
                <a:solidFill>
                  <a:srgbClr val="000000"/>
                </a:solidFill>
                <a:latin typeface="Helvetica Neue"/>
                <a:ea typeface="Helvetica Neue"/>
                <a:cs typeface="Helvetica Neue"/>
                <a:sym typeface="Helvetica Neue"/>
              </a:rPr>
              <a:t>We made a decision to turn our will and our lives over to the care of God as we understood Him.</a:t>
            </a:r>
            <a:endParaRPr b="0" i="0" sz="1400" u="none" cap="none" strike="noStrike">
              <a:solidFill>
                <a:srgbClr val="000000"/>
              </a:solidFill>
              <a:latin typeface="Arial"/>
              <a:ea typeface="Arial"/>
              <a:cs typeface="Arial"/>
              <a:sym typeface="Arial"/>
            </a:endParaRPr>
          </a:p>
          <a:p>
            <a:pPr indent="-889000" lvl="0" marL="889000" marR="0" rtl="0" algn="l">
              <a:lnSpc>
                <a:spcPct val="100000"/>
              </a:lnSpc>
              <a:spcBef>
                <a:spcPts val="1400"/>
              </a:spcBef>
              <a:spcAft>
                <a:spcPts val="0"/>
              </a:spcAft>
              <a:buClr>
                <a:srgbClr val="000000"/>
              </a:buClr>
              <a:buSzPts val="3900"/>
              <a:buFont typeface="Helvetica Neue"/>
              <a:buAutoNum type="arabicPeriod"/>
            </a:pPr>
            <a:r>
              <a:rPr b="0" i="0" lang="en-US" sz="3900" u="none" cap="none" strike="noStrike">
                <a:solidFill>
                  <a:srgbClr val="000000"/>
                </a:solidFill>
                <a:latin typeface="Helvetica Neue"/>
                <a:ea typeface="Helvetica Neue"/>
                <a:cs typeface="Helvetica Neue"/>
                <a:sym typeface="Helvetica Neue"/>
              </a:rPr>
              <a:t>We made a searching and fearless moral inventory of ourselves.</a:t>
            </a:r>
            <a:endParaRPr b="0" i="0" sz="1400" u="none" cap="none" strike="noStrike">
              <a:solidFill>
                <a:srgbClr val="000000"/>
              </a:solidFill>
              <a:latin typeface="Arial"/>
              <a:ea typeface="Arial"/>
              <a:cs typeface="Arial"/>
              <a:sym typeface="Arial"/>
            </a:endParaRPr>
          </a:p>
          <a:p>
            <a:pPr indent="-889000" lvl="0" marL="889000" marR="0" rtl="0" algn="l">
              <a:lnSpc>
                <a:spcPct val="100000"/>
              </a:lnSpc>
              <a:spcBef>
                <a:spcPts val="1400"/>
              </a:spcBef>
              <a:spcAft>
                <a:spcPts val="0"/>
              </a:spcAft>
              <a:buClr>
                <a:srgbClr val="000000"/>
              </a:buClr>
              <a:buSzPts val="3900"/>
              <a:buFont typeface="Helvetica Neue"/>
              <a:buAutoNum type="arabicPeriod"/>
            </a:pPr>
            <a:r>
              <a:rPr b="0" i="0" lang="en-US" sz="3900" u="none" cap="none" strike="noStrike">
                <a:solidFill>
                  <a:srgbClr val="000000"/>
                </a:solidFill>
                <a:latin typeface="Helvetica Neue"/>
                <a:ea typeface="Helvetica Neue"/>
                <a:cs typeface="Helvetica Neue"/>
                <a:sym typeface="Helvetica Neue"/>
              </a:rPr>
              <a:t>We admitted to God, to ourselves, and to another human being the exact nature of our wrongs.</a:t>
            </a:r>
            <a:endParaRPr b="0" i="0" sz="1400" u="none" cap="none" strike="noStrike">
              <a:solidFill>
                <a:srgbClr val="000000"/>
              </a:solidFill>
              <a:latin typeface="Arial"/>
              <a:ea typeface="Arial"/>
              <a:cs typeface="Arial"/>
              <a:sym typeface="Arial"/>
            </a:endParaRPr>
          </a:p>
          <a:p>
            <a:pPr indent="-889000" lvl="0" marL="889000" marR="0" rtl="0" algn="l">
              <a:lnSpc>
                <a:spcPct val="100000"/>
              </a:lnSpc>
              <a:spcBef>
                <a:spcPts val="1400"/>
              </a:spcBef>
              <a:spcAft>
                <a:spcPts val="0"/>
              </a:spcAft>
              <a:buClr>
                <a:srgbClr val="000000"/>
              </a:buClr>
              <a:buSzPts val="3900"/>
              <a:buFont typeface="Helvetica Neue"/>
              <a:buAutoNum type="arabicPeriod"/>
            </a:pPr>
            <a:r>
              <a:rPr b="0" i="0" lang="en-US" sz="3900" u="none" cap="none" strike="noStrike">
                <a:solidFill>
                  <a:srgbClr val="000000"/>
                </a:solidFill>
                <a:latin typeface="Helvetica Neue"/>
                <a:ea typeface="Helvetica Neue"/>
                <a:cs typeface="Helvetica Neue"/>
                <a:sym typeface="Helvetica Neue"/>
              </a:rPr>
              <a:t>We were entirely ready to have God remove all these defects of character.</a:t>
            </a:r>
            <a:endParaRPr b="0" i="0" sz="1400" u="none" cap="none" strike="noStrike">
              <a:solidFill>
                <a:srgbClr val="000000"/>
              </a:solidFill>
              <a:latin typeface="Arial"/>
              <a:ea typeface="Arial"/>
              <a:cs typeface="Arial"/>
              <a:sym typeface="Arial"/>
            </a:endParaRPr>
          </a:p>
          <a:p>
            <a:pPr indent="-889000" lvl="0" marL="889000" marR="0" rtl="0" algn="l">
              <a:lnSpc>
                <a:spcPct val="100000"/>
              </a:lnSpc>
              <a:spcBef>
                <a:spcPts val="1400"/>
              </a:spcBef>
              <a:spcAft>
                <a:spcPts val="0"/>
              </a:spcAft>
              <a:buClr>
                <a:srgbClr val="000000"/>
              </a:buClr>
              <a:buSzPts val="3900"/>
              <a:buFont typeface="Helvetica Neue"/>
              <a:buAutoNum type="arabicPeriod"/>
            </a:pPr>
            <a:r>
              <a:rPr b="0" i="0" lang="en-US" sz="3900" u="none" cap="none" strike="noStrike">
                <a:solidFill>
                  <a:srgbClr val="000000"/>
                </a:solidFill>
                <a:latin typeface="Helvetica Neue"/>
                <a:ea typeface="Helvetica Neue"/>
                <a:cs typeface="Helvetica Neue"/>
                <a:sym typeface="Helvetica Neue"/>
              </a:rPr>
              <a:t>We humbly asked Him to remove our shortcomings.</a:t>
            </a:r>
            <a:endParaRPr b="0" i="0" sz="1400" u="none" cap="none" strike="noStrike">
              <a:solidFill>
                <a:srgbClr val="000000"/>
              </a:solidFill>
              <a:latin typeface="Arial"/>
              <a:ea typeface="Arial"/>
              <a:cs typeface="Arial"/>
              <a:sym typeface="Arial"/>
            </a:endParaRPr>
          </a:p>
        </p:txBody>
      </p:sp>
      <p:sp>
        <p:nvSpPr>
          <p:cNvPr id="255" name="Google Shape;255;p12"/>
          <p:cNvSpPr txBox="1"/>
          <p:nvPr/>
        </p:nvSpPr>
        <p:spPr>
          <a:xfrm>
            <a:off x="11852338" y="2847144"/>
            <a:ext cx="679324" cy="5604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1/2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1C1C1"/>
        </a:solidFill>
      </p:bgPr>
    </p:bg>
    <p:spTree>
      <p:nvGrpSpPr>
        <p:cNvPr id="259" name="Shape 259"/>
        <p:cNvGrpSpPr/>
        <p:nvPr/>
      </p:nvGrpSpPr>
      <p:grpSpPr>
        <a:xfrm>
          <a:off x="0" y="0"/>
          <a:ext cx="0" cy="0"/>
          <a:chOff x="0" y="0"/>
          <a:chExt cx="0" cy="0"/>
        </a:xfrm>
      </p:grpSpPr>
      <p:sp>
        <p:nvSpPr>
          <p:cNvPr id="260" name="Google Shape;260;p13"/>
          <p:cNvSpPr/>
          <p:nvPr/>
        </p:nvSpPr>
        <p:spPr>
          <a:xfrm>
            <a:off x="250149" y="370041"/>
            <a:ext cx="23883702" cy="12975918"/>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61" name="Google Shape;261;p13"/>
          <p:cNvSpPr/>
          <p:nvPr/>
        </p:nvSpPr>
        <p:spPr>
          <a:xfrm>
            <a:off x="715558" y="863788"/>
            <a:ext cx="22952886" cy="11988424"/>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62" name="Google Shape;262;p13"/>
          <p:cNvSpPr txBox="1"/>
          <p:nvPr>
            <p:ph type="title"/>
          </p:nvPr>
        </p:nvSpPr>
        <p:spPr>
          <a:xfrm>
            <a:off x="1689100" y="865516"/>
            <a:ext cx="21005799"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How it Works</a:t>
            </a:r>
            <a:endParaRPr/>
          </a:p>
        </p:txBody>
      </p:sp>
      <p:sp>
        <p:nvSpPr>
          <p:cNvPr id="263" name="Google Shape;263;p13"/>
          <p:cNvSpPr/>
          <p:nvPr/>
        </p:nvSpPr>
        <p:spPr>
          <a:xfrm>
            <a:off x="2015981" y="3670300"/>
            <a:ext cx="20352038" cy="8665248"/>
          </a:xfrm>
          <a:prstGeom prst="rect">
            <a:avLst/>
          </a:prstGeom>
          <a:noFill/>
          <a:ln>
            <a:noFill/>
          </a:ln>
        </p:spPr>
        <p:txBody>
          <a:bodyPr anchorCtr="0" anchor="t" bIns="0" lIns="0" spcFirstLastPara="1" rIns="0" wrap="square" tIns="0">
            <a:noAutofit/>
          </a:bodyPr>
          <a:lstStyle/>
          <a:p>
            <a:pPr indent="-889000" lvl="0" marL="889000" marR="0" rtl="0" algn="l">
              <a:lnSpc>
                <a:spcPct val="100000"/>
              </a:lnSpc>
              <a:spcBef>
                <a:spcPts val="0"/>
              </a:spcBef>
              <a:spcAft>
                <a:spcPts val="0"/>
              </a:spcAft>
              <a:buClr>
                <a:srgbClr val="000000"/>
              </a:buClr>
              <a:buSzPts val="3900"/>
              <a:buFont typeface="Helvetica Neue"/>
              <a:buAutoNum type="arabicPeriod" startAt="8"/>
            </a:pPr>
            <a:r>
              <a:rPr b="0" i="0" lang="en-US" sz="3900" u="none" cap="none" strike="noStrike">
                <a:solidFill>
                  <a:srgbClr val="000000"/>
                </a:solidFill>
                <a:latin typeface="Helvetica Neue"/>
                <a:ea typeface="Helvetica Neue"/>
                <a:cs typeface="Helvetica Neue"/>
                <a:sym typeface="Helvetica Neue"/>
              </a:rPr>
              <a:t>We made a list of all persons we had harmed, and became willing to make amends to them all.</a:t>
            </a:r>
            <a:endParaRPr b="0" i="0" sz="1400" u="none" cap="none" strike="noStrike">
              <a:solidFill>
                <a:srgbClr val="000000"/>
              </a:solidFill>
              <a:latin typeface="Arial"/>
              <a:ea typeface="Arial"/>
              <a:cs typeface="Arial"/>
              <a:sym typeface="Arial"/>
            </a:endParaRPr>
          </a:p>
          <a:p>
            <a:pPr indent="-889000" lvl="0" marL="889000" marR="0" rtl="0" algn="l">
              <a:lnSpc>
                <a:spcPct val="100000"/>
              </a:lnSpc>
              <a:spcBef>
                <a:spcPts val="1400"/>
              </a:spcBef>
              <a:spcAft>
                <a:spcPts val="0"/>
              </a:spcAft>
              <a:buClr>
                <a:srgbClr val="000000"/>
              </a:buClr>
              <a:buSzPts val="3900"/>
              <a:buFont typeface="Helvetica Neue"/>
              <a:buAutoNum type="arabicPeriod" startAt="8"/>
            </a:pPr>
            <a:r>
              <a:rPr b="0" i="0" lang="en-US" sz="3900" u="none" cap="none" strike="noStrike">
                <a:solidFill>
                  <a:srgbClr val="000000"/>
                </a:solidFill>
                <a:latin typeface="Helvetica Neue"/>
                <a:ea typeface="Helvetica Neue"/>
                <a:cs typeface="Helvetica Neue"/>
                <a:sym typeface="Helvetica Neue"/>
              </a:rPr>
              <a:t>We made direct amends to such people wherever possible, except when to do so would injure them or others.</a:t>
            </a:r>
            <a:endParaRPr b="0" i="0" sz="1400" u="none" cap="none" strike="noStrike">
              <a:solidFill>
                <a:srgbClr val="000000"/>
              </a:solidFill>
              <a:latin typeface="Arial"/>
              <a:ea typeface="Arial"/>
              <a:cs typeface="Arial"/>
              <a:sym typeface="Arial"/>
            </a:endParaRPr>
          </a:p>
          <a:p>
            <a:pPr indent="-889000" lvl="0" marL="889000" marR="0" rtl="0" algn="l">
              <a:lnSpc>
                <a:spcPct val="100000"/>
              </a:lnSpc>
              <a:spcBef>
                <a:spcPts val="1400"/>
              </a:spcBef>
              <a:spcAft>
                <a:spcPts val="0"/>
              </a:spcAft>
              <a:buClr>
                <a:srgbClr val="000000"/>
              </a:buClr>
              <a:buSzPts val="3900"/>
              <a:buFont typeface="Helvetica Neue"/>
              <a:buAutoNum type="arabicPeriod" startAt="8"/>
            </a:pPr>
            <a:r>
              <a:rPr b="0" i="0" lang="en-US" sz="3900" u="none" cap="none" strike="noStrike">
                <a:solidFill>
                  <a:srgbClr val="000000"/>
                </a:solidFill>
                <a:latin typeface="Helvetica Neue"/>
                <a:ea typeface="Helvetica Neue"/>
                <a:cs typeface="Helvetica Neue"/>
                <a:sym typeface="Helvetica Neue"/>
              </a:rPr>
              <a:t>We continued to take personal inventory and when we were wrong promptly admitted it.</a:t>
            </a:r>
            <a:endParaRPr b="0" i="0" sz="1400" u="none" cap="none" strike="noStrike">
              <a:solidFill>
                <a:srgbClr val="000000"/>
              </a:solidFill>
              <a:latin typeface="Arial"/>
              <a:ea typeface="Arial"/>
              <a:cs typeface="Arial"/>
              <a:sym typeface="Arial"/>
            </a:endParaRPr>
          </a:p>
          <a:p>
            <a:pPr indent="-889000" lvl="0" marL="889000" marR="0" rtl="0" algn="l">
              <a:lnSpc>
                <a:spcPct val="100000"/>
              </a:lnSpc>
              <a:spcBef>
                <a:spcPts val="1400"/>
              </a:spcBef>
              <a:spcAft>
                <a:spcPts val="0"/>
              </a:spcAft>
              <a:buClr>
                <a:srgbClr val="000000"/>
              </a:buClr>
              <a:buSzPts val="3900"/>
              <a:buFont typeface="Helvetica Neue"/>
              <a:buAutoNum type="arabicPeriod" startAt="8"/>
            </a:pPr>
            <a:r>
              <a:rPr b="0" i="0" lang="en-US" sz="3900" u="none" cap="none" strike="noStrike">
                <a:solidFill>
                  <a:srgbClr val="000000"/>
                </a:solidFill>
                <a:latin typeface="Helvetica Neue"/>
                <a:ea typeface="Helvetica Neue"/>
                <a:cs typeface="Helvetica Neue"/>
                <a:sym typeface="Helvetica Neue"/>
              </a:rPr>
              <a:t>We sought through prayer and meditation to improve our conscious contact with God as we understood Him, praying only for knowledge of His will for us and the power to carry that out.</a:t>
            </a:r>
            <a:endParaRPr b="0" i="0" sz="1400" u="none" cap="none" strike="noStrike">
              <a:solidFill>
                <a:srgbClr val="000000"/>
              </a:solidFill>
              <a:latin typeface="Arial"/>
              <a:ea typeface="Arial"/>
              <a:cs typeface="Arial"/>
              <a:sym typeface="Arial"/>
            </a:endParaRPr>
          </a:p>
          <a:p>
            <a:pPr indent="-889000" lvl="0" marL="889000" marR="0" rtl="0" algn="l">
              <a:lnSpc>
                <a:spcPct val="100000"/>
              </a:lnSpc>
              <a:spcBef>
                <a:spcPts val="1400"/>
              </a:spcBef>
              <a:spcAft>
                <a:spcPts val="0"/>
              </a:spcAft>
              <a:buClr>
                <a:srgbClr val="000000"/>
              </a:buClr>
              <a:buSzPts val="3900"/>
              <a:buFont typeface="Helvetica Neue"/>
              <a:buAutoNum type="arabicPeriod" startAt="8"/>
            </a:pPr>
            <a:r>
              <a:rPr b="0" i="0" lang="en-US" sz="3900" u="none" cap="none" strike="noStrike">
                <a:solidFill>
                  <a:srgbClr val="000000"/>
                </a:solidFill>
                <a:latin typeface="Helvetica Neue"/>
                <a:ea typeface="Helvetica Neue"/>
                <a:cs typeface="Helvetica Neue"/>
                <a:sym typeface="Helvetica Neue"/>
              </a:rPr>
              <a:t>Having had a spiritual awakening as a result of these steps, we tried to carry this message to addicts, and to practice these principles in all our affairs.</a:t>
            </a:r>
            <a:endParaRPr b="0" i="0" sz="1400" u="none" cap="none" strike="noStrike">
              <a:solidFill>
                <a:srgbClr val="000000"/>
              </a:solidFill>
              <a:latin typeface="Arial"/>
              <a:ea typeface="Arial"/>
              <a:cs typeface="Arial"/>
              <a:sym typeface="Arial"/>
            </a:endParaRPr>
          </a:p>
        </p:txBody>
      </p:sp>
      <p:sp>
        <p:nvSpPr>
          <p:cNvPr id="264" name="Google Shape;264;p13"/>
          <p:cNvSpPr txBox="1"/>
          <p:nvPr/>
        </p:nvSpPr>
        <p:spPr>
          <a:xfrm>
            <a:off x="11852338" y="2847144"/>
            <a:ext cx="679324" cy="5604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lang="en-US" sz="3000">
                <a:latin typeface="Helvetica Neue"/>
                <a:ea typeface="Helvetica Neue"/>
                <a:cs typeface="Helvetica Neue"/>
                <a:sym typeface="Helvetica Neue"/>
              </a:rPr>
              <a:t>2/2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68" name="Shape 268"/>
        <p:cNvGrpSpPr/>
        <p:nvPr/>
      </p:nvGrpSpPr>
      <p:grpSpPr>
        <a:xfrm>
          <a:off x="0" y="0"/>
          <a:ext cx="0" cy="0"/>
          <a:chOff x="0" y="0"/>
          <a:chExt cx="0" cy="0"/>
        </a:xfrm>
      </p:grpSpPr>
      <p:sp>
        <p:nvSpPr>
          <p:cNvPr id="269" name="Google Shape;269;g71a5746cc9_5_8"/>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70" name="Google Shape;270;g71a5746cc9_5_8"/>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71" name="Google Shape;271;g71a5746cc9_5_8"/>
          <p:cNvSpPr txBox="1"/>
          <p:nvPr>
            <p:ph type="title"/>
          </p:nvPr>
        </p:nvSpPr>
        <p:spPr>
          <a:xfrm>
            <a:off x="1929768" y="4989191"/>
            <a:ext cx="210057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11200"/>
              <a:buFont typeface="Helvetica Neue"/>
              <a:buNone/>
            </a:pPr>
            <a:r>
              <a:rPr lang="en-US"/>
              <a:t>The Twelve Traditions of NA</a:t>
            </a:r>
            <a:endParaRPr/>
          </a:p>
        </p:txBody>
      </p:sp>
      <p:sp>
        <p:nvSpPr>
          <p:cNvPr id="272" name="Google Shape;272;g71a5746cc9_5_8"/>
          <p:cNvSpPr txBox="1"/>
          <p:nvPr/>
        </p:nvSpPr>
        <p:spPr>
          <a:xfrm>
            <a:off x="1929768" y="4118528"/>
            <a:ext cx="21005700" cy="1122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500"/>
              <a:buFont typeface="Helvetica Neue Light"/>
              <a:buNone/>
            </a:pPr>
            <a:r>
              <a:rPr b="0" i="0" lang="en-US" sz="5500" u="none" cap="none" strike="noStrike">
                <a:solidFill>
                  <a:srgbClr val="000000"/>
                </a:solidFill>
                <a:latin typeface="Helvetica Neue Light"/>
                <a:ea typeface="Helvetica Neue Light"/>
                <a:cs typeface="Helvetica Neue Light"/>
                <a:sym typeface="Helvetica Neue Light"/>
              </a:rPr>
              <a:t>Who wants to read…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
          <p:cNvSpPr/>
          <p:nvPr/>
        </p:nvSpPr>
        <p:spPr>
          <a:xfrm>
            <a:off x="3052575" y="4953975"/>
            <a:ext cx="18278700" cy="6405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900"/>
              <a:buFont typeface="Helvetica Neue"/>
              <a:buNone/>
            </a:pPr>
            <a:r>
              <a:rPr b="0" i="0" lang="en-US" sz="4800" u="none" cap="none" strike="noStrike">
                <a:solidFill>
                  <a:srgbClr val="000000"/>
                </a:solidFill>
                <a:latin typeface="Helvetica Neue"/>
                <a:ea typeface="Helvetica Neue"/>
                <a:cs typeface="Helvetica Neue"/>
                <a:sym typeface="Helvetica Neue"/>
              </a:rPr>
              <a:t>Hello!</a:t>
            </a:r>
            <a:endParaRPr b="0" i="0" sz="4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t/>
            </a:r>
            <a:endParaRPr b="0" i="0" sz="4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rPr b="1" i="0" lang="en-US" sz="4800" u="none" cap="none" strike="noStrike">
                <a:solidFill>
                  <a:srgbClr val="000000"/>
                </a:solidFill>
                <a:latin typeface="Helvetica Neue"/>
                <a:ea typeface="Helvetica Neue"/>
                <a:cs typeface="Helvetica Neue"/>
                <a:sym typeface="Helvetica Neue"/>
              </a:rPr>
              <a:t>This slideshow is meant to be a guide.</a:t>
            </a:r>
            <a:r>
              <a:rPr b="0" i="0" lang="en-US" sz="4800" u="none" cap="none" strike="noStrike">
                <a:solidFill>
                  <a:srgbClr val="000000"/>
                </a:solidFill>
                <a:latin typeface="Helvetica Neue"/>
                <a:ea typeface="Helvetica Neue"/>
                <a:cs typeface="Helvetica Neue"/>
                <a:sym typeface="Helvetica Neue"/>
              </a:rPr>
              <a:t> </a:t>
            </a:r>
            <a:r>
              <a:rPr lang="en-US" sz="4800">
                <a:latin typeface="Helvetica Neue"/>
                <a:ea typeface="Helvetica Neue"/>
                <a:cs typeface="Helvetica Neue"/>
                <a:sym typeface="Helvetica Neue"/>
              </a:rPr>
              <a:t>After making your own copy, you</a:t>
            </a:r>
            <a:r>
              <a:rPr b="0" i="0" lang="en-US" sz="4800" u="none" cap="none" strike="noStrike">
                <a:solidFill>
                  <a:srgbClr val="000000"/>
                </a:solidFill>
                <a:latin typeface="Helvetica Neue"/>
                <a:ea typeface="Helvetica Neue"/>
                <a:cs typeface="Helvetica Neue"/>
                <a:sym typeface="Helvetica Neue"/>
              </a:rPr>
              <a:t> modify it in any way for your group.</a:t>
            </a:r>
            <a:endParaRPr b="0" i="0" sz="4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t/>
            </a:r>
            <a:endParaRPr sz="48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rPr lang="en-US" sz="4800">
                <a:latin typeface="Helvetica Neue"/>
                <a:ea typeface="Helvetica Neue"/>
                <a:cs typeface="Helvetica Neue"/>
                <a:sym typeface="Helvetica Neue"/>
              </a:rPr>
              <a:t>More will be revealed,</a:t>
            </a:r>
            <a:endParaRPr sz="48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rPr b="0" i="0" lang="en-US" sz="4800" u="none" cap="none" strike="noStrike">
                <a:solidFill>
                  <a:srgbClr val="000000"/>
                </a:solidFill>
                <a:latin typeface="Helvetica Neue"/>
                <a:ea typeface="Helvetica Neue"/>
                <a:cs typeface="Helvetica Neue"/>
                <a:sym typeface="Helvetica Neue"/>
              </a:rPr>
              <a:t>Happy 24!</a:t>
            </a:r>
            <a:endParaRPr b="0" i="0" sz="4800" u="none" cap="none" strike="noStrike">
              <a:solidFill>
                <a:srgbClr val="000000"/>
              </a:solidFill>
              <a:latin typeface="Helvetica Neue"/>
              <a:ea typeface="Helvetica Neue"/>
              <a:cs typeface="Helvetica Neue"/>
              <a:sym typeface="Helvetica Neue"/>
            </a:endParaRPr>
          </a:p>
        </p:txBody>
      </p:sp>
      <p:pic>
        <p:nvPicPr>
          <p:cNvPr descr="Image" id="75" name="Google Shape;75;p1"/>
          <p:cNvPicPr preferRelativeResize="0"/>
          <p:nvPr/>
        </p:nvPicPr>
        <p:blipFill rotWithShape="1">
          <a:blip r:embed="rId3">
            <a:alphaModFix/>
          </a:blip>
          <a:srcRect b="0" l="0" r="0" t="0"/>
          <a:stretch/>
        </p:blipFill>
        <p:spPr>
          <a:xfrm>
            <a:off x="21462630" y="10938688"/>
            <a:ext cx="2562018" cy="2459537"/>
          </a:xfrm>
          <a:prstGeom prst="rect">
            <a:avLst/>
          </a:prstGeom>
          <a:noFill/>
          <a:ln>
            <a:noFill/>
          </a:ln>
        </p:spPr>
      </p:pic>
      <p:sp>
        <p:nvSpPr>
          <p:cNvPr id="76" name="Google Shape;76;p1"/>
          <p:cNvSpPr/>
          <p:nvPr/>
        </p:nvSpPr>
        <p:spPr>
          <a:xfrm>
            <a:off x="2716424" y="359400"/>
            <a:ext cx="18951300" cy="223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700"/>
              <a:buFont typeface="Helvetica Neue"/>
              <a:buNone/>
            </a:pPr>
            <a:r>
              <a:rPr b="1" i="0" lang="en-US" sz="6000" u="none" cap="none" strike="noStrike">
                <a:solidFill>
                  <a:srgbClr val="000000"/>
                </a:solidFill>
                <a:latin typeface="Helvetica Neue"/>
                <a:ea typeface="Helvetica Neue"/>
                <a:cs typeface="Helvetica Neue"/>
                <a:sym typeface="Helvetica Neue"/>
              </a:rPr>
              <a:t>TASC Virtual Meeting Slideshow Template</a:t>
            </a:r>
            <a:endParaRPr b="0" i="0" sz="60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700"/>
              <a:buFont typeface="Helvetica Neue"/>
              <a:buNone/>
            </a:pPr>
            <a:r>
              <a:rPr b="0" i="0" lang="en-US" sz="3600" u="none" cap="none" strike="noStrike">
                <a:solidFill>
                  <a:srgbClr val="000000"/>
                </a:solidFill>
                <a:latin typeface="Helvetica Neue"/>
                <a:ea typeface="Helvetica Neue"/>
                <a:cs typeface="Helvetica Neue"/>
                <a:sym typeface="Helvetica Neue"/>
              </a:rPr>
              <a:t>v</a:t>
            </a:r>
            <a:r>
              <a:rPr lang="en-US" sz="3600">
                <a:latin typeface="Helvetica Neue"/>
                <a:ea typeface="Helvetica Neue"/>
                <a:cs typeface="Helvetica Neue"/>
                <a:sym typeface="Helvetica Neue"/>
              </a:rPr>
              <a:t>2.0</a:t>
            </a:r>
            <a:r>
              <a:rPr b="0" i="0" lang="en-US" sz="3600" u="none" cap="none" strike="noStrike">
                <a:solidFill>
                  <a:srgbClr val="000000"/>
                </a:solidFill>
                <a:latin typeface="Helvetica Neue"/>
                <a:ea typeface="Helvetica Neue"/>
                <a:cs typeface="Helvetica Neue"/>
                <a:sym typeface="Helvetica Neue"/>
              </a:rPr>
              <a:t> (</a:t>
            </a:r>
            <a:r>
              <a:rPr lang="en-US" sz="3600">
                <a:latin typeface="Helvetica Neue"/>
                <a:ea typeface="Helvetica Neue"/>
                <a:cs typeface="Helvetica Neue"/>
                <a:sym typeface="Helvetica Neue"/>
              </a:rPr>
              <a:t>April 6</a:t>
            </a:r>
            <a:r>
              <a:rPr b="0" i="0" lang="en-US" sz="3600" u="none" cap="none" strike="noStrike">
                <a:solidFill>
                  <a:srgbClr val="000000"/>
                </a:solidFill>
                <a:latin typeface="Helvetica Neue"/>
                <a:ea typeface="Helvetica Neue"/>
                <a:cs typeface="Helvetica Neue"/>
                <a:sym typeface="Helvetica Neue"/>
              </a:rPr>
              <a:t>, 2020)</a:t>
            </a:r>
            <a:endParaRPr b="0" i="0" sz="3600" u="none" cap="none" strike="noStrike">
              <a:solidFill>
                <a:srgbClr val="000000"/>
              </a:solidFill>
              <a:latin typeface="Arial"/>
              <a:ea typeface="Arial"/>
              <a:cs typeface="Arial"/>
              <a:sym typeface="Arial"/>
            </a:endParaRPr>
          </a:p>
        </p:txBody>
      </p:sp>
      <p:cxnSp>
        <p:nvCxnSpPr>
          <p:cNvPr id="77" name="Google Shape;77;p1"/>
          <p:cNvCxnSpPr/>
          <p:nvPr/>
        </p:nvCxnSpPr>
        <p:spPr>
          <a:xfrm>
            <a:off x="0" y="2633050"/>
            <a:ext cx="24424501" cy="0"/>
          </a:xfrm>
          <a:prstGeom prst="straightConnector1">
            <a:avLst/>
          </a:prstGeom>
          <a:noFill/>
          <a:ln cap="flat" cmpd="sng" w="101600">
            <a:solidFill>
              <a:srgbClr val="000000"/>
            </a:solidFill>
            <a:prstDash val="solid"/>
            <a:miter lim="400000"/>
            <a:headEnd len="sm" w="sm" type="none"/>
            <a:tailEnd len="sm" w="sm" type="none"/>
          </a:ln>
        </p:spPr>
      </p:cxnSp>
      <p:sp>
        <p:nvSpPr>
          <p:cNvPr id="78" name="Google Shape;78;p1"/>
          <p:cNvSpPr txBox="1"/>
          <p:nvPr/>
        </p:nvSpPr>
        <p:spPr>
          <a:xfrm>
            <a:off x="7520150" y="12368050"/>
            <a:ext cx="11469300" cy="108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2400">
                <a:latin typeface="Helvetica Neue"/>
                <a:ea typeface="Helvetica Neue"/>
                <a:cs typeface="Helvetica Neue"/>
                <a:sym typeface="Helvetica Neue"/>
              </a:rPr>
              <a:t>Toronto NA neither endorses nor is affiliated with any virtual meeting provider.</a:t>
            </a:r>
            <a:endParaRPr sz="2400">
              <a:latin typeface="Helvetica Neue"/>
              <a:ea typeface="Helvetica Neue"/>
              <a:cs typeface="Helvetica Neue"/>
              <a:sym typeface="Helvetica Neue"/>
            </a:endParaRPr>
          </a:p>
        </p:txBody>
      </p:sp>
      <p:sp>
        <p:nvSpPr>
          <p:cNvPr id="79" name="Google Shape;79;p1"/>
          <p:cNvSpPr/>
          <p:nvPr/>
        </p:nvSpPr>
        <p:spPr>
          <a:xfrm>
            <a:off x="4944300" y="3002650"/>
            <a:ext cx="14495400" cy="2238600"/>
          </a:xfrm>
          <a:prstGeom prst="rect">
            <a:avLst/>
          </a:prstGeom>
          <a:solidFill>
            <a:srgbClr val="FF000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600"/>
              <a:t>ZOOM </a:t>
            </a:r>
            <a:r>
              <a:rPr b="1" lang="en-US" sz="3600"/>
              <a:t>PASSWORD UPDATE</a:t>
            </a:r>
            <a:endParaRPr b="1" sz="3600"/>
          </a:p>
          <a:p>
            <a:pPr indent="0" lvl="0" marL="0" rtl="0" algn="ctr">
              <a:spcBef>
                <a:spcPts val="0"/>
              </a:spcBef>
              <a:spcAft>
                <a:spcPts val="0"/>
              </a:spcAft>
              <a:buNone/>
            </a:pPr>
            <a:r>
              <a:rPr b="1" lang="en-US" sz="3600"/>
              <a:t>On April 5, Zoom made passwords mandatory. Please update your meeting and listing settings. </a:t>
            </a:r>
            <a:r>
              <a:rPr b="1" lang="en-US" sz="3600" u="sng">
                <a:solidFill>
                  <a:schemeClr val="hlink"/>
                </a:solidFill>
                <a:hlinkClick r:id="rId4"/>
              </a:rPr>
              <a:t>Instructions here</a:t>
            </a:r>
            <a:r>
              <a:rPr b="1" lang="en-US" sz="3600"/>
              <a:t>.</a:t>
            </a:r>
            <a:endParaRPr b="1" sz="3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76" name="Shape 276"/>
        <p:cNvGrpSpPr/>
        <p:nvPr/>
      </p:nvGrpSpPr>
      <p:grpSpPr>
        <a:xfrm>
          <a:off x="0" y="0"/>
          <a:ext cx="0" cy="0"/>
          <a:chOff x="0" y="0"/>
          <a:chExt cx="0" cy="0"/>
        </a:xfrm>
      </p:grpSpPr>
      <p:sp>
        <p:nvSpPr>
          <p:cNvPr id="277" name="Google Shape;277;g71a5746cc9_5_0"/>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78" name="Google Shape;278;g71a5746cc9_5_0"/>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79" name="Google Shape;279;g71a5746cc9_5_0"/>
          <p:cNvSpPr txBox="1"/>
          <p:nvPr>
            <p:ph type="title"/>
          </p:nvPr>
        </p:nvSpPr>
        <p:spPr>
          <a:xfrm>
            <a:off x="1689100" y="865516"/>
            <a:ext cx="21005700" cy="2286000"/>
          </a:xfrm>
          <a:prstGeom prst="rect">
            <a:avLst/>
          </a:prstGeom>
          <a:noFill/>
          <a:ln>
            <a:noFill/>
          </a:ln>
        </p:spPr>
        <p:txBody>
          <a:bodyPr anchorCtr="0" anchor="ctr" bIns="50800" lIns="50800" spcFirstLastPara="1" rIns="50800" wrap="square" tIns="50800">
            <a:noAutofit/>
          </a:bodyPr>
          <a:lstStyle/>
          <a:p>
            <a:pPr indent="0" lvl="0" marL="0" rtl="0" algn="ctr">
              <a:spcBef>
                <a:spcPts val="0"/>
              </a:spcBef>
              <a:spcAft>
                <a:spcPts val="0"/>
              </a:spcAft>
              <a:buClr>
                <a:schemeClr val="dk1"/>
              </a:buClr>
              <a:buSzPts val="11200"/>
              <a:buFont typeface="Helvetica Neue"/>
              <a:buNone/>
            </a:pPr>
            <a:r>
              <a:rPr lang="en-US">
                <a:solidFill>
                  <a:schemeClr val="dk1"/>
                </a:solidFill>
              </a:rPr>
              <a:t>The Twelve Traditions of NA</a:t>
            </a:r>
            <a:endParaRPr/>
          </a:p>
        </p:txBody>
      </p:sp>
      <p:sp>
        <p:nvSpPr>
          <p:cNvPr id="280" name="Google Shape;280;g71a5746cc9_5_0"/>
          <p:cNvSpPr/>
          <p:nvPr/>
        </p:nvSpPr>
        <p:spPr>
          <a:xfrm>
            <a:off x="2015981" y="3669582"/>
            <a:ext cx="20352000" cy="8979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400"/>
              </a:spcBef>
              <a:spcAft>
                <a:spcPts val="0"/>
              </a:spcAft>
              <a:buNone/>
            </a:pPr>
            <a:r>
              <a:rPr lang="en-US" sz="3500">
                <a:latin typeface="Helvetica Neue"/>
                <a:ea typeface="Helvetica Neue"/>
                <a:cs typeface="Helvetica Neue"/>
                <a:sym typeface="Helvetica Neue"/>
              </a:rPr>
              <a:t>The Twelve Traditions of NA We keep what we have only with vigilance, and just as freedom for the individual comes from the Twelve Steps, so freedom for the group springs from our Traditions. As long as the ties that bind us together are stronger than those that would tear us apart, all will be well.</a:t>
            </a:r>
            <a:endParaRPr sz="35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lang="en-US" sz="3500">
                <a:latin typeface="Helvetica Neue"/>
                <a:ea typeface="Helvetica Neue"/>
                <a:cs typeface="Helvetica Neue"/>
                <a:sym typeface="Helvetica Neue"/>
              </a:rPr>
              <a:t>1. Our common welfare should come first; personal recovery depends on NA unity.</a:t>
            </a:r>
            <a:endParaRPr sz="35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lang="en-US" sz="3500">
                <a:latin typeface="Helvetica Neue"/>
                <a:ea typeface="Helvetica Neue"/>
                <a:cs typeface="Helvetica Neue"/>
                <a:sym typeface="Helvetica Neue"/>
              </a:rPr>
              <a:t>2. For our group purpose there is but one ultimate authority— a loving God as He may express Himself in our group conscience. Our leaders are but trusted servants; they do not govern.</a:t>
            </a:r>
            <a:endParaRPr sz="35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lang="en-US" sz="3500">
                <a:latin typeface="Helvetica Neue"/>
                <a:ea typeface="Helvetica Neue"/>
                <a:cs typeface="Helvetica Neue"/>
                <a:sym typeface="Helvetica Neue"/>
              </a:rPr>
              <a:t>3. The only requirement for membership is a desire to stop using.</a:t>
            </a:r>
            <a:endParaRPr sz="35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lang="en-US" sz="3500">
                <a:latin typeface="Helvetica Neue"/>
                <a:ea typeface="Helvetica Neue"/>
                <a:cs typeface="Helvetica Neue"/>
                <a:sym typeface="Helvetica Neue"/>
              </a:rPr>
              <a:t>4. Each group should be autonomous except in matters affecting other groups or NA as a whole.</a:t>
            </a:r>
            <a:endParaRPr sz="35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lang="en-US" sz="3500">
                <a:latin typeface="Helvetica Neue"/>
                <a:ea typeface="Helvetica Neue"/>
                <a:cs typeface="Helvetica Neue"/>
                <a:sym typeface="Helvetica Neue"/>
              </a:rPr>
              <a:t>5. Each group has but one primary purpose—to carry the message to the addict who still suffers.</a:t>
            </a:r>
            <a:endParaRPr sz="3500">
              <a:latin typeface="Helvetica Neue"/>
              <a:ea typeface="Helvetica Neue"/>
              <a:cs typeface="Helvetica Neue"/>
              <a:sym typeface="Helvetica Neue"/>
            </a:endParaRPr>
          </a:p>
          <a:p>
            <a:pPr indent="0" lvl="0" marL="0" rtl="0" algn="l">
              <a:spcBef>
                <a:spcPts val="1400"/>
              </a:spcBef>
              <a:spcAft>
                <a:spcPts val="0"/>
              </a:spcAft>
              <a:buClr>
                <a:schemeClr val="dk1"/>
              </a:buClr>
              <a:buSzPts val="1100"/>
              <a:buFont typeface="Arial"/>
              <a:buNone/>
            </a:pPr>
            <a:r>
              <a:rPr lang="en-US" sz="3500">
                <a:solidFill>
                  <a:schemeClr val="dk1"/>
                </a:solidFill>
                <a:latin typeface="Helvetica Neue"/>
                <a:ea typeface="Helvetica Neue"/>
                <a:cs typeface="Helvetica Neue"/>
                <a:sym typeface="Helvetica Neue"/>
              </a:rPr>
              <a:t>6. An NA group ought never endorse, finance, or lend the NA name to any related facility or outside enterprise, lest problems of money, property, or prestige divert us from our primary purpose.</a:t>
            </a:r>
            <a:endParaRPr sz="3500">
              <a:solidFill>
                <a:schemeClr val="dk1"/>
              </a:solidFill>
              <a:latin typeface="Helvetica Neue"/>
              <a:ea typeface="Helvetica Neue"/>
              <a:cs typeface="Helvetica Neue"/>
              <a:sym typeface="Helvetica Neue"/>
            </a:endParaRPr>
          </a:p>
          <a:p>
            <a:pPr indent="0" lvl="0" marL="0" rtl="0" algn="l">
              <a:spcBef>
                <a:spcPts val="1400"/>
              </a:spcBef>
              <a:spcAft>
                <a:spcPts val="0"/>
              </a:spcAft>
              <a:buNone/>
            </a:pPr>
            <a:r>
              <a:rPr lang="en-US" sz="3500">
                <a:solidFill>
                  <a:schemeClr val="dk1"/>
                </a:solidFill>
                <a:latin typeface="Helvetica Neue"/>
                <a:ea typeface="Helvetica Neue"/>
                <a:cs typeface="Helvetica Neue"/>
                <a:sym typeface="Helvetica Neue"/>
              </a:rPr>
              <a:t>7. Every NA group ought to be fully self-supporting, declining outside contributions.</a:t>
            </a:r>
            <a:endParaRPr sz="3500">
              <a:latin typeface="Helvetica Neue"/>
              <a:ea typeface="Helvetica Neue"/>
              <a:cs typeface="Helvetica Neue"/>
              <a:sym typeface="Helvetica Neue"/>
            </a:endParaRPr>
          </a:p>
        </p:txBody>
      </p:sp>
      <p:sp>
        <p:nvSpPr>
          <p:cNvPr id="281" name="Google Shape;281;g71a5746cc9_5_0"/>
          <p:cNvSpPr txBox="1"/>
          <p:nvPr/>
        </p:nvSpPr>
        <p:spPr>
          <a:xfrm>
            <a:off x="11852338" y="2847144"/>
            <a:ext cx="679200" cy="560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1/</a:t>
            </a:r>
            <a:r>
              <a:rPr b="1" lang="en-US" sz="3000">
                <a:latin typeface="Helvetica Neue"/>
                <a:ea typeface="Helvetica Neue"/>
                <a:cs typeface="Helvetica Neue"/>
                <a:sym typeface="Helvetica Neue"/>
              </a:rPr>
              <a:t>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85" name="Shape 285"/>
        <p:cNvGrpSpPr/>
        <p:nvPr/>
      </p:nvGrpSpPr>
      <p:grpSpPr>
        <a:xfrm>
          <a:off x="0" y="0"/>
          <a:ext cx="0" cy="0"/>
          <a:chOff x="0" y="0"/>
          <a:chExt cx="0" cy="0"/>
        </a:xfrm>
      </p:grpSpPr>
      <p:sp>
        <p:nvSpPr>
          <p:cNvPr id="286" name="Google Shape;286;g71a5746cc9_5_16"/>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87" name="Google Shape;287;g71a5746cc9_5_16"/>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88" name="Google Shape;288;g71a5746cc9_5_16"/>
          <p:cNvSpPr txBox="1"/>
          <p:nvPr>
            <p:ph type="title"/>
          </p:nvPr>
        </p:nvSpPr>
        <p:spPr>
          <a:xfrm>
            <a:off x="1689100" y="865516"/>
            <a:ext cx="21005700" cy="2286000"/>
          </a:xfrm>
          <a:prstGeom prst="rect">
            <a:avLst/>
          </a:prstGeom>
          <a:noFill/>
          <a:ln>
            <a:noFill/>
          </a:ln>
        </p:spPr>
        <p:txBody>
          <a:bodyPr anchorCtr="0" anchor="ctr" bIns="50800" lIns="50800" spcFirstLastPara="1" rIns="50800" wrap="square" tIns="50800">
            <a:noAutofit/>
          </a:bodyPr>
          <a:lstStyle/>
          <a:p>
            <a:pPr indent="0" lvl="0" marL="0" rtl="0" algn="ctr">
              <a:spcBef>
                <a:spcPts val="0"/>
              </a:spcBef>
              <a:spcAft>
                <a:spcPts val="0"/>
              </a:spcAft>
              <a:buClr>
                <a:schemeClr val="dk1"/>
              </a:buClr>
              <a:buSzPts val="11200"/>
              <a:buFont typeface="Helvetica Neue"/>
              <a:buNone/>
            </a:pPr>
            <a:r>
              <a:rPr lang="en-US">
                <a:solidFill>
                  <a:schemeClr val="dk1"/>
                </a:solidFill>
              </a:rPr>
              <a:t>The Twelve Traditions of NA</a:t>
            </a:r>
            <a:endParaRPr/>
          </a:p>
        </p:txBody>
      </p:sp>
      <p:sp>
        <p:nvSpPr>
          <p:cNvPr id="289" name="Google Shape;289;g71a5746cc9_5_16"/>
          <p:cNvSpPr/>
          <p:nvPr/>
        </p:nvSpPr>
        <p:spPr>
          <a:xfrm>
            <a:off x="2015981" y="3480251"/>
            <a:ext cx="20352000" cy="8979300"/>
          </a:xfrm>
          <a:prstGeom prst="rect">
            <a:avLst/>
          </a:prstGeom>
          <a:noFill/>
          <a:ln>
            <a:noFill/>
          </a:ln>
        </p:spPr>
        <p:txBody>
          <a:bodyPr anchorCtr="0" anchor="t" bIns="0" lIns="0" spcFirstLastPara="1" rIns="0" wrap="square" tIns="0">
            <a:noAutofit/>
          </a:bodyPr>
          <a:lstStyle/>
          <a:p>
            <a:pPr indent="0" lvl="0" marL="0" rtl="0" algn="l">
              <a:spcBef>
                <a:spcPts val="1400"/>
              </a:spcBef>
              <a:spcAft>
                <a:spcPts val="0"/>
              </a:spcAft>
              <a:buNone/>
            </a:pPr>
            <a:r>
              <a:rPr lang="en-US" sz="3500">
                <a:solidFill>
                  <a:schemeClr val="dk1"/>
                </a:solidFill>
                <a:latin typeface="Helvetica Neue"/>
                <a:ea typeface="Helvetica Neue"/>
                <a:cs typeface="Helvetica Neue"/>
                <a:sym typeface="Helvetica Neue"/>
              </a:rPr>
              <a:t>8. Narcotics Anonymous should remain forever nonprofessional, but our service centers may employ special workers.</a:t>
            </a:r>
            <a:endParaRPr sz="3500">
              <a:solidFill>
                <a:schemeClr val="dk1"/>
              </a:solidFill>
              <a:latin typeface="Helvetica Neue"/>
              <a:ea typeface="Helvetica Neue"/>
              <a:cs typeface="Helvetica Neue"/>
              <a:sym typeface="Helvetica Neue"/>
            </a:endParaRPr>
          </a:p>
          <a:p>
            <a:pPr indent="0" lvl="0" marL="0" rtl="0" algn="l">
              <a:spcBef>
                <a:spcPts val="1400"/>
              </a:spcBef>
              <a:spcAft>
                <a:spcPts val="0"/>
              </a:spcAft>
              <a:buNone/>
            </a:pPr>
            <a:r>
              <a:rPr lang="en-US" sz="3500">
                <a:solidFill>
                  <a:schemeClr val="dk1"/>
                </a:solidFill>
                <a:latin typeface="Helvetica Neue"/>
                <a:ea typeface="Helvetica Neue"/>
                <a:cs typeface="Helvetica Neue"/>
                <a:sym typeface="Helvetica Neue"/>
              </a:rPr>
              <a:t>9. NA, as such, ought never be organized, but we may create service boards or committees directly responsible to those they serve.</a:t>
            </a:r>
            <a:endParaRPr sz="3500">
              <a:solidFill>
                <a:schemeClr val="dk1"/>
              </a:solidFill>
              <a:latin typeface="Helvetica Neue"/>
              <a:ea typeface="Helvetica Neue"/>
              <a:cs typeface="Helvetica Neue"/>
              <a:sym typeface="Helvetica Neue"/>
            </a:endParaRPr>
          </a:p>
          <a:p>
            <a:pPr indent="0" lvl="0" marL="0" rtl="0" algn="l">
              <a:spcBef>
                <a:spcPts val="1400"/>
              </a:spcBef>
              <a:spcAft>
                <a:spcPts val="0"/>
              </a:spcAft>
              <a:buNone/>
            </a:pPr>
            <a:r>
              <a:rPr lang="en-US" sz="3500">
                <a:solidFill>
                  <a:schemeClr val="dk1"/>
                </a:solidFill>
                <a:latin typeface="Helvetica Neue"/>
                <a:ea typeface="Helvetica Neue"/>
                <a:cs typeface="Helvetica Neue"/>
                <a:sym typeface="Helvetica Neue"/>
              </a:rPr>
              <a:t>10. Narcotics Anonymous has no opinion on outside issues; hence the NA name ought never be drawn into public controversy.</a:t>
            </a:r>
            <a:endParaRPr sz="3500">
              <a:solidFill>
                <a:schemeClr val="dk1"/>
              </a:solidFill>
              <a:latin typeface="Helvetica Neue"/>
              <a:ea typeface="Helvetica Neue"/>
              <a:cs typeface="Helvetica Neue"/>
              <a:sym typeface="Helvetica Neue"/>
            </a:endParaRPr>
          </a:p>
          <a:p>
            <a:pPr indent="0" lvl="0" marL="0" rtl="0" algn="l">
              <a:spcBef>
                <a:spcPts val="1400"/>
              </a:spcBef>
              <a:spcAft>
                <a:spcPts val="0"/>
              </a:spcAft>
              <a:buNone/>
            </a:pPr>
            <a:r>
              <a:rPr lang="en-US" sz="3500">
                <a:solidFill>
                  <a:schemeClr val="dk1"/>
                </a:solidFill>
                <a:latin typeface="Helvetica Neue"/>
                <a:ea typeface="Helvetica Neue"/>
                <a:cs typeface="Helvetica Neue"/>
                <a:sym typeface="Helvetica Neue"/>
              </a:rPr>
              <a:t>11. Our public relations policy is based on attraction rather than promotion; we need always maintain personal anonymity at the level of press, radio, and films.</a:t>
            </a:r>
            <a:endParaRPr sz="3500">
              <a:solidFill>
                <a:schemeClr val="dk1"/>
              </a:solidFill>
              <a:latin typeface="Helvetica Neue"/>
              <a:ea typeface="Helvetica Neue"/>
              <a:cs typeface="Helvetica Neue"/>
              <a:sym typeface="Helvetica Neue"/>
            </a:endParaRPr>
          </a:p>
          <a:p>
            <a:pPr indent="0" lvl="0" marL="0" rtl="0" algn="l">
              <a:spcBef>
                <a:spcPts val="1400"/>
              </a:spcBef>
              <a:spcAft>
                <a:spcPts val="0"/>
              </a:spcAft>
              <a:buNone/>
            </a:pPr>
            <a:r>
              <a:rPr lang="en-US" sz="3500">
                <a:solidFill>
                  <a:schemeClr val="dk1"/>
                </a:solidFill>
                <a:latin typeface="Helvetica Neue"/>
                <a:ea typeface="Helvetica Neue"/>
                <a:cs typeface="Helvetica Neue"/>
                <a:sym typeface="Helvetica Neue"/>
              </a:rPr>
              <a:t>12. Anonymity is the spiritual foundation of all our Traditions, ever reminding us to place principles before personalities.</a:t>
            </a:r>
            <a:endParaRPr sz="3500">
              <a:solidFill>
                <a:schemeClr val="dk1"/>
              </a:solidFill>
              <a:latin typeface="Helvetica Neue"/>
              <a:ea typeface="Helvetica Neue"/>
              <a:cs typeface="Helvetica Neue"/>
              <a:sym typeface="Helvetica Neue"/>
            </a:endParaRPr>
          </a:p>
          <a:p>
            <a:pPr indent="0" lvl="0" marL="0" rtl="0" algn="l">
              <a:spcBef>
                <a:spcPts val="1400"/>
              </a:spcBef>
              <a:spcAft>
                <a:spcPts val="0"/>
              </a:spcAft>
              <a:buClr>
                <a:schemeClr val="dk1"/>
              </a:buClr>
              <a:buSzPts val="1100"/>
              <a:buFont typeface="Arial"/>
              <a:buNone/>
            </a:pPr>
            <a:r>
              <a:t/>
            </a:r>
            <a:endParaRPr sz="3500">
              <a:solidFill>
                <a:schemeClr val="dk1"/>
              </a:solidFill>
              <a:latin typeface="Helvetica Neue"/>
              <a:ea typeface="Helvetica Neue"/>
              <a:cs typeface="Helvetica Neue"/>
              <a:sym typeface="Helvetica Neue"/>
            </a:endParaRPr>
          </a:p>
        </p:txBody>
      </p:sp>
      <p:sp>
        <p:nvSpPr>
          <p:cNvPr id="290" name="Google Shape;290;g71a5746cc9_5_16"/>
          <p:cNvSpPr txBox="1"/>
          <p:nvPr/>
        </p:nvSpPr>
        <p:spPr>
          <a:xfrm>
            <a:off x="11852338" y="2847144"/>
            <a:ext cx="679200" cy="560400"/>
          </a:xfrm>
          <a:prstGeom prst="rect">
            <a:avLst/>
          </a:prstGeom>
          <a:noFill/>
          <a:ln>
            <a:noFill/>
          </a:ln>
        </p:spPr>
        <p:txBody>
          <a:bodyPr anchorCtr="0" anchor="ctr" bIns="50800" lIns="50800" spcFirstLastPara="1" rIns="50800" wrap="square" tIns="50800">
            <a:noAutofit/>
          </a:bodyPr>
          <a:lstStyle/>
          <a:p>
            <a:pPr indent="0" lvl="0" marL="0" marR="0" rtl="0" algn="l">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94" name="Shape 294"/>
        <p:cNvGrpSpPr/>
        <p:nvPr/>
      </p:nvGrpSpPr>
      <p:grpSpPr>
        <a:xfrm>
          <a:off x="0" y="0"/>
          <a:ext cx="0" cy="0"/>
          <a:chOff x="0" y="0"/>
          <a:chExt cx="0" cy="0"/>
        </a:xfrm>
      </p:grpSpPr>
      <p:sp>
        <p:nvSpPr>
          <p:cNvPr id="295" name="Google Shape;295;g71a5746cc9_5_24"/>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96" name="Google Shape;296;g71a5746cc9_5_24"/>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97" name="Google Shape;297;g71a5746cc9_5_24"/>
          <p:cNvSpPr txBox="1"/>
          <p:nvPr>
            <p:ph type="title"/>
          </p:nvPr>
        </p:nvSpPr>
        <p:spPr>
          <a:xfrm>
            <a:off x="1689100" y="865516"/>
            <a:ext cx="21005700" cy="2286000"/>
          </a:xfrm>
          <a:prstGeom prst="rect">
            <a:avLst/>
          </a:prstGeom>
          <a:noFill/>
          <a:ln>
            <a:noFill/>
          </a:ln>
        </p:spPr>
        <p:txBody>
          <a:bodyPr anchorCtr="0" anchor="ctr" bIns="50800" lIns="50800" spcFirstLastPara="1" rIns="50800" wrap="square" tIns="50800">
            <a:noAutofit/>
          </a:bodyPr>
          <a:lstStyle/>
          <a:p>
            <a:pPr indent="0" lvl="0" marL="0" rtl="0" algn="ctr">
              <a:spcBef>
                <a:spcPts val="0"/>
              </a:spcBef>
              <a:spcAft>
                <a:spcPts val="0"/>
              </a:spcAft>
              <a:buClr>
                <a:schemeClr val="dk1"/>
              </a:buClr>
              <a:buSzPts val="11200"/>
              <a:buFont typeface="Helvetica Neue"/>
              <a:buNone/>
            </a:pPr>
            <a:r>
              <a:rPr lang="en-US">
                <a:solidFill>
                  <a:schemeClr val="dk1"/>
                </a:solidFill>
              </a:rPr>
              <a:t>The Twelve Traditions of NA</a:t>
            </a:r>
            <a:endParaRPr/>
          </a:p>
        </p:txBody>
      </p:sp>
      <p:sp>
        <p:nvSpPr>
          <p:cNvPr id="298" name="Google Shape;298;g71a5746cc9_5_24"/>
          <p:cNvSpPr/>
          <p:nvPr/>
        </p:nvSpPr>
        <p:spPr>
          <a:xfrm>
            <a:off x="2015981" y="3669582"/>
            <a:ext cx="20352000" cy="8979300"/>
          </a:xfrm>
          <a:prstGeom prst="rect">
            <a:avLst/>
          </a:prstGeom>
          <a:noFill/>
          <a:ln>
            <a:noFill/>
          </a:ln>
        </p:spPr>
        <p:txBody>
          <a:bodyPr anchorCtr="0" anchor="t" bIns="0" lIns="0" spcFirstLastPara="1" rIns="0" wrap="square" tIns="0">
            <a:noAutofit/>
          </a:bodyPr>
          <a:lstStyle/>
          <a:p>
            <a:pPr indent="0" lvl="0" marL="0" rtl="0" algn="l">
              <a:spcBef>
                <a:spcPts val="1400"/>
              </a:spcBef>
              <a:spcAft>
                <a:spcPts val="0"/>
              </a:spcAft>
              <a:buNone/>
            </a:pPr>
            <a:r>
              <a:rPr lang="en-US" sz="3900">
                <a:solidFill>
                  <a:schemeClr val="dk1"/>
                </a:solidFill>
                <a:latin typeface="Helvetica Neue"/>
                <a:ea typeface="Helvetica Neue"/>
                <a:cs typeface="Helvetica Neue"/>
                <a:sym typeface="Helvetica Neue"/>
              </a:rPr>
              <a:t>Understanding these Traditions comes slowly over a period of time. We pick up information as we talk to members and visit various groups. It usually isn’t until we get involved with service that someone points out that “personal recovery depends on NA unity,” and that unity depends on how well we follow our Traditions. The Twelve Traditions of NA are not negotiable. They are the guidelines that keep our Fellowship alive and free.</a:t>
            </a:r>
            <a:endParaRPr sz="3900">
              <a:solidFill>
                <a:schemeClr val="dk1"/>
              </a:solidFill>
              <a:latin typeface="Helvetica Neue"/>
              <a:ea typeface="Helvetica Neue"/>
              <a:cs typeface="Helvetica Neue"/>
              <a:sym typeface="Helvetica Neue"/>
            </a:endParaRPr>
          </a:p>
          <a:p>
            <a:pPr indent="0" lvl="0" marL="0" rtl="0" algn="l">
              <a:spcBef>
                <a:spcPts val="1400"/>
              </a:spcBef>
              <a:spcAft>
                <a:spcPts val="0"/>
              </a:spcAft>
              <a:buNone/>
            </a:pPr>
            <a:r>
              <a:rPr lang="en-US" sz="3900">
                <a:solidFill>
                  <a:schemeClr val="dk1"/>
                </a:solidFill>
                <a:latin typeface="Helvetica Neue"/>
                <a:ea typeface="Helvetica Neue"/>
                <a:cs typeface="Helvetica Neue"/>
                <a:sym typeface="Helvetica Neue"/>
              </a:rPr>
              <a:t>By following these guidelines in our dealings with others, and society at large, we avoid many problems. That is not to say that our Traditions eliminate all problems. We still have to face difficulties as they arise: communication problems, differences of opinion, internal controversies, and troubles with individuals and groups outside the Fellowship. However, when we apply these principles, we avoid some of the pitfalls.</a:t>
            </a:r>
            <a:endParaRPr b="0" i="0" sz="1400" u="none" cap="none" strike="noStrike">
              <a:solidFill>
                <a:srgbClr val="000000"/>
              </a:solidFill>
              <a:latin typeface="Arial"/>
              <a:ea typeface="Arial"/>
              <a:cs typeface="Arial"/>
              <a:sym typeface="Arial"/>
            </a:endParaRPr>
          </a:p>
        </p:txBody>
      </p:sp>
      <p:sp>
        <p:nvSpPr>
          <p:cNvPr id="299" name="Google Shape;299;g71a5746cc9_5_24"/>
          <p:cNvSpPr txBox="1"/>
          <p:nvPr/>
        </p:nvSpPr>
        <p:spPr>
          <a:xfrm>
            <a:off x="11852338" y="2847144"/>
            <a:ext cx="679200" cy="560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000"/>
              <a:buFont typeface="Helvetica Neue"/>
              <a:buNone/>
            </a:pPr>
            <a:r>
              <a:rPr b="1" lang="en-US" sz="3000">
                <a:latin typeface="Helvetica Neue"/>
                <a:ea typeface="Helvetica Neue"/>
                <a:cs typeface="Helvetica Neue"/>
                <a:sym typeface="Helvetica Neue"/>
              </a:rPr>
              <a:t>3/4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303" name="Shape 303"/>
        <p:cNvGrpSpPr/>
        <p:nvPr/>
      </p:nvGrpSpPr>
      <p:grpSpPr>
        <a:xfrm>
          <a:off x="0" y="0"/>
          <a:ext cx="0" cy="0"/>
          <a:chOff x="0" y="0"/>
          <a:chExt cx="0" cy="0"/>
        </a:xfrm>
      </p:grpSpPr>
      <p:sp>
        <p:nvSpPr>
          <p:cNvPr id="304" name="Google Shape;304;g71a5746cc9_5_32"/>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05" name="Google Shape;305;g71a5746cc9_5_32"/>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06" name="Google Shape;306;g71a5746cc9_5_32"/>
          <p:cNvSpPr txBox="1"/>
          <p:nvPr>
            <p:ph type="title"/>
          </p:nvPr>
        </p:nvSpPr>
        <p:spPr>
          <a:xfrm>
            <a:off x="1689100" y="865516"/>
            <a:ext cx="21005700" cy="2286000"/>
          </a:xfrm>
          <a:prstGeom prst="rect">
            <a:avLst/>
          </a:prstGeom>
          <a:noFill/>
          <a:ln>
            <a:noFill/>
          </a:ln>
        </p:spPr>
        <p:txBody>
          <a:bodyPr anchorCtr="0" anchor="ctr" bIns="50800" lIns="50800" spcFirstLastPara="1" rIns="50800" wrap="square" tIns="50800">
            <a:noAutofit/>
          </a:bodyPr>
          <a:lstStyle/>
          <a:p>
            <a:pPr indent="0" lvl="0" marL="0" rtl="0" algn="ctr">
              <a:spcBef>
                <a:spcPts val="0"/>
              </a:spcBef>
              <a:spcAft>
                <a:spcPts val="0"/>
              </a:spcAft>
              <a:buClr>
                <a:schemeClr val="dk1"/>
              </a:buClr>
              <a:buSzPts val="11200"/>
              <a:buFont typeface="Helvetica Neue"/>
              <a:buNone/>
            </a:pPr>
            <a:r>
              <a:rPr lang="en-US">
                <a:solidFill>
                  <a:schemeClr val="dk1"/>
                </a:solidFill>
              </a:rPr>
              <a:t>The Twelve Traditions of NA</a:t>
            </a:r>
            <a:endParaRPr/>
          </a:p>
        </p:txBody>
      </p:sp>
      <p:sp>
        <p:nvSpPr>
          <p:cNvPr id="307" name="Google Shape;307;g71a5746cc9_5_32"/>
          <p:cNvSpPr/>
          <p:nvPr/>
        </p:nvSpPr>
        <p:spPr>
          <a:xfrm>
            <a:off x="2015981" y="3669582"/>
            <a:ext cx="20352000" cy="8979300"/>
          </a:xfrm>
          <a:prstGeom prst="rect">
            <a:avLst/>
          </a:prstGeom>
          <a:noFill/>
          <a:ln>
            <a:noFill/>
          </a:ln>
        </p:spPr>
        <p:txBody>
          <a:bodyPr anchorCtr="0" anchor="t" bIns="0" lIns="0" spcFirstLastPara="1" rIns="0" wrap="square" tIns="0">
            <a:noAutofit/>
          </a:bodyPr>
          <a:lstStyle/>
          <a:p>
            <a:pPr indent="0" lvl="0" marL="0" rtl="0" algn="l">
              <a:spcBef>
                <a:spcPts val="1400"/>
              </a:spcBef>
              <a:spcAft>
                <a:spcPts val="0"/>
              </a:spcAft>
              <a:buNone/>
            </a:pPr>
            <a:r>
              <a:rPr lang="en-US" sz="3900">
                <a:solidFill>
                  <a:schemeClr val="dk1"/>
                </a:solidFill>
                <a:latin typeface="Helvetica Neue"/>
                <a:ea typeface="Helvetica Neue"/>
                <a:cs typeface="Helvetica Neue"/>
                <a:sym typeface="Helvetica Neue"/>
              </a:rPr>
              <a:t>Many of our problems are like those that our predecessors had to face. Their hard won experience gave birth to the Traditions, and our own experience has shown that these principles are just as valid today as they were when these Traditions were formulated. Our Traditions protect us from the internal and external forces that could destroy us. They are truly the ties that bind us together. It is only through understanding and application that they work.</a:t>
            </a:r>
            <a:endParaRPr b="0" i="0" sz="1400" u="none" cap="none" strike="noStrike">
              <a:solidFill>
                <a:srgbClr val="000000"/>
              </a:solidFill>
              <a:latin typeface="Arial"/>
              <a:ea typeface="Arial"/>
              <a:cs typeface="Arial"/>
              <a:sym typeface="Arial"/>
            </a:endParaRPr>
          </a:p>
        </p:txBody>
      </p:sp>
      <p:sp>
        <p:nvSpPr>
          <p:cNvPr id="308" name="Google Shape;308;g71a5746cc9_5_32"/>
          <p:cNvSpPr txBox="1"/>
          <p:nvPr/>
        </p:nvSpPr>
        <p:spPr>
          <a:xfrm>
            <a:off x="11852338" y="2847144"/>
            <a:ext cx="679200" cy="5604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000"/>
              <a:buFont typeface="Helvetica Neue"/>
              <a:buNone/>
            </a:pPr>
            <a:r>
              <a:rPr b="1" lang="en-US" sz="3000">
                <a:latin typeface="Helvetica Neue"/>
                <a:ea typeface="Helvetica Neue"/>
                <a:cs typeface="Helvetica Neue"/>
                <a:sym typeface="Helvetica Neue"/>
              </a:rPr>
              <a:t>4/4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12" name="Shape 312"/>
        <p:cNvGrpSpPr/>
        <p:nvPr/>
      </p:nvGrpSpPr>
      <p:grpSpPr>
        <a:xfrm>
          <a:off x="0" y="0"/>
          <a:ext cx="0" cy="0"/>
          <a:chOff x="0" y="0"/>
          <a:chExt cx="0" cy="0"/>
        </a:xfrm>
      </p:grpSpPr>
      <p:sp>
        <p:nvSpPr>
          <p:cNvPr id="313" name="Google Shape;313;g81a03ccff0_1_20"/>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14" name="Google Shape;314;g81a03ccff0_1_20"/>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15" name="Google Shape;315;g81a03ccff0_1_20"/>
          <p:cNvSpPr txBox="1"/>
          <p:nvPr>
            <p:ph type="title"/>
          </p:nvPr>
        </p:nvSpPr>
        <p:spPr>
          <a:xfrm>
            <a:off x="1929768" y="5813328"/>
            <a:ext cx="210057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11200"/>
              <a:buFont typeface="Helvetica Neue"/>
              <a:buNone/>
            </a:pPr>
            <a:r>
              <a:rPr lang="en-US"/>
              <a:t>What is the Narcotics Anonymous Program?</a:t>
            </a:r>
            <a:endParaRPr/>
          </a:p>
        </p:txBody>
      </p:sp>
      <p:sp>
        <p:nvSpPr>
          <p:cNvPr id="316" name="Google Shape;316;g81a03ccff0_1_20"/>
          <p:cNvSpPr txBox="1"/>
          <p:nvPr/>
        </p:nvSpPr>
        <p:spPr>
          <a:xfrm>
            <a:off x="1929768" y="4118528"/>
            <a:ext cx="21005700" cy="1122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500"/>
              <a:buFont typeface="Helvetica Neue Light"/>
              <a:buNone/>
            </a:pPr>
            <a:r>
              <a:rPr b="0" i="0" lang="en-US" sz="5500" u="none" cap="none" strike="noStrike">
                <a:solidFill>
                  <a:srgbClr val="000000"/>
                </a:solidFill>
                <a:latin typeface="Helvetica Neue Light"/>
                <a:ea typeface="Helvetica Neue Light"/>
                <a:cs typeface="Helvetica Neue Light"/>
                <a:sym typeface="Helvetica Neue Light"/>
              </a:rPr>
              <a:t>Who wants to read…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CCCC"/>
        </a:solidFill>
      </p:bgPr>
    </p:bg>
    <p:spTree>
      <p:nvGrpSpPr>
        <p:cNvPr id="320" name="Shape 320"/>
        <p:cNvGrpSpPr/>
        <p:nvPr/>
      </p:nvGrpSpPr>
      <p:grpSpPr>
        <a:xfrm>
          <a:off x="0" y="0"/>
          <a:ext cx="0" cy="0"/>
          <a:chOff x="0" y="0"/>
          <a:chExt cx="0" cy="0"/>
        </a:xfrm>
      </p:grpSpPr>
      <p:sp>
        <p:nvSpPr>
          <p:cNvPr id="321" name="Google Shape;321;g81a03ccff0_1_27"/>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22" name="Google Shape;322;g81a03ccff0_1_27"/>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23" name="Google Shape;323;g81a03ccff0_1_27"/>
          <p:cNvSpPr txBox="1"/>
          <p:nvPr>
            <p:ph type="title"/>
          </p:nvPr>
        </p:nvSpPr>
        <p:spPr>
          <a:xfrm>
            <a:off x="1689100" y="865516"/>
            <a:ext cx="210057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11200"/>
              <a:buFont typeface="Helvetica Neue"/>
              <a:buNone/>
            </a:pPr>
            <a:r>
              <a:rPr lang="en-US" sz="7200"/>
              <a:t>What is the Narcotics Anonymous Program?</a:t>
            </a:r>
            <a:endParaRPr sz="7200"/>
          </a:p>
        </p:txBody>
      </p:sp>
      <p:sp>
        <p:nvSpPr>
          <p:cNvPr id="324" name="Google Shape;324;g81a03ccff0_1_27"/>
          <p:cNvSpPr/>
          <p:nvPr/>
        </p:nvSpPr>
        <p:spPr>
          <a:xfrm>
            <a:off x="1325325" y="2610700"/>
            <a:ext cx="21733200" cy="9871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1400"/>
              </a:spcBef>
              <a:spcAft>
                <a:spcPts val="0"/>
              </a:spcAft>
              <a:buNone/>
            </a:pPr>
            <a:r>
              <a:rPr lang="en-US" sz="3900">
                <a:latin typeface="Helvetica Neue"/>
                <a:ea typeface="Helvetica Neue"/>
                <a:cs typeface="Helvetica Neue"/>
                <a:sym typeface="Helvetica Neue"/>
              </a:rPr>
              <a:t>NA is a nonprofit fellowship or society of men and women for whom drugs had become a major problem. We are recovering addicts who meet regularly to help each other stay clean. This is a program of complete abstinence from all drugs. There is only one requirement for membership, the desire to stop using. We suggest that you keep an open mind and give yourself a break. Our program is a set of principles written so simply that we can follow them in our daily lives. The most important thing about them is that they work.</a:t>
            </a:r>
            <a:endParaRPr sz="39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lang="en-US" sz="3900">
                <a:latin typeface="Helvetica Neue"/>
                <a:ea typeface="Helvetica Neue"/>
                <a:cs typeface="Helvetica Neue"/>
                <a:sym typeface="Helvetica Neue"/>
              </a:rPr>
              <a:t>There are no strings attached to NA. We are not affiliated with any other organizations. We have no initiation fees or dues, no pledges to sign, no promises to make to anyone. We are not connected with any political, religious, or law enforcement groups, and are under no surveillance at any time. Anyone may join us regardless of age, race, sexual identity, creed, religion, or lack of religion.</a:t>
            </a:r>
            <a:endParaRPr sz="39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lang="en-US" sz="3900">
                <a:latin typeface="Helvetica Neue"/>
                <a:ea typeface="Helvetica Neue"/>
                <a:cs typeface="Helvetica Neue"/>
                <a:sym typeface="Helvetica Neue"/>
              </a:rPr>
              <a:t>We are not interested in what or how much you used or who your connections were, what you have done in the past, how much or how little you have, but only in what you want to do about your problem and how we can help. The newcomer is the most important person at any meeting, because we can only keep what we have by giving it away. We have learned from our group experience that those who keep coming to our meetings regularly stay clean.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328" name="Shape 328"/>
        <p:cNvGrpSpPr/>
        <p:nvPr/>
      </p:nvGrpSpPr>
      <p:grpSpPr>
        <a:xfrm>
          <a:off x="0" y="0"/>
          <a:ext cx="0" cy="0"/>
          <a:chOff x="0" y="0"/>
          <a:chExt cx="0" cy="0"/>
        </a:xfrm>
      </p:grpSpPr>
      <p:sp>
        <p:nvSpPr>
          <p:cNvPr id="329" name="Google Shape;329;g81a03ccff0_1_45"/>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30" name="Google Shape;330;g81a03ccff0_1_45"/>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31" name="Google Shape;331;g81a03ccff0_1_45"/>
          <p:cNvSpPr txBox="1"/>
          <p:nvPr>
            <p:ph type="title"/>
          </p:nvPr>
        </p:nvSpPr>
        <p:spPr>
          <a:xfrm>
            <a:off x="1929768" y="5813328"/>
            <a:ext cx="210057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11200"/>
              <a:buFont typeface="Helvetica Neue"/>
              <a:buNone/>
            </a:pPr>
            <a:r>
              <a:rPr lang="en-US"/>
              <a:t>We Do Recover</a:t>
            </a:r>
            <a:endParaRPr/>
          </a:p>
        </p:txBody>
      </p:sp>
      <p:sp>
        <p:nvSpPr>
          <p:cNvPr id="332" name="Google Shape;332;g81a03ccff0_1_45"/>
          <p:cNvSpPr txBox="1"/>
          <p:nvPr/>
        </p:nvSpPr>
        <p:spPr>
          <a:xfrm>
            <a:off x="1929768" y="4118528"/>
            <a:ext cx="21005700" cy="1122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500"/>
              <a:buFont typeface="Helvetica Neue Light"/>
              <a:buNone/>
            </a:pPr>
            <a:r>
              <a:rPr b="0" i="0" lang="en-US" sz="5500" u="none" cap="none" strike="noStrike">
                <a:solidFill>
                  <a:srgbClr val="000000"/>
                </a:solidFill>
                <a:latin typeface="Helvetica Neue Light"/>
                <a:ea typeface="Helvetica Neue Light"/>
                <a:cs typeface="Helvetica Neue Light"/>
                <a:sym typeface="Helvetica Neue Light"/>
              </a:rPr>
              <a:t>Who wants to read…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336" name="Shape 336"/>
        <p:cNvGrpSpPr/>
        <p:nvPr/>
      </p:nvGrpSpPr>
      <p:grpSpPr>
        <a:xfrm>
          <a:off x="0" y="0"/>
          <a:ext cx="0" cy="0"/>
          <a:chOff x="0" y="0"/>
          <a:chExt cx="0" cy="0"/>
        </a:xfrm>
      </p:grpSpPr>
      <p:sp>
        <p:nvSpPr>
          <p:cNvPr id="337" name="Google Shape;337;g81a03ccff0_1_37"/>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38" name="Google Shape;338;g81a03ccff0_1_37"/>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39" name="Google Shape;339;g81a03ccff0_1_37"/>
          <p:cNvSpPr txBox="1"/>
          <p:nvPr>
            <p:ph type="title"/>
          </p:nvPr>
        </p:nvSpPr>
        <p:spPr>
          <a:xfrm>
            <a:off x="1689100" y="865516"/>
            <a:ext cx="210057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11200"/>
              <a:buFont typeface="Helvetica Neue"/>
              <a:buNone/>
            </a:pPr>
            <a:r>
              <a:rPr lang="en-US"/>
              <a:t>We Do Recover</a:t>
            </a:r>
            <a:endParaRPr/>
          </a:p>
        </p:txBody>
      </p:sp>
      <p:sp>
        <p:nvSpPr>
          <p:cNvPr id="340" name="Google Shape;340;g81a03ccff0_1_37"/>
          <p:cNvSpPr/>
          <p:nvPr/>
        </p:nvSpPr>
        <p:spPr>
          <a:xfrm>
            <a:off x="2914725" y="2610700"/>
            <a:ext cx="18554700" cy="9871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1400"/>
              </a:spcBef>
              <a:spcAft>
                <a:spcPts val="0"/>
              </a:spcAft>
              <a:buNone/>
            </a:pPr>
            <a:r>
              <a:rPr lang="en-US" sz="3900">
                <a:latin typeface="Helvetica Neue"/>
                <a:ea typeface="Helvetica Neue"/>
                <a:cs typeface="Helvetica Neue"/>
                <a:sym typeface="Helvetica Neue"/>
              </a:rPr>
              <a:t>When at the end of the road we find that we can no longer function as a human being, either with or without drugs, we all face the same dilemma. What is there left to do? There seems to be this alternative: either go on as best we can to the bitter ends—jails, institutions or death—or find a new way to live. In years gone by, very few addicts ever had this last choice. Those who are addicted today are more fortunate. For the first time in man’s entire history, a simple way has been proving itself in the lives of many addicts. It is available to us all. This is a simple spiritual—not religious—program, known as Narcotics Anonymous.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44" name="Shape 344"/>
        <p:cNvGrpSpPr/>
        <p:nvPr/>
      </p:nvGrpSpPr>
      <p:grpSpPr>
        <a:xfrm>
          <a:off x="0" y="0"/>
          <a:ext cx="0" cy="0"/>
          <a:chOff x="0" y="0"/>
          <a:chExt cx="0" cy="0"/>
        </a:xfrm>
      </p:grpSpPr>
      <p:sp>
        <p:nvSpPr>
          <p:cNvPr id="345" name="Google Shape;345;g81a03ccff0_1_66"/>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46" name="Google Shape;346;g81a03ccff0_1_66"/>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47" name="Google Shape;347;g81a03ccff0_1_66"/>
          <p:cNvSpPr txBox="1"/>
          <p:nvPr>
            <p:ph type="title"/>
          </p:nvPr>
        </p:nvSpPr>
        <p:spPr>
          <a:xfrm>
            <a:off x="1929768" y="5813328"/>
            <a:ext cx="210057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11200"/>
              <a:buFont typeface="Helvetica Neue"/>
              <a:buNone/>
            </a:pPr>
            <a:r>
              <a:rPr lang="en-US"/>
              <a:t>Just for Today</a:t>
            </a:r>
            <a:endParaRPr/>
          </a:p>
        </p:txBody>
      </p:sp>
      <p:sp>
        <p:nvSpPr>
          <p:cNvPr id="348" name="Google Shape;348;g81a03ccff0_1_66"/>
          <p:cNvSpPr txBox="1"/>
          <p:nvPr/>
        </p:nvSpPr>
        <p:spPr>
          <a:xfrm>
            <a:off x="1929768" y="4118528"/>
            <a:ext cx="21005700" cy="1122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500"/>
              <a:buFont typeface="Helvetica Neue Light"/>
              <a:buNone/>
            </a:pPr>
            <a:r>
              <a:rPr b="0" i="0" lang="en-US" sz="5500" u="none" cap="none" strike="noStrike">
                <a:solidFill>
                  <a:srgbClr val="000000"/>
                </a:solidFill>
                <a:latin typeface="Helvetica Neue Light"/>
                <a:ea typeface="Helvetica Neue Light"/>
                <a:cs typeface="Helvetica Neue Light"/>
                <a:sym typeface="Helvetica Neue Light"/>
              </a:rPr>
              <a:t>Who wants to read…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52" name="Shape 352"/>
        <p:cNvGrpSpPr/>
        <p:nvPr/>
      </p:nvGrpSpPr>
      <p:grpSpPr>
        <a:xfrm>
          <a:off x="0" y="0"/>
          <a:ext cx="0" cy="0"/>
          <a:chOff x="0" y="0"/>
          <a:chExt cx="0" cy="0"/>
        </a:xfrm>
      </p:grpSpPr>
      <p:sp>
        <p:nvSpPr>
          <p:cNvPr id="353" name="Google Shape;353;g81a03ccff0_1_58"/>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54" name="Google Shape;354;g81a03ccff0_1_58"/>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55" name="Google Shape;355;g81a03ccff0_1_58"/>
          <p:cNvSpPr txBox="1"/>
          <p:nvPr>
            <p:ph type="title"/>
          </p:nvPr>
        </p:nvSpPr>
        <p:spPr>
          <a:xfrm>
            <a:off x="1689100" y="865516"/>
            <a:ext cx="210057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11200"/>
              <a:buFont typeface="Helvetica Neue"/>
              <a:buNone/>
            </a:pPr>
            <a:r>
              <a:rPr lang="en-US"/>
              <a:t>Just for Today</a:t>
            </a:r>
            <a:endParaRPr/>
          </a:p>
        </p:txBody>
      </p:sp>
      <p:sp>
        <p:nvSpPr>
          <p:cNvPr id="356" name="Google Shape;356;g81a03ccff0_1_58"/>
          <p:cNvSpPr/>
          <p:nvPr/>
        </p:nvSpPr>
        <p:spPr>
          <a:xfrm>
            <a:off x="2532100" y="2610700"/>
            <a:ext cx="19320000" cy="9871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1400"/>
              </a:spcBef>
              <a:spcAft>
                <a:spcPts val="0"/>
              </a:spcAft>
              <a:buNone/>
            </a:pPr>
            <a:r>
              <a:rPr lang="en-US" sz="3800">
                <a:latin typeface="Helvetica Neue"/>
                <a:ea typeface="Helvetica Neue"/>
                <a:cs typeface="Helvetica Neue"/>
                <a:sym typeface="Helvetica Neue"/>
              </a:rPr>
              <a:t>Tell yourself:</a:t>
            </a:r>
            <a:endParaRPr sz="38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b="1" lang="en-US" sz="3800">
                <a:latin typeface="Helvetica Neue"/>
                <a:ea typeface="Helvetica Neue"/>
                <a:cs typeface="Helvetica Neue"/>
                <a:sym typeface="Helvetica Neue"/>
              </a:rPr>
              <a:t>JUST FOR TODAY</a:t>
            </a:r>
            <a:r>
              <a:rPr lang="en-US" sz="3800">
                <a:latin typeface="Helvetica Neue"/>
                <a:ea typeface="Helvetica Neue"/>
                <a:cs typeface="Helvetica Neue"/>
                <a:sym typeface="Helvetica Neue"/>
              </a:rPr>
              <a:t> my thoughts will be on my recovery, living and enjoying life without the use of drugs.</a:t>
            </a:r>
            <a:endParaRPr sz="38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t/>
            </a:r>
            <a:endParaRPr sz="38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b="1" lang="en-US" sz="3800">
                <a:latin typeface="Helvetica Neue"/>
                <a:ea typeface="Helvetica Neue"/>
                <a:cs typeface="Helvetica Neue"/>
                <a:sym typeface="Helvetica Neue"/>
              </a:rPr>
              <a:t>JUST FOR TODAY</a:t>
            </a:r>
            <a:r>
              <a:rPr lang="en-US" sz="3800">
                <a:latin typeface="Helvetica Neue"/>
                <a:ea typeface="Helvetica Neue"/>
                <a:cs typeface="Helvetica Neue"/>
                <a:sym typeface="Helvetica Neue"/>
              </a:rPr>
              <a:t> I will have faith in someone in NA who believes in me and wants to help me in my recovery.</a:t>
            </a:r>
            <a:endParaRPr sz="38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t/>
            </a:r>
            <a:endParaRPr sz="38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b="1" lang="en-US" sz="3800">
                <a:latin typeface="Helvetica Neue"/>
                <a:ea typeface="Helvetica Neue"/>
                <a:cs typeface="Helvetica Neue"/>
                <a:sym typeface="Helvetica Neue"/>
              </a:rPr>
              <a:t>JUST FOR TODAY</a:t>
            </a:r>
            <a:r>
              <a:rPr lang="en-US" sz="3800">
                <a:latin typeface="Helvetica Neue"/>
                <a:ea typeface="Helvetica Neue"/>
                <a:cs typeface="Helvetica Neue"/>
                <a:sym typeface="Helvetica Neue"/>
              </a:rPr>
              <a:t> I will have a program. I will try to follow it to the best of my ability.</a:t>
            </a:r>
            <a:endParaRPr sz="38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t/>
            </a:r>
            <a:endParaRPr sz="38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b="1" lang="en-US" sz="3800">
                <a:latin typeface="Helvetica Neue"/>
                <a:ea typeface="Helvetica Neue"/>
                <a:cs typeface="Helvetica Neue"/>
                <a:sym typeface="Helvetica Neue"/>
              </a:rPr>
              <a:t>JUST FOR TODAY</a:t>
            </a:r>
            <a:r>
              <a:rPr lang="en-US" sz="3800">
                <a:latin typeface="Helvetica Neue"/>
                <a:ea typeface="Helvetica Neue"/>
                <a:cs typeface="Helvetica Neue"/>
                <a:sym typeface="Helvetica Neue"/>
              </a:rPr>
              <a:t>, through NA, I will try to get a better perspective on my life.</a:t>
            </a:r>
            <a:endParaRPr sz="38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t/>
            </a:r>
            <a:endParaRPr sz="3800">
              <a:latin typeface="Helvetica Neue"/>
              <a:ea typeface="Helvetica Neue"/>
              <a:cs typeface="Helvetica Neue"/>
              <a:sym typeface="Helvetica Neue"/>
            </a:endParaRPr>
          </a:p>
          <a:p>
            <a:pPr indent="0" lvl="0" marL="0" marR="0" rtl="0" algn="l">
              <a:lnSpc>
                <a:spcPct val="100000"/>
              </a:lnSpc>
              <a:spcBef>
                <a:spcPts val="1400"/>
              </a:spcBef>
              <a:spcAft>
                <a:spcPts val="0"/>
              </a:spcAft>
              <a:buNone/>
            </a:pPr>
            <a:r>
              <a:rPr b="1" lang="en-US" sz="3800">
                <a:latin typeface="Helvetica Neue"/>
                <a:ea typeface="Helvetica Neue"/>
                <a:cs typeface="Helvetica Neue"/>
                <a:sym typeface="Helvetica Neue"/>
              </a:rPr>
              <a:t>JUST FOR TODAY</a:t>
            </a:r>
            <a:r>
              <a:rPr lang="en-US" sz="3800">
                <a:latin typeface="Helvetica Neue"/>
                <a:ea typeface="Helvetica Neue"/>
                <a:cs typeface="Helvetica Neue"/>
                <a:sym typeface="Helvetica Neue"/>
              </a:rPr>
              <a:t> I will be unafraid. My thoughts will be on my new associations, people who are not using and who have found a new way of life. So long as I follow that way, I have nothing to fear.</a:t>
            </a:r>
            <a:endParaRPr b="0" i="0" sz="38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descr="Image" id="84" name="Google Shape;84;g71a5746cc9_5_41"/>
          <p:cNvPicPr preferRelativeResize="0"/>
          <p:nvPr/>
        </p:nvPicPr>
        <p:blipFill rotWithShape="1">
          <a:blip r:embed="rId3">
            <a:alphaModFix/>
          </a:blip>
          <a:srcRect b="0" l="0" r="0" t="0"/>
          <a:stretch/>
        </p:blipFill>
        <p:spPr>
          <a:xfrm>
            <a:off x="21462630" y="10938688"/>
            <a:ext cx="2562018" cy="2459537"/>
          </a:xfrm>
          <a:prstGeom prst="rect">
            <a:avLst/>
          </a:prstGeom>
          <a:noFill/>
          <a:ln>
            <a:noFill/>
          </a:ln>
        </p:spPr>
      </p:pic>
      <p:sp>
        <p:nvSpPr>
          <p:cNvPr id="85" name="Google Shape;85;g71a5746cc9_5_41"/>
          <p:cNvSpPr/>
          <p:nvPr/>
        </p:nvSpPr>
        <p:spPr>
          <a:xfrm>
            <a:off x="2716424" y="359400"/>
            <a:ext cx="18951300" cy="223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700"/>
              <a:buFont typeface="Helvetica Neue"/>
              <a:buNone/>
            </a:pPr>
            <a:r>
              <a:rPr b="1" lang="en-US" sz="6000">
                <a:latin typeface="Helvetica Neue"/>
                <a:ea typeface="Helvetica Neue"/>
                <a:cs typeface="Helvetica Neue"/>
                <a:sym typeface="Helvetica Neue"/>
              </a:rPr>
              <a:t>This Presentation</a:t>
            </a:r>
            <a:endParaRPr b="0" i="0" sz="3600" u="none" cap="none" strike="noStrike">
              <a:solidFill>
                <a:srgbClr val="000000"/>
              </a:solidFill>
              <a:latin typeface="Arial"/>
              <a:ea typeface="Arial"/>
              <a:cs typeface="Arial"/>
              <a:sym typeface="Arial"/>
            </a:endParaRPr>
          </a:p>
        </p:txBody>
      </p:sp>
      <p:cxnSp>
        <p:nvCxnSpPr>
          <p:cNvPr id="86" name="Google Shape;86;g71a5746cc9_5_41"/>
          <p:cNvCxnSpPr/>
          <p:nvPr/>
        </p:nvCxnSpPr>
        <p:spPr>
          <a:xfrm>
            <a:off x="0" y="2633050"/>
            <a:ext cx="24424500" cy="0"/>
          </a:xfrm>
          <a:prstGeom prst="straightConnector1">
            <a:avLst/>
          </a:prstGeom>
          <a:noFill/>
          <a:ln cap="flat" cmpd="sng" w="101600">
            <a:solidFill>
              <a:srgbClr val="000000"/>
            </a:solidFill>
            <a:prstDash val="solid"/>
            <a:miter lim="400000"/>
            <a:headEnd len="sm" w="sm" type="none"/>
            <a:tailEnd len="sm" w="sm" type="none"/>
          </a:ln>
        </p:spPr>
      </p:cxnSp>
      <p:sp>
        <p:nvSpPr>
          <p:cNvPr id="87" name="Google Shape;87;g71a5746cc9_5_41"/>
          <p:cNvSpPr/>
          <p:nvPr/>
        </p:nvSpPr>
        <p:spPr>
          <a:xfrm>
            <a:off x="6074100" y="3239650"/>
            <a:ext cx="12235800" cy="921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900"/>
              <a:buFont typeface="Helvetica Neue"/>
              <a:buNone/>
            </a:pPr>
            <a:r>
              <a:rPr lang="en-US" sz="3900">
                <a:latin typeface="Helvetica Neue"/>
                <a:ea typeface="Helvetica Neue"/>
                <a:cs typeface="Helvetica Neue"/>
                <a:sym typeface="Helvetica Neue"/>
              </a:rPr>
              <a:t>This presentation is constantly being updated with new slides and content.</a:t>
            </a:r>
            <a:endParaRPr sz="39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t/>
            </a:r>
            <a:endParaRPr sz="39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rPr lang="en-US" sz="3900">
                <a:latin typeface="Helvetica Neue"/>
                <a:ea typeface="Helvetica Neue"/>
                <a:cs typeface="Helvetica Neue"/>
                <a:sym typeface="Helvetica Neue"/>
              </a:rPr>
              <a:t>You can always access the </a:t>
            </a:r>
            <a:r>
              <a:rPr lang="en-US" sz="3900" u="sng">
                <a:latin typeface="Helvetica Neue"/>
                <a:ea typeface="Helvetica Neue"/>
                <a:cs typeface="Helvetica Neue"/>
                <a:sym typeface="Helvetica Neue"/>
              </a:rPr>
              <a:t>most up to date</a:t>
            </a:r>
            <a:r>
              <a:rPr lang="en-US" sz="3900">
                <a:latin typeface="Helvetica Neue"/>
                <a:ea typeface="Helvetica Neue"/>
                <a:cs typeface="Helvetica Neue"/>
                <a:sym typeface="Helvetica Neue"/>
              </a:rPr>
              <a:t> version of this presentation here:</a:t>
            </a:r>
            <a:endParaRPr sz="39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t/>
            </a:r>
            <a:endParaRPr sz="39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rPr lang="en-US" sz="3900" u="sng">
                <a:solidFill>
                  <a:schemeClr val="hlink"/>
                </a:solidFill>
                <a:latin typeface="Helvetica Neue"/>
                <a:ea typeface="Helvetica Neue"/>
                <a:cs typeface="Helvetica Neue"/>
                <a:sym typeface="Helvetica Neue"/>
                <a:hlinkClick r:id="rId4"/>
              </a:rPr>
              <a:t>https://drive.google.com/file/d/1OuhgBe2YAuPPvDdeRCf9UEu1R3nM9Ep5/view?usp=sharing</a:t>
            </a:r>
            <a:endParaRPr sz="39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t/>
            </a:r>
            <a:endParaRPr sz="39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rPr lang="en-US" sz="3900">
                <a:latin typeface="Helvetica Neue"/>
                <a:ea typeface="Helvetica Neue"/>
                <a:cs typeface="Helvetica Neue"/>
                <a:sym typeface="Helvetica Neue"/>
              </a:rPr>
              <a:t>Once you make your own copy, it will not be updated, but you can always visit the above link to copy/paste new slides and information into your own presentation.</a:t>
            </a:r>
            <a:endParaRPr sz="3900">
              <a:latin typeface="Helvetica Neue"/>
              <a:ea typeface="Helvetica Neue"/>
              <a:cs typeface="Helvetica Neue"/>
              <a:sym typeface="Helvetica Neue"/>
            </a:endParaRPr>
          </a:p>
        </p:txBody>
      </p:sp>
      <p:sp>
        <p:nvSpPr>
          <p:cNvPr id="88" name="Google Shape;88;g71a5746cc9_5_41"/>
          <p:cNvSpPr/>
          <p:nvPr/>
        </p:nvSpPr>
        <p:spPr>
          <a:xfrm rot="-345885">
            <a:off x="435802" y="339782"/>
            <a:ext cx="4126706" cy="2576096"/>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0">
                <a:latin typeface="Caveat"/>
                <a:ea typeface="Caveat"/>
                <a:cs typeface="Caveat"/>
                <a:sym typeface="Caveat"/>
              </a:rPr>
              <a:t>Tip</a:t>
            </a:r>
            <a:endParaRPr b="1" sz="10000">
              <a:latin typeface="Caveat"/>
              <a:ea typeface="Caveat"/>
              <a:cs typeface="Caveat"/>
              <a:sym typeface="Caveat"/>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descr="Image" id="361" name="Google Shape;361;g728b389ffb_0_0"/>
          <p:cNvPicPr preferRelativeResize="0"/>
          <p:nvPr/>
        </p:nvPicPr>
        <p:blipFill rotWithShape="1">
          <a:blip r:embed="rId3">
            <a:alphaModFix/>
          </a:blip>
          <a:srcRect b="0" l="0" r="0" t="0"/>
          <a:stretch/>
        </p:blipFill>
        <p:spPr>
          <a:xfrm>
            <a:off x="21462630" y="10938688"/>
            <a:ext cx="2562018" cy="2459537"/>
          </a:xfrm>
          <a:prstGeom prst="rect">
            <a:avLst/>
          </a:prstGeom>
          <a:noFill/>
          <a:ln>
            <a:noFill/>
          </a:ln>
        </p:spPr>
      </p:pic>
      <p:sp>
        <p:nvSpPr>
          <p:cNvPr id="362" name="Google Shape;362;g728b389ffb_0_0"/>
          <p:cNvSpPr/>
          <p:nvPr/>
        </p:nvSpPr>
        <p:spPr>
          <a:xfrm>
            <a:off x="2716424" y="359400"/>
            <a:ext cx="18951300" cy="223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700"/>
              <a:buFont typeface="Helvetica Neue"/>
              <a:buNone/>
            </a:pPr>
            <a:r>
              <a:rPr b="1" lang="en-US" sz="6000">
                <a:latin typeface="Helvetica Neue"/>
                <a:ea typeface="Helvetica Neue"/>
                <a:cs typeface="Helvetica Neue"/>
                <a:sym typeface="Helvetica Neue"/>
              </a:rPr>
              <a:t>Keytags</a:t>
            </a:r>
            <a:endParaRPr b="0" i="0" sz="6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700"/>
              <a:buFont typeface="Helvetica Neue"/>
              <a:buNone/>
            </a:pPr>
            <a:r>
              <a:t/>
            </a:r>
            <a:endParaRPr b="0" i="0" sz="3600" u="none" cap="none" strike="noStrike">
              <a:solidFill>
                <a:srgbClr val="000000"/>
              </a:solidFill>
              <a:latin typeface="Arial"/>
              <a:ea typeface="Arial"/>
              <a:cs typeface="Arial"/>
              <a:sym typeface="Arial"/>
            </a:endParaRPr>
          </a:p>
        </p:txBody>
      </p:sp>
      <p:cxnSp>
        <p:nvCxnSpPr>
          <p:cNvPr id="363" name="Google Shape;363;g728b389ffb_0_0"/>
          <p:cNvCxnSpPr/>
          <p:nvPr/>
        </p:nvCxnSpPr>
        <p:spPr>
          <a:xfrm>
            <a:off x="0" y="2633050"/>
            <a:ext cx="24424500" cy="0"/>
          </a:xfrm>
          <a:prstGeom prst="straightConnector1">
            <a:avLst/>
          </a:prstGeom>
          <a:noFill/>
          <a:ln cap="flat" cmpd="sng" w="101600">
            <a:solidFill>
              <a:srgbClr val="000000"/>
            </a:solidFill>
            <a:prstDash val="solid"/>
            <a:miter lim="400000"/>
            <a:headEnd len="sm" w="sm" type="none"/>
            <a:tailEnd len="sm" w="sm" type="none"/>
          </a:ln>
        </p:spPr>
      </p:cxnSp>
      <p:sp>
        <p:nvSpPr>
          <p:cNvPr id="364" name="Google Shape;364;g728b389ffb_0_0"/>
          <p:cNvSpPr/>
          <p:nvPr/>
        </p:nvSpPr>
        <p:spPr>
          <a:xfrm rot="-345885">
            <a:off x="435802" y="339782"/>
            <a:ext cx="4126706" cy="2576096"/>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0">
                <a:latin typeface="Caveat"/>
                <a:ea typeface="Caveat"/>
                <a:cs typeface="Caveat"/>
                <a:sym typeface="Caveat"/>
              </a:rPr>
              <a:t>Tip</a:t>
            </a:r>
            <a:endParaRPr b="1" sz="10000">
              <a:latin typeface="Caveat"/>
              <a:ea typeface="Caveat"/>
              <a:cs typeface="Caveat"/>
              <a:sym typeface="Caveat"/>
            </a:endParaRPr>
          </a:p>
        </p:txBody>
      </p:sp>
      <p:sp>
        <p:nvSpPr>
          <p:cNvPr id="365" name="Google Shape;365;g728b389ffb_0_0"/>
          <p:cNvSpPr txBox="1"/>
          <p:nvPr/>
        </p:nvSpPr>
        <p:spPr>
          <a:xfrm>
            <a:off x="3503550" y="3849750"/>
            <a:ext cx="17376900" cy="963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4000">
                <a:latin typeface="Helvetica Neue"/>
                <a:ea typeface="Helvetica Neue"/>
                <a:cs typeface="Helvetica Neue"/>
                <a:sym typeface="Helvetica Neue"/>
              </a:rPr>
              <a:t>Welcoming Newcomers</a:t>
            </a:r>
            <a:endParaRPr sz="4000">
              <a:latin typeface="Helvetica Neue"/>
              <a:ea typeface="Helvetica Neue"/>
              <a:cs typeface="Helvetica Neue"/>
              <a:sym typeface="Helvetica Neue"/>
            </a:endParaRPr>
          </a:p>
          <a:p>
            <a:pPr indent="-482600" lvl="0" marL="457200" rtl="0" algn="l">
              <a:lnSpc>
                <a:spcPct val="115000"/>
              </a:lnSpc>
              <a:spcBef>
                <a:spcPts val="0"/>
              </a:spcBef>
              <a:spcAft>
                <a:spcPts val="0"/>
              </a:spcAft>
              <a:buSzPts val="4000"/>
              <a:buFont typeface="Helvetica Neue"/>
              <a:buChar char="-"/>
            </a:pPr>
            <a:r>
              <a:rPr lang="en-US" sz="4000">
                <a:latin typeface="Helvetica Neue"/>
                <a:ea typeface="Helvetica Neue"/>
                <a:cs typeface="Helvetica Neue"/>
                <a:sym typeface="Helvetica Neue"/>
              </a:rPr>
              <a:t>Have a designated group member for newcomers to contact</a:t>
            </a:r>
            <a:endParaRPr sz="4000">
              <a:latin typeface="Helvetica Neue"/>
              <a:ea typeface="Helvetica Neue"/>
              <a:cs typeface="Helvetica Neue"/>
              <a:sym typeface="Helvetica Neue"/>
            </a:endParaRPr>
          </a:p>
          <a:p>
            <a:pPr indent="-482600" lvl="0" marL="457200" rtl="0" algn="l">
              <a:lnSpc>
                <a:spcPct val="115000"/>
              </a:lnSpc>
              <a:spcBef>
                <a:spcPts val="0"/>
              </a:spcBef>
              <a:spcAft>
                <a:spcPts val="0"/>
              </a:spcAft>
              <a:buSzPts val="4000"/>
              <a:buFont typeface="Helvetica Neue"/>
              <a:buChar char="-"/>
            </a:pPr>
            <a:r>
              <a:rPr lang="en-US" sz="4000">
                <a:latin typeface="Helvetica Neue"/>
                <a:ea typeface="Helvetica Neue"/>
                <a:cs typeface="Helvetica Neue"/>
                <a:sym typeface="Helvetica Neue"/>
              </a:rPr>
              <a:t>Make them co-hosts so they can </a:t>
            </a:r>
            <a:r>
              <a:rPr lang="en-US" sz="4000">
                <a:latin typeface="Helvetica Neue"/>
                <a:ea typeface="Helvetica Neue"/>
                <a:cs typeface="Helvetica Neue"/>
                <a:sym typeface="Helvetica Neue"/>
              </a:rPr>
              <a:t>receive</a:t>
            </a:r>
            <a:r>
              <a:rPr lang="en-US" sz="4000">
                <a:latin typeface="Helvetica Neue"/>
                <a:ea typeface="Helvetica Neue"/>
                <a:cs typeface="Helvetica Neue"/>
                <a:sym typeface="Helvetica Neue"/>
              </a:rPr>
              <a:t> private chats</a:t>
            </a:r>
            <a:endParaRPr sz="4000">
              <a:latin typeface="Helvetica Neue"/>
              <a:ea typeface="Helvetica Neue"/>
              <a:cs typeface="Helvetica Neue"/>
              <a:sym typeface="Helvetica Neue"/>
            </a:endParaRPr>
          </a:p>
          <a:p>
            <a:pPr indent="-482600" lvl="0" marL="457200" rtl="0" algn="l">
              <a:lnSpc>
                <a:spcPct val="115000"/>
              </a:lnSpc>
              <a:spcBef>
                <a:spcPts val="0"/>
              </a:spcBef>
              <a:spcAft>
                <a:spcPts val="0"/>
              </a:spcAft>
              <a:buSzPts val="4000"/>
              <a:buFont typeface="Helvetica Neue"/>
              <a:buChar char="-"/>
            </a:pPr>
            <a:r>
              <a:rPr lang="en-US" sz="4000">
                <a:latin typeface="Helvetica Neue"/>
                <a:ea typeface="Helvetica Neue"/>
                <a:cs typeface="Helvetica Neue"/>
                <a:sym typeface="Helvetica Neue"/>
              </a:rPr>
              <a:t>Some groups will stay after the meeting specifically for newcomers</a:t>
            </a:r>
            <a:endParaRPr sz="4000">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40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4000">
                <a:latin typeface="Helvetica Neue"/>
                <a:ea typeface="Helvetica Neue"/>
                <a:cs typeface="Helvetica Neue"/>
                <a:sym typeface="Helvetica Neue"/>
              </a:rPr>
              <a:t>Key Tag Tips</a:t>
            </a:r>
            <a:endParaRPr sz="4000">
              <a:latin typeface="Helvetica Neue"/>
              <a:ea typeface="Helvetica Neue"/>
              <a:cs typeface="Helvetica Neue"/>
              <a:sym typeface="Helvetica Neue"/>
            </a:endParaRPr>
          </a:p>
          <a:p>
            <a:pPr indent="-482600" lvl="0" marL="457200" rtl="0" algn="l">
              <a:lnSpc>
                <a:spcPct val="115000"/>
              </a:lnSpc>
              <a:spcBef>
                <a:spcPts val="0"/>
              </a:spcBef>
              <a:spcAft>
                <a:spcPts val="0"/>
              </a:spcAft>
              <a:buSzPts val="4000"/>
              <a:buFont typeface="Helvetica Neue"/>
              <a:buChar char="-"/>
            </a:pPr>
            <a:r>
              <a:rPr lang="en-US" sz="4000">
                <a:latin typeface="Helvetica Neue"/>
                <a:ea typeface="Helvetica Neue"/>
                <a:cs typeface="Helvetica Neue"/>
                <a:sym typeface="Helvetica Neue"/>
              </a:rPr>
              <a:t>You can choose to go through each </a:t>
            </a:r>
            <a:r>
              <a:rPr lang="en-US" sz="4000">
                <a:latin typeface="Helvetica Neue"/>
                <a:ea typeface="Helvetica Neue"/>
                <a:cs typeface="Helvetica Neue"/>
                <a:sym typeface="Helvetica Neue"/>
              </a:rPr>
              <a:t>key tag or just use the main keytag page</a:t>
            </a:r>
            <a:endParaRPr sz="4000">
              <a:latin typeface="Helvetica Neue"/>
              <a:ea typeface="Helvetica Neue"/>
              <a:cs typeface="Helvetica Neue"/>
              <a:sym typeface="Helvetica Neue"/>
            </a:endParaRPr>
          </a:p>
          <a:p>
            <a:pPr indent="-482600" lvl="0" marL="457200" rtl="0" algn="l">
              <a:lnSpc>
                <a:spcPct val="115000"/>
              </a:lnSpc>
              <a:spcBef>
                <a:spcPts val="0"/>
              </a:spcBef>
              <a:spcAft>
                <a:spcPts val="0"/>
              </a:spcAft>
              <a:buSzPts val="4000"/>
              <a:buFont typeface="Helvetica Neue"/>
              <a:buChar char="-"/>
            </a:pPr>
            <a:r>
              <a:rPr lang="en-US" sz="4000">
                <a:latin typeface="Helvetica Neue"/>
                <a:ea typeface="Helvetica Neue"/>
                <a:cs typeface="Helvetica Neue"/>
                <a:sym typeface="Helvetica Neue"/>
              </a:rPr>
              <a:t>You can choose to have people message the group to indicate they want a keytag in chat, or raise their hand</a:t>
            </a:r>
            <a:endParaRPr sz="4000">
              <a:latin typeface="Helvetica Neue"/>
              <a:ea typeface="Helvetica Neue"/>
              <a:cs typeface="Helvetica Neue"/>
              <a:sym typeface="Helvetica Neue"/>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9.png" id="370" name="Google Shape;370;p14"/>
          <p:cNvPicPr preferRelativeResize="0"/>
          <p:nvPr/>
        </p:nvPicPr>
        <p:blipFill rotWithShape="1">
          <a:blip r:embed="rId3">
            <a:alphaModFix/>
          </a:blip>
          <a:srcRect b="0" l="0" r="0" t="0"/>
          <a:stretch/>
        </p:blipFill>
        <p:spPr>
          <a:xfrm>
            <a:off x="2462913" y="3047999"/>
            <a:ext cx="3810001" cy="7620001"/>
          </a:xfrm>
          <a:prstGeom prst="rect">
            <a:avLst/>
          </a:prstGeom>
          <a:noFill/>
          <a:ln>
            <a:noFill/>
          </a:ln>
        </p:spPr>
      </p:pic>
      <p:pic>
        <p:nvPicPr>
          <p:cNvPr descr="8.png" id="371" name="Google Shape;371;p14"/>
          <p:cNvPicPr preferRelativeResize="0"/>
          <p:nvPr/>
        </p:nvPicPr>
        <p:blipFill rotWithShape="1">
          <a:blip r:embed="rId4">
            <a:alphaModFix/>
          </a:blip>
          <a:srcRect b="0" l="0" r="0" t="0"/>
          <a:stretch/>
        </p:blipFill>
        <p:spPr>
          <a:xfrm>
            <a:off x="2843913" y="3047999"/>
            <a:ext cx="3810001" cy="7620001"/>
          </a:xfrm>
          <a:prstGeom prst="rect">
            <a:avLst/>
          </a:prstGeom>
          <a:noFill/>
          <a:ln>
            <a:noFill/>
          </a:ln>
        </p:spPr>
      </p:pic>
      <p:pic>
        <p:nvPicPr>
          <p:cNvPr descr="7.png" id="372" name="Google Shape;372;p14"/>
          <p:cNvPicPr preferRelativeResize="0"/>
          <p:nvPr/>
        </p:nvPicPr>
        <p:blipFill rotWithShape="1">
          <a:blip r:embed="rId5">
            <a:alphaModFix/>
          </a:blip>
          <a:srcRect b="0" l="0" r="0" t="0"/>
          <a:stretch/>
        </p:blipFill>
        <p:spPr>
          <a:xfrm>
            <a:off x="3224913" y="3047999"/>
            <a:ext cx="3810001" cy="7620001"/>
          </a:xfrm>
          <a:prstGeom prst="rect">
            <a:avLst/>
          </a:prstGeom>
          <a:noFill/>
          <a:ln>
            <a:noFill/>
          </a:ln>
        </p:spPr>
      </p:pic>
      <p:pic>
        <p:nvPicPr>
          <p:cNvPr descr="6.png" id="373" name="Google Shape;373;p14"/>
          <p:cNvPicPr preferRelativeResize="0"/>
          <p:nvPr/>
        </p:nvPicPr>
        <p:blipFill rotWithShape="1">
          <a:blip r:embed="rId6">
            <a:alphaModFix/>
          </a:blip>
          <a:srcRect b="0" l="0" r="0" t="0"/>
          <a:stretch/>
        </p:blipFill>
        <p:spPr>
          <a:xfrm>
            <a:off x="3605913" y="3047999"/>
            <a:ext cx="3810001" cy="7620001"/>
          </a:xfrm>
          <a:prstGeom prst="rect">
            <a:avLst/>
          </a:prstGeom>
          <a:noFill/>
          <a:ln>
            <a:noFill/>
          </a:ln>
        </p:spPr>
      </p:pic>
      <p:pic>
        <p:nvPicPr>
          <p:cNvPr descr="5.png" id="374" name="Google Shape;374;p14"/>
          <p:cNvPicPr preferRelativeResize="0"/>
          <p:nvPr/>
        </p:nvPicPr>
        <p:blipFill rotWithShape="1">
          <a:blip r:embed="rId7">
            <a:alphaModFix/>
          </a:blip>
          <a:srcRect b="0" l="0" r="0" t="0"/>
          <a:stretch/>
        </p:blipFill>
        <p:spPr>
          <a:xfrm>
            <a:off x="3986913" y="3047999"/>
            <a:ext cx="3810001" cy="7620001"/>
          </a:xfrm>
          <a:prstGeom prst="rect">
            <a:avLst/>
          </a:prstGeom>
          <a:noFill/>
          <a:ln>
            <a:noFill/>
          </a:ln>
        </p:spPr>
      </p:pic>
      <p:pic>
        <p:nvPicPr>
          <p:cNvPr descr="4.png" id="375" name="Google Shape;375;p14"/>
          <p:cNvPicPr preferRelativeResize="0"/>
          <p:nvPr/>
        </p:nvPicPr>
        <p:blipFill rotWithShape="1">
          <a:blip r:embed="rId8">
            <a:alphaModFix/>
          </a:blip>
          <a:srcRect b="0" l="0" r="0" t="0"/>
          <a:stretch/>
        </p:blipFill>
        <p:spPr>
          <a:xfrm>
            <a:off x="4367913" y="3047999"/>
            <a:ext cx="3810001" cy="7620001"/>
          </a:xfrm>
          <a:prstGeom prst="rect">
            <a:avLst/>
          </a:prstGeom>
          <a:noFill/>
          <a:ln>
            <a:noFill/>
          </a:ln>
        </p:spPr>
      </p:pic>
      <p:pic>
        <p:nvPicPr>
          <p:cNvPr descr="3.png" id="376" name="Google Shape;376;p14"/>
          <p:cNvPicPr preferRelativeResize="0"/>
          <p:nvPr/>
        </p:nvPicPr>
        <p:blipFill rotWithShape="1">
          <a:blip r:embed="rId9">
            <a:alphaModFix/>
          </a:blip>
          <a:srcRect b="0" l="0" r="0" t="0"/>
          <a:stretch/>
        </p:blipFill>
        <p:spPr>
          <a:xfrm>
            <a:off x="4748913" y="3047999"/>
            <a:ext cx="3810001" cy="7620001"/>
          </a:xfrm>
          <a:prstGeom prst="rect">
            <a:avLst/>
          </a:prstGeom>
          <a:noFill/>
          <a:ln>
            <a:noFill/>
          </a:ln>
        </p:spPr>
      </p:pic>
      <p:pic>
        <p:nvPicPr>
          <p:cNvPr descr="2.png" id="377" name="Google Shape;377;p14"/>
          <p:cNvPicPr preferRelativeResize="0"/>
          <p:nvPr/>
        </p:nvPicPr>
        <p:blipFill rotWithShape="1">
          <a:blip r:embed="rId10">
            <a:alphaModFix/>
          </a:blip>
          <a:srcRect b="0" l="0" r="0" t="0"/>
          <a:stretch/>
        </p:blipFill>
        <p:spPr>
          <a:xfrm>
            <a:off x="5129913" y="3047999"/>
            <a:ext cx="3810001" cy="7620001"/>
          </a:xfrm>
          <a:prstGeom prst="rect">
            <a:avLst/>
          </a:prstGeom>
          <a:noFill/>
          <a:ln>
            <a:noFill/>
          </a:ln>
        </p:spPr>
      </p:pic>
      <p:pic>
        <p:nvPicPr>
          <p:cNvPr descr="1.png" id="378" name="Google Shape;378;p14"/>
          <p:cNvPicPr preferRelativeResize="0"/>
          <p:nvPr/>
        </p:nvPicPr>
        <p:blipFill rotWithShape="1">
          <a:blip r:embed="rId11">
            <a:alphaModFix/>
          </a:blip>
          <a:srcRect b="0" l="0" r="0" t="0"/>
          <a:stretch/>
        </p:blipFill>
        <p:spPr>
          <a:xfrm>
            <a:off x="5510913" y="3047999"/>
            <a:ext cx="3810001" cy="7620001"/>
          </a:xfrm>
          <a:prstGeom prst="rect">
            <a:avLst/>
          </a:prstGeom>
          <a:noFill/>
          <a:ln>
            <a:noFill/>
          </a:ln>
        </p:spPr>
      </p:pic>
      <p:sp>
        <p:nvSpPr>
          <p:cNvPr id="379" name="Google Shape;379;p14"/>
          <p:cNvSpPr txBox="1"/>
          <p:nvPr>
            <p:ph idx="4294967295" type="title"/>
          </p:nvPr>
        </p:nvSpPr>
        <p:spPr>
          <a:xfrm>
            <a:off x="11567312" y="5714999"/>
            <a:ext cx="10963951"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Key </a:t>
            </a:r>
            <a:r>
              <a:rPr b="0" i="0" lang="en-US" sz="11200" u="none" cap="none" strike="noStrike">
                <a:solidFill>
                  <a:srgbClr val="000000"/>
                </a:solidFill>
                <a:latin typeface="Helvetica Neue"/>
                <a:ea typeface="Helvetica Neue"/>
                <a:cs typeface="Helvetica Neue"/>
                <a:sym typeface="Helvetica Neue"/>
                <a:extLst>
                  <a:ext uri="http://customooxmlschemas.google.com/">
                    <go:slidesCustomData xmlns:go="http://customooxmlschemas.google.com/" textRoundtripDataId="0"/>
                  </a:ext>
                </a:extLst>
              </a:rPr>
              <a:t>Tags</a:t>
            </a:r>
            <a:endParaRPr/>
          </a:p>
        </p:txBody>
      </p:sp>
      <p:sp>
        <p:nvSpPr>
          <p:cNvPr id="380" name="Google Shape;380;p14"/>
          <p:cNvSpPr txBox="1"/>
          <p:nvPr/>
        </p:nvSpPr>
        <p:spPr>
          <a:xfrm>
            <a:off x="12416967" y="4876739"/>
            <a:ext cx="9264641" cy="1122320"/>
          </a:xfrm>
          <a:prstGeom prst="rect">
            <a:avLst/>
          </a:prstGeom>
          <a:noFill/>
          <a:ln>
            <a:noFill/>
          </a:ln>
        </p:spPr>
        <p:txBody>
          <a:bodyPr anchorCtr="0" anchor="ctr" bIns="50800" lIns="50800" spcFirstLastPara="1" rIns="50800" wrap="square" tIns="50800">
            <a:normAutofit/>
          </a:bodyPr>
          <a:lstStyle/>
          <a:p>
            <a:pPr indent="0" lvl="0" marL="0" marR="0" rtl="0" algn="ctr">
              <a:lnSpc>
                <a:spcPct val="100000"/>
              </a:lnSpc>
              <a:spcBef>
                <a:spcPts val="0"/>
              </a:spcBef>
              <a:spcAft>
                <a:spcPts val="0"/>
              </a:spcAft>
              <a:buClr>
                <a:srgbClr val="000000"/>
              </a:buClr>
              <a:buSzPts val="5500"/>
              <a:buFont typeface="Helvetica Neue Light"/>
              <a:buNone/>
            </a:pPr>
            <a:r>
              <a:rPr b="0" i="0" lang="en-US" sz="5500" u="none" cap="none" strike="noStrike">
                <a:solidFill>
                  <a:srgbClr val="000000"/>
                </a:solidFill>
                <a:latin typeface="Helvetica Neue Light"/>
                <a:ea typeface="Helvetica Neue Light"/>
                <a:cs typeface="Helvetica Neue Light"/>
                <a:sym typeface="Helvetica Neue Light"/>
              </a:rPr>
              <a:t>Who wants to hand out…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5"/>
          <p:cNvSpPr txBox="1"/>
          <p:nvPr/>
        </p:nvSpPr>
        <p:spPr>
          <a:xfrm>
            <a:off x="15665384" y="5292089"/>
            <a:ext cx="7430771" cy="31318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24 hours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Coming Back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Here for First Time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Helvetica Neue"/>
              <a:buNone/>
            </a:pPr>
            <a:r>
              <a:rPr lang="en-US" sz="5000">
                <a:latin typeface="Helvetica Neue"/>
                <a:ea typeface="Helvetica Neue"/>
                <a:cs typeface="Helvetica Neue"/>
                <a:sym typeface="Helvetica Neue"/>
              </a:rPr>
              <a:t>Desire to Stop Using</a:t>
            </a:r>
            <a:endParaRPr b="0" i="0" sz="1400" u="none" cap="none" strike="noStrike">
              <a:solidFill>
                <a:srgbClr val="000000"/>
              </a:solidFill>
              <a:latin typeface="Arial"/>
              <a:ea typeface="Arial"/>
              <a:cs typeface="Arial"/>
              <a:sym typeface="Arial"/>
            </a:endParaRPr>
          </a:p>
        </p:txBody>
      </p:sp>
      <p:pic>
        <p:nvPicPr>
          <p:cNvPr descr="1.png" id="386" name="Google Shape;386;p15"/>
          <p:cNvPicPr preferRelativeResize="0"/>
          <p:nvPr/>
        </p:nvPicPr>
        <p:blipFill rotWithShape="1">
          <a:blip r:embed="rId3">
            <a:alphaModFix/>
          </a:blip>
          <a:srcRect b="0" l="0" r="0" t="0"/>
          <a:stretch/>
        </p:blipFill>
        <p:spPr>
          <a:xfrm>
            <a:off x="10287000" y="3048000"/>
            <a:ext cx="3810001" cy="7620001"/>
          </a:xfrm>
          <a:prstGeom prst="rect">
            <a:avLst/>
          </a:prstGeom>
          <a:noFill/>
          <a:ln>
            <a:noFill/>
          </a:ln>
        </p:spPr>
      </p:pic>
      <p:sp>
        <p:nvSpPr>
          <p:cNvPr id="387" name="Google Shape;387;p15"/>
          <p:cNvSpPr txBox="1"/>
          <p:nvPr/>
        </p:nvSpPr>
        <p:spPr>
          <a:xfrm>
            <a:off x="6186000" y="504875"/>
            <a:ext cx="12012000" cy="216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6000">
                <a:latin typeface="Helvetica Neue"/>
                <a:ea typeface="Helvetica Neue"/>
                <a:cs typeface="Helvetica Neue"/>
                <a:sym typeface="Helvetica Neue"/>
              </a:rPr>
              <a:t>Any Newcomers?</a:t>
            </a:r>
            <a:endParaRPr b="1" sz="6000">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16"/>
          <p:cNvSpPr txBox="1"/>
          <p:nvPr/>
        </p:nvSpPr>
        <p:spPr>
          <a:xfrm>
            <a:off x="17730086" y="6435089"/>
            <a:ext cx="3301366" cy="8458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Thirty Days</a:t>
            </a:r>
            <a:endParaRPr b="0" i="0" sz="1400" u="none" cap="none" strike="noStrike">
              <a:solidFill>
                <a:srgbClr val="000000"/>
              </a:solidFill>
              <a:latin typeface="Arial"/>
              <a:ea typeface="Arial"/>
              <a:cs typeface="Arial"/>
              <a:sym typeface="Arial"/>
            </a:endParaRPr>
          </a:p>
        </p:txBody>
      </p:sp>
      <p:pic>
        <p:nvPicPr>
          <p:cNvPr descr="2.png" id="393" name="Google Shape;393;p16"/>
          <p:cNvPicPr preferRelativeResize="0"/>
          <p:nvPr/>
        </p:nvPicPr>
        <p:blipFill rotWithShape="1">
          <a:blip r:embed="rId3">
            <a:alphaModFix/>
          </a:blip>
          <a:srcRect b="0" l="0" r="0" t="0"/>
          <a:stretch/>
        </p:blipFill>
        <p:spPr>
          <a:xfrm>
            <a:off x="10286999" y="3048000"/>
            <a:ext cx="3810001" cy="76200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7"/>
          <p:cNvSpPr txBox="1"/>
          <p:nvPr/>
        </p:nvSpPr>
        <p:spPr>
          <a:xfrm>
            <a:off x="17824383" y="6435089"/>
            <a:ext cx="3112771" cy="8458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Sixty Days</a:t>
            </a:r>
            <a:endParaRPr b="0" i="0" sz="1400" u="none" cap="none" strike="noStrike">
              <a:solidFill>
                <a:srgbClr val="000000"/>
              </a:solidFill>
              <a:latin typeface="Arial"/>
              <a:ea typeface="Arial"/>
              <a:cs typeface="Arial"/>
              <a:sym typeface="Arial"/>
            </a:endParaRPr>
          </a:p>
        </p:txBody>
      </p:sp>
      <p:pic>
        <p:nvPicPr>
          <p:cNvPr descr="3.png" id="399" name="Google Shape;399;p17"/>
          <p:cNvPicPr preferRelativeResize="0"/>
          <p:nvPr/>
        </p:nvPicPr>
        <p:blipFill rotWithShape="1">
          <a:blip r:embed="rId3">
            <a:alphaModFix/>
          </a:blip>
          <a:srcRect b="0" l="0" r="0" t="0"/>
          <a:stretch/>
        </p:blipFill>
        <p:spPr>
          <a:xfrm>
            <a:off x="10286999" y="3047999"/>
            <a:ext cx="3810001" cy="762000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8"/>
          <p:cNvSpPr txBox="1"/>
          <p:nvPr/>
        </p:nvSpPr>
        <p:spPr>
          <a:xfrm>
            <a:off x="17618327" y="6435089"/>
            <a:ext cx="3524886" cy="8458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Ninety Days</a:t>
            </a:r>
            <a:endParaRPr b="0" i="0" sz="1400" u="none" cap="none" strike="noStrike">
              <a:solidFill>
                <a:srgbClr val="000000"/>
              </a:solidFill>
              <a:latin typeface="Arial"/>
              <a:ea typeface="Arial"/>
              <a:cs typeface="Arial"/>
              <a:sym typeface="Arial"/>
            </a:endParaRPr>
          </a:p>
        </p:txBody>
      </p:sp>
      <p:pic>
        <p:nvPicPr>
          <p:cNvPr descr="4.png" id="405" name="Google Shape;405;p18"/>
          <p:cNvPicPr preferRelativeResize="0"/>
          <p:nvPr/>
        </p:nvPicPr>
        <p:blipFill rotWithShape="1">
          <a:blip r:embed="rId3">
            <a:alphaModFix/>
          </a:blip>
          <a:srcRect b="0" l="0" r="0" t="0"/>
          <a:stretch/>
        </p:blipFill>
        <p:spPr>
          <a:xfrm>
            <a:off x="10286999" y="3047999"/>
            <a:ext cx="3810001" cy="76200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9"/>
          <p:cNvSpPr txBox="1"/>
          <p:nvPr/>
        </p:nvSpPr>
        <p:spPr>
          <a:xfrm>
            <a:off x="17724053" y="6435089"/>
            <a:ext cx="3313431" cy="8458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Six Months</a:t>
            </a:r>
            <a:endParaRPr b="0" i="0" sz="1400" u="none" cap="none" strike="noStrike">
              <a:solidFill>
                <a:srgbClr val="000000"/>
              </a:solidFill>
              <a:latin typeface="Arial"/>
              <a:ea typeface="Arial"/>
              <a:cs typeface="Arial"/>
              <a:sym typeface="Arial"/>
            </a:endParaRPr>
          </a:p>
        </p:txBody>
      </p:sp>
      <p:pic>
        <p:nvPicPr>
          <p:cNvPr descr="5.png" id="411" name="Google Shape;411;p19"/>
          <p:cNvPicPr preferRelativeResize="0"/>
          <p:nvPr/>
        </p:nvPicPr>
        <p:blipFill rotWithShape="1">
          <a:blip r:embed="rId3">
            <a:alphaModFix/>
          </a:blip>
          <a:srcRect b="0" l="0" r="0" t="0"/>
          <a:stretch/>
        </p:blipFill>
        <p:spPr>
          <a:xfrm>
            <a:off x="10287000" y="3048000"/>
            <a:ext cx="3810001" cy="76200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20"/>
          <p:cNvSpPr txBox="1"/>
          <p:nvPr/>
        </p:nvSpPr>
        <p:spPr>
          <a:xfrm>
            <a:off x="17517995" y="6435089"/>
            <a:ext cx="3725546" cy="8458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Nine Months</a:t>
            </a:r>
            <a:endParaRPr b="0" i="0" sz="1400" u="none" cap="none" strike="noStrike">
              <a:solidFill>
                <a:srgbClr val="000000"/>
              </a:solidFill>
              <a:latin typeface="Arial"/>
              <a:ea typeface="Arial"/>
              <a:cs typeface="Arial"/>
              <a:sym typeface="Arial"/>
            </a:endParaRPr>
          </a:p>
        </p:txBody>
      </p:sp>
      <p:pic>
        <p:nvPicPr>
          <p:cNvPr descr="6.png" id="417" name="Google Shape;417;p20"/>
          <p:cNvPicPr preferRelativeResize="0"/>
          <p:nvPr/>
        </p:nvPicPr>
        <p:blipFill rotWithShape="1">
          <a:blip r:embed="rId3">
            <a:alphaModFix/>
          </a:blip>
          <a:srcRect b="0" l="0" r="0" t="0"/>
          <a:stretch/>
        </p:blipFill>
        <p:spPr>
          <a:xfrm>
            <a:off x="10287000" y="3047999"/>
            <a:ext cx="3810001" cy="76200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1"/>
          <p:cNvSpPr txBox="1"/>
          <p:nvPr/>
        </p:nvSpPr>
        <p:spPr>
          <a:xfrm>
            <a:off x="18029806" y="6435089"/>
            <a:ext cx="2701926" cy="8458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One Year</a:t>
            </a:r>
            <a:endParaRPr b="0" i="0" sz="1400" u="none" cap="none" strike="noStrike">
              <a:solidFill>
                <a:srgbClr val="000000"/>
              </a:solidFill>
              <a:latin typeface="Arial"/>
              <a:ea typeface="Arial"/>
              <a:cs typeface="Arial"/>
              <a:sym typeface="Arial"/>
            </a:endParaRPr>
          </a:p>
        </p:txBody>
      </p:sp>
      <p:pic>
        <p:nvPicPr>
          <p:cNvPr descr="7.png" id="423" name="Google Shape;423;p21"/>
          <p:cNvPicPr preferRelativeResize="0"/>
          <p:nvPr/>
        </p:nvPicPr>
        <p:blipFill rotWithShape="1">
          <a:blip r:embed="rId3">
            <a:alphaModFix/>
          </a:blip>
          <a:srcRect b="0" l="0" r="0" t="0"/>
          <a:stretch/>
        </p:blipFill>
        <p:spPr>
          <a:xfrm>
            <a:off x="10286999" y="3048000"/>
            <a:ext cx="3810001" cy="762000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22"/>
          <p:cNvSpPr txBox="1"/>
          <p:nvPr/>
        </p:nvSpPr>
        <p:spPr>
          <a:xfrm>
            <a:off x="16923953" y="6435089"/>
            <a:ext cx="4913631" cy="8458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Eighteen Months</a:t>
            </a:r>
            <a:endParaRPr b="0" i="0" sz="1400" u="none" cap="none" strike="noStrike">
              <a:solidFill>
                <a:srgbClr val="000000"/>
              </a:solidFill>
              <a:latin typeface="Arial"/>
              <a:ea typeface="Arial"/>
              <a:cs typeface="Arial"/>
              <a:sym typeface="Arial"/>
            </a:endParaRPr>
          </a:p>
        </p:txBody>
      </p:sp>
      <p:pic>
        <p:nvPicPr>
          <p:cNvPr descr="8.png" id="429" name="Google Shape;429;p22"/>
          <p:cNvPicPr preferRelativeResize="0"/>
          <p:nvPr/>
        </p:nvPicPr>
        <p:blipFill rotWithShape="1">
          <a:blip r:embed="rId3">
            <a:alphaModFix/>
          </a:blip>
          <a:srcRect b="0" l="0" r="0" t="0"/>
          <a:stretch/>
        </p:blipFill>
        <p:spPr>
          <a:xfrm>
            <a:off x="10287000" y="3048000"/>
            <a:ext cx="3810001" cy="76200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descr="Image" id="93" name="Google Shape;93;g71a5746cc9_5_54"/>
          <p:cNvPicPr preferRelativeResize="0"/>
          <p:nvPr/>
        </p:nvPicPr>
        <p:blipFill rotWithShape="1">
          <a:blip r:embed="rId3">
            <a:alphaModFix/>
          </a:blip>
          <a:srcRect b="0" l="0" r="0" t="0"/>
          <a:stretch/>
        </p:blipFill>
        <p:spPr>
          <a:xfrm>
            <a:off x="21462630" y="10938688"/>
            <a:ext cx="2562018" cy="2459537"/>
          </a:xfrm>
          <a:prstGeom prst="rect">
            <a:avLst/>
          </a:prstGeom>
          <a:noFill/>
          <a:ln>
            <a:noFill/>
          </a:ln>
        </p:spPr>
      </p:pic>
      <p:sp>
        <p:nvSpPr>
          <p:cNvPr id="94" name="Google Shape;94;g71a5746cc9_5_54"/>
          <p:cNvSpPr/>
          <p:nvPr/>
        </p:nvSpPr>
        <p:spPr>
          <a:xfrm>
            <a:off x="4677450" y="359400"/>
            <a:ext cx="15029400" cy="22737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700"/>
              <a:buFont typeface="Helvetica Neue"/>
              <a:buNone/>
            </a:pPr>
            <a:r>
              <a:rPr b="1" lang="en-US" sz="6000">
                <a:latin typeface="Helvetica Neue"/>
                <a:ea typeface="Helvetica Neue"/>
                <a:cs typeface="Helvetica Neue"/>
                <a:sym typeface="Helvetica Neue"/>
              </a:rPr>
              <a:t>Webinar, Zoom Settings, Breakout Rooms, Posting Your Meeting Online</a:t>
            </a:r>
            <a:endParaRPr b="1" sz="6000">
              <a:latin typeface="Helvetica Neue"/>
              <a:ea typeface="Helvetica Neue"/>
              <a:cs typeface="Helvetica Neue"/>
              <a:sym typeface="Helvetica Neue"/>
            </a:endParaRPr>
          </a:p>
        </p:txBody>
      </p:sp>
      <p:cxnSp>
        <p:nvCxnSpPr>
          <p:cNvPr id="95" name="Google Shape;95;g71a5746cc9_5_54"/>
          <p:cNvCxnSpPr/>
          <p:nvPr/>
        </p:nvCxnSpPr>
        <p:spPr>
          <a:xfrm>
            <a:off x="0" y="2633050"/>
            <a:ext cx="24424500" cy="0"/>
          </a:xfrm>
          <a:prstGeom prst="straightConnector1">
            <a:avLst/>
          </a:prstGeom>
          <a:noFill/>
          <a:ln cap="flat" cmpd="sng" w="101600">
            <a:solidFill>
              <a:srgbClr val="000000"/>
            </a:solidFill>
            <a:prstDash val="solid"/>
            <a:miter lim="400000"/>
            <a:headEnd len="sm" w="sm" type="none"/>
            <a:tailEnd len="sm" w="sm" type="none"/>
          </a:ln>
        </p:spPr>
      </p:cxnSp>
      <p:sp>
        <p:nvSpPr>
          <p:cNvPr id="96" name="Google Shape;96;g71a5746cc9_5_54"/>
          <p:cNvSpPr/>
          <p:nvPr/>
        </p:nvSpPr>
        <p:spPr>
          <a:xfrm>
            <a:off x="1042125" y="3239650"/>
            <a:ext cx="12235800" cy="9213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3900"/>
              <a:buFont typeface="Helvetica Neue"/>
              <a:buNone/>
            </a:pPr>
            <a:r>
              <a:rPr b="1" lang="en-US" sz="3900">
                <a:latin typeface="Helvetica Neue"/>
                <a:ea typeface="Helvetica Neue"/>
                <a:cs typeface="Helvetica Neue"/>
                <a:sym typeface="Helvetica Neue"/>
              </a:rPr>
              <a:t>Webinar</a:t>
            </a:r>
            <a:endParaRPr b="1" sz="39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rPr lang="en-US" sz="3900">
                <a:latin typeface="Helvetica Neue"/>
                <a:ea typeface="Helvetica Neue"/>
                <a:cs typeface="Helvetica Neue"/>
                <a:sym typeface="Helvetica Neue"/>
              </a:rPr>
              <a:t>TACNA PR is hosting a webinar on “How to Host an Online Meeting” on Thursday April 2 at 7pm.</a:t>
            </a:r>
            <a:endParaRPr sz="39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3900"/>
              <a:buFont typeface="Helvetica Neue"/>
              <a:buNone/>
            </a:pPr>
            <a:r>
              <a:rPr lang="en-US" sz="3900" u="sng">
                <a:solidFill>
                  <a:schemeClr val="hlink"/>
                </a:solidFill>
                <a:latin typeface="Helvetica Neue"/>
                <a:ea typeface="Helvetica Neue"/>
                <a:cs typeface="Helvetica Neue"/>
                <a:sym typeface="Helvetica Neue"/>
                <a:hlinkClick r:id="rId4"/>
              </a:rPr>
              <a:t>https://zoom.us/j/2891296519</a:t>
            </a:r>
            <a:endParaRPr sz="3900">
              <a:latin typeface="Helvetica Neue"/>
              <a:ea typeface="Helvetica Neue"/>
              <a:cs typeface="Helvetica Neue"/>
              <a:sym typeface="Helvetica Neue"/>
            </a:endParaRPr>
          </a:p>
        </p:txBody>
      </p:sp>
      <p:sp>
        <p:nvSpPr>
          <p:cNvPr id="97" name="Google Shape;97;g71a5746cc9_5_54"/>
          <p:cNvSpPr/>
          <p:nvPr/>
        </p:nvSpPr>
        <p:spPr>
          <a:xfrm rot="-345885">
            <a:off x="435802" y="339782"/>
            <a:ext cx="4126706" cy="2576096"/>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0">
                <a:latin typeface="Caveat"/>
                <a:ea typeface="Caveat"/>
                <a:cs typeface="Caveat"/>
                <a:sym typeface="Caveat"/>
              </a:rPr>
              <a:t>Tip</a:t>
            </a:r>
            <a:endParaRPr b="1" sz="10000">
              <a:latin typeface="Caveat"/>
              <a:ea typeface="Caveat"/>
              <a:cs typeface="Caveat"/>
              <a:sym typeface="Caveat"/>
            </a:endParaRPr>
          </a:p>
        </p:txBody>
      </p:sp>
      <p:sp>
        <p:nvSpPr>
          <p:cNvPr id="98" name="Google Shape;98;g71a5746cc9_5_54"/>
          <p:cNvSpPr txBox="1"/>
          <p:nvPr/>
        </p:nvSpPr>
        <p:spPr>
          <a:xfrm>
            <a:off x="15095925" y="4477800"/>
            <a:ext cx="7071300" cy="614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3600"/>
              <a:t>KEY RESOURCES</a:t>
            </a:r>
            <a:endParaRPr sz="3600"/>
          </a:p>
          <a:p>
            <a:pPr indent="0" lvl="0" marL="0" rtl="0" algn="ctr">
              <a:spcBef>
                <a:spcPts val="0"/>
              </a:spcBef>
              <a:spcAft>
                <a:spcPts val="0"/>
              </a:spcAft>
              <a:buNone/>
            </a:pPr>
            <a:r>
              <a:t/>
            </a:r>
            <a:endParaRPr sz="3600"/>
          </a:p>
          <a:p>
            <a:pPr indent="0" lvl="0" marL="0" rtl="0" algn="ctr">
              <a:spcBef>
                <a:spcPts val="0"/>
              </a:spcBef>
              <a:spcAft>
                <a:spcPts val="0"/>
              </a:spcAft>
              <a:buNone/>
            </a:pPr>
            <a:r>
              <a:rPr b="1" lang="en-US" sz="4800" u="sng">
                <a:latin typeface="Helvetica Neue"/>
                <a:ea typeface="Helvetica Neue"/>
                <a:cs typeface="Helvetica Neue"/>
                <a:sym typeface="Helvetica Neue"/>
                <a:hlinkClick r:id="rId5"/>
              </a:rPr>
              <a:t>ZOOM SETTINGS SLIDESHOW</a:t>
            </a:r>
            <a:endParaRPr b="1" sz="4800">
              <a:latin typeface="Helvetica Neue"/>
              <a:ea typeface="Helvetica Neue"/>
              <a:cs typeface="Helvetica Neue"/>
              <a:sym typeface="Helvetica Neue"/>
            </a:endParaRPr>
          </a:p>
          <a:p>
            <a:pPr indent="0" lvl="0" marL="0" rtl="0" algn="ctr">
              <a:spcBef>
                <a:spcPts val="0"/>
              </a:spcBef>
              <a:spcAft>
                <a:spcPts val="0"/>
              </a:spcAft>
              <a:buNone/>
            </a:pPr>
            <a:r>
              <a:t/>
            </a:r>
            <a:endParaRPr b="1" sz="4800">
              <a:latin typeface="Helvetica Neue"/>
              <a:ea typeface="Helvetica Neue"/>
              <a:cs typeface="Helvetica Neue"/>
              <a:sym typeface="Helvetica Neue"/>
            </a:endParaRPr>
          </a:p>
          <a:p>
            <a:pPr indent="0" lvl="0" marL="0" rtl="0" algn="ctr">
              <a:spcBef>
                <a:spcPts val="0"/>
              </a:spcBef>
              <a:spcAft>
                <a:spcPts val="0"/>
              </a:spcAft>
              <a:buNone/>
            </a:pPr>
            <a:r>
              <a:rPr b="1" lang="en-US" sz="4800" u="sng">
                <a:latin typeface="Helvetica Neue"/>
                <a:ea typeface="Helvetica Neue"/>
                <a:cs typeface="Helvetica Neue"/>
                <a:sym typeface="Helvetica Neue"/>
                <a:hlinkClick r:id="rId6"/>
              </a:rPr>
              <a:t>BREAKOUT ROOMS SLIDESHOW</a:t>
            </a:r>
            <a:endParaRPr b="1" sz="4800">
              <a:latin typeface="Helvetica Neue"/>
              <a:ea typeface="Helvetica Neue"/>
              <a:cs typeface="Helvetica Neue"/>
              <a:sym typeface="Helvetica Neu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3"/>
          <p:cNvSpPr txBox="1"/>
          <p:nvPr/>
        </p:nvSpPr>
        <p:spPr>
          <a:xfrm>
            <a:off x="17336069" y="6435089"/>
            <a:ext cx="4089401" cy="8458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Multiple Years</a:t>
            </a:r>
            <a:endParaRPr b="0" i="0" sz="1400" u="none" cap="none" strike="noStrike">
              <a:solidFill>
                <a:srgbClr val="000000"/>
              </a:solidFill>
              <a:latin typeface="Arial"/>
              <a:ea typeface="Arial"/>
              <a:cs typeface="Arial"/>
              <a:sym typeface="Arial"/>
            </a:endParaRPr>
          </a:p>
        </p:txBody>
      </p:sp>
      <p:pic>
        <p:nvPicPr>
          <p:cNvPr descr="9.png" id="435" name="Google Shape;435;p23"/>
          <p:cNvPicPr preferRelativeResize="0"/>
          <p:nvPr/>
        </p:nvPicPr>
        <p:blipFill rotWithShape="1">
          <a:blip r:embed="rId3">
            <a:alphaModFix/>
          </a:blip>
          <a:srcRect b="0" l="0" r="0" t="0"/>
          <a:stretch/>
        </p:blipFill>
        <p:spPr>
          <a:xfrm>
            <a:off x="10287000" y="3048000"/>
            <a:ext cx="3810001" cy="76200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4"/>
          <p:cNvSpPr txBox="1"/>
          <p:nvPr/>
        </p:nvSpPr>
        <p:spPr>
          <a:xfrm>
            <a:off x="15665384" y="5292089"/>
            <a:ext cx="7430771" cy="3131822"/>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24 hours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Coming Back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Here for First Time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0"/>
              <a:buFont typeface="Helvetica Neue"/>
              <a:buNone/>
            </a:pPr>
            <a:r>
              <a:rPr lang="en-US" sz="5000">
                <a:latin typeface="Helvetica Neue"/>
                <a:ea typeface="Helvetica Neue"/>
                <a:cs typeface="Helvetica Neue"/>
                <a:sym typeface="Helvetica Neue"/>
              </a:rPr>
              <a:t>Desire to Stop Using</a:t>
            </a:r>
            <a:endParaRPr b="0" i="0" sz="1400" u="none" cap="none" strike="noStrike">
              <a:solidFill>
                <a:srgbClr val="000000"/>
              </a:solidFill>
              <a:latin typeface="Arial"/>
              <a:ea typeface="Arial"/>
              <a:cs typeface="Arial"/>
              <a:sym typeface="Arial"/>
            </a:endParaRPr>
          </a:p>
        </p:txBody>
      </p:sp>
      <p:pic>
        <p:nvPicPr>
          <p:cNvPr descr="1.png" id="441" name="Google Shape;441;p24"/>
          <p:cNvPicPr preferRelativeResize="0"/>
          <p:nvPr/>
        </p:nvPicPr>
        <p:blipFill rotWithShape="1">
          <a:blip r:embed="rId3">
            <a:alphaModFix/>
          </a:blip>
          <a:srcRect b="0" l="0" r="0" t="0"/>
          <a:stretch/>
        </p:blipFill>
        <p:spPr>
          <a:xfrm>
            <a:off x="10287000" y="3048000"/>
            <a:ext cx="3810000" cy="7620000"/>
          </a:xfrm>
          <a:prstGeom prst="rect">
            <a:avLst/>
          </a:prstGeom>
          <a:noFill/>
          <a:ln>
            <a:noFill/>
          </a:ln>
        </p:spPr>
      </p:pic>
      <p:sp>
        <p:nvSpPr>
          <p:cNvPr id="442" name="Google Shape;442;p24"/>
          <p:cNvSpPr txBox="1"/>
          <p:nvPr/>
        </p:nvSpPr>
        <p:spPr>
          <a:xfrm>
            <a:off x="16435638" y="4326316"/>
            <a:ext cx="5890261" cy="845821"/>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5000"/>
              <a:buFont typeface="Helvetica Neue"/>
              <a:buNone/>
            </a:pPr>
            <a:r>
              <a:rPr b="0" i="0" lang="en-US" sz="5000" u="none" cap="none" strike="noStrike">
                <a:solidFill>
                  <a:srgbClr val="000000"/>
                </a:solidFill>
                <a:latin typeface="Helvetica Neue"/>
                <a:ea typeface="Helvetica Neue"/>
                <a:cs typeface="Helvetica Neue"/>
                <a:sym typeface="Helvetica Neue"/>
              </a:rPr>
              <a:t>One more time for…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descr="9.png" id="447" name="Google Shape;447;p25"/>
          <p:cNvPicPr preferRelativeResize="0"/>
          <p:nvPr/>
        </p:nvPicPr>
        <p:blipFill rotWithShape="1">
          <a:blip r:embed="rId3">
            <a:alphaModFix/>
          </a:blip>
          <a:srcRect b="0" l="0" r="0" t="0"/>
          <a:stretch/>
        </p:blipFill>
        <p:spPr>
          <a:xfrm>
            <a:off x="2462913" y="3048000"/>
            <a:ext cx="3810001" cy="7620000"/>
          </a:xfrm>
          <a:prstGeom prst="rect">
            <a:avLst/>
          </a:prstGeom>
          <a:noFill/>
          <a:ln>
            <a:noFill/>
          </a:ln>
        </p:spPr>
      </p:pic>
      <p:pic>
        <p:nvPicPr>
          <p:cNvPr descr="8.png" id="448" name="Google Shape;448;p25"/>
          <p:cNvPicPr preferRelativeResize="0"/>
          <p:nvPr/>
        </p:nvPicPr>
        <p:blipFill rotWithShape="1">
          <a:blip r:embed="rId4">
            <a:alphaModFix/>
          </a:blip>
          <a:srcRect b="0" l="0" r="0" t="0"/>
          <a:stretch/>
        </p:blipFill>
        <p:spPr>
          <a:xfrm>
            <a:off x="2843913" y="3048000"/>
            <a:ext cx="3810001" cy="7620000"/>
          </a:xfrm>
          <a:prstGeom prst="rect">
            <a:avLst/>
          </a:prstGeom>
          <a:noFill/>
          <a:ln>
            <a:noFill/>
          </a:ln>
        </p:spPr>
      </p:pic>
      <p:pic>
        <p:nvPicPr>
          <p:cNvPr descr="7.png" id="449" name="Google Shape;449;p25"/>
          <p:cNvPicPr preferRelativeResize="0"/>
          <p:nvPr/>
        </p:nvPicPr>
        <p:blipFill rotWithShape="1">
          <a:blip r:embed="rId5">
            <a:alphaModFix/>
          </a:blip>
          <a:srcRect b="0" l="0" r="0" t="0"/>
          <a:stretch/>
        </p:blipFill>
        <p:spPr>
          <a:xfrm>
            <a:off x="3224913" y="3048000"/>
            <a:ext cx="3810001" cy="7620000"/>
          </a:xfrm>
          <a:prstGeom prst="rect">
            <a:avLst/>
          </a:prstGeom>
          <a:noFill/>
          <a:ln>
            <a:noFill/>
          </a:ln>
        </p:spPr>
      </p:pic>
      <p:pic>
        <p:nvPicPr>
          <p:cNvPr descr="6.png" id="450" name="Google Shape;450;p25"/>
          <p:cNvPicPr preferRelativeResize="0"/>
          <p:nvPr/>
        </p:nvPicPr>
        <p:blipFill rotWithShape="1">
          <a:blip r:embed="rId6">
            <a:alphaModFix/>
          </a:blip>
          <a:srcRect b="0" l="0" r="0" t="0"/>
          <a:stretch/>
        </p:blipFill>
        <p:spPr>
          <a:xfrm>
            <a:off x="3605913" y="3048000"/>
            <a:ext cx="3810001" cy="7620000"/>
          </a:xfrm>
          <a:prstGeom prst="rect">
            <a:avLst/>
          </a:prstGeom>
          <a:noFill/>
          <a:ln>
            <a:noFill/>
          </a:ln>
        </p:spPr>
      </p:pic>
      <p:pic>
        <p:nvPicPr>
          <p:cNvPr descr="5.png" id="451" name="Google Shape;451;p25"/>
          <p:cNvPicPr preferRelativeResize="0"/>
          <p:nvPr/>
        </p:nvPicPr>
        <p:blipFill rotWithShape="1">
          <a:blip r:embed="rId7">
            <a:alphaModFix/>
          </a:blip>
          <a:srcRect b="0" l="0" r="0" t="0"/>
          <a:stretch/>
        </p:blipFill>
        <p:spPr>
          <a:xfrm>
            <a:off x="3986913" y="3048000"/>
            <a:ext cx="3810001" cy="7620000"/>
          </a:xfrm>
          <a:prstGeom prst="rect">
            <a:avLst/>
          </a:prstGeom>
          <a:noFill/>
          <a:ln>
            <a:noFill/>
          </a:ln>
        </p:spPr>
      </p:pic>
      <p:pic>
        <p:nvPicPr>
          <p:cNvPr descr="4.png" id="452" name="Google Shape;452;p25"/>
          <p:cNvPicPr preferRelativeResize="0"/>
          <p:nvPr/>
        </p:nvPicPr>
        <p:blipFill rotWithShape="1">
          <a:blip r:embed="rId8">
            <a:alphaModFix/>
          </a:blip>
          <a:srcRect b="0" l="0" r="0" t="0"/>
          <a:stretch/>
        </p:blipFill>
        <p:spPr>
          <a:xfrm>
            <a:off x="4367913" y="3048000"/>
            <a:ext cx="3810001" cy="7620000"/>
          </a:xfrm>
          <a:prstGeom prst="rect">
            <a:avLst/>
          </a:prstGeom>
          <a:noFill/>
          <a:ln>
            <a:noFill/>
          </a:ln>
        </p:spPr>
      </p:pic>
      <p:pic>
        <p:nvPicPr>
          <p:cNvPr descr="3.png" id="453" name="Google Shape;453;p25"/>
          <p:cNvPicPr preferRelativeResize="0"/>
          <p:nvPr/>
        </p:nvPicPr>
        <p:blipFill rotWithShape="1">
          <a:blip r:embed="rId9">
            <a:alphaModFix/>
          </a:blip>
          <a:srcRect b="0" l="0" r="0" t="0"/>
          <a:stretch/>
        </p:blipFill>
        <p:spPr>
          <a:xfrm>
            <a:off x="4748913" y="3048000"/>
            <a:ext cx="3810001" cy="7620000"/>
          </a:xfrm>
          <a:prstGeom prst="rect">
            <a:avLst/>
          </a:prstGeom>
          <a:noFill/>
          <a:ln>
            <a:noFill/>
          </a:ln>
        </p:spPr>
      </p:pic>
      <p:pic>
        <p:nvPicPr>
          <p:cNvPr descr="2.png" id="454" name="Google Shape;454;p25"/>
          <p:cNvPicPr preferRelativeResize="0"/>
          <p:nvPr/>
        </p:nvPicPr>
        <p:blipFill rotWithShape="1">
          <a:blip r:embed="rId10">
            <a:alphaModFix/>
          </a:blip>
          <a:srcRect b="0" l="0" r="0" t="0"/>
          <a:stretch/>
        </p:blipFill>
        <p:spPr>
          <a:xfrm>
            <a:off x="5129913" y="3048000"/>
            <a:ext cx="3810001" cy="7620000"/>
          </a:xfrm>
          <a:prstGeom prst="rect">
            <a:avLst/>
          </a:prstGeom>
          <a:noFill/>
          <a:ln>
            <a:noFill/>
          </a:ln>
        </p:spPr>
      </p:pic>
      <p:pic>
        <p:nvPicPr>
          <p:cNvPr descr="1.png" id="455" name="Google Shape;455;p25"/>
          <p:cNvPicPr preferRelativeResize="0"/>
          <p:nvPr/>
        </p:nvPicPr>
        <p:blipFill rotWithShape="1">
          <a:blip r:embed="rId11">
            <a:alphaModFix/>
          </a:blip>
          <a:srcRect b="0" l="0" r="0" t="0"/>
          <a:stretch/>
        </p:blipFill>
        <p:spPr>
          <a:xfrm>
            <a:off x="5510913" y="3048000"/>
            <a:ext cx="3810001" cy="7620000"/>
          </a:xfrm>
          <a:prstGeom prst="rect">
            <a:avLst/>
          </a:prstGeom>
          <a:noFill/>
          <a:ln>
            <a:noFill/>
          </a:ln>
        </p:spPr>
      </p:pic>
      <p:sp>
        <p:nvSpPr>
          <p:cNvPr id="456" name="Google Shape;456;p25"/>
          <p:cNvSpPr txBox="1"/>
          <p:nvPr/>
        </p:nvSpPr>
        <p:spPr>
          <a:xfrm>
            <a:off x="12001397" y="4671495"/>
            <a:ext cx="10409820" cy="437301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9200"/>
              <a:buFont typeface="Helvetica Neue"/>
              <a:buNone/>
            </a:pPr>
            <a:r>
              <a:rPr b="0" i="0" lang="en-US" sz="9200" u="none" cap="none" strike="noStrike">
                <a:solidFill>
                  <a:srgbClr val="000000"/>
                </a:solidFill>
                <a:latin typeface="Helvetica Neue"/>
                <a:ea typeface="Helvetica Neue"/>
                <a:cs typeface="Helvetica Neue"/>
                <a:sym typeface="Helvetica Neue"/>
              </a:rPr>
              <a:t>Give Your Higher Power a Round of Applause!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descr="Image" id="461" name="Google Shape;461;g71e0cd6bfc_0_72"/>
          <p:cNvPicPr preferRelativeResize="0"/>
          <p:nvPr/>
        </p:nvPicPr>
        <p:blipFill rotWithShape="1">
          <a:blip r:embed="rId3">
            <a:alphaModFix/>
          </a:blip>
          <a:srcRect b="0" l="0" r="0" t="0"/>
          <a:stretch/>
        </p:blipFill>
        <p:spPr>
          <a:xfrm>
            <a:off x="21462630" y="10938688"/>
            <a:ext cx="2562018" cy="2459537"/>
          </a:xfrm>
          <a:prstGeom prst="rect">
            <a:avLst/>
          </a:prstGeom>
          <a:noFill/>
          <a:ln>
            <a:noFill/>
          </a:ln>
        </p:spPr>
      </p:pic>
      <p:sp>
        <p:nvSpPr>
          <p:cNvPr id="462" name="Google Shape;462;g71e0cd6bfc_0_72"/>
          <p:cNvSpPr/>
          <p:nvPr/>
        </p:nvSpPr>
        <p:spPr>
          <a:xfrm>
            <a:off x="2716424" y="359400"/>
            <a:ext cx="18951300" cy="22386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5700"/>
              <a:buFont typeface="Helvetica Neue"/>
              <a:buNone/>
            </a:pPr>
            <a:r>
              <a:rPr b="1" lang="en-US" sz="6000">
                <a:latin typeface="Helvetica Neue"/>
                <a:ea typeface="Helvetica Neue"/>
                <a:cs typeface="Helvetica Neue"/>
                <a:sym typeface="Helvetica Neue"/>
              </a:rPr>
              <a:t>Gathering a 7th Tradition</a:t>
            </a:r>
            <a:endParaRPr b="0" i="0" sz="3600" u="none" cap="none" strike="noStrike">
              <a:solidFill>
                <a:srgbClr val="000000"/>
              </a:solidFill>
              <a:latin typeface="Arial"/>
              <a:ea typeface="Arial"/>
              <a:cs typeface="Arial"/>
              <a:sym typeface="Arial"/>
            </a:endParaRPr>
          </a:p>
        </p:txBody>
      </p:sp>
      <p:cxnSp>
        <p:nvCxnSpPr>
          <p:cNvPr id="463" name="Google Shape;463;g71e0cd6bfc_0_72"/>
          <p:cNvCxnSpPr/>
          <p:nvPr/>
        </p:nvCxnSpPr>
        <p:spPr>
          <a:xfrm>
            <a:off x="0" y="2633050"/>
            <a:ext cx="24424500" cy="0"/>
          </a:xfrm>
          <a:prstGeom prst="straightConnector1">
            <a:avLst/>
          </a:prstGeom>
          <a:noFill/>
          <a:ln cap="flat" cmpd="sng" w="101600">
            <a:solidFill>
              <a:srgbClr val="000000"/>
            </a:solidFill>
            <a:prstDash val="solid"/>
            <a:miter lim="400000"/>
            <a:headEnd len="sm" w="sm" type="none"/>
            <a:tailEnd len="sm" w="sm" type="none"/>
          </a:ln>
        </p:spPr>
      </p:cxnSp>
      <p:sp>
        <p:nvSpPr>
          <p:cNvPr id="464" name="Google Shape;464;g71e0cd6bfc_0_72"/>
          <p:cNvSpPr/>
          <p:nvPr/>
        </p:nvSpPr>
        <p:spPr>
          <a:xfrm rot="-345885">
            <a:off x="435802" y="339782"/>
            <a:ext cx="4126706" cy="2576096"/>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0000">
                <a:latin typeface="Caveat"/>
                <a:ea typeface="Caveat"/>
                <a:cs typeface="Caveat"/>
                <a:sym typeface="Caveat"/>
              </a:rPr>
              <a:t>Tip</a:t>
            </a:r>
            <a:endParaRPr b="1" sz="10000">
              <a:latin typeface="Caveat"/>
              <a:ea typeface="Caveat"/>
              <a:cs typeface="Caveat"/>
              <a:sym typeface="Caveat"/>
            </a:endParaRPr>
          </a:p>
        </p:txBody>
      </p:sp>
      <p:sp>
        <p:nvSpPr>
          <p:cNvPr id="465" name="Google Shape;465;g71e0cd6bfc_0_72"/>
          <p:cNvSpPr txBox="1"/>
          <p:nvPr/>
        </p:nvSpPr>
        <p:spPr>
          <a:xfrm>
            <a:off x="3771900" y="3935475"/>
            <a:ext cx="15601800" cy="78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4200">
                <a:latin typeface="Helvetica Neue"/>
                <a:ea typeface="Helvetica Neue"/>
                <a:cs typeface="Helvetica Neue"/>
                <a:sym typeface="Helvetica Neue"/>
              </a:rPr>
              <a:t>At this time, more than any, it is vital that we continue to practice the 7th tradition to be self-supporting of our services.</a:t>
            </a:r>
            <a:endParaRPr sz="4200">
              <a:latin typeface="Helvetica Neue"/>
              <a:ea typeface="Helvetica Neue"/>
              <a:cs typeface="Helvetica Neue"/>
              <a:sym typeface="Helvetica Neue"/>
            </a:endParaRPr>
          </a:p>
          <a:p>
            <a:pPr indent="0" lvl="0" marL="0" rtl="0" algn="l">
              <a:spcBef>
                <a:spcPts val="0"/>
              </a:spcBef>
              <a:spcAft>
                <a:spcPts val="0"/>
              </a:spcAft>
              <a:buNone/>
            </a:pPr>
            <a:r>
              <a:t/>
            </a:r>
            <a:endParaRPr sz="4200">
              <a:latin typeface="Helvetica Neue"/>
              <a:ea typeface="Helvetica Neue"/>
              <a:cs typeface="Helvetica Neue"/>
              <a:sym typeface="Helvetica Neue"/>
            </a:endParaRPr>
          </a:p>
          <a:p>
            <a:pPr indent="0" lvl="0" marL="0" rtl="0" algn="l">
              <a:spcBef>
                <a:spcPts val="0"/>
              </a:spcBef>
              <a:spcAft>
                <a:spcPts val="0"/>
              </a:spcAft>
              <a:buNone/>
            </a:pPr>
            <a:r>
              <a:rPr lang="en-US" sz="4200">
                <a:latin typeface="Helvetica Neue"/>
                <a:ea typeface="Helvetica Neue"/>
                <a:cs typeface="Helvetica Neue"/>
                <a:sym typeface="Helvetica Neue"/>
              </a:rPr>
              <a:t>In the meantime, groups and members are encouraged to post the link to make direct contributions to NA WOrld Services on a slide and their their chat during the meeting</a:t>
            </a:r>
            <a:endParaRPr sz="4200">
              <a:latin typeface="Helvetica Neue"/>
              <a:ea typeface="Helvetica Neue"/>
              <a:cs typeface="Helvetica Neue"/>
              <a:sym typeface="Helvetica Neue"/>
            </a:endParaRPr>
          </a:p>
          <a:p>
            <a:pPr indent="0" lvl="0" marL="0" rtl="0" algn="l">
              <a:spcBef>
                <a:spcPts val="0"/>
              </a:spcBef>
              <a:spcAft>
                <a:spcPts val="0"/>
              </a:spcAft>
              <a:buNone/>
            </a:pPr>
            <a:r>
              <a:t/>
            </a:r>
            <a:endParaRPr sz="4200">
              <a:latin typeface="Helvetica Neue"/>
              <a:ea typeface="Helvetica Neue"/>
              <a:cs typeface="Helvetica Neue"/>
              <a:sym typeface="Helvetica Neue"/>
            </a:endParaRPr>
          </a:p>
          <a:p>
            <a:pPr indent="0" lvl="0" marL="0" rtl="0" algn="ctr">
              <a:spcBef>
                <a:spcPts val="0"/>
              </a:spcBef>
              <a:spcAft>
                <a:spcPts val="0"/>
              </a:spcAft>
              <a:buNone/>
            </a:pPr>
            <a:r>
              <a:rPr lang="en-US" sz="4200" u="sng">
                <a:solidFill>
                  <a:schemeClr val="hlink"/>
                </a:solidFill>
                <a:latin typeface="Helvetica Neue"/>
                <a:ea typeface="Helvetica Neue"/>
                <a:cs typeface="Helvetica Neue"/>
                <a:sym typeface="Helvetica Neue"/>
                <a:hlinkClick r:id="rId4"/>
              </a:rPr>
              <a:t>https://www.na.org/?ID=contribute-now</a:t>
            </a:r>
            <a:endParaRPr sz="4200">
              <a:latin typeface="Helvetica Neue"/>
              <a:ea typeface="Helvetica Neue"/>
              <a:cs typeface="Helvetica Neue"/>
              <a:sym typeface="Helvetica Neue"/>
            </a:endParaRPr>
          </a:p>
          <a:p>
            <a:pPr indent="0" lvl="0" marL="0" rtl="0" algn="l">
              <a:spcBef>
                <a:spcPts val="0"/>
              </a:spcBef>
              <a:spcAft>
                <a:spcPts val="0"/>
              </a:spcAft>
              <a:buNone/>
            </a:pPr>
            <a:r>
              <a:t/>
            </a:r>
            <a:endParaRPr sz="4200">
              <a:latin typeface="Helvetica Neue"/>
              <a:ea typeface="Helvetica Neue"/>
              <a:cs typeface="Helvetica Neue"/>
              <a:sym typeface="Helvetica Neue"/>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69" name="Shape 469"/>
        <p:cNvGrpSpPr/>
        <p:nvPr/>
      </p:nvGrpSpPr>
      <p:grpSpPr>
        <a:xfrm>
          <a:off x="0" y="0"/>
          <a:ext cx="0" cy="0"/>
          <a:chOff x="0" y="0"/>
          <a:chExt cx="0" cy="0"/>
        </a:xfrm>
      </p:grpSpPr>
      <p:sp>
        <p:nvSpPr>
          <p:cNvPr id="470" name="Google Shape;470;g71f8c93592_1_18"/>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71" name="Google Shape;471;g71f8c93592_1_18"/>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72" name="Google Shape;472;g71f8c93592_1_18"/>
          <p:cNvSpPr txBox="1"/>
          <p:nvPr>
            <p:ph type="title"/>
          </p:nvPr>
        </p:nvSpPr>
        <p:spPr>
          <a:xfrm>
            <a:off x="1689100" y="997335"/>
            <a:ext cx="210057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11200"/>
              <a:buFont typeface="Helvetica Neue"/>
              <a:buNone/>
            </a:pPr>
            <a:r>
              <a:rPr lang="en-US"/>
              <a:t>NA Literature</a:t>
            </a:r>
            <a:endParaRPr/>
          </a:p>
        </p:txBody>
      </p:sp>
      <p:sp>
        <p:nvSpPr>
          <p:cNvPr id="473" name="Google Shape;473;g71f8c93592_1_18"/>
          <p:cNvSpPr txBox="1"/>
          <p:nvPr/>
        </p:nvSpPr>
        <p:spPr>
          <a:xfrm>
            <a:off x="2098275" y="3573150"/>
            <a:ext cx="11343600" cy="708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4800">
                <a:latin typeface="Helvetica Neue"/>
                <a:ea typeface="Helvetica Neue"/>
                <a:cs typeface="Helvetica Neue"/>
                <a:sym typeface="Helvetica Neue"/>
              </a:rPr>
              <a:t>Available Online:</a:t>
            </a:r>
            <a:endParaRPr sz="4800">
              <a:latin typeface="Helvetica Neue"/>
              <a:ea typeface="Helvetica Neue"/>
              <a:cs typeface="Helvetica Neue"/>
              <a:sym typeface="Helvetica Neue"/>
            </a:endParaRPr>
          </a:p>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All p</a:t>
            </a:r>
            <a:r>
              <a:rPr lang="en-US" sz="4800">
                <a:latin typeface="Helvetica Neue"/>
                <a:ea typeface="Helvetica Neue"/>
                <a:cs typeface="Helvetica Neue"/>
                <a:sym typeface="Helvetica Neue"/>
              </a:rPr>
              <a:t>amphlets</a:t>
            </a:r>
            <a:endParaRPr sz="4800">
              <a:latin typeface="Helvetica Neue"/>
              <a:ea typeface="Helvetica Neue"/>
              <a:cs typeface="Helvetica Neue"/>
              <a:sym typeface="Helvetica Neue"/>
            </a:endParaRPr>
          </a:p>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Booklets</a:t>
            </a:r>
            <a:endParaRPr sz="4800">
              <a:latin typeface="Helvetica Neue"/>
              <a:ea typeface="Helvetica Neue"/>
              <a:cs typeface="Helvetica Neue"/>
              <a:sym typeface="Helvetica Neue"/>
            </a:endParaRPr>
          </a:p>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Readings</a:t>
            </a:r>
            <a:endParaRPr sz="4800">
              <a:latin typeface="Helvetica Neue"/>
              <a:ea typeface="Helvetica Neue"/>
              <a:cs typeface="Helvetica Neue"/>
              <a:sym typeface="Helvetica Neue"/>
            </a:endParaRPr>
          </a:p>
          <a:p>
            <a:pPr indent="-533400" lvl="0" marL="457200" rtl="0" algn="l">
              <a:spcBef>
                <a:spcPts val="0"/>
              </a:spcBef>
              <a:spcAft>
                <a:spcPts val="0"/>
              </a:spcAft>
              <a:buSzPts val="4800"/>
              <a:buFont typeface="Helvetica Neue"/>
              <a:buChar char="-"/>
            </a:pPr>
            <a:r>
              <a:rPr lang="en-US" sz="4800">
                <a:latin typeface="Helvetica Neue"/>
                <a:ea typeface="Helvetica Neue"/>
                <a:cs typeface="Helvetica Neue"/>
                <a:sym typeface="Helvetica Neue"/>
              </a:rPr>
              <a:t>Audio version of Basic Text</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latin typeface="Helvetica Neue"/>
              <a:ea typeface="Helvetica Neue"/>
              <a:cs typeface="Helvetica Neue"/>
              <a:sym typeface="Helvetica Neue"/>
            </a:endParaRPr>
          </a:p>
          <a:p>
            <a:pPr indent="0" lvl="0" marL="0" rtl="0" algn="l">
              <a:spcBef>
                <a:spcPts val="0"/>
              </a:spcBef>
              <a:spcAft>
                <a:spcPts val="0"/>
              </a:spcAft>
              <a:buNone/>
            </a:pPr>
            <a:r>
              <a:rPr lang="en-US" sz="4800" u="sng">
                <a:latin typeface="Helvetica Neue"/>
                <a:ea typeface="Helvetica Neue"/>
                <a:cs typeface="Helvetica Neue"/>
                <a:sym typeface="Helvetica Neue"/>
                <a:hlinkClick r:id="rId3"/>
              </a:rPr>
              <a:t>https://na.org/?ID=literature</a:t>
            </a:r>
            <a:endParaRPr sz="4800">
              <a:latin typeface="Helvetica Neue"/>
              <a:ea typeface="Helvetica Neue"/>
              <a:cs typeface="Helvetica Neue"/>
              <a:sym typeface="Helvetica Neue"/>
            </a:endParaRPr>
          </a:p>
          <a:p>
            <a:pPr indent="0" lvl="0" marL="0" rtl="0" algn="l">
              <a:spcBef>
                <a:spcPts val="0"/>
              </a:spcBef>
              <a:spcAft>
                <a:spcPts val="0"/>
              </a:spcAft>
              <a:buNone/>
            </a:pPr>
            <a:r>
              <a:t/>
            </a:r>
            <a:endParaRPr sz="4800">
              <a:highlight>
                <a:srgbClr val="FFFFFF"/>
              </a:highlight>
              <a:latin typeface="Helvetica Neue"/>
              <a:ea typeface="Helvetica Neue"/>
              <a:cs typeface="Helvetica Neue"/>
              <a:sym typeface="Helvetica Neue"/>
            </a:endParaRPr>
          </a:p>
        </p:txBody>
      </p:sp>
      <p:pic>
        <p:nvPicPr>
          <p:cNvPr id="474" name="Google Shape;474;g71f8c93592_1_18"/>
          <p:cNvPicPr preferRelativeResize="0"/>
          <p:nvPr/>
        </p:nvPicPr>
        <p:blipFill>
          <a:blip r:embed="rId4">
            <a:alphaModFix/>
          </a:blip>
          <a:stretch>
            <a:fillRect/>
          </a:stretch>
        </p:blipFill>
        <p:spPr>
          <a:xfrm>
            <a:off x="13441875" y="6800783"/>
            <a:ext cx="6049750" cy="4960795"/>
          </a:xfrm>
          <a:prstGeom prst="rect">
            <a:avLst/>
          </a:prstGeom>
          <a:noFill/>
          <a:ln>
            <a:noFill/>
          </a:ln>
        </p:spPr>
      </p:pic>
      <p:pic>
        <p:nvPicPr>
          <p:cNvPr id="475" name="Google Shape;475;g71f8c93592_1_18"/>
          <p:cNvPicPr preferRelativeResize="0"/>
          <p:nvPr/>
        </p:nvPicPr>
        <p:blipFill>
          <a:blip r:embed="rId5">
            <a:alphaModFix/>
          </a:blip>
          <a:stretch>
            <a:fillRect/>
          </a:stretch>
        </p:blipFill>
        <p:spPr>
          <a:xfrm>
            <a:off x="16926150" y="6765775"/>
            <a:ext cx="6339925" cy="608632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6"/>
          <p:cNvSpPr txBox="1"/>
          <p:nvPr>
            <p:ph type="title"/>
          </p:nvPr>
        </p:nvSpPr>
        <p:spPr>
          <a:xfrm>
            <a:off x="1689100" y="525995"/>
            <a:ext cx="21005801"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Announcements</a:t>
            </a:r>
            <a:endParaRPr/>
          </a:p>
        </p:txBody>
      </p:sp>
      <p:pic>
        <p:nvPicPr>
          <p:cNvPr descr="laptop.png" id="481" name="Google Shape;481;p26"/>
          <p:cNvPicPr preferRelativeResize="0"/>
          <p:nvPr/>
        </p:nvPicPr>
        <p:blipFill rotWithShape="1">
          <a:blip r:embed="rId3">
            <a:alphaModFix/>
          </a:blip>
          <a:srcRect b="0" l="0" r="0" t="0"/>
          <a:stretch/>
        </p:blipFill>
        <p:spPr>
          <a:xfrm>
            <a:off x="5125411" y="3748171"/>
            <a:ext cx="1512569" cy="1512569"/>
          </a:xfrm>
          <a:prstGeom prst="rect">
            <a:avLst/>
          </a:prstGeom>
          <a:noFill/>
          <a:ln>
            <a:noFill/>
          </a:ln>
        </p:spPr>
      </p:pic>
      <p:pic>
        <p:nvPicPr>
          <p:cNvPr descr="phone.png" id="482" name="Google Shape;482;p26"/>
          <p:cNvPicPr preferRelativeResize="0"/>
          <p:nvPr/>
        </p:nvPicPr>
        <p:blipFill rotWithShape="1">
          <a:blip r:embed="rId4">
            <a:alphaModFix/>
          </a:blip>
          <a:srcRect b="0" l="0" r="0" t="0"/>
          <a:stretch/>
        </p:blipFill>
        <p:spPr>
          <a:xfrm>
            <a:off x="17925806" y="3927959"/>
            <a:ext cx="1152995" cy="1152994"/>
          </a:xfrm>
          <a:prstGeom prst="rect">
            <a:avLst/>
          </a:prstGeom>
          <a:noFill/>
          <a:ln>
            <a:noFill/>
          </a:ln>
        </p:spPr>
      </p:pic>
      <p:sp>
        <p:nvSpPr>
          <p:cNvPr id="483" name="Google Shape;483;p26"/>
          <p:cNvSpPr/>
          <p:nvPr/>
        </p:nvSpPr>
        <p:spPr>
          <a:xfrm>
            <a:off x="3437592" y="6970602"/>
            <a:ext cx="885153" cy="885152"/>
          </a:xfrm>
          <a:prstGeom prst="ellipse">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FFFFFF"/>
                </a:solidFill>
                <a:latin typeface="Helvetica Neue"/>
                <a:ea typeface="Helvetica Neue"/>
                <a:cs typeface="Helvetica Neue"/>
                <a:sym typeface="Helvetica Neue"/>
              </a:rPr>
              <a:t>1</a:t>
            </a:r>
            <a:endParaRPr b="0" i="0" sz="1400" u="none" cap="none" strike="noStrike">
              <a:solidFill>
                <a:srgbClr val="000000"/>
              </a:solidFill>
              <a:latin typeface="Arial"/>
              <a:ea typeface="Arial"/>
              <a:cs typeface="Arial"/>
              <a:sym typeface="Arial"/>
            </a:endParaRPr>
          </a:p>
        </p:txBody>
      </p:sp>
      <p:sp>
        <p:nvSpPr>
          <p:cNvPr id="484" name="Google Shape;484;p26"/>
          <p:cNvSpPr/>
          <p:nvPr/>
        </p:nvSpPr>
        <p:spPr>
          <a:xfrm>
            <a:off x="3437592" y="9712402"/>
            <a:ext cx="885300" cy="885300"/>
          </a:xfrm>
          <a:prstGeom prst="ellipse">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FFFFFF"/>
                </a:solidFill>
                <a:latin typeface="Helvetica Neue"/>
                <a:ea typeface="Helvetica Neue"/>
                <a:cs typeface="Helvetica Neue"/>
                <a:sym typeface="Helvetica Neue"/>
              </a:rPr>
              <a:t>2</a:t>
            </a:r>
            <a:endParaRPr b="0" i="0" sz="1400" u="none" cap="none" strike="noStrike">
              <a:solidFill>
                <a:srgbClr val="000000"/>
              </a:solidFill>
              <a:latin typeface="Arial"/>
              <a:ea typeface="Arial"/>
              <a:cs typeface="Arial"/>
              <a:sym typeface="Arial"/>
            </a:endParaRPr>
          </a:p>
        </p:txBody>
      </p:sp>
      <p:grpSp>
        <p:nvGrpSpPr>
          <p:cNvPr id="485" name="Google Shape;485;p26"/>
          <p:cNvGrpSpPr/>
          <p:nvPr/>
        </p:nvGrpSpPr>
        <p:grpSpPr>
          <a:xfrm>
            <a:off x="4702987" y="6607552"/>
            <a:ext cx="3622816" cy="1611254"/>
            <a:chOff x="0" y="-1"/>
            <a:chExt cx="3622812" cy="1611252"/>
          </a:xfrm>
        </p:grpSpPr>
        <p:pic>
          <p:nvPicPr>
            <p:cNvPr descr="Image" id="486" name="Google Shape;486;p26"/>
            <p:cNvPicPr preferRelativeResize="0"/>
            <p:nvPr/>
          </p:nvPicPr>
          <p:blipFill rotWithShape="1">
            <a:blip r:embed="rId5">
              <a:alphaModFix/>
            </a:blip>
            <a:srcRect b="0" l="8935" r="57413" t="0"/>
            <a:stretch/>
          </p:blipFill>
          <p:spPr>
            <a:xfrm>
              <a:off x="0" y="13182"/>
              <a:ext cx="3622812" cy="1598069"/>
            </a:xfrm>
            <a:prstGeom prst="rect">
              <a:avLst/>
            </a:prstGeom>
            <a:noFill/>
            <a:ln>
              <a:noFill/>
            </a:ln>
          </p:spPr>
        </p:pic>
        <p:sp>
          <p:nvSpPr>
            <p:cNvPr id="487" name="Google Shape;487;p26"/>
            <p:cNvSpPr/>
            <p:nvPr/>
          </p:nvSpPr>
          <p:spPr>
            <a:xfrm>
              <a:off x="287305" y="51957"/>
              <a:ext cx="3048123" cy="944264"/>
            </a:xfrm>
            <a:prstGeom prst="rect">
              <a:avLst/>
            </a:prstGeom>
            <a:solidFill>
              <a:srgbClr val="2222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88" name="Google Shape;488;p26"/>
            <p:cNvSpPr/>
            <p:nvPr/>
          </p:nvSpPr>
          <p:spPr>
            <a:xfrm rot="7457579">
              <a:off x="1831544" y="299451"/>
              <a:ext cx="971264" cy="466180"/>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grpSp>
      <p:cxnSp>
        <p:nvCxnSpPr>
          <p:cNvPr id="489" name="Google Shape;489;p26"/>
          <p:cNvCxnSpPr/>
          <p:nvPr/>
        </p:nvCxnSpPr>
        <p:spPr>
          <a:xfrm>
            <a:off x="5881696" y="5992739"/>
            <a:ext cx="1270001" cy="1270001"/>
          </a:xfrm>
          <a:prstGeom prst="straightConnector1">
            <a:avLst/>
          </a:prstGeom>
          <a:noFill/>
          <a:ln>
            <a:noFill/>
          </a:ln>
        </p:spPr>
      </p:cxnSp>
      <p:grpSp>
        <p:nvGrpSpPr>
          <p:cNvPr id="490" name="Google Shape;490;p26"/>
          <p:cNvGrpSpPr/>
          <p:nvPr/>
        </p:nvGrpSpPr>
        <p:grpSpPr>
          <a:xfrm>
            <a:off x="15908098" y="5999576"/>
            <a:ext cx="5188414" cy="5505171"/>
            <a:chOff x="162139" y="385699"/>
            <a:chExt cx="5188412" cy="5505169"/>
          </a:xfrm>
        </p:grpSpPr>
        <p:grpSp>
          <p:nvGrpSpPr>
            <p:cNvPr id="491" name="Google Shape;491;p26"/>
            <p:cNvGrpSpPr/>
            <p:nvPr/>
          </p:nvGrpSpPr>
          <p:grpSpPr>
            <a:xfrm>
              <a:off x="162139" y="1236562"/>
              <a:ext cx="5188412" cy="4654306"/>
              <a:chOff x="0" y="0"/>
              <a:chExt cx="5188410" cy="4654304"/>
            </a:xfrm>
          </p:grpSpPr>
          <p:sp>
            <p:nvSpPr>
              <p:cNvPr id="492" name="Google Shape;492;p26"/>
              <p:cNvSpPr/>
              <p:nvPr/>
            </p:nvSpPr>
            <p:spPr>
              <a:xfrm>
                <a:off x="0" y="0"/>
                <a:ext cx="885152" cy="885152"/>
              </a:xfrm>
              <a:prstGeom prst="ellipse">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FFFFFF"/>
                    </a:solidFill>
                    <a:latin typeface="Helvetica Neue"/>
                    <a:ea typeface="Helvetica Neue"/>
                    <a:cs typeface="Helvetica Neue"/>
                    <a:sym typeface="Helvetica Neue"/>
                  </a:rPr>
                  <a:t>1</a:t>
                </a:r>
                <a:endParaRPr b="0" i="0" sz="1400" u="none" cap="none" strike="noStrike">
                  <a:solidFill>
                    <a:srgbClr val="000000"/>
                  </a:solidFill>
                  <a:latin typeface="Arial"/>
                  <a:ea typeface="Arial"/>
                  <a:cs typeface="Arial"/>
                  <a:sym typeface="Arial"/>
                </a:endParaRPr>
              </a:p>
            </p:txBody>
          </p:sp>
          <p:sp>
            <p:nvSpPr>
              <p:cNvPr id="493" name="Google Shape;493;p26"/>
              <p:cNvSpPr/>
              <p:nvPr/>
            </p:nvSpPr>
            <p:spPr>
              <a:xfrm>
                <a:off x="0" y="3005066"/>
                <a:ext cx="885152" cy="885152"/>
              </a:xfrm>
              <a:prstGeom prst="ellipse">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FFFFFF"/>
                    </a:solidFill>
                    <a:latin typeface="Helvetica Neue"/>
                    <a:ea typeface="Helvetica Neue"/>
                    <a:cs typeface="Helvetica Neue"/>
                    <a:sym typeface="Helvetica Neue"/>
                  </a:rPr>
                  <a:t>2</a:t>
                </a:r>
                <a:endParaRPr b="0" i="0" sz="1400" u="none" cap="none" strike="noStrike">
                  <a:solidFill>
                    <a:srgbClr val="000000"/>
                  </a:solidFill>
                  <a:latin typeface="Arial"/>
                  <a:ea typeface="Arial"/>
                  <a:cs typeface="Arial"/>
                  <a:sym typeface="Arial"/>
                </a:endParaRPr>
              </a:p>
            </p:txBody>
          </p:sp>
          <p:pic>
            <p:nvPicPr>
              <p:cNvPr descr="Image" id="494" name="Google Shape;494;p26"/>
              <p:cNvPicPr preferRelativeResize="0"/>
              <p:nvPr/>
            </p:nvPicPr>
            <p:blipFill rotWithShape="1">
              <a:blip r:embed="rId6">
                <a:alphaModFix/>
              </a:blip>
              <a:srcRect b="0" l="0" r="3355" t="63554"/>
              <a:stretch/>
            </p:blipFill>
            <p:spPr>
              <a:xfrm>
                <a:off x="1586711" y="2241142"/>
                <a:ext cx="3601699" cy="2413162"/>
              </a:xfrm>
              <a:prstGeom prst="rect">
                <a:avLst/>
              </a:prstGeom>
              <a:noFill/>
              <a:ln>
                <a:noFill/>
              </a:ln>
            </p:spPr>
          </p:pic>
          <p:cxnSp>
            <p:nvCxnSpPr>
              <p:cNvPr id="495" name="Google Shape;495;p26"/>
              <p:cNvCxnSpPr/>
              <p:nvPr/>
            </p:nvCxnSpPr>
            <p:spPr>
              <a:xfrm>
                <a:off x="3387531" y="442575"/>
                <a:ext cx="1270001" cy="1270001"/>
              </a:xfrm>
              <a:prstGeom prst="straightConnector1">
                <a:avLst/>
              </a:prstGeom>
              <a:noFill/>
              <a:ln>
                <a:noFill/>
              </a:ln>
            </p:spPr>
          </p:cxnSp>
        </p:grpSp>
        <p:cxnSp>
          <p:nvCxnSpPr>
            <p:cNvPr id="496" name="Google Shape;496;p26"/>
            <p:cNvCxnSpPr/>
            <p:nvPr/>
          </p:nvCxnSpPr>
          <p:spPr>
            <a:xfrm>
              <a:off x="2756344" y="385699"/>
              <a:ext cx="1270001" cy="1270001"/>
            </a:xfrm>
            <a:prstGeom prst="straightConnector1">
              <a:avLst/>
            </a:prstGeom>
            <a:noFill/>
            <a:ln>
              <a:noFill/>
            </a:ln>
          </p:spPr>
        </p:cxnSp>
        <p:sp>
          <p:nvSpPr>
            <p:cNvPr id="497" name="Google Shape;497;p26"/>
            <p:cNvSpPr/>
            <p:nvPr/>
          </p:nvSpPr>
          <p:spPr>
            <a:xfrm rot="7457579">
              <a:off x="2239901" y="4381636"/>
              <a:ext cx="971264" cy="466180"/>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grpSp>
      <p:sp>
        <p:nvSpPr>
          <p:cNvPr id="498" name="Google Shape;498;p26"/>
          <p:cNvSpPr txBox="1"/>
          <p:nvPr/>
        </p:nvSpPr>
        <p:spPr>
          <a:xfrm>
            <a:off x="2414888" y="5080950"/>
            <a:ext cx="6933600" cy="115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dk1"/>
                </a:solidFill>
                <a:latin typeface="Helvetica Neue"/>
                <a:ea typeface="Helvetica Neue"/>
                <a:cs typeface="Helvetica Neue"/>
                <a:sym typeface="Helvetica Neue"/>
              </a:rPr>
              <a:t>Raise Hand to Speak</a:t>
            </a:r>
            <a:endParaRPr b="0" i="0" sz="1400" u="none" cap="none" strike="noStrike">
              <a:solidFill>
                <a:schemeClr val="dk1"/>
              </a:solidFill>
              <a:latin typeface="Arial"/>
              <a:ea typeface="Arial"/>
              <a:cs typeface="Arial"/>
              <a:sym typeface="Arial"/>
            </a:endParaRPr>
          </a:p>
        </p:txBody>
      </p:sp>
      <p:sp>
        <p:nvSpPr>
          <p:cNvPr id="499" name="Google Shape;499;p26"/>
          <p:cNvSpPr txBox="1"/>
          <p:nvPr/>
        </p:nvSpPr>
        <p:spPr>
          <a:xfrm>
            <a:off x="17197500" y="6634000"/>
            <a:ext cx="4025100" cy="115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1" lang="en-US" sz="3600" u="none" cap="none" strike="noStrike">
                <a:solidFill>
                  <a:schemeClr val="dk1"/>
                </a:solidFill>
                <a:latin typeface="Helvetica Neue"/>
                <a:ea typeface="Helvetica Neue"/>
                <a:cs typeface="Helvetica Neue"/>
                <a:sym typeface="Helvetica Neue"/>
              </a:rPr>
              <a:t>Tap Screen</a:t>
            </a:r>
            <a:endParaRPr b="1" i="1" sz="3600" u="none" cap="none" strike="noStrike">
              <a:solidFill>
                <a:schemeClr val="dk1"/>
              </a:solidFill>
              <a:latin typeface="Arial"/>
              <a:ea typeface="Arial"/>
              <a:cs typeface="Arial"/>
              <a:sym typeface="Arial"/>
            </a:endParaRPr>
          </a:p>
        </p:txBody>
      </p:sp>
      <p:sp>
        <p:nvSpPr>
          <p:cNvPr id="500" name="Google Shape;500;p26"/>
          <p:cNvSpPr txBox="1"/>
          <p:nvPr/>
        </p:nvSpPr>
        <p:spPr>
          <a:xfrm>
            <a:off x="15035488" y="5260750"/>
            <a:ext cx="6933600" cy="115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dk1"/>
                </a:solidFill>
                <a:latin typeface="Helvetica Neue"/>
                <a:ea typeface="Helvetica Neue"/>
                <a:cs typeface="Helvetica Neue"/>
                <a:sym typeface="Helvetica Neue"/>
              </a:rPr>
              <a:t>Raise Hand to Speak</a:t>
            </a:r>
            <a:endParaRPr b="0" i="0" sz="1400" u="none" cap="none" strike="noStrike">
              <a:solidFill>
                <a:schemeClr val="dk1"/>
              </a:solidFill>
              <a:latin typeface="Arial"/>
              <a:ea typeface="Arial"/>
              <a:cs typeface="Arial"/>
              <a:sym typeface="Arial"/>
            </a:endParaRPr>
          </a:p>
        </p:txBody>
      </p:sp>
      <p:pic>
        <p:nvPicPr>
          <p:cNvPr id="501" name="Google Shape;501;p26"/>
          <p:cNvPicPr preferRelativeResize="0"/>
          <p:nvPr/>
        </p:nvPicPr>
        <p:blipFill>
          <a:blip r:embed="rId7">
            <a:alphaModFix/>
          </a:blip>
          <a:stretch>
            <a:fillRect/>
          </a:stretch>
        </p:blipFill>
        <p:spPr>
          <a:xfrm>
            <a:off x="4691038" y="8592501"/>
            <a:ext cx="3651324" cy="4178950"/>
          </a:xfrm>
          <a:prstGeom prst="rect">
            <a:avLst/>
          </a:prstGeom>
          <a:noFill/>
          <a:ln cap="flat" cmpd="sng" w="19050">
            <a:solidFill>
              <a:schemeClr val="dk2"/>
            </a:solidFill>
            <a:prstDash val="solid"/>
            <a:round/>
            <a:headEnd len="sm" w="sm" type="none"/>
            <a:tailEnd len="sm" w="sm" type="none"/>
          </a:ln>
        </p:spPr>
      </p:pic>
      <p:sp>
        <p:nvSpPr>
          <p:cNvPr id="502" name="Google Shape;502;p26"/>
          <p:cNvSpPr/>
          <p:nvPr/>
        </p:nvSpPr>
        <p:spPr>
          <a:xfrm rot="7457332">
            <a:off x="7056720" y="11340200"/>
            <a:ext cx="971305" cy="466308"/>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BCFF"/>
        </a:solidFill>
      </p:bgPr>
    </p:bg>
    <p:spTree>
      <p:nvGrpSpPr>
        <p:cNvPr id="506" name="Shape 506"/>
        <p:cNvGrpSpPr/>
        <p:nvPr/>
      </p:nvGrpSpPr>
      <p:grpSpPr>
        <a:xfrm>
          <a:off x="0" y="0"/>
          <a:ext cx="0" cy="0"/>
          <a:chOff x="0" y="0"/>
          <a:chExt cx="0" cy="0"/>
        </a:xfrm>
      </p:grpSpPr>
      <p:sp>
        <p:nvSpPr>
          <p:cNvPr id="507" name="Google Shape;507;p27"/>
          <p:cNvSpPr/>
          <p:nvPr/>
        </p:nvSpPr>
        <p:spPr>
          <a:xfrm>
            <a:off x="250149" y="370041"/>
            <a:ext cx="23883702" cy="12975918"/>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08" name="Google Shape;508;p27"/>
          <p:cNvSpPr/>
          <p:nvPr/>
        </p:nvSpPr>
        <p:spPr>
          <a:xfrm>
            <a:off x="715558" y="863788"/>
            <a:ext cx="22952886" cy="11988424"/>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09" name="Google Shape;509;p27"/>
          <p:cNvSpPr txBox="1"/>
          <p:nvPr>
            <p:ph type="title"/>
          </p:nvPr>
        </p:nvSpPr>
        <p:spPr>
          <a:xfrm>
            <a:off x="1929768" y="4989191"/>
            <a:ext cx="21005801"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Just for Today Medi</a:t>
            </a:r>
            <a:r>
              <a:rPr lang="en-US"/>
              <a:t>tation</a:t>
            </a:r>
            <a:endParaRPr/>
          </a:p>
        </p:txBody>
      </p:sp>
      <p:sp>
        <p:nvSpPr>
          <p:cNvPr id="510" name="Google Shape;510;p27"/>
          <p:cNvSpPr txBox="1"/>
          <p:nvPr/>
        </p:nvSpPr>
        <p:spPr>
          <a:xfrm>
            <a:off x="1929768" y="4118528"/>
            <a:ext cx="21005801" cy="1122321"/>
          </a:xfrm>
          <a:prstGeom prst="rect">
            <a:avLst/>
          </a:prstGeom>
          <a:noFill/>
          <a:ln>
            <a:noFill/>
          </a:ln>
        </p:spPr>
        <p:txBody>
          <a:bodyPr anchorCtr="0" anchor="ctr" bIns="50800" lIns="50800" spcFirstLastPara="1" rIns="50800" wrap="square" tIns="50800">
            <a:normAutofit/>
          </a:bodyPr>
          <a:lstStyle/>
          <a:p>
            <a:pPr indent="0" lvl="0" marL="0" marR="0" rtl="0" algn="ctr">
              <a:lnSpc>
                <a:spcPct val="100000"/>
              </a:lnSpc>
              <a:spcBef>
                <a:spcPts val="0"/>
              </a:spcBef>
              <a:spcAft>
                <a:spcPts val="0"/>
              </a:spcAft>
              <a:buClr>
                <a:srgbClr val="000000"/>
              </a:buClr>
              <a:buSzPts val="5500"/>
              <a:buFont typeface="Helvetica Neue Light"/>
              <a:buNone/>
            </a:pPr>
            <a:r>
              <a:rPr b="0" i="0" lang="en-US" sz="5500" u="none" cap="none" strike="noStrike">
                <a:solidFill>
                  <a:srgbClr val="000000"/>
                </a:solidFill>
                <a:latin typeface="Helvetica Neue Light"/>
                <a:ea typeface="Helvetica Neue Light"/>
                <a:cs typeface="Helvetica Neue Light"/>
                <a:sym typeface="Helvetica Neue Light"/>
              </a:rPr>
              <a:t>Who wants to read…</a:t>
            </a:r>
            <a:endParaRPr b="0" i="0" sz="1400" u="none" cap="none" strike="noStrike">
              <a:solidFill>
                <a:srgbClr val="000000"/>
              </a:solidFill>
              <a:latin typeface="Arial"/>
              <a:ea typeface="Arial"/>
              <a:cs typeface="Arial"/>
              <a:sym typeface="Arial"/>
            </a:endParaRPr>
          </a:p>
        </p:txBody>
      </p:sp>
      <p:sp>
        <p:nvSpPr>
          <p:cNvPr id="511" name="Google Shape;511;p27"/>
          <p:cNvSpPr txBox="1"/>
          <p:nvPr/>
        </p:nvSpPr>
        <p:spPr>
          <a:xfrm>
            <a:off x="1689100" y="7047066"/>
            <a:ext cx="21005700" cy="1972800"/>
          </a:xfrm>
          <a:prstGeom prst="rect">
            <a:avLst/>
          </a:prstGeom>
          <a:noFill/>
          <a:ln>
            <a:noFill/>
          </a:ln>
        </p:spPr>
        <p:txBody>
          <a:bodyPr anchorCtr="0" anchor="ctr" bIns="50800" lIns="50800" spcFirstLastPara="1" rIns="50800" wrap="square" tIns="50800">
            <a:normAutofit/>
          </a:bodyPr>
          <a:lstStyle/>
          <a:p>
            <a:pPr indent="0" lvl="0" marL="0" marR="0" rtl="0" algn="ctr">
              <a:lnSpc>
                <a:spcPct val="100000"/>
              </a:lnSpc>
              <a:spcBef>
                <a:spcPts val="0"/>
              </a:spcBef>
              <a:spcAft>
                <a:spcPts val="0"/>
              </a:spcAft>
              <a:buClr>
                <a:srgbClr val="000000"/>
              </a:buClr>
              <a:buSzPts val="4200"/>
              <a:buFont typeface="Helvetica Neue Light"/>
              <a:buNone/>
            </a:pPr>
            <a:r>
              <a:rPr lang="en-US" sz="4200">
                <a:latin typeface="Helvetica Neue Light"/>
                <a:ea typeface="Helvetica Neue Light"/>
                <a:cs typeface="Helvetica Neue Light"/>
                <a:sym typeface="Helvetica Neue Light"/>
              </a:rPr>
              <a:t>Just for Today</a:t>
            </a:r>
            <a:r>
              <a:rPr b="0" i="0" lang="en-US" sz="4200" u="none" cap="none" strike="noStrike">
                <a:solidFill>
                  <a:srgbClr val="000000"/>
                </a:solidFill>
                <a:latin typeface="Helvetica Neue Light"/>
                <a:ea typeface="Helvetica Neue Light"/>
                <a:cs typeface="Helvetica Neue Light"/>
                <a:sym typeface="Helvetica Neue Light"/>
              </a:rPr>
              <a:t> here: </a:t>
            </a:r>
            <a:r>
              <a:rPr b="0" i="0" lang="en-US" sz="4200" u="sng" cap="none" strike="noStrike">
                <a:solidFill>
                  <a:srgbClr val="000000"/>
                </a:solidFill>
                <a:latin typeface="Helvetica Neue Light"/>
                <a:ea typeface="Helvetica Neue Light"/>
                <a:cs typeface="Helvetica Neue Light"/>
                <a:sym typeface="Helvetica Neue Light"/>
                <a:hlinkClick r:id="rId3">
                  <a:extLst>
                    <a:ext uri="{A12FA001-AC4F-418D-AE19-62706E023703}">
                      <ahyp:hlinkClr val="tx"/>
                    </a:ext>
                  </a:extLst>
                </a:hlinkClick>
              </a:rPr>
              <a:t>https://jftna.org/jft/</a:t>
            </a:r>
            <a:endParaRPr/>
          </a:p>
          <a:p>
            <a:pPr indent="0" lvl="0" marL="0" rtl="0" algn="ctr">
              <a:spcBef>
                <a:spcPts val="0"/>
              </a:spcBef>
              <a:spcAft>
                <a:spcPts val="0"/>
              </a:spcAft>
              <a:buClr>
                <a:schemeClr val="dk1"/>
              </a:buClr>
              <a:buSzPts val="4200"/>
              <a:buFont typeface="Helvetica Neue Light"/>
              <a:buNone/>
            </a:pPr>
            <a:r>
              <a:rPr lang="en-US" sz="4200">
                <a:solidFill>
                  <a:schemeClr val="dk1"/>
                </a:solidFill>
                <a:latin typeface="Helvetica Neue Light"/>
                <a:ea typeface="Helvetica Neue Light"/>
                <a:cs typeface="Helvetica Neue Light"/>
                <a:sym typeface="Helvetica Neue Light"/>
              </a:rPr>
              <a:t>More </a:t>
            </a:r>
            <a:r>
              <a:rPr lang="en-US" sz="4200">
                <a:latin typeface="Helvetica Neue Light"/>
                <a:ea typeface="Helvetica Neue Light"/>
                <a:cs typeface="Helvetica Neue Light"/>
                <a:sym typeface="Helvetica Neue Light"/>
              </a:rPr>
              <a:t>literature here: </a:t>
            </a:r>
            <a:r>
              <a:rPr lang="en-US" sz="4200" u="sng">
                <a:latin typeface="Helvetica Neue Light"/>
                <a:ea typeface="Helvetica Neue Light"/>
                <a:cs typeface="Helvetica Neue Light"/>
                <a:sym typeface="Helvetica Neue Light"/>
                <a:hlinkClick r:id="rId4"/>
              </a:rPr>
              <a:t>https://na.org/?ID=ips-eng-index</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6BCFF"/>
        </a:solidFill>
      </p:bgPr>
    </p:bg>
    <p:spTree>
      <p:nvGrpSpPr>
        <p:cNvPr id="515" name="Shape 515"/>
        <p:cNvGrpSpPr/>
        <p:nvPr/>
      </p:nvGrpSpPr>
      <p:grpSpPr>
        <a:xfrm>
          <a:off x="0" y="0"/>
          <a:ext cx="0" cy="0"/>
          <a:chOff x="0" y="0"/>
          <a:chExt cx="0" cy="0"/>
        </a:xfrm>
      </p:grpSpPr>
      <p:sp>
        <p:nvSpPr>
          <p:cNvPr id="516" name="Google Shape;516;p28"/>
          <p:cNvSpPr/>
          <p:nvPr/>
        </p:nvSpPr>
        <p:spPr>
          <a:xfrm>
            <a:off x="250149" y="370041"/>
            <a:ext cx="23883702" cy="12975918"/>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17" name="Google Shape;517;p28"/>
          <p:cNvSpPr/>
          <p:nvPr/>
        </p:nvSpPr>
        <p:spPr>
          <a:xfrm>
            <a:off x="715558" y="863788"/>
            <a:ext cx="22952886" cy="11988424"/>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18" name="Google Shape;518;p28"/>
          <p:cNvSpPr txBox="1"/>
          <p:nvPr>
            <p:ph type="title"/>
          </p:nvPr>
        </p:nvSpPr>
        <p:spPr>
          <a:xfrm>
            <a:off x="1689100" y="865516"/>
            <a:ext cx="21005799"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“The Full Message”</a:t>
            </a:r>
            <a:endParaRPr/>
          </a:p>
        </p:txBody>
      </p:sp>
      <p:sp>
        <p:nvSpPr>
          <p:cNvPr id="519" name="Google Shape;519;p28"/>
          <p:cNvSpPr/>
          <p:nvPr/>
        </p:nvSpPr>
        <p:spPr>
          <a:xfrm>
            <a:off x="2015981" y="3504441"/>
            <a:ext cx="20352038" cy="891709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000000"/>
              </a:buClr>
              <a:buSzPts val="3000"/>
              <a:buFont typeface="Helvetica Neue"/>
              <a:buNone/>
            </a:pPr>
            <a:r>
              <a:rPr b="0" i="1" lang="en-US" sz="3000" u="none" cap="none" strike="noStrike">
                <a:solidFill>
                  <a:srgbClr val="000000"/>
                </a:solidFill>
                <a:latin typeface="Helvetica Neue"/>
                <a:ea typeface="Helvetica Neue"/>
                <a:cs typeface="Helvetica Neue"/>
                <a:sym typeface="Helvetica Neue"/>
              </a:rPr>
              <a:t>"There is a special feeling for addicts when they discover that there are other people who share their difficulties, past and present."</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1400"/>
              </a:spcBef>
              <a:spcAft>
                <a:spcPts val="0"/>
              </a:spcAft>
              <a:buClr>
                <a:srgbClr val="000000"/>
              </a:buClr>
              <a:buSzPts val="3000"/>
              <a:buFont typeface="Helvetica Neue"/>
              <a:buNone/>
            </a:pPr>
            <a:r>
              <a:rPr b="0" i="1" lang="en-US" sz="3000" u="none" cap="none" strike="noStrike">
                <a:solidFill>
                  <a:srgbClr val="000000"/>
                </a:solidFill>
                <a:latin typeface="Helvetica Neue"/>
                <a:ea typeface="Helvetica Neue"/>
                <a:cs typeface="Helvetica Neue"/>
                <a:sym typeface="Helvetica Neue"/>
              </a:rPr>
              <a:t>Basic Text, pp. 55-56</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1400"/>
              </a:spcBef>
              <a:spcAft>
                <a:spcPts val="0"/>
              </a:spcAft>
              <a:buClr>
                <a:srgbClr val="000000"/>
              </a:buClr>
              <a:buSzPts val="3000"/>
              <a:buFont typeface="Helvetica Neue"/>
              <a:buNone/>
            </a:pPr>
            <a:r>
              <a:rPr b="0" i="0" lang="en-US" sz="3000" u="none" cap="none" strike="noStrike">
                <a:solidFill>
                  <a:srgbClr val="000000"/>
                </a:solidFill>
                <a:latin typeface="Helvetica Neue"/>
                <a:ea typeface="Helvetica Neue"/>
                <a:cs typeface="Helvetica Neue"/>
                <a:sym typeface="Helvetica Neue"/>
              </a:rPr>
              <a:t>The wealth of our recovery is too good to keep to ourselves. Some of us believe that when we talk in meetings, we should "remember the newcomer" and always try to carry a positive message. But sometimes the most positive message we can carry is that we are going through difficult times in our recovery and are staying clean in spite of them!</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1400"/>
              </a:spcBef>
              <a:spcAft>
                <a:spcPts val="0"/>
              </a:spcAft>
              <a:buClr>
                <a:srgbClr val="000000"/>
              </a:buClr>
              <a:buSzPts val="3000"/>
              <a:buFont typeface="Helvetica Neue"/>
              <a:buNone/>
            </a:pPr>
            <a:r>
              <a:rPr b="0" i="0" lang="en-US" sz="3000" u="none" cap="none" strike="noStrike">
                <a:solidFill>
                  <a:srgbClr val="000000"/>
                </a:solidFill>
                <a:latin typeface="Helvetica Neue"/>
                <a:ea typeface="Helvetica Neue"/>
                <a:cs typeface="Helvetica Neue"/>
                <a:sym typeface="Helvetica Neue"/>
              </a:rPr>
              <a:t>Yes, it's gratifying to send out a strong message of hope to our newer members. After all, no one likes a whiner. But distressing things happen, and life on life's terms can send shock waves even through the recovery of long-time members of Narcotics Anonymous. If we are equipped with the tools of the program, we can walk through such turmoil and stay clean to tell the tale.</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1400"/>
              </a:spcBef>
              <a:spcAft>
                <a:spcPts val="0"/>
              </a:spcAft>
              <a:buClr>
                <a:srgbClr val="000000"/>
              </a:buClr>
              <a:buSzPts val="3000"/>
              <a:buFont typeface="Helvetica Neue"/>
              <a:buNone/>
            </a:pPr>
            <a:r>
              <a:rPr b="0" i="0" lang="en-US" sz="3000" u="none" cap="none" strike="noStrike">
                <a:solidFill>
                  <a:srgbClr val="000000"/>
                </a:solidFill>
                <a:latin typeface="Helvetica Neue"/>
                <a:ea typeface="Helvetica Neue"/>
                <a:cs typeface="Helvetica Neue"/>
                <a:sym typeface="Helvetica Neue"/>
              </a:rPr>
              <a:t>Recovery doesn't happen all at once; it is an ongoing process, sometimes a struggle. When we dilute the fullness of our message by neglecting to share about the tough times we may walk through on our journey, we fail to allow newcomers the chance to see that they, too, can stay clean, no matter what. If we share the full message of our recovery, we may not know who benefits, but we can be sure someone will.</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140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Just for Today: I will honestly share both the good times and the difficult times of my recovery. I will remember that my experience in walking through adversity may benefit another member.</a:t>
            </a:r>
            <a:endParaRPr b="0" i="0" sz="1400" u="none" cap="none" strike="noStrike">
              <a:solidFill>
                <a:srgbClr val="000000"/>
              </a:solidFill>
              <a:latin typeface="Arial"/>
              <a:ea typeface="Arial"/>
              <a:cs typeface="Arial"/>
              <a:sym typeface="Arial"/>
            </a:endParaRPr>
          </a:p>
        </p:txBody>
      </p:sp>
      <p:sp>
        <p:nvSpPr>
          <p:cNvPr id="520" name="Google Shape;520;p28"/>
          <p:cNvSpPr txBox="1"/>
          <p:nvPr/>
        </p:nvSpPr>
        <p:spPr>
          <a:xfrm>
            <a:off x="11294935" y="2847144"/>
            <a:ext cx="1794130" cy="56044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3000"/>
              <a:buFont typeface="Helvetica Neue"/>
              <a:buNone/>
            </a:pPr>
            <a:r>
              <a:rPr b="1" i="0" lang="en-US" sz="3000" u="none" cap="none" strike="noStrike">
                <a:solidFill>
                  <a:srgbClr val="000000"/>
                </a:solidFill>
                <a:latin typeface="Helvetica Neue"/>
                <a:ea typeface="Helvetica Neue"/>
                <a:cs typeface="Helvetica Neue"/>
                <a:sym typeface="Helvetica Neue"/>
              </a:rPr>
              <a:t>March 18</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524" name="Shape 524"/>
        <p:cNvGrpSpPr/>
        <p:nvPr/>
      </p:nvGrpSpPr>
      <p:grpSpPr>
        <a:xfrm>
          <a:off x="0" y="0"/>
          <a:ext cx="0" cy="0"/>
          <a:chOff x="0" y="0"/>
          <a:chExt cx="0" cy="0"/>
        </a:xfrm>
      </p:grpSpPr>
      <p:sp>
        <p:nvSpPr>
          <p:cNvPr id="525" name="Google Shape;525;p29"/>
          <p:cNvSpPr/>
          <p:nvPr/>
        </p:nvSpPr>
        <p:spPr>
          <a:xfrm>
            <a:off x="250149" y="370041"/>
            <a:ext cx="23883702" cy="12975918"/>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26" name="Google Shape;526;p29"/>
          <p:cNvSpPr/>
          <p:nvPr/>
        </p:nvSpPr>
        <p:spPr>
          <a:xfrm>
            <a:off x="715558" y="863788"/>
            <a:ext cx="22952886" cy="11988424"/>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27" name="Google Shape;527;p29"/>
          <p:cNvSpPr txBox="1"/>
          <p:nvPr>
            <p:ph type="title"/>
          </p:nvPr>
        </p:nvSpPr>
        <p:spPr>
          <a:xfrm>
            <a:off x="1689100" y="865516"/>
            <a:ext cx="21005799" cy="2286001"/>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Sharing Portion</a:t>
            </a:r>
            <a:endParaRPr/>
          </a:p>
        </p:txBody>
      </p:sp>
      <p:pic>
        <p:nvPicPr>
          <p:cNvPr descr="phone.png" id="528" name="Google Shape;528;p29"/>
          <p:cNvPicPr preferRelativeResize="0"/>
          <p:nvPr/>
        </p:nvPicPr>
        <p:blipFill rotWithShape="1">
          <a:blip r:embed="rId3">
            <a:alphaModFix/>
          </a:blip>
          <a:srcRect b="0" l="0" r="0" t="0"/>
          <a:stretch/>
        </p:blipFill>
        <p:spPr>
          <a:xfrm>
            <a:off x="9445825" y="4556529"/>
            <a:ext cx="1694257" cy="1694257"/>
          </a:xfrm>
          <a:prstGeom prst="rect">
            <a:avLst/>
          </a:prstGeom>
          <a:noFill/>
          <a:ln>
            <a:noFill/>
          </a:ln>
        </p:spPr>
      </p:pic>
      <p:pic>
        <p:nvPicPr>
          <p:cNvPr descr="laptop.png" id="529" name="Google Shape;529;p29"/>
          <p:cNvPicPr preferRelativeResize="0"/>
          <p:nvPr/>
        </p:nvPicPr>
        <p:blipFill rotWithShape="1">
          <a:blip r:embed="rId4">
            <a:alphaModFix/>
          </a:blip>
          <a:srcRect b="0" l="0" r="0" t="0"/>
          <a:stretch/>
        </p:blipFill>
        <p:spPr>
          <a:xfrm>
            <a:off x="3229884" y="4376658"/>
            <a:ext cx="1969743" cy="1969743"/>
          </a:xfrm>
          <a:prstGeom prst="rect">
            <a:avLst/>
          </a:prstGeom>
          <a:noFill/>
          <a:ln>
            <a:noFill/>
          </a:ln>
        </p:spPr>
      </p:pic>
      <p:sp>
        <p:nvSpPr>
          <p:cNvPr id="530" name="Google Shape;530;p29"/>
          <p:cNvSpPr/>
          <p:nvPr/>
        </p:nvSpPr>
        <p:spPr>
          <a:xfrm>
            <a:off x="1518370" y="6855080"/>
            <a:ext cx="885300" cy="885300"/>
          </a:xfrm>
          <a:prstGeom prst="ellipse">
            <a:avLst/>
          </a:prstGeom>
          <a:solidFill>
            <a:srgbClr val="FFFFFF">
              <a:alpha val="22352"/>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999999"/>
                </a:solidFill>
                <a:latin typeface="Helvetica Neue"/>
                <a:ea typeface="Helvetica Neue"/>
                <a:cs typeface="Helvetica Neue"/>
                <a:sym typeface="Helvetica Neue"/>
              </a:rPr>
              <a:t>1</a:t>
            </a:r>
            <a:endParaRPr b="0" i="0" sz="1400" u="none" cap="none" strike="noStrike">
              <a:solidFill>
                <a:srgbClr val="999999"/>
              </a:solidFill>
              <a:latin typeface="Arial"/>
              <a:ea typeface="Arial"/>
              <a:cs typeface="Arial"/>
              <a:sym typeface="Arial"/>
            </a:endParaRPr>
          </a:p>
        </p:txBody>
      </p:sp>
      <p:sp>
        <p:nvSpPr>
          <p:cNvPr id="531" name="Google Shape;531;p29"/>
          <p:cNvSpPr/>
          <p:nvPr/>
        </p:nvSpPr>
        <p:spPr>
          <a:xfrm>
            <a:off x="1518370" y="9950080"/>
            <a:ext cx="885153" cy="885153"/>
          </a:xfrm>
          <a:prstGeom prst="ellipse">
            <a:avLst/>
          </a:prstGeom>
          <a:solidFill>
            <a:srgbClr val="FFFFFF">
              <a:alpha val="22352"/>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999999"/>
                </a:solidFill>
                <a:latin typeface="Helvetica Neue"/>
                <a:ea typeface="Helvetica Neue"/>
                <a:cs typeface="Helvetica Neue"/>
                <a:sym typeface="Helvetica Neue"/>
              </a:rPr>
              <a:t>2</a:t>
            </a:r>
            <a:endParaRPr b="0" i="0" sz="1400" u="none" cap="none" strike="noStrike">
              <a:solidFill>
                <a:srgbClr val="999999"/>
              </a:solidFill>
              <a:latin typeface="Arial"/>
              <a:ea typeface="Arial"/>
              <a:cs typeface="Arial"/>
              <a:sym typeface="Arial"/>
            </a:endParaRPr>
          </a:p>
        </p:txBody>
      </p:sp>
      <p:grpSp>
        <p:nvGrpSpPr>
          <p:cNvPr id="532" name="Google Shape;532;p29"/>
          <p:cNvGrpSpPr/>
          <p:nvPr/>
        </p:nvGrpSpPr>
        <p:grpSpPr>
          <a:xfrm>
            <a:off x="2783764" y="6492030"/>
            <a:ext cx="3622812" cy="1611252"/>
            <a:chOff x="0" y="-1"/>
            <a:chExt cx="3622812" cy="1611252"/>
          </a:xfrm>
        </p:grpSpPr>
        <p:pic>
          <p:nvPicPr>
            <p:cNvPr descr="Image" id="533" name="Google Shape;533;p29"/>
            <p:cNvPicPr preferRelativeResize="0"/>
            <p:nvPr/>
          </p:nvPicPr>
          <p:blipFill rotWithShape="1">
            <a:blip r:embed="rId5">
              <a:alphaModFix/>
            </a:blip>
            <a:srcRect b="0" l="8935" r="57413" t="0"/>
            <a:stretch/>
          </p:blipFill>
          <p:spPr>
            <a:xfrm>
              <a:off x="0" y="13182"/>
              <a:ext cx="3622812" cy="1598069"/>
            </a:xfrm>
            <a:prstGeom prst="rect">
              <a:avLst/>
            </a:prstGeom>
            <a:noFill/>
            <a:ln>
              <a:noFill/>
            </a:ln>
          </p:spPr>
        </p:pic>
        <p:sp>
          <p:nvSpPr>
            <p:cNvPr id="534" name="Google Shape;534;p29"/>
            <p:cNvSpPr/>
            <p:nvPr/>
          </p:nvSpPr>
          <p:spPr>
            <a:xfrm>
              <a:off x="287305" y="51957"/>
              <a:ext cx="3048123" cy="944264"/>
            </a:xfrm>
            <a:prstGeom prst="rect">
              <a:avLst/>
            </a:prstGeom>
            <a:solidFill>
              <a:srgbClr val="2222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35" name="Google Shape;535;p29"/>
            <p:cNvSpPr/>
            <p:nvPr/>
          </p:nvSpPr>
          <p:spPr>
            <a:xfrm rot="7457579">
              <a:off x="1831544" y="299451"/>
              <a:ext cx="971264" cy="466180"/>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grpSp>
      <p:sp>
        <p:nvSpPr>
          <p:cNvPr id="536" name="Google Shape;536;p29"/>
          <p:cNvSpPr/>
          <p:nvPr/>
        </p:nvSpPr>
        <p:spPr>
          <a:xfrm>
            <a:off x="7460305" y="6976260"/>
            <a:ext cx="885152" cy="885152"/>
          </a:xfrm>
          <a:prstGeom prst="ellipse">
            <a:avLst/>
          </a:prstGeom>
          <a:solidFill>
            <a:srgbClr val="FFFFFF">
              <a:alpha val="22352"/>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999999"/>
                </a:solidFill>
                <a:latin typeface="Helvetica Neue"/>
                <a:ea typeface="Helvetica Neue"/>
                <a:cs typeface="Helvetica Neue"/>
                <a:sym typeface="Helvetica Neue"/>
              </a:rPr>
              <a:t>1</a:t>
            </a:r>
            <a:endParaRPr b="0" i="0" sz="1400" u="none" cap="none" strike="noStrike">
              <a:solidFill>
                <a:srgbClr val="999999"/>
              </a:solidFill>
              <a:latin typeface="Arial"/>
              <a:ea typeface="Arial"/>
              <a:cs typeface="Arial"/>
              <a:sym typeface="Arial"/>
            </a:endParaRPr>
          </a:p>
        </p:txBody>
      </p:sp>
      <p:sp>
        <p:nvSpPr>
          <p:cNvPr id="537" name="Google Shape;537;p29"/>
          <p:cNvSpPr/>
          <p:nvPr/>
        </p:nvSpPr>
        <p:spPr>
          <a:xfrm>
            <a:off x="7460305" y="10040192"/>
            <a:ext cx="885300" cy="885300"/>
          </a:xfrm>
          <a:prstGeom prst="ellipse">
            <a:avLst/>
          </a:prstGeom>
          <a:solidFill>
            <a:srgbClr val="FFFFFF">
              <a:alpha val="22352"/>
            </a:srgbClr>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999999"/>
                </a:solidFill>
                <a:latin typeface="Helvetica Neue"/>
                <a:ea typeface="Helvetica Neue"/>
                <a:cs typeface="Helvetica Neue"/>
                <a:sym typeface="Helvetica Neue"/>
              </a:rPr>
              <a:t>2</a:t>
            </a:r>
            <a:endParaRPr b="0" i="0" sz="1400" u="none" cap="none" strike="noStrike">
              <a:solidFill>
                <a:srgbClr val="999999"/>
              </a:solidFill>
              <a:latin typeface="Arial"/>
              <a:ea typeface="Arial"/>
              <a:cs typeface="Arial"/>
              <a:sym typeface="Arial"/>
            </a:endParaRPr>
          </a:p>
        </p:txBody>
      </p:sp>
      <p:pic>
        <p:nvPicPr>
          <p:cNvPr descr="Image" id="538" name="Google Shape;538;p29"/>
          <p:cNvPicPr preferRelativeResize="0"/>
          <p:nvPr/>
        </p:nvPicPr>
        <p:blipFill rotWithShape="1">
          <a:blip r:embed="rId6">
            <a:alphaModFix/>
          </a:blip>
          <a:srcRect b="0" l="0" r="3355" t="63554"/>
          <a:stretch/>
        </p:blipFill>
        <p:spPr>
          <a:xfrm>
            <a:off x="8793016" y="9149268"/>
            <a:ext cx="3601699" cy="2413161"/>
          </a:xfrm>
          <a:prstGeom prst="rect">
            <a:avLst/>
          </a:prstGeom>
          <a:noFill/>
          <a:ln>
            <a:noFill/>
          </a:ln>
        </p:spPr>
      </p:pic>
      <p:cxnSp>
        <p:nvCxnSpPr>
          <p:cNvPr id="539" name="Google Shape;539;p29"/>
          <p:cNvCxnSpPr/>
          <p:nvPr/>
        </p:nvCxnSpPr>
        <p:spPr>
          <a:xfrm>
            <a:off x="10466836" y="7418835"/>
            <a:ext cx="1270001" cy="1270001"/>
          </a:xfrm>
          <a:prstGeom prst="straightConnector1">
            <a:avLst/>
          </a:prstGeom>
          <a:noFill/>
          <a:ln>
            <a:noFill/>
          </a:ln>
        </p:spPr>
      </p:cxnSp>
      <p:sp>
        <p:nvSpPr>
          <p:cNvPr id="540" name="Google Shape;540;p29"/>
          <p:cNvSpPr/>
          <p:nvPr/>
        </p:nvSpPr>
        <p:spPr>
          <a:xfrm rot="7457579">
            <a:off x="9157067" y="10229802"/>
            <a:ext cx="971264" cy="466179"/>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41" name="Google Shape;541;p29"/>
          <p:cNvSpPr/>
          <p:nvPr/>
        </p:nvSpPr>
        <p:spPr>
          <a:xfrm>
            <a:off x="16798813" y="3222984"/>
            <a:ext cx="3723344" cy="3723344"/>
          </a:xfrm>
          <a:prstGeom prst="ellipse">
            <a:avLst/>
          </a:prstGeom>
          <a:solidFill>
            <a:srgbClr val="CCCCC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latin typeface="Helvetica Neue"/>
                <a:ea typeface="Helvetica Neue"/>
                <a:cs typeface="Helvetica Neue"/>
                <a:sym typeface="Helvetica Neue"/>
              </a:rPr>
              <a:t>Please activate video if you’re comfortable</a:t>
            </a:r>
            <a:endParaRPr b="0" i="0" sz="1400" u="none" cap="none" strike="noStrike">
              <a:latin typeface="Arial"/>
              <a:ea typeface="Arial"/>
              <a:cs typeface="Arial"/>
              <a:sym typeface="Arial"/>
            </a:endParaRPr>
          </a:p>
        </p:txBody>
      </p:sp>
      <p:sp>
        <p:nvSpPr>
          <p:cNvPr id="542" name="Google Shape;542;p29"/>
          <p:cNvSpPr/>
          <p:nvPr/>
        </p:nvSpPr>
        <p:spPr>
          <a:xfrm>
            <a:off x="13642095" y="6482720"/>
            <a:ext cx="3976800" cy="3976800"/>
          </a:xfrm>
          <a:prstGeom prst="ellipse">
            <a:avLst/>
          </a:prstGeom>
          <a:solidFill>
            <a:srgbClr val="CCCCC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latin typeface="Helvetica Neue"/>
                <a:ea typeface="Helvetica Neue"/>
                <a:cs typeface="Helvetica Neue"/>
                <a:sym typeface="Helvetica Neue"/>
              </a:rPr>
              <a:t>Chairperson may mute your audio during someone’s share</a:t>
            </a:r>
            <a:endParaRPr b="0" i="0" sz="1400" u="none" cap="none" strike="noStrike">
              <a:latin typeface="Arial"/>
              <a:ea typeface="Arial"/>
              <a:cs typeface="Arial"/>
              <a:sym typeface="Arial"/>
            </a:endParaRPr>
          </a:p>
        </p:txBody>
      </p:sp>
      <p:sp>
        <p:nvSpPr>
          <p:cNvPr id="543" name="Google Shape;543;p29"/>
          <p:cNvSpPr/>
          <p:nvPr/>
        </p:nvSpPr>
        <p:spPr>
          <a:xfrm>
            <a:off x="18288625" y="7017800"/>
            <a:ext cx="4888200" cy="4987800"/>
          </a:xfrm>
          <a:prstGeom prst="ellipse">
            <a:avLst/>
          </a:prstGeom>
          <a:solidFill>
            <a:srgbClr val="CCCCCC"/>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500"/>
              <a:buFont typeface="Helvetica Neue"/>
              <a:buNone/>
            </a:pPr>
            <a:r>
              <a:rPr b="0" i="0" lang="en-US" sz="3600" u="none" cap="none" strike="noStrike">
                <a:latin typeface="Helvetica Neue"/>
                <a:ea typeface="Helvetica Neue"/>
                <a:cs typeface="Helvetica Neue"/>
                <a:sym typeface="Helvetica Neue"/>
              </a:rPr>
              <a:t>Respect Time Limit</a:t>
            </a:r>
            <a:endParaRPr b="0" i="0" sz="3600" u="none" cap="none" strike="noStrike">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4500"/>
              <a:buFont typeface="Helvetica Neue"/>
              <a:buNone/>
            </a:pPr>
            <a:r>
              <a:rPr lang="en-US" sz="2400">
                <a:latin typeface="Helvetica Neue"/>
                <a:ea typeface="Helvetica Neue"/>
                <a:cs typeface="Helvetica Neue"/>
                <a:sym typeface="Helvetica Neue"/>
              </a:rPr>
              <a:t>*this can be modified based on group size*</a:t>
            </a:r>
            <a:endParaRPr sz="2400">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5500"/>
              <a:buFont typeface="Helvetica Neue"/>
              <a:buNone/>
            </a:pPr>
            <a:r>
              <a:rPr b="1" i="0" lang="en-US" sz="5500" u="none" cap="none" strike="noStrike">
                <a:latin typeface="Helvetica Neue"/>
                <a:ea typeface="Helvetica Neue"/>
                <a:cs typeface="Helvetica Neue"/>
                <a:sym typeface="Helvetica Neue"/>
              </a:rPr>
              <a:t>4</a:t>
            </a:r>
            <a:r>
              <a:rPr b="1" lang="en-US" sz="5500">
                <a:latin typeface="Helvetica Neue"/>
                <a:ea typeface="Helvetica Neue"/>
                <a:cs typeface="Helvetica Neue"/>
                <a:sym typeface="Helvetica Neue"/>
              </a:rPr>
              <a:t> </a:t>
            </a:r>
            <a:r>
              <a:rPr b="1" i="0" lang="en-US" sz="5500" u="none" cap="none" strike="noStrike">
                <a:latin typeface="Helvetica Neue"/>
                <a:ea typeface="Helvetica Neue"/>
                <a:cs typeface="Helvetica Neue"/>
                <a:sym typeface="Helvetica Neue"/>
              </a:rPr>
              <a:t>minutes</a:t>
            </a:r>
            <a:endParaRPr b="1" i="0" sz="1400" u="none" cap="none" strike="noStrike">
              <a:latin typeface="Arial"/>
              <a:ea typeface="Arial"/>
              <a:cs typeface="Arial"/>
              <a:sym typeface="Arial"/>
            </a:endParaRPr>
          </a:p>
        </p:txBody>
      </p:sp>
      <p:sp>
        <p:nvSpPr>
          <p:cNvPr id="544" name="Google Shape;544;p29"/>
          <p:cNvSpPr txBox="1"/>
          <p:nvPr/>
        </p:nvSpPr>
        <p:spPr>
          <a:xfrm>
            <a:off x="4673508" y="3412863"/>
            <a:ext cx="5512800" cy="771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4500"/>
              <a:buFont typeface="Helvetica Neue"/>
              <a:buNone/>
            </a:pPr>
            <a:r>
              <a:rPr b="0" i="0" lang="en-US" sz="4500" u="none" cap="none" strike="noStrike">
                <a:solidFill>
                  <a:srgbClr val="000000"/>
                </a:solidFill>
                <a:latin typeface="Helvetica Neue"/>
                <a:ea typeface="Helvetica Neue"/>
                <a:cs typeface="Helvetica Neue"/>
                <a:sym typeface="Helvetica Neue"/>
              </a:rPr>
              <a:t>Raise Hand to Speak</a:t>
            </a:r>
            <a:endParaRPr b="0" i="0" sz="1400" u="none" cap="none" strike="noStrike">
              <a:solidFill>
                <a:srgbClr val="000000"/>
              </a:solidFill>
              <a:latin typeface="Arial"/>
              <a:ea typeface="Arial"/>
              <a:cs typeface="Arial"/>
              <a:sym typeface="Arial"/>
            </a:endParaRPr>
          </a:p>
        </p:txBody>
      </p:sp>
      <p:sp>
        <p:nvSpPr>
          <p:cNvPr id="545" name="Google Shape;545;p29"/>
          <p:cNvSpPr txBox="1"/>
          <p:nvPr/>
        </p:nvSpPr>
        <p:spPr>
          <a:xfrm>
            <a:off x="8539575" y="6782332"/>
            <a:ext cx="4025100" cy="115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1" lang="en-US" sz="3600" u="none" cap="none" strike="noStrike">
                <a:solidFill>
                  <a:srgbClr val="666666"/>
                </a:solidFill>
                <a:latin typeface="Helvetica Neue"/>
                <a:ea typeface="Helvetica Neue"/>
                <a:cs typeface="Helvetica Neue"/>
                <a:sym typeface="Helvetica Neue"/>
              </a:rPr>
              <a:t>Tap Screen</a:t>
            </a:r>
            <a:endParaRPr b="1" i="1" sz="3600" u="none" cap="none" strike="noStrike">
              <a:solidFill>
                <a:srgbClr val="666666"/>
              </a:solidFill>
              <a:latin typeface="Arial"/>
              <a:ea typeface="Arial"/>
              <a:cs typeface="Arial"/>
              <a:sym typeface="Arial"/>
            </a:endParaRPr>
          </a:p>
        </p:txBody>
      </p:sp>
      <p:pic>
        <p:nvPicPr>
          <p:cNvPr id="546" name="Google Shape;546;p29"/>
          <p:cNvPicPr preferRelativeResize="0"/>
          <p:nvPr/>
        </p:nvPicPr>
        <p:blipFill>
          <a:blip r:embed="rId7">
            <a:alphaModFix/>
          </a:blip>
          <a:stretch>
            <a:fillRect/>
          </a:stretch>
        </p:blipFill>
        <p:spPr>
          <a:xfrm>
            <a:off x="2769513" y="8303176"/>
            <a:ext cx="3651324" cy="4178950"/>
          </a:xfrm>
          <a:prstGeom prst="rect">
            <a:avLst/>
          </a:prstGeom>
          <a:noFill/>
          <a:ln cap="flat" cmpd="sng" w="19050">
            <a:solidFill>
              <a:schemeClr val="dk2"/>
            </a:solidFill>
            <a:prstDash val="solid"/>
            <a:round/>
            <a:headEnd len="sm" w="sm" type="none"/>
            <a:tailEnd len="sm" w="sm" type="none"/>
          </a:ln>
        </p:spPr>
      </p:pic>
      <p:sp>
        <p:nvSpPr>
          <p:cNvPr id="547" name="Google Shape;547;p29"/>
          <p:cNvSpPr/>
          <p:nvPr/>
        </p:nvSpPr>
        <p:spPr>
          <a:xfrm rot="7457332">
            <a:off x="5135195" y="11050875"/>
            <a:ext cx="971305" cy="466308"/>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551" name="Shape 551"/>
        <p:cNvGrpSpPr/>
        <p:nvPr/>
      </p:nvGrpSpPr>
      <p:grpSpPr>
        <a:xfrm>
          <a:off x="0" y="0"/>
          <a:ext cx="0" cy="0"/>
          <a:chOff x="0" y="0"/>
          <a:chExt cx="0" cy="0"/>
        </a:xfrm>
      </p:grpSpPr>
      <p:sp>
        <p:nvSpPr>
          <p:cNvPr id="552" name="Google Shape;552;g71e0cd6bfc_0_80"/>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53" name="Google Shape;553;g71e0cd6bfc_0_80"/>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54" name="Google Shape;554;g71e0cd6bfc_0_80"/>
          <p:cNvSpPr txBox="1"/>
          <p:nvPr>
            <p:ph type="title"/>
          </p:nvPr>
        </p:nvSpPr>
        <p:spPr>
          <a:xfrm>
            <a:off x="1835518" y="6150279"/>
            <a:ext cx="21005700" cy="2286000"/>
          </a:xfrm>
          <a:prstGeom prst="rect">
            <a:avLst/>
          </a:prstGeom>
          <a:noFill/>
          <a:ln>
            <a:noFill/>
          </a:ln>
        </p:spPr>
        <p:txBody>
          <a:bodyPr anchorCtr="0" anchor="ctr" bIns="50800" lIns="50800" spcFirstLastPara="1" rIns="50800" wrap="square" tIns="50800">
            <a:noAutofit/>
          </a:bodyPr>
          <a:lstStyle/>
          <a:p>
            <a:pPr indent="0" lvl="0" marL="0" rtl="0" algn="ctr">
              <a:lnSpc>
                <a:spcPct val="100000"/>
              </a:lnSpc>
              <a:spcBef>
                <a:spcPts val="0"/>
              </a:spcBef>
              <a:spcAft>
                <a:spcPts val="0"/>
              </a:spcAft>
              <a:buClr>
                <a:srgbClr val="000000"/>
              </a:buClr>
              <a:buSzPts val="11200"/>
              <a:buFont typeface="Helvetica Neue"/>
              <a:buNone/>
            </a:pPr>
            <a:r>
              <a:rPr lang="en-US"/>
              <a:t>Jessica E</a:t>
            </a:r>
            <a:endParaRPr/>
          </a:p>
        </p:txBody>
      </p:sp>
      <p:sp>
        <p:nvSpPr>
          <p:cNvPr id="555" name="Google Shape;555;g71e0cd6bfc_0_80"/>
          <p:cNvSpPr txBox="1"/>
          <p:nvPr/>
        </p:nvSpPr>
        <p:spPr>
          <a:xfrm>
            <a:off x="1835518" y="5279616"/>
            <a:ext cx="21005700" cy="1122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5500"/>
              <a:buFont typeface="Helvetica Neue Light"/>
              <a:buNone/>
            </a:pPr>
            <a:r>
              <a:rPr lang="en-US" sz="5500">
                <a:latin typeface="Helvetica Neue Light"/>
                <a:ea typeface="Helvetica Neue Light"/>
                <a:cs typeface="Helvetica Neue Light"/>
                <a:sym typeface="Helvetica Neue Light"/>
              </a:rPr>
              <a:t>Please Welcome our Speaker!</a:t>
            </a:r>
            <a:endParaRPr b="0" i="0" sz="1400" u="none" cap="none" strike="noStrike">
              <a:solidFill>
                <a:srgbClr val="000000"/>
              </a:solidFill>
              <a:latin typeface="Arial"/>
              <a:ea typeface="Arial"/>
              <a:cs typeface="Arial"/>
              <a:sym typeface="Arial"/>
            </a:endParaRPr>
          </a:p>
        </p:txBody>
      </p:sp>
      <p:sp>
        <p:nvSpPr>
          <p:cNvPr id="556" name="Google Shape;556;g71e0cd6bfc_0_80"/>
          <p:cNvSpPr/>
          <p:nvPr/>
        </p:nvSpPr>
        <p:spPr>
          <a:xfrm rot="-345887">
            <a:off x="559272" y="117923"/>
            <a:ext cx="8409289" cy="5249448"/>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7200">
                <a:latin typeface="Caveat"/>
                <a:ea typeface="Caveat"/>
                <a:cs typeface="Caveat"/>
                <a:sym typeface="Caveat"/>
              </a:rPr>
              <a:t>Tip</a:t>
            </a:r>
            <a:endParaRPr b="1" sz="7200">
              <a:latin typeface="Caveat"/>
              <a:ea typeface="Caveat"/>
              <a:cs typeface="Caveat"/>
              <a:sym typeface="Caveat"/>
            </a:endParaRPr>
          </a:p>
          <a:p>
            <a:pPr indent="0" lvl="0" marL="0" rtl="0" algn="ctr">
              <a:spcBef>
                <a:spcPts val="0"/>
              </a:spcBef>
              <a:spcAft>
                <a:spcPts val="0"/>
              </a:spcAft>
              <a:buNone/>
            </a:pPr>
            <a:r>
              <a:rPr lang="en-US" sz="7200">
                <a:latin typeface="Caveat"/>
                <a:ea typeface="Caveat"/>
                <a:cs typeface="Caveat"/>
                <a:sym typeface="Caveat"/>
              </a:rPr>
              <a:t>use this slide for speaker meetings</a:t>
            </a:r>
            <a:endParaRPr sz="7200">
              <a:latin typeface="Caveat"/>
              <a:ea typeface="Caveat"/>
              <a:cs typeface="Caveat"/>
              <a:sym typeface="Cave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
          <p:cNvSpPr/>
          <p:nvPr/>
        </p:nvSpPr>
        <p:spPr>
          <a:xfrm>
            <a:off x="2921250" y="962550"/>
            <a:ext cx="18541500" cy="117909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4500"/>
              <a:buFont typeface="Helvetica Neue"/>
              <a:buNone/>
            </a:pPr>
            <a:r>
              <a:rPr b="1" lang="en-US" sz="4500">
                <a:highlight>
                  <a:srgbClr val="FFE599"/>
                </a:highlight>
                <a:latin typeface="Helvetica Neue"/>
                <a:ea typeface="Helvetica Neue"/>
                <a:cs typeface="Helvetica Neue"/>
                <a:sym typeface="Helvetica Neue"/>
              </a:rPr>
              <a:t>Group Name</a:t>
            </a:r>
            <a:endParaRPr b="1" sz="4500">
              <a:highlight>
                <a:srgbClr val="FFE599"/>
              </a:highlight>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4500"/>
              <a:buFont typeface="Helvetica Neue"/>
              <a:buNone/>
            </a:pPr>
            <a:r>
              <a:rPr b="1" lang="en-US" sz="4500">
                <a:highlight>
                  <a:srgbClr val="FFE599"/>
                </a:highlight>
                <a:latin typeface="Helvetica Neue"/>
                <a:ea typeface="Helvetica Neue"/>
                <a:cs typeface="Helvetica Neue"/>
                <a:sym typeface="Helvetica Neue"/>
              </a:rPr>
              <a:t>Meeting Starts @ 7:00 PM EST</a:t>
            </a:r>
            <a:endParaRPr b="1" sz="4500">
              <a:highlight>
                <a:srgbClr val="FFE599"/>
              </a:highlight>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4500"/>
              <a:buFont typeface="Helvetica Neue"/>
              <a:buNone/>
            </a:pPr>
            <a:r>
              <a:rPr b="1" i="0" lang="en-US" sz="4500" u="none" cap="none" strike="noStrike">
                <a:solidFill>
                  <a:srgbClr val="000000"/>
                </a:solidFill>
                <a:latin typeface="Helvetica Neue"/>
                <a:ea typeface="Helvetica Neue"/>
                <a:cs typeface="Helvetica Neue"/>
                <a:sym typeface="Helvetica Neue"/>
              </a:rPr>
              <a:t>This is a closed Narcotics Anonymous meeting for addicts.</a:t>
            </a:r>
            <a:endParaRPr sz="4500">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4500"/>
              <a:buFont typeface="Helvetica Neue"/>
              <a:buNone/>
            </a:pPr>
            <a:r>
              <a:rPr i="0" lang="en-US" sz="4500" u="none" cap="none" strike="noStrike">
                <a:solidFill>
                  <a:srgbClr val="000000"/>
                </a:solidFill>
                <a:latin typeface="Helvetica Neue"/>
                <a:ea typeface="Helvetica Neue"/>
                <a:cs typeface="Helvetica Neue"/>
                <a:sym typeface="Helvetica Neue"/>
              </a:rPr>
              <a:t>It costs nothing to belong to our fellowship,</a:t>
            </a:r>
            <a:endParaRPr sz="4500">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4500"/>
              <a:buFont typeface="Helvetica Neue"/>
              <a:buNone/>
            </a:pPr>
            <a:r>
              <a:rPr i="0" lang="en-US" sz="4500" u="none" cap="none" strike="noStrike">
                <a:solidFill>
                  <a:srgbClr val="000000"/>
                </a:solidFill>
                <a:latin typeface="Helvetica Neue"/>
                <a:ea typeface="Helvetica Neue"/>
                <a:cs typeface="Helvetica Neue"/>
                <a:sym typeface="Helvetica Neue"/>
              </a:rPr>
              <a:t>you are a member when you say you are.</a:t>
            </a:r>
            <a:endParaRPr sz="4500">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4500"/>
              <a:buFont typeface="Helvetica Neue"/>
              <a:buNone/>
            </a:pPr>
            <a:r>
              <a:t/>
            </a:r>
            <a:endParaRPr sz="4500">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4500"/>
              <a:buFont typeface="Helvetica Neue"/>
              <a:buNone/>
            </a:pPr>
            <a:r>
              <a:rPr b="1" i="0" lang="en-US" sz="3900" u="none" cap="none" strike="noStrike">
                <a:solidFill>
                  <a:srgbClr val="000000"/>
                </a:solidFill>
                <a:latin typeface="Helvetica Neue"/>
                <a:ea typeface="Helvetica Neue"/>
                <a:cs typeface="Helvetica Neue"/>
                <a:sym typeface="Helvetica Neue"/>
              </a:rPr>
              <a:t>Please respect this meeting by:</a:t>
            </a:r>
            <a:r>
              <a:rPr lang="en-US" sz="3900">
                <a:latin typeface="Helvetica Neue"/>
                <a:ea typeface="Helvetica Neue"/>
                <a:cs typeface="Helvetica Neue"/>
                <a:sym typeface="Helvetica Neue"/>
              </a:rPr>
              <a:t> </a:t>
            </a:r>
            <a:r>
              <a:rPr i="0" lang="en-US" sz="3900" u="none" cap="none" strike="noStrike">
                <a:solidFill>
                  <a:srgbClr val="000000"/>
                </a:solidFill>
                <a:latin typeface="Helvetica Neue"/>
                <a:ea typeface="Helvetica Neue"/>
                <a:cs typeface="Helvetica Neue"/>
                <a:sym typeface="Helvetica Neue"/>
              </a:rPr>
              <a:t>not recording at any time (recording has been disabled), ensuring you are in a private space or using headphones, and respecting the chairperson.</a:t>
            </a:r>
            <a:endParaRPr i="0" sz="3900" u="none" cap="none" strike="noStrike">
              <a:solidFill>
                <a:srgbClr val="000000"/>
              </a:solidFill>
            </a:endParaRPr>
          </a:p>
          <a:p>
            <a:pPr indent="0" lvl="0" marL="0" marR="0" rtl="0" algn="l">
              <a:lnSpc>
                <a:spcPct val="100000"/>
              </a:lnSpc>
              <a:spcBef>
                <a:spcPts val="0"/>
              </a:spcBef>
              <a:spcAft>
                <a:spcPts val="0"/>
              </a:spcAft>
              <a:buClr>
                <a:srgbClr val="000000"/>
              </a:buClr>
              <a:buSzPts val="4500"/>
              <a:buFont typeface="Helvetica Neue"/>
              <a:buNone/>
            </a:pPr>
            <a:r>
              <a:t/>
            </a:r>
            <a:endParaRPr b="0" i="0" sz="39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4500"/>
              <a:buFont typeface="Helvetica Neue"/>
              <a:buNone/>
            </a:pPr>
            <a:r>
              <a:rPr b="0" i="0" lang="en-US" sz="3900" u="none" cap="none" strike="noStrike">
                <a:solidFill>
                  <a:srgbClr val="000000"/>
                </a:solidFill>
                <a:latin typeface="Helvetica Neue"/>
                <a:ea typeface="Helvetica Neue"/>
                <a:cs typeface="Helvetica Neue"/>
                <a:sym typeface="Helvetica Neue"/>
              </a:rPr>
              <a:t>We are presented with a dilemma; when NA members identify themselves as addicts and alcoholics, or talk about living clean and sober, the clarity of the NA message is blurred. To speak in this manner suggests that there are two diseases, that one drug is somehow separate from the rest, requiring special recognition. </a:t>
            </a:r>
            <a:endParaRPr b="0" i="0" sz="3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500"/>
              <a:buFont typeface="Helvetica Neue"/>
              <a:buNone/>
            </a:pPr>
            <a:r>
              <a:t/>
            </a:r>
            <a:endParaRPr b="0" i="0" sz="39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4500"/>
              <a:buFont typeface="Helvetica Neue"/>
              <a:buNone/>
            </a:pPr>
            <a:r>
              <a:rPr b="0" i="0" lang="en-US" sz="3900" u="none" cap="none" strike="noStrike">
                <a:solidFill>
                  <a:srgbClr val="000000"/>
                </a:solidFill>
                <a:latin typeface="Helvetica Neue"/>
                <a:ea typeface="Helvetica Neue"/>
                <a:cs typeface="Helvetica Neue"/>
                <a:sym typeface="Helvetica Neue"/>
              </a:rPr>
              <a:t>Narcotics anonymous makes no distinction between drugs. Our identification as addicts is all-inclusive, which allows us to concentrate on our similarities, not our differences. </a:t>
            </a:r>
            <a:endParaRPr b="0" i="0" sz="3900" u="none" cap="none" strike="noStrike">
              <a:solidFill>
                <a:srgbClr val="000000"/>
              </a:solidFill>
              <a:latin typeface="Arial"/>
              <a:ea typeface="Arial"/>
              <a:cs typeface="Arial"/>
              <a:sym typeface="Arial"/>
            </a:endParaRPr>
          </a:p>
        </p:txBody>
      </p:sp>
      <p:pic>
        <p:nvPicPr>
          <p:cNvPr descr="Image" id="104" name="Google Shape;104;p2"/>
          <p:cNvPicPr preferRelativeResize="0"/>
          <p:nvPr/>
        </p:nvPicPr>
        <p:blipFill rotWithShape="1">
          <a:blip r:embed="rId3">
            <a:alphaModFix/>
          </a:blip>
          <a:srcRect b="0" l="0" r="0" t="0"/>
          <a:stretch/>
        </p:blipFill>
        <p:spPr>
          <a:xfrm>
            <a:off x="21462630" y="10938688"/>
            <a:ext cx="2562018" cy="2459537"/>
          </a:xfrm>
          <a:prstGeom prst="rect">
            <a:avLst/>
          </a:prstGeom>
          <a:noFill/>
          <a:ln>
            <a:noFill/>
          </a:ln>
        </p:spPr>
      </p:pic>
      <p:sp>
        <p:nvSpPr>
          <p:cNvPr id="105" name="Google Shape;105;p2"/>
          <p:cNvSpPr/>
          <p:nvPr/>
        </p:nvSpPr>
        <p:spPr>
          <a:xfrm rot="-346019">
            <a:off x="10254" y="765884"/>
            <a:ext cx="4290632" cy="2931921"/>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800">
                <a:latin typeface="Caveat"/>
                <a:ea typeface="Caveat"/>
                <a:cs typeface="Caveat"/>
                <a:sym typeface="Caveat"/>
              </a:rPr>
              <a:t>Tip</a:t>
            </a:r>
            <a:endParaRPr b="1" sz="4800">
              <a:latin typeface="Caveat"/>
              <a:ea typeface="Caveat"/>
              <a:cs typeface="Caveat"/>
              <a:sym typeface="Caveat"/>
            </a:endParaRPr>
          </a:p>
          <a:p>
            <a:pPr indent="0" lvl="0" marL="0" rtl="0" algn="ctr">
              <a:spcBef>
                <a:spcPts val="0"/>
              </a:spcBef>
              <a:spcAft>
                <a:spcPts val="0"/>
              </a:spcAft>
              <a:buNone/>
            </a:pPr>
            <a:r>
              <a:rPr lang="en-US" sz="3000">
                <a:latin typeface="Caveat"/>
                <a:ea typeface="Caveat"/>
                <a:cs typeface="Caveat"/>
                <a:sym typeface="Caveat"/>
              </a:rPr>
              <a:t>put this slide up while you are waiting for meeting to begin</a:t>
            </a:r>
            <a:endParaRPr sz="3000">
              <a:latin typeface="Caveat"/>
              <a:ea typeface="Caveat"/>
              <a:cs typeface="Caveat"/>
              <a:sym typeface="Caveat"/>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g81913d535c_0_35"/>
          <p:cNvSpPr/>
          <p:nvPr/>
        </p:nvSpPr>
        <p:spPr>
          <a:xfrm>
            <a:off x="250149" y="370041"/>
            <a:ext cx="23883601" cy="12975901"/>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62" name="Google Shape;562;g81913d535c_0_35"/>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63" name="Google Shape;563;g81913d535c_0_35"/>
          <p:cNvSpPr txBox="1"/>
          <p:nvPr>
            <p:ph idx="4294967295" type="ctrTitle"/>
          </p:nvPr>
        </p:nvSpPr>
        <p:spPr>
          <a:xfrm>
            <a:off x="1606050" y="1487100"/>
            <a:ext cx="20828100" cy="2658300"/>
          </a:xfrm>
          <a:prstGeom prst="rect">
            <a:avLst/>
          </a:prstGeom>
          <a:noFill/>
          <a:ln>
            <a:noFill/>
          </a:ln>
        </p:spPr>
        <p:txBody>
          <a:bodyPr anchorCtr="0" anchor="t" bIns="50800" lIns="50800" spcFirstLastPara="1" rIns="50800" wrap="square" tIns="50800">
            <a:noAutofit/>
          </a:bodyPr>
          <a:lstStyle/>
          <a:p>
            <a:pPr indent="0" lvl="0" marL="0" marR="0" rtl="0" algn="ctr">
              <a:lnSpc>
                <a:spcPct val="80000"/>
              </a:lnSpc>
              <a:spcBef>
                <a:spcPts val="0"/>
              </a:spcBef>
              <a:spcAft>
                <a:spcPts val="0"/>
              </a:spcAft>
              <a:buClr>
                <a:srgbClr val="000000"/>
              </a:buClr>
              <a:buSzPts val="11200"/>
              <a:buFont typeface="Helvetica Neue"/>
              <a:buNone/>
            </a:pPr>
            <a:r>
              <a:rPr b="1" i="0" lang="en-US" sz="11200" u="none" cap="none" strike="noStrike">
                <a:solidFill>
                  <a:srgbClr val="000000"/>
                </a:solidFill>
                <a:latin typeface="Helvetica Neue"/>
                <a:ea typeface="Helvetica Neue"/>
                <a:cs typeface="Helvetica Neue"/>
                <a:sym typeface="Helvetica Neue"/>
              </a:rPr>
              <a:t>Let’s Circle Up!</a:t>
            </a:r>
            <a:endParaRPr b="0" i="0" sz="11200" u="none" cap="none" strike="noStrike">
              <a:solidFill>
                <a:srgbClr val="000000"/>
              </a:solidFill>
              <a:latin typeface="Helvetica Neue"/>
              <a:ea typeface="Helvetica Neue"/>
              <a:cs typeface="Helvetica Neue"/>
              <a:sym typeface="Helvetica Neue"/>
            </a:endParaRPr>
          </a:p>
        </p:txBody>
      </p:sp>
      <p:pic>
        <p:nvPicPr>
          <p:cNvPr descr="Image" id="564" name="Google Shape;564;g81913d535c_0_35"/>
          <p:cNvPicPr preferRelativeResize="0"/>
          <p:nvPr/>
        </p:nvPicPr>
        <p:blipFill rotWithShape="1">
          <a:blip r:embed="rId3">
            <a:alphaModFix/>
          </a:blip>
          <a:srcRect b="0" l="0" r="0" t="0"/>
          <a:stretch/>
        </p:blipFill>
        <p:spPr>
          <a:xfrm>
            <a:off x="17931120" y="4583225"/>
            <a:ext cx="4739025" cy="4549450"/>
          </a:xfrm>
          <a:prstGeom prst="rect">
            <a:avLst/>
          </a:prstGeom>
          <a:noFill/>
          <a:ln>
            <a:noFill/>
          </a:ln>
        </p:spPr>
      </p:pic>
      <p:sp>
        <p:nvSpPr>
          <p:cNvPr id="565" name="Google Shape;565;g81913d535c_0_35"/>
          <p:cNvSpPr txBox="1"/>
          <p:nvPr/>
        </p:nvSpPr>
        <p:spPr>
          <a:xfrm>
            <a:off x="2301975" y="3520025"/>
            <a:ext cx="11383500" cy="820230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000000"/>
              </a:buClr>
              <a:buSzPts val="3000"/>
              <a:buFont typeface="Helvetica Neue Light"/>
              <a:buNone/>
            </a:pPr>
            <a:r>
              <a:rPr b="0" i="1" lang="en-US" sz="6000" u="none" cap="none" strike="noStrike">
                <a:solidFill>
                  <a:srgbClr val="000000"/>
                </a:solidFill>
                <a:latin typeface="Helvetica Neue Light"/>
                <a:ea typeface="Helvetica Neue Light"/>
                <a:cs typeface="Helvetica Neue Light"/>
                <a:sym typeface="Helvetica Neue Light"/>
              </a:rPr>
              <a:t>Many of us have said…</a:t>
            </a:r>
            <a:endParaRPr b="0" i="1" sz="60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3000"/>
              <a:buFont typeface="Helvetica Neue Light"/>
              <a:buNone/>
            </a:pPr>
            <a:r>
              <a:t/>
            </a:r>
            <a:endParaRPr b="0" i="1" sz="60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3000"/>
              <a:buFont typeface="Helvetica Neue Light"/>
              <a:buNone/>
            </a:pPr>
            <a:r>
              <a:rPr b="0" i="0" lang="en-US" sz="6000" u="none" cap="none" strike="noStrike">
                <a:solidFill>
                  <a:srgbClr val="000000"/>
                </a:solidFill>
                <a:latin typeface="Helvetica Neue Light"/>
                <a:ea typeface="Helvetica Neue Light"/>
                <a:cs typeface="Helvetica Neue Light"/>
                <a:sym typeface="Helvetica Neue Light"/>
              </a:rPr>
              <a:t>Take my will and my life, show me how to </a:t>
            </a:r>
            <a:r>
              <a:rPr lang="en-US" sz="6000">
                <a:latin typeface="Helvetica Neue Light"/>
                <a:ea typeface="Helvetica Neue Light"/>
                <a:cs typeface="Helvetica Neue Light"/>
                <a:sym typeface="Helvetica Neue Light"/>
              </a:rPr>
              <a:t>live</a:t>
            </a:r>
            <a:r>
              <a:rPr b="0" i="0" lang="en-US" sz="6000" u="none" cap="none" strike="noStrike">
                <a:solidFill>
                  <a:srgbClr val="000000"/>
                </a:solidFill>
                <a:latin typeface="Helvetica Neue Light"/>
                <a:ea typeface="Helvetica Neue Light"/>
                <a:cs typeface="Helvetica Neue Light"/>
                <a:sym typeface="Helvetica Neue Light"/>
              </a:rPr>
              <a:t>, CLEAN!</a:t>
            </a:r>
            <a:endParaRPr b="0" i="0" sz="60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3000"/>
              <a:buFont typeface="Helvetica Neue Light"/>
              <a:buNone/>
            </a:pPr>
            <a:r>
              <a:t/>
            </a:r>
            <a:endParaRPr b="0" i="0" sz="6000" u="none" cap="none" strike="noStrike">
              <a:solidFill>
                <a:srgbClr val="000000"/>
              </a:solidFill>
              <a:latin typeface="Helvetica Neue Light"/>
              <a:ea typeface="Helvetica Neue Light"/>
              <a:cs typeface="Helvetica Neue Light"/>
              <a:sym typeface="Helvetica Neue Light"/>
            </a:endParaRPr>
          </a:p>
          <a:p>
            <a:pPr indent="0" lvl="0" marL="0" marR="0" rtl="0" algn="ctr">
              <a:lnSpc>
                <a:spcPct val="100000"/>
              </a:lnSpc>
              <a:spcBef>
                <a:spcPts val="0"/>
              </a:spcBef>
              <a:spcAft>
                <a:spcPts val="0"/>
              </a:spcAft>
              <a:buClr>
                <a:srgbClr val="000000"/>
              </a:buClr>
              <a:buSzPts val="3000"/>
              <a:buFont typeface="Helvetica Neue Light"/>
              <a:buNone/>
            </a:pPr>
            <a:r>
              <a:rPr b="0" i="0" lang="en-US" sz="6000" u="none" cap="none" strike="noStrike">
                <a:solidFill>
                  <a:srgbClr val="000000"/>
                </a:solidFill>
                <a:latin typeface="Helvetica Neue Light"/>
                <a:ea typeface="Helvetica Neue Light"/>
                <a:cs typeface="Helvetica Neue Light"/>
                <a:sym typeface="Helvetica Neue Light"/>
              </a:rPr>
              <a:t>Keep coming back...it works if you work it so work it you’re worth it!</a:t>
            </a:r>
            <a:endParaRPr b="0" i="0" sz="6000" u="none" cap="none" strike="noStrik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g81913d535c_0_44"/>
          <p:cNvSpPr/>
          <p:nvPr/>
        </p:nvSpPr>
        <p:spPr>
          <a:xfrm>
            <a:off x="250149" y="370041"/>
            <a:ext cx="23883601" cy="12975901"/>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71" name="Google Shape;571;g81913d535c_0_44"/>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72" name="Google Shape;572;g81913d535c_0_44"/>
          <p:cNvSpPr txBox="1"/>
          <p:nvPr>
            <p:ph idx="4294967295" type="ctrTitle"/>
          </p:nvPr>
        </p:nvSpPr>
        <p:spPr>
          <a:xfrm>
            <a:off x="1606050" y="1825800"/>
            <a:ext cx="14229000" cy="10064400"/>
          </a:xfrm>
          <a:prstGeom prst="rect">
            <a:avLst/>
          </a:prstGeom>
          <a:noFill/>
          <a:ln>
            <a:noFill/>
          </a:ln>
        </p:spPr>
        <p:txBody>
          <a:bodyPr anchorCtr="0" anchor="ctr" bIns="50800" lIns="50800" spcFirstLastPara="1" rIns="50800" wrap="square" tIns="50800">
            <a:noAutofit/>
          </a:bodyPr>
          <a:lstStyle/>
          <a:p>
            <a:pPr indent="0" lvl="0" marL="0" marR="0" rtl="0" algn="ctr">
              <a:lnSpc>
                <a:spcPct val="80000"/>
              </a:lnSpc>
              <a:spcBef>
                <a:spcPts val="0"/>
              </a:spcBef>
              <a:spcAft>
                <a:spcPts val="0"/>
              </a:spcAft>
              <a:buClr>
                <a:srgbClr val="000000"/>
              </a:buClr>
              <a:buSzPts val="11200"/>
              <a:buFont typeface="Helvetica Neue"/>
              <a:buNone/>
            </a:pPr>
            <a:r>
              <a:rPr b="1" i="0" lang="en-US" sz="11200" u="none" cap="none" strike="noStrike">
                <a:solidFill>
                  <a:srgbClr val="000000"/>
                </a:solidFill>
                <a:latin typeface="Helvetica Neue"/>
                <a:ea typeface="Helvetica Neue"/>
                <a:cs typeface="Helvetica Neue"/>
                <a:sym typeface="Helvetica Neue"/>
              </a:rPr>
              <a:t>End of Meeting</a:t>
            </a:r>
            <a:endParaRPr b="1" i="0" sz="11200" u="none" cap="none" strike="noStrike">
              <a:solidFill>
                <a:srgbClr val="000000"/>
              </a:solidFill>
              <a:latin typeface="Helvetica Neue"/>
              <a:ea typeface="Helvetica Neue"/>
              <a:cs typeface="Helvetica Neue"/>
              <a:sym typeface="Helvetica Neue"/>
            </a:endParaRPr>
          </a:p>
          <a:p>
            <a:pPr indent="0" lvl="0" marL="0" marR="0" rtl="0" algn="ctr">
              <a:lnSpc>
                <a:spcPct val="80000"/>
              </a:lnSpc>
              <a:spcBef>
                <a:spcPts val="0"/>
              </a:spcBef>
              <a:spcAft>
                <a:spcPts val="0"/>
              </a:spcAft>
              <a:buClr>
                <a:srgbClr val="000000"/>
              </a:buClr>
              <a:buSzPts val="11200"/>
              <a:buFont typeface="Helvetica Neue"/>
              <a:buNone/>
            </a:pPr>
            <a:r>
              <a:t/>
            </a:r>
            <a:endParaRPr b="0" i="0" sz="6000" u="none" cap="none" strike="noStrike">
              <a:solidFill>
                <a:srgbClr val="000000"/>
              </a:solidFill>
              <a:latin typeface="Helvetica Neue"/>
              <a:ea typeface="Helvetica Neue"/>
              <a:cs typeface="Helvetica Neue"/>
              <a:sym typeface="Helvetica Neue"/>
            </a:endParaRPr>
          </a:p>
          <a:p>
            <a:pPr indent="0" lvl="0" marL="0" marR="0" rtl="0" algn="ctr">
              <a:lnSpc>
                <a:spcPct val="80000"/>
              </a:lnSpc>
              <a:spcBef>
                <a:spcPts val="0"/>
              </a:spcBef>
              <a:spcAft>
                <a:spcPts val="0"/>
              </a:spcAft>
              <a:buClr>
                <a:srgbClr val="000000"/>
              </a:buClr>
              <a:buSzPts val="11200"/>
              <a:buFont typeface="Helvetica Neue"/>
              <a:buNone/>
            </a:pPr>
            <a:r>
              <a:rPr b="0" i="0" lang="en-US" sz="6000" u="none" cap="none" strike="noStrike">
                <a:solidFill>
                  <a:srgbClr val="000000"/>
                </a:solidFill>
                <a:latin typeface="Helvetica Neue"/>
                <a:ea typeface="Helvetica Neue"/>
                <a:cs typeface="Helvetica Neue"/>
                <a:sym typeface="Helvetica Neue"/>
              </a:rPr>
              <a:t>more digital meetings:</a:t>
            </a:r>
            <a:endParaRPr b="0" i="0" sz="6000" u="none" cap="none" strike="noStrike">
              <a:solidFill>
                <a:srgbClr val="000000"/>
              </a:solidFill>
              <a:latin typeface="Helvetica Neue"/>
              <a:ea typeface="Helvetica Neue"/>
              <a:cs typeface="Helvetica Neue"/>
              <a:sym typeface="Helvetica Neue"/>
            </a:endParaRPr>
          </a:p>
          <a:p>
            <a:pPr indent="0" lvl="0" marL="0" marR="0" rtl="0" algn="ctr">
              <a:lnSpc>
                <a:spcPct val="80000"/>
              </a:lnSpc>
              <a:spcBef>
                <a:spcPts val="0"/>
              </a:spcBef>
              <a:spcAft>
                <a:spcPts val="0"/>
              </a:spcAft>
              <a:buClr>
                <a:srgbClr val="000000"/>
              </a:buClr>
              <a:buSzPts val="11200"/>
              <a:buFont typeface="Helvetica Neue"/>
              <a:buNone/>
            </a:pPr>
            <a:r>
              <a:rPr b="0" i="0" lang="en-US" sz="6000" u="sng" cap="none" strike="noStrike">
                <a:solidFill>
                  <a:srgbClr val="000000"/>
                </a:solidFill>
                <a:latin typeface="Helvetica Neue"/>
                <a:ea typeface="Helvetica Neue"/>
                <a:cs typeface="Helvetica Neue"/>
                <a:sym typeface="Helvetica Neue"/>
                <a:hlinkClick r:id="rId3">
                  <a:extLst>
                    <a:ext uri="{A12FA001-AC4F-418D-AE19-62706E023703}">
                      <ahyp:hlinkClr val="tx"/>
                    </a:ext>
                  </a:extLst>
                </a:hlinkClick>
              </a:rPr>
              <a:t>https://virtual-na.org/</a:t>
            </a:r>
            <a:endParaRPr b="0" i="0" sz="6000" u="none" cap="none" strike="noStrike">
              <a:solidFill>
                <a:srgbClr val="000000"/>
              </a:solidFill>
              <a:latin typeface="Helvetica Neue"/>
              <a:ea typeface="Helvetica Neue"/>
              <a:cs typeface="Helvetica Neue"/>
              <a:sym typeface="Helvetica Neue"/>
            </a:endParaRPr>
          </a:p>
          <a:p>
            <a:pPr indent="0" lvl="0" marL="0" marR="0" rtl="0" algn="ctr">
              <a:lnSpc>
                <a:spcPct val="80000"/>
              </a:lnSpc>
              <a:spcBef>
                <a:spcPts val="0"/>
              </a:spcBef>
              <a:spcAft>
                <a:spcPts val="0"/>
              </a:spcAft>
              <a:buClr>
                <a:srgbClr val="000000"/>
              </a:buClr>
              <a:buSzPts val="11200"/>
              <a:buFont typeface="Helvetica Neue"/>
              <a:buNone/>
            </a:pPr>
            <a:r>
              <a:t/>
            </a:r>
            <a:endParaRPr b="0" i="0" sz="6000" u="none" cap="none" strike="noStrike">
              <a:solidFill>
                <a:srgbClr val="000000"/>
              </a:solidFill>
              <a:latin typeface="Helvetica Neue"/>
              <a:ea typeface="Helvetica Neue"/>
              <a:cs typeface="Helvetica Neue"/>
              <a:sym typeface="Helvetica Neue"/>
            </a:endParaRPr>
          </a:p>
          <a:p>
            <a:pPr indent="0" lvl="0" marL="0" marR="0" rtl="0" algn="l">
              <a:lnSpc>
                <a:spcPct val="80000"/>
              </a:lnSpc>
              <a:spcBef>
                <a:spcPts val="0"/>
              </a:spcBef>
              <a:spcAft>
                <a:spcPts val="0"/>
              </a:spcAft>
              <a:buClr>
                <a:srgbClr val="000000"/>
              </a:buClr>
              <a:buSzPts val="11200"/>
              <a:buFont typeface="Helvetica Neue"/>
              <a:buNone/>
            </a:pPr>
            <a:r>
              <a:t/>
            </a:r>
            <a:endParaRPr b="0" i="0" sz="6000" u="none" cap="none" strike="noStrike">
              <a:solidFill>
                <a:srgbClr val="000000"/>
              </a:solidFill>
              <a:latin typeface="Helvetica Neue"/>
              <a:ea typeface="Helvetica Neue"/>
              <a:cs typeface="Helvetica Neue"/>
              <a:sym typeface="Helvetica Neue"/>
            </a:endParaRPr>
          </a:p>
        </p:txBody>
      </p:sp>
      <p:pic>
        <p:nvPicPr>
          <p:cNvPr descr="Image" id="573" name="Google Shape;573;g81913d535c_0_44"/>
          <p:cNvPicPr preferRelativeResize="0"/>
          <p:nvPr/>
        </p:nvPicPr>
        <p:blipFill rotWithShape="1">
          <a:blip r:embed="rId4">
            <a:alphaModFix/>
          </a:blip>
          <a:srcRect b="0" l="0" r="0" t="0"/>
          <a:stretch/>
        </p:blipFill>
        <p:spPr>
          <a:xfrm>
            <a:off x="17931120" y="4583225"/>
            <a:ext cx="4739025" cy="45494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g71f8c93592_1_1"/>
          <p:cNvSpPr/>
          <p:nvPr/>
        </p:nvSpPr>
        <p:spPr>
          <a:xfrm>
            <a:off x="250149" y="370041"/>
            <a:ext cx="23883600" cy="12975900"/>
          </a:xfrm>
          <a:prstGeom prst="rect">
            <a:avLst/>
          </a:prstGeom>
          <a:noFill/>
          <a:ln cap="flat" cmpd="sng" w="508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79" name="Google Shape;579;g71f8c93592_1_1"/>
          <p:cNvSpPr/>
          <p:nvPr/>
        </p:nvSpPr>
        <p:spPr>
          <a:xfrm>
            <a:off x="715558" y="863788"/>
            <a:ext cx="22953000" cy="11988300"/>
          </a:xfrm>
          <a:prstGeom prst="rect">
            <a:avLst/>
          </a:prstGeom>
          <a:noFill/>
          <a:ln cap="flat" cmpd="sng" w="88900">
            <a:solidFill>
              <a:srgbClr val="000000"/>
            </a:solidFill>
            <a:prstDash val="solid"/>
            <a:miter lim="400000"/>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80" name="Google Shape;580;g71f8c93592_1_1"/>
          <p:cNvSpPr txBox="1"/>
          <p:nvPr>
            <p:ph idx="4294967295" type="ctrTitle"/>
          </p:nvPr>
        </p:nvSpPr>
        <p:spPr>
          <a:xfrm>
            <a:off x="1606050" y="1825800"/>
            <a:ext cx="14229000" cy="10064400"/>
          </a:xfrm>
          <a:prstGeom prst="rect">
            <a:avLst/>
          </a:prstGeom>
          <a:noFill/>
          <a:ln>
            <a:noFill/>
          </a:ln>
        </p:spPr>
        <p:txBody>
          <a:bodyPr anchorCtr="0" anchor="ctr" bIns="50800" lIns="50800" spcFirstLastPara="1" rIns="50800" wrap="square" tIns="50800">
            <a:noAutofit/>
          </a:bodyPr>
          <a:lstStyle/>
          <a:p>
            <a:pPr indent="0" lvl="0" marL="0" marR="0" rtl="0" algn="l">
              <a:lnSpc>
                <a:spcPct val="80000"/>
              </a:lnSpc>
              <a:spcBef>
                <a:spcPts val="0"/>
              </a:spcBef>
              <a:spcAft>
                <a:spcPts val="0"/>
              </a:spcAft>
              <a:buClr>
                <a:srgbClr val="000000"/>
              </a:buClr>
              <a:buSzPts val="11200"/>
              <a:buFont typeface="Helvetica Neue"/>
              <a:buNone/>
            </a:pPr>
            <a:r>
              <a:rPr b="1" lang="en-US" sz="6000"/>
              <a:t>Please email questions to:</a:t>
            </a:r>
            <a:endParaRPr b="1" sz="6000"/>
          </a:p>
          <a:p>
            <a:pPr indent="0" lvl="0" marL="0" marR="0" rtl="0" algn="l">
              <a:lnSpc>
                <a:spcPct val="80000"/>
              </a:lnSpc>
              <a:spcBef>
                <a:spcPts val="0"/>
              </a:spcBef>
              <a:spcAft>
                <a:spcPts val="0"/>
              </a:spcAft>
              <a:buClr>
                <a:srgbClr val="000000"/>
              </a:buClr>
              <a:buSzPts val="11200"/>
              <a:buFont typeface="Helvetica Neue"/>
              <a:buNone/>
            </a:pPr>
            <a:r>
              <a:t/>
            </a:r>
            <a:endParaRPr sz="4800"/>
          </a:p>
          <a:p>
            <a:pPr indent="0" lvl="0" marL="0" marR="0" rtl="0" algn="l">
              <a:lnSpc>
                <a:spcPct val="80000"/>
              </a:lnSpc>
              <a:spcBef>
                <a:spcPts val="0"/>
              </a:spcBef>
              <a:spcAft>
                <a:spcPts val="0"/>
              </a:spcAft>
              <a:buClr>
                <a:srgbClr val="000000"/>
              </a:buClr>
              <a:buSzPts val="11200"/>
              <a:buFont typeface="Helvetica Neue"/>
              <a:buNone/>
            </a:pPr>
            <a:r>
              <a:rPr b="1" lang="en-US" sz="4800" u="sng">
                <a:solidFill>
                  <a:schemeClr val="hlink"/>
                </a:solidFill>
                <a:hlinkClick r:id="rId3"/>
              </a:rPr>
              <a:t>PR@TORONTONA.ORG</a:t>
            </a:r>
            <a:endParaRPr b="1" sz="4800"/>
          </a:p>
          <a:p>
            <a:pPr indent="0" lvl="0" marL="0" marR="0" rtl="0" algn="l">
              <a:lnSpc>
                <a:spcPct val="80000"/>
              </a:lnSpc>
              <a:spcBef>
                <a:spcPts val="0"/>
              </a:spcBef>
              <a:spcAft>
                <a:spcPts val="0"/>
              </a:spcAft>
              <a:buClr>
                <a:srgbClr val="000000"/>
              </a:buClr>
              <a:buSzPts val="11200"/>
              <a:buFont typeface="Helvetica Neue"/>
              <a:buNone/>
            </a:pPr>
            <a:r>
              <a:t/>
            </a:r>
            <a:endParaRPr b="1" sz="4800"/>
          </a:p>
          <a:p>
            <a:pPr indent="0" lvl="0" marL="0" marR="0" rtl="0" algn="l">
              <a:lnSpc>
                <a:spcPct val="80000"/>
              </a:lnSpc>
              <a:spcBef>
                <a:spcPts val="0"/>
              </a:spcBef>
              <a:spcAft>
                <a:spcPts val="0"/>
              </a:spcAft>
              <a:buClr>
                <a:srgbClr val="000000"/>
              </a:buClr>
              <a:buSzPts val="11200"/>
              <a:buFont typeface="Helvetica Neue"/>
              <a:buNone/>
            </a:pPr>
            <a:r>
              <a:t/>
            </a:r>
            <a:endParaRPr b="1" sz="4800"/>
          </a:p>
          <a:p>
            <a:pPr indent="0" lvl="0" marL="0" marR="0" rtl="0" algn="l">
              <a:lnSpc>
                <a:spcPct val="80000"/>
              </a:lnSpc>
              <a:spcBef>
                <a:spcPts val="0"/>
              </a:spcBef>
              <a:spcAft>
                <a:spcPts val="0"/>
              </a:spcAft>
              <a:buClr>
                <a:srgbClr val="000000"/>
              </a:buClr>
              <a:buSzPts val="11200"/>
              <a:buFont typeface="Helvetica Neue"/>
              <a:buNone/>
            </a:pPr>
            <a:r>
              <a:rPr b="1" lang="en-US" sz="6000"/>
              <a:t>Please email meeting list changes to:</a:t>
            </a:r>
            <a:endParaRPr b="1" sz="6000"/>
          </a:p>
          <a:p>
            <a:pPr indent="0" lvl="0" marL="0" marR="0" rtl="0" algn="l">
              <a:lnSpc>
                <a:spcPct val="80000"/>
              </a:lnSpc>
              <a:spcBef>
                <a:spcPts val="0"/>
              </a:spcBef>
              <a:spcAft>
                <a:spcPts val="0"/>
              </a:spcAft>
              <a:buClr>
                <a:srgbClr val="000000"/>
              </a:buClr>
              <a:buSzPts val="11200"/>
              <a:buFont typeface="Helvetica Neue"/>
              <a:buNone/>
            </a:pPr>
            <a:r>
              <a:t/>
            </a:r>
            <a:endParaRPr b="1" sz="4800"/>
          </a:p>
          <a:p>
            <a:pPr indent="0" lvl="0" marL="0" marR="0" rtl="0" algn="l">
              <a:lnSpc>
                <a:spcPct val="80000"/>
              </a:lnSpc>
              <a:spcBef>
                <a:spcPts val="0"/>
              </a:spcBef>
              <a:spcAft>
                <a:spcPts val="0"/>
              </a:spcAft>
              <a:buClr>
                <a:srgbClr val="000000"/>
              </a:buClr>
              <a:buSzPts val="11200"/>
              <a:buFont typeface="Helvetica Neue"/>
              <a:buNone/>
            </a:pPr>
            <a:r>
              <a:rPr b="1" lang="en-US" sz="4800" u="sng">
                <a:solidFill>
                  <a:schemeClr val="hlink"/>
                </a:solidFill>
                <a:hlinkClick r:id="rId4"/>
              </a:rPr>
              <a:t>MEETINGLIST@TORONTONA.ORG</a:t>
            </a:r>
            <a:endParaRPr b="1" sz="4800"/>
          </a:p>
          <a:p>
            <a:pPr indent="0" lvl="0" marL="0" marR="0" rtl="0" algn="l">
              <a:lnSpc>
                <a:spcPct val="80000"/>
              </a:lnSpc>
              <a:spcBef>
                <a:spcPts val="0"/>
              </a:spcBef>
              <a:spcAft>
                <a:spcPts val="0"/>
              </a:spcAft>
              <a:buClr>
                <a:srgbClr val="000000"/>
              </a:buClr>
              <a:buSzPts val="11200"/>
              <a:buFont typeface="Helvetica Neue"/>
              <a:buNone/>
            </a:pPr>
            <a:r>
              <a:t/>
            </a:r>
            <a:endParaRPr b="1" sz="4800"/>
          </a:p>
          <a:p>
            <a:pPr indent="0" lvl="0" marL="0" marR="0" rtl="0" algn="l">
              <a:lnSpc>
                <a:spcPct val="80000"/>
              </a:lnSpc>
              <a:spcBef>
                <a:spcPts val="0"/>
              </a:spcBef>
              <a:spcAft>
                <a:spcPts val="0"/>
              </a:spcAft>
              <a:buClr>
                <a:srgbClr val="000000"/>
              </a:buClr>
              <a:buSzPts val="11200"/>
              <a:buFont typeface="Helvetica Neue"/>
              <a:buNone/>
            </a:pPr>
            <a:r>
              <a:t/>
            </a:r>
            <a:endParaRPr b="1" sz="4800"/>
          </a:p>
        </p:txBody>
      </p:sp>
      <p:pic>
        <p:nvPicPr>
          <p:cNvPr descr="Image" id="581" name="Google Shape;581;g71f8c93592_1_1"/>
          <p:cNvPicPr preferRelativeResize="0"/>
          <p:nvPr/>
        </p:nvPicPr>
        <p:blipFill rotWithShape="1">
          <a:blip r:embed="rId5">
            <a:alphaModFix/>
          </a:blip>
          <a:srcRect b="0" l="0" r="0" t="0"/>
          <a:stretch/>
        </p:blipFill>
        <p:spPr>
          <a:xfrm>
            <a:off x="17931120" y="4583225"/>
            <a:ext cx="4739025" cy="4549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idx="4294967295" type="ctrTitle"/>
          </p:nvPr>
        </p:nvSpPr>
        <p:spPr>
          <a:xfrm>
            <a:off x="1651627" y="2298700"/>
            <a:ext cx="14183400" cy="4648200"/>
          </a:xfrm>
          <a:prstGeom prst="rect">
            <a:avLst/>
          </a:prstGeom>
          <a:noFill/>
          <a:ln>
            <a:noFill/>
          </a:ln>
        </p:spPr>
        <p:txBody>
          <a:bodyPr anchorCtr="0" anchor="b" bIns="50800" lIns="50800" spcFirstLastPara="1" rIns="50800" wrap="square" tIns="50800">
            <a:normAutofit/>
          </a:bodyPr>
          <a:lstStyle/>
          <a:p>
            <a:pPr indent="0" lvl="0" marL="0" marR="0" rtl="0" algn="l">
              <a:lnSpc>
                <a:spcPct val="80000"/>
              </a:lnSpc>
              <a:spcBef>
                <a:spcPts val="0"/>
              </a:spcBef>
              <a:spcAft>
                <a:spcPts val="0"/>
              </a:spcAft>
              <a:buClr>
                <a:srgbClr val="000000"/>
              </a:buClr>
              <a:buSzPts val="11200"/>
              <a:buFont typeface="Helvetica Neue"/>
              <a:buNone/>
            </a:pPr>
            <a:r>
              <a:rPr b="1" lang="en-US"/>
              <a:t>Your Group Name Here</a:t>
            </a:r>
            <a:endParaRPr b="0" i="0" sz="11200" u="none" cap="none" strike="noStrike">
              <a:solidFill>
                <a:srgbClr val="000000"/>
              </a:solidFill>
              <a:latin typeface="Helvetica Neue"/>
              <a:ea typeface="Helvetica Neue"/>
              <a:cs typeface="Helvetica Neue"/>
              <a:sym typeface="Helvetica Neue"/>
            </a:endParaRPr>
          </a:p>
        </p:txBody>
      </p:sp>
      <p:sp>
        <p:nvSpPr>
          <p:cNvPr id="111" name="Google Shape;111;p3"/>
          <p:cNvSpPr txBox="1"/>
          <p:nvPr/>
        </p:nvSpPr>
        <p:spPr>
          <a:xfrm>
            <a:off x="1717419" y="7800795"/>
            <a:ext cx="14927598" cy="1462149"/>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3000"/>
              <a:buFont typeface="Helvetica Neue Light"/>
              <a:buNone/>
            </a:pPr>
            <a:r>
              <a:rPr b="0" i="0" lang="en-US" sz="3000" u="none" cap="none" strike="noStrike">
                <a:solidFill>
                  <a:srgbClr val="000000"/>
                </a:solidFill>
                <a:latin typeface="Helvetica Neue Light"/>
                <a:ea typeface="Helvetica Neue Light"/>
                <a:cs typeface="Helvetica Neue Light"/>
                <a:sym typeface="Helvetica Neue Light"/>
              </a:rPr>
              <a:t>Online NA Meeting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Helvetica Neue Light"/>
              <a:buNone/>
            </a:pPr>
            <a:r>
              <a:rPr b="0" i="0" lang="en-US" sz="3000" u="none" cap="none" strike="noStrike">
                <a:solidFill>
                  <a:srgbClr val="000000"/>
                </a:solidFill>
                <a:latin typeface="Helvetica Neue Light"/>
                <a:ea typeface="Helvetica Neue Light"/>
                <a:cs typeface="Helvetica Neue Light"/>
                <a:sym typeface="Helvetica Neue Light"/>
              </a:rPr>
              <a:t>March 17, 2019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0"/>
              <a:buFont typeface="Helvetica Neue Light"/>
              <a:buNone/>
            </a:pPr>
            <a:r>
              <a:rPr b="0" i="0" lang="en-US" sz="3000" u="none" cap="none" strike="noStrike">
                <a:solidFill>
                  <a:srgbClr val="000000"/>
                </a:solidFill>
                <a:latin typeface="Helvetica Neue Light"/>
                <a:ea typeface="Helvetica Neue Light"/>
                <a:cs typeface="Helvetica Neue Light"/>
                <a:sym typeface="Helvetica Neue Light"/>
              </a:rPr>
              <a:t>7:00 PM - 8:30 PM</a:t>
            </a:r>
            <a:endParaRPr b="0" i="0" sz="1400" u="none" cap="none" strike="noStrike">
              <a:solidFill>
                <a:srgbClr val="000000"/>
              </a:solidFill>
              <a:latin typeface="Arial"/>
              <a:ea typeface="Arial"/>
              <a:cs typeface="Arial"/>
              <a:sym typeface="Arial"/>
            </a:endParaRPr>
          </a:p>
        </p:txBody>
      </p:sp>
      <p:pic>
        <p:nvPicPr>
          <p:cNvPr descr="Image" id="112" name="Google Shape;112;p3"/>
          <p:cNvPicPr preferRelativeResize="0"/>
          <p:nvPr/>
        </p:nvPicPr>
        <p:blipFill rotWithShape="1">
          <a:blip r:embed="rId3">
            <a:alphaModFix/>
          </a:blip>
          <a:srcRect b="0" l="0" r="0" t="0"/>
          <a:stretch/>
        </p:blipFill>
        <p:spPr>
          <a:xfrm>
            <a:off x="21462630" y="10938688"/>
            <a:ext cx="2562018" cy="24595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4"/>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rmAutofit/>
          </a:bodyPr>
          <a:lstStyle/>
          <a:p>
            <a:pPr indent="0" lvl="0" marL="0" rtl="0" algn="ctr">
              <a:lnSpc>
                <a:spcPct val="100000"/>
              </a:lnSpc>
              <a:spcBef>
                <a:spcPts val="0"/>
              </a:spcBef>
              <a:spcAft>
                <a:spcPts val="0"/>
              </a:spcAft>
              <a:buClr>
                <a:srgbClr val="000000"/>
              </a:buClr>
              <a:buSzPts val="11200"/>
              <a:buFont typeface="Helvetica Neue"/>
              <a:buNone/>
            </a:pPr>
            <a:r>
              <a:rPr b="0" i="0" lang="en-US" sz="11200" u="none" cap="none" strike="noStrike">
                <a:solidFill>
                  <a:srgbClr val="000000"/>
                </a:solidFill>
                <a:latin typeface="Helvetica Neue"/>
                <a:ea typeface="Helvetica Neue"/>
                <a:cs typeface="Helvetica Neue"/>
                <a:sym typeface="Helvetica Neue"/>
              </a:rPr>
              <a:t>Agenda</a:t>
            </a:r>
            <a:endParaRPr/>
          </a:p>
        </p:txBody>
      </p:sp>
      <p:sp>
        <p:nvSpPr>
          <p:cNvPr id="118" name="Google Shape;118;p4"/>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normAutofit/>
          </a:bodyPr>
          <a:lstStyle/>
          <a:p>
            <a:pPr indent="-833437" lvl="0" marL="833437" rtl="0" algn="l">
              <a:lnSpc>
                <a:spcPct val="40000"/>
              </a:lnSpc>
              <a:spcBef>
                <a:spcPts val="0"/>
              </a:spcBef>
              <a:spcAft>
                <a:spcPts val="0"/>
              </a:spcAft>
              <a:buClr>
                <a:srgbClr val="000000"/>
              </a:buClr>
              <a:buSzPts val="4500"/>
              <a:buFont typeface="Helvetica Neue"/>
              <a:buAutoNum type="arabicPeriod"/>
            </a:pPr>
            <a:r>
              <a:rPr lang="en-US" sz="4500"/>
              <a:t>Welcome</a:t>
            </a:r>
            <a:endParaRPr/>
          </a:p>
          <a:p>
            <a:pPr indent="-833437" lvl="0" marL="833437" rtl="0" algn="l">
              <a:lnSpc>
                <a:spcPct val="40000"/>
              </a:lnSpc>
              <a:spcBef>
                <a:spcPts val="4500"/>
              </a:spcBef>
              <a:spcAft>
                <a:spcPts val="0"/>
              </a:spcAft>
              <a:buClr>
                <a:srgbClr val="000000"/>
              </a:buClr>
              <a:buSzPts val="4500"/>
              <a:buFont typeface="Helvetica Neue"/>
              <a:buAutoNum type="arabicPeriod"/>
            </a:pPr>
            <a:r>
              <a:rPr lang="en-US" sz="4500"/>
              <a:t>Overview of Online Meeting</a:t>
            </a:r>
            <a:endParaRPr/>
          </a:p>
          <a:p>
            <a:pPr indent="-833437" lvl="0" marL="833437" rtl="0" algn="l">
              <a:lnSpc>
                <a:spcPct val="40000"/>
              </a:lnSpc>
              <a:spcBef>
                <a:spcPts val="4500"/>
              </a:spcBef>
              <a:spcAft>
                <a:spcPts val="0"/>
              </a:spcAft>
              <a:buClr>
                <a:srgbClr val="000000"/>
              </a:buClr>
              <a:buSzPts val="4500"/>
              <a:buFont typeface="Helvetica Neue"/>
              <a:buAutoNum type="arabicPeriod"/>
            </a:pPr>
            <a:r>
              <a:rPr lang="en-US" sz="4500"/>
              <a:t>Readings</a:t>
            </a:r>
            <a:endParaRPr/>
          </a:p>
          <a:p>
            <a:pPr indent="-833437" lvl="0" marL="833437" rtl="0" algn="l">
              <a:lnSpc>
                <a:spcPct val="40000"/>
              </a:lnSpc>
              <a:spcBef>
                <a:spcPts val="4500"/>
              </a:spcBef>
              <a:spcAft>
                <a:spcPts val="0"/>
              </a:spcAft>
              <a:buClr>
                <a:srgbClr val="000000"/>
              </a:buClr>
              <a:buSzPts val="4500"/>
              <a:buFont typeface="Helvetica Neue"/>
              <a:buAutoNum type="arabicPeriod"/>
            </a:pPr>
            <a:r>
              <a:rPr lang="en-US" sz="4500"/>
              <a:t>Key Tags</a:t>
            </a:r>
            <a:endParaRPr/>
          </a:p>
          <a:p>
            <a:pPr indent="-833437" lvl="0" marL="833437" rtl="0" algn="l">
              <a:lnSpc>
                <a:spcPct val="40000"/>
              </a:lnSpc>
              <a:spcBef>
                <a:spcPts val="4500"/>
              </a:spcBef>
              <a:spcAft>
                <a:spcPts val="0"/>
              </a:spcAft>
              <a:buClr>
                <a:srgbClr val="000000"/>
              </a:buClr>
              <a:buSzPts val="4500"/>
              <a:buFont typeface="Helvetica Neue"/>
              <a:buAutoNum type="arabicPeriod"/>
            </a:pPr>
            <a:r>
              <a:rPr lang="en-US" sz="4500"/>
              <a:t>Announcements</a:t>
            </a:r>
            <a:endParaRPr/>
          </a:p>
          <a:p>
            <a:pPr indent="-833437" lvl="0" marL="833437" rtl="0" algn="l">
              <a:lnSpc>
                <a:spcPct val="40000"/>
              </a:lnSpc>
              <a:spcBef>
                <a:spcPts val="4500"/>
              </a:spcBef>
              <a:spcAft>
                <a:spcPts val="0"/>
              </a:spcAft>
              <a:buClr>
                <a:srgbClr val="000000"/>
              </a:buClr>
              <a:buSzPts val="4500"/>
              <a:buFont typeface="Helvetica Neue"/>
              <a:buAutoNum type="arabicPeriod"/>
            </a:pPr>
            <a:r>
              <a:rPr lang="en-US" sz="4500"/>
              <a:t>Sharing Guidelines</a:t>
            </a:r>
            <a:endParaRPr/>
          </a:p>
          <a:p>
            <a:pPr indent="-833437" lvl="0" marL="833437" rtl="0" algn="l">
              <a:lnSpc>
                <a:spcPct val="40000"/>
              </a:lnSpc>
              <a:spcBef>
                <a:spcPts val="4500"/>
              </a:spcBef>
              <a:spcAft>
                <a:spcPts val="0"/>
              </a:spcAft>
              <a:buClr>
                <a:srgbClr val="000000"/>
              </a:buClr>
              <a:buSzPts val="4500"/>
              <a:buFont typeface="Helvetica Neue"/>
              <a:buAutoNum type="arabicPeriod"/>
            </a:pPr>
            <a:r>
              <a:rPr lang="en-US" sz="4500"/>
              <a:t>Sharing Portion of Meeting</a:t>
            </a:r>
            <a:endParaRPr/>
          </a:p>
        </p:txBody>
      </p:sp>
      <p:pic>
        <p:nvPicPr>
          <p:cNvPr descr="Image" id="119" name="Google Shape;119;p4"/>
          <p:cNvPicPr preferRelativeResize="0"/>
          <p:nvPr/>
        </p:nvPicPr>
        <p:blipFill rotWithShape="1">
          <a:blip r:embed="rId3">
            <a:alphaModFix/>
          </a:blip>
          <a:srcRect b="0" l="0" r="0" t="0"/>
          <a:stretch/>
        </p:blipFill>
        <p:spPr>
          <a:xfrm rot="-1070510">
            <a:off x="15488587" y="1865310"/>
            <a:ext cx="8780917" cy="140087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ph type="title"/>
          </p:nvPr>
        </p:nvSpPr>
        <p:spPr>
          <a:xfrm>
            <a:off x="1689100" y="355600"/>
            <a:ext cx="21005799" cy="2286000"/>
          </a:xfrm>
          <a:prstGeom prst="rect">
            <a:avLst/>
          </a:prstGeom>
          <a:noFill/>
          <a:ln>
            <a:noFill/>
          </a:ln>
        </p:spPr>
        <p:txBody>
          <a:bodyPr anchorCtr="0" anchor="ctr" bIns="50800" lIns="50800" spcFirstLastPara="1" rIns="50800" wrap="square" tIns="50800">
            <a:normAutofit/>
          </a:bodyPr>
          <a:lstStyle/>
          <a:p>
            <a:pPr indent="0" lvl="0" marL="0" marR="0" rtl="0" algn="ctr">
              <a:lnSpc>
                <a:spcPct val="100000"/>
              </a:lnSpc>
              <a:spcBef>
                <a:spcPts val="0"/>
              </a:spcBef>
              <a:spcAft>
                <a:spcPts val="0"/>
              </a:spcAft>
              <a:buClr>
                <a:srgbClr val="000000"/>
              </a:buClr>
              <a:buSzPts val="8700"/>
              <a:buFont typeface="Helvetica Neue"/>
              <a:buNone/>
            </a:pPr>
            <a:r>
              <a:rPr lang="en-US" sz="8700"/>
              <a:t>Virtual Meetings</a:t>
            </a:r>
            <a:endParaRPr/>
          </a:p>
        </p:txBody>
      </p:sp>
      <p:pic>
        <p:nvPicPr>
          <p:cNvPr descr="laptop.png" id="125" name="Google Shape;125;p5"/>
          <p:cNvPicPr preferRelativeResize="0"/>
          <p:nvPr/>
        </p:nvPicPr>
        <p:blipFill rotWithShape="1">
          <a:blip r:embed="rId3">
            <a:alphaModFix/>
          </a:blip>
          <a:srcRect b="0" l="0" r="0" t="0"/>
          <a:stretch/>
        </p:blipFill>
        <p:spPr>
          <a:xfrm>
            <a:off x="3666183" y="2680613"/>
            <a:ext cx="4484818" cy="4484818"/>
          </a:xfrm>
          <a:prstGeom prst="rect">
            <a:avLst/>
          </a:prstGeom>
          <a:noFill/>
          <a:ln>
            <a:noFill/>
          </a:ln>
        </p:spPr>
      </p:pic>
      <p:pic>
        <p:nvPicPr>
          <p:cNvPr descr="phone.png" id="126" name="Google Shape;126;p5"/>
          <p:cNvPicPr preferRelativeResize="0"/>
          <p:nvPr/>
        </p:nvPicPr>
        <p:blipFill rotWithShape="1">
          <a:blip r:embed="rId4">
            <a:alphaModFix/>
          </a:blip>
          <a:srcRect b="0" l="0" r="0" t="0"/>
          <a:stretch/>
        </p:blipFill>
        <p:spPr>
          <a:xfrm>
            <a:off x="17196044" y="3643657"/>
            <a:ext cx="2558730" cy="2558730"/>
          </a:xfrm>
          <a:prstGeom prst="rect">
            <a:avLst/>
          </a:prstGeom>
          <a:noFill/>
          <a:ln>
            <a:noFill/>
          </a:ln>
        </p:spPr>
      </p:pic>
      <p:sp>
        <p:nvSpPr>
          <p:cNvPr id="127" name="Google Shape;127;p5"/>
          <p:cNvSpPr/>
          <p:nvPr/>
        </p:nvSpPr>
        <p:spPr>
          <a:xfrm>
            <a:off x="2315373" y="6941728"/>
            <a:ext cx="7186439" cy="597325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5200"/>
              <a:buFont typeface="Helvetica Neue"/>
              <a:buNone/>
            </a:pPr>
            <a:r>
              <a:rPr b="1" i="0" lang="en-US" sz="5200" u="none" cap="none" strike="noStrike">
                <a:solidFill>
                  <a:srgbClr val="000000"/>
                </a:solidFill>
                <a:latin typeface="Helvetica Neue"/>
                <a:ea typeface="Helvetica Neue"/>
                <a:cs typeface="Helvetica Neue"/>
                <a:sym typeface="Helvetica Neue"/>
              </a:rPr>
              <a:t>Laptop / Desktop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00"/>
              <a:buFont typeface="Helvetica Neue"/>
              <a:buNone/>
            </a:pPr>
            <a:r>
              <a:t/>
            </a:r>
            <a:endParaRPr b="1" i="0" sz="5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4000"/>
              <a:buFont typeface="Helvetica Neue"/>
              <a:buNone/>
            </a:pPr>
            <a:r>
              <a:rPr b="0" i="0" lang="en-US" sz="4000" u="none" cap="none" strike="noStrike">
                <a:solidFill>
                  <a:srgbClr val="000000"/>
                </a:solidFill>
                <a:latin typeface="Helvetica Neue"/>
                <a:ea typeface="Helvetica Neue"/>
                <a:cs typeface="Helvetica Neue"/>
                <a:sym typeface="Helvetica Neue"/>
              </a:rPr>
              <a:t>Download desktop Zoom app (browser has limited functionality)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Helvetica Neue"/>
              <a:buNone/>
            </a:pPr>
            <a:r>
              <a:t/>
            </a:r>
            <a:endParaRPr b="0" i="0" sz="40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4000"/>
              <a:buFont typeface="Helvetica Neue"/>
              <a:buNone/>
            </a:pPr>
            <a:r>
              <a:rPr b="0" i="0" lang="en-US" sz="4000" u="none" cap="none" strike="noStrike">
                <a:solidFill>
                  <a:srgbClr val="000000"/>
                </a:solidFill>
                <a:latin typeface="Helvetica Neue"/>
                <a:ea typeface="Helvetica Neue"/>
                <a:cs typeface="Helvetica Neue"/>
                <a:sym typeface="Helvetica Neue"/>
              </a:rPr>
              <a:t>www.zoom.us/download</a:t>
            </a:r>
            <a:endParaRPr b="0" i="0" sz="1400" u="none" cap="none" strike="noStrike">
              <a:solidFill>
                <a:srgbClr val="000000"/>
              </a:solidFill>
              <a:latin typeface="Arial"/>
              <a:ea typeface="Arial"/>
              <a:cs typeface="Arial"/>
              <a:sym typeface="Arial"/>
            </a:endParaRPr>
          </a:p>
        </p:txBody>
      </p:sp>
      <p:sp>
        <p:nvSpPr>
          <p:cNvPr id="128" name="Google Shape;128;p5"/>
          <p:cNvSpPr/>
          <p:nvPr/>
        </p:nvSpPr>
        <p:spPr>
          <a:xfrm>
            <a:off x="14882188" y="6941728"/>
            <a:ext cx="7186439" cy="5973259"/>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5200"/>
              <a:buFont typeface="Helvetica Neue"/>
              <a:buNone/>
            </a:pPr>
            <a:r>
              <a:rPr b="1" i="0" lang="en-US" sz="5200" u="none" cap="none" strike="noStrike">
                <a:solidFill>
                  <a:srgbClr val="000000"/>
                </a:solidFill>
                <a:latin typeface="Helvetica Neue"/>
                <a:ea typeface="Helvetica Neue"/>
                <a:cs typeface="Helvetica Neue"/>
                <a:sym typeface="Helvetica Neue"/>
              </a:rPr>
              <a:t>Mobile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200"/>
              <a:buFont typeface="Helvetica Neue"/>
              <a:buNone/>
            </a:pPr>
            <a:r>
              <a:t/>
            </a:r>
            <a:endParaRPr b="1" i="0" sz="52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4000"/>
              <a:buFont typeface="Helvetica Neue"/>
              <a:buNone/>
            </a:pPr>
            <a:r>
              <a:rPr b="0" i="0" lang="en-US" sz="4000" u="none" cap="none" strike="noStrike">
                <a:solidFill>
                  <a:srgbClr val="000000"/>
                </a:solidFill>
                <a:latin typeface="Helvetica Neue"/>
                <a:ea typeface="Helvetica Neue"/>
                <a:cs typeface="Helvetica Neue"/>
                <a:sym typeface="Helvetica Neue"/>
              </a:rPr>
              <a:t>Download mobile Zoom app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Helvetica Neue"/>
              <a:buNone/>
            </a:pPr>
            <a:r>
              <a:t/>
            </a:r>
            <a:endParaRPr b="0" i="0" sz="40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4000"/>
              <a:buFont typeface="Helvetica Neue"/>
              <a:buNone/>
            </a:pPr>
            <a:r>
              <a:rPr b="0" i="0" lang="en-US" sz="4000" u="none" cap="none" strike="noStrike">
                <a:solidFill>
                  <a:srgbClr val="000000"/>
                </a:solidFill>
                <a:latin typeface="Helvetica Neue"/>
                <a:ea typeface="Helvetica Neue"/>
                <a:cs typeface="Helvetica Neue"/>
                <a:sym typeface="Helvetica Neue"/>
              </a:rPr>
              <a:t>iOS App Store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Helvetica Neue"/>
              <a:buNone/>
            </a:pPr>
            <a:r>
              <a:rPr b="0" i="0" lang="en-US" sz="4000" u="none" cap="none" strike="noStrike">
                <a:solidFill>
                  <a:srgbClr val="000000"/>
                </a:solidFill>
                <a:latin typeface="Helvetica Neue"/>
                <a:ea typeface="Helvetica Neue"/>
                <a:cs typeface="Helvetica Neue"/>
                <a:sym typeface="Helvetica Neue"/>
              </a:rPr>
              <a:t>Google Play</a:t>
            </a:r>
            <a:endParaRPr b="0" i="0" sz="1400" u="none" cap="none" strike="noStrike">
              <a:solidFill>
                <a:srgbClr val="000000"/>
              </a:solidFill>
              <a:latin typeface="Arial"/>
              <a:ea typeface="Arial"/>
              <a:cs typeface="Arial"/>
              <a:sym typeface="Arial"/>
            </a:endParaRPr>
          </a:p>
        </p:txBody>
      </p:sp>
      <p:sp>
        <p:nvSpPr>
          <p:cNvPr id="129" name="Google Shape;129;p5"/>
          <p:cNvSpPr/>
          <p:nvPr/>
        </p:nvSpPr>
        <p:spPr>
          <a:xfrm>
            <a:off x="10330328" y="3340861"/>
            <a:ext cx="3723344" cy="3723344"/>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FFFFFF"/>
                </a:solidFill>
                <a:latin typeface="Helvetica Neue"/>
                <a:ea typeface="Helvetica Neue"/>
                <a:cs typeface="Helvetica Neue"/>
                <a:sym typeface="Helvetica Neue"/>
              </a:rPr>
              <a:t>Please activate video if you’re comfortable</a:t>
            </a:r>
            <a:endParaRPr b="0" i="0" sz="1400" u="none" cap="none" strike="noStrike">
              <a:solidFill>
                <a:srgbClr val="000000"/>
              </a:solidFill>
              <a:latin typeface="Arial"/>
              <a:ea typeface="Arial"/>
              <a:cs typeface="Arial"/>
              <a:sym typeface="Arial"/>
            </a:endParaRPr>
          </a:p>
        </p:txBody>
      </p:sp>
      <p:sp>
        <p:nvSpPr>
          <p:cNvPr id="130" name="Google Shape;130;p5"/>
          <p:cNvSpPr/>
          <p:nvPr/>
        </p:nvSpPr>
        <p:spPr>
          <a:xfrm>
            <a:off x="10330328" y="7763465"/>
            <a:ext cx="3723344" cy="3723344"/>
          </a:xfrm>
          <a:prstGeom prst="ellipse">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FFFFFF"/>
                </a:solidFill>
                <a:latin typeface="Helvetica Neue"/>
                <a:ea typeface="Helvetica Neue"/>
                <a:cs typeface="Helvetica Neue"/>
                <a:sym typeface="Helvetica Neue"/>
              </a:rPr>
              <a:t>Chairperson may mute everyone’s audio during share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ph type="title"/>
          </p:nvPr>
        </p:nvSpPr>
        <p:spPr>
          <a:xfrm>
            <a:off x="1689100" y="355600"/>
            <a:ext cx="21005701" cy="2286000"/>
          </a:xfrm>
          <a:prstGeom prst="rect">
            <a:avLst/>
          </a:prstGeom>
          <a:noFill/>
          <a:ln>
            <a:noFill/>
          </a:ln>
        </p:spPr>
        <p:txBody>
          <a:bodyPr anchorCtr="0" anchor="ctr" bIns="50800" lIns="50800" spcFirstLastPara="1" rIns="50800" wrap="square" tIns="50800">
            <a:normAutofit/>
          </a:bodyPr>
          <a:lstStyle/>
          <a:p>
            <a:pPr indent="0" lvl="0" marL="0" marR="0" rtl="0" algn="ctr">
              <a:lnSpc>
                <a:spcPct val="100000"/>
              </a:lnSpc>
              <a:spcBef>
                <a:spcPts val="0"/>
              </a:spcBef>
              <a:spcAft>
                <a:spcPts val="0"/>
              </a:spcAft>
              <a:buClr>
                <a:srgbClr val="000000"/>
              </a:buClr>
              <a:buSzPts val="8700"/>
              <a:buFont typeface="Helvetica Neue"/>
              <a:buNone/>
            </a:pPr>
            <a:r>
              <a:rPr lang="en-US" sz="8700"/>
              <a:t>Participation</a:t>
            </a:r>
            <a:endParaRPr/>
          </a:p>
        </p:txBody>
      </p:sp>
      <p:pic>
        <p:nvPicPr>
          <p:cNvPr descr="laptop.png" id="136" name="Google Shape;136;p6"/>
          <p:cNvPicPr preferRelativeResize="0"/>
          <p:nvPr/>
        </p:nvPicPr>
        <p:blipFill rotWithShape="1">
          <a:blip r:embed="rId3">
            <a:alphaModFix/>
          </a:blip>
          <a:srcRect b="0" l="0" r="0" t="0"/>
          <a:stretch/>
        </p:blipFill>
        <p:spPr>
          <a:xfrm>
            <a:off x="424912" y="2208056"/>
            <a:ext cx="1512569" cy="1512569"/>
          </a:xfrm>
          <a:prstGeom prst="rect">
            <a:avLst/>
          </a:prstGeom>
          <a:noFill/>
          <a:ln>
            <a:noFill/>
          </a:ln>
        </p:spPr>
      </p:pic>
      <p:pic>
        <p:nvPicPr>
          <p:cNvPr descr="phone.png" id="137" name="Google Shape;137;p6"/>
          <p:cNvPicPr preferRelativeResize="0"/>
          <p:nvPr/>
        </p:nvPicPr>
        <p:blipFill rotWithShape="1">
          <a:blip r:embed="rId4">
            <a:alphaModFix/>
          </a:blip>
          <a:srcRect b="0" l="0" r="0" t="0"/>
          <a:stretch/>
        </p:blipFill>
        <p:spPr>
          <a:xfrm>
            <a:off x="23075498" y="2387843"/>
            <a:ext cx="1152995" cy="1152995"/>
          </a:xfrm>
          <a:prstGeom prst="rect">
            <a:avLst/>
          </a:prstGeom>
          <a:noFill/>
          <a:ln>
            <a:noFill/>
          </a:ln>
        </p:spPr>
      </p:pic>
      <p:cxnSp>
        <p:nvCxnSpPr>
          <p:cNvPr id="138" name="Google Shape;138;p6"/>
          <p:cNvCxnSpPr/>
          <p:nvPr/>
        </p:nvCxnSpPr>
        <p:spPr>
          <a:xfrm rot="10800000">
            <a:off x="12192000" y="2609169"/>
            <a:ext cx="0" cy="10377261"/>
          </a:xfrm>
          <a:prstGeom prst="straightConnector1">
            <a:avLst/>
          </a:prstGeom>
          <a:noFill/>
          <a:ln cap="flat" cmpd="sng" w="50800">
            <a:solidFill>
              <a:srgbClr val="000000"/>
            </a:solidFill>
            <a:prstDash val="solid"/>
            <a:miter lim="400000"/>
            <a:headEnd len="sm" w="sm" type="none"/>
            <a:tailEnd len="sm" w="sm" type="none"/>
          </a:ln>
        </p:spPr>
      </p:cxnSp>
      <p:grpSp>
        <p:nvGrpSpPr>
          <p:cNvPr id="139" name="Google Shape;139;p6"/>
          <p:cNvGrpSpPr/>
          <p:nvPr/>
        </p:nvGrpSpPr>
        <p:grpSpPr>
          <a:xfrm>
            <a:off x="3279775" y="2817731"/>
            <a:ext cx="4888211" cy="4487085"/>
            <a:chOff x="312241" y="385699"/>
            <a:chExt cx="4888209" cy="4487083"/>
          </a:xfrm>
        </p:grpSpPr>
        <p:grpSp>
          <p:nvGrpSpPr>
            <p:cNvPr id="140" name="Google Shape;140;p6"/>
            <p:cNvGrpSpPr/>
            <p:nvPr/>
          </p:nvGrpSpPr>
          <p:grpSpPr>
            <a:xfrm>
              <a:off x="312241" y="1000512"/>
              <a:ext cx="4888209" cy="3872270"/>
              <a:chOff x="0" y="-1"/>
              <a:chExt cx="4888208" cy="3872269"/>
            </a:xfrm>
          </p:grpSpPr>
          <p:sp>
            <p:nvSpPr>
              <p:cNvPr id="141" name="Google Shape;141;p6"/>
              <p:cNvSpPr/>
              <p:nvPr/>
            </p:nvSpPr>
            <p:spPr>
              <a:xfrm>
                <a:off x="0" y="363049"/>
                <a:ext cx="885152" cy="885152"/>
              </a:xfrm>
              <a:prstGeom prst="ellipse">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FFFFFF"/>
                    </a:solidFill>
                    <a:latin typeface="Helvetica Neue"/>
                    <a:ea typeface="Helvetica Neue"/>
                    <a:cs typeface="Helvetica Neue"/>
                    <a:sym typeface="Helvetica Neue"/>
                  </a:rPr>
                  <a:t>1</a:t>
                </a:r>
                <a:endParaRPr b="0" i="0" sz="1400" u="none" cap="none" strike="noStrike">
                  <a:solidFill>
                    <a:srgbClr val="000000"/>
                  </a:solidFill>
                  <a:latin typeface="Arial"/>
                  <a:ea typeface="Arial"/>
                  <a:cs typeface="Arial"/>
                  <a:sym typeface="Arial"/>
                </a:endParaRPr>
              </a:p>
            </p:txBody>
          </p:sp>
          <p:sp>
            <p:nvSpPr>
              <p:cNvPr id="142" name="Google Shape;142;p6"/>
              <p:cNvSpPr/>
              <p:nvPr/>
            </p:nvSpPr>
            <p:spPr>
              <a:xfrm>
                <a:off x="0" y="2987115"/>
                <a:ext cx="885152" cy="885153"/>
              </a:xfrm>
              <a:prstGeom prst="ellipse">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FFFFFF"/>
                    </a:solidFill>
                    <a:latin typeface="Helvetica Neue"/>
                    <a:ea typeface="Helvetica Neue"/>
                    <a:cs typeface="Helvetica Neue"/>
                    <a:sym typeface="Helvetica Neue"/>
                  </a:rPr>
                  <a:t>2</a:t>
                </a:r>
                <a:endParaRPr b="0" i="0" sz="1400" u="none" cap="none" strike="noStrike">
                  <a:solidFill>
                    <a:srgbClr val="000000"/>
                  </a:solidFill>
                  <a:latin typeface="Arial"/>
                  <a:ea typeface="Arial"/>
                  <a:cs typeface="Arial"/>
                  <a:sym typeface="Arial"/>
                </a:endParaRPr>
              </a:p>
            </p:txBody>
          </p:sp>
          <p:grpSp>
            <p:nvGrpSpPr>
              <p:cNvPr id="143" name="Google Shape;143;p6"/>
              <p:cNvGrpSpPr/>
              <p:nvPr/>
            </p:nvGrpSpPr>
            <p:grpSpPr>
              <a:xfrm>
                <a:off x="1265394" y="-1"/>
                <a:ext cx="3622814" cy="1611253"/>
                <a:chOff x="0" y="-1"/>
                <a:chExt cx="3622812" cy="1611252"/>
              </a:xfrm>
            </p:grpSpPr>
            <p:pic>
              <p:nvPicPr>
                <p:cNvPr descr="Image" id="144" name="Google Shape;144;p6"/>
                <p:cNvPicPr preferRelativeResize="0"/>
                <p:nvPr/>
              </p:nvPicPr>
              <p:blipFill rotWithShape="1">
                <a:blip r:embed="rId5">
                  <a:alphaModFix/>
                </a:blip>
                <a:srcRect b="0" l="8935" r="57413" t="0"/>
                <a:stretch/>
              </p:blipFill>
              <p:spPr>
                <a:xfrm>
                  <a:off x="0" y="13182"/>
                  <a:ext cx="3622812" cy="1598069"/>
                </a:xfrm>
                <a:prstGeom prst="rect">
                  <a:avLst/>
                </a:prstGeom>
                <a:noFill/>
                <a:ln>
                  <a:noFill/>
                </a:ln>
              </p:spPr>
            </p:pic>
            <p:sp>
              <p:nvSpPr>
                <p:cNvPr id="145" name="Google Shape;145;p6"/>
                <p:cNvSpPr/>
                <p:nvPr/>
              </p:nvSpPr>
              <p:spPr>
                <a:xfrm>
                  <a:off x="287305" y="51957"/>
                  <a:ext cx="3048123" cy="944264"/>
                </a:xfrm>
                <a:prstGeom prst="rect">
                  <a:avLst/>
                </a:prstGeom>
                <a:solidFill>
                  <a:srgbClr val="22222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46" name="Google Shape;146;p6"/>
                <p:cNvSpPr/>
                <p:nvPr/>
              </p:nvSpPr>
              <p:spPr>
                <a:xfrm rot="7457579">
                  <a:off x="1831544" y="299451"/>
                  <a:ext cx="971264" cy="466180"/>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grpSp>
        </p:grpSp>
        <p:cxnSp>
          <p:nvCxnSpPr>
            <p:cNvPr id="147" name="Google Shape;147;p6"/>
            <p:cNvCxnSpPr/>
            <p:nvPr/>
          </p:nvCxnSpPr>
          <p:spPr>
            <a:xfrm>
              <a:off x="2756344" y="385699"/>
              <a:ext cx="1270001" cy="1270001"/>
            </a:xfrm>
            <a:prstGeom prst="straightConnector1">
              <a:avLst/>
            </a:prstGeom>
            <a:noFill/>
            <a:ln>
              <a:noFill/>
            </a:ln>
          </p:spPr>
        </p:cxnSp>
      </p:grpSp>
      <p:grpSp>
        <p:nvGrpSpPr>
          <p:cNvPr id="148" name="Google Shape;148;p6"/>
          <p:cNvGrpSpPr/>
          <p:nvPr/>
        </p:nvGrpSpPr>
        <p:grpSpPr>
          <a:xfrm>
            <a:off x="3897304" y="10435993"/>
            <a:ext cx="3653151" cy="2363709"/>
            <a:chOff x="0" y="0"/>
            <a:chExt cx="3653148" cy="2363706"/>
          </a:xfrm>
        </p:grpSpPr>
        <p:pic>
          <p:nvPicPr>
            <p:cNvPr descr="Image" id="149" name="Google Shape;149;p6"/>
            <p:cNvPicPr preferRelativeResize="0"/>
            <p:nvPr/>
          </p:nvPicPr>
          <p:blipFill rotWithShape="1">
            <a:blip r:embed="rId6">
              <a:alphaModFix/>
            </a:blip>
            <a:srcRect b="0" l="0" r="71477" t="62330"/>
            <a:stretch/>
          </p:blipFill>
          <p:spPr>
            <a:xfrm>
              <a:off x="0" y="67298"/>
              <a:ext cx="3653148" cy="2296408"/>
            </a:xfrm>
            <a:prstGeom prst="rect">
              <a:avLst/>
            </a:prstGeom>
            <a:noFill/>
            <a:ln>
              <a:noFill/>
            </a:ln>
          </p:spPr>
        </p:pic>
        <p:sp>
          <p:nvSpPr>
            <p:cNvPr id="150" name="Google Shape;150;p6"/>
            <p:cNvSpPr/>
            <p:nvPr/>
          </p:nvSpPr>
          <p:spPr>
            <a:xfrm>
              <a:off x="123160" y="0"/>
              <a:ext cx="3073629" cy="1558685"/>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51" name="Google Shape;151;p6"/>
            <p:cNvSpPr/>
            <p:nvPr/>
          </p:nvSpPr>
          <p:spPr>
            <a:xfrm rot="7457579">
              <a:off x="221266" y="622956"/>
              <a:ext cx="1387312" cy="470081"/>
            </a:xfrm>
            <a:prstGeom prst="rightArrow">
              <a:avLst>
                <a:gd fmla="val 32000" name="adj1"/>
                <a:gd fmla="val 108652"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52" name="Google Shape;152;p6"/>
            <p:cNvSpPr/>
            <p:nvPr/>
          </p:nvSpPr>
          <p:spPr>
            <a:xfrm rot="7457579">
              <a:off x="1583129" y="622956"/>
              <a:ext cx="1387313" cy="470081"/>
            </a:xfrm>
            <a:prstGeom prst="rightArrow">
              <a:avLst>
                <a:gd fmla="val 32000" name="adj1"/>
                <a:gd fmla="val 108652"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grpSp>
      <p:sp>
        <p:nvSpPr>
          <p:cNvPr id="153" name="Google Shape;153;p6"/>
          <p:cNvSpPr txBox="1"/>
          <p:nvPr/>
        </p:nvSpPr>
        <p:spPr>
          <a:xfrm>
            <a:off x="3221279" y="9888586"/>
            <a:ext cx="5005200" cy="771300"/>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4500"/>
              <a:buFont typeface="Helvetica Neue"/>
              <a:buNone/>
            </a:pPr>
            <a:r>
              <a:rPr b="0" i="0" lang="en-US" sz="4500" u="none" cap="none" strike="noStrike">
                <a:solidFill>
                  <a:srgbClr val="000000"/>
                </a:solidFill>
                <a:latin typeface="Helvetica Neue"/>
                <a:ea typeface="Helvetica Neue"/>
                <a:cs typeface="Helvetica Neue"/>
                <a:sym typeface="Helvetica Neue"/>
              </a:rPr>
              <a:t>Mute Audio / Video</a:t>
            </a:r>
            <a:endParaRPr b="0" i="0" sz="1400" u="none" cap="none" strike="noStrike">
              <a:solidFill>
                <a:srgbClr val="000000"/>
              </a:solidFill>
              <a:latin typeface="Arial"/>
              <a:ea typeface="Arial"/>
              <a:cs typeface="Arial"/>
              <a:sym typeface="Arial"/>
            </a:endParaRPr>
          </a:p>
        </p:txBody>
      </p:sp>
      <p:sp>
        <p:nvSpPr>
          <p:cNvPr id="154" name="Google Shape;154;p6"/>
          <p:cNvSpPr/>
          <p:nvPr/>
        </p:nvSpPr>
        <p:spPr>
          <a:xfrm>
            <a:off x="9931201" y="2987175"/>
            <a:ext cx="4521600" cy="46137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500"/>
              <a:buFont typeface="Helvetica Neue"/>
              <a:buNone/>
            </a:pPr>
            <a:r>
              <a:rPr b="0" i="0" lang="en-US" sz="3600" u="none" cap="none" strike="noStrike">
                <a:solidFill>
                  <a:srgbClr val="FFFFFF"/>
                </a:solidFill>
                <a:latin typeface="Helvetica Neue"/>
                <a:ea typeface="Helvetica Neue"/>
                <a:cs typeface="Helvetica Neue"/>
                <a:sym typeface="Helvetica Neue"/>
              </a:rPr>
              <a:t>Respect Time Limit</a:t>
            </a:r>
            <a:endParaRPr b="0" i="0" sz="3600" u="none" cap="none" strike="noStrike">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4500"/>
              <a:buFont typeface="Helvetica Neue"/>
              <a:buNone/>
            </a:pPr>
            <a:r>
              <a:rPr b="1" i="0" lang="en-US" sz="6000" u="none" cap="none" strike="noStrike">
                <a:solidFill>
                  <a:srgbClr val="FFFFFF"/>
                </a:solidFill>
                <a:latin typeface="Helvetica Neue"/>
                <a:ea typeface="Helvetica Neue"/>
                <a:cs typeface="Helvetica Neue"/>
                <a:sym typeface="Helvetica Neue"/>
              </a:rPr>
              <a:t>4 minutes</a:t>
            </a:r>
            <a:endParaRPr b="1" i="0" sz="6000" u="none" cap="none" strike="noStrike">
              <a:solidFill>
                <a:srgbClr val="000000"/>
              </a:solidFill>
              <a:latin typeface="Arial"/>
              <a:ea typeface="Arial"/>
              <a:cs typeface="Arial"/>
              <a:sym typeface="Arial"/>
            </a:endParaRPr>
          </a:p>
        </p:txBody>
      </p:sp>
      <p:grpSp>
        <p:nvGrpSpPr>
          <p:cNvPr id="155" name="Google Shape;155;p6"/>
          <p:cNvGrpSpPr/>
          <p:nvPr/>
        </p:nvGrpSpPr>
        <p:grpSpPr>
          <a:xfrm>
            <a:off x="15927805" y="3529550"/>
            <a:ext cx="5188413" cy="4654308"/>
            <a:chOff x="0" y="0"/>
            <a:chExt cx="5188410" cy="4654304"/>
          </a:xfrm>
        </p:grpSpPr>
        <p:sp>
          <p:nvSpPr>
            <p:cNvPr id="156" name="Google Shape;156;p6"/>
            <p:cNvSpPr/>
            <p:nvPr/>
          </p:nvSpPr>
          <p:spPr>
            <a:xfrm>
              <a:off x="0" y="0"/>
              <a:ext cx="885152" cy="885152"/>
            </a:xfrm>
            <a:prstGeom prst="ellipse">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FFFFFF"/>
                  </a:solidFill>
                  <a:latin typeface="Helvetica Neue"/>
                  <a:ea typeface="Helvetica Neue"/>
                  <a:cs typeface="Helvetica Neue"/>
                  <a:sym typeface="Helvetica Neue"/>
                </a:rPr>
                <a:t>1</a:t>
              </a:r>
              <a:endParaRPr b="0" i="0" sz="1400" u="none" cap="none" strike="noStrike">
                <a:solidFill>
                  <a:srgbClr val="000000"/>
                </a:solidFill>
                <a:latin typeface="Arial"/>
                <a:ea typeface="Arial"/>
                <a:cs typeface="Arial"/>
                <a:sym typeface="Arial"/>
              </a:endParaRPr>
            </a:p>
          </p:txBody>
        </p:sp>
        <p:sp>
          <p:nvSpPr>
            <p:cNvPr id="157" name="Google Shape;157;p6"/>
            <p:cNvSpPr/>
            <p:nvPr/>
          </p:nvSpPr>
          <p:spPr>
            <a:xfrm>
              <a:off x="0" y="3005066"/>
              <a:ext cx="885152" cy="885152"/>
            </a:xfrm>
            <a:prstGeom prst="ellipse">
              <a:avLst/>
            </a:prstGeom>
            <a:solidFill>
              <a:srgbClr val="92929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rPr b="0" i="0" lang="en-US" sz="3200" u="none" cap="none" strike="noStrike">
                  <a:solidFill>
                    <a:srgbClr val="FFFFFF"/>
                  </a:solidFill>
                  <a:latin typeface="Helvetica Neue"/>
                  <a:ea typeface="Helvetica Neue"/>
                  <a:cs typeface="Helvetica Neue"/>
                  <a:sym typeface="Helvetica Neue"/>
                </a:rPr>
                <a:t>2</a:t>
              </a:r>
              <a:endParaRPr b="0" i="0" sz="1400" u="none" cap="none" strike="noStrike">
                <a:solidFill>
                  <a:srgbClr val="000000"/>
                </a:solidFill>
                <a:latin typeface="Arial"/>
                <a:ea typeface="Arial"/>
                <a:cs typeface="Arial"/>
                <a:sym typeface="Arial"/>
              </a:endParaRPr>
            </a:p>
          </p:txBody>
        </p:sp>
        <p:pic>
          <p:nvPicPr>
            <p:cNvPr descr="Image" id="158" name="Google Shape;158;p6"/>
            <p:cNvPicPr preferRelativeResize="0"/>
            <p:nvPr/>
          </p:nvPicPr>
          <p:blipFill rotWithShape="1">
            <a:blip r:embed="rId7">
              <a:alphaModFix/>
            </a:blip>
            <a:srcRect b="0" l="0" r="3355" t="63554"/>
            <a:stretch/>
          </p:blipFill>
          <p:spPr>
            <a:xfrm>
              <a:off x="1586711" y="2241142"/>
              <a:ext cx="3601699" cy="2413162"/>
            </a:xfrm>
            <a:prstGeom prst="rect">
              <a:avLst/>
            </a:prstGeom>
            <a:noFill/>
            <a:ln>
              <a:noFill/>
            </a:ln>
          </p:spPr>
        </p:pic>
        <p:cxnSp>
          <p:nvCxnSpPr>
            <p:cNvPr id="159" name="Google Shape;159;p6"/>
            <p:cNvCxnSpPr/>
            <p:nvPr/>
          </p:nvCxnSpPr>
          <p:spPr>
            <a:xfrm>
              <a:off x="3387531" y="442575"/>
              <a:ext cx="1270001" cy="1270001"/>
            </a:xfrm>
            <a:prstGeom prst="straightConnector1">
              <a:avLst/>
            </a:prstGeom>
            <a:noFill/>
            <a:ln>
              <a:noFill/>
            </a:ln>
          </p:spPr>
        </p:cxnSp>
      </p:grpSp>
      <p:cxnSp>
        <p:nvCxnSpPr>
          <p:cNvPr id="160" name="Google Shape;160;p6"/>
          <p:cNvCxnSpPr/>
          <p:nvPr/>
        </p:nvCxnSpPr>
        <p:spPr>
          <a:xfrm>
            <a:off x="18371909" y="2678687"/>
            <a:ext cx="1270001" cy="1270001"/>
          </a:xfrm>
          <a:prstGeom prst="straightConnector1">
            <a:avLst/>
          </a:prstGeom>
          <a:noFill/>
          <a:ln>
            <a:noFill/>
          </a:ln>
        </p:spPr>
      </p:cxnSp>
      <p:sp>
        <p:nvSpPr>
          <p:cNvPr id="161" name="Google Shape;161;p6"/>
          <p:cNvSpPr/>
          <p:nvPr/>
        </p:nvSpPr>
        <p:spPr>
          <a:xfrm rot="7457579">
            <a:off x="17855466" y="6674625"/>
            <a:ext cx="971264" cy="466180"/>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grpSp>
        <p:nvGrpSpPr>
          <p:cNvPr id="162" name="Google Shape;162;p6"/>
          <p:cNvGrpSpPr/>
          <p:nvPr/>
        </p:nvGrpSpPr>
        <p:grpSpPr>
          <a:xfrm>
            <a:off x="16544408" y="10341290"/>
            <a:ext cx="5271539" cy="2354748"/>
            <a:chOff x="0" y="0"/>
            <a:chExt cx="5271538" cy="2354746"/>
          </a:xfrm>
        </p:grpSpPr>
        <p:sp>
          <p:nvSpPr>
            <p:cNvPr id="163" name="Google Shape;163;p6"/>
            <p:cNvSpPr/>
            <p:nvPr/>
          </p:nvSpPr>
          <p:spPr>
            <a:xfrm>
              <a:off x="782934" y="0"/>
              <a:ext cx="2606737" cy="1321917"/>
            </a:xfrm>
            <a:prstGeom prst="rect">
              <a:avLst/>
            </a:prstGeom>
            <a:solidFill>
              <a:srgbClr val="FFFFFF"/>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64" name="Google Shape;164;p6"/>
            <p:cNvSpPr/>
            <p:nvPr/>
          </p:nvSpPr>
          <p:spPr>
            <a:xfrm rot="7457579">
              <a:off x="339666" y="528327"/>
              <a:ext cx="1176576" cy="398675"/>
            </a:xfrm>
            <a:prstGeom prst="rightArrow">
              <a:avLst>
                <a:gd fmla="val 32000" name="adj1"/>
                <a:gd fmla="val 108652"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65" name="Google Shape;165;p6"/>
            <p:cNvSpPr/>
            <p:nvPr/>
          </p:nvSpPr>
          <p:spPr>
            <a:xfrm rot="7457579">
              <a:off x="1471665" y="528327"/>
              <a:ext cx="1176576" cy="398675"/>
            </a:xfrm>
            <a:prstGeom prst="rightArrow">
              <a:avLst>
                <a:gd fmla="val 32000" name="adj1"/>
                <a:gd fmla="val 108652"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pic>
          <p:nvPicPr>
            <p:cNvPr descr="Image" id="166" name="Google Shape;166;p6"/>
            <p:cNvPicPr preferRelativeResize="0"/>
            <p:nvPr/>
          </p:nvPicPr>
          <p:blipFill rotWithShape="1">
            <a:blip r:embed="rId8">
              <a:alphaModFix/>
            </a:blip>
            <a:srcRect b="0" l="0" r="0" t="0"/>
            <a:stretch/>
          </p:blipFill>
          <p:spPr>
            <a:xfrm>
              <a:off x="0" y="1423440"/>
              <a:ext cx="5271538" cy="931306"/>
            </a:xfrm>
            <a:prstGeom prst="rect">
              <a:avLst/>
            </a:prstGeom>
            <a:noFill/>
            <a:ln>
              <a:noFill/>
            </a:ln>
          </p:spPr>
        </p:pic>
      </p:grpSp>
      <p:sp>
        <p:nvSpPr>
          <p:cNvPr id="167" name="Google Shape;167;p6"/>
          <p:cNvSpPr txBox="1"/>
          <p:nvPr/>
        </p:nvSpPr>
        <p:spPr>
          <a:xfrm>
            <a:off x="16677578" y="9597142"/>
            <a:ext cx="5005198" cy="771399"/>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000000"/>
              </a:buClr>
              <a:buSzPts val="4500"/>
              <a:buFont typeface="Helvetica Neue"/>
              <a:buNone/>
            </a:pPr>
            <a:r>
              <a:rPr b="0" i="0" lang="en-US" sz="4500" u="none" cap="none" strike="noStrike">
                <a:solidFill>
                  <a:srgbClr val="000000"/>
                </a:solidFill>
                <a:latin typeface="Helvetica Neue"/>
                <a:ea typeface="Helvetica Neue"/>
                <a:cs typeface="Helvetica Neue"/>
                <a:sym typeface="Helvetica Neue"/>
              </a:rPr>
              <a:t>Mute Audio / Video</a:t>
            </a:r>
            <a:endParaRPr b="0" i="0" sz="1400" u="none" cap="none" strike="noStrike">
              <a:solidFill>
                <a:srgbClr val="000000"/>
              </a:solidFill>
              <a:latin typeface="Arial"/>
              <a:ea typeface="Arial"/>
              <a:cs typeface="Arial"/>
              <a:sym typeface="Arial"/>
            </a:endParaRPr>
          </a:p>
        </p:txBody>
      </p:sp>
      <p:sp>
        <p:nvSpPr>
          <p:cNvPr id="168" name="Google Shape;168;p6"/>
          <p:cNvSpPr txBox="1"/>
          <p:nvPr/>
        </p:nvSpPr>
        <p:spPr>
          <a:xfrm>
            <a:off x="2628875" y="2208050"/>
            <a:ext cx="6933600" cy="115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dk1"/>
                </a:solidFill>
                <a:latin typeface="Helvetica Neue"/>
                <a:ea typeface="Helvetica Neue"/>
                <a:cs typeface="Helvetica Neue"/>
                <a:sym typeface="Helvetica Neue"/>
              </a:rPr>
              <a:t>Raise Hand to Speak</a:t>
            </a:r>
            <a:endParaRPr b="0" i="0" sz="1400" u="none" cap="none" strike="noStrike">
              <a:solidFill>
                <a:schemeClr val="dk1"/>
              </a:solidFill>
              <a:latin typeface="Arial"/>
              <a:ea typeface="Arial"/>
              <a:cs typeface="Arial"/>
              <a:sym typeface="Arial"/>
            </a:endParaRPr>
          </a:p>
        </p:txBody>
      </p:sp>
      <p:sp>
        <p:nvSpPr>
          <p:cNvPr id="169" name="Google Shape;169;p6"/>
          <p:cNvSpPr txBox="1"/>
          <p:nvPr/>
        </p:nvSpPr>
        <p:spPr>
          <a:xfrm>
            <a:off x="15713375" y="2208050"/>
            <a:ext cx="6933600" cy="115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500"/>
              <a:buFont typeface="Arial"/>
              <a:buNone/>
            </a:pPr>
            <a:r>
              <a:rPr b="0" i="0" lang="en-US" sz="4500" u="none" cap="none" strike="noStrike">
                <a:solidFill>
                  <a:schemeClr val="dk1"/>
                </a:solidFill>
                <a:latin typeface="Helvetica Neue"/>
                <a:ea typeface="Helvetica Neue"/>
                <a:cs typeface="Helvetica Neue"/>
                <a:sym typeface="Helvetica Neue"/>
              </a:rPr>
              <a:t>Raise Hand to Speak</a:t>
            </a:r>
            <a:endParaRPr b="0" i="0" sz="1400" u="none" cap="none" strike="noStrike">
              <a:solidFill>
                <a:schemeClr val="dk1"/>
              </a:solidFill>
              <a:latin typeface="Arial"/>
              <a:ea typeface="Arial"/>
              <a:cs typeface="Arial"/>
              <a:sym typeface="Arial"/>
            </a:endParaRPr>
          </a:p>
        </p:txBody>
      </p:sp>
      <p:sp>
        <p:nvSpPr>
          <p:cNvPr id="170" name="Google Shape;170;p6"/>
          <p:cNvSpPr txBox="1"/>
          <p:nvPr/>
        </p:nvSpPr>
        <p:spPr>
          <a:xfrm>
            <a:off x="17243075" y="3360950"/>
            <a:ext cx="4025100" cy="1152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1" lang="en-US" sz="3600" u="none" cap="none" strike="noStrike">
                <a:solidFill>
                  <a:schemeClr val="dk1"/>
                </a:solidFill>
                <a:latin typeface="Helvetica Neue"/>
                <a:ea typeface="Helvetica Neue"/>
                <a:cs typeface="Helvetica Neue"/>
                <a:sym typeface="Helvetica Neue"/>
              </a:rPr>
              <a:t>Tap Screen</a:t>
            </a:r>
            <a:endParaRPr b="1" i="1" sz="3600" u="none" cap="none" strike="noStrike">
              <a:solidFill>
                <a:schemeClr val="dk1"/>
              </a:solidFill>
              <a:latin typeface="Arial"/>
              <a:ea typeface="Arial"/>
              <a:cs typeface="Arial"/>
              <a:sym typeface="Arial"/>
            </a:endParaRPr>
          </a:p>
        </p:txBody>
      </p:sp>
      <p:pic>
        <p:nvPicPr>
          <p:cNvPr id="171" name="Google Shape;171;p6"/>
          <p:cNvPicPr preferRelativeResize="0"/>
          <p:nvPr/>
        </p:nvPicPr>
        <p:blipFill>
          <a:blip r:embed="rId9">
            <a:alphaModFix/>
          </a:blip>
          <a:stretch>
            <a:fillRect/>
          </a:stretch>
        </p:blipFill>
        <p:spPr>
          <a:xfrm>
            <a:off x="4575150" y="5539651"/>
            <a:ext cx="3651324" cy="4178950"/>
          </a:xfrm>
          <a:prstGeom prst="rect">
            <a:avLst/>
          </a:prstGeom>
          <a:noFill/>
          <a:ln cap="flat" cmpd="sng" w="19050">
            <a:solidFill>
              <a:schemeClr val="dk2"/>
            </a:solidFill>
            <a:prstDash val="solid"/>
            <a:round/>
            <a:headEnd len="sm" w="sm" type="none"/>
            <a:tailEnd len="sm" w="sm" type="none"/>
          </a:ln>
        </p:spPr>
      </p:pic>
      <p:sp>
        <p:nvSpPr>
          <p:cNvPr id="172" name="Google Shape;172;p6"/>
          <p:cNvSpPr/>
          <p:nvPr/>
        </p:nvSpPr>
        <p:spPr>
          <a:xfrm rot="7457332">
            <a:off x="6940833" y="8287350"/>
            <a:ext cx="971305" cy="466308"/>
          </a:xfrm>
          <a:prstGeom prst="rightArrow">
            <a:avLst>
              <a:gd fmla="val 32000"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3" name="Google Shape;173;p6"/>
          <p:cNvSpPr/>
          <p:nvPr/>
        </p:nvSpPr>
        <p:spPr>
          <a:xfrm>
            <a:off x="9957726" y="7967375"/>
            <a:ext cx="4521600" cy="4613700"/>
          </a:xfrm>
          <a:prstGeom prst="ellipse">
            <a:avLst/>
          </a:prstGeom>
          <a:solidFill>
            <a:srgbClr val="00000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4500"/>
              <a:buFont typeface="Helvetica Neue"/>
              <a:buNone/>
            </a:pPr>
            <a:r>
              <a:rPr lang="en-US" sz="3000" u="sng">
                <a:solidFill>
                  <a:srgbClr val="FFFFFF"/>
                </a:solidFill>
                <a:latin typeface="Helvetica Neue"/>
                <a:ea typeface="Helvetica Neue"/>
                <a:cs typeface="Helvetica Neue"/>
                <a:sym typeface="Helvetica Neue"/>
              </a:rPr>
              <a:t>Dial In Controls</a:t>
            </a:r>
            <a:endParaRPr sz="3000" u="sng">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4500"/>
              <a:buFont typeface="Helvetica Neue"/>
              <a:buNone/>
            </a:pPr>
            <a:r>
              <a:rPr lang="en-US" sz="3000">
                <a:solidFill>
                  <a:srgbClr val="FFFFFF"/>
                </a:solidFill>
                <a:latin typeface="Helvetica Neue"/>
                <a:ea typeface="Helvetica Neue"/>
                <a:cs typeface="Helvetica Neue"/>
                <a:sym typeface="Helvetica Neue"/>
              </a:rPr>
              <a:t>*6 mute/unmute</a:t>
            </a:r>
            <a:endParaRPr sz="3000">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FFFFFF"/>
              </a:buClr>
              <a:buSzPts val="4500"/>
              <a:buFont typeface="Helvetica Neue"/>
              <a:buNone/>
            </a:pPr>
            <a:r>
              <a:rPr lang="en-US" sz="3000">
                <a:solidFill>
                  <a:srgbClr val="FFFFFF"/>
                </a:solidFill>
                <a:latin typeface="Helvetica Neue"/>
                <a:ea typeface="Helvetica Neue"/>
                <a:cs typeface="Helvetica Neue"/>
                <a:sym typeface="Helvetica Neue"/>
              </a:rPr>
              <a:t>*9 raise hand</a:t>
            </a:r>
            <a:endParaRPr sz="3000">
              <a:solidFill>
                <a:srgbClr val="FFFFFF"/>
              </a:solidFill>
              <a:latin typeface="Helvetica Neue"/>
              <a:ea typeface="Helvetica Neue"/>
              <a:cs typeface="Helvetica Neue"/>
              <a:sym typeface="Helvetica Neue"/>
            </a:endParaRPr>
          </a:p>
        </p:txBody>
      </p:sp>
      <p:grpSp>
        <p:nvGrpSpPr>
          <p:cNvPr id="174" name="Google Shape;174;p6"/>
          <p:cNvGrpSpPr/>
          <p:nvPr/>
        </p:nvGrpSpPr>
        <p:grpSpPr>
          <a:xfrm>
            <a:off x="12191999" y="10341303"/>
            <a:ext cx="4634820" cy="3728376"/>
            <a:chOff x="12482024" y="10225578"/>
            <a:chExt cx="4634820" cy="3728376"/>
          </a:xfrm>
        </p:grpSpPr>
        <p:sp>
          <p:nvSpPr>
            <p:cNvPr id="175" name="Google Shape;175;p6"/>
            <p:cNvSpPr/>
            <p:nvPr/>
          </p:nvSpPr>
          <p:spPr>
            <a:xfrm rot="-345925">
              <a:off x="12637407" y="10434389"/>
              <a:ext cx="4324053" cy="3310753"/>
            </a:xfrm>
            <a:prstGeom prst="cloud">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4800">
                  <a:latin typeface="Caveat"/>
                  <a:ea typeface="Caveat"/>
                  <a:cs typeface="Caveat"/>
                  <a:sym typeface="Caveat"/>
                </a:rPr>
                <a:t>Tip</a:t>
              </a:r>
              <a:endParaRPr b="1" sz="4800">
                <a:latin typeface="Caveat"/>
                <a:ea typeface="Caveat"/>
                <a:cs typeface="Caveat"/>
                <a:sym typeface="Caveat"/>
              </a:endParaRPr>
            </a:p>
            <a:p>
              <a:pPr indent="0" lvl="0" marL="0" rtl="0" algn="ctr">
                <a:spcBef>
                  <a:spcPts val="0"/>
                </a:spcBef>
                <a:spcAft>
                  <a:spcPts val="0"/>
                </a:spcAft>
                <a:buNone/>
              </a:pPr>
              <a:r>
                <a:rPr lang="en-US" sz="3600">
                  <a:latin typeface="Caveat"/>
                  <a:ea typeface="Caveat"/>
                  <a:cs typeface="Caveat"/>
                  <a:sym typeface="Caveat"/>
                </a:rPr>
                <a:t>read aloud these instructions for dial-in members</a:t>
              </a:r>
              <a:endParaRPr sz="3600">
                <a:latin typeface="Caveat"/>
                <a:ea typeface="Caveat"/>
                <a:cs typeface="Caveat"/>
                <a:sym typeface="Caveat"/>
              </a:endParaRPr>
            </a:p>
          </p:txBody>
        </p:sp>
        <p:sp>
          <p:nvSpPr>
            <p:cNvPr id="176" name="Google Shape;176;p6"/>
            <p:cNvSpPr/>
            <p:nvPr/>
          </p:nvSpPr>
          <p:spPr>
            <a:xfrm rot="-10163251">
              <a:off x="13169690" y="10975973"/>
              <a:ext cx="1029509" cy="466416"/>
            </a:xfrm>
            <a:prstGeom prst="rightArrow">
              <a:avLst>
                <a:gd fmla="val 23476" name="adj1"/>
                <a:gd fmla="val 108651" name="adj2"/>
              </a:avLst>
            </a:prstGeom>
            <a:solidFill>
              <a:srgbClr val="F6674A"/>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