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8" r:id="rId13"/>
    <p:sldId id="306" r:id="rId14"/>
    <p:sldId id="30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  <a:srgbClr val="292929"/>
    <a:srgbClr val="3333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552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752600" cy="5851525"/>
          </a:xfrm>
        </p:spPr>
        <p:txBody>
          <a:bodyPr vert="eaVert" anchor="b" anchorCtr="0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7552" y="274638"/>
            <a:ext cx="6019800" cy="5851525"/>
          </a:xfrm>
        </p:spPr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  <a:latin typeface="Helvetica LT Std" pitchFamily="34" charset="0"/>
              </a:defRPr>
            </a:lvl1pPr>
            <a:lvl2pPr>
              <a:defRPr b="1">
                <a:solidFill>
                  <a:srgbClr val="000000"/>
                </a:solidFill>
                <a:latin typeface="Helvetica LT Std" pitchFamily="34" charset="0"/>
              </a:defRPr>
            </a:lvl2pPr>
            <a:lvl3pPr>
              <a:defRPr b="1">
                <a:solidFill>
                  <a:srgbClr val="000000"/>
                </a:solidFill>
                <a:latin typeface="Helvetica LT Std" pitchFamily="34" charset="0"/>
              </a:defRPr>
            </a:lvl3pPr>
            <a:lvl4pPr>
              <a:defRPr b="1">
                <a:solidFill>
                  <a:srgbClr val="000000"/>
                </a:solidFill>
                <a:latin typeface="Helvetica LT Std" pitchFamily="34" charset="0"/>
              </a:defRPr>
            </a:lvl4pPr>
            <a:lvl5pPr>
              <a:defRPr b="1">
                <a:solidFill>
                  <a:srgbClr val="000000"/>
                </a:solidFill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86400"/>
            <a:ext cx="7659687" cy="1168400"/>
          </a:xfrm>
        </p:spPr>
        <p:txBody>
          <a:bodyPr anchor="t"/>
          <a:lstStyle>
            <a:lvl1pPr algn="l">
              <a:defRPr sz="3600" b="0" cap="all"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Helvetica LT Std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Helvetica LT Std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552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544"/>
            <a:ext cx="7772400" cy="987552"/>
          </a:xfrm>
        </p:spPr>
        <p:txBody>
          <a:bodyPr anchor="b"/>
          <a:lstStyle>
            <a:lvl1pPr algn="ctr">
              <a:defRPr sz="2200" b="1"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1" cy="9875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87552" y="381000"/>
            <a:ext cx="7772400" cy="4942840"/>
          </a:xfrm>
        </p:spPr>
        <p:txBody>
          <a:bodyPr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552" y="0"/>
            <a:ext cx="815644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rot="18869024">
            <a:off x="361787" y="1993891"/>
            <a:ext cx="425978" cy="4214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8869024">
            <a:off x="361787" y="1536691"/>
            <a:ext cx="425978" cy="421432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00200"/>
            <a:ext cx="749808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18869024">
            <a:off x="361787" y="1079491"/>
            <a:ext cx="425978" cy="421432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8869024">
            <a:off x="361787" y="622291"/>
            <a:ext cx="425978" cy="4214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b="1" kern="1200" cap="none" spc="-100" baseline="0">
          <a:ln>
            <a:noFill/>
          </a:ln>
          <a:solidFill>
            <a:srgbClr val="333333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b="1" kern="1200" baseline="0">
          <a:solidFill>
            <a:srgbClr val="000000"/>
          </a:solidFill>
          <a:latin typeface="Helvetica LT Std" pitchFamily="34" charset="0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752600"/>
            <a:ext cx="7162800" cy="1828800"/>
          </a:xfrm>
        </p:spPr>
        <p:txBody>
          <a:bodyPr>
            <a:noAutofit/>
          </a:bodyPr>
          <a:lstStyle/>
          <a:p>
            <a:pPr marL="114300" lvl="0" indent="0" algn="ctr">
              <a:spcAft>
                <a:spcPts val="1200"/>
              </a:spcAft>
              <a:buNone/>
            </a:pPr>
            <a:r>
              <a:rPr lang="en-US" sz="7200" dirty="0" smtClean="0">
                <a:solidFill>
                  <a:schemeClr val="accent6">
                    <a:lumMod val="75000"/>
                  </a:schemeClr>
                </a:solidFill>
              </a:rPr>
              <a:t>Costa Rica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802" y="4343400"/>
            <a:ext cx="2434495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2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Group Support Forums (GSFs)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7501128" cy="459028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US" dirty="0"/>
              <a:t>GSFs are informal meetings focused on supporting groups, including: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Strong personalities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Improving the 7</a:t>
            </a:r>
            <a:r>
              <a:rPr lang="en-US" baseline="30000" dirty="0" smtClean="0"/>
              <a:t>th</a:t>
            </a:r>
            <a:r>
              <a:rPr lang="en-US" dirty="0" smtClean="0"/>
              <a:t> Tradition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Help with PR efforts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Training new members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How to serve the fellowship on the group 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46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Challenges and Successes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7501128" cy="5017008"/>
          </a:xfrm>
        </p:spPr>
        <p:txBody>
          <a:bodyPr>
            <a:normAutofit lnSpcReduction="10000"/>
          </a:bodyPr>
          <a:lstStyle/>
          <a:p>
            <a:pPr marL="114300" indent="0">
              <a:buClr>
                <a:schemeClr val="accent3"/>
              </a:buClr>
              <a:buNone/>
            </a:pPr>
            <a:r>
              <a:rPr lang="en-US" dirty="0" smtClean="0"/>
              <a:t>Challenges: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Resistance to change from old-timers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Effective communication because of having a single GSF delegate to the ASC</a:t>
            </a:r>
          </a:p>
          <a:p>
            <a:pPr>
              <a:buClr>
                <a:schemeClr val="accent3"/>
              </a:buClr>
            </a:pPr>
            <a:endParaRPr lang="en-US" dirty="0"/>
          </a:p>
          <a:p>
            <a:pPr marL="114300" indent="0">
              <a:buClr>
                <a:schemeClr val="accent3"/>
              </a:buClr>
              <a:buNone/>
            </a:pPr>
            <a:r>
              <a:rPr lang="en-US" dirty="0" smtClean="0"/>
              <a:t>Successes: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More unity amongst groups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Attracting more trusted servants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Support for new groups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Saving money</a:t>
            </a:r>
          </a:p>
          <a:p>
            <a:pPr>
              <a:buClr>
                <a:schemeClr val="accent3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52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A7392E5C-785B-4D58-B5B5-44DAF417A836" descr="3539FF47-D481-4B29-81C5-ADE76D648901@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98" y="533400"/>
            <a:ext cx="8230702" cy="566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607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Intermediate Bodies </a:t>
            </a:r>
            <a:r>
              <a:rPr lang="en-US" sz="4000" dirty="0" smtClean="0">
                <a:latin typeface="Helvetica LT Std" panose="020B0504020202020204" pitchFamily="34" charset="0"/>
              </a:rPr>
              <a:t>– “Nucleos”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600200"/>
            <a:ext cx="7501128" cy="4114800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US" sz="3200" dirty="0" smtClean="0"/>
              <a:t>Different from regional nucleos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Most don’t provide services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Trusted servants – Chair, vice-chair, treasurer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2 delegates to region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Geographic distance main reason for forming nucleos</a:t>
            </a:r>
          </a:p>
          <a:p>
            <a:pPr>
              <a:buClr>
                <a:schemeClr val="accent3"/>
              </a:buClr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4649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Intermediate Bodies </a:t>
            </a:r>
            <a:r>
              <a:rPr lang="en-US" sz="4000" dirty="0" smtClean="0">
                <a:latin typeface="Helvetica LT Std" panose="020B0504020202020204" pitchFamily="34" charset="0"/>
              </a:rPr>
              <a:t>– “Nucleos”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295400"/>
            <a:ext cx="7501128" cy="5334000"/>
          </a:xfrm>
        </p:spPr>
        <p:txBody>
          <a:bodyPr>
            <a:noAutofit/>
          </a:bodyPr>
          <a:lstStyle/>
          <a:p>
            <a:pPr marL="114300" indent="0">
              <a:buClr>
                <a:schemeClr val="accent3"/>
              </a:buClr>
              <a:buNone/>
            </a:pPr>
            <a:r>
              <a:rPr lang="en-US" sz="3200" dirty="0" smtClean="0"/>
              <a:t>Successes include: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Helps with communication </a:t>
            </a:r>
            <a:r>
              <a:rPr lang="en-US" sz="3200" dirty="0"/>
              <a:t>and sharing experience between the ASCs and the region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Allows </a:t>
            </a:r>
            <a:r>
              <a:rPr lang="en-US" sz="3200" dirty="0"/>
              <a:t>ASCS to support each other and provide services </a:t>
            </a:r>
            <a:r>
              <a:rPr lang="en-US" sz="3200" dirty="0" smtClean="0"/>
              <a:t>together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Saves money – 1 delegate instead of 7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Problems are solved at nucleo that previously came to the region</a:t>
            </a:r>
          </a:p>
          <a:p>
            <a:pPr>
              <a:buClr>
                <a:schemeClr val="accent3"/>
              </a:buClr>
            </a:pPr>
            <a:endParaRPr lang="en-US" sz="3200" dirty="0" smtClean="0"/>
          </a:p>
          <a:p>
            <a:pPr marL="114300" indent="0">
              <a:buClr>
                <a:schemeClr val="accent3"/>
              </a:buClr>
              <a:buNone/>
            </a:pPr>
            <a:endParaRPr lang="en-US" sz="3200" dirty="0" smtClean="0"/>
          </a:p>
          <a:p>
            <a:pPr>
              <a:buClr>
                <a:schemeClr val="accent3"/>
              </a:buClr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113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Group Support Forums (GSFs)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7501128" cy="459028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US" sz="3200" dirty="0" smtClean="0"/>
              <a:t>2010 – first GSFs created in Costa Rica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7 GSFs at first – now there are 4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GSFs are informal bodies that focus on group needs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Groups that participate in the GSF are strong and well run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961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7851648" cy="5093208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/>
              </a:buClr>
            </a:pPr>
            <a:r>
              <a:rPr lang="en-US" sz="3200" dirty="0" smtClean="0"/>
              <a:t>GSFs hold regular workshops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Workshops are organized by the projects chair, who is a member of the local service committee (LSC)</a:t>
            </a:r>
          </a:p>
          <a:p>
            <a:pPr>
              <a:buClr>
                <a:schemeClr val="accent3"/>
              </a:buClr>
            </a:pPr>
            <a:r>
              <a:rPr lang="en-US" sz="3200" dirty="0" smtClean="0"/>
              <a:t>Topics include: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  Festivals </a:t>
            </a:r>
            <a:r>
              <a:rPr lang="en-US" sz="2800" dirty="0"/>
              <a:t>on the Steps, Traditions</a:t>
            </a:r>
            <a:r>
              <a:rPr lang="en-US" sz="2800" dirty="0" smtClean="0"/>
              <a:t>, and  	Concepts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  Sponsorship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  Treasurers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  Secretaries</a:t>
            </a:r>
            <a:endParaRPr lang="en-US" sz="2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Group Support Forums (GSFs)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7051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7851648" cy="459028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US" sz="3200" dirty="0" smtClean="0"/>
              <a:t>LSC serves the whole of Costa </a:t>
            </a:r>
            <a:r>
              <a:rPr lang="en-US" sz="3200" dirty="0"/>
              <a:t>R</a:t>
            </a:r>
            <a:r>
              <a:rPr lang="en-US" sz="3200" dirty="0" smtClean="0"/>
              <a:t>ica</a:t>
            </a:r>
          </a:p>
          <a:p>
            <a:pPr>
              <a:lnSpc>
                <a:spcPct val="110000"/>
              </a:lnSpc>
              <a:buClr>
                <a:schemeClr val="accent3"/>
              </a:buClr>
            </a:pPr>
            <a:r>
              <a:rPr lang="en-US" sz="3200" dirty="0" smtClean="0"/>
              <a:t>The executive </a:t>
            </a:r>
            <a:r>
              <a:rPr lang="en-US" sz="3200" dirty="0"/>
              <a:t>c</a:t>
            </a:r>
            <a:r>
              <a:rPr lang="en-US" sz="3200" dirty="0" smtClean="0"/>
              <a:t>ommittee (EC) works with the LSC to provide services including: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 smtClean="0"/>
              <a:t>  GSF workshops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 smtClean="0"/>
              <a:t>  Regional service office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 smtClean="0"/>
              <a:t>  Fundraising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 smtClean="0"/>
              <a:t>  Regional convention</a:t>
            </a:r>
            <a:endParaRPr lang="en-US" sz="2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Local Service Conference (LSC)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5218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7851648" cy="459028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US" sz="3200" dirty="0" smtClean="0"/>
              <a:t>GSFs don’t send a delegate to the LSC</a:t>
            </a:r>
          </a:p>
          <a:p>
            <a:pPr>
              <a:lnSpc>
                <a:spcPct val="110000"/>
              </a:lnSpc>
              <a:buClr>
                <a:schemeClr val="accent3"/>
              </a:buClr>
            </a:pPr>
            <a:r>
              <a:rPr lang="en-US" sz="3200" dirty="0" smtClean="0"/>
              <a:t>LSC trusted servants don’t attend the GSFs</a:t>
            </a:r>
          </a:p>
          <a:p>
            <a:pPr>
              <a:lnSpc>
                <a:spcPct val="110000"/>
              </a:lnSpc>
              <a:buClr>
                <a:schemeClr val="accent3"/>
              </a:buClr>
            </a:pPr>
            <a:r>
              <a:rPr lang="en-US" sz="3200" dirty="0" smtClean="0"/>
              <a:t>Regional assemblies are the only time groups and LSCs communicate</a:t>
            </a:r>
          </a:p>
          <a:p>
            <a:pPr>
              <a:lnSpc>
                <a:spcPct val="110000"/>
              </a:lnSpc>
              <a:buClr>
                <a:schemeClr val="accent3"/>
              </a:buClr>
            </a:pPr>
            <a:r>
              <a:rPr lang="en-US" sz="3200" dirty="0" smtClean="0"/>
              <a:t>Communication is one-way – from  LSC/EC to groups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Communication Challenges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881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7851648" cy="459028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US" sz="3200" dirty="0" smtClean="0"/>
              <a:t>The LSC is focused mainly on the convention and fundraising to keep the RSO open</a:t>
            </a:r>
          </a:p>
          <a:p>
            <a:pPr>
              <a:lnSpc>
                <a:spcPct val="110000"/>
              </a:lnSpc>
              <a:buClr>
                <a:schemeClr val="accent3"/>
              </a:buClr>
            </a:pPr>
            <a:r>
              <a:rPr lang="en-US" sz="3200" dirty="0" smtClean="0"/>
              <a:t>CBDM has been unsuccessful</a:t>
            </a:r>
          </a:p>
          <a:p>
            <a:pPr>
              <a:lnSpc>
                <a:spcPct val="110000"/>
              </a:lnSpc>
              <a:buClr>
                <a:schemeClr val="accent3"/>
              </a:buClr>
            </a:pPr>
            <a:r>
              <a:rPr lang="en-US" sz="3200" dirty="0" smtClean="0"/>
              <a:t>Difficultly in obtaining the right trusted servants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Other Challenges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2644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752600"/>
            <a:ext cx="7162800" cy="1828800"/>
          </a:xfrm>
        </p:spPr>
        <p:txBody>
          <a:bodyPr>
            <a:noAutofit/>
          </a:bodyPr>
          <a:lstStyle/>
          <a:p>
            <a:pPr marL="114300" lvl="0" indent="0" algn="ctr">
              <a:spcAft>
                <a:spcPts val="1200"/>
              </a:spcAft>
              <a:buNone/>
            </a:pPr>
            <a:r>
              <a:rPr lang="en-US" sz="7200" dirty="0" smtClean="0">
                <a:solidFill>
                  <a:schemeClr val="accent6">
                    <a:lumMod val="75000"/>
                  </a:schemeClr>
                </a:solidFill>
              </a:rPr>
              <a:t>HOW Brazil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802" y="4343400"/>
            <a:ext cx="2434495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8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Group Support Forums (GSFs)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7501128" cy="459028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US" dirty="0" smtClean="0"/>
              <a:t>2012 – first GSF created in HOW Region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First GSFs formed after consensus at ASC – problems included: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Geographic distance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Lack of trusted servants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Lack of communication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Poor service atmosphere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4 more GSFs formed in another ASC after studying the SSP material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3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143000"/>
          </a:xfrm>
        </p:spPr>
        <p:txBody>
          <a:bodyPr/>
          <a:lstStyle/>
          <a:p>
            <a:r>
              <a:rPr lang="en-US" sz="4000" dirty="0" smtClean="0"/>
              <a:t>Group Support Forums (GSFs)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7501128" cy="459028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US" dirty="0" smtClean="0"/>
              <a:t>6 GSFs currently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GSFs usually meet every month – 15 before the ASC and 15 days after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Issues are discussed before the ASC and solutions are brought to the GSF after the ASC meeting</a:t>
            </a:r>
          </a:p>
          <a:p>
            <a:pPr>
              <a:buClr>
                <a:schemeClr val="accent3"/>
              </a:buClr>
            </a:pPr>
            <a:r>
              <a:rPr lang="en-US" dirty="0" smtClean="0"/>
              <a:t>Most ASCs meet every 60 days</a:t>
            </a:r>
          </a:p>
          <a:p>
            <a:pPr marL="411480" lvl="1" indent="0">
              <a:buClr>
                <a:schemeClr val="accent3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39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SP Webinar">
      <a:dk1>
        <a:srgbClr val="2F2B20"/>
      </a:dk1>
      <a:lt1>
        <a:srgbClr val="FFFFFF"/>
      </a:lt1>
      <a:dk2>
        <a:srgbClr val="E7F3FF"/>
      </a:dk2>
      <a:lt2>
        <a:srgbClr val="E7F3FF"/>
      </a:lt2>
      <a:accent1>
        <a:srgbClr val="F4EE00"/>
      </a:accent1>
      <a:accent2>
        <a:srgbClr val="B1CC0E"/>
      </a:accent2>
      <a:accent3>
        <a:srgbClr val="CC0000"/>
      </a:accent3>
      <a:accent4>
        <a:srgbClr val="2F2B20"/>
      </a:accent4>
      <a:accent5>
        <a:srgbClr val="FFFFFF"/>
      </a:accent5>
      <a:accent6>
        <a:srgbClr val="0040C0"/>
      </a:accent6>
      <a:hlink>
        <a:srgbClr val="CC0000"/>
      </a:hlink>
      <a:folHlink>
        <a:srgbClr val="0000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3232</TotalTime>
  <Words>456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</vt:lpstr>
      <vt:lpstr>Helvetica LT Std</vt:lpstr>
      <vt:lpstr>Wingdings</vt:lpstr>
      <vt:lpstr>Adjacency</vt:lpstr>
      <vt:lpstr>PowerPoint Presentation</vt:lpstr>
      <vt:lpstr>Group Support Forums (GSFs)</vt:lpstr>
      <vt:lpstr>Group Support Forums (GSFs)</vt:lpstr>
      <vt:lpstr>Local Service Conference (LSC)</vt:lpstr>
      <vt:lpstr>Communication Challenges</vt:lpstr>
      <vt:lpstr>Other Challenges</vt:lpstr>
      <vt:lpstr>PowerPoint Presentation</vt:lpstr>
      <vt:lpstr>Group Support Forums (GSFs)</vt:lpstr>
      <vt:lpstr>Group Support Forums (GSFs)</vt:lpstr>
      <vt:lpstr>Group Support Forums (GSFs)</vt:lpstr>
      <vt:lpstr>Challenges and Successes</vt:lpstr>
      <vt:lpstr>PowerPoint Presentation</vt:lpstr>
      <vt:lpstr>Intermediate Bodies – “Nucleos”</vt:lpstr>
      <vt:lpstr>Intermediate Bodies – “Nucleos”</vt:lpstr>
    </vt:vector>
  </TitlesOfParts>
  <Company>NAWS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Jenkins</dc:creator>
  <cp:lastModifiedBy>Nick Elson</cp:lastModifiedBy>
  <cp:revision>69</cp:revision>
  <dcterms:created xsi:type="dcterms:W3CDTF">2014-11-10T19:59:56Z</dcterms:created>
  <dcterms:modified xsi:type="dcterms:W3CDTF">2016-07-22T20:18:36Z</dcterms:modified>
</cp:coreProperties>
</file>