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0" r:id="rId4"/>
  </p:sldMasterIdLst>
  <p:notesMasterIdLst>
    <p:notesMasterId r:id="rId19"/>
  </p:notesMasterIdLst>
  <p:sldIdLst>
    <p:sldId id="311" r:id="rId5"/>
    <p:sldId id="257" r:id="rId6"/>
    <p:sldId id="314" r:id="rId7"/>
    <p:sldId id="323" r:id="rId8"/>
    <p:sldId id="297" r:id="rId9"/>
    <p:sldId id="324" r:id="rId10"/>
    <p:sldId id="315" r:id="rId11"/>
    <p:sldId id="316" r:id="rId12"/>
    <p:sldId id="317" r:id="rId13"/>
    <p:sldId id="318" r:id="rId14"/>
    <p:sldId id="319" r:id="rId15"/>
    <p:sldId id="321" r:id="rId16"/>
    <p:sldId id="322" r:id="rId17"/>
    <p:sldId id="308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D1E145-ED83-C281-BF43-C7192E8B8536}" name="Sam Lavallee" initials="SL" userId="S::sam@revisionenergy.com::74df7e71-686e-44e6-9cf4-6278853fdab7" providerId="AD"/>
  <p188:author id="{83EE065C-39AC-54BC-7811-77CF3E4638D0}" name="Steve Rusch" initials="" userId="S::stever@na.org::65ac26cd-3997-4b99-8982-6a0642120838" providerId="AD"/>
  <p188:author id="{9449BCFD-39F7-38D2-276B-B06C1D1047F4}" name="Arne Hassel-Gren" initials="AH" userId="b689b616bbbafbe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CD4"/>
    <a:srgbClr val="D96321"/>
    <a:srgbClr val="FF0FC7"/>
    <a:srgbClr val="4031C0"/>
    <a:srgbClr val="009393"/>
    <a:srgbClr val="00AFAF"/>
    <a:srgbClr val="08B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159367-6A1B-4CA8-A19C-E7C022381CD0}" v="3" dt="2024-04-10T20:30:38.768"/>
  </p1510:revLst>
</p1510:revInfo>
</file>

<file path=ppt/tableStyles.xml><?xml version="1.0" encoding="utf-8"?>
<a:tblStyleLst xmlns:a="http://schemas.openxmlformats.org/drawingml/2006/main" def="{7CED33B6-1AAD-4579-8D37-E0CCB9AF3CEE}">
  <a:tblStyle styleId="{7CED33B6-1AAD-4579-8D37-E0CCB9AF3C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3"/>
    <p:restoredTop sz="83041" autoAdjust="0"/>
  </p:normalViewPr>
  <p:slideViewPr>
    <p:cSldViewPr snapToGrid="0" snapToObjects="1">
      <p:cViewPr varScale="1">
        <p:scale>
          <a:sx n="68" d="100"/>
          <a:sy n="68" d="100"/>
        </p:scale>
        <p:origin x="108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040"/>
    </p:cViewPr>
  </p:sorterViewPr>
  <p:notesViewPr>
    <p:cSldViewPr snapToGrid="0" snapToObjects="1">
      <p:cViewPr varScale="1">
        <p:scale>
          <a:sx n="134" d="100"/>
          <a:sy n="134" d="100"/>
        </p:scale>
        <p:origin x="2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2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50000"/>
              </a:lnSpc>
              <a:spcBef>
                <a:spcPts val="611"/>
              </a:spcBef>
              <a:spcAft>
                <a:spcPts val="312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marL="139700" indent="0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marL="139700" indent="0" eaLnBrk="1" hangingPunct="1">
              <a:buFontTx/>
              <a:buNone/>
            </a:pPr>
            <a:endParaRPr lang="en-US" altLang="en-US" sz="1400" b="1" dirty="0"/>
          </a:p>
          <a:p>
            <a:pPr marL="139700" indent="0">
              <a:buFontTx/>
              <a:buNone/>
            </a:pPr>
            <a:endParaRPr lang="en-US" sz="1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180176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lnSpc>
                <a:spcPct val="150000"/>
              </a:lnSpc>
              <a:spcBef>
                <a:spcPts val="611"/>
              </a:spcBef>
              <a:spcAft>
                <a:spcPts val="312"/>
              </a:spcAft>
              <a:buFontTx/>
              <a:buNone/>
            </a:pPr>
            <a:endParaRPr lang="en-US" alt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marL="139700" indent="0">
              <a:lnSpc>
                <a:spcPct val="135000"/>
              </a:lnSpc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marL="139700" indent="0" eaLnBrk="1" hangingPunct="1">
              <a:buFontTx/>
              <a:buNone/>
            </a:pPr>
            <a:endParaRPr lang="en-US" altLang="en-US" sz="1400" b="1" dirty="0"/>
          </a:p>
          <a:p>
            <a:pPr marL="139700" indent="0">
              <a:buFontTx/>
              <a:buNone/>
            </a:pPr>
            <a:endParaRPr lang="en-US" sz="1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73355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38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560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258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812939" y="5489167"/>
            <a:ext cx="21464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 preserve="1" userDrawn="1">
  <p:cSld name="1_Title + big image">
    <p:bg>
      <p:bgPr>
        <a:solidFill>
          <a:srgbClr val="4031C0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790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25800" y="-12899"/>
            <a:ext cx="4102333" cy="6889433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155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304801" y="-13915"/>
            <a:ext cx="10972420" cy="6885849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1" y="-13915"/>
            <a:ext cx="10972420" cy="6885849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1121335" y="2104033"/>
            <a:ext cx="3562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4898456" y="2104033"/>
            <a:ext cx="3562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-82212" y="-16790"/>
            <a:ext cx="2450212" cy="6911371"/>
          </a:xfrm>
          <a:custGeom>
            <a:avLst/>
            <a:gdLst>
              <a:gd name="connsiteX0" fmla="*/ 255105 w 328450"/>
              <a:gd name="connsiteY0" fmla="*/ 773 h 205800"/>
              <a:gd name="connsiteX1" fmla="*/ 0 w 328450"/>
              <a:gd name="connsiteY1" fmla="*/ 205800 h 205800"/>
              <a:gd name="connsiteX2" fmla="*/ 328450 w 328450"/>
              <a:gd name="connsiteY2" fmla="*/ 205800 h 205800"/>
              <a:gd name="connsiteX3" fmla="*/ 273309 w 328450"/>
              <a:gd name="connsiteY3" fmla="*/ 9 h 205800"/>
              <a:gd name="connsiteX4" fmla="*/ 255105 w 328450"/>
              <a:gd name="connsiteY4" fmla="*/ 773 h 205800"/>
              <a:gd name="connsiteX0" fmla="*/ 10383 w 83728"/>
              <a:gd name="connsiteY0" fmla="*/ 773 h 206895"/>
              <a:gd name="connsiteX1" fmla="*/ 10383 w 83728"/>
              <a:gd name="connsiteY1" fmla="*/ 206895 h 206895"/>
              <a:gd name="connsiteX2" fmla="*/ 83728 w 83728"/>
              <a:gd name="connsiteY2" fmla="*/ 205800 h 206895"/>
              <a:gd name="connsiteX3" fmla="*/ 28587 w 83728"/>
              <a:gd name="connsiteY3" fmla="*/ 9 h 206895"/>
              <a:gd name="connsiteX4" fmla="*/ 10383 w 83728"/>
              <a:gd name="connsiteY4" fmla="*/ 773 h 206895"/>
              <a:gd name="connsiteX0" fmla="*/ 0 w 87031"/>
              <a:gd name="connsiteY0" fmla="*/ 8430 h 206888"/>
              <a:gd name="connsiteX1" fmla="*/ 13686 w 87031"/>
              <a:gd name="connsiteY1" fmla="*/ 206888 h 206888"/>
              <a:gd name="connsiteX2" fmla="*/ 87031 w 87031"/>
              <a:gd name="connsiteY2" fmla="*/ 205793 h 206888"/>
              <a:gd name="connsiteX3" fmla="*/ 31890 w 87031"/>
              <a:gd name="connsiteY3" fmla="*/ 2 h 206888"/>
              <a:gd name="connsiteX4" fmla="*/ 0 w 87031"/>
              <a:gd name="connsiteY4" fmla="*/ 8430 h 206888"/>
              <a:gd name="connsiteX0" fmla="*/ 17294 w 104325"/>
              <a:gd name="connsiteY0" fmla="*/ 8429 h 206887"/>
              <a:gd name="connsiteX1" fmla="*/ 30980 w 104325"/>
              <a:gd name="connsiteY1" fmla="*/ 206887 h 206887"/>
              <a:gd name="connsiteX2" fmla="*/ 104325 w 104325"/>
              <a:gd name="connsiteY2" fmla="*/ 205792 h 206887"/>
              <a:gd name="connsiteX3" fmla="*/ 49184 w 104325"/>
              <a:gd name="connsiteY3" fmla="*/ 1 h 206887"/>
              <a:gd name="connsiteX4" fmla="*/ 17294 w 104325"/>
              <a:gd name="connsiteY4" fmla="*/ 8429 h 206887"/>
              <a:gd name="connsiteX0" fmla="*/ 26233 w 99578"/>
              <a:gd name="connsiteY0" fmla="*/ 1861 h 206888"/>
              <a:gd name="connsiteX1" fmla="*/ 26233 w 99578"/>
              <a:gd name="connsiteY1" fmla="*/ 206888 h 206888"/>
              <a:gd name="connsiteX2" fmla="*/ 99578 w 99578"/>
              <a:gd name="connsiteY2" fmla="*/ 205793 h 206888"/>
              <a:gd name="connsiteX3" fmla="*/ 44437 w 99578"/>
              <a:gd name="connsiteY3" fmla="*/ 2 h 206888"/>
              <a:gd name="connsiteX4" fmla="*/ 26233 w 99578"/>
              <a:gd name="connsiteY4" fmla="*/ 1861 h 206888"/>
              <a:gd name="connsiteX0" fmla="*/ 0 w 73345"/>
              <a:gd name="connsiteY0" fmla="*/ 1859 h 206886"/>
              <a:gd name="connsiteX1" fmla="*/ 0 w 73345"/>
              <a:gd name="connsiteY1" fmla="*/ 206886 h 206886"/>
              <a:gd name="connsiteX2" fmla="*/ 73345 w 73345"/>
              <a:gd name="connsiteY2" fmla="*/ 205791 h 206886"/>
              <a:gd name="connsiteX3" fmla="*/ 18204 w 73345"/>
              <a:gd name="connsiteY3" fmla="*/ 0 h 206886"/>
              <a:gd name="connsiteX4" fmla="*/ 0 w 73345"/>
              <a:gd name="connsiteY4" fmla="*/ 1859 h 20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5" h="206886" extrusionOk="0">
                <a:moveTo>
                  <a:pt x="0" y="1859"/>
                </a:moveTo>
                <a:lnTo>
                  <a:pt x="0" y="206886"/>
                </a:lnTo>
                <a:lnTo>
                  <a:pt x="73345" y="205791"/>
                </a:lnTo>
                <a:lnTo>
                  <a:pt x="18204" y="0"/>
                </a:lnTo>
                <a:cubicBezTo>
                  <a:pt x="2647" y="1532"/>
                  <a:pt x="5156" y="4159"/>
                  <a:pt x="0" y="1859"/>
                </a:cubicBez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43" name="Google Shape;43;p8"/>
          <p:cNvSpPr/>
          <p:nvPr/>
        </p:nvSpPr>
        <p:spPr>
          <a:xfrm>
            <a:off x="-19104" y="-16790"/>
            <a:ext cx="2082304" cy="6905392"/>
          </a:xfrm>
          <a:custGeom>
            <a:avLst/>
            <a:gdLst>
              <a:gd name="connsiteX0" fmla="*/ 199423 w 328450"/>
              <a:gd name="connsiteY0" fmla="*/ 657 h 205801"/>
              <a:gd name="connsiteX1" fmla="*/ 0 w 328450"/>
              <a:gd name="connsiteY1" fmla="*/ 205801 h 205801"/>
              <a:gd name="connsiteX2" fmla="*/ 328450 w 328450"/>
              <a:gd name="connsiteY2" fmla="*/ 205801 h 205801"/>
              <a:gd name="connsiteX3" fmla="*/ 273309 w 328450"/>
              <a:gd name="connsiteY3" fmla="*/ 10 h 205801"/>
              <a:gd name="connsiteX4" fmla="*/ 199423 w 328450"/>
              <a:gd name="connsiteY4" fmla="*/ 657 h 205801"/>
              <a:gd name="connsiteX0" fmla="*/ 199423 w 328450"/>
              <a:gd name="connsiteY0" fmla="*/ 647 h 205791"/>
              <a:gd name="connsiteX1" fmla="*/ 0 w 328450"/>
              <a:gd name="connsiteY1" fmla="*/ 205791 h 205791"/>
              <a:gd name="connsiteX2" fmla="*/ 328450 w 328450"/>
              <a:gd name="connsiteY2" fmla="*/ 205791 h 205791"/>
              <a:gd name="connsiteX3" fmla="*/ 273309 w 328450"/>
              <a:gd name="connsiteY3" fmla="*/ 0 h 205791"/>
              <a:gd name="connsiteX4" fmla="*/ 199423 w 328450"/>
              <a:gd name="connsiteY4" fmla="*/ 647 h 205791"/>
              <a:gd name="connsiteX0" fmla="*/ 1955 w 130982"/>
              <a:gd name="connsiteY0" fmla="*/ 647 h 205791"/>
              <a:gd name="connsiteX1" fmla="*/ 0 w 130982"/>
              <a:gd name="connsiteY1" fmla="*/ 205791 h 205791"/>
              <a:gd name="connsiteX2" fmla="*/ 130982 w 130982"/>
              <a:gd name="connsiteY2" fmla="*/ 205791 h 205791"/>
              <a:gd name="connsiteX3" fmla="*/ 75841 w 130982"/>
              <a:gd name="connsiteY3" fmla="*/ 0 h 205791"/>
              <a:gd name="connsiteX4" fmla="*/ 1955 w 130982"/>
              <a:gd name="connsiteY4" fmla="*/ 647 h 205791"/>
              <a:gd name="connsiteX0" fmla="*/ 53766 w 130982"/>
              <a:gd name="connsiteY0" fmla="*/ 4557 h 205791"/>
              <a:gd name="connsiteX1" fmla="*/ 0 w 130982"/>
              <a:gd name="connsiteY1" fmla="*/ 205791 h 205791"/>
              <a:gd name="connsiteX2" fmla="*/ 130982 w 130982"/>
              <a:gd name="connsiteY2" fmla="*/ 205791 h 205791"/>
              <a:gd name="connsiteX3" fmla="*/ 75841 w 130982"/>
              <a:gd name="connsiteY3" fmla="*/ 0 h 205791"/>
              <a:gd name="connsiteX4" fmla="*/ 53766 w 130982"/>
              <a:gd name="connsiteY4" fmla="*/ 4557 h 205791"/>
              <a:gd name="connsiteX0" fmla="*/ 20 w 77236"/>
              <a:gd name="connsiteY0" fmla="*/ 4557 h 205791"/>
              <a:gd name="connsiteX1" fmla="*/ 14683 w 77236"/>
              <a:gd name="connsiteY1" fmla="*/ 203836 h 205791"/>
              <a:gd name="connsiteX2" fmla="*/ 77236 w 77236"/>
              <a:gd name="connsiteY2" fmla="*/ 205791 h 205791"/>
              <a:gd name="connsiteX3" fmla="*/ 22095 w 77236"/>
              <a:gd name="connsiteY3" fmla="*/ 0 h 205791"/>
              <a:gd name="connsiteX4" fmla="*/ 20 w 77236"/>
              <a:gd name="connsiteY4" fmla="*/ 4557 h 205791"/>
              <a:gd name="connsiteX0" fmla="*/ 119 w 63649"/>
              <a:gd name="connsiteY0" fmla="*/ 0 h 210032"/>
              <a:gd name="connsiteX1" fmla="*/ 1096 w 63649"/>
              <a:gd name="connsiteY1" fmla="*/ 208077 h 210032"/>
              <a:gd name="connsiteX2" fmla="*/ 63649 w 63649"/>
              <a:gd name="connsiteY2" fmla="*/ 210032 h 210032"/>
              <a:gd name="connsiteX3" fmla="*/ 8508 w 63649"/>
              <a:gd name="connsiteY3" fmla="*/ 4241 h 210032"/>
              <a:gd name="connsiteX4" fmla="*/ 119 w 63649"/>
              <a:gd name="connsiteY4" fmla="*/ 0 h 210032"/>
              <a:gd name="connsiteX0" fmla="*/ 11 w 63541"/>
              <a:gd name="connsiteY0" fmla="*/ 0 h 210032"/>
              <a:gd name="connsiteX1" fmla="*/ 27382 w 63541"/>
              <a:gd name="connsiteY1" fmla="*/ 207099 h 210032"/>
              <a:gd name="connsiteX2" fmla="*/ 63541 w 63541"/>
              <a:gd name="connsiteY2" fmla="*/ 210032 h 210032"/>
              <a:gd name="connsiteX3" fmla="*/ 8400 w 63541"/>
              <a:gd name="connsiteY3" fmla="*/ 4241 h 210032"/>
              <a:gd name="connsiteX4" fmla="*/ 11 w 63541"/>
              <a:gd name="connsiteY4" fmla="*/ 0 h 210032"/>
              <a:gd name="connsiteX0" fmla="*/ 188 w 63718"/>
              <a:gd name="connsiteY0" fmla="*/ 0 h 211987"/>
              <a:gd name="connsiteX1" fmla="*/ 187 w 63718"/>
              <a:gd name="connsiteY1" fmla="*/ 211987 h 211987"/>
              <a:gd name="connsiteX2" fmla="*/ 63718 w 63718"/>
              <a:gd name="connsiteY2" fmla="*/ 210032 h 211987"/>
              <a:gd name="connsiteX3" fmla="*/ 8577 w 63718"/>
              <a:gd name="connsiteY3" fmla="*/ 4241 h 211987"/>
              <a:gd name="connsiteX4" fmla="*/ 188 w 63718"/>
              <a:gd name="connsiteY4" fmla="*/ 0 h 211987"/>
              <a:gd name="connsiteX0" fmla="*/ 188 w 63718"/>
              <a:gd name="connsiteY0" fmla="*/ 2602 h 207746"/>
              <a:gd name="connsiteX1" fmla="*/ 187 w 63718"/>
              <a:gd name="connsiteY1" fmla="*/ 207746 h 207746"/>
              <a:gd name="connsiteX2" fmla="*/ 63718 w 63718"/>
              <a:gd name="connsiteY2" fmla="*/ 205791 h 207746"/>
              <a:gd name="connsiteX3" fmla="*/ 8577 w 63718"/>
              <a:gd name="connsiteY3" fmla="*/ 0 h 207746"/>
              <a:gd name="connsiteX4" fmla="*/ 188 w 63718"/>
              <a:gd name="connsiteY4" fmla="*/ 2602 h 207746"/>
              <a:gd name="connsiteX0" fmla="*/ 188 w 63718"/>
              <a:gd name="connsiteY0" fmla="*/ 0 h 208565"/>
              <a:gd name="connsiteX1" fmla="*/ 187 w 63718"/>
              <a:gd name="connsiteY1" fmla="*/ 208565 h 208565"/>
              <a:gd name="connsiteX2" fmla="*/ 63718 w 63718"/>
              <a:gd name="connsiteY2" fmla="*/ 206610 h 208565"/>
              <a:gd name="connsiteX3" fmla="*/ 8577 w 63718"/>
              <a:gd name="connsiteY3" fmla="*/ 819 h 208565"/>
              <a:gd name="connsiteX4" fmla="*/ 188 w 63718"/>
              <a:gd name="connsiteY4" fmla="*/ 0 h 208565"/>
              <a:gd name="connsiteX0" fmla="*/ 347 w 63531"/>
              <a:gd name="connsiteY0" fmla="*/ 913 h 207746"/>
              <a:gd name="connsiteX1" fmla="*/ 0 w 63531"/>
              <a:gd name="connsiteY1" fmla="*/ 207746 h 207746"/>
              <a:gd name="connsiteX2" fmla="*/ 63531 w 63531"/>
              <a:gd name="connsiteY2" fmla="*/ 205791 h 207746"/>
              <a:gd name="connsiteX3" fmla="*/ 8390 w 63531"/>
              <a:gd name="connsiteY3" fmla="*/ 0 h 207746"/>
              <a:gd name="connsiteX4" fmla="*/ 347 w 63531"/>
              <a:gd name="connsiteY4" fmla="*/ 913 h 207746"/>
              <a:gd name="connsiteX0" fmla="*/ 2426 w 63531"/>
              <a:gd name="connsiteY0" fmla="*/ 220 h 207746"/>
              <a:gd name="connsiteX1" fmla="*/ 0 w 63531"/>
              <a:gd name="connsiteY1" fmla="*/ 207746 h 207746"/>
              <a:gd name="connsiteX2" fmla="*/ 63531 w 63531"/>
              <a:gd name="connsiteY2" fmla="*/ 205791 h 207746"/>
              <a:gd name="connsiteX3" fmla="*/ 8390 w 63531"/>
              <a:gd name="connsiteY3" fmla="*/ 0 h 207746"/>
              <a:gd name="connsiteX4" fmla="*/ 2426 w 63531"/>
              <a:gd name="connsiteY4" fmla="*/ 220 h 207746"/>
              <a:gd name="connsiteX0" fmla="*/ 1387 w 63531"/>
              <a:gd name="connsiteY0" fmla="*/ 566 h 207746"/>
              <a:gd name="connsiteX1" fmla="*/ 0 w 63531"/>
              <a:gd name="connsiteY1" fmla="*/ 207746 h 207746"/>
              <a:gd name="connsiteX2" fmla="*/ 63531 w 63531"/>
              <a:gd name="connsiteY2" fmla="*/ 205791 h 207746"/>
              <a:gd name="connsiteX3" fmla="*/ 8390 w 63531"/>
              <a:gd name="connsiteY3" fmla="*/ 0 h 207746"/>
              <a:gd name="connsiteX4" fmla="*/ 1387 w 63531"/>
              <a:gd name="connsiteY4" fmla="*/ 566 h 207746"/>
              <a:gd name="connsiteX0" fmla="*/ 30 w 62174"/>
              <a:gd name="connsiteY0" fmla="*/ 566 h 206014"/>
              <a:gd name="connsiteX1" fmla="*/ 9037 w 62174"/>
              <a:gd name="connsiteY1" fmla="*/ 206014 h 206014"/>
              <a:gd name="connsiteX2" fmla="*/ 62174 w 62174"/>
              <a:gd name="connsiteY2" fmla="*/ 205791 h 206014"/>
              <a:gd name="connsiteX3" fmla="*/ 7033 w 62174"/>
              <a:gd name="connsiteY3" fmla="*/ 0 h 206014"/>
              <a:gd name="connsiteX4" fmla="*/ 30 w 62174"/>
              <a:gd name="connsiteY4" fmla="*/ 566 h 206014"/>
              <a:gd name="connsiteX0" fmla="*/ 188 w 62332"/>
              <a:gd name="connsiteY0" fmla="*/ 566 h 206707"/>
              <a:gd name="connsiteX1" fmla="*/ 187 w 62332"/>
              <a:gd name="connsiteY1" fmla="*/ 206707 h 206707"/>
              <a:gd name="connsiteX2" fmla="*/ 62332 w 62332"/>
              <a:gd name="connsiteY2" fmla="*/ 205791 h 206707"/>
              <a:gd name="connsiteX3" fmla="*/ 7191 w 62332"/>
              <a:gd name="connsiteY3" fmla="*/ 0 h 206707"/>
              <a:gd name="connsiteX4" fmla="*/ 188 w 62332"/>
              <a:gd name="connsiteY4" fmla="*/ 566 h 20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32" h="206707" extrusionOk="0">
                <a:moveTo>
                  <a:pt x="188" y="566"/>
                </a:moveTo>
                <a:cubicBezTo>
                  <a:pt x="-464" y="68947"/>
                  <a:pt x="839" y="138326"/>
                  <a:pt x="187" y="206707"/>
                </a:cubicBezTo>
                <a:lnTo>
                  <a:pt x="62332" y="205791"/>
                </a:lnTo>
                <a:lnTo>
                  <a:pt x="7191" y="0"/>
                </a:lnTo>
                <a:lnTo>
                  <a:pt x="188" y="5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687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preserve="1" userDrawn="1">
  <p:cSld name="1_Title + 2 columns">
    <p:bg>
      <p:bgPr>
        <a:solidFill>
          <a:srgbClr val="4031C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304801" y="-13915"/>
            <a:ext cx="10972420" cy="6885849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 userDrawn="1"/>
        </p:nvSpPr>
        <p:spPr>
          <a:xfrm>
            <a:off x="1" y="-13915"/>
            <a:ext cx="10972420" cy="6885849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897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>
  <p:cSld name="BLANK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 preserve="1">
  <p:cSld name="1_Empty">
    <p:bg>
      <p:bgPr>
        <a:solidFill>
          <a:srgbClr val="4031C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84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" preserve="1">
  <p:cSld name="1_Empty">
    <p:bg>
      <p:bgPr>
        <a:solidFill>
          <a:schemeClr val="bg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87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BCD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988133"/>
            <a:ext cx="6913600" cy="6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Montserrat"/>
              <a:buNone/>
              <a:defRPr sz="24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803400"/>
            <a:ext cx="6913600" cy="3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▸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▹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●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○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000"/>
              <a:buFont typeface="Karla"/>
              <a:buChar char="■"/>
              <a:defRPr sz="20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733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4" r:id="rId3"/>
    <p:sldLayoutId id="2147483665" r:id="rId4"/>
    <p:sldLayoutId id="2147483662" r:id="rId5"/>
    <p:sldLayoutId id="2147483659" r:id="rId6"/>
    <p:sldLayoutId id="2147483663" r:id="rId7"/>
    <p:sldLayoutId id="214748366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5BD6A3-5535-767A-652C-5E2B14E731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233393" y="4908429"/>
            <a:ext cx="3203610" cy="16620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9C3230-0A12-8792-ADCC-2C4CBFB76DBB}"/>
              </a:ext>
            </a:extLst>
          </p:cNvPr>
          <p:cNvSpPr txBox="1"/>
          <p:nvPr/>
        </p:nvSpPr>
        <p:spPr>
          <a:xfrm>
            <a:off x="3769512" y="458863"/>
            <a:ext cx="85496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sz="8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Rockwell Condensed" panose="02060603050405020104" pitchFamily="18" charset="77"/>
              </a:rPr>
              <a:t>Leadership Identification and the RBZ process</a:t>
            </a:r>
          </a:p>
        </p:txBody>
      </p:sp>
    </p:spTree>
    <p:extLst>
      <p:ext uri="{BB962C8B-B14F-4D97-AF65-F5344CB8AC3E}">
        <p14:creationId xmlns:p14="http://schemas.microsoft.com/office/powerpoint/2010/main" val="59165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B9433-C377-5D06-3FCC-10C4CB110EC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92598" y="5797035"/>
            <a:ext cx="1736203" cy="9007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847C92-2887-B352-47CC-42D97E8E1A97}"/>
              </a:ext>
            </a:extLst>
          </p:cNvPr>
          <p:cNvSpPr txBox="1"/>
          <p:nvPr/>
        </p:nvSpPr>
        <p:spPr>
          <a:xfrm>
            <a:off x="1416823" y="614266"/>
            <a:ext cx="10388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Rockwell Condensed" panose="02060603050405020104" pitchFamily="18" charset="77"/>
              </a:rPr>
              <a:t>What steps can our service body take to seek out members with leadership qualities to forward as an RBZ recommendation?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52EC20-8294-1EE2-E643-920CC89ADEBC}"/>
              </a:ext>
            </a:extLst>
          </p:cNvPr>
          <p:cNvSpPr txBox="1"/>
          <p:nvPr/>
        </p:nvSpPr>
        <p:spPr>
          <a:xfrm>
            <a:off x="4988689" y="5104435"/>
            <a:ext cx="7203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>H</a:t>
            </a:r>
            <a:r>
              <a:rPr lang="en-US" sz="4400" b="1" dirty="0">
                <a:solidFill>
                  <a:srgbClr val="0070C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ave a process for considering RBZs? </a:t>
            </a:r>
          </a:p>
          <a:p>
            <a:r>
              <a:rPr lang="en-US" sz="4400" b="1" dirty="0">
                <a:solidFill>
                  <a:srgbClr val="0070C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Please send it to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</a:rPr>
              <a:t>hrp@na.org</a:t>
            </a:r>
            <a:endParaRPr lang="en-US" sz="4400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10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2E4B3C8-8EA7-2263-DD55-FBEA380EC094}"/>
              </a:ext>
            </a:extLst>
          </p:cNvPr>
          <p:cNvSpPr txBox="1"/>
          <p:nvPr/>
        </p:nvSpPr>
        <p:spPr>
          <a:xfrm>
            <a:off x="255055" y="121986"/>
            <a:ext cx="111463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Rockwell Condensed" panose="02060603050405020104" pitchFamily="18" charset="77"/>
              </a:rPr>
              <a:t>More resources</a:t>
            </a:r>
          </a:p>
        </p:txBody>
      </p:sp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461779BF-03D3-7F68-DEF0-0D356F845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0589">
            <a:off x="7514561" y="146305"/>
            <a:ext cx="4162425" cy="7833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A book cover with text&#10;&#10;Description automatically generated">
            <a:extLst>
              <a:ext uri="{FF2B5EF4-FFF2-40B4-BE49-F238E27FC236}">
                <a16:creationId xmlns:a16="http://schemas.microsoft.com/office/drawing/2014/main" id="{98CDD07F-FAB8-5489-5F26-9324EE996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7934">
            <a:off x="3471063" y="1049962"/>
            <a:ext cx="471435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1A108-D258-7CD9-9E06-A58E2DD7CE3C}"/>
              </a:ext>
            </a:extLst>
          </p:cNvPr>
          <p:cNvSpPr txBox="1"/>
          <p:nvPr/>
        </p:nvSpPr>
        <p:spPr>
          <a:xfrm>
            <a:off x="0" y="4810543"/>
            <a:ext cx="4086225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000" b="1" noProof="1">
                <a:solidFill>
                  <a:srgbClr val="0070C0"/>
                </a:solidFill>
                <a:latin typeface="Bahnschrift Condensed" panose="020B0502040204020203" pitchFamily="34" charset="0"/>
              </a:rPr>
              <a:t>www.na.org/ips</a:t>
            </a:r>
          </a:p>
          <a:p>
            <a:r>
              <a:rPr lang="en-US" sz="5000" b="1" noProof="1">
                <a:solidFill>
                  <a:srgbClr val="0070C0"/>
                </a:solidFill>
                <a:latin typeface="Bahnschrift Condensed" panose="020B0502040204020203" pitchFamily="34" charset="0"/>
              </a:rPr>
              <a:t>  www.na.org/sps</a:t>
            </a:r>
          </a:p>
          <a:p>
            <a:r>
              <a:rPr lang="en-US" sz="5000" b="1" noProof="1">
                <a:solidFill>
                  <a:srgbClr val="0070C0"/>
                </a:solidFill>
                <a:latin typeface="Bahnschrif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18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5B0BA-B717-846C-D706-8032EDA852F3}"/>
              </a:ext>
            </a:extLst>
          </p:cNvPr>
          <p:cNvSpPr txBox="1"/>
          <p:nvPr/>
        </p:nvSpPr>
        <p:spPr>
          <a:xfrm>
            <a:off x="1330907" y="89624"/>
            <a:ext cx="90716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>
                <a:solidFill>
                  <a:schemeClr val="bg1"/>
                </a:solidFill>
                <a:latin typeface="Rockwell" panose="02060603020205020403" pitchFamily="18" charset="77"/>
              </a:rPr>
              <a:t>What can I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9FDBC-A1FF-3147-66DE-46AFC1446F93}"/>
              </a:ext>
            </a:extLst>
          </p:cNvPr>
          <p:cNvSpPr txBox="1"/>
          <p:nvPr/>
        </p:nvSpPr>
        <p:spPr>
          <a:xfrm>
            <a:off x="642386" y="1443841"/>
            <a:ext cx="101412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ts val="62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Host workshops like this one</a:t>
            </a:r>
          </a:p>
          <a:p>
            <a:pPr marL="400050" indent="-400050">
              <a:lnSpc>
                <a:spcPts val="62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Use the RBZ process documents</a:t>
            </a:r>
          </a:p>
          <a:p>
            <a:pPr marL="400050" indent="-400050">
              <a:lnSpc>
                <a:spcPts val="62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Develop and share your own </a:t>
            </a:r>
            <a:br>
              <a:rPr lang="en-US" sz="60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</a:br>
            <a:r>
              <a:rPr lang="en-US" sz="60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RBZ process</a:t>
            </a:r>
          </a:p>
          <a:p>
            <a:pPr marL="400050" indent="-400050">
              <a:lnSpc>
                <a:spcPts val="62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6000" b="1" dirty="0">
                <a:solidFill>
                  <a:srgbClr val="0070C0"/>
                </a:solidFill>
                <a:latin typeface="Bahnschrift Condensed" panose="020B0502040204020203" pitchFamily="34" charset="0"/>
              </a:rPr>
              <a:t>Identify leaders in your community</a:t>
            </a:r>
          </a:p>
          <a:p>
            <a:pPr marL="400050" indent="-400050">
              <a:lnSpc>
                <a:spcPts val="6200"/>
              </a:lnSpc>
              <a:spcBef>
                <a:spcPts val="1200"/>
              </a:spcBef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6000" b="1" dirty="0">
              <a:solidFill>
                <a:srgbClr val="0070C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5" name="Picture 4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D1835BE2-DEC0-3CDF-81AE-6206782F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403" y="750078"/>
            <a:ext cx="3454400" cy="267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5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99185-E5A6-540F-FECD-94C210B98626}"/>
              </a:ext>
            </a:extLst>
          </p:cNvPr>
          <p:cNvSpPr txBox="1"/>
          <p:nvPr/>
        </p:nvSpPr>
        <p:spPr>
          <a:xfrm>
            <a:off x="457199" y="0"/>
            <a:ext cx="10901363" cy="1012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6000" b="1" kern="100" dirty="0">
                <a:solidFill>
                  <a:srgbClr val="00B0F0"/>
                </a:solidFill>
                <a:effectLst/>
                <a:latin typeface="Rockwell" panose="02060603020205020403" pitchFamily="18" charset="77"/>
                <a:ea typeface="Yu Gothic UI Light" panose="020B0300000000000000" pitchFamily="34" charset="-128"/>
                <a:cs typeface="Calibri" panose="020F0502020204030204" pitchFamily="34" charset="0"/>
              </a:rPr>
              <a:t>HRP Timeline</a:t>
            </a:r>
            <a:endParaRPr lang="en-US" sz="6000" b="1" kern="100" dirty="0">
              <a:solidFill>
                <a:srgbClr val="00B0F0"/>
              </a:solidFill>
              <a:effectLst/>
              <a:latin typeface="Rockwell" panose="020606030202050204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1E6F5E-70C8-B016-067F-805D26904E5A}"/>
              </a:ext>
            </a:extLst>
          </p:cNvPr>
          <p:cNvSpPr txBox="1"/>
          <p:nvPr/>
        </p:nvSpPr>
        <p:spPr>
          <a:xfrm>
            <a:off x="739054" y="2027086"/>
            <a:ext cx="10901363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2920" marR="0" lvl="0" indent="-502920">
              <a:lnSpc>
                <a:spcPts val="46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5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1, 2024</a:t>
            </a:r>
            <a:r>
              <a:rPr lang="en-US" sz="4500" b="1" kern="100" dirty="0">
                <a:solidFill>
                  <a:schemeClr val="tx1"/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500" b="1" kern="100" dirty="0">
                <a:solidFill>
                  <a:schemeClr val="tx2">
                    <a:lumMod val="75000"/>
                  </a:schemeClr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will begin to collect RBZ recommendations. The deadline for submissions is </a:t>
            </a:r>
            <a:r>
              <a:rPr lang="en-US" sz="4500" b="1" kern="100" dirty="0">
                <a:solidFill>
                  <a:srgbClr val="D96321"/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September 30, 2025</a:t>
            </a:r>
            <a:r>
              <a:rPr lang="en-US" sz="4500" b="1" kern="100" dirty="0">
                <a:solidFill>
                  <a:schemeClr val="tx2">
                    <a:lumMod val="75000"/>
                  </a:schemeClr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en-US" sz="4500" b="1" kern="100" dirty="0">
              <a:solidFill>
                <a:schemeClr val="tx2">
                  <a:lumMod val="75000"/>
                </a:schemeClr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marR="0" lvl="0" indent="-502920">
              <a:lnSpc>
                <a:spcPts val="46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500" b="1" kern="100" dirty="0">
                <a:solidFill>
                  <a:schemeClr val="tx2">
                    <a:lumMod val="75000"/>
                  </a:schemeClr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4500" b="1" kern="100" dirty="0">
                <a:solidFill>
                  <a:srgbClr val="00B050"/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November of 2025</a:t>
            </a:r>
            <a:r>
              <a:rPr lang="en-US" sz="4500" b="1" kern="100" dirty="0">
                <a:solidFill>
                  <a:schemeClr val="tx2">
                    <a:lumMod val="75000"/>
                  </a:schemeClr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HRP begins our evaluations</a:t>
            </a:r>
            <a:endParaRPr lang="en-US" sz="4500" b="1" kern="100" dirty="0">
              <a:solidFill>
                <a:schemeClr val="tx2">
                  <a:lumMod val="75000"/>
                </a:schemeClr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marR="0" lvl="0" indent="-502920">
              <a:lnSpc>
                <a:spcPts val="46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500" b="1" kern="100" dirty="0">
                <a:solidFill>
                  <a:schemeClr val="tx2">
                    <a:lumMod val="75000"/>
                  </a:schemeClr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4500" b="1" kern="100" dirty="0">
                <a:solidFill>
                  <a:srgbClr val="00BCD4"/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March of 2026</a:t>
            </a:r>
            <a:r>
              <a:rPr lang="en-US" sz="4500" b="1" kern="100" dirty="0">
                <a:solidFill>
                  <a:schemeClr val="tx2">
                    <a:lumMod val="75000"/>
                  </a:schemeClr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we will determine our nominations and forward the ballot to conference participants</a:t>
            </a:r>
            <a:endParaRPr lang="en-US" sz="4500" b="1" kern="100" dirty="0">
              <a:solidFill>
                <a:schemeClr val="tx2">
                  <a:lumMod val="75000"/>
                </a:schemeClr>
              </a:solidFill>
              <a:effectLst/>
              <a:latin typeface="Bahnschrif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2920" marR="0" lvl="0" indent="-502920">
              <a:lnSpc>
                <a:spcPts val="4600"/>
              </a:lnSpc>
              <a:spcBef>
                <a:spcPts val="12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4500" b="1" kern="100" dirty="0">
                <a:solidFill>
                  <a:schemeClr val="tx2">
                    <a:lumMod val="75000"/>
                  </a:schemeClr>
                </a:solidFill>
                <a:effectLst/>
                <a:latin typeface="Bahnschrift Condensed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Elections will take place at </a:t>
            </a:r>
            <a:r>
              <a:rPr lang="en-US" sz="4500" b="1" kern="100" dirty="0">
                <a:solidFill>
                  <a:srgbClr val="FF0000"/>
                </a:solidFill>
                <a:latin typeface="Bahnschrift Condensed" panose="020B0502040204020203" pitchFamily="34" charset="0"/>
                <a:cs typeface="Calibri" panose="020F0502020204030204" pitchFamily="34" charset="0"/>
              </a:rPr>
              <a:t>WSC 2026 (3-9 May 2026)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79B6E7-E162-00CA-2A10-4F3631F1A754}"/>
              </a:ext>
            </a:extLst>
          </p:cNvPr>
          <p:cNvCxnSpPr/>
          <p:nvPr/>
        </p:nvCxnSpPr>
        <p:spPr>
          <a:xfrm>
            <a:off x="0" y="12700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BF93832F-8FFA-542B-DD8C-5DF2DEC31AC5}"/>
              </a:ext>
            </a:extLst>
          </p:cNvPr>
          <p:cNvSpPr/>
          <p:nvPr/>
        </p:nvSpPr>
        <p:spPr>
          <a:xfrm>
            <a:off x="325366" y="1024235"/>
            <a:ext cx="498331" cy="498331"/>
          </a:xfrm>
          <a:prstGeom prst="ellipse">
            <a:avLst/>
          </a:prstGeom>
          <a:solidFill>
            <a:schemeClr val="bg1"/>
          </a:solidFill>
          <a:ln w="14922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898C26-9AE9-9622-8FE9-6E8CE2265321}"/>
              </a:ext>
            </a:extLst>
          </p:cNvPr>
          <p:cNvSpPr txBox="1"/>
          <p:nvPr/>
        </p:nvSpPr>
        <p:spPr>
          <a:xfrm>
            <a:off x="823697" y="1394124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Bahnschrift Condensed" panose="020B0502040204020203" pitchFamily="34" charset="0"/>
              </a:rPr>
              <a:t>1 October 2024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077A03-0C72-9278-0625-0E08222E61D2}"/>
              </a:ext>
            </a:extLst>
          </p:cNvPr>
          <p:cNvSpPr/>
          <p:nvPr/>
        </p:nvSpPr>
        <p:spPr>
          <a:xfrm>
            <a:off x="2759220" y="1049634"/>
            <a:ext cx="498331" cy="498331"/>
          </a:xfrm>
          <a:prstGeom prst="ellipse">
            <a:avLst/>
          </a:prstGeom>
          <a:solidFill>
            <a:schemeClr val="bg1"/>
          </a:solidFill>
          <a:ln w="149225">
            <a:solidFill>
              <a:srgbClr val="D963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2C4966-B021-0A6B-286A-4F519EC14899}"/>
              </a:ext>
            </a:extLst>
          </p:cNvPr>
          <p:cNvSpPr txBox="1"/>
          <p:nvPr/>
        </p:nvSpPr>
        <p:spPr>
          <a:xfrm>
            <a:off x="3257551" y="1419523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D96321"/>
                </a:solidFill>
                <a:latin typeface="Bahnschrift Condensed" panose="020B0502040204020203" pitchFamily="34" charset="0"/>
              </a:rPr>
              <a:t>30 September 2025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B382C8-4E6E-93CA-9269-CEF68A61FFF0}"/>
              </a:ext>
            </a:extLst>
          </p:cNvPr>
          <p:cNvSpPr/>
          <p:nvPr/>
        </p:nvSpPr>
        <p:spPr>
          <a:xfrm>
            <a:off x="5691405" y="1049634"/>
            <a:ext cx="498331" cy="498331"/>
          </a:xfrm>
          <a:prstGeom prst="ellipse">
            <a:avLst/>
          </a:prstGeom>
          <a:solidFill>
            <a:schemeClr val="bg1"/>
          </a:solidFill>
          <a:ln w="14922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2B7BB5-1066-BBB1-3077-4C72795F555E}"/>
              </a:ext>
            </a:extLst>
          </p:cNvPr>
          <p:cNvSpPr txBox="1"/>
          <p:nvPr/>
        </p:nvSpPr>
        <p:spPr>
          <a:xfrm>
            <a:off x="6189736" y="1419523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Bahnschrift Condensed" panose="020B0502040204020203" pitchFamily="34" charset="0"/>
              </a:rPr>
              <a:t>November 2025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524031-D955-5B57-E880-9A6D98B90709}"/>
              </a:ext>
            </a:extLst>
          </p:cNvPr>
          <p:cNvSpPr/>
          <p:nvPr/>
        </p:nvSpPr>
        <p:spPr>
          <a:xfrm>
            <a:off x="8249556" y="1049634"/>
            <a:ext cx="498331" cy="498331"/>
          </a:xfrm>
          <a:prstGeom prst="ellipse">
            <a:avLst/>
          </a:prstGeom>
          <a:solidFill>
            <a:schemeClr val="bg1"/>
          </a:solidFill>
          <a:ln w="14922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873CD-D6DC-45CE-551F-E79EEB0384A6}"/>
              </a:ext>
            </a:extLst>
          </p:cNvPr>
          <p:cNvSpPr txBox="1"/>
          <p:nvPr/>
        </p:nvSpPr>
        <p:spPr>
          <a:xfrm>
            <a:off x="8747887" y="1419523"/>
            <a:ext cx="138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Bahnschrift Condensed" panose="020B0502040204020203" pitchFamily="34" charset="0"/>
              </a:rPr>
              <a:t>March 2026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72382E-86D2-8449-1760-C66713943044}"/>
              </a:ext>
            </a:extLst>
          </p:cNvPr>
          <p:cNvSpPr/>
          <p:nvPr/>
        </p:nvSpPr>
        <p:spPr>
          <a:xfrm>
            <a:off x="10309376" y="1024234"/>
            <a:ext cx="498331" cy="498331"/>
          </a:xfrm>
          <a:prstGeom prst="ellipse">
            <a:avLst/>
          </a:prstGeom>
          <a:solidFill>
            <a:schemeClr val="bg1"/>
          </a:solidFill>
          <a:ln w="149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797135-A6F5-9E44-79C7-D41B343D54B5}"/>
              </a:ext>
            </a:extLst>
          </p:cNvPr>
          <p:cNvSpPr txBox="1"/>
          <p:nvPr/>
        </p:nvSpPr>
        <p:spPr>
          <a:xfrm>
            <a:off x="10807707" y="1394123"/>
            <a:ext cx="1386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>WSC 2026</a:t>
            </a:r>
          </a:p>
        </p:txBody>
      </p:sp>
    </p:spTree>
    <p:extLst>
      <p:ext uri="{BB962C8B-B14F-4D97-AF65-F5344CB8AC3E}">
        <p14:creationId xmlns:p14="http://schemas.microsoft.com/office/powerpoint/2010/main" val="89928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101007-EE89-264C-9DD6-0F3FBBC52D97}"/>
              </a:ext>
            </a:extLst>
          </p:cNvPr>
          <p:cNvSpPr txBox="1"/>
          <p:nvPr/>
        </p:nvSpPr>
        <p:spPr>
          <a:xfrm>
            <a:off x="3640162" y="438368"/>
            <a:ext cx="66342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00" b="1" dirty="0">
                <a:solidFill>
                  <a:schemeClr val="bg1"/>
                </a:solidFill>
                <a:latin typeface="Rockwell" panose="02060603020205020403" pitchFamily="18" charset="77"/>
              </a:rPr>
              <a:t>Thank YOU!</a:t>
            </a:r>
            <a:endParaRPr lang="en-US" sz="7400" b="1" dirty="0">
              <a:latin typeface="Rockwell" panose="02060603020205020403" pitchFamily="18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83C96D-7CE2-B94A-831F-4DBF0322E6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>
            <a:off x="233393" y="4908429"/>
            <a:ext cx="3203610" cy="1662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04889F-65D5-BC4A-B02A-DBB19BF7428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9000"/>
          </a:blip>
          <a:stretch>
            <a:fillRect/>
          </a:stretch>
        </p:blipFill>
        <p:spPr>
          <a:xfrm>
            <a:off x="9436261" y="2129742"/>
            <a:ext cx="1676400" cy="167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E499A5-1A6F-DA66-189F-866DD7345CD4}"/>
              </a:ext>
            </a:extLst>
          </p:cNvPr>
          <p:cNvSpPr txBox="1"/>
          <p:nvPr/>
        </p:nvSpPr>
        <p:spPr>
          <a:xfrm>
            <a:off x="4576958" y="3954336"/>
            <a:ext cx="738164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tx2">
                    <a:lumMod val="50000"/>
                  </a:schemeClr>
                </a:solidFill>
                <a:latin typeface="Rockwell Condensed" panose="02060603050405020104" pitchFamily="18" charset="77"/>
              </a:rPr>
              <a:t>Questions or comments?</a:t>
            </a:r>
          </a:p>
          <a:p>
            <a:r>
              <a:rPr lang="en-US" sz="5500" b="1" dirty="0">
                <a:solidFill>
                  <a:schemeClr val="tx2">
                    <a:lumMod val="50000"/>
                  </a:schemeClr>
                </a:solidFill>
                <a:latin typeface="Rockwell Condensed" panose="02060603050405020104" pitchFamily="18" charset="77"/>
              </a:rPr>
              <a:t>Email: hrp@na.org</a:t>
            </a:r>
          </a:p>
        </p:txBody>
      </p:sp>
    </p:spTree>
    <p:extLst>
      <p:ext uri="{BB962C8B-B14F-4D97-AF65-F5344CB8AC3E}">
        <p14:creationId xmlns:p14="http://schemas.microsoft.com/office/powerpoint/2010/main" val="1787471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A2CABC-49D8-508D-1448-C9FD57F51F74}"/>
              </a:ext>
            </a:extLst>
          </p:cNvPr>
          <p:cNvSpPr txBox="1"/>
          <p:nvPr/>
        </p:nvSpPr>
        <p:spPr>
          <a:xfrm>
            <a:off x="5427059" y="1279790"/>
            <a:ext cx="69371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Rockwell Condensed" panose="02060603050405020104" pitchFamily="18" charset="77"/>
              </a:rPr>
              <a:t>As stated in </a:t>
            </a:r>
            <a:r>
              <a:rPr lang="en-US" sz="4000" b="1" i="1" dirty="0">
                <a:solidFill>
                  <a:schemeClr val="tx2">
                    <a:lumMod val="50000"/>
                  </a:schemeClr>
                </a:solidFill>
                <a:latin typeface="Rockwell Condensed" panose="02060603050405020104" pitchFamily="18" charset="77"/>
              </a:rPr>
              <a:t>GWSNA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Rockwell Condensed" panose="02060603050405020104" pitchFamily="18" charset="77"/>
              </a:rPr>
              <a:t>,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rgbClr val="00B0F0"/>
                </a:solidFill>
                <a:latin typeface="Rockwell Condensed" panose="02060603050405020104" pitchFamily="18" charset="77"/>
              </a:rPr>
              <a:t>The HRP’s purpose is “to identify NA members whose skills, talents, and experience support their ability to be most qualified as NA world service trusted servants.”</a:t>
            </a:r>
          </a:p>
        </p:txBody>
      </p:sp>
      <p:pic>
        <p:nvPicPr>
          <p:cNvPr id="12" name="Picture 11" descr="A blue and black book cover&#10;&#10;Description automatically generated">
            <a:extLst>
              <a:ext uri="{FF2B5EF4-FFF2-40B4-BE49-F238E27FC236}">
                <a16:creationId xmlns:a16="http://schemas.microsoft.com/office/drawing/2014/main" id="{5096F32B-474F-A701-7FDC-96745E62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63705" cy="6858000"/>
          </a:xfrm>
          <a:prstGeom prst="rect">
            <a:avLst/>
          </a:prstGeom>
          <a:effectLst>
            <a:outerShdw blurRad="130960" dist="38100" dir="2700000" sx="100896" sy="100896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CADEBE-118D-D05A-AC7F-0D7607F93F39}"/>
              </a:ext>
            </a:extLst>
          </p:cNvPr>
          <p:cNvSpPr txBox="1"/>
          <p:nvPr/>
        </p:nvSpPr>
        <p:spPr>
          <a:xfrm>
            <a:off x="419585" y="10056"/>
            <a:ext cx="1139483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solidFill>
                  <a:schemeClr val="bg1"/>
                </a:solidFill>
                <a:latin typeface="Rockwell" panose="02060603020205020403" pitchFamily="18" charset="77"/>
              </a:rPr>
              <a:t>Nominations &amp; RBZ Process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70570-EA89-0B15-7134-B225C1344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9299" y="1099216"/>
            <a:ext cx="2830501" cy="85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From *</a:t>
            </a:r>
            <a:r>
              <a:rPr lang="en-US" altLang="en-US" sz="2600" b="1" u="sng" dirty="0">
                <a:solidFill>
                  <a:srgbClr val="002060"/>
                </a:solidFill>
                <a:latin typeface="Bahnschrift Condensed" panose="020B0502040204020203" pitchFamily="34" charset="0"/>
              </a:rPr>
              <a:t>R</a:t>
            </a:r>
            <a: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egions, World </a:t>
            </a:r>
            <a:r>
              <a:rPr lang="en-US" altLang="en-US" sz="2600" b="1" u="sng" dirty="0">
                <a:solidFill>
                  <a:srgbClr val="002060"/>
                </a:solidFill>
                <a:latin typeface="Bahnschrift Condensed" panose="020B0502040204020203" pitchFamily="34" charset="0"/>
              </a:rPr>
              <a:t>B</a:t>
            </a:r>
            <a: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oard, and </a:t>
            </a:r>
            <a:r>
              <a:rPr lang="en-US" altLang="en-US" sz="2600" b="1" u="sng" dirty="0">
                <a:solidFill>
                  <a:srgbClr val="002060"/>
                </a:solidFill>
                <a:latin typeface="Bahnschrift Condensed" panose="020B0502040204020203" pitchFamily="34" charset="0"/>
              </a:rPr>
              <a:t>Z</a:t>
            </a:r>
            <a: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ones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6BA914-830D-5767-7F65-8F7B9A7A8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176" y="2285486"/>
            <a:ext cx="261616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All candidates move to the next phase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EF579-0695-9F4D-0D1A-240314B14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8273" y="4571901"/>
            <a:ext cx="3733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The most qualified are </a:t>
            </a:r>
            <a:b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</a:br>
            <a: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identified for nomination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7E5CF-A19F-38B4-4DB2-2DA72077A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85" y="5241401"/>
            <a:ext cx="1374494" cy="13744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9B20227-9B1B-BEC9-DB90-A3E8FCD21566}"/>
              </a:ext>
            </a:extLst>
          </p:cNvPr>
          <p:cNvSpPr/>
          <p:nvPr/>
        </p:nvSpPr>
        <p:spPr>
          <a:xfrm>
            <a:off x="289503" y="1135736"/>
            <a:ext cx="3001330" cy="90282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HRP </a:t>
            </a:r>
            <a:r>
              <a:rPr lang="en-US" altLang="en-US" sz="26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receives</a:t>
            </a: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 RBZ* </a:t>
            </a:r>
            <a:b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</a:b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recommendations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9C4756-7547-CD1F-5480-DD95AC996B4C}"/>
              </a:ext>
            </a:extLst>
          </p:cNvPr>
          <p:cNvSpPr/>
          <p:nvPr/>
        </p:nvSpPr>
        <p:spPr>
          <a:xfrm>
            <a:off x="1807285" y="2208594"/>
            <a:ext cx="3163891" cy="90282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HRP </a:t>
            </a:r>
            <a:r>
              <a:rPr lang="en-US" altLang="en-US" sz="26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evaluates</a:t>
            </a: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 </a:t>
            </a:r>
          </a:p>
          <a:p>
            <a:pPr algn="ctr"/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all candidates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E8C7FC5-8F93-94D8-3E9D-5892B31385DE}"/>
              </a:ext>
            </a:extLst>
          </p:cNvPr>
          <p:cNvSpPr/>
          <p:nvPr/>
        </p:nvSpPr>
        <p:spPr>
          <a:xfrm>
            <a:off x="3650064" y="3287004"/>
            <a:ext cx="3163891" cy="90282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HRP </a:t>
            </a:r>
            <a:r>
              <a:rPr lang="en-US" altLang="en-US" sz="26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interviews</a:t>
            </a: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 </a:t>
            </a:r>
            <a:b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</a:b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all candidates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B6D86B9-1021-701B-7557-1D2AC5091295}"/>
              </a:ext>
            </a:extLst>
          </p:cNvPr>
          <p:cNvSpPr/>
          <p:nvPr/>
        </p:nvSpPr>
        <p:spPr>
          <a:xfrm>
            <a:off x="8217631" y="5634284"/>
            <a:ext cx="3428430" cy="90282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HRP </a:t>
            </a:r>
            <a:r>
              <a:rPr lang="en-US" altLang="en-US" sz="26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offers</a:t>
            </a: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 </a:t>
            </a:r>
            <a:b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</a:b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nominees to the WSC</a:t>
            </a:r>
          </a:p>
        </p:txBody>
      </p:sp>
      <p:sp>
        <p:nvSpPr>
          <p:cNvPr id="11" name="Rounded Rectangle 30">
            <a:extLst>
              <a:ext uri="{FF2B5EF4-FFF2-40B4-BE49-F238E27FC236}">
                <a16:creationId xmlns:a16="http://schemas.microsoft.com/office/drawing/2014/main" id="{47F0F42B-6D8C-51F0-9508-945C38543596}"/>
              </a:ext>
            </a:extLst>
          </p:cNvPr>
          <p:cNvSpPr/>
          <p:nvPr/>
        </p:nvSpPr>
        <p:spPr>
          <a:xfrm>
            <a:off x="5806440" y="4439973"/>
            <a:ext cx="3231265" cy="902827"/>
          </a:xfrm>
          <a:prstGeom prst="roundRect">
            <a:avLst/>
          </a:prstGeom>
          <a:solidFill>
            <a:schemeClr val="bg1"/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HRP meets to </a:t>
            </a:r>
            <a:b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</a:br>
            <a:r>
              <a:rPr lang="en-US" altLang="en-US" sz="26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decide</a:t>
            </a:r>
            <a:r>
              <a:rPr lang="en-US" altLang="en-US" sz="2600" b="1" dirty="0">
                <a:solidFill>
                  <a:srgbClr val="00B0F0"/>
                </a:solidFill>
                <a:latin typeface="Bahnschrift SemiCondensed" panose="020B0502040204020203" pitchFamily="34" charset="0"/>
              </a:rPr>
              <a:t> the ballot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D405B0-35A6-19EE-901B-60009553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9521" y="3411581"/>
            <a:ext cx="288597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 dirty="0">
                <a:solidFill>
                  <a:srgbClr val="002060"/>
                </a:solidFill>
                <a:latin typeface="Bahnschrift Condensed" panose="020B0502040204020203" pitchFamily="34" charset="0"/>
              </a:rPr>
              <a:t>All HRP members observe each interview</a:t>
            </a:r>
          </a:p>
        </p:txBody>
      </p:sp>
      <p:sp>
        <p:nvSpPr>
          <p:cNvPr id="13" name="Arrow: Bent-Up 1">
            <a:extLst>
              <a:ext uri="{FF2B5EF4-FFF2-40B4-BE49-F238E27FC236}">
                <a16:creationId xmlns:a16="http://schemas.microsoft.com/office/drawing/2014/main" id="{DF4184BD-BF22-F465-1DBF-DE52A4E7F63B}"/>
              </a:ext>
            </a:extLst>
          </p:cNvPr>
          <p:cNvSpPr/>
          <p:nvPr/>
        </p:nvSpPr>
        <p:spPr>
          <a:xfrm rot="5400000">
            <a:off x="1125476" y="2019920"/>
            <a:ext cx="694233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Bent-Up 19">
            <a:extLst>
              <a:ext uri="{FF2B5EF4-FFF2-40B4-BE49-F238E27FC236}">
                <a16:creationId xmlns:a16="http://schemas.microsoft.com/office/drawing/2014/main" id="{6B081CC5-6597-0FF6-2606-751B829138C8}"/>
              </a:ext>
            </a:extLst>
          </p:cNvPr>
          <p:cNvSpPr/>
          <p:nvPr/>
        </p:nvSpPr>
        <p:spPr>
          <a:xfrm rot="5400000">
            <a:off x="2929412" y="3106699"/>
            <a:ext cx="694233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Bent-Up 20">
            <a:extLst>
              <a:ext uri="{FF2B5EF4-FFF2-40B4-BE49-F238E27FC236}">
                <a16:creationId xmlns:a16="http://schemas.microsoft.com/office/drawing/2014/main" id="{FD02C974-A250-36B3-D1AD-145983A5A19C}"/>
              </a:ext>
            </a:extLst>
          </p:cNvPr>
          <p:cNvSpPr/>
          <p:nvPr/>
        </p:nvSpPr>
        <p:spPr>
          <a:xfrm rot="5400000">
            <a:off x="5093563" y="4171539"/>
            <a:ext cx="694233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Bent-Up 21">
            <a:extLst>
              <a:ext uri="{FF2B5EF4-FFF2-40B4-BE49-F238E27FC236}">
                <a16:creationId xmlns:a16="http://schemas.microsoft.com/office/drawing/2014/main" id="{A76B5005-506D-F953-5034-9F5180062563}"/>
              </a:ext>
            </a:extLst>
          </p:cNvPr>
          <p:cNvSpPr/>
          <p:nvPr/>
        </p:nvSpPr>
        <p:spPr>
          <a:xfrm rot="5400000">
            <a:off x="7515640" y="5348489"/>
            <a:ext cx="694233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4A412-C1BF-CD17-DE8D-F9252CB71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2072" y="1070417"/>
            <a:ext cx="4695004" cy="112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Bahnschrift Condensed" panose="020B0502040204020203" pitchFamily="34" charset="0"/>
              </a:rPr>
              <a:t>RBZ = Region, Board, Zone</a:t>
            </a:r>
          </a:p>
        </p:txBody>
      </p:sp>
    </p:spTree>
    <p:extLst>
      <p:ext uri="{BB962C8B-B14F-4D97-AF65-F5344CB8AC3E}">
        <p14:creationId xmlns:p14="http://schemas.microsoft.com/office/powerpoint/2010/main" val="390049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looking through binoculars&#10;&#10;Description automatically generated">
            <a:extLst>
              <a:ext uri="{FF2B5EF4-FFF2-40B4-BE49-F238E27FC236}">
                <a16:creationId xmlns:a16="http://schemas.microsoft.com/office/drawing/2014/main" id="{AB917CE6-72F7-E65A-42CC-FD16B8940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93" y="222480"/>
            <a:ext cx="5244484" cy="3482168"/>
          </a:xfrm>
          <a:prstGeom prst="rect">
            <a:avLst/>
          </a:prstGeom>
        </p:spPr>
      </p:pic>
      <p:pic>
        <p:nvPicPr>
          <p:cNvPr id="8" name="Picture 7" descr="A group of people standing around a board with check marks&#10;&#10;Description automatically generated">
            <a:extLst>
              <a:ext uri="{FF2B5EF4-FFF2-40B4-BE49-F238E27FC236}">
                <a16:creationId xmlns:a16="http://schemas.microsoft.com/office/drawing/2014/main" id="{9CF8ECF4-A67B-1803-BDE4-2A219E21D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563" y="143500"/>
            <a:ext cx="3184488" cy="4529050"/>
          </a:xfrm>
          <a:prstGeom prst="rect">
            <a:avLst/>
          </a:prstGeom>
        </p:spPr>
      </p:pic>
      <p:pic>
        <p:nvPicPr>
          <p:cNvPr id="12" name="Picture 11" descr="A group of people sitting around a pile of paper&#10;&#10;Description automatically generated">
            <a:extLst>
              <a:ext uri="{FF2B5EF4-FFF2-40B4-BE49-F238E27FC236}">
                <a16:creationId xmlns:a16="http://schemas.microsoft.com/office/drawing/2014/main" id="{669EB847-E0DD-A681-96E5-8A21F46F8A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442" y="3704648"/>
            <a:ext cx="3953115" cy="315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27DB39-87BB-1C40-851B-2D8C5B17FF50}"/>
              </a:ext>
            </a:extLst>
          </p:cNvPr>
          <p:cNvSpPr txBox="1"/>
          <p:nvPr/>
        </p:nvSpPr>
        <p:spPr>
          <a:xfrm>
            <a:off x="644411" y="652687"/>
            <a:ext cx="689537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B0F0"/>
                </a:solidFill>
                <a:latin typeface="Rockwell" panose="02060603020205020403" pitchFamily="18" charset="77"/>
              </a:rPr>
              <a:t>As our Fourth Concept reminds us… </a:t>
            </a:r>
          </a:p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Bahnschrift" panose="020B0502040204020203" pitchFamily="34" charset="0"/>
                <a:cs typeface="Times New Roman" pitchFamily="18" charset="0"/>
              </a:rPr>
              <a:t>Effective leadership is highly valued in Narcotics Anonymous. Leadership qualities should be carefully considered when selecting trusted servants.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4" name="Picture 3" descr="A book cover with text&#10;&#10;Description automatically generated">
            <a:extLst>
              <a:ext uri="{FF2B5EF4-FFF2-40B4-BE49-F238E27FC236}">
                <a16:creationId xmlns:a16="http://schemas.microsoft.com/office/drawing/2014/main" id="{7A983C99-8714-E24F-BA18-1BA9395E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02" y="652687"/>
            <a:ext cx="3977571" cy="5786199"/>
          </a:xfrm>
          <a:prstGeom prst="rect">
            <a:avLst/>
          </a:prstGeom>
          <a:effectLst>
            <a:outerShdw blurRad="157672" dist="38100" dir="2700000" sx="102024" sy="102024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133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8EE811D-4746-6D71-B740-6808872C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33" y="1428399"/>
            <a:ext cx="6402000" cy="546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Word Cloud Question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C36F7AB-696B-F7B6-3057-850C86721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512" y="2499144"/>
            <a:ext cx="9207999" cy="3244400"/>
          </a:xfrm>
        </p:spPr>
        <p:txBody>
          <a:bodyPr/>
          <a:lstStyle/>
          <a:p>
            <a:pPr marL="135464" indent="0">
              <a:buNone/>
            </a:pPr>
            <a:r>
              <a:rPr lang="en-US" sz="4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qualities are most important for effective leadership in NA?</a:t>
            </a:r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4800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A4758F6-6FDF-9856-E768-8AEDCD071D6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965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EDCB0C-675D-BCF9-07A1-04C7115CA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8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CD4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27DB39-87BB-1C40-851B-2D8C5B17FF50}"/>
              </a:ext>
            </a:extLst>
          </p:cNvPr>
          <p:cNvSpPr txBox="1"/>
          <p:nvPr/>
        </p:nvSpPr>
        <p:spPr>
          <a:xfrm>
            <a:off x="929055" y="512887"/>
            <a:ext cx="6630782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300" b="1" dirty="0">
                <a:solidFill>
                  <a:schemeClr val="bg1"/>
                </a:solidFill>
                <a:latin typeface="Rockwell Condensed" panose="02060603050405020104" pitchFamily="18" charset="77"/>
              </a:rPr>
              <a:t>The service pamphlet, </a:t>
            </a:r>
            <a:r>
              <a:rPr lang="en-US" sz="4300" b="1" i="1" dirty="0">
                <a:solidFill>
                  <a:schemeClr val="bg1"/>
                </a:solidFill>
                <a:latin typeface="Rockwell Condensed" panose="02060603050405020104" pitchFamily="18" charset="77"/>
              </a:rPr>
              <a:t>Principles and Leadership </a:t>
            </a:r>
            <a:br>
              <a:rPr lang="en-US" sz="4300" b="1" i="1" dirty="0">
                <a:solidFill>
                  <a:schemeClr val="bg1"/>
                </a:solidFill>
                <a:latin typeface="Rockwell Condensed" panose="02060603050405020104" pitchFamily="18" charset="77"/>
              </a:rPr>
            </a:br>
            <a:r>
              <a:rPr lang="en-US" sz="4300" b="1" i="1" dirty="0">
                <a:solidFill>
                  <a:schemeClr val="bg1"/>
                </a:solidFill>
                <a:latin typeface="Rockwell Condensed" panose="02060603050405020104" pitchFamily="18" charset="77"/>
              </a:rPr>
              <a:t>in NA Service </a:t>
            </a:r>
            <a:r>
              <a:rPr lang="en-US" sz="4300" b="1" dirty="0">
                <a:solidFill>
                  <a:schemeClr val="bg1"/>
                </a:solidFill>
                <a:latin typeface="Rockwell Condensed" panose="02060603050405020104" pitchFamily="18" charset="77"/>
              </a:rPr>
              <a:t>offers this</a:t>
            </a:r>
          </a:p>
          <a:p>
            <a:pPr>
              <a:lnSpc>
                <a:spcPts val="5360"/>
              </a:lnSpc>
              <a:spcBef>
                <a:spcPts val="1200"/>
              </a:spcBef>
            </a:pPr>
            <a:r>
              <a:rPr lang="en-US" sz="4500" b="1" dirty="0">
                <a:solidFill>
                  <a:srgbClr val="0070C0"/>
                </a:solidFill>
                <a:latin typeface="Bahnschrift Condensed" panose="020B0502040204020203" pitchFamily="34" charset="0"/>
                <a:cs typeface="Times New Roman" pitchFamily="18" charset="0"/>
              </a:rPr>
              <a:t>The qualities of an effective leader are based both on the </a:t>
            </a:r>
            <a:r>
              <a:rPr lang="en-US" sz="4500" b="1" dirty="0">
                <a:ln w="3175">
                  <a:solidFill>
                    <a:srgbClr val="002060"/>
                  </a:solidFill>
                </a:ln>
                <a:solidFill>
                  <a:srgbClr val="0070C0"/>
                </a:solidFill>
                <a:latin typeface="Bahnschrift Condensed" panose="020B0502040204020203" pitchFamily="34" charset="0"/>
                <a:cs typeface="Times New Roman" pitchFamily="18" charset="0"/>
              </a:rPr>
              <a:t>principles of our program </a:t>
            </a:r>
            <a:r>
              <a:rPr lang="en-US" sz="4500" b="1" dirty="0">
                <a:solidFill>
                  <a:srgbClr val="0070C0"/>
                </a:solidFill>
                <a:latin typeface="Bahnschrift Condensed" panose="020B0502040204020203" pitchFamily="34" charset="0"/>
                <a:cs typeface="Times New Roman" pitchFamily="18" charset="0"/>
              </a:rPr>
              <a:t>and on </a:t>
            </a:r>
            <a:r>
              <a:rPr lang="en-US" sz="45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Bahnschrift Condensed" panose="020B0502040204020203" pitchFamily="34" charset="0"/>
                <a:cs typeface="Times New Roman" pitchFamily="18" charset="0"/>
              </a:rPr>
              <a:t>the tasks relevant to the specific service position</a:t>
            </a:r>
            <a:r>
              <a:rPr lang="en-US" sz="4500" b="1" dirty="0">
                <a:solidFill>
                  <a:srgbClr val="0070C0"/>
                </a:solidFill>
                <a:latin typeface="Bahnschrift Condensed" panose="020B0502040204020203" pitchFamily="34" charset="0"/>
                <a:cs typeface="Times New Roman" pitchFamily="18" charset="0"/>
              </a:rPr>
              <a:t>.</a:t>
            </a:r>
            <a:r>
              <a:rPr lang="en-US" sz="4500" b="1" dirty="0">
                <a:solidFill>
                  <a:srgbClr val="00B0F0"/>
                </a:solidFill>
                <a:latin typeface="Bahnschrift Condensed" panose="020B0502040204020203" pitchFamily="34" charset="0"/>
                <a:cs typeface="Times New Roman" pitchFamily="18" charset="0"/>
              </a:rPr>
              <a:t> </a:t>
            </a:r>
            <a:endParaRPr lang="en-US" sz="4500" b="1" dirty="0">
              <a:solidFill>
                <a:srgbClr val="00B0F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680FB8-A3E7-5622-40EE-29BC33CC986E}"/>
              </a:ext>
            </a:extLst>
          </p:cNvPr>
          <p:cNvCxnSpPr>
            <a:cxnSpLocks/>
          </p:cNvCxnSpPr>
          <p:nvPr/>
        </p:nvCxnSpPr>
        <p:spPr>
          <a:xfrm>
            <a:off x="1027364" y="5454021"/>
            <a:ext cx="6249199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E71688-F5B9-A478-4BB3-12F16ACF9EEB}"/>
              </a:ext>
            </a:extLst>
          </p:cNvPr>
          <p:cNvCxnSpPr>
            <a:cxnSpLocks/>
          </p:cNvCxnSpPr>
          <p:nvPr/>
        </p:nvCxnSpPr>
        <p:spPr>
          <a:xfrm>
            <a:off x="1027364" y="4751264"/>
            <a:ext cx="484432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360379-D371-63BB-42C3-DCAA00D8811A}"/>
              </a:ext>
            </a:extLst>
          </p:cNvPr>
          <p:cNvCxnSpPr>
            <a:cxnSpLocks/>
          </p:cNvCxnSpPr>
          <p:nvPr/>
        </p:nvCxnSpPr>
        <p:spPr>
          <a:xfrm>
            <a:off x="1027364" y="6146331"/>
            <a:ext cx="296508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A8F51FB4-52AE-36F8-A4D1-AE71DAE37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5445">
            <a:off x="8299708" y="401849"/>
            <a:ext cx="3217046" cy="6054302"/>
          </a:xfrm>
          <a:prstGeom prst="rect">
            <a:avLst/>
          </a:prstGeom>
          <a:effectLst>
            <a:outerShdw blurRad="135996" dist="38100" dir="2700000" sx="101000" sy="101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203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2E4B3C8-8EA7-2263-DD55-FBEA380EC094}"/>
              </a:ext>
            </a:extLst>
          </p:cNvPr>
          <p:cNvSpPr txBox="1"/>
          <p:nvPr/>
        </p:nvSpPr>
        <p:spPr>
          <a:xfrm>
            <a:off x="255055" y="121986"/>
            <a:ext cx="1114637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Rockwell Condensed" panose="02060603050405020104" pitchFamily="18" charset="77"/>
              </a:rPr>
              <a:t>Resources to support local efforts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BD664-938D-1DFC-F221-1F4B28E8E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3700" y="1036027"/>
            <a:ext cx="9258300" cy="58219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D2A20C-6248-4CB8-7E48-F83EC3CA30EA}"/>
              </a:ext>
            </a:extLst>
          </p:cNvPr>
          <p:cNvSpPr txBox="1"/>
          <p:nvPr/>
        </p:nvSpPr>
        <p:spPr>
          <a:xfrm>
            <a:off x="396607" y="1236082"/>
            <a:ext cx="5699393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Can be found at www.na.org/conference </a:t>
            </a:r>
          </a:p>
        </p:txBody>
      </p:sp>
    </p:spTree>
    <p:extLst>
      <p:ext uri="{BB962C8B-B14F-4D97-AF65-F5344CB8AC3E}">
        <p14:creationId xmlns:p14="http://schemas.microsoft.com/office/powerpoint/2010/main" val="1841359223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gus template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c5766d-cb43-4922-94ff-21a6845a8a4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DC72D1480C943B9C8266038D823EA" ma:contentTypeVersion="5" ma:contentTypeDescription="Create a new document." ma:contentTypeScope="" ma:versionID="b3b0dcb51fb52e5b97e77da8a1cdfa4d">
  <xsd:schema xmlns:xsd="http://www.w3.org/2001/XMLSchema" xmlns:xs="http://www.w3.org/2001/XMLSchema" xmlns:p="http://schemas.microsoft.com/office/2006/metadata/properties" xmlns:ns3="02c5766d-cb43-4922-94ff-21a6845a8a49" targetNamespace="http://schemas.microsoft.com/office/2006/metadata/properties" ma:root="true" ma:fieldsID="af4052e2eaa9bd74d43d23b137cb6605" ns3:_="">
    <xsd:import namespace="02c5766d-cb43-4922-94ff-21a6845a8a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5766d-cb43-4922-94ff-21a6845a8a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27711F-2034-4031-B4CC-E2448EC2D3EF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02c5766d-cb43-4922-94ff-21a6845a8a49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B06FBAC-0A71-4FDD-B1B1-9186FD366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EA67CC-4487-4A07-B47F-FE0C0135F7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c5766d-cb43-4922-94ff-21a6845a8a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</TotalTime>
  <Words>381</Words>
  <Application>Microsoft Office PowerPoint</Application>
  <PresentationFormat>Widescreen</PresentationFormat>
  <Paragraphs>55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Bahnschrift</vt:lpstr>
      <vt:lpstr>Bahnschrift Condensed</vt:lpstr>
      <vt:lpstr>Bahnschrift SemiCondensed</vt:lpstr>
      <vt:lpstr>Calibri</vt:lpstr>
      <vt:lpstr>Karla</vt:lpstr>
      <vt:lpstr>Montserrat</vt:lpstr>
      <vt:lpstr>Rockwell</vt:lpstr>
      <vt:lpstr>Rockwell Condensed</vt:lpstr>
      <vt:lpstr>Times New Roman</vt:lpstr>
      <vt:lpstr>Arviragus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Cloud Question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Steve Rusch</dc:creator>
  <cp:lastModifiedBy>Steve Rusch</cp:lastModifiedBy>
  <cp:revision>80</cp:revision>
  <cp:lastPrinted>2020-04-21T21:51:08Z</cp:lastPrinted>
  <dcterms:modified xsi:type="dcterms:W3CDTF">2024-05-23T22:16:19Z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0x010100658DC72D1480C943B9C8266038D823EA</vt:lpwstr>
  </property>
</Properties>
</file>