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6"/>
  </p:notesMasterIdLst>
  <p:handoutMasterIdLst>
    <p:handoutMasterId r:id="rId37"/>
  </p:handoutMasterIdLst>
  <p:sldIdLst>
    <p:sldId id="311" r:id="rId3"/>
    <p:sldId id="271" r:id="rId4"/>
    <p:sldId id="269" r:id="rId5"/>
    <p:sldId id="280" r:id="rId6"/>
    <p:sldId id="263" r:id="rId7"/>
    <p:sldId id="274" r:id="rId8"/>
    <p:sldId id="276" r:id="rId9"/>
    <p:sldId id="273" r:id="rId10"/>
    <p:sldId id="320" r:id="rId11"/>
    <p:sldId id="259" r:id="rId12"/>
    <p:sldId id="267" r:id="rId13"/>
    <p:sldId id="268" r:id="rId14"/>
    <p:sldId id="266" r:id="rId15"/>
    <p:sldId id="283" r:id="rId16"/>
    <p:sldId id="284" r:id="rId17"/>
    <p:sldId id="321" r:id="rId18"/>
    <p:sldId id="315" r:id="rId19"/>
    <p:sldId id="287" r:id="rId20"/>
    <p:sldId id="288" r:id="rId21"/>
    <p:sldId id="293" r:id="rId22"/>
    <p:sldId id="294" r:id="rId23"/>
    <p:sldId id="296" r:id="rId24"/>
    <p:sldId id="317" r:id="rId25"/>
    <p:sldId id="319" r:id="rId26"/>
    <p:sldId id="299" r:id="rId27"/>
    <p:sldId id="306" r:id="rId28"/>
    <p:sldId id="307" r:id="rId29"/>
    <p:sldId id="309" r:id="rId30"/>
    <p:sldId id="318" r:id="rId31"/>
    <p:sldId id="312" r:id="rId32"/>
    <p:sldId id="313" r:id="rId33"/>
    <p:sldId id="314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41427B"/>
    <a:srgbClr val="41429B"/>
    <a:srgbClr val="0F75BC"/>
    <a:srgbClr val="87D0EE"/>
    <a:srgbClr val="696AB0"/>
    <a:srgbClr val="4472C4"/>
    <a:srgbClr val="A0DAF2"/>
    <a:srgbClr val="E7E7F2"/>
    <a:srgbClr val="1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/>
    <p:restoredTop sz="84681" autoAdjust="0"/>
  </p:normalViewPr>
  <p:slideViewPr>
    <p:cSldViewPr snapToGrid="0" snapToObjects="1">
      <p:cViewPr varScale="1">
        <p:scale>
          <a:sx n="97" d="100"/>
          <a:sy n="97" d="100"/>
        </p:scale>
        <p:origin x="12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Business 2008-2016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Biz'!$A$3</c:f>
              <c:strCache>
                <c:ptCount val="1"/>
                <c:pt idx="0">
                  <c:v>Total New Business Items (no budget, projects, seating)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Biz'!$B$2:$F$2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2014</c:v>
                </c:pt>
                <c:pt idx="2">
                  <c:v>2012</c:v>
                </c:pt>
                <c:pt idx="3">
                  <c:v>2010</c:v>
                </c:pt>
                <c:pt idx="4">
                  <c:v>2008</c:v>
                </c:pt>
              </c:numCache>
            </c:numRef>
          </c:cat>
          <c:val>
            <c:numRef>
              <c:f>'New Biz'!$B$3:$F$3</c:f>
              <c:numCache>
                <c:formatCode>General</c:formatCode>
                <c:ptCount val="5"/>
                <c:pt idx="0">
                  <c:v>33</c:v>
                </c:pt>
                <c:pt idx="1">
                  <c:v>23</c:v>
                </c:pt>
                <c:pt idx="2">
                  <c:v>21</c:v>
                </c:pt>
                <c:pt idx="3">
                  <c:v>31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A-4AF1-9BE1-BBAB7C64AA21}"/>
            </c:ext>
          </c:extLst>
        </c:ser>
        <c:ser>
          <c:idx val="3"/>
          <c:order val="1"/>
          <c:tx>
            <c:strRef>
              <c:f>'New Biz'!$A$4</c:f>
              <c:strCache>
                <c:ptCount val="1"/>
                <c:pt idx="0">
                  <c:v>Regional Motions/Proposals Adopted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Biz'!$B$2:$F$2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2014</c:v>
                </c:pt>
                <c:pt idx="2">
                  <c:v>2012</c:v>
                </c:pt>
                <c:pt idx="3">
                  <c:v>2010</c:v>
                </c:pt>
                <c:pt idx="4">
                  <c:v>2008</c:v>
                </c:pt>
              </c:numCache>
            </c:numRef>
          </c:cat>
          <c:val>
            <c:numRef>
              <c:f>'New Biz'!$B$4:$F$4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A-4AF1-9BE1-BBAB7C64A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795952"/>
        <c:axId val="250796344"/>
      </c:barChart>
      <c:catAx>
        <c:axId val="25079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96344"/>
        <c:crosses val="autoZero"/>
        <c:auto val="1"/>
        <c:lblAlgn val="ctr"/>
        <c:lblOffset val="100"/>
        <c:noMultiLvlLbl val="0"/>
      </c:catAx>
      <c:valAx>
        <c:axId val="25079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79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E4E8-F447-0340-89F6-617D99855BE6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DAEB-0101-B843-B533-E7478AE2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7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4502B-3AB1-4548-BBFC-E997C463525E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CAAA-5A00-8F43-9313-30950EEC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This presentation only summarizes CAT material.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Please read the complete CAT for comprehensive information and reports: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www.na.org/conference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b="0" dirty="0" smtClean="0">
              <a:solidFill>
                <a:srgbClr val="23A3D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696AB0"/>
                </a:solidFill>
                <a:latin typeface="Corbel" panose="020B0503020204020204" pitchFamily="34" charset="0"/>
                <a:ea typeface="+mn-ea"/>
                <a:cs typeface="+mn-cs"/>
              </a:rPr>
              <a:t>Second time World Board has opened the CAT mailing to regions that want to submit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cover</a:t>
            </a:r>
            <a:r>
              <a:rPr lang="en-US" baseline="0" dirty="0" smtClean="0"/>
              <a:t> memo in the CAT gives a good overview of the contents. Here is a list of what you will find in the CAT.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9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2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Same simpler format as last cycle. May serve as a model for other</a:t>
            </a:r>
            <a:r>
              <a:rPr lang="en-US" sz="1200" b="0" baseline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 service bodies. Project plans explain the scope of the work</a:t>
            </a:r>
          </a:p>
          <a:p>
            <a:r>
              <a:rPr lang="en-US" sz="1200" b="0" baseline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We usually propose more projects than we expect to be able to complete in the cycle</a:t>
            </a:r>
          </a:p>
          <a:p>
            <a:pPr lvl="1" indent="-457200">
              <a:spcAft>
                <a:spcPts val="1200"/>
              </a:spcAft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r>
              <a:rPr lang="en-US" sz="3400" b="0" dirty="0" smtClean="0">
                <a:solidFill>
                  <a:srgbClr val="696AB0"/>
                </a:solidFill>
                <a:latin typeface="Corbel" panose="020B0503020204020204" pitchFamily="34" charset="0"/>
              </a:rPr>
              <a:t>Last cycle we used </a:t>
            </a:r>
            <a:r>
              <a:rPr lang="en-US" sz="3400" b="0" i="1" dirty="0" smtClean="0">
                <a:solidFill>
                  <a:srgbClr val="696AB0"/>
                </a:solidFill>
                <a:latin typeface="Corbel" panose="020B0503020204020204" pitchFamily="34" charset="0"/>
              </a:rPr>
              <a:t>CAR</a:t>
            </a:r>
            <a:r>
              <a:rPr lang="en-US" sz="3400" b="0" dirty="0" smtClean="0">
                <a:solidFill>
                  <a:srgbClr val="696AB0"/>
                </a:solidFill>
                <a:latin typeface="Corbel" panose="020B0503020204020204" pitchFamily="34" charset="0"/>
              </a:rPr>
              <a:t> Survey results to determine focus of some projects</a:t>
            </a:r>
          </a:p>
          <a:p>
            <a:pPr lvl="1" indent="-457200">
              <a:spcAft>
                <a:spcPts val="1200"/>
              </a:spcAft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r>
              <a:rPr lang="en-US" sz="3400" b="0" dirty="0" smtClean="0">
                <a:solidFill>
                  <a:srgbClr val="696AB0"/>
                </a:solidFill>
                <a:latin typeface="Corbel" panose="020B0503020204020204" pitchFamily="34" charset="0"/>
              </a:rPr>
              <a:t>Most 2018-2020 projects represent continuing work</a:t>
            </a:r>
          </a:p>
          <a:p>
            <a:pPr lvl="1" indent="-457200">
              <a:spcAft>
                <a:spcPts val="1200"/>
              </a:spcAft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r>
              <a:rPr lang="en-US" sz="3400" b="0" dirty="0" smtClean="0">
                <a:solidFill>
                  <a:srgbClr val="696AB0"/>
                </a:solidFill>
                <a:latin typeface="Corbel" panose="020B0503020204020204" pitchFamily="34" charset="0"/>
              </a:rPr>
              <a:t>2018 </a:t>
            </a:r>
            <a:r>
              <a:rPr lang="en-US" sz="3400" b="0" i="1" dirty="0" smtClean="0">
                <a:solidFill>
                  <a:srgbClr val="696AB0"/>
                </a:solidFill>
                <a:latin typeface="Corbel" panose="020B0503020204020204" pitchFamily="34" charset="0"/>
              </a:rPr>
              <a:t>CAR</a:t>
            </a:r>
            <a:r>
              <a:rPr lang="en-US" sz="3400" b="0" dirty="0" smtClean="0">
                <a:solidFill>
                  <a:srgbClr val="696AB0"/>
                </a:solidFill>
                <a:latin typeface="Corbel" panose="020B0503020204020204" pitchFamily="34" charset="0"/>
              </a:rPr>
              <a:t> Survey will help set goals for </a:t>
            </a:r>
            <a:r>
              <a:rPr lang="en-US" sz="3400" b="0" u="sng" dirty="0" smtClean="0">
                <a:solidFill>
                  <a:srgbClr val="696AB0"/>
                </a:solidFill>
                <a:latin typeface="Corbel" panose="020B0503020204020204" pitchFamily="34" charset="0"/>
              </a:rPr>
              <a:t>future</a:t>
            </a:r>
            <a:r>
              <a:rPr lang="en-US" sz="3400" b="0" dirty="0" smtClean="0">
                <a:solidFill>
                  <a:srgbClr val="696AB0"/>
                </a:solidFill>
                <a:latin typeface="Corbel" panose="020B0503020204020204" pitchFamily="34" charset="0"/>
              </a:rPr>
              <a:t> work (2020-2022)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8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two project</a:t>
            </a:r>
            <a:r>
              <a:rPr lang="en-US" baseline="0" dirty="0" smtClean="0"/>
              <a:t> plans to develop recovery 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0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b="0" dirty="0" smtClean="0">
              <a:solidFill>
                <a:srgbClr val="23A3D7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696AB0"/>
                </a:solidFill>
              </a:rPr>
              <a:t>All decisions at WSC 2018, excluding WSC elections, but including changes to motions or proposals and requests for a roll call vote or other procedural decisions, require a two‐thirds majority of those present and voting to vote in the affirmative to be adopted.</a:t>
            </a:r>
            <a:endParaRPr lang="en-US" sz="5400" dirty="0">
              <a:solidFill>
                <a:srgbClr val="696AB0"/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CAAA-5A00-8F43-9313-30950EECB0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-148194"/>
            <a:ext cx="12181840" cy="7006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5267960"/>
            <a:ext cx="4151376" cy="1517904"/>
          </a:xfrm>
          <a:prstGeom prst="rect">
            <a:avLst/>
          </a:prstGeom>
          <a:effectLst>
            <a:outerShdw blurRad="38100" dist="50800" dir="18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3414395"/>
          </a:xfrm>
        </p:spPr>
        <p:txBody>
          <a:bodyPr>
            <a:noAutofit/>
          </a:bodyPr>
          <a:lstStyle>
            <a:lvl1pPr>
              <a:defRPr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r"/>
            <a:r>
              <a:rPr lang="en-US" sz="60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Heading One</a:t>
            </a:r>
            <a:endParaRPr lang="en-US" sz="60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/>
          <p:cNvSpPr txBox="1">
            <a:spLocks/>
          </p:cNvSpPr>
          <p:nvPr userDrawn="1"/>
        </p:nvSpPr>
        <p:spPr>
          <a:xfrm>
            <a:off x="838200" y="365125"/>
            <a:ext cx="10515600" cy="34143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dirty="0" smtClean="0">
              <a:solidFill>
                <a:srgbClr val="23A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3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/>
          <p:cNvSpPr txBox="1">
            <a:spLocks/>
          </p:cNvSpPr>
          <p:nvPr userDrawn="1"/>
        </p:nvSpPr>
        <p:spPr>
          <a:xfrm>
            <a:off x="838200" y="365125"/>
            <a:ext cx="10515600" cy="34143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dirty="0" smtClean="0">
              <a:solidFill>
                <a:srgbClr val="23A3D7"/>
              </a:solidFill>
            </a:endParaRPr>
          </a:p>
        </p:txBody>
      </p:sp>
      <p:pic>
        <p:nvPicPr>
          <p:cNvPr id="5" name="WSC2018_chairs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885680" y="5455743"/>
            <a:ext cx="2315550" cy="13895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66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917C-84F6-604B-8EFD-001F2D0426B7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0B4C-6D09-5E4B-A656-5ADBC2008C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/>
          <p:cNvSpPr txBox="1">
            <a:spLocks/>
          </p:cNvSpPr>
          <p:nvPr userDrawn="1"/>
        </p:nvSpPr>
        <p:spPr>
          <a:xfrm>
            <a:off x="838200" y="365125"/>
            <a:ext cx="10515600" cy="34143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5" name="wsc2018_logobluetextchairs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540241" y="182279"/>
            <a:ext cx="2397760" cy="1682166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sc2018_logo_bluetext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69875" y="5281809"/>
            <a:ext cx="4119799" cy="1563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WSC2018_chairs.jp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122072" y="4997505"/>
            <a:ext cx="3079158" cy="184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wsc2018_logobluetextchairs.pn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791201" y="4866039"/>
            <a:ext cx="2397760" cy="1682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/>
          <p:cNvSpPr txBox="1">
            <a:spLocks/>
          </p:cNvSpPr>
          <p:nvPr userDrawn="1"/>
        </p:nvSpPr>
        <p:spPr>
          <a:xfrm>
            <a:off x="838200" y="365125"/>
            <a:ext cx="10515600" cy="34143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dirty="0" smtClean="0">
              <a:solidFill>
                <a:srgbClr val="23A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9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917C-84F6-604B-8EFD-001F2D0426B7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0B4C-6D09-5E4B-A656-5ADBC200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7" r:id="rId3"/>
    <p:sldLayoutId id="2147483676" r:id="rId4"/>
    <p:sldLayoutId id="2147483674" r:id="rId5"/>
    <p:sldLayoutId id="2147483669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1429B"/>
        </a:buClr>
        <a:buSzPct val="80000"/>
        <a:buFont typeface="Arrows1" panose="020B0603050302020204" pitchFamily="34" charset="2"/>
        <a:buChar char="["/>
        <a:defRPr sz="3600" kern="1200">
          <a:solidFill>
            <a:srgbClr val="696AB0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rows1" panose="020B0603050302020204" pitchFamily="34" charset="2"/>
        <a:buChar char="["/>
        <a:defRPr sz="3200" kern="1200">
          <a:solidFill>
            <a:srgbClr val="0F75BC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rows1" panose="020B0603050302020204" pitchFamily="34" charset="2"/>
        <a:buChar char="[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rows1" panose="020B0603050302020204" pitchFamily="34" charset="2"/>
        <a:buChar char="["/>
        <a:defRPr sz="2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rows1" panose="020B0603050302020204" pitchFamily="34" charset="2"/>
        <a:buChar char="[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73896">
                <a:alpha val="15000"/>
              </a:srgbClr>
            </a:gs>
            <a:gs pos="85000">
              <a:srgbClr val="373896"/>
            </a:gs>
            <a:gs pos="18000">
              <a:srgbClr val="373896"/>
            </a:gs>
            <a:gs pos="100000">
              <a:srgbClr val="373896">
                <a:alpha val="1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4DDD-48B0-4ED4-9297-94F73F6A94D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180B-B7EB-4D8A-BEA2-1DA26C701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orldboard@na.or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a.org/conferenc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05" y="-13615"/>
            <a:ext cx="10206054" cy="6871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287">
            <a:off x="6315678" y="154496"/>
            <a:ext cx="2895905" cy="2392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521" y="4742049"/>
            <a:ext cx="5679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Following is a summary of 2018 CAT 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</a:rPr>
              <a:t>material.</a:t>
            </a:r>
            <a:b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more, see: </a:t>
            </a:r>
            <a:r>
              <a:rPr lang="en-US" sz="22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www.na.org/conference </a:t>
            </a:r>
            <a:endParaRPr lang="en-US" sz="22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21" y="1888691"/>
            <a:ext cx="7863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Introducing…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pPr lvl="1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orbel" charset="0"/>
                <a:cs typeface="Corbel" charset="0"/>
              </a:rPr>
              <a:t>the 2018 Conference Approval Track (or CAT)</a:t>
            </a:r>
            <a:endParaRPr lang="en-US" sz="4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064190" y="635371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>
                <a:solidFill>
                  <a:srgbClr val="373896"/>
                </a:solidFill>
              </a:rPr>
              <a:t>WSC of the Future </a:t>
            </a:r>
            <a:r>
              <a:rPr lang="en-US" sz="4000" dirty="0" smtClean="0">
                <a:solidFill>
                  <a:srgbClr val="373896"/>
                </a:solidFill>
              </a:rPr>
              <a:t>Project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18099" y="1310992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6" y="254000"/>
            <a:ext cx="1371600" cy="1371600"/>
          </a:xfrm>
          <a:prstGeom prst="rect">
            <a:avLst/>
          </a:prstGeom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1689920" y="1886957"/>
            <a:ext cx="9155498" cy="45167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lnSpc>
                <a:spcPct val="100000"/>
              </a:lnSpc>
              <a:buClr>
                <a:srgbClr val="373896"/>
              </a:buClr>
              <a:buSzPct val="80000"/>
              <a:buFont typeface="Wingdings 3" panose="05040102010807070707" pitchFamily="18" charset="2"/>
              <a:buChar char="¢"/>
            </a:pPr>
            <a:r>
              <a:rPr lang="en-US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Continuing approaches </a:t>
            </a:r>
            <a:r>
              <a:rPr lang="en-US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from </a:t>
            </a:r>
            <a:r>
              <a:rPr lang="en-US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2016-2018</a:t>
            </a:r>
            <a:endParaRPr lang="en-US" dirty="0">
              <a:solidFill>
                <a:srgbClr val="41429B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rbel" panose="020B0503020204020204" pitchFamily="34" charset="0"/>
              </a:rPr>
              <a:t>Further discussion, frame viable options for seating</a:t>
            </a: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rbel" panose="020B0503020204020204" pitchFamily="34" charset="0"/>
              </a:rPr>
              <a:t>Refine decision-making processes, discussion protocols, consensus-building strategies, and use of time during WSC meetings</a:t>
            </a: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rbel" panose="020B0503020204020204" pitchFamily="34" charset="0"/>
              </a:rPr>
              <a:t>Improve effectiveness of time between WSCs: working on processes to forward issues and discuss ideas </a:t>
            </a:r>
          </a:p>
          <a:p>
            <a:pPr marL="914400" lvl="1" indent="-457200">
              <a:spcBef>
                <a:spcPts val="1200"/>
              </a:spcBef>
              <a:buClr>
                <a:srgbClr val="373896"/>
              </a:buClr>
              <a:buSzPct val="80000"/>
              <a:buFont typeface="Wingdings 3" panose="05040102010807070707" pitchFamily="18" charset="2"/>
              <a:buChar char="¢"/>
            </a:pPr>
            <a:r>
              <a:rPr lang="en-US" sz="32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New </a:t>
            </a:r>
            <a:r>
              <a:rPr lang="en-US" sz="3200" b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ideas</a:t>
            </a:r>
            <a:endParaRPr lang="en-US" sz="3200" dirty="0" smtClean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Create a workgroup with members selected by willing zonal forums</a:t>
            </a: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Create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 common understanding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“effective”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“sustainable”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orbel" panose="020B0503020204020204" pitchFamily="34" charset="0"/>
              </a:rPr>
              <a:t>Strengthen collaboration among zonal forums and between </a:t>
            </a:r>
            <a:br>
              <a:rPr lang="en-US" sz="2000" dirty="0" smtClean="0">
                <a:latin typeface="Corbel" panose="020B0503020204020204" pitchFamily="34" charset="0"/>
              </a:rPr>
            </a:br>
            <a:r>
              <a:rPr lang="en-US" sz="2000" dirty="0" smtClean="0">
                <a:latin typeface="Corbel" panose="020B0503020204020204" pitchFamily="34" charset="0"/>
              </a:rPr>
              <a:t>NAWS and zonal forums.</a:t>
            </a:r>
          </a:p>
          <a:p>
            <a:pPr marL="1371600" lvl="1" indent="-339725">
              <a:spcBef>
                <a:spcPts val="600"/>
              </a:spcBef>
              <a:buClr>
                <a:srgbClr val="27AAE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orbel" panose="020B0503020204020204" pitchFamily="34" charset="0"/>
              </a:rPr>
              <a:t>Coll</a:t>
            </a:r>
            <a:r>
              <a:rPr lang="en-US" sz="2000" dirty="0">
                <a:latin typeface="Corbel" panose="020B0503020204020204" pitchFamily="34" charset="0"/>
              </a:rPr>
              <a:t>ect and share best practices of zonal forums.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1371600" lvl="1" indent="-339725">
              <a:buClr>
                <a:srgbClr val="27AAE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1371600" lvl="1" indent="-339725">
              <a:buClr>
                <a:srgbClr val="27AAE1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64190" y="1388088"/>
            <a:ext cx="10339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OBJECTIVE 1: </a:t>
            </a:r>
            <a:r>
              <a:rPr lang="en-US" sz="2800" dirty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Continue work toward a sustainable, effective </a:t>
            </a:r>
            <a:r>
              <a:rPr lang="en-US" sz="28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WSC</a:t>
            </a:r>
            <a:endParaRPr lang="en-US" sz="2800" dirty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064190" y="772531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New Daily Meditation Book Project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18099" y="1448152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197924" y="2601094"/>
            <a:ext cx="10219250" cy="15215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buClr>
                <a:srgbClr val="373896"/>
              </a:buClr>
              <a:buSzPct val="80000"/>
              <a:buFont typeface="Wingdings 3" panose="05040102010807070707" pitchFamily="18" charset="2"/>
              <a:buChar char="¢"/>
            </a:pPr>
            <a:r>
              <a:rPr lang="en-US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Begin work on </a:t>
            </a:r>
            <a:r>
              <a:rPr lang="en-US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a new </a:t>
            </a:r>
            <a:r>
              <a:rPr lang="en-US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daily meditation </a:t>
            </a:r>
            <a:r>
              <a:rPr lang="en-US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book</a:t>
            </a:r>
          </a:p>
          <a:p>
            <a:pPr marL="1143000" lvl="1" indent="-228600"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Implement ideas supported in 2017 survey:</a:t>
            </a:r>
          </a:p>
          <a:p>
            <a:pPr marL="1714500" lvl="3" indent="-342900">
              <a:buClr>
                <a:srgbClr val="99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41429B"/>
                </a:solidFill>
                <a:latin typeface="Corbel" panose="020B0503020204020204" pitchFamily="34" charset="0"/>
              </a:rPr>
              <a:t>Address a spiritual principle each day, repeating as necessary</a:t>
            </a:r>
          </a:p>
          <a:p>
            <a:pPr marL="1714500" lvl="3" indent="-342900">
              <a:buClr>
                <a:srgbClr val="99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41429B"/>
                </a:solidFill>
                <a:latin typeface="Corbel" panose="020B0503020204020204" pitchFamily="34" charset="0"/>
              </a:rPr>
              <a:t>Format like </a:t>
            </a:r>
            <a:r>
              <a:rPr lang="en-US" sz="2100" i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Just for Today: </a:t>
            </a:r>
            <a:r>
              <a:rPr lang="en-US" sz="2100" dirty="0" smtClean="0">
                <a:solidFill>
                  <a:srgbClr val="41429B"/>
                </a:solidFill>
                <a:latin typeface="Corbel" panose="020B0503020204020204" pitchFamily="34" charset="0"/>
              </a:rPr>
              <a:t>quotation, elaboration, reflection</a:t>
            </a:r>
          </a:p>
          <a:p>
            <a:pPr marL="1714500" lvl="3" indent="-342900">
              <a:buClr>
                <a:srgbClr val="99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41429B"/>
                </a:solidFill>
                <a:latin typeface="Corbel" panose="020B0503020204020204" pitchFamily="34" charset="0"/>
              </a:rPr>
              <a:t>Draw from </a:t>
            </a:r>
            <a:r>
              <a:rPr lang="en-US" sz="2100" i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Living Clean</a:t>
            </a:r>
            <a:r>
              <a:rPr lang="en-US" sz="2100" dirty="0" smtClean="0">
                <a:solidFill>
                  <a:srgbClr val="41429B"/>
                </a:solidFill>
                <a:latin typeface="Corbel" panose="020B0503020204020204" pitchFamily="34" charset="0"/>
              </a:rPr>
              <a:t> and other literature for the quotations</a:t>
            </a:r>
          </a:p>
          <a:p>
            <a:pPr marL="1714500" lvl="3" indent="-342900">
              <a:spcAft>
                <a:spcPts val="600"/>
              </a:spcAft>
              <a:buClr>
                <a:srgbClr val="9900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41429B"/>
                </a:solidFill>
                <a:latin typeface="Corbel" panose="020B0503020204020204" pitchFamily="34" charset="0"/>
              </a:rPr>
              <a:t>Reflect the voices and experiences of our members. </a:t>
            </a:r>
          </a:p>
          <a:p>
            <a:pPr marL="1143000" lvl="1" indent="-228600">
              <a:spcAft>
                <a:spcPts val="600"/>
              </a:spcAft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9-member workgroup meeting face-to-face 3 times in the 2018-2020 cycle</a:t>
            </a:r>
          </a:p>
          <a:p>
            <a:pPr marL="1143000" lvl="1" indent="-228600">
              <a:spcAft>
                <a:spcPts val="600"/>
              </a:spcAft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Fellowship engagement in drafting material</a:t>
            </a:r>
          </a:p>
          <a:p>
            <a:pPr marL="1143000" lvl="1" indent="-228600">
              <a:spcAft>
                <a:spcPts val="600"/>
              </a:spcAft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Material released in 3-4 batches for Fellowship review and input</a:t>
            </a:r>
          </a:p>
          <a:p>
            <a:pPr marL="1143000" lvl="1" indent="-228600">
              <a:spcAft>
                <a:spcPts val="600"/>
              </a:spcAft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41429B"/>
                </a:solidFill>
                <a:latin typeface="Corbel" panose="020B0503020204020204" pitchFamily="34" charset="0"/>
              </a:rPr>
              <a:t>Project ends in November 2021 when an approval draft is published in the 2022 </a:t>
            </a:r>
            <a:r>
              <a:rPr lang="en-US" sz="2200" i="1" dirty="0">
                <a:solidFill>
                  <a:srgbClr val="41429B"/>
                </a:solidFill>
                <a:latin typeface="Corbel" panose="020B0503020204020204" pitchFamily="34" charset="0"/>
              </a:rPr>
              <a:t>CAR</a:t>
            </a:r>
            <a:endParaRPr lang="en-US" sz="2200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1371600" lvl="1" indent="-457200"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srgbClr val="87D0EE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endParaRPr lang="en-US" sz="3200" b="1" dirty="0">
              <a:solidFill>
                <a:srgbClr val="696AB0"/>
              </a:solidFill>
              <a:latin typeface="Corbel" panose="020B0503020204020204" pitchFamily="34" charset="0"/>
            </a:endParaRPr>
          </a:p>
          <a:p>
            <a:pPr marL="1371600" lvl="1" indent="-339725">
              <a:buClr>
                <a:srgbClr val="27AAE1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947732" y="1564330"/>
            <a:ext cx="10219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0438" indent="-2230438"/>
            <a:r>
              <a:rPr lang="en-US" sz="2800" b="1" dirty="0" smtClean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OBJECTIVE 2</a:t>
            </a:r>
            <a:r>
              <a:rPr lang="en-US" sz="2800" b="1" dirty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2800" dirty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Maximize communication vehicles and craft content that will </a:t>
            </a:r>
            <a:r>
              <a:rPr lang="en-US" sz="28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better connect </a:t>
            </a:r>
            <a:r>
              <a:rPr lang="en-US" sz="2800" dirty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members to NA as a whole.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" y="3076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218099" y="524785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Mental Health / Illness IP Project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00395" y="1146400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5" y="259663"/>
            <a:ext cx="1371600" cy="1371600"/>
          </a:xfrm>
          <a:prstGeom prst="rect">
            <a:avLst/>
          </a:prstGeom>
        </p:spPr>
      </p:pic>
      <p:sp>
        <p:nvSpPr>
          <p:cNvPr id="10" name="Title 8"/>
          <p:cNvSpPr txBox="1">
            <a:spLocks/>
          </p:cNvSpPr>
          <p:nvPr/>
        </p:nvSpPr>
        <p:spPr>
          <a:xfrm>
            <a:off x="1704195" y="2439062"/>
            <a:ext cx="9494073" cy="15215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en-US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Create an approval draft of the mental </a:t>
            </a:r>
            <a:r>
              <a:rPr lang="en-US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health/ </a:t>
            </a:r>
            <a:r>
              <a:rPr lang="en-US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mental illness informational pamphlet.</a:t>
            </a:r>
          </a:p>
          <a:p>
            <a:pPr marL="1143000" lvl="1" indent="-228600">
              <a:lnSpc>
                <a:spcPct val="95000"/>
              </a:lnSpc>
              <a:spcBef>
                <a:spcPts val="600"/>
              </a:spcBef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Framework suggested by the 2017 survey, which provided front-end input</a:t>
            </a:r>
          </a:p>
          <a:p>
            <a:pPr marL="1143000" lvl="1" indent="-228600">
              <a:lnSpc>
                <a:spcPct val="95000"/>
              </a:lnSpc>
              <a:spcBef>
                <a:spcPts val="600"/>
              </a:spcBef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Will gather additional input from members and hold focus groups of members with direct experience on this topic</a:t>
            </a:r>
          </a:p>
          <a:p>
            <a:pPr marL="1143000" lvl="1" indent="-228600">
              <a:lnSpc>
                <a:spcPct val="95000"/>
              </a:lnSpc>
              <a:spcBef>
                <a:spcPts val="600"/>
              </a:spcBef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Workgroup of 7-8 members from June 2018-September 2019 with at least two face-to-face meetings</a:t>
            </a:r>
          </a:p>
          <a:p>
            <a:pPr marL="1143000" lvl="1" indent="-228600">
              <a:lnSpc>
                <a:spcPct val="95000"/>
              </a:lnSpc>
              <a:spcBef>
                <a:spcPts val="600"/>
              </a:spcBef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Aim to solicit Fellowship review and input of a draft in Spring of 2019</a:t>
            </a:r>
          </a:p>
          <a:p>
            <a:pPr marL="1143000" lvl="1" indent="-228600">
              <a:lnSpc>
                <a:spcPct val="95000"/>
              </a:lnSpc>
              <a:spcBef>
                <a:spcPts val="600"/>
              </a:spcBef>
              <a:buClr>
                <a:srgbClr val="87D0E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Publish an approval draft for Conference consideration in the 2020 </a:t>
            </a:r>
            <a:r>
              <a:rPr lang="en-US" sz="2200" i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CAR</a:t>
            </a:r>
            <a:endParaRPr lang="en-US" sz="2200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8099" y="1126619"/>
            <a:ext cx="101849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indent="-2057400"/>
            <a:r>
              <a:rPr lang="en-US" sz="2600" b="1" dirty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OBJECTIVE 3</a:t>
            </a:r>
            <a:r>
              <a:rPr lang="en-US" sz="2600" b="1" dirty="0" smtClean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2600" dirty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Improve communication to underserved populations, </a:t>
            </a:r>
            <a:r>
              <a:rPr lang="en-US" sz="2600" dirty="0" smtClean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including development </a:t>
            </a:r>
            <a:r>
              <a:rPr lang="en-US" sz="2600" dirty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and distribution of targeted literature.</a:t>
            </a:r>
          </a:p>
        </p:txBody>
      </p:sp>
    </p:spTree>
    <p:extLst>
      <p:ext uri="{BB962C8B-B14F-4D97-AF65-F5344CB8AC3E}">
        <p14:creationId xmlns:p14="http://schemas.microsoft.com/office/powerpoint/2010/main" val="415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064190" y="772531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400" dirty="0" smtClean="0">
                <a:solidFill>
                  <a:srgbClr val="373896"/>
                </a:solidFill>
              </a:rPr>
              <a:t>Training and Tools Project</a:t>
            </a:r>
            <a:endParaRPr lang="en-US" sz="3600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18099" y="1448152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0" y="307650"/>
            <a:ext cx="1371600" cy="1371600"/>
          </a:xfrm>
          <a:prstGeom prst="rect">
            <a:avLst/>
          </a:prstGeom>
        </p:spPr>
      </p:pic>
      <p:sp>
        <p:nvSpPr>
          <p:cNvPr id="10" name="Title 8"/>
          <p:cNvSpPr txBox="1">
            <a:spLocks/>
          </p:cNvSpPr>
          <p:nvPr/>
        </p:nvSpPr>
        <p:spPr>
          <a:xfrm>
            <a:off x="2218099" y="3566966"/>
            <a:ext cx="9477077" cy="15215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en-US" sz="2800" b="0" dirty="0">
                <a:solidFill>
                  <a:srgbClr val="41429B"/>
                </a:solidFill>
                <a:latin typeface="Corbel" panose="020B0503020204020204" pitchFamily="34" charset="0"/>
              </a:rPr>
              <a:t>Continue development of items for local service </a:t>
            </a:r>
            <a:r>
              <a:rPr lang="en-US" sz="28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toolbox &amp; conventions </a:t>
            </a:r>
            <a:r>
              <a:rPr lang="en-US" sz="2800" b="0" dirty="0">
                <a:solidFill>
                  <a:srgbClr val="41429B"/>
                </a:solidFill>
                <a:latin typeface="Corbel" panose="020B0503020204020204" pitchFamily="34" charset="0"/>
              </a:rPr>
              <a:t>and events </a:t>
            </a:r>
            <a:r>
              <a:rPr lang="en-US" sz="28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toolbox</a:t>
            </a:r>
          </a:p>
          <a:p>
            <a:pPr marL="914400" indent="-457200"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en-US" sz="28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Priorities will continue to be chosen by survey and input</a:t>
            </a:r>
          </a:p>
          <a:p>
            <a:pPr marL="914400" indent="-457200"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en-US" sz="28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No formal workgroup; any interested members can join web meetings and/or email input.</a:t>
            </a:r>
          </a:p>
          <a:p>
            <a:pPr marL="914400" indent="-457200"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en-US" sz="28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Clarify approval process for materials created</a:t>
            </a:r>
          </a:p>
          <a:p>
            <a:pPr marL="914400" indent="-457200"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endParaRPr lang="en-US" sz="2800" b="0" dirty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914400" indent="-457200">
              <a:buClr>
                <a:srgbClr val="373896"/>
              </a:buClr>
              <a:buSzPct val="100000"/>
              <a:buFont typeface="Wingdings 3" panose="05040102010807070707" pitchFamily="18" charset="2"/>
              <a:buChar char=""/>
            </a:pPr>
            <a:endParaRPr lang="en-US" sz="2000" b="0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1371600" lvl="1" indent="-339725">
              <a:buClr>
                <a:srgbClr val="27AAE1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1371600" lvl="1" indent="-339725">
              <a:buClr>
                <a:srgbClr val="27AAE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4190" y="1659901"/>
            <a:ext cx="9247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5675" indent="-2225675"/>
            <a:r>
              <a:rPr lang="en-US" sz="2800" b="1" dirty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OBJECTIVE 4: </a:t>
            </a:r>
            <a:r>
              <a:rPr lang="en-US" sz="2800" dirty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Continue to develop easy-to-use, relevant training and tools.</a:t>
            </a:r>
          </a:p>
          <a:p>
            <a:pPr marL="2225675" indent="-2225675"/>
            <a:r>
              <a:rPr lang="en-US" sz="2800" b="1" dirty="0">
                <a:solidFill>
                  <a:srgbClr val="23A3D7"/>
                </a:solidFill>
                <a:latin typeface="Corbel" charset="0"/>
                <a:ea typeface="Corbel" charset="0"/>
                <a:cs typeface="Corbel" charset="0"/>
              </a:rPr>
              <a:t>OBJECTIVE 5: </a:t>
            </a:r>
            <a:r>
              <a:rPr lang="en-US" sz="2800" dirty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Increase the responsiveness of the tool-development process.</a:t>
            </a:r>
          </a:p>
        </p:txBody>
      </p:sp>
    </p:spTree>
    <p:extLst>
      <p:ext uri="{BB962C8B-B14F-4D97-AF65-F5344CB8AC3E}">
        <p14:creationId xmlns:p14="http://schemas.microsoft.com/office/powerpoint/2010/main" val="39614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2523744" y="395605"/>
            <a:ext cx="8819896" cy="2951099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Proposed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Budget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for 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2018-2020</a:t>
            </a:r>
            <a:endParaRPr lang="en-US" sz="60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5" y="3369258"/>
            <a:ext cx="1876298" cy="3474626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2213045" y="635371"/>
            <a:ext cx="8578551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Proposed Budget for 2018-2020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26547" y="1289513"/>
            <a:ext cx="8610085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165635" y="1728020"/>
            <a:ext cx="9374679" cy="45167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804863" indent="-347663">
              <a:lnSpc>
                <a:spcPct val="100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dirty="0" smtClean="0">
                <a:solidFill>
                  <a:srgbClr val="696AB0"/>
                </a:solidFill>
                <a:latin typeface="Corbel" panose="020B0503020204020204" pitchFamily="34" charset="0"/>
                <a:ea typeface="+mn-ea"/>
                <a:cs typeface="+mn-cs"/>
              </a:rPr>
              <a:t>Forecast of income &amp; expenditures </a:t>
            </a:r>
          </a:p>
          <a:p>
            <a:pPr marL="1257300" lvl="1" indent="-342900">
              <a:spcAft>
                <a:spcPts val="1200"/>
              </a:spcAft>
              <a:buClr>
                <a:srgbClr val="99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696AB0"/>
                </a:solidFill>
                <a:latin typeface="Corbel" panose="020B0503020204020204" pitchFamily="34" charset="0"/>
                <a:ea typeface="+mn-ea"/>
                <a:cs typeface="+mn-cs"/>
              </a:rPr>
              <a:t>Based on experience; previous cycle’s figures (budget &amp; actual) appear next to what’s proposed for the upcoming cycle. </a:t>
            </a:r>
          </a:p>
          <a:p>
            <a:pPr marL="1257300" lvl="1" indent="-342900">
              <a:spcAft>
                <a:spcPts val="1200"/>
              </a:spcAft>
              <a:buClr>
                <a:srgbClr val="99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696AB0"/>
                </a:solidFill>
                <a:latin typeface="Corbel" panose="020B0503020204020204" pitchFamily="34" charset="0"/>
                <a:ea typeface="+mn-ea"/>
                <a:cs typeface="+mn-cs"/>
              </a:rPr>
              <a:t>Reflects our collective decision to use proceeds from literature sales to fund NA service worldwide</a:t>
            </a:r>
          </a:p>
          <a:p>
            <a:pPr marL="457200" algn="ctr">
              <a:lnSpc>
                <a:spcPct val="100000"/>
              </a:lnSpc>
              <a:buClr>
                <a:srgbClr val="373896"/>
              </a:buClr>
              <a:buSzPct val="100000"/>
            </a:pPr>
            <a:r>
              <a:rPr lang="en-US" sz="2800" dirty="0" smtClean="0">
                <a:solidFill>
                  <a:srgbClr val="990099"/>
                </a:solidFill>
                <a:latin typeface="Corbel" panose="020B0503020204020204" pitchFamily="34" charset="0"/>
                <a:ea typeface="+mn-ea"/>
                <a:cs typeface="+mn-cs"/>
              </a:rPr>
              <a:t>Suggestion:</a:t>
            </a:r>
          </a:p>
          <a:p>
            <a:pPr marL="457200" algn="ctr">
              <a:lnSpc>
                <a:spcPct val="100000"/>
              </a:lnSpc>
              <a:buClr>
                <a:srgbClr val="373896"/>
              </a:buClr>
              <a:buSzPct val="100000"/>
            </a:pPr>
            <a:r>
              <a:rPr lang="en-US" sz="2800" b="0" dirty="0" smtClean="0">
                <a:solidFill>
                  <a:srgbClr val="990099"/>
                </a:solidFill>
                <a:latin typeface="Corbel" panose="020B0503020204020204" pitchFamily="34" charset="0"/>
                <a:ea typeface="+mn-ea"/>
                <a:cs typeface="+mn-cs"/>
              </a:rPr>
              <a:t>Read “Understanding the Proposed Budget” for explanation of what’s represented in the spreadsheets</a:t>
            </a:r>
            <a:endParaRPr lang="en-US" sz="2800" b="0" dirty="0">
              <a:solidFill>
                <a:srgbClr val="990099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3" y="190838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5" y="3369258"/>
            <a:ext cx="1876298" cy="3474626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2213045" y="635371"/>
            <a:ext cx="8578551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Proposed Budget for 2018-2020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26547" y="1289513"/>
            <a:ext cx="8610085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165635" y="1943656"/>
            <a:ext cx="9570997" cy="45167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804863" indent="-347663">
              <a:lnSpc>
                <a:spcPct val="100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dirty="0" smtClean="0">
                <a:solidFill>
                  <a:srgbClr val="696AB0"/>
                </a:solidFill>
                <a:latin typeface="Corbel" panose="020B0503020204020204" pitchFamily="34" charset="0"/>
                <a:ea typeface="+mn-ea"/>
                <a:cs typeface="+mn-cs"/>
              </a:rPr>
              <a:t>There is an anticipated net loss in the second year of the budget and for the overall cycle. </a:t>
            </a:r>
          </a:p>
          <a:p>
            <a:pPr marL="1257300" lvl="1" indent="-342900">
              <a:lnSpc>
                <a:spcPct val="100000"/>
              </a:lnSpc>
              <a:spcAft>
                <a:spcPts val="1200"/>
              </a:spcAft>
              <a:buClr>
                <a:srgbClr val="99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696AB0"/>
                </a:solidFill>
                <a:latin typeface="Corbel" panose="020B0503020204020204" pitchFamily="34" charset="0"/>
              </a:rPr>
              <a:t>This is why we have worked so hard to build our reserves. </a:t>
            </a:r>
          </a:p>
          <a:p>
            <a:pPr marL="1257300" lvl="1" indent="-342900">
              <a:lnSpc>
                <a:spcPct val="100000"/>
              </a:lnSpc>
              <a:spcAft>
                <a:spcPts val="1200"/>
              </a:spcAft>
              <a:buClr>
                <a:srgbClr val="99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696AB0"/>
                </a:solidFill>
                <a:latin typeface="Corbel" panose="020B0503020204020204" pitchFamily="34" charset="0"/>
              </a:rPr>
              <a:t>We had budgeted for a net loss in the 2016–2018 cycle as well, and, largely due to </a:t>
            </a:r>
            <a:r>
              <a:rPr lang="en-US" sz="2800" i="1" dirty="0">
                <a:solidFill>
                  <a:srgbClr val="696AB0"/>
                </a:solidFill>
                <a:latin typeface="Corbel" panose="020B0503020204020204" pitchFamily="34" charset="0"/>
              </a:rPr>
              <a:t>Guiding Principles</a:t>
            </a:r>
            <a:r>
              <a:rPr lang="en-US" sz="2800" dirty="0">
                <a:solidFill>
                  <a:srgbClr val="696AB0"/>
                </a:solidFill>
                <a:latin typeface="Corbel" panose="020B0503020204020204" pitchFamily="34" charset="0"/>
              </a:rPr>
              <a:t>, we expect to have net income for this </a:t>
            </a:r>
            <a:r>
              <a:rPr lang="en-US" sz="2800" dirty="0" smtClean="0">
                <a:solidFill>
                  <a:srgbClr val="696AB0"/>
                </a:solidFill>
                <a:latin typeface="Corbel" panose="020B0503020204020204" pitchFamily="34" charset="0"/>
              </a:rPr>
              <a:t>cycle. Unfortunately, that extra income is not expected to continue for the upcoming cycle.</a:t>
            </a:r>
            <a:endParaRPr lang="en-US" sz="2800" dirty="0">
              <a:solidFill>
                <a:srgbClr val="696AB0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3" y="190838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95" y="1518207"/>
            <a:ext cx="7250049" cy="501686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9524" y="243277"/>
            <a:ext cx="1143304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600" b="1" dirty="0" smtClean="0">
                <a:solidFill>
                  <a:srgbClr val="41429B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 activity categories </a:t>
            </a:r>
            <a:endParaRPr lang="en-US" sz="2400" b="1" dirty="0" smtClean="0">
              <a:solidFill>
                <a:srgbClr val="41429B"/>
              </a:solidFill>
              <a:latin typeface="Corbel" panose="020B05030202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Proposed expenses—percentages indicate the proportion of operational costs assigned to each area</a:t>
            </a:r>
            <a:endParaRPr lang="en-US" sz="2600" dirty="0">
              <a:solidFill>
                <a:schemeClr val="accent5">
                  <a:lumMod val="50000"/>
                </a:schemeClr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7148" y="4911822"/>
            <a:ext cx="24786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41429B"/>
                </a:solidFill>
              </a:rPr>
              <a:t>See page 30 of the 2018 CAT for a snapshot of what’s included in each activity area.</a:t>
            </a:r>
            <a:endParaRPr lang="en-US" sz="2300" dirty="0">
              <a:solidFill>
                <a:srgbClr val="414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251611" y="429739"/>
            <a:ext cx="7067825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400" dirty="0" smtClean="0">
                <a:solidFill>
                  <a:srgbClr val="414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kinds </a:t>
            </a:r>
            <a:r>
              <a:rPr lang="en-US" sz="4400" dirty="0">
                <a:solidFill>
                  <a:srgbClr val="414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dirty="0" smtClean="0">
                <a:solidFill>
                  <a:srgbClr val="414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expenses</a:t>
            </a:r>
            <a:endParaRPr lang="en-US" sz="4400" dirty="0">
              <a:solidFill>
                <a:srgbClr val="4142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95851" y="1083080"/>
            <a:ext cx="8790452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841155" y="1621666"/>
            <a:ext cx="8109669" cy="45167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1149350" lvl="1" indent="-581025">
              <a:spcAft>
                <a:spcPts val="24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  <a:tabLst>
                <a:tab pos="1149350" algn="l"/>
              </a:tabLst>
            </a:pPr>
            <a:r>
              <a:rPr lang="en-US" sz="32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Fixed Operational Costs</a:t>
            </a:r>
            <a:r>
              <a:rPr lang="en-US" sz="3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:  Expenses </a:t>
            </a:r>
            <a:r>
              <a:rPr lang="en-US" sz="3200" dirty="0">
                <a:solidFill>
                  <a:srgbClr val="41429B"/>
                </a:solidFill>
                <a:latin typeface="Corbel" panose="020B0503020204020204" pitchFamily="34" charset="0"/>
              </a:rPr>
              <a:t>that are ongoing, repeated, or </a:t>
            </a:r>
            <a:r>
              <a:rPr lang="en-US" sz="3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regular</a:t>
            </a:r>
          </a:p>
          <a:p>
            <a:pPr marL="1149350" lvl="1" indent="-581025">
              <a:spcAft>
                <a:spcPts val="24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  <a:tabLst>
                <a:tab pos="1149350" algn="l"/>
              </a:tabLst>
            </a:pPr>
            <a:r>
              <a:rPr lang="en-US" sz="32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Variable</a:t>
            </a:r>
            <a:r>
              <a:rPr lang="en-US" sz="3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Operations: </a:t>
            </a:r>
            <a:r>
              <a:rPr lang="en-US" sz="3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Project expenses</a:t>
            </a:r>
            <a:endParaRPr lang="en-US" sz="3200" b="1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1149350" lvl="1" indent="-581025">
              <a:spcAft>
                <a:spcPts val="24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  <a:tabLst>
                <a:tab pos="1149350" algn="l"/>
              </a:tabLst>
            </a:pPr>
            <a:r>
              <a:rPr lang="en-US" sz="32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Reserve: </a:t>
            </a:r>
            <a:r>
              <a:rPr lang="en-US" sz="3200" dirty="0" smtClean="0">
                <a:solidFill>
                  <a:srgbClr val="41429B"/>
                </a:solidFill>
                <a:latin typeface="Corbel" panose="020B0503020204020204" pitchFamily="34" charset="0"/>
              </a:rPr>
              <a:t>An operational fund set aside for the unexpected</a:t>
            </a:r>
            <a:endParaRPr lang="en-US" sz="32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5711" y="155238"/>
            <a:ext cx="1097280" cy="10972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4"/>
          <a:stretch/>
        </p:blipFill>
        <p:spPr>
          <a:xfrm>
            <a:off x="952851" y="146918"/>
            <a:ext cx="1143000" cy="989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6899" y="3576320"/>
            <a:ext cx="257140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159374" y="554207"/>
            <a:ext cx="6758676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Other financial notes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4648" y="1531472"/>
            <a:ext cx="11127201" cy="0"/>
          </a:xfrm>
          <a:prstGeom prst="line">
            <a:avLst/>
          </a:prstGeom>
          <a:ln w="38100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676367" y="2118250"/>
            <a:ext cx="10025482" cy="45167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The budget projects an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increase 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of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2% 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per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year 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for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 personnel, overhead, and technology</a:t>
            </a:r>
          </a:p>
          <a:p>
            <a:pPr marL="914400" indent="-4572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2018-2020 reimbursement policy:  The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CAT includes a proposed increase to the allowance for meal and incidental expenses from $55 to $60/day (see page 41)</a:t>
            </a:r>
            <a:endParaRPr lang="en-US" b="0" dirty="0" smtClean="0">
              <a:solidFill>
                <a:srgbClr val="41427B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4572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0000"/>
            </a:pPr>
            <a:endParaRPr lang="en-US" b="0" dirty="0">
              <a:solidFill>
                <a:srgbClr val="41427B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46090"/>
              </p:ext>
            </p:extLst>
          </p:nvPr>
        </p:nvGraphicFramePr>
        <p:xfrm>
          <a:off x="2391508" y="1489292"/>
          <a:ext cx="8637019" cy="51426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3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213">
                <a:tc>
                  <a:txBody>
                    <a:bodyPr/>
                    <a:lstStyle/>
                    <a:p>
                      <a:pPr marL="625475" indent="-454025"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</a:pPr>
                      <a:r>
                        <a:rPr lang="en-US" sz="2400" b="0" dirty="0" smtClean="0">
                          <a:latin typeface="Corbel" panose="020B0503020204020204" pitchFamily="34" charset="0"/>
                        </a:rPr>
                        <a:t>2018-2020 Strategic</a:t>
                      </a:r>
                      <a:r>
                        <a:rPr lang="en-US" sz="2400" b="0" baseline="0" dirty="0" smtClean="0">
                          <a:latin typeface="Corbel" panose="020B0503020204020204" pitchFamily="34" charset="0"/>
                        </a:rPr>
                        <a:t> Plan &amp; Proposed Project Plans</a:t>
                      </a:r>
                      <a:endParaRPr lang="en-US" sz="2400" b="0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213">
                <a:tc>
                  <a:txBody>
                    <a:bodyPr/>
                    <a:lstStyle/>
                    <a:p>
                      <a:pPr marL="625475" indent="-454025"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</a:pPr>
                      <a:r>
                        <a:rPr lang="en-US" sz="2400" dirty="0" smtClean="0">
                          <a:latin typeface="Corbel" panose="020B0503020204020204" pitchFamily="34" charset="0"/>
                        </a:rPr>
                        <a:t>2018-2020 Proposed Budget &amp; Budget Explanation</a:t>
                      </a:r>
                      <a:endParaRPr lang="en-US" sz="2400" b="1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213">
                <a:tc>
                  <a:txBody>
                    <a:bodyPr/>
                    <a:lstStyle/>
                    <a:p>
                      <a:pPr marL="625475" indent="-454025"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</a:pPr>
                      <a:r>
                        <a:rPr lang="en-US" sz="2400" dirty="0" smtClean="0">
                          <a:latin typeface="Corbel" panose="020B0503020204020204" pitchFamily="34" charset="0"/>
                        </a:rPr>
                        <a:t>2018-2020 Proposed Reimbursement Policy</a:t>
                      </a:r>
                      <a:endParaRPr lang="en-US" sz="2400" b="1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213">
                <a:tc>
                  <a:txBody>
                    <a:bodyPr/>
                    <a:lstStyle/>
                    <a:p>
                      <a:pPr marL="625475" indent="-454025"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</a:pPr>
                      <a:r>
                        <a:rPr lang="en-US" sz="2400" dirty="0" smtClean="0">
                          <a:latin typeface="Corbel" panose="020B0503020204020204" pitchFamily="34" charset="0"/>
                        </a:rPr>
                        <a:t>Proposed Rules &amp; Tools for WSC Decision</a:t>
                      </a:r>
                      <a:r>
                        <a:rPr lang="en-US" sz="2400" baseline="0" dirty="0" smtClean="0">
                          <a:latin typeface="Corbel" panose="020B0503020204020204" pitchFamily="34" charset="0"/>
                        </a:rPr>
                        <a:t> M</a:t>
                      </a:r>
                      <a:r>
                        <a:rPr lang="en-US" sz="2400" dirty="0" smtClean="0">
                          <a:latin typeface="Corbel" panose="020B0503020204020204" pitchFamily="34" charset="0"/>
                        </a:rPr>
                        <a:t>aking</a:t>
                      </a:r>
                      <a:endParaRPr lang="en-US" sz="2400" b="1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213">
                <a:tc>
                  <a:txBody>
                    <a:bodyPr/>
                    <a:lstStyle/>
                    <a:p>
                      <a:pPr marL="625475" marR="0" lvl="0" indent="-4540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400" dirty="0" smtClean="0">
                          <a:latin typeface="Corbel" panose="020B0503020204020204" pitchFamily="34" charset="0"/>
                        </a:rPr>
                        <a:t>WSC 2018 Seating </a:t>
                      </a:r>
                      <a:r>
                        <a:rPr lang="en-US" sz="2400" baseline="0" dirty="0" smtClean="0">
                          <a:latin typeface="Corbel" panose="020B0503020204020204" pitchFamily="34" charset="0"/>
                        </a:rPr>
                        <a:t>Report </a:t>
                      </a:r>
                      <a:endParaRPr lang="en-US" sz="2400" b="1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811748722"/>
                  </a:ext>
                </a:extLst>
              </a:tr>
              <a:tr h="724213">
                <a:tc>
                  <a:txBody>
                    <a:bodyPr/>
                    <a:lstStyle/>
                    <a:p>
                      <a:pPr marL="625475" indent="-454025"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</a:pPr>
                      <a:r>
                        <a:rPr lang="en-US" sz="2400" dirty="0" smtClean="0">
                          <a:latin typeface="Corbel" panose="020B0503020204020204" pitchFamily="34" charset="0"/>
                        </a:rPr>
                        <a:t>Proposals for Service Tools</a:t>
                      </a:r>
                      <a:r>
                        <a:rPr lang="en-US" sz="2400" baseline="0" dirty="0" smtClean="0">
                          <a:latin typeface="Corbel" panose="020B0503020204020204" pitchFamily="34" charset="0"/>
                        </a:rPr>
                        <a:t> Approval Process</a:t>
                      </a:r>
                      <a:endParaRPr lang="en-US" sz="2400" b="0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387">
                <a:tc>
                  <a:txBody>
                    <a:bodyPr/>
                    <a:lstStyle/>
                    <a:p>
                      <a:pPr marL="625475" indent="-454025">
                        <a:buClr>
                          <a:schemeClr val="tx1"/>
                        </a:buClr>
                        <a:buSzPct val="175000"/>
                        <a:buFontTx/>
                        <a:buBlip>
                          <a:blip r:embed="rId3"/>
                        </a:buBlip>
                      </a:pPr>
                      <a:r>
                        <a:rPr lang="en-US" sz="2400" baseline="0" dirty="0" smtClean="0">
                          <a:latin typeface="Corbel" panose="020B0503020204020204" pitchFamily="34" charset="0"/>
                        </a:rPr>
                        <a:t>Addendum: NAWS Environmental Scan—Regional Input</a:t>
                      </a:r>
                      <a:endParaRPr lang="en-US" sz="2400" b="1" dirty="0">
                        <a:latin typeface="Corbel" panose="020B0503020204020204" pitchFamily="34" charset="0"/>
                      </a:endParaRP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75808" y="463397"/>
            <a:ext cx="6787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696AB0"/>
                </a:solidFill>
                <a:latin typeface="Corbel" charset="0"/>
                <a:ea typeface="Corbel" charset="0"/>
                <a:cs typeface="Corbel" charset="0"/>
              </a:rPr>
              <a:t>CAT Contents</a:t>
            </a:r>
            <a:endParaRPr lang="en-US" sz="5000" b="1" dirty="0">
              <a:solidFill>
                <a:srgbClr val="696AB0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902940" y="-111022"/>
            <a:ext cx="9638409" cy="518223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Proposed Rules and Tools 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 for WSC Decision Making</a:t>
            </a:r>
            <a:endParaRPr lang="en-US" sz="54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889000" y="229458"/>
            <a:ext cx="6697008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3800" dirty="0" smtClean="0">
                <a:solidFill>
                  <a:srgbClr val="373896"/>
                </a:solidFill>
              </a:rPr>
              <a:t>Proposed Rules and Tools</a:t>
            </a:r>
            <a:endParaRPr lang="en-US" sz="3800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16976" y="790779"/>
            <a:ext cx="10462451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6976" y="1041283"/>
            <a:ext cx="1061073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6550" indent="-1606550">
              <a:spcAft>
                <a:spcPts val="1800"/>
              </a:spcAft>
              <a:buClr>
                <a:srgbClr val="373896"/>
              </a:buClr>
              <a:buSzPct val="80000"/>
            </a:pPr>
            <a:r>
              <a:rPr lang="en-US" sz="2600" b="1" dirty="0" smtClean="0">
                <a:solidFill>
                  <a:srgbClr val="0F75BC"/>
                </a:solidFill>
              </a:rPr>
              <a:t>Objective </a:t>
            </a:r>
            <a:r>
              <a:rPr lang="en-US" sz="2600" b="1" dirty="0">
                <a:solidFill>
                  <a:srgbClr val="0F75BC"/>
                </a:solidFill>
              </a:rPr>
              <a:t>4: </a:t>
            </a:r>
            <a:r>
              <a:rPr lang="en-US" sz="2600" dirty="0">
                <a:solidFill>
                  <a:srgbClr val="41429B"/>
                </a:solidFill>
              </a:rPr>
              <a:t>Continue to work to make the WSC a more effective resource to help achieve the Vision for NA </a:t>
            </a:r>
            <a:r>
              <a:rPr lang="en-US" sz="2600" dirty="0" smtClean="0">
                <a:solidFill>
                  <a:srgbClr val="41429B"/>
                </a:solidFill>
              </a:rPr>
              <a:t>Service.</a:t>
            </a:r>
          </a:p>
          <a:p>
            <a:pPr marL="1606550" indent="-1606550">
              <a:spcAft>
                <a:spcPts val="1800"/>
              </a:spcAft>
              <a:buClr>
                <a:srgbClr val="373896"/>
              </a:buClr>
              <a:buSzPct val="80000"/>
            </a:pPr>
            <a:r>
              <a:rPr lang="en-US" sz="2600" b="1" dirty="0" smtClean="0">
                <a:solidFill>
                  <a:srgbClr val="0F75BC"/>
                </a:solidFill>
              </a:rPr>
              <a:t>  Strategy </a:t>
            </a:r>
            <a:r>
              <a:rPr lang="en-US" sz="2600" b="1" dirty="0">
                <a:solidFill>
                  <a:srgbClr val="0F75BC"/>
                </a:solidFill>
              </a:rPr>
              <a:t>B: </a:t>
            </a:r>
            <a:r>
              <a:rPr lang="en-US" sz="2600" dirty="0">
                <a:solidFill>
                  <a:srgbClr val="41429B"/>
                </a:solidFill>
              </a:rPr>
              <a:t>Improve the effectiveness of the WSC meeting by continuing to refine </a:t>
            </a:r>
            <a:r>
              <a:rPr lang="en-US" sz="2600" dirty="0" smtClean="0">
                <a:solidFill>
                  <a:srgbClr val="41429B"/>
                </a:solidFill>
              </a:rPr>
              <a:t>decision-making processes</a:t>
            </a:r>
            <a:r>
              <a:rPr lang="en-US" sz="2600" dirty="0">
                <a:solidFill>
                  <a:srgbClr val="41429B"/>
                </a:solidFill>
              </a:rPr>
              <a:t>, discussion protocols, consensus-building strategies, and use of time </a:t>
            </a:r>
            <a:r>
              <a:rPr lang="en-US" sz="2600" dirty="0" smtClean="0">
                <a:solidFill>
                  <a:srgbClr val="41429B"/>
                </a:solidFill>
              </a:rPr>
              <a:t>during the </a:t>
            </a:r>
            <a:r>
              <a:rPr lang="en-US" sz="2600" dirty="0">
                <a:solidFill>
                  <a:srgbClr val="41429B"/>
                </a:solidFill>
              </a:rPr>
              <a:t>week.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9" y="4320780"/>
            <a:ext cx="2630038" cy="1502879"/>
          </a:xfrm>
          <a:prstGeom prst="rect">
            <a:avLst/>
          </a:prstGeom>
        </p:spPr>
      </p:pic>
      <p:sp>
        <p:nvSpPr>
          <p:cNvPr id="10" name="Title 8"/>
          <p:cNvSpPr txBox="1">
            <a:spLocks/>
          </p:cNvSpPr>
          <p:nvPr/>
        </p:nvSpPr>
        <p:spPr>
          <a:xfrm>
            <a:off x="3310541" y="3461611"/>
            <a:ext cx="8550933" cy="31866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346075" indent="-346075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Blip>
                <a:blip r:embed="rId3"/>
              </a:buBlip>
              <a:tabLst>
                <a:tab pos="346075" algn="l"/>
              </a:tabLst>
            </a:pPr>
            <a:r>
              <a:rPr lang="en-US" sz="24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Part of the ongoing evolution of WSC practices</a:t>
            </a:r>
          </a:p>
          <a:p>
            <a:pPr marL="630238" lvl="1" indent="-234950">
              <a:spcAft>
                <a:spcPts val="600"/>
              </a:spcAft>
              <a:buClr>
                <a:srgbClr val="373896"/>
              </a:buClr>
              <a:buSzPct val="80000"/>
              <a:buBlip>
                <a:blip r:embed="rId3"/>
              </a:buBlip>
              <a:tabLst>
                <a:tab pos="630238" algn="l"/>
              </a:tabLst>
            </a:pPr>
            <a:r>
              <a:rPr lang="en-US" sz="23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More effective use of time at and between Conferences</a:t>
            </a:r>
          </a:p>
          <a:p>
            <a:pPr marL="630238" lvl="1" indent="-234950">
              <a:spcAft>
                <a:spcPts val="600"/>
              </a:spcAft>
              <a:buClr>
                <a:srgbClr val="373896"/>
              </a:buClr>
              <a:buSzPct val="80000"/>
              <a:buBlip>
                <a:blip r:embed="rId3"/>
              </a:buBlip>
              <a:tabLst>
                <a:tab pos="630238" algn="l"/>
              </a:tabLst>
            </a:pPr>
            <a:r>
              <a:rPr lang="en-US" sz="23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More discussion and consensus-based processes</a:t>
            </a:r>
          </a:p>
          <a:p>
            <a:pPr marL="346075" indent="-346075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Blip>
                <a:blip r:embed="rId3"/>
              </a:buBlip>
              <a:tabLst>
                <a:tab pos="346075" algn="l"/>
              </a:tabLst>
            </a:pPr>
            <a:r>
              <a:rPr lang="en-US" sz="24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Ideas addressed in 2 reports and discussed in webinars this cycle</a:t>
            </a:r>
            <a:endParaRPr lang="en-US" sz="2400" b="0" dirty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346075" indent="-346075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Blip>
                <a:blip r:embed="rId3"/>
              </a:buBlip>
              <a:tabLst>
                <a:tab pos="346075" algn="l"/>
              </a:tabLst>
            </a:pPr>
            <a:r>
              <a:rPr lang="en-US" sz="2400" b="0" dirty="0" smtClean="0">
                <a:solidFill>
                  <a:srgbClr val="41429B"/>
                </a:solidFill>
                <a:latin typeface="Corbel" panose="020B0503020204020204" pitchFamily="34" charset="0"/>
              </a:rPr>
              <a:t>With the consent of the WSC at the start of Old Business, WSC 2018 will test new approaches to our decision-making threshold and to Old Business, CAT Business, and New </a:t>
            </a:r>
            <a:r>
              <a:rPr lang="en-US" sz="2400" b="0" dirty="0">
                <a:solidFill>
                  <a:srgbClr val="41429B"/>
                </a:solidFill>
                <a:latin typeface="Corbel" panose="020B0503020204020204" pitchFamily="34" charset="0"/>
              </a:rPr>
              <a:t>Business </a:t>
            </a:r>
            <a:endParaRPr lang="en-US" sz="2400" b="0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914400" lvl="1">
              <a:buClr>
                <a:srgbClr val="373896"/>
              </a:buClr>
              <a:buSzPct val="80000"/>
            </a:pPr>
            <a:endParaRPr lang="en-US" sz="24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1108965" y="1206383"/>
            <a:ext cx="10428093" cy="52482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7200" dirty="0">
              <a:solidFill>
                <a:srgbClr val="696AB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340279" y="394558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3800" dirty="0" smtClean="0">
                <a:solidFill>
                  <a:srgbClr val="373896"/>
                </a:solidFill>
              </a:rPr>
              <a:t>A Snapshot of Proposed Changes </a:t>
            </a:r>
            <a:endParaRPr lang="en-US" sz="3800" dirty="0" smtClean="0">
              <a:solidFill>
                <a:srgbClr val="23A3D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4920" y="1070179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" y="-132144"/>
            <a:ext cx="2104720" cy="2385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6183" y="1888601"/>
            <a:ext cx="975708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Two-thirds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majority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needed to pass </a:t>
            </a:r>
            <a:r>
              <a:rPr lang="en-US" sz="2800" i="1" dirty="0">
                <a:solidFill>
                  <a:srgbClr val="41429B"/>
                </a:solidFill>
                <a:latin typeface="Corbel" panose="020B0503020204020204" pitchFamily="34" charset="0"/>
              </a:rPr>
              <a:t>all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 motions and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proposals</a:t>
            </a:r>
          </a:p>
          <a:p>
            <a:pPr marL="5207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New approaches to Old Business</a:t>
            </a:r>
          </a:p>
          <a:p>
            <a:pPr marL="977900" lvl="1" indent="-3429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sz="2600" dirty="0" smtClean="0">
                <a:solidFill>
                  <a:srgbClr val="41429B"/>
                </a:solidFill>
                <a:latin typeface="Corbel" panose="020B0503020204020204" pitchFamily="34" charset="0"/>
              </a:rPr>
              <a:t>Merge discussion &amp; decision-making into “</a:t>
            </a:r>
            <a:r>
              <a:rPr lang="en-US" sz="2600" i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CAR</a:t>
            </a:r>
            <a:r>
              <a:rPr lang="en-US" sz="2600" dirty="0" smtClean="0">
                <a:solidFill>
                  <a:srgbClr val="41429B"/>
                </a:solidFill>
                <a:latin typeface="Corbel" panose="020B0503020204020204" pitchFamily="34" charset="0"/>
              </a:rPr>
              <a:t> </a:t>
            </a:r>
            <a:r>
              <a:rPr lang="en-US" sz="2600" dirty="0">
                <a:solidFill>
                  <a:srgbClr val="41429B"/>
                </a:solidFill>
                <a:latin typeface="Corbel" panose="020B0503020204020204" pitchFamily="34" charset="0"/>
              </a:rPr>
              <a:t>Discussion &amp; </a:t>
            </a:r>
            <a:r>
              <a:rPr lang="en-US" sz="2600" dirty="0" smtClean="0">
                <a:solidFill>
                  <a:srgbClr val="41429B"/>
                </a:solidFill>
                <a:latin typeface="Corbel" panose="020B0503020204020204" pitchFamily="34" charset="0"/>
              </a:rPr>
              <a:t>Decisions” session eliminating “Formal Old Business”</a:t>
            </a:r>
          </a:p>
          <a:p>
            <a:pPr marL="977900" lvl="1" indent="-3429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sz="2600" dirty="0">
                <a:solidFill>
                  <a:srgbClr val="41429B"/>
                </a:solidFill>
                <a:latin typeface="Corbel" panose="020B0503020204020204" pitchFamily="34" charset="0"/>
              </a:rPr>
              <a:t>When an initial straw poll reflects </a:t>
            </a:r>
            <a:r>
              <a:rPr lang="en-US" sz="2600" dirty="0" smtClean="0">
                <a:solidFill>
                  <a:srgbClr val="41429B"/>
                </a:solidFill>
                <a:latin typeface="Corbel" panose="020B0503020204020204" pitchFamily="34" charset="0"/>
              </a:rPr>
              <a:t>consensus (80%), </a:t>
            </a:r>
            <a:r>
              <a:rPr lang="en-US" sz="2600" dirty="0">
                <a:solidFill>
                  <a:srgbClr val="41429B"/>
                </a:solidFill>
                <a:latin typeface="Corbel" panose="020B0503020204020204" pitchFamily="34" charset="0"/>
              </a:rPr>
              <a:t>CPs may opt to discuss and decide on the motion as </a:t>
            </a:r>
            <a:r>
              <a:rPr lang="en-US" sz="2600" dirty="0" smtClean="0">
                <a:solidFill>
                  <a:srgbClr val="41429B"/>
                </a:solidFill>
                <a:latin typeface="Corbel" panose="020B0503020204020204" pitchFamily="34" charset="0"/>
              </a:rPr>
              <a:t>written </a:t>
            </a:r>
          </a:p>
          <a:p>
            <a:pPr marL="5207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Break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New</a:t>
            </a:r>
            <a:r>
              <a:rPr lang="en-US" sz="2800" b="1" dirty="0">
                <a:solidFill>
                  <a:srgbClr val="41429B"/>
                </a:solidFill>
                <a:latin typeface="Corbel" panose="020B0503020204020204" pitchFamily="34" charset="0"/>
              </a:rPr>
              <a:t>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Business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into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2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categories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w/different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processes</a:t>
            </a:r>
            <a:endParaRPr lang="en-US" sz="2800" dirty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977900" lvl="1" indent="-3429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sz="2600" dirty="0">
                <a:solidFill>
                  <a:srgbClr val="41429B"/>
                </a:solidFill>
                <a:latin typeface="Corbel" panose="020B0503020204020204" pitchFamily="34" charset="0"/>
              </a:rPr>
              <a:t>CAT Material Discussion &amp; Decisions</a:t>
            </a:r>
          </a:p>
          <a:p>
            <a:pPr marL="977900" lvl="1" indent="-3429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en-US" sz="2600" dirty="0">
                <a:solidFill>
                  <a:srgbClr val="41429B"/>
                </a:solidFill>
                <a:latin typeface="Corbel" panose="020B0503020204020204" pitchFamily="34" charset="0"/>
              </a:rPr>
              <a:t>New business proposals submitted  at the WSC</a:t>
            </a:r>
          </a:p>
          <a:p>
            <a:pPr marL="635000" lvl="1">
              <a:lnSpc>
                <a:spcPct val="90000"/>
              </a:lnSpc>
              <a:spcAft>
                <a:spcPts val="600"/>
              </a:spcAft>
            </a:pPr>
            <a:endParaRPr lang="en-US" sz="26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1108965" y="2559952"/>
            <a:ext cx="10428093" cy="44456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7200" dirty="0">
              <a:solidFill>
                <a:srgbClr val="696AB0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4648" y="1062281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34920" y="1685085"/>
            <a:ext cx="9102138" cy="8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endParaRPr lang="en-US" sz="2600" dirty="0" smtClean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635000" lvl="1">
              <a:lnSpc>
                <a:spcPct val="90000"/>
              </a:lnSpc>
              <a:spcAft>
                <a:spcPts val="600"/>
              </a:spcAft>
            </a:pPr>
            <a:endParaRPr lang="en-US" sz="26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599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1" y="109896"/>
            <a:ext cx="1807565" cy="1110028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1750925" y="515982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>
                <a:solidFill>
                  <a:srgbClr val="41429B"/>
                </a:solidFill>
                <a:latin typeface="Corbel" panose="020B0503020204020204" pitchFamily="34" charset="0"/>
              </a:rPr>
              <a:t>CAT Material Discussion &amp; Decisions</a:t>
            </a:r>
            <a:endParaRPr lang="en-US" sz="3800" dirty="0" smtClean="0">
              <a:solidFill>
                <a:srgbClr val="23A3D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2471" y="1221097"/>
            <a:ext cx="9108813" cy="543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342900">
              <a:lnSpc>
                <a:spcPct val="90000"/>
              </a:lnSpc>
              <a:spcBef>
                <a:spcPts val="300"/>
              </a:spcBef>
              <a:buBlip>
                <a:blip r:embed="rId3"/>
              </a:buBlip>
            </a:pPr>
            <a:r>
              <a:rPr lang="en-US" sz="3200" dirty="0" smtClean="0">
                <a:latin typeface="Corbel" panose="020B0503020204020204" pitchFamily="34" charset="0"/>
              </a:rPr>
              <a:t>Session addresses the following CAT material</a:t>
            </a:r>
          </a:p>
          <a:p>
            <a:pPr marL="739775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rbel" panose="020B0503020204020204" pitchFamily="34" charset="0"/>
              </a:rPr>
              <a:t>Budget</a:t>
            </a:r>
            <a:endParaRPr lang="en-US" sz="2800" dirty="0">
              <a:latin typeface="Corbel" panose="020B0503020204020204" pitchFamily="34" charset="0"/>
            </a:endParaRPr>
          </a:p>
          <a:p>
            <a:pPr marL="739775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Project plans</a:t>
            </a:r>
          </a:p>
          <a:p>
            <a:pPr marL="739775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Seating </a:t>
            </a:r>
            <a:r>
              <a:rPr lang="en-US" sz="2800" dirty="0" smtClean="0">
                <a:latin typeface="Corbel" panose="020B0503020204020204" pitchFamily="34" charset="0"/>
              </a:rPr>
              <a:t>requests</a:t>
            </a:r>
          </a:p>
          <a:p>
            <a:pPr marL="739775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rbel" panose="020B0503020204020204" pitchFamily="34" charset="0"/>
              </a:rPr>
              <a:t>World Board </a:t>
            </a:r>
            <a:r>
              <a:rPr lang="en-US" sz="2800" dirty="0">
                <a:latin typeface="Corbel" panose="020B0503020204020204" pitchFamily="34" charset="0"/>
              </a:rPr>
              <a:t>proposals in the CAT</a:t>
            </a:r>
          </a:p>
          <a:p>
            <a:pPr marL="739775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Proposals to change any of </a:t>
            </a:r>
            <a:r>
              <a:rPr lang="en-US" sz="2800" dirty="0" smtClean="0">
                <a:latin typeface="Corbel" panose="020B0503020204020204" pitchFamily="34" charset="0"/>
              </a:rPr>
              <a:t>these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152000"/>
              <a:buBlip>
                <a:blip r:embed="rId6"/>
              </a:buBlip>
              <a:defRPr/>
            </a:pPr>
            <a:r>
              <a:rPr lang="en-US" sz="2600" dirty="0" smtClean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Handle </a:t>
            </a:r>
            <a:r>
              <a:rPr lang="en-US" sz="3200" dirty="0">
                <a:latin typeface="Corbel" panose="020B0503020204020204" pitchFamily="34" charset="0"/>
              </a:rPr>
              <a:t>CAT material like </a:t>
            </a:r>
            <a:r>
              <a:rPr lang="en-US" sz="3200" i="1" dirty="0">
                <a:latin typeface="Corbel" panose="020B0503020204020204" pitchFamily="34" charset="0"/>
              </a:rPr>
              <a:t>CAR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business:</a:t>
            </a:r>
          </a:p>
          <a:p>
            <a:pPr marL="852488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Corbel" panose="020B0503020204020204" pitchFamily="34" charset="0"/>
              </a:rPr>
              <a:t>Eliminate </a:t>
            </a:r>
            <a:r>
              <a:rPr lang="en-US" sz="2800" dirty="0">
                <a:latin typeface="Corbel" panose="020B0503020204020204" pitchFamily="34" charset="0"/>
              </a:rPr>
              <a:t>the formal business session </a:t>
            </a:r>
            <a:endParaRPr lang="en-US" sz="2800" dirty="0" smtClean="0">
              <a:latin typeface="Corbel" panose="020B0503020204020204" pitchFamily="34" charset="0"/>
            </a:endParaRPr>
          </a:p>
          <a:p>
            <a:pPr marL="852488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orbel" panose="020B0503020204020204" pitchFamily="34" charset="0"/>
              </a:rPr>
              <a:t>Discussions and decisions in one session</a:t>
            </a:r>
          </a:p>
          <a:p>
            <a:pPr marL="852488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Corbel" panose="020B0503020204020204" pitchFamily="34" charset="0"/>
              </a:rPr>
              <a:t>When </a:t>
            </a:r>
            <a:r>
              <a:rPr lang="en-US" sz="2800" dirty="0">
                <a:latin typeface="Corbel" panose="020B0503020204020204" pitchFamily="34" charset="0"/>
              </a:rPr>
              <a:t>an initial straw poll reflects consensus, CPs may opt to discuss and decide on the motion as </a:t>
            </a:r>
            <a:r>
              <a:rPr lang="en-US" sz="2800" dirty="0" smtClean="0">
                <a:latin typeface="Corbel" panose="020B0503020204020204" pitchFamily="34" charset="0"/>
              </a:rPr>
              <a:t>written</a:t>
            </a:r>
            <a:endParaRPr lang="en-US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1306707" y="1447196"/>
            <a:ext cx="9359272" cy="5310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955946" y="503329"/>
            <a:ext cx="9079483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New proposals </a:t>
            </a:r>
            <a:r>
              <a:rPr lang="en-US" sz="4000" dirty="0">
                <a:solidFill>
                  <a:srgbClr val="373896"/>
                </a:solidFill>
              </a:rPr>
              <a:t>submitted </a:t>
            </a:r>
            <a:r>
              <a:rPr lang="en-US" sz="4000" dirty="0" smtClean="0">
                <a:solidFill>
                  <a:srgbClr val="373896"/>
                </a:solidFill>
              </a:rPr>
              <a:t>at the </a:t>
            </a:r>
            <a:r>
              <a:rPr lang="en-US" sz="4000" dirty="0">
                <a:solidFill>
                  <a:srgbClr val="373896"/>
                </a:solidFill>
              </a:rPr>
              <a:t>WSC</a:t>
            </a:r>
            <a:endParaRPr lang="en-US" sz="4000" dirty="0" smtClean="0">
              <a:solidFill>
                <a:srgbClr val="23A3D7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61977" y="1067917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roposal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0" y="157390"/>
            <a:ext cx="121615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73987356"/>
              </p:ext>
            </p:extLst>
          </p:nvPr>
        </p:nvGraphicFramePr>
        <p:xfrm>
          <a:off x="2061977" y="1447196"/>
          <a:ext cx="5706229" cy="32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550937" y="1632506"/>
            <a:ext cx="10243632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endParaRPr lang="en-US" sz="2800" dirty="0" smtClean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  <a:p>
            <a:pPr marL="234950" lvl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US" sz="2800" dirty="0" smtClean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  <a:p>
            <a:pPr marL="234950" lvl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US" sz="2800" dirty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  <a:p>
            <a:pPr marL="234950" lvl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US" sz="2800" dirty="0" smtClean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  <a:p>
            <a:pPr marL="234950" lvl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US" sz="2800" dirty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endParaRPr lang="en-US" sz="2800" dirty="0" smtClean="0">
              <a:solidFill>
                <a:srgbClr val="41429B"/>
              </a:solidFill>
              <a:latin typeface="Corbel" charset="0"/>
              <a:ea typeface="Corbel" charset="0"/>
              <a:cs typeface="Corbel" charset="0"/>
            </a:endParaRPr>
          </a:p>
          <a:p>
            <a:pPr marL="234950" lvl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Since there is never enough time at the WSC, we are proposing a new process to help the WSC to choose where it spends its discussion time </a:t>
            </a:r>
          </a:p>
        </p:txBody>
      </p:sp>
    </p:spTree>
    <p:extLst>
      <p:ext uri="{BB962C8B-B14F-4D97-AF65-F5344CB8AC3E}">
        <p14:creationId xmlns:p14="http://schemas.microsoft.com/office/powerpoint/2010/main" val="10143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1306707" y="1447196"/>
            <a:ext cx="9359272" cy="5310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8256" y="1599601"/>
            <a:ext cx="10243632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2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Proposals will be compiled &amp; topics grouped for survey distributed Wednesday night &amp; due by Thursday noon</a:t>
            </a:r>
          </a:p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2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Survey will determine priorities</a:t>
            </a:r>
          </a:p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2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Small groups will discuss high-interest items; others will be included in an appendix to the minutes</a:t>
            </a:r>
          </a:p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2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A whole-group wrap up will determine next steps</a:t>
            </a:r>
          </a:p>
          <a:p>
            <a:pPr marL="741363" lvl="1" indent="-506413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200" dirty="0" smtClean="0">
                <a:solidFill>
                  <a:srgbClr val="41429B"/>
                </a:solidFill>
                <a:latin typeface="Corbel" charset="0"/>
                <a:ea typeface="Corbel" charset="0"/>
                <a:cs typeface="Corbel" charset="0"/>
              </a:rPr>
              <a:t>Decisions, where needed, will take place on Saturday  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955946" y="503329"/>
            <a:ext cx="9079483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New proposals </a:t>
            </a:r>
            <a:r>
              <a:rPr lang="en-US" sz="4000" dirty="0">
                <a:solidFill>
                  <a:srgbClr val="373896"/>
                </a:solidFill>
              </a:rPr>
              <a:t>submitted  at the WSC</a:t>
            </a:r>
            <a:endParaRPr lang="en-US" sz="4000" dirty="0" smtClean="0">
              <a:solidFill>
                <a:srgbClr val="23A3D7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61977" y="1067917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roposal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0" y="157390"/>
            <a:ext cx="121615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2100787" y="-444655"/>
            <a:ext cx="9391272" cy="5182235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2018 Seating Report</a:t>
            </a:r>
            <a:endParaRPr lang="en-US" sz="60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817434" y="319256"/>
            <a:ext cx="10748490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WSC Seating Requests &amp; WB Recommendations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34274" y="984447"/>
            <a:ext cx="10631650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3749515" y="1825528"/>
            <a:ext cx="7728894" cy="3764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We received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10 complete seating 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applications before the deadline</a:t>
            </a:r>
          </a:p>
          <a:p>
            <a:pPr marL="914400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A workgroup of three RDs and one WB member evaluated each in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the light of 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the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seating criteria </a:t>
            </a:r>
            <a:endParaRPr lang="en-US" b="0" dirty="0" smtClean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914400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Workgroup’s recommendation: Seat just </a:t>
            </a:r>
            <a:r>
              <a:rPr lang="en-US" b="0" dirty="0">
                <a:solidFill>
                  <a:srgbClr val="41427B"/>
                </a:solidFill>
                <a:latin typeface="Corbel" panose="020B0503020204020204" pitchFamily="34" charset="0"/>
              </a:rPr>
              <a:t>one of the </a:t>
            </a:r>
            <a:r>
              <a:rPr lang="en-US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applicants</a:t>
            </a:r>
            <a:endParaRPr lang="en-US" b="0" dirty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914400" lvl="1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80000"/>
            </a:pPr>
            <a:endParaRPr lang="en-US" sz="3200" dirty="0">
              <a:solidFill>
                <a:srgbClr val="41427B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825528"/>
            <a:ext cx="3180301" cy="31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787232" y="361323"/>
            <a:ext cx="935298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World Board seating recommendations 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7232" y="1006192"/>
            <a:ext cx="9632384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518313" y="1499519"/>
            <a:ext cx="9467013" cy="42880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lvl="1" indent="-457200">
              <a:spcBef>
                <a:spcPct val="0"/>
              </a:spcBef>
              <a:spcAft>
                <a:spcPts val="600"/>
              </a:spcAft>
              <a:buClr>
                <a:srgbClr val="37389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The Board discussed two </a:t>
            </a:r>
            <a:r>
              <a:rPr lang="en-US" sz="3200" dirty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additional regions </a:t>
            </a:r>
            <a:r>
              <a:rPr lang="en-US" sz="3200" dirty="0" smtClean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at length and is recommending </a:t>
            </a:r>
            <a:r>
              <a:rPr lang="en-US" sz="3200" u="sng" dirty="0" smtClean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three </a:t>
            </a:r>
            <a:r>
              <a:rPr lang="en-US" sz="3200" u="sng" dirty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regions</a:t>
            </a:r>
            <a:r>
              <a:rPr lang="en-US" sz="3200" dirty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  <a:r>
              <a:rPr lang="en-US" sz="3200" dirty="0" smtClean="0">
                <a:solidFill>
                  <a:srgbClr val="41427B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for seating:</a:t>
            </a:r>
          </a:p>
          <a:p>
            <a:pPr marL="2286000" lvl="3" indent="-457200">
              <a:spcAft>
                <a:spcPts val="1000"/>
              </a:spcAft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r>
              <a:rPr lang="en-US" sz="3200" b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Netherlands</a:t>
            </a:r>
            <a:endParaRPr lang="en-US" sz="3200" b="1" dirty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2286000" lvl="3" indent="-457200">
              <a:spcAft>
                <a:spcPts val="1000"/>
              </a:spcAft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r>
              <a:rPr lang="en-US" sz="3200" b="1" dirty="0">
                <a:solidFill>
                  <a:srgbClr val="41427B"/>
                </a:solidFill>
                <a:latin typeface="Corbel" panose="020B0503020204020204" pitchFamily="34" charset="0"/>
              </a:rPr>
              <a:t>Mexico-</a:t>
            </a:r>
            <a:r>
              <a:rPr lang="en-US" sz="3200" b="1" dirty="0" err="1">
                <a:solidFill>
                  <a:srgbClr val="41427B"/>
                </a:solidFill>
                <a:latin typeface="Corbel" panose="020B0503020204020204" pitchFamily="34" charset="0"/>
              </a:rPr>
              <a:t>Occidente</a:t>
            </a:r>
            <a:endParaRPr lang="en-US" sz="3200" b="1" dirty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2286000" lvl="3" indent="-457200">
              <a:spcAft>
                <a:spcPts val="1000"/>
              </a:spcAft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r>
              <a:rPr lang="en-US" sz="3200" b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Ukraine</a:t>
            </a:r>
            <a:endParaRPr lang="en-US" sz="3200" b="1" dirty="0" smtClean="0">
              <a:solidFill>
                <a:srgbClr val="41427B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817434" y="319256"/>
            <a:ext cx="10748490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Seating and its Challenges</a:t>
            </a:r>
            <a:endParaRPr lang="en-US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34274" y="984447"/>
            <a:ext cx="10631650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1775013" y="2842797"/>
            <a:ext cx="10133702" cy="36978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739775" indent="-282575">
              <a:lnSpc>
                <a:spcPct val="100000"/>
              </a:lnSpc>
              <a:spcAft>
                <a:spcPts val="12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chemeClr val="tx1"/>
                </a:solidFill>
                <a:latin typeface="Corbel" panose="020B0503020204020204" pitchFamily="34" charset="0"/>
              </a:rPr>
              <a:t>Full report starting on page 51 of the CAT</a:t>
            </a:r>
            <a:r>
              <a:rPr lang="en-US" sz="2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Corbel" panose="020B0503020204020204" pitchFamily="34" charset="0"/>
              </a:rPr>
              <a:t>includes</a:t>
            </a:r>
            <a:endParaRPr lang="en-US" sz="2800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1252538" lvl="1" indent="-338138">
              <a:spcAft>
                <a:spcPts val="600"/>
              </a:spcAft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dirty="0">
                <a:latin typeface="Corbel" panose="020B0503020204020204" pitchFamily="34" charset="0"/>
              </a:rPr>
              <a:t>Summary of background and recent decisions related to seating</a:t>
            </a:r>
          </a:p>
          <a:p>
            <a:pPr marL="1252538" lvl="1" indent="-338138">
              <a:spcAft>
                <a:spcPts val="600"/>
              </a:spcAft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Corbel" panose="020B0503020204020204" pitchFamily="34" charset="0"/>
              </a:rPr>
              <a:t>World Board and workgroup’s thoughts on applications</a:t>
            </a:r>
          </a:p>
          <a:p>
            <a:pPr marL="1252538" lvl="1" indent="-338138">
              <a:spcAft>
                <a:spcPts val="600"/>
              </a:spcAft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Corbel" panose="020B0503020204020204" pitchFamily="34" charset="0"/>
              </a:rPr>
              <a:t>Criteria for Recognition of New Conference Participants from </a:t>
            </a:r>
            <a:r>
              <a:rPr lang="en-US" sz="2600" b="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GWSNA</a:t>
            </a:r>
          </a:p>
          <a:p>
            <a:pPr marL="1252538" lvl="1" indent="-338138">
              <a:spcAft>
                <a:spcPts val="600"/>
              </a:spcAft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chemeClr val="tx1"/>
                </a:solidFill>
                <a:latin typeface="Corbel" panose="020B0503020204020204" pitchFamily="34" charset="0"/>
              </a:rPr>
              <a:t>Seating requests from each region and background information </a:t>
            </a:r>
            <a:r>
              <a:rPr lang="en-US" sz="2600" b="0" dirty="0">
                <a:solidFill>
                  <a:schemeClr val="tx1"/>
                </a:solidFill>
                <a:latin typeface="Corbel" panose="020B0503020204020204" pitchFamily="34" charset="0"/>
              </a:rPr>
              <a:t>about Brazil</a:t>
            </a:r>
          </a:p>
          <a:p>
            <a:pPr marL="914400" lvl="1">
              <a:buClr>
                <a:srgbClr val="373896"/>
              </a:buClr>
              <a:buSzPct val="80000"/>
            </a:pP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9797" y="1059908"/>
            <a:ext cx="10176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Continuing challenge to respond to regions that apply for seating while also considering how to safeguard the sustainability and effectiveness of the WSC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88" y="4776395"/>
            <a:ext cx="1942923" cy="1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0666" y="340002"/>
            <a:ext cx="9417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73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Corbel" charset="0"/>
                <a:cs typeface="Corbel" charset="0"/>
              </a:rPr>
              <a:t>The CAT and the Conference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7948" cy="6542236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utoShape 6" descr="Image result for cat stretching silhouette clipart"/>
          <p:cNvSpPr>
            <a:spLocks noChangeAspect="1" noChangeArrowheads="1"/>
          </p:cNvSpPr>
          <p:nvPr/>
        </p:nvSpPr>
        <p:spPr bwMode="auto">
          <a:xfrm flipV="1">
            <a:off x="155574" y="160338"/>
            <a:ext cx="359327" cy="3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37" y="3474719"/>
            <a:ext cx="9301115" cy="3383280"/>
          </a:xfrm>
          <a:prstGeom prst="rect">
            <a:avLst/>
          </a:prstGeom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1386777" y="1466655"/>
            <a:ext cx="8936753" cy="38332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1033463" lvl="0" indent="-576263">
              <a:lnSpc>
                <a:spcPct val="100000"/>
              </a:lnSpc>
              <a:spcAft>
                <a:spcPts val="1800"/>
              </a:spcAft>
              <a:buClr>
                <a:srgbClr val="373896"/>
              </a:buClr>
              <a:buSzPct val="100000"/>
              <a:buBlip>
                <a:blip r:embed="rId4"/>
              </a:buBlip>
            </a:pPr>
            <a:r>
              <a:rPr lang="en-US" sz="3000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CAT material is considered </a:t>
            </a:r>
            <a:r>
              <a:rPr lang="en-US" sz="3000" b="1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New Business 	   </a:t>
            </a:r>
            <a:r>
              <a:rPr lang="en-US" sz="3000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at </a:t>
            </a:r>
            <a:r>
              <a:rPr lang="en-US" sz="3000" b="1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the World Service Conference (WSC).</a:t>
            </a:r>
            <a:endParaRPr lang="en-US" sz="3000" b="1" dirty="0">
              <a:solidFill>
                <a:srgbClr val="41429B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1033463" indent="-576263">
              <a:lnSpc>
                <a:spcPct val="100000"/>
              </a:lnSpc>
              <a:spcAft>
                <a:spcPts val="1800"/>
              </a:spcAft>
              <a:buClr>
                <a:srgbClr val="373896"/>
              </a:buClr>
              <a:buSzPct val="100000"/>
              <a:buBlip>
                <a:blip r:embed="rId4"/>
              </a:buBlip>
            </a:pPr>
            <a:r>
              <a:rPr lang="en-US" sz="3000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Exception</a:t>
            </a:r>
            <a:r>
              <a:rPr lang="en-US" sz="3000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: “Proposed Rules &amp; Tools related to WSC Decision Making” will first be presented in a motion at the </a:t>
            </a:r>
            <a:r>
              <a:rPr lang="en-US" sz="3000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start </a:t>
            </a:r>
            <a:r>
              <a:rPr lang="en-US" sz="3000" dirty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of </a:t>
            </a:r>
            <a:r>
              <a:rPr lang="en-US" sz="3000" dirty="0" smtClean="0">
                <a:solidFill>
                  <a:srgbClr val="41429B"/>
                </a:solidFill>
                <a:latin typeface="Corbel" panose="020B0503020204020204" pitchFamily="34" charset="0"/>
                <a:ea typeface="+mn-ea"/>
                <a:cs typeface="+mn-cs"/>
              </a:rPr>
              <a:t>Old Business.</a:t>
            </a:r>
            <a:endParaRPr lang="en-US" sz="3000" b="1" dirty="0" smtClean="0">
              <a:solidFill>
                <a:srgbClr val="41429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108" y="6078951"/>
            <a:ext cx="96785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-588723" y="508340"/>
            <a:ext cx="12095202" cy="3712932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Regional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Ideas Submitted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for Conference Participants’ Consideration</a:t>
            </a:r>
            <a:endParaRPr lang="en-US" sz="54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5210175"/>
            <a:ext cx="2771775" cy="164782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694266" y="288613"/>
            <a:ext cx="1002453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000" dirty="0" smtClean="0">
                <a:solidFill>
                  <a:srgbClr val="373896"/>
                </a:solidFill>
              </a:rPr>
              <a:t>Background and Purpose</a:t>
            </a:r>
            <a:endParaRPr lang="en-US" sz="4000" dirty="0" smtClean="0">
              <a:solidFill>
                <a:srgbClr val="23A3D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0054" y="964234"/>
            <a:ext cx="9142360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 txBox="1">
            <a:spLocks/>
          </p:cNvSpPr>
          <p:nvPr/>
        </p:nvSpPr>
        <p:spPr>
          <a:xfrm>
            <a:off x="997373" y="1196085"/>
            <a:ext cx="8238531" cy="534876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914400" indent="-457200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Regions were invited to submit ideas they’d like distributed with the CAT</a:t>
            </a:r>
          </a:p>
          <a:p>
            <a:pPr marL="914400" indent="-457200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Allows Conference participants to consider ideas before the WSC</a:t>
            </a:r>
          </a:p>
          <a:p>
            <a:pPr marL="914400" indent="-457200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WSC action would require </a:t>
            </a:r>
            <a:r>
              <a:rPr lang="en-US" sz="3000" b="0" dirty="0">
                <a:solidFill>
                  <a:srgbClr val="41427B"/>
                </a:solidFill>
                <a:latin typeface="Corbel" panose="020B0503020204020204" pitchFamily="34" charset="0"/>
              </a:rPr>
              <a:t>submission </a:t>
            </a:r>
            <a:r>
              <a:rPr lang="en-US" sz="30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of a New Business P</a:t>
            </a:r>
            <a:r>
              <a:rPr lang="en-US" sz="3000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roposal</a:t>
            </a:r>
          </a:p>
          <a:p>
            <a:pPr marL="914400" indent="-457200">
              <a:lnSpc>
                <a:spcPct val="10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000" b="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Another opportunity for pre-Conference idea circulation: </a:t>
            </a:r>
          </a:p>
          <a:p>
            <a:pPr marL="1371600" lvl="1" indent="-457200"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Regions may </a:t>
            </a:r>
            <a:r>
              <a:rPr lang="en-US" sz="2800" b="0" dirty="0">
                <a:solidFill>
                  <a:srgbClr val="41427B"/>
                </a:solidFill>
                <a:latin typeface="Corbel" panose="020B0503020204020204" pitchFamily="34" charset="0"/>
              </a:rPr>
              <a:t>submit ideas by 15 February 2018 to be published </a:t>
            </a:r>
            <a:r>
              <a:rPr lang="en-US" sz="28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with </a:t>
            </a:r>
            <a:r>
              <a:rPr lang="en-US" sz="2800" b="0" i="1" dirty="0">
                <a:solidFill>
                  <a:srgbClr val="41427B"/>
                </a:solidFill>
                <a:latin typeface="Corbel" panose="020B0503020204020204" pitchFamily="34" charset="0"/>
              </a:rPr>
              <a:t>Conference </a:t>
            </a:r>
            <a:r>
              <a:rPr lang="en-US" sz="2800" b="0" i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Report</a:t>
            </a:r>
            <a:endParaRPr lang="en-US" sz="2800" b="0" dirty="0" smtClean="0">
              <a:solidFill>
                <a:srgbClr val="41427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2" y="0"/>
            <a:ext cx="1728040" cy="1772990"/>
          </a:xfrm>
          <a:prstGeom prst="rect">
            <a:avLst/>
          </a:prstGeom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877651" y="1549101"/>
            <a:ext cx="11160690" cy="50095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1371600" lvl="1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Develop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a plan for a PR pamphlet directed to health professionals (Argentina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Region)</a:t>
            </a:r>
            <a:endParaRPr lang="en-US" sz="2800" dirty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1371600" lvl="1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Discussion/Planning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of WSC agenda (Mountaineer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)</a:t>
            </a:r>
          </a:p>
          <a:p>
            <a:pPr marL="1371600" lvl="1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Three-year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Conference cycle (Mountaineer Region)</a:t>
            </a:r>
          </a:p>
          <a:p>
            <a:pPr marL="1371600" lvl="1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Extend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the timing for the release of the </a:t>
            </a:r>
            <a:r>
              <a:rPr lang="en-US" sz="2800" i="1" dirty="0">
                <a:solidFill>
                  <a:srgbClr val="41427B"/>
                </a:solidFill>
                <a:latin typeface="Corbel" panose="020B0503020204020204" pitchFamily="34" charset="0"/>
              </a:rPr>
              <a:t>CAR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(Brazil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, HOW Brazil, and Rio de Janeiro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Regions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)</a:t>
            </a:r>
          </a:p>
          <a:p>
            <a:pPr marL="1371600" lvl="1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Proposed discussion: “Where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we are going with the Service System Project?” (Venezuela Region)</a:t>
            </a:r>
            <a:endParaRPr lang="en-US" sz="2800" dirty="0" smtClean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1371600" lvl="1" indent="-457200">
              <a:lnSpc>
                <a:spcPct val="95000"/>
              </a:lnSpc>
              <a:spcAft>
                <a:spcPts val="12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Proposed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discussion: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“How do we to involve 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more members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in WSC &amp; NAWS issues and affairs?” (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Venezuela 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673374" y="615588"/>
            <a:ext cx="10024534" cy="8118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3600" dirty="0" smtClean="0">
                <a:solidFill>
                  <a:srgbClr val="373896"/>
                </a:solidFill>
              </a:rPr>
              <a:t>Regional Ideas Circulating with the CAT</a:t>
            </a:r>
            <a:endParaRPr lang="en-US" sz="3600" dirty="0" smtClean="0">
              <a:solidFill>
                <a:srgbClr val="23A3D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99162" y="1291209"/>
            <a:ext cx="9142360" cy="0"/>
          </a:xfrm>
          <a:prstGeom prst="line">
            <a:avLst/>
          </a:prstGeom>
          <a:ln w="15875">
            <a:solidFill>
              <a:srgbClr val="37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430348" y="1231676"/>
            <a:ext cx="11640312" cy="54595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1028700" indent="-571500">
              <a:lnSpc>
                <a:spcPct val="110000"/>
              </a:lnSpc>
              <a:spcBef>
                <a:spcPts val="0"/>
              </a:spcBef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000" dirty="0" smtClean="0">
                <a:solidFill>
                  <a:srgbClr val="41427B"/>
                </a:solidFill>
                <a:latin typeface="Corbel" panose="020B0503020204020204" pitchFamily="34" charset="0"/>
              </a:rPr>
              <a:t>Visit </a:t>
            </a:r>
            <a:r>
              <a:rPr lang="en-US" sz="3000" dirty="0" smtClean="0">
                <a:solidFill>
                  <a:srgbClr val="41427B"/>
                </a:solidFill>
                <a:latin typeface="Corbel" panose="020B0503020204020204" pitchFamily="34" charset="0"/>
                <a:hlinkClick r:id="rId3"/>
              </a:rPr>
              <a:t>www.na.org/conference</a:t>
            </a:r>
            <a:r>
              <a:rPr lang="en-US" sz="3000" dirty="0" smtClean="0">
                <a:solidFill>
                  <a:srgbClr val="41427B"/>
                </a:solidFill>
                <a:latin typeface="Corbel" panose="020B0503020204020204" pitchFamily="34" charset="0"/>
              </a:rPr>
              <a:t> for everything WSC!</a:t>
            </a:r>
          </a:p>
          <a:p>
            <a:pPr marL="1541463" lvl="1" indent="-227013">
              <a:lnSpc>
                <a:spcPct val="110000"/>
              </a:lnSpc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b="0" i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Conference Agenda Report (CAR)</a:t>
            </a:r>
          </a:p>
          <a:p>
            <a:pPr marL="1541463" lvl="1" indent="-227013">
              <a:lnSpc>
                <a:spcPct val="110000"/>
              </a:lnSpc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Conference Approval Track (CAT) Materials</a:t>
            </a:r>
            <a:endParaRPr lang="en-US" sz="2600" dirty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1541463" lvl="1" indent="-227013">
              <a:lnSpc>
                <a:spcPct val="11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41427B"/>
                </a:solidFill>
                <a:latin typeface="Corbel" panose="020B0503020204020204" pitchFamily="34" charset="0"/>
              </a:rPr>
              <a:t>Important Dates &amp; Deadlines</a:t>
            </a:r>
            <a:endParaRPr lang="en-US" sz="2600" b="0" dirty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marL="1028700" indent="-5715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73896"/>
              </a:buClr>
              <a:buSzPct val="100000"/>
              <a:buFont typeface="Wingdings 3" panose="05040102010807070707" pitchFamily="18" charset="2"/>
              <a:buChar char="¢"/>
            </a:pPr>
            <a:r>
              <a:rPr lang="en-US" sz="3000" dirty="0" smtClean="0">
                <a:solidFill>
                  <a:srgbClr val="41427B"/>
                </a:solidFill>
                <a:latin typeface="Corbel" panose="020B0503020204020204" pitchFamily="34" charset="0"/>
                <a:ea typeface="+mn-ea"/>
                <a:cs typeface="+mn-cs"/>
              </a:rPr>
              <a:t>Mark your calendars</a:t>
            </a:r>
          </a:p>
          <a:p>
            <a:pPr marL="1541463" lvl="1" indent="-227013">
              <a:lnSpc>
                <a:spcPct val="110000"/>
              </a:lnSpc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15 February 2018</a:t>
            </a:r>
          </a:p>
          <a:p>
            <a:pPr marL="2171700" lvl="3" indent="-342900">
              <a:lnSpc>
                <a:spcPct val="110000"/>
              </a:lnSpc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Regional reports </a:t>
            </a:r>
            <a:r>
              <a:rPr lang="en-US" sz="2400" dirty="0">
                <a:solidFill>
                  <a:srgbClr val="41427B"/>
                </a:solidFill>
                <a:latin typeface="Corbel" panose="020B0503020204020204" pitchFamily="34" charset="0"/>
              </a:rPr>
              <a:t>d</a:t>
            </a:r>
            <a:r>
              <a:rPr lang="en-US" sz="24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eadline </a:t>
            </a:r>
          </a:p>
          <a:p>
            <a:pPr marL="2171700" lvl="3" indent="-342900">
              <a:lnSpc>
                <a:spcPct val="11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Last </a:t>
            </a:r>
            <a:r>
              <a:rPr lang="en-US" sz="2400" dirty="0">
                <a:solidFill>
                  <a:srgbClr val="41427B"/>
                </a:solidFill>
                <a:latin typeface="Corbel" panose="020B0503020204020204" pitchFamily="34" charset="0"/>
              </a:rPr>
              <a:t>call to </a:t>
            </a:r>
            <a:r>
              <a:rPr lang="en-US" sz="2400" dirty="0" smtClean="0">
                <a:solidFill>
                  <a:srgbClr val="41427B"/>
                </a:solidFill>
                <a:latin typeface="Corbel" panose="020B0503020204020204" pitchFamily="34" charset="0"/>
              </a:rPr>
              <a:t>get </a:t>
            </a:r>
            <a:r>
              <a:rPr lang="en-US" sz="24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regional ideas published with the </a:t>
            </a:r>
            <a:r>
              <a:rPr lang="en-US" sz="2400" b="0" i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Conference Report</a:t>
            </a:r>
          </a:p>
          <a:p>
            <a:pPr marL="1541463" lvl="1" indent="-227013">
              <a:lnSpc>
                <a:spcPct val="110000"/>
              </a:lnSpc>
              <a:buClr>
                <a:srgbClr val="37389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41427B"/>
                </a:solidFill>
                <a:latin typeface="Corbel" panose="020B0503020204020204" pitchFamily="34" charset="0"/>
              </a:rPr>
              <a:t>15 March 2018 </a:t>
            </a:r>
          </a:p>
          <a:p>
            <a:pPr marL="2171700" lvl="3" indent="-342900">
              <a:lnSpc>
                <a:spcPct val="110000"/>
              </a:lnSpc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CAR</a:t>
            </a:r>
            <a:r>
              <a:rPr lang="en-US" sz="2400" dirty="0" smtClean="0">
                <a:solidFill>
                  <a:srgbClr val="41427B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rgbClr val="41427B"/>
                </a:solidFill>
                <a:latin typeface="Corbel" panose="020B0503020204020204" pitchFamily="34" charset="0"/>
              </a:rPr>
              <a:t>s</a:t>
            </a:r>
            <a:r>
              <a:rPr lang="en-US" sz="2400" dirty="0" smtClean="0">
                <a:solidFill>
                  <a:srgbClr val="41427B"/>
                </a:solidFill>
                <a:latin typeface="Corbel" panose="020B0503020204020204" pitchFamily="34" charset="0"/>
              </a:rPr>
              <a:t>urvey deadline </a:t>
            </a:r>
          </a:p>
          <a:p>
            <a:pPr marL="2171700" lvl="3" indent="-342900">
              <a:lnSpc>
                <a:spcPct val="110000"/>
              </a:lnSpc>
              <a:spcAft>
                <a:spcPts val="600"/>
              </a:spcAft>
              <a:buClr>
                <a:srgbClr val="3738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41427B"/>
                </a:solidFill>
                <a:latin typeface="Corbel" panose="020B0503020204020204" pitchFamily="34" charset="0"/>
              </a:rPr>
              <a:t>WSC travel deadline</a:t>
            </a:r>
            <a:r>
              <a:rPr lang="en-US" sz="28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/>
            </a:r>
            <a:br>
              <a:rPr lang="en-US" sz="2800" b="0" dirty="0" smtClean="0">
                <a:solidFill>
                  <a:srgbClr val="41427B"/>
                </a:solidFill>
                <a:latin typeface="Corbel" panose="020B0503020204020204" pitchFamily="34" charset="0"/>
              </a:rPr>
            </a:br>
            <a:r>
              <a:rPr lang="en-US" sz="2800" b="0" dirty="0" smtClean="0">
                <a:solidFill>
                  <a:srgbClr val="41427B"/>
                </a:solidFill>
                <a:latin typeface="Corbel" panose="020B0503020204020204" pitchFamily="34" charset="0"/>
              </a:rPr>
              <a:t> </a:t>
            </a:r>
          </a:p>
          <a:p>
            <a:pPr marL="914400" indent="-457200">
              <a:lnSpc>
                <a:spcPct val="110000"/>
              </a:lnSpc>
              <a:spcBef>
                <a:spcPts val="0"/>
              </a:spcBef>
              <a:buClr>
                <a:srgbClr val="373896"/>
              </a:buClr>
              <a:buSzPct val="80000"/>
              <a:buFont typeface="Arrows1" panose="020B0603050302020204" pitchFamily="34" charset="2"/>
              <a:buChar char="["/>
            </a:pPr>
            <a:endParaRPr lang="en-US" sz="2800" b="0" dirty="0">
              <a:solidFill>
                <a:srgbClr val="41427B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98" y="3347385"/>
            <a:ext cx="772365" cy="777388"/>
          </a:xfrm>
          <a:prstGeom prst="rect">
            <a:avLst/>
          </a:prstGeom>
        </p:spPr>
      </p:pic>
      <p:pic>
        <p:nvPicPr>
          <p:cNvPr id="4" name="wsc2018_logobluetextchair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91723" y="2279769"/>
            <a:ext cx="2397760" cy="168216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1700" y="301376"/>
            <a:ext cx="10897609" cy="9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41427B"/>
                </a:solidFill>
                <a:effectLst/>
                <a:latin typeface="Corbel" charset="0"/>
                <a:ea typeface="Corbel" charset="0"/>
                <a:cs typeface="Corbel" charset="0"/>
              </a:rPr>
              <a:t>For further reading &amp; additional prep for 2018 WSC</a:t>
            </a:r>
            <a:endParaRPr lang="en-US" sz="4000" dirty="0">
              <a:solidFill>
                <a:srgbClr val="41427B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504" y="5594575"/>
            <a:ext cx="55599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  <a:sym typeface="Wingdings 3" panose="05040102010807070707" pitchFamily="18" charset="2"/>
              </a:rPr>
              <a:t></a:t>
            </a:r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</a:rPr>
              <a:t>Questions</a:t>
            </a:r>
            <a:r>
              <a:rPr lang="en-US" sz="2800" dirty="0">
                <a:solidFill>
                  <a:srgbClr val="41427B"/>
                </a:solidFill>
                <a:latin typeface="Corbel" panose="020B0503020204020204" pitchFamily="34" charset="0"/>
              </a:rPr>
              <a:t>, Comments, Ideas: </a:t>
            </a:r>
            <a:endParaRPr lang="en-US" sz="2800" dirty="0" smtClean="0">
              <a:solidFill>
                <a:srgbClr val="41427B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41427B"/>
                </a:solidFill>
                <a:latin typeface="Corbel" panose="020B0503020204020204" pitchFamily="34" charset="0"/>
                <a:hlinkClick r:id="rId6"/>
              </a:rPr>
              <a:t>worldboard@na.org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97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5137" y="5483062"/>
            <a:ext cx="745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3200" dirty="0" smtClean="0">
                <a:solidFill>
                  <a:srgbClr val="41427B"/>
                </a:solidFill>
                <a:latin typeface="Corbel" panose="020B0503020204020204" pitchFamily="34" charset="0"/>
              </a:rPr>
              <a:t>Visit </a:t>
            </a:r>
            <a:r>
              <a:rPr lang="en-US" sz="3200" i="1" dirty="0" smtClean="0">
                <a:solidFill>
                  <a:srgbClr val="41427B"/>
                </a:solidFill>
                <a:latin typeface="Corbel" panose="020B0503020204020204" pitchFamily="34" charset="0"/>
                <a:hlinkClick r:id="rId2"/>
              </a:rPr>
              <a:t>www.na.org/conference</a:t>
            </a:r>
            <a:r>
              <a:rPr lang="en-US" sz="3200" i="1" dirty="0" smtClean="0">
                <a:solidFill>
                  <a:srgbClr val="41427B"/>
                </a:solidFill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solidFill>
                  <a:srgbClr val="41427B"/>
                </a:solidFill>
                <a:latin typeface="Corbel" panose="020B0503020204020204" pitchFamily="34" charset="0"/>
              </a:rPr>
              <a:t>to access these materials, the CAT, and more</a:t>
            </a:r>
            <a:endParaRPr lang="en-US" sz="3200" b="1" dirty="0">
              <a:solidFill>
                <a:srgbClr val="41427B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360" y="45771"/>
            <a:ext cx="11684001" cy="1446550"/>
          </a:xfrm>
          <a:prstGeom prst="rect">
            <a:avLst/>
          </a:prstGeom>
          <a:solidFill>
            <a:srgbClr val="4472C4"/>
          </a:solidFill>
          <a:ln w="88900">
            <a:solidFill>
              <a:srgbClr val="696AB0"/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Also mailed with CAT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Materials…</a:t>
            </a:r>
            <a:endParaRPr lang="en-US" sz="4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199" y="2626548"/>
            <a:ext cx="8751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ctr">
              <a:spcAft>
                <a:spcPts val="1200"/>
              </a:spcAft>
              <a:buClr>
                <a:srgbClr val="4472C4"/>
              </a:buClr>
              <a:buSzPct val="80000"/>
              <a:buBlip>
                <a:blip r:embed="rId3"/>
              </a:buBlip>
            </a:pPr>
            <a:r>
              <a:rPr lang="en-US" sz="3600" b="1" dirty="0">
                <a:latin typeface="Corbel" panose="020B0503020204020204" pitchFamily="34" charset="0"/>
              </a:rPr>
              <a:t>Regional </a:t>
            </a:r>
            <a:r>
              <a:rPr lang="en-US" sz="3600" b="1" dirty="0" smtClean="0">
                <a:latin typeface="Corbel" panose="020B0503020204020204" pitchFamily="34" charset="0"/>
              </a:rPr>
              <a:t>ideas for </a:t>
            </a:r>
            <a:r>
              <a:rPr lang="en-US" sz="3600" b="1" dirty="0">
                <a:latin typeface="Corbel" panose="020B0503020204020204" pitchFamily="34" charset="0"/>
              </a:rPr>
              <a:t>WSC </a:t>
            </a:r>
            <a:r>
              <a:rPr lang="en-US" sz="3600" b="1" dirty="0" smtClean="0">
                <a:latin typeface="Corbel" panose="020B0503020204020204" pitchFamily="34" charset="0"/>
              </a:rPr>
              <a:t>consideration</a:t>
            </a:r>
            <a:endParaRPr lang="en-US" sz="3600" b="1" dirty="0">
              <a:latin typeface="Corbel" panose="020B0503020204020204" pitchFamily="34" charset="0"/>
            </a:endParaRPr>
          </a:p>
          <a:p>
            <a:pPr marL="457200" indent="-344488" fontAlgn="ctr">
              <a:spcAft>
                <a:spcPts val="1200"/>
              </a:spcAft>
              <a:buClr>
                <a:srgbClr val="4472C4"/>
              </a:buClr>
              <a:buSzPct val="80000"/>
              <a:buBlip>
                <a:blip r:embed="rId4"/>
              </a:buBlip>
            </a:pPr>
            <a:r>
              <a:rPr lang="en-US" sz="3600" b="1" dirty="0">
                <a:latin typeface="Corbel" panose="020B0503020204020204" pitchFamily="34" charset="0"/>
              </a:rPr>
              <a:t>Human Resource Panel </a:t>
            </a:r>
            <a:r>
              <a:rPr lang="en-US" sz="3600" b="1" dirty="0" smtClean="0">
                <a:latin typeface="Corbel" panose="020B0503020204020204" pitchFamily="34" charset="0"/>
              </a:rPr>
              <a:t>update</a:t>
            </a:r>
            <a:endParaRPr lang="en-US" sz="3600" b="1" dirty="0">
              <a:latin typeface="Corbel" panose="020B0503020204020204" pitchFamily="34" charset="0"/>
            </a:endParaRPr>
          </a:p>
          <a:p>
            <a:pPr marL="457200" indent="-457200" fontAlgn="ctr">
              <a:spcAft>
                <a:spcPts val="1200"/>
              </a:spcAft>
              <a:buClr>
                <a:srgbClr val="4472C4"/>
              </a:buClr>
              <a:buSzPct val="80000"/>
              <a:buBlip>
                <a:blip r:embed="rId3"/>
              </a:buBlip>
            </a:pPr>
            <a:r>
              <a:rPr lang="en-US" sz="3600" b="1" dirty="0">
                <a:latin typeface="Corbel" panose="020B0503020204020204" pitchFamily="34" charset="0"/>
              </a:rPr>
              <a:t>Delegates Sharing Newsletter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08000" cy="6858000"/>
          </a:xfrm>
          <a:prstGeom prst="rect">
            <a:avLst/>
          </a:prstGeom>
          <a:gradFill>
            <a:gsLst>
              <a:gs pos="0">
                <a:srgbClr val="373896">
                  <a:alpha val="15000"/>
                </a:srgbClr>
              </a:gs>
              <a:gs pos="85000">
                <a:srgbClr val="373896"/>
              </a:gs>
              <a:gs pos="18000">
                <a:srgbClr val="373896"/>
              </a:gs>
              <a:gs pos="100000">
                <a:srgbClr val="373896">
                  <a:alpha val="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047496" y="0"/>
            <a:ext cx="10515600" cy="3414395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sz="5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Proposed Process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for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Approving Service Materials</a:t>
            </a:r>
            <a:endParaRPr lang="en-US" sz="54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659" y="255359"/>
            <a:ext cx="101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Context &amp; Recent History</a:t>
            </a:r>
            <a:endParaRPr lang="en-US" sz="4400" b="1" dirty="0">
              <a:solidFill>
                <a:srgbClr val="373896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0"/>
            <a:ext cx="1706880" cy="12801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48395"/>
              </p:ext>
            </p:extLst>
          </p:nvPr>
        </p:nvGraphicFramePr>
        <p:xfrm>
          <a:off x="512064" y="1325201"/>
          <a:ext cx="11670995" cy="553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705">
                  <a:extLst>
                    <a:ext uri="{9D8B030D-6E8A-4147-A177-3AD203B41FA5}">
                      <a16:colId xmlns:a16="http://schemas.microsoft.com/office/drawing/2014/main" val="2898894042"/>
                    </a:ext>
                  </a:extLst>
                </a:gridCol>
                <a:gridCol w="5949290">
                  <a:extLst>
                    <a:ext uri="{9D8B030D-6E8A-4147-A177-3AD203B41FA5}">
                      <a16:colId xmlns:a16="http://schemas.microsoft.com/office/drawing/2014/main" val="1874465436"/>
                    </a:ext>
                  </a:extLst>
                </a:gridCol>
              </a:tblGrid>
              <a:tr h="7495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Service Material Project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2016-2018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71459"/>
                  </a:ext>
                </a:extLst>
              </a:tr>
              <a:tr h="206052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lvl="5"/>
                      <a:r>
                        <a:rPr lang="en-US" sz="260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www.na.org/toolbox</a:t>
                      </a:r>
                      <a:endParaRPr lang="en-US" sz="2600" dirty="0" smtClean="0">
                        <a:solidFill>
                          <a:srgbClr val="41429B"/>
                        </a:solidFill>
                      </a:endParaRP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176463" lvl="5" indent="0">
                        <a:tabLst>
                          <a:tab pos="2176463" algn="l"/>
                        </a:tabLst>
                      </a:pPr>
                      <a:r>
                        <a:rPr lang="en-US" sz="260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www.na.org/conventions</a:t>
                      </a:r>
                      <a:endParaRPr lang="en-US" sz="2600" dirty="0">
                        <a:solidFill>
                          <a:srgbClr val="41429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99397"/>
                  </a:ext>
                </a:extLst>
              </a:tr>
              <a:tr h="66874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aseline="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Online projects open to all.  First two draft tools:</a:t>
                      </a:r>
                      <a:endParaRPr lang="en-US" sz="3200" dirty="0">
                        <a:solidFill>
                          <a:srgbClr val="41429B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197708"/>
                  </a:ext>
                </a:extLst>
              </a:tr>
              <a:tr h="8952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“Consensus-Based Decision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Making (CDBM) Basics”</a:t>
                      </a:r>
                      <a:endParaRPr lang="en-US" sz="2800" dirty="0">
                        <a:solidFill>
                          <a:srgbClr val="41429B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“The Program</a:t>
                      </a:r>
                      <a:r>
                        <a:rPr lang="en-US" sz="2800" baseline="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 Committee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41429B"/>
                          </a:solidFill>
                          <a:latin typeface="Corbel" panose="020B0503020204020204" pitchFamily="34" charset="0"/>
                        </a:rPr>
                        <a:t>&amp; Developing the Program”</a:t>
                      </a:r>
                      <a:endParaRPr lang="en-US" sz="2800" dirty="0">
                        <a:solidFill>
                          <a:srgbClr val="41429B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16492"/>
                  </a:ext>
                </a:extLst>
              </a:tr>
              <a:tr h="11109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990099"/>
                          </a:solidFill>
                        </a:rPr>
                        <a:t>Drafts were mailed to Conference participants</a:t>
                      </a:r>
                      <a:r>
                        <a:rPr lang="en-US" sz="2600" baseline="0" dirty="0" smtClean="0">
                          <a:solidFill>
                            <a:srgbClr val="990099"/>
                          </a:solidFill>
                        </a:rPr>
                        <a:t> &amp; </a:t>
                      </a:r>
                      <a:r>
                        <a:rPr lang="en-US" sz="2600" dirty="0" smtClean="0">
                          <a:solidFill>
                            <a:srgbClr val="990099"/>
                          </a:solidFill>
                        </a:rPr>
                        <a:t>posted online for a 90-day review. After delegate review and before WSC 2018, approval drafts will be posted.</a:t>
                      </a:r>
                      <a:endParaRPr lang="en-US" sz="2600" dirty="0">
                        <a:solidFill>
                          <a:srgbClr val="990099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040895"/>
                  </a:ext>
                </a:extLst>
              </a:tr>
            </a:tbl>
          </a:graphicData>
        </a:graphic>
      </p:graphicFrame>
      <p:pic>
        <p:nvPicPr>
          <p:cNvPr id="2050" name="Picture 2" descr="https://www.na.org/admin/include/spaw2/uploads/images/editor/f39ade970a38f3c4071ccd05ca37ae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1" y="2141740"/>
            <a:ext cx="190743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.org/admin/include/spaw2/uploads/images/editor/2ec059b1a390b3482be561ba0725df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42" y="2141740"/>
            <a:ext cx="158739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1348631" y="1375020"/>
            <a:ext cx="10265614" cy="443164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571500" lvl="1" indent="-571500">
              <a:spcBef>
                <a:spcPts val="1000"/>
              </a:spcBef>
              <a:spcAft>
                <a:spcPts val="1200"/>
              </a:spcAft>
              <a:buClr>
                <a:srgbClr val="373896"/>
              </a:buClr>
              <a:buSzPct val="100000"/>
              <a:buBlip>
                <a:blip r:embed="rId2"/>
              </a:buBlip>
            </a:pPr>
            <a:r>
              <a:rPr lang="en-US" sz="30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WSC </a:t>
            </a:r>
            <a:r>
              <a:rPr lang="en-US" sz="3000" b="1" dirty="0">
                <a:solidFill>
                  <a:srgbClr val="41429B"/>
                </a:solidFill>
                <a:latin typeface="Corbel" panose="020B0503020204020204" pitchFamily="34" charset="0"/>
              </a:rPr>
              <a:t>2016 did not identify </a:t>
            </a:r>
            <a:r>
              <a:rPr lang="en-US" sz="30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an approval process for materials developed by these projects</a:t>
            </a:r>
          </a:p>
          <a:p>
            <a:pPr marL="571500" lvl="1" indent="-571500">
              <a:spcBef>
                <a:spcPts val="1000"/>
              </a:spcBef>
              <a:spcAft>
                <a:spcPts val="1200"/>
              </a:spcAft>
              <a:buClr>
                <a:srgbClr val="373896"/>
              </a:buClr>
              <a:buSzPct val="100000"/>
              <a:buBlip>
                <a:blip r:embed="rId2"/>
              </a:buBlip>
            </a:pPr>
            <a:r>
              <a:rPr lang="en-US" sz="3000" b="1" dirty="0">
                <a:solidFill>
                  <a:srgbClr val="41429B"/>
                </a:solidFill>
                <a:latin typeface="Corbel" panose="020B0503020204020204" pitchFamily="34" charset="0"/>
              </a:rPr>
              <a:t>The World Board will </a:t>
            </a:r>
            <a:r>
              <a:rPr lang="en-US" sz="3000" b="1" dirty="0" smtClean="0">
                <a:solidFill>
                  <a:srgbClr val="41429B"/>
                </a:solidFill>
                <a:latin typeface="Corbel" panose="020B0503020204020204" pitchFamily="34" charset="0"/>
              </a:rPr>
              <a:t>offer the following proposal at WSC:</a:t>
            </a:r>
            <a:endParaRPr lang="en-US" sz="30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267" y="374209"/>
            <a:ext cx="101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But now what?</a:t>
            </a:r>
            <a:endParaRPr lang="en-US" sz="4400" b="1" dirty="0">
              <a:solidFill>
                <a:srgbClr val="373896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8632" y="3516488"/>
            <a:ext cx="101099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ndara" panose="020E0502030303020204" pitchFamily="34" charset="0"/>
              </a:rPr>
              <a:t>All service materials produced by the Local Service Toolbox Project and the Conventions and </a:t>
            </a:r>
            <a:r>
              <a:rPr lang="en-US" sz="2800" dirty="0" smtClean="0">
                <a:latin typeface="Candara" panose="020E0502030303020204" pitchFamily="34" charset="0"/>
              </a:rPr>
              <a:t>Events Project </a:t>
            </a:r>
            <a:r>
              <a:rPr lang="en-US" sz="2800" dirty="0">
                <a:latin typeface="Candara" panose="020E0502030303020204" pitchFamily="34" charset="0"/>
              </a:rPr>
              <a:t>will be identified as World </a:t>
            </a:r>
            <a:r>
              <a:rPr lang="en-US" sz="2800" dirty="0" smtClean="0">
                <a:latin typeface="Candara" panose="020E0502030303020204" pitchFamily="34" charset="0"/>
              </a:rPr>
              <a:t>Board-approved </a:t>
            </a:r>
            <a:r>
              <a:rPr lang="en-US" sz="2800" dirty="0">
                <a:latin typeface="Candara" panose="020E0502030303020204" pitchFamily="34" charset="0"/>
              </a:rPr>
              <a:t>material, and follow the same approval process </a:t>
            </a:r>
            <a:r>
              <a:rPr lang="en-US" sz="2800" dirty="0" smtClean="0">
                <a:latin typeface="Candara" panose="020E0502030303020204" pitchFamily="34" charset="0"/>
              </a:rPr>
              <a:t>as service </a:t>
            </a:r>
            <a:r>
              <a:rPr lang="en-US" sz="2800" dirty="0">
                <a:latin typeface="Candara" panose="020E0502030303020204" pitchFamily="34" charset="0"/>
              </a:rPr>
              <a:t>pamphlets. That means after the World Board signs off on them, drafts will be distributed </a:t>
            </a:r>
            <a:r>
              <a:rPr lang="en-US" sz="2800" dirty="0" smtClean="0">
                <a:latin typeface="Candara" panose="020E0502030303020204" pitchFamily="34" charset="0"/>
              </a:rPr>
              <a:t>to Conference </a:t>
            </a:r>
            <a:r>
              <a:rPr lang="en-US" sz="2800" dirty="0">
                <a:latin typeface="Candara" panose="020E0502030303020204" pitchFamily="34" charset="0"/>
              </a:rPr>
              <a:t>participants for a 90-day review before being identified as approved.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4900" y="3438524"/>
            <a:ext cx="10509345" cy="3282315"/>
          </a:xfrm>
          <a:prstGeom prst="roundRect">
            <a:avLst/>
          </a:prstGeom>
          <a:noFill/>
          <a:ln w="2857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819150" y="509906"/>
            <a:ext cx="10676891" cy="3061969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2018-2020 Strategic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Plan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and Proposed Projects</a:t>
            </a:r>
            <a:endParaRPr lang="en-US" sz="60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1524000" y="1346608"/>
            <a:ext cx="10210800" cy="53685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7AAE1"/>
                </a:solidFill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pPr marL="514350" lvl="1" indent="-514350">
              <a:spcAft>
                <a:spcPts val="1800"/>
              </a:spcAft>
              <a:buClr>
                <a:srgbClr val="373896"/>
              </a:buClr>
              <a:buSzPct val="100000"/>
              <a:buBlip>
                <a:blip r:embed="rId3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Regional input to the environmental scan helped shape the 17 approaches.</a:t>
            </a:r>
          </a:p>
          <a:p>
            <a:pPr marL="514350" lvl="1" indent="-514350">
              <a:spcAft>
                <a:spcPts val="1800"/>
              </a:spcAft>
              <a:buClr>
                <a:srgbClr val="373896"/>
              </a:buClr>
              <a:buSzPct val="100000"/>
              <a:buBlip>
                <a:blip r:embed="rId3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Four project plans build on work from 2016-2018.</a:t>
            </a:r>
          </a:p>
          <a:p>
            <a:pPr marL="514350" lvl="1" indent="-514350">
              <a:spcAft>
                <a:spcPts val="600"/>
              </a:spcAft>
              <a:buClr>
                <a:srgbClr val="373896"/>
              </a:buClr>
              <a:buSzPct val="100000"/>
              <a:buBlip>
                <a:blip r:embed="rId3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Continued opportunities to collaborate and work economically</a:t>
            </a:r>
          </a:p>
          <a:p>
            <a:pPr marL="1200150" lvl="2" indent="-457200">
              <a:spcAft>
                <a:spcPts val="600"/>
              </a:spcAft>
              <a:buClr>
                <a:srgbClr val="373896"/>
              </a:buClr>
              <a:buSzPct val="100000"/>
              <a:buBlip>
                <a:blip r:embed="rId4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Mix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of virtual and face-to-face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meetings</a:t>
            </a:r>
          </a:p>
          <a:p>
            <a:pPr marL="1200150" lvl="2" indent="-457200">
              <a:spcAft>
                <a:spcPts val="600"/>
              </a:spcAft>
              <a:buClr>
                <a:srgbClr val="373896"/>
              </a:buClr>
              <a:buSzPct val="100000"/>
              <a:buBlip>
                <a:blip r:embed="rId4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Use of focus groups</a:t>
            </a:r>
            <a:endParaRPr lang="en-US" sz="2800" dirty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1200150" lvl="2" indent="-457200">
              <a:spcAft>
                <a:spcPts val="1800"/>
              </a:spcAft>
              <a:buClr>
                <a:srgbClr val="373896"/>
              </a:buClr>
              <a:buSzPct val="100000"/>
              <a:buBlip>
                <a:blip r:embed="rId4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Virtual discussions via email, web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meetings,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etc.</a:t>
            </a:r>
            <a:endParaRPr lang="en-US" sz="2800" dirty="0">
              <a:solidFill>
                <a:srgbClr val="41429B"/>
              </a:solidFill>
              <a:latin typeface="Corbel" panose="020B0503020204020204" pitchFamily="34" charset="0"/>
            </a:endParaRPr>
          </a:p>
          <a:p>
            <a:pPr marL="514350" lvl="1" indent="-514350">
              <a:spcAft>
                <a:spcPts val="1200"/>
              </a:spcAft>
              <a:buClr>
                <a:srgbClr val="373896"/>
              </a:buClr>
              <a:buSzPct val="100000"/>
              <a:buBlip>
                <a:blip r:embed="rId3"/>
              </a:buBlip>
            </a:pP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Continued use of Fellowship </a:t>
            </a: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surveys and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discussions</a:t>
            </a:r>
          </a:p>
          <a:p>
            <a:pPr marL="514350" lvl="1" indent="-514350">
              <a:spcAft>
                <a:spcPts val="1200"/>
              </a:spcAft>
              <a:buClr>
                <a:srgbClr val="373896"/>
              </a:buClr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41429B"/>
                </a:solidFill>
                <a:latin typeface="Corbel" panose="020B0503020204020204" pitchFamily="34" charset="0"/>
              </a:rPr>
              <a:t>Proposal: Zones select members for the “Future” </a:t>
            </a:r>
            <a:r>
              <a:rPr lang="en-US" sz="2800" dirty="0" smtClean="0">
                <a:solidFill>
                  <a:srgbClr val="41429B"/>
                </a:solidFill>
                <a:latin typeface="Corbel" panose="020B0503020204020204" pitchFamily="34" charset="0"/>
              </a:rPr>
              <a:t>workgroup</a:t>
            </a:r>
            <a:endParaRPr lang="en-US" sz="2800" dirty="0">
              <a:solidFill>
                <a:srgbClr val="41429B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015" y="433208"/>
            <a:ext cx="10920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Some Highlights of the Strategic Plan </a:t>
            </a:r>
            <a:r>
              <a:rPr lang="en-US" sz="3200" b="1" dirty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&amp;</a:t>
            </a:r>
            <a:r>
              <a:rPr lang="en-US" sz="3200" b="1" dirty="0" smtClean="0">
                <a:solidFill>
                  <a:srgbClr val="373896"/>
                </a:solidFill>
                <a:latin typeface="Corbel" charset="0"/>
                <a:ea typeface="Corbel" charset="0"/>
                <a:cs typeface="Corbel" charset="0"/>
              </a:rPr>
              <a:t> Project Plans</a:t>
            </a:r>
            <a:endParaRPr lang="en-US" sz="3200" b="1" dirty="0">
              <a:solidFill>
                <a:srgbClr val="373896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1921</Words>
  <Application>Microsoft Office PowerPoint</Application>
  <PresentationFormat>Widescreen</PresentationFormat>
  <Paragraphs>226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Arrows1</vt:lpstr>
      <vt:lpstr>Calibri</vt:lpstr>
      <vt:lpstr>Calibri Light</vt:lpstr>
      <vt:lpstr>Candara</vt:lpstr>
      <vt:lpstr>Century Gothic</vt:lpstr>
      <vt:lpstr>Corbel</vt:lpstr>
      <vt:lpstr>Times New Roman</vt:lpstr>
      <vt:lpstr>Wingdings</vt:lpstr>
      <vt:lpstr>Wingdings 3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 Proposed Process for  Approving Service Materials</vt:lpstr>
      <vt:lpstr>PowerPoint Presentation</vt:lpstr>
      <vt:lpstr>PowerPoint Presentation</vt:lpstr>
      <vt:lpstr>2018-2020 Strategic Plan and Proposed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Proposed Budget  for 2018-2020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Rules and Tools   for WSC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Seating Report</vt:lpstr>
      <vt:lpstr>PowerPoint Presentation</vt:lpstr>
      <vt:lpstr>PowerPoint Presentation</vt:lpstr>
      <vt:lpstr>PowerPoint Presentation</vt:lpstr>
      <vt:lpstr>Regional Ideas Submitted  for Conference Participants’ Consideration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Stephan Lantos</cp:lastModifiedBy>
  <cp:revision>236</cp:revision>
  <cp:lastPrinted>2017-11-21T19:46:52Z</cp:lastPrinted>
  <dcterms:created xsi:type="dcterms:W3CDTF">2017-11-20T20:06:40Z</dcterms:created>
  <dcterms:modified xsi:type="dcterms:W3CDTF">2018-01-30T18:41:41Z</dcterms:modified>
</cp:coreProperties>
</file>