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4093" r:id="rId4"/>
  </p:sldMasterIdLst>
  <p:notesMasterIdLst>
    <p:notesMasterId r:id="rId42"/>
  </p:notesMasterIdLst>
  <p:sldIdLst>
    <p:sldId id="320" r:id="rId5"/>
    <p:sldId id="322" r:id="rId6"/>
    <p:sldId id="321" r:id="rId7"/>
    <p:sldId id="265" r:id="rId8"/>
    <p:sldId id="263" r:id="rId9"/>
    <p:sldId id="270" r:id="rId10"/>
    <p:sldId id="271" r:id="rId11"/>
    <p:sldId id="281" r:id="rId12"/>
    <p:sldId id="282" r:id="rId13"/>
    <p:sldId id="268" r:id="rId14"/>
    <p:sldId id="269" r:id="rId15"/>
    <p:sldId id="272" r:id="rId16"/>
    <p:sldId id="273" r:id="rId17"/>
    <p:sldId id="274" r:id="rId18"/>
    <p:sldId id="275" r:id="rId19"/>
    <p:sldId id="276" r:id="rId20"/>
    <p:sldId id="277" r:id="rId21"/>
    <p:sldId id="278" r:id="rId22"/>
    <p:sldId id="279" r:id="rId23"/>
    <p:sldId id="285" r:id="rId24"/>
    <p:sldId id="286" r:id="rId25"/>
    <p:sldId id="283" r:id="rId26"/>
    <p:sldId id="284" r:id="rId27"/>
    <p:sldId id="266" r:id="rId28"/>
    <p:sldId id="267" r:id="rId29"/>
    <p:sldId id="288" r:id="rId30"/>
    <p:sldId id="316" r:id="rId31"/>
    <p:sldId id="323" r:id="rId32"/>
    <p:sldId id="300" r:id="rId33"/>
    <p:sldId id="301" r:id="rId34"/>
    <p:sldId id="311" r:id="rId35"/>
    <p:sldId id="312" r:id="rId36"/>
    <p:sldId id="313" r:id="rId37"/>
    <p:sldId id="314" r:id="rId38"/>
    <p:sldId id="310" r:id="rId39"/>
    <p:sldId id="308" r:id="rId40"/>
    <p:sldId id="309" r:id="rId41"/>
  </p:sldIdLst>
  <p:sldSz cx="24384000" cy="13716000"/>
  <p:notesSz cx="6858000" cy="9144000"/>
  <p:embeddedFontLst>
    <p:embeddedFont>
      <p:font typeface="Bookman Old Style" panose="02050604050505020204" pitchFamily="18" charset="0"/>
      <p:regular r:id="rId43"/>
      <p:bold r:id="rId44"/>
      <p:italic r:id="rId45"/>
      <p:boldItalic r:id="rId46"/>
    </p:embeddedFont>
    <p:embeddedFont>
      <p:font typeface="Cabin Sketch" panose="020B0604020202020204" charset="0"/>
      <p:regular r:id="rId47"/>
    </p:embeddedFont>
    <p:embeddedFont>
      <p:font typeface="Calibri Light" panose="020F0302020204030204" pitchFamily="34" charset="0"/>
      <p:regular r:id="rId48"/>
      <p:italic r:id="rId49"/>
    </p:embeddedFont>
    <p:embeddedFont>
      <p:font typeface="Dubai" panose="020B0503030403030204" pitchFamily="34" charset="-78"/>
      <p:regular r:id="rId50"/>
      <p:bold r:id="rId51"/>
    </p:embeddedFont>
    <p:embeddedFont>
      <p:font typeface="Helvetica Neue" panose="020B0604020202020204" charset="0"/>
      <p:regular r:id="rId52"/>
      <p:bold r:id="rId53"/>
      <p:italic r:id="rId54"/>
      <p:boldItalic r:id="rId55"/>
    </p:embeddedFont>
    <p:embeddedFont>
      <p:font typeface="Helvetica Neue Light" panose="020B0604020202020204"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
      <p:font typeface="Tahoma" panose="020B0604030504040204" pitchFamily="34" charset="0"/>
      <p:regular r:id="rId64"/>
      <p:bold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0" userDrawn="1">
          <p15:clr>
            <a:srgbClr val="9AA0A6"/>
          </p15:clr>
        </p15:guide>
        <p15:guide id="2"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87186" autoAdjust="0"/>
  </p:normalViewPr>
  <p:slideViewPr>
    <p:cSldViewPr snapToGrid="0">
      <p:cViewPr varScale="1">
        <p:scale>
          <a:sx n="36" d="100"/>
          <a:sy n="36" d="100"/>
        </p:scale>
        <p:origin x="138" y="102"/>
      </p:cViewPr>
      <p:guideLst>
        <p:guide pos="7680"/>
        <p:guide orient="horz"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c6824192a_4_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16" name="Google Shape;116;g18c6824192a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3770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8c6824192a_4_1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24" name="Google Shape;224;g18c6824192a_4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8ca084e1dd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32" name="Google Shape;232;g18ca084e1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c6824192a_4_1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56" name="Google Shape;256;g18c6824192a_4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8c833112db_0_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64" name="Google Shape;264;g18c833112d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8c833112db_0_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3" name="Google Shape;273;g18c833112d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8c833112db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82" name="Google Shape;282;g18c833112d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8ca084e1dd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91" name="Google Shape;291;g18ca084e1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8c6824192a_4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99" name="Google Shape;299;g18c6824192a_4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8c6824192a_4_20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08" name="Google Shape;308;g18c6824192a_4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8c6824192a_4_2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17" name="Google Shape;317;g18c6824192a_4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c6824192a_4_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16" name="Google Shape;116;g18c6824192a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4142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8c6824192a_4_2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67" name="Google Shape;367;g18c6824192a_4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8c6824192a_4_2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75" name="Google Shape;375;g18c6824192a_4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8c6824192a_4_2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51" name="Google Shape;351;g18c6824192a_4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2143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8c6824192a_4_2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59" name="Google Shape;359;g18c6824192a_4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9286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8c6824192a_4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94" name="Google Shape;194;g18c6824192a_4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26041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8c6824192a_4_1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15" name="Google Shape;215;g18c6824192a_4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4422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8c6824192a_4_2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92" name="Google Shape;392;g18c6824192a_4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c6824192a_4_2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83" name="Google Shape;383;g18c6824192a_4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99427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c6824192a_4_2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83" name="Google Shape;383;g18c6824192a_4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47489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8c6824192a_4_3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483" name="Google Shape;483;g18c6824192a_4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c6824192a_4_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16" name="Google Shape;116;g18c6824192a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0324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8c6824192a_4_3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492" name="Google Shape;492;g18c6824192a_4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8c6824192a_4_2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51" name="Google Shape;351;g18c6824192a_4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588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8c6824192a_4_2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59" name="Google Shape;359;g18c6824192a_4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18273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8c6824192a_4_2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67" name="Google Shape;367;g18c6824192a_4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55900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8c6824192a_4_2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75" name="Google Shape;375;g18c6824192a_4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42851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8c6824192a_4_4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82" name="Google Shape;582;g18c6824192a_4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58557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8c6824192a_4_4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91" name="Google Shape;591;g18c6824192a_4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8c6824192a_4_4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99" name="Google Shape;599;g18c6824192a_4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c6824192a_4_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48" name="Google Shape;148;g18c6824192a_4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8c6824192a_4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30" name="Google Shape;130;g18c6824192a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8c6824192a_4_1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0" name="Google Shape;240;g18c6824192a_4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8c6824192a_4_1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8" name="Google Shape;248;g18c6824192a_4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8c6824192a_4_2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35" name="Google Shape;335;g18c6824192a_4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7509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8c6824192a_4_2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43" name="Google Shape;343;g18c6824192a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9531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190540" y="2244726"/>
            <a:ext cx="18002924" cy="4775200"/>
          </a:xfrm>
        </p:spPr>
        <p:txBody>
          <a:bodyPr anchor="b">
            <a:normAutofit/>
          </a:bodyPr>
          <a:lstStyle>
            <a:lvl1pPr algn="ctr">
              <a:defRPr sz="9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190540" y="7204076"/>
            <a:ext cx="18002924" cy="3311524"/>
          </a:xfrm>
        </p:spPr>
        <p:txBody>
          <a:bodyPr/>
          <a:lstStyle>
            <a:lvl1pPr marL="0" indent="0" algn="ctr">
              <a:buNone/>
              <a:defRPr sz="4800"/>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2" indent="0" algn="ctr">
              <a:buNone/>
              <a:defRPr sz="3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18268563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827612" y="8578745"/>
            <a:ext cx="20735129" cy="1638710"/>
          </a:xfrm>
        </p:spPr>
        <p:txBody>
          <a:bodyPr anchor="b">
            <a:normAutofit/>
          </a:bodyPr>
          <a:lstStyle>
            <a:lvl1pPr>
              <a:defRPr sz="5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827612" y="1242643"/>
            <a:ext cx="20735129" cy="675947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2" indent="0">
              <a:buNone/>
              <a:defRPr sz="4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827590" y="10217456"/>
            <a:ext cx="20731996" cy="1364944"/>
          </a:xfrm>
        </p:spPr>
        <p:txBody>
          <a:bodyPr>
            <a:normAutofit/>
          </a:bodyPr>
          <a:lstStyle>
            <a:lvl1pPr marL="0" indent="0" algn="ctr">
              <a:buNone/>
              <a:defRPr sz="36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9419775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827591" y="1219201"/>
            <a:ext cx="20707524" cy="6849718"/>
          </a:xfrm>
        </p:spPr>
        <p:txBody>
          <a:bodyPr anchor="ctr"/>
          <a:lstStyle>
            <a:lvl1pPr>
              <a:defRPr sz="6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827592" y="8409640"/>
            <a:ext cx="20707522" cy="3184372"/>
          </a:xfrm>
        </p:spPr>
        <p:txBody>
          <a:bodyPr anchor="ctr"/>
          <a:lstStyle>
            <a:lvl1pPr marL="0" indent="0" algn="ctr">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0469008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92425" y="1219200"/>
            <a:ext cx="18605504" cy="5985808"/>
          </a:xfrm>
        </p:spPr>
        <p:txBody>
          <a:bodyPr anchor="ctr"/>
          <a:lstStyle>
            <a:lvl1pPr>
              <a:defRPr sz="64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3441289" y="7220064"/>
            <a:ext cx="17504597" cy="853624"/>
          </a:xfrm>
        </p:spPr>
        <p:txBody>
          <a:bodyPr anchor="t">
            <a:normAutofit/>
          </a:bodyPr>
          <a:lstStyle>
            <a:lvl1pPr marL="0" indent="0" algn="r">
              <a:buNone/>
              <a:defRPr sz="28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827587" y="8409642"/>
            <a:ext cx="20707524" cy="3172760"/>
          </a:xfrm>
        </p:spPr>
        <p:txBody>
          <a:bodyPr anchor="ctr">
            <a:normAutofit/>
          </a:bodyPr>
          <a:lstStyle>
            <a:lvl1pPr marL="0" indent="0" algn="ctr">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
        <p:nvSpPr>
          <p:cNvPr id="11" name="TextBox 10"/>
          <p:cNvSpPr txBox="1"/>
          <p:nvPr/>
        </p:nvSpPr>
        <p:spPr>
          <a:xfrm>
            <a:off x="1673225" y="1470482"/>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6000" dirty="0">
                <a:solidFill>
                  <a:schemeClr val="tx1"/>
                </a:solidFill>
                <a:effectLst/>
              </a:rPr>
              <a:t>“</a:t>
            </a:r>
          </a:p>
        </p:txBody>
      </p:sp>
      <p:sp>
        <p:nvSpPr>
          <p:cNvPr id="13" name="TextBox 12"/>
          <p:cNvSpPr txBox="1"/>
          <p:nvPr/>
        </p:nvSpPr>
        <p:spPr>
          <a:xfrm>
            <a:off x="21315913" y="5944186"/>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6000" dirty="0">
                <a:solidFill>
                  <a:schemeClr val="tx1"/>
                </a:solidFill>
                <a:effectLst/>
              </a:rPr>
              <a:t>”</a:t>
            </a:r>
          </a:p>
        </p:txBody>
      </p:sp>
    </p:spTree>
    <p:extLst>
      <p:ext uri="{BB962C8B-B14F-4D97-AF65-F5344CB8AC3E}">
        <p14:creationId xmlns:p14="http://schemas.microsoft.com/office/powerpoint/2010/main" val="18293355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827613" y="4253885"/>
            <a:ext cx="20710654" cy="5023670"/>
          </a:xfrm>
        </p:spPr>
        <p:txBody>
          <a:bodyPr anchor="b"/>
          <a:lstStyle>
            <a:lvl1pPr>
              <a:defRPr sz="6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827590" y="9301112"/>
            <a:ext cx="20707525" cy="2281288"/>
          </a:xfrm>
        </p:spPr>
        <p:txBody>
          <a:bodyPr anchor="t"/>
          <a:lstStyle>
            <a:lvl1pPr marL="0" indent="0" algn="ctr">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29985860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827587" y="1219201"/>
            <a:ext cx="20707524" cy="2651126"/>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827588" y="4176639"/>
            <a:ext cx="6597913" cy="1646610"/>
          </a:xfrm>
        </p:spPr>
        <p:txBody>
          <a:bodyPr anchor="b">
            <a:noAutofit/>
          </a:bodyPr>
          <a:lstStyle>
            <a:lvl1pPr marL="0" indent="0" algn="ctr">
              <a:lnSpc>
                <a:spcPct val="100000"/>
              </a:lnSpc>
              <a:buNone/>
              <a:defRPr sz="48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827588" y="5823248"/>
            <a:ext cx="6597913" cy="5759152"/>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8889757" y="4176640"/>
            <a:ext cx="6597116" cy="1646608"/>
          </a:xfrm>
        </p:spPr>
        <p:txBody>
          <a:bodyPr anchor="b">
            <a:noAutofit/>
          </a:bodyPr>
          <a:lstStyle>
            <a:lvl1pPr marL="0" indent="0" algn="ctr">
              <a:lnSpc>
                <a:spcPct val="100000"/>
              </a:lnSpc>
              <a:buNone/>
              <a:defRPr sz="48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8889757" y="5823248"/>
            <a:ext cx="6599643" cy="5759152"/>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15946598" y="4176640"/>
            <a:ext cx="6582421" cy="1646608"/>
          </a:xfrm>
        </p:spPr>
        <p:txBody>
          <a:bodyPr anchor="b">
            <a:noAutofit/>
          </a:bodyPr>
          <a:lstStyle>
            <a:lvl1pPr marL="0" indent="0" algn="ctr">
              <a:lnSpc>
                <a:spcPct val="100000"/>
              </a:lnSpc>
              <a:buNone/>
              <a:defRPr sz="48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15952694" y="5823248"/>
            <a:ext cx="6582421" cy="5759152"/>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7603905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827591" y="1219201"/>
            <a:ext cx="20707524" cy="2651126"/>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827591" y="8391798"/>
            <a:ext cx="6597909" cy="1152524"/>
          </a:xfrm>
        </p:spPr>
        <p:txBody>
          <a:bodyPr anchor="b">
            <a:noAutofit/>
          </a:bodyPr>
          <a:lstStyle>
            <a:lvl1pPr marL="0" indent="0" algn="ctr">
              <a:lnSpc>
                <a:spcPct val="100000"/>
              </a:lnSpc>
              <a:buNone/>
              <a:defRPr sz="40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2184041" y="4597974"/>
            <a:ext cx="5880100"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11" indent="0">
              <a:buNone/>
              <a:defRPr sz="3200"/>
            </a:lvl2pPr>
            <a:lvl3pPr marL="1828823" indent="0">
              <a:buNone/>
              <a:defRPr sz="3200"/>
            </a:lvl3pPr>
            <a:lvl4pPr marL="2743234" indent="0">
              <a:buNone/>
              <a:defRPr sz="3200"/>
            </a:lvl4pPr>
            <a:lvl5pPr marL="3657646" indent="0">
              <a:buNone/>
              <a:defRPr sz="3200"/>
            </a:lvl5pPr>
            <a:lvl6pPr marL="4572057" indent="0">
              <a:buNone/>
              <a:defRPr sz="3200"/>
            </a:lvl6pPr>
            <a:lvl7pPr marL="5486469" indent="0">
              <a:buNone/>
              <a:defRPr sz="3200"/>
            </a:lvl7pPr>
            <a:lvl8pPr marL="6400880" indent="0">
              <a:buNone/>
              <a:defRPr sz="3200"/>
            </a:lvl8pPr>
            <a:lvl9pPr marL="7315292" indent="0">
              <a:buNone/>
              <a:defRPr sz="32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1827591" y="9544322"/>
            <a:ext cx="6597909" cy="2038076"/>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8885403" y="8391798"/>
            <a:ext cx="6597966" cy="1152524"/>
          </a:xfrm>
        </p:spPr>
        <p:txBody>
          <a:bodyPr anchor="b">
            <a:noAutofit/>
          </a:bodyPr>
          <a:lstStyle>
            <a:lvl1pPr marL="0" indent="0" algn="ctr">
              <a:lnSpc>
                <a:spcPct val="100000"/>
              </a:lnSpc>
              <a:buNone/>
              <a:defRPr sz="40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9137994" y="4597974"/>
            <a:ext cx="5861051"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11" indent="0">
              <a:buNone/>
              <a:defRPr sz="3200"/>
            </a:lvl2pPr>
            <a:lvl3pPr marL="1828823" indent="0">
              <a:buNone/>
              <a:defRPr sz="3200"/>
            </a:lvl3pPr>
            <a:lvl4pPr marL="2743234" indent="0">
              <a:buNone/>
              <a:defRPr sz="3200"/>
            </a:lvl4pPr>
            <a:lvl5pPr marL="3657646" indent="0">
              <a:buNone/>
              <a:defRPr sz="3200"/>
            </a:lvl5pPr>
            <a:lvl6pPr marL="4572057" indent="0">
              <a:buNone/>
              <a:defRPr sz="3200"/>
            </a:lvl6pPr>
            <a:lvl7pPr marL="5486469" indent="0">
              <a:buNone/>
              <a:defRPr sz="3200"/>
            </a:lvl7pPr>
            <a:lvl8pPr marL="6400880" indent="0">
              <a:buNone/>
              <a:defRPr sz="3200"/>
            </a:lvl8pPr>
            <a:lvl9pPr marL="7315292" indent="0">
              <a:buNone/>
              <a:defRPr sz="32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8882697" y="9544320"/>
            <a:ext cx="6600672" cy="2038076"/>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15946846" y="8391798"/>
            <a:ext cx="6579801" cy="1152524"/>
          </a:xfrm>
        </p:spPr>
        <p:txBody>
          <a:bodyPr anchor="b">
            <a:noAutofit/>
          </a:bodyPr>
          <a:lstStyle>
            <a:lvl1pPr marL="0" indent="0" algn="ctr">
              <a:lnSpc>
                <a:spcPct val="100000"/>
              </a:lnSpc>
              <a:buNone/>
              <a:defRPr sz="4000" b="0">
                <a:solidFill>
                  <a:schemeClr val="tx1"/>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16305608" y="4597974"/>
            <a:ext cx="5864226"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11" indent="0">
              <a:buNone/>
              <a:defRPr sz="3200"/>
            </a:lvl2pPr>
            <a:lvl3pPr marL="1828823" indent="0">
              <a:buNone/>
              <a:defRPr sz="3200"/>
            </a:lvl3pPr>
            <a:lvl4pPr marL="2743234" indent="0">
              <a:buNone/>
              <a:defRPr sz="3200"/>
            </a:lvl4pPr>
            <a:lvl5pPr marL="3657646" indent="0">
              <a:buNone/>
              <a:defRPr sz="3200"/>
            </a:lvl5pPr>
            <a:lvl6pPr marL="4572057" indent="0">
              <a:buNone/>
              <a:defRPr sz="3200"/>
            </a:lvl6pPr>
            <a:lvl7pPr marL="5486469" indent="0">
              <a:buNone/>
              <a:defRPr sz="3200"/>
            </a:lvl7pPr>
            <a:lvl8pPr marL="6400880" indent="0">
              <a:buNone/>
              <a:defRPr sz="3200"/>
            </a:lvl8pPr>
            <a:lvl9pPr marL="7315292" indent="0">
              <a:buNone/>
              <a:defRPr sz="32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15946595" y="9544323"/>
            <a:ext cx="6588516" cy="2038074"/>
          </a:xfrm>
        </p:spPr>
        <p:txBody>
          <a:bodyPr anchor="t">
            <a:normAutofit/>
          </a:bodyPr>
          <a:lstStyle>
            <a:lvl1pPr marL="0" indent="0" algn="ctr">
              <a:buNone/>
              <a:defRPr sz="2800"/>
            </a:lvl1pPr>
            <a:lvl2pPr marL="914411" indent="0">
              <a:buNone/>
              <a:defRPr sz="2400"/>
            </a:lvl2pPr>
            <a:lvl3pPr marL="1828823" indent="0">
              <a:buNone/>
              <a:defRPr sz="2000"/>
            </a:lvl3pPr>
            <a:lvl4pPr marL="2743234" indent="0">
              <a:buNone/>
              <a:defRPr sz="1800"/>
            </a:lvl4pPr>
            <a:lvl5pPr marL="3657646" indent="0">
              <a:buNone/>
              <a:defRPr sz="1800"/>
            </a:lvl5pPr>
            <a:lvl6pPr marL="4572057" indent="0">
              <a:buNone/>
              <a:defRPr sz="1800"/>
            </a:lvl6pPr>
            <a:lvl7pPr marL="5486469" indent="0">
              <a:buNone/>
              <a:defRPr sz="1800"/>
            </a:lvl7pPr>
            <a:lvl8pPr marL="6400880" indent="0">
              <a:buNone/>
              <a:defRPr sz="1800"/>
            </a:lvl8pPr>
            <a:lvl9pPr marL="7315292" indent="0">
              <a:buNone/>
              <a:defRPr sz="18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2BE451C3-0FF4-47C4-B829-773ADF60F88C}" type="datetimeFigureOut">
              <a:rPr lang="en-US" smtClean="0"/>
              <a:t>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16504199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2537374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2" y="1219199"/>
            <a:ext cx="5085314" cy="10363202"/>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827590" y="1219199"/>
            <a:ext cx="15317410" cy="10363202"/>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282607269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tx">
  <p:cSld name="فارغ">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959031" y="13081001"/>
            <a:ext cx="453237"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ar" smtClean="0"/>
              <a:pPr/>
              <a:t>‹#›</a:t>
            </a:fld>
            <a:endParaRPr lang="ar" dirty="0"/>
          </a:p>
        </p:txBody>
      </p:sp>
    </p:spTree>
    <p:extLst>
      <p:ext uri="{BB962C8B-B14F-4D97-AF65-F5344CB8AC3E}">
        <p14:creationId xmlns:p14="http://schemas.microsoft.com/office/powerpoint/2010/main" val="763722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5"/>
        <p:cNvGrpSpPr/>
        <p:nvPr/>
      </p:nvGrpSpPr>
      <p:grpSpPr>
        <a:xfrm>
          <a:off x="0" y="0"/>
          <a:ext cx="0" cy="0"/>
          <a:chOff x="0" y="0"/>
          <a:chExt cx="0" cy="0"/>
        </a:xfrm>
      </p:grpSpPr>
      <p:sp>
        <p:nvSpPr>
          <p:cNvPr id="16" name="Google Shape;16;p4"/>
          <p:cNvSpPr>
            <a:spLocks noGrp="1"/>
          </p:cNvSpPr>
          <p:nvPr>
            <p:ph type="pic" idx="2"/>
          </p:nvPr>
        </p:nvSpPr>
        <p:spPr>
          <a:xfrm>
            <a:off x="10960100" y="3149600"/>
            <a:ext cx="13944601" cy="9296400"/>
          </a:xfrm>
          <a:prstGeom prst="rect">
            <a:avLst/>
          </a:prstGeom>
          <a:noFill/>
          <a:ln>
            <a:noFill/>
          </a:ln>
        </p:spPr>
      </p:sp>
      <p:sp>
        <p:nvSpPr>
          <p:cNvPr id="17" name="Google Shape;17;p4"/>
          <p:cNvSpPr txBox="1">
            <a:spLocks noGrp="1"/>
          </p:cNvSpPr>
          <p:nvPr>
            <p:ph type="title"/>
          </p:nvPr>
        </p:nvSpPr>
        <p:spPr>
          <a:xfrm>
            <a:off x="1689101"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r>
              <a:rPr lang="ar-SA"/>
              <a:t>انقر لتحرير نمط عنوان الشكل الرئيسي</a:t>
            </a:r>
            <a:endParaRPr/>
          </a:p>
        </p:txBody>
      </p:sp>
      <p:sp>
        <p:nvSpPr>
          <p:cNvPr id="18" name="Google Shape;18;p4"/>
          <p:cNvSpPr txBox="1">
            <a:spLocks noGrp="1"/>
          </p:cNvSpPr>
          <p:nvPr>
            <p:ph type="body" idx="1"/>
          </p:nvPr>
        </p:nvSpPr>
        <p:spPr>
          <a:xfrm>
            <a:off x="1689102" y="3149600"/>
            <a:ext cx="10223500" cy="9296400"/>
          </a:xfrm>
          <a:prstGeom prst="rect">
            <a:avLst/>
          </a:prstGeom>
          <a:noFill/>
          <a:ln>
            <a:noFill/>
          </a:ln>
        </p:spPr>
        <p:txBody>
          <a:bodyPr spcFirstLastPara="1" wrap="square" lIns="50800" tIns="50800" rIns="50800" bIns="50800" anchor="ctr" anchorCtr="0">
            <a:normAutofit/>
          </a:bodyPr>
          <a:lstStyle>
            <a:lvl1pPr marL="457206" lvl="0" indent="-530232" algn="l">
              <a:lnSpc>
                <a:spcPct val="100000"/>
              </a:lnSpc>
              <a:spcBef>
                <a:spcPts val="4500"/>
              </a:spcBef>
              <a:spcAft>
                <a:spcPts val="0"/>
              </a:spcAft>
              <a:buClr>
                <a:srgbClr val="000000"/>
              </a:buClr>
              <a:buSzPts val="4750"/>
              <a:buFont typeface="Helvetica Neue"/>
              <a:buChar char="•"/>
              <a:defRPr sz="3800"/>
            </a:lvl1pPr>
            <a:lvl2pPr marL="914411" lvl="1" indent="-530232" algn="l">
              <a:lnSpc>
                <a:spcPct val="100000"/>
              </a:lnSpc>
              <a:spcBef>
                <a:spcPts val="4500"/>
              </a:spcBef>
              <a:spcAft>
                <a:spcPts val="0"/>
              </a:spcAft>
              <a:buClr>
                <a:srgbClr val="000000"/>
              </a:buClr>
              <a:buSzPts val="4750"/>
              <a:buFont typeface="Helvetica Neue"/>
              <a:buChar char="•"/>
              <a:defRPr sz="3800"/>
            </a:lvl2pPr>
            <a:lvl3pPr marL="1371617" lvl="2" indent="-530232" algn="l">
              <a:lnSpc>
                <a:spcPct val="100000"/>
              </a:lnSpc>
              <a:spcBef>
                <a:spcPts val="4500"/>
              </a:spcBef>
              <a:spcAft>
                <a:spcPts val="0"/>
              </a:spcAft>
              <a:buClr>
                <a:srgbClr val="000000"/>
              </a:buClr>
              <a:buSzPts val="4750"/>
              <a:buFont typeface="Helvetica Neue"/>
              <a:buChar char="•"/>
              <a:defRPr sz="3800"/>
            </a:lvl3pPr>
            <a:lvl4pPr marL="1828823" lvl="3" indent="-530232" algn="l">
              <a:lnSpc>
                <a:spcPct val="100000"/>
              </a:lnSpc>
              <a:spcBef>
                <a:spcPts val="4500"/>
              </a:spcBef>
              <a:spcAft>
                <a:spcPts val="0"/>
              </a:spcAft>
              <a:buClr>
                <a:srgbClr val="000000"/>
              </a:buClr>
              <a:buSzPts val="4750"/>
              <a:buFont typeface="Helvetica Neue"/>
              <a:buChar char="•"/>
              <a:defRPr sz="3800"/>
            </a:lvl4pPr>
            <a:lvl5pPr marL="2286029" lvl="4" indent="-530232" algn="l">
              <a:lnSpc>
                <a:spcPct val="100000"/>
              </a:lnSpc>
              <a:spcBef>
                <a:spcPts val="4500"/>
              </a:spcBef>
              <a:spcAft>
                <a:spcPts val="0"/>
              </a:spcAft>
              <a:buClr>
                <a:srgbClr val="000000"/>
              </a:buClr>
              <a:buSzPts val="4750"/>
              <a:buFont typeface="Helvetica Neue"/>
              <a:buChar char="•"/>
              <a:defRPr sz="3800"/>
            </a:lvl5pPr>
            <a:lvl6pPr marL="2743234" lvl="5" indent="-371480" algn="l">
              <a:lnSpc>
                <a:spcPct val="100000"/>
              </a:lnSpc>
              <a:spcBef>
                <a:spcPts val="5900"/>
              </a:spcBef>
              <a:spcAft>
                <a:spcPts val="0"/>
              </a:spcAft>
              <a:buClr>
                <a:srgbClr val="000000"/>
              </a:buClr>
              <a:buSzPts val="2250"/>
              <a:buChar char="•"/>
              <a:defRPr/>
            </a:lvl6pPr>
            <a:lvl7pPr marL="3200440" lvl="6" indent="-371480" algn="l">
              <a:lnSpc>
                <a:spcPct val="100000"/>
              </a:lnSpc>
              <a:spcBef>
                <a:spcPts val="5900"/>
              </a:spcBef>
              <a:spcAft>
                <a:spcPts val="0"/>
              </a:spcAft>
              <a:buClr>
                <a:srgbClr val="000000"/>
              </a:buClr>
              <a:buSzPts val="2250"/>
              <a:buChar char="•"/>
              <a:defRPr/>
            </a:lvl7pPr>
            <a:lvl8pPr marL="3657646" lvl="7" indent="-371480" algn="l">
              <a:lnSpc>
                <a:spcPct val="100000"/>
              </a:lnSpc>
              <a:spcBef>
                <a:spcPts val="5900"/>
              </a:spcBef>
              <a:spcAft>
                <a:spcPts val="0"/>
              </a:spcAft>
              <a:buClr>
                <a:srgbClr val="000000"/>
              </a:buClr>
              <a:buSzPts val="2250"/>
              <a:buChar char="•"/>
              <a:defRPr/>
            </a:lvl8pPr>
            <a:lvl9pPr marL="4114851" lvl="8" indent="-371480" algn="l">
              <a:lnSpc>
                <a:spcPct val="100000"/>
              </a:lnSpc>
              <a:spcBef>
                <a:spcPts val="5900"/>
              </a:spcBef>
              <a:spcAft>
                <a:spcPts val="0"/>
              </a:spcAft>
              <a:buClr>
                <a:srgbClr val="000000"/>
              </a:buClr>
              <a:buSzPts val="2250"/>
              <a:buChar char="•"/>
              <a:defRPr/>
            </a:lvl9pPr>
          </a:lstStyle>
          <a:p>
            <a:pPr lvl="0"/>
            <a:r>
              <a:rPr lang="ar-SA"/>
              <a:t>انقر لتحرير أنماط نص الشكل الرئيسي</a:t>
            </a:r>
          </a:p>
        </p:txBody>
      </p:sp>
      <p:sp>
        <p:nvSpPr>
          <p:cNvPr id="19" name="Google Shape;19;p4"/>
          <p:cNvSpPr txBox="1">
            <a:spLocks noGrp="1"/>
          </p:cNvSpPr>
          <p:nvPr>
            <p:ph type="sldNum" idx="12"/>
          </p:nvPr>
        </p:nvSpPr>
        <p:spPr>
          <a:xfrm>
            <a:off x="11959031" y="13081001"/>
            <a:ext cx="453237"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ar" smtClean="0"/>
              <a:pPr/>
              <a:t>‹#›</a:t>
            </a:fld>
            <a:endParaRPr lang="ar" dirty="0"/>
          </a:p>
        </p:txBody>
      </p:sp>
    </p:spTree>
    <p:extLst>
      <p:ext uri="{BB962C8B-B14F-4D97-AF65-F5344CB8AC3E}">
        <p14:creationId xmlns:p14="http://schemas.microsoft.com/office/powerpoint/2010/main" val="81859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41705041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458490" y="1314453"/>
            <a:ext cx="19467024" cy="5705474"/>
          </a:xfrm>
        </p:spPr>
        <p:txBody>
          <a:bodyPr anchor="b">
            <a:normAutofit/>
          </a:bodyPr>
          <a:lstStyle>
            <a:lvl1pPr>
              <a:defRPr sz="68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458490" y="7204077"/>
            <a:ext cx="19467024" cy="3000374"/>
          </a:xfrm>
        </p:spPr>
        <p:txBody>
          <a:bodyPr/>
          <a:lstStyle>
            <a:lvl1pPr marL="0" indent="0" algn="ctr">
              <a:buNone/>
              <a:defRPr sz="4800">
                <a:solidFill>
                  <a:schemeClr val="tx1">
                    <a:tint val="75000"/>
                  </a:schemeClr>
                </a:solidFill>
              </a:defRPr>
            </a:lvl1pPr>
            <a:lvl2pPr marL="914411" indent="0">
              <a:buNone/>
              <a:defRPr sz="4000">
                <a:solidFill>
                  <a:schemeClr val="tx1">
                    <a:tint val="75000"/>
                  </a:schemeClr>
                </a:solidFill>
              </a:defRPr>
            </a:lvl2pPr>
            <a:lvl3pPr marL="1828823" indent="0">
              <a:buNone/>
              <a:defRPr sz="3600">
                <a:solidFill>
                  <a:schemeClr val="tx1">
                    <a:tint val="75000"/>
                  </a:schemeClr>
                </a:solidFill>
              </a:defRPr>
            </a:lvl3pPr>
            <a:lvl4pPr marL="2743234" indent="0">
              <a:buNone/>
              <a:defRPr sz="3200">
                <a:solidFill>
                  <a:schemeClr val="tx1">
                    <a:tint val="75000"/>
                  </a:schemeClr>
                </a:solidFill>
              </a:defRPr>
            </a:lvl4pPr>
            <a:lvl5pPr marL="3657646" indent="0">
              <a:buNone/>
              <a:defRPr sz="3200">
                <a:solidFill>
                  <a:schemeClr val="tx1">
                    <a:tint val="75000"/>
                  </a:schemeClr>
                </a:solidFill>
              </a:defRPr>
            </a:lvl5pPr>
            <a:lvl6pPr marL="4572057" indent="0">
              <a:buNone/>
              <a:defRPr sz="3200">
                <a:solidFill>
                  <a:schemeClr val="tx1">
                    <a:tint val="75000"/>
                  </a:schemeClr>
                </a:solidFill>
              </a:defRPr>
            </a:lvl6pPr>
            <a:lvl7pPr marL="5486469" indent="0">
              <a:buNone/>
              <a:defRPr sz="3200">
                <a:solidFill>
                  <a:schemeClr val="tx1">
                    <a:tint val="75000"/>
                  </a:schemeClr>
                </a:solidFill>
              </a:defRPr>
            </a:lvl7pPr>
            <a:lvl8pPr marL="6400880" indent="0">
              <a:buNone/>
              <a:defRPr sz="3200">
                <a:solidFill>
                  <a:schemeClr val="tx1">
                    <a:tint val="75000"/>
                  </a:schemeClr>
                </a:solidFill>
              </a:defRPr>
            </a:lvl8pPr>
            <a:lvl9pPr marL="7315292" indent="0">
              <a:buNone/>
              <a:defRPr sz="3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34E6425-0181-43F2-84FC-787E803FD2F8}" type="datetimeFigureOut">
              <a:rPr lang="en-US" smtClean="0"/>
              <a:t>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5853041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827592" y="1219201"/>
            <a:ext cx="20707522" cy="2652642"/>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827590" y="4176639"/>
            <a:ext cx="10212009" cy="740576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12346808" y="4176639"/>
            <a:ext cx="10188308" cy="740576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10238075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827592" y="1219201"/>
            <a:ext cx="20707522" cy="2651126"/>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83610" y="4176640"/>
            <a:ext cx="9758398" cy="1647824"/>
          </a:xfrm>
        </p:spPr>
        <p:txBody>
          <a:bodyPr anchor="b"/>
          <a:lstStyle>
            <a:lvl1pPr marL="0" indent="0">
              <a:lnSpc>
                <a:spcPct val="100000"/>
              </a:lnSpc>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827590" y="5824464"/>
            <a:ext cx="10214416" cy="575793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12804007" y="4176640"/>
            <a:ext cx="9731108" cy="1647824"/>
          </a:xfrm>
        </p:spPr>
        <p:txBody>
          <a:bodyPr anchor="b"/>
          <a:lstStyle>
            <a:lvl1pPr marL="0" indent="0">
              <a:lnSpc>
                <a:spcPct val="100000"/>
              </a:lnSpc>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2" indent="0">
              <a:buNone/>
              <a:defRPr sz="3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12344401" y="5824464"/>
            <a:ext cx="10190715" cy="575793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6838769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14160999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4202635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834458" y="1219200"/>
            <a:ext cx="7864475" cy="4724400"/>
          </a:xfrm>
        </p:spPr>
        <p:txBody>
          <a:bodyPr anchor="b">
            <a:normAutofit/>
          </a:bodyPr>
          <a:lstStyle>
            <a:lvl1pPr>
              <a:defRPr sz="56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0156129" y="1219201"/>
            <a:ext cx="12378985" cy="10363200"/>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834458" y="5943601"/>
            <a:ext cx="7864475" cy="5638798"/>
          </a:xfrm>
        </p:spPr>
        <p:txBody>
          <a:bodyPr/>
          <a:lstStyle>
            <a:lvl1pPr marL="0" indent="0" algn="ctr">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6E86A4C-8E40-4F87-A4F0-01A0687C5742}"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40060809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834456" y="1219200"/>
            <a:ext cx="11859547" cy="4724400"/>
          </a:xfrm>
        </p:spPr>
        <p:txBody>
          <a:bodyPr anchor="b">
            <a:normAutofit/>
          </a:bodyPr>
          <a:lstStyle>
            <a:lvl1pPr>
              <a:defRPr sz="6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4849607" y="1517763"/>
            <a:ext cx="6510713" cy="9766076"/>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2" indent="0">
              <a:buNone/>
              <a:defRPr sz="4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827589" y="5943600"/>
            <a:ext cx="11869900" cy="5638800"/>
          </a:xfrm>
        </p:spPr>
        <p:txBody>
          <a:bodyPr>
            <a:normAutofit/>
          </a:bodyPr>
          <a:lstStyle>
            <a:lvl1pPr marL="0" indent="0" algn="ctr">
              <a:buNone/>
              <a:defRPr sz="36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2" indent="0">
              <a:buNone/>
              <a:defRPr sz="2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5E72C73-2D91-4E12-BA25-F0AA0C03599B}" type="datetimeFigureOut">
              <a:rPr lang="en-US" smtClean="0"/>
              <a:t>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9448182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7592" y="1219201"/>
            <a:ext cx="20707522" cy="265264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827591" y="4192128"/>
            <a:ext cx="20707524" cy="7390272"/>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5357472" y="11766551"/>
            <a:ext cx="5486400" cy="730250"/>
          </a:xfrm>
          <a:prstGeom prst="rect">
            <a:avLst/>
          </a:prstGeom>
        </p:spPr>
        <p:txBody>
          <a:bodyPr vert="horz" lIns="91440" tIns="45720" rIns="91440" bIns="45720" rtlCol="0" anchor="ctr"/>
          <a:lstStyle>
            <a:lvl1pPr algn="r">
              <a:defRPr sz="2000">
                <a:solidFill>
                  <a:schemeClr val="tx1">
                    <a:tint val="75000"/>
                  </a:schemeClr>
                </a:solidFill>
              </a:defRPr>
            </a:lvl1pPr>
          </a:lstStyle>
          <a:p>
            <a:fld id="{2BE451C3-0FF4-47C4-B829-773ADF60F88C}" type="datetimeFigureOut">
              <a:rPr lang="en-US" smtClean="0"/>
              <a:t>1/6/2023</a:t>
            </a:fld>
            <a:endParaRPr lang="en-US" dirty="0"/>
          </a:p>
        </p:txBody>
      </p:sp>
      <p:sp>
        <p:nvSpPr>
          <p:cNvPr id="5" name="Footer Placeholder 4"/>
          <p:cNvSpPr>
            <a:spLocks noGrp="1"/>
          </p:cNvSpPr>
          <p:nvPr>
            <p:ph type="ftr" sz="quarter" idx="3"/>
          </p:nvPr>
        </p:nvSpPr>
        <p:spPr>
          <a:xfrm>
            <a:off x="1827590" y="11766551"/>
            <a:ext cx="13345730" cy="730250"/>
          </a:xfrm>
          <a:prstGeom prst="rect">
            <a:avLst/>
          </a:prstGeom>
        </p:spPr>
        <p:txBody>
          <a:bodyPr vert="horz" lIns="91440" tIns="45720" rIns="91440" bIns="45720" rtlCol="0" anchor="ctr"/>
          <a:lstStyle>
            <a:lvl1pPr algn="l">
              <a:defRPr sz="20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21028023" y="11766551"/>
            <a:ext cx="1507090" cy="730250"/>
          </a:xfrm>
          <a:prstGeom prst="rect">
            <a:avLst/>
          </a:prstGeom>
        </p:spPr>
        <p:txBody>
          <a:bodyPr vert="horz" lIns="91440" tIns="45720" rIns="91440" bIns="45720" rtlCol="0" anchor="ctr"/>
          <a:lstStyle>
            <a:lvl1pPr algn="r">
              <a:defRPr sz="2000">
                <a:solidFill>
                  <a:schemeClr val="tx1">
                    <a:tint val="75000"/>
                  </a:schemeClr>
                </a:solidFill>
              </a:defRPr>
            </a:lvl1pPr>
          </a:lstStyle>
          <a:p>
            <a:pPr algn="ctr"/>
            <a:fld id="{00000000-1234-1234-1234-123412341234}" type="slidenum">
              <a:rPr lang="ar" smtClean="0"/>
              <a:pPr algn="ctr"/>
              <a:t>‹#›</a:t>
            </a:fld>
            <a:endParaRPr lang="ar" sz="1400" dirty="0">
              <a:latin typeface="Arial"/>
              <a:ea typeface="Arial"/>
              <a:sym typeface="Arial"/>
            </a:endParaRPr>
          </a:p>
        </p:txBody>
      </p:sp>
    </p:spTree>
    <p:extLst>
      <p:ext uri="{BB962C8B-B14F-4D97-AF65-F5344CB8AC3E}">
        <p14:creationId xmlns:p14="http://schemas.microsoft.com/office/powerpoint/2010/main" val="3048610430"/>
      </p:ext>
    </p:extLst>
  </p:cSld>
  <p:clrMap bg1="dk1" tx1="lt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 id="2147484111" r:id="rId18"/>
    <p:sldLayoutId id="2147484112" r:id="rId19"/>
  </p:sldLayoutIdLst>
  <p:hf sldNum="0" hdr="0" ftr="0" dt="0"/>
  <p:txStyles>
    <p:titleStyle>
      <a:lvl1pPr algn="ctr" defTabSz="1828823" rtl="0" eaLnBrk="1" latinLnBrk="0" hangingPunct="1">
        <a:lnSpc>
          <a:spcPct val="90000"/>
        </a:lnSpc>
        <a:spcBef>
          <a:spcPct val="0"/>
        </a:spcBef>
        <a:buNone/>
        <a:defRPr sz="6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457206" indent="-457206" algn="l" defTabSz="1828823" rtl="0" eaLnBrk="1" latinLnBrk="0" hangingPunct="1">
        <a:lnSpc>
          <a:spcPct val="120000"/>
        </a:lnSpc>
        <a:spcBef>
          <a:spcPts val="2000"/>
        </a:spcBef>
        <a:buFont typeface="Arial" panose="020B0604020202020204" pitchFamily="34" charset="0"/>
        <a:buChar char="•"/>
        <a:defRPr sz="4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1371617" indent="-457206" algn="l" defTabSz="1828823" rtl="0" eaLnBrk="1" latinLnBrk="0" hangingPunct="1">
        <a:lnSpc>
          <a:spcPct val="120000"/>
        </a:lnSpc>
        <a:spcBef>
          <a:spcPts val="10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2pPr>
      <a:lvl3pPr marL="2286029" indent="-457206" algn="l" defTabSz="1828823" rtl="0" eaLnBrk="1" latinLnBrk="0" hangingPunct="1">
        <a:lnSpc>
          <a:spcPct val="120000"/>
        </a:lnSpc>
        <a:spcBef>
          <a:spcPts val="1000"/>
        </a:spcBef>
        <a:buFont typeface="Arial" panose="020B0604020202020204" pitchFamily="34" charset="0"/>
        <a:buChar char="•"/>
        <a:defRPr sz="3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3200440" indent="-457206" algn="l" defTabSz="1828823" rtl="0" eaLnBrk="1" latinLnBrk="0" hangingPunct="1">
        <a:lnSpc>
          <a:spcPct val="120000"/>
        </a:lnSpc>
        <a:spcBef>
          <a:spcPts val="10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4pPr>
      <a:lvl5pPr marL="4114851" indent="-457206" algn="l" defTabSz="1828823"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5pPr>
      <a:lvl6pPr marL="5029263" indent="-457206" algn="l" defTabSz="1828823"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6pPr>
      <a:lvl7pPr marL="5943674" indent="-457206" algn="l" defTabSz="1828823"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7pPr>
      <a:lvl8pPr marL="6858086" indent="-457206" algn="l" defTabSz="1828823"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8pPr>
      <a:lvl9pPr marL="7772497" indent="-457206" algn="l" defTabSz="1828823"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2" algn="l" defTabSz="182882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na.org/?ID=literature"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 name="صورة 1">
            <a:extLst>
              <a:ext uri="{FF2B5EF4-FFF2-40B4-BE49-F238E27FC236}">
                <a16:creationId xmlns:a16="http://schemas.microsoft.com/office/drawing/2014/main" id="{4B503210-E5B4-29EB-D897-18C5FA8D3A7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74800" y="1467084"/>
            <a:ext cx="3652187" cy="3644089"/>
          </a:xfrm>
          <a:prstGeom prst="rect">
            <a:avLst/>
          </a:prstGeom>
        </p:spPr>
      </p:pic>
      <p:sp>
        <p:nvSpPr>
          <p:cNvPr id="6" name="مربع نص 5">
            <a:extLst>
              <a:ext uri="{FF2B5EF4-FFF2-40B4-BE49-F238E27FC236}">
                <a16:creationId xmlns:a16="http://schemas.microsoft.com/office/drawing/2014/main" id="{775ADBC1-FB8E-C525-3FCC-BB09436E3B6A}"/>
              </a:ext>
            </a:extLst>
          </p:cNvPr>
          <p:cNvSpPr txBox="1"/>
          <p:nvPr/>
        </p:nvSpPr>
        <p:spPr>
          <a:xfrm>
            <a:off x="4932643" y="6858000"/>
            <a:ext cx="15545528" cy="6247864"/>
          </a:xfrm>
          <a:prstGeom prst="rect">
            <a:avLst/>
          </a:prstGeom>
          <a:noFill/>
        </p:spPr>
        <p:txBody>
          <a:bodyPr wrap="square">
            <a:spAutoFit/>
          </a:bodyPr>
          <a:lstStyle/>
          <a:p>
            <a:pPr lvl="0" algn="ctr" rtl="1">
              <a:buClr>
                <a:srgbClr val="000000"/>
              </a:buClr>
              <a:buSzPts val="4800"/>
            </a:pPr>
            <a:r>
              <a:rPr lang="ar-SA" sz="8000" dirty="0">
                <a:ea typeface="Helvetica Neue"/>
                <a:cs typeface="Dubai" panose="020B0503030403030204" pitchFamily="34" charset="-78"/>
                <a:sym typeface="Helvetica Neue"/>
              </a:rPr>
              <a:t>مجموعة ((اسم المجموعة </a:t>
            </a:r>
          </a:p>
          <a:p>
            <a:pPr lvl="0" algn="ctr" rtl="1">
              <a:buClr>
                <a:srgbClr val="000000"/>
              </a:buClr>
              <a:buSzPts val="4800"/>
            </a:pPr>
            <a:r>
              <a:rPr lang="ar-SA" sz="8000" dirty="0">
                <a:ea typeface="Helvetica Neue"/>
                <a:cs typeface="Dubai" panose="020B0503030403030204" pitchFamily="34" charset="-78"/>
                <a:sym typeface="Helvetica Neue"/>
              </a:rPr>
              <a:t>ترحب بكم </a:t>
            </a:r>
          </a:p>
          <a:p>
            <a:pPr lvl="0" algn="ctr" rtl="1">
              <a:buClr>
                <a:srgbClr val="000000"/>
              </a:buClr>
              <a:buSzPts val="4800"/>
            </a:pPr>
            <a:r>
              <a:rPr lang="ar-SA" sz="8000" dirty="0">
                <a:ea typeface="Helvetica Neue"/>
                <a:cs typeface="Dubai" panose="020B0503030403030204" pitchFamily="34" charset="-78"/>
                <a:sym typeface="Helvetica Neue"/>
              </a:rPr>
              <a:t>اجتماعاتنا تقام ((وقت الاجتماع))</a:t>
            </a:r>
          </a:p>
          <a:p>
            <a:pPr lvl="0" algn="ctr" rtl="1">
              <a:buClr>
                <a:srgbClr val="000000"/>
              </a:buClr>
              <a:buSzPts val="4800"/>
            </a:pPr>
            <a:r>
              <a:rPr lang="ar-SA" sz="8000" dirty="0">
                <a:ea typeface="Helvetica Neue"/>
                <a:cs typeface="Dubai" panose="020B0503030403030204" pitchFamily="34" charset="-78"/>
                <a:sym typeface="Helvetica Neue"/>
              </a:rPr>
              <a:t>اجتماع مغلق للمدمنين المجهولين</a:t>
            </a:r>
          </a:p>
          <a:p>
            <a:pPr lvl="0" algn="ctr" rtl="1">
              <a:buClr>
                <a:srgbClr val="000000"/>
              </a:buClr>
              <a:buSzPts val="4800"/>
            </a:pPr>
            <a:endParaRPr lang="en-US" sz="8000" dirty="0">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771000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25"/>
        <p:cNvGrpSpPr/>
        <p:nvPr/>
      </p:nvGrpSpPr>
      <p:grpSpPr>
        <a:xfrm>
          <a:off x="0" y="0"/>
          <a:ext cx="0" cy="0"/>
          <a:chOff x="0" y="0"/>
          <a:chExt cx="0" cy="0"/>
        </a:xfrm>
      </p:grpSpPr>
      <p:sp>
        <p:nvSpPr>
          <p:cNvPr id="226" name="Google Shape;226;p26"/>
          <p:cNvSpPr/>
          <p:nvPr/>
        </p:nvSpPr>
        <p:spPr>
          <a:xfrm>
            <a:off x="250200" y="37005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chemeClr val="bg1">
                  <a:lumMod val="95000"/>
                  <a:lumOff val="5000"/>
                </a:schemeClr>
              </a:solidFill>
              <a:latin typeface="Helvetica Neue"/>
              <a:ea typeface="Helvetica Neue"/>
              <a:cs typeface="Helvetica Neue"/>
              <a:sym typeface="Helvetica Neue"/>
            </a:endParaRPr>
          </a:p>
        </p:txBody>
      </p:sp>
      <p:sp>
        <p:nvSpPr>
          <p:cNvPr id="227" name="Google Shape;227;p26"/>
          <p:cNvSpPr/>
          <p:nvPr/>
        </p:nvSpPr>
        <p:spPr>
          <a:xfrm>
            <a:off x="715500" y="863851"/>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chemeClr val="bg1">
                  <a:lumMod val="95000"/>
                  <a:lumOff val="5000"/>
                </a:schemeClr>
              </a:solidFill>
              <a:latin typeface="Helvetica Neue"/>
              <a:ea typeface="Helvetica Neue"/>
              <a:cs typeface="Helvetica Neue"/>
              <a:sym typeface="Helvetica Neue"/>
            </a:endParaRPr>
          </a:p>
        </p:txBody>
      </p:sp>
      <p:sp>
        <p:nvSpPr>
          <p:cNvPr id="228" name="Google Shape;228;p26"/>
          <p:cNvSpPr txBox="1">
            <a:spLocks noGrp="1"/>
          </p:cNvSpPr>
          <p:nvPr>
            <p:ph type="title"/>
          </p:nvPr>
        </p:nvSpPr>
        <p:spPr>
          <a:xfrm>
            <a:off x="1929768" y="5715000"/>
            <a:ext cx="21005700" cy="2286000"/>
          </a:xfrm>
          <a:prstGeom prst="rect">
            <a:avLst/>
          </a:prstGeom>
          <a:noFill/>
          <a:ln>
            <a:noFill/>
          </a:ln>
        </p:spPr>
        <p:txBody>
          <a:bodyPr spcFirstLastPara="1" vert="horz" wrap="square" lIns="50800" tIns="50800" rIns="50800" bIns="50800" rtlCol="0" anchor="ctr" anchorCtr="0">
            <a:noAutofit/>
          </a:bodyPr>
          <a:lstStyle/>
          <a:p>
            <a:pPr rtl="1">
              <a:lnSpc>
                <a:spcPct val="115000"/>
              </a:lnSpc>
              <a:spcAft>
                <a:spcPts val="300"/>
              </a:spcAft>
              <a:buClr>
                <a:schemeClr val="dk1"/>
              </a:buClr>
              <a:buSzPts val="1100"/>
            </a:pPr>
            <a:r>
              <a:rPr lang="ar" sz="12400" dirty="0">
                <a:solidFill>
                  <a:schemeClr val="bg1">
                    <a:lumMod val="95000"/>
                    <a:lumOff val="5000"/>
                  </a:schemeClr>
                </a:solidFill>
                <a:latin typeface="Dubai" panose="020B0503030403030204" pitchFamily="34" charset="-78"/>
                <a:cs typeface="Dubai" panose="020B0503030403030204" pitchFamily="34" charset="-78"/>
              </a:rPr>
              <a:t>لماذا نحن هنا </a:t>
            </a:r>
            <a:endParaRPr sz="124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29" name="Google Shape;229;p26"/>
          <p:cNvSpPr txBox="1"/>
          <p:nvPr/>
        </p:nvSpPr>
        <p:spPr>
          <a:xfrm>
            <a:off x="1929768" y="4844337"/>
            <a:ext cx="21005700" cy="1122300"/>
          </a:xfrm>
          <a:prstGeom prst="rect">
            <a:avLst/>
          </a:prstGeom>
          <a:noFill/>
          <a:ln>
            <a:noFill/>
          </a:ln>
        </p:spPr>
        <p:txBody>
          <a:bodyPr spcFirstLastPara="1" wrap="square" lIns="50800" tIns="50800" rIns="50800" bIns="50800" anchor="ctr" anchorCtr="0">
            <a:noAutofit/>
          </a:bodyPr>
          <a:lstStyle/>
          <a:p>
            <a:pPr algn="ctr">
              <a:buClr>
                <a:srgbClr val="000000"/>
              </a:buClr>
              <a:buSzPts val="5500"/>
            </a:pPr>
            <a:r>
              <a:rPr lang="ar-SA" sz="55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من يرغب بقراءة </a:t>
            </a:r>
            <a:endParaRPr sz="14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3"/>
        <p:cNvGrpSpPr/>
        <p:nvPr/>
      </p:nvGrpSpPr>
      <p:grpSpPr>
        <a:xfrm>
          <a:off x="0" y="0"/>
          <a:ext cx="0" cy="0"/>
          <a:chOff x="0" y="0"/>
          <a:chExt cx="0" cy="0"/>
        </a:xfrm>
      </p:grpSpPr>
      <p:sp>
        <p:nvSpPr>
          <p:cNvPr id="234" name="Google Shape;234;p27"/>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chemeClr val="bg1">
                  <a:lumMod val="95000"/>
                  <a:lumOff val="5000"/>
                </a:schemeClr>
              </a:solidFill>
              <a:latin typeface="Helvetica Neue"/>
              <a:ea typeface="Helvetica Neue"/>
              <a:cs typeface="Helvetica Neue"/>
              <a:sym typeface="Helvetica Neue"/>
            </a:endParaRPr>
          </a:p>
        </p:txBody>
      </p:sp>
      <p:sp>
        <p:nvSpPr>
          <p:cNvPr id="235" name="Google Shape;235;p27"/>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chemeClr val="bg1">
                  <a:lumMod val="95000"/>
                  <a:lumOff val="5000"/>
                </a:schemeClr>
              </a:solidFill>
              <a:latin typeface="Helvetica Neue"/>
              <a:ea typeface="Helvetica Neue"/>
              <a:cs typeface="Helvetica Neue"/>
              <a:sym typeface="Helvetica Neue"/>
            </a:endParaRPr>
          </a:p>
        </p:txBody>
      </p:sp>
      <p:sp>
        <p:nvSpPr>
          <p:cNvPr id="236" name="Google Shape;236;p27"/>
          <p:cNvSpPr txBox="1">
            <a:spLocks noGrp="1"/>
          </p:cNvSpPr>
          <p:nvPr>
            <p:ph type="title"/>
          </p:nvPr>
        </p:nvSpPr>
        <p:spPr>
          <a:xfrm>
            <a:off x="1809459" y="3142315"/>
            <a:ext cx="21218983" cy="8931654"/>
          </a:xfrm>
          <a:prstGeom prst="rect">
            <a:avLst/>
          </a:prstGeom>
          <a:noFill/>
          <a:ln>
            <a:noFill/>
          </a:ln>
        </p:spPr>
        <p:txBody>
          <a:bodyPr spcFirstLastPara="1" vert="horz" wrap="square" lIns="50800" tIns="50800" rIns="50800" bIns="50800" rtlCol="0" anchor="ctr" anchorCtr="0">
            <a:noAutofit/>
          </a:bodyPr>
          <a:lstStyle/>
          <a:p>
            <a:pPr algn="justLow" rtl="1">
              <a:lnSpc>
                <a:spcPct val="115000"/>
              </a:lnSpc>
              <a:spcBef>
                <a:spcPts val="1200"/>
              </a:spcBef>
              <a:buClr>
                <a:schemeClr val="dk1"/>
              </a:buClr>
              <a:buSzPts val="1100"/>
            </a:pPr>
            <a:r>
              <a:rPr lang="ar" sz="4400" dirty="0">
                <a:solidFill>
                  <a:schemeClr val="bg1">
                    <a:lumMod val="95000"/>
                    <a:lumOff val="5000"/>
                  </a:schemeClr>
                </a:solidFill>
                <a:latin typeface="Dubai" panose="020B0503030403030204" pitchFamily="34" charset="-78"/>
                <a:cs typeface="Dubai" panose="020B0503030403030204" pitchFamily="34" charset="-78"/>
              </a:rPr>
              <a:t> </a:t>
            </a:r>
            <a:endParaRPr sz="4400" dirty="0">
              <a:solidFill>
                <a:schemeClr val="bg1">
                  <a:lumMod val="95000"/>
                  <a:lumOff val="5000"/>
                </a:schemeClr>
              </a:solidFill>
              <a:latin typeface="Dubai" panose="020B0503030403030204" pitchFamily="34" charset="-78"/>
              <a:cs typeface="Dubai" panose="020B0503030403030204" pitchFamily="34" charset="-78"/>
            </a:endParaRPr>
          </a:p>
          <a:p>
            <a:pPr algn="justLow" rtl="1">
              <a:lnSpc>
                <a:spcPct val="115000"/>
              </a:lnSpc>
              <a:spcBef>
                <a:spcPts val="1200"/>
              </a:spcBef>
              <a:buClr>
                <a:schemeClr val="dk1"/>
              </a:buClr>
              <a:buSzPts val="1100"/>
            </a:pPr>
            <a:r>
              <a:rPr lang="ar" sz="4400" dirty="0">
                <a:solidFill>
                  <a:schemeClr val="bg1">
                    <a:lumMod val="95000"/>
                    <a:lumOff val="5000"/>
                  </a:schemeClr>
                </a:solidFill>
                <a:latin typeface="Dubai" panose="020B0503030403030204" pitchFamily="34" charset="-78"/>
                <a:cs typeface="Dubai" panose="020B0503030403030204" pitchFamily="34" charset="-78"/>
              </a:rPr>
              <a:t>قبل المجيء إلى زمالة المدمنين المجهولين لم يكن باستطاعتنا تسيير أمور حياتنا ولم يكن باستطاعتنا الاستمتاع بالحياة كالآخرين، كنا بحاجة إلى شيء مختلف واعتقدنا أننا قد وجدناه في المخدرات. وضعنا تعاطيها فوق مصلحة عائلاتنا و زوجاتنا وأزواجنا وأطفالنا. كنا</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مصرين على الحصول على المخدرات بأي ثمن وتسببنا في أذى عظيم لكثير من</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الناس ولكننا آذينا أنفسنا أكثر من أي</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شخص آخر، وبعدم قدرتنا على تقبل</a:t>
            </a:r>
            <a:r>
              <a:rPr lang="en-US"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مسؤولياتنا الشخصية كنا في الواقع نخلق المشاكل لأنفسنا وبدا أننا غير</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قادرين على مواجهة الحياة بشروطها. أدرك معظمنا أننا بإدماننا كنا ننتحر ببطء ولكن الإدمان عدو ماكر للحياة لدرجة أننا فقدنا القوة على فعل أي شيء حياله. انتهى الأمر بالكثير منا إلى السجن أو طلب</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العلاج من خلال الطب والدين والعلاج النفسي ولكن أياً من هذه الطرق لم تكن</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كافية لمساعدتنا فقد كان مرضنا يطفو إلى السطح مرة أخرى أو يستمر في </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التفاقم - طلبنا المساعدة</a:t>
            </a:r>
            <a:r>
              <a:rPr lang="ar-SA" sz="4400" dirty="0">
                <a:solidFill>
                  <a:schemeClr val="bg1">
                    <a:lumMod val="95000"/>
                    <a:lumOff val="5000"/>
                  </a:schemeClr>
                </a:solidFill>
                <a:latin typeface="Dubai" panose="020B0503030403030204" pitchFamily="34" charset="-78"/>
                <a:cs typeface="Dubai" panose="020B0503030403030204" pitchFamily="34" charset="-78"/>
              </a:rPr>
              <a:t> م</a:t>
            </a:r>
            <a:r>
              <a:rPr lang="ar" sz="4400" dirty="0">
                <a:solidFill>
                  <a:schemeClr val="bg1">
                    <a:lumMod val="95000"/>
                    <a:lumOff val="5000"/>
                  </a:schemeClr>
                </a:solidFill>
                <a:latin typeface="Dubai" panose="020B0503030403030204" pitchFamily="34" charset="-78"/>
                <a:cs typeface="Dubai" panose="020B0503030403030204" pitchFamily="34" charset="-78"/>
              </a:rPr>
              <a:t>ن بعضنا البعض في </a:t>
            </a:r>
            <a:r>
              <a:rPr lang="ar-SA" sz="4400" dirty="0">
                <a:solidFill>
                  <a:schemeClr val="bg1">
                    <a:lumMod val="95000"/>
                    <a:lumOff val="5000"/>
                  </a:schemeClr>
                </a:solidFill>
                <a:latin typeface="Dubai" panose="020B0503030403030204" pitchFamily="34" charset="-78"/>
                <a:cs typeface="Dubai" panose="020B0503030403030204" pitchFamily="34" charset="-78"/>
              </a:rPr>
              <a:t> </a:t>
            </a:r>
            <a:r>
              <a:rPr lang="ar" sz="4400" dirty="0">
                <a:solidFill>
                  <a:schemeClr val="bg1">
                    <a:lumMod val="95000"/>
                    <a:lumOff val="5000"/>
                  </a:schemeClr>
                </a:solidFill>
                <a:latin typeface="Dubai" panose="020B0503030403030204" pitchFamily="34" charset="-78"/>
                <a:cs typeface="Dubai" panose="020B0503030403030204" pitchFamily="34" charset="-78"/>
              </a:rPr>
              <a:t>زمالة المدمنين المجهولين. بعد المجيء إلى زمالة المدمنين المجهولين أدركنا أننا مرض</a:t>
            </a:r>
            <a:r>
              <a:rPr lang="ar-SA" sz="4400" dirty="0">
                <a:solidFill>
                  <a:schemeClr val="bg1">
                    <a:lumMod val="95000"/>
                    <a:lumOff val="5000"/>
                  </a:schemeClr>
                </a:solidFill>
                <a:latin typeface="Dubai" panose="020B0503030403030204" pitchFamily="34" charset="-78"/>
                <a:cs typeface="Dubai" panose="020B0503030403030204" pitchFamily="34" charset="-78"/>
              </a:rPr>
              <a:t>ى </a:t>
            </a:r>
            <a:r>
              <a:rPr lang="ar" sz="4400" dirty="0">
                <a:solidFill>
                  <a:schemeClr val="bg1">
                    <a:lumMod val="95000"/>
                    <a:lumOff val="5000"/>
                  </a:schemeClr>
                </a:solidFill>
                <a:latin typeface="Dubai" panose="020B0503030403030204" pitchFamily="34" charset="-78"/>
                <a:cs typeface="Dubai" panose="020B0503030403030204" pitchFamily="34" charset="-78"/>
              </a:rPr>
              <a:t>وأن مرضنا ليس له علاج معروف لكنه مع ذلك يمكن محاصرته عند حد ما وعندئذ يكون التعافي ممكناً.</a:t>
            </a:r>
            <a:endParaRPr sz="4400" dirty="0">
              <a:solidFill>
                <a:schemeClr val="bg1">
                  <a:lumMod val="95000"/>
                  <a:lumOff val="5000"/>
                </a:schemeClr>
              </a:solidFill>
              <a:latin typeface="Dubai" panose="020B0503030403030204" pitchFamily="34" charset="-78"/>
              <a:cs typeface="Dubai" panose="020B0503030403030204" pitchFamily="34" charset="-78"/>
            </a:endParaRPr>
          </a:p>
          <a:p>
            <a:pPr algn="justLow" rtl="1">
              <a:lnSpc>
                <a:spcPct val="115000"/>
              </a:lnSpc>
              <a:spcBef>
                <a:spcPts val="1200"/>
              </a:spcBef>
              <a:spcAft>
                <a:spcPts val="300"/>
              </a:spcAft>
              <a:buClr>
                <a:schemeClr val="dk1"/>
              </a:buClr>
              <a:buSzPts val="1100"/>
            </a:pPr>
            <a:endParaRPr sz="44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37" name="Google Shape;237;p27"/>
          <p:cNvSpPr txBox="1"/>
          <p:nvPr/>
        </p:nvSpPr>
        <p:spPr>
          <a:xfrm>
            <a:off x="2662742" y="1241897"/>
            <a:ext cx="21005700" cy="1122300"/>
          </a:xfrm>
          <a:prstGeom prst="rect">
            <a:avLst/>
          </a:prstGeom>
          <a:noFill/>
          <a:ln>
            <a:noFill/>
          </a:ln>
        </p:spPr>
        <p:txBody>
          <a:bodyPr spcFirstLastPara="1" wrap="square" lIns="50800" tIns="50800" rIns="50800" bIns="50800" anchor="ctr" anchorCtr="0">
            <a:noAutofit/>
          </a:bodyPr>
          <a:lstStyle/>
          <a:p>
            <a:pPr algn="ctr">
              <a:buClr>
                <a:srgbClr val="000000"/>
              </a:buClr>
              <a:buSzPts val="5500"/>
            </a:pPr>
            <a:r>
              <a:rPr lang="ar" sz="66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لماذا نحن هنا </a:t>
            </a:r>
            <a:endParaRPr sz="66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57"/>
        <p:cNvGrpSpPr/>
        <p:nvPr/>
      </p:nvGrpSpPr>
      <p:grpSpPr>
        <a:xfrm>
          <a:off x="0" y="0"/>
          <a:ext cx="0" cy="0"/>
          <a:chOff x="0" y="0"/>
          <a:chExt cx="0" cy="0"/>
        </a:xfrm>
      </p:grpSpPr>
      <p:sp>
        <p:nvSpPr>
          <p:cNvPr id="258" name="Google Shape;258;p30"/>
          <p:cNvSpPr/>
          <p:nvPr/>
        </p:nvSpPr>
        <p:spPr>
          <a:xfrm>
            <a:off x="250149" y="370042"/>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59" name="Google Shape;259;p30"/>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60" name="Google Shape;260;p30"/>
          <p:cNvSpPr txBox="1">
            <a:spLocks noGrp="1"/>
          </p:cNvSpPr>
          <p:nvPr>
            <p:ph type="title"/>
          </p:nvPr>
        </p:nvSpPr>
        <p:spPr>
          <a:xfrm>
            <a:off x="1929769" y="4989192"/>
            <a:ext cx="21005801" cy="2286001"/>
          </a:xfrm>
          <a:prstGeom prst="rect">
            <a:avLst/>
          </a:prstGeom>
          <a:noFill/>
          <a:ln>
            <a:noFill/>
          </a:ln>
        </p:spPr>
        <p:txBody>
          <a:bodyPr spcFirstLastPara="1" vert="horz" wrap="square" lIns="50800" tIns="50800" rIns="50800" bIns="50800" rtlCol="0" anchor="ctr" anchorCtr="0">
            <a:norm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كيف ينجح البرنامج</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61" name="Google Shape;261;p30"/>
          <p:cNvSpPr txBox="1"/>
          <p:nvPr/>
        </p:nvSpPr>
        <p:spPr>
          <a:xfrm>
            <a:off x="1929769" y="4118529"/>
            <a:ext cx="21005801" cy="1122321"/>
          </a:xfrm>
          <a:prstGeom prst="rect">
            <a:avLst/>
          </a:prstGeom>
          <a:noFill/>
          <a:ln>
            <a:noFill/>
          </a:ln>
        </p:spPr>
        <p:txBody>
          <a:bodyPr spcFirstLastPara="1" wrap="square" lIns="50800" tIns="50800" rIns="50800" bIns="50800" anchor="ctr" anchorCtr="0">
            <a:normAutofit/>
          </a:bodyPr>
          <a:lstStyle/>
          <a:p>
            <a:pPr algn="ctr">
              <a:buClr>
                <a:srgbClr val="000000"/>
              </a:buClr>
              <a:buSzPts val="5500"/>
            </a:pPr>
            <a:r>
              <a:rPr lang="ar-SA" sz="5500" b="1" dirty="0">
                <a:solidFill>
                  <a:schemeClr val="bg1">
                    <a:lumMod val="95000"/>
                    <a:lumOff val="5000"/>
                  </a:schemeClr>
                </a:solidFill>
                <a:latin typeface="Dubai" panose="020B0503030403030204" pitchFamily="34" charset="-78"/>
                <a:ea typeface="Helvetica Neue Light"/>
                <a:cs typeface="Dubai" panose="020B0503030403030204" pitchFamily="34" charset="-78"/>
                <a:sym typeface="Helvetica Neue Light"/>
              </a:rPr>
              <a:t>من يرغب بقراءة</a:t>
            </a:r>
            <a:endParaRPr lang="ar-SA" sz="1400" b="1"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65"/>
        <p:cNvGrpSpPr/>
        <p:nvPr/>
      </p:nvGrpSpPr>
      <p:grpSpPr>
        <a:xfrm>
          <a:off x="0" y="0"/>
          <a:ext cx="0" cy="0"/>
          <a:chOff x="0" y="0"/>
          <a:chExt cx="0" cy="0"/>
        </a:xfrm>
      </p:grpSpPr>
      <p:sp>
        <p:nvSpPr>
          <p:cNvPr id="266" name="Google Shape;266;p31"/>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67" name="Google Shape;267;p31"/>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68" name="Google Shape;268;p31"/>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rm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كيف ينجح البرنامج</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69" name="Google Shape;269;p31"/>
          <p:cNvSpPr/>
          <p:nvPr/>
        </p:nvSpPr>
        <p:spPr>
          <a:xfrm>
            <a:off x="2342800" y="2689850"/>
            <a:ext cx="20352000" cy="9483000"/>
          </a:xfrm>
          <a:prstGeom prst="rect">
            <a:avLst/>
          </a:prstGeom>
          <a:noFill/>
          <a:ln>
            <a:noFill/>
          </a:ln>
        </p:spPr>
        <p:txBody>
          <a:bodyPr spcFirstLastPara="1" wrap="square" lIns="0" tIns="0" rIns="0" bIns="0" anchor="t" anchorCtr="0">
            <a:noAutofit/>
          </a:bodyPr>
          <a:lstStyle/>
          <a:p>
            <a:pPr algn="r" rtl="1">
              <a:lnSpc>
                <a:spcPct val="115000"/>
              </a:lnSpc>
              <a:spcBef>
                <a:spcPts val="1200"/>
              </a:spcBef>
            </a:pPr>
            <a:endParaRPr lang="ar-SA" sz="4000" b="1" dirty="0">
              <a:solidFill>
                <a:schemeClr val="dk1"/>
              </a:solidFill>
              <a:latin typeface="Dubai" panose="020B0503030403030204" pitchFamily="34" charset="-78"/>
              <a:ea typeface="Helvetica Neue"/>
              <a:cs typeface="Dubai" panose="020B0503030403030204" pitchFamily="34" charset="-78"/>
              <a:sym typeface="Helvetica Neue"/>
            </a:endParaRP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إذا كنت تريد ما نقدمه لك وتنوي بذل الجهد للحصول عليه فأنت إذا مستعد لاتخاذ  خطوات معينة، فإليك المبادئ التي مكنتنا من التعافي.</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1. اعترفنا أننا بلا قوة تجاه إدماننا، وأن حياتنا أصبحت غير قابلة للإدارة.</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2. توصلنا إلى الإيمان بأن قوة أعظم منا باستطاعتها أن تعيدنا إلى الصواب.</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3. اتخذنا قراراً بتوكيل إرادتنا وحياتنا لعناية الله على قدر فهمنا.</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4. قمنا بعمل جرد أخلاقي متفحص وبلا خوف لأنفسنا. </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5. اعترفنا الله ولأنفسنا ولشخص آخر بطبيعة أخطائنا الحقيقية. </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6. كنا مستعدين تماماً لأن يزيل الله كل هذه العيوب الشخصية. </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7. سألناه بتواضع أن يخلصنا من نقائصنا الشخصية.</a:t>
            </a:r>
          </a:p>
          <a:p>
            <a:pPr marL="457206" algn="r" rtl="1">
              <a:lnSpc>
                <a:spcPct val="115000"/>
              </a:lnSpc>
              <a:spcBef>
                <a:spcPts val="1200"/>
              </a:spcBef>
            </a:pPr>
            <a:r>
              <a:rPr lang="ar-SA" sz="4000" b="1" dirty="0">
                <a:solidFill>
                  <a:schemeClr val="dk1"/>
                </a:solidFill>
                <a:latin typeface="Dubai" panose="020B0503030403030204" pitchFamily="34" charset="-78"/>
                <a:ea typeface="Helvetica Neue"/>
                <a:cs typeface="Dubai" panose="020B0503030403030204" pitchFamily="34" charset="-78"/>
                <a:sym typeface="Helvetica Neue"/>
              </a:rPr>
              <a:t>8. قمنا بعمل قائمة بكل الأشخاص الذين آذيناهم، وأصبحت لدينا نية تقديم إصلاحات لهم جميعاً.</a:t>
            </a:r>
          </a:p>
          <a:p>
            <a:pPr marL="457206" algn="r" rtl="1">
              <a:lnSpc>
                <a:spcPct val="115000"/>
              </a:lnSpc>
              <a:spcBef>
                <a:spcPts val="1200"/>
              </a:spcBef>
            </a:pPr>
            <a:endParaRPr lang="ar-SA" sz="4000" b="1" dirty="0">
              <a:solidFill>
                <a:schemeClr val="dk1"/>
              </a:solidFill>
              <a:latin typeface="Dubai" panose="020B0503030403030204" pitchFamily="34" charset="-78"/>
              <a:ea typeface="Helvetica Neue"/>
              <a:cs typeface="Dubai" panose="020B0503030403030204" pitchFamily="34" charset="-78"/>
              <a:sym typeface="Helvetica Neue"/>
            </a:endParaRPr>
          </a:p>
          <a:p>
            <a:pPr marL="457206" algn="r" rtl="1">
              <a:lnSpc>
                <a:spcPct val="115000"/>
              </a:lnSpc>
              <a:spcBef>
                <a:spcPts val="1200"/>
              </a:spcBef>
              <a:spcAft>
                <a:spcPts val="1200"/>
              </a:spcAft>
            </a:pPr>
            <a:endParaRPr lang="ar-SA" sz="4000" b="1" dirty="0">
              <a:solidFill>
                <a:schemeClr val="dk1"/>
              </a:solidFill>
              <a:latin typeface="Dubai" panose="020B0503030403030204" pitchFamily="34" charset="-78"/>
              <a:ea typeface="Helvetica Neue"/>
              <a:cs typeface="Dubai" panose="020B0503030403030204" pitchFamily="34" charset="-78"/>
              <a:sym typeface="Helvetica Neue"/>
            </a:endParaRPr>
          </a:p>
        </p:txBody>
      </p:sp>
      <p:sp>
        <p:nvSpPr>
          <p:cNvPr id="270" name="Google Shape;270;p31"/>
          <p:cNvSpPr txBox="1"/>
          <p:nvPr/>
        </p:nvSpPr>
        <p:spPr>
          <a:xfrm>
            <a:off x="11852438" y="2818366"/>
            <a:ext cx="679200" cy="564257"/>
          </a:xfrm>
          <a:prstGeom prst="rect">
            <a:avLst/>
          </a:prstGeom>
          <a:noFill/>
          <a:ln>
            <a:noFill/>
          </a:ln>
        </p:spPr>
        <p:txBody>
          <a:bodyPr spcFirstLastPara="1" wrap="square" lIns="50800" tIns="50800" rIns="50800" bIns="50800" anchor="ctr" anchorCtr="0">
            <a:spAutoFit/>
          </a:bodyPr>
          <a:lstStyle/>
          <a:p>
            <a:pPr>
              <a:buClr>
                <a:srgbClr val="000000"/>
              </a:buClr>
              <a:buSzPts val="3000"/>
            </a:pPr>
            <a:r>
              <a:rPr lang="en-US" sz="3000" b="1" dirty="0">
                <a:solidFill>
                  <a:srgbClr val="000000"/>
                </a:solidFill>
                <a:latin typeface="Helvetica Neue"/>
                <a:ea typeface="Arial"/>
                <a:cs typeface="Arial"/>
                <a:sym typeface="Helvetica Neue"/>
              </a:rPr>
              <a:t>1/3</a:t>
            </a:r>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74"/>
        <p:cNvGrpSpPr/>
        <p:nvPr/>
      </p:nvGrpSpPr>
      <p:grpSpPr>
        <a:xfrm>
          <a:off x="0" y="0"/>
          <a:ext cx="0" cy="0"/>
          <a:chOff x="0" y="0"/>
          <a:chExt cx="0" cy="0"/>
        </a:xfrm>
      </p:grpSpPr>
      <p:sp>
        <p:nvSpPr>
          <p:cNvPr id="275" name="Google Shape;275;p32"/>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76" name="Google Shape;276;p32"/>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77" name="Google Shape;277;p32"/>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rm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كيف ينجح البرنامج</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78" name="Google Shape;278;p32"/>
          <p:cNvSpPr/>
          <p:nvPr/>
        </p:nvSpPr>
        <p:spPr>
          <a:xfrm>
            <a:off x="2342800" y="2689850"/>
            <a:ext cx="20352000" cy="9483000"/>
          </a:xfrm>
          <a:prstGeom prst="rect">
            <a:avLst/>
          </a:prstGeom>
          <a:noFill/>
          <a:ln>
            <a:noFill/>
          </a:ln>
        </p:spPr>
        <p:txBody>
          <a:bodyPr spcFirstLastPara="1" wrap="square" lIns="0" tIns="0" rIns="0" bIns="0" anchor="t" anchorCtr="0">
            <a:noAutofit/>
          </a:bodyPr>
          <a:lstStyle/>
          <a:p>
            <a:pPr algn="r" rtl="1">
              <a:lnSpc>
                <a:spcPct val="115000"/>
              </a:lnSpc>
              <a:spcBef>
                <a:spcPts val="1200"/>
              </a:spcBef>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9. قدمنا إصلاحات مباشرة لهؤلاء الأشخاص كلما أمكن ذلك، إلا إذا كان ذلك قد يضر بهم أو بالآخرين.</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10. واصلنا عمل الجرد الشخصي لأنفسنا، وعندما أخطأنا اعترفنا بذلك فوراً.</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11. سعينا من خلال الدعاء والتأمل إلى تحسين صلتنا الواعية بالله على قدر فهمنا داعين فقط أن يمنحنا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المعرفة لمشيئته لنا والقوة على تنفيذها.</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12. بتحقق صحوة روحانية لدينا نتيجة لتطبيق هذه الخطوات، حاولنا حمل هذه الرسالة للمدمنين وممارسة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هذه المبادئ في جميع شؤوننا.</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 يبدو هذا وكأنه أمر كبير ولا نستطيع القيام به دفعة واحدة، إننا لم نصبح مدمنين في يوم واحد فتذكر إذا "خذ الأمور ببساطة". هناك شيء واحد أكثر من أي شيء آخر سوف يهزمنا في تعافينا، اللامبالاة بالمبادئ الروحانية أو عدم تحملها. وهناك ثلاثة لا غنى لنا عنها، هي الأمانة والتفتح الذهني والنية، وبالتحلي بهذه المبادئ فنحن على الطريق الصحيح.</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 </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marL="457206" algn="r" rtl="1">
              <a:lnSpc>
                <a:spcPct val="115000"/>
              </a:lnSpc>
              <a:spcBef>
                <a:spcPts val="1200"/>
              </a:spcBef>
              <a:spcAft>
                <a:spcPts val="1200"/>
              </a:spcAft>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p:txBody>
      </p:sp>
      <p:sp>
        <p:nvSpPr>
          <p:cNvPr id="279" name="Google Shape;279;p32"/>
          <p:cNvSpPr txBox="1"/>
          <p:nvPr/>
        </p:nvSpPr>
        <p:spPr>
          <a:xfrm>
            <a:off x="11828275" y="2758587"/>
            <a:ext cx="901136" cy="564257"/>
          </a:xfrm>
          <a:prstGeom prst="rect">
            <a:avLst/>
          </a:prstGeom>
          <a:noFill/>
          <a:ln>
            <a:noFill/>
          </a:ln>
        </p:spPr>
        <p:txBody>
          <a:bodyPr spcFirstLastPara="1" wrap="square" lIns="50800" tIns="50800" rIns="50800" bIns="50800" anchor="ctr" anchorCtr="0">
            <a:spAutoFit/>
          </a:bodyPr>
          <a:lstStyle/>
          <a:p>
            <a:pPr>
              <a:buClr>
                <a:srgbClr val="000000"/>
              </a:buClr>
              <a:buSzPts val="3000"/>
            </a:pPr>
            <a:r>
              <a:rPr lang="en-US" sz="3000" b="1" dirty="0">
                <a:solidFill>
                  <a:schemeClr val="bg1">
                    <a:lumMod val="95000"/>
                    <a:lumOff val="5000"/>
                  </a:schemeClr>
                </a:solidFill>
                <a:latin typeface="Dubai" panose="020B0503030403030204" pitchFamily="34" charset="-78"/>
                <a:ea typeface="Arial"/>
                <a:cs typeface="Dubai" panose="020B0503030403030204" pitchFamily="34" charset="-78"/>
                <a:sym typeface="Helvetica Neue"/>
              </a:rPr>
              <a:t>2/3</a:t>
            </a:r>
            <a:endParaRPr sz="1400"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83"/>
        <p:cNvGrpSpPr/>
        <p:nvPr/>
      </p:nvGrpSpPr>
      <p:grpSpPr>
        <a:xfrm>
          <a:off x="0" y="0"/>
          <a:ext cx="0" cy="0"/>
          <a:chOff x="0" y="0"/>
          <a:chExt cx="0" cy="0"/>
        </a:xfrm>
      </p:grpSpPr>
      <p:sp>
        <p:nvSpPr>
          <p:cNvPr id="284" name="Google Shape;284;p33"/>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85" name="Google Shape;285;p33"/>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86" name="Google Shape;286;p33"/>
          <p:cNvSpPr txBox="1">
            <a:spLocks noGrp="1"/>
          </p:cNvSpPr>
          <p:nvPr>
            <p:ph type="title"/>
          </p:nvPr>
        </p:nvSpPr>
        <p:spPr>
          <a:xfrm>
            <a:off x="1394518" y="804155"/>
            <a:ext cx="21005700" cy="2286000"/>
          </a:xfrm>
          <a:prstGeom prst="rect">
            <a:avLst/>
          </a:prstGeom>
          <a:noFill/>
          <a:ln>
            <a:noFill/>
          </a:ln>
        </p:spPr>
        <p:txBody>
          <a:bodyPr spcFirstLastPara="1" vert="horz" wrap="square" lIns="50800" tIns="50800" rIns="50800" bIns="50800" rtlCol="0" anchor="ctr" anchorCtr="0">
            <a:normAutofit/>
          </a:bodyPr>
          <a:lstStyle/>
          <a:p>
            <a:pPr>
              <a:buSzPts val="11200"/>
            </a:pPr>
            <a:r>
              <a:rPr lang="ar" sz="7200" b="1" dirty="0">
                <a:solidFill>
                  <a:schemeClr val="bg1">
                    <a:lumMod val="95000"/>
                    <a:lumOff val="5000"/>
                  </a:schemeClr>
                </a:solidFill>
                <a:latin typeface="Dubai" panose="020B0503030403030204" pitchFamily="34" charset="-78"/>
                <a:cs typeface="Dubai" panose="020B0503030403030204" pitchFamily="34" charset="-78"/>
              </a:rPr>
              <a:t>كيف ينجح البرنامج</a:t>
            </a:r>
            <a:endParaRPr sz="7200"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87" name="Google Shape;287;p33"/>
          <p:cNvSpPr/>
          <p:nvPr/>
        </p:nvSpPr>
        <p:spPr>
          <a:xfrm>
            <a:off x="2355539" y="2655935"/>
            <a:ext cx="20352000" cy="9370015"/>
          </a:xfrm>
          <a:prstGeom prst="rect">
            <a:avLst/>
          </a:prstGeom>
          <a:noFill/>
          <a:ln>
            <a:noFill/>
          </a:ln>
        </p:spPr>
        <p:txBody>
          <a:bodyPr spcFirstLastPara="1" wrap="square" lIns="0" tIns="0" rIns="0" bIns="0" anchor="t" anchorCtr="0">
            <a:noAutofit/>
          </a:bodyPr>
          <a:lstStyle/>
          <a:p>
            <a:pPr algn="r" rtl="1">
              <a:lnSpc>
                <a:spcPct val="115000"/>
              </a:lnSpc>
              <a:spcBef>
                <a:spcPts val="1200"/>
              </a:spcBef>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نحن نشعر بأن أسلوبنا في التعامل مع مرض الإدمان واقعي تماماً، فمساعدة مدمن لمدمن آخر لها قيمة علاجية لا مثيل لها إطلاقا، نحن نشعر بأن طريقتنا عملية، لأن المدمن هو الأقدر على فهم ومساعدة مدمن آخر. نحن نؤمن بأننا كلما سارعنا لمواجهة مشاكلنا داخل مجتمعنا وفى حياتنا اليومية، سارعنا بأن نصبح أعضاء مقبولين ومسؤولين ومنتجين في هذا المجتمع. إن الطريقة الوحيدة التي تحول دون العودة إلى الإدمان النشط هي ألا نتعاطي تلك الجرعة الأولى من المخدر . فإذا كنت مثلنا فأنت تعرف أن "جرعة واحدة هي أكثر من اللازم وآلاف الجرعات لا تشبع أبدأ." ونؤكد بشدة على ذلك لأننا نعرف أننا عندما نتعاطى المخدرات بأي شكل من الأشكال أو نستبدل نوعاً بآخر فإننا نطلق العنان لإدماننا من جديد.</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spcBef>
                <a:spcPts val="1200"/>
              </a:spcBef>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والاعتقاد بأن الخمر مختلف عن باقي المخدرات قد تسبب في انتكاس الكثير من المدمنين، فقبل مجيئنا إلى زمالة المدمنين المجهولين نظر العديد منا للخمر نظرة مختلفة ولكننا لا نستطيع أن نتحمل مغالطة أنفسنا بخصوص هذه النقطة، فالخمر مخدر ونحن أناس نعاني من مرض الإدمان ويتحتم علينا الامتناع عن كافة أنواع المخدرات لتتعافى.</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1200"/>
              </a:spcBef>
              <a:spcAft>
                <a:spcPts val="1200"/>
              </a:spcAft>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p:txBody>
      </p:sp>
      <p:sp>
        <p:nvSpPr>
          <p:cNvPr id="288" name="Google Shape;288;p33"/>
          <p:cNvSpPr txBox="1"/>
          <p:nvPr/>
        </p:nvSpPr>
        <p:spPr>
          <a:xfrm>
            <a:off x="11852339" y="2788173"/>
            <a:ext cx="732694" cy="564257"/>
          </a:xfrm>
          <a:prstGeom prst="rect">
            <a:avLst/>
          </a:prstGeom>
          <a:noFill/>
          <a:ln>
            <a:noFill/>
          </a:ln>
        </p:spPr>
        <p:txBody>
          <a:bodyPr spcFirstLastPara="1" wrap="square" lIns="50800" tIns="50800" rIns="50800" bIns="50800" anchor="ctr" anchorCtr="0">
            <a:spAutoFit/>
          </a:bodyPr>
          <a:lstStyle/>
          <a:p>
            <a:pPr algn="ctr">
              <a:buClr>
                <a:srgbClr val="000000"/>
              </a:buClr>
              <a:buSzPts val="3000"/>
            </a:pPr>
            <a:r>
              <a:rPr lang="en-US" sz="3000" b="1" dirty="0">
                <a:solidFill>
                  <a:srgbClr val="000000"/>
                </a:solidFill>
                <a:latin typeface="Dubai" panose="020B0503030403030204" pitchFamily="34" charset="-78"/>
                <a:ea typeface="Arial"/>
                <a:cs typeface="Dubai" panose="020B0503030403030204" pitchFamily="34" charset="-78"/>
                <a:sym typeface="Helvetica Neue"/>
              </a:rPr>
              <a:t>3/3</a:t>
            </a:r>
            <a:endParaRPr sz="1400" dirty="0">
              <a:solidFill>
                <a:srgbClr val="000000"/>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92"/>
        <p:cNvGrpSpPr/>
        <p:nvPr/>
      </p:nvGrpSpPr>
      <p:grpSpPr>
        <a:xfrm>
          <a:off x="0" y="0"/>
          <a:ext cx="0" cy="0"/>
          <a:chOff x="0" y="0"/>
          <a:chExt cx="0" cy="0"/>
        </a:xfrm>
      </p:grpSpPr>
      <p:sp>
        <p:nvSpPr>
          <p:cNvPr id="293" name="Google Shape;293;p34"/>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94" name="Google Shape;294;p34"/>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Dubai" panose="020B0503030403030204" pitchFamily="34" charset="-78"/>
              <a:ea typeface="Helvetica Neue"/>
              <a:cs typeface="Dubai" panose="020B0503030403030204" pitchFamily="34" charset="-78"/>
              <a:sym typeface="Helvetica Neue"/>
            </a:endParaRPr>
          </a:p>
        </p:txBody>
      </p:sp>
      <p:sp>
        <p:nvSpPr>
          <p:cNvPr id="295" name="Google Shape;295;p34"/>
          <p:cNvSpPr txBox="1">
            <a:spLocks noGrp="1"/>
          </p:cNvSpPr>
          <p:nvPr>
            <p:ph type="title"/>
          </p:nvPr>
        </p:nvSpPr>
        <p:spPr>
          <a:xfrm>
            <a:off x="1929768" y="4989191"/>
            <a:ext cx="21005700" cy="2286000"/>
          </a:xfrm>
          <a:prstGeom prst="rect">
            <a:avLst/>
          </a:prstGeom>
          <a:noFill/>
          <a:ln>
            <a:noFill/>
          </a:ln>
        </p:spPr>
        <p:txBody>
          <a:bodyPr spcFirstLastPara="1" vert="horz" wrap="square" lIns="50800" tIns="50800" rIns="50800" bIns="50800" rtlCol="0" anchor="ctr" anchorCtr="0">
            <a:noAutofit/>
          </a:bodyPr>
          <a:lstStyle/>
          <a:p>
            <a:pPr rtl="1">
              <a:lnSpc>
                <a:spcPct val="115000"/>
              </a:lnSpc>
              <a:spcAft>
                <a:spcPts val="300"/>
              </a:spcAft>
              <a:buClr>
                <a:schemeClr val="dk1"/>
              </a:buClr>
              <a:buSzPts val="1100"/>
            </a:pPr>
            <a:r>
              <a:rPr lang="ar" sz="7200" dirty="0">
                <a:solidFill>
                  <a:schemeClr val="dk1"/>
                </a:solidFill>
                <a:latin typeface="Dubai" panose="020B0503030403030204" pitchFamily="34" charset="-78"/>
                <a:cs typeface="Dubai" panose="020B0503030403030204" pitchFamily="34" charset="-78"/>
              </a:rPr>
              <a:t>التقاليد الاثنا عشر لزمالة المدمنين المجهولين</a:t>
            </a:r>
            <a:endParaRPr sz="7200" dirty="0">
              <a:latin typeface="Dubai" panose="020B0503030403030204" pitchFamily="34" charset="-78"/>
              <a:cs typeface="Dubai" panose="020B0503030403030204" pitchFamily="34" charset="-78"/>
            </a:endParaRPr>
          </a:p>
        </p:txBody>
      </p:sp>
      <p:sp>
        <p:nvSpPr>
          <p:cNvPr id="296" name="Google Shape;296;p34"/>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a:buClr>
                <a:srgbClr val="000000"/>
              </a:buClr>
              <a:buSzPts val="5500"/>
            </a:pPr>
            <a:r>
              <a:rPr lang="ar-SA" sz="5500" b="1" dirty="0">
                <a:solidFill>
                  <a:schemeClr val="bg1">
                    <a:lumMod val="95000"/>
                    <a:lumOff val="5000"/>
                  </a:schemeClr>
                </a:solidFill>
                <a:latin typeface="Dubai" panose="020B0503030403030204" pitchFamily="34" charset="-78"/>
                <a:ea typeface="Helvetica Neue Light"/>
                <a:cs typeface="Dubai" panose="020B0503030403030204" pitchFamily="34" charset="-78"/>
                <a:sym typeface="Helvetica Neue Light"/>
              </a:rPr>
              <a:t>من يرغب بقراءة</a:t>
            </a:r>
            <a:endParaRPr lang="ar-SA" sz="1400" b="1"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0"/>
        <p:cNvGrpSpPr/>
        <p:nvPr/>
      </p:nvGrpSpPr>
      <p:grpSpPr>
        <a:xfrm>
          <a:off x="0" y="0"/>
          <a:ext cx="0" cy="0"/>
          <a:chOff x="0" y="0"/>
          <a:chExt cx="0" cy="0"/>
        </a:xfrm>
      </p:grpSpPr>
      <p:sp>
        <p:nvSpPr>
          <p:cNvPr id="301" name="Google Shape;301;p35"/>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02" name="Google Shape;302;p35"/>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03" name="Google Shape;303;p35"/>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rtl="1">
              <a:lnSpc>
                <a:spcPct val="115000"/>
              </a:lnSpc>
              <a:spcAft>
                <a:spcPts val="300"/>
              </a:spcAft>
              <a:buClr>
                <a:schemeClr val="dk1"/>
              </a:buClr>
              <a:buSzPts val="1100"/>
            </a:pPr>
            <a:r>
              <a:rPr lang="ar" sz="7200" dirty="0">
                <a:solidFill>
                  <a:schemeClr val="dk1"/>
                </a:solidFill>
                <a:latin typeface="Dubai" panose="020B0503030403030204" pitchFamily="34" charset="-78"/>
                <a:cs typeface="Dubai" panose="020B0503030403030204" pitchFamily="34" charset="-78"/>
              </a:rPr>
              <a:t>التقاليد الاثنا عشر لزمالة المدمنين المجهولين</a:t>
            </a:r>
            <a:endParaRPr sz="7200" b="1" dirty="0">
              <a:solidFill>
                <a:schemeClr val="dk1"/>
              </a:solidFill>
              <a:latin typeface="Dubai" panose="020B0503030403030204" pitchFamily="34" charset="-78"/>
              <a:cs typeface="Dubai" panose="020B0503030403030204" pitchFamily="34" charset="-78"/>
            </a:endParaRPr>
          </a:p>
        </p:txBody>
      </p:sp>
      <p:sp>
        <p:nvSpPr>
          <p:cNvPr id="304" name="Google Shape;304;p35"/>
          <p:cNvSpPr/>
          <p:nvPr/>
        </p:nvSpPr>
        <p:spPr>
          <a:xfrm>
            <a:off x="2015938" y="3151516"/>
            <a:ext cx="20352000" cy="9314804"/>
          </a:xfrm>
          <a:prstGeom prst="rect">
            <a:avLst/>
          </a:prstGeom>
          <a:noFill/>
          <a:ln>
            <a:noFill/>
          </a:ln>
        </p:spPr>
        <p:txBody>
          <a:bodyPr spcFirstLastPara="1" wrap="square" lIns="0" tIns="0" rIns="0" bIns="0" anchor="t" anchorCtr="0">
            <a:noAutofit/>
          </a:bodyPr>
          <a:lstStyle/>
          <a:p>
            <a:pPr algn="r" rtl="1">
              <a:lnSpc>
                <a:spcPct val="115000"/>
              </a:lnSpc>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نحن نحتفظ بها لدينا فقط باليقظة والحذر الشديدين، وتماما كما تتحقق حرية الفرد عن طريق الخطوات الاثنتي عشرة، كذلك فإن حرية المجموعة تنبع من تقاليدنا . وما دامت الروابط التي تربطنا معاً أقوى من تلك التي يمكن أن تفرقنا فسيصبح كل شيء على ما يرام. </a:t>
            </a:r>
            <a:endParaRPr sz="4000" b="1" dirty="0">
              <a:solidFill>
                <a:schemeClr val="dk1"/>
              </a:solidFill>
              <a:latin typeface="Dubai" panose="020B0503030403030204" pitchFamily="34" charset="-78"/>
              <a:cs typeface="Dubai" panose="020B0503030403030204" pitchFamily="34" charset="-78"/>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1. إن مصلحتنا المشتركة يجب أن تأتي في المقدمة، والتعافي الشخصي يعتمد على وحدة زمالة المدمنين ا</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لمجهولين.</a:t>
            </a:r>
            <a:endParaRPr sz="4000" b="1" dirty="0">
              <a:solidFill>
                <a:schemeClr val="dk1"/>
              </a:solidFill>
              <a:latin typeface="Dubai" panose="020B0503030403030204" pitchFamily="34" charset="-78"/>
              <a:cs typeface="Dubai" panose="020B0503030403030204" pitchFamily="34" charset="-78"/>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۲. لتحقيق هدف مجموعتنا لا توجد سوى سلطة مطلقة واحدة: اله عطوف، علينا أن نسعى ليكون ضمير </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مجموعتنا موافقاً لمشيئته وماقادتنا إلا خادم مؤمنون وهم لا يحكمون.</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۳. مطلب العضوية الوحيد هو الرغبة في الامتناع عن التعاطي. </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4. يجب على كل مجموعة أن تكون مستقلة بذاتها إلا في الأمور التيتؤثر على مجموعات أخرى أو زمالة المدمنين </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المجهولين ككل. </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ه. كل مجموعة ليس لها سوى هدف أساسي واحد هو حمل الرسالة للمدمن الذي مازال يعاني.</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 6. لا يجوز أبدأ لأي مجموعة من زمالة المدمنين المجهولين أن تؤيد أولمؤل أو تغير اسم الزمالة لأي مرفق ذي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نشاط مشابه أو مشروع خارجي لكي لا يتسبب المال أو الممتلكات أو الجاه في تحويلنا عن هدفنا الأساسي.</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300"/>
              </a:spcBef>
              <a:buClr>
                <a:schemeClr val="dk1"/>
              </a:buClr>
              <a:buSzPts val="1100"/>
            </a:pP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spcBef>
                <a:spcPts val="1400"/>
              </a:spcBef>
              <a:buClr>
                <a:srgbClr val="000000"/>
              </a:buClr>
              <a:buSzPts val="3500"/>
            </a:pPr>
            <a:endParaRPr sz="4000" b="1" dirty="0">
              <a:latin typeface="Dubai" panose="020B0503030403030204" pitchFamily="34" charset="-78"/>
              <a:ea typeface="Helvetica Neue"/>
              <a:cs typeface="Dubai" panose="020B0503030403030204" pitchFamily="34" charset="-78"/>
              <a:sym typeface="Helvetica Neue"/>
            </a:endParaRPr>
          </a:p>
        </p:txBody>
      </p:sp>
      <p:sp>
        <p:nvSpPr>
          <p:cNvPr id="305" name="Google Shape;305;p35"/>
          <p:cNvSpPr txBox="1"/>
          <p:nvPr/>
        </p:nvSpPr>
        <p:spPr>
          <a:xfrm>
            <a:off x="11852338" y="2847144"/>
            <a:ext cx="679200" cy="560400"/>
          </a:xfrm>
          <a:prstGeom prst="rect">
            <a:avLst/>
          </a:prstGeom>
          <a:noFill/>
          <a:ln>
            <a:noFill/>
          </a:ln>
        </p:spPr>
        <p:txBody>
          <a:bodyPr spcFirstLastPara="1" wrap="square" lIns="50800" tIns="50800" rIns="50800" bIns="50800" anchor="ctr" anchorCtr="0">
            <a:noAutofit/>
          </a:bodyPr>
          <a:lstStyle/>
          <a:p>
            <a:pPr algn="ctr">
              <a:buClr>
                <a:srgbClr val="000000"/>
              </a:buClr>
              <a:buSzPts val="3000"/>
            </a:pPr>
            <a:r>
              <a:rPr lang="en-US" sz="3000" b="1" dirty="0">
                <a:solidFill>
                  <a:srgbClr val="000000"/>
                </a:solidFill>
                <a:latin typeface="Helvetica Neue"/>
                <a:ea typeface="Arial"/>
                <a:cs typeface="Arial"/>
                <a:sym typeface="Helvetica Neue"/>
              </a:rPr>
              <a:t>1/3	</a:t>
            </a:r>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9"/>
        <p:cNvGrpSpPr/>
        <p:nvPr/>
      </p:nvGrpSpPr>
      <p:grpSpPr>
        <a:xfrm>
          <a:off x="0" y="0"/>
          <a:ext cx="0" cy="0"/>
          <a:chOff x="0" y="0"/>
          <a:chExt cx="0" cy="0"/>
        </a:xfrm>
      </p:grpSpPr>
      <p:sp>
        <p:nvSpPr>
          <p:cNvPr id="310" name="Google Shape;310;p36"/>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11" name="Google Shape;311;p36"/>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12" name="Google Shape;312;p36"/>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rtl="1">
              <a:lnSpc>
                <a:spcPct val="115000"/>
              </a:lnSpc>
              <a:spcAft>
                <a:spcPts val="300"/>
              </a:spcAft>
              <a:buClr>
                <a:schemeClr val="dk1"/>
              </a:buClr>
              <a:buSzPts val="1100"/>
            </a:pPr>
            <a:r>
              <a:rPr lang="ar" sz="7200" dirty="0">
                <a:solidFill>
                  <a:schemeClr val="dk1"/>
                </a:solidFill>
                <a:latin typeface="Dubai" panose="020B0503030403030204" pitchFamily="34" charset="-78"/>
                <a:cs typeface="Dubai" panose="020B0503030403030204" pitchFamily="34" charset="-78"/>
              </a:rPr>
              <a:t>التقاليد الاثنا عشر لزمالة المدمنين المجهولين</a:t>
            </a:r>
            <a:endParaRPr sz="7200" dirty="0">
              <a:solidFill>
                <a:schemeClr val="dk1"/>
              </a:solidFill>
              <a:latin typeface="Dubai" panose="020B0503030403030204" pitchFamily="34" charset="-78"/>
              <a:cs typeface="Dubai" panose="020B0503030403030204" pitchFamily="34" charset="-78"/>
            </a:endParaRPr>
          </a:p>
        </p:txBody>
      </p:sp>
      <p:sp>
        <p:nvSpPr>
          <p:cNvPr id="313" name="Google Shape;313;p36"/>
          <p:cNvSpPr/>
          <p:nvPr/>
        </p:nvSpPr>
        <p:spPr>
          <a:xfrm>
            <a:off x="2015938" y="3127344"/>
            <a:ext cx="20352000" cy="9338976"/>
          </a:xfrm>
          <a:prstGeom prst="rect">
            <a:avLst/>
          </a:prstGeom>
          <a:noFill/>
          <a:ln>
            <a:noFill/>
          </a:ln>
        </p:spPr>
        <p:txBody>
          <a:bodyPr spcFirstLastPara="1" wrap="square" lIns="0" tIns="0" rIns="0" bIns="0" anchor="t" anchorCtr="0">
            <a:noAutofit/>
          </a:bodyPr>
          <a:lstStyle/>
          <a:p>
            <a:pPr algn="r" rtl="1">
              <a:lnSpc>
                <a:spcPct val="115000"/>
              </a:lnSpc>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٧. يجب على كل مجموعة من زمالة المدمنين المجهولين أن تدعم نفسهاذاتياً بالكامل وأن ترفض المساهمات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الخارجية .</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٨. زمالة المدمنين المجهولين يجب أن تبقى للأبد غير مهنية ولكن مراكز خدمتنا قد توظف عمالة متخصصة. </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9. زمالة المدمنين المجهولين بهذا المفهوم لا ينبغي أبدأ أن تكون منظمة ولكننا قد ننشئ مجالس خدمة أو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لجان تكون مسؤولة مباشرة نحو من تخدمهم.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۱۰. زمالة المدمنين المجهولين ليس لها رأي في القضايا الخارجية؛ لذلك لا ينبغي أبدأ ان يجر اسم الزمالة في أي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جدل علني. </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rtl="1">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11. إن سياستنا في العلاقات العامة قائمة على الجذب بدلاً من الترويج؛ فنحتاج دائماً أن نحافظ على </a:t>
            </a:r>
            <a:r>
              <a:rPr lang="ar-SA" sz="4000" b="1" dirty="0">
                <a:solidFill>
                  <a:schemeClr val="dk1"/>
                </a:solidFill>
                <a:latin typeface="Dubai" panose="020B0503030403030204" pitchFamily="34" charset="-78"/>
                <a:ea typeface="Helvetica Neue"/>
                <a:cs typeface="Dubai" panose="020B0503030403030204" pitchFamily="34" charset="-78"/>
                <a:sym typeface="Helvetica Neue"/>
              </a:rPr>
              <a:t>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المجهولية الشخصية على مستوى الصحافة والإذاعة والأفلام.</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a:lnSpc>
                <a:spcPct val="115000"/>
              </a:lnSpc>
              <a:spcBef>
                <a:spcPts val="300"/>
              </a:spcBef>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١٢. المجهولية هي الأساس الروحاني لكل تقاليدنا، فلتتذكر دائماًوأبداً أن نقدم المبادئ على الشخصيات</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                          إن فهم هذه التقاليد يأتي ببطء مع مرور الوقت. ونحن نلتقط المعلومات من خلال التحدث إلى الأعضاء وزيارة المجموعات المختلفة. وغالباً ما يحدث ذلك بعد الاندماج في الخدمة حتى يقول أحدهم أن "التعافي الشخصي يعتمد على وحدة زمالة المدمنين المجهولين" وأن هذه الوحدة تعتمد على مدى حسن اتباعنا لتقاليدنا. </a:t>
            </a:r>
            <a:r>
              <a:rPr lang="ar" sz="4000" b="1" dirty="0">
                <a:solidFill>
                  <a:schemeClr val="dk1"/>
                </a:solidFill>
                <a:latin typeface="Dubai" panose="020B0503030403030204" pitchFamily="34" charset="-78"/>
                <a:ea typeface="Helvetica Neue"/>
                <a:cs typeface="Dubai" panose="020B0503030403030204" pitchFamily="34" charset="-78"/>
                <a:sym typeface="Helvetica Neue"/>
              </a:rPr>
              <a:t>.</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r">
              <a:spcBef>
                <a:spcPts val="1400"/>
              </a:spcBef>
              <a:buClr>
                <a:schemeClr val="dk1"/>
              </a:buClr>
              <a:buSzPts val="1100"/>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p:txBody>
      </p:sp>
      <p:sp>
        <p:nvSpPr>
          <p:cNvPr id="314" name="Google Shape;314;p36"/>
          <p:cNvSpPr txBox="1"/>
          <p:nvPr/>
        </p:nvSpPr>
        <p:spPr>
          <a:xfrm>
            <a:off x="11828274" y="2093496"/>
            <a:ext cx="1093642" cy="1227221"/>
          </a:xfrm>
          <a:prstGeom prst="rect">
            <a:avLst/>
          </a:prstGeom>
          <a:noFill/>
          <a:ln>
            <a:noFill/>
          </a:ln>
        </p:spPr>
        <p:txBody>
          <a:bodyPr spcFirstLastPara="1" wrap="square" lIns="50800" tIns="50800" rIns="50800" bIns="50800" anchor="ctr" anchorCtr="0">
            <a:noAutofit/>
          </a:bodyPr>
          <a:lstStyle/>
          <a:p>
            <a:pPr>
              <a:buClr>
                <a:srgbClr val="000000"/>
              </a:buClr>
              <a:buSzPts val="3000"/>
            </a:pPr>
            <a:r>
              <a:rPr lang="en-US" sz="3000" b="1" dirty="0">
                <a:solidFill>
                  <a:srgbClr val="000000"/>
                </a:solidFill>
                <a:latin typeface="Helvetica Neue"/>
                <a:ea typeface="Helvetica Neue"/>
                <a:cs typeface="Helvetica Neue"/>
                <a:sym typeface="Helvetica Neue"/>
              </a:rPr>
              <a:t>2/3	</a:t>
            </a:r>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8"/>
        <p:cNvGrpSpPr/>
        <p:nvPr/>
      </p:nvGrpSpPr>
      <p:grpSpPr>
        <a:xfrm>
          <a:off x="0" y="0"/>
          <a:ext cx="0" cy="0"/>
          <a:chOff x="0" y="0"/>
          <a:chExt cx="0" cy="0"/>
        </a:xfrm>
      </p:grpSpPr>
      <p:sp>
        <p:nvSpPr>
          <p:cNvPr id="319" name="Google Shape;319;p37"/>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20" name="Google Shape;320;p37"/>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21" name="Google Shape;321;p37"/>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rtl="1">
              <a:lnSpc>
                <a:spcPct val="115000"/>
              </a:lnSpc>
              <a:spcAft>
                <a:spcPts val="300"/>
              </a:spcAft>
              <a:buClr>
                <a:schemeClr val="dk1"/>
              </a:buClr>
              <a:buSzPts val="1100"/>
            </a:pPr>
            <a:r>
              <a:rPr lang="ar" sz="7200" dirty="0">
                <a:solidFill>
                  <a:schemeClr val="dk1"/>
                </a:solidFill>
                <a:latin typeface="Dubai" panose="020B0503030403030204" pitchFamily="34" charset="-78"/>
                <a:cs typeface="Dubai" panose="020B0503030403030204" pitchFamily="34" charset="-78"/>
              </a:rPr>
              <a:t>التقاليد الاثنا عشر لزمالة المدمنين المجهولين</a:t>
            </a:r>
            <a:endParaRPr sz="7200" b="1" dirty="0">
              <a:solidFill>
                <a:schemeClr val="dk1"/>
              </a:solidFill>
              <a:latin typeface="Dubai" panose="020B0503030403030204" pitchFamily="34" charset="-78"/>
              <a:cs typeface="Dubai" panose="020B0503030403030204" pitchFamily="34" charset="-78"/>
            </a:endParaRPr>
          </a:p>
        </p:txBody>
      </p:sp>
      <p:sp>
        <p:nvSpPr>
          <p:cNvPr id="322" name="Google Shape;322;p37"/>
          <p:cNvSpPr/>
          <p:nvPr/>
        </p:nvSpPr>
        <p:spPr>
          <a:xfrm>
            <a:off x="2015981" y="3669582"/>
            <a:ext cx="20352000" cy="8979300"/>
          </a:xfrm>
          <a:prstGeom prst="rect">
            <a:avLst/>
          </a:prstGeom>
          <a:noFill/>
          <a:ln>
            <a:noFill/>
          </a:ln>
        </p:spPr>
        <p:txBody>
          <a:bodyPr spcFirstLastPara="1" wrap="square" lIns="0" tIns="0" rIns="0" bIns="0" anchor="t" anchorCtr="0">
            <a:noAutofit/>
          </a:bodyPr>
          <a:lstStyle/>
          <a:p>
            <a:pPr algn="justLow" rtl="1">
              <a:lnSpc>
                <a:spcPct val="150000"/>
              </a:lnSpc>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إن التقاليد</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الاثناعشر لزمالة المدمنين المجهولين غير قابلة للتفاوض. وهيا</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الإرشادات التي تحافظ على حياة الزمالة وحريتها. وباتباع هذه</a:t>
            </a:r>
            <a:r>
              <a:rPr lang="ar-SA" sz="4000" b="1" dirty="0">
                <a:solidFill>
                  <a:schemeClr val="dk1"/>
                </a:solidFill>
                <a:latin typeface="Dubai" panose="020B0503030403030204" pitchFamily="34" charset="-78"/>
                <a:ea typeface="Times New Roman"/>
                <a:cs typeface="Dubai" panose="020B0503030403030204" pitchFamily="34" charset="-78"/>
                <a:sym typeface="Times New Roman"/>
              </a:rPr>
              <a:t> </a:t>
            </a: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الإرشادات في تعاملنا مع الآخرين والمجتمع ككل، نتفادي العديد منالمشاكل. ولا يعني هذا أن تقاليدنا تمحو كل المشاكل. إذ يظل منالواجب علينا مواجهتها كلا ظهرت: مشاكل الاتصال و اختلاف الآراءوالخلافات الداخلية والمشاكل مع الأفراد والمجموعات خارج الزمالة. </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justLow" rtl="1">
              <a:lnSpc>
                <a:spcPct val="150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ومع ذلك، عندما تُطبق هذه المبادئ فنحن نتقادی بعضاً من هذه المآزق.</a:t>
            </a:r>
            <a:endParaRPr sz="4000" b="1" dirty="0">
              <a:solidFill>
                <a:schemeClr val="dk1"/>
              </a:solidFill>
              <a:latin typeface="Dubai" panose="020B0503030403030204" pitchFamily="34" charset="-78"/>
              <a:cs typeface="Dubai" panose="020B0503030403030204" pitchFamily="34" charset="-78"/>
            </a:endParaRPr>
          </a:p>
          <a:p>
            <a:pPr algn="justLow" rtl="1">
              <a:lnSpc>
                <a:spcPct val="150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معظم مشكلاتنا تشبه تلك التي واجهها من سبقونا. وقد أدت خبراتهم الصعبة التي اكتسبوها إلى ميلاد هذه التقاليد. وقد أثبتتتجاربنا أن هذه المبادئ صالحة اليوم تماماً كما كانت وقت صياغة هذه التقاليد. </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justLow" rtl="1">
              <a:lnSpc>
                <a:spcPct val="150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شإن تقاليدنا تحمينا من أي قوة داخلية أو خارجية قد تدمرنا. </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justLow" rtl="1">
              <a:lnSpc>
                <a:spcPct val="150000"/>
              </a:lnSpc>
              <a:spcBef>
                <a:spcPts val="300"/>
              </a:spcBef>
              <a:buClr>
                <a:schemeClr val="dk1"/>
              </a:buClr>
              <a:buSzPts val="1100"/>
            </a:pPr>
            <a:r>
              <a:rPr lang="ar" sz="4000" b="1" dirty="0">
                <a:solidFill>
                  <a:schemeClr val="dk1"/>
                </a:solidFill>
                <a:latin typeface="Dubai" panose="020B0503030403030204" pitchFamily="34" charset="-78"/>
                <a:ea typeface="Times New Roman"/>
                <a:cs typeface="Dubai" panose="020B0503030403030204" pitchFamily="34" charset="-78"/>
                <a:sym typeface="Times New Roman"/>
              </a:rPr>
              <a:t>فهي في واقع الأمر الرابطة التي تربطنا ببعض، ولا يمكن أن تنجح هذه التقاليد إلا من خلال الفهم والتطبيق.</a:t>
            </a:r>
            <a:endParaRPr sz="4000" b="1" dirty="0">
              <a:solidFill>
                <a:schemeClr val="dk1"/>
              </a:solidFill>
              <a:latin typeface="Dubai" panose="020B0503030403030204" pitchFamily="34" charset="-78"/>
              <a:ea typeface="Times New Roman"/>
              <a:cs typeface="Dubai" panose="020B0503030403030204" pitchFamily="34" charset="-78"/>
              <a:sym typeface="Times New Roman"/>
            </a:endParaRPr>
          </a:p>
          <a:p>
            <a:pPr algn="justLow">
              <a:lnSpc>
                <a:spcPct val="150000"/>
              </a:lnSpc>
              <a:spcBef>
                <a:spcPts val="1400"/>
              </a:spcBef>
              <a:buClr>
                <a:srgbClr val="000000"/>
              </a:buClr>
              <a:buSzPts val="3900"/>
            </a:pP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p:txBody>
      </p:sp>
      <p:sp>
        <p:nvSpPr>
          <p:cNvPr id="323" name="Google Shape;323;p37"/>
          <p:cNvSpPr txBox="1"/>
          <p:nvPr/>
        </p:nvSpPr>
        <p:spPr>
          <a:xfrm>
            <a:off x="11900465" y="2847144"/>
            <a:ext cx="679200" cy="560400"/>
          </a:xfrm>
          <a:prstGeom prst="rect">
            <a:avLst/>
          </a:prstGeom>
          <a:noFill/>
          <a:ln>
            <a:noFill/>
          </a:ln>
        </p:spPr>
        <p:txBody>
          <a:bodyPr spcFirstLastPara="1" wrap="square" lIns="50800" tIns="50800" rIns="50800" bIns="50800" anchor="ctr" anchorCtr="0">
            <a:noAutofit/>
          </a:bodyPr>
          <a:lstStyle/>
          <a:p>
            <a:pPr algn="ctr">
              <a:buClr>
                <a:srgbClr val="000000"/>
              </a:buClr>
              <a:buSzPts val="3000"/>
            </a:pPr>
            <a:r>
              <a:rPr lang="en-US" sz="3000" b="1" dirty="0">
                <a:solidFill>
                  <a:srgbClr val="000000"/>
                </a:solidFill>
                <a:latin typeface="Helvetica Neue"/>
                <a:ea typeface="Arial"/>
                <a:cs typeface="Arial"/>
                <a:sym typeface="Helvetica Neue"/>
              </a:rPr>
              <a:t>3/3</a:t>
            </a:r>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مربع نص 5">
            <a:extLst>
              <a:ext uri="{FF2B5EF4-FFF2-40B4-BE49-F238E27FC236}">
                <a16:creationId xmlns:a16="http://schemas.microsoft.com/office/drawing/2014/main" id="{775ADBC1-FB8E-C525-3FCC-BB09436E3B6A}"/>
              </a:ext>
            </a:extLst>
          </p:cNvPr>
          <p:cNvSpPr txBox="1"/>
          <p:nvPr/>
        </p:nvSpPr>
        <p:spPr>
          <a:xfrm>
            <a:off x="1620819" y="4491318"/>
            <a:ext cx="17769839" cy="6594113"/>
          </a:xfrm>
          <a:prstGeom prst="rect">
            <a:avLst/>
          </a:prstGeom>
          <a:noFill/>
        </p:spPr>
        <p:txBody>
          <a:bodyPr wrap="square">
            <a:spAutoFit/>
          </a:bodyPr>
          <a:lstStyle/>
          <a:p>
            <a:pPr algn="ctr" rtl="1" fontAlgn="base">
              <a:spcAft>
                <a:spcPts val="1500"/>
              </a:spcAft>
            </a:pPr>
            <a:r>
              <a:rPr lang="en-US" sz="6000" dirty="0">
                <a:latin typeface="Dubai" panose="020B0503030403030204" pitchFamily="34" charset="-78"/>
                <a:ea typeface="Times New Roman" panose="02020603050405020304" pitchFamily="18" charset="0"/>
                <a:cs typeface="Dubai" panose="020B0503030403030204" pitchFamily="34" charset="-78"/>
              </a:rPr>
              <a:t>اجتماعنا مغلق خاص بالأشخاص الذين لديهم </a:t>
            </a:r>
            <a:r>
              <a:rPr lang="en-US" sz="6000" dirty="0" err="1">
                <a:latin typeface="Dubai" panose="020B0503030403030204" pitchFamily="34" charset="-78"/>
                <a:ea typeface="Times New Roman" panose="02020603050405020304" pitchFamily="18" charset="0"/>
                <a:cs typeface="Dubai" panose="020B0503030403030204" pitchFamily="34" charset="-78"/>
              </a:rPr>
              <a:t>مشكله</a:t>
            </a:r>
            <a:r>
              <a:rPr lang="en-US" sz="6000" dirty="0">
                <a:latin typeface="Dubai" panose="020B0503030403030204" pitchFamily="34" charset="-78"/>
                <a:ea typeface="Times New Roman" panose="02020603050405020304" pitchFamily="18" charset="0"/>
                <a:cs typeface="Dubai" panose="020B0503030403030204" pitchFamily="34" charset="-78"/>
              </a:rPr>
              <a:t> </a:t>
            </a:r>
            <a:r>
              <a:rPr lang="ar-SA" sz="6000" dirty="0">
                <a:latin typeface="Dubai" panose="020B0503030403030204" pitchFamily="34" charset="-78"/>
                <a:ea typeface="Times New Roman" panose="02020603050405020304" pitchFamily="18" charset="0"/>
                <a:cs typeface="Dubai" panose="020B0503030403030204" pitchFamily="34" charset="-78"/>
              </a:rPr>
              <a:t>مع </a:t>
            </a:r>
            <a:r>
              <a:rPr lang="en-US" sz="6000" dirty="0" err="1">
                <a:latin typeface="Dubai" panose="020B0503030403030204" pitchFamily="34" charset="-78"/>
                <a:ea typeface="Times New Roman" panose="02020603050405020304" pitchFamily="18" charset="0"/>
                <a:cs typeface="Dubai" panose="020B0503030403030204" pitchFamily="34" charset="-78"/>
              </a:rPr>
              <a:t>المخدرات</a:t>
            </a:r>
            <a:r>
              <a:rPr lang="en-US" sz="6000" dirty="0">
                <a:latin typeface="Dubai" panose="020B0503030403030204" pitchFamily="34" charset="-78"/>
                <a:ea typeface="Times New Roman" panose="02020603050405020304" pitchFamily="18" charset="0"/>
                <a:cs typeface="Dubai" panose="020B0503030403030204" pitchFamily="34" charset="-78"/>
              </a:rPr>
              <a:t>، </a:t>
            </a:r>
            <a:endParaRPr lang="ar-SA" sz="6000" dirty="0">
              <a:latin typeface="Dubai" panose="020B0503030403030204" pitchFamily="34" charset="-78"/>
              <a:ea typeface="Times New Roman" panose="02020603050405020304" pitchFamily="18" charset="0"/>
              <a:cs typeface="Dubai" panose="020B0503030403030204" pitchFamily="34" charset="-78"/>
            </a:endParaRPr>
          </a:p>
          <a:p>
            <a:pPr algn="ctr" rtl="1" fontAlgn="base">
              <a:spcAft>
                <a:spcPts val="1500"/>
              </a:spcAft>
            </a:pPr>
            <a:r>
              <a:rPr lang="en-US" sz="6000" dirty="0">
                <a:latin typeface="Dubai" panose="020B0503030403030204" pitchFamily="34" charset="-78"/>
                <a:ea typeface="Times New Roman" panose="02020603050405020304" pitchFamily="18" charset="0"/>
                <a:cs typeface="Dubai" panose="020B0503030403030204" pitchFamily="34" charset="-78"/>
              </a:rPr>
              <a:t>وبمشيئة الله اجتماعنا سيستمر للأربعه وعشرين ساعه القادمه،</a:t>
            </a:r>
            <a:endParaRPr lang="ar-SA" sz="6000" dirty="0">
              <a:latin typeface="Dubai" panose="020B0503030403030204" pitchFamily="34" charset="-78"/>
              <a:ea typeface="Times New Roman" panose="02020603050405020304" pitchFamily="18" charset="0"/>
              <a:cs typeface="Dubai" panose="020B0503030403030204" pitchFamily="34" charset="-78"/>
            </a:endParaRPr>
          </a:p>
          <a:p>
            <a:pPr marL="0" indent="0" algn="ctr" rtl="1" fontAlgn="base">
              <a:spcBef>
                <a:spcPts val="1500"/>
              </a:spcBef>
              <a:spcAft>
                <a:spcPts val="1500"/>
              </a:spcAft>
              <a:buNone/>
            </a:pPr>
            <a:r>
              <a:rPr lang="ar-SA" sz="6000" b="1" dirty="0">
                <a:latin typeface="Cabin Sketch" panose="020B0503050202020004" pitchFamily="34" charset="0"/>
                <a:ea typeface="Tahoma" panose="020B0604030504040204" pitchFamily="34" charset="0"/>
                <a:cs typeface="Calibri Light" panose="020F0302020204030204" pitchFamily="34" charset="0"/>
              </a:rPr>
              <a:t>م</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جموعات</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الاونلاين</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هي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للأشخاص</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الذين</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لايمكنهم</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الحضور</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لأسباب</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صحي</a:t>
            </a:r>
            <a:r>
              <a:rPr lang="ar-SA" sz="6000" b="1" dirty="0">
                <a:effectLst/>
                <a:latin typeface="Cabin Sketch" panose="020B0503050202020004" pitchFamily="34" charset="0"/>
                <a:ea typeface="Tahoma" panose="020B0604030504040204" pitchFamily="34" charset="0"/>
                <a:cs typeface="Calibri Light" panose="020F0302020204030204" pitchFamily="34" charset="0"/>
              </a:rPr>
              <a:t>ة </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a:t>
            </a:r>
            <a:r>
              <a:rPr lang="ar-SA"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اجتماعيه</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ar-SA"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جغرافيه</a:t>
            </a:r>
            <a:r>
              <a:rPr lang="ar-SA"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a:t>
            </a:r>
            <a:r>
              <a:rPr lang="ar-SA"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او</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اي</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اسباب</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اخرى</a:t>
            </a:r>
            <a:endParaRPr lang="ar-SA" sz="6000" b="1" dirty="0">
              <a:effectLst/>
              <a:latin typeface="Cabin Sketch" panose="020B0503050202020004" pitchFamily="34" charset="0"/>
              <a:ea typeface="Tahoma" panose="020B0604030504040204" pitchFamily="34" charset="0"/>
              <a:cs typeface="Calibri Light" panose="020F0302020204030204" pitchFamily="34" charset="0"/>
            </a:endParaRPr>
          </a:p>
          <a:p>
            <a:pPr marL="0" indent="0" algn="ctr" rtl="1" fontAlgn="base">
              <a:spcBef>
                <a:spcPts val="1500"/>
              </a:spcBef>
              <a:spcAft>
                <a:spcPts val="1500"/>
              </a:spcAft>
              <a:buNone/>
            </a:pP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ومع</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كل</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ذلك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كل</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عضو</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يمكنه</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الحضور</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ان</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a:t>
            </a:r>
            <a:r>
              <a:rPr lang="en-US" sz="6000" b="1" dirty="0" err="1">
                <a:effectLst/>
                <a:latin typeface="Cabin Sketch" panose="020B0503050202020004" pitchFamily="34" charset="0"/>
                <a:ea typeface="Tahoma" panose="020B0604030504040204" pitchFamily="34" charset="0"/>
                <a:cs typeface="Calibri Light" panose="020F0302020204030204" pitchFamily="34" charset="0"/>
              </a:rPr>
              <a:t>اراد</a:t>
            </a:r>
            <a:r>
              <a:rPr lang="en-US" sz="6000" b="1" dirty="0">
                <a:effectLst/>
                <a:latin typeface="Cabin Sketch" panose="020B0503050202020004" pitchFamily="34" charset="0"/>
                <a:ea typeface="Tahoma" panose="020B0604030504040204" pitchFamily="34" charset="0"/>
                <a:cs typeface="Calibri Light" panose="020F0302020204030204" pitchFamily="34" charset="0"/>
              </a:rPr>
              <a:t> ذلك</a:t>
            </a:r>
          </a:p>
        </p:txBody>
      </p:sp>
      <p:pic>
        <p:nvPicPr>
          <p:cNvPr id="4" name="صورة 3">
            <a:extLst>
              <a:ext uri="{FF2B5EF4-FFF2-40B4-BE49-F238E27FC236}">
                <a16:creationId xmlns:a16="http://schemas.microsoft.com/office/drawing/2014/main" id="{A5B01AA4-5B64-7C7D-D461-58921AE95D9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19738" y="256849"/>
            <a:ext cx="3652187" cy="3644089"/>
          </a:xfrm>
          <a:prstGeom prst="rect">
            <a:avLst/>
          </a:prstGeom>
        </p:spPr>
      </p:pic>
    </p:spTree>
    <p:extLst>
      <p:ext uri="{BB962C8B-B14F-4D97-AF65-F5344CB8AC3E}">
        <p14:creationId xmlns:p14="http://schemas.microsoft.com/office/powerpoint/2010/main" val="5317473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368"/>
        <p:cNvGrpSpPr/>
        <p:nvPr/>
      </p:nvGrpSpPr>
      <p:grpSpPr>
        <a:xfrm>
          <a:off x="0" y="0"/>
          <a:ext cx="0" cy="0"/>
          <a:chOff x="0" y="0"/>
          <a:chExt cx="0" cy="0"/>
        </a:xfrm>
      </p:grpSpPr>
      <p:sp>
        <p:nvSpPr>
          <p:cNvPr id="369" name="Google Shape;369;p43"/>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70" name="Google Shape;370;p43"/>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71" name="Google Shape;371;p43"/>
          <p:cNvSpPr txBox="1">
            <a:spLocks noGrp="1"/>
          </p:cNvSpPr>
          <p:nvPr>
            <p:ph type="title"/>
          </p:nvPr>
        </p:nvSpPr>
        <p:spPr>
          <a:xfrm>
            <a:off x="1929768" y="5813328"/>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sz="12500" dirty="0">
                <a:solidFill>
                  <a:schemeClr val="bg1">
                    <a:lumMod val="95000"/>
                    <a:lumOff val="5000"/>
                  </a:schemeClr>
                </a:solidFill>
                <a:latin typeface="Dubai" panose="020B0503030403030204" pitchFamily="34" charset="-78"/>
                <a:cs typeface="Dubai" panose="020B0503030403030204" pitchFamily="34" charset="-78"/>
              </a:rPr>
              <a:t>لليوم فقط </a:t>
            </a:r>
            <a:endParaRPr sz="125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72" name="Google Shape;372;p43"/>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a:buClr>
                <a:srgbClr val="000000"/>
              </a:buClr>
              <a:buSzPts val="5500"/>
            </a:pPr>
            <a:r>
              <a:rPr lang="ar-SA" sz="5500" b="1" dirty="0">
                <a:solidFill>
                  <a:schemeClr val="bg1">
                    <a:lumMod val="95000"/>
                    <a:lumOff val="5000"/>
                  </a:schemeClr>
                </a:solidFill>
                <a:latin typeface="Dubai" panose="020B0503030403030204" pitchFamily="34" charset="-78"/>
                <a:ea typeface="Helvetica Neue Light"/>
                <a:cs typeface="Dubai" panose="020B0503030403030204" pitchFamily="34" charset="-78"/>
                <a:sym typeface="Helvetica Neue Light"/>
              </a:rPr>
              <a:t>من يرغب بقراءة</a:t>
            </a:r>
            <a:endParaRPr lang="ar-SA" sz="1400" b="1"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376"/>
        <p:cNvGrpSpPr/>
        <p:nvPr/>
      </p:nvGrpSpPr>
      <p:grpSpPr>
        <a:xfrm>
          <a:off x="0" y="0"/>
          <a:ext cx="0" cy="0"/>
          <a:chOff x="0" y="0"/>
          <a:chExt cx="0" cy="0"/>
        </a:xfrm>
      </p:grpSpPr>
      <p:sp>
        <p:nvSpPr>
          <p:cNvPr id="377" name="Google Shape;377;p44"/>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78" name="Google Shape;378;p44"/>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79" name="Google Shape;379;p44"/>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لليوم فقط</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80" name="Google Shape;380;p44"/>
          <p:cNvSpPr/>
          <p:nvPr/>
        </p:nvSpPr>
        <p:spPr>
          <a:xfrm>
            <a:off x="1223910" y="2610700"/>
            <a:ext cx="20628190" cy="9871800"/>
          </a:xfrm>
          <a:prstGeom prst="rect">
            <a:avLst/>
          </a:prstGeom>
          <a:noFill/>
          <a:ln>
            <a:noFill/>
          </a:ln>
        </p:spPr>
        <p:txBody>
          <a:bodyPr spcFirstLastPara="1" wrap="square" lIns="0" tIns="0" rIns="0" bIns="0" anchor="ctr" anchorCtr="0">
            <a:noAutofit/>
          </a:bodyPr>
          <a:lstStyle/>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قل لنفسك: لليوم فقط سيتركز تفكيري على التعافي، أعيش وأستمتع بالحياة دون تعاطي المخدرات.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لليوم فقط سيكون لدي ثقة بعضو في زمالة المدمنين المجهولين، عضو يؤمن بي ويود مساعدتي في </a:t>
            </a:r>
            <a:r>
              <a:rPr lang="ar-SA" sz="4400" b="1" dirty="0">
                <a:solidFill>
                  <a:schemeClr val="dk1"/>
                </a:solidFill>
                <a:latin typeface="Dubai" panose="020B0503030403030204" pitchFamily="34" charset="-78"/>
                <a:ea typeface="Helvetica Neue"/>
                <a:cs typeface="Dubai" panose="020B0503030403030204" pitchFamily="34" charset="-78"/>
                <a:sym typeface="Helvetica Neue"/>
              </a:rPr>
              <a:t>ال</a:t>
            </a:r>
            <a:r>
              <a:rPr lang="ar" sz="4400" b="1" dirty="0">
                <a:solidFill>
                  <a:schemeClr val="dk1"/>
                </a:solidFill>
                <a:latin typeface="Dubai" panose="020B0503030403030204" pitchFamily="34" charset="-78"/>
                <a:ea typeface="Helvetica Neue"/>
                <a:cs typeface="Dubai" panose="020B0503030403030204" pitchFamily="34" charset="-78"/>
                <a:sym typeface="Helvetica Neue"/>
              </a:rPr>
              <a:t>تعافي.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لليوم فقط سيكون لدي برنامج وسأحاول الالتزام به قدر استطاعتي.</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 لليوم فقط ومن خلال برنامج زمالة المدمنين المجهولين سأحاول أن أجد لنفسي رؤية أفضل لحياتي.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لليوم فقط لن أخاف وستتركز أفكاري على زملائي الجدد، أولئك الذين لا يتعاطون المخدرات ووجدوا أسلوباً جديداً للحياة, وطالما أتبع هذا السبيل فليس لدي ما اخشاه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solidFill>
                  <a:schemeClr val="dk1"/>
                </a:solidFill>
                <a:latin typeface="Dubai" panose="020B0503030403030204" pitchFamily="34" charset="-78"/>
                <a:ea typeface="Helvetica Neue"/>
                <a:cs typeface="Dubai" panose="020B0503030403030204" pitchFamily="34" charset="-78"/>
                <a:sym typeface="Helvetica Neue"/>
              </a:rPr>
              <a:t> </a:t>
            </a:r>
            <a:endParaRPr sz="44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
              <a:spcBef>
                <a:spcPts val="1400"/>
              </a:spcBef>
              <a:buClr>
                <a:srgbClr val="000000"/>
              </a:buClr>
              <a:buSzPts val="3800"/>
            </a:pPr>
            <a:endParaRPr sz="4400" b="1" dirty="0">
              <a:latin typeface="Dubai" panose="020B0503030403030204" pitchFamily="34" charset="-78"/>
              <a:ea typeface="Helvetica Neue"/>
              <a:cs typeface="Dubai" panose="020B0503030403030204" pitchFamily="34" charset="-78"/>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52"/>
        <p:cNvGrpSpPr/>
        <p:nvPr/>
      </p:nvGrpSpPr>
      <p:grpSpPr>
        <a:xfrm>
          <a:off x="0" y="0"/>
          <a:ext cx="0" cy="0"/>
          <a:chOff x="0" y="0"/>
          <a:chExt cx="0" cy="0"/>
        </a:xfrm>
      </p:grpSpPr>
      <p:sp>
        <p:nvSpPr>
          <p:cNvPr id="353" name="Google Shape;353;p41"/>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54" name="Google Shape;354;p41"/>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55" name="Google Shape;355;p41"/>
          <p:cNvSpPr txBox="1">
            <a:spLocks noGrp="1"/>
          </p:cNvSpPr>
          <p:nvPr>
            <p:ph type="title"/>
          </p:nvPr>
        </p:nvSpPr>
        <p:spPr>
          <a:xfrm>
            <a:off x="1929768" y="5813328"/>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نحن بالفعل نتعافى</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56" name="Google Shape;356;p41"/>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defTabSz="457206">
              <a:buClr>
                <a:srgbClr val="000000"/>
              </a:buClr>
              <a:buSzPts val="5500"/>
            </a:pPr>
            <a:r>
              <a:rPr lang="ar" sz="5500" b="1" dirty="0">
                <a:solidFill>
                  <a:prstClr val="black">
                    <a:lumMod val="95000"/>
                    <a:lumOff val="5000"/>
                  </a:prstClr>
                </a:solidFill>
                <a:latin typeface="Dubai" panose="020B0503030403030204" pitchFamily="34" charset="-78"/>
                <a:ea typeface="Helvetica Neue"/>
                <a:cs typeface="Dubai" panose="020B0503030403030204" pitchFamily="34" charset="-78"/>
                <a:sym typeface="Helvetica Neue"/>
              </a:rPr>
              <a:t>من يرغب في قراءة </a:t>
            </a:r>
            <a:endParaRPr sz="1400" b="1" dirty="0">
              <a:solidFill>
                <a:prstClr val="black">
                  <a:lumMod val="95000"/>
                  <a:lumOff val="5000"/>
                </a:prstClr>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695280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60"/>
        <p:cNvGrpSpPr/>
        <p:nvPr/>
      </p:nvGrpSpPr>
      <p:grpSpPr>
        <a:xfrm>
          <a:off x="0" y="0"/>
          <a:ext cx="0" cy="0"/>
          <a:chOff x="0" y="0"/>
          <a:chExt cx="0" cy="0"/>
        </a:xfrm>
      </p:grpSpPr>
      <p:sp>
        <p:nvSpPr>
          <p:cNvPr id="361" name="Google Shape;361;p42"/>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62" name="Google Shape;362;p42"/>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63" name="Google Shape;363;p42"/>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85000"/>
                    <a:lumOff val="15000"/>
                  </a:schemeClr>
                </a:solidFill>
                <a:latin typeface="Dubai" panose="020B0503030403030204" pitchFamily="34" charset="-78"/>
                <a:cs typeface="Dubai" panose="020B0503030403030204" pitchFamily="34" charset="-78"/>
              </a:rPr>
              <a:t>نحن بالفعل نتعافى</a:t>
            </a:r>
            <a:endParaRPr b="1" dirty="0">
              <a:solidFill>
                <a:schemeClr val="bg1">
                  <a:lumMod val="85000"/>
                  <a:lumOff val="15000"/>
                </a:schemeClr>
              </a:solidFill>
              <a:latin typeface="Dubai" panose="020B0503030403030204" pitchFamily="34" charset="-78"/>
              <a:cs typeface="Dubai" panose="020B0503030403030204" pitchFamily="34" charset="-78"/>
            </a:endParaRPr>
          </a:p>
        </p:txBody>
      </p:sp>
      <p:sp>
        <p:nvSpPr>
          <p:cNvPr id="364" name="Google Shape;364;p42"/>
          <p:cNvSpPr/>
          <p:nvPr/>
        </p:nvSpPr>
        <p:spPr>
          <a:xfrm>
            <a:off x="2914725" y="2610700"/>
            <a:ext cx="18554700" cy="9871800"/>
          </a:xfrm>
          <a:prstGeom prst="rect">
            <a:avLst/>
          </a:prstGeom>
          <a:noFill/>
          <a:ln>
            <a:noFill/>
          </a:ln>
        </p:spPr>
        <p:txBody>
          <a:bodyPr spcFirstLastPara="1" wrap="square" lIns="0" tIns="0" rIns="0" bIns="0" anchor="ctr" anchorCtr="0">
            <a:noAutofit/>
          </a:bodyPr>
          <a:lstStyle/>
          <a:p>
            <a:pPr algn="just" defTabSz="457206" rtl="1">
              <a:lnSpc>
                <a:spcPct val="115000"/>
              </a:lnSpc>
              <a:buClr>
                <a:prstClr val="black"/>
              </a:buClr>
              <a:buSzPts val="1100"/>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عندما نكتشف في نهاية الطريق أننا لا نستطيع بعد الآن أن نحيا كبشر سواء بالمخدراتأو بدونها، نواجه جميعا نفس المأزق. ماذا بقي أمامنا لنفعله؟ ويبرز أمامنا هذا الاختيار: إما أن نستمر بكل ما نستطيع لنصل لنهايات مريرة – السجون أو المصحات أو الموت - أونجد أسلوباً جديداً للحياة. في الماضي لم يتح هذا الاختيار الأخير إلا للقليل من المدمنين،والمدمنون اليوم أوفر حظاً، فلأول مرة في التاريخ يثبت أسلوب بسيط نفسه في حياة الكثير من المدمنين، وهو متاح لنا جميعاً، إنه برنامج بسيط وروحاني ولكنه ليس ديني،يعرف باسم "زمالة المدمنين المجهولين".</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a:spcBef>
                <a:spcPts val="1400"/>
              </a:spcBef>
              <a:buClr>
                <a:srgbClr val="000000"/>
              </a:buClr>
              <a:buSzPts val="3900"/>
            </a:pPr>
            <a:endParaRPr sz="4400" b="1" dirty="0">
              <a:solidFill>
                <a:prstClr val="white"/>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23072015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4"/>
          <p:cNvSpPr/>
          <p:nvPr/>
        </p:nvSpPr>
        <p:spPr>
          <a:xfrm>
            <a:off x="10267598" y="359401"/>
            <a:ext cx="4451292" cy="2238600"/>
          </a:xfrm>
          <a:prstGeom prst="rect">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5700"/>
              <a:buFontTx/>
              <a:buNone/>
              <a:tabLst/>
              <a:defRPr/>
            </a:pPr>
            <a:r>
              <a:rPr kumimoji="0" lang="ar-SA" sz="6000" b="1" i="0" u="none" strike="noStrike" kern="1200" cap="none" spc="0" normalizeH="0" baseline="0" noProof="0" dirty="0">
                <a:ln w="3175">
                  <a:solidFill>
                    <a:prstClr val="white"/>
                  </a:solidFill>
                </a:ln>
                <a:solidFill>
                  <a:prstClr val="white">
                    <a:lumMod val="95000"/>
                  </a:prstClr>
                </a:solidFill>
                <a:effectLst/>
                <a:uLnTx/>
                <a:uFillTx/>
                <a:latin typeface="Helvetica Neue"/>
                <a:ea typeface="Helvetica Neue"/>
                <a:cs typeface="Helvetica Neue"/>
                <a:sym typeface="Helvetica Neue"/>
              </a:rPr>
              <a:t> </a:t>
            </a:r>
            <a:r>
              <a:rPr lang="ar-SA" sz="6000" b="1" dirty="0" err="1">
                <a:ln w="3175">
                  <a:solidFill>
                    <a:prstClr val="white"/>
                  </a:solidFill>
                </a:ln>
                <a:solidFill>
                  <a:prstClr val="white">
                    <a:lumMod val="95000"/>
                  </a:prstClr>
                </a:solidFill>
                <a:latin typeface="Helvetica Neue"/>
                <a:ea typeface="Helvetica Neue"/>
                <a:cs typeface="Helvetica Neue"/>
                <a:sym typeface="Helvetica Neue"/>
              </a:rPr>
              <a:t>الأرشادات</a:t>
            </a:r>
            <a:endParaRPr kumimoji="0" sz="3600" b="0" i="0" u="none" strike="noStrike" kern="1200" cap="none" spc="0" normalizeH="0" baseline="0" noProof="0" dirty="0">
              <a:ln w="3175">
                <a:solidFill>
                  <a:prstClr val="white"/>
                </a:solidFill>
              </a:ln>
              <a:solidFill>
                <a:prstClr val="white">
                  <a:lumMod val="95000"/>
                </a:prstClr>
              </a:solidFill>
              <a:effectLst/>
              <a:uLnTx/>
              <a:uFillTx/>
              <a:latin typeface="Arial"/>
              <a:ea typeface="Arial"/>
              <a:cs typeface="Arial"/>
              <a:sym typeface="Arial"/>
            </a:endParaRPr>
          </a:p>
        </p:txBody>
      </p:sp>
      <p:cxnSp>
        <p:nvCxnSpPr>
          <p:cNvPr id="198" name="Google Shape;198;p24"/>
          <p:cNvCxnSpPr/>
          <p:nvPr/>
        </p:nvCxnSpPr>
        <p:spPr>
          <a:xfrm>
            <a:off x="0" y="2633050"/>
            <a:ext cx="24424500" cy="0"/>
          </a:xfrm>
          <a:prstGeom prst="straightConnector1">
            <a:avLst/>
          </a:prstGeom>
          <a:noFill/>
          <a:ln w="101600" cap="flat" cmpd="sng">
            <a:solidFill>
              <a:srgbClr val="000000"/>
            </a:solidFill>
            <a:prstDash val="solid"/>
            <a:miter lim="400000"/>
            <a:headEnd type="none" w="sm" len="sm"/>
            <a:tailEnd type="none" w="sm" len="sm"/>
          </a:ln>
        </p:spPr>
      </p:cxnSp>
      <p:sp>
        <p:nvSpPr>
          <p:cNvPr id="202" name="Google Shape;202;p24"/>
          <p:cNvSpPr txBox="1"/>
          <p:nvPr/>
        </p:nvSpPr>
        <p:spPr>
          <a:xfrm>
            <a:off x="2210341" y="1783500"/>
            <a:ext cx="19496564" cy="8898437"/>
          </a:xfrm>
          <a:prstGeom prst="rect">
            <a:avLst/>
          </a:prstGeom>
          <a:noFill/>
          <a:ln>
            <a:noFill/>
          </a:ln>
        </p:spPr>
        <p:txBody>
          <a:bodyPr spcFirstLastPara="1" wrap="square" lIns="91425" tIns="91425" rIns="91425" bIns="91425" anchor="t" anchorCtr="0">
            <a:noAutofit/>
          </a:bodyPr>
          <a:lstStyle/>
          <a:p>
            <a:pPr marL="0" marR="0" lvl="0" indent="0" algn="r" defTabSz="457200" rtl="1" eaLnBrk="1" fontAlgn="base" latinLnBrk="0" hangingPunct="1">
              <a:lnSpc>
                <a:spcPct val="100000"/>
              </a:lnSpc>
              <a:spcBef>
                <a:spcPts val="1500"/>
              </a:spcBef>
              <a:spcAft>
                <a:spcPts val="1500"/>
              </a:spcAft>
              <a:buClrTx/>
              <a:buSzTx/>
              <a:buFontTx/>
              <a:buNone/>
              <a:tabLst/>
              <a:defRPr/>
            </a:pPr>
            <a:r>
              <a:rPr kumimoji="0" lang="he-IL"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457200" rtl="1" eaLnBrk="1" fontAlgn="base" latinLnBrk="0" hangingPunct="1">
              <a:lnSpc>
                <a:spcPct val="100000"/>
              </a:lnSpc>
              <a:spcBef>
                <a:spcPts val="150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نرجو اتباع ارشادات الاجتماع، للحفاظ على المجموعه وجو التعافي خلال الاجتماع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ا-نرجو من الجميع وضع المايكرفون على الصامت خلال مشاركة الاعضاء، لمراعاة عدم التشويش على العضو المشارك والحضور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٢-للمشاركه، نرجو منكم استخدام خاصية رفع اليد، ليقوم قائد الاجتماع بتنظيم المشاركات حسب الترت</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يب</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اذكر نفسي وأذكركم بأن اجتماعاتنا لاتدور بشكل مناقشه، ولا نوجه اسئله ولا ن</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قاطع</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ولا نعلق على بعضنا البعض خلال المشاركات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٤-اذا كنت تحت تأثير المخدرات اليوم، فأهلا بك، ونرجو منك الاستماع للمشاركات فقط، </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وآن تتحدث مع الاعضاء في وقت لاحق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٥-الرجاء عدم ذكر اسماء اماكن علاجيه او زمالات اخرى عملا" بالتقليد السادس</a:t>
            </a:r>
          </a:p>
        </p:txBody>
      </p:sp>
      <p:pic>
        <p:nvPicPr>
          <p:cNvPr id="3" name="صورة 2">
            <a:extLst>
              <a:ext uri="{FF2B5EF4-FFF2-40B4-BE49-F238E27FC236}">
                <a16:creationId xmlns:a16="http://schemas.microsoft.com/office/drawing/2014/main" id="{6BD6CCDC-D8ED-341B-71E9-4DCF4D54BDE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88400" y="339341"/>
            <a:ext cx="1993675" cy="1989254"/>
          </a:xfrm>
          <a:prstGeom prst="rect">
            <a:avLst/>
          </a:prstGeom>
        </p:spPr>
      </p:pic>
    </p:spTree>
    <p:extLst>
      <p:ext uri="{BB962C8B-B14F-4D97-AF65-F5344CB8AC3E}">
        <p14:creationId xmlns:p14="http://schemas.microsoft.com/office/powerpoint/2010/main" val="38998279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9" name="Google Shape;219;p25"/>
          <p:cNvCxnSpPr/>
          <p:nvPr/>
        </p:nvCxnSpPr>
        <p:spPr>
          <a:xfrm>
            <a:off x="0" y="2633050"/>
            <a:ext cx="24424500" cy="0"/>
          </a:xfrm>
          <a:prstGeom prst="straightConnector1">
            <a:avLst/>
          </a:prstGeom>
          <a:noFill/>
          <a:ln w="101600" cap="flat" cmpd="sng">
            <a:solidFill>
              <a:srgbClr val="000000"/>
            </a:solidFill>
            <a:prstDash val="solid"/>
            <a:miter lim="400000"/>
            <a:headEnd type="none" w="sm" len="sm"/>
            <a:tailEnd type="none" w="sm" len="sm"/>
          </a:ln>
        </p:spPr>
      </p:cxnSp>
      <p:sp>
        <p:nvSpPr>
          <p:cNvPr id="221" name="Google Shape;221;p25"/>
          <p:cNvSpPr txBox="1"/>
          <p:nvPr/>
        </p:nvSpPr>
        <p:spPr>
          <a:xfrm>
            <a:off x="1219200" y="3849749"/>
            <a:ext cx="20448524" cy="8037449"/>
          </a:xfrm>
          <a:prstGeom prst="rect">
            <a:avLst/>
          </a:prstGeom>
          <a:noFill/>
          <a:ln>
            <a:noFill/>
          </a:ln>
        </p:spPr>
        <p:txBody>
          <a:bodyPr spcFirstLastPara="1" wrap="square" lIns="91425" tIns="91425" rIns="91425" bIns="91425" anchor="t" anchorCtr="0">
            <a:noAutofit/>
          </a:bodyPr>
          <a:lstStyle/>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نرجو عدم الاسترسال في اسماء المواد المخدره والادوات التي تستخدم في التعاطي </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او تأثيرها حفاظا" على جو التعافي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-8يرجى عدم انتقاد او تجاوز على الاعضاء او الخدم او المجموعه نفسها، وفي حال تكرار 	ذالك سيتم الاستبعاد بضمير المجموعه للحفاظ على جو تعافي امن للجميع</a:t>
            </a:r>
            <a:endPar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-9يجب على كل مجموعه من زمالة المدمنين المجهولين ان تعتمد على نفسها بالكامل 	وآن ترفض المساهمات الخارجيه، وللمساهمة بالتقليد السابع برجاء الضغط على اللينك ا	</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ا</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لموجود بالشات </a:t>
            </a:r>
          </a:p>
          <a:p>
            <a:pPr marL="0" marR="0" lvl="0" indent="0" algn="r" defTabSz="457200" rtl="1" eaLnBrk="1" fontAlgn="base" latinLnBrk="0" hangingPunct="1">
              <a:lnSpc>
                <a:spcPct val="100000"/>
              </a:lnSpc>
              <a:spcBef>
                <a:spcPts val="0"/>
              </a:spcBef>
              <a:spcAft>
                <a:spcPts val="15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-9بحال وجو</a:t>
            </a:r>
            <a:r>
              <a:rPr kumimoji="0" lang="ar-SA"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د</a:t>
            </a:r>
            <a:r>
              <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ملاحظه على الخدم المؤتمنون، برجاء التواصل مباشره مع نائب السكرتير او 		سكرتير المجموعه تجدون ارقام تواصلهم بالشات </a:t>
            </a:r>
          </a:p>
        </p:txBody>
      </p:sp>
      <p:sp>
        <p:nvSpPr>
          <p:cNvPr id="9" name="Google Shape;197;p24">
            <a:extLst>
              <a:ext uri="{FF2B5EF4-FFF2-40B4-BE49-F238E27FC236}">
                <a16:creationId xmlns:a16="http://schemas.microsoft.com/office/drawing/2014/main" id="{45C4AB14-A909-8F79-6B07-F31267E041F2}"/>
              </a:ext>
            </a:extLst>
          </p:cNvPr>
          <p:cNvSpPr/>
          <p:nvPr/>
        </p:nvSpPr>
        <p:spPr>
          <a:xfrm>
            <a:off x="10267598" y="359401"/>
            <a:ext cx="4451292" cy="2238600"/>
          </a:xfrm>
          <a:prstGeom prst="rect">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5700"/>
              <a:buFontTx/>
              <a:buNone/>
              <a:tabLst/>
              <a:defRPr/>
            </a:pPr>
            <a:r>
              <a:rPr kumimoji="0" lang="ar-SA" sz="6000" b="1" i="0" u="none" strike="noStrike" kern="1200" cap="none" spc="0" normalizeH="0" baseline="0" noProof="0" dirty="0">
                <a:ln w="3175">
                  <a:solidFill>
                    <a:prstClr val="white"/>
                  </a:solidFill>
                </a:ln>
                <a:solidFill>
                  <a:prstClr val="white">
                    <a:lumMod val="95000"/>
                  </a:prstClr>
                </a:solidFill>
                <a:effectLst/>
                <a:uLnTx/>
                <a:uFillTx/>
                <a:latin typeface="Helvetica Neue"/>
                <a:ea typeface="Helvetica Neue"/>
                <a:cs typeface="Helvetica Neue"/>
                <a:sym typeface="Helvetica Neue"/>
              </a:rPr>
              <a:t> </a:t>
            </a:r>
            <a:r>
              <a:rPr lang="ar-SA" sz="6000" b="1" dirty="0" err="1">
                <a:ln w="3175">
                  <a:solidFill>
                    <a:prstClr val="white"/>
                  </a:solidFill>
                </a:ln>
                <a:solidFill>
                  <a:prstClr val="white">
                    <a:lumMod val="95000"/>
                  </a:prstClr>
                </a:solidFill>
                <a:latin typeface="Helvetica Neue"/>
                <a:ea typeface="Helvetica Neue"/>
                <a:cs typeface="Helvetica Neue"/>
                <a:sym typeface="Helvetica Neue"/>
              </a:rPr>
              <a:t>الأرشادات</a:t>
            </a:r>
            <a:endParaRPr kumimoji="0" sz="3600" b="0" i="0" u="none" strike="noStrike" kern="1200" cap="none" spc="0" normalizeH="0" baseline="0" noProof="0" dirty="0">
              <a:ln w="3175">
                <a:solidFill>
                  <a:prstClr val="white"/>
                </a:solidFill>
              </a:ln>
              <a:solidFill>
                <a:prstClr val="white">
                  <a:lumMod val="95000"/>
                </a:prstClr>
              </a:solidFill>
              <a:effectLst/>
              <a:uLnTx/>
              <a:uFillTx/>
              <a:latin typeface="Arial"/>
              <a:ea typeface="Arial"/>
              <a:cs typeface="Arial"/>
              <a:sym typeface="Arial"/>
            </a:endParaRPr>
          </a:p>
        </p:txBody>
      </p:sp>
      <p:pic>
        <p:nvPicPr>
          <p:cNvPr id="2" name="صورة 1">
            <a:extLst>
              <a:ext uri="{FF2B5EF4-FFF2-40B4-BE49-F238E27FC236}">
                <a16:creationId xmlns:a16="http://schemas.microsoft.com/office/drawing/2014/main" id="{EFB37523-F7AD-0106-F17F-8AE96C10480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88400" y="339341"/>
            <a:ext cx="1993675" cy="1989254"/>
          </a:xfrm>
          <a:prstGeom prst="rect">
            <a:avLst/>
          </a:prstGeom>
        </p:spPr>
      </p:pic>
    </p:spTree>
    <p:extLst>
      <p:ext uri="{BB962C8B-B14F-4D97-AF65-F5344CB8AC3E}">
        <p14:creationId xmlns:p14="http://schemas.microsoft.com/office/powerpoint/2010/main" val="18950073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46" descr="9.png"/>
          <p:cNvPicPr preferRelativeResize="0"/>
          <p:nvPr/>
        </p:nvPicPr>
        <p:blipFill rotWithShape="1">
          <a:blip r:embed="rId3">
            <a:alphaModFix/>
          </a:blip>
          <a:srcRect/>
          <a:stretch/>
        </p:blipFill>
        <p:spPr>
          <a:xfrm>
            <a:off x="2462913" y="3047999"/>
            <a:ext cx="3810001" cy="7620001"/>
          </a:xfrm>
          <a:prstGeom prst="rect">
            <a:avLst/>
          </a:prstGeom>
          <a:noFill/>
          <a:ln>
            <a:noFill/>
          </a:ln>
        </p:spPr>
      </p:pic>
      <p:pic>
        <p:nvPicPr>
          <p:cNvPr id="395" name="Google Shape;395;p46" descr="8.png"/>
          <p:cNvPicPr preferRelativeResize="0"/>
          <p:nvPr/>
        </p:nvPicPr>
        <p:blipFill rotWithShape="1">
          <a:blip r:embed="rId4">
            <a:alphaModFix/>
          </a:blip>
          <a:srcRect/>
          <a:stretch/>
        </p:blipFill>
        <p:spPr>
          <a:xfrm>
            <a:off x="2843913" y="3047999"/>
            <a:ext cx="3810001" cy="7620001"/>
          </a:xfrm>
          <a:prstGeom prst="rect">
            <a:avLst/>
          </a:prstGeom>
          <a:noFill/>
          <a:ln>
            <a:noFill/>
          </a:ln>
        </p:spPr>
      </p:pic>
      <p:pic>
        <p:nvPicPr>
          <p:cNvPr id="396" name="Google Shape;396;p46" descr="7.png"/>
          <p:cNvPicPr preferRelativeResize="0"/>
          <p:nvPr/>
        </p:nvPicPr>
        <p:blipFill rotWithShape="1">
          <a:blip r:embed="rId5">
            <a:alphaModFix/>
          </a:blip>
          <a:srcRect/>
          <a:stretch/>
        </p:blipFill>
        <p:spPr>
          <a:xfrm>
            <a:off x="3224913" y="3047999"/>
            <a:ext cx="3810001" cy="7620001"/>
          </a:xfrm>
          <a:prstGeom prst="rect">
            <a:avLst/>
          </a:prstGeom>
          <a:noFill/>
          <a:ln>
            <a:noFill/>
          </a:ln>
        </p:spPr>
      </p:pic>
      <p:pic>
        <p:nvPicPr>
          <p:cNvPr id="397" name="Google Shape;397;p46" descr="6.png"/>
          <p:cNvPicPr preferRelativeResize="0"/>
          <p:nvPr/>
        </p:nvPicPr>
        <p:blipFill rotWithShape="1">
          <a:blip r:embed="rId6">
            <a:alphaModFix/>
          </a:blip>
          <a:srcRect/>
          <a:stretch/>
        </p:blipFill>
        <p:spPr>
          <a:xfrm>
            <a:off x="3605913" y="3047999"/>
            <a:ext cx="3810001" cy="7620001"/>
          </a:xfrm>
          <a:prstGeom prst="rect">
            <a:avLst/>
          </a:prstGeom>
          <a:noFill/>
          <a:ln>
            <a:noFill/>
          </a:ln>
        </p:spPr>
      </p:pic>
      <p:pic>
        <p:nvPicPr>
          <p:cNvPr id="398" name="Google Shape;398;p46" descr="5.png"/>
          <p:cNvPicPr preferRelativeResize="0"/>
          <p:nvPr/>
        </p:nvPicPr>
        <p:blipFill rotWithShape="1">
          <a:blip r:embed="rId7">
            <a:alphaModFix/>
          </a:blip>
          <a:srcRect/>
          <a:stretch/>
        </p:blipFill>
        <p:spPr>
          <a:xfrm>
            <a:off x="3986913" y="3047999"/>
            <a:ext cx="3810001" cy="7620001"/>
          </a:xfrm>
          <a:prstGeom prst="rect">
            <a:avLst/>
          </a:prstGeom>
          <a:noFill/>
          <a:ln>
            <a:noFill/>
          </a:ln>
        </p:spPr>
      </p:pic>
      <p:pic>
        <p:nvPicPr>
          <p:cNvPr id="399" name="Google Shape;399;p46" descr="4.png"/>
          <p:cNvPicPr preferRelativeResize="0"/>
          <p:nvPr/>
        </p:nvPicPr>
        <p:blipFill rotWithShape="1">
          <a:blip r:embed="rId8">
            <a:alphaModFix/>
          </a:blip>
          <a:srcRect/>
          <a:stretch/>
        </p:blipFill>
        <p:spPr>
          <a:xfrm>
            <a:off x="4367913" y="3047999"/>
            <a:ext cx="3810001" cy="7620001"/>
          </a:xfrm>
          <a:prstGeom prst="rect">
            <a:avLst/>
          </a:prstGeom>
          <a:noFill/>
          <a:ln>
            <a:noFill/>
          </a:ln>
        </p:spPr>
      </p:pic>
      <p:pic>
        <p:nvPicPr>
          <p:cNvPr id="400" name="Google Shape;400;p46" descr="3.png"/>
          <p:cNvPicPr preferRelativeResize="0"/>
          <p:nvPr/>
        </p:nvPicPr>
        <p:blipFill rotWithShape="1">
          <a:blip r:embed="rId9">
            <a:alphaModFix/>
          </a:blip>
          <a:srcRect/>
          <a:stretch/>
        </p:blipFill>
        <p:spPr>
          <a:xfrm>
            <a:off x="4748913" y="3047999"/>
            <a:ext cx="3810001" cy="7620001"/>
          </a:xfrm>
          <a:prstGeom prst="rect">
            <a:avLst/>
          </a:prstGeom>
          <a:noFill/>
          <a:ln>
            <a:noFill/>
          </a:ln>
        </p:spPr>
      </p:pic>
      <p:pic>
        <p:nvPicPr>
          <p:cNvPr id="401" name="Google Shape;401;p46" descr="2.png"/>
          <p:cNvPicPr preferRelativeResize="0"/>
          <p:nvPr/>
        </p:nvPicPr>
        <p:blipFill rotWithShape="1">
          <a:blip r:embed="rId10">
            <a:alphaModFix/>
          </a:blip>
          <a:srcRect/>
          <a:stretch/>
        </p:blipFill>
        <p:spPr>
          <a:xfrm>
            <a:off x="5129913" y="3047999"/>
            <a:ext cx="3810001" cy="7620001"/>
          </a:xfrm>
          <a:prstGeom prst="rect">
            <a:avLst/>
          </a:prstGeom>
          <a:noFill/>
          <a:ln>
            <a:noFill/>
          </a:ln>
        </p:spPr>
      </p:pic>
      <p:pic>
        <p:nvPicPr>
          <p:cNvPr id="402" name="Google Shape;402;p46" descr="1.png"/>
          <p:cNvPicPr preferRelativeResize="0"/>
          <p:nvPr/>
        </p:nvPicPr>
        <p:blipFill rotWithShape="1">
          <a:blip r:embed="rId11">
            <a:alphaModFix/>
          </a:blip>
          <a:srcRect/>
          <a:stretch/>
        </p:blipFill>
        <p:spPr>
          <a:xfrm>
            <a:off x="5510913" y="3047999"/>
            <a:ext cx="3810001" cy="7620001"/>
          </a:xfrm>
          <a:prstGeom prst="rect">
            <a:avLst/>
          </a:prstGeom>
          <a:noFill/>
          <a:ln>
            <a:noFill/>
          </a:ln>
        </p:spPr>
      </p:pic>
      <p:sp>
        <p:nvSpPr>
          <p:cNvPr id="404" name="Google Shape;404;p46"/>
          <p:cNvSpPr txBox="1"/>
          <p:nvPr/>
        </p:nvSpPr>
        <p:spPr>
          <a:xfrm>
            <a:off x="9608447" y="200976"/>
            <a:ext cx="9264641" cy="2355334"/>
          </a:xfrm>
          <a:prstGeom prst="rect">
            <a:avLst/>
          </a:prstGeom>
          <a:noFill/>
          <a:ln>
            <a:noFill/>
          </a:ln>
        </p:spPr>
        <p:txBody>
          <a:bodyPr spcFirstLastPara="1" wrap="square" lIns="50800" tIns="50800" rIns="50800" bIns="50800" anchor="ctr" anchorCtr="0">
            <a:normAutofit/>
          </a:bodyPr>
          <a:lstStyle/>
          <a:p>
            <a:pPr algn="ctr">
              <a:buClr>
                <a:srgbClr val="000000"/>
              </a:buClr>
              <a:buSzPts val="5500"/>
            </a:pPr>
            <a:r>
              <a:rPr lang="ar-SA" sz="8800" dirty="0">
                <a:latin typeface="Dubai" panose="020B0503030403030204" pitchFamily="34" charset="-78"/>
                <a:ea typeface="Helvetica Neue Light"/>
                <a:cs typeface="Dubai" panose="020B0503030403030204" pitchFamily="34" charset="-78"/>
                <a:sym typeface="Helvetica Neue Light"/>
              </a:rPr>
              <a:t>وقت الاحتفالات</a:t>
            </a:r>
            <a:endParaRPr sz="8800" dirty="0">
              <a:latin typeface="Dubai" panose="020B0503030403030204" pitchFamily="34" charset="-78"/>
              <a:ea typeface="Arial"/>
              <a:cs typeface="Dubai" panose="020B0503030403030204" pitchFamily="34" charset="-78"/>
              <a:sym typeface="Arial"/>
            </a:endParaRPr>
          </a:p>
        </p:txBody>
      </p:sp>
      <p:sp>
        <p:nvSpPr>
          <p:cNvPr id="6" name="مربع نص 5">
            <a:extLst>
              <a:ext uri="{FF2B5EF4-FFF2-40B4-BE49-F238E27FC236}">
                <a16:creationId xmlns:a16="http://schemas.microsoft.com/office/drawing/2014/main" id="{8BADEC18-90B0-3C02-C7C1-4C82559A2A6A}"/>
              </a:ext>
            </a:extLst>
          </p:cNvPr>
          <p:cNvSpPr txBox="1"/>
          <p:nvPr/>
        </p:nvSpPr>
        <p:spPr>
          <a:xfrm>
            <a:off x="9885904" y="3404254"/>
            <a:ext cx="5952762" cy="8594661"/>
          </a:xfrm>
          <a:prstGeom prst="rect">
            <a:avLst/>
          </a:prstGeom>
          <a:noFill/>
        </p:spPr>
        <p:txBody>
          <a:bodyPr wrap="square" rtlCol="0">
            <a:spAutoFit/>
          </a:bodyPr>
          <a:lstStyle/>
          <a:p>
            <a:pPr algn="ctr" rtl="1" fontAlgn="base">
              <a:spcBef>
                <a:spcPts val="1500"/>
              </a:spcBef>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حاليا وقت الاحتفالات</a:t>
            </a: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هل يوجد عضو </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يحتفل ب</a:t>
            </a:r>
            <a:r>
              <a:rPr lang="ar-SA" sz="4400" b="1" dirty="0">
                <a:latin typeface="Dubai" panose="020B0503030403030204" pitchFamily="34" charset="-78"/>
                <a:ea typeface="Tahoma" panose="020B0604030504040204" pitchFamily="34" charset="0"/>
                <a:cs typeface="Dubai" panose="020B0503030403030204" pitchFamily="34" charset="-78"/>
              </a:rPr>
              <a:t> 24</a:t>
            </a:r>
            <a:r>
              <a:rPr lang="en-US" sz="4400" b="1" dirty="0">
                <a:latin typeface="Dubai" panose="020B0503030403030204" pitchFamily="34" charset="-78"/>
                <a:ea typeface="Tahoma" panose="020B0604030504040204" pitchFamily="34" charset="0"/>
                <a:cs typeface="Dubai" panose="020B0503030403030204" pitchFamily="34" charset="-78"/>
              </a:rPr>
              <a:t> </a:t>
            </a:r>
            <a:r>
              <a:rPr lang="en-US" sz="4400" b="1" dirty="0" err="1">
                <a:latin typeface="Dubai" panose="020B0503030403030204" pitchFamily="34" charset="-78"/>
                <a:ea typeface="Tahoma" panose="020B0604030504040204" pitchFamily="34" charset="0"/>
                <a:cs typeface="Dubai" panose="020B0503030403030204" pitchFamily="34" charset="-78"/>
              </a:rPr>
              <a:t>ساعه</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 شهر؟</a:t>
            </a:r>
            <a:r>
              <a:rPr lang="ar-SA" sz="4400" b="1" dirty="0">
                <a:latin typeface="Dubai" panose="020B0503030403030204" pitchFamily="34" charset="-78"/>
                <a:ea typeface="Tahoma" panose="020B0604030504040204" pitchFamily="34" charset="0"/>
                <a:cs typeface="Dubai" panose="020B0503030403030204" pitchFamily="34" charset="-78"/>
              </a:rPr>
              <a:t>  </a:t>
            </a:r>
            <a:r>
              <a:rPr lang="en-US" sz="4400" b="1" dirty="0">
                <a:latin typeface="Dubai" panose="020B0503030403030204" pitchFamily="34" charset="-78"/>
                <a:ea typeface="Tahoma" panose="020B0604030504040204" pitchFamily="34" charset="0"/>
                <a:cs typeface="Dubai" panose="020B0503030403030204" pitchFamily="34" charset="-78"/>
              </a:rPr>
              <a:t> </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err="1">
                <a:latin typeface="Dubai" panose="020B0503030403030204" pitchFamily="34" charset="-78"/>
                <a:ea typeface="Tahoma" panose="020B0604030504040204" pitchFamily="34" charset="0"/>
                <a:cs typeface="Dubai" panose="020B0503030403030204" pitchFamily="34" charset="-78"/>
              </a:rPr>
              <a:t>شهرين</a:t>
            </a:r>
            <a:r>
              <a:rPr lang="en-US" sz="4400" b="1" dirty="0">
                <a:latin typeface="Dubai" panose="020B0503030403030204" pitchFamily="34" charset="-78"/>
                <a:ea typeface="Tahoma" panose="020B0604030504040204" pitchFamily="34" charset="0"/>
                <a:cs typeface="Dubai" panose="020B0503030403030204" pitchFamily="34" charset="-78"/>
              </a:rPr>
              <a:t>؟</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 ثلاثة اشهر؟</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 ستة اشهر؟</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 تسعة اشهر؟ سنه؟ </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a:latin typeface="Dubai" panose="020B0503030403030204" pitchFamily="34" charset="-78"/>
                <a:ea typeface="Tahoma" panose="020B0604030504040204" pitchFamily="34" charset="0"/>
                <a:cs typeface="Dubai" panose="020B0503030403030204" pitchFamily="34" charset="-78"/>
              </a:rPr>
              <a:t>سنه ونصف؟ سنتان؟ </a:t>
            </a:r>
            <a:endParaRPr lang="ar-SA" sz="4400" b="1" dirty="0">
              <a:latin typeface="Dubai" panose="020B0503030403030204" pitchFamily="34" charset="-78"/>
              <a:ea typeface="Tahoma" panose="020B0604030504040204" pitchFamily="34" charset="0"/>
              <a:cs typeface="Dubai" panose="020B0503030403030204" pitchFamily="34" charset="-78"/>
            </a:endParaRPr>
          </a:p>
          <a:p>
            <a:pPr algn="ctr" rtl="1" fontAlgn="base">
              <a:spcAft>
                <a:spcPts val="1500"/>
              </a:spcAft>
            </a:pPr>
            <a:r>
              <a:rPr lang="en-US" sz="4400" b="1" dirty="0" err="1">
                <a:latin typeface="Dubai" panose="020B0503030403030204" pitchFamily="34" charset="-78"/>
                <a:ea typeface="Tahoma" panose="020B0604030504040204" pitchFamily="34" charset="0"/>
                <a:cs typeface="Dubai" panose="020B0503030403030204" pitchFamily="34" charset="-78"/>
              </a:rPr>
              <a:t>مضاعفات</a:t>
            </a:r>
            <a:r>
              <a:rPr lang="en-US" sz="4400" b="1" dirty="0">
                <a:latin typeface="Dubai" panose="020B0503030403030204" pitchFamily="34" charset="-78"/>
                <a:ea typeface="Tahoma" panose="020B0604030504040204" pitchFamily="34" charset="0"/>
                <a:cs typeface="Dubai" panose="020B0503030403030204" pitchFamily="34" charset="-78"/>
              </a:rPr>
              <a:t> </a:t>
            </a:r>
            <a:r>
              <a:rPr lang="en-US" sz="4400" b="1" dirty="0" err="1">
                <a:latin typeface="Dubai" panose="020B0503030403030204" pitchFamily="34" charset="-78"/>
                <a:ea typeface="Tahoma" panose="020B0604030504040204" pitchFamily="34" charset="0"/>
                <a:cs typeface="Dubai" panose="020B0503030403030204" pitchFamily="34" charset="-78"/>
              </a:rPr>
              <a:t>السن</a:t>
            </a:r>
            <a:r>
              <a:rPr lang="ar-SA" sz="4400" b="1" dirty="0">
                <a:latin typeface="Dubai" panose="020B0503030403030204" pitchFamily="34" charset="-78"/>
                <a:ea typeface="Tahoma" panose="020B0604030504040204" pitchFamily="34" charset="0"/>
                <a:cs typeface="Dubai" panose="020B0503030403030204" pitchFamily="34" charset="-78"/>
              </a:rPr>
              <a:t>ي</a:t>
            </a:r>
            <a:r>
              <a:rPr lang="en-US" sz="4400" b="1" dirty="0">
                <a:latin typeface="Dubai" panose="020B0503030403030204" pitchFamily="34" charset="-78"/>
                <a:ea typeface="Tahoma" panose="020B0604030504040204" pitchFamily="34" charset="0"/>
                <a:cs typeface="Dubai" panose="020B0503030403030204" pitchFamily="34" charset="-78"/>
              </a:rPr>
              <a:t>ن؟ </a:t>
            </a:r>
          </a:p>
        </p:txBody>
      </p:sp>
      <p:pic>
        <p:nvPicPr>
          <p:cNvPr id="4" name="صورة 3">
            <a:extLst>
              <a:ext uri="{FF2B5EF4-FFF2-40B4-BE49-F238E27FC236}">
                <a16:creationId xmlns:a16="http://schemas.microsoft.com/office/drawing/2014/main" id="{91999F73-76AE-CD70-87DA-2FD53A5D98C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9328400" y="5395436"/>
            <a:ext cx="3945573" cy="3936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5"/>
          <p:cNvSpPr/>
          <p:nvPr/>
        </p:nvSpPr>
        <p:spPr>
          <a:xfrm>
            <a:off x="7602150" y="744552"/>
            <a:ext cx="9220200" cy="1888499"/>
          </a:xfrm>
          <a:prstGeom prst="rect">
            <a:avLst/>
          </a:prstGeom>
          <a:noFill/>
          <a:ln>
            <a:noFill/>
          </a:ln>
        </p:spPr>
        <p:txBody>
          <a:bodyPr spcFirstLastPara="1" wrap="square" lIns="0" tIns="0" rIns="0" bIns="0" anchor="ctr" anchorCtr="0">
            <a:noAutofit/>
          </a:bodyPr>
          <a:lstStyle/>
          <a:p>
            <a:pPr algn="ctr">
              <a:buClr>
                <a:srgbClr val="000000"/>
              </a:buClr>
              <a:buSzPts val="5700"/>
            </a:pPr>
            <a:r>
              <a:rPr lang="ar-SA" sz="6000" b="1" dirty="0">
                <a:latin typeface="Dubai" panose="020B0503030403030204" pitchFamily="34" charset="-78"/>
                <a:ea typeface="Helvetica Neue"/>
                <a:cs typeface="Dubai" panose="020B0503030403030204" pitchFamily="34" charset="-78"/>
                <a:sym typeface="Helvetica Neue"/>
              </a:rPr>
              <a:t>أفكار ملحه ورغبات مسيطرة</a:t>
            </a:r>
            <a:endParaRPr sz="6000" dirty="0">
              <a:latin typeface="Dubai" panose="020B0503030403030204" pitchFamily="34" charset="-78"/>
              <a:ea typeface="Arial"/>
              <a:cs typeface="Dubai" panose="020B0503030403030204" pitchFamily="34" charset="-78"/>
              <a:sym typeface="Arial"/>
            </a:endParaRPr>
          </a:p>
          <a:p>
            <a:pPr>
              <a:buClr>
                <a:srgbClr val="000000"/>
              </a:buClr>
              <a:buSzPts val="5700"/>
            </a:pPr>
            <a:endParaRPr sz="3600" dirty="0">
              <a:latin typeface="Dubai" panose="020B0503030403030204" pitchFamily="34" charset="-78"/>
              <a:ea typeface="Arial"/>
              <a:cs typeface="Dubai" panose="020B0503030403030204" pitchFamily="34" charset="-78"/>
              <a:sym typeface="Arial"/>
            </a:endParaRPr>
          </a:p>
        </p:txBody>
      </p:sp>
      <p:cxnSp>
        <p:nvCxnSpPr>
          <p:cNvPr id="387" name="Google Shape;387;p45"/>
          <p:cNvCxnSpPr/>
          <p:nvPr/>
        </p:nvCxnSpPr>
        <p:spPr>
          <a:xfrm>
            <a:off x="0" y="2633050"/>
            <a:ext cx="24424500" cy="0"/>
          </a:xfrm>
          <a:prstGeom prst="straightConnector1">
            <a:avLst/>
          </a:prstGeom>
          <a:noFill/>
          <a:ln w="101600" cap="flat" cmpd="sng">
            <a:solidFill>
              <a:srgbClr val="000000"/>
            </a:solidFill>
            <a:prstDash val="solid"/>
            <a:miter lim="400000"/>
            <a:headEnd type="none" w="sm" len="sm"/>
            <a:tailEnd type="none" w="sm" len="sm"/>
          </a:ln>
        </p:spPr>
      </p:cxnSp>
      <p:pic>
        <p:nvPicPr>
          <p:cNvPr id="5" name="صورة 4" descr="صورة تحتوي على نص, رجل, شخص&#10;&#10;تم إنشاء الوصف تلقائياً">
            <a:extLst>
              <a:ext uri="{FF2B5EF4-FFF2-40B4-BE49-F238E27FC236}">
                <a16:creationId xmlns:a16="http://schemas.microsoft.com/office/drawing/2014/main" id="{DD2430F8-9C22-2394-A6DA-913B49BD4169}"/>
              </a:ext>
            </a:extLst>
          </p:cNvPr>
          <p:cNvPicPr>
            <a:picLocks noChangeAspect="1"/>
          </p:cNvPicPr>
          <p:nvPr/>
        </p:nvPicPr>
        <p:blipFill>
          <a:blip r:embed="rId3"/>
          <a:stretch>
            <a:fillRect/>
          </a:stretch>
        </p:blipFill>
        <p:spPr>
          <a:xfrm>
            <a:off x="12212250" y="4356779"/>
            <a:ext cx="8323665" cy="5539021"/>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CBF737FA-9BC6-EA23-88A1-3F194916B31C}"/>
              </a:ext>
            </a:extLst>
          </p:cNvPr>
          <p:cNvPicPr>
            <a:picLocks noChangeAspect="1"/>
          </p:cNvPicPr>
          <p:nvPr/>
        </p:nvPicPr>
        <p:blipFill>
          <a:blip r:embed="rId4"/>
          <a:stretch>
            <a:fillRect/>
          </a:stretch>
        </p:blipFill>
        <p:spPr>
          <a:xfrm>
            <a:off x="2767090" y="4356779"/>
            <a:ext cx="8662909" cy="5664407"/>
          </a:xfrm>
          <a:prstGeom prst="rect">
            <a:avLst/>
          </a:prstGeom>
        </p:spPr>
      </p:pic>
      <p:pic>
        <p:nvPicPr>
          <p:cNvPr id="2" name="صورة 1">
            <a:extLst>
              <a:ext uri="{FF2B5EF4-FFF2-40B4-BE49-F238E27FC236}">
                <a16:creationId xmlns:a16="http://schemas.microsoft.com/office/drawing/2014/main" id="{E52B3D2A-1EDD-1C85-3665-85DF653CD41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488400" y="339341"/>
            <a:ext cx="1993675" cy="1989254"/>
          </a:xfrm>
          <a:prstGeom prst="rect">
            <a:avLst/>
          </a:prstGeom>
        </p:spPr>
      </p:pic>
    </p:spTree>
    <p:extLst>
      <p:ext uri="{BB962C8B-B14F-4D97-AF65-F5344CB8AC3E}">
        <p14:creationId xmlns:p14="http://schemas.microsoft.com/office/powerpoint/2010/main" val="39901502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5"/>
          <p:cNvSpPr/>
          <p:nvPr/>
        </p:nvSpPr>
        <p:spPr>
          <a:xfrm>
            <a:off x="2716424" y="359401"/>
            <a:ext cx="18951300" cy="2238600"/>
          </a:xfrm>
          <a:prstGeom prst="rect">
            <a:avLst/>
          </a:prstGeom>
          <a:noFill/>
          <a:ln>
            <a:noFill/>
          </a:ln>
        </p:spPr>
        <p:txBody>
          <a:bodyPr spcFirstLastPara="1" wrap="square" lIns="0" tIns="0" rIns="0" bIns="0" anchor="ctr" anchorCtr="0">
            <a:noAutofit/>
          </a:bodyPr>
          <a:lstStyle/>
          <a:p>
            <a:pPr algn="ctr">
              <a:buClr>
                <a:srgbClr val="000000"/>
              </a:buClr>
              <a:buSzPts val="5700"/>
            </a:pPr>
            <a:endParaRPr sz="3600" dirty="0">
              <a:latin typeface="Dubai" panose="020B0503030403030204" pitchFamily="34" charset="-78"/>
              <a:ea typeface="Arial"/>
              <a:cs typeface="Dubai" panose="020B0503030403030204" pitchFamily="34" charset="-78"/>
              <a:sym typeface="Arial"/>
            </a:endParaRPr>
          </a:p>
        </p:txBody>
      </p:sp>
      <p:cxnSp>
        <p:nvCxnSpPr>
          <p:cNvPr id="387" name="Google Shape;387;p45"/>
          <p:cNvCxnSpPr/>
          <p:nvPr/>
        </p:nvCxnSpPr>
        <p:spPr>
          <a:xfrm>
            <a:off x="0" y="2633050"/>
            <a:ext cx="24424500" cy="0"/>
          </a:xfrm>
          <a:prstGeom prst="straightConnector1">
            <a:avLst/>
          </a:prstGeom>
          <a:noFill/>
          <a:ln w="101600" cap="flat" cmpd="sng">
            <a:solidFill>
              <a:srgbClr val="000000"/>
            </a:solidFill>
            <a:prstDash val="solid"/>
            <a:miter lim="400000"/>
            <a:headEnd type="none" w="sm" len="sm"/>
            <a:tailEnd type="none" w="sm" len="sm"/>
          </a:ln>
        </p:spPr>
      </p:cxnSp>
      <p:sp>
        <p:nvSpPr>
          <p:cNvPr id="389" name="Google Shape;389;p45"/>
          <p:cNvSpPr txBox="1"/>
          <p:nvPr/>
        </p:nvSpPr>
        <p:spPr>
          <a:xfrm>
            <a:off x="1604683" y="4286343"/>
            <a:ext cx="22047200" cy="7233200"/>
          </a:xfrm>
          <a:prstGeom prst="rect">
            <a:avLst/>
          </a:prstGeom>
          <a:noFill/>
          <a:ln>
            <a:noFill/>
          </a:ln>
        </p:spPr>
        <p:txBody>
          <a:bodyPr spcFirstLastPara="1" wrap="square" lIns="91425" tIns="91425" rIns="91425" bIns="91425" anchor="t" anchorCtr="0">
            <a:noAutofit/>
          </a:bodyPr>
          <a:lstStyle/>
          <a:p>
            <a:pPr algn="r" rtl="1" fontAlgn="base">
              <a:spcBef>
                <a:spcPts val="1500"/>
              </a:spcBef>
              <a:spcAft>
                <a:spcPts val="1500"/>
              </a:spcAft>
            </a:pP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 name="Google Shape;386;p45">
            <a:extLst>
              <a:ext uri="{FF2B5EF4-FFF2-40B4-BE49-F238E27FC236}">
                <a16:creationId xmlns:a16="http://schemas.microsoft.com/office/drawing/2014/main" id="{D8837DFB-BBA8-62DE-610B-1BF4458AE4A9}"/>
              </a:ext>
            </a:extLst>
          </p:cNvPr>
          <p:cNvSpPr/>
          <p:nvPr/>
        </p:nvSpPr>
        <p:spPr>
          <a:xfrm>
            <a:off x="7116483" y="591899"/>
            <a:ext cx="9220200" cy="1888499"/>
          </a:xfrm>
          <a:prstGeom prst="rect">
            <a:avLst/>
          </a:prstGeom>
          <a:noFill/>
          <a:ln>
            <a:noFill/>
          </a:ln>
        </p:spPr>
        <p:txBody>
          <a:bodyPr spcFirstLastPara="1" wrap="square" lIns="0" tIns="0" rIns="0" bIns="0" anchor="ctr" anchorCtr="0">
            <a:noAutofit/>
          </a:bodyPr>
          <a:lstStyle/>
          <a:p>
            <a:pPr algn="ctr">
              <a:buClr>
                <a:srgbClr val="000000"/>
              </a:buClr>
              <a:buSzPts val="5700"/>
            </a:pPr>
            <a:r>
              <a:rPr lang="ar-SA" sz="6000" b="1" dirty="0">
                <a:latin typeface="Dubai" panose="020B0503030403030204" pitchFamily="34" charset="-78"/>
                <a:ea typeface="Helvetica Neue"/>
                <a:cs typeface="Dubai" panose="020B0503030403030204" pitchFamily="34" charset="-78"/>
                <a:sym typeface="Helvetica Neue"/>
              </a:rPr>
              <a:t>موضوع الاجتماع </a:t>
            </a:r>
            <a:endParaRPr sz="3600" dirty="0">
              <a:latin typeface="Dubai" panose="020B0503030403030204" pitchFamily="34" charset="-78"/>
              <a:ea typeface="Arial"/>
              <a:cs typeface="Dubai" panose="020B0503030403030204" pitchFamily="34" charset="-78"/>
              <a:sym typeface="Arial"/>
            </a:endParaRPr>
          </a:p>
        </p:txBody>
      </p:sp>
      <p:pic>
        <p:nvPicPr>
          <p:cNvPr id="6" name="صورة 5">
            <a:extLst>
              <a:ext uri="{FF2B5EF4-FFF2-40B4-BE49-F238E27FC236}">
                <a16:creationId xmlns:a16="http://schemas.microsoft.com/office/drawing/2014/main" id="{ABB5F996-EC82-17E6-6F0C-13C2E7BD913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88400" y="339341"/>
            <a:ext cx="1993675" cy="1989254"/>
          </a:xfrm>
          <a:prstGeom prst="rect">
            <a:avLst/>
          </a:prstGeom>
        </p:spPr>
      </p:pic>
    </p:spTree>
    <p:extLst>
      <p:ext uri="{BB962C8B-B14F-4D97-AF65-F5344CB8AC3E}">
        <p14:creationId xmlns:p14="http://schemas.microsoft.com/office/powerpoint/2010/main" val="15191989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58"/>
          <p:cNvSpPr/>
          <p:nvPr/>
        </p:nvSpPr>
        <p:spPr>
          <a:xfrm>
            <a:off x="2716424" y="359401"/>
            <a:ext cx="18951300" cy="2238600"/>
          </a:xfrm>
          <a:prstGeom prst="rect">
            <a:avLst/>
          </a:prstGeom>
          <a:noFill/>
          <a:ln>
            <a:noFill/>
          </a:ln>
        </p:spPr>
        <p:txBody>
          <a:bodyPr spcFirstLastPara="1" wrap="square" lIns="0" tIns="0" rIns="0" bIns="0" anchor="ctr" anchorCtr="0">
            <a:noAutofit/>
          </a:bodyPr>
          <a:lstStyle/>
          <a:p>
            <a:pPr algn="ctr">
              <a:buClr>
                <a:srgbClr val="000000"/>
              </a:buClr>
              <a:buSzPts val="5700"/>
            </a:pPr>
            <a:r>
              <a:rPr lang="ar" sz="6000" b="1" dirty="0">
                <a:latin typeface="Dubai" panose="020B0503030403030204" pitchFamily="34" charset="-78"/>
                <a:ea typeface="Helvetica Neue"/>
                <a:cs typeface="Dubai" panose="020B0503030403030204" pitchFamily="34" charset="-78"/>
                <a:sym typeface="Helvetica Neue"/>
              </a:rPr>
              <a:t>التقليد السابع</a:t>
            </a:r>
            <a:endParaRPr sz="3600" dirty="0">
              <a:latin typeface="Dubai" panose="020B0503030403030204" pitchFamily="34" charset="-78"/>
              <a:ea typeface="Arial"/>
              <a:cs typeface="Dubai" panose="020B0503030403030204" pitchFamily="34" charset="-78"/>
              <a:sym typeface="Arial"/>
            </a:endParaRPr>
          </a:p>
        </p:txBody>
      </p:sp>
      <p:cxnSp>
        <p:nvCxnSpPr>
          <p:cNvPr id="487" name="Google Shape;487;p58"/>
          <p:cNvCxnSpPr/>
          <p:nvPr/>
        </p:nvCxnSpPr>
        <p:spPr>
          <a:xfrm>
            <a:off x="0" y="2633050"/>
            <a:ext cx="24424500" cy="0"/>
          </a:xfrm>
          <a:prstGeom prst="straightConnector1">
            <a:avLst/>
          </a:prstGeom>
          <a:noFill/>
          <a:ln w="101600" cap="flat" cmpd="sng">
            <a:solidFill>
              <a:srgbClr val="000000"/>
            </a:solidFill>
            <a:prstDash val="solid"/>
            <a:miter lim="400000"/>
            <a:headEnd type="none" w="sm" len="sm"/>
            <a:tailEnd type="none" w="sm" len="sm"/>
          </a:ln>
        </p:spPr>
      </p:cxnSp>
      <p:sp>
        <p:nvSpPr>
          <p:cNvPr id="489" name="Google Shape;489;p58"/>
          <p:cNvSpPr txBox="1"/>
          <p:nvPr/>
        </p:nvSpPr>
        <p:spPr>
          <a:xfrm>
            <a:off x="3771900" y="3935475"/>
            <a:ext cx="15601800" cy="4912689"/>
          </a:xfrm>
          <a:prstGeom prst="rect">
            <a:avLst/>
          </a:prstGeom>
          <a:noFill/>
          <a:ln>
            <a:noFill/>
          </a:ln>
        </p:spPr>
        <p:txBody>
          <a:bodyPr spcFirstLastPara="1" wrap="square" lIns="91425" tIns="91425" rIns="91425" bIns="91425" anchor="t" anchorCtr="0">
            <a:noAutofit/>
          </a:bodyPr>
          <a:lstStyle/>
          <a:p>
            <a:pPr algn="just" rtl="1">
              <a:lnSpc>
                <a:spcPct val="115000"/>
              </a:lnSpc>
              <a:buClr>
                <a:schemeClr val="dk1"/>
              </a:buClr>
              <a:buSzPts val="1100"/>
            </a:pPr>
            <a:r>
              <a:rPr lang="ar" sz="4400" b="1" dirty="0">
                <a:latin typeface="Dubai" panose="020B0503030403030204" pitchFamily="34" charset="-78"/>
                <a:ea typeface="Helvetica Neue"/>
                <a:cs typeface="Dubai" panose="020B0503030403030204" pitchFamily="34" charset="-78"/>
                <a:sym typeface="Helvetica Neue"/>
              </a:rPr>
              <a:t>في هذا الوقت ، أكثر من أي وقت مضى ، من الأهمية أن نستمر في ممارسة التقليد السابع لنكون الدعم الذاتي لخدماتنا.</a:t>
            </a:r>
            <a:endParaRPr sz="4400" b="1" dirty="0">
              <a:latin typeface="Dubai" panose="020B0503030403030204" pitchFamily="34" charset="-78"/>
              <a:ea typeface="Helvetica Neue"/>
              <a:cs typeface="Dubai" panose="020B0503030403030204" pitchFamily="34" charset="-78"/>
              <a:sym typeface="Helvetica Neue"/>
            </a:endParaRPr>
          </a:p>
          <a:p>
            <a:pPr algn="just">
              <a:buClr>
                <a:srgbClr val="000000"/>
              </a:buClr>
              <a:buSzPts val="4200"/>
            </a:pPr>
            <a:endParaRPr lang="ar-SA" sz="4400" b="1" dirty="0">
              <a:latin typeface="Dubai" panose="020B0503030403030204" pitchFamily="34" charset="-78"/>
              <a:ea typeface="Helvetica Neue"/>
              <a:cs typeface="Dubai" panose="020B0503030403030204" pitchFamily="34" charset="-78"/>
              <a:sym typeface="Helvetica Neue"/>
            </a:endParaRPr>
          </a:p>
          <a:p>
            <a:pPr algn="just">
              <a:buClr>
                <a:srgbClr val="000000"/>
              </a:buClr>
              <a:buSzPts val="4200"/>
            </a:pPr>
            <a:endParaRPr sz="4400" b="1" dirty="0">
              <a:latin typeface="Dubai" panose="020B0503030403030204" pitchFamily="34" charset="-78"/>
              <a:ea typeface="Helvetica Neue"/>
              <a:cs typeface="Dubai" panose="020B0503030403030204" pitchFamily="34" charset="-78"/>
              <a:sym typeface="Helvetica Neue"/>
            </a:endParaRPr>
          </a:p>
          <a:p>
            <a:pPr algn="just" rtl="1">
              <a:lnSpc>
                <a:spcPct val="115000"/>
              </a:lnSpc>
              <a:buClr>
                <a:schemeClr val="dk1"/>
              </a:buClr>
              <a:buSzPts val="1100"/>
            </a:pPr>
            <a:r>
              <a:rPr lang="ar" sz="4400" b="1" dirty="0">
                <a:latin typeface="Dubai" panose="020B0503030403030204" pitchFamily="34" charset="-78"/>
                <a:ea typeface="Helvetica Neue"/>
                <a:cs typeface="Dubai" panose="020B0503030403030204" pitchFamily="34" charset="-78"/>
                <a:sym typeface="Helvetica Neue"/>
              </a:rPr>
              <a:t>لتقديم مساهمات مباشرة إلى </a:t>
            </a:r>
            <a:r>
              <a:rPr lang="ar-SA" sz="4400" b="1" dirty="0">
                <a:latin typeface="Dubai" panose="020B0503030403030204" pitchFamily="34" charset="-78"/>
                <a:ea typeface="Helvetica Neue"/>
                <a:cs typeface="Dubai" panose="020B0503030403030204" pitchFamily="34" charset="-78"/>
                <a:sym typeface="Helvetica Neue"/>
              </a:rPr>
              <a:t>المجموعة على الرابط التالي </a:t>
            </a:r>
          </a:p>
          <a:p>
            <a:pPr algn="just" rtl="1">
              <a:lnSpc>
                <a:spcPct val="115000"/>
              </a:lnSpc>
              <a:buClr>
                <a:schemeClr val="dk1"/>
              </a:buClr>
              <a:buSzPts val="1100"/>
            </a:pPr>
            <a:r>
              <a:rPr lang="ar-SA" sz="4400" b="1" u="sng" dirty="0">
                <a:latin typeface="Dubai" panose="020B0503030403030204" pitchFamily="34" charset="-78"/>
                <a:ea typeface="Helvetica Neue"/>
                <a:cs typeface="Dubai" panose="020B0503030403030204" pitchFamily="34" charset="-78"/>
                <a:sym typeface="Helvetica Neue"/>
              </a:rPr>
              <a:t>(( ضع رابط التقليد السابع هنا ))</a:t>
            </a:r>
            <a:endParaRPr sz="4400" b="1" dirty="0">
              <a:latin typeface="Dubai" panose="020B0503030403030204" pitchFamily="34" charset="-78"/>
              <a:ea typeface="Helvetica Neue"/>
              <a:cs typeface="Dubai" panose="020B0503030403030204" pitchFamily="34" charset="-78"/>
              <a:sym typeface="Helvetica Neue"/>
            </a:endParaRPr>
          </a:p>
        </p:txBody>
      </p:sp>
      <p:pic>
        <p:nvPicPr>
          <p:cNvPr id="2" name="صورة 1">
            <a:extLst>
              <a:ext uri="{FF2B5EF4-FFF2-40B4-BE49-F238E27FC236}">
                <a16:creationId xmlns:a16="http://schemas.microsoft.com/office/drawing/2014/main" id="{28224A7D-3773-5E9B-AE67-4E369AAB53B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88400" y="339341"/>
            <a:ext cx="1993675" cy="1989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 name="مربع نص 2">
            <a:extLst>
              <a:ext uri="{FF2B5EF4-FFF2-40B4-BE49-F238E27FC236}">
                <a16:creationId xmlns:a16="http://schemas.microsoft.com/office/drawing/2014/main" id="{D0307A3F-4A20-DFC2-1644-4FD5F8559B2D}"/>
              </a:ext>
            </a:extLst>
          </p:cNvPr>
          <p:cNvSpPr txBox="1"/>
          <p:nvPr/>
        </p:nvSpPr>
        <p:spPr>
          <a:xfrm>
            <a:off x="3785469" y="6021718"/>
            <a:ext cx="17368370" cy="5016758"/>
          </a:xfrm>
          <a:prstGeom prst="rect">
            <a:avLst/>
          </a:prstGeom>
          <a:noFill/>
        </p:spPr>
        <p:txBody>
          <a:bodyPr wrap="square">
            <a:spAutoFit/>
          </a:bodyPr>
          <a:lstStyle/>
          <a:p>
            <a:pPr lvl="0" algn="ctr" rtl="1">
              <a:buClr>
                <a:srgbClr val="000000"/>
              </a:buClr>
              <a:buSzPts val="4800"/>
            </a:pPr>
            <a:r>
              <a:rPr lang="ar-SA" sz="8000" dirty="0">
                <a:ea typeface="Helvetica Neue"/>
                <a:cs typeface="Dubai" panose="020B0503030403030204" pitchFamily="34" charset="-78"/>
                <a:sym typeface="Helvetica Neue"/>
              </a:rPr>
              <a:t>و نبدأ اجتماعنا بدقيقة سكون </a:t>
            </a:r>
          </a:p>
          <a:p>
            <a:pPr lvl="0" algn="ctr" rtl="1">
              <a:buClr>
                <a:srgbClr val="000000"/>
              </a:buClr>
              <a:buSzPts val="4800"/>
            </a:pPr>
            <a:r>
              <a:rPr lang="ar-SA" sz="8000" dirty="0">
                <a:ea typeface="Helvetica Neue"/>
                <a:cs typeface="Dubai" panose="020B0503030403030204" pitchFamily="34" charset="-78"/>
                <a:sym typeface="Helvetica Neue"/>
              </a:rPr>
              <a:t>"" لنتذكر لماذا نحن هنا ""</a:t>
            </a:r>
          </a:p>
          <a:p>
            <a:pPr lvl="0" algn="ctr" rtl="1">
              <a:buClr>
                <a:srgbClr val="000000"/>
              </a:buClr>
              <a:buSzPts val="4800"/>
            </a:pPr>
            <a:r>
              <a:rPr lang="ar-SA" sz="8000" dirty="0">
                <a:ea typeface="Helvetica Neue"/>
                <a:cs typeface="Dubai" panose="020B0503030403030204" pitchFamily="34" charset="-78"/>
                <a:sym typeface="Helvetica Neue"/>
              </a:rPr>
              <a:t>ولندعو لأنفسنا وللمدمن الذي ما زال يعاني </a:t>
            </a:r>
          </a:p>
          <a:p>
            <a:pPr lvl="0" algn="ctr" rtl="1">
              <a:buClr>
                <a:srgbClr val="000000"/>
              </a:buClr>
              <a:buSzPts val="4800"/>
            </a:pPr>
            <a:endParaRPr lang="en-US" sz="8000" dirty="0">
              <a:ea typeface="Helvetica Neue"/>
              <a:cs typeface="Dubai" panose="020B0503030403030204" pitchFamily="34" charset="-78"/>
              <a:sym typeface="Helvetica Neue"/>
            </a:endParaRPr>
          </a:p>
        </p:txBody>
      </p:sp>
      <p:pic>
        <p:nvPicPr>
          <p:cNvPr id="4" name="صورة 3">
            <a:extLst>
              <a:ext uri="{FF2B5EF4-FFF2-40B4-BE49-F238E27FC236}">
                <a16:creationId xmlns:a16="http://schemas.microsoft.com/office/drawing/2014/main" id="{04FBF202-A84D-F370-E6DC-E92ADB5B510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74800" y="1467084"/>
            <a:ext cx="3652187" cy="3644089"/>
          </a:xfrm>
          <a:prstGeom prst="rect">
            <a:avLst/>
          </a:prstGeom>
        </p:spPr>
      </p:pic>
    </p:spTree>
    <p:extLst>
      <p:ext uri="{BB962C8B-B14F-4D97-AF65-F5344CB8AC3E}">
        <p14:creationId xmlns:p14="http://schemas.microsoft.com/office/powerpoint/2010/main" val="1069910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493"/>
        <p:cNvGrpSpPr/>
        <p:nvPr/>
      </p:nvGrpSpPr>
      <p:grpSpPr>
        <a:xfrm>
          <a:off x="0" y="0"/>
          <a:ext cx="0" cy="0"/>
          <a:chOff x="0" y="0"/>
          <a:chExt cx="0" cy="0"/>
        </a:xfrm>
      </p:grpSpPr>
      <p:sp>
        <p:nvSpPr>
          <p:cNvPr id="494" name="Google Shape;494;p59"/>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495" name="Google Shape;495;p59"/>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496" name="Google Shape;496;p59"/>
          <p:cNvSpPr txBox="1">
            <a:spLocks noGrp="1"/>
          </p:cNvSpPr>
          <p:nvPr>
            <p:ph type="title"/>
          </p:nvPr>
        </p:nvSpPr>
        <p:spPr>
          <a:xfrm>
            <a:off x="1689100" y="997335"/>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أدبيات الزمالة</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497" name="Google Shape;497;p59"/>
          <p:cNvSpPr txBox="1"/>
          <p:nvPr/>
        </p:nvSpPr>
        <p:spPr>
          <a:xfrm>
            <a:off x="11722525" y="3688400"/>
            <a:ext cx="11343600" cy="7083300"/>
          </a:xfrm>
          <a:prstGeom prst="rect">
            <a:avLst/>
          </a:prstGeom>
          <a:noFill/>
          <a:ln>
            <a:noFill/>
          </a:ln>
        </p:spPr>
        <p:txBody>
          <a:bodyPr spcFirstLastPara="1" wrap="square" lIns="91425" tIns="91425" rIns="91425" bIns="91425" anchor="ctr" anchorCtr="0">
            <a:noAutofit/>
          </a:bodyPr>
          <a:lstStyle/>
          <a:p>
            <a:pPr algn="r"/>
            <a:r>
              <a:rPr lang="ar"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يتوفر على الانترنت</a:t>
            </a:r>
            <a:endParaRPr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a:p>
            <a:pPr algn="r"/>
            <a:r>
              <a:rPr lang="ar"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جميع الكتيبات</a:t>
            </a:r>
            <a:endParaRPr lang="en-US"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a:p>
            <a:pPr algn="r"/>
            <a:r>
              <a:rPr lang="ar-SA"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المنشورات</a:t>
            </a:r>
            <a:endParaRPr lang="en-US"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a:p>
            <a:pPr algn="r" rtl="1">
              <a:lnSpc>
                <a:spcPct val="115000"/>
              </a:lnSpc>
            </a:pPr>
            <a:r>
              <a:rPr lang="ar"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نسخة صوتية من Basic Text</a:t>
            </a:r>
            <a:endParaRPr lang="ar-SA"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a:p>
            <a:pPr algn="r" rtl="1">
              <a:lnSpc>
                <a:spcPct val="115000"/>
              </a:lnSpc>
            </a:pPr>
            <a:r>
              <a:rPr lang="ar-SA"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rPr>
              <a:t>وعند الرغبة في الحصول على أي كتاب الرجاء التواصل مع خدم المجموعة فنحن هنا من اجلكم </a:t>
            </a:r>
            <a:endParaRPr sz="4800" b="1" dirty="0">
              <a:solidFill>
                <a:schemeClr val="bg1">
                  <a:lumMod val="95000"/>
                  <a:lumOff val="5000"/>
                </a:schemeClr>
              </a:solidFill>
              <a:latin typeface="Dubai" panose="020B0503030403030204" pitchFamily="34" charset="-78"/>
              <a:ea typeface="Helvetica Neue"/>
              <a:cs typeface="Dubai" panose="020B0503030403030204" pitchFamily="34" charset="-78"/>
              <a:sym typeface="Helvetica Neue"/>
            </a:endParaRPr>
          </a:p>
          <a:p>
            <a:pPr algn="r"/>
            <a:endParaRPr sz="4800" dirty="0">
              <a:latin typeface="Helvetica Neue"/>
              <a:ea typeface="Helvetica Neue"/>
              <a:cs typeface="Helvetica Neue"/>
              <a:sym typeface="Helvetica Neue"/>
            </a:endParaRPr>
          </a:p>
          <a:p>
            <a:pPr algn="r"/>
            <a:endParaRPr sz="4800" dirty="0">
              <a:solidFill>
                <a:srgbClr val="000000"/>
              </a:solidFill>
              <a:latin typeface="Helvetica Neue"/>
              <a:ea typeface="Helvetica Neue"/>
              <a:cs typeface="Helvetica Neue"/>
              <a:sym typeface="Helvetica Neue"/>
            </a:endParaRPr>
          </a:p>
          <a:p>
            <a:pPr algn="r"/>
            <a:r>
              <a:rPr lang="ar" sz="4800" u="sng" dirty="0">
                <a:solidFill>
                  <a:srgbClr val="000000"/>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https://na.org/?ID=literature</a:t>
            </a:r>
            <a:endParaRPr sz="4800" dirty="0">
              <a:solidFill>
                <a:srgbClr val="000000"/>
              </a:solidFill>
              <a:latin typeface="Helvetica Neue"/>
              <a:ea typeface="Helvetica Neue"/>
              <a:cs typeface="Helvetica Neue"/>
              <a:sym typeface="Helvetica Neue"/>
            </a:endParaRPr>
          </a:p>
          <a:p>
            <a:pPr algn="r"/>
            <a:endParaRPr sz="4800" dirty="0">
              <a:solidFill>
                <a:srgbClr val="000000"/>
              </a:solidFill>
              <a:highlight>
                <a:srgbClr val="FFFFFF"/>
              </a:highlight>
              <a:latin typeface="Helvetica Neue"/>
              <a:ea typeface="Helvetica Neue"/>
              <a:cs typeface="Helvetica Neue"/>
              <a:sym typeface="Helvetica Neue"/>
            </a:endParaRPr>
          </a:p>
        </p:txBody>
      </p:sp>
      <p:pic>
        <p:nvPicPr>
          <p:cNvPr id="498" name="Google Shape;498;p59"/>
          <p:cNvPicPr preferRelativeResize="0"/>
          <p:nvPr/>
        </p:nvPicPr>
        <p:blipFill rotWithShape="1">
          <a:blip r:embed="rId4">
            <a:alphaModFix/>
          </a:blip>
          <a:srcRect/>
          <a:stretch/>
        </p:blipFill>
        <p:spPr>
          <a:xfrm>
            <a:off x="1689100" y="4000446"/>
            <a:ext cx="6049750" cy="4960795"/>
          </a:xfrm>
          <a:prstGeom prst="rect">
            <a:avLst/>
          </a:prstGeom>
          <a:noFill/>
          <a:ln>
            <a:noFill/>
          </a:ln>
        </p:spPr>
      </p:pic>
      <p:pic>
        <p:nvPicPr>
          <p:cNvPr id="499" name="Google Shape;499;p59"/>
          <p:cNvPicPr preferRelativeResize="0"/>
          <p:nvPr/>
        </p:nvPicPr>
        <p:blipFill rotWithShape="1">
          <a:blip r:embed="rId5">
            <a:alphaModFix/>
          </a:blip>
          <a:srcRect/>
          <a:stretch/>
        </p:blipFill>
        <p:spPr>
          <a:xfrm>
            <a:off x="2662700" y="5728450"/>
            <a:ext cx="6339925" cy="60863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52"/>
        <p:cNvGrpSpPr/>
        <p:nvPr/>
      </p:nvGrpSpPr>
      <p:grpSpPr>
        <a:xfrm>
          <a:off x="0" y="0"/>
          <a:ext cx="0" cy="0"/>
          <a:chOff x="0" y="0"/>
          <a:chExt cx="0" cy="0"/>
        </a:xfrm>
      </p:grpSpPr>
      <p:sp>
        <p:nvSpPr>
          <p:cNvPr id="353" name="Google Shape;353;p41"/>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54" name="Google Shape;354;p41"/>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55" name="Google Shape;355;p41"/>
          <p:cNvSpPr txBox="1">
            <a:spLocks noGrp="1"/>
          </p:cNvSpPr>
          <p:nvPr>
            <p:ph type="title"/>
          </p:nvPr>
        </p:nvSpPr>
        <p:spPr>
          <a:xfrm>
            <a:off x="1929768" y="5813328"/>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نحن بالفعل نتعافى</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56" name="Google Shape;356;p41"/>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defTabSz="457206">
              <a:buClr>
                <a:srgbClr val="000000"/>
              </a:buClr>
              <a:buSzPts val="5500"/>
              <a:defRPr/>
            </a:pPr>
            <a:r>
              <a:rPr lang="ar" sz="5500" b="1" dirty="0">
                <a:solidFill>
                  <a:prstClr val="black">
                    <a:lumMod val="95000"/>
                    <a:lumOff val="5000"/>
                  </a:prstClr>
                </a:solidFill>
                <a:latin typeface="Dubai" panose="020B0503030403030204" pitchFamily="34" charset="-78"/>
                <a:ea typeface="Helvetica Neue"/>
                <a:cs typeface="Dubai" panose="020B0503030403030204" pitchFamily="34" charset="-78"/>
                <a:sym typeface="Helvetica Neue"/>
              </a:rPr>
              <a:t>من يرغب في قراءة </a:t>
            </a:r>
            <a:endParaRPr sz="1400" b="1" dirty="0">
              <a:solidFill>
                <a:prstClr val="black">
                  <a:lumMod val="95000"/>
                  <a:lumOff val="5000"/>
                </a:prstClr>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3656700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60"/>
        <p:cNvGrpSpPr/>
        <p:nvPr/>
      </p:nvGrpSpPr>
      <p:grpSpPr>
        <a:xfrm>
          <a:off x="0" y="0"/>
          <a:ext cx="0" cy="0"/>
          <a:chOff x="0" y="0"/>
          <a:chExt cx="0" cy="0"/>
        </a:xfrm>
      </p:grpSpPr>
      <p:sp>
        <p:nvSpPr>
          <p:cNvPr id="361" name="Google Shape;361;p42"/>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62" name="Google Shape;362;p42"/>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63" name="Google Shape;363;p42"/>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85000"/>
                    <a:lumOff val="15000"/>
                  </a:schemeClr>
                </a:solidFill>
                <a:latin typeface="Dubai" panose="020B0503030403030204" pitchFamily="34" charset="-78"/>
                <a:cs typeface="Dubai" panose="020B0503030403030204" pitchFamily="34" charset="-78"/>
              </a:rPr>
              <a:t>نحن بالفعل نتعافى</a:t>
            </a:r>
            <a:endParaRPr b="1" dirty="0">
              <a:solidFill>
                <a:schemeClr val="bg1">
                  <a:lumMod val="85000"/>
                  <a:lumOff val="15000"/>
                </a:schemeClr>
              </a:solidFill>
              <a:latin typeface="Dubai" panose="020B0503030403030204" pitchFamily="34" charset="-78"/>
              <a:cs typeface="Dubai" panose="020B0503030403030204" pitchFamily="34" charset="-78"/>
            </a:endParaRPr>
          </a:p>
        </p:txBody>
      </p:sp>
      <p:sp>
        <p:nvSpPr>
          <p:cNvPr id="364" name="Google Shape;364;p42"/>
          <p:cNvSpPr/>
          <p:nvPr/>
        </p:nvSpPr>
        <p:spPr>
          <a:xfrm>
            <a:off x="2914725" y="2610700"/>
            <a:ext cx="18554700" cy="9871800"/>
          </a:xfrm>
          <a:prstGeom prst="rect">
            <a:avLst/>
          </a:prstGeom>
          <a:noFill/>
          <a:ln>
            <a:noFill/>
          </a:ln>
        </p:spPr>
        <p:txBody>
          <a:bodyPr spcFirstLastPara="1" wrap="square" lIns="0" tIns="0" rIns="0" bIns="0" anchor="ctr" anchorCtr="0">
            <a:noAutofit/>
          </a:bodyPr>
          <a:lstStyle/>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عندما نكتشف في نهاية الطريق أننا لا نستطيع بعد الآن أن نحيا كبشر سواء بالمخدراتأو بدونها، نواجه جميعا نفس المأزق. ماذا بقي أمامنا لنفعله؟ ويبرز أمامنا هذا الاختيار: إما أن نستمر بكل ما نستطيع لنصل لنهايات مريرة – السجون أو المصحات أو الموت - أونجد أسلوباً جديداً للحياة. في الماضي لم يتح هذا الاختيار الأخير إلا للقليل من المدمنين،والمدمنون اليوم أوفر حظاً، فلأول مرة في التاريخ يثبت أسلوب بسيط نفسه في حياة الكثير من المدمنين، وهو متاح لنا جميعاً، إنه برنامج بسيط وروحاني ولكنه ليس ديني،يعرف باسم "زمالة المدمنين المجهولين".</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a:spcBef>
                <a:spcPts val="1400"/>
              </a:spcBef>
              <a:buClr>
                <a:srgbClr val="000000"/>
              </a:buClr>
              <a:buSzPts val="3900"/>
              <a:defRPr/>
            </a:pPr>
            <a:endParaRPr sz="4400" b="1" dirty="0">
              <a:solidFill>
                <a:prstClr val="white"/>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12928963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368"/>
        <p:cNvGrpSpPr/>
        <p:nvPr/>
      </p:nvGrpSpPr>
      <p:grpSpPr>
        <a:xfrm>
          <a:off x="0" y="0"/>
          <a:ext cx="0" cy="0"/>
          <a:chOff x="0" y="0"/>
          <a:chExt cx="0" cy="0"/>
        </a:xfrm>
      </p:grpSpPr>
      <p:sp>
        <p:nvSpPr>
          <p:cNvPr id="369" name="Google Shape;369;p43"/>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70" name="Google Shape;370;p43"/>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71" name="Google Shape;371;p43"/>
          <p:cNvSpPr txBox="1">
            <a:spLocks noGrp="1"/>
          </p:cNvSpPr>
          <p:nvPr>
            <p:ph type="title"/>
          </p:nvPr>
        </p:nvSpPr>
        <p:spPr>
          <a:xfrm>
            <a:off x="1929768" y="5813328"/>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sz="12500" dirty="0">
                <a:solidFill>
                  <a:schemeClr val="bg1">
                    <a:lumMod val="95000"/>
                    <a:lumOff val="5000"/>
                  </a:schemeClr>
                </a:solidFill>
                <a:latin typeface="Dubai" panose="020B0503030403030204" pitchFamily="34" charset="-78"/>
                <a:cs typeface="Dubai" panose="020B0503030403030204" pitchFamily="34" charset="-78"/>
              </a:rPr>
              <a:t>لليوم فقط </a:t>
            </a:r>
            <a:endParaRPr sz="125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72" name="Google Shape;372;p43"/>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a:buClr>
                <a:srgbClr val="000000"/>
              </a:buClr>
              <a:buSzPts val="5500"/>
            </a:pPr>
            <a:r>
              <a:rPr lang="ar-SA" sz="5500" b="1" dirty="0">
                <a:solidFill>
                  <a:schemeClr val="bg1">
                    <a:lumMod val="95000"/>
                    <a:lumOff val="5000"/>
                  </a:schemeClr>
                </a:solidFill>
                <a:latin typeface="Dubai" panose="020B0503030403030204" pitchFamily="34" charset="-78"/>
                <a:ea typeface="Helvetica Neue Light"/>
                <a:cs typeface="Dubai" panose="020B0503030403030204" pitchFamily="34" charset="-78"/>
                <a:sym typeface="Helvetica Neue Light"/>
              </a:rPr>
              <a:t>من يرغب بقراءة</a:t>
            </a:r>
            <a:endParaRPr lang="ar-SA" sz="1400" b="1"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extLst>
      <p:ext uri="{BB962C8B-B14F-4D97-AF65-F5344CB8AC3E}">
        <p14:creationId xmlns:p14="http://schemas.microsoft.com/office/powerpoint/2010/main" val="27942539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376"/>
        <p:cNvGrpSpPr/>
        <p:nvPr/>
      </p:nvGrpSpPr>
      <p:grpSpPr>
        <a:xfrm>
          <a:off x="0" y="0"/>
          <a:ext cx="0" cy="0"/>
          <a:chOff x="0" y="0"/>
          <a:chExt cx="0" cy="0"/>
        </a:xfrm>
      </p:grpSpPr>
      <p:sp>
        <p:nvSpPr>
          <p:cNvPr id="377" name="Google Shape;377;p44"/>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78" name="Google Shape;378;p44"/>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defRPr/>
            </a:pPr>
            <a:endParaRPr sz="3200" dirty="0">
              <a:solidFill>
                <a:srgbClr val="FFFFFF"/>
              </a:solidFill>
              <a:latin typeface="Helvetica Neue"/>
              <a:ea typeface="Helvetica Neue"/>
              <a:cs typeface="Helvetica Neue"/>
              <a:sym typeface="Helvetica Neue"/>
            </a:endParaRPr>
          </a:p>
        </p:txBody>
      </p:sp>
      <p:sp>
        <p:nvSpPr>
          <p:cNvPr id="379" name="Google Shape;379;p44"/>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لليوم فقط</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80" name="Google Shape;380;p44"/>
          <p:cNvSpPr/>
          <p:nvPr/>
        </p:nvSpPr>
        <p:spPr>
          <a:xfrm>
            <a:off x="2532100" y="2610700"/>
            <a:ext cx="19320000" cy="9871800"/>
          </a:xfrm>
          <a:prstGeom prst="rect">
            <a:avLst/>
          </a:prstGeom>
          <a:noFill/>
          <a:ln>
            <a:noFill/>
          </a:ln>
        </p:spPr>
        <p:txBody>
          <a:bodyPr spcFirstLastPara="1" wrap="square" lIns="0" tIns="0" rIns="0" bIns="0" anchor="ctr" anchorCtr="0">
            <a:noAutofit/>
          </a:bodyPr>
          <a:lstStyle/>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spcBef>
                <a:spcPts val="200"/>
              </a:spcBef>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قل لنفسك: لليوم فقط سيتركز تفكيري على التعافي، أعيش وأستمتع بالحياة دون تعاطي المخدرات.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لليوم فقط سيكون لدي ثقة بعضو في زمالة المدمنين المجهولين، عضو يؤمن بي ويود مساعدتي في تعافي.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لليوم فقط سيكون لدي برنامج وسأحاول الالتزام به قدر استطاعتي.</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لليوم فقط ومن خلال برنامج زمالة المدمنين المجهولين سأحاول أن أجد لنفسي رؤية أفضل لحياتي.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لليوم فقط لن أخاف وستتركز أفكاري على زملائي الجدد، أولئك الذين لا يتعاطون المخدرات ووجدوا أسلوباً جديداً للحياة, وطالما أتبع هذا السبيل فليس لدي ما اخشاه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rtl="1">
              <a:lnSpc>
                <a:spcPct val="115000"/>
              </a:lnSpc>
              <a:buClr>
                <a:prstClr val="black"/>
              </a:buClr>
              <a:buSzPts val="1100"/>
              <a:defRPr/>
            </a:pPr>
            <a:r>
              <a:rPr lang="ar" sz="4400" b="1" dirty="0">
                <a:solidFill>
                  <a:prstClr val="black"/>
                </a:solidFill>
                <a:latin typeface="Dubai" panose="020B0503030403030204" pitchFamily="34" charset="-78"/>
                <a:ea typeface="Helvetica Neue"/>
                <a:cs typeface="Dubai" panose="020B0503030403030204" pitchFamily="34" charset="-78"/>
                <a:sym typeface="Helvetica Neue"/>
              </a:rPr>
              <a:t> </a:t>
            </a:r>
            <a:endParaRPr sz="44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 defTabSz="457206">
              <a:spcBef>
                <a:spcPts val="1400"/>
              </a:spcBef>
              <a:buClr>
                <a:srgbClr val="000000"/>
              </a:buClr>
              <a:buSzPts val="3800"/>
              <a:defRPr/>
            </a:pPr>
            <a:endParaRPr sz="4400" b="1" dirty="0">
              <a:solidFill>
                <a:prstClr val="white"/>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9539785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5"/>
          <p:cNvSpPr/>
          <p:nvPr/>
        </p:nvSpPr>
        <p:spPr>
          <a:xfrm>
            <a:off x="250149" y="370041"/>
            <a:ext cx="23883601" cy="12975901"/>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Dubai" panose="020B0503030403030204" pitchFamily="34" charset="-78"/>
              <a:ea typeface="Helvetica Neue"/>
              <a:cs typeface="Dubai" panose="020B0503030403030204" pitchFamily="34" charset="-78"/>
              <a:sym typeface="Helvetica Neue"/>
            </a:endParaRPr>
          </a:p>
        </p:txBody>
      </p:sp>
      <p:sp>
        <p:nvSpPr>
          <p:cNvPr id="585" name="Google Shape;585;p65"/>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Dubai" panose="020B0503030403030204" pitchFamily="34" charset="-78"/>
              <a:ea typeface="Helvetica Neue"/>
              <a:cs typeface="Dubai" panose="020B0503030403030204" pitchFamily="34" charset="-78"/>
              <a:sym typeface="Helvetica Neue"/>
            </a:endParaRPr>
          </a:p>
        </p:txBody>
      </p:sp>
      <p:sp>
        <p:nvSpPr>
          <p:cNvPr id="586" name="Google Shape;586;p65"/>
          <p:cNvSpPr txBox="1">
            <a:spLocks noGrp="1"/>
          </p:cNvSpPr>
          <p:nvPr>
            <p:ph type="ctrTitle"/>
          </p:nvPr>
        </p:nvSpPr>
        <p:spPr>
          <a:xfrm>
            <a:off x="5234605" y="1842596"/>
            <a:ext cx="13914687" cy="2658300"/>
          </a:xfrm>
          <a:prstGeom prst="rect">
            <a:avLst/>
          </a:prstGeom>
          <a:noFill/>
          <a:ln>
            <a:noFill/>
          </a:ln>
        </p:spPr>
        <p:txBody>
          <a:bodyPr spcFirstLastPara="1" vert="horz" wrap="square" lIns="50800" tIns="50800" rIns="50800" bIns="50800" rtlCol="0" anchor="t" anchorCtr="0">
            <a:noAutofit/>
          </a:bodyPr>
          <a:lstStyle/>
          <a:p>
            <a:pPr>
              <a:lnSpc>
                <a:spcPct val="80000"/>
              </a:lnSpc>
              <a:spcBef>
                <a:spcPts val="0"/>
              </a:spcBef>
              <a:buClr>
                <a:srgbClr val="000000"/>
              </a:buClr>
              <a:buSzPts val="11200"/>
            </a:pPr>
            <a:r>
              <a:rPr lang="ar-SA" sz="11200" cap="none" dirty="0">
                <a:latin typeface="Calibri Light" panose="020F0302020204030204" pitchFamily="34" charset="0"/>
                <a:ea typeface="Helvetica Neue"/>
                <a:cs typeface="Calibri Light" panose="020F0302020204030204" pitchFamily="34" charset="0"/>
                <a:sym typeface="Helvetica Neue"/>
              </a:rPr>
              <a:t>تنويهات نهاية الاجتماع</a:t>
            </a:r>
            <a:endParaRPr sz="11200" b="0" cap="none" dirty="0">
              <a:latin typeface="Calibri Light" panose="020F0302020204030204" pitchFamily="34" charset="0"/>
              <a:ea typeface="Helvetica Neue"/>
              <a:cs typeface="Calibri Light" panose="020F0302020204030204" pitchFamily="34" charset="0"/>
              <a:sym typeface="Helvetica Neue"/>
            </a:endParaRPr>
          </a:p>
        </p:txBody>
      </p:sp>
      <p:sp>
        <p:nvSpPr>
          <p:cNvPr id="5" name="مربع نص 4">
            <a:extLst>
              <a:ext uri="{FF2B5EF4-FFF2-40B4-BE49-F238E27FC236}">
                <a16:creationId xmlns:a16="http://schemas.microsoft.com/office/drawing/2014/main" id="{3D17229B-C794-5FDB-8CB6-B5352368F6CA}"/>
              </a:ext>
            </a:extLst>
          </p:cNvPr>
          <p:cNvSpPr txBox="1"/>
          <p:nvPr/>
        </p:nvSpPr>
        <p:spPr>
          <a:xfrm>
            <a:off x="1882588" y="4801578"/>
            <a:ext cx="19955436" cy="5363007"/>
          </a:xfrm>
          <a:prstGeom prst="rect">
            <a:avLst/>
          </a:prstGeom>
          <a:noFill/>
        </p:spPr>
        <p:txBody>
          <a:bodyPr wrap="square">
            <a:spAutoFit/>
          </a:bodyPr>
          <a:lstStyle/>
          <a:p>
            <a:pPr algn="r" rtl="1" fontAlgn="base">
              <a:spcBef>
                <a:spcPts val="1500"/>
              </a:spcBef>
              <a:spcAft>
                <a:spcPts val="1500"/>
              </a:spcAft>
            </a:pPr>
            <a:r>
              <a:rPr lang="en-US" sz="6600" dirty="0">
                <a:latin typeface="Calibri Light" panose="020F0302020204030204" pitchFamily="34" charset="0"/>
                <a:ea typeface="Tahoma" panose="020B0604030504040204" pitchFamily="34" charset="0"/>
                <a:cs typeface="Calibri Light" panose="020F0302020204030204" pitchFamily="34" charset="0"/>
              </a:rPr>
              <a:t>وصلنا لنهاية الاجتماع، واجتماعاتنا مستمره للأربعه وعشرين ساعه القادمه. </a:t>
            </a:r>
            <a:endParaRPr lang="en-US" sz="7200" dirty="0">
              <a:latin typeface="Calibri Light" panose="020F0302020204030204" pitchFamily="34" charset="0"/>
              <a:ea typeface="Tahoma" panose="020B0604030504040204" pitchFamily="34" charset="0"/>
              <a:cs typeface="Calibri Light" panose="020F0302020204030204" pitchFamily="34" charset="0"/>
            </a:endParaRPr>
          </a:p>
          <a:p>
            <a:pPr algn="r" rtl="1" fontAlgn="base">
              <a:spcAft>
                <a:spcPts val="1500"/>
              </a:spcAft>
            </a:pPr>
            <a:r>
              <a:rPr lang="en-US" sz="6600" dirty="0">
                <a:latin typeface="Calibri Light" panose="020F0302020204030204" pitchFamily="34" charset="0"/>
                <a:ea typeface="Tahoma" panose="020B0604030504040204" pitchFamily="34" charset="0"/>
                <a:cs typeface="Calibri Light" panose="020F0302020204030204" pitchFamily="34" charset="0"/>
              </a:rPr>
              <a:t>اخواني وأخواتي، اذكر نفسي وأذكركم، آن مانراه هنا ونسمعه هنا نبقيه هنا، خذ ماتحتاجه وأترك الباقي، عملا" بالتقليد الثاني </a:t>
            </a:r>
            <a:r>
              <a:rPr lang="en-US" sz="6600" dirty="0" err="1">
                <a:latin typeface="Calibri Light" panose="020F0302020204030204" pitchFamily="34" charset="0"/>
                <a:ea typeface="Tahoma" panose="020B0604030504040204" pitchFamily="34" charset="0"/>
                <a:cs typeface="Calibri Light" panose="020F0302020204030204" pitchFamily="34" charset="0"/>
              </a:rPr>
              <a:t>عشر</a:t>
            </a:r>
            <a:r>
              <a:rPr lang="en-US" sz="6600" dirty="0">
                <a:latin typeface="Calibri Light" panose="020F0302020204030204" pitchFamily="34" charset="0"/>
                <a:ea typeface="Tahoma" panose="020B0604030504040204" pitchFamily="34" charset="0"/>
                <a:cs typeface="Calibri Light" panose="020F0302020204030204" pitchFamily="34" charset="0"/>
              </a:rPr>
              <a:t> </a:t>
            </a:r>
            <a:r>
              <a:rPr lang="en-US" sz="6600" dirty="0" err="1">
                <a:latin typeface="Calibri Light" panose="020F0302020204030204" pitchFamily="34" charset="0"/>
                <a:ea typeface="Tahoma" panose="020B0604030504040204" pitchFamily="34" charset="0"/>
                <a:cs typeface="Calibri Light" panose="020F0302020204030204" pitchFamily="34" charset="0"/>
              </a:rPr>
              <a:t>الذ</a:t>
            </a:r>
            <a:r>
              <a:rPr lang="ar-SA" sz="6600" dirty="0">
                <a:latin typeface="Calibri Light" panose="020F0302020204030204" pitchFamily="34" charset="0"/>
                <a:ea typeface="Tahoma" panose="020B0604030504040204" pitchFamily="34" charset="0"/>
                <a:cs typeface="Calibri Light" panose="020F0302020204030204" pitchFamily="34" charset="0"/>
              </a:rPr>
              <a:t>ي</a:t>
            </a:r>
            <a:r>
              <a:rPr lang="en-US" sz="6600" dirty="0">
                <a:latin typeface="Calibri Light" panose="020F0302020204030204" pitchFamily="34" charset="0"/>
                <a:ea typeface="Tahoma" panose="020B0604030504040204" pitchFamily="34" charset="0"/>
                <a:cs typeface="Calibri Light" panose="020F0302020204030204" pitchFamily="34" charset="0"/>
              </a:rPr>
              <a:t> ينص على ان المجهوليه هي الاساس الروحي لكل تقاليدنا، فلنتذكر دائما" وأبدأ"، ان نقدم المبادئ على </a:t>
            </a:r>
            <a:r>
              <a:rPr lang="en-US" sz="6600" dirty="0" err="1">
                <a:latin typeface="Calibri Light" panose="020F0302020204030204" pitchFamily="34" charset="0"/>
                <a:ea typeface="Tahoma" panose="020B0604030504040204" pitchFamily="34" charset="0"/>
                <a:cs typeface="Calibri Light" panose="020F0302020204030204" pitchFamily="34" charset="0"/>
              </a:rPr>
              <a:t>الشخصيات</a:t>
            </a:r>
            <a:r>
              <a:rPr lang="ar-SA" sz="6600" dirty="0">
                <a:latin typeface="Calibri Light" panose="020F0302020204030204" pitchFamily="34" charset="0"/>
                <a:ea typeface="Tahoma" panose="020B0604030504040204" pitchFamily="34" charset="0"/>
                <a:cs typeface="Calibri Light" panose="020F0302020204030204" pitchFamily="34" charset="0"/>
              </a:rPr>
              <a:t>"</a:t>
            </a:r>
            <a:endParaRPr lang="en-US" sz="7200" dirty="0">
              <a:latin typeface="Calibri Light" panose="020F0302020204030204" pitchFamily="34" charset="0"/>
              <a:ea typeface="Tahoma" panose="020B0604030504040204" pitchFamily="34" charset="0"/>
              <a:cs typeface="Calibri Light" panose="020F0302020204030204" pitchFamily="34" charset="0"/>
            </a:endParaRPr>
          </a:p>
        </p:txBody>
      </p:sp>
      <p:pic>
        <p:nvPicPr>
          <p:cNvPr id="3" name="صورة 2">
            <a:extLst>
              <a:ext uri="{FF2B5EF4-FFF2-40B4-BE49-F238E27FC236}">
                <a16:creationId xmlns:a16="http://schemas.microsoft.com/office/drawing/2014/main" id="{B2D41A9A-5A1F-740C-B721-14D445C200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734810" y="1182492"/>
            <a:ext cx="1993675" cy="1989254"/>
          </a:xfrm>
          <a:prstGeom prst="rect">
            <a:avLst/>
          </a:prstGeom>
        </p:spPr>
      </p:pic>
    </p:spTree>
    <p:extLst>
      <p:ext uri="{BB962C8B-B14F-4D97-AF65-F5344CB8AC3E}">
        <p14:creationId xmlns:p14="http://schemas.microsoft.com/office/powerpoint/2010/main" val="26619773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6"/>
          <p:cNvSpPr/>
          <p:nvPr/>
        </p:nvSpPr>
        <p:spPr>
          <a:xfrm>
            <a:off x="250149" y="370041"/>
            <a:ext cx="23883601" cy="12975901"/>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Helvetica Neue"/>
              <a:ea typeface="Helvetica Neue"/>
              <a:cs typeface="Helvetica Neue"/>
              <a:sym typeface="Helvetica Neue"/>
            </a:endParaRPr>
          </a:p>
        </p:txBody>
      </p:sp>
      <p:sp>
        <p:nvSpPr>
          <p:cNvPr id="594" name="Google Shape;594;p66"/>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Helvetica Neue"/>
              <a:ea typeface="Helvetica Neue"/>
              <a:cs typeface="Helvetica Neue"/>
              <a:sym typeface="Helvetica Neue"/>
            </a:endParaRPr>
          </a:p>
        </p:txBody>
      </p:sp>
      <p:sp>
        <p:nvSpPr>
          <p:cNvPr id="595" name="Google Shape;595;p66"/>
          <p:cNvSpPr txBox="1">
            <a:spLocks noGrp="1"/>
          </p:cNvSpPr>
          <p:nvPr>
            <p:ph type="ctrTitle"/>
          </p:nvPr>
        </p:nvSpPr>
        <p:spPr>
          <a:xfrm>
            <a:off x="1606050" y="1825800"/>
            <a:ext cx="15503390" cy="10064400"/>
          </a:xfrm>
          <a:prstGeom prst="rect">
            <a:avLst/>
          </a:prstGeom>
          <a:noFill/>
          <a:ln>
            <a:noFill/>
          </a:ln>
        </p:spPr>
        <p:txBody>
          <a:bodyPr spcFirstLastPara="1" vert="horz" wrap="square" lIns="50800" tIns="50800" rIns="50800" bIns="50800" rtlCol="0" anchor="ctr" anchorCtr="0">
            <a:noAutofit/>
          </a:bodyPr>
          <a:lstStyle/>
          <a:p>
            <a:pPr>
              <a:lnSpc>
                <a:spcPct val="80000"/>
              </a:lnSpc>
              <a:spcBef>
                <a:spcPts val="0"/>
              </a:spcBef>
              <a:buClr>
                <a:srgbClr val="000000"/>
              </a:buClr>
              <a:buSzPts val="11200"/>
            </a:pPr>
            <a:r>
              <a:rPr lang="ar-SA" sz="7200" b="0" dirty="0">
                <a:latin typeface="Dubai" panose="020B0503030403030204" pitchFamily="34" charset="-78"/>
                <a:cs typeface="Dubai" panose="020B0503030403030204" pitchFamily="34" charset="-78"/>
              </a:rPr>
              <a:t>دعاء السكينة</a:t>
            </a:r>
          </a:p>
          <a:p>
            <a:pPr marL="457206">
              <a:lnSpc>
                <a:spcPct val="80000"/>
              </a:lnSpc>
              <a:spcBef>
                <a:spcPts val="0"/>
              </a:spcBef>
              <a:buClr>
                <a:srgbClr val="000000"/>
              </a:buClr>
              <a:buSzPts val="11200"/>
            </a:pPr>
            <a:endParaRPr lang="ar-SA" sz="7200" b="0" dirty="0">
              <a:latin typeface="Dubai" panose="020B0503030403030204" pitchFamily="34" charset="-78"/>
              <a:cs typeface="Dubai" panose="020B0503030403030204" pitchFamily="34" charset="-78"/>
            </a:endParaRPr>
          </a:p>
          <a:p>
            <a:pPr marL="457206">
              <a:lnSpc>
                <a:spcPct val="80000"/>
              </a:lnSpc>
              <a:spcBef>
                <a:spcPts val="0"/>
              </a:spcBef>
              <a:buClr>
                <a:srgbClr val="000000"/>
              </a:buClr>
              <a:buSzPts val="11200"/>
            </a:pPr>
            <a:r>
              <a:rPr lang="ar-SA" sz="7200" b="0" dirty="0">
                <a:latin typeface="Dubai" panose="020B0503030403030204" pitchFamily="34" charset="-78"/>
                <a:cs typeface="Dubai" panose="020B0503030403030204" pitchFamily="34" charset="-78"/>
              </a:rPr>
              <a:t>اللهم امنحني السكينة لأتقبل الأشياء</a:t>
            </a:r>
            <a:br>
              <a:rPr lang="ar-SA" sz="7200" b="0" dirty="0">
                <a:latin typeface="Dubai" panose="020B0503030403030204" pitchFamily="34" charset="-78"/>
                <a:cs typeface="Dubai" panose="020B0503030403030204" pitchFamily="34" charset="-78"/>
              </a:rPr>
            </a:br>
            <a:r>
              <a:rPr lang="ar-SA" sz="1200" b="0" dirty="0">
                <a:latin typeface="Dubai" panose="020B0503030403030204" pitchFamily="34" charset="-78"/>
                <a:cs typeface="Dubai" panose="020B0503030403030204" pitchFamily="34" charset="-78"/>
              </a:rPr>
              <a:t> </a:t>
            </a:r>
            <a:br>
              <a:rPr lang="ar-SA" sz="7200" b="0" dirty="0">
                <a:latin typeface="Dubai" panose="020B0503030403030204" pitchFamily="34" charset="-78"/>
                <a:cs typeface="Dubai" panose="020B0503030403030204" pitchFamily="34" charset="-78"/>
              </a:rPr>
            </a:br>
            <a:endParaRPr lang="ar-SA" sz="800" b="0" dirty="0">
              <a:latin typeface="Dubai" panose="020B0503030403030204" pitchFamily="34" charset="-78"/>
              <a:cs typeface="Dubai" panose="020B0503030403030204" pitchFamily="34" charset="-78"/>
            </a:endParaRPr>
          </a:p>
          <a:p>
            <a:pPr marL="457206">
              <a:lnSpc>
                <a:spcPct val="80000"/>
              </a:lnSpc>
              <a:spcBef>
                <a:spcPts val="0"/>
              </a:spcBef>
              <a:buClr>
                <a:srgbClr val="000000"/>
              </a:buClr>
              <a:buSzPts val="11200"/>
            </a:pPr>
            <a:r>
              <a:rPr lang="ar-SA" sz="7200" b="0" dirty="0">
                <a:latin typeface="Dubai" panose="020B0503030403030204" pitchFamily="34" charset="-78"/>
                <a:cs typeface="Dubai" panose="020B0503030403030204" pitchFamily="34" charset="-78"/>
              </a:rPr>
              <a:t>التي لا استطيع تغيرها</a:t>
            </a:r>
            <a:br>
              <a:rPr lang="ar-SA" sz="7200" b="0" dirty="0">
                <a:latin typeface="Dubai" panose="020B0503030403030204" pitchFamily="34" charset="-78"/>
                <a:cs typeface="Dubai" panose="020B0503030403030204" pitchFamily="34" charset="-78"/>
              </a:rPr>
            </a:br>
            <a:br>
              <a:rPr lang="ar-SA" sz="1800" b="0" dirty="0">
                <a:latin typeface="Dubai" panose="020B0503030403030204" pitchFamily="34" charset="-78"/>
                <a:cs typeface="Dubai" panose="020B0503030403030204" pitchFamily="34" charset="-78"/>
              </a:rPr>
            </a:br>
            <a:r>
              <a:rPr lang="ar-SA" sz="7200" b="0" dirty="0">
                <a:latin typeface="Dubai" panose="020B0503030403030204" pitchFamily="34" charset="-78"/>
                <a:cs typeface="Dubai" panose="020B0503030403030204" pitchFamily="34" charset="-78"/>
              </a:rPr>
              <a:t>والشجاعة لتغير الأشياء </a:t>
            </a:r>
            <a:br>
              <a:rPr lang="ar-SA" sz="7200" b="0" dirty="0">
                <a:latin typeface="Dubai" panose="020B0503030403030204" pitchFamily="34" charset="-78"/>
                <a:cs typeface="Dubai" panose="020B0503030403030204" pitchFamily="34" charset="-78"/>
              </a:rPr>
            </a:br>
            <a:endParaRPr lang="ar-SA" sz="800" b="0" dirty="0">
              <a:latin typeface="Dubai" panose="020B0503030403030204" pitchFamily="34" charset="-78"/>
              <a:cs typeface="Dubai" panose="020B0503030403030204" pitchFamily="34" charset="-78"/>
            </a:endParaRPr>
          </a:p>
          <a:p>
            <a:pPr marL="457206">
              <a:lnSpc>
                <a:spcPct val="80000"/>
              </a:lnSpc>
              <a:spcBef>
                <a:spcPts val="0"/>
              </a:spcBef>
              <a:buClr>
                <a:srgbClr val="000000"/>
              </a:buClr>
              <a:buSzPts val="11200"/>
            </a:pPr>
            <a:r>
              <a:rPr lang="ar-SA" sz="7200" b="0" dirty="0">
                <a:latin typeface="Dubai" panose="020B0503030403030204" pitchFamily="34" charset="-78"/>
                <a:cs typeface="Dubai" panose="020B0503030403030204" pitchFamily="34" charset="-78"/>
              </a:rPr>
              <a:t>التي استطيع تغيرها </a:t>
            </a:r>
            <a:br>
              <a:rPr lang="ar-SA" sz="7200" b="0" dirty="0">
                <a:latin typeface="Dubai" panose="020B0503030403030204" pitchFamily="34" charset="-78"/>
                <a:cs typeface="Dubai" panose="020B0503030403030204" pitchFamily="34" charset="-78"/>
              </a:rPr>
            </a:br>
            <a:endParaRPr lang="ar-SA" sz="900" b="0" dirty="0">
              <a:latin typeface="Dubai" panose="020B0503030403030204" pitchFamily="34" charset="-78"/>
              <a:cs typeface="Dubai" panose="020B0503030403030204" pitchFamily="34" charset="-78"/>
            </a:endParaRPr>
          </a:p>
          <a:p>
            <a:pPr marL="457206">
              <a:lnSpc>
                <a:spcPct val="80000"/>
              </a:lnSpc>
              <a:spcBef>
                <a:spcPts val="0"/>
              </a:spcBef>
              <a:buClr>
                <a:srgbClr val="000000"/>
              </a:buClr>
              <a:buSzPts val="11200"/>
            </a:pPr>
            <a:r>
              <a:rPr lang="ar-SA" sz="7200" b="0" dirty="0">
                <a:latin typeface="Dubai" panose="020B0503030403030204" pitchFamily="34" charset="-78"/>
                <a:cs typeface="Dubai" panose="020B0503030403030204" pitchFamily="34" charset="-78"/>
              </a:rPr>
              <a:t>وانعم علينا بالحكمة لمعرفة الفرق بينهما </a:t>
            </a:r>
          </a:p>
          <a:p>
            <a:pPr marL="457206" algn="l">
              <a:lnSpc>
                <a:spcPct val="80000"/>
              </a:lnSpc>
              <a:spcBef>
                <a:spcPts val="0"/>
              </a:spcBef>
              <a:buClr>
                <a:srgbClr val="000000"/>
              </a:buClr>
              <a:buSzPts val="11200"/>
            </a:pPr>
            <a:endParaRPr lang="ar-SA" sz="7200" b="0" cap="none" dirty="0">
              <a:latin typeface="Dubai" panose="020B0503030403030204" pitchFamily="34" charset="-78"/>
              <a:ea typeface="Helvetica Neue"/>
              <a:cs typeface="Dubai" panose="020B0503030403030204" pitchFamily="34" charset="-78"/>
              <a:sym typeface="Helvetica Neue"/>
            </a:endParaRPr>
          </a:p>
        </p:txBody>
      </p:sp>
      <p:pic>
        <p:nvPicPr>
          <p:cNvPr id="4" name="صورة 3">
            <a:extLst>
              <a:ext uri="{FF2B5EF4-FFF2-40B4-BE49-F238E27FC236}">
                <a16:creationId xmlns:a16="http://schemas.microsoft.com/office/drawing/2014/main" id="{08CAE5D2-D8C1-A295-88FA-26655F52CF6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836696" y="1576470"/>
            <a:ext cx="1993675" cy="1989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7"/>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Helvetica Neue"/>
              <a:ea typeface="Helvetica Neue"/>
              <a:cs typeface="Helvetica Neue"/>
              <a:sym typeface="Helvetica Neue"/>
            </a:endParaRPr>
          </a:p>
        </p:txBody>
      </p:sp>
      <p:sp>
        <p:nvSpPr>
          <p:cNvPr id="602" name="Google Shape;602;p67"/>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latin typeface="Helvetica Neue"/>
              <a:ea typeface="Helvetica Neue"/>
              <a:cs typeface="Helvetica Neue"/>
              <a:sym typeface="Helvetica Neue"/>
            </a:endParaRPr>
          </a:p>
        </p:txBody>
      </p:sp>
      <p:sp>
        <p:nvSpPr>
          <p:cNvPr id="603" name="Google Shape;603;p67"/>
          <p:cNvSpPr txBox="1">
            <a:spLocks noGrp="1"/>
          </p:cNvSpPr>
          <p:nvPr>
            <p:ph type="ctrTitle"/>
          </p:nvPr>
        </p:nvSpPr>
        <p:spPr>
          <a:xfrm>
            <a:off x="1606050" y="4625788"/>
            <a:ext cx="16305432" cy="5029200"/>
          </a:xfrm>
          <a:prstGeom prst="rect">
            <a:avLst/>
          </a:prstGeom>
          <a:noFill/>
          <a:ln>
            <a:noFill/>
          </a:ln>
        </p:spPr>
        <p:txBody>
          <a:bodyPr spcFirstLastPara="1" vert="horz" wrap="square" lIns="50800" tIns="50800" rIns="50800" bIns="50800" rtlCol="0" anchor="ctr" anchorCtr="0">
            <a:noAutofit/>
          </a:bodyPr>
          <a:lstStyle/>
          <a:p>
            <a:pPr lvl="0" rtl="1">
              <a:lnSpc>
                <a:spcPct val="150000"/>
              </a:lnSpc>
            </a:pPr>
            <a:r>
              <a:rPr lang="ar-SA" sz="6000" dirty="0">
                <a:latin typeface="Dubai" panose="020B0503030403030204" pitchFamily="34" charset="-78"/>
                <a:cs typeface="Dubai" panose="020B0503030403030204" pitchFamily="34" charset="-78"/>
              </a:rPr>
              <a:t>نشكركم جميعا على وجودكم والتزامكم بالتنويهات ومساعدتنا على تنظيم وإدارة الاجتماع والحفاظ على جو أمن للتعافي وإتاحة الفرصة لنا لخدمتكم .</a:t>
            </a:r>
            <a:endParaRPr sz="4800" cap="none" dirty="0">
              <a:latin typeface="Dubai" panose="020B0503030403030204" pitchFamily="34" charset="-78"/>
              <a:ea typeface="Helvetica Neue"/>
              <a:cs typeface="Dubai" panose="020B0503030403030204" pitchFamily="34" charset="-78"/>
              <a:sym typeface="Helvetica Neue"/>
            </a:endParaRPr>
          </a:p>
        </p:txBody>
      </p:sp>
      <p:pic>
        <p:nvPicPr>
          <p:cNvPr id="3" name="صورة 2">
            <a:extLst>
              <a:ext uri="{FF2B5EF4-FFF2-40B4-BE49-F238E27FC236}">
                <a16:creationId xmlns:a16="http://schemas.microsoft.com/office/drawing/2014/main" id="{E95E4188-AD3F-CFA4-2049-7A5015DA630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801973" y="4625788"/>
            <a:ext cx="3499746" cy="3491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9753045" y="392687"/>
            <a:ext cx="4902132" cy="2286000"/>
          </a:xfrm>
          <a:prstGeom prst="rect">
            <a:avLst/>
          </a:prstGeom>
          <a:noFill/>
          <a:ln>
            <a:noFill/>
          </a:ln>
        </p:spPr>
        <p:txBody>
          <a:bodyPr spcFirstLastPara="1" vert="horz" wrap="square" lIns="50800" tIns="50800" rIns="50800" bIns="50800" rtlCol="0" anchor="ctr" anchorCtr="0">
            <a:normAutofit/>
          </a:bodyPr>
          <a:lstStyle/>
          <a:p>
            <a:pPr>
              <a:buSzPts val="8700"/>
            </a:pPr>
            <a:r>
              <a:rPr lang="ar-SA" sz="8700" dirty="0">
                <a:latin typeface="Dubai" panose="020B0503030403030204" pitchFamily="34" charset="-78"/>
                <a:cs typeface="Dubai" panose="020B0503030403030204" pitchFamily="34" charset="-78"/>
              </a:rPr>
              <a:t>المشاركات</a:t>
            </a:r>
            <a:endParaRPr b="1" dirty="0">
              <a:latin typeface="Dubai" panose="020B0503030403030204" pitchFamily="34" charset="-78"/>
              <a:cs typeface="Dubai" panose="020B0503030403030204" pitchFamily="34" charset="-78"/>
            </a:endParaRPr>
          </a:p>
        </p:txBody>
      </p:sp>
      <p:pic>
        <p:nvPicPr>
          <p:cNvPr id="152" name="Google Shape;152;p23" descr="phone.png"/>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5300"/>
                    </a14:imgEffect>
                    <a14:imgEffect>
                      <a14:saturation sat="91000"/>
                    </a14:imgEffect>
                    <a14:imgEffect>
                      <a14:brightnessContrast bright="100000" contrast="100000"/>
                    </a14:imgEffect>
                  </a14:imgLayer>
                </a14:imgProps>
              </a:ext>
            </a:extLst>
          </a:blip>
          <a:srcRect/>
          <a:stretch/>
        </p:blipFill>
        <p:spPr>
          <a:xfrm>
            <a:off x="11069361" y="3173363"/>
            <a:ext cx="1945751" cy="2181986"/>
          </a:xfrm>
          <a:prstGeom prst="rect">
            <a:avLst/>
          </a:prstGeom>
          <a:noFill/>
          <a:ln>
            <a:noFill/>
          </a:ln>
        </p:spPr>
      </p:pic>
      <p:sp>
        <p:nvSpPr>
          <p:cNvPr id="169" name="Google Shape;169;p23"/>
          <p:cNvSpPr/>
          <p:nvPr/>
        </p:nvSpPr>
        <p:spPr>
          <a:xfrm>
            <a:off x="9261860" y="6323458"/>
            <a:ext cx="6079292" cy="6438900"/>
          </a:xfrm>
          <a:prstGeom prst="ellipse">
            <a:avLst/>
          </a:prstGeom>
          <a:solidFill>
            <a:srgbClr val="000000"/>
          </a:solidFill>
          <a:ln>
            <a:noFill/>
          </a:ln>
        </p:spPr>
        <p:txBody>
          <a:bodyPr spcFirstLastPara="1" wrap="square" lIns="0" tIns="0" rIns="0" bIns="0" anchor="ctr" anchorCtr="0">
            <a:noAutofit/>
          </a:bodyPr>
          <a:lstStyle/>
          <a:p>
            <a:pPr lvl="0" algn="ctr">
              <a:buClr>
                <a:srgbClr val="FFFFFF"/>
              </a:buClr>
              <a:buSzPts val="4500"/>
            </a:pPr>
            <a:r>
              <a:rPr lang="ar-SA" sz="6000" dirty="0">
                <a:solidFill>
                  <a:srgbClr val="FFFFFF"/>
                </a:solidFill>
                <a:latin typeface="Helvetica Neue"/>
                <a:ea typeface="Helvetica Neue"/>
                <a:cs typeface="Helvetica Neue"/>
                <a:sym typeface="Helvetica Neue"/>
              </a:rPr>
              <a:t>عملا بمبدأ لمساواة نرجو</a:t>
            </a:r>
          </a:p>
          <a:p>
            <a:pPr lvl="0" algn="ctr">
              <a:buClr>
                <a:srgbClr val="FFFFFF"/>
              </a:buClr>
              <a:buSzPts val="4500"/>
            </a:pPr>
            <a:r>
              <a:rPr lang="ar-SA" sz="6000" dirty="0">
                <a:solidFill>
                  <a:srgbClr val="FFFFFF"/>
                </a:solidFill>
                <a:latin typeface="Helvetica Neue"/>
                <a:ea typeface="Helvetica Neue"/>
                <a:cs typeface="Helvetica Neue"/>
                <a:sym typeface="Helvetica Neue"/>
              </a:rPr>
              <a:t>احترام الحد الزمني
للمشاركة 
</a:t>
            </a:r>
            <a:endParaRPr sz="6000" b="1" dirty="0">
              <a:solidFill>
                <a:srgbClr val="000000"/>
              </a:solidFill>
              <a:latin typeface="Arial"/>
              <a:ea typeface="Arial"/>
              <a:cs typeface="Arial"/>
              <a:sym typeface="Arial"/>
            </a:endParaRPr>
          </a:p>
        </p:txBody>
      </p:sp>
      <p:grpSp>
        <p:nvGrpSpPr>
          <p:cNvPr id="170" name="Google Shape;170;p23"/>
          <p:cNvGrpSpPr/>
          <p:nvPr/>
        </p:nvGrpSpPr>
        <p:grpSpPr>
          <a:xfrm>
            <a:off x="16147378" y="5567054"/>
            <a:ext cx="6623820" cy="5186961"/>
            <a:chOff x="0" y="442575"/>
            <a:chExt cx="5188410" cy="4211729"/>
          </a:xfrm>
        </p:grpSpPr>
        <p:sp>
          <p:nvSpPr>
            <p:cNvPr id="171" name="Google Shape;171;p23"/>
            <p:cNvSpPr/>
            <p:nvPr/>
          </p:nvSpPr>
          <p:spPr>
            <a:xfrm>
              <a:off x="0" y="703258"/>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dirty="0">
                  <a:solidFill>
                    <a:srgbClr val="FFFFFF"/>
                  </a:solidFill>
                  <a:latin typeface="Helvetica Neue"/>
                  <a:ea typeface="Helvetica Neue"/>
                  <a:cs typeface="Helvetica Neue"/>
                  <a:sym typeface="Helvetica Neue"/>
                </a:rPr>
                <a:t>1</a:t>
              </a:r>
              <a:endParaRPr sz="1400" dirty="0">
                <a:solidFill>
                  <a:srgbClr val="000000"/>
                </a:solidFill>
                <a:latin typeface="Arial"/>
                <a:ea typeface="Arial"/>
                <a:cs typeface="Arial"/>
                <a:sym typeface="Arial"/>
              </a:endParaRPr>
            </a:p>
          </p:txBody>
        </p:sp>
        <p:sp>
          <p:nvSpPr>
            <p:cNvPr id="172" name="Google Shape;172;p23"/>
            <p:cNvSpPr/>
            <p:nvPr/>
          </p:nvSpPr>
          <p:spPr>
            <a:xfrm>
              <a:off x="0" y="3005066"/>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a:solidFill>
                    <a:srgbClr val="FFFFFF"/>
                  </a:solidFill>
                  <a:latin typeface="Helvetica Neue"/>
                  <a:ea typeface="Helvetica Neue"/>
                  <a:cs typeface="Helvetica Neue"/>
                  <a:sym typeface="Helvetica Neue"/>
                </a:rPr>
                <a:t>2</a:t>
              </a:r>
              <a:endParaRPr sz="1400" dirty="0">
                <a:solidFill>
                  <a:srgbClr val="000000"/>
                </a:solidFill>
                <a:latin typeface="Arial"/>
                <a:ea typeface="Arial"/>
                <a:cs typeface="Arial"/>
                <a:sym typeface="Arial"/>
              </a:endParaRPr>
            </a:p>
          </p:txBody>
        </p:sp>
        <p:pic>
          <p:nvPicPr>
            <p:cNvPr id="173" name="Google Shape;173;p23" descr="Image"/>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586711" y="2241142"/>
              <a:ext cx="3601699" cy="2413162"/>
            </a:xfrm>
            <a:prstGeom prst="rect">
              <a:avLst/>
            </a:prstGeom>
            <a:noFill/>
            <a:ln>
              <a:noFill/>
            </a:ln>
          </p:spPr>
        </p:pic>
        <p:cxnSp>
          <p:nvCxnSpPr>
            <p:cNvPr id="174" name="Google Shape;174;p23"/>
            <p:cNvCxnSpPr/>
            <p:nvPr/>
          </p:nvCxnSpPr>
          <p:spPr>
            <a:xfrm>
              <a:off x="3387531" y="442575"/>
              <a:ext cx="1270001" cy="1270001"/>
            </a:xfrm>
            <a:prstGeom prst="straightConnector1">
              <a:avLst/>
            </a:prstGeom>
            <a:noFill/>
            <a:ln>
              <a:noFill/>
            </a:ln>
          </p:spPr>
        </p:cxnSp>
      </p:grpSp>
      <p:cxnSp>
        <p:nvCxnSpPr>
          <p:cNvPr id="175" name="Google Shape;175;p23"/>
          <p:cNvCxnSpPr/>
          <p:nvPr/>
        </p:nvCxnSpPr>
        <p:spPr>
          <a:xfrm>
            <a:off x="18371909" y="2678687"/>
            <a:ext cx="1270001" cy="1270001"/>
          </a:xfrm>
          <a:prstGeom prst="straightConnector1">
            <a:avLst/>
          </a:prstGeom>
          <a:noFill/>
          <a:ln>
            <a:noFill/>
          </a:ln>
        </p:spPr>
      </p:cxnSp>
      <p:sp>
        <p:nvSpPr>
          <p:cNvPr id="176" name="Google Shape;176;p23"/>
          <p:cNvSpPr/>
          <p:nvPr/>
        </p:nvSpPr>
        <p:spPr>
          <a:xfrm rot="7457579">
            <a:off x="18987465" y="9425261"/>
            <a:ext cx="971264" cy="466180"/>
          </a:xfrm>
          <a:prstGeom prst="rightArrow">
            <a:avLst>
              <a:gd name="adj1" fmla="val 32000"/>
              <a:gd name="adj2" fmla="val 108651"/>
            </a:avLst>
          </a:prstGeom>
          <a:solidFill>
            <a:srgbClr val="F6674A"/>
          </a:solidFill>
          <a:ln>
            <a:noFill/>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grpSp>
        <p:nvGrpSpPr>
          <p:cNvPr id="177" name="Google Shape;177;p23"/>
          <p:cNvGrpSpPr/>
          <p:nvPr/>
        </p:nvGrpSpPr>
        <p:grpSpPr>
          <a:xfrm>
            <a:off x="1612802" y="5910074"/>
            <a:ext cx="6623820" cy="3272025"/>
            <a:chOff x="0" y="0"/>
            <a:chExt cx="5271538" cy="2354746"/>
          </a:xfrm>
        </p:grpSpPr>
        <p:sp>
          <p:nvSpPr>
            <p:cNvPr id="178" name="Google Shape;178;p23"/>
            <p:cNvSpPr/>
            <p:nvPr/>
          </p:nvSpPr>
          <p:spPr>
            <a:xfrm>
              <a:off x="782934" y="0"/>
              <a:ext cx="2606737" cy="1321917"/>
            </a:xfrm>
            <a:prstGeom prst="rect">
              <a:avLst/>
            </a:prstGeom>
            <a:solidFill>
              <a:srgbClr val="FFFFFF"/>
            </a:solidFill>
            <a:ln>
              <a:noFill/>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179" name="Google Shape;179;p23"/>
            <p:cNvSpPr/>
            <p:nvPr/>
          </p:nvSpPr>
          <p:spPr>
            <a:xfrm rot="7457579">
              <a:off x="339666" y="528327"/>
              <a:ext cx="1176576" cy="398675"/>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180" name="Google Shape;180;p23"/>
            <p:cNvSpPr/>
            <p:nvPr/>
          </p:nvSpPr>
          <p:spPr>
            <a:xfrm rot="7457579">
              <a:off x="1471665" y="528327"/>
              <a:ext cx="1176576" cy="398675"/>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pic>
          <p:nvPicPr>
            <p:cNvPr id="181" name="Google Shape;181;p23" descr="Image"/>
            <p:cNvPicPr preferRelativeResize="0"/>
            <p:nvPr/>
          </p:nvPicPr>
          <p:blipFill rotWithShape="1">
            <a:blip r:embed="rId6">
              <a:alphaModFix/>
            </a:blip>
            <a:srcRect/>
            <a:stretch/>
          </p:blipFill>
          <p:spPr>
            <a:xfrm>
              <a:off x="0" y="1423440"/>
              <a:ext cx="5271538" cy="931306"/>
            </a:xfrm>
            <a:prstGeom prst="rect">
              <a:avLst/>
            </a:prstGeom>
            <a:noFill/>
            <a:ln>
              <a:noFill/>
            </a:ln>
          </p:spPr>
        </p:pic>
      </p:grpSp>
      <p:sp>
        <p:nvSpPr>
          <p:cNvPr id="182" name="Google Shape;182;p23"/>
          <p:cNvSpPr txBox="1"/>
          <p:nvPr/>
        </p:nvSpPr>
        <p:spPr>
          <a:xfrm>
            <a:off x="2422113" y="3877175"/>
            <a:ext cx="5005198" cy="2180084"/>
          </a:xfrm>
          <a:prstGeom prst="rect">
            <a:avLst/>
          </a:prstGeom>
          <a:noFill/>
          <a:ln>
            <a:noFill/>
          </a:ln>
        </p:spPr>
        <p:txBody>
          <a:bodyPr spcFirstLastPara="1" wrap="square" lIns="50800" tIns="50800" rIns="50800" bIns="50800" anchor="ctr" anchorCtr="0">
            <a:spAutoFit/>
          </a:bodyPr>
          <a:lstStyle/>
          <a:p>
            <a:pPr lvl="0" algn="ctr">
              <a:buClr>
                <a:srgbClr val="000000"/>
              </a:buClr>
              <a:buSzPts val="4500"/>
            </a:pPr>
            <a:r>
              <a:rPr lang="ar-SA" sz="4500" dirty="0">
                <a:latin typeface="Helvetica Neue"/>
                <a:ea typeface="Helvetica Neue"/>
                <a:cs typeface="Helvetica Neue"/>
                <a:sym typeface="Helvetica Neue"/>
              </a:rPr>
              <a:t>طريقة </a:t>
            </a:r>
          </a:p>
          <a:p>
            <a:pPr lvl="0" algn="ctr">
              <a:buClr>
                <a:srgbClr val="000000"/>
              </a:buClr>
              <a:buSzPts val="4500"/>
            </a:pPr>
            <a:r>
              <a:rPr lang="ar-SA" sz="4500" dirty="0">
                <a:latin typeface="Helvetica Neue"/>
                <a:ea typeface="Helvetica Neue"/>
                <a:cs typeface="Helvetica Neue"/>
                <a:sym typeface="Helvetica Neue"/>
              </a:rPr>
              <a:t>كتم الصوت / الفيديو
</a:t>
            </a:r>
            <a:endParaRPr sz="1400" dirty="0">
              <a:latin typeface="Arial"/>
              <a:ea typeface="Arial"/>
              <a:cs typeface="Arial"/>
              <a:sym typeface="Arial"/>
            </a:endParaRPr>
          </a:p>
        </p:txBody>
      </p:sp>
      <p:sp>
        <p:nvSpPr>
          <p:cNvPr id="184" name="Google Shape;184;p23"/>
          <p:cNvSpPr txBox="1"/>
          <p:nvPr/>
        </p:nvSpPr>
        <p:spPr>
          <a:xfrm>
            <a:off x="15837598" y="4080623"/>
            <a:ext cx="6933600" cy="1152900"/>
          </a:xfrm>
          <a:prstGeom prst="rect">
            <a:avLst/>
          </a:prstGeom>
          <a:noFill/>
          <a:ln>
            <a:noFill/>
          </a:ln>
        </p:spPr>
        <p:txBody>
          <a:bodyPr spcFirstLastPara="1" wrap="square" lIns="91425" tIns="91425" rIns="91425" bIns="91425" anchor="t" anchorCtr="0">
            <a:noAutofit/>
          </a:bodyPr>
          <a:lstStyle/>
          <a:p>
            <a:pPr lvl="0" algn="ctr">
              <a:buClr>
                <a:srgbClr val="000000"/>
              </a:buClr>
              <a:buSzPts val="4500"/>
            </a:pPr>
            <a:r>
              <a:rPr lang="ar-SA" sz="4500" dirty="0">
                <a:latin typeface="Helvetica Neue"/>
                <a:ea typeface="Helvetica Neue"/>
                <a:cs typeface="Helvetica Neue"/>
                <a:sym typeface="Helvetica Neue"/>
              </a:rPr>
              <a:t>اذا اردت رفع يدك للتحدث</a:t>
            </a:r>
            <a:endParaRPr lang="ar-SA" sz="1400" dirty="0">
              <a:latin typeface="Arial"/>
              <a:ea typeface="Arial"/>
              <a:cs typeface="Arial"/>
              <a:sym typeface="Arial"/>
            </a:endParaRPr>
          </a:p>
        </p:txBody>
      </p:sp>
      <p:sp>
        <p:nvSpPr>
          <p:cNvPr id="185" name="Google Shape;185;p23"/>
          <p:cNvSpPr txBox="1"/>
          <p:nvPr/>
        </p:nvSpPr>
        <p:spPr>
          <a:xfrm>
            <a:off x="17926736" y="6222768"/>
            <a:ext cx="4025100" cy="1109450"/>
          </a:xfrm>
          <a:prstGeom prst="rect">
            <a:avLst/>
          </a:prstGeom>
          <a:noFill/>
          <a:ln>
            <a:noFill/>
          </a:ln>
        </p:spPr>
        <p:txBody>
          <a:bodyPr spcFirstLastPara="1" wrap="square" lIns="91425" tIns="91425" rIns="91425" bIns="91425" anchor="ctr" anchorCtr="0">
            <a:noAutofit/>
          </a:bodyPr>
          <a:lstStyle/>
          <a:p>
            <a:pPr lvl="0" algn="ctr">
              <a:buClr>
                <a:srgbClr val="000000"/>
              </a:buClr>
              <a:buSzPts val="3600"/>
            </a:pPr>
            <a:r>
              <a:rPr lang="ar-SA" sz="3600" b="1" i="1" dirty="0">
                <a:latin typeface="Helvetica Neue"/>
                <a:ea typeface="Helvetica Neue"/>
                <a:cs typeface="Helvetica Neue"/>
                <a:sym typeface="Helvetica Neue"/>
              </a:rPr>
              <a:t>انقر على رمز الشاشة
</a:t>
            </a:r>
            <a:endParaRPr sz="3600" b="1" i="1" dirty="0">
              <a:latin typeface="Arial"/>
              <a:ea typeface="Arial"/>
              <a:cs typeface="Arial"/>
              <a:sym typeface="Arial"/>
            </a:endParaRPr>
          </a:p>
        </p:txBody>
      </p:sp>
      <p:grpSp>
        <p:nvGrpSpPr>
          <p:cNvPr id="2" name="Google Shape;170;p23">
            <a:extLst>
              <a:ext uri="{FF2B5EF4-FFF2-40B4-BE49-F238E27FC236}">
                <a16:creationId xmlns:a16="http://schemas.microsoft.com/office/drawing/2014/main" id="{AC80D24B-9DA6-27CB-4DEE-FC3951B65CD2}"/>
              </a:ext>
            </a:extLst>
          </p:cNvPr>
          <p:cNvGrpSpPr/>
          <p:nvPr/>
        </p:nvGrpSpPr>
        <p:grpSpPr>
          <a:xfrm>
            <a:off x="16330000" y="5550387"/>
            <a:ext cx="6623820" cy="5186961"/>
            <a:chOff x="0" y="442575"/>
            <a:chExt cx="5188410" cy="4211729"/>
          </a:xfrm>
        </p:grpSpPr>
        <p:sp>
          <p:nvSpPr>
            <p:cNvPr id="4" name="Google Shape;171;p23">
              <a:extLst>
                <a:ext uri="{FF2B5EF4-FFF2-40B4-BE49-F238E27FC236}">
                  <a16:creationId xmlns:a16="http://schemas.microsoft.com/office/drawing/2014/main" id="{B52AE9F6-FD6F-D7C3-C518-1C507CC351FC}"/>
                </a:ext>
              </a:extLst>
            </p:cNvPr>
            <p:cNvSpPr/>
            <p:nvPr/>
          </p:nvSpPr>
          <p:spPr>
            <a:xfrm>
              <a:off x="0" y="703258"/>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dirty="0">
                  <a:solidFill>
                    <a:srgbClr val="FFFFFF"/>
                  </a:solidFill>
                  <a:latin typeface="Helvetica Neue"/>
                  <a:ea typeface="Helvetica Neue"/>
                  <a:cs typeface="Helvetica Neue"/>
                  <a:sym typeface="Helvetica Neue"/>
                </a:rPr>
                <a:t>1</a:t>
              </a:r>
              <a:endParaRPr sz="1400" dirty="0">
                <a:solidFill>
                  <a:srgbClr val="000000"/>
                </a:solidFill>
                <a:latin typeface="Arial"/>
                <a:ea typeface="Arial"/>
                <a:cs typeface="Arial"/>
                <a:sym typeface="Arial"/>
              </a:endParaRPr>
            </a:p>
          </p:txBody>
        </p:sp>
        <p:sp>
          <p:nvSpPr>
            <p:cNvPr id="5" name="Google Shape;172;p23">
              <a:extLst>
                <a:ext uri="{FF2B5EF4-FFF2-40B4-BE49-F238E27FC236}">
                  <a16:creationId xmlns:a16="http://schemas.microsoft.com/office/drawing/2014/main" id="{9C19B681-8CD7-0949-C9C1-6C06C93CFC77}"/>
                </a:ext>
              </a:extLst>
            </p:cNvPr>
            <p:cNvSpPr/>
            <p:nvPr/>
          </p:nvSpPr>
          <p:spPr>
            <a:xfrm>
              <a:off x="0" y="3005066"/>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a:solidFill>
                    <a:srgbClr val="FFFFFF"/>
                  </a:solidFill>
                  <a:latin typeface="Helvetica Neue"/>
                  <a:ea typeface="Helvetica Neue"/>
                  <a:cs typeface="Helvetica Neue"/>
                  <a:sym typeface="Helvetica Neue"/>
                </a:rPr>
                <a:t>2</a:t>
              </a:r>
              <a:endParaRPr sz="1400" dirty="0">
                <a:solidFill>
                  <a:srgbClr val="000000"/>
                </a:solidFill>
                <a:latin typeface="Arial"/>
                <a:ea typeface="Arial"/>
                <a:cs typeface="Arial"/>
                <a:sym typeface="Arial"/>
              </a:endParaRPr>
            </a:p>
          </p:txBody>
        </p:sp>
        <p:pic>
          <p:nvPicPr>
            <p:cNvPr id="6" name="Google Shape;173;p23" descr="Image">
              <a:extLst>
                <a:ext uri="{FF2B5EF4-FFF2-40B4-BE49-F238E27FC236}">
                  <a16:creationId xmlns:a16="http://schemas.microsoft.com/office/drawing/2014/main" id="{A9D6D907-4AE2-4834-BF8F-DA88D073AD7D}"/>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586711" y="2241142"/>
              <a:ext cx="3601699" cy="2413162"/>
            </a:xfrm>
            <a:prstGeom prst="rect">
              <a:avLst/>
            </a:prstGeom>
            <a:noFill/>
            <a:ln>
              <a:noFill/>
            </a:ln>
          </p:spPr>
        </p:pic>
        <p:cxnSp>
          <p:nvCxnSpPr>
            <p:cNvPr id="7" name="Google Shape;174;p23">
              <a:extLst>
                <a:ext uri="{FF2B5EF4-FFF2-40B4-BE49-F238E27FC236}">
                  <a16:creationId xmlns:a16="http://schemas.microsoft.com/office/drawing/2014/main" id="{B7A7F96F-7BFE-3879-E6F0-9335BD3B044C}"/>
                </a:ext>
              </a:extLst>
            </p:cNvPr>
            <p:cNvCxnSpPr/>
            <p:nvPr/>
          </p:nvCxnSpPr>
          <p:spPr>
            <a:xfrm>
              <a:off x="3387531" y="442575"/>
              <a:ext cx="1270001" cy="1270001"/>
            </a:xfrm>
            <a:prstGeom prst="straightConnector1">
              <a:avLst/>
            </a:prstGeom>
            <a:noFill/>
            <a:ln>
              <a:noFill/>
            </a:ln>
          </p:spPr>
        </p:cxnSp>
      </p:grpSp>
      <p:pic>
        <p:nvPicPr>
          <p:cNvPr id="3" name="صورة 2">
            <a:extLst>
              <a:ext uri="{FF2B5EF4-FFF2-40B4-BE49-F238E27FC236}">
                <a16:creationId xmlns:a16="http://schemas.microsoft.com/office/drawing/2014/main" id="{B495D053-419D-3A7C-9CA0-2789AED2014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0421596" y="339340"/>
            <a:ext cx="3060479" cy="305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11232331" y="2184443"/>
            <a:ext cx="6636268" cy="2286000"/>
          </a:xfrm>
          <a:prstGeom prst="rect">
            <a:avLst/>
          </a:prstGeom>
          <a:noFill/>
          <a:ln>
            <a:noFill/>
          </a:ln>
        </p:spPr>
        <p:txBody>
          <a:bodyPr spcFirstLastPara="1" vert="horz" wrap="square" lIns="50800" tIns="50800" rIns="50800" bIns="50800" rtlCol="0" anchor="ctr" anchorCtr="0">
            <a:normAutofit/>
          </a:bodyPr>
          <a:lstStyle/>
          <a:p>
            <a:pPr>
              <a:buSzPts val="11200"/>
            </a:pPr>
            <a:r>
              <a:rPr lang="ar-SA" sz="11500" b="0" dirty="0">
                <a:latin typeface="Dubai" panose="020B0503030403030204" pitchFamily="34" charset="-78"/>
                <a:ea typeface="Tahoma" panose="020B0604030504040204" pitchFamily="34" charset="0"/>
                <a:cs typeface="Dubai" panose="020B0503030403030204" pitchFamily="34" charset="-78"/>
              </a:rPr>
              <a:t>تنويه</a:t>
            </a:r>
            <a:endParaRPr b="0" dirty="0">
              <a:latin typeface="Dubai" panose="020B0503030403030204" pitchFamily="34" charset="-78"/>
              <a:ea typeface="Tahoma" panose="020B0604030504040204" pitchFamily="34" charset="0"/>
              <a:cs typeface="Dubai" panose="020B0503030403030204" pitchFamily="34" charset="-78"/>
            </a:endParaRPr>
          </a:p>
        </p:txBody>
      </p:sp>
      <p:sp>
        <p:nvSpPr>
          <p:cNvPr id="133" name="Google Shape;133;p21"/>
          <p:cNvSpPr txBox="1">
            <a:spLocks noGrp="1"/>
          </p:cNvSpPr>
          <p:nvPr>
            <p:ph type="body" idx="1"/>
          </p:nvPr>
        </p:nvSpPr>
        <p:spPr>
          <a:xfrm>
            <a:off x="10974293" y="3528973"/>
            <a:ext cx="7152344" cy="8364072"/>
          </a:xfrm>
          <a:prstGeom prst="rect">
            <a:avLst/>
          </a:prstGeom>
          <a:noFill/>
          <a:ln>
            <a:noFill/>
          </a:ln>
        </p:spPr>
        <p:txBody>
          <a:bodyPr spcFirstLastPara="1" vert="horz" wrap="square" lIns="50800" tIns="50800" rIns="50800" bIns="50800" rtlCol="0" anchor="ctr" anchorCtr="0">
            <a:noAutofit/>
          </a:bodyPr>
          <a:lstStyle/>
          <a:p>
            <a:pPr marL="0" marR="0" indent="0" algn="ctr" rtl="1" fontAlgn="base">
              <a:spcBef>
                <a:spcPts val="1500"/>
              </a:spcBef>
              <a:spcAft>
                <a:spcPts val="1500"/>
              </a:spcAft>
              <a:buNone/>
            </a:pP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يوجد</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سؤال</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آو</a:t>
            </a:r>
            <a:r>
              <a:rPr lang="ar-SA" sz="5400" dirty="0">
                <a:effectLst/>
                <a:latin typeface="Cabin Sketch" panose="020B0503050202020004" pitchFamily="34" charset="0"/>
                <a:ea typeface="Times New Roman" panose="02020603050405020304" pitchFamily="18" charset="0"/>
                <a:cs typeface="Dubai" panose="020B0503030403030204" pitchFamily="34" charset="-78"/>
              </a:rPr>
              <a:t>د</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ان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اطرحه</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p>
          <a:p>
            <a:pPr marL="0" marR="0" indent="0" algn="ctr" rtl="1" fontAlgn="base">
              <a:spcBef>
                <a:spcPts val="0"/>
              </a:spcBef>
              <a:spcAft>
                <a:spcPts val="1500"/>
              </a:spcAft>
              <a:buNone/>
            </a:pPr>
            <a:r>
              <a:rPr lang="en-US" sz="5400" dirty="0">
                <a:effectLst/>
                <a:latin typeface="Cabin Sketch" panose="020B0503050202020004" pitchFamily="34" charset="0"/>
                <a:ea typeface="Times New Roman" panose="02020603050405020304" pitchFamily="18" charset="0"/>
                <a:cs typeface="Dubai" panose="020B0503030403030204" pitchFamily="34" charset="-78"/>
              </a:rPr>
              <a:t>هل يوجد شخص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لديه</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مشكله مع المخدرات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يحضر</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اجتماعنا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لأول</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مره</a:t>
            </a:r>
            <a:endParaRPr lang="ar-SA" sz="5400" dirty="0">
              <a:effectLst/>
              <a:latin typeface="Cabin Sketch" panose="020B0503050202020004" pitchFamily="34" charset="0"/>
              <a:ea typeface="Times New Roman" panose="02020603050405020304" pitchFamily="18" charset="0"/>
              <a:cs typeface="Dubai" panose="020B0503030403030204" pitchFamily="34" charset="-78"/>
            </a:endParaRPr>
          </a:p>
          <a:p>
            <a:pPr marL="0" marR="0" indent="0" algn="ctr" rtl="1" fontAlgn="base">
              <a:spcBef>
                <a:spcPts val="0"/>
              </a:spcBef>
              <a:spcAft>
                <a:spcPts val="1500"/>
              </a:spcAft>
              <a:buNone/>
            </a:pPr>
            <a:r>
              <a:rPr lang="ar-SA" sz="5400" dirty="0">
                <a:effectLst/>
                <a:latin typeface="Cabin Sketch" panose="020B0503050202020004" pitchFamily="34" charset="0"/>
                <a:ea typeface="Times New Roman" panose="02020603050405020304" pitchFamily="18" charset="0"/>
                <a:cs typeface="Dubai" panose="020B0503030403030204" pitchFamily="34" charset="-78"/>
              </a:rPr>
              <a:t>ع</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ضو</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r>
              <a:rPr lang="en-US" sz="5400" dirty="0" err="1">
                <a:effectLst/>
                <a:latin typeface="Cabin Sketch" panose="020B0503050202020004" pitchFamily="34" charset="0"/>
                <a:ea typeface="Times New Roman" panose="02020603050405020304" pitchFamily="18" charset="0"/>
                <a:cs typeface="Dubai" panose="020B0503030403030204" pitchFamily="34" charset="-78"/>
              </a:rPr>
              <a:t>جديد</a:t>
            </a:r>
            <a:r>
              <a:rPr lang="en-US" sz="5400" dirty="0">
                <a:effectLst/>
                <a:latin typeface="Cabin Sketch" panose="020B0503050202020004" pitchFamily="34" charset="0"/>
                <a:ea typeface="Times New Roman" panose="02020603050405020304" pitchFamily="18" charset="0"/>
                <a:cs typeface="Dubai" panose="020B0503030403030204" pitchFamily="34" charset="-78"/>
              </a:rPr>
              <a:t>؟ </a:t>
            </a:r>
          </a:p>
        </p:txBody>
      </p:sp>
      <p:grpSp>
        <p:nvGrpSpPr>
          <p:cNvPr id="2" name="Google Shape;170;p23">
            <a:extLst>
              <a:ext uri="{FF2B5EF4-FFF2-40B4-BE49-F238E27FC236}">
                <a16:creationId xmlns:a16="http://schemas.microsoft.com/office/drawing/2014/main" id="{001CE1AB-A358-03C2-B050-8C3FE2389DE2}"/>
              </a:ext>
            </a:extLst>
          </p:cNvPr>
          <p:cNvGrpSpPr/>
          <p:nvPr/>
        </p:nvGrpSpPr>
        <p:grpSpPr>
          <a:xfrm>
            <a:off x="2250046" y="6338523"/>
            <a:ext cx="6623820" cy="5186961"/>
            <a:chOff x="0" y="442575"/>
            <a:chExt cx="5188410" cy="4211729"/>
          </a:xfrm>
        </p:grpSpPr>
        <p:sp>
          <p:nvSpPr>
            <p:cNvPr id="5" name="Google Shape;171;p23">
              <a:extLst>
                <a:ext uri="{FF2B5EF4-FFF2-40B4-BE49-F238E27FC236}">
                  <a16:creationId xmlns:a16="http://schemas.microsoft.com/office/drawing/2014/main" id="{13184D19-A22B-17A2-74FD-149403FA989F}"/>
                </a:ext>
              </a:extLst>
            </p:cNvPr>
            <p:cNvSpPr/>
            <p:nvPr/>
          </p:nvSpPr>
          <p:spPr>
            <a:xfrm>
              <a:off x="0" y="703258"/>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dirty="0">
                  <a:solidFill>
                    <a:srgbClr val="FFFFFF"/>
                  </a:solidFill>
                  <a:latin typeface="Helvetica Neue"/>
                  <a:ea typeface="Helvetica Neue"/>
                  <a:cs typeface="Helvetica Neue"/>
                  <a:sym typeface="Helvetica Neue"/>
                </a:rPr>
                <a:t>1</a:t>
              </a:r>
              <a:endParaRPr sz="1400" dirty="0">
                <a:solidFill>
                  <a:srgbClr val="000000"/>
                </a:solidFill>
                <a:latin typeface="Arial"/>
                <a:ea typeface="Arial"/>
                <a:cs typeface="Arial"/>
                <a:sym typeface="Arial"/>
              </a:endParaRPr>
            </a:p>
          </p:txBody>
        </p:sp>
        <p:sp>
          <p:nvSpPr>
            <p:cNvPr id="6" name="Google Shape;172;p23">
              <a:extLst>
                <a:ext uri="{FF2B5EF4-FFF2-40B4-BE49-F238E27FC236}">
                  <a16:creationId xmlns:a16="http://schemas.microsoft.com/office/drawing/2014/main" id="{27CDB75E-E30F-3A32-37C3-163534FAB62F}"/>
                </a:ext>
              </a:extLst>
            </p:cNvPr>
            <p:cNvSpPr/>
            <p:nvPr/>
          </p:nvSpPr>
          <p:spPr>
            <a:xfrm>
              <a:off x="0" y="3005066"/>
              <a:ext cx="885152" cy="885152"/>
            </a:xfrm>
            <a:prstGeom prst="ellipse">
              <a:avLst/>
            </a:prstGeom>
            <a:solidFill>
              <a:srgbClr val="929292"/>
            </a:solidFill>
            <a:ln>
              <a:noFill/>
            </a:ln>
          </p:spPr>
          <p:txBody>
            <a:bodyPr spcFirstLastPara="1" wrap="square" lIns="0" tIns="0" rIns="0" bIns="0" anchor="ctr" anchorCtr="0">
              <a:noAutofit/>
            </a:bodyPr>
            <a:lstStyle/>
            <a:p>
              <a:pPr algn="ctr">
                <a:buClr>
                  <a:srgbClr val="FFFFFF"/>
                </a:buClr>
                <a:buSzPts val="3200"/>
              </a:pPr>
              <a:r>
                <a:rPr lang="ar" sz="3200" dirty="0">
                  <a:solidFill>
                    <a:srgbClr val="FFFFFF"/>
                  </a:solidFill>
                  <a:latin typeface="Helvetica Neue"/>
                  <a:ea typeface="Helvetica Neue"/>
                  <a:cs typeface="Helvetica Neue"/>
                  <a:sym typeface="Helvetica Neue"/>
                </a:rPr>
                <a:t>2</a:t>
              </a:r>
              <a:endParaRPr sz="1400" dirty="0">
                <a:solidFill>
                  <a:srgbClr val="000000"/>
                </a:solidFill>
                <a:latin typeface="Arial"/>
                <a:ea typeface="Arial"/>
                <a:cs typeface="Arial"/>
                <a:sym typeface="Arial"/>
              </a:endParaRPr>
            </a:p>
          </p:txBody>
        </p:sp>
        <p:pic>
          <p:nvPicPr>
            <p:cNvPr id="7" name="Google Shape;173;p23" descr="Image">
              <a:extLst>
                <a:ext uri="{FF2B5EF4-FFF2-40B4-BE49-F238E27FC236}">
                  <a16:creationId xmlns:a16="http://schemas.microsoft.com/office/drawing/2014/main" id="{F791B162-BA5B-9995-773B-27C9C1A62C0C}"/>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86711" y="2241142"/>
              <a:ext cx="3601699" cy="2413162"/>
            </a:xfrm>
            <a:prstGeom prst="rect">
              <a:avLst/>
            </a:prstGeom>
            <a:noFill/>
            <a:ln>
              <a:noFill/>
            </a:ln>
          </p:spPr>
        </p:pic>
        <p:cxnSp>
          <p:nvCxnSpPr>
            <p:cNvPr id="8" name="Google Shape;174;p23">
              <a:extLst>
                <a:ext uri="{FF2B5EF4-FFF2-40B4-BE49-F238E27FC236}">
                  <a16:creationId xmlns:a16="http://schemas.microsoft.com/office/drawing/2014/main" id="{6C02E226-4D85-9ADC-DEE8-A8AD2386BB07}"/>
                </a:ext>
              </a:extLst>
            </p:cNvPr>
            <p:cNvCxnSpPr/>
            <p:nvPr/>
          </p:nvCxnSpPr>
          <p:spPr>
            <a:xfrm>
              <a:off x="3387531" y="442575"/>
              <a:ext cx="1270001" cy="1270001"/>
            </a:xfrm>
            <a:prstGeom prst="straightConnector1">
              <a:avLst/>
            </a:prstGeom>
            <a:noFill/>
            <a:ln>
              <a:noFill/>
            </a:ln>
          </p:spPr>
        </p:cxnSp>
      </p:grpSp>
      <p:sp>
        <p:nvSpPr>
          <p:cNvPr id="9" name="Google Shape;184;p23">
            <a:extLst>
              <a:ext uri="{FF2B5EF4-FFF2-40B4-BE49-F238E27FC236}">
                <a16:creationId xmlns:a16="http://schemas.microsoft.com/office/drawing/2014/main" id="{6AD09FBB-0AD2-1A48-42A9-227C2328F859}"/>
              </a:ext>
            </a:extLst>
          </p:cNvPr>
          <p:cNvSpPr txBox="1"/>
          <p:nvPr/>
        </p:nvSpPr>
        <p:spPr>
          <a:xfrm>
            <a:off x="1940266" y="4852092"/>
            <a:ext cx="6933600" cy="1152900"/>
          </a:xfrm>
          <a:prstGeom prst="rect">
            <a:avLst/>
          </a:prstGeom>
          <a:noFill/>
          <a:ln>
            <a:noFill/>
          </a:ln>
        </p:spPr>
        <p:txBody>
          <a:bodyPr spcFirstLastPara="1" wrap="square" lIns="91425" tIns="91425" rIns="91425" bIns="91425" anchor="t" anchorCtr="0">
            <a:noAutofit/>
          </a:bodyPr>
          <a:lstStyle/>
          <a:p>
            <a:pPr lvl="0" algn="ctr">
              <a:buClr>
                <a:srgbClr val="000000"/>
              </a:buClr>
              <a:buSzPts val="4500"/>
            </a:pPr>
            <a:r>
              <a:rPr lang="ar-SA" sz="4500" dirty="0">
                <a:latin typeface="Helvetica Neue"/>
                <a:ea typeface="Helvetica Neue"/>
                <a:cs typeface="Helvetica Neue"/>
                <a:sym typeface="Helvetica Neue"/>
              </a:rPr>
              <a:t>اذا اردت رفع يدك للتحدث</a:t>
            </a:r>
            <a:endParaRPr lang="ar-SA" sz="1400" dirty="0">
              <a:latin typeface="Arial"/>
              <a:ea typeface="Arial"/>
              <a:cs typeface="Arial"/>
              <a:sym typeface="Arial"/>
            </a:endParaRPr>
          </a:p>
        </p:txBody>
      </p:sp>
      <p:sp>
        <p:nvSpPr>
          <p:cNvPr id="16" name="Google Shape;185;p23">
            <a:extLst>
              <a:ext uri="{FF2B5EF4-FFF2-40B4-BE49-F238E27FC236}">
                <a16:creationId xmlns:a16="http://schemas.microsoft.com/office/drawing/2014/main" id="{08D72A74-9CDA-FDDF-D871-49E24564C90D}"/>
              </a:ext>
            </a:extLst>
          </p:cNvPr>
          <p:cNvSpPr txBox="1"/>
          <p:nvPr/>
        </p:nvSpPr>
        <p:spPr>
          <a:xfrm>
            <a:off x="3380082" y="6865339"/>
            <a:ext cx="4025100" cy="1109450"/>
          </a:xfrm>
          <a:prstGeom prst="rect">
            <a:avLst/>
          </a:prstGeom>
          <a:noFill/>
          <a:ln>
            <a:noFill/>
          </a:ln>
        </p:spPr>
        <p:txBody>
          <a:bodyPr spcFirstLastPara="1" wrap="square" lIns="91425" tIns="91425" rIns="91425" bIns="91425" anchor="ctr" anchorCtr="0">
            <a:noAutofit/>
          </a:bodyPr>
          <a:lstStyle/>
          <a:p>
            <a:pPr lvl="0" algn="ctr">
              <a:buClr>
                <a:srgbClr val="000000"/>
              </a:buClr>
              <a:buSzPts val="3600"/>
            </a:pPr>
            <a:r>
              <a:rPr lang="ar-SA" sz="3600" b="1" i="1" dirty="0">
                <a:latin typeface="Helvetica Neue"/>
                <a:ea typeface="Helvetica Neue"/>
                <a:cs typeface="Helvetica Neue"/>
                <a:sym typeface="Helvetica Neue"/>
              </a:rPr>
              <a:t>انقر على رمز الشاشة
</a:t>
            </a:r>
            <a:endParaRPr sz="3600" b="1" i="1" dirty="0">
              <a:latin typeface="Arial"/>
              <a:ea typeface="Arial"/>
              <a:cs typeface="Arial"/>
              <a:sym typeface="Arial"/>
            </a:endParaRPr>
          </a:p>
        </p:txBody>
      </p:sp>
      <p:pic>
        <p:nvPicPr>
          <p:cNvPr id="11" name="صورة 10">
            <a:extLst>
              <a:ext uri="{FF2B5EF4-FFF2-40B4-BE49-F238E27FC236}">
                <a16:creationId xmlns:a16="http://schemas.microsoft.com/office/drawing/2014/main" id="{5321AFD0-0354-85E2-9B61-252963F9856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0421596" y="339340"/>
            <a:ext cx="3060479" cy="305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41"/>
        <p:cNvGrpSpPr/>
        <p:nvPr/>
      </p:nvGrpSpPr>
      <p:grpSpPr>
        <a:xfrm>
          <a:off x="0" y="0"/>
          <a:ext cx="0" cy="0"/>
          <a:chOff x="0" y="0"/>
          <a:chExt cx="0" cy="0"/>
        </a:xfrm>
      </p:grpSpPr>
      <p:sp>
        <p:nvSpPr>
          <p:cNvPr id="242" name="Google Shape;242;p28"/>
          <p:cNvSpPr/>
          <p:nvPr/>
        </p:nvSpPr>
        <p:spPr>
          <a:xfrm>
            <a:off x="250149" y="370042"/>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43" name="Google Shape;243;p28"/>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44" name="Google Shape;244;p28"/>
          <p:cNvSpPr txBox="1">
            <a:spLocks noGrp="1"/>
          </p:cNvSpPr>
          <p:nvPr>
            <p:ph type="title"/>
          </p:nvPr>
        </p:nvSpPr>
        <p:spPr>
          <a:xfrm>
            <a:off x="1929769" y="4989192"/>
            <a:ext cx="21005801" cy="2286001"/>
          </a:xfrm>
          <a:prstGeom prst="rect">
            <a:avLst/>
          </a:prstGeom>
          <a:noFill/>
          <a:ln>
            <a:noFill/>
          </a:ln>
        </p:spPr>
        <p:txBody>
          <a:bodyPr spcFirstLastPara="1" vert="horz" wrap="square" lIns="50800" tIns="50800" rIns="50800" bIns="50800" rtlCol="0" anchor="ctr" anchorCtr="0">
            <a:normAutofit/>
          </a:bodyPr>
          <a:lstStyle/>
          <a:p>
            <a:pPr>
              <a:buSzPts val="11200"/>
            </a:pPr>
            <a:r>
              <a:rPr lang="ar" sz="8000" dirty="0">
                <a:solidFill>
                  <a:schemeClr val="bg1">
                    <a:lumMod val="95000"/>
                    <a:lumOff val="5000"/>
                  </a:schemeClr>
                </a:solidFill>
                <a:latin typeface="Dubai" panose="020B0503030403030204" pitchFamily="34" charset="-78"/>
                <a:cs typeface="Dubai" panose="020B0503030403030204" pitchFamily="34" charset="-78"/>
              </a:rPr>
              <a:t>من هو المدمن</a:t>
            </a:r>
            <a:endParaRPr sz="80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45" name="Google Shape;245;p28"/>
          <p:cNvSpPr txBox="1"/>
          <p:nvPr/>
        </p:nvSpPr>
        <p:spPr>
          <a:xfrm>
            <a:off x="1929768" y="4118528"/>
            <a:ext cx="21005700" cy="1122300"/>
          </a:xfrm>
          <a:prstGeom prst="rect">
            <a:avLst/>
          </a:prstGeom>
          <a:noFill/>
          <a:ln>
            <a:noFill/>
          </a:ln>
        </p:spPr>
        <p:txBody>
          <a:bodyPr spcFirstLastPara="1" wrap="square" lIns="50800" tIns="50800" rIns="50800" bIns="50800" anchor="ctr" anchorCtr="0">
            <a:normAutofit/>
          </a:bodyPr>
          <a:lstStyle/>
          <a:p>
            <a:pPr algn="ctr">
              <a:buClr>
                <a:srgbClr val="000000"/>
              </a:buClr>
              <a:buSzPts val="5500"/>
            </a:pPr>
            <a:r>
              <a:rPr lang="ar" sz="5500" b="1" dirty="0">
                <a:solidFill>
                  <a:schemeClr val="bg1">
                    <a:lumMod val="95000"/>
                    <a:lumOff val="5000"/>
                  </a:schemeClr>
                </a:solidFill>
                <a:latin typeface="Dubai" panose="020B0503030403030204" pitchFamily="34" charset="-78"/>
                <a:ea typeface="Helvetica Neue Light"/>
                <a:cs typeface="Dubai" panose="020B0503030403030204" pitchFamily="34" charset="-78"/>
                <a:sym typeface="Helvetica Neue Light"/>
              </a:rPr>
              <a:t>من يرغب بقراءة</a:t>
            </a:r>
            <a:endParaRPr sz="1400" b="1" dirty="0">
              <a:solidFill>
                <a:schemeClr val="bg1">
                  <a:lumMod val="95000"/>
                  <a:lumOff val="5000"/>
                </a:schemeClr>
              </a:solidFill>
              <a:latin typeface="Dubai" panose="020B0503030403030204" pitchFamily="34" charset="-78"/>
              <a:ea typeface="Arial"/>
              <a:cs typeface="Dubai" panose="020B0503030403030204" pitchFamily="34" charset="-78"/>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49"/>
        <p:cNvGrpSpPr/>
        <p:nvPr/>
      </p:nvGrpSpPr>
      <p:grpSpPr>
        <a:xfrm>
          <a:off x="0" y="0"/>
          <a:ext cx="0" cy="0"/>
          <a:chOff x="0" y="0"/>
          <a:chExt cx="0" cy="0"/>
        </a:xfrm>
      </p:grpSpPr>
      <p:sp>
        <p:nvSpPr>
          <p:cNvPr id="250" name="Google Shape;250;p29"/>
          <p:cNvSpPr/>
          <p:nvPr/>
        </p:nvSpPr>
        <p:spPr>
          <a:xfrm>
            <a:off x="250148"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51" name="Google Shape;251;p29"/>
          <p:cNvSpPr/>
          <p:nvPr/>
        </p:nvSpPr>
        <p:spPr>
          <a:xfrm>
            <a:off x="715556" y="930047"/>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252" name="Google Shape;252;p29"/>
          <p:cNvSpPr txBox="1">
            <a:spLocks noGrp="1"/>
          </p:cNvSpPr>
          <p:nvPr>
            <p:ph type="title"/>
          </p:nvPr>
        </p:nvSpPr>
        <p:spPr>
          <a:xfrm>
            <a:off x="1689101" y="865517"/>
            <a:ext cx="21005799" cy="2286001"/>
          </a:xfrm>
          <a:prstGeom prst="rect">
            <a:avLst/>
          </a:prstGeom>
          <a:noFill/>
          <a:ln>
            <a:noFill/>
          </a:ln>
        </p:spPr>
        <p:txBody>
          <a:bodyPr spcFirstLastPara="1" vert="horz" wrap="square" lIns="50800" tIns="50800" rIns="50800" bIns="50800" rtlCol="0" anchor="ctr" anchorCtr="0">
            <a:norm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من هو المدمن ؟</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253" name="Google Shape;253;p29"/>
          <p:cNvSpPr/>
          <p:nvPr/>
        </p:nvSpPr>
        <p:spPr>
          <a:xfrm>
            <a:off x="2015980" y="2948451"/>
            <a:ext cx="20352038" cy="9837502"/>
          </a:xfrm>
          <a:prstGeom prst="rect">
            <a:avLst/>
          </a:prstGeom>
          <a:noFill/>
          <a:ln>
            <a:noFill/>
          </a:ln>
        </p:spPr>
        <p:txBody>
          <a:bodyPr spcFirstLastPara="1" wrap="square" lIns="0" tIns="0" rIns="0" bIns="0" anchor="ctr" anchorCtr="0">
            <a:noAutofit/>
          </a:bodyPr>
          <a:lstStyle/>
          <a:p>
            <a:pPr algn="justLow" rtl="1">
              <a:lnSpc>
                <a:spcPct val="115000"/>
              </a:lnSpc>
              <a:buClr>
                <a:schemeClr val="dk1"/>
              </a:buClr>
              <a:buSzPts val="1100"/>
            </a:pPr>
            <a:r>
              <a:rPr lang="ar" sz="4000" b="1" dirty="0">
                <a:solidFill>
                  <a:schemeClr val="dk1"/>
                </a:solidFill>
                <a:latin typeface="Dubai" panose="020B0503030403030204" pitchFamily="34" charset="-78"/>
                <a:ea typeface="Helvetica Neue"/>
                <a:cs typeface="Dubai" panose="020B0503030403030204" pitchFamily="34" charset="-78"/>
                <a:sym typeface="Helvetica Neue"/>
              </a:rPr>
              <a:t>معظمنا لا يحتاج للتفكير مرتين في هذا السؤال. فنحن نعلم! إن حياتنا وتفكيرنا تمركزا بالكامل في المخدرات بشكل أو بآخر، في الحصول عليها وتعاطيها وفي إيجاد الطرق والوسائل للحصول على المزيد، فقد عشنا لنتعاطى وتعاطينا لنعيش. بمنتهى البساطة المدمن هو "رجل أو امرأة " تسيطر المخدرات على حياته، فنحن أناس في قبضة مرض متفاقم نهاياته لا تتغير: السجون أو المصحات أو الموت.</a:t>
            </a:r>
            <a:endParaRPr sz="4000" b="1" dirty="0">
              <a:solidFill>
                <a:schemeClr val="dk1"/>
              </a:solidFill>
              <a:latin typeface="Dubai" panose="020B0503030403030204" pitchFamily="34" charset="-78"/>
              <a:ea typeface="Helvetica Neue"/>
              <a:cs typeface="Dubai" panose="020B0503030403030204" pitchFamily="34" charset="-78"/>
              <a:sym typeface="Helvetica Neue"/>
            </a:endParaRPr>
          </a:p>
          <a:p>
            <a:pPr algn="justLow">
              <a:spcBef>
                <a:spcPts val="4500"/>
              </a:spcBef>
              <a:buClr>
                <a:srgbClr val="000000"/>
              </a:buClr>
              <a:buSzPts val="5200"/>
            </a:pPr>
            <a:endParaRPr sz="5400" b="1" dirty="0">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36"/>
        <p:cNvGrpSpPr/>
        <p:nvPr/>
      </p:nvGrpSpPr>
      <p:grpSpPr>
        <a:xfrm>
          <a:off x="0" y="0"/>
          <a:ext cx="0" cy="0"/>
          <a:chOff x="0" y="0"/>
          <a:chExt cx="0" cy="0"/>
        </a:xfrm>
      </p:grpSpPr>
      <p:sp>
        <p:nvSpPr>
          <p:cNvPr id="337" name="Google Shape;337;p39"/>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38" name="Google Shape;338;p39"/>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39" name="Google Shape;339;p39"/>
          <p:cNvSpPr txBox="1">
            <a:spLocks noGrp="1"/>
          </p:cNvSpPr>
          <p:nvPr>
            <p:ph type="title"/>
          </p:nvPr>
        </p:nvSpPr>
        <p:spPr>
          <a:xfrm>
            <a:off x="1929768" y="5813328"/>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b="1" dirty="0">
                <a:solidFill>
                  <a:schemeClr val="bg1">
                    <a:lumMod val="95000"/>
                    <a:lumOff val="5000"/>
                  </a:schemeClr>
                </a:solidFill>
                <a:latin typeface="Dubai" panose="020B0503030403030204" pitchFamily="34" charset="-78"/>
                <a:cs typeface="Dubai" panose="020B0503030403030204" pitchFamily="34" charset="-78"/>
              </a:rPr>
              <a:t>ماهو برنامج زمالة المدمنين المجهولين</a:t>
            </a:r>
            <a:endParaRPr b="1"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40" name="Google Shape;340;p39"/>
          <p:cNvSpPr txBox="1"/>
          <p:nvPr/>
        </p:nvSpPr>
        <p:spPr>
          <a:xfrm>
            <a:off x="1929768" y="4118528"/>
            <a:ext cx="21005700" cy="1122300"/>
          </a:xfrm>
          <a:prstGeom prst="rect">
            <a:avLst/>
          </a:prstGeom>
          <a:noFill/>
          <a:ln>
            <a:noFill/>
          </a:ln>
        </p:spPr>
        <p:txBody>
          <a:bodyPr spcFirstLastPara="1" wrap="square" lIns="50800" tIns="50800" rIns="50800" bIns="50800" anchor="ctr" anchorCtr="0">
            <a:noAutofit/>
          </a:bodyPr>
          <a:lstStyle/>
          <a:p>
            <a:pPr algn="ctr" defTabSz="457206">
              <a:buClr>
                <a:srgbClr val="000000"/>
              </a:buClr>
              <a:buSzPts val="5500"/>
            </a:pPr>
            <a:r>
              <a:rPr lang="ar" sz="6000" b="1" dirty="0">
                <a:solidFill>
                  <a:prstClr val="black">
                    <a:lumMod val="95000"/>
                    <a:lumOff val="5000"/>
                  </a:prstClr>
                </a:solidFill>
                <a:latin typeface="Dubai" panose="020B0503030403030204" pitchFamily="34" charset="-78"/>
                <a:ea typeface="Helvetica Neue Light"/>
                <a:cs typeface="Dubai" panose="020B0503030403030204" pitchFamily="34" charset="-78"/>
                <a:sym typeface="Helvetica Neue Light"/>
              </a:rPr>
              <a:t>من يرغب في قراءه </a:t>
            </a:r>
            <a:endParaRPr sz="6000" b="1" dirty="0">
              <a:solidFill>
                <a:prstClr val="black">
                  <a:lumMod val="95000"/>
                  <a:lumOff val="5000"/>
                </a:prstClr>
              </a:solidFill>
              <a:latin typeface="Dubai" panose="020B0503030403030204" pitchFamily="34" charset="-78"/>
              <a:ea typeface="Arial"/>
              <a:cs typeface="Dubai" panose="020B0503030403030204" pitchFamily="34" charset="-78"/>
              <a:sym typeface="Arial"/>
            </a:endParaRPr>
          </a:p>
        </p:txBody>
      </p:sp>
    </p:spTree>
    <p:extLst>
      <p:ext uri="{BB962C8B-B14F-4D97-AF65-F5344CB8AC3E}">
        <p14:creationId xmlns:p14="http://schemas.microsoft.com/office/powerpoint/2010/main" val="25776011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44"/>
        <p:cNvGrpSpPr/>
        <p:nvPr/>
      </p:nvGrpSpPr>
      <p:grpSpPr>
        <a:xfrm>
          <a:off x="0" y="0"/>
          <a:ext cx="0" cy="0"/>
          <a:chOff x="0" y="0"/>
          <a:chExt cx="0" cy="0"/>
        </a:xfrm>
      </p:grpSpPr>
      <p:sp>
        <p:nvSpPr>
          <p:cNvPr id="345" name="Google Shape;345;p4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46" name="Google Shape;346;p40"/>
          <p:cNvSpPr/>
          <p:nvPr/>
        </p:nvSpPr>
        <p:spPr>
          <a:xfrm>
            <a:off x="715559"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algn="ctr" defTabSz="457206">
              <a:buClr>
                <a:srgbClr val="FFFFFF"/>
              </a:buClr>
              <a:buSzPts val="3200"/>
            </a:pPr>
            <a:endParaRPr sz="3200" dirty="0">
              <a:solidFill>
                <a:srgbClr val="FFFFFF"/>
              </a:solidFill>
              <a:latin typeface="Helvetica Neue"/>
              <a:ea typeface="Helvetica Neue"/>
              <a:cs typeface="Helvetica Neue"/>
              <a:sym typeface="Helvetica Neue"/>
            </a:endParaRPr>
          </a:p>
        </p:txBody>
      </p:sp>
      <p:sp>
        <p:nvSpPr>
          <p:cNvPr id="347" name="Google Shape;347;p40"/>
          <p:cNvSpPr txBox="1">
            <a:spLocks noGrp="1"/>
          </p:cNvSpPr>
          <p:nvPr>
            <p:ph type="title"/>
          </p:nvPr>
        </p:nvSpPr>
        <p:spPr>
          <a:xfrm>
            <a:off x="1689100" y="865516"/>
            <a:ext cx="21005700" cy="2286000"/>
          </a:xfrm>
          <a:prstGeom prst="rect">
            <a:avLst/>
          </a:prstGeom>
          <a:noFill/>
          <a:ln>
            <a:noFill/>
          </a:ln>
        </p:spPr>
        <p:txBody>
          <a:bodyPr spcFirstLastPara="1" vert="horz" wrap="square" lIns="50800" tIns="50800" rIns="50800" bIns="50800" rtlCol="0" anchor="ctr" anchorCtr="0">
            <a:noAutofit/>
          </a:bodyPr>
          <a:lstStyle/>
          <a:p>
            <a:pPr>
              <a:buSzPts val="11200"/>
            </a:pPr>
            <a:r>
              <a:rPr lang="ar" sz="7200" dirty="0">
                <a:solidFill>
                  <a:schemeClr val="bg1">
                    <a:lumMod val="95000"/>
                    <a:lumOff val="5000"/>
                  </a:schemeClr>
                </a:solidFill>
                <a:latin typeface="Dubai" panose="020B0503030403030204" pitchFamily="34" charset="-78"/>
                <a:cs typeface="Dubai" panose="020B0503030403030204" pitchFamily="34" charset="-78"/>
              </a:rPr>
              <a:t>ماهو برنامج زمالة المدمنين المجهولين؟</a:t>
            </a:r>
            <a:endParaRPr sz="7200" dirty="0">
              <a:solidFill>
                <a:schemeClr val="bg1">
                  <a:lumMod val="95000"/>
                  <a:lumOff val="5000"/>
                </a:schemeClr>
              </a:solidFill>
              <a:latin typeface="Dubai" panose="020B0503030403030204" pitchFamily="34" charset="-78"/>
              <a:cs typeface="Dubai" panose="020B0503030403030204" pitchFamily="34" charset="-78"/>
            </a:endParaRPr>
          </a:p>
        </p:txBody>
      </p:sp>
      <p:sp>
        <p:nvSpPr>
          <p:cNvPr id="348" name="Google Shape;348;p40"/>
          <p:cNvSpPr/>
          <p:nvPr/>
        </p:nvSpPr>
        <p:spPr>
          <a:xfrm>
            <a:off x="1325325" y="2610700"/>
            <a:ext cx="21733200" cy="9871800"/>
          </a:xfrm>
          <a:prstGeom prst="rect">
            <a:avLst/>
          </a:prstGeom>
          <a:noFill/>
          <a:ln>
            <a:noFill/>
          </a:ln>
        </p:spPr>
        <p:txBody>
          <a:bodyPr spcFirstLastPara="1" wrap="square" lIns="0" tIns="0" rIns="0" bIns="0" anchor="t" anchorCtr="0">
            <a:noAutofit/>
          </a:bodyPr>
          <a:lstStyle/>
          <a:p>
            <a:pPr algn="justLow" defTabSz="457206" rtl="1">
              <a:lnSpc>
                <a:spcPct val="115000"/>
              </a:lnSpc>
              <a:buClr>
                <a:prstClr val="black"/>
              </a:buClr>
              <a:buSzPts val="1100"/>
            </a:pPr>
            <a:r>
              <a:rPr lang="ar" sz="4200" dirty="0">
                <a:solidFill>
                  <a:prstClr val="black"/>
                </a:solidFill>
                <a:latin typeface="Dubai" panose="020B0503030403030204" pitchFamily="34" charset="-78"/>
                <a:ea typeface="Helvetica Neue"/>
                <a:cs typeface="Dubai" panose="020B0503030403030204" pitchFamily="34" charset="-78"/>
                <a:sym typeface="Helvetica Neue"/>
              </a:rPr>
              <a:t> </a:t>
            </a:r>
            <a:endParaRPr sz="42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Low" defTabSz="457206" rtl="1">
              <a:lnSpc>
                <a:spcPct val="115000"/>
              </a:lnSpc>
              <a:buClr>
                <a:prstClr val="black"/>
              </a:buClr>
              <a:buSzPts val="1100"/>
            </a:pP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المدمنين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المجهولين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هي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زمالة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جمعية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تهدف</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إلى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الربح</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وتتكون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رجال</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ونساء أصبحت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المخدرات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مشكلة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رئيسية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بالنسبة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لهم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فنحن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مدمنون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نتعافى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ونجتمع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باستمرار لنساعد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بعضنا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البعض</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كي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نبقى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ممتنعين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إنه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برنامج</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للامتناع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التام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كافة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أنواع المخدرات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وعضويته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تتطلب</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إلا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شرط</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واحد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وهو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الرغبة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الامتناع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التعاطي،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نقترح عليك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تكون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متفتحا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ذهنياً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وتعطي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نفسك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فرصة،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برنامجنا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عبارة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المبادئ</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مكتوبة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ببساطه شديدة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تستطيع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اتباعها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حياتنا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اليومية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وأهم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هو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أنها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تنجح</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توجد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قيود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على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زمالة المدمنين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المجهولين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فنحن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غير</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منتسبين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لأية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منظمات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أخرى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وليس</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رسوم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اشتراك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أومستحقات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توقع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تعهدات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نقدم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وعوداً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لأي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شخص</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صلة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بأية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جهة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سياسية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أودينية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بأجهزة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تطبيق</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القانون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تخضع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للمراقبة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يستطيع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شخص</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ينضم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لنابغض</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النظر</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عمره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جنسه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هويته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الجنسية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عقيدته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ديانته 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افتقاره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إلى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الدين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تهمنا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نوعية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كمية</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المخدرات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التي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كنت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تتعاطاها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بمن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كانتصلاتك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بما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فعلته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الماضي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بمدى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غناك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فقرك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لكننا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نهتم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فقط</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بما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تريد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تفعله بشأن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مشكلتك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وكيف</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نستطيع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مساعدتك،</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فالعضو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الجديد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هو</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أهم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شخص</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اجتماع لأننا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نستطيع</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الاحتفاظ</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لدينا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فقط</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بتقديمه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للآخرين،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لقد</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تعلمناه</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خيرات</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مجموعتنا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أن الذين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يستمرون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في</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العودة إلى</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اجتماعاتنا</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بانتظام</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يظلون</a:t>
            </a:r>
            <a:r>
              <a:rPr lang="ar" sz="4000" dirty="0">
                <a:solidFill>
                  <a:prstClr val="black"/>
                </a:solidFill>
                <a:latin typeface="Dubai" panose="020B0503030403030204" pitchFamily="34" charset="-78"/>
                <a:ea typeface="Helvetica Neue"/>
                <a:cs typeface="Dubai" panose="020B0503030403030204" pitchFamily="34" charset="-78"/>
                <a:sym typeface="Helvetica Neue"/>
              </a:rPr>
              <a:t> </a:t>
            </a:r>
            <a:r>
              <a:rPr lang="ar" sz="4000" b="1" dirty="0">
                <a:solidFill>
                  <a:prstClr val="black"/>
                </a:solidFill>
                <a:latin typeface="Dubai" panose="020B0503030403030204" pitchFamily="34" charset="-78"/>
                <a:ea typeface="Helvetica Neue"/>
                <a:cs typeface="Dubai" panose="020B0503030403030204" pitchFamily="34" charset="-78"/>
                <a:sym typeface="Helvetica Neue"/>
              </a:rPr>
              <a:t>ممتنعين </a:t>
            </a:r>
            <a:endParaRPr sz="40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Low" defTabSz="457206" rtl="1">
              <a:lnSpc>
                <a:spcPct val="115000"/>
              </a:lnSpc>
              <a:buClr>
                <a:prstClr val="black"/>
              </a:buClr>
              <a:buSzPts val="1100"/>
            </a:pPr>
            <a:endParaRPr sz="4200" b="1" dirty="0">
              <a:solidFill>
                <a:prstClr val="black"/>
              </a:solidFill>
              <a:latin typeface="Dubai" panose="020B0503030403030204" pitchFamily="34" charset="-78"/>
              <a:ea typeface="Helvetica Neue"/>
              <a:cs typeface="Dubai" panose="020B0503030403030204" pitchFamily="34" charset="-78"/>
              <a:sym typeface="Helvetica Neue"/>
            </a:endParaRPr>
          </a:p>
          <a:p>
            <a:pPr algn="justLow" defTabSz="457206">
              <a:spcBef>
                <a:spcPts val="1400"/>
              </a:spcBef>
              <a:buClr>
                <a:srgbClr val="000000"/>
              </a:buClr>
              <a:buSzPts val="3900"/>
            </a:pPr>
            <a:endParaRPr sz="4200" dirty="0">
              <a:solidFill>
                <a:prstClr val="white"/>
              </a:solidFill>
              <a:latin typeface="Dubai" panose="020B0503030403030204" pitchFamily="34" charset="-78"/>
              <a:ea typeface="Helvetica Neue"/>
              <a:cs typeface="Dubai" panose="020B0503030403030204" pitchFamily="34" charset="-78"/>
              <a:sym typeface="Helvetica Neue"/>
            </a:endParaRPr>
          </a:p>
        </p:txBody>
      </p:sp>
    </p:spTree>
    <p:extLst>
      <p:ext uri="{BB962C8B-B14F-4D97-AF65-F5344CB8AC3E}">
        <p14:creationId xmlns:p14="http://schemas.microsoft.com/office/powerpoint/2010/main" val="10882130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na erhla zoom group N4d0" id="{53E517A3-DC73-47ED-B431-AD7EB21793A0}" vid="{A48142F5-AF01-4C50-B418-CB814A55F6A9}"/>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0BC2AEE50E4F47A686D99403AAF5BC" ma:contentTypeVersion="2" ma:contentTypeDescription="Create a new document." ma:contentTypeScope="" ma:versionID="d55f30bc38ddfe72dc69ac4bb3d59f48">
  <xsd:schema xmlns:xsd="http://www.w3.org/2001/XMLSchema" xmlns:xs="http://www.w3.org/2001/XMLSchema" xmlns:p="http://schemas.microsoft.com/office/2006/metadata/properties" xmlns:ns3="666c713b-1201-4ad7-9e90-d83edb132a50" targetNamespace="http://schemas.microsoft.com/office/2006/metadata/properties" ma:root="true" ma:fieldsID="a1404e91b1e6c119b742b950b8fbe713" ns3:_="">
    <xsd:import namespace="666c713b-1201-4ad7-9e90-d83edb132a5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c713b-1201-4ad7-9e90-d83edb132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4A90D-FF8C-4603-8B30-62AE6CCCB54E}">
  <ds:schemaRefs>
    <ds:schemaRef ds:uri="http://schemas.microsoft.com/sharepoint/v3/contenttype/forms"/>
  </ds:schemaRefs>
</ds:datastoreItem>
</file>

<file path=customXml/itemProps2.xml><?xml version="1.0" encoding="utf-8"?>
<ds:datastoreItem xmlns:ds="http://schemas.openxmlformats.org/officeDocument/2006/customXml" ds:itemID="{26AFDD05-913F-44F4-9FDC-E4FC763DB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c713b-1201-4ad7-9e90-d83edb132a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DF4F0E-0BF4-49B1-931D-40786002CBB3}">
  <ds:schemaRefs>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666c713b-1201-4ad7-9e90-d83edb132a50"/>
  </ds:schemaRefs>
</ds:datastoreItem>
</file>

<file path=docProps/app.xml><?xml version="1.0" encoding="utf-8"?>
<Properties xmlns="http://schemas.openxmlformats.org/officeDocument/2006/extended-properties" xmlns:vt="http://schemas.openxmlformats.org/officeDocument/2006/docPropsVTypes">
  <Template>na erhla zoom group N 19</Template>
  <TotalTime>139</TotalTime>
  <Words>2603</Words>
  <Application>Microsoft Office PowerPoint</Application>
  <PresentationFormat>Custom</PresentationFormat>
  <Paragraphs>180</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Cabin Sketch</vt:lpstr>
      <vt:lpstr>Helvetica Neue Light</vt:lpstr>
      <vt:lpstr>Bookman Old Style</vt:lpstr>
      <vt:lpstr>Times New Roman</vt:lpstr>
      <vt:lpstr>Rockwell</vt:lpstr>
      <vt:lpstr>Calibri Light</vt:lpstr>
      <vt:lpstr>Tahoma</vt:lpstr>
      <vt:lpstr>Helvetica Neue</vt:lpstr>
      <vt:lpstr>Dubai</vt:lpstr>
      <vt:lpstr>Arial</vt:lpstr>
      <vt:lpstr>Damask</vt:lpstr>
      <vt:lpstr>PowerPoint Presentation</vt:lpstr>
      <vt:lpstr>PowerPoint Presentation</vt:lpstr>
      <vt:lpstr>PowerPoint Presentation</vt:lpstr>
      <vt:lpstr>المشاركات</vt:lpstr>
      <vt:lpstr>تنويه</vt:lpstr>
      <vt:lpstr>من هو المدمن</vt:lpstr>
      <vt:lpstr>من هو المدمن ؟</vt:lpstr>
      <vt:lpstr>ماهو برنامج زمالة المدمنين المجهولين</vt:lpstr>
      <vt:lpstr>ماهو برنامج زمالة المدمنين المجهولين؟</vt:lpstr>
      <vt:lpstr>لماذا نحن هنا </vt:lpstr>
      <vt:lpstr>  قبل المجيء إلى زمالة المدمنين المجهولين لم يكن باستطاعتنا تسيير أمور حياتنا ولم يكن باستطاعتنا الاستمتاع بالحياة كالآخرين، كنا بحاجة إلى شيء مختلف واعتقدنا أننا قد وجدناه في المخدرات. وضعنا تعاطيها فوق مصلحة عائلاتنا و زوجاتنا وأزواجنا وأطفالنا. كنا مصرين على الحصول على المخدرات بأي ثمن وتسببنا في أذى عظيم لكثير من الناس ولكننا آذينا أنفسنا أكثر من أي شخص آخر، وبعدم قدرتنا على تقبل مسؤولياتنا الشخصية كنا في الواقع نخلق المشاكل لأنفسنا وبدا أننا غير قادرين على مواجهة الحياة بشروطها. أدرك معظمنا أننا بإدماننا كنا ننتحر ببطء ولكن الإدمان عدو ماكر للحياة لدرجة أننا فقدنا القوة على فعل أي شيء حياله. انتهى الأمر بالكثير منا إلى السجن أو طلب العلاج من خلال الطب والدين والعلاج النفسي ولكن أياً من هذه الطرق لم تكن كافية لمساعدتنا فقد كان مرضنا يطفو إلى السطح مرة أخرى أو يستمر في  التفاقم - طلبنا المساعدة من بعضنا البعض في  زمالة المدمنين المجهولين. بعد المجيء إلى زمالة المدمنين المجهولين أدركنا أننا مرضى وأن مرضنا ليس له علاج معروف لكنه مع ذلك يمكن محاصرته عند حد ما وعندئذ يكون التعافي ممكناً. </vt:lpstr>
      <vt:lpstr>كيف ينجح البرنامج</vt:lpstr>
      <vt:lpstr>كيف ينجح البرنامج</vt:lpstr>
      <vt:lpstr>كيف ينجح البرنامج</vt:lpstr>
      <vt:lpstr>كيف ينجح البرنامج</vt:lpstr>
      <vt:lpstr>التقاليد الاثنا عشر لزمالة المدمنين المجهولين</vt:lpstr>
      <vt:lpstr>التقاليد الاثنا عشر لزمالة المدمنين المجهولين</vt:lpstr>
      <vt:lpstr>التقاليد الاثنا عشر لزمالة المدمنين المجهولين</vt:lpstr>
      <vt:lpstr>التقاليد الاثنا عشر لزمالة المدمنين المجهولين</vt:lpstr>
      <vt:lpstr>لليوم فقط </vt:lpstr>
      <vt:lpstr>لليوم فقط</vt:lpstr>
      <vt:lpstr>نحن بالفعل نتعافى</vt:lpstr>
      <vt:lpstr>نحن بالفعل نتعافى</vt:lpstr>
      <vt:lpstr>PowerPoint Presentation</vt:lpstr>
      <vt:lpstr>PowerPoint Presentation</vt:lpstr>
      <vt:lpstr>PowerPoint Presentation</vt:lpstr>
      <vt:lpstr>PowerPoint Presentation</vt:lpstr>
      <vt:lpstr>PowerPoint Presentation</vt:lpstr>
      <vt:lpstr>PowerPoint Presentation</vt:lpstr>
      <vt:lpstr>أدبيات الزمالة</vt:lpstr>
      <vt:lpstr>نحن بالفعل نتعافى</vt:lpstr>
      <vt:lpstr>نحن بالفعل نتعافى</vt:lpstr>
      <vt:lpstr>لليوم فقط </vt:lpstr>
      <vt:lpstr>لليوم فقط</vt:lpstr>
      <vt:lpstr>تنويهات نهاية الاجتماع</vt:lpstr>
      <vt:lpstr>دعاء السكينة  اللهم امنحني السكينة لأتقبل الأشياء    التي لا استطيع تغيرها  والشجاعة لتغير الأشياء   التي استطيع تغيرها   وانعم علينا بالحكمة لمعرفة الفرق بينهما  </vt:lpstr>
      <vt:lpstr>نشكركم جميعا على وجودكم والتزامكم بالتنويهات ومساعدتنا على تنظيم وإدارة الاجتماع والحفاظ على جو أمن للتعافي وإتاحة الفرصة لنا لخدمتكم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Ph0en1X NA</dc:creator>
  <cp:lastModifiedBy>David Buffington</cp:lastModifiedBy>
  <cp:revision>9</cp:revision>
  <dcterms:created xsi:type="dcterms:W3CDTF">2022-12-19T01:29:29Z</dcterms:created>
  <dcterms:modified xsi:type="dcterms:W3CDTF">2023-01-07T00:47:48Z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0x010100A20BC2AEE50E4F47A686D99403AAF5BC</vt:lpwstr>
  </property>
  <property fmtid="{D5CDD505-2E9C-101B-9397-08002B2CF9AE}" pid="3" name="MSIP_Label_defa4170-0d19-0005-0004-bc88714345d2_Enabled">
    <vt:lpwstr>true</vt:lpwstr>
  </property>
  <property fmtid="{D5CDD505-2E9C-101B-9397-08002B2CF9AE}" pid="4" name="MSIP_Label_defa4170-0d19-0005-0004-bc88714345d2_SetDate">
    <vt:lpwstr>2022-11-14T15:17:41Z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56f68f87-3e7f-488c-ad82-65477b2ec2c3</vt:lpwstr>
  </property>
  <property fmtid="{D5CDD505-2E9C-101B-9397-08002B2CF9AE}" pid="8" name="MSIP_Label_defa4170-0d19-0005-0004-bc88714345d2_ActionId">
    <vt:lpwstr>d85b01e5-19d3-4d96-97de-d04fa1f15d53</vt:lpwstr>
  </property>
  <property fmtid="{D5CDD505-2E9C-101B-9397-08002B2CF9AE}" pid="9" name="MSIP_Label_defa4170-0d19-0005-0004-bc88714345d2_ContentBits">
    <vt:lpwstr>0</vt:lpwstr>
  </property>
</Properties>
</file>