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8" r:id="rId2"/>
    <p:sldId id="274" r:id="rId3"/>
    <p:sldId id="275" r:id="rId4"/>
    <p:sldId id="288" r:id="rId5"/>
    <p:sldId id="262" r:id="rId6"/>
    <p:sldId id="297" r:id="rId7"/>
    <p:sldId id="295" r:id="rId8"/>
    <p:sldId id="298" r:id="rId9"/>
    <p:sldId id="302" r:id="rId10"/>
    <p:sldId id="299" r:id="rId11"/>
    <p:sldId id="301" r:id="rId12"/>
    <p:sldId id="269" r:id="rId13"/>
    <p:sldId id="303" r:id="rId14"/>
    <p:sldId id="304" r:id="rId15"/>
    <p:sldId id="276" r:id="rId16"/>
    <p:sldId id="305" r:id="rId17"/>
    <p:sldId id="307" r:id="rId18"/>
    <p:sldId id="277" r:id="rId19"/>
    <p:sldId id="308" r:id="rId20"/>
    <p:sldId id="309" r:id="rId21"/>
    <p:sldId id="278" r:id="rId22"/>
    <p:sldId id="310" r:id="rId23"/>
    <p:sldId id="311" r:id="rId24"/>
    <p:sldId id="279" r:id="rId25"/>
    <p:sldId id="312" r:id="rId26"/>
    <p:sldId id="313" r:id="rId27"/>
    <p:sldId id="280" r:id="rId28"/>
    <p:sldId id="291" r:id="rId29"/>
    <p:sldId id="321" r:id="rId30"/>
    <p:sldId id="322" r:id="rId31"/>
    <p:sldId id="323" r:id="rId32"/>
    <p:sldId id="325" r:id="rId33"/>
    <p:sldId id="326" r:id="rId34"/>
    <p:sldId id="281" r:id="rId35"/>
    <p:sldId id="292" r:id="rId36"/>
    <p:sldId id="331" r:id="rId37"/>
    <p:sldId id="332" r:id="rId38"/>
    <p:sldId id="293" r:id="rId39"/>
    <p:sldId id="317" r:id="rId40"/>
    <p:sldId id="282" r:id="rId41"/>
    <p:sldId id="318" r:id="rId42"/>
    <p:sldId id="329" r:id="rId43"/>
    <p:sldId id="283" r:id="rId44"/>
    <p:sldId id="319" r:id="rId45"/>
    <p:sldId id="284" r:id="rId46"/>
    <p:sldId id="333" r:id="rId47"/>
    <p:sldId id="285" r:id="rId48"/>
    <p:sldId id="294" r:id="rId49"/>
    <p:sldId id="335" r:id="rId50"/>
    <p:sldId id="286" r:id="rId51"/>
    <p:sldId id="272" r:id="rId52"/>
    <p:sldId id="29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C2"/>
    <a:srgbClr val="7BD6FF"/>
    <a:srgbClr val="9B236B"/>
    <a:srgbClr val="3A668B"/>
    <a:srgbClr val="0099BD"/>
    <a:srgbClr val="4986BA"/>
    <a:srgbClr val="002B7F"/>
    <a:srgbClr val="6A2656"/>
    <a:srgbClr val="1A4A69"/>
    <a:srgbClr val="1CA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4"/>
    <p:restoredTop sz="60184" autoAdjust="0"/>
  </p:normalViewPr>
  <p:slideViewPr>
    <p:cSldViewPr snapToGrid="0">
      <p:cViewPr varScale="1">
        <p:scale>
          <a:sx n="43" d="100"/>
          <a:sy n="43" d="100"/>
        </p:scale>
        <p:origin x="10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16827-8363-7947-BD7F-93C3726C404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12F2-32ED-CF4C-8C3A-6D2A8F76515E}" type="slidenum">
              <a:rPr lang="en-US" smtClean="0"/>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worldboard@na.or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22157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 list of 19 ideas for IPs is included in the 2023 </a:t>
            </a:r>
            <a:r>
              <a:rPr lang="en-US" i="1" dirty="0">
                <a:solidFill>
                  <a:schemeClr val="tx1"/>
                </a:solidFill>
              </a:rPr>
              <a:t>CAR</a:t>
            </a:r>
            <a:r>
              <a:rPr lang="en-US" dirty="0">
                <a:solidFill>
                  <a:schemeClr val="tx1"/>
                </a:solidFill>
              </a:rPr>
              <a:t> survey. </a:t>
            </a:r>
          </a:p>
          <a:p>
            <a:endParaRPr lang="en-US" dirty="0">
              <a:solidFill>
                <a:schemeClr val="tx1"/>
              </a:solidFill>
            </a:endParaRPr>
          </a:p>
          <a:p>
            <a:r>
              <a:rPr lang="en-US" dirty="0">
                <a:solidFill>
                  <a:schemeClr val="tx1"/>
                </a:solidFill>
              </a:rPr>
              <a:t>These ideas include several from previous regional motions approved by the WSC. </a:t>
            </a:r>
          </a:p>
          <a:p>
            <a:endParaRPr lang="en-US" dirty="0">
              <a:solidFill>
                <a:schemeClr val="tx1"/>
              </a:solidFill>
            </a:endParaRPr>
          </a:p>
          <a:p>
            <a:r>
              <a:rPr lang="en-US" dirty="0">
                <a:solidFill>
                  <a:schemeClr val="tx1"/>
                </a:solidFill>
              </a:rPr>
              <a:t>There are also items on the list from motions in the 2023 </a:t>
            </a:r>
            <a:r>
              <a:rPr lang="en-US" i="1" dirty="0">
                <a:solidFill>
                  <a:schemeClr val="tx1"/>
                </a:solidFill>
              </a:rPr>
              <a:t>CAR</a:t>
            </a:r>
            <a:r>
              <a:rPr lang="en-US" dirty="0">
                <a:solidFill>
                  <a:schemeClr val="tx1"/>
                </a:solidFill>
              </a:rPr>
              <a:t>. </a:t>
            </a:r>
          </a:p>
          <a:p>
            <a:endParaRPr lang="en-US" dirty="0">
              <a:solidFill>
                <a:schemeClr val="tx1"/>
              </a:solidFill>
            </a:endParaRPr>
          </a:p>
          <a:p>
            <a:r>
              <a:rPr lang="en-US" dirty="0">
                <a:solidFill>
                  <a:schemeClr val="tx1"/>
                </a:solidFill>
              </a:rPr>
              <a:t>There are more ideas for projects than there are resources to accomplish them. </a:t>
            </a:r>
          </a:p>
          <a:p>
            <a:endParaRPr lang="en-US" dirty="0">
              <a:solidFill>
                <a:schemeClr val="tx1"/>
              </a:solidFill>
            </a:endParaRPr>
          </a:p>
          <a:p>
            <a:r>
              <a:rPr lang="en-US" dirty="0">
                <a:solidFill>
                  <a:schemeClr val="tx1"/>
                </a:solidFill>
              </a:rPr>
              <a:t>That is why the survey is utilized to get a sense of members’ priorities and ask the conference to select the focus for literature and service material projects. </a:t>
            </a: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a:p>
        </p:txBody>
      </p:sp>
    </p:spTree>
    <p:extLst>
      <p:ext uri="{BB962C8B-B14F-4D97-AF65-F5344CB8AC3E}">
        <p14:creationId xmlns:p14="http://schemas.microsoft.com/office/powerpoint/2010/main" val="373715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Whatever topics the conference chooses as a priority for IPs, the process will begin with a specific survey about the issue to see what the Fellowship wants to see in an IP about the prioritized topic. </a:t>
            </a:r>
          </a:p>
          <a:p>
            <a:endParaRPr lang="en-US" sz="1200" dirty="0">
              <a:solidFill>
                <a:schemeClr val="tx1"/>
              </a:solidFill>
              <a:latin typeface="+mn-lt"/>
            </a:endParaRPr>
          </a:p>
          <a:p>
            <a:pPr lvl="1"/>
            <a:r>
              <a:rPr lang="en-US" sz="1200" dirty="0">
                <a:solidFill>
                  <a:schemeClr val="tx1"/>
                </a:solidFill>
                <a:latin typeface="+mn-lt"/>
              </a:rPr>
              <a:t>Drug replacement therapy/ medication-assisted treatment (DRT/MAT) as it relates to NA is an idea from a regional motion passed in 2018 </a:t>
            </a:r>
            <a:r>
              <a:rPr lang="en-US" sz="1200" spc="-20" dirty="0">
                <a:solidFill>
                  <a:schemeClr val="tx1"/>
                </a:solidFill>
                <a:effectLst/>
                <a:latin typeface="+mn-lt"/>
                <a:ea typeface="Calibri" panose="020F0502020204030204" pitchFamily="34" charset="0"/>
              </a:rPr>
              <a:t>and then supported as an Issue Discussion Topic in 2020</a:t>
            </a:r>
            <a:r>
              <a:rPr lang="en-US" sz="1200" dirty="0">
                <a:solidFill>
                  <a:schemeClr val="tx1"/>
                </a:solidFill>
                <a:latin typeface="+mn-lt"/>
              </a:rPr>
              <a:t>.</a:t>
            </a:r>
          </a:p>
          <a:p>
            <a:pPr lvl="1"/>
            <a:endParaRPr lang="en-US" sz="1200" dirty="0">
              <a:solidFill>
                <a:schemeClr val="tx1"/>
              </a:solidFill>
              <a:latin typeface="+mn-lt"/>
            </a:endParaRPr>
          </a:p>
          <a:p>
            <a:pPr lvl="1"/>
            <a:r>
              <a:rPr lang="en-US" sz="1200" dirty="0">
                <a:solidFill>
                  <a:schemeClr val="tx1"/>
                </a:solidFill>
                <a:latin typeface="+mn-lt"/>
              </a:rPr>
              <a:t>If DRT/MAT as it relates to NA is chosen for an IP, the results of the survey that was conducted this cycle will be used.  </a:t>
            </a:r>
          </a:p>
          <a:p>
            <a:pPr lvl="1"/>
            <a:endParaRPr lang="en-US" sz="1200" dirty="0">
              <a:solidFill>
                <a:schemeClr val="tx1"/>
              </a:solidFill>
              <a:latin typeface="+mn-lt"/>
            </a:endParaRPr>
          </a:p>
          <a:p>
            <a:pPr lvl="1"/>
            <a:r>
              <a:rPr lang="en-US" sz="1200" dirty="0">
                <a:solidFill>
                  <a:schemeClr val="tx1"/>
                </a:solidFill>
                <a:latin typeface="+mn-lt"/>
              </a:rPr>
              <a:t>The only consensus from the DRT/MAT survey is the shared recognition of the importance of the Third Tradition and ideas already published in the PR pamphlet Narcotics Anonymous and Persons Receiving Medication-Assisted Treatment.</a:t>
            </a:r>
          </a:p>
          <a:p>
            <a:pPr lvl="1"/>
            <a:endParaRPr lang="en-US" sz="1200" dirty="0">
              <a:solidFill>
                <a:schemeClr val="tx1"/>
              </a:solidFill>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 summary of responses from the DRT/MAT survey will be in the 2023 </a:t>
            </a:r>
            <a:r>
              <a:rPr lang="en-US" sz="1200" i="1" dirty="0">
                <a:solidFill>
                  <a:schemeClr val="tx1"/>
                </a:solidFill>
                <a:latin typeface="+mn-lt"/>
              </a:rPr>
              <a:t>Conference Report</a:t>
            </a:r>
            <a:r>
              <a:rPr lang="en-US" sz="1200" dirty="0">
                <a:solidFill>
                  <a:schemeClr val="tx1"/>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After we survey the Fellowship about a potential piece of recovery literature, a workgroup is created to work with the WB and staff to develop the piece.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That workgroup would be virtual for the cycle ahead.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When a draft is produced, the Fellowship is notified of a 90-day review and input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The draft is revised based on the input received, and ultimately an approval draft is included in the  </a:t>
            </a:r>
            <a:r>
              <a:rPr lang="en-US" sz="1200" i="1" dirty="0">
                <a:solidFill>
                  <a:schemeClr val="tx1"/>
                </a:solidFill>
                <a:latin typeface="+mn-lt"/>
              </a:rPr>
              <a:t>CAR</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Because the focus of the IP is not yet defined, it’s not practical to try to frame this project beyond those general parameters. </a:t>
            </a:r>
          </a:p>
        </p:txBody>
      </p:sp>
      <p:sp>
        <p:nvSpPr>
          <p:cNvPr id="4" name="Slide Number Placeholder 3"/>
          <p:cNvSpPr>
            <a:spLocks noGrp="1"/>
          </p:cNvSpPr>
          <p:nvPr>
            <p:ph type="sldNum" sz="quarter" idx="5"/>
          </p:nvPr>
        </p:nvSpPr>
        <p:spPr/>
        <p:txBody>
          <a:bodyPr/>
          <a:lstStyle/>
          <a:p>
            <a:fld id="{763812F2-32ED-CF4C-8C3A-6D2A8F76515E}" type="slidenum">
              <a:rPr lang="en-US" smtClean="0"/>
              <a:t>11</a:t>
            </a:fld>
            <a:endParaRPr lang="en-US"/>
          </a:p>
        </p:txBody>
      </p:sp>
    </p:spTree>
    <p:extLst>
      <p:ext uri="{BB962C8B-B14F-4D97-AF65-F5344CB8AC3E}">
        <p14:creationId xmlns:p14="http://schemas.microsoft.com/office/powerpoint/2010/main" val="121289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a:p>
        </p:txBody>
      </p:sp>
    </p:spTree>
    <p:extLst>
      <p:ext uri="{BB962C8B-B14F-4D97-AF65-F5344CB8AC3E}">
        <p14:creationId xmlns:p14="http://schemas.microsoft.com/office/powerpoint/2010/main" val="294669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Addendum E of the 2023 </a:t>
            </a:r>
            <a:r>
              <a:rPr lang="en-US" sz="1200" i="1" dirty="0">
                <a:solidFill>
                  <a:schemeClr val="tx1"/>
                </a:solidFill>
                <a:latin typeface="+mn-lt"/>
              </a:rPr>
              <a:t>CAR</a:t>
            </a:r>
            <a:r>
              <a:rPr lang="en-US" sz="1200" dirty="0">
                <a:solidFill>
                  <a:schemeClr val="tx1"/>
                </a:solidFill>
                <a:latin typeface="+mn-lt"/>
              </a:rPr>
              <a:t> contains a list of all recovery and service materials published at NA World Services. </a:t>
            </a:r>
          </a:p>
          <a:p>
            <a:endParaRPr lang="en-US" sz="1200" dirty="0">
              <a:solidFill>
                <a:schemeClr val="tx1"/>
              </a:solidFill>
              <a:latin typeface="+mn-lt"/>
            </a:endParaRPr>
          </a:p>
          <a:p>
            <a:r>
              <a:rPr lang="en-US" sz="1200" spc="-20" dirty="0">
                <a:solidFill>
                  <a:schemeClr val="tx1"/>
                </a:solidFill>
                <a:effectLst/>
                <a:latin typeface="+mn-lt"/>
                <a:ea typeface="Calibri" panose="020F0502020204030204" pitchFamily="34" charset="0"/>
              </a:rPr>
              <a:t>Many IPs have never been revised or have not been touched in decades</a:t>
            </a:r>
            <a:r>
              <a:rPr lang="en-US" sz="1200" dirty="0">
                <a:solidFill>
                  <a:schemeClr val="tx1"/>
                </a:solidFill>
                <a:effectLst/>
                <a:latin typeface="+mn-lt"/>
              </a:rPr>
              <a:t> </a:t>
            </a:r>
          </a:p>
          <a:p>
            <a:endParaRPr lang="en-US" sz="1200" dirty="0">
              <a:solidFill>
                <a:schemeClr val="tx1"/>
              </a:solidFill>
              <a:effectLst/>
              <a:latin typeface="+mn-lt"/>
            </a:endParaRPr>
          </a:p>
          <a:p>
            <a:r>
              <a:rPr lang="en-US" sz="1200" spc="-20" dirty="0">
                <a:solidFill>
                  <a:schemeClr val="tx1"/>
                </a:solidFill>
                <a:effectLst/>
                <a:latin typeface="+mn-lt"/>
                <a:ea typeface="Calibri" panose="020F0502020204030204" pitchFamily="34" charset="0"/>
              </a:rPr>
              <a:t>Many IPs, booklets, and books are included in the revision choices in the 2023 </a:t>
            </a:r>
            <a:r>
              <a:rPr lang="en-US" sz="1200" i="1" spc="-20" dirty="0">
                <a:solidFill>
                  <a:schemeClr val="tx1"/>
                </a:solidFill>
                <a:effectLst/>
                <a:latin typeface="+mn-lt"/>
                <a:ea typeface="Calibri" panose="020F0502020204030204" pitchFamily="34" charset="0"/>
              </a:rPr>
              <a:t>CAR </a:t>
            </a:r>
            <a:r>
              <a:rPr lang="en-US" sz="1200" spc="-20" dirty="0">
                <a:solidFill>
                  <a:schemeClr val="tx1"/>
                </a:solidFill>
                <a:effectLst/>
                <a:latin typeface="+mn-lt"/>
                <a:ea typeface="Calibri" panose="020F0502020204030204" pitchFamily="34" charset="0"/>
              </a:rPr>
              <a:t>survey. NAWS does not have the resources to take on a book-length revision project in the cycle ahead.</a:t>
            </a:r>
          </a:p>
          <a:p>
            <a:endParaRPr lang="en-US" sz="1200" spc="-20" dirty="0">
              <a:solidFill>
                <a:schemeClr val="tx1"/>
              </a:solidFill>
              <a:effectLst/>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a:p>
        </p:txBody>
      </p:sp>
    </p:spTree>
    <p:extLst>
      <p:ext uri="{BB962C8B-B14F-4D97-AF65-F5344CB8AC3E}">
        <p14:creationId xmlns:p14="http://schemas.microsoft.com/office/powerpoint/2010/main" val="98285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In 2020, the WSC had consensus when they selected IP #21, </a:t>
            </a: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as the focus for the Revising Existing IPs Project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The Fellowship was surveyed about possible revisions.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A summary of those survey results will be included in the 2023 </a:t>
            </a:r>
            <a:r>
              <a:rPr lang="en-US" sz="1200" i="1" spc="-20" dirty="0">
                <a:solidFill>
                  <a:schemeClr val="tx1"/>
                </a:solidFill>
                <a:effectLst/>
                <a:latin typeface="+mn-lt"/>
                <a:ea typeface="Calibri" panose="020F0502020204030204" pitchFamily="34" charset="0"/>
                <a:cs typeface="Arial" panose="020B0604020202020204" pitchFamily="34" charset="0"/>
              </a:rPr>
              <a:t>Conference Report</a:t>
            </a:r>
            <a:r>
              <a:rPr lang="en-US" sz="1200" spc="-20" dirty="0">
                <a:solidFill>
                  <a:schemeClr val="tx1"/>
                </a:solidFill>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NAWS would like to take the next steps in the process of revising </a:t>
            </a: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but they are open to whatever the WSC chooses.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was written in 1986, long before the internet and technology made online and virtual types of connections possible, and the IP is embarrassingly outdated.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Input was received from members who are or have recovered as a “loner,” and the IP would allow them to share their experience with other members looking for experience, strength, and hope. </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If taking the next step with IP #21, </a:t>
            </a:r>
            <a:r>
              <a:rPr lang="en-US" sz="1200" i="1" spc="-20" dirty="0">
                <a:solidFill>
                  <a:schemeClr val="tx1"/>
                </a:solidFill>
                <a:effectLst/>
                <a:latin typeface="+mn-lt"/>
                <a:ea typeface="Calibri" panose="020F0502020204030204" pitchFamily="34" charset="0"/>
                <a:cs typeface="Arial" panose="020B0604020202020204" pitchFamily="34" charset="0"/>
              </a:rPr>
              <a:t>The Loner</a:t>
            </a:r>
            <a:r>
              <a:rPr lang="en-US" sz="1200" spc="-20" dirty="0">
                <a:solidFill>
                  <a:schemeClr val="tx1"/>
                </a:solidFill>
                <a:effectLst/>
                <a:latin typeface="+mn-lt"/>
                <a:ea typeface="Calibri" panose="020F0502020204030204" pitchFamily="34" charset="0"/>
                <a:cs typeface="Arial" panose="020B0604020202020204" pitchFamily="34" charset="0"/>
              </a:rPr>
              <a:t> is supported, the typical process would be followed: Create a draft, send it out, and post it on </a:t>
            </a:r>
            <a:r>
              <a:rPr lang="en-US" sz="1200" spc="-20" dirty="0" err="1">
                <a:solidFill>
                  <a:schemeClr val="tx1"/>
                </a:solidFill>
                <a:effectLst/>
                <a:latin typeface="+mn-lt"/>
                <a:ea typeface="Calibri" panose="020F0502020204030204" pitchFamily="34" charset="0"/>
                <a:cs typeface="Arial" panose="020B0604020202020204" pitchFamily="34" charset="0"/>
              </a:rPr>
              <a:t>na.org</a:t>
            </a:r>
            <a:r>
              <a:rPr lang="en-US" sz="1200" spc="-20" dirty="0">
                <a:solidFill>
                  <a:schemeClr val="tx1"/>
                </a:solidFill>
                <a:effectLst/>
                <a:latin typeface="+mn-lt"/>
                <a:ea typeface="Calibri" panose="020F0502020204030204" pitchFamily="34" charset="0"/>
                <a:cs typeface="Arial" panose="020B0604020202020204" pitchFamily="34" charset="0"/>
              </a:rPr>
              <a:t> for at least a 90-day Fellowship review and input; revise the draft based on the input received; and ultimately have an approval draft in the next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If a different focus is selected, we would begin this project by surveying the Fellowship.</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WSC 2023 is being asked to choose at least one IP for revision this cycle. </a:t>
            </a: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13359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a:p>
        </p:txBody>
      </p:sp>
    </p:spTree>
    <p:extLst>
      <p:ext uri="{BB962C8B-B14F-4D97-AF65-F5344CB8AC3E}">
        <p14:creationId xmlns:p14="http://schemas.microsoft.com/office/powerpoint/2010/main" val="335679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Our experience with IDTs has changed and grown over time.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IDTs have created the basis for many of our current service pamphlets (SPs), because they helped us to gather best practices from the Fellowship.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Over the course of the last cycle, discussions on DRT/MAT as it relates to NA have helped us gather information to shape the New Recovery IP Project Plan.</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Though not a formally selected IDT, the Fellowship-wide discussions on virtual meetings and carrying the message effectively and virtually this cycle have helped NA continue to thrive through the pandemic and given rise to our newest piece of service material, Virtual Meeting Basics.</a:t>
            </a: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149276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Everyone is encouraged to think about what topics they believe we need to share and gather Fellowship-wide experience about when choosing the IDTs for the 2023–2025 cycle.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spc="-20" dirty="0">
                <a:solidFill>
                  <a:schemeClr val="tx1"/>
                </a:solidFill>
                <a:effectLst/>
                <a:latin typeface="+mn-lt"/>
                <a:ea typeface="Calibri" panose="020F0502020204030204" pitchFamily="34" charset="0"/>
                <a:cs typeface="Arial" panose="020B0604020202020204" pitchFamily="34" charset="0"/>
              </a:rPr>
              <a:t>Besides topics that help with other projects, think about group-focused topics that may be of broader interest to NA as a whole. </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gn="just">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Having a variety of IDTs that fit different needs and audiences makes sense. </a:t>
            </a:r>
          </a:p>
          <a:p>
            <a:endParaRPr lang="en-US" sz="1200" dirty="0">
              <a:solidFill>
                <a:schemeClr val="tx1"/>
              </a:solidFill>
              <a:latin typeface="+mn-lt"/>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There is a plan to schedule time at WSC 2023 to begin framing the strategic plan for 2023–2025.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This discussion will take place before the IDT list is prioritized and may influence which topics the WSC wants to carry forward into the upcoming cycle. </a:t>
            </a:r>
          </a:p>
          <a:p>
            <a:pPr marL="0" marR="0">
              <a:lnSpc>
                <a:spcPct val="1070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Conference participants will also have the results of the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survey before they are asked to choose the IDTs for the cycle. </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49345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a:p>
        </p:txBody>
      </p:sp>
    </p:spTree>
    <p:extLst>
      <p:ext uri="{BB962C8B-B14F-4D97-AF65-F5344CB8AC3E}">
        <p14:creationId xmlns:p14="http://schemas.microsoft.com/office/powerpoint/2010/main" val="254776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dirty="0">
                <a:solidFill>
                  <a:schemeClr val="tx1"/>
                </a:solidFill>
                <a:effectLst/>
                <a:latin typeface="+mn-lt"/>
                <a:ea typeface="Calibri" panose="020F0502020204030204" pitchFamily="34" charset="0"/>
                <a:cs typeface="Arial" panose="020B0604020202020204" pitchFamily="34" charset="0"/>
              </a:rPr>
              <a:t>As with the other literature projects and IDTs, a general project plan is offered with the specific focus to be determined by participants at WSC 2023, using the CAR survey results as a resource when making that determination.</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19</a:t>
            </a:fld>
            <a:endParaRPr lang="en-US"/>
          </a:p>
        </p:txBody>
      </p:sp>
    </p:spTree>
    <p:extLst>
      <p:ext uri="{BB962C8B-B14F-4D97-AF65-F5344CB8AC3E}">
        <p14:creationId xmlns:p14="http://schemas.microsoft.com/office/powerpoint/2010/main" val="304499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2023 Conference Approval Track Material Introduction </a:t>
            </a:r>
            <a:r>
              <a:rPr lang="en-US" baseline="0" dirty="0">
                <a:solidFill>
                  <a:schemeClr val="tx1"/>
                </a:solidFill>
              </a:rPr>
              <a:t>gives a good overview of the contents. Here is a list of what you will find in the CAT.</a:t>
            </a:r>
            <a:endParaRPr lang="en-US" dirty="0">
              <a:solidFill>
                <a:schemeClr val="tx1"/>
              </a:solidFill>
            </a:endParaRPr>
          </a:p>
          <a:p>
            <a:pPr marL="0" marR="0" algn="just">
              <a:spcBef>
                <a:spcPts val="0"/>
              </a:spcBef>
              <a:spcAft>
                <a:spcPts val="0"/>
              </a:spcAft>
            </a:pPr>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There has been progress with the Local Service Toolbox.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Already posted: </a:t>
            </a:r>
            <a:r>
              <a:rPr lang="en-US" sz="1200" i="1" spc="-20" dirty="0">
                <a:solidFill>
                  <a:schemeClr val="tx1"/>
                </a:solidFill>
                <a:effectLst/>
                <a:latin typeface="+mn-lt"/>
                <a:ea typeface="Calibri" panose="020F0502020204030204" pitchFamily="34" charset="0"/>
                <a:cs typeface="Arial" panose="020B0604020202020204" pitchFamily="34" charset="0"/>
              </a:rPr>
              <a:t>CBDM Basics</a:t>
            </a:r>
            <a:r>
              <a:rPr lang="en-US" sz="1200" spc="-20" dirty="0">
                <a:solidFill>
                  <a:schemeClr val="tx1"/>
                </a:solidFill>
                <a:effectLst/>
                <a:latin typeface="+mn-lt"/>
                <a:ea typeface="Calibri" panose="020F0502020204030204" pitchFamily="34" charset="0"/>
                <a:cs typeface="Arial" panose="020B0604020202020204" pitchFamily="34" charset="0"/>
              </a:rPr>
              <a:t>, </a:t>
            </a:r>
            <a:r>
              <a:rPr lang="en-US" sz="1200" i="1" spc="-20" dirty="0">
                <a:solidFill>
                  <a:schemeClr val="tx1"/>
                </a:solidFill>
                <a:effectLst/>
                <a:latin typeface="+mn-lt"/>
                <a:ea typeface="Calibri" panose="020F0502020204030204" pitchFamily="34" charset="0"/>
                <a:cs typeface="Arial" panose="020B0604020202020204" pitchFamily="34" charset="0"/>
              </a:rPr>
              <a:t>Serving in Rural and Isolated Communities, GSR Basics, </a:t>
            </a:r>
            <a:r>
              <a:rPr lang="en-US" sz="1200" spc="-20" dirty="0">
                <a:solidFill>
                  <a:schemeClr val="tx1"/>
                </a:solidFill>
                <a:effectLst/>
                <a:latin typeface="+mn-lt"/>
                <a:ea typeface="Calibri" panose="020F0502020204030204" pitchFamily="34" charset="0"/>
                <a:cs typeface="Arial" panose="020B0604020202020204" pitchFamily="34" charset="0"/>
              </a:rPr>
              <a:t>and most recently,</a:t>
            </a:r>
            <a:r>
              <a:rPr lang="en-US" sz="1200" i="1" spc="-20" dirty="0">
                <a:solidFill>
                  <a:schemeClr val="tx1"/>
                </a:solidFill>
                <a:effectLst/>
                <a:latin typeface="+mn-lt"/>
                <a:ea typeface="Calibri" panose="020F0502020204030204" pitchFamily="34" charset="0"/>
                <a:cs typeface="Arial" panose="020B0604020202020204" pitchFamily="34" charset="0"/>
              </a:rPr>
              <a:t> Virtual Meeting Basics</a:t>
            </a:r>
            <a:r>
              <a:rPr lang="en-US" sz="1200" spc="-20" dirty="0">
                <a:solidFill>
                  <a:schemeClr val="tx1"/>
                </a:solidFill>
                <a:effectLst/>
                <a:latin typeface="+mn-lt"/>
                <a:ea typeface="Calibri" panose="020F0502020204030204" pitchFamily="34" charset="0"/>
                <a:cs typeface="Arial" panose="020B0604020202020204" pitchFamily="34" charset="0"/>
              </a:rPr>
              <a:t>.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All this work was accomplished virtually, with thanks to the members who submitted materials and/or participated in online discussions and focus groups. </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There is a long list of possible service tool topics in the 2023 </a:t>
            </a:r>
            <a:r>
              <a:rPr lang="en-US" sz="1200" i="1" spc="-20" dirty="0">
                <a:solidFill>
                  <a:schemeClr val="tx1"/>
                </a:solidFill>
                <a:effectLst/>
                <a:latin typeface="+mn-lt"/>
                <a:ea typeface="Calibri" panose="020F0502020204030204" pitchFamily="34" charset="0"/>
                <a:cs typeface="Arial" panose="020B0604020202020204" pitchFamily="34" charset="0"/>
              </a:rPr>
              <a:t>CAR </a:t>
            </a:r>
            <a:r>
              <a:rPr lang="en-US" sz="1200" spc="-20" dirty="0">
                <a:solidFill>
                  <a:schemeClr val="tx1"/>
                </a:solidFill>
                <a:effectLst/>
                <a:latin typeface="+mn-lt"/>
                <a:ea typeface="Calibri" panose="020F0502020204030204" pitchFamily="34" charset="0"/>
                <a:cs typeface="Arial" panose="020B0604020202020204" pitchFamily="34" charset="0"/>
              </a:rPr>
              <a:t>survey, and members are asked to choose up to three new topics and two revisions.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All the new and revised work can be tackled virtually, utilizing focus groups and open web meetings. The approach will depend on the topics chosen by WSC 2023.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Many zonal forums are willing and able to provide input and ideas for the development of new tools, and this may be an opportunity to better partner with zones.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 WSC is being asked to prioritize as many topics as they want, with the understanding that work</a:t>
            </a:r>
            <a:r>
              <a:rPr lang="en-US" sz="1200" spc="-20" baseline="0" dirty="0">
                <a:solidFill>
                  <a:schemeClr val="tx1"/>
                </a:solidFill>
                <a:effectLst/>
                <a:latin typeface="+mn-lt"/>
                <a:ea typeface="Calibri" panose="020F0502020204030204" pitchFamily="34" charset="0"/>
                <a:cs typeface="Arial" panose="020B0604020202020204" pitchFamily="34" charset="0"/>
              </a:rPr>
              <a:t> on</a:t>
            </a:r>
            <a:r>
              <a:rPr lang="en-US" sz="1200" spc="-20" dirty="0">
                <a:solidFill>
                  <a:schemeClr val="tx1"/>
                </a:solidFill>
                <a:effectLst/>
                <a:latin typeface="+mn-lt"/>
                <a:ea typeface="Calibri" panose="020F0502020204030204" pitchFamily="34" charset="0"/>
                <a:cs typeface="Arial" panose="020B0604020202020204" pitchFamily="34" charset="0"/>
              </a:rPr>
              <a:t> them will happen as time and resources permit. </a:t>
            </a: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44259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21</a:t>
            </a:fld>
            <a:endParaRPr lang="en-US"/>
          </a:p>
        </p:txBody>
      </p:sp>
    </p:spTree>
    <p:extLst>
      <p:ext uri="{BB962C8B-B14F-4D97-AF65-F5344CB8AC3E}">
        <p14:creationId xmlns:p14="http://schemas.microsoft.com/office/powerpoint/2010/main" val="307534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scope of this project will depend on the decisions made at WSC 2023 regarding Motion 9 in the 2023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Motion 9 is to try a three-year WSC cycle.</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If Motion 9 is adopted, a main focus of this project will be developing ideas about how a three-year cycle might work. </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Even in that focus, there is much more than just the length of the conference cycle to be addressed. </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22</a:t>
            </a:fld>
            <a:endParaRPr lang="en-US"/>
          </a:p>
        </p:txBody>
      </p:sp>
    </p:spTree>
    <p:extLst>
      <p:ext uri="{BB962C8B-B14F-4D97-AF65-F5344CB8AC3E}">
        <p14:creationId xmlns:p14="http://schemas.microsoft.com/office/powerpoint/2010/main" val="943409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Some of the ideas for discussion in this project include vetting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motions and the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survey, determining what must be decided in-person and what can be decided virtually, and improving communication between meetings.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 ever-growing size of the WSC has been a discussion topic for years and will also need to be addressed, which will include a focus on the criteria for the seating of regions and zones.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If Motion 9 is not adopted, there are still improvements to be made and ideas to be discussed but the pace and priority of this project will be lower. </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One of the many ideas we have heard this cycle from conference participants is improving the collaboration and planning between zonal forums and NA World Services. </a:t>
            </a:r>
          </a:p>
          <a:p>
            <a:pPr marL="0" marR="0">
              <a:lnSpc>
                <a:spcPts val="1400"/>
              </a:lnSpc>
              <a:spcBef>
                <a:spcPts val="600"/>
              </a:spcBef>
              <a:spcAft>
                <a:spcPts val="4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We plan to further this discussion at WSC 2023 and expect it to be a focus of this workgroup. </a:t>
            </a:r>
          </a:p>
          <a:p>
            <a:pPr marL="0" marR="0">
              <a:lnSpc>
                <a:spcPts val="1400"/>
              </a:lnSpc>
              <a:spcBef>
                <a:spcPts val="600"/>
              </a:spcBef>
              <a:spcAft>
                <a:spcPts val="4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mn-lt"/>
                <a:ea typeface="Calibri" panose="020F0502020204030204" pitchFamily="34" charset="0"/>
                <a:cs typeface="Arial" panose="020B0604020202020204" pitchFamily="34" charset="0"/>
              </a:rPr>
              <a:t>The World Board has asked zones to select a person for this workgroup by WSC 2023. All work will be done virtually and discussions at WSC 2023 will help to frame the work. </a:t>
            </a: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23</a:t>
            </a:fld>
            <a:endParaRPr lang="en-US"/>
          </a:p>
        </p:txBody>
      </p:sp>
    </p:spTree>
    <p:extLst>
      <p:ext uri="{BB962C8B-B14F-4D97-AF65-F5344CB8AC3E}">
        <p14:creationId xmlns:p14="http://schemas.microsoft.com/office/powerpoint/2010/main" val="316925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24</a:t>
            </a:fld>
            <a:endParaRPr lang="en-US"/>
          </a:p>
        </p:txBody>
      </p:sp>
    </p:spTree>
    <p:extLst>
      <p:ext uri="{BB962C8B-B14F-4D97-AF65-F5344CB8AC3E}">
        <p14:creationId xmlns:p14="http://schemas.microsoft.com/office/powerpoint/2010/main" val="1037165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project is focused on communicating the connection between the pursuit of A Vision for NA Service and the concept of self-support. </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25</a:t>
            </a:fld>
            <a:endParaRPr lang="en-US"/>
          </a:p>
        </p:txBody>
      </p:sp>
    </p:spTree>
    <p:extLst>
      <p:ext uri="{BB962C8B-B14F-4D97-AF65-F5344CB8AC3E}">
        <p14:creationId xmlns:p14="http://schemas.microsoft.com/office/powerpoint/2010/main" val="254048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goal is to raise understanding of and commitment to the need to contribute both time and resources to NA, and NA World Services in particular. </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has been a focus of the Business Plan Group for the past cycle, and that group would form the workgroup for this project.</a:t>
            </a:r>
          </a:p>
          <a:p>
            <a:pPr marL="0" marR="0">
              <a:lnSpc>
                <a:spcPts val="1400"/>
              </a:lnSpc>
              <a:spcBef>
                <a:spcPts val="600"/>
              </a:spcBef>
              <a:spcAft>
                <a:spcPts val="4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Some of the project goals include: generating ideas to help members better understand the work Fellowship contributions help to fund, reaching out to current contributors to get ideas of what made them contribute, setting goals for Fellowship contributions as a proportion of NAWS’ income, raising awareness of the importance of recurring contributions as the most stable source of income for NAWS.</a:t>
            </a:r>
          </a:p>
        </p:txBody>
      </p:sp>
      <p:sp>
        <p:nvSpPr>
          <p:cNvPr id="4" name="Slide Number Placeholder 3"/>
          <p:cNvSpPr>
            <a:spLocks noGrp="1"/>
          </p:cNvSpPr>
          <p:nvPr>
            <p:ph type="sldNum" sz="quarter" idx="5"/>
          </p:nvPr>
        </p:nvSpPr>
        <p:spPr/>
        <p:txBody>
          <a:bodyPr/>
          <a:lstStyle/>
          <a:p>
            <a:fld id="{763812F2-32ED-CF4C-8C3A-6D2A8F76515E}" type="slidenum">
              <a:rPr lang="en-US" smtClean="0"/>
              <a:t>26</a:t>
            </a:fld>
            <a:endParaRPr lang="en-US"/>
          </a:p>
        </p:txBody>
      </p:sp>
    </p:spTree>
    <p:extLst>
      <p:ext uri="{BB962C8B-B14F-4D97-AF65-F5344CB8AC3E}">
        <p14:creationId xmlns:p14="http://schemas.microsoft.com/office/powerpoint/2010/main" val="941332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27</a:t>
            </a:fld>
            <a:endParaRPr lang="en-US"/>
          </a:p>
        </p:txBody>
      </p:sp>
    </p:spTree>
    <p:extLst>
      <p:ext uri="{BB962C8B-B14F-4D97-AF65-F5344CB8AC3E}">
        <p14:creationId xmlns:p14="http://schemas.microsoft.com/office/powerpoint/2010/main" val="1028300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CAT material always includes the proposed budget and a cover essay that explains the budget and the terminology and categories that are used.</a:t>
            </a:r>
          </a:p>
          <a:p>
            <a:endParaRPr lang="en-US" dirty="0">
              <a:solidFill>
                <a:schemeClr val="tx1"/>
              </a:solidFill>
            </a:endParaRPr>
          </a:p>
          <a:p>
            <a:r>
              <a:rPr lang="en-US" dirty="0">
                <a:solidFill>
                  <a:schemeClr val="tx1"/>
                </a:solidFill>
              </a:rPr>
              <a:t>You can always email specific questions about the budget to </a:t>
            </a:r>
            <a:r>
              <a:rPr lang="en-US" dirty="0" err="1">
                <a:solidFill>
                  <a:schemeClr val="tx1"/>
                </a:solidFill>
              </a:rPr>
              <a:t>wb@na.org</a:t>
            </a:r>
            <a:r>
              <a:rPr lang="en-US" dirty="0">
                <a:solidFill>
                  <a:schemeClr val="tx1"/>
                </a:solidFill>
              </a:rPr>
              <a:t>.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28</a:t>
            </a:fld>
            <a:endParaRPr lang="en-US"/>
          </a:p>
        </p:txBody>
      </p:sp>
    </p:spTree>
    <p:extLst>
      <p:ext uri="{BB962C8B-B14F-4D97-AF65-F5344CB8AC3E}">
        <p14:creationId xmlns:p14="http://schemas.microsoft.com/office/powerpoint/2010/main" val="406458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dirty="0">
                <a:solidFill>
                  <a:schemeClr val="tx1"/>
                </a:solidFill>
                <a:effectLst/>
                <a:latin typeface="+mn-lt"/>
                <a:ea typeface="Calibri" panose="020F0502020204030204" pitchFamily="34" charset="0"/>
                <a:cs typeface="Arial" panose="020B0604020202020204" pitchFamily="34" charset="0"/>
              </a:rPr>
              <a:t>The budget memo on page 14 of</a:t>
            </a:r>
            <a:r>
              <a:rPr lang="en-US" sz="1200" baseline="0" dirty="0">
                <a:solidFill>
                  <a:schemeClr val="tx1"/>
                </a:solidFill>
                <a:effectLst/>
                <a:latin typeface="+mn-lt"/>
                <a:ea typeface="Calibri" panose="020F0502020204030204" pitchFamily="34" charset="0"/>
                <a:cs typeface="Arial" panose="020B0604020202020204" pitchFamily="34" charset="0"/>
              </a:rPr>
              <a:t> the CAT explains the basics of the NAWS budget. Members who are new to the budget may find it helpful to read it more than once.</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If Motion 9 in the </a:t>
            </a:r>
            <a:r>
              <a:rPr lang="en-US" sz="1200" i="1" baseline="0" dirty="0">
                <a:solidFill>
                  <a:schemeClr val="tx1"/>
                </a:solidFill>
                <a:effectLst/>
                <a:latin typeface="+mn-lt"/>
                <a:ea typeface="Calibri" panose="020F0502020204030204" pitchFamily="34" charset="0"/>
                <a:cs typeface="Arial" panose="020B0604020202020204" pitchFamily="34" charset="0"/>
              </a:rPr>
              <a:t>CAR</a:t>
            </a:r>
            <a:r>
              <a:rPr lang="en-US" sz="1200" baseline="0" dirty="0">
                <a:solidFill>
                  <a:schemeClr val="tx1"/>
                </a:solidFill>
                <a:effectLst/>
                <a:latin typeface="+mn-lt"/>
                <a:ea typeface="Calibri" panose="020F0502020204030204" pitchFamily="34" charset="0"/>
                <a:cs typeface="Arial" panose="020B0604020202020204" pitchFamily="34" charset="0"/>
              </a:rPr>
              <a:t> to approve a three year cycle passes, an additional one year budget will be offered at an interim WSC.</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The introduction to the budget explains some key accounting principles, including forecasting income and expenses for all NAWS offices and distribution centers based on the experience of previous years.</a:t>
            </a: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Budget serves as a plan of action, a reflection of priorities, and a tool to cope with adverse situations. </a:t>
            </a: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37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This presentation only summarizes CAT material.</a:t>
            </a:r>
            <a:br>
              <a:rPr lang="en-US" sz="1200" dirty="0">
                <a:solidFill>
                  <a:schemeClr val="tx1"/>
                </a:solidFill>
                <a:latin typeface="+mn-lt"/>
              </a:rPr>
            </a:br>
            <a:r>
              <a:rPr lang="en-US" sz="1200" dirty="0">
                <a:solidFill>
                  <a:schemeClr val="tx1"/>
                </a:solidFill>
                <a:latin typeface="+mn-lt"/>
              </a:rPr>
              <a:t>Please read the complete CAT for comprehensive information and reports: </a:t>
            </a:r>
            <a:r>
              <a:rPr lang="en-US" sz="1200" dirty="0">
                <a:solidFill>
                  <a:schemeClr val="tx1"/>
                </a:solidFill>
                <a:latin typeface="+mn-lt"/>
                <a:hlinkClick r:id="rId3">
                  <a:extLst>
                    <a:ext uri="{A12FA001-AC4F-418D-AE19-62706E023703}">
                      <ahyp:hlinkClr xmlns:ahyp="http://schemas.microsoft.com/office/drawing/2018/hyperlinkcolor" val="tx"/>
                    </a:ext>
                  </a:extLst>
                </a:hlinkClick>
              </a:rPr>
              <a:t>www.na.org/conference</a:t>
            </a:r>
            <a:r>
              <a:rPr lang="en-US" sz="1200" dirty="0">
                <a:solidFill>
                  <a:schemeClr val="tx1"/>
                </a:solidFill>
                <a:latin typeface="+mn-lt"/>
              </a:rPr>
              <a:t>. </a:t>
            </a:r>
            <a:endParaRPr lang="en-US" sz="1200" dirty="0">
              <a:solidFill>
                <a:schemeClr val="tx1"/>
              </a:solidFill>
              <a:effectLst>
                <a:outerShdw blurRad="38100" dist="38100" dir="2700000" algn="tl">
                  <a:srgbClr val="000000">
                    <a:alpha val="43137"/>
                  </a:srgbClr>
                </a:outerShdw>
              </a:effectLst>
              <a:latin typeface="+mn-lt"/>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3482268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dirty="0">
                <a:solidFill>
                  <a:schemeClr val="tx1"/>
                </a:solidFill>
                <a:effectLst/>
                <a:latin typeface="+mn-lt"/>
                <a:ea typeface="Calibri" panose="020F0502020204030204" pitchFamily="34" charset="0"/>
                <a:cs typeface="Arial" panose="020B0604020202020204" pitchFamily="34" charset="0"/>
              </a:rPr>
              <a:t>The budget shows excess income of over $3 million for the 2021 and 2022 fiscal years, which is needed to rebuild reserves after the pandemic,</a:t>
            </a:r>
            <a:r>
              <a:rPr lang="en-US" sz="1200" baseline="0" dirty="0">
                <a:solidFill>
                  <a:schemeClr val="tx1"/>
                </a:solidFill>
                <a:effectLst/>
                <a:latin typeface="+mn-lt"/>
                <a:ea typeface="Calibri" panose="020F0502020204030204" pitchFamily="34" charset="0"/>
                <a:cs typeface="Arial" panose="020B0604020202020204" pitchFamily="34" charset="0"/>
              </a:rPr>
              <a:t> as well as Fellowship contributions of nearly $2 million. </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Reserves are needed to prepare for major expenses that are coming, including and in-person WSC, updating IT infrastructure, and shifting to a more usable, cloud-based financial enterprise.</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NAWS remains committed to keeping literature affordable, but is challenged by rising production and distribution costs.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419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In many ways, NAWS has had to reinvent itself operationally to survive and do more with less resources. </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The COVID years taught some painful lessons that will eventually be beneficial to the organization.</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Preparing a budget involves reviewing previous financial experience and examining global trends. </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Overall, the picture is not a rosy one as demands continues to exceed available resources. </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The first year of the budget for 2023-2025 is projecting a deficit, but not for the whole cycle.</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For nonprofits organization like NAWS there will never be enough human and financial resources, and some communities have had to wait for things to be accomplished. </a:t>
            </a:r>
          </a:p>
          <a:p>
            <a:pPr marL="0" marR="0">
              <a:lnSpc>
                <a:spcPts val="1400"/>
              </a:lnSpc>
              <a:spcBef>
                <a:spcPts val="600"/>
              </a:spcBef>
              <a:spcAft>
                <a:spcPts val="400"/>
              </a:spcAft>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200" baseline="0" dirty="0">
                <a:solidFill>
                  <a:schemeClr val="tx1"/>
                </a:solidFill>
                <a:effectLst/>
                <a:latin typeface="+mn-lt"/>
                <a:ea typeface="Calibri" panose="020F0502020204030204" pitchFamily="34" charset="0"/>
                <a:cs typeface="Arial" panose="020B0604020202020204" pitchFamily="34" charset="0"/>
              </a:rPr>
              <a:t>Resources are finite, but the need is infinite. The Fellowship’s patience is appreciated.</a:t>
            </a: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69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Arial" panose="020B0604020202020204" pitchFamily="34" charset="0"/>
              </a:rPr>
              <a:t>Fixed operational costs are divided into four categories: accounting, personnel, overhead, and technology. Details of these are shown on the slide and included in the 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Arial" panose="020B0604020202020204" pitchFamily="34" charset="0"/>
              </a:rPr>
              <a:t>Amounts budgeted for each category vary according to changing circumstances and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mn-lt"/>
                <a:ea typeface="Calibri" panose="020F0502020204030204" pitchFamily="34" charset="0"/>
                <a:cs typeface="Arial" panose="020B0604020202020204" pitchFamily="34" charset="0"/>
              </a:rPr>
              <a:t>For example: Overhead and Personnel costs were greatly reduced in 2020-2022 in order to survive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260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total amount of the fixed</a:t>
            </a:r>
            <a:r>
              <a:rPr lang="en-US" baseline="0" dirty="0">
                <a:solidFill>
                  <a:schemeClr val="tx1"/>
                </a:solidFill>
              </a:rPr>
              <a:t> operational costs are divided amongst four activity areas: literature production and distribution, WSC support, fellowship development, and events. </a:t>
            </a:r>
          </a:p>
          <a:p>
            <a:endParaRPr lang="en-US" baseline="0" dirty="0">
              <a:solidFill>
                <a:schemeClr val="tx1"/>
              </a:solidFill>
            </a:endParaRPr>
          </a:p>
          <a:p>
            <a:r>
              <a:rPr lang="en-US" baseline="0" dirty="0">
                <a:solidFill>
                  <a:schemeClr val="tx1"/>
                </a:solidFill>
              </a:rPr>
              <a:t>The percentage of the total cost allocated to each activity area is determined by the estimated staff resources and building space needed for each area of activity.</a:t>
            </a:r>
          </a:p>
          <a:p>
            <a:endParaRPr lang="en-US" baseline="0" dirty="0">
              <a:solidFill>
                <a:schemeClr val="tx1"/>
              </a:solidFill>
            </a:endParaRPr>
          </a:p>
          <a:p>
            <a:r>
              <a:rPr lang="en-US" baseline="0" dirty="0">
                <a:solidFill>
                  <a:schemeClr val="tx1"/>
                </a:solidFill>
              </a:rPr>
              <a:t>For example: it’s estimated that 47% of the fixed operational costs are used in the production and distribution of literature, therefore 47% of the total fixed operational costs appear in the Literature Production and Distribution Expenses section of the budget on page 32 of the CAT. </a:t>
            </a:r>
          </a:p>
          <a:p>
            <a:endParaRPr lang="en-US" baseline="0" dirty="0">
              <a:solidFill>
                <a:schemeClr val="tx1"/>
              </a:solidFill>
            </a:endParaRPr>
          </a:p>
          <a:p>
            <a:r>
              <a:rPr lang="en-US" baseline="0" dirty="0">
                <a:solidFill>
                  <a:schemeClr val="tx1"/>
                </a:solidFill>
              </a:rPr>
              <a:t>These fixed operational costs are broken down into the four categories – accounting, personnel, overhead, and technology.</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71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34</a:t>
            </a:fld>
            <a:endParaRPr lang="en-US"/>
          </a:p>
        </p:txBody>
      </p:sp>
    </p:spTree>
    <p:extLst>
      <p:ext uri="{BB962C8B-B14F-4D97-AF65-F5344CB8AC3E}">
        <p14:creationId xmlns:p14="http://schemas.microsoft.com/office/powerpoint/2010/main" val="931938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CAT contains a seating report from the World Board, information from regions requesting seating, and a report of the recommendations from the WSC Seating Workgroup</a:t>
            </a:r>
          </a:p>
          <a:p>
            <a:endParaRPr lang="en-US" dirty="0">
              <a:solidFill>
                <a:schemeClr val="tx1"/>
              </a:solidFill>
            </a:endParaRPr>
          </a:p>
          <a:p>
            <a:r>
              <a:rPr lang="en-US" dirty="0">
                <a:solidFill>
                  <a:schemeClr val="tx1"/>
                </a:solidFill>
              </a:rPr>
              <a:t>The World Board is not making any recommendations to seat regions</a:t>
            </a:r>
          </a:p>
        </p:txBody>
      </p:sp>
      <p:sp>
        <p:nvSpPr>
          <p:cNvPr id="4" name="Slide Number Placeholder 3"/>
          <p:cNvSpPr>
            <a:spLocks noGrp="1"/>
          </p:cNvSpPr>
          <p:nvPr>
            <p:ph type="sldNum" sz="quarter" idx="5"/>
          </p:nvPr>
        </p:nvSpPr>
        <p:spPr/>
        <p:txBody>
          <a:bodyPr/>
          <a:lstStyle/>
          <a:p>
            <a:fld id="{763812F2-32ED-CF4C-8C3A-6D2A8F76515E}" type="slidenum">
              <a:rPr lang="en-US" smtClean="0"/>
              <a:t>35</a:t>
            </a:fld>
            <a:endParaRPr lang="en-US"/>
          </a:p>
        </p:txBody>
      </p:sp>
    </p:spTree>
    <p:extLst>
      <p:ext uri="{BB962C8B-B14F-4D97-AF65-F5344CB8AC3E}">
        <p14:creationId xmlns:p14="http://schemas.microsoft.com/office/powerpoint/2010/main" val="147400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World Board again created a virtual workgroup to review the seating applications and offer recommendations to the board.</a:t>
            </a:r>
          </a:p>
          <a:p>
            <a:endParaRPr lang="en-US" dirty="0">
              <a:solidFill>
                <a:schemeClr val="tx1"/>
              </a:solidFill>
            </a:endParaRPr>
          </a:p>
          <a:p>
            <a:r>
              <a:rPr lang="en-US" dirty="0">
                <a:solidFill>
                  <a:schemeClr val="tx1"/>
                </a:solidFill>
              </a:rPr>
              <a:t>Five regions applied for conference seating by the 1 April 2022 deadline: Brazil Central, Brazil </a:t>
            </a:r>
            <a:r>
              <a:rPr lang="en-US" dirty="0" err="1">
                <a:solidFill>
                  <a:schemeClr val="tx1"/>
                </a:solidFill>
              </a:rPr>
              <a:t>Nordeste</a:t>
            </a:r>
            <a:r>
              <a:rPr lang="en-US" dirty="0">
                <a:solidFill>
                  <a:schemeClr val="tx1"/>
                </a:solidFill>
              </a:rPr>
              <a:t>, Iran 1, Rio Grande do Sul (Brazil), and Thailand. </a:t>
            </a:r>
          </a:p>
          <a:p>
            <a:endParaRPr lang="en-US" dirty="0">
              <a:solidFill>
                <a:schemeClr val="tx1"/>
              </a:solidFill>
            </a:endParaRPr>
          </a:p>
          <a:p>
            <a:r>
              <a:rPr lang="en-US" dirty="0">
                <a:solidFill>
                  <a:schemeClr val="tx1"/>
                </a:solidFill>
              </a:rPr>
              <a:t>The board is in agreement that the seating process is a broken system and discussion at WSC 2023, and in the cycle ahead, is needed.</a:t>
            </a:r>
          </a:p>
          <a:p>
            <a:endParaRPr lang="en-US" dirty="0">
              <a:solidFill>
                <a:schemeClr val="tx1"/>
              </a:solidFill>
            </a:endParaRPr>
          </a:p>
          <a:p>
            <a:r>
              <a:rPr lang="en-US" dirty="0">
                <a:solidFill>
                  <a:schemeClr val="tx1"/>
                </a:solidFill>
              </a:rPr>
              <a:t>With this reality in mind, the board will not be offering any recommendations for seating, and instead is providing the results of the workgroup’s discussions in the CAT for consideration by the conference. </a:t>
            </a:r>
          </a:p>
          <a:p>
            <a:endParaRPr lang="en-US" dirty="0">
              <a:solidFill>
                <a:schemeClr val="tx1"/>
              </a:solidFill>
            </a:endParaRPr>
          </a:p>
          <a:p>
            <a:r>
              <a:rPr lang="en-US" dirty="0">
                <a:solidFill>
                  <a:schemeClr val="tx1"/>
                </a:solidFill>
              </a:rPr>
              <a:t>Accordingly, the board will not be offering any seating motions at WSC 2023.</a:t>
            </a:r>
          </a:p>
        </p:txBody>
      </p:sp>
      <p:sp>
        <p:nvSpPr>
          <p:cNvPr id="4" name="Slide Number Placeholder 3"/>
          <p:cNvSpPr>
            <a:spLocks noGrp="1"/>
          </p:cNvSpPr>
          <p:nvPr>
            <p:ph type="sldNum" sz="quarter" idx="5"/>
          </p:nvPr>
        </p:nvSpPr>
        <p:spPr/>
        <p:txBody>
          <a:bodyPr/>
          <a:lstStyle/>
          <a:p>
            <a:fld id="{763812F2-32ED-CF4C-8C3A-6D2A8F76515E}" type="slidenum">
              <a:rPr lang="en-US" smtClean="0"/>
              <a:t>36</a:t>
            </a:fld>
            <a:endParaRPr lang="en-US"/>
          </a:p>
        </p:txBody>
      </p:sp>
    </p:spTree>
    <p:extLst>
      <p:ext uri="{BB962C8B-B14F-4D97-AF65-F5344CB8AC3E}">
        <p14:creationId xmlns:p14="http://schemas.microsoft.com/office/powerpoint/2010/main" val="3888357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solidFill>
                  <a:schemeClr val="tx1"/>
                </a:solidFill>
                <a:effectLst/>
                <a:latin typeface="+mn-lt"/>
                <a:ea typeface="Times New Roman" panose="02020603050405020304" pitchFamily="18" charset="0"/>
              </a:rPr>
              <a:t>The workgroup reached consensus on recommending </a:t>
            </a:r>
            <a:r>
              <a:rPr lang="en-US" sz="1200" i="0" dirty="0">
                <a:solidFill>
                  <a:schemeClr val="tx1"/>
                </a:solidFill>
                <a:effectLst/>
                <a:latin typeface="+mn-lt"/>
                <a:ea typeface="Times New Roman" panose="02020603050405020304" pitchFamily="18" charset="0"/>
              </a:rPr>
              <a:t>Iran Region No.1, </a:t>
            </a:r>
            <a:r>
              <a:rPr lang="en-US" sz="1200" i="0" dirty="0" err="1">
                <a:solidFill>
                  <a:schemeClr val="tx1"/>
                </a:solidFill>
                <a:effectLst/>
                <a:latin typeface="+mn-lt"/>
                <a:ea typeface="Times New Roman" panose="02020603050405020304" pitchFamily="18" charset="0"/>
              </a:rPr>
              <a:t>Nordeste</a:t>
            </a:r>
            <a:r>
              <a:rPr lang="en-US" sz="1200" i="0" dirty="0">
                <a:solidFill>
                  <a:schemeClr val="tx1"/>
                </a:solidFill>
                <a:effectLst/>
                <a:latin typeface="+mn-lt"/>
                <a:ea typeface="Times New Roman" panose="02020603050405020304" pitchFamily="18" charset="0"/>
              </a:rPr>
              <a:t> Region Brazil, Rio Grande do Sul, and Thailand</a:t>
            </a:r>
            <a:r>
              <a:rPr lang="en-US" sz="1200" i="0" baseline="0" dirty="0">
                <a:solidFill>
                  <a:schemeClr val="tx1"/>
                </a:solidFill>
                <a:effectLst/>
                <a:latin typeface="+mn-lt"/>
                <a:ea typeface="Times New Roman" panose="02020603050405020304" pitchFamily="18" charset="0"/>
              </a:rPr>
              <a:t> </a:t>
            </a:r>
            <a:r>
              <a:rPr lang="en-US" sz="1200" dirty="0">
                <a:solidFill>
                  <a:schemeClr val="tx1"/>
                </a:solidFill>
                <a:effectLst/>
                <a:latin typeface="+mn-lt"/>
                <a:ea typeface="Times New Roman" panose="02020603050405020304" pitchFamily="18" charset="0"/>
              </a:rPr>
              <a:t>for seating at WSC 2023 after discussion of the applications and consideration of the seating criteria. </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solidFill>
                  <a:schemeClr val="tx1"/>
                </a:solidFill>
                <a:effectLst/>
                <a:latin typeface="+mn-lt"/>
                <a:ea typeface="Times New Roman" panose="02020603050405020304" pitchFamily="18" charset="0"/>
              </a:rPr>
              <a:t>The seating report contains background information about the seating process, and additional information from each of the applicants.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1200" dirty="0">
              <a:solidFill>
                <a:schemeClr val="tx1"/>
              </a:solidFill>
              <a:effectLst/>
              <a:latin typeface="+mn-lt"/>
              <a:ea typeface="Times New Roman" panose="02020603050405020304" pitchFamily="18" charset="0"/>
            </a:endParaRPr>
          </a:p>
          <a:p>
            <a:pPr marL="0" marR="0" lvl="0" indent="0" algn="l">
              <a:spcBef>
                <a:spcPts val="0"/>
              </a:spcBef>
              <a:spcAft>
                <a:spcPts val="200"/>
              </a:spcAft>
              <a:buFont typeface="Arial" panose="020B0604020202020204" pitchFamily="34" charset="0"/>
              <a:buNone/>
            </a:pPr>
            <a:r>
              <a:rPr lang="en-US" sz="1200" dirty="0">
                <a:solidFill>
                  <a:schemeClr val="tx1"/>
                </a:solidFill>
                <a:effectLst/>
                <a:latin typeface="+mn-lt"/>
                <a:ea typeface="Times New Roman" panose="02020603050405020304" pitchFamily="18" charset="0"/>
              </a:rPr>
              <a:t>Seating any new regions will require a motion from a conference participant, using the Amendments and Seating Motions Form found at </a:t>
            </a:r>
            <a:r>
              <a:rPr lang="en-US" sz="1200" dirty="0">
                <a:solidFill>
                  <a:schemeClr val="tx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www.na.org/conference</a:t>
            </a:r>
            <a:r>
              <a:rPr lang="en-US" sz="1200" dirty="0">
                <a:solidFill>
                  <a:schemeClr val="tx1"/>
                </a:solidFill>
                <a:effectLst/>
                <a:latin typeface="+mn-lt"/>
                <a:ea typeface="Times New Roman" panose="02020603050405020304" pitchFamily="18" charset="0"/>
              </a:rPr>
              <a:t>. Please notify </a:t>
            </a:r>
            <a:r>
              <a:rPr lang="en-US" sz="1200" dirty="0">
                <a:solidFill>
                  <a:schemeClr val="tx1"/>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worldboard@na.org</a:t>
            </a:r>
            <a:r>
              <a:rPr lang="en-US" sz="1200" dirty="0">
                <a:solidFill>
                  <a:schemeClr val="tx1"/>
                </a:solidFill>
                <a:effectLst/>
                <a:latin typeface="+mn-lt"/>
                <a:ea typeface="Times New Roman" panose="02020603050405020304" pitchFamily="18" charset="0"/>
              </a:rPr>
              <a:t> by 1 April 2023.  The deadline for motions to be in final form is 15 April. </a:t>
            </a:r>
            <a:endParaRPr lang="en-US" sz="1200" dirty="0">
              <a:solidFill>
                <a:schemeClr val="tx1"/>
              </a:solidFill>
              <a:latin typeface="+mn-lt"/>
            </a:endParaRPr>
          </a:p>
          <a:p>
            <a:endParaRPr lang="en-US" sz="1200" dirty="0">
              <a:solidFill>
                <a:schemeClr val="tx1"/>
              </a:solidFill>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37</a:t>
            </a:fld>
            <a:endParaRPr lang="en-US"/>
          </a:p>
        </p:txBody>
      </p:sp>
    </p:spTree>
    <p:extLst>
      <p:ext uri="{BB962C8B-B14F-4D97-AF65-F5344CB8AC3E}">
        <p14:creationId xmlns:p14="http://schemas.microsoft.com/office/powerpoint/2010/main" val="113450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It is standard practice for the World Board to suggest discussion and decision-making processes to try for one conference only, with the understanding that if the WSC likes the processes, participants can decide to adopt them as ongoing policy at the end of the conference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Sometimes the processes suggested are new, and sometimes they are refinements of existing processes.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38</a:t>
            </a:fld>
            <a:endParaRPr lang="en-US"/>
          </a:p>
        </p:txBody>
      </p:sp>
    </p:spTree>
    <p:extLst>
      <p:ext uri="{BB962C8B-B14F-4D97-AF65-F5344CB8AC3E}">
        <p14:creationId xmlns:p14="http://schemas.microsoft.com/office/powerpoint/2010/main" val="741397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a:t>
            </a:r>
            <a:r>
              <a:rPr lang="en-US" sz="1200" spc="-2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rPr>
              <a:t> c</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urrent terminology to describe polling and voting results in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GWSNA</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can be confusing.</a:t>
            </a:r>
          </a:p>
          <a:p>
            <a:pPr marL="0" marR="0">
              <a:lnSpc>
                <a:spcPct val="107000"/>
              </a:lnSpc>
              <a:spcBef>
                <a:spcPts val="0"/>
              </a:spcBef>
              <a:spcAft>
                <a:spcPts val="6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Motions with less than the two-thirds needed to pass are described as having  “support” but do not pass. </a:t>
            </a:r>
          </a:p>
          <a:p>
            <a:pPr marL="0" marR="0">
              <a:lnSpc>
                <a:spcPct val="107000"/>
              </a:lnSpc>
              <a:spcBef>
                <a:spcPts val="0"/>
              </a:spcBef>
              <a:spcAft>
                <a:spcPts val="600"/>
              </a:spcAft>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Simplified language is being offered in Motion 33.</a:t>
            </a:r>
          </a:p>
        </p:txBody>
      </p:sp>
      <p:sp>
        <p:nvSpPr>
          <p:cNvPr id="4" name="Slide Number Placeholder 3"/>
          <p:cNvSpPr>
            <a:spLocks noGrp="1"/>
          </p:cNvSpPr>
          <p:nvPr>
            <p:ph type="sldNum" sz="quarter" idx="5"/>
          </p:nvPr>
        </p:nvSpPr>
        <p:spPr/>
        <p:txBody>
          <a:bodyPr/>
          <a:lstStyle/>
          <a:p>
            <a:fld id="{763812F2-32ED-CF4C-8C3A-6D2A8F76515E}" type="slidenum">
              <a:rPr lang="en-US" smtClean="0"/>
              <a:t>39</a:t>
            </a:fld>
            <a:endParaRPr lang="en-US"/>
          </a:p>
        </p:txBody>
      </p:sp>
    </p:spTree>
    <p:extLst>
      <p:ext uri="{BB962C8B-B14F-4D97-AF65-F5344CB8AC3E}">
        <p14:creationId xmlns:p14="http://schemas.microsoft.com/office/powerpoint/2010/main" val="385142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ea typeface="+mn-ea"/>
                <a:cs typeface="+mn-cs"/>
              </a:rPr>
              <a:t>The World Board intends to offer twelve motions related to material in this 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Calibri" panose="020F0502020204030204" pitchFamily="34" charset="0"/>
                <a:cs typeface="Arial" panose="020B0604020202020204" pitchFamily="34" charset="0"/>
              </a:rPr>
              <a:t>These motions will all be decided on during </a:t>
            </a:r>
            <a:r>
              <a:rPr lang="en-US" sz="1200" b="0" dirty="0">
                <a:solidFill>
                  <a:schemeClr val="tx1"/>
                </a:solidFill>
                <a:latin typeface="+mn-lt"/>
                <a:ea typeface="+mn-ea"/>
                <a:cs typeface="+mn-cs"/>
              </a:rPr>
              <a:t>the CAT-Related Discussion and Decisions session except for Motions 33–36, which will be decided on at the beginning of the </a:t>
            </a:r>
            <a:r>
              <a:rPr lang="en-US" sz="1200" b="0" i="1" dirty="0">
                <a:solidFill>
                  <a:schemeClr val="tx1"/>
                </a:solidFill>
                <a:latin typeface="+mn-lt"/>
                <a:ea typeface="+mn-ea"/>
                <a:cs typeface="+mn-cs"/>
              </a:rPr>
              <a:t>CAR-</a:t>
            </a:r>
            <a:r>
              <a:rPr lang="en-US" sz="1200" b="0" dirty="0">
                <a:solidFill>
                  <a:schemeClr val="tx1"/>
                </a:solidFill>
                <a:latin typeface="+mn-lt"/>
                <a:ea typeface="+mn-ea"/>
                <a:cs typeface="+mn-cs"/>
              </a:rPr>
              <a:t>Related Discussion and Decisions session because these motions decisions relate to the discussion and decision-making processes that will be used throughout the conference.</a:t>
            </a: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a:p>
        </p:txBody>
      </p:sp>
    </p:spTree>
    <p:extLst>
      <p:ext uri="{BB962C8B-B14F-4D97-AF65-F5344CB8AC3E}">
        <p14:creationId xmlns:p14="http://schemas.microsoft.com/office/powerpoint/2010/main" val="57868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40</a:t>
            </a:fld>
            <a:endParaRPr lang="en-US"/>
          </a:p>
        </p:txBody>
      </p:sp>
    </p:spTree>
    <p:extLst>
      <p:ext uri="{BB962C8B-B14F-4D97-AF65-F5344CB8AC3E}">
        <p14:creationId xmlns:p14="http://schemas.microsoft.com/office/powerpoint/2010/main" val="1114554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WSC 2023, the Cofacilitators have asked participants who intend to offer an amendment to notify the board no later than a month before the WSC, in order to allow enough time to make sure the amendment is WSC‐ready.  Current policy is 15 days.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first draft deadline allows time for amendments to be revised or refined if necessary before they are translated and polled.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process goes smoothly, a motion will be offered on the closing day of the WSC to make it ongoing policy.</a:t>
            </a:r>
          </a:p>
          <a:p>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dirty="0">
                <a:solidFill>
                  <a:schemeClr val="tx1"/>
                </a:solidFill>
                <a:effectLst/>
                <a:latin typeface="+mn-lt"/>
                <a:ea typeface="Calibri" panose="020F0502020204030204" pitchFamily="34" charset="0"/>
                <a:cs typeface="Arial" panose="020B0604020202020204" pitchFamily="34" charset="0"/>
              </a:rPr>
              <a:t>A handout explaining amendments, and a form to submit amendments and seating motions, is posted on the WSC webpage – www.na.org/conference  </a:t>
            </a:r>
          </a:p>
        </p:txBody>
      </p:sp>
      <p:sp>
        <p:nvSpPr>
          <p:cNvPr id="4" name="Slide Number Placeholder 3"/>
          <p:cNvSpPr>
            <a:spLocks noGrp="1"/>
          </p:cNvSpPr>
          <p:nvPr>
            <p:ph type="sldNum" sz="quarter" idx="5"/>
          </p:nvPr>
        </p:nvSpPr>
        <p:spPr/>
        <p:txBody>
          <a:bodyPr/>
          <a:lstStyle/>
          <a:p>
            <a:fld id="{763812F2-32ED-CF4C-8C3A-6D2A8F76515E}" type="slidenum">
              <a:rPr lang="en-US" smtClean="0"/>
              <a:t>41</a:t>
            </a:fld>
            <a:endParaRPr lang="en-US"/>
          </a:p>
        </p:txBody>
      </p:sp>
    </p:spTree>
    <p:extLst>
      <p:ext uri="{BB962C8B-B14F-4D97-AF65-F5344CB8AC3E}">
        <p14:creationId xmlns:p14="http://schemas.microsoft.com/office/powerpoint/2010/main" val="4277332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latin typeface="+mn-lt"/>
                <a:ea typeface="Calibri" panose="020F0502020204030204" pitchFamily="34" charset="0"/>
                <a:cs typeface="Times New Roman" panose="02020603050405020304" pitchFamily="18" charset="0"/>
              </a:rPr>
              <a:t>Under the current policy, one-third of the body can overturn a decision of the chair. </a:t>
            </a:r>
          </a:p>
          <a:p>
            <a:endParaRPr lang="en-US" sz="1200" dirty="0">
              <a:solidFill>
                <a:schemeClr val="tx1"/>
              </a:solidFill>
              <a:effectLst/>
              <a:latin typeface="+mn-lt"/>
              <a:ea typeface="Calibri" panose="020F0502020204030204" pitchFamily="34" charset="0"/>
              <a:cs typeface="Times New Roman" panose="02020603050405020304" pitchFamily="18" charset="0"/>
            </a:endParaRPr>
          </a:p>
          <a:p>
            <a:r>
              <a:rPr lang="en-US" sz="1200" dirty="0">
                <a:solidFill>
                  <a:schemeClr val="tx1"/>
                </a:solidFill>
                <a:effectLst/>
                <a:latin typeface="+mn-lt"/>
                <a:ea typeface="Calibri" panose="020F0502020204030204" pitchFamily="34" charset="0"/>
                <a:cs typeface="Times New Roman" panose="02020603050405020304" pitchFamily="18" charset="0"/>
              </a:rPr>
              <a:t>This seems inconsistent with the principles in the Traditions and Concepts. </a:t>
            </a:r>
          </a:p>
          <a:p>
            <a:endParaRPr lang="en-US" sz="1200" dirty="0">
              <a:solidFill>
                <a:schemeClr val="tx1"/>
              </a:solidFill>
              <a:effectLst/>
              <a:latin typeface="+mn-lt"/>
              <a:ea typeface="Calibri" panose="020F0502020204030204" pitchFamily="34" charset="0"/>
              <a:cs typeface="Times New Roman" panose="02020603050405020304" pitchFamily="18" charset="0"/>
            </a:endParaRPr>
          </a:p>
          <a:p>
            <a:r>
              <a:rPr lang="en-US" sz="1200" dirty="0">
                <a:solidFill>
                  <a:schemeClr val="tx1"/>
                </a:solidFill>
                <a:effectLst/>
                <a:latin typeface="+mn-lt"/>
                <a:ea typeface="Calibri" panose="020F0502020204030204" pitchFamily="34" charset="0"/>
                <a:cs typeface="Arial" panose="020B0604020202020204" pitchFamily="34" charset="0"/>
              </a:rPr>
              <a:t>This </a:t>
            </a:r>
            <a:r>
              <a:rPr lang="en-US" sz="1200" dirty="0">
                <a:solidFill>
                  <a:schemeClr val="tx1"/>
                </a:solidFill>
                <a:effectLst/>
                <a:latin typeface="+mn-lt"/>
                <a:ea typeface="Calibri" panose="020F0502020204030204" pitchFamily="34" charset="0"/>
                <a:cs typeface="Times New Roman" panose="02020603050405020304" pitchFamily="18" charset="0"/>
              </a:rPr>
              <a:t>motion will make the threshold to uphold a decision of the facilitator a simple majority in favor of the Cofacilitators’ ruling/decision, rather than two-thirds in favor that it is currently. </a:t>
            </a: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42</a:t>
            </a:fld>
            <a:endParaRPr lang="en-US"/>
          </a:p>
        </p:txBody>
      </p:sp>
    </p:spTree>
    <p:extLst>
      <p:ext uri="{BB962C8B-B14F-4D97-AF65-F5344CB8AC3E}">
        <p14:creationId xmlns:p14="http://schemas.microsoft.com/office/powerpoint/2010/main" val="2039722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812F2-32ED-CF4C-8C3A-6D2A8F76515E}" type="slidenum">
              <a:rPr lang="en-US" smtClean="0"/>
              <a:t>43</a:t>
            </a:fld>
            <a:endParaRPr lang="en-US"/>
          </a:p>
        </p:txBody>
      </p:sp>
    </p:spTree>
    <p:extLst>
      <p:ext uri="{BB962C8B-B14F-4D97-AF65-F5344CB8AC3E}">
        <p14:creationId xmlns:p14="http://schemas.microsoft.com/office/powerpoint/2010/main" val="2941066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rPr>
              <a:t>Abstentions are widely misunderstood as a way to stand aside and not register a vote on an item.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rPr>
              <a:t>However, the effect of an abstention on the outcome of a vote is the same as the effect of voting no.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200" dirty="0">
              <a:solidFill>
                <a:schemeClr val="tx1"/>
              </a:solidFill>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effectLst/>
                <a:ea typeface="Calibri" panose="020F0502020204030204" pitchFamily="34" charset="0"/>
                <a:cs typeface="Calibri" panose="020F0502020204030204" pitchFamily="34" charset="0"/>
              </a:rPr>
              <a:t>This motion asks to try only calling for yes,</a:t>
            </a:r>
            <a:r>
              <a:rPr lang="en-US" sz="1200" baseline="0" dirty="0">
                <a:solidFill>
                  <a:schemeClr val="tx1"/>
                </a:solidFill>
                <a:effectLst/>
                <a:ea typeface="Calibri" panose="020F0502020204030204" pitchFamily="34" charset="0"/>
                <a:cs typeface="Calibri" panose="020F0502020204030204" pitchFamily="34" charset="0"/>
              </a:rPr>
              <a:t> </a:t>
            </a:r>
            <a:r>
              <a:rPr lang="en-US" sz="1200" dirty="0">
                <a:solidFill>
                  <a:schemeClr val="tx1"/>
                </a:solidFill>
                <a:effectLst/>
                <a:ea typeface="Calibri" panose="020F0502020204030204" pitchFamily="34" charset="0"/>
                <a:cs typeface="Calibri" panose="020F0502020204030204" pitchFamily="34" charset="0"/>
              </a:rPr>
              <a:t>no, and present not voting at WSC 2023.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200" dirty="0">
              <a:solidFill>
                <a:schemeClr val="tx1"/>
              </a:solidFill>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tx1"/>
                </a:solidFill>
                <a:effectLst/>
                <a:ea typeface="Calibri" panose="020F0502020204030204" pitchFamily="34" charset="0"/>
                <a:cs typeface="Times New Roman" panose="02020603050405020304" pitchFamily="18" charset="0"/>
              </a:rPr>
              <a:t>If this seems to work well, a motion may be introduced on the closing day of the WSC to</a:t>
            </a:r>
            <a:r>
              <a:rPr lang="en-US" sz="1200" baseline="0" dirty="0">
                <a:solidFill>
                  <a:schemeClr val="tx1"/>
                </a:solidFill>
                <a:effectLst/>
                <a:ea typeface="Calibri" panose="020F0502020204030204" pitchFamily="34" charset="0"/>
                <a:cs typeface="Times New Roman" panose="02020603050405020304" pitchFamily="18" charset="0"/>
              </a:rPr>
              <a:t> </a:t>
            </a:r>
            <a:r>
              <a:rPr lang="en-US" sz="1200" dirty="0">
                <a:solidFill>
                  <a:schemeClr val="tx1"/>
                </a:solidFill>
                <a:effectLst/>
                <a:ea typeface="Calibri" panose="020F0502020204030204" pitchFamily="34" charset="0"/>
                <a:cs typeface="Times New Roman" panose="02020603050405020304" pitchFamily="18" charset="0"/>
              </a:rPr>
              <a:t>carry the idea forward as ongoing policy.</a:t>
            </a:r>
          </a:p>
          <a:p>
            <a:pPr marL="0" marR="0">
              <a:lnSpc>
                <a:spcPct val="107000"/>
              </a:lnSpc>
              <a:spcBef>
                <a:spcPts val="0"/>
              </a:spcBef>
              <a:spcAft>
                <a:spcPts val="60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44</a:t>
            </a:fld>
            <a:endParaRPr lang="en-US"/>
          </a:p>
        </p:txBody>
      </p:sp>
    </p:spTree>
    <p:extLst>
      <p:ext uri="{BB962C8B-B14F-4D97-AF65-F5344CB8AC3E}">
        <p14:creationId xmlns:p14="http://schemas.microsoft.com/office/powerpoint/2010/main" val="1728248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45</a:t>
            </a:fld>
            <a:endParaRPr lang="en-US"/>
          </a:p>
        </p:txBody>
      </p:sp>
    </p:spTree>
    <p:extLst>
      <p:ext uri="{BB962C8B-B14F-4D97-AF65-F5344CB8AC3E}">
        <p14:creationId xmlns:p14="http://schemas.microsoft.com/office/powerpoint/2010/main" val="2486967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rPr>
              <a:t>Motion #53, adopted at the 2018 conference eliminated formal new business at future WSCs.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WSC 2018 adopted a process to discuss new idea proposals on a one‐time basis. That process was updated and included in the 2020 CAT. </a:t>
            </a:r>
            <a:endParaRPr lang="en-US" sz="1200" dirty="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Because of the limitations of a virtual WSC, the proposed new process included in the 2020 CAT material was not offered at WSC 2020. </a:t>
            </a:r>
          </a:p>
          <a:p>
            <a:endParaRPr lang="en-US" sz="1200" dirty="0">
              <a:solidFill>
                <a:schemeClr val="tx1"/>
              </a:solidFill>
              <a:latin typeface="+mn-lt"/>
            </a:endParaRPr>
          </a:p>
          <a:p>
            <a:r>
              <a:rPr lang="en-US" sz="1200" dirty="0">
                <a:solidFill>
                  <a:schemeClr val="tx1"/>
                </a:solidFill>
                <a:latin typeface="+mn-lt"/>
              </a:rPr>
              <a:t>The proposed process for WSC 2023 is included on pages 83-85 of the CAT. </a:t>
            </a:r>
          </a:p>
          <a:p>
            <a:endParaRPr lang="en-US" sz="1200" dirty="0">
              <a:solidFill>
                <a:schemeClr val="tx1"/>
              </a:solidFill>
              <a:latin typeface="+mn-lt"/>
            </a:endParaRPr>
          </a:p>
          <a:p>
            <a:endParaRPr lang="en-US" sz="1200" spc="-20" dirty="0">
              <a:solidFill>
                <a:schemeClr val="tx1"/>
              </a:solidFill>
              <a:effectLst/>
              <a:latin typeface="+mn-lt"/>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46</a:t>
            </a:fld>
            <a:endParaRPr lang="en-US"/>
          </a:p>
        </p:txBody>
      </p:sp>
    </p:spTree>
    <p:extLst>
      <p:ext uri="{BB962C8B-B14F-4D97-AF65-F5344CB8AC3E}">
        <p14:creationId xmlns:p14="http://schemas.microsoft.com/office/powerpoint/2010/main" val="4157703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812F2-32ED-CF4C-8C3A-6D2A8F76515E}" type="slidenum">
              <a:rPr lang="en-US" smtClean="0"/>
              <a:t>47</a:t>
            </a:fld>
            <a:endParaRPr lang="en-US"/>
          </a:p>
        </p:txBody>
      </p:sp>
    </p:spTree>
    <p:extLst>
      <p:ext uri="{BB962C8B-B14F-4D97-AF65-F5344CB8AC3E}">
        <p14:creationId xmlns:p14="http://schemas.microsoft.com/office/powerpoint/2010/main" val="2941593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Each WSC approves the Travel Reimbursement Policy for the upcoming cycle, which is then included in </a:t>
            </a:r>
            <a:r>
              <a:rPr lang="en-US" sz="1200" b="0" i="1" dirty="0">
                <a:solidFill>
                  <a:schemeClr val="tx1"/>
                </a:solidFill>
              </a:rPr>
              <a:t>A Guide to World Services in NA</a:t>
            </a:r>
            <a:r>
              <a:rPr lang="en-US" sz="1200" b="0" dirty="0">
                <a:solidFill>
                  <a:schemeClr val="tx1"/>
                </a:solidFill>
              </a:rPr>
              <a:t>.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48</a:t>
            </a:fld>
            <a:endParaRPr lang="en-US"/>
          </a:p>
        </p:txBody>
      </p:sp>
    </p:spTree>
    <p:extLst>
      <p:ext uri="{BB962C8B-B14F-4D97-AF65-F5344CB8AC3E}">
        <p14:creationId xmlns:p14="http://schemas.microsoft.com/office/powerpoint/2010/main" val="3476705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All</a:t>
            </a:r>
            <a:r>
              <a:rPr lang="en-US" baseline="0" dirty="0">
                <a:solidFill>
                  <a:schemeClr val="tx1"/>
                </a:solidFill>
              </a:rPr>
              <a:t> travel and hotel costs, and a per diem for food are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Detailed instructions and the reimbursement form are on pages 86 to 90 of the CAT.</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49</a:t>
            </a:fld>
            <a:endParaRPr lang="en-US"/>
          </a:p>
        </p:txBody>
      </p:sp>
    </p:spTree>
    <p:extLst>
      <p:ext uri="{BB962C8B-B14F-4D97-AF65-F5344CB8AC3E}">
        <p14:creationId xmlns:p14="http://schemas.microsoft.com/office/powerpoint/2010/main" val="213222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cycle there are six projects proposed—two literature projects, a project about Issue Discussion Topics (IDTs), a service material project, a project on the future of the WSC and a project on Invest in our Vision. </a:t>
            </a:r>
          </a:p>
          <a:p>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WSC will determine the focus of the plans for creating and revising IPs and service materials as well as for IDTs.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survey results will help guide those decisions. For more information about the role of the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survey in shaping project plans, see p. 4–6 of the </a:t>
            </a:r>
            <a:r>
              <a:rPr lang="en-US" sz="1200" i="1"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CAR</a:t>
            </a: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 introduction.</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5</a:t>
            </a:fld>
            <a:endParaRPr lang="en-US"/>
          </a:p>
        </p:txBody>
      </p:sp>
    </p:spTree>
    <p:extLst>
      <p:ext uri="{BB962C8B-B14F-4D97-AF65-F5344CB8AC3E}">
        <p14:creationId xmlns:p14="http://schemas.microsoft.com/office/powerpoint/2010/main" val="1148907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50</a:t>
            </a:fld>
            <a:endParaRPr lang="en-US"/>
          </a:p>
        </p:txBody>
      </p:sp>
    </p:spTree>
    <p:extLst>
      <p:ext uri="{BB962C8B-B14F-4D97-AF65-F5344CB8AC3E}">
        <p14:creationId xmlns:p14="http://schemas.microsoft.com/office/powerpoint/2010/main" val="61764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3812F2-32ED-CF4C-8C3A-6D2A8F76515E}" type="slidenum">
              <a:rPr lang="en-US" smtClean="0"/>
              <a:t>51</a:t>
            </a:fld>
            <a:endParaRPr lang="en-US"/>
          </a:p>
        </p:txBody>
      </p:sp>
    </p:spTree>
    <p:extLst>
      <p:ext uri="{BB962C8B-B14F-4D97-AF65-F5344CB8AC3E}">
        <p14:creationId xmlns:p14="http://schemas.microsoft.com/office/powerpoint/2010/main" val="4053091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52</a:t>
            </a:fld>
            <a:endParaRPr lang="en-US"/>
          </a:p>
        </p:txBody>
      </p:sp>
    </p:spTree>
    <p:extLst>
      <p:ext uri="{BB962C8B-B14F-4D97-AF65-F5344CB8AC3E}">
        <p14:creationId xmlns:p14="http://schemas.microsoft.com/office/powerpoint/2010/main" val="75556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Typically, the NAWS Strategic Plan is included in the CAT along with the project plans that it generates.</a:t>
            </a:r>
          </a:p>
          <a:p>
            <a:endParaRPr lang="en-US" dirty="0">
              <a:solidFill>
                <a:schemeClr val="tx1"/>
              </a:solidFill>
            </a:endParaRPr>
          </a:p>
          <a:p>
            <a:r>
              <a:rPr lang="en-US" dirty="0">
                <a:solidFill>
                  <a:schemeClr val="tx1"/>
                </a:solidFill>
              </a:rPr>
              <a:t>This is not a typical cycle, however, and NAWS has not engaged in the strategic planning process. </a:t>
            </a:r>
          </a:p>
          <a:p>
            <a:endParaRPr lang="en-US" dirty="0">
              <a:solidFill>
                <a:schemeClr val="tx1"/>
              </a:solidFill>
            </a:endParaRPr>
          </a:p>
          <a:p>
            <a:r>
              <a:rPr lang="en-US" dirty="0">
                <a:solidFill>
                  <a:schemeClr val="tx1"/>
                </a:solidFill>
              </a:rPr>
              <a:t>The intention is to reboot the strategic planning process at the upcoming WSC with the help of the conference. More will be revealed.</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a:p>
        </p:txBody>
      </p:sp>
    </p:spTree>
    <p:extLst>
      <p:ext uri="{BB962C8B-B14F-4D97-AF65-F5344CB8AC3E}">
        <p14:creationId xmlns:p14="http://schemas.microsoft.com/office/powerpoint/2010/main" val="272649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There are no face-to-face meetings of workgroups planned for the proposed projects in the upcoming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Work will be accomplished with virtual workgroups, open web meetings, online surveys for Fellowship input, and/or focus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is a more economical and inclusive approach to project work, and it has been effective in the past three cycles.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solidFill>
                  <a:schemeClr val="tx1"/>
                </a:solidFill>
                <a:effectLst/>
                <a:latin typeface="Calibri" panose="020F0502020204030204" pitchFamily="34" charset="0"/>
                <a:ea typeface="Calibri" panose="020F0502020204030204" pitchFamily="34" charset="0"/>
                <a:cs typeface="Arial" panose="020B0604020202020204" pitchFamily="34" charset="0"/>
              </a:rPr>
              <a:t>It means that there is no budget line item for these projects.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a:p>
        </p:txBody>
      </p:sp>
    </p:spTree>
    <p:extLst>
      <p:ext uri="{BB962C8B-B14F-4D97-AF65-F5344CB8AC3E}">
        <p14:creationId xmlns:p14="http://schemas.microsoft.com/office/powerpoint/2010/main" val="155208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Since 2016, general project plans have been included in the CAT, and the conference determined the specific focuses using the </a:t>
            </a:r>
            <a:r>
              <a:rPr lang="en-US" i="1" dirty="0">
                <a:solidFill>
                  <a:schemeClr val="tx1"/>
                </a:solidFill>
              </a:rPr>
              <a:t>CAR</a:t>
            </a:r>
            <a:r>
              <a:rPr lang="en-US" dirty="0">
                <a:solidFill>
                  <a:schemeClr val="tx1"/>
                </a:solidFill>
              </a:rPr>
              <a:t> survey results to help guide their decisions. </a:t>
            </a:r>
          </a:p>
          <a:p>
            <a:endParaRPr lang="en-US" dirty="0">
              <a:solidFill>
                <a:schemeClr val="tx1"/>
              </a:solidFill>
            </a:endParaRPr>
          </a:p>
          <a:p>
            <a:r>
              <a:rPr lang="en-US" dirty="0">
                <a:solidFill>
                  <a:schemeClr val="tx1"/>
                </a:solidFill>
              </a:rPr>
              <a:t>This allows the conference to look at all the possibilities side by side and make careful choices about what they consider most pressing to do first.</a:t>
            </a:r>
          </a:p>
          <a:p>
            <a:endParaRPr lang="en-US" dirty="0">
              <a:solidFill>
                <a:schemeClr val="tx1"/>
              </a:solidFill>
            </a:endParaRPr>
          </a:p>
          <a:p>
            <a:r>
              <a:rPr lang="en-US" dirty="0">
                <a:solidFill>
                  <a:schemeClr val="tx1"/>
                </a:solidFill>
              </a:rPr>
              <a:t>Regional and zonal motions often call for specific project plans and many have been supported. </a:t>
            </a:r>
          </a:p>
          <a:p>
            <a:endParaRPr lang="en-US" dirty="0">
              <a:solidFill>
                <a:schemeClr val="tx1"/>
              </a:solidFill>
            </a:endParaRPr>
          </a:p>
          <a:p>
            <a:r>
              <a:rPr lang="en-US" dirty="0">
                <a:solidFill>
                  <a:schemeClr val="tx1"/>
                </a:solidFill>
              </a:rPr>
              <a:t>The challenge is that support for these motions indicates members like the ideas, but it does not provide the WSC or the World Board with a sense of which ideas members and participants consider a priority. </a:t>
            </a:r>
          </a:p>
          <a:p>
            <a:endParaRPr lang="en-US" dirty="0">
              <a:solidFill>
                <a:schemeClr val="tx1"/>
              </a:solidFill>
            </a:endParaRPr>
          </a:p>
          <a:p>
            <a:r>
              <a:rPr lang="en-US" dirty="0">
                <a:solidFill>
                  <a:schemeClr val="tx1"/>
                </a:solidFill>
              </a:rPr>
              <a:t>Including all the ideas in the </a:t>
            </a:r>
            <a:r>
              <a:rPr lang="en-US" i="1" dirty="0">
                <a:solidFill>
                  <a:schemeClr val="tx1"/>
                </a:solidFill>
              </a:rPr>
              <a:t>CAR</a:t>
            </a:r>
            <a:r>
              <a:rPr lang="en-US" dirty="0">
                <a:solidFill>
                  <a:schemeClr val="tx1"/>
                </a:solidFill>
              </a:rPr>
              <a:t>  survey allows members to express what they consider most important to work on first.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95791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All the work for the two literature projects in this CAT will be done virtually. </a:t>
            </a:r>
          </a:p>
          <a:p>
            <a:pPr marL="0" marR="0">
              <a:lnSpc>
                <a:spcPts val="13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3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This will be accomplished through surveys, input forms, webinars, and/or virtual workgroups or focus groups.</a:t>
            </a:r>
          </a:p>
          <a:p>
            <a:pPr marL="0" marR="0">
              <a:lnSpc>
                <a:spcPts val="1300"/>
              </a:lnSpc>
              <a:spcBef>
                <a:spcPts val="0"/>
              </a:spcBef>
              <a:spcAft>
                <a:spcPts val="600"/>
              </a:spcAft>
            </a:pPr>
            <a:endParaRPr lang="en-US" sz="1200" spc="-20" dirty="0">
              <a:solidFill>
                <a:schemeClr val="tx1"/>
              </a:solidFill>
              <a:effectLst/>
              <a:latin typeface="+mn-lt"/>
              <a:ea typeface="Calibri" panose="020F0502020204030204" pitchFamily="34" charset="0"/>
              <a:cs typeface="Arial" panose="020B0604020202020204" pitchFamily="34" charset="0"/>
            </a:endParaRPr>
          </a:p>
          <a:p>
            <a:pPr marL="0" marR="0">
              <a:lnSpc>
                <a:spcPts val="1300"/>
              </a:lnSpc>
              <a:spcBef>
                <a:spcPts val="0"/>
              </a:spcBef>
              <a:spcAft>
                <a:spcPts val="600"/>
              </a:spcAft>
            </a:pPr>
            <a:r>
              <a:rPr lang="en-US" sz="1200" spc="-20" dirty="0">
                <a:solidFill>
                  <a:schemeClr val="tx1"/>
                </a:solidFill>
                <a:effectLst/>
                <a:latin typeface="+mn-lt"/>
                <a:ea typeface="Calibri" panose="020F0502020204030204" pitchFamily="34" charset="0"/>
                <a:cs typeface="Arial" panose="020B0604020202020204" pitchFamily="34" charset="0"/>
              </a:rPr>
              <a:t>The conference will use the </a:t>
            </a:r>
            <a:r>
              <a:rPr lang="en-US" sz="1200" i="1" spc="-20" dirty="0">
                <a:solidFill>
                  <a:schemeClr val="tx1"/>
                </a:solidFill>
                <a:effectLst/>
                <a:latin typeface="+mn-lt"/>
                <a:ea typeface="Calibri" panose="020F0502020204030204" pitchFamily="34" charset="0"/>
                <a:cs typeface="Arial" panose="020B0604020202020204" pitchFamily="34" charset="0"/>
              </a:rPr>
              <a:t>CAR</a:t>
            </a:r>
            <a:r>
              <a:rPr lang="en-US" sz="1200" spc="-20" dirty="0">
                <a:solidFill>
                  <a:schemeClr val="tx1"/>
                </a:solidFill>
                <a:effectLst/>
                <a:latin typeface="+mn-lt"/>
                <a:ea typeface="Calibri" panose="020F0502020204030204" pitchFamily="34" charset="0"/>
                <a:cs typeface="Arial" panose="020B0604020202020204" pitchFamily="34" charset="0"/>
              </a:rPr>
              <a:t> survey results to help determine what to focus on in the first four projects here.</a:t>
            </a:r>
            <a:endParaRPr lang="en-US" sz="1200" dirty="0">
              <a:solidFill>
                <a:schemeClr val="tx1"/>
              </a:solidFill>
              <a:effectLst/>
              <a:latin typeface="+mn-lt"/>
              <a:ea typeface="Calibri" panose="020F0502020204030204" pitchFamily="34" charset="0"/>
              <a:cs typeface="Arial" panose="020B0604020202020204" pitchFamily="34" charset="0"/>
            </a:endParaRPr>
          </a:p>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9</a:t>
            </a:fld>
            <a:endParaRPr lang="en-US"/>
          </a:p>
        </p:txBody>
      </p:sp>
    </p:spTree>
    <p:extLst>
      <p:ext uri="{BB962C8B-B14F-4D97-AF65-F5344CB8AC3E}">
        <p14:creationId xmlns:p14="http://schemas.microsoft.com/office/powerpoint/2010/main" val="167784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26CB0B3-8D04-28BD-1FC4-291768A3366B}"/>
              </a:ext>
            </a:extLst>
          </p:cNvPr>
          <p:cNvPicPr>
            <a:picLocks noChangeAspect="1"/>
          </p:cNvPicPr>
          <p:nvPr userDrawn="1"/>
        </p:nvPicPr>
        <p:blipFill rotWithShape="1">
          <a:blip r:embed="rId3"/>
          <a:srcRect t="8649"/>
          <a:stretch/>
        </p:blipFill>
        <p:spPr>
          <a:xfrm>
            <a:off x="0" y="0"/>
            <a:ext cx="11839161" cy="4991610"/>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rot="5400000">
            <a:off x="4573231" y="-731943"/>
            <a:ext cx="3045536" cy="11983648"/>
          </a:xfrm>
          <a:prstGeom prst="rect">
            <a:avLst/>
          </a:prstGeom>
          <a:gradFill>
            <a:gsLst>
              <a:gs pos="0">
                <a:schemeClr val="accent1">
                  <a:alpha val="0"/>
                </a:scheme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1550504"/>
            <a:ext cx="12037671" cy="5209112"/>
          </a:xfrm>
          <a:prstGeom prst="rect">
            <a:avLst/>
          </a:prstGeom>
          <a:gradFill>
            <a:gsLst>
              <a:gs pos="0">
                <a:srgbClr val="4986BA">
                  <a:alpha val="0"/>
                </a:srgbClr>
              </a:gs>
              <a:gs pos="36000">
                <a:srgbClr val="4986B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1719469"/>
            <a:ext cx="10515600" cy="2073918"/>
          </a:xfrm>
        </p:spPr>
        <p:txBody>
          <a:bodyPr anchor="b">
            <a:noAutofit/>
          </a:bodyPr>
          <a:lstStyle>
            <a:lvl1pPr>
              <a:defRPr sz="6000" b="0">
                <a:solidFill>
                  <a:schemeClr val="tx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4002421"/>
            <a:ext cx="10515600" cy="1047666"/>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385789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497344"/>
            <a:ext cx="12037671" cy="3262272"/>
          </a:xfrm>
          <a:prstGeom prst="rect">
            <a:avLst/>
          </a:prstGeom>
          <a:gradFill>
            <a:gsLst>
              <a:gs pos="0">
                <a:srgbClr val="4986BA">
                  <a:alpha val="0"/>
                </a:srgbClr>
              </a:gs>
              <a:gs pos="36000">
                <a:srgbClr val="4986B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71522" y="1260023"/>
            <a:ext cx="10515600" cy="1047666"/>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278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4986BA"/>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2" y="104172"/>
            <a:ext cx="12087827" cy="6655444"/>
          </a:xfrm>
          <a:prstGeom prst="rect">
            <a:avLst/>
          </a:prstGeom>
          <a:gradFill>
            <a:gsLst>
              <a:gs pos="0">
                <a:schemeClr val="bg1">
                  <a:alpha val="0"/>
                </a:schemeClr>
              </a:gs>
              <a:gs pos="2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0608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62" r:id="rId3"/>
    <p:sldLayoutId id="2147483649" r:id="rId4"/>
    <p:sldLayoutId id="2147483656" r:id="rId5"/>
    <p:sldLayoutId id="2147483663" r:id="rId6"/>
    <p:sldLayoutId id="2147483659" r:id="rId7"/>
    <p:sldLayoutId id="2147483657" r:id="rId8"/>
    <p:sldLayoutId id="2147483660" r:id="rId9"/>
    <p:sldLayoutId id="2147483658" r:id="rId10"/>
    <p:sldLayoutId id="2147483661" r:id="rId11"/>
    <p:sldLayoutId id="2147483652" r:id="rId12"/>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worldboard@na.org"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hyperlink" Target="http://www.na.org/conferenc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E022CF7-D76B-2BD3-E4B1-F134F84B9ADA}"/>
              </a:ext>
            </a:extLst>
          </p:cNvPr>
          <p:cNvPicPr>
            <a:picLocks noChangeAspect="1"/>
          </p:cNvPicPr>
          <p:nvPr/>
        </p:nvPicPr>
        <p:blipFill rotWithShape="1">
          <a:blip r:embed="rId3"/>
          <a:srcRect b="5319"/>
          <a:stretch/>
        </p:blipFill>
        <p:spPr>
          <a:xfrm>
            <a:off x="8485357" y="5088835"/>
            <a:ext cx="3326295" cy="1769165"/>
          </a:xfrm>
          <a:prstGeom prst="rect">
            <a:avLst/>
          </a:prstGeom>
        </p:spPr>
      </p:pic>
      <p:sp>
        <p:nvSpPr>
          <p:cNvPr id="12" name="TextBox 11">
            <a:extLst>
              <a:ext uri="{FF2B5EF4-FFF2-40B4-BE49-F238E27FC236}">
                <a16:creationId xmlns:a16="http://schemas.microsoft.com/office/drawing/2014/main" id="{EAF138B7-AF31-87C4-AFBF-74165D5C0F08}"/>
              </a:ext>
            </a:extLst>
          </p:cNvPr>
          <p:cNvSpPr txBox="1"/>
          <p:nvPr/>
        </p:nvSpPr>
        <p:spPr>
          <a:xfrm>
            <a:off x="380348" y="5583235"/>
            <a:ext cx="7300612" cy="1131079"/>
          </a:xfrm>
          <a:prstGeom prst="rect">
            <a:avLst/>
          </a:prstGeom>
          <a:noFill/>
        </p:spPr>
        <p:txBody>
          <a:bodyPr wrap="square" rtlCol="0">
            <a:spAutoFit/>
          </a:bodyPr>
          <a:lstStyle/>
          <a:p>
            <a:pPr algn="ctr">
              <a:lnSpc>
                <a:spcPts val="2480"/>
              </a:lnSpc>
              <a:spcBef>
                <a:spcPts val="600"/>
              </a:spcBef>
            </a:pPr>
            <a:r>
              <a:rPr lang="en-US" sz="2800" dirty="0">
                <a:solidFill>
                  <a:schemeClr val="bg1">
                    <a:alpha val="71000"/>
                  </a:schemeClr>
                </a:solidFill>
              </a:rPr>
              <a:t>The following is a summary of the 2023 CAT material.</a:t>
            </a:r>
          </a:p>
          <a:p>
            <a:pPr algn="ctr">
              <a:lnSpc>
                <a:spcPts val="2480"/>
              </a:lnSpc>
              <a:spcBef>
                <a:spcPts val="600"/>
              </a:spcBef>
            </a:pPr>
            <a:r>
              <a:rPr lang="en-US" sz="2800" dirty="0">
                <a:solidFill>
                  <a:schemeClr val="bg1">
                    <a:alpha val="71000"/>
                  </a:schemeClr>
                </a:solidFill>
              </a:rPr>
              <a:t>For more information and the complete CAT, visit: www.na.org/conference</a:t>
            </a:r>
          </a:p>
        </p:txBody>
      </p:sp>
      <p:pic>
        <p:nvPicPr>
          <p:cNvPr id="14" name="Picture 13">
            <a:extLst>
              <a:ext uri="{FF2B5EF4-FFF2-40B4-BE49-F238E27FC236}">
                <a16:creationId xmlns:a16="http://schemas.microsoft.com/office/drawing/2014/main" id="{9A813978-EF62-E6C4-109C-C22E9238517C}"/>
              </a:ext>
            </a:extLst>
          </p:cNvPr>
          <p:cNvPicPr>
            <a:picLocks noChangeAspect="1"/>
          </p:cNvPicPr>
          <p:nvPr/>
        </p:nvPicPr>
        <p:blipFill>
          <a:blip r:embed="rId4"/>
          <a:stretch>
            <a:fillRect/>
          </a:stretch>
        </p:blipFill>
        <p:spPr>
          <a:xfrm>
            <a:off x="380348" y="4860237"/>
            <a:ext cx="7772400" cy="683287"/>
          </a:xfrm>
          <a:prstGeom prst="rect">
            <a:avLst/>
          </a:prstGeom>
        </p:spPr>
      </p:pic>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F06-0BAE-C026-68A4-5DADC8B80299}"/>
              </a:ext>
            </a:extLst>
          </p:cNvPr>
          <p:cNvSpPr txBox="1">
            <a:spLocks/>
          </p:cNvSpPr>
          <p:nvPr/>
        </p:nvSpPr>
        <p:spPr>
          <a:xfrm>
            <a:off x="3244645" y="191729"/>
            <a:ext cx="8947356"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dirty="0">
                <a:solidFill>
                  <a:schemeClr val="accent5"/>
                </a:solidFill>
              </a:rPr>
              <a:t>New Recovery Informational Pamphlets (IP)</a:t>
            </a:r>
          </a:p>
        </p:txBody>
      </p:sp>
      <p:sp>
        <p:nvSpPr>
          <p:cNvPr id="3" name="Subtitle 2">
            <a:extLst>
              <a:ext uri="{FF2B5EF4-FFF2-40B4-BE49-F238E27FC236}">
                <a16:creationId xmlns:a16="http://schemas.microsoft.com/office/drawing/2014/main" id="{25E9039A-1933-8ED5-177F-69FF93F071E3}"/>
              </a:ext>
            </a:extLst>
          </p:cNvPr>
          <p:cNvSpPr txBox="1">
            <a:spLocks/>
          </p:cNvSpPr>
          <p:nvPr/>
        </p:nvSpPr>
        <p:spPr>
          <a:xfrm>
            <a:off x="3156155" y="1799304"/>
            <a:ext cx="8681884" cy="31077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6000" b="1" dirty="0">
                <a:solidFill>
                  <a:schemeClr val="accent2"/>
                </a:solidFill>
              </a:rPr>
              <a:t>19 </a:t>
            </a:r>
            <a:r>
              <a:rPr lang="en-US" sz="3400" dirty="0">
                <a:solidFill>
                  <a:schemeClr val="accent2"/>
                </a:solidFill>
              </a:rPr>
              <a:t>ideas for IPs in the 2023 </a:t>
            </a:r>
            <a:r>
              <a:rPr lang="en-US" sz="3400" i="1" dirty="0">
                <a:solidFill>
                  <a:schemeClr val="accent2"/>
                </a:solidFill>
              </a:rPr>
              <a:t>CAR</a:t>
            </a:r>
            <a:r>
              <a:rPr lang="en-US" sz="3400" dirty="0">
                <a:solidFill>
                  <a:schemeClr val="accent2"/>
                </a:solidFill>
              </a:rPr>
              <a:t>  survey</a:t>
            </a:r>
          </a:p>
          <a:p>
            <a:pPr marL="914400" lvl="2" indent="0">
              <a:spcBef>
                <a:spcPts val="1600"/>
              </a:spcBef>
              <a:buNone/>
            </a:pPr>
            <a:r>
              <a:rPr lang="en-US" sz="3200" dirty="0">
                <a:solidFill>
                  <a:schemeClr val="accent3"/>
                </a:solidFill>
              </a:rPr>
              <a:t>Including several from previous motions approved by the WSC</a:t>
            </a:r>
          </a:p>
          <a:p>
            <a:pPr marL="914400" lvl="2" indent="0">
              <a:spcBef>
                <a:spcPts val="1600"/>
              </a:spcBef>
              <a:buNone/>
            </a:pPr>
            <a:r>
              <a:rPr lang="en-US" sz="3200" dirty="0">
                <a:solidFill>
                  <a:schemeClr val="accent3"/>
                </a:solidFill>
              </a:rPr>
              <a:t>There are also items on the list from motions in the 2023 </a:t>
            </a:r>
            <a:r>
              <a:rPr lang="en-US" sz="3200" i="1" dirty="0">
                <a:solidFill>
                  <a:schemeClr val="accent3"/>
                </a:solidFill>
              </a:rPr>
              <a:t>CAR</a:t>
            </a:r>
          </a:p>
        </p:txBody>
      </p:sp>
      <p:sp>
        <p:nvSpPr>
          <p:cNvPr id="4" name="Subtitle 2">
            <a:extLst>
              <a:ext uri="{FF2B5EF4-FFF2-40B4-BE49-F238E27FC236}">
                <a16:creationId xmlns:a16="http://schemas.microsoft.com/office/drawing/2014/main" id="{EECFD4AD-F515-B424-B3E9-6E460F6629F9}"/>
              </a:ext>
            </a:extLst>
          </p:cNvPr>
          <p:cNvSpPr txBox="1">
            <a:spLocks/>
          </p:cNvSpPr>
          <p:nvPr/>
        </p:nvSpPr>
        <p:spPr>
          <a:xfrm>
            <a:off x="4095135" y="5481863"/>
            <a:ext cx="7246375"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400" dirty="0">
                <a:solidFill>
                  <a:schemeClr val="accent6"/>
                </a:solidFill>
              </a:rPr>
              <a:t>More ideas for projects than there are resources to accomplish them</a:t>
            </a:r>
          </a:p>
        </p:txBody>
      </p:sp>
    </p:spTree>
    <p:extLst>
      <p:ext uri="{BB962C8B-B14F-4D97-AF65-F5344CB8AC3E}">
        <p14:creationId xmlns:p14="http://schemas.microsoft.com/office/powerpoint/2010/main" val="83643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B36259-B315-9ACF-D8EA-04CCD2B0784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The process for a new IP begins with a survey.</a:t>
            </a:r>
          </a:p>
          <a:p>
            <a:pPr marL="777240" lvl="2">
              <a:lnSpc>
                <a:spcPts val="2680"/>
              </a:lnSpc>
              <a:spcBef>
                <a:spcPts val="400"/>
              </a:spcBef>
            </a:pPr>
            <a:r>
              <a:rPr lang="en-US" sz="2400" dirty="0">
                <a:solidFill>
                  <a:schemeClr val="accent3"/>
                </a:solidFill>
              </a:rPr>
              <a:t>2018: Drug replacement therapy/medication-assisted treatment (DRT/MAT) as it relates to NA was an idea from motion that passed</a:t>
            </a:r>
          </a:p>
          <a:p>
            <a:pPr marL="777240" lvl="2">
              <a:lnSpc>
                <a:spcPts val="2680"/>
              </a:lnSpc>
              <a:spcBef>
                <a:spcPts val="400"/>
              </a:spcBef>
            </a:pPr>
            <a:r>
              <a:rPr lang="en-US" sz="2400" dirty="0">
                <a:solidFill>
                  <a:schemeClr val="accent3"/>
                </a:solidFill>
              </a:rPr>
              <a:t>2020: Chosen as Issue Discussion Topic </a:t>
            </a:r>
          </a:p>
          <a:p>
            <a:pPr marL="777240" lvl="2">
              <a:lnSpc>
                <a:spcPts val="2680"/>
              </a:lnSpc>
              <a:spcBef>
                <a:spcPts val="400"/>
              </a:spcBef>
            </a:pPr>
            <a:r>
              <a:rPr lang="en-US" sz="2400" dirty="0">
                <a:solidFill>
                  <a:schemeClr val="accent3"/>
                </a:solidFill>
              </a:rPr>
              <a:t>This past cycle: Fellowship survey conducted. If chosen, the results of this survey will be used.</a:t>
            </a:r>
          </a:p>
          <a:p>
            <a:pPr marL="1234440" lvl="3">
              <a:lnSpc>
                <a:spcPts val="2680"/>
              </a:lnSpc>
              <a:spcBef>
                <a:spcPts val="400"/>
              </a:spcBef>
            </a:pPr>
            <a:r>
              <a:rPr lang="en-US" sz="2200" u="sng" dirty="0">
                <a:solidFill>
                  <a:schemeClr val="accent3"/>
                </a:solidFill>
              </a:rPr>
              <a:t>Results of survey:</a:t>
            </a:r>
            <a:r>
              <a:rPr lang="en-US" sz="2200" dirty="0">
                <a:solidFill>
                  <a:schemeClr val="accent3"/>
                </a:solidFill>
              </a:rPr>
              <a:t> The shared recognition of the importance of the Third Tradition and ideas already published in the PR pamphlet </a:t>
            </a:r>
            <a:r>
              <a:rPr lang="en-US" sz="2200" i="1" dirty="0">
                <a:solidFill>
                  <a:schemeClr val="accent3"/>
                </a:solidFill>
              </a:rPr>
              <a:t>Narcotics Anonymous and Persons Receiving Medication-Assisted Treatment.</a:t>
            </a:r>
          </a:p>
          <a:p>
            <a:pPr marL="0" indent="0">
              <a:spcBef>
                <a:spcPts val="1600"/>
              </a:spcBef>
              <a:buNone/>
            </a:pPr>
            <a:r>
              <a:rPr lang="en-US" sz="3400" dirty="0">
                <a:solidFill>
                  <a:schemeClr val="accent2"/>
                </a:solidFill>
              </a:rPr>
              <a:t>Then a workgroup is created. (This cycle it will be virtual)</a:t>
            </a:r>
          </a:p>
          <a:p>
            <a:pPr marL="0" indent="0">
              <a:spcBef>
                <a:spcPts val="1600"/>
              </a:spcBef>
              <a:buNone/>
            </a:pPr>
            <a:r>
              <a:rPr lang="en-US" sz="3400" dirty="0">
                <a:solidFill>
                  <a:schemeClr val="accent2"/>
                </a:solidFill>
              </a:rPr>
              <a:t>Draft produced, followed by 90-day Fellowship review and </a:t>
            </a:r>
            <a:br>
              <a:rPr lang="en-US" sz="3400" dirty="0">
                <a:solidFill>
                  <a:schemeClr val="accent2"/>
                </a:solidFill>
              </a:rPr>
            </a:br>
            <a:r>
              <a:rPr lang="en-US" sz="3400" dirty="0">
                <a:solidFill>
                  <a:schemeClr val="accent2"/>
                </a:solidFill>
              </a:rPr>
              <a:t>input period</a:t>
            </a:r>
          </a:p>
          <a:p>
            <a:pPr marL="0" indent="0">
              <a:spcBef>
                <a:spcPts val="1600"/>
              </a:spcBef>
              <a:buNone/>
            </a:pPr>
            <a:r>
              <a:rPr lang="en-US" sz="3400" dirty="0">
                <a:solidFill>
                  <a:schemeClr val="accent2"/>
                </a:solidFill>
              </a:rPr>
              <a:t>Draft revised based on input and included in </a:t>
            </a:r>
            <a:r>
              <a:rPr lang="en-US" sz="3400" i="1" dirty="0">
                <a:solidFill>
                  <a:schemeClr val="accent2"/>
                </a:solidFill>
              </a:rPr>
              <a:t>CAR</a:t>
            </a:r>
            <a:endParaRPr lang="en-US" sz="3400" dirty="0">
              <a:solidFill>
                <a:schemeClr val="accent2"/>
              </a:solidFill>
            </a:endParaRPr>
          </a:p>
          <a:p>
            <a:pPr marL="0" indent="0">
              <a:spcBef>
                <a:spcPts val="1600"/>
              </a:spcBef>
              <a:buNone/>
            </a:pPr>
            <a:r>
              <a:rPr lang="en-US" sz="3400" dirty="0">
                <a:solidFill>
                  <a:schemeClr val="accent2"/>
                </a:solidFill>
              </a:rPr>
              <a:t>No timeframe beyond these general parameters</a:t>
            </a:r>
          </a:p>
        </p:txBody>
      </p:sp>
      <p:grpSp>
        <p:nvGrpSpPr>
          <p:cNvPr id="7" name="Group 6">
            <a:extLst>
              <a:ext uri="{FF2B5EF4-FFF2-40B4-BE49-F238E27FC236}">
                <a16:creationId xmlns:a16="http://schemas.microsoft.com/office/drawing/2014/main" id="{59327F12-EA9D-A9A6-27B6-54475C31FEB5}"/>
              </a:ext>
            </a:extLst>
          </p:cNvPr>
          <p:cNvGrpSpPr/>
          <p:nvPr/>
        </p:nvGrpSpPr>
        <p:grpSpPr>
          <a:xfrm>
            <a:off x="9664861" y="3932443"/>
            <a:ext cx="2025570" cy="2604304"/>
            <a:chOff x="9664861" y="3932443"/>
            <a:chExt cx="2025570" cy="2604304"/>
          </a:xfrm>
        </p:grpSpPr>
        <p:sp>
          <p:nvSpPr>
            <p:cNvPr id="4" name="Rounded Rectangle 3">
              <a:extLst>
                <a:ext uri="{FF2B5EF4-FFF2-40B4-BE49-F238E27FC236}">
                  <a16:creationId xmlns:a16="http://schemas.microsoft.com/office/drawing/2014/main" id="{81AF29F8-E4B9-D962-484E-BBC76E732DED}"/>
                </a:ext>
              </a:extLst>
            </p:cNvPr>
            <p:cNvSpPr/>
            <p:nvPr/>
          </p:nvSpPr>
          <p:spPr>
            <a:xfrm>
              <a:off x="9664861" y="3932443"/>
              <a:ext cx="2025570" cy="2604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F963C5-740A-FB06-99F9-9EA519ED27C7}"/>
                </a:ext>
              </a:extLst>
            </p:cNvPr>
            <p:cNvSpPr txBox="1"/>
            <p:nvPr/>
          </p:nvSpPr>
          <p:spPr>
            <a:xfrm>
              <a:off x="9861630" y="4363656"/>
              <a:ext cx="1632031" cy="2062103"/>
            </a:xfrm>
            <a:prstGeom prst="rect">
              <a:avLst/>
            </a:prstGeom>
            <a:noFill/>
          </p:spPr>
          <p:txBody>
            <a:bodyPr wrap="square" rtlCol="0">
              <a:spAutoFit/>
            </a:bodyPr>
            <a:lstStyle/>
            <a:p>
              <a:pPr marL="285750" indent="-285750">
                <a:buFont typeface="Wingdings" pitchFamily="2" charset="2"/>
                <a:buChar char="ü"/>
              </a:pPr>
              <a:r>
                <a:rPr lang="en-US" sz="3200" dirty="0">
                  <a:solidFill>
                    <a:schemeClr val="bg1"/>
                  </a:solidFill>
                </a:rPr>
                <a:t>  ———</a:t>
              </a:r>
            </a:p>
            <a:p>
              <a:pPr marL="285750" indent="-285750">
                <a:buFont typeface="Wingdings" pitchFamily="2" charset="2"/>
                <a:buChar char="ü"/>
              </a:pPr>
              <a:r>
                <a:rPr lang="en-US" sz="3200" dirty="0">
                  <a:solidFill>
                    <a:schemeClr val="bg1"/>
                  </a:solidFill>
                </a:rPr>
                <a:t>  ———  </a:t>
              </a:r>
            </a:p>
            <a:p>
              <a:pPr marL="285750" indent="-285750">
                <a:buFont typeface="Wingdings" pitchFamily="2" charset="2"/>
                <a:buChar char="ü"/>
              </a:pPr>
              <a:r>
                <a:rPr lang="en-US" sz="3200" dirty="0">
                  <a:solidFill>
                    <a:schemeClr val="bg1"/>
                  </a:solidFill>
                </a:rPr>
                <a:t>  ———</a:t>
              </a:r>
            </a:p>
            <a:p>
              <a:pPr marL="285750" indent="-285750">
                <a:buFont typeface="Wingdings" pitchFamily="2" charset="2"/>
                <a:buChar char="ü"/>
              </a:pPr>
              <a:r>
                <a:rPr lang="en-US" sz="3200" dirty="0">
                  <a:solidFill>
                    <a:schemeClr val="bg1"/>
                  </a:solidFill>
                </a:rPr>
                <a:t>  ———</a:t>
              </a:r>
            </a:p>
          </p:txBody>
        </p:sp>
        <p:sp>
          <p:nvSpPr>
            <p:cNvPr id="6" name="Rounded Rectangle 5">
              <a:extLst>
                <a:ext uri="{FF2B5EF4-FFF2-40B4-BE49-F238E27FC236}">
                  <a16:creationId xmlns:a16="http://schemas.microsoft.com/office/drawing/2014/main" id="{C5F2EC8F-0AE2-2A06-5B73-3EAD2B97AF7B}"/>
                </a:ext>
              </a:extLst>
            </p:cNvPr>
            <p:cNvSpPr/>
            <p:nvPr/>
          </p:nvSpPr>
          <p:spPr>
            <a:xfrm>
              <a:off x="10300503" y="4100268"/>
              <a:ext cx="754284"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028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26</a:t>
            </a:r>
          </a:p>
          <a:p>
            <a:pPr>
              <a:lnSpc>
                <a:spcPct val="108000"/>
              </a:lnSpc>
            </a:pPr>
            <a:r>
              <a:rPr lang="en-US" sz="4000" dirty="0">
                <a:solidFill>
                  <a:schemeClr val="tx2">
                    <a:lumMod val="60000"/>
                    <a:lumOff val="40000"/>
                  </a:schemeClr>
                </a:solidFill>
              </a:rPr>
              <a:t>To approve the project plan for New Recovery Informational Pamphlets.</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327557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F06-0BAE-C026-68A4-5DADC8B80299}"/>
              </a:ext>
            </a:extLst>
          </p:cNvPr>
          <p:cNvSpPr txBox="1">
            <a:spLocks/>
          </p:cNvSpPr>
          <p:nvPr/>
        </p:nvSpPr>
        <p:spPr>
          <a:xfrm>
            <a:off x="3244645" y="191729"/>
            <a:ext cx="8947356"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i="1" dirty="0">
                <a:solidFill>
                  <a:schemeClr val="accent5"/>
                </a:solidFill>
              </a:rPr>
              <a:t>Revising</a:t>
            </a:r>
            <a:r>
              <a:rPr lang="en-US" dirty="0">
                <a:solidFill>
                  <a:schemeClr val="accent5"/>
                </a:solidFill>
              </a:rPr>
              <a:t> Existing Recovery Informational Pamphlets</a:t>
            </a:r>
          </a:p>
        </p:txBody>
      </p:sp>
      <p:sp>
        <p:nvSpPr>
          <p:cNvPr id="5" name="Subtitle 2">
            <a:extLst>
              <a:ext uri="{FF2B5EF4-FFF2-40B4-BE49-F238E27FC236}">
                <a16:creationId xmlns:a16="http://schemas.microsoft.com/office/drawing/2014/main" id="{1D6B1D33-9D12-CD29-2F87-3644914E6B17}"/>
              </a:ext>
            </a:extLst>
          </p:cNvPr>
          <p:cNvSpPr txBox="1">
            <a:spLocks/>
          </p:cNvSpPr>
          <p:nvPr/>
        </p:nvSpPr>
        <p:spPr>
          <a:xfrm>
            <a:off x="3244645" y="2083443"/>
            <a:ext cx="8468935" cy="4026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None/>
            </a:pPr>
            <a:r>
              <a:rPr lang="en-US" sz="3600" dirty="0">
                <a:solidFill>
                  <a:schemeClr val="accent2"/>
                </a:solidFill>
              </a:rPr>
              <a:t>The 2023 </a:t>
            </a:r>
            <a:r>
              <a:rPr lang="en-US" sz="3600" i="1" dirty="0">
                <a:solidFill>
                  <a:schemeClr val="accent2"/>
                </a:solidFill>
              </a:rPr>
              <a:t>CAR</a:t>
            </a:r>
            <a:r>
              <a:rPr lang="en-US" sz="3600" dirty="0">
                <a:solidFill>
                  <a:schemeClr val="accent2"/>
                </a:solidFill>
              </a:rPr>
              <a:t>  contains a list of all recovery and service materials published at NA World Services</a:t>
            </a:r>
          </a:p>
          <a:p>
            <a:pPr marL="0" indent="0">
              <a:spcBef>
                <a:spcPts val="2200"/>
              </a:spcBef>
              <a:buNone/>
            </a:pPr>
            <a:r>
              <a:rPr lang="en-US" sz="3600" dirty="0">
                <a:solidFill>
                  <a:schemeClr val="accent2"/>
                </a:solidFill>
              </a:rPr>
              <a:t>Many IPs, booklets, and books are included in the revision choices in the 2023 </a:t>
            </a:r>
            <a:r>
              <a:rPr lang="en-US" sz="3600" i="1" dirty="0">
                <a:solidFill>
                  <a:schemeClr val="accent2"/>
                </a:solidFill>
              </a:rPr>
              <a:t>CAR</a:t>
            </a:r>
            <a:r>
              <a:rPr lang="en-US" sz="3600" dirty="0">
                <a:solidFill>
                  <a:schemeClr val="accent2"/>
                </a:solidFill>
              </a:rPr>
              <a:t>  survey</a:t>
            </a:r>
          </a:p>
          <a:p>
            <a:pPr marL="0" indent="0">
              <a:spcBef>
                <a:spcPts val="2200"/>
              </a:spcBef>
              <a:buNone/>
            </a:pPr>
            <a:r>
              <a:rPr lang="en-US" sz="3600" dirty="0">
                <a:solidFill>
                  <a:schemeClr val="accent2"/>
                </a:solidFill>
              </a:rPr>
              <a:t>NAWS does not have the resources to take on a book-length revision project in the cycle ahead</a:t>
            </a:r>
          </a:p>
        </p:txBody>
      </p:sp>
    </p:spTree>
    <p:extLst>
      <p:ext uri="{BB962C8B-B14F-4D97-AF65-F5344CB8AC3E}">
        <p14:creationId xmlns:p14="http://schemas.microsoft.com/office/powerpoint/2010/main" val="151075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527952C-F4E8-2953-C44D-13F7A016D752}"/>
              </a:ext>
            </a:extLst>
          </p:cNvPr>
          <p:cNvSpPr txBox="1">
            <a:spLocks/>
          </p:cNvSpPr>
          <p:nvPr/>
        </p:nvSpPr>
        <p:spPr>
          <a:xfrm>
            <a:off x="752355" y="1114906"/>
            <a:ext cx="8623139" cy="4026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lvl="1">
              <a:lnSpc>
                <a:spcPct val="100000"/>
              </a:lnSpc>
              <a:spcBef>
                <a:spcPts val="1000"/>
              </a:spcBef>
            </a:pPr>
            <a:r>
              <a:rPr lang="en-US" sz="3000" dirty="0">
                <a:solidFill>
                  <a:schemeClr val="accent3"/>
                </a:solidFill>
              </a:rPr>
              <a:t>2020 WSC: Selected IP #21, </a:t>
            </a:r>
            <a:r>
              <a:rPr lang="en-US" sz="3000" i="1" dirty="0">
                <a:solidFill>
                  <a:schemeClr val="accent3"/>
                </a:solidFill>
              </a:rPr>
              <a:t>The Loner  </a:t>
            </a:r>
            <a:r>
              <a:rPr lang="en-US" sz="3000" dirty="0">
                <a:solidFill>
                  <a:schemeClr val="accent3"/>
                </a:solidFill>
              </a:rPr>
              <a:t>for the Revising Existing IPs Project Plan</a:t>
            </a:r>
          </a:p>
          <a:p>
            <a:pPr marL="320040" lvl="1">
              <a:lnSpc>
                <a:spcPct val="100000"/>
              </a:lnSpc>
              <a:spcBef>
                <a:spcPts val="1000"/>
              </a:spcBef>
            </a:pPr>
            <a:r>
              <a:rPr lang="en-US" sz="3000" dirty="0">
                <a:solidFill>
                  <a:schemeClr val="accent3"/>
                </a:solidFill>
              </a:rPr>
              <a:t>Fellowship was surveyed about possible revisions.</a:t>
            </a:r>
          </a:p>
          <a:p>
            <a:pPr marL="320040" lvl="1">
              <a:lnSpc>
                <a:spcPct val="100000"/>
              </a:lnSpc>
              <a:spcBef>
                <a:spcPts val="1000"/>
              </a:spcBef>
            </a:pPr>
            <a:r>
              <a:rPr lang="en-US" sz="3000" dirty="0">
                <a:solidFill>
                  <a:schemeClr val="accent3"/>
                </a:solidFill>
              </a:rPr>
              <a:t>Summary of survey results will be included in the 2023 </a:t>
            </a:r>
            <a:r>
              <a:rPr lang="en-US" sz="3000" i="1" dirty="0">
                <a:solidFill>
                  <a:schemeClr val="accent3"/>
                </a:solidFill>
              </a:rPr>
              <a:t>Conference Report</a:t>
            </a:r>
            <a:endParaRPr lang="en-US" sz="3000" dirty="0">
              <a:solidFill>
                <a:schemeClr val="accent3"/>
              </a:solidFill>
            </a:endParaRPr>
          </a:p>
          <a:p>
            <a:pPr marL="320040" lvl="1">
              <a:lnSpc>
                <a:spcPct val="100000"/>
              </a:lnSpc>
              <a:spcBef>
                <a:spcPts val="1000"/>
              </a:spcBef>
            </a:pPr>
            <a:r>
              <a:rPr lang="en-US" sz="3000" dirty="0">
                <a:solidFill>
                  <a:schemeClr val="accent3"/>
                </a:solidFill>
              </a:rPr>
              <a:t>NAWS would like to take the next steps in the process of revising </a:t>
            </a:r>
            <a:r>
              <a:rPr lang="en-US" sz="3000" i="1" dirty="0">
                <a:solidFill>
                  <a:schemeClr val="accent3"/>
                </a:solidFill>
              </a:rPr>
              <a:t>The Loner</a:t>
            </a:r>
          </a:p>
        </p:txBody>
      </p:sp>
      <p:pic>
        <p:nvPicPr>
          <p:cNvPr id="3" name="Picture 2">
            <a:extLst>
              <a:ext uri="{FF2B5EF4-FFF2-40B4-BE49-F238E27FC236}">
                <a16:creationId xmlns:a16="http://schemas.microsoft.com/office/drawing/2014/main" id="{8317B053-4E1D-D446-7E07-462C8EF433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628846">
            <a:off x="9887599" y="465228"/>
            <a:ext cx="1953374" cy="4038600"/>
          </a:xfrm>
          <a:prstGeom prst="rect">
            <a:avLst/>
          </a:prstGeom>
          <a:effectLst>
            <a:outerShdw blurRad="50800" dist="38100" dir="2700000" algn="tl" rotWithShape="0">
              <a:prstClr val="black">
                <a:alpha val="40000"/>
              </a:prstClr>
            </a:outerShdw>
          </a:effectLst>
        </p:spPr>
      </p:pic>
      <p:sp>
        <p:nvSpPr>
          <p:cNvPr id="4" name="Subtitle 2">
            <a:extLst>
              <a:ext uri="{FF2B5EF4-FFF2-40B4-BE49-F238E27FC236}">
                <a16:creationId xmlns:a16="http://schemas.microsoft.com/office/drawing/2014/main" id="{18BBC695-81EB-B551-B6D0-E61C0FDE07E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600" dirty="0">
                <a:solidFill>
                  <a:schemeClr val="accent2"/>
                </a:solidFill>
              </a:rPr>
              <a:t>IP #21, </a:t>
            </a:r>
            <a:r>
              <a:rPr lang="en-US" sz="3600" i="1" dirty="0">
                <a:solidFill>
                  <a:schemeClr val="accent2"/>
                </a:solidFill>
              </a:rPr>
              <a:t>The Loner </a:t>
            </a:r>
          </a:p>
        </p:txBody>
      </p:sp>
      <p:sp>
        <p:nvSpPr>
          <p:cNvPr id="6" name="Subtitle 2">
            <a:extLst>
              <a:ext uri="{FF2B5EF4-FFF2-40B4-BE49-F238E27FC236}">
                <a16:creationId xmlns:a16="http://schemas.microsoft.com/office/drawing/2014/main" id="{54F66852-6925-EDBC-ADB9-E79CE27A2BC1}"/>
              </a:ext>
            </a:extLst>
          </p:cNvPr>
          <p:cNvSpPr txBox="1">
            <a:spLocks/>
          </p:cNvSpPr>
          <p:nvPr/>
        </p:nvSpPr>
        <p:spPr>
          <a:xfrm>
            <a:off x="542080" y="5096598"/>
            <a:ext cx="11107839"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400" i="1" dirty="0">
                <a:solidFill>
                  <a:schemeClr val="accent6"/>
                </a:solidFill>
              </a:rPr>
              <a:t>The Loner  </a:t>
            </a:r>
            <a:r>
              <a:rPr lang="en-US" sz="3400" dirty="0">
                <a:solidFill>
                  <a:schemeClr val="accent6"/>
                </a:solidFill>
              </a:rPr>
              <a:t>was written in 1986 and is outdated</a:t>
            </a:r>
          </a:p>
          <a:p>
            <a:pPr marL="0" indent="0" algn="ctr">
              <a:spcBef>
                <a:spcPts val="1600"/>
              </a:spcBef>
              <a:buNone/>
            </a:pPr>
            <a:r>
              <a:rPr lang="en-US" sz="3400" dirty="0">
                <a:solidFill>
                  <a:schemeClr val="accent6"/>
                </a:solidFill>
              </a:rPr>
              <a:t>Input was received from members, and the IP would allow them to share their experience, strength, and hope </a:t>
            </a:r>
          </a:p>
          <a:p>
            <a:pPr marL="0" indent="0" algn="ctr">
              <a:spcBef>
                <a:spcPts val="1600"/>
              </a:spcBef>
              <a:buNone/>
            </a:pPr>
            <a:endParaRPr lang="en-US" sz="3400" dirty="0">
              <a:solidFill>
                <a:schemeClr val="accent6"/>
              </a:solidFill>
            </a:endParaRPr>
          </a:p>
          <a:p>
            <a:pPr marL="0" indent="0" algn="ctr">
              <a:spcBef>
                <a:spcPts val="1600"/>
              </a:spcBef>
              <a:buNone/>
            </a:pPr>
            <a:r>
              <a:rPr lang="en-US" sz="3400" dirty="0">
                <a:solidFill>
                  <a:schemeClr val="accent6"/>
                </a:solidFill>
              </a:rPr>
              <a:t> </a:t>
            </a:r>
          </a:p>
          <a:p>
            <a:pPr marL="0" indent="0" algn="ctr">
              <a:spcBef>
                <a:spcPts val="1600"/>
              </a:spcBef>
              <a:buNone/>
            </a:pPr>
            <a:endParaRPr lang="en-US" sz="3400" dirty="0">
              <a:solidFill>
                <a:schemeClr val="accent6"/>
              </a:solidFill>
            </a:endParaRPr>
          </a:p>
        </p:txBody>
      </p:sp>
    </p:spTree>
    <p:extLst>
      <p:ext uri="{BB962C8B-B14F-4D97-AF65-F5344CB8AC3E}">
        <p14:creationId xmlns:p14="http://schemas.microsoft.com/office/powerpoint/2010/main" val="130408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27</a:t>
            </a:r>
          </a:p>
          <a:p>
            <a:pPr>
              <a:lnSpc>
                <a:spcPct val="108000"/>
              </a:lnSpc>
            </a:pPr>
            <a:r>
              <a:rPr lang="en-US" sz="4000" dirty="0">
                <a:solidFill>
                  <a:schemeClr val="tx2">
                    <a:lumMod val="60000"/>
                    <a:lumOff val="40000"/>
                  </a:schemeClr>
                </a:solidFill>
              </a:rPr>
              <a:t>To approve the project plan for Revising Existing Recovery Informational Pamphlets. </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136719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CDD383-F6E0-5099-CEEC-3008CE997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6" y="1051682"/>
            <a:ext cx="1450641" cy="1450641"/>
          </a:xfrm>
          <a:prstGeom prst="rect">
            <a:avLst/>
          </a:prstGeom>
        </p:spPr>
      </p:pic>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Issue Discussion </a:t>
            </a:r>
            <a:br>
              <a:rPr lang="en-US" sz="5000" dirty="0">
                <a:solidFill>
                  <a:schemeClr val="bg1"/>
                </a:solidFill>
              </a:rPr>
            </a:br>
            <a:r>
              <a:rPr lang="en-US" sz="5000" dirty="0">
                <a:solidFill>
                  <a:schemeClr val="bg1"/>
                </a:solidFill>
              </a:rPr>
              <a:t>Topics (IDTs)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532440" y="2936822"/>
            <a:ext cx="11593400" cy="3192301"/>
          </a:xfrm>
        </p:spPr>
        <p:txBody>
          <a:bodyPr/>
          <a:lstStyle/>
          <a:p>
            <a:r>
              <a:rPr lang="en-US" sz="3600" dirty="0"/>
              <a:t>Experience with IDTs has changed and grown over time</a:t>
            </a:r>
          </a:p>
          <a:p>
            <a:r>
              <a:rPr lang="en-US" sz="3600" dirty="0"/>
              <a:t>Discussions on DRT/MAT as it relates to NA helped gather information to shape the New Recovery IP Project Plan</a:t>
            </a:r>
          </a:p>
          <a:p>
            <a:r>
              <a:rPr lang="en-US" sz="3600" dirty="0"/>
              <a:t>Fellowship-wide discussions on virtual meetings and carrying the message effectively and virtually helped NA thrive through the pandemic and to create </a:t>
            </a:r>
            <a:r>
              <a:rPr lang="en-US" sz="3600" i="1" dirty="0"/>
              <a:t>Virtual Meeting Basics</a:t>
            </a:r>
          </a:p>
        </p:txBody>
      </p:sp>
    </p:spTree>
    <p:extLst>
      <p:ext uri="{BB962C8B-B14F-4D97-AF65-F5344CB8AC3E}">
        <p14:creationId xmlns:p14="http://schemas.microsoft.com/office/powerpoint/2010/main" val="201567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182E8A3-5218-457F-44D7-E30E36B99FBD}"/>
              </a:ext>
            </a:extLst>
          </p:cNvPr>
          <p:cNvSpPr txBox="1">
            <a:spLocks/>
          </p:cNvSpPr>
          <p:nvPr/>
        </p:nvSpPr>
        <p:spPr>
          <a:xfrm>
            <a:off x="348922" y="321253"/>
            <a:ext cx="10878521"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Bef>
                <a:spcPts val="1800"/>
              </a:spcBef>
              <a:buNone/>
            </a:pPr>
            <a:r>
              <a:rPr lang="en-US" sz="4000" dirty="0">
                <a:solidFill>
                  <a:schemeClr val="accent2"/>
                </a:solidFill>
              </a:rPr>
              <a:t>What topics do you think we need to share and gather Fellowship-wide experience about?</a:t>
            </a:r>
          </a:p>
          <a:p>
            <a:pPr marL="0" indent="0">
              <a:lnSpc>
                <a:spcPts val="3300"/>
              </a:lnSpc>
              <a:spcBef>
                <a:spcPts val="1800"/>
              </a:spcBef>
              <a:buNone/>
            </a:pPr>
            <a:r>
              <a:rPr lang="en-US" sz="3200" dirty="0">
                <a:solidFill>
                  <a:schemeClr val="accent3"/>
                </a:solidFill>
              </a:rPr>
              <a:t>Topics could help with projects and also be group-focused and of interest to NA as a whole </a:t>
            </a:r>
          </a:p>
          <a:p>
            <a:pPr marL="0" indent="0">
              <a:lnSpc>
                <a:spcPts val="3300"/>
              </a:lnSpc>
              <a:spcBef>
                <a:spcPts val="1800"/>
              </a:spcBef>
              <a:buNone/>
            </a:pPr>
            <a:r>
              <a:rPr lang="en-US" sz="3200" dirty="0">
                <a:solidFill>
                  <a:schemeClr val="accent3"/>
                </a:solidFill>
              </a:rPr>
              <a:t>Having a variety of IDTs that fit different needs and audiences makes sense </a:t>
            </a:r>
          </a:p>
          <a:p>
            <a:pPr marL="0" indent="-365760">
              <a:lnSpc>
                <a:spcPts val="3300"/>
              </a:lnSpc>
              <a:spcBef>
                <a:spcPts val="1800"/>
              </a:spcBef>
              <a:buNone/>
            </a:pPr>
            <a:r>
              <a:rPr lang="en-US" sz="3200" dirty="0">
                <a:solidFill>
                  <a:schemeClr val="accent3"/>
                </a:solidFill>
              </a:rPr>
              <a:t>Plan to schedule time at WSC 2023 to begin framing the strategic plan for 2023–2025 </a:t>
            </a:r>
          </a:p>
          <a:p>
            <a:pPr marL="777240" lvl="2">
              <a:lnSpc>
                <a:spcPts val="2680"/>
              </a:lnSpc>
              <a:spcBef>
                <a:spcPts val="400"/>
              </a:spcBef>
            </a:pPr>
            <a:r>
              <a:rPr lang="en-US" sz="2800" dirty="0">
                <a:solidFill>
                  <a:schemeClr val="accent6"/>
                </a:solidFill>
              </a:rPr>
              <a:t>This will take place before the IDT list is prioritized and may influence which topics are chosen</a:t>
            </a:r>
          </a:p>
          <a:p>
            <a:pPr marL="777240" lvl="2">
              <a:lnSpc>
                <a:spcPts val="2680"/>
              </a:lnSpc>
              <a:spcBef>
                <a:spcPts val="400"/>
              </a:spcBef>
            </a:pPr>
            <a:r>
              <a:rPr lang="en-US" sz="2800" dirty="0">
                <a:solidFill>
                  <a:schemeClr val="accent6"/>
                </a:solidFill>
              </a:rPr>
              <a:t>Results of </a:t>
            </a:r>
            <a:r>
              <a:rPr lang="en-US" sz="2800" i="1" dirty="0">
                <a:solidFill>
                  <a:schemeClr val="accent6"/>
                </a:solidFill>
              </a:rPr>
              <a:t>CAR</a:t>
            </a:r>
            <a:r>
              <a:rPr lang="en-US" sz="2800" dirty="0">
                <a:solidFill>
                  <a:schemeClr val="accent6"/>
                </a:solidFill>
              </a:rPr>
              <a:t>  survey also available before IDTs are chosen</a:t>
            </a:r>
          </a:p>
        </p:txBody>
      </p:sp>
    </p:spTree>
    <p:extLst>
      <p:ext uri="{BB962C8B-B14F-4D97-AF65-F5344CB8AC3E}">
        <p14:creationId xmlns:p14="http://schemas.microsoft.com/office/powerpoint/2010/main" val="298157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28</a:t>
            </a:r>
          </a:p>
          <a:p>
            <a:pPr>
              <a:lnSpc>
                <a:spcPct val="108000"/>
              </a:lnSpc>
            </a:pPr>
            <a:r>
              <a:rPr lang="en-US" sz="4000" dirty="0">
                <a:solidFill>
                  <a:schemeClr val="tx2">
                    <a:lumMod val="60000"/>
                    <a:lumOff val="40000"/>
                  </a:schemeClr>
                </a:solidFill>
              </a:rPr>
              <a:t>To approve the project plan for </a:t>
            </a:r>
            <a:br>
              <a:rPr lang="en-US" sz="4000" dirty="0">
                <a:solidFill>
                  <a:schemeClr val="tx2">
                    <a:lumMod val="60000"/>
                    <a:lumOff val="40000"/>
                  </a:schemeClr>
                </a:solidFill>
              </a:rPr>
            </a:br>
            <a:r>
              <a:rPr lang="en-US" sz="4000" dirty="0">
                <a:solidFill>
                  <a:schemeClr val="tx2">
                    <a:lumMod val="60000"/>
                    <a:lumOff val="40000"/>
                  </a:schemeClr>
                </a:solidFill>
              </a:rPr>
              <a:t>Issue Discussion Topics.</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238108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New and Revised </a:t>
            </a:r>
            <a:br>
              <a:rPr lang="en-US" sz="5000" dirty="0">
                <a:solidFill>
                  <a:schemeClr val="bg1"/>
                </a:solidFill>
              </a:rPr>
            </a:br>
            <a:r>
              <a:rPr lang="en-US" sz="5000" dirty="0">
                <a:solidFill>
                  <a:schemeClr val="bg1"/>
                </a:solidFill>
              </a:rPr>
              <a:t>Service Tools </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535932" y="3289521"/>
            <a:ext cx="8402144" cy="3192301"/>
          </a:xfrm>
        </p:spPr>
        <p:txBody>
          <a:bodyPr/>
          <a:lstStyle/>
          <a:p>
            <a:r>
              <a:rPr lang="en-US" sz="3600" dirty="0"/>
              <a:t>As with the other literature projects and IDTs, a general project plan is offered with the specific focus to be determined by participants at WSC 2023, using the </a:t>
            </a:r>
            <a:r>
              <a:rPr lang="en-US" sz="3600" i="1" dirty="0"/>
              <a:t>CAR</a:t>
            </a:r>
            <a:r>
              <a:rPr lang="en-US" sz="3600" dirty="0"/>
              <a:t>  survey results as a resource when making that determination.</a:t>
            </a:r>
          </a:p>
          <a:p>
            <a:endParaRPr lang="en-US" sz="3600" dirty="0"/>
          </a:p>
        </p:txBody>
      </p:sp>
      <p:pic>
        <p:nvPicPr>
          <p:cNvPr id="5" name="Picture 4">
            <a:extLst>
              <a:ext uri="{FF2B5EF4-FFF2-40B4-BE49-F238E27FC236}">
                <a16:creationId xmlns:a16="http://schemas.microsoft.com/office/drawing/2014/main" id="{BB8C934D-2626-9AD7-157D-4BD4D731E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65" y="1132704"/>
            <a:ext cx="1439867" cy="1309553"/>
          </a:xfrm>
          <a:prstGeom prst="rect">
            <a:avLst/>
          </a:prstGeom>
        </p:spPr>
      </p:pic>
    </p:spTree>
    <p:extLst>
      <p:ext uri="{BB962C8B-B14F-4D97-AF65-F5344CB8AC3E}">
        <p14:creationId xmlns:p14="http://schemas.microsoft.com/office/powerpoint/2010/main" val="384573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CAT</a:t>
            </a:r>
            <a:r>
              <a:rPr lang="en-US" b="0" dirty="0">
                <a:solidFill>
                  <a:schemeClr val="accent1"/>
                </a:solidFill>
              </a:rPr>
              <a:t> </a:t>
            </a:r>
            <a:br>
              <a:rPr lang="en-US" b="0" dirty="0">
                <a:solidFill>
                  <a:schemeClr val="accent1"/>
                </a:solidFill>
              </a:rPr>
            </a:br>
            <a:r>
              <a:rPr lang="en-US" b="0" dirty="0">
                <a:solidFill>
                  <a:schemeClr val="accent1"/>
                </a:solidFill>
              </a:rPr>
              <a:t>PowerPoint</a:t>
            </a:r>
          </a:p>
        </p:txBody>
      </p:sp>
      <p:sp>
        <p:nvSpPr>
          <p:cNvPr id="7" name="Subtitle 2">
            <a:extLst>
              <a:ext uri="{FF2B5EF4-FFF2-40B4-BE49-F238E27FC236}">
                <a16:creationId xmlns:a16="http://schemas.microsoft.com/office/drawing/2014/main" id="{C5C677BF-D390-BB7D-E2A7-31906C393865}"/>
              </a:ext>
            </a:extLst>
          </p:cNvPr>
          <p:cNvSpPr>
            <a:spLocks noGrp="1"/>
          </p:cNvSpPr>
          <p:nvPr>
            <p:ph type="subTitle" idx="1"/>
          </p:nvPr>
        </p:nvSpPr>
        <p:spPr>
          <a:xfrm>
            <a:off x="3409898" y="1062539"/>
            <a:ext cx="8398174" cy="4992575"/>
          </a:xfrm>
        </p:spPr>
        <p:txBody>
          <a:bodyPr/>
          <a:lstStyle/>
          <a:p>
            <a:pPr marL="548640" indent="-640080" defTabSz="640080">
              <a:lnSpc>
                <a:spcPct val="100000"/>
              </a:lnSpc>
              <a:spcBef>
                <a:spcPts val="900"/>
              </a:spcBef>
            </a:pPr>
            <a:r>
              <a:rPr lang="en-US" sz="4000" b="1" dirty="0">
                <a:solidFill>
                  <a:srgbClr val="3A668B"/>
                </a:solidFill>
              </a:rPr>
              <a:t>•	2023–2025 Proposed Project Plans</a:t>
            </a:r>
          </a:p>
          <a:p>
            <a:pPr marL="548640" indent="-640080" defTabSz="640080">
              <a:lnSpc>
                <a:spcPct val="100000"/>
              </a:lnSpc>
              <a:spcBef>
                <a:spcPts val="900"/>
              </a:spcBef>
            </a:pPr>
            <a:r>
              <a:rPr lang="en-US" sz="4000" b="1" dirty="0">
                <a:solidFill>
                  <a:srgbClr val="3A668B"/>
                </a:solidFill>
              </a:rPr>
              <a:t>•	2023–2025 Proposed Budget </a:t>
            </a:r>
            <a:br>
              <a:rPr lang="en-US" sz="4000" b="1" dirty="0">
                <a:solidFill>
                  <a:srgbClr val="3A668B"/>
                </a:solidFill>
              </a:rPr>
            </a:br>
            <a:r>
              <a:rPr lang="en-US" sz="4000" b="1" dirty="0">
                <a:solidFill>
                  <a:srgbClr val="3A668B"/>
                </a:solidFill>
              </a:rPr>
              <a:t>(with budget explanation)</a:t>
            </a:r>
          </a:p>
          <a:p>
            <a:pPr marL="548640" indent="-640080" defTabSz="640080">
              <a:lnSpc>
                <a:spcPct val="100000"/>
              </a:lnSpc>
              <a:spcBef>
                <a:spcPts val="900"/>
              </a:spcBef>
            </a:pPr>
            <a:r>
              <a:rPr lang="en-US" sz="4000" b="1" dirty="0">
                <a:solidFill>
                  <a:srgbClr val="3A668B"/>
                </a:solidFill>
              </a:rPr>
              <a:t>•	WSC Seating Report </a:t>
            </a:r>
          </a:p>
          <a:p>
            <a:pPr marL="548640" indent="-640080" defTabSz="640080">
              <a:lnSpc>
                <a:spcPct val="100000"/>
              </a:lnSpc>
              <a:spcBef>
                <a:spcPts val="900"/>
              </a:spcBef>
            </a:pPr>
            <a:r>
              <a:rPr lang="en-US" sz="4000" b="1" dirty="0">
                <a:solidFill>
                  <a:srgbClr val="3A668B"/>
                </a:solidFill>
              </a:rPr>
              <a:t>•	Proposed Processes for WSC 2023 </a:t>
            </a:r>
          </a:p>
          <a:p>
            <a:pPr marL="548640" indent="-640080" defTabSz="640080">
              <a:lnSpc>
                <a:spcPct val="100000"/>
              </a:lnSpc>
              <a:spcBef>
                <a:spcPts val="900"/>
              </a:spcBef>
            </a:pPr>
            <a:r>
              <a:rPr lang="en-US" sz="4000" b="1" dirty="0">
                <a:solidFill>
                  <a:srgbClr val="3A668B"/>
                </a:solidFill>
              </a:rPr>
              <a:t>•	2023–2025 Travel Reimbursement Policy</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There has been progress with the Local Service Toolbox</a:t>
            </a:r>
          </a:p>
          <a:p>
            <a:pPr marL="777240" lvl="2">
              <a:lnSpc>
                <a:spcPts val="2680"/>
              </a:lnSpc>
              <a:spcBef>
                <a:spcPts val="400"/>
              </a:spcBef>
            </a:pPr>
            <a:r>
              <a:rPr lang="en-US" sz="2400" i="1" dirty="0">
                <a:solidFill>
                  <a:schemeClr val="accent3"/>
                </a:solidFill>
              </a:rPr>
              <a:t>CBDM Basics, Serving in Rural and Isolated Communities, GSR Basics, </a:t>
            </a:r>
            <a:r>
              <a:rPr lang="en-US" sz="2400" dirty="0">
                <a:solidFill>
                  <a:schemeClr val="accent3"/>
                </a:solidFill>
              </a:rPr>
              <a:t>and</a:t>
            </a:r>
            <a:r>
              <a:rPr lang="en-US" sz="2400" i="1" dirty="0">
                <a:solidFill>
                  <a:schemeClr val="accent3"/>
                </a:solidFill>
              </a:rPr>
              <a:t> </a:t>
            </a:r>
            <a:br>
              <a:rPr lang="en-US" sz="2400" i="1" dirty="0">
                <a:solidFill>
                  <a:schemeClr val="accent3"/>
                </a:solidFill>
              </a:rPr>
            </a:br>
            <a:r>
              <a:rPr lang="en-US" sz="2400" i="1" dirty="0">
                <a:solidFill>
                  <a:schemeClr val="accent3"/>
                </a:solidFill>
              </a:rPr>
              <a:t>Virtual Meeting Basics</a:t>
            </a:r>
            <a:endParaRPr lang="en-US" sz="2400" dirty="0">
              <a:solidFill>
                <a:schemeClr val="accent3"/>
              </a:solidFill>
            </a:endParaRPr>
          </a:p>
          <a:p>
            <a:pPr marL="777240" lvl="2">
              <a:lnSpc>
                <a:spcPts val="2680"/>
              </a:lnSpc>
              <a:spcBef>
                <a:spcPts val="400"/>
              </a:spcBef>
            </a:pPr>
            <a:r>
              <a:rPr lang="en-US" sz="2400" dirty="0">
                <a:solidFill>
                  <a:schemeClr val="accent3"/>
                </a:solidFill>
              </a:rPr>
              <a:t>All this work was accomplished virtually</a:t>
            </a:r>
          </a:p>
          <a:p>
            <a:pPr marL="0" indent="0">
              <a:spcBef>
                <a:spcPts val="1600"/>
              </a:spcBef>
              <a:buNone/>
            </a:pPr>
            <a:r>
              <a:rPr lang="en-US" sz="3400" dirty="0">
                <a:solidFill>
                  <a:schemeClr val="accent2"/>
                </a:solidFill>
              </a:rPr>
              <a:t>Long list of possible service tool topics in the 2023 </a:t>
            </a:r>
            <a:r>
              <a:rPr lang="en-US" sz="3400" i="1" dirty="0">
                <a:solidFill>
                  <a:schemeClr val="accent2"/>
                </a:solidFill>
              </a:rPr>
              <a:t>CAR</a:t>
            </a:r>
            <a:r>
              <a:rPr lang="en-US" sz="3400" dirty="0">
                <a:solidFill>
                  <a:schemeClr val="accent2"/>
                </a:solidFill>
              </a:rPr>
              <a:t>  survey</a:t>
            </a:r>
          </a:p>
          <a:p>
            <a:pPr marL="0" indent="0">
              <a:spcBef>
                <a:spcPts val="1600"/>
              </a:spcBef>
              <a:buNone/>
            </a:pPr>
            <a:r>
              <a:rPr lang="en-US" sz="3400" dirty="0">
                <a:solidFill>
                  <a:schemeClr val="accent2"/>
                </a:solidFill>
              </a:rPr>
              <a:t>Choose up to three new topics and two revisions</a:t>
            </a:r>
          </a:p>
          <a:p>
            <a:pPr marL="0" indent="0">
              <a:spcBef>
                <a:spcPts val="1600"/>
              </a:spcBef>
              <a:buNone/>
            </a:pPr>
            <a:r>
              <a:rPr lang="en-US" sz="3400" dirty="0">
                <a:solidFill>
                  <a:schemeClr val="accent2"/>
                </a:solidFill>
              </a:rPr>
              <a:t>All work to be done virtually, with focus groups and open web meetings </a:t>
            </a:r>
          </a:p>
          <a:p>
            <a:pPr marL="0" indent="0">
              <a:spcBef>
                <a:spcPts val="1600"/>
              </a:spcBef>
              <a:buNone/>
            </a:pPr>
            <a:r>
              <a:rPr lang="en-US" sz="3400" dirty="0">
                <a:solidFill>
                  <a:schemeClr val="accent2"/>
                </a:solidFill>
              </a:rPr>
              <a:t>Many zonal forums are willing and able to provide input and ideas for the development of new tools</a:t>
            </a:r>
          </a:p>
          <a:p>
            <a:pPr marL="0" indent="0">
              <a:spcBef>
                <a:spcPts val="1600"/>
              </a:spcBef>
              <a:buNone/>
            </a:pPr>
            <a:r>
              <a:rPr lang="en-US" sz="3400" dirty="0">
                <a:solidFill>
                  <a:schemeClr val="accent2"/>
                </a:solidFill>
              </a:rPr>
              <a:t>WSC is being asked to prioritize as many topics as they want - work will happen as time and resources permit</a:t>
            </a:r>
          </a:p>
        </p:txBody>
      </p:sp>
    </p:spTree>
    <p:extLst>
      <p:ext uri="{BB962C8B-B14F-4D97-AF65-F5344CB8AC3E}">
        <p14:creationId xmlns:p14="http://schemas.microsoft.com/office/powerpoint/2010/main" val="25816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29</a:t>
            </a:r>
          </a:p>
          <a:p>
            <a:pPr>
              <a:lnSpc>
                <a:spcPct val="108000"/>
              </a:lnSpc>
            </a:pPr>
            <a:r>
              <a:rPr lang="en-US" sz="4000" dirty="0">
                <a:solidFill>
                  <a:schemeClr val="tx2">
                    <a:lumMod val="60000"/>
                    <a:lumOff val="40000"/>
                  </a:schemeClr>
                </a:solidFill>
              </a:rPr>
              <a:t>To approve the project plan for New and </a:t>
            </a:r>
            <a:br>
              <a:rPr lang="en-US" sz="4000" dirty="0">
                <a:solidFill>
                  <a:schemeClr val="tx2">
                    <a:lumMod val="60000"/>
                    <a:lumOff val="40000"/>
                  </a:schemeClr>
                </a:solidFill>
              </a:rPr>
            </a:br>
            <a:r>
              <a:rPr lang="en-US" sz="4000" dirty="0">
                <a:solidFill>
                  <a:schemeClr val="tx2">
                    <a:lumMod val="60000"/>
                    <a:lumOff val="40000"/>
                  </a:schemeClr>
                </a:solidFill>
              </a:rPr>
              <a:t>Revised Service Tools.</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246933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5CE298-5692-10C7-3EDC-B9F3EF9A1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966" y="1118684"/>
            <a:ext cx="1315663" cy="1337591"/>
          </a:xfrm>
          <a:prstGeom prst="rect">
            <a:avLst/>
          </a:prstGeom>
        </p:spPr>
      </p:pic>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Future of the WSC</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532440" y="2892673"/>
            <a:ext cx="11348689" cy="3834697"/>
          </a:xfrm>
        </p:spPr>
        <p:txBody>
          <a:bodyPr/>
          <a:lstStyle/>
          <a:p>
            <a:r>
              <a:rPr lang="en-US" sz="3600" dirty="0"/>
              <a:t>Scope of this project will depend on the decisions made at WSC 2023 regarding Motion 9 in the 2023 </a:t>
            </a:r>
            <a:r>
              <a:rPr lang="en-US" sz="3600" i="1" dirty="0"/>
              <a:t>CAR</a:t>
            </a:r>
            <a:r>
              <a:rPr lang="en-US" sz="3600" dirty="0"/>
              <a:t>  to try a three-year WSC cycle.</a:t>
            </a:r>
          </a:p>
          <a:p>
            <a:r>
              <a:rPr lang="en-US" sz="3600" dirty="0"/>
              <a:t>If Motion 9 is adopted, a main focus of this project will be developing ideas about how a three-year cycle might work</a:t>
            </a:r>
          </a:p>
          <a:p>
            <a:r>
              <a:rPr lang="en-US" sz="3600" dirty="0"/>
              <a:t>Much more than just the length of the conference cycle to be addressed</a:t>
            </a:r>
          </a:p>
        </p:txBody>
      </p:sp>
    </p:spTree>
    <p:extLst>
      <p:ext uri="{BB962C8B-B14F-4D97-AF65-F5344CB8AC3E}">
        <p14:creationId xmlns:p14="http://schemas.microsoft.com/office/powerpoint/2010/main" val="401554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270545" y="321253"/>
            <a:ext cx="11825662"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Ideas for discussion in this project include: </a:t>
            </a:r>
          </a:p>
          <a:p>
            <a:pPr marL="777240" lvl="2">
              <a:lnSpc>
                <a:spcPts val="2680"/>
              </a:lnSpc>
              <a:spcBef>
                <a:spcPts val="400"/>
              </a:spcBef>
            </a:pPr>
            <a:r>
              <a:rPr lang="en-US" sz="2400" dirty="0">
                <a:solidFill>
                  <a:schemeClr val="accent3"/>
                </a:solidFill>
              </a:rPr>
              <a:t>Vetting </a:t>
            </a:r>
            <a:r>
              <a:rPr lang="en-US" sz="2400" i="1" dirty="0">
                <a:solidFill>
                  <a:schemeClr val="accent3"/>
                </a:solidFill>
              </a:rPr>
              <a:t>CAR</a:t>
            </a:r>
            <a:r>
              <a:rPr lang="en-US" sz="2400" dirty="0">
                <a:solidFill>
                  <a:schemeClr val="accent3"/>
                </a:solidFill>
              </a:rPr>
              <a:t> motions and the </a:t>
            </a:r>
            <a:r>
              <a:rPr lang="en-US" sz="2400" i="1" dirty="0">
                <a:solidFill>
                  <a:schemeClr val="accent3"/>
                </a:solidFill>
              </a:rPr>
              <a:t>CAR</a:t>
            </a:r>
            <a:r>
              <a:rPr lang="en-US" sz="2400" dirty="0">
                <a:solidFill>
                  <a:schemeClr val="accent3"/>
                </a:solidFill>
              </a:rPr>
              <a:t>  survey</a:t>
            </a:r>
          </a:p>
          <a:p>
            <a:pPr marL="777240" lvl="2">
              <a:lnSpc>
                <a:spcPts val="2680"/>
              </a:lnSpc>
              <a:spcBef>
                <a:spcPts val="400"/>
              </a:spcBef>
            </a:pPr>
            <a:r>
              <a:rPr lang="en-US" sz="2400" dirty="0">
                <a:solidFill>
                  <a:schemeClr val="accent3"/>
                </a:solidFill>
              </a:rPr>
              <a:t>Determining what must be decided in-person and what can be decided virtually</a:t>
            </a:r>
          </a:p>
          <a:p>
            <a:pPr marL="777240" lvl="2">
              <a:lnSpc>
                <a:spcPts val="2680"/>
              </a:lnSpc>
              <a:spcBef>
                <a:spcPts val="400"/>
              </a:spcBef>
            </a:pPr>
            <a:r>
              <a:rPr lang="en-US" sz="2400" dirty="0">
                <a:solidFill>
                  <a:schemeClr val="accent3"/>
                </a:solidFill>
              </a:rPr>
              <a:t>Improving communication between meetings</a:t>
            </a:r>
          </a:p>
          <a:p>
            <a:pPr marL="0" indent="0">
              <a:spcBef>
                <a:spcPts val="1600"/>
              </a:spcBef>
              <a:buNone/>
            </a:pPr>
            <a:r>
              <a:rPr lang="en-US" sz="3400" dirty="0">
                <a:solidFill>
                  <a:schemeClr val="accent2"/>
                </a:solidFill>
              </a:rPr>
              <a:t>Size of the WSC has been a discussion topic for years and will also need to be addressed (criteria for the seating of regions and zones)</a:t>
            </a:r>
          </a:p>
          <a:p>
            <a:pPr marL="0" indent="0">
              <a:spcBef>
                <a:spcPts val="1600"/>
              </a:spcBef>
              <a:buNone/>
            </a:pPr>
            <a:r>
              <a:rPr lang="en-US" sz="3400" dirty="0">
                <a:solidFill>
                  <a:schemeClr val="accent2"/>
                </a:solidFill>
              </a:rPr>
              <a:t>One of the many ideas heard this cycle is improving the collaboration and planning between zonal forums and NA World Services </a:t>
            </a:r>
          </a:p>
          <a:p>
            <a:pPr lvl="1">
              <a:lnSpc>
                <a:spcPts val="2680"/>
              </a:lnSpc>
              <a:spcBef>
                <a:spcPts val="400"/>
              </a:spcBef>
            </a:pPr>
            <a:r>
              <a:rPr lang="en-US" dirty="0">
                <a:solidFill>
                  <a:schemeClr val="accent3"/>
                </a:solidFill>
              </a:rPr>
              <a:t>Discussion at WSC 2023 and expected focus of workgroup </a:t>
            </a:r>
          </a:p>
          <a:p>
            <a:pPr marL="0" indent="0" algn="ctr">
              <a:spcBef>
                <a:spcPts val="2800"/>
              </a:spcBef>
              <a:buNone/>
            </a:pPr>
            <a:r>
              <a:rPr lang="en-US" sz="3400" dirty="0">
                <a:solidFill>
                  <a:schemeClr val="accent6"/>
                </a:solidFill>
              </a:rPr>
              <a:t>The World Board has asked zones to select a person </a:t>
            </a:r>
            <a:br>
              <a:rPr lang="en-US" sz="3400" dirty="0">
                <a:solidFill>
                  <a:schemeClr val="accent6"/>
                </a:solidFill>
              </a:rPr>
            </a:br>
            <a:r>
              <a:rPr lang="en-US" sz="3400" dirty="0">
                <a:solidFill>
                  <a:schemeClr val="accent6"/>
                </a:solidFill>
              </a:rPr>
              <a:t>for this workgroup by WSC 2023 </a:t>
            </a:r>
          </a:p>
          <a:p>
            <a:pPr marL="0" indent="0" algn="ctr">
              <a:spcBef>
                <a:spcPts val="1600"/>
              </a:spcBef>
              <a:buNone/>
            </a:pPr>
            <a:r>
              <a:rPr lang="en-US" dirty="0">
                <a:solidFill>
                  <a:schemeClr val="accent6"/>
                </a:solidFill>
              </a:rPr>
              <a:t>All work will be done virtually, and discussions at WSC 2023 will help to frame the work </a:t>
            </a:r>
          </a:p>
        </p:txBody>
      </p:sp>
    </p:spTree>
    <p:extLst>
      <p:ext uri="{BB962C8B-B14F-4D97-AF65-F5344CB8AC3E}">
        <p14:creationId xmlns:p14="http://schemas.microsoft.com/office/powerpoint/2010/main" val="346885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30</a:t>
            </a:r>
          </a:p>
          <a:p>
            <a:pPr>
              <a:lnSpc>
                <a:spcPct val="108000"/>
              </a:lnSpc>
            </a:pPr>
            <a:r>
              <a:rPr lang="en-US" sz="4000" dirty="0">
                <a:solidFill>
                  <a:schemeClr val="tx2">
                    <a:lumMod val="60000"/>
                    <a:lumOff val="40000"/>
                  </a:schemeClr>
                </a:solidFill>
              </a:rPr>
              <a:t>To approve the project plan for Future of the WSC.</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154519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Invest in our Vision</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551935" y="3023304"/>
            <a:ext cx="8351417" cy="2019496"/>
          </a:xfrm>
        </p:spPr>
        <p:txBody>
          <a:bodyPr/>
          <a:lstStyle/>
          <a:p>
            <a:r>
              <a:rPr lang="en-US" sz="3600" dirty="0"/>
              <a:t>This project is focused on communicating the connection between the pursuit of A Vision for NA Service and the concept of self-support. </a:t>
            </a:r>
          </a:p>
          <a:p>
            <a:endParaRPr lang="en-US" sz="3600" dirty="0"/>
          </a:p>
        </p:txBody>
      </p:sp>
      <p:pic>
        <p:nvPicPr>
          <p:cNvPr id="6" name="Picture 5">
            <a:extLst>
              <a:ext uri="{FF2B5EF4-FFF2-40B4-BE49-F238E27FC236}">
                <a16:creationId xmlns:a16="http://schemas.microsoft.com/office/drawing/2014/main" id="{5E1DEBFB-9F55-8495-2392-4D8D8BC73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38" y="1215391"/>
            <a:ext cx="1608624" cy="1149017"/>
          </a:xfrm>
          <a:prstGeom prst="rect">
            <a:avLst/>
          </a:prstGeom>
        </p:spPr>
      </p:pic>
    </p:spTree>
    <p:extLst>
      <p:ext uri="{BB962C8B-B14F-4D97-AF65-F5344CB8AC3E}">
        <p14:creationId xmlns:p14="http://schemas.microsoft.com/office/powerpoint/2010/main" val="116952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3" y="321253"/>
            <a:ext cx="11399382"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400" dirty="0">
                <a:solidFill>
                  <a:schemeClr val="accent2"/>
                </a:solidFill>
              </a:rPr>
              <a:t>Goal is to raise understanding of and commitment to the need to contribute both time and resources to NA, and NAWS in particular </a:t>
            </a:r>
          </a:p>
          <a:p>
            <a:pPr marL="0" indent="0">
              <a:spcBef>
                <a:spcPts val="1600"/>
              </a:spcBef>
              <a:buNone/>
            </a:pPr>
            <a:r>
              <a:rPr lang="en-US" sz="3400" dirty="0">
                <a:solidFill>
                  <a:schemeClr val="accent2"/>
                </a:solidFill>
              </a:rPr>
              <a:t>Focus of the Business Plan Group for the past cycle, and that group would form the workgroup for this project</a:t>
            </a:r>
          </a:p>
          <a:p>
            <a:pPr marL="0" indent="0">
              <a:spcBef>
                <a:spcPts val="1600"/>
              </a:spcBef>
              <a:buNone/>
            </a:pPr>
            <a:r>
              <a:rPr lang="en-US" sz="3400" dirty="0">
                <a:solidFill>
                  <a:schemeClr val="accent2"/>
                </a:solidFill>
              </a:rPr>
              <a:t>Some of the project goals include: </a:t>
            </a:r>
          </a:p>
          <a:p>
            <a:pPr marL="777240" lvl="2">
              <a:lnSpc>
                <a:spcPts val="2680"/>
              </a:lnSpc>
              <a:spcBef>
                <a:spcPts val="400"/>
              </a:spcBef>
            </a:pPr>
            <a:r>
              <a:rPr lang="en-US" sz="2800" dirty="0">
                <a:solidFill>
                  <a:schemeClr val="accent3"/>
                </a:solidFill>
              </a:rPr>
              <a:t>Generating ideas to help members better understand the </a:t>
            </a:r>
            <a:br>
              <a:rPr lang="en-US" sz="2800" dirty="0">
                <a:solidFill>
                  <a:schemeClr val="accent3"/>
                </a:solidFill>
              </a:rPr>
            </a:br>
            <a:r>
              <a:rPr lang="en-US" sz="2800" dirty="0">
                <a:solidFill>
                  <a:schemeClr val="accent3"/>
                </a:solidFill>
              </a:rPr>
              <a:t>work Fellowship contributions help to fund</a:t>
            </a:r>
          </a:p>
          <a:p>
            <a:pPr marL="777240" lvl="2">
              <a:lnSpc>
                <a:spcPts val="2680"/>
              </a:lnSpc>
              <a:spcBef>
                <a:spcPts val="400"/>
              </a:spcBef>
            </a:pPr>
            <a:r>
              <a:rPr lang="en-US" sz="2800" dirty="0">
                <a:solidFill>
                  <a:schemeClr val="accent3"/>
                </a:solidFill>
              </a:rPr>
              <a:t>Reaching out to current contributors to get ideas of </a:t>
            </a:r>
            <a:br>
              <a:rPr lang="en-US" sz="2800" dirty="0">
                <a:solidFill>
                  <a:schemeClr val="accent3"/>
                </a:solidFill>
              </a:rPr>
            </a:br>
            <a:r>
              <a:rPr lang="en-US" sz="2800" dirty="0">
                <a:solidFill>
                  <a:schemeClr val="accent3"/>
                </a:solidFill>
              </a:rPr>
              <a:t>what made them contribute</a:t>
            </a:r>
          </a:p>
          <a:p>
            <a:pPr marL="777240" lvl="2">
              <a:lnSpc>
                <a:spcPts val="2680"/>
              </a:lnSpc>
              <a:spcBef>
                <a:spcPts val="400"/>
              </a:spcBef>
            </a:pPr>
            <a:r>
              <a:rPr lang="en-US" sz="2800" dirty="0">
                <a:solidFill>
                  <a:schemeClr val="accent3"/>
                </a:solidFill>
              </a:rPr>
              <a:t>Setting goals for Fellowship contributions as a </a:t>
            </a:r>
            <a:br>
              <a:rPr lang="en-US" sz="2800" dirty="0">
                <a:solidFill>
                  <a:schemeClr val="accent3"/>
                </a:solidFill>
              </a:rPr>
            </a:br>
            <a:r>
              <a:rPr lang="en-US" sz="2800" dirty="0">
                <a:solidFill>
                  <a:schemeClr val="accent3"/>
                </a:solidFill>
              </a:rPr>
              <a:t>proportion of NAWS’ income</a:t>
            </a:r>
          </a:p>
          <a:p>
            <a:pPr marL="777240" lvl="2">
              <a:lnSpc>
                <a:spcPts val="2680"/>
              </a:lnSpc>
              <a:spcBef>
                <a:spcPts val="400"/>
              </a:spcBef>
            </a:pPr>
            <a:r>
              <a:rPr lang="en-US" sz="2800" dirty="0">
                <a:solidFill>
                  <a:schemeClr val="accent3"/>
                </a:solidFill>
              </a:rPr>
              <a:t>Raising awareness of the importance of recurring </a:t>
            </a:r>
            <a:br>
              <a:rPr lang="en-US" sz="2800" dirty="0">
                <a:solidFill>
                  <a:schemeClr val="accent3"/>
                </a:solidFill>
              </a:rPr>
            </a:br>
            <a:r>
              <a:rPr lang="en-US" sz="2800" dirty="0">
                <a:solidFill>
                  <a:schemeClr val="accent3"/>
                </a:solidFill>
              </a:rPr>
              <a:t>contributions as the most stable source of income for NAWS</a:t>
            </a:r>
          </a:p>
        </p:txBody>
      </p:sp>
      <p:pic>
        <p:nvPicPr>
          <p:cNvPr id="4" name="Picture 3" descr="Logo&#10;&#10;Description automatically generated">
            <a:extLst>
              <a:ext uri="{FF2B5EF4-FFF2-40B4-BE49-F238E27FC236}">
                <a16:creationId xmlns:a16="http://schemas.microsoft.com/office/drawing/2014/main" id="{9DC2CEB0-6364-90F6-5042-0A0901A846CE}"/>
              </a:ext>
            </a:extLst>
          </p:cNvPr>
          <p:cNvPicPr>
            <a:picLocks noChangeAspect="1"/>
          </p:cNvPicPr>
          <p:nvPr/>
        </p:nvPicPr>
        <p:blipFill>
          <a:blip r:embed="rId3"/>
          <a:stretch>
            <a:fillRect/>
          </a:stretch>
        </p:blipFill>
        <p:spPr>
          <a:xfrm>
            <a:off x="8282168" y="2536239"/>
            <a:ext cx="3778652" cy="3658695"/>
          </a:xfrm>
          <a:prstGeom prst="rect">
            <a:avLst/>
          </a:prstGeom>
        </p:spPr>
      </p:pic>
    </p:spTree>
    <p:extLst>
      <p:ext uri="{BB962C8B-B14F-4D97-AF65-F5344CB8AC3E}">
        <p14:creationId xmlns:p14="http://schemas.microsoft.com/office/powerpoint/2010/main" val="424200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en-US" sz="4400" b="1" dirty="0">
                <a:solidFill>
                  <a:srgbClr val="660066"/>
                </a:solidFill>
                <a:ea typeface="Cambria" charset="0"/>
                <a:cs typeface="Cambria" charset="0"/>
                <a:sym typeface="BotonBQ-Bold"/>
              </a:rPr>
              <a:t>31</a:t>
            </a:r>
          </a:p>
          <a:p>
            <a:pPr>
              <a:lnSpc>
                <a:spcPct val="108000"/>
              </a:lnSpc>
            </a:pPr>
            <a:r>
              <a:rPr lang="en-US" sz="4000" dirty="0">
                <a:solidFill>
                  <a:schemeClr val="tx2">
                    <a:lumMod val="60000"/>
                    <a:lumOff val="40000"/>
                  </a:schemeClr>
                </a:solidFill>
              </a:rPr>
              <a:t>To approve the project plan for Invest in Our Vision.</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84144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716103" y="1719469"/>
            <a:ext cx="11210853" cy="2073918"/>
          </a:xfrm>
        </p:spPr>
        <p:txBody>
          <a:bodyPr/>
          <a:lstStyle/>
          <a:p>
            <a:r>
              <a:rPr lang="en-US" i="1" dirty="0">
                <a:solidFill>
                  <a:schemeClr val="accent1"/>
                </a:solidFill>
              </a:rPr>
              <a:t>2023–2025 Proposed Budget</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6680200" y="4775200"/>
            <a:ext cx="4300330" cy="1850923"/>
          </a:xfrm>
        </p:spPr>
        <p:txBody>
          <a:bodyPr/>
          <a:lstStyle/>
          <a:p>
            <a:pPr algn="ctr">
              <a:lnSpc>
                <a:spcPct val="100000"/>
              </a:lnSpc>
              <a:spcBef>
                <a:spcPts val="0"/>
              </a:spcBef>
            </a:pPr>
            <a:r>
              <a:rPr lang="en-US" sz="3000" b="1" dirty="0">
                <a:solidFill>
                  <a:schemeClr val="accent6"/>
                </a:solidFill>
              </a:rPr>
              <a:t>You can always email specific questions about the budget to </a:t>
            </a:r>
            <a:r>
              <a:rPr lang="en-US" sz="3000" b="1" u="sng" dirty="0" err="1">
                <a:solidFill>
                  <a:srgbClr val="7BD6FF"/>
                </a:solidFill>
              </a:rPr>
              <a:t>wb@na.org</a:t>
            </a:r>
            <a:r>
              <a:rPr lang="en-US" sz="3000" b="1" dirty="0">
                <a:solidFill>
                  <a:schemeClr val="accent6"/>
                </a:solidFill>
              </a:rPr>
              <a:t>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95522" y="2232595"/>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14-34</a:t>
            </a:r>
          </a:p>
        </p:txBody>
      </p:sp>
      <p:sp>
        <p:nvSpPr>
          <p:cNvPr id="5" name="Text Placeholder 2">
            <a:extLst>
              <a:ext uri="{FF2B5EF4-FFF2-40B4-BE49-F238E27FC236}">
                <a16:creationId xmlns:a16="http://schemas.microsoft.com/office/drawing/2014/main" id="{AC0689C0-9293-408F-4EF4-8699A8033364}"/>
              </a:ext>
            </a:extLst>
          </p:cNvPr>
          <p:cNvSpPr txBox="1">
            <a:spLocks/>
          </p:cNvSpPr>
          <p:nvPr/>
        </p:nvSpPr>
        <p:spPr>
          <a:xfrm>
            <a:off x="881270" y="4060819"/>
            <a:ext cx="4630530" cy="25653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spcBef>
                <a:spcPts val="0"/>
              </a:spcBef>
              <a:buFont typeface="Arial" panose="020B0604020202020204" pitchFamily="34" charset="0"/>
              <a:buChar char="•"/>
            </a:pPr>
            <a:r>
              <a:rPr lang="en-US" sz="3000" b="1" dirty="0">
                <a:solidFill>
                  <a:schemeClr val="accent4"/>
                </a:solidFill>
              </a:rPr>
              <a:t>Proposed budget</a:t>
            </a:r>
          </a:p>
          <a:p>
            <a:pPr marL="457200" indent="-457200">
              <a:lnSpc>
                <a:spcPct val="100000"/>
              </a:lnSpc>
              <a:spcBef>
                <a:spcPts val="0"/>
              </a:spcBef>
              <a:buFont typeface="Arial" panose="020B0604020202020204" pitchFamily="34" charset="0"/>
              <a:buChar char="•"/>
            </a:pPr>
            <a:r>
              <a:rPr lang="en-US" sz="3000" b="1" dirty="0">
                <a:solidFill>
                  <a:schemeClr val="accent4"/>
                </a:solidFill>
              </a:rPr>
              <a:t>Cover essay </a:t>
            </a:r>
          </a:p>
          <a:p>
            <a:pPr marL="800100" lvl="1" indent="-342900">
              <a:lnSpc>
                <a:spcPct val="100000"/>
              </a:lnSpc>
              <a:spcBef>
                <a:spcPts val="0"/>
              </a:spcBef>
              <a:buFont typeface="Wingdings" pitchFamily="2" charset="2"/>
              <a:buChar char="ü"/>
            </a:pPr>
            <a:r>
              <a:rPr lang="en-US" sz="3000" b="1" dirty="0">
                <a:solidFill>
                  <a:schemeClr val="accent4"/>
                </a:solidFill>
              </a:rPr>
              <a:t>explains the budget </a:t>
            </a:r>
          </a:p>
          <a:p>
            <a:pPr marL="800100" lvl="1" indent="-342900">
              <a:lnSpc>
                <a:spcPct val="100000"/>
              </a:lnSpc>
              <a:spcBef>
                <a:spcPts val="0"/>
              </a:spcBef>
              <a:buFont typeface="Wingdings" pitchFamily="2" charset="2"/>
              <a:buChar char="ü"/>
            </a:pPr>
            <a:r>
              <a:rPr lang="en-US" sz="3000" b="1" dirty="0">
                <a:solidFill>
                  <a:schemeClr val="accent4"/>
                </a:solidFill>
              </a:rPr>
              <a:t>terminology </a:t>
            </a:r>
          </a:p>
          <a:p>
            <a:pPr marL="800100" lvl="1" indent="-342900">
              <a:lnSpc>
                <a:spcPct val="100000"/>
              </a:lnSpc>
              <a:spcBef>
                <a:spcPts val="0"/>
              </a:spcBef>
              <a:buFont typeface="Wingdings" pitchFamily="2" charset="2"/>
              <a:buChar char="ü"/>
            </a:pPr>
            <a:r>
              <a:rPr lang="en-US" sz="3000" b="1" dirty="0">
                <a:solidFill>
                  <a:schemeClr val="accent4"/>
                </a:solidFill>
              </a:rPr>
              <a:t>categories</a:t>
            </a:r>
          </a:p>
        </p:txBody>
      </p:sp>
    </p:spTree>
    <p:extLst>
      <p:ext uri="{BB962C8B-B14F-4D97-AF65-F5344CB8AC3E}">
        <p14:creationId xmlns:p14="http://schemas.microsoft.com/office/powerpoint/2010/main" val="2916104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152635" y="443890"/>
            <a:ext cx="1200126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Understanding the Proposed Budget for 2023—2025</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Budget covers 2 fiscal years – if Motions 9 and 10 in the </a:t>
            </a:r>
            <a:r>
              <a:rPr kumimoji="0" lang="en-US" sz="3600" b="0" i="1" u="none" strike="noStrike" kern="1200" cap="none" spc="0" normalizeH="0" baseline="0" noProof="0" dirty="0">
                <a:ln>
                  <a:noFill/>
                </a:ln>
                <a:solidFill>
                  <a:srgbClr val="0099BD"/>
                </a:solidFill>
                <a:effectLst/>
                <a:uLnTx/>
                <a:uFillTx/>
                <a:latin typeface="Franklin Gothic Medium Cond"/>
                <a:ea typeface="+mn-ea"/>
                <a:cs typeface="+mn-cs"/>
              </a:rPr>
              <a:t>CAR</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  pass an additional 1-year budget will be offered at an interim WSC</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Introduction to the budget explains key accounting principles:</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A budget is a forecast of income and expenditures for all NAWS offices and distribution centers</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Figures are based on previous experience and priorities in the future</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Budget contains actual income and expense figures for 2021 and 2022, along with projected expenses for 2023 and 2024</a:t>
            </a:r>
          </a:p>
        </p:txBody>
      </p:sp>
      <p:sp>
        <p:nvSpPr>
          <p:cNvPr id="4" name="TextBox 3">
            <a:extLst>
              <a:ext uri="{FF2B5EF4-FFF2-40B4-BE49-F238E27FC236}">
                <a16:creationId xmlns:a16="http://schemas.microsoft.com/office/drawing/2014/main" id="{C32F8EBB-AF23-CD17-16FF-A268E030CD56}"/>
              </a:ext>
            </a:extLst>
          </p:cNvPr>
          <p:cNvSpPr txBox="1"/>
          <p:nvPr/>
        </p:nvSpPr>
        <p:spPr>
          <a:xfrm>
            <a:off x="7170234" y="5688134"/>
            <a:ext cx="4765287" cy="954107"/>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Franklin Gothic Medium Cond"/>
                <a:ea typeface="+mn-ea"/>
                <a:cs typeface="+mn-cs"/>
              </a:rPr>
              <a:t>Pages 14-15 in the CAT answer most general questions</a:t>
            </a:r>
          </a:p>
        </p:txBody>
      </p:sp>
      <p:grpSp>
        <p:nvGrpSpPr>
          <p:cNvPr id="5" name="Google Shape;7359;p89">
            <a:extLst>
              <a:ext uri="{FF2B5EF4-FFF2-40B4-BE49-F238E27FC236}">
                <a16:creationId xmlns:a16="http://schemas.microsoft.com/office/drawing/2014/main" id="{6EC704FD-D9A8-1378-00F7-05BDFAD2B1BB}"/>
              </a:ext>
            </a:extLst>
          </p:cNvPr>
          <p:cNvGrpSpPr/>
          <p:nvPr/>
        </p:nvGrpSpPr>
        <p:grpSpPr>
          <a:xfrm>
            <a:off x="256479" y="5305646"/>
            <a:ext cx="1429282" cy="1419244"/>
            <a:chOff x="-63250675" y="3744075"/>
            <a:chExt cx="320350" cy="318100"/>
          </a:xfrm>
          <a:solidFill>
            <a:schemeClr val="accent5"/>
          </a:solidFill>
        </p:grpSpPr>
        <p:sp>
          <p:nvSpPr>
            <p:cNvPr id="6" name="Google Shape;7360;p89">
              <a:extLst>
                <a:ext uri="{FF2B5EF4-FFF2-40B4-BE49-F238E27FC236}">
                  <a16:creationId xmlns:a16="http://schemas.microsoft.com/office/drawing/2014/main" id="{4C366124-557E-CACA-7953-498898640696}"/>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361;p89">
              <a:extLst>
                <a:ext uri="{FF2B5EF4-FFF2-40B4-BE49-F238E27FC236}">
                  <a16:creationId xmlns:a16="http://schemas.microsoft.com/office/drawing/2014/main" id="{9F30A36B-E49B-E164-93E9-EF9FD59790D6}"/>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362;p89">
              <a:extLst>
                <a:ext uri="{FF2B5EF4-FFF2-40B4-BE49-F238E27FC236}">
                  <a16:creationId xmlns:a16="http://schemas.microsoft.com/office/drawing/2014/main" id="{934FCF1C-C5B8-2888-1ACB-892918B98DAE}"/>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510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2906941" y="700269"/>
            <a:ext cx="8218025" cy="5536629"/>
          </a:xfrm>
        </p:spPr>
        <p:txBody>
          <a:bodyPr/>
          <a:lstStyle/>
          <a:p>
            <a:r>
              <a:rPr lang="en-US" sz="4800" dirty="0">
                <a:solidFill>
                  <a:schemeClr val="accent2"/>
                </a:solidFill>
              </a:rPr>
              <a:t>This </a:t>
            </a:r>
            <a:r>
              <a:rPr lang="en-US" sz="5400" dirty="0">
                <a:solidFill>
                  <a:schemeClr val="accent2"/>
                </a:solidFill>
              </a:rPr>
              <a:t>PowerPoint</a:t>
            </a:r>
            <a:r>
              <a:rPr lang="en-US" sz="4800" dirty="0">
                <a:solidFill>
                  <a:schemeClr val="accent2"/>
                </a:solidFill>
              </a:rPr>
              <a:t> only covers the main points of the CAT</a:t>
            </a:r>
            <a:br>
              <a:rPr lang="en-US" sz="4800" dirty="0">
                <a:solidFill>
                  <a:schemeClr val="accent2"/>
                </a:solidFill>
              </a:rPr>
            </a:br>
            <a:br>
              <a:rPr lang="en-US" sz="4800" dirty="0">
                <a:solidFill>
                  <a:schemeClr val="accent2"/>
                </a:solidFill>
              </a:rPr>
            </a:br>
            <a:r>
              <a:rPr lang="en-US" sz="4800" dirty="0">
                <a:solidFill>
                  <a:schemeClr val="accent2"/>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2"/>
                </a:solidFill>
              </a:rPr>
            </a:br>
            <a:r>
              <a:rPr lang="en-US" sz="4800" dirty="0">
                <a:solidFill>
                  <a:schemeClr val="accent2"/>
                </a:solidFill>
              </a:rPr>
              <a:t>for the complete 2023 CAT, </a:t>
            </a:r>
            <a:br>
              <a:rPr lang="en-US" sz="4800" dirty="0">
                <a:solidFill>
                  <a:schemeClr val="accent2"/>
                </a:solidFill>
              </a:rPr>
            </a:br>
            <a:r>
              <a:rPr lang="en-US" sz="4800" dirty="0">
                <a:solidFill>
                  <a:schemeClr val="accent2"/>
                </a:solidFill>
              </a:rPr>
              <a:t>the </a:t>
            </a:r>
            <a:r>
              <a:rPr lang="en-US" sz="4800" i="1" dirty="0">
                <a:solidFill>
                  <a:schemeClr val="accent2"/>
                </a:solidFill>
              </a:rPr>
              <a:t>Conference Agenda </a:t>
            </a:r>
            <a:br>
              <a:rPr lang="en-US" sz="4800" i="1" dirty="0">
                <a:solidFill>
                  <a:schemeClr val="accent2"/>
                </a:solidFill>
              </a:rPr>
            </a:br>
            <a:r>
              <a:rPr lang="en-US" sz="4800" i="1" dirty="0">
                <a:solidFill>
                  <a:schemeClr val="accent2"/>
                </a:solidFill>
              </a:rPr>
              <a:t>Report</a:t>
            </a:r>
            <a:r>
              <a:rPr lang="en-US" sz="4800" dirty="0">
                <a:solidFill>
                  <a:schemeClr val="accent2"/>
                </a:solidFill>
              </a:rPr>
              <a:t>, and more </a:t>
            </a:r>
            <a:endParaRPr lang="en-US" sz="4000" dirty="0">
              <a:solidFill>
                <a:schemeClr val="accent2"/>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0103B8D2-D1D2-00B5-913E-9FCBABA3DD55}"/>
              </a:ext>
            </a:extLst>
          </p:cNvPr>
          <p:cNvPicPr>
            <a:picLocks noChangeAspect="1"/>
          </p:cNvPicPr>
          <p:nvPr/>
        </p:nvPicPr>
        <p:blipFill rotWithShape="1">
          <a:blip r:embed="rId4"/>
          <a:srcRect b="21493"/>
          <a:stretch/>
        </p:blipFill>
        <p:spPr>
          <a:xfrm>
            <a:off x="9932155" y="3720214"/>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348922" y="371407"/>
            <a:ext cx="11483687" cy="60631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Understanding the Proposed Budget for 2023—2025 </a:t>
            </a:r>
            <a:r>
              <a:rPr kumimoji="0" lang="en-US" sz="3200" b="0" i="1" u="none" strike="noStrike" kern="1200" cap="none" spc="0" normalizeH="0" baseline="0" noProof="0" dirty="0">
                <a:ln>
                  <a:noFill/>
                </a:ln>
                <a:solidFill>
                  <a:srgbClr val="0099BD"/>
                </a:solidFill>
                <a:effectLst/>
                <a:uLnTx/>
                <a:uFillTx/>
                <a:latin typeface="Franklin Gothic Medium Cond"/>
                <a:ea typeface="+mn-ea"/>
                <a:cs typeface="+mn-cs"/>
              </a:rPr>
              <a:t>(continued)</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600" dirty="0">
                <a:solidFill>
                  <a:srgbClr val="0099BD"/>
                </a:solidFill>
                <a:latin typeface="Franklin Gothic Medium Cond"/>
              </a:rPr>
              <a:t>Figures for 2021 and 2022 show excess revenue of over </a:t>
            </a:r>
            <a:br>
              <a:rPr lang="en-US" sz="3600" dirty="0">
                <a:solidFill>
                  <a:srgbClr val="0099BD"/>
                </a:solidFill>
                <a:latin typeface="Franklin Gothic Medium Cond"/>
              </a:rPr>
            </a:br>
            <a:r>
              <a:rPr lang="en-US" sz="3600" dirty="0">
                <a:solidFill>
                  <a:srgbClr val="0099BD"/>
                </a:solidFill>
                <a:latin typeface="Franklin Gothic Medium Cond"/>
              </a:rPr>
              <a:t>$3 million and Fellowship </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contributions of nearly $2 million</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Income was needed to rebuild reserves after the pandemic to offset future expenses, including:</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Hosting WSC 2023</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Essential upgrades to IT and financial </a:t>
            </a:r>
            <a:b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infrastructure to improve long-term efficiency</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Production and service delivery costs continue to rise but NAWS remains committed to affordable prices</a:t>
            </a:r>
          </a:p>
        </p:txBody>
      </p:sp>
      <p:grpSp>
        <p:nvGrpSpPr>
          <p:cNvPr id="5" name="Google Shape;7127;p88">
            <a:extLst>
              <a:ext uri="{FF2B5EF4-FFF2-40B4-BE49-F238E27FC236}">
                <a16:creationId xmlns:a16="http://schemas.microsoft.com/office/drawing/2014/main" id="{5ABFC82D-032D-D593-DCB5-CD0671BD3D1C}"/>
              </a:ext>
            </a:extLst>
          </p:cNvPr>
          <p:cNvGrpSpPr/>
          <p:nvPr/>
        </p:nvGrpSpPr>
        <p:grpSpPr>
          <a:xfrm>
            <a:off x="9351643" y="3327401"/>
            <a:ext cx="1891901" cy="1481480"/>
            <a:chOff x="-41526450" y="3653375"/>
            <a:chExt cx="315875" cy="247350"/>
          </a:xfrm>
          <a:solidFill>
            <a:schemeClr val="accent5"/>
          </a:solidFill>
        </p:grpSpPr>
        <p:sp>
          <p:nvSpPr>
            <p:cNvPr id="6" name="Google Shape;7128;p88">
              <a:extLst>
                <a:ext uri="{FF2B5EF4-FFF2-40B4-BE49-F238E27FC236}">
                  <a16:creationId xmlns:a16="http://schemas.microsoft.com/office/drawing/2014/main" id="{99967831-67E6-8FCD-B02E-EC93CFFFD495}"/>
                </a:ext>
              </a:extLst>
            </p:cNvPr>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29;p88">
              <a:extLst>
                <a:ext uri="{FF2B5EF4-FFF2-40B4-BE49-F238E27FC236}">
                  <a16:creationId xmlns:a16="http://schemas.microsoft.com/office/drawing/2014/main" id="{A3167E76-14D7-F680-8926-5E19964F2A39}"/>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98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348922" y="371407"/>
            <a:ext cx="11483687"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Understanding the Proposed Budget for 2023—2025 </a:t>
            </a:r>
            <a:r>
              <a:rPr kumimoji="0" lang="en-US" sz="3200" b="0" i="1" u="none" strike="noStrike" kern="1200" cap="none" spc="0" normalizeH="0" baseline="0" noProof="0" dirty="0">
                <a:ln>
                  <a:noFill/>
                </a:ln>
                <a:solidFill>
                  <a:srgbClr val="0099BD"/>
                </a:solidFill>
                <a:effectLst/>
                <a:uLnTx/>
                <a:uFillTx/>
                <a:latin typeface="Franklin Gothic Medium Cond"/>
                <a:ea typeface="+mn-ea"/>
                <a:cs typeface="+mn-cs"/>
              </a:rPr>
              <a:t>(continued)</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600" noProof="0" dirty="0">
                <a:solidFill>
                  <a:srgbClr val="0099BD"/>
                </a:solidFill>
                <a:latin typeface="Franklin Gothic Medium Cond"/>
              </a:rPr>
              <a:t>F</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inancial challenges </a:t>
            </a:r>
            <a:r>
              <a:rPr lang="en-US" sz="3600" dirty="0">
                <a:solidFill>
                  <a:srgbClr val="0099BD"/>
                </a:solidFill>
                <a:latin typeface="Franklin Gothic Medium Cond"/>
              </a:rPr>
              <a:t>in</a:t>
            </a: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 the pandemic provided valuable lessons for how to work smarter in the future</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Preparing a budget involves evaluating previous financial experience and the global economic situation </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Demand for services continues to exceed income</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The current budget projects a deficit for next year, </a:t>
            </a:r>
            <a:b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but not over the entire 2-year cycle</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Resources are finite, but the need is infinite, so patience is appreciated</a:t>
            </a:r>
          </a:p>
        </p:txBody>
      </p:sp>
      <p:grpSp>
        <p:nvGrpSpPr>
          <p:cNvPr id="4" name="Google Shape;9404;p93">
            <a:extLst>
              <a:ext uri="{FF2B5EF4-FFF2-40B4-BE49-F238E27FC236}">
                <a16:creationId xmlns:a16="http://schemas.microsoft.com/office/drawing/2014/main" id="{0EBC3DE5-8CA3-4521-945F-DD723ADD6C6D}"/>
              </a:ext>
            </a:extLst>
          </p:cNvPr>
          <p:cNvGrpSpPr/>
          <p:nvPr/>
        </p:nvGrpSpPr>
        <p:grpSpPr>
          <a:xfrm flipH="1">
            <a:off x="9801630" y="3176968"/>
            <a:ext cx="2030979" cy="2018675"/>
            <a:chOff x="-6689825" y="3992050"/>
            <a:chExt cx="293025" cy="291250"/>
          </a:xfrm>
          <a:solidFill>
            <a:schemeClr val="accent5"/>
          </a:solidFill>
        </p:grpSpPr>
        <p:sp>
          <p:nvSpPr>
            <p:cNvPr id="5" name="Google Shape;9405;p93">
              <a:extLst>
                <a:ext uri="{FF2B5EF4-FFF2-40B4-BE49-F238E27FC236}">
                  <a16:creationId xmlns:a16="http://schemas.microsoft.com/office/drawing/2014/main" id="{DC064C70-C3CC-BB6B-0503-6965CD9D7287}"/>
                </a:ext>
              </a:extLst>
            </p:cNvPr>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406;p93">
              <a:extLst>
                <a:ext uri="{FF2B5EF4-FFF2-40B4-BE49-F238E27FC236}">
                  <a16:creationId xmlns:a16="http://schemas.microsoft.com/office/drawing/2014/main" id="{10A08DC7-0EC3-5922-C0B1-5C5164449D40}"/>
                </a:ext>
              </a:extLst>
            </p:cNvPr>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07;p93">
              <a:extLst>
                <a:ext uri="{FF2B5EF4-FFF2-40B4-BE49-F238E27FC236}">
                  <a16:creationId xmlns:a16="http://schemas.microsoft.com/office/drawing/2014/main" id="{28505E6F-7082-B9EA-DD6E-375534C69151}"/>
                </a:ext>
              </a:extLst>
            </p:cNvPr>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08;p93">
              <a:extLst>
                <a:ext uri="{FF2B5EF4-FFF2-40B4-BE49-F238E27FC236}">
                  <a16:creationId xmlns:a16="http://schemas.microsoft.com/office/drawing/2014/main" id="{38BC7ACC-60D4-5C20-F2FF-5A45FE5833EE}"/>
                </a:ext>
              </a:extLst>
            </p:cNvPr>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09;p93">
              <a:extLst>
                <a:ext uri="{FF2B5EF4-FFF2-40B4-BE49-F238E27FC236}">
                  <a16:creationId xmlns:a16="http://schemas.microsoft.com/office/drawing/2014/main" id="{B48D4EE5-614B-3892-555C-AFC83090074B}"/>
                </a:ext>
              </a:extLst>
            </p:cNvPr>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10;p93">
              <a:extLst>
                <a:ext uri="{FF2B5EF4-FFF2-40B4-BE49-F238E27FC236}">
                  <a16:creationId xmlns:a16="http://schemas.microsoft.com/office/drawing/2014/main" id="{FC9D0452-6FC2-93FE-DD88-E87AC40D3358}"/>
                </a:ext>
              </a:extLst>
            </p:cNvPr>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11;p93">
              <a:extLst>
                <a:ext uri="{FF2B5EF4-FFF2-40B4-BE49-F238E27FC236}">
                  <a16:creationId xmlns:a16="http://schemas.microsoft.com/office/drawing/2014/main" id="{67DF72F2-09C7-CEC2-CDF7-D8D60B7574DB}"/>
                </a:ext>
              </a:extLst>
            </p:cNvPr>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12;p93">
              <a:extLst>
                <a:ext uri="{FF2B5EF4-FFF2-40B4-BE49-F238E27FC236}">
                  <a16:creationId xmlns:a16="http://schemas.microsoft.com/office/drawing/2014/main" id="{DF67FDA9-BD60-4D23-8A2B-1081AAAFAD10}"/>
                </a:ext>
              </a:extLst>
            </p:cNvPr>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13;p93">
              <a:extLst>
                <a:ext uri="{FF2B5EF4-FFF2-40B4-BE49-F238E27FC236}">
                  <a16:creationId xmlns:a16="http://schemas.microsoft.com/office/drawing/2014/main" id="{BBAF2D3C-057F-215B-81CD-5774ABD68CE6}"/>
                </a:ext>
              </a:extLst>
            </p:cNvPr>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14;p93">
              <a:extLst>
                <a:ext uri="{FF2B5EF4-FFF2-40B4-BE49-F238E27FC236}">
                  <a16:creationId xmlns:a16="http://schemas.microsoft.com/office/drawing/2014/main" id="{F3607417-D1D2-E2CD-2C08-2C885E33D821}"/>
                </a:ext>
              </a:extLst>
            </p:cNvPr>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15;p93">
              <a:extLst>
                <a:ext uri="{FF2B5EF4-FFF2-40B4-BE49-F238E27FC236}">
                  <a16:creationId xmlns:a16="http://schemas.microsoft.com/office/drawing/2014/main" id="{9E6720CE-B5A6-DE36-1AD2-9529B8B02D4A}"/>
                </a:ext>
              </a:extLst>
            </p:cNvPr>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16;p93">
              <a:extLst>
                <a:ext uri="{FF2B5EF4-FFF2-40B4-BE49-F238E27FC236}">
                  <a16:creationId xmlns:a16="http://schemas.microsoft.com/office/drawing/2014/main" id="{BA9844E1-08A1-AB5B-CA75-56DF78F2C0D9}"/>
                </a:ext>
              </a:extLst>
            </p:cNvPr>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494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241145"/>
            <a:ext cx="119253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Fixed Operational Costs are divided into four categories:</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Accounting– cost of annual audits and other professional services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Personnel - wages, salaries, taxes, health insurance, and other expenses associated with special workers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Overhead - facility and equipment leases and other costs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rPr>
              <a:t>Technology  – IT costs, including equipment and software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Changing circumstances determine the amounts spent in each category. For example: Overhead and Personnel costs were greatly reduced in 2020-2022 in order to survive the pandemic.</a:t>
            </a:r>
          </a:p>
        </p:txBody>
      </p:sp>
    </p:spTree>
    <p:extLst>
      <p:ext uri="{BB962C8B-B14F-4D97-AF65-F5344CB8AC3E}">
        <p14:creationId xmlns:p14="http://schemas.microsoft.com/office/powerpoint/2010/main" val="3860172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239" y="814687"/>
            <a:ext cx="7541001" cy="5852160"/>
          </a:xfrm>
          <a:prstGeom prst="rect">
            <a:avLst/>
          </a:prstGeom>
        </p:spPr>
      </p:pic>
      <p:sp>
        <p:nvSpPr>
          <p:cNvPr id="3" name="TextBox 2"/>
          <p:cNvSpPr txBox="1"/>
          <p:nvPr/>
        </p:nvSpPr>
        <p:spPr>
          <a:xfrm>
            <a:off x="300443" y="847323"/>
            <a:ext cx="4227796"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Percentages of  the total </a:t>
            </a:r>
            <a:b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amount of fixed costs are assigned to each area, based on the approximate amount of staff resources and building space needed </a:t>
            </a:r>
            <a:b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br>
            <a:r>
              <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rPr>
              <a:t>for each activity  </a:t>
            </a:r>
          </a:p>
        </p:txBody>
      </p:sp>
      <p:sp>
        <p:nvSpPr>
          <p:cNvPr id="4" name="TextBox 3"/>
          <p:cNvSpPr txBox="1"/>
          <p:nvPr/>
        </p:nvSpPr>
        <p:spPr>
          <a:xfrm>
            <a:off x="313506" y="91440"/>
            <a:ext cx="114836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57979"/>
                </a:solidFill>
                <a:effectLst/>
                <a:uLnTx/>
                <a:uFillTx/>
                <a:latin typeface="Franklin Gothic Medium Cond"/>
                <a:ea typeface="+mn-ea"/>
                <a:cs typeface="+mn-cs"/>
              </a:rPr>
              <a:t>Fixed Operational Costs are divided amongst four activity areas:</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p:txBody>
      </p:sp>
      <p:sp>
        <p:nvSpPr>
          <p:cNvPr id="5" name="TextBox 4"/>
          <p:cNvSpPr txBox="1"/>
          <p:nvPr/>
        </p:nvSpPr>
        <p:spPr>
          <a:xfrm>
            <a:off x="78376" y="4799723"/>
            <a:ext cx="4332296" cy="1938992"/>
          </a:xfrm>
          <a:prstGeom prst="rect">
            <a:avLst/>
          </a:prstGeom>
          <a:noFill/>
        </p:spPr>
        <p:txBody>
          <a:bodyPr wrap="square" rtlCol="0">
            <a:spAutoFit/>
          </a:bodyPr>
          <a:lstStyle/>
          <a:p>
            <a:pPr lvl="1" algn="ctr">
              <a:defRPr/>
            </a:pPr>
            <a:r>
              <a:rPr lang="en-US" sz="2400" i="1" dirty="0">
                <a:solidFill>
                  <a:schemeClr val="accent6"/>
                </a:solidFill>
              </a:rPr>
              <a:t>Pages 15 to 28 of the CAT contain more information about each activity area,  the operational costs categories, and other details of the budget.</a:t>
            </a:r>
          </a:p>
        </p:txBody>
      </p:sp>
    </p:spTree>
    <p:extLst>
      <p:ext uri="{BB962C8B-B14F-4D97-AF65-F5344CB8AC3E}">
        <p14:creationId xmlns:p14="http://schemas.microsoft.com/office/powerpoint/2010/main" val="163213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32</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approve the 2023–2025 Narcotics Anonymous World Services, Inc., Budget.</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172643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WSC Seating Report</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35-76</a:t>
            </a:r>
          </a:p>
        </p:txBody>
      </p:sp>
      <p:sp>
        <p:nvSpPr>
          <p:cNvPr id="5" name="Text Placeholder 2">
            <a:extLst>
              <a:ext uri="{FF2B5EF4-FFF2-40B4-BE49-F238E27FC236}">
                <a16:creationId xmlns:a16="http://schemas.microsoft.com/office/drawing/2014/main" id="{8DF882E5-815C-2F32-3A54-E18471ABE465}"/>
              </a:ext>
            </a:extLst>
          </p:cNvPr>
          <p:cNvSpPr txBox="1">
            <a:spLocks/>
          </p:cNvSpPr>
          <p:nvPr/>
        </p:nvSpPr>
        <p:spPr>
          <a:xfrm>
            <a:off x="838200" y="4060820"/>
            <a:ext cx="10515599" cy="256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000" b="1" dirty="0">
                <a:solidFill>
                  <a:schemeClr val="accent4"/>
                </a:solidFill>
              </a:rPr>
              <a:t>Seating </a:t>
            </a:r>
            <a:r>
              <a:rPr lang="en-US" b="1" dirty="0">
                <a:solidFill>
                  <a:srgbClr val="194A68"/>
                </a:solidFill>
                <a:latin typeface="Franklin Gothic Medium Cond" panose="020B0606030402020204" pitchFamily="34" charset="0"/>
              </a:rPr>
              <a:t>report from the World Board</a:t>
            </a:r>
          </a:p>
          <a:p>
            <a:pPr>
              <a:lnSpc>
                <a:spcPct val="100000"/>
              </a:lnSpc>
              <a:spcBef>
                <a:spcPts val="0"/>
              </a:spcBef>
            </a:pPr>
            <a:r>
              <a:rPr lang="en-US" b="1" dirty="0">
                <a:solidFill>
                  <a:srgbClr val="194A68"/>
                </a:solidFill>
                <a:latin typeface="Franklin Gothic Medium Cond" panose="020B0606030402020204" pitchFamily="34" charset="0"/>
              </a:rPr>
              <a:t>Information from regions requesting seating</a:t>
            </a:r>
          </a:p>
          <a:p>
            <a:pPr>
              <a:lnSpc>
                <a:spcPct val="100000"/>
              </a:lnSpc>
              <a:spcBef>
                <a:spcPts val="0"/>
              </a:spcBef>
            </a:pPr>
            <a:r>
              <a:rPr lang="en-US" b="1" dirty="0">
                <a:solidFill>
                  <a:srgbClr val="194A68"/>
                </a:solidFill>
                <a:latin typeface="Franklin Gothic Medium Cond" panose="020B0606030402020204" pitchFamily="34" charset="0"/>
              </a:rPr>
              <a:t>Report of the recommendations from the WSC Seating Workgroup</a:t>
            </a:r>
          </a:p>
          <a:p>
            <a:pPr marL="0" indent="0">
              <a:lnSpc>
                <a:spcPct val="100000"/>
              </a:lnSpc>
              <a:spcBef>
                <a:spcPts val="0"/>
              </a:spcBef>
              <a:buNone/>
            </a:pPr>
            <a:endParaRPr lang="en-US" b="1" i="1" dirty="0">
              <a:solidFill>
                <a:srgbClr val="194A68"/>
              </a:solidFill>
              <a:latin typeface="Franklin Gothic Medium Cond" panose="020B0606030402020204" pitchFamily="34" charset="0"/>
            </a:endParaRPr>
          </a:p>
          <a:p>
            <a:pPr marL="0" indent="0">
              <a:lnSpc>
                <a:spcPct val="100000"/>
              </a:lnSpc>
              <a:spcBef>
                <a:spcPts val="0"/>
              </a:spcBef>
              <a:buNone/>
            </a:pPr>
            <a:r>
              <a:rPr lang="en-US" sz="3200" b="1" i="1" dirty="0">
                <a:solidFill>
                  <a:schemeClr val="accent5"/>
                </a:solidFill>
                <a:latin typeface="Franklin Gothic Medium Cond" panose="020B0606030402020204" pitchFamily="34" charset="0"/>
              </a:rPr>
              <a:t>The World Board is not making any recommendations to seat regions</a:t>
            </a:r>
            <a:endParaRPr lang="en-US" sz="3200" b="1" i="1" dirty="0">
              <a:solidFill>
                <a:schemeClr val="accent5"/>
              </a:solidFill>
            </a:endParaRPr>
          </a:p>
        </p:txBody>
      </p:sp>
    </p:spTree>
    <p:extLst>
      <p:ext uri="{BB962C8B-B14F-4D97-AF65-F5344CB8AC3E}">
        <p14:creationId xmlns:p14="http://schemas.microsoft.com/office/powerpoint/2010/main" val="22556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82790-011B-C989-8B49-2909C8C0DDE7}"/>
              </a:ext>
            </a:extLst>
          </p:cNvPr>
          <p:cNvSpPr txBox="1"/>
          <p:nvPr/>
        </p:nvSpPr>
        <p:spPr>
          <a:xfrm>
            <a:off x="279401" y="196021"/>
            <a:ext cx="10682412" cy="6211957"/>
          </a:xfrm>
          <a:prstGeom prst="rect">
            <a:avLst/>
          </a:prstGeom>
          <a:noFill/>
        </p:spPr>
        <p:txBody>
          <a:bodyPr wrap="square" rtlCol="0">
            <a:spAutoFit/>
          </a:bodyPr>
          <a:lstStyle/>
          <a:p>
            <a:pPr marL="0" marR="0" indent="0" algn="just">
              <a:spcBef>
                <a:spcPts val="600"/>
              </a:spcBef>
              <a:spcAft>
                <a:spcPts val="1200"/>
              </a:spcAft>
            </a:pPr>
            <a:r>
              <a:rPr lang="en-US" sz="3600" dirty="0">
                <a:solidFill>
                  <a:srgbClr val="157979"/>
                </a:solidFill>
                <a:latin typeface="Franklin Gothic Medium Cond"/>
              </a:rPr>
              <a:t>Applications for Seating at WSC 2023</a:t>
            </a:r>
          </a:p>
          <a:p>
            <a:pPr marL="365760" lvl="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V</a:t>
            </a:r>
            <a:r>
              <a:rPr lang="en-US" sz="3200" dirty="0">
                <a:solidFill>
                  <a:srgbClr val="0099BD"/>
                </a:solidFill>
                <a:effectLst/>
                <a:ea typeface="Times New Roman" panose="02020603050405020304" pitchFamily="18" charset="0"/>
              </a:rPr>
              <a:t>irtual workgroup created to review the seating applications and offer recommendations to the board</a:t>
            </a:r>
          </a:p>
          <a:p>
            <a:pPr marL="365760" lvl="0" indent="-365760">
              <a:spcBef>
                <a:spcPts val="600"/>
              </a:spcBef>
              <a:spcAft>
                <a:spcPts val="200"/>
              </a:spcAft>
              <a:buFont typeface="Arial" panose="020B0604020202020204" pitchFamily="34" charset="0"/>
              <a:buChar char="•"/>
            </a:pPr>
            <a:r>
              <a:rPr lang="en-US" sz="3200" dirty="0">
                <a:solidFill>
                  <a:srgbClr val="0099BD"/>
                </a:solidFill>
                <a:effectLst/>
                <a:ea typeface="Times New Roman" panose="02020603050405020304" pitchFamily="18" charset="0"/>
              </a:rPr>
              <a:t>Five regions applied for conference seating by the deadline: </a:t>
            </a:r>
            <a:r>
              <a:rPr lang="en-US" sz="3200" b="1" dirty="0">
                <a:solidFill>
                  <a:srgbClr val="0099BD"/>
                </a:solidFill>
                <a:effectLst/>
                <a:ea typeface="Times New Roman" panose="02020603050405020304" pitchFamily="18" charset="0"/>
              </a:rPr>
              <a:t>Brazil Central, Iran Region No.1, </a:t>
            </a:r>
            <a:r>
              <a:rPr lang="en-US" sz="3200" b="1" dirty="0">
                <a:solidFill>
                  <a:srgbClr val="0099BD"/>
                </a:solidFill>
                <a:ea typeface="Times New Roman" panose="02020603050405020304" pitchFamily="18" charset="0"/>
              </a:rPr>
              <a:t>Nordeste Region Brazil, </a:t>
            </a:r>
            <a:r>
              <a:rPr lang="en-US" sz="3200" b="1" dirty="0">
                <a:solidFill>
                  <a:srgbClr val="0099BD"/>
                </a:solidFill>
                <a:effectLst/>
                <a:ea typeface="Times New Roman" panose="02020603050405020304" pitchFamily="18" charset="0"/>
              </a:rPr>
              <a:t>Rio Grande do Sul (Brazil), and Thailand</a:t>
            </a:r>
          </a:p>
          <a:p>
            <a:pPr marL="365760" lvl="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The board is in agreement that the current seating process is broken</a:t>
            </a:r>
            <a:endParaRPr lang="en-US" sz="3200" dirty="0">
              <a:solidFill>
                <a:srgbClr val="0099BD"/>
              </a:solidFill>
              <a:effectLst/>
              <a:ea typeface="Times New Roman" panose="02020603050405020304" pitchFamily="18" charset="0"/>
            </a:endParaRPr>
          </a:p>
          <a:p>
            <a:pPr marL="36576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No recommendations for seating are being provided by the board—</a:t>
            </a:r>
            <a:br>
              <a:rPr lang="en-US" sz="3200" dirty="0">
                <a:solidFill>
                  <a:srgbClr val="0099BD"/>
                </a:solidFill>
                <a:ea typeface="Times New Roman" panose="02020603050405020304" pitchFamily="18" charset="0"/>
              </a:rPr>
            </a:br>
            <a:r>
              <a:rPr lang="en-US" sz="3200" dirty="0">
                <a:solidFill>
                  <a:srgbClr val="0099BD"/>
                </a:solidFill>
                <a:ea typeface="Times New Roman" panose="02020603050405020304" pitchFamily="18" charset="0"/>
              </a:rPr>
              <a:t>which means they are not offering any seating motions</a:t>
            </a:r>
          </a:p>
          <a:p>
            <a:pPr marL="365760" indent="-365760">
              <a:spcBef>
                <a:spcPts val="6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The results of the workgroup’s recommendations are </a:t>
            </a:r>
            <a:br>
              <a:rPr lang="en-US" sz="3200" dirty="0">
                <a:solidFill>
                  <a:srgbClr val="0099BD"/>
                </a:solidFill>
                <a:ea typeface="Times New Roman" panose="02020603050405020304" pitchFamily="18" charset="0"/>
              </a:rPr>
            </a:br>
            <a:r>
              <a:rPr lang="en-US" sz="3200" dirty="0">
                <a:solidFill>
                  <a:srgbClr val="0099BD"/>
                </a:solidFill>
                <a:ea typeface="Times New Roman" panose="02020603050405020304" pitchFamily="18" charset="0"/>
              </a:rPr>
              <a:t>included in the CAT for consideration by the WSC</a:t>
            </a:r>
          </a:p>
        </p:txBody>
      </p:sp>
      <p:pic>
        <p:nvPicPr>
          <p:cNvPr id="4" name="Picture 3">
            <a:extLst>
              <a:ext uri="{FF2B5EF4-FFF2-40B4-BE49-F238E27FC236}">
                <a16:creationId xmlns:a16="http://schemas.microsoft.com/office/drawing/2014/main" id="{625B3D65-E4FE-2B83-4A0C-8A31610A3920}"/>
              </a:ext>
            </a:extLst>
          </p:cNvPr>
          <p:cNvPicPr>
            <a:picLocks noChangeAspect="1"/>
          </p:cNvPicPr>
          <p:nvPr/>
        </p:nvPicPr>
        <p:blipFill>
          <a:blip r:embed="rId3"/>
          <a:stretch>
            <a:fillRect/>
          </a:stretch>
        </p:blipFill>
        <p:spPr>
          <a:xfrm>
            <a:off x="9398000" y="4812416"/>
            <a:ext cx="1951163" cy="1951163"/>
          </a:xfrm>
          <a:prstGeom prst="rect">
            <a:avLst/>
          </a:prstGeom>
        </p:spPr>
      </p:pic>
    </p:spTree>
    <p:extLst>
      <p:ext uri="{BB962C8B-B14F-4D97-AF65-F5344CB8AC3E}">
        <p14:creationId xmlns:p14="http://schemas.microsoft.com/office/powerpoint/2010/main" val="135881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CA4B3-D956-A0C4-4E48-05220AF47C1B}"/>
              </a:ext>
            </a:extLst>
          </p:cNvPr>
          <p:cNvSpPr txBox="1"/>
          <p:nvPr/>
        </p:nvSpPr>
        <p:spPr>
          <a:xfrm>
            <a:off x="355600" y="278682"/>
            <a:ext cx="10276012" cy="3480440"/>
          </a:xfrm>
          <a:prstGeom prst="rect">
            <a:avLst/>
          </a:prstGeom>
          <a:noFill/>
        </p:spPr>
        <p:txBody>
          <a:bodyPr wrap="square" rtlCol="0">
            <a:spAutoFit/>
          </a:bodyPr>
          <a:lstStyle/>
          <a:p>
            <a:pPr marL="0" marR="0" indent="0" algn="just">
              <a:spcBef>
                <a:spcPts val="600"/>
              </a:spcBef>
              <a:spcAft>
                <a:spcPts val="300"/>
              </a:spcAft>
            </a:pPr>
            <a:r>
              <a:rPr lang="en-US" sz="3600" dirty="0">
                <a:solidFill>
                  <a:srgbClr val="157979"/>
                </a:solidFill>
                <a:latin typeface="Franklin Gothic Medium Cond"/>
              </a:rPr>
              <a:t>Seating Workgroup Recommendations: </a:t>
            </a:r>
          </a:p>
          <a:p>
            <a:pPr marL="365760" lvl="0" indent="-365760">
              <a:spcBef>
                <a:spcPts val="12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The workgroup reached consensus on recommending Iran Region No.1, Nordeste Region Brazil, Rio Grande do Sul, and Thailand for seating at WSC 2023</a:t>
            </a:r>
          </a:p>
          <a:p>
            <a:pPr marL="365760" indent="-365760">
              <a:spcBef>
                <a:spcPts val="12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Seating report contains additional information from the regions applying</a:t>
            </a:r>
          </a:p>
        </p:txBody>
      </p:sp>
      <p:sp>
        <p:nvSpPr>
          <p:cNvPr id="3" name="TextBox 2">
            <a:extLst>
              <a:ext uri="{FF2B5EF4-FFF2-40B4-BE49-F238E27FC236}">
                <a16:creationId xmlns:a16="http://schemas.microsoft.com/office/drawing/2014/main" id="{D6D9E3AC-48D7-1135-73D1-AE0D7E530D36}"/>
              </a:ext>
            </a:extLst>
          </p:cNvPr>
          <p:cNvSpPr txBox="1"/>
          <p:nvPr/>
        </p:nvSpPr>
        <p:spPr>
          <a:xfrm>
            <a:off x="838200" y="4318000"/>
            <a:ext cx="9514012" cy="2062103"/>
          </a:xfrm>
          <a:prstGeom prst="rect">
            <a:avLst/>
          </a:prstGeom>
          <a:noFill/>
        </p:spPr>
        <p:txBody>
          <a:bodyPr wrap="square" rtlCol="0">
            <a:spAutoFit/>
          </a:bodyPr>
          <a:lstStyle/>
          <a:p>
            <a:pPr marR="0" lvl="0" algn="ctr">
              <a:spcBef>
                <a:spcPts val="1200"/>
              </a:spcBef>
              <a:spcAft>
                <a:spcPts val="200"/>
              </a:spcAft>
            </a:pPr>
            <a:r>
              <a:rPr lang="en-US" sz="3200" dirty="0">
                <a:solidFill>
                  <a:schemeClr val="accent6"/>
                </a:solidFill>
                <a:ea typeface="Times New Roman" panose="02020603050405020304" pitchFamily="18" charset="0"/>
              </a:rPr>
              <a:t>Seating any new regions will require a motion from a conference participant. Notify </a:t>
            </a:r>
            <a:r>
              <a:rPr lang="en-US" sz="3200" dirty="0">
                <a:solidFill>
                  <a:srgbClr val="00B0F0"/>
                </a:solidFill>
                <a:ea typeface="Times New Roman" panose="02020603050405020304" pitchFamily="18" charset="0"/>
                <a:hlinkClick r:id="rId3">
                  <a:extLst>
                    <a:ext uri="{A12FA001-AC4F-418D-AE19-62706E023703}">
                      <ahyp:hlinkClr xmlns:ahyp="http://schemas.microsoft.com/office/drawing/2018/hyperlinkcolor" val="tx"/>
                    </a:ext>
                  </a:extLst>
                </a:hlinkClick>
              </a:rPr>
              <a:t>worldboard@na.org</a:t>
            </a:r>
            <a:r>
              <a:rPr lang="en-US" sz="3200" dirty="0">
                <a:solidFill>
                  <a:srgbClr val="00B0F0"/>
                </a:solidFill>
                <a:ea typeface="Times New Roman" panose="02020603050405020304" pitchFamily="18" charset="0"/>
              </a:rPr>
              <a:t> </a:t>
            </a:r>
            <a:r>
              <a:rPr lang="en-US" sz="3200" dirty="0">
                <a:solidFill>
                  <a:schemeClr val="accent6"/>
                </a:solidFill>
                <a:ea typeface="Times New Roman" panose="02020603050405020304" pitchFamily="18" charset="0"/>
              </a:rPr>
              <a:t>by 1 April 2023. Final motions due 15 April using the Amendments and Seating Motions Form found at</a:t>
            </a:r>
            <a:r>
              <a:rPr lang="en-US" sz="3200" dirty="0">
                <a:solidFill>
                  <a:schemeClr val="accent6"/>
                </a:solidFill>
                <a:effectLst/>
                <a:ea typeface="Times New Roman" panose="02020603050405020304" pitchFamily="18" charset="0"/>
              </a:rPr>
              <a:t> </a:t>
            </a:r>
            <a:r>
              <a:rPr lang="en-US" sz="3200" dirty="0">
                <a:solidFill>
                  <a:srgbClr val="00B0F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www.na.org/conference</a:t>
            </a:r>
            <a:endParaRPr lang="en-US" sz="3200" dirty="0">
              <a:solidFill>
                <a:schemeClr val="accent6"/>
              </a:solidFill>
              <a:ea typeface="Times New Roman" panose="02020603050405020304" pitchFamily="18" charset="0"/>
            </a:endParaRPr>
          </a:p>
        </p:txBody>
      </p:sp>
      <p:sp>
        <p:nvSpPr>
          <p:cNvPr id="4" name="Rectangle 3">
            <a:extLst>
              <a:ext uri="{FF2B5EF4-FFF2-40B4-BE49-F238E27FC236}">
                <a16:creationId xmlns:a16="http://schemas.microsoft.com/office/drawing/2014/main" id="{02CD14CF-CF75-1876-EB70-3D5A2DCD5E62}"/>
              </a:ext>
            </a:extLst>
          </p:cNvPr>
          <p:cNvSpPr/>
          <p:nvPr/>
        </p:nvSpPr>
        <p:spPr>
          <a:xfrm>
            <a:off x="660400" y="4191000"/>
            <a:ext cx="9971212" cy="2388318"/>
          </a:xfrm>
          <a:prstGeom prst="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40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Proposed Processes </a:t>
            </a:r>
            <a:br>
              <a:rPr lang="en-US" i="1" dirty="0">
                <a:solidFill>
                  <a:schemeClr val="accent1"/>
                </a:solidFill>
              </a:rPr>
            </a:br>
            <a:r>
              <a:rPr lang="en-US" i="1" dirty="0">
                <a:solidFill>
                  <a:schemeClr val="accent1"/>
                </a:solidFill>
              </a:rPr>
              <a:t>for WSC 2023</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3" y="4060820"/>
            <a:ext cx="9888397" cy="2565304"/>
          </a:xfrm>
        </p:spPr>
        <p:txBody>
          <a:bodyPr/>
          <a:lstStyle/>
          <a:p>
            <a:pPr>
              <a:lnSpc>
                <a:spcPct val="100000"/>
              </a:lnSpc>
              <a:spcBef>
                <a:spcPts val="0"/>
              </a:spcBef>
            </a:pPr>
            <a:r>
              <a:rPr lang="en-US" sz="3000" b="1" dirty="0">
                <a:solidFill>
                  <a:schemeClr val="accent4"/>
                </a:solidFill>
              </a:rPr>
              <a:t>World Board suggests discussion and decision-making processes to try for one conference only</a:t>
            </a:r>
          </a:p>
          <a:p>
            <a:pPr marL="914400" lvl="1" indent="-457200">
              <a:lnSpc>
                <a:spcPct val="100000"/>
              </a:lnSpc>
              <a:spcBef>
                <a:spcPts val="0"/>
              </a:spcBef>
              <a:buFont typeface="Arial" panose="020B0604020202020204" pitchFamily="34" charset="0"/>
              <a:buChar char="•"/>
            </a:pPr>
            <a:r>
              <a:rPr lang="en-US" sz="3000" b="1" dirty="0">
                <a:solidFill>
                  <a:schemeClr val="accent4"/>
                </a:solidFill>
              </a:rPr>
              <a:t>Participants can decide to adopt them as ongoing policy</a:t>
            </a:r>
          </a:p>
          <a:p>
            <a:pPr marL="914400" lvl="1" indent="-457200">
              <a:lnSpc>
                <a:spcPct val="100000"/>
              </a:lnSpc>
              <a:spcBef>
                <a:spcPts val="0"/>
              </a:spcBef>
              <a:buFont typeface="Arial" panose="020B0604020202020204" pitchFamily="34" charset="0"/>
              <a:buChar char="•"/>
            </a:pPr>
            <a:r>
              <a:rPr lang="en-US" sz="3000" b="1" dirty="0">
                <a:solidFill>
                  <a:schemeClr val="accent4"/>
                </a:solidFill>
              </a:rPr>
              <a:t>Sometimes the processes suggested are new, and sometimes refinements</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77-85</a:t>
            </a:r>
          </a:p>
        </p:txBody>
      </p:sp>
    </p:spTree>
    <p:extLst>
      <p:ext uri="{BB962C8B-B14F-4D97-AF65-F5344CB8AC3E}">
        <p14:creationId xmlns:p14="http://schemas.microsoft.com/office/powerpoint/2010/main" val="255145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Terminology to Describe </a:t>
            </a:r>
            <a:br>
              <a:rPr lang="en-US" sz="5000" dirty="0">
                <a:solidFill>
                  <a:schemeClr val="bg1"/>
                </a:solidFill>
              </a:rPr>
            </a:br>
            <a:r>
              <a:rPr lang="en-US" sz="5000" dirty="0">
                <a:solidFill>
                  <a:schemeClr val="bg1"/>
                </a:solidFill>
              </a:rPr>
              <a:t>Straw Poll and Vote Results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3312017"/>
            <a:ext cx="8607229" cy="3192301"/>
          </a:xfrm>
        </p:spPr>
        <p:txBody>
          <a:bodyPr/>
          <a:lstStyle/>
          <a:p>
            <a:pPr>
              <a:spcBef>
                <a:spcPts val="2200"/>
              </a:spcBef>
            </a:pPr>
            <a:r>
              <a:rPr lang="en-US" sz="3800" dirty="0">
                <a:solidFill>
                  <a:srgbClr val="00A8C2"/>
                </a:solidFill>
                <a:ea typeface="Times New Roman" panose="02020603050405020304" pitchFamily="18" charset="0"/>
              </a:rPr>
              <a:t>Current terminology can be confusing</a:t>
            </a:r>
          </a:p>
          <a:p>
            <a:pPr>
              <a:spcBef>
                <a:spcPts val="2200"/>
              </a:spcBef>
            </a:pPr>
            <a:r>
              <a:rPr lang="en-US" sz="3800" dirty="0">
                <a:solidFill>
                  <a:srgbClr val="00A8C2"/>
                </a:solidFill>
                <a:ea typeface="Times New Roman" panose="02020603050405020304" pitchFamily="18" charset="0"/>
              </a:rPr>
              <a:t>Motions with less than two-thirds are described as having  “support” but do not pass </a:t>
            </a:r>
          </a:p>
          <a:p>
            <a:pPr>
              <a:spcBef>
                <a:spcPts val="2200"/>
              </a:spcBef>
            </a:pPr>
            <a:r>
              <a:rPr lang="en-US" sz="3800" dirty="0">
                <a:solidFill>
                  <a:srgbClr val="00A8C2"/>
                </a:solidFill>
                <a:ea typeface="Times New Roman" panose="02020603050405020304" pitchFamily="18" charset="0"/>
              </a:rPr>
              <a:t>Simplified language is being offered</a:t>
            </a:r>
          </a:p>
          <a:p>
            <a:endParaRPr lang="en-US" sz="3600" dirty="0">
              <a:solidFill>
                <a:srgbClr val="00A8C2"/>
              </a:solidFill>
            </a:endParaRPr>
          </a:p>
          <a:p>
            <a:endParaRPr lang="en-US" sz="3600" dirty="0">
              <a:solidFill>
                <a:srgbClr val="00A8C2"/>
              </a:solidFill>
            </a:endParaRPr>
          </a:p>
        </p:txBody>
      </p:sp>
      <p:sp>
        <p:nvSpPr>
          <p:cNvPr id="5" name="Google Shape;7137;p88">
            <a:extLst>
              <a:ext uri="{FF2B5EF4-FFF2-40B4-BE49-F238E27FC236}">
                <a16:creationId xmlns:a16="http://schemas.microsoft.com/office/drawing/2014/main" id="{BDB1BE7C-DBCE-AC33-F790-C1FA300D58D0}"/>
              </a:ext>
            </a:extLst>
          </p:cNvPr>
          <p:cNvSpPr/>
          <p:nvPr/>
        </p:nvSpPr>
        <p:spPr>
          <a:xfrm>
            <a:off x="868946" y="820565"/>
            <a:ext cx="1607554" cy="1884085"/>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16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F327-C6F0-8E65-17A0-7A4028112D3F}"/>
              </a:ext>
            </a:extLst>
          </p:cNvPr>
          <p:cNvSpPr>
            <a:spLocks noGrp="1"/>
          </p:cNvSpPr>
          <p:nvPr>
            <p:ph type="ctrTitle"/>
          </p:nvPr>
        </p:nvSpPr>
        <p:spPr/>
        <p:txBody>
          <a:bodyPr/>
          <a:lstStyle/>
          <a:p>
            <a:r>
              <a:rPr lang="en-US" dirty="0"/>
              <a:t>The CAT &amp; WSC 2023</a:t>
            </a:r>
          </a:p>
        </p:txBody>
      </p:sp>
      <p:sp>
        <p:nvSpPr>
          <p:cNvPr id="4" name="Rectangle 3">
            <a:extLst>
              <a:ext uri="{FF2B5EF4-FFF2-40B4-BE49-F238E27FC236}">
                <a16:creationId xmlns:a16="http://schemas.microsoft.com/office/drawing/2014/main" id="{4D8A1456-E1A6-FA1D-8511-776184B70F78}"/>
              </a:ext>
            </a:extLst>
          </p:cNvPr>
          <p:cNvSpPr/>
          <p:nvPr/>
        </p:nvSpPr>
        <p:spPr>
          <a:xfrm>
            <a:off x="1288616" y="1460812"/>
            <a:ext cx="10320288" cy="5111438"/>
          </a:xfrm>
          <a:prstGeom prst="rect">
            <a:avLst/>
          </a:prstGeom>
        </p:spPr>
        <p:txBody>
          <a:bodyPr wrap="square">
            <a:noAutofit/>
          </a:bodyPr>
          <a:lstStyle/>
          <a:p>
            <a:pPr>
              <a:spcBef>
                <a:spcPts val="900"/>
              </a:spcBef>
              <a:buClr>
                <a:srgbClr val="89BD4B"/>
              </a:buClr>
              <a:buSzPct val="105000"/>
            </a:pPr>
            <a:r>
              <a:rPr lang="en-US" sz="4600" b="1" dirty="0">
                <a:solidFill>
                  <a:schemeClr val="accent1"/>
                </a:solidFill>
                <a:ea typeface="Lato" charset="0"/>
                <a:cs typeface="Arial" panose="020B0604020202020204" pitchFamily="34" charset="0"/>
              </a:rPr>
              <a:t>CAT items are considered during the </a:t>
            </a:r>
            <a:br>
              <a:rPr lang="en-US" sz="4600" b="1" dirty="0">
                <a:solidFill>
                  <a:schemeClr val="accent1"/>
                </a:solidFill>
                <a:ea typeface="Lato" charset="0"/>
                <a:cs typeface="Arial" panose="020B0604020202020204" pitchFamily="34" charset="0"/>
              </a:rPr>
            </a:br>
            <a:r>
              <a:rPr lang="en-US" sz="4600" b="1" u="sng" dirty="0">
                <a:solidFill>
                  <a:schemeClr val="accent1"/>
                </a:solidFill>
                <a:ea typeface="Lato" charset="0"/>
                <a:cs typeface="Arial" panose="020B0604020202020204" pitchFamily="34" charset="0"/>
              </a:rPr>
              <a:t>CAT-Related Discussion and Decisions session</a:t>
            </a:r>
          </a:p>
          <a:p>
            <a:pPr marL="914400" indent="-457200">
              <a:spcBef>
                <a:spcPts val="2100"/>
              </a:spcBef>
              <a:buClr>
                <a:schemeClr val="bg2"/>
              </a:buClr>
              <a:buSzPct val="105000"/>
              <a:buFont typeface="Arial" panose="020B0604020202020204" pitchFamily="34" charset="0"/>
              <a:buChar char="•"/>
            </a:pPr>
            <a:r>
              <a:rPr lang="en-US" sz="3800" dirty="0">
                <a:solidFill>
                  <a:schemeClr val="bg2"/>
                </a:solidFill>
                <a:ea typeface="Lato" charset="0"/>
                <a:cs typeface="Arial" panose="020B0604020202020204" pitchFamily="34" charset="0"/>
              </a:rPr>
              <a:t>Exceptions: </a:t>
            </a:r>
            <a:br>
              <a:rPr lang="en-US" sz="3800" dirty="0">
                <a:solidFill>
                  <a:schemeClr val="bg2"/>
                </a:solidFill>
                <a:ea typeface="Lato" charset="0"/>
                <a:cs typeface="Arial" panose="020B0604020202020204" pitchFamily="34" charset="0"/>
              </a:rPr>
            </a:br>
            <a:r>
              <a:rPr lang="en-US" sz="3800" dirty="0">
                <a:solidFill>
                  <a:schemeClr val="bg2"/>
                </a:solidFill>
                <a:ea typeface="Lato" charset="0"/>
                <a:cs typeface="Arial" panose="020B0604020202020204" pitchFamily="34" charset="0"/>
              </a:rPr>
              <a:t>Motions #33–36 will be introduced at the </a:t>
            </a:r>
            <a:br>
              <a:rPr lang="en-US" sz="3800" dirty="0">
                <a:solidFill>
                  <a:schemeClr val="bg2"/>
                </a:solidFill>
                <a:ea typeface="Lato" charset="0"/>
                <a:cs typeface="Arial" panose="020B0604020202020204" pitchFamily="34" charset="0"/>
              </a:rPr>
            </a:br>
            <a:r>
              <a:rPr lang="en-US" sz="3800" dirty="0">
                <a:solidFill>
                  <a:schemeClr val="bg2"/>
                </a:solidFill>
                <a:ea typeface="Lato" charset="0"/>
                <a:cs typeface="Arial" panose="020B0604020202020204" pitchFamily="34" charset="0"/>
              </a:rPr>
              <a:t>beginning of the </a:t>
            </a:r>
            <a:r>
              <a:rPr lang="en-US" sz="3800" i="1" u="sng" dirty="0">
                <a:solidFill>
                  <a:schemeClr val="bg2"/>
                </a:solidFill>
                <a:ea typeface="Lato" charset="0"/>
                <a:cs typeface="Arial" panose="020B0604020202020204" pitchFamily="34" charset="0"/>
              </a:rPr>
              <a:t>CAR</a:t>
            </a:r>
            <a:r>
              <a:rPr lang="en-US" sz="3800" u="sng" dirty="0">
                <a:solidFill>
                  <a:schemeClr val="bg2"/>
                </a:solidFill>
                <a:ea typeface="Lato" charset="0"/>
                <a:cs typeface="Arial" panose="020B0604020202020204" pitchFamily="34" charset="0"/>
              </a:rPr>
              <a:t>-Related Discussion </a:t>
            </a:r>
            <a:br>
              <a:rPr lang="en-US" sz="3800" u="sng" dirty="0">
                <a:solidFill>
                  <a:schemeClr val="bg2"/>
                </a:solidFill>
                <a:ea typeface="Lato" charset="0"/>
                <a:cs typeface="Arial" panose="020B0604020202020204" pitchFamily="34" charset="0"/>
              </a:rPr>
            </a:br>
            <a:r>
              <a:rPr lang="en-US" sz="3800" u="sng" dirty="0">
                <a:solidFill>
                  <a:schemeClr val="bg2"/>
                </a:solidFill>
                <a:ea typeface="Lato" charset="0"/>
                <a:cs typeface="Arial" panose="020B0604020202020204" pitchFamily="34" charset="0"/>
              </a:rPr>
              <a:t>and Decisions session</a:t>
            </a:r>
            <a:endParaRPr lang="en-US" sz="3800" b="1" dirty="0">
              <a:solidFill>
                <a:srgbClr val="0070C0"/>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marL="342900" indent="-342900">
              <a:spcBef>
                <a:spcPts val="900"/>
              </a:spcBef>
              <a:buClr>
                <a:srgbClr val="89BD4B"/>
              </a:buClr>
              <a:buSzPct val="105000"/>
              <a:buFont typeface="Wingdings" panose="05000000000000000000" pitchFamily="2" charset="2"/>
              <a:buChar char="ü"/>
            </a:pPr>
            <a:endParaRPr lang="en-US" sz="3200" b="1" dirty="0">
              <a:solidFill>
                <a:srgbClr val="0070C0"/>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buClr>
                <a:srgbClr val="89BD4B"/>
              </a:buClr>
              <a:buSzPct val="105000"/>
            </a:pPr>
            <a:endParaRPr lang="en-US" sz="2600" b="1" dirty="0">
              <a:solidFill>
                <a:schemeClr val="bg1"/>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lnSpc>
                <a:spcPct val="114000"/>
              </a:lnSpc>
            </a:pPr>
            <a:endParaRPr lang="en-US" sz="2600" b="1" dirty="0">
              <a:solidFill>
                <a:schemeClr val="accent2"/>
              </a:solidFill>
              <a:latin typeface="Arial" panose="020B0604020202020204" pitchFamily="34" charset="0"/>
              <a:ea typeface="Lato" charset="0"/>
              <a:cs typeface="Arial" panose="020B0604020202020204" pitchFamily="34" charset="0"/>
            </a:endParaRPr>
          </a:p>
        </p:txBody>
      </p:sp>
    </p:spTree>
    <p:extLst>
      <p:ext uri="{BB962C8B-B14F-4D97-AF65-F5344CB8AC3E}">
        <p14:creationId xmlns:p14="http://schemas.microsoft.com/office/powerpoint/2010/main" val="342507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33</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use the following terminology to describe straw poll and vote outcomes, for WSC 2023 only:</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
        <p:nvSpPr>
          <p:cNvPr id="3" name="TextBox 2">
            <a:extLst>
              <a:ext uri="{FF2B5EF4-FFF2-40B4-BE49-F238E27FC236}">
                <a16:creationId xmlns:a16="http://schemas.microsoft.com/office/drawing/2014/main" id="{F39DA957-F4A0-753E-F6CA-DC8DAA4DDCC7}"/>
              </a:ext>
            </a:extLst>
          </p:cNvPr>
          <p:cNvSpPr txBox="1"/>
          <p:nvPr/>
        </p:nvSpPr>
        <p:spPr>
          <a:xfrm>
            <a:off x="2216426" y="3527530"/>
            <a:ext cx="9751796" cy="2015936"/>
          </a:xfrm>
          <a:prstGeom prst="rect">
            <a:avLst/>
          </a:prstGeom>
          <a:noFill/>
        </p:spPr>
        <p:txBody>
          <a:bodyPr wrap="square" rtlCol="0">
            <a:spAutoFit/>
          </a:bodyPr>
          <a:lstStyle/>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Unanimous support </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Consensus support 	(meaning 80% or greater support)		80% – &lt;100%</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Strong support 	(meaning 2/3 majority support)		66.66% – &lt;80%</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Lack of strong support	(meaning less than 2/3 support)		20% – &lt;66.66%</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Consensus not in support	(meaning 20% or fewer support)		&gt;0% – 20%</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400"/>
              </a:spcAft>
              <a:tabLst>
                <a:tab pos="3194050" algn="l"/>
                <a:tab pos="6964363" algn="l"/>
              </a:tabLst>
            </a:pPr>
            <a:r>
              <a:rPr lang="en-US" sz="2300" dirty="0">
                <a:solidFill>
                  <a:schemeClr val="tx2">
                    <a:lumMod val="60000"/>
                    <a:lumOff val="40000"/>
                  </a:schemeClr>
                </a:solidFill>
                <a:effectLst/>
                <a:ea typeface="Calibri" panose="020F0502020204030204" pitchFamily="34" charset="0"/>
                <a:cs typeface="Calibri" panose="020F0502020204030204" pitchFamily="34" charset="0"/>
              </a:rPr>
              <a:t>No support</a:t>
            </a:r>
            <a:endParaRPr lang="en-US" sz="2300" dirty="0">
              <a:solidFill>
                <a:schemeClr val="tx2">
                  <a:lumMod val="60000"/>
                  <a:lumOff val="40000"/>
                </a:schemeClr>
              </a:solidFill>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7899A70-A698-F461-9F2E-99277D7111DD}"/>
              </a:ext>
            </a:extLst>
          </p:cNvPr>
          <p:cNvSpPr txBox="1"/>
          <p:nvPr/>
        </p:nvSpPr>
        <p:spPr>
          <a:xfrm>
            <a:off x="2333209" y="5611524"/>
            <a:ext cx="9751796" cy="1200329"/>
          </a:xfrm>
          <a:prstGeom prst="rect">
            <a:avLst/>
          </a:prstGeom>
          <a:noFill/>
        </p:spPr>
        <p:txBody>
          <a:bodyPr wrap="square">
            <a:spAutoFit/>
          </a:bodyPr>
          <a:lstStyle/>
          <a:p>
            <a:pPr marR="0">
              <a:spcBef>
                <a:spcPts val="0"/>
              </a:spcBef>
              <a:spcAft>
                <a:spcPts val="600"/>
              </a:spcAft>
            </a:pPr>
            <a:r>
              <a:rPr lang="en-US" sz="3600" u="sng" dirty="0">
                <a:solidFill>
                  <a:srgbClr val="6A2656"/>
                </a:solidFill>
                <a:effectLst/>
                <a:ea typeface="Calibri" panose="020F0502020204030204" pitchFamily="34" charset="0"/>
                <a:cs typeface="Arial" panose="020B0604020202020204" pitchFamily="34" charset="0"/>
              </a:rPr>
              <a:t>Intent:</a:t>
            </a:r>
            <a:r>
              <a:rPr lang="en-US" sz="3600" dirty="0">
                <a:solidFill>
                  <a:schemeClr val="tx2">
                    <a:lumMod val="60000"/>
                    <a:lumOff val="40000"/>
                  </a:schemeClr>
                </a:solidFill>
                <a:effectLst/>
                <a:ea typeface="Calibri" panose="020F0502020204030204" pitchFamily="34" charset="0"/>
                <a:cs typeface="Arial" panose="020B0604020202020204" pitchFamily="34" charset="0"/>
              </a:rPr>
              <a:t> To simplify the terminology to describe voting and poling outcomes and make it less potentially confusing.</a:t>
            </a:r>
          </a:p>
        </p:txBody>
      </p:sp>
    </p:spTree>
    <p:extLst>
      <p:ext uri="{BB962C8B-B14F-4D97-AF65-F5344CB8AC3E}">
        <p14:creationId xmlns:p14="http://schemas.microsoft.com/office/powerpoint/2010/main" val="2481149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Amendments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2113482"/>
            <a:ext cx="9236423" cy="3192301"/>
          </a:xfrm>
        </p:spPr>
        <p:txBody>
          <a:bodyPr vert="horz" lIns="91440" tIns="45720" rIns="91440" bIns="45720" rtlCol="0">
            <a:noAutofit/>
          </a:bodyPr>
          <a:lstStyle/>
          <a:p>
            <a:r>
              <a:rPr lang="en-US" sz="3600" dirty="0">
                <a:solidFill>
                  <a:srgbClr val="00A8C2"/>
                </a:solidFill>
                <a:ea typeface="Times New Roman" panose="02020603050405020304" pitchFamily="18" charset="0"/>
              </a:rPr>
              <a:t>WSC decisions, including amendments and motions to seat regions, are straw polled before the WSC</a:t>
            </a:r>
          </a:p>
          <a:p>
            <a:r>
              <a:rPr lang="en-US" sz="3600" dirty="0">
                <a:solidFill>
                  <a:srgbClr val="00A8C2"/>
                </a:solidFill>
                <a:ea typeface="Times New Roman" panose="02020603050405020304" pitchFamily="18" charset="0"/>
              </a:rPr>
              <a:t>New first draft deadline is one month before the WSC. Final form due 15 April.</a:t>
            </a:r>
          </a:p>
          <a:p>
            <a:r>
              <a:rPr lang="en-US" sz="3600" dirty="0">
                <a:solidFill>
                  <a:srgbClr val="00A8C2"/>
                </a:solidFill>
                <a:ea typeface="Times New Roman" panose="02020603050405020304" pitchFamily="18" charset="0"/>
              </a:rPr>
              <a:t>Allows time to revise or refine to be WSC-ready</a:t>
            </a:r>
          </a:p>
          <a:p>
            <a:r>
              <a:rPr lang="en-US" sz="3600" dirty="0">
                <a:solidFill>
                  <a:srgbClr val="00A8C2"/>
                </a:solidFill>
                <a:ea typeface="Times New Roman" panose="02020603050405020304" pitchFamily="18" charset="0"/>
              </a:rPr>
              <a:t>Motion will be offered if process works smoothly</a:t>
            </a:r>
          </a:p>
          <a:p>
            <a:r>
              <a:rPr lang="en-US" sz="3600" dirty="0">
                <a:solidFill>
                  <a:srgbClr val="00A8C2"/>
                </a:solidFill>
                <a:ea typeface="Times New Roman" panose="02020603050405020304" pitchFamily="18" charset="0"/>
              </a:rPr>
              <a:t>Handout explaining amendments, and form to submit them posted on WSC webpage</a:t>
            </a:r>
          </a:p>
        </p:txBody>
      </p:sp>
      <p:grpSp>
        <p:nvGrpSpPr>
          <p:cNvPr id="4" name="Google Shape;7962;p90">
            <a:extLst>
              <a:ext uri="{FF2B5EF4-FFF2-40B4-BE49-F238E27FC236}">
                <a16:creationId xmlns:a16="http://schemas.microsoft.com/office/drawing/2014/main" id="{44E6EB7B-F3B0-742C-7425-134603D9E677}"/>
              </a:ext>
            </a:extLst>
          </p:cNvPr>
          <p:cNvGrpSpPr/>
          <p:nvPr/>
        </p:nvGrpSpPr>
        <p:grpSpPr>
          <a:xfrm>
            <a:off x="750142" y="667874"/>
            <a:ext cx="1828800" cy="1782732"/>
            <a:chOff x="-31817400" y="3910025"/>
            <a:chExt cx="301675" cy="294075"/>
          </a:xfrm>
          <a:solidFill>
            <a:schemeClr val="accent5"/>
          </a:solidFill>
        </p:grpSpPr>
        <p:sp>
          <p:nvSpPr>
            <p:cNvPr id="6" name="Google Shape;7963;p90">
              <a:extLst>
                <a:ext uri="{FF2B5EF4-FFF2-40B4-BE49-F238E27FC236}">
                  <a16:creationId xmlns:a16="http://schemas.microsoft.com/office/drawing/2014/main" id="{B12D6069-0DD3-023B-729F-DDBC824783D2}"/>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64;p90">
              <a:extLst>
                <a:ext uri="{FF2B5EF4-FFF2-40B4-BE49-F238E27FC236}">
                  <a16:creationId xmlns:a16="http://schemas.microsoft.com/office/drawing/2014/main" id="{A16C1D40-9371-105A-0DE3-16B307FC1992}"/>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5;p90">
              <a:extLst>
                <a:ext uri="{FF2B5EF4-FFF2-40B4-BE49-F238E27FC236}">
                  <a16:creationId xmlns:a16="http://schemas.microsoft.com/office/drawing/2014/main" id="{8226B686-22A9-A160-67AD-F64DC905FEF9}"/>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1076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Appeal the Facilitator</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2677445"/>
            <a:ext cx="8398223" cy="3804378"/>
          </a:xfrm>
        </p:spPr>
        <p:txBody>
          <a:bodyPr vert="horz" lIns="91440" tIns="45720" rIns="91440" bIns="45720" rtlCol="0">
            <a:noAutofit/>
          </a:bodyPr>
          <a:lstStyle/>
          <a:p>
            <a:pPr>
              <a:spcBef>
                <a:spcPts val="1600"/>
              </a:spcBef>
            </a:pPr>
            <a:r>
              <a:rPr lang="en-US" sz="3800" dirty="0">
                <a:solidFill>
                  <a:srgbClr val="00A8C2"/>
                </a:solidFill>
                <a:ea typeface="Times New Roman" panose="02020603050405020304" pitchFamily="18" charset="0"/>
              </a:rPr>
              <a:t>Current policy — one-third of the body can overturn a decision of the cofacilitator</a:t>
            </a:r>
          </a:p>
          <a:p>
            <a:pPr>
              <a:spcBef>
                <a:spcPts val="1600"/>
              </a:spcBef>
            </a:pPr>
            <a:r>
              <a:rPr lang="en-US" sz="3800" dirty="0">
                <a:solidFill>
                  <a:srgbClr val="00A8C2"/>
                </a:solidFill>
                <a:ea typeface="Times New Roman" panose="02020603050405020304" pitchFamily="18" charset="0"/>
              </a:rPr>
              <a:t>Inconsistent with Traditions and Concepts</a:t>
            </a:r>
          </a:p>
          <a:p>
            <a:pPr>
              <a:spcBef>
                <a:spcPts val="1600"/>
              </a:spcBef>
            </a:pPr>
            <a:r>
              <a:rPr lang="en-US" sz="3800" dirty="0">
                <a:solidFill>
                  <a:srgbClr val="00A8C2"/>
                </a:solidFill>
                <a:ea typeface="Times New Roman" panose="02020603050405020304" pitchFamily="18" charset="0"/>
              </a:rPr>
              <a:t>Proposed threshold to uphold a decision of the cofacilitator = simple majority in favor of the Cofacilitators’ ruling/decision</a:t>
            </a:r>
          </a:p>
        </p:txBody>
      </p:sp>
      <p:pic>
        <p:nvPicPr>
          <p:cNvPr id="15" name="Picture 14">
            <a:extLst>
              <a:ext uri="{FF2B5EF4-FFF2-40B4-BE49-F238E27FC236}">
                <a16:creationId xmlns:a16="http://schemas.microsoft.com/office/drawing/2014/main" id="{809F58A9-EB6E-A857-CE2F-87E84664DFB6}"/>
              </a:ext>
            </a:extLst>
          </p:cNvPr>
          <p:cNvPicPr>
            <a:picLocks noChangeAspect="1"/>
          </p:cNvPicPr>
          <p:nvPr/>
        </p:nvPicPr>
        <p:blipFill>
          <a:blip r:embed="rId3">
            <a:duotone>
              <a:schemeClr val="accent5">
                <a:shade val="45000"/>
                <a:satMod val="135000"/>
              </a:schemeClr>
              <a:prstClr val="white"/>
            </a:duotone>
            <a:lum bright="-5000"/>
          </a:blip>
          <a:stretch>
            <a:fillRect/>
          </a:stretch>
        </p:blipFill>
        <p:spPr>
          <a:xfrm>
            <a:off x="696861" y="310161"/>
            <a:ext cx="1684967" cy="2367283"/>
          </a:xfrm>
          <a:prstGeom prst="rect">
            <a:avLst/>
          </a:prstGeom>
          <a:noFill/>
        </p:spPr>
      </p:pic>
    </p:spTree>
    <p:extLst>
      <p:ext uri="{BB962C8B-B14F-4D97-AF65-F5344CB8AC3E}">
        <p14:creationId xmlns:p14="http://schemas.microsoft.com/office/powerpoint/2010/main" val="278928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29208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34</a:t>
            </a:r>
            <a:endParaRPr lang="en-US" sz="4400" b="1" dirty="0">
              <a:solidFill>
                <a:srgbClr val="660066"/>
              </a:solidFill>
              <a:ea typeface="Cambria" charset="0"/>
              <a:cs typeface="Cambria" charset="0"/>
              <a:sym typeface="BotonBQ-Bold"/>
            </a:endParaRPr>
          </a:p>
          <a:p>
            <a:pPr>
              <a:lnSpc>
                <a:spcPts val="4020"/>
              </a:lnSpc>
            </a:pPr>
            <a:r>
              <a:rPr lang="en-US" sz="3600" dirty="0">
                <a:solidFill>
                  <a:schemeClr val="tx2">
                    <a:lumMod val="60000"/>
                    <a:lumOff val="40000"/>
                  </a:schemeClr>
                </a:solidFill>
              </a:rPr>
              <a:t>For WSC 2023 only: If a participant appeals a decision of the Cofacilitator, the Cofaciliator will explain why they ruled as they did, the participant making the appeal will explain why they are appealing the ruling, and then the body will vote. The voting threshold required to uphold a decision of the Cofacilitator under appeal will be 50% plus 1 in favor of the Cofacilitator.</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
        <p:nvSpPr>
          <p:cNvPr id="7" name="TextBox 6">
            <a:extLst>
              <a:ext uri="{FF2B5EF4-FFF2-40B4-BE49-F238E27FC236}">
                <a16:creationId xmlns:a16="http://schemas.microsoft.com/office/drawing/2014/main" id="{C7899A70-A698-F461-9F2E-99277D7111DD}"/>
              </a:ext>
            </a:extLst>
          </p:cNvPr>
          <p:cNvSpPr txBox="1"/>
          <p:nvPr/>
        </p:nvSpPr>
        <p:spPr>
          <a:xfrm>
            <a:off x="2333209" y="5611524"/>
            <a:ext cx="9751796" cy="1200329"/>
          </a:xfrm>
          <a:prstGeom prst="rect">
            <a:avLst/>
          </a:prstGeom>
          <a:noFill/>
        </p:spPr>
        <p:txBody>
          <a:bodyPr wrap="square">
            <a:spAutoFit/>
          </a:bodyPr>
          <a:lstStyle/>
          <a:p>
            <a:pPr marR="0">
              <a:spcBef>
                <a:spcPts val="0"/>
              </a:spcBef>
              <a:spcAft>
                <a:spcPts val="600"/>
              </a:spcAft>
            </a:pPr>
            <a:r>
              <a:rPr lang="en-US" sz="3600" u="sng" dirty="0">
                <a:solidFill>
                  <a:srgbClr val="6A2656"/>
                </a:solidFill>
                <a:effectLst/>
                <a:ea typeface="Calibri" panose="020F0502020204030204" pitchFamily="34" charset="0"/>
                <a:cs typeface="Arial" panose="020B0604020202020204" pitchFamily="34" charset="0"/>
              </a:rPr>
              <a:t>Intent:</a:t>
            </a:r>
            <a:r>
              <a:rPr lang="en-US" sz="3600" dirty="0">
                <a:solidFill>
                  <a:schemeClr val="tx2">
                    <a:lumMod val="60000"/>
                    <a:lumOff val="40000"/>
                  </a:schemeClr>
                </a:solidFill>
                <a:effectLst/>
                <a:ea typeface="Calibri" panose="020F0502020204030204" pitchFamily="34" charset="0"/>
                <a:cs typeface="Arial" panose="020B0604020202020204" pitchFamily="34" charset="0"/>
              </a:rPr>
              <a:t> </a:t>
            </a:r>
            <a:r>
              <a:rPr lang="en-US" sz="3400" dirty="0">
                <a:solidFill>
                  <a:schemeClr val="tx2">
                    <a:lumMod val="60000"/>
                    <a:lumOff val="40000"/>
                  </a:schemeClr>
                </a:solidFill>
                <a:effectLst/>
                <a:ea typeface="Calibri" panose="020F0502020204030204" pitchFamily="34" charset="0"/>
                <a:cs typeface="Arial" panose="020B0604020202020204" pitchFamily="34" charset="0"/>
              </a:rPr>
              <a:t>To clearly define the process for a participant to appeal the chair, thus maintaining checks and balances.</a:t>
            </a:r>
          </a:p>
        </p:txBody>
      </p:sp>
    </p:spTree>
    <p:extLst>
      <p:ext uri="{BB962C8B-B14F-4D97-AF65-F5344CB8AC3E}">
        <p14:creationId xmlns:p14="http://schemas.microsoft.com/office/powerpoint/2010/main" val="1361717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Abstentions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3289522"/>
            <a:ext cx="8785755" cy="3345194"/>
          </a:xfrm>
        </p:spPr>
        <p:txBody>
          <a:bodyPr/>
          <a:lstStyle/>
          <a:p>
            <a:pPr>
              <a:spcBef>
                <a:spcPts val="1600"/>
              </a:spcBef>
            </a:pPr>
            <a:r>
              <a:rPr lang="en-US" sz="3800" b="1" dirty="0">
                <a:solidFill>
                  <a:srgbClr val="00A8C2"/>
                </a:solidFill>
              </a:rPr>
              <a:t>Widely misunderstood as a way to stand aside and not register a vote on an item</a:t>
            </a:r>
          </a:p>
          <a:p>
            <a:pPr>
              <a:spcBef>
                <a:spcPts val="1600"/>
              </a:spcBef>
            </a:pPr>
            <a:r>
              <a:rPr lang="en-US" sz="3800" b="1" dirty="0">
                <a:solidFill>
                  <a:srgbClr val="00A8C2"/>
                </a:solidFill>
              </a:rPr>
              <a:t>Abstentions affect the outcome of a vote </a:t>
            </a:r>
          </a:p>
          <a:p>
            <a:pPr>
              <a:spcBef>
                <a:spcPts val="1600"/>
              </a:spcBef>
            </a:pPr>
            <a:r>
              <a:rPr lang="en-US" sz="3800" b="1" dirty="0">
                <a:solidFill>
                  <a:srgbClr val="00A8C2"/>
                </a:solidFill>
                <a:effectLst/>
                <a:ea typeface="Calibri" panose="020F0502020204030204" pitchFamily="34" charset="0"/>
                <a:cs typeface="Calibri" panose="020F0502020204030204" pitchFamily="34" charset="0"/>
              </a:rPr>
              <a:t>Asking to only call for yes, no, and present not voting at WSC 2023</a:t>
            </a:r>
            <a:endParaRPr lang="en-US" sz="3800" b="1" dirty="0">
              <a:solidFill>
                <a:srgbClr val="00A8C2"/>
              </a:solidFill>
              <a:effectLst/>
              <a:ea typeface="Calibri" panose="020F0502020204030204" pitchFamily="34" charset="0"/>
              <a:cs typeface="Times New Roman" panose="02020603050405020304" pitchFamily="18" charset="0"/>
            </a:endParaRPr>
          </a:p>
          <a:p>
            <a:endParaRPr lang="en-US" sz="3600" b="1" dirty="0"/>
          </a:p>
        </p:txBody>
      </p:sp>
      <p:cxnSp>
        <p:nvCxnSpPr>
          <p:cNvPr id="12" name="Straight Arrow Connector 11">
            <a:extLst>
              <a:ext uri="{FF2B5EF4-FFF2-40B4-BE49-F238E27FC236}">
                <a16:creationId xmlns:a16="http://schemas.microsoft.com/office/drawing/2014/main" id="{01B3152F-CE76-6D8A-65E7-04399A7B1FAC}"/>
              </a:ext>
            </a:extLst>
          </p:cNvPr>
          <p:cNvCxnSpPr>
            <a:cxnSpLocks/>
          </p:cNvCxnSpPr>
          <p:nvPr/>
        </p:nvCxnSpPr>
        <p:spPr>
          <a:xfrm flipV="1">
            <a:off x="1447800" y="2054847"/>
            <a:ext cx="0" cy="711200"/>
          </a:xfrm>
          <a:prstGeom prst="straightConnector1">
            <a:avLst/>
          </a:prstGeom>
          <a:ln w="149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oogle Shape;6954;p87">
            <a:extLst>
              <a:ext uri="{FF2B5EF4-FFF2-40B4-BE49-F238E27FC236}">
                <a16:creationId xmlns:a16="http://schemas.microsoft.com/office/drawing/2014/main" id="{0B712686-52DD-D01A-0569-EB66FBE8AFCD}"/>
              </a:ext>
            </a:extLst>
          </p:cNvPr>
          <p:cNvGrpSpPr/>
          <p:nvPr/>
        </p:nvGrpSpPr>
        <p:grpSpPr>
          <a:xfrm>
            <a:off x="174124" y="1108579"/>
            <a:ext cx="1083748" cy="1083748"/>
            <a:chOff x="1492675" y="4992125"/>
            <a:chExt cx="481825" cy="481825"/>
          </a:xfrm>
          <a:solidFill>
            <a:schemeClr val="accent5"/>
          </a:solidFill>
        </p:grpSpPr>
        <p:sp>
          <p:nvSpPr>
            <p:cNvPr id="18" name="Google Shape;6955;p87">
              <a:extLst>
                <a:ext uri="{FF2B5EF4-FFF2-40B4-BE49-F238E27FC236}">
                  <a16:creationId xmlns:a16="http://schemas.microsoft.com/office/drawing/2014/main" id="{BB8214A6-C482-F6B7-FC91-45FFE66F1CC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6956;p87">
              <a:extLst>
                <a:ext uri="{FF2B5EF4-FFF2-40B4-BE49-F238E27FC236}">
                  <a16:creationId xmlns:a16="http://schemas.microsoft.com/office/drawing/2014/main" id="{82BB1C44-9ADD-A164-A238-4C445321B93C}"/>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 name="Google Shape;6957;p87">
            <a:extLst>
              <a:ext uri="{FF2B5EF4-FFF2-40B4-BE49-F238E27FC236}">
                <a16:creationId xmlns:a16="http://schemas.microsoft.com/office/drawing/2014/main" id="{EED35CF1-9C2E-F260-9866-7FD4C484196E}"/>
              </a:ext>
            </a:extLst>
          </p:cNvPr>
          <p:cNvGrpSpPr/>
          <p:nvPr/>
        </p:nvGrpSpPr>
        <p:grpSpPr>
          <a:xfrm>
            <a:off x="1621352" y="1108579"/>
            <a:ext cx="1083748" cy="1083748"/>
            <a:chOff x="2085525" y="4992125"/>
            <a:chExt cx="481825" cy="481825"/>
          </a:xfrm>
          <a:solidFill>
            <a:schemeClr val="accent5"/>
          </a:solidFill>
        </p:grpSpPr>
        <p:sp>
          <p:nvSpPr>
            <p:cNvPr id="21" name="Google Shape;6958;p87">
              <a:extLst>
                <a:ext uri="{FF2B5EF4-FFF2-40B4-BE49-F238E27FC236}">
                  <a16:creationId xmlns:a16="http://schemas.microsoft.com/office/drawing/2014/main" id="{730E0E11-50A4-7345-BB4F-C5E79C96202E}"/>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6959;p87">
              <a:extLst>
                <a:ext uri="{FF2B5EF4-FFF2-40B4-BE49-F238E27FC236}">
                  <a16:creationId xmlns:a16="http://schemas.microsoft.com/office/drawing/2014/main" id="{15B0D965-6B3E-F4DA-AFC5-0BF0600AA225}"/>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379478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35</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eliminate abstentions when voting or taking straw polls, for WSC 2023 only.</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
        <p:nvSpPr>
          <p:cNvPr id="7" name="TextBox 6">
            <a:extLst>
              <a:ext uri="{FF2B5EF4-FFF2-40B4-BE49-F238E27FC236}">
                <a16:creationId xmlns:a16="http://schemas.microsoft.com/office/drawing/2014/main" id="{C7899A70-A698-F461-9F2E-99277D7111DD}"/>
              </a:ext>
            </a:extLst>
          </p:cNvPr>
          <p:cNvSpPr txBox="1"/>
          <p:nvPr/>
        </p:nvSpPr>
        <p:spPr>
          <a:xfrm>
            <a:off x="2440204" y="4266193"/>
            <a:ext cx="9751796" cy="1200329"/>
          </a:xfrm>
          <a:prstGeom prst="rect">
            <a:avLst/>
          </a:prstGeom>
          <a:noFill/>
        </p:spPr>
        <p:txBody>
          <a:bodyPr wrap="square">
            <a:spAutoFit/>
          </a:bodyPr>
          <a:lstStyle/>
          <a:p>
            <a:pPr marR="0">
              <a:spcBef>
                <a:spcPts val="0"/>
              </a:spcBef>
              <a:spcAft>
                <a:spcPts val="600"/>
              </a:spcAft>
            </a:pPr>
            <a:r>
              <a:rPr lang="en-US" sz="3600" u="sng" dirty="0">
                <a:solidFill>
                  <a:srgbClr val="6A2656"/>
                </a:solidFill>
                <a:effectLst/>
                <a:ea typeface="Calibri" panose="020F0502020204030204" pitchFamily="34" charset="0"/>
                <a:cs typeface="Arial" panose="020B0604020202020204" pitchFamily="34" charset="0"/>
              </a:rPr>
              <a:t>Intent:</a:t>
            </a:r>
            <a:r>
              <a:rPr lang="en-US" sz="3600" dirty="0">
                <a:solidFill>
                  <a:schemeClr val="tx2">
                    <a:lumMod val="60000"/>
                    <a:lumOff val="40000"/>
                  </a:schemeClr>
                </a:solidFill>
                <a:effectLst/>
                <a:ea typeface="Calibri" panose="020F0502020204030204" pitchFamily="34" charset="0"/>
                <a:cs typeface="Arial" panose="020B0604020202020204" pitchFamily="34" charset="0"/>
              </a:rPr>
              <a:t> To simplify the voting and polling process and eliminate an option that has the same effect as a no vote.</a:t>
            </a:r>
          </a:p>
        </p:txBody>
      </p:sp>
    </p:spTree>
    <p:extLst>
      <p:ext uri="{BB962C8B-B14F-4D97-AF65-F5344CB8AC3E}">
        <p14:creationId xmlns:p14="http://schemas.microsoft.com/office/powerpoint/2010/main" val="2678983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New Idea Proposal Discussions</a:t>
            </a:r>
          </a:p>
        </p:txBody>
      </p:sp>
      <p:sp>
        <p:nvSpPr>
          <p:cNvPr id="4" name="Subtitle 2">
            <a:extLst>
              <a:ext uri="{FF2B5EF4-FFF2-40B4-BE49-F238E27FC236}">
                <a16:creationId xmlns:a16="http://schemas.microsoft.com/office/drawing/2014/main" id="{5B5F507B-B33E-55D5-8B11-35CC67BECD82}"/>
              </a:ext>
            </a:extLst>
          </p:cNvPr>
          <p:cNvSpPr txBox="1">
            <a:spLocks/>
          </p:cNvSpPr>
          <p:nvPr/>
        </p:nvSpPr>
        <p:spPr>
          <a:xfrm>
            <a:off x="496143" y="3022428"/>
            <a:ext cx="8657055" cy="3975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None/>
            </a:pPr>
            <a:r>
              <a:rPr lang="en-US" sz="3600" dirty="0">
                <a:solidFill>
                  <a:srgbClr val="00A8C2"/>
                </a:solidFill>
              </a:rPr>
              <a:t>Motion #53, adopted at the 2018 conference: </a:t>
            </a:r>
          </a:p>
          <a:p>
            <a:pPr marL="0" indent="0">
              <a:spcBef>
                <a:spcPts val="2200"/>
              </a:spcBef>
              <a:buNone/>
            </a:pPr>
            <a:r>
              <a:rPr lang="en-US" sz="3400" dirty="0">
                <a:solidFill>
                  <a:schemeClr val="accent2">
                    <a:lumMod val="60000"/>
                    <a:lumOff val="40000"/>
                  </a:schemeClr>
                </a:solidFill>
              </a:rPr>
              <a:t>To acknowledge in the upcoming </a:t>
            </a:r>
            <a:r>
              <a:rPr lang="en-US" sz="3400" i="1" dirty="0">
                <a:solidFill>
                  <a:schemeClr val="accent2">
                    <a:lumMod val="60000"/>
                    <a:lumOff val="40000"/>
                  </a:schemeClr>
                </a:solidFill>
              </a:rPr>
              <a:t>GWSNA</a:t>
            </a:r>
            <a:r>
              <a:rPr lang="en-US" sz="3400" dirty="0">
                <a:solidFill>
                  <a:schemeClr val="accent2">
                    <a:lumMod val="60000"/>
                    <a:lumOff val="40000"/>
                  </a:schemeClr>
                </a:solidFill>
              </a:rPr>
              <a:t>, that formal new business has been eliminated. The process used at WSC 2018 to discuss New Ideas will continue to be developed in the cycle. A motion will be included in the 2020 CAT and offered at the start of WSC 2020 to outline the process to be used for that Conference.</a:t>
            </a:r>
          </a:p>
        </p:txBody>
      </p:sp>
      <p:sp>
        <p:nvSpPr>
          <p:cNvPr id="8" name="TextBox 7">
            <a:extLst>
              <a:ext uri="{FF2B5EF4-FFF2-40B4-BE49-F238E27FC236}">
                <a16:creationId xmlns:a16="http://schemas.microsoft.com/office/drawing/2014/main" id="{E9650E6D-3E1C-883E-324F-957601892CE2}"/>
              </a:ext>
            </a:extLst>
          </p:cNvPr>
          <p:cNvSpPr txBox="1"/>
          <p:nvPr/>
        </p:nvSpPr>
        <p:spPr>
          <a:xfrm>
            <a:off x="9153198" y="3975273"/>
            <a:ext cx="2895600" cy="2554545"/>
          </a:xfrm>
          <a:prstGeom prst="rect">
            <a:avLst/>
          </a:prstGeom>
          <a:noFill/>
        </p:spPr>
        <p:txBody>
          <a:bodyPr wrap="square" rtlCol="0">
            <a:spAutoFit/>
          </a:bodyPr>
          <a:lstStyle/>
          <a:p>
            <a:pPr algn="ctr"/>
            <a:r>
              <a:rPr lang="en-US" sz="3200" b="1" dirty="0">
                <a:solidFill>
                  <a:schemeClr val="accent5"/>
                </a:solidFill>
              </a:rPr>
              <a:t>Details of the process proposed for WSC 2023 </a:t>
            </a:r>
            <a:br>
              <a:rPr lang="en-US" sz="3200" b="1" dirty="0">
                <a:solidFill>
                  <a:schemeClr val="accent5"/>
                </a:solidFill>
              </a:rPr>
            </a:br>
            <a:r>
              <a:rPr lang="en-US" sz="3200" b="1" dirty="0">
                <a:solidFill>
                  <a:schemeClr val="accent5"/>
                </a:solidFill>
              </a:rPr>
              <a:t>is on pages 83-85 of the CAT</a:t>
            </a:r>
          </a:p>
        </p:txBody>
      </p:sp>
      <p:grpSp>
        <p:nvGrpSpPr>
          <p:cNvPr id="10" name="Google Shape;7978;p90">
            <a:extLst>
              <a:ext uri="{FF2B5EF4-FFF2-40B4-BE49-F238E27FC236}">
                <a16:creationId xmlns:a16="http://schemas.microsoft.com/office/drawing/2014/main" id="{A03C0E34-9816-0251-877C-197A42BA8A52}"/>
              </a:ext>
            </a:extLst>
          </p:cNvPr>
          <p:cNvGrpSpPr/>
          <p:nvPr/>
        </p:nvGrpSpPr>
        <p:grpSpPr>
          <a:xfrm>
            <a:off x="978743" y="1004479"/>
            <a:ext cx="1583036" cy="1576942"/>
            <a:chOff x="-35123050" y="3561225"/>
            <a:chExt cx="292225" cy="291100"/>
          </a:xfrm>
          <a:solidFill>
            <a:schemeClr val="accent5"/>
          </a:solidFill>
        </p:grpSpPr>
        <p:sp>
          <p:nvSpPr>
            <p:cNvPr id="11" name="Google Shape;7979;p90">
              <a:extLst>
                <a:ext uri="{FF2B5EF4-FFF2-40B4-BE49-F238E27FC236}">
                  <a16:creationId xmlns:a16="http://schemas.microsoft.com/office/drawing/2014/main" id="{7EECCE5C-31ED-83E6-D99B-9481EC6029AB}"/>
                </a:ext>
              </a:extLst>
            </p:cNvPr>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80;p90">
              <a:extLst>
                <a:ext uri="{FF2B5EF4-FFF2-40B4-BE49-F238E27FC236}">
                  <a16:creationId xmlns:a16="http://schemas.microsoft.com/office/drawing/2014/main" id="{0A44FAE4-8F4D-8953-1A2F-1485A6CB74B7}"/>
                </a:ext>
              </a:extLst>
            </p:cNvPr>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4844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36</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adopt, for WSC 2023 only, the following approaches for New Idea Discussions </a:t>
            </a:r>
          </a:p>
          <a:p>
            <a:pPr>
              <a:lnSpc>
                <a:spcPct val="108000"/>
              </a:lnSpc>
            </a:pPr>
            <a:r>
              <a:rPr lang="en-US" sz="4000" i="1" dirty="0">
                <a:solidFill>
                  <a:srgbClr val="9B236B"/>
                </a:solidFill>
              </a:rPr>
              <a:t>(Details in the CAT)</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36772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2023–2025 Reimbursement Policy</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3" y="4060820"/>
            <a:ext cx="11051827" cy="2565304"/>
          </a:xfrm>
        </p:spPr>
        <p:txBody>
          <a:bodyPr/>
          <a:lstStyle/>
          <a:p>
            <a:pPr>
              <a:lnSpc>
                <a:spcPct val="100000"/>
              </a:lnSpc>
              <a:spcBef>
                <a:spcPts val="0"/>
              </a:spcBef>
            </a:pPr>
            <a:r>
              <a:rPr lang="en-US" sz="3000" b="1" dirty="0">
                <a:solidFill>
                  <a:schemeClr val="accent4"/>
                </a:solidFill>
              </a:rPr>
              <a:t>Each WSC approves the Travel Reimbursement Policy for the upcoming cycle, which is then included in </a:t>
            </a:r>
            <a:r>
              <a:rPr lang="en-US" sz="3000" b="1" i="1" dirty="0">
                <a:solidFill>
                  <a:schemeClr val="accent4"/>
                </a:solidFill>
              </a:rPr>
              <a:t>A Guide to World Services in NA</a:t>
            </a:r>
            <a:r>
              <a:rPr lang="en-US" sz="3000" b="1" dirty="0">
                <a:solidFill>
                  <a:schemeClr val="accent4"/>
                </a:solidFill>
              </a:rPr>
              <a:t>.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86-90</a:t>
            </a:r>
          </a:p>
        </p:txBody>
      </p:sp>
    </p:spTree>
    <p:extLst>
      <p:ext uri="{BB962C8B-B14F-4D97-AF65-F5344CB8AC3E}">
        <p14:creationId xmlns:p14="http://schemas.microsoft.com/office/powerpoint/2010/main" val="261231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C1298-CF55-C295-B44C-C64C68D52CE9}"/>
              </a:ext>
            </a:extLst>
          </p:cNvPr>
          <p:cNvSpPr txBox="1"/>
          <p:nvPr/>
        </p:nvSpPr>
        <p:spPr>
          <a:xfrm>
            <a:off x="666393" y="655331"/>
            <a:ext cx="8435077" cy="5804153"/>
          </a:xfrm>
          <a:prstGeom prst="rect">
            <a:avLst/>
          </a:prstGeom>
          <a:noFill/>
        </p:spPr>
        <p:txBody>
          <a:bodyPr wrap="square" rtlCol="0">
            <a:spAutoFit/>
          </a:bodyPr>
          <a:lstStyle/>
          <a:p>
            <a:pPr marL="0" marR="0" indent="0" algn="just">
              <a:spcBef>
                <a:spcPts val="600"/>
              </a:spcBef>
              <a:spcAft>
                <a:spcPts val="300"/>
              </a:spcAft>
            </a:pPr>
            <a:r>
              <a:rPr lang="en-US" sz="3600" b="1" dirty="0">
                <a:solidFill>
                  <a:srgbClr val="3A668B"/>
                </a:solidFill>
                <a:effectLst/>
                <a:ea typeface="Times New Roman" panose="02020603050405020304" pitchFamily="18" charset="0"/>
                <a:cs typeface="Times New Roman" panose="02020603050405020304" pitchFamily="18" charset="0"/>
              </a:rPr>
              <a:t>REIMBURSABLE EXPENSES FOR WSC 2023</a:t>
            </a:r>
            <a:endParaRPr lang="en-US" sz="3600" b="1" dirty="0">
              <a:solidFill>
                <a:srgbClr val="0099BD"/>
              </a:solidFill>
              <a:effectLst/>
              <a:ea typeface="Times New Roman" panose="02020603050405020304" pitchFamily="18" charset="0"/>
            </a:endParaRPr>
          </a:p>
          <a:p>
            <a:pPr marL="457200" marR="0" lvl="0" indent="-457200" algn="l">
              <a:spcBef>
                <a:spcPts val="0"/>
              </a:spcBef>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All travel from home to WSC venue, including airfare if needed</a:t>
            </a:r>
          </a:p>
          <a:p>
            <a:pPr marL="457200" lvl="0" indent="-457200">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Meals, maximum meal and tip allowance is </a:t>
            </a:r>
            <a:br>
              <a:rPr lang="en-US" sz="3400" dirty="0">
                <a:solidFill>
                  <a:srgbClr val="0099BD"/>
                </a:solidFill>
                <a:ea typeface="Times New Roman" panose="02020603050405020304" pitchFamily="18" charset="0"/>
                <a:cs typeface="Times New Roman" panose="02020603050405020304" pitchFamily="18" charset="0"/>
              </a:rPr>
            </a:br>
            <a:r>
              <a:rPr lang="en-US" sz="3400" dirty="0">
                <a:solidFill>
                  <a:srgbClr val="0099BD"/>
                </a:solidFill>
                <a:ea typeface="Times New Roman" panose="02020603050405020304" pitchFamily="18" charset="0"/>
                <a:cs typeface="Times New Roman" panose="02020603050405020304" pitchFamily="18" charset="0"/>
              </a:rPr>
              <a:t>$60 per </a:t>
            </a:r>
            <a:r>
              <a:rPr lang="en-US" sz="3400" dirty="0">
                <a:solidFill>
                  <a:srgbClr val="0099BD"/>
                </a:solidFill>
                <a:cs typeface="Times New Roman" panose="02020603050405020304" pitchFamily="18" charset="0"/>
              </a:rPr>
              <a:t>day (recommending $70 for 2023-2025)</a:t>
            </a:r>
          </a:p>
          <a:p>
            <a:pPr marL="457200" marR="0" lvl="0" indent="-457200" algn="l">
              <a:spcBef>
                <a:spcPts val="0"/>
              </a:spcBef>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Hotel </a:t>
            </a:r>
          </a:p>
          <a:p>
            <a:pPr marL="457200" marR="0" lvl="0" indent="-457200" algn="l">
              <a:spcBef>
                <a:spcPts val="0"/>
              </a:spcBef>
              <a:spcAft>
                <a:spcPts val="200"/>
              </a:spcAft>
              <a:buFont typeface="Arial" panose="020B0604020202020204" pitchFamily="34" charset="0"/>
              <a:buChar char="•"/>
            </a:pPr>
            <a:r>
              <a:rPr lang="en-US" sz="3400" dirty="0">
                <a:solidFill>
                  <a:srgbClr val="0099BD"/>
                </a:solidFill>
                <a:ea typeface="Times New Roman" panose="02020603050405020304" pitchFamily="18" charset="0"/>
                <a:cs typeface="Times New Roman" panose="02020603050405020304" pitchFamily="18" charset="0"/>
              </a:rPr>
              <a:t>Parking if required</a:t>
            </a:r>
          </a:p>
          <a:p>
            <a:pPr marL="228600" indent="-228600" algn="ctr">
              <a:spcAft>
                <a:spcPts val="1200"/>
              </a:spcAft>
            </a:pPr>
            <a:endParaRPr lang="en-US" sz="2800" b="1" i="1" dirty="0">
              <a:solidFill>
                <a:schemeClr val="accent5"/>
              </a:solidFill>
              <a:effectLst/>
              <a:ea typeface="Times New Roman" panose="02020603050405020304" pitchFamily="18" charset="0"/>
            </a:endParaRPr>
          </a:p>
          <a:p>
            <a:pPr marL="228600" indent="-228600" algn="ctr">
              <a:spcAft>
                <a:spcPts val="1200"/>
              </a:spcAft>
            </a:pPr>
            <a:r>
              <a:rPr lang="en-US" sz="2800" b="1" i="1" dirty="0">
                <a:solidFill>
                  <a:schemeClr val="accent5"/>
                </a:solidFill>
                <a:effectLst/>
                <a:ea typeface="Times New Roman" panose="02020603050405020304" pitchFamily="18" charset="0"/>
              </a:rPr>
              <a:t>All reimbursement requests will be made through an </a:t>
            </a:r>
            <a:br>
              <a:rPr lang="en-US" sz="2800" b="1" i="1" dirty="0">
                <a:solidFill>
                  <a:schemeClr val="accent5"/>
                </a:solidFill>
                <a:effectLst/>
                <a:ea typeface="Times New Roman" panose="02020603050405020304" pitchFamily="18" charset="0"/>
              </a:rPr>
            </a:br>
            <a:r>
              <a:rPr lang="en-US" sz="2800" b="1" i="1" dirty="0">
                <a:solidFill>
                  <a:schemeClr val="accent5"/>
                </a:solidFill>
                <a:effectLst/>
                <a:ea typeface="Times New Roman" panose="02020603050405020304" pitchFamily="18" charset="0"/>
              </a:rPr>
              <a:t>expense report; an example and full instructions are </a:t>
            </a:r>
            <a:br>
              <a:rPr lang="en-US" sz="2800" b="1" i="1" dirty="0">
                <a:solidFill>
                  <a:schemeClr val="accent5"/>
                </a:solidFill>
                <a:effectLst/>
                <a:ea typeface="Times New Roman" panose="02020603050405020304" pitchFamily="18" charset="0"/>
              </a:rPr>
            </a:br>
            <a:r>
              <a:rPr lang="en-US" sz="2800" b="1" i="1" dirty="0">
                <a:solidFill>
                  <a:schemeClr val="accent5"/>
                </a:solidFill>
                <a:effectLst/>
                <a:ea typeface="Times New Roman" panose="02020603050405020304" pitchFamily="18" charset="0"/>
              </a:rPr>
              <a:t>shown in the CAT.</a:t>
            </a:r>
          </a:p>
        </p:txBody>
      </p:sp>
      <p:pic>
        <p:nvPicPr>
          <p:cNvPr id="5" name="Picture 4">
            <a:extLst>
              <a:ext uri="{FF2B5EF4-FFF2-40B4-BE49-F238E27FC236}">
                <a16:creationId xmlns:a16="http://schemas.microsoft.com/office/drawing/2014/main" id="{CB7461FB-2D84-0B58-4B85-92FE6DBDC2DB}"/>
              </a:ext>
            </a:extLst>
          </p:cNvPr>
          <p:cNvPicPr>
            <a:picLocks noChangeAspect="1"/>
          </p:cNvPicPr>
          <p:nvPr/>
        </p:nvPicPr>
        <p:blipFill>
          <a:blip r:embed="rId3"/>
          <a:stretch>
            <a:fillRect/>
          </a:stretch>
        </p:blipFill>
        <p:spPr>
          <a:xfrm>
            <a:off x="8840086" y="3074906"/>
            <a:ext cx="2252961" cy="2275268"/>
          </a:xfrm>
          <a:prstGeom prst="rect">
            <a:avLst/>
          </a:prstGeom>
        </p:spPr>
      </p:pic>
    </p:spTree>
    <p:extLst>
      <p:ext uri="{BB962C8B-B14F-4D97-AF65-F5344CB8AC3E}">
        <p14:creationId xmlns:p14="http://schemas.microsoft.com/office/powerpoint/2010/main" val="331278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2023–2025 Proposed </a:t>
            </a:r>
            <a:br>
              <a:rPr lang="en-US" i="1" dirty="0">
                <a:solidFill>
                  <a:schemeClr val="accent1"/>
                </a:solidFill>
              </a:rPr>
            </a:br>
            <a:r>
              <a:rPr lang="en-US" i="1" dirty="0">
                <a:solidFill>
                  <a:schemeClr val="accent1"/>
                </a:solidFill>
              </a:rPr>
              <a:t>Project Plans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4" y="4060820"/>
            <a:ext cx="7165626" cy="2565304"/>
          </a:xfrm>
        </p:spPr>
        <p:txBody>
          <a:bodyPr/>
          <a:lstStyle/>
          <a:p>
            <a:pPr marL="457200" indent="-457200">
              <a:lnSpc>
                <a:spcPct val="100000"/>
              </a:lnSpc>
              <a:spcBef>
                <a:spcPts val="0"/>
              </a:spcBef>
              <a:buFont typeface="Arial" panose="020B0604020202020204" pitchFamily="34" charset="0"/>
              <a:buChar char="•"/>
            </a:pPr>
            <a:r>
              <a:rPr lang="en-US" sz="3000" b="1" dirty="0">
                <a:solidFill>
                  <a:schemeClr val="accent4"/>
                </a:solidFill>
              </a:rPr>
              <a:t>2 literature projects</a:t>
            </a:r>
          </a:p>
          <a:p>
            <a:pPr marL="457200" indent="-457200">
              <a:lnSpc>
                <a:spcPct val="100000"/>
              </a:lnSpc>
              <a:spcBef>
                <a:spcPts val="0"/>
              </a:spcBef>
              <a:buFont typeface="Arial" panose="020B0604020202020204" pitchFamily="34" charset="0"/>
              <a:buChar char="•"/>
            </a:pPr>
            <a:r>
              <a:rPr lang="en-US" sz="3000" b="1" dirty="0">
                <a:solidFill>
                  <a:schemeClr val="accent4"/>
                </a:solidFill>
              </a:rPr>
              <a:t>A project about Issue Discussion Topics (IDTs)</a:t>
            </a:r>
          </a:p>
          <a:p>
            <a:pPr marL="457200" indent="-457200">
              <a:lnSpc>
                <a:spcPct val="100000"/>
              </a:lnSpc>
              <a:spcBef>
                <a:spcPts val="0"/>
              </a:spcBef>
              <a:buFont typeface="Arial" panose="020B0604020202020204" pitchFamily="34" charset="0"/>
              <a:buChar char="•"/>
            </a:pPr>
            <a:r>
              <a:rPr lang="en-US" sz="3000" b="1" dirty="0">
                <a:solidFill>
                  <a:schemeClr val="accent4"/>
                </a:solidFill>
              </a:rPr>
              <a:t>A service material project</a:t>
            </a:r>
          </a:p>
          <a:p>
            <a:pPr marL="457200" indent="-457200">
              <a:lnSpc>
                <a:spcPct val="100000"/>
              </a:lnSpc>
              <a:spcBef>
                <a:spcPts val="0"/>
              </a:spcBef>
              <a:buFont typeface="Arial" panose="020B0604020202020204" pitchFamily="34" charset="0"/>
              <a:buChar char="•"/>
            </a:pPr>
            <a:r>
              <a:rPr lang="en-US" sz="3000" b="1" dirty="0">
                <a:solidFill>
                  <a:schemeClr val="accent4"/>
                </a:solidFill>
              </a:rPr>
              <a:t>A project on the future of the WSC</a:t>
            </a:r>
          </a:p>
          <a:p>
            <a:pPr marL="457200" indent="-457200">
              <a:lnSpc>
                <a:spcPct val="100000"/>
              </a:lnSpc>
              <a:spcBef>
                <a:spcPts val="0"/>
              </a:spcBef>
              <a:buFont typeface="Arial" panose="020B0604020202020204" pitchFamily="34" charset="0"/>
              <a:buChar char="•"/>
            </a:pPr>
            <a:r>
              <a:rPr lang="en-US" sz="3000" b="1" dirty="0">
                <a:solidFill>
                  <a:schemeClr val="accent4"/>
                </a:solidFill>
              </a:rPr>
              <a:t>A project on Invest in our Vision</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8-13</a:t>
            </a:r>
          </a:p>
        </p:txBody>
      </p:sp>
      <p:sp>
        <p:nvSpPr>
          <p:cNvPr id="5" name="TextBox 4">
            <a:extLst>
              <a:ext uri="{FF2B5EF4-FFF2-40B4-BE49-F238E27FC236}">
                <a16:creationId xmlns:a16="http://schemas.microsoft.com/office/drawing/2014/main" id="{B8431743-634D-B4EC-1618-8BFF08532D0E}"/>
              </a:ext>
            </a:extLst>
          </p:cNvPr>
          <p:cNvSpPr txBox="1"/>
          <p:nvPr/>
        </p:nvSpPr>
        <p:spPr>
          <a:xfrm>
            <a:off x="8289721" y="4195455"/>
            <a:ext cx="2941983" cy="1292662"/>
          </a:xfrm>
          <a:prstGeom prst="rect">
            <a:avLst/>
          </a:prstGeom>
          <a:noFill/>
        </p:spPr>
        <p:txBody>
          <a:bodyPr wrap="square" rtlCol="0">
            <a:spAutoFit/>
          </a:bodyPr>
          <a:lstStyle/>
          <a:p>
            <a:r>
              <a:rPr lang="en-US" sz="2600" dirty="0">
                <a:solidFill>
                  <a:schemeClr val="accent6"/>
                </a:solidFill>
              </a:rPr>
              <a:t>The </a:t>
            </a:r>
            <a:r>
              <a:rPr lang="en-US" sz="2600" i="1" dirty="0">
                <a:solidFill>
                  <a:schemeClr val="accent6"/>
                </a:solidFill>
              </a:rPr>
              <a:t>CAR</a:t>
            </a:r>
            <a:r>
              <a:rPr lang="en-US" sz="2600" dirty="0">
                <a:solidFill>
                  <a:schemeClr val="accent6"/>
                </a:solidFill>
              </a:rPr>
              <a:t>  survey results will help guide these decisions</a:t>
            </a:r>
          </a:p>
        </p:txBody>
      </p:sp>
      <p:sp>
        <p:nvSpPr>
          <p:cNvPr id="6" name="Right Brace 5">
            <a:extLst>
              <a:ext uri="{FF2B5EF4-FFF2-40B4-BE49-F238E27FC236}">
                <a16:creationId xmlns:a16="http://schemas.microsoft.com/office/drawing/2014/main" id="{9B2E76C8-C917-F33D-F7BA-10358216B552}"/>
              </a:ext>
            </a:extLst>
          </p:cNvPr>
          <p:cNvSpPr/>
          <p:nvPr/>
        </p:nvSpPr>
        <p:spPr>
          <a:xfrm>
            <a:off x="7659291" y="4195455"/>
            <a:ext cx="516835" cy="1300885"/>
          </a:xfrm>
          <a:prstGeom prst="rightBrace">
            <a:avLst>
              <a:gd name="adj1" fmla="val 8333"/>
              <a:gd name="adj2" fmla="val 50000"/>
            </a:avLst>
          </a:prstGeom>
          <a:noFill/>
          <a:ln w="412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37</a:t>
            </a:r>
            <a:endParaRPr lang="en-US" sz="4400" b="1" dirty="0">
              <a:solidFill>
                <a:srgbClr val="660066"/>
              </a:solidFill>
              <a:ea typeface="Cambria" charset="0"/>
              <a:cs typeface="Cambria" charset="0"/>
              <a:sym typeface="BotonBQ-Bold"/>
            </a:endParaRPr>
          </a:p>
          <a:p>
            <a:pPr>
              <a:lnSpc>
                <a:spcPct val="108000"/>
              </a:lnSpc>
            </a:pPr>
            <a:r>
              <a:rPr lang="en-US" sz="4000" dirty="0">
                <a:solidFill>
                  <a:schemeClr val="tx2">
                    <a:lumMod val="60000"/>
                    <a:lumOff val="40000"/>
                  </a:schemeClr>
                </a:solidFill>
              </a:rPr>
              <a:t>To adopt the 2023–2025 Reimbursement Policy.</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a:solidFill>
                  <a:schemeClr val="bg1"/>
                </a:solidFill>
                <a:latin typeface="+mj-lt"/>
                <a:ea typeface="Lato" charset="0"/>
                <a:cs typeface="Arial" panose="020B0604020202020204" pitchFamily="34" charset="0"/>
              </a:rPr>
              <a:t>Decision</a:t>
            </a:r>
          </a:p>
        </p:txBody>
      </p:sp>
    </p:spTree>
    <p:extLst>
      <p:ext uri="{BB962C8B-B14F-4D97-AF65-F5344CB8AC3E}">
        <p14:creationId xmlns:p14="http://schemas.microsoft.com/office/powerpoint/2010/main" val="4283718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9FE3F6-733E-5668-C116-D420C6F0CBAC}"/>
              </a:ext>
            </a:extLst>
          </p:cNvPr>
          <p:cNvPicPr>
            <a:picLocks noChangeAspect="1"/>
          </p:cNvPicPr>
          <p:nvPr/>
        </p:nvPicPr>
        <p:blipFill>
          <a:blip r:embed="rId3"/>
          <a:stretch>
            <a:fillRect/>
          </a:stretch>
        </p:blipFill>
        <p:spPr>
          <a:xfrm>
            <a:off x="232621" y="319244"/>
            <a:ext cx="1674492" cy="2170141"/>
          </a:xfrm>
          <a:prstGeom prst="rect">
            <a:avLst/>
          </a:prstGeom>
        </p:spPr>
      </p:pic>
      <p:sp>
        <p:nvSpPr>
          <p:cNvPr id="2" name="TextBox 1">
            <a:extLst>
              <a:ext uri="{FF2B5EF4-FFF2-40B4-BE49-F238E27FC236}">
                <a16:creationId xmlns:a16="http://schemas.microsoft.com/office/drawing/2014/main" id="{69E2AEBA-7ACE-210E-DFE1-2B6694D7AFE3}"/>
              </a:ext>
            </a:extLst>
          </p:cNvPr>
          <p:cNvSpPr txBox="1"/>
          <p:nvPr/>
        </p:nvSpPr>
        <p:spPr>
          <a:xfrm>
            <a:off x="2220686" y="591905"/>
            <a:ext cx="9784080" cy="5770811"/>
          </a:xfrm>
          <a:prstGeom prst="rect">
            <a:avLst/>
          </a:prstGeom>
          <a:noFill/>
        </p:spPr>
        <p:txBody>
          <a:bodyPr wrap="square" rtlCol="0">
            <a:spAutoFit/>
          </a:bodyPr>
          <a:lstStyle/>
          <a:p>
            <a:pPr>
              <a:spcAft>
                <a:spcPts val="600"/>
              </a:spcAft>
            </a:pPr>
            <a:r>
              <a:rPr lang="en-US" sz="5000" b="1" dirty="0">
                <a:solidFill>
                  <a:schemeClr val="accent1"/>
                </a:solidFill>
                <a:ea typeface="Lato" charset="0"/>
                <a:cs typeface="Arial" panose="020B0604020202020204" pitchFamily="34" charset="0"/>
              </a:rPr>
              <a:t>Visit </a:t>
            </a:r>
            <a:r>
              <a:rPr lang="en-US" sz="5000" b="1" u="sng" dirty="0">
                <a:solidFill>
                  <a:srgbClr val="00B0F0"/>
                </a:solidFill>
                <a:ea typeface="Lato" charset="0"/>
                <a:cs typeface="Arial" panose="020B0604020202020204" pitchFamily="34" charset="0"/>
              </a:rPr>
              <a:t>www.na.org/conference</a:t>
            </a:r>
            <a:r>
              <a:rPr lang="en-US" sz="5000" b="1" dirty="0">
                <a:solidFill>
                  <a:srgbClr val="00B0F0"/>
                </a:solidFill>
                <a:ea typeface="Lato" charset="0"/>
                <a:cs typeface="Arial" panose="020B0604020202020204" pitchFamily="34" charset="0"/>
              </a:rPr>
              <a:t> </a:t>
            </a:r>
            <a:r>
              <a:rPr lang="en-US" sz="5000" b="1" dirty="0">
                <a:solidFill>
                  <a:schemeClr val="accent1"/>
                </a:solidFill>
                <a:ea typeface="Lato" charset="0"/>
                <a:cs typeface="Arial" panose="020B0604020202020204" pitchFamily="34" charset="0"/>
              </a:rPr>
              <a:t>for </a:t>
            </a:r>
            <a:br>
              <a:rPr lang="en-US" sz="5000" b="1" dirty="0">
                <a:solidFill>
                  <a:schemeClr val="accent1"/>
                </a:solidFill>
                <a:ea typeface="Lato" charset="0"/>
                <a:cs typeface="Arial" panose="020B0604020202020204" pitchFamily="34" charset="0"/>
              </a:rPr>
            </a:br>
            <a:r>
              <a:rPr lang="en-US" sz="5000" b="1" dirty="0">
                <a:solidFill>
                  <a:schemeClr val="accent1"/>
                </a:solidFill>
                <a:ea typeface="Lato" charset="0"/>
                <a:cs typeface="Arial" panose="020B0604020202020204" pitchFamily="34" charset="0"/>
              </a:rPr>
              <a:t>everything WSC!</a:t>
            </a:r>
          </a:p>
          <a:p>
            <a:pPr marL="731520" lvl="1" indent="-365760">
              <a:buFont typeface="Arial" panose="020B0604020202020204" pitchFamily="34" charset="0"/>
              <a:buChar char="•"/>
            </a:pPr>
            <a:r>
              <a:rPr lang="en-US" sz="4400" b="1" i="1" dirty="0">
                <a:solidFill>
                  <a:schemeClr val="accent1"/>
                </a:solidFill>
                <a:ea typeface="Lato" charset="0"/>
                <a:cs typeface="Arial" panose="020B0604020202020204" pitchFamily="34" charset="0"/>
              </a:rPr>
              <a:t>Conference Agenda Report </a:t>
            </a:r>
            <a:r>
              <a:rPr lang="en-US" sz="4400" b="1" dirty="0">
                <a:solidFill>
                  <a:schemeClr val="accent1"/>
                </a:solidFill>
                <a:ea typeface="Lato" charset="0"/>
                <a:cs typeface="Arial" panose="020B0604020202020204" pitchFamily="34" charset="0"/>
              </a:rPr>
              <a:t>(</a:t>
            </a:r>
            <a:r>
              <a:rPr lang="en-US" sz="4400" b="1" i="1" dirty="0">
                <a:solidFill>
                  <a:schemeClr val="accent1"/>
                </a:solidFill>
                <a:ea typeface="Lato" charset="0"/>
                <a:cs typeface="Arial" panose="020B0604020202020204" pitchFamily="34" charset="0"/>
              </a:rPr>
              <a:t>CAR </a:t>
            </a:r>
            <a:r>
              <a:rPr lang="en-US" sz="4400" b="1" dirty="0">
                <a:solidFill>
                  <a:schemeClr val="accent1"/>
                </a:solidFill>
                <a:ea typeface="Lato" charset="0"/>
                <a:cs typeface="Arial" panose="020B0604020202020204" pitchFamily="34" charset="0"/>
              </a:rPr>
              <a:t>)</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Conference Approval Track (CAT) Materials</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PowerPoints and videos</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Survey and forms</a:t>
            </a:r>
          </a:p>
          <a:p>
            <a:pPr marL="731520" lvl="1" indent="-365760">
              <a:buFont typeface="Arial" panose="020B0604020202020204" pitchFamily="34" charset="0"/>
              <a:buChar char="•"/>
            </a:pPr>
            <a:r>
              <a:rPr lang="en-US" sz="4400" b="1" dirty="0">
                <a:solidFill>
                  <a:schemeClr val="accent1"/>
                </a:solidFill>
                <a:ea typeface="Lato" charset="0"/>
                <a:cs typeface="Arial" panose="020B0604020202020204" pitchFamily="34" charset="0"/>
              </a:rPr>
              <a:t>Important Dates &amp; Deadlines</a:t>
            </a:r>
          </a:p>
          <a:p>
            <a:pPr marL="731520" lvl="1" indent="-365760">
              <a:buFont typeface="Arial" panose="020B0604020202020204" pitchFamily="34" charset="0"/>
              <a:buChar char="•"/>
            </a:pPr>
            <a:r>
              <a:rPr lang="en-US" sz="4400" b="1" i="1" dirty="0">
                <a:solidFill>
                  <a:schemeClr val="accent1"/>
                </a:solidFill>
                <a:ea typeface="Lato" charset="0"/>
                <a:cs typeface="Arial" panose="020B0604020202020204" pitchFamily="34" charset="0"/>
              </a:rPr>
              <a:t>GWSNA</a:t>
            </a:r>
          </a:p>
        </p:txBody>
      </p:sp>
    </p:spTree>
    <p:extLst>
      <p:ext uri="{BB962C8B-B14F-4D97-AF65-F5344CB8AC3E}">
        <p14:creationId xmlns:p14="http://schemas.microsoft.com/office/powerpoint/2010/main" val="3058445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2AEBA-7ACE-210E-DFE1-2B6694D7AFE3}"/>
              </a:ext>
            </a:extLst>
          </p:cNvPr>
          <p:cNvSpPr txBox="1"/>
          <p:nvPr/>
        </p:nvSpPr>
        <p:spPr>
          <a:xfrm>
            <a:off x="7233007" y="3935002"/>
            <a:ext cx="5154201" cy="2400657"/>
          </a:xfrm>
          <a:prstGeom prst="rect">
            <a:avLst/>
          </a:prstGeom>
          <a:noFill/>
        </p:spPr>
        <p:txBody>
          <a:bodyPr wrap="square" rtlCol="0">
            <a:spAutoFit/>
          </a:bodyPr>
          <a:lstStyle/>
          <a:p>
            <a:r>
              <a:rPr lang="en-US" sz="5000" b="1" dirty="0">
                <a:solidFill>
                  <a:schemeClr val="accent1"/>
                </a:solidFill>
                <a:ea typeface="Lato" charset="0"/>
                <a:cs typeface="Arial" panose="020B0604020202020204" pitchFamily="34" charset="0"/>
              </a:rPr>
              <a:t>Questions, Comments, Ideas: </a:t>
            </a:r>
          </a:p>
          <a:p>
            <a:r>
              <a:rPr lang="en-US" sz="5000" b="1" u="sng" dirty="0" err="1">
                <a:solidFill>
                  <a:srgbClr val="00B0F0"/>
                </a:solidFill>
                <a:ea typeface="Lato" charset="0"/>
                <a:cs typeface="Arial" panose="020B0604020202020204" pitchFamily="34" charset="0"/>
              </a:rPr>
              <a:t>worldboard@na.org</a:t>
            </a:r>
            <a:endParaRPr lang="en-US" sz="5000" b="1" u="sng" dirty="0">
              <a:solidFill>
                <a:srgbClr val="00B0F0"/>
              </a:solidFill>
              <a:ea typeface="Lato"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024091D8-C69B-F856-4A01-1D817B58445E}"/>
              </a:ext>
            </a:extLst>
          </p:cNvPr>
          <p:cNvPicPr>
            <a:picLocks noChangeAspect="1"/>
          </p:cNvPicPr>
          <p:nvPr/>
        </p:nvPicPr>
        <p:blipFill>
          <a:blip r:embed="rId3"/>
          <a:stretch>
            <a:fillRect/>
          </a:stretch>
        </p:blipFill>
        <p:spPr>
          <a:xfrm>
            <a:off x="149831" y="170141"/>
            <a:ext cx="6517718" cy="6517718"/>
          </a:xfrm>
          <a:prstGeom prst="rect">
            <a:avLst/>
          </a:prstGeom>
        </p:spPr>
      </p:pic>
    </p:spTree>
    <p:extLst>
      <p:ext uri="{BB962C8B-B14F-4D97-AF65-F5344CB8AC3E}">
        <p14:creationId xmlns:p14="http://schemas.microsoft.com/office/powerpoint/2010/main" val="147142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1B858E-3A6C-CE28-A799-F323ADAC485B}"/>
              </a:ext>
            </a:extLst>
          </p:cNvPr>
          <p:cNvSpPr>
            <a:spLocks noGrp="1"/>
          </p:cNvSpPr>
          <p:nvPr>
            <p:ph type="ctrTitle"/>
          </p:nvPr>
        </p:nvSpPr>
        <p:spPr>
          <a:xfrm>
            <a:off x="347245" y="300941"/>
            <a:ext cx="7494729" cy="1759223"/>
          </a:xfrm>
        </p:spPr>
        <p:txBody>
          <a:bodyPr/>
          <a:lstStyle/>
          <a:p>
            <a:r>
              <a:rPr lang="en-US" dirty="0">
                <a:solidFill>
                  <a:schemeClr val="accent3"/>
                </a:solidFill>
              </a:rPr>
              <a:t>What happened to </a:t>
            </a:r>
            <a:br>
              <a:rPr lang="en-US" dirty="0">
                <a:solidFill>
                  <a:schemeClr val="accent3"/>
                </a:solidFill>
              </a:rPr>
            </a:br>
            <a:r>
              <a:rPr lang="en-US" dirty="0">
                <a:solidFill>
                  <a:schemeClr val="accent3"/>
                </a:solidFill>
              </a:rPr>
              <a:t>the Strategic Plan?</a:t>
            </a:r>
          </a:p>
        </p:txBody>
      </p:sp>
      <p:sp>
        <p:nvSpPr>
          <p:cNvPr id="8" name="Subtitle 2">
            <a:extLst>
              <a:ext uri="{FF2B5EF4-FFF2-40B4-BE49-F238E27FC236}">
                <a16:creationId xmlns:a16="http://schemas.microsoft.com/office/drawing/2014/main" id="{88BB9A6D-16E7-1CF1-F253-514E98BA8C30}"/>
              </a:ext>
            </a:extLst>
          </p:cNvPr>
          <p:cNvSpPr>
            <a:spLocks noGrp="1"/>
          </p:cNvSpPr>
          <p:nvPr>
            <p:ph type="subTitle" idx="1"/>
          </p:nvPr>
        </p:nvSpPr>
        <p:spPr>
          <a:xfrm>
            <a:off x="4094609" y="2454934"/>
            <a:ext cx="6460437" cy="4174466"/>
          </a:xfrm>
        </p:spPr>
        <p:txBody>
          <a:bodyPr/>
          <a:lstStyle/>
          <a:p>
            <a:pPr>
              <a:spcBef>
                <a:spcPts val="1600"/>
              </a:spcBef>
            </a:pPr>
            <a:r>
              <a:rPr lang="en-US" sz="3400" dirty="0"/>
              <a:t>Typically, the NAWS Strategic Plan is included in the CAT along with the project plans that it generates</a:t>
            </a:r>
          </a:p>
          <a:p>
            <a:pPr>
              <a:spcBef>
                <a:spcPts val="1600"/>
              </a:spcBef>
            </a:pPr>
            <a:r>
              <a:rPr lang="en-US" sz="3400" dirty="0"/>
              <a:t>NAWS has not engaged in the strategic planning process this cycle</a:t>
            </a:r>
          </a:p>
          <a:p>
            <a:pPr>
              <a:spcBef>
                <a:spcPts val="1600"/>
              </a:spcBef>
            </a:pPr>
            <a:r>
              <a:rPr lang="en-US" sz="3400" dirty="0"/>
              <a:t>Reboot the strategic planning process at the upcoming WSC</a:t>
            </a:r>
          </a:p>
        </p:txBody>
      </p:sp>
      <p:pic>
        <p:nvPicPr>
          <p:cNvPr id="9" name="Picture 8">
            <a:extLst>
              <a:ext uri="{FF2B5EF4-FFF2-40B4-BE49-F238E27FC236}">
                <a16:creationId xmlns:a16="http://schemas.microsoft.com/office/drawing/2014/main" id="{3335E837-77A2-57C6-8839-6638687CA159}"/>
              </a:ext>
            </a:extLst>
          </p:cNvPr>
          <p:cNvPicPr>
            <a:picLocks noChangeAspect="1"/>
          </p:cNvPicPr>
          <p:nvPr/>
        </p:nvPicPr>
        <p:blipFill>
          <a:blip r:embed="rId3"/>
          <a:stretch>
            <a:fillRect/>
          </a:stretch>
        </p:blipFill>
        <p:spPr>
          <a:xfrm>
            <a:off x="159703" y="2454934"/>
            <a:ext cx="3104058" cy="4261151"/>
          </a:xfrm>
          <a:prstGeom prst="rect">
            <a:avLst/>
          </a:prstGeom>
        </p:spPr>
      </p:pic>
    </p:spTree>
    <p:extLst>
      <p:ext uri="{BB962C8B-B14F-4D97-AF65-F5344CB8AC3E}">
        <p14:creationId xmlns:p14="http://schemas.microsoft.com/office/powerpoint/2010/main" val="25300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66E6-4AAB-009F-59E3-F2343D20F465}"/>
              </a:ext>
            </a:extLst>
          </p:cNvPr>
          <p:cNvSpPr>
            <a:spLocks noGrp="1"/>
          </p:cNvSpPr>
          <p:nvPr>
            <p:ph type="ctrTitle"/>
          </p:nvPr>
        </p:nvSpPr>
        <p:spPr>
          <a:xfrm>
            <a:off x="347245" y="300941"/>
            <a:ext cx="10436712" cy="1067705"/>
          </a:xfrm>
        </p:spPr>
        <p:txBody>
          <a:bodyPr/>
          <a:lstStyle/>
          <a:p>
            <a:r>
              <a:rPr lang="en-US" dirty="0">
                <a:solidFill>
                  <a:schemeClr val="accent3"/>
                </a:solidFill>
              </a:rPr>
              <a:t>General information </a:t>
            </a:r>
            <a:br>
              <a:rPr lang="en-US" dirty="0">
                <a:solidFill>
                  <a:schemeClr val="accent3"/>
                </a:solidFill>
              </a:rPr>
            </a:br>
            <a:r>
              <a:rPr lang="en-US" dirty="0">
                <a:solidFill>
                  <a:schemeClr val="accent3"/>
                </a:solidFill>
              </a:rPr>
              <a:t>about proposed projects</a:t>
            </a:r>
          </a:p>
        </p:txBody>
      </p:sp>
      <p:sp>
        <p:nvSpPr>
          <p:cNvPr id="3" name="Subtitle 2">
            <a:extLst>
              <a:ext uri="{FF2B5EF4-FFF2-40B4-BE49-F238E27FC236}">
                <a16:creationId xmlns:a16="http://schemas.microsoft.com/office/drawing/2014/main" id="{B89E94FB-FC70-9C91-E0DE-2B3EEF65744F}"/>
              </a:ext>
            </a:extLst>
          </p:cNvPr>
          <p:cNvSpPr>
            <a:spLocks noGrp="1"/>
          </p:cNvSpPr>
          <p:nvPr>
            <p:ph type="subTitle" idx="1"/>
          </p:nvPr>
        </p:nvSpPr>
        <p:spPr>
          <a:xfrm>
            <a:off x="844202" y="2233204"/>
            <a:ext cx="6997772" cy="2676725"/>
          </a:xfrm>
        </p:spPr>
        <p:txBody>
          <a:bodyPr/>
          <a:lstStyle/>
          <a:p>
            <a:pPr>
              <a:spcBef>
                <a:spcPts val="400"/>
              </a:spcBef>
            </a:pPr>
            <a:r>
              <a:rPr lang="en-US" dirty="0"/>
              <a:t>Work will be accomplished with:</a:t>
            </a:r>
          </a:p>
          <a:p>
            <a:pPr marL="731520" indent="-182880">
              <a:spcBef>
                <a:spcPts val="400"/>
              </a:spcBef>
              <a:buFont typeface="Arial" panose="020B0604020202020204" pitchFamily="34" charset="0"/>
              <a:buChar char="•"/>
            </a:pPr>
            <a:r>
              <a:rPr lang="en-US" dirty="0"/>
              <a:t> virtual workgroups</a:t>
            </a:r>
          </a:p>
          <a:p>
            <a:pPr marL="731520" indent="-182880">
              <a:spcBef>
                <a:spcPts val="400"/>
              </a:spcBef>
              <a:buFont typeface="Arial" panose="020B0604020202020204" pitchFamily="34" charset="0"/>
              <a:buChar char="•"/>
            </a:pPr>
            <a:r>
              <a:rPr lang="en-US" dirty="0"/>
              <a:t> web meetings open to any interested member</a:t>
            </a:r>
          </a:p>
          <a:p>
            <a:pPr marL="731520" indent="-182880">
              <a:spcBef>
                <a:spcPts val="400"/>
              </a:spcBef>
              <a:buFont typeface="Arial" panose="020B0604020202020204" pitchFamily="34" charset="0"/>
              <a:buChar char="•"/>
            </a:pPr>
            <a:r>
              <a:rPr lang="en-US" dirty="0"/>
              <a:t> online surveys </a:t>
            </a:r>
          </a:p>
          <a:p>
            <a:pPr marL="731520" indent="-182880">
              <a:spcBef>
                <a:spcPts val="400"/>
              </a:spcBef>
              <a:buFont typeface="Arial" panose="020B0604020202020204" pitchFamily="34" charset="0"/>
              <a:buChar char="•"/>
            </a:pPr>
            <a:r>
              <a:rPr lang="en-US" dirty="0"/>
              <a:t> virtual focus groups</a:t>
            </a:r>
          </a:p>
          <a:p>
            <a:pPr marL="731520" indent="-182880">
              <a:spcBef>
                <a:spcPts val="400"/>
              </a:spcBef>
              <a:buFont typeface="Arial" panose="020B0604020202020204" pitchFamily="34" charset="0"/>
              <a:buChar char="•"/>
            </a:pPr>
            <a:r>
              <a:rPr lang="en-US" dirty="0"/>
              <a:t>or some combination of the above</a:t>
            </a:r>
          </a:p>
        </p:txBody>
      </p:sp>
      <p:sp>
        <p:nvSpPr>
          <p:cNvPr id="4" name="Subtitle 2">
            <a:extLst>
              <a:ext uri="{FF2B5EF4-FFF2-40B4-BE49-F238E27FC236}">
                <a16:creationId xmlns:a16="http://schemas.microsoft.com/office/drawing/2014/main" id="{16FBB333-CC37-8133-C20B-2A2A8E209F77}"/>
              </a:ext>
            </a:extLst>
          </p:cNvPr>
          <p:cNvSpPr txBox="1">
            <a:spLocks/>
          </p:cNvSpPr>
          <p:nvPr/>
        </p:nvSpPr>
        <p:spPr>
          <a:xfrm>
            <a:off x="956845" y="5082969"/>
            <a:ext cx="7978433"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accent6"/>
                </a:solidFill>
              </a:rPr>
              <a:t>More economical and inclusive approach to project work</a:t>
            </a:r>
          </a:p>
          <a:p>
            <a:r>
              <a:rPr lang="en-US" dirty="0">
                <a:solidFill>
                  <a:schemeClr val="accent6"/>
                </a:solidFill>
              </a:rPr>
              <a:t>It has been effective in the past three cycles  </a:t>
            </a:r>
          </a:p>
          <a:p>
            <a:r>
              <a:rPr lang="en-US" dirty="0">
                <a:solidFill>
                  <a:schemeClr val="accent6"/>
                </a:solidFill>
              </a:rPr>
              <a:t>This means there is no budget line item for these projects </a:t>
            </a:r>
          </a:p>
        </p:txBody>
      </p:sp>
      <p:pic>
        <p:nvPicPr>
          <p:cNvPr id="5" name="Picture 4">
            <a:extLst>
              <a:ext uri="{FF2B5EF4-FFF2-40B4-BE49-F238E27FC236}">
                <a16:creationId xmlns:a16="http://schemas.microsoft.com/office/drawing/2014/main" id="{6DD31CCA-3FD8-897E-36CD-FCF0375EBBA7}"/>
              </a:ext>
            </a:extLst>
          </p:cNvPr>
          <p:cNvPicPr>
            <a:picLocks noChangeAspect="1"/>
          </p:cNvPicPr>
          <p:nvPr/>
        </p:nvPicPr>
        <p:blipFill>
          <a:blip r:embed="rId3"/>
          <a:stretch>
            <a:fillRect/>
          </a:stretch>
        </p:blipFill>
        <p:spPr>
          <a:xfrm>
            <a:off x="10373711" y="5218177"/>
            <a:ext cx="1282700" cy="1282700"/>
          </a:xfrm>
          <a:prstGeom prst="rect">
            <a:avLst/>
          </a:prstGeom>
        </p:spPr>
      </p:pic>
      <p:pic>
        <p:nvPicPr>
          <p:cNvPr id="6" name="Picture 5">
            <a:extLst>
              <a:ext uri="{FF2B5EF4-FFF2-40B4-BE49-F238E27FC236}">
                <a16:creationId xmlns:a16="http://schemas.microsoft.com/office/drawing/2014/main" id="{C75D9586-EBD3-4ECC-64A6-520592BD097F}"/>
              </a:ext>
            </a:extLst>
          </p:cNvPr>
          <p:cNvPicPr>
            <a:picLocks noChangeAspect="1"/>
          </p:cNvPicPr>
          <p:nvPr/>
        </p:nvPicPr>
        <p:blipFill>
          <a:blip r:embed="rId4"/>
          <a:stretch>
            <a:fillRect/>
          </a:stretch>
        </p:blipFill>
        <p:spPr>
          <a:xfrm>
            <a:off x="7468980" y="2060164"/>
            <a:ext cx="1282700" cy="1295400"/>
          </a:xfrm>
          <a:prstGeom prst="rect">
            <a:avLst/>
          </a:prstGeom>
        </p:spPr>
      </p:pic>
      <p:pic>
        <p:nvPicPr>
          <p:cNvPr id="7" name="Picture 6">
            <a:extLst>
              <a:ext uri="{FF2B5EF4-FFF2-40B4-BE49-F238E27FC236}">
                <a16:creationId xmlns:a16="http://schemas.microsoft.com/office/drawing/2014/main" id="{CC51C26C-9E3B-959D-4A74-99F8CF7A55EF}"/>
              </a:ext>
            </a:extLst>
          </p:cNvPr>
          <p:cNvPicPr>
            <a:picLocks noChangeAspect="1"/>
          </p:cNvPicPr>
          <p:nvPr/>
        </p:nvPicPr>
        <p:blipFill>
          <a:blip r:embed="rId5"/>
          <a:stretch>
            <a:fillRect/>
          </a:stretch>
        </p:blipFill>
        <p:spPr>
          <a:xfrm>
            <a:off x="8935278" y="2773949"/>
            <a:ext cx="2235200" cy="2222500"/>
          </a:xfrm>
          <a:prstGeom prst="rect">
            <a:avLst/>
          </a:prstGeom>
        </p:spPr>
      </p:pic>
    </p:spTree>
    <p:extLst>
      <p:ext uri="{BB962C8B-B14F-4D97-AF65-F5344CB8AC3E}">
        <p14:creationId xmlns:p14="http://schemas.microsoft.com/office/powerpoint/2010/main" val="216537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6645;p87">
            <a:extLst>
              <a:ext uri="{FF2B5EF4-FFF2-40B4-BE49-F238E27FC236}">
                <a16:creationId xmlns:a16="http://schemas.microsoft.com/office/drawing/2014/main" id="{8516F717-5890-D9CB-31F1-3DAB387FD3E2}"/>
              </a:ext>
            </a:extLst>
          </p:cNvPr>
          <p:cNvGrpSpPr/>
          <p:nvPr/>
        </p:nvGrpSpPr>
        <p:grpSpPr>
          <a:xfrm rot="20509285" flipH="1">
            <a:off x="5760631" y="514747"/>
            <a:ext cx="3469279" cy="3317641"/>
            <a:chOff x="5045500" y="842250"/>
            <a:chExt cx="503875" cy="481850"/>
          </a:xfrm>
          <a:solidFill>
            <a:schemeClr val="accent1"/>
          </a:solidFill>
        </p:grpSpPr>
        <p:sp>
          <p:nvSpPr>
            <p:cNvPr id="18" name="Google Shape;6646;p87">
              <a:extLst>
                <a:ext uri="{FF2B5EF4-FFF2-40B4-BE49-F238E27FC236}">
                  <a16:creationId xmlns:a16="http://schemas.microsoft.com/office/drawing/2014/main" id="{B4DF0376-0438-8FAD-7A56-C29C4F6E21B4}"/>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6647;p87">
              <a:extLst>
                <a:ext uri="{FF2B5EF4-FFF2-40B4-BE49-F238E27FC236}">
                  <a16:creationId xmlns:a16="http://schemas.microsoft.com/office/drawing/2014/main" id="{869BD161-DC9E-EA2E-C785-5BF7CF710D78}"/>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 name="Subtitle 2">
            <a:extLst>
              <a:ext uri="{FF2B5EF4-FFF2-40B4-BE49-F238E27FC236}">
                <a16:creationId xmlns:a16="http://schemas.microsoft.com/office/drawing/2014/main" id="{6836E759-6D22-7B14-959A-F9DC3E1EEE1E}"/>
              </a:ext>
            </a:extLst>
          </p:cNvPr>
          <p:cNvSpPr>
            <a:spLocks noGrp="1"/>
          </p:cNvSpPr>
          <p:nvPr>
            <p:ph type="subTitle" idx="1"/>
          </p:nvPr>
        </p:nvSpPr>
        <p:spPr>
          <a:xfrm>
            <a:off x="438011" y="3724297"/>
            <a:ext cx="8086557" cy="521748"/>
          </a:xfrm>
        </p:spPr>
        <p:txBody>
          <a:bodyPr/>
          <a:lstStyle/>
          <a:p>
            <a:pPr>
              <a:spcBef>
                <a:spcPts val="400"/>
              </a:spcBef>
            </a:pPr>
            <a:r>
              <a:rPr lang="en-US" dirty="0"/>
              <a:t>look at side by side and make choices about what to do first</a:t>
            </a:r>
          </a:p>
        </p:txBody>
      </p:sp>
      <p:sp>
        <p:nvSpPr>
          <p:cNvPr id="5" name="Subtitle 2">
            <a:extLst>
              <a:ext uri="{FF2B5EF4-FFF2-40B4-BE49-F238E27FC236}">
                <a16:creationId xmlns:a16="http://schemas.microsoft.com/office/drawing/2014/main" id="{78EE9699-31AA-A86C-2EEC-AA8059FB82CD}"/>
              </a:ext>
            </a:extLst>
          </p:cNvPr>
          <p:cNvSpPr txBox="1">
            <a:spLocks/>
          </p:cNvSpPr>
          <p:nvPr/>
        </p:nvSpPr>
        <p:spPr>
          <a:xfrm>
            <a:off x="6197173" y="5050446"/>
            <a:ext cx="1872831" cy="1356904"/>
          </a:xfrm>
          <a:prstGeom prst="rect">
            <a:avLst/>
          </a:prstGeom>
          <a:solidFill>
            <a:schemeClr val="accent6"/>
          </a:solidFill>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i="1" dirty="0">
                <a:solidFill>
                  <a:schemeClr val="bg1"/>
                </a:solidFill>
              </a:rPr>
              <a:t>CAR</a:t>
            </a:r>
            <a:r>
              <a:rPr lang="en-US" dirty="0">
                <a:solidFill>
                  <a:schemeClr val="bg1"/>
                </a:solidFill>
              </a:rPr>
              <a:t>  survey results</a:t>
            </a:r>
          </a:p>
        </p:txBody>
      </p:sp>
      <p:sp>
        <p:nvSpPr>
          <p:cNvPr id="7" name="Subtitle 2">
            <a:extLst>
              <a:ext uri="{FF2B5EF4-FFF2-40B4-BE49-F238E27FC236}">
                <a16:creationId xmlns:a16="http://schemas.microsoft.com/office/drawing/2014/main" id="{165825F3-3B71-B7C6-D17A-DA6DF8BBDC81}"/>
              </a:ext>
            </a:extLst>
          </p:cNvPr>
          <p:cNvSpPr txBox="1">
            <a:spLocks/>
          </p:cNvSpPr>
          <p:nvPr/>
        </p:nvSpPr>
        <p:spPr>
          <a:xfrm>
            <a:off x="451230" y="213413"/>
            <a:ext cx="2753766" cy="663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4000" dirty="0"/>
              <a:t>Since 2016:</a:t>
            </a:r>
          </a:p>
        </p:txBody>
      </p:sp>
      <p:sp>
        <p:nvSpPr>
          <p:cNvPr id="8" name="Subtitle 2">
            <a:extLst>
              <a:ext uri="{FF2B5EF4-FFF2-40B4-BE49-F238E27FC236}">
                <a16:creationId xmlns:a16="http://schemas.microsoft.com/office/drawing/2014/main" id="{7470D370-0EC5-3F2A-54DF-EED1664B9EE0}"/>
              </a:ext>
            </a:extLst>
          </p:cNvPr>
          <p:cNvSpPr txBox="1">
            <a:spLocks/>
          </p:cNvSpPr>
          <p:nvPr/>
        </p:nvSpPr>
        <p:spPr>
          <a:xfrm>
            <a:off x="66920" y="1227859"/>
            <a:ext cx="1796294" cy="12291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dirty="0"/>
              <a:t>general project plans</a:t>
            </a:r>
          </a:p>
        </p:txBody>
      </p:sp>
      <p:sp>
        <p:nvSpPr>
          <p:cNvPr id="13" name="Rectangle 12">
            <a:extLst>
              <a:ext uri="{FF2B5EF4-FFF2-40B4-BE49-F238E27FC236}">
                <a16:creationId xmlns:a16="http://schemas.microsoft.com/office/drawing/2014/main" id="{E40AE7A9-A94D-269A-159E-7B9B4E99FD42}"/>
              </a:ext>
            </a:extLst>
          </p:cNvPr>
          <p:cNvSpPr/>
          <p:nvPr/>
        </p:nvSpPr>
        <p:spPr>
          <a:xfrm>
            <a:off x="2370109" y="1035702"/>
            <a:ext cx="1490869" cy="17294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705E7B-C278-05BE-056C-44231AF1FC06}"/>
              </a:ext>
            </a:extLst>
          </p:cNvPr>
          <p:cNvSpPr txBox="1"/>
          <p:nvPr/>
        </p:nvSpPr>
        <p:spPr>
          <a:xfrm>
            <a:off x="2305504" y="1227859"/>
            <a:ext cx="1620078" cy="1323439"/>
          </a:xfrm>
          <a:prstGeom prst="rect">
            <a:avLst/>
          </a:prstGeom>
          <a:noFill/>
        </p:spPr>
        <p:txBody>
          <a:bodyPr wrap="square" rtlCol="0">
            <a:spAutoFit/>
          </a:bodyPr>
          <a:lstStyle/>
          <a:p>
            <a:r>
              <a:rPr lang="en-US" sz="8000" dirty="0">
                <a:solidFill>
                  <a:schemeClr val="bg1"/>
                </a:solidFill>
              </a:rPr>
              <a:t>CAT</a:t>
            </a:r>
          </a:p>
        </p:txBody>
      </p:sp>
      <p:sp>
        <p:nvSpPr>
          <p:cNvPr id="14" name="Subtitle 2">
            <a:extLst>
              <a:ext uri="{FF2B5EF4-FFF2-40B4-BE49-F238E27FC236}">
                <a16:creationId xmlns:a16="http://schemas.microsoft.com/office/drawing/2014/main" id="{F10A8D1E-9164-6346-19B9-F07E11D9C420}"/>
              </a:ext>
            </a:extLst>
          </p:cNvPr>
          <p:cNvSpPr txBox="1">
            <a:spLocks/>
          </p:cNvSpPr>
          <p:nvPr/>
        </p:nvSpPr>
        <p:spPr>
          <a:xfrm>
            <a:off x="4367872" y="1235290"/>
            <a:ext cx="1289399" cy="12217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i="1" dirty="0"/>
              <a:t>CAR </a:t>
            </a:r>
            <a:r>
              <a:rPr lang="en-US" dirty="0"/>
              <a:t> survey</a:t>
            </a:r>
          </a:p>
        </p:txBody>
      </p:sp>
      <p:sp>
        <p:nvSpPr>
          <p:cNvPr id="15" name="Subtitle 2">
            <a:extLst>
              <a:ext uri="{FF2B5EF4-FFF2-40B4-BE49-F238E27FC236}">
                <a16:creationId xmlns:a16="http://schemas.microsoft.com/office/drawing/2014/main" id="{1E5FB08F-D56C-189F-1398-08C8945360C2}"/>
              </a:ext>
            </a:extLst>
          </p:cNvPr>
          <p:cNvSpPr txBox="1">
            <a:spLocks/>
          </p:cNvSpPr>
          <p:nvPr/>
        </p:nvSpPr>
        <p:spPr>
          <a:xfrm>
            <a:off x="5968095" y="1296885"/>
            <a:ext cx="2137538" cy="10910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dirty="0">
                <a:solidFill>
                  <a:schemeClr val="bg1"/>
                </a:solidFill>
              </a:rPr>
              <a:t>Specific </a:t>
            </a:r>
            <a:br>
              <a:rPr lang="en-US" dirty="0">
                <a:solidFill>
                  <a:schemeClr val="bg1"/>
                </a:solidFill>
              </a:rPr>
            </a:br>
            <a:r>
              <a:rPr lang="en-US" dirty="0">
                <a:solidFill>
                  <a:schemeClr val="bg1"/>
                </a:solidFill>
              </a:rPr>
              <a:t>focus of projects</a:t>
            </a:r>
          </a:p>
        </p:txBody>
      </p:sp>
      <p:pic>
        <p:nvPicPr>
          <p:cNvPr id="21" name="Picture 20" descr="Shape&#10;&#10;Description automatically generated with medium confidence">
            <a:extLst>
              <a:ext uri="{FF2B5EF4-FFF2-40B4-BE49-F238E27FC236}">
                <a16:creationId xmlns:a16="http://schemas.microsoft.com/office/drawing/2014/main" id="{F47B2594-3318-3369-9378-2F17B718941E}"/>
              </a:ext>
            </a:extLst>
          </p:cNvPr>
          <p:cNvPicPr>
            <a:picLocks noChangeAspect="1"/>
          </p:cNvPicPr>
          <p:nvPr/>
        </p:nvPicPr>
        <p:blipFill>
          <a:blip r:embed="rId3"/>
          <a:stretch>
            <a:fillRect/>
          </a:stretch>
        </p:blipFill>
        <p:spPr>
          <a:xfrm rot="21214264">
            <a:off x="1265179" y="758160"/>
            <a:ext cx="1235129" cy="706126"/>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898FE89B-8943-218C-8156-BA0F4F3C0EAA}"/>
              </a:ext>
            </a:extLst>
          </p:cNvPr>
          <p:cNvPicPr>
            <a:picLocks noChangeAspect="1"/>
          </p:cNvPicPr>
          <p:nvPr/>
        </p:nvPicPr>
        <p:blipFill>
          <a:blip r:embed="rId3"/>
          <a:stretch>
            <a:fillRect/>
          </a:stretch>
        </p:blipFill>
        <p:spPr>
          <a:xfrm rot="21214264">
            <a:off x="5211000" y="705284"/>
            <a:ext cx="1235129" cy="706126"/>
          </a:xfrm>
          <a:prstGeom prst="rect">
            <a:avLst/>
          </a:prstGeom>
        </p:spPr>
      </p:pic>
      <p:sp>
        <p:nvSpPr>
          <p:cNvPr id="24" name="Rectangle 23">
            <a:extLst>
              <a:ext uri="{FF2B5EF4-FFF2-40B4-BE49-F238E27FC236}">
                <a16:creationId xmlns:a16="http://schemas.microsoft.com/office/drawing/2014/main" id="{CE53ACAB-D350-B75B-DC41-15B57768362C}"/>
              </a:ext>
            </a:extLst>
          </p:cNvPr>
          <p:cNvSpPr/>
          <p:nvPr/>
        </p:nvSpPr>
        <p:spPr>
          <a:xfrm>
            <a:off x="200707" y="3607203"/>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350889-B7AB-0B8A-407D-96513A714FF5}"/>
              </a:ext>
            </a:extLst>
          </p:cNvPr>
          <p:cNvSpPr/>
          <p:nvPr/>
        </p:nvSpPr>
        <p:spPr>
          <a:xfrm>
            <a:off x="944804" y="3610403"/>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9141A40-16F0-4E12-E212-21B81CF90D62}"/>
              </a:ext>
            </a:extLst>
          </p:cNvPr>
          <p:cNvSpPr/>
          <p:nvPr/>
        </p:nvSpPr>
        <p:spPr>
          <a:xfrm>
            <a:off x="1688351" y="3613388"/>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4EA81C-6E1B-0453-83BB-3381CD5A0C0C}"/>
              </a:ext>
            </a:extLst>
          </p:cNvPr>
          <p:cNvSpPr/>
          <p:nvPr/>
        </p:nvSpPr>
        <p:spPr>
          <a:xfrm>
            <a:off x="2432448" y="3616588"/>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AD66061-D178-1774-546E-B63F90D45B71}"/>
              </a:ext>
            </a:extLst>
          </p:cNvPr>
          <p:cNvSpPr/>
          <p:nvPr/>
        </p:nvSpPr>
        <p:spPr>
          <a:xfrm>
            <a:off x="3147231" y="361852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93D77F-CDBD-31CD-A024-6412D8A9C9DB}"/>
              </a:ext>
            </a:extLst>
          </p:cNvPr>
          <p:cNvSpPr/>
          <p:nvPr/>
        </p:nvSpPr>
        <p:spPr>
          <a:xfrm>
            <a:off x="3891328" y="362172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6917DFC-71EE-5C29-EB33-546B12E4F4E6}"/>
              </a:ext>
            </a:extLst>
          </p:cNvPr>
          <p:cNvSpPr/>
          <p:nvPr/>
        </p:nvSpPr>
        <p:spPr>
          <a:xfrm>
            <a:off x="4634875" y="362470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641B070-60DD-8E38-4043-A5A7650E29BD}"/>
              </a:ext>
            </a:extLst>
          </p:cNvPr>
          <p:cNvSpPr/>
          <p:nvPr/>
        </p:nvSpPr>
        <p:spPr>
          <a:xfrm>
            <a:off x="5378972" y="362790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E79B4AD-1B66-E449-C36F-B00A7DA4AF69}"/>
              </a:ext>
            </a:extLst>
          </p:cNvPr>
          <p:cNvSpPr/>
          <p:nvPr/>
        </p:nvSpPr>
        <p:spPr>
          <a:xfrm>
            <a:off x="6122519" y="362229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0DF9F7-0797-95A4-8A8F-154513A0FC40}"/>
              </a:ext>
            </a:extLst>
          </p:cNvPr>
          <p:cNvSpPr/>
          <p:nvPr/>
        </p:nvSpPr>
        <p:spPr>
          <a:xfrm>
            <a:off x="6866616" y="362549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145FFA9-4CD1-742E-0007-A9536196B242}"/>
              </a:ext>
            </a:extLst>
          </p:cNvPr>
          <p:cNvSpPr/>
          <p:nvPr/>
        </p:nvSpPr>
        <p:spPr>
          <a:xfrm>
            <a:off x="7610163" y="362847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FC2C150-1A81-1DCD-CD44-5A7C0A1D7D53}"/>
              </a:ext>
            </a:extLst>
          </p:cNvPr>
          <p:cNvSpPr/>
          <p:nvPr/>
        </p:nvSpPr>
        <p:spPr>
          <a:xfrm>
            <a:off x="8354260" y="363167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40E6851-8D63-4D86-5039-945015A7A4B3}"/>
              </a:ext>
            </a:extLst>
          </p:cNvPr>
          <p:cNvSpPr/>
          <p:nvPr/>
        </p:nvSpPr>
        <p:spPr>
          <a:xfrm>
            <a:off x="9069043" y="3633607"/>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FFBC8D-9DC1-6F16-AE5C-74781B1F2DCC}"/>
              </a:ext>
            </a:extLst>
          </p:cNvPr>
          <p:cNvSpPr/>
          <p:nvPr/>
        </p:nvSpPr>
        <p:spPr>
          <a:xfrm>
            <a:off x="9813140" y="3636807"/>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0876E61-377C-7820-79E9-A926021F9C97}"/>
              </a:ext>
            </a:extLst>
          </p:cNvPr>
          <p:cNvSpPr/>
          <p:nvPr/>
        </p:nvSpPr>
        <p:spPr>
          <a:xfrm>
            <a:off x="10556687" y="3639792"/>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42C731F-EE63-515D-4378-C40F7B8E2FA7}"/>
              </a:ext>
            </a:extLst>
          </p:cNvPr>
          <p:cNvSpPr/>
          <p:nvPr/>
        </p:nvSpPr>
        <p:spPr>
          <a:xfrm>
            <a:off x="11300784" y="3642992"/>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wn Arrow 51">
            <a:extLst>
              <a:ext uri="{FF2B5EF4-FFF2-40B4-BE49-F238E27FC236}">
                <a16:creationId xmlns:a16="http://schemas.microsoft.com/office/drawing/2014/main" id="{387C5355-3A46-6038-F3C3-6B676986ADC3}"/>
              </a:ext>
            </a:extLst>
          </p:cNvPr>
          <p:cNvSpPr/>
          <p:nvPr/>
        </p:nvSpPr>
        <p:spPr>
          <a:xfrm>
            <a:off x="4847303" y="2245244"/>
            <a:ext cx="482387" cy="123389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close-up of a doll&#10;&#10;Description automatically generated with medium confidence">
            <a:extLst>
              <a:ext uri="{FF2B5EF4-FFF2-40B4-BE49-F238E27FC236}">
                <a16:creationId xmlns:a16="http://schemas.microsoft.com/office/drawing/2014/main" id="{E93C76A4-B453-0859-2DD6-0CB16FA74383}"/>
              </a:ext>
            </a:extLst>
          </p:cNvPr>
          <p:cNvPicPr>
            <a:picLocks noChangeAspect="1"/>
          </p:cNvPicPr>
          <p:nvPr/>
        </p:nvPicPr>
        <p:blipFill>
          <a:blip r:embed="rId4"/>
          <a:stretch>
            <a:fillRect/>
          </a:stretch>
        </p:blipFill>
        <p:spPr>
          <a:xfrm>
            <a:off x="2005756" y="4401334"/>
            <a:ext cx="2224019" cy="2224019"/>
          </a:xfrm>
          <a:prstGeom prst="rect">
            <a:avLst/>
          </a:prstGeom>
        </p:spPr>
      </p:pic>
      <p:sp>
        <p:nvSpPr>
          <p:cNvPr id="59" name="5-Point Star 58">
            <a:extLst>
              <a:ext uri="{FF2B5EF4-FFF2-40B4-BE49-F238E27FC236}">
                <a16:creationId xmlns:a16="http://schemas.microsoft.com/office/drawing/2014/main" id="{F62C6367-3AD4-B23B-3F18-9A7AD1C44FE1}"/>
              </a:ext>
            </a:extLst>
          </p:cNvPr>
          <p:cNvSpPr/>
          <p:nvPr/>
        </p:nvSpPr>
        <p:spPr>
          <a:xfrm>
            <a:off x="7543510" y="4326282"/>
            <a:ext cx="1758770" cy="1542838"/>
          </a:xfrm>
          <a:prstGeom prst="star5">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0C74B2F-5095-2B23-CE25-FCCCB30B0A9E}"/>
              </a:ext>
            </a:extLst>
          </p:cNvPr>
          <p:cNvSpPr txBox="1"/>
          <p:nvPr/>
        </p:nvSpPr>
        <p:spPr>
          <a:xfrm>
            <a:off x="344129" y="4722200"/>
            <a:ext cx="1661627" cy="1815882"/>
          </a:xfrm>
          <a:prstGeom prst="rect">
            <a:avLst/>
          </a:prstGeom>
          <a:noFill/>
        </p:spPr>
        <p:txBody>
          <a:bodyPr wrap="square" rtlCol="0">
            <a:spAutoFit/>
          </a:bodyPr>
          <a:lstStyle/>
          <a:p>
            <a:pPr algn="ctr"/>
            <a:r>
              <a:rPr lang="en-US" sz="2800" dirty="0">
                <a:solidFill>
                  <a:schemeClr val="accent6"/>
                </a:solidFill>
              </a:rPr>
              <a:t>Supported regional and zonal motions </a:t>
            </a:r>
          </a:p>
        </p:txBody>
      </p:sp>
    </p:spTree>
    <p:extLst>
      <p:ext uri="{BB962C8B-B14F-4D97-AF65-F5344CB8AC3E}">
        <p14:creationId xmlns:p14="http://schemas.microsoft.com/office/powerpoint/2010/main" val="122609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en-US" sz="5000" dirty="0">
                <a:solidFill>
                  <a:schemeClr val="bg1"/>
                </a:solidFill>
              </a:rPr>
              <a:t>Recovery Literature </a:t>
            </a:r>
            <a:br>
              <a:rPr lang="en-US" sz="5000" dirty="0">
                <a:solidFill>
                  <a:schemeClr val="bg1"/>
                </a:solidFill>
              </a:rPr>
            </a:br>
            <a:r>
              <a:rPr lang="en-US" sz="5000" dirty="0">
                <a:solidFill>
                  <a:schemeClr val="bg1"/>
                </a:solidFill>
              </a:rPr>
              <a:t>Project Plans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882096" y="3393693"/>
            <a:ext cx="8368496" cy="3192301"/>
          </a:xfrm>
        </p:spPr>
        <p:txBody>
          <a:bodyPr/>
          <a:lstStyle/>
          <a:p>
            <a:r>
              <a:rPr lang="en-US" sz="3600" dirty="0"/>
              <a:t>All work done virtually through surveys, input forms, webinars, and/or virtual workgroups or focus groups</a:t>
            </a:r>
          </a:p>
          <a:p>
            <a:r>
              <a:rPr lang="en-US" sz="3600" i="1" dirty="0"/>
              <a:t>CAR</a:t>
            </a:r>
            <a:r>
              <a:rPr lang="en-US" sz="3600" dirty="0"/>
              <a:t>  survey results to help determine what to focus on in the first four project plans</a:t>
            </a:r>
          </a:p>
        </p:txBody>
      </p:sp>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7329FCC-0534-4575-AD74-884D04D1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75" y="1170671"/>
            <a:ext cx="1467272" cy="1212665"/>
          </a:xfrm>
          <a:prstGeom prst="rect">
            <a:avLst/>
          </a:prstGeom>
        </p:spPr>
      </p:pic>
    </p:spTree>
    <p:extLst>
      <p:ext uri="{BB962C8B-B14F-4D97-AF65-F5344CB8AC3E}">
        <p14:creationId xmlns:p14="http://schemas.microsoft.com/office/powerpoint/2010/main" val="354210431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4910</TotalTime>
  <Words>6404</Words>
  <Application>Microsoft Office PowerPoint</Application>
  <PresentationFormat>Widescreen</PresentationFormat>
  <Paragraphs>556</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BotonBQ-Bold</vt:lpstr>
      <vt:lpstr>Calibri</vt:lpstr>
      <vt:lpstr>Cambria</vt:lpstr>
      <vt:lpstr>Franklin Gothic Heavy</vt:lpstr>
      <vt:lpstr>Franklin Gothic Medium Cond</vt:lpstr>
      <vt:lpstr>Lato</vt:lpstr>
      <vt:lpstr>Times New Roman</vt:lpstr>
      <vt:lpstr>Wingdings</vt:lpstr>
      <vt:lpstr>Office Theme</vt:lpstr>
      <vt:lpstr>PowerPoint Presentation</vt:lpstr>
      <vt:lpstr>2023 CAT  PowerPoint</vt:lpstr>
      <vt:lpstr>PowerPoint Presentation</vt:lpstr>
      <vt:lpstr>The CAT &amp; WSC 2023</vt:lpstr>
      <vt:lpstr>2023–2025 Proposed  Project Plans</vt:lpstr>
      <vt:lpstr>What happened to  the Strategic Plan?</vt:lpstr>
      <vt:lpstr>General information  about proposed projects</vt:lpstr>
      <vt:lpstr>PowerPoint Presentation</vt:lpstr>
      <vt:lpstr>Recovery Literature  Project Plans</vt:lpstr>
      <vt:lpstr>PowerPoint Presentation</vt:lpstr>
      <vt:lpstr>PowerPoint Presentation</vt:lpstr>
      <vt:lpstr>PowerPoint Presentation</vt:lpstr>
      <vt:lpstr>PowerPoint Presentation</vt:lpstr>
      <vt:lpstr>PowerPoint Presentation</vt:lpstr>
      <vt:lpstr>PowerPoint Presentation</vt:lpstr>
      <vt:lpstr>Issue Discussion  Topics (IDTs)</vt:lpstr>
      <vt:lpstr>PowerPoint Presentation</vt:lpstr>
      <vt:lpstr>PowerPoint Presentation</vt:lpstr>
      <vt:lpstr>New and Revised  Service Tools </vt:lpstr>
      <vt:lpstr>PowerPoint Presentation</vt:lpstr>
      <vt:lpstr>PowerPoint Presentation</vt:lpstr>
      <vt:lpstr>Future of the WSC</vt:lpstr>
      <vt:lpstr>PowerPoint Presentation</vt:lpstr>
      <vt:lpstr>PowerPoint Presentation</vt:lpstr>
      <vt:lpstr>Invest in our Vision</vt:lpstr>
      <vt:lpstr>PowerPoint Presentation</vt:lpstr>
      <vt:lpstr>PowerPoint Presentation</vt:lpstr>
      <vt:lpstr>2023–2025 Proposed Budget</vt:lpstr>
      <vt:lpstr>PowerPoint Presentation</vt:lpstr>
      <vt:lpstr>PowerPoint Presentation</vt:lpstr>
      <vt:lpstr>PowerPoint Presentation</vt:lpstr>
      <vt:lpstr>PowerPoint Presentation</vt:lpstr>
      <vt:lpstr>PowerPoint Presentation</vt:lpstr>
      <vt:lpstr>PowerPoint Presentation</vt:lpstr>
      <vt:lpstr>WSC Seating Report</vt:lpstr>
      <vt:lpstr>PowerPoint Presentation</vt:lpstr>
      <vt:lpstr>PowerPoint Presentation</vt:lpstr>
      <vt:lpstr>Proposed Processes  for WSC 2023</vt:lpstr>
      <vt:lpstr>Terminology to Describe  Straw Poll and Vote Results</vt:lpstr>
      <vt:lpstr>PowerPoint Presentation</vt:lpstr>
      <vt:lpstr>Amendments</vt:lpstr>
      <vt:lpstr>Appeal the Facilitator</vt:lpstr>
      <vt:lpstr>PowerPoint Presentation</vt:lpstr>
      <vt:lpstr>Abstentions</vt:lpstr>
      <vt:lpstr>PowerPoint Presentation</vt:lpstr>
      <vt:lpstr>New Idea Proposal Discussions</vt:lpstr>
      <vt:lpstr>PowerPoint Presentation</vt:lpstr>
      <vt:lpstr>2023–2025 Reimbursement Policy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David Buffington</cp:lastModifiedBy>
  <cp:revision>105</cp:revision>
  <dcterms:created xsi:type="dcterms:W3CDTF">2022-10-26T22:08:46Z</dcterms:created>
  <dcterms:modified xsi:type="dcterms:W3CDTF">2023-02-07T23:38:33Z</dcterms:modified>
</cp:coreProperties>
</file>