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258" r:id="rId2"/>
    <p:sldId id="274" r:id="rId3"/>
    <p:sldId id="275" r:id="rId4"/>
    <p:sldId id="288" r:id="rId5"/>
    <p:sldId id="262" r:id="rId6"/>
    <p:sldId id="297" r:id="rId7"/>
    <p:sldId id="295" r:id="rId8"/>
    <p:sldId id="298" r:id="rId9"/>
    <p:sldId id="302" r:id="rId10"/>
    <p:sldId id="299" r:id="rId11"/>
    <p:sldId id="301" r:id="rId12"/>
    <p:sldId id="269" r:id="rId13"/>
    <p:sldId id="303" r:id="rId14"/>
    <p:sldId id="304" r:id="rId15"/>
    <p:sldId id="276" r:id="rId16"/>
    <p:sldId id="305" r:id="rId17"/>
    <p:sldId id="307" r:id="rId18"/>
    <p:sldId id="277" r:id="rId19"/>
    <p:sldId id="308" r:id="rId20"/>
    <p:sldId id="309" r:id="rId21"/>
    <p:sldId id="278" r:id="rId22"/>
    <p:sldId id="310" r:id="rId23"/>
    <p:sldId id="311" r:id="rId24"/>
    <p:sldId id="279" r:id="rId25"/>
    <p:sldId id="312" r:id="rId26"/>
    <p:sldId id="313" r:id="rId27"/>
    <p:sldId id="280" r:id="rId28"/>
    <p:sldId id="291" r:id="rId29"/>
    <p:sldId id="321" r:id="rId30"/>
    <p:sldId id="322" r:id="rId31"/>
    <p:sldId id="323" r:id="rId32"/>
    <p:sldId id="325" r:id="rId33"/>
    <p:sldId id="326" r:id="rId34"/>
    <p:sldId id="281" r:id="rId35"/>
    <p:sldId id="292" r:id="rId36"/>
    <p:sldId id="331" r:id="rId37"/>
    <p:sldId id="332" r:id="rId38"/>
    <p:sldId id="293" r:id="rId39"/>
    <p:sldId id="317" r:id="rId40"/>
    <p:sldId id="282" r:id="rId41"/>
    <p:sldId id="318" r:id="rId42"/>
    <p:sldId id="329" r:id="rId43"/>
    <p:sldId id="283" r:id="rId44"/>
    <p:sldId id="319" r:id="rId45"/>
    <p:sldId id="284" r:id="rId46"/>
    <p:sldId id="333" r:id="rId47"/>
    <p:sldId id="285" r:id="rId48"/>
    <p:sldId id="294" r:id="rId49"/>
    <p:sldId id="334" r:id="rId50"/>
    <p:sldId id="286" r:id="rId51"/>
    <p:sldId id="272" r:id="rId52"/>
    <p:sldId id="290"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A8C2"/>
    <a:srgbClr val="7BD6FF"/>
    <a:srgbClr val="9B236B"/>
    <a:srgbClr val="3A668B"/>
    <a:srgbClr val="0099BD"/>
    <a:srgbClr val="4986BA"/>
    <a:srgbClr val="002B7F"/>
    <a:srgbClr val="6A2656"/>
    <a:srgbClr val="1A4A69"/>
    <a:srgbClr val="1CAFC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4"/>
    <p:restoredTop sz="67676"/>
  </p:normalViewPr>
  <p:slideViewPr>
    <p:cSldViewPr snapToGrid="0">
      <p:cViewPr varScale="1">
        <p:scale>
          <a:sx n="59" d="100"/>
          <a:sy n="59" d="100"/>
        </p:scale>
        <p:origin x="1974" y="66"/>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016827-8363-7947-BD7F-93C3726C4046}" type="datetimeFigureOut">
              <a:rPr lang="en-US" smtClean="0"/>
              <a:t>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812F2-32ED-CF4C-8C3A-6D2A8F76515E}" type="slidenum">
              <a:rPr lang="en-US" smtClean="0"/>
              <a:t>‹#›</a:t>
            </a:fld>
            <a:endParaRPr lang="en-US"/>
          </a:p>
        </p:txBody>
      </p:sp>
    </p:spTree>
    <p:extLst>
      <p:ext uri="{BB962C8B-B14F-4D97-AF65-F5344CB8AC3E}">
        <p14:creationId xmlns:p14="http://schemas.microsoft.com/office/powerpoint/2010/main" val="588620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mailto:worldboard@na.org" TargetMode="Externa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1</a:t>
            </a:fld>
            <a:endParaRPr lang="en-US"/>
          </a:p>
        </p:txBody>
      </p:sp>
    </p:spTree>
    <p:extLst>
      <p:ext uri="{BB962C8B-B14F-4D97-AF65-F5344CB8AC3E}">
        <p14:creationId xmlns:p14="http://schemas.microsoft.com/office/powerpoint/2010/main" val="22157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Uma </a:t>
            </a:r>
            <a:r>
              <a:rPr lang="en-US" dirty="0" err="1"/>
              <a:t>lista</a:t>
            </a:r>
            <a:r>
              <a:rPr lang="en-US" dirty="0"/>
              <a:t> de 19 </a:t>
            </a:r>
            <a:r>
              <a:rPr lang="en-US" dirty="0" err="1"/>
              <a:t>ideias</a:t>
            </a:r>
            <a:r>
              <a:rPr lang="en-US" dirty="0"/>
              <a:t> para IPs </a:t>
            </a:r>
            <a:r>
              <a:rPr lang="en-US" dirty="0" err="1"/>
              <a:t>inclusas</a:t>
            </a:r>
            <a:r>
              <a:rPr lang="en-US" dirty="0"/>
              <a:t> </a:t>
            </a:r>
            <a:r>
              <a:rPr lang="en-US" dirty="0" err="1"/>
              <a:t>na</a:t>
            </a:r>
            <a:r>
              <a:rPr lang="en-US" dirty="0"/>
              <a:t> </a:t>
            </a:r>
            <a:r>
              <a:rPr lang="en-US" dirty="0" err="1"/>
              <a:t>pesquisa</a:t>
            </a:r>
            <a:r>
              <a:rPr lang="en-US" dirty="0"/>
              <a:t> do CAR 2023  </a:t>
            </a:r>
          </a:p>
          <a:p>
            <a:endParaRPr lang="en-US" dirty="0"/>
          </a:p>
          <a:p>
            <a:r>
              <a:rPr lang="en-US" dirty="0" err="1"/>
              <a:t>Essas</a:t>
            </a:r>
            <a:r>
              <a:rPr lang="en-US" dirty="0"/>
              <a:t> </a:t>
            </a:r>
            <a:r>
              <a:rPr lang="en-US" dirty="0" err="1"/>
              <a:t>ideias</a:t>
            </a:r>
            <a:r>
              <a:rPr lang="en-US" dirty="0"/>
              <a:t> </a:t>
            </a:r>
            <a:r>
              <a:rPr lang="en-US" dirty="0" err="1"/>
              <a:t>incluem</a:t>
            </a:r>
            <a:r>
              <a:rPr lang="en-US" dirty="0"/>
              <a:t> </a:t>
            </a:r>
            <a:r>
              <a:rPr lang="en-US" dirty="0" err="1"/>
              <a:t>muitas</a:t>
            </a:r>
            <a:r>
              <a:rPr lang="en-US" dirty="0"/>
              <a:t> </a:t>
            </a:r>
            <a:r>
              <a:rPr lang="en-US" dirty="0" err="1"/>
              <a:t>ideias</a:t>
            </a:r>
            <a:r>
              <a:rPr lang="en-US" dirty="0"/>
              <a:t> </a:t>
            </a:r>
            <a:r>
              <a:rPr lang="en-US" dirty="0" err="1"/>
              <a:t>vindas</a:t>
            </a:r>
            <a:r>
              <a:rPr lang="en-US" dirty="0"/>
              <a:t> de </a:t>
            </a:r>
            <a:r>
              <a:rPr lang="en-US" dirty="0" err="1"/>
              <a:t>moções</a:t>
            </a:r>
            <a:r>
              <a:rPr lang="en-US" dirty="0"/>
              <a:t> </a:t>
            </a:r>
            <a:r>
              <a:rPr lang="en-US" dirty="0" err="1"/>
              <a:t>regionais</a:t>
            </a:r>
            <a:r>
              <a:rPr lang="en-US" dirty="0"/>
              <a:t> </a:t>
            </a:r>
            <a:r>
              <a:rPr lang="en-US" dirty="0" err="1"/>
              <a:t>já</a:t>
            </a:r>
            <a:r>
              <a:rPr lang="en-US" dirty="0"/>
              <a:t> </a:t>
            </a:r>
            <a:r>
              <a:rPr lang="en-US" dirty="0" err="1"/>
              <a:t>aprovadas</a:t>
            </a:r>
            <a:r>
              <a:rPr lang="en-US" dirty="0"/>
              <a:t> pela WSC.</a:t>
            </a:r>
          </a:p>
          <a:p>
            <a:endParaRPr lang="en-US" dirty="0"/>
          </a:p>
          <a:p>
            <a:r>
              <a:rPr lang="en-US" dirty="0" err="1"/>
              <a:t>Também</a:t>
            </a:r>
            <a:r>
              <a:rPr lang="en-US" dirty="0"/>
              <a:t> a </a:t>
            </a:r>
            <a:r>
              <a:rPr lang="en-US" dirty="0" err="1"/>
              <a:t>itens</a:t>
            </a:r>
            <a:r>
              <a:rPr lang="en-US" dirty="0"/>
              <a:t> que </a:t>
            </a:r>
            <a:r>
              <a:rPr lang="en-US" dirty="0" err="1"/>
              <a:t>estão</a:t>
            </a:r>
            <a:r>
              <a:rPr lang="en-US" dirty="0"/>
              <a:t> </a:t>
            </a:r>
            <a:r>
              <a:rPr lang="en-US" dirty="0" err="1"/>
              <a:t>na</a:t>
            </a:r>
            <a:r>
              <a:rPr lang="en-US" dirty="0"/>
              <a:t> </a:t>
            </a:r>
            <a:r>
              <a:rPr lang="en-US" dirty="0" err="1"/>
              <a:t>lista</a:t>
            </a:r>
            <a:r>
              <a:rPr lang="en-US" dirty="0"/>
              <a:t> de </a:t>
            </a:r>
            <a:r>
              <a:rPr lang="en-US" dirty="0" err="1"/>
              <a:t>moções</a:t>
            </a:r>
            <a:r>
              <a:rPr lang="en-US" dirty="0"/>
              <a:t> do CAR 2023. </a:t>
            </a:r>
          </a:p>
          <a:p>
            <a:endParaRPr lang="en-US" dirty="0"/>
          </a:p>
          <a:p>
            <a:endParaRPr lang="en-US" dirty="0"/>
          </a:p>
          <a:p>
            <a:r>
              <a:rPr lang="en-US" dirty="0" err="1"/>
              <a:t>Exitem</a:t>
            </a:r>
            <a:r>
              <a:rPr lang="en-US" dirty="0"/>
              <a:t> </a:t>
            </a:r>
            <a:r>
              <a:rPr lang="en-US" dirty="0" err="1"/>
              <a:t>mais</a:t>
            </a:r>
            <a:r>
              <a:rPr lang="en-US" dirty="0"/>
              <a:t> </a:t>
            </a:r>
            <a:r>
              <a:rPr lang="en-US" dirty="0" err="1"/>
              <a:t>ideias</a:t>
            </a:r>
            <a:r>
              <a:rPr lang="en-US" dirty="0"/>
              <a:t> de </a:t>
            </a:r>
            <a:r>
              <a:rPr lang="en-US" dirty="0" err="1"/>
              <a:t>projetos</a:t>
            </a:r>
            <a:r>
              <a:rPr lang="en-US" dirty="0"/>
              <a:t> do que </a:t>
            </a:r>
            <a:r>
              <a:rPr lang="en-US" dirty="0" err="1"/>
              <a:t>recursos</a:t>
            </a:r>
            <a:r>
              <a:rPr lang="en-US" dirty="0"/>
              <a:t> para </a:t>
            </a:r>
            <a:r>
              <a:rPr lang="en-US" dirty="0" err="1"/>
              <a:t>realiza</a:t>
            </a:r>
            <a:r>
              <a:rPr lang="en-US" dirty="0"/>
              <a:t>-las</a:t>
            </a:r>
          </a:p>
          <a:p>
            <a:endParaRPr lang="en-US" dirty="0"/>
          </a:p>
          <a:p>
            <a:endParaRPr lang="en-US" dirty="0"/>
          </a:p>
          <a:p>
            <a:r>
              <a:rPr lang="en-US" dirty="0" err="1"/>
              <a:t>Esse</a:t>
            </a:r>
            <a:r>
              <a:rPr lang="en-US" dirty="0"/>
              <a:t> é o motive </a:t>
            </a:r>
            <a:r>
              <a:rPr lang="en-US" dirty="0" err="1"/>
              <a:t>pelo</a:t>
            </a:r>
            <a:r>
              <a:rPr lang="en-US" dirty="0"/>
              <a:t> qual a </a:t>
            </a:r>
            <a:r>
              <a:rPr lang="en-US" dirty="0" err="1"/>
              <a:t>pesquisa</a:t>
            </a:r>
            <a:r>
              <a:rPr lang="en-US" dirty="0"/>
              <a:t> é </a:t>
            </a:r>
            <a:r>
              <a:rPr lang="en-US" dirty="0" err="1"/>
              <a:t>utilizada</a:t>
            </a:r>
            <a:r>
              <a:rPr lang="en-US" dirty="0"/>
              <a:t> para </a:t>
            </a:r>
            <a:r>
              <a:rPr lang="en-US" dirty="0" err="1"/>
              <a:t>ter</a:t>
            </a:r>
            <a:r>
              <a:rPr lang="en-US" dirty="0"/>
              <a:t> um senso de </a:t>
            </a:r>
            <a:r>
              <a:rPr lang="en-US" dirty="0" err="1"/>
              <a:t>prioridade</a:t>
            </a:r>
            <a:r>
              <a:rPr lang="en-US" dirty="0"/>
              <a:t> dos </a:t>
            </a:r>
            <a:r>
              <a:rPr lang="en-US" dirty="0" err="1"/>
              <a:t>membros</a:t>
            </a:r>
            <a:r>
              <a:rPr lang="en-US" dirty="0"/>
              <a:t> e </a:t>
            </a:r>
            <a:r>
              <a:rPr lang="en-US" dirty="0" err="1"/>
              <a:t>pedir</a:t>
            </a:r>
            <a:r>
              <a:rPr lang="en-US" dirty="0"/>
              <a:t> para a </a:t>
            </a:r>
            <a:r>
              <a:rPr lang="en-US" dirty="0" err="1"/>
              <a:t>conferência</a:t>
            </a:r>
            <a:r>
              <a:rPr lang="en-US" dirty="0"/>
              <a:t> </a:t>
            </a:r>
            <a:r>
              <a:rPr lang="en-US" dirty="0" err="1"/>
              <a:t>selecionar</a:t>
            </a:r>
            <a:r>
              <a:rPr lang="en-US" dirty="0"/>
              <a:t> o </a:t>
            </a:r>
            <a:r>
              <a:rPr lang="en-US" dirty="0" err="1"/>
              <a:t>foco</a:t>
            </a:r>
            <a:r>
              <a:rPr lang="en-US" dirty="0"/>
              <a:t> para a literature e </a:t>
            </a:r>
            <a:r>
              <a:rPr lang="en-US" dirty="0" err="1"/>
              <a:t>projetos</a:t>
            </a:r>
            <a:r>
              <a:rPr lang="en-US" dirty="0"/>
              <a:t> de </a:t>
            </a:r>
            <a:r>
              <a:rPr lang="en-US" dirty="0" err="1"/>
              <a:t>materiais</a:t>
            </a:r>
            <a:r>
              <a:rPr lang="en-US" dirty="0"/>
              <a:t> de </a:t>
            </a:r>
            <a:r>
              <a:rPr lang="en-US" dirty="0" err="1"/>
              <a:t>serviço</a:t>
            </a:r>
            <a:r>
              <a:rPr lang="en-US" dirty="0"/>
              <a:t>.</a:t>
            </a:r>
          </a:p>
        </p:txBody>
      </p:sp>
      <p:sp>
        <p:nvSpPr>
          <p:cNvPr id="4" name="Slide Number Placeholder 3"/>
          <p:cNvSpPr>
            <a:spLocks noGrp="1"/>
          </p:cNvSpPr>
          <p:nvPr>
            <p:ph type="sldNum" sz="quarter" idx="5"/>
          </p:nvPr>
        </p:nvSpPr>
        <p:spPr/>
        <p:txBody>
          <a:bodyPr/>
          <a:lstStyle/>
          <a:p>
            <a:fld id="{763812F2-32ED-CF4C-8C3A-6D2A8F76515E}" type="slidenum">
              <a:rPr lang="en-US" smtClean="0"/>
              <a:t>10</a:t>
            </a:fld>
            <a:endParaRPr lang="en-US"/>
          </a:p>
        </p:txBody>
      </p:sp>
    </p:spTree>
    <p:extLst>
      <p:ext uri="{BB962C8B-B14F-4D97-AF65-F5344CB8AC3E}">
        <p14:creationId xmlns:p14="http://schemas.microsoft.com/office/powerpoint/2010/main" val="3737150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Qualquer</a:t>
            </a:r>
            <a:r>
              <a:rPr lang="en-US" dirty="0"/>
              <a:t> </a:t>
            </a:r>
            <a:r>
              <a:rPr lang="en-US" dirty="0" err="1"/>
              <a:t>tópico</a:t>
            </a:r>
            <a:r>
              <a:rPr lang="en-US" dirty="0"/>
              <a:t> que a </a:t>
            </a:r>
            <a:r>
              <a:rPr lang="en-US" dirty="0" err="1"/>
              <a:t>conferência</a:t>
            </a:r>
            <a:r>
              <a:rPr lang="en-US" dirty="0"/>
              <a:t> </a:t>
            </a:r>
            <a:r>
              <a:rPr lang="en-US" dirty="0" err="1"/>
              <a:t>escolha</a:t>
            </a:r>
            <a:r>
              <a:rPr lang="en-US" dirty="0"/>
              <a:t> </a:t>
            </a:r>
            <a:r>
              <a:rPr lang="en-US" dirty="0" err="1"/>
              <a:t>como</a:t>
            </a:r>
            <a:r>
              <a:rPr lang="en-US" dirty="0"/>
              <a:t> </a:t>
            </a:r>
            <a:r>
              <a:rPr lang="en-US" dirty="0" err="1"/>
              <a:t>prioridade</a:t>
            </a:r>
            <a:r>
              <a:rPr lang="en-US" dirty="0"/>
              <a:t> para Ips, o </a:t>
            </a:r>
            <a:r>
              <a:rPr lang="en-US" dirty="0" err="1"/>
              <a:t>processo</a:t>
            </a:r>
            <a:r>
              <a:rPr lang="en-US" dirty="0"/>
              <a:t> </a:t>
            </a:r>
            <a:r>
              <a:rPr lang="en-US" dirty="0" err="1"/>
              <a:t>vai</a:t>
            </a:r>
            <a:r>
              <a:rPr lang="en-US" dirty="0"/>
              <a:t> </a:t>
            </a:r>
            <a:r>
              <a:rPr lang="en-US" dirty="0" err="1"/>
              <a:t>começar</a:t>
            </a:r>
            <a:r>
              <a:rPr lang="en-US" dirty="0"/>
              <a:t> com </a:t>
            </a:r>
            <a:r>
              <a:rPr lang="en-US" dirty="0" err="1"/>
              <a:t>uma</a:t>
            </a:r>
            <a:r>
              <a:rPr lang="en-US" dirty="0"/>
              <a:t> </a:t>
            </a:r>
            <a:r>
              <a:rPr lang="en-US" dirty="0" err="1"/>
              <a:t>pesquisa</a:t>
            </a:r>
            <a:r>
              <a:rPr lang="en-US" dirty="0"/>
              <a:t> </a:t>
            </a:r>
            <a:r>
              <a:rPr lang="en-US" dirty="0" err="1"/>
              <a:t>específica</a:t>
            </a:r>
            <a:r>
              <a:rPr lang="en-US" dirty="0"/>
              <a:t> </a:t>
            </a:r>
            <a:r>
              <a:rPr lang="en-US" dirty="0" err="1"/>
              <a:t>sobre</a:t>
            </a:r>
            <a:r>
              <a:rPr lang="en-US" dirty="0"/>
              <a:t> o </a:t>
            </a:r>
            <a:r>
              <a:rPr lang="en-US" dirty="0" err="1"/>
              <a:t>assunto</a:t>
            </a:r>
            <a:r>
              <a:rPr lang="en-US" dirty="0"/>
              <a:t> para saber o que a </a:t>
            </a:r>
            <a:r>
              <a:rPr lang="en-US" dirty="0" err="1"/>
              <a:t>irmandade</a:t>
            </a:r>
            <a:r>
              <a:rPr lang="en-US" dirty="0"/>
              <a:t> </a:t>
            </a:r>
            <a:r>
              <a:rPr lang="en-US" dirty="0" err="1"/>
              <a:t>quer</a:t>
            </a:r>
            <a:r>
              <a:rPr lang="en-US" dirty="0"/>
              <a:t> </a:t>
            </a:r>
            <a:r>
              <a:rPr lang="en-US" dirty="0" err="1"/>
              <a:t>ver</a:t>
            </a:r>
            <a:r>
              <a:rPr lang="en-US" dirty="0"/>
              <a:t> </a:t>
            </a:r>
            <a:r>
              <a:rPr lang="en-US" dirty="0" err="1"/>
              <a:t>em</a:t>
            </a:r>
            <a:r>
              <a:rPr lang="en-US" dirty="0"/>
              <a:t> um IP a </a:t>
            </a:r>
            <a:r>
              <a:rPr lang="en-US" dirty="0" err="1"/>
              <a:t>respeito</a:t>
            </a:r>
            <a:r>
              <a:rPr lang="en-US" dirty="0"/>
              <a:t> do </a:t>
            </a:r>
            <a:r>
              <a:rPr lang="en-US" dirty="0" err="1"/>
              <a:t>tópico</a:t>
            </a:r>
            <a:r>
              <a:rPr lang="en-US" dirty="0"/>
              <a:t> </a:t>
            </a:r>
            <a:r>
              <a:rPr lang="en-US" dirty="0" err="1"/>
              <a:t>priorizado</a:t>
            </a:r>
            <a:r>
              <a:rPr lang="en-US" dirty="0"/>
              <a:t>.</a:t>
            </a:r>
          </a:p>
          <a:p>
            <a:endParaRPr lang="en-US" dirty="0"/>
          </a:p>
          <a:p>
            <a:r>
              <a:rPr lang="en-US" dirty="0"/>
              <a:t>DRT/MAT no que </a:t>
            </a:r>
            <a:r>
              <a:rPr lang="en-US" dirty="0" err="1"/>
              <a:t>diz</a:t>
            </a:r>
            <a:r>
              <a:rPr lang="en-US" dirty="0"/>
              <a:t> </a:t>
            </a:r>
            <a:r>
              <a:rPr lang="en-US" dirty="0" err="1"/>
              <a:t>respeito</a:t>
            </a:r>
            <a:r>
              <a:rPr lang="en-US" dirty="0"/>
              <a:t> a </a:t>
            </a:r>
            <a:r>
              <a:rPr lang="en-US" dirty="0" err="1"/>
              <a:t>Naé</a:t>
            </a:r>
            <a:r>
              <a:rPr lang="en-US" dirty="0"/>
              <a:t> </a:t>
            </a:r>
            <a:r>
              <a:rPr lang="en-US" dirty="0" err="1"/>
              <a:t>uma</a:t>
            </a:r>
            <a:r>
              <a:rPr lang="en-US" dirty="0"/>
              <a:t> </a:t>
            </a:r>
            <a:r>
              <a:rPr lang="en-US" dirty="0" err="1"/>
              <a:t>ideia</a:t>
            </a:r>
            <a:r>
              <a:rPr lang="en-US" dirty="0"/>
              <a:t> de </a:t>
            </a:r>
            <a:r>
              <a:rPr lang="en-US" dirty="0" err="1"/>
              <a:t>uma</a:t>
            </a:r>
            <a:r>
              <a:rPr lang="en-US" dirty="0"/>
              <a:t> </a:t>
            </a:r>
            <a:r>
              <a:rPr lang="en-US" dirty="0" err="1"/>
              <a:t>moção</a:t>
            </a:r>
            <a:r>
              <a:rPr lang="en-US" dirty="0"/>
              <a:t> regional </a:t>
            </a:r>
            <a:r>
              <a:rPr lang="en-US" dirty="0" err="1"/>
              <a:t>aprovada</a:t>
            </a:r>
            <a:r>
              <a:rPr lang="en-US" dirty="0"/>
              <a:t> </a:t>
            </a:r>
            <a:r>
              <a:rPr lang="en-US" dirty="0" err="1"/>
              <a:t>em</a:t>
            </a:r>
            <a:r>
              <a:rPr lang="en-US" dirty="0"/>
              <a:t> 2018 e </a:t>
            </a:r>
            <a:r>
              <a:rPr lang="en-US" dirty="0" err="1"/>
              <a:t>teve</a:t>
            </a:r>
            <a:r>
              <a:rPr lang="en-US" dirty="0"/>
              <a:t> </a:t>
            </a:r>
            <a:r>
              <a:rPr lang="en-US" dirty="0" err="1"/>
              <a:t>apoio</a:t>
            </a:r>
            <a:r>
              <a:rPr lang="en-US" dirty="0"/>
              <a:t> </a:t>
            </a:r>
            <a:r>
              <a:rPr lang="en-US" dirty="0" err="1"/>
              <a:t>como</a:t>
            </a:r>
            <a:r>
              <a:rPr lang="en-US" dirty="0"/>
              <a:t> um IDT </a:t>
            </a:r>
            <a:r>
              <a:rPr lang="en-US" dirty="0" err="1"/>
              <a:t>em</a:t>
            </a:r>
            <a:r>
              <a:rPr lang="en-US" dirty="0"/>
              <a:t> 2020.</a:t>
            </a:r>
          </a:p>
          <a:p>
            <a:endParaRPr lang="en-US" dirty="0"/>
          </a:p>
          <a:p>
            <a:r>
              <a:rPr lang="en-US" dirty="0"/>
              <a:t>Se DRT/MAT no que </a:t>
            </a:r>
            <a:r>
              <a:rPr lang="en-US" dirty="0" err="1"/>
              <a:t>diz</a:t>
            </a:r>
            <a:r>
              <a:rPr lang="en-US" dirty="0"/>
              <a:t> </a:t>
            </a:r>
            <a:r>
              <a:rPr lang="en-US" dirty="0" err="1"/>
              <a:t>respeito</a:t>
            </a:r>
            <a:r>
              <a:rPr lang="en-US" dirty="0"/>
              <a:t> a NA é </a:t>
            </a:r>
            <a:r>
              <a:rPr lang="en-US" dirty="0" err="1"/>
              <a:t>escolhido</a:t>
            </a:r>
            <a:r>
              <a:rPr lang="en-US" dirty="0"/>
              <a:t> para um IP, </a:t>
            </a:r>
            <a:r>
              <a:rPr lang="en-US" dirty="0" err="1"/>
              <a:t>os</a:t>
            </a:r>
            <a:r>
              <a:rPr lang="en-US" dirty="0"/>
              <a:t> </a:t>
            </a:r>
            <a:r>
              <a:rPr lang="en-US" dirty="0" err="1"/>
              <a:t>resultados</a:t>
            </a:r>
            <a:r>
              <a:rPr lang="en-US" dirty="0"/>
              <a:t> da </a:t>
            </a:r>
            <a:r>
              <a:rPr lang="en-US" dirty="0" err="1"/>
              <a:t>pesquisa</a:t>
            </a:r>
            <a:r>
              <a:rPr lang="en-US" dirty="0"/>
              <a:t> que </a:t>
            </a:r>
            <a:r>
              <a:rPr lang="en-US" dirty="0" err="1"/>
              <a:t>foi</a:t>
            </a:r>
            <a:r>
              <a:rPr lang="en-US" dirty="0"/>
              <a:t> </a:t>
            </a:r>
            <a:r>
              <a:rPr lang="en-US" dirty="0" err="1"/>
              <a:t>conduzida</a:t>
            </a:r>
            <a:r>
              <a:rPr lang="en-US" dirty="0"/>
              <a:t> </a:t>
            </a:r>
            <a:r>
              <a:rPr lang="en-US" dirty="0" err="1"/>
              <a:t>nesse</a:t>
            </a:r>
            <a:r>
              <a:rPr lang="en-US" dirty="0"/>
              <a:t> </a:t>
            </a:r>
            <a:r>
              <a:rPr lang="en-US" dirty="0" err="1"/>
              <a:t>ciclo</a:t>
            </a:r>
            <a:r>
              <a:rPr lang="en-US" dirty="0"/>
              <a:t> </a:t>
            </a:r>
            <a:r>
              <a:rPr lang="en-US" dirty="0" err="1"/>
              <a:t>será</a:t>
            </a:r>
            <a:r>
              <a:rPr lang="en-US" dirty="0"/>
              <a:t> </a:t>
            </a:r>
            <a:r>
              <a:rPr lang="en-US" dirty="0" err="1"/>
              <a:t>usada</a:t>
            </a:r>
            <a:r>
              <a:rPr lang="en-US" dirty="0"/>
              <a:t>.</a:t>
            </a:r>
          </a:p>
          <a:p>
            <a:endParaRPr lang="en-US" dirty="0"/>
          </a:p>
          <a:p>
            <a:r>
              <a:rPr lang="en-US" dirty="0"/>
              <a:t>O </a:t>
            </a:r>
            <a:r>
              <a:rPr lang="en-US" dirty="0" err="1"/>
              <a:t>único</a:t>
            </a:r>
            <a:r>
              <a:rPr lang="en-US" dirty="0"/>
              <a:t> </a:t>
            </a:r>
            <a:r>
              <a:rPr lang="en-US" dirty="0" err="1"/>
              <a:t>consenso</a:t>
            </a:r>
            <a:r>
              <a:rPr lang="en-US" dirty="0"/>
              <a:t> </a:t>
            </a:r>
            <a:r>
              <a:rPr lang="en-US" dirty="0" err="1"/>
              <a:t>vindo</a:t>
            </a:r>
            <a:r>
              <a:rPr lang="en-US" dirty="0"/>
              <a:t> da </a:t>
            </a:r>
            <a:r>
              <a:rPr lang="en-US" dirty="0" err="1"/>
              <a:t>pesquisa</a:t>
            </a:r>
            <a:r>
              <a:rPr lang="en-US" dirty="0"/>
              <a:t> do DRT/MAT é o </a:t>
            </a:r>
            <a:r>
              <a:rPr lang="en-US" dirty="0" err="1"/>
              <a:t>reconhecimento</a:t>
            </a:r>
            <a:r>
              <a:rPr lang="en-US" dirty="0"/>
              <a:t> da </a:t>
            </a:r>
            <a:r>
              <a:rPr lang="en-US" dirty="0" err="1"/>
              <a:t>importância</a:t>
            </a:r>
            <a:r>
              <a:rPr lang="en-US" dirty="0"/>
              <a:t> da Terceira </a:t>
            </a:r>
            <a:r>
              <a:rPr lang="en-US" dirty="0" err="1"/>
              <a:t>tradição</a:t>
            </a:r>
            <a:r>
              <a:rPr lang="en-US" dirty="0"/>
              <a:t> e </a:t>
            </a:r>
            <a:r>
              <a:rPr lang="en-US" dirty="0" err="1"/>
              <a:t>ideias</a:t>
            </a:r>
            <a:r>
              <a:rPr lang="en-US" dirty="0"/>
              <a:t> que </a:t>
            </a:r>
            <a:r>
              <a:rPr lang="en-US" dirty="0" err="1"/>
              <a:t>já</a:t>
            </a:r>
            <a:r>
              <a:rPr lang="en-US" dirty="0"/>
              <a:t> </a:t>
            </a:r>
            <a:r>
              <a:rPr lang="en-US" dirty="0" err="1"/>
              <a:t>foram</a:t>
            </a:r>
            <a:r>
              <a:rPr lang="en-US" dirty="0"/>
              <a:t> </a:t>
            </a:r>
            <a:r>
              <a:rPr lang="en-US" dirty="0" err="1"/>
              <a:t>publicadas</a:t>
            </a:r>
            <a:r>
              <a:rPr lang="en-US" dirty="0"/>
              <a:t> no </a:t>
            </a:r>
            <a:r>
              <a:rPr lang="en-US" dirty="0" err="1"/>
              <a:t>panfleto</a:t>
            </a:r>
            <a:r>
              <a:rPr lang="en-US" dirty="0"/>
              <a:t> de </a:t>
            </a:r>
            <a:r>
              <a:rPr lang="en-US" dirty="0" err="1"/>
              <a:t>serviço</a:t>
            </a:r>
            <a:r>
              <a:rPr lang="en-US" dirty="0"/>
              <a:t> </a:t>
            </a:r>
            <a:r>
              <a:rPr lang="en-US" dirty="0" err="1"/>
              <a:t>Narcóticos</a:t>
            </a:r>
            <a:r>
              <a:rPr lang="en-US" dirty="0"/>
              <a:t> </a:t>
            </a:r>
            <a:r>
              <a:rPr lang="en-US" dirty="0" err="1"/>
              <a:t>Anonimos</a:t>
            </a:r>
            <a:r>
              <a:rPr lang="en-US" dirty="0"/>
              <a:t> e </a:t>
            </a:r>
            <a:r>
              <a:rPr lang="en-US" dirty="0" err="1"/>
              <a:t>pessoas</a:t>
            </a:r>
            <a:r>
              <a:rPr lang="en-US" dirty="0"/>
              <a:t> </a:t>
            </a:r>
            <a:r>
              <a:rPr lang="en-US" dirty="0" err="1"/>
              <a:t>receendo</a:t>
            </a:r>
            <a:r>
              <a:rPr lang="en-US" dirty="0"/>
              <a:t> </a:t>
            </a:r>
            <a:r>
              <a:rPr lang="en-US" dirty="0" err="1"/>
              <a:t>tratamento</a:t>
            </a:r>
            <a:r>
              <a:rPr lang="en-US" dirty="0"/>
              <a:t> com </a:t>
            </a:r>
            <a:r>
              <a:rPr lang="en-US" dirty="0" err="1"/>
              <a:t>medicação</a:t>
            </a:r>
            <a:r>
              <a:rPr lang="en-US" dirty="0"/>
              <a:t> </a:t>
            </a:r>
            <a:r>
              <a:rPr lang="en-US" dirty="0" err="1"/>
              <a:t>assistido</a:t>
            </a:r>
            <a:r>
              <a:rPr lang="en-US" dirty="0"/>
              <a:t>. </a:t>
            </a:r>
          </a:p>
          <a:p>
            <a:endParaRPr lang="en-US" dirty="0"/>
          </a:p>
          <a:p>
            <a:r>
              <a:rPr lang="en-US" dirty="0"/>
              <a:t>Um </a:t>
            </a:r>
            <a:r>
              <a:rPr lang="en-US" dirty="0" err="1"/>
              <a:t>resumo</a:t>
            </a:r>
            <a:r>
              <a:rPr lang="en-US" dirty="0"/>
              <a:t> das </a:t>
            </a:r>
            <a:r>
              <a:rPr lang="en-US" dirty="0" err="1"/>
              <a:t>respostas</a:t>
            </a:r>
            <a:r>
              <a:rPr lang="en-US" dirty="0"/>
              <a:t> </a:t>
            </a:r>
            <a:r>
              <a:rPr lang="en-US" dirty="0" err="1"/>
              <a:t>vindas</a:t>
            </a:r>
            <a:r>
              <a:rPr lang="en-US" dirty="0"/>
              <a:t> das </a:t>
            </a:r>
            <a:r>
              <a:rPr lang="en-US" dirty="0" err="1"/>
              <a:t>pesquisas</a:t>
            </a:r>
            <a:r>
              <a:rPr lang="en-US" dirty="0"/>
              <a:t> do DRT/MAT </a:t>
            </a:r>
            <a:r>
              <a:rPr lang="en-US" dirty="0" err="1"/>
              <a:t>vai</a:t>
            </a:r>
            <a:r>
              <a:rPr lang="en-US" dirty="0"/>
              <a:t> </a:t>
            </a:r>
            <a:r>
              <a:rPr lang="en-US" dirty="0" err="1"/>
              <a:t>estar</a:t>
            </a:r>
            <a:r>
              <a:rPr lang="en-US" dirty="0"/>
              <a:t> no </a:t>
            </a:r>
            <a:r>
              <a:rPr lang="en-US" dirty="0" err="1"/>
              <a:t>relatório</a:t>
            </a:r>
            <a:r>
              <a:rPr lang="en-US" dirty="0"/>
              <a:t> da </a:t>
            </a:r>
            <a:r>
              <a:rPr lang="en-US" dirty="0" err="1"/>
              <a:t>conferência</a:t>
            </a:r>
            <a:r>
              <a:rPr lang="en-US" dirty="0"/>
              <a:t> 2023</a:t>
            </a:r>
          </a:p>
          <a:p>
            <a:endParaRPr lang="en-US" dirty="0"/>
          </a:p>
          <a:p>
            <a:r>
              <a:rPr lang="en-US" dirty="0" err="1"/>
              <a:t>Depois</a:t>
            </a:r>
            <a:r>
              <a:rPr lang="en-US" dirty="0"/>
              <a:t> que </a:t>
            </a:r>
            <a:r>
              <a:rPr lang="en-US" dirty="0" err="1"/>
              <a:t>pesquisamos</a:t>
            </a:r>
            <a:r>
              <a:rPr lang="en-US" dirty="0"/>
              <a:t> </a:t>
            </a:r>
            <a:r>
              <a:rPr lang="en-US" dirty="0" err="1"/>
              <a:t>na</a:t>
            </a:r>
            <a:r>
              <a:rPr lang="en-US" dirty="0"/>
              <a:t> </a:t>
            </a:r>
            <a:r>
              <a:rPr lang="en-US" dirty="0" err="1"/>
              <a:t>irmandade</a:t>
            </a:r>
            <a:r>
              <a:rPr lang="en-US" dirty="0"/>
              <a:t> a </a:t>
            </a:r>
            <a:r>
              <a:rPr lang="en-US" dirty="0" err="1"/>
              <a:t>respeito</a:t>
            </a:r>
            <a:r>
              <a:rPr lang="en-US" dirty="0"/>
              <a:t> do </a:t>
            </a:r>
            <a:r>
              <a:rPr lang="en-US" dirty="0" err="1"/>
              <a:t>potencial</a:t>
            </a:r>
            <a:r>
              <a:rPr lang="en-US" dirty="0"/>
              <a:t> da </a:t>
            </a:r>
            <a:r>
              <a:rPr lang="en-US" dirty="0" err="1"/>
              <a:t>peça</a:t>
            </a:r>
            <a:r>
              <a:rPr lang="en-US" dirty="0"/>
              <a:t> de </a:t>
            </a:r>
            <a:r>
              <a:rPr lang="en-US" dirty="0" err="1"/>
              <a:t>literatura</a:t>
            </a:r>
            <a:r>
              <a:rPr lang="en-US" dirty="0"/>
              <a:t> de </a:t>
            </a:r>
            <a:r>
              <a:rPr lang="en-US" dirty="0" err="1"/>
              <a:t>recuperação</a:t>
            </a:r>
            <a:r>
              <a:rPr lang="en-US" dirty="0"/>
              <a:t>, um </a:t>
            </a:r>
            <a:r>
              <a:rPr lang="en-US" dirty="0" err="1"/>
              <a:t>grupo</a:t>
            </a:r>
            <a:r>
              <a:rPr lang="en-US" dirty="0"/>
              <a:t> de </a:t>
            </a:r>
            <a:r>
              <a:rPr lang="en-US" dirty="0" err="1"/>
              <a:t>trabalho</a:t>
            </a:r>
            <a:r>
              <a:rPr lang="en-US" dirty="0"/>
              <a:t> e </a:t>
            </a:r>
            <a:r>
              <a:rPr lang="en-US" dirty="0" err="1"/>
              <a:t>criado</a:t>
            </a:r>
            <a:r>
              <a:rPr lang="en-US" dirty="0"/>
              <a:t> para </a:t>
            </a:r>
            <a:r>
              <a:rPr lang="en-US" dirty="0" err="1"/>
              <a:t>trabalhar</a:t>
            </a:r>
            <a:r>
              <a:rPr lang="en-US" dirty="0"/>
              <a:t> com o WB e </a:t>
            </a:r>
            <a:r>
              <a:rPr lang="en-US" dirty="0" err="1"/>
              <a:t>funcionários</a:t>
            </a:r>
            <a:r>
              <a:rPr lang="en-US" dirty="0"/>
              <a:t> para </a:t>
            </a:r>
            <a:r>
              <a:rPr lang="en-US" dirty="0" err="1"/>
              <a:t>desenvolver</a:t>
            </a:r>
            <a:r>
              <a:rPr lang="en-US" dirty="0"/>
              <a:t> </a:t>
            </a:r>
            <a:r>
              <a:rPr lang="en-US" dirty="0" err="1"/>
              <a:t>essa</a:t>
            </a:r>
            <a:r>
              <a:rPr lang="en-US" dirty="0"/>
              <a:t> </a:t>
            </a:r>
            <a:r>
              <a:rPr lang="en-US" dirty="0" err="1"/>
              <a:t>peça</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Esse</a:t>
            </a:r>
            <a:r>
              <a:rPr lang="en-US" dirty="0"/>
              <a:t> </a:t>
            </a:r>
            <a:r>
              <a:rPr lang="en-US" dirty="0" err="1"/>
              <a:t>grupo</a:t>
            </a:r>
            <a:r>
              <a:rPr lang="en-US" dirty="0"/>
              <a:t> de </a:t>
            </a:r>
            <a:r>
              <a:rPr lang="en-US" dirty="0" err="1"/>
              <a:t>trabalho</a:t>
            </a:r>
            <a:r>
              <a:rPr lang="en-US" dirty="0"/>
              <a:t> </a:t>
            </a:r>
            <a:r>
              <a:rPr lang="en-US" dirty="0" err="1"/>
              <a:t>seria</a:t>
            </a:r>
            <a:r>
              <a:rPr lang="en-US" dirty="0"/>
              <a:t> virtual para o </a:t>
            </a:r>
            <a:r>
              <a:rPr lang="en-US" dirty="0" err="1"/>
              <a:t>próximo</a:t>
            </a:r>
            <a:r>
              <a:rPr lang="en-US" dirty="0"/>
              <a:t> </a:t>
            </a:r>
            <a:r>
              <a:rPr lang="en-US" dirty="0" err="1"/>
              <a:t>ciclo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Quando</a:t>
            </a:r>
            <a:r>
              <a:rPr lang="en-US" dirty="0"/>
              <a:t> um </a:t>
            </a:r>
            <a:r>
              <a:rPr lang="en-US" dirty="0" err="1"/>
              <a:t>rascunho</a:t>
            </a:r>
            <a:r>
              <a:rPr lang="en-US" dirty="0"/>
              <a:t> </a:t>
            </a:r>
            <a:r>
              <a:rPr lang="en-US" dirty="0" err="1"/>
              <a:t>fica</a:t>
            </a:r>
            <a:r>
              <a:rPr lang="en-US" dirty="0"/>
              <a:t> pronto, a </a:t>
            </a:r>
            <a:r>
              <a:rPr lang="en-US" dirty="0" err="1"/>
              <a:t>irmandade</a:t>
            </a:r>
            <a:r>
              <a:rPr lang="en-US" dirty="0"/>
              <a:t> é </a:t>
            </a:r>
            <a:r>
              <a:rPr lang="en-US" dirty="0" err="1"/>
              <a:t>notificada</a:t>
            </a:r>
            <a:r>
              <a:rPr lang="en-US" dirty="0"/>
              <a:t> </a:t>
            </a:r>
            <a:r>
              <a:rPr lang="en-US" dirty="0" err="1"/>
              <a:t>sobre</a:t>
            </a:r>
            <a:r>
              <a:rPr lang="en-US" dirty="0"/>
              <a:t> um </a:t>
            </a:r>
            <a:r>
              <a:rPr lang="en-US" dirty="0" err="1"/>
              <a:t>período</a:t>
            </a:r>
            <a:r>
              <a:rPr lang="en-US" dirty="0"/>
              <a:t> de 90 </a:t>
            </a:r>
            <a:r>
              <a:rPr lang="en-US" dirty="0" err="1"/>
              <a:t>dias</a:t>
            </a:r>
            <a:r>
              <a:rPr lang="en-US" dirty="0"/>
              <a:t> para </a:t>
            </a:r>
            <a:r>
              <a:rPr lang="en-US" dirty="0" err="1"/>
              <a:t>revisão</a:t>
            </a:r>
            <a:r>
              <a:rPr lang="en-US" dirty="0"/>
              <a:t> e inputs.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 </a:t>
            </a:r>
            <a:r>
              <a:rPr lang="en-US" dirty="0" err="1"/>
              <a:t>rascunho</a:t>
            </a:r>
            <a:r>
              <a:rPr lang="en-US" dirty="0"/>
              <a:t> é </a:t>
            </a:r>
            <a:r>
              <a:rPr lang="en-US" dirty="0" err="1"/>
              <a:t>revisado</a:t>
            </a:r>
            <a:r>
              <a:rPr lang="en-US" dirty="0"/>
              <a:t> com base </a:t>
            </a:r>
            <a:r>
              <a:rPr lang="en-US" dirty="0" err="1"/>
              <a:t>nos</a:t>
            </a:r>
            <a:r>
              <a:rPr lang="en-US" dirty="0"/>
              <a:t> inputs </a:t>
            </a:r>
            <a:r>
              <a:rPr lang="en-US" dirty="0" err="1"/>
              <a:t>recebidos</a:t>
            </a:r>
            <a:r>
              <a:rPr lang="en-US" dirty="0"/>
              <a:t>, e </a:t>
            </a:r>
            <a:r>
              <a:rPr lang="en-US" dirty="0" err="1"/>
              <a:t>finalmente</a:t>
            </a:r>
            <a:r>
              <a:rPr lang="en-US" dirty="0"/>
              <a:t> um </a:t>
            </a:r>
            <a:r>
              <a:rPr lang="en-US" dirty="0" err="1"/>
              <a:t>rascunho</a:t>
            </a:r>
            <a:r>
              <a:rPr lang="en-US" dirty="0"/>
              <a:t> de </a:t>
            </a:r>
            <a:r>
              <a:rPr lang="en-US" dirty="0" err="1"/>
              <a:t>aprovação</a:t>
            </a:r>
            <a:r>
              <a:rPr lang="en-US" dirty="0"/>
              <a:t> é </a:t>
            </a:r>
            <a:r>
              <a:rPr lang="en-US" dirty="0" err="1"/>
              <a:t>incluído</a:t>
            </a:r>
            <a:r>
              <a:rPr lang="en-US" dirty="0"/>
              <a:t> no CAR.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Pelo</a:t>
            </a:r>
            <a:r>
              <a:rPr lang="en-US" dirty="0"/>
              <a:t> </a:t>
            </a:r>
            <a:r>
              <a:rPr lang="en-US" dirty="0" err="1"/>
              <a:t>fato</a:t>
            </a:r>
            <a:r>
              <a:rPr lang="en-US" dirty="0"/>
              <a:t> do </a:t>
            </a:r>
            <a:r>
              <a:rPr lang="en-US" dirty="0" err="1"/>
              <a:t>foco</a:t>
            </a:r>
            <a:r>
              <a:rPr lang="en-US" dirty="0"/>
              <a:t> do IP </a:t>
            </a:r>
            <a:r>
              <a:rPr lang="en-US" dirty="0" err="1"/>
              <a:t>ainda</a:t>
            </a:r>
            <a:r>
              <a:rPr lang="en-US" dirty="0"/>
              <a:t> </a:t>
            </a:r>
            <a:r>
              <a:rPr lang="en-US" dirty="0" err="1"/>
              <a:t>não</a:t>
            </a:r>
            <a:r>
              <a:rPr lang="en-US" dirty="0"/>
              <a:t> </a:t>
            </a:r>
            <a:r>
              <a:rPr lang="en-US" dirty="0" err="1"/>
              <a:t>estar</a:t>
            </a:r>
            <a:r>
              <a:rPr lang="en-US" dirty="0"/>
              <a:t> </a:t>
            </a:r>
            <a:r>
              <a:rPr lang="en-US" dirty="0" err="1"/>
              <a:t>definido</a:t>
            </a:r>
            <a:r>
              <a:rPr lang="en-US" dirty="0"/>
              <a:t>, </a:t>
            </a:r>
            <a:r>
              <a:rPr lang="en-US" dirty="0" err="1"/>
              <a:t>não</a:t>
            </a:r>
            <a:r>
              <a:rPr lang="en-US" dirty="0"/>
              <a:t> é </a:t>
            </a:r>
            <a:r>
              <a:rPr lang="en-US" dirty="0" err="1"/>
              <a:t>pratico</a:t>
            </a:r>
            <a:r>
              <a:rPr lang="en-US" dirty="0"/>
              <a:t> </a:t>
            </a:r>
            <a:r>
              <a:rPr lang="en-US" dirty="0" err="1"/>
              <a:t>tentar</a:t>
            </a:r>
            <a:r>
              <a:rPr lang="en-US" dirty="0"/>
              <a:t> </a:t>
            </a:r>
            <a:r>
              <a:rPr lang="en-US" dirty="0" err="1"/>
              <a:t>colocar</a:t>
            </a:r>
            <a:r>
              <a:rPr lang="en-US" dirty="0"/>
              <a:t> outros </a:t>
            </a:r>
            <a:r>
              <a:rPr lang="en-US" dirty="0" err="1"/>
              <a:t>prazos</a:t>
            </a:r>
            <a:r>
              <a:rPr lang="en-US" dirty="0"/>
              <a:t> </a:t>
            </a:r>
            <a:r>
              <a:rPr lang="en-US" dirty="0" err="1"/>
              <a:t>além</a:t>
            </a:r>
            <a:r>
              <a:rPr lang="en-US" dirty="0"/>
              <a:t> </a:t>
            </a:r>
            <a:r>
              <a:rPr lang="en-US" dirty="0" err="1"/>
              <a:t>desses</a:t>
            </a:r>
            <a:r>
              <a:rPr lang="en-US" dirty="0"/>
              <a:t> </a:t>
            </a:r>
            <a:r>
              <a:rPr lang="en-US" dirty="0" err="1"/>
              <a:t>parametros</a:t>
            </a:r>
            <a:r>
              <a:rPr lang="en-US" dirty="0"/>
              <a:t> </a:t>
            </a:r>
            <a:r>
              <a:rPr lang="en-US" dirty="0" err="1"/>
              <a:t>gerais</a:t>
            </a:r>
            <a:r>
              <a:rPr lang="en-US" dirty="0"/>
              <a:t>.</a:t>
            </a:r>
          </a:p>
        </p:txBody>
      </p:sp>
      <p:sp>
        <p:nvSpPr>
          <p:cNvPr id="4" name="Slide Number Placeholder 3"/>
          <p:cNvSpPr>
            <a:spLocks noGrp="1"/>
          </p:cNvSpPr>
          <p:nvPr>
            <p:ph type="sldNum" sz="quarter" idx="5"/>
          </p:nvPr>
        </p:nvSpPr>
        <p:spPr/>
        <p:txBody>
          <a:bodyPr/>
          <a:lstStyle/>
          <a:p>
            <a:fld id="{763812F2-32ED-CF4C-8C3A-6D2A8F76515E}" type="slidenum">
              <a:rPr lang="en-US" smtClean="0"/>
              <a:t>11</a:t>
            </a:fld>
            <a:endParaRPr lang="en-US"/>
          </a:p>
        </p:txBody>
      </p:sp>
    </p:spTree>
    <p:extLst>
      <p:ext uri="{BB962C8B-B14F-4D97-AF65-F5344CB8AC3E}">
        <p14:creationId xmlns:p14="http://schemas.microsoft.com/office/powerpoint/2010/main" val="1212893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Adendo</a:t>
            </a:r>
            <a:r>
              <a:rPr lang="en-US" dirty="0"/>
              <a:t> E do CAR 2023 </a:t>
            </a:r>
            <a:r>
              <a:rPr lang="en-US" dirty="0" err="1"/>
              <a:t>contém</a:t>
            </a:r>
            <a:r>
              <a:rPr lang="en-US" dirty="0"/>
              <a:t> </a:t>
            </a:r>
            <a:r>
              <a:rPr lang="en-US" dirty="0" err="1"/>
              <a:t>uma</a:t>
            </a:r>
            <a:r>
              <a:rPr lang="en-US" dirty="0"/>
              <a:t> </a:t>
            </a:r>
            <a:r>
              <a:rPr lang="en-US" dirty="0" err="1"/>
              <a:t>lista</a:t>
            </a:r>
            <a:r>
              <a:rPr lang="en-US" dirty="0"/>
              <a:t> de </a:t>
            </a:r>
            <a:r>
              <a:rPr lang="en-US" dirty="0" err="1"/>
              <a:t>todo</a:t>
            </a:r>
            <a:r>
              <a:rPr lang="en-US" dirty="0"/>
              <a:t> material de </a:t>
            </a:r>
            <a:r>
              <a:rPr lang="en-US" dirty="0" err="1"/>
              <a:t>recuperação</a:t>
            </a:r>
            <a:r>
              <a:rPr lang="en-US" dirty="0"/>
              <a:t> e </a:t>
            </a:r>
            <a:r>
              <a:rPr lang="en-US" dirty="0" err="1"/>
              <a:t>serviços</a:t>
            </a:r>
            <a:r>
              <a:rPr lang="en-US" dirty="0"/>
              <a:t> </a:t>
            </a:r>
            <a:r>
              <a:rPr lang="en-US" dirty="0" err="1"/>
              <a:t>já</a:t>
            </a:r>
            <a:r>
              <a:rPr lang="en-US" dirty="0"/>
              <a:t> </a:t>
            </a:r>
            <a:r>
              <a:rPr lang="en-US" dirty="0" err="1"/>
              <a:t>publicados</a:t>
            </a:r>
            <a:r>
              <a:rPr lang="en-US" dirty="0"/>
              <a:t> </a:t>
            </a:r>
            <a:r>
              <a:rPr lang="en-US" dirty="0" err="1"/>
              <a:t>pelo</a:t>
            </a:r>
            <a:r>
              <a:rPr lang="en-US" dirty="0"/>
              <a:t> NAWS</a:t>
            </a:r>
          </a:p>
          <a:p>
            <a:endParaRPr lang="en-US" dirty="0"/>
          </a:p>
          <a:p>
            <a:r>
              <a:rPr lang="en-US" dirty="0" err="1"/>
              <a:t>Muitos</a:t>
            </a:r>
            <a:r>
              <a:rPr lang="en-US" dirty="0"/>
              <a:t> IPs </a:t>
            </a:r>
            <a:r>
              <a:rPr lang="en-US" dirty="0" err="1"/>
              <a:t>nunca</a:t>
            </a:r>
            <a:r>
              <a:rPr lang="en-US" dirty="0"/>
              <a:t> </a:t>
            </a:r>
            <a:r>
              <a:rPr lang="en-US" dirty="0" err="1"/>
              <a:t>foram</a:t>
            </a:r>
            <a:r>
              <a:rPr lang="en-US" dirty="0"/>
              <a:t> </a:t>
            </a:r>
            <a:r>
              <a:rPr lang="en-US" dirty="0" err="1"/>
              <a:t>revisados</a:t>
            </a:r>
            <a:r>
              <a:rPr lang="en-US" dirty="0"/>
              <a:t> </a:t>
            </a:r>
            <a:r>
              <a:rPr lang="en-US" dirty="0" err="1"/>
              <a:t>ou</a:t>
            </a:r>
            <a:r>
              <a:rPr lang="en-US" dirty="0"/>
              <a:t> </a:t>
            </a:r>
            <a:r>
              <a:rPr lang="en-US" dirty="0" err="1"/>
              <a:t>não</a:t>
            </a:r>
            <a:r>
              <a:rPr lang="en-US" dirty="0"/>
              <a:t> </a:t>
            </a:r>
            <a:r>
              <a:rPr lang="en-US" dirty="0" err="1"/>
              <a:t>foram</a:t>
            </a:r>
            <a:r>
              <a:rPr lang="en-US" dirty="0"/>
              <a:t> </a:t>
            </a:r>
            <a:r>
              <a:rPr lang="en-US" dirty="0" err="1"/>
              <a:t>tocados</a:t>
            </a:r>
            <a:r>
              <a:rPr lang="en-US" dirty="0"/>
              <a:t> </a:t>
            </a:r>
            <a:r>
              <a:rPr lang="en-US" dirty="0" err="1"/>
              <a:t>por</a:t>
            </a:r>
            <a:r>
              <a:rPr lang="en-US" dirty="0"/>
              <a:t> </a:t>
            </a:r>
            <a:r>
              <a:rPr lang="en-US" dirty="0" err="1"/>
              <a:t>décadas</a:t>
            </a:r>
            <a:endParaRPr lang="en-US" dirty="0"/>
          </a:p>
          <a:p>
            <a:endParaRPr lang="en-US" dirty="0">
              <a:effectLst/>
            </a:endParaRPr>
          </a:p>
          <a:p>
            <a:r>
              <a:rPr lang="en-US" dirty="0" err="1">
                <a:effectLst/>
              </a:rPr>
              <a:t>Muitos</a:t>
            </a:r>
            <a:r>
              <a:rPr lang="en-US" dirty="0">
                <a:effectLst/>
              </a:rPr>
              <a:t> IPs, </a:t>
            </a:r>
            <a:r>
              <a:rPr lang="en-US" dirty="0" err="1">
                <a:effectLst/>
              </a:rPr>
              <a:t>livretos</a:t>
            </a:r>
            <a:r>
              <a:rPr lang="en-US" dirty="0">
                <a:effectLst/>
              </a:rPr>
              <a:t> e </a:t>
            </a:r>
            <a:r>
              <a:rPr lang="en-US" dirty="0" err="1">
                <a:effectLst/>
              </a:rPr>
              <a:t>livros</a:t>
            </a:r>
            <a:r>
              <a:rPr lang="en-US" dirty="0">
                <a:effectLst/>
              </a:rPr>
              <a:t> </a:t>
            </a:r>
            <a:r>
              <a:rPr lang="en-US" dirty="0" err="1">
                <a:effectLst/>
              </a:rPr>
              <a:t>estão</a:t>
            </a:r>
            <a:r>
              <a:rPr lang="en-US" dirty="0">
                <a:effectLst/>
              </a:rPr>
              <a:t> </a:t>
            </a:r>
            <a:r>
              <a:rPr lang="en-US" dirty="0" err="1">
                <a:effectLst/>
              </a:rPr>
              <a:t>incluídos</a:t>
            </a:r>
            <a:r>
              <a:rPr lang="en-US" dirty="0">
                <a:effectLst/>
              </a:rPr>
              <a:t> </a:t>
            </a:r>
            <a:r>
              <a:rPr lang="en-US" dirty="0" err="1">
                <a:effectLst/>
              </a:rPr>
              <a:t>na</a:t>
            </a:r>
            <a:r>
              <a:rPr lang="en-US" dirty="0">
                <a:effectLst/>
              </a:rPr>
              <a:t> </a:t>
            </a:r>
            <a:r>
              <a:rPr lang="en-US" dirty="0" err="1">
                <a:effectLst/>
              </a:rPr>
              <a:t>escolha</a:t>
            </a:r>
            <a:r>
              <a:rPr lang="en-US" dirty="0">
                <a:effectLst/>
              </a:rPr>
              <a:t> para </a:t>
            </a:r>
            <a:r>
              <a:rPr lang="en-US" dirty="0" err="1">
                <a:effectLst/>
              </a:rPr>
              <a:t>revisão</a:t>
            </a:r>
            <a:r>
              <a:rPr lang="en-US" dirty="0">
                <a:effectLst/>
              </a:rPr>
              <a:t> </a:t>
            </a:r>
            <a:r>
              <a:rPr lang="en-US" dirty="0" err="1">
                <a:effectLst/>
              </a:rPr>
              <a:t>na</a:t>
            </a:r>
            <a:r>
              <a:rPr lang="en-US" dirty="0">
                <a:effectLst/>
              </a:rPr>
              <a:t> </a:t>
            </a:r>
            <a:r>
              <a:rPr lang="en-US" dirty="0" err="1">
                <a:effectLst/>
              </a:rPr>
              <a:t>pesquisa</a:t>
            </a:r>
            <a:r>
              <a:rPr lang="en-US" dirty="0">
                <a:effectLst/>
              </a:rPr>
              <a:t> do CAR 2023. </a:t>
            </a:r>
          </a:p>
          <a:p>
            <a:endParaRPr lang="en-US" dirty="0">
              <a:effectLst/>
            </a:endParaRPr>
          </a:p>
          <a:p>
            <a:pPr marL="0" indent="0">
              <a:spcBef>
                <a:spcPts val="2200"/>
              </a:spcBef>
              <a:buNone/>
            </a:pPr>
            <a:r>
              <a:rPr lang="en-US" sz="1200" dirty="0">
                <a:solidFill>
                  <a:schemeClr val="accent2"/>
                </a:solidFill>
              </a:rPr>
              <a:t>NAWS </a:t>
            </a:r>
            <a:r>
              <a:rPr lang="en-US" sz="1200" dirty="0" err="1">
                <a:solidFill>
                  <a:schemeClr val="accent2"/>
                </a:solidFill>
              </a:rPr>
              <a:t>não</a:t>
            </a:r>
            <a:r>
              <a:rPr lang="en-US" sz="1200" dirty="0">
                <a:solidFill>
                  <a:schemeClr val="accent2"/>
                </a:solidFill>
              </a:rPr>
              <a:t> </a:t>
            </a:r>
            <a:r>
              <a:rPr lang="en-US" sz="1200" dirty="0" err="1">
                <a:solidFill>
                  <a:schemeClr val="accent2"/>
                </a:solidFill>
              </a:rPr>
              <a:t>tem</a:t>
            </a:r>
            <a:r>
              <a:rPr lang="en-US" sz="1200" dirty="0">
                <a:solidFill>
                  <a:schemeClr val="accent2"/>
                </a:solidFill>
              </a:rPr>
              <a:t> </a:t>
            </a:r>
            <a:r>
              <a:rPr lang="en-US" sz="1200" dirty="0" err="1">
                <a:solidFill>
                  <a:schemeClr val="accent2"/>
                </a:solidFill>
              </a:rPr>
              <a:t>recursos</a:t>
            </a:r>
            <a:r>
              <a:rPr lang="en-US" sz="1200" dirty="0">
                <a:solidFill>
                  <a:schemeClr val="accent2"/>
                </a:solidFill>
              </a:rPr>
              <a:t> para </a:t>
            </a:r>
            <a:r>
              <a:rPr lang="en-US" sz="1200" dirty="0" err="1">
                <a:solidFill>
                  <a:schemeClr val="accent2"/>
                </a:solidFill>
              </a:rPr>
              <a:t>fazer</a:t>
            </a:r>
            <a:r>
              <a:rPr lang="en-US" sz="1200" dirty="0">
                <a:solidFill>
                  <a:schemeClr val="accent2"/>
                </a:solidFill>
              </a:rPr>
              <a:t> a </a:t>
            </a:r>
            <a:r>
              <a:rPr lang="en-US" sz="1200" dirty="0" err="1">
                <a:solidFill>
                  <a:schemeClr val="accent2"/>
                </a:solidFill>
              </a:rPr>
              <a:t>revisão</a:t>
            </a:r>
            <a:r>
              <a:rPr lang="en-US" sz="1200" dirty="0">
                <a:solidFill>
                  <a:schemeClr val="accent2"/>
                </a:solidFill>
              </a:rPr>
              <a:t> de um </a:t>
            </a:r>
            <a:r>
              <a:rPr lang="en-US" sz="1200" dirty="0" err="1">
                <a:solidFill>
                  <a:schemeClr val="accent2"/>
                </a:solidFill>
              </a:rPr>
              <a:t>livro</a:t>
            </a:r>
            <a:r>
              <a:rPr lang="en-US" sz="1200" dirty="0">
                <a:solidFill>
                  <a:schemeClr val="accent2"/>
                </a:solidFill>
              </a:rPr>
              <a:t> </a:t>
            </a:r>
            <a:r>
              <a:rPr lang="en-US" sz="1200" dirty="0" err="1">
                <a:solidFill>
                  <a:schemeClr val="accent2"/>
                </a:solidFill>
              </a:rPr>
              <a:t>longo</a:t>
            </a:r>
            <a:r>
              <a:rPr lang="en-US" sz="1200" dirty="0">
                <a:solidFill>
                  <a:schemeClr val="accent2"/>
                </a:solidFill>
              </a:rPr>
              <a:t> no </a:t>
            </a:r>
            <a:r>
              <a:rPr lang="en-US" sz="1200" dirty="0" err="1">
                <a:solidFill>
                  <a:schemeClr val="accent2"/>
                </a:solidFill>
              </a:rPr>
              <a:t>próximo</a:t>
            </a:r>
            <a:r>
              <a:rPr lang="en-US" sz="1200" dirty="0">
                <a:solidFill>
                  <a:schemeClr val="accent2"/>
                </a:solidFill>
              </a:rPr>
              <a:t> </a:t>
            </a:r>
            <a:r>
              <a:rPr lang="en-US" sz="1200" dirty="0" err="1">
                <a:solidFill>
                  <a:schemeClr val="accent2"/>
                </a:solidFill>
              </a:rPr>
              <a:t>ciclo</a:t>
            </a:r>
            <a:endParaRPr lang="en-US" sz="1200" dirty="0">
              <a:solidFill>
                <a:schemeClr val="accent2"/>
              </a:solidFill>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13</a:t>
            </a:fld>
            <a:endParaRPr lang="en-US"/>
          </a:p>
        </p:txBody>
      </p:sp>
    </p:spTree>
    <p:extLst>
      <p:ext uri="{BB962C8B-B14F-4D97-AF65-F5344CB8AC3E}">
        <p14:creationId xmlns:p14="http://schemas.microsoft.com/office/powerpoint/2010/main" val="98285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err="1">
                <a:effectLst/>
                <a:latin typeface="Calibri" panose="020F0502020204030204" pitchFamily="34" charset="0"/>
                <a:ea typeface="Calibri" panose="020F0502020204030204" pitchFamily="34" charset="0"/>
                <a:cs typeface="Arial" panose="020B0604020202020204" pitchFamily="34" charset="0"/>
              </a:rPr>
              <a:t>Em</a:t>
            </a:r>
            <a:r>
              <a:rPr lang="en-US" sz="1200" spc="-20" dirty="0">
                <a:effectLst/>
                <a:latin typeface="Calibri" panose="020F0502020204030204" pitchFamily="34" charset="0"/>
                <a:ea typeface="Calibri" panose="020F0502020204030204" pitchFamily="34" charset="0"/>
                <a:cs typeface="Arial" panose="020B0604020202020204" pitchFamily="34" charset="0"/>
              </a:rPr>
              <a:t> 2020, </a:t>
            </a:r>
            <a:r>
              <a:rPr lang="en-US" sz="1200" spc="-20" dirty="0" err="1">
                <a:effectLst/>
                <a:latin typeface="Calibri" panose="020F0502020204030204" pitchFamily="34" charset="0"/>
                <a:ea typeface="Calibri" panose="020F0502020204030204" pitchFamily="34" charset="0"/>
                <a:cs typeface="Arial" panose="020B0604020202020204" pitchFamily="34" charset="0"/>
              </a:rPr>
              <a:t>tivemos</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consenso</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na</a:t>
            </a:r>
            <a:r>
              <a:rPr lang="en-US" sz="1200" spc="-20" dirty="0">
                <a:effectLst/>
                <a:latin typeface="Calibri" panose="020F0502020204030204" pitchFamily="34" charset="0"/>
                <a:ea typeface="Calibri" panose="020F0502020204030204" pitchFamily="34" charset="0"/>
                <a:cs typeface="Arial" panose="020B0604020202020204" pitchFamily="34" charset="0"/>
              </a:rPr>
              <a:t> WSC para </a:t>
            </a:r>
            <a:r>
              <a:rPr lang="en-US" sz="1200" spc="-20" dirty="0" err="1">
                <a:effectLst/>
                <a:latin typeface="Calibri" panose="020F0502020204030204" pitchFamily="34" charset="0"/>
                <a:ea typeface="Calibri" panose="020F0502020204030204" pitchFamily="34" charset="0"/>
                <a:cs typeface="Arial" panose="020B0604020202020204" pitchFamily="34" charset="0"/>
              </a:rPr>
              <a:t>revisar</a:t>
            </a:r>
            <a:r>
              <a:rPr lang="en-US" sz="1200" spc="-20" dirty="0">
                <a:effectLst/>
                <a:latin typeface="Calibri" panose="020F0502020204030204" pitchFamily="34" charset="0"/>
                <a:ea typeface="Calibri" panose="020F0502020204030204" pitchFamily="34" charset="0"/>
                <a:cs typeface="Arial" panose="020B0604020202020204" pitchFamily="34" charset="0"/>
              </a:rPr>
              <a:t> o IP 21 </a:t>
            </a:r>
            <a:r>
              <a:rPr lang="en-US" sz="1200" spc="-20" dirty="0" err="1">
                <a:effectLst/>
                <a:latin typeface="Calibri" panose="020F0502020204030204" pitchFamily="34" charset="0"/>
                <a:ea typeface="Calibri" panose="020F0502020204030204" pitchFamily="34" charset="0"/>
                <a:cs typeface="Arial" panose="020B0604020202020204" pitchFamily="34" charset="0"/>
              </a:rPr>
              <a:t>como</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literatura</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já</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existente</a:t>
            </a:r>
            <a:endParaRPr lang="en-US" sz="12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effectLst/>
                <a:latin typeface="Calibri" panose="020F0502020204030204" pitchFamily="34" charset="0"/>
                <a:ea typeface="Calibri" panose="020F0502020204030204" pitchFamily="34" charset="0"/>
                <a:cs typeface="Arial" panose="020B0604020202020204" pitchFamily="34" charset="0"/>
              </a:rPr>
              <a:t>A </a:t>
            </a:r>
            <a:r>
              <a:rPr lang="en-US" sz="1200" spc="-20" dirty="0" err="1">
                <a:effectLst/>
                <a:latin typeface="Calibri" panose="020F0502020204030204" pitchFamily="34" charset="0"/>
                <a:ea typeface="Calibri" panose="020F0502020204030204" pitchFamily="34" charset="0"/>
                <a:cs typeface="Arial" panose="020B0604020202020204" pitchFamily="34" charset="0"/>
              </a:rPr>
              <a:t>irmandade</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foi</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pesquisada</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sobre</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possíveis</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revisões</a:t>
            </a:r>
            <a:r>
              <a:rPr lang="en-US" sz="1200" spc="-2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effectLst/>
                <a:latin typeface="Calibri" panose="020F0502020204030204" pitchFamily="34" charset="0"/>
                <a:ea typeface="Calibri" panose="020F0502020204030204" pitchFamily="34" charset="0"/>
                <a:cs typeface="Arial" panose="020B0604020202020204" pitchFamily="34" charset="0"/>
              </a:rPr>
              <a:t>Um </a:t>
            </a:r>
            <a:r>
              <a:rPr lang="en-US" sz="1200" spc="-20" dirty="0" err="1">
                <a:effectLst/>
                <a:latin typeface="Calibri" panose="020F0502020204030204" pitchFamily="34" charset="0"/>
                <a:ea typeface="Calibri" panose="020F0502020204030204" pitchFamily="34" charset="0"/>
                <a:cs typeface="Arial" panose="020B0604020202020204" pitchFamily="34" charset="0"/>
              </a:rPr>
              <a:t>resumo</a:t>
            </a:r>
            <a:r>
              <a:rPr lang="en-US" sz="1200" spc="-20" dirty="0">
                <a:effectLst/>
                <a:latin typeface="Calibri" panose="020F0502020204030204" pitchFamily="34" charset="0"/>
                <a:ea typeface="Calibri" panose="020F0502020204030204" pitchFamily="34" charset="0"/>
                <a:cs typeface="Arial" panose="020B0604020202020204" pitchFamily="34" charset="0"/>
              </a:rPr>
              <a:t> dos </a:t>
            </a:r>
            <a:r>
              <a:rPr lang="en-US" sz="1200" spc="-20" dirty="0" err="1">
                <a:effectLst/>
                <a:latin typeface="Calibri" panose="020F0502020204030204" pitchFamily="34" charset="0"/>
                <a:ea typeface="Calibri" panose="020F0502020204030204" pitchFamily="34" charset="0"/>
                <a:cs typeface="Arial" panose="020B0604020202020204" pitchFamily="34" charset="0"/>
              </a:rPr>
              <a:t>resutados</a:t>
            </a:r>
            <a:r>
              <a:rPr lang="en-US" sz="1200" spc="-20" dirty="0">
                <a:effectLst/>
                <a:latin typeface="Calibri" panose="020F0502020204030204" pitchFamily="34" charset="0"/>
                <a:ea typeface="Calibri" panose="020F0502020204030204" pitchFamily="34" charset="0"/>
                <a:cs typeface="Arial" panose="020B0604020202020204" pitchFamily="34" charset="0"/>
              </a:rPr>
              <a:t> dessa </a:t>
            </a:r>
            <a:r>
              <a:rPr lang="en-US" sz="1200" spc="-20" dirty="0" err="1">
                <a:effectLst/>
                <a:latin typeface="Calibri" panose="020F0502020204030204" pitchFamily="34" charset="0"/>
                <a:ea typeface="Calibri" panose="020F0502020204030204" pitchFamily="34" charset="0"/>
                <a:cs typeface="Arial" panose="020B0604020202020204" pitchFamily="34" charset="0"/>
              </a:rPr>
              <a:t>pesquisa</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serão</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incluídos</a:t>
            </a:r>
            <a:r>
              <a:rPr lang="en-US" sz="1200" spc="-20" dirty="0">
                <a:effectLst/>
                <a:latin typeface="Calibri" panose="020F0502020204030204" pitchFamily="34" charset="0"/>
                <a:ea typeface="Calibri" panose="020F0502020204030204" pitchFamily="34" charset="0"/>
                <a:cs typeface="Arial" panose="020B0604020202020204" pitchFamily="34" charset="0"/>
              </a:rPr>
              <a:t> no </a:t>
            </a:r>
            <a:r>
              <a:rPr lang="en-US" sz="1200" spc="-20" dirty="0" err="1">
                <a:effectLst/>
                <a:latin typeface="Calibri" panose="020F0502020204030204" pitchFamily="34" charset="0"/>
                <a:ea typeface="Calibri" panose="020F0502020204030204" pitchFamily="34" charset="0"/>
                <a:cs typeface="Arial" panose="020B0604020202020204" pitchFamily="34" charset="0"/>
              </a:rPr>
              <a:t>relatório</a:t>
            </a:r>
            <a:r>
              <a:rPr lang="en-US" sz="1200" spc="-20" dirty="0">
                <a:effectLst/>
                <a:latin typeface="Calibri" panose="020F0502020204030204" pitchFamily="34" charset="0"/>
                <a:ea typeface="Calibri" panose="020F0502020204030204" pitchFamily="34" charset="0"/>
                <a:cs typeface="Arial" panose="020B0604020202020204" pitchFamily="34" charset="0"/>
              </a:rPr>
              <a:t> da WSC 2023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spc="-20" dirty="0">
                <a:effectLst/>
                <a:latin typeface="Calibri" panose="020F0502020204030204" pitchFamily="34" charset="0"/>
                <a:ea typeface="Calibri" panose="020F0502020204030204" pitchFamily="34" charset="0"/>
                <a:cs typeface="Arial" panose="020B0604020202020204" pitchFamily="34" charset="0"/>
              </a:rPr>
              <a:t>NAWS </a:t>
            </a:r>
            <a:r>
              <a:rPr lang="en-US" sz="1200" spc="-20" dirty="0" err="1">
                <a:effectLst/>
                <a:latin typeface="Calibri" panose="020F0502020204030204" pitchFamily="34" charset="0"/>
                <a:ea typeface="Calibri" panose="020F0502020204030204" pitchFamily="34" charset="0"/>
                <a:cs typeface="Arial" panose="020B0604020202020204" pitchFamily="34" charset="0"/>
              </a:rPr>
              <a:t>gostaria</a:t>
            </a:r>
            <a:r>
              <a:rPr lang="en-US" sz="1200" spc="-20" dirty="0">
                <a:effectLst/>
                <a:latin typeface="Calibri" panose="020F0502020204030204" pitchFamily="34" charset="0"/>
                <a:ea typeface="Calibri" panose="020F0502020204030204" pitchFamily="34" charset="0"/>
                <a:cs typeface="Arial" panose="020B0604020202020204" pitchFamily="34" charset="0"/>
              </a:rPr>
              <a:t> de </a:t>
            </a:r>
            <a:r>
              <a:rPr lang="en-US" sz="1200" spc="-20" dirty="0" err="1">
                <a:effectLst/>
                <a:latin typeface="Calibri" panose="020F0502020204030204" pitchFamily="34" charset="0"/>
                <a:ea typeface="Calibri" panose="020F0502020204030204" pitchFamily="34" charset="0"/>
                <a:cs typeface="Arial" panose="020B0604020202020204" pitchFamily="34" charset="0"/>
              </a:rPr>
              <a:t>partir</a:t>
            </a:r>
            <a:r>
              <a:rPr lang="en-US" sz="1200" spc="-20" dirty="0">
                <a:effectLst/>
                <a:latin typeface="Calibri" panose="020F0502020204030204" pitchFamily="34" charset="0"/>
                <a:ea typeface="Calibri" panose="020F0502020204030204" pitchFamily="34" charset="0"/>
                <a:cs typeface="Arial" panose="020B0604020202020204" pitchFamily="34" charset="0"/>
              </a:rPr>
              <a:t> para o </a:t>
            </a:r>
            <a:r>
              <a:rPr lang="en-US" sz="1200" spc="-20" dirty="0" err="1">
                <a:effectLst/>
                <a:latin typeface="Calibri" panose="020F0502020204030204" pitchFamily="34" charset="0"/>
                <a:ea typeface="Calibri" panose="020F0502020204030204" pitchFamily="34" charset="0"/>
                <a:cs typeface="Arial" panose="020B0604020202020204" pitchFamily="34" charset="0"/>
              </a:rPr>
              <a:t>próximo</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passo</a:t>
            </a:r>
            <a:r>
              <a:rPr lang="en-US" sz="1200" spc="-20" dirty="0">
                <a:effectLst/>
                <a:latin typeface="Calibri" panose="020F0502020204030204" pitchFamily="34" charset="0"/>
                <a:ea typeface="Calibri" panose="020F0502020204030204" pitchFamily="34" charset="0"/>
                <a:cs typeface="Arial" panose="020B0604020202020204" pitchFamily="34" charset="0"/>
              </a:rPr>
              <a:t> no </a:t>
            </a:r>
            <a:r>
              <a:rPr lang="en-US" sz="1200" spc="-20" dirty="0" err="1">
                <a:effectLst/>
                <a:latin typeface="Calibri" panose="020F0502020204030204" pitchFamily="34" charset="0"/>
                <a:ea typeface="Calibri" panose="020F0502020204030204" pitchFamily="34" charset="0"/>
                <a:cs typeface="Arial" panose="020B0604020202020204" pitchFamily="34" charset="0"/>
              </a:rPr>
              <a:t>processo</a:t>
            </a:r>
            <a:r>
              <a:rPr lang="en-US" sz="1200" spc="-20" dirty="0">
                <a:effectLst/>
                <a:latin typeface="Calibri" panose="020F0502020204030204" pitchFamily="34" charset="0"/>
                <a:ea typeface="Calibri" panose="020F0502020204030204" pitchFamily="34" charset="0"/>
                <a:cs typeface="Arial" panose="020B0604020202020204" pitchFamily="34" charset="0"/>
              </a:rPr>
              <a:t> de </a:t>
            </a:r>
            <a:r>
              <a:rPr lang="en-US" sz="1200" spc="-20" dirty="0" err="1">
                <a:effectLst/>
                <a:latin typeface="Calibri" panose="020F0502020204030204" pitchFamily="34" charset="0"/>
                <a:ea typeface="Calibri" panose="020F0502020204030204" pitchFamily="34" charset="0"/>
                <a:cs typeface="Arial" panose="020B0604020202020204" pitchFamily="34" charset="0"/>
              </a:rPr>
              <a:t>revisão</a:t>
            </a:r>
            <a:r>
              <a:rPr lang="en-US" sz="1200" spc="-20" dirty="0">
                <a:effectLst/>
                <a:latin typeface="Calibri" panose="020F0502020204030204" pitchFamily="34" charset="0"/>
                <a:ea typeface="Calibri" panose="020F0502020204030204" pitchFamily="34" charset="0"/>
                <a:cs typeface="Arial" panose="020B0604020202020204" pitchFamily="34" charset="0"/>
              </a:rPr>
              <a:t> do IP 21, mas </a:t>
            </a:r>
            <a:r>
              <a:rPr lang="en-US" sz="1200" spc="-20" dirty="0" err="1">
                <a:effectLst/>
                <a:latin typeface="Calibri" panose="020F0502020204030204" pitchFamily="34" charset="0"/>
                <a:ea typeface="Calibri" panose="020F0502020204030204" pitchFamily="34" charset="0"/>
                <a:cs typeface="Arial" panose="020B0604020202020204" pitchFamily="34" charset="0"/>
              </a:rPr>
              <a:t>está</a:t>
            </a:r>
            <a:r>
              <a:rPr lang="en-US" sz="1200" spc="-20" dirty="0">
                <a:effectLst/>
                <a:latin typeface="Calibri" panose="020F0502020204030204" pitchFamily="34" charset="0"/>
                <a:ea typeface="Calibri" panose="020F0502020204030204" pitchFamily="34" charset="0"/>
                <a:cs typeface="Arial" panose="020B0604020202020204" pitchFamily="34" charset="0"/>
              </a:rPr>
              <a:t> </a:t>
            </a:r>
            <a:r>
              <a:rPr lang="en-US" sz="1200" spc="-20" dirty="0" err="1">
                <a:effectLst/>
                <a:latin typeface="Calibri" panose="020F0502020204030204" pitchFamily="34" charset="0"/>
                <a:ea typeface="Calibri" panose="020F0502020204030204" pitchFamily="34" charset="0"/>
                <a:cs typeface="Arial" panose="020B0604020202020204" pitchFamily="34" charset="0"/>
              </a:rPr>
              <a:t>aberto</a:t>
            </a:r>
            <a:r>
              <a:rPr lang="en-US" sz="1200" spc="-20" dirty="0">
                <a:effectLst/>
                <a:latin typeface="Calibri" panose="020F0502020204030204" pitchFamily="34" charset="0"/>
                <a:ea typeface="Calibri" panose="020F0502020204030204" pitchFamily="34" charset="0"/>
                <a:cs typeface="Arial" panose="020B0604020202020204" pitchFamily="34" charset="0"/>
              </a:rPr>
              <a:t> para </a:t>
            </a:r>
            <a:r>
              <a:rPr lang="en-US" sz="1200" spc="-20" dirty="0" err="1">
                <a:effectLst/>
                <a:latin typeface="Calibri" panose="020F0502020204030204" pitchFamily="34" charset="0"/>
                <a:ea typeface="Calibri" panose="020F0502020204030204" pitchFamily="34" charset="0"/>
                <a:cs typeface="Arial" panose="020B0604020202020204" pitchFamily="34" charset="0"/>
              </a:rPr>
              <a:t>qualquer</a:t>
            </a:r>
            <a:r>
              <a:rPr lang="en-US" sz="1200" spc="-20" dirty="0">
                <a:effectLst/>
                <a:latin typeface="Calibri" panose="020F0502020204030204" pitchFamily="34" charset="0"/>
                <a:ea typeface="Calibri" panose="020F0502020204030204" pitchFamily="34" charset="0"/>
                <a:cs typeface="Arial" panose="020B0604020202020204" pitchFamily="34" charset="0"/>
              </a:rPr>
              <a:t> que </a:t>
            </a:r>
            <a:r>
              <a:rPr lang="en-US" sz="1200" spc="-20" dirty="0" err="1">
                <a:effectLst/>
                <a:latin typeface="Calibri" panose="020F0502020204030204" pitchFamily="34" charset="0"/>
                <a:ea typeface="Calibri" panose="020F0502020204030204" pitchFamily="34" charset="0"/>
                <a:cs typeface="Arial" panose="020B0604020202020204" pitchFamily="34" charset="0"/>
              </a:rPr>
              <a:t>seja</a:t>
            </a:r>
            <a:r>
              <a:rPr lang="en-US" sz="1200" spc="-20" dirty="0">
                <a:effectLst/>
                <a:latin typeface="Calibri" panose="020F0502020204030204" pitchFamily="34" charset="0"/>
                <a:ea typeface="Calibri" panose="020F0502020204030204" pitchFamily="34" charset="0"/>
                <a:cs typeface="Arial" panose="020B0604020202020204" pitchFamily="34" charset="0"/>
              </a:rPr>
              <a:t> a </a:t>
            </a:r>
            <a:r>
              <a:rPr lang="en-US" sz="1200" spc="-20" dirty="0" err="1">
                <a:effectLst/>
                <a:latin typeface="Calibri" panose="020F0502020204030204" pitchFamily="34" charset="0"/>
                <a:ea typeface="Calibri" panose="020F0502020204030204" pitchFamily="34" charset="0"/>
                <a:cs typeface="Arial" panose="020B0604020202020204" pitchFamily="34" charset="0"/>
              </a:rPr>
              <a:t>escolha</a:t>
            </a:r>
            <a:r>
              <a:rPr lang="en-US" sz="1200" spc="-20" dirty="0">
                <a:effectLst/>
                <a:latin typeface="Calibri" panose="020F0502020204030204" pitchFamily="34" charset="0"/>
                <a:ea typeface="Calibri" panose="020F0502020204030204" pitchFamily="34" charset="0"/>
                <a:cs typeface="Arial" panose="020B0604020202020204" pitchFamily="34" charset="0"/>
              </a:rPr>
              <a:t> da WSC</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O </a:t>
            </a:r>
            <a:r>
              <a:rPr lang="en-US" sz="1800" spc="-20" dirty="0" err="1">
                <a:effectLst/>
                <a:latin typeface="Calibri" panose="020F0502020204030204" pitchFamily="34" charset="0"/>
                <a:ea typeface="Calibri" panose="020F0502020204030204" pitchFamily="34" charset="0"/>
                <a:cs typeface="Arial" panose="020B0604020202020204" pitchFamily="34" charset="0"/>
              </a:rPr>
              <a:t>solitário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foi</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escrito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em</a:t>
            </a:r>
            <a:r>
              <a:rPr lang="en-US" sz="1800" spc="-20" dirty="0">
                <a:effectLst/>
                <a:latin typeface="Calibri" panose="020F0502020204030204" pitchFamily="34" charset="0"/>
                <a:ea typeface="Calibri" panose="020F0502020204030204" pitchFamily="34" charset="0"/>
                <a:cs typeface="Arial" panose="020B0604020202020204" pitchFamily="34" charset="0"/>
              </a:rPr>
              <a:t> 1986, </a:t>
            </a:r>
            <a:r>
              <a:rPr lang="en-US" sz="1800" spc="-20" dirty="0" err="1">
                <a:effectLst/>
                <a:latin typeface="Calibri" panose="020F0502020204030204" pitchFamily="34" charset="0"/>
                <a:ea typeface="Calibri" panose="020F0502020204030204" pitchFamily="34" charset="0"/>
                <a:cs typeface="Arial" panose="020B0604020202020204" pitchFamily="34" charset="0"/>
              </a:rPr>
              <a:t>muito</a:t>
            </a:r>
            <a:r>
              <a:rPr lang="en-US" sz="1800" spc="-20" dirty="0">
                <a:effectLst/>
                <a:latin typeface="Calibri" panose="020F0502020204030204" pitchFamily="34" charset="0"/>
                <a:ea typeface="Calibri" panose="020F0502020204030204" pitchFamily="34" charset="0"/>
                <a:cs typeface="Arial" panose="020B0604020202020204" pitchFamily="34" charset="0"/>
              </a:rPr>
              <a:t> antes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existir</a:t>
            </a:r>
            <a:r>
              <a:rPr lang="en-US" sz="1800" spc="-20" dirty="0">
                <a:effectLst/>
                <a:latin typeface="Calibri" panose="020F0502020204030204" pitchFamily="34" charset="0"/>
                <a:ea typeface="Calibri" panose="020F0502020204030204" pitchFamily="34" charset="0"/>
                <a:cs typeface="Arial" panose="020B0604020202020204" pitchFamily="34" charset="0"/>
              </a:rPr>
              <a:t> a internet e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tecnologia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permitir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muitos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maneiras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possíveis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conexoes</a:t>
            </a:r>
            <a:r>
              <a:rPr lang="en-US" sz="1800" spc="-20" dirty="0">
                <a:effectLst/>
                <a:latin typeface="Calibri" panose="020F0502020204030204" pitchFamily="34" charset="0"/>
                <a:ea typeface="Calibri" panose="020F0502020204030204" pitchFamily="34" charset="0"/>
                <a:cs typeface="Arial" panose="020B0604020202020204" pitchFamily="34" charset="0"/>
              </a:rPr>
              <a:t> online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virtuais</a:t>
            </a:r>
            <a:r>
              <a:rPr lang="en-US" sz="1800" spc="-20" dirty="0">
                <a:effectLst/>
                <a:latin typeface="Calibri" panose="020F0502020204030204" pitchFamily="34" charset="0"/>
                <a:ea typeface="Calibri" panose="020F0502020204030204" pitchFamily="34" charset="0"/>
                <a:cs typeface="Arial" panose="020B0604020202020204" pitchFamily="34" charset="0"/>
              </a:rPr>
              <a:t>, e o IP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está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vergonhosamente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desatualizado</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Foram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recebidos</a:t>
            </a:r>
            <a:r>
              <a:rPr lang="en-US" sz="1800" spc="-20" dirty="0">
                <a:effectLst/>
                <a:latin typeface="Calibri" panose="020F0502020204030204" pitchFamily="34" charset="0"/>
                <a:ea typeface="Calibri" panose="020F0502020204030204" pitchFamily="34" charset="0"/>
                <a:cs typeface="Arial" panose="020B0604020202020204" pitchFamily="34" charset="0"/>
              </a:rPr>
              <a:t> inputs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membros</a:t>
            </a:r>
            <a:r>
              <a:rPr lang="en-US" sz="1800" spc="-20" dirty="0">
                <a:effectLst/>
                <a:latin typeface="Calibri" panose="020F0502020204030204" pitchFamily="34" charset="0"/>
                <a:ea typeface="Calibri" panose="020F0502020204030204" pitchFamily="34" charset="0"/>
                <a:cs typeface="Arial" panose="020B0604020202020204" pitchFamily="34" charset="0"/>
              </a:rPr>
              <a:t> que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estão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ou</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estiveram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isolados</a:t>
            </a:r>
            <a:r>
              <a:rPr lang="en-US" sz="1800" spc="-20" dirty="0">
                <a:effectLst/>
                <a:latin typeface="Calibri" panose="020F0502020204030204" pitchFamily="34" charset="0"/>
                <a:ea typeface="Calibri" panose="020F0502020204030204" pitchFamily="34" charset="0"/>
                <a:cs typeface="Arial" panose="020B0604020202020204" pitchFamily="34" charset="0"/>
              </a:rPr>
              <a:t> e o IP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permitiria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eles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compartilharem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suas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experiências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força</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esperança</a:t>
            </a:r>
            <a:r>
              <a:rPr lang="en-US" sz="1800" spc="-20" dirty="0">
                <a:effectLst/>
                <a:latin typeface="Calibri" panose="020F0502020204030204" pitchFamily="34" charset="0"/>
                <a:ea typeface="Calibri" panose="020F0502020204030204" pitchFamily="34" charset="0"/>
                <a:cs typeface="Arial" panose="020B0604020202020204" pitchFamily="34" charset="0"/>
              </a:rPr>
              <a:t> com outros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membros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Se </a:t>
            </a:r>
            <a:r>
              <a:rPr lang="en-US" sz="1800" spc="-20" dirty="0" err="1">
                <a:effectLst/>
                <a:latin typeface="Calibri" panose="020F0502020204030204" pitchFamily="34" charset="0"/>
                <a:ea typeface="Calibri" panose="020F0502020204030204" pitchFamily="34" charset="0"/>
                <a:cs typeface="Arial" panose="020B0604020202020204" pitchFamily="34" charset="0"/>
              </a:rPr>
              <a:t>partirmos</a:t>
            </a:r>
            <a:r>
              <a:rPr lang="en-US" sz="1800" spc="-20" dirty="0">
                <a:effectLst/>
                <a:latin typeface="Calibri" panose="020F0502020204030204" pitchFamily="34" charset="0"/>
                <a:ea typeface="Calibri" panose="020F0502020204030204" pitchFamily="34" charset="0"/>
                <a:cs typeface="Arial" panose="020B0604020202020204" pitchFamily="34" charset="0"/>
              </a:rPr>
              <a:t> para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próximo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passo</a:t>
            </a:r>
            <a:r>
              <a:rPr lang="en-US" sz="1800" spc="-20" dirty="0">
                <a:effectLst/>
                <a:latin typeface="Calibri" panose="020F0502020204030204" pitchFamily="34" charset="0"/>
                <a:ea typeface="Calibri" panose="020F0502020204030204" pitchFamily="34" charset="0"/>
                <a:cs typeface="Arial" panose="020B0604020202020204" pitchFamily="34" charset="0"/>
              </a:rPr>
              <a:t> com o IP 21,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processo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típico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seria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seguido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Criar</a:t>
            </a:r>
            <a:r>
              <a:rPr lang="en-US" sz="1800" spc="-20" dirty="0">
                <a:effectLst/>
                <a:latin typeface="Calibri" panose="020F0502020204030204" pitchFamily="34" charset="0"/>
                <a:ea typeface="Calibri" panose="020F0502020204030204" pitchFamily="34" charset="0"/>
                <a:cs typeface="Arial" panose="020B0604020202020204" pitchFamily="34" charset="0"/>
              </a:rPr>
              <a:t> um </a:t>
            </a:r>
            <a:r>
              <a:rPr lang="en-US" sz="1800" spc="-20" dirty="0" err="1">
                <a:effectLst/>
                <a:latin typeface="Calibri" panose="020F0502020204030204" pitchFamily="34" charset="0"/>
                <a:ea typeface="Calibri" panose="020F0502020204030204" pitchFamily="34" charset="0"/>
                <a:cs typeface="Arial" panose="020B0604020202020204" pitchFamily="34" charset="0"/>
              </a:rPr>
              <a:t>rascunho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postar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ele</a:t>
            </a:r>
            <a:r>
              <a:rPr lang="en-US" sz="1800" spc="-20" dirty="0">
                <a:effectLst/>
                <a:latin typeface="Calibri" panose="020F0502020204030204" pitchFamily="34" charset="0"/>
                <a:ea typeface="Calibri" panose="020F0502020204030204" pitchFamily="34" charset="0"/>
                <a:cs typeface="Arial" panose="020B0604020202020204" pitchFamily="34" charset="0"/>
              </a:rPr>
              <a:t> no na.org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pelo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menos</a:t>
            </a:r>
            <a:r>
              <a:rPr lang="en-US" sz="1800" spc="-20" dirty="0">
                <a:effectLst/>
                <a:latin typeface="Calibri" panose="020F0502020204030204" pitchFamily="34" charset="0"/>
                <a:ea typeface="Calibri" panose="020F0502020204030204" pitchFamily="34" charset="0"/>
                <a:cs typeface="Arial" panose="020B0604020202020204" pitchFamily="34" charset="0"/>
              </a:rPr>
              <a:t> 90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dias</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revisão</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inputa</a:t>
            </a:r>
            <a:r>
              <a:rPr lang="en-US" sz="1800" spc="-20" dirty="0">
                <a:effectLst/>
                <a:latin typeface="Calibri" panose="020F0502020204030204" pitchFamily="34" charset="0"/>
                <a:ea typeface="Calibri" panose="020F0502020204030204" pitchFamily="34" charset="0"/>
                <a:cs typeface="Arial" panose="020B0604020202020204" pitchFamily="34" charset="0"/>
              </a:rPr>
              <a:t> da </a:t>
            </a:r>
            <a:r>
              <a:rPr lang="en-US" sz="1800" spc="-20" dirty="0" err="1">
                <a:effectLst/>
                <a:latin typeface="Calibri" panose="020F0502020204030204" pitchFamily="34" charset="0"/>
                <a:ea typeface="Calibri" panose="020F0502020204030204" pitchFamily="34" charset="0"/>
                <a:cs typeface="Arial" panose="020B0604020202020204" pitchFamily="34" charset="0"/>
              </a:rPr>
              <a:t>irmandade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revisar</a:t>
            </a:r>
            <a:r>
              <a:rPr lang="en-US" sz="1800" spc="-20" dirty="0">
                <a:effectLst/>
                <a:latin typeface="Calibri" panose="020F0502020204030204" pitchFamily="34" charset="0"/>
                <a:ea typeface="Calibri" panose="020F0502020204030204" pitchFamily="34" charset="0"/>
                <a:cs typeface="Arial" panose="020B0604020202020204" pitchFamily="34" charset="0"/>
              </a:rPr>
              <a:t>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rascunho</a:t>
            </a:r>
            <a:r>
              <a:rPr lang="en-US" sz="1800" spc="-20" dirty="0">
                <a:effectLst/>
                <a:latin typeface="Calibri" panose="020F0502020204030204" pitchFamily="34" charset="0"/>
                <a:ea typeface="Calibri" panose="020F0502020204030204" pitchFamily="34" charset="0"/>
                <a:cs typeface="Arial" panose="020B0604020202020204" pitchFamily="34" charset="0"/>
              </a:rPr>
              <a:t> com base </a:t>
            </a:r>
            <a:r>
              <a:rPr lang="en-US" sz="1800" spc="-20" dirty="0" err="1">
                <a:effectLst/>
                <a:latin typeface="Calibri" panose="020F0502020204030204" pitchFamily="34" charset="0"/>
                <a:ea typeface="Calibri" panose="020F0502020204030204" pitchFamily="34" charset="0"/>
                <a:cs typeface="Arial" panose="020B0604020202020204" pitchFamily="34" charset="0"/>
              </a:rPr>
              <a:t>nos</a:t>
            </a:r>
            <a:r>
              <a:rPr lang="en-US" sz="1800" spc="-20" dirty="0">
                <a:effectLst/>
                <a:latin typeface="Calibri" panose="020F0502020204030204" pitchFamily="34" charset="0"/>
                <a:ea typeface="Calibri" panose="020F0502020204030204" pitchFamily="34" charset="0"/>
                <a:cs typeface="Arial" panose="020B0604020202020204" pitchFamily="34" charset="0"/>
              </a:rPr>
              <a:t> inputs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recebidos</a:t>
            </a:r>
            <a:r>
              <a:rPr lang="en-US" sz="1800" spc="-20" dirty="0">
                <a:effectLst/>
                <a:latin typeface="Calibri" panose="020F0502020204030204" pitchFamily="34" charset="0"/>
                <a:ea typeface="Calibri" panose="020F0502020204030204" pitchFamily="34" charset="0"/>
                <a:cs typeface="Arial" panose="020B0604020202020204" pitchFamily="34" charset="0"/>
              </a:rPr>
              <a:t> ,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finalmente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publicar</a:t>
            </a:r>
            <a:r>
              <a:rPr lang="en-US" sz="1800" spc="-20" dirty="0">
                <a:effectLst/>
                <a:latin typeface="Calibri" panose="020F0502020204030204" pitchFamily="34" charset="0"/>
                <a:ea typeface="Calibri" panose="020F0502020204030204" pitchFamily="34" charset="0"/>
                <a:cs typeface="Arial" panose="020B0604020202020204" pitchFamily="34" charset="0"/>
              </a:rPr>
              <a:t> um </a:t>
            </a:r>
            <a:r>
              <a:rPr lang="en-US" sz="1800" spc="-20" dirty="0" err="1">
                <a:effectLst/>
                <a:latin typeface="Calibri" panose="020F0502020204030204" pitchFamily="34" charset="0"/>
                <a:ea typeface="Calibri" panose="020F0502020204030204" pitchFamily="34" charset="0"/>
                <a:cs typeface="Arial" panose="020B0604020202020204" pitchFamily="34" charset="0"/>
              </a:rPr>
              <a:t>rascunho</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aprovação</a:t>
            </a:r>
            <a:r>
              <a:rPr lang="en-US" sz="1800" spc="-20" dirty="0">
                <a:effectLst/>
                <a:latin typeface="Calibri" panose="020F0502020204030204" pitchFamily="34" charset="0"/>
                <a:ea typeface="Calibri" panose="020F0502020204030204" pitchFamily="34" charset="0"/>
                <a:cs typeface="Arial" panose="020B0604020202020204" pitchFamily="34" charset="0"/>
              </a:rPr>
              <a:t> no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próximo</a:t>
            </a:r>
            <a:r>
              <a:rPr lang="en-US" sz="1800" spc="-20" dirty="0">
                <a:effectLst/>
                <a:latin typeface="Calibri" panose="020F0502020204030204" pitchFamily="34" charset="0"/>
                <a:ea typeface="Calibri" panose="020F0502020204030204" pitchFamily="34" charset="0"/>
                <a:cs typeface="Arial" panose="020B0604020202020204" pitchFamily="34" charset="0"/>
              </a:rPr>
              <a:t> CAR.</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Se um novo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foco</a:t>
            </a:r>
            <a:r>
              <a:rPr lang="en-US" sz="1800" spc="-20" dirty="0">
                <a:effectLst/>
                <a:latin typeface="Calibri" panose="020F0502020204030204" pitchFamily="34" charset="0"/>
                <a:ea typeface="Calibri" panose="020F0502020204030204" pitchFamily="34" charset="0"/>
                <a:cs typeface="Arial" panose="020B0604020202020204" pitchFamily="34" charset="0"/>
              </a:rPr>
              <a:t> for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escolhido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começariamos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processo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pesquisando</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irmandade</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Na WSC 2023,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perguntado</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escolhermos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pelo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menos</a:t>
            </a:r>
            <a:r>
              <a:rPr lang="en-US" sz="1800" spc="-20" dirty="0">
                <a:effectLst/>
                <a:latin typeface="Calibri" panose="020F0502020204030204" pitchFamily="34" charset="0"/>
                <a:ea typeface="Calibri" panose="020F0502020204030204" pitchFamily="34" charset="0"/>
                <a:cs typeface="Arial" panose="020B0604020202020204" pitchFamily="34" charset="0"/>
              </a:rPr>
              <a:t> um IP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revisão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ciclo</a:t>
            </a:r>
            <a:r>
              <a:rPr lang="en-US" sz="1800" spc="-20" dirty="0">
                <a:effectLst/>
                <a:latin typeface="Calibri" panose="020F0502020204030204" pitchFamily="34" charset="0"/>
                <a:ea typeface="Calibri" panose="020F0502020204030204" pitchFamily="34" charset="0"/>
                <a:cs typeface="Arial" panose="020B0604020202020204" pitchFamily="34" charset="0"/>
              </a:rPr>
              <a:t>.</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14</a:t>
            </a:fld>
            <a:endParaRPr lang="en-US"/>
          </a:p>
        </p:txBody>
      </p:sp>
    </p:spTree>
    <p:extLst>
      <p:ext uri="{BB962C8B-B14F-4D97-AF65-F5344CB8AC3E}">
        <p14:creationId xmlns:p14="http://schemas.microsoft.com/office/powerpoint/2010/main" val="133593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Nossa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experiência</a:t>
            </a:r>
            <a:r>
              <a:rPr lang="en-US" sz="1800" spc="-20" dirty="0">
                <a:effectLst/>
                <a:latin typeface="Calibri" panose="020F0502020204030204" pitchFamily="34" charset="0"/>
                <a:ea typeface="Calibri" panose="020F0502020204030204" pitchFamily="34" charset="0"/>
                <a:cs typeface="Arial" panose="020B0604020202020204" pitchFamily="34" charset="0"/>
              </a:rPr>
              <a:t> com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IDTs </a:t>
            </a:r>
            <a:r>
              <a:rPr lang="en-US" sz="1800" spc="-20" dirty="0" err="1">
                <a:effectLst/>
                <a:latin typeface="Calibri" panose="020F0502020204030204" pitchFamily="34" charset="0"/>
                <a:ea typeface="Calibri" panose="020F0502020204030204" pitchFamily="34" charset="0"/>
                <a:cs typeface="Arial" panose="020B0604020202020204" pitchFamily="34" charset="0"/>
              </a:rPr>
              <a:t>mudaram</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cresceram</a:t>
            </a:r>
            <a:r>
              <a:rPr lang="en-US" sz="1800" spc="-20" dirty="0">
                <a:effectLst/>
                <a:latin typeface="Calibri" panose="020F0502020204030204" pitchFamily="34" charset="0"/>
                <a:ea typeface="Calibri" panose="020F0502020204030204" pitchFamily="34" charset="0"/>
                <a:cs typeface="Arial" panose="020B0604020202020204" pitchFamily="34" charset="0"/>
              </a:rPr>
              <a:t> com o tempo. </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IDTs </a:t>
            </a:r>
            <a:r>
              <a:rPr lang="en-US" sz="1800" spc="-20" dirty="0" err="1">
                <a:effectLst/>
                <a:latin typeface="Calibri" panose="020F0502020204030204" pitchFamily="34" charset="0"/>
                <a:ea typeface="Calibri" panose="020F0502020204030204" pitchFamily="34" charset="0"/>
                <a:cs typeface="Arial" panose="020B0604020202020204" pitchFamily="34" charset="0"/>
              </a:rPr>
              <a:t>criaram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basics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muitos</a:t>
            </a:r>
            <a:r>
              <a:rPr lang="en-US" sz="1800" spc="-20" dirty="0">
                <a:effectLst/>
                <a:latin typeface="Calibri" panose="020F0502020204030204" pitchFamily="34" charset="0"/>
                <a:ea typeface="Calibri" panose="020F0502020204030204" pitchFamily="34" charset="0"/>
                <a:cs typeface="Arial" panose="020B0604020202020204" pitchFamily="34" charset="0"/>
              </a:rPr>
              <a:t> dos </a:t>
            </a:r>
            <a:r>
              <a:rPr lang="en-US" sz="1800" spc="-20" dirty="0" err="1">
                <a:effectLst/>
                <a:latin typeface="Calibri" panose="020F0502020204030204" pitchFamily="34" charset="0"/>
                <a:ea typeface="Calibri" panose="020F0502020204030204" pitchFamily="34" charset="0"/>
                <a:cs typeface="Arial" panose="020B0604020202020204" pitchFamily="34" charset="0"/>
              </a:rPr>
              <a:t>atuais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folhetos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serviços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porque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eles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ajudaram</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pensar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melhores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práticas</a:t>
            </a:r>
            <a:r>
              <a:rPr lang="en-US" sz="1800" spc="-20" dirty="0">
                <a:effectLst/>
                <a:latin typeface="Calibri" panose="020F0502020204030204" pitchFamily="34" charset="0"/>
                <a:ea typeface="Calibri" panose="020F0502020204030204" pitchFamily="34" charset="0"/>
                <a:cs typeface="Arial" panose="020B0604020202020204" pitchFamily="34" charset="0"/>
              </a:rPr>
              <a:t> para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irmandade</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Durante o ultimo </a:t>
            </a:r>
            <a:r>
              <a:rPr lang="en-US" sz="1800" spc="-20" dirty="0" err="1">
                <a:effectLst/>
                <a:latin typeface="Calibri" panose="020F0502020204030204" pitchFamily="34" charset="0"/>
                <a:ea typeface="Calibri" panose="020F0502020204030204" pitchFamily="34" charset="0"/>
                <a:cs typeface="Arial" panose="020B0604020202020204" pitchFamily="34" charset="0"/>
              </a:rPr>
              <a:t>ciclo</a:t>
            </a:r>
            <a:r>
              <a:rPr lang="en-US" sz="1800" spc="-20" dirty="0">
                <a:effectLst/>
                <a:latin typeface="Calibri" panose="020F0502020204030204" pitchFamily="34" charset="0"/>
                <a:ea typeface="Calibri" panose="020F0502020204030204" pitchFamily="34" charset="0"/>
                <a:cs typeface="Arial" panose="020B0604020202020204" pitchFamily="34" charset="0"/>
              </a:rPr>
              <a:t>, as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discussões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sobre</a:t>
            </a:r>
            <a:r>
              <a:rPr lang="en-US" sz="1800" spc="-20" dirty="0">
                <a:effectLst/>
                <a:latin typeface="Calibri" panose="020F0502020204030204" pitchFamily="34" charset="0"/>
                <a:ea typeface="Calibri" panose="020F0502020204030204" pitchFamily="34" charset="0"/>
                <a:cs typeface="Arial" panose="020B0604020202020204" pitchFamily="34" charset="0"/>
              </a:rPr>
              <a:t> DRT/MAT no que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diz</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respeito</a:t>
            </a:r>
            <a:r>
              <a:rPr lang="en-US" sz="1800" spc="-20" dirty="0">
                <a:effectLst/>
                <a:latin typeface="Calibri" panose="020F0502020204030204" pitchFamily="34" charset="0"/>
                <a:ea typeface="Calibri" panose="020F0502020204030204" pitchFamily="34" charset="0"/>
                <a:cs typeface="Arial" panose="020B0604020202020204" pitchFamily="34" charset="0"/>
              </a:rPr>
              <a:t> a NA </a:t>
            </a:r>
            <a:r>
              <a:rPr lang="en-US" sz="1800" spc="-20" dirty="0" err="1">
                <a:effectLst/>
                <a:latin typeface="Calibri" panose="020F0502020204030204" pitchFamily="34" charset="0"/>
                <a:ea typeface="Calibri" panose="020F0502020204030204" pitchFamily="34" charset="0"/>
                <a:cs typeface="Arial" panose="020B0604020202020204" pitchFamily="34" charset="0"/>
              </a:rPr>
              <a:t>ajudaram</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obter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informações</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moldar</a:t>
            </a:r>
            <a:r>
              <a:rPr lang="en-US" sz="1800" spc="-20" dirty="0">
                <a:effectLst/>
                <a:latin typeface="Calibri" panose="020F0502020204030204" pitchFamily="34" charset="0"/>
                <a:ea typeface="Calibri" panose="020F0502020204030204" pitchFamily="34" charset="0"/>
                <a:cs typeface="Arial" panose="020B0604020202020204" pitchFamily="34" charset="0"/>
              </a:rPr>
              <a:t> o novo </a:t>
            </a:r>
            <a:r>
              <a:rPr lang="en-US" sz="1800" spc="-20" dirty="0" err="1">
                <a:effectLst/>
                <a:latin typeface="Calibri" panose="020F0502020204030204" pitchFamily="34" charset="0"/>
                <a:ea typeface="Calibri" panose="020F0502020204030204" pitchFamily="34" charset="0"/>
                <a:cs typeface="Arial" panose="020B0604020202020204" pitchFamily="34" charset="0"/>
              </a:rPr>
              <a:t>plano</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novos</a:t>
            </a:r>
            <a:r>
              <a:rPr lang="en-US" sz="1800" spc="-20" dirty="0">
                <a:effectLst/>
                <a:latin typeface="Calibri" panose="020F0502020204030204" pitchFamily="34" charset="0"/>
                <a:ea typeface="Calibri" panose="020F0502020204030204" pitchFamily="34" charset="0"/>
                <a:cs typeface="Arial" panose="020B0604020202020204" pitchFamily="34" charset="0"/>
              </a:rPr>
              <a:t> IPs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recuperação</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Though not a formally selected IDT, the Fellowship-wide discussions on virtual meetings and carrying the message effectively and virtually this cycle have helped NA continue to thrive through the pandemic and given rise to our newest piece of service material, Virtual Meeting Basics.</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pt-BR" sz="1800" spc="-20" dirty="0">
                <a:effectLst/>
                <a:latin typeface="Calibri" panose="020F0502020204030204" pitchFamily="34" charset="0"/>
                <a:ea typeface="Calibri" panose="020F0502020204030204" pitchFamily="34" charset="0"/>
                <a:cs typeface="Arial" panose="020B0604020202020204" pitchFamily="34" charset="0"/>
              </a:rPr>
              <a:t>Embora não seja um IDT formalmente selecionado, as discussões em toda a Irmandade sobre reuniões virtuais e levar a mensagem eficientemente virtualmente este ciclo ajudaram NA a continuar a prosperar durante a pandemia e deram origem ao nosso mais novo material de serviço, o Virtual Meeting </a:t>
            </a:r>
            <a:r>
              <a:rPr lang="pt-BR" sz="1800" spc="-20" dirty="0" err="1">
                <a:effectLst/>
                <a:latin typeface="Calibri" panose="020F0502020204030204" pitchFamily="34" charset="0"/>
                <a:ea typeface="Calibri" panose="020F0502020204030204" pitchFamily="34" charset="0"/>
                <a:cs typeface="Arial" panose="020B0604020202020204" pitchFamily="34" charset="0"/>
              </a:rPr>
              <a:t>Basics</a:t>
            </a: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16</a:t>
            </a:fld>
            <a:endParaRPr lang="en-US"/>
          </a:p>
        </p:txBody>
      </p:sp>
    </p:spTree>
    <p:extLst>
      <p:ext uri="{BB962C8B-B14F-4D97-AF65-F5344CB8AC3E}">
        <p14:creationId xmlns:p14="http://schemas.microsoft.com/office/powerpoint/2010/main" val="1492760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Todos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incentivados</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pensar</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respeito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quais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tópicos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acreditam</a:t>
            </a:r>
            <a:r>
              <a:rPr lang="en-US" sz="1800" spc="-20" dirty="0">
                <a:effectLst/>
                <a:latin typeface="Calibri" panose="020F0502020204030204" pitchFamily="34" charset="0"/>
                <a:ea typeface="Calibri" panose="020F0502020204030204" pitchFamily="34" charset="0"/>
                <a:cs typeface="Arial" panose="020B0604020202020204" pitchFamily="34" charset="0"/>
              </a:rPr>
              <a:t> que </a:t>
            </a:r>
            <a:r>
              <a:rPr lang="en-US" sz="1800" spc="-20" dirty="0" err="1">
                <a:effectLst/>
                <a:latin typeface="Calibri" panose="020F0502020204030204" pitchFamily="34" charset="0"/>
                <a:ea typeface="Calibri" panose="020F0502020204030204" pitchFamily="34" charset="0"/>
                <a:cs typeface="Arial" panose="020B0604020202020204" pitchFamily="34" charset="0"/>
              </a:rPr>
              <a:t>nós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precisamos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compartilhar</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reunir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experiências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toda</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irmandade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sobre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escolher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IDTs para 2023-2025.</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spc="-20" dirty="0">
                <a:effectLst/>
                <a:latin typeface="Calibri" panose="020F0502020204030204" pitchFamily="34" charset="0"/>
                <a:ea typeface="Calibri" panose="020F0502020204030204" pitchFamily="34" charset="0"/>
                <a:cs typeface="Arial" panose="020B0604020202020204" pitchFamily="34" charset="0"/>
              </a:rPr>
              <a:t>Além dos tópicos que ajudam em outros projetos, pense em tópicos focados em grupos que podem ser de interesse mais amplo para NA como um todo.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pt-BR"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spc="-20" dirty="0">
                <a:effectLst/>
                <a:latin typeface="Calibri" panose="020F0502020204030204" pitchFamily="34" charset="0"/>
                <a:ea typeface="Calibri" panose="020F0502020204030204" pitchFamily="34" charset="0"/>
                <a:cs typeface="Arial" panose="020B0604020202020204" pitchFamily="34" charset="0"/>
              </a:rPr>
              <a:t>Ter uma variedade de </a:t>
            </a:r>
            <a:r>
              <a:rPr lang="pt-BR" sz="1800" spc="-20" dirty="0" err="1">
                <a:effectLst/>
                <a:latin typeface="Calibri" panose="020F0502020204030204" pitchFamily="34" charset="0"/>
                <a:ea typeface="Calibri" panose="020F0502020204030204" pitchFamily="34" charset="0"/>
                <a:cs typeface="Arial" panose="020B0604020202020204" pitchFamily="34" charset="0"/>
              </a:rPr>
              <a:t>IDTs</a:t>
            </a:r>
            <a:r>
              <a:rPr lang="pt-BR" sz="1800" spc="-20" dirty="0">
                <a:effectLst/>
                <a:latin typeface="Calibri" panose="020F0502020204030204" pitchFamily="34" charset="0"/>
                <a:ea typeface="Calibri" panose="020F0502020204030204" pitchFamily="34" charset="0"/>
                <a:cs typeface="Arial" panose="020B0604020202020204" pitchFamily="34" charset="0"/>
              </a:rPr>
              <a:t> que se adaptem a diferentes necessidades e públicos faz sentido.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pt-BR"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spc="-20" dirty="0">
                <a:effectLst/>
                <a:latin typeface="Calibri" panose="020F0502020204030204" pitchFamily="34" charset="0"/>
                <a:ea typeface="Calibri" panose="020F0502020204030204" pitchFamily="34" charset="0"/>
                <a:cs typeface="Arial" panose="020B0604020202020204" pitchFamily="34" charset="0"/>
              </a:rPr>
              <a:t>Há um plano para incluir um horário na WSC 2023 para iniciar a elaboração do plano estratégico para 2023-2025.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pt-BR"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spc="-20" dirty="0">
                <a:effectLst/>
                <a:latin typeface="Calibri" panose="020F0502020204030204" pitchFamily="34" charset="0"/>
                <a:ea typeface="Calibri" panose="020F0502020204030204" pitchFamily="34" charset="0"/>
                <a:cs typeface="Arial" panose="020B0604020202020204" pitchFamily="34" charset="0"/>
              </a:rPr>
              <a:t>Esta discussão ocorrerá antes que a lista de IDT seja priorizada e poderá influenciar quais tópicos a WSC quer levar adiante para o próximo ciclo. </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pt-BR"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spc="-20" dirty="0">
                <a:effectLst/>
                <a:latin typeface="Calibri" panose="020F0502020204030204" pitchFamily="34" charset="0"/>
                <a:ea typeface="Calibri" panose="020F0502020204030204" pitchFamily="34" charset="0"/>
                <a:cs typeface="Arial" panose="020B0604020202020204" pitchFamily="34" charset="0"/>
              </a:rPr>
              <a:t>Os participantes da conferência também terão os resultados da pesquisa do CAR antes de serem perguntados sobre a escolha dos </a:t>
            </a:r>
            <a:r>
              <a:rPr lang="pt-BR" sz="1800" spc="-20" dirty="0" err="1">
                <a:effectLst/>
                <a:latin typeface="Calibri" panose="020F0502020204030204" pitchFamily="34" charset="0"/>
                <a:ea typeface="Calibri" panose="020F0502020204030204" pitchFamily="34" charset="0"/>
                <a:cs typeface="Arial" panose="020B0604020202020204" pitchFamily="34" charset="0"/>
              </a:rPr>
              <a:t>IDTs</a:t>
            </a:r>
            <a:r>
              <a:rPr lang="pt-BR" sz="1800" spc="-20" dirty="0">
                <a:effectLst/>
                <a:latin typeface="Calibri" panose="020F0502020204030204" pitchFamily="34" charset="0"/>
                <a:ea typeface="Calibri" panose="020F0502020204030204" pitchFamily="34" charset="0"/>
                <a:cs typeface="Arial" panose="020B0604020202020204" pitchFamily="34" charset="0"/>
              </a:rPr>
              <a:t> para o ciclo.</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17</a:t>
            </a:fld>
            <a:endParaRPr lang="en-US"/>
          </a:p>
        </p:txBody>
      </p:sp>
    </p:spTree>
    <p:extLst>
      <p:ext uri="{BB962C8B-B14F-4D97-AF65-F5344CB8AC3E}">
        <p14:creationId xmlns:p14="http://schemas.microsoft.com/office/powerpoint/2010/main" val="493451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pt-BR" sz="1800" dirty="0">
                <a:effectLst/>
                <a:latin typeface="Arial" panose="020B0604020202020204" pitchFamily="34" charset="0"/>
                <a:ea typeface="Calibri" panose="020F0502020204030204" pitchFamily="34" charset="0"/>
                <a:cs typeface="Arial" panose="020B0604020202020204" pitchFamily="34" charset="0"/>
              </a:rPr>
              <a:t>Assim como os outros projetos de literatura e </a:t>
            </a:r>
            <a:r>
              <a:rPr lang="pt-BR" sz="1800" dirty="0" err="1">
                <a:effectLst/>
                <a:latin typeface="Arial" panose="020B0604020202020204" pitchFamily="34" charset="0"/>
                <a:ea typeface="Calibri" panose="020F0502020204030204" pitchFamily="34" charset="0"/>
                <a:cs typeface="Arial" panose="020B0604020202020204" pitchFamily="34" charset="0"/>
              </a:rPr>
              <a:t>IDTs</a:t>
            </a:r>
            <a:r>
              <a:rPr lang="pt-BR" sz="1800" dirty="0">
                <a:effectLst/>
                <a:latin typeface="Arial" panose="020B0604020202020204" pitchFamily="34" charset="0"/>
                <a:ea typeface="Calibri" panose="020F0502020204030204" pitchFamily="34" charset="0"/>
                <a:cs typeface="Arial" panose="020B0604020202020204" pitchFamily="34" charset="0"/>
              </a:rPr>
              <a:t>, um plano geral de projeto é oferecido com o foco específico a ser determinado pelos participantes na WSC 2023, usando os resultados da pesquisa do CAR como um recurso ao fazer essa determinação.</a:t>
            </a: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19</a:t>
            </a:fld>
            <a:endParaRPr lang="en-US"/>
          </a:p>
        </p:txBody>
      </p:sp>
    </p:spTree>
    <p:extLst>
      <p:ext uri="{BB962C8B-B14F-4D97-AF65-F5344CB8AC3E}">
        <p14:creationId xmlns:p14="http://schemas.microsoft.com/office/powerpoint/2010/main" val="30449904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600"/>
              </a:spcBef>
              <a:buNone/>
            </a:pPr>
            <a:r>
              <a:rPr lang="en-US" sz="1800" dirty="0" err="1">
                <a:solidFill>
                  <a:schemeClr val="accent2"/>
                </a:solidFill>
              </a:rPr>
              <a:t>Houve</a:t>
            </a:r>
            <a:r>
              <a:rPr lang="en-US" sz="1800" dirty="0">
                <a:solidFill>
                  <a:schemeClr val="accent2"/>
                </a:solidFill>
              </a:rPr>
              <a:t> </a:t>
            </a:r>
            <a:r>
              <a:rPr lang="en-US" sz="1800" dirty="0" err="1">
                <a:solidFill>
                  <a:schemeClr val="accent2"/>
                </a:solidFill>
              </a:rPr>
              <a:t>progresso</a:t>
            </a:r>
            <a:r>
              <a:rPr lang="en-US" sz="1800" dirty="0">
                <a:solidFill>
                  <a:schemeClr val="accent2"/>
                </a:solidFill>
              </a:rPr>
              <a:t> com as </a:t>
            </a:r>
            <a:r>
              <a:rPr lang="en-US" sz="1800" dirty="0" err="1">
                <a:solidFill>
                  <a:schemeClr val="accent2"/>
                </a:solidFill>
              </a:rPr>
              <a:t>Caixas</a:t>
            </a:r>
            <a:r>
              <a:rPr lang="en-US" sz="1800" dirty="0">
                <a:solidFill>
                  <a:schemeClr val="accent2"/>
                </a:solidFill>
              </a:rPr>
              <a:t> de ferramentas para </a:t>
            </a:r>
            <a:r>
              <a:rPr lang="en-US" sz="1800" dirty="0" err="1">
                <a:solidFill>
                  <a:schemeClr val="accent2"/>
                </a:solidFill>
              </a:rPr>
              <a:t>serviços</a:t>
            </a:r>
            <a:r>
              <a:rPr lang="en-US" sz="1800" dirty="0">
                <a:solidFill>
                  <a:schemeClr val="accent2"/>
                </a:solidFill>
              </a:rPr>
              <a:t> </a:t>
            </a:r>
            <a:r>
              <a:rPr lang="en-US" sz="1800" dirty="0" err="1">
                <a:solidFill>
                  <a:schemeClr val="accent2"/>
                </a:solidFill>
              </a:rPr>
              <a:t>Locais</a:t>
            </a:r>
            <a:endParaRPr lang="en-US" sz="1800" dirty="0">
              <a:solidFill>
                <a:schemeClr val="accent2"/>
              </a:solidFill>
            </a:endParaRP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00"/>
              </a:lnSpc>
              <a:spcBef>
                <a:spcPts val="600"/>
              </a:spcBef>
              <a:spcAft>
                <a:spcPts val="400"/>
              </a:spcAft>
              <a:buClrTx/>
              <a:buSzTx/>
              <a:buFontTx/>
              <a:buNone/>
              <a:tabLst/>
              <a:defRPr/>
            </a:pPr>
            <a:r>
              <a:rPr lang="en-US" sz="1800" spc="-20" dirty="0" err="1">
                <a:effectLst/>
                <a:latin typeface="Calibri" panose="020F0502020204030204" pitchFamily="34" charset="0"/>
                <a:ea typeface="Calibri" panose="020F0502020204030204" pitchFamily="34" charset="0"/>
                <a:cs typeface="Arial" panose="020B0604020202020204" pitchFamily="34" charset="0"/>
              </a:rPr>
              <a:t>Já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foram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postados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i="1" dirty="0">
                <a:solidFill>
                  <a:schemeClr val="accent3"/>
                </a:solidFill>
              </a:rPr>
              <a:t>CBDM Basics, </a:t>
            </a:r>
            <a:r>
              <a:rPr lang="en-US" sz="1800" i="1" dirty="0" err="1">
                <a:solidFill>
                  <a:schemeClr val="accent3"/>
                </a:solidFill>
              </a:rPr>
              <a:t>Servindo</a:t>
            </a:r>
            <a:r>
              <a:rPr lang="en-US" sz="1800" i="1" dirty="0">
                <a:solidFill>
                  <a:schemeClr val="accent3"/>
                </a:solidFill>
              </a:rPr>
              <a:t> </a:t>
            </a:r>
            <a:r>
              <a:rPr lang="en-US" sz="1800" i="1" dirty="0" err="1">
                <a:solidFill>
                  <a:schemeClr val="accent3"/>
                </a:solidFill>
              </a:rPr>
              <a:t>em</a:t>
            </a:r>
            <a:r>
              <a:rPr lang="en-US" sz="1800" i="1" dirty="0">
                <a:solidFill>
                  <a:schemeClr val="accent3"/>
                </a:solidFill>
              </a:rPr>
              <a:t> </a:t>
            </a:r>
            <a:r>
              <a:rPr lang="en-US" sz="1800" i="1" dirty="0" err="1">
                <a:solidFill>
                  <a:schemeClr val="accent3"/>
                </a:solidFill>
              </a:rPr>
              <a:t>Comunidades</a:t>
            </a:r>
            <a:r>
              <a:rPr lang="en-US" sz="1800" i="1" dirty="0">
                <a:solidFill>
                  <a:schemeClr val="accent3"/>
                </a:solidFill>
              </a:rPr>
              <a:t> </a:t>
            </a:r>
            <a:r>
              <a:rPr lang="en-US" sz="1800" i="1" dirty="0" err="1">
                <a:solidFill>
                  <a:schemeClr val="accent3"/>
                </a:solidFill>
              </a:rPr>
              <a:t>rurais</a:t>
            </a:r>
            <a:r>
              <a:rPr lang="en-US" sz="1800" i="1" dirty="0">
                <a:solidFill>
                  <a:schemeClr val="accent3"/>
                </a:solidFill>
              </a:rPr>
              <a:t> e </a:t>
            </a:r>
            <a:r>
              <a:rPr lang="en-US" sz="1800" i="1" dirty="0" err="1">
                <a:solidFill>
                  <a:schemeClr val="accent3"/>
                </a:solidFill>
              </a:rPr>
              <a:t>isoladas</a:t>
            </a:r>
            <a:r>
              <a:rPr lang="en-US" sz="1800" i="1" dirty="0">
                <a:solidFill>
                  <a:schemeClr val="accent3"/>
                </a:solidFill>
              </a:rPr>
              <a:t>, RSG Basics</a:t>
            </a:r>
            <a:r>
              <a:rPr lang="en-US" sz="1800" i="1"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a:effectLst/>
                <a:latin typeface="Calibri" panose="020F0502020204030204" pitchFamily="34" charset="0"/>
                <a:ea typeface="Calibri" panose="020F0502020204030204" pitchFamily="34" charset="0"/>
                <a:cs typeface="Arial" panose="020B0604020202020204" pitchFamily="34" charset="0"/>
              </a:rPr>
              <a:t>e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recentemente</a:t>
            </a:r>
            <a:r>
              <a:rPr lang="en-US" sz="1800" spc="-20" dirty="0">
                <a:effectLst/>
                <a:latin typeface="Calibri" panose="020F0502020204030204" pitchFamily="34" charset="0"/>
                <a:ea typeface="Calibri" panose="020F0502020204030204" pitchFamily="34" charset="0"/>
                <a:cs typeface="Arial" panose="020B0604020202020204" pitchFamily="34" charset="0"/>
              </a:rPr>
              <a:t>,</a:t>
            </a:r>
            <a:r>
              <a:rPr lang="en-US" sz="1800" i="1" spc="-20" dirty="0">
                <a:effectLst/>
                <a:latin typeface="Calibri" panose="020F0502020204030204" pitchFamily="34" charset="0"/>
                <a:ea typeface="Calibri" panose="020F0502020204030204" pitchFamily="34" charset="0"/>
                <a:cs typeface="Arial" panose="020B0604020202020204" pitchFamily="34" charset="0"/>
              </a:rPr>
              <a:t> </a:t>
            </a:r>
            <a:r>
              <a:rPr lang="en-US" sz="1800" i="1" dirty="0" err="1">
                <a:solidFill>
                  <a:schemeClr val="accent3"/>
                </a:solidFill>
              </a:rPr>
              <a:t>Reuniões</a:t>
            </a:r>
            <a:r>
              <a:rPr lang="en-US" sz="1800" i="1" dirty="0">
                <a:solidFill>
                  <a:schemeClr val="accent3"/>
                </a:solidFill>
              </a:rPr>
              <a:t> </a:t>
            </a:r>
            <a:r>
              <a:rPr lang="en-US" sz="1800" i="1" dirty="0" err="1">
                <a:solidFill>
                  <a:schemeClr val="accent3"/>
                </a:solidFill>
              </a:rPr>
              <a:t>Virtuais</a:t>
            </a:r>
            <a:r>
              <a:rPr lang="en-US" sz="1800" i="1" dirty="0">
                <a:solidFill>
                  <a:schemeClr val="accent3"/>
                </a:solidFill>
              </a:rPr>
              <a:t> Basics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00"/>
              </a:lnSpc>
              <a:spcBef>
                <a:spcPts val="600"/>
              </a:spcBef>
              <a:spcAft>
                <a:spcPts val="400"/>
              </a:spcAft>
              <a:buClrTx/>
              <a:buSzTx/>
              <a:buFontTx/>
              <a:buNone/>
              <a:tabLst/>
              <a:defRPr/>
            </a:pPr>
            <a:r>
              <a:rPr lang="en-US" sz="1800" dirty="0" err="1">
                <a:solidFill>
                  <a:schemeClr val="accent3"/>
                </a:solidFill>
              </a:rPr>
              <a:t>Todo</a:t>
            </a:r>
            <a:r>
              <a:rPr lang="en-US" sz="1800" dirty="0">
                <a:solidFill>
                  <a:schemeClr val="accent3"/>
                </a:solidFill>
              </a:rPr>
              <a:t> </a:t>
            </a:r>
            <a:r>
              <a:rPr lang="en-US" sz="1800" dirty="0" err="1">
                <a:solidFill>
                  <a:schemeClr val="accent3"/>
                </a:solidFill>
              </a:rPr>
              <a:t>esse</a:t>
            </a:r>
            <a:r>
              <a:rPr lang="en-US" sz="1800" dirty="0">
                <a:solidFill>
                  <a:schemeClr val="accent3"/>
                </a:solidFill>
              </a:rPr>
              <a:t> </a:t>
            </a:r>
            <a:r>
              <a:rPr lang="en-US" sz="1800" dirty="0" err="1">
                <a:solidFill>
                  <a:schemeClr val="accent3"/>
                </a:solidFill>
              </a:rPr>
              <a:t>trabalho</a:t>
            </a:r>
            <a:r>
              <a:rPr lang="en-US" sz="1800" dirty="0">
                <a:solidFill>
                  <a:schemeClr val="accent3"/>
                </a:solidFill>
              </a:rPr>
              <a:t> </a:t>
            </a:r>
            <a:r>
              <a:rPr lang="en-US" sz="1800" dirty="0" err="1">
                <a:solidFill>
                  <a:schemeClr val="accent3"/>
                </a:solidFill>
              </a:rPr>
              <a:t>foi</a:t>
            </a:r>
            <a:r>
              <a:rPr lang="en-US" sz="1800" dirty="0">
                <a:solidFill>
                  <a:schemeClr val="accent3"/>
                </a:solidFill>
              </a:rPr>
              <a:t> </a:t>
            </a:r>
            <a:r>
              <a:rPr lang="en-US" sz="1800" dirty="0" err="1">
                <a:solidFill>
                  <a:schemeClr val="accent3"/>
                </a:solidFill>
              </a:rPr>
              <a:t>realizado</a:t>
            </a:r>
            <a:r>
              <a:rPr lang="en-US" sz="1800" dirty="0">
                <a:solidFill>
                  <a:schemeClr val="accent3"/>
                </a:solidFill>
              </a:rPr>
              <a:t> </a:t>
            </a:r>
            <a:r>
              <a:rPr lang="en-US" sz="1800" dirty="0" err="1">
                <a:solidFill>
                  <a:schemeClr val="accent3"/>
                </a:solidFill>
              </a:rPr>
              <a:t>virtualmente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obrigado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membros</a:t>
            </a:r>
            <a:r>
              <a:rPr lang="en-US" sz="1800" spc="-20" dirty="0">
                <a:effectLst/>
                <a:latin typeface="Calibri" panose="020F0502020204030204" pitchFamily="34" charset="0"/>
                <a:ea typeface="Calibri" panose="020F0502020204030204" pitchFamily="34" charset="0"/>
                <a:cs typeface="Arial" panose="020B0604020202020204" pitchFamily="34" charset="0"/>
              </a:rPr>
              <a:t> que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mandaram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materiais</a:t>
            </a:r>
            <a:r>
              <a:rPr lang="en-US" sz="1800" spc="-20" dirty="0">
                <a:effectLst/>
                <a:latin typeface="Calibri" panose="020F0502020204030204" pitchFamily="34" charset="0"/>
                <a:ea typeface="Calibri" panose="020F0502020204030204" pitchFamily="34" charset="0"/>
                <a:cs typeface="Arial" panose="020B0604020202020204" pitchFamily="34" charset="0"/>
              </a:rPr>
              <a:t> e/</a:t>
            </a:r>
            <a:r>
              <a:rPr lang="en-US" sz="1800" spc="-20" dirty="0" err="1">
                <a:effectLst/>
                <a:latin typeface="Calibri" panose="020F0502020204030204" pitchFamily="34" charset="0"/>
                <a:ea typeface="Calibri" panose="020F0502020204030204" pitchFamily="34" charset="0"/>
                <a:cs typeface="Arial" panose="020B0604020202020204" pitchFamily="34" charset="0"/>
              </a:rPr>
              <a:t>ou</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participaram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discussões</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a:lnSpc>
                <a:spcPts val="1400"/>
              </a:lnSpc>
              <a:spcBef>
                <a:spcPts val="600"/>
              </a:spcBef>
              <a:spcAft>
                <a:spcPts val="4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00"/>
              </a:lnSpc>
              <a:spcBef>
                <a:spcPts val="600"/>
              </a:spcBef>
              <a:spcAft>
                <a:spcPts val="400"/>
              </a:spcAft>
              <a:buClrTx/>
              <a:buSzTx/>
              <a:buFontTx/>
              <a:buNone/>
              <a:tabLst/>
              <a:defRPr/>
            </a:pPr>
            <a:r>
              <a:rPr lang="en-US" sz="1800" dirty="0">
                <a:solidFill>
                  <a:schemeClr val="accent2"/>
                </a:solidFill>
              </a:rPr>
              <a:t>A </a:t>
            </a:r>
            <a:r>
              <a:rPr lang="en-US" sz="1800" dirty="0" err="1">
                <a:solidFill>
                  <a:schemeClr val="accent2"/>
                </a:solidFill>
              </a:rPr>
              <a:t>uma</a:t>
            </a:r>
            <a:r>
              <a:rPr lang="en-US" sz="1800" dirty="0">
                <a:solidFill>
                  <a:schemeClr val="accent2"/>
                </a:solidFill>
              </a:rPr>
              <a:t> </a:t>
            </a:r>
            <a:r>
              <a:rPr lang="en-US" sz="1800" dirty="0" err="1">
                <a:solidFill>
                  <a:schemeClr val="accent2"/>
                </a:solidFill>
              </a:rPr>
              <a:t>lista</a:t>
            </a:r>
            <a:r>
              <a:rPr lang="en-US" sz="1800" dirty="0">
                <a:solidFill>
                  <a:schemeClr val="accent2"/>
                </a:solidFill>
              </a:rPr>
              <a:t> longa de </a:t>
            </a:r>
            <a:r>
              <a:rPr lang="en-US" sz="1800" dirty="0" err="1">
                <a:solidFill>
                  <a:schemeClr val="accent2"/>
                </a:solidFill>
              </a:rPr>
              <a:t>tópicos</a:t>
            </a:r>
            <a:r>
              <a:rPr lang="en-US" sz="1800" dirty="0">
                <a:solidFill>
                  <a:schemeClr val="accent2"/>
                </a:solidFill>
              </a:rPr>
              <a:t> de </a:t>
            </a:r>
            <a:r>
              <a:rPr lang="en-US" sz="1800" dirty="0" err="1">
                <a:solidFill>
                  <a:schemeClr val="accent2"/>
                </a:solidFill>
              </a:rPr>
              <a:t>possíveis</a:t>
            </a:r>
            <a:r>
              <a:rPr lang="en-US" sz="1800" dirty="0">
                <a:solidFill>
                  <a:schemeClr val="accent2"/>
                </a:solidFill>
              </a:rPr>
              <a:t> ferramentas de </a:t>
            </a:r>
            <a:r>
              <a:rPr lang="en-US" sz="1800" dirty="0" err="1">
                <a:solidFill>
                  <a:schemeClr val="accent2"/>
                </a:solidFill>
              </a:rPr>
              <a:t>serviço</a:t>
            </a:r>
            <a:r>
              <a:rPr lang="en-US" sz="1800" dirty="0">
                <a:solidFill>
                  <a:schemeClr val="accent2"/>
                </a:solidFill>
              </a:rPr>
              <a:t> </a:t>
            </a:r>
            <a:r>
              <a:rPr lang="en-US" sz="1800" dirty="0" err="1">
                <a:solidFill>
                  <a:schemeClr val="accent2"/>
                </a:solidFill>
              </a:rPr>
              <a:t>na</a:t>
            </a:r>
            <a:r>
              <a:rPr lang="en-US" sz="1800" dirty="0">
                <a:solidFill>
                  <a:schemeClr val="accent2"/>
                </a:solidFill>
              </a:rPr>
              <a:t> </a:t>
            </a:r>
            <a:r>
              <a:rPr lang="en-US" sz="1800" dirty="0" err="1">
                <a:solidFill>
                  <a:schemeClr val="accent2"/>
                </a:solidFill>
              </a:rPr>
              <a:t>pesquisa</a:t>
            </a:r>
            <a:r>
              <a:rPr lang="en-US" sz="1800" dirty="0">
                <a:solidFill>
                  <a:schemeClr val="accent2"/>
                </a:solidFill>
              </a:rPr>
              <a:t> do CAR 2023</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membros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pedidos</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escolher</a:t>
            </a:r>
            <a:r>
              <a:rPr lang="en-US" sz="1800" dirty="0">
                <a:solidFill>
                  <a:schemeClr val="accent2"/>
                </a:solidFill>
              </a:rPr>
              <a:t> </a:t>
            </a:r>
            <a:r>
              <a:rPr lang="en-US" sz="1800" dirty="0" err="1">
                <a:solidFill>
                  <a:schemeClr val="accent2"/>
                </a:solidFill>
              </a:rPr>
              <a:t>até</a:t>
            </a:r>
            <a:r>
              <a:rPr lang="en-US" sz="1800" dirty="0">
                <a:solidFill>
                  <a:schemeClr val="accent2"/>
                </a:solidFill>
              </a:rPr>
              <a:t> </a:t>
            </a:r>
            <a:r>
              <a:rPr lang="en-US" sz="1800" dirty="0" err="1">
                <a:solidFill>
                  <a:schemeClr val="accent2"/>
                </a:solidFill>
              </a:rPr>
              <a:t>três</a:t>
            </a:r>
            <a:r>
              <a:rPr lang="en-US" sz="1800" dirty="0">
                <a:solidFill>
                  <a:schemeClr val="accent2"/>
                </a:solidFill>
              </a:rPr>
              <a:t> </a:t>
            </a:r>
            <a:r>
              <a:rPr lang="en-US" sz="1800" dirty="0" err="1">
                <a:solidFill>
                  <a:schemeClr val="accent2"/>
                </a:solidFill>
              </a:rPr>
              <a:t>tópicos</a:t>
            </a:r>
            <a:r>
              <a:rPr lang="en-US" sz="1800" dirty="0">
                <a:solidFill>
                  <a:schemeClr val="accent2"/>
                </a:solidFill>
              </a:rPr>
              <a:t> </a:t>
            </a:r>
            <a:r>
              <a:rPr lang="en-US" sz="1800" dirty="0" err="1">
                <a:solidFill>
                  <a:schemeClr val="accent2"/>
                </a:solidFill>
              </a:rPr>
              <a:t>novos</a:t>
            </a:r>
            <a:r>
              <a:rPr lang="en-US" sz="1800" dirty="0">
                <a:solidFill>
                  <a:schemeClr val="accent2"/>
                </a:solidFill>
              </a:rPr>
              <a:t> e duas </a:t>
            </a:r>
            <a:r>
              <a:rPr lang="en-US" sz="1800" dirty="0" err="1">
                <a:solidFill>
                  <a:schemeClr val="accent2"/>
                </a:solidFill>
              </a:rPr>
              <a:t>revisões</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ts val="1400"/>
              </a:lnSpc>
              <a:spcBef>
                <a:spcPts val="600"/>
              </a:spcBef>
              <a:spcAft>
                <a:spcPts val="400"/>
              </a:spcAft>
              <a:buClrTx/>
              <a:buSzTx/>
              <a:buFontTx/>
              <a:buNone/>
              <a:tabLst/>
              <a:defRPr/>
            </a:pP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ts val="1400"/>
              </a:lnSpc>
              <a:spcBef>
                <a:spcPts val="600"/>
              </a:spcBef>
              <a:spcAft>
                <a:spcPts val="4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Todo</a:t>
            </a:r>
            <a:r>
              <a:rPr lang="en-US" sz="1800" spc="-20" dirty="0">
                <a:effectLst/>
                <a:latin typeface="Calibri" panose="020F0502020204030204" pitchFamily="34" charset="0"/>
                <a:ea typeface="Calibri" panose="020F0502020204030204" pitchFamily="34" charset="0"/>
                <a:cs typeface="Arial" panose="020B0604020202020204" pitchFamily="34" charset="0"/>
              </a:rPr>
              <a:t>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trabalho</a:t>
            </a:r>
            <a:r>
              <a:rPr lang="en-US" sz="1800" spc="-20" dirty="0">
                <a:effectLst/>
                <a:latin typeface="Calibri" panose="020F0502020204030204" pitchFamily="34" charset="0"/>
                <a:ea typeface="Calibri" panose="020F0502020204030204" pitchFamily="34" charset="0"/>
                <a:cs typeface="Arial" panose="020B0604020202020204" pitchFamily="34" charset="0"/>
              </a:rPr>
              <a:t> novo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revisado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podem</a:t>
            </a:r>
            <a:r>
              <a:rPr lang="en-US" sz="1800" spc="-20" dirty="0">
                <a:effectLst/>
                <a:latin typeface="Calibri" panose="020F0502020204030204" pitchFamily="34" charset="0"/>
                <a:ea typeface="Calibri" panose="020F0502020204030204" pitchFamily="34" charset="0"/>
                <a:cs typeface="Arial" panose="020B0604020202020204" pitchFamily="34" charset="0"/>
              </a:rPr>
              <a:t> ser </a:t>
            </a:r>
            <a:r>
              <a:rPr lang="en-US" sz="1800" spc="-20" dirty="0" err="1">
                <a:effectLst/>
                <a:latin typeface="Calibri" panose="020F0502020204030204" pitchFamily="34" charset="0"/>
                <a:ea typeface="Calibri" panose="020F0502020204030204" pitchFamily="34" charset="0"/>
                <a:cs typeface="Arial" panose="020B0604020202020204" pitchFamily="34" charset="0"/>
              </a:rPr>
              <a:t>abordados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virtualmente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utilizando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grupos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focados</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reuniões</a:t>
            </a:r>
            <a:r>
              <a:rPr lang="en-US" sz="1800" spc="-20" dirty="0">
                <a:effectLst/>
                <a:latin typeface="Calibri" panose="020F0502020204030204" pitchFamily="34" charset="0"/>
                <a:ea typeface="Calibri" panose="020F0502020204030204" pitchFamily="34" charset="0"/>
                <a:cs typeface="Arial" panose="020B0604020202020204" pitchFamily="34" charset="0"/>
              </a:rPr>
              <a:t> online </a:t>
            </a:r>
            <a:r>
              <a:rPr lang="en-US" sz="1800" spc="-20" dirty="0" err="1">
                <a:effectLst/>
                <a:latin typeface="Calibri" panose="020F0502020204030204" pitchFamily="34" charset="0"/>
                <a:ea typeface="Calibri" panose="020F0502020204030204" pitchFamily="34" charset="0"/>
                <a:cs typeface="Arial" panose="020B0604020202020204" pitchFamily="34" charset="0"/>
              </a:rPr>
              <a:t>abertas</a:t>
            </a:r>
            <a:r>
              <a:rPr lang="en-US" sz="1800" spc="-20" dirty="0">
                <a:effectLst/>
                <a:latin typeface="Calibri" panose="020F0502020204030204" pitchFamily="34" charset="0"/>
                <a:ea typeface="Calibri" panose="020F0502020204030204" pitchFamily="34" charset="0"/>
                <a:cs typeface="Arial" panose="020B0604020202020204" pitchFamily="34" charset="0"/>
              </a:rPr>
              <a:t>. Essa </a:t>
            </a:r>
            <a:r>
              <a:rPr lang="en-US" sz="1800" spc="-20" dirty="0" err="1">
                <a:effectLst/>
                <a:latin typeface="Calibri" panose="020F0502020204030204" pitchFamily="34" charset="0"/>
                <a:ea typeface="Calibri" panose="020F0502020204030204" pitchFamily="34" charset="0"/>
                <a:cs typeface="Arial" panose="020B0604020202020204" pitchFamily="34" charset="0"/>
              </a:rPr>
              <a:t>abordagem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vai</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depender</a:t>
            </a:r>
            <a:r>
              <a:rPr lang="en-US" sz="1800" spc="-20" dirty="0">
                <a:effectLst/>
                <a:latin typeface="Calibri" panose="020F0502020204030204" pitchFamily="34" charset="0"/>
                <a:ea typeface="Calibri" panose="020F0502020204030204" pitchFamily="34" charset="0"/>
                <a:cs typeface="Arial" panose="020B0604020202020204" pitchFamily="34" charset="0"/>
              </a:rPr>
              <a:t> dos </a:t>
            </a:r>
            <a:r>
              <a:rPr lang="en-US" sz="1800" spc="-20" dirty="0" err="1">
                <a:effectLst/>
                <a:latin typeface="Calibri" panose="020F0502020204030204" pitchFamily="34" charset="0"/>
                <a:ea typeface="Calibri" panose="020F0502020204030204" pitchFamily="34" charset="0"/>
                <a:cs typeface="Arial" panose="020B0604020202020204" pitchFamily="34" charset="0"/>
              </a:rPr>
              <a:t>tópicos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escolhidos</a:t>
            </a:r>
            <a:r>
              <a:rPr lang="en-US" sz="1800" spc="-20" dirty="0">
                <a:effectLst/>
                <a:latin typeface="Calibri" panose="020F0502020204030204" pitchFamily="34" charset="0"/>
                <a:ea typeface="Calibri" panose="020F0502020204030204" pitchFamily="34" charset="0"/>
                <a:cs typeface="Arial" panose="020B0604020202020204" pitchFamily="34" charset="0"/>
              </a:rPr>
              <a:t> pela WSC 2023</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ts val="1400"/>
              </a:lnSpc>
              <a:spcBef>
                <a:spcPts val="600"/>
              </a:spcBef>
              <a:spcAft>
                <a:spcPts val="400"/>
              </a:spcAft>
              <a:buClrTx/>
              <a:buSzTx/>
              <a:buFontTx/>
              <a:buNone/>
              <a:tabLst/>
              <a:defRPr/>
            </a:pPr>
            <a:r>
              <a:rPr lang="en-US" sz="1800" dirty="0" err="1">
                <a:solidFill>
                  <a:schemeClr val="accent2"/>
                </a:solidFill>
              </a:rPr>
              <a:t>Muitos</a:t>
            </a:r>
            <a:r>
              <a:rPr lang="en-US" sz="1800" dirty="0">
                <a:solidFill>
                  <a:schemeClr val="accent2"/>
                </a:solidFill>
              </a:rPr>
              <a:t> </a:t>
            </a:r>
            <a:r>
              <a:rPr lang="en-US" sz="1800" dirty="0" err="1">
                <a:solidFill>
                  <a:schemeClr val="accent2"/>
                </a:solidFill>
              </a:rPr>
              <a:t>fóruns</a:t>
            </a:r>
            <a:r>
              <a:rPr lang="en-US" sz="1800" dirty="0">
                <a:solidFill>
                  <a:schemeClr val="accent2"/>
                </a:solidFill>
              </a:rPr>
              <a:t> </a:t>
            </a:r>
            <a:r>
              <a:rPr lang="en-US" sz="1800" dirty="0" err="1">
                <a:solidFill>
                  <a:schemeClr val="accent2"/>
                </a:solidFill>
              </a:rPr>
              <a:t>zonais</a:t>
            </a:r>
            <a:r>
              <a:rPr lang="en-US" sz="1800" dirty="0">
                <a:solidFill>
                  <a:schemeClr val="accent2"/>
                </a:solidFill>
              </a:rPr>
              <a:t> </a:t>
            </a:r>
            <a:r>
              <a:rPr lang="en-US" sz="1800" dirty="0" err="1">
                <a:solidFill>
                  <a:schemeClr val="accent2"/>
                </a:solidFill>
              </a:rPr>
              <a:t>estão</a:t>
            </a:r>
            <a:r>
              <a:rPr lang="en-US" sz="1800" dirty="0">
                <a:solidFill>
                  <a:schemeClr val="accent2"/>
                </a:solidFill>
              </a:rPr>
              <a:t> </a:t>
            </a:r>
            <a:r>
              <a:rPr lang="en-US" sz="1800" dirty="0" err="1">
                <a:solidFill>
                  <a:schemeClr val="accent2"/>
                </a:solidFill>
              </a:rPr>
              <a:t>querendo</a:t>
            </a:r>
            <a:r>
              <a:rPr lang="en-US" sz="1800" dirty="0">
                <a:solidFill>
                  <a:schemeClr val="accent2"/>
                </a:solidFill>
              </a:rPr>
              <a:t> e </a:t>
            </a:r>
            <a:r>
              <a:rPr lang="en-US" sz="1800" dirty="0" err="1">
                <a:solidFill>
                  <a:schemeClr val="accent2"/>
                </a:solidFill>
              </a:rPr>
              <a:t>dispostos</a:t>
            </a:r>
            <a:r>
              <a:rPr lang="en-US" sz="1800" dirty="0">
                <a:solidFill>
                  <a:schemeClr val="accent2"/>
                </a:solidFill>
              </a:rPr>
              <a:t> a </a:t>
            </a:r>
            <a:r>
              <a:rPr lang="en-US" sz="1800" dirty="0" err="1">
                <a:solidFill>
                  <a:schemeClr val="accent2"/>
                </a:solidFill>
              </a:rPr>
              <a:t>providenciar</a:t>
            </a:r>
            <a:r>
              <a:rPr lang="en-US" sz="1800" dirty="0">
                <a:solidFill>
                  <a:schemeClr val="accent2"/>
                </a:solidFill>
              </a:rPr>
              <a:t> input e </a:t>
            </a:r>
            <a:r>
              <a:rPr lang="en-US" sz="1800" dirty="0" err="1">
                <a:solidFill>
                  <a:schemeClr val="accent2"/>
                </a:solidFill>
              </a:rPr>
              <a:t>idéias</a:t>
            </a:r>
            <a:r>
              <a:rPr lang="en-US" sz="1800" dirty="0">
                <a:solidFill>
                  <a:schemeClr val="accent2"/>
                </a:solidFill>
              </a:rPr>
              <a:t> para o </a:t>
            </a:r>
            <a:r>
              <a:rPr lang="en-US" sz="1800" dirty="0" err="1">
                <a:solidFill>
                  <a:schemeClr val="accent2"/>
                </a:solidFill>
              </a:rPr>
              <a:t>desenvolvimento</a:t>
            </a:r>
            <a:r>
              <a:rPr lang="en-US" sz="1800" dirty="0">
                <a:solidFill>
                  <a:schemeClr val="accent2"/>
                </a:solidFill>
              </a:rPr>
              <a:t> de </a:t>
            </a:r>
            <a:r>
              <a:rPr lang="en-US" sz="1800" dirty="0" err="1">
                <a:solidFill>
                  <a:schemeClr val="accent2"/>
                </a:solidFill>
              </a:rPr>
              <a:t>novas</a:t>
            </a:r>
            <a:r>
              <a:rPr lang="en-US" sz="1800" dirty="0">
                <a:solidFill>
                  <a:schemeClr val="accent2"/>
                </a:solidFill>
              </a:rPr>
              <a:t> ferramentas</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essa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pode</a:t>
            </a:r>
            <a:r>
              <a:rPr lang="en-US" sz="1800" spc="-20" dirty="0">
                <a:effectLst/>
                <a:latin typeface="Calibri" panose="020F0502020204030204" pitchFamily="34" charset="0"/>
                <a:ea typeface="Calibri" panose="020F0502020204030204" pitchFamily="34" charset="0"/>
                <a:cs typeface="Arial" panose="020B0604020202020204" pitchFamily="34" charset="0"/>
              </a:rPr>
              <a:t> ser </a:t>
            </a:r>
            <a:r>
              <a:rPr lang="en-US" sz="1800" spc="-20" dirty="0" err="1">
                <a:effectLst/>
                <a:latin typeface="Calibri" panose="020F0502020204030204" pitchFamily="34" charset="0"/>
                <a:ea typeface="Calibri" panose="020F0502020204030204" pitchFamily="34" charset="0"/>
                <a:cs typeface="Arial" panose="020B0604020202020204" pitchFamily="34" charset="0"/>
              </a:rPr>
              <a:t>uma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oportunidade</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melhorar</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parceria</a:t>
            </a:r>
            <a:r>
              <a:rPr lang="en-US" sz="1800" spc="-20" dirty="0">
                <a:effectLst/>
                <a:latin typeface="Calibri" panose="020F0502020204030204" pitchFamily="34" charset="0"/>
                <a:ea typeface="Calibri" panose="020F0502020204030204" pitchFamily="34" charset="0"/>
                <a:cs typeface="Arial" panose="020B0604020202020204" pitchFamily="34" charset="0"/>
              </a:rPr>
              <a:t> com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foruns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zonais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600"/>
              </a:spcBef>
              <a:buNone/>
            </a:pPr>
            <a:r>
              <a:rPr lang="en-US" sz="1800" dirty="0">
                <a:solidFill>
                  <a:schemeClr val="accent2"/>
                </a:solidFill>
              </a:rPr>
              <a:t>WSC </a:t>
            </a:r>
            <a:r>
              <a:rPr lang="pt-BR" sz="1800" dirty="0">
                <a:solidFill>
                  <a:schemeClr val="accent2"/>
                </a:solidFill>
              </a:rPr>
              <a:t>está sendo solicitada a priorizar quantos tópicos quiserem - o trabalho acontecerá conforme o tempo e os recursos</a:t>
            </a:r>
            <a:endParaRPr lang="en-US" sz="1800" dirty="0">
              <a:solidFill>
                <a:schemeClr val="accent2"/>
              </a:solidFill>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20</a:t>
            </a:fld>
            <a:endParaRPr lang="en-US"/>
          </a:p>
        </p:txBody>
      </p:sp>
    </p:spTree>
    <p:extLst>
      <p:ext uri="{BB962C8B-B14F-4D97-AF65-F5344CB8AC3E}">
        <p14:creationId xmlns:p14="http://schemas.microsoft.com/office/powerpoint/2010/main" val="4425943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pt-BR" sz="1800" spc="-20" dirty="0">
                <a:effectLst/>
                <a:latin typeface="Calibri" panose="020F0502020204030204" pitchFamily="34" charset="0"/>
                <a:ea typeface="Calibri" panose="020F0502020204030204" pitchFamily="34" charset="0"/>
                <a:cs typeface="Arial" panose="020B0604020202020204" pitchFamily="34" charset="0"/>
              </a:rPr>
              <a:t>O escopo deste projeto dependerá das decisões tomadas na WSC 2023 em relação à Moção 9 do CAR 2023. A Moção 9 é para tentar um ciclo de três anos na WSC.</a:t>
            </a:r>
          </a:p>
          <a:p>
            <a:pPr marL="0" marR="0">
              <a:lnSpc>
                <a:spcPts val="1400"/>
              </a:lnSpc>
              <a:spcBef>
                <a:spcPts val="600"/>
              </a:spcBef>
              <a:spcAft>
                <a:spcPts val="400"/>
              </a:spcAft>
            </a:pPr>
            <a:endParaRPr lang="pt-BR"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pt-BR" sz="1800" spc="-20" dirty="0">
                <a:effectLst/>
                <a:latin typeface="Calibri" panose="020F0502020204030204" pitchFamily="34" charset="0"/>
                <a:ea typeface="Calibri" panose="020F0502020204030204" pitchFamily="34" charset="0"/>
                <a:cs typeface="Arial" panose="020B0604020202020204" pitchFamily="34" charset="0"/>
              </a:rPr>
              <a:t>Se a Moção 9 for adotada, o foco principal deste projeto será o desenvolvimento de </a:t>
            </a:r>
            <a:r>
              <a:rPr lang="pt-BR" sz="1800" spc="-20" dirty="0" err="1">
                <a:effectLst/>
                <a:latin typeface="Calibri" panose="020F0502020204030204" pitchFamily="34" charset="0"/>
                <a:ea typeface="Calibri" panose="020F0502020204030204" pitchFamily="34" charset="0"/>
                <a:cs typeface="Arial" panose="020B0604020202020204" pitchFamily="34" charset="0"/>
              </a:rPr>
              <a:t>idéias</a:t>
            </a:r>
            <a:r>
              <a:rPr lang="pt-BR" sz="1800" spc="-20" dirty="0">
                <a:effectLst/>
                <a:latin typeface="Calibri" panose="020F0502020204030204" pitchFamily="34" charset="0"/>
                <a:ea typeface="Calibri" panose="020F0502020204030204" pitchFamily="34" charset="0"/>
                <a:cs typeface="Arial" panose="020B0604020202020204" pitchFamily="34" charset="0"/>
              </a:rPr>
              <a:t> sobre como um ciclo de três anos pode funcionar.</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r>
              <a:rPr lang="en-US" sz="1800" spc="-20" dirty="0" err="1">
                <a:effectLst/>
                <a:latin typeface="Calibri" panose="020F0502020204030204" pitchFamily="34" charset="0"/>
                <a:ea typeface="Calibri" panose="020F0502020204030204" pitchFamily="34" charset="0"/>
                <a:cs typeface="Arial" panose="020B0604020202020204" pitchFamily="34" charset="0"/>
              </a:rPr>
              <a:t>Mesmo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enfoque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pt-BR" sz="1800" dirty="0"/>
              <a:t>Muito mais do que apenas a duração do ciclo da conferência a ser abordado</a:t>
            </a:r>
            <a:endParaRPr lang="en-US" sz="1800" dirty="0"/>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22</a:t>
            </a:fld>
            <a:endParaRPr lang="en-US"/>
          </a:p>
        </p:txBody>
      </p:sp>
    </p:spTree>
    <p:extLst>
      <p:ext uri="{BB962C8B-B14F-4D97-AF65-F5344CB8AC3E}">
        <p14:creationId xmlns:p14="http://schemas.microsoft.com/office/powerpoint/2010/main" val="9434092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77240" lvl="2">
              <a:lnSpc>
                <a:spcPts val="2680"/>
              </a:lnSpc>
              <a:spcBef>
                <a:spcPts val="400"/>
              </a:spcBef>
            </a:pPr>
            <a:r>
              <a:rPr lang="en-US" sz="1800" spc="-20" dirty="0" err="1">
                <a:effectLst/>
                <a:latin typeface="Calibri" panose="020F0502020204030204" pitchFamily="34" charset="0"/>
                <a:ea typeface="Calibri" panose="020F0502020204030204" pitchFamily="34" charset="0"/>
                <a:cs typeface="Arial" panose="020B0604020202020204" pitchFamily="34" charset="0"/>
              </a:rPr>
              <a:t>Algumas</a:t>
            </a:r>
            <a:r>
              <a:rPr lang="en-US" sz="1800" spc="-20" dirty="0">
                <a:effectLst/>
                <a:latin typeface="Calibri" panose="020F0502020204030204" pitchFamily="34" charset="0"/>
                <a:ea typeface="Calibri" panose="020F0502020204030204" pitchFamily="34" charset="0"/>
                <a:cs typeface="Arial" panose="020B0604020202020204" pitchFamily="34" charset="0"/>
              </a:rPr>
              <a:t> das </a:t>
            </a:r>
            <a:r>
              <a:rPr lang="en-US" sz="1800" spc="-20" dirty="0" err="1">
                <a:effectLst/>
                <a:latin typeface="Calibri" panose="020F0502020204030204" pitchFamily="34" charset="0"/>
                <a:ea typeface="Calibri" panose="020F0502020204030204" pitchFamily="34" charset="0"/>
                <a:cs typeface="Arial" panose="020B0604020202020204" pitchFamily="34" charset="0"/>
              </a:rPr>
              <a:t>ideias</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discussão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dirty="0" err="1">
                <a:solidFill>
                  <a:schemeClr val="accent3"/>
                </a:solidFill>
              </a:rPr>
              <a:t>Examinar</a:t>
            </a:r>
            <a:r>
              <a:rPr lang="en-US" sz="1800" dirty="0">
                <a:solidFill>
                  <a:schemeClr val="accent3"/>
                </a:solidFill>
              </a:rPr>
              <a:t> as </a:t>
            </a:r>
            <a:r>
              <a:rPr lang="en-US" sz="1800" dirty="0" err="1">
                <a:solidFill>
                  <a:schemeClr val="accent3"/>
                </a:solidFill>
              </a:rPr>
              <a:t>moções</a:t>
            </a:r>
            <a:r>
              <a:rPr lang="en-US" sz="1800" dirty="0">
                <a:solidFill>
                  <a:schemeClr val="accent3"/>
                </a:solidFill>
              </a:rPr>
              <a:t> e </a:t>
            </a:r>
            <a:r>
              <a:rPr lang="en-US" sz="1800" dirty="0" err="1">
                <a:solidFill>
                  <a:schemeClr val="accent3"/>
                </a:solidFill>
              </a:rPr>
              <a:t>pesquisa</a:t>
            </a:r>
            <a:r>
              <a:rPr lang="en-US" sz="1800" dirty="0">
                <a:solidFill>
                  <a:schemeClr val="accent3"/>
                </a:solidFill>
              </a:rPr>
              <a:t> do CAR </a:t>
            </a:r>
          </a:p>
          <a:p>
            <a:pPr marL="777240" lvl="2">
              <a:lnSpc>
                <a:spcPts val="2680"/>
              </a:lnSpc>
              <a:spcBef>
                <a:spcPts val="400"/>
              </a:spcBef>
            </a:pPr>
            <a:r>
              <a:rPr lang="en-US" sz="1800" dirty="0" err="1">
                <a:solidFill>
                  <a:schemeClr val="accent3"/>
                </a:solidFill>
              </a:rPr>
              <a:t>Determinar</a:t>
            </a:r>
            <a:r>
              <a:rPr lang="en-US" sz="1800" dirty="0">
                <a:solidFill>
                  <a:schemeClr val="accent3"/>
                </a:solidFill>
              </a:rPr>
              <a:t> o que </a:t>
            </a:r>
            <a:r>
              <a:rPr lang="en-US" sz="1800" dirty="0" err="1">
                <a:solidFill>
                  <a:schemeClr val="accent3"/>
                </a:solidFill>
              </a:rPr>
              <a:t>deve</a:t>
            </a:r>
            <a:r>
              <a:rPr lang="en-US" sz="1800" dirty="0">
                <a:solidFill>
                  <a:schemeClr val="accent3"/>
                </a:solidFill>
              </a:rPr>
              <a:t> ser </a:t>
            </a:r>
            <a:r>
              <a:rPr lang="en-US" sz="1800" dirty="0" err="1">
                <a:solidFill>
                  <a:schemeClr val="accent3"/>
                </a:solidFill>
              </a:rPr>
              <a:t>decidido</a:t>
            </a:r>
            <a:r>
              <a:rPr lang="en-US" sz="1800" dirty="0">
                <a:solidFill>
                  <a:schemeClr val="accent3"/>
                </a:solidFill>
              </a:rPr>
              <a:t> </a:t>
            </a:r>
            <a:r>
              <a:rPr lang="en-US" sz="1800" dirty="0" err="1">
                <a:solidFill>
                  <a:schemeClr val="accent3"/>
                </a:solidFill>
              </a:rPr>
              <a:t>presencialmente</a:t>
            </a:r>
            <a:r>
              <a:rPr lang="en-US" sz="1800" dirty="0">
                <a:solidFill>
                  <a:schemeClr val="accent3"/>
                </a:solidFill>
              </a:rPr>
              <a:t> e o que </a:t>
            </a:r>
            <a:r>
              <a:rPr lang="en-US" sz="1800" dirty="0" err="1">
                <a:solidFill>
                  <a:schemeClr val="accent3"/>
                </a:solidFill>
              </a:rPr>
              <a:t>pode</a:t>
            </a:r>
            <a:r>
              <a:rPr lang="en-US" sz="1800" dirty="0">
                <a:solidFill>
                  <a:schemeClr val="accent3"/>
                </a:solidFill>
              </a:rPr>
              <a:t> ser </a:t>
            </a:r>
            <a:r>
              <a:rPr lang="en-US" sz="1800" dirty="0" err="1">
                <a:solidFill>
                  <a:schemeClr val="accent3"/>
                </a:solidFill>
              </a:rPr>
              <a:t>decidido</a:t>
            </a:r>
            <a:r>
              <a:rPr lang="en-US" sz="1800" dirty="0">
                <a:solidFill>
                  <a:schemeClr val="accent3"/>
                </a:solidFill>
              </a:rPr>
              <a:t> </a:t>
            </a:r>
            <a:r>
              <a:rPr lang="en-US" sz="1800" dirty="0" err="1">
                <a:solidFill>
                  <a:schemeClr val="accent3"/>
                </a:solidFill>
              </a:rPr>
              <a:t>virtualmente</a:t>
            </a:r>
            <a:endParaRPr lang="en-US" sz="1800" dirty="0">
              <a:solidFill>
                <a:schemeClr val="accent3"/>
              </a:solidFill>
            </a:endParaRPr>
          </a:p>
          <a:p>
            <a:pPr marL="777240" lvl="2">
              <a:lnSpc>
                <a:spcPts val="2680"/>
              </a:lnSpc>
              <a:spcBef>
                <a:spcPts val="400"/>
              </a:spcBef>
            </a:pPr>
            <a:r>
              <a:rPr lang="en-US" sz="1800" dirty="0" err="1">
                <a:solidFill>
                  <a:schemeClr val="accent3"/>
                </a:solidFill>
              </a:rPr>
              <a:t>Melhorar</a:t>
            </a:r>
            <a:r>
              <a:rPr lang="en-US" sz="1800" dirty="0">
                <a:solidFill>
                  <a:schemeClr val="accent3"/>
                </a:solidFill>
              </a:rPr>
              <a:t> a </a:t>
            </a:r>
            <a:r>
              <a:rPr lang="en-US" sz="1800" dirty="0" err="1">
                <a:solidFill>
                  <a:schemeClr val="accent3"/>
                </a:solidFill>
              </a:rPr>
              <a:t>comunicação</a:t>
            </a:r>
            <a:r>
              <a:rPr lang="en-US" sz="1800" dirty="0">
                <a:solidFill>
                  <a:schemeClr val="accent3"/>
                </a:solidFill>
              </a:rPr>
              <a:t> entre as </a:t>
            </a:r>
            <a:r>
              <a:rPr lang="en-US" sz="1800" dirty="0" err="1">
                <a:solidFill>
                  <a:schemeClr val="accent3"/>
                </a:solidFill>
              </a:rPr>
              <a:t>reuniões</a:t>
            </a:r>
            <a:endParaRPr lang="en-US" sz="1800" dirty="0">
              <a:solidFill>
                <a:schemeClr val="accent3"/>
              </a:solidFill>
            </a:endParaRP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pt-BR" sz="1800" spc="-20" dirty="0">
                <a:effectLst/>
                <a:latin typeface="Calibri" panose="020F0502020204030204" pitchFamily="34" charset="0"/>
                <a:ea typeface="Calibri" panose="020F0502020204030204" pitchFamily="34" charset="0"/>
                <a:cs typeface="Arial" panose="020B0604020202020204" pitchFamily="34" charset="0"/>
              </a:rPr>
              <a:t>O tamanho sempre crescente da WSC tem sido um tema de discussão durante anos e também precisará ser abordado, o que incluirá um foco nos critérios para os assentos das regiões e zonas. </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Se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moção</a:t>
            </a:r>
            <a:r>
              <a:rPr lang="en-US" sz="1800" spc="-20" dirty="0">
                <a:effectLst/>
                <a:latin typeface="Calibri" panose="020F0502020204030204" pitchFamily="34" charset="0"/>
                <a:ea typeface="Calibri" panose="020F0502020204030204" pitchFamily="34" charset="0"/>
                <a:cs typeface="Arial" panose="020B0604020202020204" pitchFamily="34" charset="0"/>
              </a:rPr>
              <a:t> 9 for </a:t>
            </a:r>
            <a:r>
              <a:rPr lang="en-US" sz="1800" spc="-20" dirty="0" err="1">
                <a:effectLst/>
                <a:latin typeface="Calibri" panose="020F0502020204030204" pitchFamily="34" charset="0"/>
                <a:ea typeface="Calibri" panose="020F0502020204030204" pitchFamily="34" charset="0"/>
                <a:cs typeface="Arial" panose="020B0604020202020204" pitchFamily="34" charset="0"/>
              </a:rPr>
              <a:t>adotada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ainda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terá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melhorias</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feitas</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ideias</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discutidas</a:t>
            </a:r>
            <a:r>
              <a:rPr lang="en-US" sz="1800" spc="-20" dirty="0">
                <a:effectLst/>
                <a:latin typeface="Calibri" panose="020F0502020204030204" pitchFamily="34" charset="0"/>
                <a:ea typeface="Calibri" panose="020F0502020204030204" pitchFamily="34" charset="0"/>
                <a:cs typeface="Arial" panose="020B0604020202020204" pitchFamily="34" charset="0"/>
              </a:rPr>
              <a:t>, mas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ritmo</a:t>
            </a:r>
            <a:r>
              <a:rPr lang="en-US" sz="1800" spc="-20" dirty="0">
                <a:effectLst/>
                <a:latin typeface="Calibri" panose="020F0502020204030204" pitchFamily="34" charset="0"/>
                <a:ea typeface="Calibri" panose="020F0502020204030204" pitchFamily="34" charset="0"/>
                <a:cs typeface="Arial" panose="020B0604020202020204" pitchFamily="34" charset="0"/>
              </a:rPr>
              <a:t> e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prioridade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menor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ts val="1400"/>
              </a:lnSpc>
              <a:spcBef>
                <a:spcPts val="600"/>
              </a:spcBef>
              <a:spcAft>
                <a:spcPts val="4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spcBef>
                <a:spcPts val="1600"/>
              </a:spcBef>
              <a:buNone/>
            </a:pPr>
            <a:r>
              <a:rPr lang="en-US" sz="1800" dirty="0">
                <a:solidFill>
                  <a:schemeClr val="accent2"/>
                </a:solidFill>
              </a:rPr>
              <a:t>Uma das </a:t>
            </a:r>
            <a:r>
              <a:rPr lang="en-US" sz="1800" dirty="0" err="1">
                <a:solidFill>
                  <a:schemeClr val="accent2"/>
                </a:solidFill>
              </a:rPr>
              <a:t>muitas</a:t>
            </a:r>
            <a:r>
              <a:rPr lang="en-US" sz="1800" dirty="0">
                <a:solidFill>
                  <a:schemeClr val="accent2"/>
                </a:solidFill>
              </a:rPr>
              <a:t> </a:t>
            </a:r>
            <a:r>
              <a:rPr lang="en-US" sz="1800" dirty="0" err="1">
                <a:solidFill>
                  <a:schemeClr val="accent2"/>
                </a:solidFill>
              </a:rPr>
              <a:t>idéias</a:t>
            </a:r>
            <a:r>
              <a:rPr lang="en-US" sz="1800" dirty="0">
                <a:solidFill>
                  <a:schemeClr val="accent2"/>
                </a:solidFill>
              </a:rPr>
              <a:t> </a:t>
            </a:r>
            <a:r>
              <a:rPr lang="en-US" sz="1800" dirty="0" err="1">
                <a:solidFill>
                  <a:schemeClr val="accent2"/>
                </a:solidFill>
              </a:rPr>
              <a:t>ouvidas</a:t>
            </a:r>
            <a:r>
              <a:rPr lang="en-US" sz="1800" dirty="0">
                <a:solidFill>
                  <a:schemeClr val="accent2"/>
                </a:solidFill>
              </a:rPr>
              <a:t> </a:t>
            </a:r>
            <a:r>
              <a:rPr lang="en-US" sz="1800" dirty="0" err="1">
                <a:solidFill>
                  <a:schemeClr val="accent2"/>
                </a:solidFill>
              </a:rPr>
              <a:t>nesse</a:t>
            </a:r>
            <a:r>
              <a:rPr lang="en-US" sz="1800" dirty="0">
                <a:solidFill>
                  <a:schemeClr val="accent2"/>
                </a:solidFill>
              </a:rPr>
              <a:t> </a:t>
            </a:r>
            <a:r>
              <a:rPr lang="en-US" sz="1800" dirty="0" err="1">
                <a:solidFill>
                  <a:schemeClr val="accent2"/>
                </a:solidFill>
              </a:rPr>
              <a:t>ciclo</a:t>
            </a:r>
            <a:r>
              <a:rPr lang="en-US" sz="1800" dirty="0">
                <a:solidFill>
                  <a:schemeClr val="accent2"/>
                </a:solidFill>
              </a:rPr>
              <a:t> é </a:t>
            </a:r>
            <a:r>
              <a:rPr lang="en-US" sz="1800" dirty="0" err="1">
                <a:solidFill>
                  <a:schemeClr val="accent2"/>
                </a:solidFill>
              </a:rPr>
              <a:t>melhorar</a:t>
            </a:r>
            <a:r>
              <a:rPr lang="en-US" sz="1800" dirty="0">
                <a:solidFill>
                  <a:schemeClr val="accent2"/>
                </a:solidFill>
              </a:rPr>
              <a:t> a </a:t>
            </a:r>
            <a:r>
              <a:rPr lang="en-US" sz="1800" dirty="0" err="1">
                <a:solidFill>
                  <a:schemeClr val="accent2"/>
                </a:solidFill>
              </a:rPr>
              <a:t>colaboração</a:t>
            </a:r>
            <a:r>
              <a:rPr lang="en-US" sz="1800" dirty="0">
                <a:solidFill>
                  <a:schemeClr val="accent2"/>
                </a:solidFill>
              </a:rPr>
              <a:t> e </a:t>
            </a:r>
            <a:r>
              <a:rPr lang="en-US" sz="1800" dirty="0" err="1">
                <a:solidFill>
                  <a:schemeClr val="accent2"/>
                </a:solidFill>
              </a:rPr>
              <a:t>planejamento</a:t>
            </a:r>
            <a:r>
              <a:rPr lang="en-US" sz="1800" dirty="0">
                <a:solidFill>
                  <a:schemeClr val="accent2"/>
                </a:solidFill>
              </a:rPr>
              <a:t> entre </a:t>
            </a:r>
            <a:r>
              <a:rPr lang="en-US" sz="1800" dirty="0" err="1">
                <a:solidFill>
                  <a:schemeClr val="accent2"/>
                </a:solidFill>
              </a:rPr>
              <a:t>fóruns</a:t>
            </a:r>
            <a:r>
              <a:rPr lang="en-US" sz="1800" dirty="0">
                <a:solidFill>
                  <a:schemeClr val="accent2"/>
                </a:solidFill>
              </a:rPr>
              <a:t> </a:t>
            </a:r>
            <a:r>
              <a:rPr lang="en-US" sz="1800" dirty="0" err="1">
                <a:solidFill>
                  <a:schemeClr val="accent2"/>
                </a:solidFill>
              </a:rPr>
              <a:t>zonais</a:t>
            </a:r>
            <a:r>
              <a:rPr lang="en-US" sz="1800" dirty="0">
                <a:solidFill>
                  <a:schemeClr val="accent2"/>
                </a:solidFill>
              </a:rPr>
              <a:t> e </a:t>
            </a:r>
            <a:r>
              <a:rPr lang="en-US" sz="1800" dirty="0" err="1">
                <a:solidFill>
                  <a:schemeClr val="accent2"/>
                </a:solidFill>
              </a:rPr>
              <a:t>os</a:t>
            </a:r>
            <a:r>
              <a:rPr lang="en-US" sz="1800" dirty="0">
                <a:solidFill>
                  <a:schemeClr val="accent2"/>
                </a:solidFill>
              </a:rPr>
              <a:t> </a:t>
            </a:r>
            <a:r>
              <a:rPr lang="en-US" sz="1800" dirty="0" err="1">
                <a:solidFill>
                  <a:schemeClr val="accent2"/>
                </a:solidFill>
              </a:rPr>
              <a:t>serviços</a:t>
            </a:r>
            <a:r>
              <a:rPr lang="en-US" sz="1800" dirty="0">
                <a:solidFill>
                  <a:schemeClr val="accent2"/>
                </a:solidFill>
              </a:rPr>
              <a:t> </a:t>
            </a:r>
            <a:r>
              <a:rPr lang="en-US" sz="1800" dirty="0" err="1">
                <a:solidFill>
                  <a:schemeClr val="accent2"/>
                </a:solidFill>
              </a:rPr>
              <a:t>mundiais</a:t>
            </a:r>
            <a:r>
              <a:rPr lang="en-US" sz="1800" dirty="0">
                <a:solidFill>
                  <a:schemeClr val="accent2"/>
                </a:solidFill>
              </a:rPr>
              <a:t> de NA.</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Planejamos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discussões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profundas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na</a:t>
            </a:r>
            <a:r>
              <a:rPr lang="en-US" sz="1800" spc="-20" dirty="0">
                <a:effectLst/>
                <a:latin typeface="Calibri" panose="020F0502020204030204" pitchFamily="34" charset="0"/>
                <a:ea typeface="Calibri" panose="020F0502020204030204" pitchFamily="34" charset="0"/>
                <a:cs typeface="Arial" panose="020B0604020202020204" pitchFamily="34" charset="0"/>
              </a:rPr>
              <a:t> WSC 2023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esperamos</a:t>
            </a:r>
            <a:r>
              <a:rPr lang="en-US" sz="1800" spc="-20" dirty="0">
                <a:effectLst/>
                <a:latin typeface="Calibri" panose="020F0502020204030204" pitchFamily="34" charset="0"/>
                <a:ea typeface="Calibri" panose="020F0502020204030204" pitchFamily="34" charset="0"/>
                <a:cs typeface="Arial" panose="020B0604020202020204" pitchFamily="34" charset="0"/>
              </a:rPr>
              <a:t> que </a:t>
            </a:r>
            <a:r>
              <a:rPr lang="en-US" sz="1800" spc="-20" dirty="0" err="1">
                <a:effectLst/>
                <a:latin typeface="Calibri" panose="020F0502020204030204" pitchFamily="34" charset="0"/>
                <a:ea typeface="Calibri" panose="020F0502020204030204" pitchFamily="34" charset="0"/>
                <a:cs typeface="Arial" panose="020B0604020202020204" pitchFamily="34" charset="0"/>
              </a:rPr>
              <a:t>isso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seja</a:t>
            </a:r>
            <a:r>
              <a:rPr lang="en-US" sz="1800" spc="-20" dirty="0">
                <a:effectLst/>
                <a:latin typeface="Calibri" panose="020F0502020204030204" pitchFamily="34" charset="0"/>
                <a:ea typeface="Calibri" panose="020F0502020204030204" pitchFamily="34" charset="0"/>
                <a:cs typeface="Arial" panose="020B0604020202020204" pitchFamily="34" charset="0"/>
              </a:rPr>
              <a:t>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foco</a:t>
            </a:r>
            <a:r>
              <a:rPr lang="en-US" sz="1800" spc="-20" dirty="0">
                <a:effectLst/>
                <a:latin typeface="Calibri" panose="020F0502020204030204" pitchFamily="34" charset="0"/>
                <a:ea typeface="Calibri" panose="020F0502020204030204" pitchFamily="34" charset="0"/>
                <a:cs typeface="Arial" panose="020B0604020202020204" pitchFamily="34" charset="0"/>
              </a:rPr>
              <a:t> do </a:t>
            </a:r>
            <a:r>
              <a:rPr lang="en-US" sz="1800" spc="-20" dirty="0" err="1">
                <a:effectLst/>
                <a:latin typeface="Calibri" panose="020F0502020204030204" pitchFamily="34" charset="0"/>
                <a:ea typeface="Calibri" panose="020F0502020204030204" pitchFamily="34" charset="0"/>
                <a:cs typeface="Arial" panose="020B0604020202020204" pitchFamily="34" charset="0"/>
              </a:rPr>
              <a:t>grupo</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trabalho</a:t>
            </a: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indent="0" algn="l">
              <a:spcBef>
                <a:spcPts val="0"/>
              </a:spcBef>
              <a:buNone/>
            </a:pPr>
            <a:r>
              <a:rPr lang="en-US" sz="1800" dirty="0">
                <a:solidFill>
                  <a:schemeClr val="accent6"/>
                </a:solidFill>
              </a:rPr>
              <a:t>O Quadro </a:t>
            </a:r>
            <a:r>
              <a:rPr lang="en-US" sz="1800" dirty="0" err="1">
                <a:solidFill>
                  <a:schemeClr val="accent6"/>
                </a:solidFill>
              </a:rPr>
              <a:t>mundial</a:t>
            </a:r>
            <a:r>
              <a:rPr lang="en-US" sz="1800" dirty="0">
                <a:solidFill>
                  <a:schemeClr val="accent6"/>
                </a:solidFill>
              </a:rPr>
              <a:t> </a:t>
            </a:r>
            <a:r>
              <a:rPr lang="en-US" sz="1800" dirty="0" err="1">
                <a:solidFill>
                  <a:schemeClr val="accent6"/>
                </a:solidFill>
              </a:rPr>
              <a:t>pediu</a:t>
            </a:r>
            <a:r>
              <a:rPr lang="en-US" sz="1800" dirty="0">
                <a:solidFill>
                  <a:schemeClr val="accent6"/>
                </a:solidFill>
              </a:rPr>
              <a:t> para </a:t>
            </a:r>
            <a:r>
              <a:rPr lang="en-US" sz="1800" dirty="0" err="1">
                <a:solidFill>
                  <a:schemeClr val="accent6"/>
                </a:solidFill>
              </a:rPr>
              <a:t>os</a:t>
            </a:r>
            <a:r>
              <a:rPr lang="en-US" sz="1800" dirty="0">
                <a:solidFill>
                  <a:schemeClr val="accent6"/>
                </a:solidFill>
              </a:rPr>
              <a:t> </a:t>
            </a:r>
            <a:r>
              <a:rPr lang="en-US" sz="1800" dirty="0" err="1">
                <a:solidFill>
                  <a:schemeClr val="accent6"/>
                </a:solidFill>
              </a:rPr>
              <a:t>fóruns</a:t>
            </a:r>
            <a:r>
              <a:rPr lang="en-US" sz="1800" dirty="0">
                <a:solidFill>
                  <a:schemeClr val="accent6"/>
                </a:solidFill>
              </a:rPr>
              <a:t> </a:t>
            </a:r>
            <a:r>
              <a:rPr lang="en-US" sz="1800" dirty="0" err="1">
                <a:solidFill>
                  <a:schemeClr val="accent6"/>
                </a:solidFill>
              </a:rPr>
              <a:t>selecionarem</a:t>
            </a:r>
            <a:r>
              <a:rPr lang="en-US" sz="1800" dirty="0">
                <a:solidFill>
                  <a:schemeClr val="accent6"/>
                </a:solidFill>
              </a:rPr>
              <a:t> </a:t>
            </a:r>
            <a:r>
              <a:rPr lang="en-US" sz="1800" dirty="0" err="1">
                <a:solidFill>
                  <a:schemeClr val="accent6"/>
                </a:solidFill>
              </a:rPr>
              <a:t>uma</a:t>
            </a:r>
            <a:r>
              <a:rPr lang="en-US" sz="1800" dirty="0">
                <a:solidFill>
                  <a:schemeClr val="accent6"/>
                </a:solidFill>
              </a:rPr>
              <a:t> </a:t>
            </a:r>
            <a:r>
              <a:rPr lang="en-US" sz="1800" dirty="0" err="1">
                <a:solidFill>
                  <a:schemeClr val="accent6"/>
                </a:solidFill>
              </a:rPr>
              <a:t>pessoa</a:t>
            </a:r>
            <a:r>
              <a:rPr lang="en-US" sz="1800" dirty="0">
                <a:solidFill>
                  <a:schemeClr val="accent6"/>
                </a:solidFill>
              </a:rPr>
              <a:t> para </a:t>
            </a:r>
            <a:r>
              <a:rPr lang="en-US" sz="1800" dirty="0" err="1">
                <a:solidFill>
                  <a:schemeClr val="accent6"/>
                </a:solidFill>
              </a:rPr>
              <a:t>esse</a:t>
            </a:r>
            <a:r>
              <a:rPr lang="en-US" sz="1800" dirty="0">
                <a:solidFill>
                  <a:schemeClr val="accent6"/>
                </a:solidFill>
              </a:rPr>
              <a:t> </a:t>
            </a:r>
            <a:r>
              <a:rPr lang="en-US" sz="1800" dirty="0" err="1">
                <a:solidFill>
                  <a:schemeClr val="accent6"/>
                </a:solidFill>
              </a:rPr>
              <a:t>grupo</a:t>
            </a:r>
            <a:r>
              <a:rPr lang="en-US" sz="1800" dirty="0">
                <a:solidFill>
                  <a:schemeClr val="accent6"/>
                </a:solidFill>
              </a:rPr>
              <a:t> de </a:t>
            </a:r>
            <a:r>
              <a:rPr lang="en-US" sz="1800" dirty="0" err="1">
                <a:solidFill>
                  <a:schemeClr val="accent6"/>
                </a:solidFill>
              </a:rPr>
              <a:t>trabalho</a:t>
            </a:r>
            <a:r>
              <a:rPr lang="en-US" sz="1800" dirty="0">
                <a:solidFill>
                  <a:schemeClr val="accent6"/>
                </a:solidFill>
              </a:rPr>
              <a:t> </a:t>
            </a:r>
            <a:r>
              <a:rPr lang="en-US" sz="1800" dirty="0" err="1">
                <a:solidFill>
                  <a:schemeClr val="accent6"/>
                </a:solidFill>
              </a:rPr>
              <a:t>até</a:t>
            </a:r>
            <a:r>
              <a:rPr lang="en-US" sz="1800" dirty="0">
                <a:solidFill>
                  <a:schemeClr val="accent6"/>
                </a:solidFill>
              </a:rPr>
              <a:t> a WSC 2026. </a:t>
            </a:r>
          </a:p>
          <a:p>
            <a:pPr marL="0" indent="0" algn="l">
              <a:spcBef>
                <a:spcPts val="600"/>
              </a:spcBef>
              <a:buNone/>
            </a:pPr>
            <a:endParaRPr lang="en-US" sz="2800" dirty="0">
              <a:solidFill>
                <a:schemeClr val="accent6"/>
              </a:solidFill>
            </a:endParaRPr>
          </a:p>
          <a:p>
            <a:pPr marL="0" indent="0" algn="l">
              <a:spcBef>
                <a:spcPts val="600"/>
              </a:spcBef>
              <a:buNone/>
            </a:pPr>
            <a:r>
              <a:rPr lang="en-US" sz="2800" dirty="0" err="1">
                <a:solidFill>
                  <a:schemeClr val="accent6"/>
                </a:solidFill>
              </a:rPr>
              <a:t>Todo</a:t>
            </a:r>
            <a:r>
              <a:rPr lang="en-US" sz="2800" dirty="0">
                <a:solidFill>
                  <a:schemeClr val="accent6"/>
                </a:solidFill>
              </a:rPr>
              <a:t> o </a:t>
            </a:r>
            <a:r>
              <a:rPr lang="en-US" sz="2800" dirty="0" err="1">
                <a:solidFill>
                  <a:schemeClr val="accent6"/>
                </a:solidFill>
              </a:rPr>
              <a:t>trabalho</a:t>
            </a:r>
            <a:r>
              <a:rPr lang="en-US" sz="2800" dirty="0">
                <a:solidFill>
                  <a:schemeClr val="accent6"/>
                </a:solidFill>
              </a:rPr>
              <a:t> </a:t>
            </a:r>
            <a:r>
              <a:rPr lang="en-US" sz="2800" dirty="0" err="1">
                <a:solidFill>
                  <a:schemeClr val="accent6"/>
                </a:solidFill>
              </a:rPr>
              <a:t>será</a:t>
            </a:r>
            <a:r>
              <a:rPr lang="en-US" sz="2800" dirty="0">
                <a:solidFill>
                  <a:schemeClr val="accent6"/>
                </a:solidFill>
              </a:rPr>
              <a:t> </a:t>
            </a:r>
            <a:r>
              <a:rPr lang="en-US" sz="2800" dirty="0" err="1">
                <a:solidFill>
                  <a:schemeClr val="accent6"/>
                </a:solidFill>
              </a:rPr>
              <a:t>feito</a:t>
            </a:r>
            <a:r>
              <a:rPr lang="en-US" sz="2800" dirty="0">
                <a:solidFill>
                  <a:schemeClr val="accent6"/>
                </a:solidFill>
              </a:rPr>
              <a:t> </a:t>
            </a:r>
            <a:r>
              <a:rPr lang="en-US" sz="2800" dirty="0" err="1">
                <a:solidFill>
                  <a:schemeClr val="accent6"/>
                </a:solidFill>
              </a:rPr>
              <a:t>virtualmente</a:t>
            </a:r>
            <a:r>
              <a:rPr lang="en-US" sz="2800" dirty="0">
                <a:solidFill>
                  <a:schemeClr val="accent6"/>
                </a:solidFill>
              </a:rPr>
              <a:t> e as </a:t>
            </a:r>
            <a:r>
              <a:rPr lang="en-US" sz="2800" dirty="0" err="1">
                <a:solidFill>
                  <a:schemeClr val="accent6"/>
                </a:solidFill>
              </a:rPr>
              <a:t>discussões</a:t>
            </a:r>
            <a:r>
              <a:rPr lang="en-US" sz="2800" dirty="0">
                <a:solidFill>
                  <a:schemeClr val="accent6"/>
                </a:solidFill>
              </a:rPr>
              <a:t> </a:t>
            </a:r>
            <a:r>
              <a:rPr lang="en-US" sz="2800" dirty="0" err="1">
                <a:solidFill>
                  <a:schemeClr val="accent6"/>
                </a:solidFill>
              </a:rPr>
              <a:t>na</a:t>
            </a:r>
            <a:r>
              <a:rPr lang="en-US" sz="2800" dirty="0">
                <a:solidFill>
                  <a:schemeClr val="accent6"/>
                </a:solidFill>
              </a:rPr>
              <a:t> WSC 2023 </a:t>
            </a:r>
            <a:r>
              <a:rPr lang="en-US" sz="2800" dirty="0" err="1">
                <a:solidFill>
                  <a:schemeClr val="accent6"/>
                </a:solidFill>
              </a:rPr>
              <a:t>vão</a:t>
            </a:r>
            <a:r>
              <a:rPr lang="en-US" sz="2800" dirty="0">
                <a:solidFill>
                  <a:schemeClr val="accent6"/>
                </a:solidFill>
              </a:rPr>
              <a:t> </a:t>
            </a:r>
            <a:r>
              <a:rPr lang="en-US" sz="2800" dirty="0" err="1">
                <a:solidFill>
                  <a:schemeClr val="accent6"/>
                </a:solidFill>
              </a:rPr>
              <a:t>ajudar</a:t>
            </a:r>
            <a:r>
              <a:rPr lang="en-US" sz="2800" dirty="0">
                <a:solidFill>
                  <a:schemeClr val="accent6"/>
                </a:solidFill>
              </a:rPr>
              <a:t> a </a:t>
            </a:r>
            <a:r>
              <a:rPr lang="en-US" sz="2800" dirty="0" err="1">
                <a:solidFill>
                  <a:schemeClr val="accent6"/>
                </a:solidFill>
              </a:rPr>
              <a:t>enquadrar</a:t>
            </a:r>
            <a:r>
              <a:rPr lang="en-US" sz="2800" dirty="0">
                <a:solidFill>
                  <a:schemeClr val="accent6"/>
                </a:solidFill>
              </a:rPr>
              <a:t> o </a:t>
            </a:r>
            <a:r>
              <a:rPr lang="en-US" sz="2800" dirty="0" err="1">
                <a:solidFill>
                  <a:schemeClr val="accent6"/>
                </a:solidFill>
              </a:rPr>
              <a:t>trabalho</a:t>
            </a:r>
            <a:endParaRPr lang="en-US" sz="2800" dirty="0">
              <a:solidFill>
                <a:schemeClr val="accent6"/>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23</a:t>
            </a:fld>
            <a:endParaRPr lang="en-US"/>
          </a:p>
        </p:txBody>
      </p:sp>
    </p:spTree>
    <p:extLst>
      <p:ext uri="{BB962C8B-B14F-4D97-AF65-F5344CB8AC3E}">
        <p14:creationId xmlns:p14="http://schemas.microsoft.com/office/powerpoint/2010/main" val="316925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spcBef>
                <a:spcPts val="0"/>
              </a:spcBef>
              <a:spcAft>
                <a:spcPts val="0"/>
              </a:spcAft>
            </a:pPr>
            <a:r>
              <a:rPr lang="en-US" sz="1200" dirty="0"/>
              <a:t>O material de </a:t>
            </a:r>
            <a:r>
              <a:rPr lang="en-US" sz="1200" dirty="0" err="1"/>
              <a:t>introdução</a:t>
            </a:r>
            <a:r>
              <a:rPr lang="en-US" sz="1200" dirty="0"/>
              <a:t> do CAT 2023 </a:t>
            </a:r>
            <a:r>
              <a:rPr lang="en-US" sz="1200" dirty="0" err="1"/>
              <a:t>nos</a:t>
            </a:r>
            <a:r>
              <a:rPr lang="en-US" sz="1200" dirty="0"/>
              <a:t> </a:t>
            </a:r>
            <a:r>
              <a:rPr lang="en-US" sz="1200" dirty="0" err="1"/>
              <a:t>dá</a:t>
            </a:r>
            <a:r>
              <a:rPr lang="en-US" sz="1200" dirty="0"/>
              <a:t> </a:t>
            </a:r>
            <a:r>
              <a:rPr lang="en-US" sz="1200" dirty="0" err="1"/>
              <a:t>uma</a:t>
            </a:r>
            <a:r>
              <a:rPr lang="en-US" sz="1200" dirty="0"/>
              <a:t> boa </a:t>
            </a:r>
            <a:r>
              <a:rPr lang="en-US" sz="1200" dirty="0" err="1"/>
              <a:t>visão</a:t>
            </a:r>
            <a:r>
              <a:rPr lang="en-US" sz="1200" dirty="0"/>
              <a:t> </a:t>
            </a:r>
            <a:r>
              <a:rPr lang="en-US" sz="1200" dirty="0" err="1"/>
              <a:t>geral</a:t>
            </a:r>
            <a:r>
              <a:rPr lang="en-US" sz="1200" dirty="0"/>
              <a:t> do </a:t>
            </a:r>
            <a:r>
              <a:rPr lang="en-US" sz="1200" dirty="0" err="1"/>
              <a:t>conteudo</a:t>
            </a:r>
            <a:r>
              <a:rPr lang="en-US" sz="1200" dirty="0"/>
              <a:t>. </a:t>
            </a:r>
            <a:r>
              <a:rPr lang="en-US" sz="1200" dirty="0" err="1"/>
              <a:t>Aqui</a:t>
            </a:r>
            <a:r>
              <a:rPr lang="en-US" sz="1200" dirty="0"/>
              <a:t> </a:t>
            </a:r>
            <a:r>
              <a:rPr lang="en-US" sz="1200" dirty="0" err="1"/>
              <a:t>tem</a:t>
            </a:r>
            <a:r>
              <a:rPr lang="en-US" sz="1200" dirty="0"/>
              <a:t> </a:t>
            </a:r>
            <a:r>
              <a:rPr lang="en-US" sz="1200" dirty="0" err="1"/>
              <a:t>uma</a:t>
            </a:r>
            <a:r>
              <a:rPr lang="en-US" sz="1200" dirty="0"/>
              <a:t> </a:t>
            </a:r>
            <a:r>
              <a:rPr lang="en-US" sz="1200" dirty="0" err="1"/>
              <a:t>lista</a:t>
            </a:r>
            <a:r>
              <a:rPr lang="en-US" sz="1200" dirty="0"/>
              <a:t> do que </a:t>
            </a:r>
            <a:r>
              <a:rPr lang="en-US" sz="1200" dirty="0" err="1"/>
              <a:t>encontramos</a:t>
            </a:r>
            <a:r>
              <a:rPr lang="en-US" sz="1200" dirty="0"/>
              <a:t> no CAT.</a:t>
            </a:r>
          </a:p>
        </p:txBody>
      </p:sp>
      <p:sp>
        <p:nvSpPr>
          <p:cNvPr id="4" name="Slide Number Placeholder 3"/>
          <p:cNvSpPr>
            <a:spLocks noGrp="1"/>
          </p:cNvSpPr>
          <p:nvPr>
            <p:ph type="sldNum" sz="quarter" idx="5"/>
          </p:nvPr>
        </p:nvSpPr>
        <p:spPr/>
        <p:txBody>
          <a:bodyPr/>
          <a:lstStyle/>
          <a:p>
            <a:fld id="{763812F2-32ED-CF4C-8C3A-6D2A8F76515E}" type="slidenum">
              <a:rPr lang="en-US" smtClean="0"/>
              <a:t>2</a:t>
            </a:fld>
            <a:endParaRPr lang="en-US"/>
          </a:p>
        </p:txBody>
      </p:sp>
    </p:spTree>
    <p:extLst>
      <p:ext uri="{BB962C8B-B14F-4D97-AF65-F5344CB8AC3E}">
        <p14:creationId xmlns:p14="http://schemas.microsoft.com/office/powerpoint/2010/main" val="31968810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800" dirty="0"/>
              <a:t>Es.se projeto está focado em comunicar a conexão entre a busca pela visão para serviço de NA e o princípio do autossustento</a:t>
            </a:r>
          </a:p>
        </p:txBody>
      </p:sp>
      <p:sp>
        <p:nvSpPr>
          <p:cNvPr id="4" name="Slide Number Placeholder 3"/>
          <p:cNvSpPr>
            <a:spLocks noGrp="1"/>
          </p:cNvSpPr>
          <p:nvPr>
            <p:ph type="sldNum" sz="quarter" idx="5"/>
          </p:nvPr>
        </p:nvSpPr>
        <p:spPr/>
        <p:txBody>
          <a:bodyPr/>
          <a:lstStyle/>
          <a:p>
            <a:fld id="{763812F2-32ED-CF4C-8C3A-6D2A8F76515E}" type="slidenum">
              <a:rPr lang="en-US" smtClean="0"/>
              <a:t>25</a:t>
            </a:fld>
            <a:endParaRPr lang="en-US"/>
          </a:p>
        </p:txBody>
      </p:sp>
    </p:spTree>
    <p:extLst>
      <p:ext uri="{BB962C8B-B14F-4D97-AF65-F5344CB8AC3E}">
        <p14:creationId xmlns:p14="http://schemas.microsoft.com/office/powerpoint/2010/main" val="25404853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600"/>
              </a:spcBef>
              <a:buNone/>
            </a:pPr>
            <a:r>
              <a:rPr lang="pt-BR" sz="1800" dirty="0">
                <a:solidFill>
                  <a:schemeClr val="accent2"/>
                </a:solidFill>
              </a:rPr>
              <a:t>O objetivo é aumentar a compreensão e o compromisso com a necessidade de contribuir com tempo e recursos para NA, e para o NAWS em particular</a:t>
            </a:r>
            <a:r>
              <a:rPr lang="en-US" sz="1800" dirty="0">
                <a:solidFill>
                  <a:schemeClr val="accent2"/>
                </a:solidFill>
              </a:rPr>
              <a:t> </a:t>
            </a: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600"/>
              </a:spcBef>
              <a:buNone/>
            </a:pPr>
            <a:r>
              <a:rPr lang="en-US" sz="1800" spc="-20" dirty="0" err="1">
                <a:effectLst/>
                <a:latin typeface="Calibri" panose="020F0502020204030204" pitchFamily="34" charset="0"/>
                <a:ea typeface="Calibri" panose="020F0502020204030204" pitchFamily="34" charset="0"/>
                <a:cs typeface="Arial" panose="020B0604020202020204" pitchFamily="34" charset="0"/>
              </a:rPr>
              <a:t>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sido</a:t>
            </a:r>
            <a:r>
              <a:rPr lang="en-US" sz="1800" spc="-20" dirty="0">
                <a:effectLst/>
                <a:latin typeface="Calibri" panose="020F0502020204030204" pitchFamily="34" charset="0"/>
                <a:ea typeface="Calibri" panose="020F0502020204030204" pitchFamily="34" charset="0"/>
                <a:cs typeface="Arial" panose="020B0604020202020204" pitchFamily="34" charset="0"/>
              </a:rPr>
              <a:t> o f</a:t>
            </a:r>
            <a:r>
              <a:rPr lang="pt-BR" sz="1800" dirty="0">
                <a:solidFill>
                  <a:schemeClr val="accent2"/>
                </a:solidFill>
              </a:rPr>
              <a:t>oco do Grupo de Plano de Negócios para o ciclo passado, e esse grupo formaria o grupo de trabalho para este projeto</a:t>
            </a:r>
            <a:endParaRPr lang="en-US" sz="1800" dirty="0">
              <a:solidFill>
                <a:schemeClr val="accent2"/>
              </a:solidFill>
            </a:endParaRPr>
          </a:p>
          <a:p>
            <a:pPr marL="0" marR="0">
              <a:lnSpc>
                <a:spcPts val="1400"/>
              </a:lnSpc>
              <a:spcBef>
                <a:spcPts val="600"/>
              </a:spcBef>
              <a:spcAft>
                <a:spcPts val="4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indent="0">
              <a:spcBef>
                <a:spcPts val="1600"/>
              </a:spcBef>
              <a:buNone/>
            </a:pPr>
            <a:r>
              <a:rPr lang="en-US" sz="3400" dirty="0" err="1">
                <a:solidFill>
                  <a:schemeClr val="accent2"/>
                </a:solidFill>
              </a:rPr>
              <a:t>Alguns</a:t>
            </a:r>
            <a:r>
              <a:rPr lang="en-US" sz="3400" dirty="0">
                <a:solidFill>
                  <a:schemeClr val="accent2"/>
                </a:solidFill>
              </a:rPr>
              <a:t> dos </a:t>
            </a:r>
            <a:r>
              <a:rPr lang="en-US" sz="3400" dirty="0" err="1">
                <a:solidFill>
                  <a:schemeClr val="accent2"/>
                </a:solidFill>
              </a:rPr>
              <a:t>objetivos</a:t>
            </a:r>
            <a:r>
              <a:rPr lang="en-US" sz="3400" dirty="0">
                <a:solidFill>
                  <a:schemeClr val="accent2"/>
                </a:solidFill>
              </a:rPr>
              <a:t> do </a:t>
            </a:r>
            <a:r>
              <a:rPr lang="en-US" sz="3400" dirty="0" err="1">
                <a:solidFill>
                  <a:schemeClr val="accent2"/>
                </a:solidFill>
              </a:rPr>
              <a:t>projeto</a:t>
            </a:r>
            <a:r>
              <a:rPr lang="en-US" sz="3400" dirty="0">
                <a:solidFill>
                  <a:schemeClr val="accent2"/>
                </a:solidFill>
              </a:rPr>
              <a:t> </a:t>
            </a:r>
            <a:r>
              <a:rPr lang="en-US" sz="3400" dirty="0" err="1">
                <a:solidFill>
                  <a:schemeClr val="accent2"/>
                </a:solidFill>
              </a:rPr>
              <a:t>incluem</a:t>
            </a:r>
            <a:r>
              <a:rPr lang="en-US" sz="3400" dirty="0">
                <a:solidFill>
                  <a:schemeClr val="accent2"/>
                </a:solidFill>
              </a:rPr>
              <a:t>:</a:t>
            </a:r>
          </a:p>
          <a:p>
            <a:pPr marL="0" indent="0">
              <a:spcBef>
                <a:spcPts val="1600"/>
              </a:spcBef>
              <a:buNone/>
            </a:pPr>
            <a:r>
              <a:rPr lang="pt-BR" sz="2800" dirty="0">
                <a:solidFill>
                  <a:schemeClr val="accent3"/>
                </a:solidFill>
              </a:rPr>
              <a:t>Gerar </a:t>
            </a:r>
            <a:r>
              <a:rPr lang="pt-BR" sz="2800" dirty="0" err="1">
                <a:solidFill>
                  <a:schemeClr val="accent3"/>
                </a:solidFill>
              </a:rPr>
              <a:t>idéias</a:t>
            </a:r>
            <a:r>
              <a:rPr lang="pt-BR" sz="2800" dirty="0">
                <a:solidFill>
                  <a:schemeClr val="accent3"/>
                </a:solidFill>
              </a:rPr>
              <a:t> para ajudar os membros a entender melhor o trabalho que as contribuições da irmandade ajudam a financiar</a:t>
            </a:r>
            <a:endParaRPr lang="en-US" sz="2800" dirty="0">
              <a:solidFill>
                <a:schemeClr val="accent3"/>
              </a:solidFill>
            </a:endParaRPr>
          </a:p>
          <a:p>
            <a:pPr marL="0" indent="0">
              <a:spcBef>
                <a:spcPts val="1600"/>
              </a:spcBef>
              <a:buNone/>
            </a:pPr>
            <a:endParaRPr lang="en-US" sz="2800" dirty="0">
              <a:solidFill>
                <a:schemeClr val="accent3"/>
              </a:solidFill>
            </a:endParaRPr>
          </a:p>
          <a:p>
            <a:pPr marL="0" indent="0">
              <a:spcBef>
                <a:spcPts val="1600"/>
              </a:spcBef>
              <a:buNone/>
            </a:pPr>
            <a:r>
              <a:rPr lang="pt-BR" sz="2800" dirty="0">
                <a:solidFill>
                  <a:schemeClr val="accent3"/>
                </a:solidFill>
              </a:rPr>
              <a:t>Chegar aos colaboradores atuais para obter </a:t>
            </a:r>
            <a:r>
              <a:rPr lang="pt-BR" sz="2800" dirty="0" err="1">
                <a:solidFill>
                  <a:schemeClr val="accent3"/>
                </a:solidFill>
              </a:rPr>
              <a:t>idéias</a:t>
            </a:r>
            <a:r>
              <a:rPr lang="pt-BR" sz="2800" dirty="0">
                <a:solidFill>
                  <a:schemeClr val="accent3"/>
                </a:solidFill>
              </a:rPr>
              <a:t> sobre o que os fez contribuir</a:t>
            </a:r>
            <a:endParaRPr lang="en-US" sz="2800" dirty="0">
              <a:solidFill>
                <a:schemeClr val="accent3"/>
              </a:solidFill>
            </a:endParaRPr>
          </a:p>
          <a:p>
            <a:pPr marL="0" indent="0">
              <a:spcBef>
                <a:spcPts val="1600"/>
              </a:spcBef>
              <a:buNone/>
            </a:pPr>
            <a:endParaRPr lang="en-US" sz="2800" dirty="0">
              <a:solidFill>
                <a:schemeClr val="accent3"/>
              </a:solidFill>
            </a:endParaRPr>
          </a:p>
          <a:p>
            <a:pPr marL="0" indent="0">
              <a:spcBef>
                <a:spcPts val="1600"/>
              </a:spcBef>
              <a:buNone/>
            </a:pPr>
            <a:r>
              <a:rPr lang="pt-BR" sz="2800" dirty="0">
                <a:solidFill>
                  <a:schemeClr val="accent3"/>
                </a:solidFill>
              </a:rPr>
              <a:t>Estabelecer metas para as contribuições da Irmandade como proporção da entrada no NAWS</a:t>
            </a:r>
            <a:endParaRPr lang="en-US" sz="2800" dirty="0">
              <a:solidFill>
                <a:schemeClr val="accent3"/>
              </a:solidFill>
            </a:endParaRPr>
          </a:p>
          <a:p>
            <a:pPr marL="0" indent="0">
              <a:spcBef>
                <a:spcPts val="1600"/>
              </a:spcBef>
              <a:buNone/>
            </a:pPr>
            <a:endParaRPr lang="en-US" sz="2800" dirty="0">
              <a:solidFill>
                <a:schemeClr val="accent3"/>
              </a:solidFill>
            </a:endParaRPr>
          </a:p>
          <a:p>
            <a:pPr marL="0" indent="0">
              <a:spcBef>
                <a:spcPts val="1600"/>
              </a:spcBef>
              <a:buNone/>
            </a:pPr>
            <a:r>
              <a:rPr lang="pt-BR" sz="2800" dirty="0">
                <a:solidFill>
                  <a:schemeClr val="accent3"/>
                </a:solidFill>
              </a:rPr>
              <a:t>Conscientização da importância das contribuições recorrentes como a fonte de renda mais estável para o NAWS</a:t>
            </a:r>
            <a:endParaRPr lang="en-US" sz="2800" dirty="0">
              <a:solidFill>
                <a:schemeClr val="accent3"/>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26</a:t>
            </a:fld>
            <a:endParaRPr lang="en-US"/>
          </a:p>
        </p:txBody>
      </p:sp>
    </p:spTree>
    <p:extLst>
      <p:ext uri="{BB962C8B-B14F-4D97-AF65-F5344CB8AC3E}">
        <p14:creationId xmlns:p14="http://schemas.microsoft.com/office/powerpoint/2010/main" val="9413323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3812F2-32ED-CF4C-8C3A-6D2A8F76515E}" type="slidenum">
              <a:rPr lang="en-US" smtClean="0"/>
              <a:t>27</a:t>
            </a:fld>
            <a:endParaRPr lang="en-US"/>
          </a:p>
        </p:txBody>
      </p:sp>
    </p:spTree>
    <p:extLst>
      <p:ext uri="{BB962C8B-B14F-4D97-AF65-F5344CB8AC3E}">
        <p14:creationId xmlns:p14="http://schemas.microsoft.com/office/powerpoint/2010/main" val="9100668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CAT material always includes the proposed budget and a cover essay that explains the budget and the terminology and categories that are used.</a:t>
            </a:r>
          </a:p>
          <a:p>
            <a:endParaRPr lang="en-US" dirty="0"/>
          </a:p>
          <a:p>
            <a:r>
              <a:rPr lang="en-US" dirty="0"/>
              <a:t>You can always email specific questions about the budget to </a:t>
            </a:r>
            <a:r>
              <a:rPr lang="en-US" dirty="0" err="1"/>
              <a:t>wb@na.org</a:t>
            </a:r>
            <a:r>
              <a:rPr lang="en-US" dirty="0"/>
              <a: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28</a:t>
            </a:fld>
            <a:endParaRPr lang="en-US"/>
          </a:p>
        </p:txBody>
      </p:sp>
    </p:spTree>
    <p:extLst>
      <p:ext uri="{BB962C8B-B14F-4D97-AF65-F5344CB8AC3E}">
        <p14:creationId xmlns:p14="http://schemas.microsoft.com/office/powerpoint/2010/main" val="4064586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800" dirty="0">
                <a:effectLst/>
                <a:latin typeface="Arial" panose="020B0604020202020204" pitchFamily="34" charset="0"/>
                <a:ea typeface="Calibri" panose="020F0502020204030204" pitchFamily="34" charset="0"/>
                <a:cs typeface="Arial" panose="020B0604020202020204" pitchFamily="34" charset="0"/>
              </a:rPr>
              <a:t>O memo do </a:t>
            </a:r>
            <a:r>
              <a:rPr lang="en-US" sz="1800" dirty="0" err="1">
                <a:effectLst/>
                <a:latin typeface="Arial" panose="020B0604020202020204" pitchFamily="34" charset="0"/>
                <a:ea typeface="Calibri" panose="020F0502020204030204" pitchFamily="34" charset="0"/>
                <a:cs typeface="Arial" panose="020B0604020202020204" pitchFamily="34" charset="0"/>
              </a:rPr>
              <a:t>orçamento</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na</a:t>
            </a:r>
            <a:r>
              <a:rPr lang="en-US" sz="1800" dirty="0">
                <a:effectLst/>
                <a:latin typeface="Arial" panose="020B0604020202020204" pitchFamily="34" charset="0"/>
                <a:ea typeface="Calibri" panose="020F0502020204030204" pitchFamily="34" charset="0"/>
                <a:cs typeface="Arial" panose="020B0604020202020204" pitchFamily="34" charset="0"/>
              </a:rPr>
              <a:t> </a:t>
            </a:r>
            <a:r>
              <a:rPr lang="en-US" sz="1800" dirty="0" err="1">
                <a:effectLst/>
                <a:latin typeface="Arial" panose="020B0604020202020204" pitchFamily="34" charset="0"/>
                <a:ea typeface="Calibri" panose="020F0502020204030204" pitchFamily="34" charset="0"/>
                <a:cs typeface="Arial" panose="020B0604020202020204" pitchFamily="34" charset="0"/>
              </a:rPr>
              <a:t>página</a:t>
            </a:r>
            <a:r>
              <a:rPr lang="en-US" sz="1800" dirty="0">
                <a:effectLst/>
                <a:latin typeface="Arial" panose="020B0604020202020204" pitchFamily="34" charset="0"/>
                <a:ea typeface="Calibri" panose="020F0502020204030204" pitchFamily="34" charset="0"/>
                <a:cs typeface="Arial" panose="020B0604020202020204" pitchFamily="34" charset="0"/>
              </a:rPr>
              <a:t> 14 do CAT </a:t>
            </a:r>
            <a:r>
              <a:rPr lang="en-US" sz="1800" dirty="0" err="1">
                <a:effectLst/>
                <a:latin typeface="Arial" panose="020B0604020202020204" pitchFamily="34" charset="0"/>
                <a:ea typeface="Calibri" panose="020F0502020204030204" pitchFamily="34" charset="0"/>
                <a:cs typeface="Arial" panose="020B0604020202020204" pitchFamily="34" charset="0"/>
              </a:rPr>
              <a:t>explica</a:t>
            </a:r>
            <a:r>
              <a:rPr lang="en-US" sz="1800" dirty="0">
                <a:effectLst/>
                <a:latin typeface="Arial" panose="020B0604020202020204" pitchFamily="34" charset="0"/>
                <a:ea typeface="Calibri" panose="020F0502020204030204" pitchFamily="34" charset="0"/>
                <a:cs typeface="Arial" panose="020B0604020202020204" pitchFamily="34" charset="0"/>
              </a:rPr>
              <a:t> o </a:t>
            </a:r>
            <a:r>
              <a:rPr lang="en-US" sz="1800" dirty="0" err="1">
                <a:effectLst/>
                <a:latin typeface="Arial" panose="020B0604020202020204" pitchFamily="34" charset="0"/>
                <a:ea typeface="Calibri" panose="020F0502020204030204" pitchFamily="34" charset="0"/>
                <a:cs typeface="Arial" panose="020B0604020202020204" pitchFamily="34" charset="0"/>
              </a:rPr>
              <a:t>básico</a:t>
            </a:r>
            <a:r>
              <a:rPr lang="en-US" sz="1800" dirty="0">
                <a:effectLst/>
                <a:latin typeface="Arial" panose="020B0604020202020204" pitchFamily="34" charset="0"/>
                <a:ea typeface="Calibri" panose="020F0502020204030204" pitchFamily="34" charset="0"/>
                <a:cs typeface="Arial" panose="020B0604020202020204" pitchFamily="34" charset="0"/>
              </a:rPr>
              <a:t> do </a:t>
            </a:r>
            <a:r>
              <a:rPr lang="en-US" sz="1800" dirty="0" err="1">
                <a:effectLst/>
                <a:latin typeface="Arial" panose="020B0604020202020204" pitchFamily="34" charset="0"/>
                <a:ea typeface="Calibri" panose="020F0502020204030204" pitchFamily="34" charset="0"/>
                <a:cs typeface="Arial" panose="020B0604020202020204" pitchFamily="34" charset="0"/>
              </a:rPr>
              <a:t>orçamento</a:t>
            </a:r>
            <a:r>
              <a:rPr lang="en-US" sz="1800" dirty="0">
                <a:effectLst/>
                <a:latin typeface="Arial" panose="020B0604020202020204" pitchFamily="34" charset="0"/>
                <a:ea typeface="Calibri" panose="020F0502020204030204" pitchFamily="34" charset="0"/>
                <a:cs typeface="Arial" panose="020B0604020202020204" pitchFamily="34" charset="0"/>
              </a:rPr>
              <a:t> do NAWS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Membros</a:t>
            </a:r>
            <a:r>
              <a:rPr lang="en-US" sz="1800" baseline="0" dirty="0">
                <a:effectLst/>
                <a:latin typeface="Arial" panose="020B0604020202020204" pitchFamily="34" charset="0"/>
                <a:ea typeface="Calibri" panose="020F0502020204030204" pitchFamily="34" charset="0"/>
                <a:cs typeface="Arial" panose="020B0604020202020204" pitchFamily="34" charset="0"/>
              </a:rPr>
              <a:t> que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são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novos</a:t>
            </a:r>
            <a:r>
              <a:rPr lang="en-US" sz="1800" baseline="0" dirty="0">
                <a:effectLst/>
                <a:latin typeface="Arial" panose="020B0604020202020204" pitchFamily="34" charset="0"/>
                <a:ea typeface="Calibri" panose="020F0502020204030204" pitchFamily="34" charset="0"/>
                <a:cs typeface="Arial" panose="020B0604020202020204" pitchFamily="34" charset="0"/>
              </a:rPr>
              <a:t> para o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orçamento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talvez</a:t>
            </a:r>
            <a:r>
              <a:rPr lang="en-US" sz="1800" baseline="0" dirty="0">
                <a:effectLst/>
                <a:latin typeface="Arial" panose="020B0604020202020204" pitchFamily="34" charset="0"/>
                <a:ea typeface="Calibri" panose="020F0502020204030204" pitchFamily="34" charset="0"/>
                <a:cs typeface="Arial" panose="020B0604020202020204" pitchFamily="34" charset="0"/>
              </a:rPr>
              <a:t> ache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útil</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ler</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isso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mais</a:t>
            </a:r>
            <a:r>
              <a:rPr lang="en-US" sz="1800" baseline="0" dirty="0">
                <a:effectLst/>
                <a:latin typeface="Arial" panose="020B0604020202020204" pitchFamily="34" charset="0"/>
                <a:ea typeface="Calibri" panose="020F0502020204030204" pitchFamily="34" charset="0"/>
                <a:cs typeface="Arial" panose="020B0604020202020204" pitchFamily="34" charset="0"/>
              </a:rPr>
              <a:t> de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uma</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vez</a:t>
            </a: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Se 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moção</a:t>
            </a:r>
            <a:r>
              <a:rPr lang="en-US" sz="1800" baseline="0" dirty="0">
                <a:effectLst/>
                <a:latin typeface="Arial" panose="020B0604020202020204" pitchFamily="34" charset="0"/>
                <a:ea typeface="Calibri" panose="020F0502020204030204" pitchFamily="34" charset="0"/>
                <a:cs typeface="Arial" panose="020B0604020202020204" pitchFamily="34" charset="0"/>
              </a:rPr>
              <a:t> 9 do CAR para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aprovar</a:t>
            </a:r>
            <a:r>
              <a:rPr lang="en-US" sz="1800" baseline="0" dirty="0">
                <a:effectLst/>
                <a:latin typeface="Arial" panose="020B0604020202020204" pitchFamily="34" charset="0"/>
                <a:ea typeface="Calibri" panose="020F0502020204030204" pitchFamily="34" charset="0"/>
                <a:cs typeface="Arial" panose="020B0604020202020204" pitchFamily="34" charset="0"/>
              </a:rPr>
              <a:t> o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ciclo</a:t>
            </a:r>
            <a:r>
              <a:rPr lang="en-US" sz="1800" baseline="0" dirty="0">
                <a:effectLst/>
                <a:latin typeface="Arial" panose="020B0604020202020204" pitchFamily="34" charset="0"/>
                <a:ea typeface="Calibri" panose="020F0502020204030204" pitchFamily="34" charset="0"/>
                <a:cs typeface="Arial" panose="020B0604020202020204" pitchFamily="34" charset="0"/>
              </a:rPr>
              <a:t> de 3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anos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passar</a:t>
            </a:r>
            <a:r>
              <a:rPr lang="en-US" sz="1800" baseline="0" dirty="0">
                <a:effectLst/>
                <a:latin typeface="Arial" panose="020B0604020202020204" pitchFamily="34" charset="0"/>
                <a:ea typeface="Calibri" panose="020F0502020204030204" pitchFamily="34" charset="0"/>
                <a:cs typeface="Arial" panose="020B0604020202020204" pitchFamily="34" charset="0"/>
              </a:rPr>
              <a:t>, um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orçamento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adicional</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será</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apresentado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na</a:t>
            </a:r>
            <a:r>
              <a:rPr lang="en-US" sz="1800" baseline="0" dirty="0">
                <a:effectLst/>
                <a:latin typeface="Arial" panose="020B0604020202020204" pitchFamily="34" charset="0"/>
                <a:ea typeface="Calibri" panose="020F0502020204030204" pitchFamily="34" charset="0"/>
                <a:cs typeface="Arial" panose="020B0604020202020204" pitchFamily="34" charset="0"/>
              </a:rPr>
              <a:t> WSC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interina</a:t>
            </a: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introdução</a:t>
            </a:r>
            <a:r>
              <a:rPr lang="en-US" sz="1800" baseline="0" dirty="0">
                <a:effectLst/>
                <a:latin typeface="Arial" panose="020B0604020202020204" pitchFamily="34" charset="0"/>
                <a:ea typeface="Calibri" panose="020F0502020204030204" pitchFamily="34" charset="0"/>
                <a:cs typeface="Arial" panose="020B0604020202020204" pitchFamily="34" charset="0"/>
              </a:rPr>
              <a:t> do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orçamento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explica</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algumas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chaves</a:t>
            </a:r>
            <a:r>
              <a:rPr lang="en-US" sz="1800" baseline="0" dirty="0">
                <a:effectLst/>
                <a:latin typeface="Arial" panose="020B0604020202020204" pitchFamily="34" charset="0"/>
                <a:ea typeface="Calibri" panose="020F0502020204030204" pitchFamily="34" charset="0"/>
                <a:cs typeface="Arial" panose="020B0604020202020204" pitchFamily="34" charset="0"/>
              </a:rPr>
              <a:t> dos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princípios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contábeis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incluindo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precisão</a:t>
            </a:r>
            <a:r>
              <a:rPr lang="en-US" sz="1800" baseline="0" dirty="0">
                <a:effectLst/>
                <a:latin typeface="Arial" panose="020B0604020202020204" pitchFamily="34" charset="0"/>
                <a:ea typeface="Calibri" panose="020F0502020204030204" pitchFamily="34" charset="0"/>
                <a:cs typeface="Arial" panose="020B0604020202020204" pitchFamily="34" charset="0"/>
              </a:rPr>
              <a:t> de entrada 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despesas</a:t>
            </a:r>
            <a:r>
              <a:rPr lang="en-US" sz="1800" baseline="0" dirty="0">
                <a:effectLst/>
                <a:latin typeface="Arial" panose="020B0604020202020204" pitchFamily="34" charset="0"/>
                <a:ea typeface="Calibri" panose="020F0502020204030204" pitchFamily="34" charset="0"/>
                <a:cs typeface="Arial" panose="020B0604020202020204" pitchFamily="34" charset="0"/>
              </a:rPr>
              <a:t> para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todos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os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escritorios</a:t>
            </a:r>
            <a:r>
              <a:rPr lang="en-US" sz="1800" baseline="0" dirty="0">
                <a:effectLst/>
                <a:latin typeface="Arial" panose="020B0604020202020204" pitchFamily="34" charset="0"/>
                <a:ea typeface="Calibri" panose="020F0502020204030204" pitchFamily="34" charset="0"/>
                <a:cs typeface="Arial" panose="020B0604020202020204" pitchFamily="34" charset="0"/>
              </a:rPr>
              <a:t> 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centros</a:t>
            </a:r>
            <a:r>
              <a:rPr lang="en-US" sz="1800" baseline="0" dirty="0">
                <a:effectLst/>
                <a:latin typeface="Arial" panose="020B0604020202020204" pitchFamily="34" charset="0"/>
                <a:ea typeface="Calibri" panose="020F0502020204030204" pitchFamily="34" charset="0"/>
                <a:cs typeface="Arial" panose="020B0604020202020204" pitchFamily="34" charset="0"/>
              </a:rPr>
              <a:t> de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distribuição</a:t>
            </a:r>
            <a:r>
              <a:rPr lang="en-US" sz="1800" baseline="0" dirty="0">
                <a:effectLst/>
                <a:latin typeface="Arial" panose="020B0604020202020204" pitchFamily="34" charset="0"/>
                <a:ea typeface="Calibri" panose="020F0502020204030204" pitchFamily="34" charset="0"/>
                <a:cs typeface="Arial" panose="020B0604020202020204" pitchFamily="34" charset="0"/>
              </a:rPr>
              <a:t> do NAWS,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baseado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em</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anos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anteriores</a:t>
            </a: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O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orçamento</a:t>
            </a:r>
            <a:r>
              <a:rPr lang="en-US" sz="1800" baseline="0" dirty="0">
                <a:effectLst/>
                <a:latin typeface="Arial" panose="020B0604020202020204" pitchFamily="34" charset="0"/>
                <a:ea typeface="Calibri" panose="020F0502020204030204" pitchFamily="34" charset="0"/>
                <a:cs typeface="Arial" panose="020B0604020202020204" pitchFamily="34" charset="0"/>
              </a:rPr>
              <a:t> serve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como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plano</a:t>
            </a:r>
            <a:r>
              <a:rPr lang="en-US" sz="1800" baseline="0" dirty="0">
                <a:effectLst/>
                <a:latin typeface="Arial" panose="020B0604020202020204" pitchFamily="34" charset="0"/>
                <a:ea typeface="Calibri" panose="020F0502020204030204" pitchFamily="34" charset="0"/>
                <a:cs typeface="Arial" panose="020B0604020202020204" pitchFamily="34" charset="0"/>
              </a:rPr>
              <a:t> de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ação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uma</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reflexão</a:t>
            </a:r>
            <a:r>
              <a:rPr lang="en-US" sz="1800" baseline="0" dirty="0">
                <a:effectLst/>
                <a:latin typeface="Arial" panose="020B0604020202020204" pitchFamily="34" charset="0"/>
                <a:ea typeface="Calibri" panose="020F0502020204030204" pitchFamily="34" charset="0"/>
                <a:cs typeface="Arial" panose="020B0604020202020204" pitchFamily="34" charset="0"/>
              </a:rPr>
              <a:t> de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prioridades</a:t>
            </a:r>
            <a:r>
              <a:rPr lang="en-US" sz="1800" baseline="0" dirty="0">
                <a:effectLst/>
                <a:latin typeface="Arial" panose="020B0604020202020204" pitchFamily="34" charset="0"/>
                <a:ea typeface="Calibri" panose="020F0502020204030204" pitchFamily="34" charset="0"/>
                <a:cs typeface="Arial" panose="020B0604020202020204" pitchFamily="34" charset="0"/>
              </a:rPr>
              <a:t> 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uma</a:t>
            </a:r>
            <a:r>
              <a:rPr lang="en-US" sz="1800" baseline="0" dirty="0">
                <a:effectLst/>
                <a:latin typeface="Arial" panose="020B0604020202020204" pitchFamily="34" charset="0"/>
                <a:ea typeface="Calibri" panose="020F0502020204030204" pitchFamily="34" charset="0"/>
                <a:cs typeface="Arial" panose="020B0604020202020204" pitchFamily="34" charset="0"/>
              </a:rPr>
              <a:t> ferramenta para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cooperar</a:t>
            </a:r>
            <a:r>
              <a:rPr lang="en-US" sz="1800" baseline="0" dirty="0">
                <a:effectLst/>
                <a:latin typeface="Arial" panose="020B0604020202020204" pitchFamily="34" charset="0"/>
                <a:ea typeface="Calibri" panose="020F0502020204030204" pitchFamily="34" charset="0"/>
                <a:cs typeface="Arial" panose="020B0604020202020204" pitchFamily="34" charset="0"/>
              </a:rPr>
              <a:t> com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situações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adversas</a:t>
            </a:r>
            <a:r>
              <a:rPr lang="en-US" sz="1800" baseline="0" dirty="0">
                <a:effectLst/>
                <a:latin typeface="Arial" panose="020B060402020202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53773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5760" marR="0" lvl="1"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pt-BR" sz="1800" b="0" i="0" u="none" strike="noStrike" kern="1200" cap="none" spc="0" normalizeH="0" baseline="0" noProof="0" dirty="0">
                <a:ln>
                  <a:noFill/>
                </a:ln>
                <a:solidFill>
                  <a:srgbClr val="0099BD"/>
                </a:solidFill>
                <a:effectLst/>
                <a:uLnTx/>
                <a:uFillTx/>
                <a:latin typeface="Franklin Gothic Medium Cond"/>
                <a:ea typeface="+mn-ea"/>
                <a:cs typeface="+mn-cs"/>
              </a:rPr>
              <a:t>Os Números de 2021 e 2022 mostram um excesso de receita de mais de US$ 3 milhões e contribuições da irmandade de quase US$ 2 milhões.</a:t>
            </a:r>
            <a:endParaRPr kumimoji="0" lang="en-US" sz="1800" b="0" i="0" u="none" strike="noStrike" kern="1200" cap="none" spc="0" normalizeH="0" baseline="0" noProof="0" dirty="0">
              <a:ln>
                <a:noFill/>
              </a:ln>
              <a:solidFill>
                <a:srgbClr val="0099BD"/>
              </a:solidFill>
              <a:effectLst/>
              <a:uLnTx/>
              <a:uFillTx/>
              <a:latin typeface="Franklin Gothic Medium Cond"/>
              <a:ea typeface="+mn-ea"/>
              <a:cs typeface="+mn-cs"/>
            </a:endParaRPr>
          </a:p>
          <a:p>
            <a:pPr marL="365760" marR="0" lvl="1"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Entrada era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necessário</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para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reconstruir</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reservas</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depois</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da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pandemia</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para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compensar</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despesas</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a:t>
            </a:r>
            <a:r>
              <a:rPr kumimoji="0" lang="en-US" sz="2000" b="0" i="0" u="none" strike="noStrike" kern="1200" cap="none" spc="0" normalizeH="0" baseline="0" noProof="0" dirty="0" err="1">
                <a:ln>
                  <a:noFill/>
                </a:ln>
                <a:solidFill>
                  <a:srgbClr val="0099BD"/>
                </a:solidFill>
                <a:effectLst/>
                <a:uLnTx/>
                <a:uFillTx/>
                <a:latin typeface="Franklin Gothic Medium Cond"/>
                <a:ea typeface="+mn-ea"/>
                <a:cs typeface="+mn-cs"/>
              </a:rPr>
              <a:t>futuras</a:t>
            </a:r>
            <a:r>
              <a:rPr kumimoji="0" lang="en-US" sz="2000" b="0" i="0" u="none" strike="noStrike" kern="1200" cap="none" spc="0" normalizeH="0" baseline="0" noProof="0" dirty="0">
                <a:ln>
                  <a:noFill/>
                </a:ln>
                <a:solidFill>
                  <a:srgbClr val="0099BD"/>
                </a:solidFill>
                <a:effectLst/>
                <a:uLnTx/>
                <a:uFillTx/>
                <a:latin typeface="Franklin Gothic Medium Cond"/>
                <a:ea typeface="+mn-ea"/>
                <a:cs typeface="+mn-cs"/>
              </a:rPr>
              <a:t> expenses, </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err="1">
                <a:effectLst/>
                <a:latin typeface="Arial" panose="020B0604020202020204" pitchFamily="34" charset="0"/>
                <a:ea typeface="Calibri" panose="020F0502020204030204" pitchFamily="34" charset="0"/>
                <a:cs typeface="Arial" panose="020B0604020202020204" pitchFamily="34" charset="0"/>
              </a:rPr>
              <a:t>Reservas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são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necessárias</a:t>
            </a:r>
            <a:r>
              <a:rPr lang="en-US" sz="1800" baseline="0" dirty="0">
                <a:effectLst/>
                <a:latin typeface="Arial" panose="020B0604020202020204" pitchFamily="34" charset="0"/>
                <a:ea typeface="Calibri" panose="020F0502020204030204" pitchFamily="34" charset="0"/>
                <a:cs typeface="Arial" panose="020B0604020202020204" pitchFamily="34" charset="0"/>
              </a:rPr>
              <a:t> para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nos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preparar</a:t>
            </a:r>
            <a:r>
              <a:rPr lang="en-US" sz="1800" baseline="0" dirty="0">
                <a:effectLst/>
                <a:latin typeface="Arial" panose="020B0604020202020204" pitchFamily="34" charset="0"/>
                <a:ea typeface="Calibri" panose="020F0502020204030204" pitchFamily="34" charset="0"/>
                <a:cs typeface="Arial" panose="020B0604020202020204" pitchFamily="34" charset="0"/>
              </a:rPr>
              <a:t> para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grandes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despesas</a:t>
            </a:r>
            <a:r>
              <a:rPr lang="en-US" sz="1800" baseline="0" dirty="0">
                <a:effectLst/>
                <a:latin typeface="Arial" panose="020B0604020202020204" pitchFamily="34" charset="0"/>
                <a:ea typeface="Calibri" panose="020F0502020204030204" pitchFamily="34" charset="0"/>
                <a:cs typeface="Arial" panose="020B0604020202020204" pitchFamily="34" charset="0"/>
              </a:rPr>
              <a:t> que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estão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por</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vir</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incluindo</a:t>
            </a:r>
            <a:r>
              <a:rPr lang="en-US" sz="1800" baseline="0" dirty="0">
                <a:effectLst/>
                <a:latin typeface="Arial" panose="020B0604020202020204" pitchFamily="34" charset="0"/>
                <a:ea typeface="Calibri" panose="020F0502020204030204" pitchFamily="34" charset="0"/>
                <a:cs typeface="Arial" panose="020B0604020202020204" pitchFamily="34" charset="0"/>
              </a:rPr>
              <a:t> a WSC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presencial</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atualização</a:t>
            </a:r>
            <a:r>
              <a:rPr lang="en-US" sz="1800" baseline="0" dirty="0">
                <a:effectLst/>
                <a:latin typeface="Arial" panose="020B0604020202020204" pitchFamily="34" charset="0"/>
                <a:ea typeface="Calibri" panose="020F0502020204030204" pitchFamily="34" charset="0"/>
                <a:cs typeface="Arial" panose="020B0604020202020204" pitchFamily="34" charset="0"/>
              </a:rPr>
              <a:t> da infra-</a:t>
            </a:r>
            <a:r>
              <a:rPr lang="en-US" sz="1800" baseline="0" dirty="0" err="1">
                <a:effectLst/>
                <a:latin typeface="Arial" panose="020B0604020202020204" pitchFamily="34" charset="0"/>
                <a:ea typeface="Calibri" panose="020F0502020204030204" pitchFamily="34" charset="0"/>
                <a:cs typeface="Arial" panose="020B0604020202020204" pitchFamily="34" charset="0"/>
              </a:rPr>
              <a:t>estrutura</a:t>
            </a:r>
            <a:r>
              <a:rPr lang="en-US" sz="1800" baseline="0" dirty="0">
                <a:effectLst/>
                <a:latin typeface="Arial" panose="020B0604020202020204" pitchFamily="34" charset="0"/>
                <a:ea typeface="Calibri" panose="020F0502020204030204" pitchFamily="34" charset="0"/>
                <a:cs typeface="Arial" panose="020B0604020202020204" pitchFamily="34" charset="0"/>
              </a:rPr>
              <a:t> de TI e trocar para um Sistema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financeiro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mais</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adequado</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baseada</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em</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nuvem</a:t>
            </a: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NAWS continua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comprometido</a:t>
            </a:r>
            <a:r>
              <a:rPr lang="en-US" sz="1800" baseline="0" dirty="0">
                <a:effectLst/>
                <a:latin typeface="Arial" panose="020B0604020202020204" pitchFamily="34" charset="0"/>
                <a:ea typeface="Calibri" panose="020F0502020204030204" pitchFamily="34" charset="0"/>
                <a:cs typeface="Arial" panose="020B0604020202020204" pitchFamily="34" charset="0"/>
              </a:rPr>
              <a:t> 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manter</a:t>
            </a:r>
            <a:r>
              <a:rPr lang="en-US" sz="1800" baseline="0" dirty="0">
                <a:effectLst/>
                <a:latin typeface="Arial" panose="020B0604020202020204" pitchFamily="34" charset="0"/>
                <a:ea typeface="Calibri" panose="020F0502020204030204" pitchFamily="34" charset="0"/>
                <a:cs typeface="Arial" panose="020B0604020202020204" pitchFamily="34" charset="0"/>
              </a:rPr>
              <a:t> 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literatura</a:t>
            </a:r>
            <a:r>
              <a:rPr lang="en-US" sz="1800" baseline="0" dirty="0">
                <a:effectLst/>
                <a:latin typeface="Arial" panose="020B0604020202020204" pitchFamily="34" charset="0"/>
                <a:ea typeface="Calibri" panose="020F0502020204030204" pitchFamily="34" charset="0"/>
                <a:cs typeface="Arial" panose="020B0604020202020204" pitchFamily="34" charset="0"/>
              </a:rPr>
              <a:t>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acessível</a:t>
            </a:r>
            <a:r>
              <a:rPr lang="en-US" sz="1800" baseline="0" dirty="0">
                <a:effectLst/>
                <a:latin typeface="Arial" panose="020B0604020202020204" pitchFamily="34" charset="0"/>
                <a:ea typeface="Calibri" panose="020F0502020204030204" pitchFamily="34" charset="0"/>
                <a:cs typeface="Arial" panose="020B0604020202020204" pitchFamily="34" charset="0"/>
              </a:rPr>
              <a:t>, mas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tem</a:t>
            </a:r>
            <a:r>
              <a:rPr lang="en-US" sz="1800" baseline="0" dirty="0">
                <a:effectLst/>
                <a:latin typeface="Arial" panose="020B0604020202020204" pitchFamily="34" charset="0"/>
                <a:ea typeface="Calibri" panose="020F0502020204030204" pitchFamily="34" charset="0"/>
                <a:cs typeface="Arial" panose="020B0604020202020204" pitchFamily="34" charset="0"/>
              </a:rPr>
              <a:t> o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desafio</a:t>
            </a:r>
            <a:r>
              <a:rPr lang="en-US" sz="1800" baseline="0" dirty="0">
                <a:effectLst/>
                <a:latin typeface="Arial" panose="020B0604020202020204" pitchFamily="34" charset="0"/>
                <a:ea typeface="Calibri" panose="020F0502020204030204" pitchFamily="34" charset="0"/>
                <a:cs typeface="Arial" panose="020B0604020202020204" pitchFamily="34" charset="0"/>
              </a:rPr>
              <a:t> de lidar com 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alta</a:t>
            </a:r>
            <a:r>
              <a:rPr lang="en-US" sz="1800" baseline="0" dirty="0">
                <a:effectLst/>
                <a:latin typeface="Arial" panose="020B0604020202020204" pitchFamily="34" charset="0"/>
                <a:ea typeface="Calibri" panose="020F0502020204030204" pitchFamily="34" charset="0"/>
                <a:cs typeface="Arial" panose="020B0604020202020204" pitchFamily="34" charset="0"/>
              </a:rPr>
              <a:t> da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produção</a:t>
            </a:r>
            <a:r>
              <a:rPr lang="en-US" sz="1800" baseline="0" dirty="0">
                <a:effectLst/>
                <a:latin typeface="Arial" panose="020B0604020202020204" pitchFamily="34" charset="0"/>
                <a:ea typeface="Calibri" panose="020F0502020204030204" pitchFamily="34" charset="0"/>
                <a:cs typeface="Arial" panose="020B0604020202020204" pitchFamily="34" charset="0"/>
              </a:rPr>
              <a:t> e </a:t>
            </a:r>
            <a:r>
              <a:rPr lang="en-US" sz="1800" baseline="0" dirty="0" err="1">
                <a:effectLst/>
                <a:latin typeface="Arial" panose="020B0604020202020204" pitchFamily="34" charset="0"/>
                <a:ea typeface="Calibri" panose="020F0502020204030204" pitchFamily="34" charset="0"/>
                <a:cs typeface="Arial" panose="020B0604020202020204" pitchFamily="34" charset="0"/>
              </a:rPr>
              <a:t>distribução</a:t>
            </a:r>
            <a:r>
              <a:rPr lang="en-US" sz="1800" baseline="0" dirty="0">
                <a:effectLst/>
                <a:latin typeface="Arial" panose="020B0604020202020204" pitchFamily="34" charset="0"/>
                <a:ea typeface="Calibri" panose="020F0502020204030204" pitchFamily="34" charset="0"/>
                <a:cs typeface="Arial" panose="020B0604020202020204" pitchFamily="34" charset="0"/>
              </a:rPr>
              <a: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13419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In many ways, NAWS has had to reinvent itself operationally to survive and do more with less resources. </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The COVID years taught some painful lessons that will eventually be beneficial to the organization.</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Preparing a budget involves reviewing previous financial experience and examining global trends. </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Overall, the picture is not a rosy one as demands continues to exceed available resources. </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The first year of the budget for 2023-2025 is projecting a deficit, but not for the whole cycle.</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For nonprofits organization like NAWS there will never be enough human and financial resources, and some communities have had to wait for things to be accomplished. </a:t>
            </a:r>
          </a:p>
          <a:p>
            <a:pPr marL="0" marR="0">
              <a:lnSpc>
                <a:spcPts val="1400"/>
              </a:lnSpc>
              <a:spcBef>
                <a:spcPts val="600"/>
              </a:spcBef>
              <a:spcAft>
                <a:spcPts val="400"/>
              </a:spcAft>
            </a:pPr>
            <a:endParaRPr lang="en-US" sz="1800" baseline="0" dirty="0">
              <a:effectLst/>
              <a:latin typeface="Arial" panose="020B0604020202020204" pitchFamily="34" charset="0"/>
              <a:ea typeface="Calibri" panose="020F0502020204030204" pitchFamily="34" charset="0"/>
              <a:cs typeface="Arial" panose="020B0604020202020204" pitchFamily="34" charset="0"/>
            </a:endParaRPr>
          </a:p>
          <a:p>
            <a:pPr marL="0" marR="0">
              <a:lnSpc>
                <a:spcPts val="1400"/>
              </a:lnSpc>
              <a:spcBef>
                <a:spcPts val="600"/>
              </a:spcBef>
              <a:spcAft>
                <a:spcPts val="400"/>
              </a:spcAft>
            </a:pPr>
            <a:r>
              <a:rPr lang="en-US" sz="1800" baseline="0" dirty="0">
                <a:effectLst/>
                <a:latin typeface="Arial" panose="020B0604020202020204" pitchFamily="34" charset="0"/>
                <a:ea typeface="Calibri" panose="020F0502020204030204" pitchFamily="34" charset="0"/>
                <a:cs typeface="Arial" panose="020B0604020202020204" pitchFamily="34" charset="0"/>
              </a:rPr>
              <a:t>Resources are finite, but the need is infinite. The Fellowship’s patience is appreciated.</a:t>
            </a: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60698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57979"/>
                </a:solidFill>
                <a:latin typeface="Franklin Gothic Medium Cond"/>
              </a:rPr>
              <a:t>O </a:t>
            </a:r>
            <a:r>
              <a:rPr lang="en-US" sz="1200" dirty="0" err="1">
                <a:solidFill>
                  <a:srgbClr val="157979"/>
                </a:solidFill>
                <a:latin typeface="Franklin Gothic Medium Cond"/>
              </a:rPr>
              <a:t>Custo</a:t>
            </a:r>
            <a:r>
              <a:rPr lang="en-US" sz="1200" dirty="0">
                <a:solidFill>
                  <a:srgbClr val="157979"/>
                </a:solidFill>
                <a:latin typeface="Franklin Gothic Medium Cond"/>
              </a:rPr>
              <a:t> </a:t>
            </a:r>
            <a:r>
              <a:rPr lang="en-US" sz="1200" dirty="0" err="1">
                <a:solidFill>
                  <a:srgbClr val="157979"/>
                </a:solidFill>
                <a:latin typeface="Franklin Gothic Medium Cond"/>
              </a:rPr>
              <a:t>fixo</a:t>
            </a:r>
            <a:r>
              <a:rPr lang="en-US" sz="1200" dirty="0">
                <a:solidFill>
                  <a:srgbClr val="157979"/>
                </a:solidFill>
                <a:latin typeface="Franklin Gothic Medium Cond"/>
              </a:rPr>
              <a:t> </a:t>
            </a:r>
            <a:r>
              <a:rPr lang="en-US" sz="1200" dirty="0" err="1">
                <a:solidFill>
                  <a:srgbClr val="157979"/>
                </a:solidFill>
                <a:latin typeface="Franklin Gothic Medium Cond"/>
              </a:rPr>
              <a:t>operacional</a:t>
            </a:r>
            <a:r>
              <a:rPr lang="en-US" sz="1200" dirty="0">
                <a:solidFill>
                  <a:srgbClr val="157979"/>
                </a:solidFill>
                <a:latin typeface="Franklin Gothic Medium Cond"/>
              </a:rPr>
              <a:t> é </a:t>
            </a:r>
            <a:r>
              <a:rPr lang="en-US" sz="1200" dirty="0" err="1">
                <a:solidFill>
                  <a:srgbClr val="157979"/>
                </a:solidFill>
                <a:latin typeface="Franklin Gothic Medium Cond"/>
              </a:rPr>
              <a:t>dividido</a:t>
            </a:r>
            <a:r>
              <a:rPr lang="en-US" sz="1200" dirty="0">
                <a:solidFill>
                  <a:srgbClr val="157979"/>
                </a:solidFill>
                <a:latin typeface="Franklin Gothic Medium Cond"/>
              </a:rPr>
              <a:t> </a:t>
            </a:r>
            <a:r>
              <a:rPr lang="en-US" sz="1200" dirty="0" err="1">
                <a:solidFill>
                  <a:srgbClr val="157979"/>
                </a:solidFill>
                <a:latin typeface="Franklin Gothic Medium Cond"/>
              </a:rPr>
              <a:t>em</a:t>
            </a:r>
            <a:r>
              <a:rPr lang="en-US" sz="1200" dirty="0">
                <a:solidFill>
                  <a:srgbClr val="157979"/>
                </a:solidFill>
                <a:latin typeface="Franklin Gothic Medium Cond"/>
              </a:rPr>
              <a:t> </a:t>
            </a:r>
            <a:r>
              <a:rPr lang="en-US" sz="1200" dirty="0" err="1">
                <a:solidFill>
                  <a:srgbClr val="157979"/>
                </a:solidFill>
                <a:latin typeface="Franklin Gothic Medium Cond"/>
              </a:rPr>
              <a:t>quatro</a:t>
            </a:r>
            <a:r>
              <a:rPr lang="en-US" sz="1200" dirty="0">
                <a:solidFill>
                  <a:srgbClr val="157979"/>
                </a:solidFill>
                <a:latin typeface="Franklin Gothic Medium Cond"/>
              </a:rPr>
              <a:t> </a:t>
            </a:r>
            <a:r>
              <a:rPr lang="en-US" sz="1200" dirty="0" err="1">
                <a:solidFill>
                  <a:srgbClr val="157979"/>
                </a:solidFill>
                <a:latin typeface="Franklin Gothic Medium Cond"/>
              </a:rPr>
              <a:t>categorias</a:t>
            </a:r>
            <a:r>
              <a:rPr lang="en-US" sz="1200" dirty="0">
                <a:solidFill>
                  <a:srgbClr val="157979"/>
                </a:solidFill>
                <a:latin typeface="Franklin Gothic Medium Cond"/>
              </a:rPr>
              <a:t>: </a:t>
            </a:r>
            <a:r>
              <a:rPr lang="en-US" sz="1200" baseline="0" dirty="0">
                <a:effectLst/>
                <a:latin typeface="Arial" panose="020B0604020202020204" pitchFamily="34" charset="0"/>
                <a:ea typeface="Calibri" panose="020F0502020204030204" pitchFamily="34" charset="0"/>
                <a:cs typeface="Arial" panose="020B0604020202020204" pitchFamily="34" charset="0"/>
              </a:rPr>
              <a:t>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Detalhes</a:t>
            </a:r>
            <a:r>
              <a:rPr lang="en-US" sz="1200" baseline="0" dirty="0">
                <a:effectLst/>
                <a:latin typeface="Arial" panose="020B0604020202020204" pitchFamily="34" charset="0"/>
                <a:ea typeface="Calibri" panose="020F0502020204030204" pitchFamily="34" charset="0"/>
                <a:cs typeface="Arial" panose="020B0604020202020204" pitchFamily="34" charset="0"/>
              </a:rPr>
              <a:t>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estão</a:t>
            </a:r>
            <a:r>
              <a:rPr lang="en-US" sz="1200" baseline="0" dirty="0">
                <a:effectLst/>
                <a:latin typeface="Arial" panose="020B0604020202020204" pitchFamily="34" charset="0"/>
                <a:ea typeface="Calibri" panose="020F0502020204030204" pitchFamily="34" charset="0"/>
                <a:cs typeface="Arial" panose="020B0604020202020204" pitchFamily="34" charset="0"/>
              </a:rPr>
              <a:t> no slide e no 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err="1">
                <a:effectLst/>
                <a:latin typeface="Arial" panose="020B0604020202020204" pitchFamily="34" charset="0"/>
                <a:ea typeface="Calibri" panose="020F0502020204030204" pitchFamily="34" charset="0"/>
                <a:cs typeface="Arial" panose="020B0604020202020204" pitchFamily="34" charset="0"/>
              </a:rPr>
              <a:t>Valores</a:t>
            </a:r>
            <a:r>
              <a:rPr lang="en-US" sz="1200" baseline="0" dirty="0">
                <a:effectLst/>
                <a:latin typeface="Arial" panose="020B0604020202020204" pitchFamily="34" charset="0"/>
                <a:ea typeface="Calibri" panose="020F0502020204030204" pitchFamily="34" charset="0"/>
                <a:cs typeface="Arial" panose="020B0604020202020204" pitchFamily="34" charset="0"/>
              </a:rPr>
              <a:t>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orçados</a:t>
            </a:r>
            <a:r>
              <a:rPr lang="en-US" sz="1200" baseline="0" dirty="0">
                <a:effectLst/>
                <a:latin typeface="Arial" panose="020B0604020202020204" pitchFamily="34" charset="0"/>
                <a:ea typeface="Calibri" panose="020F0502020204030204" pitchFamily="34" charset="0"/>
                <a:cs typeface="Arial" panose="020B0604020202020204" pitchFamily="34" charset="0"/>
              </a:rPr>
              <a:t> para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cada</a:t>
            </a:r>
            <a:r>
              <a:rPr lang="en-US" sz="1200" baseline="0" dirty="0">
                <a:effectLst/>
                <a:latin typeface="Arial" panose="020B0604020202020204" pitchFamily="34" charset="0"/>
                <a:ea typeface="Calibri" panose="020F0502020204030204" pitchFamily="34" charset="0"/>
                <a:cs typeface="Arial" panose="020B0604020202020204" pitchFamily="34" charset="0"/>
              </a:rPr>
              <a:t>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categoria</a:t>
            </a:r>
            <a:r>
              <a:rPr lang="en-US" sz="1200" baseline="0" dirty="0">
                <a:effectLst/>
                <a:latin typeface="Arial" panose="020B0604020202020204" pitchFamily="34" charset="0"/>
                <a:ea typeface="Calibri" panose="020F0502020204030204" pitchFamily="34" charset="0"/>
                <a:cs typeface="Arial" panose="020B0604020202020204" pitchFamily="34" charset="0"/>
              </a:rPr>
              <a:t> varia de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acordo</a:t>
            </a:r>
            <a:r>
              <a:rPr lang="en-US" sz="1200" baseline="0" dirty="0">
                <a:effectLst/>
                <a:latin typeface="Arial" panose="020B0604020202020204" pitchFamily="34" charset="0"/>
                <a:ea typeface="Calibri" panose="020F0502020204030204" pitchFamily="34" charset="0"/>
                <a:cs typeface="Arial" panose="020B0604020202020204" pitchFamily="34" charset="0"/>
              </a:rPr>
              <a:t> com a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mudança</a:t>
            </a:r>
            <a:r>
              <a:rPr lang="en-US" sz="1200" baseline="0" dirty="0">
                <a:effectLst/>
                <a:latin typeface="Arial" panose="020B0604020202020204" pitchFamily="34" charset="0"/>
                <a:ea typeface="Calibri" panose="020F0502020204030204" pitchFamily="34" charset="0"/>
                <a:cs typeface="Arial" panose="020B0604020202020204" pitchFamily="34" charset="0"/>
              </a:rPr>
              <a:t> de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circunstancias</a:t>
            </a:r>
            <a:r>
              <a:rPr lang="en-US" sz="1200" baseline="0" dirty="0">
                <a:effectLst/>
                <a:latin typeface="Arial" panose="020B0604020202020204" pitchFamily="34" charset="0"/>
                <a:ea typeface="Calibri" panose="020F0502020204030204" pitchFamily="34" charset="0"/>
                <a:cs typeface="Arial" panose="020B0604020202020204" pitchFamily="34" charset="0"/>
              </a:rPr>
              <a:t> e </a:t>
            </a:r>
            <a:r>
              <a:rPr lang="en-US" sz="1200" baseline="0" dirty="0" err="1">
                <a:effectLst/>
                <a:latin typeface="Arial" panose="020B0604020202020204" pitchFamily="34" charset="0"/>
                <a:ea typeface="Calibri" panose="020F0502020204030204" pitchFamily="34" charset="0"/>
                <a:cs typeface="Arial" panose="020B0604020202020204" pitchFamily="34" charset="0"/>
              </a:rPr>
              <a:t>prioridades</a:t>
            </a:r>
            <a:endParaRPr lang="en-US" sz="1200" baseline="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157979"/>
                </a:solidFill>
                <a:effectLst/>
                <a:uLnTx/>
                <a:uFillTx/>
                <a:latin typeface="Franklin Gothic Medium Cond"/>
                <a:ea typeface="+mn-ea"/>
                <a:cs typeface="+mn-cs"/>
              </a:rPr>
              <a:t>Por exemplo: Os custos gerais e de pessoal foram muito reduzidos em 2020-2022 a fim de sobreviver à pandemia.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0260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157979"/>
                </a:solidFill>
                <a:latin typeface="Franklin Gothic Medium Cond"/>
              </a:rPr>
              <a:t>O </a:t>
            </a:r>
            <a:r>
              <a:rPr lang="en-US" sz="1200" dirty="0" err="1">
                <a:solidFill>
                  <a:srgbClr val="157979"/>
                </a:solidFill>
                <a:latin typeface="Franklin Gothic Medium Cond"/>
              </a:rPr>
              <a:t>Custo</a:t>
            </a:r>
            <a:r>
              <a:rPr lang="en-US" sz="1200" dirty="0">
                <a:solidFill>
                  <a:srgbClr val="157979"/>
                </a:solidFill>
                <a:latin typeface="Franklin Gothic Medium Cond"/>
              </a:rPr>
              <a:t> </a:t>
            </a:r>
            <a:r>
              <a:rPr lang="en-US" sz="1200" dirty="0" err="1">
                <a:solidFill>
                  <a:srgbClr val="157979"/>
                </a:solidFill>
                <a:latin typeface="Franklin Gothic Medium Cond"/>
              </a:rPr>
              <a:t>fixo</a:t>
            </a:r>
            <a:r>
              <a:rPr lang="en-US" sz="1200" dirty="0">
                <a:solidFill>
                  <a:srgbClr val="157979"/>
                </a:solidFill>
                <a:latin typeface="Franklin Gothic Medium Cond"/>
              </a:rPr>
              <a:t> </a:t>
            </a:r>
            <a:r>
              <a:rPr lang="en-US" sz="1200" dirty="0" err="1">
                <a:solidFill>
                  <a:srgbClr val="157979"/>
                </a:solidFill>
                <a:latin typeface="Franklin Gothic Medium Cond"/>
              </a:rPr>
              <a:t>operacional</a:t>
            </a:r>
            <a:r>
              <a:rPr lang="en-US" sz="1200" dirty="0">
                <a:solidFill>
                  <a:srgbClr val="157979"/>
                </a:solidFill>
                <a:latin typeface="Franklin Gothic Medium Cond"/>
              </a:rPr>
              <a:t> é </a:t>
            </a:r>
            <a:r>
              <a:rPr lang="en-US" sz="1200" dirty="0" err="1">
                <a:solidFill>
                  <a:srgbClr val="157979"/>
                </a:solidFill>
                <a:latin typeface="Franklin Gothic Medium Cond"/>
              </a:rPr>
              <a:t>dividido</a:t>
            </a:r>
            <a:r>
              <a:rPr lang="en-US" sz="1200" dirty="0">
                <a:solidFill>
                  <a:srgbClr val="157979"/>
                </a:solidFill>
                <a:latin typeface="Franklin Gothic Medium Cond"/>
              </a:rPr>
              <a:t> entre </a:t>
            </a:r>
            <a:r>
              <a:rPr lang="en-US" sz="1200" dirty="0" err="1">
                <a:solidFill>
                  <a:srgbClr val="157979"/>
                </a:solidFill>
                <a:latin typeface="Franklin Gothic Medium Cond"/>
              </a:rPr>
              <a:t>quatro</a:t>
            </a:r>
            <a:r>
              <a:rPr lang="en-US" sz="1200" dirty="0">
                <a:solidFill>
                  <a:srgbClr val="157979"/>
                </a:solidFill>
                <a:latin typeface="Franklin Gothic Medium Cond"/>
              </a:rPr>
              <a:t> </a:t>
            </a:r>
            <a:r>
              <a:rPr lang="en-US" sz="1200" dirty="0" err="1">
                <a:solidFill>
                  <a:srgbClr val="157979"/>
                </a:solidFill>
                <a:latin typeface="Franklin Gothic Medium Cond"/>
              </a:rPr>
              <a:t>áreas</a:t>
            </a:r>
            <a:r>
              <a:rPr lang="en-US" sz="1200" dirty="0">
                <a:solidFill>
                  <a:srgbClr val="157979"/>
                </a:solidFill>
                <a:latin typeface="Franklin Gothic Medium Cond"/>
              </a:rPr>
              <a:t> de </a:t>
            </a:r>
            <a:r>
              <a:rPr lang="en-US" sz="1200" dirty="0" err="1">
                <a:solidFill>
                  <a:srgbClr val="157979"/>
                </a:solidFill>
                <a:latin typeface="Franklin Gothic Medium Cond"/>
              </a:rPr>
              <a:t>atividade</a:t>
            </a:r>
            <a:r>
              <a:rPr lang="en-US" baseline="0" dirty="0"/>
              <a:t>: </a:t>
            </a:r>
            <a:r>
              <a:rPr lang="en-US" baseline="0" dirty="0" err="1"/>
              <a:t>Produção</a:t>
            </a:r>
            <a:r>
              <a:rPr lang="en-US" baseline="0" dirty="0"/>
              <a:t> e </a:t>
            </a:r>
            <a:r>
              <a:rPr lang="en-US" baseline="0" dirty="0" err="1"/>
              <a:t>distribuição</a:t>
            </a:r>
            <a:r>
              <a:rPr lang="en-US" baseline="0" dirty="0"/>
              <a:t> de </a:t>
            </a:r>
            <a:r>
              <a:rPr lang="en-US" baseline="0" dirty="0" err="1"/>
              <a:t>literatura</a:t>
            </a:r>
            <a:r>
              <a:rPr lang="en-US" baseline="0" dirty="0"/>
              <a:t>, </a:t>
            </a:r>
            <a:r>
              <a:rPr lang="en-US" baseline="0" dirty="0" err="1"/>
              <a:t>apoio</a:t>
            </a:r>
            <a:r>
              <a:rPr lang="en-US" baseline="0" dirty="0"/>
              <a:t> a WSC, </a:t>
            </a:r>
            <a:r>
              <a:rPr lang="en-US" baseline="0" dirty="0" err="1"/>
              <a:t>desenvolvimento</a:t>
            </a:r>
            <a:r>
              <a:rPr lang="en-US" baseline="0" dirty="0"/>
              <a:t> da </a:t>
            </a:r>
            <a:r>
              <a:rPr lang="en-US" baseline="0" dirty="0" err="1"/>
              <a:t>irmandade</a:t>
            </a:r>
            <a:r>
              <a:rPr lang="en-US" baseline="0" dirty="0"/>
              <a:t> e </a:t>
            </a:r>
            <a:r>
              <a:rPr lang="en-US" baseline="0" dirty="0" err="1"/>
              <a:t>eventos</a:t>
            </a:r>
            <a:r>
              <a:rPr lang="en-US" baseline="0" dirty="0"/>
              <a:t>. </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99BD"/>
                </a:solidFill>
                <a:effectLst/>
                <a:uLnTx/>
                <a:uFillTx/>
                <a:latin typeface="Franklin Gothic Medium Cond"/>
                <a:ea typeface="+mn-ea"/>
                <a:cs typeface="+mn-cs"/>
              </a:rPr>
              <a:t>Porcentagens do montante total de custos fixos são atribuídas a cada área, com base na quantidade aproximada de recursos de pessoal e espaço necessários para cada atividade</a:t>
            </a:r>
            <a:endParaRPr kumimoji="0" lang="en-US" sz="1200" b="0" i="0" u="none" strike="noStrike" kern="1200" cap="none" spc="0" normalizeH="0" baseline="0" noProof="0" dirty="0">
              <a:ln>
                <a:noFill/>
              </a:ln>
              <a:solidFill>
                <a:srgbClr val="0099BD"/>
              </a:solidFill>
              <a:effectLst/>
              <a:uLnTx/>
              <a:uFillTx/>
              <a:latin typeface="Franklin Gothic Medium Cond"/>
              <a:ea typeface="+mn-ea"/>
              <a:cs typeface="+mn-cs"/>
            </a:endParaRPr>
          </a:p>
          <a:p>
            <a:endParaRPr lang="en-US" baseline="0" dirty="0"/>
          </a:p>
          <a:p>
            <a:r>
              <a:rPr lang="en-US" baseline="0" dirty="0"/>
              <a:t>Por </a:t>
            </a:r>
            <a:r>
              <a:rPr lang="en-US" baseline="0" dirty="0" err="1"/>
              <a:t>exemplo</a:t>
            </a:r>
            <a:r>
              <a:rPr lang="en-US" baseline="0" dirty="0"/>
              <a:t>: É </a:t>
            </a:r>
            <a:r>
              <a:rPr lang="en-US" baseline="0" dirty="0" err="1"/>
              <a:t>estimado</a:t>
            </a:r>
            <a:r>
              <a:rPr lang="en-US" baseline="0" dirty="0"/>
              <a:t> que 47% do </a:t>
            </a:r>
            <a:r>
              <a:rPr lang="en-US" baseline="0" dirty="0" err="1"/>
              <a:t>custo</a:t>
            </a:r>
            <a:r>
              <a:rPr lang="en-US" baseline="0" dirty="0"/>
              <a:t> </a:t>
            </a:r>
            <a:r>
              <a:rPr lang="en-US" baseline="0" dirty="0" err="1"/>
              <a:t>fixo</a:t>
            </a:r>
            <a:r>
              <a:rPr lang="en-US" baseline="0" dirty="0"/>
              <a:t> </a:t>
            </a:r>
            <a:r>
              <a:rPr lang="en-US" baseline="0" dirty="0" err="1"/>
              <a:t>operacional</a:t>
            </a:r>
            <a:r>
              <a:rPr lang="en-US" baseline="0" dirty="0"/>
              <a:t> é </a:t>
            </a:r>
            <a:r>
              <a:rPr lang="en-US" baseline="0" dirty="0" err="1"/>
              <a:t>usado</a:t>
            </a:r>
            <a:r>
              <a:rPr lang="en-US" baseline="0" dirty="0"/>
              <a:t> </a:t>
            </a:r>
            <a:r>
              <a:rPr lang="en-US" baseline="0" dirty="0" err="1"/>
              <a:t>na</a:t>
            </a:r>
            <a:r>
              <a:rPr lang="en-US" baseline="0" dirty="0"/>
              <a:t> </a:t>
            </a:r>
            <a:r>
              <a:rPr lang="en-US" baseline="0" dirty="0" err="1"/>
              <a:t>produção</a:t>
            </a:r>
            <a:r>
              <a:rPr lang="en-US" baseline="0" dirty="0"/>
              <a:t> e </a:t>
            </a:r>
            <a:r>
              <a:rPr lang="en-US" baseline="0" dirty="0" err="1"/>
              <a:t>distribuição</a:t>
            </a:r>
            <a:r>
              <a:rPr lang="en-US" baseline="0" dirty="0"/>
              <a:t> de literature, mas </a:t>
            </a:r>
          </a:p>
          <a:p>
            <a:r>
              <a:rPr lang="en-US" baseline="0" dirty="0"/>
              <a:t>For example: it’s estimated that 47% of the fixed operational costs are used in the production and distribution of literature, </a:t>
            </a:r>
            <a:r>
              <a:rPr lang="pt-BR" baseline="0" dirty="0"/>
              <a:t>portanto, 47% do total dos custos operacionais fixos aparecem na seção Despesas de Produção e Distribuição de Literatura do orçamento na página 32 da CAT.</a:t>
            </a:r>
            <a:endParaRPr lang="en-US" baseline="0" dirty="0"/>
          </a:p>
          <a:p>
            <a:endParaRPr lang="en-US" baseline="0" dirty="0"/>
          </a:p>
          <a:p>
            <a:r>
              <a:rPr lang="en-US" baseline="0" dirty="0" err="1"/>
              <a:t>Isso</a:t>
            </a:r>
            <a:r>
              <a:rPr lang="en-US" baseline="0" dirty="0"/>
              <a:t> é </a:t>
            </a:r>
            <a:r>
              <a:rPr lang="en-US" baseline="0" dirty="0" err="1"/>
              <a:t>quebrado</a:t>
            </a:r>
            <a:r>
              <a:rPr lang="en-US" baseline="0" dirty="0"/>
              <a:t> </a:t>
            </a:r>
            <a:r>
              <a:rPr lang="en-US" baseline="0" dirty="0" err="1"/>
              <a:t>em</a:t>
            </a:r>
            <a:r>
              <a:rPr lang="en-US" baseline="0" dirty="0"/>
              <a:t> </a:t>
            </a:r>
            <a:r>
              <a:rPr lang="en-US" baseline="0" dirty="0" err="1"/>
              <a:t>quatro</a:t>
            </a:r>
            <a:r>
              <a:rPr lang="en-US" baseline="0" dirty="0"/>
              <a:t> </a:t>
            </a:r>
            <a:r>
              <a:rPr lang="en-US" baseline="0" dirty="0" err="1"/>
              <a:t>categorias</a:t>
            </a:r>
            <a:r>
              <a:rPr lang="en-US" baseline="0" dirty="0"/>
              <a:t>, </a:t>
            </a:r>
          </a:p>
          <a:p>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3812F2-32ED-CF4C-8C3A-6D2A8F76515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67198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CAT </a:t>
            </a:r>
            <a:r>
              <a:rPr lang="en-US" dirty="0" err="1"/>
              <a:t>contém</a:t>
            </a:r>
            <a:r>
              <a:rPr lang="en-US" dirty="0"/>
              <a:t> um </a:t>
            </a:r>
            <a:r>
              <a:rPr lang="en-US" dirty="0" err="1"/>
              <a:t>relató´rio</a:t>
            </a:r>
            <a:r>
              <a:rPr lang="en-US" dirty="0"/>
              <a:t> do Quadro Mundial, </a:t>
            </a:r>
            <a:r>
              <a:rPr lang="en-US" dirty="0" err="1"/>
              <a:t>informações</a:t>
            </a:r>
            <a:r>
              <a:rPr lang="en-US" dirty="0"/>
              <a:t>  das </a:t>
            </a:r>
            <a:r>
              <a:rPr lang="en-US" dirty="0" err="1"/>
              <a:t>regiões</a:t>
            </a:r>
            <a:r>
              <a:rPr lang="en-US" dirty="0"/>
              <a:t> que </a:t>
            </a:r>
            <a:r>
              <a:rPr lang="en-US" dirty="0" err="1"/>
              <a:t>pediram</a:t>
            </a:r>
            <a:r>
              <a:rPr lang="en-US" dirty="0"/>
              <a:t> </a:t>
            </a:r>
            <a:r>
              <a:rPr lang="en-US" dirty="0" err="1"/>
              <a:t>assentamento</a:t>
            </a:r>
            <a:r>
              <a:rPr lang="en-US" dirty="0"/>
              <a:t>  e </a:t>
            </a:r>
            <a:r>
              <a:rPr lang="en-US" dirty="0" err="1"/>
              <a:t>relatório</a:t>
            </a:r>
            <a:r>
              <a:rPr lang="en-US" dirty="0"/>
              <a:t> de </a:t>
            </a:r>
            <a:r>
              <a:rPr lang="en-US" dirty="0" err="1"/>
              <a:t>recomendações</a:t>
            </a:r>
            <a:r>
              <a:rPr lang="en-US" dirty="0"/>
              <a:t> do </a:t>
            </a:r>
            <a:r>
              <a:rPr lang="en-US" dirty="0" err="1"/>
              <a:t>grupo</a:t>
            </a:r>
            <a:r>
              <a:rPr lang="en-US" dirty="0"/>
              <a:t> de </a:t>
            </a:r>
            <a:r>
              <a:rPr lang="en-US" dirty="0" err="1"/>
              <a:t>trabalho</a:t>
            </a:r>
            <a:r>
              <a:rPr lang="en-US" dirty="0"/>
              <a:t> de </a:t>
            </a:r>
            <a:r>
              <a:rPr lang="en-US" dirty="0" err="1"/>
              <a:t>assentamento</a:t>
            </a:r>
            <a:endParaRPr lang="en-US" dirty="0"/>
          </a:p>
          <a:p>
            <a:endParaRPr lang="en-US" dirty="0"/>
          </a:p>
          <a:p>
            <a:pPr marL="0" indent="0">
              <a:lnSpc>
                <a:spcPct val="100000"/>
              </a:lnSpc>
              <a:spcBef>
                <a:spcPts val="0"/>
              </a:spcBef>
              <a:buNone/>
            </a:pPr>
            <a:r>
              <a:rPr lang="en-US" b="1" i="1" dirty="0">
                <a:solidFill>
                  <a:schemeClr val="accent5"/>
                </a:solidFill>
                <a:latin typeface="Franklin Gothic Medium Cond" panose="020B0606030402020204" pitchFamily="34" charset="0"/>
              </a:rPr>
              <a:t>O Quadro Mundial </a:t>
            </a:r>
            <a:r>
              <a:rPr lang="en-US" b="1" i="1" dirty="0" err="1">
                <a:solidFill>
                  <a:schemeClr val="accent5"/>
                </a:solidFill>
                <a:latin typeface="Franklin Gothic Medium Cond" panose="020B0606030402020204" pitchFamily="34" charset="0"/>
              </a:rPr>
              <a:t>não</a:t>
            </a:r>
            <a:r>
              <a:rPr lang="en-US" b="1" i="1" dirty="0">
                <a:solidFill>
                  <a:schemeClr val="accent5"/>
                </a:solidFill>
                <a:latin typeface="Franklin Gothic Medium Cond" panose="020B0606030402020204" pitchFamily="34" charset="0"/>
              </a:rPr>
              <a:t> </a:t>
            </a:r>
            <a:r>
              <a:rPr lang="en-US" b="1" i="1" dirty="0" err="1">
                <a:solidFill>
                  <a:schemeClr val="accent5"/>
                </a:solidFill>
                <a:latin typeface="Franklin Gothic Medium Cond" panose="020B0606030402020204" pitchFamily="34" charset="0"/>
              </a:rPr>
              <a:t>está</a:t>
            </a:r>
            <a:r>
              <a:rPr lang="en-US" b="1" i="1" dirty="0">
                <a:solidFill>
                  <a:schemeClr val="accent5"/>
                </a:solidFill>
                <a:latin typeface="Franklin Gothic Medium Cond" panose="020B0606030402020204" pitchFamily="34" charset="0"/>
              </a:rPr>
              <a:t> </a:t>
            </a:r>
            <a:r>
              <a:rPr lang="en-US" b="1" i="1" dirty="0" err="1">
                <a:solidFill>
                  <a:schemeClr val="accent5"/>
                </a:solidFill>
                <a:latin typeface="Franklin Gothic Medium Cond" panose="020B0606030402020204" pitchFamily="34" charset="0"/>
              </a:rPr>
              <a:t>recomendando</a:t>
            </a:r>
            <a:r>
              <a:rPr lang="en-US" b="1" i="1" dirty="0">
                <a:solidFill>
                  <a:schemeClr val="accent5"/>
                </a:solidFill>
                <a:latin typeface="Franklin Gothic Medium Cond" panose="020B0606030402020204" pitchFamily="34" charset="0"/>
              </a:rPr>
              <a:t> </a:t>
            </a:r>
            <a:r>
              <a:rPr lang="en-US" b="1" i="1" dirty="0" err="1">
                <a:solidFill>
                  <a:schemeClr val="accent5"/>
                </a:solidFill>
                <a:latin typeface="Franklin Gothic Medium Cond" panose="020B0606030402020204" pitchFamily="34" charset="0"/>
              </a:rPr>
              <a:t>assentarmento</a:t>
            </a:r>
            <a:r>
              <a:rPr lang="en-US" b="1" i="1" dirty="0">
                <a:solidFill>
                  <a:schemeClr val="accent5"/>
                </a:solidFill>
                <a:latin typeface="Franklin Gothic Medium Cond" panose="020B0606030402020204" pitchFamily="34" charset="0"/>
              </a:rPr>
              <a:t> de </a:t>
            </a:r>
            <a:r>
              <a:rPr lang="en-US" b="1" i="1" dirty="0" err="1">
                <a:solidFill>
                  <a:schemeClr val="accent5"/>
                </a:solidFill>
                <a:latin typeface="Franklin Gothic Medium Cond" panose="020B0606030402020204" pitchFamily="34" charset="0"/>
              </a:rPr>
              <a:t>nenhuma</a:t>
            </a:r>
            <a:r>
              <a:rPr lang="en-US" b="1" i="1" dirty="0">
                <a:solidFill>
                  <a:schemeClr val="accent5"/>
                </a:solidFill>
                <a:latin typeface="Franklin Gothic Medium Cond" panose="020B0606030402020204" pitchFamily="34" charset="0"/>
              </a:rPr>
              <a:t> </a:t>
            </a:r>
            <a:r>
              <a:rPr lang="en-US" b="1" i="1" dirty="0" err="1">
                <a:solidFill>
                  <a:schemeClr val="accent5"/>
                </a:solidFill>
                <a:latin typeface="Franklin Gothic Medium Cond" panose="020B0606030402020204" pitchFamily="34" charset="0"/>
              </a:rPr>
              <a:t>região</a:t>
            </a:r>
            <a:endParaRPr lang="en-US" b="1" i="1" dirty="0">
              <a:solidFill>
                <a:schemeClr val="accent5"/>
              </a:solidFill>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35</a:t>
            </a:fld>
            <a:endParaRPr lang="en-US"/>
          </a:p>
        </p:txBody>
      </p:sp>
    </p:spTree>
    <p:extLst>
      <p:ext uri="{BB962C8B-B14F-4D97-AF65-F5344CB8AC3E}">
        <p14:creationId xmlns:p14="http://schemas.microsoft.com/office/powerpoint/2010/main" val="14740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rPr>
              <a:t>Essa </a:t>
            </a:r>
            <a:r>
              <a:rPr lang="en-US" sz="1200" dirty="0" err="1">
                <a:solidFill>
                  <a:schemeClr val="bg1"/>
                </a:solidFill>
                <a:latin typeface="+mn-lt"/>
              </a:rPr>
              <a:t>apresentação</a:t>
            </a:r>
            <a:r>
              <a:rPr lang="en-US" sz="1200" dirty="0">
                <a:solidFill>
                  <a:schemeClr val="bg1"/>
                </a:solidFill>
                <a:latin typeface="+mn-lt"/>
              </a:rPr>
              <a:t> </a:t>
            </a:r>
            <a:r>
              <a:rPr lang="en-US" sz="1200" dirty="0" err="1">
                <a:solidFill>
                  <a:schemeClr val="bg1"/>
                </a:solidFill>
                <a:latin typeface="+mn-lt"/>
              </a:rPr>
              <a:t>sintetiza</a:t>
            </a:r>
            <a:r>
              <a:rPr lang="en-US" sz="1200" dirty="0">
                <a:solidFill>
                  <a:schemeClr val="bg1"/>
                </a:solidFill>
                <a:latin typeface="+mn-lt"/>
              </a:rPr>
              <a:t> </a:t>
            </a:r>
            <a:r>
              <a:rPr lang="en-US" sz="1200" dirty="0" err="1">
                <a:solidFill>
                  <a:schemeClr val="bg1"/>
                </a:solidFill>
                <a:latin typeface="+mn-lt"/>
              </a:rPr>
              <a:t>somente</a:t>
            </a:r>
            <a:r>
              <a:rPr lang="en-US" sz="1200" dirty="0">
                <a:solidFill>
                  <a:schemeClr val="bg1"/>
                </a:solidFill>
                <a:latin typeface="+mn-lt"/>
              </a:rPr>
              <a:t> o material do CAT.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latin typeface="+mn-lt"/>
              </a:rPr>
              <a:t>Para </a:t>
            </a:r>
            <a:r>
              <a:rPr lang="en-US" sz="1200" dirty="0" err="1">
                <a:solidFill>
                  <a:schemeClr val="bg1"/>
                </a:solidFill>
                <a:latin typeface="+mn-lt"/>
              </a:rPr>
              <a:t>uma</a:t>
            </a:r>
            <a:r>
              <a:rPr lang="en-US" sz="1200" dirty="0">
                <a:solidFill>
                  <a:schemeClr val="bg1"/>
                </a:solidFill>
                <a:latin typeface="+mn-lt"/>
              </a:rPr>
              <a:t> </a:t>
            </a:r>
            <a:r>
              <a:rPr lang="en-US" sz="1200" dirty="0" err="1">
                <a:solidFill>
                  <a:schemeClr val="bg1"/>
                </a:solidFill>
                <a:latin typeface="+mn-lt"/>
              </a:rPr>
              <a:t>compreensão</a:t>
            </a:r>
            <a:r>
              <a:rPr lang="en-US" sz="1200" dirty="0">
                <a:solidFill>
                  <a:schemeClr val="bg1"/>
                </a:solidFill>
                <a:latin typeface="+mn-lt"/>
              </a:rPr>
              <a:t> </a:t>
            </a:r>
            <a:r>
              <a:rPr lang="en-US" sz="1200" dirty="0" err="1">
                <a:solidFill>
                  <a:schemeClr val="bg1"/>
                </a:solidFill>
                <a:latin typeface="+mn-lt"/>
              </a:rPr>
              <a:t>melhor</a:t>
            </a:r>
            <a:r>
              <a:rPr lang="en-US" sz="1200" dirty="0">
                <a:solidFill>
                  <a:schemeClr val="bg1"/>
                </a:solidFill>
                <a:latin typeface="+mn-lt"/>
              </a:rPr>
              <a:t> e </a:t>
            </a:r>
            <a:r>
              <a:rPr lang="en-US" sz="1200" dirty="0" err="1">
                <a:solidFill>
                  <a:schemeClr val="bg1"/>
                </a:solidFill>
                <a:latin typeface="+mn-lt"/>
              </a:rPr>
              <a:t>relatórios</a:t>
            </a:r>
            <a:r>
              <a:rPr lang="en-US" sz="1200" dirty="0">
                <a:solidFill>
                  <a:schemeClr val="bg1"/>
                </a:solidFill>
                <a:latin typeface="+mn-lt"/>
              </a:rPr>
              <a:t>, </a:t>
            </a:r>
            <a:r>
              <a:rPr lang="en-US" sz="1200" dirty="0" err="1">
                <a:solidFill>
                  <a:schemeClr val="bg1"/>
                </a:solidFill>
                <a:latin typeface="+mn-lt"/>
              </a:rPr>
              <a:t>vá</a:t>
            </a:r>
            <a:r>
              <a:rPr lang="en-US" sz="1200" dirty="0">
                <a:solidFill>
                  <a:schemeClr val="bg1"/>
                </a:solidFill>
                <a:latin typeface="+mn-lt"/>
              </a:rPr>
              <a:t> para: </a:t>
            </a:r>
            <a:r>
              <a:rPr lang="en-US" sz="1200" dirty="0">
                <a:solidFill>
                  <a:schemeClr val="bg1"/>
                </a:solidFill>
                <a:latin typeface="+mn-lt"/>
                <a:hlinkClick r:id="rId3"/>
              </a:rPr>
              <a:t>www.na.org/conference</a:t>
            </a:r>
            <a:r>
              <a:rPr lang="en-US" sz="1200" dirty="0">
                <a:solidFill>
                  <a:schemeClr val="bg1"/>
                </a:solidFill>
                <a:latin typeface="+mn-lt"/>
              </a:rPr>
              <a:t>. </a:t>
            </a:r>
            <a:endParaRPr lang="en-US" sz="1200" dirty="0">
              <a:solidFill>
                <a:schemeClr val="bg1"/>
              </a:solidFill>
              <a:effectLst>
                <a:outerShdw blurRad="38100" dist="38100" dir="2700000" algn="tl">
                  <a:srgbClr val="000000">
                    <a:alpha val="43137"/>
                  </a:srgbClr>
                </a:outerShdw>
              </a:effectLst>
              <a:latin typeface="+mn-lt"/>
            </a:endParaRPr>
          </a:p>
          <a:p>
            <a:endParaRPr lang="en-US" sz="1200" dirty="0"/>
          </a:p>
        </p:txBody>
      </p:sp>
      <p:sp>
        <p:nvSpPr>
          <p:cNvPr id="4" name="Slide Number Placeholder 3"/>
          <p:cNvSpPr>
            <a:spLocks noGrp="1"/>
          </p:cNvSpPr>
          <p:nvPr>
            <p:ph type="sldNum" sz="quarter" idx="5"/>
          </p:nvPr>
        </p:nvSpPr>
        <p:spPr/>
        <p:txBody>
          <a:bodyPr/>
          <a:lstStyle/>
          <a:p>
            <a:fld id="{763812F2-32ED-CF4C-8C3A-6D2A8F76515E}" type="slidenum">
              <a:rPr lang="en-US" smtClean="0"/>
              <a:t>3</a:t>
            </a:fld>
            <a:endParaRPr lang="en-US"/>
          </a:p>
        </p:txBody>
      </p:sp>
    </p:spTree>
    <p:extLst>
      <p:ext uri="{BB962C8B-B14F-4D97-AF65-F5344CB8AC3E}">
        <p14:creationId xmlns:p14="http://schemas.microsoft.com/office/powerpoint/2010/main" val="3482268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 Quadro </a:t>
            </a:r>
            <a:r>
              <a:rPr lang="en-US" dirty="0" err="1"/>
              <a:t>mundial</a:t>
            </a:r>
            <a:r>
              <a:rPr lang="en-US" dirty="0"/>
              <a:t> </a:t>
            </a:r>
            <a:r>
              <a:rPr lang="en-US" dirty="0" err="1"/>
              <a:t>mais</a:t>
            </a:r>
            <a:r>
              <a:rPr lang="en-US" dirty="0"/>
              <a:t> </a:t>
            </a:r>
            <a:r>
              <a:rPr lang="en-US" dirty="0" err="1"/>
              <a:t>uma</a:t>
            </a:r>
            <a:r>
              <a:rPr lang="en-US" dirty="0"/>
              <a:t> </a:t>
            </a:r>
            <a:r>
              <a:rPr lang="en-US" dirty="0" err="1"/>
              <a:t>vez</a:t>
            </a:r>
            <a:r>
              <a:rPr lang="en-US" dirty="0"/>
              <a:t> </a:t>
            </a:r>
            <a:r>
              <a:rPr lang="en-US" dirty="0" err="1"/>
              <a:t>criou</a:t>
            </a:r>
            <a:r>
              <a:rPr lang="en-US" dirty="0"/>
              <a:t> um </a:t>
            </a:r>
            <a:r>
              <a:rPr lang="en-US" dirty="0" err="1"/>
              <a:t>grupo</a:t>
            </a:r>
            <a:r>
              <a:rPr lang="en-US" dirty="0"/>
              <a:t> de </a:t>
            </a:r>
            <a:r>
              <a:rPr lang="en-US" dirty="0" err="1"/>
              <a:t>trabalho</a:t>
            </a:r>
            <a:r>
              <a:rPr lang="en-US" dirty="0"/>
              <a:t> para </a:t>
            </a:r>
            <a:r>
              <a:rPr lang="en-US" dirty="0" err="1"/>
              <a:t>revisar</a:t>
            </a:r>
            <a:r>
              <a:rPr lang="en-US" dirty="0"/>
              <a:t> </a:t>
            </a:r>
            <a:r>
              <a:rPr lang="en-US" dirty="0" err="1"/>
              <a:t>os</a:t>
            </a:r>
            <a:r>
              <a:rPr lang="en-US" dirty="0"/>
              <a:t> </a:t>
            </a:r>
            <a:r>
              <a:rPr lang="en-US" dirty="0" err="1"/>
              <a:t>pedidos</a:t>
            </a:r>
            <a:r>
              <a:rPr lang="en-US" dirty="0"/>
              <a:t> de </a:t>
            </a:r>
            <a:r>
              <a:rPr lang="en-US" dirty="0" err="1"/>
              <a:t>assentamento</a:t>
            </a:r>
            <a:r>
              <a:rPr lang="en-US" dirty="0"/>
              <a:t> e </a:t>
            </a:r>
            <a:r>
              <a:rPr lang="en-US" dirty="0" err="1"/>
              <a:t>fazer</a:t>
            </a:r>
            <a:r>
              <a:rPr lang="en-US" dirty="0"/>
              <a:t> </a:t>
            </a:r>
            <a:r>
              <a:rPr lang="en-US" dirty="0" err="1"/>
              <a:t>recomendações</a:t>
            </a:r>
            <a:r>
              <a:rPr lang="en-US" dirty="0"/>
              <a:t> para o Quadro. </a:t>
            </a:r>
          </a:p>
          <a:p>
            <a:endParaRPr lang="en-US" dirty="0"/>
          </a:p>
          <a:p>
            <a:endParaRPr lang="en-US" dirty="0"/>
          </a:p>
          <a:p>
            <a:pPr marL="0" lvl="0" indent="0">
              <a:spcAft>
                <a:spcPts val="200"/>
              </a:spcAft>
              <a:buFont typeface="Arial" panose="020B0604020202020204" pitchFamily="34" charset="0"/>
              <a:buNone/>
            </a:pPr>
            <a:r>
              <a:rPr lang="en-US" sz="1200" dirty="0">
                <a:solidFill>
                  <a:srgbClr val="0099BD"/>
                </a:solidFill>
                <a:ea typeface="Times New Roman" panose="02020603050405020304" pitchFamily="18" charset="0"/>
              </a:rPr>
              <a:t>Cinco </a:t>
            </a:r>
            <a:r>
              <a:rPr lang="en-US" sz="1200" dirty="0" err="1">
                <a:solidFill>
                  <a:srgbClr val="0099BD"/>
                </a:solidFill>
                <a:ea typeface="Times New Roman" panose="02020603050405020304" pitchFamily="18" charset="0"/>
              </a:rPr>
              <a:t>regiões</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pediram</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assentamento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na</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conferência</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dentro</a:t>
            </a:r>
            <a:r>
              <a:rPr lang="en-US" sz="1200" dirty="0">
                <a:solidFill>
                  <a:srgbClr val="0099BD"/>
                </a:solidFill>
                <a:ea typeface="Times New Roman" panose="02020603050405020304" pitchFamily="18" charset="0"/>
              </a:rPr>
              <a:t> do </a:t>
            </a:r>
            <a:r>
              <a:rPr lang="en-US" sz="1200" dirty="0" err="1">
                <a:solidFill>
                  <a:srgbClr val="0099BD"/>
                </a:solidFill>
                <a:ea typeface="Times New Roman" panose="02020603050405020304" pitchFamily="18" charset="0"/>
              </a:rPr>
              <a:t>prazo</a:t>
            </a:r>
            <a:r>
              <a:rPr lang="en-US" sz="1200" dirty="0">
                <a:solidFill>
                  <a:srgbClr val="0099BD"/>
                </a:solidFill>
                <a:effectLst/>
                <a:ea typeface="Times New Roman" panose="02020603050405020304" pitchFamily="18" charset="0"/>
              </a:rPr>
              <a:t>:  </a:t>
            </a:r>
            <a:r>
              <a:rPr lang="en-US" sz="1200" b="1" dirty="0" err="1">
                <a:solidFill>
                  <a:srgbClr val="0099BD"/>
                </a:solidFill>
                <a:ea typeface="Times New Roman" panose="02020603050405020304" pitchFamily="18" charset="0"/>
              </a:rPr>
              <a:t>Região</a:t>
            </a:r>
            <a:r>
              <a:rPr lang="en-US" sz="1200" b="1" dirty="0">
                <a:solidFill>
                  <a:srgbClr val="0099BD"/>
                </a:solidFill>
                <a:ea typeface="Times New Roman" panose="02020603050405020304" pitchFamily="18" charset="0"/>
              </a:rPr>
              <a:t> </a:t>
            </a:r>
            <a:r>
              <a:rPr lang="en-US" sz="1200" b="1" dirty="0" err="1">
                <a:solidFill>
                  <a:srgbClr val="0099BD"/>
                </a:solidFill>
                <a:ea typeface="Times New Roman" panose="02020603050405020304" pitchFamily="18" charset="0"/>
              </a:rPr>
              <a:t>Brasil</a:t>
            </a:r>
            <a:r>
              <a:rPr lang="en-US" sz="1200" b="1" dirty="0">
                <a:solidFill>
                  <a:srgbClr val="0099BD"/>
                </a:solidFill>
                <a:ea typeface="Times New Roman" panose="02020603050405020304" pitchFamily="18" charset="0"/>
              </a:rPr>
              <a:t> </a:t>
            </a:r>
            <a:r>
              <a:rPr lang="en-US" sz="1200" b="1" dirty="0">
                <a:solidFill>
                  <a:srgbClr val="0099BD"/>
                </a:solidFill>
                <a:effectLst/>
                <a:ea typeface="Times New Roman" panose="02020603050405020304" pitchFamily="18" charset="0"/>
              </a:rPr>
              <a:t>Central, </a:t>
            </a:r>
            <a:r>
              <a:rPr lang="en-US" sz="1200" b="1" dirty="0" err="1">
                <a:solidFill>
                  <a:srgbClr val="0099BD"/>
                </a:solidFill>
                <a:ea typeface="Times New Roman" panose="02020603050405020304" pitchFamily="18" charset="0"/>
              </a:rPr>
              <a:t>Região</a:t>
            </a:r>
            <a:r>
              <a:rPr lang="en-US" sz="1200" b="1" dirty="0">
                <a:solidFill>
                  <a:srgbClr val="0099BD"/>
                </a:solidFill>
                <a:ea typeface="Times New Roman" panose="02020603050405020304" pitchFamily="18" charset="0"/>
              </a:rPr>
              <a:t> Iran No</a:t>
            </a:r>
            <a:r>
              <a:rPr lang="en-US" sz="1200" b="1" dirty="0">
                <a:solidFill>
                  <a:srgbClr val="0099BD"/>
                </a:solidFill>
                <a:effectLst/>
                <a:ea typeface="Times New Roman" panose="02020603050405020304" pitchFamily="18" charset="0"/>
              </a:rPr>
              <a:t>.1, </a:t>
            </a:r>
            <a:r>
              <a:rPr lang="en-US" sz="1200" b="1" dirty="0" err="1">
                <a:solidFill>
                  <a:srgbClr val="0099BD"/>
                </a:solidFill>
                <a:ea typeface="Times New Roman" panose="02020603050405020304" pitchFamily="18" charset="0"/>
              </a:rPr>
              <a:t>Região</a:t>
            </a:r>
            <a:r>
              <a:rPr lang="en-US" sz="1200" b="1" dirty="0">
                <a:solidFill>
                  <a:srgbClr val="0099BD"/>
                </a:solidFill>
                <a:ea typeface="Times New Roman" panose="02020603050405020304" pitchFamily="18" charset="0"/>
              </a:rPr>
              <a:t> </a:t>
            </a:r>
            <a:r>
              <a:rPr lang="en-US" sz="1200" b="1" dirty="0" err="1">
                <a:solidFill>
                  <a:srgbClr val="0099BD"/>
                </a:solidFill>
                <a:ea typeface="Times New Roman" panose="02020603050405020304" pitchFamily="18" charset="0"/>
              </a:rPr>
              <a:t>Nordeste</a:t>
            </a:r>
            <a:r>
              <a:rPr lang="en-US" sz="1200" b="1" dirty="0">
                <a:solidFill>
                  <a:srgbClr val="0099BD"/>
                </a:solidFill>
                <a:ea typeface="Times New Roman" panose="02020603050405020304" pitchFamily="18" charset="0"/>
              </a:rPr>
              <a:t>, </a:t>
            </a:r>
            <a:r>
              <a:rPr lang="en-US" sz="1200" b="1" dirty="0">
                <a:solidFill>
                  <a:srgbClr val="0099BD"/>
                </a:solidFill>
                <a:effectLst/>
                <a:ea typeface="Times New Roman" panose="02020603050405020304" pitchFamily="18" charset="0"/>
              </a:rPr>
              <a:t>Rio Grande do Sul (</a:t>
            </a:r>
            <a:r>
              <a:rPr lang="en-US" sz="1200" b="1" dirty="0" err="1">
                <a:solidFill>
                  <a:srgbClr val="0099BD"/>
                </a:solidFill>
                <a:effectLst/>
                <a:ea typeface="Times New Roman" panose="02020603050405020304" pitchFamily="18" charset="0"/>
              </a:rPr>
              <a:t>Brasil</a:t>
            </a:r>
            <a:r>
              <a:rPr lang="en-US" sz="1200" b="1" dirty="0">
                <a:solidFill>
                  <a:srgbClr val="0099BD"/>
                </a:solidFill>
                <a:effectLst/>
                <a:ea typeface="Times New Roman" panose="02020603050405020304" pitchFamily="18" charset="0"/>
              </a:rPr>
              <a:t>), and </a:t>
            </a:r>
            <a:r>
              <a:rPr lang="en-US" sz="1200" b="1" dirty="0" err="1">
                <a:solidFill>
                  <a:srgbClr val="0099BD"/>
                </a:solidFill>
                <a:effectLst/>
                <a:ea typeface="Times New Roman" panose="02020603050405020304" pitchFamily="18" charset="0"/>
              </a:rPr>
              <a:t>Tailandia</a:t>
            </a:r>
            <a:endParaRPr lang="en-US" sz="1200" b="1" dirty="0">
              <a:solidFill>
                <a:srgbClr val="0099BD"/>
              </a:solidFill>
              <a:effectLst/>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99BD"/>
                </a:solidFill>
                <a:ea typeface="Times New Roman" panose="02020603050405020304" pitchFamily="18" charset="0"/>
              </a:rPr>
              <a:t>O Quadro </a:t>
            </a:r>
            <a:r>
              <a:rPr lang="en-US" sz="1200" dirty="0" err="1">
                <a:solidFill>
                  <a:srgbClr val="0099BD"/>
                </a:solidFill>
                <a:ea typeface="Times New Roman" panose="02020603050405020304" pitchFamily="18" charset="0"/>
              </a:rPr>
              <a:t>concorda</a:t>
            </a:r>
            <a:r>
              <a:rPr lang="en-US" sz="1200" dirty="0">
                <a:solidFill>
                  <a:srgbClr val="0099BD"/>
                </a:solidFill>
                <a:ea typeface="Times New Roman" panose="02020603050405020304" pitchFamily="18" charset="0"/>
              </a:rPr>
              <a:t> que o </a:t>
            </a:r>
            <a:r>
              <a:rPr lang="en-US" sz="1200" dirty="0" err="1">
                <a:solidFill>
                  <a:srgbClr val="0099BD"/>
                </a:solidFill>
                <a:ea typeface="Times New Roman" panose="02020603050405020304" pitchFamily="18" charset="0"/>
              </a:rPr>
              <a:t>processo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atual</a:t>
            </a:r>
            <a:r>
              <a:rPr lang="en-US" sz="1200" dirty="0">
                <a:solidFill>
                  <a:srgbClr val="0099BD"/>
                </a:solidFill>
                <a:ea typeface="Times New Roman" panose="02020603050405020304" pitchFamily="18" charset="0"/>
              </a:rPr>
              <a:t> de </a:t>
            </a:r>
            <a:r>
              <a:rPr lang="en-US" sz="1200" dirty="0" err="1">
                <a:solidFill>
                  <a:srgbClr val="0099BD"/>
                </a:solidFill>
                <a:ea typeface="Times New Roman" panose="02020603050405020304" pitchFamily="18" charset="0"/>
              </a:rPr>
              <a:t>assentamento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está</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quebrado</a:t>
            </a:r>
            <a:r>
              <a:rPr lang="en-US" sz="1200" dirty="0">
                <a:solidFill>
                  <a:srgbClr val="0099BD"/>
                </a:solidFill>
                <a:ea typeface="Times New Roman" panose="02020603050405020304" pitchFamily="18" charset="0"/>
              </a:rPr>
              <a:t> e que é </a:t>
            </a:r>
            <a:r>
              <a:rPr lang="en-US" sz="1200" dirty="0" err="1">
                <a:solidFill>
                  <a:srgbClr val="0099BD"/>
                </a:solidFill>
                <a:ea typeface="Times New Roman" panose="02020603050405020304" pitchFamily="18" charset="0"/>
              </a:rPr>
              <a:t>necessário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discussões</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na</a:t>
            </a:r>
            <a:r>
              <a:rPr lang="en-US" sz="1200" dirty="0">
                <a:solidFill>
                  <a:srgbClr val="0099BD"/>
                </a:solidFill>
                <a:ea typeface="Times New Roman" panose="02020603050405020304" pitchFamily="18" charset="0"/>
              </a:rPr>
              <a:t> WSC 2023 e no </a:t>
            </a:r>
            <a:r>
              <a:rPr lang="en-US" sz="1200" dirty="0" err="1">
                <a:solidFill>
                  <a:srgbClr val="0099BD"/>
                </a:solidFill>
                <a:ea typeface="Times New Roman" panose="02020603050405020304" pitchFamily="18" charset="0"/>
              </a:rPr>
              <a:t>próximo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ciclo</a:t>
            </a:r>
            <a:r>
              <a:rPr lang="en-US" sz="1200" dirty="0">
                <a:solidFill>
                  <a:srgbClr val="0099BD"/>
                </a:solidFill>
                <a:ea typeface="Times New Roman" panose="02020603050405020304" pitchFamily="18" charset="0"/>
              </a:rPr>
              <a:t>.</a:t>
            </a:r>
            <a:endParaRPr lang="en-US" sz="1200" dirty="0">
              <a:solidFill>
                <a:srgbClr val="0099BD"/>
              </a:solidFill>
              <a:effectLst/>
              <a:ea typeface="Times New Roman" panose="02020603050405020304" pitchFamily="18"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 </a:t>
            </a:r>
            <a:r>
              <a:rPr lang="en-US" dirty="0" err="1"/>
              <a:t>essa</a:t>
            </a:r>
            <a:r>
              <a:rPr lang="en-US" dirty="0"/>
              <a:t> </a:t>
            </a:r>
            <a:r>
              <a:rPr lang="en-US" dirty="0" err="1"/>
              <a:t>realidade</a:t>
            </a:r>
            <a:r>
              <a:rPr lang="en-US" dirty="0"/>
              <a:t> </a:t>
            </a:r>
            <a:r>
              <a:rPr lang="en-US" dirty="0" err="1"/>
              <a:t>em</a:t>
            </a:r>
            <a:r>
              <a:rPr lang="en-US" dirty="0"/>
              <a:t> </a:t>
            </a:r>
            <a:r>
              <a:rPr lang="en-US" dirty="0" err="1"/>
              <a:t>mente</a:t>
            </a:r>
            <a:r>
              <a:rPr lang="en-US" dirty="0"/>
              <a:t>, </a:t>
            </a:r>
            <a:r>
              <a:rPr lang="en-US" dirty="0" err="1"/>
              <a:t>n</a:t>
            </a:r>
            <a:r>
              <a:rPr lang="en-US" sz="1200" dirty="0" err="1">
                <a:solidFill>
                  <a:srgbClr val="0099BD"/>
                </a:solidFill>
                <a:ea typeface="Times New Roman" panose="02020603050405020304" pitchFamily="18" charset="0"/>
              </a:rPr>
              <a:t>enhuma</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recomendação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será</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feita</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pelo</a:t>
            </a:r>
            <a:r>
              <a:rPr lang="en-US" sz="1200" dirty="0">
                <a:solidFill>
                  <a:srgbClr val="0099BD"/>
                </a:solidFill>
                <a:ea typeface="Times New Roman" panose="02020603050405020304" pitchFamily="18" charset="0"/>
              </a:rPr>
              <a:t> Quadro, o que </a:t>
            </a:r>
            <a:r>
              <a:rPr lang="en-US" sz="1200" dirty="0" err="1">
                <a:solidFill>
                  <a:srgbClr val="0099BD"/>
                </a:solidFill>
                <a:ea typeface="Times New Roman" panose="02020603050405020304" pitchFamily="18" charset="0"/>
              </a:rPr>
              <a:t>significa</a:t>
            </a:r>
            <a:r>
              <a:rPr lang="en-US" sz="1200" dirty="0">
                <a:solidFill>
                  <a:srgbClr val="0099BD"/>
                </a:solidFill>
                <a:ea typeface="Times New Roman" panose="02020603050405020304" pitchFamily="18" charset="0"/>
              </a:rPr>
              <a:t> que o WB </a:t>
            </a:r>
            <a:r>
              <a:rPr lang="en-US" sz="1200" dirty="0" err="1">
                <a:solidFill>
                  <a:srgbClr val="0099BD"/>
                </a:solidFill>
                <a:ea typeface="Times New Roman" panose="02020603050405020304" pitchFamily="18" charset="0"/>
              </a:rPr>
              <a:t>não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vai</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apresentar</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nenhuma</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moção</a:t>
            </a:r>
            <a:r>
              <a:rPr lang="en-US" sz="1200" dirty="0">
                <a:solidFill>
                  <a:srgbClr val="0099BD"/>
                </a:solidFill>
                <a:ea typeface="Times New Roman" panose="02020603050405020304" pitchFamily="18" charset="0"/>
              </a:rPr>
              <a:t> de </a:t>
            </a:r>
            <a:r>
              <a:rPr lang="en-US" sz="1200" dirty="0" err="1">
                <a:solidFill>
                  <a:srgbClr val="0099BD"/>
                </a:solidFill>
                <a:ea typeface="Times New Roman" panose="02020603050405020304" pitchFamily="18" charset="0"/>
              </a:rPr>
              <a:t>assentamento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por</a:t>
            </a:r>
            <a:r>
              <a:rPr lang="en-US" sz="1200" dirty="0">
                <a:solidFill>
                  <a:srgbClr val="0099BD"/>
                </a:solidFill>
                <a:ea typeface="Times New Roman" panose="02020603050405020304" pitchFamily="18" charset="0"/>
              </a:rPr>
              <a:t> outro </a:t>
            </a:r>
            <a:r>
              <a:rPr lang="en-US" sz="1200" dirty="0" err="1">
                <a:solidFill>
                  <a:srgbClr val="0099BD"/>
                </a:solidFill>
                <a:ea typeface="Times New Roman" panose="02020603050405020304" pitchFamily="18" charset="0"/>
              </a:rPr>
              <a:t>lado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estamos</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publicando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os</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resultados</a:t>
            </a:r>
            <a:r>
              <a:rPr lang="en-US" sz="1200" dirty="0">
                <a:solidFill>
                  <a:srgbClr val="0099BD"/>
                </a:solidFill>
                <a:ea typeface="Times New Roman" panose="02020603050405020304" pitchFamily="18" charset="0"/>
              </a:rPr>
              <a:t> do Grupo de </a:t>
            </a:r>
            <a:r>
              <a:rPr lang="en-US" sz="1200" dirty="0" err="1">
                <a:solidFill>
                  <a:srgbClr val="0099BD"/>
                </a:solidFill>
                <a:ea typeface="Times New Roman" panose="02020603050405020304" pitchFamily="18" charset="0"/>
              </a:rPr>
              <a:t>trabalho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na</a:t>
            </a:r>
            <a:r>
              <a:rPr lang="en-US" sz="1200" dirty="0">
                <a:solidFill>
                  <a:srgbClr val="0099BD"/>
                </a:solidFill>
                <a:ea typeface="Times New Roman" panose="02020603050405020304" pitchFamily="18" charset="0"/>
              </a:rPr>
              <a:t> integra no CAT para </a:t>
            </a:r>
            <a:r>
              <a:rPr lang="en-US" sz="1200" dirty="0" err="1">
                <a:solidFill>
                  <a:srgbClr val="0099BD"/>
                </a:solidFill>
                <a:ea typeface="Times New Roman" panose="02020603050405020304" pitchFamily="18" charset="0"/>
              </a:rPr>
              <a:t>consideração</a:t>
            </a:r>
            <a:r>
              <a:rPr lang="en-US" sz="1200" dirty="0">
                <a:solidFill>
                  <a:srgbClr val="0099BD"/>
                </a:solidFill>
                <a:ea typeface="Times New Roman" panose="02020603050405020304" pitchFamily="18" charset="0"/>
              </a:rPr>
              <a:t> da </a:t>
            </a:r>
            <a:r>
              <a:rPr lang="en-US" sz="1200" dirty="0" err="1">
                <a:solidFill>
                  <a:srgbClr val="0099BD"/>
                </a:solidFill>
                <a:ea typeface="Times New Roman" panose="02020603050405020304" pitchFamily="18" charset="0"/>
              </a:rPr>
              <a:t>conferência</a:t>
            </a:r>
            <a:r>
              <a:rPr lang="en-US" sz="1200" dirty="0">
                <a:solidFill>
                  <a:srgbClr val="0099BD"/>
                </a:solidFill>
                <a:ea typeface="Times New Roman" panose="02020603050405020304" pitchFamily="18" charset="0"/>
              </a:rPr>
              <a:t>.</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36</a:t>
            </a:fld>
            <a:endParaRPr lang="en-US"/>
          </a:p>
        </p:txBody>
      </p:sp>
    </p:spTree>
    <p:extLst>
      <p:ext uri="{BB962C8B-B14F-4D97-AF65-F5344CB8AC3E}">
        <p14:creationId xmlns:p14="http://schemas.microsoft.com/office/powerpoint/2010/main" val="38883579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solidFill>
                  <a:srgbClr val="0099BD"/>
                </a:solidFill>
                <a:ea typeface="Times New Roman" panose="02020603050405020304" pitchFamily="18" charset="0"/>
              </a:rPr>
              <a:t>O </a:t>
            </a:r>
            <a:r>
              <a:rPr lang="en-US" sz="1200" dirty="0" err="1">
                <a:solidFill>
                  <a:srgbClr val="0099BD"/>
                </a:solidFill>
                <a:ea typeface="Times New Roman" panose="02020603050405020304" pitchFamily="18" charset="0"/>
              </a:rPr>
              <a:t>grupo</a:t>
            </a:r>
            <a:r>
              <a:rPr lang="en-US" sz="1200" dirty="0">
                <a:solidFill>
                  <a:srgbClr val="0099BD"/>
                </a:solidFill>
                <a:ea typeface="Times New Roman" panose="02020603050405020304" pitchFamily="18" charset="0"/>
              </a:rPr>
              <a:t> de </a:t>
            </a:r>
            <a:r>
              <a:rPr lang="en-US" sz="1200" dirty="0" err="1">
                <a:solidFill>
                  <a:srgbClr val="0099BD"/>
                </a:solidFill>
                <a:ea typeface="Times New Roman" panose="02020603050405020304" pitchFamily="18" charset="0"/>
              </a:rPr>
              <a:t>trabalho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chegou</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ao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consenso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na</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recomendação</a:t>
            </a:r>
            <a:r>
              <a:rPr lang="en-US" sz="1200" dirty="0">
                <a:solidFill>
                  <a:srgbClr val="0099BD"/>
                </a:solidFill>
                <a:ea typeface="Times New Roman" panose="02020603050405020304" pitchFamily="18" charset="0"/>
              </a:rPr>
              <a:t> de </a:t>
            </a:r>
            <a:r>
              <a:rPr lang="en-US" sz="1200" dirty="0" err="1">
                <a:solidFill>
                  <a:srgbClr val="0099BD"/>
                </a:solidFill>
                <a:ea typeface="Times New Roman" panose="02020603050405020304" pitchFamily="18" charset="0"/>
              </a:rPr>
              <a:t>Região</a:t>
            </a:r>
            <a:r>
              <a:rPr lang="en-US" sz="1200" dirty="0">
                <a:solidFill>
                  <a:srgbClr val="0099BD"/>
                </a:solidFill>
                <a:ea typeface="Times New Roman" panose="02020603050405020304" pitchFamily="18" charset="0"/>
              </a:rPr>
              <a:t> Iran No.1, </a:t>
            </a:r>
            <a:r>
              <a:rPr lang="en-US" sz="1200" dirty="0" err="1">
                <a:solidFill>
                  <a:srgbClr val="0099BD"/>
                </a:solidFill>
                <a:ea typeface="Times New Roman" panose="02020603050405020304" pitchFamily="18" charset="0"/>
              </a:rPr>
              <a:t>Região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Nordeste</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Região</a:t>
            </a:r>
            <a:r>
              <a:rPr lang="en-US" sz="1200" dirty="0">
                <a:solidFill>
                  <a:srgbClr val="0099BD"/>
                </a:solidFill>
                <a:ea typeface="Times New Roman" panose="02020603050405020304" pitchFamily="18" charset="0"/>
              </a:rPr>
              <a:t> Rio Grande do Sul e </a:t>
            </a:r>
            <a:r>
              <a:rPr lang="en-US" sz="1200" dirty="0" err="1">
                <a:solidFill>
                  <a:srgbClr val="0099BD"/>
                </a:solidFill>
                <a:ea typeface="Times New Roman" panose="02020603050405020304" pitchFamily="18" charset="0"/>
              </a:rPr>
              <a:t>Tailandia</a:t>
            </a:r>
            <a:r>
              <a:rPr lang="en-US" sz="1200" dirty="0">
                <a:solidFill>
                  <a:srgbClr val="0099BD"/>
                </a:solidFill>
                <a:ea typeface="Times New Roman" panose="02020603050405020304" pitchFamily="18" charset="0"/>
              </a:rPr>
              <a:t> para </a:t>
            </a:r>
            <a:r>
              <a:rPr lang="en-US" sz="1200" dirty="0" err="1">
                <a:solidFill>
                  <a:srgbClr val="0099BD"/>
                </a:solidFill>
                <a:ea typeface="Times New Roman" panose="02020603050405020304" pitchFamily="18" charset="0"/>
              </a:rPr>
              <a:t>assentamento</a:t>
            </a:r>
            <a:r>
              <a:rPr lang="en-US" sz="1200" dirty="0">
                <a:solidFill>
                  <a:srgbClr val="0099BD"/>
                </a:solidFill>
                <a:ea typeface="Times New Roman" panose="02020603050405020304" pitchFamily="18" charset="0"/>
              </a:rPr>
              <a:t> </a:t>
            </a:r>
            <a:r>
              <a:rPr lang="en-US" sz="1200" dirty="0" err="1">
                <a:solidFill>
                  <a:srgbClr val="0099BD"/>
                </a:solidFill>
                <a:ea typeface="Times New Roman" panose="02020603050405020304" pitchFamily="18" charset="0"/>
              </a:rPr>
              <a:t>na</a:t>
            </a:r>
            <a:r>
              <a:rPr lang="en-US" sz="1200" dirty="0">
                <a:solidFill>
                  <a:srgbClr val="0099BD"/>
                </a:solidFill>
                <a:ea typeface="Times New Roman" panose="02020603050405020304" pitchFamily="18" charset="0"/>
              </a:rPr>
              <a:t> WSC 2023 </a:t>
            </a:r>
            <a:r>
              <a:rPr lang="en-US" sz="1200" dirty="0" err="1">
                <a:solidFill>
                  <a:srgbClr val="0099BD"/>
                </a:solidFill>
                <a:ea typeface="Times New Roman" panose="02020603050405020304" pitchFamily="18" charset="0"/>
              </a:rPr>
              <a:t>depois</a:t>
            </a:r>
            <a:r>
              <a:rPr lang="en-US" sz="1200" dirty="0">
                <a:solidFill>
                  <a:srgbClr val="0099BD"/>
                </a:solidFill>
                <a:ea typeface="Times New Roman" panose="02020603050405020304" pitchFamily="18" charset="0"/>
              </a:rPr>
              <a:t> de </a:t>
            </a:r>
            <a:r>
              <a:rPr lang="en-US" sz="1200" dirty="0" err="1">
                <a:solidFill>
                  <a:srgbClr val="0099BD"/>
                </a:solidFill>
                <a:ea typeface="Times New Roman" panose="02020603050405020304" pitchFamily="18" charset="0"/>
              </a:rPr>
              <a:t>discussões</a:t>
            </a:r>
            <a:r>
              <a:rPr lang="en-US" sz="1200" dirty="0">
                <a:solidFill>
                  <a:srgbClr val="0099BD"/>
                </a:solidFill>
                <a:ea typeface="Times New Roman" panose="02020603050405020304" pitchFamily="18" charset="0"/>
              </a:rPr>
              <a:t> dos </a:t>
            </a:r>
            <a:r>
              <a:rPr lang="en-US" sz="1200" dirty="0" err="1">
                <a:solidFill>
                  <a:srgbClr val="0099BD"/>
                </a:solidFill>
                <a:ea typeface="Times New Roman" panose="02020603050405020304" pitchFamily="18" charset="0"/>
              </a:rPr>
              <a:t>pedidos</a:t>
            </a:r>
            <a:r>
              <a:rPr lang="en-US" sz="1200" dirty="0">
                <a:solidFill>
                  <a:srgbClr val="0099BD"/>
                </a:solidFill>
                <a:ea typeface="Times New Roman" panose="02020603050405020304" pitchFamily="18" charset="0"/>
              </a:rPr>
              <a:t> e </a:t>
            </a:r>
            <a:r>
              <a:rPr lang="en-US" sz="1200" dirty="0" err="1">
                <a:solidFill>
                  <a:srgbClr val="0099BD"/>
                </a:solidFill>
                <a:ea typeface="Times New Roman" panose="02020603050405020304" pitchFamily="18" charset="0"/>
              </a:rPr>
              <a:t>consideração</a:t>
            </a:r>
            <a:r>
              <a:rPr lang="en-US" sz="1200" dirty="0">
                <a:solidFill>
                  <a:srgbClr val="0099BD"/>
                </a:solidFill>
                <a:ea typeface="Times New Roman" panose="02020603050405020304" pitchFamily="18" charset="0"/>
              </a:rPr>
              <a:t> dos </a:t>
            </a:r>
            <a:r>
              <a:rPr lang="en-US" sz="1200" dirty="0" err="1">
                <a:solidFill>
                  <a:srgbClr val="0099BD"/>
                </a:solidFill>
                <a:ea typeface="Times New Roman" panose="02020603050405020304" pitchFamily="18" charset="0"/>
              </a:rPr>
              <a:t>critérios</a:t>
            </a:r>
            <a:r>
              <a:rPr lang="en-US" sz="1200" dirty="0">
                <a:solidFill>
                  <a:srgbClr val="0099BD"/>
                </a:solidFill>
                <a:ea typeface="Times New Roman" panose="02020603050405020304" pitchFamily="18" charset="0"/>
              </a:rPr>
              <a:t> de </a:t>
            </a:r>
            <a:r>
              <a:rPr lang="en-US" sz="1200" dirty="0" err="1">
                <a:solidFill>
                  <a:srgbClr val="0099BD"/>
                </a:solidFill>
                <a:ea typeface="Times New Roman" panose="02020603050405020304" pitchFamily="18" charset="0"/>
              </a:rPr>
              <a:t>assentamento</a:t>
            </a:r>
            <a:r>
              <a:rPr lang="en-US" sz="1200" dirty="0">
                <a:solidFill>
                  <a:srgbClr val="0099BD"/>
                </a:solidFill>
                <a:ea typeface="Times New Roman" panose="02020603050405020304" pitchFamily="18" charset="0"/>
              </a:rPr>
              <a:t>.</a:t>
            </a: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00" dirty="0">
                <a:effectLst/>
                <a:ea typeface="Times New Roman" panose="02020603050405020304" pitchFamily="18" charset="0"/>
              </a:rPr>
              <a:t>O </a:t>
            </a:r>
            <a:r>
              <a:rPr lang="en-US" sz="1200" dirty="0" err="1">
                <a:effectLst/>
                <a:ea typeface="Times New Roman" panose="02020603050405020304" pitchFamily="18" charset="0"/>
              </a:rPr>
              <a:t>relatório</a:t>
            </a:r>
            <a:r>
              <a:rPr lang="en-US" sz="1200" dirty="0">
                <a:effectLst/>
                <a:ea typeface="Times New Roman" panose="02020603050405020304" pitchFamily="18" charset="0"/>
              </a:rPr>
              <a:t> de </a:t>
            </a:r>
            <a:r>
              <a:rPr lang="en-US" sz="1200" dirty="0" err="1">
                <a:effectLst/>
                <a:ea typeface="Times New Roman" panose="02020603050405020304" pitchFamily="18" charset="0"/>
              </a:rPr>
              <a:t>assentamento</a:t>
            </a:r>
            <a:r>
              <a:rPr lang="en-US" sz="1200" dirty="0">
                <a:effectLst/>
                <a:ea typeface="Times New Roman" panose="02020603050405020304" pitchFamily="18" charset="0"/>
              </a:rPr>
              <a:t> </a:t>
            </a:r>
            <a:r>
              <a:rPr lang="en-US" sz="1200" dirty="0" err="1">
                <a:effectLst/>
                <a:ea typeface="Times New Roman" panose="02020603050405020304" pitchFamily="18" charset="0"/>
              </a:rPr>
              <a:t>contém</a:t>
            </a:r>
            <a:r>
              <a:rPr lang="en-US" sz="1200" dirty="0">
                <a:effectLst/>
                <a:ea typeface="Times New Roman" panose="02020603050405020304" pitchFamily="18" charset="0"/>
              </a:rPr>
              <a:t> um </a:t>
            </a:r>
            <a:r>
              <a:rPr lang="en-US" sz="1200" dirty="0" err="1">
                <a:effectLst/>
                <a:ea typeface="Times New Roman" panose="02020603050405020304" pitchFamily="18" charset="0"/>
              </a:rPr>
              <a:t>histórico</a:t>
            </a:r>
            <a:r>
              <a:rPr lang="en-US" sz="1200" dirty="0">
                <a:effectLst/>
                <a:ea typeface="Times New Roman" panose="02020603050405020304" pitchFamily="18" charset="0"/>
              </a:rPr>
              <a:t> </a:t>
            </a:r>
            <a:r>
              <a:rPr lang="en-US" sz="1200" dirty="0" err="1">
                <a:effectLst/>
                <a:ea typeface="Times New Roman" panose="02020603050405020304" pitchFamily="18" charset="0"/>
              </a:rPr>
              <a:t>sobre</a:t>
            </a:r>
            <a:r>
              <a:rPr lang="en-US" sz="1200" dirty="0">
                <a:effectLst/>
                <a:ea typeface="Times New Roman" panose="02020603050405020304" pitchFamily="18" charset="0"/>
              </a:rPr>
              <a:t> o </a:t>
            </a:r>
            <a:r>
              <a:rPr lang="en-US" sz="1200" dirty="0" err="1">
                <a:effectLst/>
                <a:ea typeface="Times New Roman" panose="02020603050405020304" pitchFamily="18" charset="0"/>
              </a:rPr>
              <a:t>processo</a:t>
            </a:r>
            <a:r>
              <a:rPr lang="en-US" sz="1200" dirty="0">
                <a:effectLst/>
                <a:ea typeface="Times New Roman" panose="02020603050405020304" pitchFamily="18" charset="0"/>
              </a:rPr>
              <a:t> de </a:t>
            </a:r>
            <a:r>
              <a:rPr lang="en-US" sz="1200" dirty="0" err="1">
                <a:effectLst/>
                <a:ea typeface="Times New Roman" panose="02020603050405020304" pitchFamily="18" charset="0"/>
              </a:rPr>
              <a:t>assentamento</a:t>
            </a:r>
            <a:r>
              <a:rPr lang="en-US" sz="1200" dirty="0">
                <a:effectLst/>
                <a:ea typeface="Times New Roman" panose="02020603050405020304" pitchFamily="18" charset="0"/>
              </a:rPr>
              <a:t> e </a:t>
            </a:r>
            <a:r>
              <a:rPr lang="en-US" sz="1200" dirty="0" err="1">
                <a:effectLst/>
                <a:ea typeface="Times New Roman" panose="02020603050405020304" pitchFamily="18" charset="0"/>
              </a:rPr>
              <a:t>informações</a:t>
            </a:r>
            <a:r>
              <a:rPr lang="en-US" sz="1200" dirty="0">
                <a:effectLst/>
                <a:ea typeface="Times New Roman" panose="02020603050405020304" pitchFamily="18" charset="0"/>
              </a:rPr>
              <a:t> </a:t>
            </a:r>
            <a:r>
              <a:rPr lang="en-US" sz="1200" dirty="0" err="1">
                <a:effectLst/>
                <a:ea typeface="Times New Roman" panose="02020603050405020304" pitchFamily="18" charset="0"/>
              </a:rPr>
              <a:t>adicionais</a:t>
            </a:r>
            <a:r>
              <a:rPr lang="en-US" sz="1200" dirty="0">
                <a:effectLst/>
                <a:ea typeface="Times New Roman" panose="02020603050405020304" pitchFamily="18" charset="0"/>
              </a:rPr>
              <a:t> de </a:t>
            </a:r>
            <a:r>
              <a:rPr lang="en-US" sz="1200" dirty="0" err="1">
                <a:effectLst/>
                <a:ea typeface="Times New Roman" panose="02020603050405020304" pitchFamily="18" charset="0"/>
              </a:rPr>
              <a:t>cada</a:t>
            </a:r>
            <a:r>
              <a:rPr lang="en-US" sz="1200" dirty="0">
                <a:effectLst/>
                <a:ea typeface="Times New Roman" panose="02020603050405020304" pitchFamily="18" charset="0"/>
              </a:rPr>
              <a:t> </a:t>
            </a:r>
            <a:r>
              <a:rPr lang="en-US" sz="1200" dirty="0" err="1">
                <a:effectLst/>
                <a:ea typeface="Times New Roman" panose="02020603050405020304" pitchFamily="18" charset="0"/>
              </a:rPr>
              <a:t>região</a:t>
            </a:r>
            <a:r>
              <a:rPr lang="en-US" sz="1200" dirty="0">
                <a:effectLst/>
                <a:ea typeface="Times New Roman" panose="02020603050405020304" pitchFamily="18" charset="0"/>
              </a:rPr>
              <a:t> que fez o </a:t>
            </a:r>
            <a:r>
              <a:rPr lang="en-US" sz="1200" dirty="0" err="1">
                <a:effectLst/>
                <a:ea typeface="Times New Roman" panose="02020603050405020304" pitchFamily="18" charset="0"/>
              </a:rPr>
              <a:t>pedido</a:t>
            </a:r>
            <a:endParaRPr lang="en-US" sz="1200" dirty="0">
              <a:effectLst/>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endParaRPr lang="en-US" sz="1200" dirty="0">
              <a:effectLst/>
              <a:ea typeface="Times New Roman" panose="02020603050405020304" pitchFamily="18" charset="0"/>
            </a:endParaRPr>
          </a:p>
          <a:p>
            <a:pPr marR="0" lvl="0" algn="l">
              <a:spcBef>
                <a:spcPts val="1200"/>
              </a:spcBef>
              <a:spcAft>
                <a:spcPts val="200"/>
              </a:spcAft>
            </a:pPr>
            <a:r>
              <a:rPr lang="en-US" sz="1200" dirty="0">
                <a:solidFill>
                  <a:schemeClr val="accent6"/>
                </a:solidFill>
                <a:ea typeface="Times New Roman" panose="02020603050405020304" pitchFamily="18" charset="0"/>
              </a:rPr>
              <a:t>O </a:t>
            </a:r>
            <a:r>
              <a:rPr lang="en-US" sz="1200" dirty="0" err="1">
                <a:solidFill>
                  <a:schemeClr val="accent6"/>
                </a:solidFill>
                <a:ea typeface="Times New Roman" panose="02020603050405020304" pitchFamily="18" charset="0"/>
              </a:rPr>
              <a:t>assentamento</a:t>
            </a:r>
            <a:r>
              <a:rPr lang="en-US" sz="1200" dirty="0">
                <a:solidFill>
                  <a:schemeClr val="accent6"/>
                </a:solidFill>
                <a:ea typeface="Times New Roman" panose="02020603050405020304" pitchFamily="18" charset="0"/>
              </a:rPr>
              <a:t> de </a:t>
            </a:r>
            <a:r>
              <a:rPr lang="en-US" sz="1200" dirty="0" err="1">
                <a:solidFill>
                  <a:schemeClr val="accent6"/>
                </a:solidFill>
                <a:ea typeface="Times New Roman" panose="02020603050405020304" pitchFamily="18" charset="0"/>
              </a:rPr>
              <a:t>qualquer</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região</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requer</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uma</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moção</a:t>
            </a:r>
            <a:r>
              <a:rPr lang="en-US" sz="1200" dirty="0">
                <a:solidFill>
                  <a:schemeClr val="accent6"/>
                </a:solidFill>
                <a:ea typeface="Times New Roman" panose="02020603050405020304" pitchFamily="18" charset="0"/>
              </a:rPr>
              <a:t> de </a:t>
            </a:r>
            <a:r>
              <a:rPr lang="en-US" sz="1200" dirty="0" err="1">
                <a:solidFill>
                  <a:schemeClr val="accent6"/>
                </a:solidFill>
                <a:ea typeface="Times New Roman" panose="02020603050405020304" pitchFamily="18" charset="0"/>
              </a:rPr>
              <a:t>algum</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participante</a:t>
            </a:r>
            <a:r>
              <a:rPr lang="en-US" sz="1200" dirty="0">
                <a:solidFill>
                  <a:schemeClr val="accent6"/>
                </a:solidFill>
                <a:ea typeface="Times New Roman" panose="02020603050405020304" pitchFamily="18" charset="0"/>
              </a:rPr>
              <a:t> da </a:t>
            </a:r>
            <a:r>
              <a:rPr lang="en-US" sz="1200" dirty="0" err="1">
                <a:solidFill>
                  <a:schemeClr val="accent6"/>
                </a:solidFill>
                <a:ea typeface="Times New Roman" panose="02020603050405020304" pitchFamily="18" charset="0"/>
              </a:rPr>
              <a:t>conferência</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usando</a:t>
            </a:r>
            <a:r>
              <a:rPr lang="en-US" sz="1200" dirty="0">
                <a:solidFill>
                  <a:schemeClr val="accent6"/>
                </a:solidFill>
                <a:ea typeface="Times New Roman" panose="02020603050405020304" pitchFamily="18" charset="0"/>
              </a:rPr>
              <a:t> o </a:t>
            </a:r>
            <a:r>
              <a:rPr lang="en-US" sz="1200" dirty="0" err="1">
                <a:solidFill>
                  <a:schemeClr val="accent6"/>
                </a:solidFill>
                <a:ea typeface="Times New Roman" panose="02020603050405020304" pitchFamily="18" charset="0"/>
              </a:rPr>
              <a:t>formulário</a:t>
            </a:r>
            <a:r>
              <a:rPr lang="en-US" sz="1200" dirty="0">
                <a:solidFill>
                  <a:schemeClr val="accent6"/>
                </a:solidFill>
                <a:ea typeface="Times New Roman" panose="02020603050405020304" pitchFamily="18" charset="0"/>
              </a:rPr>
              <a:t> de </a:t>
            </a:r>
            <a:r>
              <a:rPr lang="en-US" sz="1200" dirty="0" err="1">
                <a:solidFill>
                  <a:schemeClr val="accent6"/>
                </a:solidFill>
                <a:ea typeface="Times New Roman" panose="02020603050405020304" pitchFamily="18" charset="0"/>
              </a:rPr>
              <a:t>emendas</a:t>
            </a:r>
            <a:r>
              <a:rPr lang="en-US" sz="1200" dirty="0">
                <a:solidFill>
                  <a:schemeClr val="accent6"/>
                </a:solidFill>
                <a:ea typeface="Times New Roman" panose="02020603050405020304" pitchFamily="18" charset="0"/>
              </a:rPr>
              <a:t> e </a:t>
            </a:r>
            <a:r>
              <a:rPr lang="en-US" sz="1200" dirty="0" err="1">
                <a:solidFill>
                  <a:schemeClr val="accent6"/>
                </a:solidFill>
                <a:ea typeface="Times New Roman" panose="02020603050405020304" pitchFamily="18" charset="0"/>
              </a:rPr>
              <a:t>assentamento</a:t>
            </a:r>
            <a:r>
              <a:rPr lang="en-US" sz="1200" dirty="0">
                <a:solidFill>
                  <a:schemeClr val="accent6"/>
                </a:solidFill>
                <a:ea typeface="Times New Roman" panose="02020603050405020304" pitchFamily="18" charset="0"/>
              </a:rPr>
              <a:t> que </a:t>
            </a:r>
            <a:r>
              <a:rPr lang="en-US" sz="1200" dirty="0" err="1">
                <a:solidFill>
                  <a:schemeClr val="accent6"/>
                </a:solidFill>
                <a:ea typeface="Times New Roman" panose="02020603050405020304" pitchFamily="18" charset="0"/>
              </a:rPr>
              <a:t>pode</a:t>
            </a:r>
            <a:r>
              <a:rPr lang="en-US" sz="1200" dirty="0">
                <a:solidFill>
                  <a:schemeClr val="accent6"/>
                </a:solidFill>
                <a:ea typeface="Times New Roman" panose="02020603050405020304" pitchFamily="18" charset="0"/>
              </a:rPr>
              <a:t> ser </a:t>
            </a:r>
            <a:r>
              <a:rPr lang="en-US" sz="1200" dirty="0" err="1">
                <a:solidFill>
                  <a:schemeClr val="accent6"/>
                </a:solidFill>
                <a:ea typeface="Times New Roman" panose="02020603050405020304" pitchFamily="18" charset="0"/>
              </a:rPr>
              <a:t>encontrado</a:t>
            </a:r>
            <a:r>
              <a:rPr lang="en-US" sz="1200" dirty="0">
                <a:solidFill>
                  <a:schemeClr val="accent6"/>
                </a:solidFill>
                <a:ea typeface="Times New Roman" panose="02020603050405020304" pitchFamily="18" charset="0"/>
              </a:rPr>
              <a:t> </a:t>
            </a:r>
            <a:r>
              <a:rPr lang="en-US" sz="1200" dirty="0" err="1">
                <a:solidFill>
                  <a:schemeClr val="accent6"/>
                </a:solidFill>
                <a:ea typeface="Times New Roman" panose="02020603050405020304" pitchFamily="18" charset="0"/>
              </a:rPr>
              <a:t>em</a:t>
            </a:r>
            <a:r>
              <a:rPr lang="en-US" sz="1200" dirty="0">
                <a:solidFill>
                  <a:schemeClr val="accent6"/>
                </a:solidFill>
                <a:ea typeface="Times New Roman" panose="02020603050405020304" pitchFamily="18" charset="0"/>
              </a:rPr>
              <a:t>: </a:t>
            </a:r>
            <a:r>
              <a:rPr lang="en-US" sz="1200" dirty="0">
                <a:solidFill>
                  <a:srgbClr val="00B0F0"/>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www.na.org/conference</a:t>
            </a:r>
            <a:r>
              <a:rPr lang="en-US" sz="1200" dirty="0">
                <a:solidFill>
                  <a:srgbClr val="00B0F0"/>
                </a:solidFill>
                <a:effectLst/>
                <a:ea typeface="Times New Roman" panose="02020603050405020304" pitchFamily="18" charset="0"/>
              </a:rPr>
              <a:t> </a:t>
            </a:r>
            <a:r>
              <a:rPr lang="en-US" sz="1200" dirty="0">
                <a:solidFill>
                  <a:schemeClr val="accent6"/>
                </a:solidFill>
                <a:ea typeface="Times New Roman" panose="02020603050405020304" pitchFamily="18" charset="0"/>
              </a:rPr>
              <a:t>e </a:t>
            </a:r>
            <a:r>
              <a:rPr lang="en-US" sz="1200" dirty="0" err="1">
                <a:solidFill>
                  <a:schemeClr val="accent6"/>
                </a:solidFill>
                <a:ea typeface="Times New Roman" panose="02020603050405020304" pitchFamily="18" charset="0"/>
              </a:rPr>
              <a:t>submetido</a:t>
            </a:r>
            <a:r>
              <a:rPr lang="en-US" sz="1200" dirty="0">
                <a:solidFill>
                  <a:schemeClr val="accent6"/>
                </a:solidFill>
                <a:ea typeface="Times New Roman" panose="02020603050405020304" pitchFamily="18" charset="0"/>
              </a:rPr>
              <a:t> para </a:t>
            </a:r>
            <a:r>
              <a:rPr lang="en-US" sz="1200" dirty="0">
                <a:solidFill>
                  <a:srgbClr val="00B0F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worldboard@na.org</a:t>
            </a:r>
            <a:r>
              <a:rPr lang="en-US" sz="1200" dirty="0">
                <a:solidFill>
                  <a:srgbClr val="00B0F0"/>
                </a:solidFill>
                <a:effectLst/>
                <a:ea typeface="Times New Roman" panose="02020603050405020304" pitchFamily="18" charset="0"/>
              </a:rPr>
              <a:t>  </a:t>
            </a:r>
            <a:r>
              <a:rPr lang="en-US" sz="1200" dirty="0" err="1">
                <a:solidFill>
                  <a:schemeClr val="accent6"/>
                </a:solidFill>
                <a:effectLst/>
                <a:ea typeface="Times New Roman" panose="02020603050405020304" pitchFamily="18" charset="0"/>
              </a:rPr>
              <a:t>até</a:t>
            </a:r>
            <a:r>
              <a:rPr lang="en-US" sz="1200" dirty="0">
                <a:solidFill>
                  <a:schemeClr val="accent6"/>
                </a:solidFill>
                <a:effectLst/>
                <a:ea typeface="Times New Roman" panose="02020603050405020304" pitchFamily="18" charset="0"/>
              </a:rPr>
              <a:t> </a:t>
            </a:r>
            <a:r>
              <a:rPr lang="en-US" sz="1200" dirty="0">
                <a:solidFill>
                  <a:schemeClr val="accent6"/>
                </a:solidFill>
                <a:ea typeface="Times New Roman" panose="02020603050405020304" pitchFamily="18" charset="0"/>
              </a:rPr>
              <a:t>1 de Abril de  2023. O </a:t>
            </a:r>
            <a:r>
              <a:rPr lang="en-US" sz="1200" dirty="0" err="1">
                <a:solidFill>
                  <a:schemeClr val="accent6"/>
                </a:solidFill>
                <a:ea typeface="Times New Roman" panose="02020603050405020304" pitchFamily="18" charset="0"/>
              </a:rPr>
              <a:t>prazo</a:t>
            </a:r>
            <a:r>
              <a:rPr lang="en-US" sz="1200" dirty="0">
                <a:solidFill>
                  <a:schemeClr val="accent6"/>
                </a:solidFill>
                <a:ea typeface="Times New Roman" panose="02020603050405020304" pitchFamily="18" charset="0"/>
              </a:rPr>
              <a:t> final para </a:t>
            </a:r>
            <a:r>
              <a:rPr lang="en-US" sz="1200" dirty="0" err="1">
                <a:solidFill>
                  <a:schemeClr val="accent6"/>
                </a:solidFill>
                <a:ea typeface="Times New Roman" panose="02020603050405020304" pitchFamily="18" charset="0"/>
              </a:rPr>
              <a:t>moções</a:t>
            </a:r>
            <a:r>
              <a:rPr lang="en-US" sz="1200" dirty="0">
                <a:solidFill>
                  <a:schemeClr val="accent6"/>
                </a:solidFill>
                <a:ea typeface="Times New Roman" panose="02020603050405020304" pitchFamily="18" charset="0"/>
              </a:rPr>
              <a:t> é 15 de Abril </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37</a:t>
            </a:fld>
            <a:endParaRPr lang="en-US"/>
          </a:p>
        </p:txBody>
      </p:sp>
    </p:spTree>
    <p:extLst>
      <p:ext uri="{BB962C8B-B14F-4D97-AF65-F5344CB8AC3E}">
        <p14:creationId xmlns:p14="http://schemas.microsoft.com/office/powerpoint/2010/main" val="1134505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É </a:t>
            </a:r>
            <a:r>
              <a:rPr lang="en-US" sz="1200" dirty="0" err="1">
                <a:solidFill>
                  <a:schemeClr val="accent4"/>
                </a:solidFill>
              </a:rPr>
              <a:t>uma</a:t>
            </a:r>
            <a:r>
              <a:rPr lang="en-US" sz="1200" dirty="0">
                <a:solidFill>
                  <a:schemeClr val="accent4"/>
                </a:solidFill>
              </a:rPr>
              <a:t> </a:t>
            </a:r>
            <a:r>
              <a:rPr lang="en-US" sz="1200" dirty="0" err="1">
                <a:solidFill>
                  <a:schemeClr val="accent4"/>
                </a:solidFill>
              </a:rPr>
              <a:t>prática</a:t>
            </a:r>
            <a:r>
              <a:rPr lang="en-US" sz="1200" dirty="0">
                <a:solidFill>
                  <a:schemeClr val="accent4"/>
                </a:solidFill>
              </a:rPr>
              <a:t> </a:t>
            </a:r>
            <a:r>
              <a:rPr lang="en-US" sz="1200" dirty="0" err="1">
                <a:solidFill>
                  <a:schemeClr val="accent4"/>
                </a:solidFill>
              </a:rPr>
              <a:t>comum</a:t>
            </a:r>
            <a:r>
              <a:rPr lang="en-US" sz="1200" dirty="0">
                <a:solidFill>
                  <a:schemeClr val="accent4"/>
                </a:solidFill>
              </a:rPr>
              <a:t> o Quadro </a:t>
            </a:r>
            <a:r>
              <a:rPr lang="en-US" sz="1200" dirty="0" err="1">
                <a:solidFill>
                  <a:schemeClr val="accent4"/>
                </a:solidFill>
              </a:rPr>
              <a:t>mundial</a:t>
            </a:r>
            <a:r>
              <a:rPr lang="en-US" sz="1200" dirty="0">
                <a:solidFill>
                  <a:schemeClr val="accent4"/>
                </a:solidFill>
              </a:rPr>
              <a:t> </a:t>
            </a:r>
            <a:r>
              <a:rPr lang="en-US" sz="1200" dirty="0" err="1">
                <a:solidFill>
                  <a:schemeClr val="accent4"/>
                </a:solidFill>
              </a:rPr>
              <a:t>sugerir</a:t>
            </a:r>
            <a:r>
              <a:rPr lang="en-US" sz="1200" dirty="0">
                <a:solidFill>
                  <a:schemeClr val="accent4"/>
                </a:solidFill>
              </a:rPr>
              <a:t> </a:t>
            </a:r>
            <a:r>
              <a:rPr lang="en-US" sz="1200" dirty="0" err="1">
                <a:solidFill>
                  <a:schemeClr val="accent4"/>
                </a:solidFill>
              </a:rPr>
              <a:t>discussõees</a:t>
            </a:r>
            <a:r>
              <a:rPr lang="en-US" sz="1200" dirty="0">
                <a:solidFill>
                  <a:schemeClr val="accent4"/>
                </a:solidFill>
              </a:rPr>
              <a:t> e </a:t>
            </a:r>
            <a:r>
              <a:rPr lang="en-US" sz="1200" dirty="0" err="1">
                <a:solidFill>
                  <a:schemeClr val="accent4"/>
                </a:solidFill>
              </a:rPr>
              <a:t>processos</a:t>
            </a:r>
            <a:r>
              <a:rPr lang="en-US" sz="1200" dirty="0">
                <a:solidFill>
                  <a:schemeClr val="accent4"/>
                </a:solidFill>
              </a:rPr>
              <a:t> de </a:t>
            </a:r>
            <a:r>
              <a:rPr lang="en-US" sz="1200" dirty="0" err="1">
                <a:solidFill>
                  <a:schemeClr val="accent4"/>
                </a:solidFill>
              </a:rPr>
              <a:t>decisão</a:t>
            </a:r>
            <a:r>
              <a:rPr lang="en-US" sz="1200" dirty="0">
                <a:solidFill>
                  <a:schemeClr val="accent4"/>
                </a:solidFill>
              </a:rPr>
              <a:t> para </a:t>
            </a:r>
            <a:r>
              <a:rPr lang="en-US" sz="1200" dirty="0" err="1">
                <a:solidFill>
                  <a:schemeClr val="accent4"/>
                </a:solidFill>
              </a:rPr>
              <a:t>testar</a:t>
            </a:r>
            <a:r>
              <a:rPr lang="en-US" sz="1200" dirty="0">
                <a:solidFill>
                  <a:schemeClr val="accent4"/>
                </a:solidFill>
              </a:rPr>
              <a:t> </a:t>
            </a:r>
            <a:r>
              <a:rPr lang="en-US" sz="1200" dirty="0" err="1">
                <a:solidFill>
                  <a:schemeClr val="accent4"/>
                </a:solidFill>
              </a:rPr>
              <a:t>alguns</a:t>
            </a:r>
            <a:r>
              <a:rPr lang="en-US" sz="1200" dirty="0">
                <a:solidFill>
                  <a:schemeClr val="accent4"/>
                </a:solidFill>
              </a:rPr>
              <a:t> </a:t>
            </a:r>
            <a:r>
              <a:rPr lang="en-US" sz="1200" dirty="0" err="1">
                <a:solidFill>
                  <a:schemeClr val="accent4"/>
                </a:solidFill>
              </a:rPr>
              <a:t>processos</a:t>
            </a:r>
            <a:r>
              <a:rPr lang="en-US" sz="1200" dirty="0">
                <a:solidFill>
                  <a:schemeClr val="accent4"/>
                </a:solidFill>
              </a:rPr>
              <a:t> </a:t>
            </a:r>
            <a:r>
              <a:rPr lang="en-US" sz="1200" dirty="0" err="1">
                <a:solidFill>
                  <a:schemeClr val="accent4"/>
                </a:solidFill>
              </a:rPr>
              <a:t>por</a:t>
            </a:r>
            <a:r>
              <a:rPr lang="en-US" sz="1200" dirty="0">
                <a:solidFill>
                  <a:schemeClr val="accent4"/>
                </a:solidFill>
              </a:rPr>
              <a:t> </a:t>
            </a:r>
            <a:r>
              <a:rPr lang="en-US" sz="1200" dirty="0" err="1">
                <a:solidFill>
                  <a:schemeClr val="accent4"/>
                </a:solidFill>
              </a:rPr>
              <a:t>somente</a:t>
            </a:r>
            <a:r>
              <a:rPr lang="en-US" sz="1200" dirty="0">
                <a:solidFill>
                  <a:schemeClr val="accent4"/>
                </a:solidFill>
              </a:rPr>
              <a:t> </a:t>
            </a:r>
            <a:r>
              <a:rPr lang="en-US" sz="1200" dirty="0" err="1">
                <a:solidFill>
                  <a:schemeClr val="accent4"/>
                </a:solidFill>
              </a:rPr>
              <a:t>uma</a:t>
            </a:r>
            <a:r>
              <a:rPr lang="en-US" sz="1200" dirty="0">
                <a:solidFill>
                  <a:schemeClr val="accent4"/>
                </a:solidFill>
              </a:rPr>
              <a:t> </a:t>
            </a:r>
            <a:r>
              <a:rPr lang="en-US" sz="1200" dirty="0" err="1">
                <a:solidFill>
                  <a:schemeClr val="accent4"/>
                </a:solidFill>
              </a:rPr>
              <a:t>conferência</a:t>
            </a:r>
            <a:r>
              <a:rPr lang="en-US" sz="1200" dirty="0">
                <a:solidFill>
                  <a:schemeClr val="accent4"/>
                </a:solidFill>
              </a:rPr>
              <a:t>, com o </a:t>
            </a:r>
            <a:r>
              <a:rPr lang="en-US" sz="1200" dirty="0" err="1">
                <a:solidFill>
                  <a:schemeClr val="accent4"/>
                </a:solidFill>
              </a:rPr>
              <a:t>entendimento</a:t>
            </a:r>
            <a:r>
              <a:rPr lang="en-US" sz="1200" dirty="0">
                <a:solidFill>
                  <a:schemeClr val="accent4"/>
                </a:solidFill>
              </a:rPr>
              <a:t> se a WSC </a:t>
            </a:r>
            <a:r>
              <a:rPr lang="en-US" sz="1200" dirty="0" err="1">
                <a:solidFill>
                  <a:schemeClr val="accent4"/>
                </a:solidFill>
              </a:rPr>
              <a:t>gosta</a:t>
            </a:r>
            <a:r>
              <a:rPr lang="en-US" sz="1200" dirty="0">
                <a:solidFill>
                  <a:schemeClr val="accent4"/>
                </a:solidFill>
              </a:rPr>
              <a:t> dos </a:t>
            </a:r>
            <a:r>
              <a:rPr lang="en-US" sz="1200" dirty="0" err="1">
                <a:solidFill>
                  <a:schemeClr val="accent4"/>
                </a:solidFill>
              </a:rPr>
              <a:t>processos</a:t>
            </a:r>
            <a:r>
              <a:rPr lang="en-US" sz="1200" dirty="0">
                <a:solidFill>
                  <a:schemeClr val="accent4"/>
                </a:solidFill>
              </a:rPr>
              <a:t>, </a:t>
            </a:r>
            <a:r>
              <a:rPr lang="en-US" sz="1200" dirty="0" err="1">
                <a:solidFill>
                  <a:schemeClr val="accent4"/>
                </a:solidFill>
              </a:rPr>
              <a:t>participantes</a:t>
            </a:r>
            <a:r>
              <a:rPr lang="en-US" sz="1200" dirty="0">
                <a:solidFill>
                  <a:schemeClr val="accent4"/>
                </a:solidFill>
              </a:rPr>
              <a:t> </a:t>
            </a:r>
            <a:r>
              <a:rPr lang="en-US" sz="1200" dirty="0" err="1">
                <a:solidFill>
                  <a:schemeClr val="accent4"/>
                </a:solidFill>
              </a:rPr>
              <a:t>podem</a:t>
            </a:r>
            <a:r>
              <a:rPr lang="en-US" sz="1200" dirty="0">
                <a:solidFill>
                  <a:schemeClr val="accent4"/>
                </a:solidFill>
              </a:rPr>
              <a:t> </a:t>
            </a:r>
            <a:r>
              <a:rPr lang="en-US" sz="1200" dirty="0" err="1">
                <a:solidFill>
                  <a:schemeClr val="accent4"/>
                </a:solidFill>
              </a:rPr>
              <a:t>decidir</a:t>
            </a:r>
            <a:r>
              <a:rPr lang="en-US" sz="1200" dirty="0">
                <a:solidFill>
                  <a:schemeClr val="accent4"/>
                </a:solidFill>
              </a:rPr>
              <a:t> </a:t>
            </a:r>
            <a:r>
              <a:rPr lang="en-US" sz="1200" dirty="0" err="1">
                <a:solidFill>
                  <a:schemeClr val="accent4"/>
                </a:solidFill>
              </a:rPr>
              <a:t>adota-los</a:t>
            </a:r>
            <a:r>
              <a:rPr lang="en-US" sz="1200" dirty="0">
                <a:solidFill>
                  <a:schemeClr val="accent4"/>
                </a:solidFill>
              </a:rPr>
              <a:t> </a:t>
            </a:r>
            <a:r>
              <a:rPr lang="en-US" sz="1200" dirty="0" err="1">
                <a:solidFill>
                  <a:schemeClr val="accent4"/>
                </a:solidFill>
              </a:rPr>
              <a:t>como</a:t>
            </a:r>
            <a:r>
              <a:rPr lang="en-US" sz="1200" dirty="0">
                <a:solidFill>
                  <a:schemeClr val="accent4"/>
                </a:solidFill>
              </a:rPr>
              <a:t> </a:t>
            </a:r>
            <a:r>
              <a:rPr lang="en-US" sz="1200" dirty="0" err="1">
                <a:solidFill>
                  <a:schemeClr val="accent4"/>
                </a:solidFill>
              </a:rPr>
              <a:t>prática</a:t>
            </a:r>
            <a:r>
              <a:rPr lang="en-US" sz="1200" dirty="0">
                <a:solidFill>
                  <a:schemeClr val="accent4"/>
                </a:solidFill>
              </a:rPr>
              <a:t> </a:t>
            </a:r>
            <a:r>
              <a:rPr lang="en-US" sz="1200" dirty="0" err="1">
                <a:solidFill>
                  <a:schemeClr val="accent4"/>
                </a:solidFill>
              </a:rPr>
              <a:t>recorrente</a:t>
            </a:r>
            <a:r>
              <a:rPr lang="en-US" sz="1200" dirty="0">
                <a:solidFill>
                  <a:schemeClr val="accent4"/>
                </a:solidFill>
              </a:rPr>
              <a:t> no final da </a:t>
            </a:r>
            <a:r>
              <a:rPr lang="en-US" sz="1200" dirty="0" err="1">
                <a:solidFill>
                  <a:schemeClr val="accent4"/>
                </a:solidFill>
              </a:rPr>
              <a:t>semana</a:t>
            </a:r>
            <a:r>
              <a:rPr lang="en-US" sz="1200" dirty="0">
                <a:solidFill>
                  <a:schemeClr val="accent4"/>
                </a:solidFill>
              </a:rPr>
              <a:t> da </a:t>
            </a:r>
            <a:r>
              <a:rPr lang="en-US" sz="1200" dirty="0" err="1">
                <a:solidFill>
                  <a:schemeClr val="accent4"/>
                </a:solidFill>
              </a:rPr>
              <a:t>conferência</a:t>
            </a:r>
            <a:r>
              <a:rPr lang="en-US" sz="1200" dirty="0">
                <a:solidFill>
                  <a:schemeClr val="accent4"/>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dirty="0">
                <a:solidFill>
                  <a:schemeClr val="accent4"/>
                </a:solidFill>
              </a:rPr>
              <a:t>As vezes os processos sugeridos são novos, e as vezes são aperfeiçoamentos de processos que já existem</a:t>
            </a:r>
            <a:endParaRPr lang="en-US" sz="1200" b="0" dirty="0">
              <a:solidFill>
                <a:schemeClr val="accent4"/>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4"/>
                </a:solidFill>
              </a:rPr>
              <a:t> </a:t>
            </a:r>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38</a:t>
            </a:fld>
            <a:endParaRPr lang="en-US"/>
          </a:p>
        </p:txBody>
      </p:sp>
    </p:spTree>
    <p:extLst>
      <p:ext uri="{BB962C8B-B14F-4D97-AF65-F5344CB8AC3E}">
        <p14:creationId xmlns:p14="http://schemas.microsoft.com/office/powerpoint/2010/main" val="7413971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A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terminologia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atual</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descrever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resultados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enquetes</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votações</a:t>
            </a:r>
            <a:r>
              <a:rPr lang="en-US" sz="1800" spc="-20" dirty="0">
                <a:effectLst/>
                <a:latin typeface="Calibri" panose="020F0502020204030204" pitchFamily="34" charset="0"/>
                <a:ea typeface="Calibri" panose="020F0502020204030204" pitchFamily="34" charset="0"/>
                <a:cs typeface="Arial" panose="020B0604020202020204" pitchFamily="34" charset="0"/>
              </a:rPr>
              <a:t> no GWSNA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pode</a:t>
            </a:r>
            <a:r>
              <a:rPr lang="en-US" sz="1800" spc="-20" dirty="0">
                <a:effectLst/>
                <a:latin typeface="Calibri" panose="020F0502020204030204" pitchFamily="34" charset="0"/>
                <a:ea typeface="Calibri" panose="020F0502020204030204" pitchFamily="34" charset="0"/>
                <a:cs typeface="Arial" panose="020B0604020202020204" pitchFamily="34" charset="0"/>
              </a:rPr>
              <a:t> ser confuse. </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Moções</a:t>
            </a:r>
            <a:r>
              <a:rPr lang="en-US" sz="1800" spc="-20" dirty="0">
                <a:effectLst/>
                <a:latin typeface="Calibri" panose="020F0502020204030204" pitchFamily="34" charset="0"/>
                <a:ea typeface="Calibri" panose="020F0502020204030204" pitchFamily="34" charset="0"/>
                <a:cs typeface="Arial" panose="020B0604020202020204" pitchFamily="34" charset="0"/>
              </a:rPr>
              <a:t> com </a:t>
            </a:r>
            <a:r>
              <a:rPr lang="en-US" sz="1800" spc="-20" dirty="0" err="1">
                <a:effectLst/>
                <a:latin typeface="Calibri" panose="020F0502020204030204" pitchFamily="34" charset="0"/>
                <a:ea typeface="Calibri" panose="020F0502020204030204" pitchFamily="34" charset="0"/>
                <a:cs typeface="Arial" panose="020B0604020202020204" pitchFamily="34" charset="0"/>
              </a:rPr>
              <a:t>menos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dois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terços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ct val="1070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pt-BR" sz="1800" spc="-20" dirty="0">
                <a:effectLst/>
                <a:latin typeface="Calibri" panose="020F0502020204030204" pitchFamily="34" charset="0"/>
                <a:ea typeface="Calibri" panose="020F0502020204030204" pitchFamily="34" charset="0"/>
                <a:cs typeface="Arial" panose="020B0604020202020204" pitchFamily="34" charset="0"/>
              </a:rPr>
              <a:t>As moções com menos de dois terços necessários para passar são descritas como tendo "apoio", mas não passam.</a:t>
            </a:r>
          </a:p>
          <a:p>
            <a:pPr marL="0" marR="0">
              <a:lnSpc>
                <a:spcPct val="107000"/>
              </a:lnSpc>
              <a:spcBef>
                <a:spcPts val="0"/>
              </a:spcBef>
              <a:spcAft>
                <a:spcPts val="600"/>
              </a:spcAft>
            </a:pPr>
            <a:endParaRPr lang="pt-BR" sz="1800" spc="-20" dirty="0">
              <a:solidFill>
                <a:srgbClr val="00A8C2"/>
              </a:solidFill>
              <a:effectLst/>
              <a:latin typeface="Calibri" panose="020F050202020403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r>
              <a:rPr lang="en-US" sz="1800" dirty="0" err="1">
                <a:solidFill>
                  <a:srgbClr val="00A8C2"/>
                </a:solidFill>
                <a:ea typeface="Times New Roman" panose="02020603050405020304" pitchFamily="18" charset="0"/>
              </a:rPr>
              <a:t>Está</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sendo</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oferecida</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uma</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liguagem</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simplificada</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na</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moção</a:t>
            </a:r>
            <a:r>
              <a:rPr lang="en-US" sz="1800" dirty="0">
                <a:solidFill>
                  <a:srgbClr val="00A8C2"/>
                </a:solidFill>
                <a:ea typeface="Times New Roman" panose="02020603050405020304" pitchFamily="18" charset="0"/>
              </a:rPr>
              <a:t> 33</a:t>
            </a:r>
          </a:p>
        </p:txBody>
      </p:sp>
      <p:sp>
        <p:nvSpPr>
          <p:cNvPr id="4" name="Slide Number Placeholder 3"/>
          <p:cNvSpPr>
            <a:spLocks noGrp="1"/>
          </p:cNvSpPr>
          <p:nvPr>
            <p:ph type="sldNum" sz="quarter" idx="5"/>
          </p:nvPr>
        </p:nvSpPr>
        <p:spPr/>
        <p:txBody>
          <a:bodyPr/>
          <a:lstStyle/>
          <a:p>
            <a:fld id="{763812F2-32ED-CF4C-8C3A-6D2A8F76515E}" type="slidenum">
              <a:rPr lang="en-US" smtClean="0"/>
              <a:t>39</a:t>
            </a:fld>
            <a:endParaRPr lang="en-US"/>
          </a:p>
        </p:txBody>
      </p:sp>
    </p:spTree>
    <p:extLst>
      <p:ext uri="{BB962C8B-B14F-4D97-AF65-F5344CB8AC3E}">
        <p14:creationId xmlns:p14="http://schemas.microsoft.com/office/powerpoint/2010/main" val="385142089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40</a:t>
            </a:fld>
            <a:endParaRPr lang="en-US"/>
          </a:p>
        </p:txBody>
      </p:sp>
    </p:spTree>
    <p:extLst>
      <p:ext uri="{BB962C8B-B14F-4D97-AF65-F5344CB8AC3E}">
        <p14:creationId xmlns:p14="http://schemas.microsoft.com/office/powerpoint/2010/main" val="11145542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Para a WSC 2023, </a:t>
            </a:r>
            <a:r>
              <a:rPr lang="en-US" sz="1200" b="0" i="0" u="none" strike="noStrike" kern="1200" baseline="0" dirty="0" err="1">
                <a:solidFill>
                  <a:schemeClr val="tx1"/>
                </a:solidFill>
                <a:latin typeface="+mn-lt"/>
                <a:ea typeface="+mn-ea"/>
                <a:cs typeface="+mn-cs"/>
              </a:rPr>
              <a:t>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cofacilitadores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pediram</a:t>
            </a:r>
            <a:r>
              <a:rPr lang="en-US" sz="1200" b="0" i="0" u="none" strike="noStrike" kern="1200" baseline="0" dirty="0">
                <a:solidFill>
                  <a:schemeClr val="tx1"/>
                </a:solidFill>
                <a:latin typeface="+mn-lt"/>
                <a:ea typeface="+mn-ea"/>
                <a:cs typeface="+mn-cs"/>
              </a:rPr>
              <a:t> para </a:t>
            </a:r>
            <a:r>
              <a:rPr lang="en-US" sz="1200" b="0" i="0" u="none" strike="noStrike" kern="1200" baseline="0" dirty="0" err="1">
                <a:solidFill>
                  <a:schemeClr val="tx1"/>
                </a:solidFill>
                <a:latin typeface="+mn-lt"/>
                <a:ea typeface="+mn-ea"/>
                <a:cs typeface="+mn-cs"/>
              </a:rPr>
              <a:t>os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participantes</a:t>
            </a:r>
            <a:r>
              <a:rPr lang="en-US" sz="1200" b="0" i="0" u="none" strike="noStrike" kern="1200" baseline="0" dirty="0">
                <a:solidFill>
                  <a:schemeClr val="tx1"/>
                </a:solidFill>
                <a:latin typeface="+mn-lt"/>
                <a:ea typeface="+mn-ea"/>
                <a:cs typeface="+mn-cs"/>
              </a:rPr>
              <a:t> que </a:t>
            </a:r>
            <a:r>
              <a:rPr lang="en-US" sz="1200" b="0" i="0" u="none" strike="noStrike" kern="1200" baseline="0" dirty="0" err="1">
                <a:solidFill>
                  <a:schemeClr val="tx1"/>
                </a:solidFill>
                <a:latin typeface="+mn-lt"/>
                <a:ea typeface="+mn-ea"/>
                <a:cs typeface="+mn-cs"/>
              </a:rPr>
              <a:t>tem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intennção</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apresentar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emendas</a:t>
            </a:r>
            <a:r>
              <a:rPr lang="en-US" sz="1200" b="0" i="0" u="none" strike="noStrike" kern="1200" baseline="0" dirty="0">
                <a:solidFill>
                  <a:schemeClr val="tx1"/>
                </a:solidFill>
                <a:latin typeface="+mn-lt"/>
                <a:ea typeface="+mn-ea"/>
                <a:cs typeface="+mn-cs"/>
              </a:rPr>
              <a:t> para </a:t>
            </a:r>
            <a:r>
              <a:rPr lang="en-US" sz="1200" b="0" i="0" u="none" strike="noStrike" kern="1200" baseline="0" dirty="0" err="1">
                <a:solidFill>
                  <a:schemeClr val="tx1"/>
                </a:solidFill>
                <a:latin typeface="+mn-lt"/>
                <a:ea typeface="+mn-ea"/>
                <a:cs typeface="+mn-cs"/>
              </a:rPr>
              <a:t>notificar</a:t>
            </a:r>
            <a:r>
              <a:rPr lang="en-US" sz="1200" b="0" i="0" u="none" strike="noStrike" kern="1200" baseline="0" dirty="0">
                <a:solidFill>
                  <a:schemeClr val="tx1"/>
                </a:solidFill>
                <a:latin typeface="+mn-lt"/>
                <a:ea typeface="+mn-ea"/>
                <a:cs typeface="+mn-cs"/>
              </a:rPr>
              <a:t> o Quadro </a:t>
            </a:r>
            <a:r>
              <a:rPr lang="en-US" sz="1200" b="0" i="0" u="none" strike="noStrike" kern="1200" baseline="0" dirty="0" err="1">
                <a:solidFill>
                  <a:schemeClr val="tx1"/>
                </a:solidFill>
                <a:latin typeface="+mn-lt"/>
                <a:ea typeface="+mn-ea"/>
                <a:cs typeface="+mn-cs"/>
              </a:rPr>
              <a:t>não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mais</a:t>
            </a:r>
            <a:r>
              <a:rPr lang="en-US" sz="1200" b="0" i="0" u="none" strike="noStrike" kern="1200" baseline="0" dirty="0">
                <a:solidFill>
                  <a:schemeClr val="tx1"/>
                </a:solidFill>
                <a:latin typeface="+mn-lt"/>
                <a:ea typeface="+mn-ea"/>
                <a:cs typeface="+mn-cs"/>
              </a:rPr>
              <a:t> do que 1 </a:t>
            </a:r>
            <a:r>
              <a:rPr lang="en-US" sz="1200" b="0" i="0" u="none" strike="noStrike" kern="1200" baseline="0" dirty="0" err="1">
                <a:solidFill>
                  <a:schemeClr val="tx1"/>
                </a:solidFill>
                <a:latin typeface="+mn-lt"/>
                <a:ea typeface="+mn-ea"/>
                <a:cs typeface="+mn-cs"/>
              </a:rPr>
              <a:t>mês</a:t>
            </a:r>
            <a:r>
              <a:rPr lang="en-US" sz="1200" b="0" i="0" u="none" strike="noStrike" kern="1200" baseline="0" dirty="0">
                <a:solidFill>
                  <a:schemeClr val="tx1"/>
                </a:solidFill>
                <a:latin typeface="+mn-lt"/>
                <a:ea typeface="+mn-ea"/>
                <a:cs typeface="+mn-cs"/>
              </a:rPr>
              <a:t> antes da </a:t>
            </a:r>
            <a:r>
              <a:rPr lang="en-US" sz="1200" b="0" i="0" u="none" strike="noStrike" kern="1200" baseline="0" dirty="0" err="1">
                <a:solidFill>
                  <a:schemeClr val="tx1"/>
                </a:solidFill>
                <a:latin typeface="+mn-lt"/>
                <a:ea typeface="+mn-ea"/>
                <a:cs typeface="+mn-cs"/>
              </a:rPr>
              <a:t>conferência</a:t>
            </a:r>
            <a:r>
              <a:rPr lang="en-US" sz="1200" b="0" i="0" u="none" strike="noStrike" kern="1200" baseline="0" dirty="0">
                <a:solidFill>
                  <a:schemeClr val="tx1"/>
                </a:solidFill>
                <a:latin typeface="+mn-lt"/>
                <a:ea typeface="+mn-ea"/>
                <a:cs typeface="+mn-cs"/>
              </a:rPr>
              <a:t> para </a:t>
            </a:r>
            <a:r>
              <a:rPr lang="en-US" sz="1200" b="0" i="0" u="none" strike="noStrike" kern="1200" baseline="0" dirty="0" err="1">
                <a:solidFill>
                  <a:schemeClr val="tx1"/>
                </a:solidFill>
                <a:latin typeface="+mn-lt"/>
                <a:ea typeface="+mn-ea"/>
                <a:cs typeface="+mn-cs"/>
              </a:rPr>
              <a:t>dar</a:t>
            </a:r>
            <a:r>
              <a:rPr lang="en-US" sz="1200" b="0" i="0" u="none" strike="noStrike" kern="1200" baseline="0" dirty="0">
                <a:solidFill>
                  <a:schemeClr val="tx1"/>
                </a:solidFill>
                <a:latin typeface="+mn-lt"/>
                <a:ea typeface="+mn-ea"/>
                <a:cs typeface="+mn-cs"/>
              </a:rPr>
              <a:t> tempo de </a:t>
            </a:r>
            <a:r>
              <a:rPr lang="en-US" sz="1200" b="0" i="0" u="none" strike="noStrike" kern="1200" baseline="0" dirty="0" err="1">
                <a:solidFill>
                  <a:schemeClr val="tx1"/>
                </a:solidFill>
                <a:latin typeface="+mn-lt"/>
                <a:ea typeface="+mn-ea"/>
                <a:cs typeface="+mn-cs"/>
              </a:rPr>
              <a:t>ter</a:t>
            </a:r>
            <a:r>
              <a:rPr lang="en-US" sz="1200" b="0" i="0" u="none" strike="noStrike" kern="1200" baseline="0" dirty="0">
                <a:solidFill>
                  <a:schemeClr val="tx1"/>
                </a:solidFill>
                <a:latin typeface="+mn-lt"/>
                <a:ea typeface="+mn-ea"/>
                <a:cs typeface="+mn-cs"/>
              </a:rPr>
              <a:t> Certeza que as </a:t>
            </a:r>
            <a:r>
              <a:rPr lang="en-US" sz="1200" b="0" i="0" u="none" strike="noStrike" kern="1200" baseline="0" dirty="0" err="1">
                <a:solidFill>
                  <a:schemeClr val="tx1"/>
                </a:solidFill>
                <a:latin typeface="+mn-lt"/>
                <a:ea typeface="+mn-ea"/>
                <a:cs typeface="+mn-cs"/>
              </a:rPr>
              <a:t>emendas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estarão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prontas</a:t>
            </a:r>
            <a:r>
              <a:rPr lang="en-US" sz="1200" b="0" i="0" u="none" strike="noStrike" kern="1200" baseline="0" dirty="0">
                <a:solidFill>
                  <a:schemeClr val="tx1"/>
                </a:solidFill>
                <a:latin typeface="+mn-lt"/>
                <a:ea typeface="+mn-ea"/>
                <a:cs typeface="+mn-cs"/>
              </a:rPr>
              <a:t> e </a:t>
            </a:r>
            <a:r>
              <a:rPr lang="en-US" sz="1200" b="0" i="0" u="none" strike="noStrike" kern="1200" baseline="0" dirty="0" err="1">
                <a:solidFill>
                  <a:schemeClr val="tx1"/>
                </a:solidFill>
                <a:latin typeface="+mn-lt"/>
                <a:ea typeface="+mn-ea"/>
                <a:cs typeface="+mn-cs"/>
              </a:rPr>
              <a:t>em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ordem</a:t>
            </a:r>
            <a:r>
              <a:rPr lang="en-US" sz="1200" b="0" i="0" u="none" strike="noStrike" kern="1200" baseline="0" dirty="0">
                <a:solidFill>
                  <a:schemeClr val="tx1"/>
                </a:solidFill>
                <a:latin typeface="+mn-lt"/>
                <a:ea typeface="+mn-ea"/>
                <a:cs typeface="+mn-cs"/>
              </a:rPr>
              <a:t>. Na </a:t>
            </a:r>
            <a:r>
              <a:rPr lang="en-US" sz="1200" b="0" i="0" u="none" strike="noStrike" kern="1200" baseline="0" dirty="0" err="1">
                <a:solidFill>
                  <a:schemeClr val="tx1"/>
                </a:solidFill>
                <a:latin typeface="+mn-lt"/>
                <a:ea typeface="+mn-ea"/>
                <a:cs typeface="+mn-cs"/>
              </a:rPr>
              <a:t>política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atual</a:t>
            </a:r>
            <a:r>
              <a:rPr lang="en-US" sz="1200" b="0" i="0" u="none" strike="noStrike" kern="1200" baseline="0" dirty="0">
                <a:solidFill>
                  <a:schemeClr val="tx1"/>
                </a:solidFill>
                <a:latin typeface="+mn-lt"/>
                <a:ea typeface="+mn-ea"/>
                <a:cs typeface="+mn-cs"/>
              </a:rPr>
              <a:t> é 15 </a:t>
            </a:r>
            <a:r>
              <a:rPr lang="en-US" sz="1200" b="0" i="0" u="none" strike="noStrike" kern="1200" baseline="0" dirty="0" err="1">
                <a:solidFill>
                  <a:schemeClr val="tx1"/>
                </a:solidFill>
                <a:latin typeface="+mn-lt"/>
                <a:ea typeface="+mn-ea"/>
                <a:cs typeface="+mn-cs"/>
              </a:rPr>
              <a:t>dias</a:t>
            </a:r>
            <a:r>
              <a:rPr lang="en-US" sz="1200" b="0" i="0" u="none" strike="noStrike" kern="1200" baseline="0" dirty="0">
                <a:solidFill>
                  <a:schemeClr val="tx1"/>
                </a:solidFill>
                <a:latin typeface="+mn-lt"/>
                <a:ea typeface="+mn-ea"/>
                <a:cs typeface="+mn-cs"/>
              </a:rPr>
              <a:t> antes.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 </a:t>
            </a:r>
            <a:r>
              <a:rPr lang="en-US" sz="1200" b="0" i="0" u="none" strike="noStrike" kern="1200" baseline="0" dirty="0" err="1">
                <a:solidFill>
                  <a:schemeClr val="tx1"/>
                </a:solidFill>
                <a:latin typeface="+mn-lt"/>
                <a:ea typeface="+mn-ea"/>
                <a:cs typeface="+mn-cs"/>
              </a:rPr>
              <a:t>primeiro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prazo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permite</a:t>
            </a:r>
            <a:r>
              <a:rPr lang="en-US" sz="1200" b="0" i="0" u="none" strike="noStrike" kern="1200" baseline="0" dirty="0">
                <a:solidFill>
                  <a:schemeClr val="tx1"/>
                </a:solidFill>
                <a:latin typeface="+mn-lt"/>
                <a:ea typeface="+mn-ea"/>
                <a:cs typeface="+mn-cs"/>
              </a:rPr>
              <a:t> time para as </a:t>
            </a:r>
            <a:r>
              <a:rPr lang="en-US" sz="1200" b="0" i="0" u="none" strike="noStrike" kern="1200" baseline="0" dirty="0" err="1">
                <a:solidFill>
                  <a:schemeClr val="tx1"/>
                </a:solidFill>
                <a:latin typeface="+mn-lt"/>
                <a:ea typeface="+mn-ea"/>
                <a:cs typeface="+mn-cs"/>
              </a:rPr>
              <a:t>emendas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serem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revisadas</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ou</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refinadas</a:t>
            </a:r>
            <a:r>
              <a:rPr lang="en-US" sz="1200" b="0" i="0" u="none" strike="noStrike" kern="1200" baseline="0" dirty="0">
                <a:solidFill>
                  <a:schemeClr val="tx1"/>
                </a:solidFill>
                <a:latin typeface="+mn-lt"/>
                <a:ea typeface="+mn-ea"/>
                <a:cs typeface="+mn-cs"/>
              </a:rPr>
              <a:t> se </a:t>
            </a:r>
            <a:r>
              <a:rPr lang="en-US" sz="1200" b="0" i="0" u="none" strike="noStrike" kern="1200" baseline="0" dirty="0" err="1">
                <a:solidFill>
                  <a:schemeClr val="tx1"/>
                </a:solidFill>
                <a:latin typeface="+mn-lt"/>
                <a:ea typeface="+mn-ea"/>
                <a:cs typeface="+mn-cs"/>
              </a:rPr>
              <a:t>necessário</a:t>
            </a:r>
            <a:r>
              <a:rPr lang="en-US" sz="1200" b="0" i="0" u="none" strike="noStrike" kern="1200" baseline="0" dirty="0">
                <a:solidFill>
                  <a:schemeClr val="tx1"/>
                </a:solidFill>
                <a:latin typeface="+mn-lt"/>
                <a:ea typeface="+mn-ea"/>
                <a:cs typeface="+mn-cs"/>
              </a:rPr>
              <a:t> antes delas </a:t>
            </a:r>
            <a:r>
              <a:rPr lang="en-US" sz="1200" b="0" i="0" u="none" strike="noStrike" kern="1200" baseline="0" dirty="0" err="1">
                <a:solidFill>
                  <a:schemeClr val="tx1"/>
                </a:solidFill>
                <a:latin typeface="+mn-lt"/>
                <a:ea typeface="+mn-ea"/>
                <a:cs typeface="+mn-cs"/>
              </a:rPr>
              <a:t>serem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traduzidas</a:t>
            </a:r>
            <a:r>
              <a:rPr lang="en-US" sz="1200" b="0" i="0" u="none" strike="noStrike" kern="1200" baseline="0" dirty="0">
                <a:solidFill>
                  <a:schemeClr val="tx1"/>
                </a:solidFill>
                <a:latin typeface="+mn-lt"/>
                <a:ea typeface="+mn-ea"/>
                <a:cs typeface="+mn-cs"/>
              </a:rPr>
              <a:t> e </a:t>
            </a:r>
          </a:p>
          <a:p>
            <a:r>
              <a:rPr lang="en-US" sz="1200" b="0" i="0" u="none" strike="noStrike" kern="1200" baseline="0" dirty="0">
                <a:solidFill>
                  <a:schemeClr val="tx1"/>
                </a:solidFill>
                <a:latin typeface="+mn-lt"/>
                <a:ea typeface="+mn-ea"/>
                <a:cs typeface="+mn-cs"/>
              </a:rPr>
              <a:t>This first draft deadline allows time for amendments to be revised or refined if necessary before they are translated and </a:t>
            </a:r>
            <a:r>
              <a:rPr lang="en-US" sz="1200" b="0" i="0" u="none" strike="noStrike" kern="1200" baseline="0" dirty="0" err="1">
                <a:solidFill>
                  <a:schemeClr val="tx1"/>
                </a:solidFill>
                <a:latin typeface="+mn-lt"/>
                <a:ea typeface="+mn-ea"/>
                <a:cs typeface="+mn-cs"/>
              </a:rPr>
              <a:t>feita</a:t>
            </a:r>
            <a:r>
              <a:rPr lang="en-US" sz="1200" b="0" i="0" u="none" strike="noStrike" kern="1200" baseline="0" dirty="0">
                <a:solidFill>
                  <a:schemeClr val="tx1"/>
                </a:solidFill>
                <a:latin typeface="+mn-lt"/>
                <a:ea typeface="+mn-ea"/>
                <a:cs typeface="+mn-cs"/>
              </a:rPr>
              <a:t> a </a:t>
            </a:r>
            <a:r>
              <a:rPr lang="en-US" sz="1200" b="0" i="0" u="none" strike="noStrike" kern="1200" baseline="0" dirty="0" err="1">
                <a:solidFill>
                  <a:schemeClr val="tx1"/>
                </a:solidFill>
                <a:latin typeface="+mn-lt"/>
                <a:ea typeface="+mn-ea"/>
                <a:cs typeface="+mn-cs"/>
              </a:rPr>
              <a:t>enquete</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Se o </a:t>
            </a:r>
            <a:r>
              <a:rPr lang="en-US" sz="1200" b="0" i="0" u="none" strike="noStrike" kern="1200" baseline="0" dirty="0" err="1">
                <a:solidFill>
                  <a:schemeClr val="tx1"/>
                </a:solidFill>
                <a:latin typeface="+mn-lt"/>
                <a:ea typeface="+mn-ea"/>
                <a:cs typeface="+mn-cs"/>
              </a:rPr>
              <a:t>processo</a:t>
            </a:r>
            <a:r>
              <a:rPr lang="en-US" sz="1200" b="0" i="0" u="none" strike="noStrike" kern="1200" baseline="0" dirty="0">
                <a:solidFill>
                  <a:schemeClr val="tx1"/>
                </a:solidFill>
                <a:latin typeface="+mn-lt"/>
                <a:ea typeface="+mn-ea"/>
                <a:cs typeface="+mn-cs"/>
              </a:rPr>
              <a:t> for </a:t>
            </a:r>
            <a:r>
              <a:rPr lang="en-US" sz="1200" b="0" i="0" u="none" strike="noStrike" kern="1200" baseline="0" dirty="0" err="1">
                <a:solidFill>
                  <a:schemeClr val="tx1"/>
                </a:solidFill>
                <a:latin typeface="+mn-lt"/>
                <a:ea typeface="+mn-ea"/>
                <a:cs typeface="+mn-cs"/>
              </a:rPr>
              <a:t>bem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aceito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moção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vai</a:t>
            </a:r>
            <a:r>
              <a:rPr lang="en-US" sz="1200" b="0" i="0" u="none" strike="noStrike" kern="1200" baseline="0" dirty="0">
                <a:solidFill>
                  <a:schemeClr val="tx1"/>
                </a:solidFill>
                <a:latin typeface="+mn-lt"/>
                <a:ea typeface="+mn-ea"/>
                <a:cs typeface="+mn-cs"/>
              </a:rPr>
              <a:t> ser </a:t>
            </a:r>
            <a:r>
              <a:rPr lang="en-US" sz="1200" b="0" i="0" u="none" strike="noStrike" kern="1200" baseline="0" dirty="0" err="1">
                <a:solidFill>
                  <a:schemeClr val="tx1"/>
                </a:solidFill>
                <a:latin typeface="+mn-lt"/>
                <a:ea typeface="+mn-ea"/>
                <a:cs typeface="+mn-cs"/>
              </a:rPr>
              <a:t>apresentada</a:t>
            </a:r>
            <a:r>
              <a:rPr lang="en-US" sz="1200" b="0" i="0" u="none" strike="noStrike" kern="1200" baseline="0" dirty="0">
                <a:solidFill>
                  <a:schemeClr val="tx1"/>
                </a:solidFill>
                <a:latin typeface="+mn-lt"/>
                <a:ea typeface="+mn-ea"/>
                <a:cs typeface="+mn-cs"/>
              </a:rPr>
              <a:t> no </a:t>
            </a:r>
            <a:r>
              <a:rPr lang="en-US" sz="1200" b="0" i="0" u="none" strike="noStrike" kern="1200" baseline="0" dirty="0" err="1">
                <a:solidFill>
                  <a:schemeClr val="tx1"/>
                </a:solidFill>
                <a:latin typeface="+mn-lt"/>
                <a:ea typeface="+mn-ea"/>
                <a:cs typeface="+mn-cs"/>
              </a:rPr>
              <a:t>dia</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fechamento</a:t>
            </a:r>
            <a:r>
              <a:rPr lang="en-US" sz="1200" b="0" i="0" u="none" strike="noStrike" kern="1200" baseline="0" dirty="0">
                <a:solidFill>
                  <a:schemeClr val="tx1"/>
                </a:solidFill>
                <a:latin typeface="+mn-lt"/>
                <a:ea typeface="+mn-ea"/>
                <a:cs typeface="+mn-cs"/>
              </a:rPr>
              <a:t> da WSC para </a:t>
            </a:r>
            <a:r>
              <a:rPr lang="en-US" sz="1200" b="0" i="0" u="none" strike="noStrike" kern="1200" baseline="0" dirty="0" err="1">
                <a:solidFill>
                  <a:schemeClr val="tx1"/>
                </a:solidFill>
                <a:latin typeface="+mn-lt"/>
                <a:ea typeface="+mn-ea"/>
                <a:cs typeface="+mn-cs"/>
              </a:rPr>
              <a:t>tornar</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isso</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uma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política</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recorrente</a:t>
            </a:r>
            <a:endParaRPr lang="en-US" sz="1200" b="0" i="0" u="none" strike="noStrike" kern="1200" baseline="0" dirty="0">
              <a:solidFill>
                <a:schemeClr val="tx1"/>
              </a:solidFill>
              <a:latin typeface="+mn-lt"/>
              <a:ea typeface="+mn-ea"/>
              <a:cs typeface="+mn-cs"/>
            </a:endParaRPr>
          </a:p>
          <a:p>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dirty="0">
                <a:solidFill>
                  <a:srgbClr val="00A8C2"/>
                </a:solidFill>
                <a:ea typeface="Times New Roman" panose="02020603050405020304" pitchFamily="18" charset="0"/>
              </a:rPr>
              <a:t>Material escrito explicando emendas, e formulário para enviá-las postado na página web da WSC </a:t>
            </a:r>
            <a:r>
              <a:rPr lang="en-US" sz="1800" dirty="0">
                <a:effectLst/>
                <a:latin typeface="Arial" panose="020B0604020202020204" pitchFamily="34" charset="0"/>
                <a:ea typeface="Calibri" panose="020F0502020204030204" pitchFamily="34" charset="0"/>
                <a:cs typeface="Arial" panose="020B0604020202020204" pitchFamily="34" charset="0"/>
              </a:rPr>
              <a:t>webpage – www.na.org/conference  </a:t>
            </a:r>
          </a:p>
        </p:txBody>
      </p:sp>
      <p:sp>
        <p:nvSpPr>
          <p:cNvPr id="4" name="Slide Number Placeholder 3"/>
          <p:cNvSpPr>
            <a:spLocks noGrp="1"/>
          </p:cNvSpPr>
          <p:nvPr>
            <p:ph type="sldNum" sz="quarter" idx="5"/>
          </p:nvPr>
        </p:nvSpPr>
        <p:spPr/>
        <p:txBody>
          <a:bodyPr/>
          <a:lstStyle/>
          <a:p>
            <a:fld id="{763812F2-32ED-CF4C-8C3A-6D2A8F76515E}" type="slidenum">
              <a:rPr lang="en-US" smtClean="0"/>
              <a:t>41</a:t>
            </a:fld>
            <a:endParaRPr lang="en-US"/>
          </a:p>
        </p:txBody>
      </p:sp>
    </p:spTree>
    <p:extLst>
      <p:ext uri="{BB962C8B-B14F-4D97-AF65-F5344CB8AC3E}">
        <p14:creationId xmlns:p14="http://schemas.microsoft.com/office/powerpoint/2010/main" val="427733270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effectLst/>
                <a:latin typeface="Calibri" panose="020F0502020204030204" pitchFamily="34" charset="0"/>
                <a:ea typeface="Calibri" panose="020F0502020204030204" pitchFamily="34" charset="0"/>
                <a:cs typeface="Times New Roman" panose="02020603050405020304" pitchFamily="18" charset="0"/>
              </a:rPr>
              <a:t>Seguindo</a:t>
            </a:r>
            <a:r>
              <a:rPr lang="en-US" sz="1800" dirty="0">
                <a:effectLst/>
                <a:latin typeface="Calibri" panose="020F0502020204030204" pitchFamily="34" charset="0"/>
                <a:ea typeface="Calibri" panose="020F0502020204030204" pitchFamily="34" charset="0"/>
                <a:cs typeface="Times New Roman" panose="02020603050405020304" pitchFamily="18" charset="0"/>
              </a:rPr>
              <a:t> a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política</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atual</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rgbClr val="00A8C2"/>
                </a:solidFill>
                <a:ea typeface="Times New Roman" panose="02020603050405020304" pitchFamily="18" charset="0"/>
              </a:rPr>
              <a:t>um </a:t>
            </a:r>
            <a:r>
              <a:rPr lang="en-US" sz="1800" dirty="0" err="1">
                <a:solidFill>
                  <a:srgbClr val="00A8C2"/>
                </a:solidFill>
                <a:ea typeface="Times New Roman" panose="02020603050405020304" pitchFamily="18" charset="0"/>
              </a:rPr>
              <a:t>terço</a:t>
            </a:r>
            <a:r>
              <a:rPr lang="en-US" sz="1800" dirty="0">
                <a:solidFill>
                  <a:srgbClr val="00A8C2"/>
                </a:solidFill>
                <a:ea typeface="Times New Roman" panose="02020603050405020304" pitchFamily="18" charset="0"/>
              </a:rPr>
              <a:t> do </a:t>
            </a:r>
            <a:r>
              <a:rPr lang="en-US" sz="1800" dirty="0" err="1">
                <a:solidFill>
                  <a:srgbClr val="00A8C2"/>
                </a:solidFill>
                <a:ea typeface="Times New Roman" panose="02020603050405020304" pitchFamily="18" charset="0"/>
              </a:rPr>
              <a:t>corpo</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pode</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derrubar</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uma</a:t>
            </a:r>
            <a:r>
              <a:rPr lang="en-US" sz="1800" dirty="0">
                <a:solidFill>
                  <a:srgbClr val="00A8C2"/>
                </a:solidFill>
                <a:ea typeface="Times New Roman" panose="02020603050405020304" pitchFamily="18" charset="0"/>
              </a:rPr>
              <a:t> </a:t>
            </a:r>
            <a:r>
              <a:rPr lang="en-US" sz="1800" dirty="0" err="1">
                <a:solidFill>
                  <a:srgbClr val="00A8C2"/>
                </a:solidFill>
                <a:ea typeface="Times New Roman" panose="02020603050405020304" pitchFamily="18" charset="0"/>
              </a:rPr>
              <a:t>decisão</a:t>
            </a:r>
            <a:r>
              <a:rPr lang="en-US" sz="1800" dirty="0">
                <a:solidFill>
                  <a:srgbClr val="00A8C2"/>
                </a:solidFill>
                <a:ea typeface="Times New Roman" panose="02020603050405020304" pitchFamily="18" charset="0"/>
              </a:rPr>
              <a:t> do </a:t>
            </a:r>
            <a:r>
              <a:rPr lang="en-US" sz="1800" dirty="0" err="1">
                <a:solidFill>
                  <a:srgbClr val="00A8C2"/>
                </a:solidFill>
                <a:ea typeface="Times New Roman" panose="02020603050405020304" pitchFamily="18" charset="0"/>
              </a:rPr>
              <a:t>cofacilitador</a:t>
            </a:r>
            <a:r>
              <a:rPr lang="en-US" sz="1800" dirty="0">
                <a:solidFill>
                  <a:srgbClr val="00A8C2"/>
                </a:solidFill>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err="1">
                <a:effectLst/>
                <a:latin typeface="Calibri" panose="020F0502020204030204" pitchFamily="34" charset="0"/>
                <a:ea typeface="Calibri" panose="020F0502020204030204" pitchFamily="34" charset="0"/>
                <a:cs typeface="Times New Roman" panose="02020603050405020304" pitchFamily="18" charset="0"/>
              </a:rPr>
              <a:t>Isso</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parece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inconsisitente</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princípios</a:t>
            </a:r>
            <a:r>
              <a:rPr lang="en-US" sz="1800" dirty="0">
                <a:effectLst/>
                <a:latin typeface="Calibri" panose="020F0502020204030204" pitchFamily="34" charset="0"/>
                <a:ea typeface="Calibri" panose="020F0502020204030204" pitchFamily="34" charset="0"/>
                <a:cs typeface="Times New Roman" panose="02020603050405020304" pitchFamily="18" charset="0"/>
              </a:rPr>
              <a:t> das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tradições</a:t>
            </a:r>
            <a:r>
              <a:rPr lang="en-US" sz="1800" dirty="0">
                <a:effectLst/>
                <a:latin typeface="Calibri" panose="020F0502020204030204" pitchFamily="34" charset="0"/>
                <a:ea typeface="Calibri" panose="020F0502020204030204" pitchFamily="34" charset="0"/>
                <a:cs typeface="Times New Roman" panose="02020603050405020304" pitchFamily="18" charset="0"/>
              </a:rPr>
              <a:t> 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conceitos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1600"/>
              </a:spcBef>
            </a:pPr>
            <a:r>
              <a:rPr lang="pt-BR" sz="1800" dirty="0">
                <a:solidFill>
                  <a:srgbClr val="00A8C2"/>
                </a:solidFill>
                <a:ea typeface="Times New Roman" panose="02020603050405020304" pitchFamily="18" charset="0"/>
              </a:rPr>
              <a:t>Limite proposto para manter uma decisão do </a:t>
            </a:r>
            <a:r>
              <a:rPr lang="pt-BR" sz="1800" dirty="0" err="1">
                <a:solidFill>
                  <a:srgbClr val="00A8C2"/>
                </a:solidFill>
                <a:ea typeface="Times New Roman" panose="02020603050405020304" pitchFamily="18" charset="0"/>
              </a:rPr>
              <a:t>cofacilitador</a:t>
            </a:r>
            <a:r>
              <a:rPr lang="pt-BR" sz="1800" dirty="0">
                <a:solidFill>
                  <a:srgbClr val="00A8C2"/>
                </a:solidFill>
                <a:ea typeface="Times New Roman" panose="02020603050405020304" pitchFamily="18" charset="0"/>
              </a:rPr>
              <a:t> = maioria simples a favor da decisão/decisão do </a:t>
            </a:r>
            <a:r>
              <a:rPr lang="pt-BR" sz="1800" dirty="0" err="1">
                <a:solidFill>
                  <a:srgbClr val="00A8C2"/>
                </a:solidFill>
                <a:ea typeface="Times New Roman" panose="02020603050405020304" pitchFamily="18" charset="0"/>
              </a:rPr>
              <a:t>cofacilitador</a:t>
            </a:r>
            <a:endParaRPr lang="en-US" sz="1800" dirty="0">
              <a:solidFill>
                <a:srgbClr val="00A8C2"/>
              </a:solidFill>
              <a:ea typeface="Times New Roman" panose="02020603050405020304" pitchFamily="18"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42</a:t>
            </a:fld>
            <a:endParaRPr lang="en-US"/>
          </a:p>
        </p:txBody>
      </p:sp>
    </p:spTree>
    <p:extLst>
      <p:ext uri="{BB962C8B-B14F-4D97-AF65-F5344CB8AC3E}">
        <p14:creationId xmlns:p14="http://schemas.microsoft.com/office/powerpoint/2010/main" val="2039722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812F2-32ED-CF4C-8C3A-6D2A8F76515E}" type="slidenum">
              <a:rPr lang="en-US" smtClean="0"/>
              <a:t>43</a:t>
            </a:fld>
            <a:endParaRPr lang="en-US"/>
          </a:p>
        </p:txBody>
      </p:sp>
    </p:spTree>
    <p:extLst>
      <p:ext uri="{BB962C8B-B14F-4D97-AF65-F5344CB8AC3E}">
        <p14:creationId xmlns:p14="http://schemas.microsoft.com/office/powerpoint/2010/main" val="29410664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err="1"/>
              <a:t>Abstenções</a:t>
            </a:r>
            <a:r>
              <a:rPr lang="en-US" sz="1800" dirty="0"/>
              <a:t> </a:t>
            </a:r>
            <a:r>
              <a:rPr lang="en-US" sz="1800" dirty="0" err="1"/>
              <a:t>são</a:t>
            </a:r>
            <a:r>
              <a:rPr lang="en-US" sz="1800" dirty="0"/>
              <a:t> </a:t>
            </a:r>
            <a:r>
              <a:rPr lang="pt-BR" sz="1800" b="1" dirty="0">
                <a:solidFill>
                  <a:srgbClr val="00A8C2"/>
                </a:solidFill>
              </a:rPr>
              <a:t>Amplamente mal compreendido como uma forma de ficar de lado e não registrar uma votação sobre um item</a:t>
            </a:r>
            <a:endParaRPr lang="en-US" sz="1800" b="1" dirty="0">
              <a:solidFill>
                <a:srgbClr val="00A8C2"/>
              </a:solidFill>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800" dirty="0"/>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800" dirty="0"/>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dirty="0"/>
              <a:t>Entretanto, o efeito de uma abstenção sobre o resultado de uma votação é o mesmo que o efeito de um voto não.</a:t>
            </a:r>
          </a:p>
          <a:p>
            <a:pPr marL="0" marR="0" lvl="0" indent="0" algn="l" defTabSz="914400" rtl="0" eaLnBrk="1" fontAlgn="auto" latinLnBrk="0" hangingPunct="1">
              <a:lnSpc>
                <a:spcPct val="107000"/>
              </a:lnSpc>
              <a:spcBef>
                <a:spcPts val="0"/>
              </a:spcBef>
              <a:spcAft>
                <a:spcPts val="600"/>
              </a:spcAft>
              <a:buClrTx/>
              <a:buSzTx/>
              <a:buFontTx/>
              <a:buNone/>
              <a:tabLst/>
              <a:defRPr/>
            </a:pPr>
            <a:endParaRPr lang="pt-BR" sz="18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pt-BR" sz="1800" dirty="0">
                <a:effectLst/>
                <a:ea typeface="Calibri" panose="020F0502020204030204" pitchFamily="34" charset="0"/>
                <a:cs typeface="Calibri" panose="020F0502020204030204" pitchFamily="34" charset="0"/>
              </a:rPr>
              <a:t>Essa moção pede para testar a votação somente em sim, não ou retirada de quórum na WSC 2023.</a:t>
            </a:r>
            <a:endParaRPr lang="en-US" sz="18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endParaRPr lang="en-US" sz="1800" dirty="0">
              <a:effectLst/>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7000"/>
              </a:lnSpc>
              <a:spcBef>
                <a:spcPts val="0"/>
              </a:spcBef>
              <a:spcAft>
                <a:spcPts val="600"/>
              </a:spcAft>
              <a:buClrTx/>
              <a:buSzTx/>
              <a:buFontTx/>
              <a:buNone/>
              <a:tabLst/>
              <a:defRPr/>
            </a:pPr>
            <a:r>
              <a:rPr lang="en-US" sz="1800" dirty="0">
                <a:effectLst/>
                <a:ea typeface="Calibri" panose="020F0502020204030204" pitchFamily="34" charset="0"/>
                <a:cs typeface="Times New Roman" panose="02020603050405020304" pitchFamily="18" charset="0"/>
              </a:rPr>
              <a:t>Se </a:t>
            </a:r>
            <a:r>
              <a:rPr lang="en-US" sz="1800" dirty="0" err="1">
                <a:effectLst/>
                <a:ea typeface="Calibri" panose="020F0502020204030204" pitchFamily="34" charset="0"/>
                <a:cs typeface="Times New Roman" panose="02020603050405020304" pitchFamily="18" charset="0"/>
              </a:rPr>
              <a:t>isso</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parecer</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funcionar</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bem</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uma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moção</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pode</a:t>
            </a:r>
            <a:r>
              <a:rPr lang="en-US" sz="1800" dirty="0">
                <a:effectLst/>
                <a:ea typeface="Calibri" panose="020F0502020204030204" pitchFamily="34" charset="0"/>
                <a:cs typeface="Times New Roman" panose="02020603050405020304" pitchFamily="18" charset="0"/>
              </a:rPr>
              <a:t> ser </a:t>
            </a:r>
            <a:r>
              <a:rPr lang="en-US" sz="1800" dirty="0" err="1">
                <a:effectLst/>
                <a:ea typeface="Calibri" panose="020F0502020204030204" pitchFamily="34" charset="0"/>
                <a:cs typeface="Times New Roman" panose="02020603050405020304" pitchFamily="18" charset="0"/>
              </a:rPr>
              <a:t>apresentada</a:t>
            </a:r>
            <a:r>
              <a:rPr lang="en-US" sz="1800" dirty="0">
                <a:effectLst/>
                <a:ea typeface="Calibri" panose="020F0502020204030204" pitchFamily="34" charset="0"/>
                <a:cs typeface="Times New Roman" panose="02020603050405020304" pitchFamily="18" charset="0"/>
              </a:rPr>
              <a:t> no </a:t>
            </a:r>
            <a:r>
              <a:rPr lang="en-US" sz="1800" dirty="0" err="1">
                <a:effectLst/>
                <a:ea typeface="Calibri" panose="020F0502020204030204" pitchFamily="34" charset="0"/>
                <a:cs typeface="Times New Roman" panose="02020603050405020304" pitchFamily="18" charset="0"/>
              </a:rPr>
              <a:t>fechamento</a:t>
            </a:r>
            <a:r>
              <a:rPr lang="en-US" sz="1800" dirty="0">
                <a:effectLst/>
                <a:ea typeface="Calibri" panose="020F0502020204030204" pitchFamily="34" charset="0"/>
                <a:cs typeface="Times New Roman" panose="02020603050405020304" pitchFamily="18" charset="0"/>
              </a:rPr>
              <a:t>  da WSC para </a:t>
            </a:r>
            <a:r>
              <a:rPr lang="en-US" sz="1800" dirty="0" err="1">
                <a:effectLst/>
                <a:ea typeface="Calibri" panose="020F0502020204030204" pitchFamily="34" charset="0"/>
                <a:cs typeface="Times New Roman" panose="02020603050405020304" pitchFamily="18" charset="0"/>
              </a:rPr>
              <a:t>tornar</a:t>
            </a:r>
            <a:r>
              <a:rPr lang="en-US" sz="1800" dirty="0">
                <a:effectLst/>
                <a:ea typeface="Calibri" panose="020F0502020204030204" pitchFamily="34" charset="0"/>
                <a:cs typeface="Times New Roman" panose="02020603050405020304" pitchFamily="18" charset="0"/>
              </a:rPr>
              <a:t> a </a:t>
            </a:r>
            <a:r>
              <a:rPr lang="en-US" sz="1800" dirty="0" err="1">
                <a:effectLst/>
                <a:ea typeface="Calibri" panose="020F0502020204030204" pitchFamily="34" charset="0"/>
                <a:cs typeface="Times New Roman" panose="02020603050405020304" pitchFamily="18" charset="0"/>
              </a:rPr>
              <a:t>ideia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uma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política</a:t>
            </a:r>
            <a:r>
              <a:rPr lang="en-US" sz="1800" dirty="0">
                <a:effectLst/>
                <a:ea typeface="Calibri" panose="020F0502020204030204" pitchFamily="34" charset="0"/>
                <a:cs typeface="Times New Roman" panose="02020603050405020304" pitchFamily="18" charset="0"/>
              </a:rPr>
              <a:t> </a:t>
            </a:r>
            <a:r>
              <a:rPr lang="en-US" sz="1800" dirty="0" err="1">
                <a:effectLst/>
                <a:ea typeface="Calibri" panose="020F0502020204030204" pitchFamily="34" charset="0"/>
                <a:cs typeface="Times New Roman" panose="02020603050405020304" pitchFamily="18" charset="0"/>
              </a:rPr>
              <a:t>permanente</a:t>
            </a:r>
            <a:endParaRPr lang="en-US" sz="1800" dirty="0">
              <a:effectLst/>
              <a:ea typeface="Calibri" panose="020F0502020204030204" pitchFamily="34" charset="0"/>
              <a:cs typeface="Times New Roman" panose="02020603050405020304" pitchFamily="18" charset="0"/>
            </a:endParaRPr>
          </a:p>
          <a:p>
            <a:pPr marL="0" marR="0">
              <a:lnSpc>
                <a:spcPct val="107000"/>
              </a:lnSpc>
              <a:spcBef>
                <a:spcPts val="0"/>
              </a:spcBef>
              <a:spcAft>
                <a:spcPts val="60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44</a:t>
            </a:fld>
            <a:endParaRPr lang="en-US"/>
          </a:p>
        </p:txBody>
      </p:sp>
    </p:spTree>
    <p:extLst>
      <p:ext uri="{BB962C8B-B14F-4D97-AF65-F5344CB8AC3E}">
        <p14:creationId xmlns:p14="http://schemas.microsoft.com/office/powerpoint/2010/main" val="1728248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err="1"/>
              <a:t>Moção</a:t>
            </a:r>
            <a:r>
              <a:rPr lang="en-US" sz="1800" dirty="0"/>
              <a:t>  53, </a:t>
            </a:r>
            <a:r>
              <a:rPr lang="en-US" sz="1800" dirty="0" err="1"/>
              <a:t>adotar</a:t>
            </a:r>
            <a:r>
              <a:rPr lang="en-US" sz="1800" dirty="0"/>
              <a:t> para a WSC 2018 a </a:t>
            </a:r>
            <a:r>
              <a:rPr lang="en-US" sz="1800" dirty="0" err="1"/>
              <a:t>eliminação</a:t>
            </a:r>
            <a:r>
              <a:rPr lang="en-US" sz="1800" dirty="0"/>
              <a:t> da </a:t>
            </a:r>
            <a:r>
              <a:rPr lang="en-US" sz="1800" dirty="0" err="1"/>
              <a:t>sessão</a:t>
            </a:r>
            <a:r>
              <a:rPr lang="en-US" sz="1800" dirty="0"/>
              <a:t> formal de </a:t>
            </a:r>
            <a:r>
              <a:rPr lang="en-US" sz="1800" dirty="0" err="1"/>
              <a:t>assuntos</a:t>
            </a:r>
            <a:r>
              <a:rPr lang="en-US" sz="1800" dirty="0"/>
              <a:t> </a:t>
            </a:r>
            <a:r>
              <a:rPr lang="en-US" sz="1800" dirty="0" err="1"/>
              <a:t>novos</a:t>
            </a:r>
            <a:r>
              <a:rPr lang="en-US" sz="1800" dirty="0"/>
              <a:t> para </a:t>
            </a:r>
            <a:r>
              <a:rPr lang="en-US" sz="1800" dirty="0" err="1"/>
              <a:t>futuras</a:t>
            </a:r>
            <a:r>
              <a:rPr lang="en-US" sz="1800" dirty="0"/>
              <a:t> </a:t>
            </a:r>
            <a:r>
              <a:rPr lang="en-US" sz="1800" dirty="0" err="1"/>
              <a:t>conferências</a:t>
            </a:r>
            <a:r>
              <a:rPr lang="en-US" sz="1800" dirty="0"/>
              <a:t>.</a:t>
            </a:r>
          </a:p>
          <a:p>
            <a:endParaRPr lang="en-US" sz="1800" dirty="0"/>
          </a:p>
          <a:p>
            <a:r>
              <a:rPr lang="en-US" sz="1800" dirty="0"/>
              <a:t>WSC 2018 </a:t>
            </a:r>
            <a:r>
              <a:rPr lang="en-US" sz="1800" dirty="0" err="1"/>
              <a:t>adotou</a:t>
            </a:r>
            <a:r>
              <a:rPr lang="en-US" sz="1800" dirty="0"/>
              <a:t> </a:t>
            </a:r>
            <a:r>
              <a:rPr lang="en-US" sz="1800" dirty="0" err="1"/>
              <a:t>esse</a:t>
            </a:r>
            <a:r>
              <a:rPr lang="en-US" sz="1800" dirty="0"/>
              <a:t> </a:t>
            </a:r>
            <a:r>
              <a:rPr lang="en-US" sz="1800" dirty="0" err="1"/>
              <a:t>processo</a:t>
            </a:r>
            <a:r>
              <a:rPr lang="en-US" sz="1800" dirty="0"/>
              <a:t> para </a:t>
            </a:r>
            <a:r>
              <a:rPr lang="en-US" sz="1800" dirty="0" err="1"/>
              <a:t>assuntos</a:t>
            </a:r>
            <a:r>
              <a:rPr lang="en-US" sz="1800" dirty="0"/>
              <a:t> </a:t>
            </a:r>
            <a:r>
              <a:rPr lang="en-US" sz="1800" dirty="0" err="1"/>
              <a:t>novos</a:t>
            </a:r>
            <a:r>
              <a:rPr lang="en-US" sz="1800" dirty="0"/>
              <a:t> </a:t>
            </a:r>
            <a:r>
              <a:rPr lang="en-US" sz="1800" dirty="0" err="1"/>
              <a:t>somente</a:t>
            </a:r>
            <a:r>
              <a:rPr lang="en-US" sz="1800" dirty="0"/>
              <a:t> para </a:t>
            </a:r>
            <a:r>
              <a:rPr lang="en-US" sz="1800" dirty="0" err="1"/>
              <a:t>aquela</a:t>
            </a:r>
            <a:r>
              <a:rPr lang="en-US" sz="1800" dirty="0"/>
              <a:t> </a:t>
            </a:r>
            <a:r>
              <a:rPr lang="en-US" sz="1800" dirty="0" err="1"/>
              <a:t>conferencia</a:t>
            </a:r>
            <a:r>
              <a:rPr lang="en-US" sz="1800" dirty="0"/>
              <a:t>.</a:t>
            </a:r>
          </a:p>
          <a:p>
            <a:endParaRPr lang="en-US" sz="1800" dirty="0"/>
          </a:p>
          <a:p>
            <a:r>
              <a:rPr lang="en-US" sz="1800" dirty="0"/>
              <a:t>Por </a:t>
            </a:r>
            <a:r>
              <a:rPr lang="en-US" sz="1800" dirty="0" err="1"/>
              <a:t>conta</a:t>
            </a:r>
            <a:r>
              <a:rPr lang="en-US" sz="1800" dirty="0"/>
              <a:t> da </a:t>
            </a:r>
            <a:r>
              <a:rPr lang="en-US" sz="1800" dirty="0" err="1"/>
              <a:t>limitação</a:t>
            </a:r>
            <a:r>
              <a:rPr lang="en-US" sz="1800" dirty="0"/>
              <a:t> da WSC virtual, </a:t>
            </a:r>
            <a:r>
              <a:rPr lang="en-US" sz="1800" dirty="0" err="1"/>
              <a:t>esse</a:t>
            </a:r>
            <a:r>
              <a:rPr lang="en-US" sz="1800" dirty="0"/>
              <a:t> </a:t>
            </a:r>
            <a:r>
              <a:rPr lang="en-US" sz="1800" dirty="0" err="1"/>
              <a:t>processo</a:t>
            </a:r>
            <a:r>
              <a:rPr lang="en-US" sz="1800" dirty="0"/>
              <a:t> que </a:t>
            </a:r>
            <a:r>
              <a:rPr lang="en-US" sz="1800" dirty="0" err="1"/>
              <a:t>estava</a:t>
            </a:r>
            <a:r>
              <a:rPr lang="en-US" sz="1800" dirty="0"/>
              <a:t> </a:t>
            </a:r>
            <a:r>
              <a:rPr lang="en-US" sz="1800" dirty="0" err="1"/>
              <a:t>incluído</a:t>
            </a:r>
            <a:r>
              <a:rPr lang="en-US" sz="1800" dirty="0"/>
              <a:t> no CAT 2020 </a:t>
            </a:r>
            <a:r>
              <a:rPr lang="en-US" sz="1800" dirty="0" err="1"/>
              <a:t>não</a:t>
            </a:r>
            <a:r>
              <a:rPr lang="en-US" sz="1800" dirty="0"/>
              <a:t> </a:t>
            </a:r>
            <a:r>
              <a:rPr lang="en-US" sz="1800" dirty="0" err="1"/>
              <a:t>foi</a:t>
            </a:r>
            <a:r>
              <a:rPr lang="en-US" sz="1800" dirty="0"/>
              <a:t> </a:t>
            </a:r>
            <a:r>
              <a:rPr lang="en-US" sz="1800" dirty="0" err="1"/>
              <a:t>apresentada</a:t>
            </a:r>
            <a:r>
              <a:rPr lang="en-US" sz="1800" dirty="0"/>
              <a:t> </a:t>
            </a:r>
            <a:r>
              <a:rPr lang="en-US" sz="1800" dirty="0" err="1"/>
              <a:t>na</a:t>
            </a:r>
            <a:r>
              <a:rPr lang="en-US" sz="1800" dirty="0"/>
              <a:t> WSC 2020</a:t>
            </a:r>
          </a:p>
          <a:p>
            <a:endParaRPr lang="en-US" sz="1800" dirty="0"/>
          </a:p>
          <a:p>
            <a:r>
              <a:rPr lang="en-US" sz="1800" dirty="0" err="1"/>
              <a:t>Esse</a:t>
            </a:r>
            <a:r>
              <a:rPr lang="en-US" sz="1800" dirty="0"/>
              <a:t> </a:t>
            </a:r>
            <a:r>
              <a:rPr lang="en-US" sz="1800" dirty="0" err="1"/>
              <a:t>processo</a:t>
            </a:r>
            <a:r>
              <a:rPr lang="en-US" sz="1800" dirty="0"/>
              <a:t> </a:t>
            </a:r>
            <a:r>
              <a:rPr lang="en-US" sz="1800" dirty="0" err="1"/>
              <a:t>proposto</a:t>
            </a:r>
            <a:r>
              <a:rPr lang="en-US" sz="1800" dirty="0"/>
              <a:t> para WSC 2023 </a:t>
            </a:r>
            <a:r>
              <a:rPr lang="en-US" sz="1800" dirty="0" err="1"/>
              <a:t>está</a:t>
            </a:r>
            <a:r>
              <a:rPr lang="en-US" sz="1800" dirty="0"/>
              <a:t> </a:t>
            </a:r>
            <a:r>
              <a:rPr lang="en-US" sz="1800" dirty="0" err="1"/>
              <a:t>nas</a:t>
            </a:r>
            <a:r>
              <a:rPr lang="en-US" sz="1800" dirty="0"/>
              <a:t> </a:t>
            </a:r>
            <a:r>
              <a:rPr lang="en-US" sz="1800" dirty="0" err="1"/>
              <a:t>páginas</a:t>
            </a:r>
            <a:r>
              <a:rPr lang="en-US" sz="1800" dirty="0"/>
              <a:t> 83 a 85 do CAT.</a:t>
            </a:r>
          </a:p>
          <a:p>
            <a:endParaRPr lang="en-US" sz="1800" dirty="0"/>
          </a:p>
          <a:p>
            <a:endParaRPr lang="en-US" sz="2800" spc="-20" dirty="0">
              <a:effectLst/>
              <a:latin typeface="Calibri" panose="020F0502020204030204" pitchFamily="34" charset="0"/>
            </a:endParaRPr>
          </a:p>
          <a:p>
            <a:endParaRPr lang="en-US" sz="1800" dirty="0"/>
          </a:p>
        </p:txBody>
      </p:sp>
      <p:sp>
        <p:nvSpPr>
          <p:cNvPr id="4" name="Slide Number Placeholder 3"/>
          <p:cNvSpPr>
            <a:spLocks noGrp="1"/>
          </p:cNvSpPr>
          <p:nvPr>
            <p:ph type="sldNum" sz="quarter" idx="5"/>
          </p:nvPr>
        </p:nvSpPr>
        <p:spPr/>
        <p:txBody>
          <a:bodyPr/>
          <a:lstStyle/>
          <a:p>
            <a:fld id="{763812F2-32ED-CF4C-8C3A-6D2A8F76515E}" type="slidenum">
              <a:rPr lang="en-US" smtClean="0"/>
              <a:t>46</a:t>
            </a:fld>
            <a:endParaRPr lang="en-US"/>
          </a:p>
        </p:txBody>
      </p:sp>
    </p:spTree>
    <p:extLst>
      <p:ext uri="{BB962C8B-B14F-4D97-AF65-F5344CB8AC3E}">
        <p14:creationId xmlns:p14="http://schemas.microsoft.com/office/powerpoint/2010/main" val="415770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41429B"/>
                </a:solidFill>
                <a:latin typeface="+mn-lt"/>
                <a:ea typeface="+mn-ea"/>
                <a:cs typeface="+mn-cs"/>
              </a:rPr>
              <a:t>O Quadro Mundial </a:t>
            </a:r>
            <a:r>
              <a:rPr lang="en-US" sz="1200" b="0" dirty="0" err="1">
                <a:solidFill>
                  <a:srgbClr val="41429B"/>
                </a:solidFill>
                <a:latin typeface="+mn-lt"/>
                <a:ea typeface="+mn-ea"/>
                <a:cs typeface="+mn-cs"/>
              </a:rPr>
              <a:t>pretende</a:t>
            </a:r>
            <a:r>
              <a:rPr lang="en-US" sz="1200" b="0" dirty="0">
                <a:solidFill>
                  <a:srgbClr val="41429B"/>
                </a:solidFill>
                <a:latin typeface="+mn-lt"/>
                <a:ea typeface="+mn-ea"/>
                <a:cs typeface="+mn-cs"/>
              </a:rPr>
              <a:t> </a:t>
            </a:r>
            <a:r>
              <a:rPr lang="en-US" sz="1200" b="0" dirty="0" err="1">
                <a:solidFill>
                  <a:srgbClr val="41429B"/>
                </a:solidFill>
                <a:latin typeface="+mn-lt"/>
                <a:ea typeface="+mn-ea"/>
                <a:cs typeface="+mn-cs"/>
              </a:rPr>
              <a:t>oferecer</a:t>
            </a:r>
            <a:r>
              <a:rPr lang="en-US" sz="1200" b="0" dirty="0">
                <a:solidFill>
                  <a:srgbClr val="41429B"/>
                </a:solidFill>
                <a:latin typeface="+mn-lt"/>
                <a:ea typeface="+mn-ea"/>
                <a:cs typeface="+mn-cs"/>
              </a:rPr>
              <a:t> doze </a:t>
            </a:r>
            <a:r>
              <a:rPr lang="en-US" sz="1200" b="0" dirty="0" err="1">
                <a:solidFill>
                  <a:srgbClr val="41429B"/>
                </a:solidFill>
                <a:latin typeface="+mn-lt"/>
                <a:ea typeface="+mn-ea"/>
                <a:cs typeface="+mn-cs"/>
              </a:rPr>
              <a:t>moções</a:t>
            </a:r>
            <a:r>
              <a:rPr lang="en-US" sz="1200" b="0" dirty="0">
                <a:solidFill>
                  <a:srgbClr val="41429B"/>
                </a:solidFill>
                <a:latin typeface="+mn-lt"/>
                <a:ea typeface="+mn-ea"/>
                <a:cs typeface="+mn-cs"/>
              </a:rPr>
              <a:t> </a:t>
            </a:r>
            <a:r>
              <a:rPr lang="en-US" sz="1200" b="0" dirty="0" err="1">
                <a:solidFill>
                  <a:srgbClr val="41429B"/>
                </a:solidFill>
                <a:latin typeface="+mn-lt"/>
                <a:ea typeface="+mn-ea"/>
                <a:cs typeface="+mn-cs"/>
              </a:rPr>
              <a:t>relacionadas</a:t>
            </a:r>
            <a:r>
              <a:rPr lang="en-US" sz="1200" b="0" dirty="0">
                <a:solidFill>
                  <a:srgbClr val="41429B"/>
                </a:solidFill>
                <a:latin typeface="+mn-lt"/>
                <a:ea typeface="+mn-ea"/>
                <a:cs typeface="+mn-cs"/>
              </a:rPr>
              <a:t> </a:t>
            </a:r>
            <a:r>
              <a:rPr lang="en-US" sz="1200" b="0" dirty="0" err="1">
                <a:solidFill>
                  <a:srgbClr val="41429B"/>
                </a:solidFill>
                <a:latin typeface="+mn-lt"/>
                <a:ea typeface="+mn-ea"/>
                <a:cs typeface="+mn-cs"/>
              </a:rPr>
              <a:t>ao</a:t>
            </a:r>
            <a:r>
              <a:rPr lang="en-US" sz="1200" b="0" dirty="0">
                <a:solidFill>
                  <a:srgbClr val="41429B"/>
                </a:solidFill>
                <a:latin typeface="+mn-lt"/>
                <a:ea typeface="+mn-ea"/>
                <a:cs typeface="+mn-cs"/>
              </a:rPr>
              <a:t> CAT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41429B"/>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41429B"/>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err="1">
                <a:solidFill>
                  <a:srgbClr val="41429B"/>
                </a:solidFill>
                <a:effectLst/>
                <a:latin typeface="+mn-lt"/>
                <a:ea typeface="+mn-ea"/>
                <a:cs typeface="+mn-cs"/>
              </a:rPr>
              <a:t>Essas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moções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vão</a:t>
            </a:r>
            <a:r>
              <a:rPr lang="en-US" sz="1200" b="0" dirty="0">
                <a:solidFill>
                  <a:srgbClr val="41429B"/>
                </a:solidFill>
                <a:effectLst/>
                <a:latin typeface="+mn-lt"/>
                <a:ea typeface="+mn-ea"/>
                <a:cs typeface="+mn-cs"/>
              </a:rPr>
              <a:t> ser </a:t>
            </a:r>
            <a:r>
              <a:rPr lang="en-US" sz="1200" b="0" dirty="0" err="1">
                <a:solidFill>
                  <a:srgbClr val="41429B"/>
                </a:solidFill>
                <a:effectLst/>
                <a:latin typeface="+mn-lt"/>
                <a:ea typeface="+mn-ea"/>
                <a:cs typeface="+mn-cs"/>
              </a:rPr>
              <a:t>decididas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durante</a:t>
            </a:r>
            <a:r>
              <a:rPr lang="en-US" sz="1200" b="0" dirty="0">
                <a:solidFill>
                  <a:srgbClr val="41429B"/>
                </a:solidFill>
                <a:effectLst/>
                <a:latin typeface="+mn-lt"/>
                <a:ea typeface="+mn-ea"/>
                <a:cs typeface="+mn-cs"/>
              </a:rPr>
              <a:t> as </a:t>
            </a:r>
            <a:r>
              <a:rPr lang="en-US" sz="1200" b="0" dirty="0" err="1">
                <a:solidFill>
                  <a:srgbClr val="41429B"/>
                </a:solidFill>
                <a:effectLst/>
                <a:latin typeface="+mn-lt"/>
                <a:ea typeface="+mn-ea"/>
                <a:cs typeface="+mn-cs"/>
              </a:rPr>
              <a:t>discussões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relacionadas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ao</a:t>
            </a:r>
            <a:r>
              <a:rPr lang="en-US" sz="1200" b="0" dirty="0">
                <a:solidFill>
                  <a:srgbClr val="41429B"/>
                </a:solidFill>
                <a:effectLst/>
                <a:latin typeface="+mn-lt"/>
                <a:ea typeface="+mn-ea"/>
                <a:cs typeface="+mn-cs"/>
              </a:rPr>
              <a:t> CAT e </a:t>
            </a:r>
            <a:r>
              <a:rPr lang="en-US" sz="1200" b="0" dirty="0" err="1">
                <a:solidFill>
                  <a:srgbClr val="41429B"/>
                </a:solidFill>
                <a:effectLst/>
                <a:latin typeface="+mn-lt"/>
                <a:ea typeface="+mn-ea"/>
                <a:cs typeface="+mn-cs"/>
              </a:rPr>
              <a:t>na</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sessão</a:t>
            </a:r>
            <a:r>
              <a:rPr lang="en-US" sz="1200" b="0" dirty="0">
                <a:solidFill>
                  <a:srgbClr val="41429B"/>
                </a:solidFill>
                <a:effectLst/>
                <a:latin typeface="+mn-lt"/>
                <a:ea typeface="+mn-ea"/>
                <a:cs typeface="+mn-cs"/>
              </a:rPr>
              <a:t> de </a:t>
            </a:r>
            <a:r>
              <a:rPr lang="en-US" sz="1200" b="0" dirty="0" err="1">
                <a:solidFill>
                  <a:srgbClr val="41429B"/>
                </a:solidFill>
                <a:effectLst/>
                <a:latin typeface="+mn-lt"/>
                <a:ea typeface="+mn-ea"/>
                <a:cs typeface="+mn-cs"/>
              </a:rPr>
              <a:t>discussão</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exceto</a:t>
            </a:r>
            <a:r>
              <a:rPr lang="en-US" sz="1200" b="0" dirty="0">
                <a:solidFill>
                  <a:srgbClr val="41429B"/>
                </a:solidFill>
                <a:effectLst/>
                <a:latin typeface="+mn-lt"/>
                <a:ea typeface="+mn-ea"/>
                <a:cs typeface="+mn-cs"/>
              </a:rPr>
              <a:t> as </a:t>
            </a:r>
            <a:r>
              <a:rPr lang="en-US" sz="1200" b="0" dirty="0" err="1">
                <a:solidFill>
                  <a:srgbClr val="41429B"/>
                </a:solidFill>
                <a:effectLst/>
                <a:latin typeface="+mn-lt"/>
                <a:ea typeface="+mn-ea"/>
                <a:cs typeface="+mn-cs"/>
              </a:rPr>
              <a:t>mocões</a:t>
            </a:r>
            <a:r>
              <a:rPr lang="en-US" sz="1200" b="0" dirty="0">
                <a:solidFill>
                  <a:srgbClr val="41429B"/>
                </a:solidFill>
                <a:effectLst/>
                <a:latin typeface="+mn-lt"/>
                <a:ea typeface="+mn-ea"/>
                <a:cs typeface="+mn-cs"/>
              </a:rPr>
              <a:t> 33 a 36 que </a:t>
            </a:r>
            <a:r>
              <a:rPr lang="en-US" sz="1200" b="0" dirty="0" err="1">
                <a:solidFill>
                  <a:srgbClr val="41429B"/>
                </a:solidFill>
                <a:effectLst/>
                <a:latin typeface="+mn-lt"/>
                <a:ea typeface="+mn-ea"/>
                <a:cs typeface="+mn-cs"/>
              </a:rPr>
              <a:t>serão</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decididas</a:t>
            </a:r>
            <a:r>
              <a:rPr lang="en-US" sz="1200" b="0" dirty="0">
                <a:solidFill>
                  <a:srgbClr val="41429B"/>
                </a:solidFill>
                <a:effectLst/>
                <a:latin typeface="+mn-lt"/>
                <a:ea typeface="+mn-ea"/>
                <a:cs typeface="+mn-cs"/>
              </a:rPr>
              <a:t> no </a:t>
            </a:r>
            <a:r>
              <a:rPr lang="en-US" sz="1200" b="0" dirty="0" err="1">
                <a:solidFill>
                  <a:srgbClr val="41429B"/>
                </a:solidFill>
                <a:effectLst/>
                <a:latin typeface="+mn-lt"/>
                <a:ea typeface="+mn-ea"/>
                <a:cs typeface="+mn-cs"/>
              </a:rPr>
              <a:t>início</a:t>
            </a:r>
            <a:r>
              <a:rPr lang="en-US" sz="1200" b="0" dirty="0">
                <a:solidFill>
                  <a:srgbClr val="41429B"/>
                </a:solidFill>
                <a:effectLst/>
                <a:latin typeface="+mn-lt"/>
                <a:ea typeface="+mn-ea"/>
                <a:cs typeface="+mn-cs"/>
              </a:rPr>
              <a:t> dos </a:t>
            </a:r>
            <a:r>
              <a:rPr lang="en-US" sz="1200" b="0" dirty="0" err="1">
                <a:solidFill>
                  <a:srgbClr val="41429B"/>
                </a:solidFill>
                <a:effectLst/>
                <a:latin typeface="+mn-lt"/>
                <a:ea typeface="+mn-ea"/>
                <a:cs typeface="+mn-cs"/>
              </a:rPr>
              <a:t>assuntos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relacionados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ao</a:t>
            </a:r>
            <a:r>
              <a:rPr lang="en-US" sz="1200" b="0" dirty="0">
                <a:solidFill>
                  <a:srgbClr val="41429B"/>
                </a:solidFill>
                <a:effectLst/>
                <a:latin typeface="+mn-lt"/>
                <a:ea typeface="+mn-ea"/>
                <a:cs typeface="+mn-cs"/>
              </a:rPr>
              <a:t> CAR e </a:t>
            </a:r>
            <a:r>
              <a:rPr lang="en-US" sz="1200" b="0" dirty="0" err="1">
                <a:solidFill>
                  <a:srgbClr val="41429B"/>
                </a:solidFill>
                <a:effectLst/>
                <a:latin typeface="+mn-lt"/>
                <a:ea typeface="+mn-ea"/>
                <a:cs typeface="+mn-cs"/>
              </a:rPr>
              <a:t>sessão</a:t>
            </a:r>
            <a:r>
              <a:rPr lang="en-US" sz="1200" b="0" dirty="0">
                <a:solidFill>
                  <a:srgbClr val="41429B"/>
                </a:solidFill>
                <a:effectLst/>
                <a:latin typeface="+mn-lt"/>
                <a:ea typeface="+mn-ea"/>
                <a:cs typeface="+mn-cs"/>
              </a:rPr>
              <a:t> de </a:t>
            </a:r>
            <a:r>
              <a:rPr lang="en-US" sz="1200" b="0" dirty="0" err="1">
                <a:solidFill>
                  <a:srgbClr val="41429B"/>
                </a:solidFill>
                <a:effectLst/>
                <a:latin typeface="+mn-lt"/>
                <a:ea typeface="+mn-ea"/>
                <a:cs typeface="+mn-cs"/>
              </a:rPr>
              <a:t>decisões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porque</a:t>
            </a:r>
            <a:r>
              <a:rPr lang="en-US" sz="1200" b="0" dirty="0">
                <a:solidFill>
                  <a:srgbClr val="41429B"/>
                </a:solidFill>
                <a:effectLst/>
                <a:latin typeface="+mn-lt"/>
                <a:ea typeface="+mn-ea"/>
                <a:cs typeface="+mn-cs"/>
              </a:rPr>
              <a:t> a </a:t>
            </a:r>
            <a:r>
              <a:rPr lang="en-US" sz="1200" b="0" dirty="0" err="1">
                <a:solidFill>
                  <a:srgbClr val="41429B"/>
                </a:solidFill>
                <a:effectLst/>
                <a:latin typeface="+mn-lt"/>
                <a:ea typeface="+mn-ea"/>
                <a:cs typeface="+mn-cs"/>
              </a:rPr>
              <a:t>decisão</a:t>
            </a:r>
            <a:r>
              <a:rPr lang="en-US" sz="1200" b="0" dirty="0">
                <a:solidFill>
                  <a:srgbClr val="41429B"/>
                </a:solidFill>
                <a:effectLst/>
                <a:latin typeface="+mn-lt"/>
                <a:ea typeface="+mn-ea"/>
                <a:cs typeface="+mn-cs"/>
              </a:rPr>
              <a:t> dessas </a:t>
            </a:r>
            <a:r>
              <a:rPr lang="en-US" sz="1200" b="0" dirty="0" err="1">
                <a:solidFill>
                  <a:srgbClr val="41429B"/>
                </a:solidFill>
                <a:effectLst/>
                <a:latin typeface="+mn-lt"/>
                <a:ea typeface="+mn-ea"/>
                <a:cs typeface="+mn-cs"/>
              </a:rPr>
              <a:t>moções</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estão</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relacionadas</a:t>
            </a:r>
            <a:r>
              <a:rPr lang="en-US" sz="1200" b="0" dirty="0">
                <a:solidFill>
                  <a:srgbClr val="41429B"/>
                </a:solidFill>
                <a:effectLst/>
                <a:latin typeface="+mn-lt"/>
                <a:ea typeface="+mn-ea"/>
                <a:cs typeface="+mn-cs"/>
              </a:rPr>
              <a:t> as </a:t>
            </a:r>
            <a:r>
              <a:rPr lang="en-US" sz="1200" b="0" dirty="0" err="1">
                <a:solidFill>
                  <a:srgbClr val="41429B"/>
                </a:solidFill>
                <a:effectLst/>
                <a:latin typeface="+mn-lt"/>
                <a:ea typeface="+mn-ea"/>
                <a:cs typeface="+mn-cs"/>
              </a:rPr>
              <a:t>discussões</a:t>
            </a:r>
            <a:r>
              <a:rPr lang="en-US" sz="1200" b="0" dirty="0">
                <a:solidFill>
                  <a:srgbClr val="41429B"/>
                </a:solidFill>
                <a:effectLst/>
                <a:latin typeface="+mn-lt"/>
                <a:ea typeface="+mn-ea"/>
                <a:cs typeface="+mn-cs"/>
              </a:rPr>
              <a:t> e </a:t>
            </a:r>
            <a:r>
              <a:rPr lang="en-US" sz="1200" b="0" dirty="0" err="1">
                <a:solidFill>
                  <a:srgbClr val="41429B"/>
                </a:solidFill>
                <a:effectLst/>
                <a:latin typeface="+mn-lt"/>
                <a:ea typeface="+mn-ea"/>
                <a:cs typeface="+mn-cs"/>
              </a:rPr>
              <a:t>ao</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processo</a:t>
            </a:r>
            <a:r>
              <a:rPr lang="en-US" sz="1200" b="0" dirty="0">
                <a:solidFill>
                  <a:srgbClr val="41429B"/>
                </a:solidFill>
                <a:effectLst/>
                <a:latin typeface="+mn-lt"/>
                <a:ea typeface="+mn-ea"/>
                <a:cs typeface="+mn-cs"/>
              </a:rPr>
              <a:t> de </a:t>
            </a:r>
            <a:r>
              <a:rPr lang="en-US" sz="1200" b="0" dirty="0" err="1">
                <a:solidFill>
                  <a:srgbClr val="41429B"/>
                </a:solidFill>
                <a:effectLst/>
                <a:latin typeface="+mn-lt"/>
                <a:ea typeface="+mn-ea"/>
                <a:cs typeface="+mn-cs"/>
              </a:rPr>
              <a:t>tomada</a:t>
            </a:r>
            <a:r>
              <a:rPr lang="en-US" sz="1200" b="0" dirty="0">
                <a:solidFill>
                  <a:srgbClr val="41429B"/>
                </a:solidFill>
                <a:effectLst/>
                <a:latin typeface="+mn-lt"/>
                <a:ea typeface="+mn-ea"/>
                <a:cs typeface="+mn-cs"/>
              </a:rPr>
              <a:t> de </a:t>
            </a:r>
            <a:r>
              <a:rPr lang="en-US" sz="1200" b="0" dirty="0" err="1">
                <a:solidFill>
                  <a:srgbClr val="41429B"/>
                </a:solidFill>
                <a:effectLst/>
                <a:latin typeface="+mn-lt"/>
                <a:ea typeface="+mn-ea"/>
                <a:cs typeface="+mn-cs"/>
              </a:rPr>
              <a:t>decisão</a:t>
            </a:r>
            <a:r>
              <a:rPr lang="en-US" sz="1200" b="0" dirty="0">
                <a:solidFill>
                  <a:srgbClr val="41429B"/>
                </a:solidFill>
                <a:effectLst/>
                <a:latin typeface="+mn-lt"/>
                <a:ea typeface="+mn-ea"/>
                <a:cs typeface="+mn-cs"/>
              </a:rPr>
              <a:t> que </a:t>
            </a:r>
            <a:r>
              <a:rPr lang="en-US" sz="1200" b="0" dirty="0" err="1">
                <a:solidFill>
                  <a:srgbClr val="41429B"/>
                </a:solidFill>
                <a:effectLst/>
                <a:latin typeface="+mn-lt"/>
                <a:ea typeface="+mn-ea"/>
                <a:cs typeface="+mn-cs"/>
              </a:rPr>
              <a:t>será</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usada</a:t>
            </a:r>
            <a:r>
              <a:rPr lang="en-US" sz="1200" b="0" dirty="0">
                <a:solidFill>
                  <a:srgbClr val="41429B"/>
                </a:solidFill>
                <a:effectLst/>
                <a:latin typeface="+mn-lt"/>
                <a:ea typeface="+mn-ea"/>
                <a:cs typeface="+mn-cs"/>
              </a:rPr>
              <a:t> </a:t>
            </a:r>
            <a:r>
              <a:rPr lang="en-US" sz="1200" b="0" dirty="0" err="1">
                <a:solidFill>
                  <a:srgbClr val="41429B"/>
                </a:solidFill>
                <a:effectLst/>
                <a:latin typeface="+mn-lt"/>
                <a:ea typeface="+mn-ea"/>
                <a:cs typeface="+mn-cs"/>
              </a:rPr>
              <a:t>durante</a:t>
            </a:r>
            <a:r>
              <a:rPr lang="en-US" sz="1200" b="0" dirty="0">
                <a:solidFill>
                  <a:srgbClr val="41429B"/>
                </a:solidFill>
                <a:effectLst/>
                <a:latin typeface="+mn-lt"/>
                <a:ea typeface="+mn-ea"/>
                <a:cs typeface="+mn-cs"/>
              </a:rPr>
              <a:t> a </a:t>
            </a:r>
            <a:r>
              <a:rPr lang="en-US" sz="1200" b="0" dirty="0" err="1">
                <a:solidFill>
                  <a:srgbClr val="41429B"/>
                </a:solidFill>
                <a:effectLst/>
                <a:latin typeface="+mn-lt"/>
                <a:ea typeface="+mn-ea"/>
                <a:cs typeface="+mn-cs"/>
              </a:rPr>
              <a:t>conferência</a:t>
            </a:r>
            <a:r>
              <a:rPr lang="en-US" sz="1200" b="0" dirty="0">
                <a:solidFill>
                  <a:srgbClr val="41429B"/>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41429B"/>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a:t>
            </a:fld>
            <a:endParaRPr lang="en-US"/>
          </a:p>
        </p:txBody>
      </p:sp>
    </p:spTree>
    <p:extLst>
      <p:ext uri="{BB962C8B-B14F-4D97-AF65-F5344CB8AC3E}">
        <p14:creationId xmlns:p14="http://schemas.microsoft.com/office/powerpoint/2010/main" val="578685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3812F2-32ED-CF4C-8C3A-6D2A8F76515E}" type="slidenum">
              <a:rPr lang="en-US" smtClean="0"/>
              <a:t>47</a:t>
            </a:fld>
            <a:endParaRPr lang="en-US"/>
          </a:p>
        </p:txBody>
      </p:sp>
    </p:spTree>
    <p:extLst>
      <p:ext uri="{BB962C8B-B14F-4D97-AF65-F5344CB8AC3E}">
        <p14:creationId xmlns:p14="http://schemas.microsoft.com/office/powerpoint/2010/main" val="29415935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pPr>
            <a:r>
              <a:rPr lang="en-US" sz="1200" b="1" dirty="0" err="1">
                <a:solidFill>
                  <a:schemeClr val="accent4"/>
                </a:solidFill>
              </a:rPr>
              <a:t>Cada</a:t>
            </a:r>
            <a:r>
              <a:rPr lang="en-US" sz="1200" b="1" dirty="0">
                <a:solidFill>
                  <a:schemeClr val="accent4"/>
                </a:solidFill>
              </a:rPr>
              <a:t> WSC </a:t>
            </a:r>
            <a:r>
              <a:rPr lang="en-US" sz="1200" b="1" dirty="0" err="1">
                <a:solidFill>
                  <a:schemeClr val="accent4"/>
                </a:solidFill>
              </a:rPr>
              <a:t>aprova</a:t>
            </a:r>
            <a:r>
              <a:rPr lang="en-US" sz="1200" b="1" dirty="0">
                <a:solidFill>
                  <a:schemeClr val="accent4"/>
                </a:solidFill>
              </a:rPr>
              <a:t> a </a:t>
            </a:r>
            <a:r>
              <a:rPr lang="en-US" sz="1200" b="1" dirty="0" err="1">
                <a:solidFill>
                  <a:schemeClr val="accent4"/>
                </a:solidFill>
              </a:rPr>
              <a:t>política</a:t>
            </a:r>
            <a:r>
              <a:rPr lang="en-US" sz="1200" b="1" dirty="0">
                <a:solidFill>
                  <a:schemeClr val="accent4"/>
                </a:solidFill>
              </a:rPr>
              <a:t> de </a:t>
            </a:r>
            <a:r>
              <a:rPr lang="en-US" sz="1200" b="1" dirty="0" err="1">
                <a:solidFill>
                  <a:schemeClr val="accent4"/>
                </a:solidFill>
              </a:rPr>
              <a:t>reembolso</a:t>
            </a:r>
            <a:r>
              <a:rPr lang="en-US" sz="1200" b="1" dirty="0">
                <a:solidFill>
                  <a:schemeClr val="accent4"/>
                </a:solidFill>
              </a:rPr>
              <a:t> para o </a:t>
            </a:r>
            <a:r>
              <a:rPr lang="en-US" sz="1200" b="1" dirty="0" err="1">
                <a:solidFill>
                  <a:schemeClr val="accent4"/>
                </a:solidFill>
              </a:rPr>
              <a:t>ciclo</a:t>
            </a:r>
            <a:r>
              <a:rPr lang="en-US" sz="1200" b="1" dirty="0">
                <a:solidFill>
                  <a:schemeClr val="accent4"/>
                </a:solidFill>
              </a:rPr>
              <a:t> </a:t>
            </a:r>
            <a:r>
              <a:rPr lang="en-US" sz="1200" b="1" dirty="0" err="1">
                <a:solidFill>
                  <a:schemeClr val="accent4"/>
                </a:solidFill>
              </a:rPr>
              <a:t>seguinte</a:t>
            </a:r>
            <a:r>
              <a:rPr lang="en-US" sz="1200" b="1" dirty="0">
                <a:solidFill>
                  <a:schemeClr val="accent4"/>
                </a:solidFill>
              </a:rPr>
              <a:t>, que </a:t>
            </a:r>
            <a:r>
              <a:rPr lang="en-US" sz="1200" b="1" dirty="0" err="1">
                <a:solidFill>
                  <a:schemeClr val="accent4"/>
                </a:solidFill>
              </a:rPr>
              <a:t>está</a:t>
            </a:r>
            <a:r>
              <a:rPr lang="en-US" sz="1200" b="1" dirty="0">
                <a:solidFill>
                  <a:schemeClr val="accent4"/>
                </a:solidFill>
              </a:rPr>
              <a:t> </a:t>
            </a:r>
            <a:r>
              <a:rPr lang="en-US" sz="1200" b="1" dirty="0" err="1">
                <a:solidFill>
                  <a:schemeClr val="accent4"/>
                </a:solidFill>
              </a:rPr>
              <a:t>incluído</a:t>
            </a:r>
            <a:r>
              <a:rPr lang="en-US" sz="1200" b="1" dirty="0">
                <a:solidFill>
                  <a:schemeClr val="accent4"/>
                </a:solidFill>
              </a:rPr>
              <a:t> no </a:t>
            </a:r>
            <a:r>
              <a:rPr lang="en-US" sz="1200" b="1" i="1" dirty="0" err="1">
                <a:solidFill>
                  <a:schemeClr val="accent4"/>
                </a:solidFill>
              </a:rPr>
              <a:t>Guia</a:t>
            </a:r>
            <a:r>
              <a:rPr lang="en-US" sz="1200" b="1" i="1" dirty="0">
                <a:solidFill>
                  <a:schemeClr val="accent4"/>
                </a:solidFill>
              </a:rPr>
              <a:t> dos </a:t>
            </a:r>
            <a:r>
              <a:rPr lang="en-US" sz="1200" b="1" i="1" dirty="0" err="1">
                <a:solidFill>
                  <a:schemeClr val="accent4"/>
                </a:solidFill>
              </a:rPr>
              <a:t>Serviços</a:t>
            </a:r>
            <a:r>
              <a:rPr lang="en-US" sz="1200" b="1" i="1" dirty="0">
                <a:solidFill>
                  <a:schemeClr val="accent4"/>
                </a:solidFill>
              </a:rPr>
              <a:t> </a:t>
            </a:r>
            <a:r>
              <a:rPr lang="en-US" sz="1200" b="1" i="1" dirty="0" err="1">
                <a:solidFill>
                  <a:schemeClr val="accent4"/>
                </a:solidFill>
              </a:rPr>
              <a:t>Mundiais</a:t>
            </a:r>
            <a:r>
              <a:rPr lang="en-US" sz="1200" b="1" i="1" dirty="0">
                <a:solidFill>
                  <a:schemeClr val="accent4"/>
                </a:solidFill>
              </a:rPr>
              <a:t> de NA</a:t>
            </a:r>
            <a:r>
              <a:rPr lang="en-US" sz="1200" b="1" dirty="0">
                <a:solidFill>
                  <a:schemeClr val="accent4"/>
                </a:solidFill>
              </a:rPr>
              <a:t>. </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48</a:t>
            </a:fld>
            <a:endParaRPr lang="en-US"/>
          </a:p>
        </p:txBody>
      </p:sp>
    </p:spTree>
    <p:extLst>
      <p:ext uri="{BB962C8B-B14F-4D97-AF65-F5344CB8AC3E}">
        <p14:creationId xmlns:p14="http://schemas.microsoft.com/office/powerpoint/2010/main" val="3476705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Toda a </a:t>
            </a:r>
            <a:r>
              <a:rPr lang="en-US" dirty="0" err="1"/>
              <a:t>viagem</a:t>
            </a:r>
            <a:r>
              <a:rPr lang="en-US" dirty="0"/>
              <a:t>, </a:t>
            </a:r>
            <a:r>
              <a:rPr lang="en-US" dirty="0" err="1"/>
              <a:t>custo</a:t>
            </a:r>
            <a:r>
              <a:rPr lang="en-US" dirty="0"/>
              <a:t> de hotel e </a:t>
            </a:r>
            <a:r>
              <a:rPr lang="en-US" dirty="0" err="1"/>
              <a:t>diária</a:t>
            </a:r>
            <a:r>
              <a:rPr lang="en-US" dirty="0"/>
              <a:t> para </a:t>
            </a:r>
            <a:r>
              <a:rPr lang="en-US" dirty="0" err="1"/>
              <a:t>refeições</a:t>
            </a:r>
            <a:r>
              <a:rPr lang="en-US" dirty="0"/>
              <a:t> </a:t>
            </a:r>
            <a:r>
              <a:rPr lang="en-US" dirty="0" err="1"/>
              <a:t>são</a:t>
            </a:r>
            <a:r>
              <a:rPr lang="en-US" dirty="0"/>
              <a:t> </a:t>
            </a:r>
            <a:r>
              <a:rPr lang="en-US" dirty="0" err="1"/>
              <a:t>providenciadas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err="1"/>
              <a:t>Instruções</a:t>
            </a:r>
            <a:r>
              <a:rPr lang="en-US" baseline="0" dirty="0"/>
              <a:t> </a:t>
            </a:r>
            <a:r>
              <a:rPr lang="en-US" baseline="0" dirty="0" err="1"/>
              <a:t>detalhadas</a:t>
            </a:r>
            <a:r>
              <a:rPr lang="en-US" baseline="0" dirty="0"/>
              <a:t> e o </a:t>
            </a:r>
            <a:r>
              <a:rPr lang="en-US" baseline="0" dirty="0" err="1"/>
              <a:t>formulário</a:t>
            </a:r>
            <a:r>
              <a:rPr lang="en-US" baseline="0" dirty="0"/>
              <a:t> de </a:t>
            </a:r>
            <a:r>
              <a:rPr lang="en-US" baseline="0" dirty="0" err="1"/>
              <a:t>reembolso</a:t>
            </a:r>
            <a:r>
              <a:rPr lang="en-US" baseline="0" dirty="0"/>
              <a:t> </a:t>
            </a:r>
            <a:r>
              <a:rPr lang="en-US" baseline="0" dirty="0" err="1"/>
              <a:t>estão</a:t>
            </a:r>
            <a:r>
              <a:rPr lang="en-US" baseline="0" dirty="0"/>
              <a:t> </a:t>
            </a:r>
            <a:r>
              <a:rPr lang="en-US" baseline="0" dirty="0" err="1"/>
              <a:t>nas</a:t>
            </a:r>
            <a:r>
              <a:rPr lang="en-US" baseline="0" dirty="0"/>
              <a:t> </a:t>
            </a:r>
            <a:r>
              <a:rPr lang="en-US" baseline="0" dirty="0" err="1"/>
              <a:t>páginas</a:t>
            </a:r>
            <a:r>
              <a:rPr lang="en-US" baseline="0" dirty="0"/>
              <a:t> 86 a 90 do CAT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49</a:t>
            </a:fld>
            <a:endParaRPr lang="en-US"/>
          </a:p>
        </p:txBody>
      </p:sp>
    </p:spTree>
    <p:extLst>
      <p:ext uri="{BB962C8B-B14F-4D97-AF65-F5344CB8AC3E}">
        <p14:creationId xmlns:p14="http://schemas.microsoft.com/office/powerpoint/2010/main" val="39179054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63812F2-32ED-CF4C-8C3A-6D2A8F76515E}" type="slidenum">
              <a:rPr lang="en-US" smtClean="0"/>
              <a:t>51</a:t>
            </a:fld>
            <a:endParaRPr lang="en-US"/>
          </a:p>
        </p:txBody>
      </p:sp>
    </p:spTree>
    <p:extLst>
      <p:ext uri="{BB962C8B-B14F-4D97-AF65-F5344CB8AC3E}">
        <p14:creationId xmlns:p14="http://schemas.microsoft.com/office/powerpoint/2010/main" val="170287404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52</a:t>
            </a:fld>
            <a:endParaRPr lang="en-US"/>
          </a:p>
        </p:txBody>
      </p:sp>
    </p:spTree>
    <p:extLst>
      <p:ext uri="{BB962C8B-B14F-4D97-AF65-F5344CB8AC3E}">
        <p14:creationId xmlns:p14="http://schemas.microsoft.com/office/powerpoint/2010/main" val="755565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spc="-20" dirty="0" err="1">
                <a:effectLst/>
                <a:latin typeface="Calibri" panose="020F0502020204030204" pitchFamily="34" charset="0"/>
                <a:ea typeface="Calibri" panose="020F0502020204030204" pitchFamily="34" charset="0"/>
                <a:cs typeface="Arial" panose="020B0604020202020204" pitchFamily="34" charset="0"/>
              </a:rPr>
              <a:t>Tem</a:t>
            </a:r>
            <a:r>
              <a:rPr lang="en-US" sz="1800" spc="-20" dirty="0">
                <a:effectLst/>
                <a:latin typeface="Calibri" panose="020F0502020204030204" pitchFamily="34" charset="0"/>
                <a:ea typeface="Calibri" panose="020F0502020204030204" pitchFamily="34" charset="0"/>
                <a:cs typeface="Arial" panose="020B0604020202020204" pitchFamily="34" charset="0"/>
              </a:rPr>
              <a:t> seis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propostos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nesse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ciclo</a:t>
            </a:r>
            <a:r>
              <a:rPr lang="en-US" sz="1800" spc="-20" dirty="0">
                <a:effectLst/>
                <a:latin typeface="Calibri" panose="020F0502020204030204" pitchFamily="34" charset="0"/>
                <a:ea typeface="Calibri" panose="020F0502020204030204" pitchFamily="34" charset="0"/>
                <a:cs typeface="Arial" panose="020B0604020202020204" pitchFamily="34" charset="0"/>
              </a:rPr>
              <a:t> – </a:t>
            </a:r>
            <a:r>
              <a:rPr lang="en-US" sz="1800" spc="-20" dirty="0" err="1">
                <a:effectLst/>
                <a:latin typeface="Calibri" panose="020F0502020204030204" pitchFamily="34" charset="0"/>
                <a:ea typeface="Calibri" panose="020F0502020204030204" pitchFamily="34" charset="0"/>
                <a:cs typeface="Arial" panose="020B0604020202020204" pitchFamily="34" charset="0"/>
              </a:rPr>
              <a:t>dois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 um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a:t>
            </a:r>
            <a:r>
              <a:rPr lang="en-US" sz="1800" spc="-20" dirty="0">
                <a:effectLst/>
                <a:latin typeface="Calibri" panose="020F0502020204030204" pitchFamily="34" charset="0"/>
                <a:ea typeface="Calibri" panose="020F0502020204030204" pitchFamily="34" charset="0"/>
                <a:cs typeface="Arial" panose="020B0604020202020204" pitchFamily="34" charset="0"/>
              </a:rPr>
              <a:t> IDT, um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a:t>
            </a:r>
            <a:r>
              <a:rPr lang="en-US" sz="1800" spc="-20" dirty="0">
                <a:effectLst/>
                <a:latin typeface="Calibri" panose="020F0502020204030204" pitchFamily="34" charset="0"/>
                <a:ea typeface="Calibri" panose="020F0502020204030204" pitchFamily="34" charset="0"/>
                <a:cs typeface="Arial" panose="020B0604020202020204" pitchFamily="34" charset="0"/>
              </a:rPr>
              <a:t> de material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serviço</a:t>
            </a:r>
            <a:r>
              <a:rPr lang="en-US" sz="1800" spc="-20" dirty="0">
                <a:effectLst/>
                <a:latin typeface="Calibri" panose="020F0502020204030204" pitchFamily="34" charset="0"/>
                <a:ea typeface="Calibri" panose="020F0502020204030204" pitchFamily="34" charset="0"/>
                <a:cs typeface="Arial" panose="020B0604020202020204" pitchFamily="34" charset="0"/>
              </a:rPr>
              <a:t>, um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a:t>
            </a:r>
            <a:r>
              <a:rPr lang="en-US" sz="1800" spc="-20" dirty="0">
                <a:effectLst/>
                <a:latin typeface="Calibri" panose="020F0502020204030204" pitchFamily="34" charset="0"/>
                <a:ea typeface="Calibri" panose="020F0502020204030204" pitchFamily="34" charset="0"/>
                <a:cs typeface="Arial" panose="020B0604020202020204" pitchFamily="34" charset="0"/>
              </a:rPr>
              <a:t> do future da WSC e um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projeito</a:t>
            </a:r>
            <a:r>
              <a:rPr lang="en-US" sz="1800" spc="-20" dirty="0">
                <a:effectLst/>
                <a:latin typeface="Calibri" panose="020F0502020204030204" pitchFamily="34" charset="0"/>
                <a:ea typeface="Calibri" panose="020F0502020204030204" pitchFamily="34" charset="0"/>
                <a:cs typeface="Arial" panose="020B0604020202020204" pitchFamily="34" charset="0"/>
              </a:rPr>
              <a:t> do </a:t>
            </a:r>
            <a:r>
              <a:rPr lang="en-US" sz="1800" spc="-20" dirty="0" err="1">
                <a:effectLst/>
                <a:latin typeface="Calibri" panose="020F0502020204030204" pitchFamily="34" charset="0"/>
                <a:ea typeface="Calibri" panose="020F0502020204030204" pitchFamily="34" charset="0"/>
                <a:cs typeface="Arial" panose="020B0604020202020204" pitchFamily="34" charset="0"/>
              </a:rPr>
              <a:t>Investindo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nossa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visão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r>
              <a:rPr lang="en-US" sz="1800" spc="-20" dirty="0">
                <a:effectLst/>
                <a:latin typeface="Calibri" panose="020F0502020204030204" pitchFamily="34" charset="0"/>
                <a:ea typeface="Calibri" panose="020F0502020204030204" pitchFamily="34" charset="0"/>
                <a:cs typeface="Arial" panose="020B0604020202020204" pitchFamily="34" charset="0"/>
              </a:rPr>
              <a:t>A WSC </a:t>
            </a:r>
            <a:r>
              <a:rPr lang="en-US" sz="1800" spc="-20" dirty="0" err="1">
                <a:effectLst/>
                <a:latin typeface="Calibri" panose="020F0502020204030204" pitchFamily="34" charset="0"/>
                <a:ea typeface="Calibri" panose="020F0502020204030204" pitchFamily="34" charset="0"/>
                <a:cs typeface="Arial" panose="020B0604020202020204" pitchFamily="34" charset="0"/>
              </a:rPr>
              <a:t>vai</a:t>
            </a:r>
            <a:r>
              <a:rPr lang="en-US" sz="1800" spc="-20" dirty="0">
                <a:effectLst/>
                <a:latin typeface="Calibri" panose="020F0502020204030204" pitchFamily="34" charset="0"/>
                <a:ea typeface="Calibri" panose="020F0502020204030204" pitchFamily="34" charset="0"/>
                <a:cs typeface="Arial" panose="020B0604020202020204" pitchFamily="34" charset="0"/>
              </a:rPr>
              <a:t> determiner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foco</a:t>
            </a:r>
            <a:r>
              <a:rPr lang="en-US" sz="1800" spc="-20" dirty="0">
                <a:effectLst/>
                <a:latin typeface="Calibri" panose="020F0502020204030204" pitchFamily="34" charset="0"/>
                <a:ea typeface="Calibri" panose="020F0502020204030204" pitchFamily="34" charset="0"/>
                <a:cs typeface="Arial" panose="020B0604020202020204" pitchFamily="34" charset="0"/>
              </a:rPr>
              <a:t> dos </a:t>
            </a:r>
            <a:r>
              <a:rPr lang="en-US" sz="1800" spc="-20" dirty="0" err="1">
                <a:effectLst/>
                <a:latin typeface="Calibri" panose="020F0502020204030204" pitchFamily="34" charset="0"/>
                <a:ea typeface="Calibri" panose="020F0502020204030204" pitchFamily="34" charset="0"/>
                <a:cs typeface="Arial" panose="020B0604020202020204" pitchFamily="34" charset="0"/>
              </a:rPr>
              <a:t>planos</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criação</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revisão</a:t>
            </a:r>
            <a:r>
              <a:rPr lang="en-US" sz="1800" spc="-20" dirty="0">
                <a:effectLst/>
                <a:latin typeface="Calibri" panose="020F0502020204030204" pitchFamily="34" charset="0"/>
                <a:ea typeface="Calibri" panose="020F0502020204030204" pitchFamily="34" charset="0"/>
                <a:cs typeface="Arial" panose="020B0604020202020204" pitchFamily="34" charset="0"/>
              </a:rPr>
              <a:t> de IPs e material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serviço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bem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como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IDTs </a:t>
            </a:r>
          </a:p>
          <a:p>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resultados</a:t>
            </a:r>
            <a:r>
              <a:rPr lang="en-US" sz="1800" spc="-20" dirty="0">
                <a:effectLst/>
                <a:latin typeface="Calibri" panose="020F0502020204030204" pitchFamily="34" charset="0"/>
                <a:ea typeface="Calibri" panose="020F0502020204030204" pitchFamily="34" charset="0"/>
                <a:cs typeface="Arial" panose="020B0604020202020204" pitchFamily="34" charset="0"/>
              </a:rPr>
              <a:t> da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pesquisa</a:t>
            </a:r>
            <a:r>
              <a:rPr lang="en-US" sz="1800" spc="-20" dirty="0">
                <a:effectLst/>
                <a:latin typeface="Calibri" panose="020F0502020204030204" pitchFamily="34" charset="0"/>
                <a:ea typeface="Calibri" panose="020F0502020204030204" pitchFamily="34" charset="0"/>
                <a:cs typeface="Arial" panose="020B0604020202020204" pitchFamily="34" charset="0"/>
              </a:rPr>
              <a:t> do CAR </a:t>
            </a:r>
            <a:r>
              <a:rPr lang="en-US" sz="1800" spc="-20" dirty="0" err="1">
                <a:effectLst/>
                <a:latin typeface="Calibri" panose="020F0502020204030204" pitchFamily="34" charset="0"/>
                <a:ea typeface="Calibri" panose="020F0502020204030204" pitchFamily="34" charset="0"/>
                <a:cs typeface="Arial" panose="020B0604020202020204" pitchFamily="34" charset="0"/>
              </a:rPr>
              <a:t>vai</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ajudar</a:t>
            </a:r>
            <a:r>
              <a:rPr lang="en-US" sz="1800" spc="-20" dirty="0">
                <a:effectLst/>
                <a:latin typeface="Calibri" panose="020F0502020204030204" pitchFamily="34" charset="0"/>
                <a:ea typeface="Calibri" panose="020F0502020204030204" pitchFamily="34" charset="0"/>
                <a:cs typeface="Arial" panose="020B0604020202020204" pitchFamily="34" charset="0"/>
              </a:rPr>
              <a:t> a </a:t>
            </a:r>
            <a:r>
              <a:rPr lang="en-US" sz="1800" spc="-20" dirty="0" err="1">
                <a:effectLst/>
                <a:latin typeface="Calibri" panose="020F0502020204030204" pitchFamily="34" charset="0"/>
                <a:ea typeface="Calibri" panose="020F0502020204030204" pitchFamily="34" charset="0"/>
                <a:cs typeface="Arial" panose="020B0604020202020204" pitchFamily="34" charset="0"/>
              </a:rPr>
              <a:t>nos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guiar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nessas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decisões</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informações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sobre</a:t>
            </a:r>
            <a:r>
              <a:rPr lang="en-US" sz="1800" spc="-20" dirty="0">
                <a:effectLst/>
                <a:latin typeface="Calibri" panose="020F0502020204030204" pitchFamily="34" charset="0"/>
                <a:ea typeface="Calibri" panose="020F0502020204030204" pitchFamily="34" charset="0"/>
                <a:cs typeface="Arial" panose="020B0604020202020204" pitchFamily="34" charset="0"/>
              </a:rPr>
              <a:t>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papel</a:t>
            </a:r>
            <a:r>
              <a:rPr lang="en-US" sz="1800" spc="-20" dirty="0">
                <a:effectLst/>
                <a:latin typeface="Calibri" panose="020F0502020204030204" pitchFamily="34" charset="0"/>
                <a:ea typeface="Calibri" panose="020F0502020204030204" pitchFamily="34" charset="0"/>
                <a:cs typeface="Arial" panose="020B0604020202020204" pitchFamily="34" charset="0"/>
              </a:rPr>
              <a:t> da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pesquisa</a:t>
            </a:r>
            <a:r>
              <a:rPr lang="en-US" sz="1800" spc="-20" dirty="0">
                <a:effectLst/>
                <a:latin typeface="Calibri" panose="020F0502020204030204" pitchFamily="34" charset="0"/>
                <a:ea typeface="Calibri" panose="020F0502020204030204" pitchFamily="34" charset="0"/>
                <a:cs typeface="Arial" panose="020B0604020202020204" pitchFamily="34" charset="0"/>
              </a:rPr>
              <a:t> do CAR </a:t>
            </a:r>
            <a:r>
              <a:rPr lang="en-US" sz="1800" spc="-20" dirty="0" err="1">
                <a:effectLst/>
                <a:latin typeface="Calibri" panose="020F0502020204030204" pitchFamily="34" charset="0"/>
                <a:ea typeface="Calibri" panose="020F0502020204030204" pitchFamily="34" charset="0"/>
                <a:cs typeface="Arial" panose="020B0604020202020204" pitchFamily="34" charset="0"/>
              </a:rPr>
              <a:t>na</a:t>
            </a:r>
            <a:r>
              <a:rPr lang="en-US" sz="1800" spc="-20" dirty="0">
                <a:effectLst/>
                <a:latin typeface="Calibri" panose="020F0502020204030204" pitchFamily="34" charset="0"/>
                <a:ea typeface="Calibri" panose="020F0502020204030204" pitchFamily="34" charset="0"/>
                <a:cs typeface="Arial" panose="020B0604020202020204" pitchFamily="34" charset="0"/>
              </a:rPr>
              <a:t> hora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formatar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planos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olhe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páginas</a:t>
            </a:r>
            <a:r>
              <a:rPr lang="en-US" sz="1800" spc="-20" dirty="0">
                <a:effectLst/>
                <a:latin typeface="Calibri" panose="020F0502020204030204" pitchFamily="34" charset="0"/>
                <a:ea typeface="Calibri" panose="020F0502020204030204" pitchFamily="34" charset="0"/>
                <a:cs typeface="Arial" panose="020B0604020202020204" pitchFamily="34" charset="0"/>
              </a:rPr>
              <a:t> 4 a 6 da </a:t>
            </a:r>
            <a:r>
              <a:rPr lang="en-US" sz="1800" spc="-20" dirty="0" err="1">
                <a:effectLst/>
                <a:latin typeface="Calibri" panose="020F0502020204030204" pitchFamily="34" charset="0"/>
                <a:ea typeface="Calibri" panose="020F0502020204030204" pitchFamily="34" charset="0"/>
                <a:cs typeface="Arial" panose="020B0604020202020204" pitchFamily="34" charset="0"/>
              </a:rPr>
              <a:t>introdução</a:t>
            </a:r>
            <a:r>
              <a:rPr lang="en-US" sz="1800" spc="-20" dirty="0">
                <a:effectLst/>
                <a:latin typeface="Calibri" panose="020F0502020204030204" pitchFamily="34" charset="0"/>
                <a:ea typeface="Calibri" panose="020F0502020204030204" pitchFamily="34" charset="0"/>
                <a:cs typeface="Arial" panose="020B0604020202020204" pitchFamily="34" charset="0"/>
              </a:rPr>
              <a:t> do CAR.</a:t>
            </a:r>
          </a:p>
          <a:p>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endParaRPr lang="en-US" dirty="0">
              <a:latin typeface="+mn-lt"/>
            </a:endParaRPr>
          </a:p>
        </p:txBody>
      </p:sp>
      <p:sp>
        <p:nvSpPr>
          <p:cNvPr id="4" name="Slide Number Placeholder 3"/>
          <p:cNvSpPr>
            <a:spLocks noGrp="1"/>
          </p:cNvSpPr>
          <p:nvPr>
            <p:ph type="sldNum" sz="quarter" idx="5"/>
          </p:nvPr>
        </p:nvSpPr>
        <p:spPr/>
        <p:txBody>
          <a:bodyPr/>
          <a:lstStyle/>
          <a:p>
            <a:fld id="{763812F2-32ED-CF4C-8C3A-6D2A8F76515E}" type="slidenum">
              <a:rPr lang="en-US" smtClean="0"/>
              <a:t>5</a:t>
            </a:fld>
            <a:endParaRPr lang="en-US"/>
          </a:p>
        </p:txBody>
      </p:sp>
    </p:spTree>
    <p:extLst>
      <p:ext uri="{BB962C8B-B14F-4D97-AF65-F5344CB8AC3E}">
        <p14:creationId xmlns:p14="http://schemas.microsoft.com/office/powerpoint/2010/main" val="1148907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600"/>
              </a:spcBef>
            </a:pPr>
            <a:r>
              <a:rPr lang="pt-BR" sz="1200" dirty="0"/>
              <a:t>Tipicamente, o Planejamento Estratégico do NAWS está incluído no CAT juntamente com os planos de projeto que ele gera</a:t>
            </a:r>
            <a:endParaRPr lang="en-US" sz="1200" dirty="0"/>
          </a:p>
          <a:p>
            <a:pPr>
              <a:spcBef>
                <a:spcPts val="1600"/>
              </a:spcBef>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Esse</a:t>
            </a:r>
            <a:r>
              <a:rPr lang="en-US" dirty="0"/>
              <a:t> </a:t>
            </a:r>
            <a:r>
              <a:rPr lang="en-US" dirty="0" err="1"/>
              <a:t>não</a:t>
            </a:r>
            <a:r>
              <a:rPr lang="en-US" dirty="0"/>
              <a:t> um </a:t>
            </a:r>
            <a:r>
              <a:rPr lang="en-US" dirty="0" err="1"/>
              <a:t>ciclo</a:t>
            </a:r>
            <a:r>
              <a:rPr lang="en-US" dirty="0"/>
              <a:t> </a:t>
            </a:r>
            <a:r>
              <a:rPr lang="en-US" dirty="0" err="1"/>
              <a:t>típico</a:t>
            </a:r>
            <a:r>
              <a:rPr lang="en-US" dirty="0"/>
              <a:t>, </a:t>
            </a:r>
            <a:r>
              <a:rPr lang="pt-BR" sz="1200" dirty="0"/>
              <a:t>O NAWS não se empenhou no processo de planejamento estratégico deste ciclo</a:t>
            </a:r>
            <a:endParaRPr lang="en-US" sz="1200" dirty="0"/>
          </a:p>
          <a:p>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a:t>
            </a:r>
            <a:r>
              <a:rPr lang="en-US" dirty="0" err="1"/>
              <a:t>intenção</a:t>
            </a:r>
            <a:r>
              <a:rPr lang="en-US" dirty="0"/>
              <a:t> é </a:t>
            </a:r>
            <a:r>
              <a:rPr lang="pt-BR" sz="1200" dirty="0"/>
              <a:t>Reiniciar o processo de planejamento estratégico para a próxima WSC</a:t>
            </a:r>
            <a:r>
              <a:rPr lang="en-US" sz="1200" dirty="0"/>
              <a:t>. </a:t>
            </a:r>
            <a:r>
              <a:rPr lang="en-US" sz="1200" dirty="0" err="1"/>
              <a:t>Mais</a:t>
            </a:r>
            <a:r>
              <a:rPr lang="en-US" sz="1200" dirty="0"/>
              <a:t> </a:t>
            </a:r>
            <a:r>
              <a:rPr lang="en-US" sz="1200" dirty="0" err="1"/>
              <a:t>Será</a:t>
            </a:r>
            <a:r>
              <a:rPr lang="en-US" sz="1200" dirty="0"/>
              <a:t> ´</a:t>
            </a:r>
            <a:r>
              <a:rPr lang="en-US" sz="1200" dirty="0" err="1"/>
              <a:t>Revelado</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6</a:t>
            </a:fld>
            <a:endParaRPr lang="en-US"/>
          </a:p>
        </p:txBody>
      </p:sp>
    </p:spTree>
    <p:extLst>
      <p:ext uri="{BB962C8B-B14F-4D97-AF65-F5344CB8AC3E}">
        <p14:creationId xmlns:p14="http://schemas.microsoft.com/office/powerpoint/2010/main" val="2726498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err="1">
                <a:effectLst/>
                <a:latin typeface="Calibri" panose="020F0502020204030204" pitchFamily="34" charset="0"/>
                <a:ea typeface="Calibri" panose="020F0502020204030204" pitchFamily="34" charset="0"/>
                <a:cs typeface="Arial" panose="020B0604020202020204" pitchFamily="34" charset="0"/>
              </a:rPr>
              <a:t>Não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vai</a:t>
            </a:r>
            <a:r>
              <a:rPr lang="en-US" sz="1800" spc="-20" dirty="0">
                <a:effectLst/>
                <a:latin typeface="Calibri" panose="020F0502020204030204" pitchFamily="34" charset="0"/>
                <a:ea typeface="Calibri" panose="020F0502020204030204" pitchFamily="34" charset="0"/>
                <a:cs typeface="Arial" panose="020B0604020202020204" pitchFamily="34" charset="0"/>
              </a:rPr>
              <a:t> haver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reuniões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presenciais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grupos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trabalho</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propostos</a:t>
            </a:r>
            <a:r>
              <a:rPr lang="en-US" sz="1800" spc="-20" dirty="0">
                <a:effectLst/>
                <a:latin typeface="Calibri" panose="020F0502020204030204" pitchFamily="34" charset="0"/>
                <a:ea typeface="Calibri" panose="020F0502020204030204" pitchFamily="34" charset="0"/>
                <a:cs typeface="Arial" panose="020B0604020202020204" pitchFamily="34" charset="0"/>
              </a:rPr>
              <a:t> para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próximo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ciclo</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err="1">
                <a:effectLst/>
                <a:latin typeface="Calibri" panose="020F0502020204030204" pitchFamily="34" charset="0"/>
                <a:ea typeface="Calibri" panose="020F0502020204030204" pitchFamily="34" charset="0"/>
                <a:cs typeface="Arial" panose="020B0604020202020204" pitchFamily="34" charset="0"/>
              </a:rPr>
              <a:t>Todo</a:t>
            </a:r>
            <a:r>
              <a:rPr lang="en-US" sz="1800" spc="-20" dirty="0">
                <a:effectLst/>
                <a:latin typeface="Calibri" panose="020F0502020204030204" pitchFamily="34" charset="0"/>
                <a:ea typeface="Calibri" panose="020F0502020204030204" pitchFamily="34" charset="0"/>
                <a:cs typeface="Arial" panose="020B0604020202020204" pitchFamily="34" charset="0"/>
              </a:rPr>
              <a:t>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trabalho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realizado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virtualmente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reuniões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abertas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pesquisas</a:t>
            </a:r>
            <a:r>
              <a:rPr lang="en-US" sz="1800" spc="-20" dirty="0">
                <a:effectLst/>
                <a:latin typeface="Calibri" panose="020F0502020204030204" pitchFamily="34" charset="0"/>
                <a:ea typeface="Calibri" panose="020F0502020204030204" pitchFamily="34" charset="0"/>
                <a:cs typeface="Arial" panose="020B0604020202020204" pitchFamily="34" charset="0"/>
              </a:rPr>
              <a:t> online para input da </a:t>
            </a:r>
            <a:r>
              <a:rPr lang="en-US" sz="1800" spc="-20" dirty="0" err="1">
                <a:effectLst/>
                <a:latin typeface="Calibri" panose="020F0502020204030204" pitchFamily="34" charset="0"/>
                <a:ea typeface="Calibri" panose="020F0502020204030204" pitchFamily="34" charset="0"/>
                <a:cs typeface="Arial" panose="020B0604020202020204" pitchFamily="34" charset="0"/>
              </a:rPr>
              <a:t>irmandade</a:t>
            </a:r>
            <a:r>
              <a:rPr lang="en-US" sz="1800" spc="-20" dirty="0">
                <a:effectLst/>
                <a:latin typeface="Calibri" panose="020F0502020204030204" pitchFamily="34" charset="0"/>
                <a:ea typeface="Calibri" panose="020F0502020204030204" pitchFamily="34" charset="0"/>
                <a:cs typeface="Arial" panose="020B0604020202020204" pitchFamily="34" charset="0"/>
              </a:rPr>
              <a:t>, e/</a:t>
            </a:r>
            <a:r>
              <a:rPr lang="en-US" sz="1800" spc="-20" dirty="0" err="1">
                <a:effectLst/>
                <a:latin typeface="Calibri" panose="020F0502020204030204" pitchFamily="34" charset="0"/>
                <a:ea typeface="Calibri" panose="020F0502020204030204" pitchFamily="34" charset="0"/>
                <a:cs typeface="Arial" panose="020B0604020202020204" pitchFamily="34" charset="0"/>
              </a:rPr>
              <a:t>ou</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grupos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focados</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err="1">
                <a:effectLst/>
                <a:latin typeface="Calibri" panose="020F0502020204030204" pitchFamily="34" charset="0"/>
                <a:ea typeface="Calibri" panose="020F0502020204030204" pitchFamily="34" charset="0"/>
                <a:cs typeface="Arial" panose="020B0604020202020204" pitchFamily="34" charset="0"/>
              </a:rPr>
              <a:t>Esse</a:t>
            </a:r>
            <a:r>
              <a:rPr lang="en-US" sz="1800" spc="-20" dirty="0">
                <a:effectLst/>
                <a:latin typeface="Calibri" panose="020F0502020204030204" pitchFamily="34" charset="0"/>
                <a:ea typeface="Calibri" panose="020F0502020204030204" pitchFamily="34" charset="0"/>
                <a:cs typeface="Arial" panose="020B0604020202020204" pitchFamily="34" charset="0"/>
              </a:rPr>
              <a:t> é </a:t>
            </a:r>
            <a:r>
              <a:rPr lang="en-US" sz="1800" spc="-20" dirty="0" err="1">
                <a:effectLst/>
                <a:latin typeface="Calibri" panose="020F0502020204030204" pitchFamily="34" charset="0"/>
                <a:ea typeface="Calibri" panose="020F0502020204030204" pitchFamily="34" charset="0"/>
                <a:cs typeface="Arial" panose="020B0604020202020204" pitchFamily="34" charset="0"/>
              </a:rPr>
              <a:t>uma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abordagem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mais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econômica</a:t>
            </a:r>
            <a:r>
              <a:rPr lang="en-US" sz="1800" spc="-20" dirty="0">
                <a:effectLst/>
                <a:latin typeface="Calibri" panose="020F0502020204030204" pitchFamily="34" charset="0"/>
                <a:ea typeface="Calibri" panose="020F0502020204030204" pitchFamily="34" charset="0"/>
                <a:cs typeface="Arial" panose="020B0604020202020204" pitchFamily="34" charset="0"/>
              </a:rPr>
              <a:t> e inclusive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trabalhar</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 e </a:t>
            </a:r>
            <a:r>
              <a:rPr lang="en-US" sz="1800" spc="-20" dirty="0" err="1">
                <a:effectLst/>
                <a:latin typeface="Calibri" panose="020F0502020204030204" pitchFamily="34" charset="0"/>
                <a:ea typeface="Calibri" panose="020F0502020204030204" pitchFamily="34" charset="0"/>
                <a:cs typeface="Arial" panose="020B0604020202020204" pitchFamily="34" charset="0"/>
              </a:rPr>
              <a:t>isso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tem</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sido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efetivo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nos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três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ciclos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passados</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spc="-20" dirty="0" err="1">
                <a:effectLst/>
                <a:latin typeface="Calibri" panose="020F0502020204030204" pitchFamily="34" charset="0"/>
                <a:ea typeface="Calibri" panose="020F0502020204030204" pitchFamily="34" charset="0"/>
                <a:cs typeface="Arial" panose="020B0604020202020204" pitchFamily="34" charset="0"/>
              </a:rPr>
              <a:t>Isso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significa</a:t>
            </a:r>
            <a:r>
              <a:rPr lang="en-US" sz="1800" spc="-20" dirty="0">
                <a:effectLst/>
                <a:latin typeface="Calibri" panose="020F0502020204030204" pitchFamily="34" charset="0"/>
                <a:ea typeface="Calibri" panose="020F0502020204030204" pitchFamily="34" charset="0"/>
                <a:cs typeface="Arial" panose="020B0604020202020204" pitchFamily="34" charset="0"/>
              </a:rPr>
              <a:t> que </a:t>
            </a:r>
            <a:r>
              <a:rPr lang="en-US" sz="1800" spc="-20" dirty="0" err="1">
                <a:effectLst/>
                <a:latin typeface="Calibri" panose="020F0502020204030204" pitchFamily="34" charset="0"/>
                <a:ea typeface="Calibri" panose="020F0502020204030204" pitchFamily="34" charset="0"/>
                <a:cs typeface="Arial" panose="020B0604020202020204" pitchFamily="34" charset="0"/>
              </a:rPr>
              <a:t>não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terá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uma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linha</a:t>
            </a:r>
            <a:r>
              <a:rPr lang="en-US" sz="1800" spc="-20" dirty="0">
                <a:effectLst/>
                <a:latin typeface="Calibri" panose="020F0502020204030204" pitchFamily="34" charset="0"/>
                <a:ea typeface="Calibri" panose="020F0502020204030204" pitchFamily="34" charset="0"/>
                <a:cs typeface="Arial" panose="020B0604020202020204" pitchFamily="34" charset="0"/>
              </a:rPr>
              <a:t> no </a:t>
            </a:r>
            <a:r>
              <a:rPr lang="en-US" sz="1800" spc="-20" dirty="0" err="1">
                <a:effectLst/>
                <a:latin typeface="Calibri" panose="020F0502020204030204" pitchFamily="34" charset="0"/>
                <a:ea typeface="Calibri" panose="020F0502020204030204" pitchFamily="34" charset="0"/>
                <a:cs typeface="Arial" panose="020B0604020202020204" pitchFamily="34" charset="0"/>
              </a:rPr>
              <a:t>orçamento</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esses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7</a:t>
            </a:fld>
            <a:endParaRPr lang="en-US"/>
          </a:p>
        </p:txBody>
      </p:sp>
    </p:spTree>
    <p:extLst>
      <p:ext uri="{BB962C8B-B14F-4D97-AF65-F5344CB8AC3E}">
        <p14:creationId xmlns:p14="http://schemas.microsoft.com/office/powerpoint/2010/main" val="1552085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Desde</a:t>
            </a:r>
            <a:r>
              <a:rPr lang="en-US" dirty="0"/>
              <a:t> 2016, </a:t>
            </a:r>
            <a:r>
              <a:rPr lang="en-US" dirty="0" err="1"/>
              <a:t>planos</a:t>
            </a:r>
            <a:r>
              <a:rPr lang="en-US" dirty="0"/>
              <a:t> de </a:t>
            </a:r>
            <a:r>
              <a:rPr lang="en-US" dirty="0" err="1"/>
              <a:t>projetos</a:t>
            </a:r>
            <a:r>
              <a:rPr lang="en-US" dirty="0"/>
              <a:t> </a:t>
            </a:r>
            <a:r>
              <a:rPr lang="en-US" dirty="0" err="1"/>
              <a:t>gerais</a:t>
            </a:r>
            <a:r>
              <a:rPr lang="en-US" dirty="0"/>
              <a:t> </a:t>
            </a:r>
            <a:r>
              <a:rPr lang="en-US" dirty="0" err="1"/>
              <a:t>foram</a:t>
            </a:r>
            <a:r>
              <a:rPr lang="en-US" dirty="0"/>
              <a:t> </a:t>
            </a:r>
            <a:r>
              <a:rPr lang="en-US" dirty="0" err="1"/>
              <a:t>incluídos</a:t>
            </a:r>
            <a:r>
              <a:rPr lang="en-US" dirty="0"/>
              <a:t> no CAT, e a </a:t>
            </a:r>
            <a:r>
              <a:rPr lang="en-US" dirty="0" err="1"/>
              <a:t>conferência</a:t>
            </a:r>
            <a:r>
              <a:rPr lang="en-US" dirty="0"/>
              <a:t> </a:t>
            </a:r>
            <a:r>
              <a:rPr lang="en-US" dirty="0" err="1"/>
              <a:t>determinou</a:t>
            </a:r>
            <a:r>
              <a:rPr lang="en-US" dirty="0"/>
              <a:t> o </a:t>
            </a:r>
            <a:r>
              <a:rPr lang="en-US" dirty="0" err="1"/>
              <a:t>foco</a:t>
            </a:r>
            <a:r>
              <a:rPr lang="en-US" dirty="0"/>
              <a:t> </a:t>
            </a:r>
            <a:r>
              <a:rPr lang="en-US" dirty="0" err="1"/>
              <a:t>específico</a:t>
            </a:r>
            <a:r>
              <a:rPr lang="en-US" dirty="0"/>
              <a:t> </a:t>
            </a:r>
            <a:r>
              <a:rPr lang="en-US" dirty="0" err="1"/>
              <a:t>usando</a:t>
            </a:r>
            <a:r>
              <a:rPr lang="en-US" dirty="0"/>
              <a:t> a </a:t>
            </a:r>
            <a:r>
              <a:rPr lang="en-US" dirty="0" err="1"/>
              <a:t>pesquisa</a:t>
            </a:r>
            <a:r>
              <a:rPr lang="en-US" dirty="0"/>
              <a:t> do CAR para </a:t>
            </a:r>
            <a:r>
              <a:rPr lang="en-US" dirty="0" err="1"/>
              <a:t>ajudar</a:t>
            </a:r>
            <a:r>
              <a:rPr lang="en-US" dirty="0"/>
              <a:t> a </a:t>
            </a:r>
            <a:r>
              <a:rPr lang="en-US" dirty="0" err="1"/>
              <a:t>guiar</a:t>
            </a:r>
            <a:r>
              <a:rPr lang="en-US" dirty="0"/>
              <a:t> a </a:t>
            </a:r>
            <a:r>
              <a:rPr lang="en-US" dirty="0" err="1"/>
              <a:t>decisão</a:t>
            </a:r>
            <a:r>
              <a:rPr lang="en-US" dirty="0"/>
              <a:t> deles.</a:t>
            </a:r>
          </a:p>
          <a:p>
            <a:endParaRPr lang="en-US" dirty="0"/>
          </a:p>
          <a:p>
            <a:r>
              <a:rPr lang="en-US" dirty="0" err="1"/>
              <a:t>Isso</a:t>
            </a:r>
            <a:r>
              <a:rPr lang="en-US" dirty="0"/>
              <a:t> </a:t>
            </a:r>
            <a:r>
              <a:rPr lang="en-US" dirty="0" err="1"/>
              <a:t>permite</a:t>
            </a:r>
            <a:r>
              <a:rPr lang="en-US" dirty="0"/>
              <a:t> que a </a:t>
            </a:r>
            <a:r>
              <a:rPr lang="en-US" dirty="0" err="1"/>
              <a:t>conferência</a:t>
            </a:r>
            <a:r>
              <a:rPr lang="en-US" dirty="0"/>
              <a:t> </a:t>
            </a:r>
            <a:r>
              <a:rPr lang="en-US" dirty="0" err="1"/>
              <a:t>olhe</a:t>
            </a:r>
            <a:r>
              <a:rPr lang="en-US" dirty="0"/>
              <a:t> para </a:t>
            </a:r>
            <a:r>
              <a:rPr lang="en-US" dirty="0" err="1"/>
              <a:t>todas</a:t>
            </a:r>
            <a:r>
              <a:rPr lang="en-US" dirty="0"/>
              <a:t> as </a:t>
            </a:r>
            <a:r>
              <a:rPr lang="en-US" dirty="0" err="1"/>
              <a:t>possibilidades</a:t>
            </a:r>
            <a:r>
              <a:rPr lang="en-US" dirty="0"/>
              <a:t> </a:t>
            </a:r>
            <a:r>
              <a:rPr lang="en-US" dirty="0" err="1"/>
              <a:t>juntos</a:t>
            </a:r>
            <a:r>
              <a:rPr lang="en-US" dirty="0"/>
              <a:t> e </a:t>
            </a:r>
            <a:r>
              <a:rPr lang="en-US" dirty="0" err="1"/>
              <a:t>escolher</a:t>
            </a:r>
            <a:r>
              <a:rPr lang="en-US" dirty="0"/>
              <a:t> </a:t>
            </a:r>
            <a:r>
              <a:rPr lang="en-US" dirty="0" err="1"/>
              <a:t>cuidadosamente</a:t>
            </a:r>
            <a:r>
              <a:rPr lang="en-US" dirty="0"/>
              <a:t> </a:t>
            </a:r>
            <a:r>
              <a:rPr lang="en-US" dirty="0" err="1"/>
              <a:t>sobre</a:t>
            </a:r>
            <a:r>
              <a:rPr lang="en-US" dirty="0"/>
              <a:t> o que </a:t>
            </a:r>
            <a:r>
              <a:rPr lang="en-US" dirty="0" err="1"/>
              <a:t>eles</a:t>
            </a:r>
            <a:r>
              <a:rPr lang="en-US" dirty="0"/>
              <a:t> </a:t>
            </a:r>
            <a:r>
              <a:rPr lang="en-US" dirty="0" err="1"/>
              <a:t>considerem</a:t>
            </a:r>
            <a:r>
              <a:rPr lang="en-US" dirty="0"/>
              <a:t> </a:t>
            </a:r>
            <a:r>
              <a:rPr lang="en-US" dirty="0" err="1"/>
              <a:t>mais</a:t>
            </a:r>
            <a:r>
              <a:rPr lang="en-US" dirty="0"/>
              <a:t> </a:t>
            </a:r>
            <a:r>
              <a:rPr lang="en-US" dirty="0" err="1"/>
              <a:t>importante</a:t>
            </a:r>
            <a:r>
              <a:rPr lang="en-US" dirty="0"/>
              <a:t> para </a:t>
            </a:r>
            <a:r>
              <a:rPr lang="en-US" dirty="0" err="1"/>
              <a:t>fazer</a:t>
            </a:r>
            <a:r>
              <a:rPr lang="en-US" dirty="0"/>
              <a:t> </a:t>
            </a:r>
            <a:r>
              <a:rPr lang="en-US" dirty="0" err="1"/>
              <a:t>primeiro</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Moções</a:t>
            </a:r>
            <a:r>
              <a:rPr lang="en-US" dirty="0"/>
              <a:t> </a:t>
            </a:r>
            <a:r>
              <a:rPr lang="en-US" dirty="0" err="1"/>
              <a:t>regionais</a:t>
            </a:r>
            <a:r>
              <a:rPr lang="en-US" dirty="0"/>
              <a:t> e </a:t>
            </a:r>
            <a:r>
              <a:rPr lang="en-US" dirty="0" err="1"/>
              <a:t>zonais</a:t>
            </a:r>
            <a:r>
              <a:rPr lang="en-US" dirty="0"/>
              <a:t> </a:t>
            </a:r>
            <a:r>
              <a:rPr lang="en-US" dirty="0" err="1"/>
              <a:t>geralmente</a:t>
            </a:r>
            <a:r>
              <a:rPr lang="en-US" dirty="0"/>
              <a:t> </a:t>
            </a:r>
            <a:r>
              <a:rPr lang="en-US" dirty="0" err="1"/>
              <a:t>pedem</a:t>
            </a:r>
            <a:r>
              <a:rPr lang="en-US" dirty="0"/>
              <a:t> </a:t>
            </a:r>
            <a:r>
              <a:rPr lang="en-US" dirty="0" err="1"/>
              <a:t>plano</a:t>
            </a:r>
            <a:r>
              <a:rPr lang="en-US" dirty="0"/>
              <a:t> de </a:t>
            </a:r>
            <a:r>
              <a:rPr lang="en-US" dirty="0" err="1"/>
              <a:t>projetos</a:t>
            </a:r>
            <a:r>
              <a:rPr lang="en-US" dirty="0"/>
              <a:t> </a:t>
            </a:r>
            <a:r>
              <a:rPr lang="en-US" dirty="0" err="1"/>
              <a:t>específicos</a:t>
            </a:r>
            <a:r>
              <a:rPr lang="en-US" dirty="0"/>
              <a:t> e </a:t>
            </a:r>
            <a:r>
              <a:rPr lang="en-US" dirty="0" err="1"/>
              <a:t>muitos</a:t>
            </a:r>
            <a:r>
              <a:rPr lang="en-US" dirty="0"/>
              <a:t> </a:t>
            </a:r>
            <a:r>
              <a:rPr lang="en-US" dirty="0" err="1"/>
              <a:t>tem</a:t>
            </a:r>
            <a:r>
              <a:rPr lang="en-US" dirty="0"/>
              <a:t> </a:t>
            </a:r>
            <a:r>
              <a:rPr lang="en-US" dirty="0" err="1"/>
              <a:t>apoio</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solidFill>
                  <a:schemeClr val="accent6"/>
                </a:solidFill>
              </a:rPr>
              <a:t>O </a:t>
            </a:r>
            <a:r>
              <a:rPr lang="en-US" dirty="0" err="1">
                <a:solidFill>
                  <a:schemeClr val="accent6"/>
                </a:solidFill>
              </a:rPr>
              <a:t>desafio</a:t>
            </a:r>
            <a:r>
              <a:rPr lang="en-US" dirty="0">
                <a:solidFill>
                  <a:schemeClr val="accent6"/>
                </a:solidFill>
              </a:rPr>
              <a:t> é que </a:t>
            </a:r>
            <a:r>
              <a:rPr lang="en-US" dirty="0" err="1">
                <a:solidFill>
                  <a:schemeClr val="accent6"/>
                </a:solidFill>
              </a:rPr>
              <a:t>apoio</a:t>
            </a:r>
            <a:r>
              <a:rPr lang="en-US" dirty="0">
                <a:solidFill>
                  <a:schemeClr val="accent6"/>
                </a:solidFill>
              </a:rPr>
              <a:t> para </a:t>
            </a:r>
            <a:r>
              <a:rPr lang="en-US" dirty="0" err="1">
                <a:solidFill>
                  <a:schemeClr val="accent6"/>
                </a:solidFill>
              </a:rPr>
              <a:t>essas</a:t>
            </a:r>
            <a:r>
              <a:rPr lang="en-US" dirty="0">
                <a:solidFill>
                  <a:schemeClr val="accent6"/>
                </a:solidFill>
              </a:rPr>
              <a:t> </a:t>
            </a:r>
            <a:r>
              <a:rPr lang="en-US" dirty="0" err="1">
                <a:solidFill>
                  <a:schemeClr val="accent6"/>
                </a:solidFill>
              </a:rPr>
              <a:t>moções</a:t>
            </a:r>
            <a:r>
              <a:rPr lang="en-US" dirty="0">
                <a:solidFill>
                  <a:schemeClr val="accent6"/>
                </a:solidFill>
              </a:rPr>
              <a:t> </a:t>
            </a:r>
            <a:r>
              <a:rPr lang="en-US" dirty="0" err="1">
                <a:solidFill>
                  <a:schemeClr val="accent6"/>
                </a:solidFill>
              </a:rPr>
              <a:t>indicam</a:t>
            </a:r>
            <a:r>
              <a:rPr lang="en-US" dirty="0">
                <a:solidFill>
                  <a:schemeClr val="accent6"/>
                </a:solidFill>
              </a:rPr>
              <a:t> que </a:t>
            </a:r>
            <a:r>
              <a:rPr lang="en-US" dirty="0" err="1">
                <a:solidFill>
                  <a:schemeClr val="accent6"/>
                </a:solidFill>
              </a:rPr>
              <a:t>membros</a:t>
            </a:r>
            <a:r>
              <a:rPr lang="en-US" dirty="0">
                <a:solidFill>
                  <a:schemeClr val="accent6"/>
                </a:solidFill>
              </a:rPr>
              <a:t> </a:t>
            </a:r>
            <a:r>
              <a:rPr lang="en-US" dirty="0" err="1">
                <a:solidFill>
                  <a:schemeClr val="accent6"/>
                </a:solidFill>
              </a:rPr>
              <a:t>gostam</a:t>
            </a:r>
            <a:r>
              <a:rPr lang="en-US" dirty="0">
                <a:solidFill>
                  <a:schemeClr val="accent6"/>
                </a:solidFill>
              </a:rPr>
              <a:t> das </a:t>
            </a:r>
            <a:r>
              <a:rPr lang="en-US" dirty="0" err="1">
                <a:solidFill>
                  <a:schemeClr val="accent6"/>
                </a:solidFill>
              </a:rPr>
              <a:t>ideias</a:t>
            </a:r>
            <a:r>
              <a:rPr lang="en-US" dirty="0">
                <a:solidFill>
                  <a:schemeClr val="accent6"/>
                </a:solidFill>
              </a:rPr>
              <a:t>, mas </a:t>
            </a:r>
            <a:r>
              <a:rPr lang="en-US" dirty="0" err="1">
                <a:solidFill>
                  <a:schemeClr val="accent6"/>
                </a:solidFill>
              </a:rPr>
              <a:t>não</a:t>
            </a:r>
            <a:r>
              <a:rPr lang="en-US" dirty="0">
                <a:solidFill>
                  <a:schemeClr val="accent6"/>
                </a:solidFill>
              </a:rPr>
              <a:t> </a:t>
            </a:r>
            <a:r>
              <a:rPr lang="en-US" dirty="0" err="1">
                <a:solidFill>
                  <a:schemeClr val="accent6"/>
                </a:solidFill>
              </a:rPr>
              <a:t>indicam</a:t>
            </a:r>
            <a:r>
              <a:rPr lang="en-US" dirty="0">
                <a:solidFill>
                  <a:schemeClr val="accent6"/>
                </a:solidFill>
              </a:rPr>
              <a:t> para a WSC </a:t>
            </a:r>
            <a:r>
              <a:rPr lang="en-US" dirty="0" err="1">
                <a:solidFill>
                  <a:schemeClr val="accent6"/>
                </a:solidFill>
              </a:rPr>
              <a:t>ou</a:t>
            </a:r>
            <a:r>
              <a:rPr lang="en-US" dirty="0">
                <a:solidFill>
                  <a:schemeClr val="accent6"/>
                </a:solidFill>
              </a:rPr>
              <a:t> o WB com o </a:t>
            </a:r>
            <a:r>
              <a:rPr lang="en-US" dirty="0" err="1">
                <a:solidFill>
                  <a:schemeClr val="accent6"/>
                </a:solidFill>
              </a:rPr>
              <a:t>sentido</a:t>
            </a:r>
            <a:r>
              <a:rPr lang="en-US" dirty="0">
                <a:solidFill>
                  <a:schemeClr val="accent6"/>
                </a:solidFill>
              </a:rPr>
              <a:t> de </a:t>
            </a:r>
            <a:r>
              <a:rPr lang="en-US" dirty="0" err="1">
                <a:solidFill>
                  <a:schemeClr val="accent6"/>
                </a:solidFill>
              </a:rPr>
              <a:t>quais</a:t>
            </a:r>
            <a:r>
              <a:rPr lang="en-US" dirty="0">
                <a:solidFill>
                  <a:schemeClr val="accent6"/>
                </a:solidFill>
              </a:rPr>
              <a:t> </a:t>
            </a:r>
            <a:r>
              <a:rPr lang="en-US" dirty="0" err="1">
                <a:solidFill>
                  <a:schemeClr val="accent6"/>
                </a:solidFill>
              </a:rPr>
              <a:t>ideias</a:t>
            </a:r>
            <a:r>
              <a:rPr lang="en-US" dirty="0">
                <a:solidFill>
                  <a:schemeClr val="accent6"/>
                </a:solidFill>
              </a:rPr>
              <a:t> </a:t>
            </a:r>
            <a:r>
              <a:rPr lang="en-US" dirty="0" err="1">
                <a:solidFill>
                  <a:schemeClr val="accent6"/>
                </a:solidFill>
              </a:rPr>
              <a:t>os</a:t>
            </a:r>
            <a:r>
              <a:rPr lang="en-US" dirty="0">
                <a:solidFill>
                  <a:schemeClr val="accent6"/>
                </a:solidFill>
              </a:rPr>
              <a:t> </a:t>
            </a:r>
            <a:r>
              <a:rPr lang="en-US" dirty="0" err="1">
                <a:solidFill>
                  <a:schemeClr val="accent6"/>
                </a:solidFill>
              </a:rPr>
              <a:t>membros</a:t>
            </a:r>
            <a:r>
              <a:rPr lang="en-US" dirty="0">
                <a:solidFill>
                  <a:schemeClr val="accent6"/>
                </a:solidFill>
              </a:rPr>
              <a:t> e </a:t>
            </a:r>
            <a:r>
              <a:rPr lang="en-US" dirty="0" err="1">
                <a:solidFill>
                  <a:schemeClr val="accent6"/>
                </a:solidFill>
              </a:rPr>
              <a:t>participantes</a:t>
            </a:r>
            <a:r>
              <a:rPr lang="en-US" dirty="0">
                <a:solidFill>
                  <a:schemeClr val="accent6"/>
                </a:solidFill>
              </a:rPr>
              <a:t> </a:t>
            </a:r>
            <a:r>
              <a:rPr lang="en-US" dirty="0" err="1">
                <a:solidFill>
                  <a:schemeClr val="accent6"/>
                </a:solidFill>
              </a:rPr>
              <a:t>consideram</a:t>
            </a:r>
            <a:r>
              <a:rPr lang="en-US" dirty="0">
                <a:solidFill>
                  <a:schemeClr val="accent6"/>
                </a:solidFill>
              </a:rPr>
              <a:t> </a:t>
            </a:r>
            <a:r>
              <a:rPr lang="en-US" dirty="0" err="1">
                <a:solidFill>
                  <a:schemeClr val="accent6"/>
                </a:solidFill>
              </a:rPr>
              <a:t>prioridades</a:t>
            </a:r>
            <a:r>
              <a:rPr lang="en-US" dirty="0">
                <a:solidFill>
                  <a:schemeClr val="accent6"/>
                </a:solidFill>
              </a:rPr>
              <a:t>.</a:t>
            </a:r>
          </a:p>
          <a:p>
            <a:endParaRPr lang="en-US" dirty="0">
              <a:solidFill>
                <a:schemeClr val="accent6"/>
              </a:solidFill>
            </a:endParaRPr>
          </a:p>
          <a:p>
            <a:r>
              <a:rPr lang="en-US" dirty="0" err="1">
                <a:solidFill>
                  <a:schemeClr val="accent6"/>
                </a:solidFill>
              </a:rPr>
              <a:t>Incluir</a:t>
            </a:r>
            <a:r>
              <a:rPr lang="en-US" dirty="0">
                <a:solidFill>
                  <a:schemeClr val="accent6"/>
                </a:solidFill>
              </a:rPr>
              <a:t> </a:t>
            </a:r>
            <a:r>
              <a:rPr lang="en-US" dirty="0" err="1">
                <a:solidFill>
                  <a:schemeClr val="accent6"/>
                </a:solidFill>
              </a:rPr>
              <a:t>todas</a:t>
            </a:r>
            <a:r>
              <a:rPr lang="en-US" dirty="0">
                <a:solidFill>
                  <a:schemeClr val="accent6"/>
                </a:solidFill>
              </a:rPr>
              <a:t> as </a:t>
            </a:r>
            <a:r>
              <a:rPr lang="en-US" dirty="0" err="1">
                <a:solidFill>
                  <a:schemeClr val="accent6"/>
                </a:solidFill>
              </a:rPr>
              <a:t>ideias</a:t>
            </a:r>
            <a:r>
              <a:rPr lang="en-US" dirty="0">
                <a:solidFill>
                  <a:schemeClr val="accent6"/>
                </a:solidFill>
              </a:rPr>
              <a:t> </a:t>
            </a:r>
            <a:r>
              <a:rPr lang="en-US" dirty="0" err="1">
                <a:solidFill>
                  <a:schemeClr val="accent6"/>
                </a:solidFill>
              </a:rPr>
              <a:t>na</a:t>
            </a:r>
            <a:r>
              <a:rPr lang="en-US" dirty="0">
                <a:solidFill>
                  <a:schemeClr val="accent6"/>
                </a:solidFill>
              </a:rPr>
              <a:t> </a:t>
            </a:r>
            <a:r>
              <a:rPr lang="en-US" dirty="0" err="1">
                <a:solidFill>
                  <a:schemeClr val="accent6"/>
                </a:solidFill>
              </a:rPr>
              <a:t>pesquisa</a:t>
            </a:r>
            <a:r>
              <a:rPr lang="en-US" dirty="0">
                <a:solidFill>
                  <a:schemeClr val="accent6"/>
                </a:solidFill>
              </a:rPr>
              <a:t> do CAR, </a:t>
            </a:r>
            <a:r>
              <a:rPr lang="en-US" dirty="0" err="1">
                <a:solidFill>
                  <a:schemeClr val="accent6"/>
                </a:solidFill>
              </a:rPr>
              <a:t>permite</a:t>
            </a:r>
            <a:r>
              <a:rPr lang="en-US" dirty="0">
                <a:solidFill>
                  <a:schemeClr val="accent6"/>
                </a:solidFill>
              </a:rPr>
              <a:t> que </a:t>
            </a:r>
            <a:r>
              <a:rPr lang="en-US" dirty="0" err="1">
                <a:solidFill>
                  <a:schemeClr val="accent6"/>
                </a:solidFill>
              </a:rPr>
              <a:t>membros</a:t>
            </a:r>
            <a:r>
              <a:rPr lang="en-US" dirty="0">
                <a:solidFill>
                  <a:schemeClr val="accent6"/>
                </a:solidFill>
              </a:rPr>
              <a:t> </a:t>
            </a:r>
            <a:r>
              <a:rPr lang="en-US" dirty="0" err="1">
                <a:solidFill>
                  <a:schemeClr val="accent6"/>
                </a:solidFill>
              </a:rPr>
              <a:t>expressem</a:t>
            </a:r>
            <a:r>
              <a:rPr lang="en-US" dirty="0">
                <a:solidFill>
                  <a:schemeClr val="accent6"/>
                </a:solidFill>
              </a:rPr>
              <a:t> o que </a:t>
            </a:r>
            <a:r>
              <a:rPr lang="en-US" dirty="0" err="1">
                <a:solidFill>
                  <a:schemeClr val="accent6"/>
                </a:solidFill>
              </a:rPr>
              <a:t>consideram</a:t>
            </a:r>
            <a:r>
              <a:rPr lang="en-US" dirty="0">
                <a:solidFill>
                  <a:schemeClr val="accent6"/>
                </a:solidFill>
              </a:rPr>
              <a:t> </a:t>
            </a:r>
            <a:r>
              <a:rPr lang="en-US" dirty="0" err="1">
                <a:solidFill>
                  <a:schemeClr val="accent6"/>
                </a:solidFill>
              </a:rPr>
              <a:t>mais</a:t>
            </a:r>
            <a:r>
              <a:rPr lang="en-US" dirty="0">
                <a:solidFill>
                  <a:schemeClr val="accent6"/>
                </a:solidFill>
              </a:rPr>
              <a:t> </a:t>
            </a:r>
            <a:r>
              <a:rPr lang="en-US" dirty="0" err="1">
                <a:solidFill>
                  <a:schemeClr val="accent6"/>
                </a:solidFill>
              </a:rPr>
              <a:t>importantes</a:t>
            </a:r>
            <a:r>
              <a:rPr lang="en-US" dirty="0">
                <a:solidFill>
                  <a:schemeClr val="accent6"/>
                </a:solidFill>
              </a:rPr>
              <a:t> para </a:t>
            </a:r>
            <a:r>
              <a:rPr lang="en-US" dirty="0" err="1">
                <a:solidFill>
                  <a:schemeClr val="accent6"/>
                </a:solidFill>
              </a:rPr>
              <a:t>trabalhar</a:t>
            </a:r>
            <a:r>
              <a:rPr lang="en-US" dirty="0">
                <a:solidFill>
                  <a:schemeClr val="accent6"/>
                </a:solidFill>
              </a:rPr>
              <a:t> </a:t>
            </a:r>
            <a:r>
              <a:rPr lang="en-US" dirty="0" err="1">
                <a:solidFill>
                  <a:schemeClr val="accent6"/>
                </a:solidFill>
              </a:rPr>
              <a:t>primeiro</a:t>
            </a:r>
            <a:r>
              <a:rPr lang="en-US" dirty="0">
                <a:solidFill>
                  <a:schemeClr val="accent6"/>
                </a:solidFill>
              </a:rPr>
              <a:t>.</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8</a:t>
            </a:fld>
            <a:endParaRPr lang="en-US"/>
          </a:p>
        </p:txBody>
      </p:sp>
    </p:spTree>
    <p:extLst>
      <p:ext uri="{BB962C8B-B14F-4D97-AF65-F5344CB8AC3E}">
        <p14:creationId xmlns:p14="http://schemas.microsoft.com/office/powerpoint/2010/main" val="957910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ts val="13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Todo</a:t>
            </a:r>
            <a:r>
              <a:rPr lang="en-US" sz="1800" spc="-20" dirty="0">
                <a:effectLst/>
                <a:latin typeface="Calibri" panose="020F0502020204030204" pitchFamily="34" charset="0"/>
                <a:ea typeface="Calibri" panose="020F0502020204030204" pitchFamily="34" charset="0"/>
                <a:cs typeface="Arial" panose="020B0604020202020204" pitchFamily="34" charset="0"/>
              </a:rPr>
              <a:t> o </a:t>
            </a:r>
            <a:r>
              <a:rPr lang="en-US" sz="1800" spc="-20" dirty="0" err="1">
                <a:effectLst/>
                <a:latin typeface="Calibri" panose="020F0502020204030204" pitchFamily="34" charset="0"/>
                <a:ea typeface="Calibri" panose="020F0502020204030204" pitchFamily="34" charset="0"/>
                <a:cs typeface="Arial" panose="020B0604020202020204" pitchFamily="34" charset="0"/>
              </a:rPr>
              <a:t>trabalho</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dois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 de literature </a:t>
            </a:r>
            <a:r>
              <a:rPr lang="en-US" sz="1800" spc="-20" dirty="0" err="1">
                <a:effectLst/>
                <a:latin typeface="Calibri" panose="020F0502020204030204" pitchFamily="34" charset="0"/>
                <a:ea typeface="Calibri" panose="020F0502020204030204" pitchFamily="34" charset="0"/>
                <a:cs typeface="Arial" panose="020B0604020202020204" pitchFamily="34" charset="0"/>
              </a:rPr>
              <a:t>nesse</a:t>
            </a:r>
            <a:r>
              <a:rPr lang="en-US" sz="1800" spc="-20" dirty="0">
                <a:effectLst/>
                <a:latin typeface="Calibri" panose="020F0502020204030204" pitchFamily="34" charset="0"/>
                <a:ea typeface="Calibri" panose="020F0502020204030204" pitchFamily="34" charset="0"/>
                <a:cs typeface="Arial" panose="020B0604020202020204" pitchFamily="34" charset="0"/>
              </a:rPr>
              <a:t> CAT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serão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realizados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virtualmente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p>
          <a:p>
            <a:pPr marL="0" marR="0">
              <a:lnSpc>
                <a:spcPts val="13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300"/>
              </a:lnSpc>
              <a:spcBef>
                <a:spcPts val="0"/>
              </a:spcBef>
              <a:spcAft>
                <a:spcPts val="600"/>
              </a:spcAft>
            </a:pPr>
            <a:r>
              <a:rPr lang="en-US" sz="1800" spc="-20" dirty="0" err="1">
                <a:effectLst/>
                <a:latin typeface="Calibri" panose="020F0502020204030204" pitchFamily="34" charset="0"/>
                <a:ea typeface="Calibri" panose="020F0502020204030204" pitchFamily="34" charset="0"/>
                <a:cs typeface="Arial" panose="020B0604020202020204" pitchFamily="34" charset="0"/>
              </a:rPr>
              <a:t>Isso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será</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realizado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através</a:t>
            </a:r>
            <a:r>
              <a:rPr lang="en-US" sz="1800" spc="-20" dirty="0">
                <a:effectLst/>
                <a:latin typeface="Calibri" panose="020F0502020204030204" pitchFamily="34" charset="0"/>
                <a:ea typeface="Calibri" panose="020F0502020204030204" pitchFamily="34" charset="0"/>
                <a:cs typeface="Arial" panose="020B0604020202020204" pitchFamily="34" charset="0"/>
              </a:rPr>
              <a:t> de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pesquisas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formularios</a:t>
            </a:r>
            <a:r>
              <a:rPr lang="en-US" sz="1800" spc="-20" dirty="0">
                <a:effectLst/>
                <a:latin typeface="Calibri" panose="020F0502020204030204" pitchFamily="34" charset="0"/>
                <a:ea typeface="Calibri" panose="020F0502020204030204" pitchFamily="34" charset="0"/>
                <a:cs typeface="Arial" panose="020B0604020202020204" pitchFamily="34" charset="0"/>
              </a:rPr>
              <a:t> de inputs, e/</a:t>
            </a:r>
            <a:r>
              <a:rPr lang="en-US" sz="1800" spc="-20" dirty="0" err="1">
                <a:effectLst/>
                <a:latin typeface="Calibri" panose="020F0502020204030204" pitchFamily="34" charset="0"/>
                <a:ea typeface="Calibri" panose="020F0502020204030204" pitchFamily="34" charset="0"/>
                <a:cs typeface="Arial" panose="020B0604020202020204" pitchFamily="34" charset="0"/>
              </a:rPr>
              <a:t>ou</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grupos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virtuais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ou</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grupos</a:t>
            </a:r>
            <a:r>
              <a:rPr lang="en-US" sz="1800" spc="-20" dirty="0">
                <a:effectLst/>
                <a:latin typeface="Calibri" panose="020F0502020204030204" pitchFamily="34" charset="0"/>
                <a:ea typeface="Calibri" panose="020F0502020204030204" pitchFamily="34" charset="0"/>
                <a:cs typeface="Arial" panose="020B0604020202020204" pitchFamily="34" charset="0"/>
              </a:rPr>
              <a:t> com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específico</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pPr marL="0" marR="0">
              <a:lnSpc>
                <a:spcPts val="1300"/>
              </a:lnSpc>
              <a:spcBef>
                <a:spcPts val="0"/>
              </a:spcBef>
              <a:spcAft>
                <a:spcPts val="600"/>
              </a:spcAft>
            </a:pPr>
            <a:endParaRPr lang="en-US" sz="1800" spc="-20" dirty="0">
              <a:effectLst/>
              <a:latin typeface="Calibri" panose="020F0502020204030204" pitchFamily="34" charset="0"/>
              <a:ea typeface="Calibri" panose="020F0502020204030204" pitchFamily="34" charset="0"/>
              <a:cs typeface="Arial" panose="020B0604020202020204" pitchFamily="34" charset="0"/>
            </a:endParaRPr>
          </a:p>
          <a:p>
            <a:pPr marL="0" marR="0">
              <a:lnSpc>
                <a:spcPts val="1300"/>
              </a:lnSpc>
              <a:spcBef>
                <a:spcPts val="0"/>
              </a:spcBef>
              <a:spcAft>
                <a:spcPts val="600"/>
              </a:spcAft>
            </a:pPr>
            <a:r>
              <a:rPr lang="en-US" sz="1800" spc="-20" dirty="0">
                <a:effectLst/>
                <a:latin typeface="Calibri" panose="020F0502020204030204" pitchFamily="34" charset="0"/>
                <a:ea typeface="Calibri" panose="020F0502020204030204" pitchFamily="34" charset="0"/>
                <a:cs typeface="Arial" panose="020B0604020202020204" pitchFamily="34" charset="0"/>
              </a:rPr>
              <a:t>A </a:t>
            </a:r>
            <a:r>
              <a:rPr lang="en-US" sz="1800" spc="-20" dirty="0" err="1">
                <a:effectLst/>
                <a:latin typeface="Calibri" panose="020F0502020204030204" pitchFamily="34" charset="0"/>
                <a:ea typeface="Calibri" panose="020F0502020204030204" pitchFamily="34" charset="0"/>
                <a:cs typeface="Arial" panose="020B0604020202020204" pitchFamily="34" charset="0"/>
              </a:rPr>
              <a:t>conferência</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vai</a:t>
            </a:r>
            <a:r>
              <a:rPr lang="en-US" sz="1800" spc="-20" dirty="0">
                <a:effectLst/>
                <a:latin typeface="Calibri" panose="020F0502020204030204" pitchFamily="34" charset="0"/>
                <a:ea typeface="Calibri" panose="020F0502020204030204" pitchFamily="34" charset="0"/>
                <a:cs typeface="Arial" panose="020B0604020202020204" pitchFamily="34" charset="0"/>
              </a:rPr>
              <a:t> usar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resultados</a:t>
            </a:r>
            <a:r>
              <a:rPr lang="en-US" sz="1800" spc="-20" dirty="0">
                <a:effectLst/>
                <a:latin typeface="Calibri" panose="020F0502020204030204" pitchFamily="34" charset="0"/>
                <a:ea typeface="Calibri" panose="020F0502020204030204" pitchFamily="34" charset="0"/>
                <a:cs typeface="Arial" panose="020B0604020202020204" pitchFamily="34" charset="0"/>
              </a:rPr>
              <a:t> da </a:t>
            </a:r>
            <a:r>
              <a:rPr lang="en-US" sz="1800" spc="-20" dirty="0" err="1">
                <a:effectLst/>
                <a:latin typeface="Calibri" panose="020F0502020204030204" pitchFamily="34" charset="0"/>
                <a:ea typeface="Calibri" panose="020F0502020204030204" pitchFamily="34" charset="0"/>
                <a:cs typeface="Arial" panose="020B0604020202020204" pitchFamily="34" charset="0"/>
              </a:rPr>
              <a:t>pesquisa</a:t>
            </a:r>
            <a:r>
              <a:rPr lang="en-US" sz="1800" spc="-20" dirty="0">
                <a:effectLst/>
                <a:latin typeface="Calibri" panose="020F0502020204030204" pitchFamily="34" charset="0"/>
                <a:ea typeface="Calibri" panose="020F0502020204030204" pitchFamily="34" charset="0"/>
                <a:cs typeface="Arial" panose="020B0604020202020204" pitchFamily="34" charset="0"/>
              </a:rPr>
              <a:t> do CAR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ajudar</a:t>
            </a:r>
            <a:r>
              <a:rPr lang="en-US" sz="1800" spc="-20" dirty="0">
                <a:effectLst/>
                <a:latin typeface="Calibri" panose="020F0502020204030204" pitchFamily="34" charset="0"/>
                <a:ea typeface="Calibri" panose="020F0502020204030204" pitchFamily="34" charset="0"/>
                <a:cs typeface="Arial" panose="020B0604020202020204" pitchFamily="34" charset="0"/>
              </a:rPr>
              <a:t> a determiner </a:t>
            </a:r>
            <a:r>
              <a:rPr lang="en-US" sz="1800" spc="-20" dirty="0" err="1">
                <a:effectLst/>
                <a:latin typeface="Calibri" panose="020F0502020204030204" pitchFamily="34" charset="0"/>
                <a:ea typeface="Calibri" panose="020F0502020204030204" pitchFamily="34" charset="0"/>
                <a:cs typeface="Arial" panose="020B0604020202020204" pitchFamily="34" charset="0"/>
              </a:rPr>
              <a:t>onde</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focar</a:t>
            </a:r>
            <a:r>
              <a:rPr lang="en-US" sz="1800" spc="-20" dirty="0">
                <a:effectLst/>
                <a:latin typeface="Calibri" panose="020F0502020204030204" pitchFamily="34" charset="0"/>
                <a:ea typeface="Calibri" panose="020F0502020204030204" pitchFamily="34" charset="0"/>
                <a:cs typeface="Arial" panose="020B0604020202020204" pitchFamily="34" charset="0"/>
              </a:rPr>
              <a:t> para </a:t>
            </a:r>
            <a:r>
              <a:rPr lang="en-US" sz="1800" spc="-20" dirty="0" err="1">
                <a:effectLst/>
                <a:latin typeface="Calibri" panose="020F0502020204030204" pitchFamily="34" charset="0"/>
                <a:ea typeface="Calibri" panose="020F0502020204030204" pitchFamily="34" charset="0"/>
                <a:cs typeface="Arial" panose="020B0604020202020204" pitchFamily="34" charset="0"/>
              </a:rPr>
              <a:t>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primeiros</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quatro</a:t>
            </a:r>
            <a:r>
              <a:rPr lang="en-US" sz="1800" spc="-20" dirty="0">
                <a:effectLst/>
                <a:latin typeface="Calibri" panose="020F0502020204030204" pitchFamily="34" charset="0"/>
                <a:ea typeface="Calibri" panose="020F0502020204030204" pitchFamily="34" charset="0"/>
                <a:cs typeface="Arial" panose="020B0604020202020204" pitchFamily="34" charset="0"/>
              </a:rPr>
              <a:t> </a:t>
            </a:r>
            <a:r>
              <a:rPr lang="en-US" sz="1800" spc="-20" dirty="0" err="1">
                <a:effectLst/>
                <a:latin typeface="Calibri" panose="020F0502020204030204" pitchFamily="34" charset="0"/>
                <a:ea typeface="Calibri" panose="020F0502020204030204" pitchFamily="34" charset="0"/>
                <a:cs typeface="Arial" panose="020B0604020202020204" pitchFamily="34" charset="0"/>
              </a:rPr>
              <a:t>projetos</a:t>
            </a:r>
            <a:r>
              <a:rPr lang="en-US" sz="1800" spc="-20" dirty="0">
                <a:effectLst/>
                <a:latin typeface="Calibri" panose="020F0502020204030204" pitchFamily="34" charset="0"/>
                <a:ea typeface="Calibri" panose="020F0502020204030204" pitchFamily="34" charset="0"/>
                <a:cs typeface="Arial" panose="020B0604020202020204" pitchFamily="34" charset="0"/>
              </a:rPr>
              <a:t>.</a:t>
            </a:r>
          </a:p>
          <a:p>
            <a:endParaRPr lang="en-US" dirty="0"/>
          </a:p>
        </p:txBody>
      </p:sp>
      <p:sp>
        <p:nvSpPr>
          <p:cNvPr id="4" name="Slide Number Placeholder 3"/>
          <p:cNvSpPr>
            <a:spLocks noGrp="1"/>
          </p:cNvSpPr>
          <p:nvPr>
            <p:ph type="sldNum" sz="quarter" idx="5"/>
          </p:nvPr>
        </p:nvSpPr>
        <p:spPr/>
        <p:txBody>
          <a:bodyPr/>
          <a:lstStyle/>
          <a:p>
            <a:fld id="{763812F2-32ED-CF4C-8C3A-6D2A8F76515E}" type="slidenum">
              <a:rPr lang="en-US" smtClean="0"/>
              <a:t>9</a:t>
            </a:fld>
            <a:endParaRPr lang="en-US"/>
          </a:p>
        </p:txBody>
      </p:sp>
    </p:spTree>
    <p:extLst>
      <p:ext uri="{BB962C8B-B14F-4D97-AF65-F5344CB8AC3E}">
        <p14:creationId xmlns:p14="http://schemas.microsoft.com/office/powerpoint/2010/main" val="16778465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pic>
        <p:nvPicPr>
          <p:cNvPr id="10" name="Picture 9" descr="Graphical user interface, application&#10;&#10;Description automatically generated">
            <a:extLst>
              <a:ext uri="{FF2B5EF4-FFF2-40B4-BE49-F238E27FC236}">
                <a16:creationId xmlns:a16="http://schemas.microsoft.com/office/drawing/2014/main" id="{B26CB0B3-8D04-28BD-1FC4-291768A3366B}"/>
              </a:ext>
            </a:extLst>
          </p:cNvPr>
          <p:cNvPicPr>
            <a:picLocks noChangeAspect="1"/>
          </p:cNvPicPr>
          <p:nvPr userDrawn="1"/>
        </p:nvPicPr>
        <p:blipFill rotWithShape="1">
          <a:blip r:embed="rId3"/>
          <a:srcRect t="8649"/>
          <a:stretch/>
        </p:blipFill>
        <p:spPr>
          <a:xfrm>
            <a:off x="0" y="0"/>
            <a:ext cx="11839161" cy="4991610"/>
          </a:xfrm>
          <a:prstGeom prst="rect">
            <a:avLst/>
          </a:prstGeom>
        </p:spPr>
      </p:pic>
      <p:sp>
        <p:nvSpPr>
          <p:cNvPr id="5" name="Rectangle 4">
            <a:extLst>
              <a:ext uri="{FF2B5EF4-FFF2-40B4-BE49-F238E27FC236}">
                <a16:creationId xmlns:a16="http://schemas.microsoft.com/office/drawing/2014/main" id="{67FD04B4-F80B-81DF-7BA3-C04400B981E8}"/>
              </a:ext>
            </a:extLst>
          </p:cNvPr>
          <p:cNvSpPr/>
          <p:nvPr userDrawn="1"/>
        </p:nvSpPr>
        <p:spPr>
          <a:xfrm rot="5400000">
            <a:off x="4573231" y="-731943"/>
            <a:ext cx="3045536" cy="11983648"/>
          </a:xfrm>
          <a:prstGeom prst="rect">
            <a:avLst/>
          </a:prstGeom>
          <a:gradFill>
            <a:gsLst>
              <a:gs pos="0">
                <a:schemeClr val="accent1">
                  <a:alpha val="0"/>
                </a:scheme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61585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10833904" y="75353"/>
            <a:ext cx="1265494"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2537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92597" y="75353"/>
            <a:ext cx="1265494"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9383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7760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1550504"/>
            <a:ext cx="12037671" cy="5209112"/>
          </a:xfrm>
          <a:prstGeom prst="rect">
            <a:avLst/>
          </a:prstGeom>
          <a:gradFill>
            <a:gsLst>
              <a:gs pos="0">
                <a:srgbClr val="4986BA">
                  <a:alpha val="0"/>
                </a:srgbClr>
              </a:gs>
              <a:gs pos="36000">
                <a:srgbClr val="4986B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2FEA97-CB09-DF54-C201-E257362C1C84}"/>
              </a:ext>
            </a:extLst>
          </p:cNvPr>
          <p:cNvSpPr>
            <a:spLocks noGrp="1"/>
          </p:cNvSpPr>
          <p:nvPr>
            <p:ph type="title"/>
          </p:nvPr>
        </p:nvSpPr>
        <p:spPr>
          <a:xfrm>
            <a:off x="716104" y="1719469"/>
            <a:ext cx="10515600" cy="2073918"/>
          </a:xfrm>
        </p:spPr>
        <p:txBody>
          <a:bodyPr anchor="b">
            <a:noAutofit/>
          </a:bodyPr>
          <a:lstStyle>
            <a:lvl1pPr>
              <a:defRPr sz="6000" b="0">
                <a:solidFill>
                  <a:schemeClr val="tx1"/>
                </a:solidFill>
              </a:defRPr>
            </a:lvl1pPr>
          </a:lstStyle>
          <a:p>
            <a:endParaRPr lang="en-US" dirty="0"/>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16104" y="4002421"/>
            <a:ext cx="10515600" cy="1047666"/>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cxnSp>
        <p:nvCxnSpPr>
          <p:cNvPr id="6" name="Straight Connector 5">
            <a:extLst>
              <a:ext uri="{FF2B5EF4-FFF2-40B4-BE49-F238E27FC236}">
                <a16:creationId xmlns:a16="http://schemas.microsoft.com/office/drawing/2014/main" id="{EE155F3D-E488-6920-57C2-6758D3C2AC85}"/>
              </a:ext>
            </a:extLst>
          </p:cNvPr>
          <p:cNvCxnSpPr>
            <a:cxnSpLocks/>
          </p:cNvCxnSpPr>
          <p:nvPr userDrawn="1"/>
        </p:nvCxnSpPr>
        <p:spPr>
          <a:xfrm>
            <a:off x="716104" y="3857893"/>
            <a:ext cx="10515600"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491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7744756-24D5-80C6-C9CB-A3B51256EC0A}"/>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8" name="Rectangle 7">
            <a:extLst>
              <a:ext uri="{FF2B5EF4-FFF2-40B4-BE49-F238E27FC236}">
                <a16:creationId xmlns:a16="http://schemas.microsoft.com/office/drawing/2014/main" id="{6013FE75-1189-D179-5ECD-2AAFB711EE01}"/>
              </a:ext>
            </a:extLst>
          </p:cNvPr>
          <p:cNvSpPr/>
          <p:nvPr userDrawn="1"/>
        </p:nvSpPr>
        <p:spPr>
          <a:xfrm>
            <a:off x="81023" y="3497344"/>
            <a:ext cx="12037671" cy="3262272"/>
          </a:xfrm>
          <a:prstGeom prst="rect">
            <a:avLst/>
          </a:prstGeom>
          <a:gradFill>
            <a:gsLst>
              <a:gs pos="0">
                <a:srgbClr val="4986BA">
                  <a:alpha val="0"/>
                </a:srgbClr>
              </a:gs>
              <a:gs pos="36000">
                <a:srgbClr val="4986BA"/>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843D08D-8B0C-1F12-CBDE-03451F0339D4}"/>
              </a:ext>
            </a:extLst>
          </p:cNvPr>
          <p:cNvSpPr>
            <a:spLocks noGrp="1"/>
          </p:cNvSpPr>
          <p:nvPr>
            <p:ph type="body" idx="1"/>
          </p:nvPr>
        </p:nvSpPr>
        <p:spPr>
          <a:xfrm>
            <a:off x="771522" y="1260023"/>
            <a:ext cx="10515600" cy="1047666"/>
          </a:xfrm>
        </p:spPr>
        <p:txBody>
          <a:bodyPr>
            <a:noAutofit/>
          </a:bodyPr>
          <a:lstStyle>
            <a:lvl1pPr marL="0" indent="0">
              <a:buNone/>
              <a:defRPr sz="2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527849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347245" y="300941"/>
            <a:ext cx="11821610" cy="1067705"/>
          </a:xfrm>
        </p:spPr>
        <p:txBody>
          <a:bodyPr anchor="t" anchorCtr="0">
            <a:noAutofit/>
          </a:bodyPr>
          <a:lstStyle>
            <a:lvl1pPr algn="l">
              <a:defRPr sz="6000" b="1" i="0">
                <a:solidFill>
                  <a:srgbClr val="4986BA"/>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1576468"/>
            <a:ext cx="9144000" cy="1655762"/>
          </a:xfrm>
        </p:spPr>
        <p:txBody>
          <a:bodyPr>
            <a:noAutofit/>
          </a:bodyPr>
          <a:lstStyle>
            <a:lvl1pPr marL="0" indent="0" algn="l">
              <a:buNone/>
              <a:defRPr sz="2800" b="0" i="0">
                <a:solidFill>
                  <a:schemeClr val="bg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8105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3" y="104172"/>
            <a:ext cx="11763732"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74801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a:off x="104172" y="104172"/>
            <a:ext cx="12087827" cy="6655444"/>
          </a:xfrm>
          <a:prstGeom prst="rect">
            <a:avLst/>
          </a:prstGeom>
          <a:gradFill>
            <a:gsLst>
              <a:gs pos="0">
                <a:schemeClr val="bg1">
                  <a:alpha val="0"/>
                </a:schemeClr>
              </a:gs>
              <a:gs pos="2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hasCustomPrompt="1"/>
          </p:nvPr>
        </p:nvSpPr>
        <p:spPr>
          <a:xfrm>
            <a:off x="347245" y="300941"/>
            <a:ext cx="7430942" cy="1067705"/>
          </a:xfrm>
        </p:spPr>
        <p:txBody>
          <a:bodyPr anchor="t" anchorCtr="0">
            <a:noAutofit/>
          </a:bodyPr>
          <a:lstStyle>
            <a:lvl1pPr algn="l">
              <a:defRPr sz="6000" b="1" i="0">
                <a:solidFill>
                  <a:schemeClr val="accent1"/>
                </a:solidFill>
                <a:latin typeface="Franklin Gothic Heavy" panose="020B0603020102020204" pitchFamily="34" charset="0"/>
              </a:defRPr>
            </a:lvl1pPr>
          </a:lstStyle>
          <a:p>
            <a:r>
              <a:rPr lang="en-US" dirty="0"/>
              <a:t>Click to edit Master </a:t>
            </a:r>
            <a:br>
              <a:rPr lang="en-US" dirty="0"/>
            </a:br>
            <a:r>
              <a:rPr lang="en-US" dirty="0"/>
              <a:t>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347245" y="2074179"/>
            <a:ext cx="9144000" cy="1655762"/>
          </a:xfrm>
        </p:spPr>
        <p:txBody>
          <a:bodyPr>
            <a:noAutofit/>
          </a:bodyPr>
          <a:lstStyle>
            <a:lvl1pPr marL="0" indent="0" algn="l">
              <a:buNone/>
              <a:defRPr sz="2800" b="0" i="0">
                <a:solidFill>
                  <a:schemeClr val="accent2"/>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506081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4846521-7758-DC3C-A741-ABA5E9EBB7BB}"/>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4" name="Rectangle 3">
            <a:extLst>
              <a:ext uri="{FF2B5EF4-FFF2-40B4-BE49-F238E27FC236}">
                <a16:creationId xmlns:a16="http://schemas.microsoft.com/office/drawing/2014/main" id="{580FD820-049E-6C9B-E972-BC4DDF9AB5E9}"/>
              </a:ext>
            </a:extLst>
          </p:cNvPr>
          <p:cNvSpPr/>
          <p:nvPr userDrawn="1"/>
        </p:nvSpPr>
        <p:spPr>
          <a:xfrm flipH="1">
            <a:off x="0" y="104172"/>
            <a:ext cx="12087830" cy="6655444"/>
          </a:xfrm>
          <a:prstGeom prst="rect">
            <a:avLst/>
          </a:prstGeom>
          <a:gradFill>
            <a:gsLst>
              <a:gs pos="0">
                <a:schemeClr val="bg1">
                  <a:alpha val="0"/>
                </a:schemeClr>
              </a:gs>
              <a:gs pos="36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D8A3B81-4BD5-1B7A-3F17-75974A2F6CBC}"/>
              </a:ext>
            </a:extLst>
          </p:cNvPr>
          <p:cNvSpPr>
            <a:spLocks noGrp="1"/>
          </p:cNvSpPr>
          <p:nvPr>
            <p:ph type="ctrTitle"/>
          </p:nvPr>
        </p:nvSpPr>
        <p:spPr>
          <a:xfrm>
            <a:off x="798653" y="300941"/>
            <a:ext cx="10787604" cy="1067705"/>
          </a:xfrm>
        </p:spPr>
        <p:txBody>
          <a:bodyPr anchor="t" anchorCtr="0">
            <a:noAutofit/>
          </a:bodyPr>
          <a:lstStyle>
            <a:lvl1pPr algn="l">
              <a:defRPr sz="6000" b="1" i="0">
                <a:solidFill>
                  <a:schemeClr val="tx1"/>
                </a:solidFill>
                <a:latin typeface="Franklin Gothic Heavy" panose="020B06030201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BD03856B-0D0B-682E-A9A3-07F3441E9900}"/>
              </a:ext>
            </a:extLst>
          </p:cNvPr>
          <p:cNvSpPr>
            <a:spLocks noGrp="1"/>
          </p:cNvSpPr>
          <p:nvPr>
            <p:ph type="subTitle" idx="1"/>
          </p:nvPr>
        </p:nvSpPr>
        <p:spPr>
          <a:xfrm>
            <a:off x="798652" y="1565415"/>
            <a:ext cx="8692591" cy="1655762"/>
          </a:xfrm>
        </p:spPr>
        <p:txBody>
          <a:bodyPr>
            <a:noAutofit/>
          </a:bodyPr>
          <a:lstStyle>
            <a:lvl1pPr marL="0" indent="0" algn="l">
              <a:buNone/>
              <a:defRPr sz="28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914333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a:off x="9039827" y="75353"/>
            <a:ext cx="3059571"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1332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FD04B4-F80B-81DF-7BA3-C04400B981E8}"/>
              </a:ext>
            </a:extLst>
          </p:cNvPr>
          <p:cNvSpPr/>
          <p:nvPr userDrawn="1"/>
        </p:nvSpPr>
        <p:spPr>
          <a:xfrm flipH="1">
            <a:off x="104169" y="75353"/>
            <a:ext cx="3059571" cy="6707293"/>
          </a:xfrm>
          <a:prstGeom prst="rect">
            <a:avLst/>
          </a:prstGeom>
          <a:gradFill>
            <a:gsLst>
              <a:gs pos="0">
                <a:srgbClr val="4986BA">
                  <a:alpha val="0"/>
                </a:srgbClr>
              </a:gs>
              <a:gs pos="36000">
                <a:srgbClr val="4986BA"/>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490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F8FF26-7116-5B08-691F-C62A0A4308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1400899-6F10-1847-4783-AB8726AA8C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74375904"/>
      </p:ext>
    </p:extLst>
  </p:cSld>
  <p:clrMap bg1="lt1" tx1="dk1" bg2="lt2" tx2="dk2" accent1="accent1" accent2="accent2" accent3="accent3" accent4="accent4" accent5="accent5" accent6="accent6" hlink="hlink" folHlink="folHlink"/>
  <p:sldLayoutIdLst>
    <p:sldLayoutId id="2147483655" r:id="rId1"/>
    <p:sldLayoutId id="2147483651" r:id="rId2"/>
    <p:sldLayoutId id="2147483662" r:id="rId3"/>
    <p:sldLayoutId id="2147483649" r:id="rId4"/>
    <p:sldLayoutId id="2147483656" r:id="rId5"/>
    <p:sldLayoutId id="2147483663" r:id="rId6"/>
    <p:sldLayoutId id="2147483659" r:id="rId7"/>
    <p:sldLayoutId id="2147483657" r:id="rId8"/>
    <p:sldLayoutId id="2147483660" r:id="rId9"/>
    <p:sldLayoutId id="2147483658" r:id="rId10"/>
    <p:sldLayoutId id="2147483661" r:id="rId11"/>
    <p:sldLayoutId id="2147483652" r:id="rId12"/>
  </p:sldLayoutIdLst>
  <p:txStyles>
    <p:title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hyperlink" Target="mailto:worldboard@na.org"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http://www.na.org/conference"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Logo&#10;&#10;Description automatically generated">
            <a:extLst>
              <a:ext uri="{FF2B5EF4-FFF2-40B4-BE49-F238E27FC236}">
                <a16:creationId xmlns:a16="http://schemas.microsoft.com/office/drawing/2014/main" id="{7E022CF7-D76B-2BD3-E4B1-F134F84B9ADA}"/>
              </a:ext>
            </a:extLst>
          </p:cNvPr>
          <p:cNvPicPr>
            <a:picLocks noChangeAspect="1"/>
          </p:cNvPicPr>
          <p:nvPr/>
        </p:nvPicPr>
        <p:blipFill rotWithShape="1">
          <a:blip r:embed="rId3"/>
          <a:srcRect b="5319"/>
          <a:stretch/>
        </p:blipFill>
        <p:spPr>
          <a:xfrm>
            <a:off x="8485357" y="5088835"/>
            <a:ext cx="3326295" cy="1769165"/>
          </a:xfrm>
          <a:prstGeom prst="rect">
            <a:avLst/>
          </a:prstGeom>
        </p:spPr>
      </p:pic>
      <p:sp>
        <p:nvSpPr>
          <p:cNvPr id="12" name="TextBox 11">
            <a:extLst>
              <a:ext uri="{FF2B5EF4-FFF2-40B4-BE49-F238E27FC236}">
                <a16:creationId xmlns:a16="http://schemas.microsoft.com/office/drawing/2014/main" id="{EAF138B7-AF31-87C4-AFBF-74165D5C0F08}"/>
              </a:ext>
            </a:extLst>
          </p:cNvPr>
          <p:cNvSpPr txBox="1"/>
          <p:nvPr/>
        </p:nvSpPr>
        <p:spPr>
          <a:xfrm>
            <a:off x="380348" y="5583235"/>
            <a:ext cx="7300612" cy="1131079"/>
          </a:xfrm>
          <a:prstGeom prst="rect">
            <a:avLst/>
          </a:prstGeom>
          <a:noFill/>
        </p:spPr>
        <p:txBody>
          <a:bodyPr wrap="square" rtlCol="0">
            <a:spAutoFit/>
          </a:bodyPr>
          <a:lstStyle/>
          <a:p>
            <a:pPr algn="ctr">
              <a:lnSpc>
                <a:spcPts val="2480"/>
              </a:lnSpc>
              <a:spcBef>
                <a:spcPts val="600"/>
              </a:spcBef>
            </a:pPr>
            <a:r>
              <a:rPr lang="en-US" sz="2800" dirty="0">
                <a:solidFill>
                  <a:schemeClr val="bg1">
                    <a:alpha val="71000"/>
                  </a:schemeClr>
                </a:solidFill>
              </a:rPr>
              <a:t>The following is a summary of the 2023 CAT material.</a:t>
            </a:r>
          </a:p>
          <a:p>
            <a:pPr algn="ctr">
              <a:lnSpc>
                <a:spcPts val="2480"/>
              </a:lnSpc>
              <a:spcBef>
                <a:spcPts val="600"/>
              </a:spcBef>
            </a:pPr>
            <a:r>
              <a:rPr lang="en-US" sz="2800" dirty="0">
                <a:solidFill>
                  <a:schemeClr val="bg1">
                    <a:alpha val="71000"/>
                  </a:schemeClr>
                </a:solidFill>
              </a:rPr>
              <a:t>For more information and the complete CAT, visit: www.na.org/conference</a:t>
            </a:r>
          </a:p>
        </p:txBody>
      </p:sp>
      <p:pic>
        <p:nvPicPr>
          <p:cNvPr id="14" name="Picture 13">
            <a:extLst>
              <a:ext uri="{FF2B5EF4-FFF2-40B4-BE49-F238E27FC236}">
                <a16:creationId xmlns:a16="http://schemas.microsoft.com/office/drawing/2014/main" id="{9A813978-EF62-E6C4-109C-C22E9238517C}"/>
              </a:ext>
            </a:extLst>
          </p:cNvPr>
          <p:cNvPicPr>
            <a:picLocks noChangeAspect="1"/>
          </p:cNvPicPr>
          <p:nvPr/>
        </p:nvPicPr>
        <p:blipFill>
          <a:blip r:embed="rId4"/>
          <a:stretch>
            <a:fillRect/>
          </a:stretch>
        </p:blipFill>
        <p:spPr>
          <a:xfrm>
            <a:off x="380348" y="4860237"/>
            <a:ext cx="7772400" cy="683287"/>
          </a:xfrm>
          <a:prstGeom prst="rect">
            <a:avLst/>
          </a:prstGeom>
        </p:spPr>
      </p:pic>
    </p:spTree>
    <p:extLst>
      <p:ext uri="{BB962C8B-B14F-4D97-AF65-F5344CB8AC3E}">
        <p14:creationId xmlns:p14="http://schemas.microsoft.com/office/powerpoint/2010/main" val="320005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F06-0BAE-C026-68A4-5DADC8B80299}"/>
              </a:ext>
            </a:extLst>
          </p:cNvPr>
          <p:cNvSpPr txBox="1">
            <a:spLocks/>
          </p:cNvSpPr>
          <p:nvPr/>
        </p:nvSpPr>
        <p:spPr>
          <a:xfrm>
            <a:off x="4895288" y="343375"/>
            <a:ext cx="5203618"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pt-BR" dirty="0">
                <a:solidFill>
                  <a:schemeClr val="accent5"/>
                </a:solidFill>
              </a:rPr>
              <a:t>Novos folhetos de recuperação (</a:t>
            </a:r>
            <a:r>
              <a:rPr lang="pt-BR" dirty="0" err="1">
                <a:solidFill>
                  <a:schemeClr val="accent5"/>
                </a:solidFill>
              </a:rPr>
              <a:t>IPs</a:t>
            </a:r>
            <a:r>
              <a:rPr lang="pt-BR" dirty="0">
                <a:solidFill>
                  <a:schemeClr val="accent5"/>
                </a:solidFill>
              </a:rPr>
              <a:t>) </a:t>
            </a:r>
          </a:p>
        </p:txBody>
      </p:sp>
      <p:sp>
        <p:nvSpPr>
          <p:cNvPr id="3" name="Subtitle 2">
            <a:extLst>
              <a:ext uri="{FF2B5EF4-FFF2-40B4-BE49-F238E27FC236}">
                <a16:creationId xmlns:a16="http://schemas.microsoft.com/office/drawing/2014/main" id="{25E9039A-1933-8ED5-177F-69FF93F071E3}"/>
              </a:ext>
            </a:extLst>
          </p:cNvPr>
          <p:cNvSpPr txBox="1">
            <a:spLocks/>
          </p:cNvSpPr>
          <p:nvPr/>
        </p:nvSpPr>
        <p:spPr>
          <a:xfrm>
            <a:off x="3156155" y="1799304"/>
            <a:ext cx="8681884" cy="310774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6000" b="1" dirty="0">
                <a:solidFill>
                  <a:schemeClr val="accent2"/>
                </a:solidFill>
              </a:rPr>
              <a:t>19 </a:t>
            </a:r>
            <a:r>
              <a:rPr lang="pt-BR" sz="3400" dirty="0">
                <a:solidFill>
                  <a:schemeClr val="accent2"/>
                </a:solidFill>
              </a:rPr>
              <a:t>ideias para </a:t>
            </a:r>
            <a:r>
              <a:rPr lang="pt-BR" sz="3400" dirty="0" err="1">
                <a:solidFill>
                  <a:schemeClr val="accent2"/>
                </a:solidFill>
              </a:rPr>
              <a:t>IPs</a:t>
            </a:r>
            <a:r>
              <a:rPr lang="pt-BR" sz="3400" dirty="0">
                <a:solidFill>
                  <a:schemeClr val="accent2"/>
                </a:solidFill>
              </a:rPr>
              <a:t> na pesquisa do CAR 2023  	</a:t>
            </a:r>
            <a:r>
              <a:rPr lang="pt-BR" sz="3200" dirty="0">
                <a:solidFill>
                  <a:schemeClr val="accent3"/>
                </a:solidFill>
              </a:rPr>
              <a:t>Incluindo muitos projetos de moções 	aprovadas previamente pela WSC</a:t>
            </a:r>
          </a:p>
          <a:p>
            <a:pPr marL="914400" lvl="2" indent="0">
              <a:spcBef>
                <a:spcPts val="1600"/>
              </a:spcBef>
              <a:buNone/>
            </a:pPr>
            <a:r>
              <a:rPr lang="pt-BR" sz="3200" dirty="0">
                <a:solidFill>
                  <a:schemeClr val="accent3"/>
                </a:solidFill>
              </a:rPr>
              <a:t>Também temos itens na lista de moções que estão no CAR 2023</a:t>
            </a:r>
          </a:p>
        </p:txBody>
      </p:sp>
      <p:sp>
        <p:nvSpPr>
          <p:cNvPr id="4" name="Subtitle 2">
            <a:extLst>
              <a:ext uri="{FF2B5EF4-FFF2-40B4-BE49-F238E27FC236}">
                <a16:creationId xmlns:a16="http://schemas.microsoft.com/office/drawing/2014/main" id="{EECFD4AD-F515-B424-B3E9-6E460F6629F9}"/>
              </a:ext>
            </a:extLst>
          </p:cNvPr>
          <p:cNvSpPr txBox="1">
            <a:spLocks/>
          </p:cNvSpPr>
          <p:nvPr/>
        </p:nvSpPr>
        <p:spPr>
          <a:xfrm>
            <a:off x="4095135" y="5481863"/>
            <a:ext cx="7246375"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pt-BR" sz="3400" dirty="0">
                <a:solidFill>
                  <a:schemeClr val="accent6"/>
                </a:solidFill>
              </a:rPr>
              <a:t>Mais ideias do que recursos para realizá-las</a:t>
            </a:r>
            <a:r>
              <a:rPr lang="en-US" sz="3400" dirty="0">
                <a:solidFill>
                  <a:schemeClr val="accent6"/>
                </a:solidFill>
              </a:rPr>
              <a:t>. </a:t>
            </a:r>
          </a:p>
        </p:txBody>
      </p:sp>
    </p:spTree>
    <p:extLst>
      <p:ext uri="{BB962C8B-B14F-4D97-AF65-F5344CB8AC3E}">
        <p14:creationId xmlns:p14="http://schemas.microsoft.com/office/powerpoint/2010/main" val="836434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DEB36259-B315-9ACF-D8EA-04CCD2B07842}"/>
              </a:ext>
            </a:extLst>
          </p:cNvPr>
          <p:cNvSpPr txBox="1">
            <a:spLocks/>
          </p:cNvSpPr>
          <p:nvPr/>
        </p:nvSpPr>
        <p:spPr>
          <a:xfrm>
            <a:off x="348922" y="12247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pt-BR" sz="3400" dirty="0">
                <a:solidFill>
                  <a:schemeClr val="accent2"/>
                </a:solidFill>
              </a:rPr>
              <a:t>O processo para um novo IP começa com uma pesquisa.</a:t>
            </a:r>
          </a:p>
          <a:p>
            <a:pPr marL="777240" lvl="2">
              <a:lnSpc>
                <a:spcPts val="2680"/>
              </a:lnSpc>
              <a:spcBef>
                <a:spcPts val="400"/>
              </a:spcBef>
            </a:pPr>
            <a:r>
              <a:rPr lang="pt-BR" sz="2400" dirty="0">
                <a:solidFill>
                  <a:schemeClr val="accent3"/>
                </a:solidFill>
              </a:rPr>
              <a:t>2018: Terapia de substituição de droga/Tratamento assistido com medicação(DRT/MAT) no que diz respeito a NA foi uma ideia de uma moção aprovada</a:t>
            </a:r>
          </a:p>
          <a:p>
            <a:pPr marL="777240" lvl="2">
              <a:lnSpc>
                <a:spcPts val="2680"/>
              </a:lnSpc>
              <a:spcBef>
                <a:spcPts val="400"/>
              </a:spcBef>
            </a:pPr>
            <a:r>
              <a:rPr lang="pt-BR" sz="2400" dirty="0">
                <a:solidFill>
                  <a:schemeClr val="accent3"/>
                </a:solidFill>
              </a:rPr>
              <a:t>2020: Escolhido como um tópico de discussão da irmandade </a:t>
            </a:r>
          </a:p>
          <a:p>
            <a:pPr marL="777240" lvl="2">
              <a:lnSpc>
                <a:spcPts val="2680"/>
              </a:lnSpc>
              <a:spcBef>
                <a:spcPts val="400"/>
              </a:spcBef>
            </a:pPr>
            <a:r>
              <a:rPr lang="pt-BR" sz="2400" dirty="0">
                <a:solidFill>
                  <a:schemeClr val="accent3"/>
                </a:solidFill>
              </a:rPr>
              <a:t>Esse ciclo passado: Conduzida uma pesquisa na irmandade. Se escolhido, os resultados dessa pesquisa serão usados </a:t>
            </a:r>
          </a:p>
          <a:p>
            <a:pPr marL="1234440" lvl="3">
              <a:lnSpc>
                <a:spcPts val="2680"/>
              </a:lnSpc>
              <a:spcBef>
                <a:spcPts val="400"/>
              </a:spcBef>
            </a:pPr>
            <a:r>
              <a:rPr lang="pt-BR" sz="2000" u="sng" dirty="0">
                <a:solidFill>
                  <a:schemeClr val="accent3"/>
                </a:solidFill>
              </a:rPr>
              <a:t>Resultados da pesquisa</a:t>
            </a:r>
            <a:r>
              <a:rPr lang="en-US" sz="2000" u="sng" dirty="0">
                <a:solidFill>
                  <a:schemeClr val="accent3"/>
                </a:solidFill>
              </a:rPr>
              <a:t>:</a:t>
            </a:r>
            <a:r>
              <a:rPr lang="en-US" sz="2000" dirty="0">
                <a:solidFill>
                  <a:schemeClr val="accent3"/>
                </a:solidFill>
              </a:rPr>
              <a:t> </a:t>
            </a:r>
            <a:r>
              <a:rPr lang="pt-BR" sz="2000" dirty="0">
                <a:solidFill>
                  <a:schemeClr val="accent3"/>
                </a:solidFill>
              </a:rPr>
              <a:t>O reconhecimento compartilhado da importância da Terceira Tradição e das ideias já publicadas no folheto de RP Narcóticos Anônimos e Pessoas que Recebem Tratamento Assistido por Medicamentos.</a:t>
            </a:r>
            <a:endParaRPr lang="en-US" sz="2000" dirty="0">
              <a:solidFill>
                <a:schemeClr val="accent3"/>
              </a:solidFill>
            </a:endParaRPr>
          </a:p>
          <a:p>
            <a:pPr>
              <a:spcBef>
                <a:spcPts val="1200"/>
              </a:spcBef>
            </a:pPr>
            <a:r>
              <a:rPr lang="pt-BR" sz="3400" dirty="0">
                <a:solidFill>
                  <a:schemeClr val="accent2"/>
                </a:solidFill>
              </a:rPr>
              <a:t>Então um grupo de trabalho é criado. (Nesse ciclo será virtual)</a:t>
            </a:r>
          </a:p>
          <a:p>
            <a:pPr>
              <a:spcBef>
                <a:spcPts val="1200"/>
              </a:spcBef>
            </a:pPr>
            <a:r>
              <a:rPr lang="pt-BR" sz="3400" dirty="0">
                <a:solidFill>
                  <a:schemeClr val="accent2"/>
                </a:solidFill>
              </a:rPr>
              <a:t>Rascunho produzido, seguido de um período </a:t>
            </a:r>
            <a:r>
              <a:rPr lang="en-US" sz="3400" dirty="0">
                <a:solidFill>
                  <a:schemeClr val="accent2"/>
                </a:solidFill>
              </a:rPr>
              <a:t>de </a:t>
            </a:r>
            <a:r>
              <a:rPr lang="pt-BR" sz="3400" dirty="0">
                <a:solidFill>
                  <a:schemeClr val="accent2"/>
                </a:solidFill>
              </a:rPr>
              <a:t>90 dias </a:t>
            </a:r>
          </a:p>
          <a:p>
            <a:pPr marL="0" indent="0">
              <a:spcBef>
                <a:spcPts val="1200"/>
              </a:spcBef>
              <a:buNone/>
            </a:pPr>
            <a:r>
              <a:rPr lang="pt-BR" sz="3400" dirty="0">
                <a:solidFill>
                  <a:schemeClr val="accent2"/>
                </a:solidFill>
              </a:rPr>
              <a:t>   para revisão e input</a:t>
            </a:r>
          </a:p>
          <a:p>
            <a:pPr>
              <a:spcBef>
                <a:spcPts val="1200"/>
              </a:spcBef>
            </a:pPr>
            <a:r>
              <a:rPr lang="pt-BR" sz="3400" dirty="0">
                <a:solidFill>
                  <a:schemeClr val="accent2"/>
                </a:solidFill>
              </a:rPr>
              <a:t>Rascunho revisado com base nos inputs e incluído no</a:t>
            </a:r>
            <a:r>
              <a:rPr lang="en-US" sz="3400" dirty="0">
                <a:solidFill>
                  <a:schemeClr val="accent2"/>
                </a:solidFill>
              </a:rPr>
              <a:t> </a:t>
            </a:r>
            <a:r>
              <a:rPr lang="en-US" sz="3400" i="1" dirty="0">
                <a:solidFill>
                  <a:schemeClr val="accent2"/>
                </a:solidFill>
              </a:rPr>
              <a:t>CAR</a:t>
            </a:r>
            <a:endParaRPr lang="en-US" sz="3400" dirty="0">
              <a:solidFill>
                <a:schemeClr val="accent2"/>
              </a:solidFill>
            </a:endParaRPr>
          </a:p>
          <a:p>
            <a:pPr>
              <a:spcBef>
                <a:spcPts val="1200"/>
              </a:spcBef>
            </a:pPr>
            <a:r>
              <a:rPr lang="pt-BR" sz="3400" dirty="0">
                <a:solidFill>
                  <a:schemeClr val="accent2"/>
                </a:solidFill>
              </a:rPr>
              <a:t>Nenhum prazo para além destes parâmetros gerais</a:t>
            </a:r>
            <a:endParaRPr lang="en-US" sz="3400" dirty="0">
              <a:solidFill>
                <a:schemeClr val="accent2"/>
              </a:solidFill>
            </a:endParaRPr>
          </a:p>
        </p:txBody>
      </p:sp>
      <p:grpSp>
        <p:nvGrpSpPr>
          <p:cNvPr id="7" name="Group 6">
            <a:extLst>
              <a:ext uri="{FF2B5EF4-FFF2-40B4-BE49-F238E27FC236}">
                <a16:creationId xmlns:a16="http://schemas.microsoft.com/office/drawing/2014/main" id="{59327F12-EA9D-A9A6-27B6-54475C31FEB5}"/>
              </a:ext>
            </a:extLst>
          </p:cNvPr>
          <p:cNvGrpSpPr/>
          <p:nvPr/>
        </p:nvGrpSpPr>
        <p:grpSpPr>
          <a:xfrm>
            <a:off x="10137572" y="4312941"/>
            <a:ext cx="1844652" cy="2322554"/>
            <a:chOff x="9664861" y="3932443"/>
            <a:chExt cx="2025570" cy="2604304"/>
          </a:xfrm>
        </p:grpSpPr>
        <p:sp>
          <p:nvSpPr>
            <p:cNvPr id="4" name="Rounded Rectangle 3">
              <a:extLst>
                <a:ext uri="{FF2B5EF4-FFF2-40B4-BE49-F238E27FC236}">
                  <a16:creationId xmlns:a16="http://schemas.microsoft.com/office/drawing/2014/main" id="{81AF29F8-E4B9-D962-484E-BBC76E732DED}"/>
                </a:ext>
              </a:extLst>
            </p:cNvPr>
            <p:cNvSpPr/>
            <p:nvPr/>
          </p:nvSpPr>
          <p:spPr>
            <a:xfrm>
              <a:off x="9664861" y="3932443"/>
              <a:ext cx="2025570" cy="2604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3F963C5-740A-FB06-99F9-9EA519ED27C7}"/>
                </a:ext>
              </a:extLst>
            </p:cNvPr>
            <p:cNvSpPr txBox="1"/>
            <p:nvPr/>
          </p:nvSpPr>
          <p:spPr>
            <a:xfrm>
              <a:off x="9861630" y="4363656"/>
              <a:ext cx="1632031" cy="2062103"/>
            </a:xfrm>
            <a:prstGeom prst="rect">
              <a:avLst/>
            </a:prstGeom>
            <a:noFill/>
          </p:spPr>
          <p:txBody>
            <a:bodyPr wrap="square" rtlCol="0">
              <a:spAutoFit/>
            </a:bodyPr>
            <a:lstStyle/>
            <a:p>
              <a:pPr marL="285750" indent="-285750">
                <a:buFont typeface="Wingdings" pitchFamily="2" charset="2"/>
                <a:buChar char="ü"/>
              </a:pPr>
              <a:r>
                <a:rPr lang="en-US" sz="3200" dirty="0">
                  <a:solidFill>
                    <a:schemeClr val="bg1"/>
                  </a:solidFill>
                </a:rPr>
                <a:t>  ———</a:t>
              </a:r>
            </a:p>
            <a:p>
              <a:pPr marL="285750" indent="-285750">
                <a:buFont typeface="Wingdings" pitchFamily="2" charset="2"/>
                <a:buChar char="ü"/>
              </a:pPr>
              <a:r>
                <a:rPr lang="en-US" sz="3200" dirty="0">
                  <a:solidFill>
                    <a:schemeClr val="bg1"/>
                  </a:solidFill>
                </a:rPr>
                <a:t>  ———  </a:t>
              </a:r>
            </a:p>
            <a:p>
              <a:pPr marL="285750" indent="-285750">
                <a:buFont typeface="Wingdings" pitchFamily="2" charset="2"/>
                <a:buChar char="ü"/>
              </a:pPr>
              <a:r>
                <a:rPr lang="en-US" sz="3200" dirty="0">
                  <a:solidFill>
                    <a:schemeClr val="bg1"/>
                  </a:solidFill>
                </a:rPr>
                <a:t>  ———</a:t>
              </a:r>
            </a:p>
            <a:p>
              <a:pPr marL="285750" indent="-285750">
                <a:buFont typeface="Wingdings" pitchFamily="2" charset="2"/>
                <a:buChar char="ü"/>
              </a:pPr>
              <a:r>
                <a:rPr lang="en-US" sz="3200" dirty="0">
                  <a:solidFill>
                    <a:schemeClr val="bg1"/>
                  </a:solidFill>
                </a:rPr>
                <a:t>  ———</a:t>
              </a:r>
            </a:p>
          </p:txBody>
        </p:sp>
        <p:sp>
          <p:nvSpPr>
            <p:cNvPr id="6" name="Rounded Rectangle 5">
              <a:extLst>
                <a:ext uri="{FF2B5EF4-FFF2-40B4-BE49-F238E27FC236}">
                  <a16:creationId xmlns:a16="http://schemas.microsoft.com/office/drawing/2014/main" id="{C5F2EC8F-0AE2-2A06-5B73-3EAD2B97AF7B}"/>
                </a:ext>
              </a:extLst>
            </p:cNvPr>
            <p:cNvSpPr/>
            <p:nvPr/>
          </p:nvSpPr>
          <p:spPr>
            <a:xfrm>
              <a:off x="10300503" y="4100268"/>
              <a:ext cx="754284"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0288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lang="en-US" sz="4400" b="1" dirty="0">
                <a:solidFill>
                  <a:srgbClr val="660066"/>
                </a:solidFill>
                <a:ea typeface="Cambria" charset="0"/>
                <a:cs typeface="Cambria" charset="0"/>
                <a:sym typeface="BotonBQ-Bold"/>
              </a:rPr>
              <a:t>26</a:t>
            </a:r>
          </a:p>
          <a:p>
            <a:pPr>
              <a:lnSpc>
                <a:spcPct val="108000"/>
              </a:lnSpc>
            </a:pPr>
            <a:r>
              <a:rPr lang="pt-BR" sz="4000" dirty="0">
                <a:solidFill>
                  <a:schemeClr val="tx2">
                    <a:lumMod val="60000"/>
                    <a:lumOff val="40000"/>
                  </a:schemeClr>
                </a:solidFill>
              </a:rPr>
              <a:t>Aprovar o plano de projeto para novos folhetos de recuperação.</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pt-BR" sz="3600" b="1" cap="all">
                <a:solidFill>
                  <a:schemeClr val="bg1"/>
                </a:solidFill>
                <a:latin typeface="+mj-lt"/>
                <a:ea typeface="Lato" charset="0"/>
                <a:cs typeface="Arial" panose="020B0604020202020204" pitchFamily="34" charset="0"/>
              </a:rPr>
              <a:t>Decisão</a:t>
            </a:r>
          </a:p>
        </p:txBody>
      </p:sp>
    </p:spTree>
    <p:extLst>
      <p:ext uri="{BB962C8B-B14F-4D97-AF65-F5344CB8AC3E}">
        <p14:creationId xmlns:p14="http://schemas.microsoft.com/office/powerpoint/2010/main" val="327557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80F06-0BAE-C026-68A4-5DADC8B80299}"/>
              </a:ext>
            </a:extLst>
          </p:cNvPr>
          <p:cNvSpPr txBox="1">
            <a:spLocks/>
          </p:cNvSpPr>
          <p:nvPr/>
        </p:nvSpPr>
        <p:spPr>
          <a:xfrm>
            <a:off x="3244645" y="191729"/>
            <a:ext cx="8947356" cy="1759223"/>
          </a:xfrm>
          <a:prstGeom prst="rect">
            <a:avLst/>
          </a:prstGeom>
        </p:spPr>
        <p:txBody>
          <a:bodyPr/>
          <a:lstStyle>
            <a:lvl1pPr algn="l" defTabSz="914400" rtl="0" eaLnBrk="1" latinLnBrk="0" hangingPunct="1">
              <a:lnSpc>
                <a:spcPct val="90000"/>
              </a:lnSpc>
              <a:spcBef>
                <a:spcPct val="0"/>
              </a:spcBef>
              <a:buNone/>
              <a:defRPr sz="4400" b="1" i="0" kern="1200">
                <a:solidFill>
                  <a:schemeClr val="tx1"/>
                </a:solidFill>
                <a:latin typeface="+mj-lt"/>
                <a:ea typeface="+mj-ea"/>
                <a:cs typeface="+mj-cs"/>
              </a:defRPr>
            </a:lvl1pPr>
          </a:lstStyle>
          <a:p>
            <a:r>
              <a:rPr lang="pt-BR" i="1" dirty="0">
                <a:solidFill>
                  <a:schemeClr val="accent5"/>
                </a:solidFill>
              </a:rPr>
              <a:t>Revisão de  folhetos de recuperação já existentes</a:t>
            </a:r>
            <a:endParaRPr lang="pt-BR" dirty="0">
              <a:solidFill>
                <a:schemeClr val="accent5"/>
              </a:solidFill>
            </a:endParaRPr>
          </a:p>
        </p:txBody>
      </p:sp>
      <p:sp>
        <p:nvSpPr>
          <p:cNvPr id="5" name="Subtitle 2">
            <a:extLst>
              <a:ext uri="{FF2B5EF4-FFF2-40B4-BE49-F238E27FC236}">
                <a16:creationId xmlns:a16="http://schemas.microsoft.com/office/drawing/2014/main" id="{1D6B1D33-9D12-CD29-2F87-3644914E6B17}"/>
              </a:ext>
            </a:extLst>
          </p:cNvPr>
          <p:cNvSpPr txBox="1">
            <a:spLocks/>
          </p:cNvSpPr>
          <p:nvPr/>
        </p:nvSpPr>
        <p:spPr>
          <a:xfrm>
            <a:off x="3244645" y="2083443"/>
            <a:ext cx="8468935" cy="4026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None/>
            </a:pPr>
            <a:r>
              <a:rPr lang="pt-BR" sz="3600" dirty="0">
                <a:solidFill>
                  <a:schemeClr val="accent2"/>
                </a:solidFill>
              </a:rPr>
              <a:t>O CAR 2023 contém uma lista de todo material de recuperação e serviço publicados pelo NAWS</a:t>
            </a:r>
          </a:p>
          <a:p>
            <a:pPr marL="0" indent="0">
              <a:spcBef>
                <a:spcPts val="2200"/>
              </a:spcBef>
              <a:buNone/>
            </a:pPr>
            <a:r>
              <a:rPr lang="pt-BR" sz="3600" dirty="0">
                <a:solidFill>
                  <a:schemeClr val="accent2"/>
                </a:solidFill>
              </a:rPr>
              <a:t>Muitos </a:t>
            </a:r>
            <a:r>
              <a:rPr lang="pt-BR" sz="3600" dirty="0" err="1">
                <a:solidFill>
                  <a:schemeClr val="accent2"/>
                </a:solidFill>
              </a:rPr>
              <a:t>IPs</a:t>
            </a:r>
            <a:r>
              <a:rPr lang="pt-BR" sz="3600" dirty="0">
                <a:solidFill>
                  <a:schemeClr val="accent2"/>
                </a:solidFill>
              </a:rPr>
              <a:t>, livretos e livros estão incluídos nas escolhas para revisão na pesquisa do CAR 2023</a:t>
            </a:r>
          </a:p>
          <a:p>
            <a:pPr marL="0" indent="0">
              <a:spcBef>
                <a:spcPts val="2200"/>
              </a:spcBef>
              <a:buNone/>
            </a:pPr>
            <a:r>
              <a:rPr lang="pt-BR" sz="3600" dirty="0">
                <a:solidFill>
                  <a:schemeClr val="accent2"/>
                </a:solidFill>
              </a:rPr>
              <a:t>NAWS não tem recursos para fazer a revisão de um livro longo no próximo ciclo</a:t>
            </a:r>
          </a:p>
        </p:txBody>
      </p:sp>
    </p:spTree>
    <p:extLst>
      <p:ext uri="{BB962C8B-B14F-4D97-AF65-F5344CB8AC3E}">
        <p14:creationId xmlns:p14="http://schemas.microsoft.com/office/powerpoint/2010/main" val="1510754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E527952C-F4E8-2953-C44D-13F7A016D752}"/>
              </a:ext>
            </a:extLst>
          </p:cNvPr>
          <p:cNvSpPr txBox="1">
            <a:spLocks/>
          </p:cNvSpPr>
          <p:nvPr/>
        </p:nvSpPr>
        <p:spPr>
          <a:xfrm>
            <a:off x="752355" y="1165124"/>
            <a:ext cx="8623139" cy="402612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20040" lvl="1">
              <a:lnSpc>
                <a:spcPct val="100000"/>
              </a:lnSpc>
              <a:spcBef>
                <a:spcPts val="1000"/>
              </a:spcBef>
            </a:pPr>
            <a:r>
              <a:rPr lang="pt-BR" sz="3000" dirty="0">
                <a:solidFill>
                  <a:schemeClr val="accent3"/>
                </a:solidFill>
              </a:rPr>
              <a:t>WSC 2020 : Selecionou o IP 21 para revisão de </a:t>
            </a:r>
            <a:r>
              <a:rPr lang="pt-BR" sz="3000" dirty="0" err="1">
                <a:solidFill>
                  <a:schemeClr val="accent3"/>
                </a:solidFill>
              </a:rPr>
              <a:t>IPs</a:t>
            </a:r>
            <a:r>
              <a:rPr lang="pt-BR" sz="3000" dirty="0">
                <a:solidFill>
                  <a:schemeClr val="accent3"/>
                </a:solidFill>
              </a:rPr>
              <a:t> já existentes.</a:t>
            </a:r>
          </a:p>
          <a:p>
            <a:pPr marL="320040" lvl="1">
              <a:lnSpc>
                <a:spcPct val="100000"/>
              </a:lnSpc>
              <a:spcBef>
                <a:spcPts val="1000"/>
              </a:spcBef>
            </a:pPr>
            <a:r>
              <a:rPr lang="pt-BR" sz="3000" dirty="0">
                <a:solidFill>
                  <a:schemeClr val="accent3"/>
                </a:solidFill>
              </a:rPr>
              <a:t>Irmandade foi pesquisada sobre possíveis revisões.</a:t>
            </a:r>
          </a:p>
          <a:p>
            <a:pPr marL="320040" lvl="1">
              <a:lnSpc>
                <a:spcPct val="100000"/>
              </a:lnSpc>
              <a:spcBef>
                <a:spcPts val="1000"/>
              </a:spcBef>
            </a:pPr>
            <a:r>
              <a:rPr lang="pt-BR" sz="3000" dirty="0">
                <a:solidFill>
                  <a:schemeClr val="accent3"/>
                </a:solidFill>
              </a:rPr>
              <a:t>Um resumo dos resultados da pesquisa será incluída no relatório da WSC 2023</a:t>
            </a:r>
          </a:p>
          <a:p>
            <a:pPr marL="320040" lvl="1">
              <a:lnSpc>
                <a:spcPct val="100000"/>
              </a:lnSpc>
              <a:spcBef>
                <a:spcPts val="1000"/>
              </a:spcBef>
            </a:pPr>
            <a:r>
              <a:rPr lang="pt-BR" sz="3000" dirty="0">
                <a:solidFill>
                  <a:schemeClr val="accent3"/>
                </a:solidFill>
              </a:rPr>
              <a:t>NAWS gostaria de partir para o próximo passo no processo de revisão do folheto 21</a:t>
            </a:r>
            <a:endParaRPr lang="pt-BR" sz="3000" i="1" dirty="0">
              <a:solidFill>
                <a:schemeClr val="accent3"/>
              </a:solidFill>
            </a:endParaRPr>
          </a:p>
        </p:txBody>
      </p:sp>
      <p:pic>
        <p:nvPicPr>
          <p:cNvPr id="3" name="Picture 2">
            <a:extLst>
              <a:ext uri="{FF2B5EF4-FFF2-40B4-BE49-F238E27FC236}">
                <a16:creationId xmlns:a16="http://schemas.microsoft.com/office/drawing/2014/main" id="{8317B053-4E1D-D446-7E07-462C8EF433D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628846">
            <a:off x="9887599" y="465228"/>
            <a:ext cx="1953374" cy="4038600"/>
          </a:xfrm>
          <a:prstGeom prst="rect">
            <a:avLst/>
          </a:prstGeom>
          <a:effectLst>
            <a:outerShdw blurRad="50800" dist="38100" dir="2700000" algn="tl" rotWithShape="0">
              <a:prstClr val="black">
                <a:alpha val="40000"/>
              </a:prstClr>
            </a:outerShdw>
          </a:effectLst>
        </p:spPr>
      </p:pic>
      <p:sp>
        <p:nvSpPr>
          <p:cNvPr id="4" name="Subtitle 2">
            <a:extLst>
              <a:ext uri="{FF2B5EF4-FFF2-40B4-BE49-F238E27FC236}">
                <a16:creationId xmlns:a16="http://schemas.microsoft.com/office/drawing/2014/main" id="{18BBC695-81EB-B551-B6D0-E61C0FDE07E2}"/>
              </a:ext>
            </a:extLst>
          </p:cNvPr>
          <p:cNvSpPr txBox="1">
            <a:spLocks/>
          </p:cNvSpPr>
          <p:nvPr/>
        </p:nvSpPr>
        <p:spPr>
          <a:xfrm>
            <a:off x="348922" y="321253"/>
            <a:ext cx="11341509"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en-US" sz="3600" dirty="0">
                <a:solidFill>
                  <a:schemeClr val="accent2"/>
                </a:solidFill>
              </a:rPr>
              <a:t>IP #21, </a:t>
            </a:r>
            <a:r>
              <a:rPr lang="pt-BR" sz="3600" i="1" dirty="0">
                <a:solidFill>
                  <a:schemeClr val="accent2"/>
                </a:solidFill>
              </a:rPr>
              <a:t>O solitário – Manter se limpo isolado</a:t>
            </a:r>
          </a:p>
        </p:txBody>
      </p:sp>
      <p:sp>
        <p:nvSpPr>
          <p:cNvPr id="6" name="Subtitle 2">
            <a:extLst>
              <a:ext uri="{FF2B5EF4-FFF2-40B4-BE49-F238E27FC236}">
                <a16:creationId xmlns:a16="http://schemas.microsoft.com/office/drawing/2014/main" id="{54F66852-6925-EDBC-ADB9-E79CE27A2BC1}"/>
              </a:ext>
            </a:extLst>
          </p:cNvPr>
          <p:cNvSpPr txBox="1">
            <a:spLocks/>
          </p:cNvSpPr>
          <p:nvPr/>
        </p:nvSpPr>
        <p:spPr>
          <a:xfrm>
            <a:off x="542080" y="4977330"/>
            <a:ext cx="11107839" cy="10327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1600"/>
              </a:spcBef>
              <a:buNone/>
            </a:pPr>
            <a:r>
              <a:rPr lang="pt-BR" sz="3400" i="1" dirty="0">
                <a:solidFill>
                  <a:schemeClr val="accent6"/>
                </a:solidFill>
              </a:rPr>
              <a:t>O solitário foi escrito em 1986, e está desatualizado</a:t>
            </a:r>
            <a:endParaRPr lang="pt-BR" sz="3400" dirty="0">
              <a:solidFill>
                <a:schemeClr val="accent6"/>
              </a:solidFill>
            </a:endParaRPr>
          </a:p>
          <a:p>
            <a:pPr marL="0" indent="0" algn="ctr">
              <a:spcBef>
                <a:spcPts val="1600"/>
              </a:spcBef>
              <a:buNone/>
            </a:pPr>
            <a:r>
              <a:rPr lang="pt-BR" sz="3400" dirty="0">
                <a:solidFill>
                  <a:schemeClr val="accent6"/>
                </a:solidFill>
              </a:rPr>
              <a:t>Inputs foram recebidos de membros e o IP permitiria a partilha deles de força e esperança</a:t>
            </a:r>
          </a:p>
          <a:p>
            <a:pPr marL="0" indent="0" algn="ctr">
              <a:spcBef>
                <a:spcPts val="1600"/>
              </a:spcBef>
              <a:buNone/>
            </a:pPr>
            <a:endParaRPr lang="en-US" sz="3400" dirty="0">
              <a:solidFill>
                <a:schemeClr val="accent6"/>
              </a:solidFill>
            </a:endParaRPr>
          </a:p>
          <a:p>
            <a:pPr marL="0" indent="0" algn="ctr">
              <a:spcBef>
                <a:spcPts val="1600"/>
              </a:spcBef>
              <a:buNone/>
            </a:pPr>
            <a:r>
              <a:rPr lang="en-US" sz="3400" dirty="0">
                <a:solidFill>
                  <a:schemeClr val="accent6"/>
                </a:solidFill>
              </a:rPr>
              <a:t> </a:t>
            </a:r>
          </a:p>
          <a:p>
            <a:pPr marL="0" indent="0" algn="ctr">
              <a:spcBef>
                <a:spcPts val="1600"/>
              </a:spcBef>
              <a:buNone/>
            </a:pPr>
            <a:endParaRPr lang="en-US" sz="3400" dirty="0">
              <a:solidFill>
                <a:schemeClr val="accent6"/>
              </a:solidFill>
            </a:endParaRPr>
          </a:p>
        </p:txBody>
      </p:sp>
    </p:spTree>
    <p:extLst>
      <p:ext uri="{BB962C8B-B14F-4D97-AF65-F5344CB8AC3E}">
        <p14:creationId xmlns:p14="http://schemas.microsoft.com/office/powerpoint/2010/main" val="1304082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lang="en-US" sz="4400" b="1" dirty="0">
                <a:solidFill>
                  <a:srgbClr val="660066"/>
                </a:solidFill>
                <a:ea typeface="Cambria" charset="0"/>
                <a:cs typeface="Cambria" charset="0"/>
                <a:sym typeface="BotonBQ-Bold"/>
              </a:rPr>
              <a:t>27</a:t>
            </a:r>
          </a:p>
          <a:p>
            <a:pPr>
              <a:lnSpc>
                <a:spcPct val="108000"/>
              </a:lnSpc>
            </a:pPr>
            <a:r>
              <a:rPr lang="pt-BR" sz="4000" dirty="0">
                <a:solidFill>
                  <a:schemeClr val="tx2">
                    <a:lumMod val="60000"/>
                    <a:lumOff val="40000"/>
                  </a:schemeClr>
                </a:solidFill>
              </a:rPr>
              <a:t>Aprovar o plano de projeto para revisar folhetos de recuperação já existentes</a:t>
            </a:r>
            <a:r>
              <a:rPr lang="en-US" sz="4000" dirty="0">
                <a:solidFill>
                  <a:schemeClr val="tx2">
                    <a:lumMod val="60000"/>
                    <a:lumOff val="40000"/>
                  </a:schemeClr>
                </a:solidFill>
              </a:rPr>
              <a:t>. </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Tree>
    <p:extLst>
      <p:ext uri="{BB962C8B-B14F-4D97-AF65-F5344CB8AC3E}">
        <p14:creationId xmlns:p14="http://schemas.microsoft.com/office/powerpoint/2010/main" val="1367196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281348"/>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A4CDD383-F6E0-5099-CEEC-3008CE9971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866" y="574603"/>
            <a:ext cx="1450641" cy="1450641"/>
          </a:xfrm>
          <a:prstGeom prst="rect">
            <a:avLst/>
          </a:prstGeom>
        </p:spPr>
      </p:pic>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749887"/>
            <a:ext cx="9329195" cy="1655762"/>
          </a:xfrm>
        </p:spPr>
        <p:txBody>
          <a:bodyPr/>
          <a:lstStyle/>
          <a:p>
            <a:r>
              <a:rPr lang="pt-BR" sz="5000" dirty="0">
                <a:solidFill>
                  <a:schemeClr val="bg1"/>
                </a:solidFill>
              </a:rPr>
              <a:t>Tópicos de discussão temáticos (</a:t>
            </a:r>
            <a:r>
              <a:rPr lang="pt-BR" sz="5000" dirty="0" err="1">
                <a:solidFill>
                  <a:schemeClr val="bg1"/>
                </a:solidFill>
              </a:rPr>
              <a:t>IDTs</a:t>
            </a:r>
            <a:r>
              <a:rPr lang="pt-BR" sz="5000" dirty="0">
                <a:solidFill>
                  <a:schemeClr val="bg1"/>
                </a:solidFill>
              </a:rPr>
              <a:t>)</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532440" y="2757920"/>
            <a:ext cx="11593400" cy="3192301"/>
          </a:xfrm>
        </p:spPr>
        <p:txBody>
          <a:bodyPr/>
          <a:lstStyle/>
          <a:p>
            <a:pPr>
              <a:spcBef>
                <a:spcPts val="1200"/>
              </a:spcBef>
            </a:pPr>
            <a:r>
              <a:rPr lang="pt-BR" sz="3600" dirty="0"/>
              <a:t>Experiências com </a:t>
            </a:r>
            <a:r>
              <a:rPr lang="pt-BR" sz="3600" dirty="0" err="1"/>
              <a:t>IDTs</a:t>
            </a:r>
            <a:r>
              <a:rPr lang="pt-BR" sz="3600" dirty="0"/>
              <a:t> mudaram e melhoraram com o tempo.</a:t>
            </a:r>
          </a:p>
          <a:p>
            <a:pPr>
              <a:spcBef>
                <a:spcPts val="1200"/>
              </a:spcBef>
            </a:pPr>
            <a:r>
              <a:rPr lang="pt-BR" sz="3600" dirty="0"/>
              <a:t>Discussões sobre DRT/MAT no que diz respeito a NA ajudaram a obter informações para moldar o novo plano de projeto para novos </a:t>
            </a:r>
            <a:r>
              <a:rPr lang="pt-BR" sz="3600" dirty="0" err="1"/>
              <a:t>IPs</a:t>
            </a:r>
            <a:r>
              <a:rPr lang="pt-BR" sz="3600" dirty="0"/>
              <a:t> de recuperação.</a:t>
            </a:r>
          </a:p>
          <a:p>
            <a:pPr>
              <a:spcBef>
                <a:spcPts val="1200"/>
              </a:spcBef>
            </a:pPr>
            <a:r>
              <a:rPr lang="pt-BR" sz="3600" dirty="0"/>
              <a:t>Discussões abrangentes na irmandade sobre reuniões virtuais e levar a mensagem efetivamente e virtualmente, ajudaram NA a prosperar durante a pandemia e criar o Reuniões Virtuais </a:t>
            </a:r>
            <a:r>
              <a:rPr lang="pt-BR" sz="3600" dirty="0" err="1"/>
              <a:t>Basics</a:t>
            </a:r>
            <a:r>
              <a:rPr lang="pt-BR" sz="3600" dirty="0"/>
              <a:t>.</a:t>
            </a:r>
          </a:p>
        </p:txBody>
      </p:sp>
    </p:spTree>
    <p:extLst>
      <p:ext uri="{BB962C8B-B14F-4D97-AF65-F5344CB8AC3E}">
        <p14:creationId xmlns:p14="http://schemas.microsoft.com/office/powerpoint/2010/main" val="2015677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C182E8A3-5218-457F-44D7-E30E36B99FBD}"/>
              </a:ext>
            </a:extLst>
          </p:cNvPr>
          <p:cNvSpPr txBox="1">
            <a:spLocks/>
          </p:cNvSpPr>
          <p:nvPr/>
        </p:nvSpPr>
        <p:spPr>
          <a:xfrm>
            <a:off x="348922" y="321253"/>
            <a:ext cx="10878521"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3800"/>
              </a:lnSpc>
              <a:spcBef>
                <a:spcPts val="1800"/>
              </a:spcBef>
              <a:buNone/>
            </a:pPr>
            <a:r>
              <a:rPr lang="pt-BR" sz="4000" dirty="0">
                <a:solidFill>
                  <a:schemeClr val="accent2"/>
                </a:solidFill>
              </a:rPr>
              <a:t>Sobre que tópicos você acha que precisamos compartilhar e reunir experiências de toda a Irmandade?</a:t>
            </a:r>
            <a:endParaRPr lang="en-US" sz="4000" dirty="0">
              <a:solidFill>
                <a:schemeClr val="accent2"/>
              </a:solidFill>
            </a:endParaRPr>
          </a:p>
          <a:p>
            <a:pPr marL="0" indent="0">
              <a:lnSpc>
                <a:spcPts val="3300"/>
              </a:lnSpc>
              <a:spcBef>
                <a:spcPts val="1800"/>
              </a:spcBef>
              <a:buNone/>
            </a:pPr>
            <a:r>
              <a:rPr lang="pt-BR" sz="3200" dirty="0">
                <a:solidFill>
                  <a:schemeClr val="accent3"/>
                </a:solidFill>
              </a:rPr>
              <a:t>Tópicos poderiam ajudar com os projetos e ser um grupo com foco de interesse para NA como um todo.</a:t>
            </a:r>
          </a:p>
          <a:p>
            <a:pPr marL="0" indent="0">
              <a:lnSpc>
                <a:spcPts val="3300"/>
              </a:lnSpc>
              <a:spcBef>
                <a:spcPts val="1800"/>
              </a:spcBef>
              <a:buNone/>
            </a:pPr>
            <a:r>
              <a:rPr lang="pt-BR" sz="3200" dirty="0">
                <a:solidFill>
                  <a:schemeClr val="accent3"/>
                </a:solidFill>
              </a:rPr>
              <a:t>Ter uma variedade de </a:t>
            </a:r>
            <a:r>
              <a:rPr lang="pt-BR" sz="3200" dirty="0" err="1">
                <a:solidFill>
                  <a:schemeClr val="accent3"/>
                </a:solidFill>
              </a:rPr>
              <a:t>IDTs</a:t>
            </a:r>
            <a:r>
              <a:rPr lang="pt-BR" sz="3200" dirty="0">
                <a:solidFill>
                  <a:schemeClr val="accent3"/>
                </a:solidFill>
              </a:rPr>
              <a:t> que encaixem em diferentes necessidades faz sentido</a:t>
            </a:r>
          </a:p>
          <a:p>
            <a:pPr marL="0" indent="0">
              <a:lnSpc>
                <a:spcPts val="3300"/>
              </a:lnSpc>
              <a:spcBef>
                <a:spcPts val="1800"/>
              </a:spcBef>
              <a:buNone/>
            </a:pPr>
            <a:r>
              <a:rPr lang="pt-BR" sz="3200" dirty="0">
                <a:solidFill>
                  <a:schemeClr val="accent3"/>
                </a:solidFill>
              </a:rPr>
              <a:t>Planejar na programação da WSC 2023 para iniciar a elaboração do planejamento estratégico para 2023 - 2025</a:t>
            </a:r>
          </a:p>
          <a:p>
            <a:pPr marL="777240" lvl="2">
              <a:lnSpc>
                <a:spcPts val="2680"/>
              </a:lnSpc>
              <a:spcBef>
                <a:spcPts val="400"/>
              </a:spcBef>
            </a:pPr>
            <a:endParaRPr lang="en-US" sz="2800" dirty="0">
              <a:solidFill>
                <a:schemeClr val="accent6"/>
              </a:solidFill>
            </a:endParaRPr>
          </a:p>
          <a:p>
            <a:pPr marL="777240" lvl="2">
              <a:lnSpc>
                <a:spcPts val="2680"/>
              </a:lnSpc>
              <a:spcBef>
                <a:spcPts val="400"/>
              </a:spcBef>
            </a:pPr>
            <a:r>
              <a:rPr lang="pt-BR" sz="2800" dirty="0">
                <a:solidFill>
                  <a:schemeClr val="accent6"/>
                </a:solidFill>
              </a:rPr>
              <a:t>Isso acontecerá antes da lista de priorização dos </a:t>
            </a:r>
            <a:r>
              <a:rPr lang="pt-BR" sz="2800" dirty="0" err="1">
                <a:solidFill>
                  <a:schemeClr val="accent6"/>
                </a:solidFill>
              </a:rPr>
              <a:t>IDTs</a:t>
            </a:r>
            <a:r>
              <a:rPr lang="pt-BR" sz="2800" dirty="0">
                <a:solidFill>
                  <a:schemeClr val="accent6"/>
                </a:solidFill>
              </a:rPr>
              <a:t> e talvez </a:t>
            </a:r>
            <a:r>
              <a:rPr lang="pt-BR" sz="2800" dirty="0" err="1">
                <a:solidFill>
                  <a:schemeClr val="accent6"/>
                </a:solidFill>
              </a:rPr>
              <a:t>influence</a:t>
            </a:r>
            <a:r>
              <a:rPr lang="pt-BR" sz="2800" dirty="0">
                <a:solidFill>
                  <a:schemeClr val="accent6"/>
                </a:solidFill>
              </a:rPr>
              <a:t> nos tópicos que serão escolhidos</a:t>
            </a:r>
          </a:p>
          <a:p>
            <a:pPr marL="777240" lvl="2">
              <a:lnSpc>
                <a:spcPts val="2680"/>
              </a:lnSpc>
              <a:spcBef>
                <a:spcPts val="400"/>
              </a:spcBef>
            </a:pPr>
            <a:r>
              <a:rPr lang="pt-BR" sz="2800" dirty="0">
                <a:solidFill>
                  <a:schemeClr val="accent6"/>
                </a:solidFill>
              </a:rPr>
              <a:t>Resultados da pesquisa do CAR também estarão disponíveis antes da escolha dos </a:t>
            </a:r>
            <a:r>
              <a:rPr lang="pt-BR" sz="2800" dirty="0" err="1">
                <a:solidFill>
                  <a:schemeClr val="accent6"/>
                </a:solidFill>
              </a:rPr>
              <a:t>IDTs</a:t>
            </a:r>
            <a:endParaRPr lang="pt-BR" sz="2800" dirty="0">
              <a:solidFill>
                <a:schemeClr val="accent6"/>
              </a:solidFill>
            </a:endParaRPr>
          </a:p>
        </p:txBody>
      </p:sp>
    </p:spTree>
    <p:extLst>
      <p:ext uri="{BB962C8B-B14F-4D97-AF65-F5344CB8AC3E}">
        <p14:creationId xmlns:p14="http://schemas.microsoft.com/office/powerpoint/2010/main" val="2981576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lang="en-US" sz="4400" b="1" dirty="0">
                <a:solidFill>
                  <a:srgbClr val="660066"/>
                </a:solidFill>
                <a:ea typeface="Cambria" charset="0"/>
                <a:cs typeface="Cambria" charset="0"/>
                <a:sym typeface="BotonBQ-Bold"/>
              </a:rPr>
              <a:t>28</a:t>
            </a:r>
          </a:p>
          <a:p>
            <a:pPr>
              <a:lnSpc>
                <a:spcPct val="108000"/>
              </a:lnSpc>
            </a:pPr>
            <a:r>
              <a:rPr lang="pt-BR" sz="4000" dirty="0">
                <a:solidFill>
                  <a:schemeClr val="tx2">
                    <a:lumMod val="60000"/>
                    <a:lumOff val="40000"/>
                  </a:schemeClr>
                </a:solidFill>
              </a:rPr>
              <a:t>Aprovar o plano de projeto para Tópicos de discussões temáticas (</a:t>
            </a:r>
            <a:r>
              <a:rPr lang="pt-BR" sz="4000" dirty="0" err="1">
                <a:solidFill>
                  <a:schemeClr val="tx2">
                    <a:lumMod val="60000"/>
                    <a:lumOff val="40000"/>
                  </a:schemeClr>
                </a:solidFill>
              </a:rPr>
              <a:t>IDTs</a:t>
            </a:r>
            <a:r>
              <a:rPr lang="pt-BR" sz="4000" dirty="0">
                <a:solidFill>
                  <a:schemeClr val="tx2">
                    <a:lumMod val="60000"/>
                    <a:lumOff val="40000"/>
                  </a:schemeClr>
                </a:solidFill>
              </a:rPr>
              <a:t>).</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Tree>
    <p:extLst>
      <p:ext uri="{BB962C8B-B14F-4D97-AF65-F5344CB8AC3E}">
        <p14:creationId xmlns:p14="http://schemas.microsoft.com/office/powerpoint/2010/main" val="2381089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651325" y="1132704"/>
            <a:ext cx="9329195" cy="1655762"/>
          </a:xfrm>
        </p:spPr>
        <p:txBody>
          <a:bodyPr/>
          <a:lstStyle/>
          <a:p>
            <a:r>
              <a:rPr lang="pt-BR" sz="5000" dirty="0">
                <a:solidFill>
                  <a:schemeClr val="bg1"/>
                </a:solidFill>
              </a:rPr>
              <a:t>Ferramentas de serviço novas e revisadas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551935" y="2907272"/>
            <a:ext cx="8402144" cy="3192301"/>
          </a:xfrm>
        </p:spPr>
        <p:txBody>
          <a:bodyPr/>
          <a:lstStyle/>
          <a:p>
            <a:pPr marL="0" marR="0">
              <a:lnSpc>
                <a:spcPct val="107000"/>
              </a:lnSpc>
              <a:spcBef>
                <a:spcPts val="0"/>
              </a:spcBef>
            </a:pPr>
            <a:r>
              <a:rPr lang="pt-BR" sz="3600" dirty="0">
                <a:effectLst/>
                <a:ea typeface="Calibri" panose="020F0502020204030204" pitchFamily="34" charset="0"/>
                <a:cs typeface="Arial" panose="020B0604020202020204" pitchFamily="34" charset="0"/>
              </a:rPr>
              <a:t>Assim como os outros projetos de literatura e </a:t>
            </a:r>
            <a:r>
              <a:rPr lang="pt-BR" sz="3600" dirty="0" err="1">
                <a:effectLst/>
                <a:ea typeface="Calibri" panose="020F0502020204030204" pitchFamily="34" charset="0"/>
                <a:cs typeface="Arial" panose="020B0604020202020204" pitchFamily="34" charset="0"/>
              </a:rPr>
              <a:t>IDTs</a:t>
            </a:r>
            <a:r>
              <a:rPr lang="pt-BR" sz="3600" dirty="0">
                <a:effectLst/>
                <a:ea typeface="Calibri" panose="020F0502020204030204" pitchFamily="34" charset="0"/>
                <a:cs typeface="Arial" panose="020B0604020202020204" pitchFamily="34" charset="0"/>
              </a:rPr>
              <a:t>, um plano geral de projeto é apresentado com o foco específico a ser determinado pelos participantes na WSC 2023, usando os resultados da pesquisa do CAR como um recurso ao fazer essa determinação.</a:t>
            </a:r>
            <a:endParaRPr lang="en-US" sz="3600" dirty="0">
              <a:effectLst/>
              <a:ea typeface="Calibri" panose="020F0502020204030204" pitchFamily="34" charset="0"/>
              <a:cs typeface="Arial" panose="020B0604020202020204" pitchFamily="34" charset="0"/>
            </a:endParaRPr>
          </a:p>
          <a:p>
            <a:pPr marL="0" marR="0">
              <a:lnSpc>
                <a:spcPct val="107000"/>
              </a:lnSpc>
              <a:spcBef>
                <a:spcPts val="0"/>
              </a:spcBef>
            </a:pPr>
            <a:endParaRPr lang="en-US" sz="3600" dirty="0">
              <a:effectLst/>
              <a:ea typeface="Calibri" panose="020F0502020204030204" pitchFamily="34" charset="0"/>
              <a:cs typeface="Arial" panose="020B0604020202020204" pitchFamily="34" charset="0"/>
            </a:endParaRPr>
          </a:p>
          <a:p>
            <a:endParaRPr lang="en-US" sz="3600" dirty="0"/>
          </a:p>
          <a:p>
            <a:endParaRPr lang="en-US" sz="3600" dirty="0"/>
          </a:p>
        </p:txBody>
      </p:sp>
      <p:pic>
        <p:nvPicPr>
          <p:cNvPr id="5" name="Picture 4">
            <a:extLst>
              <a:ext uri="{FF2B5EF4-FFF2-40B4-BE49-F238E27FC236}">
                <a16:creationId xmlns:a16="http://schemas.microsoft.com/office/drawing/2014/main" id="{BB8C934D-2626-9AD7-157D-4BD4D731E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6865" y="1132704"/>
            <a:ext cx="1439867" cy="1309553"/>
          </a:xfrm>
          <a:prstGeom prst="rect">
            <a:avLst/>
          </a:prstGeom>
        </p:spPr>
      </p:pic>
    </p:spTree>
    <p:extLst>
      <p:ext uri="{BB962C8B-B14F-4D97-AF65-F5344CB8AC3E}">
        <p14:creationId xmlns:p14="http://schemas.microsoft.com/office/powerpoint/2010/main" val="3845737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D87C0B-95CA-9252-5518-3375E740034C}"/>
              </a:ext>
            </a:extLst>
          </p:cNvPr>
          <p:cNvSpPr>
            <a:spLocks noGrp="1"/>
          </p:cNvSpPr>
          <p:nvPr>
            <p:ph type="ctrTitle"/>
          </p:nvPr>
        </p:nvSpPr>
        <p:spPr>
          <a:xfrm rot="16200000">
            <a:off x="-1388958" y="1817224"/>
            <a:ext cx="4942385" cy="1828801"/>
          </a:xfrm>
        </p:spPr>
        <p:txBody>
          <a:bodyPr/>
          <a:lstStyle/>
          <a:p>
            <a:pPr algn="r"/>
            <a:r>
              <a:rPr lang="en-US" b="0" dirty="0">
                <a:solidFill>
                  <a:schemeClr val="accent1"/>
                </a:solidFill>
              </a:rPr>
              <a:t>2023 </a:t>
            </a:r>
            <a:r>
              <a:rPr lang="en-US" b="0" i="1" dirty="0">
                <a:solidFill>
                  <a:schemeClr val="accent1"/>
                </a:solidFill>
              </a:rPr>
              <a:t>CAT</a:t>
            </a:r>
            <a:r>
              <a:rPr lang="en-US" b="0" dirty="0">
                <a:solidFill>
                  <a:schemeClr val="accent1"/>
                </a:solidFill>
              </a:rPr>
              <a:t> </a:t>
            </a:r>
            <a:br>
              <a:rPr lang="en-US" b="0" dirty="0">
                <a:solidFill>
                  <a:schemeClr val="accent1"/>
                </a:solidFill>
              </a:rPr>
            </a:br>
            <a:r>
              <a:rPr lang="en-US" b="0" dirty="0">
                <a:solidFill>
                  <a:schemeClr val="accent1"/>
                </a:solidFill>
              </a:rPr>
              <a:t>PowerPoint</a:t>
            </a:r>
          </a:p>
        </p:txBody>
      </p:sp>
      <p:sp>
        <p:nvSpPr>
          <p:cNvPr id="7" name="Subtitle 2">
            <a:extLst>
              <a:ext uri="{FF2B5EF4-FFF2-40B4-BE49-F238E27FC236}">
                <a16:creationId xmlns:a16="http://schemas.microsoft.com/office/drawing/2014/main" id="{C5C677BF-D390-BB7D-E2A7-31906C393865}"/>
              </a:ext>
            </a:extLst>
          </p:cNvPr>
          <p:cNvSpPr>
            <a:spLocks noGrp="1"/>
          </p:cNvSpPr>
          <p:nvPr>
            <p:ph type="subTitle" idx="1"/>
          </p:nvPr>
        </p:nvSpPr>
        <p:spPr>
          <a:xfrm>
            <a:off x="2941982" y="1062539"/>
            <a:ext cx="8866089" cy="4992575"/>
          </a:xfrm>
        </p:spPr>
        <p:txBody>
          <a:bodyPr/>
          <a:lstStyle/>
          <a:p>
            <a:pPr marL="548640" indent="-640080" defTabSz="640080">
              <a:lnSpc>
                <a:spcPct val="100000"/>
              </a:lnSpc>
              <a:spcBef>
                <a:spcPts val="900"/>
              </a:spcBef>
            </a:pPr>
            <a:r>
              <a:rPr lang="en-US" sz="4000" b="1" dirty="0">
                <a:solidFill>
                  <a:srgbClr val="3A668B"/>
                </a:solidFill>
              </a:rPr>
              <a:t>•	2023–2025 </a:t>
            </a:r>
            <a:r>
              <a:rPr lang="en-US" sz="4000" b="1" dirty="0" err="1">
                <a:solidFill>
                  <a:srgbClr val="3A668B"/>
                </a:solidFill>
              </a:rPr>
              <a:t>Proposta</a:t>
            </a:r>
            <a:r>
              <a:rPr lang="en-US" sz="4000" b="1" dirty="0">
                <a:solidFill>
                  <a:srgbClr val="3A668B"/>
                </a:solidFill>
              </a:rPr>
              <a:t> de Plano de </a:t>
            </a:r>
            <a:r>
              <a:rPr lang="en-US" sz="4000" b="1" dirty="0" err="1">
                <a:solidFill>
                  <a:srgbClr val="3A668B"/>
                </a:solidFill>
              </a:rPr>
              <a:t>projetos</a:t>
            </a:r>
            <a:endParaRPr lang="en-US" sz="4000" b="1" dirty="0">
              <a:solidFill>
                <a:srgbClr val="3A668B"/>
              </a:solidFill>
            </a:endParaRPr>
          </a:p>
          <a:p>
            <a:pPr marL="548640" indent="-640080" defTabSz="640080">
              <a:lnSpc>
                <a:spcPct val="100000"/>
              </a:lnSpc>
              <a:spcBef>
                <a:spcPts val="900"/>
              </a:spcBef>
            </a:pPr>
            <a:r>
              <a:rPr lang="en-US" sz="4000" b="1" dirty="0">
                <a:solidFill>
                  <a:srgbClr val="3A668B"/>
                </a:solidFill>
              </a:rPr>
              <a:t>•	2023–2025 </a:t>
            </a:r>
            <a:r>
              <a:rPr lang="en-US" sz="4000" b="1" dirty="0" err="1">
                <a:solidFill>
                  <a:srgbClr val="3A668B"/>
                </a:solidFill>
              </a:rPr>
              <a:t>Proposta</a:t>
            </a:r>
            <a:r>
              <a:rPr lang="en-US" sz="4000" b="1" dirty="0">
                <a:solidFill>
                  <a:srgbClr val="3A668B"/>
                </a:solidFill>
              </a:rPr>
              <a:t> de </a:t>
            </a:r>
            <a:r>
              <a:rPr lang="en-US" sz="4000" b="1" dirty="0" err="1">
                <a:solidFill>
                  <a:srgbClr val="3A668B"/>
                </a:solidFill>
              </a:rPr>
              <a:t>Orçamento</a:t>
            </a:r>
            <a:br>
              <a:rPr lang="en-US" sz="4000" b="1" dirty="0">
                <a:solidFill>
                  <a:srgbClr val="3A668B"/>
                </a:solidFill>
              </a:rPr>
            </a:br>
            <a:r>
              <a:rPr lang="en-US" sz="4000" b="1" dirty="0">
                <a:solidFill>
                  <a:srgbClr val="3A668B"/>
                </a:solidFill>
              </a:rPr>
              <a:t>(com </a:t>
            </a:r>
            <a:r>
              <a:rPr lang="en-US" sz="4000" b="1" dirty="0" err="1">
                <a:solidFill>
                  <a:srgbClr val="3A668B"/>
                </a:solidFill>
              </a:rPr>
              <a:t>explicação</a:t>
            </a:r>
            <a:r>
              <a:rPr lang="en-US" sz="4000" b="1" dirty="0">
                <a:solidFill>
                  <a:srgbClr val="3A668B"/>
                </a:solidFill>
              </a:rPr>
              <a:t> do </a:t>
            </a:r>
            <a:r>
              <a:rPr lang="en-US" sz="4000" b="1" dirty="0" err="1">
                <a:solidFill>
                  <a:srgbClr val="3A668B"/>
                </a:solidFill>
              </a:rPr>
              <a:t>orçamento</a:t>
            </a:r>
            <a:r>
              <a:rPr lang="en-US" sz="4000" b="1" dirty="0">
                <a:solidFill>
                  <a:srgbClr val="3A668B"/>
                </a:solidFill>
              </a:rPr>
              <a:t>)</a:t>
            </a:r>
          </a:p>
          <a:p>
            <a:pPr marL="548640" indent="-640080" defTabSz="640080">
              <a:lnSpc>
                <a:spcPct val="100000"/>
              </a:lnSpc>
              <a:spcBef>
                <a:spcPts val="900"/>
              </a:spcBef>
            </a:pPr>
            <a:r>
              <a:rPr lang="en-US" sz="4000" b="1" dirty="0">
                <a:solidFill>
                  <a:srgbClr val="3A668B"/>
                </a:solidFill>
              </a:rPr>
              <a:t>•	</a:t>
            </a:r>
            <a:r>
              <a:rPr lang="en-US" sz="4000" b="1" dirty="0" err="1">
                <a:solidFill>
                  <a:srgbClr val="3A668B"/>
                </a:solidFill>
              </a:rPr>
              <a:t>Relatório</a:t>
            </a:r>
            <a:r>
              <a:rPr lang="en-US" sz="4000" b="1" dirty="0">
                <a:solidFill>
                  <a:srgbClr val="3A668B"/>
                </a:solidFill>
              </a:rPr>
              <a:t> de </a:t>
            </a:r>
            <a:r>
              <a:rPr lang="en-US" sz="4000" b="1" dirty="0" err="1">
                <a:solidFill>
                  <a:srgbClr val="3A668B"/>
                </a:solidFill>
              </a:rPr>
              <a:t>assentamento</a:t>
            </a:r>
            <a:r>
              <a:rPr lang="en-US" sz="4000" b="1" dirty="0">
                <a:solidFill>
                  <a:srgbClr val="3A668B"/>
                </a:solidFill>
              </a:rPr>
              <a:t> </a:t>
            </a:r>
            <a:r>
              <a:rPr lang="en-US" sz="4000" b="1" dirty="0" err="1">
                <a:solidFill>
                  <a:srgbClr val="3A668B"/>
                </a:solidFill>
              </a:rPr>
              <a:t>na</a:t>
            </a:r>
            <a:r>
              <a:rPr lang="en-US" sz="4000" b="1" dirty="0">
                <a:solidFill>
                  <a:srgbClr val="3A668B"/>
                </a:solidFill>
              </a:rPr>
              <a:t> WSC</a:t>
            </a:r>
          </a:p>
          <a:p>
            <a:pPr marL="548640" indent="-640080" defTabSz="640080">
              <a:lnSpc>
                <a:spcPct val="100000"/>
              </a:lnSpc>
              <a:spcBef>
                <a:spcPts val="900"/>
              </a:spcBef>
            </a:pPr>
            <a:r>
              <a:rPr lang="en-US" sz="4000" b="1" dirty="0">
                <a:solidFill>
                  <a:srgbClr val="3A668B"/>
                </a:solidFill>
              </a:rPr>
              <a:t>•	</a:t>
            </a:r>
            <a:r>
              <a:rPr lang="en-US" sz="4000" b="1" dirty="0" err="1">
                <a:solidFill>
                  <a:srgbClr val="3A668B"/>
                </a:solidFill>
              </a:rPr>
              <a:t>Processos</a:t>
            </a:r>
            <a:r>
              <a:rPr lang="en-US" sz="4000" b="1" dirty="0">
                <a:solidFill>
                  <a:srgbClr val="3A668B"/>
                </a:solidFill>
              </a:rPr>
              <a:t> </a:t>
            </a:r>
            <a:r>
              <a:rPr lang="en-US" sz="4000" b="1" dirty="0" err="1">
                <a:solidFill>
                  <a:srgbClr val="3A668B"/>
                </a:solidFill>
              </a:rPr>
              <a:t>propostos</a:t>
            </a:r>
            <a:r>
              <a:rPr lang="en-US" sz="4000" b="1" dirty="0">
                <a:solidFill>
                  <a:srgbClr val="3A668B"/>
                </a:solidFill>
              </a:rPr>
              <a:t> para WSC</a:t>
            </a:r>
          </a:p>
          <a:p>
            <a:pPr marL="548640" indent="-640080" defTabSz="640080">
              <a:lnSpc>
                <a:spcPct val="100000"/>
              </a:lnSpc>
              <a:spcBef>
                <a:spcPts val="900"/>
              </a:spcBef>
            </a:pPr>
            <a:r>
              <a:rPr lang="en-US" sz="4000" b="1" dirty="0">
                <a:solidFill>
                  <a:srgbClr val="3A668B"/>
                </a:solidFill>
              </a:rPr>
              <a:t>•	2023–2025 Política de </a:t>
            </a:r>
            <a:r>
              <a:rPr lang="en-US" sz="4000" b="1" dirty="0" err="1">
                <a:solidFill>
                  <a:srgbClr val="3A668B"/>
                </a:solidFill>
              </a:rPr>
              <a:t>reembolso</a:t>
            </a:r>
            <a:r>
              <a:rPr lang="en-US" sz="4000" b="1" dirty="0">
                <a:solidFill>
                  <a:srgbClr val="3A668B"/>
                </a:solidFill>
              </a:rPr>
              <a:t> de </a:t>
            </a:r>
            <a:r>
              <a:rPr lang="en-US" sz="4000" b="1" dirty="0" err="1">
                <a:solidFill>
                  <a:srgbClr val="3A668B"/>
                </a:solidFill>
              </a:rPr>
              <a:t>viagens</a:t>
            </a:r>
            <a:endParaRPr lang="en-US" sz="4000" b="1" dirty="0">
              <a:solidFill>
                <a:srgbClr val="3A668B"/>
              </a:solidFill>
            </a:endParaRPr>
          </a:p>
        </p:txBody>
      </p:sp>
    </p:spTree>
    <p:extLst>
      <p:ext uri="{BB962C8B-B14F-4D97-AF65-F5344CB8AC3E}">
        <p14:creationId xmlns:p14="http://schemas.microsoft.com/office/powerpoint/2010/main" val="1563253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182107"/>
            <a:ext cx="11697304" cy="53716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pt-BR" sz="3400" dirty="0">
                <a:solidFill>
                  <a:schemeClr val="accent2"/>
                </a:solidFill>
              </a:rPr>
              <a:t>Houve progresso com as Caixas de ferramentas para serviços Locais</a:t>
            </a:r>
          </a:p>
          <a:p>
            <a:pPr marL="777240" lvl="2">
              <a:lnSpc>
                <a:spcPts val="2680"/>
              </a:lnSpc>
              <a:spcBef>
                <a:spcPts val="400"/>
              </a:spcBef>
            </a:pPr>
            <a:r>
              <a:rPr lang="pt-BR" sz="2400" i="1" dirty="0">
                <a:solidFill>
                  <a:schemeClr val="accent3"/>
                </a:solidFill>
              </a:rPr>
              <a:t>CBDM </a:t>
            </a:r>
            <a:r>
              <a:rPr lang="pt-BR" sz="2400" i="1" dirty="0" err="1">
                <a:solidFill>
                  <a:schemeClr val="accent3"/>
                </a:solidFill>
              </a:rPr>
              <a:t>Basics</a:t>
            </a:r>
            <a:r>
              <a:rPr lang="pt-BR" sz="2400" i="1" dirty="0">
                <a:solidFill>
                  <a:schemeClr val="accent3"/>
                </a:solidFill>
              </a:rPr>
              <a:t>, Servindo em Comunidades rurais e isoladas, RSG </a:t>
            </a:r>
            <a:r>
              <a:rPr lang="pt-BR" sz="2400" i="1" dirty="0" err="1">
                <a:solidFill>
                  <a:schemeClr val="accent3"/>
                </a:solidFill>
              </a:rPr>
              <a:t>Basics</a:t>
            </a:r>
            <a:r>
              <a:rPr lang="pt-BR" sz="2400" i="1" dirty="0">
                <a:solidFill>
                  <a:schemeClr val="accent3"/>
                </a:solidFill>
              </a:rPr>
              <a:t>, </a:t>
            </a:r>
            <a:r>
              <a:rPr lang="pt-BR" sz="2400" dirty="0" err="1">
                <a:solidFill>
                  <a:schemeClr val="accent3"/>
                </a:solidFill>
              </a:rPr>
              <a:t>and</a:t>
            </a:r>
            <a:r>
              <a:rPr lang="pt-BR" sz="2400" i="1" dirty="0">
                <a:solidFill>
                  <a:schemeClr val="accent3"/>
                </a:solidFill>
              </a:rPr>
              <a:t> </a:t>
            </a:r>
            <a:br>
              <a:rPr lang="pt-BR" sz="2400" i="1" dirty="0">
                <a:solidFill>
                  <a:schemeClr val="accent3"/>
                </a:solidFill>
              </a:rPr>
            </a:br>
            <a:r>
              <a:rPr lang="pt-BR" sz="2400" i="1" dirty="0">
                <a:solidFill>
                  <a:schemeClr val="accent3"/>
                </a:solidFill>
              </a:rPr>
              <a:t>Reuniões Virtuais </a:t>
            </a:r>
            <a:r>
              <a:rPr lang="pt-BR" sz="2400" i="1" dirty="0" err="1">
                <a:solidFill>
                  <a:schemeClr val="accent3"/>
                </a:solidFill>
              </a:rPr>
              <a:t>Basics</a:t>
            </a:r>
            <a:endParaRPr lang="pt-BR" sz="2400" dirty="0">
              <a:solidFill>
                <a:schemeClr val="accent3"/>
              </a:solidFill>
            </a:endParaRPr>
          </a:p>
          <a:p>
            <a:pPr marL="777240" lvl="2">
              <a:lnSpc>
                <a:spcPts val="2680"/>
              </a:lnSpc>
              <a:spcBef>
                <a:spcPts val="400"/>
              </a:spcBef>
            </a:pPr>
            <a:r>
              <a:rPr lang="pt-BR" sz="2400" dirty="0">
                <a:solidFill>
                  <a:schemeClr val="accent3"/>
                </a:solidFill>
              </a:rPr>
              <a:t>Todo esse trabalho foi realizado virtualmente</a:t>
            </a:r>
          </a:p>
          <a:p>
            <a:pPr marL="0" indent="0">
              <a:spcBef>
                <a:spcPts val="1600"/>
              </a:spcBef>
              <a:buNone/>
            </a:pPr>
            <a:r>
              <a:rPr lang="pt-BR" sz="3100" dirty="0">
                <a:solidFill>
                  <a:schemeClr val="accent2"/>
                </a:solidFill>
              </a:rPr>
              <a:t>Lista longa de tópicos de possíveis ferramentas de serviço na pesquisa do CAR 2023</a:t>
            </a:r>
          </a:p>
          <a:p>
            <a:pPr marL="0" indent="0">
              <a:spcBef>
                <a:spcPts val="1600"/>
              </a:spcBef>
              <a:buNone/>
            </a:pPr>
            <a:r>
              <a:rPr lang="pt-BR" sz="3100" dirty="0">
                <a:solidFill>
                  <a:schemeClr val="accent2"/>
                </a:solidFill>
              </a:rPr>
              <a:t>Escolha até três tópicos novos e duas revisões</a:t>
            </a:r>
          </a:p>
          <a:p>
            <a:pPr marL="0" indent="0">
              <a:spcBef>
                <a:spcPts val="1600"/>
              </a:spcBef>
              <a:buNone/>
            </a:pPr>
            <a:r>
              <a:rPr lang="pt-BR" sz="3100" dirty="0">
                <a:solidFill>
                  <a:schemeClr val="accent2"/>
                </a:solidFill>
              </a:rPr>
              <a:t>Todo trabalho feito virtualmente, com grupos focados e reuniões virtuais abertas </a:t>
            </a:r>
          </a:p>
          <a:p>
            <a:pPr marL="0" indent="0">
              <a:spcBef>
                <a:spcPts val="1600"/>
              </a:spcBef>
              <a:buNone/>
            </a:pPr>
            <a:r>
              <a:rPr lang="pt-BR" sz="3100" dirty="0">
                <a:solidFill>
                  <a:schemeClr val="accent2"/>
                </a:solidFill>
              </a:rPr>
              <a:t>Muitos fóruns zonais estão querendo e dispostos a providenciar input e ideias para o desenvolvimento de novas ferramentas</a:t>
            </a:r>
          </a:p>
          <a:p>
            <a:pPr marL="0" indent="0">
              <a:spcBef>
                <a:spcPts val="1600"/>
              </a:spcBef>
              <a:buNone/>
            </a:pPr>
            <a:r>
              <a:rPr lang="en-US" sz="3100" dirty="0">
                <a:solidFill>
                  <a:schemeClr val="accent2"/>
                </a:solidFill>
              </a:rPr>
              <a:t>WSC </a:t>
            </a:r>
            <a:r>
              <a:rPr lang="pt-BR" sz="3100" dirty="0">
                <a:solidFill>
                  <a:schemeClr val="accent2"/>
                </a:solidFill>
              </a:rPr>
              <a:t>está sendo solicitada a priorizar quantos tópicos quiserem - o trabalho acontecerá conforme o tempo e os recursos</a:t>
            </a:r>
            <a:endParaRPr lang="en-US" sz="3100" dirty="0">
              <a:solidFill>
                <a:schemeClr val="accent2"/>
              </a:solidFill>
            </a:endParaRPr>
          </a:p>
        </p:txBody>
      </p:sp>
    </p:spTree>
    <p:extLst>
      <p:ext uri="{BB962C8B-B14F-4D97-AF65-F5344CB8AC3E}">
        <p14:creationId xmlns:p14="http://schemas.microsoft.com/office/powerpoint/2010/main" val="258164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lang="en-US" sz="4400" b="1" dirty="0">
                <a:solidFill>
                  <a:srgbClr val="660066"/>
                </a:solidFill>
                <a:ea typeface="Cambria" charset="0"/>
                <a:cs typeface="Cambria" charset="0"/>
                <a:sym typeface="BotonBQ-Bold"/>
              </a:rPr>
              <a:t>29</a:t>
            </a:r>
          </a:p>
          <a:p>
            <a:pPr>
              <a:lnSpc>
                <a:spcPct val="108000"/>
              </a:lnSpc>
            </a:pPr>
            <a:r>
              <a:rPr lang="pt-BR" sz="4000" dirty="0">
                <a:solidFill>
                  <a:schemeClr val="tx2">
                    <a:lumMod val="60000"/>
                    <a:lumOff val="40000"/>
                  </a:schemeClr>
                </a:solidFill>
              </a:rPr>
              <a:t>Aprovar o plano de projeto para ferramentas de serviços novas e revisadas. </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Tree>
    <p:extLst>
      <p:ext uri="{BB962C8B-B14F-4D97-AF65-F5344CB8AC3E}">
        <p14:creationId xmlns:p14="http://schemas.microsoft.com/office/powerpoint/2010/main" val="24693379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340984"/>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C5CE298-5692-10C7-3EDC-B9F3EF9A1E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8966" y="701241"/>
            <a:ext cx="1315663" cy="1337591"/>
          </a:xfrm>
          <a:prstGeom prst="rect">
            <a:avLst/>
          </a:prstGeom>
        </p:spPr>
      </p:pic>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809523"/>
            <a:ext cx="9329195" cy="1655762"/>
          </a:xfrm>
        </p:spPr>
        <p:txBody>
          <a:bodyPr/>
          <a:lstStyle/>
          <a:p>
            <a:r>
              <a:rPr lang="pt-BR" sz="5000" dirty="0">
                <a:solidFill>
                  <a:schemeClr val="bg1"/>
                </a:solidFill>
              </a:rPr>
              <a:t>Futuro da WSC</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532440" y="2514987"/>
            <a:ext cx="11348689" cy="3834697"/>
          </a:xfrm>
        </p:spPr>
        <p:txBody>
          <a:bodyPr/>
          <a:lstStyle/>
          <a:p>
            <a:r>
              <a:rPr lang="pt-BR" sz="3600" dirty="0"/>
              <a:t>O escopo deste projeto dependerá das decisões tomadas na WSC 2023 em relação à Moção 9 do CAR 2023. A Moção 9 é para tentar um ciclo de três anos na WSC.</a:t>
            </a:r>
            <a:endParaRPr lang="en-US" sz="3600" dirty="0"/>
          </a:p>
          <a:p>
            <a:r>
              <a:rPr lang="pt-BR" sz="3600" spc="-20" dirty="0">
                <a:effectLst/>
                <a:ea typeface="Calibri" panose="020F0502020204030204" pitchFamily="34" charset="0"/>
                <a:cs typeface="Arial" panose="020B0604020202020204" pitchFamily="34" charset="0"/>
              </a:rPr>
              <a:t>Se a Moção 9 for adotada, o foco principal deste projeto será o desenvolvimento de ideias sobre como um ciclo de três anos pode funcionar.</a:t>
            </a:r>
          </a:p>
          <a:p>
            <a:r>
              <a:rPr lang="pt-BR" sz="3600" dirty="0"/>
              <a:t>Muito mais do que apenas a duração do ciclo da conferência a ser abordado</a:t>
            </a:r>
            <a:endParaRPr lang="en-US" sz="3600" dirty="0"/>
          </a:p>
        </p:txBody>
      </p:sp>
    </p:spTree>
    <p:extLst>
      <p:ext uri="{BB962C8B-B14F-4D97-AF65-F5344CB8AC3E}">
        <p14:creationId xmlns:p14="http://schemas.microsoft.com/office/powerpoint/2010/main" val="4015541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270545" y="221863"/>
            <a:ext cx="11596777"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pt-BR" sz="3400" dirty="0">
                <a:solidFill>
                  <a:schemeClr val="accent2"/>
                </a:solidFill>
              </a:rPr>
              <a:t>Ideias para discussões nesse projeto incluem</a:t>
            </a:r>
            <a:r>
              <a:rPr lang="en-US" sz="3400" dirty="0">
                <a:solidFill>
                  <a:schemeClr val="accent2"/>
                </a:solidFill>
              </a:rPr>
              <a:t>: </a:t>
            </a:r>
          </a:p>
          <a:p>
            <a:pPr marL="777240" lvl="2">
              <a:lnSpc>
                <a:spcPts val="2680"/>
              </a:lnSpc>
              <a:spcBef>
                <a:spcPts val="400"/>
              </a:spcBef>
            </a:pPr>
            <a:r>
              <a:rPr lang="pt-BR" sz="2400" dirty="0">
                <a:solidFill>
                  <a:schemeClr val="accent3"/>
                </a:solidFill>
              </a:rPr>
              <a:t>Examinar as moções e pesquisa do CAR </a:t>
            </a:r>
          </a:p>
          <a:p>
            <a:pPr marL="777240" lvl="2">
              <a:lnSpc>
                <a:spcPts val="2680"/>
              </a:lnSpc>
              <a:spcBef>
                <a:spcPts val="400"/>
              </a:spcBef>
            </a:pPr>
            <a:r>
              <a:rPr lang="pt-BR" sz="2400" dirty="0">
                <a:solidFill>
                  <a:schemeClr val="accent3"/>
                </a:solidFill>
              </a:rPr>
              <a:t>Determinar o que deve ser decidido presencialmente e o que pode ser decidido virtualmente</a:t>
            </a:r>
          </a:p>
          <a:p>
            <a:pPr marL="777240" lvl="2">
              <a:lnSpc>
                <a:spcPts val="2680"/>
              </a:lnSpc>
              <a:spcBef>
                <a:spcPts val="400"/>
              </a:spcBef>
            </a:pPr>
            <a:r>
              <a:rPr lang="pt-BR" sz="2400" dirty="0">
                <a:solidFill>
                  <a:schemeClr val="accent3"/>
                </a:solidFill>
              </a:rPr>
              <a:t>Melhorar a comunicação entre as reuniões</a:t>
            </a:r>
          </a:p>
          <a:p>
            <a:pPr marL="0" indent="0">
              <a:spcBef>
                <a:spcPts val="1600"/>
              </a:spcBef>
              <a:buNone/>
            </a:pPr>
            <a:r>
              <a:rPr lang="pt-BR" sz="3400" dirty="0">
                <a:solidFill>
                  <a:schemeClr val="accent2"/>
                </a:solidFill>
              </a:rPr>
              <a:t>Tamanho da WSC é um tópico de discussão por anos e também precisa ser abordado (critério para assentamento de regiões e fóruns zonais) </a:t>
            </a:r>
          </a:p>
          <a:p>
            <a:pPr marL="0" indent="0">
              <a:spcBef>
                <a:spcPts val="1600"/>
              </a:spcBef>
              <a:buNone/>
            </a:pPr>
            <a:r>
              <a:rPr lang="pt-BR" sz="3400" dirty="0">
                <a:solidFill>
                  <a:schemeClr val="accent2"/>
                </a:solidFill>
              </a:rPr>
              <a:t>Uma das muitas </a:t>
            </a:r>
            <a:r>
              <a:rPr lang="pt-BR" sz="3400" dirty="0" err="1">
                <a:solidFill>
                  <a:schemeClr val="accent2"/>
                </a:solidFill>
              </a:rPr>
              <a:t>idéias</a:t>
            </a:r>
            <a:r>
              <a:rPr lang="pt-BR" sz="3400" dirty="0">
                <a:solidFill>
                  <a:schemeClr val="accent2"/>
                </a:solidFill>
              </a:rPr>
              <a:t> ouvidas nesse ciclo é melhorar a colaboração e planejamento entre fóruns zonais e os serviços mundiais de NA.</a:t>
            </a:r>
          </a:p>
          <a:p>
            <a:pPr lvl="1">
              <a:lnSpc>
                <a:spcPts val="2680"/>
              </a:lnSpc>
              <a:spcBef>
                <a:spcPts val="400"/>
              </a:spcBef>
            </a:pPr>
            <a:r>
              <a:rPr lang="pt-BR" dirty="0">
                <a:solidFill>
                  <a:schemeClr val="accent3"/>
                </a:solidFill>
              </a:rPr>
              <a:t>Discussão na WSC 2023 e expectativa desse foco no Grupo de trabalho  </a:t>
            </a:r>
          </a:p>
          <a:p>
            <a:pPr marL="0" indent="0" algn="ctr">
              <a:lnSpc>
                <a:spcPct val="0"/>
              </a:lnSpc>
              <a:spcBef>
                <a:spcPts val="0"/>
              </a:spcBef>
              <a:buNone/>
            </a:pPr>
            <a:endParaRPr lang="pt-BR" sz="3400" dirty="0">
              <a:solidFill>
                <a:schemeClr val="accent6"/>
              </a:solidFill>
            </a:endParaRPr>
          </a:p>
          <a:p>
            <a:pPr marL="0" indent="0" algn="ctr">
              <a:spcBef>
                <a:spcPts val="0"/>
              </a:spcBef>
              <a:buNone/>
            </a:pPr>
            <a:r>
              <a:rPr lang="pt-BR" sz="3400" dirty="0">
                <a:solidFill>
                  <a:schemeClr val="accent6"/>
                </a:solidFill>
              </a:rPr>
              <a:t>O Quadro mundial pediu para os fóruns selecionarem uma </a:t>
            </a:r>
          </a:p>
          <a:p>
            <a:pPr marL="0" indent="0" algn="ctr">
              <a:spcBef>
                <a:spcPts val="0"/>
              </a:spcBef>
              <a:buNone/>
            </a:pPr>
            <a:r>
              <a:rPr lang="pt-BR" sz="3400" dirty="0">
                <a:solidFill>
                  <a:schemeClr val="accent6"/>
                </a:solidFill>
              </a:rPr>
              <a:t>pessoa para esse grupo de trabalho até a WSC 2026  </a:t>
            </a:r>
          </a:p>
          <a:p>
            <a:pPr marL="0" indent="0" algn="ctr">
              <a:spcBef>
                <a:spcPts val="600"/>
              </a:spcBef>
              <a:buNone/>
            </a:pPr>
            <a:r>
              <a:rPr lang="pt-BR" dirty="0">
                <a:solidFill>
                  <a:schemeClr val="accent6"/>
                </a:solidFill>
              </a:rPr>
              <a:t>Todo o trabalho será feito virtualmente e as discussões na WSC 2023 </a:t>
            </a:r>
          </a:p>
          <a:p>
            <a:pPr marL="0" indent="0" algn="ctr">
              <a:spcBef>
                <a:spcPts val="600"/>
              </a:spcBef>
              <a:buNone/>
            </a:pPr>
            <a:r>
              <a:rPr lang="pt-BR" dirty="0">
                <a:solidFill>
                  <a:schemeClr val="accent6"/>
                </a:solidFill>
              </a:rPr>
              <a:t>vão ajudar a enquadrar o trabalho</a:t>
            </a:r>
          </a:p>
        </p:txBody>
      </p:sp>
    </p:spTree>
    <p:extLst>
      <p:ext uri="{BB962C8B-B14F-4D97-AF65-F5344CB8AC3E}">
        <p14:creationId xmlns:p14="http://schemas.microsoft.com/office/powerpoint/2010/main" val="3468859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pt-BR"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Motion </a:t>
            </a:r>
            <a:r>
              <a:rPr lang="pt-BR" sz="4400" b="1" dirty="0">
                <a:solidFill>
                  <a:srgbClr val="660066"/>
                </a:solidFill>
                <a:ea typeface="Cambria" charset="0"/>
                <a:cs typeface="Cambria" charset="0"/>
                <a:sym typeface="BotonBQ-Bold"/>
              </a:rPr>
              <a:t>30</a:t>
            </a:r>
          </a:p>
          <a:p>
            <a:pPr>
              <a:lnSpc>
                <a:spcPct val="108000"/>
              </a:lnSpc>
            </a:pPr>
            <a:r>
              <a:rPr lang="pt-BR" sz="4000" dirty="0">
                <a:solidFill>
                  <a:schemeClr val="tx2">
                    <a:lumMod val="60000"/>
                    <a:lumOff val="40000"/>
                  </a:schemeClr>
                </a:solidFill>
              </a:rPr>
              <a:t>Aprovar o plano de projeto para o Futuro da WSC</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pt-BR" sz="3600" b="1" cap="all" dirty="0">
                <a:solidFill>
                  <a:schemeClr val="bg1"/>
                </a:solidFill>
                <a:latin typeface="+mj-lt"/>
                <a:ea typeface="Lato" charset="0"/>
                <a:cs typeface="Arial" panose="020B0604020202020204" pitchFamily="34" charset="0"/>
              </a:rPr>
              <a:t>Decisão</a:t>
            </a:r>
          </a:p>
        </p:txBody>
      </p:sp>
    </p:spTree>
    <p:extLst>
      <p:ext uri="{BB962C8B-B14F-4D97-AF65-F5344CB8AC3E}">
        <p14:creationId xmlns:p14="http://schemas.microsoft.com/office/powerpoint/2010/main" val="1545196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2B5C267A-1A11-A349-E687-A5FF65C48060}"/>
              </a:ext>
            </a:extLst>
          </p:cNvPr>
          <p:cNvSpPr/>
          <p:nvPr/>
        </p:nvSpPr>
        <p:spPr>
          <a:xfrm>
            <a:off x="532440" y="758427"/>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pt-BR" sz="5000" dirty="0">
                <a:solidFill>
                  <a:schemeClr val="bg1"/>
                </a:solidFill>
              </a:rPr>
              <a:t>Invista na nossa visão</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551935" y="3023304"/>
            <a:ext cx="8351417" cy="2019496"/>
          </a:xfrm>
        </p:spPr>
        <p:txBody>
          <a:bodyPr/>
          <a:lstStyle/>
          <a:p>
            <a:r>
              <a:rPr lang="pt-BR" sz="3600" dirty="0"/>
              <a:t>Esse projeto está focado em comunicar a conexão entre a busca pela visão para serviço de NA e o princípio do autossustento</a:t>
            </a:r>
          </a:p>
        </p:txBody>
      </p:sp>
      <p:pic>
        <p:nvPicPr>
          <p:cNvPr id="6" name="Picture 5">
            <a:extLst>
              <a:ext uri="{FF2B5EF4-FFF2-40B4-BE49-F238E27FC236}">
                <a16:creationId xmlns:a16="http://schemas.microsoft.com/office/drawing/2014/main" id="{5E1DEBFB-9F55-8495-2392-4D8D8BC73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038" y="1215391"/>
            <a:ext cx="1608624" cy="1149017"/>
          </a:xfrm>
          <a:prstGeom prst="rect">
            <a:avLst/>
          </a:prstGeom>
        </p:spPr>
      </p:pic>
    </p:spTree>
    <p:extLst>
      <p:ext uri="{BB962C8B-B14F-4D97-AF65-F5344CB8AC3E}">
        <p14:creationId xmlns:p14="http://schemas.microsoft.com/office/powerpoint/2010/main" val="11695232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3" y="162229"/>
            <a:ext cx="11399382"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600"/>
              </a:spcBef>
              <a:buNone/>
            </a:pPr>
            <a:r>
              <a:rPr lang="pt-BR" sz="3400" dirty="0">
                <a:solidFill>
                  <a:schemeClr val="accent2"/>
                </a:solidFill>
              </a:rPr>
              <a:t>O objetivo é aumentar a compreensão e o compromisso com a necessidade de contribuir com tempo e recursos para NA, e para o NAWS em particular</a:t>
            </a:r>
            <a:r>
              <a:rPr lang="en-US" sz="3400" dirty="0">
                <a:solidFill>
                  <a:schemeClr val="accent2"/>
                </a:solidFill>
              </a:rPr>
              <a:t> </a:t>
            </a:r>
          </a:p>
          <a:p>
            <a:pPr marL="0" indent="0">
              <a:spcBef>
                <a:spcPts val="1600"/>
              </a:spcBef>
              <a:buNone/>
            </a:pPr>
            <a:r>
              <a:rPr lang="pt-BR" sz="3400" dirty="0">
                <a:solidFill>
                  <a:schemeClr val="accent2"/>
                </a:solidFill>
              </a:rPr>
              <a:t>Foco do Grupo de Plano de Negócios para o ciclo passado, e esse grupo formaria o grupo de trabalho para este projeto</a:t>
            </a:r>
            <a:endParaRPr lang="en-US" sz="3400" dirty="0">
              <a:solidFill>
                <a:schemeClr val="accent2"/>
              </a:solidFill>
            </a:endParaRPr>
          </a:p>
          <a:p>
            <a:pPr marL="0" indent="0">
              <a:spcBef>
                <a:spcPts val="1600"/>
              </a:spcBef>
              <a:buNone/>
            </a:pPr>
            <a:r>
              <a:rPr lang="pt-BR" sz="3400" dirty="0">
                <a:solidFill>
                  <a:schemeClr val="accent2"/>
                </a:solidFill>
              </a:rPr>
              <a:t>Alguns dos objetivos do projeto incluem</a:t>
            </a:r>
            <a:r>
              <a:rPr lang="en-US" sz="3400" dirty="0">
                <a:solidFill>
                  <a:schemeClr val="accent2"/>
                </a:solidFill>
              </a:rPr>
              <a:t>:</a:t>
            </a:r>
          </a:p>
          <a:p>
            <a:pPr marL="777240" lvl="2">
              <a:lnSpc>
                <a:spcPts val="2680"/>
              </a:lnSpc>
              <a:spcBef>
                <a:spcPts val="400"/>
              </a:spcBef>
            </a:pPr>
            <a:r>
              <a:rPr lang="pt-BR" sz="2800" dirty="0">
                <a:solidFill>
                  <a:schemeClr val="accent3"/>
                </a:solidFill>
              </a:rPr>
              <a:t>Gerar ideias para ajudar os membros a entender melhor o </a:t>
            </a:r>
          </a:p>
          <a:p>
            <a:pPr marL="548640" lvl="2" indent="0">
              <a:lnSpc>
                <a:spcPts val="2680"/>
              </a:lnSpc>
              <a:spcBef>
                <a:spcPts val="400"/>
              </a:spcBef>
              <a:buNone/>
            </a:pPr>
            <a:r>
              <a:rPr lang="pt-BR" sz="2800" dirty="0">
                <a:solidFill>
                  <a:schemeClr val="accent3"/>
                </a:solidFill>
              </a:rPr>
              <a:t>    trabalho que as contribuições da irmandade ajudam a financiar</a:t>
            </a:r>
            <a:endParaRPr lang="en-US" sz="2800" dirty="0">
              <a:solidFill>
                <a:schemeClr val="accent3"/>
              </a:solidFill>
            </a:endParaRPr>
          </a:p>
          <a:p>
            <a:pPr marL="777240" lvl="2">
              <a:lnSpc>
                <a:spcPts val="2680"/>
              </a:lnSpc>
              <a:spcBef>
                <a:spcPts val="400"/>
              </a:spcBef>
            </a:pPr>
            <a:r>
              <a:rPr lang="pt-BR" sz="2800" dirty="0">
                <a:solidFill>
                  <a:schemeClr val="accent3"/>
                </a:solidFill>
              </a:rPr>
              <a:t>Chegar aos colaboradores atuais para obter ideias sobre o que</a:t>
            </a:r>
          </a:p>
          <a:p>
            <a:pPr marL="548640" lvl="2" indent="0">
              <a:lnSpc>
                <a:spcPts val="2680"/>
              </a:lnSpc>
              <a:spcBef>
                <a:spcPts val="400"/>
              </a:spcBef>
              <a:buNone/>
            </a:pPr>
            <a:r>
              <a:rPr lang="pt-BR" sz="2800" dirty="0">
                <a:solidFill>
                  <a:schemeClr val="accent3"/>
                </a:solidFill>
              </a:rPr>
              <a:t>    os fez contribuir</a:t>
            </a:r>
            <a:endParaRPr lang="en-US" sz="2800" dirty="0">
              <a:solidFill>
                <a:schemeClr val="accent3"/>
              </a:solidFill>
            </a:endParaRPr>
          </a:p>
          <a:p>
            <a:pPr marL="777240" lvl="2">
              <a:lnSpc>
                <a:spcPts val="2680"/>
              </a:lnSpc>
              <a:spcBef>
                <a:spcPts val="400"/>
              </a:spcBef>
            </a:pPr>
            <a:r>
              <a:rPr lang="pt-BR" sz="2800" dirty="0">
                <a:solidFill>
                  <a:schemeClr val="accent3"/>
                </a:solidFill>
              </a:rPr>
              <a:t>Estabelecer metas para as contribuições da Irmandade como</a:t>
            </a:r>
          </a:p>
          <a:p>
            <a:pPr marL="548640" lvl="2" indent="0">
              <a:lnSpc>
                <a:spcPts val="2680"/>
              </a:lnSpc>
              <a:spcBef>
                <a:spcPts val="400"/>
              </a:spcBef>
              <a:buNone/>
            </a:pPr>
            <a:r>
              <a:rPr lang="pt-BR" sz="2800" dirty="0">
                <a:solidFill>
                  <a:schemeClr val="accent3"/>
                </a:solidFill>
              </a:rPr>
              <a:t>   proporção da entrada no NAWS</a:t>
            </a:r>
            <a:endParaRPr lang="en-US" sz="2800" dirty="0">
              <a:solidFill>
                <a:schemeClr val="accent3"/>
              </a:solidFill>
            </a:endParaRPr>
          </a:p>
          <a:p>
            <a:pPr marL="777240" lvl="2">
              <a:lnSpc>
                <a:spcPts val="2680"/>
              </a:lnSpc>
              <a:spcBef>
                <a:spcPts val="400"/>
              </a:spcBef>
            </a:pPr>
            <a:r>
              <a:rPr lang="pt-BR" sz="2800" dirty="0">
                <a:solidFill>
                  <a:schemeClr val="accent3"/>
                </a:solidFill>
              </a:rPr>
              <a:t>Conscientização da importância das contribuições recorrentes</a:t>
            </a:r>
          </a:p>
          <a:p>
            <a:pPr marL="548640" lvl="2" indent="0">
              <a:lnSpc>
                <a:spcPts val="2680"/>
              </a:lnSpc>
              <a:spcBef>
                <a:spcPts val="400"/>
              </a:spcBef>
              <a:buNone/>
            </a:pPr>
            <a:r>
              <a:rPr lang="pt-BR" sz="2800" dirty="0">
                <a:solidFill>
                  <a:schemeClr val="accent3"/>
                </a:solidFill>
              </a:rPr>
              <a:t>   como a fonte de renda mais estável para o NAWS</a:t>
            </a:r>
            <a:endParaRPr lang="en-US" sz="2800" dirty="0">
              <a:solidFill>
                <a:schemeClr val="accent3"/>
              </a:solidFill>
            </a:endParaRPr>
          </a:p>
        </p:txBody>
      </p:sp>
      <p:pic>
        <p:nvPicPr>
          <p:cNvPr id="4" name="Picture 3" descr="Logo&#10;&#10;Description automatically generated">
            <a:extLst>
              <a:ext uri="{FF2B5EF4-FFF2-40B4-BE49-F238E27FC236}">
                <a16:creationId xmlns:a16="http://schemas.microsoft.com/office/drawing/2014/main" id="{9DC2CEB0-6364-90F6-5042-0A0901A846CE}"/>
              </a:ext>
            </a:extLst>
          </p:cNvPr>
          <p:cNvPicPr>
            <a:picLocks noChangeAspect="1"/>
          </p:cNvPicPr>
          <p:nvPr/>
        </p:nvPicPr>
        <p:blipFill>
          <a:blip r:embed="rId3"/>
          <a:stretch>
            <a:fillRect/>
          </a:stretch>
        </p:blipFill>
        <p:spPr>
          <a:xfrm>
            <a:off x="9223072" y="3807445"/>
            <a:ext cx="2818787" cy="2729302"/>
          </a:xfrm>
          <a:prstGeom prst="rect">
            <a:avLst/>
          </a:prstGeom>
        </p:spPr>
      </p:pic>
    </p:spTree>
    <p:extLst>
      <p:ext uri="{BB962C8B-B14F-4D97-AF65-F5344CB8AC3E}">
        <p14:creationId xmlns:p14="http://schemas.microsoft.com/office/powerpoint/2010/main" val="42420003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lang="pt-BR" sz="4400" b="1" dirty="0" err="1">
                <a:solidFill>
                  <a:srgbClr val="660066"/>
                </a:solidFill>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lang="en-US" sz="4400" b="1" dirty="0">
                <a:solidFill>
                  <a:srgbClr val="660066"/>
                </a:solidFill>
                <a:ea typeface="Cambria" charset="0"/>
                <a:cs typeface="Cambria" charset="0"/>
                <a:sym typeface="BotonBQ-Bold"/>
              </a:rPr>
              <a:t>31</a:t>
            </a:r>
          </a:p>
          <a:p>
            <a:pPr>
              <a:lnSpc>
                <a:spcPct val="108000"/>
              </a:lnSpc>
            </a:pPr>
            <a:r>
              <a:rPr lang="pt-BR" sz="4000" dirty="0">
                <a:solidFill>
                  <a:schemeClr val="tx2">
                    <a:lumMod val="60000"/>
                    <a:lumOff val="40000"/>
                  </a:schemeClr>
                </a:solidFill>
              </a:rPr>
              <a:t>Aprovar o plano de projeto “Invista na nossa visão”.</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Tree>
    <p:extLst>
      <p:ext uri="{BB962C8B-B14F-4D97-AF65-F5344CB8AC3E}">
        <p14:creationId xmlns:p14="http://schemas.microsoft.com/office/powerpoint/2010/main" val="8414400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716103" y="1719469"/>
            <a:ext cx="11210853" cy="2073918"/>
          </a:xfrm>
        </p:spPr>
        <p:txBody>
          <a:bodyPr/>
          <a:lstStyle/>
          <a:p>
            <a:r>
              <a:rPr lang="pt-BR" sz="5000" i="1" dirty="0">
                <a:solidFill>
                  <a:schemeClr val="accent1"/>
                </a:solidFill>
              </a:rPr>
              <a:t>2023–2025 Proposta de orçamento</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6859102" y="4337883"/>
            <a:ext cx="4300330" cy="1850923"/>
          </a:xfrm>
        </p:spPr>
        <p:txBody>
          <a:bodyPr/>
          <a:lstStyle/>
          <a:p>
            <a:pPr algn="ctr">
              <a:lnSpc>
                <a:spcPct val="100000"/>
              </a:lnSpc>
              <a:spcBef>
                <a:spcPts val="0"/>
              </a:spcBef>
            </a:pPr>
            <a:r>
              <a:rPr lang="pt-BR" sz="3000" b="1" dirty="0">
                <a:solidFill>
                  <a:schemeClr val="accent6"/>
                </a:solidFill>
              </a:rPr>
              <a:t>Você  pode sempre enviar mail para perguntas específicas sobre o orçamento para </a:t>
            </a:r>
            <a:r>
              <a:rPr lang="pt-BR" sz="3000" b="1" u="sng" dirty="0">
                <a:solidFill>
                  <a:srgbClr val="7BD6FF"/>
                </a:solidFill>
              </a:rPr>
              <a:t>wb@na.org</a:t>
            </a:r>
            <a:r>
              <a:rPr lang="pt-BR" sz="3000" b="1" dirty="0">
                <a:solidFill>
                  <a:schemeClr val="accent6"/>
                </a:solidFill>
              </a:rPr>
              <a:t>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471894" y="2554387"/>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000" dirty="0">
                <a:solidFill>
                  <a:schemeClr val="bg2"/>
                </a:solidFill>
              </a:rPr>
              <a:t>CAT páginas 14-34</a:t>
            </a:r>
          </a:p>
        </p:txBody>
      </p:sp>
      <p:sp>
        <p:nvSpPr>
          <p:cNvPr id="5" name="Text Placeholder 2">
            <a:extLst>
              <a:ext uri="{FF2B5EF4-FFF2-40B4-BE49-F238E27FC236}">
                <a16:creationId xmlns:a16="http://schemas.microsoft.com/office/drawing/2014/main" id="{AC0689C0-9293-408F-4EF4-8699A8033364}"/>
              </a:ext>
            </a:extLst>
          </p:cNvPr>
          <p:cNvSpPr txBox="1">
            <a:spLocks/>
          </p:cNvSpPr>
          <p:nvPr/>
        </p:nvSpPr>
        <p:spPr>
          <a:xfrm>
            <a:off x="881270" y="4060819"/>
            <a:ext cx="4630530" cy="2565304"/>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2"/>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0" i="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0" i="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0" i="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spcBef>
                <a:spcPts val="0"/>
              </a:spcBef>
              <a:buFont typeface="Arial" panose="020B0604020202020204" pitchFamily="34" charset="0"/>
              <a:buChar char="•"/>
            </a:pPr>
            <a:r>
              <a:rPr lang="pt-BR" sz="3000" b="1" dirty="0">
                <a:solidFill>
                  <a:schemeClr val="accent4"/>
                </a:solidFill>
              </a:rPr>
              <a:t>Proposta de orçamento</a:t>
            </a:r>
          </a:p>
          <a:p>
            <a:pPr marL="457200" indent="-457200">
              <a:lnSpc>
                <a:spcPct val="100000"/>
              </a:lnSpc>
              <a:spcBef>
                <a:spcPts val="0"/>
              </a:spcBef>
              <a:buFont typeface="Arial" panose="020B0604020202020204" pitchFamily="34" charset="0"/>
              <a:buChar char="•"/>
            </a:pPr>
            <a:r>
              <a:rPr lang="pt-BR" sz="3000" b="1" dirty="0">
                <a:solidFill>
                  <a:schemeClr val="accent4"/>
                </a:solidFill>
              </a:rPr>
              <a:t>Redação da Capa</a:t>
            </a:r>
          </a:p>
          <a:p>
            <a:pPr marL="800100" lvl="1" indent="-342900">
              <a:lnSpc>
                <a:spcPct val="100000"/>
              </a:lnSpc>
              <a:spcBef>
                <a:spcPts val="0"/>
              </a:spcBef>
              <a:buFont typeface="Wingdings" pitchFamily="2" charset="2"/>
              <a:buChar char="ü"/>
            </a:pPr>
            <a:r>
              <a:rPr lang="pt-BR" sz="3000" b="1" dirty="0">
                <a:solidFill>
                  <a:schemeClr val="accent4"/>
                </a:solidFill>
              </a:rPr>
              <a:t>Explicação do orçamento</a:t>
            </a:r>
          </a:p>
          <a:p>
            <a:pPr marL="800100" lvl="1" indent="-342900">
              <a:lnSpc>
                <a:spcPct val="100000"/>
              </a:lnSpc>
              <a:spcBef>
                <a:spcPts val="0"/>
              </a:spcBef>
              <a:buFont typeface="Wingdings" pitchFamily="2" charset="2"/>
              <a:buChar char="ü"/>
            </a:pPr>
            <a:r>
              <a:rPr lang="pt-BR" sz="3000" b="1" dirty="0">
                <a:solidFill>
                  <a:schemeClr val="accent4"/>
                </a:solidFill>
              </a:rPr>
              <a:t>terminologia </a:t>
            </a:r>
          </a:p>
          <a:p>
            <a:pPr marL="800100" lvl="1" indent="-342900">
              <a:lnSpc>
                <a:spcPct val="100000"/>
              </a:lnSpc>
              <a:spcBef>
                <a:spcPts val="0"/>
              </a:spcBef>
              <a:buFont typeface="Wingdings" pitchFamily="2" charset="2"/>
              <a:buChar char="ü"/>
            </a:pPr>
            <a:r>
              <a:rPr lang="pt-BR" sz="3000" b="1" dirty="0">
                <a:solidFill>
                  <a:schemeClr val="accent4"/>
                </a:solidFill>
              </a:rPr>
              <a:t>categorias</a:t>
            </a:r>
          </a:p>
        </p:txBody>
      </p:sp>
    </p:spTree>
    <p:extLst>
      <p:ext uri="{BB962C8B-B14F-4D97-AF65-F5344CB8AC3E}">
        <p14:creationId xmlns:p14="http://schemas.microsoft.com/office/powerpoint/2010/main" val="29161041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232147" y="185473"/>
            <a:ext cx="12001265" cy="563231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dirty="0">
                <a:ln>
                  <a:noFill/>
                </a:ln>
                <a:solidFill>
                  <a:srgbClr val="157979"/>
                </a:solidFill>
                <a:effectLst/>
                <a:uLnTx/>
                <a:uFillTx/>
                <a:latin typeface="Franklin Gothic Medium Cond"/>
                <a:ea typeface="+mn-ea"/>
                <a:cs typeface="+mn-cs"/>
              </a:rPr>
              <a:t>Entendendo a proposta de orçamento para 2023-2025</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dirty="0">
                <a:ln>
                  <a:noFill/>
                </a:ln>
                <a:solidFill>
                  <a:srgbClr val="0099BD"/>
                </a:solidFill>
                <a:effectLst/>
                <a:uLnTx/>
                <a:uFillTx/>
                <a:latin typeface="Franklin Gothic Medium Cond"/>
                <a:ea typeface="+mn-ea"/>
                <a:cs typeface="+mn-cs"/>
              </a:rPr>
              <a:t>Orçamento cobre 2 anos fiscais – se a moção 9 e 10 do CAR forem aprovadas um orçamento adicional de 1 ano será apresentado na WSC interina </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dirty="0">
                <a:ln>
                  <a:noFill/>
                </a:ln>
                <a:solidFill>
                  <a:srgbClr val="0099BD"/>
                </a:solidFill>
                <a:effectLst/>
                <a:uLnTx/>
                <a:uFillTx/>
                <a:latin typeface="Franklin Gothic Medium Cond"/>
                <a:ea typeface="+mn-ea"/>
                <a:cs typeface="+mn-cs"/>
              </a:rPr>
              <a:t>Chave dos princípios contábeis:</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3200" b="0" i="0" u="none" strike="noStrike" kern="1200" cap="none" spc="0" normalizeH="0" baseline="0" dirty="0">
                <a:ln>
                  <a:noFill/>
                </a:ln>
                <a:solidFill>
                  <a:srgbClr val="0099BD"/>
                </a:solidFill>
                <a:effectLst/>
                <a:uLnTx/>
                <a:uFillTx/>
                <a:latin typeface="Franklin Gothic Medium Cond"/>
                <a:ea typeface="+mn-ea"/>
                <a:cs typeface="+mn-cs"/>
              </a:rPr>
              <a:t>Um orçamento é uma previsão de entrada e despesas de todos os escritórios do NAWS e centros de distribuição </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3200" b="0" i="0" u="none" strike="noStrike" kern="1200" cap="none" spc="0" normalizeH="0" baseline="0" noProof="0" dirty="0">
                <a:ln>
                  <a:noFill/>
                </a:ln>
                <a:solidFill>
                  <a:srgbClr val="0099BD"/>
                </a:solidFill>
                <a:effectLst/>
                <a:uLnTx/>
                <a:uFillTx/>
                <a:latin typeface="Franklin Gothic Medium Cond"/>
                <a:ea typeface="+mn-ea"/>
                <a:cs typeface="+mn-cs"/>
              </a:rPr>
              <a:t>A base é em experiências anteriores e prioridades no futuro</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3200" b="0" i="0" u="none" strike="noStrike" kern="1200" cap="none" spc="0" normalizeH="0" baseline="0" dirty="0">
                <a:ln>
                  <a:noFill/>
                </a:ln>
                <a:solidFill>
                  <a:srgbClr val="0099BD"/>
                </a:solidFill>
                <a:effectLst/>
                <a:uLnTx/>
                <a:uFillTx/>
                <a:latin typeface="Franklin Gothic Medium Cond"/>
                <a:ea typeface="+mn-ea"/>
                <a:cs typeface="+mn-cs"/>
              </a:rPr>
              <a:t>O orçamento contém entradas atuais e despesas para 2021 e 2022, junto com despesas de projetos  para 2023 e 2024</a:t>
            </a:r>
          </a:p>
        </p:txBody>
      </p:sp>
      <p:sp>
        <p:nvSpPr>
          <p:cNvPr id="4" name="TextBox 3">
            <a:extLst>
              <a:ext uri="{FF2B5EF4-FFF2-40B4-BE49-F238E27FC236}">
                <a16:creationId xmlns:a16="http://schemas.microsoft.com/office/drawing/2014/main" id="{C32F8EBB-AF23-CD17-16FF-A268E030CD56}"/>
              </a:ext>
            </a:extLst>
          </p:cNvPr>
          <p:cNvSpPr txBox="1"/>
          <p:nvPr/>
        </p:nvSpPr>
        <p:spPr>
          <a:xfrm>
            <a:off x="1657075" y="6104087"/>
            <a:ext cx="10027207" cy="523220"/>
          </a:xfrm>
          <a:prstGeom prst="rect">
            <a:avLst/>
          </a:prstGeom>
          <a:noFill/>
        </p:spPr>
        <p:txBody>
          <a:bodyPr wrap="square" rtlCol="0">
            <a:spAutoFit/>
          </a:bodyPr>
          <a:lstStyle/>
          <a:p>
            <a:pPr marL="457200" marR="0" lvl="1" indent="0" algn="ctr" defTabSz="914400" rtl="0" eaLnBrk="1" fontAlgn="auto" latinLnBrk="0" hangingPunct="1">
              <a:lnSpc>
                <a:spcPct val="100000"/>
              </a:lnSpc>
              <a:spcBef>
                <a:spcPts val="1200"/>
              </a:spcBef>
              <a:spcAft>
                <a:spcPts val="0"/>
              </a:spcAft>
              <a:buClrTx/>
              <a:buSzTx/>
              <a:buFontTx/>
              <a:buNone/>
              <a:tabLst/>
              <a:defRPr/>
            </a:pPr>
            <a:r>
              <a:rPr kumimoji="0" lang="pt-BR" sz="2800" b="0" i="0" u="none" strike="noStrike" kern="1200" cap="none" spc="0" normalizeH="0" baseline="0" dirty="0">
                <a:ln>
                  <a:noFill/>
                </a:ln>
                <a:solidFill>
                  <a:schemeClr val="accent6"/>
                </a:solidFill>
                <a:effectLst/>
                <a:uLnTx/>
                <a:uFillTx/>
                <a:latin typeface="Franklin Gothic Medium Cond"/>
                <a:ea typeface="+mn-ea"/>
                <a:cs typeface="+mn-cs"/>
              </a:rPr>
              <a:t>Paginas 14-15 no CAT responde a maioria das questões gerais</a:t>
            </a:r>
          </a:p>
        </p:txBody>
      </p:sp>
      <p:grpSp>
        <p:nvGrpSpPr>
          <p:cNvPr id="5" name="Google Shape;7359;p89">
            <a:extLst>
              <a:ext uri="{FF2B5EF4-FFF2-40B4-BE49-F238E27FC236}">
                <a16:creationId xmlns:a16="http://schemas.microsoft.com/office/drawing/2014/main" id="{6EC704FD-D9A8-1378-00F7-05BDFAD2B1BB}"/>
              </a:ext>
            </a:extLst>
          </p:cNvPr>
          <p:cNvGrpSpPr/>
          <p:nvPr/>
        </p:nvGrpSpPr>
        <p:grpSpPr>
          <a:xfrm>
            <a:off x="256479" y="5387009"/>
            <a:ext cx="1400596" cy="1337881"/>
            <a:chOff x="-63250675" y="3744075"/>
            <a:chExt cx="320350" cy="318100"/>
          </a:xfrm>
          <a:solidFill>
            <a:schemeClr val="accent5"/>
          </a:solidFill>
        </p:grpSpPr>
        <p:sp>
          <p:nvSpPr>
            <p:cNvPr id="6" name="Google Shape;7360;p89">
              <a:extLst>
                <a:ext uri="{FF2B5EF4-FFF2-40B4-BE49-F238E27FC236}">
                  <a16:creationId xmlns:a16="http://schemas.microsoft.com/office/drawing/2014/main" id="{4C366124-557E-CACA-7953-498898640696}"/>
                </a:ext>
              </a:extLst>
            </p:cNvPr>
            <p:cNvSpPr/>
            <p:nvPr/>
          </p:nvSpPr>
          <p:spPr>
            <a:xfrm>
              <a:off x="-63126250" y="3744075"/>
              <a:ext cx="195925" cy="192875"/>
            </a:xfrm>
            <a:custGeom>
              <a:avLst/>
              <a:gdLst/>
              <a:ahLst/>
              <a:cxnLst/>
              <a:rect l="l" t="t" r="r" b="b"/>
              <a:pathLst>
                <a:path w="7837" h="7715" extrusionOk="0">
                  <a:moveTo>
                    <a:pt x="6020" y="0"/>
                  </a:moveTo>
                  <a:cubicBezTo>
                    <a:pt x="5921" y="0"/>
                    <a:pt x="5820" y="37"/>
                    <a:pt x="5735" y="122"/>
                  </a:cubicBezTo>
                  <a:lnTo>
                    <a:pt x="4097" y="1760"/>
                  </a:lnTo>
                  <a:cubicBezTo>
                    <a:pt x="4034" y="1854"/>
                    <a:pt x="3971" y="1917"/>
                    <a:pt x="3971" y="2012"/>
                  </a:cubicBezTo>
                  <a:lnTo>
                    <a:pt x="3782" y="3304"/>
                  </a:lnTo>
                  <a:lnTo>
                    <a:pt x="1734" y="5351"/>
                  </a:lnTo>
                  <a:cubicBezTo>
                    <a:pt x="1576" y="5288"/>
                    <a:pt x="1387" y="5225"/>
                    <a:pt x="1230" y="5225"/>
                  </a:cubicBezTo>
                  <a:cubicBezTo>
                    <a:pt x="537" y="5225"/>
                    <a:pt x="1" y="5793"/>
                    <a:pt x="1" y="6486"/>
                  </a:cubicBezTo>
                  <a:cubicBezTo>
                    <a:pt x="1" y="7210"/>
                    <a:pt x="537" y="7714"/>
                    <a:pt x="1230" y="7714"/>
                  </a:cubicBezTo>
                  <a:cubicBezTo>
                    <a:pt x="1891" y="7714"/>
                    <a:pt x="2458" y="7179"/>
                    <a:pt x="2458" y="6486"/>
                  </a:cubicBezTo>
                  <a:cubicBezTo>
                    <a:pt x="2458" y="6297"/>
                    <a:pt x="2395" y="6139"/>
                    <a:pt x="2332" y="5982"/>
                  </a:cubicBezTo>
                  <a:lnTo>
                    <a:pt x="4380" y="3934"/>
                  </a:lnTo>
                  <a:lnTo>
                    <a:pt x="5672" y="3745"/>
                  </a:lnTo>
                  <a:cubicBezTo>
                    <a:pt x="5735" y="3745"/>
                    <a:pt x="5829" y="3713"/>
                    <a:pt x="5924" y="3619"/>
                  </a:cubicBezTo>
                  <a:lnTo>
                    <a:pt x="7562" y="1980"/>
                  </a:lnTo>
                  <a:cubicBezTo>
                    <a:pt x="7837" y="1706"/>
                    <a:pt x="7609" y="1254"/>
                    <a:pt x="7251" y="1254"/>
                  </a:cubicBezTo>
                  <a:cubicBezTo>
                    <a:pt x="7240" y="1254"/>
                    <a:pt x="7228" y="1255"/>
                    <a:pt x="7216" y="1256"/>
                  </a:cubicBezTo>
                  <a:lnTo>
                    <a:pt x="6302" y="1382"/>
                  </a:lnTo>
                  <a:lnTo>
                    <a:pt x="6428" y="468"/>
                  </a:lnTo>
                  <a:cubicBezTo>
                    <a:pt x="6472" y="203"/>
                    <a:pt x="6253" y="0"/>
                    <a:pt x="60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361;p89">
              <a:extLst>
                <a:ext uri="{FF2B5EF4-FFF2-40B4-BE49-F238E27FC236}">
                  <a16:creationId xmlns:a16="http://schemas.microsoft.com/office/drawing/2014/main" id="{9F30A36B-E49B-E164-93E9-EF9FD59790D6}"/>
                </a:ext>
              </a:extLst>
            </p:cNvPr>
            <p:cNvSpPr/>
            <p:nvPr/>
          </p:nvSpPr>
          <p:spPr>
            <a:xfrm>
              <a:off x="-63190025" y="3814050"/>
              <a:ext cx="186675" cy="185900"/>
            </a:xfrm>
            <a:custGeom>
              <a:avLst/>
              <a:gdLst/>
              <a:ahLst/>
              <a:cxnLst/>
              <a:rect l="l" t="t" r="r" b="b"/>
              <a:pathLst>
                <a:path w="7467" h="7436" extrusionOk="0">
                  <a:moveTo>
                    <a:pt x="3718" y="1"/>
                  </a:moveTo>
                  <a:cubicBezTo>
                    <a:pt x="1670" y="1"/>
                    <a:pt x="0" y="1670"/>
                    <a:pt x="0" y="3750"/>
                  </a:cubicBezTo>
                  <a:cubicBezTo>
                    <a:pt x="0" y="5797"/>
                    <a:pt x="1638" y="7436"/>
                    <a:pt x="3718" y="7436"/>
                  </a:cubicBezTo>
                  <a:cubicBezTo>
                    <a:pt x="5765" y="7436"/>
                    <a:pt x="7467" y="5797"/>
                    <a:pt x="7467" y="3750"/>
                  </a:cubicBezTo>
                  <a:cubicBezTo>
                    <a:pt x="7467" y="3151"/>
                    <a:pt x="7341" y="2647"/>
                    <a:pt x="7120" y="2143"/>
                  </a:cubicBezTo>
                  <a:lnTo>
                    <a:pt x="5828" y="3435"/>
                  </a:lnTo>
                  <a:cubicBezTo>
                    <a:pt x="5828" y="3498"/>
                    <a:pt x="5860" y="3624"/>
                    <a:pt x="5860" y="3718"/>
                  </a:cubicBezTo>
                  <a:cubicBezTo>
                    <a:pt x="5860" y="4852"/>
                    <a:pt x="4915" y="5797"/>
                    <a:pt x="3781" y="5797"/>
                  </a:cubicBezTo>
                  <a:cubicBezTo>
                    <a:pt x="2615" y="5797"/>
                    <a:pt x="1670" y="4852"/>
                    <a:pt x="1670" y="3718"/>
                  </a:cubicBezTo>
                  <a:cubicBezTo>
                    <a:pt x="1733" y="2552"/>
                    <a:pt x="2615" y="1607"/>
                    <a:pt x="3781" y="1607"/>
                  </a:cubicBezTo>
                  <a:cubicBezTo>
                    <a:pt x="3875" y="1607"/>
                    <a:pt x="3970" y="1607"/>
                    <a:pt x="4033" y="1670"/>
                  </a:cubicBezTo>
                  <a:lnTo>
                    <a:pt x="5356" y="347"/>
                  </a:lnTo>
                  <a:cubicBezTo>
                    <a:pt x="4883" y="127"/>
                    <a:pt x="4316" y="1"/>
                    <a:pt x="37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362;p89">
              <a:extLst>
                <a:ext uri="{FF2B5EF4-FFF2-40B4-BE49-F238E27FC236}">
                  <a16:creationId xmlns:a16="http://schemas.microsoft.com/office/drawing/2014/main" id="{934FCF1C-C5B8-2888-1ACB-892918B98DAE}"/>
                </a:ext>
              </a:extLst>
            </p:cNvPr>
            <p:cNvSpPr/>
            <p:nvPr/>
          </p:nvSpPr>
          <p:spPr>
            <a:xfrm>
              <a:off x="-63250675" y="3751050"/>
              <a:ext cx="311125" cy="311125"/>
            </a:xfrm>
            <a:custGeom>
              <a:avLst/>
              <a:gdLst/>
              <a:ahLst/>
              <a:cxnLst/>
              <a:rect l="l" t="t" r="r" b="b"/>
              <a:pathLst>
                <a:path w="12445" h="12445" extrusionOk="0">
                  <a:moveTo>
                    <a:pt x="6270" y="0"/>
                  </a:moveTo>
                  <a:cubicBezTo>
                    <a:pt x="2773" y="0"/>
                    <a:pt x="0" y="2804"/>
                    <a:pt x="0" y="6238"/>
                  </a:cubicBezTo>
                  <a:cubicBezTo>
                    <a:pt x="0" y="9641"/>
                    <a:pt x="2804" y="12445"/>
                    <a:pt x="6238" y="12445"/>
                  </a:cubicBezTo>
                  <a:cubicBezTo>
                    <a:pt x="9672" y="12445"/>
                    <a:pt x="12445" y="9641"/>
                    <a:pt x="12445" y="6238"/>
                  </a:cubicBezTo>
                  <a:cubicBezTo>
                    <a:pt x="12445" y="5325"/>
                    <a:pt x="12256" y="4411"/>
                    <a:pt x="11878" y="3592"/>
                  </a:cubicBezTo>
                  <a:lnTo>
                    <a:pt x="11563" y="3907"/>
                  </a:lnTo>
                  <a:cubicBezTo>
                    <a:pt x="11342" y="4096"/>
                    <a:pt x="11121" y="4222"/>
                    <a:pt x="10838" y="4253"/>
                  </a:cubicBezTo>
                  <a:lnTo>
                    <a:pt x="10397" y="4348"/>
                  </a:lnTo>
                  <a:cubicBezTo>
                    <a:pt x="10680" y="4915"/>
                    <a:pt x="10806" y="5545"/>
                    <a:pt x="10806" y="6238"/>
                  </a:cubicBezTo>
                  <a:cubicBezTo>
                    <a:pt x="10806" y="8759"/>
                    <a:pt x="8759" y="10743"/>
                    <a:pt x="6270" y="10743"/>
                  </a:cubicBezTo>
                  <a:cubicBezTo>
                    <a:pt x="3781" y="10743"/>
                    <a:pt x="1733" y="8696"/>
                    <a:pt x="1733" y="6238"/>
                  </a:cubicBezTo>
                  <a:cubicBezTo>
                    <a:pt x="1733" y="3718"/>
                    <a:pt x="3781" y="1670"/>
                    <a:pt x="6270" y="1670"/>
                  </a:cubicBezTo>
                  <a:cubicBezTo>
                    <a:pt x="6931" y="1670"/>
                    <a:pt x="7561" y="1796"/>
                    <a:pt x="8160" y="2048"/>
                  </a:cubicBezTo>
                  <a:lnTo>
                    <a:pt x="8254" y="1607"/>
                  </a:lnTo>
                  <a:cubicBezTo>
                    <a:pt x="8286" y="1355"/>
                    <a:pt x="8412" y="1103"/>
                    <a:pt x="8601" y="914"/>
                  </a:cubicBezTo>
                  <a:lnTo>
                    <a:pt x="8916" y="599"/>
                  </a:lnTo>
                  <a:cubicBezTo>
                    <a:pt x="8097" y="189"/>
                    <a:pt x="7215" y="0"/>
                    <a:pt x="627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11510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EA5FD4D5-9E3B-6557-7915-A5009EDAA014}"/>
              </a:ext>
            </a:extLst>
          </p:cNvPr>
          <p:cNvSpPr>
            <a:spLocks noGrp="1"/>
          </p:cNvSpPr>
          <p:nvPr>
            <p:ph type="subTitle" idx="1"/>
          </p:nvPr>
        </p:nvSpPr>
        <p:spPr>
          <a:xfrm>
            <a:off x="2906941" y="700269"/>
            <a:ext cx="8218025" cy="5536629"/>
          </a:xfrm>
        </p:spPr>
        <p:txBody>
          <a:bodyPr/>
          <a:lstStyle/>
          <a:p>
            <a:r>
              <a:rPr lang="en-US" sz="4800" dirty="0" err="1">
                <a:solidFill>
                  <a:schemeClr val="accent2"/>
                </a:solidFill>
              </a:rPr>
              <a:t>Esse</a:t>
            </a:r>
            <a:r>
              <a:rPr lang="en-US" sz="4800" dirty="0">
                <a:solidFill>
                  <a:schemeClr val="accent2"/>
                </a:solidFill>
              </a:rPr>
              <a:t> </a:t>
            </a:r>
            <a:r>
              <a:rPr lang="en-US" sz="5400" dirty="0">
                <a:solidFill>
                  <a:schemeClr val="accent2"/>
                </a:solidFill>
              </a:rPr>
              <a:t>PowerPoint</a:t>
            </a:r>
            <a:r>
              <a:rPr lang="en-US" sz="4800" dirty="0">
                <a:solidFill>
                  <a:schemeClr val="accent2"/>
                </a:solidFill>
              </a:rPr>
              <a:t> </a:t>
            </a:r>
            <a:r>
              <a:rPr lang="en-US" sz="4800" dirty="0" err="1">
                <a:solidFill>
                  <a:schemeClr val="accent2"/>
                </a:solidFill>
              </a:rPr>
              <a:t>cobre</a:t>
            </a:r>
            <a:r>
              <a:rPr lang="en-US" sz="4800" dirty="0">
                <a:solidFill>
                  <a:schemeClr val="accent2"/>
                </a:solidFill>
              </a:rPr>
              <a:t> </a:t>
            </a:r>
            <a:r>
              <a:rPr lang="en-US" sz="4800" dirty="0" err="1">
                <a:solidFill>
                  <a:schemeClr val="accent2"/>
                </a:solidFill>
              </a:rPr>
              <a:t>somente</a:t>
            </a:r>
            <a:r>
              <a:rPr lang="en-US" sz="4800" dirty="0">
                <a:solidFill>
                  <a:schemeClr val="accent2"/>
                </a:solidFill>
              </a:rPr>
              <a:t> </a:t>
            </a:r>
            <a:r>
              <a:rPr lang="en-US" sz="4800" dirty="0" err="1">
                <a:solidFill>
                  <a:schemeClr val="accent2"/>
                </a:solidFill>
              </a:rPr>
              <a:t>os</a:t>
            </a:r>
            <a:r>
              <a:rPr lang="en-US" sz="4800" dirty="0">
                <a:solidFill>
                  <a:schemeClr val="accent2"/>
                </a:solidFill>
              </a:rPr>
              <a:t> </a:t>
            </a:r>
            <a:r>
              <a:rPr lang="en-US" sz="4800" dirty="0" err="1">
                <a:solidFill>
                  <a:schemeClr val="accent2"/>
                </a:solidFill>
              </a:rPr>
              <a:t>pontos</a:t>
            </a:r>
            <a:r>
              <a:rPr lang="en-US" sz="4800" dirty="0">
                <a:solidFill>
                  <a:schemeClr val="accent2"/>
                </a:solidFill>
              </a:rPr>
              <a:t> </a:t>
            </a:r>
            <a:r>
              <a:rPr lang="en-US" sz="4800" dirty="0" err="1">
                <a:solidFill>
                  <a:schemeClr val="accent2"/>
                </a:solidFill>
              </a:rPr>
              <a:t>principais</a:t>
            </a:r>
            <a:r>
              <a:rPr lang="en-US" sz="4800" dirty="0">
                <a:solidFill>
                  <a:schemeClr val="accent2"/>
                </a:solidFill>
              </a:rPr>
              <a:t> do CAT</a:t>
            </a:r>
            <a:br>
              <a:rPr lang="en-US" sz="4800" dirty="0">
                <a:solidFill>
                  <a:schemeClr val="accent2"/>
                </a:solidFill>
              </a:rPr>
            </a:br>
            <a:br>
              <a:rPr lang="en-US" sz="4800" dirty="0">
                <a:solidFill>
                  <a:schemeClr val="accent2"/>
                </a:solidFill>
              </a:rPr>
            </a:br>
            <a:r>
              <a:rPr lang="en-US" sz="4800" dirty="0">
                <a:solidFill>
                  <a:schemeClr val="accent2"/>
                </a:solidFill>
              </a:rPr>
              <a:t>Por favor </a:t>
            </a:r>
            <a:r>
              <a:rPr lang="en-US" sz="4800" dirty="0" err="1">
                <a:solidFill>
                  <a:schemeClr val="accent2"/>
                </a:solidFill>
              </a:rPr>
              <a:t>visite</a:t>
            </a:r>
            <a:r>
              <a:rPr lang="en-US" sz="4800" dirty="0">
                <a:solidFill>
                  <a:schemeClr val="accent2"/>
                </a:solidFill>
              </a:rPr>
              <a:t> </a:t>
            </a:r>
            <a:r>
              <a:rPr lang="en-US" sz="4800" u="sng" dirty="0">
                <a:solidFill>
                  <a:srgbClr val="00B0F0"/>
                </a:solidFill>
                <a:hlinkClick r:id="rId3">
                  <a:extLst>
                    <a:ext uri="{A12FA001-AC4F-418D-AE19-62706E023703}">
                      <ahyp:hlinkClr xmlns:ahyp="http://schemas.microsoft.com/office/drawing/2018/hyperlinkcolor" val="tx"/>
                    </a:ext>
                  </a:extLst>
                </a:hlinkClick>
              </a:rPr>
              <a:t>www.na.org/conference</a:t>
            </a:r>
            <a:br>
              <a:rPr lang="en-US" sz="4800" u="sng" dirty="0">
                <a:solidFill>
                  <a:schemeClr val="accent2"/>
                </a:solidFill>
              </a:rPr>
            </a:br>
            <a:r>
              <a:rPr lang="en-US" sz="4800" dirty="0">
                <a:solidFill>
                  <a:schemeClr val="accent2"/>
                </a:solidFill>
              </a:rPr>
              <a:t>para o CAT 2023 </a:t>
            </a:r>
            <a:r>
              <a:rPr lang="en-US" sz="4800" dirty="0" err="1">
                <a:solidFill>
                  <a:schemeClr val="accent2"/>
                </a:solidFill>
              </a:rPr>
              <a:t>completo</a:t>
            </a:r>
            <a:r>
              <a:rPr lang="en-US" sz="4800" dirty="0">
                <a:solidFill>
                  <a:schemeClr val="accent2"/>
                </a:solidFill>
              </a:rPr>
              <a:t>, </a:t>
            </a:r>
          </a:p>
          <a:p>
            <a:r>
              <a:rPr lang="en-US" sz="4800" dirty="0">
                <a:solidFill>
                  <a:schemeClr val="accent2"/>
                </a:solidFill>
              </a:rPr>
              <a:t>CAR e </a:t>
            </a:r>
            <a:r>
              <a:rPr lang="en-US" sz="4800" dirty="0" err="1">
                <a:solidFill>
                  <a:schemeClr val="accent2"/>
                </a:solidFill>
              </a:rPr>
              <a:t>mais</a:t>
            </a:r>
            <a:r>
              <a:rPr lang="en-US" sz="4800" dirty="0">
                <a:solidFill>
                  <a:schemeClr val="accent2"/>
                </a:solidFill>
              </a:rPr>
              <a:t>…</a:t>
            </a:r>
            <a:endParaRPr lang="en-US" sz="4000" dirty="0">
              <a:solidFill>
                <a:schemeClr val="accent2"/>
              </a:solidFill>
            </a:endParaRPr>
          </a:p>
          <a:p>
            <a:pPr marL="742950" indent="-742950">
              <a:buAutoNum type="arabicPeriod"/>
            </a:pPr>
            <a:endParaRPr lang="en-US" sz="4000" dirty="0"/>
          </a:p>
        </p:txBody>
      </p:sp>
      <p:pic>
        <p:nvPicPr>
          <p:cNvPr id="2" name="Picture 1">
            <a:extLst>
              <a:ext uri="{FF2B5EF4-FFF2-40B4-BE49-F238E27FC236}">
                <a16:creationId xmlns:a16="http://schemas.microsoft.com/office/drawing/2014/main" id="{0103B8D2-D1D2-00B5-913E-9FCBABA3DD55}"/>
              </a:ext>
            </a:extLst>
          </p:cNvPr>
          <p:cNvPicPr>
            <a:picLocks noChangeAspect="1"/>
          </p:cNvPicPr>
          <p:nvPr/>
        </p:nvPicPr>
        <p:blipFill rotWithShape="1">
          <a:blip r:embed="rId4"/>
          <a:srcRect b="21493"/>
          <a:stretch/>
        </p:blipFill>
        <p:spPr>
          <a:xfrm>
            <a:off x="9932155" y="3720214"/>
            <a:ext cx="1542940" cy="1569858"/>
          </a:xfrm>
          <a:prstGeom prst="rect">
            <a:avLst/>
          </a:prstGeom>
        </p:spPr>
      </p:pic>
    </p:spTree>
    <p:extLst>
      <p:ext uri="{BB962C8B-B14F-4D97-AF65-F5344CB8AC3E}">
        <p14:creationId xmlns:p14="http://schemas.microsoft.com/office/powerpoint/2010/main" val="3608386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178904" y="172627"/>
            <a:ext cx="12032973" cy="6494085"/>
          </a:xfrm>
          <a:prstGeom prst="rect">
            <a:avLst/>
          </a:prstGeom>
          <a:noFill/>
        </p:spPr>
        <p:txBody>
          <a:bodyPr wrap="square" rtlCol="0">
            <a:spAutoFit/>
          </a:bodyPr>
          <a:lstStyle/>
          <a:p>
            <a:pPr>
              <a:defRPr/>
            </a:pPr>
            <a:r>
              <a:rPr kumimoji="0" lang="pt-BR" sz="3600" b="0" i="0" u="none" strike="noStrike" kern="1200" cap="none" spc="0" normalizeH="0" baseline="0" dirty="0">
                <a:ln>
                  <a:noFill/>
                </a:ln>
                <a:solidFill>
                  <a:srgbClr val="157979"/>
                </a:solidFill>
                <a:effectLst/>
                <a:uLnTx/>
                <a:uFillTx/>
                <a:latin typeface="Franklin Gothic Medium Cond"/>
                <a:ea typeface="+mn-ea"/>
                <a:cs typeface="+mn-cs"/>
              </a:rPr>
              <a:t>Entendendo a proposta de orçamento para 2023-2025 </a:t>
            </a:r>
            <a:r>
              <a:rPr kumimoji="0" lang="pt-BR" sz="3200" b="0" i="1" u="none" strike="noStrike" kern="1200" cap="none" spc="0" normalizeH="0" baseline="0" dirty="0">
                <a:ln>
                  <a:noFill/>
                </a:ln>
                <a:solidFill>
                  <a:srgbClr val="0099BD"/>
                </a:solidFill>
                <a:effectLst/>
                <a:uLnTx/>
                <a:uFillTx/>
                <a:latin typeface="Franklin Gothic Medium Cond"/>
                <a:ea typeface="+mn-ea"/>
                <a:cs typeface="+mn-cs"/>
              </a:rPr>
              <a:t>(continuação)</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200" b="0" i="0" u="none" strike="noStrike" kern="1200" cap="none" spc="0" normalizeH="0" baseline="0" noProof="0" dirty="0">
                <a:ln>
                  <a:noFill/>
                </a:ln>
                <a:solidFill>
                  <a:srgbClr val="0099BD"/>
                </a:solidFill>
                <a:effectLst/>
                <a:uLnTx/>
                <a:uFillTx/>
                <a:latin typeface="Franklin Gothic Medium Cond"/>
                <a:ea typeface="+mn-ea"/>
                <a:cs typeface="+mn-cs"/>
              </a:rPr>
              <a:t>Os Números de 2021 e 2022 mostram um excesso de receita de mais de US$ 3 milhões e contribuições da irmandade de quase US$ 2 milhões</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dirty="0">
                <a:ln>
                  <a:noFill/>
                </a:ln>
                <a:solidFill>
                  <a:srgbClr val="0099BD"/>
                </a:solidFill>
                <a:effectLst/>
                <a:uLnTx/>
                <a:uFillTx/>
                <a:latin typeface="Franklin Gothic Medium Cond"/>
                <a:ea typeface="+mn-ea"/>
                <a:cs typeface="+mn-cs"/>
              </a:rPr>
              <a:t>Entrada era necessário para reconstruir reservas depois da pandemia para compensar despesas futuras </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dirty="0">
                <a:ln>
                  <a:noFill/>
                </a:ln>
                <a:solidFill>
                  <a:srgbClr val="0099BD"/>
                </a:solidFill>
                <a:effectLst/>
                <a:uLnTx/>
                <a:uFillTx/>
                <a:latin typeface="Franklin Gothic Medium Cond"/>
                <a:ea typeface="+mn-ea"/>
                <a:cs typeface="+mn-cs"/>
              </a:rPr>
              <a:t>Incluindo:</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3200" b="0" i="0" u="none" strike="noStrike" kern="1200" cap="none" spc="0" normalizeH="0" baseline="0" dirty="0">
                <a:ln>
                  <a:noFill/>
                </a:ln>
                <a:solidFill>
                  <a:srgbClr val="0099BD"/>
                </a:solidFill>
                <a:effectLst/>
                <a:uLnTx/>
                <a:uFillTx/>
                <a:latin typeface="Franklin Gothic Medium Cond"/>
                <a:ea typeface="+mn-ea"/>
                <a:cs typeface="+mn-cs"/>
              </a:rPr>
              <a:t>Realização da WSC 2023</a:t>
            </a:r>
          </a:p>
          <a:p>
            <a:pPr marL="1485900" marR="0" lvl="2"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pt-BR" sz="3200" b="0" i="0" u="none" strike="noStrike" kern="1200" cap="none" spc="0" normalizeH="0" baseline="0" dirty="0">
                <a:ln>
                  <a:noFill/>
                </a:ln>
                <a:solidFill>
                  <a:srgbClr val="0099BD"/>
                </a:solidFill>
                <a:effectLst/>
                <a:uLnTx/>
                <a:uFillTx/>
                <a:latin typeface="Franklin Gothic Medium Cond"/>
                <a:ea typeface="+mn-ea"/>
                <a:cs typeface="+mn-cs"/>
              </a:rPr>
              <a:t>Atualizações essenciais de TI e infraestrutura </a:t>
            </a:r>
          </a:p>
          <a:p>
            <a:pPr marR="0" lvl="2" algn="l" defTabSz="914400" rtl="0" eaLnBrk="1" fontAlgn="auto" latinLnBrk="0" hangingPunct="1">
              <a:lnSpc>
                <a:spcPct val="100000"/>
              </a:lnSpc>
              <a:spcBef>
                <a:spcPts val="0"/>
              </a:spcBef>
              <a:spcAft>
                <a:spcPts val="0"/>
              </a:spcAft>
              <a:buClrTx/>
              <a:buSzTx/>
              <a:tabLst/>
              <a:defRPr/>
            </a:pPr>
            <a:r>
              <a:rPr kumimoji="0" lang="pt-BR" sz="3200" b="0" i="0" u="none" strike="noStrike" kern="1200" cap="none" spc="0" normalizeH="0" baseline="0" dirty="0">
                <a:ln>
                  <a:noFill/>
                </a:ln>
                <a:solidFill>
                  <a:srgbClr val="0099BD"/>
                </a:solidFill>
                <a:effectLst/>
                <a:uLnTx/>
                <a:uFillTx/>
                <a:latin typeface="Franklin Gothic Medium Cond"/>
                <a:ea typeface="+mn-ea"/>
                <a:cs typeface="+mn-cs"/>
              </a:rPr>
              <a:t>       financeiras para melhorar a eficiência a longo prazo</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dirty="0">
                <a:ln>
                  <a:noFill/>
                </a:ln>
                <a:solidFill>
                  <a:srgbClr val="0099BD"/>
                </a:solidFill>
                <a:effectLst/>
                <a:uLnTx/>
                <a:uFillTx/>
                <a:latin typeface="Franklin Gothic Medium Cond"/>
                <a:ea typeface="+mn-ea"/>
                <a:cs typeface="+mn-cs"/>
              </a:rPr>
              <a:t>Custos de produção e envio continuam a subir mas o NAWS continua com o compromisso de deixa-los acessível.</a:t>
            </a:r>
          </a:p>
        </p:txBody>
      </p:sp>
      <p:grpSp>
        <p:nvGrpSpPr>
          <p:cNvPr id="5" name="Google Shape;7127;p88">
            <a:extLst>
              <a:ext uri="{FF2B5EF4-FFF2-40B4-BE49-F238E27FC236}">
                <a16:creationId xmlns:a16="http://schemas.microsoft.com/office/drawing/2014/main" id="{5ABFC82D-032D-D593-DCB5-CD0671BD3D1C}"/>
              </a:ext>
            </a:extLst>
          </p:cNvPr>
          <p:cNvGrpSpPr/>
          <p:nvPr/>
        </p:nvGrpSpPr>
        <p:grpSpPr>
          <a:xfrm>
            <a:off x="9488558" y="2832652"/>
            <a:ext cx="2524538" cy="2015989"/>
            <a:chOff x="-41526450" y="3653375"/>
            <a:chExt cx="315875" cy="247350"/>
          </a:xfrm>
          <a:solidFill>
            <a:schemeClr val="accent5"/>
          </a:solidFill>
        </p:grpSpPr>
        <p:sp>
          <p:nvSpPr>
            <p:cNvPr id="6" name="Google Shape;7128;p88">
              <a:extLst>
                <a:ext uri="{FF2B5EF4-FFF2-40B4-BE49-F238E27FC236}">
                  <a16:creationId xmlns:a16="http://schemas.microsoft.com/office/drawing/2014/main" id="{99967831-67E6-8FCD-B02E-EC93CFFFD495}"/>
                </a:ext>
              </a:extLst>
            </p:cNvPr>
            <p:cNvSpPr/>
            <p:nvPr/>
          </p:nvSpPr>
          <p:spPr>
            <a:xfrm>
              <a:off x="-41526450" y="3860525"/>
              <a:ext cx="315875" cy="40200"/>
            </a:xfrm>
            <a:custGeom>
              <a:avLst/>
              <a:gdLst/>
              <a:ahLst/>
              <a:cxnLst/>
              <a:rect l="l" t="t" r="r" b="b"/>
              <a:pathLst>
                <a:path w="12635" h="1608" extrusionOk="0">
                  <a:moveTo>
                    <a:pt x="379" y="0"/>
                  </a:moveTo>
                  <a:cubicBezTo>
                    <a:pt x="159" y="0"/>
                    <a:pt x="1" y="189"/>
                    <a:pt x="1" y="378"/>
                  </a:cubicBezTo>
                  <a:cubicBezTo>
                    <a:pt x="1" y="1040"/>
                    <a:pt x="537" y="1607"/>
                    <a:pt x="1198" y="1607"/>
                  </a:cubicBezTo>
                  <a:lnTo>
                    <a:pt x="11406" y="1607"/>
                  </a:lnTo>
                  <a:cubicBezTo>
                    <a:pt x="12067" y="1607"/>
                    <a:pt x="12634" y="1072"/>
                    <a:pt x="12634" y="378"/>
                  </a:cubicBezTo>
                  <a:cubicBezTo>
                    <a:pt x="12603" y="158"/>
                    <a:pt x="12445" y="0"/>
                    <a:pt x="12193" y="0"/>
                  </a:cubicBezTo>
                  <a:lnTo>
                    <a:pt x="10965" y="0"/>
                  </a:lnTo>
                  <a:lnTo>
                    <a:pt x="10965" y="378"/>
                  </a:lnTo>
                  <a:cubicBezTo>
                    <a:pt x="10965" y="630"/>
                    <a:pt x="10776" y="819"/>
                    <a:pt x="10555" y="819"/>
                  </a:cubicBezTo>
                  <a:cubicBezTo>
                    <a:pt x="10303" y="819"/>
                    <a:pt x="10146" y="630"/>
                    <a:pt x="10146" y="378"/>
                  </a:cubicBezTo>
                  <a:lnTo>
                    <a:pt x="10146" y="0"/>
                  </a:lnTo>
                  <a:lnTo>
                    <a:pt x="9326" y="0"/>
                  </a:lnTo>
                  <a:lnTo>
                    <a:pt x="9326" y="378"/>
                  </a:lnTo>
                  <a:cubicBezTo>
                    <a:pt x="9326" y="630"/>
                    <a:pt x="9137" y="819"/>
                    <a:pt x="8917" y="819"/>
                  </a:cubicBezTo>
                  <a:cubicBezTo>
                    <a:pt x="8696" y="819"/>
                    <a:pt x="8507" y="630"/>
                    <a:pt x="8507" y="378"/>
                  </a:cubicBezTo>
                  <a:lnTo>
                    <a:pt x="850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129;p88">
              <a:extLst>
                <a:ext uri="{FF2B5EF4-FFF2-40B4-BE49-F238E27FC236}">
                  <a16:creationId xmlns:a16="http://schemas.microsoft.com/office/drawing/2014/main" id="{A3167E76-14D7-F680-8926-5E19964F2A39}"/>
                </a:ext>
              </a:extLst>
            </p:cNvPr>
            <p:cNvSpPr/>
            <p:nvPr/>
          </p:nvSpPr>
          <p:spPr>
            <a:xfrm>
              <a:off x="-41506750" y="3653375"/>
              <a:ext cx="275700" cy="186700"/>
            </a:xfrm>
            <a:custGeom>
              <a:avLst/>
              <a:gdLst/>
              <a:ahLst/>
              <a:cxnLst/>
              <a:rect l="l" t="t" r="r" b="b"/>
              <a:pathLst>
                <a:path w="11028" h="7468" extrusionOk="0">
                  <a:moveTo>
                    <a:pt x="3794" y="1673"/>
                  </a:moveTo>
                  <a:cubicBezTo>
                    <a:pt x="3841" y="1673"/>
                    <a:pt x="3890" y="1682"/>
                    <a:pt x="3939" y="1702"/>
                  </a:cubicBezTo>
                  <a:lnTo>
                    <a:pt x="6428" y="2521"/>
                  </a:lnTo>
                  <a:cubicBezTo>
                    <a:pt x="6680" y="2616"/>
                    <a:pt x="6806" y="2994"/>
                    <a:pt x="6585" y="3214"/>
                  </a:cubicBezTo>
                  <a:lnTo>
                    <a:pt x="6018" y="3750"/>
                  </a:lnTo>
                  <a:lnTo>
                    <a:pt x="7404" y="5136"/>
                  </a:lnTo>
                  <a:cubicBezTo>
                    <a:pt x="7593" y="5262"/>
                    <a:pt x="7593" y="5514"/>
                    <a:pt x="7436" y="5671"/>
                  </a:cubicBezTo>
                  <a:cubicBezTo>
                    <a:pt x="7357" y="5750"/>
                    <a:pt x="7247" y="5790"/>
                    <a:pt x="7136" y="5790"/>
                  </a:cubicBezTo>
                  <a:cubicBezTo>
                    <a:pt x="7026" y="5790"/>
                    <a:pt x="6916" y="5750"/>
                    <a:pt x="6837" y="5671"/>
                  </a:cubicBezTo>
                  <a:lnTo>
                    <a:pt x="5451" y="4317"/>
                  </a:lnTo>
                  <a:lnTo>
                    <a:pt x="4915" y="4852"/>
                  </a:lnTo>
                  <a:cubicBezTo>
                    <a:pt x="4821" y="4947"/>
                    <a:pt x="4714" y="4988"/>
                    <a:pt x="4613" y="4988"/>
                  </a:cubicBezTo>
                  <a:cubicBezTo>
                    <a:pt x="4444" y="4988"/>
                    <a:pt x="4293" y="4872"/>
                    <a:pt x="4254" y="4695"/>
                  </a:cubicBezTo>
                  <a:lnTo>
                    <a:pt x="3435" y="2206"/>
                  </a:lnTo>
                  <a:cubicBezTo>
                    <a:pt x="3328" y="1940"/>
                    <a:pt x="3537" y="1673"/>
                    <a:pt x="3794" y="1673"/>
                  </a:cubicBezTo>
                  <a:close/>
                  <a:moveTo>
                    <a:pt x="1198" y="1"/>
                  </a:moveTo>
                  <a:cubicBezTo>
                    <a:pt x="536" y="1"/>
                    <a:pt x="1" y="568"/>
                    <a:pt x="1" y="1229"/>
                  </a:cubicBezTo>
                  <a:lnTo>
                    <a:pt x="1" y="7467"/>
                  </a:lnTo>
                  <a:lnTo>
                    <a:pt x="11027" y="7467"/>
                  </a:lnTo>
                  <a:lnTo>
                    <a:pt x="11027" y="1229"/>
                  </a:lnTo>
                  <a:cubicBezTo>
                    <a:pt x="11027" y="568"/>
                    <a:pt x="10460" y="1"/>
                    <a:pt x="976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800987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63337E3-DD7C-22A1-8D08-D6FC8F0229E2}"/>
              </a:ext>
            </a:extLst>
          </p:cNvPr>
          <p:cNvSpPr txBox="1">
            <a:spLocks/>
          </p:cNvSpPr>
          <p:nvPr/>
        </p:nvSpPr>
        <p:spPr>
          <a:xfrm>
            <a:off x="348922" y="321253"/>
            <a:ext cx="12001265" cy="64036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6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692555"/>
                </a:solidFill>
                <a:effectLst/>
                <a:uLnTx/>
                <a:uFillTx/>
                <a:latin typeface="Franklin Gothic Medium Cond"/>
                <a:ea typeface="+mn-ea"/>
                <a:cs typeface="+mn-cs"/>
              </a:rPr>
              <a:t> </a:t>
            </a:r>
          </a:p>
        </p:txBody>
      </p:sp>
      <p:sp>
        <p:nvSpPr>
          <p:cNvPr id="2" name="TextBox 1"/>
          <p:cNvSpPr txBox="1"/>
          <p:nvPr/>
        </p:nvSpPr>
        <p:spPr>
          <a:xfrm>
            <a:off x="170020" y="192505"/>
            <a:ext cx="11843078" cy="6555641"/>
          </a:xfrm>
          <a:prstGeom prst="rect">
            <a:avLst/>
          </a:prstGeom>
          <a:noFill/>
        </p:spPr>
        <p:txBody>
          <a:bodyPr wrap="square" rtlCol="0">
            <a:spAutoFit/>
          </a:bodyPr>
          <a:lstStyle/>
          <a:p>
            <a:pPr>
              <a:defRPr/>
            </a:pPr>
            <a:r>
              <a:rPr kumimoji="0" lang="pt-BR" sz="3600" b="0" i="0" u="none" strike="noStrike" kern="1200" cap="none" spc="0" normalizeH="0" baseline="0" noProof="0" dirty="0">
                <a:ln>
                  <a:noFill/>
                </a:ln>
                <a:solidFill>
                  <a:srgbClr val="157979"/>
                </a:solidFill>
                <a:effectLst/>
                <a:uLnTx/>
                <a:uFillTx/>
                <a:latin typeface="Franklin Gothic Medium Cond"/>
                <a:ea typeface="+mn-ea"/>
                <a:cs typeface="+mn-cs"/>
              </a:rPr>
              <a:t>Entendendo a proposta de orçamento para 2023-2025 </a:t>
            </a:r>
            <a:r>
              <a:rPr kumimoji="0" lang="pt-BR" sz="3200" b="0" i="1" u="none" strike="noStrike" kern="1200" cap="none" spc="0" normalizeH="0" baseline="0" noProof="0" dirty="0">
                <a:ln>
                  <a:noFill/>
                </a:ln>
                <a:solidFill>
                  <a:srgbClr val="0099BD"/>
                </a:solidFill>
                <a:effectLst/>
                <a:uLnTx/>
                <a:uFillTx/>
                <a:latin typeface="Franklin Gothic Medium Cond"/>
                <a:ea typeface="+mn-ea"/>
                <a:cs typeface="+mn-cs"/>
              </a:rPr>
              <a:t>(continuação)</a:t>
            </a:r>
          </a:p>
          <a:p>
            <a:pPr marL="754380" lvl="1" indent="-388620">
              <a:spcBef>
                <a:spcPts val="1200"/>
              </a:spcBef>
              <a:buFont typeface="Arial" panose="020B0604020202020204" pitchFamily="34" charset="0"/>
              <a:buChar char="•"/>
              <a:defRPr/>
            </a:pPr>
            <a:r>
              <a:rPr lang="pt-BR" sz="3600" noProof="0" dirty="0">
                <a:solidFill>
                  <a:srgbClr val="0099BD"/>
                </a:solidFill>
                <a:latin typeface="Franklin Gothic Medium Cond"/>
              </a:rPr>
              <a:t>Desafios financeiros na pandemia ensinou lições valiosas de </a:t>
            </a:r>
            <a:r>
              <a:rPr lang="pt-BR" sz="3600" dirty="0">
                <a:solidFill>
                  <a:srgbClr val="0099BD"/>
                </a:solidFill>
              </a:rPr>
              <a:t>como trabalhar </a:t>
            </a:r>
            <a:r>
              <a:rPr lang="pt-BR" sz="3600" noProof="0" dirty="0">
                <a:solidFill>
                  <a:srgbClr val="0099BD"/>
                </a:solidFill>
                <a:latin typeface="Franklin Gothic Medium Cond"/>
              </a:rPr>
              <a:t>com mais inteligência no futuro </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dirty="0">
                <a:ln>
                  <a:noFill/>
                </a:ln>
                <a:solidFill>
                  <a:srgbClr val="0099BD"/>
                </a:solidFill>
                <a:effectLst/>
                <a:uLnTx/>
                <a:uFillTx/>
                <a:latin typeface="Franklin Gothic Medium Cond"/>
                <a:ea typeface="+mn-ea"/>
                <a:cs typeface="+mn-cs"/>
              </a:rPr>
              <a:t>Preparar um orçamento, envolve avaliar a experiência financeira passada e a situaçã</a:t>
            </a:r>
            <a:r>
              <a:rPr lang="pt-BR" sz="3600" dirty="0">
                <a:solidFill>
                  <a:srgbClr val="0099BD"/>
                </a:solidFill>
                <a:latin typeface="Franklin Gothic Medium Cond"/>
              </a:rPr>
              <a:t>o econômica global </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rPr>
              <a:t>A demanda por serviços continua a exceder a entrada</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lang="pt-BR" sz="3600" dirty="0">
                <a:solidFill>
                  <a:srgbClr val="0099BD"/>
                </a:solidFill>
                <a:latin typeface="Franklin Gothic Medium Cond"/>
              </a:rPr>
              <a:t>O orçamento atual projeta um déficit para o próximo </a:t>
            </a:r>
          </a:p>
          <a:p>
            <a:pPr marL="365760" marR="0" lvl="1" algn="l" defTabSz="914400" rtl="0" eaLnBrk="1" fontAlgn="auto" latinLnBrk="0" hangingPunct="1">
              <a:lnSpc>
                <a:spcPct val="100000"/>
              </a:lnSpc>
              <a:spcBef>
                <a:spcPts val="1200"/>
              </a:spcBef>
              <a:spcAft>
                <a:spcPts val="0"/>
              </a:spcAft>
              <a:buClrTx/>
              <a:buSzTx/>
              <a:tabLst/>
              <a:defRPr/>
            </a:pPr>
            <a:r>
              <a:rPr lang="pt-BR" sz="3600" dirty="0">
                <a:solidFill>
                  <a:srgbClr val="0099BD"/>
                </a:solidFill>
                <a:latin typeface="Franklin Gothic Medium Cond"/>
              </a:rPr>
              <a:t>     ano, mas não para todo o ciclo de 2 anos</a:t>
            </a:r>
          </a:p>
          <a:p>
            <a:pPr marL="754380" marR="0" lvl="1" indent="-38862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rPr>
              <a:t>Os recursos são finitos</a:t>
            </a:r>
            <a:r>
              <a:rPr lang="pt-BR" sz="3600" dirty="0">
                <a:solidFill>
                  <a:srgbClr val="0099BD"/>
                </a:solidFill>
                <a:latin typeface="Franklin Gothic Medium Cond"/>
              </a:rPr>
              <a:t>, mas as necessidades são infinitas, então paciência é necessária</a:t>
            </a:r>
            <a:endPar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endParaRPr>
          </a:p>
        </p:txBody>
      </p:sp>
      <p:grpSp>
        <p:nvGrpSpPr>
          <p:cNvPr id="4" name="Google Shape;9404;p93">
            <a:extLst>
              <a:ext uri="{FF2B5EF4-FFF2-40B4-BE49-F238E27FC236}">
                <a16:creationId xmlns:a16="http://schemas.microsoft.com/office/drawing/2014/main" id="{0EBC3DE5-8CA3-4521-945F-DD723ADD6C6D}"/>
              </a:ext>
            </a:extLst>
          </p:cNvPr>
          <p:cNvGrpSpPr/>
          <p:nvPr/>
        </p:nvGrpSpPr>
        <p:grpSpPr>
          <a:xfrm flipH="1">
            <a:off x="10040106" y="3077577"/>
            <a:ext cx="1972992" cy="1961039"/>
            <a:chOff x="-6689825" y="3992050"/>
            <a:chExt cx="293025" cy="291250"/>
          </a:xfrm>
          <a:solidFill>
            <a:schemeClr val="accent5"/>
          </a:solidFill>
        </p:grpSpPr>
        <p:sp>
          <p:nvSpPr>
            <p:cNvPr id="5" name="Google Shape;9405;p93">
              <a:extLst>
                <a:ext uri="{FF2B5EF4-FFF2-40B4-BE49-F238E27FC236}">
                  <a16:creationId xmlns:a16="http://schemas.microsoft.com/office/drawing/2014/main" id="{DC064C70-C3CC-BB6B-0503-6965CD9D7287}"/>
                </a:ext>
              </a:extLst>
            </p:cNvPr>
            <p:cNvSpPr/>
            <p:nvPr/>
          </p:nvSpPr>
          <p:spPr>
            <a:xfrm>
              <a:off x="-6547275" y="3992050"/>
              <a:ext cx="30750" cy="65400"/>
            </a:xfrm>
            <a:custGeom>
              <a:avLst/>
              <a:gdLst/>
              <a:ahLst/>
              <a:cxnLst/>
              <a:rect l="l" t="t" r="r" b="b"/>
              <a:pathLst>
                <a:path w="1230" h="2616" extrusionOk="0">
                  <a:moveTo>
                    <a:pt x="1229" y="1"/>
                  </a:moveTo>
                  <a:cubicBezTo>
                    <a:pt x="757" y="379"/>
                    <a:pt x="284" y="1355"/>
                    <a:pt x="1" y="2616"/>
                  </a:cubicBezTo>
                  <a:lnTo>
                    <a:pt x="1229" y="2616"/>
                  </a:ln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9406;p93">
              <a:extLst>
                <a:ext uri="{FF2B5EF4-FFF2-40B4-BE49-F238E27FC236}">
                  <a16:creationId xmlns:a16="http://schemas.microsoft.com/office/drawing/2014/main" id="{10A08DC7-0EC3-5922-C0B1-5C5164449D40}"/>
                </a:ext>
              </a:extLst>
            </p:cNvPr>
            <p:cNvSpPr/>
            <p:nvPr/>
          </p:nvSpPr>
          <p:spPr>
            <a:xfrm>
              <a:off x="-6547275" y="4143275"/>
              <a:ext cx="30750" cy="64600"/>
            </a:xfrm>
            <a:custGeom>
              <a:avLst/>
              <a:gdLst/>
              <a:ahLst/>
              <a:cxnLst/>
              <a:rect l="l" t="t" r="r" b="b"/>
              <a:pathLst>
                <a:path w="1230" h="2584" extrusionOk="0">
                  <a:moveTo>
                    <a:pt x="1" y="1"/>
                  </a:moveTo>
                  <a:cubicBezTo>
                    <a:pt x="284" y="1261"/>
                    <a:pt x="757" y="2237"/>
                    <a:pt x="1229" y="2584"/>
                  </a:cubicBezTo>
                  <a:lnTo>
                    <a:pt x="122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9407;p93">
              <a:extLst>
                <a:ext uri="{FF2B5EF4-FFF2-40B4-BE49-F238E27FC236}">
                  <a16:creationId xmlns:a16="http://schemas.microsoft.com/office/drawing/2014/main" id="{28505E6F-7082-B9EA-DD6E-375534C69151}"/>
                </a:ext>
              </a:extLst>
            </p:cNvPr>
            <p:cNvSpPr/>
            <p:nvPr/>
          </p:nvSpPr>
          <p:spPr>
            <a:xfrm>
              <a:off x="-6551200" y="4073975"/>
              <a:ext cx="34675" cy="51200"/>
            </a:xfrm>
            <a:custGeom>
              <a:avLst/>
              <a:gdLst/>
              <a:ahLst/>
              <a:cxnLst/>
              <a:rect l="l" t="t" r="r" b="b"/>
              <a:pathLst>
                <a:path w="1387" h="2048" extrusionOk="0">
                  <a:moveTo>
                    <a:pt x="63" y="0"/>
                  </a:moveTo>
                  <a:cubicBezTo>
                    <a:pt x="0" y="725"/>
                    <a:pt x="0" y="1355"/>
                    <a:pt x="63" y="2048"/>
                  </a:cubicBezTo>
                  <a:lnTo>
                    <a:pt x="1386" y="2048"/>
                  </a:lnTo>
                  <a:lnTo>
                    <a:pt x="1386"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9408;p93">
              <a:extLst>
                <a:ext uri="{FF2B5EF4-FFF2-40B4-BE49-F238E27FC236}">
                  <a16:creationId xmlns:a16="http://schemas.microsoft.com/office/drawing/2014/main" id="{38BC7ACC-60D4-5C20-F2FF-5A45FE5833EE}"/>
                </a:ext>
              </a:extLst>
            </p:cNvPr>
            <p:cNvSpPr/>
            <p:nvPr/>
          </p:nvSpPr>
          <p:spPr>
            <a:xfrm>
              <a:off x="-6475600" y="3994425"/>
              <a:ext cx="70125" cy="63025"/>
            </a:xfrm>
            <a:custGeom>
              <a:avLst/>
              <a:gdLst/>
              <a:ahLst/>
              <a:cxnLst/>
              <a:rect l="l" t="t" r="r" b="b"/>
              <a:pathLst>
                <a:path w="2805" h="2521" extrusionOk="0">
                  <a:moveTo>
                    <a:pt x="1" y="0"/>
                  </a:moveTo>
                  <a:cubicBezTo>
                    <a:pt x="442" y="630"/>
                    <a:pt x="757" y="1512"/>
                    <a:pt x="946" y="2521"/>
                  </a:cubicBezTo>
                  <a:lnTo>
                    <a:pt x="2805" y="2521"/>
                  </a:lnTo>
                  <a:cubicBezTo>
                    <a:pt x="2301" y="1292"/>
                    <a:pt x="1261" y="347"/>
                    <a:pt x="1"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409;p93">
              <a:extLst>
                <a:ext uri="{FF2B5EF4-FFF2-40B4-BE49-F238E27FC236}">
                  <a16:creationId xmlns:a16="http://schemas.microsoft.com/office/drawing/2014/main" id="{B48D4EE5-614B-3892-555C-AFC83090074B}"/>
                </a:ext>
              </a:extLst>
            </p:cNvPr>
            <p:cNvSpPr/>
            <p:nvPr/>
          </p:nvSpPr>
          <p:spPr>
            <a:xfrm>
              <a:off x="-6449600" y="4073975"/>
              <a:ext cx="52800" cy="51200"/>
            </a:xfrm>
            <a:custGeom>
              <a:avLst/>
              <a:gdLst/>
              <a:ahLst/>
              <a:cxnLst/>
              <a:rect l="l" t="t" r="r" b="b"/>
              <a:pathLst>
                <a:path w="2112" h="2048" extrusionOk="0">
                  <a:moveTo>
                    <a:pt x="0" y="0"/>
                  </a:moveTo>
                  <a:cubicBezTo>
                    <a:pt x="63" y="725"/>
                    <a:pt x="63" y="1355"/>
                    <a:pt x="0" y="2048"/>
                  </a:cubicBezTo>
                  <a:lnTo>
                    <a:pt x="1954" y="2048"/>
                  </a:lnTo>
                  <a:cubicBezTo>
                    <a:pt x="2048" y="1733"/>
                    <a:pt x="2080" y="1386"/>
                    <a:pt x="2080" y="1040"/>
                  </a:cubicBezTo>
                  <a:cubicBezTo>
                    <a:pt x="2111" y="662"/>
                    <a:pt x="2048" y="347"/>
                    <a:pt x="195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410;p93">
              <a:extLst>
                <a:ext uri="{FF2B5EF4-FFF2-40B4-BE49-F238E27FC236}">
                  <a16:creationId xmlns:a16="http://schemas.microsoft.com/office/drawing/2014/main" id="{FC9D0452-6FC2-93FE-DD88-E87AC40D3358}"/>
                </a:ext>
              </a:extLst>
            </p:cNvPr>
            <p:cNvSpPr/>
            <p:nvPr/>
          </p:nvSpPr>
          <p:spPr>
            <a:xfrm>
              <a:off x="-6500000" y="3992050"/>
              <a:ext cx="30725" cy="65400"/>
            </a:xfrm>
            <a:custGeom>
              <a:avLst/>
              <a:gdLst/>
              <a:ahLst/>
              <a:cxnLst/>
              <a:rect l="l" t="t" r="r" b="b"/>
              <a:pathLst>
                <a:path w="1229" h="2616" extrusionOk="0">
                  <a:moveTo>
                    <a:pt x="0" y="1"/>
                  </a:moveTo>
                  <a:lnTo>
                    <a:pt x="0" y="2616"/>
                  </a:lnTo>
                  <a:lnTo>
                    <a:pt x="1229" y="2616"/>
                  </a:lnTo>
                  <a:cubicBezTo>
                    <a:pt x="977" y="1355"/>
                    <a:pt x="473" y="379"/>
                    <a:pt x="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411;p93">
              <a:extLst>
                <a:ext uri="{FF2B5EF4-FFF2-40B4-BE49-F238E27FC236}">
                  <a16:creationId xmlns:a16="http://schemas.microsoft.com/office/drawing/2014/main" id="{67DF72F2-09C7-CEC2-CDF7-D8D60B7574DB}"/>
                </a:ext>
              </a:extLst>
            </p:cNvPr>
            <p:cNvSpPr/>
            <p:nvPr/>
          </p:nvSpPr>
          <p:spPr>
            <a:xfrm>
              <a:off x="-6500000" y="4143275"/>
              <a:ext cx="30725" cy="64600"/>
            </a:xfrm>
            <a:custGeom>
              <a:avLst/>
              <a:gdLst/>
              <a:ahLst/>
              <a:cxnLst/>
              <a:rect l="l" t="t" r="r" b="b"/>
              <a:pathLst>
                <a:path w="1229" h="2584" extrusionOk="0">
                  <a:moveTo>
                    <a:pt x="0" y="1"/>
                  </a:moveTo>
                  <a:lnTo>
                    <a:pt x="0" y="2584"/>
                  </a:lnTo>
                  <a:cubicBezTo>
                    <a:pt x="473" y="2237"/>
                    <a:pt x="945" y="1261"/>
                    <a:pt x="122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412;p93">
              <a:extLst>
                <a:ext uri="{FF2B5EF4-FFF2-40B4-BE49-F238E27FC236}">
                  <a16:creationId xmlns:a16="http://schemas.microsoft.com/office/drawing/2014/main" id="{DF67FDA9-BD60-4D23-8A2B-1081AAAFAD10}"/>
                </a:ext>
              </a:extLst>
            </p:cNvPr>
            <p:cNvSpPr/>
            <p:nvPr/>
          </p:nvSpPr>
          <p:spPr>
            <a:xfrm>
              <a:off x="-6689825" y="4141700"/>
              <a:ext cx="149675" cy="141600"/>
            </a:xfrm>
            <a:custGeom>
              <a:avLst/>
              <a:gdLst/>
              <a:ahLst/>
              <a:cxnLst/>
              <a:rect l="l" t="t" r="r" b="b"/>
              <a:pathLst>
                <a:path w="5987" h="5664" extrusionOk="0">
                  <a:moveTo>
                    <a:pt x="3182" y="1"/>
                  </a:moveTo>
                  <a:cubicBezTo>
                    <a:pt x="3371" y="442"/>
                    <a:pt x="3623" y="851"/>
                    <a:pt x="3938" y="1198"/>
                  </a:cubicBezTo>
                  <a:lnTo>
                    <a:pt x="3088" y="2017"/>
                  </a:lnTo>
                  <a:cubicBezTo>
                    <a:pt x="2946" y="1946"/>
                    <a:pt x="2791" y="1911"/>
                    <a:pt x="2638" y="1911"/>
                  </a:cubicBezTo>
                  <a:cubicBezTo>
                    <a:pt x="2382" y="1911"/>
                    <a:pt x="2131" y="2009"/>
                    <a:pt x="1954" y="2206"/>
                  </a:cubicBezTo>
                  <a:lnTo>
                    <a:pt x="378" y="3907"/>
                  </a:lnTo>
                  <a:cubicBezTo>
                    <a:pt x="0" y="4317"/>
                    <a:pt x="0" y="4978"/>
                    <a:pt x="378" y="5356"/>
                  </a:cubicBezTo>
                  <a:cubicBezTo>
                    <a:pt x="583" y="5561"/>
                    <a:pt x="851" y="5664"/>
                    <a:pt x="1115" y="5664"/>
                  </a:cubicBezTo>
                  <a:cubicBezTo>
                    <a:pt x="1379" y="5664"/>
                    <a:pt x="1639" y="5561"/>
                    <a:pt x="1828" y="5356"/>
                  </a:cubicBezTo>
                  <a:lnTo>
                    <a:pt x="3403" y="3687"/>
                  </a:lnTo>
                  <a:cubicBezTo>
                    <a:pt x="3718" y="3372"/>
                    <a:pt x="3781" y="2899"/>
                    <a:pt x="3623" y="2521"/>
                  </a:cubicBezTo>
                  <a:lnTo>
                    <a:pt x="4443" y="1702"/>
                  </a:lnTo>
                  <a:cubicBezTo>
                    <a:pt x="4821" y="2111"/>
                    <a:pt x="5388" y="2426"/>
                    <a:pt x="5986" y="2584"/>
                  </a:cubicBezTo>
                  <a:cubicBezTo>
                    <a:pt x="5545" y="1954"/>
                    <a:pt x="5230" y="1040"/>
                    <a:pt x="504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413;p93">
              <a:extLst>
                <a:ext uri="{FF2B5EF4-FFF2-40B4-BE49-F238E27FC236}">
                  <a16:creationId xmlns:a16="http://schemas.microsoft.com/office/drawing/2014/main" id="{BBAF2D3C-057F-215B-81CD-5774ABD68CE6}"/>
                </a:ext>
              </a:extLst>
            </p:cNvPr>
            <p:cNvSpPr/>
            <p:nvPr/>
          </p:nvSpPr>
          <p:spPr>
            <a:xfrm>
              <a:off x="-6475600" y="4141700"/>
              <a:ext cx="70125" cy="64600"/>
            </a:xfrm>
            <a:custGeom>
              <a:avLst/>
              <a:gdLst/>
              <a:ahLst/>
              <a:cxnLst/>
              <a:rect l="l" t="t" r="r" b="b"/>
              <a:pathLst>
                <a:path w="2805" h="2584" extrusionOk="0">
                  <a:moveTo>
                    <a:pt x="946" y="1"/>
                  </a:moveTo>
                  <a:cubicBezTo>
                    <a:pt x="757" y="1040"/>
                    <a:pt x="442" y="1954"/>
                    <a:pt x="1" y="2584"/>
                  </a:cubicBezTo>
                  <a:cubicBezTo>
                    <a:pt x="1261" y="2174"/>
                    <a:pt x="2301" y="1229"/>
                    <a:pt x="280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414;p93">
              <a:extLst>
                <a:ext uri="{FF2B5EF4-FFF2-40B4-BE49-F238E27FC236}">
                  <a16:creationId xmlns:a16="http://schemas.microsoft.com/office/drawing/2014/main" id="{F3607417-D1D2-E2CD-2C08-2C885E33D821}"/>
                </a:ext>
              </a:extLst>
            </p:cNvPr>
            <p:cNvSpPr/>
            <p:nvPr/>
          </p:nvSpPr>
          <p:spPr>
            <a:xfrm>
              <a:off x="-6618950" y="4073975"/>
              <a:ext cx="52025" cy="51200"/>
            </a:xfrm>
            <a:custGeom>
              <a:avLst/>
              <a:gdLst/>
              <a:ahLst/>
              <a:cxnLst/>
              <a:rect l="l" t="t" r="r" b="b"/>
              <a:pathLst>
                <a:path w="2081" h="2048" extrusionOk="0">
                  <a:moveTo>
                    <a:pt x="95" y="0"/>
                  </a:moveTo>
                  <a:cubicBezTo>
                    <a:pt x="32" y="315"/>
                    <a:pt x="1" y="662"/>
                    <a:pt x="1" y="1040"/>
                  </a:cubicBezTo>
                  <a:cubicBezTo>
                    <a:pt x="1" y="1386"/>
                    <a:pt x="32" y="1733"/>
                    <a:pt x="95" y="2048"/>
                  </a:cubicBezTo>
                  <a:lnTo>
                    <a:pt x="2080" y="2048"/>
                  </a:lnTo>
                  <a:cubicBezTo>
                    <a:pt x="1986" y="1355"/>
                    <a:pt x="1986" y="725"/>
                    <a:pt x="208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9415;p93">
              <a:extLst>
                <a:ext uri="{FF2B5EF4-FFF2-40B4-BE49-F238E27FC236}">
                  <a16:creationId xmlns:a16="http://schemas.microsoft.com/office/drawing/2014/main" id="{9E6720CE-B5A6-DE36-1AD2-9529B8B02D4A}"/>
                </a:ext>
              </a:extLst>
            </p:cNvPr>
            <p:cNvSpPr/>
            <p:nvPr/>
          </p:nvSpPr>
          <p:spPr>
            <a:xfrm>
              <a:off x="-6610275" y="3992850"/>
              <a:ext cx="70125" cy="63025"/>
            </a:xfrm>
            <a:custGeom>
              <a:avLst/>
              <a:gdLst/>
              <a:ahLst/>
              <a:cxnLst/>
              <a:rect l="l" t="t" r="r" b="b"/>
              <a:pathLst>
                <a:path w="2805" h="2521" extrusionOk="0">
                  <a:moveTo>
                    <a:pt x="2804" y="0"/>
                  </a:moveTo>
                  <a:lnTo>
                    <a:pt x="2804" y="0"/>
                  </a:lnTo>
                  <a:cubicBezTo>
                    <a:pt x="1544" y="410"/>
                    <a:pt x="504" y="1355"/>
                    <a:pt x="0" y="2521"/>
                  </a:cubicBezTo>
                  <a:lnTo>
                    <a:pt x="1859" y="2521"/>
                  </a:lnTo>
                  <a:cubicBezTo>
                    <a:pt x="2017" y="1575"/>
                    <a:pt x="2363" y="693"/>
                    <a:pt x="280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9416;p93">
              <a:extLst>
                <a:ext uri="{FF2B5EF4-FFF2-40B4-BE49-F238E27FC236}">
                  <a16:creationId xmlns:a16="http://schemas.microsoft.com/office/drawing/2014/main" id="{BA9844E1-08A1-AB5B-CA75-56DF78F2C0D9}"/>
                </a:ext>
              </a:extLst>
            </p:cNvPr>
            <p:cNvSpPr/>
            <p:nvPr/>
          </p:nvSpPr>
          <p:spPr>
            <a:xfrm>
              <a:off x="-6500000" y="4073975"/>
              <a:ext cx="35450" cy="51200"/>
            </a:xfrm>
            <a:custGeom>
              <a:avLst/>
              <a:gdLst/>
              <a:ahLst/>
              <a:cxnLst/>
              <a:rect l="l" t="t" r="r" b="b"/>
              <a:pathLst>
                <a:path w="1418" h="2048" extrusionOk="0">
                  <a:moveTo>
                    <a:pt x="0" y="0"/>
                  </a:moveTo>
                  <a:lnTo>
                    <a:pt x="0" y="2048"/>
                  </a:lnTo>
                  <a:lnTo>
                    <a:pt x="1292" y="2048"/>
                  </a:lnTo>
                  <a:cubicBezTo>
                    <a:pt x="1418" y="1355"/>
                    <a:pt x="1418" y="725"/>
                    <a:pt x="129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2349485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350" y="121877"/>
            <a:ext cx="11925300" cy="67249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3600" dirty="0">
                <a:solidFill>
                  <a:srgbClr val="157979"/>
                </a:solidFill>
                <a:latin typeface="Franklin Gothic Medium Cond"/>
              </a:rPr>
              <a:t>O Custo fixo operacional é dividido em quatro categorias</a:t>
            </a:r>
            <a:r>
              <a:rPr kumimoji="0" lang="pt-BR" sz="3600" b="0" i="0" u="none" strike="noStrike" kern="1200" cap="none" spc="0" normalizeH="0" baseline="0" noProof="0" dirty="0">
                <a:ln>
                  <a:noFill/>
                </a:ln>
                <a:solidFill>
                  <a:srgbClr val="157979"/>
                </a:solidFill>
                <a:effectLst/>
                <a:uLnTx/>
                <a:uFillTx/>
                <a:latin typeface="Franklin Gothic Medium Cond"/>
                <a:ea typeface="+mn-ea"/>
                <a:cs typeface="+mn-cs"/>
              </a:rPr>
              <a:t>:</a:t>
            </a:r>
          </a:p>
          <a:p>
            <a:pPr marL="571500" marR="0" lvl="0" indent="-571500" algn="l" defTabSz="914400" rtl="0" eaLnBrk="1" fontAlgn="auto" latinLnBrk="0" hangingPunct="1">
              <a:lnSpc>
                <a:spcPct val="100000"/>
              </a:lnSpc>
              <a:spcBef>
                <a:spcPts val="1800"/>
              </a:spcBef>
              <a:spcAft>
                <a:spcPts val="0"/>
              </a:spcAft>
              <a:buClrTx/>
              <a:buSzTx/>
              <a:buFont typeface="Arial" panose="020B0604020202020204" pitchFamily="34" charset="0"/>
              <a:buChar char="•"/>
              <a:tabLst/>
              <a:defRPr/>
            </a:pPr>
            <a:r>
              <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rPr>
              <a:t>Contabilidade - custo das auditorias anuais e outros serviços profissionais</a:t>
            </a:r>
            <a:endPar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rPr>
              <a:t>Pessoal - salários, vencimentos, impostos, seguro saúde e outras despesas associadas a trabalhadores especializados</a:t>
            </a:r>
            <a:endPar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rPr>
              <a:t>Despesas gerais - locações de instalações e equipamentos, e outros custos</a:t>
            </a:r>
            <a:endPar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endParaRPr>
          </a:p>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pt-BR" sz="3600" b="0" i="0" u="none" strike="noStrike" kern="1200" cap="none" spc="0" normalizeH="0" baseline="0" noProof="0" dirty="0">
                <a:ln>
                  <a:noFill/>
                </a:ln>
                <a:solidFill>
                  <a:srgbClr val="0099BD"/>
                </a:solidFill>
                <a:effectLst/>
                <a:uLnTx/>
                <a:uFillTx/>
                <a:latin typeface="Franklin Gothic Medium Cond"/>
                <a:ea typeface="+mn-ea"/>
                <a:cs typeface="+mn-cs"/>
              </a:rPr>
              <a:t>Tecnologia - custos de TI, incluindo equipamentos e software</a:t>
            </a:r>
            <a:endParaRPr kumimoji="0" lang="en-US" sz="3600" b="0" i="0" u="none" strike="noStrike" kern="1200" cap="none" spc="0" normalizeH="0" baseline="0" noProof="0" dirty="0">
              <a:ln>
                <a:noFill/>
              </a:ln>
              <a:solidFill>
                <a:srgbClr val="0099BD"/>
              </a:solidFill>
              <a:effectLst/>
              <a:uLnTx/>
              <a:uFillTx/>
              <a:latin typeface="Franklin Gothic Medium Cond"/>
              <a:ea typeface="+mn-ea"/>
              <a:cs typeface="+mn-cs"/>
            </a:endParaRPr>
          </a:p>
          <a:p>
            <a:pPr marL="457200" marR="0" lvl="1" indent="0" algn="l" defTabSz="914400" rtl="0" eaLnBrk="1" fontAlgn="auto" latinLnBrk="0" hangingPunct="1">
              <a:lnSpc>
                <a:spcPts val="3840"/>
              </a:lnSpc>
              <a:spcBef>
                <a:spcPts val="0"/>
              </a:spcBef>
              <a:spcAft>
                <a:spcPts val="0"/>
              </a:spcAft>
              <a:buClrTx/>
              <a:buSzTx/>
              <a:buFontTx/>
              <a:buNone/>
              <a:tabLst/>
              <a:defRPr/>
            </a:pPr>
            <a:endParaRPr kumimoji="0" lang="pt-BR" sz="3200" b="0" i="0" u="none" strike="noStrike" kern="1200" cap="none" spc="0" normalizeH="0" baseline="0" noProof="0" dirty="0">
              <a:ln>
                <a:noFill/>
              </a:ln>
              <a:solidFill>
                <a:srgbClr val="157979"/>
              </a:solidFill>
              <a:effectLst/>
              <a:uLnTx/>
              <a:uFillTx/>
              <a:latin typeface="Franklin Gothic Medium Cond"/>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157979"/>
                </a:solidFill>
                <a:effectLst/>
                <a:uLnTx/>
                <a:uFillTx/>
                <a:latin typeface="Franklin Gothic Medium Cond"/>
                <a:ea typeface="+mn-ea"/>
                <a:cs typeface="+mn-cs"/>
              </a:rPr>
              <a:t>A mudança de circunstâncias determina os valores gastos em cada categoria. Por exemplo: Os custos gerais e de pessoal foram muito reduzidos em 2020-2022 a fim de sobreviver à pandemia.</a:t>
            </a:r>
            <a:endParaRPr kumimoji="0" lang="en-US" sz="3200" b="0" i="0" u="none" strike="noStrike" kern="1200" cap="none" spc="0" normalizeH="0" baseline="0" noProof="0" dirty="0">
              <a:ln>
                <a:noFill/>
              </a:ln>
              <a:solidFill>
                <a:srgbClr val="157979"/>
              </a:solidFill>
              <a:effectLst/>
              <a:uLnTx/>
              <a:uFillTx/>
              <a:latin typeface="Franklin Gothic Medium Cond"/>
              <a:ea typeface="+mn-ea"/>
              <a:cs typeface="+mn-cs"/>
            </a:endParaRPr>
          </a:p>
        </p:txBody>
      </p:sp>
    </p:spTree>
    <p:extLst>
      <p:ext uri="{BB962C8B-B14F-4D97-AF65-F5344CB8AC3E}">
        <p14:creationId xmlns:p14="http://schemas.microsoft.com/office/powerpoint/2010/main" val="38601729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8239" y="814687"/>
            <a:ext cx="7541001" cy="5852160"/>
          </a:xfrm>
          <a:prstGeom prst="rect">
            <a:avLst/>
          </a:prstGeom>
        </p:spPr>
      </p:pic>
      <p:sp>
        <p:nvSpPr>
          <p:cNvPr id="3" name="TextBox 2"/>
          <p:cNvSpPr txBox="1"/>
          <p:nvPr/>
        </p:nvSpPr>
        <p:spPr>
          <a:xfrm>
            <a:off x="300443" y="847323"/>
            <a:ext cx="4227796"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a:ln>
                  <a:noFill/>
                </a:ln>
                <a:solidFill>
                  <a:srgbClr val="0099BD"/>
                </a:solidFill>
                <a:effectLst/>
                <a:uLnTx/>
                <a:uFillTx/>
                <a:latin typeface="Franklin Gothic Medium Cond"/>
                <a:ea typeface="+mn-ea"/>
                <a:cs typeface="+mn-cs"/>
              </a:rPr>
              <a:t>Porcentagens do montante total de custos fixos são atribuídas a cada área, com base na quantidade aproximada de recursos de pessoal e espaço necessários para cada atividade</a:t>
            </a:r>
            <a:endParaRPr kumimoji="0" lang="en-US" sz="3200" b="0" i="0" u="none" strike="noStrike" kern="1200" cap="none" spc="0" normalizeH="0" baseline="0" noProof="0" dirty="0">
              <a:ln>
                <a:noFill/>
              </a:ln>
              <a:solidFill>
                <a:srgbClr val="0099BD"/>
              </a:solidFill>
              <a:effectLst/>
              <a:uLnTx/>
              <a:uFillTx/>
              <a:latin typeface="Franklin Gothic Medium Cond"/>
              <a:ea typeface="+mn-ea"/>
              <a:cs typeface="+mn-cs"/>
            </a:endParaRPr>
          </a:p>
        </p:txBody>
      </p:sp>
      <p:sp>
        <p:nvSpPr>
          <p:cNvPr id="4" name="TextBox 3"/>
          <p:cNvSpPr txBox="1"/>
          <p:nvPr/>
        </p:nvSpPr>
        <p:spPr>
          <a:xfrm>
            <a:off x="313506" y="91440"/>
            <a:ext cx="11878494" cy="646331"/>
          </a:xfrm>
          <a:prstGeom prst="rect">
            <a:avLst/>
          </a:prstGeom>
          <a:noFill/>
        </p:spPr>
        <p:txBody>
          <a:bodyPr wrap="square" rtlCol="0">
            <a:spAutoFit/>
          </a:bodyPr>
          <a:lstStyle/>
          <a:p>
            <a:pPr>
              <a:defRPr/>
            </a:pPr>
            <a:r>
              <a:rPr lang="pt-BR" sz="3600" dirty="0">
                <a:solidFill>
                  <a:srgbClr val="157979"/>
                </a:solidFill>
                <a:latin typeface="Franklin Gothic Medium Cond"/>
              </a:rPr>
              <a:t>Esse Custo fixo operacional é dividido entre quatro áreas de atividade</a:t>
            </a:r>
            <a:r>
              <a:rPr kumimoji="0" lang="pt-BR" sz="3600" b="0" i="0" u="none" strike="noStrike" kern="1200" cap="none" spc="0" normalizeH="0" baseline="0" noProof="0" dirty="0">
                <a:ln>
                  <a:noFill/>
                </a:ln>
                <a:solidFill>
                  <a:srgbClr val="157979"/>
                </a:solidFill>
                <a:effectLst/>
                <a:uLnTx/>
                <a:uFillTx/>
                <a:latin typeface="Franklin Gothic Medium Cond"/>
                <a:ea typeface="+mn-ea"/>
                <a:cs typeface="+mn-cs"/>
              </a:rPr>
              <a:t>:</a:t>
            </a:r>
          </a:p>
        </p:txBody>
      </p:sp>
      <p:sp>
        <p:nvSpPr>
          <p:cNvPr id="5" name="TextBox 4"/>
          <p:cNvSpPr txBox="1"/>
          <p:nvPr/>
        </p:nvSpPr>
        <p:spPr>
          <a:xfrm>
            <a:off x="78376" y="4799723"/>
            <a:ext cx="4332296" cy="1938992"/>
          </a:xfrm>
          <a:prstGeom prst="rect">
            <a:avLst/>
          </a:prstGeom>
          <a:noFill/>
        </p:spPr>
        <p:txBody>
          <a:bodyPr wrap="square" rtlCol="0">
            <a:spAutoFit/>
          </a:bodyPr>
          <a:lstStyle/>
          <a:p>
            <a:pPr lvl="1" algn="ctr">
              <a:defRPr/>
            </a:pPr>
            <a:r>
              <a:rPr lang="pt-BR" sz="2400" i="1" dirty="0">
                <a:solidFill>
                  <a:schemeClr val="accent6"/>
                </a:solidFill>
              </a:rPr>
              <a:t>Paginas 15 a 28 do CAT contém mais informações sobre cada área de atividade, categorias de custo operacional e outros detalhes do orçamento. </a:t>
            </a:r>
          </a:p>
        </p:txBody>
      </p:sp>
    </p:spTree>
    <p:extLst>
      <p:ext uri="{BB962C8B-B14F-4D97-AF65-F5344CB8AC3E}">
        <p14:creationId xmlns:p14="http://schemas.microsoft.com/office/powerpoint/2010/main" val="16321353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32</a:t>
            </a:r>
            <a:endParaRPr lang="en-US" sz="4400" b="1" dirty="0">
              <a:solidFill>
                <a:srgbClr val="660066"/>
              </a:solidFill>
              <a:ea typeface="Cambria" charset="0"/>
              <a:cs typeface="Cambria" charset="0"/>
              <a:sym typeface="BotonBQ-Bold"/>
            </a:endParaRPr>
          </a:p>
          <a:p>
            <a:pPr>
              <a:lnSpc>
                <a:spcPct val="108000"/>
              </a:lnSpc>
            </a:pPr>
            <a:r>
              <a:rPr lang="pt-BR" sz="4000" dirty="0">
                <a:solidFill>
                  <a:schemeClr val="tx2">
                    <a:lumMod val="60000"/>
                    <a:lumOff val="40000"/>
                  </a:schemeClr>
                </a:solidFill>
              </a:rPr>
              <a:t>Aprovar o orçamento para 2023 – 2025 de Narcóticos Anônimos , Inc.</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Tree>
    <p:extLst>
      <p:ext uri="{BB962C8B-B14F-4D97-AF65-F5344CB8AC3E}">
        <p14:creationId xmlns:p14="http://schemas.microsoft.com/office/powerpoint/2010/main" val="1726431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a:xfrm>
            <a:off x="277811" y="1670992"/>
            <a:ext cx="11927443" cy="2073918"/>
          </a:xfrm>
        </p:spPr>
        <p:txBody>
          <a:bodyPr/>
          <a:lstStyle/>
          <a:p>
            <a:r>
              <a:rPr lang="pt-BR" i="1" dirty="0">
                <a:solidFill>
                  <a:schemeClr val="accent1"/>
                </a:solidFill>
              </a:rPr>
              <a:t>Relatório de assentamento WSC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151014" y="238133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sz="3000" dirty="0">
                <a:solidFill>
                  <a:schemeClr val="bg2"/>
                </a:solidFill>
              </a:rPr>
              <a:t>CAT páginas 35-76</a:t>
            </a:r>
          </a:p>
        </p:txBody>
      </p:sp>
      <p:sp>
        <p:nvSpPr>
          <p:cNvPr id="5" name="Text Placeholder 2">
            <a:extLst>
              <a:ext uri="{FF2B5EF4-FFF2-40B4-BE49-F238E27FC236}">
                <a16:creationId xmlns:a16="http://schemas.microsoft.com/office/drawing/2014/main" id="{8DF882E5-815C-2F32-3A54-E18471ABE465}"/>
              </a:ext>
            </a:extLst>
          </p:cNvPr>
          <p:cNvSpPr txBox="1">
            <a:spLocks/>
          </p:cNvSpPr>
          <p:nvPr/>
        </p:nvSpPr>
        <p:spPr>
          <a:xfrm>
            <a:off x="838200" y="4060820"/>
            <a:ext cx="10969487" cy="256530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pt-BR" sz="3000" b="1" dirty="0">
                <a:solidFill>
                  <a:schemeClr val="accent4"/>
                </a:solidFill>
              </a:rPr>
              <a:t>Relatório de assentamento do Quadro Mundial</a:t>
            </a:r>
            <a:endParaRPr lang="pt-BR" b="1" dirty="0">
              <a:solidFill>
                <a:srgbClr val="194A68"/>
              </a:solidFill>
              <a:latin typeface="Franklin Gothic Medium Cond" panose="020B0606030402020204" pitchFamily="34" charset="0"/>
            </a:endParaRPr>
          </a:p>
          <a:p>
            <a:pPr>
              <a:lnSpc>
                <a:spcPct val="100000"/>
              </a:lnSpc>
              <a:spcBef>
                <a:spcPts val="0"/>
              </a:spcBef>
            </a:pPr>
            <a:r>
              <a:rPr lang="pt-BR" b="1" dirty="0">
                <a:solidFill>
                  <a:srgbClr val="194A68"/>
                </a:solidFill>
                <a:latin typeface="Franklin Gothic Medium Cond" panose="020B0606030402020204" pitchFamily="34" charset="0"/>
              </a:rPr>
              <a:t>Informações das regiões que pediram assentamento</a:t>
            </a:r>
          </a:p>
          <a:p>
            <a:pPr>
              <a:lnSpc>
                <a:spcPct val="100000"/>
              </a:lnSpc>
              <a:spcBef>
                <a:spcPts val="0"/>
              </a:spcBef>
            </a:pPr>
            <a:r>
              <a:rPr lang="pt-BR" b="1" dirty="0">
                <a:solidFill>
                  <a:srgbClr val="194A68"/>
                </a:solidFill>
                <a:latin typeface="Franklin Gothic Medium Cond" panose="020B0606030402020204" pitchFamily="34" charset="0"/>
              </a:rPr>
              <a:t>Relatório das recomendações do Grupo de trabalho de assentamento</a:t>
            </a:r>
            <a:endParaRPr lang="pt-BR" b="1" i="1" dirty="0">
              <a:solidFill>
                <a:srgbClr val="194A68"/>
              </a:solidFill>
              <a:latin typeface="Franklin Gothic Medium Cond" panose="020B0606030402020204" pitchFamily="34" charset="0"/>
            </a:endParaRPr>
          </a:p>
          <a:p>
            <a:pPr marL="0" indent="0">
              <a:lnSpc>
                <a:spcPct val="100000"/>
              </a:lnSpc>
              <a:spcBef>
                <a:spcPts val="0"/>
              </a:spcBef>
              <a:buNone/>
            </a:pPr>
            <a:endParaRPr lang="pt-BR" sz="3200" b="1" i="1" dirty="0">
              <a:solidFill>
                <a:schemeClr val="accent5"/>
              </a:solidFill>
              <a:latin typeface="Franklin Gothic Medium Cond" panose="020B0606030402020204" pitchFamily="34" charset="0"/>
            </a:endParaRPr>
          </a:p>
          <a:p>
            <a:pPr marL="0" indent="0">
              <a:lnSpc>
                <a:spcPct val="100000"/>
              </a:lnSpc>
              <a:spcBef>
                <a:spcPts val="0"/>
              </a:spcBef>
              <a:buNone/>
            </a:pPr>
            <a:r>
              <a:rPr lang="pt-BR" b="1" i="1" dirty="0">
                <a:solidFill>
                  <a:schemeClr val="accent5"/>
                </a:solidFill>
                <a:latin typeface="Franklin Gothic Medium Cond" panose="020B0606030402020204" pitchFamily="34" charset="0"/>
              </a:rPr>
              <a:t>O Quadro Mundial não está recomendando assentamento de nenhuma região</a:t>
            </a:r>
            <a:endParaRPr lang="pt-BR" b="1" i="1" dirty="0">
              <a:solidFill>
                <a:schemeClr val="accent5"/>
              </a:solidFill>
            </a:endParaRPr>
          </a:p>
        </p:txBody>
      </p:sp>
    </p:spTree>
    <p:extLst>
      <p:ext uri="{BB962C8B-B14F-4D97-AF65-F5344CB8AC3E}">
        <p14:creationId xmlns:p14="http://schemas.microsoft.com/office/powerpoint/2010/main" val="2255698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582790-011B-C989-8B49-2909C8C0DDE7}"/>
              </a:ext>
            </a:extLst>
          </p:cNvPr>
          <p:cNvSpPr txBox="1"/>
          <p:nvPr/>
        </p:nvSpPr>
        <p:spPr>
          <a:xfrm>
            <a:off x="279401" y="56875"/>
            <a:ext cx="10682412" cy="6319679"/>
          </a:xfrm>
          <a:prstGeom prst="rect">
            <a:avLst/>
          </a:prstGeom>
          <a:noFill/>
        </p:spPr>
        <p:txBody>
          <a:bodyPr wrap="square" rtlCol="0">
            <a:spAutoFit/>
          </a:bodyPr>
          <a:lstStyle/>
          <a:p>
            <a:pPr marL="0" marR="0" indent="0" algn="just">
              <a:spcBef>
                <a:spcPts val="600"/>
              </a:spcBef>
              <a:spcAft>
                <a:spcPts val="1200"/>
              </a:spcAft>
            </a:pPr>
            <a:r>
              <a:rPr lang="en-US" sz="3600" dirty="0" err="1">
                <a:solidFill>
                  <a:srgbClr val="157979"/>
                </a:solidFill>
                <a:latin typeface="Franklin Gothic Medium Cond"/>
              </a:rPr>
              <a:t>Pedidos</a:t>
            </a:r>
            <a:r>
              <a:rPr lang="en-US" sz="3600" dirty="0">
                <a:solidFill>
                  <a:srgbClr val="157979"/>
                </a:solidFill>
                <a:latin typeface="Franklin Gothic Medium Cond"/>
              </a:rPr>
              <a:t> de </a:t>
            </a:r>
            <a:r>
              <a:rPr lang="en-US" sz="3600" dirty="0" err="1">
                <a:solidFill>
                  <a:srgbClr val="157979"/>
                </a:solidFill>
                <a:latin typeface="Franklin Gothic Medium Cond"/>
              </a:rPr>
              <a:t>assentamento</a:t>
            </a:r>
            <a:r>
              <a:rPr lang="en-US" sz="3600" dirty="0">
                <a:solidFill>
                  <a:srgbClr val="157979"/>
                </a:solidFill>
                <a:latin typeface="Franklin Gothic Medium Cond"/>
              </a:rPr>
              <a:t> </a:t>
            </a:r>
            <a:r>
              <a:rPr lang="en-US" sz="3600" dirty="0" err="1">
                <a:solidFill>
                  <a:srgbClr val="157979"/>
                </a:solidFill>
                <a:latin typeface="Franklin Gothic Medium Cond"/>
              </a:rPr>
              <a:t>na</a:t>
            </a:r>
            <a:r>
              <a:rPr lang="en-US" sz="3600" dirty="0">
                <a:solidFill>
                  <a:srgbClr val="157979"/>
                </a:solidFill>
                <a:latin typeface="Franklin Gothic Medium Cond"/>
              </a:rPr>
              <a:t> WSC 2023 </a:t>
            </a:r>
          </a:p>
          <a:p>
            <a:pPr marL="365760" lvl="0" indent="-365760">
              <a:spcAft>
                <a:spcPts val="200"/>
              </a:spcAft>
              <a:buFont typeface="Arial" panose="020B0604020202020204" pitchFamily="34" charset="0"/>
              <a:buChar char="•"/>
            </a:pPr>
            <a:r>
              <a:rPr lang="en-US" sz="3200" dirty="0">
                <a:solidFill>
                  <a:srgbClr val="0099BD"/>
                </a:solidFill>
                <a:ea typeface="Times New Roman" panose="02020603050405020304" pitchFamily="18" charset="0"/>
              </a:rPr>
              <a:t>Grupo de </a:t>
            </a:r>
            <a:r>
              <a:rPr lang="en-US" sz="3200" dirty="0" err="1">
                <a:solidFill>
                  <a:srgbClr val="0099BD"/>
                </a:solidFill>
                <a:ea typeface="Times New Roman" panose="02020603050405020304" pitchFamily="18" charset="0"/>
              </a:rPr>
              <a:t>trabalho</a:t>
            </a:r>
            <a:r>
              <a:rPr lang="en-US" sz="3200" dirty="0">
                <a:solidFill>
                  <a:srgbClr val="0099BD"/>
                </a:solidFill>
                <a:ea typeface="Times New Roman" panose="02020603050405020304" pitchFamily="18" charset="0"/>
              </a:rPr>
              <a:t> virtual </a:t>
            </a:r>
            <a:r>
              <a:rPr lang="en-US" sz="3200" dirty="0" err="1">
                <a:solidFill>
                  <a:srgbClr val="0099BD"/>
                </a:solidFill>
                <a:ea typeface="Times New Roman" panose="02020603050405020304" pitchFamily="18" charset="0"/>
              </a:rPr>
              <a:t>criado</a:t>
            </a:r>
            <a:r>
              <a:rPr lang="en-US" sz="3200" dirty="0">
                <a:solidFill>
                  <a:srgbClr val="0099BD"/>
                </a:solidFill>
                <a:ea typeface="Times New Roman" panose="02020603050405020304" pitchFamily="18" charset="0"/>
              </a:rPr>
              <a:t> para </a:t>
            </a:r>
            <a:r>
              <a:rPr lang="en-US" sz="3200" dirty="0" err="1">
                <a:solidFill>
                  <a:srgbClr val="0099BD"/>
                </a:solidFill>
                <a:ea typeface="Times New Roman" panose="02020603050405020304" pitchFamily="18" charset="0"/>
              </a:rPr>
              <a:t>revisar</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os</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pedidos</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assentamento</a:t>
            </a:r>
            <a:r>
              <a:rPr lang="en-US" sz="3200" dirty="0">
                <a:solidFill>
                  <a:srgbClr val="0099BD"/>
                </a:solidFill>
                <a:ea typeface="Times New Roman" panose="02020603050405020304" pitchFamily="18" charset="0"/>
              </a:rPr>
              <a:t> e </a:t>
            </a:r>
            <a:r>
              <a:rPr lang="en-US" sz="3200" dirty="0" err="1">
                <a:solidFill>
                  <a:srgbClr val="0099BD"/>
                </a:solidFill>
                <a:ea typeface="Times New Roman" panose="02020603050405020304" pitchFamily="18" charset="0"/>
              </a:rPr>
              <a:t>fazer</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recomendações</a:t>
            </a:r>
            <a:r>
              <a:rPr lang="en-US" sz="3200" dirty="0">
                <a:solidFill>
                  <a:srgbClr val="0099BD"/>
                </a:solidFill>
                <a:ea typeface="Times New Roman" panose="02020603050405020304" pitchFamily="18" charset="0"/>
              </a:rPr>
              <a:t> para o Quadro Mundial</a:t>
            </a:r>
            <a:endParaRPr lang="en-US" sz="3200" dirty="0">
              <a:solidFill>
                <a:srgbClr val="0099BD"/>
              </a:solidFill>
              <a:effectLst/>
              <a:ea typeface="Times New Roman" panose="02020603050405020304" pitchFamily="18" charset="0"/>
            </a:endParaRPr>
          </a:p>
          <a:p>
            <a:pPr marL="365760" lvl="0" indent="-365760">
              <a:spcAft>
                <a:spcPts val="200"/>
              </a:spcAft>
              <a:buFont typeface="Arial" panose="020B0604020202020204" pitchFamily="34" charset="0"/>
              <a:buChar char="•"/>
            </a:pPr>
            <a:r>
              <a:rPr lang="en-US" sz="3200" dirty="0">
                <a:solidFill>
                  <a:srgbClr val="0099BD"/>
                </a:solidFill>
                <a:ea typeface="Times New Roman" panose="02020603050405020304" pitchFamily="18" charset="0"/>
              </a:rPr>
              <a:t>Cinco </a:t>
            </a:r>
            <a:r>
              <a:rPr lang="en-US" sz="3200" dirty="0" err="1">
                <a:solidFill>
                  <a:srgbClr val="0099BD"/>
                </a:solidFill>
                <a:ea typeface="Times New Roman" panose="02020603050405020304" pitchFamily="18" charset="0"/>
              </a:rPr>
              <a:t>regiões</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pediram</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assentamento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na</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conferência</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dentro</a:t>
            </a:r>
            <a:r>
              <a:rPr lang="en-US" sz="3200" dirty="0">
                <a:solidFill>
                  <a:srgbClr val="0099BD"/>
                </a:solidFill>
                <a:ea typeface="Times New Roman" panose="02020603050405020304" pitchFamily="18" charset="0"/>
              </a:rPr>
              <a:t> do </a:t>
            </a:r>
            <a:r>
              <a:rPr lang="en-US" sz="3200" dirty="0" err="1">
                <a:solidFill>
                  <a:srgbClr val="0099BD"/>
                </a:solidFill>
                <a:ea typeface="Times New Roman" panose="02020603050405020304" pitchFamily="18" charset="0"/>
              </a:rPr>
              <a:t>prazo</a:t>
            </a:r>
            <a:r>
              <a:rPr lang="en-US" sz="3200" dirty="0">
                <a:solidFill>
                  <a:srgbClr val="0099BD"/>
                </a:solidFill>
                <a:effectLst/>
                <a:ea typeface="Times New Roman" panose="02020603050405020304" pitchFamily="18" charset="0"/>
              </a:rPr>
              <a:t>:  </a:t>
            </a:r>
            <a:r>
              <a:rPr lang="en-US" sz="3200" b="1" dirty="0" err="1">
                <a:solidFill>
                  <a:srgbClr val="0099BD"/>
                </a:solidFill>
                <a:ea typeface="Times New Roman" panose="02020603050405020304" pitchFamily="18" charset="0"/>
              </a:rPr>
              <a:t>Região</a:t>
            </a:r>
            <a:r>
              <a:rPr lang="en-US" sz="3200" b="1" dirty="0">
                <a:solidFill>
                  <a:srgbClr val="0099BD"/>
                </a:solidFill>
                <a:ea typeface="Times New Roman" panose="02020603050405020304" pitchFamily="18" charset="0"/>
              </a:rPr>
              <a:t> </a:t>
            </a:r>
            <a:r>
              <a:rPr lang="en-US" sz="3200" b="1" dirty="0" err="1">
                <a:solidFill>
                  <a:srgbClr val="0099BD"/>
                </a:solidFill>
                <a:ea typeface="Times New Roman" panose="02020603050405020304" pitchFamily="18" charset="0"/>
              </a:rPr>
              <a:t>Brasil</a:t>
            </a:r>
            <a:r>
              <a:rPr lang="en-US" sz="3200" b="1" dirty="0">
                <a:solidFill>
                  <a:srgbClr val="0099BD"/>
                </a:solidFill>
                <a:ea typeface="Times New Roman" panose="02020603050405020304" pitchFamily="18" charset="0"/>
              </a:rPr>
              <a:t> </a:t>
            </a:r>
            <a:r>
              <a:rPr lang="en-US" sz="3200" b="1" dirty="0">
                <a:solidFill>
                  <a:srgbClr val="0099BD"/>
                </a:solidFill>
                <a:effectLst/>
                <a:ea typeface="Times New Roman" panose="02020603050405020304" pitchFamily="18" charset="0"/>
              </a:rPr>
              <a:t>Central, </a:t>
            </a:r>
            <a:r>
              <a:rPr lang="en-US" sz="3200" b="1" dirty="0" err="1">
                <a:solidFill>
                  <a:srgbClr val="0099BD"/>
                </a:solidFill>
                <a:ea typeface="Times New Roman" panose="02020603050405020304" pitchFamily="18" charset="0"/>
              </a:rPr>
              <a:t>Região</a:t>
            </a:r>
            <a:r>
              <a:rPr lang="en-US" sz="3200" b="1" dirty="0">
                <a:solidFill>
                  <a:srgbClr val="0099BD"/>
                </a:solidFill>
                <a:ea typeface="Times New Roman" panose="02020603050405020304" pitchFamily="18" charset="0"/>
              </a:rPr>
              <a:t> Iran No</a:t>
            </a:r>
            <a:r>
              <a:rPr lang="en-US" sz="3200" b="1" dirty="0">
                <a:solidFill>
                  <a:srgbClr val="0099BD"/>
                </a:solidFill>
                <a:effectLst/>
                <a:ea typeface="Times New Roman" panose="02020603050405020304" pitchFamily="18" charset="0"/>
              </a:rPr>
              <a:t>.1, </a:t>
            </a:r>
            <a:r>
              <a:rPr lang="en-US" sz="3200" b="1" dirty="0" err="1">
                <a:solidFill>
                  <a:srgbClr val="0099BD"/>
                </a:solidFill>
                <a:ea typeface="Times New Roman" panose="02020603050405020304" pitchFamily="18" charset="0"/>
              </a:rPr>
              <a:t>Região</a:t>
            </a:r>
            <a:r>
              <a:rPr lang="en-US" sz="3200" b="1" dirty="0">
                <a:solidFill>
                  <a:srgbClr val="0099BD"/>
                </a:solidFill>
                <a:ea typeface="Times New Roman" panose="02020603050405020304" pitchFamily="18" charset="0"/>
              </a:rPr>
              <a:t> </a:t>
            </a:r>
            <a:r>
              <a:rPr lang="en-US" sz="3200" b="1" dirty="0" err="1">
                <a:solidFill>
                  <a:srgbClr val="0099BD"/>
                </a:solidFill>
                <a:ea typeface="Times New Roman" panose="02020603050405020304" pitchFamily="18" charset="0"/>
              </a:rPr>
              <a:t>Nordeste</a:t>
            </a:r>
            <a:r>
              <a:rPr lang="en-US" sz="3200" b="1" dirty="0">
                <a:solidFill>
                  <a:srgbClr val="0099BD"/>
                </a:solidFill>
                <a:ea typeface="Times New Roman" panose="02020603050405020304" pitchFamily="18" charset="0"/>
              </a:rPr>
              <a:t>, </a:t>
            </a:r>
            <a:r>
              <a:rPr lang="en-US" sz="3200" b="1" dirty="0">
                <a:solidFill>
                  <a:srgbClr val="0099BD"/>
                </a:solidFill>
                <a:effectLst/>
                <a:ea typeface="Times New Roman" panose="02020603050405020304" pitchFamily="18" charset="0"/>
              </a:rPr>
              <a:t>Rio Grande do Sul (</a:t>
            </a:r>
            <a:r>
              <a:rPr lang="en-US" sz="3200" b="1" dirty="0" err="1">
                <a:solidFill>
                  <a:srgbClr val="0099BD"/>
                </a:solidFill>
                <a:effectLst/>
                <a:ea typeface="Times New Roman" panose="02020603050405020304" pitchFamily="18" charset="0"/>
              </a:rPr>
              <a:t>Brasil</a:t>
            </a:r>
            <a:r>
              <a:rPr lang="en-US" sz="3200" b="1" dirty="0">
                <a:solidFill>
                  <a:srgbClr val="0099BD"/>
                </a:solidFill>
                <a:effectLst/>
                <a:ea typeface="Times New Roman" panose="02020603050405020304" pitchFamily="18" charset="0"/>
              </a:rPr>
              <a:t>), and </a:t>
            </a:r>
            <a:r>
              <a:rPr lang="en-US" sz="3200" b="1" dirty="0" err="1">
                <a:solidFill>
                  <a:srgbClr val="0099BD"/>
                </a:solidFill>
                <a:effectLst/>
                <a:ea typeface="Times New Roman" panose="02020603050405020304" pitchFamily="18" charset="0"/>
              </a:rPr>
              <a:t>Tailandia</a:t>
            </a:r>
            <a:endParaRPr lang="en-US" sz="3200" b="1" dirty="0">
              <a:solidFill>
                <a:srgbClr val="0099BD"/>
              </a:solidFill>
              <a:effectLst/>
              <a:ea typeface="Times New Roman" panose="02020603050405020304" pitchFamily="18" charset="0"/>
            </a:endParaRPr>
          </a:p>
          <a:p>
            <a:pPr marL="365760" lvl="0" indent="-365760">
              <a:spcAft>
                <a:spcPts val="200"/>
              </a:spcAft>
              <a:buFont typeface="Arial" panose="020B0604020202020204" pitchFamily="34" charset="0"/>
              <a:buChar char="•"/>
            </a:pPr>
            <a:r>
              <a:rPr lang="en-US" sz="3200" dirty="0">
                <a:solidFill>
                  <a:srgbClr val="0099BD"/>
                </a:solidFill>
                <a:ea typeface="Times New Roman" panose="02020603050405020304" pitchFamily="18" charset="0"/>
              </a:rPr>
              <a:t>O Quadro </a:t>
            </a:r>
            <a:r>
              <a:rPr lang="en-US" sz="3200" dirty="0" err="1">
                <a:solidFill>
                  <a:srgbClr val="0099BD"/>
                </a:solidFill>
                <a:ea typeface="Times New Roman" panose="02020603050405020304" pitchFamily="18" charset="0"/>
              </a:rPr>
              <a:t>concorda</a:t>
            </a:r>
            <a:r>
              <a:rPr lang="en-US" sz="3200" dirty="0">
                <a:solidFill>
                  <a:srgbClr val="0099BD"/>
                </a:solidFill>
                <a:ea typeface="Times New Roman" panose="02020603050405020304" pitchFamily="18" charset="0"/>
              </a:rPr>
              <a:t> que o </a:t>
            </a:r>
            <a:r>
              <a:rPr lang="en-US" sz="3200" dirty="0" err="1">
                <a:solidFill>
                  <a:srgbClr val="0099BD"/>
                </a:solidFill>
                <a:ea typeface="Times New Roman" panose="02020603050405020304" pitchFamily="18" charset="0"/>
              </a:rPr>
              <a:t>processo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atual</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assentamento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está</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quebrado</a:t>
            </a:r>
            <a:endParaRPr lang="en-US" sz="3200" dirty="0">
              <a:solidFill>
                <a:srgbClr val="0099BD"/>
              </a:solidFill>
              <a:effectLst/>
              <a:ea typeface="Times New Roman" panose="02020603050405020304" pitchFamily="18" charset="0"/>
            </a:endParaRPr>
          </a:p>
          <a:p>
            <a:pPr marL="365760" indent="-365760">
              <a:spcAft>
                <a:spcPts val="200"/>
              </a:spcAft>
              <a:buFont typeface="Arial" panose="020B0604020202020204" pitchFamily="34" charset="0"/>
              <a:buChar char="•"/>
            </a:pPr>
            <a:r>
              <a:rPr lang="en-US" sz="3200" dirty="0" err="1">
                <a:solidFill>
                  <a:srgbClr val="0099BD"/>
                </a:solidFill>
                <a:ea typeface="Times New Roman" panose="02020603050405020304" pitchFamily="18" charset="0"/>
              </a:rPr>
              <a:t>Nenhuma</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recomendação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será</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feita</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pelo</a:t>
            </a:r>
            <a:r>
              <a:rPr lang="en-US" sz="3200" dirty="0">
                <a:solidFill>
                  <a:srgbClr val="0099BD"/>
                </a:solidFill>
                <a:ea typeface="Times New Roman" panose="02020603050405020304" pitchFamily="18" charset="0"/>
              </a:rPr>
              <a:t> Quadro, o que </a:t>
            </a:r>
            <a:r>
              <a:rPr lang="en-US" sz="3200" dirty="0" err="1">
                <a:solidFill>
                  <a:srgbClr val="0099BD"/>
                </a:solidFill>
                <a:ea typeface="Times New Roman" panose="02020603050405020304" pitchFamily="18" charset="0"/>
              </a:rPr>
              <a:t>significa</a:t>
            </a:r>
            <a:r>
              <a:rPr lang="en-US" sz="3200" dirty="0">
                <a:solidFill>
                  <a:srgbClr val="0099BD"/>
                </a:solidFill>
                <a:ea typeface="Times New Roman" panose="02020603050405020304" pitchFamily="18" charset="0"/>
              </a:rPr>
              <a:t> que o WB </a:t>
            </a:r>
            <a:r>
              <a:rPr lang="en-US" sz="3200" dirty="0" err="1">
                <a:solidFill>
                  <a:srgbClr val="0099BD"/>
                </a:solidFill>
                <a:ea typeface="Times New Roman" panose="02020603050405020304" pitchFamily="18" charset="0"/>
              </a:rPr>
              <a:t>não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vai</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apresentar</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nenhuma</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moção</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assentamento</a:t>
            </a:r>
            <a:endParaRPr lang="en-US" sz="3200" dirty="0">
              <a:solidFill>
                <a:srgbClr val="0099BD"/>
              </a:solidFill>
              <a:ea typeface="Times New Roman" panose="02020603050405020304" pitchFamily="18" charset="0"/>
            </a:endParaRPr>
          </a:p>
          <a:p>
            <a:pPr marL="365760" indent="-365760">
              <a:spcAft>
                <a:spcPts val="200"/>
              </a:spcAft>
              <a:buFont typeface="Arial" panose="020B0604020202020204" pitchFamily="34" charset="0"/>
              <a:buChar char="•"/>
            </a:pPr>
            <a:r>
              <a:rPr lang="en-US" sz="3200" dirty="0" err="1">
                <a:solidFill>
                  <a:srgbClr val="0099BD"/>
                </a:solidFill>
                <a:ea typeface="Times New Roman" panose="02020603050405020304" pitchFamily="18" charset="0"/>
              </a:rPr>
              <a:t>Os</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resultados</a:t>
            </a:r>
            <a:r>
              <a:rPr lang="en-US" sz="3200" dirty="0">
                <a:solidFill>
                  <a:srgbClr val="0099BD"/>
                </a:solidFill>
                <a:ea typeface="Times New Roman" panose="02020603050405020304" pitchFamily="18" charset="0"/>
              </a:rPr>
              <a:t> das </a:t>
            </a:r>
            <a:r>
              <a:rPr lang="en-US" sz="3200" dirty="0" err="1">
                <a:solidFill>
                  <a:srgbClr val="0099BD"/>
                </a:solidFill>
                <a:ea typeface="Times New Roman" panose="02020603050405020304" pitchFamily="18" charset="0"/>
              </a:rPr>
              <a:t>recomendações</a:t>
            </a:r>
            <a:r>
              <a:rPr lang="en-US" sz="3200" dirty="0">
                <a:solidFill>
                  <a:srgbClr val="0099BD"/>
                </a:solidFill>
                <a:ea typeface="Times New Roman" panose="02020603050405020304" pitchFamily="18" charset="0"/>
              </a:rPr>
              <a:t> do </a:t>
            </a:r>
            <a:r>
              <a:rPr lang="en-US" sz="3200" dirty="0" err="1">
                <a:solidFill>
                  <a:srgbClr val="0099BD"/>
                </a:solidFill>
                <a:ea typeface="Times New Roman" panose="02020603050405020304" pitchFamily="18" charset="0"/>
              </a:rPr>
              <a:t>grupo</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trabalho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estão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incluida</a:t>
            </a:r>
            <a:r>
              <a:rPr lang="en-US" sz="3200" dirty="0">
                <a:solidFill>
                  <a:srgbClr val="0099BD"/>
                </a:solidFill>
                <a:ea typeface="Times New Roman" panose="02020603050405020304" pitchFamily="18" charset="0"/>
              </a:rPr>
              <a:t> no CAT para </a:t>
            </a:r>
            <a:r>
              <a:rPr lang="en-US" sz="3200" dirty="0" err="1">
                <a:solidFill>
                  <a:srgbClr val="0099BD"/>
                </a:solidFill>
                <a:ea typeface="Times New Roman" panose="02020603050405020304" pitchFamily="18" charset="0"/>
              </a:rPr>
              <a:t>consideração</a:t>
            </a:r>
            <a:r>
              <a:rPr lang="en-US" sz="3200" dirty="0">
                <a:solidFill>
                  <a:srgbClr val="0099BD"/>
                </a:solidFill>
                <a:ea typeface="Times New Roman" panose="02020603050405020304" pitchFamily="18" charset="0"/>
              </a:rPr>
              <a:t> da WSC</a:t>
            </a:r>
          </a:p>
        </p:txBody>
      </p:sp>
      <p:pic>
        <p:nvPicPr>
          <p:cNvPr id="4" name="Picture 3">
            <a:extLst>
              <a:ext uri="{FF2B5EF4-FFF2-40B4-BE49-F238E27FC236}">
                <a16:creationId xmlns:a16="http://schemas.microsoft.com/office/drawing/2014/main" id="{625B3D65-E4FE-2B83-4A0C-8A31610A3920}"/>
              </a:ext>
            </a:extLst>
          </p:cNvPr>
          <p:cNvPicPr>
            <a:picLocks noChangeAspect="1"/>
          </p:cNvPicPr>
          <p:nvPr/>
        </p:nvPicPr>
        <p:blipFill>
          <a:blip r:embed="rId3"/>
          <a:stretch>
            <a:fillRect/>
          </a:stretch>
        </p:blipFill>
        <p:spPr>
          <a:xfrm>
            <a:off x="9398000" y="4812416"/>
            <a:ext cx="1951163" cy="1951163"/>
          </a:xfrm>
          <a:prstGeom prst="rect">
            <a:avLst/>
          </a:prstGeom>
        </p:spPr>
      </p:pic>
    </p:spTree>
    <p:extLst>
      <p:ext uri="{BB962C8B-B14F-4D97-AF65-F5344CB8AC3E}">
        <p14:creationId xmlns:p14="http://schemas.microsoft.com/office/powerpoint/2010/main" val="13588167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CA4B3-D956-A0C4-4E48-05220AF47C1B}"/>
              </a:ext>
            </a:extLst>
          </p:cNvPr>
          <p:cNvSpPr txBox="1"/>
          <p:nvPr/>
        </p:nvSpPr>
        <p:spPr>
          <a:xfrm>
            <a:off x="355600" y="278682"/>
            <a:ext cx="10276012" cy="3480440"/>
          </a:xfrm>
          <a:prstGeom prst="rect">
            <a:avLst/>
          </a:prstGeom>
          <a:noFill/>
        </p:spPr>
        <p:txBody>
          <a:bodyPr wrap="square" rtlCol="0">
            <a:spAutoFit/>
          </a:bodyPr>
          <a:lstStyle/>
          <a:p>
            <a:pPr marL="0" marR="0" indent="0" algn="just">
              <a:spcBef>
                <a:spcPts val="600"/>
              </a:spcBef>
              <a:spcAft>
                <a:spcPts val="300"/>
              </a:spcAft>
            </a:pPr>
            <a:r>
              <a:rPr lang="en-US" sz="3600" dirty="0" err="1">
                <a:solidFill>
                  <a:srgbClr val="157979"/>
                </a:solidFill>
                <a:latin typeface="Franklin Gothic Medium Cond"/>
              </a:rPr>
              <a:t>Recomendações</a:t>
            </a:r>
            <a:r>
              <a:rPr lang="en-US" sz="3600" dirty="0">
                <a:solidFill>
                  <a:srgbClr val="157979"/>
                </a:solidFill>
                <a:latin typeface="Franklin Gothic Medium Cond"/>
              </a:rPr>
              <a:t> de </a:t>
            </a:r>
            <a:r>
              <a:rPr lang="en-US" sz="3600" dirty="0" err="1">
                <a:solidFill>
                  <a:srgbClr val="157979"/>
                </a:solidFill>
                <a:latin typeface="Franklin Gothic Medium Cond"/>
              </a:rPr>
              <a:t>assentamento</a:t>
            </a:r>
            <a:r>
              <a:rPr lang="en-US" sz="3600" dirty="0">
                <a:solidFill>
                  <a:srgbClr val="157979"/>
                </a:solidFill>
                <a:latin typeface="Franklin Gothic Medium Cond"/>
              </a:rPr>
              <a:t> do </a:t>
            </a:r>
            <a:r>
              <a:rPr lang="en-US" sz="3600" dirty="0" err="1">
                <a:solidFill>
                  <a:srgbClr val="157979"/>
                </a:solidFill>
                <a:latin typeface="Franklin Gothic Medium Cond"/>
              </a:rPr>
              <a:t>grupo</a:t>
            </a:r>
            <a:r>
              <a:rPr lang="en-US" sz="3600" dirty="0">
                <a:solidFill>
                  <a:srgbClr val="157979"/>
                </a:solidFill>
                <a:latin typeface="Franklin Gothic Medium Cond"/>
              </a:rPr>
              <a:t> de </a:t>
            </a:r>
            <a:r>
              <a:rPr lang="en-US" sz="3600" dirty="0" err="1">
                <a:solidFill>
                  <a:srgbClr val="157979"/>
                </a:solidFill>
                <a:latin typeface="Franklin Gothic Medium Cond"/>
              </a:rPr>
              <a:t>trabalho</a:t>
            </a:r>
            <a:r>
              <a:rPr lang="en-US" sz="3600" dirty="0">
                <a:solidFill>
                  <a:srgbClr val="157979"/>
                </a:solidFill>
                <a:latin typeface="Franklin Gothic Medium Cond"/>
              </a:rPr>
              <a:t>: </a:t>
            </a:r>
          </a:p>
          <a:p>
            <a:pPr marL="365760" lvl="0" indent="-365760">
              <a:spcBef>
                <a:spcPts val="12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O </a:t>
            </a:r>
            <a:r>
              <a:rPr lang="en-US" sz="3200" dirty="0" err="1">
                <a:solidFill>
                  <a:srgbClr val="0099BD"/>
                </a:solidFill>
                <a:ea typeface="Times New Roman" panose="02020603050405020304" pitchFamily="18" charset="0"/>
              </a:rPr>
              <a:t>grupo</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trabalho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chegou</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ao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consenso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na</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recomendação</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Região</a:t>
            </a:r>
            <a:r>
              <a:rPr lang="en-US" sz="3200" dirty="0">
                <a:solidFill>
                  <a:srgbClr val="0099BD"/>
                </a:solidFill>
                <a:ea typeface="Times New Roman" panose="02020603050405020304" pitchFamily="18" charset="0"/>
              </a:rPr>
              <a:t> Iran No.1, </a:t>
            </a:r>
            <a:r>
              <a:rPr lang="en-US" sz="3200" dirty="0" err="1">
                <a:solidFill>
                  <a:srgbClr val="0099BD"/>
                </a:solidFill>
                <a:ea typeface="Times New Roman" panose="02020603050405020304" pitchFamily="18" charset="0"/>
              </a:rPr>
              <a:t>Região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Nordeste</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Região</a:t>
            </a:r>
            <a:r>
              <a:rPr lang="en-US" sz="3200" dirty="0">
                <a:solidFill>
                  <a:srgbClr val="0099BD"/>
                </a:solidFill>
                <a:ea typeface="Times New Roman" panose="02020603050405020304" pitchFamily="18" charset="0"/>
              </a:rPr>
              <a:t> Rio Grande do Sul e </a:t>
            </a:r>
            <a:r>
              <a:rPr lang="en-US" sz="3200" dirty="0" err="1">
                <a:solidFill>
                  <a:srgbClr val="0099BD"/>
                </a:solidFill>
                <a:ea typeface="Times New Roman" panose="02020603050405020304" pitchFamily="18" charset="0"/>
              </a:rPr>
              <a:t>Tailandia</a:t>
            </a:r>
            <a:r>
              <a:rPr lang="en-US" sz="3200" dirty="0">
                <a:solidFill>
                  <a:srgbClr val="0099BD"/>
                </a:solidFill>
                <a:ea typeface="Times New Roman" panose="02020603050405020304" pitchFamily="18" charset="0"/>
              </a:rPr>
              <a:t> para </a:t>
            </a:r>
            <a:r>
              <a:rPr lang="en-US" sz="3200" dirty="0" err="1">
                <a:solidFill>
                  <a:srgbClr val="0099BD"/>
                </a:solidFill>
                <a:ea typeface="Times New Roman" panose="02020603050405020304" pitchFamily="18" charset="0"/>
              </a:rPr>
              <a:t>assentamento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na</a:t>
            </a:r>
            <a:r>
              <a:rPr lang="en-US" sz="3200" dirty="0">
                <a:solidFill>
                  <a:srgbClr val="0099BD"/>
                </a:solidFill>
                <a:ea typeface="Times New Roman" panose="02020603050405020304" pitchFamily="18" charset="0"/>
              </a:rPr>
              <a:t> WSC 2023</a:t>
            </a:r>
          </a:p>
          <a:p>
            <a:pPr marL="365760" indent="-365760">
              <a:spcBef>
                <a:spcPts val="1200"/>
              </a:spcBef>
              <a:spcAft>
                <a:spcPts val="200"/>
              </a:spcAft>
              <a:buFont typeface="Arial" panose="020B0604020202020204" pitchFamily="34" charset="0"/>
              <a:buChar char="•"/>
            </a:pPr>
            <a:r>
              <a:rPr lang="en-US" sz="3200" dirty="0">
                <a:solidFill>
                  <a:srgbClr val="0099BD"/>
                </a:solidFill>
                <a:ea typeface="Times New Roman" panose="02020603050405020304" pitchFamily="18" charset="0"/>
              </a:rPr>
              <a:t>O </a:t>
            </a:r>
            <a:r>
              <a:rPr lang="en-US" sz="3200" dirty="0" err="1">
                <a:solidFill>
                  <a:srgbClr val="0099BD"/>
                </a:solidFill>
                <a:ea typeface="Times New Roman" panose="02020603050405020304" pitchFamily="18" charset="0"/>
              </a:rPr>
              <a:t>relatório</a:t>
            </a:r>
            <a:r>
              <a:rPr lang="en-US" sz="3200" dirty="0">
                <a:solidFill>
                  <a:srgbClr val="0099BD"/>
                </a:solidFill>
                <a:ea typeface="Times New Roman" panose="02020603050405020304" pitchFamily="18" charset="0"/>
              </a:rPr>
              <a:t> de </a:t>
            </a:r>
            <a:r>
              <a:rPr lang="en-US" sz="3200" dirty="0" err="1">
                <a:solidFill>
                  <a:srgbClr val="0099BD"/>
                </a:solidFill>
                <a:ea typeface="Times New Roman" panose="02020603050405020304" pitchFamily="18" charset="0"/>
              </a:rPr>
              <a:t>assentamento</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contém</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informações</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adicionais</a:t>
            </a:r>
            <a:r>
              <a:rPr lang="en-US" sz="3200" dirty="0">
                <a:solidFill>
                  <a:srgbClr val="0099BD"/>
                </a:solidFill>
                <a:ea typeface="Times New Roman" panose="02020603050405020304" pitchFamily="18" charset="0"/>
              </a:rPr>
              <a:t> das </a:t>
            </a:r>
            <a:r>
              <a:rPr lang="en-US" sz="3200" dirty="0" err="1">
                <a:solidFill>
                  <a:srgbClr val="0099BD"/>
                </a:solidFill>
                <a:ea typeface="Times New Roman" panose="02020603050405020304" pitchFamily="18" charset="0"/>
              </a:rPr>
              <a:t>regiões</a:t>
            </a:r>
            <a:r>
              <a:rPr lang="en-US" sz="3200" dirty="0">
                <a:solidFill>
                  <a:srgbClr val="0099BD"/>
                </a:solidFill>
                <a:ea typeface="Times New Roman" panose="02020603050405020304" pitchFamily="18" charset="0"/>
              </a:rPr>
              <a:t> que </a:t>
            </a:r>
            <a:r>
              <a:rPr lang="en-US" sz="3200" dirty="0" err="1">
                <a:solidFill>
                  <a:srgbClr val="0099BD"/>
                </a:solidFill>
                <a:ea typeface="Times New Roman" panose="02020603050405020304" pitchFamily="18" charset="0"/>
              </a:rPr>
              <a:t>fizeram</a:t>
            </a:r>
            <a:r>
              <a:rPr lang="en-US" sz="3200" dirty="0">
                <a:solidFill>
                  <a:srgbClr val="0099BD"/>
                </a:solidFill>
                <a:ea typeface="Times New Roman" panose="02020603050405020304" pitchFamily="18" charset="0"/>
              </a:rPr>
              <a:t> </a:t>
            </a:r>
            <a:r>
              <a:rPr lang="en-US" sz="3200" dirty="0" err="1">
                <a:solidFill>
                  <a:srgbClr val="0099BD"/>
                </a:solidFill>
                <a:ea typeface="Times New Roman" panose="02020603050405020304" pitchFamily="18" charset="0"/>
              </a:rPr>
              <a:t>pedido</a:t>
            </a:r>
            <a:r>
              <a:rPr lang="en-US" sz="3200" dirty="0">
                <a:solidFill>
                  <a:srgbClr val="0099BD"/>
                </a:solidFill>
                <a:ea typeface="Times New Roman" panose="02020603050405020304" pitchFamily="18" charset="0"/>
              </a:rPr>
              <a:t>. </a:t>
            </a:r>
          </a:p>
        </p:txBody>
      </p:sp>
      <p:sp>
        <p:nvSpPr>
          <p:cNvPr id="3" name="TextBox 2">
            <a:extLst>
              <a:ext uri="{FF2B5EF4-FFF2-40B4-BE49-F238E27FC236}">
                <a16:creationId xmlns:a16="http://schemas.microsoft.com/office/drawing/2014/main" id="{D6D9E3AC-48D7-1135-73D1-AE0D7E530D36}"/>
              </a:ext>
            </a:extLst>
          </p:cNvPr>
          <p:cNvSpPr txBox="1"/>
          <p:nvPr/>
        </p:nvSpPr>
        <p:spPr>
          <a:xfrm>
            <a:off x="381000" y="3880676"/>
            <a:ext cx="10276012" cy="2554545"/>
          </a:xfrm>
          <a:prstGeom prst="rect">
            <a:avLst/>
          </a:prstGeom>
          <a:noFill/>
        </p:spPr>
        <p:txBody>
          <a:bodyPr wrap="square" rtlCol="0">
            <a:spAutoFit/>
          </a:bodyPr>
          <a:lstStyle/>
          <a:p>
            <a:pPr marR="0" lvl="0" algn="ctr">
              <a:spcBef>
                <a:spcPts val="1200"/>
              </a:spcBef>
              <a:spcAft>
                <a:spcPts val="200"/>
              </a:spcAft>
            </a:pPr>
            <a:r>
              <a:rPr lang="en-US" sz="3200" dirty="0">
                <a:solidFill>
                  <a:schemeClr val="accent6"/>
                </a:solidFill>
                <a:ea typeface="Times New Roman" panose="02020603050405020304" pitchFamily="18" charset="0"/>
              </a:rPr>
              <a:t>O </a:t>
            </a:r>
            <a:r>
              <a:rPr lang="en-US" sz="3200" dirty="0" err="1">
                <a:solidFill>
                  <a:schemeClr val="accent6"/>
                </a:solidFill>
                <a:ea typeface="Times New Roman" panose="02020603050405020304" pitchFamily="18" charset="0"/>
              </a:rPr>
              <a:t>assentamento</a:t>
            </a:r>
            <a:r>
              <a:rPr lang="en-US" sz="3200" dirty="0">
                <a:solidFill>
                  <a:schemeClr val="accent6"/>
                </a:solidFill>
                <a:ea typeface="Times New Roman" panose="02020603050405020304" pitchFamily="18" charset="0"/>
              </a:rPr>
              <a:t> de </a:t>
            </a:r>
            <a:r>
              <a:rPr lang="en-US" sz="3200" dirty="0" err="1">
                <a:solidFill>
                  <a:schemeClr val="accent6"/>
                </a:solidFill>
                <a:ea typeface="Times New Roman" panose="02020603050405020304" pitchFamily="18" charset="0"/>
              </a:rPr>
              <a:t>qualquer</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região</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requer</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uma</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moção</a:t>
            </a:r>
            <a:r>
              <a:rPr lang="en-US" sz="3200" dirty="0">
                <a:solidFill>
                  <a:schemeClr val="accent6"/>
                </a:solidFill>
                <a:ea typeface="Times New Roman" panose="02020603050405020304" pitchFamily="18" charset="0"/>
              </a:rPr>
              <a:t> de </a:t>
            </a:r>
            <a:r>
              <a:rPr lang="en-US" sz="3200" dirty="0" err="1">
                <a:solidFill>
                  <a:schemeClr val="accent6"/>
                </a:solidFill>
                <a:ea typeface="Times New Roman" panose="02020603050405020304" pitchFamily="18" charset="0"/>
              </a:rPr>
              <a:t>algum</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participante</a:t>
            </a:r>
            <a:r>
              <a:rPr lang="en-US" sz="3200" dirty="0">
                <a:solidFill>
                  <a:schemeClr val="accent6"/>
                </a:solidFill>
                <a:ea typeface="Times New Roman" panose="02020603050405020304" pitchFamily="18" charset="0"/>
              </a:rPr>
              <a:t> da </a:t>
            </a:r>
            <a:r>
              <a:rPr lang="en-US" sz="3200" dirty="0" err="1">
                <a:solidFill>
                  <a:schemeClr val="accent6"/>
                </a:solidFill>
                <a:ea typeface="Times New Roman" panose="02020603050405020304" pitchFamily="18" charset="0"/>
              </a:rPr>
              <a:t>conferência</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Notifique</a:t>
            </a:r>
            <a:r>
              <a:rPr lang="en-US" sz="3200" dirty="0">
                <a:solidFill>
                  <a:schemeClr val="accent6"/>
                </a:solidFill>
                <a:ea typeface="Times New Roman" panose="02020603050405020304" pitchFamily="18" charset="0"/>
              </a:rPr>
              <a:t>  </a:t>
            </a:r>
            <a:r>
              <a:rPr lang="en-US" sz="3200" dirty="0">
                <a:solidFill>
                  <a:srgbClr val="00B0F0"/>
                </a:solidFill>
                <a:ea typeface="Times New Roman" panose="02020603050405020304" pitchFamily="18" charset="0"/>
                <a:hlinkClick r:id="rId3">
                  <a:extLst>
                    <a:ext uri="{A12FA001-AC4F-418D-AE19-62706E023703}">
                      <ahyp:hlinkClr xmlns:ahyp="http://schemas.microsoft.com/office/drawing/2018/hyperlinkcolor" val="tx"/>
                    </a:ext>
                  </a:extLst>
                </a:hlinkClick>
              </a:rPr>
              <a:t>worldboard@na.org</a:t>
            </a:r>
            <a:r>
              <a:rPr lang="en-US" sz="3200" dirty="0">
                <a:solidFill>
                  <a:srgbClr val="00B0F0"/>
                </a:solidFill>
                <a:ea typeface="Times New Roman" panose="02020603050405020304" pitchFamily="18" charset="0"/>
              </a:rPr>
              <a:t>  </a:t>
            </a:r>
            <a:r>
              <a:rPr lang="en-US" sz="3200" dirty="0" err="1">
                <a:solidFill>
                  <a:schemeClr val="accent6"/>
                </a:solidFill>
                <a:ea typeface="Times New Roman" panose="02020603050405020304" pitchFamily="18" charset="0"/>
              </a:rPr>
              <a:t>até</a:t>
            </a:r>
            <a:r>
              <a:rPr lang="en-US" sz="3200" dirty="0">
                <a:solidFill>
                  <a:schemeClr val="accent6"/>
                </a:solidFill>
                <a:ea typeface="Times New Roman" panose="02020603050405020304" pitchFamily="18" charset="0"/>
              </a:rPr>
              <a:t> 1 de Abril de  2023. O </a:t>
            </a:r>
            <a:r>
              <a:rPr lang="en-US" sz="3200" dirty="0" err="1">
                <a:solidFill>
                  <a:schemeClr val="accent6"/>
                </a:solidFill>
                <a:ea typeface="Times New Roman" panose="02020603050405020304" pitchFamily="18" charset="0"/>
              </a:rPr>
              <a:t>prazo</a:t>
            </a:r>
            <a:r>
              <a:rPr lang="en-US" sz="3200" dirty="0">
                <a:solidFill>
                  <a:schemeClr val="accent6"/>
                </a:solidFill>
                <a:ea typeface="Times New Roman" panose="02020603050405020304" pitchFamily="18" charset="0"/>
              </a:rPr>
              <a:t> final para </a:t>
            </a:r>
            <a:r>
              <a:rPr lang="en-US" sz="3200" dirty="0" err="1">
                <a:solidFill>
                  <a:schemeClr val="accent6"/>
                </a:solidFill>
                <a:ea typeface="Times New Roman" panose="02020603050405020304" pitchFamily="18" charset="0"/>
              </a:rPr>
              <a:t>moções</a:t>
            </a:r>
            <a:r>
              <a:rPr lang="en-US" sz="3200" dirty="0">
                <a:solidFill>
                  <a:schemeClr val="accent6"/>
                </a:solidFill>
                <a:ea typeface="Times New Roman" panose="02020603050405020304" pitchFamily="18" charset="0"/>
              </a:rPr>
              <a:t> é 15 de Abril </a:t>
            </a:r>
            <a:r>
              <a:rPr lang="en-US" sz="3200" dirty="0" err="1">
                <a:solidFill>
                  <a:schemeClr val="accent6"/>
                </a:solidFill>
                <a:ea typeface="Times New Roman" panose="02020603050405020304" pitchFamily="18" charset="0"/>
              </a:rPr>
              <a:t>usando</a:t>
            </a:r>
            <a:r>
              <a:rPr lang="en-US" sz="3200" dirty="0">
                <a:solidFill>
                  <a:schemeClr val="accent6"/>
                </a:solidFill>
                <a:ea typeface="Times New Roman" panose="02020603050405020304" pitchFamily="18" charset="0"/>
              </a:rPr>
              <a:t> o </a:t>
            </a:r>
            <a:r>
              <a:rPr lang="en-US" sz="3200" dirty="0" err="1">
                <a:solidFill>
                  <a:schemeClr val="accent6"/>
                </a:solidFill>
                <a:ea typeface="Times New Roman" panose="02020603050405020304" pitchFamily="18" charset="0"/>
              </a:rPr>
              <a:t>formulário</a:t>
            </a:r>
            <a:r>
              <a:rPr lang="en-US" sz="3200" dirty="0">
                <a:solidFill>
                  <a:schemeClr val="accent6"/>
                </a:solidFill>
                <a:ea typeface="Times New Roman" panose="02020603050405020304" pitchFamily="18" charset="0"/>
              </a:rPr>
              <a:t> de </a:t>
            </a:r>
            <a:r>
              <a:rPr lang="en-US" sz="3200" dirty="0" err="1">
                <a:solidFill>
                  <a:schemeClr val="accent6"/>
                </a:solidFill>
                <a:ea typeface="Times New Roman" panose="02020603050405020304" pitchFamily="18" charset="0"/>
              </a:rPr>
              <a:t>emendas</a:t>
            </a:r>
            <a:r>
              <a:rPr lang="en-US" sz="3200" dirty="0">
                <a:solidFill>
                  <a:schemeClr val="accent6"/>
                </a:solidFill>
                <a:ea typeface="Times New Roman" panose="02020603050405020304" pitchFamily="18" charset="0"/>
              </a:rPr>
              <a:t> e </a:t>
            </a:r>
            <a:r>
              <a:rPr lang="en-US" sz="3200" dirty="0" err="1">
                <a:solidFill>
                  <a:schemeClr val="accent6"/>
                </a:solidFill>
                <a:ea typeface="Times New Roman" panose="02020603050405020304" pitchFamily="18" charset="0"/>
              </a:rPr>
              <a:t>assentamento</a:t>
            </a:r>
            <a:r>
              <a:rPr lang="en-US" sz="3200" dirty="0">
                <a:solidFill>
                  <a:schemeClr val="accent6"/>
                </a:solidFill>
                <a:ea typeface="Times New Roman" panose="02020603050405020304" pitchFamily="18" charset="0"/>
              </a:rPr>
              <a:t> que </a:t>
            </a:r>
            <a:r>
              <a:rPr lang="en-US" sz="3200" dirty="0" err="1">
                <a:solidFill>
                  <a:schemeClr val="accent6"/>
                </a:solidFill>
                <a:ea typeface="Times New Roman" panose="02020603050405020304" pitchFamily="18" charset="0"/>
              </a:rPr>
              <a:t>pode</a:t>
            </a:r>
            <a:r>
              <a:rPr lang="en-US" sz="3200" dirty="0">
                <a:solidFill>
                  <a:schemeClr val="accent6"/>
                </a:solidFill>
                <a:ea typeface="Times New Roman" panose="02020603050405020304" pitchFamily="18" charset="0"/>
              </a:rPr>
              <a:t> ser </a:t>
            </a:r>
            <a:r>
              <a:rPr lang="en-US" sz="3200" dirty="0" err="1">
                <a:solidFill>
                  <a:schemeClr val="accent6"/>
                </a:solidFill>
                <a:ea typeface="Times New Roman" panose="02020603050405020304" pitchFamily="18" charset="0"/>
              </a:rPr>
              <a:t>encontrado</a:t>
            </a:r>
            <a:r>
              <a:rPr lang="en-US" sz="3200" dirty="0">
                <a:solidFill>
                  <a:schemeClr val="accent6"/>
                </a:solidFill>
                <a:ea typeface="Times New Roman" panose="02020603050405020304" pitchFamily="18" charset="0"/>
              </a:rPr>
              <a:t> </a:t>
            </a:r>
            <a:r>
              <a:rPr lang="en-US" sz="3200" dirty="0" err="1">
                <a:solidFill>
                  <a:schemeClr val="accent6"/>
                </a:solidFill>
                <a:ea typeface="Times New Roman" panose="02020603050405020304" pitchFamily="18" charset="0"/>
              </a:rPr>
              <a:t>em</a:t>
            </a:r>
            <a:r>
              <a:rPr lang="en-US" sz="3200" dirty="0">
                <a:solidFill>
                  <a:schemeClr val="accent6"/>
                </a:solidFill>
                <a:ea typeface="Times New Roman" panose="02020603050405020304" pitchFamily="18" charset="0"/>
              </a:rPr>
              <a:t>: </a:t>
            </a:r>
            <a:r>
              <a:rPr lang="en-US" sz="3200" dirty="0">
                <a:solidFill>
                  <a:srgbClr val="00B0F0"/>
                </a:solidFill>
                <a:effectLst/>
                <a:ea typeface="Times New Roman" panose="02020603050405020304" pitchFamily="18" charset="0"/>
                <a:hlinkClick r:id="rId4">
                  <a:extLst>
                    <a:ext uri="{A12FA001-AC4F-418D-AE19-62706E023703}">
                      <ahyp:hlinkClr xmlns:ahyp="http://schemas.microsoft.com/office/drawing/2018/hyperlinkcolor" val="tx"/>
                    </a:ext>
                  </a:extLst>
                </a:hlinkClick>
              </a:rPr>
              <a:t>www.na.org/conference</a:t>
            </a:r>
            <a:r>
              <a:rPr lang="en-US" sz="3200" dirty="0">
                <a:solidFill>
                  <a:srgbClr val="00B0F0"/>
                </a:solidFill>
                <a:ea typeface="Times New Roman" panose="02020603050405020304" pitchFamily="18" charset="0"/>
              </a:rPr>
              <a:t>.</a:t>
            </a:r>
            <a:endParaRPr lang="en-US" sz="3200" dirty="0">
              <a:solidFill>
                <a:schemeClr val="accent6"/>
              </a:solidFill>
              <a:ea typeface="Times New Roman" panose="02020603050405020304" pitchFamily="18" charset="0"/>
            </a:endParaRPr>
          </a:p>
        </p:txBody>
      </p:sp>
      <p:sp>
        <p:nvSpPr>
          <p:cNvPr id="4" name="Rectangle 3">
            <a:extLst>
              <a:ext uri="{FF2B5EF4-FFF2-40B4-BE49-F238E27FC236}">
                <a16:creationId xmlns:a16="http://schemas.microsoft.com/office/drawing/2014/main" id="{02CD14CF-CF75-1876-EB70-3D5A2DCD5E62}"/>
              </a:ext>
            </a:extLst>
          </p:cNvPr>
          <p:cNvSpPr/>
          <p:nvPr/>
        </p:nvSpPr>
        <p:spPr>
          <a:xfrm>
            <a:off x="381000" y="3753675"/>
            <a:ext cx="10250612" cy="2681545"/>
          </a:xfrm>
          <a:prstGeom prst="rect">
            <a:avLst/>
          </a:prstGeom>
          <a:noFill/>
          <a:ln w="508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14015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err="1">
                <a:solidFill>
                  <a:schemeClr val="accent1"/>
                </a:solidFill>
              </a:rPr>
              <a:t>Processos</a:t>
            </a:r>
            <a:r>
              <a:rPr lang="en-US" i="1" dirty="0">
                <a:solidFill>
                  <a:schemeClr val="accent1"/>
                </a:solidFill>
              </a:rPr>
              <a:t> </a:t>
            </a:r>
            <a:r>
              <a:rPr lang="en-US" i="1" dirty="0" err="1">
                <a:solidFill>
                  <a:schemeClr val="accent1"/>
                </a:solidFill>
              </a:rPr>
              <a:t>Propostos</a:t>
            </a:r>
            <a:br>
              <a:rPr lang="en-US" i="1" dirty="0">
                <a:solidFill>
                  <a:schemeClr val="accent1"/>
                </a:solidFill>
              </a:rPr>
            </a:br>
            <a:r>
              <a:rPr lang="en-US" i="1" dirty="0">
                <a:solidFill>
                  <a:schemeClr val="accent1"/>
                </a:solidFill>
              </a:rPr>
              <a:t>para WSC 2023</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3" y="4060820"/>
            <a:ext cx="10515600" cy="2565304"/>
          </a:xfrm>
        </p:spPr>
        <p:txBody>
          <a:bodyPr/>
          <a:lstStyle/>
          <a:p>
            <a:pPr>
              <a:lnSpc>
                <a:spcPct val="100000"/>
              </a:lnSpc>
              <a:spcBef>
                <a:spcPts val="0"/>
              </a:spcBef>
            </a:pPr>
            <a:r>
              <a:rPr lang="en-US" sz="3000" b="1" dirty="0">
                <a:solidFill>
                  <a:schemeClr val="accent4"/>
                </a:solidFill>
              </a:rPr>
              <a:t>O Quadro Mundial </a:t>
            </a:r>
            <a:r>
              <a:rPr lang="en-US" sz="3000" b="1" dirty="0" err="1">
                <a:solidFill>
                  <a:schemeClr val="accent4"/>
                </a:solidFill>
              </a:rPr>
              <a:t>sugere</a:t>
            </a:r>
            <a:r>
              <a:rPr lang="en-US" sz="3000" b="1" dirty="0">
                <a:solidFill>
                  <a:schemeClr val="accent4"/>
                </a:solidFill>
              </a:rPr>
              <a:t> </a:t>
            </a:r>
            <a:r>
              <a:rPr lang="en-US" sz="3000" b="1" dirty="0" err="1">
                <a:solidFill>
                  <a:schemeClr val="accent4"/>
                </a:solidFill>
              </a:rPr>
              <a:t>uma</a:t>
            </a:r>
            <a:r>
              <a:rPr lang="en-US" sz="3000" b="1" dirty="0">
                <a:solidFill>
                  <a:schemeClr val="accent4"/>
                </a:solidFill>
              </a:rPr>
              <a:t> </a:t>
            </a:r>
            <a:r>
              <a:rPr lang="en-US" sz="3000" b="1" dirty="0" err="1">
                <a:solidFill>
                  <a:schemeClr val="accent4"/>
                </a:solidFill>
              </a:rPr>
              <a:t>discussão</a:t>
            </a:r>
            <a:r>
              <a:rPr lang="en-US" sz="3000" b="1" dirty="0">
                <a:solidFill>
                  <a:schemeClr val="accent4"/>
                </a:solidFill>
              </a:rPr>
              <a:t> e um </a:t>
            </a:r>
            <a:r>
              <a:rPr lang="en-US" sz="3000" b="1" dirty="0" err="1">
                <a:solidFill>
                  <a:schemeClr val="accent4"/>
                </a:solidFill>
              </a:rPr>
              <a:t>processo</a:t>
            </a:r>
            <a:r>
              <a:rPr lang="en-US" sz="3000" b="1" dirty="0">
                <a:solidFill>
                  <a:schemeClr val="accent4"/>
                </a:solidFill>
              </a:rPr>
              <a:t> de </a:t>
            </a:r>
            <a:r>
              <a:rPr lang="en-US" sz="3000" b="1" dirty="0" err="1">
                <a:solidFill>
                  <a:schemeClr val="accent4"/>
                </a:solidFill>
              </a:rPr>
              <a:t>decisão</a:t>
            </a:r>
            <a:r>
              <a:rPr lang="en-US" sz="3000" b="1" dirty="0">
                <a:solidFill>
                  <a:schemeClr val="accent4"/>
                </a:solidFill>
              </a:rPr>
              <a:t> para </a:t>
            </a:r>
            <a:r>
              <a:rPr lang="en-US" sz="3000" b="1" dirty="0" err="1">
                <a:solidFill>
                  <a:schemeClr val="accent4"/>
                </a:solidFill>
              </a:rPr>
              <a:t>testar</a:t>
            </a:r>
            <a:r>
              <a:rPr lang="en-US" sz="3000" b="1" dirty="0">
                <a:solidFill>
                  <a:schemeClr val="accent4"/>
                </a:solidFill>
              </a:rPr>
              <a:t> </a:t>
            </a:r>
            <a:r>
              <a:rPr lang="en-US" sz="3000" b="1" dirty="0" err="1">
                <a:solidFill>
                  <a:schemeClr val="accent4"/>
                </a:solidFill>
              </a:rPr>
              <a:t>alguns</a:t>
            </a:r>
            <a:r>
              <a:rPr lang="en-US" sz="3000" b="1" dirty="0">
                <a:solidFill>
                  <a:schemeClr val="accent4"/>
                </a:solidFill>
              </a:rPr>
              <a:t> </a:t>
            </a:r>
            <a:r>
              <a:rPr lang="en-US" sz="3000" b="1" dirty="0" err="1">
                <a:solidFill>
                  <a:schemeClr val="accent4"/>
                </a:solidFill>
              </a:rPr>
              <a:t>processos</a:t>
            </a:r>
            <a:r>
              <a:rPr lang="en-US" sz="3000" b="1" dirty="0">
                <a:solidFill>
                  <a:schemeClr val="accent4"/>
                </a:solidFill>
              </a:rPr>
              <a:t> </a:t>
            </a:r>
            <a:r>
              <a:rPr lang="en-US" sz="3000" b="1" dirty="0" err="1">
                <a:solidFill>
                  <a:schemeClr val="accent4"/>
                </a:solidFill>
              </a:rPr>
              <a:t>somente</a:t>
            </a:r>
            <a:r>
              <a:rPr lang="en-US" sz="3000" b="1" dirty="0">
                <a:solidFill>
                  <a:schemeClr val="accent4"/>
                </a:solidFill>
              </a:rPr>
              <a:t> para </a:t>
            </a:r>
            <a:r>
              <a:rPr lang="en-US" sz="3000" b="1" dirty="0" err="1">
                <a:solidFill>
                  <a:schemeClr val="accent4"/>
                </a:solidFill>
              </a:rPr>
              <a:t>uma</a:t>
            </a:r>
            <a:r>
              <a:rPr lang="en-US" sz="3000" b="1" dirty="0">
                <a:solidFill>
                  <a:schemeClr val="accent4"/>
                </a:solidFill>
              </a:rPr>
              <a:t> </a:t>
            </a:r>
            <a:r>
              <a:rPr lang="en-US" sz="3000" b="1" dirty="0" err="1">
                <a:solidFill>
                  <a:schemeClr val="accent4"/>
                </a:solidFill>
              </a:rPr>
              <a:t>conferência</a:t>
            </a:r>
            <a:r>
              <a:rPr lang="en-US" sz="3000" b="1" dirty="0">
                <a:solidFill>
                  <a:schemeClr val="accent4"/>
                </a:solidFill>
              </a:rPr>
              <a:t> </a:t>
            </a:r>
          </a:p>
          <a:p>
            <a:pPr marL="914400" lvl="1" indent="-457200">
              <a:lnSpc>
                <a:spcPct val="100000"/>
              </a:lnSpc>
              <a:spcBef>
                <a:spcPts val="0"/>
              </a:spcBef>
              <a:buFont typeface="Arial" panose="020B0604020202020204" pitchFamily="34" charset="0"/>
              <a:buChar char="•"/>
            </a:pPr>
            <a:r>
              <a:rPr lang="en-US" sz="3000" b="1" dirty="0" err="1">
                <a:solidFill>
                  <a:schemeClr val="accent4"/>
                </a:solidFill>
              </a:rPr>
              <a:t>Participantes</a:t>
            </a:r>
            <a:r>
              <a:rPr lang="en-US" sz="3000" b="1" dirty="0">
                <a:solidFill>
                  <a:schemeClr val="accent4"/>
                </a:solidFill>
              </a:rPr>
              <a:t> </a:t>
            </a:r>
            <a:r>
              <a:rPr lang="en-US" sz="3000" b="1" dirty="0" err="1">
                <a:solidFill>
                  <a:schemeClr val="accent4"/>
                </a:solidFill>
              </a:rPr>
              <a:t>podem</a:t>
            </a:r>
            <a:r>
              <a:rPr lang="en-US" sz="3000" b="1" dirty="0">
                <a:solidFill>
                  <a:schemeClr val="accent4"/>
                </a:solidFill>
              </a:rPr>
              <a:t> decider </a:t>
            </a:r>
            <a:r>
              <a:rPr lang="en-US" sz="3000" b="1" dirty="0" err="1">
                <a:solidFill>
                  <a:schemeClr val="accent4"/>
                </a:solidFill>
              </a:rPr>
              <a:t>adotá-los</a:t>
            </a:r>
            <a:r>
              <a:rPr lang="en-US" sz="3000" b="1" dirty="0">
                <a:solidFill>
                  <a:schemeClr val="accent4"/>
                </a:solidFill>
              </a:rPr>
              <a:t> </a:t>
            </a:r>
            <a:r>
              <a:rPr lang="en-US" sz="3000" b="1" dirty="0" err="1">
                <a:solidFill>
                  <a:schemeClr val="accent4"/>
                </a:solidFill>
              </a:rPr>
              <a:t>como</a:t>
            </a:r>
            <a:r>
              <a:rPr lang="en-US" sz="3000" b="1" dirty="0">
                <a:solidFill>
                  <a:schemeClr val="accent4"/>
                </a:solidFill>
              </a:rPr>
              <a:t> </a:t>
            </a:r>
            <a:r>
              <a:rPr lang="en-US" sz="3000" b="1" dirty="0" err="1">
                <a:solidFill>
                  <a:schemeClr val="accent4"/>
                </a:solidFill>
              </a:rPr>
              <a:t>política</a:t>
            </a:r>
            <a:r>
              <a:rPr lang="en-US" sz="3000" b="1" dirty="0">
                <a:solidFill>
                  <a:schemeClr val="accent4"/>
                </a:solidFill>
              </a:rPr>
              <a:t> </a:t>
            </a:r>
            <a:r>
              <a:rPr lang="en-US" sz="3000" b="1" dirty="0" err="1">
                <a:solidFill>
                  <a:schemeClr val="accent4"/>
                </a:solidFill>
              </a:rPr>
              <a:t>recorrente</a:t>
            </a:r>
            <a:endParaRPr lang="en-US" sz="3000" b="1" dirty="0">
              <a:solidFill>
                <a:schemeClr val="accent4"/>
              </a:solidFill>
            </a:endParaRPr>
          </a:p>
          <a:p>
            <a:pPr marL="914400" lvl="1" indent="-457200">
              <a:lnSpc>
                <a:spcPct val="100000"/>
              </a:lnSpc>
              <a:spcBef>
                <a:spcPts val="0"/>
              </a:spcBef>
              <a:buFont typeface="Arial" panose="020B0604020202020204" pitchFamily="34" charset="0"/>
              <a:buChar char="•"/>
            </a:pPr>
            <a:r>
              <a:rPr lang="pt-BR" sz="3000" b="1" dirty="0">
                <a:solidFill>
                  <a:schemeClr val="accent4"/>
                </a:solidFill>
              </a:rPr>
              <a:t>As vezes os processos sugeridos são novos, e as vezes são aperfeiçoamentos</a:t>
            </a:r>
            <a:endParaRPr lang="en-US" sz="3000" b="1" dirty="0">
              <a:solidFill>
                <a:schemeClr val="accent4"/>
              </a:solidFill>
            </a:endParaRP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885583" y="3269554"/>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pages 77-85</a:t>
            </a:r>
          </a:p>
        </p:txBody>
      </p:sp>
    </p:spTree>
    <p:extLst>
      <p:ext uri="{BB962C8B-B14F-4D97-AF65-F5344CB8AC3E}">
        <p14:creationId xmlns:p14="http://schemas.microsoft.com/office/powerpoint/2010/main" val="2551455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1093304" y="908914"/>
            <a:ext cx="10694505" cy="1655762"/>
          </a:xfrm>
        </p:spPr>
        <p:txBody>
          <a:bodyPr/>
          <a:lstStyle/>
          <a:p>
            <a:r>
              <a:rPr lang="pt-BR" sz="5000" dirty="0">
                <a:solidFill>
                  <a:schemeClr val="bg1"/>
                </a:solidFill>
              </a:rPr>
              <a:t>Terminologia para descrever resultado  de enquetes e votações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365951" y="3192747"/>
            <a:ext cx="9726659" cy="3192301"/>
          </a:xfrm>
        </p:spPr>
        <p:txBody>
          <a:bodyPr/>
          <a:lstStyle/>
          <a:p>
            <a:pPr>
              <a:spcBef>
                <a:spcPts val="2200"/>
              </a:spcBef>
            </a:pPr>
            <a:r>
              <a:rPr lang="pt-BR" sz="3800" dirty="0">
                <a:solidFill>
                  <a:srgbClr val="00A8C2"/>
                </a:solidFill>
                <a:ea typeface="Times New Roman" panose="02020603050405020304" pitchFamily="18" charset="0"/>
              </a:rPr>
              <a:t>Terminologia atual pode estar confusa</a:t>
            </a:r>
          </a:p>
          <a:p>
            <a:pPr>
              <a:spcBef>
                <a:spcPts val="2200"/>
              </a:spcBef>
            </a:pPr>
            <a:r>
              <a:rPr lang="pt-BR" sz="3800" dirty="0">
                <a:solidFill>
                  <a:srgbClr val="00A8C2"/>
                </a:solidFill>
                <a:ea typeface="Times New Roman" panose="02020603050405020304" pitchFamily="18" charset="0"/>
              </a:rPr>
              <a:t>Moções com menos de dois terços são descritas como tendo “apoio” mas não passam</a:t>
            </a:r>
          </a:p>
          <a:p>
            <a:pPr>
              <a:spcBef>
                <a:spcPts val="2200"/>
              </a:spcBef>
            </a:pPr>
            <a:r>
              <a:rPr lang="pt-BR" sz="3800" dirty="0">
                <a:solidFill>
                  <a:srgbClr val="00A8C2"/>
                </a:solidFill>
                <a:ea typeface="Times New Roman" panose="02020603050405020304" pitchFamily="18" charset="0"/>
              </a:rPr>
              <a:t>Está sendo apresentada uma linguagem simplificada</a:t>
            </a:r>
          </a:p>
          <a:p>
            <a:endParaRPr lang="en-US" sz="3600" dirty="0">
              <a:solidFill>
                <a:srgbClr val="00A8C2"/>
              </a:solidFill>
            </a:endParaRPr>
          </a:p>
          <a:p>
            <a:endParaRPr lang="en-US" sz="3600" dirty="0">
              <a:solidFill>
                <a:srgbClr val="00A8C2"/>
              </a:solidFill>
            </a:endParaRPr>
          </a:p>
        </p:txBody>
      </p:sp>
      <p:sp>
        <p:nvSpPr>
          <p:cNvPr id="5" name="Google Shape;7137;p88">
            <a:extLst>
              <a:ext uri="{FF2B5EF4-FFF2-40B4-BE49-F238E27FC236}">
                <a16:creationId xmlns:a16="http://schemas.microsoft.com/office/drawing/2014/main" id="{BDB1BE7C-DBCE-AC33-F790-C1FA300D58D0}"/>
              </a:ext>
            </a:extLst>
          </p:cNvPr>
          <p:cNvSpPr/>
          <p:nvPr/>
        </p:nvSpPr>
        <p:spPr>
          <a:xfrm>
            <a:off x="459786" y="3429000"/>
            <a:ext cx="1607554" cy="1884085"/>
          </a:xfrm>
          <a:custGeom>
            <a:avLst/>
            <a:gdLst/>
            <a:ahLst/>
            <a:cxnLst/>
            <a:rect l="l" t="t" r="r" b="b"/>
            <a:pathLst>
              <a:path w="10807" h="12666" extrusionOk="0">
                <a:moveTo>
                  <a:pt x="5419" y="851"/>
                </a:moveTo>
                <a:cubicBezTo>
                  <a:pt x="5640" y="851"/>
                  <a:pt x="5797" y="1040"/>
                  <a:pt x="5829" y="1261"/>
                </a:cubicBezTo>
                <a:cubicBezTo>
                  <a:pt x="5829" y="1513"/>
                  <a:pt x="6049" y="1670"/>
                  <a:pt x="6270" y="1670"/>
                </a:cubicBezTo>
                <a:lnTo>
                  <a:pt x="7940" y="1670"/>
                </a:lnTo>
                <a:cubicBezTo>
                  <a:pt x="8160" y="1670"/>
                  <a:pt x="8318" y="1859"/>
                  <a:pt x="8349" y="2048"/>
                </a:cubicBezTo>
                <a:lnTo>
                  <a:pt x="8349" y="2489"/>
                </a:lnTo>
                <a:lnTo>
                  <a:pt x="2615" y="2489"/>
                </a:lnTo>
                <a:lnTo>
                  <a:pt x="2615" y="2048"/>
                </a:lnTo>
                <a:lnTo>
                  <a:pt x="2521" y="2048"/>
                </a:lnTo>
                <a:cubicBezTo>
                  <a:pt x="2521" y="1828"/>
                  <a:pt x="2741" y="1670"/>
                  <a:pt x="2962" y="1670"/>
                </a:cubicBezTo>
                <a:lnTo>
                  <a:pt x="4569" y="1670"/>
                </a:lnTo>
                <a:cubicBezTo>
                  <a:pt x="4821" y="1670"/>
                  <a:pt x="5010" y="1481"/>
                  <a:pt x="5010" y="1261"/>
                </a:cubicBezTo>
                <a:cubicBezTo>
                  <a:pt x="5010" y="1040"/>
                  <a:pt x="5199" y="882"/>
                  <a:pt x="5419" y="851"/>
                </a:cubicBezTo>
                <a:close/>
                <a:moveTo>
                  <a:pt x="8203" y="5651"/>
                </a:moveTo>
                <a:cubicBezTo>
                  <a:pt x="8417" y="5651"/>
                  <a:pt x="8629" y="5730"/>
                  <a:pt x="8790" y="5892"/>
                </a:cubicBezTo>
                <a:lnTo>
                  <a:pt x="8885" y="5955"/>
                </a:lnTo>
                <a:cubicBezTo>
                  <a:pt x="9200" y="6270"/>
                  <a:pt x="9200" y="6805"/>
                  <a:pt x="8885" y="7152"/>
                </a:cubicBezTo>
                <a:lnTo>
                  <a:pt x="5577" y="10428"/>
                </a:lnTo>
                <a:cubicBezTo>
                  <a:pt x="5419" y="10586"/>
                  <a:pt x="5199" y="10665"/>
                  <a:pt x="4978" y="10665"/>
                </a:cubicBezTo>
                <a:cubicBezTo>
                  <a:pt x="4758" y="10665"/>
                  <a:pt x="4537" y="10586"/>
                  <a:pt x="4380" y="10428"/>
                </a:cubicBezTo>
                <a:lnTo>
                  <a:pt x="2773" y="8822"/>
                </a:lnTo>
                <a:cubicBezTo>
                  <a:pt x="2458" y="8507"/>
                  <a:pt x="2458" y="7971"/>
                  <a:pt x="2773" y="7656"/>
                </a:cubicBezTo>
                <a:lnTo>
                  <a:pt x="2836" y="7561"/>
                </a:lnTo>
                <a:cubicBezTo>
                  <a:pt x="2993" y="7404"/>
                  <a:pt x="3214" y="7325"/>
                  <a:pt x="3434" y="7325"/>
                </a:cubicBezTo>
                <a:cubicBezTo>
                  <a:pt x="3655" y="7325"/>
                  <a:pt x="3876" y="7404"/>
                  <a:pt x="4033" y="7561"/>
                </a:cubicBezTo>
                <a:lnTo>
                  <a:pt x="4978" y="8507"/>
                </a:lnTo>
                <a:lnTo>
                  <a:pt x="7625" y="5860"/>
                </a:lnTo>
                <a:cubicBezTo>
                  <a:pt x="7793" y="5722"/>
                  <a:pt x="7999" y="5651"/>
                  <a:pt x="8203" y="5651"/>
                </a:cubicBezTo>
                <a:close/>
                <a:moveTo>
                  <a:pt x="5419" y="0"/>
                </a:moveTo>
                <a:cubicBezTo>
                  <a:pt x="4852" y="0"/>
                  <a:pt x="4411" y="347"/>
                  <a:pt x="4222" y="851"/>
                </a:cubicBezTo>
                <a:lnTo>
                  <a:pt x="2930" y="851"/>
                </a:lnTo>
                <a:cubicBezTo>
                  <a:pt x="2363" y="851"/>
                  <a:pt x="1954" y="1198"/>
                  <a:pt x="1733" y="1670"/>
                </a:cubicBezTo>
                <a:lnTo>
                  <a:pt x="442" y="1670"/>
                </a:lnTo>
                <a:cubicBezTo>
                  <a:pt x="221" y="1670"/>
                  <a:pt x="0" y="1859"/>
                  <a:pt x="0" y="2048"/>
                </a:cubicBezTo>
                <a:lnTo>
                  <a:pt x="0" y="12256"/>
                </a:lnTo>
                <a:cubicBezTo>
                  <a:pt x="0" y="12508"/>
                  <a:pt x="221" y="12665"/>
                  <a:pt x="442" y="12665"/>
                </a:cubicBezTo>
                <a:lnTo>
                  <a:pt x="10366" y="12665"/>
                </a:lnTo>
                <a:cubicBezTo>
                  <a:pt x="10618" y="12665"/>
                  <a:pt x="10807" y="12445"/>
                  <a:pt x="10807" y="12256"/>
                </a:cubicBezTo>
                <a:lnTo>
                  <a:pt x="10807" y="2048"/>
                </a:lnTo>
                <a:cubicBezTo>
                  <a:pt x="10807" y="1828"/>
                  <a:pt x="10618" y="1670"/>
                  <a:pt x="10366" y="1670"/>
                </a:cubicBezTo>
                <a:lnTo>
                  <a:pt x="9074" y="1670"/>
                </a:lnTo>
                <a:cubicBezTo>
                  <a:pt x="8916" y="1198"/>
                  <a:pt x="8444" y="851"/>
                  <a:pt x="7877" y="851"/>
                </a:cubicBezTo>
                <a:lnTo>
                  <a:pt x="6585" y="851"/>
                </a:lnTo>
                <a:cubicBezTo>
                  <a:pt x="6427" y="378"/>
                  <a:pt x="5955" y="0"/>
                  <a:pt x="541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14162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1F327-C6F0-8E65-17A0-7A4028112D3F}"/>
              </a:ext>
            </a:extLst>
          </p:cNvPr>
          <p:cNvSpPr>
            <a:spLocks noGrp="1"/>
          </p:cNvSpPr>
          <p:nvPr>
            <p:ph type="ctrTitle"/>
          </p:nvPr>
        </p:nvSpPr>
        <p:spPr/>
        <p:txBody>
          <a:bodyPr/>
          <a:lstStyle/>
          <a:p>
            <a:r>
              <a:rPr lang="en-US" dirty="0"/>
              <a:t>O CAT &amp; WSC 2023</a:t>
            </a:r>
          </a:p>
        </p:txBody>
      </p:sp>
      <p:sp>
        <p:nvSpPr>
          <p:cNvPr id="4" name="Rectangle 3">
            <a:extLst>
              <a:ext uri="{FF2B5EF4-FFF2-40B4-BE49-F238E27FC236}">
                <a16:creationId xmlns:a16="http://schemas.microsoft.com/office/drawing/2014/main" id="{4D8A1456-E1A6-FA1D-8511-776184B70F78}"/>
              </a:ext>
            </a:extLst>
          </p:cNvPr>
          <p:cNvSpPr/>
          <p:nvPr/>
        </p:nvSpPr>
        <p:spPr>
          <a:xfrm>
            <a:off x="1288616" y="1445621"/>
            <a:ext cx="10320288" cy="5111438"/>
          </a:xfrm>
          <a:prstGeom prst="rect">
            <a:avLst/>
          </a:prstGeom>
        </p:spPr>
        <p:txBody>
          <a:bodyPr wrap="square">
            <a:noAutofit/>
          </a:bodyPr>
          <a:lstStyle/>
          <a:p>
            <a:pPr>
              <a:spcBef>
                <a:spcPts val="900"/>
              </a:spcBef>
              <a:buClr>
                <a:srgbClr val="89BD4B"/>
              </a:buClr>
              <a:buSzPct val="105000"/>
            </a:pPr>
            <a:r>
              <a:rPr lang="pt-BR" sz="4600" b="1" dirty="0">
                <a:solidFill>
                  <a:schemeClr val="accent1"/>
                </a:solidFill>
                <a:ea typeface="Lato" charset="0"/>
                <a:cs typeface="Arial" panose="020B0604020202020204" pitchFamily="34" charset="0"/>
              </a:rPr>
              <a:t>Itens do CAT são considerados durante a discussão relacionadas ao </a:t>
            </a:r>
            <a:r>
              <a:rPr lang="pt-BR" sz="4600" b="1" u="sng" dirty="0">
                <a:solidFill>
                  <a:schemeClr val="accent1"/>
                </a:solidFill>
                <a:ea typeface="Lato" charset="0"/>
                <a:cs typeface="Arial" panose="020B0604020202020204" pitchFamily="34" charset="0"/>
              </a:rPr>
              <a:t>CAT e sessão de tomada de decisões</a:t>
            </a:r>
          </a:p>
          <a:p>
            <a:pPr marL="914400" indent="-457200">
              <a:spcBef>
                <a:spcPts val="2100"/>
              </a:spcBef>
              <a:buClr>
                <a:schemeClr val="bg2"/>
              </a:buClr>
              <a:buSzPct val="105000"/>
              <a:buFont typeface="Arial" panose="020B0604020202020204" pitchFamily="34" charset="0"/>
              <a:buChar char="•"/>
            </a:pPr>
            <a:r>
              <a:rPr lang="pt-BR" sz="3800" dirty="0">
                <a:solidFill>
                  <a:schemeClr val="bg2"/>
                </a:solidFill>
                <a:ea typeface="Lato" charset="0"/>
                <a:cs typeface="Arial" panose="020B0604020202020204" pitchFamily="34" charset="0"/>
              </a:rPr>
              <a:t>Exceções: </a:t>
            </a:r>
            <a:br>
              <a:rPr lang="pt-BR" sz="3800" dirty="0">
                <a:solidFill>
                  <a:schemeClr val="bg2"/>
                </a:solidFill>
                <a:ea typeface="Lato" charset="0"/>
                <a:cs typeface="Arial" panose="020B0604020202020204" pitchFamily="34" charset="0"/>
              </a:rPr>
            </a:br>
            <a:r>
              <a:rPr lang="pt-BR" sz="3800" dirty="0">
                <a:solidFill>
                  <a:schemeClr val="bg2"/>
                </a:solidFill>
                <a:ea typeface="Lato" charset="0"/>
                <a:cs typeface="Arial" panose="020B0604020202020204" pitchFamily="34" charset="0"/>
              </a:rPr>
              <a:t>Moções 33 a 36 serão apresentadas no início das discussões relacionadas ao </a:t>
            </a:r>
            <a:r>
              <a:rPr lang="pt-BR" sz="3800" u="sng" dirty="0">
                <a:solidFill>
                  <a:schemeClr val="bg2"/>
                </a:solidFill>
                <a:ea typeface="Lato" charset="0"/>
                <a:cs typeface="Arial" panose="020B0604020202020204" pitchFamily="34" charset="0"/>
              </a:rPr>
              <a:t>CAR e sessão de tomada de decisões </a:t>
            </a:r>
            <a:endParaRPr lang="pt-BR" sz="2600" b="1" u="sng" dirty="0">
              <a:solidFill>
                <a:schemeClr val="accent2"/>
              </a:solidFill>
              <a:latin typeface="Arial" panose="020B0604020202020204" pitchFamily="34" charset="0"/>
              <a:ea typeface="Lato" charset="0"/>
              <a:cs typeface="Arial" panose="020B0604020202020204" pitchFamily="34" charset="0"/>
            </a:endParaRPr>
          </a:p>
        </p:txBody>
      </p:sp>
    </p:spTree>
    <p:extLst>
      <p:ext uri="{BB962C8B-B14F-4D97-AF65-F5344CB8AC3E}">
        <p14:creationId xmlns:p14="http://schemas.microsoft.com/office/powerpoint/2010/main" val="34250720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1939636" y="986450"/>
            <a:ext cx="11671025"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33</a:t>
            </a:r>
            <a:endParaRPr lang="en-US" sz="4400" b="1" dirty="0">
              <a:solidFill>
                <a:srgbClr val="660066"/>
              </a:solidFill>
              <a:ea typeface="Cambria" charset="0"/>
              <a:cs typeface="Cambria" charset="0"/>
              <a:sym typeface="BotonBQ-Bold"/>
            </a:endParaRPr>
          </a:p>
          <a:p>
            <a:pPr>
              <a:lnSpc>
                <a:spcPct val="108000"/>
              </a:lnSpc>
            </a:pPr>
            <a:r>
              <a:rPr lang="pt-BR" sz="4000" dirty="0">
                <a:solidFill>
                  <a:schemeClr val="tx2">
                    <a:lumMod val="60000"/>
                    <a:lumOff val="40000"/>
                  </a:schemeClr>
                </a:solidFill>
              </a:rPr>
              <a:t>Usar as seguintes terminologias para descrever </a:t>
            </a:r>
          </a:p>
          <a:p>
            <a:pPr>
              <a:lnSpc>
                <a:spcPct val="108000"/>
              </a:lnSpc>
            </a:pPr>
            <a:r>
              <a:rPr lang="pt-BR" sz="4000" dirty="0">
                <a:solidFill>
                  <a:schemeClr val="tx2">
                    <a:lumMod val="60000"/>
                    <a:lumOff val="40000"/>
                  </a:schemeClr>
                </a:solidFill>
              </a:rPr>
              <a:t>resultados de enquetes e votações, somente</a:t>
            </a:r>
          </a:p>
          <a:p>
            <a:pPr>
              <a:lnSpc>
                <a:spcPct val="108000"/>
              </a:lnSpc>
            </a:pPr>
            <a:r>
              <a:rPr lang="pt-BR" sz="4000" dirty="0">
                <a:solidFill>
                  <a:schemeClr val="tx2">
                    <a:lumMod val="60000"/>
                    <a:lumOff val="40000"/>
                  </a:schemeClr>
                </a:solidFill>
              </a:rPr>
              <a:t>para WSC 2023 </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
        <p:nvSpPr>
          <p:cNvPr id="3" name="TextBox 2">
            <a:extLst>
              <a:ext uri="{FF2B5EF4-FFF2-40B4-BE49-F238E27FC236}">
                <a16:creationId xmlns:a16="http://schemas.microsoft.com/office/drawing/2014/main" id="{F39DA957-F4A0-753E-F6CA-DC8DAA4DDCC7}"/>
              </a:ext>
            </a:extLst>
          </p:cNvPr>
          <p:cNvSpPr txBox="1"/>
          <p:nvPr/>
        </p:nvSpPr>
        <p:spPr>
          <a:xfrm>
            <a:off x="2216426" y="3666676"/>
            <a:ext cx="9751796" cy="2015936"/>
          </a:xfrm>
          <a:prstGeom prst="rect">
            <a:avLst/>
          </a:prstGeom>
          <a:noFill/>
        </p:spPr>
        <p:txBody>
          <a:bodyPr wrap="square" rtlCol="0">
            <a:spAutoFit/>
          </a:bodyPr>
          <a:lstStyle/>
          <a:p>
            <a:pPr marL="173038" marR="0">
              <a:lnSpc>
                <a:spcPts val="2500"/>
              </a:lnSpc>
              <a:spcBef>
                <a:spcPts val="0"/>
              </a:spcBef>
              <a:spcAft>
                <a:spcPts val="0"/>
              </a:spcAft>
              <a:tabLst>
                <a:tab pos="3194050" algn="l"/>
                <a:tab pos="6964363" algn="l"/>
              </a:tabLst>
            </a:pPr>
            <a:r>
              <a:rPr lang="pt-BR" sz="2300" dirty="0">
                <a:solidFill>
                  <a:schemeClr val="tx2">
                    <a:lumMod val="60000"/>
                    <a:lumOff val="40000"/>
                  </a:schemeClr>
                </a:solidFill>
                <a:effectLst/>
                <a:ea typeface="Calibri" panose="020F0502020204030204" pitchFamily="34" charset="0"/>
                <a:cs typeface="Calibri" panose="020F0502020204030204" pitchFamily="34" charset="0"/>
              </a:rPr>
              <a:t>Apoio Unânime</a:t>
            </a:r>
            <a:endParaRPr lang="pt-BR"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pt-BR" sz="2300" dirty="0">
                <a:solidFill>
                  <a:schemeClr val="tx2">
                    <a:lumMod val="60000"/>
                    <a:lumOff val="40000"/>
                  </a:schemeClr>
                </a:solidFill>
                <a:effectLst/>
                <a:ea typeface="Calibri" panose="020F0502020204030204" pitchFamily="34" charset="0"/>
                <a:cs typeface="Calibri" panose="020F0502020204030204" pitchFamily="34" charset="0"/>
              </a:rPr>
              <a:t>Apoio ao consenso	(significa 80% ou ótimo apoio)		80% – &lt;100%</a:t>
            </a:r>
            <a:endParaRPr lang="pt-BR"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pt-BR" sz="2300" dirty="0">
                <a:solidFill>
                  <a:schemeClr val="tx2">
                    <a:lumMod val="60000"/>
                    <a:lumOff val="40000"/>
                  </a:schemeClr>
                </a:solidFill>
                <a:effectLst/>
                <a:ea typeface="Calibri" panose="020F0502020204030204" pitchFamily="34" charset="0"/>
                <a:cs typeface="Calibri" panose="020F0502020204030204" pitchFamily="34" charset="0"/>
              </a:rPr>
              <a:t>Forte apoio	(significa 2/3 Apoio majoritário)		66.66% – &lt;80%</a:t>
            </a:r>
            <a:endParaRPr lang="pt-BR"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pt-BR" sz="2300" dirty="0">
                <a:solidFill>
                  <a:schemeClr val="tx2">
                    <a:lumMod val="60000"/>
                    <a:lumOff val="40000"/>
                  </a:schemeClr>
                </a:solidFill>
                <a:effectLst/>
                <a:ea typeface="Calibri" panose="020F0502020204030204" pitchFamily="34" charset="0"/>
                <a:cs typeface="Calibri" panose="020F0502020204030204" pitchFamily="34" charset="0"/>
              </a:rPr>
              <a:t>Falta de forte apoio	(significa menos de 2/3 apoio)		20% – &lt;66.66%</a:t>
            </a:r>
            <a:endParaRPr lang="pt-BR"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0"/>
              </a:spcAft>
              <a:tabLst>
                <a:tab pos="3194050" algn="l"/>
                <a:tab pos="6964363" algn="l"/>
              </a:tabLst>
            </a:pPr>
            <a:r>
              <a:rPr lang="pt-BR" sz="2300" dirty="0">
                <a:solidFill>
                  <a:schemeClr val="tx2">
                    <a:lumMod val="60000"/>
                    <a:lumOff val="40000"/>
                  </a:schemeClr>
                </a:solidFill>
                <a:effectLst/>
                <a:ea typeface="Calibri" panose="020F0502020204030204" pitchFamily="34" charset="0"/>
                <a:cs typeface="Calibri" panose="020F0502020204030204" pitchFamily="34" charset="0"/>
              </a:rPr>
              <a:t>Falta de apoio ao consenso	(significa 20% ou fraco apoio)		&gt;0% – 20%</a:t>
            </a:r>
            <a:endParaRPr lang="pt-BR" sz="2300" dirty="0">
              <a:solidFill>
                <a:schemeClr val="tx2">
                  <a:lumMod val="60000"/>
                  <a:lumOff val="40000"/>
                </a:schemeClr>
              </a:solidFill>
              <a:effectLst/>
              <a:ea typeface="Calibri" panose="020F0502020204030204" pitchFamily="34" charset="0"/>
              <a:cs typeface="Arial" panose="020B0604020202020204" pitchFamily="34" charset="0"/>
            </a:endParaRPr>
          </a:p>
          <a:p>
            <a:pPr marL="173038" marR="0">
              <a:lnSpc>
                <a:spcPts val="2500"/>
              </a:lnSpc>
              <a:spcBef>
                <a:spcPts val="0"/>
              </a:spcBef>
              <a:spcAft>
                <a:spcPts val="400"/>
              </a:spcAft>
              <a:tabLst>
                <a:tab pos="3194050" algn="l"/>
                <a:tab pos="6964363" algn="l"/>
              </a:tabLst>
            </a:pPr>
            <a:r>
              <a:rPr lang="pt-BR" sz="2300" dirty="0">
                <a:solidFill>
                  <a:schemeClr val="tx2">
                    <a:lumMod val="60000"/>
                    <a:lumOff val="40000"/>
                  </a:schemeClr>
                </a:solidFill>
                <a:effectLst/>
                <a:ea typeface="Calibri" panose="020F0502020204030204" pitchFamily="34" charset="0"/>
                <a:cs typeface="Calibri" panose="020F0502020204030204" pitchFamily="34" charset="0"/>
              </a:rPr>
              <a:t>Sem apoio</a:t>
            </a:r>
            <a:endParaRPr lang="pt-BR" sz="2300" dirty="0">
              <a:solidFill>
                <a:schemeClr val="tx2">
                  <a:lumMod val="60000"/>
                  <a:lumOff val="40000"/>
                </a:schemeClr>
              </a:solidFill>
              <a:effectLst/>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C7899A70-A698-F461-9F2E-99277D7111DD}"/>
              </a:ext>
            </a:extLst>
          </p:cNvPr>
          <p:cNvSpPr txBox="1"/>
          <p:nvPr/>
        </p:nvSpPr>
        <p:spPr>
          <a:xfrm>
            <a:off x="1371600" y="5611524"/>
            <a:ext cx="10713405" cy="1200329"/>
          </a:xfrm>
          <a:prstGeom prst="rect">
            <a:avLst/>
          </a:prstGeom>
          <a:noFill/>
        </p:spPr>
        <p:txBody>
          <a:bodyPr wrap="square">
            <a:spAutoFit/>
          </a:bodyPr>
          <a:lstStyle/>
          <a:p>
            <a:pPr marR="0">
              <a:spcBef>
                <a:spcPts val="0"/>
              </a:spcBef>
              <a:spcAft>
                <a:spcPts val="600"/>
              </a:spcAft>
            </a:pPr>
            <a:r>
              <a:rPr lang="pt-BR" sz="3600" u="sng" dirty="0">
                <a:solidFill>
                  <a:srgbClr val="6A2656"/>
                </a:solidFill>
                <a:effectLst/>
                <a:ea typeface="Calibri" panose="020F0502020204030204" pitchFamily="34" charset="0"/>
                <a:cs typeface="Arial" panose="020B0604020202020204" pitchFamily="34" charset="0"/>
              </a:rPr>
              <a:t>Intenção:</a:t>
            </a:r>
            <a:r>
              <a:rPr lang="pt-BR" sz="3600" dirty="0">
                <a:solidFill>
                  <a:schemeClr val="tx2">
                    <a:lumMod val="60000"/>
                    <a:lumOff val="40000"/>
                  </a:schemeClr>
                </a:solidFill>
                <a:effectLst/>
                <a:ea typeface="Calibri" panose="020F0502020204030204" pitchFamily="34" charset="0"/>
                <a:cs typeface="Arial" panose="020B0604020202020204" pitchFamily="34" charset="0"/>
              </a:rPr>
              <a:t> Simplificar a terminologia para descrever resultados de </a:t>
            </a:r>
            <a:r>
              <a:rPr lang="pt-BR" sz="3600" dirty="0">
                <a:solidFill>
                  <a:schemeClr val="tx2">
                    <a:lumMod val="60000"/>
                    <a:lumOff val="40000"/>
                  </a:schemeClr>
                </a:solidFill>
                <a:ea typeface="Calibri" panose="020F0502020204030204" pitchFamily="34" charset="0"/>
                <a:cs typeface="Arial" panose="020B0604020202020204" pitchFamily="34" charset="0"/>
              </a:rPr>
              <a:t>enquetes e votações e tornar isso menos confuso.</a:t>
            </a:r>
            <a:endParaRPr lang="pt-BR" sz="3600" dirty="0">
              <a:solidFill>
                <a:schemeClr val="tx2">
                  <a:lumMod val="60000"/>
                  <a:lumOff val="4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811492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pt-BR" sz="5000" dirty="0">
                <a:solidFill>
                  <a:schemeClr val="bg1"/>
                </a:solidFill>
              </a:rPr>
              <a:t>Emendas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168306" y="2054847"/>
            <a:ext cx="10023693" cy="3192301"/>
          </a:xfrm>
        </p:spPr>
        <p:txBody>
          <a:bodyPr vert="horz" lIns="91440" tIns="45720" rIns="91440" bIns="45720" rtlCol="0">
            <a:noAutofit/>
          </a:bodyPr>
          <a:lstStyle/>
          <a:p>
            <a:r>
              <a:rPr lang="pt-BR" sz="3600" dirty="0">
                <a:solidFill>
                  <a:srgbClr val="00A8C2"/>
                </a:solidFill>
                <a:ea typeface="Times New Roman" panose="02020603050405020304" pitchFamily="18" charset="0"/>
              </a:rPr>
              <a:t>Decisões da WSC, incluindo emendas e moções de assentamento terão enquete antes da WSC</a:t>
            </a:r>
          </a:p>
          <a:p>
            <a:r>
              <a:rPr lang="pt-BR" sz="3600" dirty="0">
                <a:solidFill>
                  <a:srgbClr val="00A8C2"/>
                </a:solidFill>
                <a:ea typeface="Times New Roman" panose="02020603050405020304" pitchFamily="18" charset="0"/>
              </a:rPr>
              <a:t>Novo prazo para rascunhos é um mês antes da WSC. Formulário final no dia 15 de Abril</a:t>
            </a:r>
          </a:p>
          <a:p>
            <a:r>
              <a:rPr lang="pt-BR" sz="3600" dirty="0">
                <a:solidFill>
                  <a:srgbClr val="00A8C2"/>
                </a:solidFill>
                <a:ea typeface="Times New Roman" panose="02020603050405020304" pitchFamily="18" charset="0"/>
              </a:rPr>
              <a:t>Permite tempo para revisar e torná-las prontas para WSC</a:t>
            </a:r>
          </a:p>
          <a:p>
            <a:r>
              <a:rPr lang="pt-BR" sz="3600" dirty="0">
                <a:solidFill>
                  <a:srgbClr val="00A8C2"/>
                </a:solidFill>
                <a:ea typeface="Times New Roman" panose="02020603050405020304" pitchFamily="18" charset="0"/>
              </a:rPr>
              <a:t>Moções serão apresentadas se o processo for  bem aceito</a:t>
            </a:r>
          </a:p>
          <a:p>
            <a:r>
              <a:rPr lang="pt-BR" sz="3600" dirty="0">
                <a:solidFill>
                  <a:srgbClr val="00A8C2"/>
                </a:solidFill>
                <a:ea typeface="Times New Roman" panose="02020603050405020304" pitchFamily="18" charset="0"/>
              </a:rPr>
              <a:t>Material escrito explicando emendas, e formulário para enviá-las postado na página web da WSC</a:t>
            </a:r>
            <a:endParaRPr lang="en-US" sz="3600" dirty="0">
              <a:solidFill>
                <a:srgbClr val="00A8C2"/>
              </a:solidFill>
              <a:ea typeface="Times New Roman" panose="02020603050405020304" pitchFamily="18" charset="0"/>
            </a:endParaRPr>
          </a:p>
        </p:txBody>
      </p:sp>
      <p:grpSp>
        <p:nvGrpSpPr>
          <p:cNvPr id="4" name="Google Shape;7962;p90">
            <a:extLst>
              <a:ext uri="{FF2B5EF4-FFF2-40B4-BE49-F238E27FC236}">
                <a16:creationId xmlns:a16="http://schemas.microsoft.com/office/drawing/2014/main" id="{44E6EB7B-F3B0-742C-7425-134603D9E677}"/>
              </a:ext>
            </a:extLst>
          </p:cNvPr>
          <p:cNvGrpSpPr/>
          <p:nvPr/>
        </p:nvGrpSpPr>
        <p:grpSpPr>
          <a:xfrm>
            <a:off x="339507" y="372219"/>
            <a:ext cx="1828800" cy="1782732"/>
            <a:chOff x="-31817400" y="3910025"/>
            <a:chExt cx="301675" cy="294075"/>
          </a:xfrm>
          <a:solidFill>
            <a:schemeClr val="accent5"/>
          </a:solidFill>
        </p:grpSpPr>
        <p:sp>
          <p:nvSpPr>
            <p:cNvPr id="6" name="Google Shape;7963;p90">
              <a:extLst>
                <a:ext uri="{FF2B5EF4-FFF2-40B4-BE49-F238E27FC236}">
                  <a16:creationId xmlns:a16="http://schemas.microsoft.com/office/drawing/2014/main" id="{B12D6069-0DD3-023B-729F-DDBC824783D2}"/>
                </a:ext>
              </a:extLst>
            </p:cNvPr>
            <p:cNvSpPr/>
            <p:nvPr/>
          </p:nvSpPr>
          <p:spPr>
            <a:xfrm>
              <a:off x="-31817400" y="3911550"/>
              <a:ext cx="301675" cy="292550"/>
            </a:xfrm>
            <a:custGeom>
              <a:avLst/>
              <a:gdLst/>
              <a:ahLst/>
              <a:cxnLst/>
              <a:rect l="l" t="t" r="r" b="b"/>
              <a:pathLst>
                <a:path w="12067" h="11702" extrusionOk="0">
                  <a:moveTo>
                    <a:pt x="2558" y="0"/>
                  </a:moveTo>
                  <a:cubicBezTo>
                    <a:pt x="2357" y="0"/>
                    <a:pt x="2155" y="24"/>
                    <a:pt x="1954" y="70"/>
                  </a:cubicBezTo>
                  <a:cubicBezTo>
                    <a:pt x="1828" y="102"/>
                    <a:pt x="1733" y="196"/>
                    <a:pt x="1702" y="322"/>
                  </a:cubicBezTo>
                  <a:cubicBezTo>
                    <a:pt x="1670" y="448"/>
                    <a:pt x="1702" y="543"/>
                    <a:pt x="1796" y="637"/>
                  </a:cubicBezTo>
                  <a:lnTo>
                    <a:pt x="2679" y="1551"/>
                  </a:lnTo>
                  <a:cubicBezTo>
                    <a:pt x="2962" y="1803"/>
                    <a:pt x="2962" y="2244"/>
                    <a:pt x="2679" y="2528"/>
                  </a:cubicBezTo>
                  <a:cubicBezTo>
                    <a:pt x="2553" y="2669"/>
                    <a:pt x="2379" y="2740"/>
                    <a:pt x="2202" y="2740"/>
                  </a:cubicBezTo>
                  <a:cubicBezTo>
                    <a:pt x="2025" y="2740"/>
                    <a:pt x="1844" y="2669"/>
                    <a:pt x="1702" y="2528"/>
                  </a:cubicBezTo>
                  <a:lnTo>
                    <a:pt x="788" y="1614"/>
                  </a:lnTo>
                  <a:cubicBezTo>
                    <a:pt x="744" y="1569"/>
                    <a:pt x="668" y="1525"/>
                    <a:pt x="582" y="1525"/>
                  </a:cubicBezTo>
                  <a:cubicBezTo>
                    <a:pt x="547" y="1525"/>
                    <a:pt x="510" y="1532"/>
                    <a:pt x="473" y="1551"/>
                  </a:cubicBezTo>
                  <a:cubicBezTo>
                    <a:pt x="347" y="1582"/>
                    <a:pt x="284" y="1645"/>
                    <a:pt x="253" y="1771"/>
                  </a:cubicBezTo>
                  <a:cubicBezTo>
                    <a:pt x="1" y="2591"/>
                    <a:pt x="253" y="3473"/>
                    <a:pt x="883" y="4103"/>
                  </a:cubicBezTo>
                  <a:cubicBezTo>
                    <a:pt x="1366" y="4494"/>
                    <a:pt x="1932" y="4750"/>
                    <a:pt x="2619" y="4750"/>
                  </a:cubicBezTo>
                  <a:cubicBezTo>
                    <a:pt x="2874" y="4750"/>
                    <a:pt x="3145" y="4715"/>
                    <a:pt x="3435" y="4638"/>
                  </a:cubicBezTo>
                  <a:lnTo>
                    <a:pt x="7247" y="8482"/>
                  </a:lnTo>
                  <a:cubicBezTo>
                    <a:pt x="6963" y="9522"/>
                    <a:pt x="7215" y="10372"/>
                    <a:pt x="7814" y="10971"/>
                  </a:cubicBezTo>
                  <a:cubicBezTo>
                    <a:pt x="8291" y="11472"/>
                    <a:pt x="8895" y="11702"/>
                    <a:pt x="9516" y="11702"/>
                  </a:cubicBezTo>
                  <a:cubicBezTo>
                    <a:pt x="9714" y="11702"/>
                    <a:pt x="9915" y="11678"/>
                    <a:pt x="10114" y="11632"/>
                  </a:cubicBezTo>
                  <a:cubicBezTo>
                    <a:pt x="10240" y="11569"/>
                    <a:pt x="10334" y="11506"/>
                    <a:pt x="10366" y="11380"/>
                  </a:cubicBezTo>
                  <a:cubicBezTo>
                    <a:pt x="10397" y="11254"/>
                    <a:pt x="10366" y="11128"/>
                    <a:pt x="10271" y="11065"/>
                  </a:cubicBezTo>
                  <a:lnTo>
                    <a:pt x="9389" y="10152"/>
                  </a:lnTo>
                  <a:cubicBezTo>
                    <a:pt x="9106" y="9868"/>
                    <a:pt x="9106" y="9459"/>
                    <a:pt x="9389" y="9175"/>
                  </a:cubicBezTo>
                  <a:cubicBezTo>
                    <a:pt x="9515" y="9033"/>
                    <a:pt x="9688" y="8962"/>
                    <a:pt x="9866" y="8962"/>
                  </a:cubicBezTo>
                  <a:cubicBezTo>
                    <a:pt x="10043" y="8962"/>
                    <a:pt x="10224" y="9033"/>
                    <a:pt x="10366" y="9175"/>
                  </a:cubicBezTo>
                  <a:lnTo>
                    <a:pt x="11279" y="10089"/>
                  </a:lnTo>
                  <a:cubicBezTo>
                    <a:pt x="11326" y="10135"/>
                    <a:pt x="11405" y="10164"/>
                    <a:pt x="11494" y="10164"/>
                  </a:cubicBezTo>
                  <a:cubicBezTo>
                    <a:pt x="11527" y="10164"/>
                    <a:pt x="11561" y="10160"/>
                    <a:pt x="11594" y="10152"/>
                  </a:cubicBezTo>
                  <a:cubicBezTo>
                    <a:pt x="11720" y="10120"/>
                    <a:pt x="11783" y="10026"/>
                    <a:pt x="11815" y="9931"/>
                  </a:cubicBezTo>
                  <a:cubicBezTo>
                    <a:pt x="12067" y="9081"/>
                    <a:pt x="11815" y="8230"/>
                    <a:pt x="11185" y="7600"/>
                  </a:cubicBezTo>
                  <a:cubicBezTo>
                    <a:pt x="10778" y="7170"/>
                    <a:pt x="10224" y="6903"/>
                    <a:pt x="9537" y="6903"/>
                  </a:cubicBezTo>
                  <a:cubicBezTo>
                    <a:pt x="9266" y="6903"/>
                    <a:pt x="8975" y="6944"/>
                    <a:pt x="8665" y="7033"/>
                  </a:cubicBezTo>
                  <a:lnTo>
                    <a:pt x="4852" y="3221"/>
                  </a:lnTo>
                  <a:lnTo>
                    <a:pt x="4884" y="3032"/>
                  </a:lnTo>
                  <a:cubicBezTo>
                    <a:pt x="5136" y="2213"/>
                    <a:pt x="4884" y="1330"/>
                    <a:pt x="4254" y="700"/>
                  </a:cubicBezTo>
                  <a:cubicBezTo>
                    <a:pt x="3778" y="225"/>
                    <a:pt x="3177" y="0"/>
                    <a:pt x="255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7964;p90">
              <a:extLst>
                <a:ext uri="{FF2B5EF4-FFF2-40B4-BE49-F238E27FC236}">
                  <a16:creationId xmlns:a16="http://schemas.microsoft.com/office/drawing/2014/main" id="{A16C1D40-9371-105A-0DE3-16B307FC1992}"/>
                </a:ext>
              </a:extLst>
            </p:cNvPr>
            <p:cNvSpPr/>
            <p:nvPr/>
          </p:nvSpPr>
          <p:spPr>
            <a:xfrm>
              <a:off x="-31816600" y="4062950"/>
              <a:ext cx="144150" cy="140600"/>
            </a:xfrm>
            <a:custGeom>
              <a:avLst/>
              <a:gdLst/>
              <a:ahLst/>
              <a:cxnLst/>
              <a:rect l="l" t="t" r="r" b="b"/>
              <a:pathLst>
                <a:path w="5766" h="5624" extrusionOk="0">
                  <a:moveTo>
                    <a:pt x="4080" y="1504"/>
                  </a:moveTo>
                  <a:cubicBezTo>
                    <a:pt x="4167" y="1504"/>
                    <a:pt x="4253" y="1528"/>
                    <a:pt x="4316" y="1575"/>
                  </a:cubicBezTo>
                  <a:cubicBezTo>
                    <a:pt x="4442" y="1701"/>
                    <a:pt x="4442" y="1953"/>
                    <a:pt x="4316" y="2048"/>
                  </a:cubicBezTo>
                  <a:lnTo>
                    <a:pt x="2205" y="4159"/>
                  </a:lnTo>
                  <a:cubicBezTo>
                    <a:pt x="2158" y="4206"/>
                    <a:pt x="2072" y="4230"/>
                    <a:pt x="1985" y="4230"/>
                  </a:cubicBezTo>
                  <a:cubicBezTo>
                    <a:pt x="1898" y="4230"/>
                    <a:pt x="1812" y="4206"/>
                    <a:pt x="1764" y="4159"/>
                  </a:cubicBezTo>
                  <a:cubicBezTo>
                    <a:pt x="1638" y="4033"/>
                    <a:pt x="1638" y="3781"/>
                    <a:pt x="1764" y="3686"/>
                  </a:cubicBezTo>
                  <a:lnTo>
                    <a:pt x="3844" y="1575"/>
                  </a:lnTo>
                  <a:cubicBezTo>
                    <a:pt x="3907" y="1528"/>
                    <a:pt x="3993" y="1504"/>
                    <a:pt x="4080" y="1504"/>
                  </a:cubicBezTo>
                  <a:close/>
                  <a:moveTo>
                    <a:pt x="3844" y="0"/>
                  </a:moveTo>
                  <a:lnTo>
                    <a:pt x="567" y="3277"/>
                  </a:lnTo>
                  <a:cubicBezTo>
                    <a:pt x="0" y="3844"/>
                    <a:pt x="0" y="4694"/>
                    <a:pt x="567" y="5198"/>
                  </a:cubicBezTo>
                  <a:cubicBezTo>
                    <a:pt x="835" y="5482"/>
                    <a:pt x="1189" y="5624"/>
                    <a:pt x="1540" y="5624"/>
                  </a:cubicBezTo>
                  <a:cubicBezTo>
                    <a:pt x="1890" y="5624"/>
                    <a:pt x="2237" y="5482"/>
                    <a:pt x="2489" y="5198"/>
                  </a:cubicBezTo>
                  <a:lnTo>
                    <a:pt x="5766" y="1953"/>
                  </a:lnTo>
                  <a:lnTo>
                    <a:pt x="38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7965;p90">
              <a:extLst>
                <a:ext uri="{FF2B5EF4-FFF2-40B4-BE49-F238E27FC236}">
                  <a16:creationId xmlns:a16="http://schemas.microsoft.com/office/drawing/2014/main" id="{8226B686-22A9-A160-67AD-F64DC905FEF9}"/>
                </a:ext>
              </a:extLst>
            </p:cNvPr>
            <p:cNvSpPr/>
            <p:nvPr/>
          </p:nvSpPr>
          <p:spPr>
            <a:xfrm>
              <a:off x="-31648050" y="3910025"/>
              <a:ext cx="129175" cy="127725"/>
            </a:xfrm>
            <a:custGeom>
              <a:avLst/>
              <a:gdLst/>
              <a:ahLst/>
              <a:cxnLst/>
              <a:rect l="l" t="t" r="r" b="b"/>
              <a:pathLst>
                <a:path w="5167" h="5109" extrusionOk="0">
                  <a:moveTo>
                    <a:pt x="4249" y="1"/>
                  </a:moveTo>
                  <a:cubicBezTo>
                    <a:pt x="4179" y="1"/>
                    <a:pt x="4106" y="24"/>
                    <a:pt x="4033" y="68"/>
                  </a:cubicBezTo>
                  <a:lnTo>
                    <a:pt x="2206" y="1171"/>
                  </a:lnTo>
                  <a:cubicBezTo>
                    <a:pt x="2017" y="1265"/>
                    <a:pt x="1985" y="1549"/>
                    <a:pt x="2143" y="1706"/>
                  </a:cubicBezTo>
                  <a:lnTo>
                    <a:pt x="2300" y="1864"/>
                  </a:lnTo>
                  <a:lnTo>
                    <a:pt x="0" y="4164"/>
                  </a:lnTo>
                  <a:lnTo>
                    <a:pt x="945" y="5109"/>
                  </a:lnTo>
                  <a:lnTo>
                    <a:pt x="3245" y="2809"/>
                  </a:lnTo>
                  <a:lnTo>
                    <a:pt x="3434" y="2998"/>
                  </a:lnTo>
                  <a:cubicBezTo>
                    <a:pt x="3502" y="3066"/>
                    <a:pt x="3594" y="3099"/>
                    <a:pt x="3684" y="3099"/>
                  </a:cubicBezTo>
                  <a:cubicBezTo>
                    <a:pt x="3802" y="3099"/>
                    <a:pt x="3916" y="3042"/>
                    <a:pt x="3970" y="2935"/>
                  </a:cubicBezTo>
                  <a:lnTo>
                    <a:pt x="5073" y="1108"/>
                  </a:lnTo>
                  <a:cubicBezTo>
                    <a:pt x="5167" y="1013"/>
                    <a:pt x="5167" y="793"/>
                    <a:pt x="5041" y="698"/>
                  </a:cubicBezTo>
                  <a:lnTo>
                    <a:pt x="4474" y="100"/>
                  </a:lnTo>
                  <a:cubicBezTo>
                    <a:pt x="4406" y="32"/>
                    <a:pt x="4330" y="1"/>
                    <a:pt x="424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741076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pt-BR" sz="5000" dirty="0">
                <a:solidFill>
                  <a:schemeClr val="bg1"/>
                </a:solidFill>
              </a:rPr>
              <a:t>Apelar ao Facilitador</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96645" y="2677445"/>
            <a:ext cx="8398223" cy="3804378"/>
          </a:xfrm>
        </p:spPr>
        <p:txBody>
          <a:bodyPr vert="horz" lIns="91440" tIns="45720" rIns="91440" bIns="45720" rtlCol="0">
            <a:noAutofit/>
          </a:bodyPr>
          <a:lstStyle/>
          <a:p>
            <a:pPr>
              <a:spcBef>
                <a:spcPts val="1600"/>
              </a:spcBef>
            </a:pPr>
            <a:r>
              <a:rPr lang="pt-BR" sz="3800" dirty="0">
                <a:solidFill>
                  <a:srgbClr val="00A8C2"/>
                </a:solidFill>
                <a:ea typeface="Times New Roman" panose="02020603050405020304" pitchFamily="18" charset="0"/>
              </a:rPr>
              <a:t>Política atual – um terço do corpo pode derrubar uma decisão do Co facilitador </a:t>
            </a:r>
          </a:p>
          <a:p>
            <a:pPr>
              <a:spcBef>
                <a:spcPts val="1600"/>
              </a:spcBef>
            </a:pPr>
            <a:r>
              <a:rPr lang="pt-BR" sz="3800" dirty="0">
                <a:solidFill>
                  <a:srgbClr val="00A8C2"/>
                </a:solidFill>
                <a:ea typeface="Times New Roman" panose="02020603050405020304" pitchFamily="18" charset="0"/>
              </a:rPr>
              <a:t>Inconsistência com Tradições e Conceitos</a:t>
            </a:r>
          </a:p>
          <a:p>
            <a:pPr>
              <a:spcBef>
                <a:spcPts val="1600"/>
              </a:spcBef>
            </a:pPr>
            <a:r>
              <a:rPr lang="pt-BR" sz="3800" dirty="0">
                <a:solidFill>
                  <a:srgbClr val="00A8C2"/>
                </a:solidFill>
                <a:ea typeface="Times New Roman" panose="02020603050405020304" pitchFamily="18" charset="0"/>
              </a:rPr>
              <a:t>Limite proposto para manter uma decisão do Co facilitador = maioria simples a favor da decisão/decisão do Co facilitador</a:t>
            </a:r>
            <a:endParaRPr lang="en-US" sz="3800" dirty="0">
              <a:solidFill>
                <a:srgbClr val="00A8C2"/>
              </a:solidFill>
              <a:ea typeface="Times New Roman" panose="02020603050405020304" pitchFamily="18" charset="0"/>
            </a:endParaRPr>
          </a:p>
        </p:txBody>
      </p:sp>
      <p:pic>
        <p:nvPicPr>
          <p:cNvPr id="15" name="Picture 14">
            <a:extLst>
              <a:ext uri="{FF2B5EF4-FFF2-40B4-BE49-F238E27FC236}">
                <a16:creationId xmlns:a16="http://schemas.microsoft.com/office/drawing/2014/main" id="{809F58A9-EB6E-A857-CE2F-87E84664DFB6}"/>
              </a:ext>
            </a:extLst>
          </p:cNvPr>
          <p:cNvPicPr>
            <a:picLocks noChangeAspect="1"/>
          </p:cNvPicPr>
          <p:nvPr/>
        </p:nvPicPr>
        <p:blipFill>
          <a:blip r:embed="rId3">
            <a:duotone>
              <a:schemeClr val="accent5">
                <a:shade val="45000"/>
                <a:satMod val="135000"/>
              </a:schemeClr>
              <a:prstClr val="white"/>
            </a:duotone>
            <a:lum bright="-5000"/>
          </a:blip>
          <a:stretch>
            <a:fillRect/>
          </a:stretch>
        </p:blipFill>
        <p:spPr>
          <a:xfrm>
            <a:off x="696861" y="310161"/>
            <a:ext cx="1684967" cy="2367283"/>
          </a:xfrm>
          <a:prstGeom prst="rect">
            <a:avLst/>
          </a:prstGeom>
          <a:noFill/>
        </p:spPr>
      </p:pic>
    </p:spTree>
    <p:extLst>
      <p:ext uri="{BB962C8B-B14F-4D97-AF65-F5344CB8AC3E}">
        <p14:creationId xmlns:p14="http://schemas.microsoft.com/office/powerpoint/2010/main" val="27892878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29208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34</a:t>
            </a:r>
            <a:endParaRPr lang="en-US" sz="4400" b="1" dirty="0">
              <a:solidFill>
                <a:srgbClr val="660066"/>
              </a:solidFill>
              <a:ea typeface="Cambria" charset="0"/>
              <a:cs typeface="Cambria" charset="0"/>
              <a:sym typeface="BotonBQ-Bold"/>
            </a:endParaRPr>
          </a:p>
          <a:p>
            <a:pPr>
              <a:lnSpc>
                <a:spcPts val="4020"/>
              </a:lnSpc>
            </a:pPr>
            <a:r>
              <a:rPr lang="pt-BR" sz="2800" dirty="0">
                <a:solidFill>
                  <a:schemeClr val="tx2">
                    <a:lumMod val="60000"/>
                    <a:lumOff val="40000"/>
                  </a:schemeClr>
                </a:solidFill>
              </a:rPr>
              <a:t>Somente para a WSC 2023: Se um participante apelar de uma decisão do Co facilitador, os Co facilitadores explicarão por que eles decidiram como aquilo, o participante que faz o apelo explicará por que eles estão apelando da decisão, e então o corpo votará. O limite de votação necessário para manter uma decisão do Co facilitador sob apelação será de 50% mais 1 a favor do Co facilitador</a:t>
            </a:r>
            <a:r>
              <a:rPr lang="pt-BR" sz="3600" dirty="0">
                <a:solidFill>
                  <a:schemeClr val="tx2">
                    <a:lumMod val="60000"/>
                    <a:lumOff val="40000"/>
                  </a:schemeClr>
                </a:solidFill>
              </a:rPr>
              <a:t>.</a:t>
            </a:r>
            <a:endParaRPr lang="en-US" sz="3600" dirty="0">
              <a:solidFill>
                <a:schemeClr val="tx2">
                  <a:lumMod val="60000"/>
                  <a:lumOff val="40000"/>
                </a:schemeClr>
              </a:solidFill>
            </a:endParaRP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en-US" sz="3600" b="1" cap="all" dirty="0" err="1">
                <a:solidFill>
                  <a:schemeClr val="bg1"/>
                </a:solidFill>
                <a:latin typeface="+mj-lt"/>
                <a:ea typeface="Lato" charset="0"/>
                <a:cs typeface="Arial" panose="020B0604020202020204" pitchFamily="34" charset="0"/>
              </a:rPr>
              <a:t>Decisão</a:t>
            </a:r>
            <a:endParaRPr lang="en-US" sz="3600" b="1" cap="all" dirty="0">
              <a:solidFill>
                <a:schemeClr val="bg1"/>
              </a:solidFill>
              <a:latin typeface="+mj-lt"/>
              <a:ea typeface="Lato" charset="0"/>
              <a:cs typeface="Arial" panose="020B0604020202020204" pitchFamily="34" charset="0"/>
            </a:endParaRPr>
          </a:p>
        </p:txBody>
      </p:sp>
      <p:sp>
        <p:nvSpPr>
          <p:cNvPr id="7" name="TextBox 6">
            <a:extLst>
              <a:ext uri="{FF2B5EF4-FFF2-40B4-BE49-F238E27FC236}">
                <a16:creationId xmlns:a16="http://schemas.microsoft.com/office/drawing/2014/main" id="{C7899A70-A698-F461-9F2E-99277D7111DD}"/>
              </a:ext>
            </a:extLst>
          </p:cNvPr>
          <p:cNvSpPr txBox="1"/>
          <p:nvPr/>
        </p:nvSpPr>
        <p:spPr>
          <a:xfrm>
            <a:off x="1939636" y="5178500"/>
            <a:ext cx="9751796" cy="954107"/>
          </a:xfrm>
          <a:prstGeom prst="rect">
            <a:avLst/>
          </a:prstGeom>
          <a:noFill/>
        </p:spPr>
        <p:txBody>
          <a:bodyPr wrap="square">
            <a:spAutoFit/>
          </a:bodyPr>
          <a:lstStyle/>
          <a:p>
            <a:pPr marR="0">
              <a:spcBef>
                <a:spcPts val="0"/>
              </a:spcBef>
              <a:spcAft>
                <a:spcPts val="600"/>
              </a:spcAft>
            </a:pPr>
            <a:r>
              <a:rPr lang="pt-BR" sz="2800" u="sng" dirty="0">
                <a:solidFill>
                  <a:srgbClr val="6A2656"/>
                </a:solidFill>
                <a:effectLst/>
                <a:ea typeface="Calibri" panose="020F0502020204030204" pitchFamily="34" charset="0"/>
                <a:cs typeface="Arial" panose="020B0604020202020204" pitchFamily="34" charset="0"/>
              </a:rPr>
              <a:t>Intenção:</a:t>
            </a:r>
            <a:r>
              <a:rPr lang="pt-BR" sz="2800" dirty="0">
                <a:solidFill>
                  <a:schemeClr val="tx2">
                    <a:lumMod val="60000"/>
                    <a:lumOff val="40000"/>
                  </a:schemeClr>
                </a:solidFill>
                <a:effectLst/>
                <a:ea typeface="Calibri" panose="020F0502020204030204" pitchFamily="34" charset="0"/>
                <a:cs typeface="Arial" panose="020B0604020202020204" pitchFamily="34" charset="0"/>
              </a:rPr>
              <a:t> Definir claramente o processo para um participante apelar o coordenador</a:t>
            </a:r>
            <a:r>
              <a:rPr lang="en-US" sz="2800" dirty="0">
                <a:solidFill>
                  <a:schemeClr val="tx2">
                    <a:lumMod val="60000"/>
                    <a:lumOff val="40000"/>
                  </a:schemeClr>
                </a:solidFill>
                <a:ea typeface="Calibri" panose="020F0502020204030204" pitchFamily="34" charset="0"/>
                <a:cs typeface="Arial" panose="020B0604020202020204" pitchFamily="34" charset="0"/>
              </a:rPr>
              <a:t>, </a:t>
            </a:r>
            <a:r>
              <a:rPr lang="pt-BR" sz="2800" dirty="0">
                <a:solidFill>
                  <a:schemeClr val="tx2">
                    <a:lumMod val="60000"/>
                    <a:lumOff val="40000"/>
                  </a:schemeClr>
                </a:solidFill>
                <a:effectLst/>
                <a:ea typeface="Calibri" panose="020F0502020204030204" pitchFamily="34" charset="0"/>
                <a:cs typeface="Arial" panose="020B0604020202020204" pitchFamily="34" charset="0"/>
              </a:rPr>
              <a:t>mantendo assim os controles e equilíbrios.</a:t>
            </a:r>
            <a:endParaRPr lang="en-US" sz="2800" dirty="0">
              <a:solidFill>
                <a:schemeClr val="tx2">
                  <a:lumMod val="60000"/>
                  <a:lumOff val="40000"/>
                </a:schemeClr>
              </a:solidFill>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61717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1226966"/>
            <a:ext cx="9329195" cy="1655762"/>
          </a:xfrm>
        </p:spPr>
        <p:txBody>
          <a:bodyPr/>
          <a:lstStyle/>
          <a:p>
            <a:r>
              <a:rPr lang="pt-BR" sz="5000" dirty="0">
                <a:solidFill>
                  <a:schemeClr val="bg1"/>
                </a:solidFill>
              </a:rPr>
              <a:t>Abstenções</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705100" y="2683947"/>
            <a:ext cx="8785755" cy="3345194"/>
          </a:xfrm>
        </p:spPr>
        <p:txBody>
          <a:bodyPr/>
          <a:lstStyle/>
          <a:p>
            <a:pPr>
              <a:spcBef>
                <a:spcPts val="1600"/>
              </a:spcBef>
            </a:pPr>
            <a:r>
              <a:rPr lang="pt-BR" sz="3800" b="1" dirty="0">
                <a:solidFill>
                  <a:srgbClr val="00A8C2"/>
                </a:solidFill>
              </a:rPr>
              <a:t>Amplamente mal compreendido como uma forma de ficar de lado e não registrar uma votação sobre um item</a:t>
            </a:r>
            <a:endParaRPr lang="en-US" sz="3800" b="1" dirty="0">
              <a:solidFill>
                <a:srgbClr val="00A8C2"/>
              </a:solidFill>
            </a:endParaRPr>
          </a:p>
          <a:p>
            <a:pPr>
              <a:spcBef>
                <a:spcPts val="1600"/>
              </a:spcBef>
            </a:pPr>
            <a:r>
              <a:rPr lang="pt-BR" sz="3800" b="1" dirty="0">
                <a:solidFill>
                  <a:srgbClr val="00A8C2"/>
                </a:solidFill>
              </a:rPr>
              <a:t>Abstenções afetam o resultado de uma votação </a:t>
            </a:r>
          </a:p>
          <a:p>
            <a:pPr>
              <a:spcBef>
                <a:spcPts val="1600"/>
              </a:spcBef>
            </a:pPr>
            <a:r>
              <a:rPr lang="pt-BR" sz="3800" b="1" dirty="0">
                <a:solidFill>
                  <a:srgbClr val="00A8C2"/>
                </a:solidFill>
              </a:rPr>
              <a:t>Pedido de somente votar em sim, não ou retirada de </a:t>
            </a:r>
            <a:r>
              <a:rPr lang="pt-BR" sz="3800" b="1" dirty="0" err="1">
                <a:solidFill>
                  <a:srgbClr val="00A8C2"/>
                </a:solidFill>
              </a:rPr>
              <a:t>quorum</a:t>
            </a:r>
            <a:r>
              <a:rPr lang="pt-BR" sz="3800" b="1" dirty="0">
                <a:solidFill>
                  <a:srgbClr val="00A8C2"/>
                </a:solidFill>
              </a:rPr>
              <a:t> na WSC 2023</a:t>
            </a:r>
            <a:endParaRPr lang="pt-BR" sz="3800" b="1" dirty="0">
              <a:solidFill>
                <a:srgbClr val="00A8C2"/>
              </a:solidFill>
              <a:effectLst/>
              <a:ea typeface="Calibri" panose="020F0502020204030204" pitchFamily="34" charset="0"/>
              <a:cs typeface="Times New Roman" panose="02020603050405020304" pitchFamily="18" charset="0"/>
            </a:endParaRPr>
          </a:p>
          <a:p>
            <a:endParaRPr lang="en-US" sz="3600" b="1" dirty="0"/>
          </a:p>
        </p:txBody>
      </p:sp>
      <p:cxnSp>
        <p:nvCxnSpPr>
          <p:cNvPr id="12" name="Straight Arrow Connector 11">
            <a:extLst>
              <a:ext uri="{FF2B5EF4-FFF2-40B4-BE49-F238E27FC236}">
                <a16:creationId xmlns:a16="http://schemas.microsoft.com/office/drawing/2014/main" id="{01B3152F-CE76-6D8A-65E7-04399A7B1FAC}"/>
              </a:ext>
            </a:extLst>
          </p:cNvPr>
          <p:cNvCxnSpPr>
            <a:cxnSpLocks/>
          </p:cNvCxnSpPr>
          <p:nvPr/>
        </p:nvCxnSpPr>
        <p:spPr>
          <a:xfrm flipV="1">
            <a:off x="1447800" y="2054847"/>
            <a:ext cx="0" cy="711200"/>
          </a:xfrm>
          <a:prstGeom prst="straightConnector1">
            <a:avLst/>
          </a:prstGeom>
          <a:ln w="149225">
            <a:solidFill>
              <a:schemeClr val="accent5"/>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oogle Shape;6954;p87">
            <a:extLst>
              <a:ext uri="{FF2B5EF4-FFF2-40B4-BE49-F238E27FC236}">
                <a16:creationId xmlns:a16="http://schemas.microsoft.com/office/drawing/2014/main" id="{0B712686-52DD-D01A-0569-EB66FBE8AFCD}"/>
              </a:ext>
            </a:extLst>
          </p:cNvPr>
          <p:cNvGrpSpPr/>
          <p:nvPr/>
        </p:nvGrpSpPr>
        <p:grpSpPr>
          <a:xfrm>
            <a:off x="174124" y="1108579"/>
            <a:ext cx="1083748" cy="1083748"/>
            <a:chOff x="1492675" y="4992125"/>
            <a:chExt cx="481825" cy="481825"/>
          </a:xfrm>
          <a:solidFill>
            <a:schemeClr val="accent5"/>
          </a:solidFill>
        </p:grpSpPr>
        <p:sp>
          <p:nvSpPr>
            <p:cNvPr id="18" name="Google Shape;6955;p87">
              <a:extLst>
                <a:ext uri="{FF2B5EF4-FFF2-40B4-BE49-F238E27FC236}">
                  <a16:creationId xmlns:a16="http://schemas.microsoft.com/office/drawing/2014/main" id="{BB8214A6-C482-F6B7-FC91-45FFE66F1CC7}"/>
                </a:ext>
              </a:extLst>
            </p:cNvPr>
            <p:cNvSpPr/>
            <p:nvPr/>
          </p:nvSpPr>
          <p:spPr>
            <a:xfrm>
              <a:off x="1492675" y="4992125"/>
              <a:ext cx="481825" cy="481825"/>
            </a:xfrm>
            <a:custGeom>
              <a:avLst/>
              <a:gdLst/>
              <a:ahLst/>
              <a:cxnLst/>
              <a:rect l="l" t="t" r="r" b="b"/>
              <a:pathLst>
                <a:path w="19273" h="19273" extrusionOk="0">
                  <a:moveTo>
                    <a:pt x="12728" y="5990"/>
                  </a:moveTo>
                  <a:cubicBezTo>
                    <a:pt x="13161" y="5990"/>
                    <a:pt x="13595" y="6156"/>
                    <a:pt x="13925" y="6487"/>
                  </a:cubicBezTo>
                  <a:cubicBezTo>
                    <a:pt x="14587" y="7149"/>
                    <a:pt x="14587" y="8221"/>
                    <a:pt x="13928" y="8884"/>
                  </a:cubicBezTo>
                  <a:lnTo>
                    <a:pt x="10028" y="12780"/>
                  </a:lnTo>
                  <a:cubicBezTo>
                    <a:pt x="9709" y="13100"/>
                    <a:pt x="9278" y="13280"/>
                    <a:pt x="8830" y="13280"/>
                  </a:cubicBezTo>
                  <a:lnTo>
                    <a:pt x="8815" y="13280"/>
                  </a:lnTo>
                  <a:cubicBezTo>
                    <a:pt x="8811" y="13280"/>
                    <a:pt x="8807" y="13280"/>
                    <a:pt x="8804" y="13280"/>
                  </a:cubicBezTo>
                  <a:cubicBezTo>
                    <a:pt x="8362" y="13280"/>
                    <a:pt x="7936" y="13103"/>
                    <a:pt x="7622" y="12789"/>
                  </a:cubicBezTo>
                  <a:lnTo>
                    <a:pt x="5346" y="10528"/>
                  </a:lnTo>
                  <a:cubicBezTo>
                    <a:pt x="4632" y="9877"/>
                    <a:pt x="4605" y="8760"/>
                    <a:pt x="5288" y="8077"/>
                  </a:cubicBezTo>
                  <a:cubicBezTo>
                    <a:pt x="5620" y="7745"/>
                    <a:pt x="6053" y="7581"/>
                    <a:pt x="6485" y="7581"/>
                  </a:cubicBezTo>
                  <a:cubicBezTo>
                    <a:pt x="6944" y="7581"/>
                    <a:pt x="7402" y="7766"/>
                    <a:pt x="7737" y="8134"/>
                  </a:cubicBezTo>
                  <a:lnTo>
                    <a:pt x="8812" y="9206"/>
                  </a:lnTo>
                  <a:lnTo>
                    <a:pt x="11531" y="6487"/>
                  </a:lnTo>
                  <a:cubicBezTo>
                    <a:pt x="11861" y="6156"/>
                    <a:pt x="12294" y="5990"/>
                    <a:pt x="12728" y="5990"/>
                  </a:cubicBezTo>
                  <a:close/>
                  <a:moveTo>
                    <a:pt x="9637" y="1"/>
                  </a:moveTo>
                  <a:cubicBezTo>
                    <a:pt x="7095" y="1"/>
                    <a:pt x="4686" y="1012"/>
                    <a:pt x="2849" y="2849"/>
                  </a:cubicBezTo>
                  <a:cubicBezTo>
                    <a:pt x="1013" y="4686"/>
                    <a:pt x="1" y="7098"/>
                    <a:pt x="1" y="9637"/>
                  </a:cubicBezTo>
                  <a:cubicBezTo>
                    <a:pt x="1" y="12175"/>
                    <a:pt x="1013" y="14587"/>
                    <a:pt x="2849" y="16424"/>
                  </a:cubicBezTo>
                  <a:cubicBezTo>
                    <a:pt x="4686" y="18261"/>
                    <a:pt x="7095" y="19273"/>
                    <a:pt x="9637" y="19273"/>
                  </a:cubicBezTo>
                  <a:cubicBezTo>
                    <a:pt x="12175" y="19273"/>
                    <a:pt x="14584" y="18261"/>
                    <a:pt x="16421" y="16424"/>
                  </a:cubicBezTo>
                  <a:cubicBezTo>
                    <a:pt x="18258" y="14587"/>
                    <a:pt x="19273" y="12175"/>
                    <a:pt x="19273" y="9637"/>
                  </a:cubicBezTo>
                  <a:cubicBezTo>
                    <a:pt x="19273" y="7098"/>
                    <a:pt x="18258" y="4686"/>
                    <a:pt x="16421" y="2849"/>
                  </a:cubicBezTo>
                  <a:cubicBezTo>
                    <a:pt x="14584" y="1012"/>
                    <a:pt x="12175" y="1"/>
                    <a:pt x="96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6956;p87">
              <a:extLst>
                <a:ext uri="{FF2B5EF4-FFF2-40B4-BE49-F238E27FC236}">
                  <a16:creationId xmlns:a16="http://schemas.microsoft.com/office/drawing/2014/main" id="{82BB1C44-9ADD-A164-A238-4C445321B93C}"/>
                </a:ext>
              </a:extLst>
            </p:cNvPr>
            <p:cNvSpPr/>
            <p:nvPr/>
          </p:nvSpPr>
          <p:spPr>
            <a:xfrm>
              <a:off x="1639625" y="5170175"/>
              <a:ext cx="190100" cy="125750"/>
            </a:xfrm>
            <a:custGeom>
              <a:avLst/>
              <a:gdLst/>
              <a:ahLst/>
              <a:cxnLst/>
              <a:rect l="l" t="t" r="r" b="b"/>
              <a:pathLst>
                <a:path w="7604" h="5030" extrusionOk="0">
                  <a:moveTo>
                    <a:pt x="6852" y="0"/>
                  </a:moveTo>
                  <a:cubicBezTo>
                    <a:pt x="6851" y="0"/>
                    <a:pt x="6850" y="0"/>
                    <a:pt x="6848" y="0"/>
                  </a:cubicBezTo>
                  <a:cubicBezTo>
                    <a:pt x="6698" y="0"/>
                    <a:pt x="6556" y="57"/>
                    <a:pt x="6451" y="163"/>
                  </a:cubicBezTo>
                  <a:lnTo>
                    <a:pt x="3334" y="3279"/>
                  </a:lnTo>
                  <a:cubicBezTo>
                    <a:pt x="3224" y="3391"/>
                    <a:pt x="3080" y="3447"/>
                    <a:pt x="2935" y="3447"/>
                  </a:cubicBezTo>
                  <a:cubicBezTo>
                    <a:pt x="2791" y="3447"/>
                    <a:pt x="2646" y="3391"/>
                    <a:pt x="2536" y="3279"/>
                  </a:cubicBezTo>
                  <a:cubicBezTo>
                    <a:pt x="2533" y="3279"/>
                    <a:pt x="2533" y="3279"/>
                    <a:pt x="2530" y="3276"/>
                  </a:cubicBezTo>
                  <a:cubicBezTo>
                    <a:pt x="2521" y="3267"/>
                    <a:pt x="2509" y="3255"/>
                    <a:pt x="2497" y="3246"/>
                  </a:cubicBezTo>
                  <a:lnTo>
                    <a:pt x="1061" y="1810"/>
                  </a:lnTo>
                  <a:cubicBezTo>
                    <a:pt x="948" y="1678"/>
                    <a:pt x="789" y="1611"/>
                    <a:pt x="629" y="1611"/>
                  </a:cubicBezTo>
                  <a:cubicBezTo>
                    <a:pt x="486" y="1611"/>
                    <a:pt x="342" y="1666"/>
                    <a:pt x="233" y="1777"/>
                  </a:cubicBezTo>
                  <a:cubicBezTo>
                    <a:pt x="1" y="2009"/>
                    <a:pt x="16" y="2391"/>
                    <a:pt x="266" y="2605"/>
                  </a:cubicBezTo>
                  <a:lnTo>
                    <a:pt x="2542" y="4869"/>
                  </a:lnTo>
                  <a:cubicBezTo>
                    <a:pt x="2645" y="4972"/>
                    <a:pt x="2782" y="5029"/>
                    <a:pt x="2926" y="5029"/>
                  </a:cubicBezTo>
                  <a:cubicBezTo>
                    <a:pt x="2929" y="5029"/>
                    <a:pt x="2933" y="5029"/>
                    <a:pt x="2937" y="5029"/>
                  </a:cubicBezTo>
                  <a:lnTo>
                    <a:pt x="2943" y="5029"/>
                  </a:lnTo>
                  <a:cubicBezTo>
                    <a:pt x="3096" y="5029"/>
                    <a:pt x="3241" y="4969"/>
                    <a:pt x="3352" y="4860"/>
                  </a:cubicBezTo>
                  <a:lnTo>
                    <a:pt x="7249" y="964"/>
                  </a:lnTo>
                  <a:cubicBezTo>
                    <a:pt x="7603" y="606"/>
                    <a:pt x="7352" y="0"/>
                    <a:pt x="68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0" name="Google Shape;6957;p87">
            <a:extLst>
              <a:ext uri="{FF2B5EF4-FFF2-40B4-BE49-F238E27FC236}">
                <a16:creationId xmlns:a16="http://schemas.microsoft.com/office/drawing/2014/main" id="{EED35CF1-9C2E-F260-9866-7FD4C484196E}"/>
              </a:ext>
            </a:extLst>
          </p:cNvPr>
          <p:cNvGrpSpPr/>
          <p:nvPr/>
        </p:nvGrpSpPr>
        <p:grpSpPr>
          <a:xfrm>
            <a:off x="1621352" y="1108579"/>
            <a:ext cx="1083748" cy="1083748"/>
            <a:chOff x="2085525" y="4992125"/>
            <a:chExt cx="481825" cy="481825"/>
          </a:xfrm>
          <a:solidFill>
            <a:schemeClr val="accent5"/>
          </a:solidFill>
        </p:grpSpPr>
        <p:sp>
          <p:nvSpPr>
            <p:cNvPr id="21" name="Google Shape;6958;p87">
              <a:extLst>
                <a:ext uri="{FF2B5EF4-FFF2-40B4-BE49-F238E27FC236}">
                  <a16:creationId xmlns:a16="http://schemas.microsoft.com/office/drawing/2014/main" id="{730E0E11-50A4-7345-BB4F-C5E79C96202E}"/>
                </a:ext>
              </a:extLst>
            </p:cNvPr>
            <p:cNvSpPr/>
            <p:nvPr/>
          </p:nvSpPr>
          <p:spPr>
            <a:xfrm>
              <a:off x="2244150" y="5152125"/>
              <a:ext cx="164500" cy="161825"/>
            </a:xfrm>
            <a:custGeom>
              <a:avLst/>
              <a:gdLst/>
              <a:ahLst/>
              <a:cxnLst/>
              <a:rect l="l" t="t" r="r" b="b"/>
              <a:pathLst>
                <a:path w="6580" h="6473" extrusionOk="0">
                  <a:moveTo>
                    <a:pt x="618" y="1"/>
                  </a:moveTo>
                  <a:cubicBezTo>
                    <a:pt x="474" y="1"/>
                    <a:pt x="329" y="56"/>
                    <a:pt x="220" y="165"/>
                  </a:cubicBezTo>
                  <a:cubicBezTo>
                    <a:pt x="3" y="385"/>
                    <a:pt x="0" y="737"/>
                    <a:pt x="214" y="957"/>
                  </a:cubicBezTo>
                  <a:lnTo>
                    <a:pt x="2093" y="2836"/>
                  </a:lnTo>
                  <a:cubicBezTo>
                    <a:pt x="2313" y="3059"/>
                    <a:pt x="2313" y="3414"/>
                    <a:pt x="2093" y="3637"/>
                  </a:cubicBezTo>
                  <a:lnTo>
                    <a:pt x="214" y="5516"/>
                  </a:lnTo>
                  <a:cubicBezTo>
                    <a:pt x="0" y="5736"/>
                    <a:pt x="3" y="6088"/>
                    <a:pt x="220" y="6308"/>
                  </a:cubicBezTo>
                  <a:cubicBezTo>
                    <a:pt x="329" y="6418"/>
                    <a:pt x="474" y="6473"/>
                    <a:pt x="618" y="6473"/>
                  </a:cubicBezTo>
                  <a:cubicBezTo>
                    <a:pt x="760" y="6473"/>
                    <a:pt x="902" y="6420"/>
                    <a:pt x="1012" y="6314"/>
                  </a:cubicBezTo>
                  <a:lnTo>
                    <a:pt x="1018" y="6308"/>
                  </a:lnTo>
                  <a:lnTo>
                    <a:pt x="2897" y="4495"/>
                  </a:lnTo>
                  <a:cubicBezTo>
                    <a:pt x="3007" y="4390"/>
                    <a:pt x="3148" y="4337"/>
                    <a:pt x="3290" y="4337"/>
                  </a:cubicBezTo>
                  <a:cubicBezTo>
                    <a:pt x="3431" y="4337"/>
                    <a:pt x="3573" y="4390"/>
                    <a:pt x="3683" y="4495"/>
                  </a:cubicBezTo>
                  <a:lnTo>
                    <a:pt x="5562" y="6308"/>
                  </a:lnTo>
                  <a:lnTo>
                    <a:pt x="5568" y="6314"/>
                  </a:lnTo>
                  <a:cubicBezTo>
                    <a:pt x="5678" y="6420"/>
                    <a:pt x="5820" y="6473"/>
                    <a:pt x="5962" y="6473"/>
                  </a:cubicBezTo>
                  <a:cubicBezTo>
                    <a:pt x="6106" y="6473"/>
                    <a:pt x="6250" y="6418"/>
                    <a:pt x="6360" y="6308"/>
                  </a:cubicBezTo>
                  <a:cubicBezTo>
                    <a:pt x="6577" y="6088"/>
                    <a:pt x="6580" y="5736"/>
                    <a:pt x="6366" y="5516"/>
                  </a:cubicBezTo>
                  <a:lnTo>
                    <a:pt x="4487" y="3637"/>
                  </a:lnTo>
                  <a:cubicBezTo>
                    <a:pt x="4267" y="3414"/>
                    <a:pt x="4267" y="3059"/>
                    <a:pt x="4487" y="2836"/>
                  </a:cubicBezTo>
                  <a:lnTo>
                    <a:pt x="6366" y="957"/>
                  </a:lnTo>
                  <a:cubicBezTo>
                    <a:pt x="6580" y="737"/>
                    <a:pt x="6577" y="385"/>
                    <a:pt x="6360" y="165"/>
                  </a:cubicBezTo>
                  <a:cubicBezTo>
                    <a:pt x="6250" y="56"/>
                    <a:pt x="6106" y="1"/>
                    <a:pt x="5962" y="1"/>
                  </a:cubicBezTo>
                  <a:cubicBezTo>
                    <a:pt x="5820" y="1"/>
                    <a:pt x="5678" y="53"/>
                    <a:pt x="5568" y="159"/>
                  </a:cubicBezTo>
                  <a:lnTo>
                    <a:pt x="5562" y="165"/>
                  </a:lnTo>
                  <a:lnTo>
                    <a:pt x="3683" y="1978"/>
                  </a:lnTo>
                  <a:cubicBezTo>
                    <a:pt x="3573" y="2083"/>
                    <a:pt x="3431" y="2136"/>
                    <a:pt x="3290" y="2136"/>
                  </a:cubicBezTo>
                  <a:cubicBezTo>
                    <a:pt x="3148" y="2136"/>
                    <a:pt x="3007" y="2083"/>
                    <a:pt x="2897" y="1978"/>
                  </a:cubicBezTo>
                  <a:lnTo>
                    <a:pt x="1018" y="165"/>
                  </a:lnTo>
                  <a:lnTo>
                    <a:pt x="1012" y="159"/>
                  </a:lnTo>
                  <a:cubicBezTo>
                    <a:pt x="902" y="53"/>
                    <a:pt x="760" y="1"/>
                    <a:pt x="6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2" name="Google Shape;6959;p87">
              <a:extLst>
                <a:ext uri="{FF2B5EF4-FFF2-40B4-BE49-F238E27FC236}">
                  <a16:creationId xmlns:a16="http://schemas.microsoft.com/office/drawing/2014/main" id="{15B0D965-6B3E-F4DA-AFC5-0BF0600AA225}"/>
                </a:ext>
              </a:extLst>
            </p:cNvPr>
            <p:cNvSpPr/>
            <p:nvPr/>
          </p:nvSpPr>
          <p:spPr>
            <a:xfrm>
              <a:off x="2085525" y="4992125"/>
              <a:ext cx="481825" cy="481825"/>
            </a:xfrm>
            <a:custGeom>
              <a:avLst/>
              <a:gdLst/>
              <a:ahLst/>
              <a:cxnLst/>
              <a:rect l="l" t="t" r="r" b="b"/>
              <a:pathLst>
                <a:path w="19273" h="19273" extrusionOk="0">
                  <a:moveTo>
                    <a:pt x="12313" y="5263"/>
                  </a:moveTo>
                  <a:cubicBezTo>
                    <a:pt x="12748" y="5263"/>
                    <a:pt x="13183" y="5429"/>
                    <a:pt x="13515" y="5761"/>
                  </a:cubicBezTo>
                  <a:cubicBezTo>
                    <a:pt x="14174" y="6424"/>
                    <a:pt x="14171" y="7496"/>
                    <a:pt x="13509" y="8155"/>
                  </a:cubicBezTo>
                  <a:lnTo>
                    <a:pt x="12030" y="9637"/>
                  </a:lnTo>
                  <a:lnTo>
                    <a:pt x="13512" y="11118"/>
                  </a:lnTo>
                  <a:cubicBezTo>
                    <a:pt x="14174" y="11778"/>
                    <a:pt x="14177" y="12850"/>
                    <a:pt x="13515" y="13512"/>
                  </a:cubicBezTo>
                  <a:cubicBezTo>
                    <a:pt x="13184" y="13844"/>
                    <a:pt x="12749" y="14011"/>
                    <a:pt x="12315" y="14011"/>
                  </a:cubicBezTo>
                  <a:cubicBezTo>
                    <a:pt x="11883" y="14011"/>
                    <a:pt x="11451" y="13847"/>
                    <a:pt x="11121" y="13518"/>
                  </a:cubicBezTo>
                  <a:lnTo>
                    <a:pt x="9636" y="12088"/>
                  </a:lnTo>
                  <a:lnTo>
                    <a:pt x="8152" y="13518"/>
                  </a:lnTo>
                  <a:cubicBezTo>
                    <a:pt x="7822" y="13847"/>
                    <a:pt x="7390" y="14011"/>
                    <a:pt x="6958" y="14011"/>
                  </a:cubicBezTo>
                  <a:cubicBezTo>
                    <a:pt x="6523" y="14011"/>
                    <a:pt x="6087" y="13844"/>
                    <a:pt x="5755" y="13512"/>
                  </a:cubicBezTo>
                  <a:cubicBezTo>
                    <a:pt x="5095" y="12850"/>
                    <a:pt x="5098" y="11778"/>
                    <a:pt x="5761" y="11118"/>
                  </a:cubicBezTo>
                  <a:lnTo>
                    <a:pt x="7239" y="9637"/>
                  </a:lnTo>
                  <a:lnTo>
                    <a:pt x="5758" y="8155"/>
                  </a:lnTo>
                  <a:cubicBezTo>
                    <a:pt x="5095" y="7496"/>
                    <a:pt x="5092" y="6424"/>
                    <a:pt x="5755" y="5761"/>
                  </a:cubicBezTo>
                  <a:cubicBezTo>
                    <a:pt x="6085" y="5429"/>
                    <a:pt x="6519" y="5263"/>
                    <a:pt x="6954" y="5263"/>
                  </a:cubicBezTo>
                  <a:cubicBezTo>
                    <a:pt x="7386" y="5263"/>
                    <a:pt x="7818" y="5428"/>
                    <a:pt x="8149" y="5758"/>
                  </a:cubicBezTo>
                  <a:lnTo>
                    <a:pt x="9633" y="7188"/>
                  </a:lnTo>
                  <a:lnTo>
                    <a:pt x="11118" y="5758"/>
                  </a:lnTo>
                  <a:cubicBezTo>
                    <a:pt x="11448" y="5428"/>
                    <a:pt x="11881" y="5263"/>
                    <a:pt x="12313" y="5263"/>
                  </a:cubicBezTo>
                  <a:close/>
                  <a:moveTo>
                    <a:pt x="9636" y="1"/>
                  </a:moveTo>
                  <a:cubicBezTo>
                    <a:pt x="7095" y="1"/>
                    <a:pt x="4686" y="1012"/>
                    <a:pt x="2849" y="2849"/>
                  </a:cubicBezTo>
                  <a:cubicBezTo>
                    <a:pt x="1012" y="4686"/>
                    <a:pt x="0" y="7098"/>
                    <a:pt x="0" y="9637"/>
                  </a:cubicBezTo>
                  <a:cubicBezTo>
                    <a:pt x="0" y="12175"/>
                    <a:pt x="1012" y="14587"/>
                    <a:pt x="2849" y="16424"/>
                  </a:cubicBezTo>
                  <a:cubicBezTo>
                    <a:pt x="4686" y="18261"/>
                    <a:pt x="7095" y="19273"/>
                    <a:pt x="9636" y="19273"/>
                  </a:cubicBezTo>
                  <a:cubicBezTo>
                    <a:pt x="12175" y="19273"/>
                    <a:pt x="14584" y="18261"/>
                    <a:pt x="16421" y="16424"/>
                  </a:cubicBezTo>
                  <a:cubicBezTo>
                    <a:pt x="18261" y="14587"/>
                    <a:pt x="19272" y="12175"/>
                    <a:pt x="19272" y="9637"/>
                  </a:cubicBezTo>
                  <a:cubicBezTo>
                    <a:pt x="19272" y="7098"/>
                    <a:pt x="18261" y="4686"/>
                    <a:pt x="16421" y="2849"/>
                  </a:cubicBezTo>
                  <a:cubicBezTo>
                    <a:pt x="14584" y="1012"/>
                    <a:pt x="12175" y="1"/>
                    <a:pt x="963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Tree>
    <p:extLst>
      <p:ext uri="{BB962C8B-B14F-4D97-AF65-F5344CB8AC3E}">
        <p14:creationId xmlns:p14="http://schemas.microsoft.com/office/powerpoint/2010/main" val="237947899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pt-BR" sz="4400" b="1" i="0" u="none" strike="noStrike" kern="1200" cap="none" spc="0" normalizeH="0" baseline="0" dirty="0" err="1">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35</a:t>
            </a:r>
            <a:endParaRPr lang="en-US" sz="4400" b="1" dirty="0">
              <a:solidFill>
                <a:srgbClr val="660066"/>
              </a:solidFill>
              <a:ea typeface="Cambria" charset="0"/>
              <a:cs typeface="Cambria" charset="0"/>
              <a:sym typeface="BotonBQ-Bold"/>
            </a:endParaRPr>
          </a:p>
          <a:p>
            <a:pPr>
              <a:lnSpc>
                <a:spcPct val="108000"/>
              </a:lnSpc>
            </a:pPr>
            <a:r>
              <a:rPr lang="pt-BR" sz="4000" dirty="0">
                <a:solidFill>
                  <a:schemeClr val="tx2">
                    <a:lumMod val="60000"/>
                    <a:lumOff val="40000"/>
                  </a:schemeClr>
                </a:solidFill>
              </a:rPr>
              <a:t>Eliminar abstenções nas votações ou enquetes, somente para a WSC 2023.</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pt-BR" sz="3600" b="1" cap="all" dirty="0">
                <a:solidFill>
                  <a:schemeClr val="bg1"/>
                </a:solidFill>
                <a:latin typeface="+mj-lt"/>
                <a:ea typeface="Lato" charset="0"/>
                <a:cs typeface="Arial" panose="020B0604020202020204" pitchFamily="34" charset="0"/>
              </a:rPr>
              <a:t>Decisão</a:t>
            </a:r>
          </a:p>
        </p:txBody>
      </p:sp>
      <p:sp>
        <p:nvSpPr>
          <p:cNvPr id="7" name="TextBox 6">
            <a:extLst>
              <a:ext uri="{FF2B5EF4-FFF2-40B4-BE49-F238E27FC236}">
                <a16:creationId xmlns:a16="http://schemas.microsoft.com/office/drawing/2014/main" id="{C7899A70-A698-F461-9F2E-99277D7111DD}"/>
              </a:ext>
            </a:extLst>
          </p:cNvPr>
          <p:cNvSpPr txBox="1"/>
          <p:nvPr/>
        </p:nvSpPr>
        <p:spPr>
          <a:xfrm>
            <a:off x="2440204" y="4266193"/>
            <a:ext cx="9751796" cy="1754326"/>
          </a:xfrm>
          <a:prstGeom prst="rect">
            <a:avLst/>
          </a:prstGeom>
          <a:noFill/>
        </p:spPr>
        <p:txBody>
          <a:bodyPr wrap="square">
            <a:spAutoFit/>
          </a:bodyPr>
          <a:lstStyle/>
          <a:p>
            <a:pPr marR="0">
              <a:spcBef>
                <a:spcPts val="0"/>
              </a:spcBef>
              <a:spcAft>
                <a:spcPts val="600"/>
              </a:spcAft>
            </a:pPr>
            <a:r>
              <a:rPr lang="pt-BR" sz="3600" u="sng" dirty="0">
                <a:solidFill>
                  <a:srgbClr val="6A2656"/>
                </a:solidFill>
                <a:effectLst/>
                <a:ea typeface="Calibri" panose="020F0502020204030204" pitchFamily="34" charset="0"/>
                <a:cs typeface="Arial" panose="020B0604020202020204" pitchFamily="34" charset="0"/>
              </a:rPr>
              <a:t>Intenção:</a:t>
            </a:r>
            <a:r>
              <a:rPr lang="pt-BR" sz="3600" dirty="0">
                <a:solidFill>
                  <a:schemeClr val="tx2">
                    <a:lumMod val="60000"/>
                    <a:lumOff val="40000"/>
                  </a:schemeClr>
                </a:solidFill>
                <a:effectLst/>
                <a:ea typeface="Calibri" panose="020F0502020204030204" pitchFamily="34" charset="0"/>
                <a:cs typeface="Arial" panose="020B0604020202020204" pitchFamily="34" charset="0"/>
              </a:rPr>
              <a:t> Simplificar o processo de votação e enquetes , e eliminar uma opção que tem o mesmo efeito do voto “não</a:t>
            </a:r>
            <a:r>
              <a:rPr lang="pt-BR" sz="3600" dirty="0">
                <a:solidFill>
                  <a:schemeClr val="tx2">
                    <a:lumMod val="60000"/>
                    <a:lumOff val="40000"/>
                  </a:schemeClr>
                </a:solidFill>
                <a:ea typeface="Calibri" panose="020F0502020204030204" pitchFamily="34" charset="0"/>
                <a:cs typeface="Arial" panose="020B0604020202020204" pitchFamily="34" charset="0"/>
              </a:rPr>
              <a:t>”</a:t>
            </a:r>
            <a:r>
              <a:rPr lang="pt-BR" sz="3600" dirty="0">
                <a:solidFill>
                  <a:schemeClr val="tx2">
                    <a:lumMod val="60000"/>
                    <a:lumOff val="40000"/>
                  </a:schemeClr>
                </a:solidFill>
                <a:effectLst/>
                <a:ea typeface="Calibri" panose="020F0502020204030204" pitchFamily="34" charset="0"/>
                <a:cs typeface="Arial" panose="020B0604020202020204" pitchFamily="34" charset="0"/>
              </a:rPr>
              <a:t>.</a:t>
            </a:r>
          </a:p>
        </p:txBody>
      </p:sp>
    </p:spTree>
    <p:extLst>
      <p:ext uri="{BB962C8B-B14F-4D97-AF65-F5344CB8AC3E}">
        <p14:creationId xmlns:p14="http://schemas.microsoft.com/office/powerpoint/2010/main" val="2678983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769768"/>
            <a:ext cx="9329195" cy="1655762"/>
          </a:xfrm>
        </p:spPr>
        <p:txBody>
          <a:bodyPr/>
          <a:lstStyle/>
          <a:p>
            <a:r>
              <a:rPr lang="pt-BR" sz="5000" dirty="0">
                <a:solidFill>
                  <a:schemeClr val="bg1"/>
                </a:solidFill>
              </a:rPr>
              <a:t>Discussões nas propostas </a:t>
            </a:r>
            <a:br>
              <a:rPr lang="pt-BR" sz="5000" dirty="0">
                <a:solidFill>
                  <a:schemeClr val="bg1"/>
                </a:solidFill>
              </a:rPr>
            </a:br>
            <a:r>
              <a:rPr lang="pt-BR" sz="5000" dirty="0">
                <a:solidFill>
                  <a:schemeClr val="bg1"/>
                </a:solidFill>
              </a:rPr>
              <a:t>de assuntos novos</a:t>
            </a:r>
          </a:p>
        </p:txBody>
      </p:sp>
      <p:sp>
        <p:nvSpPr>
          <p:cNvPr id="4" name="Subtitle 2">
            <a:extLst>
              <a:ext uri="{FF2B5EF4-FFF2-40B4-BE49-F238E27FC236}">
                <a16:creationId xmlns:a16="http://schemas.microsoft.com/office/drawing/2014/main" id="{5B5F507B-B33E-55D5-8B11-35CC67BECD82}"/>
              </a:ext>
            </a:extLst>
          </p:cNvPr>
          <p:cNvSpPr txBox="1">
            <a:spLocks/>
          </p:cNvSpPr>
          <p:nvPr/>
        </p:nvSpPr>
        <p:spPr>
          <a:xfrm>
            <a:off x="496143" y="2525476"/>
            <a:ext cx="8657055" cy="39752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200"/>
              </a:spcBef>
              <a:buNone/>
            </a:pPr>
            <a:r>
              <a:rPr lang="pt-BR" sz="3600" dirty="0">
                <a:solidFill>
                  <a:srgbClr val="00A8C2"/>
                </a:solidFill>
              </a:rPr>
              <a:t>Moção 53, aprovada na conferência 2018</a:t>
            </a:r>
            <a:r>
              <a:rPr lang="en-US" sz="3600" dirty="0">
                <a:solidFill>
                  <a:srgbClr val="00A8C2"/>
                </a:solidFill>
              </a:rPr>
              <a:t>: </a:t>
            </a:r>
          </a:p>
          <a:p>
            <a:pPr marL="0" indent="0">
              <a:spcBef>
                <a:spcPts val="2200"/>
              </a:spcBef>
              <a:buNone/>
            </a:pPr>
            <a:r>
              <a:rPr lang="pt-BR" sz="3400" dirty="0">
                <a:solidFill>
                  <a:schemeClr val="accent2">
                    <a:lumMod val="60000"/>
                    <a:lumOff val="40000"/>
                  </a:schemeClr>
                </a:solidFill>
              </a:rPr>
              <a:t>Reconhecer na próxima versão do GWSNA, que assuntos novos formais foram eliminados. O processo usado na WSC 2018 para discutir novas ideias continuará a ser desenvolvido no ciclo. Uma moção será incluída no CAT 2020 e oferecida no início da WSC 2020 para definir o processo a ser usado para aquela Conferência.</a:t>
            </a:r>
            <a:r>
              <a:rPr lang="en-US" sz="3400" dirty="0">
                <a:solidFill>
                  <a:schemeClr val="accent2">
                    <a:lumMod val="60000"/>
                    <a:lumOff val="40000"/>
                  </a:schemeClr>
                </a:solidFill>
              </a:rPr>
              <a:t>.</a:t>
            </a:r>
          </a:p>
        </p:txBody>
      </p:sp>
      <p:sp>
        <p:nvSpPr>
          <p:cNvPr id="8" name="TextBox 7">
            <a:extLst>
              <a:ext uri="{FF2B5EF4-FFF2-40B4-BE49-F238E27FC236}">
                <a16:creationId xmlns:a16="http://schemas.microsoft.com/office/drawing/2014/main" id="{E9650E6D-3E1C-883E-324F-957601892CE2}"/>
              </a:ext>
            </a:extLst>
          </p:cNvPr>
          <p:cNvSpPr txBox="1"/>
          <p:nvPr/>
        </p:nvSpPr>
        <p:spPr>
          <a:xfrm>
            <a:off x="9153198" y="3498195"/>
            <a:ext cx="2895600" cy="3046988"/>
          </a:xfrm>
          <a:prstGeom prst="rect">
            <a:avLst/>
          </a:prstGeom>
          <a:noFill/>
        </p:spPr>
        <p:txBody>
          <a:bodyPr wrap="square" rtlCol="0">
            <a:spAutoFit/>
          </a:bodyPr>
          <a:lstStyle/>
          <a:p>
            <a:pPr algn="ctr"/>
            <a:r>
              <a:rPr lang="pt-BR" sz="3200" b="1" dirty="0">
                <a:solidFill>
                  <a:schemeClr val="accent5"/>
                </a:solidFill>
              </a:rPr>
              <a:t>Detalhes do processo proposto para WSC 2023 está nas páginas 83 a 85 do CAT</a:t>
            </a:r>
          </a:p>
        </p:txBody>
      </p:sp>
      <p:grpSp>
        <p:nvGrpSpPr>
          <p:cNvPr id="10" name="Google Shape;7978;p90">
            <a:extLst>
              <a:ext uri="{FF2B5EF4-FFF2-40B4-BE49-F238E27FC236}">
                <a16:creationId xmlns:a16="http://schemas.microsoft.com/office/drawing/2014/main" id="{A03C0E34-9816-0251-877C-197A42BA8A52}"/>
              </a:ext>
            </a:extLst>
          </p:cNvPr>
          <p:cNvGrpSpPr/>
          <p:nvPr/>
        </p:nvGrpSpPr>
        <p:grpSpPr>
          <a:xfrm>
            <a:off x="899231" y="706305"/>
            <a:ext cx="1583036" cy="1576942"/>
            <a:chOff x="-35123050" y="3561225"/>
            <a:chExt cx="292225" cy="291100"/>
          </a:xfrm>
          <a:solidFill>
            <a:schemeClr val="accent5"/>
          </a:solidFill>
        </p:grpSpPr>
        <p:sp>
          <p:nvSpPr>
            <p:cNvPr id="11" name="Google Shape;7979;p90">
              <a:extLst>
                <a:ext uri="{FF2B5EF4-FFF2-40B4-BE49-F238E27FC236}">
                  <a16:creationId xmlns:a16="http://schemas.microsoft.com/office/drawing/2014/main" id="{7EECCE5C-31ED-83E6-D99B-9481EC6029AB}"/>
                </a:ext>
              </a:extLst>
            </p:cNvPr>
            <p:cNvSpPr/>
            <p:nvPr/>
          </p:nvSpPr>
          <p:spPr>
            <a:xfrm>
              <a:off x="-35123050" y="3629750"/>
              <a:ext cx="205575" cy="222575"/>
            </a:xfrm>
            <a:custGeom>
              <a:avLst/>
              <a:gdLst/>
              <a:ahLst/>
              <a:cxnLst/>
              <a:rect l="l" t="t" r="r" b="b"/>
              <a:pathLst>
                <a:path w="8223" h="8903" extrusionOk="0">
                  <a:moveTo>
                    <a:pt x="2080" y="2710"/>
                  </a:moveTo>
                  <a:cubicBezTo>
                    <a:pt x="2458" y="2710"/>
                    <a:pt x="2741" y="3056"/>
                    <a:pt x="2741" y="3403"/>
                  </a:cubicBezTo>
                  <a:cubicBezTo>
                    <a:pt x="2741" y="3781"/>
                    <a:pt x="2426" y="4065"/>
                    <a:pt x="2080" y="4065"/>
                  </a:cubicBezTo>
                  <a:cubicBezTo>
                    <a:pt x="1733" y="4065"/>
                    <a:pt x="1418" y="3750"/>
                    <a:pt x="1418" y="3403"/>
                  </a:cubicBezTo>
                  <a:cubicBezTo>
                    <a:pt x="1418" y="3056"/>
                    <a:pt x="1670" y="2710"/>
                    <a:pt x="2080" y="2710"/>
                  </a:cubicBezTo>
                  <a:close/>
                  <a:moveTo>
                    <a:pt x="4127" y="2710"/>
                  </a:moveTo>
                  <a:cubicBezTo>
                    <a:pt x="4506" y="2710"/>
                    <a:pt x="4789" y="3056"/>
                    <a:pt x="4789" y="3403"/>
                  </a:cubicBezTo>
                  <a:cubicBezTo>
                    <a:pt x="4789" y="3781"/>
                    <a:pt x="4474" y="4065"/>
                    <a:pt x="4127" y="4065"/>
                  </a:cubicBezTo>
                  <a:cubicBezTo>
                    <a:pt x="3718" y="4065"/>
                    <a:pt x="3466" y="3750"/>
                    <a:pt x="3466" y="3403"/>
                  </a:cubicBezTo>
                  <a:cubicBezTo>
                    <a:pt x="3466" y="3056"/>
                    <a:pt x="3718" y="2710"/>
                    <a:pt x="4127" y="2710"/>
                  </a:cubicBezTo>
                  <a:close/>
                  <a:moveTo>
                    <a:pt x="6207" y="2710"/>
                  </a:moveTo>
                  <a:cubicBezTo>
                    <a:pt x="6616" y="2710"/>
                    <a:pt x="6868" y="3056"/>
                    <a:pt x="6868" y="3403"/>
                  </a:cubicBezTo>
                  <a:cubicBezTo>
                    <a:pt x="6868" y="3781"/>
                    <a:pt x="6553" y="4065"/>
                    <a:pt x="6207" y="4065"/>
                  </a:cubicBezTo>
                  <a:cubicBezTo>
                    <a:pt x="5829" y="4065"/>
                    <a:pt x="5545" y="3750"/>
                    <a:pt x="5545" y="3403"/>
                  </a:cubicBezTo>
                  <a:cubicBezTo>
                    <a:pt x="5514" y="3056"/>
                    <a:pt x="5829" y="2710"/>
                    <a:pt x="6207" y="2710"/>
                  </a:cubicBezTo>
                  <a:close/>
                  <a:moveTo>
                    <a:pt x="1733" y="0"/>
                  </a:moveTo>
                  <a:cubicBezTo>
                    <a:pt x="788" y="0"/>
                    <a:pt x="0" y="757"/>
                    <a:pt x="0" y="1702"/>
                  </a:cubicBezTo>
                  <a:lnTo>
                    <a:pt x="0" y="5136"/>
                  </a:lnTo>
                  <a:cubicBezTo>
                    <a:pt x="0" y="5955"/>
                    <a:pt x="630" y="6616"/>
                    <a:pt x="1418" y="6774"/>
                  </a:cubicBezTo>
                  <a:lnTo>
                    <a:pt x="1418" y="8570"/>
                  </a:lnTo>
                  <a:cubicBezTo>
                    <a:pt x="1418" y="8696"/>
                    <a:pt x="1481" y="8822"/>
                    <a:pt x="1607" y="8885"/>
                  </a:cubicBezTo>
                  <a:cubicBezTo>
                    <a:pt x="1649" y="8895"/>
                    <a:pt x="1695" y="8902"/>
                    <a:pt x="1739" y="8902"/>
                  </a:cubicBezTo>
                  <a:cubicBezTo>
                    <a:pt x="1828" y="8902"/>
                    <a:pt x="1912" y="8874"/>
                    <a:pt x="1954" y="8790"/>
                  </a:cubicBezTo>
                  <a:lnTo>
                    <a:pt x="3938" y="6837"/>
                  </a:lnTo>
                  <a:lnTo>
                    <a:pt x="6522" y="6837"/>
                  </a:lnTo>
                  <a:cubicBezTo>
                    <a:pt x="7467" y="6837"/>
                    <a:pt x="8223" y="6081"/>
                    <a:pt x="8223" y="5136"/>
                  </a:cubicBezTo>
                  <a:lnTo>
                    <a:pt x="8223" y="1702"/>
                  </a:lnTo>
                  <a:cubicBezTo>
                    <a:pt x="8223" y="757"/>
                    <a:pt x="7467" y="0"/>
                    <a:pt x="652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7980;p90">
              <a:extLst>
                <a:ext uri="{FF2B5EF4-FFF2-40B4-BE49-F238E27FC236}">
                  <a16:creationId xmlns:a16="http://schemas.microsoft.com/office/drawing/2014/main" id="{0A44FAE4-8F4D-8953-1A2F-1485A6CB74B7}"/>
                </a:ext>
              </a:extLst>
            </p:cNvPr>
            <p:cNvSpPr/>
            <p:nvPr/>
          </p:nvSpPr>
          <p:spPr>
            <a:xfrm>
              <a:off x="-35053750" y="3561225"/>
              <a:ext cx="222925" cy="221825"/>
            </a:xfrm>
            <a:custGeom>
              <a:avLst/>
              <a:gdLst/>
              <a:ahLst/>
              <a:cxnLst/>
              <a:rect l="l" t="t" r="r" b="b"/>
              <a:pathLst>
                <a:path w="8917" h="8873" extrusionOk="0">
                  <a:moveTo>
                    <a:pt x="1702" y="1"/>
                  </a:moveTo>
                  <a:cubicBezTo>
                    <a:pt x="757" y="1"/>
                    <a:pt x="1" y="725"/>
                    <a:pt x="1" y="1702"/>
                  </a:cubicBezTo>
                  <a:lnTo>
                    <a:pt x="1" y="2048"/>
                  </a:lnTo>
                  <a:lnTo>
                    <a:pt x="3781" y="2048"/>
                  </a:lnTo>
                  <a:cubicBezTo>
                    <a:pt x="5136" y="2048"/>
                    <a:pt x="6207" y="3088"/>
                    <a:pt x="6207" y="4443"/>
                  </a:cubicBezTo>
                  <a:lnTo>
                    <a:pt x="6207" y="7877"/>
                  </a:lnTo>
                  <a:lnTo>
                    <a:pt x="6207" y="8003"/>
                  </a:lnTo>
                  <a:lnTo>
                    <a:pt x="6995" y="8790"/>
                  </a:lnTo>
                  <a:cubicBezTo>
                    <a:pt x="7055" y="8850"/>
                    <a:pt x="7127" y="8872"/>
                    <a:pt x="7205" y="8872"/>
                  </a:cubicBezTo>
                  <a:cubicBezTo>
                    <a:pt x="7249" y="8872"/>
                    <a:pt x="7295" y="8865"/>
                    <a:pt x="7341" y="8853"/>
                  </a:cubicBezTo>
                  <a:cubicBezTo>
                    <a:pt x="7467" y="8822"/>
                    <a:pt x="7530" y="8664"/>
                    <a:pt x="7530" y="8538"/>
                  </a:cubicBezTo>
                  <a:lnTo>
                    <a:pt x="7530" y="6806"/>
                  </a:lnTo>
                  <a:cubicBezTo>
                    <a:pt x="8318" y="6648"/>
                    <a:pt x="8917" y="5955"/>
                    <a:pt x="8917" y="5104"/>
                  </a:cubicBezTo>
                  <a:lnTo>
                    <a:pt x="8917" y="1702"/>
                  </a:lnTo>
                  <a:cubicBezTo>
                    <a:pt x="8917" y="725"/>
                    <a:pt x="8129" y="1"/>
                    <a:pt x="7184"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1548440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 xmlns:ma14="http://schemas.microsoft.com/office/mac/drawingml/2011/main" val="1"/>
            </a:ext>
          </a:extLst>
        </p:spPr>
        <p:txBody>
          <a:bodyPr wrap="square" lIns="35719" tIns="35719" rIns="35719" bIns="35719" anchor="t" anchorCtr="0">
            <a:noAutofit/>
          </a:bodyPr>
          <a:lstStyle/>
          <a:p>
            <a:pPr>
              <a:lnSpc>
                <a:spcPct val="108000"/>
              </a:lnSpc>
            </a:pPr>
            <a:r>
              <a:rPr kumimoji="0" lang="pt-BR" sz="4400" b="1" i="0" u="none" strike="noStrike" kern="1200" cap="none" spc="0" normalizeH="0" baseline="0" dirty="0" err="1">
                <a:ln>
                  <a:noFill/>
                </a:ln>
                <a:solidFill>
                  <a:srgbClr val="660066"/>
                </a:solidFill>
                <a:effectLst/>
                <a:uLnTx/>
                <a:uFillTx/>
                <a:latin typeface="+mn-lt"/>
                <a:ea typeface="Cambria" charset="0"/>
                <a:cs typeface="Cambria" charset="0"/>
                <a:sym typeface="BotonBQ-Bold"/>
              </a:rPr>
              <a:t>Mo</a:t>
            </a:r>
            <a:r>
              <a:rPr kumimoji="0" lang="pt-BR" sz="4400" b="1" i="0" u="none" strike="noStrike" kern="1200" cap="none" spc="0" normalizeH="0" baseline="0" noProof="0" dirty="0" err="1">
                <a:ln>
                  <a:noFill/>
                </a:ln>
                <a:solidFill>
                  <a:srgbClr val="660066"/>
                </a:solidFill>
                <a:effectLst/>
                <a:uLnTx/>
                <a:uFillTx/>
                <a:latin typeface="+mn-lt"/>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36</a:t>
            </a:r>
            <a:endParaRPr lang="en-US" sz="4400" b="1" dirty="0">
              <a:solidFill>
                <a:srgbClr val="660066"/>
              </a:solidFill>
              <a:ea typeface="Cambria" charset="0"/>
              <a:cs typeface="Cambria" charset="0"/>
              <a:sym typeface="BotonBQ-Bold"/>
            </a:endParaRPr>
          </a:p>
          <a:p>
            <a:pPr>
              <a:lnSpc>
                <a:spcPct val="108000"/>
              </a:lnSpc>
            </a:pPr>
            <a:r>
              <a:rPr lang="pt-BR" sz="4000" dirty="0">
                <a:solidFill>
                  <a:schemeClr val="tx2">
                    <a:lumMod val="60000"/>
                    <a:lumOff val="40000"/>
                  </a:schemeClr>
                </a:solidFill>
              </a:rPr>
              <a:t>Adotar, somente para WSC 2023 a seguinte abordagem para discussão de assuntos novos </a:t>
            </a:r>
            <a:r>
              <a:rPr lang="pt-BR" sz="4000" i="1" dirty="0">
                <a:solidFill>
                  <a:srgbClr val="9B236B"/>
                </a:solidFill>
              </a:rPr>
              <a:t>(Detalhes no CAT)</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pt-BR" sz="3600" b="1" cap="all" dirty="0">
                <a:solidFill>
                  <a:schemeClr val="bg1"/>
                </a:solidFill>
                <a:latin typeface="+mj-lt"/>
                <a:ea typeface="Lato" charset="0"/>
                <a:cs typeface="Arial" panose="020B0604020202020204" pitchFamily="34" charset="0"/>
              </a:rPr>
              <a:t>Decisão</a:t>
            </a:r>
          </a:p>
        </p:txBody>
      </p:sp>
    </p:spTree>
    <p:extLst>
      <p:ext uri="{BB962C8B-B14F-4D97-AF65-F5344CB8AC3E}">
        <p14:creationId xmlns:p14="http://schemas.microsoft.com/office/powerpoint/2010/main" val="36772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 </a:t>
            </a:r>
            <a:br>
              <a:rPr lang="en-US" i="1" dirty="0">
                <a:solidFill>
                  <a:schemeClr val="accent1"/>
                </a:solidFill>
              </a:rPr>
            </a:br>
            <a:r>
              <a:rPr lang="pt-BR" i="1" dirty="0">
                <a:solidFill>
                  <a:schemeClr val="accent1"/>
                </a:solidFill>
              </a:rPr>
              <a:t>Política de Reembolso</a:t>
            </a:r>
            <a:br>
              <a:rPr lang="pt-BR" i="1" dirty="0">
                <a:solidFill>
                  <a:schemeClr val="accent1"/>
                </a:solidFill>
              </a:rPr>
            </a:br>
            <a:r>
              <a:rPr lang="pt-BR" i="1" dirty="0">
                <a:solidFill>
                  <a:schemeClr val="accent1"/>
                </a:solidFill>
              </a:rPr>
              <a:t>2023–2025 </a:t>
            </a: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716103" y="4060820"/>
            <a:ext cx="11051827" cy="2565304"/>
          </a:xfrm>
        </p:spPr>
        <p:txBody>
          <a:bodyPr/>
          <a:lstStyle/>
          <a:p>
            <a:pPr>
              <a:lnSpc>
                <a:spcPct val="100000"/>
              </a:lnSpc>
              <a:spcBef>
                <a:spcPts val="0"/>
              </a:spcBef>
            </a:pPr>
            <a:r>
              <a:rPr lang="pt-BR" sz="3000" b="1" dirty="0">
                <a:solidFill>
                  <a:schemeClr val="accent4"/>
                </a:solidFill>
              </a:rPr>
              <a:t>Cada WSC aprova a política de reembolso para o ciclo seguinte, que está incluído no </a:t>
            </a:r>
            <a:r>
              <a:rPr lang="pt-BR" sz="3000" b="1" i="1" dirty="0">
                <a:solidFill>
                  <a:schemeClr val="accent4"/>
                </a:solidFill>
              </a:rPr>
              <a:t>Guia dos Serviços Mundiais de NA</a:t>
            </a:r>
            <a:r>
              <a:rPr lang="pt-BR" sz="3000" b="1" dirty="0">
                <a:solidFill>
                  <a:schemeClr val="accent4"/>
                </a:solidFill>
              </a:rPr>
              <a:t>.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465755" y="3329188"/>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a:t>
            </a:r>
            <a:r>
              <a:rPr lang="en-US" sz="3000" dirty="0" err="1">
                <a:solidFill>
                  <a:schemeClr val="bg2"/>
                </a:solidFill>
              </a:rPr>
              <a:t>páginas</a:t>
            </a:r>
            <a:r>
              <a:rPr lang="en-US" sz="3000" dirty="0">
                <a:solidFill>
                  <a:schemeClr val="bg2"/>
                </a:solidFill>
              </a:rPr>
              <a:t> 86-90</a:t>
            </a:r>
          </a:p>
        </p:txBody>
      </p:sp>
    </p:spTree>
    <p:extLst>
      <p:ext uri="{BB962C8B-B14F-4D97-AF65-F5344CB8AC3E}">
        <p14:creationId xmlns:p14="http://schemas.microsoft.com/office/powerpoint/2010/main" val="261231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C1298-CF55-C295-B44C-C64C68D52CE9}"/>
              </a:ext>
            </a:extLst>
          </p:cNvPr>
          <p:cNvSpPr txBox="1"/>
          <p:nvPr/>
        </p:nvSpPr>
        <p:spPr>
          <a:xfrm>
            <a:off x="666393" y="335291"/>
            <a:ext cx="7982307" cy="6327373"/>
          </a:xfrm>
          <a:prstGeom prst="rect">
            <a:avLst/>
          </a:prstGeom>
          <a:noFill/>
        </p:spPr>
        <p:txBody>
          <a:bodyPr wrap="square" rtlCol="0">
            <a:spAutoFit/>
          </a:bodyPr>
          <a:lstStyle/>
          <a:p>
            <a:pPr marL="0" marR="0" indent="0" algn="just">
              <a:spcBef>
                <a:spcPts val="600"/>
              </a:spcBef>
              <a:spcAft>
                <a:spcPts val="300"/>
              </a:spcAft>
            </a:pPr>
            <a:r>
              <a:rPr lang="en-US" sz="3600" b="1" dirty="0">
                <a:solidFill>
                  <a:srgbClr val="3A668B"/>
                </a:solidFill>
                <a:ea typeface="Times New Roman" panose="02020603050405020304" pitchFamily="18" charset="0"/>
                <a:cs typeface="Times New Roman" panose="02020603050405020304" pitchFamily="18" charset="0"/>
              </a:rPr>
              <a:t>DESPESAS REEMBOLSÁVEIS PARA  WSC 2023</a:t>
            </a:r>
            <a:endParaRPr lang="en-US" sz="3600" b="1" dirty="0">
              <a:solidFill>
                <a:srgbClr val="0099BD"/>
              </a:solidFill>
              <a:effectLst/>
              <a:ea typeface="Times New Roman" panose="02020603050405020304" pitchFamily="18" charset="0"/>
            </a:endParaRPr>
          </a:p>
          <a:p>
            <a:pPr marL="457200" marR="0" lvl="0" indent="-457200" algn="l">
              <a:spcBef>
                <a:spcPts val="0"/>
              </a:spcBef>
              <a:spcAft>
                <a:spcPts val="200"/>
              </a:spcAft>
              <a:buFont typeface="Arial" panose="020B0604020202020204" pitchFamily="34" charset="0"/>
              <a:buChar char="•"/>
            </a:pPr>
            <a:r>
              <a:rPr lang="pt-BR" sz="3400" dirty="0">
                <a:solidFill>
                  <a:srgbClr val="0099BD"/>
                </a:solidFill>
                <a:ea typeface="Times New Roman" panose="02020603050405020304" pitchFamily="18" charset="0"/>
                <a:cs typeface="Times New Roman" panose="02020603050405020304" pitchFamily="18" charset="0"/>
              </a:rPr>
              <a:t>Toda viagem desde casa até o local da WSC, incluindo ticket aéreo se necessário </a:t>
            </a:r>
          </a:p>
          <a:p>
            <a:pPr marL="457200" marR="0" lvl="0" indent="-457200" algn="l">
              <a:spcBef>
                <a:spcPts val="0"/>
              </a:spcBef>
              <a:buFont typeface="Arial" panose="020B0604020202020204" pitchFamily="34" charset="0"/>
              <a:buChar char="•"/>
            </a:pPr>
            <a:r>
              <a:rPr lang="pt-BR" sz="3400" dirty="0">
                <a:solidFill>
                  <a:srgbClr val="0099BD"/>
                </a:solidFill>
                <a:ea typeface="Times New Roman" panose="02020603050405020304" pitchFamily="18" charset="0"/>
                <a:cs typeface="Times New Roman" panose="02020603050405020304" pitchFamily="18" charset="0"/>
              </a:rPr>
              <a:t>Refeições, máximo para refeições e gorjetas é US$ 60 por dia (recomendação  de US$ 70 para o ciclo 2023 – 2025)</a:t>
            </a:r>
          </a:p>
          <a:p>
            <a:pPr marL="457200" marR="0" lvl="0" indent="-457200" algn="l">
              <a:spcBef>
                <a:spcPts val="0"/>
              </a:spcBef>
              <a:spcAft>
                <a:spcPts val="200"/>
              </a:spcAft>
              <a:buFont typeface="Arial" panose="020B0604020202020204" pitchFamily="34" charset="0"/>
              <a:buChar char="•"/>
            </a:pPr>
            <a:r>
              <a:rPr lang="pt-BR" sz="3400" dirty="0">
                <a:solidFill>
                  <a:srgbClr val="0099BD"/>
                </a:solidFill>
                <a:ea typeface="Times New Roman" panose="02020603050405020304" pitchFamily="18" charset="0"/>
                <a:cs typeface="Times New Roman" panose="02020603050405020304" pitchFamily="18" charset="0"/>
              </a:rPr>
              <a:t>Hotel </a:t>
            </a:r>
          </a:p>
          <a:p>
            <a:pPr marL="457200" marR="0" lvl="0" indent="-457200" algn="l">
              <a:spcBef>
                <a:spcPts val="0"/>
              </a:spcBef>
              <a:spcAft>
                <a:spcPts val="200"/>
              </a:spcAft>
              <a:buFont typeface="Arial" panose="020B0604020202020204" pitchFamily="34" charset="0"/>
              <a:buChar char="•"/>
            </a:pPr>
            <a:r>
              <a:rPr lang="pt-BR" sz="3400" dirty="0">
                <a:solidFill>
                  <a:srgbClr val="0099BD"/>
                </a:solidFill>
                <a:ea typeface="Times New Roman" panose="02020603050405020304" pitchFamily="18" charset="0"/>
                <a:cs typeface="Times New Roman" panose="02020603050405020304" pitchFamily="18" charset="0"/>
              </a:rPr>
              <a:t>Estacionamento se necessário</a:t>
            </a:r>
          </a:p>
          <a:p>
            <a:pPr marL="228600" indent="-228600" algn="ctr">
              <a:spcAft>
                <a:spcPts val="1200"/>
              </a:spcAft>
            </a:pPr>
            <a:endParaRPr lang="en-US" sz="2800" b="1" i="1" dirty="0">
              <a:solidFill>
                <a:schemeClr val="accent5"/>
              </a:solidFill>
              <a:effectLst/>
              <a:ea typeface="Times New Roman" panose="02020603050405020304" pitchFamily="18" charset="0"/>
            </a:endParaRPr>
          </a:p>
          <a:p>
            <a:pPr marL="228600" indent="-228600" algn="ctr">
              <a:spcAft>
                <a:spcPts val="1200"/>
              </a:spcAft>
            </a:pPr>
            <a:r>
              <a:rPr lang="pt-BR" sz="2800" b="1" i="1" dirty="0">
                <a:solidFill>
                  <a:schemeClr val="accent5"/>
                </a:solidFill>
                <a:effectLst/>
                <a:ea typeface="Times New Roman" panose="02020603050405020304" pitchFamily="18" charset="0"/>
              </a:rPr>
              <a:t>Todo</a:t>
            </a:r>
            <a:r>
              <a:rPr lang="pt-BR" sz="2800" b="1" i="1" dirty="0">
                <a:solidFill>
                  <a:schemeClr val="accent5"/>
                </a:solidFill>
                <a:ea typeface="Times New Roman" panose="02020603050405020304" pitchFamily="18" charset="0"/>
              </a:rPr>
              <a:t>s os pedidos de reembolso serão feitos através do relatório de despesas, um exemplo e instruções completos  estão no CAT.</a:t>
            </a:r>
            <a:endParaRPr lang="pt-BR" sz="2800" b="1" i="1" dirty="0">
              <a:solidFill>
                <a:schemeClr val="accent5"/>
              </a:solidFill>
              <a:effectLst/>
              <a:ea typeface="Times New Roman" panose="02020603050405020304" pitchFamily="18" charset="0"/>
            </a:endParaRPr>
          </a:p>
        </p:txBody>
      </p:sp>
      <p:pic>
        <p:nvPicPr>
          <p:cNvPr id="5" name="Picture 4">
            <a:extLst>
              <a:ext uri="{FF2B5EF4-FFF2-40B4-BE49-F238E27FC236}">
                <a16:creationId xmlns:a16="http://schemas.microsoft.com/office/drawing/2014/main" id="{CB7461FB-2D84-0B58-4B85-92FE6DBDC2DB}"/>
              </a:ext>
            </a:extLst>
          </p:cNvPr>
          <p:cNvPicPr>
            <a:picLocks noChangeAspect="1"/>
          </p:cNvPicPr>
          <p:nvPr/>
        </p:nvPicPr>
        <p:blipFill>
          <a:blip r:embed="rId3"/>
          <a:stretch>
            <a:fillRect/>
          </a:stretch>
        </p:blipFill>
        <p:spPr>
          <a:xfrm>
            <a:off x="8648700" y="2989846"/>
            <a:ext cx="2252961" cy="2275268"/>
          </a:xfrm>
          <a:prstGeom prst="rect">
            <a:avLst/>
          </a:prstGeom>
        </p:spPr>
      </p:pic>
    </p:spTree>
    <p:extLst>
      <p:ext uri="{BB962C8B-B14F-4D97-AF65-F5344CB8AC3E}">
        <p14:creationId xmlns:p14="http://schemas.microsoft.com/office/powerpoint/2010/main" val="2882503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F5DE7-E713-8056-A042-AED8F168BA07}"/>
              </a:ext>
            </a:extLst>
          </p:cNvPr>
          <p:cNvSpPr>
            <a:spLocks noGrp="1"/>
          </p:cNvSpPr>
          <p:nvPr>
            <p:ph type="title"/>
          </p:nvPr>
        </p:nvSpPr>
        <p:spPr/>
        <p:txBody>
          <a:bodyPr/>
          <a:lstStyle/>
          <a:p>
            <a:r>
              <a:rPr lang="en-US" i="1" dirty="0">
                <a:solidFill>
                  <a:schemeClr val="accent1"/>
                </a:solidFill>
              </a:rPr>
              <a:t>2023–2025 </a:t>
            </a:r>
            <a:r>
              <a:rPr lang="en-US" i="1" dirty="0" err="1">
                <a:solidFill>
                  <a:schemeClr val="accent1"/>
                </a:solidFill>
              </a:rPr>
              <a:t>Proposta</a:t>
            </a:r>
            <a:r>
              <a:rPr lang="en-US" i="1" dirty="0">
                <a:solidFill>
                  <a:schemeClr val="accent1"/>
                </a:solidFill>
              </a:rPr>
              <a:t> de Plano de </a:t>
            </a:r>
            <a:r>
              <a:rPr lang="en-US" i="1" dirty="0" err="1">
                <a:solidFill>
                  <a:schemeClr val="accent1"/>
                </a:solidFill>
              </a:rPr>
              <a:t>Projetos</a:t>
            </a:r>
            <a:endParaRPr lang="en-US" i="1" dirty="0">
              <a:solidFill>
                <a:schemeClr val="accent1"/>
              </a:solidFill>
            </a:endParaRPr>
          </a:p>
        </p:txBody>
      </p:sp>
      <p:sp>
        <p:nvSpPr>
          <p:cNvPr id="3" name="Text Placeholder 2">
            <a:extLst>
              <a:ext uri="{FF2B5EF4-FFF2-40B4-BE49-F238E27FC236}">
                <a16:creationId xmlns:a16="http://schemas.microsoft.com/office/drawing/2014/main" id="{00C46743-87EB-19B6-7B45-4EC20ED41433}"/>
              </a:ext>
            </a:extLst>
          </p:cNvPr>
          <p:cNvSpPr>
            <a:spLocks noGrp="1"/>
          </p:cNvSpPr>
          <p:nvPr>
            <p:ph type="body" idx="1"/>
          </p:nvPr>
        </p:nvSpPr>
        <p:spPr>
          <a:xfrm>
            <a:off x="602509" y="4144771"/>
            <a:ext cx="8211620" cy="2565304"/>
          </a:xfrm>
        </p:spPr>
        <p:txBody>
          <a:bodyPr/>
          <a:lstStyle/>
          <a:p>
            <a:pPr marL="457200" indent="-457200">
              <a:lnSpc>
                <a:spcPct val="100000"/>
              </a:lnSpc>
              <a:spcBef>
                <a:spcPts val="0"/>
              </a:spcBef>
              <a:buFont typeface="Arial" panose="020B0604020202020204" pitchFamily="34" charset="0"/>
              <a:buChar char="•"/>
            </a:pPr>
            <a:r>
              <a:rPr lang="pt-BR" sz="3000" b="1" dirty="0">
                <a:solidFill>
                  <a:schemeClr val="accent4"/>
                </a:solidFill>
              </a:rPr>
              <a:t>2 projetos de literatura</a:t>
            </a:r>
          </a:p>
          <a:p>
            <a:pPr marL="457200" indent="-457200">
              <a:lnSpc>
                <a:spcPct val="100000"/>
              </a:lnSpc>
              <a:spcBef>
                <a:spcPts val="0"/>
              </a:spcBef>
              <a:buFont typeface="Arial" panose="020B0604020202020204" pitchFamily="34" charset="0"/>
              <a:buChar char="•"/>
            </a:pPr>
            <a:r>
              <a:rPr lang="pt-BR" sz="3000" b="1" dirty="0">
                <a:solidFill>
                  <a:schemeClr val="accent4"/>
                </a:solidFill>
              </a:rPr>
              <a:t>Um projeto a respeito de </a:t>
            </a:r>
            <a:r>
              <a:rPr lang="pt-BR" sz="3000" b="1" dirty="0" err="1">
                <a:solidFill>
                  <a:schemeClr val="accent4"/>
                </a:solidFill>
              </a:rPr>
              <a:t>IDTs</a:t>
            </a:r>
            <a:r>
              <a:rPr lang="pt-BR" sz="3000" b="1" dirty="0">
                <a:solidFill>
                  <a:schemeClr val="accent4"/>
                </a:solidFill>
              </a:rPr>
              <a:t> (Tópicos de discussão)</a:t>
            </a:r>
          </a:p>
          <a:p>
            <a:pPr marL="457200" indent="-457200">
              <a:lnSpc>
                <a:spcPct val="100000"/>
              </a:lnSpc>
              <a:spcBef>
                <a:spcPts val="0"/>
              </a:spcBef>
              <a:buFont typeface="Arial" panose="020B0604020202020204" pitchFamily="34" charset="0"/>
              <a:buChar char="•"/>
            </a:pPr>
            <a:r>
              <a:rPr lang="pt-BR" sz="3000" b="1" dirty="0">
                <a:solidFill>
                  <a:schemeClr val="accent4"/>
                </a:solidFill>
              </a:rPr>
              <a:t>Um projeto de material de serviço</a:t>
            </a:r>
          </a:p>
          <a:p>
            <a:pPr marL="457200" indent="-457200">
              <a:lnSpc>
                <a:spcPct val="100000"/>
              </a:lnSpc>
              <a:spcBef>
                <a:spcPts val="0"/>
              </a:spcBef>
              <a:buFont typeface="Arial" panose="020B0604020202020204" pitchFamily="34" charset="0"/>
              <a:buChar char="•"/>
            </a:pPr>
            <a:r>
              <a:rPr lang="pt-BR" sz="3000" b="1" dirty="0">
                <a:solidFill>
                  <a:schemeClr val="accent4"/>
                </a:solidFill>
              </a:rPr>
              <a:t>Um projeto do Futuro da WSC</a:t>
            </a:r>
          </a:p>
          <a:p>
            <a:pPr marL="457200" indent="-457200">
              <a:lnSpc>
                <a:spcPct val="100000"/>
              </a:lnSpc>
              <a:spcBef>
                <a:spcPts val="0"/>
              </a:spcBef>
              <a:buFont typeface="Arial" panose="020B0604020202020204" pitchFamily="34" charset="0"/>
              <a:buChar char="•"/>
            </a:pPr>
            <a:r>
              <a:rPr lang="pt-BR" sz="3000" b="1" dirty="0">
                <a:solidFill>
                  <a:schemeClr val="accent4"/>
                </a:solidFill>
              </a:rPr>
              <a:t>Um projeto de Investir na nossa Visão </a:t>
            </a:r>
          </a:p>
        </p:txBody>
      </p:sp>
      <p:sp>
        <p:nvSpPr>
          <p:cNvPr id="4" name="Text Placeholder 2">
            <a:extLst>
              <a:ext uri="{FF2B5EF4-FFF2-40B4-BE49-F238E27FC236}">
                <a16:creationId xmlns:a16="http://schemas.microsoft.com/office/drawing/2014/main" id="{ECA9B187-CF4A-B08F-7646-2CBC5EAF146E}"/>
              </a:ext>
            </a:extLst>
          </p:cNvPr>
          <p:cNvSpPr txBox="1">
            <a:spLocks/>
          </p:cNvSpPr>
          <p:nvPr/>
        </p:nvSpPr>
        <p:spPr>
          <a:xfrm>
            <a:off x="8666922" y="3363515"/>
            <a:ext cx="3202785" cy="1047666"/>
          </a:xfrm>
          <a:prstGeom prst="rect">
            <a:avLst/>
          </a:prstGeom>
        </p:spPr>
        <p:txBody>
          <a:bodyPr/>
          <a:lstStyle>
            <a:lvl1pPr marL="0" indent="0" algn="l" defTabSz="914400" rtl="0" eaLnBrk="1" latinLnBrk="0" hangingPunct="1">
              <a:lnSpc>
                <a:spcPct val="90000"/>
              </a:lnSpc>
              <a:spcBef>
                <a:spcPts val="1000"/>
              </a:spcBef>
              <a:buFontTx/>
              <a:buNone/>
              <a:defRPr sz="2800" b="0" i="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2"/>
                </a:solidFill>
              </a:rPr>
              <a:t>CAT </a:t>
            </a:r>
            <a:r>
              <a:rPr lang="en-US" sz="3000" dirty="0" err="1">
                <a:solidFill>
                  <a:schemeClr val="bg2"/>
                </a:solidFill>
              </a:rPr>
              <a:t>paginas</a:t>
            </a:r>
            <a:r>
              <a:rPr lang="en-US" sz="3000" dirty="0">
                <a:solidFill>
                  <a:schemeClr val="bg2"/>
                </a:solidFill>
              </a:rPr>
              <a:t> 8-13</a:t>
            </a:r>
          </a:p>
        </p:txBody>
      </p:sp>
      <p:sp>
        <p:nvSpPr>
          <p:cNvPr id="5" name="TextBox 4">
            <a:extLst>
              <a:ext uri="{FF2B5EF4-FFF2-40B4-BE49-F238E27FC236}">
                <a16:creationId xmlns:a16="http://schemas.microsoft.com/office/drawing/2014/main" id="{B8431743-634D-B4EC-1618-8BFF08532D0E}"/>
              </a:ext>
            </a:extLst>
          </p:cNvPr>
          <p:cNvSpPr txBox="1"/>
          <p:nvPr/>
        </p:nvSpPr>
        <p:spPr>
          <a:xfrm>
            <a:off x="8927724" y="4264039"/>
            <a:ext cx="3311611" cy="1200329"/>
          </a:xfrm>
          <a:prstGeom prst="rect">
            <a:avLst/>
          </a:prstGeom>
          <a:noFill/>
        </p:spPr>
        <p:txBody>
          <a:bodyPr wrap="square" rtlCol="0">
            <a:spAutoFit/>
          </a:bodyPr>
          <a:lstStyle/>
          <a:p>
            <a:r>
              <a:rPr lang="pt-BR" sz="2400" dirty="0">
                <a:solidFill>
                  <a:schemeClr val="accent6"/>
                </a:solidFill>
              </a:rPr>
              <a:t>Os resultados das pesquisas vão ajudar a </a:t>
            </a:r>
          </a:p>
          <a:p>
            <a:r>
              <a:rPr lang="pt-BR" sz="2400" dirty="0">
                <a:solidFill>
                  <a:schemeClr val="accent6"/>
                </a:solidFill>
              </a:rPr>
              <a:t>nos guiar nessas decisões </a:t>
            </a:r>
          </a:p>
        </p:txBody>
      </p:sp>
      <p:sp>
        <p:nvSpPr>
          <p:cNvPr id="6" name="Right Brace 5">
            <a:extLst>
              <a:ext uri="{FF2B5EF4-FFF2-40B4-BE49-F238E27FC236}">
                <a16:creationId xmlns:a16="http://schemas.microsoft.com/office/drawing/2014/main" id="{9B2E76C8-C917-F33D-F7BA-10358216B552}"/>
              </a:ext>
            </a:extLst>
          </p:cNvPr>
          <p:cNvSpPr/>
          <p:nvPr/>
        </p:nvSpPr>
        <p:spPr>
          <a:xfrm>
            <a:off x="8297294" y="4264039"/>
            <a:ext cx="516835" cy="1300885"/>
          </a:xfrm>
          <a:prstGeom prst="rightBrace">
            <a:avLst>
              <a:gd name="adj1" fmla="val 8333"/>
              <a:gd name="adj2" fmla="val 50000"/>
            </a:avLst>
          </a:prstGeom>
          <a:noFill/>
          <a:ln w="41275">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18669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2F063814-6DF5-B9D5-8760-B3F39230B7EC}"/>
              </a:ext>
            </a:extLst>
          </p:cNvPr>
          <p:cNvSpPr/>
          <p:nvPr/>
        </p:nvSpPr>
        <p:spPr>
          <a:xfrm>
            <a:off x="2216426" y="1391478"/>
            <a:ext cx="9751796" cy="1510621"/>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t" anchorCtr="0">
            <a:noAutofit/>
          </a:bodyPr>
          <a:lstStyle/>
          <a:p>
            <a:pPr>
              <a:lnSpc>
                <a:spcPct val="108000"/>
              </a:lnSpc>
            </a:pPr>
            <a:r>
              <a:rPr kumimoji="0" lang="pt-BR" sz="4400" b="1" i="0" u="none" strike="noStrike" kern="1200" cap="none" spc="0" normalizeH="0" baseline="0" dirty="0">
                <a:ln>
                  <a:noFill/>
                </a:ln>
                <a:solidFill>
                  <a:srgbClr val="660066"/>
                </a:solidFill>
                <a:effectLst/>
                <a:uLnTx/>
                <a:uFillTx/>
                <a:latin typeface="+mn-lt"/>
                <a:ea typeface="Cambria" charset="0"/>
                <a:cs typeface="Cambria" charset="0"/>
                <a:sym typeface="BotonBQ-Bold"/>
              </a:rPr>
              <a:t>Mo</a:t>
            </a:r>
            <a:r>
              <a:rPr lang="pt-BR" sz="4400" b="1" dirty="0">
                <a:solidFill>
                  <a:srgbClr val="660066"/>
                </a:solidFill>
                <a:ea typeface="Cambria" charset="0"/>
                <a:cs typeface="Cambria" charset="0"/>
                <a:sym typeface="BotonBQ-Bold"/>
              </a:rPr>
              <a:t>ção</a:t>
            </a:r>
            <a:r>
              <a:rPr kumimoji="0"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 </a:t>
            </a:r>
            <a:r>
              <a:rPr kumimoji="0" lang="en-US" sz="4400" b="1" i="0" u="none" strike="noStrike" kern="1200" cap="none" spc="0" normalizeH="0" baseline="0" noProof="0" dirty="0">
                <a:ln>
                  <a:noFill/>
                </a:ln>
                <a:solidFill>
                  <a:srgbClr val="660066"/>
                </a:solidFill>
                <a:effectLst/>
                <a:uLnTx/>
                <a:uFillTx/>
                <a:latin typeface="+mn-lt"/>
                <a:ea typeface="Cambria" charset="0"/>
                <a:cs typeface="Cambria" charset="0"/>
                <a:sym typeface="BotonBQ-Bold"/>
              </a:rPr>
              <a:t>37</a:t>
            </a:r>
            <a:endParaRPr lang="en-US" sz="4400" b="1" dirty="0">
              <a:solidFill>
                <a:srgbClr val="660066"/>
              </a:solidFill>
              <a:ea typeface="Cambria" charset="0"/>
              <a:cs typeface="Cambria" charset="0"/>
              <a:sym typeface="BotonBQ-Bold"/>
            </a:endParaRPr>
          </a:p>
          <a:p>
            <a:pPr>
              <a:lnSpc>
                <a:spcPct val="108000"/>
              </a:lnSpc>
            </a:pPr>
            <a:r>
              <a:rPr lang="pt-BR" sz="4000" dirty="0">
                <a:solidFill>
                  <a:schemeClr val="tx2">
                    <a:lumMod val="60000"/>
                    <a:lumOff val="40000"/>
                  </a:schemeClr>
                </a:solidFill>
              </a:rPr>
              <a:t>Adotar a política de reembolso para 2023 – 2025.</a:t>
            </a:r>
          </a:p>
        </p:txBody>
      </p:sp>
      <p:sp>
        <p:nvSpPr>
          <p:cNvPr id="5" name="Rectangle 4">
            <a:extLst>
              <a:ext uri="{FF2B5EF4-FFF2-40B4-BE49-F238E27FC236}">
                <a16:creationId xmlns:a16="http://schemas.microsoft.com/office/drawing/2014/main" id="{420B2FA7-70D0-4432-306D-1E1DAB025467}"/>
              </a:ext>
            </a:extLst>
          </p:cNvPr>
          <p:cNvSpPr/>
          <p:nvPr/>
        </p:nvSpPr>
        <p:spPr>
          <a:xfrm>
            <a:off x="1939636" y="294505"/>
            <a:ext cx="10252364" cy="809772"/>
          </a:xfrm>
          <a:prstGeom prst="rect">
            <a:avLst/>
          </a:prstGeom>
          <a:solidFill>
            <a:srgbClr val="9B23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6" name="TextBox 5">
            <a:extLst>
              <a:ext uri="{FF2B5EF4-FFF2-40B4-BE49-F238E27FC236}">
                <a16:creationId xmlns:a16="http://schemas.microsoft.com/office/drawing/2014/main" id="{065309E8-E140-06E2-331A-E40A170DE59C}"/>
              </a:ext>
            </a:extLst>
          </p:cNvPr>
          <p:cNvSpPr txBox="1"/>
          <p:nvPr/>
        </p:nvSpPr>
        <p:spPr>
          <a:xfrm>
            <a:off x="2216426" y="376225"/>
            <a:ext cx="7259736" cy="646331"/>
          </a:xfrm>
          <a:prstGeom prst="rect">
            <a:avLst/>
          </a:prstGeom>
          <a:noFill/>
        </p:spPr>
        <p:txBody>
          <a:bodyPr wrap="square" rtlCol="0">
            <a:spAutoFit/>
          </a:bodyPr>
          <a:lstStyle/>
          <a:p>
            <a:r>
              <a:rPr lang="pt-BR" sz="3600" b="1" cap="all" dirty="0">
                <a:solidFill>
                  <a:schemeClr val="bg1"/>
                </a:solidFill>
                <a:latin typeface="+mj-lt"/>
                <a:ea typeface="Lato" charset="0"/>
                <a:cs typeface="Arial" panose="020B0604020202020204" pitchFamily="34" charset="0"/>
              </a:rPr>
              <a:t>Decisão</a:t>
            </a:r>
          </a:p>
        </p:txBody>
      </p:sp>
    </p:spTree>
    <p:extLst>
      <p:ext uri="{BB962C8B-B14F-4D97-AF65-F5344CB8AC3E}">
        <p14:creationId xmlns:p14="http://schemas.microsoft.com/office/powerpoint/2010/main" val="42837189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29FE3F6-733E-5668-C116-D420C6F0CBAC}"/>
              </a:ext>
            </a:extLst>
          </p:cNvPr>
          <p:cNvPicPr>
            <a:picLocks noChangeAspect="1"/>
          </p:cNvPicPr>
          <p:nvPr/>
        </p:nvPicPr>
        <p:blipFill>
          <a:blip r:embed="rId3"/>
          <a:stretch>
            <a:fillRect/>
          </a:stretch>
        </p:blipFill>
        <p:spPr>
          <a:xfrm>
            <a:off x="232621" y="319244"/>
            <a:ext cx="1674492" cy="2170141"/>
          </a:xfrm>
          <a:prstGeom prst="rect">
            <a:avLst/>
          </a:prstGeom>
        </p:spPr>
      </p:pic>
      <p:sp>
        <p:nvSpPr>
          <p:cNvPr id="2" name="TextBox 1">
            <a:extLst>
              <a:ext uri="{FF2B5EF4-FFF2-40B4-BE49-F238E27FC236}">
                <a16:creationId xmlns:a16="http://schemas.microsoft.com/office/drawing/2014/main" id="{69E2AEBA-7ACE-210E-DFE1-2B6694D7AFE3}"/>
              </a:ext>
            </a:extLst>
          </p:cNvPr>
          <p:cNvSpPr txBox="1"/>
          <p:nvPr/>
        </p:nvSpPr>
        <p:spPr>
          <a:xfrm>
            <a:off x="2220686" y="591905"/>
            <a:ext cx="9784080" cy="5770811"/>
          </a:xfrm>
          <a:prstGeom prst="rect">
            <a:avLst/>
          </a:prstGeom>
          <a:noFill/>
        </p:spPr>
        <p:txBody>
          <a:bodyPr wrap="square" rtlCol="0">
            <a:spAutoFit/>
          </a:bodyPr>
          <a:lstStyle/>
          <a:p>
            <a:pPr>
              <a:spcAft>
                <a:spcPts val="600"/>
              </a:spcAft>
            </a:pPr>
            <a:r>
              <a:rPr lang="pt-BR" sz="5000" b="1" dirty="0">
                <a:solidFill>
                  <a:schemeClr val="accent1"/>
                </a:solidFill>
                <a:ea typeface="Lato" charset="0"/>
                <a:cs typeface="Arial" panose="020B0604020202020204" pitchFamily="34" charset="0"/>
              </a:rPr>
              <a:t>Visite </a:t>
            </a:r>
            <a:r>
              <a:rPr lang="pt-BR" sz="5000" b="1" u="sng" dirty="0">
                <a:solidFill>
                  <a:srgbClr val="00B0F0"/>
                </a:solidFill>
                <a:ea typeface="Lato" charset="0"/>
                <a:cs typeface="Arial" panose="020B0604020202020204" pitchFamily="34" charset="0"/>
              </a:rPr>
              <a:t>www.na.org/conference</a:t>
            </a:r>
            <a:r>
              <a:rPr lang="pt-BR" sz="5000" b="1" dirty="0">
                <a:solidFill>
                  <a:srgbClr val="00B0F0"/>
                </a:solidFill>
                <a:ea typeface="Lato" charset="0"/>
                <a:cs typeface="Arial" panose="020B0604020202020204" pitchFamily="34" charset="0"/>
              </a:rPr>
              <a:t> </a:t>
            </a:r>
            <a:r>
              <a:rPr lang="pt-BR" sz="5000" b="1" dirty="0">
                <a:solidFill>
                  <a:schemeClr val="accent1"/>
                </a:solidFill>
                <a:ea typeface="Lato" charset="0"/>
                <a:cs typeface="Arial" panose="020B0604020202020204" pitchFamily="34" charset="0"/>
              </a:rPr>
              <a:t>para tudo sobre a WSC</a:t>
            </a:r>
          </a:p>
          <a:p>
            <a:pPr marL="731520" lvl="1" indent="-365760">
              <a:buFont typeface="Arial" panose="020B0604020202020204" pitchFamily="34" charset="0"/>
              <a:buChar char="•"/>
            </a:pPr>
            <a:r>
              <a:rPr lang="pt-BR" sz="4400" b="1" i="1" dirty="0" err="1">
                <a:solidFill>
                  <a:schemeClr val="accent1"/>
                </a:solidFill>
                <a:ea typeface="Lato" charset="0"/>
                <a:cs typeface="Arial" panose="020B0604020202020204" pitchFamily="34" charset="0"/>
              </a:rPr>
              <a:t>Conference</a:t>
            </a:r>
            <a:r>
              <a:rPr lang="pt-BR" sz="4400" b="1" i="1" dirty="0">
                <a:solidFill>
                  <a:schemeClr val="accent1"/>
                </a:solidFill>
                <a:ea typeface="Lato" charset="0"/>
                <a:cs typeface="Arial" panose="020B0604020202020204" pitchFamily="34" charset="0"/>
              </a:rPr>
              <a:t> Agenda Report </a:t>
            </a:r>
            <a:r>
              <a:rPr lang="pt-BR" sz="4400" b="1" dirty="0">
                <a:solidFill>
                  <a:schemeClr val="accent1"/>
                </a:solidFill>
                <a:ea typeface="Lato" charset="0"/>
                <a:cs typeface="Arial" panose="020B0604020202020204" pitchFamily="34" charset="0"/>
              </a:rPr>
              <a:t>(</a:t>
            </a:r>
            <a:r>
              <a:rPr lang="pt-BR" sz="4400" b="1" i="1" dirty="0">
                <a:solidFill>
                  <a:schemeClr val="accent1"/>
                </a:solidFill>
                <a:ea typeface="Lato" charset="0"/>
                <a:cs typeface="Arial" panose="020B0604020202020204" pitchFamily="34" charset="0"/>
              </a:rPr>
              <a:t>CAR </a:t>
            </a:r>
            <a:r>
              <a:rPr lang="pt-BR" sz="4400" b="1" dirty="0">
                <a:solidFill>
                  <a:schemeClr val="accent1"/>
                </a:solidFill>
                <a:ea typeface="Lato" charset="0"/>
                <a:cs typeface="Arial" panose="020B0604020202020204" pitchFamily="34" charset="0"/>
              </a:rPr>
              <a:t>)</a:t>
            </a:r>
          </a:p>
          <a:p>
            <a:pPr marL="731520" lvl="1" indent="-365760">
              <a:buFont typeface="Arial" panose="020B0604020202020204" pitchFamily="34" charset="0"/>
              <a:buChar char="•"/>
            </a:pPr>
            <a:r>
              <a:rPr lang="pt-BR" sz="4400" b="1" dirty="0" err="1">
                <a:solidFill>
                  <a:schemeClr val="accent1"/>
                </a:solidFill>
                <a:ea typeface="Lato" charset="0"/>
                <a:cs typeface="Arial" panose="020B0604020202020204" pitchFamily="34" charset="0"/>
              </a:rPr>
              <a:t>Conference</a:t>
            </a:r>
            <a:r>
              <a:rPr lang="pt-BR" sz="4400" b="1" dirty="0">
                <a:solidFill>
                  <a:schemeClr val="accent1"/>
                </a:solidFill>
                <a:ea typeface="Lato" charset="0"/>
                <a:cs typeface="Arial" panose="020B0604020202020204" pitchFamily="34" charset="0"/>
              </a:rPr>
              <a:t> </a:t>
            </a:r>
            <a:r>
              <a:rPr lang="pt-BR" sz="4400" b="1" dirty="0" err="1">
                <a:solidFill>
                  <a:schemeClr val="accent1"/>
                </a:solidFill>
                <a:ea typeface="Lato" charset="0"/>
                <a:cs typeface="Arial" panose="020B0604020202020204" pitchFamily="34" charset="0"/>
              </a:rPr>
              <a:t>Approval</a:t>
            </a:r>
            <a:r>
              <a:rPr lang="pt-BR" sz="4400" b="1" dirty="0">
                <a:solidFill>
                  <a:schemeClr val="accent1"/>
                </a:solidFill>
                <a:ea typeface="Lato" charset="0"/>
                <a:cs typeface="Arial" panose="020B0604020202020204" pitchFamily="34" charset="0"/>
              </a:rPr>
              <a:t> Track (CAT) </a:t>
            </a:r>
          </a:p>
          <a:p>
            <a:pPr marL="731520" lvl="1" indent="-365760">
              <a:buFont typeface="Arial" panose="020B0604020202020204" pitchFamily="34" charset="0"/>
              <a:buChar char="•"/>
            </a:pPr>
            <a:r>
              <a:rPr lang="pt-BR" sz="4400" b="1" dirty="0" err="1">
                <a:solidFill>
                  <a:schemeClr val="accent1"/>
                </a:solidFill>
                <a:ea typeface="Lato" charset="0"/>
                <a:cs typeface="Arial" panose="020B0604020202020204" pitchFamily="34" charset="0"/>
              </a:rPr>
              <a:t>PowerPoints</a:t>
            </a:r>
            <a:r>
              <a:rPr lang="pt-BR" sz="4400" b="1" dirty="0">
                <a:solidFill>
                  <a:schemeClr val="accent1"/>
                </a:solidFill>
                <a:ea typeface="Lato" charset="0"/>
                <a:cs typeface="Arial" panose="020B0604020202020204" pitchFamily="34" charset="0"/>
              </a:rPr>
              <a:t> e </a:t>
            </a:r>
            <a:r>
              <a:rPr lang="pt-BR" sz="4400" b="1" dirty="0" err="1">
                <a:solidFill>
                  <a:schemeClr val="accent1"/>
                </a:solidFill>
                <a:ea typeface="Lato" charset="0"/>
                <a:cs typeface="Arial" panose="020B0604020202020204" pitchFamily="34" charset="0"/>
              </a:rPr>
              <a:t>videos</a:t>
            </a:r>
            <a:endParaRPr lang="pt-BR" sz="4400" b="1" dirty="0">
              <a:solidFill>
                <a:schemeClr val="accent1"/>
              </a:solidFill>
              <a:ea typeface="Lato" charset="0"/>
              <a:cs typeface="Arial" panose="020B0604020202020204" pitchFamily="34" charset="0"/>
            </a:endParaRPr>
          </a:p>
          <a:p>
            <a:pPr marL="731520" lvl="1" indent="-365760">
              <a:buFont typeface="Arial" panose="020B0604020202020204" pitchFamily="34" charset="0"/>
              <a:buChar char="•"/>
            </a:pPr>
            <a:r>
              <a:rPr lang="pt-BR" sz="4400" b="1" dirty="0">
                <a:solidFill>
                  <a:schemeClr val="accent1"/>
                </a:solidFill>
                <a:ea typeface="Lato" charset="0"/>
                <a:cs typeface="Arial" panose="020B0604020202020204" pitchFamily="34" charset="0"/>
              </a:rPr>
              <a:t>Pesquisas e formulários </a:t>
            </a:r>
          </a:p>
          <a:p>
            <a:pPr marL="731520" lvl="1" indent="-365760">
              <a:buFont typeface="Arial" panose="020B0604020202020204" pitchFamily="34" charset="0"/>
              <a:buChar char="•"/>
            </a:pPr>
            <a:r>
              <a:rPr lang="pt-BR" sz="4400" b="1" dirty="0">
                <a:solidFill>
                  <a:schemeClr val="accent1"/>
                </a:solidFill>
                <a:ea typeface="Lato" charset="0"/>
                <a:cs typeface="Arial" panose="020B0604020202020204" pitchFamily="34" charset="0"/>
              </a:rPr>
              <a:t>Datas e prazos importantes </a:t>
            </a:r>
          </a:p>
          <a:p>
            <a:pPr marL="731520" lvl="1" indent="-365760">
              <a:buFont typeface="Arial" panose="020B0604020202020204" pitchFamily="34" charset="0"/>
              <a:buChar char="•"/>
            </a:pPr>
            <a:r>
              <a:rPr lang="pt-BR" sz="4400" b="1" i="1" dirty="0">
                <a:solidFill>
                  <a:schemeClr val="accent1"/>
                </a:solidFill>
                <a:ea typeface="Lato" charset="0"/>
                <a:cs typeface="Arial" panose="020B0604020202020204" pitchFamily="34" charset="0"/>
              </a:rPr>
              <a:t>GWSNA</a:t>
            </a:r>
          </a:p>
        </p:txBody>
      </p:sp>
    </p:spTree>
    <p:extLst>
      <p:ext uri="{BB962C8B-B14F-4D97-AF65-F5344CB8AC3E}">
        <p14:creationId xmlns:p14="http://schemas.microsoft.com/office/powerpoint/2010/main" val="30584456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9E2AEBA-7ACE-210E-DFE1-2B6694D7AFE3}"/>
              </a:ext>
            </a:extLst>
          </p:cNvPr>
          <p:cNvSpPr txBox="1"/>
          <p:nvPr/>
        </p:nvSpPr>
        <p:spPr>
          <a:xfrm>
            <a:off x="7233007" y="3935002"/>
            <a:ext cx="5154201" cy="2400657"/>
          </a:xfrm>
          <a:prstGeom prst="rect">
            <a:avLst/>
          </a:prstGeom>
          <a:noFill/>
        </p:spPr>
        <p:txBody>
          <a:bodyPr wrap="square" rtlCol="0">
            <a:spAutoFit/>
          </a:bodyPr>
          <a:lstStyle/>
          <a:p>
            <a:r>
              <a:rPr lang="pt-BR" sz="5000" b="1" dirty="0">
                <a:solidFill>
                  <a:schemeClr val="accent1"/>
                </a:solidFill>
                <a:ea typeface="Lato" charset="0"/>
                <a:cs typeface="Arial" panose="020B0604020202020204" pitchFamily="34" charset="0"/>
              </a:rPr>
              <a:t>Perguntas , Comentários, </a:t>
            </a:r>
            <a:r>
              <a:rPr lang="pt-BR" sz="5000" b="1" dirty="0" err="1">
                <a:solidFill>
                  <a:schemeClr val="accent1"/>
                </a:solidFill>
                <a:ea typeface="Lato" charset="0"/>
                <a:cs typeface="Arial" panose="020B0604020202020204" pitchFamily="34" charset="0"/>
              </a:rPr>
              <a:t>Idéias</a:t>
            </a:r>
            <a:r>
              <a:rPr lang="pt-BR" sz="5000" b="1" dirty="0">
                <a:solidFill>
                  <a:schemeClr val="accent1"/>
                </a:solidFill>
                <a:ea typeface="Lato" charset="0"/>
                <a:cs typeface="Arial" panose="020B0604020202020204" pitchFamily="34" charset="0"/>
              </a:rPr>
              <a:t>: </a:t>
            </a:r>
          </a:p>
          <a:p>
            <a:r>
              <a:rPr lang="pt-BR" sz="5000" b="1" u="sng" dirty="0">
                <a:solidFill>
                  <a:srgbClr val="00B0F0"/>
                </a:solidFill>
                <a:ea typeface="Lato" charset="0"/>
                <a:cs typeface="Arial" panose="020B0604020202020204" pitchFamily="34" charset="0"/>
              </a:rPr>
              <a:t>worldboard@na.org</a:t>
            </a:r>
          </a:p>
        </p:txBody>
      </p:sp>
      <p:pic>
        <p:nvPicPr>
          <p:cNvPr id="4" name="Picture 3" descr="Text&#10;&#10;Description automatically generated">
            <a:extLst>
              <a:ext uri="{FF2B5EF4-FFF2-40B4-BE49-F238E27FC236}">
                <a16:creationId xmlns:a16="http://schemas.microsoft.com/office/drawing/2014/main" id="{024091D8-C69B-F856-4A01-1D817B58445E}"/>
              </a:ext>
            </a:extLst>
          </p:cNvPr>
          <p:cNvPicPr>
            <a:picLocks noChangeAspect="1"/>
          </p:cNvPicPr>
          <p:nvPr/>
        </p:nvPicPr>
        <p:blipFill>
          <a:blip r:embed="rId3"/>
          <a:stretch>
            <a:fillRect/>
          </a:stretch>
        </p:blipFill>
        <p:spPr>
          <a:xfrm>
            <a:off x="149831" y="170141"/>
            <a:ext cx="6517718" cy="6517718"/>
          </a:xfrm>
          <a:prstGeom prst="rect">
            <a:avLst/>
          </a:prstGeom>
        </p:spPr>
      </p:pic>
    </p:spTree>
    <p:extLst>
      <p:ext uri="{BB962C8B-B14F-4D97-AF65-F5344CB8AC3E}">
        <p14:creationId xmlns:p14="http://schemas.microsoft.com/office/powerpoint/2010/main" val="1471424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88BB9A6D-16E7-1CF1-F253-514E98BA8C30}"/>
              </a:ext>
            </a:extLst>
          </p:cNvPr>
          <p:cNvSpPr>
            <a:spLocks noGrp="1"/>
          </p:cNvSpPr>
          <p:nvPr>
            <p:ph type="subTitle" idx="1"/>
          </p:nvPr>
        </p:nvSpPr>
        <p:spPr>
          <a:xfrm>
            <a:off x="3532281" y="2417913"/>
            <a:ext cx="6719165" cy="4174466"/>
          </a:xfrm>
        </p:spPr>
        <p:txBody>
          <a:bodyPr/>
          <a:lstStyle/>
          <a:p>
            <a:pPr>
              <a:spcBef>
                <a:spcPts val="1600"/>
              </a:spcBef>
            </a:pPr>
            <a:r>
              <a:rPr lang="pt-BR" sz="3400" dirty="0"/>
              <a:t>Tipicamente, o Planejamento Estratégico do NAWS está incluído no CAT juntamente com os planos de projeto que ele gera</a:t>
            </a:r>
            <a:endParaRPr lang="en-US" sz="3400" dirty="0"/>
          </a:p>
          <a:p>
            <a:pPr>
              <a:spcBef>
                <a:spcPts val="1600"/>
              </a:spcBef>
            </a:pPr>
            <a:r>
              <a:rPr lang="pt-BR" sz="3400" dirty="0"/>
              <a:t>O NAWS não se empenhou no processo de planejamento estratégico deste ciclo</a:t>
            </a:r>
            <a:endParaRPr lang="en-US" sz="3400" dirty="0"/>
          </a:p>
          <a:p>
            <a:pPr>
              <a:spcBef>
                <a:spcPts val="1600"/>
              </a:spcBef>
            </a:pPr>
            <a:r>
              <a:rPr lang="pt-BR" sz="3400" dirty="0"/>
              <a:t>Reiniciar o processo de planejamento estratégico para a próxima WSC</a:t>
            </a:r>
            <a:endParaRPr lang="en-US" sz="3400" dirty="0"/>
          </a:p>
        </p:txBody>
      </p:sp>
      <p:pic>
        <p:nvPicPr>
          <p:cNvPr id="9" name="Picture 8">
            <a:extLst>
              <a:ext uri="{FF2B5EF4-FFF2-40B4-BE49-F238E27FC236}">
                <a16:creationId xmlns:a16="http://schemas.microsoft.com/office/drawing/2014/main" id="{3335E837-77A2-57C6-8839-6638687CA159}"/>
              </a:ext>
            </a:extLst>
          </p:cNvPr>
          <p:cNvPicPr>
            <a:picLocks noChangeAspect="1"/>
          </p:cNvPicPr>
          <p:nvPr/>
        </p:nvPicPr>
        <p:blipFill>
          <a:blip r:embed="rId3"/>
          <a:stretch>
            <a:fillRect/>
          </a:stretch>
        </p:blipFill>
        <p:spPr>
          <a:xfrm>
            <a:off x="159703" y="2454934"/>
            <a:ext cx="3104058" cy="4261151"/>
          </a:xfrm>
          <a:prstGeom prst="rect">
            <a:avLst/>
          </a:prstGeom>
        </p:spPr>
      </p:pic>
      <p:sp>
        <p:nvSpPr>
          <p:cNvPr id="2" name="Title 1">
            <a:extLst>
              <a:ext uri="{FF2B5EF4-FFF2-40B4-BE49-F238E27FC236}">
                <a16:creationId xmlns:a16="http://schemas.microsoft.com/office/drawing/2014/main" id="{E3391BBB-C9D8-9061-F8B3-AB0D9CA57211}"/>
              </a:ext>
            </a:extLst>
          </p:cNvPr>
          <p:cNvSpPr txBox="1">
            <a:spLocks/>
          </p:cNvSpPr>
          <p:nvPr/>
        </p:nvSpPr>
        <p:spPr>
          <a:xfrm>
            <a:off x="159703" y="380457"/>
            <a:ext cx="10049085" cy="175922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b="1" i="0" kern="1200">
                <a:solidFill>
                  <a:schemeClr val="accent1"/>
                </a:solidFill>
                <a:latin typeface="Franklin Gothic Heavy" panose="020B0603020102020204" pitchFamily="34" charset="0"/>
                <a:ea typeface="+mj-ea"/>
                <a:cs typeface="+mj-cs"/>
              </a:defRPr>
            </a:lvl1pPr>
          </a:lstStyle>
          <a:p>
            <a:r>
              <a:rPr lang="en-US" dirty="0">
                <a:solidFill>
                  <a:schemeClr val="accent3"/>
                </a:solidFill>
              </a:rPr>
              <a:t>O que </a:t>
            </a:r>
            <a:r>
              <a:rPr lang="en-US" dirty="0" err="1">
                <a:solidFill>
                  <a:schemeClr val="accent3"/>
                </a:solidFill>
              </a:rPr>
              <a:t>aconteceu</a:t>
            </a:r>
            <a:r>
              <a:rPr lang="en-US" dirty="0">
                <a:solidFill>
                  <a:schemeClr val="accent3"/>
                </a:solidFill>
              </a:rPr>
              <a:t> com o </a:t>
            </a:r>
            <a:r>
              <a:rPr lang="en-US" dirty="0" err="1">
                <a:solidFill>
                  <a:schemeClr val="accent3"/>
                </a:solidFill>
              </a:rPr>
              <a:t>Planejamento</a:t>
            </a:r>
            <a:r>
              <a:rPr lang="en-US" dirty="0">
                <a:solidFill>
                  <a:schemeClr val="accent3"/>
                </a:solidFill>
              </a:rPr>
              <a:t> </a:t>
            </a:r>
            <a:r>
              <a:rPr lang="en-US" dirty="0" err="1">
                <a:solidFill>
                  <a:schemeClr val="accent3"/>
                </a:solidFill>
              </a:rPr>
              <a:t>estratégico</a:t>
            </a:r>
            <a:r>
              <a:rPr lang="en-US" dirty="0">
                <a:solidFill>
                  <a:schemeClr val="accent3"/>
                </a:solidFill>
              </a:rPr>
              <a:t>?</a:t>
            </a:r>
          </a:p>
        </p:txBody>
      </p:sp>
    </p:spTree>
    <p:extLst>
      <p:ext uri="{BB962C8B-B14F-4D97-AF65-F5344CB8AC3E}">
        <p14:creationId xmlns:p14="http://schemas.microsoft.com/office/powerpoint/2010/main" val="253005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066E6-4AAB-009F-59E3-F2343D20F465}"/>
              </a:ext>
            </a:extLst>
          </p:cNvPr>
          <p:cNvSpPr>
            <a:spLocks noGrp="1"/>
          </p:cNvSpPr>
          <p:nvPr>
            <p:ph type="ctrTitle"/>
          </p:nvPr>
        </p:nvSpPr>
        <p:spPr>
          <a:xfrm>
            <a:off x="347245" y="181673"/>
            <a:ext cx="10436712" cy="1067705"/>
          </a:xfrm>
        </p:spPr>
        <p:txBody>
          <a:bodyPr/>
          <a:lstStyle/>
          <a:p>
            <a:r>
              <a:rPr lang="en-US" dirty="0" err="1">
                <a:solidFill>
                  <a:schemeClr val="accent3"/>
                </a:solidFill>
              </a:rPr>
              <a:t>Informações</a:t>
            </a:r>
            <a:r>
              <a:rPr lang="en-US" dirty="0">
                <a:solidFill>
                  <a:schemeClr val="accent3"/>
                </a:solidFill>
              </a:rPr>
              <a:t> Gerais </a:t>
            </a:r>
            <a:r>
              <a:rPr lang="en-US" dirty="0" err="1">
                <a:solidFill>
                  <a:schemeClr val="accent3"/>
                </a:solidFill>
              </a:rPr>
              <a:t>sobre</a:t>
            </a:r>
            <a:r>
              <a:rPr lang="en-US" dirty="0">
                <a:solidFill>
                  <a:schemeClr val="accent3"/>
                </a:solidFill>
              </a:rPr>
              <a:t> </a:t>
            </a:r>
            <a:r>
              <a:rPr lang="en-US" dirty="0" err="1">
                <a:solidFill>
                  <a:schemeClr val="accent3"/>
                </a:solidFill>
              </a:rPr>
              <a:t>Projetos</a:t>
            </a:r>
            <a:r>
              <a:rPr lang="en-US" dirty="0">
                <a:solidFill>
                  <a:schemeClr val="accent3"/>
                </a:solidFill>
              </a:rPr>
              <a:t> </a:t>
            </a:r>
            <a:r>
              <a:rPr lang="en-US" dirty="0" err="1">
                <a:solidFill>
                  <a:schemeClr val="accent3"/>
                </a:solidFill>
              </a:rPr>
              <a:t>Propostos</a:t>
            </a:r>
            <a:endParaRPr lang="en-US" dirty="0">
              <a:solidFill>
                <a:schemeClr val="accent3"/>
              </a:solidFill>
            </a:endParaRPr>
          </a:p>
        </p:txBody>
      </p:sp>
      <p:sp>
        <p:nvSpPr>
          <p:cNvPr id="3" name="Subtitle 2">
            <a:extLst>
              <a:ext uri="{FF2B5EF4-FFF2-40B4-BE49-F238E27FC236}">
                <a16:creationId xmlns:a16="http://schemas.microsoft.com/office/drawing/2014/main" id="{B89E94FB-FC70-9C91-E0DE-2B3EEF65744F}"/>
              </a:ext>
            </a:extLst>
          </p:cNvPr>
          <p:cNvSpPr>
            <a:spLocks noGrp="1"/>
          </p:cNvSpPr>
          <p:nvPr>
            <p:ph type="subTitle" idx="1"/>
          </p:nvPr>
        </p:nvSpPr>
        <p:spPr>
          <a:xfrm>
            <a:off x="347245" y="1951491"/>
            <a:ext cx="8226911" cy="2676725"/>
          </a:xfrm>
        </p:spPr>
        <p:txBody>
          <a:bodyPr/>
          <a:lstStyle/>
          <a:p>
            <a:pPr>
              <a:spcBef>
                <a:spcPts val="400"/>
              </a:spcBef>
            </a:pPr>
            <a:r>
              <a:rPr lang="en-US" dirty="0"/>
              <a:t>O </a:t>
            </a:r>
            <a:r>
              <a:rPr lang="en-US" dirty="0" err="1"/>
              <a:t>trabalho</a:t>
            </a:r>
            <a:r>
              <a:rPr lang="en-US" dirty="0"/>
              <a:t> </a:t>
            </a:r>
            <a:r>
              <a:rPr lang="en-US" dirty="0" err="1"/>
              <a:t>será</a:t>
            </a:r>
            <a:r>
              <a:rPr lang="en-US" dirty="0"/>
              <a:t> </a:t>
            </a:r>
            <a:r>
              <a:rPr lang="en-US" dirty="0" err="1"/>
              <a:t>realizado</a:t>
            </a:r>
            <a:r>
              <a:rPr lang="en-US" dirty="0"/>
              <a:t> com:</a:t>
            </a:r>
          </a:p>
          <a:p>
            <a:pPr marL="731520" indent="-182880">
              <a:spcBef>
                <a:spcPts val="400"/>
              </a:spcBef>
              <a:buFont typeface="Arial" panose="020B0604020202020204" pitchFamily="34" charset="0"/>
              <a:buChar char="•"/>
            </a:pPr>
            <a:r>
              <a:rPr lang="en-US" dirty="0"/>
              <a:t> </a:t>
            </a:r>
            <a:r>
              <a:rPr lang="en-US" dirty="0" err="1"/>
              <a:t>grupos</a:t>
            </a:r>
            <a:r>
              <a:rPr lang="en-US" dirty="0"/>
              <a:t> de </a:t>
            </a:r>
            <a:r>
              <a:rPr lang="en-US" dirty="0" err="1"/>
              <a:t>trabalhos</a:t>
            </a:r>
            <a:r>
              <a:rPr lang="en-US" dirty="0"/>
              <a:t> </a:t>
            </a:r>
            <a:r>
              <a:rPr lang="en-US" dirty="0" err="1"/>
              <a:t>virtuais</a:t>
            </a:r>
            <a:endParaRPr lang="en-US" dirty="0"/>
          </a:p>
          <a:p>
            <a:pPr marL="731520" indent="-182880">
              <a:spcBef>
                <a:spcPts val="400"/>
              </a:spcBef>
              <a:buFont typeface="Arial" panose="020B0604020202020204" pitchFamily="34" charset="0"/>
              <a:buChar char="•"/>
            </a:pPr>
            <a:r>
              <a:rPr lang="en-US" dirty="0"/>
              <a:t> </a:t>
            </a:r>
            <a:r>
              <a:rPr lang="en-US" dirty="0" err="1"/>
              <a:t>reuniões</a:t>
            </a:r>
            <a:r>
              <a:rPr lang="en-US" dirty="0"/>
              <a:t> </a:t>
            </a:r>
            <a:r>
              <a:rPr lang="en-US" dirty="0" err="1"/>
              <a:t>virtuais</a:t>
            </a:r>
            <a:r>
              <a:rPr lang="en-US" dirty="0"/>
              <a:t> </a:t>
            </a:r>
            <a:r>
              <a:rPr lang="en-US" dirty="0" err="1"/>
              <a:t>abertas</a:t>
            </a:r>
            <a:r>
              <a:rPr lang="en-US" dirty="0"/>
              <a:t> a </a:t>
            </a:r>
            <a:r>
              <a:rPr lang="en-US" dirty="0" err="1"/>
              <a:t>qualquer</a:t>
            </a:r>
            <a:r>
              <a:rPr lang="en-US" dirty="0"/>
              <a:t> </a:t>
            </a:r>
            <a:r>
              <a:rPr lang="en-US" dirty="0" err="1"/>
              <a:t>membro</a:t>
            </a:r>
            <a:r>
              <a:rPr lang="en-US" dirty="0"/>
              <a:t>    </a:t>
            </a:r>
            <a:r>
              <a:rPr lang="en-US" dirty="0" err="1"/>
              <a:t>interessado</a:t>
            </a:r>
            <a:endParaRPr lang="en-US" dirty="0"/>
          </a:p>
          <a:p>
            <a:pPr marL="731520" indent="-182880">
              <a:spcBef>
                <a:spcPts val="400"/>
              </a:spcBef>
              <a:buFont typeface="Arial" panose="020B0604020202020204" pitchFamily="34" charset="0"/>
              <a:buChar char="•"/>
            </a:pPr>
            <a:r>
              <a:rPr lang="en-US" dirty="0"/>
              <a:t> </a:t>
            </a:r>
            <a:r>
              <a:rPr lang="en-US" dirty="0" err="1"/>
              <a:t>pesquisas</a:t>
            </a:r>
            <a:r>
              <a:rPr lang="en-US" dirty="0"/>
              <a:t> online</a:t>
            </a:r>
          </a:p>
          <a:p>
            <a:pPr marL="731520" indent="-182880">
              <a:spcBef>
                <a:spcPts val="400"/>
              </a:spcBef>
              <a:buFont typeface="Arial" panose="020B0604020202020204" pitchFamily="34" charset="0"/>
              <a:buChar char="•"/>
            </a:pPr>
            <a:r>
              <a:rPr lang="en-US" dirty="0"/>
              <a:t> </a:t>
            </a:r>
            <a:r>
              <a:rPr lang="en-US" dirty="0" err="1"/>
              <a:t>grupos</a:t>
            </a:r>
            <a:r>
              <a:rPr lang="en-US" dirty="0"/>
              <a:t> com </a:t>
            </a:r>
            <a:r>
              <a:rPr lang="en-US" dirty="0" err="1"/>
              <a:t>foco</a:t>
            </a:r>
            <a:r>
              <a:rPr lang="en-US" dirty="0"/>
              <a:t> virtual </a:t>
            </a:r>
          </a:p>
          <a:p>
            <a:pPr marL="731520" indent="-182880">
              <a:spcBef>
                <a:spcPts val="400"/>
              </a:spcBef>
              <a:buFont typeface="Arial" panose="020B0604020202020204" pitchFamily="34" charset="0"/>
              <a:buChar char="•"/>
            </a:pPr>
            <a:r>
              <a:rPr lang="en-US" dirty="0" err="1"/>
              <a:t>Ou</a:t>
            </a:r>
            <a:r>
              <a:rPr lang="en-US" dirty="0"/>
              <a:t> </a:t>
            </a:r>
            <a:r>
              <a:rPr lang="en-US" dirty="0" err="1"/>
              <a:t>alguma</a:t>
            </a:r>
            <a:r>
              <a:rPr lang="en-US" dirty="0"/>
              <a:t> </a:t>
            </a:r>
            <a:r>
              <a:rPr lang="en-US" dirty="0" err="1"/>
              <a:t>combinação</a:t>
            </a:r>
            <a:r>
              <a:rPr lang="en-US" dirty="0"/>
              <a:t> </a:t>
            </a:r>
            <a:r>
              <a:rPr lang="en-US" dirty="0" err="1"/>
              <a:t>acima</a:t>
            </a:r>
            <a:r>
              <a:rPr lang="en-US" dirty="0"/>
              <a:t> </a:t>
            </a:r>
          </a:p>
        </p:txBody>
      </p:sp>
      <p:sp>
        <p:nvSpPr>
          <p:cNvPr id="4" name="Subtitle 2">
            <a:extLst>
              <a:ext uri="{FF2B5EF4-FFF2-40B4-BE49-F238E27FC236}">
                <a16:creationId xmlns:a16="http://schemas.microsoft.com/office/drawing/2014/main" id="{16FBB333-CC37-8133-C20B-2A2A8E209F77}"/>
              </a:ext>
            </a:extLst>
          </p:cNvPr>
          <p:cNvSpPr txBox="1">
            <a:spLocks/>
          </p:cNvSpPr>
          <p:nvPr/>
        </p:nvSpPr>
        <p:spPr>
          <a:xfrm>
            <a:off x="471483" y="5090272"/>
            <a:ext cx="7978433" cy="1655762"/>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pt-BR" dirty="0">
                <a:solidFill>
                  <a:schemeClr val="accent6"/>
                </a:solidFill>
              </a:rPr>
              <a:t>Abordagem mais econômica e inclusiva no trabalho dos projetos tem sido eficaz nos últimos três ciclos. Isto significa que não há linha no orçamento para estes projetos</a:t>
            </a:r>
            <a:r>
              <a:rPr lang="en-US" dirty="0">
                <a:solidFill>
                  <a:schemeClr val="accent6"/>
                </a:solidFill>
              </a:rPr>
              <a:t> </a:t>
            </a:r>
          </a:p>
        </p:txBody>
      </p:sp>
      <p:pic>
        <p:nvPicPr>
          <p:cNvPr id="5" name="Picture 4">
            <a:extLst>
              <a:ext uri="{FF2B5EF4-FFF2-40B4-BE49-F238E27FC236}">
                <a16:creationId xmlns:a16="http://schemas.microsoft.com/office/drawing/2014/main" id="{6DD31CCA-3FD8-897E-36CD-FCF0375EBBA7}"/>
              </a:ext>
            </a:extLst>
          </p:cNvPr>
          <p:cNvPicPr>
            <a:picLocks noChangeAspect="1"/>
          </p:cNvPicPr>
          <p:nvPr/>
        </p:nvPicPr>
        <p:blipFill>
          <a:blip r:embed="rId3"/>
          <a:stretch>
            <a:fillRect/>
          </a:stretch>
        </p:blipFill>
        <p:spPr>
          <a:xfrm>
            <a:off x="10373711" y="5218177"/>
            <a:ext cx="1282700" cy="1282700"/>
          </a:xfrm>
          <a:prstGeom prst="rect">
            <a:avLst/>
          </a:prstGeom>
        </p:spPr>
      </p:pic>
      <p:pic>
        <p:nvPicPr>
          <p:cNvPr id="6" name="Picture 5">
            <a:extLst>
              <a:ext uri="{FF2B5EF4-FFF2-40B4-BE49-F238E27FC236}">
                <a16:creationId xmlns:a16="http://schemas.microsoft.com/office/drawing/2014/main" id="{C75D9586-EBD3-4ECC-64A6-520592BD097F}"/>
              </a:ext>
            </a:extLst>
          </p:cNvPr>
          <p:cNvPicPr>
            <a:picLocks noChangeAspect="1"/>
          </p:cNvPicPr>
          <p:nvPr/>
        </p:nvPicPr>
        <p:blipFill>
          <a:blip r:embed="rId4"/>
          <a:stretch>
            <a:fillRect/>
          </a:stretch>
        </p:blipFill>
        <p:spPr>
          <a:xfrm>
            <a:off x="7468980" y="2060164"/>
            <a:ext cx="1282700" cy="1295400"/>
          </a:xfrm>
          <a:prstGeom prst="rect">
            <a:avLst/>
          </a:prstGeom>
        </p:spPr>
      </p:pic>
      <p:pic>
        <p:nvPicPr>
          <p:cNvPr id="7" name="Picture 6">
            <a:extLst>
              <a:ext uri="{FF2B5EF4-FFF2-40B4-BE49-F238E27FC236}">
                <a16:creationId xmlns:a16="http://schemas.microsoft.com/office/drawing/2014/main" id="{CC51C26C-9E3B-959D-4A74-99F8CF7A55EF}"/>
              </a:ext>
            </a:extLst>
          </p:cNvPr>
          <p:cNvPicPr>
            <a:picLocks noChangeAspect="1"/>
          </p:cNvPicPr>
          <p:nvPr/>
        </p:nvPicPr>
        <p:blipFill>
          <a:blip r:embed="rId5"/>
          <a:stretch>
            <a:fillRect/>
          </a:stretch>
        </p:blipFill>
        <p:spPr>
          <a:xfrm>
            <a:off x="8935278" y="2773949"/>
            <a:ext cx="2235200" cy="2222500"/>
          </a:xfrm>
          <a:prstGeom prst="rect">
            <a:avLst/>
          </a:prstGeom>
        </p:spPr>
      </p:pic>
    </p:spTree>
    <p:extLst>
      <p:ext uri="{BB962C8B-B14F-4D97-AF65-F5344CB8AC3E}">
        <p14:creationId xmlns:p14="http://schemas.microsoft.com/office/powerpoint/2010/main" val="2165376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oogle Shape;6645;p87">
            <a:extLst>
              <a:ext uri="{FF2B5EF4-FFF2-40B4-BE49-F238E27FC236}">
                <a16:creationId xmlns:a16="http://schemas.microsoft.com/office/drawing/2014/main" id="{8516F717-5890-D9CB-31F1-3DAB387FD3E2}"/>
              </a:ext>
            </a:extLst>
          </p:cNvPr>
          <p:cNvGrpSpPr/>
          <p:nvPr/>
        </p:nvGrpSpPr>
        <p:grpSpPr>
          <a:xfrm rot="20509285" flipH="1">
            <a:off x="5760631" y="514747"/>
            <a:ext cx="3469279" cy="3317641"/>
            <a:chOff x="5045500" y="842250"/>
            <a:chExt cx="503875" cy="481850"/>
          </a:xfrm>
          <a:solidFill>
            <a:schemeClr val="accent1"/>
          </a:solidFill>
        </p:grpSpPr>
        <p:sp>
          <p:nvSpPr>
            <p:cNvPr id="18" name="Google Shape;6646;p87">
              <a:extLst>
                <a:ext uri="{FF2B5EF4-FFF2-40B4-BE49-F238E27FC236}">
                  <a16:creationId xmlns:a16="http://schemas.microsoft.com/office/drawing/2014/main" id="{B4DF0376-0438-8FAD-7A56-C29C4F6E21B4}"/>
                </a:ext>
              </a:extLst>
            </p:cNvPr>
            <p:cNvSpPr/>
            <p:nvPr/>
          </p:nvSpPr>
          <p:spPr>
            <a:xfrm>
              <a:off x="5045500" y="842250"/>
              <a:ext cx="503875" cy="481850"/>
            </a:xfrm>
            <a:custGeom>
              <a:avLst/>
              <a:gdLst/>
              <a:ahLst/>
              <a:cxnLst/>
              <a:rect l="l" t="t" r="r" b="b"/>
              <a:pathLst>
                <a:path w="20155" h="19274" extrusionOk="0">
                  <a:moveTo>
                    <a:pt x="12103" y="1130"/>
                  </a:moveTo>
                  <a:cubicBezTo>
                    <a:pt x="13694" y="1130"/>
                    <a:pt x="15284" y="1735"/>
                    <a:pt x="16496" y="2945"/>
                  </a:cubicBezTo>
                  <a:cubicBezTo>
                    <a:pt x="18917" y="5366"/>
                    <a:pt x="18917" y="9305"/>
                    <a:pt x="16496" y="11729"/>
                  </a:cubicBezTo>
                  <a:cubicBezTo>
                    <a:pt x="15286" y="12940"/>
                    <a:pt x="13695" y="13545"/>
                    <a:pt x="12104" y="13545"/>
                  </a:cubicBezTo>
                  <a:cubicBezTo>
                    <a:pt x="10514" y="13545"/>
                    <a:pt x="8923" y="12940"/>
                    <a:pt x="7712" y="11729"/>
                  </a:cubicBezTo>
                  <a:cubicBezTo>
                    <a:pt x="5288" y="9305"/>
                    <a:pt x="5288" y="5369"/>
                    <a:pt x="7712" y="2945"/>
                  </a:cubicBezTo>
                  <a:cubicBezTo>
                    <a:pt x="8923" y="1735"/>
                    <a:pt x="10513" y="1130"/>
                    <a:pt x="12103" y="1130"/>
                  </a:cubicBezTo>
                  <a:close/>
                  <a:moveTo>
                    <a:pt x="4918" y="13726"/>
                  </a:moveTo>
                  <a:lnTo>
                    <a:pt x="5716" y="14524"/>
                  </a:lnTo>
                  <a:lnTo>
                    <a:pt x="4918" y="15322"/>
                  </a:lnTo>
                  <a:lnTo>
                    <a:pt x="4120" y="14524"/>
                  </a:lnTo>
                  <a:lnTo>
                    <a:pt x="4918" y="13726"/>
                  </a:lnTo>
                  <a:close/>
                  <a:moveTo>
                    <a:pt x="12106" y="1"/>
                  </a:moveTo>
                  <a:cubicBezTo>
                    <a:pt x="10226" y="1"/>
                    <a:pt x="8345" y="717"/>
                    <a:pt x="6914" y="2147"/>
                  </a:cubicBezTo>
                  <a:cubicBezTo>
                    <a:pt x="4725" y="4333"/>
                    <a:pt x="4240" y="7516"/>
                    <a:pt x="5315" y="10133"/>
                  </a:cubicBezTo>
                  <a:lnTo>
                    <a:pt x="4518" y="10931"/>
                  </a:lnTo>
                  <a:cubicBezTo>
                    <a:pt x="4009" y="11434"/>
                    <a:pt x="3876" y="12208"/>
                    <a:pt x="4192" y="12852"/>
                  </a:cubicBezTo>
                  <a:lnTo>
                    <a:pt x="663" y="16382"/>
                  </a:lnTo>
                  <a:cubicBezTo>
                    <a:pt x="1" y="17044"/>
                    <a:pt x="1" y="18116"/>
                    <a:pt x="663" y="18778"/>
                  </a:cubicBezTo>
                  <a:cubicBezTo>
                    <a:pt x="994" y="19108"/>
                    <a:pt x="1428" y="19273"/>
                    <a:pt x="1862" y="19273"/>
                  </a:cubicBezTo>
                  <a:cubicBezTo>
                    <a:pt x="2295" y="19273"/>
                    <a:pt x="2729" y="19108"/>
                    <a:pt x="3060" y="18778"/>
                  </a:cubicBezTo>
                  <a:lnTo>
                    <a:pt x="6586" y="15249"/>
                  </a:lnTo>
                  <a:cubicBezTo>
                    <a:pt x="6820" y="15363"/>
                    <a:pt x="7071" y="15418"/>
                    <a:pt x="7320" y="15418"/>
                  </a:cubicBezTo>
                  <a:cubicBezTo>
                    <a:pt x="7757" y="15418"/>
                    <a:pt x="8188" y="15247"/>
                    <a:pt x="8510" y="14921"/>
                  </a:cubicBezTo>
                  <a:lnTo>
                    <a:pt x="9308" y="14126"/>
                  </a:lnTo>
                  <a:cubicBezTo>
                    <a:pt x="10192" y="14489"/>
                    <a:pt x="11145" y="14675"/>
                    <a:pt x="12104" y="14675"/>
                  </a:cubicBezTo>
                  <a:cubicBezTo>
                    <a:pt x="13962" y="14675"/>
                    <a:pt x="15843" y="13979"/>
                    <a:pt x="17294" y="12527"/>
                  </a:cubicBezTo>
                  <a:cubicBezTo>
                    <a:pt x="20155" y="9666"/>
                    <a:pt x="20155" y="5008"/>
                    <a:pt x="17294" y="2147"/>
                  </a:cubicBezTo>
                  <a:cubicBezTo>
                    <a:pt x="15864" y="716"/>
                    <a:pt x="13985" y="1"/>
                    <a:pt x="1210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19" name="Google Shape;6647;p87">
              <a:extLst>
                <a:ext uri="{FF2B5EF4-FFF2-40B4-BE49-F238E27FC236}">
                  <a16:creationId xmlns:a16="http://schemas.microsoft.com/office/drawing/2014/main" id="{869BD161-DC9E-EA2E-C785-5BF7CF710D78}"/>
                </a:ext>
              </a:extLst>
            </p:cNvPr>
            <p:cNvSpPr/>
            <p:nvPr/>
          </p:nvSpPr>
          <p:spPr>
            <a:xfrm>
              <a:off x="5221050" y="898625"/>
              <a:ext cx="254100" cy="254100"/>
            </a:xfrm>
            <a:custGeom>
              <a:avLst/>
              <a:gdLst/>
              <a:ahLst/>
              <a:cxnLst/>
              <a:rect l="l" t="t" r="r" b="b"/>
              <a:pathLst>
                <a:path w="10164" h="10164" extrusionOk="0">
                  <a:moveTo>
                    <a:pt x="5081" y="1"/>
                  </a:moveTo>
                  <a:cubicBezTo>
                    <a:pt x="2274" y="1"/>
                    <a:pt x="1" y="2274"/>
                    <a:pt x="1" y="5081"/>
                  </a:cubicBezTo>
                  <a:cubicBezTo>
                    <a:pt x="1" y="7887"/>
                    <a:pt x="2274" y="10164"/>
                    <a:pt x="5081" y="10164"/>
                  </a:cubicBezTo>
                  <a:cubicBezTo>
                    <a:pt x="7887" y="10164"/>
                    <a:pt x="10164" y="7887"/>
                    <a:pt x="10164" y="5081"/>
                  </a:cubicBezTo>
                  <a:cubicBezTo>
                    <a:pt x="10164" y="2274"/>
                    <a:pt x="7887" y="1"/>
                    <a:pt x="508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sp>
        <p:nvSpPr>
          <p:cNvPr id="4" name="Subtitle 2">
            <a:extLst>
              <a:ext uri="{FF2B5EF4-FFF2-40B4-BE49-F238E27FC236}">
                <a16:creationId xmlns:a16="http://schemas.microsoft.com/office/drawing/2014/main" id="{6836E759-6D22-7B14-959A-F9DC3E1EEE1E}"/>
              </a:ext>
            </a:extLst>
          </p:cNvPr>
          <p:cNvSpPr>
            <a:spLocks noGrp="1"/>
          </p:cNvSpPr>
          <p:nvPr>
            <p:ph type="subTitle" idx="1"/>
          </p:nvPr>
        </p:nvSpPr>
        <p:spPr>
          <a:xfrm>
            <a:off x="438011" y="3724297"/>
            <a:ext cx="8086557" cy="521748"/>
          </a:xfrm>
        </p:spPr>
        <p:txBody>
          <a:bodyPr/>
          <a:lstStyle/>
          <a:p>
            <a:pPr>
              <a:spcBef>
                <a:spcPts val="400"/>
              </a:spcBef>
            </a:pPr>
            <a:r>
              <a:rPr lang="en-US" dirty="0" err="1"/>
              <a:t>Olhar</a:t>
            </a:r>
            <a:r>
              <a:rPr lang="en-US" dirty="0"/>
              <a:t> </a:t>
            </a:r>
            <a:r>
              <a:rPr lang="en-US" dirty="0" err="1"/>
              <a:t>juntos</a:t>
            </a:r>
            <a:r>
              <a:rPr lang="en-US" dirty="0"/>
              <a:t> e </a:t>
            </a:r>
            <a:r>
              <a:rPr lang="en-US" dirty="0" err="1"/>
              <a:t>tomar</a:t>
            </a:r>
            <a:r>
              <a:rPr lang="en-US" dirty="0"/>
              <a:t> </a:t>
            </a:r>
            <a:r>
              <a:rPr lang="en-US" dirty="0" err="1"/>
              <a:t>decisões</a:t>
            </a:r>
            <a:r>
              <a:rPr lang="en-US" dirty="0"/>
              <a:t> </a:t>
            </a:r>
            <a:r>
              <a:rPr lang="en-US" dirty="0" err="1"/>
              <a:t>sobre</a:t>
            </a:r>
            <a:r>
              <a:rPr lang="en-US" dirty="0"/>
              <a:t> o que </a:t>
            </a:r>
            <a:r>
              <a:rPr lang="en-US" dirty="0" err="1"/>
              <a:t>fazer</a:t>
            </a:r>
            <a:r>
              <a:rPr lang="en-US" dirty="0"/>
              <a:t> </a:t>
            </a:r>
            <a:r>
              <a:rPr lang="en-US" dirty="0" err="1"/>
              <a:t>primeiro</a:t>
            </a:r>
            <a:endParaRPr lang="en-US" dirty="0"/>
          </a:p>
        </p:txBody>
      </p:sp>
      <p:sp>
        <p:nvSpPr>
          <p:cNvPr id="5" name="Subtitle 2">
            <a:extLst>
              <a:ext uri="{FF2B5EF4-FFF2-40B4-BE49-F238E27FC236}">
                <a16:creationId xmlns:a16="http://schemas.microsoft.com/office/drawing/2014/main" id="{78EE9699-31AA-A86C-2EEC-AA8059FB82CD}"/>
              </a:ext>
            </a:extLst>
          </p:cNvPr>
          <p:cNvSpPr txBox="1">
            <a:spLocks/>
          </p:cNvSpPr>
          <p:nvPr/>
        </p:nvSpPr>
        <p:spPr>
          <a:xfrm>
            <a:off x="6197173" y="5050446"/>
            <a:ext cx="1872831" cy="1356904"/>
          </a:xfrm>
          <a:prstGeom prst="rect">
            <a:avLst/>
          </a:prstGeom>
          <a:solidFill>
            <a:schemeClr val="accent6"/>
          </a:solidFill>
        </p:spPr>
        <p:txBody>
          <a:bodyPr vert="horz" lIns="9144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dirty="0" err="1">
                <a:solidFill>
                  <a:schemeClr val="bg1"/>
                </a:solidFill>
              </a:rPr>
              <a:t>Resultados</a:t>
            </a:r>
            <a:r>
              <a:rPr lang="en-US" dirty="0">
                <a:solidFill>
                  <a:schemeClr val="bg1"/>
                </a:solidFill>
              </a:rPr>
              <a:t> da </a:t>
            </a:r>
            <a:r>
              <a:rPr lang="en-US" dirty="0" err="1">
                <a:solidFill>
                  <a:schemeClr val="bg1"/>
                </a:solidFill>
              </a:rPr>
              <a:t>pesquida</a:t>
            </a:r>
            <a:r>
              <a:rPr lang="en-US" dirty="0">
                <a:solidFill>
                  <a:schemeClr val="bg1"/>
                </a:solidFill>
              </a:rPr>
              <a:t> do CAR</a:t>
            </a:r>
          </a:p>
        </p:txBody>
      </p:sp>
      <p:sp>
        <p:nvSpPr>
          <p:cNvPr id="7" name="Subtitle 2">
            <a:extLst>
              <a:ext uri="{FF2B5EF4-FFF2-40B4-BE49-F238E27FC236}">
                <a16:creationId xmlns:a16="http://schemas.microsoft.com/office/drawing/2014/main" id="{165825F3-3B71-B7C6-D17A-DA6DF8BBDC81}"/>
              </a:ext>
            </a:extLst>
          </p:cNvPr>
          <p:cNvSpPr txBox="1">
            <a:spLocks/>
          </p:cNvSpPr>
          <p:nvPr/>
        </p:nvSpPr>
        <p:spPr>
          <a:xfrm>
            <a:off x="451230" y="213413"/>
            <a:ext cx="2753766" cy="66326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400"/>
              </a:spcBef>
            </a:pPr>
            <a:r>
              <a:rPr lang="en-US" sz="4000" dirty="0" err="1"/>
              <a:t>Desde</a:t>
            </a:r>
            <a:r>
              <a:rPr lang="en-US" sz="4000" dirty="0"/>
              <a:t> 2016:</a:t>
            </a:r>
          </a:p>
        </p:txBody>
      </p:sp>
      <p:sp>
        <p:nvSpPr>
          <p:cNvPr id="8" name="Subtitle 2">
            <a:extLst>
              <a:ext uri="{FF2B5EF4-FFF2-40B4-BE49-F238E27FC236}">
                <a16:creationId xmlns:a16="http://schemas.microsoft.com/office/drawing/2014/main" id="{7470D370-0EC5-3F2A-54DF-EED1664B9EE0}"/>
              </a:ext>
            </a:extLst>
          </p:cNvPr>
          <p:cNvSpPr txBox="1">
            <a:spLocks/>
          </p:cNvSpPr>
          <p:nvPr/>
        </p:nvSpPr>
        <p:spPr>
          <a:xfrm>
            <a:off x="66920" y="1227859"/>
            <a:ext cx="1796294" cy="12291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dirty="0" err="1"/>
              <a:t>Planos</a:t>
            </a:r>
            <a:r>
              <a:rPr lang="en-US" dirty="0"/>
              <a:t> de </a:t>
            </a:r>
            <a:r>
              <a:rPr lang="en-US" dirty="0" err="1"/>
              <a:t>projetos</a:t>
            </a:r>
            <a:r>
              <a:rPr lang="en-US" dirty="0"/>
              <a:t> </a:t>
            </a:r>
            <a:r>
              <a:rPr lang="en-US" dirty="0" err="1"/>
              <a:t>gerais</a:t>
            </a:r>
            <a:endParaRPr lang="en-US" dirty="0"/>
          </a:p>
        </p:txBody>
      </p:sp>
      <p:sp>
        <p:nvSpPr>
          <p:cNvPr id="13" name="Rectangle 12">
            <a:extLst>
              <a:ext uri="{FF2B5EF4-FFF2-40B4-BE49-F238E27FC236}">
                <a16:creationId xmlns:a16="http://schemas.microsoft.com/office/drawing/2014/main" id="{E40AE7A9-A94D-269A-159E-7B9B4E99FD42}"/>
              </a:ext>
            </a:extLst>
          </p:cNvPr>
          <p:cNvSpPr/>
          <p:nvPr/>
        </p:nvSpPr>
        <p:spPr>
          <a:xfrm>
            <a:off x="2370109" y="1035702"/>
            <a:ext cx="1490869" cy="1729409"/>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1705E7B-C278-05BE-056C-44231AF1FC06}"/>
              </a:ext>
            </a:extLst>
          </p:cNvPr>
          <p:cNvSpPr txBox="1"/>
          <p:nvPr/>
        </p:nvSpPr>
        <p:spPr>
          <a:xfrm>
            <a:off x="2305504" y="1227859"/>
            <a:ext cx="1620078" cy="1323439"/>
          </a:xfrm>
          <a:prstGeom prst="rect">
            <a:avLst/>
          </a:prstGeom>
          <a:noFill/>
        </p:spPr>
        <p:txBody>
          <a:bodyPr wrap="square" rtlCol="0">
            <a:spAutoFit/>
          </a:bodyPr>
          <a:lstStyle/>
          <a:p>
            <a:r>
              <a:rPr lang="en-US" sz="8000" dirty="0">
                <a:solidFill>
                  <a:schemeClr val="bg1"/>
                </a:solidFill>
              </a:rPr>
              <a:t>CAT</a:t>
            </a:r>
          </a:p>
        </p:txBody>
      </p:sp>
      <p:sp>
        <p:nvSpPr>
          <p:cNvPr id="14" name="Subtitle 2">
            <a:extLst>
              <a:ext uri="{FF2B5EF4-FFF2-40B4-BE49-F238E27FC236}">
                <a16:creationId xmlns:a16="http://schemas.microsoft.com/office/drawing/2014/main" id="{F10A8D1E-9164-6346-19B9-F07E11D9C420}"/>
              </a:ext>
            </a:extLst>
          </p:cNvPr>
          <p:cNvSpPr txBox="1">
            <a:spLocks/>
          </p:cNvSpPr>
          <p:nvPr/>
        </p:nvSpPr>
        <p:spPr>
          <a:xfrm>
            <a:off x="4229776" y="1235290"/>
            <a:ext cx="1427496" cy="1221708"/>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i="1" dirty="0" err="1"/>
              <a:t>Pesquisa</a:t>
            </a:r>
            <a:endParaRPr lang="en-US" i="1" dirty="0"/>
          </a:p>
          <a:p>
            <a:pPr algn="ctr">
              <a:spcBef>
                <a:spcPts val="400"/>
              </a:spcBef>
            </a:pPr>
            <a:r>
              <a:rPr lang="en-US" i="1" dirty="0"/>
              <a:t>CAR</a:t>
            </a:r>
            <a:endParaRPr lang="en-US" dirty="0"/>
          </a:p>
        </p:txBody>
      </p:sp>
      <p:sp>
        <p:nvSpPr>
          <p:cNvPr id="15" name="Subtitle 2">
            <a:extLst>
              <a:ext uri="{FF2B5EF4-FFF2-40B4-BE49-F238E27FC236}">
                <a16:creationId xmlns:a16="http://schemas.microsoft.com/office/drawing/2014/main" id="{1E5FB08F-D56C-189F-1398-08C8945360C2}"/>
              </a:ext>
            </a:extLst>
          </p:cNvPr>
          <p:cNvSpPr txBox="1">
            <a:spLocks/>
          </p:cNvSpPr>
          <p:nvPr/>
        </p:nvSpPr>
        <p:spPr>
          <a:xfrm>
            <a:off x="6127341" y="1058347"/>
            <a:ext cx="1828056" cy="109108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accent2"/>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b="0" i="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spcBef>
                <a:spcPts val="400"/>
              </a:spcBef>
            </a:pPr>
            <a:r>
              <a:rPr lang="en-US" dirty="0" err="1">
                <a:solidFill>
                  <a:schemeClr val="bg1"/>
                </a:solidFill>
              </a:rPr>
              <a:t>Foco</a:t>
            </a:r>
            <a:r>
              <a:rPr lang="en-US" dirty="0">
                <a:solidFill>
                  <a:schemeClr val="bg1"/>
                </a:solidFill>
              </a:rPr>
              <a:t> </a:t>
            </a:r>
            <a:r>
              <a:rPr lang="en-US" dirty="0" err="1">
                <a:solidFill>
                  <a:schemeClr val="bg1"/>
                </a:solidFill>
              </a:rPr>
              <a:t>específico</a:t>
            </a:r>
            <a:r>
              <a:rPr lang="en-US" dirty="0">
                <a:solidFill>
                  <a:schemeClr val="bg1"/>
                </a:solidFill>
              </a:rPr>
              <a:t> </a:t>
            </a:r>
            <a:r>
              <a:rPr lang="en-US" dirty="0" err="1">
                <a:solidFill>
                  <a:schemeClr val="bg1"/>
                </a:solidFill>
              </a:rPr>
              <a:t>em</a:t>
            </a:r>
            <a:r>
              <a:rPr lang="en-US" dirty="0">
                <a:solidFill>
                  <a:schemeClr val="bg1"/>
                </a:solidFill>
              </a:rPr>
              <a:t> </a:t>
            </a:r>
            <a:r>
              <a:rPr lang="en-US" dirty="0" err="1">
                <a:solidFill>
                  <a:schemeClr val="bg1"/>
                </a:solidFill>
              </a:rPr>
              <a:t>projetos</a:t>
            </a:r>
            <a:r>
              <a:rPr lang="en-US" dirty="0">
                <a:solidFill>
                  <a:schemeClr val="bg1"/>
                </a:solidFill>
              </a:rPr>
              <a:t> </a:t>
            </a:r>
          </a:p>
        </p:txBody>
      </p:sp>
      <p:pic>
        <p:nvPicPr>
          <p:cNvPr id="21" name="Picture 20" descr="Shape&#10;&#10;Description automatically generated with medium confidence">
            <a:extLst>
              <a:ext uri="{FF2B5EF4-FFF2-40B4-BE49-F238E27FC236}">
                <a16:creationId xmlns:a16="http://schemas.microsoft.com/office/drawing/2014/main" id="{F47B2594-3318-3369-9378-2F17B718941E}"/>
              </a:ext>
            </a:extLst>
          </p:cNvPr>
          <p:cNvPicPr>
            <a:picLocks noChangeAspect="1"/>
          </p:cNvPicPr>
          <p:nvPr/>
        </p:nvPicPr>
        <p:blipFill>
          <a:blip r:embed="rId3"/>
          <a:stretch>
            <a:fillRect/>
          </a:stretch>
        </p:blipFill>
        <p:spPr>
          <a:xfrm rot="21214264">
            <a:off x="1265179" y="758160"/>
            <a:ext cx="1235129" cy="706126"/>
          </a:xfrm>
          <a:prstGeom prst="rect">
            <a:avLst/>
          </a:prstGeom>
        </p:spPr>
      </p:pic>
      <p:pic>
        <p:nvPicPr>
          <p:cNvPr id="22" name="Picture 21" descr="Shape&#10;&#10;Description automatically generated with medium confidence">
            <a:extLst>
              <a:ext uri="{FF2B5EF4-FFF2-40B4-BE49-F238E27FC236}">
                <a16:creationId xmlns:a16="http://schemas.microsoft.com/office/drawing/2014/main" id="{898FE89B-8943-218C-8156-BA0F4F3C0EAA}"/>
              </a:ext>
            </a:extLst>
          </p:cNvPr>
          <p:cNvPicPr>
            <a:picLocks noChangeAspect="1"/>
          </p:cNvPicPr>
          <p:nvPr/>
        </p:nvPicPr>
        <p:blipFill>
          <a:blip r:embed="rId3"/>
          <a:stretch>
            <a:fillRect/>
          </a:stretch>
        </p:blipFill>
        <p:spPr>
          <a:xfrm rot="21214264">
            <a:off x="5211000" y="705284"/>
            <a:ext cx="1235129" cy="706126"/>
          </a:xfrm>
          <a:prstGeom prst="rect">
            <a:avLst/>
          </a:prstGeom>
        </p:spPr>
      </p:pic>
      <p:sp>
        <p:nvSpPr>
          <p:cNvPr id="24" name="Rectangle 23">
            <a:extLst>
              <a:ext uri="{FF2B5EF4-FFF2-40B4-BE49-F238E27FC236}">
                <a16:creationId xmlns:a16="http://schemas.microsoft.com/office/drawing/2014/main" id="{CE53ACAB-D350-B75B-DC41-15B57768362C}"/>
              </a:ext>
            </a:extLst>
          </p:cNvPr>
          <p:cNvSpPr/>
          <p:nvPr/>
        </p:nvSpPr>
        <p:spPr>
          <a:xfrm>
            <a:off x="200707" y="3607203"/>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11350889-B7AB-0B8A-407D-96513A714FF5}"/>
              </a:ext>
            </a:extLst>
          </p:cNvPr>
          <p:cNvSpPr/>
          <p:nvPr/>
        </p:nvSpPr>
        <p:spPr>
          <a:xfrm>
            <a:off x="944804" y="3610403"/>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9141A40-16F0-4E12-E212-21B81CF90D62}"/>
              </a:ext>
            </a:extLst>
          </p:cNvPr>
          <p:cNvSpPr/>
          <p:nvPr/>
        </p:nvSpPr>
        <p:spPr>
          <a:xfrm>
            <a:off x="1688351" y="3613388"/>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44EA81C-6E1B-0453-83BB-3381CD5A0C0C}"/>
              </a:ext>
            </a:extLst>
          </p:cNvPr>
          <p:cNvSpPr/>
          <p:nvPr/>
        </p:nvSpPr>
        <p:spPr>
          <a:xfrm>
            <a:off x="2432448" y="3616588"/>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AD66061-D178-1774-546E-B63F90D45B71}"/>
              </a:ext>
            </a:extLst>
          </p:cNvPr>
          <p:cNvSpPr/>
          <p:nvPr/>
        </p:nvSpPr>
        <p:spPr>
          <a:xfrm>
            <a:off x="3147231" y="361852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D393D77F-CDBD-31CD-A024-6412D8A9C9DB}"/>
              </a:ext>
            </a:extLst>
          </p:cNvPr>
          <p:cNvSpPr/>
          <p:nvPr/>
        </p:nvSpPr>
        <p:spPr>
          <a:xfrm>
            <a:off x="3891328" y="362172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F6917DFC-71EE-5C29-EB33-546B12E4F4E6}"/>
              </a:ext>
            </a:extLst>
          </p:cNvPr>
          <p:cNvSpPr/>
          <p:nvPr/>
        </p:nvSpPr>
        <p:spPr>
          <a:xfrm>
            <a:off x="4634875" y="362470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641B070-60DD-8E38-4043-A5A7650E29BD}"/>
              </a:ext>
            </a:extLst>
          </p:cNvPr>
          <p:cNvSpPr/>
          <p:nvPr/>
        </p:nvSpPr>
        <p:spPr>
          <a:xfrm>
            <a:off x="5378972" y="362790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E79B4AD-1B66-E449-C36F-B00A7DA4AF69}"/>
              </a:ext>
            </a:extLst>
          </p:cNvPr>
          <p:cNvSpPr/>
          <p:nvPr/>
        </p:nvSpPr>
        <p:spPr>
          <a:xfrm>
            <a:off x="6122519" y="362229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80DF9F7-0797-95A4-8A8F-154513A0FC40}"/>
              </a:ext>
            </a:extLst>
          </p:cNvPr>
          <p:cNvSpPr/>
          <p:nvPr/>
        </p:nvSpPr>
        <p:spPr>
          <a:xfrm>
            <a:off x="6866616" y="3625490"/>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F145FFA9-4CD1-742E-0007-A9536196B242}"/>
              </a:ext>
            </a:extLst>
          </p:cNvPr>
          <p:cNvSpPr/>
          <p:nvPr/>
        </p:nvSpPr>
        <p:spPr>
          <a:xfrm>
            <a:off x="7610163" y="362847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FC2C150-1A81-1DCD-CD44-5A7C0A1D7D53}"/>
              </a:ext>
            </a:extLst>
          </p:cNvPr>
          <p:cNvSpPr/>
          <p:nvPr/>
        </p:nvSpPr>
        <p:spPr>
          <a:xfrm>
            <a:off x="8354260" y="3631675"/>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540E6851-8D63-4D86-5039-945015A7A4B3}"/>
              </a:ext>
            </a:extLst>
          </p:cNvPr>
          <p:cNvSpPr/>
          <p:nvPr/>
        </p:nvSpPr>
        <p:spPr>
          <a:xfrm>
            <a:off x="9069043" y="3633607"/>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5FFBC8D-9DC1-6F16-AE5C-74781B1F2DCC}"/>
              </a:ext>
            </a:extLst>
          </p:cNvPr>
          <p:cNvSpPr/>
          <p:nvPr/>
        </p:nvSpPr>
        <p:spPr>
          <a:xfrm>
            <a:off x="9813140" y="3636807"/>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F0876E61-377C-7820-79E9-A926021F9C97}"/>
              </a:ext>
            </a:extLst>
          </p:cNvPr>
          <p:cNvSpPr/>
          <p:nvPr/>
        </p:nvSpPr>
        <p:spPr>
          <a:xfrm>
            <a:off x="10556687" y="3639792"/>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242C731F-EE63-515D-4378-C40F7B8E2FA7}"/>
              </a:ext>
            </a:extLst>
          </p:cNvPr>
          <p:cNvSpPr/>
          <p:nvPr/>
        </p:nvSpPr>
        <p:spPr>
          <a:xfrm>
            <a:off x="11300784" y="3642992"/>
            <a:ext cx="676894" cy="11206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Down Arrow 51">
            <a:extLst>
              <a:ext uri="{FF2B5EF4-FFF2-40B4-BE49-F238E27FC236}">
                <a16:creationId xmlns:a16="http://schemas.microsoft.com/office/drawing/2014/main" id="{387C5355-3A46-6038-F3C3-6B676986ADC3}"/>
              </a:ext>
            </a:extLst>
          </p:cNvPr>
          <p:cNvSpPr/>
          <p:nvPr/>
        </p:nvSpPr>
        <p:spPr>
          <a:xfrm>
            <a:off x="4847303" y="2245244"/>
            <a:ext cx="482387" cy="1233896"/>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descr="A close-up of a doll&#10;&#10;Description automatically generated with medium confidence">
            <a:extLst>
              <a:ext uri="{FF2B5EF4-FFF2-40B4-BE49-F238E27FC236}">
                <a16:creationId xmlns:a16="http://schemas.microsoft.com/office/drawing/2014/main" id="{E93C76A4-B453-0859-2DD6-0CB16FA74383}"/>
              </a:ext>
            </a:extLst>
          </p:cNvPr>
          <p:cNvPicPr>
            <a:picLocks noChangeAspect="1"/>
          </p:cNvPicPr>
          <p:nvPr/>
        </p:nvPicPr>
        <p:blipFill>
          <a:blip r:embed="rId4"/>
          <a:stretch>
            <a:fillRect/>
          </a:stretch>
        </p:blipFill>
        <p:spPr>
          <a:xfrm>
            <a:off x="2005756" y="4401334"/>
            <a:ext cx="2224019" cy="2224019"/>
          </a:xfrm>
          <a:prstGeom prst="rect">
            <a:avLst/>
          </a:prstGeom>
        </p:spPr>
      </p:pic>
      <p:sp>
        <p:nvSpPr>
          <p:cNvPr id="59" name="5-Point Star 58">
            <a:extLst>
              <a:ext uri="{FF2B5EF4-FFF2-40B4-BE49-F238E27FC236}">
                <a16:creationId xmlns:a16="http://schemas.microsoft.com/office/drawing/2014/main" id="{F62C6367-3AD4-B23B-3F18-9A7AD1C44FE1}"/>
              </a:ext>
            </a:extLst>
          </p:cNvPr>
          <p:cNvSpPr/>
          <p:nvPr/>
        </p:nvSpPr>
        <p:spPr>
          <a:xfrm>
            <a:off x="7642900" y="4445550"/>
            <a:ext cx="1758770" cy="1542838"/>
          </a:xfrm>
          <a:prstGeom prst="star5">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A0C74B2F-5095-2B23-CE25-FCCCB30B0A9E}"/>
              </a:ext>
            </a:extLst>
          </p:cNvPr>
          <p:cNvSpPr txBox="1"/>
          <p:nvPr/>
        </p:nvSpPr>
        <p:spPr>
          <a:xfrm>
            <a:off x="344129" y="4722200"/>
            <a:ext cx="1661627" cy="1815882"/>
          </a:xfrm>
          <a:prstGeom prst="rect">
            <a:avLst/>
          </a:prstGeom>
          <a:noFill/>
        </p:spPr>
        <p:txBody>
          <a:bodyPr wrap="square" rtlCol="0">
            <a:spAutoFit/>
          </a:bodyPr>
          <a:lstStyle/>
          <a:p>
            <a:pPr algn="ctr"/>
            <a:r>
              <a:rPr lang="en-US" sz="2800" dirty="0" err="1">
                <a:solidFill>
                  <a:schemeClr val="accent6"/>
                </a:solidFill>
              </a:rPr>
              <a:t>Moções</a:t>
            </a:r>
            <a:r>
              <a:rPr lang="en-US" sz="2800" dirty="0">
                <a:solidFill>
                  <a:schemeClr val="accent6"/>
                </a:solidFill>
              </a:rPr>
              <a:t> </a:t>
            </a:r>
            <a:r>
              <a:rPr lang="en-US" sz="2800" dirty="0" err="1">
                <a:solidFill>
                  <a:schemeClr val="accent6"/>
                </a:solidFill>
              </a:rPr>
              <a:t>regionais</a:t>
            </a:r>
            <a:r>
              <a:rPr lang="en-US" sz="2800" dirty="0">
                <a:solidFill>
                  <a:schemeClr val="accent6"/>
                </a:solidFill>
              </a:rPr>
              <a:t> e </a:t>
            </a:r>
            <a:r>
              <a:rPr lang="en-US" sz="2800" dirty="0" err="1">
                <a:solidFill>
                  <a:schemeClr val="accent6"/>
                </a:solidFill>
              </a:rPr>
              <a:t>zonais</a:t>
            </a:r>
            <a:r>
              <a:rPr lang="en-US" sz="2800" dirty="0">
                <a:solidFill>
                  <a:schemeClr val="accent6"/>
                </a:solidFill>
              </a:rPr>
              <a:t> </a:t>
            </a:r>
            <a:r>
              <a:rPr lang="en-US" sz="2800" dirty="0" err="1">
                <a:solidFill>
                  <a:schemeClr val="accent6"/>
                </a:solidFill>
              </a:rPr>
              <a:t>apoiadas</a:t>
            </a:r>
            <a:r>
              <a:rPr lang="en-US" sz="2800" dirty="0">
                <a:solidFill>
                  <a:schemeClr val="accent6"/>
                </a:solidFill>
              </a:rPr>
              <a:t> </a:t>
            </a:r>
          </a:p>
        </p:txBody>
      </p:sp>
    </p:spTree>
    <p:extLst>
      <p:ext uri="{BB962C8B-B14F-4D97-AF65-F5344CB8AC3E}">
        <p14:creationId xmlns:p14="http://schemas.microsoft.com/office/powerpoint/2010/main" val="1226096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CD027-3D7E-2273-C54E-3888D8E20D22}"/>
              </a:ext>
            </a:extLst>
          </p:cNvPr>
          <p:cNvSpPr>
            <a:spLocks noGrp="1"/>
          </p:cNvSpPr>
          <p:nvPr>
            <p:ph type="ctrTitle"/>
          </p:nvPr>
        </p:nvSpPr>
        <p:spPr>
          <a:xfrm>
            <a:off x="2796645" y="968548"/>
            <a:ext cx="9329195" cy="1655762"/>
          </a:xfrm>
        </p:spPr>
        <p:txBody>
          <a:bodyPr/>
          <a:lstStyle/>
          <a:p>
            <a:r>
              <a:rPr lang="pt-BR" sz="5000" dirty="0">
                <a:solidFill>
                  <a:schemeClr val="bg1"/>
                </a:solidFill>
              </a:rPr>
              <a:t>Plano de projetos para Literatura de Recuperação</a:t>
            </a:r>
          </a:p>
        </p:txBody>
      </p:sp>
      <p:sp>
        <p:nvSpPr>
          <p:cNvPr id="3" name="Subtitle 2">
            <a:extLst>
              <a:ext uri="{FF2B5EF4-FFF2-40B4-BE49-F238E27FC236}">
                <a16:creationId xmlns:a16="http://schemas.microsoft.com/office/drawing/2014/main" id="{AD659FB8-75B3-B63B-BE9A-8A515E989B18}"/>
              </a:ext>
            </a:extLst>
          </p:cNvPr>
          <p:cNvSpPr>
            <a:spLocks noGrp="1"/>
          </p:cNvSpPr>
          <p:nvPr>
            <p:ph type="subTitle" idx="1"/>
          </p:nvPr>
        </p:nvSpPr>
        <p:spPr>
          <a:xfrm>
            <a:off x="2882096" y="2936493"/>
            <a:ext cx="8368496" cy="3192301"/>
          </a:xfrm>
        </p:spPr>
        <p:txBody>
          <a:bodyPr/>
          <a:lstStyle/>
          <a:p>
            <a:r>
              <a:rPr lang="pt-BR" sz="3600" dirty="0"/>
              <a:t>Todo trabalho feito virtualmente através de pesquisas, formulários de inputs e </a:t>
            </a:r>
            <a:r>
              <a:rPr lang="pt-BR" sz="3600" dirty="0" err="1"/>
              <a:t>webinarios</a:t>
            </a:r>
            <a:r>
              <a:rPr lang="pt-BR" sz="3600" dirty="0"/>
              <a:t>, e/ou grupos de trabalho virtuais ou grupos do foco específico. </a:t>
            </a:r>
          </a:p>
          <a:p>
            <a:r>
              <a:rPr lang="pt-BR" sz="3600" dirty="0"/>
              <a:t>Resultado da pesquisa do CAR ajudam a determinar onde focar para os primeiros quatro planos de projetos</a:t>
            </a:r>
          </a:p>
        </p:txBody>
      </p:sp>
      <p:sp>
        <p:nvSpPr>
          <p:cNvPr id="7" name="Oval 6">
            <a:extLst>
              <a:ext uri="{FF2B5EF4-FFF2-40B4-BE49-F238E27FC236}">
                <a16:creationId xmlns:a16="http://schemas.microsoft.com/office/drawing/2014/main" id="{2B5C267A-1A11-A349-E687-A5FF65C48060}"/>
              </a:ext>
            </a:extLst>
          </p:cNvPr>
          <p:cNvSpPr/>
          <p:nvPr/>
        </p:nvSpPr>
        <p:spPr>
          <a:xfrm>
            <a:off x="532440" y="559646"/>
            <a:ext cx="2019495" cy="201949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7329FCC-0534-4575-AD74-884D04D1E7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075" y="971890"/>
            <a:ext cx="1467272" cy="1212665"/>
          </a:xfrm>
          <a:prstGeom prst="rect">
            <a:avLst/>
          </a:prstGeom>
        </p:spPr>
      </p:pic>
    </p:spTree>
    <p:extLst>
      <p:ext uri="{BB962C8B-B14F-4D97-AF65-F5344CB8AC3E}">
        <p14:creationId xmlns:p14="http://schemas.microsoft.com/office/powerpoint/2010/main" val="3542104314"/>
      </p:ext>
    </p:extLst>
  </p:cSld>
  <p:clrMapOvr>
    <a:masterClrMapping/>
  </p:clrMapOvr>
</p:sld>
</file>

<file path=ppt/theme/theme1.xml><?xml version="1.0" encoding="utf-8"?>
<a:theme xmlns:a="http://schemas.openxmlformats.org/drawingml/2006/main" name="Office Theme">
  <a:themeElements>
    <a:clrScheme name="Custom 17">
      <a:dk1>
        <a:srgbClr val="000000"/>
      </a:dk1>
      <a:lt1>
        <a:srgbClr val="FFFFFF"/>
      </a:lt1>
      <a:dk2>
        <a:srgbClr val="605962"/>
      </a:dk2>
      <a:lt2>
        <a:srgbClr val="A7A8AB"/>
      </a:lt2>
      <a:accent1>
        <a:srgbClr val="5CBEC6"/>
      </a:accent1>
      <a:accent2>
        <a:srgbClr val="177978"/>
      </a:accent2>
      <a:accent3>
        <a:srgbClr val="4986B9"/>
      </a:accent3>
      <a:accent4>
        <a:srgbClr val="194A68"/>
      </a:accent4>
      <a:accent5>
        <a:srgbClr val="9B226B"/>
      </a:accent5>
      <a:accent6>
        <a:srgbClr val="692555"/>
      </a:accent6>
      <a:hlink>
        <a:srgbClr val="27AAE1"/>
      </a:hlink>
      <a:folHlink>
        <a:srgbClr val="954F72"/>
      </a:folHlink>
    </a:clrScheme>
    <a:fontScheme name="Custom 1">
      <a:majorFont>
        <a:latin typeface="Franklin Gothic Heavy"/>
        <a:ea typeface=""/>
        <a:cs typeface=""/>
      </a:majorFont>
      <a:minorFont>
        <a:latin typeface="Franklin Gothic Medium Co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9289</TotalTime>
  <Words>6542</Words>
  <Application>Microsoft Office PowerPoint</Application>
  <PresentationFormat>Widescreen</PresentationFormat>
  <Paragraphs>591</Paragraphs>
  <Slides>52</Slides>
  <Notes>44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52</vt:i4>
      </vt:variant>
    </vt:vector>
  </HeadingPairs>
  <TitlesOfParts>
    <vt:vector size="62" baseType="lpstr">
      <vt:lpstr>Arial</vt:lpstr>
      <vt:lpstr>BotonBQ-Bold</vt:lpstr>
      <vt:lpstr>Calibri</vt:lpstr>
      <vt:lpstr>Cambria</vt:lpstr>
      <vt:lpstr>Franklin Gothic Heavy</vt:lpstr>
      <vt:lpstr>Franklin Gothic Medium Cond</vt:lpstr>
      <vt:lpstr>Lato</vt:lpstr>
      <vt:lpstr>Times New Roman</vt:lpstr>
      <vt:lpstr>Wingdings</vt:lpstr>
      <vt:lpstr>Office Theme</vt:lpstr>
      <vt:lpstr>PowerPoint Presentation</vt:lpstr>
      <vt:lpstr>2023 CAT  PowerPoint</vt:lpstr>
      <vt:lpstr>PowerPoint Presentation</vt:lpstr>
      <vt:lpstr>O CAT &amp; WSC 2023</vt:lpstr>
      <vt:lpstr>2023–2025 Proposta de Plano de Projetos</vt:lpstr>
      <vt:lpstr>PowerPoint Presentation</vt:lpstr>
      <vt:lpstr>Informações Gerais sobre Projetos Propostos</vt:lpstr>
      <vt:lpstr>PowerPoint Presentation</vt:lpstr>
      <vt:lpstr>Plano de projetos para Literatura de Recuperação</vt:lpstr>
      <vt:lpstr>PowerPoint Presentation</vt:lpstr>
      <vt:lpstr>PowerPoint Presentation</vt:lpstr>
      <vt:lpstr>PowerPoint Presentation</vt:lpstr>
      <vt:lpstr>PowerPoint Presentation</vt:lpstr>
      <vt:lpstr>PowerPoint Presentation</vt:lpstr>
      <vt:lpstr>PowerPoint Presentation</vt:lpstr>
      <vt:lpstr>Tópicos de discussão temáticos (IDTs)</vt:lpstr>
      <vt:lpstr>PowerPoint Presentation</vt:lpstr>
      <vt:lpstr>PowerPoint Presentation</vt:lpstr>
      <vt:lpstr>Ferramentas de serviço novas e revisadas</vt:lpstr>
      <vt:lpstr>PowerPoint Presentation</vt:lpstr>
      <vt:lpstr>PowerPoint Presentation</vt:lpstr>
      <vt:lpstr>Futuro da WSC</vt:lpstr>
      <vt:lpstr>PowerPoint Presentation</vt:lpstr>
      <vt:lpstr>PowerPoint Presentation</vt:lpstr>
      <vt:lpstr>Invista na nossa visão</vt:lpstr>
      <vt:lpstr>PowerPoint Presentation</vt:lpstr>
      <vt:lpstr>PowerPoint Presentation</vt:lpstr>
      <vt:lpstr>2023–2025 Proposta de orçamento</vt:lpstr>
      <vt:lpstr>PowerPoint Presentation</vt:lpstr>
      <vt:lpstr>PowerPoint Presentation</vt:lpstr>
      <vt:lpstr>PowerPoint Presentation</vt:lpstr>
      <vt:lpstr>PowerPoint Presentation</vt:lpstr>
      <vt:lpstr>PowerPoint Presentation</vt:lpstr>
      <vt:lpstr>PowerPoint Presentation</vt:lpstr>
      <vt:lpstr>Relatório de assentamento WSC </vt:lpstr>
      <vt:lpstr>PowerPoint Presentation</vt:lpstr>
      <vt:lpstr>PowerPoint Presentation</vt:lpstr>
      <vt:lpstr>Processos Propostos para WSC 2023</vt:lpstr>
      <vt:lpstr>Terminologia para descrever resultado  de enquetes e votações</vt:lpstr>
      <vt:lpstr>PowerPoint Presentation</vt:lpstr>
      <vt:lpstr>Emendas</vt:lpstr>
      <vt:lpstr>Apelar ao Facilitador</vt:lpstr>
      <vt:lpstr>PowerPoint Presentation</vt:lpstr>
      <vt:lpstr>Abstenções</vt:lpstr>
      <vt:lpstr>PowerPoint Presentation</vt:lpstr>
      <vt:lpstr>Discussões nas propostas  de assuntos novos</vt:lpstr>
      <vt:lpstr>PowerPoint Presentation</vt:lpstr>
      <vt:lpstr>  Política de Reembolso 2023–2025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dc:creator>
  <cp:lastModifiedBy>Travis Koplow</cp:lastModifiedBy>
  <cp:revision>160</cp:revision>
  <dcterms:created xsi:type="dcterms:W3CDTF">2022-10-26T22:08:46Z</dcterms:created>
  <dcterms:modified xsi:type="dcterms:W3CDTF">2023-02-09T19:45:35Z</dcterms:modified>
</cp:coreProperties>
</file>