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8" r:id="rId2"/>
    <p:sldId id="274" r:id="rId3"/>
    <p:sldId id="275" r:id="rId4"/>
    <p:sldId id="279" r:id="rId5"/>
    <p:sldId id="280" r:id="rId6"/>
    <p:sldId id="281" r:id="rId7"/>
    <p:sldId id="263" r:id="rId8"/>
    <p:sldId id="282" r:id="rId9"/>
    <p:sldId id="283" r:id="rId10"/>
    <p:sldId id="284"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36B"/>
    <a:srgbClr val="4986BA"/>
    <a:srgbClr val="3A668B"/>
    <a:srgbClr val="6A2656"/>
    <a:srgbClr val="0099BD"/>
    <a:srgbClr val="00A8C2"/>
    <a:srgbClr val="1A4A69"/>
    <a:srgbClr val="1CAFC7"/>
    <a:srgbClr val="157979"/>
    <a:srgbClr val="5CBF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9"/>
    <p:restoredTop sz="81223"/>
  </p:normalViewPr>
  <p:slideViewPr>
    <p:cSldViewPr snapToGrid="0">
      <p:cViewPr varScale="1">
        <p:scale>
          <a:sx n="133" d="100"/>
          <a:sy n="133" d="100"/>
        </p:scale>
        <p:origin x="204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47E1D-3A5A-DD47-A953-F197A8A3D19E}" type="datetimeFigureOut">
              <a:rPr lang="en-US" smtClean="0"/>
              <a:t>12/2/22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7C263-4E20-F243-B93E-AD731FDAE294}" type="slidenum">
              <a:rPr lang="en-US" smtClean="0"/>
              <a:t>‹#›</a:t>
            </a:fld>
            <a:endParaRPr lang="en-US"/>
          </a:p>
        </p:txBody>
      </p:sp>
    </p:spTree>
    <p:extLst>
      <p:ext uri="{BB962C8B-B14F-4D97-AF65-F5344CB8AC3E}">
        <p14:creationId xmlns:p14="http://schemas.microsoft.com/office/powerpoint/2010/main" val="811513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file:///Users/stacymcdade/Desktop/projects/WSC/WSC2020/CAR/PPT_videos/scripts%20sent%20to%20WB/worldboard@na.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This is the seventh of seven PowerPoints covering material in the 2023 </a:t>
            </a:r>
            <a:r>
              <a:rPr lang="en-US" sz="1200" i="1" dirty="0">
                <a:effectLst/>
                <a:latin typeface="Franklin Gothic Book" panose="020B0503020102020204" pitchFamily="34" charset="0"/>
                <a:ea typeface="Calibri" panose="020F0502020204030204" pitchFamily="34" charset="0"/>
                <a:cs typeface="Times New Roman" panose="02020603050405020304" pitchFamily="18" charset="0"/>
              </a:rPr>
              <a:t>Conference Agenda Report</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(or</a:t>
            </a:r>
            <a:r>
              <a:rPr lang="en-US" sz="1200" i="1" dirty="0">
                <a:effectLst/>
                <a:latin typeface="Franklin Gothic Book" panose="020B0503020102020204" pitchFamily="34" charset="0"/>
                <a:ea typeface="Calibri" panose="020F0502020204030204" pitchFamily="34" charset="0"/>
                <a:cs typeface="Times New Roman" panose="02020603050405020304" pitchFamily="18" charset="0"/>
              </a:rPr>
              <a:t> CAR</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for short). </a:t>
            </a:r>
            <a:endParaRPr lang="en-US" sz="1200" dirty="0"/>
          </a:p>
        </p:txBody>
      </p:sp>
      <p:sp>
        <p:nvSpPr>
          <p:cNvPr id="4" name="Slide Number Placeholder 3"/>
          <p:cNvSpPr>
            <a:spLocks noGrp="1"/>
          </p:cNvSpPr>
          <p:nvPr>
            <p:ph type="sldNum" sz="quarter" idx="5"/>
          </p:nvPr>
        </p:nvSpPr>
        <p:spPr/>
        <p:txBody>
          <a:bodyPr/>
          <a:lstStyle/>
          <a:p>
            <a:fld id="{4D97C263-4E20-F243-B93E-AD731FDAE294}" type="slidenum">
              <a:rPr lang="en-US" smtClean="0"/>
              <a:t>1</a:t>
            </a:fld>
            <a:endParaRPr lang="en-US"/>
          </a:p>
        </p:txBody>
      </p:sp>
    </p:spTree>
    <p:extLst>
      <p:ext uri="{BB962C8B-B14F-4D97-AF65-F5344CB8AC3E}">
        <p14:creationId xmlns:p14="http://schemas.microsoft.com/office/powerpoint/2010/main" val="2509412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Franklin Gothic Book" panose="020B0503020102020204" pitchFamily="34" charset="0"/>
                <a:ea typeface="Times New Roman" panose="02020603050405020304" pitchFamily="18" charset="0"/>
                <a:cs typeface="p¢‘"/>
              </a:rPr>
              <a:t>That was probably a lot to absorb, and the CAR is filled with other very important information. We are not asking for any decisions now, and there are no motions to consider here. As has become the process for a change of policy at the WSC, we will complete this cycle using the approach offered above, and if all goes smoothly, we will ask participants to affirm these changes at WSC 2023. Thanks to all.</a:t>
            </a:r>
            <a:r>
              <a:rPr lang="en-US" sz="1200" dirty="0">
                <a:effectLst/>
              </a:rPr>
              <a:t> </a:t>
            </a:r>
            <a:endParaRPr lang="en-US" sz="1200" dirty="0"/>
          </a:p>
          <a:p>
            <a:endParaRPr lang="en-US" dirty="0"/>
          </a:p>
        </p:txBody>
      </p:sp>
      <p:sp>
        <p:nvSpPr>
          <p:cNvPr id="4" name="Slide Number Placeholder 3"/>
          <p:cNvSpPr>
            <a:spLocks noGrp="1"/>
          </p:cNvSpPr>
          <p:nvPr>
            <p:ph type="sldNum" sz="quarter" idx="5"/>
          </p:nvPr>
        </p:nvSpPr>
        <p:spPr/>
        <p:txBody>
          <a:bodyPr/>
          <a:lstStyle/>
          <a:p>
            <a:fld id="{4D97C263-4E20-F243-B93E-AD731FDAE294}" type="slidenum">
              <a:rPr lang="en-US" smtClean="0"/>
              <a:t>10</a:t>
            </a:fld>
            <a:endParaRPr lang="en-US"/>
          </a:p>
        </p:txBody>
      </p:sp>
    </p:spTree>
    <p:extLst>
      <p:ext uri="{BB962C8B-B14F-4D97-AF65-F5344CB8AC3E}">
        <p14:creationId xmlns:p14="http://schemas.microsoft.com/office/powerpoint/2010/main" val="109846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We hope this PowerPoint has helped in your discussion of this material. Please note that there are other PowerPoints that focus on other </a:t>
            </a:r>
            <a:r>
              <a:rPr lang="en-US" sz="12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contents. These resources, the </a:t>
            </a:r>
            <a:r>
              <a:rPr lang="en-US" sz="1200" i="1" dirty="0">
                <a:effectLst/>
                <a:latin typeface="Franklin Gothic Book" panose="020B0503020102020204" pitchFamily="34" charset="0"/>
                <a:ea typeface="Calibri" panose="020F0502020204030204" pitchFamily="34" charset="0"/>
                <a:cs typeface="Times New Roman" panose="02020603050405020304" pitchFamily="18" charset="0"/>
              </a:rPr>
              <a:t>Conference Agenda Report</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and the </a:t>
            </a:r>
            <a:r>
              <a:rPr lang="en-US" sz="12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survey are available online at </a:t>
            </a:r>
            <a:r>
              <a:rPr lang="en-US" sz="1200" u="sng" dirty="0">
                <a:solidFill>
                  <a:srgbClr val="0000FF"/>
                </a:solidFill>
                <a:effectLst/>
                <a:latin typeface="Franklin Gothic Book" panose="020B0503020102020204" pitchFamily="34" charset="0"/>
                <a:ea typeface="Calibri" panose="020F0502020204030204" pitchFamily="34" charset="0"/>
                <a:cs typeface="Times New Roman" panose="02020603050405020304" pitchFamily="18" charset="0"/>
                <a:hlinkClick r:id="rId3"/>
              </a:rPr>
              <a:t>www.na.org/conference</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We welcome your questions and your feedback on the </a:t>
            </a:r>
            <a:r>
              <a:rPr lang="en-US" sz="12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and all other issues at </a:t>
            </a:r>
            <a:r>
              <a:rPr lang="en-US" sz="1200" u="sng" dirty="0">
                <a:solidFill>
                  <a:srgbClr val="0000FF"/>
                </a:solidFill>
                <a:effectLst/>
                <a:latin typeface="Franklin Gothic Book" panose="020B0503020102020204" pitchFamily="34" charset="0"/>
                <a:ea typeface="Calibri" panose="020F0502020204030204" pitchFamily="34" charset="0"/>
                <a:cs typeface="Times New Roman" panose="02020603050405020304" pitchFamily="18" charset="0"/>
                <a:hlinkClick r:id="rId4"/>
              </a:rPr>
              <a:t>worldboard@na.org</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a:t>
            </a:r>
            <a:r>
              <a:rPr lang="en-US" sz="1200" dirty="0">
                <a:effectLst/>
              </a:rPr>
              <a:t> </a:t>
            </a:r>
            <a:endParaRPr lang="en-US" sz="1200" dirty="0"/>
          </a:p>
        </p:txBody>
      </p:sp>
      <p:sp>
        <p:nvSpPr>
          <p:cNvPr id="4" name="Slide Number Placeholder 3"/>
          <p:cNvSpPr>
            <a:spLocks noGrp="1"/>
          </p:cNvSpPr>
          <p:nvPr>
            <p:ph type="sldNum" sz="quarter" idx="5"/>
          </p:nvPr>
        </p:nvSpPr>
        <p:spPr/>
        <p:txBody>
          <a:bodyPr/>
          <a:lstStyle/>
          <a:p>
            <a:fld id="{4D97C263-4E20-F243-B93E-AD731FDAE294}" type="slidenum">
              <a:rPr lang="en-US" smtClean="0"/>
              <a:t>11</a:t>
            </a:fld>
            <a:endParaRPr lang="en-US"/>
          </a:p>
        </p:txBody>
      </p:sp>
    </p:spTree>
    <p:extLst>
      <p:ext uri="{BB962C8B-B14F-4D97-AF65-F5344CB8AC3E}">
        <p14:creationId xmlns:p14="http://schemas.microsoft.com/office/powerpoint/2010/main" val="60255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This PowerPoint will review the material covered in the Human Resources Panel report, beginning on pg. 43 of the </a:t>
            </a:r>
            <a:r>
              <a:rPr lang="en-US" sz="12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a:t>
            </a:r>
            <a:r>
              <a:rPr lang="en-US" sz="1200" dirty="0">
                <a:effectLst/>
              </a:rPr>
              <a:t> </a:t>
            </a:r>
            <a:endParaRPr lang="en-US" sz="1200" dirty="0"/>
          </a:p>
        </p:txBody>
      </p:sp>
      <p:sp>
        <p:nvSpPr>
          <p:cNvPr id="4" name="Slide Number Placeholder 3"/>
          <p:cNvSpPr>
            <a:spLocks noGrp="1"/>
          </p:cNvSpPr>
          <p:nvPr>
            <p:ph type="sldNum" sz="quarter" idx="5"/>
          </p:nvPr>
        </p:nvSpPr>
        <p:spPr/>
        <p:txBody>
          <a:bodyPr/>
          <a:lstStyle/>
          <a:p>
            <a:fld id="{4D97C263-4E20-F243-B93E-AD731FDAE294}" type="slidenum">
              <a:rPr lang="en-US" smtClean="0"/>
              <a:t>2</a:t>
            </a:fld>
            <a:endParaRPr lang="en-US"/>
          </a:p>
        </p:txBody>
      </p:sp>
    </p:spTree>
    <p:extLst>
      <p:ext uri="{BB962C8B-B14F-4D97-AF65-F5344CB8AC3E}">
        <p14:creationId xmlns:p14="http://schemas.microsoft.com/office/powerpoint/2010/main" val="21008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These PowerPoints cover only the main points of the </a:t>
            </a:r>
            <a:r>
              <a:rPr lang="en-US" sz="12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We encourage all members to read the </a:t>
            </a:r>
            <a:r>
              <a:rPr lang="en-US" sz="12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itself for more information, Please visit </a:t>
            </a:r>
            <a:r>
              <a:rPr lang="en-US" sz="1200" u="sng" dirty="0">
                <a:solidFill>
                  <a:srgbClr val="0000FF"/>
                </a:solidFill>
                <a:effectLst/>
                <a:latin typeface="Franklin Gothic Book" panose="020B0503020102020204" pitchFamily="34" charset="0"/>
                <a:ea typeface="Calibri" panose="020F0502020204030204" pitchFamily="34" charset="0"/>
                <a:cs typeface="Times New Roman" panose="02020603050405020304" pitchFamily="18" charset="0"/>
                <a:hlinkClick r:id="rId3"/>
              </a:rPr>
              <a:t>www.na.org/conference</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for the complete 2023 </a:t>
            </a:r>
            <a:r>
              <a:rPr lang="en-US" sz="12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the other </a:t>
            </a:r>
            <a:r>
              <a:rPr lang="en-US" sz="12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PowerPoints, videos, and other Conference materials.</a:t>
            </a:r>
            <a:r>
              <a:rPr lang="en-US" sz="1200" dirty="0">
                <a:effectLst/>
              </a:rPr>
              <a:t> </a:t>
            </a:r>
            <a:endParaRPr lang="en-US" sz="1200" dirty="0"/>
          </a:p>
        </p:txBody>
      </p:sp>
      <p:sp>
        <p:nvSpPr>
          <p:cNvPr id="4" name="Slide Number Placeholder 3"/>
          <p:cNvSpPr>
            <a:spLocks noGrp="1"/>
          </p:cNvSpPr>
          <p:nvPr>
            <p:ph type="sldNum" sz="quarter" idx="5"/>
          </p:nvPr>
        </p:nvSpPr>
        <p:spPr/>
        <p:txBody>
          <a:bodyPr/>
          <a:lstStyle/>
          <a:p>
            <a:fld id="{4D97C263-4E20-F243-B93E-AD731FDAE294}" type="slidenum">
              <a:rPr lang="en-US" smtClean="0"/>
              <a:t>3</a:t>
            </a:fld>
            <a:endParaRPr lang="en-US"/>
          </a:p>
        </p:txBody>
      </p:sp>
    </p:spTree>
    <p:extLst>
      <p:ext uri="{BB962C8B-B14F-4D97-AF65-F5344CB8AC3E}">
        <p14:creationId xmlns:p14="http://schemas.microsoft.com/office/powerpoint/2010/main" val="2091995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For those who may not be aware, the Human Resource Panel is a panel of four NA members elected at the World Service Conference (WSC). Our charge is to identify other NA members best suited for nomination and potential election at the WSC for the World Board, HRP, and WSC Cofacilitator positions.</a:t>
            </a:r>
            <a:r>
              <a:rPr lang="en-US" sz="1200" dirty="0">
                <a:solidFill>
                  <a:srgbClr val="00DAFF"/>
                </a:solidFill>
                <a:effectLst/>
                <a:latin typeface="Franklin Gothic Book" panose="020B0503020102020204" pitchFamily="34" charset="0"/>
                <a:ea typeface="Times New Roman" panose="02020603050405020304" pitchFamily="18" charset="0"/>
                <a:cs typeface="Times New Roman" panose="02020603050405020304" pitchFamily="18" charset="0"/>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The Human Resource Panel was formed in 1998 as a result of the multiyear WSC inventory and transition process. At that time, it was deter</a:t>
            </a:r>
            <a:r>
              <a:rPr lang="en-US" sz="1200" dirty="0">
                <a:solidFill>
                  <a:srgbClr val="000000"/>
                </a:solidFill>
                <a:effectLst/>
                <a:latin typeface="Franklin Gothic Book" panose="020B0503020102020204" pitchFamily="34" charset="0"/>
                <a:ea typeface="Times New Roman" panose="02020603050405020304" pitchFamily="18" charset="0"/>
                <a:cs typeface="p¢‘"/>
              </a:rPr>
              <a:t>mined</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a:t>
            </a:r>
            <a:r>
              <a:rPr lang="en-US" sz="1200" dirty="0">
                <a:solidFill>
                  <a:srgbClr val="000000"/>
                </a:solidFill>
                <a:effectLst/>
                <a:latin typeface="Franklin Gothic Book" panose="020B0503020102020204" pitchFamily="34" charset="0"/>
                <a:ea typeface="Times New Roman" panose="02020603050405020304" pitchFamily="18" charset="0"/>
                <a:cs typeface="p¢‘"/>
              </a:rPr>
              <a:t>that the WSC would benefit from an</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independent panel to evaluate potential trusted servants. </a:t>
            </a:r>
            <a:endParaRPr lang="en-US" sz="1200" dirty="0"/>
          </a:p>
          <a:p>
            <a:endParaRPr lang="en-US" dirty="0"/>
          </a:p>
        </p:txBody>
      </p:sp>
      <p:sp>
        <p:nvSpPr>
          <p:cNvPr id="4" name="Slide Number Placeholder 3"/>
          <p:cNvSpPr>
            <a:spLocks noGrp="1"/>
          </p:cNvSpPr>
          <p:nvPr>
            <p:ph type="sldNum" sz="quarter" idx="5"/>
          </p:nvPr>
        </p:nvSpPr>
        <p:spPr/>
        <p:txBody>
          <a:bodyPr/>
          <a:lstStyle/>
          <a:p>
            <a:fld id="{4D97C263-4E20-F243-B93E-AD731FDAE294}" type="slidenum">
              <a:rPr lang="en-US" smtClean="0"/>
              <a:t>4</a:t>
            </a:fld>
            <a:endParaRPr lang="en-US"/>
          </a:p>
        </p:txBody>
      </p:sp>
    </p:spTree>
    <p:extLst>
      <p:ext uri="{BB962C8B-B14F-4D97-AF65-F5344CB8AC3E}">
        <p14:creationId xmlns:p14="http://schemas.microsoft.com/office/powerpoint/2010/main" val="318257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As a part of that WSC determination, the World Pool, a database that retains information on NA members interested in being of service at the world level, was created. The HRP and the World Pool are two components of a system that was intended to provide a new approach to identifying and selecting trusted servants. As we moved forward from 1998, conference participants saw a need for service bodies to be</a:t>
            </a:r>
            <a:r>
              <a:rPr lang="en-US" sz="1200" dirty="0">
                <a:solidFill>
                  <a:srgbClr val="00DAFF"/>
                </a:solidFill>
                <a:effectLst/>
                <a:latin typeface="Franklin Gothic Book" panose="020B0503020102020204" pitchFamily="34" charset="0"/>
                <a:ea typeface="Times New Roman" panose="02020603050405020304" pitchFamily="18" charset="0"/>
                <a:cs typeface="Times New Roman" panose="02020603050405020304" pitchFamily="18" charset="0"/>
              </a:rPr>
              <a:t> </a:t>
            </a:r>
            <a:r>
              <a:rPr lang="en-US" sz="1200" dirty="0">
                <a:solidFill>
                  <a:srgbClr val="000000"/>
                </a:solidFill>
                <a:effectLst/>
                <a:latin typeface="Franklin Gothic Book" panose="020B0503020102020204" pitchFamily="34" charset="0"/>
                <a:ea typeface="Times New Roman" panose="02020603050405020304" pitchFamily="18" charset="0"/>
                <a:cs typeface="p¢‘"/>
              </a:rPr>
              <a:t>able to offer candidates for consideration directly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to the HRP and separate from the HRP’s initial</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screening. In 2006, the WSC adopted a process</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for just that.</a:t>
            </a:r>
            <a:r>
              <a:rPr lang="en-US" sz="1200" dirty="0">
                <a:effectLst/>
              </a:rPr>
              <a:t> </a:t>
            </a:r>
            <a:endParaRPr lang="en-US" sz="1200" dirty="0"/>
          </a:p>
        </p:txBody>
      </p:sp>
      <p:sp>
        <p:nvSpPr>
          <p:cNvPr id="4" name="Slide Number Placeholder 3"/>
          <p:cNvSpPr>
            <a:spLocks noGrp="1"/>
          </p:cNvSpPr>
          <p:nvPr>
            <p:ph type="sldNum" sz="quarter" idx="5"/>
          </p:nvPr>
        </p:nvSpPr>
        <p:spPr/>
        <p:txBody>
          <a:bodyPr/>
          <a:lstStyle/>
          <a:p>
            <a:fld id="{4D97C263-4E20-F243-B93E-AD731FDAE294}" type="slidenum">
              <a:rPr lang="en-US" smtClean="0"/>
              <a:t>5</a:t>
            </a:fld>
            <a:endParaRPr lang="en-US"/>
          </a:p>
        </p:txBody>
      </p:sp>
    </p:spTree>
    <p:extLst>
      <p:ext uri="{BB962C8B-B14F-4D97-AF65-F5344CB8AC3E}">
        <p14:creationId xmlns:p14="http://schemas.microsoft.com/office/powerpoint/2010/main" val="2273899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The RBZ process, as it has come to</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be called, provides NA regions, the World Board,</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and zonal forums the ability to recommend</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members who they think would make viable</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candidates for nomination at the WSC. RBZ</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recommendations provide a point of reference,</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typically based on the service body’s direct experience</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with the candidate, for the HRP to consider</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when identifying nominees for election at</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the World Service Conference.</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So, the RBZ process became another opportunity</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for nomination at the WSC. These RBZs,</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along with members from the World Pool, are</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evaluated by the HRP each cycle. In addition,</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in a carryover from the old system before 1998,</a:t>
            </a:r>
            <a:r>
              <a:rPr lang="en-US" sz="1200" dirty="0">
                <a:solidFill>
                  <a:srgbClr val="000000"/>
                </a:solidFill>
                <a:effectLst/>
                <a:latin typeface="Franklin Gothic Book" panose="020B0503020102020204" pitchFamily="34" charset="0"/>
                <a:ea typeface="Times New Roman" panose="02020603050405020304" pitchFamily="18" charset="0"/>
                <a:cs typeface="p¢‘"/>
              </a:rPr>
              <a:t> members of the WSC can offer a nomination from the floor of the WSC, separate from the HRP’s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evaluation. These are the avenues for nomination</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at the WSC.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endParaRPr lang="en-US" dirty="0"/>
          </a:p>
        </p:txBody>
      </p:sp>
      <p:sp>
        <p:nvSpPr>
          <p:cNvPr id="4" name="Slide Number Placeholder 3"/>
          <p:cNvSpPr>
            <a:spLocks noGrp="1"/>
          </p:cNvSpPr>
          <p:nvPr>
            <p:ph type="sldNum" sz="quarter" idx="5"/>
          </p:nvPr>
        </p:nvSpPr>
        <p:spPr/>
        <p:txBody>
          <a:bodyPr/>
          <a:lstStyle/>
          <a:p>
            <a:fld id="{4D97C263-4E20-F243-B93E-AD731FDAE294}" type="slidenum">
              <a:rPr lang="en-US" smtClean="0"/>
              <a:t>6</a:t>
            </a:fld>
            <a:endParaRPr lang="en-US"/>
          </a:p>
        </p:txBody>
      </p:sp>
    </p:spTree>
    <p:extLst>
      <p:ext uri="{BB962C8B-B14F-4D97-AF65-F5344CB8AC3E}">
        <p14:creationId xmlns:p14="http://schemas.microsoft.com/office/powerpoint/2010/main" val="325202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Since the start of the RBZ process in 2006, the</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WSC has elected 43 World Board members. Forty-one (95.5 percent) have had at least one RBZ recommendation. Most RBZ recommendations are for World Board positions, but RBZs are also submitted for HRP and Cofacilitators. Altogether, 74 WSC trusted servants have been elected since 2006, and 54 (73 percent) have had an RBZ recommendation. The other 20 (27 percent) did not. And since the start of the RBZ</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process, those 20 represent 0.36 percent, or just over one-third of 1 percent, of the 5,500 members in the World Pool. Finally, since 1998, only </a:t>
            </a:r>
            <a:r>
              <a:rPr lang="en-US" sz="1200" dirty="0">
                <a:solidFill>
                  <a:srgbClr val="000000"/>
                </a:solidFill>
                <a:effectLst/>
                <a:latin typeface="Franklin Gothic Book" panose="020B0503020102020204" pitchFamily="34" charset="0"/>
                <a:ea typeface="Times New Roman" panose="02020603050405020304" pitchFamily="18" charset="0"/>
                <a:cs typeface="p¢‘"/>
              </a:rPr>
              <a:t>one nomination from the floor, back in 2002, has</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resulted in a WSC election. This historical data from WSC elections indicates to us that voting participants have the</a:t>
            </a:r>
            <a:r>
              <a:rPr lang="en-US" sz="1200" dirty="0">
                <a:solidFill>
                  <a:srgbClr val="000000"/>
                </a:solidFill>
                <a:effectLst/>
                <a:latin typeface="Franklin Gothic Book" panose="020B0503020102020204" pitchFamily="34" charset="0"/>
                <a:ea typeface="Times New Roman" panose="02020603050405020304" pitchFamily="18" charset="0"/>
                <a:cs typeface="p¢‘"/>
              </a:rPr>
              <a:t> greatest confidence in nominees with an RBZ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recommendation. We have stopped asking for</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candidate references, and instead use the RBZ</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recommendation, since it is, in fact, a committee</a:t>
            </a:r>
            <a:r>
              <a:rPr lang="en-US" sz="1200" dirty="0">
                <a:solidFill>
                  <a:srgbClr val="000000"/>
                </a:solidFill>
                <a:effectLst/>
                <a:latin typeface="Franklin Gothic Book" panose="020B0503020102020204" pitchFamily="34" charset="0"/>
                <a:ea typeface="Times New Roman" panose="02020603050405020304" pitchFamily="18" charset="0"/>
                <a:cs typeface="p¢‘"/>
              </a:rPr>
              <a:t> </a:t>
            </a:r>
            <a:r>
              <a:rPr lang="en-US" sz="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reference. Simply put, the RBZ process is the</a:t>
            </a:r>
            <a:r>
              <a:rPr lang="en-US" sz="1200" dirty="0">
                <a:solidFill>
                  <a:srgbClr val="000000"/>
                </a:solidFill>
                <a:effectLst/>
                <a:latin typeface="Franklin Gothic Book" panose="020B0503020102020204" pitchFamily="34" charset="0"/>
                <a:ea typeface="Times New Roman" panose="02020603050405020304" pitchFamily="18" charset="0"/>
                <a:cs typeface="p¢‘"/>
              </a:rPr>
              <a:t> most effective means to identify the most qualified candidates for election at the WSC.</a:t>
            </a:r>
            <a:r>
              <a:rPr lang="en-US" sz="1200" dirty="0">
                <a:effectLst/>
              </a:rPr>
              <a:t> </a:t>
            </a:r>
            <a:endParaRPr lang="en-US" sz="1200" dirty="0"/>
          </a:p>
        </p:txBody>
      </p:sp>
      <p:sp>
        <p:nvSpPr>
          <p:cNvPr id="4" name="Slide Number Placeholder 3"/>
          <p:cNvSpPr>
            <a:spLocks noGrp="1"/>
          </p:cNvSpPr>
          <p:nvPr>
            <p:ph type="sldNum" sz="quarter" idx="5"/>
          </p:nvPr>
        </p:nvSpPr>
        <p:spPr/>
        <p:txBody>
          <a:bodyPr/>
          <a:lstStyle/>
          <a:p>
            <a:fld id="{4D97C263-4E20-F243-B93E-AD731FDAE294}" type="slidenum">
              <a:rPr lang="en-US" smtClean="0"/>
              <a:t>7</a:t>
            </a:fld>
            <a:endParaRPr lang="en-US"/>
          </a:p>
        </p:txBody>
      </p:sp>
    </p:spTree>
    <p:extLst>
      <p:ext uri="{BB962C8B-B14F-4D97-AF65-F5344CB8AC3E}">
        <p14:creationId xmlns:p14="http://schemas.microsoft.com/office/powerpoint/2010/main" val="282228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cs typeface="p¢‘"/>
              </a:rPr>
              <a:t>Based on all of this, and for the first time, we have asked all members who wish to be considered for nomination at WSC 2023 to acquire an RBZ recommendation. With this experience and information as a foundation, we believe we will be ready to suggest a few changes to the process for decision at WSC 2023. Once the elections process is completed, we intend to ask the WSC to change policy to require that all candidates go through the RBZ process moving forward. With that, the World Pool would no longer be needed to collect information on members willing to be of service at the world level. We would repurpose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Franklin Gothic Book" panose="020B0503020102020204" pitchFamily="34" charset="0"/>
                <a:ea typeface="Times New Roman" panose="02020603050405020304" pitchFamily="18" charset="0"/>
                <a:cs typeface="p¢‘"/>
              </a:rPr>
              <a:t>the database to collect information on RBZ candidates each conference cycle. A WSC decision to rely on regions, the board, and zones to forward candidates (RBZs) would also retire the process that provides for nominations from the floor of the WSC. </a:t>
            </a:r>
            <a:endParaRPr lang="en-US" sz="1200" dirty="0"/>
          </a:p>
          <a:p>
            <a:endParaRPr lang="en-US" dirty="0"/>
          </a:p>
        </p:txBody>
      </p:sp>
      <p:sp>
        <p:nvSpPr>
          <p:cNvPr id="4" name="Slide Number Placeholder 3"/>
          <p:cNvSpPr>
            <a:spLocks noGrp="1"/>
          </p:cNvSpPr>
          <p:nvPr>
            <p:ph type="sldNum" sz="quarter" idx="5"/>
          </p:nvPr>
        </p:nvSpPr>
        <p:spPr/>
        <p:txBody>
          <a:bodyPr/>
          <a:lstStyle/>
          <a:p>
            <a:fld id="{4D97C263-4E20-F243-B93E-AD731FDAE294}" type="slidenum">
              <a:rPr lang="en-US" smtClean="0"/>
              <a:t>8</a:t>
            </a:fld>
            <a:endParaRPr lang="en-US"/>
          </a:p>
        </p:txBody>
      </p:sp>
    </p:spTree>
    <p:extLst>
      <p:ext uri="{BB962C8B-B14F-4D97-AF65-F5344CB8AC3E}">
        <p14:creationId xmlns:p14="http://schemas.microsoft.com/office/powerpoint/2010/main" val="19175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Franklin Gothic Book" panose="020B0503020102020204" pitchFamily="34" charset="0"/>
                <a:ea typeface="Times New Roman" panose="02020603050405020304" pitchFamily="18" charset="0"/>
                <a:cs typeface="p¢‘"/>
              </a:rPr>
              <a:t>One point of common confusion related to this discussion is the purpose and use of the World Pool. At the onset, the hope was that the World Pool would become a resource for the World Board and the World Service Conference to identify trusted servants not only for nomination, but also for workgroups and focus groups. That has not proved to be the case. For many cycles now, the most productive path has been for the World Board to announce workgroup opportunities in direct communications to conference participants and to all members via NAWS News or NAWS Update emails. It has never been the responsibility of the HRP to select workgroup members. The changes we are suggesting will not affect the process of selecting workgroup members.</a:t>
            </a:r>
            <a:r>
              <a:rPr lang="en-US" sz="1200" dirty="0">
                <a:effectLst/>
              </a:rPr>
              <a:t> </a:t>
            </a:r>
            <a:endParaRPr lang="en-US" sz="1200" dirty="0"/>
          </a:p>
          <a:p>
            <a:endParaRPr lang="en-US" dirty="0"/>
          </a:p>
        </p:txBody>
      </p:sp>
      <p:sp>
        <p:nvSpPr>
          <p:cNvPr id="4" name="Slide Number Placeholder 3"/>
          <p:cNvSpPr>
            <a:spLocks noGrp="1"/>
          </p:cNvSpPr>
          <p:nvPr>
            <p:ph type="sldNum" sz="quarter" idx="5"/>
          </p:nvPr>
        </p:nvSpPr>
        <p:spPr/>
        <p:txBody>
          <a:bodyPr/>
          <a:lstStyle/>
          <a:p>
            <a:fld id="{4D97C263-4E20-F243-B93E-AD731FDAE294}" type="slidenum">
              <a:rPr lang="en-US" smtClean="0"/>
              <a:t>9</a:t>
            </a:fld>
            <a:endParaRPr lang="en-US"/>
          </a:p>
        </p:txBody>
      </p:sp>
    </p:spTree>
    <p:extLst>
      <p:ext uri="{BB962C8B-B14F-4D97-AF65-F5344CB8AC3E}">
        <p14:creationId xmlns:p14="http://schemas.microsoft.com/office/powerpoint/2010/main" val="1459039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4" name="Picture 3">
            <a:extLst>
              <a:ext uri="{FF2B5EF4-FFF2-40B4-BE49-F238E27FC236}">
                <a16:creationId xmlns:a16="http://schemas.microsoft.com/office/drawing/2014/main" id="{9833BB43-2555-30E6-75A2-ABFE10BD40CF}"/>
              </a:ext>
            </a:extLst>
          </p:cNvPr>
          <p:cNvPicPr>
            <a:picLocks noChangeAspect="1"/>
          </p:cNvPicPr>
          <p:nvPr userDrawn="1"/>
        </p:nvPicPr>
        <p:blipFill rotWithShape="1">
          <a:blip r:embed="rId3"/>
          <a:srcRect l="5534" t="15580"/>
          <a:stretch/>
        </p:blipFill>
        <p:spPr>
          <a:xfrm>
            <a:off x="0" y="0"/>
            <a:ext cx="7650479" cy="4219700"/>
          </a:xfrm>
          <a:prstGeom prst="rect">
            <a:avLst/>
          </a:prstGeom>
        </p:spPr>
      </p:pic>
      <p:sp>
        <p:nvSpPr>
          <p:cNvPr id="5" name="Rectangle 4">
            <a:extLst>
              <a:ext uri="{FF2B5EF4-FFF2-40B4-BE49-F238E27FC236}">
                <a16:creationId xmlns:a16="http://schemas.microsoft.com/office/drawing/2014/main" id="{67FD04B4-F80B-81DF-7BA3-C04400B981E8}"/>
              </a:ext>
            </a:extLst>
          </p:cNvPr>
          <p:cNvSpPr/>
          <p:nvPr userDrawn="1"/>
        </p:nvSpPr>
        <p:spPr>
          <a:xfrm>
            <a:off x="4886925" y="75353"/>
            <a:ext cx="7200899" cy="6707293"/>
          </a:xfrm>
          <a:prstGeom prst="rect">
            <a:avLst/>
          </a:prstGeom>
          <a:gradFill>
            <a:gsLst>
              <a:gs pos="0">
                <a:schemeClr val="bg2">
                  <a:alpha val="0"/>
                </a:schemeClr>
              </a:gs>
              <a:gs pos="36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615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76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744756-24D5-80C6-C9CB-A3B51256EC0A}"/>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6013FE75-1189-D179-5ECD-2AAFB711EE01}"/>
              </a:ext>
            </a:extLst>
          </p:cNvPr>
          <p:cNvSpPr/>
          <p:nvPr userDrawn="1"/>
        </p:nvSpPr>
        <p:spPr>
          <a:xfrm>
            <a:off x="81023" y="3195588"/>
            <a:ext cx="12037671" cy="3564028"/>
          </a:xfrm>
          <a:prstGeom prst="rect">
            <a:avLst/>
          </a:prstGeom>
          <a:gradFill>
            <a:gsLst>
              <a:gs pos="0">
                <a:schemeClr val="bg2">
                  <a:alpha val="0"/>
                </a:schemeClr>
              </a:gs>
              <a:gs pos="35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716104" y="3428999"/>
            <a:ext cx="10515600" cy="2073918"/>
          </a:xfrm>
        </p:spPr>
        <p:txBody>
          <a:bodyPr anchor="b">
            <a:noAutofit/>
          </a:bodyPr>
          <a:lstStyle>
            <a:lvl1pPr>
              <a:defRPr sz="6000" b="0">
                <a:solidFill>
                  <a:schemeClr val="accent6"/>
                </a:solidFill>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716104" y="5711951"/>
            <a:ext cx="10515600" cy="1047666"/>
          </a:xfrm>
        </p:spPr>
        <p:txBody>
          <a:bodyPr>
            <a:noAutofit/>
          </a:bodyPr>
          <a:lstStyle>
            <a:lvl1pPr marL="0" indent="0">
              <a:buNone/>
              <a:defRPr sz="2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716104" y="5567423"/>
            <a:ext cx="105156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chemeClr val="accent1"/>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0" i="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a:off x="104173" y="104172"/>
            <a:ext cx="11763732"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hasCustomPrompt="1"/>
          </p:nvPr>
        </p:nvSpPr>
        <p:spPr>
          <a:xfrm>
            <a:off x="347245" y="300941"/>
            <a:ext cx="7430942" cy="1067705"/>
          </a:xfrm>
        </p:spPr>
        <p:txBody>
          <a:bodyPr anchor="t" anchorCtr="0">
            <a:noAutofit/>
          </a:bodyPr>
          <a:lstStyle>
            <a:lvl1pPr algn="l">
              <a:defRPr sz="6000" b="1" i="0">
                <a:solidFill>
                  <a:schemeClr val="accent6"/>
                </a:solidFill>
                <a:latin typeface="Franklin Gothic Heavy" panose="020B0603020102020204" pitchFamily="34" charset="0"/>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2074179"/>
            <a:ext cx="9144000" cy="1655762"/>
          </a:xfrm>
        </p:spPr>
        <p:txBody>
          <a:bodyPr>
            <a:noAutofit/>
          </a:bodyPr>
          <a:lstStyle>
            <a:lvl1pPr marL="0" indent="0" algn="l">
              <a:buNone/>
              <a:defRPr sz="2800" b="0" i="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480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flipH="1">
            <a:off x="0" y="104172"/>
            <a:ext cx="12087830"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798653" y="300941"/>
            <a:ext cx="10787604" cy="1067705"/>
          </a:xfrm>
        </p:spPr>
        <p:txBody>
          <a:bodyPr anchor="t" anchorCtr="0">
            <a:noAutofit/>
          </a:bodyPr>
          <a:lstStyle>
            <a:lvl1pPr algn="l">
              <a:defRPr sz="6000" b="1" i="0">
                <a:solidFill>
                  <a:schemeClr val="accent5"/>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798652" y="1565415"/>
            <a:ext cx="8692591" cy="1655762"/>
          </a:xfrm>
        </p:spPr>
        <p:txBody>
          <a:bodyPr>
            <a:noAutofit/>
          </a:bodyPr>
          <a:lstStyle>
            <a:lvl1pPr marL="0" indent="0" algn="l">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1433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9039827" y="75353"/>
            <a:ext cx="3059571" cy="6707293"/>
          </a:xfrm>
          <a:prstGeom prst="rect">
            <a:avLst/>
          </a:prstGeom>
          <a:gradFill>
            <a:gsLst>
              <a:gs pos="0">
                <a:schemeClr val="bg2">
                  <a:alpha val="0"/>
                </a:schemeClr>
              </a:gs>
              <a:gs pos="36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133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104169" y="75353"/>
            <a:ext cx="3059571" cy="6707293"/>
          </a:xfrm>
          <a:prstGeom prst="rect">
            <a:avLst/>
          </a:prstGeom>
          <a:gradFill>
            <a:gsLst>
              <a:gs pos="0">
                <a:schemeClr val="bg2">
                  <a:alpha val="0"/>
                </a:schemeClr>
              </a:gs>
              <a:gs pos="36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349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10833904" y="75353"/>
            <a:ext cx="1265494" cy="6707293"/>
          </a:xfrm>
          <a:prstGeom prst="rect">
            <a:avLst/>
          </a:prstGeom>
          <a:gradFill>
            <a:gsLst>
              <a:gs pos="0">
                <a:schemeClr val="bg2">
                  <a:alpha val="0"/>
                </a:schemeClr>
              </a:gs>
              <a:gs pos="35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253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92597" y="75353"/>
            <a:ext cx="1265494" cy="6707293"/>
          </a:xfrm>
          <a:prstGeom prst="rect">
            <a:avLst/>
          </a:prstGeom>
          <a:gradFill>
            <a:gsLst>
              <a:gs pos="0">
                <a:schemeClr val="bg2">
                  <a:alpha val="0"/>
                </a:schemeClr>
              </a:gs>
              <a:gs pos="36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293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55" r:id="rId1"/>
    <p:sldLayoutId id="2147483651" r:id="rId2"/>
    <p:sldLayoutId id="2147483649" r:id="rId3"/>
    <p:sldLayoutId id="2147483656" r:id="rId4"/>
    <p:sldLayoutId id="2147483659" r:id="rId5"/>
    <p:sldLayoutId id="2147483657" r:id="rId6"/>
    <p:sldLayoutId id="2147483660" r:id="rId7"/>
    <p:sldLayoutId id="2147483658" r:id="rId8"/>
    <p:sldLayoutId id="2147483661" r:id="rId9"/>
    <p:sldLayoutId id="2147483652" r:id="rId10"/>
  </p:sldLayoutIdLst>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E68B-5100-DFD4-60D8-2AE2B36F60C3}"/>
              </a:ext>
            </a:extLst>
          </p:cNvPr>
          <p:cNvSpPr txBox="1">
            <a:spLocks/>
          </p:cNvSpPr>
          <p:nvPr/>
        </p:nvSpPr>
        <p:spPr>
          <a:xfrm>
            <a:off x="7545721" y="729152"/>
            <a:ext cx="4456823"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n-US" sz="3600" b="0" dirty="0">
                <a:solidFill>
                  <a:schemeClr val="accent5"/>
                </a:solidFill>
                <a:latin typeface="Franklin Gothic Demi" panose="020B0603020102020204" pitchFamily="34" charset="0"/>
              </a:rPr>
              <a:t>This is the seventh of seven PowerPoints covering material </a:t>
            </a:r>
            <a:br>
              <a:rPr lang="en-US" sz="3600" b="0" dirty="0">
                <a:solidFill>
                  <a:schemeClr val="accent5"/>
                </a:solidFill>
                <a:latin typeface="Franklin Gothic Demi" panose="020B0603020102020204" pitchFamily="34" charset="0"/>
              </a:rPr>
            </a:br>
            <a:r>
              <a:rPr lang="en-US" sz="3600" b="0" dirty="0">
                <a:solidFill>
                  <a:schemeClr val="accent5"/>
                </a:solidFill>
                <a:latin typeface="Franklin Gothic Demi" panose="020B0603020102020204" pitchFamily="34" charset="0"/>
              </a:rPr>
              <a:t>in the 2023 </a:t>
            </a:r>
            <a:br>
              <a:rPr lang="en-US" sz="3600" b="0" dirty="0">
                <a:solidFill>
                  <a:schemeClr val="accent5"/>
                </a:solidFill>
                <a:latin typeface="Franklin Gothic Demi" panose="020B0603020102020204" pitchFamily="34" charset="0"/>
              </a:rPr>
            </a:br>
            <a:r>
              <a:rPr lang="en-US" sz="3600" b="0" i="1" dirty="0">
                <a:solidFill>
                  <a:schemeClr val="accent5"/>
                </a:solidFill>
                <a:latin typeface="Franklin Gothic Demi" panose="020B0603020102020204" pitchFamily="34" charset="0"/>
              </a:rPr>
              <a:t>Conference Agenda Report</a:t>
            </a:r>
          </a:p>
        </p:txBody>
      </p:sp>
      <p:sp>
        <p:nvSpPr>
          <p:cNvPr id="3" name="Subtitle 2">
            <a:extLst>
              <a:ext uri="{FF2B5EF4-FFF2-40B4-BE49-F238E27FC236}">
                <a16:creationId xmlns:a16="http://schemas.microsoft.com/office/drawing/2014/main" id="{5AE23DA9-EFB6-F1E6-40DD-94328C9D70A0}"/>
              </a:ext>
            </a:extLst>
          </p:cNvPr>
          <p:cNvSpPr txBox="1">
            <a:spLocks/>
          </p:cNvSpPr>
          <p:nvPr/>
        </p:nvSpPr>
        <p:spPr>
          <a:xfrm>
            <a:off x="8067554" y="4219700"/>
            <a:ext cx="3797718"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accent2"/>
                </a:solidFill>
                <a:latin typeface="Franklin Gothic Medium Cond" panose="020B0606030402020204" pitchFamily="34" charset="0"/>
              </a:rPr>
              <a:t>Human Resource Panel Report</a:t>
            </a:r>
          </a:p>
        </p:txBody>
      </p:sp>
      <p:pic>
        <p:nvPicPr>
          <p:cNvPr id="4" name="Picture 3">
            <a:extLst>
              <a:ext uri="{FF2B5EF4-FFF2-40B4-BE49-F238E27FC236}">
                <a16:creationId xmlns:a16="http://schemas.microsoft.com/office/drawing/2014/main" id="{542AFFB9-E1FB-0345-755E-7B59A62FD959}"/>
              </a:ext>
            </a:extLst>
          </p:cNvPr>
          <p:cNvPicPr>
            <a:picLocks noChangeAspect="1"/>
          </p:cNvPicPr>
          <p:nvPr/>
        </p:nvPicPr>
        <p:blipFill>
          <a:blip r:embed="rId3"/>
          <a:stretch>
            <a:fillRect/>
          </a:stretch>
        </p:blipFill>
        <p:spPr>
          <a:xfrm>
            <a:off x="114304" y="3777581"/>
            <a:ext cx="4991100" cy="3441700"/>
          </a:xfrm>
          <a:prstGeom prst="rect">
            <a:avLst/>
          </a:prstGeom>
        </p:spPr>
      </p:pic>
      <p:cxnSp>
        <p:nvCxnSpPr>
          <p:cNvPr id="6" name="Straight Connector 5">
            <a:extLst>
              <a:ext uri="{FF2B5EF4-FFF2-40B4-BE49-F238E27FC236}">
                <a16:creationId xmlns:a16="http://schemas.microsoft.com/office/drawing/2014/main" id="{19D61061-3CF5-35EB-82F4-C1CF33AE7C1A}"/>
              </a:ext>
            </a:extLst>
          </p:cNvPr>
          <p:cNvCxnSpPr/>
          <p:nvPr/>
        </p:nvCxnSpPr>
        <p:spPr>
          <a:xfrm>
            <a:off x="7893934" y="4027990"/>
            <a:ext cx="3971338"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05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1">
            <a:extLst>
              <a:ext uri="{FF2B5EF4-FFF2-40B4-BE49-F238E27FC236}">
                <a16:creationId xmlns:a16="http://schemas.microsoft.com/office/drawing/2014/main" id="{88A7B396-A0F4-E96B-3603-D407AAEE1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33">
            <a:extLst>
              <a:ext uri="{FF2B5EF4-FFF2-40B4-BE49-F238E27FC236}">
                <a16:creationId xmlns:a16="http://schemas.microsoft.com/office/drawing/2014/main" id="{C567FD29-6D53-2DB2-205F-97CF62D20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9BDB3C2B-D60D-F76E-440D-A6A0A624A42A}"/>
              </a:ext>
            </a:extLst>
          </p:cNvPr>
          <p:cNvSpPr>
            <a:spLocks noGrp="1"/>
          </p:cNvSpPr>
          <p:nvPr>
            <p:ph type="ctrTitle"/>
          </p:nvPr>
        </p:nvSpPr>
        <p:spPr>
          <a:xfrm>
            <a:off x="677924" y="594889"/>
            <a:ext cx="4152901" cy="1092200"/>
          </a:xfrm>
        </p:spPr>
        <p:txBody>
          <a:bodyPr anchor="b">
            <a:normAutofit/>
          </a:bodyPr>
          <a:lstStyle/>
          <a:p>
            <a:r>
              <a:rPr lang="en-US" sz="5400" dirty="0">
                <a:solidFill>
                  <a:schemeClr val="accent5"/>
                </a:solidFill>
              </a:rPr>
              <a:t>Take it all in</a:t>
            </a:r>
          </a:p>
        </p:txBody>
      </p:sp>
      <p:sp>
        <p:nvSpPr>
          <p:cNvPr id="7" name="Subtitle 2">
            <a:extLst>
              <a:ext uri="{FF2B5EF4-FFF2-40B4-BE49-F238E27FC236}">
                <a16:creationId xmlns:a16="http://schemas.microsoft.com/office/drawing/2014/main" id="{B244992E-4D87-1230-9D40-351F0B32A600}"/>
              </a:ext>
            </a:extLst>
          </p:cNvPr>
          <p:cNvSpPr>
            <a:spLocks noGrp="1"/>
          </p:cNvSpPr>
          <p:nvPr>
            <p:ph type="subTitle" idx="1"/>
          </p:nvPr>
        </p:nvSpPr>
        <p:spPr>
          <a:xfrm>
            <a:off x="795618" y="1795668"/>
            <a:ext cx="3348228" cy="3682999"/>
          </a:xfrm>
        </p:spPr>
        <p:txBody>
          <a:bodyPr anchor="t">
            <a:noAutofit/>
          </a:bodyPr>
          <a:lstStyle/>
          <a:p>
            <a:r>
              <a:rPr lang="en-US" sz="3200" dirty="0">
                <a:solidFill>
                  <a:schemeClr val="accent5"/>
                </a:solidFill>
              </a:rPr>
              <a:t>Not asking for any decisions</a:t>
            </a:r>
          </a:p>
          <a:p>
            <a:r>
              <a:rPr lang="en-US" sz="3200" dirty="0">
                <a:solidFill>
                  <a:schemeClr val="accent5"/>
                </a:solidFill>
              </a:rPr>
              <a:t>We’ll complete the cycle using the approach offered above</a:t>
            </a:r>
          </a:p>
          <a:p>
            <a:r>
              <a:rPr lang="en-US" sz="3200" dirty="0">
                <a:solidFill>
                  <a:schemeClr val="accent5"/>
                </a:solidFill>
              </a:rPr>
              <a:t>Then ask the 2023 WSC to affirm the changes</a:t>
            </a:r>
          </a:p>
        </p:txBody>
      </p:sp>
      <p:pic>
        <p:nvPicPr>
          <p:cNvPr id="8" name="Graphic 7" descr="Head with Gears">
            <a:extLst>
              <a:ext uri="{FF2B5EF4-FFF2-40B4-BE49-F238E27FC236}">
                <a16:creationId xmlns:a16="http://schemas.microsoft.com/office/drawing/2014/main" id="{47B8A312-89C6-5BB5-A562-8FF4D2EA2B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0089" y="1409700"/>
            <a:ext cx="4286250" cy="4286250"/>
          </a:xfrm>
          <a:prstGeom prst="rect">
            <a:avLst/>
          </a:prstGeom>
        </p:spPr>
      </p:pic>
    </p:spTree>
    <p:extLst>
      <p:ext uri="{BB962C8B-B14F-4D97-AF65-F5344CB8AC3E}">
        <p14:creationId xmlns:p14="http://schemas.microsoft.com/office/powerpoint/2010/main" val="22955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9830B-B3DE-D04C-A128-742F12CB4745}"/>
              </a:ext>
            </a:extLst>
          </p:cNvPr>
          <p:cNvSpPr/>
          <p:nvPr/>
        </p:nvSpPr>
        <p:spPr>
          <a:xfrm>
            <a:off x="424405" y="525045"/>
            <a:ext cx="11277600" cy="5278368"/>
          </a:xfrm>
          <a:prstGeom prst="rect">
            <a:avLst/>
          </a:prstGeom>
        </p:spPr>
        <p:txBody>
          <a:bodyPr wrap="square">
            <a:spAutoFit/>
          </a:bodyPr>
          <a:lstStyle/>
          <a:p>
            <a:pPr marL="308681" lvl="0" indent="-308681" defTabSz="457200">
              <a:spcBef>
                <a:spcPts val="600"/>
              </a:spcBef>
              <a:buClrTx/>
              <a:buSzPct val="75000"/>
              <a:buFontTx/>
              <a:buChar char="•"/>
              <a:defRPr sz="1800"/>
            </a:pPr>
            <a:r>
              <a:rPr lang="en-US" sz="4000" kern="1200" dirty="0">
                <a:solidFill>
                  <a:schemeClr val="accent1"/>
                </a:solidFill>
                <a:ea typeface="Cambria" charset="0"/>
                <a:cs typeface="Cambria" charset="0"/>
                <a:sym typeface="PopplLaudatio-Regular"/>
              </a:rPr>
              <a:t>Six other </a:t>
            </a:r>
            <a:r>
              <a:rPr lang="en-US" sz="4000" dirty="0">
                <a:solidFill>
                  <a:schemeClr val="accent1"/>
                </a:solidFill>
                <a:ea typeface="Cambria" charset="0"/>
                <a:cs typeface="Cambria" charset="0"/>
                <a:sym typeface="PopplLaudatio-Regular"/>
              </a:rPr>
              <a:t>PowerPoint</a:t>
            </a:r>
            <a:r>
              <a:rPr lang="en-US" sz="4000" kern="1200" dirty="0">
                <a:solidFill>
                  <a:schemeClr val="accent1"/>
                </a:solidFill>
                <a:ea typeface="Cambria" charset="0"/>
                <a:cs typeface="Cambria" charset="0"/>
                <a:sym typeface="PopplLaudatio-Regular"/>
              </a:rPr>
              <a:t>s available online</a:t>
            </a:r>
          </a:p>
          <a:p>
            <a:pPr marL="308681" lvl="0" indent="-308681" defTabSz="457200">
              <a:spcBef>
                <a:spcPts val="600"/>
              </a:spcBef>
              <a:buClrTx/>
              <a:buSzPct val="75000"/>
              <a:buFontTx/>
              <a:buChar char="•"/>
              <a:defRPr sz="1800"/>
            </a:pPr>
            <a:r>
              <a:rPr lang="en-US" sz="4000" i="1" dirty="0">
                <a:solidFill>
                  <a:schemeClr val="accent1"/>
                </a:solidFill>
                <a:ea typeface="Cambria" charset="0"/>
                <a:cs typeface="Cambria" charset="0"/>
                <a:sym typeface="PopplLaudatio-Regular"/>
              </a:rPr>
              <a:t>CAR</a:t>
            </a:r>
            <a:r>
              <a:rPr lang="en-US" sz="4000" dirty="0">
                <a:solidFill>
                  <a:schemeClr val="accent1"/>
                </a:solidFill>
                <a:ea typeface="Cambria" charset="0"/>
                <a:cs typeface="Cambria" charset="0"/>
                <a:sym typeface="PopplLaudatio-Regular"/>
              </a:rPr>
              <a:t>  survey also available online</a:t>
            </a:r>
            <a:endParaRPr lang="en-US" sz="4000" kern="1200" dirty="0">
              <a:solidFill>
                <a:schemeClr val="accent1"/>
              </a:solidFill>
              <a:ea typeface="Cambria" charset="0"/>
              <a:cs typeface="Cambria" charset="0"/>
              <a:sym typeface="PopplLaudatio-Regular"/>
            </a:endParaRPr>
          </a:p>
          <a:p>
            <a:pPr marL="308681" lvl="0" indent="-308681" defTabSz="457200">
              <a:spcBef>
                <a:spcPts val="600"/>
              </a:spcBef>
              <a:buClrTx/>
              <a:buSzPct val="75000"/>
              <a:buFontTx/>
              <a:buChar char="•"/>
              <a:defRPr sz="1800"/>
            </a:pPr>
            <a:r>
              <a:rPr lang="en-US" sz="4000" i="1" kern="1200" dirty="0">
                <a:solidFill>
                  <a:schemeClr val="accent1"/>
                </a:solidFill>
                <a:ea typeface="Cambria" charset="0"/>
                <a:cs typeface="Cambria" charset="0"/>
                <a:sym typeface="PopplLaudatio-Regular"/>
              </a:rPr>
              <a:t>CAR</a:t>
            </a:r>
            <a:r>
              <a:rPr lang="en-US" sz="4000" kern="1200" dirty="0">
                <a:solidFill>
                  <a:schemeClr val="accent1"/>
                </a:solidFill>
                <a:ea typeface="Cambria" charset="0"/>
                <a:cs typeface="Cambria" charset="0"/>
                <a:sym typeface="PopplLaudatio-Regular"/>
              </a:rPr>
              <a:t>  available for download</a:t>
            </a:r>
          </a:p>
          <a:p>
            <a:pPr lvl="3" defTabSz="457200">
              <a:spcBef>
                <a:spcPts val="1800"/>
              </a:spcBef>
              <a:buSzPct val="75000"/>
              <a:defRPr sz="1800"/>
            </a:pPr>
            <a:r>
              <a:rPr lang="en-US" sz="5400" u="sng" kern="1200" dirty="0" err="1">
                <a:solidFill>
                  <a:srgbClr val="00B0F0"/>
                </a:solidFill>
                <a:uFill>
                  <a:solidFill>
                    <a:srgbClr val="00B0F0"/>
                  </a:solidFill>
                </a:uFill>
                <a:ea typeface="Cambria" charset="0"/>
                <a:cs typeface="Cambria" charset="0"/>
                <a:sym typeface="PopplLaudatio-Regular"/>
              </a:rPr>
              <a:t>worldboard@na.org</a:t>
            </a:r>
            <a:r>
              <a:rPr lang="en-US" sz="5400" u="sng" kern="1200">
                <a:solidFill>
                  <a:srgbClr val="00B0F0"/>
                </a:solidFill>
                <a:uFill>
                  <a:solidFill>
                    <a:srgbClr val="00B0F0"/>
                  </a:solidFill>
                </a:uFill>
                <a:ea typeface="Cambria" charset="0"/>
                <a:cs typeface="Cambria" charset="0"/>
                <a:sym typeface="PopplLaudatio-Regular"/>
              </a:rPr>
              <a:t>   </a:t>
            </a:r>
          </a:p>
          <a:p>
            <a:pPr lvl="3" defTabSz="457200">
              <a:spcBef>
                <a:spcPts val="1800"/>
              </a:spcBef>
              <a:buSzPct val="75000"/>
              <a:defRPr sz="1800"/>
            </a:pPr>
            <a:endParaRPr lang="en-US" sz="5400" u="sng" kern="1200">
              <a:solidFill>
                <a:srgbClr val="00B0F0"/>
              </a:solidFill>
              <a:uFill>
                <a:solidFill>
                  <a:srgbClr val="00B0F0"/>
                </a:solidFill>
              </a:uFill>
              <a:ea typeface="Cambria" charset="0"/>
              <a:cs typeface="Cambria" charset="0"/>
              <a:sym typeface="PopplLaudatio-Regular"/>
            </a:endParaRPr>
          </a:p>
          <a:p>
            <a:pPr lvl="3" defTabSz="457200">
              <a:spcBef>
                <a:spcPts val="1800"/>
              </a:spcBef>
              <a:buSzPct val="75000"/>
              <a:defRPr sz="1800"/>
            </a:pPr>
            <a:r>
              <a:rPr lang="en-US" sz="5400" u="sng" kern="1200" dirty="0" err="1">
                <a:solidFill>
                  <a:srgbClr val="00B0F0"/>
                </a:solidFill>
                <a:uFill>
                  <a:solidFill>
                    <a:srgbClr val="00B0F0"/>
                  </a:solidFill>
                </a:uFill>
                <a:ea typeface="Cambria" charset="0"/>
                <a:cs typeface="Cambria" charset="0"/>
                <a:sym typeface="PopplLaudatio-Regular"/>
              </a:rPr>
              <a:t>www.na.org</a:t>
            </a:r>
            <a:r>
              <a:rPr lang="en-US" sz="5400" u="sng" kern="1200" dirty="0">
                <a:solidFill>
                  <a:srgbClr val="00B0F0"/>
                </a:solidFill>
                <a:uFill>
                  <a:solidFill>
                    <a:srgbClr val="00B0F0"/>
                  </a:solidFill>
                </a:uFill>
                <a:ea typeface="Cambria" charset="0"/>
                <a:cs typeface="Cambria" charset="0"/>
                <a:sym typeface="PopplLaudatio-Regular"/>
              </a:rPr>
              <a:t>/conference </a:t>
            </a:r>
          </a:p>
        </p:txBody>
      </p:sp>
      <p:pic>
        <p:nvPicPr>
          <p:cNvPr id="6" name="Picture 5">
            <a:extLst>
              <a:ext uri="{FF2B5EF4-FFF2-40B4-BE49-F238E27FC236}">
                <a16:creationId xmlns:a16="http://schemas.microsoft.com/office/drawing/2014/main" id="{46945561-E8BD-4BC5-9FFB-A7E02FF650D1}"/>
              </a:ext>
            </a:extLst>
          </p:cNvPr>
          <p:cNvPicPr>
            <a:picLocks noChangeAspect="1"/>
          </p:cNvPicPr>
          <p:nvPr/>
        </p:nvPicPr>
        <p:blipFill>
          <a:blip r:embed="rId3"/>
          <a:stretch>
            <a:fillRect/>
          </a:stretch>
        </p:blipFill>
        <p:spPr>
          <a:xfrm>
            <a:off x="8248891" y="1911752"/>
            <a:ext cx="3657600" cy="4724400"/>
          </a:xfrm>
          <a:prstGeom prst="rect">
            <a:avLst/>
          </a:prstGeom>
          <a:ln>
            <a:solidFill>
              <a:schemeClr val="accent1">
                <a:lumMod val="60000"/>
                <a:lumOff val="40000"/>
              </a:schemeClr>
            </a:solidFill>
          </a:ln>
        </p:spPr>
      </p:pic>
      <p:pic>
        <p:nvPicPr>
          <p:cNvPr id="2" name="Picture 1">
            <a:extLst>
              <a:ext uri="{FF2B5EF4-FFF2-40B4-BE49-F238E27FC236}">
                <a16:creationId xmlns:a16="http://schemas.microsoft.com/office/drawing/2014/main" id="{10AC8C59-E674-64F1-D835-616F6395F6AE}"/>
              </a:ext>
            </a:extLst>
          </p:cNvPr>
          <p:cNvPicPr>
            <a:picLocks noChangeAspect="1"/>
          </p:cNvPicPr>
          <p:nvPr/>
        </p:nvPicPr>
        <p:blipFill>
          <a:blip r:embed="rId4"/>
          <a:stretch>
            <a:fillRect/>
          </a:stretch>
        </p:blipFill>
        <p:spPr>
          <a:xfrm>
            <a:off x="109082" y="4466011"/>
            <a:ext cx="1674492" cy="2170141"/>
          </a:xfrm>
          <a:prstGeom prst="rect">
            <a:avLst/>
          </a:prstGeom>
        </p:spPr>
      </p:pic>
    </p:spTree>
    <p:extLst>
      <p:ext uri="{BB962C8B-B14F-4D97-AF65-F5344CB8AC3E}">
        <p14:creationId xmlns:p14="http://schemas.microsoft.com/office/powerpoint/2010/main" val="305844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1"/>
          </a:xfrm>
        </p:spPr>
        <p:txBody>
          <a:bodyPr/>
          <a:lstStyle/>
          <a:p>
            <a:pPr algn="r"/>
            <a:r>
              <a:rPr lang="en-US" b="0" dirty="0">
                <a:solidFill>
                  <a:schemeClr val="accent1"/>
                </a:solidFill>
              </a:rPr>
              <a:t>2023 </a:t>
            </a:r>
            <a:r>
              <a:rPr lang="en-US" b="0" i="1" dirty="0">
                <a:solidFill>
                  <a:schemeClr val="accent1"/>
                </a:solidFill>
              </a:rPr>
              <a:t>CAR</a:t>
            </a:r>
            <a:r>
              <a:rPr lang="en-US" b="0" dirty="0">
                <a:solidFill>
                  <a:schemeClr val="accent1"/>
                </a:solidFill>
              </a:rPr>
              <a:t> </a:t>
            </a:r>
            <a:br>
              <a:rPr lang="en-US" b="0" dirty="0">
                <a:solidFill>
                  <a:schemeClr val="accent1"/>
                </a:solidFill>
              </a:rPr>
            </a:br>
            <a:r>
              <a:rPr lang="en-US" b="0" dirty="0">
                <a:solidFill>
                  <a:schemeClr val="accent1"/>
                </a:solidFill>
              </a:rPr>
              <a:t>PowerPoints</a:t>
            </a:r>
          </a:p>
        </p:txBody>
      </p:sp>
      <p:sp>
        <p:nvSpPr>
          <p:cNvPr id="5" name="Subtitle 2">
            <a:extLst>
              <a:ext uri="{FF2B5EF4-FFF2-40B4-BE49-F238E27FC236}">
                <a16:creationId xmlns:a16="http://schemas.microsoft.com/office/drawing/2014/main" id="{EA5FD4D5-9E3B-6557-7915-A5009EDAA014}"/>
              </a:ext>
            </a:extLst>
          </p:cNvPr>
          <p:cNvSpPr>
            <a:spLocks noGrp="1"/>
          </p:cNvSpPr>
          <p:nvPr>
            <p:ph type="subTitle" idx="1"/>
          </p:nvPr>
        </p:nvSpPr>
        <p:spPr>
          <a:xfrm>
            <a:off x="3333750" y="416689"/>
            <a:ext cx="8690416" cy="6157731"/>
          </a:xfrm>
        </p:spPr>
        <p:txBody>
          <a:bodyPr/>
          <a:lstStyle/>
          <a:p>
            <a:pPr marL="548640" indent="-640080" defTabSz="640080">
              <a:lnSpc>
                <a:spcPct val="100000"/>
              </a:lnSpc>
            </a:pPr>
            <a:r>
              <a:rPr lang="en-US" sz="3200" dirty="0">
                <a:solidFill>
                  <a:schemeClr val="tx2">
                    <a:lumMod val="60000"/>
                    <a:lumOff val="40000"/>
                  </a:schemeClr>
                </a:solidFill>
              </a:rPr>
              <a:t>1.	Introduction to </a:t>
            </a:r>
            <a:r>
              <a:rPr lang="en-US" sz="3200" i="1" dirty="0">
                <a:solidFill>
                  <a:schemeClr val="tx2">
                    <a:lumMod val="60000"/>
                    <a:lumOff val="40000"/>
                  </a:schemeClr>
                </a:solidFill>
              </a:rPr>
              <a:t>CAR </a:t>
            </a:r>
            <a:r>
              <a:rPr lang="en-US" sz="3200" dirty="0">
                <a:solidFill>
                  <a:schemeClr val="tx2">
                    <a:lumMod val="60000"/>
                    <a:lumOff val="40000"/>
                  </a:schemeClr>
                </a:solidFill>
              </a:rPr>
              <a:t>: Creating Our Future, </a:t>
            </a:r>
            <a:br>
              <a:rPr lang="en-US" sz="3200" dirty="0">
                <a:solidFill>
                  <a:schemeClr val="tx2">
                    <a:lumMod val="60000"/>
                    <a:lumOff val="40000"/>
                  </a:schemeClr>
                </a:solidFill>
              </a:rPr>
            </a:br>
            <a:r>
              <a:rPr lang="en-US" sz="3200" i="1" dirty="0">
                <a:solidFill>
                  <a:schemeClr val="tx2">
                    <a:lumMod val="60000"/>
                    <a:lumOff val="40000"/>
                  </a:schemeClr>
                </a:solidFill>
              </a:rPr>
              <a:t>Fellowship Intellectual Property Trust  </a:t>
            </a:r>
            <a:r>
              <a:rPr lang="en-US" sz="3200" dirty="0">
                <a:solidFill>
                  <a:schemeClr val="tx2">
                    <a:lumMod val="60000"/>
                    <a:lumOff val="40000"/>
                  </a:schemeClr>
                </a:solidFill>
              </a:rPr>
              <a:t>(Motions 1–3)</a:t>
            </a:r>
          </a:p>
          <a:p>
            <a:pPr marL="548640" indent="-640080" defTabSz="640080">
              <a:lnSpc>
                <a:spcPct val="100000"/>
              </a:lnSpc>
            </a:pPr>
            <a:r>
              <a:rPr lang="en-US" sz="3200" dirty="0">
                <a:solidFill>
                  <a:schemeClr val="tx2">
                    <a:lumMod val="60000"/>
                    <a:lumOff val="40000"/>
                  </a:schemeClr>
                </a:solidFill>
              </a:rPr>
              <a:t>2.	Virtual meetings (Motion 4), Vision for NA Service (Motion 5), Basic Text (Motion 6), </a:t>
            </a:r>
            <a:br>
              <a:rPr lang="en-US" sz="3200" dirty="0">
                <a:solidFill>
                  <a:schemeClr val="tx2">
                    <a:lumMod val="60000"/>
                    <a:lumOff val="40000"/>
                  </a:schemeClr>
                </a:solidFill>
              </a:rPr>
            </a:br>
            <a:r>
              <a:rPr lang="en-US" sz="3200" dirty="0">
                <a:solidFill>
                  <a:schemeClr val="tx2">
                    <a:lumMod val="60000"/>
                    <a:lumOff val="40000"/>
                  </a:schemeClr>
                </a:solidFill>
              </a:rPr>
              <a:t>WB terms (Motion 7), WCNA (Motion 8)</a:t>
            </a:r>
          </a:p>
          <a:p>
            <a:pPr marL="548640" indent="-640080" defTabSz="640080">
              <a:lnSpc>
                <a:spcPct val="100000"/>
              </a:lnSpc>
            </a:pPr>
            <a:r>
              <a:rPr lang="en-US" sz="3200" dirty="0">
                <a:solidFill>
                  <a:schemeClr val="tx2">
                    <a:lumMod val="60000"/>
                    <a:lumOff val="40000"/>
                  </a:schemeClr>
                </a:solidFill>
              </a:rPr>
              <a:t>3.	</a:t>
            </a:r>
            <a:r>
              <a:rPr lang="en-US" sz="3200">
                <a:solidFill>
                  <a:schemeClr val="tx2">
                    <a:lumMod val="60000"/>
                    <a:lumOff val="40000"/>
                  </a:schemeClr>
                </a:solidFill>
              </a:rPr>
              <a:t>Future of the WSC (Motions 9–12)</a:t>
            </a:r>
            <a:endParaRPr lang="en-US" sz="3200" dirty="0">
              <a:solidFill>
                <a:schemeClr val="tx2">
                  <a:lumMod val="60000"/>
                  <a:lumOff val="40000"/>
                </a:schemeClr>
              </a:solidFill>
            </a:endParaRPr>
          </a:p>
          <a:p>
            <a:pPr marL="640080" indent="-640080" defTabSz="640080">
              <a:lnSpc>
                <a:spcPct val="100000"/>
              </a:lnSpc>
            </a:pPr>
            <a:r>
              <a:rPr lang="en-US" sz="3200" dirty="0">
                <a:solidFill>
                  <a:schemeClr val="tx2">
                    <a:lumMod val="60000"/>
                    <a:lumOff val="40000"/>
                  </a:schemeClr>
                </a:solidFill>
              </a:rPr>
              <a:t>4.	</a:t>
            </a:r>
            <a:r>
              <a:rPr lang="en-US" sz="3200" i="1" dirty="0">
                <a:solidFill>
                  <a:schemeClr val="tx2">
                    <a:lumMod val="60000"/>
                    <a:lumOff val="40000"/>
                  </a:schemeClr>
                </a:solidFill>
              </a:rPr>
              <a:t>CAR</a:t>
            </a:r>
            <a:r>
              <a:rPr lang="en-US" sz="3200" dirty="0">
                <a:solidFill>
                  <a:schemeClr val="tx2">
                    <a:lumMod val="60000"/>
                    <a:lumOff val="40000"/>
                  </a:schemeClr>
                </a:solidFill>
              </a:rPr>
              <a:t>  Survey</a:t>
            </a:r>
          </a:p>
          <a:p>
            <a:pPr marL="640080" indent="-640080" defTabSz="640080">
              <a:lnSpc>
                <a:spcPct val="100000"/>
              </a:lnSpc>
            </a:pPr>
            <a:r>
              <a:rPr lang="en-US" sz="3200" dirty="0">
                <a:solidFill>
                  <a:schemeClr val="tx2">
                    <a:lumMod val="60000"/>
                    <a:lumOff val="40000"/>
                  </a:schemeClr>
                </a:solidFill>
              </a:rPr>
              <a:t>5.	Regional Motions 13–18</a:t>
            </a:r>
          </a:p>
          <a:p>
            <a:pPr marL="548640" indent="-640080" defTabSz="640080">
              <a:buAutoNum type="arabicPeriod" startAt="6"/>
            </a:pPr>
            <a:r>
              <a:rPr lang="en-US" sz="3200" dirty="0">
                <a:solidFill>
                  <a:schemeClr val="bg2"/>
                </a:solidFill>
              </a:rPr>
              <a:t>Regional Motions 19–25</a:t>
            </a:r>
          </a:p>
          <a:p>
            <a:pPr marL="640080" indent="-640080" defTabSz="640080">
              <a:buAutoNum type="arabicPeriod" startAt="6"/>
            </a:pPr>
            <a:r>
              <a:rPr lang="en-US" sz="4800" dirty="0">
                <a:solidFill>
                  <a:schemeClr val="accent6"/>
                </a:solidFill>
              </a:rPr>
              <a:t>Human Resource Panel Report</a:t>
            </a:r>
          </a:p>
        </p:txBody>
      </p:sp>
    </p:spTree>
    <p:extLst>
      <p:ext uri="{BB962C8B-B14F-4D97-AF65-F5344CB8AC3E}">
        <p14:creationId xmlns:p14="http://schemas.microsoft.com/office/powerpoint/2010/main" val="156325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1"/>
          </a:xfrm>
        </p:spPr>
        <p:txBody>
          <a:bodyPr/>
          <a:lstStyle/>
          <a:p>
            <a:pPr algn="r"/>
            <a:r>
              <a:rPr lang="en-US" b="0" dirty="0">
                <a:solidFill>
                  <a:schemeClr val="accent1"/>
                </a:solidFill>
              </a:rPr>
              <a:t>2023 </a:t>
            </a:r>
            <a:r>
              <a:rPr lang="en-US" b="0" i="1" dirty="0">
                <a:solidFill>
                  <a:schemeClr val="accent1"/>
                </a:solidFill>
              </a:rPr>
              <a:t>CAR</a:t>
            </a:r>
            <a:r>
              <a:rPr lang="en-US" b="0" dirty="0">
                <a:solidFill>
                  <a:schemeClr val="accent1"/>
                </a:solidFill>
              </a:rPr>
              <a:t> </a:t>
            </a:r>
            <a:br>
              <a:rPr lang="en-US" b="0" dirty="0">
                <a:solidFill>
                  <a:schemeClr val="accent1"/>
                </a:solidFill>
              </a:rPr>
            </a:br>
            <a:r>
              <a:rPr lang="en-US" b="0" dirty="0">
                <a:solidFill>
                  <a:schemeClr val="accent1"/>
                </a:solidFill>
              </a:rPr>
              <a:t>PowerPoints</a:t>
            </a:r>
          </a:p>
        </p:txBody>
      </p:sp>
      <p:sp>
        <p:nvSpPr>
          <p:cNvPr id="5" name="Subtitle 2">
            <a:extLst>
              <a:ext uri="{FF2B5EF4-FFF2-40B4-BE49-F238E27FC236}">
                <a16:creationId xmlns:a16="http://schemas.microsoft.com/office/drawing/2014/main" id="{EA5FD4D5-9E3B-6557-7915-A5009EDAA014}"/>
              </a:ext>
            </a:extLst>
          </p:cNvPr>
          <p:cNvSpPr>
            <a:spLocks noGrp="1"/>
          </p:cNvSpPr>
          <p:nvPr>
            <p:ph type="subTitle" idx="1"/>
          </p:nvPr>
        </p:nvSpPr>
        <p:spPr>
          <a:xfrm>
            <a:off x="3449255" y="416689"/>
            <a:ext cx="8218025" cy="6157731"/>
          </a:xfrm>
        </p:spPr>
        <p:txBody>
          <a:bodyPr/>
          <a:lstStyle/>
          <a:p>
            <a:r>
              <a:rPr lang="en-US" sz="4800" dirty="0">
                <a:solidFill>
                  <a:schemeClr val="accent6"/>
                </a:solidFill>
              </a:rPr>
              <a:t>These </a:t>
            </a:r>
            <a:r>
              <a:rPr lang="en-US" sz="5400" dirty="0">
                <a:solidFill>
                  <a:schemeClr val="accent6"/>
                </a:solidFill>
              </a:rPr>
              <a:t>PowerPoint</a:t>
            </a:r>
            <a:r>
              <a:rPr lang="en-US" sz="4800" dirty="0">
                <a:solidFill>
                  <a:schemeClr val="accent6"/>
                </a:solidFill>
              </a:rPr>
              <a:t>s only cover the main points of the </a:t>
            </a:r>
            <a:r>
              <a:rPr lang="en-US" sz="4800" i="1" dirty="0">
                <a:solidFill>
                  <a:schemeClr val="accent6"/>
                </a:solidFill>
              </a:rPr>
              <a:t>CAR</a:t>
            </a:r>
            <a:r>
              <a:rPr lang="en-US" sz="4800" dirty="0">
                <a:solidFill>
                  <a:schemeClr val="accent6"/>
                </a:solidFill>
              </a:rPr>
              <a:t>.</a:t>
            </a:r>
            <a:br>
              <a:rPr lang="en-US" sz="4800" dirty="0">
                <a:solidFill>
                  <a:schemeClr val="accent6"/>
                </a:solidFill>
              </a:rPr>
            </a:br>
            <a:br>
              <a:rPr lang="en-US" sz="4800" dirty="0">
                <a:solidFill>
                  <a:schemeClr val="accent6"/>
                </a:solidFill>
              </a:rPr>
            </a:br>
            <a:r>
              <a:rPr lang="en-US" sz="4800" dirty="0">
                <a:solidFill>
                  <a:schemeClr val="accent6"/>
                </a:solidFill>
              </a:rPr>
              <a:t>We encourage all members to read the </a:t>
            </a:r>
            <a:r>
              <a:rPr lang="en-US" sz="4800" i="1" dirty="0">
                <a:solidFill>
                  <a:schemeClr val="accent6"/>
                </a:solidFill>
              </a:rPr>
              <a:t>CAR</a:t>
            </a:r>
            <a:r>
              <a:rPr lang="en-US" sz="4800" dirty="0">
                <a:solidFill>
                  <a:schemeClr val="accent6"/>
                </a:solidFill>
              </a:rPr>
              <a:t>  itself.</a:t>
            </a:r>
            <a:br>
              <a:rPr lang="en-US" sz="4800" dirty="0">
                <a:solidFill>
                  <a:schemeClr val="accent6"/>
                </a:solidFill>
              </a:rPr>
            </a:br>
            <a:br>
              <a:rPr lang="en-US" sz="4800" dirty="0">
                <a:solidFill>
                  <a:schemeClr val="accent6"/>
                </a:solidFill>
              </a:rPr>
            </a:br>
            <a:r>
              <a:rPr lang="en-US" sz="4800" dirty="0">
                <a:solidFill>
                  <a:schemeClr val="accent6"/>
                </a:solidFill>
              </a:rPr>
              <a:t>Please visit </a:t>
            </a:r>
            <a:r>
              <a:rPr lang="en-US" sz="4800" u="sng" dirty="0">
                <a:solidFill>
                  <a:srgbClr val="00B0F0"/>
                </a:solidFill>
                <a:hlinkClick r:id="rId3">
                  <a:extLst>
                    <a:ext uri="{A12FA001-AC4F-418D-AE19-62706E023703}">
                      <ahyp:hlinkClr xmlns:ahyp="http://schemas.microsoft.com/office/drawing/2018/hyperlinkcolor" val="tx"/>
                    </a:ext>
                  </a:extLst>
                </a:hlinkClick>
              </a:rPr>
              <a:t>www.na.org/conference</a:t>
            </a:r>
            <a:br>
              <a:rPr lang="en-US" sz="4800" u="sng" dirty="0">
                <a:solidFill>
                  <a:schemeClr val="accent2"/>
                </a:solidFill>
              </a:rPr>
            </a:br>
            <a:r>
              <a:rPr lang="en-US" sz="4800" dirty="0">
                <a:solidFill>
                  <a:schemeClr val="accent6"/>
                </a:solidFill>
              </a:rPr>
              <a:t>for the complete 2023 </a:t>
            </a:r>
            <a:r>
              <a:rPr lang="en-US" sz="4800" i="1" dirty="0">
                <a:solidFill>
                  <a:schemeClr val="accent6"/>
                </a:solidFill>
              </a:rPr>
              <a:t>CAR</a:t>
            </a:r>
            <a:r>
              <a:rPr lang="en-US" sz="4800" dirty="0">
                <a:solidFill>
                  <a:schemeClr val="accent6"/>
                </a:solidFill>
              </a:rPr>
              <a:t>.</a:t>
            </a:r>
            <a:endParaRPr lang="en-US" sz="4000" dirty="0">
              <a:solidFill>
                <a:schemeClr val="accent6"/>
              </a:solidFill>
            </a:endParaRPr>
          </a:p>
          <a:p>
            <a:pPr marL="742950" indent="-742950">
              <a:buAutoNum type="arabicPeriod"/>
            </a:pPr>
            <a:endParaRPr lang="en-US" sz="4000" dirty="0"/>
          </a:p>
        </p:txBody>
      </p:sp>
      <p:pic>
        <p:nvPicPr>
          <p:cNvPr id="2" name="Picture 1">
            <a:extLst>
              <a:ext uri="{FF2B5EF4-FFF2-40B4-BE49-F238E27FC236}">
                <a16:creationId xmlns:a16="http://schemas.microsoft.com/office/drawing/2014/main" id="{FB4B61E8-ADA5-32D7-A87A-910588ECCF14}"/>
              </a:ext>
            </a:extLst>
          </p:cNvPr>
          <p:cNvPicPr>
            <a:picLocks noChangeAspect="1"/>
          </p:cNvPicPr>
          <p:nvPr/>
        </p:nvPicPr>
        <p:blipFill rotWithShape="1">
          <a:blip r:embed="rId4"/>
          <a:srcRect b="21493"/>
          <a:stretch/>
        </p:blipFill>
        <p:spPr>
          <a:xfrm>
            <a:off x="10353496" y="5163531"/>
            <a:ext cx="1542940" cy="1569858"/>
          </a:xfrm>
          <a:prstGeom prst="rect">
            <a:avLst/>
          </a:prstGeom>
        </p:spPr>
      </p:pic>
    </p:spTree>
    <p:extLst>
      <p:ext uri="{BB962C8B-B14F-4D97-AF65-F5344CB8AC3E}">
        <p14:creationId xmlns:p14="http://schemas.microsoft.com/office/powerpoint/2010/main" val="360838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BD575E-010B-3ACC-240F-25B143CED059}"/>
              </a:ext>
            </a:extLst>
          </p:cNvPr>
          <p:cNvSpPr>
            <a:spLocks noGrp="1"/>
          </p:cNvSpPr>
          <p:nvPr>
            <p:ph type="ctrTitle"/>
          </p:nvPr>
        </p:nvSpPr>
        <p:spPr>
          <a:xfrm>
            <a:off x="605496" y="444326"/>
            <a:ext cx="6337870" cy="1398117"/>
          </a:xfrm>
        </p:spPr>
        <p:txBody>
          <a:bodyPr anchor="t">
            <a:normAutofit/>
          </a:bodyPr>
          <a:lstStyle/>
          <a:p>
            <a:r>
              <a:rPr lang="en-US" sz="6600" dirty="0">
                <a:solidFill>
                  <a:schemeClr val="accent5"/>
                </a:solidFill>
              </a:rPr>
              <a:t>HRP Overview</a:t>
            </a:r>
          </a:p>
        </p:txBody>
      </p:sp>
      <p:sp>
        <p:nvSpPr>
          <p:cNvPr id="26" name="Freeform 25">
            <a:extLst>
              <a:ext uri="{FF2B5EF4-FFF2-40B4-BE49-F238E27FC236}">
                <a16:creationId xmlns:a16="http://schemas.microsoft.com/office/drawing/2014/main" id="{9B30AF9C-11B9-DA66-023F-EFB382B901D8}"/>
              </a:ext>
            </a:extLst>
          </p:cNvPr>
          <p:cNvSpPr/>
          <p:nvPr/>
        </p:nvSpPr>
        <p:spPr>
          <a:xfrm>
            <a:off x="5866646" y="1448553"/>
            <a:ext cx="6337870" cy="5409447"/>
          </a:xfrm>
          <a:custGeom>
            <a:avLst/>
            <a:gdLst>
              <a:gd name="connsiteX0" fmla="*/ 3304515 w 6337870"/>
              <a:gd name="connsiteY0" fmla="*/ 0 h 5409447"/>
              <a:gd name="connsiteX1" fmla="*/ 6210193 w 6337870"/>
              <a:gd name="connsiteY1" fmla="*/ 1490116 h 5409447"/>
              <a:gd name="connsiteX2" fmla="*/ 6337870 w 6337870"/>
              <a:gd name="connsiteY2" fmla="*/ 1718488 h 5409447"/>
              <a:gd name="connsiteX3" fmla="*/ 6337870 w 6337870"/>
              <a:gd name="connsiteY3" fmla="*/ 3976145 h 5409447"/>
              <a:gd name="connsiteX4" fmla="*/ 6210193 w 6337870"/>
              <a:gd name="connsiteY4" fmla="*/ 4204516 h 5409447"/>
              <a:gd name="connsiteX5" fmla="*/ 4879643 w 6337870"/>
              <a:gd name="connsiteY5" fmla="*/ 5350977 h 5409447"/>
              <a:gd name="connsiteX6" fmla="*/ 4738775 w 6337870"/>
              <a:gd name="connsiteY6" fmla="*/ 5409447 h 5409447"/>
              <a:gd name="connsiteX7" fmla="*/ 1870255 w 6337870"/>
              <a:gd name="connsiteY7" fmla="*/ 5409447 h 5409447"/>
              <a:gd name="connsiteX8" fmla="*/ 1729387 w 6337870"/>
              <a:gd name="connsiteY8" fmla="*/ 5350977 h 5409447"/>
              <a:gd name="connsiteX9" fmla="*/ 0 w 6337870"/>
              <a:gd name="connsiteY9" fmla="*/ 2847316 h 5409447"/>
              <a:gd name="connsiteX10" fmla="*/ 3304515 w 6337870"/>
              <a:gd name="connsiteY10" fmla="*/ 0 h 540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7870" h="5409447">
                <a:moveTo>
                  <a:pt x="3304515" y="0"/>
                </a:moveTo>
                <a:cubicBezTo>
                  <a:pt x="4559225" y="0"/>
                  <a:pt x="5650609" y="602536"/>
                  <a:pt x="6210193" y="1490116"/>
                </a:cubicBezTo>
                <a:lnTo>
                  <a:pt x="6337870" y="1718488"/>
                </a:lnTo>
                <a:lnTo>
                  <a:pt x="6337870" y="3976145"/>
                </a:lnTo>
                <a:lnTo>
                  <a:pt x="6210193" y="4204516"/>
                </a:lnTo>
                <a:cubicBezTo>
                  <a:pt x="5904965" y="4688651"/>
                  <a:pt x="5441516" y="5087979"/>
                  <a:pt x="4879643" y="5350977"/>
                </a:cubicBezTo>
                <a:lnTo>
                  <a:pt x="4738775" y="5409447"/>
                </a:lnTo>
                <a:lnTo>
                  <a:pt x="1870255" y="5409447"/>
                </a:lnTo>
                <a:lnTo>
                  <a:pt x="1729387" y="5350977"/>
                </a:lnTo>
                <a:cubicBezTo>
                  <a:pt x="699287" y="4868814"/>
                  <a:pt x="0" y="3928430"/>
                  <a:pt x="0" y="2847316"/>
                </a:cubicBezTo>
                <a:cubicBezTo>
                  <a:pt x="0" y="1274787"/>
                  <a:pt x="1479482" y="0"/>
                  <a:pt x="3304515" y="0"/>
                </a:cubicBezTo>
                <a:close/>
              </a:path>
            </a:pathLst>
          </a:custGeom>
          <a:solidFill>
            <a:schemeClr val="bg2">
              <a:lumMod val="60000"/>
              <a:lumOff val="40000"/>
              <a:alpha val="7956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60000"/>
                  <a:lumOff val="40000"/>
                </a:schemeClr>
              </a:solidFill>
            </a:endParaRPr>
          </a:p>
        </p:txBody>
      </p:sp>
      <p:sp>
        <p:nvSpPr>
          <p:cNvPr id="5" name="Subtitle 2">
            <a:extLst>
              <a:ext uri="{FF2B5EF4-FFF2-40B4-BE49-F238E27FC236}">
                <a16:creationId xmlns:a16="http://schemas.microsoft.com/office/drawing/2014/main" id="{5C1B20CA-70D9-CA7F-302D-542F1D7C7A47}"/>
              </a:ext>
            </a:extLst>
          </p:cNvPr>
          <p:cNvSpPr>
            <a:spLocks noGrp="1"/>
          </p:cNvSpPr>
          <p:nvPr>
            <p:ph type="subTitle" idx="1"/>
          </p:nvPr>
        </p:nvSpPr>
        <p:spPr>
          <a:xfrm>
            <a:off x="354574" y="1640798"/>
            <a:ext cx="5512072" cy="5049713"/>
          </a:xfrm>
        </p:spPr>
        <p:txBody>
          <a:bodyPr anchor="t" anchorCtr="0">
            <a:noAutofit/>
          </a:bodyPr>
          <a:lstStyle/>
          <a:p>
            <a:pPr marL="274320" indent="-274320">
              <a:buFont typeface="Arial" panose="020B0604020202020204" pitchFamily="34" charset="0"/>
              <a:buChar char="•"/>
            </a:pPr>
            <a:r>
              <a:rPr lang="en-US" sz="3200" dirty="0"/>
              <a:t>Four NA members elected at the WSC</a:t>
            </a:r>
          </a:p>
          <a:p>
            <a:pPr marL="274320" indent="-274320">
              <a:buFont typeface="Arial" panose="020B0604020202020204" pitchFamily="34" charset="0"/>
              <a:buChar char="•"/>
            </a:pPr>
            <a:r>
              <a:rPr lang="en-US" sz="3200" dirty="0"/>
              <a:t>Charged with identifying NA members for possible nomination and election at the WSC</a:t>
            </a:r>
          </a:p>
          <a:p>
            <a:pPr marL="731520" indent="-274320">
              <a:buFont typeface="Arial" panose="020B0604020202020204" pitchFamily="34" charset="0"/>
              <a:buChar char="•"/>
            </a:pPr>
            <a:r>
              <a:rPr lang="en-US" sz="2200" dirty="0"/>
              <a:t>World Board</a:t>
            </a:r>
          </a:p>
          <a:p>
            <a:pPr marL="731520" indent="-274320">
              <a:buFont typeface="Arial" panose="020B0604020202020204" pitchFamily="34" charset="0"/>
              <a:buChar char="•"/>
            </a:pPr>
            <a:r>
              <a:rPr lang="en-US" sz="2200" dirty="0"/>
              <a:t>Human Resource Panel</a:t>
            </a:r>
          </a:p>
          <a:p>
            <a:pPr marL="731520" indent="-274320">
              <a:buFont typeface="Arial" panose="020B0604020202020204" pitchFamily="34" charset="0"/>
              <a:buChar char="•"/>
            </a:pPr>
            <a:r>
              <a:rPr lang="en-US" sz="2200" dirty="0"/>
              <a:t>WSC Cofacilitators</a:t>
            </a:r>
          </a:p>
          <a:p>
            <a:pPr marL="274320" indent="-274320">
              <a:buFont typeface="Arial" panose="020B0604020202020204" pitchFamily="34" charset="0"/>
              <a:buChar char="•"/>
            </a:pPr>
            <a:r>
              <a:rPr lang="en-US" sz="3200" dirty="0"/>
              <a:t>Formed in 1998 as a result of WSC inventory and reflection</a:t>
            </a:r>
          </a:p>
          <a:p>
            <a:pPr marL="457200" indent="-457200">
              <a:buFont typeface="Arial" panose="020B0604020202020204" pitchFamily="34" charset="0"/>
              <a:buChar char="•"/>
            </a:pPr>
            <a:endParaRPr lang="en-US" sz="1100" dirty="0"/>
          </a:p>
        </p:txBody>
      </p:sp>
      <p:pic>
        <p:nvPicPr>
          <p:cNvPr id="7" name="Picture 6">
            <a:extLst>
              <a:ext uri="{FF2B5EF4-FFF2-40B4-BE49-F238E27FC236}">
                <a16:creationId xmlns:a16="http://schemas.microsoft.com/office/drawing/2014/main" id="{897F73FC-0B63-80F6-4A75-3BC5E7DA1D73}"/>
              </a:ext>
            </a:extLst>
          </p:cNvPr>
          <p:cNvPicPr>
            <a:picLocks noChangeAspect="1"/>
          </p:cNvPicPr>
          <p:nvPr/>
        </p:nvPicPr>
        <p:blipFill>
          <a:blip r:embed="rId3">
            <a:alphaModFix amt="66000"/>
          </a:blip>
          <a:stretch>
            <a:fillRect/>
          </a:stretch>
        </p:blipFill>
        <p:spPr>
          <a:xfrm>
            <a:off x="6096000" y="2766588"/>
            <a:ext cx="6108516" cy="3167266"/>
          </a:xfrm>
          <a:prstGeom prst="rect">
            <a:avLst/>
          </a:prstGeom>
        </p:spPr>
      </p:pic>
    </p:spTree>
    <p:extLst>
      <p:ext uri="{BB962C8B-B14F-4D97-AF65-F5344CB8AC3E}">
        <p14:creationId xmlns:p14="http://schemas.microsoft.com/office/powerpoint/2010/main" val="110137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990043-8F16-541F-E652-7079ED75DF35}"/>
              </a:ext>
            </a:extLst>
          </p:cNvPr>
          <p:cNvSpPr>
            <a:spLocks noGrp="1"/>
          </p:cNvSpPr>
          <p:nvPr>
            <p:ph type="ctrTitle"/>
          </p:nvPr>
        </p:nvSpPr>
        <p:spPr>
          <a:xfrm>
            <a:off x="6707962" y="1467087"/>
            <a:ext cx="4964574" cy="1147863"/>
          </a:xfrm>
        </p:spPr>
        <p:txBody>
          <a:bodyPr anchor="b">
            <a:normAutofit/>
          </a:bodyPr>
          <a:lstStyle/>
          <a:p>
            <a:r>
              <a:rPr lang="en-US" sz="6600" dirty="0">
                <a:solidFill>
                  <a:schemeClr val="accent5"/>
                </a:solidFill>
              </a:rPr>
              <a:t>World Pool</a:t>
            </a:r>
          </a:p>
        </p:txBody>
      </p:sp>
      <p:sp>
        <p:nvSpPr>
          <p:cNvPr id="5" name="Subtitle 2">
            <a:extLst>
              <a:ext uri="{FF2B5EF4-FFF2-40B4-BE49-F238E27FC236}">
                <a16:creationId xmlns:a16="http://schemas.microsoft.com/office/drawing/2014/main" id="{ECF81073-B571-AA82-258A-5B22141BD7B6}"/>
              </a:ext>
            </a:extLst>
          </p:cNvPr>
          <p:cNvSpPr>
            <a:spLocks noGrp="1"/>
          </p:cNvSpPr>
          <p:nvPr>
            <p:ph type="subTitle" idx="1"/>
          </p:nvPr>
        </p:nvSpPr>
        <p:spPr>
          <a:xfrm>
            <a:off x="6562188" y="2929911"/>
            <a:ext cx="5110347" cy="2651973"/>
          </a:xfrm>
        </p:spPr>
        <p:txBody>
          <a:bodyPr anchor="t">
            <a:noAutofit/>
          </a:bodyPr>
          <a:lstStyle/>
          <a:p>
            <a:pPr marL="274320" indent="-274320">
              <a:buFont typeface="Arial" panose="020B0604020202020204" pitchFamily="34" charset="0"/>
              <a:buChar char="•"/>
            </a:pPr>
            <a:r>
              <a:rPr lang="en-US" sz="3200" dirty="0"/>
              <a:t>A database that retains information on NA members interested in World Service</a:t>
            </a:r>
          </a:p>
          <a:p>
            <a:pPr marL="274320" indent="-274320">
              <a:buFont typeface="Arial" panose="020B0604020202020204" pitchFamily="34" charset="0"/>
              <a:buChar char="•"/>
            </a:pPr>
            <a:r>
              <a:rPr lang="en-US" sz="3200" dirty="0"/>
              <a:t>Created with the HRP as two components of a new approach to identifying candidates</a:t>
            </a:r>
          </a:p>
        </p:txBody>
      </p:sp>
      <p:sp>
        <p:nvSpPr>
          <p:cNvPr id="6" name="Freeform: Shape 8">
            <a:extLst>
              <a:ext uri="{FF2B5EF4-FFF2-40B4-BE49-F238E27FC236}">
                <a16:creationId xmlns:a16="http://schemas.microsoft.com/office/drawing/2014/main" id="{98BCFFC8-027C-4815-4CC7-091FD632A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8D5DD7E-56AA-18C3-7971-7B8E7EBB962E}"/>
              </a:ext>
            </a:extLst>
          </p:cNvPr>
          <p:cNvPicPr>
            <a:picLocks noChangeAspect="1"/>
          </p:cNvPicPr>
          <p:nvPr/>
        </p:nvPicPr>
        <p:blipFill rotWithShape="1">
          <a:blip r:embed="rId3"/>
          <a:srcRect t="1699" b="438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66574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F3467BA-A572-571A-26C4-E6417A326C04}"/>
              </a:ext>
            </a:extLst>
          </p:cNvPr>
          <p:cNvGrpSpPr/>
          <p:nvPr/>
        </p:nvGrpSpPr>
        <p:grpSpPr>
          <a:xfrm>
            <a:off x="812035" y="430071"/>
            <a:ext cx="11174757" cy="5834931"/>
            <a:chOff x="15326" y="737885"/>
            <a:chExt cx="8862975" cy="4370890"/>
          </a:xfrm>
        </p:grpSpPr>
        <p:sp>
          <p:nvSpPr>
            <p:cNvPr id="2" name="AutoShape 10">
              <a:extLst>
                <a:ext uri="{FF2B5EF4-FFF2-40B4-BE49-F238E27FC236}">
                  <a16:creationId xmlns:a16="http://schemas.microsoft.com/office/drawing/2014/main" id="{2082AC74-5348-FCE6-97E8-0B954F94DB6E}"/>
                </a:ext>
              </a:extLst>
            </p:cNvPr>
            <p:cNvSpPr>
              <a:spLocks noChangeArrowheads="1"/>
            </p:cNvSpPr>
            <p:nvPr/>
          </p:nvSpPr>
          <p:spPr bwMode="auto">
            <a:xfrm rot="5400000">
              <a:off x="6967635" y="3417098"/>
              <a:ext cx="399938" cy="42540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3" name="Rectangle 2">
              <a:extLst>
                <a:ext uri="{FF2B5EF4-FFF2-40B4-BE49-F238E27FC236}">
                  <a16:creationId xmlns:a16="http://schemas.microsoft.com/office/drawing/2014/main" id="{F8C45A9C-8EAF-979D-1C97-3AA0AC2B090E}"/>
                </a:ext>
              </a:extLst>
            </p:cNvPr>
            <p:cNvSpPr>
              <a:spLocks noChangeArrowheads="1"/>
            </p:cNvSpPr>
            <p:nvPr/>
          </p:nvSpPr>
          <p:spPr bwMode="auto">
            <a:xfrm>
              <a:off x="5509144" y="1425456"/>
              <a:ext cx="2773807" cy="62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2400" dirty="0">
                  <a:solidFill>
                    <a:schemeClr val="tx2">
                      <a:lumMod val="60000"/>
                      <a:lumOff val="40000"/>
                    </a:schemeClr>
                  </a:solidFill>
                </a:rPr>
                <a:t>Identify potential candidates and forward them as RBZs</a:t>
              </a:r>
            </a:p>
          </p:txBody>
        </p:sp>
        <p:sp>
          <p:nvSpPr>
            <p:cNvPr id="4" name="Rectangle 3">
              <a:extLst>
                <a:ext uri="{FF2B5EF4-FFF2-40B4-BE49-F238E27FC236}">
                  <a16:creationId xmlns:a16="http://schemas.microsoft.com/office/drawing/2014/main" id="{2A52ADAC-E906-2F99-5889-9364FC162F32}"/>
                </a:ext>
              </a:extLst>
            </p:cNvPr>
            <p:cNvSpPr>
              <a:spLocks noChangeArrowheads="1"/>
            </p:cNvSpPr>
            <p:nvPr/>
          </p:nvSpPr>
          <p:spPr bwMode="auto">
            <a:xfrm>
              <a:off x="3333935" y="2469183"/>
              <a:ext cx="4101774"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2400" b="1" u="sng" dirty="0">
                  <a:solidFill>
                    <a:schemeClr val="tx2">
                      <a:lumMod val="60000"/>
                      <a:lumOff val="40000"/>
                    </a:schemeClr>
                  </a:solidFill>
                </a:rPr>
                <a:t>All</a:t>
              </a:r>
              <a:r>
                <a:rPr lang="en-US" altLang="en-US" sz="2400" dirty="0">
                  <a:solidFill>
                    <a:schemeClr val="tx2">
                      <a:lumMod val="60000"/>
                      <a:lumOff val="40000"/>
                    </a:schemeClr>
                  </a:solidFill>
                </a:rPr>
                <a:t> RBZs are evaluated by the HRP</a:t>
              </a:r>
            </a:p>
          </p:txBody>
        </p:sp>
        <p:sp>
          <p:nvSpPr>
            <p:cNvPr id="5" name="AutoShape 10">
              <a:extLst>
                <a:ext uri="{FF2B5EF4-FFF2-40B4-BE49-F238E27FC236}">
                  <a16:creationId xmlns:a16="http://schemas.microsoft.com/office/drawing/2014/main" id="{A5352570-DDEA-805A-0B5B-713FA25FA2AD}"/>
                </a:ext>
              </a:extLst>
            </p:cNvPr>
            <p:cNvSpPr>
              <a:spLocks noChangeArrowheads="1"/>
            </p:cNvSpPr>
            <p:nvPr/>
          </p:nvSpPr>
          <p:spPr bwMode="auto">
            <a:xfrm rot="5400000">
              <a:off x="5622114" y="2116619"/>
              <a:ext cx="399938" cy="42540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6" name="AutoShape 12">
              <a:extLst>
                <a:ext uri="{FF2B5EF4-FFF2-40B4-BE49-F238E27FC236}">
                  <a16:creationId xmlns:a16="http://schemas.microsoft.com/office/drawing/2014/main" id="{A1B0B2B1-BE95-58C7-01A9-7977893FBFFC}"/>
                </a:ext>
              </a:extLst>
            </p:cNvPr>
            <p:cNvSpPr>
              <a:spLocks noChangeArrowheads="1"/>
            </p:cNvSpPr>
            <p:nvPr/>
          </p:nvSpPr>
          <p:spPr bwMode="auto">
            <a:xfrm>
              <a:off x="3073078" y="2634884"/>
              <a:ext cx="521714" cy="801657"/>
            </a:xfrm>
            <a:prstGeom prst="curvedRightArrow">
              <a:avLst>
                <a:gd name="adj1" fmla="val 37024"/>
                <a:gd name="adj2" fmla="val 74048"/>
                <a:gd name="adj3" fmla="val 33333"/>
              </a:avLst>
            </a:prstGeom>
            <a:solidFill>
              <a:schemeClr val="accent1"/>
            </a:solidFill>
            <a:ln w="9525">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en-US" altLang="en-US" sz="1350"/>
            </a:p>
          </p:txBody>
        </p:sp>
        <p:sp>
          <p:nvSpPr>
            <p:cNvPr id="7" name="AutoShape 13">
              <a:extLst>
                <a:ext uri="{FF2B5EF4-FFF2-40B4-BE49-F238E27FC236}">
                  <a16:creationId xmlns:a16="http://schemas.microsoft.com/office/drawing/2014/main" id="{5DCED011-B5F5-2191-130F-222211E49F78}"/>
                </a:ext>
              </a:extLst>
            </p:cNvPr>
            <p:cNvSpPr>
              <a:spLocks noChangeArrowheads="1"/>
            </p:cNvSpPr>
            <p:nvPr/>
          </p:nvSpPr>
          <p:spPr bwMode="auto">
            <a:xfrm>
              <a:off x="5625297" y="4071396"/>
              <a:ext cx="536572" cy="856694"/>
            </a:xfrm>
            <a:prstGeom prst="curvedRightArrow">
              <a:avLst>
                <a:gd name="adj1" fmla="val 36964"/>
                <a:gd name="adj2" fmla="val 73929"/>
                <a:gd name="adj3" fmla="val 33333"/>
              </a:avLst>
            </a:prstGeom>
            <a:solidFill>
              <a:schemeClr val="accent1"/>
            </a:solidFill>
            <a:ln w="9525">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en-US" altLang="en-US" sz="1350"/>
            </a:p>
          </p:txBody>
        </p:sp>
        <p:sp>
          <p:nvSpPr>
            <p:cNvPr id="8" name="Rectangle 7">
              <a:extLst>
                <a:ext uri="{FF2B5EF4-FFF2-40B4-BE49-F238E27FC236}">
                  <a16:creationId xmlns:a16="http://schemas.microsoft.com/office/drawing/2014/main" id="{87C43717-D7BD-7177-3A3D-6176896821B8}"/>
                </a:ext>
              </a:extLst>
            </p:cNvPr>
            <p:cNvSpPr>
              <a:spLocks noChangeArrowheads="1"/>
            </p:cNvSpPr>
            <p:nvPr/>
          </p:nvSpPr>
          <p:spPr bwMode="auto">
            <a:xfrm>
              <a:off x="6034786" y="3855983"/>
              <a:ext cx="284351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2400" dirty="0">
                  <a:solidFill>
                    <a:schemeClr val="tx2">
                      <a:lumMod val="60000"/>
                      <a:lumOff val="40000"/>
                    </a:schemeClr>
                  </a:solidFill>
                </a:rPr>
                <a:t>The most qualified candidates are identified for nomination</a:t>
              </a:r>
            </a:p>
          </p:txBody>
        </p:sp>
        <p:sp>
          <p:nvSpPr>
            <p:cNvPr id="9" name="AutoShape 9">
              <a:extLst>
                <a:ext uri="{FF2B5EF4-FFF2-40B4-BE49-F238E27FC236}">
                  <a16:creationId xmlns:a16="http://schemas.microsoft.com/office/drawing/2014/main" id="{EB82DD64-EF16-3F8F-515D-8B1A19AD088C}"/>
                </a:ext>
              </a:extLst>
            </p:cNvPr>
            <p:cNvSpPr>
              <a:spLocks noChangeArrowheads="1"/>
            </p:cNvSpPr>
            <p:nvPr/>
          </p:nvSpPr>
          <p:spPr bwMode="auto">
            <a:xfrm rot="5400000">
              <a:off x="2238207" y="1264054"/>
              <a:ext cx="737510" cy="57864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12700">
              <a:solidFill>
                <a:srgbClr val="00206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0" name="Rectangle 9">
              <a:extLst>
                <a:ext uri="{FF2B5EF4-FFF2-40B4-BE49-F238E27FC236}">
                  <a16:creationId xmlns:a16="http://schemas.microsoft.com/office/drawing/2014/main" id="{5E8D44ED-079F-05B8-9E28-C656AD3FD87F}"/>
                </a:ext>
              </a:extLst>
            </p:cNvPr>
            <p:cNvSpPr>
              <a:spLocks noChangeArrowheads="1"/>
            </p:cNvSpPr>
            <p:nvPr/>
          </p:nvSpPr>
          <p:spPr bwMode="auto">
            <a:xfrm>
              <a:off x="15326" y="1292537"/>
              <a:ext cx="2764632" cy="109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2400" dirty="0">
                  <a:solidFill>
                    <a:schemeClr val="tx2">
                      <a:lumMod val="60000"/>
                      <a:lumOff val="40000"/>
                    </a:schemeClr>
                  </a:solidFill>
                </a:rPr>
                <a:t>With 8 years clean &amp; </a:t>
              </a:r>
              <a:br>
                <a:rPr lang="en-US" altLang="en-US" sz="2400" dirty="0">
                  <a:solidFill>
                    <a:schemeClr val="tx2">
                      <a:lumMod val="60000"/>
                      <a:lumOff val="40000"/>
                    </a:schemeClr>
                  </a:solidFill>
                </a:rPr>
              </a:br>
              <a:r>
                <a:rPr lang="en-US" altLang="en-US" sz="2400" dirty="0">
                  <a:solidFill>
                    <a:schemeClr val="tx2">
                      <a:lumMod val="60000"/>
                      <a:lumOff val="40000"/>
                    </a:schemeClr>
                  </a:solidFill>
                </a:rPr>
                <a:t>interest in serving</a:t>
              </a:r>
            </a:p>
            <a:p>
              <a:pPr algn="ctr" eaLnBrk="1" hangingPunct="1">
                <a:spcBef>
                  <a:spcPct val="0"/>
                </a:spcBef>
                <a:buFontTx/>
                <a:buNone/>
              </a:pPr>
              <a:r>
                <a:rPr lang="en-US" altLang="en-US" sz="2400" dirty="0">
                  <a:solidFill>
                    <a:schemeClr val="tx2">
                      <a:lumMod val="60000"/>
                      <a:lumOff val="40000"/>
                    </a:schemeClr>
                  </a:solidFill>
                </a:rPr>
                <a:t>gain an RBZ </a:t>
              </a:r>
            </a:p>
          </p:txBody>
        </p:sp>
        <p:sp>
          <p:nvSpPr>
            <p:cNvPr id="11" name="AutoShape 9">
              <a:extLst>
                <a:ext uri="{FF2B5EF4-FFF2-40B4-BE49-F238E27FC236}">
                  <a16:creationId xmlns:a16="http://schemas.microsoft.com/office/drawing/2014/main" id="{5BEF36E9-2545-CFDB-6CE4-372252DC8C88}"/>
                </a:ext>
              </a:extLst>
            </p:cNvPr>
            <p:cNvSpPr>
              <a:spLocks noChangeArrowheads="1"/>
            </p:cNvSpPr>
            <p:nvPr/>
          </p:nvSpPr>
          <p:spPr bwMode="auto">
            <a:xfrm rot="5400000" flipV="1">
              <a:off x="4977629" y="1248170"/>
              <a:ext cx="729774" cy="59516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rgbClr val="00206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2" name="Rounded Rectangle 11">
              <a:extLst>
                <a:ext uri="{FF2B5EF4-FFF2-40B4-BE49-F238E27FC236}">
                  <a16:creationId xmlns:a16="http://schemas.microsoft.com/office/drawing/2014/main" id="{05133D3F-E1F1-C3D7-6F6B-BD9CF9FC2663}"/>
                </a:ext>
              </a:extLst>
            </p:cNvPr>
            <p:cNvSpPr/>
            <p:nvPr/>
          </p:nvSpPr>
          <p:spPr>
            <a:xfrm>
              <a:off x="408007" y="737885"/>
              <a:ext cx="1979271" cy="677120"/>
            </a:xfrm>
            <a:prstGeom prst="roundRect">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rgbClr val="009393"/>
                  </a:solidFill>
                </a:rPr>
                <a:t>World Pool Members</a:t>
              </a:r>
            </a:p>
          </p:txBody>
        </p:sp>
        <p:sp>
          <p:nvSpPr>
            <p:cNvPr id="13" name="Rounded Rectangle 12">
              <a:extLst>
                <a:ext uri="{FF2B5EF4-FFF2-40B4-BE49-F238E27FC236}">
                  <a16:creationId xmlns:a16="http://schemas.microsoft.com/office/drawing/2014/main" id="{EE88C33E-C895-2B49-DCC8-991FEBE76E40}"/>
                </a:ext>
              </a:extLst>
            </p:cNvPr>
            <p:cNvSpPr/>
            <p:nvPr/>
          </p:nvSpPr>
          <p:spPr>
            <a:xfrm>
              <a:off x="5625297" y="748336"/>
              <a:ext cx="2317854" cy="677120"/>
            </a:xfrm>
            <a:prstGeom prst="roundRect">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rgbClr val="009393"/>
                  </a:solidFill>
                </a:rPr>
                <a:t>Regions, Zones, </a:t>
              </a:r>
              <a:br>
                <a:rPr lang="en-US" altLang="en-US" sz="2400" b="1" dirty="0">
                  <a:solidFill>
                    <a:srgbClr val="009393"/>
                  </a:solidFill>
                </a:rPr>
              </a:br>
              <a:r>
                <a:rPr lang="en-US" altLang="en-US" sz="2400" b="1" dirty="0">
                  <a:solidFill>
                    <a:srgbClr val="009393"/>
                  </a:solidFill>
                </a:rPr>
                <a:t>and World Board </a:t>
              </a:r>
            </a:p>
          </p:txBody>
        </p:sp>
        <p:sp>
          <p:nvSpPr>
            <p:cNvPr id="14" name="Rounded Rectangle 13">
              <a:extLst>
                <a:ext uri="{FF2B5EF4-FFF2-40B4-BE49-F238E27FC236}">
                  <a16:creationId xmlns:a16="http://schemas.microsoft.com/office/drawing/2014/main" id="{DCA9194B-9643-7B28-AD3B-B583447A342A}"/>
                </a:ext>
              </a:extLst>
            </p:cNvPr>
            <p:cNvSpPr/>
            <p:nvPr/>
          </p:nvSpPr>
          <p:spPr>
            <a:xfrm>
              <a:off x="2343874" y="1951961"/>
              <a:ext cx="3281423" cy="519350"/>
            </a:xfrm>
            <a:prstGeom prst="roundRect">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rgbClr val="009393"/>
                  </a:solidFill>
                </a:rPr>
                <a:t>RBZ Candidates</a:t>
              </a:r>
            </a:p>
          </p:txBody>
        </p:sp>
        <p:sp>
          <p:nvSpPr>
            <p:cNvPr id="15" name="Rounded Rectangle 14">
              <a:extLst>
                <a:ext uri="{FF2B5EF4-FFF2-40B4-BE49-F238E27FC236}">
                  <a16:creationId xmlns:a16="http://schemas.microsoft.com/office/drawing/2014/main" id="{D368FC20-CF37-FF2F-EA2B-64CB18049F3A}"/>
                </a:ext>
              </a:extLst>
            </p:cNvPr>
            <p:cNvSpPr/>
            <p:nvPr/>
          </p:nvSpPr>
          <p:spPr>
            <a:xfrm>
              <a:off x="3673478" y="2933715"/>
              <a:ext cx="3281423" cy="816800"/>
            </a:xfrm>
            <a:prstGeom prst="roundRect">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rgbClr val="009393"/>
                  </a:solidFill>
                </a:rPr>
                <a:t>Evaluations based on written responses (CPR) and HRP interviews</a:t>
              </a:r>
            </a:p>
          </p:txBody>
        </p:sp>
        <p:sp>
          <p:nvSpPr>
            <p:cNvPr id="16" name="Rounded Rectangle 15">
              <a:extLst>
                <a:ext uri="{FF2B5EF4-FFF2-40B4-BE49-F238E27FC236}">
                  <a16:creationId xmlns:a16="http://schemas.microsoft.com/office/drawing/2014/main" id="{E7C700FB-3C5D-BED4-F16A-E6C8B5A8A691}"/>
                </a:ext>
              </a:extLst>
            </p:cNvPr>
            <p:cNvSpPr/>
            <p:nvPr/>
          </p:nvSpPr>
          <p:spPr>
            <a:xfrm>
              <a:off x="6311096" y="4431655"/>
              <a:ext cx="2423449" cy="677120"/>
            </a:xfrm>
            <a:prstGeom prst="roundRect">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en-US" altLang="en-US" sz="2400" b="1" dirty="0">
                  <a:solidFill>
                    <a:srgbClr val="009393"/>
                  </a:solidFill>
                </a:rPr>
                <a:t>HRP Nominees </a:t>
              </a:r>
            </a:p>
            <a:p>
              <a:pPr algn="ctr" eaLnBrk="1" hangingPunct="1">
                <a:spcBef>
                  <a:spcPct val="0"/>
                </a:spcBef>
                <a:buFontTx/>
                <a:buNone/>
              </a:pPr>
              <a:r>
                <a:rPr lang="en-US" altLang="en-US" sz="2400" b="1" dirty="0">
                  <a:solidFill>
                    <a:srgbClr val="009393"/>
                  </a:solidFill>
                </a:rPr>
                <a:t>to the WSC</a:t>
              </a:r>
            </a:p>
          </p:txBody>
        </p:sp>
      </p:grpSp>
      <p:sp>
        <p:nvSpPr>
          <p:cNvPr id="18" name="Title 1">
            <a:extLst>
              <a:ext uri="{FF2B5EF4-FFF2-40B4-BE49-F238E27FC236}">
                <a16:creationId xmlns:a16="http://schemas.microsoft.com/office/drawing/2014/main" id="{EBBE0900-0781-2622-9396-D1AF3E1425FE}"/>
              </a:ext>
            </a:extLst>
          </p:cNvPr>
          <p:cNvSpPr txBox="1">
            <a:spLocks/>
          </p:cNvSpPr>
          <p:nvPr/>
        </p:nvSpPr>
        <p:spPr>
          <a:xfrm>
            <a:off x="1497292" y="4670476"/>
            <a:ext cx="4195947" cy="1757453"/>
          </a:xfrm>
          <a:prstGeom prst="rect">
            <a:avLst/>
          </a:prstGeom>
        </p:spPr>
        <p:txBody>
          <a:bodyPr anchor="b">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sz="7000" dirty="0">
                <a:solidFill>
                  <a:schemeClr val="accent5"/>
                </a:solidFill>
              </a:rPr>
              <a:t>RBZ Process</a:t>
            </a:r>
          </a:p>
        </p:txBody>
      </p:sp>
    </p:spTree>
    <p:extLst>
      <p:ext uri="{BB962C8B-B14F-4D97-AF65-F5344CB8AC3E}">
        <p14:creationId xmlns:p14="http://schemas.microsoft.com/office/powerpoint/2010/main" val="24504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92A3-EA48-6260-F551-82C516AD9B09}"/>
              </a:ext>
            </a:extLst>
          </p:cNvPr>
          <p:cNvSpPr>
            <a:spLocks noGrp="1"/>
          </p:cNvSpPr>
          <p:nvPr>
            <p:ph type="ctrTitle"/>
          </p:nvPr>
        </p:nvSpPr>
        <p:spPr>
          <a:xfrm>
            <a:off x="6658044" y="141552"/>
            <a:ext cx="5006336" cy="1325563"/>
          </a:xfrm>
        </p:spPr>
        <p:txBody>
          <a:bodyPr vert="horz" lIns="91440" tIns="45720" rIns="91440" bIns="45720" rtlCol="0" anchor="ctr">
            <a:normAutofit/>
          </a:bodyPr>
          <a:lstStyle/>
          <a:p>
            <a:r>
              <a:rPr lang="en-US" kern="1200" dirty="0">
                <a:solidFill>
                  <a:schemeClr val="accent5"/>
                </a:solidFill>
                <a:latin typeface="+mj-lt"/>
                <a:ea typeface="+mj-ea"/>
                <a:cs typeface="+mj-cs"/>
              </a:rPr>
              <a:t>RBZ Data</a:t>
            </a:r>
          </a:p>
        </p:txBody>
      </p:sp>
      <p:sp>
        <p:nvSpPr>
          <p:cNvPr id="22" name="Freeform: Shape 2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417F8388-AB2A-21B8-EF4D-EE7827808B19}"/>
              </a:ext>
            </a:extLst>
          </p:cNvPr>
          <p:cNvSpPr>
            <a:spLocks noGrp="1"/>
          </p:cNvSpPr>
          <p:nvPr>
            <p:ph type="subTitle" idx="1"/>
          </p:nvPr>
        </p:nvSpPr>
        <p:spPr>
          <a:xfrm>
            <a:off x="6431707" y="1387214"/>
            <a:ext cx="5618455" cy="2695899"/>
          </a:xfrm>
        </p:spPr>
        <p:txBody>
          <a:bodyPr vert="horz" lIns="91440" tIns="45720" rIns="91440" bIns="45720" rtlCol="0" anchor="t">
            <a:noAutofit/>
          </a:bodyPr>
          <a:lstStyle/>
          <a:p>
            <a:pPr marL="342900" indent="-342900">
              <a:buFont typeface="Arial" panose="020B0604020202020204" pitchFamily="34" charset="0"/>
              <a:buChar char="•"/>
            </a:pPr>
            <a:r>
              <a:rPr lang="en-US" sz="3200" b="1" dirty="0">
                <a:solidFill>
                  <a:schemeClr val="tx2"/>
                </a:solidFill>
              </a:rPr>
              <a:t>Since the start of the RBZ process in 2006, the WSC has elected :</a:t>
            </a:r>
            <a:endParaRPr lang="en-US" sz="3200" dirty="0">
              <a:solidFill>
                <a:schemeClr val="tx2"/>
              </a:solidFill>
            </a:endParaRPr>
          </a:p>
          <a:p>
            <a:pPr marL="457200" indent="-228600">
              <a:buFont typeface="Arial" panose="020B0604020202020204" pitchFamily="34" charset="0"/>
              <a:buChar char="•"/>
            </a:pPr>
            <a:r>
              <a:rPr lang="en-US" sz="3200" dirty="0">
                <a:solidFill>
                  <a:schemeClr val="tx2"/>
                </a:solidFill>
              </a:rPr>
              <a:t>43 World Board members</a:t>
            </a:r>
          </a:p>
          <a:p>
            <a:pPr marL="457200" indent="-228600">
              <a:buFont typeface="Arial" panose="020B0604020202020204" pitchFamily="34" charset="0"/>
              <a:buChar char="•"/>
            </a:pPr>
            <a:r>
              <a:rPr lang="en-US" sz="3200" dirty="0">
                <a:solidFill>
                  <a:schemeClr val="tx2"/>
                </a:solidFill>
              </a:rPr>
              <a:t>41 had at least one RBZ recommendation</a:t>
            </a:r>
          </a:p>
        </p:txBody>
      </p:sp>
      <p:pic>
        <p:nvPicPr>
          <p:cNvPr id="5" name="Picture 4">
            <a:extLst>
              <a:ext uri="{FF2B5EF4-FFF2-40B4-BE49-F238E27FC236}">
                <a16:creationId xmlns:a16="http://schemas.microsoft.com/office/drawing/2014/main" id="{B8D65935-BD52-F719-DF9E-D0B94D2F3926}"/>
              </a:ext>
            </a:extLst>
          </p:cNvPr>
          <p:cNvPicPr>
            <a:picLocks noChangeAspect="1"/>
          </p:cNvPicPr>
          <p:nvPr/>
        </p:nvPicPr>
        <p:blipFill rotWithShape="1">
          <a:blip r:embed="rId3"/>
          <a:srcRect t="2074" r="2" b="1169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Subtitle 2">
            <a:extLst>
              <a:ext uri="{FF2B5EF4-FFF2-40B4-BE49-F238E27FC236}">
                <a16:creationId xmlns:a16="http://schemas.microsoft.com/office/drawing/2014/main" id="{F3C42FB4-91D7-B117-9052-33FF284E41E7}"/>
              </a:ext>
            </a:extLst>
          </p:cNvPr>
          <p:cNvSpPr txBox="1">
            <a:spLocks/>
          </p:cNvSpPr>
          <p:nvPr/>
        </p:nvSpPr>
        <p:spPr>
          <a:xfrm>
            <a:off x="5440332" y="4418901"/>
            <a:ext cx="6751648" cy="243909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100" b="1" dirty="0">
                <a:solidFill>
                  <a:schemeClr val="tx2">
                    <a:lumMod val="60000"/>
                    <a:lumOff val="40000"/>
                  </a:schemeClr>
                </a:solidFill>
              </a:rPr>
              <a:t>Altogether, 74 WSC trusted servants (WB, HRP, </a:t>
            </a:r>
            <a:r>
              <a:rPr lang="en-US" sz="3100" b="1" dirty="0" err="1">
                <a:solidFill>
                  <a:schemeClr val="tx2">
                    <a:lumMod val="60000"/>
                    <a:lumOff val="40000"/>
                  </a:schemeClr>
                </a:solidFill>
              </a:rPr>
              <a:t>Cofacs</a:t>
            </a:r>
            <a:r>
              <a:rPr lang="en-US" sz="3100" b="1" dirty="0">
                <a:solidFill>
                  <a:schemeClr val="tx2">
                    <a:lumMod val="60000"/>
                    <a:lumOff val="40000"/>
                  </a:schemeClr>
                </a:solidFill>
              </a:rPr>
              <a:t>) have been elected since 2006, and 54 had an RBZ recommendation. </a:t>
            </a:r>
          </a:p>
          <a:p>
            <a:r>
              <a:rPr lang="en-US" sz="3100" b="1" dirty="0">
                <a:solidFill>
                  <a:schemeClr val="tx2">
                    <a:lumMod val="60000"/>
                    <a:lumOff val="40000"/>
                  </a:schemeClr>
                </a:solidFill>
              </a:rPr>
              <a:t>Since 1998, only one nomination that came from the floor of the WSC was elected.</a:t>
            </a:r>
            <a:endParaRPr lang="en-US" sz="3100" dirty="0">
              <a:solidFill>
                <a:schemeClr val="tx1"/>
              </a:solidFill>
            </a:endParaRPr>
          </a:p>
        </p:txBody>
      </p:sp>
    </p:spTree>
    <p:extLst>
      <p:ext uri="{BB962C8B-B14F-4D97-AF65-F5344CB8AC3E}">
        <p14:creationId xmlns:p14="http://schemas.microsoft.com/office/powerpoint/2010/main" val="37437310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21C22D3-F4EF-6A0B-66FE-FDE38F6AAF63}"/>
              </a:ext>
            </a:extLst>
          </p:cNvPr>
          <p:cNvSpPr>
            <a:spLocks noGrp="1"/>
          </p:cNvSpPr>
          <p:nvPr>
            <p:ph type="ctrTitle"/>
          </p:nvPr>
        </p:nvSpPr>
        <p:spPr>
          <a:xfrm>
            <a:off x="629083" y="1378182"/>
            <a:ext cx="4399093" cy="1325563"/>
          </a:xfrm>
        </p:spPr>
        <p:txBody>
          <a:bodyPr vert="horz" lIns="91440" tIns="45720" rIns="91440" bIns="45720" rtlCol="0" anchor="ctr">
            <a:noAutofit/>
          </a:bodyPr>
          <a:lstStyle/>
          <a:p>
            <a:r>
              <a:rPr lang="en-US" sz="6600" dirty="0">
                <a:latin typeface="+mj-lt"/>
              </a:rPr>
              <a:t>Unify the process</a:t>
            </a:r>
          </a:p>
        </p:txBody>
      </p:sp>
      <p:sp>
        <p:nvSpPr>
          <p:cNvPr id="10" name="Subtitle 2">
            <a:extLst>
              <a:ext uri="{FF2B5EF4-FFF2-40B4-BE49-F238E27FC236}">
                <a16:creationId xmlns:a16="http://schemas.microsoft.com/office/drawing/2014/main" id="{E9C72275-037D-ABA7-6598-B8A5208FBD7E}"/>
              </a:ext>
            </a:extLst>
          </p:cNvPr>
          <p:cNvSpPr>
            <a:spLocks noGrp="1"/>
          </p:cNvSpPr>
          <p:nvPr>
            <p:ph type="subTitle" idx="1"/>
          </p:nvPr>
        </p:nvSpPr>
        <p:spPr>
          <a:xfrm>
            <a:off x="391302" y="3429000"/>
            <a:ext cx="5397554" cy="3181684"/>
          </a:xfrm>
        </p:spPr>
        <p:txBody>
          <a:bodyPr vert="horz" lIns="91440" tIns="45720" rIns="91440" bIns="45720" rtlCol="0" anchor="t">
            <a:noAutofit/>
          </a:bodyPr>
          <a:lstStyle/>
          <a:p>
            <a:pPr marL="274320" indent="-274320">
              <a:buFont typeface="Arial" panose="020B0604020202020204" pitchFamily="34" charset="0"/>
              <a:buChar char="•"/>
            </a:pPr>
            <a:r>
              <a:rPr lang="en-US" sz="3200" dirty="0"/>
              <a:t>Asking all 2023 candidates to acquire an RBZ recommendation</a:t>
            </a:r>
          </a:p>
          <a:p>
            <a:pPr marL="274320" indent="-274320">
              <a:buFont typeface="Arial" panose="020B0604020202020204" pitchFamily="34" charset="0"/>
              <a:buChar char="•"/>
            </a:pPr>
            <a:r>
              <a:rPr lang="en-US" sz="3200" dirty="0"/>
              <a:t>Intend to ask the WSC to change policy to require that all candidates go through the RBZ process moving forward</a:t>
            </a:r>
          </a:p>
          <a:p>
            <a:pPr marL="274320" indent="-274320">
              <a:buFont typeface="Arial" panose="020B0604020202020204" pitchFamily="34" charset="0"/>
              <a:buChar char="•"/>
            </a:pPr>
            <a:endParaRPr lang="en-US" sz="3200" dirty="0"/>
          </a:p>
        </p:txBody>
      </p:sp>
      <p:sp>
        <p:nvSpPr>
          <p:cNvPr id="11" name="Freeform: Shape 21">
            <a:extLst>
              <a:ext uri="{FF2B5EF4-FFF2-40B4-BE49-F238E27FC236}">
                <a16:creationId xmlns:a16="http://schemas.microsoft.com/office/drawing/2014/main" id="{72C05730-C0AB-EA0E-B81F-B368C9303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23">
            <a:extLst>
              <a:ext uri="{FF2B5EF4-FFF2-40B4-BE49-F238E27FC236}">
                <a16:creationId xmlns:a16="http://schemas.microsoft.com/office/drawing/2014/main" id="{4AE8ED99-8762-DBFC-AA18-CB7A49137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AFB51A6B-ECDE-FF39-3840-00C6683AC452}"/>
              </a:ext>
            </a:extLst>
          </p:cNvPr>
          <p:cNvPicPr>
            <a:picLocks noChangeAspect="1"/>
          </p:cNvPicPr>
          <p:nvPr/>
        </p:nvPicPr>
        <p:blipFill>
          <a:blip r:embed="rId3"/>
          <a:stretch>
            <a:fillRect/>
          </a:stretch>
        </p:blipFill>
        <p:spPr>
          <a:xfrm>
            <a:off x="7150286" y="1559198"/>
            <a:ext cx="4298394" cy="4298394"/>
          </a:xfrm>
          <a:prstGeom prst="rect">
            <a:avLst/>
          </a:prstGeom>
        </p:spPr>
      </p:pic>
    </p:spTree>
    <p:extLst>
      <p:ext uri="{BB962C8B-B14F-4D97-AF65-F5344CB8AC3E}">
        <p14:creationId xmlns:p14="http://schemas.microsoft.com/office/powerpoint/2010/main" val="173933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8">
            <a:extLst>
              <a:ext uri="{FF2B5EF4-FFF2-40B4-BE49-F238E27FC236}">
                <a16:creationId xmlns:a16="http://schemas.microsoft.com/office/drawing/2014/main" id="{F74E0796-43F4-5590-5925-56E61C70D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40">
            <a:extLst>
              <a:ext uri="{FF2B5EF4-FFF2-40B4-BE49-F238E27FC236}">
                <a16:creationId xmlns:a16="http://schemas.microsoft.com/office/drawing/2014/main" id="{E11A633F-DCEC-0858-4BB3-1882231570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311D3D83-CED9-9568-31EA-E3E3CBA20F68}"/>
              </a:ext>
            </a:extLst>
          </p:cNvPr>
          <p:cNvSpPr txBox="1">
            <a:spLocks/>
          </p:cNvSpPr>
          <p:nvPr/>
        </p:nvSpPr>
        <p:spPr>
          <a:xfrm>
            <a:off x="455988" y="520574"/>
            <a:ext cx="4152901" cy="92283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6000" b="1" i="0" kern="1200">
                <a:solidFill>
                  <a:schemeClr val="accent1"/>
                </a:solidFill>
                <a:latin typeface="Franklin Gothic Heavy" panose="020B0603020102020204" pitchFamily="34" charset="0"/>
                <a:ea typeface="+mj-ea"/>
                <a:cs typeface="+mj-cs"/>
              </a:defRPr>
            </a:lvl1pPr>
          </a:lstStyle>
          <a:p>
            <a:r>
              <a:rPr lang="en-US" sz="5400" dirty="0">
                <a:solidFill>
                  <a:schemeClr val="accent2"/>
                </a:solidFill>
              </a:rPr>
              <a:t>World Pool</a:t>
            </a:r>
          </a:p>
        </p:txBody>
      </p:sp>
      <p:sp>
        <p:nvSpPr>
          <p:cNvPr id="7" name="Subtitle 3">
            <a:extLst>
              <a:ext uri="{FF2B5EF4-FFF2-40B4-BE49-F238E27FC236}">
                <a16:creationId xmlns:a16="http://schemas.microsoft.com/office/drawing/2014/main" id="{91A9933E-477B-1931-D95D-BC6393223F5F}"/>
              </a:ext>
            </a:extLst>
          </p:cNvPr>
          <p:cNvSpPr txBox="1">
            <a:spLocks/>
          </p:cNvSpPr>
          <p:nvPr/>
        </p:nvSpPr>
        <p:spPr>
          <a:xfrm>
            <a:off x="455988" y="1562402"/>
            <a:ext cx="4029878" cy="461261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74320" indent="-274320">
              <a:buFont typeface="Arial" panose="020B0604020202020204" pitchFamily="34" charset="0"/>
              <a:buChar char="•"/>
            </a:pPr>
            <a:r>
              <a:rPr lang="en-US" sz="3200" dirty="0">
                <a:solidFill>
                  <a:schemeClr val="accent2"/>
                </a:solidFill>
              </a:rPr>
              <a:t>Originally purposed to identify trusted servants </a:t>
            </a:r>
          </a:p>
          <a:p>
            <a:pPr marL="274320" indent="-274320">
              <a:buFont typeface="Arial" panose="020B0604020202020204" pitchFamily="34" charset="0"/>
              <a:buChar char="•"/>
            </a:pPr>
            <a:r>
              <a:rPr lang="en-US" sz="3200" dirty="0">
                <a:solidFill>
                  <a:schemeClr val="accent2"/>
                </a:solidFill>
              </a:rPr>
              <a:t>Direct communications  have been the most successful method </a:t>
            </a:r>
          </a:p>
          <a:p>
            <a:pPr marL="274320" indent="-274320">
              <a:buFont typeface="Arial" panose="020B0604020202020204" pitchFamily="34" charset="0"/>
              <a:buChar char="•"/>
            </a:pPr>
            <a:r>
              <a:rPr lang="en-US" sz="3200" dirty="0">
                <a:solidFill>
                  <a:schemeClr val="accent2"/>
                </a:solidFill>
              </a:rPr>
              <a:t>The HRP is not responsible for </a:t>
            </a:r>
            <a:br>
              <a:rPr lang="en-US" sz="3200" dirty="0">
                <a:solidFill>
                  <a:schemeClr val="accent2"/>
                </a:solidFill>
              </a:rPr>
            </a:br>
            <a:r>
              <a:rPr lang="en-US" sz="3200" dirty="0">
                <a:solidFill>
                  <a:schemeClr val="accent2"/>
                </a:solidFill>
              </a:rPr>
              <a:t>creating workgroups</a:t>
            </a:r>
          </a:p>
          <a:p>
            <a:pPr marL="274320" indent="-274320"/>
            <a:endParaRPr lang="en-US" sz="3200" dirty="0">
              <a:solidFill>
                <a:schemeClr val="accent2"/>
              </a:solidFill>
            </a:endParaRPr>
          </a:p>
        </p:txBody>
      </p:sp>
      <p:pic>
        <p:nvPicPr>
          <p:cNvPr id="9" name="Picture 8">
            <a:extLst>
              <a:ext uri="{FF2B5EF4-FFF2-40B4-BE49-F238E27FC236}">
                <a16:creationId xmlns:a16="http://schemas.microsoft.com/office/drawing/2014/main" id="{8984A542-BF78-7F6F-F032-E9ACDE361DAD}"/>
              </a:ext>
            </a:extLst>
          </p:cNvPr>
          <p:cNvPicPr>
            <a:picLocks noChangeAspect="1"/>
          </p:cNvPicPr>
          <p:nvPr/>
        </p:nvPicPr>
        <p:blipFill>
          <a:blip r:embed="rId3"/>
          <a:stretch>
            <a:fillRect/>
          </a:stretch>
        </p:blipFill>
        <p:spPr>
          <a:xfrm>
            <a:off x="7039390" y="1562402"/>
            <a:ext cx="4129848" cy="4129848"/>
          </a:xfrm>
          <a:prstGeom prst="rect">
            <a:avLst/>
          </a:prstGeom>
        </p:spPr>
      </p:pic>
    </p:spTree>
    <p:extLst>
      <p:ext uri="{BB962C8B-B14F-4D97-AF65-F5344CB8AC3E}">
        <p14:creationId xmlns:p14="http://schemas.microsoft.com/office/powerpoint/2010/main" val="247012778"/>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1193</TotalTime>
  <Words>1607</Words>
  <Application>Microsoft Macintosh PowerPoint</Application>
  <PresentationFormat>Widescreen</PresentationFormat>
  <Paragraphs>81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Franklin Gothic Book</vt:lpstr>
      <vt:lpstr>Franklin Gothic Demi</vt:lpstr>
      <vt:lpstr>Franklin Gothic Heavy</vt:lpstr>
      <vt:lpstr>Franklin Gothic Medium Cond</vt:lpstr>
      <vt:lpstr>Office Theme</vt:lpstr>
      <vt:lpstr>PowerPoint Presentation</vt:lpstr>
      <vt:lpstr>2023 CAR  PowerPoints</vt:lpstr>
      <vt:lpstr>2023 CAR  PowerPoints</vt:lpstr>
      <vt:lpstr>HRP Overview</vt:lpstr>
      <vt:lpstr>World Pool</vt:lpstr>
      <vt:lpstr>PowerPoint Presentation</vt:lpstr>
      <vt:lpstr>RBZ Data</vt:lpstr>
      <vt:lpstr>Unify the process</vt:lpstr>
      <vt:lpstr>PowerPoint Presentation</vt:lpstr>
      <vt:lpstr>Take it all 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Stacy</cp:lastModifiedBy>
  <cp:revision>32</cp:revision>
  <dcterms:created xsi:type="dcterms:W3CDTF">2022-10-26T22:08:46Z</dcterms:created>
  <dcterms:modified xsi:type="dcterms:W3CDTF">2022-12-02T19:52:14Z</dcterms:modified>
</cp:coreProperties>
</file>