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5"/>
  </p:notesMasterIdLst>
  <p:sldIdLst>
    <p:sldId id="258" r:id="rId2"/>
    <p:sldId id="274" r:id="rId3"/>
    <p:sldId id="275" r:id="rId4"/>
    <p:sldId id="262" r:id="rId5"/>
    <p:sldId id="269" r:id="rId6"/>
    <p:sldId id="271" r:id="rId7"/>
    <p:sldId id="279" r:id="rId8"/>
    <p:sldId id="277" r:id="rId9"/>
    <p:sldId id="309" r:id="rId10"/>
    <p:sldId id="310" r:id="rId11"/>
    <p:sldId id="311" r:id="rId12"/>
    <p:sldId id="280" r:id="rId13"/>
    <p:sldId id="281" r:id="rId14"/>
    <p:sldId id="282" r:id="rId15"/>
    <p:sldId id="283" r:id="rId16"/>
    <p:sldId id="312" r:id="rId17"/>
    <p:sldId id="285" r:id="rId18"/>
    <p:sldId id="286" r:id="rId19"/>
    <p:sldId id="287" r:id="rId20"/>
    <p:sldId id="284" r:id="rId21"/>
    <p:sldId id="313" r:id="rId22"/>
    <p:sldId id="289" r:id="rId23"/>
    <p:sldId id="324" r:id="rId24"/>
    <p:sldId id="290" r:id="rId25"/>
    <p:sldId id="291" r:id="rId26"/>
    <p:sldId id="288" r:id="rId27"/>
    <p:sldId id="314" r:id="rId28"/>
    <p:sldId id="315" r:id="rId29"/>
    <p:sldId id="293" r:id="rId30"/>
    <p:sldId id="294" r:id="rId31"/>
    <p:sldId id="295" r:id="rId32"/>
    <p:sldId id="296" r:id="rId33"/>
    <p:sldId id="292" r:id="rId34"/>
    <p:sldId id="316" r:id="rId35"/>
    <p:sldId id="317" r:id="rId36"/>
    <p:sldId id="318" r:id="rId37"/>
    <p:sldId id="298" r:id="rId38"/>
    <p:sldId id="299" r:id="rId39"/>
    <p:sldId id="300" r:id="rId40"/>
    <p:sldId id="301" r:id="rId41"/>
    <p:sldId id="297" r:id="rId42"/>
    <p:sldId id="319" r:id="rId43"/>
    <p:sldId id="320" r:id="rId44"/>
    <p:sldId id="303" r:id="rId45"/>
    <p:sldId id="304" r:id="rId46"/>
    <p:sldId id="305" r:id="rId47"/>
    <p:sldId id="307" r:id="rId48"/>
    <p:sldId id="306" r:id="rId49"/>
    <p:sldId id="302" r:id="rId50"/>
    <p:sldId id="321" r:id="rId51"/>
    <p:sldId id="323" r:id="rId52"/>
    <p:sldId id="308" r:id="rId53"/>
    <p:sldId id="27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236B"/>
    <a:srgbClr val="4986BA"/>
    <a:srgbClr val="3A668B"/>
    <a:srgbClr val="6A2656"/>
    <a:srgbClr val="0099BD"/>
    <a:srgbClr val="00A8C2"/>
    <a:srgbClr val="1A4A69"/>
    <a:srgbClr val="1CAFC7"/>
    <a:srgbClr val="157979"/>
    <a:srgbClr val="5CBF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58"/>
    <p:restoredTop sz="59974" autoAdjust="0"/>
  </p:normalViewPr>
  <p:slideViewPr>
    <p:cSldViewPr snapToGrid="0">
      <p:cViewPr varScale="1">
        <p:scale>
          <a:sx n="61" d="100"/>
          <a:sy n="61" d="100"/>
        </p:scale>
        <p:origin x="177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717451-E7FE-413D-8874-EFCC3704D9D1}" type="datetimeFigureOut">
              <a:rPr lang="en-US" smtClean="0"/>
              <a:t>12/5/2022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C21A81-C34A-4D53-8FBA-8ECBBDFDB00E}" type="slidenum">
              <a:rPr lang="en-US" smtClean="0"/>
              <a:t>‹#›</a:t>
            </a:fld>
            <a:endParaRPr lang="en-US"/>
          </a:p>
        </p:txBody>
      </p:sp>
    </p:spTree>
    <p:extLst>
      <p:ext uri="{BB962C8B-B14F-4D97-AF65-F5344CB8AC3E}">
        <p14:creationId xmlns:p14="http://schemas.microsoft.com/office/powerpoint/2010/main" val="4198012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na.org/handbooks"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www.na.org/basic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na.org/conference"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na.org/conferenc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www.na.org/conference" TargetMode="External"/><Relationship Id="rId2" Type="http://schemas.openxmlformats.org/officeDocument/2006/relationships/slide" Target="../slides/slide53.xml"/><Relationship Id="rId1" Type="http://schemas.openxmlformats.org/officeDocument/2006/relationships/notesMaster" Target="../notesMasters/notesMaster1.xml"/><Relationship Id="rId4" Type="http://schemas.openxmlformats.org/officeDocument/2006/relationships/hyperlink" Target="/Users/stacymcdade/Desktop/projects/WSC/WSC2020/CAR/PPT_videos/scripts%20sent%20to%20WB/worldboard@na.org"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This is the sixth of seven PPTs covering material in the 2023 </a:t>
            </a:r>
            <a:r>
              <a:rPr lang="en-US" sz="1800" i="1" kern="12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Conference Agenda Report</a:t>
            </a:r>
            <a:r>
              <a:rPr lang="en-US" sz="1800" kern="12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 (or </a:t>
            </a:r>
            <a:r>
              <a:rPr lang="en-US" sz="1800" i="1" kern="12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CAR</a:t>
            </a:r>
            <a:r>
              <a:rPr lang="en-US" sz="1800" kern="12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 for short).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AC21A81-C34A-4D53-8FBA-8ECBBDFDB00E}" type="slidenum">
              <a:rPr lang="en-US" smtClean="0"/>
              <a:t>1</a:t>
            </a:fld>
            <a:endParaRPr lang="en-US"/>
          </a:p>
        </p:txBody>
      </p:sp>
    </p:spTree>
    <p:extLst>
      <p:ext uri="{BB962C8B-B14F-4D97-AF65-F5344CB8AC3E}">
        <p14:creationId xmlns:p14="http://schemas.microsoft.com/office/powerpoint/2010/main" val="1881675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ts val="1400"/>
              </a:lnSpc>
              <a:spcBef>
                <a:spcPts val="400"/>
              </a:spcBef>
              <a:spcAft>
                <a:spcPts val="0"/>
              </a:spcAft>
            </a:pPr>
            <a:r>
              <a:rPr lang="en-US" sz="1800" dirty="0">
                <a:solidFill>
                  <a:srgbClr val="000000"/>
                </a:solidFill>
                <a:effectLst/>
                <a:latin typeface="Franklin Gothic Book" panose="020B0503020102020204" pitchFamily="34" charset="0"/>
                <a:ea typeface="Times New Roman" panose="02020603050405020304" pitchFamily="18" charset="0"/>
                <a:cs typeface="Myriad Pro"/>
              </a:rPr>
              <a:t>We have not participated in many research projects. The World Board, who approves these activities, has been and will continue to be very cautious about what research NA World Services cooperates with by facilitating access to NA members. </a:t>
            </a:r>
            <a:endParaRPr lang="en-US" sz="1800" dirty="0">
              <a:solidFill>
                <a:srgbClr val="000000"/>
              </a:solidFill>
              <a:effectLst/>
              <a:latin typeface="Myriad Pro"/>
              <a:ea typeface="Times New Roman" panose="02020603050405020304" pitchFamily="18" charset="0"/>
              <a:cs typeface="Myriad Pro"/>
            </a:endParaRPr>
          </a:p>
          <a:p>
            <a:pPr marL="0" marR="0" algn="just">
              <a:lnSpc>
                <a:spcPts val="1400"/>
              </a:lnSpc>
              <a:spcBef>
                <a:spcPts val="400"/>
              </a:spcBef>
              <a:spcAft>
                <a:spcPts val="0"/>
              </a:spcAft>
            </a:pPr>
            <a:r>
              <a:rPr lang="en-US" sz="1800" dirty="0">
                <a:solidFill>
                  <a:srgbClr val="000000"/>
                </a:solidFill>
                <a:effectLst/>
                <a:latin typeface="Franklin Gothic Book" panose="020B0503020102020204" pitchFamily="34" charset="0"/>
                <a:ea typeface="Times New Roman" panose="02020603050405020304" pitchFamily="18" charset="0"/>
                <a:cs typeface="Myriad Pro"/>
              </a:rPr>
              <a:t>IRBs are typically associated with the US Food and Drug Administration or research conducted through universities. NA World Services has never agreed to participate in university research projects because of their limited nature and scope. When we receive these types of requests, we forward them to the local delegate or service body to see whether they are willing to work with the request.</a:t>
            </a:r>
            <a:endParaRPr lang="en-US" sz="1800" dirty="0">
              <a:solidFill>
                <a:srgbClr val="000000"/>
              </a:solidFill>
              <a:effectLst/>
              <a:latin typeface="Myriad Pro"/>
              <a:ea typeface="Times New Roman" panose="02020603050405020304" pitchFamily="18" charset="0"/>
              <a:cs typeface="Myriad Pro"/>
            </a:endParaRPr>
          </a:p>
          <a:p>
            <a:endParaRPr lang="en-US" dirty="0"/>
          </a:p>
        </p:txBody>
      </p:sp>
      <p:sp>
        <p:nvSpPr>
          <p:cNvPr id="4" name="Slide Number Placeholder 3"/>
          <p:cNvSpPr>
            <a:spLocks noGrp="1"/>
          </p:cNvSpPr>
          <p:nvPr>
            <p:ph type="sldNum" sz="quarter" idx="5"/>
          </p:nvPr>
        </p:nvSpPr>
        <p:spPr/>
        <p:txBody>
          <a:bodyPr/>
          <a:lstStyle/>
          <a:p>
            <a:fld id="{AAC21A81-C34A-4D53-8FBA-8ECBBDFDB00E}" type="slidenum">
              <a:rPr lang="en-US" smtClean="0"/>
              <a:t>10</a:t>
            </a:fld>
            <a:endParaRPr lang="en-US"/>
          </a:p>
        </p:txBody>
      </p:sp>
    </p:spTree>
    <p:extLst>
      <p:ext uri="{BB962C8B-B14F-4D97-AF65-F5344CB8AC3E}">
        <p14:creationId xmlns:p14="http://schemas.microsoft.com/office/powerpoint/2010/main" val="3659492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Franklin Gothic Book" panose="020B0503020102020204" pitchFamily="34" charset="0"/>
                <a:ea typeface="Times New Roman" panose="02020603050405020304" pitchFamily="18" charset="0"/>
                <a:cs typeface="Myriad Pro"/>
              </a:rPr>
              <a:t>Many professionals who might not pay attention to NA if they heard about us elsewhere will listen to what reputable researchers have to say. Cooperating with researchers who are “friends of NA” helps NA’s public image, which means providers are more likely to refer addicts to NA and policymakers are more likely to consider NA a viable path to a new way of life. We are more able to help addicts when the public can see what we have to offer.  </a:t>
            </a:r>
            <a:endParaRPr lang="en-US" sz="1800" dirty="0">
              <a:solidFill>
                <a:srgbClr val="000000"/>
              </a:solidFill>
              <a:effectLst/>
              <a:latin typeface="Myriad Pro"/>
              <a:ea typeface="Times New Roman" panose="02020603050405020304" pitchFamily="18" charset="0"/>
              <a:cs typeface="Myriad Pro"/>
            </a:endParaRPr>
          </a:p>
          <a:p>
            <a:endParaRPr lang="en-US" dirty="0"/>
          </a:p>
        </p:txBody>
      </p:sp>
      <p:sp>
        <p:nvSpPr>
          <p:cNvPr id="4" name="Slide Number Placeholder 3"/>
          <p:cNvSpPr>
            <a:spLocks noGrp="1"/>
          </p:cNvSpPr>
          <p:nvPr>
            <p:ph type="sldNum" sz="quarter" idx="5"/>
          </p:nvPr>
        </p:nvSpPr>
        <p:spPr/>
        <p:txBody>
          <a:bodyPr/>
          <a:lstStyle/>
          <a:p>
            <a:fld id="{AAC21A81-C34A-4D53-8FBA-8ECBBDFDB00E}" type="slidenum">
              <a:rPr lang="en-US" smtClean="0"/>
              <a:t>11</a:t>
            </a:fld>
            <a:endParaRPr lang="en-US"/>
          </a:p>
        </p:txBody>
      </p:sp>
    </p:spTree>
    <p:extLst>
      <p:ext uri="{BB962C8B-B14F-4D97-AF65-F5344CB8AC3E}">
        <p14:creationId xmlns:p14="http://schemas.microsoft.com/office/powerpoint/2010/main" val="1621562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600"/>
              </a:spcAft>
            </a:pPr>
            <a:r>
              <a:rPr lang="en-US" sz="1800" b="1" dirty="0">
                <a:solidFill>
                  <a:srgbClr val="222222"/>
                </a:solidFill>
                <a:effectLst/>
                <a:latin typeface="Franklin Gothic Book" panose="020B0503020102020204" pitchFamily="34" charset="0"/>
                <a:ea typeface="Times New Roman" panose="02020603050405020304" pitchFamily="18" charset="0"/>
                <a:cs typeface="Times New Roman" panose="02020603050405020304" pitchFamily="18" charset="0"/>
              </a:rPr>
              <a:t>Motion 20:</a:t>
            </a:r>
            <a:r>
              <a:rPr lang="en-US" sz="1800" dirty="0">
                <a:solidFill>
                  <a:srgbClr val="222222"/>
                </a:solidFill>
                <a:effectLst/>
                <a:latin typeface="Franklin Gothic Book" panose="020B0503020102020204" pitchFamily="34" charset="0"/>
                <a:ea typeface="Times New Roman" panose="02020603050405020304" pitchFamily="18" charset="0"/>
                <a:cs typeface="Times New Roman" panose="02020603050405020304" pitchFamily="18" charset="0"/>
              </a:rPr>
              <a:t> To direct NAWS to provide at na.org audio recordings of the worldwide webinars on the topics of Public Relations, Hospital &amp;Institution, Step Writing for Inmates, Fellowship Development, Phone Line, and others.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800" b="1" dirty="0">
                <a:solidFill>
                  <a:srgbClr val="222222"/>
                </a:solidFill>
                <a:effectLst/>
                <a:latin typeface="Franklin Gothic Book" panose="020B0503020102020204" pitchFamily="34" charset="0"/>
                <a:ea typeface="Times New Roman" panose="02020603050405020304" pitchFamily="18" charset="0"/>
                <a:cs typeface="Times New Roman" panose="02020603050405020304" pitchFamily="18" charset="0"/>
              </a:rPr>
              <a:t>Maker:</a:t>
            </a:r>
            <a:r>
              <a:rPr lang="en-US" sz="1800" dirty="0">
                <a:solidFill>
                  <a:srgbClr val="222222"/>
                </a:solidFill>
                <a:effectLst/>
                <a:latin typeface="Franklin Gothic Book" panose="020B0503020102020204" pitchFamily="34" charset="0"/>
                <a:ea typeface="Times New Roman" panose="02020603050405020304" pitchFamily="18" charset="0"/>
                <a:cs typeface="Times New Roman" panose="02020603050405020304" pitchFamily="18" charset="0"/>
              </a:rPr>
              <a:t> Wisconsin Region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800" b="1" dirty="0">
                <a:solidFill>
                  <a:srgbClr val="222222"/>
                </a:solidFill>
                <a:effectLst/>
                <a:latin typeface="Franklin Gothic Book" panose="020B0503020102020204" pitchFamily="34" charset="0"/>
                <a:ea typeface="Times New Roman" panose="02020603050405020304" pitchFamily="18" charset="0"/>
                <a:cs typeface="Times New Roman" panose="02020603050405020304" pitchFamily="18" charset="0"/>
              </a:rPr>
              <a:t>Intent: </a:t>
            </a:r>
            <a:r>
              <a:rPr lang="en-US" sz="1800" dirty="0">
                <a:solidFill>
                  <a:srgbClr val="222222"/>
                </a:solidFill>
                <a:effectLst/>
                <a:latin typeface="Franklin Gothic Book" panose="020B0503020102020204" pitchFamily="34" charset="0"/>
                <a:ea typeface="Times New Roman" panose="02020603050405020304" pitchFamily="18" charset="0"/>
                <a:cs typeface="Times New Roman" panose="02020603050405020304" pitchFamily="18" charset="0"/>
              </a:rPr>
              <a:t>To provide access to any interested member of Narcotics Anonymous throughout the world so they can hear the Experience, Strength, and Hope (ESH) of members from other geographic parts of the world.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ts val="1400"/>
              </a:lnSpc>
              <a:spcBef>
                <a:spcPts val="400"/>
              </a:spcBef>
              <a:spcAft>
                <a:spcPts val="0"/>
              </a:spcAft>
            </a:pPr>
            <a:r>
              <a:rPr lang="en-US" sz="1800" b="1" dirty="0">
                <a:solidFill>
                  <a:srgbClr val="000000"/>
                </a:solidFill>
                <a:effectLst/>
                <a:latin typeface="Franklin Gothic Book" panose="020B0503020102020204" pitchFamily="34" charset="0"/>
                <a:ea typeface="Times New Roman" panose="02020603050405020304" pitchFamily="18" charset="0"/>
                <a:cs typeface="Myriad Pro"/>
              </a:rPr>
              <a:t>Financial Impact:</a:t>
            </a:r>
            <a:r>
              <a:rPr lang="en-US" sz="1800" dirty="0">
                <a:solidFill>
                  <a:srgbClr val="000000"/>
                </a:solidFill>
                <a:effectLst/>
                <a:latin typeface="Franklin Gothic Book" panose="020B0503020102020204" pitchFamily="34" charset="0"/>
                <a:ea typeface="Times New Roman" panose="02020603050405020304" pitchFamily="18" charset="0"/>
                <a:cs typeface="Myriad Pro"/>
              </a:rPr>
              <a:t> There would be an opportunity cost to implement this motion. It would take staff time to clean and post the recordings and to track down all of the necessary release forms. </a:t>
            </a:r>
            <a:endParaRPr lang="en-US" sz="1800" dirty="0">
              <a:solidFill>
                <a:srgbClr val="000000"/>
              </a:solidFill>
              <a:effectLst/>
              <a:latin typeface="Myriad Pro"/>
              <a:ea typeface="Times New Roman" panose="02020603050405020304" pitchFamily="18" charset="0"/>
              <a:cs typeface="Myriad Pro"/>
            </a:endParaRPr>
          </a:p>
          <a:p>
            <a:endParaRPr lang="en-US" dirty="0"/>
          </a:p>
        </p:txBody>
      </p:sp>
      <p:sp>
        <p:nvSpPr>
          <p:cNvPr id="4" name="Slide Number Placeholder 3"/>
          <p:cNvSpPr>
            <a:spLocks noGrp="1"/>
          </p:cNvSpPr>
          <p:nvPr>
            <p:ph type="sldNum" sz="quarter" idx="5"/>
          </p:nvPr>
        </p:nvSpPr>
        <p:spPr/>
        <p:txBody>
          <a:bodyPr/>
          <a:lstStyle/>
          <a:p>
            <a:fld id="{AAC21A81-C34A-4D53-8FBA-8ECBBDFDB00E}" type="slidenum">
              <a:rPr lang="en-US" smtClean="0"/>
              <a:t>13</a:t>
            </a:fld>
            <a:endParaRPr lang="en-US"/>
          </a:p>
        </p:txBody>
      </p:sp>
    </p:spTree>
    <p:extLst>
      <p:ext uri="{BB962C8B-B14F-4D97-AF65-F5344CB8AC3E}">
        <p14:creationId xmlns:p14="http://schemas.microsoft.com/office/powerpoint/2010/main" val="208034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Franklin Gothic Book" panose="020B0503020102020204" pitchFamily="34" charset="0"/>
                <a:ea typeface="Calibri" panose="020F0502020204030204" pitchFamily="34" charset="0"/>
                <a:cs typeface="Calibri" panose="020F0502020204030204" pitchFamily="34" charset="0"/>
              </a:rPr>
              <a:t>Rationale By Region</a:t>
            </a:r>
            <a:r>
              <a:rPr lang="en-US" sz="1800" dirty="0">
                <a:effectLst/>
                <a:latin typeface="Franklin Gothic Book" panose="020B0503020102020204" pitchFamily="34" charset="0"/>
                <a:ea typeface="Calibri" panose="020F0502020204030204" pitchFamily="34" charset="0"/>
                <a:cs typeface="Calibri" panose="020F0502020204030204" pitchFamily="34" charset="0"/>
              </a:rPr>
              <a:t>: To gain a worldwide understanding of our Fellowship and the services being provided, when holding webinars on the topics of PR, H&amp;I, Step Writing for Inmates, FD, and Phone Lines. This will also help to give information to those who are on different time zones so that they can gain the ESH of those webinars and have access to this helpful information.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AC21A81-C34A-4D53-8FBA-8ECBBDFDB00E}" type="slidenum">
              <a:rPr lang="en-US" smtClean="0"/>
              <a:t>14</a:t>
            </a:fld>
            <a:endParaRPr lang="en-US"/>
          </a:p>
        </p:txBody>
      </p:sp>
    </p:spTree>
    <p:extLst>
      <p:ext uri="{BB962C8B-B14F-4D97-AF65-F5344CB8AC3E}">
        <p14:creationId xmlns:p14="http://schemas.microsoft.com/office/powerpoint/2010/main" val="3397436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ts val="1400"/>
              </a:lnSpc>
              <a:spcBef>
                <a:spcPts val="400"/>
              </a:spcBef>
              <a:spcAft>
                <a:spcPts val="0"/>
              </a:spcAft>
            </a:pPr>
            <a:r>
              <a:rPr lang="en-US" sz="1800" b="1" dirty="0">
                <a:solidFill>
                  <a:srgbClr val="000000"/>
                </a:solidFill>
                <a:effectLst/>
                <a:latin typeface="Franklin Gothic Book" panose="020B0503020102020204" pitchFamily="34" charset="0"/>
                <a:ea typeface="Times New Roman" panose="02020603050405020304" pitchFamily="18" charset="0"/>
                <a:cs typeface="Calibri" panose="020F0502020204030204" pitchFamily="34" charset="0"/>
              </a:rPr>
              <a:t>World Board Response: </a:t>
            </a:r>
            <a:r>
              <a:rPr lang="en-US" sz="1800" dirty="0">
                <a:solidFill>
                  <a:srgbClr val="000000"/>
                </a:solidFill>
                <a:effectLst/>
                <a:latin typeface="Franklin Gothic Book" panose="020B0503020102020204" pitchFamily="34" charset="0"/>
                <a:ea typeface="Times New Roman" panose="02020603050405020304" pitchFamily="18" charset="0"/>
                <a:cs typeface="Myriad Pro"/>
              </a:rPr>
              <a:t>We want to align our limited human resources where they can be the most beneficial, and we are skeptical that posting these recordings fits that bill. NAWS holds many different types of webinars and web meetings. This motion is asking that recordings of web meetings attended by the chairs of area, regional, or zonal PR or H&amp;I committees be posted online. These meetings consist almost entirely of discussion among these PR or H&amp;I trusted servants. (Phoneline, Inmate Step Writing, and Rural webinars have not been held this cycle because of low attendance.)</a:t>
            </a:r>
            <a:endParaRPr lang="en-US" sz="1800" dirty="0">
              <a:solidFill>
                <a:srgbClr val="000000"/>
              </a:solidFill>
              <a:effectLst/>
              <a:latin typeface="Myriad Pro"/>
              <a:ea typeface="Times New Roman" panose="02020603050405020304" pitchFamily="18" charset="0"/>
              <a:cs typeface="Myriad Pro"/>
            </a:endParaRPr>
          </a:p>
          <a:p>
            <a:pPr marL="0" marR="0" algn="just">
              <a:lnSpc>
                <a:spcPts val="1400"/>
              </a:lnSpc>
              <a:spcBef>
                <a:spcPts val="400"/>
              </a:spcBef>
              <a:spcAft>
                <a:spcPts val="0"/>
              </a:spcAft>
            </a:pPr>
            <a:r>
              <a:rPr lang="en-US" sz="1800" dirty="0">
                <a:solidFill>
                  <a:srgbClr val="000000"/>
                </a:solidFill>
                <a:effectLst/>
                <a:latin typeface="Franklin Gothic Book" panose="020B0503020102020204" pitchFamily="34" charset="0"/>
                <a:ea typeface="Times New Roman" panose="02020603050405020304" pitchFamily="18" charset="0"/>
                <a:cs typeface="Myriad Pro"/>
              </a:rPr>
              <a:t>Posting the recordings to na.org would require slight cleaning of the recordings; obtaining written releases from all participants, which can be a bit of a challenge; and time to post them on our website. </a:t>
            </a:r>
            <a:endParaRPr lang="en-US" dirty="0"/>
          </a:p>
        </p:txBody>
      </p:sp>
      <p:sp>
        <p:nvSpPr>
          <p:cNvPr id="4" name="Slide Number Placeholder 3"/>
          <p:cNvSpPr>
            <a:spLocks noGrp="1"/>
          </p:cNvSpPr>
          <p:nvPr>
            <p:ph type="sldNum" sz="quarter" idx="5"/>
          </p:nvPr>
        </p:nvSpPr>
        <p:spPr/>
        <p:txBody>
          <a:bodyPr/>
          <a:lstStyle/>
          <a:p>
            <a:fld id="{AAC21A81-C34A-4D53-8FBA-8ECBBDFDB00E}" type="slidenum">
              <a:rPr lang="en-US" smtClean="0"/>
              <a:t>15</a:t>
            </a:fld>
            <a:endParaRPr lang="en-US"/>
          </a:p>
        </p:txBody>
      </p:sp>
    </p:spTree>
    <p:extLst>
      <p:ext uri="{BB962C8B-B14F-4D97-AF65-F5344CB8AC3E}">
        <p14:creationId xmlns:p14="http://schemas.microsoft.com/office/powerpoint/2010/main" val="790051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ts val="1400"/>
              </a:lnSpc>
              <a:spcBef>
                <a:spcPts val="400"/>
              </a:spcBef>
              <a:spcAft>
                <a:spcPts val="0"/>
              </a:spcAft>
            </a:pPr>
            <a:r>
              <a:rPr lang="en-US" sz="1800" dirty="0">
                <a:solidFill>
                  <a:srgbClr val="000000"/>
                </a:solidFill>
                <a:effectLst/>
                <a:latin typeface="Franklin Gothic Book" panose="020B0503020102020204" pitchFamily="34" charset="0"/>
                <a:ea typeface="Times New Roman" panose="02020603050405020304" pitchFamily="18" charset="0"/>
                <a:cs typeface="Myriad Pro"/>
              </a:rPr>
              <a:t>We believe there are more effective ways to provide interested members access to the information. We now create written summaries of each of the PR and H&amp;I web meetings, and those summaries are available upon request. </a:t>
            </a:r>
            <a:endParaRPr lang="en-US" sz="1800" dirty="0">
              <a:solidFill>
                <a:srgbClr val="000000"/>
              </a:solidFill>
              <a:effectLst/>
              <a:latin typeface="Myriad Pro"/>
              <a:ea typeface="Times New Roman" panose="02020603050405020304" pitchFamily="18" charset="0"/>
              <a:cs typeface="Myriad Pro"/>
            </a:endParaRPr>
          </a:p>
          <a:p>
            <a:pPr marL="0" marR="0" algn="just">
              <a:lnSpc>
                <a:spcPts val="1400"/>
              </a:lnSpc>
              <a:spcBef>
                <a:spcPts val="400"/>
              </a:spcBef>
              <a:spcAft>
                <a:spcPts val="0"/>
              </a:spcAft>
            </a:pPr>
            <a:r>
              <a:rPr lang="en-US" sz="1800" dirty="0">
                <a:solidFill>
                  <a:srgbClr val="000000"/>
                </a:solidFill>
                <a:effectLst/>
                <a:latin typeface="Franklin Gothic Book" panose="020B0503020102020204" pitchFamily="34" charset="0"/>
                <a:ea typeface="Times New Roman" panose="02020603050405020304" pitchFamily="18" charset="0"/>
                <a:cs typeface="Myriad Pro"/>
              </a:rPr>
              <a:t>We also hold quarterly web meetings, open to all members, on topics of Fellowship interest. We post audio recordings of these open web meetings, but NA members do not seem to be very interested in accessing the postings. We do not currently have the ability to track the number of downloads, but none of the recordings is in the top 200 accessed files on na.org. Our first PR and H&amp;I webinars open to all members are scheduled for November 2022. </a:t>
            </a:r>
            <a:endParaRPr lang="en-US" sz="1800" dirty="0">
              <a:solidFill>
                <a:srgbClr val="000000"/>
              </a:solidFill>
              <a:effectLst/>
              <a:latin typeface="Myriad Pro"/>
              <a:ea typeface="Times New Roman" panose="02020603050405020304" pitchFamily="18" charset="0"/>
              <a:cs typeface="Myriad Pro"/>
            </a:endParaRPr>
          </a:p>
          <a:p>
            <a:pPr marL="0" marR="0" algn="just">
              <a:lnSpc>
                <a:spcPts val="1400"/>
              </a:lnSpc>
              <a:spcBef>
                <a:spcPts val="400"/>
              </a:spcBef>
              <a:spcAft>
                <a:spcPts val="0"/>
              </a:spcAft>
            </a:pPr>
            <a:r>
              <a:rPr lang="en-US" sz="1800" dirty="0">
                <a:solidFill>
                  <a:srgbClr val="000000"/>
                </a:solidFill>
                <a:effectLst/>
                <a:latin typeface="Franklin Gothic Book" panose="020B0503020102020204" pitchFamily="34" charset="0"/>
                <a:ea typeface="Times New Roman" panose="02020603050405020304" pitchFamily="18" charset="0"/>
                <a:cs typeface="Myriad Pro"/>
              </a:rPr>
              <a:t>We will continue to evaluate the effectiveness of our communications and how to best respond to members’ needs. </a:t>
            </a:r>
            <a:endParaRPr lang="en-US" sz="1800" dirty="0">
              <a:solidFill>
                <a:srgbClr val="000000"/>
              </a:solidFill>
              <a:effectLst/>
              <a:latin typeface="Myriad Pro"/>
              <a:ea typeface="Times New Roman" panose="02020603050405020304" pitchFamily="18" charset="0"/>
              <a:cs typeface="Myriad Pro"/>
            </a:endParaRPr>
          </a:p>
          <a:p>
            <a:endParaRPr lang="en-US" dirty="0"/>
          </a:p>
        </p:txBody>
      </p:sp>
      <p:sp>
        <p:nvSpPr>
          <p:cNvPr id="4" name="Slide Number Placeholder 3"/>
          <p:cNvSpPr>
            <a:spLocks noGrp="1"/>
          </p:cNvSpPr>
          <p:nvPr>
            <p:ph type="sldNum" sz="quarter" idx="5"/>
          </p:nvPr>
        </p:nvSpPr>
        <p:spPr/>
        <p:txBody>
          <a:bodyPr/>
          <a:lstStyle/>
          <a:p>
            <a:fld id="{AAC21A81-C34A-4D53-8FBA-8ECBBDFDB00E}" type="slidenum">
              <a:rPr lang="en-US" smtClean="0"/>
              <a:t>16</a:t>
            </a:fld>
            <a:endParaRPr lang="en-US"/>
          </a:p>
        </p:txBody>
      </p:sp>
    </p:spTree>
    <p:extLst>
      <p:ext uri="{BB962C8B-B14F-4D97-AF65-F5344CB8AC3E}">
        <p14:creationId xmlns:p14="http://schemas.microsoft.com/office/powerpoint/2010/main" val="3897921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600"/>
              </a:spcAft>
            </a:pPr>
            <a:r>
              <a:rPr lang="en-US" sz="1800" b="1" dirty="0">
                <a:effectLst/>
                <a:latin typeface="Franklin Gothic Book" panose="020B0503020102020204" pitchFamily="34" charset="0"/>
                <a:ea typeface="Calibri" panose="020F0502020204030204" pitchFamily="34" charset="0"/>
                <a:cs typeface="Times New Roman" panose="02020603050405020304" pitchFamily="18" charset="0"/>
              </a:rPr>
              <a:t>Motion 21</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To direct NA World Services to remove the Hospitals and Institutions Handbook from the inventory.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endParaRPr lang="en-US" sz="1800" b="1"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800" b="1" dirty="0">
                <a:effectLst/>
                <a:latin typeface="Franklin Gothic Book" panose="020B0503020102020204" pitchFamily="34" charset="0"/>
                <a:ea typeface="Calibri" panose="020F0502020204030204" pitchFamily="34" charset="0"/>
                <a:cs typeface="Times New Roman" panose="02020603050405020304" pitchFamily="18" charset="0"/>
              </a:rPr>
              <a:t>Maker</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Free State Region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endParaRPr lang="en-US" sz="1800" b="1"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800" b="1" dirty="0">
                <a:effectLst/>
                <a:latin typeface="Franklin Gothic Book" panose="020B0503020102020204" pitchFamily="34" charset="0"/>
                <a:ea typeface="Calibri" panose="020F0502020204030204" pitchFamily="34" charset="0"/>
                <a:cs typeface="Times New Roman" panose="02020603050405020304" pitchFamily="18" charset="0"/>
              </a:rPr>
              <a:t>Intent</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To remove an outdated service manual from WSO inventory.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AC21A81-C34A-4D53-8FBA-8ECBBDFDB00E}" type="slidenum">
              <a:rPr lang="en-US" smtClean="0"/>
              <a:t>18</a:t>
            </a:fld>
            <a:endParaRPr lang="en-US"/>
          </a:p>
        </p:txBody>
      </p:sp>
    </p:spTree>
    <p:extLst>
      <p:ext uri="{BB962C8B-B14F-4D97-AF65-F5344CB8AC3E}">
        <p14:creationId xmlns:p14="http://schemas.microsoft.com/office/powerpoint/2010/main" val="5282382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Franklin Gothic Book" panose="020B0503020102020204" pitchFamily="34" charset="0"/>
                <a:ea typeface="Calibri" panose="020F0502020204030204" pitchFamily="34" charset="0"/>
                <a:cs typeface="Times New Roman" panose="02020603050405020304" pitchFamily="18" charset="0"/>
              </a:rPr>
              <a:t>Rationale by Region</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The H&amp;I handbook has not been updated since the 1980’s and with our current literature update process, will never be prioritized high enough. We believe a better approach would be to update the Public Relations Handbook Chapter 6 (Criminal Justice) resource section and H&amp;I Basics with more information relevant to current practices and methods for carrying our message that could include using virtual platforms and tools. We believe this will better serve our trusted servants involved in H&amp;I service by providing more current and better tools.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AC21A81-C34A-4D53-8FBA-8ECBBDFDB00E}" type="slidenum">
              <a:rPr lang="en-US" smtClean="0"/>
              <a:t>19</a:t>
            </a:fld>
            <a:endParaRPr lang="en-US"/>
          </a:p>
        </p:txBody>
      </p:sp>
    </p:spTree>
    <p:extLst>
      <p:ext uri="{BB962C8B-B14F-4D97-AF65-F5344CB8AC3E}">
        <p14:creationId xmlns:p14="http://schemas.microsoft.com/office/powerpoint/2010/main" val="1530327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r>
              <a:rPr lang="en-US" sz="1800" b="1" dirty="0">
                <a:effectLst/>
                <a:latin typeface="Franklin Gothic Book" panose="020B0503020102020204" pitchFamily="34" charset="0"/>
                <a:ea typeface="Calibri" panose="020F0502020204030204" pitchFamily="34" charset="0"/>
                <a:cs typeface="Times New Roman" panose="02020603050405020304" pitchFamily="18" charset="0"/>
              </a:rPr>
              <a:t>World Board Response</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800" dirty="0">
                <a:solidFill>
                  <a:srgbClr val="222222"/>
                </a:solidFill>
                <a:effectLst/>
                <a:latin typeface="Franklin Gothic Book" panose="020B0503020102020204" pitchFamily="34" charset="0"/>
                <a:ea typeface="Times New Roman" panose="02020603050405020304" pitchFamily="18" charset="0"/>
                <a:cs typeface="Calibri" panose="020F0502020204030204" pitchFamily="34" charset="0"/>
              </a:rPr>
              <a:t>We recognize that the H&amp;I Handbook is very out of date, but that it is still used by some members. The H&amp;I Handbook was written in 1986 and revised in 1997. H&amp;I Basics was created in 2010. We agree that it needs to be updated.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sz="1800" dirty="0">
                <a:solidFill>
                  <a:srgbClr val="222222"/>
                </a:solidFill>
                <a:effectLst/>
                <a:latin typeface="Franklin Gothic Book" panose="020B0503020102020204" pitchFamily="34" charset="0"/>
                <a:ea typeface="Times New Roman" panose="02020603050405020304" pitchFamily="18" charset="0"/>
                <a:cs typeface="Calibri" panose="020F0502020204030204" pitchFamily="34" charset="0"/>
              </a:rPr>
              <a:t>We understand this motion’s concern that new communities not translate an obsolete handbook. At the same time, some members are reluctant to remove access to NA service material even if it is outdated.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AC21A81-C34A-4D53-8FBA-8ECBBDFDB00E}" type="slidenum">
              <a:rPr lang="en-US" smtClean="0"/>
              <a:t>20</a:t>
            </a:fld>
            <a:endParaRPr lang="en-US"/>
          </a:p>
        </p:txBody>
      </p:sp>
    </p:spTree>
    <p:extLst>
      <p:ext uri="{BB962C8B-B14F-4D97-AF65-F5344CB8AC3E}">
        <p14:creationId xmlns:p14="http://schemas.microsoft.com/office/powerpoint/2010/main" val="5255188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222222"/>
                </a:solidFill>
                <a:effectLst/>
                <a:latin typeface="Franklin Gothic Book" panose="020B0503020102020204" pitchFamily="34" charset="0"/>
                <a:ea typeface="Times New Roman" panose="02020603050405020304" pitchFamily="18" charset="0"/>
                <a:cs typeface="Calibri" panose="020F0502020204030204" pitchFamily="34" charset="0"/>
              </a:rPr>
              <a:t>We recently reorganized our </a:t>
            </a:r>
            <a:r>
              <a:rPr lang="en-US" sz="1800" u="sng" dirty="0">
                <a:solidFill>
                  <a:srgbClr val="0000FF"/>
                </a:solidFill>
                <a:effectLst/>
                <a:latin typeface="Franklin Gothic Book" panose="020B0503020102020204" pitchFamily="34" charset="0"/>
                <a:ea typeface="Times New Roman" panose="02020603050405020304" pitchFamily="18" charset="0"/>
                <a:cs typeface="Calibri" panose="020F0502020204030204" pitchFamily="34" charset="0"/>
                <a:hlinkClick r:id="rId3"/>
              </a:rPr>
              <a:t>handbooks</a:t>
            </a:r>
            <a:r>
              <a:rPr lang="en-US" sz="1800" dirty="0">
                <a:solidFill>
                  <a:srgbClr val="222222"/>
                </a:solidFill>
                <a:effectLst/>
                <a:latin typeface="Franklin Gothic Book" panose="020B0503020102020204" pitchFamily="34" charset="0"/>
                <a:ea typeface="Times New Roman" panose="02020603050405020304" pitchFamily="18" charset="0"/>
                <a:cs typeface="Calibri" panose="020F0502020204030204" pitchFamily="34" charset="0"/>
              </a:rPr>
              <a:t> and </a:t>
            </a:r>
            <a:r>
              <a:rPr lang="en-US" sz="1800" u="sng" dirty="0">
                <a:solidFill>
                  <a:srgbClr val="0000FF"/>
                </a:solidFill>
                <a:effectLst/>
                <a:latin typeface="Franklin Gothic Book" panose="020B0503020102020204" pitchFamily="34" charset="0"/>
                <a:ea typeface="Times New Roman" panose="02020603050405020304" pitchFamily="18" charset="0"/>
                <a:cs typeface="Calibri" panose="020F0502020204030204" pitchFamily="34" charset="0"/>
                <a:hlinkClick r:id="rId4"/>
              </a:rPr>
              <a:t>basics</a:t>
            </a:r>
            <a:r>
              <a:rPr lang="en-US" sz="1800" dirty="0">
                <a:solidFill>
                  <a:srgbClr val="222222"/>
                </a:solidFill>
                <a:effectLst/>
                <a:latin typeface="Franklin Gothic Book" panose="020B0503020102020204" pitchFamily="34" charset="0"/>
                <a:ea typeface="Times New Roman" panose="02020603050405020304" pitchFamily="18" charset="0"/>
                <a:cs typeface="Calibri" panose="020F0502020204030204" pitchFamily="34" charset="0"/>
              </a:rPr>
              <a:t> web pages (which are </a:t>
            </a:r>
            <a:r>
              <a:rPr lang="en-US" sz="1800" u="sng" dirty="0">
                <a:solidFill>
                  <a:srgbClr val="0000FF"/>
                </a:solidFill>
                <a:effectLst/>
                <a:latin typeface="Franklin Gothic Book" panose="020B0503020102020204" pitchFamily="34" charset="0"/>
                <a:ea typeface="Times New Roman" panose="02020603050405020304" pitchFamily="18" charset="0"/>
                <a:cs typeface="Calibri" panose="020F0502020204030204" pitchFamily="34" charset="0"/>
                <a:hlinkClick r:id="rId3"/>
              </a:rPr>
              <a:t>www.na.org/handbooks</a:t>
            </a:r>
            <a:r>
              <a:rPr lang="en-US" sz="1800" dirty="0">
                <a:solidFill>
                  <a:srgbClr val="222222"/>
                </a:solidFill>
                <a:effectLst/>
                <a:latin typeface="Franklin Gothic Book" panose="020B0503020102020204" pitchFamily="34" charset="0"/>
                <a:ea typeface="Times New Roman" panose="02020603050405020304" pitchFamily="18" charset="0"/>
                <a:cs typeface="Calibri" panose="020F0502020204030204" pitchFamily="34" charset="0"/>
              </a:rPr>
              <a:t> and </a:t>
            </a:r>
            <a:r>
              <a:rPr lang="en-US" sz="1800" u="sng" dirty="0">
                <a:solidFill>
                  <a:srgbClr val="0000FF"/>
                </a:solidFill>
                <a:effectLst/>
                <a:latin typeface="Franklin Gothic Book" panose="020B0503020102020204" pitchFamily="34" charset="0"/>
                <a:ea typeface="Times New Roman" panose="02020603050405020304" pitchFamily="18" charset="0"/>
                <a:cs typeface="Calibri" panose="020F0502020204030204" pitchFamily="34" charset="0"/>
                <a:hlinkClick r:id="rId4"/>
              </a:rPr>
              <a:t>www.na.org/basics</a:t>
            </a:r>
            <a:r>
              <a:rPr lang="en-US" sz="1800" dirty="0">
                <a:solidFill>
                  <a:srgbClr val="222222"/>
                </a:solidFill>
                <a:effectLst/>
                <a:latin typeface="Franklin Gothic Book" panose="020B0503020102020204" pitchFamily="34" charset="0"/>
                <a:ea typeface="Times New Roman" panose="02020603050405020304" pitchFamily="18" charset="0"/>
                <a:cs typeface="Calibri" panose="020F0502020204030204" pitchFamily="34" charset="0"/>
              </a:rPr>
              <a:t>). Because of similar concerns, we added this note part way down the handbooks page: </a:t>
            </a:r>
            <a:r>
              <a:rPr lang="en-US" sz="1800" i="1" dirty="0">
                <a:solidFill>
                  <a:srgbClr val="222222"/>
                </a:solidFill>
                <a:effectLst/>
                <a:latin typeface="Franklin Gothic Book" panose="020B0503020102020204" pitchFamily="34" charset="0"/>
                <a:ea typeface="Times New Roman" panose="02020603050405020304" pitchFamily="18" charset="0"/>
                <a:cs typeface="Calibri" panose="020F0502020204030204" pitchFamily="34" charset="0"/>
              </a:rPr>
              <a:t>The handbooks below are some of our older service resources, many of which have not been revised for some time. Printed copies of these will be discontinued when current stocks expire. </a:t>
            </a:r>
            <a:r>
              <a:rPr lang="en-US" sz="1800" dirty="0">
                <a:solidFill>
                  <a:srgbClr val="222222"/>
                </a:solidFill>
                <a:effectLst/>
                <a:latin typeface="Franklin Gothic Book" panose="020B0503020102020204" pitchFamily="34" charset="0"/>
                <a:ea typeface="Times New Roman" panose="02020603050405020304" pitchFamily="18" charset="0"/>
                <a:cs typeface="Calibri" panose="020F0502020204030204" pitchFamily="34" charset="0"/>
              </a:rPr>
              <a:t>The handbooks below the note are at least 24 years old: phonelines, newsletters, outreach, and literature committee handbooks.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AC21A81-C34A-4D53-8FBA-8ECBBDFDB00E}" type="slidenum">
              <a:rPr lang="en-US" smtClean="0"/>
              <a:t>21</a:t>
            </a:fld>
            <a:endParaRPr lang="en-US"/>
          </a:p>
        </p:txBody>
      </p:sp>
    </p:spTree>
    <p:extLst>
      <p:ext uri="{BB962C8B-B14F-4D97-AF65-F5344CB8AC3E}">
        <p14:creationId xmlns:p14="http://schemas.microsoft.com/office/powerpoint/2010/main" val="1513155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This PPT covers Motions 19 through 25, the final seven of the 13 Regional and zonal Motions. Motions 19, 20, and 21 pertain to </a:t>
            </a:r>
            <a:r>
              <a:rPr lang="en-US" sz="1800" b="1" kern="12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Public Relations/Hospitals &amp; Institutions</a:t>
            </a:r>
            <a:r>
              <a:rPr lang="en-US" sz="1800" kern="12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 and Motions 22, 23, 24, and 25 deal with</a:t>
            </a:r>
            <a:r>
              <a:rPr lang="en-US" sz="1800" b="1" kern="12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 WSC Policies</a:t>
            </a:r>
            <a:r>
              <a:rPr lang="en-US" sz="1800" kern="12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AC21A81-C34A-4D53-8FBA-8ECBBDFDB00E}" type="slidenum">
              <a:rPr lang="en-US" smtClean="0"/>
              <a:t>2</a:t>
            </a:fld>
            <a:endParaRPr lang="en-US"/>
          </a:p>
        </p:txBody>
      </p:sp>
    </p:spTree>
    <p:extLst>
      <p:ext uri="{BB962C8B-B14F-4D97-AF65-F5344CB8AC3E}">
        <p14:creationId xmlns:p14="http://schemas.microsoft.com/office/powerpoint/2010/main" val="1504984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600"/>
              </a:spcAft>
            </a:pPr>
            <a:r>
              <a:rPr lang="en-US" sz="1200" kern="12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The final four </a:t>
            </a:r>
            <a:r>
              <a:rPr lang="en-US" sz="1200" b="1" kern="12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Motions: 22, 23, 24, and 25</a:t>
            </a:r>
            <a:r>
              <a:rPr lang="en-US" sz="1200" kern="12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 all deal with</a:t>
            </a:r>
            <a:r>
              <a:rPr lang="en-US" sz="1200" b="1" kern="12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 WSC Policies</a:t>
            </a:r>
            <a:r>
              <a:rPr lang="en-US" sz="1200" kern="12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endParaRPr lang="en-US" sz="1200" b="1"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200" b="1" dirty="0">
                <a:effectLst/>
                <a:latin typeface="Franklin Gothic Book" panose="020B0503020102020204" pitchFamily="34" charset="0"/>
                <a:ea typeface="Calibri" panose="020F0502020204030204" pitchFamily="34" charset="0"/>
                <a:cs typeface="Times New Roman" panose="02020603050405020304" pitchFamily="18" charset="0"/>
              </a:rPr>
              <a:t>Motion 22</a:t>
            </a:r>
            <a:r>
              <a:rPr lang="en-US" sz="1200" dirty="0">
                <a:effectLst/>
                <a:latin typeface="Franklin Gothic Book" panose="020B0503020102020204" pitchFamily="34" charset="0"/>
                <a:ea typeface="Calibri" panose="020F0502020204030204" pitchFamily="34" charset="0"/>
                <a:cs typeface="Times New Roman" panose="02020603050405020304" pitchFamily="18" charset="0"/>
              </a:rPr>
              <a:t> was in the 2020 </a:t>
            </a:r>
            <a:r>
              <a:rPr lang="en-US" sz="1200" i="1" dirty="0">
                <a:effectLst/>
                <a:latin typeface="Franklin Gothic Book" panose="020B0503020102020204" pitchFamily="34" charset="0"/>
                <a:ea typeface="Calibri" panose="020F0502020204030204" pitchFamily="34" charset="0"/>
                <a:cs typeface="Times New Roman" panose="02020603050405020304" pitchFamily="18" charset="0"/>
              </a:rPr>
              <a:t>CAR</a:t>
            </a:r>
            <a:r>
              <a:rPr lang="en-US" sz="1200" dirty="0">
                <a:effectLst/>
                <a:latin typeface="Franklin Gothic Book" panose="020B0503020102020204" pitchFamily="34" charset="0"/>
                <a:ea typeface="Calibri" panose="020F0502020204030204" pitchFamily="34" charset="0"/>
                <a:cs typeface="Times New Roman" panose="02020603050405020304" pitchFamily="18" charset="0"/>
              </a:rPr>
              <a:t>, and our response is much the same. </a:t>
            </a:r>
            <a:r>
              <a:rPr lang="en-US" sz="1200" b="1" dirty="0">
                <a:effectLst/>
                <a:latin typeface="Franklin Gothic Book" panose="020B0503020102020204" pitchFamily="34" charset="0"/>
                <a:ea typeface="Calibri" panose="020F0502020204030204" pitchFamily="34" charset="0"/>
                <a:cs typeface="Times New Roman" panose="02020603050405020304" pitchFamily="18" charset="0"/>
              </a:rPr>
              <a:t>Motions 23 and 24</a:t>
            </a:r>
            <a:r>
              <a:rPr lang="en-US" sz="1200" dirty="0">
                <a:effectLst/>
                <a:latin typeface="Franklin Gothic Book" panose="020B0503020102020204" pitchFamily="34" charset="0"/>
                <a:ea typeface="Calibri" panose="020F0502020204030204" pitchFamily="34" charset="0"/>
                <a:cs typeface="Times New Roman" panose="02020603050405020304" pitchFamily="18" charset="0"/>
              </a:rPr>
              <a:t> involve streaming the WSC and conference participant web meetings. </a:t>
            </a:r>
            <a:r>
              <a:rPr lang="en-US" sz="1200" b="1" dirty="0">
                <a:effectLst/>
                <a:latin typeface="Franklin Gothic Book" panose="020B0503020102020204" pitchFamily="34" charset="0"/>
                <a:ea typeface="Calibri" panose="020F0502020204030204" pitchFamily="34" charset="0"/>
                <a:cs typeface="Times New Roman" panose="02020603050405020304" pitchFamily="18" charset="0"/>
              </a:rPr>
              <a:t>Motion 25</a:t>
            </a:r>
            <a:r>
              <a:rPr lang="en-US" sz="1200" dirty="0">
                <a:effectLst/>
                <a:latin typeface="Franklin Gothic Book" panose="020B0503020102020204" pitchFamily="34" charset="0"/>
                <a:ea typeface="Calibri" panose="020F0502020204030204" pitchFamily="34" charset="0"/>
                <a:cs typeface="Times New Roman" panose="02020603050405020304" pitchFamily="18" charset="0"/>
              </a:rPr>
              <a:t> is about voting processes.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endParaRPr lang="en-US" sz="1200" i="1"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200" i="1" dirty="0">
                <a:effectLst/>
                <a:latin typeface="Franklin Gothic Book" panose="020B0503020102020204" pitchFamily="34" charset="0"/>
                <a:ea typeface="Calibri" panose="020F0502020204030204" pitchFamily="34" charset="0"/>
                <a:cs typeface="Times New Roman" panose="02020603050405020304" pitchFamily="18" charset="0"/>
              </a:rPr>
              <a:t>A Guide to World Services in NA</a:t>
            </a:r>
            <a:r>
              <a:rPr lang="en-US" sz="1200" dirty="0">
                <a:effectLst/>
                <a:latin typeface="Franklin Gothic Book" panose="020B0503020102020204" pitchFamily="34" charset="0"/>
                <a:ea typeface="Calibri" panose="020F0502020204030204" pitchFamily="34" charset="0"/>
                <a:cs typeface="Times New Roman" panose="02020603050405020304" pitchFamily="18" charset="0"/>
              </a:rPr>
              <a:t> is a resource that may be helpful in considering these motions. It is posted at </a:t>
            </a:r>
            <a:r>
              <a:rPr lang="en-US" sz="1200" u="sng" dirty="0">
                <a:solidFill>
                  <a:srgbClr val="0000FF"/>
                </a:solidFill>
                <a:effectLst/>
                <a:latin typeface="Franklin Gothic Book" panose="020B0503020102020204" pitchFamily="34" charset="0"/>
                <a:ea typeface="Calibri" panose="020F0502020204030204" pitchFamily="34" charset="0"/>
                <a:cs typeface="Times New Roman" panose="02020603050405020304" pitchFamily="18" charset="0"/>
                <a:hlinkClick r:id="rId3"/>
              </a:rPr>
              <a:t>www.na.org/conference</a:t>
            </a:r>
            <a:r>
              <a:rPr lang="en-US" sz="1200" dirty="0">
                <a:effectLst/>
                <a:latin typeface="Franklin Gothic Book" panose="020B05030201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AC21A81-C34A-4D53-8FBA-8ECBBDFDB00E}" type="slidenum">
              <a:rPr lang="en-US" smtClean="0"/>
              <a:t>23</a:t>
            </a:fld>
            <a:endParaRPr lang="en-US"/>
          </a:p>
        </p:txBody>
      </p:sp>
    </p:spTree>
    <p:extLst>
      <p:ext uri="{BB962C8B-B14F-4D97-AF65-F5344CB8AC3E}">
        <p14:creationId xmlns:p14="http://schemas.microsoft.com/office/powerpoint/2010/main" val="20647951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600"/>
              </a:spcAft>
            </a:pPr>
            <a:r>
              <a:rPr lang="en-US" sz="1800" b="1" dirty="0">
                <a:effectLst/>
                <a:latin typeface="Franklin Gothic Book" panose="020B0503020102020204" pitchFamily="34" charset="0"/>
                <a:ea typeface="Calibri" panose="020F0502020204030204" pitchFamily="34" charset="0"/>
                <a:cs typeface="Times New Roman" panose="02020603050405020304" pitchFamily="18" charset="0"/>
              </a:rPr>
              <a:t>Motion 22: </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If any Motion or Proposal, in Content or Intent, has been submitted and failed to achieve consensus or adoption at two consecutive World Service Conferences, the previously proposed Content and Intent may not be suggested to the Fellowship in the </a:t>
            </a:r>
            <a:r>
              <a:rPr lang="en-US" sz="1800" i="1" dirty="0">
                <a:effectLst/>
                <a:latin typeface="Franklin Gothic Book" panose="020B0503020102020204" pitchFamily="34" charset="0"/>
                <a:ea typeface="Calibri" panose="020F0502020204030204" pitchFamily="34" charset="0"/>
                <a:cs typeface="Times New Roman" panose="02020603050405020304" pitchFamily="18" charset="0"/>
              </a:rPr>
              <a:t>Conference Agenda Report</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800" i="1" dirty="0">
                <a:effectLst/>
                <a:latin typeface="Franklin Gothic Book" panose="020B0503020102020204" pitchFamily="34" charset="0"/>
                <a:ea typeface="Calibri" panose="020F0502020204030204" pitchFamily="34" charset="0"/>
                <a:cs typeface="Times New Roman" panose="02020603050405020304" pitchFamily="18" charset="0"/>
              </a:rPr>
              <a:t>CAR</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Conference Approval Track (CAT) or at the WSC for one entire conference cycle.</a:t>
            </a:r>
            <a:endParaRPr lang="en-US" sz="1800" dirty="0">
              <a:effectLst/>
              <a:latin typeface="Calibri" panose="020F0502020204030204" pitchFamily="34" charset="0"/>
              <a:ea typeface="Calibri" panose="020F0502020204030204" pitchFamily="34" charset="0"/>
            </a:endParaRPr>
          </a:p>
          <a:p>
            <a:pPr marL="0" marR="0" algn="just">
              <a:spcBef>
                <a:spcPts val="0"/>
              </a:spcBef>
              <a:spcAft>
                <a:spcPts val="600"/>
              </a:spcAft>
            </a:pPr>
            <a:endParaRPr lang="en-US" sz="1800" b="1"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0" marR="0" algn="just">
              <a:spcBef>
                <a:spcPts val="0"/>
              </a:spcBef>
              <a:spcAft>
                <a:spcPts val="600"/>
              </a:spcAft>
            </a:pPr>
            <a:r>
              <a:rPr lang="en-US" sz="1800" b="1" dirty="0">
                <a:effectLst/>
                <a:latin typeface="Franklin Gothic Book" panose="020B0503020102020204" pitchFamily="34" charset="0"/>
                <a:ea typeface="Calibri" panose="020F0502020204030204" pitchFamily="34" charset="0"/>
                <a:cs typeface="Times New Roman" panose="02020603050405020304" pitchFamily="18" charset="0"/>
              </a:rPr>
              <a:t>Maker:</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Southern California Region</a:t>
            </a:r>
            <a:endParaRPr lang="en-US" sz="1800" dirty="0">
              <a:effectLst/>
              <a:latin typeface="Calibri" panose="020F0502020204030204" pitchFamily="34" charset="0"/>
              <a:ea typeface="Calibri" panose="020F0502020204030204" pitchFamily="34" charset="0"/>
            </a:endParaRPr>
          </a:p>
          <a:p>
            <a:pPr marL="0" marR="0" algn="just">
              <a:spcBef>
                <a:spcPts val="0"/>
              </a:spcBef>
              <a:spcAft>
                <a:spcPts val="600"/>
              </a:spcAft>
            </a:pPr>
            <a:endParaRPr lang="en-US" sz="1800" b="1"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0" marR="0" algn="just">
              <a:spcBef>
                <a:spcPts val="0"/>
              </a:spcBef>
              <a:spcAft>
                <a:spcPts val="600"/>
              </a:spcAft>
            </a:pPr>
            <a:r>
              <a:rPr lang="en-US" sz="1800" b="1" dirty="0">
                <a:effectLst/>
                <a:latin typeface="Franklin Gothic Book" panose="020B0503020102020204" pitchFamily="34" charset="0"/>
                <a:ea typeface="Calibri" panose="020F0502020204030204" pitchFamily="34" charset="0"/>
                <a:cs typeface="Times New Roman" panose="02020603050405020304" pitchFamily="18" charset="0"/>
              </a:rPr>
              <a:t>Intent:</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To use the Fellowship’s decision-making processes and time responsibly and effectively.</a:t>
            </a:r>
            <a:endParaRPr lang="en-US" sz="1800" dirty="0">
              <a:effectLst/>
              <a:latin typeface="Calibri" panose="020F0502020204030204" pitchFamily="34" charset="0"/>
              <a:ea typeface="Calibri" panose="020F0502020204030204" pitchFamily="34" charset="0"/>
            </a:endParaRPr>
          </a:p>
          <a:p>
            <a:pPr marL="0" marR="0" algn="just">
              <a:lnSpc>
                <a:spcPts val="1400"/>
              </a:lnSpc>
              <a:spcBef>
                <a:spcPts val="400"/>
              </a:spcBef>
              <a:spcAft>
                <a:spcPts val="0"/>
              </a:spcAft>
            </a:pPr>
            <a:endParaRPr lang="en-US" sz="1800" b="1" dirty="0">
              <a:solidFill>
                <a:srgbClr val="000000"/>
              </a:solidFill>
              <a:effectLst/>
              <a:latin typeface="Franklin Gothic Book" panose="020B0503020102020204" pitchFamily="34" charset="0"/>
              <a:ea typeface="Times New Roman" panose="02020603050405020304" pitchFamily="18" charset="0"/>
              <a:cs typeface="Myriad Pro"/>
            </a:endParaRPr>
          </a:p>
          <a:p>
            <a:pPr marL="0" marR="0" algn="just">
              <a:lnSpc>
                <a:spcPts val="1400"/>
              </a:lnSpc>
              <a:spcBef>
                <a:spcPts val="400"/>
              </a:spcBef>
              <a:spcAft>
                <a:spcPts val="0"/>
              </a:spcAft>
            </a:pPr>
            <a:r>
              <a:rPr lang="en-US" sz="1800" b="1" dirty="0">
                <a:solidFill>
                  <a:srgbClr val="000000"/>
                </a:solidFill>
                <a:effectLst/>
                <a:latin typeface="Franklin Gothic Book" panose="020B0503020102020204" pitchFamily="34" charset="0"/>
                <a:ea typeface="Times New Roman" panose="02020603050405020304" pitchFamily="18" charset="0"/>
                <a:cs typeface="Myriad Pro"/>
              </a:rPr>
              <a:t>Financial Impact:</a:t>
            </a:r>
            <a:r>
              <a:rPr lang="en-US" sz="1800" dirty="0">
                <a:solidFill>
                  <a:srgbClr val="000000"/>
                </a:solidFill>
                <a:effectLst/>
                <a:latin typeface="Franklin Gothic Book" panose="020B0503020102020204" pitchFamily="34" charset="0"/>
                <a:ea typeface="Times New Roman" panose="02020603050405020304" pitchFamily="18" charset="0"/>
                <a:cs typeface="Myriad Pro"/>
              </a:rPr>
              <a:t> None.</a:t>
            </a:r>
            <a:endParaRPr lang="en-US" sz="1800" dirty="0">
              <a:solidFill>
                <a:srgbClr val="000000"/>
              </a:solidFill>
              <a:effectLst/>
              <a:latin typeface="Myriad Pro"/>
              <a:ea typeface="Times New Roman" panose="02020603050405020304" pitchFamily="18" charset="0"/>
              <a:cs typeface="Myriad Pro"/>
            </a:endParaRPr>
          </a:p>
          <a:p>
            <a:endParaRPr lang="en-US" dirty="0"/>
          </a:p>
        </p:txBody>
      </p:sp>
      <p:sp>
        <p:nvSpPr>
          <p:cNvPr id="4" name="Slide Number Placeholder 3"/>
          <p:cNvSpPr>
            <a:spLocks noGrp="1"/>
          </p:cNvSpPr>
          <p:nvPr>
            <p:ph type="sldNum" sz="quarter" idx="5"/>
          </p:nvPr>
        </p:nvSpPr>
        <p:spPr/>
        <p:txBody>
          <a:bodyPr/>
          <a:lstStyle/>
          <a:p>
            <a:fld id="{AAC21A81-C34A-4D53-8FBA-8ECBBDFDB00E}" type="slidenum">
              <a:rPr lang="en-US" smtClean="0"/>
              <a:t>24</a:t>
            </a:fld>
            <a:endParaRPr lang="en-US"/>
          </a:p>
        </p:txBody>
      </p:sp>
    </p:spTree>
    <p:extLst>
      <p:ext uri="{BB962C8B-B14F-4D97-AF65-F5344CB8AC3E}">
        <p14:creationId xmlns:p14="http://schemas.microsoft.com/office/powerpoint/2010/main" val="9414757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Franklin Gothic Book" panose="020B0503020102020204" pitchFamily="34" charset="0"/>
                <a:ea typeface="Calibri" panose="020F0502020204030204" pitchFamily="34" charset="0"/>
                <a:cs typeface="Times New Roman" panose="02020603050405020304" pitchFamily="18" charset="0"/>
              </a:rPr>
              <a:t>Rationale by Region</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By temporarily setting aside ideas and motions that have not been developed fully, this motion gives the WSC the opportunity to focus its limited time and resources on issues that have garnered a wide attention and direction for the body to decide. It also allows the makers of these motions time to develop the idea and build greater understanding and consensus within the Fellowship. This motion allow us to improve in how we carry out our services and try to learn from challenges and processes that do not yield a consistent or beneficial result.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AC21A81-C34A-4D53-8FBA-8ECBBDFDB00E}" type="slidenum">
              <a:rPr lang="en-US" smtClean="0"/>
              <a:t>25</a:t>
            </a:fld>
            <a:endParaRPr lang="en-US"/>
          </a:p>
        </p:txBody>
      </p:sp>
    </p:spTree>
    <p:extLst>
      <p:ext uri="{BB962C8B-B14F-4D97-AF65-F5344CB8AC3E}">
        <p14:creationId xmlns:p14="http://schemas.microsoft.com/office/powerpoint/2010/main" val="32400160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ts val="1400"/>
              </a:lnSpc>
              <a:spcBef>
                <a:spcPts val="400"/>
              </a:spcBef>
              <a:spcAft>
                <a:spcPts val="0"/>
              </a:spcAft>
            </a:pPr>
            <a:r>
              <a:rPr lang="en-US" sz="1800" b="1" dirty="0">
                <a:solidFill>
                  <a:srgbClr val="000000"/>
                </a:solidFill>
                <a:effectLst/>
                <a:latin typeface="Franklin Gothic Book" panose="020B0503020102020204" pitchFamily="34" charset="0"/>
                <a:ea typeface="Times New Roman" panose="02020603050405020304" pitchFamily="18" charset="0"/>
                <a:cs typeface="Myriad Pro"/>
              </a:rPr>
              <a:t>World Board Response</a:t>
            </a:r>
            <a:r>
              <a:rPr lang="en-US" sz="1800" b="1" dirty="0">
                <a:solidFill>
                  <a:srgbClr val="000000"/>
                </a:solidFill>
                <a:effectLst/>
                <a:latin typeface="Myriad Pro"/>
                <a:ea typeface="Times New Roman" panose="02020603050405020304" pitchFamily="18" charset="0"/>
                <a:cs typeface="Myriad Pro"/>
              </a:rPr>
              <a:t>:</a:t>
            </a:r>
            <a:r>
              <a:rPr lang="en-US" sz="1800" dirty="0">
                <a:solidFill>
                  <a:srgbClr val="000000"/>
                </a:solidFill>
                <a:effectLst/>
                <a:latin typeface="Myriad Pro"/>
                <a:ea typeface="Times New Roman" panose="02020603050405020304" pitchFamily="18" charset="0"/>
                <a:cs typeface="Myriad Pro"/>
              </a:rPr>
              <a:t> </a:t>
            </a:r>
            <a:r>
              <a:rPr lang="en-US" sz="1800" dirty="0">
                <a:solidFill>
                  <a:srgbClr val="000000"/>
                </a:solidFill>
                <a:effectLst/>
                <a:latin typeface="Franklin Gothic Book" panose="020B0503020102020204" pitchFamily="34" charset="0"/>
                <a:ea typeface="Times New Roman" panose="02020603050405020304" pitchFamily="18" charset="0"/>
                <a:cs typeface="Myriad Pro"/>
              </a:rPr>
              <a:t>We understand and appreciate the underlying intention of this motion. This motion seems to be about better aligning our processes with consensus-based decision making: If the same idea has been discussed repeatedly and is not supported, to allow the conference to take some time before picking the idea up again.</a:t>
            </a:r>
            <a:endParaRPr lang="en-US" sz="1800" dirty="0">
              <a:solidFill>
                <a:srgbClr val="000000"/>
              </a:solidFill>
              <a:effectLst/>
              <a:latin typeface="Myriad Pro"/>
              <a:ea typeface="Times New Roman" panose="02020603050405020304" pitchFamily="18" charset="0"/>
              <a:cs typeface="Myriad Pro"/>
            </a:endParaRPr>
          </a:p>
          <a:p>
            <a:pPr marL="0" marR="0" algn="just">
              <a:lnSpc>
                <a:spcPts val="1400"/>
              </a:lnSpc>
              <a:spcBef>
                <a:spcPts val="400"/>
              </a:spcBef>
              <a:spcAft>
                <a:spcPts val="0"/>
              </a:spcAft>
            </a:pPr>
            <a:r>
              <a:rPr lang="en-US" sz="1800" dirty="0">
                <a:solidFill>
                  <a:srgbClr val="000000"/>
                </a:solidFill>
                <a:effectLst/>
                <a:latin typeface="Franklin Gothic Book" panose="020B0503020102020204" pitchFamily="34" charset="0"/>
                <a:ea typeface="Times New Roman" panose="02020603050405020304" pitchFamily="18" charset="0"/>
                <a:cs typeface="Myriad Pro"/>
              </a:rPr>
              <a:t>We agree with that idea, but we believe the motion as it is written would be difficult to implement and could have unintended consequences. The motion says that an item with the same “content or intent” could not be introduced for a cycle if it is not adopted for two WSCs in a row. </a:t>
            </a:r>
            <a:endParaRPr lang="en-US" sz="1800" dirty="0">
              <a:solidFill>
                <a:srgbClr val="000000"/>
              </a:solidFill>
              <a:effectLst/>
              <a:latin typeface="Myriad Pro"/>
              <a:ea typeface="Times New Roman" panose="02020603050405020304" pitchFamily="18" charset="0"/>
              <a:cs typeface="Myriad Pro"/>
            </a:endParaRPr>
          </a:p>
          <a:p>
            <a:endParaRPr lang="en-US" dirty="0"/>
          </a:p>
        </p:txBody>
      </p:sp>
      <p:sp>
        <p:nvSpPr>
          <p:cNvPr id="4" name="Slide Number Placeholder 3"/>
          <p:cNvSpPr>
            <a:spLocks noGrp="1"/>
          </p:cNvSpPr>
          <p:nvPr>
            <p:ph type="sldNum" sz="quarter" idx="5"/>
          </p:nvPr>
        </p:nvSpPr>
        <p:spPr/>
        <p:txBody>
          <a:bodyPr/>
          <a:lstStyle/>
          <a:p>
            <a:fld id="{AAC21A81-C34A-4D53-8FBA-8ECBBDFDB00E}" type="slidenum">
              <a:rPr lang="en-US" smtClean="0"/>
              <a:t>26</a:t>
            </a:fld>
            <a:endParaRPr lang="en-US"/>
          </a:p>
        </p:txBody>
      </p:sp>
    </p:spTree>
    <p:extLst>
      <p:ext uri="{BB962C8B-B14F-4D97-AF65-F5344CB8AC3E}">
        <p14:creationId xmlns:p14="http://schemas.microsoft.com/office/powerpoint/2010/main" val="27828613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ts val="1400"/>
              </a:lnSpc>
              <a:spcBef>
                <a:spcPts val="400"/>
              </a:spcBef>
              <a:spcAft>
                <a:spcPts val="0"/>
              </a:spcAft>
            </a:pPr>
            <a:r>
              <a:rPr lang="en-US" sz="1800" dirty="0">
                <a:solidFill>
                  <a:srgbClr val="000000"/>
                </a:solidFill>
                <a:effectLst/>
                <a:latin typeface="Franklin Gothic Book" panose="020B0503020102020204" pitchFamily="34" charset="0"/>
                <a:ea typeface="Times New Roman" panose="02020603050405020304" pitchFamily="18" charset="0"/>
                <a:cs typeface="Myriad Pro"/>
              </a:rPr>
              <a:t>There are several potential challenges that we can see. Motions can easily have the same or similar intent while addressing very different issues. This motion itself, for instance, has the intent “To use the Fellowship’s decision-making processes and time responsibly and effectively.” It’s easy to imagine that same intent in a motion to cap the number of motions in old business or limit the amount of time the body can discuss a single item before making a decision. Those would be very different motions with the same intent. </a:t>
            </a:r>
            <a:endParaRPr lang="en-US" sz="1800" dirty="0">
              <a:solidFill>
                <a:srgbClr val="000000"/>
              </a:solidFill>
              <a:effectLst/>
              <a:latin typeface="Myriad Pro"/>
              <a:ea typeface="Times New Roman" panose="02020603050405020304" pitchFamily="18" charset="0"/>
              <a:cs typeface="Myriad Pro"/>
            </a:endParaRPr>
          </a:p>
          <a:p>
            <a:endParaRPr lang="en-US" dirty="0"/>
          </a:p>
        </p:txBody>
      </p:sp>
      <p:sp>
        <p:nvSpPr>
          <p:cNvPr id="4" name="Slide Number Placeholder 3"/>
          <p:cNvSpPr>
            <a:spLocks noGrp="1"/>
          </p:cNvSpPr>
          <p:nvPr>
            <p:ph type="sldNum" sz="quarter" idx="5"/>
          </p:nvPr>
        </p:nvSpPr>
        <p:spPr/>
        <p:txBody>
          <a:bodyPr/>
          <a:lstStyle/>
          <a:p>
            <a:fld id="{AAC21A81-C34A-4D53-8FBA-8ECBBDFDB00E}" type="slidenum">
              <a:rPr lang="en-US" smtClean="0"/>
              <a:t>27</a:t>
            </a:fld>
            <a:endParaRPr lang="en-US"/>
          </a:p>
        </p:txBody>
      </p:sp>
    </p:spTree>
    <p:extLst>
      <p:ext uri="{BB962C8B-B14F-4D97-AF65-F5344CB8AC3E}">
        <p14:creationId xmlns:p14="http://schemas.microsoft.com/office/powerpoint/2010/main" val="14239666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ts val="1400"/>
              </a:lnSpc>
              <a:spcBef>
                <a:spcPts val="400"/>
              </a:spcBef>
              <a:spcAft>
                <a:spcPts val="0"/>
              </a:spcAft>
            </a:pPr>
            <a:r>
              <a:rPr lang="en-US" sz="1200" dirty="0">
                <a:solidFill>
                  <a:srgbClr val="000000"/>
                </a:solidFill>
                <a:effectLst/>
                <a:latin typeface="Franklin Gothic Book" panose="020B0503020102020204" pitchFamily="34" charset="0"/>
                <a:ea typeface="Times New Roman" panose="02020603050405020304" pitchFamily="18" charset="0"/>
                <a:cs typeface="Myriad Pro"/>
              </a:rPr>
              <a:t>We are also not sure how the WSC would account for motions with minor differences. In addition, the motion doesn’t leave room for new information that might arise, which would motivate the WSC to want to consider the same issue again.</a:t>
            </a:r>
            <a:endParaRPr lang="en-US" sz="1200" dirty="0">
              <a:solidFill>
                <a:srgbClr val="000000"/>
              </a:solidFill>
              <a:effectLst/>
              <a:latin typeface="Myriad Pro"/>
              <a:ea typeface="Times New Roman" panose="02020603050405020304" pitchFamily="18" charset="0"/>
              <a:cs typeface="Myriad Pro"/>
            </a:endParaRPr>
          </a:p>
          <a:p>
            <a:pPr marL="0" marR="0" algn="just">
              <a:spcBef>
                <a:spcPts val="400"/>
              </a:spcBef>
              <a:spcAft>
                <a:spcPts val="600"/>
              </a:spcAft>
            </a:pPr>
            <a:endParaRPr lang="en-US" sz="1200" dirty="0">
              <a:effectLst/>
              <a:latin typeface="Franklin Gothic Book" panose="020B0503020102020204" pitchFamily="34" charset="0"/>
              <a:ea typeface="Calibri" panose="020F0502020204030204" pitchFamily="34" charset="0"/>
            </a:endParaRPr>
          </a:p>
          <a:p>
            <a:pPr marL="0" marR="0" algn="just">
              <a:spcBef>
                <a:spcPts val="400"/>
              </a:spcBef>
              <a:spcAft>
                <a:spcPts val="600"/>
              </a:spcAft>
            </a:pPr>
            <a:r>
              <a:rPr lang="en-US" sz="1200" dirty="0">
                <a:effectLst/>
                <a:latin typeface="Franklin Gothic Book" panose="020B0503020102020204" pitchFamily="34" charset="0"/>
                <a:ea typeface="Calibri" panose="020F0502020204030204" pitchFamily="34" charset="0"/>
              </a:rPr>
              <a:t>We appreciate the spirit of the motion. Vetting motions is a topic that has already come up as material for a Future of the WSC workgroup, and we believe a project workgroup could productively discuss the idea and recommend processes for consideration</a:t>
            </a:r>
            <a:r>
              <a:rPr lang="en-US" sz="1200" dirty="0">
                <a:effectLst/>
                <a:latin typeface="Franklin Gothic Book" panose="020B0503020102020204"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AAC21A81-C34A-4D53-8FBA-8ECBBDFDB00E}" type="slidenum">
              <a:rPr lang="en-US" smtClean="0"/>
              <a:t>28</a:t>
            </a:fld>
            <a:endParaRPr lang="en-US"/>
          </a:p>
        </p:txBody>
      </p:sp>
    </p:spTree>
    <p:extLst>
      <p:ext uri="{BB962C8B-B14F-4D97-AF65-F5344CB8AC3E}">
        <p14:creationId xmlns:p14="http://schemas.microsoft.com/office/powerpoint/2010/main" val="20964812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600"/>
              </a:spcAft>
            </a:pPr>
            <a:r>
              <a:rPr lang="en-US" sz="1800" b="1" u="sng" dirty="0">
                <a:effectLst/>
                <a:latin typeface="Franklin Gothic Book" panose="020B0503020102020204" pitchFamily="34" charset="0"/>
                <a:ea typeface="Calibri" panose="020F0502020204030204" pitchFamily="34" charset="0"/>
                <a:cs typeface="Times New Roman" panose="02020603050405020304" pitchFamily="18" charset="0"/>
              </a:rPr>
              <a:t>Motion 23: All in person and virtual World Service Conferences will be streamed to provide access to NA members in English audio.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endParaRPr lang="en-US" sz="1800" b="1"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800" b="1" dirty="0">
                <a:effectLst/>
                <a:latin typeface="Franklin Gothic Book" panose="020B0503020102020204" pitchFamily="34" charset="0"/>
                <a:ea typeface="Calibri" panose="020F0502020204030204" pitchFamily="34" charset="0"/>
                <a:cs typeface="Times New Roman" panose="02020603050405020304" pitchFamily="18" charset="0"/>
              </a:rPr>
              <a:t>Maker</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800" dirty="0" err="1">
                <a:solidFill>
                  <a:srgbClr val="222222"/>
                </a:solidFill>
                <a:effectLst/>
                <a:latin typeface="Franklin Gothic Book" panose="020B0503020102020204" pitchFamily="34" charset="0"/>
                <a:ea typeface="Times New Roman" panose="02020603050405020304" pitchFamily="18" charset="0"/>
                <a:cs typeface="Times New Roman" panose="02020603050405020304" pitchFamily="18" charset="0"/>
              </a:rPr>
              <a:t>Kentuckiana</a:t>
            </a:r>
            <a:r>
              <a:rPr lang="en-US" sz="1800" dirty="0">
                <a:solidFill>
                  <a:srgbClr val="222222"/>
                </a:solidFill>
                <a:effectLst/>
                <a:latin typeface="Franklin Gothic Book" panose="020B0503020102020204" pitchFamily="34" charset="0"/>
                <a:ea typeface="Times New Roman" panose="02020603050405020304" pitchFamily="18" charset="0"/>
                <a:cs typeface="Times New Roman" panose="02020603050405020304" pitchFamily="18" charset="0"/>
              </a:rPr>
              <a:t> Bluegrass Appalachian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endParaRPr lang="en-US" sz="1800" b="1" dirty="0">
              <a:solidFill>
                <a:srgbClr val="222222"/>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600"/>
              </a:spcAft>
            </a:pPr>
            <a:r>
              <a:rPr lang="en-US" sz="1800" b="1" dirty="0">
                <a:solidFill>
                  <a:srgbClr val="222222"/>
                </a:solidFill>
                <a:effectLst/>
                <a:latin typeface="Franklin Gothic Book" panose="020B0503020102020204" pitchFamily="34" charset="0"/>
                <a:ea typeface="Times New Roman" panose="02020603050405020304" pitchFamily="18" charset="0"/>
                <a:cs typeface="Times New Roman" panose="02020603050405020304" pitchFamily="18" charset="0"/>
              </a:rPr>
              <a:t>Co-makers: </a:t>
            </a:r>
            <a:r>
              <a:rPr lang="en-US" sz="1800" dirty="0">
                <a:solidFill>
                  <a:srgbClr val="222222"/>
                </a:solidFill>
                <a:effectLst/>
                <a:latin typeface="Franklin Gothic Book" panose="020B0503020102020204" pitchFamily="34" charset="0"/>
                <a:ea typeface="Times New Roman" panose="02020603050405020304" pitchFamily="18" charset="0"/>
                <a:cs typeface="Times New Roman" panose="02020603050405020304" pitchFamily="18" charset="0"/>
              </a:rPr>
              <a:t>Upper Rocky Mountain Region, Russian Speaking Zone, Western Russia Region, North West Russia Region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endParaRPr lang="en-US" sz="1800" b="1"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800" b="1" dirty="0">
                <a:effectLst/>
                <a:latin typeface="Franklin Gothic Book" panose="020B0503020102020204" pitchFamily="34" charset="0"/>
                <a:ea typeface="Calibri" panose="020F0502020204030204" pitchFamily="34" charset="0"/>
                <a:cs typeface="Times New Roman" panose="02020603050405020304" pitchFamily="18" charset="0"/>
              </a:rPr>
              <a:t>Intent</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800" dirty="0">
                <a:solidFill>
                  <a:srgbClr val="222222"/>
                </a:solidFill>
                <a:effectLst/>
                <a:latin typeface="Franklin Gothic Book" panose="020B0503020102020204" pitchFamily="34" charset="0"/>
                <a:ea typeface="Times New Roman" panose="02020603050405020304" pitchFamily="18" charset="0"/>
                <a:cs typeface="Times New Roman" panose="02020603050405020304" pitchFamily="18" charset="0"/>
              </a:rPr>
              <a:t>To allow the entire NA membership a better understanding of what takes place at the World Service Conference.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ts val="1400"/>
              </a:lnSpc>
              <a:spcBef>
                <a:spcPts val="400"/>
              </a:spcBef>
              <a:spcAft>
                <a:spcPts val="0"/>
              </a:spcAft>
            </a:pPr>
            <a:endParaRPr lang="en-US" sz="1800" b="1" dirty="0">
              <a:solidFill>
                <a:srgbClr val="222222"/>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p>
            <a:pPr marL="0" marR="0" algn="just">
              <a:lnSpc>
                <a:spcPts val="1400"/>
              </a:lnSpc>
              <a:spcBef>
                <a:spcPts val="400"/>
              </a:spcBef>
              <a:spcAft>
                <a:spcPts val="0"/>
              </a:spcAft>
            </a:pPr>
            <a:r>
              <a:rPr lang="en-US" sz="1800" b="1" dirty="0">
                <a:solidFill>
                  <a:srgbClr val="222222"/>
                </a:solidFill>
                <a:effectLst/>
                <a:latin typeface="Franklin Gothic Book" panose="020B0503020102020204" pitchFamily="34" charset="0"/>
                <a:ea typeface="Times New Roman" panose="02020603050405020304" pitchFamily="18" charset="0"/>
                <a:cs typeface="Times New Roman" panose="02020603050405020304" pitchFamily="18" charset="0"/>
              </a:rPr>
              <a:t>Financial Impact:</a:t>
            </a:r>
            <a:r>
              <a:rPr lang="en-US" sz="1800" dirty="0">
                <a:solidFill>
                  <a:srgbClr val="222222"/>
                </a:solidFill>
                <a:effectLst/>
                <a:latin typeface="Franklin Gothic Book" panose="020B0503020102020204" pitchFamily="34" charset="0"/>
                <a:ea typeface="Times New Roman" panose="02020603050405020304" pitchFamily="18" charset="0"/>
                <a:cs typeface="Times New Roman" panose="02020603050405020304" pitchFamily="18" charset="0"/>
              </a:rPr>
              <a:t> The financial impact of this motion would depend on the technology we utilize. </a:t>
            </a:r>
            <a:endParaRPr lang="en-US" sz="1800" dirty="0">
              <a:solidFill>
                <a:srgbClr val="000000"/>
              </a:solidFill>
              <a:effectLst/>
              <a:latin typeface="Myriad Pro"/>
              <a:ea typeface="Times New Roman" panose="02020603050405020304" pitchFamily="18" charset="0"/>
              <a:cs typeface="Myriad Pro"/>
            </a:endParaRPr>
          </a:p>
          <a:p>
            <a:endParaRPr lang="en-US" dirty="0"/>
          </a:p>
        </p:txBody>
      </p:sp>
      <p:sp>
        <p:nvSpPr>
          <p:cNvPr id="4" name="Slide Number Placeholder 3"/>
          <p:cNvSpPr>
            <a:spLocks noGrp="1"/>
          </p:cNvSpPr>
          <p:nvPr>
            <p:ph type="sldNum" sz="quarter" idx="5"/>
          </p:nvPr>
        </p:nvSpPr>
        <p:spPr/>
        <p:txBody>
          <a:bodyPr/>
          <a:lstStyle/>
          <a:p>
            <a:fld id="{AAC21A81-C34A-4D53-8FBA-8ECBBDFDB00E}" type="slidenum">
              <a:rPr lang="en-US" smtClean="0"/>
              <a:t>30</a:t>
            </a:fld>
            <a:endParaRPr lang="en-US"/>
          </a:p>
        </p:txBody>
      </p:sp>
    </p:spTree>
    <p:extLst>
      <p:ext uri="{BB962C8B-B14F-4D97-AF65-F5344CB8AC3E}">
        <p14:creationId xmlns:p14="http://schemas.microsoft.com/office/powerpoint/2010/main" val="18753756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r>
              <a:rPr lang="en-US" sz="1800" b="1" dirty="0">
                <a:effectLst/>
                <a:latin typeface="Franklin Gothic Book" panose="020B0503020102020204" pitchFamily="34" charset="0"/>
                <a:ea typeface="Calibri" panose="020F0502020204030204" pitchFamily="34" charset="0"/>
                <a:cs typeface="Times New Roman" panose="02020603050405020304" pitchFamily="18" charset="0"/>
              </a:rPr>
              <a:t>Rationale by Region</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800" dirty="0">
                <a:solidFill>
                  <a:srgbClr val="222222"/>
                </a:solidFill>
                <a:effectLst/>
                <a:latin typeface="Franklin Gothic Book" panose="020B0503020102020204" pitchFamily="34" charset="0"/>
                <a:ea typeface="Times New Roman" panose="02020603050405020304" pitchFamily="18" charset="0"/>
                <a:cs typeface="Times New Roman" panose="02020603050405020304" pitchFamily="18" charset="0"/>
              </a:rPr>
              <a:t>“Our service structure depends on the integrity and effectiveness of our communications.” Concept 7.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endParaRPr lang="en-US" sz="1800" dirty="0">
              <a:solidFill>
                <a:srgbClr val="222222"/>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p>
            <a:pPr marL="0" marR="0">
              <a:spcBef>
                <a:spcPts val="0"/>
              </a:spcBef>
              <a:spcAft>
                <a:spcPts val="600"/>
              </a:spcAft>
            </a:pPr>
            <a:r>
              <a:rPr lang="en-US" sz="1800" dirty="0">
                <a:solidFill>
                  <a:srgbClr val="222222"/>
                </a:solidFill>
                <a:effectLst/>
                <a:latin typeface="Franklin Gothic Book" panose="020B0503020102020204" pitchFamily="34" charset="0"/>
                <a:ea typeface="Times New Roman" panose="02020603050405020304" pitchFamily="18" charset="0"/>
                <a:cs typeface="Times New Roman" panose="02020603050405020304" pitchFamily="18" charset="0"/>
              </a:rPr>
              <a:t>This would provide an opportunity for the fellowship to gain a greater understanding of what takes place during the World Service Conference. Members in unseated regions can make better informed decisions regarding their local service bodies in relation to the whole NA fellowship. Service bodies that are requesting seating at the World Service Conference or members that are considering serving in a World Service Conference trusted servant position could better understand the responsibilities that they are volunteering for.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AC21A81-C34A-4D53-8FBA-8ECBBDFDB00E}" type="slidenum">
              <a:rPr lang="en-US" smtClean="0"/>
              <a:t>31</a:t>
            </a:fld>
            <a:endParaRPr lang="en-US"/>
          </a:p>
        </p:txBody>
      </p:sp>
    </p:spTree>
    <p:extLst>
      <p:ext uri="{BB962C8B-B14F-4D97-AF65-F5344CB8AC3E}">
        <p14:creationId xmlns:p14="http://schemas.microsoft.com/office/powerpoint/2010/main" val="17348950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222222"/>
                </a:solidFill>
                <a:effectLst/>
                <a:latin typeface="Franklin Gothic Book" panose="020B0503020102020204" pitchFamily="34" charset="0"/>
                <a:ea typeface="Times New Roman" panose="02020603050405020304" pitchFamily="18" charset="0"/>
                <a:cs typeface="Times New Roman" panose="02020603050405020304" pitchFamily="18" charset="0"/>
              </a:rPr>
              <a:t>In the Guide to World Services, a statement could be added to the section currently titled “The Biennial Meeting of the World Service Conference” that states that at least the audio content of the World Service Conference is live streamed, being mindful to adhere to the principles protecting each member’s right to maintaining personal anonymity.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AC21A81-C34A-4D53-8FBA-8ECBBDFDB00E}" type="slidenum">
              <a:rPr lang="en-US" smtClean="0"/>
              <a:t>32</a:t>
            </a:fld>
            <a:endParaRPr lang="en-US"/>
          </a:p>
        </p:txBody>
      </p:sp>
    </p:spTree>
    <p:extLst>
      <p:ext uri="{BB962C8B-B14F-4D97-AF65-F5344CB8AC3E}">
        <p14:creationId xmlns:p14="http://schemas.microsoft.com/office/powerpoint/2010/main" val="11452109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000000"/>
                </a:solidFill>
                <a:effectLst/>
                <a:latin typeface="Franklin Gothic Book" panose="020B0503020102020204" pitchFamily="34" charset="0"/>
                <a:ea typeface="Times New Roman" panose="02020603050405020304" pitchFamily="18" charset="0"/>
                <a:cs typeface="Myriad Pro"/>
              </a:rPr>
              <a:t>World Board Response</a:t>
            </a:r>
            <a:r>
              <a:rPr lang="en-US" sz="1800" dirty="0">
                <a:solidFill>
                  <a:srgbClr val="000000"/>
                </a:solidFill>
                <a:effectLst/>
                <a:latin typeface="Franklin Gothic Book" panose="020B0503020102020204" pitchFamily="34" charset="0"/>
                <a:ea typeface="Times New Roman" panose="02020603050405020304" pitchFamily="18" charset="0"/>
                <a:cs typeface="Myriad Pro"/>
              </a:rPr>
              <a:t>: WSC participants make decisions that change the way business is done almost every conference. Some of those changes are procedural, and some are mechanical. In recent years, participants have made many decisions related to technology: using electronic “clickers” to vote, holding the first (and second) virtual WSC, making decisions by e-poll outside of session hours, e-polling initial straw polls in advance of the WSC, and more. The point is that operations of the WSC have changed at almost every conference with the consent of the participants. Sometimes participants decide to try something for one WSC and see if it seems to work well, in which case they can make a decision to implement it on an ongoing basis, and change WSC policy accordingly. </a:t>
            </a:r>
            <a:endParaRPr lang="en-US" sz="1800" dirty="0">
              <a:solidFill>
                <a:srgbClr val="000000"/>
              </a:solidFill>
              <a:effectLst/>
              <a:latin typeface="Myriad Pro"/>
              <a:ea typeface="Times New Roman" panose="02020603050405020304" pitchFamily="18" charset="0"/>
              <a:cs typeface="Myriad Pro"/>
            </a:endParaRPr>
          </a:p>
          <a:p>
            <a:endParaRPr lang="en-US" dirty="0"/>
          </a:p>
        </p:txBody>
      </p:sp>
      <p:sp>
        <p:nvSpPr>
          <p:cNvPr id="4" name="Slide Number Placeholder 3"/>
          <p:cNvSpPr>
            <a:spLocks noGrp="1"/>
          </p:cNvSpPr>
          <p:nvPr>
            <p:ph type="sldNum" sz="quarter" idx="5"/>
          </p:nvPr>
        </p:nvSpPr>
        <p:spPr/>
        <p:txBody>
          <a:bodyPr/>
          <a:lstStyle/>
          <a:p>
            <a:fld id="{AAC21A81-C34A-4D53-8FBA-8ECBBDFDB00E}" type="slidenum">
              <a:rPr lang="en-US" smtClean="0"/>
              <a:t>33</a:t>
            </a:fld>
            <a:endParaRPr lang="en-US"/>
          </a:p>
        </p:txBody>
      </p:sp>
    </p:spTree>
    <p:extLst>
      <p:ext uri="{BB962C8B-B14F-4D97-AF65-F5344CB8AC3E}">
        <p14:creationId xmlns:p14="http://schemas.microsoft.com/office/powerpoint/2010/main" val="3068382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These PowerPoints only cover the main points of the </a:t>
            </a:r>
            <a:r>
              <a:rPr lang="en-US" sz="1800" i="1" kern="12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CAR</a:t>
            </a:r>
            <a:r>
              <a:rPr lang="en-US" sz="1800" kern="12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 We encourage all members to read the </a:t>
            </a:r>
            <a:r>
              <a:rPr lang="en-US" sz="1800" i="1" kern="12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CAR</a:t>
            </a:r>
            <a:r>
              <a:rPr lang="en-US" sz="1800" kern="12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 itself. Please visit </a:t>
            </a:r>
            <a:r>
              <a:rPr lang="en-US" sz="1800" u="none" strike="noStrike"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hlinkClick r:id="rId3"/>
              </a:rPr>
              <a:t>www.na.org/conference</a:t>
            </a:r>
            <a:r>
              <a:rPr lang="en-US" sz="1800" kern="1200" dirty="0">
                <a:solidFill>
                  <a:srgbClr val="000000"/>
                </a:solidFill>
                <a:effectLst/>
                <a:latin typeface="Franklin Gothic Book" panose="020B0503020102020204" pitchFamily="34" charset="0"/>
                <a:ea typeface="Times New Roman" panose="02020603050405020304" pitchFamily="18" charset="0"/>
                <a:cs typeface="Times New Roman" panose="02020603050405020304" pitchFamily="18" charset="0"/>
              </a:rPr>
              <a:t> </a:t>
            </a:r>
            <a:r>
              <a:rPr lang="en-US" sz="1800" kern="12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rPr>
              <a:t>for the complete 2023 </a:t>
            </a:r>
            <a:r>
              <a:rPr lang="en-US" sz="1800" i="1" kern="12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rPr>
              <a:t>CAR</a:t>
            </a:r>
            <a:r>
              <a:rPr lang="en-US" sz="1800" kern="12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rPr>
              <a:t>, the other PPTs, and other Conference materials.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AC21A81-C34A-4D53-8FBA-8ECBBDFDB00E}" type="slidenum">
              <a:rPr lang="en-US" smtClean="0"/>
              <a:t>3</a:t>
            </a:fld>
            <a:endParaRPr lang="en-US"/>
          </a:p>
        </p:txBody>
      </p:sp>
    </p:spTree>
    <p:extLst>
      <p:ext uri="{BB962C8B-B14F-4D97-AF65-F5344CB8AC3E}">
        <p14:creationId xmlns:p14="http://schemas.microsoft.com/office/powerpoint/2010/main" val="12357835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ts val="1400"/>
              </a:lnSpc>
              <a:spcBef>
                <a:spcPts val="400"/>
              </a:spcBef>
              <a:spcAft>
                <a:spcPts val="0"/>
              </a:spcAft>
            </a:pPr>
            <a:r>
              <a:rPr lang="en-US" sz="1800" dirty="0">
                <a:solidFill>
                  <a:srgbClr val="000000"/>
                </a:solidFill>
                <a:effectLst/>
                <a:latin typeface="Franklin Gothic Book" panose="020B0503020102020204" pitchFamily="34" charset="0"/>
                <a:ea typeface="Times New Roman" panose="02020603050405020304" pitchFamily="18" charset="0"/>
                <a:cs typeface="Myriad Pro"/>
              </a:rPr>
              <a:t>Allowing participants to make decisions about the processes that affect the WSC meeting is significantly more nimble than making these types of changes through the </a:t>
            </a:r>
            <a:r>
              <a:rPr lang="en-US" sz="1800" i="1" dirty="0">
                <a:solidFill>
                  <a:srgbClr val="000000"/>
                </a:solidFill>
                <a:effectLst/>
                <a:latin typeface="Franklin Gothic Book" panose="020B0503020102020204" pitchFamily="34" charset="0"/>
                <a:ea typeface="Times New Roman" panose="02020603050405020304" pitchFamily="18" charset="0"/>
                <a:cs typeface="Myriad Pro"/>
              </a:rPr>
              <a:t>CAR</a:t>
            </a:r>
            <a:r>
              <a:rPr lang="en-US" sz="1800" dirty="0">
                <a:solidFill>
                  <a:srgbClr val="000000"/>
                </a:solidFill>
                <a:effectLst/>
                <a:latin typeface="Franklin Gothic Book" panose="020B0503020102020204" pitchFamily="34" charset="0"/>
                <a:ea typeface="Times New Roman" panose="02020603050405020304" pitchFamily="18" charset="0"/>
                <a:cs typeface="Myriad Pro"/>
              </a:rPr>
              <a:t>. Given the speed with which technology changes—and the challenges predicting the needs of the WSC in the wake of the pandemic—maintaining a nimble, responsive approach seems more realistic and prudent than mandating policy changes through </a:t>
            </a:r>
            <a:r>
              <a:rPr lang="en-US" sz="1800" i="1" dirty="0">
                <a:solidFill>
                  <a:srgbClr val="000000"/>
                </a:solidFill>
                <a:effectLst/>
                <a:latin typeface="Franklin Gothic Book" panose="020B0503020102020204" pitchFamily="34" charset="0"/>
                <a:ea typeface="Times New Roman" panose="02020603050405020304" pitchFamily="18" charset="0"/>
                <a:cs typeface="Myriad Pro"/>
              </a:rPr>
              <a:t>CAR</a:t>
            </a:r>
            <a:r>
              <a:rPr lang="en-US" sz="1800" dirty="0">
                <a:solidFill>
                  <a:srgbClr val="000000"/>
                </a:solidFill>
                <a:effectLst/>
                <a:latin typeface="Franklin Gothic Book" panose="020B0503020102020204" pitchFamily="34" charset="0"/>
                <a:ea typeface="Times New Roman" panose="02020603050405020304" pitchFamily="18" charset="0"/>
                <a:cs typeface="Myriad Pro"/>
              </a:rPr>
              <a:t> motions. </a:t>
            </a:r>
            <a:endParaRPr lang="en-US" sz="1800" dirty="0">
              <a:solidFill>
                <a:srgbClr val="000000"/>
              </a:solidFill>
              <a:effectLst/>
              <a:latin typeface="Myriad Pro"/>
              <a:ea typeface="Times New Roman" panose="02020603050405020304" pitchFamily="18" charset="0"/>
              <a:cs typeface="Myriad Pro"/>
            </a:endParaRPr>
          </a:p>
          <a:p>
            <a:endParaRPr lang="en-US" sz="1800" dirty="0">
              <a:effectLst/>
              <a:latin typeface="Franklin Gothic Book" panose="020B0503020102020204" pitchFamily="34" charset="0"/>
              <a:ea typeface="Calibri" panose="020F0502020204030204" pitchFamily="34" charset="0"/>
              <a:cs typeface="Times New Roman" panose="02020603050405020304" pitchFamily="18" charset="0"/>
            </a:endParaRPr>
          </a:p>
          <a:p>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The conference has already begun discussing options about streaming the WSC. We initially had this discussion in 2020, and the people who are most impacted—the participants whose anonymity was at stake—were not in consensus. </a:t>
            </a:r>
            <a:endParaRPr lang="en-US" dirty="0"/>
          </a:p>
        </p:txBody>
      </p:sp>
      <p:sp>
        <p:nvSpPr>
          <p:cNvPr id="4" name="Slide Number Placeholder 3"/>
          <p:cNvSpPr>
            <a:spLocks noGrp="1"/>
          </p:cNvSpPr>
          <p:nvPr>
            <p:ph type="sldNum" sz="quarter" idx="5"/>
          </p:nvPr>
        </p:nvSpPr>
        <p:spPr/>
        <p:txBody>
          <a:bodyPr/>
          <a:lstStyle/>
          <a:p>
            <a:fld id="{AAC21A81-C34A-4D53-8FBA-8ECBBDFDB00E}" type="slidenum">
              <a:rPr lang="en-US" smtClean="0"/>
              <a:t>34</a:t>
            </a:fld>
            <a:endParaRPr lang="en-US"/>
          </a:p>
        </p:txBody>
      </p:sp>
    </p:spTree>
    <p:extLst>
      <p:ext uri="{BB962C8B-B14F-4D97-AF65-F5344CB8AC3E}">
        <p14:creationId xmlns:p14="http://schemas.microsoft.com/office/powerpoint/2010/main" val="11939730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ts val="1400"/>
              </a:lnSpc>
              <a:spcBef>
                <a:spcPts val="400"/>
              </a:spcBef>
              <a:spcAft>
                <a:spcPts val="0"/>
              </a:spcAft>
            </a:pPr>
            <a:r>
              <a:rPr lang="en-US" sz="1800" dirty="0">
                <a:solidFill>
                  <a:srgbClr val="000000"/>
                </a:solidFill>
                <a:effectLst/>
                <a:latin typeface="Franklin Gothic Book" panose="020B0503020102020204" pitchFamily="34" charset="0"/>
                <a:ea typeface="Times New Roman" panose="02020603050405020304" pitchFamily="18" charset="0"/>
                <a:cs typeface="Myriad Pro"/>
              </a:rPr>
              <a:t>It’s one of the topics that the board asked participants about in May at the interim conference meeting to get a sense of what participants were comfortable with, given anonymity concerns. This is an ongoing discussion.</a:t>
            </a:r>
            <a:endParaRPr lang="en-US" sz="1800" dirty="0">
              <a:solidFill>
                <a:srgbClr val="000000"/>
              </a:solidFill>
              <a:effectLst/>
              <a:latin typeface="Myriad Pro"/>
              <a:ea typeface="Times New Roman" panose="02020603050405020304" pitchFamily="18" charset="0"/>
              <a:cs typeface="Myriad Pro"/>
            </a:endParaRPr>
          </a:p>
          <a:p>
            <a:pPr marL="0" marR="0" algn="just">
              <a:lnSpc>
                <a:spcPts val="1400"/>
              </a:lnSpc>
              <a:spcBef>
                <a:spcPts val="400"/>
              </a:spcBef>
              <a:spcAft>
                <a:spcPts val="0"/>
              </a:spcAft>
            </a:pPr>
            <a:r>
              <a:rPr lang="en-US" sz="1800" dirty="0">
                <a:solidFill>
                  <a:srgbClr val="000000"/>
                </a:solidFill>
                <a:effectLst/>
                <a:latin typeface="Franklin Gothic Book" panose="020B0503020102020204" pitchFamily="34" charset="0"/>
                <a:ea typeface="Times New Roman" panose="02020603050405020304" pitchFamily="18" charset="0"/>
                <a:cs typeface="Myriad Pro"/>
              </a:rPr>
              <a:t>The last two WSCs have been streamed from Zoom to YouTube. The main language of the Zoom connection, which is English, is currently the only Zoom feed that can be streamed. Our plans are to also stream WSC 2023, at a minimum in audio, if conference participants concur. We believe that is what the motion is asking for, and we maintain that these types of operational decisions should be left to the WSC to decide and not mandated through a </a:t>
            </a:r>
            <a:r>
              <a:rPr lang="en-US" sz="1800" i="1" dirty="0">
                <a:solidFill>
                  <a:srgbClr val="000000"/>
                </a:solidFill>
                <a:effectLst/>
                <a:latin typeface="Franklin Gothic Book" panose="020B0503020102020204" pitchFamily="34" charset="0"/>
                <a:ea typeface="Times New Roman" panose="02020603050405020304" pitchFamily="18" charset="0"/>
                <a:cs typeface="Myriad Pro"/>
              </a:rPr>
              <a:t>CAR</a:t>
            </a:r>
            <a:r>
              <a:rPr lang="en-US" sz="1800" dirty="0">
                <a:solidFill>
                  <a:srgbClr val="000000"/>
                </a:solidFill>
                <a:effectLst/>
                <a:latin typeface="Franklin Gothic Book" panose="020B0503020102020204" pitchFamily="34" charset="0"/>
                <a:ea typeface="Times New Roman" panose="02020603050405020304" pitchFamily="18" charset="0"/>
                <a:cs typeface="Myriad Pro"/>
              </a:rPr>
              <a:t> motion.</a:t>
            </a:r>
            <a:endParaRPr lang="en-US" sz="1800" dirty="0">
              <a:solidFill>
                <a:srgbClr val="000000"/>
              </a:solidFill>
              <a:effectLst/>
              <a:latin typeface="Myriad Pro"/>
              <a:ea typeface="Times New Roman" panose="02020603050405020304" pitchFamily="18" charset="0"/>
              <a:cs typeface="Myriad Pro"/>
            </a:endParaRPr>
          </a:p>
          <a:p>
            <a:endParaRPr lang="en-US" dirty="0"/>
          </a:p>
        </p:txBody>
      </p:sp>
      <p:sp>
        <p:nvSpPr>
          <p:cNvPr id="4" name="Slide Number Placeholder 3"/>
          <p:cNvSpPr>
            <a:spLocks noGrp="1"/>
          </p:cNvSpPr>
          <p:nvPr>
            <p:ph type="sldNum" sz="quarter" idx="5"/>
          </p:nvPr>
        </p:nvSpPr>
        <p:spPr/>
        <p:txBody>
          <a:bodyPr/>
          <a:lstStyle/>
          <a:p>
            <a:fld id="{AAC21A81-C34A-4D53-8FBA-8ECBBDFDB00E}" type="slidenum">
              <a:rPr lang="en-US" smtClean="0"/>
              <a:t>35</a:t>
            </a:fld>
            <a:endParaRPr lang="en-US"/>
          </a:p>
        </p:txBody>
      </p:sp>
    </p:spTree>
    <p:extLst>
      <p:ext uri="{BB962C8B-B14F-4D97-AF65-F5344CB8AC3E}">
        <p14:creationId xmlns:p14="http://schemas.microsoft.com/office/powerpoint/2010/main" val="38388138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ts val="1400"/>
              </a:lnSpc>
              <a:spcBef>
                <a:spcPts val="400"/>
              </a:spcBef>
              <a:spcAft>
                <a:spcPts val="0"/>
              </a:spcAft>
            </a:pPr>
            <a:r>
              <a:rPr lang="en-US" sz="1800" dirty="0">
                <a:solidFill>
                  <a:srgbClr val="000000"/>
                </a:solidFill>
                <a:effectLst/>
                <a:latin typeface="Franklin Gothic Book" panose="020B0503020102020204" pitchFamily="34" charset="0"/>
                <a:ea typeface="Times New Roman" panose="02020603050405020304" pitchFamily="18" charset="0"/>
                <a:cs typeface="Myriad Pro"/>
              </a:rPr>
              <a:t>It is worth noting that there are typically a very small number of connections when we stream these types of events. There is simply not broad appeal among members, and that appeal is further eroded by the limits of the technology: Breakout discussions and translations cannot easily be streamed. Even NAWS open webinars on topics of broad Fellowship interest have scant YouTube streamers. So few people access the audio recordings that we post written reports to </a:t>
            </a:r>
            <a:r>
              <a:rPr lang="en-US" sz="1800" u="sng" dirty="0">
                <a:solidFill>
                  <a:srgbClr val="0000FF"/>
                </a:solidFill>
                <a:effectLst/>
                <a:latin typeface="Franklin Gothic Book" panose="020B0503020102020204" pitchFamily="34" charset="0"/>
                <a:ea typeface="Times New Roman" panose="02020603050405020304" pitchFamily="18" charset="0"/>
                <a:cs typeface="Myriad Pro"/>
              </a:rPr>
              <a:t>www.na.org/webarchive</a:t>
            </a:r>
            <a:r>
              <a:rPr lang="en-US" sz="1800" dirty="0">
                <a:solidFill>
                  <a:srgbClr val="000000"/>
                </a:solidFill>
                <a:effectLst/>
                <a:latin typeface="Franklin Gothic Book" panose="020B0503020102020204" pitchFamily="34" charset="0"/>
                <a:ea typeface="Times New Roman" panose="02020603050405020304" pitchFamily="18" charset="0"/>
                <a:cs typeface="Myriad Pro"/>
              </a:rPr>
              <a:t> as well.</a:t>
            </a:r>
            <a:endParaRPr lang="en-US" sz="1800" dirty="0">
              <a:solidFill>
                <a:srgbClr val="000000"/>
              </a:solidFill>
              <a:effectLst/>
              <a:latin typeface="Myriad Pro"/>
              <a:ea typeface="Times New Roman" panose="02020603050405020304" pitchFamily="18" charset="0"/>
              <a:cs typeface="Myriad Pro"/>
            </a:endParaRPr>
          </a:p>
          <a:p>
            <a:pPr marL="0" marR="0" algn="just">
              <a:lnSpc>
                <a:spcPts val="1400"/>
              </a:lnSpc>
              <a:spcBef>
                <a:spcPts val="400"/>
              </a:spcBef>
              <a:spcAft>
                <a:spcPts val="0"/>
              </a:spcAft>
            </a:pPr>
            <a:r>
              <a:rPr lang="en-US" sz="1800" dirty="0">
                <a:solidFill>
                  <a:srgbClr val="000000"/>
                </a:solidFill>
                <a:effectLst/>
                <a:latin typeface="Franklin Gothic Book" panose="020B0503020102020204" pitchFamily="34" charset="0"/>
                <a:ea typeface="Times New Roman" panose="02020603050405020304" pitchFamily="18" charset="0"/>
                <a:cs typeface="Myriad Pro"/>
              </a:rPr>
              <a:t>Again, these types of decisions should be left to conference participants to decide. </a:t>
            </a:r>
            <a:endParaRPr lang="en-US" sz="1800" dirty="0">
              <a:solidFill>
                <a:srgbClr val="000000"/>
              </a:solidFill>
              <a:effectLst/>
              <a:latin typeface="Myriad Pro"/>
              <a:ea typeface="Times New Roman" panose="02020603050405020304" pitchFamily="18" charset="0"/>
              <a:cs typeface="Myriad Pro"/>
            </a:endParaRPr>
          </a:p>
          <a:p>
            <a:endParaRPr lang="en-US" dirty="0"/>
          </a:p>
        </p:txBody>
      </p:sp>
      <p:sp>
        <p:nvSpPr>
          <p:cNvPr id="4" name="Slide Number Placeholder 3"/>
          <p:cNvSpPr>
            <a:spLocks noGrp="1"/>
          </p:cNvSpPr>
          <p:nvPr>
            <p:ph type="sldNum" sz="quarter" idx="5"/>
          </p:nvPr>
        </p:nvSpPr>
        <p:spPr/>
        <p:txBody>
          <a:bodyPr/>
          <a:lstStyle/>
          <a:p>
            <a:fld id="{AAC21A81-C34A-4D53-8FBA-8ECBBDFDB00E}" type="slidenum">
              <a:rPr lang="en-US" smtClean="0"/>
              <a:t>36</a:t>
            </a:fld>
            <a:endParaRPr lang="en-US"/>
          </a:p>
        </p:txBody>
      </p:sp>
    </p:spTree>
    <p:extLst>
      <p:ext uri="{BB962C8B-B14F-4D97-AF65-F5344CB8AC3E}">
        <p14:creationId xmlns:p14="http://schemas.microsoft.com/office/powerpoint/2010/main" val="23661962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r>
              <a:rPr lang="en-US" sz="1800" b="1" dirty="0">
                <a:effectLst/>
                <a:latin typeface="Franklin Gothic Book" panose="020B0503020102020204" pitchFamily="34" charset="0"/>
                <a:ea typeface="Calibri" panose="020F0502020204030204" pitchFamily="34" charset="0"/>
                <a:cs typeface="Times New Roman" panose="02020603050405020304" pitchFamily="18" charset="0"/>
              </a:rPr>
              <a:t>Motion 24</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All Conference Participant webinars will be streamed to provide members in English audio.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endParaRPr lang="en-US" sz="1800" b="1"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sz="1800" b="1"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Maker:</a:t>
            </a:r>
            <a:r>
              <a:rPr lang="en-US" sz="18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800" dirty="0" err="1">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Kentuckiana</a:t>
            </a:r>
            <a:r>
              <a:rPr lang="en-US" sz="18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 Bluegrass Appalachian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endParaRPr lang="en-US" sz="1800" b="1"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sz="1800" b="1"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Co-Makers: </a:t>
            </a:r>
            <a:r>
              <a:rPr lang="en-US" sz="18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Upper Rocky Mountain Region, Russian Speaking Zone, Western Russia Region, North West Russia Region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endParaRPr lang="en-US" sz="1800" b="1"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sz="1800" b="1" dirty="0">
                <a:effectLst/>
                <a:latin typeface="Franklin Gothic Book" panose="020B0503020102020204" pitchFamily="34" charset="0"/>
                <a:ea typeface="Calibri" panose="020F0502020204030204" pitchFamily="34" charset="0"/>
                <a:cs typeface="Times New Roman" panose="02020603050405020304" pitchFamily="18" charset="0"/>
              </a:rPr>
              <a:t>Intent:</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To allow the entire NA membership a better understanding of what takes place during CP Webinars.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ts val="1400"/>
              </a:lnSpc>
              <a:spcBef>
                <a:spcPts val="400"/>
              </a:spcBef>
              <a:spcAft>
                <a:spcPts val="0"/>
              </a:spcAft>
            </a:pPr>
            <a:endParaRPr lang="en-US" sz="1800" b="1" dirty="0">
              <a:solidFill>
                <a:srgbClr val="000000"/>
              </a:solidFill>
              <a:effectLst/>
              <a:latin typeface="Franklin Gothic Book" panose="020B0503020102020204" pitchFamily="34" charset="0"/>
              <a:ea typeface="Times New Roman" panose="02020603050405020304" pitchFamily="18" charset="0"/>
              <a:cs typeface="Myriad Pro"/>
            </a:endParaRPr>
          </a:p>
          <a:p>
            <a:pPr marL="0" marR="0" algn="just">
              <a:lnSpc>
                <a:spcPts val="1400"/>
              </a:lnSpc>
              <a:spcBef>
                <a:spcPts val="400"/>
              </a:spcBef>
              <a:spcAft>
                <a:spcPts val="0"/>
              </a:spcAft>
            </a:pPr>
            <a:r>
              <a:rPr lang="en-US" sz="1800" b="1" dirty="0">
                <a:solidFill>
                  <a:srgbClr val="000000"/>
                </a:solidFill>
                <a:effectLst/>
                <a:latin typeface="Franklin Gothic Book" panose="020B0503020102020204" pitchFamily="34" charset="0"/>
                <a:ea typeface="Times New Roman" panose="02020603050405020304" pitchFamily="18" charset="0"/>
                <a:cs typeface="Myriad Pro"/>
              </a:rPr>
              <a:t>Financial Impact:</a:t>
            </a:r>
            <a:r>
              <a:rPr lang="en-US" sz="1800" dirty="0">
                <a:solidFill>
                  <a:srgbClr val="000000"/>
                </a:solidFill>
                <a:effectLst/>
                <a:latin typeface="Franklin Gothic Book" panose="020B0503020102020204" pitchFamily="34" charset="0"/>
                <a:ea typeface="Times New Roman" panose="02020603050405020304" pitchFamily="18" charset="0"/>
                <a:cs typeface="Myriad Pro"/>
              </a:rPr>
              <a:t> The cost would depend on the method used to stream, but would likely not cost anything above the expense already involved with making the WSC accessible to all participants. </a:t>
            </a:r>
            <a:endParaRPr lang="en-US" sz="1800" dirty="0">
              <a:solidFill>
                <a:srgbClr val="000000"/>
              </a:solidFill>
              <a:effectLst/>
              <a:latin typeface="Myriad Pro"/>
              <a:ea typeface="Times New Roman" panose="02020603050405020304" pitchFamily="18" charset="0"/>
              <a:cs typeface="Myriad Pro"/>
            </a:endParaRPr>
          </a:p>
          <a:p>
            <a:endParaRPr lang="en-US" dirty="0"/>
          </a:p>
        </p:txBody>
      </p:sp>
      <p:sp>
        <p:nvSpPr>
          <p:cNvPr id="4" name="Slide Number Placeholder 3"/>
          <p:cNvSpPr>
            <a:spLocks noGrp="1"/>
          </p:cNvSpPr>
          <p:nvPr>
            <p:ph type="sldNum" sz="quarter" idx="5"/>
          </p:nvPr>
        </p:nvSpPr>
        <p:spPr/>
        <p:txBody>
          <a:bodyPr/>
          <a:lstStyle/>
          <a:p>
            <a:fld id="{AAC21A81-C34A-4D53-8FBA-8ECBBDFDB00E}" type="slidenum">
              <a:rPr lang="en-US" smtClean="0"/>
              <a:t>38</a:t>
            </a:fld>
            <a:endParaRPr lang="en-US"/>
          </a:p>
        </p:txBody>
      </p:sp>
    </p:spTree>
    <p:extLst>
      <p:ext uri="{BB962C8B-B14F-4D97-AF65-F5344CB8AC3E}">
        <p14:creationId xmlns:p14="http://schemas.microsoft.com/office/powerpoint/2010/main" val="39784088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r>
              <a:rPr lang="en-US" sz="1800" b="1" dirty="0">
                <a:effectLst/>
                <a:latin typeface="Franklin Gothic Book" panose="020B0503020102020204" pitchFamily="34" charset="0"/>
                <a:ea typeface="Calibri" panose="020F0502020204030204" pitchFamily="34" charset="0"/>
                <a:cs typeface="Times New Roman" panose="02020603050405020304" pitchFamily="18" charset="0"/>
              </a:rPr>
              <a:t>Rationale by Region</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“Our service structure depends on the integrity and effectiveness of our communications.” Concept 7.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sz="18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This would provide an opportunity for the fellowship to gain a greater understanding of what takes place during the Conference Participants Webinars. Members in unseated regions can make better informed decisions regarding their local service bodies in relation to the whole NA fellowship. Service bodies that are requesting seating at the WSC or members that are considering serving in a CP trusted servant position could better understand the responsibilities that they are volunteering for.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AC21A81-C34A-4D53-8FBA-8ECBBDFDB00E}" type="slidenum">
              <a:rPr lang="en-US" smtClean="0"/>
              <a:t>39</a:t>
            </a:fld>
            <a:endParaRPr lang="en-US"/>
          </a:p>
        </p:txBody>
      </p:sp>
    </p:spTree>
    <p:extLst>
      <p:ext uri="{BB962C8B-B14F-4D97-AF65-F5344CB8AC3E}">
        <p14:creationId xmlns:p14="http://schemas.microsoft.com/office/powerpoint/2010/main" val="19787562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In the Guide to World Services, a statement could be added to the bottom of the list that states that at least the audio of the CP webinars is live streamed, being mindful to adhere to the principles protecting each member’s right to maintain personal anonymity. CP Webinars otherwise have no policy directly set in GTWS at this time.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AC21A81-C34A-4D53-8FBA-8ECBBDFDB00E}" type="slidenum">
              <a:rPr lang="en-US" smtClean="0"/>
              <a:t>40</a:t>
            </a:fld>
            <a:endParaRPr lang="en-US"/>
          </a:p>
        </p:txBody>
      </p:sp>
    </p:spTree>
    <p:extLst>
      <p:ext uri="{BB962C8B-B14F-4D97-AF65-F5344CB8AC3E}">
        <p14:creationId xmlns:p14="http://schemas.microsoft.com/office/powerpoint/2010/main" val="4171426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ts val="1400"/>
              </a:lnSpc>
              <a:spcBef>
                <a:spcPts val="400"/>
              </a:spcBef>
              <a:spcAft>
                <a:spcPts val="0"/>
              </a:spcAft>
            </a:pPr>
            <a:r>
              <a:rPr lang="en-US" sz="1800" b="1" dirty="0">
                <a:solidFill>
                  <a:srgbClr val="000000"/>
                </a:solidFill>
                <a:effectLst/>
                <a:latin typeface="Franklin Gothic Book" panose="020B0503020102020204" pitchFamily="34" charset="0"/>
                <a:ea typeface="Times New Roman" panose="02020603050405020304" pitchFamily="18" charset="0"/>
                <a:cs typeface="Myriad Pro"/>
              </a:rPr>
              <a:t>World Board Response</a:t>
            </a:r>
            <a:r>
              <a:rPr lang="en-US" sz="1800" dirty="0">
                <a:solidFill>
                  <a:srgbClr val="000000"/>
                </a:solidFill>
                <a:effectLst/>
                <a:latin typeface="Franklin Gothic Book" panose="020B0503020102020204" pitchFamily="34" charset="0"/>
                <a:ea typeface="Times New Roman" panose="02020603050405020304" pitchFamily="18" charset="0"/>
                <a:cs typeface="Myriad Pro"/>
              </a:rPr>
              <a:t>: Allowing participants to make decisions about the processes that affect their meetings, including conference participant web meetings, is significantly more nimble than making these types of changes through the </a:t>
            </a:r>
            <a:r>
              <a:rPr lang="en-US" sz="1800" i="1" dirty="0">
                <a:solidFill>
                  <a:srgbClr val="000000"/>
                </a:solidFill>
                <a:effectLst/>
                <a:latin typeface="Franklin Gothic Book" panose="020B0503020102020204" pitchFamily="34" charset="0"/>
                <a:ea typeface="Times New Roman" panose="02020603050405020304" pitchFamily="18" charset="0"/>
                <a:cs typeface="Myriad Pro"/>
              </a:rPr>
              <a:t>CAR</a:t>
            </a:r>
            <a:r>
              <a:rPr lang="en-US" sz="1800" dirty="0">
                <a:solidFill>
                  <a:srgbClr val="000000"/>
                </a:solidFill>
                <a:effectLst/>
                <a:latin typeface="Franklin Gothic Book" panose="020B0503020102020204" pitchFamily="34" charset="0"/>
                <a:ea typeface="Times New Roman" panose="02020603050405020304" pitchFamily="18" charset="0"/>
                <a:cs typeface="Myriad Pro"/>
              </a:rPr>
              <a:t>. Given the speed with which technology changes, maintaining a nimble responsive approach seems more realistic and prudent than mandating policy changes through </a:t>
            </a:r>
            <a:r>
              <a:rPr lang="en-US" sz="1800" i="1" dirty="0">
                <a:solidFill>
                  <a:srgbClr val="000000"/>
                </a:solidFill>
                <a:effectLst/>
                <a:latin typeface="Franklin Gothic Book" panose="020B0503020102020204" pitchFamily="34" charset="0"/>
                <a:ea typeface="Times New Roman" panose="02020603050405020304" pitchFamily="18" charset="0"/>
                <a:cs typeface="Myriad Pro"/>
              </a:rPr>
              <a:t>CAR</a:t>
            </a:r>
            <a:r>
              <a:rPr lang="en-US" sz="1800" dirty="0">
                <a:solidFill>
                  <a:srgbClr val="000000"/>
                </a:solidFill>
                <a:effectLst/>
                <a:latin typeface="Franklin Gothic Book" panose="020B0503020102020204" pitchFamily="34" charset="0"/>
                <a:ea typeface="Times New Roman" panose="02020603050405020304" pitchFamily="18" charset="0"/>
                <a:cs typeface="Myriad Pro"/>
              </a:rPr>
              <a:t> motions. Sometimes participants decide to do something on a trial basis, and if it works well, they can decide to implement it on an ongoing basis and change policy accordingly. </a:t>
            </a:r>
            <a:endParaRPr lang="en-US" sz="1800" dirty="0">
              <a:solidFill>
                <a:srgbClr val="000000"/>
              </a:solidFill>
              <a:effectLst/>
              <a:latin typeface="Myriad Pro"/>
              <a:ea typeface="Times New Roman" panose="02020603050405020304" pitchFamily="18" charset="0"/>
              <a:cs typeface="Myriad Pro"/>
            </a:endParaRPr>
          </a:p>
          <a:p>
            <a:endParaRPr lang="en-US" sz="1800" dirty="0">
              <a:solidFill>
                <a:srgbClr val="000000"/>
              </a:solidFill>
              <a:effectLst/>
              <a:latin typeface="Franklin Gothic Book" panose="020B0503020102020204" pitchFamily="34" charset="0"/>
              <a:ea typeface="Times New Roman" panose="02020603050405020304" pitchFamily="18" charset="0"/>
              <a:cs typeface="Myriad Pro"/>
            </a:endParaRPr>
          </a:p>
          <a:p>
            <a:r>
              <a:rPr lang="en-US" sz="1800" dirty="0">
                <a:solidFill>
                  <a:srgbClr val="000000"/>
                </a:solidFill>
                <a:effectLst/>
                <a:latin typeface="Franklin Gothic Book" panose="020B0503020102020204" pitchFamily="34" charset="0"/>
                <a:ea typeface="Times New Roman" panose="02020603050405020304" pitchFamily="18" charset="0"/>
                <a:cs typeface="Myriad Pro"/>
              </a:rPr>
              <a:t>The conference has already begun discussing options about streaming the WSC meeting itself. We initially had this discussion in 2020, and the people who are most impacted—the participants whose anonymity was at stake—were not in consensus. </a:t>
            </a:r>
            <a:endParaRPr lang="en-US" dirty="0"/>
          </a:p>
        </p:txBody>
      </p:sp>
      <p:sp>
        <p:nvSpPr>
          <p:cNvPr id="4" name="Slide Number Placeholder 3"/>
          <p:cNvSpPr>
            <a:spLocks noGrp="1"/>
          </p:cNvSpPr>
          <p:nvPr>
            <p:ph type="sldNum" sz="quarter" idx="5"/>
          </p:nvPr>
        </p:nvSpPr>
        <p:spPr/>
        <p:txBody>
          <a:bodyPr/>
          <a:lstStyle/>
          <a:p>
            <a:fld id="{AAC21A81-C34A-4D53-8FBA-8ECBBDFDB00E}" type="slidenum">
              <a:rPr lang="en-US" smtClean="0"/>
              <a:t>41</a:t>
            </a:fld>
            <a:endParaRPr lang="en-US"/>
          </a:p>
        </p:txBody>
      </p:sp>
    </p:spTree>
    <p:extLst>
      <p:ext uri="{BB962C8B-B14F-4D97-AF65-F5344CB8AC3E}">
        <p14:creationId xmlns:p14="http://schemas.microsoft.com/office/powerpoint/2010/main" val="1722642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fontAlgn="ctr">
              <a:lnSpc>
                <a:spcPts val="1400"/>
              </a:lnSpc>
              <a:spcBef>
                <a:spcPts val="400"/>
              </a:spcBef>
              <a:spcAft>
                <a:spcPts val="0"/>
              </a:spcAft>
            </a:pPr>
            <a:r>
              <a:rPr lang="en-US" sz="1800" dirty="0">
                <a:solidFill>
                  <a:srgbClr val="000000"/>
                </a:solidFill>
                <a:effectLst/>
                <a:latin typeface="Franklin Gothic Book" panose="020B0503020102020204" pitchFamily="34" charset="0"/>
                <a:ea typeface="Times New Roman" panose="02020603050405020304" pitchFamily="18" charset="0"/>
                <a:cs typeface="Myriad Pro"/>
              </a:rPr>
              <a:t>It’s one of the topics that the board asked participants about in May at the interim conference meeting to get a sense of what participants were comfortable with, given anonymity concerns. Whether to stream the WSC is an ongoing discussion.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fontAlgn="ctr">
              <a:lnSpc>
                <a:spcPts val="1400"/>
              </a:lnSpc>
              <a:spcBef>
                <a:spcPts val="400"/>
              </a:spcBef>
              <a:spcAft>
                <a:spcPts val="0"/>
              </a:spcAft>
            </a:pPr>
            <a:endParaRPr lang="en-US" sz="1800" dirty="0">
              <a:solidFill>
                <a:srgbClr val="000000"/>
              </a:solidFill>
              <a:effectLst/>
              <a:latin typeface="Franklin Gothic Book" panose="020B0503020102020204" pitchFamily="34" charset="0"/>
              <a:ea typeface="Times New Roman" panose="02020603050405020304" pitchFamily="18" charset="0"/>
              <a:cs typeface="Myriad Pro"/>
            </a:endParaRPr>
          </a:p>
          <a:p>
            <a:pPr marL="0" marR="0" algn="just" fontAlgn="ctr">
              <a:lnSpc>
                <a:spcPts val="1400"/>
              </a:lnSpc>
              <a:spcBef>
                <a:spcPts val="400"/>
              </a:spcBef>
              <a:spcAft>
                <a:spcPts val="0"/>
              </a:spcAft>
            </a:pPr>
            <a:r>
              <a:rPr lang="en-US" sz="1800" dirty="0">
                <a:solidFill>
                  <a:srgbClr val="000000"/>
                </a:solidFill>
                <a:effectLst/>
                <a:latin typeface="Franklin Gothic Book" panose="020B0503020102020204" pitchFamily="34" charset="0"/>
                <a:ea typeface="Times New Roman" panose="02020603050405020304" pitchFamily="18" charset="0"/>
                <a:cs typeface="Myriad Pro"/>
              </a:rPr>
              <a:t>Participants have not had the same discussion about streaming the CP web meetings, though when participants were polled about opening the CP discussion board for public viewing at WSC 2018, they did not support the idea. Conference participant web meetings happen throughout the cycle. Not all participants attend, and they focus on reporting, discussion, and questions and answers. They utilize interpretation feeds in multiple languages, none of which could be streamed, and they often feature small-group discussion, which also would not be able to be streamed.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AC21A81-C34A-4D53-8FBA-8ECBBDFDB00E}" type="slidenum">
              <a:rPr lang="en-US" smtClean="0"/>
              <a:t>42</a:t>
            </a:fld>
            <a:endParaRPr lang="en-US"/>
          </a:p>
        </p:txBody>
      </p:sp>
    </p:spTree>
    <p:extLst>
      <p:ext uri="{BB962C8B-B14F-4D97-AF65-F5344CB8AC3E}">
        <p14:creationId xmlns:p14="http://schemas.microsoft.com/office/powerpoint/2010/main" val="11675739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fontAlgn="ctr">
              <a:lnSpc>
                <a:spcPts val="1400"/>
              </a:lnSpc>
              <a:spcBef>
                <a:spcPts val="400"/>
              </a:spcBef>
              <a:spcAft>
                <a:spcPts val="0"/>
              </a:spcAft>
            </a:pPr>
            <a:r>
              <a:rPr lang="en-US" sz="1800" dirty="0">
                <a:solidFill>
                  <a:srgbClr val="000000"/>
                </a:solidFill>
                <a:effectLst/>
                <a:latin typeface="Franklin Gothic Book" panose="020B0503020102020204" pitchFamily="34" charset="0"/>
                <a:ea typeface="Times New Roman" panose="02020603050405020304" pitchFamily="18" charset="0"/>
                <a:cs typeface="Myriad Pro"/>
              </a:rPr>
              <a:t>There are typically a very small number of connections when we stream these types of events. There is simply not broad appeal among members, and that appeal is further eroded by the limits of the technology: Breakout discussions and translations cannot easily be streamed. Even NAWS open webinars on topics of broad Fellowship interest have scant YouTube streamers. So few people access the audio recordings that we post written reports to </a:t>
            </a:r>
            <a:r>
              <a:rPr lang="en-US" sz="1800" b="1" u="heavy" dirty="0">
                <a:solidFill>
                  <a:srgbClr val="00D8FF"/>
                </a:solidFill>
                <a:effectLst/>
                <a:latin typeface="Franklin Gothic Book" panose="020B0503020102020204" pitchFamily="34" charset="0"/>
                <a:ea typeface="Times New Roman" panose="02020603050405020304" pitchFamily="18" charset="0"/>
                <a:cs typeface="Palatino"/>
              </a:rPr>
              <a:t>www.na.org/webarchive</a:t>
            </a:r>
            <a:r>
              <a:rPr lang="en-US" sz="1800" dirty="0">
                <a:solidFill>
                  <a:srgbClr val="000000"/>
                </a:solidFill>
                <a:effectLst/>
                <a:latin typeface="Franklin Gothic Book" panose="020B0503020102020204" pitchFamily="34" charset="0"/>
                <a:ea typeface="Times New Roman" panose="02020603050405020304" pitchFamily="18" charset="0"/>
                <a:cs typeface="Myriad Pro"/>
              </a:rPr>
              <a:t> as well.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fontAlgn="ctr">
              <a:lnSpc>
                <a:spcPts val="1400"/>
              </a:lnSpc>
              <a:spcBef>
                <a:spcPts val="400"/>
              </a:spcBef>
              <a:spcAft>
                <a:spcPts val="0"/>
              </a:spcAft>
            </a:pPr>
            <a:endParaRPr lang="en-US" sz="1800" dirty="0">
              <a:solidFill>
                <a:srgbClr val="000000"/>
              </a:solidFill>
              <a:effectLst/>
              <a:latin typeface="Franklin Gothic Book" panose="020B0503020102020204" pitchFamily="34" charset="0"/>
              <a:ea typeface="Times New Roman" panose="02020603050405020304" pitchFamily="18" charset="0"/>
              <a:cs typeface="Myriad Pro"/>
            </a:endParaRPr>
          </a:p>
          <a:p>
            <a:pPr marL="0" marR="0" algn="just" fontAlgn="ctr">
              <a:lnSpc>
                <a:spcPts val="1400"/>
              </a:lnSpc>
              <a:spcBef>
                <a:spcPts val="400"/>
              </a:spcBef>
              <a:spcAft>
                <a:spcPts val="0"/>
              </a:spcAft>
            </a:pPr>
            <a:r>
              <a:rPr lang="en-US" sz="1800" dirty="0">
                <a:solidFill>
                  <a:srgbClr val="000000"/>
                </a:solidFill>
                <a:effectLst/>
                <a:latin typeface="Franklin Gothic Book" panose="020B0503020102020204" pitchFamily="34" charset="0"/>
                <a:ea typeface="Times New Roman" panose="02020603050405020304" pitchFamily="18" charset="0"/>
                <a:cs typeface="Myriad Pro"/>
              </a:rPr>
              <a:t>We post reports summarizing conference participant web meetings to the CP Dropbox. Participants are welcome to share these reports if there is interest, but again, interest seems to be minimal. We would like to be able to align our limited human resources where they can be the most beneficial.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fontAlgn="ctr">
              <a:lnSpc>
                <a:spcPts val="1400"/>
              </a:lnSpc>
              <a:spcBef>
                <a:spcPts val="400"/>
              </a:spcBef>
              <a:spcAft>
                <a:spcPts val="0"/>
              </a:spcAft>
            </a:pPr>
            <a:endParaRPr lang="en-US" sz="1800" dirty="0">
              <a:solidFill>
                <a:srgbClr val="000000"/>
              </a:solidFill>
              <a:effectLst/>
              <a:latin typeface="Franklin Gothic Book" panose="020B0503020102020204" pitchFamily="34" charset="0"/>
              <a:ea typeface="Times New Roman" panose="02020603050405020304" pitchFamily="18" charset="0"/>
              <a:cs typeface="Myriad Pro"/>
            </a:endParaRPr>
          </a:p>
          <a:p>
            <a:pPr marL="0" marR="0" algn="just" fontAlgn="ctr">
              <a:lnSpc>
                <a:spcPts val="1400"/>
              </a:lnSpc>
              <a:spcBef>
                <a:spcPts val="400"/>
              </a:spcBef>
              <a:spcAft>
                <a:spcPts val="0"/>
              </a:spcAft>
            </a:pPr>
            <a:r>
              <a:rPr lang="en-US" sz="1800" dirty="0">
                <a:solidFill>
                  <a:srgbClr val="000000"/>
                </a:solidFill>
                <a:effectLst/>
                <a:latin typeface="Franklin Gothic Book" panose="020B0503020102020204" pitchFamily="34" charset="0"/>
                <a:ea typeface="Times New Roman" panose="02020603050405020304" pitchFamily="18" charset="0"/>
                <a:cs typeface="Myriad Pro"/>
              </a:rPr>
              <a:t>Again, these types of operational decisions should be left to conference participants to decide and not mandated through a </a:t>
            </a:r>
            <a:r>
              <a:rPr lang="en-US" sz="1800" i="1" dirty="0">
                <a:solidFill>
                  <a:srgbClr val="000000"/>
                </a:solidFill>
                <a:effectLst/>
                <a:latin typeface="Franklin Gothic Book" panose="020B0503020102020204" pitchFamily="34" charset="0"/>
                <a:ea typeface="Times New Roman" panose="02020603050405020304" pitchFamily="18" charset="0"/>
                <a:cs typeface="Myriad Pro"/>
              </a:rPr>
              <a:t>CAR</a:t>
            </a:r>
            <a:r>
              <a:rPr lang="en-US" sz="1800" dirty="0">
                <a:solidFill>
                  <a:srgbClr val="000000"/>
                </a:solidFill>
                <a:effectLst/>
                <a:latin typeface="Franklin Gothic Book" panose="020B0503020102020204" pitchFamily="34" charset="0"/>
                <a:ea typeface="Times New Roman" panose="02020603050405020304" pitchFamily="18" charset="0"/>
                <a:cs typeface="Myriad Pro"/>
              </a:rPr>
              <a:t> motion.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AC21A81-C34A-4D53-8FBA-8ECBBDFDB00E}" type="slidenum">
              <a:rPr lang="en-US" smtClean="0"/>
              <a:t>43</a:t>
            </a:fld>
            <a:endParaRPr lang="en-US"/>
          </a:p>
        </p:txBody>
      </p:sp>
    </p:spTree>
    <p:extLst>
      <p:ext uri="{BB962C8B-B14F-4D97-AF65-F5344CB8AC3E}">
        <p14:creationId xmlns:p14="http://schemas.microsoft.com/office/powerpoint/2010/main" val="35909803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600"/>
              </a:spcAft>
            </a:pPr>
            <a:r>
              <a:rPr lang="en-US" sz="1800" b="1" u="sng" dirty="0">
                <a:effectLst/>
                <a:latin typeface="Franklin Gothic Book" panose="020B0503020102020204" pitchFamily="34" charset="0"/>
                <a:ea typeface="Calibri" panose="020F0502020204030204" pitchFamily="34" charset="0"/>
                <a:cs typeface="Times New Roman" panose="02020603050405020304" pitchFamily="18" charset="0"/>
              </a:rPr>
              <a:t>Motion 25: All votes and straw polls on motions that were included in the Conference Agenda Report or the Conference Approval Track, not to include election ballots, will be displayed in real time for all Conference Participant to see, showing who voted and how they voted.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endParaRPr lang="en-US" sz="1800" b="1" u="sng"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800" b="1" u="sng" dirty="0">
                <a:effectLst/>
                <a:latin typeface="Franklin Gothic Book" panose="020B0503020102020204" pitchFamily="34" charset="0"/>
                <a:ea typeface="Calibri" panose="020F0502020204030204" pitchFamily="34" charset="0"/>
                <a:cs typeface="Times New Roman" panose="02020603050405020304" pitchFamily="18" charset="0"/>
              </a:rPr>
              <a:t>Maker: </a:t>
            </a:r>
            <a:r>
              <a:rPr lang="en-US" sz="1800" dirty="0" err="1">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Kentuckiana</a:t>
            </a:r>
            <a:r>
              <a:rPr lang="en-US" sz="18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 Bluegrass Appalachian Region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endParaRPr lang="en-US" sz="1800" b="1"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800" b="1"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Co-Makers:</a:t>
            </a:r>
            <a:r>
              <a:rPr lang="en-US" sz="18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 Russian Speaking Zone, Western Russia Region, North West Russia Region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endParaRPr lang="en-US" sz="1800" b="1" u="sng"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800" b="1" u="sng" dirty="0">
                <a:effectLst/>
                <a:latin typeface="Franklin Gothic Book" panose="020B0503020102020204" pitchFamily="34" charset="0"/>
                <a:ea typeface="Calibri" panose="020F0502020204030204" pitchFamily="34" charset="0"/>
                <a:cs typeface="Times New Roman" panose="02020603050405020304" pitchFamily="18" charset="0"/>
              </a:rPr>
              <a:t>Intent: </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To see how each Conference Participant votes on each motion.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ts val="1400"/>
              </a:lnSpc>
              <a:spcBef>
                <a:spcPts val="400"/>
              </a:spcBef>
              <a:spcAft>
                <a:spcPts val="0"/>
              </a:spcAft>
            </a:pPr>
            <a:endParaRPr lang="en-US" sz="1800" b="1" dirty="0">
              <a:solidFill>
                <a:srgbClr val="000000"/>
              </a:solidFill>
              <a:effectLst/>
              <a:latin typeface="Franklin Gothic Book" panose="020B0503020102020204" pitchFamily="34" charset="0"/>
              <a:ea typeface="Times New Roman" panose="02020603050405020304" pitchFamily="18" charset="0"/>
              <a:cs typeface="Myriad Pro"/>
            </a:endParaRPr>
          </a:p>
          <a:p>
            <a:pPr marL="0" marR="0" algn="just">
              <a:lnSpc>
                <a:spcPts val="1400"/>
              </a:lnSpc>
              <a:spcBef>
                <a:spcPts val="400"/>
              </a:spcBef>
              <a:spcAft>
                <a:spcPts val="0"/>
              </a:spcAft>
            </a:pPr>
            <a:r>
              <a:rPr lang="en-US" sz="1800" b="1" dirty="0">
                <a:solidFill>
                  <a:srgbClr val="000000"/>
                </a:solidFill>
                <a:effectLst/>
                <a:latin typeface="Franklin Gothic Book" panose="020B0503020102020204" pitchFamily="34" charset="0"/>
                <a:ea typeface="Times New Roman" panose="02020603050405020304" pitchFamily="18" charset="0"/>
                <a:cs typeface="Myriad Pro"/>
              </a:rPr>
              <a:t>Financial Impact:</a:t>
            </a:r>
            <a:r>
              <a:rPr lang="en-US" sz="1800" dirty="0">
                <a:solidFill>
                  <a:srgbClr val="000000"/>
                </a:solidFill>
                <a:effectLst/>
                <a:latin typeface="Franklin Gothic Book" panose="020B0503020102020204" pitchFamily="34" charset="0"/>
                <a:ea typeface="Times New Roman" panose="02020603050405020304" pitchFamily="18" charset="0"/>
                <a:cs typeface="Myriad Pro"/>
              </a:rPr>
              <a:t> This would require new voting technology, and the cost is uncertain. </a:t>
            </a:r>
            <a:endParaRPr lang="en-US" sz="1800" dirty="0">
              <a:solidFill>
                <a:srgbClr val="000000"/>
              </a:solidFill>
              <a:effectLst/>
              <a:latin typeface="Myriad Pro"/>
              <a:ea typeface="Times New Roman" panose="02020603050405020304" pitchFamily="18" charset="0"/>
              <a:cs typeface="Myriad Pro"/>
            </a:endParaRPr>
          </a:p>
          <a:p>
            <a:pPr marL="0" marR="0" algn="just">
              <a:lnSpc>
                <a:spcPts val="1400"/>
              </a:lnSpc>
              <a:spcBef>
                <a:spcPts val="400"/>
              </a:spcBef>
              <a:spcAft>
                <a:spcPts val="600"/>
              </a:spcAft>
            </a:pPr>
            <a:endParaRPr lang="en-US" sz="1800" b="1" dirty="0">
              <a:solidFill>
                <a:srgbClr val="000000"/>
              </a:solidFill>
              <a:effectLst/>
              <a:latin typeface="Franklin Gothic Book" panose="020B0503020102020204" pitchFamily="34" charset="0"/>
              <a:ea typeface="Times New Roman" panose="02020603050405020304" pitchFamily="18" charset="0"/>
              <a:cs typeface="Myriad Pro"/>
            </a:endParaRPr>
          </a:p>
          <a:p>
            <a:pPr marL="0" marR="0" algn="just">
              <a:lnSpc>
                <a:spcPts val="1400"/>
              </a:lnSpc>
              <a:spcBef>
                <a:spcPts val="400"/>
              </a:spcBef>
              <a:spcAft>
                <a:spcPts val="600"/>
              </a:spcAft>
            </a:pPr>
            <a:r>
              <a:rPr lang="en-US" sz="1800" b="1" dirty="0">
                <a:solidFill>
                  <a:srgbClr val="000000"/>
                </a:solidFill>
                <a:effectLst/>
                <a:latin typeface="Franklin Gothic Book" panose="020B0503020102020204" pitchFamily="34" charset="0"/>
                <a:ea typeface="Times New Roman" panose="02020603050405020304" pitchFamily="18" charset="0"/>
                <a:cs typeface="Myriad Pro"/>
              </a:rPr>
              <a:t>Policy Affected:  </a:t>
            </a:r>
            <a:r>
              <a:rPr lang="en-US" sz="1800" i="1" dirty="0">
                <a:solidFill>
                  <a:srgbClr val="000000"/>
                </a:solidFill>
                <a:effectLst/>
                <a:latin typeface="Franklin Gothic Book" panose="020B0503020102020204" pitchFamily="34" charset="0"/>
                <a:ea typeface="Times New Roman" panose="02020603050405020304" pitchFamily="18" charset="0"/>
                <a:cs typeface="Myriad Pro"/>
              </a:rPr>
              <a:t>A Guide to World Services in NA </a:t>
            </a:r>
            <a:r>
              <a:rPr lang="en-US" sz="1800" dirty="0">
                <a:solidFill>
                  <a:srgbClr val="000000"/>
                </a:solidFill>
                <a:effectLst/>
                <a:latin typeface="Franklin Gothic Book" panose="020B0503020102020204" pitchFamily="34" charset="0"/>
                <a:ea typeface="Times New Roman" panose="02020603050405020304" pitchFamily="18" charset="0"/>
                <a:cs typeface="Myriad Pro"/>
              </a:rPr>
              <a:t>WSC Decision Making Processes Addendum, currently page 67–68. (The current policy is shown on page 60 of the </a:t>
            </a:r>
            <a:r>
              <a:rPr lang="en-US" sz="1800" i="1" dirty="0">
                <a:solidFill>
                  <a:srgbClr val="000000"/>
                </a:solidFill>
                <a:effectLst/>
                <a:latin typeface="Franklin Gothic Book" panose="020B0503020102020204" pitchFamily="34" charset="0"/>
                <a:ea typeface="Times New Roman" panose="02020603050405020304" pitchFamily="18" charset="0"/>
                <a:cs typeface="Myriad Pro"/>
              </a:rPr>
              <a:t>CAR</a:t>
            </a:r>
            <a:r>
              <a:rPr lang="en-US" sz="1800" dirty="0">
                <a:solidFill>
                  <a:srgbClr val="000000"/>
                </a:solidFill>
                <a:effectLst/>
                <a:latin typeface="Franklin Gothic Book" panose="020B0503020102020204" pitchFamily="34" charset="0"/>
                <a:ea typeface="Times New Roman" panose="02020603050405020304" pitchFamily="18" charset="0"/>
                <a:cs typeface="Myriad Pro"/>
              </a:rPr>
              <a:t>.)</a:t>
            </a:r>
            <a:endParaRPr lang="en-US" sz="1800" dirty="0">
              <a:solidFill>
                <a:srgbClr val="000000"/>
              </a:solidFill>
              <a:effectLst/>
              <a:latin typeface="Myriad Pro"/>
              <a:ea typeface="Times New Roman" panose="02020603050405020304" pitchFamily="18" charset="0"/>
              <a:cs typeface="Myriad Pro"/>
            </a:endParaRPr>
          </a:p>
          <a:p>
            <a:endParaRPr lang="en-US" dirty="0"/>
          </a:p>
        </p:txBody>
      </p:sp>
      <p:sp>
        <p:nvSpPr>
          <p:cNvPr id="4" name="Slide Number Placeholder 3"/>
          <p:cNvSpPr>
            <a:spLocks noGrp="1"/>
          </p:cNvSpPr>
          <p:nvPr>
            <p:ph type="sldNum" sz="quarter" idx="5"/>
          </p:nvPr>
        </p:nvSpPr>
        <p:spPr/>
        <p:txBody>
          <a:bodyPr/>
          <a:lstStyle/>
          <a:p>
            <a:fld id="{AAC21A81-C34A-4D53-8FBA-8ECBBDFDB00E}" type="slidenum">
              <a:rPr lang="en-US" smtClean="0"/>
              <a:t>45</a:t>
            </a:fld>
            <a:endParaRPr lang="en-US"/>
          </a:p>
        </p:txBody>
      </p:sp>
    </p:spTree>
    <p:extLst>
      <p:ext uri="{BB962C8B-B14F-4D97-AF65-F5344CB8AC3E}">
        <p14:creationId xmlns:p14="http://schemas.microsoft.com/office/powerpoint/2010/main" val="3946058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600"/>
              </a:spcAft>
            </a:pPr>
            <a:r>
              <a:rPr lang="en-US" sz="1800" dirty="0">
                <a:solidFill>
                  <a:srgbClr val="000000"/>
                </a:solidFill>
                <a:effectLst/>
                <a:latin typeface="Franklin Gothic Book" panose="020B0503020102020204" pitchFamily="34" charset="0"/>
                <a:ea typeface="Calibri" panose="020F0502020204030204" pitchFamily="34" charset="0"/>
                <a:cs typeface="ádËc"/>
              </a:rPr>
              <a:t>The three following motions all deal with different aspects of </a:t>
            </a:r>
            <a:r>
              <a:rPr lang="en-US" sz="1800" b="1" dirty="0">
                <a:solidFill>
                  <a:srgbClr val="000000"/>
                </a:solidFill>
                <a:effectLst/>
                <a:latin typeface="Franklin Gothic Book" panose="020B0503020102020204" pitchFamily="34" charset="0"/>
                <a:ea typeface="Calibri" panose="020F0502020204030204" pitchFamily="34" charset="0"/>
                <a:cs typeface="ádËc"/>
              </a:rPr>
              <a:t>Public Relations and Hospitals &amp; Institutions </a:t>
            </a:r>
            <a:r>
              <a:rPr lang="en-US" sz="1800" dirty="0">
                <a:solidFill>
                  <a:srgbClr val="000000"/>
                </a:solidFill>
                <a:effectLst/>
                <a:latin typeface="Franklin Gothic Book" panose="020B0503020102020204" pitchFamily="34" charset="0"/>
                <a:ea typeface="Calibri" panose="020F0502020204030204" pitchFamily="34" charset="0"/>
                <a:cs typeface="ádËc"/>
              </a:rPr>
              <a:t>service: External research (</a:t>
            </a:r>
            <a:r>
              <a:rPr lang="en-US" sz="1800" b="1" dirty="0">
                <a:solidFill>
                  <a:srgbClr val="000000"/>
                </a:solidFill>
                <a:effectLst/>
                <a:latin typeface="Franklin Gothic Book" panose="020B0503020102020204" pitchFamily="34" charset="0"/>
                <a:ea typeface="Calibri" panose="020F0502020204030204" pitchFamily="34" charset="0"/>
                <a:cs typeface="ádËc"/>
              </a:rPr>
              <a:t>Motion 19</a:t>
            </a:r>
            <a:r>
              <a:rPr lang="en-US" sz="1800" dirty="0">
                <a:solidFill>
                  <a:srgbClr val="000000"/>
                </a:solidFill>
                <a:effectLst/>
                <a:latin typeface="Franklin Gothic Book" panose="020B0503020102020204" pitchFamily="34" charset="0"/>
                <a:ea typeface="Calibri" panose="020F0502020204030204" pitchFamily="34" charset="0"/>
                <a:cs typeface="ádËc"/>
              </a:rPr>
              <a:t>), NAWS web meetings (</a:t>
            </a:r>
            <a:r>
              <a:rPr lang="en-US" sz="1800" b="1" dirty="0">
                <a:solidFill>
                  <a:srgbClr val="000000"/>
                </a:solidFill>
                <a:effectLst/>
                <a:latin typeface="Franklin Gothic Book" panose="020B0503020102020204" pitchFamily="34" charset="0"/>
                <a:ea typeface="Calibri" panose="020F0502020204030204" pitchFamily="34" charset="0"/>
                <a:cs typeface="ádËc"/>
              </a:rPr>
              <a:t>Motion 20</a:t>
            </a:r>
            <a:r>
              <a:rPr lang="en-US" sz="1800" dirty="0">
                <a:solidFill>
                  <a:srgbClr val="000000"/>
                </a:solidFill>
                <a:effectLst/>
                <a:latin typeface="Franklin Gothic Book" panose="020B0503020102020204" pitchFamily="34" charset="0"/>
                <a:ea typeface="Calibri" panose="020F0502020204030204" pitchFamily="34" charset="0"/>
                <a:cs typeface="ádËc"/>
              </a:rPr>
              <a:t>), H&amp;I Handbook (</a:t>
            </a:r>
            <a:r>
              <a:rPr lang="en-US" sz="1800" b="1" dirty="0">
                <a:solidFill>
                  <a:srgbClr val="000000"/>
                </a:solidFill>
                <a:effectLst/>
                <a:latin typeface="Franklin Gothic Book" panose="020B0503020102020204" pitchFamily="34" charset="0"/>
                <a:ea typeface="Calibri" panose="020F0502020204030204" pitchFamily="34" charset="0"/>
                <a:cs typeface="ádËc"/>
              </a:rPr>
              <a:t>Motion 21</a:t>
            </a:r>
            <a:r>
              <a:rPr lang="en-US" sz="1800" dirty="0">
                <a:solidFill>
                  <a:srgbClr val="000000"/>
                </a:solidFill>
                <a:effectLst/>
                <a:latin typeface="Franklin Gothic Book" panose="020B0503020102020204" pitchFamily="34" charset="0"/>
                <a:ea typeface="Calibri" panose="020F0502020204030204" pitchFamily="34" charset="0"/>
                <a:cs typeface="ádËc"/>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800" dirty="0">
                <a:solidFill>
                  <a:srgbClr val="000000"/>
                </a:solidFill>
                <a:effectLst/>
                <a:latin typeface="Franklin Gothic Book" panose="020B0503020102020204" pitchFamily="34" charset="0"/>
                <a:ea typeface="Calibri" panose="020F0502020204030204" pitchFamily="34" charset="0"/>
                <a:cs typeface="ádËc"/>
              </a:rPr>
              <a:t>Page 54 of the </a:t>
            </a:r>
            <a:r>
              <a:rPr lang="en-US" sz="1800" i="1" dirty="0">
                <a:solidFill>
                  <a:srgbClr val="000000"/>
                </a:solidFill>
                <a:effectLst/>
                <a:latin typeface="Franklin Gothic Book" panose="020B0503020102020204" pitchFamily="34" charset="0"/>
                <a:ea typeface="Calibri" panose="020F0502020204030204" pitchFamily="34" charset="0"/>
                <a:cs typeface="ádËc"/>
              </a:rPr>
              <a:t>Conference Agenda Report</a:t>
            </a:r>
            <a:r>
              <a:rPr lang="en-US" sz="1800" dirty="0">
                <a:solidFill>
                  <a:srgbClr val="000000"/>
                </a:solidFill>
                <a:effectLst/>
                <a:latin typeface="Franklin Gothic Book" panose="020B0503020102020204" pitchFamily="34" charset="0"/>
                <a:ea typeface="Calibri" panose="020F0502020204030204" pitchFamily="34" charset="0"/>
                <a:cs typeface="ádËc"/>
              </a:rPr>
              <a:t> contains a list of resources that may be helpful when considering these motions.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AC21A81-C34A-4D53-8FBA-8ECBBDFDB00E}" type="slidenum">
              <a:rPr lang="en-US" smtClean="0"/>
              <a:t>4</a:t>
            </a:fld>
            <a:endParaRPr lang="en-US"/>
          </a:p>
        </p:txBody>
      </p:sp>
    </p:spTree>
    <p:extLst>
      <p:ext uri="{BB962C8B-B14F-4D97-AF65-F5344CB8AC3E}">
        <p14:creationId xmlns:p14="http://schemas.microsoft.com/office/powerpoint/2010/main" val="20703533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r>
              <a:rPr lang="en-US" sz="1800" b="1" dirty="0">
                <a:effectLst/>
                <a:latin typeface="Franklin Gothic Book" panose="020B0503020102020204" pitchFamily="34" charset="0"/>
                <a:ea typeface="Calibri" panose="020F0502020204030204" pitchFamily="34" charset="0"/>
                <a:cs typeface="Times New Roman" panose="02020603050405020304" pitchFamily="18" charset="0"/>
              </a:rPr>
              <a:t>Rationale By Region: </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This information would be helpful to understand where other Conference Participants stand with their decisions, if a Conference Participant is still unsure of what their vote will be. “Our service structure depends on the integrity and effectiveness of our communications.” Concept 7.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endParaRPr lang="en-US" sz="1800"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We believe each individual Conference Participant’s decision on each topic is valuable information in forming Consensus.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Our Fellowship goes to great lengths to encourage and ensure a diverse WSC population. </a:t>
            </a:r>
            <a:endParaRPr lang="en-US" dirty="0"/>
          </a:p>
        </p:txBody>
      </p:sp>
      <p:sp>
        <p:nvSpPr>
          <p:cNvPr id="4" name="Slide Number Placeholder 3"/>
          <p:cNvSpPr>
            <a:spLocks noGrp="1"/>
          </p:cNvSpPr>
          <p:nvPr>
            <p:ph type="sldNum" sz="quarter" idx="5"/>
          </p:nvPr>
        </p:nvSpPr>
        <p:spPr/>
        <p:txBody>
          <a:bodyPr/>
          <a:lstStyle/>
          <a:p>
            <a:fld id="{AAC21A81-C34A-4D53-8FBA-8ECBBDFDB00E}" type="slidenum">
              <a:rPr lang="en-US" smtClean="0"/>
              <a:t>46</a:t>
            </a:fld>
            <a:endParaRPr lang="en-US"/>
          </a:p>
        </p:txBody>
      </p:sp>
    </p:spTree>
    <p:extLst>
      <p:ext uri="{BB962C8B-B14F-4D97-AF65-F5344CB8AC3E}">
        <p14:creationId xmlns:p14="http://schemas.microsoft.com/office/powerpoint/2010/main" val="25150992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When we utilize secret ballots, we lose helpful information that may not get communicated from Conference Participants that have difficulty expressing themselves in the English language. Some Conference Participants are not called on or lack the verbal communication skills to participate during open discussion and debate. With a public ballot voting system, we would be shown the information of how they voted, even if we weren’t given an opportunity to hear why they voted that way.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We appreciate the amount of information shared in a roll call vote process, and the efficiency of the standard voting process.</a:t>
            </a:r>
            <a:endParaRPr lang="en-US" dirty="0"/>
          </a:p>
        </p:txBody>
      </p:sp>
      <p:sp>
        <p:nvSpPr>
          <p:cNvPr id="4" name="Slide Number Placeholder 3"/>
          <p:cNvSpPr>
            <a:spLocks noGrp="1"/>
          </p:cNvSpPr>
          <p:nvPr>
            <p:ph type="sldNum" sz="quarter" idx="5"/>
          </p:nvPr>
        </p:nvSpPr>
        <p:spPr/>
        <p:txBody>
          <a:bodyPr/>
          <a:lstStyle/>
          <a:p>
            <a:fld id="{AAC21A81-C34A-4D53-8FBA-8ECBBDFDB00E}" type="slidenum">
              <a:rPr lang="en-US" smtClean="0"/>
              <a:t>47</a:t>
            </a:fld>
            <a:endParaRPr lang="en-US"/>
          </a:p>
        </p:txBody>
      </p:sp>
    </p:spTree>
    <p:extLst>
      <p:ext uri="{BB962C8B-B14F-4D97-AF65-F5344CB8AC3E}">
        <p14:creationId xmlns:p14="http://schemas.microsoft.com/office/powerpoint/2010/main" val="12449447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By changing the settings in the handheld clickers, we can have the best of both processes.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Conference Participants who do not possess specific decisions by the time they reach the WSC can benefit from seeing the diversity of their peer communities’ choices.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AC21A81-C34A-4D53-8FBA-8ECBBDFDB00E}" type="slidenum">
              <a:rPr lang="en-US" smtClean="0"/>
              <a:t>48</a:t>
            </a:fld>
            <a:endParaRPr lang="en-US"/>
          </a:p>
        </p:txBody>
      </p:sp>
    </p:spTree>
    <p:extLst>
      <p:ext uri="{BB962C8B-B14F-4D97-AF65-F5344CB8AC3E}">
        <p14:creationId xmlns:p14="http://schemas.microsoft.com/office/powerpoint/2010/main" val="25111637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ts val="1400"/>
              </a:lnSpc>
              <a:spcBef>
                <a:spcPts val="400"/>
              </a:spcBef>
              <a:spcAft>
                <a:spcPts val="0"/>
              </a:spcAft>
            </a:pPr>
            <a:r>
              <a:rPr lang="en-US" sz="1800" b="1" dirty="0">
                <a:solidFill>
                  <a:srgbClr val="000000"/>
                </a:solidFill>
                <a:effectLst/>
                <a:latin typeface="Franklin Gothic Book" panose="020B0503020102020204" pitchFamily="34" charset="0"/>
                <a:ea typeface="Times New Roman" panose="02020603050405020304" pitchFamily="18" charset="0"/>
                <a:cs typeface="Myriad Pro"/>
              </a:rPr>
              <a:t>World Board Response:</a:t>
            </a:r>
            <a:r>
              <a:rPr lang="en-US" sz="1800" dirty="0">
                <a:solidFill>
                  <a:srgbClr val="000000"/>
                </a:solidFill>
                <a:effectLst/>
                <a:latin typeface="Franklin Gothic Book" panose="020B0503020102020204" pitchFamily="34" charset="0"/>
                <a:ea typeface="Times New Roman" panose="02020603050405020304" pitchFamily="18" charset="0"/>
                <a:cs typeface="Myriad Pro"/>
              </a:rPr>
              <a:t> Typically, WSC participants decide the operational details of decision making at the conference, rather than mandating rules through </a:t>
            </a:r>
            <a:r>
              <a:rPr lang="en-US" sz="1800" i="1" dirty="0">
                <a:solidFill>
                  <a:srgbClr val="000000"/>
                </a:solidFill>
                <a:effectLst/>
                <a:latin typeface="Franklin Gothic Book" panose="020B0503020102020204" pitchFamily="34" charset="0"/>
                <a:ea typeface="Times New Roman" panose="02020603050405020304" pitchFamily="18" charset="0"/>
                <a:cs typeface="Myriad Pro"/>
              </a:rPr>
              <a:t>CAR</a:t>
            </a:r>
            <a:r>
              <a:rPr lang="en-US" sz="1800" dirty="0">
                <a:solidFill>
                  <a:srgbClr val="000000"/>
                </a:solidFill>
                <a:effectLst/>
                <a:latin typeface="Franklin Gothic Book" panose="020B0503020102020204" pitchFamily="34" charset="0"/>
                <a:ea typeface="Times New Roman" panose="02020603050405020304" pitchFamily="18" charset="0"/>
                <a:cs typeface="Myriad Pro"/>
              </a:rPr>
              <a:t> motions. We believe that is the most appropriate and practical approach. </a:t>
            </a:r>
            <a:endParaRPr lang="en-US" sz="1800" dirty="0">
              <a:solidFill>
                <a:srgbClr val="000000"/>
              </a:solidFill>
              <a:effectLst/>
              <a:latin typeface="Myriad Pro"/>
              <a:ea typeface="Times New Roman" panose="02020603050405020304" pitchFamily="18" charset="0"/>
              <a:cs typeface="Myriad Pro"/>
            </a:endParaRPr>
          </a:p>
          <a:p>
            <a:pPr marL="0" marR="0" algn="just">
              <a:lnSpc>
                <a:spcPts val="1400"/>
              </a:lnSpc>
              <a:spcBef>
                <a:spcPts val="400"/>
              </a:spcBef>
              <a:spcAft>
                <a:spcPts val="0"/>
              </a:spcAft>
            </a:pPr>
            <a:endParaRPr lang="en-US" sz="1800" dirty="0">
              <a:solidFill>
                <a:srgbClr val="000000"/>
              </a:solidFill>
              <a:effectLst/>
              <a:latin typeface="Franklin Gothic Book" panose="020B0503020102020204" pitchFamily="34" charset="0"/>
              <a:ea typeface="Times New Roman" panose="02020603050405020304" pitchFamily="18" charset="0"/>
              <a:cs typeface="Myriad Pro"/>
            </a:endParaRPr>
          </a:p>
          <a:p>
            <a:pPr marL="0" marR="0" algn="just">
              <a:lnSpc>
                <a:spcPts val="1400"/>
              </a:lnSpc>
              <a:spcBef>
                <a:spcPts val="400"/>
              </a:spcBef>
              <a:spcAft>
                <a:spcPts val="0"/>
              </a:spcAft>
            </a:pPr>
            <a:r>
              <a:rPr lang="en-US" sz="1800" dirty="0">
                <a:solidFill>
                  <a:srgbClr val="000000"/>
                </a:solidFill>
                <a:effectLst/>
                <a:latin typeface="Franklin Gothic Book" panose="020B0503020102020204" pitchFamily="34" charset="0"/>
                <a:ea typeface="Times New Roman" panose="02020603050405020304" pitchFamily="18" charset="0"/>
                <a:cs typeface="Myriad Pro"/>
              </a:rPr>
              <a:t>We have been investigating new voting technology. The company that makes the technology we used at the 2016 and 2018 WSC no longer exists, and we are looking for an approach to polling and voting that will better suit a hybrid conference, rather than the “clickers” we used previously. We are aware that many participants will be unable to obtain visas for WSC 2023, and some may opt not to attend in person because of health considerations. </a:t>
            </a:r>
            <a:endParaRPr lang="en-US" sz="1800" dirty="0">
              <a:solidFill>
                <a:srgbClr val="000000"/>
              </a:solidFill>
              <a:effectLst/>
              <a:latin typeface="Myriad Pro"/>
              <a:ea typeface="Times New Roman" panose="02020603050405020304" pitchFamily="18" charset="0"/>
              <a:cs typeface="Myriad Pro"/>
            </a:endParaRPr>
          </a:p>
          <a:p>
            <a:pPr marL="0" marR="0" algn="just">
              <a:lnSpc>
                <a:spcPts val="1400"/>
              </a:lnSpc>
              <a:spcBef>
                <a:spcPts val="400"/>
              </a:spcBef>
              <a:spcAft>
                <a:spcPts val="0"/>
              </a:spcAft>
            </a:pPr>
            <a:endParaRPr lang="en-US" sz="1800" dirty="0">
              <a:solidFill>
                <a:srgbClr val="000000"/>
              </a:solidFill>
              <a:effectLst/>
              <a:latin typeface="Franklin Gothic Book" panose="020B0503020102020204" pitchFamily="34" charset="0"/>
              <a:ea typeface="Times New Roman" panose="02020603050405020304" pitchFamily="18" charset="0"/>
              <a:cs typeface="Myriad Pro"/>
            </a:endParaRPr>
          </a:p>
          <a:p>
            <a:pPr marL="0" marR="0" algn="just">
              <a:lnSpc>
                <a:spcPts val="1400"/>
              </a:lnSpc>
              <a:spcBef>
                <a:spcPts val="400"/>
              </a:spcBef>
              <a:spcAft>
                <a:spcPts val="0"/>
              </a:spcAft>
            </a:pPr>
            <a:r>
              <a:rPr lang="en-US" sz="1800" dirty="0">
                <a:solidFill>
                  <a:srgbClr val="000000"/>
                </a:solidFill>
                <a:effectLst/>
                <a:latin typeface="Franklin Gothic Book" panose="020B0503020102020204" pitchFamily="34" charset="0"/>
                <a:ea typeface="Times New Roman" panose="02020603050405020304" pitchFamily="18" charset="0"/>
                <a:cs typeface="Myriad Pro"/>
              </a:rPr>
              <a:t>Thus far, the options we have looked at all feature confidential voting as the default or the only option. The e-polling software that the WSC currently uses lets us know who voted and verifies that there is only one vote from each participant, but how each participant votes is anonymous by design. There is no way to reveal how each participant votes. This appears to be the most common industry standard. </a:t>
            </a:r>
            <a:endParaRPr lang="en-US" sz="1800" dirty="0">
              <a:solidFill>
                <a:srgbClr val="000000"/>
              </a:solidFill>
              <a:effectLst/>
              <a:latin typeface="Myriad Pro"/>
              <a:ea typeface="Times New Roman" panose="02020603050405020304" pitchFamily="18" charset="0"/>
              <a:cs typeface="Myriad Pro"/>
            </a:endParaRPr>
          </a:p>
          <a:p>
            <a:endParaRPr lang="en-US" dirty="0"/>
          </a:p>
        </p:txBody>
      </p:sp>
      <p:sp>
        <p:nvSpPr>
          <p:cNvPr id="4" name="Slide Number Placeholder 3"/>
          <p:cNvSpPr>
            <a:spLocks noGrp="1"/>
          </p:cNvSpPr>
          <p:nvPr>
            <p:ph type="sldNum" sz="quarter" idx="5"/>
          </p:nvPr>
        </p:nvSpPr>
        <p:spPr/>
        <p:txBody>
          <a:bodyPr/>
          <a:lstStyle/>
          <a:p>
            <a:fld id="{AAC21A81-C34A-4D53-8FBA-8ECBBDFDB00E}" type="slidenum">
              <a:rPr lang="en-US" smtClean="0"/>
              <a:t>49</a:t>
            </a:fld>
            <a:endParaRPr lang="en-US"/>
          </a:p>
        </p:txBody>
      </p:sp>
    </p:spTree>
    <p:extLst>
      <p:ext uri="{BB962C8B-B14F-4D97-AF65-F5344CB8AC3E}">
        <p14:creationId xmlns:p14="http://schemas.microsoft.com/office/powerpoint/2010/main" val="29590942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Franklin Gothic Book" panose="020B0503020102020204" pitchFamily="34" charset="0"/>
                <a:ea typeface="Times New Roman" panose="02020603050405020304" pitchFamily="18" charset="0"/>
                <a:cs typeface="Myriad Pro"/>
              </a:rPr>
              <a:t>The WSC has been evolving to a consensus-based decision-making process, and in that spirit has made a number of changes to processes, all of which seem to clash with the intention of this motion. The WSC has decided, when meeting in person, that when a vote or poll is taken, the screen will display who has and hasn’t voted, but not how anyone voted. That said, there are no “secret ballots” at the conference, with the exception of elections. Voice vote was the primary means for deciding things at the WSC for decades, and now voting is done electronically. Participants have the right to choose a roll call vote for any decision, but the body has decided to move away from roll call and standing votes. This evolution over the past ten years has helped to eliminate peer pressure and strengthen the consensus-building process. The only time that how individual participants vote becomes an issue for the body is when there is consensus on an item and participants who are not part of the consensus are asked if they want to speak. </a:t>
            </a:r>
            <a:endParaRPr lang="en-US" sz="1800" dirty="0">
              <a:solidFill>
                <a:srgbClr val="000000"/>
              </a:solidFill>
              <a:effectLst/>
              <a:latin typeface="Myriad Pro"/>
              <a:ea typeface="Times New Roman" panose="02020603050405020304" pitchFamily="18" charset="0"/>
              <a:cs typeface="Myriad Pro"/>
            </a:endParaRPr>
          </a:p>
          <a:p>
            <a:endParaRPr lang="en-US" dirty="0"/>
          </a:p>
        </p:txBody>
      </p:sp>
      <p:sp>
        <p:nvSpPr>
          <p:cNvPr id="4" name="Slide Number Placeholder 3"/>
          <p:cNvSpPr>
            <a:spLocks noGrp="1"/>
          </p:cNvSpPr>
          <p:nvPr>
            <p:ph type="sldNum" sz="quarter" idx="5"/>
          </p:nvPr>
        </p:nvSpPr>
        <p:spPr/>
        <p:txBody>
          <a:bodyPr/>
          <a:lstStyle/>
          <a:p>
            <a:fld id="{AAC21A81-C34A-4D53-8FBA-8ECBBDFDB00E}" type="slidenum">
              <a:rPr lang="en-US" smtClean="0"/>
              <a:t>50</a:t>
            </a:fld>
            <a:endParaRPr lang="en-US"/>
          </a:p>
        </p:txBody>
      </p:sp>
    </p:spTree>
    <p:extLst>
      <p:ext uri="{BB962C8B-B14F-4D97-AF65-F5344CB8AC3E}">
        <p14:creationId xmlns:p14="http://schemas.microsoft.com/office/powerpoint/2010/main" val="23291121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Franklin Gothic Book" panose="020B0503020102020204" pitchFamily="34" charset="0"/>
                <a:ea typeface="Times New Roman" panose="02020603050405020304" pitchFamily="18" charset="0"/>
                <a:cs typeface="Myriad Pro"/>
              </a:rPr>
              <a:t>Trying to match the technology to the demands of a </a:t>
            </a:r>
            <a:r>
              <a:rPr lang="en-US" sz="1800" i="1" dirty="0">
                <a:solidFill>
                  <a:srgbClr val="000000"/>
                </a:solidFill>
                <a:effectLst/>
                <a:latin typeface="Franklin Gothic Book" panose="020B0503020102020204" pitchFamily="34" charset="0"/>
                <a:ea typeface="Times New Roman" panose="02020603050405020304" pitchFamily="18" charset="0"/>
                <a:cs typeface="Myriad Pro"/>
              </a:rPr>
              <a:t>CAR</a:t>
            </a:r>
            <a:r>
              <a:rPr lang="en-US" sz="1800" dirty="0">
                <a:solidFill>
                  <a:srgbClr val="000000"/>
                </a:solidFill>
                <a:effectLst/>
                <a:latin typeface="Franklin Gothic Book" panose="020B0503020102020204" pitchFamily="34" charset="0"/>
                <a:ea typeface="Times New Roman" panose="02020603050405020304" pitchFamily="18" charset="0"/>
                <a:cs typeface="Myriad Pro"/>
              </a:rPr>
              <a:t> motion will limit our options and will restrict the WSC’s ability to make decisions and do its work. To give two examples, initial straw polls on all </a:t>
            </a:r>
            <a:r>
              <a:rPr lang="en-US" sz="1800" i="1" dirty="0">
                <a:solidFill>
                  <a:srgbClr val="000000"/>
                </a:solidFill>
                <a:effectLst/>
                <a:latin typeface="Franklin Gothic Book" panose="020B0503020102020204" pitchFamily="34" charset="0"/>
                <a:ea typeface="Times New Roman" panose="02020603050405020304" pitchFamily="18" charset="0"/>
                <a:cs typeface="Myriad Pro"/>
              </a:rPr>
              <a:t>CAR</a:t>
            </a:r>
            <a:r>
              <a:rPr lang="en-US" sz="1800" dirty="0">
                <a:solidFill>
                  <a:srgbClr val="000000"/>
                </a:solidFill>
                <a:effectLst/>
                <a:latin typeface="Franklin Gothic Book" panose="020B0503020102020204" pitchFamily="34" charset="0"/>
                <a:ea typeface="Times New Roman" panose="02020603050405020304" pitchFamily="18" charset="0"/>
                <a:cs typeface="Myriad Pro"/>
              </a:rPr>
              <a:t> motions and amendments are now taken in advance of the meeting, with results posted on na.org. This makes business much more efficient and helps the Cofacilitators plan the order of business at the meeting. It also gives participants a sense of where the body as a whole stands on each motion. The WSC has also elected, at the past two conferences, to make some decisions outside of sessions by e-poll. Both of these things—initial straw polls in advance of the meeting and e-polling after sessions, would be impossible if this motion were to pass. Given the fact that the upcoming conference will be unlike any we have ever had—more hybrid than any in history—it seems wise to allow participants the flexibility to make operational and procedural decisions as necessary and not tie their hands through a </a:t>
            </a:r>
            <a:r>
              <a:rPr lang="en-US" sz="1800" i="1" dirty="0">
                <a:solidFill>
                  <a:srgbClr val="000000"/>
                </a:solidFill>
                <a:effectLst/>
                <a:latin typeface="Franklin Gothic Book" panose="020B0503020102020204" pitchFamily="34" charset="0"/>
                <a:ea typeface="Times New Roman" panose="02020603050405020304" pitchFamily="18" charset="0"/>
                <a:cs typeface="Myriad Pro"/>
              </a:rPr>
              <a:t>CAR</a:t>
            </a:r>
            <a:r>
              <a:rPr lang="en-US" sz="1800" dirty="0">
                <a:solidFill>
                  <a:srgbClr val="000000"/>
                </a:solidFill>
                <a:effectLst/>
                <a:latin typeface="Franklin Gothic Book" panose="020B0503020102020204" pitchFamily="34" charset="0"/>
                <a:ea typeface="Times New Roman" panose="02020603050405020304" pitchFamily="18" charset="0"/>
                <a:cs typeface="Myriad Pro"/>
              </a:rPr>
              <a:t> motion.</a:t>
            </a:r>
            <a:endParaRPr lang="en-US" sz="1800" dirty="0">
              <a:solidFill>
                <a:srgbClr val="000000"/>
              </a:solidFill>
              <a:effectLst/>
              <a:latin typeface="Myriad Pro"/>
              <a:ea typeface="Times New Roman" panose="02020603050405020304" pitchFamily="18" charset="0"/>
              <a:cs typeface="Myriad Pro"/>
            </a:endParaRPr>
          </a:p>
          <a:p>
            <a:endParaRPr lang="en-US" dirty="0"/>
          </a:p>
        </p:txBody>
      </p:sp>
      <p:sp>
        <p:nvSpPr>
          <p:cNvPr id="4" name="Slide Number Placeholder 3"/>
          <p:cNvSpPr>
            <a:spLocks noGrp="1"/>
          </p:cNvSpPr>
          <p:nvPr>
            <p:ph type="sldNum" sz="quarter" idx="5"/>
          </p:nvPr>
        </p:nvSpPr>
        <p:spPr/>
        <p:txBody>
          <a:bodyPr/>
          <a:lstStyle/>
          <a:p>
            <a:fld id="{AAC21A81-C34A-4D53-8FBA-8ECBBDFDB00E}" type="slidenum">
              <a:rPr lang="en-US" smtClean="0"/>
              <a:t>51</a:t>
            </a:fld>
            <a:endParaRPr lang="en-US"/>
          </a:p>
        </p:txBody>
      </p:sp>
    </p:spTree>
    <p:extLst>
      <p:ext uri="{BB962C8B-B14F-4D97-AF65-F5344CB8AC3E}">
        <p14:creationId xmlns:p14="http://schemas.microsoft.com/office/powerpoint/2010/main" val="17899668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600"/>
              </a:spcAft>
            </a:pP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We hope this PowerPoint has helped in your discussion of this material. Please note that there are six other PowerPoints that focus on the rest of the </a:t>
            </a:r>
            <a:r>
              <a:rPr lang="en-US" sz="1800" i="1" dirty="0">
                <a:effectLst/>
                <a:latin typeface="Franklin Gothic Book" panose="020B0503020102020204" pitchFamily="34" charset="0"/>
                <a:ea typeface="Calibri" panose="020F0502020204030204" pitchFamily="34" charset="0"/>
                <a:cs typeface="Times New Roman" panose="02020603050405020304" pitchFamily="18" charset="0"/>
              </a:rPr>
              <a:t>CAR</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These resources, the </a:t>
            </a:r>
            <a:r>
              <a:rPr lang="en-US" sz="1800" i="1" dirty="0">
                <a:effectLst/>
                <a:latin typeface="Franklin Gothic Book" panose="020B0503020102020204" pitchFamily="34" charset="0"/>
                <a:ea typeface="Calibri" panose="020F0502020204030204" pitchFamily="34" charset="0"/>
                <a:cs typeface="Times New Roman" panose="02020603050405020304" pitchFamily="18" charset="0"/>
              </a:rPr>
              <a:t>CAR </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itself, and the online </a:t>
            </a:r>
            <a:r>
              <a:rPr lang="en-US" sz="1800" i="1" dirty="0">
                <a:effectLst/>
                <a:latin typeface="Franklin Gothic Book" panose="020B0503020102020204" pitchFamily="34" charset="0"/>
                <a:ea typeface="Calibri" panose="020F0502020204030204" pitchFamily="34" charset="0"/>
                <a:cs typeface="Times New Roman" panose="02020603050405020304" pitchFamily="18" charset="0"/>
              </a:rPr>
              <a:t>CAR</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survey are available online at </a:t>
            </a:r>
            <a:r>
              <a:rPr lang="en-US" sz="1800" u="sng" dirty="0">
                <a:solidFill>
                  <a:srgbClr val="0000FF"/>
                </a:solidFill>
                <a:effectLst/>
                <a:latin typeface="Franklin Gothic Book" panose="020B0503020102020204" pitchFamily="34" charset="0"/>
                <a:ea typeface="Calibri" panose="020F0502020204030204" pitchFamily="34" charset="0"/>
                <a:cs typeface="Times New Roman" panose="02020603050405020304" pitchFamily="18" charset="0"/>
                <a:hlinkClick r:id="rId3"/>
              </a:rPr>
              <a:t>www.na.org/conference</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effectLst/>
              <a:latin typeface="Franklin Gothic Book" panose="020B0503020102020204" pitchFamily="34" charset="0"/>
              <a:ea typeface="Calibri" panose="020F0502020204030204" pitchFamily="34" charset="0"/>
              <a:cs typeface="Times New Roman" panose="02020603050405020304" pitchFamily="18" charset="0"/>
            </a:endParaRPr>
          </a:p>
          <a:p>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We welcome your questions and your feedback on the </a:t>
            </a:r>
            <a:r>
              <a:rPr lang="en-US" sz="1800" i="1" dirty="0">
                <a:effectLst/>
                <a:latin typeface="Franklin Gothic Book" panose="020B0503020102020204" pitchFamily="34" charset="0"/>
                <a:ea typeface="Calibri" panose="020F0502020204030204" pitchFamily="34" charset="0"/>
                <a:cs typeface="Times New Roman" panose="02020603050405020304" pitchFamily="18" charset="0"/>
              </a:rPr>
              <a:t>CAR</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and all other issues, at </a:t>
            </a:r>
            <a:r>
              <a:rPr lang="en-US" sz="1800" u="sng" dirty="0">
                <a:solidFill>
                  <a:srgbClr val="0000FF"/>
                </a:solidFill>
                <a:effectLst/>
                <a:latin typeface="Franklin Gothic Book" panose="020B0503020102020204" pitchFamily="34" charset="0"/>
                <a:ea typeface="Calibri" panose="020F0502020204030204" pitchFamily="34" charset="0"/>
                <a:cs typeface="Times New Roman" panose="02020603050405020304" pitchFamily="18" charset="0"/>
                <a:hlinkClick r:id="rId4"/>
              </a:rPr>
              <a:t>worldboard@na.org</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a:t>
            </a:r>
            <a:endParaRPr lang="en-US" dirty="0"/>
          </a:p>
        </p:txBody>
      </p:sp>
      <p:sp>
        <p:nvSpPr>
          <p:cNvPr id="4" name="Slide Number Placeholder 3"/>
          <p:cNvSpPr>
            <a:spLocks noGrp="1"/>
          </p:cNvSpPr>
          <p:nvPr>
            <p:ph type="sldNum" sz="quarter" idx="5"/>
          </p:nvPr>
        </p:nvSpPr>
        <p:spPr/>
        <p:txBody>
          <a:bodyPr/>
          <a:lstStyle/>
          <a:p>
            <a:fld id="{AAC21A81-C34A-4D53-8FBA-8ECBBDFDB00E}" type="slidenum">
              <a:rPr lang="en-US" smtClean="0"/>
              <a:t>53</a:t>
            </a:fld>
            <a:endParaRPr lang="en-US"/>
          </a:p>
        </p:txBody>
      </p:sp>
    </p:spTree>
    <p:extLst>
      <p:ext uri="{BB962C8B-B14F-4D97-AF65-F5344CB8AC3E}">
        <p14:creationId xmlns:p14="http://schemas.microsoft.com/office/powerpoint/2010/main" val="2152671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600"/>
              </a:spcAft>
            </a:pPr>
            <a:r>
              <a:rPr lang="en-US" sz="1800" b="1" dirty="0">
                <a:effectLst/>
                <a:latin typeface="Franklin Gothic Book" panose="020B0503020102020204" pitchFamily="34" charset="0"/>
                <a:ea typeface="Calibri" panose="020F0502020204030204" pitchFamily="34" charset="0"/>
                <a:cs typeface="Times New Roman" panose="02020603050405020304" pitchFamily="18" charset="0"/>
              </a:rPr>
              <a:t>Motion 19: </a:t>
            </a:r>
            <a:r>
              <a:rPr lang="en-US" sz="1800" dirty="0">
                <a:solidFill>
                  <a:srgbClr val="222222"/>
                </a:solidFill>
                <a:effectLst/>
                <a:latin typeface="Franklin Gothic Book" panose="020B0503020102020204" pitchFamily="34" charset="0"/>
                <a:ea typeface="Times New Roman" panose="02020603050405020304" pitchFamily="18" charset="0"/>
                <a:cs typeface="Times New Roman" panose="02020603050405020304" pitchFamily="18" charset="0"/>
              </a:rPr>
              <a:t>To direct the WB to create a virtual Institutional Review Board (IRB) to review all researchers and their research questions that request access to the Narcotics Anonymous population through NAWS to conduct research.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800" b="1" dirty="0">
                <a:solidFill>
                  <a:srgbClr val="000000"/>
                </a:solidFill>
                <a:effectLst/>
                <a:latin typeface="Franklin Gothic Book" panose="020B0503020102020204" pitchFamily="34" charset="0"/>
                <a:ea typeface="Calibri" panose="020F0502020204030204" pitchFamily="34" charset="0"/>
                <a:cs typeface="ádËc"/>
              </a:rPr>
              <a:t>Maker:</a:t>
            </a:r>
            <a:r>
              <a:rPr lang="en-US" sz="1800" dirty="0">
                <a:solidFill>
                  <a:srgbClr val="000000"/>
                </a:solidFill>
                <a:effectLst/>
                <a:latin typeface="Franklin Gothic Book" panose="020B0503020102020204" pitchFamily="34" charset="0"/>
                <a:ea typeface="Calibri" panose="020F0502020204030204" pitchFamily="34" charset="0"/>
                <a:cs typeface="ádËc"/>
              </a:rPr>
              <a:t> Wisconsin Region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en-US" sz="1800" b="1" dirty="0">
                <a:solidFill>
                  <a:srgbClr val="000000"/>
                </a:solidFill>
                <a:effectLst/>
                <a:latin typeface="Franklin Gothic Book" panose="020B0503020102020204" pitchFamily="34" charset="0"/>
                <a:ea typeface="Calibri" panose="020F0502020204030204" pitchFamily="34" charset="0"/>
                <a:cs typeface="ádËc"/>
              </a:rPr>
              <a:t>Intent:</a:t>
            </a:r>
            <a:r>
              <a:rPr lang="en-US" sz="1800" dirty="0">
                <a:solidFill>
                  <a:srgbClr val="000000"/>
                </a:solidFill>
                <a:effectLst/>
                <a:latin typeface="Franklin Gothic Book" panose="020B0503020102020204" pitchFamily="34" charset="0"/>
                <a:ea typeface="Calibri" panose="020F0502020204030204" pitchFamily="34" charset="0"/>
                <a:cs typeface="ádËc"/>
              </a:rPr>
              <a:t> To avoid the misuse of Narcotics Anonymous member information.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ts val="1400"/>
              </a:lnSpc>
              <a:spcBef>
                <a:spcPts val="400"/>
              </a:spcBef>
              <a:spcAft>
                <a:spcPts val="0"/>
              </a:spcAft>
            </a:pPr>
            <a:r>
              <a:rPr lang="en-US" sz="1800" b="1" dirty="0">
                <a:solidFill>
                  <a:srgbClr val="000000"/>
                </a:solidFill>
                <a:effectLst/>
                <a:latin typeface="Franklin Gothic Book" panose="020B0503020102020204" pitchFamily="34" charset="0"/>
                <a:ea typeface="Calibri" panose="020F0502020204030204" pitchFamily="34" charset="0"/>
                <a:cs typeface="ádËc"/>
              </a:rPr>
              <a:t>Financial Impact:</a:t>
            </a:r>
            <a:r>
              <a:rPr lang="en-US" sz="1800" dirty="0">
                <a:solidFill>
                  <a:srgbClr val="000000"/>
                </a:solidFill>
                <a:effectLst/>
                <a:latin typeface="Franklin Gothic Book" panose="020B0503020102020204" pitchFamily="34" charset="0"/>
                <a:ea typeface="Calibri" panose="020F0502020204030204" pitchFamily="34" charset="0"/>
                <a:cs typeface="ádËc"/>
              </a:rPr>
              <a:t> A virtual workgroup would have minimal direct costs. </a:t>
            </a:r>
            <a:endParaRPr lang="en-US" sz="1800" dirty="0">
              <a:solidFill>
                <a:srgbClr val="000000"/>
              </a:solidFill>
              <a:effectLst/>
              <a:latin typeface="Myriad Pro"/>
              <a:ea typeface="Times New Roman" panose="02020603050405020304" pitchFamily="18" charset="0"/>
              <a:cs typeface="Myriad Pro"/>
            </a:endParaRPr>
          </a:p>
          <a:p>
            <a:endParaRPr lang="en-US" dirty="0"/>
          </a:p>
        </p:txBody>
      </p:sp>
      <p:sp>
        <p:nvSpPr>
          <p:cNvPr id="4" name="Slide Number Placeholder 3"/>
          <p:cNvSpPr>
            <a:spLocks noGrp="1"/>
          </p:cNvSpPr>
          <p:nvPr>
            <p:ph type="sldNum" sz="quarter" idx="5"/>
          </p:nvPr>
        </p:nvSpPr>
        <p:spPr/>
        <p:txBody>
          <a:bodyPr/>
          <a:lstStyle/>
          <a:p>
            <a:fld id="{AAC21A81-C34A-4D53-8FBA-8ECBBDFDB00E}" type="slidenum">
              <a:rPr lang="en-US" smtClean="0"/>
              <a:t>5</a:t>
            </a:fld>
            <a:endParaRPr lang="en-US"/>
          </a:p>
        </p:txBody>
      </p:sp>
    </p:spTree>
    <p:extLst>
      <p:ext uri="{BB962C8B-B14F-4D97-AF65-F5344CB8AC3E}">
        <p14:creationId xmlns:p14="http://schemas.microsoft.com/office/powerpoint/2010/main" val="1070153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Franklin Gothic Book" panose="020B0503020102020204" pitchFamily="34" charset="0"/>
                <a:ea typeface="Calibri" panose="020F0502020204030204" pitchFamily="34" charset="0"/>
                <a:cs typeface="Times New Roman" panose="02020603050405020304" pitchFamily="18" charset="0"/>
              </a:rPr>
              <a:t>Rationale by Region</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800" spc="-10" dirty="0">
                <a:effectLst/>
                <a:latin typeface="Franklin Gothic Book" panose="020B0503020102020204" pitchFamily="34" charset="0"/>
                <a:ea typeface="Calibri" panose="020F0502020204030204" pitchFamily="34" charset="0"/>
                <a:cs typeface="Times New Roman" panose="02020603050405020304" pitchFamily="18" charset="0"/>
              </a:rPr>
              <a:t>To ensure that the members of the Narcotics Anonymous Fellowship are protected when NAWS is asking them to participate in surveys that are being led by non-NAWS researchers. According to the protected population clause of the American Psychological Association (APA), anyone who has a mental health diagnosis is taken into the protected population when conducting research, further our members, who are addicts are classified in the category of substance use disorder according to the Diagnostic and Statistical Manual 5th Release (DSM-5), which classifies addiction as a mental illness. </a:t>
            </a:r>
            <a:endParaRPr lang="en-US" dirty="0"/>
          </a:p>
        </p:txBody>
      </p:sp>
      <p:sp>
        <p:nvSpPr>
          <p:cNvPr id="4" name="Slide Number Placeholder 3"/>
          <p:cNvSpPr>
            <a:spLocks noGrp="1"/>
          </p:cNvSpPr>
          <p:nvPr>
            <p:ph type="sldNum" sz="quarter" idx="5"/>
          </p:nvPr>
        </p:nvSpPr>
        <p:spPr/>
        <p:txBody>
          <a:bodyPr/>
          <a:lstStyle/>
          <a:p>
            <a:fld id="{AAC21A81-C34A-4D53-8FBA-8ECBBDFDB00E}" type="slidenum">
              <a:rPr lang="en-US" smtClean="0"/>
              <a:t>6</a:t>
            </a:fld>
            <a:endParaRPr lang="en-US"/>
          </a:p>
        </p:txBody>
      </p:sp>
    </p:spTree>
    <p:extLst>
      <p:ext uri="{BB962C8B-B14F-4D97-AF65-F5344CB8AC3E}">
        <p14:creationId xmlns:p14="http://schemas.microsoft.com/office/powerpoint/2010/main" val="1143019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10" dirty="0">
                <a:effectLst/>
                <a:latin typeface="Franklin Gothic Book" panose="020B0503020102020204" pitchFamily="34" charset="0"/>
                <a:ea typeface="Calibri" panose="020F0502020204030204" pitchFamily="34" charset="0"/>
                <a:cs typeface="Times New Roman" panose="02020603050405020304" pitchFamily="18" charset="0"/>
              </a:rPr>
              <a:t>An IRB would ensure that consent is given from each member, which would further ensure that our members understood what their answers were going to be used for, as well as ensuring that anonymity and clarity was offered to all who participated in the surveys. An IRB would ensure that ethical and safe practices are carried out for our members and the principles that our Fellowship stand by within our traditions are followed when allowing anyone to conduct research using the Narcotics Anonymous population. This IRB would review all research requests to ensure proper care with our member information.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AC21A81-C34A-4D53-8FBA-8ECBBDFDB00E}" type="slidenum">
              <a:rPr lang="en-US" smtClean="0"/>
              <a:t>7</a:t>
            </a:fld>
            <a:endParaRPr lang="en-US"/>
          </a:p>
        </p:txBody>
      </p:sp>
    </p:spTree>
    <p:extLst>
      <p:ext uri="{BB962C8B-B14F-4D97-AF65-F5344CB8AC3E}">
        <p14:creationId xmlns:p14="http://schemas.microsoft.com/office/powerpoint/2010/main" val="272584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ts val="1400"/>
              </a:lnSpc>
              <a:spcBef>
                <a:spcPts val="400"/>
              </a:spcBef>
              <a:spcAft>
                <a:spcPts val="0"/>
              </a:spcAft>
            </a:pPr>
            <a:r>
              <a:rPr lang="en-US" sz="1800" b="1" dirty="0">
                <a:solidFill>
                  <a:srgbClr val="000000"/>
                </a:solidFill>
                <a:effectLst/>
                <a:latin typeface="Franklin Gothic Book" panose="020B0503020102020204" pitchFamily="34" charset="0"/>
                <a:ea typeface="Times New Roman" panose="02020603050405020304" pitchFamily="18" charset="0"/>
                <a:cs typeface="Myriad Pro"/>
              </a:rPr>
              <a:t>World Board Response</a:t>
            </a:r>
            <a:r>
              <a:rPr lang="en-US" sz="1800" dirty="0">
                <a:solidFill>
                  <a:srgbClr val="000000"/>
                </a:solidFill>
                <a:effectLst/>
                <a:latin typeface="Franklin Gothic Book" panose="020B0503020102020204" pitchFamily="34" charset="0"/>
                <a:ea typeface="Times New Roman" panose="02020603050405020304" pitchFamily="18" charset="0"/>
                <a:cs typeface="Myriad Pro"/>
              </a:rPr>
              <a:t>: </a:t>
            </a:r>
            <a:r>
              <a:rPr lang="en-US" sz="1800" spc="-15" dirty="0">
                <a:solidFill>
                  <a:srgbClr val="000000"/>
                </a:solidFill>
                <a:effectLst/>
                <a:latin typeface="Franklin Gothic Book" panose="020B0503020102020204" pitchFamily="34" charset="0"/>
                <a:ea typeface="Times New Roman" panose="02020603050405020304" pitchFamily="18" charset="0"/>
                <a:cs typeface="Myriad Pro"/>
              </a:rPr>
              <a:t>World Services has successfully cooperated with outside researchers on a number of occasions, and the resulting research and articles have brought us closer to our vision that “Narcotics Anonymous has universal recognition and respect as a viable program of recovery.” We do not believe it is necessary to create an Institutional Review Board (IRB) because there are already safeguards in place to protect Narcotics Anonymous member information and avoid the “misuse” referenced in the motion’s intent. </a:t>
            </a:r>
            <a:endParaRPr lang="en-US" sz="1800" dirty="0">
              <a:solidFill>
                <a:srgbClr val="000000"/>
              </a:solidFill>
              <a:effectLst/>
              <a:latin typeface="Myriad Pro"/>
              <a:ea typeface="Times New Roman" panose="02020603050405020304" pitchFamily="18" charset="0"/>
              <a:cs typeface="Myriad Pro"/>
            </a:endParaRPr>
          </a:p>
          <a:p>
            <a:pPr marL="0" marR="0" algn="just">
              <a:lnSpc>
                <a:spcPts val="1400"/>
              </a:lnSpc>
              <a:spcBef>
                <a:spcPts val="400"/>
              </a:spcBef>
              <a:spcAft>
                <a:spcPts val="0"/>
              </a:spcAft>
            </a:pPr>
            <a:r>
              <a:rPr lang="en-US" sz="1800" spc="-10" dirty="0">
                <a:solidFill>
                  <a:srgbClr val="000000"/>
                </a:solidFill>
                <a:effectLst/>
                <a:latin typeface="Franklin Gothic Book" panose="020B0503020102020204" pitchFamily="34" charset="0"/>
                <a:ea typeface="Times New Roman" panose="02020603050405020304" pitchFamily="18" charset="0"/>
                <a:cs typeface="Myriad Pro"/>
              </a:rPr>
              <a:t>The only research that NA World Services has agreed to assist with is on behalf of reputable medical researchers who have national and international reach in what they publish. </a:t>
            </a:r>
            <a:endParaRPr lang="en-US" dirty="0"/>
          </a:p>
        </p:txBody>
      </p:sp>
      <p:sp>
        <p:nvSpPr>
          <p:cNvPr id="4" name="Slide Number Placeholder 3"/>
          <p:cNvSpPr>
            <a:spLocks noGrp="1"/>
          </p:cNvSpPr>
          <p:nvPr>
            <p:ph type="sldNum" sz="quarter" idx="5"/>
          </p:nvPr>
        </p:nvSpPr>
        <p:spPr/>
        <p:txBody>
          <a:bodyPr/>
          <a:lstStyle/>
          <a:p>
            <a:fld id="{AAC21A81-C34A-4D53-8FBA-8ECBBDFDB00E}" type="slidenum">
              <a:rPr lang="en-US" smtClean="0"/>
              <a:t>8</a:t>
            </a:fld>
            <a:endParaRPr lang="en-US"/>
          </a:p>
        </p:txBody>
      </p:sp>
    </p:spTree>
    <p:extLst>
      <p:ext uri="{BB962C8B-B14F-4D97-AF65-F5344CB8AC3E}">
        <p14:creationId xmlns:p14="http://schemas.microsoft.com/office/powerpoint/2010/main" val="2464747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ts val="1400"/>
              </a:lnSpc>
              <a:spcBef>
                <a:spcPts val="400"/>
              </a:spcBef>
              <a:spcAft>
                <a:spcPts val="0"/>
              </a:spcAft>
            </a:pPr>
            <a:r>
              <a:rPr lang="en-US" sz="1200" spc="-10" dirty="0">
                <a:solidFill>
                  <a:srgbClr val="000000"/>
                </a:solidFill>
                <a:effectLst/>
                <a:latin typeface="Franklin Gothic Book" panose="020B0503020102020204" pitchFamily="34" charset="0"/>
                <a:ea typeface="Times New Roman" panose="02020603050405020304" pitchFamily="18" charset="0"/>
                <a:cs typeface="Myriad Pro"/>
              </a:rPr>
              <a:t>As they are medical researchers, their projects and questions already go through a vetting process. The surveys we have posted to assist in their data collection are voluntary and anonymous. Their research has to be preapproved by a medical review board. Concerns about ethical and safe practices and clarity and consent are all part of the process they are already required to go through. Establishing an IRB at NA World Services would likely mean we would be unable to consider any of these requests because a medical review board is the final sign-off on a research survey. It would be a shame to go back to the days when NA is not cited in any research, and the published research on addiction is mostly funded by pharmaceutical companies.</a:t>
            </a:r>
            <a:endParaRPr lang="en-US" sz="1200" dirty="0">
              <a:solidFill>
                <a:srgbClr val="000000"/>
              </a:solidFill>
              <a:effectLst/>
              <a:latin typeface="Myriad Pro"/>
              <a:ea typeface="Times New Roman" panose="02020603050405020304" pitchFamily="18" charset="0"/>
              <a:cs typeface="Myriad Pro"/>
            </a:endParaRPr>
          </a:p>
          <a:p>
            <a:endParaRPr lang="en-US" dirty="0"/>
          </a:p>
        </p:txBody>
      </p:sp>
      <p:sp>
        <p:nvSpPr>
          <p:cNvPr id="4" name="Slide Number Placeholder 3"/>
          <p:cNvSpPr>
            <a:spLocks noGrp="1"/>
          </p:cNvSpPr>
          <p:nvPr>
            <p:ph type="sldNum" sz="quarter" idx="5"/>
          </p:nvPr>
        </p:nvSpPr>
        <p:spPr/>
        <p:txBody>
          <a:bodyPr/>
          <a:lstStyle/>
          <a:p>
            <a:fld id="{AAC21A81-C34A-4D53-8FBA-8ECBBDFDB00E}" type="slidenum">
              <a:rPr lang="en-US" smtClean="0"/>
              <a:t>9</a:t>
            </a:fld>
            <a:endParaRPr lang="en-US"/>
          </a:p>
        </p:txBody>
      </p:sp>
    </p:spTree>
    <p:extLst>
      <p:ext uri="{BB962C8B-B14F-4D97-AF65-F5344CB8AC3E}">
        <p14:creationId xmlns:p14="http://schemas.microsoft.com/office/powerpoint/2010/main" val="37067202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846521-7758-DC3C-A741-ABA5E9EBB7BB}"/>
              </a:ext>
            </a:extLst>
          </p:cNvPr>
          <p:cNvPicPr>
            <a:picLocks noChangeAspect="1"/>
          </p:cNvPicPr>
          <p:nvPr userDrawn="1"/>
        </p:nvPicPr>
        <p:blipFill>
          <a:blip r:embed="rId2"/>
          <a:stretch>
            <a:fillRect/>
          </a:stretch>
        </p:blipFill>
        <p:spPr>
          <a:xfrm>
            <a:off x="1" y="0"/>
            <a:ext cx="12192000" cy="6858000"/>
          </a:xfrm>
          <a:prstGeom prst="rect">
            <a:avLst/>
          </a:prstGeom>
        </p:spPr>
      </p:pic>
      <p:pic>
        <p:nvPicPr>
          <p:cNvPr id="4" name="Picture 3">
            <a:extLst>
              <a:ext uri="{FF2B5EF4-FFF2-40B4-BE49-F238E27FC236}">
                <a16:creationId xmlns:a16="http://schemas.microsoft.com/office/drawing/2014/main" id="{9833BB43-2555-30E6-75A2-ABFE10BD40CF}"/>
              </a:ext>
            </a:extLst>
          </p:cNvPr>
          <p:cNvPicPr>
            <a:picLocks noChangeAspect="1"/>
          </p:cNvPicPr>
          <p:nvPr userDrawn="1"/>
        </p:nvPicPr>
        <p:blipFill rotWithShape="1">
          <a:blip r:embed="rId3"/>
          <a:srcRect l="5534" t="15580"/>
          <a:stretch/>
        </p:blipFill>
        <p:spPr>
          <a:xfrm>
            <a:off x="0" y="0"/>
            <a:ext cx="7650479" cy="4219700"/>
          </a:xfrm>
          <a:prstGeom prst="rect">
            <a:avLst/>
          </a:prstGeom>
        </p:spPr>
      </p:pic>
      <p:sp>
        <p:nvSpPr>
          <p:cNvPr id="5" name="Rectangle 4">
            <a:extLst>
              <a:ext uri="{FF2B5EF4-FFF2-40B4-BE49-F238E27FC236}">
                <a16:creationId xmlns:a16="http://schemas.microsoft.com/office/drawing/2014/main" id="{67FD04B4-F80B-81DF-7BA3-C04400B981E8}"/>
              </a:ext>
            </a:extLst>
          </p:cNvPr>
          <p:cNvSpPr/>
          <p:nvPr userDrawn="1"/>
        </p:nvSpPr>
        <p:spPr>
          <a:xfrm>
            <a:off x="4886925" y="75353"/>
            <a:ext cx="7200899" cy="6707293"/>
          </a:xfrm>
          <a:prstGeom prst="rect">
            <a:avLst/>
          </a:prstGeom>
          <a:gradFill>
            <a:gsLst>
              <a:gs pos="0">
                <a:schemeClr val="accent4">
                  <a:alpha val="0"/>
                </a:schemeClr>
              </a:gs>
              <a:gs pos="36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06158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7760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7744756-24D5-80C6-C9CB-A3B51256EC0A}"/>
              </a:ext>
            </a:extLst>
          </p:cNvPr>
          <p:cNvPicPr>
            <a:picLocks noChangeAspect="1"/>
          </p:cNvPicPr>
          <p:nvPr userDrawn="1"/>
        </p:nvPicPr>
        <p:blipFill>
          <a:blip r:embed="rId2"/>
          <a:stretch>
            <a:fillRect/>
          </a:stretch>
        </p:blipFill>
        <p:spPr>
          <a:xfrm>
            <a:off x="1" y="0"/>
            <a:ext cx="12192000" cy="6858000"/>
          </a:xfrm>
          <a:prstGeom prst="rect">
            <a:avLst/>
          </a:prstGeom>
        </p:spPr>
      </p:pic>
      <p:sp>
        <p:nvSpPr>
          <p:cNvPr id="8" name="Rectangle 7">
            <a:extLst>
              <a:ext uri="{FF2B5EF4-FFF2-40B4-BE49-F238E27FC236}">
                <a16:creationId xmlns:a16="http://schemas.microsoft.com/office/drawing/2014/main" id="{6013FE75-1189-D179-5ECD-2AAFB711EE01}"/>
              </a:ext>
            </a:extLst>
          </p:cNvPr>
          <p:cNvSpPr/>
          <p:nvPr userDrawn="1"/>
        </p:nvSpPr>
        <p:spPr>
          <a:xfrm>
            <a:off x="81023" y="3195588"/>
            <a:ext cx="12037671" cy="3564028"/>
          </a:xfrm>
          <a:prstGeom prst="rect">
            <a:avLst/>
          </a:prstGeom>
          <a:gradFill>
            <a:gsLst>
              <a:gs pos="0">
                <a:schemeClr val="accent4">
                  <a:alpha val="0"/>
                </a:schemeClr>
              </a:gs>
              <a:gs pos="36000">
                <a:schemeClr val="accent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2FEA97-CB09-DF54-C201-E257362C1C84}"/>
              </a:ext>
            </a:extLst>
          </p:cNvPr>
          <p:cNvSpPr>
            <a:spLocks noGrp="1"/>
          </p:cNvSpPr>
          <p:nvPr>
            <p:ph type="title"/>
          </p:nvPr>
        </p:nvSpPr>
        <p:spPr>
          <a:xfrm>
            <a:off x="716104" y="3428999"/>
            <a:ext cx="10515600" cy="2073918"/>
          </a:xfrm>
        </p:spPr>
        <p:txBody>
          <a:bodyPr anchor="b">
            <a:noAutofit/>
          </a:bodyPr>
          <a:lstStyle>
            <a:lvl1pPr>
              <a:defRPr sz="6000" b="0">
                <a:solidFill>
                  <a:schemeClr val="accent3"/>
                </a:solidFill>
              </a:defRPr>
            </a:lvl1pPr>
          </a:lstStyle>
          <a:p>
            <a:endParaRPr lang="en-US" dirty="0"/>
          </a:p>
        </p:txBody>
      </p:sp>
      <p:sp>
        <p:nvSpPr>
          <p:cNvPr id="3" name="Text Placeholder 2">
            <a:extLst>
              <a:ext uri="{FF2B5EF4-FFF2-40B4-BE49-F238E27FC236}">
                <a16:creationId xmlns:a16="http://schemas.microsoft.com/office/drawing/2014/main" id="{A843D08D-8B0C-1F12-CBDE-03451F0339D4}"/>
              </a:ext>
            </a:extLst>
          </p:cNvPr>
          <p:cNvSpPr>
            <a:spLocks noGrp="1"/>
          </p:cNvSpPr>
          <p:nvPr>
            <p:ph type="body" idx="1"/>
          </p:nvPr>
        </p:nvSpPr>
        <p:spPr>
          <a:xfrm>
            <a:off x="716104" y="5711951"/>
            <a:ext cx="10515600" cy="1047666"/>
          </a:xfrm>
        </p:spPr>
        <p:txBody>
          <a:bodyPr>
            <a:noAutofit/>
          </a:bodyPr>
          <a:lstStyle>
            <a:lvl1pPr marL="0" indent="0">
              <a:buNone/>
              <a:defRPr sz="28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6" name="Straight Connector 5">
            <a:extLst>
              <a:ext uri="{FF2B5EF4-FFF2-40B4-BE49-F238E27FC236}">
                <a16:creationId xmlns:a16="http://schemas.microsoft.com/office/drawing/2014/main" id="{EE155F3D-E488-6920-57C2-6758D3C2AC85}"/>
              </a:ext>
            </a:extLst>
          </p:cNvPr>
          <p:cNvCxnSpPr>
            <a:cxnSpLocks/>
          </p:cNvCxnSpPr>
          <p:nvPr userDrawn="1"/>
        </p:nvCxnSpPr>
        <p:spPr>
          <a:xfrm>
            <a:off x="716104" y="5567423"/>
            <a:ext cx="10515600"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4910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846521-7758-DC3C-A741-ABA5E9EBB7BB}"/>
              </a:ext>
            </a:extLst>
          </p:cNvPr>
          <p:cNvPicPr>
            <a:picLocks noChangeAspect="1"/>
          </p:cNvPicPr>
          <p:nvPr userDrawn="1"/>
        </p:nvPicPr>
        <p:blipFill>
          <a:blip r:embed="rId2"/>
          <a:stretch>
            <a:fillRect/>
          </a:stretch>
        </p:blipFill>
        <p:spPr>
          <a:xfrm>
            <a:off x="1" y="0"/>
            <a:ext cx="12192000" cy="6858000"/>
          </a:xfrm>
          <a:prstGeom prst="rect">
            <a:avLst/>
          </a:prstGeom>
        </p:spPr>
      </p:pic>
      <p:sp>
        <p:nvSpPr>
          <p:cNvPr id="2" name="Title 1">
            <a:extLst>
              <a:ext uri="{FF2B5EF4-FFF2-40B4-BE49-F238E27FC236}">
                <a16:creationId xmlns:a16="http://schemas.microsoft.com/office/drawing/2014/main" id="{9D8A3B81-4BD5-1B7A-3F17-75974A2F6CBC}"/>
              </a:ext>
            </a:extLst>
          </p:cNvPr>
          <p:cNvSpPr>
            <a:spLocks noGrp="1"/>
          </p:cNvSpPr>
          <p:nvPr>
            <p:ph type="ctrTitle"/>
          </p:nvPr>
        </p:nvSpPr>
        <p:spPr>
          <a:xfrm>
            <a:off x="347245" y="300941"/>
            <a:ext cx="11821610" cy="1067705"/>
          </a:xfrm>
        </p:spPr>
        <p:txBody>
          <a:bodyPr anchor="t" anchorCtr="0">
            <a:noAutofit/>
          </a:bodyPr>
          <a:lstStyle>
            <a:lvl1pPr algn="l">
              <a:defRPr sz="6000" b="1" i="0">
                <a:solidFill>
                  <a:schemeClr val="accent3"/>
                </a:solidFill>
                <a:latin typeface="Franklin Gothic Heavy" panose="020B06030201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D03856B-0D0B-682E-A9A3-07F3441E9900}"/>
              </a:ext>
            </a:extLst>
          </p:cNvPr>
          <p:cNvSpPr>
            <a:spLocks noGrp="1"/>
          </p:cNvSpPr>
          <p:nvPr>
            <p:ph type="subTitle" idx="1"/>
          </p:nvPr>
        </p:nvSpPr>
        <p:spPr>
          <a:xfrm>
            <a:off x="347245" y="1576468"/>
            <a:ext cx="9144000" cy="1655762"/>
          </a:xfrm>
        </p:spPr>
        <p:txBody>
          <a:bodyPr>
            <a:noAutofit/>
          </a:bodyPr>
          <a:lstStyle>
            <a:lvl1pPr marL="0" indent="0" algn="l">
              <a:buNone/>
              <a:defRPr sz="2800" b="0" i="0">
                <a:solidFill>
                  <a:schemeClr val="bg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481053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846521-7758-DC3C-A741-ABA5E9EBB7BB}"/>
              </a:ext>
            </a:extLst>
          </p:cNvPr>
          <p:cNvPicPr>
            <a:picLocks noChangeAspect="1"/>
          </p:cNvPicPr>
          <p:nvPr userDrawn="1"/>
        </p:nvPicPr>
        <p:blipFill>
          <a:blip r:embed="rId2"/>
          <a:stretch>
            <a:fillRect/>
          </a:stretch>
        </p:blipFill>
        <p:spPr>
          <a:xfrm>
            <a:off x="1" y="1"/>
            <a:ext cx="12192000" cy="6858000"/>
          </a:xfrm>
          <a:prstGeom prst="rect">
            <a:avLst/>
          </a:prstGeom>
        </p:spPr>
      </p:pic>
      <p:sp>
        <p:nvSpPr>
          <p:cNvPr id="4" name="Rectangle 3">
            <a:extLst>
              <a:ext uri="{FF2B5EF4-FFF2-40B4-BE49-F238E27FC236}">
                <a16:creationId xmlns:a16="http://schemas.microsoft.com/office/drawing/2014/main" id="{580FD820-049E-6C9B-E972-BC4DDF9AB5E9}"/>
              </a:ext>
            </a:extLst>
          </p:cNvPr>
          <p:cNvSpPr/>
          <p:nvPr userDrawn="1"/>
        </p:nvSpPr>
        <p:spPr>
          <a:xfrm>
            <a:off x="104173" y="104172"/>
            <a:ext cx="11763732" cy="6655444"/>
          </a:xfrm>
          <a:prstGeom prst="rect">
            <a:avLst/>
          </a:prstGeom>
          <a:gradFill>
            <a:gsLst>
              <a:gs pos="0">
                <a:schemeClr val="bg1">
                  <a:alpha val="0"/>
                </a:schemeClr>
              </a:gs>
              <a:gs pos="36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8A3B81-4BD5-1B7A-3F17-75974A2F6CBC}"/>
              </a:ext>
            </a:extLst>
          </p:cNvPr>
          <p:cNvSpPr>
            <a:spLocks noGrp="1"/>
          </p:cNvSpPr>
          <p:nvPr>
            <p:ph type="ctrTitle" hasCustomPrompt="1"/>
          </p:nvPr>
        </p:nvSpPr>
        <p:spPr>
          <a:xfrm>
            <a:off x="347245" y="300941"/>
            <a:ext cx="7430942" cy="1067705"/>
          </a:xfrm>
        </p:spPr>
        <p:txBody>
          <a:bodyPr anchor="t" anchorCtr="0">
            <a:noAutofit/>
          </a:bodyPr>
          <a:lstStyle>
            <a:lvl1pPr algn="l">
              <a:defRPr sz="6000" b="1" i="0">
                <a:solidFill>
                  <a:schemeClr val="accent4"/>
                </a:solidFill>
                <a:latin typeface="Franklin Gothic Heavy" panose="020B0603020102020204" pitchFamily="34" charset="0"/>
              </a:defRPr>
            </a:lvl1pPr>
          </a:lstStyle>
          <a:p>
            <a:r>
              <a:rPr lang="en-US" dirty="0"/>
              <a:t>Click to edit Master </a:t>
            </a:r>
            <a:br>
              <a:rPr lang="en-US" dirty="0"/>
            </a:br>
            <a:r>
              <a:rPr lang="en-US" dirty="0"/>
              <a:t>title style</a:t>
            </a:r>
          </a:p>
        </p:txBody>
      </p:sp>
      <p:sp>
        <p:nvSpPr>
          <p:cNvPr id="3" name="Subtitle 2">
            <a:extLst>
              <a:ext uri="{FF2B5EF4-FFF2-40B4-BE49-F238E27FC236}">
                <a16:creationId xmlns:a16="http://schemas.microsoft.com/office/drawing/2014/main" id="{BD03856B-0D0B-682E-A9A3-07F3441E9900}"/>
              </a:ext>
            </a:extLst>
          </p:cNvPr>
          <p:cNvSpPr>
            <a:spLocks noGrp="1"/>
          </p:cNvSpPr>
          <p:nvPr>
            <p:ph type="subTitle" idx="1"/>
          </p:nvPr>
        </p:nvSpPr>
        <p:spPr>
          <a:xfrm>
            <a:off x="347245" y="2074179"/>
            <a:ext cx="9144000" cy="1655762"/>
          </a:xfrm>
        </p:spPr>
        <p:txBody>
          <a:bodyPr>
            <a:noAutofit/>
          </a:bodyPr>
          <a:lstStyle>
            <a:lvl1pPr marL="0" indent="0" algn="l">
              <a:buNone/>
              <a:defRPr sz="2800" b="0" i="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674801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846521-7758-DC3C-A741-ABA5E9EBB7BB}"/>
              </a:ext>
            </a:extLst>
          </p:cNvPr>
          <p:cNvPicPr>
            <a:picLocks noChangeAspect="1"/>
          </p:cNvPicPr>
          <p:nvPr userDrawn="1"/>
        </p:nvPicPr>
        <p:blipFill>
          <a:blip r:embed="rId2"/>
          <a:stretch>
            <a:fillRect/>
          </a:stretch>
        </p:blipFill>
        <p:spPr>
          <a:xfrm>
            <a:off x="1" y="1"/>
            <a:ext cx="12192000" cy="6858000"/>
          </a:xfrm>
          <a:prstGeom prst="rect">
            <a:avLst/>
          </a:prstGeom>
        </p:spPr>
      </p:pic>
      <p:sp>
        <p:nvSpPr>
          <p:cNvPr id="4" name="Rectangle 3">
            <a:extLst>
              <a:ext uri="{FF2B5EF4-FFF2-40B4-BE49-F238E27FC236}">
                <a16:creationId xmlns:a16="http://schemas.microsoft.com/office/drawing/2014/main" id="{580FD820-049E-6C9B-E972-BC4DDF9AB5E9}"/>
              </a:ext>
            </a:extLst>
          </p:cNvPr>
          <p:cNvSpPr/>
          <p:nvPr userDrawn="1"/>
        </p:nvSpPr>
        <p:spPr>
          <a:xfrm flipH="1">
            <a:off x="0" y="104172"/>
            <a:ext cx="12087830" cy="6655444"/>
          </a:xfrm>
          <a:prstGeom prst="rect">
            <a:avLst/>
          </a:prstGeom>
          <a:gradFill>
            <a:gsLst>
              <a:gs pos="0">
                <a:schemeClr val="bg1">
                  <a:alpha val="0"/>
                </a:schemeClr>
              </a:gs>
              <a:gs pos="36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8A3B81-4BD5-1B7A-3F17-75974A2F6CBC}"/>
              </a:ext>
            </a:extLst>
          </p:cNvPr>
          <p:cNvSpPr>
            <a:spLocks noGrp="1"/>
          </p:cNvSpPr>
          <p:nvPr>
            <p:ph type="ctrTitle"/>
          </p:nvPr>
        </p:nvSpPr>
        <p:spPr>
          <a:xfrm>
            <a:off x="798653" y="300941"/>
            <a:ext cx="10787604" cy="1067705"/>
          </a:xfrm>
        </p:spPr>
        <p:txBody>
          <a:bodyPr anchor="t" anchorCtr="0">
            <a:noAutofit/>
          </a:bodyPr>
          <a:lstStyle>
            <a:lvl1pPr algn="l">
              <a:defRPr sz="6000" b="1" i="0">
                <a:solidFill>
                  <a:schemeClr val="tx1"/>
                </a:solidFill>
                <a:latin typeface="Franklin Gothic Heavy" panose="020B06030201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D03856B-0D0B-682E-A9A3-07F3441E9900}"/>
              </a:ext>
            </a:extLst>
          </p:cNvPr>
          <p:cNvSpPr>
            <a:spLocks noGrp="1"/>
          </p:cNvSpPr>
          <p:nvPr>
            <p:ph type="subTitle" idx="1"/>
          </p:nvPr>
        </p:nvSpPr>
        <p:spPr>
          <a:xfrm>
            <a:off x="798652" y="1565415"/>
            <a:ext cx="8692591" cy="1655762"/>
          </a:xfrm>
        </p:spPr>
        <p:txBody>
          <a:bodyPr>
            <a:noAutofit/>
          </a:bodyPr>
          <a:lstStyle>
            <a:lvl1pPr marL="0" indent="0" algn="l">
              <a:buNone/>
              <a:defRPr sz="2800" b="0" i="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14333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FD04B4-F80B-81DF-7BA3-C04400B981E8}"/>
              </a:ext>
            </a:extLst>
          </p:cNvPr>
          <p:cNvSpPr/>
          <p:nvPr userDrawn="1"/>
        </p:nvSpPr>
        <p:spPr>
          <a:xfrm>
            <a:off x="9039827" y="75353"/>
            <a:ext cx="3059571" cy="6707293"/>
          </a:xfrm>
          <a:prstGeom prst="rect">
            <a:avLst/>
          </a:prstGeom>
          <a:gradFill>
            <a:gsLst>
              <a:gs pos="0">
                <a:schemeClr val="accent4">
                  <a:alpha val="0"/>
                </a:schemeClr>
              </a:gs>
              <a:gs pos="36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41332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FD04B4-F80B-81DF-7BA3-C04400B981E8}"/>
              </a:ext>
            </a:extLst>
          </p:cNvPr>
          <p:cNvSpPr/>
          <p:nvPr userDrawn="1"/>
        </p:nvSpPr>
        <p:spPr>
          <a:xfrm flipH="1">
            <a:off x="104169" y="75353"/>
            <a:ext cx="3059571" cy="6707293"/>
          </a:xfrm>
          <a:prstGeom prst="rect">
            <a:avLst/>
          </a:prstGeom>
          <a:gradFill>
            <a:gsLst>
              <a:gs pos="0">
                <a:schemeClr val="accent4">
                  <a:alpha val="0"/>
                </a:schemeClr>
              </a:gs>
              <a:gs pos="36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23490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FD04B4-F80B-81DF-7BA3-C04400B981E8}"/>
              </a:ext>
            </a:extLst>
          </p:cNvPr>
          <p:cNvSpPr/>
          <p:nvPr userDrawn="1"/>
        </p:nvSpPr>
        <p:spPr>
          <a:xfrm>
            <a:off x="10833904" y="75353"/>
            <a:ext cx="1265494" cy="6707293"/>
          </a:xfrm>
          <a:prstGeom prst="rect">
            <a:avLst/>
          </a:prstGeom>
          <a:gradFill>
            <a:gsLst>
              <a:gs pos="0">
                <a:schemeClr val="accent4">
                  <a:alpha val="0"/>
                </a:schemeClr>
              </a:gs>
              <a:gs pos="35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82537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FD04B4-F80B-81DF-7BA3-C04400B981E8}"/>
              </a:ext>
            </a:extLst>
          </p:cNvPr>
          <p:cNvSpPr/>
          <p:nvPr userDrawn="1"/>
        </p:nvSpPr>
        <p:spPr>
          <a:xfrm flipH="1">
            <a:off x="92597" y="75353"/>
            <a:ext cx="1265494" cy="6707293"/>
          </a:xfrm>
          <a:prstGeom prst="rect">
            <a:avLst/>
          </a:prstGeom>
          <a:gradFill>
            <a:gsLst>
              <a:gs pos="0">
                <a:schemeClr val="accent4">
                  <a:alpha val="0"/>
                </a:schemeClr>
              </a:gs>
              <a:gs pos="36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62938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F8FF26-7116-5B08-691F-C62A0A4308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1400899-6F10-1847-4783-AB8726AA8C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74375904"/>
      </p:ext>
    </p:extLst>
  </p:cSld>
  <p:clrMap bg1="lt1" tx1="dk1" bg2="lt2" tx2="dk2" accent1="accent1" accent2="accent2" accent3="accent3" accent4="accent4" accent5="accent5" accent6="accent6" hlink="hlink" folHlink="folHlink"/>
  <p:sldLayoutIdLst>
    <p:sldLayoutId id="2147483655" r:id="rId1"/>
    <p:sldLayoutId id="2147483651" r:id="rId2"/>
    <p:sldLayoutId id="2147483649" r:id="rId3"/>
    <p:sldLayoutId id="2147483656" r:id="rId4"/>
    <p:sldLayoutId id="2147483659" r:id="rId5"/>
    <p:sldLayoutId id="2147483657" r:id="rId6"/>
    <p:sldLayoutId id="2147483660" r:id="rId7"/>
    <p:sldLayoutId id="2147483658" r:id="rId8"/>
    <p:sldLayoutId id="2147483661" r:id="rId9"/>
    <p:sldLayoutId id="2147483652" r:id="rId10"/>
  </p:sldLayoutIdLst>
  <p:txStyles>
    <p:titleStyle>
      <a:lvl1pPr algn="l" defTabSz="914400" rtl="0" eaLnBrk="1" latinLnBrk="0" hangingPunct="1">
        <a:lnSpc>
          <a:spcPct val="90000"/>
        </a:lnSpc>
        <a:spcBef>
          <a:spcPct val="0"/>
        </a:spcBef>
        <a:buNone/>
        <a:defRPr sz="4400" b="1" i="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www.na.org/conference"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9E68B-5100-DFD4-60D8-2AE2B36F60C3}"/>
              </a:ext>
            </a:extLst>
          </p:cNvPr>
          <p:cNvSpPr txBox="1">
            <a:spLocks/>
          </p:cNvSpPr>
          <p:nvPr/>
        </p:nvSpPr>
        <p:spPr>
          <a:xfrm>
            <a:off x="7687308" y="729152"/>
            <a:ext cx="4315236" cy="3210475"/>
          </a:xfrm>
          <a:prstGeom prst="rect">
            <a:avLst/>
          </a:prstGeom>
        </p:spPr>
        <p:txBody>
          <a:bodyPr>
            <a:noAutofit/>
          </a:bodyPr>
          <a:lstStyle>
            <a:lvl1pPr algn="l" defTabSz="914400" rtl="0" eaLnBrk="1" latinLnBrk="0" hangingPunct="1">
              <a:lnSpc>
                <a:spcPct val="90000"/>
              </a:lnSpc>
              <a:spcBef>
                <a:spcPct val="0"/>
              </a:spcBef>
              <a:buNone/>
              <a:defRPr sz="4400" b="1" i="0" kern="1200">
                <a:solidFill>
                  <a:schemeClr val="tx1"/>
                </a:solidFill>
                <a:latin typeface="+mj-lt"/>
                <a:ea typeface="+mj-ea"/>
                <a:cs typeface="+mj-cs"/>
              </a:defRPr>
            </a:lvl1pPr>
          </a:lstStyle>
          <a:p>
            <a:pPr algn="ctr"/>
            <a:r>
              <a:rPr lang="en-US" sz="3600" b="0" dirty="0">
                <a:solidFill>
                  <a:schemeClr val="accent1"/>
                </a:solidFill>
                <a:latin typeface="Franklin Gothic Demi" panose="020B0603020102020204" pitchFamily="34" charset="0"/>
              </a:rPr>
              <a:t>This is the sixth of seven PowerPoints covering material </a:t>
            </a:r>
            <a:br>
              <a:rPr lang="en-US" sz="3600" b="0" dirty="0">
                <a:solidFill>
                  <a:schemeClr val="accent1"/>
                </a:solidFill>
                <a:latin typeface="Franklin Gothic Demi" panose="020B0603020102020204" pitchFamily="34" charset="0"/>
              </a:rPr>
            </a:br>
            <a:r>
              <a:rPr lang="en-US" sz="3600" b="0" dirty="0">
                <a:solidFill>
                  <a:schemeClr val="accent1"/>
                </a:solidFill>
                <a:latin typeface="Franklin Gothic Demi" panose="020B0603020102020204" pitchFamily="34" charset="0"/>
              </a:rPr>
              <a:t>in the 2023 </a:t>
            </a:r>
            <a:br>
              <a:rPr lang="en-US" sz="3600" b="0" dirty="0">
                <a:solidFill>
                  <a:schemeClr val="accent1"/>
                </a:solidFill>
                <a:latin typeface="Franklin Gothic Demi" panose="020B0603020102020204" pitchFamily="34" charset="0"/>
              </a:rPr>
            </a:br>
            <a:r>
              <a:rPr lang="en-US" sz="3600" b="0" i="1" dirty="0">
                <a:solidFill>
                  <a:schemeClr val="accent1"/>
                </a:solidFill>
                <a:latin typeface="Franklin Gothic Demi" panose="020B0603020102020204" pitchFamily="34" charset="0"/>
              </a:rPr>
              <a:t>Conference Agenda Report</a:t>
            </a:r>
          </a:p>
        </p:txBody>
      </p:sp>
      <p:sp>
        <p:nvSpPr>
          <p:cNvPr id="3" name="Subtitle 2">
            <a:extLst>
              <a:ext uri="{FF2B5EF4-FFF2-40B4-BE49-F238E27FC236}">
                <a16:creationId xmlns:a16="http://schemas.microsoft.com/office/drawing/2014/main" id="{5AE23DA9-EFB6-F1E6-40DD-94328C9D70A0}"/>
              </a:ext>
            </a:extLst>
          </p:cNvPr>
          <p:cNvSpPr txBox="1">
            <a:spLocks/>
          </p:cNvSpPr>
          <p:nvPr/>
        </p:nvSpPr>
        <p:spPr>
          <a:xfrm>
            <a:off x="8067554" y="4219700"/>
            <a:ext cx="3797718" cy="165576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solidFill>
                  <a:schemeClr val="bg2"/>
                </a:solidFill>
                <a:latin typeface="Franklin Gothic Medium Cond" panose="020B0606030402020204" pitchFamily="34" charset="0"/>
              </a:rPr>
              <a:t>Regional motions</a:t>
            </a:r>
            <a:br>
              <a:rPr lang="en-US" sz="3200" dirty="0">
                <a:solidFill>
                  <a:schemeClr val="bg2"/>
                </a:solidFill>
                <a:latin typeface="Franklin Gothic Medium Cond" panose="020B0606030402020204" pitchFamily="34" charset="0"/>
              </a:rPr>
            </a:br>
            <a:r>
              <a:rPr lang="en-US" sz="3200" dirty="0">
                <a:solidFill>
                  <a:schemeClr val="bg2"/>
                </a:solidFill>
                <a:latin typeface="Franklin Gothic Medium Cond" panose="020B0606030402020204" pitchFamily="34" charset="0"/>
              </a:rPr>
              <a:t>19–25</a:t>
            </a:r>
          </a:p>
        </p:txBody>
      </p:sp>
      <p:pic>
        <p:nvPicPr>
          <p:cNvPr id="4" name="Picture 3">
            <a:extLst>
              <a:ext uri="{FF2B5EF4-FFF2-40B4-BE49-F238E27FC236}">
                <a16:creationId xmlns:a16="http://schemas.microsoft.com/office/drawing/2014/main" id="{542AFFB9-E1FB-0345-755E-7B59A62FD959}"/>
              </a:ext>
            </a:extLst>
          </p:cNvPr>
          <p:cNvPicPr>
            <a:picLocks noChangeAspect="1"/>
          </p:cNvPicPr>
          <p:nvPr/>
        </p:nvPicPr>
        <p:blipFill>
          <a:blip r:embed="rId3"/>
          <a:stretch>
            <a:fillRect/>
          </a:stretch>
        </p:blipFill>
        <p:spPr>
          <a:xfrm>
            <a:off x="114304" y="3777581"/>
            <a:ext cx="4991100" cy="3441700"/>
          </a:xfrm>
          <a:prstGeom prst="rect">
            <a:avLst/>
          </a:prstGeom>
        </p:spPr>
      </p:pic>
      <p:cxnSp>
        <p:nvCxnSpPr>
          <p:cNvPr id="6" name="Straight Connector 5">
            <a:extLst>
              <a:ext uri="{FF2B5EF4-FFF2-40B4-BE49-F238E27FC236}">
                <a16:creationId xmlns:a16="http://schemas.microsoft.com/office/drawing/2014/main" id="{19D61061-3CF5-35EB-82F4-C1CF33AE7C1A}"/>
              </a:ext>
            </a:extLst>
          </p:cNvPr>
          <p:cNvCxnSpPr/>
          <p:nvPr/>
        </p:nvCxnSpPr>
        <p:spPr>
          <a:xfrm>
            <a:off x="7893934" y="4027990"/>
            <a:ext cx="3971338" cy="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0052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19—World Board Response</a:t>
            </a:r>
            <a:endParaRPr lang="en-US" sz="3600" dirty="0">
              <a:solidFill>
                <a:schemeClr val="accent5"/>
              </a:solidFill>
            </a:endParaRP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FD1CDF5-0994-DB37-0B0A-DB16A8CDBA06}"/>
              </a:ext>
            </a:extLst>
          </p:cNvPr>
          <p:cNvSpPr txBox="1"/>
          <p:nvPr/>
        </p:nvSpPr>
        <p:spPr>
          <a:xfrm>
            <a:off x="1225502" y="937543"/>
            <a:ext cx="10966497" cy="5324535"/>
          </a:xfrm>
          <a:prstGeom prst="rect">
            <a:avLst/>
          </a:prstGeom>
          <a:noFill/>
        </p:spPr>
        <p:txBody>
          <a:bodyPr wrap="square" rtlCol="0">
            <a:spAutoFit/>
          </a:bodyPr>
          <a:lstStyle/>
          <a:p>
            <a:pPr>
              <a:spcBef>
                <a:spcPts val="1200"/>
              </a:spcBef>
              <a:spcAft>
                <a:spcPts val="1200"/>
              </a:spcAft>
            </a:pPr>
            <a:r>
              <a:rPr lang="en-US" sz="3200" dirty="0">
                <a:solidFill>
                  <a:schemeClr val="tx2">
                    <a:lumMod val="60000"/>
                    <a:lumOff val="40000"/>
                  </a:schemeClr>
                </a:solidFill>
              </a:rPr>
              <a:t>We have not participated in many research projects. The World Board, who approves these activities, has been and will continue to be very cautious about what research NA World Services cooperates with by facilitating access to NA members. </a:t>
            </a:r>
          </a:p>
          <a:p>
            <a:pPr>
              <a:spcBef>
                <a:spcPts val="1200"/>
              </a:spcBef>
              <a:spcAft>
                <a:spcPts val="1200"/>
              </a:spcAft>
            </a:pPr>
            <a:r>
              <a:rPr lang="en-US" sz="3200" dirty="0">
                <a:solidFill>
                  <a:schemeClr val="tx2">
                    <a:lumMod val="60000"/>
                    <a:lumOff val="40000"/>
                  </a:schemeClr>
                </a:solidFill>
              </a:rPr>
              <a:t>IRBs are typically associated with the US Food and Drug Administration or research conducted through universities. NA World Services has never agreed to participate in university research projects because of their limited nature and scope. When we receive these types of requests, we forward them to the local delegate or service body to see whether they are willing to work with the request. . . .</a:t>
            </a:r>
          </a:p>
        </p:txBody>
      </p:sp>
    </p:spTree>
    <p:extLst>
      <p:ext uri="{BB962C8B-B14F-4D97-AF65-F5344CB8AC3E}">
        <p14:creationId xmlns:p14="http://schemas.microsoft.com/office/powerpoint/2010/main" val="3294339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19—World Board Response</a:t>
            </a:r>
            <a:endParaRPr lang="en-US" sz="3600" dirty="0">
              <a:solidFill>
                <a:schemeClr val="accent5"/>
              </a:solidFill>
            </a:endParaRP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FD1CDF5-0994-DB37-0B0A-DB16A8CDBA06}"/>
              </a:ext>
            </a:extLst>
          </p:cNvPr>
          <p:cNvSpPr txBox="1"/>
          <p:nvPr/>
        </p:nvSpPr>
        <p:spPr>
          <a:xfrm>
            <a:off x="1225502" y="937543"/>
            <a:ext cx="10966497" cy="3539430"/>
          </a:xfrm>
          <a:prstGeom prst="rect">
            <a:avLst/>
          </a:prstGeom>
          <a:noFill/>
        </p:spPr>
        <p:txBody>
          <a:bodyPr wrap="square" rtlCol="0">
            <a:spAutoFit/>
          </a:bodyPr>
          <a:lstStyle/>
          <a:p>
            <a:pPr>
              <a:spcBef>
                <a:spcPts val="1200"/>
              </a:spcBef>
              <a:spcAft>
                <a:spcPts val="1200"/>
              </a:spcAft>
            </a:pPr>
            <a:r>
              <a:rPr lang="en-US" sz="3200" dirty="0">
                <a:solidFill>
                  <a:schemeClr val="tx2">
                    <a:lumMod val="60000"/>
                    <a:lumOff val="40000"/>
                  </a:schemeClr>
                </a:solidFill>
              </a:rPr>
              <a:t>Many professionals who might not pay attention to NA if they heard about us elsewhere will listen to what reputable researchers have to say. Cooperating with researchers who are “friends of NA” helps NA’s public image, which means providers are more likely to refer addicts to NA and policymakers are more likely to consider NA a viable path to a new way of life. We are more able to help addicts when the public can see what we have to offer.  </a:t>
            </a:r>
          </a:p>
        </p:txBody>
      </p:sp>
    </p:spTree>
    <p:extLst>
      <p:ext uri="{BB962C8B-B14F-4D97-AF65-F5344CB8AC3E}">
        <p14:creationId xmlns:p14="http://schemas.microsoft.com/office/powerpoint/2010/main" val="1443223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940949"/>
            <a:ext cx="10656431"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rgbClr val="9B236B"/>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rgbClr val="9B236B"/>
                </a:solidFill>
                <a:effectLst/>
                <a:uLnTx/>
                <a:uFillTx/>
                <a:latin typeface="+mn-lt"/>
                <a:ea typeface="Cambria" charset="0"/>
                <a:cs typeface="Cambria" charset="0"/>
                <a:sym typeface="BotonBQ-Bold"/>
              </a:rPr>
              <a:t>19:</a:t>
            </a:r>
            <a:r>
              <a:rPr lang="en-US" sz="4000" b="1" dirty="0">
                <a:solidFill>
                  <a:srgbClr val="9B236B"/>
                </a:solidFill>
                <a:latin typeface="+mn-lt"/>
                <a:ea typeface="Cambria" charset="0"/>
                <a:cs typeface="Cambria" charset="0"/>
                <a:sym typeface="BotonBQ-Bold"/>
              </a:rPr>
              <a:t>  </a:t>
            </a:r>
            <a:r>
              <a:rPr lang="en-US" sz="3600" dirty="0">
                <a:solidFill>
                  <a:schemeClr val="tx2">
                    <a:lumMod val="60000"/>
                    <a:lumOff val="40000"/>
                  </a:schemeClr>
                </a:solidFill>
              </a:rPr>
              <a:t>To direct the WB to create a virtual Institutional Review Board (IRB) to review all researchers and their research questions that request access to the Narcotics Anonymous population through NAWS to conduct research.</a:t>
            </a:r>
          </a:p>
        </p:txBody>
      </p:sp>
      <p:sp>
        <p:nvSpPr>
          <p:cNvPr id="3" name="TextBox 2">
            <a:extLst>
              <a:ext uri="{FF2B5EF4-FFF2-40B4-BE49-F238E27FC236}">
                <a16:creationId xmlns:a16="http://schemas.microsoft.com/office/drawing/2014/main" id="{9A9E0E37-C6F3-45D2-36D5-7F83519AD91C}"/>
              </a:ext>
            </a:extLst>
          </p:cNvPr>
          <p:cNvSpPr txBox="1"/>
          <p:nvPr/>
        </p:nvSpPr>
        <p:spPr>
          <a:xfrm>
            <a:off x="1906356" y="3419002"/>
            <a:ext cx="7322168" cy="1200329"/>
          </a:xfrm>
          <a:prstGeom prst="rect">
            <a:avLst/>
          </a:prstGeom>
          <a:noFill/>
        </p:spPr>
        <p:txBody>
          <a:bodyPr wrap="square" rtlCol="0">
            <a:spAutoFit/>
          </a:bodyPr>
          <a:lstStyle/>
          <a:p>
            <a:r>
              <a:rPr lang="en-US" sz="3600" b="1" dirty="0">
                <a:solidFill>
                  <a:srgbClr val="9B236B"/>
                </a:solidFill>
              </a:rPr>
              <a:t>Intent:  </a:t>
            </a:r>
            <a:r>
              <a:rPr lang="en-US" sz="3600" dirty="0">
                <a:solidFill>
                  <a:schemeClr val="tx2">
                    <a:lumMod val="60000"/>
                    <a:lumOff val="40000"/>
                  </a:schemeClr>
                </a:solidFill>
              </a:rPr>
              <a:t>To avoid the misuse of Narcotics Anonymous member information.</a:t>
            </a: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2682407"/>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Rounded Rectangle 4">
            <a:extLst>
              <a:ext uri="{FF2B5EF4-FFF2-40B4-BE49-F238E27FC236}">
                <a16:creationId xmlns:a16="http://schemas.microsoft.com/office/drawing/2014/main" id="{44AD93F1-ACCB-C85D-E419-29122B92B3AA}"/>
              </a:ext>
            </a:extLst>
          </p:cNvPr>
          <p:cNvSpPr/>
          <p:nvPr/>
        </p:nvSpPr>
        <p:spPr>
          <a:xfrm>
            <a:off x="9942650" y="5057606"/>
            <a:ext cx="2025572" cy="155100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62445B0-E93B-4D53-3D28-F6EDCC9F4367}"/>
              </a:ext>
            </a:extLst>
          </p:cNvPr>
          <p:cNvSpPr txBox="1"/>
          <p:nvPr/>
        </p:nvSpPr>
        <p:spPr>
          <a:xfrm>
            <a:off x="9942651" y="5232945"/>
            <a:ext cx="2025571" cy="1200329"/>
          </a:xfrm>
          <a:prstGeom prst="rect">
            <a:avLst/>
          </a:prstGeom>
          <a:noFill/>
        </p:spPr>
        <p:txBody>
          <a:bodyPr wrap="square" rtlCol="0">
            <a:spAutoFit/>
          </a:bodyPr>
          <a:lstStyle/>
          <a:p>
            <a:pPr algn="ctr">
              <a:spcBef>
                <a:spcPts val="1200"/>
              </a:spcBef>
              <a:spcAft>
                <a:spcPts val="1200"/>
              </a:spcAft>
            </a:pPr>
            <a:r>
              <a:rPr lang="en-US" sz="3600" b="1" dirty="0">
                <a:solidFill>
                  <a:schemeClr val="bg1"/>
                </a:solidFill>
              </a:rPr>
              <a:t>Pause for discussion</a:t>
            </a:r>
            <a:endParaRPr lang="en-US" sz="3600" dirty="0">
              <a:solidFill>
                <a:schemeClr val="bg1"/>
              </a:solidFill>
            </a:endParaRPr>
          </a:p>
        </p:txBody>
      </p:sp>
    </p:spTree>
    <p:extLst>
      <p:ext uri="{BB962C8B-B14F-4D97-AF65-F5344CB8AC3E}">
        <p14:creationId xmlns:p14="http://schemas.microsoft.com/office/powerpoint/2010/main" val="3035369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940949"/>
            <a:ext cx="10656431"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rgbClr val="9B236B"/>
                </a:solidFill>
                <a:effectLst/>
                <a:uLnTx/>
                <a:uFillTx/>
                <a:latin typeface="+mn-lt"/>
                <a:ea typeface="Cambria" charset="0"/>
                <a:cs typeface="Cambria" charset="0"/>
                <a:sym typeface="BotonBQ-Bold"/>
              </a:rPr>
              <a:t>Motion </a:t>
            </a:r>
            <a:r>
              <a:rPr lang="en-US" sz="4000" b="1" dirty="0">
                <a:solidFill>
                  <a:srgbClr val="9B236B"/>
                </a:solidFill>
                <a:ea typeface="Cambria" charset="0"/>
                <a:cs typeface="Cambria" charset="0"/>
                <a:sym typeface="BotonBQ-Bold"/>
              </a:rPr>
              <a:t>20</a:t>
            </a:r>
            <a:r>
              <a:rPr kumimoji="0" lang="en-US" sz="4000" b="1" i="0" u="none" strike="noStrike" kern="1200" cap="none" spc="0" normalizeH="0" baseline="0" noProof="0" dirty="0">
                <a:ln>
                  <a:noFill/>
                </a:ln>
                <a:solidFill>
                  <a:srgbClr val="9B236B"/>
                </a:solidFill>
                <a:effectLst/>
                <a:uLnTx/>
                <a:uFillTx/>
                <a:latin typeface="+mn-lt"/>
                <a:ea typeface="Cambria" charset="0"/>
                <a:cs typeface="Cambria" charset="0"/>
                <a:sym typeface="BotonBQ-Bold"/>
              </a:rPr>
              <a:t>:</a:t>
            </a:r>
            <a:r>
              <a:rPr lang="en-US" sz="4000" b="1" dirty="0">
                <a:solidFill>
                  <a:srgbClr val="9B236B"/>
                </a:solidFill>
                <a:latin typeface="+mn-lt"/>
                <a:ea typeface="Cambria" charset="0"/>
                <a:cs typeface="Cambria" charset="0"/>
                <a:sym typeface="BotonBQ-Bold"/>
              </a:rPr>
              <a:t>  </a:t>
            </a:r>
            <a:r>
              <a:rPr lang="en-US" sz="3600" dirty="0">
                <a:solidFill>
                  <a:schemeClr val="tx2">
                    <a:lumMod val="60000"/>
                    <a:lumOff val="40000"/>
                  </a:schemeClr>
                </a:solidFill>
              </a:rPr>
              <a:t>To direct NAWS to provide at </a:t>
            </a:r>
            <a:r>
              <a:rPr lang="en-US" sz="3600" dirty="0" err="1">
                <a:solidFill>
                  <a:schemeClr val="tx2">
                    <a:lumMod val="60000"/>
                    <a:lumOff val="40000"/>
                  </a:schemeClr>
                </a:solidFill>
              </a:rPr>
              <a:t>na.org</a:t>
            </a:r>
            <a:r>
              <a:rPr lang="en-US" sz="3600" dirty="0">
                <a:solidFill>
                  <a:schemeClr val="tx2">
                    <a:lumMod val="60000"/>
                    <a:lumOff val="40000"/>
                  </a:schemeClr>
                </a:solidFill>
              </a:rPr>
              <a:t> audio recordings of the worldwide webinars on the topics of Public Relations, Hospital &amp;Institution, Step Writing for Inmates, Fellowship Development, Phone Line, and others.</a:t>
            </a:r>
          </a:p>
        </p:txBody>
      </p:sp>
      <p:sp>
        <p:nvSpPr>
          <p:cNvPr id="3" name="TextBox 2">
            <a:extLst>
              <a:ext uri="{FF2B5EF4-FFF2-40B4-BE49-F238E27FC236}">
                <a16:creationId xmlns:a16="http://schemas.microsoft.com/office/drawing/2014/main" id="{9A9E0E37-C6F3-45D2-36D5-7F83519AD91C}"/>
              </a:ext>
            </a:extLst>
          </p:cNvPr>
          <p:cNvSpPr txBox="1"/>
          <p:nvPr/>
        </p:nvSpPr>
        <p:spPr>
          <a:xfrm>
            <a:off x="1516678" y="2779972"/>
            <a:ext cx="10451544" cy="4154984"/>
          </a:xfrm>
          <a:prstGeom prst="rect">
            <a:avLst/>
          </a:prstGeom>
          <a:noFill/>
        </p:spPr>
        <p:txBody>
          <a:bodyPr wrap="square" rtlCol="0">
            <a:spAutoFit/>
          </a:bodyPr>
          <a:lstStyle/>
          <a:p>
            <a:r>
              <a:rPr lang="en-US" sz="3300" b="1" dirty="0">
                <a:solidFill>
                  <a:schemeClr val="accent5"/>
                </a:solidFill>
              </a:rPr>
              <a:t>Maker:  </a:t>
            </a:r>
            <a:r>
              <a:rPr lang="en-US" sz="3300" dirty="0">
                <a:solidFill>
                  <a:schemeClr val="tx2">
                    <a:lumMod val="60000"/>
                    <a:lumOff val="40000"/>
                  </a:schemeClr>
                </a:solidFill>
              </a:rPr>
              <a:t>Wisconsin Region</a:t>
            </a:r>
          </a:p>
          <a:p>
            <a:r>
              <a:rPr lang="en-US" sz="3300" b="1" dirty="0">
                <a:solidFill>
                  <a:srgbClr val="9B236B"/>
                </a:solidFill>
              </a:rPr>
              <a:t>Intent:  </a:t>
            </a:r>
            <a:r>
              <a:rPr lang="en-US" sz="3300" dirty="0">
                <a:solidFill>
                  <a:schemeClr val="tx2">
                    <a:lumMod val="60000"/>
                    <a:lumOff val="40000"/>
                  </a:schemeClr>
                </a:solidFill>
              </a:rPr>
              <a:t>To provide access to any interested member of Narcotics Anonymous throughout the world so they can hear the Experience, Strength, and Hope (ESH) of members from other geographic parts of the world.</a:t>
            </a:r>
          </a:p>
          <a:p>
            <a:r>
              <a:rPr lang="en-US" sz="3300" b="1" dirty="0">
                <a:solidFill>
                  <a:srgbClr val="9B236B"/>
                </a:solidFill>
              </a:rPr>
              <a:t>Financial Impact: </a:t>
            </a:r>
            <a:r>
              <a:rPr lang="en-US" sz="3300" dirty="0">
                <a:solidFill>
                  <a:schemeClr val="tx2">
                    <a:lumMod val="60000"/>
                    <a:lumOff val="40000"/>
                  </a:schemeClr>
                </a:solidFill>
              </a:rPr>
              <a:t>There would be an opportunity cost to implement this motion. It would take staff time to clean and post the recordings and to track down all of the necessary release forms. </a:t>
            </a: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2682407"/>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3989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lang="en-US" sz="4000" b="1" dirty="0">
                <a:solidFill>
                  <a:schemeClr val="accent5"/>
                </a:solidFill>
                <a:ea typeface="Cambria" charset="0"/>
                <a:cs typeface="Cambria" charset="0"/>
                <a:sym typeface="BotonBQ-Bold"/>
              </a:rPr>
              <a:t>20</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—Rationale by Region</a:t>
            </a:r>
            <a:endParaRPr lang="en-US" sz="3600" dirty="0">
              <a:solidFill>
                <a:schemeClr val="accent5"/>
              </a:solidFill>
            </a:endParaRPr>
          </a:p>
        </p:txBody>
      </p:sp>
      <p:sp>
        <p:nvSpPr>
          <p:cNvPr id="3" name="TextBox 2">
            <a:extLst>
              <a:ext uri="{FF2B5EF4-FFF2-40B4-BE49-F238E27FC236}">
                <a16:creationId xmlns:a16="http://schemas.microsoft.com/office/drawing/2014/main" id="{9A9E0E37-C6F3-45D2-36D5-7F83519AD91C}"/>
              </a:ext>
            </a:extLst>
          </p:cNvPr>
          <p:cNvSpPr txBox="1"/>
          <p:nvPr/>
        </p:nvSpPr>
        <p:spPr>
          <a:xfrm>
            <a:off x="1225503" y="937543"/>
            <a:ext cx="10329889" cy="3416320"/>
          </a:xfrm>
          <a:prstGeom prst="rect">
            <a:avLst/>
          </a:prstGeom>
          <a:noFill/>
        </p:spPr>
        <p:txBody>
          <a:bodyPr wrap="square" rtlCol="0">
            <a:spAutoFit/>
          </a:bodyPr>
          <a:lstStyle/>
          <a:p>
            <a:pPr>
              <a:spcBef>
                <a:spcPts val="1200"/>
              </a:spcBef>
              <a:spcAft>
                <a:spcPts val="1200"/>
              </a:spcAft>
            </a:pPr>
            <a:r>
              <a:rPr lang="en-US" sz="3600" dirty="0">
                <a:solidFill>
                  <a:schemeClr val="tx2">
                    <a:lumMod val="60000"/>
                    <a:lumOff val="40000"/>
                  </a:schemeClr>
                </a:solidFill>
              </a:rPr>
              <a:t>To gain a worldwide understanding of our Fellowship and the services being provided, when holding webinars on the topics of PR, H&amp;I, Step Writing for Inmates, FD, and Phone Lines. This will also help to give information to those who are on different time zones so that they can gain the ESH of those webinars and have access to this helpful information.</a:t>
            </a: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4135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20—World Board Response</a:t>
            </a:r>
            <a:endParaRPr lang="en-US" sz="3600" dirty="0">
              <a:solidFill>
                <a:schemeClr val="accent5"/>
              </a:solidFill>
            </a:endParaRP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5D031CB-BD39-015F-4E02-CD7CCB3DF41D}"/>
              </a:ext>
            </a:extLst>
          </p:cNvPr>
          <p:cNvSpPr txBox="1"/>
          <p:nvPr/>
        </p:nvSpPr>
        <p:spPr>
          <a:xfrm>
            <a:off x="1145894" y="937543"/>
            <a:ext cx="11046106" cy="5816977"/>
          </a:xfrm>
          <a:prstGeom prst="rect">
            <a:avLst/>
          </a:prstGeom>
          <a:noFill/>
        </p:spPr>
        <p:txBody>
          <a:bodyPr wrap="square" rtlCol="0">
            <a:spAutoFit/>
          </a:bodyPr>
          <a:lstStyle/>
          <a:p>
            <a:pPr>
              <a:spcBef>
                <a:spcPts val="1200"/>
              </a:spcBef>
              <a:spcAft>
                <a:spcPts val="1200"/>
              </a:spcAft>
            </a:pPr>
            <a:r>
              <a:rPr lang="en-US" sz="3200" dirty="0">
                <a:solidFill>
                  <a:schemeClr val="tx2">
                    <a:lumMod val="60000"/>
                    <a:lumOff val="40000"/>
                  </a:schemeClr>
                </a:solidFill>
              </a:rPr>
              <a:t>We want to align our limited human resources where they can be the most beneficial, and we are skeptical that posting these recordings fits that bill. NAWS holds many different types of webinars and web meetings. This motion is asking that recordings of web meetings attended by the chairs of area, regional, or zonal PR or H&amp;I committees be posted online. These meetings consist almost entirely of discussion among these PR or H&amp;I trusted servants. (Phoneline, Inmate Step Writing, and Rural webinars have not been held this cycle because of low attendance.)</a:t>
            </a:r>
          </a:p>
          <a:p>
            <a:pPr>
              <a:spcBef>
                <a:spcPts val="1200"/>
              </a:spcBef>
              <a:spcAft>
                <a:spcPts val="1200"/>
              </a:spcAft>
            </a:pPr>
            <a:r>
              <a:rPr lang="en-US" sz="3200" dirty="0">
                <a:solidFill>
                  <a:schemeClr val="tx2">
                    <a:lumMod val="60000"/>
                    <a:lumOff val="40000"/>
                  </a:schemeClr>
                </a:solidFill>
              </a:rPr>
              <a:t>Posting the recordings to </a:t>
            </a:r>
            <a:r>
              <a:rPr lang="en-US" sz="3200" dirty="0" err="1">
                <a:solidFill>
                  <a:schemeClr val="tx2">
                    <a:lumMod val="60000"/>
                    <a:lumOff val="40000"/>
                  </a:schemeClr>
                </a:solidFill>
              </a:rPr>
              <a:t>na.org</a:t>
            </a:r>
            <a:r>
              <a:rPr lang="en-US" sz="3200" dirty="0">
                <a:solidFill>
                  <a:schemeClr val="tx2">
                    <a:lumMod val="60000"/>
                    <a:lumOff val="40000"/>
                  </a:schemeClr>
                </a:solidFill>
              </a:rPr>
              <a:t> would require slight cleaning of the recordings; obtaining written releases from all participants, which can be a bit of a challenge; and time to post them on our website. . . .</a:t>
            </a:r>
          </a:p>
        </p:txBody>
      </p:sp>
    </p:spTree>
    <p:extLst>
      <p:ext uri="{BB962C8B-B14F-4D97-AF65-F5344CB8AC3E}">
        <p14:creationId xmlns:p14="http://schemas.microsoft.com/office/powerpoint/2010/main" val="2285372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20—World Board Response</a:t>
            </a:r>
            <a:endParaRPr lang="en-US" sz="3600" dirty="0">
              <a:solidFill>
                <a:schemeClr val="accent5"/>
              </a:solidFill>
            </a:endParaRP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5D031CB-BD39-015F-4E02-CD7CCB3DF41D}"/>
              </a:ext>
            </a:extLst>
          </p:cNvPr>
          <p:cNvSpPr txBox="1"/>
          <p:nvPr/>
        </p:nvSpPr>
        <p:spPr>
          <a:xfrm>
            <a:off x="1088019" y="937543"/>
            <a:ext cx="11227442" cy="5955476"/>
          </a:xfrm>
          <a:prstGeom prst="rect">
            <a:avLst/>
          </a:prstGeom>
          <a:noFill/>
        </p:spPr>
        <p:txBody>
          <a:bodyPr wrap="square" rtlCol="0">
            <a:spAutoFit/>
          </a:bodyPr>
          <a:lstStyle/>
          <a:p>
            <a:pPr>
              <a:spcBef>
                <a:spcPts val="1200"/>
              </a:spcBef>
              <a:spcAft>
                <a:spcPts val="1200"/>
              </a:spcAft>
            </a:pPr>
            <a:r>
              <a:rPr lang="en-US" sz="3100" dirty="0">
                <a:solidFill>
                  <a:schemeClr val="tx2">
                    <a:lumMod val="60000"/>
                    <a:lumOff val="40000"/>
                  </a:schemeClr>
                </a:solidFill>
              </a:rPr>
              <a:t>We believe there are more effective ways to provide interested members access to the information. We now create written summaries of each of the PR and H&amp;I web meetings, and those summaries are available upon request. </a:t>
            </a:r>
          </a:p>
          <a:p>
            <a:pPr>
              <a:spcBef>
                <a:spcPts val="1200"/>
              </a:spcBef>
              <a:spcAft>
                <a:spcPts val="1200"/>
              </a:spcAft>
            </a:pPr>
            <a:r>
              <a:rPr lang="en-US" sz="3100" dirty="0">
                <a:solidFill>
                  <a:schemeClr val="tx2">
                    <a:lumMod val="60000"/>
                    <a:lumOff val="40000"/>
                  </a:schemeClr>
                </a:solidFill>
              </a:rPr>
              <a:t>We also hold quarterly web meetings, open to all members, on topics of Fellowship interest. We post audio recordings of these open web meetings, but NA members do not seem to be very interested in accessing the postings. We do not currently have the ability to track the number of downloads, but none of the recordings is in the top 200 accessed files on </a:t>
            </a:r>
            <a:r>
              <a:rPr lang="en-US" sz="3100" dirty="0" err="1">
                <a:solidFill>
                  <a:schemeClr val="tx2">
                    <a:lumMod val="60000"/>
                    <a:lumOff val="40000"/>
                  </a:schemeClr>
                </a:solidFill>
              </a:rPr>
              <a:t>na.org</a:t>
            </a:r>
            <a:r>
              <a:rPr lang="en-US" sz="3100" dirty="0">
                <a:solidFill>
                  <a:schemeClr val="tx2">
                    <a:lumMod val="60000"/>
                    <a:lumOff val="40000"/>
                  </a:schemeClr>
                </a:solidFill>
              </a:rPr>
              <a:t>. Our first PR and H&amp;I webinars open to all members are scheduled for November 2022. </a:t>
            </a:r>
          </a:p>
          <a:p>
            <a:pPr>
              <a:spcBef>
                <a:spcPts val="1200"/>
              </a:spcBef>
              <a:spcAft>
                <a:spcPts val="1200"/>
              </a:spcAft>
            </a:pPr>
            <a:r>
              <a:rPr lang="en-US" sz="3100" dirty="0">
                <a:solidFill>
                  <a:schemeClr val="tx2">
                    <a:lumMod val="60000"/>
                    <a:lumOff val="40000"/>
                  </a:schemeClr>
                </a:solidFill>
              </a:rPr>
              <a:t>We will continue to evaluate the effectiveness of our communications and how to best respond to members’ needs. </a:t>
            </a:r>
          </a:p>
        </p:txBody>
      </p:sp>
    </p:spTree>
    <p:extLst>
      <p:ext uri="{BB962C8B-B14F-4D97-AF65-F5344CB8AC3E}">
        <p14:creationId xmlns:p14="http://schemas.microsoft.com/office/powerpoint/2010/main" val="2780559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940949"/>
            <a:ext cx="10656431" cy="1648861"/>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rgbClr val="9B236B"/>
                </a:solidFill>
                <a:effectLst/>
                <a:uLnTx/>
                <a:uFillTx/>
                <a:latin typeface="+mn-lt"/>
                <a:ea typeface="Cambria" charset="0"/>
                <a:cs typeface="Cambria" charset="0"/>
                <a:sym typeface="BotonBQ-Bold"/>
              </a:rPr>
              <a:t>Motion </a:t>
            </a:r>
            <a:r>
              <a:rPr lang="en-US" sz="4000" b="1" dirty="0">
                <a:solidFill>
                  <a:srgbClr val="9B236B"/>
                </a:solidFill>
                <a:ea typeface="Cambria" charset="0"/>
                <a:cs typeface="Cambria" charset="0"/>
                <a:sym typeface="BotonBQ-Bold"/>
              </a:rPr>
              <a:t>20</a:t>
            </a:r>
            <a:r>
              <a:rPr kumimoji="0" lang="en-US" sz="4000" b="1" i="0" u="none" strike="noStrike" kern="1200" cap="none" spc="0" normalizeH="0" baseline="0" noProof="0" dirty="0">
                <a:ln>
                  <a:noFill/>
                </a:ln>
                <a:solidFill>
                  <a:srgbClr val="9B236B"/>
                </a:solidFill>
                <a:effectLst/>
                <a:uLnTx/>
                <a:uFillTx/>
                <a:latin typeface="+mn-lt"/>
                <a:ea typeface="Cambria" charset="0"/>
                <a:cs typeface="Cambria" charset="0"/>
                <a:sym typeface="BotonBQ-Bold"/>
              </a:rPr>
              <a:t>:</a:t>
            </a:r>
            <a:r>
              <a:rPr lang="en-US" sz="4000" b="1" dirty="0">
                <a:solidFill>
                  <a:srgbClr val="9B236B"/>
                </a:solidFill>
                <a:latin typeface="+mn-lt"/>
                <a:ea typeface="Cambria" charset="0"/>
                <a:cs typeface="Cambria" charset="0"/>
                <a:sym typeface="BotonBQ-Bold"/>
              </a:rPr>
              <a:t>  </a:t>
            </a:r>
            <a:r>
              <a:rPr lang="en-US" sz="3600" dirty="0">
                <a:solidFill>
                  <a:schemeClr val="tx2">
                    <a:lumMod val="60000"/>
                    <a:lumOff val="40000"/>
                  </a:schemeClr>
                </a:solidFill>
              </a:rPr>
              <a:t>To direct NAWS to provide at </a:t>
            </a:r>
            <a:r>
              <a:rPr lang="en-US" sz="3600" dirty="0" err="1">
                <a:solidFill>
                  <a:schemeClr val="tx2">
                    <a:lumMod val="60000"/>
                    <a:lumOff val="40000"/>
                  </a:schemeClr>
                </a:solidFill>
              </a:rPr>
              <a:t>na.org</a:t>
            </a:r>
            <a:r>
              <a:rPr lang="en-US" sz="3600" dirty="0">
                <a:solidFill>
                  <a:schemeClr val="tx2">
                    <a:lumMod val="60000"/>
                    <a:lumOff val="40000"/>
                  </a:schemeClr>
                </a:solidFill>
              </a:rPr>
              <a:t> audio recordings of the worldwide webinars on the topics of Public Relations, Hospital &amp;Institution, Step Writing for Inmates, Fellowship Development, Phone Line, and others.</a:t>
            </a:r>
          </a:p>
        </p:txBody>
      </p:sp>
      <p:sp>
        <p:nvSpPr>
          <p:cNvPr id="3" name="TextBox 2">
            <a:extLst>
              <a:ext uri="{FF2B5EF4-FFF2-40B4-BE49-F238E27FC236}">
                <a16:creationId xmlns:a16="http://schemas.microsoft.com/office/drawing/2014/main" id="{9A9E0E37-C6F3-45D2-36D5-7F83519AD91C}"/>
              </a:ext>
            </a:extLst>
          </p:cNvPr>
          <p:cNvSpPr txBox="1"/>
          <p:nvPr/>
        </p:nvSpPr>
        <p:spPr>
          <a:xfrm>
            <a:off x="1875620" y="3199586"/>
            <a:ext cx="7498901" cy="3416320"/>
          </a:xfrm>
          <a:prstGeom prst="rect">
            <a:avLst/>
          </a:prstGeom>
          <a:noFill/>
        </p:spPr>
        <p:txBody>
          <a:bodyPr wrap="square" rtlCol="0">
            <a:spAutoFit/>
          </a:bodyPr>
          <a:lstStyle/>
          <a:p>
            <a:r>
              <a:rPr lang="en-US" sz="3600" b="1" dirty="0">
                <a:solidFill>
                  <a:srgbClr val="9B236B"/>
                </a:solidFill>
              </a:rPr>
              <a:t>Intent:  </a:t>
            </a:r>
            <a:r>
              <a:rPr lang="en-US" sz="3600" dirty="0">
                <a:solidFill>
                  <a:schemeClr val="tx2">
                    <a:lumMod val="60000"/>
                    <a:lumOff val="40000"/>
                  </a:schemeClr>
                </a:solidFill>
              </a:rPr>
              <a:t>To provide access to any interested member of Narcotics Anonymous throughout the world so they can hear the Experience, Strength, and Hope (ESH) of members from other geographic parts of the world.</a:t>
            </a: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2682407"/>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Rounded Rectangle 4">
            <a:extLst>
              <a:ext uri="{FF2B5EF4-FFF2-40B4-BE49-F238E27FC236}">
                <a16:creationId xmlns:a16="http://schemas.microsoft.com/office/drawing/2014/main" id="{E59AAC0E-CA7F-914D-0ED1-59FCDB5F33A0}"/>
              </a:ext>
            </a:extLst>
          </p:cNvPr>
          <p:cNvSpPr/>
          <p:nvPr/>
        </p:nvSpPr>
        <p:spPr>
          <a:xfrm>
            <a:off x="9942650" y="5057606"/>
            <a:ext cx="2025572" cy="155100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17C4EDC-F668-4290-EB51-487D7E9BB4CB}"/>
              </a:ext>
            </a:extLst>
          </p:cNvPr>
          <p:cNvSpPr txBox="1"/>
          <p:nvPr/>
        </p:nvSpPr>
        <p:spPr>
          <a:xfrm>
            <a:off x="9942651" y="5232945"/>
            <a:ext cx="2025571" cy="1200329"/>
          </a:xfrm>
          <a:prstGeom prst="rect">
            <a:avLst/>
          </a:prstGeom>
          <a:noFill/>
        </p:spPr>
        <p:txBody>
          <a:bodyPr wrap="square" rtlCol="0">
            <a:spAutoFit/>
          </a:bodyPr>
          <a:lstStyle/>
          <a:p>
            <a:pPr algn="ctr">
              <a:spcBef>
                <a:spcPts val="1200"/>
              </a:spcBef>
              <a:spcAft>
                <a:spcPts val="1200"/>
              </a:spcAft>
            </a:pPr>
            <a:r>
              <a:rPr lang="en-US" sz="3600" b="1" dirty="0">
                <a:solidFill>
                  <a:schemeClr val="bg1"/>
                </a:solidFill>
              </a:rPr>
              <a:t>Pause for discussion</a:t>
            </a:r>
            <a:endParaRPr lang="en-US" sz="3600" dirty="0">
              <a:solidFill>
                <a:schemeClr val="bg1"/>
              </a:solidFill>
            </a:endParaRPr>
          </a:p>
        </p:txBody>
      </p:sp>
    </p:spTree>
    <p:extLst>
      <p:ext uri="{BB962C8B-B14F-4D97-AF65-F5344CB8AC3E}">
        <p14:creationId xmlns:p14="http://schemas.microsoft.com/office/powerpoint/2010/main" val="4240222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64861"/>
            <a:ext cx="10656431" cy="1648861"/>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rgbClr val="9B236B"/>
                </a:solidFill>
                <a:effectLst/>
                <a:uLnTx/>
                <a:uFillTx/>
                <a:latin typeface="+mn-lt"/>
                <a:ea typeface="Cambria" charset="0"/>
                <a:cs typeface="Cambria" charset="0"/>
                <a:sym typeface="BotonBQ-Bold"/>
              </a:rPr>
              <a:t>Motion </a:t>
            </a:r>
            <a:r>
              <a:rPr lang="en-US" sz="4000" b="1" dirty="0">
                <a:solidFill>
                  <a:srgbClr val="9B236B"/>
                </a:solidFill>
                <a:ea typeface="Cambria" charset="0"/>
                <a:cs typeface="Cambria" charset="0"/>
                <a:sym typeface="BotonBQ-Bold"/>
              </a:rPr>
              <a:t>21</a:t>
            </a:r>
            <a:r>
              <a:rPr kumimoji="0" lang="en-US" sz="4000" b="1" i="0" u="none" strike="noStrike" kern="1200" cap="none" spc="0" normalizeH="0" baseline="0" noProof="0" dirty="0">
                <a:ln>
                  <a:noFill/>
                </a:ln>
                <a:solidFill>
                  <a:srgbClr val="9B236B"/>
                </a:solidFill>
                <a:effectLst/>
                <a:uLnTx/>
                <a:uFillTx/>
                <a:latin typeface="+mn-lt"/>
                <a:ea typeface="Cambria" charset="0"/>
                <a:cs typeface="Cambria" charset="0"/>
                <a:sym typeface="BotonBQ-Bold"/>
              </a:rPr>
              <a:t>:</a:t>
            </a:r>
            <a:r>
              <a:rPr lang="en-US" sz="4000" b="1" dirty="0">
                <a:solidFill>
                  <a:srgbClr val="9B236B"/>
                </a:solidFill>
                <a:latin typeface="+mn-lt"/>
                <a:ea typeface="Cambria" charset="0"/>
                <a:cs typeface="Cambria" charset="0"/>
                <a:sym typeface="BotonBQ-Bold"/>
              </a:rPr>
              <a:t>  </a:t>
            </a:r>
            <a:r>
              <a:rPr lang="en-US" sz="3600" dirty="0">
                <a:solidFill>
                  <a:schemeClr val="tx2">
                    <a:lumMod val="60000"/>
                    <a:lumOff val="40000"/>
                  </a:schemeClr>
                </a:solidFill>
              </a:rPr>
              <a:t>To direct NA World Services to remove the Hospitals and Institutions Handbook from the inventory.</a:t>
            </a:r>
          </a:p>
        </p:txBody>
      </p:sp>
      <p:sp>
        <p:nvSpPr>
          <p:cNvPr id="3" name="TextBox 2">
            <a:extLst>
              <a:ext uri="{FF2B5EF4-FFF2-40B4-BE49-F238E27FC236}">
                <a16:creationId xmlns:a16="http://schemas.microsoft.com/office/drawing/2014/main" id="{9A9E0E37-C6F3-45D2-36D5-7F83519AD91C}"/>
              </a:ext>
            </a:extLst>
          </p:cNvPr>
          <p:cNvSpPr txBox="1"/>
          <p:nvPr/>
        </p:nvSpPr>
        <p:spPr>
          <a:xfrm>
            <a:off x="1883303" y="3111641"/>
            <a:ext cx="9467302" cy="2308324"/>
          </a:xfrm>
          <a:prstGeom prst="rect">
            <a:avLst/>
          </a:prstGeom>
          <a:noFill/>
        </p:spPr>
        <p:txBody>
          <a:bodyPr wrap="square" rtlCol="0">
            <a:spAutoFit/>
          </a:bodyPr>
          <a:lstStyle/>
          <a:p>
            <a:r>
              <a:rPr lang="en-US" sz="3600" b="1" dirty="0">
                <a:solidFill>
                  <a:schemeClr val="accent5"/>
                </a:solidFill>
              </a:rPr>
              <a:t>Maker:  </a:t>
            </a:r>
            <a:r>
              <a:rPr lang="en-US" sz="3600" dirty="0">
                <a:solidFill>
                  <a:schemeClr val="tx2">
                    <a:lumMod val="60000"/>
                    <a:lumOff val="40000"/>
                  </a:schemeClr>
                </a:solidFill>
              </a:rPr>
              <a:t>Free State Region</a:t>
            </a:r>
          </a:p>
          <a:p>
            <a:r>
              <a:rPr lang="en-US" sz="3600" b="1" dirty="0">
                <a:solidFill>
                  <a:srgbClr val="9B236B"/>
                </a:solidFill>
              </a:rPr>
              <a:t>Intent:  </a:t>
            </a:r>
            <a:r>
              <a:rPr lang="en-US" sz="3600" dirty="0">
                <a:solidFill>
                  <a:schemeClr val="tx2">
                    <a:lumMod val="60000"/>
                    <a:lumOff val="40000"/>
                  </a:schemeClr>
                </a:solidFill>
              </a:rPr>
              <a:t>To remove an outdated service manual from WSO inventory</a:t>
            </a:r>
          </a:p>
          <a:p>
            <a:r>
              <a:rPr lang="en-US" sz="3600" dirty="0">
                <a:solidFill>
                  <a:schemeClr val="tx2">
                    <a:lumMod val="60000"/>
                    <a:lumOff val="40000"/>
                  </a:schemeClr>
                </a:solidFill>
              </a:rPr>
              <a:t> </a:t>
            </a: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1906319"/>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4204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lang="en-US" sz="4000" b="1" dirty="0">
                <a:solidFill>
                  <a:schemeClr val="accent5"/>
                </a:solidFill>
                <a:ea typeface="Cambria" charset="0"/>
                <a:cs typeface="Cambria" charset="0"/>
                <a:sym typeface="BotonBQ-Bold"/>
              </a:rPr>
              <a:t>21</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—Rationale by Region</a:t>
            </a:r>
            <a:endParaRPr lang="en-US" sz="3600" dirty="0">
              <a:solidFill>
                <a:schemeClr val="accent5"/>
              </a:solidFill>
            </a:endParaRPr>
          </a:p>
        </p:txBody>
      </p:sp>
      <p:sp>
        <p:nvSpPr>
          <p:cNvPr id="3" name="TextBox 2">
            <a:extLst>
              <a:ext uri="{FF2B5EF4-FFF2-40B4-BE49-F238E27FC236}">
                <a16:creationId xmlns:a16="http://schemas.microsoft.com/office/drawing/2014/main" id="{9A9E0E37-C6F3-45D2-36D5-7F83519AD91C}"/>
              </a:ext>
            </a:extLst>
          </p:cNvPr>
          <p:cNvSpPr txBox="1"/>
          <p:nvPr/>
        </p:nvSpPr>
        <p:spPr>
          <a:xfrm>
            <a:off x="1225503" y="937543"/>
            <a:ext cx="10329889" cy="5632311"/>
          </a:xfrm>
          <a:prstGeom prst="rect">
            <a:avLst/>
          </a:prstGeom>
          <a:noFill/>
        </p:spPr>
        <p:txBody>
          <a:bodyPr wrap="square" rtlCol="0">
            <a:spAutoFit/>
          </a:bodyPr>
          <a:lstStyle/>
          <a:p>
            <a:pPr>
              <a:spcBef>
                <a:spcPts val="1200"/>
              </a:spcBef>
              <a:spcAft>
                <a:spcPts val="1200"/>
              </a:spcAft>
            </a:pPr>
            <a:r>
              <a:rPr lang="en-US" sz="3600" dirty="0">
                <a:solidFill>
                  <a:schemeClr val="tx2">
                    <a:lumMod val="60000"/>
                    <a:lumOff val="40000"/>
                  </a:schemeClr>
                </a:solidFill>
              </a:rPr>
              <a:t>The H&amp;I Handbook  has not been updated since the 1980’s and with our current literature update process, will never be prioritized high enough. We believe a better approach would be to update the Public Relations Handbook  Chapter 6 (Criminal Justice) resource section and H&amp;I Basics  with more information relevant to current practices and methods for carrying our message that could include using virtual platforms and tools. We believe this will better serve our trusted servants involved in H&amp;I service by providing more current and better tools.</a:t>
            </a: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4407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CD87C0B-95CA-9252-5518-3375E740034C}"/>
              </a:ext>
            </a:extLst>
          </p:cNvPr>
          <p:cNvSpPr>
            <a:spLocks noGrp="1"/>
          </p:cNvSpPr>
          <p:nvPr>
            <p:ph type="ctrTitle"/>
          </p:nvPr>
        </p:nvSpPr>
        <p:spPr>
          <a:xfrm rot="16200000">
            <a:off x="-1388958" y="1817224"/>
            <a:ext cx="4942385" cy="1828801"/>
          </a:xfrm>
        </p:spPr>
        <p:txBody>
          <a:bodyPr/>
          <a:lstStyle/>
          <a:p>
            <a:pPr algn="r"/>
            <a:r>
              <a:rPr lang="en-US" b="0" dirty="0">
                <a:solidFill>
                  <a:schemeClr val="accent1"/>
                </a:solidFill>
              </a:rPr>
              <a:t>2023 </a:t>
            </a:r>
            <a:r>
              <a:rPr lang="en-US" b="0" i="1" dirty="0">
                <a:solidFill>
                  <a:schemeClr val="accent1"/>
                </a:solidFill>
              </a:rPr>
              <a:t>CAR</a:t>
            </a:r>
            <a:r>
              <a:rPr lang="en-US" b="0" dirty="0">
                <a:solidFill>
                  <a:schemeClr val="accent1"/>
                </a:solidFill>
              </a:rPr>
              <a:t> </a:t>
            </a:r>
            <a:br>
              <a:rPr lang="en-US" b="0" dirty="0">
                <a:solidFill>
                  <a:schemeClr val="accent1"/>
                </a:solidFill>
              </a:rPr>
            </a:br>
            <a:r>
              <a:rPr lang="en-US" b="0" dirty="0">
                <a:solidFill>
                  <a:schemeClr val="accent1"/>
                </a:solidFill>
              </a:rPr>
              <a:t>PowerPoints</a:t>
            </a:r>
          </a:p>
        </p:txBody>
      </p:sp>
      <p:sp>
        <p:nvSpPr>
          <p:cNvPr id="5" name="Subtitle 2">
            <a:extLst>
              <a:ext uri="{FF2B5EF4-FFF2-40B4-BE49-F238E27FC236}">
                <a16:creationId xmlns:a16="http://schemas.microsoft.com/office/drawing/2014/main" id="{EA5FD4D5-9E3B-6557-7915-A5009EDAA014}"/>
              </a:ext>
            </a:extLst>
          </p:cNvPr>
          <p:cNvSpPr>
            <a:spLocks noGrp="1"/>
          </p:cNvSpPr>
          <p:nvPr>
            <p:ph type="subTitle" idx="1"/>
          </p:nvPr>
        </p:nvSpPr>
        <p:spPr>
          <a:xfrm>
            <a:off x="3333750" y="416689"/>
            <a:ext cx="8690416" cy="6157731"/>
          </a:xfrm>
        </p:spPr>
        <p:txBody>
          <a:bodyPr/>
          <a:lstStyle/>
          <a:p>
            <a:pPr marL="548640" indent="-640080" defTabSz="640080">
              <a:lnSpc>
                <a:spcPct val="100000"/>
              </a:lnSpc>
            </a:pPr>
            <a:r>
              <a:rPr lang="en-US" sz="3200" dirty="0">
                <a:solidFill>
                  <a:schemeClr val="tx2">
                    <a:lumMod val="60000"/>
                    <a:lumOff val="40000"/>
                  </a:schemeClr>
                </a:solidFill>
              </a:rPr>
              <a:t>1.	Introduction to </a:t>
            </a:r>
            <a:r>
              <a:rPr lang="en-US" sz="3200" i="1" dirty="0">
                <a:solidFill>
                  <a:schemeClr val="tx2">
                    <a:lumMod val="60000"/>
                    <a:lumOff val="40000"/>
                  </a:schemeClr>
                </a:solidFill>
              </a:rPr>
              <a:t>CAR </a:t>
            </a:r>
            <a:r>
              <a:rPr lang="en-US" sz="3200" dirty="0">
                <a:solidFill>
                  <a:schemeClr val="tx2">
                    <a:lumMod val="60000"/>
                    <a:lumOff val="40000"/>
                  </a:schemeClr>
                </a:solidFill>
              </a:rPr>
              <a:t>: Creating Our Future, </a:t>
            </a:r>
            <a:br>
              <a:rPr lang="en-US" sz="3200" dirty="0">
                <a:solidFill>
                  <a:schemeClr val="tx2">
                    <a:lumMod val="60000"/>
                    <a:lumOff val="40000"/>
                  </a:schemeClr>
                </a:solidFill>
              </a:rPr>
            </a:br>
            <a:r>
              <a:rPr lang="en-US" sz="3200" i="1" dirty="0">
                <a:solidFill>
                  <a:schemeClr val="tx2">
                    <a:lumMod val="60000"/>
                    <a:lumOff val="40000"/>
                  </a:schemeClr>
                </a:solidFill>
              </a:rPr>
              <a:t>Fellowship Intellectual Property Trust  </a:t>
            </a:r>
            <a:r>
              <a:rPr lang="en-US" sz="3200" dirty="0">
                <a:solidFill>
                  <a:schemeClr val="tx2">
                    <a:lumMod val="60000"/>
                    <a:lumOff val="40000"/>
                  </a:schemeClr>
                </a:solidFill>
              </a:rPr>
              <a:t>(Motions 1–3)</a:t>
            </a:r>
          </a:p>
          <a:p>
            <a:pPr marL="548640" indent="-640080" defTabSz="640080">
              <a:lnSpc>
                <a:spcPct val="100000"/>
              </a:lnSpc>
            </a:pPr>
            <a:r>
              <a:rPr lang="en-US" sz="3200" dirty="0">
                <a:solidFill>
                  <a:schemeClr val="tx2">
                    <a:lumMod val="60000"/>
                    <a:lumOff val="40000"/>
                  </a:schemeClr>
                </a:solidFill>
              </a:rPr>
              <a:t>2.	Virtual meetings (Motion 4), Vision for NA Service (Motion 5), Basic Text (Motion 6), </a:t>
            </a:r>
            <a:br>
              <a:rPr lang="en-US" sz="3200" dirty="0">
                <a:solidFill>
                  <a:schemeClr val="tx2">
                    <a:lumMod val="60000"/>
                    <a:lumOff val="40000"/>
                  </a:schemeClr>
                </a:solidFill>
              </a:rPr>
            </a:br>
            <a:r>
              <a:rPr lang="en-US" sz="3200" dirty="0">
                <a:solidFill>
                  <a:schemeClr val="tx2">
                    <a:lumMod val="60000"/>
                    <a:lumOff val="40000"/>
                  </a:schemeClr>
                </a:solidFill>
              </a:rPr>
              <a:t>WB terms (Motion 7), WCNA (Motion 8)</a:t>
            </a:r>
          </a:p>
          <a:p>
            <a:pPr marL="548640" indent="-640080" defTabSz="640080">
              <a:lnSpc>
                <a:spcPct val="100000"/>
              </a:lnSpc>
            </a:pPr>
            <a:r>
              <a:rPr lang="en-US" sz="3200" dirty="0">
                <a:solidFill>
                  <a:schemeClr val="tx2">
                    <a:lumMod val="60000"/>
                    <a:lumOff val="40000"/>
                  </a:schemeClr>
                </a:solidFill>
              </a:rPr>
              <a:t>3.	</a:t>
            </a:r>
            <a:r>
              <a:rPr lang="en-US" sz="3200">
                <a:solidFill>
                  <a:schemeClr val="tx2">
                    <a:lumMod val="60000"/>
                    <a:lumOff val="40000"/>
                  </a:schemeClr>
                </a:solidFill>
              </a:rPr>
              <a:t>Future of the WSC (Motions 9–12)</a:t>
            </a:r>
            <a:endParaRPr lang="en-US" sz="3200" dirty="0">
              <a:solidFill>
                <a:schemeClr val="tx2">
                  <a:lumMod val="60000"/>
                  <a:lumOff val="40000"/>
                </a:schemeClr>
              </a:solidFill>
            </a:endParaRPr>
          </a:p>
          <a:p>
            <a:pPr marL="640080" indent="-640080" defTabSz="640080">
              <a:lnSpc>
                <a:spcPct val="100000"/>
              </a:lnSpc>
            </a:pPr>
            <a:r>
              <a:rPr lang="en-US" sz="3200" dirty="0">
                <a:solidFill>
                  <a:schemeClr val="tx2">
                    <a:lumMod val="60000"/>
                    <a:lumOff val="40000"/>
                  </a:schemeClr>
                </a:solidFill>
              </a:rPr>
              <a:t>4.	</a:t>
            </a:r>
            <a:r>
              <a:rPr lang="en-US" sz="3200" i="1" dirty="0">
                <a:solidFill>
                  <a:schemeClr val="tx2">
                    <a:lumMod val="60000"/>
                    <a:lumOff val="40000"/>
                  </a:schemeClr>
                </a:solidFill>
              </a:rPr>
              <a:t>CAR</a:t>
            </a:r>
            <a:r>
              <a:rPr lang="en-US" sz="3200" dirty="0">
                <a:solidFill>
                  <a:schemeClr val="tx2">
                    <a:lumMod val="60000"/>
                    <a:lumOff val="40000"/>
                  </a:schemeClr>
                </a:solidFill>
              </a:rPr>
              <a:t>  Survey</a:t>
            </a:r>
          </a:p>
          <a:p>
            <a:pPr marL="640080" indent="-640080" defTabSz="640080">
              <a:lnSpc>
                <a:spcPct val="100000"/>
              </a:lnSpc>
            </a:pPr>
            <a:r>
              <a:rPr lang="en-US" sz="3200" dirty="0">
                <a:solidFill>
                  <a:schemeClr val="tx2">
                    <a:lumMod val="60000"/>
                    <a:lumOff val="40000"/>
                  </a:schemeClr>
                </a:solidFill>
              </a:rPr>
              <a:t>5.	Regional Motions 13–18</a:t>
            </a:r>
          </a:p>
          <a:p>
            <a:pPr marL="548640" indent="-640080" defTabSz="640080">
              <a:buAutoNum type="arabicPeriod" startAt="6"/>
            </a:pPr>
            <a:r>
              <a:rPr lang="en-US" sz="4800" dirty="0">
                <a:solidFill>
                  <a:schemeClr val="accent4"/>
                </a:solidFill>
              </a:rPr>
              <a:t>Regional Motions 19–25</a:t>
            </a:r>
          </a:p>
          <a:p>
            <a:pPr marL="640080" indent="-640080" algn="l" rtl="0" eaLnBrk="1" latinLnBrk="0" hangingPunct="1">
              <a:spcBef>
                <a:spcPts val="1000"/>
              </a:spcBef>
              <a:spcAft>
                <a:spcPts val="0"/>
              </a:spcAft>
            </a:pPr>
            <a:r>
              <a:rPr lang="en-US" sz="3200" dirty="0">
                <a:solidFill>
                  <a:schemeClr val="tx2">
                    <a:lumMod val="60000"/>
                    <a:lumOff val="40000"/>
                  </a:schemeClr>
                </a:solidFill>
              </a:rPr>
              <a:t>7.	Human Resource Panel Report</a:t>
            </a:r>
          </a:p>
          <a:p>
            <a:pPr marL="640080" indent="-640080" algn="l" rtl="0" eaLnBrk="1" latinLnBrk="0" hangingPunct="1">
              <a:spcBef>
                <a:spcPts val="1000"/>
              </a:spcBef>
              <a:spcAft>
                <a:spcPts val="0"/>
              </a:spcAft>
            </a:pPr>
            <a:endParaRPr lang="en-US" sz="3200" dirty="0">
              <a:solidFill>
                <a:schemeClr val="tx2">
                  <a:lumMod val="60000"/>
                  <a:lumOff val="40000"/>
                </a:schemeClr>
              </a:solidFill>
            </a:endParaRPr>
          </a:p>
          <a:p>
            <a:pPr marL="914400" indent="-914400" defTabSz="640080">
              <a:buAutoNum type="arabicPeriod" startAt="6"/>
            </a:pPr>
            <a:endParaRPr lang="en-US" sz="4800" dirty="0">
              <a:solidFill>
                <a:schemeClr val="accent4"/>
              </a:solidFill>
            </a:endParaRPr>
          </a:p>
        </p:txBody>
      </p:sp>
    </p:spTree>
    <p:extLst>
      <p:ext uri="{BB962C8B-B14F-4D97-AF65-F5344CB8AC3E}">
        <p14:creationId xmlns:p14="http://schemas.microsoft.com/office/powerpoint/2010/main" val="1563253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21—World Board Response</a:t>
            </a:r>
            <a:endParaRPr lang="en-US" sz="3600" dirty="0">
              <a:solidFill>
                <a:schemeClr val="accent5"/>
              </a:solidFill>
            </a:endParaRP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DB439AF-55D4-356F-A0CB-6D691D998B47}"/>
              </a:ext>
            </a:extLst>
          </p:cNvPr>
          <p:cNvSpPr txBox="1"/>
          <p:nvPr/>
        </p:nvSpPr>
        <p:spPr>
          <a:xfrm>
            <a:off x="1225502" y="937543"/>
            <a:ext cx="10742719" cy="4832092"/>
          </a:xfrm>
          <a:prstGeom prst="rect">
            <a:avLst/>
          </a:prstGeom>
          <a:noFill/>
        </p:spPr>
        <p:txBody>
          <a:bodyPr wrap="square" rtlCol="0">
            <a:spAutoFit/>
          </a:bodyPr>
          <a:lstStyle/>
          <a:p>
            <a:pPr>
              <a:spcBef>
                <a:spcPts val="1200"/>
              </a:spcBef>
              <a:spcAft>
                <a:spcPts val="1200"/>
              </a:spcAft>
            </a:pPr>
            <a:r>
              <a:rPr lang="en-US" sz="3600" dirty="0">
                <a:solidFill>
                  <a:schemeClr val="tx2">
                    <a:lumMod val="60000"/>
                    <a:lumOff val="40000"/>
                  </a:schemeClr>
                </a:solidFill>
              </a:rPr>
              <a:t>We recognize that the H&amp;I Handbook is very out of date, but that it is still used by some members. The H&amp;I Handbook was written in 1986 and revised in 1997. H&amp;I Basics was created in 2010. We agree that it needs to be updated. </a:t>
            </a:r>
          </a:p>
          <a:p>
            <a:pPr>
              <a:spcBef>
                <a:spcPts val="1200"/>
              </a:spcBef>
              <a:spcAft>
                <a:spcPts val="1200"/>
              </a:spcAft>
            </a:pPr>
            <a:r>
              <a:rPr lang="en-US" sz="3600" dirty="0">
                <a:solidFill>
                  <a:schemeClr val="tx2">
                    <a:lumMod val="60000"/>
                    <a:lumOff val="40000"/>
                  </a:schemeClr>
                </a:solidFill>
              </a:rPr>
              <a:t>We understand this motion’s concern that new communities not translate an obsolete handbook. At the same time, some members are reluctant to remove access to NA service material even if it is outdated. . . .</a:t>
            </a:r>
          </a:p>
        </p:txBody>
      </p:sp>
    </p:spTree>
    <p:extLst>
      <p:ext uri="{BB962C8B-B14F-4D97-AF65-F5344CB8AC3E}">
        <p14:creationId xmlns:p14="http://schemas.microsoft.com/office/powerpoint/2010/main" val="3008967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21—World Board Response</a:t>
            </a:r>
            <a:endParaRPr lang="en-US" sz="3600" dirty="0">
              <a:solidFill>
                <a:schemeClr val="accent5"/>
              </a:solidFill>
            </a:endParaRP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DB439AF-55D4-356F-A0CB-6D691D998B47}"/>
              </a:ext>
            </a:extLst>
          </p:cNvPr>
          <p:cNvSpPr txBox="1"/>
          <p:nvPr/>
        </p:nvSpPr>
        <p:spPr>
          <a:xfrm>
            <a:off x="1225502" y="937543"/>
            <a:ext cx="10742719" cy="5078313"/>
          </a:xfrm>
          <a:prstGeom prst="rect">
            <a:avLst/>
          </a:prstGeom>
          <a:noFill/>
        </p:spPr>
        <p:txBody>
          <a:bodyPr wrap="square" rtlCol="0">
            <a:spAutoFit/>
          </a:bodyPr>
          <a:lstStyle/>
          <a:p>
            <a:pPr>
              <a:spcBef>
                <a:spcPts val="1200"/>
              </a:spcBef>
              <a:spcAft>
                <a:spcPts val="1200"/>
              </a:spcAft>
            </a:pPr>
            <a:r>
              <a:rPr lang="en-US" sz="3600" dirty="0">
                <a:solidFill>
                  <a:schemeClr val="tx2">
                    <a:lumMod val="60000"/>
                    <a:lumOff val="40000"/>
                  </a:schemeClr>
                </a:solidFill>
              </a:rPr>
              <a:t>We recently reorganized our handbooks and basics web pages (which are </a:t>
            </a:r>
            <a:r>
              <a:rPr lang="en-US" sz="3600" dirty="0" err="1">
                <a:solidFill>
                  <a:schemeClr val="tx2">
                    <a:lumMod val="60000"/>
                    <a:lumOff val="40000"/>
                  </a:schemeClr>
                </a:solidFill>
              </a:rPr>
              <a:t>www.na.org</a:t>
            </a:r>
            <a:r>
              <a:rPr lang="en-US" sz="3600" dirty="0">
                <a:solidFill>
                  <a:schemeClr val="tx2">
                    <a:lumMod val="60000"/>
                    <a:lumOff val="40000"/>
                  </a:schemeClr>
                </a:solidFill>
              </a:rPr>
              <a:t>/handbooks and </a:t>
            </a:r>
            <a:r>
              <a:rPr lang="en-US" sz="3600" dirty="0" err="1">
                <a:solidFill>
                  <a:schemeClr val="tx2">
                    <a:lumMod val="60000"/>
                    <a:lumOff val="40000"/>
                  </a:schemeClr>
                </a:solidFill>
              </a:rPr>
              <a:t>www.na.org</a:t>
            </a:r>
            <a:r>
              <a:rPr lang="en-US" sz="3600" dirty="0">
                <a:solidFill>
                  <a:schemeClr val="tx2">
                    <a:lumMod val="60000"/>
                    <a:lumOff val="40000"/>
                  </a:schemeClr>
                </a:solidFill>
              </a:rPr>
              <a:t>/basics). Because of similar concerns, we added this note part way down the handbooks page: </a:t>
            </a:r>
            <a:r>
              <a:rPr lang="en-US" sz="3600" i="1" dirty="0">
                <a:solidFill>
                  <a:schemeClr val="tx2">
                    <a:lumMod val="60000"/>
                    <a:lumOff val="40000"/>
                  </a:schemeClr>
                </a:solidFill>
              </a:rPr>
              <a:t>The handbooks below are some of our older service resources, many of which have not been revised for some time. Printed copies of these will be discontinued when current stocks expire.  </a:t>
            </a:r>
            <a:r>
              <a:rPr lang="en-US" sz="3600" dirty="0">
                <a:solidFill>
                  <a:schemeClr val="tx2">
                    <a:lumMod val="60000"/>
                    <a:lumOff val="40000"/>
                  </a:schemeClr>
                </a:solidFill>
              </a:rPr>
              <a:t>The handbooks below the note are at least 24 years old: phonelines, newsletters, outreach, and literature committee handbooks.</a:t>
            </a:r>
          </a:p>
        </p:txBody>
      </p:sp>
    </p:spTree>
    <p:extLst>
      <p:ext uri="{BB962C8B-B14F-4D97-AF65-F5344CB8AC3E}">
        <p14:creationId xmlns:p14="http://schemas.microsoft.com/office/powerpoint/2010/main" val="700608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64861"/>
            <a:ext cx="10656431"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rgbClr val="9B236B"/>
                </a:solidFill>
                <a:effectLst/>
                <a:uLnTx/>
                <a:uFillTx/>
                <a:latin typeface="+mn-lt"/>
                <a:ea typeface="Cambria" charset="0"/>
                <a:cs typeface="Cambria" charset="0"/>
                <a:sym typeface="BotonBQ-Bold"/>
              </a:rPr>
              <a:t>Motion </a:t>
            </a:r>
            <a:r>
              <a:rPr lang="en-US" sz="4000" b="1" dirty="0">
                <a:solidFill>
                  <a:srgbClr val="9B236B"/>
                </a:solidFill>
                <a:ea typeface="Cambria" charset="0"/>
                <a:cs typeface="Cambria" charset="0"/>
                <a:sym typeface="BotonBQ-Bold"/>
              </a:rPr>
              <a:t>21</a:t>
            </a:r>
            <a:r>
              <a:rPr kumimoji="0" lang="en-US" sz="4000" b="1" i="0" u="none" strike="noStrike" kern="1200" cap="none" spc="0" normalizeH="0" baseline="0" noProof="0" dirty="0">
                <a:ln>
                  <a:noFill/>
                </a:ln>
                <a:solidFill>
                  <a:srgbClr val="9B236B"/>
                </a:solidFill>
                <a:effectLst/>
                <a:uLnTx/>
                <a:uFillTx/>
                <a:latin typeface="+mn-lt"/>
                <a:ea typeface="Cambria" charset="0"/>
                <a:cs typeface="Cambria" charset="0"/>
                <a:sym typeface="BotonBQ-Bold"/>
              </a:rPr>
              <a:t>:</a:t>
            </a:r>
            <a:r>
              <a:rPr lang="en-US" sz="4000" b="1" dirty="0">
                <a:solidFill>
                  <a:srgbClr val="9B236B"/>
                </a:solidFill>
                <a:latin typeface="+mn-lt"/>
                <a:ea typeface="Cambria" charset="0"/>
                <a:cs typeface="Cambria" charset="0"/>
                <a:sym typeface="BotonBQ-Bold"/>
              </a:rPr>
              <a:t>  </a:t>
            </a:r>
            <a:r>
              <a:rPr lang="en-US" sz="3600" dirty="0">
                <a:solidFill>
                  <a:schemeClr val="tx2">
                    <a:lumMod val="60000"/>
                    <a:lumOff val="40000"/>
                  </a:schemeClr>
                </a:solidFill>
              </a:rPr>
              <a:t>To direct NA World Services to remove the Hospitals and Institutions Handbook from the inventory.</a:t>
            </a:r>
          </a:p>
        </p:txBody>
      </p:sp>
      <p:sp>
        <p:nvSpPr>
          <p:cNvPr id="3" name="TextBox 2">
            <a:extLst>
              <a:ext uri="{FF2B5EF4-FFF2-40B4-BE49-F238E27FC236}">
                <a16:creationId xmlns:a16="http://schemas.microsoft.com/office/drawing/2014/main" id="{9A9E0E37-C6F3-45D2-36D5-7F83519AD91C}"/>
              </a:ext>
            </a:extLst>
          </p:cNvPr>
          <p:cNvSpPr txBox="1"/>
          <p:nvPr/>
        </p:nvSpPr>
        <p:spPr>
          <a:xfrm>
            <a:off x="1883303" y="3111641"/>
            <a:ext cx="7445114" cy="1200329"/>
          </a:xfrm>
          <a:prstGeom prst="rect">
            <a:avLst/>
          </a:prstGeom>
          <a:noFill/>
        </p:spPr>
        <p:txBody>
          <a:bodyPr wrap="square" rtlCol="0">
            <a:spAutoFit/>
          </a:bodyPr>
          <a:lstStyle/>
          <a:p>
            <a:r>
              <a:rPr lang="en-US" sz="3600" b="1" dirty="0">
                <a:solidFill>
                  <a:srgbClr val="9B236B"/>
                </a:solidFill>
              </a:rPr>
              <a:t>Intent:  </a:t>
            </a:r>
            <a:r>
              <a:rPr lang="en-US" sz="3600" dirty="0">
                <a:solidFill>
                  <a:schemeClr val="tx2">
                    <a:lumMod val="60000"/>
                    <a:lumOff val="40000"/>
                  </a:schemeClr>
                </a:solidFill>
              </a:rPr>
              <a:t>To remove an outdated service manual from WSO inventory </a:t>
            </a: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1906319"/>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Rounded Rectangle 4">
            <a:extLst>
              <a:ext uri="{FF2B5EF4-FFF2-40B4-BE49-F238E27FC236}">
                <a16:creationId xmlns:a16="http://schemas.microsoft.com/office/drawing/2014/main" id="{B648EC3F-4094-74C9-4F25-2A4853843D7B}"/>
              </a:ext>
            </a:extLst>
          </p:cNvPr>
          <p:cNvSpPr/>
          <p:nvPr/>
        </p:nvSpPr>
        <p:spPr>
          <a:xfrm>
            <a:off x="9942650" y="5057606"/>
            <a:ext cx="2025572" cy="155100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4AED532-AA02-63AF-8228-342BBFBBB9B2}"/>
              </a:ext>
            </a:extLst>
          </p:cNvPr>
          <p:cNvSpPr txBox="1"/>
          <p:nvPr/>
        </p:nvSpPr>
        <p:spPr>
          <a:xfrm>
            <a:off x="9942651" y="5232945"/>
            <a:ext cx="2025571" cy="1200329"/>
          </a:xfrm>
          <a:prstGeom prst="rect">
            <a:avLst/>
          </a:prstGeom>
          <a:noFill/>
        </p:spPr>
        <p:txBody>
          <a:bodyPr wrap="square" rtlCol="0">
            <a:spAutoFit/>
          </a:bodyPr>
          <a:lstStyle/>
          <a:p>
            <a:pPr algn="ctr">
              <a:spcBef>
                <a:spcPts val="1200"/>
              </a:spcBef>
              <a:spcAft>
                <a:spcPts val="1200"/>
              </a:spcAft>
            </a:pPr>
            <a:r>
              <a:rPr lang="en-US" sz="3600" b="1" dirty="0">
                <a:solidFill>
                  <a:schemeClr val="bg1"/>
                </a:solidFill>
              </a:rPr>
              <a:t>Pause for discussion</a:t>
            </a:r>
            <a:endParaRPr lang="en-US" sz="3600" dirty="0">
              <a:solidFill>
                <a:schemeClr val="bg1"/>
              </a:solidFill>
            </a:endParaRPr>
          </a:p>
        </p:txBody>
      </p:sp>
    </p:spTree>
    <p:extLst>
      <p:ext uri="{BB962C8B-B14F-4D97-AF65-F5344CB8AC3E}">
        <p14:creationId xmlns:p14="http://schemas.microsoft.com/office/powerpoint/2010/main" val="1759855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F5DE7-E713-8056-A042-AED8F168BA07}"/>
              </a:ext>
            </a:extLst>
          </p:cNvPr>
          <p:cNvSpPr>
            <a:spLocks noGrp="1"/>
          </p:cNvSpPr>
          <p:nvPr>
            <p:ph type="title"/>
          </p:nvPr>
        </p:nvSpPr>
        <p:spPr/>
        <p:txBody>
          <a:bodyPr/>
          <a:lstStyle/>
          <a:p>
            <a:r>
              <a:rPr lang="en-US" dirty="0"/>
              <a:t>WSC Policies</a:t>
            </a:r>
          </a:p>
        </p:txBody>
      </p:sp>
      <p:sp>
        <p:nvSpPr>
          <p:cNvPr id="3" name="Text Placeholder 2">
            <a:extLst>
              <a:ext uri="{FF2B5EF4-FFF2-40B4-BE49-F238E27FC236}">
                <a16:creationId xmlns:a16="http://schemas.microsoft.com/office/drawing/2014/main" id="{00C46743-87EB-19B6-7B45-4EC20ED41433}"/>
              </a:ext>
            </a:extLst>
          </p:cNvPr>
          <p:cNvSpPr>
            <a:spLocks noGrp="1"/>
          </p:cNvSpPr>
          <p:nvPr>
            <p:ph type="body" idx="1"/>
          </p:nvPr>
        </p:nvSpPr>
        <p:spPr/>
        <p:txBody>
          <a:bodyPr/>
          <a:lstStyle/>
          <a:p>
            <a:r>
              <a:rPr lang="en-US" dirty="0"/>
              <a:t>Motions 22 – 25—</a:t>
            </a:r>
            <a:r>
              <a:rPr lang="en-US" i="1" dirty="0"/>
              <a:t>A Guide to World Services in NA </a:t>
            </a:r>
            <a:r>
              <a:rPr lang="en-US" dirty="0"/>
              <a:t> is a resource that may be helpful in considering these motions. It is posted at </a:t>
            </a:r>
            <a:r>
              <a:rPr lang="en-US" u="sng" dirty="0" err="1">
                <a:solidFill>
                  <a:srgbClr val="00B0F0"/>
                </a:solidFill>
              </a:rPr>
              <a:t>www.na.org</a:t>
            </a:r>
            <a:r>
              <a:rPr lang="en-US" u="sng">
                <a:solidFill>
                  <a:srgbClr val="00B0F0"/>
                </a:solidFill>
              </a:rPr>
              <a:t>/conference</a:t>
            </a:r>
            <a:r>
              <a:rPr lang="en-US"/>
              <a:t>.</a:t>
            </a:r>
            <a:endParaRPr lang="en-US" u="sng" dirty="0">
              <a:solidFill>
                <a:srgbClr val="00B0F0"/>
              </a:solidFill>
            </a:endParaRPr>
          </a:p>
        </p:txBody>
      </p:sp>
    </p:spTree>
    <p:extLst>
      <p:ext uri="{BB962C8B-B14F-4D97-AF65-F5344CB8AC3E}">
        <p14:creationId xmlns:p14="http://schemas.microsoft.com/office/powerpoint/2010/main" val="35117312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2608384"/>
            <a:ext cx="10656431"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rgbClr val="9B236B"/>
                </a:solidFill>
                <a:effectLst/>
                <a:uLnTx/>
                <a:uFillTx/>
                <a:latin typeface="+mn-lt"/>
                <a:ea typeface="Cambria" charset="0"/>
                <a:cs typeface="Cambria" charset="0"/>
                <a:sym typeface="BotonBQ-Bold"/>
              </a:rPr>
              <a:t>Motion </a:t>
            </a:r>
            <a:r>
              <a:rPr lang="en-US" sz="4000" b="1" dirty="0">
                <a:solidFill>
                  <a:srgbClr val="9B236B"/>
                </a:solidFill>
                <a:ea typeface="Cambria" charset="0"/>
                <a:cs typeface="Cambria" charset="0"/>
                <a:sym typeface="BotonBQ-Bold"/>
              </a:rPr>
              <a:t>22</a:t>
            </a:r>
            <a:r>
              <a:rPr kumimoji="0" lang="en-US" sz="4000" b="1" i="0" u="none" strike="noStrike" kern="1200" cap="none" spc="0" normalizeH="0" baseline="0" noProof="0" dirty="0">
                <a:ln>
                  <a:noFill/>
                </a:ln>
                <a:solidFill>
                  <a:srgbClr val="9B236B"/>
                </a:solidFill>
                <a:effectLst/>
                <a:uLnTx/>
                <a:uFillTx/>
                <a:latin typeface="+mn-lt"/>
                <a:ea typeface="Cambria" charset="0"/>
                <a:cs typeface="Cambria" charset="0"/>
                <a:sym typeface="BotonBQ-Bold"/>
              </a:rPr>
              <a:t>:</a:t>
            </a:r>
            <a:r>
              <a:rPr lang="en-US" sz="4000" b="1" dirty="0">
                <a:solidFill>
                  <a:srgbClr val="9B236B"/>
                </a:solidFill>
                <a:latin typeface="+mn-lt"/>
                <a:ea typeface="Cambria" charset="0"/>
                <a:cs typeface="Cambria" charset="0"/>
                <a:sym typeface="BotonBQ-Bold"/>
              </a:rPr>
              <a:t>  </a:t>
            </a:r>
            <a:r>
              <a:rPr lang="en-US" sz="3600" dirty="0">
                <a:solidFill>
                  <a:schemeClr val="tx2">
                    <a:lumMod val="60000"/>
                    <a:lumOff val="40000"/>
                  </a:schemeClr>
                </a:solidFill>
              </a:rPr>
              <a:t>If any Motion or Proposal, in Content or Intent, has been submitted and failed to achieve consensus or adoption at two consecutive World Service Conferences, the previously proposed Content and Intent may not be suggested to the Fellowship in the </a:t>
            </a:r>
            <a:r>
              <a:rPr lang="en-US" sz="3600" i="1" dirty="0">
                <a:solidFill>
                  <a:schemeClr val="tx2">
                    <a:lumMod val="60000"/>
                    <a:lumOff val="40000"/>
                  </a:schemeClr>
                </a:solidFill>
              </a:rPr>
              <a:t>Conference Agenda Report  </a:t>
            </a:r>
            <a:r>
              <a:rPr lang="en-US" sz="3600" dirty="0">
                <a:solidFill>
                  <a:schemeClr val="tx2">
                    <a:lumMod val="60000"/>
                    <a:lumOff val="40000"/>
                  </a:schemeClr>
                </a:solidFill>
              </a:rPr>
              <a:t>(</a:t>
            </a:r>
            <a:r>
              <a:rPr lang="en-US" sz="3600" i="1" dirty="0">
                <a:solidFill>
                  <a:schemeClr val="tx2">
                    <a:lumMod val="60000"/>
                    <a:lumOff val="40000"/>
                  </a:schemeClr>
                </a:solidFill>
              </a:rPr>
              <a:t>CAR </a:t>
            </a:r>
            <a:r>
              <a:rPr lang="en-US" sz="3600" dirty="0">
                <a:solidFill>
                  <a:schemeClr val="tx2">
                    <a:lumMod val="60000"/>
                    <a:lumOff val="40000"/>
                  </a:schemeClr>
                </a:solidFill>
              </a:rPr>
              <a:t>)/ Conference Approval Track (CAT) or at the WSC for one entire conference cycle.</a:t>
            </a:r>
          </a:p>
        </p:txBody>
      </p:sp>
      <p:sp>
        <p:nvSpPr>
          <p:cNvPr id="3" name="TextBox 2">
            <a:extLst>
              <a:ext uri="{FF2B5EF4-FFF2-40B4-BE49-F238E27FC236}">
                <a16:creationId xmlns:a16="http://schemas.microsoft.com/office/drawing/2014/main" id="{9A9E0E37-C6F3-45D2-36D5-7F83519AD91C}"/>
              </a:ext>
            </a:extLst>
          </p:cNvPr>
          <p:cNvSpPr txBox="1"/>
          <p:nvPr/>
        </p:nvSpPr>
        <p:spPr>
          <a:xfrm>
            <a:off x="1906355" y="4709919"/>
            <a:ext cx="9467302" cy="1754326"/>
          </a:xfrm>
          <a:prstGeom prst="rect">
            <a:avLst/>
          </a:prstGeom>
          <a:noFill/>
        </p:spPr>
        <p:txBody>
          <a:bodyPr wrap="square" rtlCol="0">
            <a:spAutoFit/>
          </a:bodyPr>
          <a:lstStyle/>
          <a:p>
            <a:r>
              <a:rPr lang="en-US" sz="3600" b="1" dirty="0">
                <a:solidFill>
                  <a:schemeClr val="accent5"/>
                </a:solidFill>
              </a:rPr>
              <a:t>Maker:  </a:t>
            </a:r>
            <a:r>
              <a:rPr lang="en-US" sz="3600" dirty="0">
                <a:solidFill>
                  <a:schemeClr val="tx2">
                    <a:lumMod val="60000"/>
                    <a:lumOff val="40000"/>
                  </a:schemeClr>
                </a:solidFill>
              </a:rPr>
              <a:t>Southern California Region</a:t>
            </a:r>
          </a:p>
          <a:p>
            <a:r>
              <a:rPr lang="en-US" sz="3600" b="1" dirty="0">
                <a:solidFill>
                  <a:srgbClr val="9B236B"/>
                </a:solidFill>
              </a:rPr>
              <a:t>Intent:  </a:t>
            </a:r>
            <a:r>
              <a:rPr lang="en-US" sz="3600" dirty="0">
                <a:solidFill>
                  <a:schemeClr val="tx2">
                    <a:lumMod val="60000"/>
                    <a:lumOff val="40000"/>
                  </a:schemeClr>
                </a:solidFill>
              </a:rPr>
              <a:t>To use the Fellowship’s decision-making processes and time responsibly and effectively.</a:t>
            </a: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4349842"/>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40440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lang="en-US" sz="4000" b="1" dirty="0">
                <a:solidFill>
                  <a:schemeClr val="accent5"/>
                </a:solidFill>
                <a:ea typeface="Cambria" charset="0"/>
                <a:cs typeface="Cambria" charset="0"/>
                <a:sym typeface="BotonBQ-Bold"/>
              </a:rPr>
              <a:t>22</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—Rationale by Region</a:t>
            </a:r>
            <a:endParaRPr lang="en-US" sz="3600" dirty="0">
              <a:solidFill>
                <a:schemeClr val="accent5"/>
              </a:solidFill>
            </a:endParaRPr>
          </a:p>
        </p:txBody>
      </p:sp>
      <p:sp>
        <p:nvSpPr>
          <p:cNvPr id="3" name="TextBox 2">
            <a:extLst>
              <a:ext uri="{FF2B5EF4-FFF2-40B4-BE49-F238E27FC236}">
                <a16:creationId xmlns:a16="http://schemas.microsoft.com/office/drawing/2014/main" id="{9A9E0E37-C6F3-45D2-36D5-7F83519AD91C}"/>
              </a:ext>
            </a:extLst>
          </p:cNvPr>
          <p:cNvSpPr txBox="1"/>
          <p:nvPr/>
        </p:nvSpPr>
        <p:spPr>
          <a:xfrm>
            <a:off x="1225503" y="937543"/>
            <a:ext cx="10329889" cy="5632311"/>
          </a:xfrm>
          <a:prstGeom prst="rect">
            <a:avLst/>
          </a:prstGeom>
          <a:noFill/>
        </p:spPr>
        <p:txBody>
          <a:bodyPr wrap="square" rtlCol="0">
            <a:spAutoFit/>
          </a:bodyPr>
          <a:lstStyle/>
          <a:p>
            <a:pPr>
              <a:spcBef>
                <a:spcPts val="1200"/>
              </a:spcBef>
              <a:spcAft>
                <a:spcPts val="1200"/>
              </a:spcAft>
            </a:pPr>
            <a:r>
              <a:rPr lang="en-US" sz="3600" dirty="0">
                <a:solidFill>
                  <a:schemeClr val="tx2">
                    <a:lumMod val="60000"/>
                    <a:lumOff val="40000"/>
                  </a:schemeClr>
                </a:solidFill>
              </a:rPr>
              <a:t>By temporarily setting aside ideas and motions that have not been developed fully, this motion gives the WSC the opportunity to focus its limited time and resources on issues that have garnered a wide attention and direction for the body to decide. It also allows the makers of these motions time to develop the idea and build greater understanding and consensus within the Fellowship. This motion allow us to improve in how we carry out our services and try to learn from challenges and processes that do not yield a consistent or beneficial result.</a:t>
            </a: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02267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22—World Board Response</a:t>
            </a:r>
            <a:endParaRPr lang="en-US" sz="3600" dirty="0">
              <a:solidFill>
                <a:schemeClr val="accent5"/>
              </a:solidFill>
            </a:endParaRP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886403D-44B9-2185-95DF-B0680373D95B}"/>
              </a:ext>
            </a:extLst>
          </p:cNvPr>
          <p:cNvSpPr txBox="1"/>
          <p:nvPr/>
        </p:nvSpPr>
        <p:spPr>
          <a:xfrm>
            <a:off x="1225503" y="937543"/>
            <a:ext cx="10742719" cy="6463308"/>
          </a:xfrm>
          <a:prstGeom prst="rect">
            <a:avLst/>
          </a:prstGeom>
          <a:noFill/>
        </p:spPr>
        <p:txBody>
          <a:bodyPr wrap="square" rtlCol="0">
            <a:spAutoFit/>
          </a:bodyPr>
          <a:lstStyle/>
          <a:p>
            <a:pPr>
              <a:spcBef>
                <a:spcPts val="1200"/>
              </a:spcBef>
              <a:spcAft>
                <a:spcPts val="1200"/>
              </a:spcAft>
            </a:pPr>
            <a:r>
              <a:rPr lang="en-US" sz="3400" dirty="0">
                <a:solidFill>
                  <a:schemeClr val="tx2">
                    <a:lumMod val="60000"/>
                    <a:lumOff val="40000"/>
                  </a:schemeClr>
                </a:solidFill>
              </a:rPr>
              <a:t>We understand and appreciate the underlying intention of this motion. This motion seems to be about better aligning our processes with consensus-based decision making: If the same idea has been discussed repeatedly and is not supported, to allow the conference to take some time before picking the idea up again.</a:t>
            </a:r>
          </a:p>
          <a:p>
            <a:pPr>
              <a:spcBef>
                <a:spcPts val="1200"/>
              </a:spcBef>
              <a:spcAft>
                <a:spcPts val="1200"/>
              </a:spcAft>
            </a:pPr>
            <a:r>
              <a:rPr lang="en-US" sz="3400" dirty="0">
                <a:solidFill>
                  <a:schemeClr val="tx2">
                    <a:lumMod val="60000"/>
                    <a:lumOff val="40000"/>
                  </a:schemeClr>
                </a:solidFill>
              </a:rPr>
              <a:t>We agree with that idea, but we believe the motion as it is written would be difficult to implement and could have unintended consequences. The motion says that an item with the same “content or intent” could not be introduced for a cycle if it is not adopted for two WSCs in a row. . . .</a:t>
            </a:r>
          </a:p>
          <a:p>
            <a:pPr>
              <a:spcBef>
                <a:spcPts val="1200"/>
              </a:spcBef>
              <a:spcAft>
                <a:spcPts val="1200"/>
              </a:spcAft>
            </a:pPr>
            <a:r>
              <a:rPr lang="en-US" sz="3400" dirty="0">
                <a:solidFill>
                  <a:schemeClr val="tx2">
                    <a:lumMod val="60000"/>
                    <a:lumOff val="40000"/>
                  </a:schemeClr>
                </a:solidFill>
              </a:rPr>
              <a:t>.</a:t>
            </a:r>
          </a:p>
        </p:txBody>
      </p:sp>
    </p:spTree>
    <p:extLst>
      <p:ext uri="{BB962C8B-B14F-4D97-AF65-F5344CB8AC3E}">
        <p14:creationId xmlns:p14="http://schemas.microsoft.com/office/powerpoint/2010/main" val="21671455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22—World Board Response</a:t>
            </a:r>
            <a:endParaRPr lang="en-US" sz="3600" dirty="0">
              <a:solidFill>
                <a:schemeClr val="accent5"/>
              </a:solidFill>
            </a:endParaRP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886403D-44B9-2185-95DF-B0680373D95B}"/>
              </a:ext>
            </a:extLst>
          </p:cNvPr>
          <p:cNvSpPr txBox="1"/>
          <p:nvPr/>
        </p:nvSpPr>
        <p:spPr>
          <a:xfrm>
            <a:off x="1225503" y="937543"/>
            <a:ext cx="10742719" cy="4801314"/>
          </a:xfrm>
          <a:prstGeom prst="rect">
            <a:avLst/>
          </a:prstGeom>
          <a:noFill/>
        </p:spPr>
        <p:txBody>
          <a:bodyPr wrap="square" rtlCol="0">
            <a:spAutoFit/>
          </a:bodyPr>
          <a:lstStyle/>
          <a:p>
            <a:pPr>
              <a:spcBef>
                <a:spcPts val="1200"/>
              </a:spcBef>
              <a:spcAft>
                <a:spcPts val="1200"/>
              </a:spcAft>
            </a:pPr>
            <a:r>
              <a:rPr lang="en-US" sz="3400" dirty="0">
                <a:solidFill>
                  <a:schemeClr val="tx2">
                    <a:lumMod val="60000"/>
                    <a:lumOff val="40000"/>
                  </a:schemeClr>
                </a:solidFill>
              </a:rPr>
              <a:t>There are several potential challenges that we can see. Motions can easily have the same or similar intent while addressing very different issues. This motion itself, for instance, has the intent “To use the Fellowship’s decision-making processes and time responsibly and effectively.” It’s easy to imagine that same intent in a motion to cap the number of motions in old business or limit the amount of time the body can discuss a single item before making a decision. Those would be very different motions with the same intent. . . .</a:t>
            </a:r>
          </a:p>
        </p:txBody>
      </p:sp>
    </p:spTree>
    <p:extLst>
      <p:ext uri="{BB962C8B-B14F-4D97-AF65-F5344CB8AC3E}">
        <p14:creationId xmlns:p14="http://schemas.microsoft.com/office/powerpoint/2010/main" val="39605529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22—World Board Response</a:t>
            </a:r>
            <a:endParaRPr lang="en-US" sz="3600" dirty="0">
              <a:solidFill>
                <a:schemeClr val="accent5"/>
              </a:solidFill>
            </a:endParaRP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886403D-44B9-2185-95DF-B0680373D95B}"/>
              </a:ext>
            </a:extLst>
          </p:cNvPr>
          <p:cNvSpPr txBox="1"/>
          <p:nvPr/>
        </p:nvSpPr>
        <p:spPr>
          <a:xfrm>
            <a:off x="1225503" y="937543"/>
            <a:ext cx="10742719" cy="4585871"/>
          </a:xfrm>
          <a:prstGeom prst="rect">
            <a:avLst/>
          </a:prstGeom>
          <a:noFill/>
        </p:spPr>
        <p:txBody>
          <a:bodyPr wrap="square" rtlCol="0">
            <a:spAutoFit/>
          </a:bodyPr>
          <a:lstStyle/>
          <a:p>
            <a:pPr>
              <a:spcBef>
                <a:spcPts val="1200"/>
              </a:spcBef>
              <a:spcAft>
                <a:spcPts val="1200"/>
              </a:spcAft>
            </a:pPr>
            <a:r>
              <a:rPr lang="en-US" sz="3400" dirty="0">
                <a:solidFill>
                  <a:schemeClr val="tx2">
                    <a:lumMod val="60000"/>
                    <a:lumOff val="40000"/>
                  </a:schemeClr>
                </a:solidFill>
              </a:rPr>
              <a:t>We are also not sure how the WSC would account for motions with minor differences. In addition, the motion doesn’t leave room for new information that might arise, which would motivate the WSC to want to consider the same issue again.</a:t>
            </a:r>
          </a:p>
          <a:p>
            <a:pPr>
              <a:spcBef>
                <a:spcPts val="1200"/>
              </a:spcBef>
              <a:spcAft>
                <a:spcPts val="1200"/>
              </a:spcAft>
            </a:pPr>
            <a:r>
              <a:rPr lang="en-US" sz="3400" dirty="0">
                <a:solidFill>
                  <a:schemeClr val="tx2">
                    <a:lumMod val="60000"/>
                    <a:lumOff val="40000"/>
                  </a:schemeClr>
                </a:solidFill>
              </a:rPr>
              <a:t>We appreciate the spirit of the motion. Vetting motions is a topic that has already come up as material for a Future of the WSC workgroup, and we believe a project workgroup could productively discuss the idea and recommend processes for consideration.</a:t>
            </a:r>
          </a:p>
        </p:txBody>
      </p:sp>
    </p:spTree>
    <p:extLst>
      <p:ext uri="{BB962C8B-B14F-4D97-AF65-F5344CB8AC3E}">
        <p14:creationId xmlns:p14="http://schemas.microsoft.com/office/powerpoint/2010/main" val="17061778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2608384"/>
            <a:ext cx="10656431" cy="1648861"/>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rgbClr val="9B236B"/>
                </a:solidFill>
                <a:effectLst/>
                <a:uLnTx/>
                <a:uFillTx/>
                <a:latin typeface="+mn-lt"/>
                <a:ea typeface="Cambria" charset="0"/>
                <a:cs typeface="Cambria" charset="0"/>
                <a:sym typeface="BotonBQ-Bold"/>
              </a:rPr>
              <a:t>Motion </a:t>
            </a:r>
            <a:r>
              <a:rPr lang="en-US" sz="4000" b="1" dirty="0">
                <a:solidFill>
                  <a:srgbClr val="9B236B"/>
                </a:solidFill>
                <a:ea typeface="Cambria" charset="0"/>
                <a:cs typeface="Cambria" charset="0"/>
                <a:sym typeface="BotonBQ-Bold"/>
              </a:rPr>
              <a:t>22</a:t>
            </a:r>
            <a:r>
              <a:rPr kumimoji="0" lang="en-US" sz="4000" b="1" i="0" u="none" strike="noStrike" kern="1200" cap="none" spc="0" normalizeH="0" baseline="0" noProof="0" dirty="0">
                <a:ln>
                  <a:noFill/>
                </a:ln>
                <a:solidFill>
                  <a:srgbClr val="9B236B"/>
                </a:solidFill>
                <a:effectLst/>
                <a:uLnTx/>
                <a:uFillTx/>
                <a:latin typeface="+mn-lt"/>
                <a:ea typeface="Cambria" charset="0"/>
                <a:cs typeface="Cambria" charset="0"/>
                <a:sym typeface="BotonBQ-Bold"/>
              </a:rPr>
              <a:t>:</a:t>
            </a:r>
            <a:r>
              <a:rPr lang="en-US" sz="4000" b="1" dirty="0">
                <a:solidFill>
                  <a:srgbClr val="9B236B"/>
                </a:solidFill>
                <a:latin typeface="+mn-lt"/>
                <a:ea typeface="Cambria" charset="0"/>
                <a:cs typeface="Cambria" charset="0"/>
                <a:sym typeface="BotonBQ-Bold"/>
              </a:rPr>
              <a:t>  </a:t>
            </a:r>
            <a:r>
              <a:rPr lang="en-US" sz="3600" dirty="0">
                <a:solidFill>
                  <a:schemeClr val="tx2">
                    <a:lumMod val="60000"/>
                    <a:lumOff val="40000"/>
                  </a:schemeClr>
                </a:solidFill>
              </a:rPr>
              <a:t>If any Motion or Proposal, in Content or Intent, has been submitted and failed to achieve consensus or adoption at two consecutive World Service Conferences, the previously proposed Content and Intent may not be suggested to the Fellowship in the </a:t>
            </a:r>
            <a:r>
              <a:rPr lang="en-US" sz="3600" i="1" dirty="0">
                <a:solidFill>
                  <a:schemeClr val="tx2">
                    <a:lumMod val="60000"/>
                    <a:lumOff val="40000"/>
                  </a:schemeClr>
                </a:solidFill>
              </a:rPr>
              <a:t>Conference Agenda Report  </a:t>
            </a:r>
            <a:r>
              <a:rPr lang="en-US" sz="3600" dirty="0">
                <a:solidFill>
                  <a:schemeClr val="tx2">
                    <a:lumMod val="60000"/>
                    <a:lumOff val="40000"/>
                  </a:schemeClr>
                </a:solidFill>
              </a:rPr>
              <a:t>(</a:t>
            </a:r>
            <a:r>
              <a:rPr lang="en-US" sz="3600" i="1" dirty="0">
                <a:solidFill>
                  <a:schemeClr val="tx2">
                    <a:lumMod val="60000"/>
                    <a:lumOff val="40000"/>
                  </a:schemeClr>
                </a:solidFill>
              </a:rPr>
              <a:t>CAR </a:t>
            </a:r>
            <a:r>
              <a:rPr lang="en-US" sz="3600" dirty="0">
                <a:solidFill>
                  <a:schemeClr val="tx2">
                    <a:lumMod val="60000"/>
                    <a:lumOff val="40000"/>
                  </a:schemeClr>
                </a:solidFill>
              </a:rPr>
              <a:t>)/ Conference Approval Track (CAT) or at the WSC for one entire conference cycle.</a:t>
            </a:r>
          </a:p>
        </p:txBody>
      </p:sp>
      <p:sp>
        <p:nvSpPr>
          <p:cNvPr id="3" name="TextBox 2">
            <a:extLst>
              <a:ext uri="{FF2B5EF4-FFF2-40B4-BE49-F238E27FC236}">
                <a16:creationId xmlns:a16="http://schemas.microsoft.com/office/drawing/2014/main" id="{9A9E0E37-C6F3-45D2-36D5-7F83519AD91C}"/>
              </a:ext>
            </a:extLst>
          </p:cNvPr>
          <p:cNvSpPr txBox="1"/>
          <p:nvPr/>
        </p:nvSpPr>
        <p:spPr>
          <a:xfrm>
            <a:off x="1906355" y="4709919"/>
            <a:ext cx="5946727" cy="1754326"/>
          </a:xfrm>
          <a:prstGeom prst="rect">
            <a:avLst/>
          </a:prstGeom>
          <a:noFill/>
        </p:spPr>
        <p:txBody>
          <a:bodyPr wrap="square" rtlCol="0">
            <a:spAutoFit/>
          </a:bodyPr>
          <a:lstStyle/>
          <a:p>
            <a:r>
              <a:rPr lang="en-US" sz="3600" b="1" dirty="0">
                <a:solidFill>
                  <a:srgbClr val="9B236B"/>
                </a:solidFill>
              </a:rPr>
              <a:t>Intent:  </a:t>
            </a:r>
            <a:r>
              <a:rPr lang="en-US" sz="3600" dirty="0">
                <a:solidFill>
                  <a:schemeClr val="tx2">
                    <a:lumMod val="60000"/>
                    <a:lumOff val="40000"/>
                  </a:schemeClr>
                </a:solidFill>
              </a:rPr>
              <a:t>To use the Fellowship’s decision-making processes and time responsibly and effectively.</a:t>
            </a: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4349842"/>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Rounded Rectangle 4">
            <a:extLst>
              <a:ext uri="{FF2B5EF4-FFF2-40B4-BE49-F238E27FC236}">
                <a16:creationId xmlns:a16="http://schemas.microsoft.com/office/drawing/2014/main" id="{CA16AA6C-4375-C885-5EFE-A0B75BA9D404}"/>
              </a:ext>
            </a:extLst>
          </p:cNvPr>
          <p:cNvSpPr/>
          <p:nvPr/>
        </p:nvSpPr>
        <p:spPr>
          <a:xfrm>
            <a:off x="9942650" y="5057606"/>
            <a:ext cx="2025572" cy="155100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3710C97-8EBF-F7A1-F7A6-13608BD0F15B}"/>
              </a:ext>
            </a:extLst>
          </p:cNvPr>
          <p:cNvSpPr txBox="1"/>
          <p:nvPr/>
        </p:nvSpPr>
        <p:spPr>
          <a:xfrm>
            <a:off x="9942651" y="5232945"/>
            <a:ext cx="2025571" cy="1200329"/>
          </a:xfrm>
          <a:prstGeom prst="rect">
            <a:avLst/>
          </a:prstGeom>
          <a:noFill/>
        </p:spPr>
        <p:txBody>
          <a:bodyPr wrap="square" rtlCol="0">
            <a:spAutoFit/>
          </a:bodyPr>
          <a:lstStyle/>
          <a:p>
            <a:pPr algn="ctr">
              <a:spcBef>
                <a:spcPts val="1200"/>
              </a:spcBef>
              <a:spcAft>
                <a:spcPts val="1200"/>
              </a:spcAft>
            </a:pPr>
            <a:r>
              <a:rPr lang="en-US" sz="3600" b="1" dirty="0">
                <a:solidFill>
                  <a:schemeClr val="bg1"/>
                </a:solidFill>
              </a:rPr>
              <a:t>Pause for discussion</a:t>
            </a:r>
            <a:endParaRPr lang="en-US" sz="3600" dirty="0">
              <a:solidFill>
                <a:schemeClr val="bg1"/>
              </a:solidFill>
            </a:endParaRPr>
          </a:p>
        </p:txBody>
      </p:sp>
    </p:spTree>
    <p:extLst>
      <p:ext uri="{BB962C8B-B14F-4D97-AF65-F5344CB8AC3E}">
        <p14:creationId xmlns:p14="http://schemas.microsoft.com/office/powerpoint/2010/main" val="1007403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CD87C0B-95CA-9252-5518-3375E740034C}"/>
              </a:ext>
            </a:extLst>
          </p:cNvPr>
          <p:cNvSpPr>
            <a:spLocks noGrp="1"/>
          </p:cNvSpPr>
          <p:nvPr>
            <p:ph type="ctrTitle"/>
          </p:nvPr>
        </p:nvSpPr>
        <p:spPr>
          <a:xfrm rot="16200000">
            <a:off x="-1388958" y="1817224"/>
            <a:ext cx="4942385" cy="1828800"/>
          </a:xfrm>
        </p:spPr>
        <p:txBody>
          <a:bodyPr/>
          <a:lstStyle/>
          <a:p>
            <a:pPr algn="r"/>
            <a:r>
              <a:rPr lang="en-US" b="0" dirty="0">
                <a:solidFill>
                  <a:schemeClr val="accent1"/>
                </a:solidFill>
              </a:rPr>
              <a:t>2023 </a:t>
            </a:r>
            <a:r>
              <a:rPr lang="en-US" b="0" i="1" dirty="0">
                <a:solidFill>
                  <a:schemeClr val="accent1"/>
                </a:solidFill>
              </a:rPr>
              <a:t>CAR</a:t>
            </a:r>
            <a:r>
              <a:rPr lang="en-US" b="0" dirty="0">
                <a:solidFill>
                  <a:schemeClr val="accent1"/>
                </a:solidFill>
              </a:rPr>
              <a:t> </a:t>
            </a:r>
            <a:br>
              <a:rPr lang="en-US" b="0" dirty="0">
                <a:solidFill>
                  <a:schemeClr val="accent1"/>
                </a:solidFill>
              </a:rPr>
            </a:br>
            <a:r>
              <a:rPr lang="en-US" b="0" dirty="0">
                <a:solidFill>
                  <a:schemeClr val="accent1"/>
                </a:solidFill>
              </a:rPr>
              <a:t>PowerPoints</a:t>
            </a:r>
          </a:p>
        </p:txBody>
      </p:sp>
      <p:sp>
        <p:nvSpPr>
          <p:cNvPr id="5" name="Subtitle 2">
            <a:extLst>
              <a:ext uri="{FF2B5EF4-FFF2-40B4-BE49-F238E27FC236}">
                <a16:creationId xmlns:a16="http://schemas.microsoft.com/office/drawing/2014/main" id="{EA5FD4D5-9E3B-6557-7915-A5009EDAA014}"/>
              </a:ext>
            </a:extLst>
          </p:cNvPr>
          <p:cNvSpPr>
            <a:spLocks noGrp="1"/>
          </p:cNvSpPr>
          <p:nvPr>
            <p:ph type="subTitle" idx="1"/>
          </p:nvPr>
        </p:nvSpPr>
        <p:spPr>
          <a:xfrm>
            <a:off x="3449255" y="416689"/>
            <a:ext cx="8218025" cy="6157731"/>
          </a:xfrm>
        </p:spPr>
        <p:txBody>
          <a:bodyPr/>
          <a:lstStyle/>
          <a:p>
            <a:r>
              <a:rPr lang="en-US" sz="4800" dirty="0">
                <a:solidFill>
                  <a:schemeClr val="accent4"/>
                </a:solidFill>
              </a:rPr>
              <a:t>These </a:t>
            </a:r>
            <a:r>
              <a:rPr lang="en-US" sz="5400" dirty="0">
                <a:solidFill>
                  <a:schemeClr val="accent4"/>
                </a:solidFill>
              </a:rPr>
              <a:t>PowerPoint</a:t>
            </a:r>
            <a:r>
              <a:rPr lang="en-US" sz="4800" dirty="0">
                <a:solidFill>
                  <a:schemeClr val="accent4"/>
                </a:solidFill>
              </a:rPr>
              <a:t>s only cover the main points of the </a:t>
            </a:r>
            <a:r>
              <a:rPr lang="en-US" sz="4800" i="1" dirty="0">
                <a:solidFill>
                  <a:schemeClr val="accent4"/>
                </a:solidFill>
              </a:rPr>
              <a:t>CAR</a:t>
            </a:r>
            <a:r>
              <a:rPr lang="en-US" sz="4800" dirty="0">
                <a:solidFill>
                  <a:schemeClr val="accent4"/>
                </a:solidFill>
              </a:rPr>
              <a:t>.</a:t>
            </a:r>
            <a:br>
              <a:rPr lang="en-US" sz="4800" dirty="0">
                <a:solidFill>
                  <a:schemeClr val="accent4"/>
                </a:solidFill>
              </a:rPr>
            </a:br>
            <a:br>
              <a:rPr lang="en-US" sz="4800" dirty="0">
                <a:solidFill>
                  <a:schemeClr val="accent4"/>
                </a:solidFill>
              </a:rPr>
            </a:br>
            <a:r>
              <a:rPr lang="en-US" sz="4800" dirty="0">
                <a:solidFill>
                  <a:schemeClr val="accent4"/>
                </a:solidFill>
              </a:rPr>
              <a:t>We encourage all members to read the </a:t>
            </a:r>
            <a:r>
              <a:rPr lang="en-US" sz="4800" i="1" dirty="0">
                <a:solidFill>
                  <a:schemeClr val="accent4"/>
                </a:solidFill>
              </a:rPr>
              <a:t>CAR</a:t>
            </a:r>
            <a:r>
              <a:rPr lang="en-US" sz="4800" dirty="0">
                <a:solidFill>
                  <a:schemeClr val="accent4"/>
                </a:solidFill>
              </a:rPr>
              <a:t>  itself.</a:t>
            </a:r>
            <a:br>
              <a:rPr lang="en-US" sz="4800" dirty="0">
                <a:solidFill>
                  <a:schemeClr val="accent4"/>
                </a:solidFill>
              </a:rPr>
            </a:br>
            <a:br>
              <a:rPr lang="en-US" sz="4800" dirty="0">
                <a:solidFill>
                  <a:schemeClr val="accent4"/>
                </a:solidFill>
              </a:rPr>
            </a:br>
            <a:r>
              <a:rPr lang="en-US" sz="4800" dirty="0">
                <a:solidFill>
                  <a:schemeClr val="accent4"/>
                </a:solidFill>
              </a:rPr>
              <a:t>Please visit </a:t>
            </a:r>
            <a:r>
              <a:rPr lang="en-US" sz="4800" u="sng" dirty="0">
                <a:solidFill>
                  <a:srgbClr val="00B0F0"/>
                </a:solidFill>
                <a:hlinkClick r:id="rId3">
                  <a:extLst>
                    <a:ext uri="{A12FA001-AC4F-418D-AE19-62706E023703}">
                      <ahyp:hlinkClr xmlns:ahyp="http://schemas.microsoft.com/office/drawing/2018/hyperlinkcolor" val="tx"/>
                    </a:ext>
                  </a:extLst>
                </a:hlinkClick>
              </a:rPr>
              <a:t>www.na.org/conference</a:t>
            </a:r>
            <a:br>
              <a:rPr lang="en-US" sz="4800" u="sng" dirty="0">
                <a:solidFill>
                  <a:schemeClr val="accent2"/>
                </a:solidFill>
              </a:rPr>
            </a:br>
            <a:r>
              <a:rPr lang="en-US" sz="4800" dirty="0">
                <a:solidFill>
                  <a:schemeClr val="accent4"/>
                </a:solidFill>
              </a:rPr>
              <a:t>for the complete 2023 </a:t>
            </a:r>
            <a:r>
              <a:rPr lang="en-US" sz="4800" i="1" dirty="0">
                <a:solidFill>
                  <a:schemeClr val="accent4"/>
                </a:solidFill>
              </a:rPr>
              <a:t>CAR</a:t>
            </a:r>
            <a:r>
              <a:rPr lang="en-US" sz="4800" dirty="0">
                <a:solidFill>
                  <a:schemeClr val="accent4"/>
                </a:solidFill>
              </a:rPr>
              <a:t>.</a:t>
            </a:r>
            <a:endParaRPr lang="en-US" sz="4000" dirty="0">
              <a:solidFill>
                <a:schemeClr val="accent4"/>
              </a:solidFill>
            </a:endParaRPr>
          </a:p>
          <a:p>
            <a:pPr marL="742950" indent="-742950">
              <a:buAutoNum type="arabicPeriod"/>
            </a:pPr>
            <a:endParaRPr lang="en-US" sz="4000" dirty="0"/>
          </a:p>
        </p:txBody>
      </p:sp>
      <p:pic>
        <p:nvPicPr>
          <p:cNvPr id="2" name="Picture 1">
            <a:extLst>
              <a:ext uri="{FF2B5EF4-FFF2-40B4-BE49-F238E27FC236}">
                <a16:creationId xmlns:a16="http://schemas.microsoft.com/office/drawing/2014/main" id="{870D8CD0-88AA-2CA2-C440-5E6EFAAB6E0D}"/>
              </a:ext>
            </a:extLst>
          </p:cNvPr>
          <p:cNvPicPr>
            <a:picLocks noChangeAspect="1"/>
          </p:cNvPicPr>
          <p:nvPr/>
        </p:nvPicPr>
        <p:blipFill rotWithShape="1">
          <a:blip r:embed="rId4"/>
          <a:srcRect b="21493"/>
          <a:stretch/>
        </p:blipFill>
        <p:spPr>
          <a:xfrm>
            <a:off x="10353496" y="5163531"/>
            <a:ext cx="1542940" cy="1569858"/>
          </a:xfrm>
          <a:prstGeom prst="rect">
            <a:avLst/>
          </a:prstGeom>
        </p:spPr>
      </p:pic>
    </p:spTree>
    <p:extLst>
      <p:ext uri="{BB962C8B-B14F-4D97-AF65-F5344CB8AC3E}">
        <p14:creationId xmlns:p14="http://schemas.microsoft.com/office/powerpoint/2010/main" val="36083868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2" y="466854"/>
            <a:ext cx="10321836" cy="1648861"/>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rgbClr val="9B236B"/>
                </a:solidFill>
                <a:effectLst/>
                <a:uLnTx/>
                <a:uFillTx/>
                <a:latin typeface="+mn-lt"/>
                <a:ea typeface="Cambria" charset="0"/>
                <a:cs typeface="Cambria" charset="0"/>
                <a:sym typeface="BotonBQ-Bold"/>
              </a:rPr>
              <a:t>Motion </a:t>
            </a:r>
            <a:r>
              <a:rPr lang="en-US" sz="4000" b="1" dirty="0">
                <a:solidFill>
                  <a:srgbClr val="9B236B"/>
                </a:solidFill>
                <a:ea typeface="Cambria" charset="0"/>
                <a:cs typeface="Cambria" charset="0"/>
                <a:sym typeface="BotonBQ-Bold"/>
              </a:rPr>
              <a:t>23</a:t>
            </a:r>
            <a:r>
              <a:rPr kumimoji="0" lang="en-US" sz="4000" b="1" i="0" u="none" strike="noStrike" kern="1200" cap="none" spc="0" normalizeH="0" baseline="0" noProof="0" dirty="0">
                <a:ln>
                  <a:noFill/>
                </a:ln>
                <a:solidFill>
                  <a:srgbClr val="9B236B"/>
                </a:solidFill>
                <a:effectLst/>
                <a:uLnTx/>
                <a:uFillTx/>
                <a:latin typeface="+mn-lt"/>
                <a:ea typeface="Cambria" charset="0"/>
                <a:cs typeface="Cambria" charset="0"/>
                <a:sym typeface="BotonBQ-Bold"/>
              </a:rPr>
              <a:t>:</a:t>
            </a:r>
            <a:r>
              <a:rPr lang="en-US" sz="4000" b="1" dirty="0">
                <a:solidFill>
                  <a:srgbClr val="9B236B"/>
                </a:solidFill>
                <a:latin typeface="+mn-lt"/>
                <a:ea typeface="Cambria" charset="0"/>
                <a:cs typeface="Cambria" charset="0"/>
                <a:sym typeface="BotonBQ-Bold"/>
              </a:rPr>
              <a:t>  </a:t>
            </a:r>
            <a:r>
              <a:rPr lang="en-US" sz="3600" dirty="0">
                <a:solidFill>
                  <a:schemeClr val="tx2">
                    <a:lumMod val="60000"/>
                    <a:lumOff val="40000"/>
                  </a:schemeClr>
                </a:solidFill>
              </a:rPr>
              <a:t>All in person and virtual World Service Conferences will be streamed to provide access to NA members in English audio.</a:t>
            </a:r>
          </a:p>
        </p:txBody>
      </p:sp>
      <p:sp>
        <p:nvSpPr>
          <p:cNvPr id="3" name="TextBox 2">
            <a:extLst>
              <a:ext uri="{FF2B5EF4-FFF2-40B4-BE49-F238E27FC236}">
                <a16:creationId xmlns:a16="http://schemas.microsoft.com/office/drawing/2014/main" id="{9A9E0E37-C6F3-45D2-36D5-7F83519AD91C}"/>
              </a:ext>
            </a:extLst>
          </p:cNvPr>
          <p:cNvSpPr txBox="1"/>
          <p:nvPr/>
        </p:nvSpPr>
        <p:spPr>
          <a:xfrm>
            <a:off x="1739059" y="2361295"/>
            <a:ext cx="9467302" cy="4401205"/>
          </a:xfrm>
          <a:prstGeom prst="rect">
            <a:avLst/>
          </a:prstGeom>
          <a:noFill/>
        </p:spPr>
        <p:txBody>
          <a:bodyPr wrap="square" rtlCol="0">
            <a:spAutoFit/>
          </a:bodyPr>
          <a:lstStyle/>
          <a:p>
            <a:r>
              <a:rPr lang="en-US" sz="3600" b="1" dirty="0">
                <a:solidFill>
                  <a:schemeClr val="accent5"/>
                </a:solidFill>
              </a:rPr>
              <a:t>Maker:  </a:t>
            </a:r>
            <a:r>
              <a:rPr lang="en-US" sz="3600" dirty="0" err="1">
                <a:solidFill>
                  <a:schemeClr val="tx2">
                    <a:lumMod val="60000"/>
                    <a:lumOff val="40000"/>
                  </a:schemeClr>
                </a:solidFill>
              </a:rPr>
              <a:t>Kentuckiana</a:t>
            </a:r>
            <a:r>
              <a:rPr lang="en-US" sz="3600" dirty="0">
                <a:solidFill>
                  <a:schemeClr val="tx2">
                    <a:lumMod val="60000"/>
                    <a:lumOff val="40000"/>
                  </a:schemeClr>
                </a:solidFill>
              </a:rPr>
              <a:t> Bluegrass Appalachian Region</a:t>
            </a:r>
          </a:p>
          <a:p>
            <a:r>
              <a:rPr lang="en-US" sz="3200" b="1" dirty="0">
                <a:solidFill>
                  <a:schemeClr val="accent5"/>
                </a:solidFill>
              </a:rPr>
              <a:t>Co-makers:  </a:t>
            </a:r>
            <a:r>
              <a:rPr lang="en-US" sz="3200" dirty="0">
                <a:solidFill>
                  <a:schemeClr val="tx2">
                    <a:lumMod val="60000"/>
                    <a:lumOff val="40000"/>
                  </a:schemeClr>
                </a:solidFill>
              </a:rPr>
              <a:t>Upper Rocky Mountain Region, Russian-Speaking Zone, Western Russia Region, North-West Russia Region</a:t>
            </a:r>
          </a:p>
          <a:p>
            <a:r>
              <a:rPr lang="en-US" sz="3600" b="1" dirty="0">
                <a:solidFill>
                  <a:srgbClr val="9B236B"/>
                </a:solidFill>
              </a:rPr>
              <a:t>Intent:  </a:t>
            </a:r>
            <a:r>
              <a:rPr lang="en-US" sz="3600" dirty="0">
                <a:solidFill>
                  <a:schemeClr val="tx2">
                    <a:lumMod val="60000"/>
                    <a:lumOff val="40000"/>
                  </a:schemeClr>
                </a:solidFill>
              </a:rPr>
              <a:t>To allow the entire NA membership a better understanding of what takes place at the World Service Conference.</a:t>
            </a:r>
          </a:p>
          <a:p>
            <a:r>
              <a:rPr lang="en-US" sz="3600" b="1" dirty="0">
                <a:solidFill>
                  <a:srgbClr val="9B236B"/>
                </a:solidFill>
              </a:rPr>
              <a:t>Financial Impact: </a:t>
            </a:r>
            <a:r>
              <a:rPr lang="en-US" sz="3600" dirty="0">
                <a:solidFill>
                  <a:schemeClr val="tx2">
                    <a:lumMod val="60000"/>
                    <a:lumOff val="40000"/>
                  </a:schemeClr>
                </a:solidFill>
              </a:rPr>
              <a:t>The financial impact of this motion would depend on the technology we utilize.  </a:t>
            </a: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2208312"/>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58381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lang="en-US" sz="4000" b="1" dirty="0">
                <a:solidFill>
                  <a:schemeClr val="accent5"/>
                </a:solidFill>
                <a:ea typeface="Cambria" charset="0"/>
                <a:cs typeface="Cambria" charset="0"/>
                <a:sym typeface="BotonBQ-Bold"/>
              </a:rPr>
              <a:t>23</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—Rationale by Regions</a:t>
            </a:r>
            <a:endParaRPr lang="en-US" sz="3600" dirty="0">
              <a:solidFill>
                <a:schemeClr val="accent5"/>
              </a:solidFill>
            </a:endParaRPr>
          </a:p>
        </p:txBody>
      </p:sp>
      <p:sp>
        <p:nvSpPr>
          <p:cNvPr id="3" name="TextBox 2">
            <a:extLst>
              <a:ext uri="{FF2B5EF4-FFF2-40B4-BE49-F238E27FC236}">
                <a16:creationId xmlns:a16="http://schemas.microsoft.com/office/drawing/2014/main" id="{9A9E0E37-C6F3-45D2-36D5-7F83519AD91C}"/>
              </a:ext>
            </a:extLst>
          </p:cNvPr>
          <p:cNvSpPr txBox="1"/>
          <p:nvPr/>
        </p:nvSpPr>
        <p:spPr>
          <a:xfrm>
            <a:off x="1225503" y="937543"/>
            <a:ext cx="10742719" cy="6001643"/>
          </a:xfrm>
          <a:prstGeom prst="rect">
            <a:avLst/>
          </a:prstGeom>
          <a:noFill/>
        </p:spPr>
        <p:txBody>
          <a:bodyPr wrap="square" rtlCol="0">
            <a:spAutoFit/>
          </a:bodyPr>
          <a:lstStyle/>
          <a:p>
            <a:pPr>
              <a:spcBef>
                <a:spcPts val="1200"/>
              </a:spcBef>
            </a:pPr>
            <a:r>
              <a:rPr lang="en-US" sz="3400" dirty="0">
                <a:solidFill>
                  <a:schemeClr val="tx2">
                    <a:lumMod val="60000"/>
                    <a:lumOff val="40000"/>
                  </a:schemeClr>
                </a:solidFill>
              </a:rPr>
              <a:t>“Our service structure depends on the integrity and effectiveness of our communications.” Concept 7. </a:t>
            </a:r>
          </a:p>
          <a:p>
            <a:pPr>
              <a:spcBef>
                <a:spcPts val="1200"/>
              </a:spcBef>
            </a:pPr>
            <a:r>
              <a:rPr lang="en-US" sz="3400" dirty="0">
                <a:solidFill>
                  <a:schemeClr val="tx2">
                    <a:lumMod val="60000"/>
                    <a:lumOff val="40000"/>
                  </a:schemeClr>
                </a:solidFill>
              </a:rPr>
              <a:t>This would provide an opportunity for the fellowship to gain a greater understanding of what takes place during the World Service Conference. Members in unseated regions can make better informed decisions regarding their local service bodies in relation to the whole NA fellowship. Service bodies that are requesting seating at the World Service Conference or members that are considering serving in a World Service Conference trusted servant position could better understand the responsibilities that they are volunteering for. . . .</a:t>
            </a: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65001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lang="en-US" sz="4000" b="1" dirty="0">
                <a:solidFill>
                  <a:schemeClr val="accent5"/>
                </a:solidFill>
                <a:ea typeface="Cambria" charset="0"/>
                <a:cs typeface="Cambria" charset="0"/>
                <a:sym typeface="BotonBQ-Bold"/>
              </a:rPr>
              <a:t>23</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—Rationale by Regions</a:t>
            </a:r>
            <a:endParaRPr lang="en-US" sz="3600" dirty="0">
              <a:solidFill>
                <a:schemeClr val="accent5"/>
              </a:solidFill>
            </a:endParaRPr>
          </a:p>
        </p:txBody>
      </p:sp>
      <p:sp>
        <p:nvSpPr>
          <p:cNvPr id="3" name="TextBox 2">
            <a:extLst>
              <a:ext uri="{FF2B5EF4-FFF2-40B4-BE49-F238E27FC236}">
                <a16:creationId xmlns:a16="http://schemas.microsoft.com/office/drawing/2014/main" id="{9A9E0E37-C6F3-45D2-36D5-7F83519AD91C}"/>
              </a:ext>
            </a:extLst>
          </p:cNvPr>
          <p:cNvSpPr txBox="1"/>
          <p:nvPr/>
        </p:nvSpPr>
        <p:spPr>
          <a:xfrm>
            <a:off x="1225503" y="937543"/>
            <a:ext cx="10742719" cy="3323987"/>
          </a:xfrm>
          <a:prstGeom prst="rect">
            <a:avLst/>
          </a:prstGeom>
          <a:noFill/>
        </p:spPr>
        <p:txBody>
          <a:bodyPr wrap="square" rtlCol="0">
            <a:spAutoFit/>
          </a:bodyPr>
          <a:lstStyle/>
          <a:p>
            <a:pPr>
              <a:spcBef>
                <a:spcPts val="1200"/>
              </a:spcBef>
            </a:pPr>
            <a:r>
              <a:rPr lang="en-US" sz="3500" dirty="0">
                <a:solidFill>
                  <a:schemeClr val="tx2">
                    <a:lumMod val="60000"/>
                    <a:lumOff val="40000"/>
                  </a:schemeClr>
                </a:solidFill>
              </a:rPr>
              <a:t>In </a:t>
            </a:r>
            <a:r>
              <a:rPr lang="en-US" sz="3500" i="1" dirty="0">
                <a:solidFill>
                  <a:schemeClr val="tx2">
                    <a:lumMod val="60000"/>
                    <a:lumOff val="40000"/>
                  </a:schemeClr>
                </a:solidFill>
              </a:rPr>
              <a:t>A Guide to World Services</a:t>
            </a:r>
            <a:r>
              <a:rPr lang="en-US" sz="3500" dirty="0">
                <a:solidFill>
                  <a:schemeClr val="tx2">
                    <a:lumMod val="60000"/>
                    <a:lumOff val="40000"/>
                  </a:schemeClr>
                </a:solidFill>
              </a:rPr>
              <a:t>, a statement could be added to the section currently titled “The Biennial Meeting of the World Service Conference” that states that at least the audio content of the World Service Conference is live streamed, being mindful to adhere to the principles protecting each member’s right to maintaining personal anonymity.</a:t>
            </a: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46140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23—World Board Response</a:t>
            </a:r>
            <a:endParaRPr lang="en-US" sz="3600" dirty="0">
              <a:solidFill>
                <a:schemeClr val="accent5"/>
              </a:solidFill>
            </a:endParaRP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EDEC9D2-F1FB-8B2F-76BC-8EBBB42A9422}"/>
              </a:ext>
            </a:extLst>
          </p:cNvPr>
          <p:cNvSpPr txBox="1"/>
          <p:nvPr/>
        </p:nvSpPr>
        <p:spPr>
          <a:xfrm>
            <a:off x="1225504" y="937543"/>
            <a:ext cx="10656432" cy="6001643"/>
          </a:xfrm>
          <a:prstGeom prst="rect">
            <a:avLst/>
          </a:prstGeom>
          <a:noFill/>
        </p:spPr>
        <p:txBody>
          <a:bodyPr wrap="square" rtlCol="0">
            <a:spAutoFit/>
          </a:bodyPr>
          <a:lstStyle/>
          <a:p>
            <a:pPr>
              <a:spcBef>
                <a:spcPts val="1200"/>
              </a:spcBef>
            </a:pPr>
            <a:r>
              <a:rPr lang="en-US" sz="3200" dirty="0">
                <a:solidFill>
                  <a:schemeClr val="tx2">
                    <a:lumMod val="60000"/>
                    <a:lumOff val="40000"/>
                  </a:schemeClr>
                </a:solidFill>
              </a:rPr>
              <a:t>WSC participants make decisions that change the way business is done almost every conference. Some of those changes are procedural, and some are mechanical. In recent years, participants have made many decisions related to technology: using electronic “clickers” to vote, holding the first (and second) virtual WSC, making decisions by e-poll outside of session hours, e-polling initial straw polls in advance of the WSC, and more. The point is that operations of the WSC have changed at almost every conference with the consent of the participants. Sometimes participants decide to try something for one WSC and see if it seems to work well, in which case they can make a decision to implement it on an ongoing basis, and change WSC policy accordingly. . . . </a:t>
            </a:r>
          </a:p>
        </p:txBody>
      </p:sp>
    </p:spTree>
    <p:extLst>
      <p:ext uri="{BB962C8B-B14F-4D97-AF65-F5344CB8AC3E}">
        <p14:creationId xmlns:p14="http://schemas.microsoft.com/office/powerpoint/2010/main" val="9865017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23—World Board Response</a:t>
            </a:r>
            <a:endParaRPr lang="en-US" sz="3600" dirty="0">
              <a:solidFill>
                <a:schemeClr val="accent5"/>
              </a:solidFill>
            </a:endParaRP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EDEC9D2-F1FB-8B2F-76BC-8EBBB42A9422}"/>
              </a:ext>
            </a:extLst>
          </p:cNvPr>
          <p:cNvSpPr txBox="1"/>
          <p:nvPr/>
        </p:nvSpPr>
        <p:spPr>
          <a:xfrm>
            <a:off x="1225503" y="937543"/>
            <a:ext cx="10742719" cy="5663089"/>
          </a:xfrm>
          <a:prstGeom prst="rect">
            <a:avLst/>
          </a:prstGeom>
          <a:noFill/>
        </p:spPr>
        <p:txBody>
          <a:bodyPr wrap="square" rtlCol="0">
            <a:spAutoFit/>
          </a:bodyPr>
          <a:lstStyle/>
          <a:p>
            <a:pPr>
              <a:spcBef>
                <a:spcPts val="1200"/>
              </a:spcBef>
            </a:pPr>
            <a:r>
              <a:rPr lang="en-US" sz="3200" dirty="0">
                <a:solidFill>
                  <a:schemeClr val="tx2">
                    <a:lumMod val="60000"/>
                    <a:lumOff val="40000"/>
                  </a:schemeClr>
                </a:solidFill>
              </a:rPr>
              <a:t>Allowing participants to make decisions about the processes that affect the WSC meeting is significantly more nimble than making these types of changes through the </a:t>
            </a:r>
            <a:r>
              <a:rPr lang="en-US" sz="3200" i="1" dirty="0">
                <a:solidFill>
                  <a:schemeClr val="tx2">
                    <a:lumMod val="60000"/>
                    <a:lumOff val="40000"/>
                  </a:schemeClr>
                </a:solidFill>
              </a:rPr>
              <a:t>CAR</a:t>
            </a:r>
            <a:r>
              <a:rPr lang="en-US" sz="3200" dirty="0">
                <a:solidFill>
                  <a:schemeClr val="tx2">
                    <a:lumMod val="60000"/>
                    <a:lumOff val="40000"/>
                  </a:schemeClr>
                </a:solidFill>
              </a:rPr>
              <a:t>. Given the speed with which technology changes—and the challenges predicting the needs of the WSC in the wake of the pandemic—maintaining a nimble, responsive approach seems more realistic and prudent than mandating policy changes through </a:t>
            </a:r>
            <a:r>
              <a:rPr lang="en-US" sz="3200" i="1" dirty="0">
                <a:solidFill>
                  <a:schemeClr val="tx2">
                    <a:lumMod val="60000"/>
                    <a:lumOff val="40000"/>
                  </a:schemeClr>
                </a:solidFill>
              </a:rPr>
              <a:t>CAR</a:t>
            </a:r>
            <a:r>
              <a:rPr lang="en-US" sz="3200" dirty="0">
                <a:solidFill>
                  <a:schemeClr val="tx2">
                    <a:lumMod val="60000"/>
                    <a:lumOff val="40000"/>
                  </a:schemeClr>
                </a:solidFill>
              </a:rPr>
              <a:t>  motions. </a:t>
            </a:r>
          </a:p>
          <a:p>
            <a:pPr>
              <a:spcBef>
                <a:spcPts val="1200"/>
              </a:spcBef>
            </a:pPr>
            <a:r>
              <a:rPr lang="en-US" sz="3200" dirty="0">
                <a:solidFill>
                  <a:schemeClr val="tx2">
                    <a:lumMod val="60000"/>
                    <a:lumOff val="40000"/>
                  </a:schemeClr>
                </a:solidFill>
              </a:rPr>
              <a:t>The conference has already begun discussing options about streaming the WSC. We initially had this discussion in 2020, and the people who are most impacted—the participants whose anonymity was at stake—were not in consensus. . . . </a:t>
            </a:r>
          </a:p>
        </p:txBody>
      </p:sp>
    </p:spTree>
    <p:extLst>
      <p:ext uri="{BB962C8B-B14F-4D97-AF65-F5344CB8AC3E}">
        <p14:creationId xmlns:p14="http://schemas.microsoft.com/office/powerpoint/2010/main" val="5051572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23—World Board Response</a:t>
            </a:r>
            <a:endParaRPr lang="en-US" sz="3600" dirty="0">
              <a:solidFill>
                <a:schemeClr val="accent5"/>
              </a:solidFill>
            </a:endParaRP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EDEC9D2-F1FB-8B2F-76BC-8EBBB42A9422}"/>
              </a:ext>
            </a:extLst>
          </p:cNvPr>
          <p:cNvSpPr txBox="1"/>
          <p:nvPr/>
        </p:nvSpPr>
        <p:spPr>
          <a:xfrm>
            <a:off x="1225503" y="937543"/>
            <a:ext cx="10742719" cy="5663089"/>
          </a:xfrm>
          <a:prstGeom prst="rect">
            <a:avLst/>
          </a:prstGeom>
          <a:noFill/>
        </p:spPr>
        <p:txBody>
          <a:bodyPr wrap="square" rtlCol="0">
            <a:spAutoFit/>
          </a:bodyPr>
          <a:lstStyle/>
          <a:p>
            <a:pPr>
              <a:spcBef>
                <a:spcPts val="1200"/>
              </a:spcBef>
            </a:pPr>
            <a:r>
              <a:rPr lang="en-US" sz="3200" dirty="0">
                <a:solidFill>
                  <a:schemeClr val="tx2">
                    <a:lumMod val="60000"/>
                    <a:lumOff val="40000"/>
                  </a:schemeClr>
                </a:solidFill>
              </a:rPr>
              <a:t>It’s one of the topics that the board asked participants about in May at the interim conference meeting to get a sense of what participants were comfortable with, given anonymity concerns. This is an ongoing discussion.</a:t>
            </a:r>
          </a:p>
          <a:p>
            <a:pPr>
              <a:spcBef>
                <a:spcPts val="1200"/>
              </a:spcBef>
            </a:pPr>
            <a:r>
              <a:rPr lang="en-US" sz="3200" dirty="0">
                <a:solidFill>
                  <a:schemeClr val="tx2">
                    <a:lumMod val="60000"/>
                    <a:lumOff val="40000"/>
                  </a:schemeClr>
                </a:solidFill>
              </a:rPr>
              <a:t>The last two WSCs have been streamed from Zoom to YouTube. The main language of the Zoom connection, which is English, is currently the only Zoom feed that can be streamed. Our plans are to also stream WSC 2023, at a minimum in audio, if conference participants concur. We believe that is what the motion is asking for, and we maintain that these types of operational decisions should be left to the WSC to decide and not mandated through a </a:t>
            </a:r>
            <a:r>
              <a:rPr lang="en-US" sz="3200" i="1" dirty="0">
                <a:solidFill>
                  <a:schemeClr val="tx2">
                    <a:lumMod val="60000"/>
                    <a:lumOff val="40000"/>
                  </a:schemeClr>
                </a:solidFill>
              </a:rPr>
              <a:t>CAR</a:t>
            </a:r>
            <a:r>
              <a:rPr lang="en-US" sz="3200" dirty="0">
                <a:solidFill>
                  <a:schemeClr val="tx2">
                    <a:lumMod val="60000"/>
                    <a:lumOff val="40000"/>
                  </a:schemeClr>
                </a:solidFill>
              </a:rPr>
              <a:t>  motion. . . .</a:t>
            </a:r>
          </a:p>
        </p:txBody>
      </p:sp>
    </p:spTree>
    <p:extLst>
      <p:ext uri="{BB962C8B-B14F-4D97-AF65-F5344CB8AC3E}">
        <p14:creationId xmlns:p14="http://schemas.microsoft.com/office/powerpoint/2010/main" val="13122285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23—World Board Response</a:t>
            </a:r>
            <a:endParaRPr lang="en-US" sz="3600" dirty="0">
              <a:solidFill>
                <a:schemeClr val="accent5"/>
              </a:solidFill>
            </a:endParaRP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EDEC9D2-F1FB-8B2F-76BC-8EBBB42A9422}"/>
              </a:ext>
            </a:extLst>
          </p:cNvPr>
          <p:cNvSpPr txBox="1"/>
          <p:nvPr/>
        </p:nvSpPr>
        <p:spPr>
          <a:xfrm>
            <a:off x="1225503" y="937543"/>
            <a:ext cx="10742719" cy="5170646"/>
          </a:xfrm>
          <a:prstGeom prst="rect">
            <a:avLst/>
          </a:prstGeom>
          <a:noFill/>
        </p:spPr>
        <p:txBody>
          <a:bodyPr wrap="square" rtlCol="0">
            <a:spAutoFit/>
          </a:bodyPr>
          <a:lstStyle/>
          <a:p>
            <a:pPr>
              <a:spcBef>
                <a:spcPts val="1200"/>
              </a:spcBef>
            </a:pPr>
            <a:r>
              <a:rPr lang="en-US" sz="3200" dirty="0">
                <a:solidFill>
                  <a:schemeClr val="tx2">
                    <a:lumMod val="60000"/>
                    <a:lumOff val="40000"/>
                  </a:schemeClr>
                </a:solidFill>
              </a:rPr>
              <a:t>It is worth noting that there are typically a very small number of connections when we stream these types of events. There is simply not broad appeal among members, and that appeal is further eroded by the limits of the technology: Breakout discussions and translations cannot easily be streamed. Even NAWS open webinars on topics of broad Fellowship interest have scant YouTube streamers. So few people access the audio recordings that we post written reports to </a:t>
            </a:r>
            <a:r>
              <a:rPr lang="en-US" sz="3200" u="sng" dirty="0" err="1">
                <a:solidFill>
                  <a:srgbClr val="00B0F0"/>
                </a:solidFill>
              </a:rPr>
              <a:t>www.na.org</a:t>
            </a:r>
            <a:r>
              <a:rPr lang="en-US" sz="3200" u="sng" dirty="0">
                <a:solidFill>
                  <a:srgbClr val="00B0F0"/>
                </a:solidFill>
              </a:rPr>
              <a:t>/</a:t>
            </a:r>
            <a:r>
              <a:rPr lang="en-US" sz="3200" u="sng" dirty="0" err="1">
                <a:solidFill>
                  <a:srgbClr val="00B0F0"/>
                </a:solidFill>
              </a:rPr>
              <a:t>webarchive</a:t>
            </a:r>
            <a:r>
              <a:rPr lang="en-US" sz="3200" dirty="0">
                <a:solidFill>
                  <a:srgbClr val="00B0F0"/>
                </a:solidFill>
              </a:rPr>
              <a:t> </a:t>
            </a:r>
            <a:r>
              <a:rPr lang="en-US" sz="3200" dirty="0">
                <a:solidFill>
                  <a:schemeClr val="tx2">
                    <a:lumMod val="60000"/>
                    <a:lumOff val="40000"/>
                  </a:schemeClr>
                </a:solidFill>
              </a:rPr>
              <a:t>as well.</a:t>
            </a:r>
          </a:p>
          <a:p>
            <a:pPr>
              <a:spcBef>
                <a:spcPts val="1200"/>
              </a:spcBef>
            </a:pPr>
            <a:r>
              <a:rPr lang="en-US" sz="3200" dirty="0">
                <a:solidFill>
                  <a:schemeClr val="tx2">
                    <a:lumMod val="60000"/>
                    <a:lumOff val="40000"/>
                  </a:schemeClr>
                </a:solidFill>
              </a:rPr>
              <a:t>Again, these types of decisions should be left to conference participants to decide. </a:t>
            </a:r>
          </a:p>
        </p:txBody>
      </p:sp>
    </p:spTree>
    <p:extLst>
      <p:ext uri="{BB962C8B-B14F-4D97-AF65-F5344CB8AC3E}">
        <p14:creationId xmlns:p14="http://schemas.microsoft.com/office/powerpoint/2010/main" val="7016492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2" y="466854"/>
            <a:ext cx="10321836"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rgbClr val="9B236B"/>
                </a:solidFill>
                <a:effectLst/>
                <a:uLnTx/>
                <a:uFillTx/>
                <a:latin typeface="+mn-lt"/>
                <a:ea typeface="Cambria" charset="0"/>
                <a:cs typeface="Cambria" charset="0"/>
                <a:sym typeface="BotonBQ-Bold"/>
              </a:rPr>
              <a:t>Motion </a:t>
            </a:r>
            <a:r>
              <a:rPr lang="en-US" sz="4000" b="1" dirty="0">
                <a:solidFill>
                  <a:srgbClr val="9B236B"/>
                </a:solidFill>
                <a:ea typeface="Cambria" charset="0"/>
                <a:cs typeface="Cambria" charset="0"/>
                <a:sym typeface="BotonBQ-Bold"/>
              </a:rPr>
              <a:t>23</a:t>
            </a:r>
            <a:r>
              <a:rPr kumimoji="0" lang="en-US" sz="4000" b="1" i="0" u="none" strike="noStrike" kern="1200" cap="none" spc="0" normalizeH="0" baseline="0" noProof="0" dirty="0">
                <a:ln>
                  <a:noFill/>
                </a:ln>
                <a:solidFill>
                  <a:srgbClr val="9B236B"/>
                </a:solidFill>
                <a:effectLst/>
                <a:uLnTx/>
                <a:uFillTx/>
                <a:latin typeface="+mn-lt"/>
                <a:ea typeface="Cambria" charset="0"/>
                <a:cs typeface="Cambria" charset="0"/>
                <a:sym typeface="BotonBQ-Bold"/>
              </a:rPr>
              <a:t>:</a:t>
            </a:r>
            <a:r>
              <a:rPr lang="en-US" sz="4000" b="1" dirty="0">
                <a:solidFill>
                  <a:srgbClr val="9B236B"/>
                </a:solidFill>
                <a:latin typeface="+mn-lt"/>
                <a:ea typeface="Cambria" charset="0"/>
                <a:cs typeface="Cambria" charset="0"/>
                <a:sym typeface="BotonBQ-Bold"/>
              </a:rPr>
              <a:t>  </a:t>
            </a:r>
            <a:r>
              <a:rPr lang="en-US" sz="3600" dirty="0">
                <a:solidFill>
                  <a:schemeClr val="tx2">
                    <a:lumMod val="60000"/>
                    <a:lumOff val="40000"/>
                  </a:schemeClr>
                </a:solidFill>
              </a:rPr>
              <a:t>All in person and virtual World Service Conferences will be streamed to provide access to NA members in English audio.</a:t>
            </a:r>
          </a:p>
        </p:txBody>
      </p:sp>
      <p:sp>
        <p:nvSpPr>
          <p:cNvPr id="3" name="TextBox 2">
            <a:extLst>
              <a:ext uri="{FF2B5EF4-FFF2-40B4-BE49-F238E27FC236}">
                <a16:creationId xmlns:a16="http://schemas.microsoft.com/office/drawing/2014/main" id="{9A9E0E37-C6F3-45D2-36D5-7F83519AD91C}"/>
              </a:ext>
            </a:extLst>
          </p:cNvPr>
          <p:cNvSpPr txBox="1"/>
          <p:nvPr/>
        </p:nvSpPr>
        <p:spPr>
          <a:xfrm>
            <a:off x="1791094" y="2576073"/>
            <a:ext cx="5570210" cy="2862322"/>
          </a:xfrm>
          <a:prstGeom prst="rect">
            <a:avLst/>
          </a:prstGeom>
          <a:noFill/>
        </p:spPr>
        <p:txBody>
          <a:bodyPr wrap="square" rtlCol="0">
            <a:spAutoFit/>
          </a:bodyPr>
          <a:lstStyle/>
          <a:p>
            <a:r>
              <a:rPr lang="en-US" sz="3600" b="1" dirty="0">
                <a:solidFill>
                  <a:srgbClr val="9B236B"/>
                </a:solidFill>
              </a:rPr>
              <a:t>Intent:  </a:t>
            </a:r>
            <a:r>
              <a:rPr lang="en-US" sz="3600" dirty="0">
                <a:solidFill>
                  <a:schemeClr val="tx2">
                    <a:lumMod val="60000"/>
                    <a:lumOff val="40000"/>
                  </a:schemeClr>
                </a:solidFill>
              </a:rPr>
              <a:t>To allow the entire NA membership a better understanding of what takes place at the World Service Conference. </a:t>
            </a: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2208312"/>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Rounded Rectangle 4">
            <a:extLst>
              <a:ext uri="{FF2B5EF4-FFF2-40B4-BE49-F238E27FC236}">
                <a16:creationId xmlns:a16="http://schemas.microsoft.com/office/drawing/2014/main" id="{7BB6E979-5791-F106-C03F-EF19202AD05F}"/>
              </a:ext>
            </a:extLst>
          </p:cNvPr>
          <p:cNvSpPr/>
          <p:nvPr/>
        </p:nvSpPr>
        <p:spPr>
          <a:xfrm>
            <a:off x="9942650" y="5057606"/>
            <a:ext cx="2025572" cy="155100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A0DB1E1-CC86-78E2-202F-AF52C037946D}"/>
              </a:ext>
            </a:extLst>
          </p:cNvPr>
          <p:cNvSpPr txBox="1"/>
          <p:nvPr/>
        </p:nvSpPr>
        <p:spPr>
          <a:xfrm>
            <a:off x="9942651" y="5232945"/>
            <a:ext cx="2025571" cy="1200329"/>
          </a:xfrm>
          <a:prstGeom prst="rect">
            <a:avLst/>
          </a:prstGeom>
          <a:noFill/>
        </p:spPr>
        <p:txBody>
          <a:bodyPr wrap="square" rtlCol="0">
            <a:spAutoFit/>
          </a:bodyPr>
          <a:lstStyle/>
          <a:p>
            <a:pPr algn="ctr">
              <a:spcBef>
                <a:spcPts val="1200"/>
              </a:spcBef>
              <a:spcAft>
                <a:spcPts val="1200"/>
              </a:spcAft>
            </a:pPr>
            <a:r>
              <a:rPr lang="en-US" sz="3600" b="1" dirty="0">
                <a:solidFill>
                  <a:schemeClr val="bg1"/>
                </a:solidFill>
              </a:rPr>
              <a:t>Pause for discussion</a:t>
            </a:r>
            <a:endParaRPr lang="en-US" sz="3600" dirty="0">
              <a:solidFill>
                <a:schemeClr val="bg1"/>
              </a:solidFill>
            </a:endParaRPr>
          </a:p>
        </p:txBody>
      </p:sp>
    </p:spTree>
    <p:extLst>
      <p:ext uri="{BB962C8B-B14F-4D97-AF65-F5344CB8AC3E}">
        <p14:creationId xmlns:p14="http://schemas.microsoft.com/office/powerpoint/2010/main" val="31647032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2" y="466854"/>
            <a:ext cx="10321836"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rgbClr val="9B236B"/>
                </a:solidFill>
                <a:effectLst/>
                <a:uLnTx/>
                <a:uFillTx/>
                <a:latin typeface="+mn-lt"/>
                <a:ea typeface="Cambria" charset="0"/>
                <a:cs typeface="Cambria" charset="0"/>
                <a:sym typeface="BotonBQ-Bold"/>
              </a:rPr>
              <a:t>Motion </a:t>
            </a:r>
            <a:r>
              <a:rPr lang="en-US" sz="4000" b="1" dirty="0">
                <a:solidFill>
                  <a:srgbClr val="9B236B"/>
                </a:solidFill>
                <a:ea typeface="Cambria" charset="0"/>
                <a:cs typeface="Cambria" charset="0"/>
                <a:sym typeface="BotonBQ-Bold"/>
              </a:rPr>
              <a:t>24</a:t>
            </a:r>
            <a:r>
              <a:rPr kumimoji="0" lang="en-US" sz="4000" b="1" i="0" u="none" strike="noStrike" kern="1200" cap="none" spc="0" normalizeH="0" baseline="0" noProof="0" dirty="0">
                <a:ln>
                  <a:noFill/>
                </a:ln>
                <a:solidFill>
                  <a:srgbClr val="9B236B"/>
                </a:solidFill>
                <a:effectLst/>
                <a:uLnTx/>
                <a:uFillTx/>
                <a:latin typeface="+mn-lt"/>
                <a:ea typeface="Cambria" charset="0"/>
                <a:cs typeface="Cambria" charset="0"/>
                <a:sym typeface="BotonBQ-Bold"/>
              </a:rPr>
              <a:t>:</a:t>
            </a:r>
            <a:r>
              <a:rPr lang="en-US" sz="4000" b="1" dirty="0">
                <a:solidFill>
                  <a:srgbClr val="9B236B"/>
                </a:solidFill>
                <a:latin typeface="+mn-lt"/>
                <a:ea typeface="Cambria" charset="0"/>
                <a:cs typeface="Cambria" charset="0"/>
                <a:sym typeface="BotonBQ-Bold"/>
              </a:rPr>
              <a:t>  </a:t>
            </a:r>
            <a:r>
              <a:rPr lang="en-US" sz="3600" dirty="0">
                <a:solidFill>
                  <a:schemeClr val="tx2">
                    <a:lumMod val="60000"/>
                    <a:lumOff val="40000"/>
                  </a:schemeClr>
                </a:solidFill>
              </a:rPr>
              <a:t>All Conference Participant webinars will be streamed to provide access to NA members in English audio.</a:t>
            </a:r>
          </a:p>
        </p:txBody>
      </p:sp>
      <p:sp>
        <p:nvSpPr>
          <p:cNvPr id="3" name="TextBox 2">
            <a:extLst>
              <a:ext uri="{FF2B5EF4-FFF2-40B4-BE49-F238E27FC236}">
                <a16:creationId xmlns:a16="http://schemas.microsoft.com/office/drawing/2014/main" id="{9A9E0E37-C6F3-45D2-36D5-7F83519AD91C}"/>
              </a:ext>
            </a:extLst>
          </p:cNvPr>
          <p:cNvSpPr txBox="1"/>
          <p:nvPr/>
        </p:nvSpPr>
        <p:spPr>
          <a:xfrm>
            <a:off x="1147312" y="2413054"/>
            <a:ext cx="11139577" cy="4285789"/>
          </a:xfrm>
          <a:prstGeom prst="rect">
            <a:avLst/>
          </a:prstGeom>
          <a:noFill/>
        </p:spPr>
        <p:txBody>
          <a:bodyPr wrap="square" rtlCol="0">
            <a:spAutoFit/>
          </a:bodyPr>
          <a:lstStyle/>
          <a:p>
            <a:r>
              <a:rPr lang="en-US" sz="3500" b="1" dirty="0">
                <a:solidFill>
                  <a:schemeClr val="accent5"/>
                </a:solidFill>
              </a:rPr>
              <a:t>Maker:  </a:t>
            </a:r>
            <a:r>
              <a:rPr lang="en-US" sz="3500" dirty="0" err="1">
                <a:solidFill>
                  <a:schemeClr val="tx2">
                    <a:lumMod val="60000"/>
                    <a:lumOff val="40000"/>
                  </a:schemeClr>
                </a:solidFill>
              </a:rPr>
              <a:t>Kentuckiana</a:t>
            </a:r>
            <a:r>
              <a:rPr lang="en-US" sz="3500" dirty="0">
                <a:solidFill>
                  <a:schemeClr val="tx2">
                    <a:lumMod val="60000"/>
                    <a:lumOff val="40000"/>
                  </a:schemeClr>
                </a:solidFill>
              </a:rPr>
              <a:t> Bluegrass Appalachian Region</a:t>
            </a:r>
          </a:p>
          <a:p>
            <a:r>
              <a:rPr lang="en-US" sz="3200" b="1" dirty="0">
                <a:solidFill>
                  <a:schemeClr val="accent5"/>
                </a:solidFill>
              </a:rPr>
              <a:t>Co-makers:  </a:t>
            </a:r>
            <a:r>
              <a:rPr lang="en-US" sz="3200" dirty="0">
                <a:solidFill>
                  <a:schemeClr val="tx2">
                    <a:lumMod val="60000"/>
                    <a:lumOff val="40000"/>
                  </a:schemeClr>
                </a:solidFill>
              </a:rPr>
              <a:t>Upper Rocky Mountain Region, Russian-Speaking Zone, Western Russia Region, North-West Russia Region</a:t>
            </a:r>
          </a:p>
          <a:p>
            <a:r>
              <a:rPr lang="en-US" sz="3500" b="1" dirty="0">
                <a:solidFill>
                  <a:srgbClr val="9B236B"/>
                </a:solidFill>
              </a:rPr>
              <a:t>Intent:  </a:t>
            </a:r>
            <a:r>
              <a:rPr lang="en-US" sz="3500" dirty="0">
                <a:solidFill>
                  <a:schemeClr val="tx2">
                    <a:lumMod val="60000"/>
                    <a:lumOff val="40000"/>
                  </a:schemeClr>
                </a:solidFill>
              </a:rPr>
              <a:t>To allow the entire NA membership a better understanding of what takes place during CP Webinars.</a:t>
            </a:r>
          </a:p>
          <a:p>
            <a:r>
              <a:rPr lang="en-US" sz="3475" b="1" dirty="0">
                <a:solidFill>
                  <a:srgbClr val="9B236B"/>
                </a:solidFill>
              </a:rPr>
              <a:t>Financial Impact: </a:t>
            </a:r>
            <a:r>
              <a:rPr lang="en-US" sz="3475" dirty="0">
                <a:solidFill>
                  <a:schemeClr val="tx2">
                    <a:lumMod val="60000"/>
                    <a:lumOff val="40000"/>
                  </a:schemeClr>
                </a:solidFill>
              </a:rPr>
              <a:t>The cost would depend on the method used to stream, but would likely not cost anything above the expense already involved with making the WSC accessible to all participants.  </a:t>
            </a: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2208312"/>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26854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lang="en-US" sz="4000" b="1" dirty="0">
                <a:solidFill>
                  <a:schemeClr val="accent5"/>
                </a:solidFill>
                <a:ea typeface="Cambria" charset="0"/>
                <a:cs typeface="Cambria" charset="0"/>
                <a:sym typeface="BotonBQ-Bold"/>
              </a:rPr>
              <a:t>24</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—Rationale by Regions</a:t>
            </a:r>
            <a:endParaRPr lang="en-US" sz="3600" dirty="0">
              <a:solidFill>
                <a:schemeClr val="accent5"/>
              </a:solidFill>
            </a:endParaRPr>
          </a:p>
        </p:txBody>
      </p:sp>
      <p:sp>
        <p:nvSpPr>
          <p:cNvPr id="3" name="TextBox 2">
            <a:extLst>
              <a:ext uri="{FF2B5EF4-FFF2-40B4-BE49-F238E27FC236}">
                <a16:creationId xmlns:a16="http://schemas.microsoft.com/office/drawing/2014/main" id="{9A9E0E37-C6F3-45D2-36D5-7F83519AD91C}"/>
              </a:ext>
            </a:extLst>
          </p:cNvPr>
          <p:cNvSpPr txBox="1"/>
          <p:nvPr/>
        </p:nvSpPr>
        <p:spPr>
          <a:xfrm>
            <a:off x="1225503" y="937543"/>
            <a:ext cx="10742719" cy="5632311"/>
          </a:xfrm>
          <a:prstGeom prst="rect">
            <a:avLst/>
          </a:prstGeom>
          <a:noFill/>
        </p:spPr>
        <p:txBody>
          <a:bodyPr wrap="square" rtlCol="0">
            <a:spAutoFit/>
          </a:bodyPr>
          <a:lstStyle/>
          <a:p>
            <a:pPr>
              <a:spcBef>
                <a:spcPts val="1200"/>
              </a:spcBef>
            </a:pPr>
            <a:r>
              <a:rPr lang="en-US" sz="3500" dirty="0">
                <a:solidFill>
                  <a:schemeClr val="tx2">
                    <a:lumMod val="60000"/>
                    <a:lumOff val="40000"/>
                  </a:schemeClr>
                </a:solidFill>
              </a:rPr>
              <a:t>“Our service structure depends on the integrity and effectiveness of our communications.” Concept 7. </a:t>
            </a:r>
          </a:p>
          <a:p>
            <a:pPr>
              <a:spcBef>
                <a:spcPts val="1200"/>
              </a:spcBef>
            </a:pPr>
            <a:r>
              <a:rPr lang="en-US" sz="3500" dirty="0">
                <a:solidFill>
                  <a:schemeClr val="tx2">
                    <a:lumMod val="60000"/>
                    <a:lumOff val="40000"/>
                  </a:schemeClr>
                </a:solidFill>
              </a:rPr>
              <a:t>This would provide an opportunity for the fellowship to gain a greater understanding of what takes place during the Conference Participants Webinars. Members in unseated regions can make better informed decisions regarding their local service bodies in relation to the whole NA fellowship. Service bodies that are requesting seating at the WSC or members that are considering serving in a CP trusted servant position could better understand the responsibilities that they are volunteering for. . . .</a:t>
            </a: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0818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F5DE7-E713-8056-A042-AED8F168BA07}"/>
              </a:ext>
            </a:extLst>
          </p:cNvPr>
          <p:cNvSpPr>
            <a:spLocks noGrp="1"/>
          </p:cNvSpPr>
          <p:nvPr>
            <p:ph type="title"/>
          </p:nvPr>
        </p:nvSpPr>
        <p:spPr/>
        <p:txBody>
          <a:bodyPr/>
          <a:lstStyle/>
          <a:p>
            <a:r>
              <a:rPr lang="en-US" dirty="0"/>
              <a:t>Public Relations and Hospitals &amp; Institutions</a:t>
            </a:r>
          </a:p>
        </p:txBody>
      </p:sp>
      <p:sp>
        <p:nvSpPr>
          <p:cNvPr id="3" name="Text Placeholder 2">
            <a:extLst>
              <a:ext uri="{FF2B5EF4-FFF2-40B4-BE49-F238E27FC236}">
                <a16:creationId xmlns:a16="http://schemas.microsoft.com/office/drawing/2014/main" id="{00C46743-87EB-19B6-7B45-4EC20ED41433}"/>
              </a:ext>
            </a:extLst>
          </p:cNvPr>
          <p:cNvSpPr>
            <a:spLocks noGrp="1"/>
          </p:cNvSpPr>
          <p:nvPr>
            <p:ph type="body" idx="1"/>
          </p:nvPr>
        </p:nvSpPr>
        <p:spPr/>
        <p:txBody>
          <a:bodyPr/>
          <a:lstStyle/>
          <a:p>
            <a:r>
              <a:rPr lang="en-US" dirty="0"/>
              <a:t>Motions 19 – 21—page 54 of the </a:t>
            </a:r>
            <a:r>
              <a:rPr lang="en-US" i="1" dirty="0"/>
              <a:t>Conference Agenda Report  </a:t>
            </a:r>
            <a:r>
              <a:rPr lang="en-US" dirty="0"/>
              <a:t>contains a list of resources that may be helpful when considering these motions</a:t>
            </a:r>
          </a:p>
        </p:txBody>
      </p:sp>
    </p:spTree>
    <p:extLst>
      <p:ext uri="{BB962C8B-B14F-4D97-AF65-F5344CB8AC3E}">
        <p14:creationId xmlns:p14="http://schemas.microsoft.com/office/powerpoint/2010/main" val="37418669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lang="en-US" sz="4000" b="1" dirty="0">
                <a:solidFill>
                  <a:schemeClr val="accent5"/>
                </a:solidFill>
                <a:ea typeface="Cambria" charset="0"/>
                <a:cs typeface="Cambria" charset="0"/>
                <a:sym typeface="BotonBQ-Bold"/>
              </a:rPr>
              <a:t>24</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—Rationale by Regions</a:t>
            </a:r>
            <a:endParaRPr lang="en-US" sz="3600" dirty="0">
              <a:solidFill>
                <a:schemeClr val="accent5"/>
              </a:solidFill>
            </a:endParaRPr>
          </a:p>
        </p:txBody>
      </p:sp>
      <p:sp>
        <p:nvSpPr>
          <p:cNvPr id="3" name="TextBox 2">
            <a:extLst>
              <a:ext uri="{FF2B5EF4-FFF2-40B4-BE49-F238E27FC236}">
                <a16:creationId xmlns:a16="http://schemas.microsoft.com/office/drawing/2014/main" id="{9A9E0E37-C6F3-45D2-36D5-7F83519AD91C}"/>
              </a:ext>
            </a:extLst>
          </p:cNvPr>
          <p:cNvSpPr txBox="1"/>
          <p:nvPr/>
        </p:nvSpPr>
        <p:spPr>
          <a:xfrm>
            <a:off x="1225503" y="937543"/>
            <a:ext cx="10742719" cy="3323987"/>
          </a:xfrm>
          <a:prstGeom prst="rect">
            <a:avLst/>
          </a:prstGeom>
          <a:noFill/>
        </p:spPr>
        <p:txBody>
          <a:bodyPr wrap="square" rtlCol="0">
            <a:spAutoFit/>
          </a:bodyPr>
          <a:lstStyle/>
          <a:p>
            <a:pPr>
              <a:spcBef>
                <a:spcPts val="1200"/>
              </a:spcBef>
            </a:pPr>
            <a:r>
              <a:rPr lang="en-US" sz="3500" dirty="0">
                <a:solidFill>
                  <a:schemeClr val="tx2">
                    <a:lumMod val="60000"/>
                    <a:lumOff val="40000"/>
                  </a:schemeClr>
                </a:solidFill>
              </a:rPr>
              <a:t>In </a:t>
            </a:r>
            <a:r>
              <a:rPr lang="en-US" sz="3500" i="1" dirty="0">
                <a:solidFill>
                  <a:schemeClr val="tx2">
                    <a:lumMod val="60000"/>
                    <a:lumOff val="40000"/>
                  </a:schemeClr>
                </a:solidFill>
              </a:rPr>
              <a:t>A Guide to World Services</a:t>
            </a:r>
            <a:r>
              <a:rPr lang="en-US" sz="3500" dirty="0">
                <a:solidFill>
                  <a:schemeClr val="tx2">
                    <a:lumMod val="60000"/>
                    <a:lumOff val="40000"/>
                  </a:schemeClr>
                </a:solidFill>
              </a:rPr>
              <a:t>, a statement could be added to the bottom of the list that states that at least the audio of the CP webinars is live streamed, being mindful to adhere to the principles protecting each member’s right to maintain personal anonymity. CP Webinars otherwise have no policy directly set in </a:t>
            </a:r>
            <a:r>
              <a:rPr lang="en-US" sz="3500" i="1" dirty="0">
                <a:solidFill>
                  <a:schemeClr val="tx2">
                    <a:lumMod val="60000"/>
                    <a:lumOff val="40000"/>
                  </a:schemeClr>
                </a:solidFill>
              </a:rPr>
              <a:t>GTWS</a:t>
            </a:r>
            <a:r>
              <a:rPr lang="en-US" sz="3500" dirty="0">
                <a:solidFill>
                  <a:schemeClr val="tx2">
                    <a:lumMod val="60000"/>
                    <a:lumOff val="40000"/>
                  </a:schemeClr>
                </a:solidFill>
              </a:rPr>
              <a:t>  at this time. </a:t>
            </a: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92227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24—World Board Response</a:t>
            </a:r>
            <a:endParaRPr lang="en-US" sz="3600" dirty="0">
              <a:solidFill>
                <a:schemeClr val="accent5"/>
              </a:solidFill>
            </a:endParaRP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4DD5B6C-CD32-2FFC-99B3-E1142E6EF1DF}"/>
              </a:ext>
            </a:extLst>
          </p:cNvPr>
          <p:cNvSpPr txBox="1"/>
          <p:nvPr/>
        </p:nvSpPr>
        <p:spPr>
          <a:xfrm>
            <a:off x="1225503" y="937543"/>
            <a:ext cx="10742719" cy="5416868"/>
          </a:xfrm>
          <a:prstGeom prst="rect">
            <a:avLst/>
          </a:prstGeom>
          <a:noFill/>
        </p:spPr>
        <p:txBody>
          <a:bodyPr wrap="square" rtlCol="0">
            <a:spAutoFit/>
          </a:bodyPr>
          <a:lstStyle/>
          <a:p>
            <a:pPr>
              <a:spcBef>
                <a:spcPts val="1200"/>
              </a:spcBef>
            </a:pPr>
            <a:r>
              <a:rPr lang="en-US" sz="2800" dirty="0">
                <a:solidFill>
                  <a:schemeClr val="tx2">
                    <a:lumMod val="60000"/>
                    <a:lumOff val="40000"/>
                  </a:schemeClr>
                </a:solidFill>
              </a:rPr>
              <a:t>Allowing participants to make decisions about the processes that affect their meetings, including conference participant web meetings, is significantly more nimble than making these types of changes through the </a:t>
            </a:r>
            <a:r>
              <a:rPr lang="en-US" sz="2800" i="1" dirty="0">
                <a:solidFill>
                  <a:schemeClr val="tx2">
                    <a:lumMod val="60000"/>
                    <a:lumOff val="40000"/>
                  </a:schemeClr>
                </a:solidFill>
              </a:rPr>
              <a:t>CAR</a:t>
            </a:r>
            <a:r>
              <a:rPr lang="en-US" sz="2800" dirty="0">
                <a:solidFill>
                  <a:schemeClr val="tx2">
                    <a:lumMod val="60000"/>
                    <a:lumOff val="40000"/>
                  </a:schemeClr>
                </a:solidFill>
              </a:rPr>
              <a:t>. Given the speed with which technology changes, maintaining a nimble responsive approach seems more realistic and prudent than mandating policy changes through </a:t>
            </a:r>
            <a:r>
              <a:rPr lang="en-US" sz="2800" i="1" dirty="0">
                <a:solidFill>
                  <a:schemeClr val="tx2">
                    <a:lumMod val="60000"/>
                    <a:lumOff val="40000"/>
                  </a:schemeClr>
                </a:solidFill>
              </a:rPr>
              <a:t>CAR</a:t>
            </a:r>
            <a:r>
              <a:rPr lang="en-US" sz="2800" dirty="0">
                <a:solidFill>
                  <a:schemeClr val="tx2">
                    <a:lumMod val="60000"/>
                    <a:lumOff val="40000"/>
                  </a:schemeClr>
                </a:solidFill>
              </a:rPr>
              <a:t>  motions. Sometimes participants decide to do something on a trial basis, and if it works well, they can decide to implement it on an ongoing basis and change policy accordingly. </a:t>
            </a:r>
          </a:p>
          <a:p>
            <a:pPr>
              <a:spcBef>
                <a:spcPts val="1200"/>
              </a:spcBef>
            </a:pPr>
            <a:r>
              <a:rPr lang="en-US" sz="2800" dirty="0">
                <a:solidFill>
                  <a:schemeClr val="tx2">
                    <a:lumMod val="60000"/>
                    <a:lumOff val="40000"/>
                  </a:schemeClr>
                </a:solidFill>
              </a:rPr>
              <a:t>The conference has already begun discussing options about streaming the WSC meeting itself. We initially had this discussion in 2020, and the people who are most impacted—the participants whose anonymity was at stake—were not in consensus. . . .</a:t>
            </a:r>
          </a:p>
        </p:txBody>
      </p:sp>
    </p:spTree>
    <p:extLst>
      <p:ext uri="{BB962C8B-B14F-4D97-AF65-F5344CB8AC3E}">
        <p14:creationId xmlns:p14="http://schemas.microsoft.com/office/powerpoint/2010/main" val="6165420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24—World Board Response</a:t>
            </a:r>
            <a:endParaRPr lang="en-US" sz="3600" dirty="0">
              <a:solidFill>
                <a:schemeClr val="accent5"/>
              </a:solidFill>
            </a:endParaRP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4DD5B6C-CD32-2FFC-99B3-E1142E6EF1DF}"/>
              </a:ext>
            </a:extLst>
          </p:cNvPr>
          <p:cNvSpPr txBox="1"/>
          <p:nvPr/>
        </p:nvSpPr>
        <p:spPr>
          <a:xfrm>
            <a:off x="1225503" y="937543"/>
            <a:ext cx="10742719" cy="5416868"/>
          </a:xfrm>
          <a:prstGeom prst="rect">
            <a:avLst/>
          </a:prstGeom>
          <a:noFill/>
        </p:spPr>
        <p:txBody>
          <a:bodyPr wrap="square" rtlCol="0">
            <a:spAutoFit/>
          </a:bodyPr>
          <a:lstStyle/>
          <a:p>
            <a:pPr>
              <a:spcBef>
                <a:spcPts val="1200"/>
              </a:spcBef>
            </a:pPr>
            <a:r>
              <a:rPr lang="en-US" sz="2800" dirty="0">
                <a:solidFill>
                  <a:schemeClr val="tx2">
                    <a:lumMod val="60000"/>
                    <a:lumOff val="40000"/>
                  </a:schemeClr>
                </a:solidFill>
              </a:rPr>
              <a:t>It’s one of the topics that the board asked participants about in May at the interim conference meeting to get a sense of what participants were comfortable with, given anonymity concerns. Whether to stream the WSC is an ongoing discussion.</a:t>
            </a:r>
          </a:p>
          <a:p>
            <a:pPr>
              <a:spcBef>
                <a:spcPts val="1200"/>
              </a:spcBef>
            </a:pPr>
            <a:r>
              <a:rPr lang="en-US" sz="2800" dirty="0">
                <a:solidFill>
                  <a:schemeClr val="tx2">
                    <a:lumMod val="60000"/>
                    <a:lumOff val="40000"/>
                  </a:schemeClr>
                </a:solidFill>
              </a:rPr>
              <a:t>Participants have not had the same discussion about streaming the CP web meetings, though when participants were polled about opening the CP discussion board for public viewing at WSC 2018, they did not support the idea. Conference participant web meetings happen throughout the cycle. Not all participants attend, and they focus on reporting, discussion, and questions and answers. They utilize interpretation feeds in multiple languages, none of which could be streamed, and they often feature small-group discussion, which also would not be able to be streamed. . . .</a:t>
            </a:r>
          </a:p>
        </p:txBody>
      </p:sp>
    </p:spTree>
    <p:extLst>
      <p:ext uri="{BB962C8B-B14F-4D97-AF65-F5344CB8AC3E}">
        <p14:creationId xmlns:p14="http://schemas.microsoft.com/office/powerpoint/2010/main" val="22207450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24—World Board Response</a:t>
            </a:r>
            <a:endParaRPr lang="en-US" sz="3600" dirty="0">
              <a:solidFill>
                <a:schemeClr val="accent5"/>
              </a:solidFill>
            </a:endParaRP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4DD5B6C-CD32-2FFC-99B3-E1142E6EF1DF}"/>
              </a:ext>
            </a:extLst>
          </p:cNvPr>
          <p:cNvSpPr txBox="1"/>
          <p:nvPr/>
        </p:nvSpPr>
        <p:spPr>
          <a:xfrm>
            <a:off x="1225503" y="937543"/>
            <a:ext cx="10966497" cy="5570756"/>
          </a:xfrm>
          <a:prstGeom prst="rect">
            <a:avLst/>
          </a:prstGeom>
          <a:noFill/>
        </p:spPr>
        <p:txBody>
          <a:bodyPr wrap="square" rtlCol="0">
            <a:spAutoFit/>
          </a:bodyPr>
          <a:lstStyle/>
          <a:p>
            <a:pPr>
              <a:spcBef>
                <a:spcPts val="1200"/>
              </a:spcBef>
            </a:pPr>
            <a:r>
              <a:rPr lang="en-US" sz="2800" dirty="0">
                <a:solidFill>
                  <a:schemeClr val="tx2">
                    <a:lumMod val="60000"/>
                    <a:lumOff val="40000"/>
                  </a:schemeClr>
                </a:solidFill>
              </a:rPr>
              <a:t>There are typically a very small number of connections when we stream these types of events. There is simply not broad appeal among members, and that appeal is further eroded by the limits of the technology: Breakout discussions and translations cannot easily be streamed. Even NAWS open webinars on topics of broad Fellowship interest have scant YouTube streamers. So few people access the audio recordings that we post written reports to </a:t>
            </a:r>
            <a:r>
              <a:rPr lang="en-US" sz="2800" u="sng" dirty="0" err="1">
                <a:solidFill>
                  <a:srgbClr val="00B0F0"/>
                </a:solidFill>
              </a:rPr>
              <a:t>www.na.org</a:t>
            </a:r>
            <a:r>
              <a:rPr lang="en-US" sz="2800" u="sng" dirty="0">
                <a:solidFill>
                  <a:srgbClr val="00B0F0"/>
                </a:solidFill>
              </a:rPr>
              <a:t>/</a:t>
            </a:r>
            <a:r>
              <a:rPr lang="en-US" sz="2800" u="sng" dirty="0" err="1">
                <a:solidFill>
                  <a:srgbClr val="00B0F0"/>
                </a:solidFill>
              </a:rPr>
              <a:t>webarchive</a:t>
            </a:r>
            <a:r>
              <a:rPr lang="en-US" sz="2800" dirty="0">
                <a:solidFill>
                  <a:srgbClr val="00B0F0"/>
                </a:solidFill>
              </a:rPr>
              <a:t> </a:t>
            </a:r>
            <a:r>
              <a:rPr lang="en-US" sz="2800" dirty="0">
                <a:solidFill>
                  <a:schemeClr val="tx2">
                    <a:lumMod val="60000"/>
                    <a:lumOff val="40000"/>
                  </a:schemeClr>
                </a:solidFill>
              </a:rPr>
              <a:t>as well. </a:t>
            </a:r>
          </a:p>
          <a:p>
            <a:pPr>
              <a:spcBef>
                <a:spcPts val="1200"/>
              </a:spcBef>
            </a:pPr>
            <a:r>
              <a:rPr lang="en-US" sz="2800" dirty="0">
                <a:solidFill>
                  <a:schemeClr val="tx2">
                    <a:lumMod val="60000"/>
                    <a:lumOff val="40000"/>
                  </a:schemeClr>
                </a:solidFill>
              </a:rPr>
              <a:t>We post reports summarizing conference participant web meetings to the CP Dropbox. Participants are welcome to share these reports if there is interest, but again, interest seems to be minimal. We would like to be able to align our limited human resources where they can be the most beneficial.</a:t>
            </a:r>
          </a:p>
          <a:p>
            <a:pPr>
              <a:spcBef>
                <a:spcPts val="1200"/>
              </a:spcBef>
            </a:pPr>
            <a:r>
              <a:rPr lang="en-US" sz="2800" dirty="0">
                <a:solidFill>
                  <a:schemeClr val="tx2">
                    <a:lumMod val="60000"/>
                    <a:lumOff val="40000"/>
                  </a:schemeClr>
                </a:solidFill>
              </a:rPr>
              <a:t>Again, these types of operational decisions should be left to conference participants to decide and not mandated through a </a:t>
            </a:r>
            <a:r>
              <a:rPr lang="en-US" sz="2800" i="1" dirty="0">
                <a:solidFill>
                  <a:schemeClr val="tx2">
                    <a:lumMod val="60000"/>
                    <a:lumOff val="40000"/>
                  </a:schemeClr>
                </a:solidFill>
              </a:rPr>
              <a:t>CAR</a:t>
            </a:r>
            <a:r>
              <a:rPr lang="en-US" sz="2800" dirty="0">
                <a:solidFill>
                  <a:schemeClr val="tx2">
                    <a:lumMod val="60000"/>
                    <a:lumOff val="40000"/>
                  </a:schemeClr>
                </a:solidFill>
              </a:rPr>
              <a:t>  motion. </a:t>
            </a:r>
          </a:p>
        </p:txBody>
      </p:sp>
    </p:spTree>
    <p:extLst>
      <p:ext uri="{BB962C8B-B14F-4D97-AF65-F5344CB8AC3E}">
        <p14:creationId xmlns:p14="http://schemas.microsoft.com/office/powerpoint/2010/main" val="32150441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2" y="466854"/>
            <a:ext cx="10321836" cy="1648861"/>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rgbClr val="9B236B"/>
                </a:solidFill>
                <a:effectLst/>
                <a:uLnTx/>
                <a:uFillTx/>
                <a:latin typeface="+mn-lt"/>
                <a:ea typeface="Cambria" charset="0"/>
                <a:cs typeface="Cambria" charset="0"/>
                <a:sym typeface="BotonBQ-Bold"/>
              </a:rPr>
              <a:t>Motion </a:t>
            </a:r>
            <a:r>
              <a:rPr lang="en-US" sz="4000" b="1" dirty="0">
                <a:solidFill>
                  <a:srgbClr val="9B236B"/>
                </a:solidFill>
                <a:ea typeface="Cambria" charset="0"/>
                <a:cs typeface="Cambria" charset="0"/>
                <a:sym typeface="BotonBQ-Bold"/>
              </a:rPr>
              <a:t>24</a:t>
            </a:r>
            <a:r>
              <a:rPr kumimoji="0" lang="en-US" sz="4000" b="1" i="0" u="none" strike="noStrike" kern="1200" cap="none" spc="0" normalizeH="0" baseline="0" noProof="0" dirty="0">
                <a:ln>
                  <a:noFill/>
                </a:ln>
                <a:solidFill>
                  <a:srgbClr val="9B236B"/>
                </a:solidFill>
                <a:effectLst/>
                <a:uLnTx/>
                <a:uFillTx/>
                <a:latin typeface="+mn-lt"/>
                <a:ea typeface="Cambria" charset="0"/>
                <a:cs typeface="Cambria" charset="0"/>
                <a:sym typeface="BotonBQ-Bold"/>
              </a:rPr>
              <a:t>:</a:t>
            </a:r>
            <a:r>
              <a:rPr lang="en-US" sz="4000" b="1" dirty="0">
                <a:solidFill>
                  <a:srgbClr val="9B236B"/>
                </a:solidFill>
                <a:latin typeface="+mn-lt"/>
                <a:ea typeface="Cambria" charset="0"/>
                <a:cs typeface="Cambria" charset="0"/>
                <a:sym typeface="BotonBQ-Bold"/>
              </a:rPr>
              <a:t>  </a:t>
            </a:r>
            <a:r>
              <a:rPr lang="en-US" sz="3600" dirty="0">
                <a:solidFill>
                  <a:schemeClr val="tx2">
                    <a:lumMod val="60000"/>
                    <a:lumOff val="40000"/>
                  </a:schemeClr>
                </a:solidFill>
              </a:rPr>
              <a:t>All Conference Participant webinars will be streamed to provide access to NA members in English audio.</a:t>
            </a:r>
          </a:p>
        </p:txBody>
      </p:sp>
      <p:sp>
        <p:nvSpPr>
          <p:cNvPr id="3" name="TextBox 2">
            <a:extLst>
              <a:ext uri="{FF2B5EF4-FFF2-40B4-BE49-F238E27FC236}">
                <a16:creationId xmlns:a16="http://schemas.microsoft.com/office/drawing/2014/main" id="{9A9E0E37-C6F3-45D2-36D5-7F83519AD91C}"/>
              </a:ext>
            </a:extLst>
          </p:cNvPr>
          <p:cNvSpPr txBox="1"/>
          <p:nvPr/>
        </p:nvSpPr>
        <p:spPr>
          <a:xfrm>
            <a:off x="1791094" y="2576073"/>
            <a:ext cx="5278217" cy="2308324"/>
          </a:xfrm>
          <a:prstGeom prst="rect">
            <a:avLst/>
          </a:prstGeom>
          <a:noFill/>
        </p:spPr>
        <p:txBody>
          <a:bodyPr wrap="square" rtlCol="0">
            <a:spAutoFit/>
          </a:bodyPr>
          <a:lstStyle/>
          <a:p>
            <a:r>
              <a:rPr lang="en-US" sz="3600" b="1" dirty="0">
                <a:solidFill>
                  <a:srgbClr val="9B236B"/>
                </a:solidFill>
              </a:rPr>
              <a:t>Intent:  </a:t>
            </a:r>
            <a:r>
              <a:rPr lang="en-US" sz="3600" dirty="0">
                <a:solidFill>
                  <a:schemeClr val="tx2">
                    <a:lumMod val="60000"/>
                    <a:lumOff val="40000"/>
                  </a:schemeClr>
                </a:solidFill>
              </a:rPr>
              <a:t>To allow the entire NA membership a better understanding of what takes place during CP Webinars. </a:t>
            </a: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2208312"/>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Rounded Rectangle 4">
            <a:extLst>
              <a:ext uri="{FF2B5EF4-FFF2-40B4-BE49-F238E27FC236}">
                <a16:creationId xmlns:a16="http://schemas.microsoft.com/office/drawing/2014/main" id="{4536C5E8-FABC-5F38-A8E9-555C68D64E60}"/>
              </a:ext>
            </a:extLst>
          </p:cNvPr>
          <p:cNvSpPr/>
          <p:nvPr/>
        </p:nvSpPr>
        <p:spPr>
          <a:xfrm>
            <a:off x="9942650" y="5057606"/>
            <a:ext cx="2025572" cy="155100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E670D82-A557-0CFD-7FEE-CE677DEA4E17}"/>
              </a:ext>
            </a:extLst>
          </p:cNvPr>
          <p:cNvSpPr txBox="1"/>
          <p:nvPr/>
        </p:nvSpPr>
        <p:spPr>
          <a:xfrm>
            <a:off x="9942651" y="5232945"/>
            <a:ext cx="2025571" cy="1200329"/>
          </a:xfrm>
          <a:prstGeom prst="rect">
            <a:avLst/>
          </a:prstGeom>
          <a:noFill/>
        </p:spPr>
        <p:txBody>
          <a:bodyPr wrap="square" rtlCol="0">
            <a:spAutoFit/>
          </a:bodyPr>
          <a:lstStyle/>
          <a:p>
            <a:pPr algn="ctr">
              <a:spcBef>
                <a:spcPts val="1200"/>
              </a:spcBef>
              <a:spcAft>
                <a:spcPts val="1200"/>
              </a:spcAft>
            </a:pPr>
            <a:r>
              <a:rPr lang="en-US" sz="3600" b="1" dirty="0">
                <a:solidFill>
                  <a:schemeClr val="bg1"/>
                </a:solidFill>
              </a:rPr>
              <a:t>Pause for discussion</a:t>
            </a:r>
            <a:endParaRPr lang="en-US" sz="3600" dirty="0">
              <a:solidFill>
                <a:schemeClr val="bg1"/>
              </a:solidFill>
            </a:endParaRPr>
          </a:p>
        </p:txBody>
      </p:sp>
    </p:spTree>
    <p:extLst>
      <p:ext uri="{BB962C8B-B14F-4D97-AF65-F5344CB8AC3E}">
        <p14:creationId xmlns:p14="http://schemas.microsoft.com/office/powerpoint/2010/main" val="2066363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2" y="1241643"/>
            <a:ext cx="10321836" cy="1648861"/>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ts val="4400"/>
              </a:lnSpc>
            </a:pPr>
            <a:r>
              <a:rPr kumimoji="0" sz="4000" b="1" i="0" u="none" strike="noStrike" kern="1200" cap="none" spc="0" normalizeH="0" baseline="0" noProof="0" dirty="0">
                <a:ln>
                  <a:noFill/>
                </a:ln>
                <a:solidFill>
                  <a:srgbClr val="9B236B"/>
                </a:solidFill>
                <a:effectLst/>
                <a:uLnTx/>
                <a:uFillTx/>
                <a:latin typeface="+mn-lt"/>
                <a:ea typeface="Cambria" charset="0"/>
                <a:cs typeface="Cambria" charset="0"/>
                <a:sym typeface="BotonBQ-Bold"/>
              </a:rPr>
              <a:t>Motion </a:t>
            </a:r>
            <a:r>
              <a:rPr lang="en-US" sz="4000" b="1" dirty="0">
                <a:solidFill>
                  <a:srgbClr val="9B236B"/>
                </a:solidFill>
                <a:ea typeface="Cambria" charset="0"/>
                <a:cs typeface="Cambria" charset="0"/>
                <a:sym typeface="BotonBQ-Bold"/>
              </a:rPr>
              <a:t>25</a:t>
            </a:r>
            <a:r>
              <a:rPr kumimoji="0" lang="en-US" sz="4000" b="1" i="0" u="none" strike="noStrike" kern="1200" cap="none" spc="0" normalizeH="0" baseline="0" noProof="0" dirty="0">
                <a:ln>
                  <a:noFill/>
                </a:ln>
                <a:solidFill>
                  <a:srgbClr val="9B236B"/>
                </a:solidFill>
                <a:effectLst/>
                <a:uLnTx/>
                <a:uFillTx/>
                <a:latin typeface="+mn-lt"/>
                <a:ea typeface="Cambria" charset="0"/>
                <a:cs typeface="Cambria" charset="0"/>
                <a:sym typeface="BotonBQ-Bold"/>
              </a:rPr>
              <a:t>:</a:t>
            </a:r>
            <a:r>
              <a:rPr lang="en-US" sz="4000" b="1" dirty="0">
                <a:solidFill>
                  <a:srgbClr val="9B236B"/>
                </a:solidFill>
                <a:latin typeface="+mn-lt"/>
                <a:ea typeface="Cambria" charset="0"/>
                <a:cs typeface="Cambria" charset="0"/>
                <a:sym typeface="BotonBQ-Bold"/>
              </a:rPr>
              <a:t>  </a:t>
            </a:r>
            <a:r>
              <a:rPr lang="en-US" sz="3600" dirty="0">
                <a:solidFill>
                  <a:schemeClr val="tx2">
                    <a:lumMod val="60000"/>
                    <a:lumOff val="40000"/>
                  </a:schemeClr>
                </a:solidFill>
              </a:rPr>
              <a:t>All votes and straw polls on motions that were included in the </a:t>
            </a:r>
            <a:r>
              <a:rPr lang="en-US" sz="3600" i="1" dirty="0">
                <a:solidFill>
                  <a:schemeClr val="tx2">
                    <a:lumMod val="60000"/>
                    <a:lumOff val="40000"/>
                  </a:schemeClr>
                </a:solidFill>
              </a:rPr>
              <a:t>Conference Agenda Report  </a:t>
            </a:r>
            <a:r>
              <a:rPr lang="en-US" sz="3600" dirty="0">
                <a:solidFill>
                  <a:schemeClr val="tx2">
                    <a:lumMod val="60000"/>
                    <a:lumOff val="40000"/>
                  </a:schemeClr>
                </a:solidFill>
              </a:rPr>
              <a:t>or the Conference Approval Track, not to include election ballots, will be displayed in real time for all Conference Participants to see, showing who voted and how they voted. </a:t>
            </a:r>
          </a:p>
        </p:txBody>
      </p:sp>
      <p:sp>
        <p:nvSpPr>
          <p:cNvPr id="3" name="TextBox 2">
            <a:extLst>
              <a:ext uri="{FF2B5EF4-FFF2-40B4-BE49-F238E27FC236}">
                <a16:creationId xmlns:a16="http://schemas.microsoft.com/office/drawing/2014/main" id="{9A9E0E37-C6F3-45D2-36D5-7F83519AD91C}"/>
              </a:ext>
            </a:extLst>
          </p:cNvPr>
          <p:cNvSpPr txBox="1"/>
          <p:nvPr/>
        </p:nvSpPr>
        <p:spPr>
          <a:xfrm>
            <a:off x="1311792" y="3063136"/>
            <a:ext cx="10852741" cy="3901068"/>
          </a:xfrm>
          <a:prstGeom prst="rect">
            <a:avLst/>
          </a:prstGeom>
          <a:noFill/>
        </p:spPr>
        <p:txBody>
          <a:bodyPr wrap="square" rtlCol="0">
            <a:spAutoFit/>
          </a:bodyPr>
          <a:lstStyle/>
          <a:p>
            <a:pPr>
              <a:lnSpc>
                <a:spcPts val="3340"/>
              </a:lnSpc>
            </a:pPr>
            <a:r>
              <a:rPr lang="en-US" sz="3200" b="1" dirty="0">
                <a:solidFill>
                  <a:schemeClr val="accent5"/>
                </a:solidFill>
              </a:rPr>
              <a:t>Maker:  </a:t>
            </a:r>
            <a:r>
              <a:rPr lang="en-US" sz="3200" dirty="0" err="1">
                <a:solidFill>
                  <a:schemeClr val="tx2">
                    <a:lumMod val="60000"/>
                    <a:lumOff val="40000"/>
                  </a:schemeClr>
                </a:solidFill>
              </a:rPr>
              <a:t>Kentuckiana</a:t>
            </a:r>
            <a:r>
              <a:rPr lang="en-US" sz="3200" dirty="0">
                <a:solidFill>
                  <a:schemeClr val="tx2">
                    <a:lumMod val="60000"/>
                    <a:lumOff val="40000"/>
                  </a:schemeClr>
                </a:solidFill>
              </a:rPr>
              <a:t> Bluegrass Appalachian Region</a:t>
            </a:r>
          </a:p>
          <a:p>
            <a:pPr>
              <a:lnSpc>
                <a:spcPts val="3340"/>
              </a:lnSpc>
            </a:pPr>
            <a:r>
              <a:rPr lang="en-US" sz="2900" b="1" dirty="0">
                <a:solidFill>
                  <a:schemeClr val="accent5"/>
                </a:solidFill>
              </a:rPr>
              <a:t>Co-makers:  </a:t>
            </a:r>
            <a:r>
              <a:rPr lang="en-US" sz="2900" dirty="0">
                <a:solidFill>
                  <a:schemeClr val="tx2">
                    <a:lumMod val="60000"/>
                    <a:lumOff val="40000"/>
                  </a:schemeClr>
                </a:solidFill>
              </a:rPr>
              <a:t>Russian-Speaking Zone, Western Russia Region, North-West Russia Region</a:t>
            </a:r>
          </a:p>
          <a:p>
            <a:pPr>
              <a:lnSpc>
                <a:spcPts val="3340"/>
              </a:lnSpc>
            </a:pPr>
            <a:r>
              <a:rPr lang="en-US" sz="3200" b="1" dirty="0">
                <a:solidFill>
                  <a:srgbClr val="9B236B"/>
                </a:solidFill>
              </a:rPr>
              <a:t>Intent:  </a:t>
            </a:r>
            <a:r>
              <a:rPr lang="en-US" sz="3200" dirty="0">
                <a:solidFill>
                  <a:schemeClr val="tx2">
                    <a:lumMod val="60000"/>
                    <a:lumOff val="40000"/>
                  </a:schemeClr>
                </a:solidFill>
              </a:rPr>
              <a:t>To see how each Conference Participant votes on each motion.</a:t>
            </a:r>
          </a:p>
          <a:p>
            <a:pPr>
              <a:lnSpc>
                <a:spcPts val="3340"/>
              </a:lnSpc>
            </a:pPr>
            <a:r>
              <a:rPr lang="en-US" sz="3200" b="1" dirty="0">
                <a:solidFill>
                  <a:srgbClr val="9B236B"/>
                </a:solidFill>
              </a:rPr>
              <a:t>Financial Impact: </a:t>
            </a:r>
            <a:r>
              <a:rPr lang="en-US" sz="3200" dirty="0">
                <a:solidFill>
                  <a:schemeClr val="tx2">
                    <a:lumMod val="60000"/>
                    <a:lumOff val="40000"/>
                  </a:schemeClr>
                </a:solidFill>
              </a:rPr>
              <a:t>This would require new voting technology, and the cost is uncertain. </a:t>
            </a:r>
          </a:p>
          <a:p>
            <a:pPr>
              <a:lnSpc>
                <a:spcPts val="3340"/>
              </a:lnSpc>
            </a:pPr>
            <a:r>
              <a:rPr lang="en-US" sz="3200" b="1" dirty="0">
                <a:solidFill>
                  <a:srgbClr val="9B236B"/>
                </a:solidFill>
              </a:rPr>
              <a:t>Policy Affected:  </a:t>
            </a:r>
            <a:r>
              <a:rPr lang="en-US" sz="3200" i="1" dirty="0">
                <a:solidFill>
                  <a:schemeClr val="tx2">
                    <a:lumMod val="60000"/>
                    <a:lumOff val="40000"/>
                  </a:schemeClr>
                </a:solidFill>
              </a:rPr>
              <a:t>A Guide to World Services in NA</a:t>
            </a:r>
            <a:r>
              <a:rPr lang="en-US" sz="3200" dirty="0">
                <a:solidFill>
                  <a:schemeClr val="tx2">
                    <a:lumMod val="60000"/>
                    <a:lumOff val="40000"/>
                  </a:schemeClr>
                </a:solidFill>
              </a:rPr>
              <a:t>  WSC Decision Making Processes Addendum, currently page 67–68. (The current policy is shown on page 60 of the </a:t>
            </a:r>
            <a:r>
              <a:rPr lang="en-US" sz="3200" i="1" dirty="0">
                <a:solidFill>
                  <a:schemeClr val="tx2">
                    <a:lumMod val="60000"/>
                    <a:lumOff val="40000"/>
                  </a:schemeClr>
                </a:solidFill>
              </a:rPr>
              <a:t>CAR</a:t>
            </a:r>
            <a:r>
              <a:rPr lang="en-US" sz="3200" dirty="0">
                <a:solidFill>
                  <a:schemeClr val="tx2">
                    <a:lumMod val="60000"/>
                    <a:lumOff val="40000"/>
                  </a:schemeClr>
                </a:solidFill>
              </a:rPr>
              <a:t>.)</a:t>
            </a: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2983101"/>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46940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lang="en-US" sz="4000" b="1" dirty="0">
                <a:solidFill>
                  <a:schemeClr val="accent5"/>
                </a:solidFill>
                <a:ea typeface="Cambria" charset="0"/>
                <a:cs typeface="Cambria" charset="0"/>
                <a:sym typeface="BotonBQ-Bold"/>
              </a:rPr>
              <a:t>25</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—Rationale by Regions</a:t>
            </a:r>
            <a:endParaRPr lang="en-US" sz="3600" dirty="0">
              <a:solidFill>
                <a:schemeClr val="accent5"/>
              </a:solidFill>
            </a:endParaRPr>
          </a:p>
        </p:txBody>
      </p:sp>
      <p:sp>
        <p:nvSpPr>
          <p:cNvPr id="3" name="TextBox 2">
            <a:extLst>
              <a:ext uri="{FF2B5EF4-FFF2-40B4-BE49-F238E27FC236}">
                <a16:creationId xmlns:a16="http://schemas.microsoft.com/office/drawing/2014/main" id="{9A9E0E37-C6F3-45D2-36D5-7F83519AD91C}"/>
              </a:ext>
            </a:extLst>
          </p:cNvPr>
          <p:cNvSpPr txBox="1"/>
          <p:nvPr/>
        </p:nvSpPr>
        <p:spPr>
          <a:xfrm>
            <a:off x="1225503" y="937543"/>
            <a:ext cx="10742719" cy="5247590"/>
          </a:xfrm>
          <a:prstGeom prst="rect">
            <a:avLst/>
          </a:prstGeom>
          <a:noFill/>
        </p:spPr>
        <p:txBody>
          <a:bodyPr wrap="square" rtlCol="0">
            <a:spAutoFit/>
          </a:bodyPr>
          <a:lstStyle/>
          <a:p>
            <a:pPr>
              <a:spcBef>
                <a:spcPts val="1200"/>
              </a:spcBef>
            </a:pPr>
            <a:r>
              <a:rPr lang="en-US" sz="3500" dirty="0">
                <a:solidFill>
                  <a:schemeClr val="tx2">
                    <a:lumMod val="60000"/>
                    <a:lumOff val="40000"/>
                  </a:schemeClr>
                </a:solidFill>
              </a:rPr>
              <a:t>This information would be helpful to understand where other Conference Participants stand with their decisions, if a Conference Participant is still unsure of what their vote will be. “Our service structure depends on the integrity and effectiveness of our communications.” Concept 7. </a:t>
            </a:r>
          </a:p>
          <a:p>
            <a:pPr>
              <a:spcBef>
                <a:spcPts val="1200"/>
              </a:spcBef>
            </a:pPr>
            <a:r>
              <a:rPr lang="en-US" sz="3500" dirty="0">
                <a:solidFill>
                  <a:schemeClr val="tx2">
                    <a:lumMod val="60000"/>
                    <a:lumOff val="40000"/>
                  </a:schemeClr>
                </a:solidFill>
              </a:rPr>
              <a:t>We believe each individual Conference Participant’s decision on each topic is valuable information in forming Consensus. </a:t>
            </a:r>
          </a:p>
          <a:p>
            <a:pPr>
              <a:spcBef>
                <a:spcPts val="1200"/>
              </a:spcBef>
            </a:pPr>
            <a:r>
              <a:rPr lang="en-US" sz="3500" dirty="0">
                <a:solidFill>
                  <a:schemeClr val="tx2">
                    <a:lumMod val="60000"/>
                    <a:lumOff val="40000"/>
                  </a:schemeClr>
                </a:solidFill>
              </a:rPr>
              <a:t>Our Fellowship goes to great lengths to encourage and ensure a diverse WSC population. . . .</a:t>
            </a: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5941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lang="en-US" sz="4000" b="1" dirty="0">
                <a:solidFill>
                  <a:schemeClr val="accent5"/>
                </a:solidFill>
                <a:ea typeface="Cambria" charset="0"/>
                <a:cs typeface="Cambria" charset="0"/>
                <a:sym typeface="BotonBQ-Bold"/>
              </a:rPr>
              <a:t>25</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—Rationale by Regions</a:t>
            </a:r>
            <a:endParaRPr lang="en-US" sz="3600" dirty="0">
              <a:solidFill>
                <a:schemeClr val="accent5"/>
              </a:solidFill>
            </a:endParaRPr>
          </a:p>
        </p:txBody>
      </p:sp>
      <p:sp>
        <p:nvSpPr>
          <p:cNvPr id="3" name="TextBox 2">
            <a:extLst>
              <a:ext uri="{FF2B5EF4-FFF2-40B4-BE49-F238E27FC236}">
                <a16:creationId xmlns:a16="http://schemas.microsoft.com/office/drawing/2014/main" id="{9A9E0E37-C6F3-45D2-36D5-7F83519AD91C}"/>
              </a:ext>
            </a:extLst>
          </p:cNvPr>
          <p:cNvSpPr txBox="1"/>
          <p:nvPr/>
        </p:nvSpPr>
        <p:spPr>
          <a:xfrm>
            <a:off x="1225503" y="937543"/>
            <a:ext cx="10823062" cy="5632311"/>
          </a:xfrm>
          <a:prstGeom prst="rect">
            <a:avLst/>
          </a:prstGeom>
          <a:noFill/>
        </p:spPr>
        <p:txBody>
          <a:bodyPr wrap="square" rtlCol="0">
            <a:spAutoFit/>
          </a:bodyPr>
          <a:lstStyle/>
          <a:p>
            <a:pPr>
              <a:spcBef>
                <a:spcPts val="1200"/>
              </a:spcBef>
            </a:pPr>
            <a:r>
              <a:rPr lang="en-US" sz="3500" dirty="0">
                <a:solidFill>
                  <a:schemeClr val="tx2">
                    <a:lumMod val="60000"/>
                    <a:lumOff val="40000"/>
                  </a:schemeClr>
                </a:solidFill>
              </a:rPr>
              <a:t>When we utilize secret ballots, we lose helpful information that may not get communicated from Conference Participants that have difficulty expressing themselves in the English language. Some Conference Participants are not called on or lack the verbal communication skills to participate during open discussion and debate. With a public ballot voting system, we would be shown the information of how they voted, even if we weren’t given an opportunity to hear why they voted that way.</a:t>
            </a:r>
          </a:p>
          <a:p>
            <a:pPr>
              <a:spcBef>
                <a:spcPts val="1200"/>
              </a:spcBef>
            </a:pPr>
            <a:r>
              <a:rPr lang="en-US" sz="3500" dirty="0">
                <a:solidFill>
                  <a:schemeClr val="tx2">
                    <a:lumMod val="60000"/>
                    <a:lumOff val="40000"/>
                  </a:schemeClr>
                </a:solidFill>
              </a:rPr>
              <a:t>We appreciate the amount of information shared in a roll call vote process, and the efficiency of the standard voting process. . . . </a:t>
            </a: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52378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lang="en-US" sz="4000" b="1" dirty="0">
                <a:solidFill>
                  <a:schemeClr val="accent5"/>
                </a:solidFill>
                <a:ea typeface="Cambria" charset="0"/>
                <a:cs typeface="Cambria" charset="0"/>
                <a:sym typeface="BotonBQ-Bold"/>
              </a:rPr>
              <a:t>25</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—Rationale by Regions</a:t>
            </a:r>
            <a:endParaRPr lang="en-US" sz="3600" dirty="0">
              <a:solidFill>
                <a:schemeClr val="accent5"/>
              </a:solidFill>
            </a:endParaRPr>
          </a:p>
        </p:txBody>
      </p:sp>
      <p:sp>
        <p:nvSpPr>
          <p:cNvPr id="3" name="TextBox 2">
            <a:extLst>
              <a:ext uri="{FF2B5EF4-FFF2-40B4-BE49-F238E27FC236}">
                <a16:creationId xmlns:a16="http://schemas.microsoft.com/office/drawing/2014/main" id="{9A9E0E37-C6F3-45D2-36D5-7F83519AD91C}"/>
              </a:ext>
            </a:extLst>
          </p:cNvPr>
          <p:cNvSpPr txBox="1"/>
          <p:nvPr/>
        </p:nvSpPr>
        <p:spPr>
          <a:xfrm>
            <a:off x="1225503" y="937543"/>
            <a:ext cx="10742719" cy="2939266"/>
          </a:xfrm>
          <a:prstGeom prst="rect">
            <a:avLst/>
          </a:prstGeom>
          <a:noFill/>
        </p:spPr>
        <p:txBody>
          <a:bodyPr wrap="square" rtlCol="0">
            <a:spAutoFit/>
          </a:bodyPr>
          <a:lstStyle/>
          <a:p>
            <a:pPr>
              <a:spcBef>
                <a:spcPts val="1200"/>
              </a:spcBef>
            </a:pPr>
            <a:r>
              <a:rPr lang="en-US" sz="3500" dirty="0">
                <a:solidFill>
                  <a:schemeClr val="tx2">
                    <a:lumMod val="60000"/>
                    <a:lumOff val="40000"/>
                  </a:schemeClr>
                </a:solidFill>
              </a:rPr>
              <a:t>By changing the settings in the handheld clickers, we can have the best of both processes.</a:t>
            </a:r>
          </a:p>
          <a:p>
            <a:pPr>
              <a:spcBef>
                <a:spcPts val="1200"/>
              </a:spcBef>
            </a:pPr>
            <a:r>
              <a:rPr lang="en-US" sz="3500" dirty="0">
                <a:solidFill>
                  <a:schemeClr val="tx2">
                    <a:lumMod val="60000"/>
                    <a:lumOff val="40000"/>
                  </a:schemeClr>
                </a:solidFill>
              </a:rPr>
              <a:t>Conference Participants who do not possess specific decisions by the time they reach the WSC can benefit from seeing the diversity of their peer communities’ choices.</a:t>
            </a: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74005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25—World Board Response</a:t>
            </a:r>
            <a:endParaRPr lang="en-US" sz="3600" dirty="0">
              <a:solidFill>
                <a:schemeClr val="accent5"/>
              </a:solidFill>
            </a:endParaRP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514E81D4-79F5-544B-8985-606661FF7014}"/>
              </a:ext>
            </a:extLst>
          </p:cNvPr>
          <p:cNvSpPr txBox="1"/>
          <p:nvPr/>
        </p:nvSpPr>
        <p:spPr>
          <a:xfrm>
            <a:off x="1311791" y="937543"/>
            <a:ext cx="10880209" cy="6001643"/>
          </a:xfrm>
          <a:prstGeom prst="rect">
            <a:avLst/>
          </a:prstGeom>
          <a:noFill/>
        </p:spPr>
        <p:txBody>
          <a:bodyPr wrap="square" rtlCol="0">
            <a:spAutoFit/>
          </a:bodyPr>
          <a:lstStyle/>
          <a:p>
            <a:pPr>
              <a:spcBef>
                <a:spcPts val="1200"/>
              </a:spcBef>
            </a:pPr>
            <a:r>
              <a:rPr lang="en-US" sz="2600" dirty="0">
                <a:solidFill>
                  <a:schemeClr val="tx2">
                    <a:lumMod val="60000"/>
                    <a:lumOff val="40000"/>
                  </a:schemeClr>
                </a:solidFill>
              </a:rPr>
              <a:t>Typically, WSC participants decide the operational details of decision making at the conference, rather than mandating rules through </a:t>
            </a:r>
            <a:r>
              <a:rPr lang="en-US" sz="2600" i="1" dirty="0">
                <a:solidFill>
                  <a:schemeClr val="tx2">
                    <a:lumMod val="60000"/>
                    <a:lumOff val="40000"/>
                  </a:schemeClr>
                </a:solidFill>
              </a:rPr>
              <a:t>CAR</a:t>
            </a:r>
            <a:r>
              <a:rPr lang="en-US" sz="2600" dirty="0">
                <a:solidFill>
                  <a:schemeClr val="tx2">
                    <a:lumMod val="60000"/>
                    <a:lumOff val="40000"/>
                  </a:schemeClr>
                </a:solidFill>
              </a:rPr>
              <a:t>  motions. We believe that is the most appropriate and practical approach. </a:t>
            </a:r>
          </a:p>
          <a:p>
            <a:pPr>
              <a:spcBef>
                <a:spcPts val="1200"/>
              </a:spcBef>
            </a:pPr>
            <a:r>
              <a:rPr lang="en-US" sz="2600" dirty="0">
                <a:solidFill>
                  <a:schemeClr val="tx2">
                    <a:lumMod val="60000"/>
                    <a:lumOff val="40000"/>
                  </a:schemeClr>
                </a:solidFill>
              </a:rPr>
              <a:t>We have been investigating new voting technology. The company that makes the technology we used at the 2016 and 2018 WSC no longer exists, and we are looking for an approach to polling and voting that will better suit a hybrid conference, rather than the “clickers” we used previously. We are aware that many participants will be unable to obtain visas for WSC 2023, and some may opt not to attend in person because of health considerations. </a:t>
            </a:r>
          </a:p>
          <a:p>
            <a:pPr>
              <a:spcBef>
                <a:spcPts val="1200"/>
              </a:spcBef>
            </a:pPr>
            <a:r>
              <a:rPr lang="en-US" sz="2600" dirty="0">
                <a:solidFill>
                  <a:schemeClr val="tx2">
                    <a:lumMod val="60000"/>
                    <a:lumOff val="40000"/>
                  </a:schemeClr>
                </a:solidFill>
              </a:rPr>
              <a:t>Thus far, the options we have looked at all feature confidential voting as the default or the only option. The e-polling software that the WSC currently uses lets us know who voted and verifies that there is only one vote from each participant, but how each participant votes is anonymous by design. There is no way to reveal how each participant votes. This appears to be the most common industry standard. </a:t>
            </a:r>
          </a:p>
        </p:txBody>
      </p:sp>
    </p:spTree>
    <p:extLst>
      <p:ext uri="{BB962C8B-B14F-4D97-AF65-F5344CB8AC3E}">
        <p14:creationId xmlns:p14="http://schemas.microsoft.com/office/powerpoint/2010/main" val="2100853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940949"/>
            <a:ext cx="10656431" cy="1648861"/>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rgbClr val="9B236B"/>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rgbClr val="9B236B"/>
                </a:solidFill>
                <a:effectLst/>
                <a:uLnTx/>
                <a:uFillTx/>
                <a:latin typeface="+mn-lt"/>
                <a:ea typeface="Cambria" charset="0"/>
                <a:cs typeface="Cambria" charset="0"/>
                <a:sym typeface="BotonBQ-Bold"/>
              </a:rPr>
              <a:t>19:</a:t>
            </a:r>
            <a:r>
              <a:rPr lang="en-US" sz="4000" b="1" dirty="0">
                <a:solidFill>
                  <a:srgbClr val="9B236B"/>
                </a:solidFill>
                <a:latin typeface="+mn-lt"/>
                <a:ea typeface="Cambria" charset="0"/>
                <a:cs typeface="Cambria" charset="0"/>
                <a:sym typeface="BotonBQ-Bold"/>
              </a:rPr>
              <a:t>  </a:t>
            </a:r>
            <a:r>
              <a:rPr lang="en-US" sz="3600" dirty="0">
                <a:solidFill>
                  <a:schemeClr val="tx2">
                    <a:lumMod val="60000"/>
                    <a:lumOff val="40000"/>
                  </a:schemeClr>
                </a:solidFill>
              </a:rPr>
              <a:t>To direct the WB to create a virtual Institutional Review Board (IRB) to review all researchers and their research questions that request access to the Narcotics Anonymous population through NAWS to conduct research.</a:t>
            </a:r>
          </a:p>
        </p:txBody>
      </p:sp>
      <p:sp>
        <p:nvSpPr>
          <p:cNvPr id="3" name="TextBox 2">
            <a:extLst>
              <a:ext uri="{FF2B5EF4-FFF2-40B4-BE49-F238E27FC236}">
                <a16:creationId xmlns:a16="http://schemas.microsoft.com/office/drawing/2014/main" id="{9A9E0E37-C6F3-45D2-36D5-7F83519AD91C}"/>
              </a:ext>
            </a:extLst>
          </p:cNvPr>
          <p:cNvSpPr txBox="1"/>
          <p:nvPr/>
        </p:nvSpPr>
        <p:spPr>
          <a:xfrm>
            <a:off x="1906356" y="3419002"/>
            <a:ext cx="9467302" cy="2708434"/>
          </a:xfrm>
          <a:prstGeom prst="rect">
            <a:avLst/>
          </a:prstGeom>
          <a:noFill/>
        </p:spPr>
        <p:txBody>
          <a:bodyPr wrap="square" rtlCol="0">
            <a:spAutoFit/>
          </a:bodyPr>
          <a:lstStyle/>
          <a:p>
            <a:r>
              <a:rPr lang="en-US" sz="3400" b="1" dirty="0">
                <a:solidFill>
                  <a:schemeClr val="accent5"/>
                </a:solidFill>
              </a:rPr>
              <a:t>Maker:  </a:t>
            </a:r>
            <a:r>
              <a:rPr lang="en-US" sz="3400" dirty="0">
                <a:solidFill>
                  <a:schemeClr val="tx2">
                    <a:lumMod val="60000"/>
                    <a:lumOff val="40000"/>
                  </a:schemeClr>
                </a:solidFill>
              </a:rPr>
              <a:t>Wisconsin Region</a:t>
            </a:r>
          </a:p>
          <a:p>
            <a:r>
              <a:rPr lang="en-US" sz="3400" b="1" dirty="0">
                <a:solidFill>
                  <a:srgbClr val="9B236B"/>
                </a:solidFill>
              </a:rPr>
              <a:t>Intent:  </a:t>
            </a:r>
            <a:r>
              <a:rPr lang="en-US" sz="3400" dirty="0">
                <a:solidFill>
                  <a:schemeClr val="tx2">
                    <a:lumMod val="60000"/>
                    <a:lumOff val="40000"/>
                  </a:schemeClr>
                </a:solidFill>
              </a:rPr>
              <a:t>To avoid the misuse of Narcotics Anonymous member information.</a:t>
            </a:r>
          </a:p>
          <a:p>
            <a:r>
              <a:rPr lang="en-US" sz="3400" b="1" dirty="0">
                <a:solidFill>
                  <a:srgbClr val="9B236B"/>
                </a:solidFill>
              </a:rPr>
              <a:t>Financial Impact: </a:t>
            </a:r>
            <a:r>
              <a:rPr lang="en-US" sz="3400" dirty="0">
                <a:solidFill>
                  <a:schemeClr val="tx2">
                    <a:lumMod val="60000"/>
                    <a:lumOff val="40000"/>
                  </a:schemeClr>
                </a:solidFill>
              </a:rPr>
              <a:t>A virtual workgroup would have minimal direct costs. </a:t>
            </a: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2682407"/>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55731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25—World Board Response</a:t>
            </a:r>
            <a:endParaRPr lang="en-US" sz="3600" dirty="0">
              <a:solidFill>
                <a:schemeClr val="accent5"/>
              </a:solidFill>
            </a:endParaRP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514E81D4-79F5-544B-8985-606661FF7014}"/>
              </a:ext>
            </a:extLst>
          </p:cNvPr>
          <p:cNvSpPr txBox="1"/>
          <p:nvPr/>
        </p:nvSpPr>
        <p:spPr>
          <a:xfrm>
            <a:off x="1311791" y="937543"/>
            <a:ext cx="10880209" cy="5693866"/>
          </a:xfrm>
          <a:prstGeom prst="rect">
            <a:avLst/>
          </a:prstGeom>
          <a:noFill/>
        </p:spPr>
        <p:txBody>
          <a:bodyPr wrap="square" rtlCol="0">
            <a:spAutoFit/>
          </a:bodyPr>
          <a:lstStyle/>
          <a:p>
            <a:pPr>
              <a:spcBef>
                <a:spcPts val="1200"/>
              </a:spcBef>
            </a:pPr>
            <a:r>
              <a:rPr lang="en-US" sz="2800" dirty="0">
                <a:solidFill>
                  <a:schemeClr val="tx2">
                    <a:lumMod val="60000"/>
                    <a:lumOff val="40000"/>
                  </a:schemeClr>
                </a:solidFill>
              </a:rPr>
              <a:t>The WSC has been evolving to a consensus-based decision-making process, and in that spirit has made a number of changes to processes, all of which seem to clash with the intention of this motion. The WSC has decided, when meeting in person, that when a vote or poll is taken, the screen will display who has and hasn’t voted, but not how anyone voted. That said, there are no “secret ballots” at the conference, with the exception of elections. Voice vote was the primary means for deciding things at the WSC for decades, and now voting is done electronically. Participants have the right to choose a roll call vote for any decision, but the body has decided to move away from roll call and standing votes. This evolution over the past ten years has helped to eliminate peer pressure and strengthen the consensus-building process. The only time that how individual participants vote becomes an issue for the body is when there is consensus on an item and participants who are not part of the consensus are asked if they want to speak. </a:t>
            </a:r>
          </a:p>
        </p:txBody>
      </p:sp>
    </p:spTree>
    <p:extLst>
      <p:ext uri="{BB962C8B-B14F-4D97-AF65-F5344CB8AC3E}">
        <p14:creationId xmlns:p14="http://schemas.microsoft.com/office/powerpoint/2010/main" val="33672098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25—World Board Response</a:t>
            </a:r>
            <a:endParaRPr lang="en-US" sz="3600" dirty="0">
              <a:solidFill>
                <a:schemeClr val="accent5"/>
              </a:solidFill>
            </a:endParaRP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514E81D4-79F5-544B-8985-606661FF7014}"/>
              </a:ext>
            </a:extLst>
          </p:cNvPr>
          <p:cNvSpPr txBox="1"/>
          <p:nvPr/>
        </p:nvSpPr>
        <p:spPr>
          <a:xfrm>
            <a:off x="1311791" y="937543"/>
            <a:ext cx="10880209" cy="5647700"/>
          </a:xfrm>
          <a:prstGeom prst="rect">
            <a:avLst/>
          </a:prstGeom>
          <a:noFill/>
        </p:spPr>
        <p:txBody>
          <a:bodyPr wrap="square" rtlCol="0">
            <a:spAutoFit/>
          </a:bodyPr>
          <a:lstStyle/>
          <a:p>
            <a:pPr>
              <a:spcBef>
                <a:spcPts val="1200"/>
              </a:spcBef>
            </a:pPr>
            <a:r>
              <a:rPr lang="en-US" sz="2700" dirty="0">
                <a:solidFill>
                  <a:schemeClr val="tx2">
                    <a:lumMod val="60000"/>
                    <a:lumOff val="40000"/>
                  </a:schemeClr>
                </a:solidFill>
              </a:rPr>
              <a:t>Trying to match the technology to the demands of a </a:t>
            </a:r>
            <a:r>
              <a:rPr lang="en-US" sz="2700" i="1" dirty="0">
                <a:solidFill>
                  <a:schemeClr val="tx2">
                    <a:lumMod val="60000"/>
                    <a:lumOff val="40000"/>
                  </a:schemeClr>
                </a:solidFill>
              </a:rPr>
              <a:t>CAR</a:t>
            </a:r>
            <a:r>
              <a:rPr lang="en-US" sz="2700" dirty="0">
                <a:solidFill>
                  <a:schemeClr val="tx2">
                    <a:lumMod val="60000"/>
                    <a:lumOff val="40000"/>
                  </a:schemeClr>
                </a:solidFill>
              </a:rPr>
              <a:t>  motion will limit our options and will restrict the WSC’s ability to make decisions and do its work. To give two examples, initial straw polls on all </a:t>
            </a:r>
            <a:r>
              <a:rPr lang="en-US" sz="2700" i="1" dirty="0">
                <a:solidFill>
                  <a:schemeClr val="tx2">
                    <a:lumMod val="60000"/>
                    <a:lumOff val="40000"/>
                  </a:schemeClr>
                </a:solidFill>
              </a:rPr>
              <a:t>CAR</a:t>
            </a:r>
            <a:r>
              <a:rPr lang="en-US" sz="2700" dirty="0">
                <a:solidFill>
                  <a:schemeClr val="tx2">
                    <a:lumMod val="60000"/>
                    <a:lumOff val="40000"/>
                  </a:schemeClr>
                </a:solidFill>
              </a:rPr>
              <a:t>  motions and amendments are now taken in advance of the meeting, with results posted on </a:t>
            </a:r>
            <a:r>
              <a:rPr lang="en-US" sz="2700" dirty="0" err="1">
                <a:solidFill>
                  <a:schemeClr val="tx2">
                    <a:lumMod val="60000"/>
                    <a:lumOff val="40000"/>
                  </a:schemeClr>
                </a:solidFill>
              </a:rPr>
              <a:t>na.org</a:t>
            </a:r>
            <a:r>
              <a:rPr lang="en-US" sz="2700" dirty="0">
                <a:solidFill>
                  <a:schemeClr val="tx2">
                    <a:lumMod val="60000"/>
                    <a:lumOff val="40000"/>
                  </a:schemeClr>
                </a:solidFill>
              </a:rPr>
              <a:t>. This makes business much more efficient and helps the Cofacilitators plan the order of business at the meeting. It also gives participants a sense of where the body as a whole stands on each motion. The WSC has also elected, at the past two conferences, to make some decisions outside of sessions by e-poll. Both of these things—initial straw polls in advance of the meeting and e-polling after sessions, would be impossible if this motion were to pass. Given the fact that the upcoming conference will be unlike any we have ever had—more hybrid than any in history—it seems wise to allow participants the flexibility to make operational and procedural decisions as necessary and not tie their hands through a </a:t>
            </a:r>
            <a:r>
              <a:rPr lang="en-US" sz="2700" i="1" dirty="0">
                <a:solidFill>
                  <a:schemeClr val="tx2">
                    <a:lumMod val="60000"/>
                    <a:lumOff val="40000"/>
                  </a:schemeClr>
                </a:solidFill>
              </a:rPr>
              <a:t>CAR</a:t>
            </a:r>
            <a:r>
              <a:rPr lang="en-US" sz="2700" dirty="0">
                <a:solidFill>
                  <a:schemeClr val="tx2">
                    <a:lumMod val="60000"/>
                    <a:lumOff val="40000"/>
                  </a:schemeClr>
                </a:solidFill>
              </a:rPr>
              <a:t>  motion.</a:t>
            </a:r>
          </a:p>
        </p:txBody>
      </p:sp>
    </p:spTree>
    <p:extLst>
      <p:ext uri="{BB962C8B-B14F-4D97-AF65-F5344CB8AC3E}">
        <p14:creationId xmlns:p14="http://schemas.microsoft.com/office/powerpoint/2010/main" val="4063250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2" y="1534935"/>
            <a:ext cx="10321836"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rgbClr val="9B236B"/>
                </a:solidFill>
                <a:effectLst/>
                <a:uLnTx/>
                <a:uFillTx/>
                <a:latin typeface="+mn-lt"/>
                <a:ea typeface="Cambria" charset="0"/>
                <a:cs typeface="Cambria" charset="0"/>
                <a:sym typeface="BotonBQ-Bold"/>
              </a:rPr>
              <a:t>Motion </a:t>
            </a:r>
            <a:r>
              <a:rPr lang="en-US" sz="4000" b="1" dirty="0">
                <a:solidFill>
                  <a:srgbClr val="9B236B"/>
                </a:solidFill>
                <a:ea typeface="Cambria" charset="0"/>
                <a:cs typeface="Cambria" charset="0"/>
                <a:sym typeface="BotonBQ-Bold"/>
              </a:rPr>
              <a:t>25</a:t>
            </a:r>
            <a:r>
              <a:rPr kumimoji="0" lang="en-US" sz="4000" b="1" i="0" u="none" strike="noStrike" kern="1200" cap="none" spc="0" normalizeH="0" baseline="0" noProof="0" dirty="0">
                <a:ln>
                  <a:noFill/>
                </a:ln>
                <a:solidFill>
                  <a:srgbClr val="9B236B"/>
                </a:solidFill>
                <a:effectLst/>
                <a:uLnTx/>
                <a:uFillTx/>
                <a:latin typeface="+mn-lt"/>
                <a:ea typeface="Cambria" charset="0"/>
                <a:cs typeface="Cambria" charset="0"/>
                <a:sym typeface="BotonBQ-Bold"/>
              </a:rPr>
              <a:t>:</a:t>
            </a:r>
            <a:r>
              <a:rPr lang="en-US" sz="4000" b="1" dirty="0">
                <a:solidFill>
                  <a:srgbClr val="9B236B"/>
                </a:solidFill>
                <a:latin typeface="+mn-lt"/>
                <a:ea typeface="Cambria" charset="0"/>
                <a:cs typeface="Cambria" charset="0"/>
                <a:sym typeface="BotonBQ-Bold"/>
              </a:rPr>
              <a:t>  </a:t>
            </a:r>
            <a:r>
              <a:rPr lang="en-US" sz="3600" dirty="0">
                <a:solidFill>
                  <a:schemeClr val="tx2">
                    <a:lumMod val="60000"/>
                    <a:lumOff val="40000"/>
                  </a:schemeClr>
                </a:solidFill>
              </a:rPr>
              <a:t>All votes and straw polls on motions that were included in the </a:t>
            </a:r>
            <a:r>
              <a:rPr lang="en-US" sz="3600" i="1" dirty="0">
                <a:solidFill>
                  <a:schemeClr val="tx2">
                    <a:lumMod val="60000"/>
                    <a:lumOff val="40000"/>
                  </a:schemeClr>
                </a:solidFill>
              </a:rPr>
              <a:t>Conference Agenda Report  </a:t>
            </a:r>
            <a:r>
              <a:rPr lang="en-US" sz="3600" dirty="0">
                <a:solidFill>
                  <a:schemeClr val="tx2">
                    <a:lumMod val="60000"/>
                    <a:lumOff val="40000"/>
                  </a:schemeClr>
                </a:solidFill>
              </a:rPr>
              <a:t>or the Conference Approval Track, not to include election ballots, will be displayed in real time for all Conference Participants to see, showing who voted and how they voted. </a:t>
            </a:r>
          </a:p>
        </p:txBody>
      </p:sp>
      <p:sp>
        <p:nvSpPr>
          <p:cNvPr id="3" name="TextBox 2">
            <a:extLst>
              <a:ext uri="{FF2B5EF4-FFF2-40B4-BE49-F238E27FC236}">
                <a16:creationId xmlns:a16="http://schemas.microsoft.com/office/drawing/2014/main" id="{9A9E0E37-C6F3-45D2-36D5-7F83519AD91C}"/>
              </a:ext>
            </a:extLst>
          </p:cNvPr>
          <p:cNvSpPr txBox="1"/>
          <p:nvPr/>
        </p:nvSpPr>
        <p:spPr>
          <a:xfrm>
            <a:off x="1791094" y="3644154"/>
            <a:ext cx="5285901" cy="1754326"/>
          </a:xfrm>
          <a:prstGeom prst="rect">
            <a:avLst/>
          </a:prstGeom>
          <a:noFill/>
        </p:spPr>
        <p:txBody>
          <a:bodyPr wrap="square" rtlCol="0">
            <a:spAutoFit/>
          </a:bodyPr>
          <a:lstStyle/>
          <a:p>
            <a:r>
              <a:rPr lang="en-US" sz="3600" b="1" dirty="0">
                <a:solidFill>
                  <a:srgbClr val="9B236B"/>
                </a:solidFill>
              </a:rPr>
              <a:t>Intent:  </a:t>
            </a:r>
            <a:r>
              <a:rPr lang="en-US" sz="3600" dirty="0">
                <a:solidFill>
                  <a:schemeClr val="tx2">
                    <a:lumMod val="60000"/>
                    <a:lumOff val="40000"/>
                  </a:schemeClr>
                </a:solidFill>
              </a:rPr>
              <a:t>To see how each Conference Participant votes on each motion.</a:t>
            </a: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3276393"/>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Rounded Rectangle 4">
            <a:extLst>
              <a:ext uri="{FF2B5EF4-FFF2-40B4-BE49-F238E27FC236}">
                <a16:creationId xmlns:a16="http://schemas.microsoft.com/office/drawing/2014/main" id="{5713DFCC-B7DE-1B0A-AEE2-886AD63DD82B}"/>
              </a:ext>
            </a:extLst>
          </p:cNvPr>
          <p:cNvSpPr/>
          <p:nvPr/>
        </p:nvSpPr>
        <p:spPr>
          <a:xfrm>
            <a:off x="9942650" y="5057606"/>
            <a:ext cx="2025572" cy="155100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AD80914-0C26-DB2F-206A-B2DABFF0DF98}"/>
              </a:ext>
            </a:extLst>
          </p:cNvPr>
          <p:cNvSpPr txBox="1"/>
          <p:nvPr/>
        </p:nvSpPr>
        <p:spPr>
          <a:xfrm>
            <a:off x="9942651" y="5232945"/>
            <a:ext cx="2025571" cy="1200329"/>
          </a:xfrm>
          <a:prstGeom prst="rect">
            <a:avLst/>
          </a:prstGeom>
          <a:noFill/>
        </p:spPr>
        <p:txBody>
          <a:bodyPr wrap="square" rtlCol="0">
            <a:spAutoFit/>
          </a:bodyPr>
          <a:lstStyle/>
          <a:p>
            <a:pPr algn="ctr">
              <a:spcBef>
                <a:spcPts val="1200"/>
              </a:spcBef>
              <a:spcAft>
                <a:spcPts val="1200"/>
              </a:spcAft>
            </a:pPr>
            <a:r>
              <a:rPr lang="en-US" sz="3600" b="1" dirty="0">
                <a:solidFill>
                  <a:schemeClr val="bg1"/>
                </a:solidFill>
              </a:rPr>
              <a:t>Pause for discussion</a:t>
            </a:r>
            <a:endParaRPr lang="en-US" sz="3600" dirty="0">
              <a:solidFill>
                <a:schemeClr val="bg1"/>
              </a:solidFill>
            </a:endParaRPr>
          </a:p>
        </p:txBody>
      </p:sp>
    </p:spTree>
    <p:extLst>
      <p:ext uri="{BB962C8B-B14F-4D97-AF65-F5344CB8AC3E}">
        <p14:creationId xmlns:p14="http://schemas.microsoft.com/office/powerpoint/2010/main" val="18202697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29830B-B3DE-D04C-A128-742F12CB4745}"/>
              </a:ext>
            </a:extLst>
          </p:cNvPr>
          <p:cNvSpPr/>
          <p:nvPr/>
        </p:nvSpPr>
        <p:spPr>
          <a:xfrm>
            <a:off x="424405" y="525045"/>
            <a:ext cx="11277600" cy="5878532"/>
          </a:xfrm>
          <a:prstGeom prst="rect">
            <a:avLst/>
          </a:prstGeom>
        </p:spPr>
        <p:txBody>
          <a:bodyPr wrap="square">
            <a:spAutoFit/>
          </a:bodyPr>
          <a:lstStyle/>
          <a:p>
            <a:pPr marL="308681" lvl="0" indent="-308681" defTabSz="457200">
              <a:spcBef>
                <a:spcPts val="600"/>
              </a:spcBef>
              <a:buClrTx/>
              <a:buSzPct val="75000"/>
              <a:buFontTx/>
              <a:buChar char="•"/>
              <a:defRPr sz="1800"/>
            </a:pPr>
            <a:r>
              <a:rPr lang="en-US" sz="4000" dirty="0">
                <a:solidFill>
                  <a:schemeClr val="accent1"/>
                </a:solidFill>
                <a:ea typeface="Cambria" charset="0"/>
                <a:cs typeface="Cambria" charset="0"/>
                <a:sym typeface="PopplLaudatio-Regular"/>
              </a:rPr>
              <a:t>Six</a:t>
            </a:r>
            <a:r>
              <a:rPr lang="en-US" sz="4000" kern="1200" dirty="0">
                <a:solidFill>
                  <a:schemeClr val="accent1"/>
                </a:solidFill>
                <a:ea typeface="Cambria" charset="0"/>
                <a:cs typeface="Cambria" charset="0"/>
                <a:sym typeface="PopplLaudatio-Regular"/>
              </a:rPr>
              <a:t> other </a:t>
            </a:r>
            <a:r>
              <a:rPr lang="en-US" sz="4000" dirty="0">
                <a:solidFill>
                  <a:schemeClr val="accent1"/>
                </a:solidFill>
                <a:ea typeface="Cambria" charset="0"/>
                <a:cs typeface="Cambria" charset="0"/>
                <a:sym typeface="PopplLaudatio-Regular"/>
              </a:rPr>
              <a:t>PowerPoint</a:t>
            </a:r>
            <a:r>
              <a:rPr lang="en-US" sz="4000" kern="1200" dirty="0">
                <a:solidFill>
                  <a:schemeClr val="accent1"/>
                </a:solidFill>
                <a:ea typeface="Cambria" charset="0"/>
                <a:cs typeface="Cambria" charset="0"/>
                <a:sym typeface="PopplLaudatio-Regular"/>
              </a:rPr>
              <a:t>s available online</a:t>
            </a:r>
          </a:p>
          <a:p>
            <a:pPr marL="308681" lvl="0" indent="-308681" defTabSz="457200">
              <a:spcBef>
                <a:spcPts val="600"/>
              </a:spcBef>
              <a:buClrTx/>
              <a:buSzPct val="75000"/>
              <a:buFontTx/>
              <a:buChar char="•"/>
              <a:defRPr sz="1800"/>
            </a:pPr>
            <a:r>
              <a:rPr lang="en-US" sz="4000" i="1" dirty="0">
                <a:solidFill>
                  <a:schemeClr val="accent1"/>
                </a:solidFill>
                <a:ea typeface="Cambria" charset="0"/>
                <a:cs typeface="Cambria" charset="0"/>
                <a:sym typeface="PopplLaudatio-Regular"/>
              </a:rPr>
              <a:t>CAR</a:t>
            </a:r>
            <a:r>
              <a:rPr lang="en-US" sz="4000" dirty="0">
                <a:solidFill>
                  <a:schemeClr val="accent1"/>
                </a:solidFill>
                <a:ea typeface="Cambria" charset="0"/>
                <a:cs typeface="Cambria" charset="0"/>
                <a:sym typeface="PopplLaudatio-Regular"/>
              </a:rPr>
              <a:t>  survey also available online</a:t>
            </a:r>
            <a:endParaRPr lang="en-US" sz="4000" kern="1200" dirty="0">
              <a:solidFill>
                <a:schemeClr val="accent1"/>
              </a:solidFill>
              <a:ea typeface="Cambria" charset="0"/>
              <a:cs typeface="Cambria" charset="0"/>
              <a:sym typeface="PopplLaudatio-Regular"/>
            </a:endParaRPr>
          </a:p>
          <a:p>
            <a:pPr marL="308681" lvl="0" indent="-308681" defTabSz="457200">
              <a:spcBef>
                <a:spcPts val="600"/>
              </a:spcBef>
              <a:buClrTx/>
              <a:buSzPct val="75000"/>
              <a:buFontTx/>
              <a:buChar char="•"/>
              <a:defRPr sz="1800"/>
            </a:pPr>
            <a:r>
              <a:rPr lang="en-US" sz="4000" i="1" kern="1200" dirty="0">
                <a:solidFill>
                  <a:schemeClr val="accent1"/>
                </a:solidFill>
                <a:ea typeface="Cambria" charset="0"/>
                <a:cs typeface="Cambria" charset="0"/>
                <a:sym typeface="PopplLaudatio-Regular"/>
              </a:rPr>
              <a:t>CAR</a:t>
            </a:r>
            <a:r>
              <a:rPr lang="en-US" sz="4000" kern="1200" dirty="0">
                <a:solidFill>
                  <a:schemeClr val="accent1"/>
                </a:solidFill>
                <a:ea typeface="Cambria" charset="0"/>
                <a:cs typeface="Cambria" charset="0"/>
                <a:sym typeface="PopplLaudatio-Regular"/>
              </a:rPr>
              <a:t>  available for download</a:t>
            </a:r>
          </a:p>
          <a:p>
            <a:pPr lvl="3" defTabSz="457200">
              <a:spcBef>
                <a:spcPts val="600"/>
              </a:spcBef>
              <a:buSzPct val="75000"/>
              <a:defRPr sz="1800"/>
            </a:pPr>
            <a:r>
              <a:rPr lang="en-US" sz="5400" u="sng" kern="1200" dirty="0" err="1">
                <a:solidFill>
                  <a:srgbClr val="00B0F0"/>
                </a:solidFill>
                <a:uFill>
                  <a:solidFill>
                    <a:srgbClr val="00B0F0"/>
                  </a:solidFill>
                </a:uFill>
                <a:ea typeface="Cambria" charset="0"/>
                <a:cs typeface="Cambria" charset="0"/>
                <a:sym typeface="PopplLaudatio-Regular"/>
              </a:rPr>
              <a:t>worldboard@na.org</a:t>
            </a:r>
            <a:r>
              <a:rPr lang="en-US" sz="5400" u="sng" kern="1200" dirty="0">
                <a:solidFill>
                  <a:srgbClr val="00B0F0"/>
                </a:solidFill>
                <a:uFill>
                  <a:solidFill>
                    <a:srgbClr val="00B0F0"/>
                  </a:solidFill>
                </a:uFill>
                <a:ea typeface="Cambria" charset="0"/>
                <a:cs typeface="Cambria" charset="0"/>
                <a:sym typeface="PopplLaudatio-Regular"/>
              </a:rPr>
              <a:t> </a:t>
            </a:r>
          </a:p>
          <a:p>
            <a:pPr lvl="3" defTabSz="457200">
              <a:spcBef>
                <a:spcPts val="600"/>
              </a:spcBef>
              <a:buSzPct val="75000"/>
              <a:defRPr sz="1800"/>
            </a:pPr>
            <a:endParaRPr lang="en-US" sz="5400" u="sng" dirty="0">
              <a:solidFill>
                <a:srgbClr val="00B0F0"/>
              </a:solidFill>
              <a:uFill>
                <a:solidFill>
                  <a:srgbClr val="00B0F0"/>
                </a:solidFill>
              </a:uFill>
              <a:ea typeface="Cambria" charset="0"/>
              <a:cs typeface="Cambria" charset="0"/>
              <a:sym typeface="PopplLaudatio-Regular"/>
            </a:endParaRPr>
          </a:p>
          <a:p>
            <a:pPr lvl="3" defTabSz="457200">
              <a:spcBef>
                <a:spcPts val="600"/>
              </a:spcBef>
              <a:buSzPct val="75000"/>
              <a:defRPr sz="1800"/>
            </a:pPr>
            <a:r>
              <a:rPr lang="en-US" sz="5400" u="sng" kern="1200" dirty="0" err="1">
                <a:solidFill>
                  <a:srgbClr val="00B0F0"/>
                </a:solidFill>
                <a:uFill>
                  <a:solidFill>
                    <a:srgbClr val="00B0F0"/>
                  </a:solidFill>
                </a:uFill>
                <a:ea typeface="Cambria" charset="0"/>
                <a:cs typeface="Cambria" charset="0"/>
                <a:sym typeface="PopplLaudatio-Regular"/>
              </a:rPr>
              <a:t>www.na.org</a:t>
            </a:r>
            <a:r>
              <a:rPr lang="en-US" sz="5400" u="sng" kern="1200" dirty="0">
                <a:solidFill>
                  <a:srgbClr val="00B0F0"/>
                </a:solidFill>
                <a:uFill>
                  <a:solidFill>
                    <a:srgbClr val="00B0F0"/>
                  </a:solidFill>
                </a:uFill>
                <a:ea typeface="Cambria" charset="0"/>
                <a:cs typeface="Cambria" charset="0"/>
                <a:sym typeface="PopplLaudatio-Regular"/>
              </a:rPr>
              <a:t>/conference </a:t>
            </a:r>
          </a:p>
          <a:p>
            <a:pPr marL="457200" lvl="1" defTabSz="457200">
              <a:spcBef>
                <a:spcPts val="600"/>
              </a:spcBef>
              <a:buClrTx/>
              <a:buSzPct val="75000"/>
              <a:defRPr sz="1800"/>
            </a:pPr>
            <a:r>
              <a:rPr lang="en-US" sz="5400" u="sng" kern="1200" dirty="0">
                <a:solidFill>
                  <a:srgbClr val="00B0F0"/>
                </a:solidFill>
                <a:uFill>
                  <a:solidFill>
                    <a:srgbClr val="00B0F0"/>
                  </a:solidFill>
                </a:uFill>
                <a:ea typeface="Cambria" charset="0"/>
                <a:cs typeface="Cambria" charset="0"/>
                <a:sym typeface="PopplLaudatio-Regular"/>
              </a:rPr>
              <a:t>  </a:t>
            </a:r>
          </a:p>
        </p:txBody>
      </p:sp>
      <p:pic>
        <p:nvPicPr>
          <p:cNvPr id="6" name="Picture 5">
            <a:extLst>
              <a:ext uri="{FF2B5EF4-FFF2-40B4-BE49-F238E27FC236}">
                <a16:creationId xmlns:a16="http://schemas.microsoft.com/office/drawing/2014/main" id="{46945561-E8BD-4BC5-9FFB-A7E02FF650D1}"/>
              </a:ext>
            </a:extLst>
          </p:cNvPr>
          <p:cNvPicPr>
            <a:picLocks noChangeAspect="1"/>
          </p:cNvPicPr>
          <p:nvPr/>
        </p:nvPicPr>
        <p:blipFill>
          <a:blip r:embed="rId3"/>
          <a:stretch>
            <a:fillRect/>
          </a:stretch>
        </p:blipFill>
        <p:spPr>
          <a:xfrm>
            <a:off x="8248891" y="1911752"/>
            <a:ext cx="3657600" cy="4724400"/>
          </a:xfrm>
          <a:prstGeom prst="rect">
            <a:avLst/>
          </a:prstGeom>
          <a:ln>
            <a:solidFill>
              <a:schemeClr val="accent1">
                <a:lumMod val="60000"/>
                <a:lumOff val="40000"/>
              </a:schemeClr>
            </a:solidFill>
          </a:ln>
        </p:spPr>
      </p:pic>
      <p:pic>
        <p:nvPicPr>
          <p:cNvPr id="2" name="Picture 1">
            <a:extLst>
              <a:ext uri="{FF2B5EF4-FFF2-40B4-BE49-F238E27FC236}">
                <a16:creationId xmlns:a16="http://schemas.microsoft.com/office/drawing/2014/main" id="{10AC8C59-E674-64F1-D835-616F6395F6AE}"/>
              </a:ext>
            </a:extLst>
          </p:cNvPr>
          <p:cNvPicPr>
            <a:picLocks noChangeAspect="1"/>
          </p:cNvPicPr>
          <p:nvPr/>
        </p:nvPicPr>
        <p:blipFill>
          <a:blip r:embed="rId4"/>
          <a:stretch>
            <a:fillRect/>
          </a:stretch>
        </p:blipFill>
        <p:spPr>
          <a:xfrm>
            <a:off x="155463" y="4034677"/>
            <a:ext cx="1674492" cy="2170141"/>
          </a:xfrm>
          <a:prstGeom prst="rect">
            <a:avLst/>
          </a:prstGeom>
        </p:spPr>
      </p:pic>
    </p:spTree>
    <p:extLst>
      <p:ext uri="{BB962C8B-B14F-4D97-AF65-F5344CB8AC3E}">
        <p14:creationId xmlns:p14="http://schemas.microsoft.com/office/powerpoint/2010/main" val="3058445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lang="en-US" sz="4000" b="1" dirty="0">
                <a:solidFill>
                  <a:schemeClr val="accent5"/>
                </a:solidFill>
                <a:ea typeface="Cambria" charset="0"/>
                <a:cs typeface="Cambria" charset="0"/>
                <a:sym typeface="BotonBQ-Bold"/>
              </a:rPr>
              <a:t>19</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—Rationale by Region</a:t>
            </a:r>
            <a:endParaRPr lang="en-US" sz="3600" dirty="0">
              <a:solidFill>
                <a:schemeClr val="accent5"/>
              </a:solidFill>
            </a:endParaRPr>
          </a:p>
        </p:txBody>
      </p:sp>
      <p:sp>
        <p:nvSpPr>
          <p:cNvPr id="3" name="TextBox 2">
            <a:extLst>
              <a:ext uri="{FF2B5EF4-FFF2-40B4-BE49-F238E27FC236}">
                <a16:creationId xmlns:a16="http://schemas.microsoft.com/office/drawing/2014/main" id="{9A9E0E37-C6F3-45D2-36D5-7F83519AD91C}"/>
              </a:ext>
            </a:extLst>
          </p:cNvPr>
          <p:cNvSpPr txBox="1"/>
          <p:nvPr/>
        </p:nvSpPr>
        <p:spPr>
          <a:xfrm>
            <a:off x="1225503" y="937543"/>
            <a:ext cx="10829006" cy="5324535"/>
          </a:xfrm>
          <a:prstGeom prst="rect">
            <a:avLst/>
          </a:prstGeom>
          <a:noFill/>
        </p:spPr>
        <p:txBody>
          <a:bodyPr wrap="square" rtlCol="0">
            <a:spAutoFit/>
          </a:bodyPr>
          <a:lstStyle/>
          <a:p>
            <a:pPr>
              <a:spcBef>
                <a:spcPts val="1200"/>
              </a:spcBef>
              <a:spcAft>
                <a:spcPts val="1200"/>
              </a:spcAft>
            </a:pPr>
            <a:r>
              <a:rPr lang="en-US" sz="3400" dirty="0">
                <a:solidFill>
                  <a:schemeClr val="tx2">
                    <a:lumMod val="60000"/>
                    <a:lumOff val="40000"/>
                  </a:schemeClr>
                </a:solidFill>
              </a:rPr>
              <a:t>To ensure that the members of the Narcotics Anonymous Fellowship are protected when NAWS is asking them to participate in surveys that are being led by non-NAWS researchers. According to the protected population clause of the American Psychological Association (APA), anyone who has a mental health diagnosis is taken into the protected population when conducting research, further our members, who are addicts are classified in the category of substance use disorder according to the Diagnostic and Statistical Manual 5th Release (DSM-5), which classifies addiction as a mental illness. . . .</a:t>
            </a: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7085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lang="en-US" sz="4000" b="1" dirty="0">
                <a:solidFill>
                  <a:schemeClr val="accent5"/>
                </a:solidFill>
                <a:ea typeface="Cambria" charset="0"/>
                <a:cs typeface="Cambria" charset="0"/>
                <a:sym typeface="BotonBQ-Bold"/>
              </a:rPr>
              <a:t>19</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—Rationale by Region</a:t>
            </a:r>
            <a:endParaRPr lang="en-US" sz="3600" dirty="0">
              <a:solidFill>
                <a:schemeClr val="accent5"/>
              </a:solidFill>
            </a:endParaRPr>
          </a:p>
        </p:txBody>
      </p:sp>
      <p:sp>
        <p:nvSpPr>
          <p:cNvPr id="3" name="TextBox 2">
            <a:extLst>
              <a:ext uri="{FF2B5EF4-FFF2-40B4-BE49-F238E27FC236}">
                <a16:creationId xmlns:a16="http://schemas.microsoft.com/office/drawing/2014/main" id="{9A9E0E37-C6F3-45D2-36D5-7F83519AD91C}"/>
              </a:ext>
            </a:extLst>
          </p:cNvPr>
          <p:cNvSpPr txBox="1"/>
          <p:nvPr/>
        </p:nvSpPr>
        <p:spPr>
          <a:xfrm>
            <a:off x="1225503" y="937543"/>
            <a:ext cx="10829006" cy="5324535"/>
          </a:xfrm>
          <a:prstGeom prst="rect">
            <a:avLst/>
          </a:prstGeom>
          <a:noFill/>
        </p:spPr>
        <p:txBody>
          <a:bodyPr wrap="square" rtlCol="0">
            <a:spAutoFit/>
          </a:bodyPr>
          <a:lstStyle/>
          <a:p>
            <a:pPr>
              <a:spcBef>
                <a:spcPts val="1200"/>
              </a:spcBef>
              <a:spcAft>
                <a:spcPts val="1200"/>
              </a:spcAft>
            </a:pPr>
            <a:r>
              <a:rPr lang="en-US" sz="3400" dirty="0">
                <a:solidFill>
                  <a:schemeClr val="tx2">
                    <a:lumMod val="60000"/>
                    <a:lumOff val="40000"/>
                  </a:schemeClr>
                </a:solidFill>
              </a:rPr>
              <a:t>An IRB would ensure that consent is given from each member, which would further ensure that our members understood what their answers were going to be used for, as well as ensuring that anonymity and clarity was offered to all who participated in the surveys. An IRB would ensure that ethical and safe practices are carried out for our members and the principles that our Fellowship stand by within our traditions are followed when allowing anyone to conduct research using the Narcotics Anonymous population. This IRB would review all research requests to ensure proper care with our member information.</a:t>
            </a: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9683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19—World Board Response</a:t>
            </a:r>
            <a:endParaRPr lang="en-US" sz="3600" dirty="0">
              <a:solidFill>
                <a:schemeClr val="accent5"/>
              </a:solidFill>
            </a:endParaRP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FD1CDF5-0994-DB37-0B0A-DB16A8CDBA06}"/>
              </a:ext>
            </a:extLst>
          </p:cNvPr>
          <p:cNvSpPr txBox="1"/>
          <p:nvPr/>
        </p:nvSpPr>
        <p:spPr>
          <a:xfrm>
            <a:off x="1225502" y="937543"/>
            <a:ext cx="10966497" cy="5816977"/>
          </a:xfrm>
          <a:prstGeom prst="rect">
            <a:avLst/>
          </a:prstGeom>
          <a:noFill/>
        </p:spPr>
        <p:txBody>
          <a:bodyPr wrap="square" rtlCol="0">
            <a:spAutoFit/>
          </a:bodyPr>
          <a:lstStyle/>
          <a:p>
            <a:pPr>
              <a:spcBef>
                <a:spcPts val="1200"/>
              </a:spcBef>
              <a:spcAft>
                <a:spcPts val="1200"/>
              </a:spcAft>
            </a:pPr>
            <a:r>
              <a:rPr lang="en-US" sz="3200" dirty="0">
                <a:solidFill>
                  <a:schemeClr val="tx2">
                    <a:lumMod val="60000"/>
                    <a:lumOff val="40000"/>
                  </a:schemeClr>
                </a:solidFill>
              </a:rPr>
              <a:t>World Services has successfully cooperated with outside researchers on a number of occasions, and the resulting research and articles have brought us closer to our vision that “Narcotics Anonymous has universal recognition and respect as a viable program of recovery.” We do not believe it is necessary to create an Institutional Review Board (IRB) because there are already safeguards in place to protect Narcotics Anonymous member information and avoid the “misuse” referenced in the motion’s intent. </a:t>
            </a:r>
          </a:p>
          <a:p>
            <a:pPr>
              <a:spcBef>
                <a:spcPts val="1200"/>
              </a:spcBef>
              <a:spcAft>
                <a:spcPts val="1200"/>
              </a:spcAft>
            </a:pPr>
            <a:r>
              <a:rPr lang="en-US" sz="3200" dirty="0">
                <a:solidFill>
                  <a:schemeClr val="tx2">
                    <a:lumMod val="60000"/>
                    <a:lumOff val="40000"/>
                  </a:schemeClr>
                </a:solidFill>
              </a:rPr>
              <a:t>The only research that NA World Services has agreed to assist with is on behalf of reputable medical researchers who have national and international reach in what they publish. . . .</a:t>
            </a:r>
          </a:p>
        </p:txBody>
      </p:sp>
    </p:spTree>
    <p:extLst>
      <p:ext uri="{BB962C8B-B14F-4D97-AF65-F5344CB8AC3E}">
        <p14:creationId xmlns:p14="http://schemas.microsoft.com/office/powerpoint/2010/main" val="3984877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311791" y="138896"/>
            <a:ext cx="10656431" cy="706050"/>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Motion </a:t>
            </a:r>
            <a:r>
              <a:rPr kumimoji="0" lang="en-US" sz="4000" b="1" i="0" u="none" strike="noStrike" kern="1200" cap="none" spc="0" normalizeH="0" baseline="0" noProof="0" dirty="0">
                <a:ln>
                  <a:noFill/>
                </a:ln>
                <a:solidFill>
                  <a:schemeClr val="accent5"/>
                </a:solidFill>
                <a:effectLst/>
                <a:uLnTx/>
                <a:uFillTx/>
                <a:latin typeface="+mn-lt"/>
                <a:ea typeface="Cambria" charset="0"/>
                <a:cs typeface="Cambria" charset="0"/>
                <a:sym typeface="BotonBQ-Bold"/>
              </a:rPr>
              <a:t>19—World Board Response</a:t>
            </a:r>
            <a:endParaRPr lang="en-US" sz="3600" dirty="0">
              <a:solidFill>
                <a:schemeClr val="accent5"/>
              </a:solidFill>
            </a:endParaRPr>
          </a:p>
        </p:txBody>
      </p:sp>
      <p:cxnSp>
        <p:nvCxnSpPr>
          <p:cNvPr id="4" name="Straight Connector 3">
            <a:extLst>
              <a:ext uri="{FF2B5EF4-FFF2-40B4-BE49-F238E27FC236}">
                <a16:creationId xmlns:a16="http://schemas.microsoft.com/office/drawing/2014/main" id="{CC17C77E-B42D-1580-716E-F83D0430B485}"/>
              </a:ext>
            </a:extLst>
          </p:cNvPr>
          <p:cNvCxnSpPr/>
          <p:nvPr/>
        </p:nvCxnSpPr>
        <p:spPr>
          <a:xfrm>
            <a:off x="636608" y="937543"/>
            <a:ext cx="11227443"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FD1CDF5-0994-DB37-0B0A-DB16A8CDBA06}"/>
              </a:ext>
            </a:extLst>
          </p:cNvPr>
          <p:cNvSpPr txBox="1"/>
          <p:nvPr/>
        </p:nvSpPr>
        <p:spPr>
          <a:xfrm>
            <a:off x="1225502" y="937543"/>
            <a:ext cx="10966497" cy="5509200"/>
          </a:xfrm>
          <a:prstGeom prst="rect">
            <a:avLst/>
          </a:prstGeom>
          <a:noFill/>
        </p:spPr>
        <p:txBody>
          <a:bodyPr wrap="square" rtlCol="0">
            <a:spAutoFit/>
          </a:bodyPr>
          <a:lstStyle/>
          <a:p>
            <a:pPr>
              <a:spcBef>
                <a:spcPts val="1200"/>
              </a:spcBef>
              <a:spcAft>
                <a:spcPts val="1200"/>
              </a:spcAft>
            </a:pPr>
            <a:r>
              <a:rPr lang="en-US" sz="3200" dirty="0">
                <a:solidFill>
                  <a:schemeClr val="tx2">
                    <a:lumMod val="60000"/>
                    <a:lumOff val="40000"/>
                  </a:schemeClr>
                </a:solidFill>
              </a:rPr>
              <a:t>As they are medical researchers, their projects and questions already go through a vetting process. The surveys we have posted to assist in their data collection are voluntary and anonymous. Their research has to be preapproved by a medical review board. Concerns about ethical and safe practices and clarity and consent are all part of the process they are already required to go through. Establishing an IRB at NA World Services would likely mean we would be unable to consider any of these requests because a medical review board is the final sign-off on a research survey. It would be a shame to go back to the days when NA is not cited in any research, and the published research on addiction is mostly funded by pharmaceutical companies. . . .</a:t>
            </a:r>
          </a:p>
        </p:txBody>
      </p:sp>
    </p:spTree>
    <p:extLst>
      <p:ext uri="{BB962C8B-B14F-4D97-AF65-F5344CB8AC3E}">
        <p14:creationId xmlns:p14="http://schemas.microsoft.com/office/powerpoint/2010/main" val="452271273"/>
      </p:ext>
    </p:extLst>
  </p:cSld>
  <p:clrMapOvr>
    <a:masterClrMapping/>
  </p:clrMapOvr>
</p:sld>
</file>

<file path=ppt/theme/theme1.xml><?xml version="1.0" encoding="utf-8"?>
<a:theme xmlns:a="http://schemas.openxmlformats.org/drawingml/2006/main" name="Office Theme">
  <a:themeElements>
    <a:clrScheme name="Custom 17">
      <a:dk1>
        <a:srgbClr val="000000"/>
      </a:dk1>
      <a:lt1>
        <a:srgbClr val="FFFFFF"/>
      </a:lt1>
      <a:dk2>
        <a:srgbClr val="605962"/>
      </a:dk2>
      <a:lt2>
        <a:srgbClr val="A7A8AB"/>
      </a:lt2>
      <a:accent1>
        <a:srgbClr val="5CBEC6"/>
      </a:accent1>
      <a:accent2>
        <a:srgbClr val="177978"/>
      </a:accent2>
      <a:accent3>
        <a:srgbClr val="4986B9"/>
      </a:accent3>
      <a:accent4>
        <a:srgbClr val="194A68"/>
      </a:accent4>
      <a:accent5>
        <a:srgbClr val="9B226B"/>
      </a:accent5>
      <a:accent6>
        <a:srgbClr val="692555"/>
      </a:accent6>
      <a:hlink>
        <a:srgbClr val="27AAE1"/>
      </a:hlink>
      <a:folHlink>
        <a:srgbClr val="954F72"/>
      </a:folHlink>
    </a:clrScheme>
    <a:fontScheme name="Custom 1">
      <a:majorFont>
        <a:latin typeface="Franklin Gothic Heavy"/>
        <a:ea typeface=""/>
        <a:cs typeface=""/>
      </a:majorFont>
      <a:minorFont>
        <a:latin typeface="Franklin Gothic Medium C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854</TotalTime>
  <Words>10153</Words>
  <Application>Microsoft Office PowerPoint</Application>
  <PresentationFormat>Widescreen</PresentationFormat>
  <Paragraphs>339</Paragraphs>
  <Slides>53</Slides>
  <Notes>46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Arial</vt:lpstr>
      <vt:lpstr>Calibri</vt:lpstr>
      <vt:lpstr>Franklin Gothic Book</vt:lpstr>
      <vt:lpstr>Franklin Gothic Demi</vt:lpstr>
      <vt:lpstr>Franklin Gothic Heavy</vt:lpstr>
      <vt:lpstr>Franklin Gothic Medium Cond</vt:lpstr>
      <vt:lpstr>Myriad Pro</vt:lpstr>
      <vt:lpstr>Office Theme</vt:lpstr>
      <vt:lpstr>PowerPoint Presentation</vt:lpstr>
      <vt:lpstr>2023 CAR  PowerPoints</vt:lpstr>
      <vt:lpstr>2023 CAR  PowerPoints</vt:lpstr>
      <vt:lpstr>Public Relations and Hospitals &amp; Institutions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WSC Policies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Stacy</dc:creator>
  <cp:lastModifiedBy>MJ Weerts</cp:lastModifiedBy>
  <cp:revision>32</cp:revision>
  <dcterms:created xsi:type="dcterms:W3CDTF">2022-10-26T22:08:46Z</dcterms:created>
  <dcterms:modified xsi:type="dcterms:W3CDTF">2022-12-05T20:42:50Z</dcterms:modified>
</cp:coreProperties>
</file>