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8" r:id="rId2"/>
    <p:sldId id="274" r:id="rId3"/>
    <p:sldId id="275" r:id="rId4"/>
    <p:sldId id="283" r:id="rId5"/>
    <p:sldId id="285" r:id="rId6"/>
    <p:sldId id="263" r:id="rId7"/>
    <p:sldId id="286" r:id="rId8"/>
    <p:sldId id="284" r:id="rId9"/>
    <p:sldId id="292" r:id="rId10"/>
    <p:sldId id="294" r:id="rId11"/>
    <p:sldId id="289" r:id="rId12"/>
    <p:sldId id="293" r:id="rId13"/>
    <p:sldId id="295" r:id="rId14"/>
    <p:sldId id="291" r:id="rId15"/>
    <p:sldId id="296"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86BA"/>
    <a:srgbClr val="3A668B"/>
    <a:srgbClr val="9B236B"/>
    <a:srgbClr val="6A2656"/>
    <a:srgbClr val="0099BD"/>
    <a:srgbClr val="00A8C2"/>
    <a:srgbClr val="1A4A69"/>
    <a:srgbClr val="1CAFC7"/>
    <a:srgbClr val="157979"/>
    <a:srgbClr val="5CBF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1"/>
    <p:restoredTop sz="83757"/>
  </p:normalViewPr>
  <p:slideViewPr>
    <p:cSldViewPr snapToGrid="0">
      <p:cViewPr varScale="1">
        <p:scale>
          <a:sx n="86" d="100"/>
          <a:sy n="86" d="100"/>
        </p:scale>
        <p:origin x="978" y="66"/>
      </p:cViewPr>
      <p:guideLst/>
    </p:cSldViewPr>
  </p:slideViewPr>
  <p:outlineViewPr>
    <p:cViewPr>
      <p:scale>
        <a:sx n="33" d="100"/>
        <a:sy n="33" d="100"/>
      </p:scale>
      <p:origin x="0" y="0"/>
    </p:cViewPr>
  </p:outlineViewPr>
  <p:notesTextViewPr>
    <p:cViewPr>
      <p:scale>
        <a:sx n="1" d="1"/>
        <a:sy n="1" d="1"/>
      </p:scale>
      <p:origin x="0" y="-36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894-3F98-644C-97CA-7B170618F74E}"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8FB40-D78C-F84D-86BB-78D7553447B9}" type="slidenum">
              <a:rPr lang="en-US" smtClean="0"/>
              <a:t>‹#›</a:t>
            </a:fld>
            <a:endParaRPr lang="en-US"/>
          </a:p>
        </p:txBody>
      </p:sp>
    </p:spTree>
    <p:extLst>
      <p:ext uri="{BB962C8B-B14F-4D97-AF65-F5344CB8AC3E}">
        <p14:creationId xmlns:p14="http://schemas.microsoft.com/office/powerpoint/2010/main" val="28578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a.org/virtua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a.org/surve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file:///\\Filesrv\Users\stacymcdade\Desktop\projects\WSC\WSC2020\CAR\PPT_videos\scripts%20sent%20to%20WB\worldboard@na.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org/surve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This is the fourth of seven PowerPoints covering material in the 2023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Conference Agenda Report</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(or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for short).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1</a:t>
            </a:fld>
            <a:endParaRPr lang="en-US"/>
          </a:p>
        </p:txBody>
      </p:sp>
    </p:spTree>
    <p:extLst>
      <p:ext uri="{BB962C8B-B14F-4D97-AF65-F5344CB8AC3E}">
        <p14:creationId xmlns:p14="http://schemas.microsoft.com/office/powerpoint/2010/main" val="960446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Arial" panose="020B0604020202020204" pitchFamily="34" charset="0"/>
              </a:rPr>
              <a:t>The Service Material section of the survey will help the WSC prioritize the focus of a service tools project for the upcoming cycle, and it may help set possible priorities for future work/project plans. Virtual Meeting Basics, which is posted at </a:t>
            </a:r>
            <a:r>
              <a:rPr lang="en-US" sz="1800" u="sng" dirty="0">
                <a:solidFill>
                  <a:srgbClr val="0000FF"/>
                </a:solidFill>
                <a:effectLst/>
                <a:latin typeface="Franklin Gothic Book" panose="020B0503020102020204" pitchFamily="34" charset="0"/>
                <a:ea typeface="Calibri" panose="020F0502020204030204" pitchFamily="34" charset="0"/>
                <a:cs typeface="Arial" panose="020B0604020202020204" pitchFamily="34" charset="0"/>
                <a:hlinkClick r:id="rId3"/>
              </a:rPr>
              <a:t>www.na.org/virtual</a:t>
            </a:r>
            <a:r>
              <a:rPr lang="en-US" sz="1800" dirty="0">
                <a:effectLst/>
                <a:latin typeface="Franklin Gothic Book" panose="020B0503020102020204" pitchFamily="34" charset="0"/>
                <a:ea typeface="Calibri" panose="020F0502020204030204" pitchFamily="34" charset="0"/>
                <a:cs typeface="Arial" panose="020B0604020202020204" pitchFamily="34" charset="0"/>
              </a:rPr>
              <a:t> and na.org/basics, was created during the pandemic as a direct result of our experience and the responses to the CAR survey.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Arial" panose="020B0604020202020204" pitchFamily="34"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Arial" panose="020B0604020202020204" pitchFamily="34" charset="0"/>
              </a:rPr>
              <a:t>NA service material used to be dominated by weighty handbooks—those are posted at www.na.org/handbooks. In more recent years, world services has been collecting best practices in shorter, easier-to-translate “basics”—those are posted at www.na.org/basics. The basics are accessed more frequently online than longer service material is, and they are well suited to our diverse and international membership.</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While ideas for new service tools are valuable, we also have a lot of </a:t>
            </a:r>
            <a:r>
              <a:rPr lang="en-US" sz="1800" dirty="0">
                <a:effectLst/>
                <a:latin typeface="Franklin Gothic Book" panose="020B0503020102020204" pitchFamily="34" charset="0"/>
                <a:ea typeface="Calibri" panose="020F0502020204030204" pitchFamily="34" charset="0"/>
                <a:cs typeface="@ôó8"/>
              </a:rPr>
              <a:t>very old service material that still contains helpful ideas but needs to be updated to reflect current experience</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ôó8"/>
              </a:rPr>
              <a:t>and reality.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ôó8"/>
              </a:rPr>
              <a:t>Based on this, the service material section is also divided into ideas for new pieces and ideas for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ôó8"/>
              </a:rPr>
              <a:t>revisions.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10</a:t>
            </a:fld>
            <a:endParaRPr lang="en-US"/>
          </a:p>
        </p:txBody>
      </p:sp>
    </p:spTree>
    <p:extLst>
      <p:ext uri="{BB962C8B-B14F-4D97-AF65-F5344CB8AC3E}">
        <p14:creationId xmlns:p14="http://schemas.microsoft.com/office/powerpoint/2010/main" val="928971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Times New Roman" panose="02020603050405020304" pitchFamily="18" charset="0"/>
              </a:rPr>
              <a:t>This is the full list of items in the </a:t>
            </a:r>
            <a:r>
              <a:rPr lang="en-US" sz="1800" b="1" dirty="0">
                <a:effectLst/>
                <a:latin typeface="Franklin Gothic Book" panose="020B0503020102020204" pitchFamily="34" charset="0"/>
                <a:ea typeface="Times New Roman" panose="02020603050405020304" pitchFamily="18" charset="0"/>
              </a:rPr>
              <a:t>New Service Material</a:t>
            </a:r>
            <a:r>
              <a:rPr lang="en-US" sz="1800" dirty="0">
                <a:effectLst/>
                <a:latin typeface="Franklin Gothic Book" panose="020B0503020102020204" pitchFamily="34" charset="0"/>
                <a:ea typeface="Times New Roman" panose="02020603050405020304" pitchFamily="18" charset="0"/>
              </a:rPr>
              <a:t> section of the survey. Please select up to three options.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11</a:t>
            </a:fld>
            <a:endParaRPr lang="en-US"/>
          </a:p>
        </p:txBody>
      </p:sp>
    </p:spTree>
    <p:extLst>
      <p:ext uri="{BB962C8B-B14F-4D97-AF65-F5344CB8AC3E}">
        <p14:creationId xmlns:p14="http://schemas.microsoft.com/office/powerpoint/2010/main" val="2961306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Franklin Gothic Book" panose="020B0503020102020204" pitchFamily="34" charset="0"/>
                <a:ea typeface="Calibri" panose="020F0502020204030204" pitchFamily="34" charset="0"/>
                <a:cs typeface="Arial" panose="020B0604020202020204" pitchFamily="34" charset="0"/>
              </a:rPr>
              <a:t>This is the full list of items in the </a:t>
            </a:r>
            <a:r>
              <a:rPr lang="en-US" sz="1800" b="1" dirty="0">
                <a:effectLst/>
                <a:latin typeface="Franklin Gothic Book" panose="020B0503020102020204" pitchFamily="34" charset="0"/>
                <a:ea typeface="Calibri" panose="020F0502020204030204" pitchFamily="34" charset="0"/>
                <a:cs typeface="Arial" panose="020B0604020202020204" pitchFamily="34" charset="0"/>
              </a:rPr>
              <a:t>Revisions to Existing Service Material</a:t>
            </a:r>
            <a:r>
              <a:rPr lang="en-US" sz="1800" dirty="0">
                <a:effectLst/>
                <a:latin typeface="Franklin Gothic Book" panose="020B0503020102020204" pitchFamily="34" charset="0"/>
                <a:ea typeface="Calibri" panose="020F0502020204030204" pitchFamily="34" charset="0"/>
                <a:cs typeface="Arial" panose="020B0604020202020204" pitchFamily="34" charset="0"/>
              </a:rPr>
              <a:t> section of the survey. Please select up to two options.</a:t>
            </a:r>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12</a:t>
            </a:fld>
            <a:endParaRPr lang="en-US"/>
          </a:p>
        </p:txBody>
      </p:sp>
    </p:spTree>
    <p:extLst>
      <p:ext uri="{BB962C8B-B14F-4D97-AF65-F5344CB8AC3E}">
        <p14:creationId xmlns:p14="http://schemas.microsoft.com/office/powerpoint/2010/main" val="1325423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Arial" panose="020B0604020202020204" pitchFamily="34" charset="0"/>
              </a:rPr>
              <a:t>Issue Discussion Topics</a:t>
            </a:r>
            <a:r>
              <a:rPr lang="en-US" sz="1800" dirty="0">
                <a:effectLst/>
                <a:latin typeface="Franklin Gothic Book" panose="020B0503020102020204" pitchFamily="34" charset="0"/>
                <a:ea typeface="Calibri" panose="020F0502020204030204" pitchFamily="34" charset="0"/>
                <a:cs typeface="Arial" panose="020B0604020202020204" pitchFamily="34" charset="0"/>
              </a:rPr>
              <a:t> (IDTS for short) are just that—issues that are discussed throughout the Fellowship in the time between Conferences. The results of IDT workshops and discussions can help to create the foundation for service pamphlets and other tools and literature. Sharing your priorities will help the WSC select Issue Discussion Topics for the upcoming Conference cycle.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13</a:t>
            </a:fld>
            <a:endParaRPr lang="en-US"/>
          </a:p>
        </p:txBody>
      </p:sp>
    </p:spTree>
    <p:extLst>
      <p:ext uri="{BB962C8B-B14F-4D97-AF65-F5344CB8AC3E}">
        <p14:creationId xmlns:p14="http://schemas.microsoft.com/office/powerpoint/2010/main" val="1304668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Calibri" panose="020F0502020204030204" pitchFamily="34" charset="0"/>
                <a:cs typeface="Arial" panose="020B0604020202020204" pitchFamily="34" charset="0"/>
              </a:rPr>
              <a:t>This is the full list of items in the </a:t>
            </a:r>
            <a:r>
              <a:rPr lang="en-US" sz="1800" b="1" dirty="0">
                <a:effectLst/>
                <a:latin typeface="Franklin Gothic Book" panose="020B0503020102020204" pitchFamily="34" charset="0"/>
                <a:ea typeface="Calibri" panose="020F0502020204030204" pitchFamily="34" charset="0"/>
                <a:cs typeface="Arial" panose="020B0604020202020204" pitchFamily="34" charset="0"/>
              </a:rPr>
              <a:t>Issue Discussion Topic </a:t>
            </a:r>
            <a:r>
              <a:rPr lang="en-US" sz="1800" dirty="0">
                <a:effectLst/>
                <a:latin typeface="Franklin Gothic Book" panose="020B0503020102020204" pitchFamily="34" charset="0"/>
                <a:ea typeface="Calibri" panose="020F0502020204030204" pitchFamily="34" charset="0"/>
                <a:cs typeface="Arial" panose="020B0604020202020204" pitchFamily="34" charset="0"/>
              </a:rPr>
              <a:t>section of the survey. Please select no more than three options.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14</a:t>
            </a:fld>
            <a:endParaRPr lang="en-US"/>
          </a:p>
        </p:txBody>
      </p:sp>
    </p:spTree>
    <p:extLst>
      <p:ext uri="{BB962C8B-B14F-4D97-AF65-F5344CB8AC3E}">
        <p14:creationId xmlns:p14="http://schemas.microsoft.com/office/powerpoint/2010/main" val="341956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Calibri" panose="020F0502020204030204" pitchFamily="34" charset="0"/>
                <a:cs typeface="Arial" panose="020B0604020202020204" pitchFamily="34" charset="0"/>
              </a:rPr>
              <a:t>As a reminder, we will collect responses from members and from regions and zones until the first of April 2023. You can access the survey at </a:t>
            </a:r>
            <a:r>
              <a:rPr lang="en-US" sz="1800" u="sng" dirty="0">
                <a:solidFill>
                  <a:srgbClr val="0000FF"/>
                </a:solidFill>
                <a:effectLst/>
                <a:latin typeface="Franklin Gothic Book" panose="020B0503020102020204" pitchFamily="34" charset="0"/>
                <a:ea typeface="Times New Roman" panose="02020603050405020304" pitchFamily="18" charset="0"/>
                <a:cs typeface="Times New Roman" panose="02020603050405020304" pitchFamily="18" charset="0"/>
                <a:hlinkClick r:id="rId3"/>
              </a:rPr>
              <a:t>www.na.org/survey</a:t>
            </a:r>
            <a:r>
              <a:rPr lang="en-US" sz="1800" dirty="0">
                <a:effectLst/>
                <a:latin typeface="Franklin Gothic Book" panose="020B050302010202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15</a:t>
            </a:fld>
            <a:endParaRPr lang="en-US"/>
          </a:p>
        </p:txBody>
      </p:sp>
    </p:spTree>
    <p:extLst>
      <p:ext uri="{BB962C8B-B14F-4D97-AF65-F5344CB8AC3E}">
        <p14:creationId xmlns:p14="http://schemas.microsoft.com/office/powerpoint/2010/main" val="4280491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Arial" panose="020B0604020202020204" pitchFamily="34" charset="0"/>
              </a:rPr>
              <a:t>We hope this PowerPoint has helped in your discussion of this material. Please note that there are six other PowerPoints that focus on the rest of the </a:t>
            </a:r>
            <a:r>
              <a:rPr lang="en-US" sz="18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sz="1800" dirty="0">
                <a:effectLst/>
                <a:latin typeface="Franklin Gothic Book" panose="020B0503020102020204" pitchFamily="34" charset="0"/>
                <a:ea typeface="Calibri" panose="020F0502020204030204" pitchFamily="34" charset="0"/>
                <a:cs typeface="Arial" panose="020B0604020202020204" pitchFamily="34" charset="0"/>
              </a:rPr>
              <a:t>. These resources, the </a:t>
            </a:r>
            <a:r>
              <a:rPr lang="en-US" sz="1800" i="1" dirty="0">
                <a:effectLst/>
                <a:latin typeface="Franklin Gothic Book" panose="020B0503020102020204" pitchFamily="34" charset="0"/>
                <a:ea typeface="Calibri" panose="020F0502020204030204" pitchFamily="34" charset="0"/>
                <a:cs typeface="Arial" panose="020B0604020202020204" pitchFamily="34" charset="0"/>
              </a:rPr>
              <a:t>CAR </a:t>
            </a:r>
            <a:r>
              <a:rPr lang="en-US" sz="1800" dirty="0">
                <a:effectLst/>
                <a:latin typeface="Franklin Gothic Book" panose="020B0503020102020204" pitchFamily="34" charset="0"/>
                <a:ea typeface="Calibri" panose="020F0502020204030204" pitchFamily="34" charset="0"/>
                <a:cs typeface="Arial" panose="020B0604020202020204" pitchFamily="34" charset="0"/>
              </a:rPr>
              <a:t>itself, and the online </a:t>
            </a:r>
            <a:r>
              <a:rPr lang="en-US" sz="18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sz="1800" dirty="0">
                <a:effectLst/>
                <a:latin typeface="Franklin Gothic Book" panose="020B0503020102020204" pitchFamily="34" charset="0"/>
                <a:ea typeface="Calibri" panose="020F0502020204030204" pitchFamily="34" charset="0"/>
                <a:cs typeface="Arial" panose="020B0604020202020204" pitchFamily="34" charset="0"/>
              </a:rPr>
              <a:t> survey are available online at </a:t>
            </a:r>
            <a:r>
              <a:rPr lang="en-US" sz="1800" u="sng" dirty="0">
                <a:solidFill>
                  <a:srgbClr val="0000FF"/>
                </a:solidFill>
                <a:effectLst/>
                <a:latin typeface="Franklin Gothic Book" panose="020B0503020102020204" pitchFamily="34" charset="0"/>
                <a:ea typeface="Calibri" panose="020F0502020204030204" pitchFamily="34" charset="0"/>
                <a:cs typeface="Arial" panose="020B0604020202020204" pitchFamily="34" charset="0"/>
                <a:hlinkClick r:id="rId3"/>
              </a:rPr>
              <a:t>www.na.org/conference</a:t>
            </a:r>
            <a:r>
              <a:rPr lang="en-US" sz="1800" dirty="0">
                <a:effectLst/>
                <a:latin typeface="Franklin Gothic Book" panose="020B05030201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Arial" panose="020B0604020202020204" pitchFamily="34" charset="0"/>
              </a:rPr>
              <a:t>We welcome your questions and your feedback on the </a:t>
            </a:r>
            <a:r>
              <a:rPr lang="en-US" sz="18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sz="1800" dirty="0">
                <a:effectLst/>
                <a:latin typeface="Franklin Gothic Book" panose="020B0503020102020204" pitchFamily="34" charset="0"/>
                <a:ea typeface="Calibri" panose="020F0502020204030204" pitchFamily="34" charset="0"/>
                <a:cs typeface="Arial" panose="020B0604020202020204" pitchFamily="34" charset="0"/>
              </a:rPr>
              <a:t>, and all other issues, at </a:t>
            </a:r>
            <a:r>
              <a:rPr lang="en-US" sz="1800" u="sng" dirty="0">
                <a:solidFill>
                  <a:srgbClr val="0000FF"/>
                </a:solidFill>
                <a:effectLst/>
                <a:latin typeface="Franklin Gothic Book" panose="020B0503020102020204" pitchFamily="34" charset="0"/>
                <a:ea typeface="Calibri" panose="020F0502020204030204" pitchFamily="34" charset="0"/>
                <a:cs typeface="Arial" panose="020B0604020202020204" pitchFamily="34" charset="0"/>
                <a:hlinkClick r:id="rId4"/>
              </a:rPr>
              <a:t>worldboard@na.org</a:t>
            </a:r>
            <a:r>
              <a:rPr lang="en-US" sz="1800" dirty="0">
                <a:effectLst/>
                <a:latin typeface="Franklin Gothic Book" panose="020B050302010202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16</a:t>
            </a:fld>
            <a:endParaRPr lang="en-US"/>
          </a:p>
        </p:txBody>
      </p:sp>
    </p:spTree>
    <p:extLst>
      <p:ext uri="{BB962C8B-B14F-4D97-AF65-F5344CB8AC3E}">
        <p14:creationId xmlns:p14="http://schemas.microsoft.com/office/powerpoint/2010/main" val="1273115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Calibri" panose="020F0502020204030204" pitchFamily="34" charset="0"/>
                <a:cs typeface="Arial" panose="020B0604020202020204" pitchFamily="34" charset="0"/>
              </a:rPr>
              <a:t>This PowerPoint covers the Literature, Service Material, and Issue Discussion Topic survey.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2</a:t>
            </a:fld>
            <a:endParaRPr lang="en-US"/>
          </a:p>
        </p:txBody>
      </p:sp>
    </p:spTree>
    <p:extLst>
      <p:ext uri="{BB962C8B-B14F-4D97-AF65-F5344CB8AC3E}">
        <p14:creationId xmlns:p14="http://schemas.microsoft.com/office/powerpoint/2010/main" val="101591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Please keep in mind, these PowerPoints only cover the main points of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We encourage all members to read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itself. Please visit </a:t>
            </a:r>
            <a:r>
              <a:rPr lang="en-US" sz="1800" u="sng" kern="1200" dirty="0">
                <a:solidFill>
                  <a:srgbClr val="0000FF"/>
                </a:solidFill>
                <a:effectLst/>
                <a:latin typeface="Franklin Gothic Book" panose="020B0503020102020204" pitchFamily="34" charset="0"/>
                <a:ea typeface="Times New Roman" panose="02020603050405020304" pitchFamily="18" charset="0"/>
                <a:cs typeface="Arial" panose="020B0604020202020204" pitchFamily="34" charset="0"/>
                <a:hlinkClick r:id="rId3"/>
              </a:rPr>
              <a:t>www.na.org/conference</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for the complete 2023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the other PowerPoints, and other conference materials.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3</a:t>
            </a:fld>
            <a:endParaRPr lang="en-US"/>
          </a:p>
        </p:txBody>
      </p:sp>
    </p:spTree>
    <p:extLst>
      <p:ext uri="{BB962C8B-B14F-4D97-AF65-F5344CB8AC3E}">
        <p14:creationId xmlns:p14="http://schemas.microsoft.com/office/powerpoint/2010/main" val="335128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Franklin Gothic Book" panose="020B0503020102020204" pitchFamily="34" charset="0"/>
                <a:ea typeface="Times New Roman" panose="02020603050405020304" pitchFamily="18" charset="0"/>
              </a:rPr>
              <a:t>The opening essay of the </a:t>
            </a:r>
            <a:r>
              <a:rPr lang="en-US" sz="1800" i="1" dirty="0">
                <a:effectLst/>
                <a:latin typeface="Franklin Gothic Book" panose="020B0503020102020204" pitchFamily="34" charset="0"/>
                <a:ea typeface="Times New Roman" panose="02020603050405020304" pitchFamily="18" charset="0"/>
              </a:rPr>
              <a:t>CAR</a:t>
            </a:r>
            <a:r>
              <a:rPr lang="en-US" sz="1800" dirty="0">
                <a:effectLst/>
                <a:latin typeface="Franklin Gothic Book" panose="020B0503020102020204" pitchFamily="34" charset="0"/>
                <a:ea typeface="Times New Roman" panose="02020603050405020304" pitchFamily="18" charset="0"/>
              </a:rPr>
              <a:t> provides some background about the resource challenges the pandemic created for NA World Services and the role of the </a:t>
            </a:r>
            <a:r>
              <a:rPr lang="en-US" sz="1800" i="1" dirty="0">
                <a:effectLst/>
                <a:latin typeface="Franklin Gothic Book" panose="020B0503020102020204" pitchFamily="34" charset="0"/>
                <a:ea typeface="Times New Roman" panose="02020603050405020304" pitchFamily="18" charset="0"/>
              </a:rPr>
              <a:t>CAR</a:t>
            </a:r>
            <a:r>
              <a:rPr lang="en-US" sz="1800" dirty="0">
                <a:effectLst/>
                <a:latin typeface="Franklin Gothic Book" panose="020B0503020102020204" pitchFamily="34" charset="0"/>
                <a:ea typeface="Times New Roman" panose="02020603050405020304" pitchFamily="18" charset="0"/>
              </a:rPr>
              <a:t> survey in trying to unite two streams of ideas for projects: World Services’ strategic planning process and </a:t>
            </a:r>
            <a:r>
              <a:rPr lang="en-US" sz="1800" i="1" dirty="0">
                <a:effectLst/>
                <a:latin typeface="Franklin Gothic Book" panose="020B0503020102020204" pitchFamily="34" charset="0"/>
                <a:ea typeface="Times New Roman" panose="02020603050405020304" pitchFamily="18" charset="0"/>
              </a:rPr>
              <a:t>CAR</a:t>
            </a:r>
            <a:r>
              <a:rPr lang="en-US" sz="1800" dirty="0">
                <a:effectLst/>
                <a:latin typeface="Franklin Gothic Book" panose="020B0503020102020204" pitchFamily="34" charset="0"/>
                <a:ea typeface="Times New Roman" panose="02020603050405020304" pitchFamily="18" charset="0"/>
              </a:rPr>
              <a:t> motions. Despite achieving more than we imagined possible with fewer resources than we’ve had in decades, World Services is still facing a considerable backlog of work. The results of the </a:t>
            </a:r>
            <a:r>
              <a:rPr lang="en-US" sz="1800" i="1" dirty="0">
                <a:effectLst/>
                <a:latin typeface="Franklin Gothic Book" panose="020B0503020102020204" pitchFamily="34" charset="0"/>
                <a:ea typeface="Times New Roman" panose="02020603050405020304" pitchFamily="18" charset="0"/>
              </a:rPr>
              <a:t>CAR</a:t>
            </a:r>
            <a:r>
              <a:rPr lang="en-US" sz="1800" dirty="0">
                <a:effectLst/>
                <a:latin typeface="Franklin Gothic Book" panose="020B0503020102020204" pitchFamily="34" charset="0"/>
                <a:ea typeface="Times New Roman" panose="02020603050405020304" pitchFamily="18" charset="0"/>
              </a:rPr>
              <a:t> survey help the conference select Issue Discussion Topics and prioritize literature and service material projects to work on in the cycle ahead. This prioritization process is important because there are more good ideas than there are resources to accomplish the work.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endParaRPr lang="en-US" sz="1800" dirty="0">
              <a:effectLst/>
              <a:latin typeface="Franklin Gothic Book" panose="020B0503020102020204" pitchFamily="34" charset="0"/>
              <a:ea typeface="Times New Roman" panose="02020603050405020304" pitchFamily="18" charset="0"/>
            </a:endParaRPr>
          </a:p>
          <a:p>
            <a:pPr marL="0" marR="0">
              <a:spcBef>
                <a:spcPts val="0"/>
              </a:spcBef>
              <a:spcAft>
                <a:spcPts val="600"/>
              </a:spcAft>
            </a:pPr>
            <a:r>
              <a:rPr lang="en-US" sz="1800" dirty="0">
                <a:effectLst/>
                <a:latin typeface="Franklin Gothic Book" panose="020B0503020102020204" pitchFamily="34" charset="0"/>
                <a:ea typeface="Times New Roman" panose="02020603050405020304" pitchFamily="18" charset="0"/>
              </a:rPr>
              <a:t>Please see the </a:t>
            </a:r>
            <a:r>
              <a:rPr lang="en-US" sz="1800" i="1" dirty="0">
                <a:effectLst/>
                <a:latin typeface="Franklin Gothic Book" panose="020B0503020102020204" pitchFamily="34" charset="0"/>
                <a:ea typeface="Times New Roman" panose="02020603050405020304" pitchFamily="18" charset="0"/>
              </a:rPr>
              <a:t>CAR</a:t>
            </a:r>
            <a:r>
              <a:rPr lang="en-US" sz="1800" dirty="0">
                <a:effectLst/>
                <a:latin typeface="Franklin Gothic Book" panose="020B0503020102020204" pitchFamily="34" charset="0"/>
                <a:ea typeface="Times New Roman" panose="02020603050405020304" pitchFamily="18" charset="0"/>
              </a:rPr>
              <a:t> introduction, particularly pages 4 through 6, for more detail.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4</a:t>
            </a:fld>
            <a:endParaRPr lang="en-US"/>
          </a:p>
        </p:txBody>
      </p:sp>
    </p:spTree>
    <p:extLst>
      <p:ext uri="{BB962C8B-B14F-4D97-AF65-F5344CB8AC3E}">
        <p14:creationId xmlns:p14="http://schemas.microsoft.com/office/powerpoint/2010/main" val="275917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This is the fourth time we are including a survey in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Four of the items in this survey come from regional motions the WSC has already approved to create project plans, and those are shown in blue with an asterisk after the title. The date in parentheses after these items is the year the motion was passed.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endPar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Most of the remaining ideas are carryovers from the previous three surveys. We have also included the applicable ideas contained in regional and zonal motions in the 2023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as well as ideas we have heard since the last conference through conversations, emails and phone calls, workshops, and input to the planning process.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survey keeps getting longer and longer, and it can be a bit overwhelming. To keep the size of the lists practical, the board tried to group similar ideas, and eliminated some items from previous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surveys that had a very low selection rate.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600"/>
              </a:spcAft>
            </a:pPr>
            <a:endPar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After compiling all of the ideas, the board distributed a draft of this survey to conference participants for input, and then incorporated their ideas for changes where possible. Some participants suggested they would like to see an even more abbreviated list of choices, and perhaps in the future we will have a process for participants to collaboratively vet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survey lists.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5</a:t>
            </a:fld>
            <a:endParaRPr lang="en-US"/>
          </a:p>
        </p:txBody>
      </p:sp>
    </p:spTree>
    <p:extLst>
      <p:ext uri="{BB962C8B-B14F-4D97-AF65-F5344CB8AC3E}">
        <p14:creationId xmlns:p14="http://schemas.microsoft.com/office/powerpoint/2010/main" val="321614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dirty="0">
                <a:solidFill>
                  <a:srgbClr val="000000"/>
                </a:solidFill>
                <a:effectLst/>
                <a:latin typeface="Franklin Gothic Book" panose="020B0503020102020204" pitchFamily="34" charset="0"/>
                <a:ea typeface="Times New Roman" panose="02020603050405020304" pitchFamily="18" charset="0"/>
                <a:cs typeface="Arial (Body CS)"/>
              </a:rPr>
              <a:t>Members can fill in the online version of the survey posted at </a:t>
            </a:r>
            <a:r>
              <a:rPr lang="en-US" sz="1800" b="0" u="sng" kern="1200" dirty="0">
                <a:solidFill>
                  <a:srgbClr val="C00000"/>
                </a:solidFill>
                <a:effectLst/>
                <a:latin typeface="Franklin Gothic Book" panose="020B0503020102020204" pitchFamily="34" charset="0"/>
                <a:ea typeface="Times New Roman" panose="02020603050405020304" pitchFamily="18" charset="0"/>
                <a:cs typeface="Arial (Body CS)"/>
                <a:hlinkClick r:id="rId3"/>
              </a:rPr>
              <a:t>www.na.org/survey</a:t>
            </a:r>
            <a:r>
              <a:rPr lang="en-US" sz="1800" b="0" u="none" strike="noStrike" kern="1200" dirty="0">
                <a:solidFill>
                  <a:srgbClr val="000000"/>
                </a:solidFill>
                <a:effectLst/>
                <a:latin typeface="Franklin Gothic Book" panose="020B0503020102020204" pitchFamily="34" charset="0"/>
                <a:ea typeface="Times New Roman" panose="02020603050405020304" pitchFamily="18" charset="0"/>
                <a:cs typeface="Arial (Body CS)"/>
              </a:rPr>
              <a:t> by the first of April, 2023. The board is also asking conference participants to submit the conscience of their regions and zones by that same date. All of the survey results will be compiled for the conference to consider and included in the WSC minutes.</a:t>
            </a:r>
            <a:endParaRPr lang="en-US" sz="1800" b="1" u="sng" dirty="0">
              <a:solidFill>
                <a:srgbClr val="C00000"/>
              </a:solidFill>
              <a:effectLst/>
              <a:latin typeface="Rockwell" panose="02060603020205020403" pitchFamily="18" charset="0"/>
              <a:ea typeface="Calibri" panose="020F0502020204030204" pitchFamily="34" charset="0"/>
              <a:cs typeface="Arial (Body CS)"/>
            </a:endParaRPr>
          </a:p>
          <a:p>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6</a:t>
            </a:fld>
            <a:endParaRPr lang="en-US"/>
          </a:p>
        </p:txBody>
      </p:sp>
    </p:spTree>
    <p:extLst>
      <p:ext uri="{BB962C8B-B14F-4D97-AF65-F5344CB8AC3E}">
        <p14:creationId xmlns:p14="http://schemas.microsoft.com/office/powerpoint/2010/main" val="418101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Unless otherwise directed by WSC 2023, the board is planning to continue work on finalizing revisions to </a:t>
            </a:r>
            <a:r>
              <a:rPr lang="en-US" sz="1800" i="1" dirty="0">
                <a:effectLst/>
                <a:latin typeface="Franklin Gothic Book" panose="020B0503020102020204" pitchFamily="34" charset="0"/>
                <a:ea typeface="Calibri" panose="020F0502020204030204" pitchFamily="34" charset="0"/>
                <a:cs typeface="@ôó8"/>
              </a:rPr>
              <a:t>The Loner</a:t>
            </a:r>
            <a:r>
              <a:rPr lang="en-US" sz="1800" dirty="0">
                <a:effectLst/>
                <a:latin typeface="Franklin Gothic Book" panose="020B0503020102020204" pitchFamily="34" charset="0"/>
                <a:ea typeface="Calibri" panose="020F0502020204030204" pitchFamily="34" charset="0"/>
                <a:cs typeface="@ôó8"/>
              </a:rPr>
              <a:t> IP, which was a project passed in 2020. Members were clear in their responses to the </a:t>
            </a:r>
            <a:r>
              <a:rPr lang="en-US" sz="1800" i="1" dirty="0">
                <a:effectLst/>
                <a:latin typeface="Franklin Gothic Book" panose="020B0503020102020204" pitchFamily="34" charset="0"/>
                <a:ea typeface="Calibri" panose="020F0502020204030204" pitchFamily="34" charset="0"/>
                <a:cs typeface="@ôó8"/>
              </a:rPr>
              <a:t>Loner </a:t>
            </a:r>
            <a:r>
              <a:rPr lang="en-US" sz="1800" dirty="0">
                <a:effectLst/>
                <a:latin typeface="Franklin Gothic Book" panose="020B0503020102020204" pitchFamily="34" charset="0"/>
                <a:ea typeface="Calibri" panose="020F0502020204030204" pitchFamily="34" charset="0"/>
                <a:cs typeface="@ôó8"/>
              </a:rPr>
              <a:t>survey about what they would like to see changed or included.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have also surveyed the Fellowship about their ideas for material to be in an IP about drug replacement therapy/medication-assisted treatment (DRT/MAT) as it relates to NA. WSC 2018 approved a motion to create a project plan to create that IP, and the 2020 WSC approved the idea for a survey and to accept “DRT/MAT as it relates to NA—what do we want to say </a:t>
            </a:r>
            <a:r>
              <a:rPr lang="en-US" sz="1800" dirty="0">
                <a:effectLst/>
                <a:latin typeface="Franklin Gothic Book" panose="020B0503020102020204" pitchFamily="34" charset="0"/>
                <a:ea typeface="Calibri" panose="020F0502020204030204" pitchFamily="34" charset="0"/>
                <a:cs typeface="@ôó8"/>
              </a:rPr>
              <a:t>in a piece of NA literature?” as the first Issue Dis</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cussion Topic for the cycle.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results of both surveys will be included in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Conference Report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Arial" panose="020B0604020202020204" pitchFamily="34"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Arial" panose="020B0604020202020204" pitchFamily="34" charset="0"/>
              </a:rPr>
              <a:t>The Recovery Literature section of the survey will help the WSC set possible priorities for future work/project plans</a:t>
            </a:r>
            <a:r>
              <a:rPr lang="en-US" sz="1800" b="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7</a:t>
            </a:fld>
            <a:endParaRPr lang="en-US"/>
          </a:p>
        </p:txBody>
      </p:sp>
    </p:spTree>
    <p:extLst>
      <p:ext uri="{BB962C8B-B14F-4D97-AF65-F5344CB8AC3E}">
        <p14:creationId xmlns:p14="http://schemas.microsoft.com/office/powerpoint/2010/main" val="3323355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Times New Roman" panose="02020603050405020304" pitchFamily="18" charset="0"/>
              </a:rPr>
              <a:t>This is the full list of items in the </a:t>
            </a:r>
            <a:r>
              <a:rPr lang="en-US" sz="1800" b="1" dirty="0">
                <a:effectLst/>
                <a:latin typeface="Franklin Gothic Book" panose="020B0503020102020204" pitchFamily="34" charset="0"/>
                <a:ea typeface="Times New Roman" panose="02020603050405020304" pitchFamily="18" charset="0"/>
              </a:rPr>
              <a:t>New Recovery Literature</a:t>
            </a:r>
            <a:r>
              <a:rPr lang="en-US" sz="1800" dirty="0">
                <a:effectLst/>
                <a:latin typeface="Franklin Gothic Book" panose="020B0503020102020204" pitchFamily="34" charset="0"/>
                <a:ea typeface="Times New Roman" panose="02020603050405020304" pitchFamily="18" charset="0"/>
              </a:rPr>
              <a:t> section of the survey. Please select up to three from this list.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8</a:t>
            </a:fld>
            <a:endParaRPr lang="en-US"/>
          </a:p>
        </p:txBody>
      </p:sp>
    </p:spTree>
    <p:extLst>
      <p:ext uri="{BB962C8B-B14F-4D97-AF65-F5344CB8AC3E}">
        <p14:creationId xmlns:p14="http://schemas.microsoft.com/office/powerpoint/2010/main" val="278299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Times New Roman" panose="02020603050405020304" pitchFamily="18" charset="0"/>
              </a:rPr>
              <a:t>This is the full list of items in the </a:t>
            </a:r>
            <a:r>
              <a:rPr lang="en-US" sz="1800" b="1" dirty="0">
                <a:effectLst/>
                <a:latin typeface="Franklin Gothic Book" panose="020B0503020102020204" pitchFamily="34" charset="0"/>
                <a:ea typeface="Times New Roman" panose="02020603050405020304" pitchFamily="18" charset="0"/>
              </a:rPr>
              <a:t>Revisions to Existing Recovery Literature</a:t>
            </a:r>
            <a:r>
              <a:rPr lang="en-US" sz="1800" dirty="0">
                <a:effectLst/>
                <a:latin typeface="Franklin Gothic Book" panose="020B0503020102020204" pitchFamily="34" charset="0"/>
                <a:ea typeface="Times New Roman" panose="02020603050405020304" pitchFamily="18" charset="0"/>
              </a:rPr>
              <a:t> section. Please choose no more than two from this list.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9</a:t>
            </a:fld>
            <a:endParaRPr lang="en-US"/>
          </a:p>
        </p:txBody>
      </p:sp>
    </p:spTree>
    <p:extLst>
      <p:ext uri="{BB962C8B-B14F-4D97-AF65-F5344CB8AC3E}">
        <p14:creationId xmlns:p14="http://schemas.microsoft.com/office/powerpoint/2010/main" val="2501474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4" name="Picture 3">
            <a:extLst>
              <a:ext uri="{FF2B5EF4-FFF2-40B4-BE49-F238E27FC236}">
                <a16:creationId xmlns:a16="http://schemas.microsoft.com/office/drawing/2014/main" id="{E0B8DC94-8C34-6131-BDCF-4276756ADC53}"/>
              </a:ext>
            </a:extLst>
          </p:cNvPr>
          <p:cNvPicPr>
            <a:picLocks noChangeAspect="1"/>
          </p:cNvPicPr>
          <p:nvPr userDrawn="1"/>
        </p:nvPicPr>
        <p:blipFill rotWithShape="1">
          <a:blip r:embed="rId3"/>
          <a:srcRect l="7389" t="17412"/>
          <a:stretch/>
        </p:blipFill>
        <p:spPr>
          <a:xfrm>
            <a:off x="0" y="0"/>
            <a:ext cx="7683500" cy="4228932"/>
          </a:xfrm>
          <a:prstGeom prst="rect">
            <a:avLst/>
          </a:prstGeom>
        </p:spPr>
      </p:pic>
      <p:sp>
        <p:nvSpPr>
          <p:cNvPr id="5" name="Rectangle 4">
            <a:extLst>
              <a:ext uri="{FF2B5EF4-FFF2-40B4-BE49-F238E27FC236}">
                <a16:creationId xmlns:a16="http://schemas.microsoft.com/office/drawing/2014/main" id="{67FD04B4-F80B-81DF-7BA3-C04400B981E8}"/>
              </a:ext>
            </a:extLst>
          </p:cNvPr>
          <p:cNvSpPr/>
          <p:nvPr userDrawn="1"/>
        </p:nvSpPr>
        <p:spPr>
          <a:xfrm>
            <a:off x="4886925" y="75353"/>
            <a:ext cx="7200899" cy="6707293"/>
          </a:xfrm>
          <a:prstGeom prst="rect">
            <a:avLst/>
          </a:prstGeom>
          <a:gradFill>
            <a:gsLst>
              <a:gs pos="0">
                <a:schemeClr val="accent6">
                  <a:alpha val="0"/>
                </a:schemeClr>
              </a:gs>
              <a:gs pos="36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615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92597" y="75353"/>
            <a:ext cx="1265494" cy="6707293"/>
          </a:xfrm>
          <a:prstGeom prst="rect">
            <a:avLst/>
          </a:prstGeom>
          <a:gradFill>
            <a:gsLst>
              <a:gs pos="0">
                <a:schemeClr val="accent6">
                  <a:alpha val="0"/>
                </a:schemeClr>
              </a:gs>
              <a:gs pos="36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293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76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744756-24D5-80C6-C9CB-A3B51256EC0A}"/>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6013FE75-1189-D179-5ECD-2AAFB711EE01}"/>
              </a:ext>
            </a:extLst>
          </p:cNvPr>
          <p:cNvSpPr/>
          <p:nvPr userDrawn="1"/>
        </p:nvSpPr>
        <p:spPr>
          <a:xfrm>
            <a:off x="81023" y="3195588"/>
            <a:ext cx="12037671" cy="3564028"/>
          </a:xfrm>
          <a:prstGeom prst="rect">
            <a:avLst/>
          </a:prstGeom>
          <a:gradFill>
            <a:gsLst>
              <a:gs pos="0">
                <a:schemeClr val="accent6">
                  <a:alpha val="0"/>
                </a:schemeClr>
              </a:gs>
              <a:gs pos="35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716104" y="3428999"/>
            <a:ext cx="10515600" cy="2073918"/>
          </a:xfrm>
        </p:spPr>
        <p:txBody>
          <a:bodyPr anchor="b">
            <a:noAutofit/>
          </a:bodyPr>
          <a:lstStyle>
            <a:lvl1pPr>
              <a:defRPr sz="6000" b="0">
                <a:solidFill>
                  <a:schemeClr val="bg1"/>
                </a:solidFill>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716104" y="5711951"/>
            <a:ext cx="10515600" cy="1047666"/>
          </a:xfrm>
        </p:spPr>
        <p:txBody>
          <a:bodyPr>
            <a:noAutofit/>
          </a:bodyPr>
          <a:lstStyle>
            <a:lvl1pPr marL="0" indent="0">
              <a:buNone/>
              <a:defRPr sz="2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EE155F3D-E488-6920-57C2-6758D3C2AC85}"/>
              </a:ext>
            </a:extLst>
          </p:cNvPr>
          <p:cNvCxnSpPr>
            <a:cxnSpLocks/>
          </p:cNvCxnSpPr>
          <p:nvPr userDrawn="1"/>
        </p:nvCxnSpPr>
        <p:spPr>
          <a:xfrm>
            <a:off x="716104" y="5567423"/>
            <a:ext cx="105156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1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chemeClr val="accent5"/>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0" i="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a:off x="104173" y="104172"/>
            <a:ext cx="11763732"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hasCustomPrompt="1"/>
          </p:nvPr>
        </p:nvSpPr>
        <p:spPr>
          <a:xfrm>
            <a:off x="347245" y="300941"/>
            <a:ext cx="7430942" cy="1067705"/>
          </a:xfrm>
        </p:spPr>
        <p:txBody>
          <a:bodyPr anchor="t" anchorCtr="0">
            <a:noAutofit/>
          </a:bodyPr>
          <a:lstStyle>
            <a:lvl1pPr algn="l">
              <a:defRPr sz="6000" b="1" i="0">
                <a:solidFill>
                  <a:schemeClr val="accent6"/>
                </a:solidFill>
                <a:latin typeface="Franklin Gothic Heavy" panose="020B0603020102020204" pitchFamily="34" charset="0"/>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2074179"/>
            <a:ext cx="9144000" cy="1655762"/>
          </a:xfrm>
        </p:spPr>
        <p:txBody>
          <a:bodyPr>
            <a:noAutofit/>
          </a:bodyPr>
          <a:lstStyle>
            <a:lvl1pPr marL="0" indent="0" algn="l">
              <a:buNone/>
              <a:defRPr sz="2800" b="0" i="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480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flipH="1">
            <a:off x="0" y="104172"/>
            <a:ext cx="12087830"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798653" y="300941"/>
            <a:ext cx="10787604" cy="1067705"/>
          </a:xfrm>
        </p:spPr>
        <p:txBody>
          <a:bodyPr anchor="t" anchorCtr="0">
            <a:noAutofit/>
          </a:bodyPr>
          <a:lstStyle>
            <a:lvl1pPr algn="l">
              <a:defRPr sz="6000" b="1" i="0">
                <a:solidFill>
                  <a:schemeClr val="tx1"/>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798652" y="1565415"/>
            <a:ext cx="8692591" cy="1655762"/>
          </a:xfrm>
        </p:spPr>
        <p:txBody>
          <a:bodyPr>
            <a:noAutofit/>
          </a:bodyPr>
          <a:lstStyle>
            <a:lvl1pPr marL="0" indent="0" algn="l">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1433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9039827" y="75353"/>
            <a:ext cx="3059571" cy="6707293"/>
          </a:xfrm>
          <a:prstGeom prst="rect">
            <a:avLst/>
          </a:prstGeom>
          <a:gradFill>
            <a:gsLst>
              <a:gs pos="0">
                <a:schemeClr val="accent6">
                  <a:alpha val="0"/>
                </a:schemeClr>
              </a:gs>
              <a:gs pos="36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133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104169" y="75353"/>
            <a:ext cx="3059571" cy="6707293"/>
          </a:xfrm>
          <a:prstGeom prst="rect">
            <a:avLst/>
          </a:prstGeom>
          <a:gradFill>
            <a:gsLst>
              <a:gs pos="0">
                <a:schemeClr val="accent6">
                  <a:alpha val="0"/>
                </a:schemeClr>
              </a:gs>
              <a:gs pos="35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349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10833904" y="75353"/>
            <a:ext cx="1265494" cy="6707293"/>
          </a:xfrm>
          <a:prstGeom prst="rect">
            <a:avLst/>
          </a:prstGeom>
          <a:gradFill>
            <a:gsLst>
              <a:gs pos="0">
                <a:schemeClr val="accent6">
                  <a:alpha val="0"/>
                </a:schemeClr>
              </a:gs>
              <a:gs pos="36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253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10366745" y="75353"/>
            <a:ext cx="1732654" cy="6707293"/>
          </a:xfrm>
          <a:prstGeom prst="rect">
            <a:avLst/>
          </a:prstGeom>
          <a:gradFill>
            <a:gsLst>
              <a:gs pos="0">
                <a:schemeClr val="accent6">
                  <a:alpha val="0"/>
                </a:schemeClr>
              </a:gs>
              <a:gs pos="30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2462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55" r:id="rId1"/>
    <p:sldLayoutId id="2147483651" r:id="rId2"/>
    <p:sldLayoutId id="2147483649" r:id="rId3"/>
    <p:sldLayoutId id="2147483656" r:id="rId4"/>
    <p:sldLayoutId id="2147483659" r:id="rId5"/>
    <p:sldLayoutId id="2147483657" r:id="rId6"/>
    <p:sldLayoutId id="2147483660" r:id="rId7"/>
    <p:sldLayoutId id="2147483658" r:id="rId8"/>
    <p:sldLayoutId id="2147483662" r:id="rId9"/>
    <p:sldLayoutId id="2147483661" r:id="rId10"/>
    <p:sldLayoutId id="2147483652" r:id="rId11"/>
  </p:sldLayoutIdLst>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na.org/surve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E68B-5100-DFD4-60D8-2AE2B36F60C3}"/>
              </a:ext>
            </a:extLst>
          </p:cNvPr>
          <p:cNvSpPr txBox="1">
            <a:spLocks/>
          </p:cNvSpPr>
          <p:nvPr/>
        </p:nvSpPr>
        <p:spPr>
          <a:xfrm>
            <a:off x="7687308" y="729152"/>
            <a:ext cx="4315236"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n-US" sz="3600" b="0" dirty="0">
                <a:solidFill>
                  <a:schemeClr val="accent1"/>
                </a:solidFill>
                <a:latin typeface="Franklin Gothic Demi" panose="020B0603020102020204" pitchFamily="34" charset="0"/>
              </a:rPr>
              <a:t>This is the fourth of seven PowerPoints covering material </a:t>
            </a:r>
            <a:br>
              <a:rPr lang="en-US" sz="3600" b="0" dirty="0">
                <a:solidFill>
                  <a:schemeClr val="accent1"/>
                </a:solidFill>
                <a:latin typeface="Franklin Gothic Demi" panose="020B0603020102020204" pitchFamily="34" charset="0"/>
              </a:rPr>
            </a:br>
            <a:r>
              <a:rPr lang="en-US" sz="3600" b="0" dirty="0">
                <a:solidFill>
                  <a:schemeClr val="accent1"/>
                </a:solidFill>
                <a:latin typeface="Franklin Gothic Demi" panose="020B0603020102020204" pitchFamily="34" charset="0"/>
              </a:rPr>
              <a:t>in the 2023 </a:t>
            </a:r>
            <a:br>
              <a:rPr lang="en-US" sz="3600" b="0" dirty="0">
                <a:solidFill>
                  <a:schemeClr val="accent1"/>
                </a:solidFill>
                <a:latin typeface="Franklin Gothic Demi" panose="020B0603020102020204" pitchFamily="34" charset="0"/>
              </a:rPr>
            </a:br>
            <a:r>
              <a:rPr lang="en-US" sz="3600" b="0" i="1" dirty="0">
                <a:solidFill>
                  <a:schemeClr val="accent1"/>
                </a:solidFill>
                <a:latin typeface="Franklin Gothic Demi" panose="020B0603020102020204" pitchFamily="34" charset="0"/>
              </a:rPr>
              <a:t>Conference Agenda Report</a:t>
            </a:r>
          </a:p>
        </p:txBody>
      </p:sp>
      <p:sp>
        <p:nvSpPr>
          <p:cNvPr id="3" name="Subtitle 2">
            <a:extLst>
              <a:ext uri="{FF2B5EF4-FFF2-40B4-BE49-F238E27FC236}">
                <a16:creationId xmlns:a16="http://schemas.microsoft.com/office/drawing/2014/main" id="{5AE23DA9-EFB6-F1E6-40DD-94328C9D70A0}"/>
              </a:ext>
            </a:extLst>
          </p:cNvPr>
          <p:cNvSpPr txBox="1">
            <a:spLocks/>
          </p:cNvSpPr>
          <p:nvPr/>
        </p:nvSpPr>
        <p:spPr>
          <a:xfrm>
            <a:off x="8067554" y="4219700"/>
            <a:ext cx="3797718"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i="1" dirty="0">
                <a:solidFill>
                  <a:schemeClr val="bg2">
                    <a:lumMod val="60000"/>
                    <a:lumOff val="40000"/>
                  </a:schemeClr>
                </a:solidFill>
                <a:latin typeface="Franklin Gothic Medium Cond" panose="020B0606030402020204" pitchFamily="34" charset="0"/>
              </a:rPr>
              <a:t>CAR</a:t>
            </a:r>
            <a:r>
              <a:rPr lang="en-US" sz="3200" dirty="0">
                <a:solidFill>
                  <a:schemeClr val="bg2">
                    <a:lumMod val="60000"/>
                    <a:lumOff val="40000"/>
                  </a:schemeClr>
                </a:solidFill>
                <a:latin typeface="Franklin Gothic Medium Cond" panose="020B0606030402020204" pitchFamily="34" charset="0"/>
              </a:rPr>
              <a:t>  Survey</a:t>
            </a:r>
          </a:p>
        </p:txBody>
      </p:sp>
      <p:pic>
        <p:nvPicPr>
          <p:cNvPr id="4" name="Picture 3">
            <a:extLst>
              <a:ext uri="{FF2B5EF4-FFF2-40B4-BE49-F238E27FC236}">
                <a16:creationId xmlns:a16="http://schemas.microsoft.com/office/drawing/2014/main" id="{542AFFB9-E1FB-0345-755E-7B59A62FD959}"/>
              </a:ext>
            </a:extLst>
          </p:cNvPr>
          <p:cNvPicPr>
            <a:picLocks noChangeAspect="1"/>
          </p:cNvPicPr>
          <p:nvPr/>
        </p:nvPicPr>
        <p:blipFill>
          <a:blip r:embed="rId3"/>
          <a:stretch>
            <a:fillRect/>
          </a:stretch>
        </p:blipFill>
        <p:spPr>
          <a:xfrm>
            <a:off x="79512" y="3777581"/>
            <a:ext cx="4991100" cy="3441700"/>
          </a:xfrm>
          <a:prstGeom prst="rect">
            <a:avLst/>
          </a:prstGeom>
        </p:spPr>
      </p:pic>
      <p:cxnSp>
        <p:nvCxnSpPr>
          <p:cNvPr id="6" name="Straight Connector 5">
            <a:extLst>
              <a:ext uri="{FF2B5EF4-FFF2-40B4-BE49-F238E27FC236}">
                <a16:creationId xmlns:a16="http://schemas.microsoft.com/office/drawing/2014/main" id="{19D61061-3CF5-35EB-82F4-C1CF33AE7C1A}"/>
              </a:ext>
            </a:extLst>
          </p:cNvPr>
          <p:cNvCxnSpPr/>
          <p:nvPr/>
        </p:nvCxnSpPr>
        <p:spPr>
          <a:xfrm>
            <a:off x="7893934" y="4027990"/>
            <a:ext cx="3971338"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05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00724B-04FE-502E-FCA5-558534B356F1}"/>
              </a:ext>
            </a:extLst>
          </p:cNvPr>
          <p:cNvSpPr>
            <a:spLocks noGrp="1"/>
          </p:cNvSpPr>
          <p:nvPr>
            <p:ph type="ctrTitle"/>
          </p:nvPr>
        </p:nvSpPr>
        <p:spPr>
          <a:xfrm>
            <a:off x="2388072" y="505725"/>
            <a:ext cx="5033176" cy="2332321"/>
          </a:xfrm>
        </p:spPr>
        <p:txBody>
          <a:bodyPr anchor="t">
            <a:normAutofit/>
          </a:bodyPr>
          <a:lstStyle/>
          <a:p>
            <a:r>
              <a:rPr lang="en-US" sz="5400" dirty="0"/>
              <a:t>SERVICE MATERIAL</a:t>
            </a:r>
            <a:br>
              <a:rPr lang="en-US" sz="5400" dirty="0"/>
            </a:br>
            <a:endParaRPr lang="en-US" sz="5400" dirty="0"/>
          </a:p>
        </p:txBody>
      </p:sp>
      <p:sp>
        <p:nvSpPr>
          <p:cNvPr id="5" name="Subtitle 2">
            <a:extLst>
              <a:ext uri="{FF2B5EF4-FFF2-40B4-BE49-F238E27FC236}">
                <a16:creationId xmlns:a16="http://schemas.microsoft.com/office/drawing/2014/main" id="{70CB0101-E44D-CB72-D264-562D9ABC0AC4}"/>
              </a:ext>
            </a:extLst>
          </p:cNvPr>
          <p:cNvSpPr>
            <a:spLocks noGrp="1"/>
          </p:cNvSpPr>
          <p:nvPr>
            <p:ph type="subTitle" idx="1"/>
          </p:nvPr>
        </p:nvSpPr>
        <p:spPr>
          <a:xfrm>
            <a:off x="1558733" y="2398025"/>
            <a:ext cx="7351351" cy="2916704"/>
          </a:xfrm>
        </p:spPr>
        <p:txBody>
          <a:bodyPr>
            <a:noAutofit/>
          </a:bodyPr>
          <a:lstStyle/>
          <a:p>
            <a:pPr marL="457200" indent="-274320">
              <a:buFont typeface="Arial" panose="020B0604020202020204" pitchFamily="34" charset="0"/>
              <a:buChar char="•"/>
            </a:pPr>
            <a:r>
              <a:rPr lang="en-US" sz="3600" dirty="0"/>
              <a:t>This section will help focus a Service Tools project for this cycle</a:t>
            </a:r>
          </a:p>
          <a:p>
            <a:pPr marL="457200" indent="-274320">
              <a:buFont typeface="Arial" panose="020B0604020202020204" pitchFamily="34" charset="0"/>
              <a:buChar char="•"/>
            </a:pPr>
            <a:r>
              <a:rPr lang="en-US" sz="3600" dirty="0"/>
              <a:t>May also help set future work/project plans</a:t>
            </a:r>
          </a:p>
          <a:p>
            <a:pPr marL="457200" indent="-274320">
              <a:buFont typeface="Arial" panose="020B0604020202020204" pitchFamily="34" charset="0"/>
              <a:buChar char="•"/>
            </a:pPr>
            <a:r>
              <a:rPr lang="en-US" sz="3600" dirty="0"/>
              <a:t>In recent years, the focus has moved to “basics”  that are easier to translate</a:t>
            </a:r>
          </a:p>
          <a:p>
            <a:pPr marL="182880"/>
            <a:endParaRPr lang="en-US" sz="3600" dirty="0"/>
          </a:p>
          <a:p>
            <a:pPr marL="182880"/>
            <a:endParaRPr lang="en-US" sz="3600" dirty="0"/>
          </a:p>
          <a:p>
            <a:pPr marL="457200" indent="-274320">
              <a:buFont typeface="Arial" panose="020B0604020202020204" pitchFamily="34" charset="0"/>
              <a:buChar char="•"/>
            </a:pPr>
            <a:endParaRPr lang="en-US" sz="3600" dirty="0"/>
          </a:p>
        </p:txBody>
      </p:sp>
      <p:pic>
        <p:nvPicPr>
          <p:cNvPr id="6" name="Picture 5">
            <a:extLst>
              <a:ext uri="{FF2B5EF4-FFF2-40B4-BE49-F238E27FC236}">
                <a16:creationId xmlns:a16="http://schemas.microsoft.com/office/drawing/2014/main" id="{0186A4FA-E662-183E-C891-F23D93E2B043}"/>
              </a:ext>
            </a:extLst>
          </p:cNvPr>
          <p:cNvPicPr>
            <a:picLocks noChangeAspect="1"/>
          </p:cNvPicPr>
          <p:nvPr/>
        </p:nvPicPr>
        <p:blipFill>
          <a:blip r:embed="rId3"/>
          <a:stretch>
            <a:fillRect/>
          </a:stretch>
        </p:blipFill>
        <p:spPr>
          <a:xfrm>
            <a:off x="8531226" y="154613"/>
            <a:ext cx="3437487" cy="3396661"/>
          </a:xfrm>
          <a:prstGeom prst="rect">
            <a:avLst/>
          </a:prstGeom>
        </p:spPr>
      </p:pic>
    </p:spTree>
    <p:extLst>
      <p:ext uri="{BB962C8B-B14F-4D97-AF65-F5344CB8AC3E}">
        <p14:creationId xmlns:p14="http://schemas.microsoft.com/office/powerpoint/2010/main" val="4150453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F2BA4B-240F-3887-021E-75D07FF4F656}"/>
              </a:ext>
            </a:extLst>
          </p:cNvPr>
          <p:cNvSpPr txBox="1"/>
          <p:nvPr/>
        </p:nvSpPr>
        <p:spPr>
          <a:xfrm>
            <a:off x="177210" y="233401"/>
            <a:ext cx="5628168" cy="6632585"/>
          </a:xfrm>
          <a:prstGeom prst="rect">
            <a:avLst/>
          </a:prstGeom>
          <a:noFill/>
        </p:spPr>
        <p:txBody>
          <a:bodyPr wrap="square" rtlCol="0">
            <a:spAutoFit/>
          </a:bodyPr>
          <a:lstStyle/>
          <a:p>
            <a:pPr marR="0" algn="l">
              <a:lnSpc>
                <a:spcPts val="1960"/>
              </a:lnSpc>
              <a:spcBef>
                <a:spcPts val="400"/>
              </a:spcBef>
              <a:spcAft>
                <a:spcPts val="0"/>
              </a:spcAft>
            </a:pPr>
            <a:r>
              <a:rPr lang="en-US" b="1" dirty="0">
                <a:solidFill>
                  <a:schemeClr val="accent5"/>
                </a:solidFill>
              </a:rPr>
              <a:t>PUBLIC RELATIONS</a:t>
            </a:r>
          </a:p>
          <a:p>
            <a:pPr marL="228600" marR="0" indent="-228600" algn="l">
              <a:lnSpc>
                <a:spcPts val="1960"/>
              </a:lnSpc>
              <a:spcBef>
                <a:spcPts val="400"/>
              </a:spcBef>
              <a:spcAft>
                <a:spcPts val="0"/>
              </a:spcAft>
              <a:buFont typeface="Arial" panose="020B0604020202020204" pitchFamily="34" charset="0"/>
              <a:buChar char="•"/>
            </a:pPr>
            <a:r>
              <a:rPr lang="en-US" dirty="0">
                <a:solidFill>
                  <a:srgbClr val="4CAAFF"/>
                </a:solidFill>
              </a:rPr>
              <a:t>PR video explaining what NA is, how it works, and how to contact us* (2020)</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Our public image: creating confidence in NA</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More social media guidelines above and beyond the service pamphlet</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More short, focused PR resources such as tools to assist in reaching the medical community, criminal justice, and those who refer people to NA</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Sponsorship behind the Walls basics</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Internal PR basics</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Cooperation, not affiliation—our relationship to others, including AA</a:t>
            </a:r>
          </a:p>
          <a:p>
            <a:pPr marR="0" algn="l">
              <a:lnSpc>
                <a:spcPts val="1960"/>
              </a:lnSpc>
              <a:spcBef>
                <a:spcPts val="400"/>
              </a:spcBef>
              <a:spcAft>
                <a:spcPts val="0"/>
              </a:spcAft>
            </a:pPr>
            <a:r>
              <a:rPr lang="en-US" dirty="0">
                <a:solidFill>
                  <a:schemeClr val="accent1"/>
                </a:solidFill>
                <a:ea typeface="Times New Roman" panose="02020603050405020304" pitchFamily="18" charset="0"/>
                <a:cs typeface="Myriad Pro Cond"/>
              </a:rPr>
              <a:t>[NA SERVICES 101 follows PUBLIC RELATIONS in actual form]</a:t>
            </a:r>
            <a:endParaRPr lang="en-US" sz="1800" dirty="0">
              <a:solidFill>
                <a:schemeClr val="accent1"/>
              </a:solidFill>
              <a:effectLst/>
              <a:ea typeface="Times New Roman" panose="02020603050405020304" pitchFamily="18" charset="0"/>
              <a:cs typeface="Myriad Pro Cond"/>
            </a:endParaRPr>
          </a:p>
          <a:p>
            <a:pPr marR="0" algn="l">
              <a:lnSpc>
                <a:spcPts val="1960"/>
              </a:lnSpc>
              <a:spcBef>
                <a:spcPts val="2200"/>
              </a:spcBef>
              <a:spcAft>
                <a:spcPts val="0"/>
              </a:spcAft>
            </a:pPr>
            <a:r>
              <a:rPr lang="en-US" b="1" dirty="0">
                <a:solidFill>
                  <a:schemeClr val="accent5"/>
                </a:solidFill>
              </a:rPr>
              <a:t>LEGAL, FINANCIAL, AND SEVENTH TRADITION TOOLS</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Self-support in NA (what it means, how we handle funds, banking, digital fund flow, fundraising, misappropriation, etc.)</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Information for creating legal entities/incorporating</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How do we protect the NA message and carry the message? (understanding the FIPT and the issues around illicit literature, local websites, virtual meetings, etc.)</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Area treasurers’ and budgeting basics</a:t>
            </a:r>
          </a:p>
        </p:txBody>
      </p:sp>
      <p:sp>
        <p:nvSpPr>
          <p:cNvPr id="3" name="TextBox 2">
            <a:extLst>
              <a:ext uri="{FF2B5EF4-FFF2-40B4-BE49-F238E27FC236}">
                <a16:creationId xmlns:a16="http://schemas.microsoft.com/office/drawing/2014/main" id="{E8D50270-4C30-3A56-5EE1-1856DE783E74}"/>
              </a:ext>
            </a:extLst>
          </p:cNvPr>
          <p:cNvSpPr txBox="1"/>
          <p:nvPr/>
        </p:nvSpPr>
        <p:spPr>
          <a:xfrm>
            <a:off x="5819554" y="184942"/>
            <a:ext cx="5128438" cy="6760825"/>
          </a:xfrm>
          <a:prstGeom prst="rect">
            <a:avLst/>
          </a:prstGeom>
          <a:noFill/>
        </p:spPr>
        <p:txBody>
          <a:bodyPr wrap="square" rtlCol="0">
            <a:spAutoFit/>
          </a:bodyPr>
          <a:lstStyle/>
          <a:p>
            <a:pPr>
              <a:lnSpc>
                <a:spcPts val="1960"/>
              </a:lnSpc>
              <a:spcBef>
                <a:spcPts val="400"/>
              </a:spcBef>
            </a:pPr>
            <a:r>
              <a:rPr lang="en-US" b="1" dirty="0">
                <a:solidFill>
                  <a:schemeClr val="accent5"/>
                </a:solidFill>
              </a:rPr>
              <a:t>NA SERVICES 101</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Virtual service basics (including virtual service meetings, virtual meetings and areas participating in the service system, virtual workshops and trainings, etc.)</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The impact of technology on services and workloads </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Best practices for service workshops </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Carrying the NA message effectively</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Personal application of Concepts and Traditions, as a member and trusted servant</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Facilitation basics</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What is NA World Services and how does it work?</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Fellowship development basics</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Collaborating among service bodies</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When service bodies split or reunify</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Description of service commitments at areas and regions </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Effective report writing</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Tools for leadership and mentorship, including as they relate to service bodies and new meetings</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Group support forum, local service </a:t>
            </a:r>
            <a:br>
              <a:rPr lang="en-US" sz="1800" dirty="0">
                <a:solidFill>
                  <a:srgbClr val="000000"/>
                </a:solidFill>
                <a:effectLst/>
                <a:ea typeface="Times New Roman" panose="02020603050405020304" pitchFamily="18" charset="0"/>
                <a:cs typeface="Myriad Pro Cond"/>
              </a:rPr>
            </a:br>
            <a:r>
              <a:rPr lang="en-US" sz="1800" dirty="0">
                <a:solidFill>
                  <a:srgbClr val="000000"/>
                </a:solidFill>
                <a:effectLst/>
                <a:ea typeface="Times New Roman" panose="02020603050405020304" pitchFamily="18" charset="0"/>
                <a:cs typeface="Myriad Pro Cond"/>
              </a:rPr>
              <a:t>conference and local service board basics</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Policy in NA—different kinds of policy styles </a:t>
            </a:r>
            <a:br>
              <a:rPr lang="en-US" sz="1800" dirty="0">
                <a:solidFill>
                  <a:srgbClr val="000000"/>
                </a:solidFill>
                <a:effectLst/>
                <a:ea typeface="Times New Roman" panose="02020603050405020304" pitchFamily="18" charset="0"/>
                <a:cs typeface="Myriad Pro Cond"/>
              </a:rPr>
            </a:br>
            <a:r>
              <a:rPr lang="en-US" sz="1800" dirty="0">
                <a:solidFill>
                  <a:srgbClr val="000000"/>
                </a:solidFill>
                <a:effectLst/>
                <a:ea typeface="Times New Roman" panose="02020603050405020304" pitchFamily="18" charset="0"/>
                <a:cs typeface="Myriad Pro Cond"/>
              </a:rPr>
              <a:t>and approaches</a:t>
            </a:r>
          </a:p>
        </p:txBody>
      </p:sp>
      <p:sp>
        <p:nvSpPr>
          <p:cNvPr id="5" name="TextBox 4">
            <a:extLst>
              <a:ext uri="{FF2B5EF4-FFF2-40B4-BE49-F238E27FC236}">
                <a16:creationId xmlns:a16="http://schemas.microsoft.com/office/drawing/2014/main" id="{2A451C45-2494-39DF-043B-C87B703EA15A}"/>
              </a:ext>
            </a:extLst>
          </p:cNvPr>
          <p:cNvSpPr txBox="1"/>
          <p:nvPr/>
        </p:nvSpPr>
        <p:spPr>
          <a:xfrm rot="5400000">
            <a:off x="8423921" y="3099258"/>
            <a:ext cx="6618215" cy="707886"/>
          </a:xfrm>
          <a:prstGeom prst="rect">
            <a:avLst/>
          </a:prstGeom>
          <a:noFill/>
        </p:spPr>
        <p:txBody>
          <a:bodyPr wrap="square" rtlCol="0">
            <a:spAutoFit/>
          </a:bodyPr>
          <a:lstStyle/>
          <a:p>
            <a:r>
              <a:rPr lang="en-US" sz="4000" dirty="0">
                <a:solidFill>
                  <a:schemeClr val="bg1"/>
                </a:solidFill>
                <a:latin typeface="Franklin Gothic Medium Cond" panose="020B0606030402020204" pitchFamily="34" charset="0"/>
              </a:rPr>
              <a:t>New</a:t>
            </a:r>
            <a:r>
              <a:rPr lang="en-US" sz="1800" dirty="0">
                <a:solidFill>
                  <a:srgbClr val="000000"/>
                </a:solidFill>
                <a:effectLst/>
                <a:latin typeface="Franklin Gothic Medium Cond" panose="020B0606030402020204" pitchFamily="34" charset="0"/>
                <a:ea typeface="Times New Roman" panose="02020603050405020304" pitchFamily="18" charset="0"/>
                <a:cs typeface="Myriad Pro Cond"/>
              </a:rPr>
              <a:t>  </a:t>
            </a:r>
            <a:r>
              <a:rPr lang="en-US" sz="4000" dirty="0">
                <a:solidFill>
                  <a:schemeClr val="bg1"/>
                </a:solidFill>
                <a:latin typeface="Franklin Gothic Medium Cond" panose="020B0606030402020204" pitchFamily="34" charset="0"/>
              </a:rPr>
              <a:t>Service </a:t>
            </a:r>
            <a:r>
              <a:rPr lang="en-US" sz="1800" dirty="0">
                <a:solidFill>
                  <a:srgbClr val="000000"/>
                </a:solidFill>
                <a:effectLst/>
                <a:latin typeface="Franklin Gothic Medium Cond" panose="020B0606030402020204" pitchFamily="34" charset="0"/>
                <a:ea typeface="Times New Roman" panose="02020603050405020304" pitchFamily="18" charset="0"/>
                <a:cs typeface="Myriad Pro Cond"/>
              </a:rPr>
              <a:t> </a:t>
            </a:r>
            <a:r>
              <a:rPr lang="en-US" sz="4000" dirty="0">
                <a:solidFill>
                  <a:schemeClr val="bg1"/>
                </a:solidFill>
                <a:latin typeface="Franklin Gothic Medium Cond" panose="020B0606030402020204" pitchFamily="34" charset="0"/>
              </a:rPr>
              <a:t>Material</a:t>
            </a:r>
          </a:p>
        </p:txBody>
      </p:sp>
      <p:sp>
        <p:nvSpPr>
          <p:cNvPr id="6" name="TextBox 5">
            <a:extLst>
              <a:ext uri="{FF2B5EF4-FFF2-40B4-BE49-F238E27FC236}">
                <a16:creationId xmlns:a16="http://schemas.microsoft.com/office/drawing/2014/main" id="{8A5B8ED2-3DEE-DA69-DFB9-1F192E733583}"/>
              </a:ext>
            </a:extLst>
          </p:cNvPr>
          <p:cNvSpPr txBox="1"/>
          <p:nvPr/>
        </p:nvSpPr>
        <p:spPr>
          <a:xfrm>
            <a:off x="11139376" y="4837813"/>
            <a:ext cx="1031358" cy="830997"/>
          </a:xfrm>
          <a:prstGeom prst="rect">
            <a:avLst/>
          </a:prstGeom>
          <a:noFill/>
        </p:spPr>
        <p:txBody>
          <a:bodyPr wrap="square" rtlCol="0">
            <a:spAutoFit/>
          </a:bodyPr>
          <a:lstStyle/>
          <a:p>
            <a:pPr algn="ctr"/>
            <a:r>
              <a:rPr lang="en-US" sz="2400" b="1" dirty="0">
                <a:solidFill>
                  <a:schemeClr val="accent3">
                    <a:lumMod val="60000"/>
                    <a:lumOff val="40000"/>
                  </a:schemeClr>
                </a:solidFill>
                <a:effectLst/>
                <a:ea typeface="Times New Roman" panose="02020603050405020304" pitchFamily="18" charset="0"/>
                <a:cs typeface="Myriad Pro Cond"/>
              </a:rPr>
              <a:t>choose up to 3</a:t>
            </a:r>
            <a:endParaRPr lang="en-US" sz="2400" dirty="0">
              <a:solidFill>
                <a:schemeClr val="accent3">
                  <a:lumMod val="60000"/>
                  <a:lumOff val="40000"/>
                </a:schemeClr>
              </a:solidFill>
              <a:effectLst/>
              <a:ea typeface="Times New Roman" panose="02020603050405020304" pitchFamily="18" charset="0"/>
              <a:cs typeface="Palatino" pitchFamily="2" charset="77"/>
            </a:endParaRPr>
          </a:p>
        </p:txBody>
      </p:sp>
      <p:sp>
        <p:nvSpPr>
          <p:cNvPr id="7" name="Rounded Rectangle 6">
            <a:extLst>
              <a:ext uri="{FF2B5EF4-FFF2-40B4-BE49-F238E27FC236}">
                <a16:creationId xmlns:a16="http://schemas.microsoft.com/office/drawing/2014/main" id="{B5D4F2B1-5E9E-2D0C-3153-F82D6C5B2863}"/>
              </a:ext>
            </a:extLst>
          </p:cNvPr>
          <p:cNvSpPr/>
          <p:nvPr/>
        </p:nvSpPr>
        <p:spPr>
          <a:xfrm>
            <a:off x="9969466" y="5690076"/>
            <a:ext cx="1743739" cy="113111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BDAAE12-FBF0-E877-DFF0-791C1A726551}"/>
              </a:ext>
            </a:extLst>
          </p:cNvPr>
          <p:cNvSpPr txBox="1"/>
          <p:nvPr/>
        </p:nvSpPr>
        <p:spPr>
          <a:xfrm>
            <a:off x="9840357" y="5747803"/>
            <a:ext cx="2025571" cy="1015663"/>
          </a:xfrm>
          <a:prstGeom prst="rect">
            <a:avLst/>
          </a:prstGeom>
          <a:noFill/>
        </p:spPr>
        <p:txBody>
          <a:bodyPr wrap="square" rtlCol="0">
            <a:spAutoFit/>
          </a:bodyPr>
          <a:lstStyle/>
          <a:p>
            <a:pPr algn="ctr">
              <a:spcBef>
                <a:spcPts val="1200"/>
              </a:spcBef>
              <a:spcAft>
                <a:spcPts val="1200"/>
              </a:spcAft>
            </a:pPr>
            <a:r>
              <a:rPr lang="en-US" sz="3000" b="1" dirty="0">
                <a:solidFill>
                  <a:schemeClr val="bg1"/>
                </a:solidFill>
              </a:rPr>
              <a:t>Pause for discussion</a:t>
            </a:r>
            <a:endParaRPr lang="en-US" sz="3000" dirty="0">
              <a:solidFill>
                <a:schemeClr val="bg1"/>
              </a:solidFill>
            </a:endParaRPr>
          </a:p>
        </p:txBody>
      </p:sp>
    </p:spTree>
    <p:extLst>
      <p:ext uri="{BB962C8B-B14F-4D97-AF65-F5344CB8AC3E}">
        <p14:creationId xmlns:p14="http://schemas.microsoft.com/office/powerpoint/2010/main" val="32482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D5F22F-6941-4B14-DF9D-273F62C28568}"/>
              </a:ext>
            </a:extLst>
          </p:cNvPr>
          <p:cNvSpPr txBox="1"/>
          <p:nvPr/>
        </p:nvSpPr>
        <p:spPr>
          <a:xfrm rot="5400000">
            <a:off x="8136109" y="2859279"/>
            <a:ext cx="6618215" cy="1220847"/>
          </a:xfrm>
          <a:prstGeom prst="rect">
            <a:avLst/>
          </a:prstGeom>
          <a:noFill/>
        </p:spPr>
        <p:txBody>
          <a:bodyPr wrap="square" rtlCol="0">
            <a:spAutoFit/>
          </a:bodyPr>
          <a:lstStyle/>
          <a:p>
            <a:pPr marR="0" algn="l">
              <a:lnSpc>
                <a:spcPts val="4400"/>
              </a:lnSpc>
              <a:spcBef>
                <a:spcPts val="400"/>
              </a:spcBef>
              <a:spcAft>
                <a:spcPts val="0"/>
              </a:spcAft>
            </a:pPr>
            <a:r>
              <a:rPr lang="en-US" sz="4000" dirty="0">
                <a:solidFill>
                  <a:schemeClr val="bg1"/>
                </a:solidFill>
              </a:rPr>
              <a:t>Revisions to Existing </a:t>
            </a:r>
            <a:br>
              <a:rPr lang="en-US" sz="4000" dirty="0">
                <a:solidFill>
                  <a:schemeClr val="bg1"/>
                </a:solidFill>
              </a:rPr>
            </a:br>
            <a:r>
              <a:rPr lang="en-US" sz="4000" dirty="0">
                <a:solidFill>
                  <a:schemeClr val="bg1"/>
                </a:solidFill>
              </a:rPr>
              <a:t>Service Material</a:t>
            </a:r>
          </a:p>
        </p:txBody>
      </p:sp>
      <p:sp>
        <p:nvSpPr>
          <p:cNvPr id="5" name="TextBox 4">
            <a:extLst>
              <a:ext uri="{FF2B5EF4-FFF2-40B4-BE49-F238E27FC236}">
                <a16:creationId xmlns:a16="http://schemas.microsoft.com/office/drawing/2014/main" id="{18FAB18C-796D-3C12-4132-9D0F43729DD6}"/>
              </a:ext>
            </a:extLst>
          </p:cNvPr>
          <p:cNvSpPr txBox="1"/>
          <p:nvPr/>
        </p:nvSpPr>
        <p:spPr>
          <a:xfrm>
            <a:off x="10929537" y="4521943"/>
            <a:ext cx="1031358" cy="830997"/>
          </a:xfrm>
          <a:prstGeom prst="rect">
            <a:avLst/>
          </a:prstGeom>
          <a:noFill/>
        </p:spPr>
        <p:txBody>
          <a:bodyPr wrap="square" rtlCol="0">
            <a:spAutoFit/>
          </a:bodyPr>
          <a:lstStyle/>
          <a:p>
            <a:pPr algn="ctr"/>
            <a:r>
              <a:rPr lang="en-US" sz="2400" b="1" dirty="0">
                <a:solidFill>
                  <a:schemeClr val="accent3">
                    <a:lumMod val="60000"/>
                    <a:lumOff val="40000"/>
                  </a:schemeClr>
                </a:solidFill>
                <a:effectLst/>
                <a:ea typeface="Times New Roman" panose="02020603050405020304" pitchFamily="18" charset="0"/>
                <a:cs typeface="Myriad Pro Cond"/>
              </a:rPr>
              <a:t>choose up to 2</a:t>
            </a:r>
            <a:endParaRPr lang="en-US" sz="2400" dirty="0">
              <a:solidFill>
                <a:schemeClr val="accent3">
                  <a:lumMod val="60000"/>
                  <a:lumOff val="40000"/>
                </a:schemeClr>
              </a:solidFill>
              <a:effectLst/>
              <a:ea typeface="Times New Roman" panose="02020603050405020304" pitchFamily="18" charset="0"/>
              <a:cs typeface="Palatino" pitchFamily="2" charset="77"/>
            </a:endParaRPr>
          </a:p>
        </p:txBody>
      </p:sp>
      <p:sp>
        <p:nvSpPr>
          <p:cNvPr id="7" name="TextBox 6">
            <a:extLst>
              <a:ext uri="{FF2B5EF4-FFF2-40B4-BE49-F238E27FC236}">
                <a16:creationId xmlns:a16="http://schemas.microsoft.com/office/drawing/2014/main" id="{D49BFEB4-A266-CC2F-6899-6885DC382E7D}"/>
              </a:ext>
            </a:extLst>
          </p:cNvPr>
          <p:cNvSpPr txBox="1"/>
          <p:nvPr/>
        </p:nvSpPr>
        <p:spPr>
          <a:xfrm>
            <a:off x="1282995" y="1195657"/>
            <a:ext cx="5702596" cy="4734629"/>
          </a:xfrm>
          <a:prstGeom prst="rect">
            <a:avLst/>
          </a:prstGeom>
          <a:noFill/>
        </p:spPr>
        <p:txBody>
          <a:bodyPr wrap="square" rtlCol="0">
            <a:spAutoFit/>
          </a:bodyPr>
          <a:lstStyle/>
          <a:p>
            <a:pPr>
              <a:lnSpc>
                <a:spcPts val="2160"/>
              </a:lnSpc>
              <a:spcBef>
                <a:spcPts val="400"/>
              </a:spcBef>
            </a:pPr>
            <a:r>
              <a:rPr lang="en-US" sz="2000" b="1" dirty="0">
                <a:solidFill>
                  <a:schemeClr val="accent5"/>
                </a:solidFill>
              </a:rPr>
              <a:t>REVISE EXISTING SERVICE MATERIAL </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Update </a:t>
            </a:r>
            <a:r>
              <a:rPr lang="en-US" sz="2000" i="1" dirty="0">
                <a:solidFill>
                  <a:srgbClr val="000000"/>
                </a:solidFill>
                <a:effectLst/>
                <a:ea typeface="Times New Roman" panose="02020603050405020304" pitchFamily="18" charset="0"/>
                <a:cs typeface="Myriad Pro Cond"/>
              </a:rPr>
              <a:t>A Guide to Local Services in NA  </a:t>
            </a:r>
            <a:r>
              <a:rPr lang="en-US" sz="2000" dirty="0">
                <a:solidFill>
                  <a:srgbClr val="000000"/>
                </a:solidFill>
                <a:effectLst/>
                <a:ea typeface="Times New Roman" panose="02020603050405020304" pitchFamily="18" charset="0"/>
                <a:cs typeface="Myriad Pro Cond"/>
              </a:rPr>
              <a:t>(</a:t>
            </a:r>
            <a:r>
              <a:rPr lang="en-US" sz="2000" i="1" dirty="0">
                <a:solidFill>
                  <a:srgbClr val="000000"/>
                </a:solidFill>
                <a:effectLst/>
                <a:ea typeface="Times New Roman" panose="02020603050405020304" pitchFamily="18" charset="0"/>
                <a:cs typeface="Myriad Pro Cond"/>
              </a:rPr>
              <a:t>GLS </a:t>
            </a:r>
            <a:r>
              <a:rPr lang="en-US" sz="2000" dirty="0">
                <a:solidFill>
                  <a:srgbClr val="000000"/>
                </a:solidFill>
                <a:effectLst/>
                <a:ea typeface="Times New Roman" panose="02020603050405020304" pitchFamily="18" charset="0"/>
                <a:cs typeface="Myriad Pro Cond"/>
              </a:rPr>
              <a:t>)</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t>
            </a:r>
            <a:r>
              <a:rPr lang="en-US" sz="2000" i="1" dirty="0">
                <a:solidFill>
                  <a:srgbClr val="000000"/>
                </a:solidFill>
                <a:effectLst/>
                <a:ea typeface="Times New Roman" panose="02020603050405020304" pitchFamily="18" charset="0"/>
                <a:cs typeface="Myriad Pro Cond"/>
              </a:rPr>
              <a:t>Translation Basics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and update </a:t>
            </a:r>
            <a:r>
              <a:rPr lang="en-US" sz="2000" i="1" dirty="0">
                <a:solidFill>
                  <a:srgbClr val="000000"/>
                </a:solidFill>
                <a:effectLst/>
                <a:ea typeface="Times New Roman" panose="02020603050405020304" pitchFamily="18" charset="0"/>
                <a:cs typeface="Myriad Pro Cond"/>
              </a:rPr>
              <a:t>Planning Basics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and update </a:t>
            </a:r>
            <a:r>
              <a:rPr lang="en-US" sz="2000" i="1" dirty="0">
                <a:solidFill>
                  <a:srgbClr val="000000"/>
                </a:solidFill>
                <a:effectLst/>
                <a:ea typeface="Times New Roman" panose="02020603050405020304" pitchFamily="18" charset="0"/>
                <a:cs typeface="Myriad Pro Cond"/>
              </a:rPr>
              <a:t>PR Basics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and update </a:t>
            </a:r>
            <a:r>
              <a:rPr lang="en-US" sz="2000" i="1" dirty="0">
                <a:solidFill>
                  <a:srgbClr val="000000"/>
                </a:solidFill>
                <a:effectLst/>
                <a:ea typeface="Times New Roman" panose="02020603050405020304" pitchFamily="18" charset="0"/>
                <a:cs typeface="Myriad Pro Cond"/>
              </a:rPr>
              <a:t>H&amp;I Basics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and update the service pamphlet </a:t>
            </a:r>
            <a:r>
              <a:rPr lang="en-US" sz="2000" i="1" dirty="0">
                <a:solidFill>
                  <a:srgbClr val="000000"/>
                </a:solidFill>
                <a:effectLst/>
                <a:ea typeface="Times New Roman" panose="02020603050405020304" pitchFamily="18" charset="0"/>
                <a:cs typeface="Myriad Pro Cond"/>
              </a:rPr>
              <a:t>Disruptive and Violent Behavior</a:t>
            </a:r>
            <a:r>
              <a:rPr lang="en-US" sz="2000" dirty="0">
                <a:solidFill>
                  <a:srgbClr val="000000"/>
                </a:solidFill>
                <a:effectLst/>
                <a:ea typeface="Times New Roman" panose="02020603050405020304" pitchFamily="18" charset="0"/>
                <a:cs typeface="Myriad Pro Cond"/>
              </a:rPr>
              <a:t>  to reflect current practices in the Fellowship, and include the issue of sexual predators </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and update the service pamphlet </a:t>
            </a:r>
            <a:r>
              <a:rPr lang="en-US" sz="2000" i="1" dirty="0">
                <a:solidFill>
                  <a:srgbClr val="000000"/>
                </a:solidFill>
                <a:effectLst/>
                <a:ea typeface="Times New Roman" panose="02020603050405020304" pitchFamily="18" charset="0"/>
                <a:cs typeface="Myriad Pro Cond"/>
              </a:rPr>
              <a:t>Group Business Meetings</a:t>
            </a:r>
            <a:r>
              <a:rPr lang="en-US" sz="2000" dirty="0">
                <a:solidFill>
                  <a:srgbClr val="000000"/>
                </a:solidFill>
                <a:effectLst/>
                <a:ea typeface="Times New Roman" panose="02020603050405020304" pitchFamily="18" charset="0"/>
                <a:cs typeface="Myriad Pro Cond"/>
              </a:rPr>
              <a:t>, with a section on using a CBDM process, and the concept of delegation</a:t>
            </a:r>
          </a:p>
          <a:p>
            <a:pPr marL="228600" indent="-228600">
              <a:lnSpc>
                <a:spcPts val="2160"/>
              </a:lnSpc>
              <a:spcBef>
                <a:spcPts val="2200"/>
              </a:spcBef>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Other</a:t>
            </a:r>
          </a:p>
          <a:p>
            <a:pPr marL="228600" marR="0" indent="-228600" algn="l">
              <a:lnSpc>
                <a:spcPts val="2160"/>
              </a:lnSpc>
              <a:spcBef>
                <a:spcPts val="400"/>
              </a:spcBef>
              <a:spcAft>
                <a:spcPts val="0"/>
              </a:spcAft>
              <a:buFont typeface="Arial" panose="020B0604020202020204" pitchFamily="34" charset="0"/>
              <a:buChar char="•"/>
            </a:pPr>
            <a:endParaRPr lang="en-US" sz="2000" dirty="0">
              <a:solidFill>
                <a:srgbClr val="000000"/>
              </a:solidFill>
              <a:effectLst/>
              <a:ea typeface="Times New Roman" panose="02020603050405020304" pitchFamily="18" charset="0"/>
              <a:cs typeface="Myriad Pro Cond"/>
            </a:endParaRPr>
          </a:p>
        </p:txBody>
      </p:sp>
      <p:sp>
        <p:nvSpPr>
          <p:cNvPr id="9" name="TextBox 8">
            <a:extLst>
              <a:ext uri="{FF2B5EF4-FFF2-40B4-BE49-F238E27FC236}">
                <a16:creationId xmlns:a16="http://schemas.microsoft.com/office/drawing/2014/main" id="{A6891EFE-8529-62FD-BB48-79FBE5404E57}"/>
              </a:ext>
            </a:extLst>
          </p:cNvPr>
          <p:cNvSpPr txBox="1"/>
          <p:nvPr/>
        </p:nvSpPr>
        <p:spPr>
          <a:xfrm>
            <a:off x="7628969" y="1418940"/>
            <a:ext cx="2562446" cy="707886"/>
          </a:xfrm>
          <a:prstGeom prst="rect">
            <a:avLst/>
          </a:prstGeom>
          <a:noFill/>
        </p:spPr>
        <p:txBody>
          <a:bodyPr wrap="square" rtlCol="0">
            <a:spAutoFit/>
          </a:bodyPr>
          <a:lstStyle/>
          <a:p>
            <a:pPr marL="228600" indent="-228600"/>
            <a:endParaRPr lang="en-US" sz="2000" dirty="0">
              <a:solidFill>
                <a:srgbClr val="000000"/>
              </a:solidFill>
              <a:effectLst/>
              <a:ea typeface="Times New Roman" panose="02020603050405020304" pitchFamily="18" charset="0"/>
              <a:cs typeface="Myriad Pro Cond"/>
            </a:endParaRPr>
          </a:p>
          <a:p>
            <a:pPr marL="228600" indent="-228600">
              <a:buFont typeface="Arial" panose="020B0604020202020204" pitchFamily="34" charset="0"/>
              <a:buChar char="•"/>
            </a:pPr>
            <a:endParaRPr lang="en-US" sz="2000" dirty="0"/>
          </a:p>
        </p:txBody>
      </p:sp>
      <p:sp>
        <p:nvSpPr>
          <p:cNvPr id="10" name="Rounded Rectangle 9">
            <a:extLst>
              <a:ext uri="{FF2B5EF4-FFF2-40B4-BE49-F238E27FC236}">
                <a16:creationId xmlns:a16="http://schemas.microsoft.com/office/drawing/2014/main" id="{7B081F4E-BFED-E0BC-EE54-13A950F3A6F5}"/>
              </a:ext>
            </a:extLst>
          </p:cNvPr>
          <p:cNvSpPr/>
          <p:nvPr/>
        </p:nvSpPr>
        <p:spPr>
          <a:xfrm>
            <a:off x="8648338" y="5563431"/>
            <a:ext cx="1743739" cy="113111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7DD3AF7-72F0-487E-7487-9EA40BD24EA3}"/>
              </a:ext>
            </a:extLst>
          </p:cNvPr>
          <p:cNvSpPr txBox="1"/>
          <p:nvPr/>
        </p:nvSpPr>
        <p:spPr>
          <a:xfrm>
            <a:off x="8519229" y="5621158"/>
            <a:ext cx="2025571" cy="1015663"/>
          </a:xfrm>
          <a:prstGeom prst="rect">
            <a:avLst/>
          </a:prstGeom>
          <a:noFill/>
        </p:spPr>
        <p:txBody>
          <a:bodyPr wrap="square" rtlCol="0">
            <a:spAutoFit/>
          </a:bodyPr>
          <a:lstStyle/>
          <a:p>
            <a:pPr algn="ctr">
              <a:spcBef>
                <a:spcPts val="1200"/>
              </a:spcBef>
              <a:spcAft>
                <a:spcPts val="1200"/>
              </a:spcAft>
            </a:pPr>
            <a:r>
              <a:rPr lang="en-US" sz="3000" b="1" dirty="0">
                <a:solidFill>
                  <a:schemeClr val="bg1"/>
                </a:solidFill>
              </a:rPr>
              <a:t>Pause for discussion</a:t>
            </a:r>
            <a:endParaRPr lang="en-US" sz="3000" dirty="0">
              <a:solidFill>
                <a:schemeClr val="bg1"/>
              </a:solidFill>
            </a:endParaRPr>
          </a:p>
        </p:txBody>
      </p:sp>
    </p:spTree>
    <p:extLst>
      <p:ext uri="{BB962C8B-B14F-4D97-AF65-F5344CB8AC3E}">
        <p14:creationId xmlns:p14="http://schemas.microsoft.com/office/powerpoint/2010/main" val="349973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0919D0-4643-CAD1-8D19-654DB5DCE94C}"/>
              </a:ext>
            </a:extLst>
          </p:cNvPr>
          <p:cNvPicPr>
            <a:picLocks noChangeAspect="1"/>
          </p:cNvPicPr>
          <p:nvPr/>
        </p:nvPicPr>
        <p:blipFill>
          <a:blip r:embed="rId3"/>
          <a:stretch>
            <a:fillRect/>
          </a:stretch>
        </p:blipFill>
        <p:spPr>
          <a:xfrm>
            <a:off x="8557565" y="154613"/>
            <a:ext cx="3411148" cy="3444922"/>
          </a:xfrm>
          <a:prstGeom prst="rect">
            <a:avLst/>
          </a:prstGeom>
        </p:spPr>
      </p:pic>
      <p:sp>
        <p:nvSpPr>
          <p:cNvPr id="4" name="Title 1">
            <a:extLst>
              <a:ext uri="{FF2B5EF4-FFF2-40B4-BE49-F238E27FC236}">
                <a16:creationId xmlns:a16="http://schemas.microsoft.com/office/drawing/2014/main" id="{0300724B-04FE-502E-FCA5-558534B356F1}"/>
              </a:ext>
            </a:extLst>
          </p:cNvPr>
          <p:cNvSpPr>
            <a:spLocks noGrp="1"/>
          </p:cNvSpPr>
          <p:nvPr>
            <p:ph type="ctrTitle"/>
          </p:nvPr>
        </p:nvSpPr>
        <p:spPr>
          <a:xfrm>
            <a:off x="2388071" y="505725"/>
            <a:ext cx="6436951" cy="2332321"/>
          </a:xfrm>
        </p:spPr>
        <p:txBody>
          <a:bodyPr anchor="t">
            <a:normAutofit/>
          </a:bodyPr>
          <a:lstStyle/>
          <a:p>
            <a:r>
              <a:rPr lang="en-US" sz="5400" dirty="0"/>
              <a:t>ISSUE DISCUSSION TOPICS </a:t>
            </a:r>
          </a:p>
        </p:txBody>
      </p:sp>
      <p:sp>
        <p:nvSpPr>
          <p:cNvPr id="5" name="Subtitle 2">
            <a:extLst>
              <a:ext uri="{FF2B5EF4-FFF2-40B4-BE49-F238E27FC236}">
                <a16:creationId xmlns:a16="http://schemas.microsoft.com/office/drawing/2014/main" id="{70CB0101-E44D-CB72-D264-562D9ABC0AC4}"/>
              </a:ext>
            </a:extLst>
          </p:cNvPr>
          <p:cNvSpPr>
            <a:spLocks noGrp="1"/>
          </p:cNvSpPr>
          <p:nvPr>
            <p:ph type="subTitle" idx="1"/>
          </p:nvPr>
        </p:nvSpPr>
        <p:spPr>
          <a:xfrm>
            <a:off x="1877711" y="2689194"/>
            <a:ext cx="6139238" cy="2916704"/>
          </a:xfrm>
        </p:spPr>
        <p:txBody>
          <a:bodyPr>
            <a:noAutofit/>
          </a:bodyPr>
          <a:lstStyle/>
          <a:p>
            <a:pPr marL="457200" indent="-274320">
              <a:buFont typeface="Arial" panose="020B0604020202020204" pitchFamily="34" charset="0"/>
              <a:buChar char="•"/>
            </a:pPr>
            <a:r>
              <a:rPr lang="en-US" sz="3600" dirty="0"/>
              <a:t>Issues discussed between Conferences</a:t>
            </a:r>
          </a:p>
          <a:p>
            <a:pPr marL="457200" indent="-274320">
              <a:buFont typeface="Arial" panose="020B0604020202020204" pitchFamily="34" charset="0"/>
              <a:buChar char="•"/>
            </a:pPr>
            <a:r>
              <a:rPr lang="en-US" sz="3600" dirty="0"/>
              <a:t>Results of the discussions create the foundations for service tools and literature projects</a:t>
            </a:r>
          </a:p>
          <a:p>
            <a:pPr marL="182880"/>
            <a:endParaRPr lang="en-US" sz="3600" dirty="0"/>
          </a:p>
        </p:txBody>
      </p:sp>
    </p:spTree>
    <p:extLst>
      <p:ext uri="{BB962C8B-B14F-4D97-AF65-F5344CB8AC3E}">
        <p14:creationId xmlns:p14="http://schemas.microsoft.com/office/powerpoint/2010/main" val="344715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F2BA4B-240F-3887-021E-75D07FF4F656}"/>
              </a:ext>
            </a:extLst>
          </p:cNvPr>
          <p:cNvSpPr txBox="1"/>
          <p:nvPr/>
        </p:nvSpPr>
        <p:spPr>
          <a:xfrm>
            <a:off x="1389320" y="257964"/>
            <a:ext cx="8456428" cy="6504345"/>
          </a:xfrm>
          <a:prstGeom prst="rect">
            <a:avLst/>
          </a:prstGeom>
          <a:noFill/>
        </p:spPr>
        <p:txBody>
          <a:bodyPr wrap="square" rtlCol="0">
            <a:spAutoFit/>
          </a:bodyPr>
          <a:lstStyle/>
          <a:p>
            <a:pPr>
              <a:lnSpc>
                <a:spcPts val="2160"/>
              </a:lnSpc>
              <a:spcBef>
                <a:spcPts val="400"/>
              </a:spcBef>
            </a:pPr>
            <a:r>
              <a:rPr lang="en-US" sz="2000" b="1" dirty="0">
                <a:solidFill>
                  <a:schemeClr val="accent5"/>
                </a:solidFill>
              </a:rPr>
              <a:t>IDTS FOR THE NEXT CYCLE</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Gender-neutral and inclusive language in NA literature</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Reimagining and revitalizing service committees (to further the reach of the NA message, improve communication, provide mentorship and training, and make service more attractive and accessible, learning from our experience the past few years)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Dealing with disruptive and predatory behavior</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Self-support in NA: Seventh Tradition and Eleventh Concept </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The </a:t>
            </a:r>
            <a:r>
              <a:rPr lang="en-US" sz="2000" i="1" dirty="0">
                <a:solidFill>
                  <a:srgbClr val="000000"/>
                </a:solidFill>
                <a:effectLst/>
                <a:ea typeface="Times New Roman" panose="02020603050405020304" pitchFamily="18" charset="0"/>
                <a:cs typeface="Myriad Pro Cond"/>
              </a:rPr>
              <a:t>Fellowship Intellectual Property Trust  </a:t>
            </a:r>
            <a:r>
              <a:rPr lang="en-US" sz="2000" dirty="0">
                <a:solidFill>
                  <a:srgbClr val="000000"/>
                </a:solidFill>
                <a:effectLst/>
                <a:ea typeface="Times New Roman" panose="02020603050405020304" pitchFamily="18" charset="0"/>
                <a:cs typeface="Myriad Pro Cond"/>
              </a:rPr>
              <a:t>(</a:t>
            </a:r>
            <a:r>
              <a:rPr lang="en-US" sz="2000" i="1" dirty="0">
                <a:solidFill>
                  <a:srgbClr val="000000"/>
                </a:solidFill>
                <a:effectLst/>
                <a:ea typeface="Times New Roman" panose="02020603050405020304" pitchFamily="18" charset="0"/>
                <a:cs typeface="Myriad Pro Cond"/>
              </a:rPr>
              <a:t>FIPT </a:t>
            </a:r>
            <a:r>
              <a:rPr lang="en-US" sz="2000" dirty="0">
                <a:solidFill>
                  <a:srgbClr val="000000"/>
                </a:solidFill>
                <a:effectLst/>
                <a:ea typeface="Times New Roman" panose="02020603050405020304" pitchFamily="18" charset="0"/>
                <a:cs typeface="Myriad Pro Cond"/>
              </a:rPr>
              <a:t>) </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Our Symbol—a closer look</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The importance of our Traditions to NA</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Group conscience and consensus-based decision making</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PR basics—what they are and why they are important</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Spiritual principles and service</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Social media and PR issues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Making NA accessible for those with additional needs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Building our unity while respecting our differences </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Retaining members in NA</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Illness/medication and our literature </a:t>
            </a:r>
          </a:p>
          <a:p>
            <a:pPr marL="228600" indent="-228600">
              <a:lnSpc>
                <a:spcPts val="2160"/>
              </a:lnSpc>
              <a:spcBef>
                <a:spcPts val="2200"/>
              </a:spcBef>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Other</a:t>
            </a:r>
          </a:p>
        </p:txBody>
      </p:sp>
      <p:sp>
        <p:nvSpPr>
          <p:cNvPr id="3" name="TextBox 2">
            <a:extLst>
              <a:ext uri="{FF2B5EF4-FFF2-40B4-BE49-F238E27FC236}">
                <a16:creationId xmlns:a16="http://schemas.microsoft.com/office/drawing/2014/main" id="{347E8BE9-A870-E20C-F45D-14C1365623F3}"/>
              </a:ext>
            </a:extLst>
          </p:cNvPr>
          <p:cNvSpPr txBox="1"/>
          <p:nvPr/>
        </p:nvSpPr>
        <p:spPr>
          <a:xfrm rot="5400000">
            <a:off x="8423921" y="3099258"/>
            <a:ext cx="6618215" cy="707886"/>
          </a:xfrm>
          <a:prstGeom prst="rect">
            <a:avLst/>
          </a:prstGeom>
          <a:noFill/>
        </p:spPr>
        <p:txBody>
          <a:bodyPr wrap="square" rtlCol="0">
            <a:spAutoFit/>
          </a:bodyPr>
          <a:lstStyle/>
          <a:p>
            <a:r>
              <a:rPr lang="en-US" sz="4000" dirty="0">
                <a:solidFill>
                  <a:schemeClr val="bg1"/>
                </a:solidFill>
                <a:latin typeface="Franklin Gothic Medium Cond" panose="020B0606030402020204" pitchFamily="34" charset="0"/>
              </a:rPr>
              <a:t>Issue Discussion Topics</a:t>
            </a:r>
          </a:p>
        </p:txBody>
      </p:sp>
      <p:sp>
        <p:nvSpPr>
          <p:cNvPr id="4" name="TextBox 3">
            <a:extLst>
              <a:ext uri="{FF2B5EF4-FFF2-40B4-BE49-F238E27FC236}">
                <a16:creationId xmlns:a16="http://schemas.microsoft.com/office/drawing/2014/main" id="{BD7BBFE4-D2C8-73FA-E45E-292E930EBA73}"/>
              </a:ext>
            </a:extLst>
          </p:cNvPr>
          <p:cNvSpPr txBox="1"/>
          <p:nvPr/>
        </p:nvSpPr>
        <p:spPr>
          <a:xfrm>
            <a:off x="11139376" y="4837813"/>
            <a:ext cx="1031358" cy="830997"/>
          </a:xfrm>
          <a:prstGeom prst="rect">
            <a:avLst/>
          </a:prstGeom>
          <a:noFill/>
        </p:spPr>
        <p:txBody>
          <a:bodyPr wrap="square" rtlCol="0">
            <a:spAutoFit/>
          </a:bodyPr>
          <a:lstStyle/>
          <a:p>
            <a:pPr algn="ctr"/>
            <a:r>
              <a:rPr lang="en-US" sz="2400" b="1" dirty="0">
                <a:solidFill>
                  <a:schemeClr val="accent3">
                    <a:lumMod val="60000"/>
                    <a:lumOff val="40000"/>
                  </a:schemeClr>
                </a:solidFill>
                <a:effectLst/>
                <a:ea typeface="Times New Roman" panose="02020603050405020304" pitchFamily="18" charset="0"/>
                <a:cs typeface="Myriad Pro Cond"/>
              </a:rPr>
              <a:t>choose up to 3</a:t>
            </a:r>
            <a:endParaRPr lang="en-US" sz="2400" dirty="0">
              <a:solidFill>
                <a:schemeClr val="accent3">
                  <a:lumMod val="60000"/>
                  <a:lumOff val="40000"/>
                </a:schemeClr>
              </a:solidFill>
              <a:effectLst/>
              <a:ea typeface="Times New Roman" panose="02020603050405020304" pitchFamily="18" charset="0"/>
              <a:cs typeface="Palatino" pitchFamily="2" charset="77"/>
            </a:endParaRPr>
          </a:p>
        </p:txBody>
      </p:sp>
      <p:sp>
        <p:nvSpPr>
          <p:cNvPr id="5" name="Rounded Rectangle 4">
            <a:extLst>
              <a:ext uri="{FF2B5EF4-FFF2-40B4-BE49-F238E27FC236}">
                <a16:creationId xmlns:a16="http://schemas.microsoft.com/office/drawing/2014/main" id="{CD6D223A-DFC4-B173-24C0-900D11A65925}"/>
              </a:ext>
            </a:extLst>
          </p:cNvPr>
          <p:cNvSpPr/>
          <p:nvPr/>
        </p:nvSpPr>
        <p:spPr>
          <a:xfrm>
            <a:off x="9084275" y="5563431"/>
            <a:ext cx="1743739" cy="113111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2E88CE-817D-8CB1-3BC6-DF0807E8C5C1}"/>
              </a:ext>
            </a:extLst>
          </p:cNvPr>
          <p:cNvSpPr txBox="1"/>
          <p:nvPr/>
        </p:nvSpPr>
        <p:spPr>
          <a:xfrm>
            <a:off x="8955166" y="5621158"/>
            <a:ext cx="2025571" cy="1015663"/>
          </a:xfrm>
          <a:prstGeom prst="rect">
            <a:avLst/>
          </a:prstGeom>
          <a:noFill/>
        </p:spPr>
        <p:txBody>
          <a:bodyPr wrap="square" rtlCol="0">
            <a:spAutoFit/>
          </a:bodyPr>
          <a:lstStyle/>
          <a:p>
            <a:pPr algn="ctr">
              <a:spcBef>
                <a:spcPts val="1200"/>
              </a:spcBef>
              <a:spcAft>
                <a:spcPts val="1200"/>
              </a:spcAft>
            </a:pPr>
            <a:r>
              <a:rPr lang="en-US" sz="3000" b="1" dirty="0">
                <a:solidFill>
                  <a:schemeClr val="bg1"/>
                </a:solidFill>
              </a:rPr>
              <a:t>Pause for discussion</a:t>
            </a:r>
            <a:endParaRPr lang="en-US" sz="3000" dirty="0">
              <a:solidFill>
                <a:schemeClr val="bg1"/>
              </a:solidFill>
            </a:endParaRPr>
          </a:p>
        </p:txBody>
      </p:sp>
    </p:spTree>
    <p:extLst>
      <p:ext uri="{BB962C8B-B14F-4D97-AF65-F5344CB8AC3E}">
        <p14:creationId xmlns:p14="http://schemas.microsoft.com/office/powerpoint/2010/main" val="115033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6823A9-4E2C-B313-77FA-9D7D22CEE059}"/>
              </a:ext>
            </a:extLst>
          </p:cNvPr>
          <p:cNvSpPr>
            <a:spLocks noGrp="1"/>
          </p:cNvSpPr>
          <p:nvPr>
            <p:ph type="ctrTitle"/>
          </p:nvPr>
        </p:nvSpPr>
        <p:spPr>
          <a:xfrm>
            <a:off x="6746628" y="723014"/>
            <a:ext cx="4645250" cy="2913321"/>
          </a:xfrm>
        </p:spPr>
        <p:txBody>
          <a:bodyPr anchor="b">
            <a:normAutofit/>
          </a:bodyPr>
          <a:lstStyle/>
          <a:p>
            <a:r>
              <a:rPr lang="en-US" dirty="0"/>
              <a:t>REMINDER: 1 APRIL 2023 </a:t>
            </a:r>
          </a:p>
        </p:txBody>
      </p:sp>
      <p:sp>
        <p:nvSpPr>
          <p:cNvPr id="5" name="Subtitle 2">
            <a:extLst>
              <a:ext uri="{FF2B5EF4-FFF2-40B4-BE49-F238E27FC236}">
                <a16:creationId xmlns:a16="http://schemas.microsoft.com/office/drawing/2014/main" id="{4FAEA1E6-CBAC-8A05-8BE7-17ACE1DA5150}"/>
              </a:ext>
            </a:extLst>
          </p:cNvPr>
          <p:cNvSpPr>
            <a:spLocks noGrp="1"/>
          </p:cNvSpPr>
          <p:nvPr>
            <p:ph type="subTitle" idx="1"/>
          </p:nvPr>
        </p:nvSpPr>
        <p:spPr>
          <a:xfrm>
            <a:off x="5762846" y="4304325"/>
            <a:ext cx="5767255" cy="2553665"/>
          </a:xfrm>
        </p:spPr>
        <p:txBody>
          <a:bodyPr anchor="t">
            <a:noAutofit/>
          </a:bodyPr>
          <a:lstStyle/>
          <a:p>
            <a:r>
              <a:rPr lang="en-US" sz="4000" dirty="0"/>
              <a:t>As a reminder, the survey is available until this date</a:t>
            </a:r>
          </a:p>
          <a:p>
            <a:r>
              <a:rPr lang="en-US" sz="6000" u="sng" dirty="0" err="1">
                <a:solidFill>
                  <a:srgbClr val="00B0F0"/>
                </a:solidFill>
              </a:rPr>
              <a:t>www.na.org</a:t>
            </a:r>
            <a:r>
              <a:rPr lang="en-US" sz="6000" u="sng" dirty="0">
                <a:solidFill>
                  <a:srgbClr val="00B0F0"/>
                </a:solidFill>
              </a:rPr>
              <a:t>/survey</a:t>
            </a:r>
          </a:p>
        </p:txBody>
      </p:sp>
      <p:sp>
        <p:nvSpPr>
          <p:cNvPr id="6" name="Freeform: Shape 24">
            <a:extLst>
              <a:ext uri="{FF2B5EF4-FFF2-40B4-BE49-F238E27FC236}">
                <a16:creationId xmlns:a16="http://schemas.microsoft.com/office/drawing/2014/main" id="{B5F9BC99-EF96-B34C-4D11-38312E9B9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07FA1BA-71E9-A798-40BE-CD1A0CB7E71C}"/>
              </a:ext>
            </a:extLst>
          </p:cNvPr>
          <p:cNvPicPr>
            <a:picLocks noChangeAspect="1"/>
          </p:cNvPicPr>
          <p:nvPr/>
        </p:nvPicPr>
        <p:blipFill rotWithShape="1">
          <a:blip r:embed="rId3"/>
          <a:srcRect l="5684" r="8143" b="-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61835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9830B-B3DE-D04C-A128-742F12CB4745}"/>
              </a:ext>
            </a:extLst>
          </p:cNvPr>
          <p:cNvSpPr/>
          <p:nvPr/>
        </p:nvSpPr>
        <p:spPr>
          <a:xfrm>
            <a:off x="424405" y="525045"/>
            <a:ext cx="11277600" cy="5878532"/>
          </a:xfrm>
          <a:prstGeom prst="rect">
            <a:avLst/>
          </a:prstGeom>
        </p:spPr>
        <p:txBody>
          <a:bodyPr wrap="square">
            <a:spAutoFit/>
          </a:bodyPr>
          <a:lstStyle/>
          <a:p>
            <a:pPr marL="308681" lvl="0" indent="-308681" defTabSz="457200">
              <a:spcBef>
                <a:spcPts val="600"/>
              </a:spcBef>
              <a:buClrTx/>
              <a:buSzPct val="75000"/>
              <a:buFontTx/>
              <a:buChar char="•"/>
              <a:defRPr sz="1800"/>
            </a:pPr>
            <a:r>
              <a:rPr lang="en-US" sz="4000" kern="1200" dirty="0">
                <a:solidFill>
                  <a:schemeClr val="accent1"/>
                </a:solidFill>
                <a:ea typeface="Cambria" charset="0"/>
                <a:cs typeface="Cambria" charset="0"/>
                <a:sym typeface="PopplLaudatio-Regular"/>
              </a:rPr>
              <a:t>Six other </a:t>
            </a:r>
            <a:r>
              <a:rPr lang="en-US" sz="4000" dirty="0">
                <a:solidFill>
                  <a:schemeClr val="accent1"/>
                </a:solidFill>
                <a:ea typeface="Cambria" charset="0"/>
                <a:cs typeface="Cambria" charset="0"/>
                <a:sym typeface="PopplLaudatio-Regular"/>
              </a:rPr>
              <a:t>PowerPoint</a:t>
            </a:r>
            <a:r>
              <a:rPr lang="en-US" sz="4000" kern="1200" dirty="0">
                <a:solidFill>
                  <a:schemeClr val="accent1"/>
                </a:solidFill>
                <a:ea typeface="Cambria" charset="0"/>
                <a:cs typeface="Cambria" charset="0"/>
                <a:sym typeface="PopplLaudatio-Regular"/>
              </a:rPr>
              <a:t>s available online</a:t>
            </a:r>
          </a:p>
          <a:p>
            <a:pPr marL="308681" lvl="0" indent="-308681" defTabSz="457200">
              <a:spcBef>
                <a:spcPts val="600"/>
              </a:spcBef>
              <a:buClrTx/>
              <a:buSzPct val="75000"/>
              <a:buFontTx/>
              <a:buChar char="•"/>
              <a:defRPr sz="1800"/>
            </a:pPr>
            <a:r>
              <a:rPr lang="en-US" sz="4000" i="1" dirty="0">
                <a:solidFill>
                  <a:schemeClr val="accent1"/>
                </a:solidFill>
                <a:ea typeface="Cambria" charset="0"/>
                <a:cs typeface="Cambria" charset="0"/>
                <a:sym typeface="PopplLaudatio-Regular"/>
              </a:rPr>
              <a:t>CAR</a:t>
            </a:r>
            <a:r>
              <a:rPr lang="en-US" sz="4000" dirty="0">
                <a:solidFill>
                  <a:schemeClr val="accent1"/>
                </a:solidFill>
                <a:ea typeface="Cambria" charset="0"/>
                <a:cs typeface="Cambria" charset="0"/>
                <a:sym typeface="PopplLaudatio-Regular"/>
              </a:rPr>
              <a:t>  survey also available online</a:t>
            </a:r>
            <a:endParaRPr lang="en-US" sz="4000" kern="1200" dirty="0">
              <a:solidFill>
                <a:schemeClr val="accent1"/>
              </a:solidFill>
              <a:ea typeface="Cambria" charset="0"/>
              <a:cs typeface="Cambria" charset="0"/>
              <a:sym typeface="PopplLaudatio-Regular"/>
            </a:endParaRPr>
          </a:p>
          <a:p>
            <a:pPr marL="308681" lvl="0" indent="-308681" defTabSz="457200">
              <a:spcBef>
                <a:spcPts val="600"/>
              </a:spcBef>
              <a:buClrTx/>
              <a:buSzPct val="75000"/>
              <a:buFontTx/>
              <a:buChar char="•"/>
              <a:defRPr sz="1800"/>
            </a:pPr>
            <a:r>
              <a:rPr lang="en-US" sz="4000" i="1" kern="1200" dirty="0">
                <a:solidFill>
                  <a:schemeClr val="accent1"/>
                </a:solidFill>
                <a:ea typeface="Cambria" charset="0"/>
                <a:cs typeface="Cambria" charset="0"/>
                <a:sym typeface="PopplLaudatio-Regular"/>
              </a:rPr>
              <a:t>CAR</a:t>
            </a:r>
            <a:r>
              <a:rPr lang="en-US" sz="4000" kern="1200" dirty="0">
                <a:solidFill>
                  <a:schemeClr val="accent1"/>
                </a:solidFill>
                <a:ea typeface="Cambria" charset="0"/>
                <a:cs typeface="Cambria" charset="0"/>
                <a:sym typeface="PopplLaudatio-Regular"/>
              </a:rPr>
              <a:t>  available for download</a:t>
            </a:r>
          </a:p>
          <a:p>
            <a:pPr lvl="3" defTabSz="457200">
              <a:spcBef>
                <a:spcPts val="600"/>
              </a:spcBef>
              <a:buSzPct val="75000"/>
              <a:defRPr sz="1800"/>
            </a:pPr>
            <a:r>
              <a:rPr lang="en-US" sz="5400" u="sng" kern="1200" dirty="0" err="1">
                <a:solidFill>
                  <a:srgbClr val="00B0F0"/>
                </a:solidFill>
                <a:uFill>
                  <a:solidFill>
                    <a:srgbClr val="00B0F0"/>
                  </a:solidFill>
                </a:uFill>
                <a:ea typeface="Cambria" charset="0"/>
                <a:cs typeface="Cambria" charset="0"/>
                <a:sym typeface="PopplLaudatio-Regular"/>
              </a:rPr>
              <a:t>worldboard@na.org</a:t>
            </a:r>
            <a:r>
              <a:rPr lang="en-US" sz="5400" u="sng" kern="1200" dirty="0">
                <a:solidFill>
                  <a:srgbClr val="00B0F0"/>
                </a:solidFill>
                <a:uFill>
                  <a:solidFill>
                    <a:srgbClr val="00B0F0"/>
                  </a:solidFill>
                </a:uFill>
                <a:ea typeface="Cambria" charset="0"/>
                <a:cs typeface="Cambria" charset="0"/>
                <a:sym typeface="PopplLaudatio-Regular"/>
              </a:rPr>
              <a:t> </a:t>
            </a:r>
          </a:p>
          <a:p>
            <a:pPr lvl="3" defTabSz="457200">
              <a:spcBef>
                <a:spcPts val="600"/>
              </a:spcBef>
              <a:buSzPct val="75000"/>
              <a:defRPr sz="1800"/>
            </a:pPr>
            <a:endParaRPr lang="en-US" sz="5400" u="sng" dirty="0">
              <a:solidFill>
                <a:srgbClr val="00B0F0"/>
              </a:solidFill>
              <a:uFill>
                <a:solidFill>
                  <a:srgbClr val="00B0F0"/>
                </a:solidFill>
              </a:uFill>
              <a:ea typeface="Cambria" charset="0"/>
              <a:cs typeface="Cambria" charset="0"/>
              <a:sym typeface="PopplLaudatio-Regular"/>
            </a:endParaRPr>
          </a:p>
          <a:p>
            <a:pPr lvl="3" defTabSz="457200">
              <a:spcBef>
                <a:spcPts val="600"/>
              </a:spcBef>
              <a:buSzPct val="75000"/>
              <a:defRPr sz="1800"/>
            </a:pPr>
            <a:r>
              <a:rPr lang="en-US" sz="5400" u="sng" kern="1200" dirty="0" err="1">
                <a:solidFill>
                  <a:srgbClr val="00B0F0"/>
                </a:solidFill>
                <a:uFill>
                  <a:solidFill>
                    <a:srgbClr val="00B0F0"/>
                  </a:solidFill>
                </a:uFill>
                <a:ea typeface="Cambria" charset="0"/>
                <a:cs typeface="Cambria" charset="0"/>
                <a:sym typeface="PopplLaudatio-Regular"/>
              </a:rPr>
              <a:t>www.na.org</a:t>
            </a:r>
            <a:r>
              <a:rPr lang="en-US" sz="5400" u="sng" kern="1200" dirty="0">
                <a:solidFill>
                  <a:srgbClr val="00B0F0"/>
                </a:solidFill>
                <a:uFill>
                  <a:solidFill>
                    <a:srgbClr val="00B0F0"/>
                  </a:solidFill>
                </a:uFill>
                <a:ea typeface="Cambria" charset="0"/>
                <a:cs typeface="Cambria" charset="0"/>
                <a:sym typeface="PopplLaudatio-Regular"/>
              </a:rPr>
              <a:t>/conference </a:t>
            </a:r>
          </a:p>
          <a:p>
            <a:pPr marL="457200" lvl="1" defTabSz="457200">
              <a:spcBef>
                <a:spcPts val="600"/>
              </a:spcBef>
              <a:buClrTx/>
              <a:buSzPct val="75000"/>
              <a:defRPr sz="1800"/>
            </a:pPr>
            <a:r>
              <a:rPr lang="en-US" sz="5400" u="sng" kern="1200" dirty="0">
                <a:solidFill>
                  <a:srgbClr val="00B0F0"/>
                </a:solidFill>
                <a:uFill>
                  <a:solidFill>
                    <a:srgbClr val="00B0F0"/>
                  </a:solidFill>
                </a:uFill>
                <a:ea typeface="Cambria" charset="0"/>
                <a:cs typeface="Cambria" charset="0"/>
                <a:sym typeface="PopplLaudatio-Regular"/>
              </a:rPr>
              <a:t>  </a:t>
            </a:r>
          </a:p>
        </p:txBody>
      </p:sp>
      <p:pic>
        <p:nvPicPr>
          <p:cNvPr id="6" name="Picture 5">
            <a:extLst>
              <a:ext uri="{FF2B5EF4-FFF2-40B4-BE49-F238E27FC236}">
                <a16:creationId xmlns:a16="http://schemas.microsoft.com/office/drawing/2014/main" id="{46945561-E8BD-4BC5-9FFB-A7E02FF650D1}"/>
              </a:ext>
            </a:extLst>
          </p:cNvPr>
          <p:cNvPicPr>
            <a:picLocks noChangeAspect="1"/>
          </p:cNvPicPr>
          <p:nvPr/>
        </p:nvPicPr>
        <p:blipFill>
          <a:blip r:embed="rId3"/>
          <a:stretch>
            <a:fillRect/>
          </a:stretch>
        </p:blipFill>
        <p:spPr>
          <a:xfrm>
            <a:off x="8248891" y="1911752"/>
            <a:ext cx="3657600" cy="4724400"/>
          </a:xfrm>
          <a:prstGeom prst="rect">
            <a:avLst/>
          </a:prstGeom>
          <a:ln>
            <a:solidFill>
              <a:schemeClr val="accent1">
                <a:lumMod val="60000"/>
                <a:lumOff val="40000"/>
              </a:schemeClr>
            </a:solidFill>
          </a:ln>
        </p:spPr>
      </p:pic>
      <p:pic>
        <p:nvPicPr>
          <p:cNvPr id="2" name="Picture 1">
            <a:extLst>
              <a:ext uri="{FF2B5EF4-FFF2-40B4-BE49-F238E27FC236}">
                <a16:creationId xmlns:a16="http://schemas.microsoft.com/office/drawing/2014/main" id="{15CD3546-41E6-351C-B644-1BDEDE3820E2}"/>
              </a:ext>
            </a:extLst>
          </p:cNvPr>
          <p:cNvPicPr>
            <a:picLocks noChangeAspect="1"/>
          </p:cNvPicPr>
          <p:nvPr/>
        </p:nvPicPr>
        <p:blipFill>
          <a:blip r:embed="rId4"/>
          <a:stretch>
            <a:fillRect/>
          </a:stretch>
        </p:blipFill>
        <p:spPr>
          <a:xfrm>
            <a:off x="122402" y="4162814"/>
            <a:ext cx="1674492" cy="2170141"/>
          </a:xfrm>
          <a:prstGeom prst="rect">
            <a:avLst/>
          </a:prstGeom>
        </p:spPr>
      </p:pic>
    </p:spTree>
    <p:extLst>
      <p:ext uri="{BB962C8B-B14F-4D97-AF65-F5344CB8AC3E}">
        <p14:creationId xmlns:p14="http://schemas.microsoft.com/office/powerpoint/2010/main" val="305844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1"/>
          </a:xfrm>
        </p:spPr>
        <p:txBody>
          <a:bodyPr/>
          <a:lstStyle/>
          <a:p>
            <a:pPr algn="r"/>
            <a:r>
              <a:rPr lang="en-US" b="0" dirty="0">
                <a:solidFill>
                  <a:schemeClr val="accent1"/>
                </a:solidFill>
              </a:rPr>
              <a:t>2023 </a:t>
            </a:r>
            <a:r>
              <a:rPr lang="en-US" b="0" i="1" dirty="0">
                <a:solidFill>
                  <a:schemeClr val="accent1"/>
                </a:solidFill>
              </a:rPr>
              <a:t>CAR</a:t>
            </a:r>
            <a:r>
              <a:rPr lang="en-US" b="0" dirty="0">
                <a:solidFill>
                  <a:schemeClr val="accent1"/>
                </a:solidFill>
              </a:rPr>
              <a:t> </a:t>
            </a:r>
            <a:br>
              <a:rPr lang="en-US" b="0" dirty="0">
                <a:solidFill>
                  <a:schemeClr val="accent1"/>
                </a:solidFill>
              </a:rPr>
            </a:br>
            <a:r>
              <a:rPr lang="en-US" b="0" dirty="0">
                <a:solidFill>
                  <a:schemeClr val="accent1"/>
                </a:solidFill>
              </a:rPr>
              <a:t>PowerPoints</a:t>
            </a:r>
          </a:p>
        </p:txBody>
      </p:sp>
      <p:sp>
        <p:nvSpPr>
          <p:cNvPr id="6" name="Subtitle 2">
            <a:extLst>
              <a:ext uri="{FF2B5EF4-FFF2-40B4-BE49-F238E27FC236}">
                <a16:creationId xmlns:a16="http://schemas.microsoft.com/office/drawing/2014/main" id="{A49740DD-331E-633B-8808-0DBA9D5A0E0A}"/>
              </a:ext>
            </a:extLst>
          </p:cNvPr>
          <p:cNvSpPr txBox="1">
            <a:spLocks/>
          </p:cNvSpPr>
          <p:nvPr/>
        </p:nvSpPr>
        <p:spPr>
          <a:xfrm>
            <a:off x="3333750" y="416689"/>
            <a:ext cx="8690416" cy="61577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8640" indent="-640080" defTabSz="640080">
              <a:lnSpc>
                <a:spcPct val="100000"/>
              </a:lnSpc>
            </a:pPr>
            <a:r>
              <a:rPr lang="en-US" sz="3200" dirty="0">
                <a:solidFill>
                  <a:schemeClr val="tx2">
                    <a:lumMod val="60000"/>
                    <a:lumOff val="40000"/>
                  </a:schemeClr>
                </a:solidFill>
              </a:rPr>
              <a:t>1.	Introduction to </a:t>
            </a:r>
            <a:r>
              <a:rPr lang="en-US" sz="3200" i="1" dirty="0">
                <a:solidFill>
                  <a:schemeClr val="tx2">
                    <a:lumMod val="60000"/>
                    <a:lumOff val="40000"/>
                  </a:schemeClr>
                </a:solidFill>
              </a:rPr>
              <a:t>CAR </a:t>
            </a:r>
            <a:r>
              <a:rPr lang="en-US" sz="3200" dirty="0">
                <a:solidFill>
                  <a:schemeClr val="tx2">
                    <a:lumMod val="60000"/>
                    <a:lumOff val="40000"/>
                  </a:schemeClr>
                </a:solidFill>
              </a:rPr>
              <a:t>: Creating Our Future, </a:t>
            </a:r>
            <a:br>
              <a:rPr lang="en-US" sz="3200" dirty="0">
                <a:solidFill>
                  <a:schemeClr val="tx2">
                    <a:lumMod val="60000"/>
                    <a:lumOff val="40000"/>
                  </a:schemeClr>
                </a:solidFill>
              </a:rPr>
            </a:br>
            <a:r>
              <a:rPr lang="en-US" sz="3200" i="1" dirty="0">
                <a:solidFill>
                  <a:schemeClr val="tx2">
                    <a:lumMod val="60000"/>
                    <a:lumOff val="40000"/>
                  </a:schemeClr>
                </a:solidFill>
              </a:rPr>
              <a:t>Fellowship Intellectual Property Trust  </a:t>
            </a:r>
            <a:r>
              <a:rPr lang="en-US" sz="3200" dirty="0">
                <a:solidFill>
                  <a:schemeClr val="tx2">
                    <a:lumMod val="60000"/>
                    <a:lumOff val="40000"/>
                  </a:schemeClr>
                </a:solidFill>
              </a:rPr>
              <a:t>(Motions 1–3)</a:t>
            </a:r>
          </a:p>
          <a:p>
            <a:pPr marL="548640" indent="-640080" defTabSz="640080">
              <a:lnSpc>
                <a:spcPct val="100000"/>
              </a:lnSpc>
            </a:pPr>
            <a:r>
              <a:rPr lang="en-US" sz="3200" dirty="0">
                <a:solidFill>
                  <a:schemeClr val="tx2">
                    <a:lumMod val="60000"/>
                    <a:lumOff val="40000"/>
                  </a:schemeClr>
                </a:solidFill>
              </a:rPr>
              <a:t>2.	Virtual meetings (Motion 4), Vision for NA Service (Motion 5), Basic Text (Motion 6), </a:t>
            </a:r>
            <a:br>
              <a:rPr lang="en-US" sz="3200" dirty="0">
                <a:solidFill>
                  <a:schemeClr val="tx2">
                    <a:lumMod val="60000"/>
                    <a:lumOff val="40000"/>
                  </a:schemeClr>
                </a:solidFill>
              </a:rPr>
            </a:br>
            <a:r>
              <a:rPr lang="en-US" sz="3200" dirty="0">
                <a:solidFill>
                  <a:schemeClr val="tx2">
                    <a:lumMod val="60000"/>
                    <a:lumOff val="40000"/>
                  </a:schemeClr>
                </a:solidFill>
              </a:rPr>
              <a:t>WB terms (Motion 7), WCNA (Motion 8)</a:t>
            </a:r>
          </a:p>
          <a:p>
            <a:pPr marL="548640" indent="-640080" defTabSz="640080">
              <a:lnSpc>
                <a:spcPct val="100000"/>
              </a:lnSpc>
            </a:pPr>
            <a:r>
              <a:rPr lang="en-US" sz="3200" dirty="0">
                <a:solidFill>
                  <a:schemeClr val="tx2">
                    <a:lumMod val="60000"/>
                    <a:lumOff val="40000"/>
                  </a:schemeClr>
                </a:solidFill>
              </a:rPr>
              <a:t>3.	Future of the WSC (Motions 9–12)</a:t>
            </a:r>
          </a:p>
          <a:p>
            <a:pPr marL="640080" indent="-640080" defTabSz="640080">
              <a:lnSpc>
                <a:spcPct val="100000"/>
              </a:lnSpc>
            </a:pPr>
            <a:r>
              <a:rPr lang="en-US" sz="4800" dirty="0">
                <a:solidFill>
                  <a:schemeClr val="accent6"/>
                </a:solidFill>
              </a:rPr>
              <a:t>4.	</a:t>
            </a:r>
            <a:r>
              <a:rPr lang="en-US" sz="4800" i="1" dirty="0">
                <a:solidFill>
                  <a:schemeClr val="accent6"/>
                </a:solidFill>
              </a:rPr>
              <a:t>CAR</a:t>
            </a:r>
            <a:r>
              <a:rPr lang="en-US" sz="4800" dirty="0">
                <a:solidFill>
                  <a:schemeClr val="accent6"/>
                </a:solidFill>
              </a:rPr>
              <a:t>  Survey</a:t>
            </a:r>
          </a:p>
          <a:p>
            <a:pPr marL="640080" indent="-640080" defTabSz="640080">
              <a:lnSpc>
                <a:spcPct val="100000"/>
              </a:lnSpc>
            </a:pPr>
            <a:r>
              <a:rPr lang="en-US" sz="3200" dirty="0">
                <a:solidFill>
                  <a:schemeClr val="tx2">
                    <a:lumMod val="60000"/>
                    <a:lumOff val="40000"/>
                  </a:schemeClr>
                </a:solidFill>
              </a:rPr>
              <a:t>5.	Regional Motions 13–18</a:t>
            </a:r>
          </a:p>
          <a:p>
            <a:pPr marL="640080" indent="-640080" defTabSz="640080">
              <a:buAutoNum type="arabicPeriod" startAt="6"/>
            </a:pPr>
            <a:r>
              <a:rPr lang="en-US" sz="3200" dirty="0">
                <a:solidFill>
                  <a:schemeClr val="tx2">
                    <a:lumMod val="60000"/>
                    <a:lumOff val="40000"/>
                  </a:schemeClr>
                </a:solidFill>
              </a:rPr>
              <a:t>Regional Motions 19–25</a:t>
            </a:r>
          </a:p>
          <a:p>
            <a:pPr marL="640080" indent="-640080" defTabSz="640080">
              <a:buFont typeface="Arial" panose="020B0604020202020204" pitchFamily="34" charset="0"/>
              <a:buAutoNum type="arabicPeriod" startAt="6"/>
            </a:pPr>
            <a:r>
              <a:rPr lang="en-US" sz="3200" dirty="0">
                <a:solidFill>
                  <a:schemeClr val="tx2">
                    <a:lumMod val="60000"/>
                    <a:lumOff val="40000"/>
                  </a:schemeClr>
                </a:solidFill>
              </a:rPr>
              <a:t>Human Resource Panel Report</a:t>
            </a:r>
          </a:p>
          <a:p>
            <a:pPr defTabSz="640080"/>
            <a:endParaRPr lang="en-US" sz="3200" dirty="0">
              <a:solidFill>
                <a:schemeClr val="tx2">
                  <a:lumMod val="60000"/>
                  <a:lumOff val="40000"/>
                </a:schemeClr>
              </a:solidFill>
            </a:endParaRPr>
          </a:p>
        </p:txBody>
      </p:sp>
    </p:spTree>
    <p:extLst>
      <p:ext uri="{BB962C8B-B14F-4D97-AF65-F5344CB8AC3E}">
        <p14:creationId xmlns:p14="http://schemas.microsoft.com/office/powerpoint/2010/main" val="156325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1"/>
          </a:xfrm>
        </p:spPr>
        <p:txBody>
          <a:bodyPr/>
          <a:lstStyle/>
          <a:p>
            <a:pPr algn="r"/>
            <a:r>
              <a:rPr lang="en-US" b="0" dirty="0">
                <a:solidFill>
                  <a:schemeClr val="accent1"/>
                </a:solidFill>
              </a:rPr>
              <a:t>2023 </a:t>
            </a:r>
            <a:r>
              <a:rPr lang="en-US" b="0" i="1" dirty="0">
                <a:solidFill>
                  <a:schemeClr val="accent1"/>
                </a:solidFill>
              </a:rPr>
              <a:t>CAR</a:t>
            </a:r>
            <a:r>
              <a:rPr lang="en-US" b="0" dirty="0">
                <a:solidFill>
                  <a:schemeClr val="accent1"/>
                </a:solidFill>
              </a:rPr>
              <a:t> </a:t>
            </a:r>
            <a:br>
              <a:rPr lang="en-US" b="0" dirty="0">
                <a:solidFill>
                  <a:schemeClr val="accent1"/>
                </a:solidFill>
              </a:rPr>
            </a:br>
            <a:r>
              <a:rPr lang="en-US" b="0" dirty="0">
                <a:solidFill>
                  <a:schemeClr val="accent1"/>
                </a:solidFill>
              </a:rPr>
              <a:t>PowerPoints</a:t>
            </a:r>
          </a:p>
        </p:txBody>
      </p:sp>
      <p:sp>
        <p:nvSpPr>
          <p:cNvPr id="5" name="Subtitle 2">
            <a:extLst>
              <a:ext uri="{FF2B5EF4-FFF2-40B4-BE49-F238E27FC236}">
                <a16:creationId xmlns:a16="http://schemas.microsoft.com/office/drawing/2014/main" id="{EA5FD4D5-9E3B-6557-7915-A5009EDAA014}"/>
              </a:ext>
            </a:extLst>
          </p:cNvPr>
          <p:cNvSpPr>
            <a:spLocks noGrp="1"/>
          </p:cNvSpPr>
          <p:nvPr>
            <p:ph type="subTitle" idx="1"/>
          </p:nvPr>
        </p:nvSpPr>
        <p:spPr>
          <a:xfrm>
            <a:off x="3449255" y="416689"/>
            <a:ext cx="8218025" cy="6157731"/>
          </a:xfrm>
        </p:spPr>
        <p:txBody>
          <a:bodyPr/>
          <a:lstStyle/>
          <a:p>
            <a:r>
              <a:rPr lang="en-US" sz="4800" dirty="0">
                <a:solidFill>
                  <a:schemeClr val="accent6"/>
                </a:solidFill>
              </a:rPr>
              <a:t>These </a:t>
            </a:r>
            <a:r>
              <a:rPr lang="en-US" sz="5400" dirty="0">
                <a:solidFill>
                  <a:schemeClr val="accent6"/>
                </a:solidFill>
              </a:rPr>
              <a:t>PowerPoint</a:t>
            </a:r>
            <a:r>
              <a:rPr lang="en-US" sz="4800" dirty="0">
                <a:solidFill>
                  <a:schemeClr val="accent6"/>
                </a:solidFill>
              </a:rPr>
              <a:t>s only cover the main points of the </a:t>
            </a:r>
            <a:r>
              <a:rPr lang="en-US" sz="4800" i="1" dirty="0">
                <a:solidFill>
                  <a:schemeClr val="accent6"/>
                </a:solidFill>
              </a:rPr>
              <a:t>CAR</a:t>
            </a:r>
            <a:r>
              <a:rPr lang="en-US" sz="4800" dirty="0">
                <a:solidFill>
                  <a:schemeClr val="accent6"/>
                </a:solidFill>
              </a:rPr>
              <a:t>.</a:t>
            </a:r>
            <a:br>
              <a:rPr lang="en-US" sz="4800" dirty="0">
                <a:solidFill>
                  <a:schemeClr val="accent6"/>
                </a:solidFill>
              </a:rPr>
            </a:br>
            <a:br>
              <a:rPr lang="en-US" sz="4800" dirty="0">
                <a:solidFill>
                  <a:schemeClr val="accent6"/>
                </a:solidFill>
              </a:rPr>
            </a:br>
            <a:r>
              <a:rPr lang="en-US" sz="4800" dirty="0">
                <a:solidFill>
                  <a:schemeClr val="accent6"/>
                </a:solidFill>
              </a:rPr>
              <a:t>We encourage all members to read the </a:t>
            </a:r>
            <a:r>
              <a:rPr lang="en-US" sz="4800" i="1" dirty="0">
                <a:solidFill>
                  <a:schemeClr val="accent6"/>
                </a:solidFill>
              </a:rPr>
              <a:t>CAR</a:t>
            </a:r>
            <a:r>
              <a:rPr lang="en-US" sz="4800" dirty="0">
                <a:solidFill>
                  <a:schemeClr val="accent6"/>
                </a:solidFill>
              </a:rPr>
              <a:t>  itself.</a:t>
            </a:r>
            <a:br>
              <a:rPr lang="en-US" sz="4800" dirty="0">
                <a:solidFill>
                  <a:schemeClr val="accent6"/>
                </a:solidFill>
              </a:rPr>
            </a:br>
            <a:br>
              <a:rPr lang="en-US" sz="4800" dirty="0">
                <a:solidFill>
                  <a:schemeClr val="accent6"/>
                </a:solidFill>
              </a:rPr>
            </a:br>
            <a:r>
              <a:rPr lang="en-US" sz="4800" dirty="0">
                <a:solidFill>
                  <a:schemeClr val="accent6"/>
                </a:solidFill>
              </a:rPr>
              <a:t>Please visit </a:t>
            </a:r>
            <a:r>
              <a:rPr lang="en-US" sz="4800" u="sng" dirty="0">
                <a:solidFill>
                  <a:srgbClr val="00B0F0"/>
                </a:solidFill>
                <a:hlinkClick r:id="rId3">
                  <a:extLst>
                    <a:ext uri="{A12FA001-AC4F-418D-AE19-62706E023703}">
                      <ahyp:hlinkClr xmlns:ahyp="http://schemas.microsoft.com/office/drawing/2018/hyperlinkcolor" val="tx"/>
                    </a:ext>
                  </a:extLst>
                </a:hlinkClick>
              </a:rPr>
              <a:t>www.na.org/conference</a:t>
            </a:r>
            <a:br>
              <a:rPr lang="en-US" sz="4800" u="sng" dirty="0">
                <a:solidFill>
                  <a:schemeClr val="accent6"/>
                </a:solidFill>
              </a:rPr>
            </a:br>
            <a:r>
              <a:rPr lang="en-US" sz="4800" dirty="0">
                <a:solidFill>
                  <a:schemeClr val="accent6"/>
                </a:solidFill>
              </a:rPr>
              <a:t>for the complete 2023 </a:t>
            </a:r>
            <a:r>
              <a:rPr lang="en-US" sz="4800" i="1" dirty="0">
                <a:solidFill>
                  <a:schemeClr val="accent6"/>
                </a:solidFill>
              </a:rPr>
              <a:t>CAR</a:t>
            </a:r>
            <a:r>
              <a:rPr lang="en-US" sz="4800" dirty="0">
                <a:solidFill>
                  <a:schemeClr val="accent6"/>
                </a:solidFill>
              </a:rPr>
              <a:t>.</a:t>
            </a:r>
            <a:endParaRPr lang="en-US" sz="4000" dirty="0">
              <a:solidFill>
                <a:schemeClr val="accent6"/>
              </a:solidFill>
            </a:endParaRPr>
          </a:p>
          <a:p>
            <a:pPr marL="742950" indent="-742950">
              <a:buAutoNum type="arabicPeriod"/>
            </a:pPr>
            <a:endParaRPr lang="en-US" sz="4000" dirty="0"/>
          </a:p>
        </p:txBody>
      </p:sp>
      <p:pic>
        <p:nvPicPr>
          <p:cNvPr id="2" name="Picture 1">
            <a:extLst>
              <a:ext uri="{FF2B5EF4-FFF2-40B4-BE49-F238E27FC236}">
                <a16:creationId xmlns:a16="http://schemas.microsoft.com/office/drawing/2014/main" id="{D688737D-A3C3-FA68-1D9A-B8727390052E}"/>
              </a:ext>
            </a:extLst>
          </p:cNvPr>
          <p:cNvPicPr>
            <a:picLocks noChangeAspect="1"/>
          </p:cNvPicPr>
          <p:nvPr/>
        </p:nvPicPr>
        <p:blipFill rotWithShape="1">
          <a:blip r:embed="rId4"/>
          <a:srcRect b="21493"/>
          <a:stretch/>
        </p:blipFill>
        <p:spPr>
          <a:xfrm>
            <a:off x="10353496" y="5163531"/>
            <a:ext cx="1542940" cy="1569858"/>
          </a:xfrm>
          <a:prstGeom prst="rect">
            <a:avLst/>
          </a:prstGeom>
        </p:spPr>
      </p:pic>
    </p:spTree>
    <p:extLst>
      <p:ext uri="{BB962C8B-B14F-4D97-AF65-F5344CB8AC3E}">
        <p14:creationId xmlns:p14="http://schemas.microsoft.com/office/powerpoint/2010/main" val="360838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0E872-AEF4-67DC-0E30-07F9F06C50C2}"/>
              </a:ext>
            </a:extLst>
          </p:cNvPr>
          <p:cNvSpPr>
            <a:spLocks noGrp="1"/>
          </p:cNvSpPr>
          <p:nvPr>
            <p:ph type="title"/>
          </p:nvPr>
        </p:nvSpPr>
        <p:spPr/>
        <p:txBody>
          <a:bodyPr/>
          <a:lstStyle/>
          <a:p>
            <a:r>
              <a:rPr lang="en-US" i="1" dirty="0"/>
              <a:t>CAR</a:t>
            </a:r>
            <a:r>
              <a:rPr lang="en-US" dirty="0"/>
              <a:t> Survey</a:t>
            </a:r>
          </a:p>
        </p:txBody>
      </p:sp>
      <p:sp>
        <p:nvSpPr>
          <p:cNvPr id="3" name="Text Placeholder 2">
            <a:extLst>
              <a:ext uri="{FF2B5EF4-FFF2-40B4-BE49-F238E27FC236}">
                <a16:creationId xmlns:a16="http://schemas.microsoft.com/office/drawing/2014/main" id="{D14C981B-9921-5EE6-B71B-C208B1182BEE}"/>
              </a:ext>
            </a:extLst>
          </p:cNvPr>
          <p:cNvSpPr>
            <a:spLocks noGrp="1"/>
          </p:cNvSpPr>
          <p:nvPr>
            <p:ph type="body" idx="1"/>
          </p:nvPr>
        </p:nvSpPr>
        <p:spPr>
          <a:xfrm>
            <a:off x="716103" y="5669419"/>
            <a:ext cx="11192361" cy="1047666"/>
          </a:xfrm>
        </p:spPr>
        <p:txBody>
          <a:bodyPr/>
          <a:lstStyle/>
          <a:p>
            <a:pPr>
              <a:lnSpc>
                <a:spcPts val="2740"/>
              </a:lnSpc>
            </a:pPr>
            <a:r>
              <a:rPr lang="en-US" sz="2700" dirty="0"/>
              <a:t>Opening essay of the </a:t>
            </a:r>
            <a:r>
              <a:rPr lang="en-US" sz="2700" i="1" dirty="0"/>
              <a:t>CAR</a:t>
            </a:r>
            <a:r>
              <a:rPr lang="en-US" sz="2700" dirty="0"/>
              <a:t>  provides some background about the resource challenges the pandemic created for NAWS and the role of </a:t>
            </a:r>
            <a:r>
              <a:rPr lang="en-US" sz="2700" i="1" dirty="0"/>
              <a:t>CAR</a:t>
            </a:r>
            <a:r>
              <a:rPr lang="en-US" sz="2700" dirty="0"/>
              <a:t>  survey in trying to unite two streams of ideas for projects.</a:t>
            </a:r>
          </a:p>
        </p:txBody>
      </p:sp>
      <p:sp>
        <p:nvSpPr>
          <p:cNvPr id="5" name="Rounded Rectangle 4">
            <a:extLst>
              <a:ext uri="{FF2B5EF4-FFF2-40B4-BE49-F238E27FC236}">
                <a16:creationId xmlns:a16="http://schemas.microsoft.com/office/drawing/2014/main" id="{DF1D85BB-3D14-BFD4-7FAC-DFEE26D89657}"/>
              </a:ext>
            </a:extLst>
          </p:cNvPr>
          <p:cNvSpPr/>
          <p:nvPr/>
        </p:nvSpPr>
        <p:spPr>
          <a:xfrm>
            <a:off x="9420448" y="4274286"/>
            <a:ext cx="2628103" cy="137386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E8FDFC-7458-0FD2-DE12-EFBE2CB47056}"/>
              </a:ext>
            </a:extLst>
          </p:cNvPr>
          <p:cNvSpPr txBox="1"/>
          <p:nvPr/>
        </p:nvSpPr>
        <p:spPr>
          <a:xfrm>
            <a:off x="9514279" y="4324714"/>
            <a:ext cx="2534272" cy="1323439"/>
          </a:xfrm>
          <a:prstGeom prst="rect">
            <a:avLst/>
          </a:prstGeom>
          <a:noFill/>
        </p:spPr>
        <p:txBody>
          <a:bodyPr wrap="square" rtlCol="0">
            <a:spAutoFit/>
          </a:bodyPr>
          <a:lstStyle/>
          <a:p>
            <a:r>
              <a:rPr lang="en-US" sz="2000" dirty="0">
                <a:effectLst/>
                <a:ea typeface="Calibri" panose="020F0502020204030204" pitchFamily="34" charset="0"/>
                <a:cs typeface="Arial" panose="020B0604020202020204" pitchFamily="34" charset="0"/>
              </a:rPr>
              <a:t>Please see the </a:t>
            </a:r>
            <a:r>
              <a:rPr lang="en-US" sz="2000" i="1" dirty="0">
                <a:effectLst/>
                <a:ea typeface="Calibri" panose="020F0502020204030204" pitchFamily="34" charset="0"/>
                <a:cs typeface="Arial" panose="020B0604020202020204" pitchFamily="34" charset="0"/>
              </a:rPr>
              <a:t>CAR</a:t>
            </a:r>
            <a:r>
              <a:rPr lang="en-US" sz="2000" dirty="0">
                <a:effectLst/>
                <a:ea typeface="Calibri" panose="020F0502020204030204" pitchFamily="34" charset="0"/>
                <a:cs typeface="Arial" panose="020B0604020202020204" pitchFamily="34" charset="0"/>
              </a:rPr>
              <a:t> introduction, particularly pages 4 through 6, for more detail. </a:t>
            </a:r>
            <a:endParaRPr lang="en-US" sz="2000" dirty="0"/>
          </a:p>
        </p:txBody>
      </p:sp>
    </p:spTree>
    <p:extLst>
      <p:ext uri="{BB962C8B-B14F-4D97-AF65-F5344CB8AC3E}">
        <p14:creationId xmlns:p14="http://schemas.microsoft.com/office/powerpoint/2010/main" val="73806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E602-1BBF-0B04-F1C7-300F89D3B1EC}"/>
              </a:ext>
            </a:extLst>
          </p:cNvPr>
          <p:cNvSpPr>
            <a:spLocks noGrp="1"/>
          </p:cNvSpPr>
          <p:nvPr>
            <p:ph type="ctrTitle"/>
          </p:nvPr>
        </p:nvSpPr>
        <p:spPr>
          <a:xfrm>
            <a:off x="347244" y="300941"/>
            <a:ext cx="8679797" cy="1067705"/>
          </a:xfrm>
        </p:spPr>
        <p:txBody>
          <a:bodyPr/>
          <a:lstStyle/>
          <a:p>
            <a:r>
              <a:rPr lang="en-US" sz="6200" dirty="0"/>
              <a:t>What is in the survey?</a:t>
            </a:r>
          </a:p>
        </p:txBody>
      </p:sp>
      <p:pic>
        <p:nvPicPr>
          <p:cNvPr id="4" name="Picture 3">
            <a:extLst>
              <a:ext uri="{FF2B5EF4-FFF2-40B4-BE49-F238E27FC236}">
                <a16:creationId xmlns:a16="http://schemas.microsoft.com/office/drawing/2014/main" id="{948E302F-FFAD-F7A5-F9F8-6F2278545108}"/>
              </a:ext>
            </a:extLst>
          </p:cNvPr>
          <p:cNvPicPr>
            <a:picLocks noChangeAspect="1"/>
          </p:cNvPicPr>
          <p:nvPr/>
        </p:nvPicPr>
        <p:blipFill>
          <a:blip r:embed="rId3"/>
          <a:stretch>
            <a:fillRect/>
          </a:stretch>
        </p:blipFill>
        <p:spPr>
          <a:xfrm>
            <a:off x="8392742" y="1188576"/>
            <a:ext cx="3217333" cy="3217333"/>
          </a:xfrm>
          <a:prstGeom prst="rect">
            <a:avLst/>
          </a:prstGeom>
        </p:spPr>
      </p:pic>
      <p:sp>
        <p:nvSpPr>
          <p:cNvPr id="5" name="Text Placeholder 2">
            <a:extLst>
              <a:ext uri="{FF2B5EF4-FFF2-40B4-BE49-F238E27FC236}">
                <a16:creationId xmlns:a16="http://schemas.microsoft.com/office/drawing/2014/main" id="{55E32564-6FEE-49BC-BA3B-C0D9E4777E12}"/>
              </a:ext>
            </a:extLst>
          </p:cNvPr>
          <p:cNvSpPr txBox="1">
            <a:spLocks/>
          </p:cNvSpPr>
          <p:nvPr/>
        </p:nvSpPr>
        <p:spPr>
          <a:xfrm>
            <a:off x="581926" y="1446028"/>
            <a:ext cx="7445656" cy="501856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274320">
              <a:buFont typeface="Arial" panose="020B0604020202020204" pitchFamily="34" charset="0"/>
              <a:buChar char="•"/>
            </a:pPr>
            <a:r>
              <a:rPr lang="en-US" sz="3600" dirty="0">
                <a:solidFill>
                  <a:schemeClr val="bg2"/>
                </a:solidFill>
              </a:rPr>
              <a:t>Four items in the survey come from regional motions the WSC has already approved</a:t>
            </a:r>
          </a:p>
          <a:p>
            <a:pPr marL="457200" indent="-274320">
              <a:buFont typeface="Arial" panose="020B0604020202020204" pitchFamily="34" charset="0"/>
              <a:buChar char="•"/>
            </a:pPr>
            <a:r>
              <a:rPr lang="en-US" sz="3600" dirty="0">
                <a:solidFill>
                  <a:schemeClr val="bg2"/>
                </a:solidFill>
              </a:rPr>
              <a:t>Most of the remaining ideas are carryovers from previous surveys</a:t>
            </a:r>
          </a:p>
          <a:p>
            <a:pPr marL="457200" indent="-274320">
              <a:buFont typeface="Arial" panose="020B0604020202020204" pitchFamily="34" charset="0"/>
              <a:buChar char="•"/>
            </a:pPr>
            <a:r>
              <a:rPr lang="en-US" sz="3600" dirty="0">
                <a:solidFill>
                  <a:schemeClr val="bg2"/>
                </a:solidFill>
              </a:rPr>
              <a:t>Also included are ideas from regional and zonal motions in this CAR</a:t>
            </a:r>
          </a:p>
          <a:p>
            <a:pPr marL="457200" indent="-274320">
              <a:buFont typeface="Arial" panose="020B0604020202020204" pitchFamily="34" charset="0"/>
              <a:buChar char="•"/>
            </a:pPr>
            <a:r>
              <a:rPr lang="en-US" sz="3600" dirty="0">
                <a:solidFill>
                  <a:schemeClr val="bg2"/>
                </a:solidFill>
              </a:rPr>
              <a:t>And ideas found through the planning process.</a:t>
            </a:r>
          </a:p>
          <a:p>
            <a:pPr marL="457200" indent="-274320">
              <a:buFont typeface="Arial" panose="020B0604020202020204" pitchFamily="34" charset="0"/>
              <a:buChar char="•"/>
            </a:pPr>
            <a:endParaRPr lang="en-US" sz="3600" dirty="0">
              <a:solidFill>
                <a:schemeClr val="bg2"/>
              </a:solidFill>
            </a:endParaRPr>
          </a:p>
        </p:txBody>
      </p:sp>
    </p:spTree>
    <p:extLst>
      <p:ext uri="{BB962C8B-B14F-4D97-AF65-F5344CB8AC3E}">
        <p14:creationId xmlns:p14="http://schemas.microsoft.com/office/powerpoint/2010/main" val="2700128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D92A3-EA48-6260-F551-82C516AD9B09}"/>
              </a:ext>
            </a:extLst>
          </p:cNvPr>
          <p:cNvSpPr>
            <a:spLocks noGrp="1"/>
          </p:cNvSpPr>
          <p:nvPr>
            <p:ph type="ctrTitle"/>
          </p:nvPr>
        </p:nvSpPr>
        <p:spPr>
          <a:xfrm>
            <a:off x="592512" y="693108"/>
            <a:ext cx="6572969" cy="2635993"/>
          </a:xfrm>
        </p:spPr>
        <p:txBody>
          <a:bodyPr anchor="b">
            <a:noAutofit/>
          </a:bodyPr>
          <a:lstStyle/>
          <a:p>
            <a:r>
              <a:rPr lang="en-US" sz="9000" dirty="0"/>
              <a:t>Survey Availability</a:t>
            </a:r>
          </a:p>
        </p:txBody>
      </p:sp>
      <p:sp>
        <p:nvSpPr>
          <p:cNvPr id="18" name="Rectangle 17">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erson typing on a keyboard&#10;&#10;Description automatically generated with medium confidence">
            <a:extLst>
              <a:ext uri="{FF2B5EF4-FFF2-40B4-BE49-F238E27FC236}">
                <a16:creationId xmlns:a16="http://schemas.microsoft.com/office/drawing/2014/main" id="{8053C56E-C165-340C-E80B-3311BCF4270E}"/>
              </a:ext>
            </a:extLst>
          </p:cNvPr>
          <p:cNvPicPr>
            <a:picLocks noChangeAspect="1"/>
          </p:cNvPicPr>
          <p:nvPr/>
        </p:nvPicPr>
        <p:blipFill>
          <a:blip r:embed="rId3"/>
          <a:stretch>
            <a:fillRect/>
          </a:stretch>
        </p:blipFill>
        <p:spPr>
          <a:xfrm>
            <a:off x="7696476" y="425158"/>
            <a:ext cx="3964529" cy="3964529"/>
          </a:xfrm>
          <a:prstGeom prst="rect">
            <a:avLst/>
          </a:prstGeom>
        </p:spPr>
      </p:pic>
      <p:sp>
        <p:nvSpPr>
          <p:cNvPr id="24" name="Rectangle 2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17F8388-AB2A-21B8-EF4D-EE7827808B19}"/>
              </a:ext>
            </a:extLst>
          </p:cNvPr>
          <p:cNvSpPr>
            <a:spLocks noGrp="1"/>
          </p:cNvSpPr>
          <p:nvPr>
            <p:ph type="subTitle" idx="1"/>
          </p:nvPr>
        </p:nvSpPr>
        <p:spPr>
          <a:xfrm>
            <a:off x="299470" y="4513997"/>
            <a:ext cx="11077368" cy="1395022"/>
          </a:xfrm>
        </p:spPr>
        <p:txBody>
          <a:bodyPr anchor="t">
            <a:noAutofit/>
          </a:bodyPr>
          <a:lstStyle/>
          <a:p>
            <a:r>
              <a:rPr lang="en-US" sz="6000" dirty="0">
                <a:solidFill>
                  <a:srgbClr val="FFFFFF"/>
                </a:solidFill>
              </a:rPr>
              <a:t>Everyone has until 1 April to fill out the survey online at: </a:t>
            </a:r>
            <a:r>
              <a:rPr lang="en-US" sz="6000" b="0" u="sng" kern="1200" dirty="0">
                <a:solidFill>
                  <a:srgbClr val="FFFFFF"/>
                </a:solidFill>
                <a:effectLst/>
                <a:ea typeface="Times New Roman" panose="02020603050405020304" pitchFamily="18" charset="0"/>
                <a:cs typeface="Arial" panose="020B0604020202020204" pitchFamily="34" charset="0"/>
                <a:hlinkClick r:id="rId4"/>
              </a:rPr>
              <a:t>www.na.org/survey</a:t>
            </a:r>
            <a:r>
              <a:rPr lang="en-US" sz="6000" b="0" u="none" strike="noStrike" kern="1200" dirty="0">
                <a:solidFill>
                  <a:srgbClr val="FFFFFF"/>
                </a:solidFill>
                <a:effectLst/>
                <a:ea typeface="Times New Roman" panose="02020603050405020304" pitchFamily="18" charset="0"/>
                <a:cs typeface="Arial" panose="020B0604020202020204" pitchFamily="34" charset="0"/>
              </a:rPr>
              <a:t> </a:t>
            </a:r>
            <a:endParaRPr lang="en-US" sz="6000" dirty="0">
              <a:solidFill>
                <a:srgbClr val="FFFFFF"/>
              </a:solidFill>
            </a:endParaRPr>
          </a:p>
        </p:txBody>
      </p:sp>
    </p:spTree>
    <p:extLst>
      <p:ext uri="{BB962C8B-B14F-4D97-AF65-F5344CB8AC3E}">
        <p14:creationId xmlns:p14="http://schemas.microsoft.com/office/powerpoint/2010/main" val="37437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880C70-7616-1A9B-5FFB-5D405322440D}"/>
              </a:ext>
            </a:extLst>
          </p:cNvPr>
          <p:cNvPicPr>
            <a:picLocks noChangeAspect="1"/>
          </p:cNvPicPr>
          <p:nvPr/>
        </p:nvPicPr>
        <p:blipFill>
          <a:blip r:embed="rId3"/>
          <a:stretch>
            <a:fillRect/>
          </a:stretch>
        </p:blipFill>
        <p:spPr>
          <a:xfrm>
            <a:off x="8615595" y="147488"/>
            <a:ext cx="3437487" cy="3403786"/>
          </a:xfrm>
          <a:prstGeom prst="rect">
            <a:avLst/>
          </a:prstGeom>
        </p:spPr>
      </p:pic>
      <p:sp>
        <p:nvSpPr>
          <p:cNvPr id="4" name="Title 1">
            <a:extLst>
              <a:ext uri="{FF2B5EF4-FFF2-40B4-BE49-F238E27FC236}">
                <a16:creationId xmlns:a16="http://schemas.microsoft.com/office/drawing/2014/main" id="{0300724B-04FE-502E-FCA5-558534B356F1}"/>
              </a:ext>
            </a:extLst>
          </p:cNvPr>
          <p:cNvSpPr>
            <a:spLocks noGrp="1"/>
          </p:cNvSpPr>
          <p:nvPr>
            <p:ph type="ctrTitle"/>
          </p:nvPr>
        </p:nvSpPr>
        <p:spPr>
          <a:xfrm>
            <a:off x="2388072" y="505725"/>
            <a:ext cx="5033176" cy="2332321"/>
          </a:xfrm>
        </p:spPr>
        <p:txBody>
          <a:bodyPr anchor="t">
            <a:normAutofit/>
          </a:bodyPr>
          <a:lstStyle/>
          <a:p>
            <a:r>
              <a:rPr lang="en-US" sz="5400" dirty="0"/>
              <a:t>RECOVERY LITERATURE</a:t>
            </a:r>
          </a:p>
        </p:txBody>
      </p:sp>
      <p:sp>
        <p:nvSpPr>
          <p:cNvPr id="5" name="Subtitle 2">
            <a:extLst>
              <a:ext uri="{FF2B5EF4-FFF2-40B4-BE49-F238E27FC236}">
                <a16:creationId xmlns:a16="http://schemas.microsoft.com/office/drawing/2014/main" id="{70CB0101-E44D-CB72-D264-562D9ABC0AC4}"/>
              </a:ext>
            </a:extLst>
          </p:cNvPr>
          <p:cNvSpPr>
            <a:spLocks noGrp="1"/>
          </p:cNvSpPr>
          <p:nvPr>
            <p:ph type="subTitle" idx="1"/>
          </p:nvPr>
        </p:nvSpPr>
        <p:spPr>
          <a:xfrm>
            <a:off x="1558733" y="2398025"/>
            <a:ext cx="7808552" cy="2916704"/>
          </a:xfrm>
        </p:spPr>
        <p:txBody>
          <a:bodyPr>
            <a:noAutofit/>
          </a:bodyPr>
          <a:lstStyle/>
          <a:p>
            <a:pPr marL="457200" indent="-274320">
              <a:buFont typeface="Arial" panose="020B0604020202020204" pitchFamily="34" charset="0"/>
              <a:buChar char="•"/>
            </a:pPr>
            <a:r>
              <a:rPr lang="en-US" sz="3600" dirty="0"/>
              <a:t>Unless otherwise directed at the WSC, work will continue on </a:t>
            </a:r>
            <a:r>
              <a:rPr lang="en-US" sz="3600" i="1" dirty="0"/>
              <a:t>The Loner  </a:t>
            </a:r>
            <a:r>
              <a:rPr lang="en-US" sz="3600" dirty="0"/>
              <a:t>IP revisions</a:t>
            </a:r>
          </a:p>
          <a:p>
            <a:pPr marL="457200" indent="-274320">
              <a:buFont typeface="Arial" panose="020B0604020202020204" pitchFamily="34" charset="0"/>
              <a:buChar char="•"/>
            </a:pPr>
            <a:r>
              <a:rPr lang="en-US" sz="3600" dirty="0"/>
              <a:t>“DRT/MAT as it relates to NA—what do we want to say in a piece of NA literature?” was an IDT last cycle</a:t>
            </a:r>
          </a:p>
          <a:p>
            <a:pPr marL="457200" indent="-274320">
              <a:buFont typeface="Arial" panose="020B0604020202020204" pitchFamily="34" charset="0"/>
              <a:buChar char="•"/>
            </a:pPr>
            <a:r>
              <a:rPr lang="en-US" sz="3600" dirty="0"/>
              <a:t>This section of the survey will help the WSC decide on future literature projects</a:t>
            </a:r>
          </a:p>
        </p:txBody>
      </p:sp>
    </p:spTree>
    <p:extLst>
      <p:ext uri="{BB962C8B-B14F-4D97-AF65-F5344CB8AC3E}">
        <p14:creationId xmlns:p14="http://schemas.microsoft.com/office/powerpoint/2010/main" val="76658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F2BA4B-240F-3887-021E-75D07FF4F656}"/>
              </a:ext>
            </a:extLst>
          </p:cNvPr>
          <p:cNvSpPr txBox="1"/>
          <p:nvPr/>
        </p:nvSpPr>
        <p:spPr>
          <a:xfrm>
            <a:off x="198474" y="158730"/>
            <a:ext cx="5458047" cy="6853158"/>
          </a:xfrm>
          <a:prstGeom prst="rect">
            <a:avLst/>
          </a:prstGeom>
          <a:noFill/>
        </p:spPr>
        <p:txBody>
          <a:bodyPr wrap="square" rtlCol="0">
            <a:spAutoFit/>
          </a:bodyPr>
          <a:lstStyle/>
          <a:p>
            <a:pPr marL="0" marR="0" algn="l">
              <a:spcBef>
                <a:spcPts val="400"/>
              </a:spcBef>
              <a:spcAft>
                <a:spcPts val="0"/>
              </a:spcAft>
            </a:pPr>
            <a:r>
              <a:rPr lang="en-US" sz="1800" b="1" dirty="0">
                <a:solidFill>
                  <a:schemeClr val="accent5"/>
                </a:solidFill>
                <a:effectLst/>
                <a:ea typeface="Times New Roman" panose="02020603050405020304" pitchFamily="18" charset="0"/>
                <a:cs typeface="Myriad Pro Cond"/>
              </a:rPr>
              <a:t>NEW LITERATURE TO SUPPORT STEPWORK</a:t>
            </a:r>
            <a:endParaRPr lang="en-US" sz="1800" dirty="0">
              <a:solidFill>
                <a:schemeClr val="accent5"/>
              </a:solidFill>
              <a:effectLst/>
              <a:ea typeface="Times New Roman" panose="02020603050405020304" pitchFamily="18" charset="0"/>
              <a:cs typeface="Palatino" pitchFamily="2" charset="77"/>
            </a:endParaRP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Booklet of Step study questions taken from Chapter Four, “How It Works,” in the Basic Text  </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spc="-15" dirty="0">
                <a:solidFill>
                  <a:srgbClr val="000000"/>
                </a:solidFill>
                <a:effectLst/>
                <a:ea typeface="Times New Roman" panose="02020603050405020304" pitchFamily="18" charset="0"/>
                <a:cs typeface="Myriad Pro Cond"/>
              </a:rPr>
              <a:t>Step working booklet focused mainly on Steps 1–3, </a:t>
            </a:r>
            <a:r>
              <a:rPr lang="en-US" sz="1800" dirty="0">
                <a:solidFill>
                  <a:srgbClr val="000000"/>
                </a:solidFill>
                <a:effectLst/>
                <a:ea typeface="Times New Roman" panose="02020603050405020304" pitchFamily="18" charset="0"/>
                <a:cs typeface="Myriad Pro Cond"/>
              </a:rPr>
              <a:t>aimed primarily at new members and those in treatment and drug courts</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Step working guide aimed at members not new to working the Steps</a:t>
            </a:r>
            <a:endParaRPr lang="en-US" sz="1800" dirty="0">
              <a:solidFill>
                <a:srgbClr val="000000"/>
              </a:solidFill>
              <a:effectLst/>
              <a:ea typeface="Times New Roman" panose="02020603050405020304" pitchFamily="18" charset="0"/>
              <a:cs typeface="Palatino" pitchFamily="2" charset="77"/>
            </a:endParaRPr>
          </a:p>
          <a:p>
            <a:pPr marL="0" marR="0" algn="l">
              <a:spcBef>
                <a:spcPts val="1600"/>
              </a:spcBef>
              <a:spcAft>
                <a:spcPts val="0"/>
              </a:spcAft>
            </a:pPr>
            <a:r>
              <a:rPr lang="en-US" b="1" dirty="0">
                <a:solidFill>
                  <a:schemeClr val="accent5"/>
                </a:solidFill>
                <a:effectLst/>
                <a:ea typeface="Times New Roman" panose="02020603050405020304" pitchFamily="18" charset="0"/>
                <a:cs typeface="Myriad Pro Cond"/>
              </a:rPr>
              <a:t>CREATE A NEW IP OR BOOKLET</a:t>
            </a:r>
            <a:endParaRPr lang="en-US" dirty="0">
              <a:solidFill>
                <a:schemeClr val="accent5"/>
              </a:solidFill>
              <a:effectLst/>
              <a:ea typeface="Times New Roman" panose="02020603050405020304" pitchFamily="18" charset="0"/>
              <a:cs typeface="Palatino" pitchFamily="2" charset="77"/>
            </a:endParaRP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4CAAFF"/>
                </a:solidFill>
                <a:effectLst/>
                <a:ea typeface="Times New Roman" panose="02020603050405020304" pitchFamily="18" charset="0"/>
                <a:cs typeface="Myriad Pro Cond"/>
              </a:rPr>
              <a:t>DRT/MAT as it relates to NA* (2018) </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4CAAFF"/>
                </a:solidFill>
                <a:effectLst/>
                <a:ea typeface="Times New Roman" panose="02020603050405020304" pitchFamily="18" charset="0"/>
                <a:cs typeface="Myriad Pro Cond"/>
              </a:rPr>
              <a:t>On using social media in NA* (2018)</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Members’ experience, strength, and hope on trustworthiness and trusting the process</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IP for a daily personal gratitude inventory</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Personal stories about relationships and families in recovery</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An IP for newcomers containing the NA suggestions</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An IP focused on meditation</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Dealing with trauma/PTSD in recovery</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Spirituality in service: Atmosphere of recovery and spiritual benefits of service </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Dealing with grief in recovery</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Spirituality in NA: What does it mean that NA is a spiritual, not religious program?  Including a list of spiritual principles with definitions</a:t>
            </a:r>
            <a:endParaRPr lang="en-US" sz="1800" dirty="0">
              <a:solidFill>
                <a:srgbClr val="000000"/>
              </a:solidFill>
              <a:effectLst/>
              <a:ea typeface="Times New Roman" panose="02020603050405020304" pitchFamily="18" charset="0"/>
              <a:cs typeface="Palatino" pitchFamily="2" charset="77"/>
            </a:endParaRPr>
          </a:p>
        </p:txBody>
      </p:sp>
      <p:sp>
        <p:nvSpPr>
          <p:cNvPr id="3" name="TextBox 2">
            <a:extLst>
              <a:ext uri="{FF2B5EF4-FFF2-40B4-BE49-F238E27FC236}">
                <a16:creationId xmlns:a16="http://schemas.microsoft.com/office/drawing/2014/main" id="{A1D1F4AD-953D-F153-8A38-0AA7F46C5B9F}"/>
              </a:ext>
            </a:extLst>
          </p:cNvPr>
          <p:cNvSpPr txBox="1"/>
          <p:nvPr/>
        </p:nvSpPr>
        <p:spPr>
          <a:xfrm>
            <a:off x="6096000" y="596851"/>
            <a:ext cx="2133600" cy="1302921"/>
          </a:xfrm>
          <a:prstGeom prst="rect">
            <a:avLst/>
          </a:prstGeom>
          <a:noFill/>
        </p:spPr>
        <p:txBody>
          <a:bodyPr wrap="square" rtlCol="0">
            <a:spAutoFit/>
          </a:bodyPr>
          <a:lstStyle/>
          <a:p>
            <a:pPr marL="203200" marR="0" indent="-203200" algn="l">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No new recovery lit</a:t>
            </a:r>
          </a:p>
          <a:p>
            <a:pPr marL="203200" marR="0" indent="-203200" algn="l">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Other </a:t>
            </a:r>
            <a:endParaRPr lang="en-US" sz="1800" dirty="0">
              <a:solidFill>
                <a:srgbClr val="000000"/>
              </a:solidFill>
              <a:effectLst/>
              <a:ea typeface="Times New Roman" panose="02020603050405020304" pitchFamily="18" charset="0"/>
              <a:cs typeface="Palatino" pitchFamily="2" charset="77"/>
            </a:endParaRPr>
          </a:p>
          <a:p>
            <a:pPr marL="203200" marR="0" indent="-203200" algn="l">
              <a:spcBef>
                <a:spcPts val="400"/>
              </a:spcBef>
              <a:spcAft>
                <a:spcPts val="0"/>
              </a:spcAft>
              <a:buFont typeface="Arial" panose="020B0604020202020204" pitchFamily="34" charset="0"/>
              <a:buChar char="•"/>
            </a:pPr>
            <a:endParaRPr lang="en-US" sz="1800" dirty="0">
              <a:solidFill>
                <a:srgbClr val="000000"/>
              </a:solidFill>
              <a:effectLst/>
              <a:ea typeface="Times New Roman" panose="02020603050405020304" pitchFamily="18" charset="0"/>
              <a:cs typeface="Palatino" pitchFamily="2" charset="77"/>
            </a:endParaRPr>
          </a:p>
          <a:p>
            <a:endParaRPr lang="en-US" dirty="0"/>
          </a:p>
        </p:txBody>
      </p:sp>
      <p:sp>
        <p:nvSpPr>
          <p:cNvPr id="4" name="TextBox 3">
            <a:extLst>
              <a:ext uri="{FF2B5EF4-FFF2-40B4-BE49-F238E27FC236}">
                <a16:creationId xmlns:a16="http://schemas.microsoft.com/office/drawing/2014/main" id="{C5D7C400-D703-D204-53F3-2CCD3F01D6BF}"/>
              </a:ext>
            </a:extLst>
          </p:cNvPr>
          <p:cNvSpPr txBox="1"/>
          <p:nvPr/>
        </p:nvSpPr>
        <p:spPr>
          <a:xfrm>
            <a:off x="5997412" y="1767612"/>
            <a:ext cx="4561364" cy="3190617"/>
          </a:xfrm>
          <a:prstGeom prst="rect">
            <a:avLst/>
          </a:prstGeom>
          <a:noFill/>
        </p:spPr>
        <p:txBody>
          <a:bodyPr wrap="square" rtlCol="0">
            <a:spAutoFit/>
          </a:bodyPr>
          <a:lstStyle/>
          <a:p>
            <a:pPr marL="0" marR="0" algn="l">
              <a:spcBef>
                <a:spcPts val="400"/>
              </a:spcBef>
              <a:spcAft>
                <a:spcPts val="0"/>
              </a:spcAft>
            </a:pPr>
            <a:r>
              <a:rPr lang="en-US" b="1" dirty="0">
                <a:solidFill>
                  <a:schemeClr val="accent5"/>
                </a:solidFill>
              </a:rPr>
              <a:t>TARGETED LITERATURE</a:t>
            </a:r>
          </a:p>
          <a:p>
            <a:pPr marL="203200" marR="0" indent="-203200" algn="l">
              <a:spcBef>
                <a:spcPts val="400"/>
              </a:spcBef>
              <a:spcAft>
                <a:spcPts val="0"/>
              </a:spcAft>
              <a:buFont typeface="Arial" panose="020B0604020202020204" pitchFamily="34" charset="0"/>
              <a:buChar char="•"/>
            </a:pPr>
            <a:r>
              <a:rPr lang="en-US" sz="1800" dirty="0">
                <a:solidFill>
                  <a:srgbClr val="4CAAFF"/>
                </a:solidFill>
                <a:effectLst/>
                <a:ea typeface="Times New Roman" panose="02020603050405020304" pitchFamily="18" charset="0"/>
                <a:cs typeface="Myriad Pro Cond"/>
              </a:rPr>
              <a:t>Literature for women in recovery* (2020)</a:t>
            </a:r>
            <a:endParaRPr lang="en-US" sz="1800" dirty="0">
              <a:solidFill>
                <a:srgbClr val="000000"/>
              </a:solidFill>
              <a:effectLst/>
              <a:ea typeface="Times New Roman" panose="02020603050405020304" pitchFamily="18" charset="0"/>
              <a:cs typeface="Palatino" pitchFamily="2" charset="77"/>
            </a:endParaRPr>
          </a:p>
          <a:p>
            <a:pPr marL="203200" marR="0" indent="-203200" algn="l">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Literature for atheists and agnostics</a:t>
            </a:r>
            <a:endParaRPr lang="en-US" sz="1800" dirty="0">
              <a:solidFill>
                <a:srgbClr val="000000"/>
              </a:solidFill>
              <a:effectLst/>
              <a:ea typeface="Times New Roman" panose="02020603050405020304" pitchFamily="18" charset="0"/>
              <a:cs typeface="Palatino" pitchFamily="2" charset="77"/>
            </a:endParaRPr>
          </a:p>
          <a:p>
            <a:pPr marL="203200" marR="0" indent="-203200" algn="l">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Literature for younger members</a:t>
            </a:r>
            <a:endParaRPr lang="en-US" sz="1800" dirty="0">
              <a:solidFill>
                <a:srgbClr val="000000"/>
              </a:solidFill>
              <a:effectLst/>
              <a:ea typeface="Times New Roman" panose="02020603050405020304" pitchFamily="18" charset="0"/>
              <a:cs typeface="Palatino" pitchFamily="2" charset="77"/>
            </a:endParaRPr>
          </a:p>
          <a:p>
            <a:pPr marL="203200" marR="0" indent="-203200" algn="l">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Literature for older members</a:t>
            </a:r>
            <a:endParaRPr lang="en-US" sz="1800" dirty="0">
              <a:solidFill>
                <a:srgbClr val="000000"/>
              </a:solidFill>
              <a:effectLst/>
              <a:ea typeface="Times New Roman" panose="02020603050405020304" pitchFamily="18" charset="0"/>
              <a:cs typeface="Palatino" pitchFamily="2" charset="77"/>
            </a:endParaRPr>
          </a:p>
          <a:p>
            <a:pPr marL="203200" marR="0" indent="-203200" algn="l">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Literature for experienced members/“</a:t>
            </a:r>
            <a:r>
              <a:rPr lang="en-US" sz="1800" dirty="0" err="1">
                <a:solidFill>
                  <a:srgbClr val="000000"/>
                </a:solidFill>
                <a:effectLst/>
                <a:ea typeface="Times New Roman" panose="02020603050405020304" pitchFamily="18" charset="0"/>
                <a:cs typeface="Myriad Pro Cond"/>
              </a:rPr>
              <a:t>oldtimers</a:t>
            </a:r>
            <a:r>
              <a:rPr lang="en-US" sz="1800" dirty="0">
                <a:solidFill>
                  <a:srgbClr val="000000"/>
                </a:solidFill>
                <a:effectLst/>
                <a:ea typeface="Times New Roman" panose="02020603050405020304" pitchFamily="18" charset="0"/>
                <a:cs typeface="Myriad Pro Cond"/>
              </a:rPr>
              <a:t>”</a:t>
            </a:r>
            <a:endParaRPr lang="en-US" sz="1800" dirty="0">
              <a:solidFill>
                <a:srgbClr val="000000"/>
              </a:solidFill>
              <a:effectLst/>
              <a:ea typeface="Times New Roman" panose="02020603050405020304" pitchFamily="18" charset="0"/>
              <a:cs typeface="Palatino" pitchFamily="2" charset="77"/>
            </a:endParaRPr>
          </a:p>
          <a:p>
            <a:pPr marL="203200" marR="0" indent="-203200" algn="l">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Literature for LGBTQ+ members</a:t>
            </a:r>
            <a:endParaRPr lang="en-US" sz="1800" dirty="0">
              <a:solidFill>
                <a:srgbClr val="000000"/>
              </a:solidFill>
              <a:effectLst/>
              <a:ea typeface="Times New Roman" panose="02020603050405020304" pitchFamily="18" charset="0"/>
              <a:cs typeface="Palatino" pitchFamily="2" charset="77"/>
            </a:endParaRPr>
          </a:p>
          <a:p>
            <a:pPr marL="203200" marR="0" indent="-203200" algn="l">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Literature for First Nations/indigenous members</a:t>
            </a:r>
            <a:endParaRPr lang="en-US" sz="1800" dirty="0">
              <a:solidFill>
                <a:srgbClr val="000000"/>
              </a:solidFill>
              <a:effectLst/>
              <a:ea typeface="Times New Roman" panose="02020603050405020304" pitchFamily="18" charset="0"/>
              <a:cs typeface="Palatino" pitchFamily="2" charset="77"/>
            </a:endParaRPr>
          </a:p>
          <a:p>
            <a:pPr marL="203200" marR="0" indent="-203200" algn="l">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Literature for members who are veterans</a:t>
            </a:r>
            <a:endParaRPr lang="en-US" sz="1800" dirty="0">
              <a:solidFill>
                <a:srgbClr val="000000"/>
              </a:solidFill>
              <a:effectLst/>
              <a:ea typeface="Times New Roman" panose="02020603050405020304" pitchFamily="18" charset="0"/>
              <a:cs typeface="Palatino" pitchFamily="2" charset="77"/>
            </a:endParaRPr>
          </a:p>
          <a:p>
            <a:endParaRPr lang="en-US" dirty="0"/>
          </a:p>
          <a:p>
            <a:endParaRPr lang="en-US" dirty="0"/>
          </a:p>
        </p:txBody>
      </p:sp>
      <p:sp>
        <p:nvSpPr>
          <p:cNvPr id="5" name="TextBox 4">
            <a:extLst>
              <a:ext uri="{FF2B5EF4-FFF2-40B4-BE49-F238E27FC236}">
                <a16:creationId xmlns:a16="http://schemas.microsoft.com/office/drawing/2014/main" id="{4B398579-B320-6C1C-1FBC-11EDCFB3B6E6}"/>
              </a:ext>
            </a:extLst>
          </p:cNvPr>
          <p:cNvSpPr txBox="1"/>
          <p:nvPr/>
        </p:nvSpPr>
        <p:spPr>
          <a:xfrm rot="5400000">
            <a:off x="8423921" y="3099258"/>
            <a:ext cx="6618215" cy="707886"/>
          </a:xfrm>
          <a:prstGeom prst="rect">
            <a:avLst/>
          </a:prstGeom>
          <a:noFill/>
        </p:spPr>
        <p:txBody>
          <a:bodyPr wrap="square" rtlCol="0">
            <a:spAutoFit/>
          </a:bodyPr>
          <a:lstStyle/>
          <a:p>
            <a:r>
              <a:rPr lang="en-US" sz="4000" dirty="0">
                <a:solidFill>
                  <a:schemeClr val="bg1"/>
                </a:solidFill>
                <a:effectLst/>
                <a:ea typeface="Times New Roman" panose="02020603050405020304" pitchFamily="18" charset="0"/>
                <a:cs typeface="Myriad Pro Cond"/>
              </a:rPr>
              <a:t>New Recovery Literature</a:t>
            </a:r>
            <a:endParaRPr lang="en-US" sz="4000" dirty="0">
              <a:solidFill>
                <a:schemeClr val="bg1"/>
              </a:solidFill>
            </a:endParaRPr>
          </a:p>
        </p:txBody>
      </p:sp>
      <p:sp>
        <p:nvSpPr>
          <p:cNvPr id="6" name="TextBox 5">
            <a:extLst>
              <a:ext uri="{FF2B5EF4-FFF2-40B4-BE49-F238E27FC236}">
                <a16:creationId xmlns:a16="http://schemas.microsoft.com/office/drawing/2014/main" id="{DBCD15ED-90C1-42ED-1DC1-FE1891175AB6}"/>
              </a:ext>
            </a:extLst>
          </p:cNvPr>
          <p:cNvSpPr txBox="1"/>
          <p:nvPr/>
        </p:nvSpPr>
        <p:spPr>
          <a:xfrm>
            <a:off x="11139376" y="4837813"/>
            <a:ext cx="1031358" cy="830997"/>
          </a:xfrm>
          <a:prstGeom prst="rect">
            <a:avLst/>
          </a:prstGeom>
          <a:noFill/>
        </p:spPr>
        <p:txBody>
          <a:bodyPr wrap="square" rtlCol="0">
            <a:spAutoFit/>
          </a:bodyPr>
          <a:lstStyle/>
          <a:p>
            <a:pPr algn="ctr"/>
            <a:r>
              <a:rPr lang="en-US" sz="2400" b="1" dirty="0">
                <a:solidFill>
                  <a:schemeClr val="accent3">
                    <a:lumMod val="60000"/>
                    <a:lumOff val="40000"/>
                  </a:schemeClr>
                </a:solidFill>
                <a:effectLst/>
                <a:ea typeface="Times New Roman" panose="02020603050405020304" pitchFamily="18" charset="0"/>
                <a:cs typeface="Myriad Pro Cond"/>
              </a:rPr>
              <a:t>choose up to 3</a:t>
            </a:r>
            <a:endParaRPr lang="en-US" sz="2400" dirty="0">
              <a:solidFill>
                <a:schemeClr val="accent3">
                  <a:lumMod val="60000"/>
                  <a:lumOff val="40000"/>
                </a:schemeClr>
              </a:solidFill>
              <a:effectLst/>
              <a:ea typeface="Times New Roman" panose="02020603050405020304" pitchFamily="18" charset="0"/>
              <a:cs typeface="Palatino" pitchFamily="2" charset="77"/>
            </a:endParaRPr>
          </a:p>
        </p:txBody>
      </p:sp>
      <p:sp>
        <p:nvSpPr>
          <p:cNvPr id="7" name="Rounded Rectangle 6">
            <a:extLst>
              <a:ext uri="{FF2B5EF4-FFF2-40B4-BE49-F238E27FC236}">
                <a16:creationId xmlns:a16="http://schemas.microsoft.com/office/drawing/2014/main" id="{9115D64C-4494-1DAC-3E3B-04FC4E7B555C}"/>
              </a:ext>
            </a:extLst>
          </p:cNvPr>
          <p:cNvSpPr/>
          <p:nvPr/>
        </p:nvSpPr>
        <p:spPr>
          <a:xfrm>
            <a:off x="9084275" y="5563431"/>
            <a:ext cx="1743739" cy="113111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D273CB-3537-59ED-4E5B-04545A0FB2A3}"/>
              </a:ext>
            </a:extLst>
          </p:cNvPr>
          <p:cNvSpPr txBox="1"/>
          <p:nvPr/>
        </p:nvSpPr>
        <p:spPr>
          <a:xfrm>
            <a:off x="8955166" y="5621158"/>
            <a:ext cx="2025571" cy="1015663"/>
          </a:xfrm>
          <a:prstGeom prst="rect">
            <a:avLst/>
          </a:prstGeom>
          <a:noFill/>
        </p:spPr>
        <p:txBody>
          <a:bodyPr wrap="square" rtlCol="0">
            <a:spAutoFit/>
          </a:bodyPr>
          <a:lstStyle/>
          <a:p>
            <a:pPr algn="ctr">
              <a:spcBef>
                <a:spcPts val="1200"/>
              </a:spcBef>
              <a:spcAft>
                <a:spcPts val="1200"/>
              </a:spcAft>
            </a:pPr>
            <a:r>
              <a:rPr lang="en-US" sz="3000" b="1" dirty="0">
                <a:solidFill>
                  <a:schemeClr val="bg1"/>
                </a:solidFill>
              </a:rPr>
              <a:t>Pause for discussion</a:t>
            </a:r>
            <a:endParaRPr lang="en-US" sz="3000" dirty="0">
              <a:solidFill>
                <a:schemeClr val="bg1"/>
              </a:solidFill>
            </a:endParaRPr>
          </a:p>
        </p:txBody>
      </p:sp>
    </p:spTree>
    <p:extLst>
      <p:ext uri="{BB962C8B-B14F-4D97-AF65-F5344CB8AC3E}">
        <p14:creationId xmlns:p14="http://schemas.microsoft.com/office/powerpoint/2010/main" val="69926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1B541-3B8B-B8C4-E71A-55FAF5791EB3}"/>
              </a:ext>
            </a:extLst>
          </p:cNvPr>
          <p:cNvSpPr txBox="1"/>
          <p:nvPr/>
        </p:nvSpPr>
        <p:spPr>
          <a:xfrm>
            <a:off x="622684" y="1091713"/>
            <a:ext cx="5256027" cy="4529445"/>
          </a:xfrm>
          <a:prstGeom prst="rect">
            <a:avLst/>
          </a:prstGeom>
          <a:noFill/>
        </p:spPr>
        <p:txBody>
          <a:bodyPr wrap="square" rtlCol="0">
            <a:spAutoFit/>
          </a:bodyPr>
          <a:lstStyle/>
          <a:p>
            <a:pPr>
              <a:lnSpc>
                <a:spcPts val="1960"/>
              </a:lnSpc>
              <a:spcBef>
                <a:spcPts val="400"/>
              </a:spcBef>
            </a:pPr>
            <a:r>
              <a:rPr lang="en-US" sz="2000" b="1" dirty="0">
                <a:solidFill>
                  <a:schemeClr val="accent5"/>
                </a:solidFill>
              </a:rPr>
              <a:t>REVISE AN EXISTING PIECE OF NA LITERATURE </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Add “gender” to “What is the NA Program?” to read: “Anyone may join us regardless of age, race, gender, sexual identity, creed, religion or lack of religion.”</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Review currently approved recovery literature to gender neutralize NA literature, where possible</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and simplify the </a:t>
            </a:r>
            <a:r>
              <a:rPr lang="en-US" sz="2000" i="1" dirty="0">
                <a:solidFill>
                  <a:srgbClr val="000000"/>
                </a:solidFill>
                <a:effectLst/>
                <a:ea typeface="Times New Roman" panose="02020603050405020304" pitchFamily="18" charset="0"/>
                <a:cs typeface="Myriad Pro Cond"/>
              </a:rPr>
              <a:t>Step Working Guides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the </a:t>
            </a:r>
            <a:r>
              <a:rPr lang="en-US" sz="2000" i="1" dirty="0">
                <a:solidFill>
                  <a:srgbClr val="000000"/>
                </a:solidFill>
                <a:effectLst/>
                <a:ea typeface="Times New Roman" panose="02020603050405020304" pitchFamily="18" charset="0"/>
                <a:cs typeface="Myriad Pro Cond"/>
              </a:rPr>
              <a:t>Sponsorship</a:t>
            </a:r>
            <a:r>
              <a:rPr lang="en-US" sz="2000" dirty="0">
                <a:solidFill>
                  <a:srgbClr val="000000"/>
                </a:solidFill>
                <a:effectLst/>
                <a:ea typeface="Times New Roman" panose="02020603050405020304" pitchFamily="18" charset="0"/>
                <a:cs typeface="Myriad Pro Cond"/>
              </a:rPr>
              <a:t> book</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t>
            </a:r>
            <a:r>
              <a:rPr lang="en-US" sz="2000" i="1" dirty="0">
                <a:solidFill>
                  <a:srgbClr val="000000"/>
                </a:solidFill>
                <a:effectLst/>
                <a:ea typeface="Times New Roman" panose="02020603050405020304" pitchFamily="18" charset="0"/>
                <a:cs typeface="Myriad Pro Cond"/>
              </a:rPr>
              <a:t>Recovery and Relapse</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t>
            </a:r>
            <a:r>
              <a:rPr lang="en-US" sz="2000" i="1" dirty="0">
                <a:solidFill>
                  <a:srgbClr val="000000"/>
                </a:solidFill>
                <a:effectLst/>
                <a:ea typeface="Times New Roman" panose="02020603050405020304" pitchFamily="18" charset="0"/>
                <a:cs typeface="Myriad Pro Cond"/>
              </a:rPr>
              <a:t>Accessibility for Those with Additional Needs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t>
            </a:r>
            <a:r>
              <a:rPr lang="en-US" sz="2000" i="1" dirty="0">
                <a:solidFill>
                  <a:srgbClr val="000000"/>
                </a:solidFill>
                <a:effectLst/>
                <a:ea typeface="Times New Roman" panose="02020603050405020304" pitchFamily="18" charset="0"/>
                <a:cs typeface="Myriad Pro Cond"/>
              </a:rPr>
              <a:t>Am I an Addict?</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t>
            </a:r>
            <a:r>
              <a:rPr lang="en-US" sz="2000" i="1" dirty="0">
                <a:solidFill>
                  <a:srgbClr val="000000"/>
                </a:solidFill>
                <a:effectLst/>
                <a:ea typeface="Times New Roman" panose="02020603050405020304" pitchFamily="18" charset="0"/>
                <a:cs typeface="Myriad Pro Cond"/>
              </a:rPr>
              <a:t>H&amp;I Service and the NA Member</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t>
            </a:r>
            <a:r>
              <a:rPr lang="en-US" sz="2000" i="1" dirty="0">
                <a:solidFill>
                  <a:srgbClr val="000000"/>
                </a:solidFill>
                <a:effectLst/>
                <a:ea typeface="Times New Roman" panose="02020603050405020304" pitchFamily="18" charset="0"/>
                <a:cs typeface="Myriad Pro Cond"/>
              </a:rPr>
              <a:t>PI and the NA Member</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t>
            </a:r>
            <a:r>
              <a:rPr lang="en-US" sz="2000" i="1" dirty="0">
                <a:solidFill>
                  <a:srgbClr val="000000"/>
                </a:solidFill>
                <a:effectLst/>
                <a:ea typeface="Times New Roman" panose="02020603050405020304" pitchFamily="18" charset="0"/>
                <a:cs typeface="Myriad Pro Cond"/>
              </a:rPr>
              <a:t>The Concepts </a:t>
            </a:r>
            <a:r>
              <a:rPr lang="en-US" sz="2000" dirty="0">
                <a:solidFill>
                  <a:srgbClr val="000000"/>
                </a:solidFill>
                <a:effectLst/>
                <a:ea typeface="Times New Roman" panose="02020603050405020304" pitchFamily="18" charset="0"/>
                <a:cs typeface="Myriad Pro Cond"/>
              </a:rPr>
              <a:t>booklet</a:t>
            </a:r>
          </a:p>
        </p:txBody>
      </p:sp>
      <p:sp>
        <p:nvSpPr>
          <p:cNvPr id="4" name="TextBox 3">
            <a:extLst>
              <a:ext uri="{FF2B5EF4-FFF2-40B4-BE49-F238E27FC236}">
                <a16:creationId xmlns:a16="http://schemas.microsoft.com/office/drawing/2014/main" id="{E2D5F22F-6941-4B14-DF9D-273F62C28568}"/>
              </a:ext>
            </a:extLst>
          </p:cNvPr>
          <p:cNvSpPr txBox="1"/>
          <p:nvPr/>
        </p:nvSpPr>
        <p:spPr>
          <a:xfrm rot="5400000">
            <a:off x="8136109" y="2859279"/>
            <a:ext cx="6618215" cy="1220847"/>
          </a:xfrm>
          <a:prstGeom prst="rect">
            <a:avLst/>
          </a:prstGeom>
          <a:noFill/>
        </p:spPr>
        <p:txBody>
          <a:bodyPr wrap="square" rtlCol="0">
            <a:spAutoFit/>
          </a:bodyPr>
          <a:lstStyle/>
          <a:p>
            <a:pPr marR="0" algn="l">
              <a:lnSpc>
                <a:spcPts val="4400"/>
              </a:lnSpc>
              <a:spcBef>
                <a:spcPts val="400"/>
              </a:spcBef>
              <a:spcAft>
                <a:spcPts val="0"/>
              </a:spcAft>
            </a:pPr>
            <a:r>
              <a:rPr lang="en-US" sz="4000" dirty="0">
                <a:solidFill>
                  <a:schemeClr val="bg1"/>
                </a:solidFill>
              </a:rPr>
              <a:t>Revisions to Existing </a:t>
            </a:r>
            <a:br>
              <a:rPr lang="en-US" sz="4000" dirty="0">
                <a:solidFill>
                  <a:schemeClr val="bg1"/>
                </a:solidFill>
              </a:rPr>
            </a:br>
            <a:r>
              <a:rPr lang="en-US" sz="4000" dirty="0">
                <a:solidFill>
                  <a:schemeClr val="bg1"/>
                </a:solidFill>
              </a:rPr>
              <a:t>Recovery Literature</a:t>
            </a:r>
          </a:p>
        </p:txBody>
      </p:sp>
      <p:sp>
        <p:nvSpPr>
          <p:cNvPr id="5" name="TextBox 4">
            <a:extLst>
              <a:ext uri="{FF2B5EF4-FFF2-40B4-BE49-F238E27FC236}">
                <a16:creationId xmlns:a16="http://schemas.microsoft.com/office/drawing/2014/main" id="{18FAB18C-796D-3C12-4132-9D0F43729DD6}"/>
              </a:ext>
            </a:extLst>
          </p:cNvPr>
          <p:cNvSpPr txBox="1"/>
          <p:nvPr/>
        </p:nvSpPr>
        <p:spPr>
          <a:xfrm>
            <a:off x="10929537" y="4521943"/>
            <a:ext cx="1031358" cy="830997"/>
          </a:xfrm>
          <a:prstGeom prst="rect">
            <a:avLst/>
          </a:prstGeom>
          <a:noFill/>
        </p:spPr>
        <p:txBody>
          <a:bodyPr wrap="square" rtlCol="0">
            <a:spAutoFit/>
          </a:bodyPr>
          <a:lstStyle/>
          <a:p>
            <a:pPr algn="ctr"/>
            <a:r>
              <a:rPr lang="en-US" sz="2400" b="1" dirty="0">
                <a:solidFill>
                  <a:schemeClr val="accent3">
                    <a:lumMod val="60000"/>
                    <a:lumOff val="40000"/>
                  </a:schemeClr>
                </a:solidFill>
                <a:effectLst/>
                <a:ea typeface="Times New Roman" panose="02020603050405020304" pitchFamily="18" charset="0"/>
                <a:cs typeface="Myriad Pro Cond"/>
              </a:rPr>
              <a:t>choose up to 2</a:t>
            </a:r>
            <a:endParaRPr lang="en-US" sz="2400" dirty="0">
              <a:solidFill>
                <a:schemeClr val="accent3">
                  <a:lumMod val="60000"/>
                  <a:lumOff val="40000"/>
                </a:schemeClr>
              </a:solidFill>
              <a:effectLst/>
              <a:ea typeface="Times New Roman" panose="02020603050405020304" pitchFamily="18" charset="0"/>
              <a:cs typeface="Palatino" pitchFamily="2" charset="77"/>
            </a:endParaRPr>
          </a:p>
        </p:txBody>
      </p:sp>
      <p:sp>
        <p:nvSpPr>
          <p:cNvPr id="6" name="TextBox 5">
            <a:extLst>
              <a:ext uri="{FF2B5EF4-FFF2-40B4-BE49-F238E27FC236}">
                <a16:creationId xmlns:a16="http://schemas.microsoft.com/office/drawing/2014/main" id="{9292AFEA-A2B8-B3E5-9B78-C484C8D57C22}"/>
              </a:ext>
            </a:extLst>
          </p:cNvPr>
          <p:cNvSpPr txBox="1"/>
          <p:nvPr/>
        </p:nvSpPr>
        <p:spPr>
          <a:xfrm>
            <a:off x="7208875" y="1371599"/>
            <a:ext cx="2562446" cy="1631216"/>
          </a:xfrm>
          <a:prstGeom prst="rect">
            <a:avLst/>
          </a:prstGeom>
          <a:noFill/>
        </p:spPr>
        <p:txBody>
          <a:bodyPr wrap="square" rtlCol="0">
            <a:spAutoFit/>
          </a:bodyPr>
          <a:lstStyle/>
          <a:p>
            <a:pPr marL="228600" indent="-228600">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No revisions to recovery literature</a:t>
            </a:r>
          </a:p>
          <a:p>
            <a:pPr marL="228600" indent="-228600">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Other</a:t>
            </a:r>
          </a:p>
          <a:p>
            <a:pPr marL="228600" indent="-228600"/>
            <a:endParaRPr lang="en-US" sz="2000" dirty="0">
              <a:solidFill>
                <a:srgbClr val="000000"/>
              </a:solidFill>
              <a:effectLst/>
              <a:ea typeface="Times New Roman" panose="02020603050405020304" pitchFamily="18" charset="0"/>
              <a:cs typeface="Myriad Pro Cond"/>
            </a:endParaRPr>
          </a:p>
          <a:p>
            <a:pPr marL="228600" indent="-228600">
              <a:buFont typeface="Arial" panose="020B0604020202020204" pitchFamily="34" charset="0"/>
              <a:buChar char="•"/>
            </a:pPr>
            <a:endParaRPr lang="en-US" sz="2000" dirty="0"/>
          </a:p>
        </p:txBody>
      </p:sp>
      <p:sp>
        <p:nvSpPr>
          <p:cNvPr id="7" name="Rounded Rectangle 6">
            <a:extLst>
              <a:ext uri="{FF2B5EF4-FFF2-40B4-BE49-F238E27FC236}">
                <a16:creationId xmlns:a16="http://schemas.microsoft.com/office/drawing/2014/main" id="{D03EEA5F-3E92-2A8A-4EFF-01C90DA5D2A1}"/>
              </a:ext>
            </a:extLst>
          </p:cNvPr>
          <p:cNvSpPr/>
          <p:nvPr/>
        </p:nvSpPr>
        <p:spPr>
          <a:xfrm>
            <a:off x="8701501" y="5563431"/>
            <a:ext cx="1743739" cy="113111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8A34553-D378-C34C-9956-8982B84C8BA9}"/>
              </a:ext>
            </a:extLst>
          </p:cNvPr>
          <p:cNvSpPr txBox="1"/>
          <p:nvPr/>
        </p:nvSpPr>
        <p:spPr>
          <a:xfrm>
            <a:off x="8572392" y="5621158"/>
            <a:ext cx="2025571" cy="1015663"/>
          </a:xfrm>
          <a:prstGeom prst="rect">
            <a:avLst/>
          </a:prstGeom>
          <a:noFill/>
        </p:spPr>
        <p:txBody>
          <a:bodyPr wrap="square" rtlCol="0">
            <a:spAutoFit/>
          </a:bodyPr>
          <a:lstStyle/>
          <a:p>
            <a:pPr algn="ctr">
              <a:spcBef>
                <a:spcPts val="1200"/>
              </a:spcBef>
              <a:spcAft>
                <a:spcPts val="1200"/>
              </a:spcAft>
            </a:pPr>
            <a:r>
              <a:rPr lang="en-US" sz="3000" b="1" dirty="0">
                <a:solidFill>
                  <a:schemeClr val="bg1"/>
                </a:solidFill>
              </a:rPr>
              <a:t>Pause for discussion</a:t>
            </a:r>
            <a:endParaRPr lang="en-US" sz="3000" dirty="0">
              <a:solidFill>
                <a:schemeClr val="bg1"/>
              </a:solidFill>
            </a:endParaRPr>
          </a:p>
        </p:txBody>
      </p:sp>
    </p:spTree>
    <p:extLst>
      <p:ext uri="{BB962C8B-B14F-4D97-AF65-F5344CB8AC3E}">
        <p14:creationId xmlns:p14="http://schemas.microsoft.com/office/powerpoint/2010/main" val="2012493018"/>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{DA35991F-054E-E34F-9316-184751A9E0FE}tf10001060</Template>
  <TotalTime>1125</TotalTime>
  <Words>2628</Words>
  <Application>Microsoft Office PowerPoint</Application>
  <PresentationFormat>Widescreen</PresentationFormat>
  <Paragraphs>207</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Franklin Gothic Book</vt:lpstr>
      <vt:lpstr>Franklin Gothic Demi</vt:lpstr>
      <vt:lpstr>Franklin Gothic Heavy</vt:lpstr>
      <vt:lpstr>Franklin Gothic Medium Cond</vt:lpstr>
      <vt:lpstr>Rockwell</vt:lpstr>
      <vt:lpstr>Times New Roman</vt:lpstr>
      <vt:lpstr>Office Theme</vt:lpstr>
      <vt:lpstr>PowerPoint Presentation</vt:lpstr>
      <vt:lpstr>2023 CAR  PowerPoints</vt:lpstr>
      <vt:lpstr>2023 CAR  PowerPoints</vt:lpstr>
      <vt:lpstr>CAR Survey</vt:lpstr>
      <vt:lpstr>What is in the survey?</vt:lpstr>
      <vt:lpstr>Survey Availability</vt:lpstr>
      <vt:lpstr>RECOVERY LITERATURE</vt:lpstr>
      <vt:lpstr>PowerPoint Presentation</vt:lpstr>
      <vt:lpstr>PowerPoint Presentation</vt:lpstr>
      <vt:lpstr>SERVICE MATERIAL </vt:lpstr>
      <vt:lpstr>PowerPoint Presentation</vt:lpstr>
      <vt:lpstr>PowerPoint Presentation</vt:lpstr>
      <vt:lpstr>ISSUE DISCUSSION TOPICS </vt:lpstr>
      <vt:lpstr>PowerPoint Presentation</vt:lpstr>
      <vt:lpstr>REMINDER: 1 APRIL 2023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MJ Weerts</cp:lastModifiedBy>
  <cp:revision>30</cp:revision>
  <dcterms:created xsi:type="dcterms:W3CDTF">2022-10-26T22:08:46Z</dcterms:created>
  <dcterms:modified xsi:type="dcterms:W3CDTF">2022-12-05T20:13:35Z</dcterms:modified>
</cp:coreProperties>
</file>