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8" r:id="rId2"/>
    <p:sldId id="274" r:id="rId3"/>
    <p:sldId id="275" r:id="rId4"/>
    <p:sldId id="262" r:id="rId5"/>
    <p:sldId id="263" r:id="rId6"/>
    <p:sldId id="293" r:id="rId7"/>
    <p:sldId id="294" r:id="rId8"/>
    <p:sldId id="295" r:id="rId9"/>
    <p:sldId id="296" r:id="rId10"/>
    <p:sldId id="297" r:id="rId11"/>
    <p:sldId id="269" r:id="rId12"/>
    <p:sldId id="277" r:id="rId13"/>
    <p:sldId id="278" r:id="rId14"/>
    <p:sldId id="279" r:id="rId15"/>
    <p:sldId id="298" r:id="rId16"/>
    <p:sldId id="280" r:id="rId17"/>
    <p:sldId id="265" r:id="rId18"/>
    <p:sldId id="281" r:id="rId19"/>
    <p:sldId id="282" r:id="rId20"/>
    <p:sldId id="283" r:id="rId21"/>
    <p:sldId id="284" r:id="rId22"/>
    <p:sldId id="299" r:id="rId23"/>
    <p:sldId id="285" r:id="rId24"/>
    <p:sldId id="286" r:id="rId25"/>
    <p:sldId id="287"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6BA"/>
    <a:srgbClr val="3A668B"/>
    <a:srgbClr val="9B236B"/>
    <a:srgbClr val="6A2656"/>
    <a:srgbClr val="0099BD"/>
    <a:srgbClr val="00A8C2"/>
    <a:srgbClr val="1A4A69"/>
    <a:srgbClr val="1CAFC7"/>
    <a:srgbClr val="157979"/>
    <a:srgbClr val="5CB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90"/>
    <p:restoredTop sz="69622" autoAdjust="0"/>
  </p:normalViewPr>
  <p:slideViewPr>
    <p:cSldViewPr snapToGrid="0">
      <p:cViewPr varScale="1">
        <p:scale>
          <a:sx n="47" d="100"/>
          <a:sy n="47" d="100"/>
        </p:scale>
        <p:origin x="14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F3141-4285-4C56-A8E6-694E90D87CD8}"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AFF67-64B1-498C-94F9-C2D463D85986}" type="slidenum">
              <a:rPr lang="en-US" smtClean="0"/>
              <a:t>‹#›</a:t>
            </a:fld>
            <a:endParaRPr lang="en-US"/>
          </a:p>
        </p:txBody>
      </p:sp>
    </p:spTree>
    <p:extLst>
      <p:ext uri="{BB962C8B-B14F-4D97-AF65-F5344CB8AC3E}">
        <p14:creationId xmlns:p14="http://schemas.microsoft.com/office/powerpoint/2010/main" val="360162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Users/stacymcdade/Desktop/projects/WSC/WSC2020/CAR/PPT_videos/scripts%20sent%20to%20WB/worldboard@na.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org/virtua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a.org/audio"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This is the third of seven PowerPoints covering material in the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Conference Agenda Report</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(or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for short).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a:t>
            </a:fld>
            <a:endParaRPr lang="en-US"/>
          </a:p>
        </p:txBody>
      </p:sp>
    </p:spTree>
    <p:extLst>
      <p:ext uri="{BB962C8B-B14F-4D97-AF65-F5344CB8AC3E}">
        <p14:creationId xmlns:p14="http://schemas.microsoft.com/office/powerpoint/2010/main" val="57742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One of the most frequent concerns we have heard is that regional and zonal delegate term lengths would lengthen if the conference cycle lengthens. That would not be the case for the World Board term lengths because they are six years, which is as easily divisible by three as by two. When the conference cycle doubled from one year to two there were similar concerns, and NA adapted. Creative ideas are already circulating about how service bodies might adapt. The decisions are up to each service body to make, depending on their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Part of the benefit of a two-cycle trial period is that it gives us all a chance to try new things and see if this is workable. Then at WSC 2029, a decision will need to be made as to whether to adopt a three-year cycle on an ongoing basis.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No matter what happens, the conference cycle will change after 2023. If nothing is decided at WSC 2023, the following conference will be in </a:t>
            </a:r>
            <a:r>
              <a:rPr lang="en-US" sz="1800" dirty="0">
                <a:effectLst/>
                <a:latin typeface="Franklin Gothic Book" panose="020B0503020102020204" pitchFamily="34" charset="0"/>
                <a:ea typeface="Calibri" panose="020F0502020204030204" pitchFamily="34" charset="0"/>
                <a:cs typeface="`_˛£$"/>
              </a:rPr>
              <a:t>2025, effectively shifting the cycle so that the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WSC happens every odd year. That is a big change in the cycle relative to how most service bodies think about and elect their delegates.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None of us is likely to be resolute about changes, because no one can see the future. Making decisions such as the ones suggested here takes a leap of faith. We don’t have all of the answers, </a:t>
            </a:r>
            <a:r>
              <a:rPr lang="en-US" sz="1800" dirty="0">
                <a:effectLst/>
                <a:latin typeface="Franklin Gothic Book" panose="020B0503020102020204" pitchFamily="34" charset="0"/>
                <a:ea typeface="Calibri" panose="020F0502020204030204" pitchFamily="34" charset="0"/>
                <a:cs typeface="`_˛£$"/>
              </a:rPr>
              <a:t>but we are confident we will find our way into</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future together, as a conference. Change was delivered into our lap; let’s surf the wave.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10</a:t>
            </a:fld>
            <a:endParaRPr lang="en-US"/>
          </a:p>
        </p:txBody>
      </p:sp>
    </p:spTree>
    <p:extLst>
      <p:ext uri="{BB962C8B-B14F-4D97-AF65-F5344CB8AC3E}">
        <p14:creationId xmlns:p14="http://schemas.microsoft.com/office/powerpoint/2010/main" val="19510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9:</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approve a three-year World Service Conference cycle on a trial basis following WSC 2023 through WSC 2029. Following 2029, the WSC cycle would return to two years, unless another </a:t>
            </a:r>
            <a:r>
              <a:rPr lang="en-US" sz="1800">
                <a:effectLst/>
                <a:latin typeface="Franklin Gothic Book" panose="020B0503020102020204" pitchFamily="34" charset="0"/>
                <a:ea typeface="Calibri" panose="020F0502020204030204" pitchFamily="34" charset="0"/>
                <a:cs typeface="Times New Roman" panose="02020603050405020304" pitchFamily="18" charset="0"/>
              </a:rPr>
              <a:t>decision is made.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put into practice some of what we’ve learned during the pandemic so that we can shift more resources to work that more directly carries the message. This would bring the WSC resource allocation in line with other changes that have been made in World Services—cuts in staff levels and a 50% reduction in in-person board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11</a:t>
            </a:fld>
            <a:endParaRPr lang="en-US"/>
          </a:p>
        </p:txBody>
      </p:sp>
    </p:spTree>
    <p:extLst>
      <p:ext uri="{BB962C8B-B14F-4D97-AF65-F5344CB8AC3E}">
        <p14:creationId xmlns:p14="http://schemas.microsoft.com/office/powerpoint/2010/main" val="253827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Policy Affected:</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If this motion is adopted, a footnote would be added to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GWSNA</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about this trial. References to biennial and two year would be changed. Examples are included on the next slide and on page 35 of the CAR to give a sense of the changes throughout. All of the changes will be included in the draft of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GWSNA</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distributed to conference participants for review early in the cycle after WSC 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12</a:t>
            </a:fld>
            <a:endParaRPr lang="en-US"/>
          </a:p>
        </p:txBody>
      </p:sp>
    </p:spTree>
    <p:extLst>
      <p:ext uri="{BB962C8B-B14F-4D97-AF65-F5344CB8AC3E}">
        <p14:creationId xmlns:p14="http://schemas.microsoft.com/office/powerpoint/2010/main" val="3733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_˛£$"/>
              </a:rPr>
              <a:t>One of the features of this cycle was an interim decision-making meeting. The interim meeting was virtual and partial—not a full, week-long WSC. Among other things, at the interim meeting the conference passed a budget to cover the last year of the cycle and had small-group discussions that helped frame these motions on the future of the WSC. The board is suggesting that, if the WSC decides to try a three-year cycle, midway or two years into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three-year cycle, an interim virtual meeting would be held to decide on issues selected by conference participants. This is an idea many conference participants have expressed enthusiasm for. We would build on our shared experience with an interim, virtual WSC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15</a:t>
            </a:fld>
            <a:endParaRPr lang="en-US"/>
          </a:p>
        </p:txBody>
      </p:sp>
    </p:spTree>
    <p:extLst>
      <p:ext uri="{BB962C8B-B14F-4D97-AF65-F5344CB8AC3E}">
        <p14:creationId xmlns:p14="http://schemas.microsoft.com/office/powerpoint/2010/main" val="347618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10</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_˛£$"/>
              </a:rPr>
              <a:t>If Motion 9 is adopted, to approve an interim virtual WSC in the middle of the conference cycle for decisions that are legally necessary and those that conference participants choose to address. As was done in the 2020-2023 cycle, material would be posted on na.org under the same deadline policies as the CAT (ninety days prior) and all voting conference participants would be polled to choose the items they wish to address.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_˛£$"/>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allow conference participants to address some WSC business between in-person conference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Policy Affected:</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None.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16</a:t>
            </a:fld>
            <a:endParaRPr lang="en-US"/>
          </a:p>
        </p:txBody>
      </p:sp>
    </p:spTree>
    <p:extLst>
      <p:ext uri="{BB962C8B-B14F-4D97-AF65-F5344CB8AC3E}">
        <p14:creationId xmlns:p14="http://schemas.microsoft.com/office/powerpoint/2010/main" val="1474539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Another improvement a three-year cycle allows is an earlier release date for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Conference Agenda Report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If Motion #11 passes, the English-language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for the in-person WSC would be posted six months (180 days) prior to the meeting, with the translated versions posted a month later. This would be 30 days earlier than policy currently requires. For many,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comes out at the beginning of a long holiday season. That can make it challenging to launch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workshops and inform members, and 30 days would make a significant difference.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Since the onset of the pandemic, World Services has posted electronic versions of reports on na.org and in a Dropbox for conference participants rather than mailing paper copies. The largest part of the expenses for paper publications in the past has been translations and mailing. This has worked well for the past three years and seems like the most prudent approach, particularly with the costs of paper and shipping increasing so dramatically.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17</a:t>
            </a:fld>
            <a:endParaRPr lang="en-US"/>
          </a:p>
        </p:txBody>
      </p:sp>
    </p:spTree>
    <p:extLst>
      <p:ext uri="{BB962C8B-B14F-4D97-AF65-F5344CB8AC3E}">
        <p14:creationId xmlns:p14="http://schemas.microsoft.com/office/powerpoint/2010/main" val="367480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11</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_˛£$"/>
              </a:rPr>
              <a:t>If Motion 9 is adopted, to approve a change to the release of the </a:t>
            </a:r>
            <a:r>
              <a:rPr lang="en-US" sz="1800" i="1" dirty="0">
                <a:effectLst/>
                <a:latin typeface="Franklin Gothic Book" panose="020B0503020102020204" pitchFamily="34" charset="0"/>
                <a:ea typeface="Calibri" panose="020F0502020204030204" pitchFamily="34" charset="0"/>
                <a:cs typeface="`_˛£$"/>
              </a:rPr>
              <a:t>Conference Agenda Report </a:t>
            </a:r>
            <a:r>
              <a:rPr lang="en-US" sz="1800" dirty="0">
                <a:effectLst/>
                <a:latin typeface="Franklin Gothic Book" panose="020B0503020102020204" pitchFamily="34" charset="0"/>
                <a:ea typeface="Calibri" panose="020F0502020204030204" pitchFamily="34" charset="0"/>
                <a:cs typeface="`_˛£$"/>
              </a:rPr>
              <a:t>(</a:t>
            </a:r>
            <a:r>
              <a:rPr lang="en-US" sz="1800" i="1" dirty="0">
                <a:effectLst/>
                <a:latin typeface="Franklin Gothic Book" panose="020B0503020102020204" pitchFamily="34" charset="0"/>
                <a:ea typeface="Calibri" panose="020F0502020204030204" pitchFamily="34" charset="0"/>
                <a:cs typeface="`_˛£$"/>
              </a:rPr>
              <a:t>CAR</a:t>
            </a:r>
            <a:r>
              <a:rPr lang="en-US" sz="1800" dirty="0">
                <a:effectLst/>
                <a:latin typeface="Franklin Gothic Book" panose="020B0503020102020204" pitchFamily="34" charset="0"/>
                <a:ea typeface="Calibri" panose="020F0502020204030204" pitchFamily="34" charset="0"/>
                <a:cs typeface="`_˛£$"/>
              </a:rPr>
              <a:t>) to be thirty days earlier than the current policy of 150 days prior to the start of the World Service Conference. The new </a:t>
            </a:r>
            <a:r>
              <a:rPr lang="en-US" sz="1800" i="1" dirty="0">
                <a:effectLst/>
                <a:latin typeface="Franklin Gothic Book" panose="020B0503020102020204" pitchFamily="34" charset="0"/>
                <a:ea typeface="Calibri" panose="020F0502020204030204" pitchFamily="34" charset="0"/>
                <a:cs typeface="`_˛£$"/>
              </a:rPr>
              <a:t>CAR</a:t>
            </a:r>
            <a:r>
              <a:rPr lang="en-US" sz="1800" dirty="0">
                <a:effectLst/>
                <a:latin typeface="Franklin Gothic Book" panose="020B0503020102020204" pitchFamily="34" charset="0"/>
                <a:ea typeface="Calibri" panose="020F0502020204030204" pitchFamily="34" charset="0"/>
                <a:cs typeface="`_˛£$"/>
              </a:rPr>
              <a:t> release day would be 180 days prior to the in-person WSC meeting for English, 150 days for translated versions. The deadline for the finalization of regional and zonal motions would be 270 days. The </a:t>
            </a:r>
            <a:r>
              <a:rPr lang="en-US" sz="1800" i="1" dirty="0">
                <a:effectLst/>
                <a:latin typeface="Franklin Gothic Book" panose="020B0503020102020204" pitchFamily="34" charset="0"/>
                <a:ea typeface="Calibri" panose="020F0502020204030204" pitchFamily="34" charset="0"/>
                <a:cs typeface="`_˛£$"/>
              </a:rPr>
              <a:t>Conference Agenda Report </a:t>
            </a:r>
            <a:r>
              <a:rPr lang="en-US" sz="1800" dirty="0">
                <a:effectLst/>
                <a:latin typeface="Franklin Gothic Book" panose="020B0503020102020204" pitchFamily="34" charset="0"/>
                <a:ea typeface="Calibri" panose="020F0502020204030204" pitchFamily="34" charset="0"/>
                <a:cs typeface="`_˛£$"/>
              </a:rPr>
              <a:t>will be posted on na.org at no cost to members.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_˛£$"/>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release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earlier to allow more time for review.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18</a:t>
            </a:fld>
            <a:endParaRPr lang="en-US"/>
          </a:p>
        </p:txBody>
      </p:sp>
    </p:spTree>
    <p:extLst>
      <p:ext uri="{BB962C8B-B14F-4D97-AF65-F5344CB8AC3E}">
        <p14:creationId xmlns:p14="http://schemas.microsoft.com/office/powerpoint/2010/main" val="197688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Policy Affected:</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proposed changes to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A Guide to World Services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are shown on your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19</a:t>
            </a:fld>
            <a:endParaRPr lang="en-US"/>
          </a:p>
        </p:txBody>
      </p:sp>
    </p:spTree>
    <p:extLst>
      <p:ext uri="{BB962C8B-B14F-4D97-AF65-F5344CB8AC3E}">
        <p14:creationId xmlns:p14="http://schemas.microsoft.com/office/powerpoint/2010/main" val="2493100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Policy Affected:</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proposed changes to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A Guide to World Services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are shown on your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20</a:t>
            </a:fld>
            <a:endParaRPr lang="en-US"/>
          </a:p>
        </p:txBody>
      </p:sp>
    </p:spTree>
    <p:extLst>
      <p:ext uri="{BB962C8B-B14F-4D97-AF65-F5344CB8AC3E}">
        <p14:creationId xmlns:p14="http://schemas.microsoft.com/office/powerpoint/2010/main" val="113426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øE'FF£$"/>
              </a:rPr>
              <a:t>The final motion from the board is asking that conference participant funding be opt-in rather than opt-out. Any delegate from a seated region or zone who requests total or partial funding will receive it. This is really about a change in our collective culture. Currently World Services automatically funds (including travel, food, and lodging) all delegates from seated regions and zones.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øE'FF£$"/>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øE'FF£$"/>
              </a:rPr>
              <a:t>Over the years, an increasing number of regions have chosen to opt out of funding from NAWS and assume some or all of the cost to send a delegate themselves.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Talking about the cost of the WSC and the possibility for regions to fund their delegates has </a:t>
            </a:r>
            <a:r>
              <a:rPr lang="en-US" sz="1800" dirty="0">
                <a:effectLst/>
                <a:latin typeface="Franklin Gothic Book" panose="020B0503020102020204" pitchFamily="34" charset="0"/>
                <a:ea typeface="Calibri" panose="020F0502020204030204" pitchFamily="34" charset="0"/>
                <a:cs typeface="øE'FF£$"/>
              </a:rPr>
              <a:t>made a difference. The board’s recommenda</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tion is to build on this change in culture and expectation. If this motion passes, delegates would indicate on the reservation form each </a:t>
            </a:r>
            <a:r>
              <a:rPr lang="en-US" sz="1800" dirty="0">
                <a:effectLst/>
                <a:latin typeface="Franklin Gothic Book" panose="020B0503020102020204" pitchFamily="34" charset="0"/>
                <a:ea typeface="Calibri" panose="020F0502020204030204" pitchFamily="34" charset="0"/>
                <a:cs typeface="øE'FF£$"/>
              </a:rPr>
              <a:t>participant fills out whether they need funding.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22</a:t>
            </a:fld>
            <a:endParaRPr lang="en-US"/>
          </a:p>
        </p:txBody>
      </p:sp>
    </p:spTree>
    <p:extLst>
      <p:ext uri="{BB962C8B-B14F-4D97-AF65-F5344CB8AC3E}">
        <p14:creationId xmlns:p14="http://schemas.microsoft.com/office/powerpoint/2010/main" val="28517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This PowerPoint covers motions 9 through 12, all of which deal with World Board motions concerning the </a:t>
            </a:r>
            <a:r>
              <a:rPr lang="en-US" sz="18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Future of the World Service Conference</a:t>
            </a: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2</a:t>
            </a:fld>
            <a:endParaRPr lang="en-US"/>
          </a:p>
        </p:txBody>
      </p:sp>
    </p:spTree>
    <p:extLst>
      <p:ext uri="{BB962C8B-B14F-4D97-AF65-F5344CB8AC3E}">
        <p14:creationId xmlns:p14="http://schemas.microsoft.com/office/powerpoint/2010/main" val="82603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12</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_˛£$"/>
              </a:rPr>
              <a:t>To change the current policy of NA World Services automatically funding delegates from seated regions and zones to the WSC to funding available upon request.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_˛£$"/>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encourage service bodies to fund their delegates, but ensure that regions and zones that need the funding are able to have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23</a:t>
            </a:fld>
            <a:endParaRPr lang="en-US"/>
          </a:p>
        </p:txBody>
      </p:sp>
    </p:spTree>
    <p:extLst>
      <p:ext uri="{BB962C8B-B14F-4D97-AF65-F5344CB8AC3E}">
        <p14:creationId xmlns:p14="http://schemas.microsoft.com/office/powerpoint/2010/main" val="3089628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Policy Affected:</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proposed changes to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A Guide to World Services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are shown on your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24</a:t>
            </a:fld>
            <a:endParaRPr lang="en-US"/>
          </a:p>
        </p:txBody>
      </p:sp>
    </p:spTree>
    <p:extLst>
      <p:ext uri="{BB962C8B-B14F-4D97-AF65-F5344CB8AC3E}">
        <p14:creationId xmlns:p14="http://schemas.microsoft.com/office/powerpoint/2010/main" val="3495755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hope this PowerPoint has helped in your discussion of this material. Please note that there are six other PowerPoints that focus on the rest of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These resources,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itself, and the online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survey are available online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www.na.org/conference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welcome your questions and your feedback on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and all other issues,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worldboard@na.org</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26</a:t>
            </a:fld>
            <a:endParaRPr lang="en-US"/>
          </a:p>
        </p:txBody>
      </p:sp>
    </p:spTree>
    <p:extLst>
      <p:ext uri="{BB962C8B-B14F-4D97-AF65-F5344CB8AC3E}">
        <p14:creationId xmlns:p14="http://schemas.microsoft.com/office/powerpoint/2010/main" val="98599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These PPTs only cover the main points of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We encourage all members to read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itself. Please visit </a:t>
            </a:r>
            <a:r>
              <a:rPr lang="en-US" sz="1800" u="none" strike="noStrike"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for the complete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the other PowerPoints, and other conference 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3</a:t>
            </a:fld>
            <a:endParaRPr lang="en-US"/>
          </a:p>
        </p:txBody>
      </p:sp>
    </p:spTree>
    <p:extLst>
      <p:ext uri="{BB962C8B-B14F-4D97-AF65-F5344CB8AC3E}">
        <p14:creationId xmlns:p14="http://schemas.microsoft.com/office/powerpoint/2010/main" val="112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World Board and other conference participants have had many discussions about what’s next for the World Service Conference. This cycle alone there have been conference participants webinars dedicated to the subject, a survey for delegates, and a few sessions on the topic at the partial, interim WSC in April 2022. These conversations have helped shape some recommendations from the board. </a:t>
            </a:r>
            <a:r>
              <a:rPr lang="en-US" sz="1800" dirty="0">
                <a:effectLst/>
                <a:latin typeface="Franklin Gothic Book" panose="020B0503020102020204" pitchFamily="34" charset="0"/>
                <a:ea typeface="Calibri" panose="020F0502020204030204" pitchFamily="34" charset="0"/>
                <a:cs typeface="`_˛£$"/>
              </a:rPr>
              <a:t>We are offering four motions related to what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we’ve been calling the Future of the WSC.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Motion 9 is to try a three-year WSC cycle. </a:t>
            </a:r>
            <a:r>
              <a:rPr lang="en-US" sz="1800" dirty="0">
                <a:effectLst/>
                <a:latin typeface="Franklin Gothic Book" panose="020B0503020102020204" pitchFamily="34" charset="0"/>
                <a:ea typeface="Calibri" panose="020F0502020204030204" pitchFamily="34" charset="0"/>
                <a:cs typeface="`_˛£$"/>
              </a:rPr>
              <a:t>Motions 10 and 11 will only be offered if 9</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passes. Motion #10 is to hold an interim, virtual WSC between in-person meetings. Motion #11 is to post the CAR six months before the in-person WSC. Motion #12 is to make delegate funding available upon request rather than automatic.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4</a:t>
            </a:fld>
            <a:endParaRPr lang="en-US"/>
          </a:p>
        </p:txBody>
      </p:sp>
    </p:spTree>
    <p:extLst>
      <p:ext uri="{BB962C8B-B14F-4D97-AF65-F5344CB8AC3E}">
        <p14:creationId xmlns:p14="http://schemas.microsoft.com/office/powerpoint/2010/main" val="9255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have been talking about the Future of the WSC for many years (decades, in fact).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If you are interested in reading more about the ideas and discussions that have led to Motions #9–12, please see the Future of the WSC PowerPoint and the other resources posted in the Future of the WSC section on </a:t>
            </a:r>
            <a:r>
              <a:rPr lang="en-US" sz="18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Several concerns have motivated the conversations about changes to the WSC through the years. As NA grows, the conference has grown—in size and expense.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And as the WSC gets larger, </a:t>
            </a:r>
            <a:r>
              <a:rPr lang="en-US" sz="1800" dirty="0">
                <a:effectLst/>
                <a:latin typeface="Franklin Gothic Book" panose="020B0503020102020204" pitchFamily="34" charset="0"/>
                <a:ea typeface="Calibri" panose="020F0502020204030204" pitchFamily="34" charset="0"/>
                <a:cs typeface="`_˛£$"/>
              </a:rPr>
              <a:t>some would say it becomes less effective or it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takes more time and attention to maintain its </a:t>
            </a:r>
            <a:r>
              <a:rPr lang="en-US" sz="1800" dirty="0">
                <a:effectLst/>
                <a:latin typeface="Franklin Gothic Book" panose="020B0503020102020204" pitchFamily="34" charset="0"/>
                <a:ea typeface="Calibri" panose="020F0502020204030204" pitchFamily="34" charset="0"/>
                <a:cs typeface="`_˛£$"/>
              </a:rPr>
              <a:t>effectiveness. We’ve been cautioning for a while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that business as usual is not sustainable, and then the universe obliged, and almost nothing was “business as usual” anymore.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5</a:t>
            </a:fld>
            <a:endParaRPr lang="en-US"/>
          </a:p>
        </p:txBody>
      </p:sp>
    </p:spTree>
    <p:extLst>
      <p:ext uri="{BB962C8B-B14F-4D97-AF65-F5344CB8AC3E}">
        <p14:creationId xmlns:p14="http://schemas.microsoft.com/office/powerpoint/2010/main" val="255653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pandemic forced change on most of NA. World Service was thrust into a financial crisis that we are slowly recovering from, but we are forever changed. More than half the staff at NAWS were furloughed or laid off at the onset of the shutdowns. As of the writing of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there were 29 staff employed in the Chatsworth office, which is about 2/3 of the pre-pandemic levels.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World Board has met virtually throughout the pandemic. In the past, there have been 3 or 4 board meetings each year. World Services is budgeting for 2 board meetings a year in the cycle ahead.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WSC is the last piece of the World Services system to reduce its resource allocation to align with the current circumstances. It cost around a half million US dollars to hold the in-person WSC in 2018. Since that time, five regions and six zones have been seated at the WSC, adding a potential of 22 more participants in the room. Airfares and hotel costs have increased, and technology costs may also rise as more participants join virtually.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now have 142 conference participants: 123 regions, 6 zones, and 13 World Board members. With alternates, that’s a potential for 271 seats. Plus there are WSC Cofacilitators, Human Resource Panel members, staff, and interpreters. The meeting is translated into five to eight languages, depending on the needs of the participants. In short, the conference, and the season leading up to it, requires a lot of human and financial resources.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 three-year cycle will allow some of those resources to be allocated to NA Fellowship development worldwide.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6</a:t>
            </a:fld>
            <a:endParaRPr lang="en-US"/>
          </a:p>
        </p:txBody>
      </p:sp>
    </p:spTree>
    <p:extLst>
      <p:ext uri="{BB962C8B-B14F-4D97-AF65-F5344CB8AC3E}">
        <p14:creationId xmlns:p14="http://schemas.microsoft.com/office/powerpoint/2010/main" val="79615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board is recommending trying a three-year conference cycle for two cycles—from 2023 to 2029. A three-year cycle may sound like a radical change to some, but the reality is that we are living through a three-year cycle right now</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are currently in </a:t>
            </a:r>
            <a:r>
              <a:rPr lang="en-US" sz="1800" dirty="0">
                <a:effectLst/>
                <a:latin typeface="Franklin Gothic Book" panose="020B0503020102020204" pitchFamily="34" charset="0"/>
                <a:ea typeface="Calibri" panose="020F0502020204030204" pitchFamily="34" charset="0"/>
                <a:cs typeface="`_˛£$"/>
              </a:rPr>
              <a:t>the final year of a three-year conference cycle—the first in our history necessitated by the pandemic. We have two virtual WSC meetings under our belt—the first two in our history.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learned that we can meet online as a conference, and we can make decisions virtually. Delegates were able to choose what to address at the virtual WSC meetings, giving them more control over the agenda than ever before. The conference approved policies to continue to meet and make decisions virtually, as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Because of the extended time between in-person WSCs, we’ve been able to focus more attention on work that directly car</a:t>
            </a:r>
            <a:r>
              <a:rPr lang="en-US" sz="1800" dirty="0">
                <a:effectLst/>
                <a:latin typeface="Franklin Gothic Book" panose="020B0503020102020204" pitchFamily="34" charset="0"/>
                <a:ea typeface="Calibri" panose="020F0502020204030204" pitchFamily="34" charset="0"/>
                <a:cs typeface="`_˛£$"/>
              </a:rPr>
              <a:t>ries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_˛£$"/>
              </a:rPr>
              <a:t>the message to the addict who still suffers.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7</a:t>
            </a:fld>
            <a:endParaRPr lang="en-US"/>
          </a:p>
        </p:txBody>
      </p:sp>
    </p:spTree>
    <p:extLst>
      <p:ext uri="{BB962C8B-B14F-4D97-AF65-F5344CB8AC3E}">
        <p14:creationId xmlns:p14="http://schemas.microsoft.com/office/powerpoint/2010/main" val="22015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Despite greatly reduced staffing levels, World Services has been able to:</a:t>
            </a: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Hold quarterly, open webinars on Fellowship-focused topics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Hold conference participant web meetings every other month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Publish more translated material than ever, and get caught up on posting IPs and booklets in 57 languages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Finish a book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Launch two Instagram accounts, @narcoticsanonymous and @naglobalevents.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Upgrade our database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Build consensus on ideas about virtual meetings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Publish Virtual Meeting Basics and post many other resources on a new page: </a:t>
            </a:r>
            <a:r>
              <a:rPr lang="en-US" sz="18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www.na.org/virtual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Increase access to NA literature for incarcerated people through agreements to load NA literature on tablets in a number of correctional facilities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Hold a six-month Fellowship review for the first change to the Fellowship Intellectual Property Trust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Post audio versions of the Basic Text for free streaming or download in eight languages on </a:t>
            </a:r>
            <a:r>
              <a:rPr lang="en-US" sz="18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4"/>
              </a:rPr>
              <a:t>www.na.org/audio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Survey the Fellowship for revisions to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The Loner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IP and a possible new piece of recovery literature on drug-replacement therapy and medication-assisted treatment as it relates to 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It’s not a zero-sum game, but there is only so much time, money, and energy, and if less of it is spent preparing for a conference, more of it can be spent growing NA. This has certainly been the case for World Services during this first-ever three-year cycle, and the board believes it would be the same for many regions, areas, and zones.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decision to try a three-year cycle would just be the start. With communication throughout the cycle and the help of a workgroup to frame ideas, the conference would likely come to consensus about many other improvements as well.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8</a:t>
            </a:fld>
            <a:endParaRPr lang="en-US"/>
          </a:p>
        </p:txBody>
      </p:sp>
    </p:spTree>
    <p:extLst>
      <p:ext uri="{BB962C8B-B14F-4D97-AF65-F5344CB8AC3E}">
        <p14:creationId xmlns:p14="http://schemas.microsoft.com/office/powerpoint/2010/main" val="60585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Some of the ideas </a:t>
            </a:r>
            <a:r>
              <a:rPr lang="en-US" sz="1800" dirty="0">
                <a:effectLst/>
                <a:latin typeface="Franklin Gothic Book" panose="020B0503020102020204" pitchFamily="34" charset="0"/>
                <a:ea typeface="Calibri" panose="020F0502020204030204" pitchFamily="34" charset="0"/>
                <a:cs typeface="`_˛£$"/>
              </a:rPr>
              <a:t>that came up repeatedly in conference participant discussion include:</a:t>
            </a:r>
          </a:p>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_˛£$"/>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Help</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participants disseminate information and build relationships within their regions and zones.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Develop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processes for the body to build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together, including mechanisms for delegates to prioritize, process, or vet motions.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Focus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on what needs to be done in person and what can be done </a:t>
            </a:r>
            <a:r>
              <a:rPr lang="en-US" sz="1800" dirty="0">
                <a:effectLst/>
                <a:latin typeface="Franklin Gothic Book" panose="020B0503020102020204" pitchFamily="34" charset="0"/>
                <a:ea typeface="Calibri" panose="020F0502020204030204" pitchFamily="34" charset="0"/>
                <a:cs typeface="`_˛£$"/>
              </a:rPr>
              <a:t>effectively virtually. Make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decisions on some “old business” items virtually before the in-person WSC meeting so that the time together can be focused on the cycle ahead.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Incorporate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WCNA into the work of the conference cycle in some way, since the two events, the conference and convention, would both be on three-year cycles.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Build</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more-inclusive planning processes to help amplify the voices, role, and participation of participants and members. Evolve the WSC into a planning conference with more training, mentorship, and conversation.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Improve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collaboration with zones to accomplish the projects that are prioritized and approved by the WSC. Use zones to collect ideas and help develop the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7AFF67-64B1-498C-94F9-C2D463D85986}" type="slidenum">
              <a:rPr lang="en-US" smtClean="0"/>
              <a:t>9</a:t>
            </a:fld>
            <a:endParaRPr lang="en-US"/>
          </a:p>
        </p:txBody>
      </p:sp>
    </p:spTree>
    <p:extLst>
      <p:ext uri="{BB962C8B-B14F-4D97-AF65-F5344CB8AC3E}">
        <p14:creationId xmlns:p14="http://schemas.microsoft.com/office/powerpoint/2010/main" val="3996877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0" name="Picture 9">
            <a:extLst>
              <a:ext uri="{FF2B5EF4-FFF2-40B4-BE49-F238E27FC236}">
                <a16:creationId xmlns:a16="http://schemas.microsoft.com/office/drawing/2014/main" id="{0BE1543A-3E32-439C-809D-2D4B0D51CE0E}"/>
              </a:ext>
            </a:extLst>
          </p:cNvPr>
          <p:cNvPicPr>
            <a:picLocks noChangeAspect="1"/>
          </p:cNvPicPr>
          <p:nvPr userDrawn="1"/>
        </p:nvPicPr>
        <p:blipFill rotWithShape="1">
          <a:blip r:embed="rId3"/>
          <a:srcRect l="6763" t="15433" r="1485" b="205"/>
          <a:stretch/>
        </p:blipFill>
        <p:spPr>
          <a:xfrm>
            <a:off x="0" y="-1"/>
            <a:ext cx="6438429" cy="4768774"/>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a:off x="4886925" y="75353"/>
            <a:ext cx="7200899" cy="6707293"/>
          </a:xfrm>
          <a:prstGeom prst="rect">
            <a:avLst/>
          </a:prstGeom>
          <a:gradFill>
            <a:gsLst>
              <a:gs pos="0">
                <a:schemeClr val="accent2">
                  <a:alpha val="0"/>
                </a:schemeClr>
              </a:gs>
              <a:gs pos="36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195588"/>
            <a:ext cx="12037671" cy="3564028"/>
          </a:xfrm>
          <a:prstGeom prst="rect">
            <a:avLst/>
          </a:prstGeom>
          <a:gradFill>
            <a:gsLst>
              <a:gs pos="0">
                <a:schemeClr val="accent2">
                  <a:alpha val="0"/>
                </a:schemeClr>
              </a:gs>
              <a:gs pos="35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3428999"/>
            <a:ext cx="10515600" cy="2073918"/>
          </a:xfrm>
        </p:spPr>
        <p:txBody>
          <a:bodyPr anchor="b">
            <a:noAutofit/>
          </a:bodyPr>
          <a:lstStyle>
            <a:lvl1pPr>
              <a:defRPr sz="6000" b="0">
                <a:solidFill>
                  <a:schemeClr val="bg1"/>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5711951"/>
            <a:ext cx="10515600" cy="1047666"/>
          </a:xfrm>
        </p:spPr>
        <p:txBody>
          <a:bodyPr>
            <a:noAutofit/>
          </a:bodyPr>
          <a:lstStyle>
            <a:lvl1pPr marL="0" indent="0">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556742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chemeClr val="accent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2"/>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chemeClr val="accent2">
                  <a:alpha val="0"/>
                </a:schemeClr>
              </a:gs>
              <a:gs pos="36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chemeClr val="accent2">
                  <a:alpha val="0"/>
                </a:schemeClr>
              </a:gs>
              <a:gs pos="35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chemeClr val="accent2">
                  <a:alpha val="0"/>
                </a:schemeClr>
              </a:gs>
              <a:gs pos="36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chemeClr val="accent2">
                  <a:alpha val="0"/>
                </a:schemeClr>
              </a:gs>
              <a:gs pos="36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49" r:id="rId3"/>
    <p:sldLayoutId id="2147483656" r:id="rId4"/>
    <p:sldLayoutId id="2147483659" r:id="rId5"/>
    <p:sldLayoutId id="2147483657" r:id="rId6"/>
    <p:sldLayoutId id="2147483660" r:id="rId7"/>
    <p:sldLayoutId id="2147483658" r:id="rId8"/>
    <p:sldLayoutId id="2147483661" r:id="rId9"/>
    <p:sldLayoutId id="2147483652" r:id="rId10"/>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E68B-5100-DFD4-60D8-2AE2B36F60C3}"/>
              </a:ext>
            </a:extLst>
          </p:cNvPr>
          <p:cNvSpPr txBox="1">
            <a:spLocks/>
          </p:cNvSpPr>
          <p:nvPr/>
        </p:nvSpPr>
        <p:spPr>
          <a:xfrm>
            <a:off x="7687308" y="729152"/>
            <a:ext cx="4315236"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b="0" dirty="0">
                <a:solidFill>
                  <a:schemeClr val="accent1"/>
                </a:solidFill>
                <a:latin typeface="Franklin Gothic Demi" panose="020B0603020102020204" pitchFamily="34" charset="0"/>
              </a:rPr>
              <a:t>This is the third of seven PowerPoints covering material </a:t>
            </a:r>
            <a:br>
              <a:rPr lang="en-US" sz="3600" b="0" dirty="0">
                <a:solidFill>
                  <a:schemeClr val="accent1"/>
                </a:solidFill>
                <a:latin typeface="Franklin Gothic Demi" panose="020B0603020102020204" pitchFamily="34" charset="0"/>
              </a:rPr>
            </a:br>
            <a:r>
              <a:rPr lang="en-US" sz="3600" b="0" dirty="0">
                <a:solidFill>
                  <a:schemeClr val="accent1"/>
                </a:solidFill>
                <a:latin typeface="Franklin Gothic Demi" panose="020B0603020102020204" pitchFamily="34" charset="0"/>
              </a:rPr>
              <a:t>in the 2023 </a:t>
            </a:r>
            <a:br>
              <a:rPr lang="en-US" sz="3600" b="0" dirty="0">
                <a:solidFill>
                  <a:schemeClr val="accent1"/>
                </a:solidFill>
                <a:latin typeface="Franklin Gothic Demi" panose="020B0603020102020204" pitchFamily="34" charset="0"/>
              </a:rPr>
            </a:br>
            <a:r>
              <a:rPr lang="en-US" sz="3600" b="0" i="1" dirty="0">
                <a:solidFill>
                  <a:schemeClr val="accent1"/>
                </a:solidFill>
                <a:latin typeface="Franklin Gothic Demi" panose="020B0603020102020204" pitchFamily="34" charset="0"/>
              </a:rPr>
              <a:t>Conference Agenda Report</a:t>
            </a:r>
          </a:p>
        </p:txBody>
      </p:sp>
      <p:sp>
        <p:nvSpPr>
          <p:cNvPr id="3" name="Subtitle 2">
            <a:extLst>
              <a:ext uri="{FF2B5EF4-FFF2-40B4-BE49-F238E27FC236}">
                <a16:creationId xmlns:a16="http://schemas.microsoft.com/office/drawing/2014/main" id="{5AE23DA9-EFB6-F1E6-40DD-94328C9D70A0}"/>
              </a:ext>
            </a:extLst>
          </p:cNvPr>
          <p:cNvSpPr txBox="1">
            <a:spLocks/>
          </p:cNvSpPr>
          <p:nvPr/>
        </p:nvSpPr>
        <p:spPr>
          <a:xfrm>
            <a:off x="8067554" y="4219700"/>
            <a:ext cx="3797718"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2">
                    <a:lumMod val="60000"/>
                    <a:lumOff val="40000"/>
                  </a:schemeClr>
                </a:solidFill>
                <a:latin typeface="Franklin Gothic Medium Cond" panose="020B0606030402020204" pitchFamily="34" charset="0"/>
              </a:rPr>
              <a:t>Motions 9–12</a:t>
            </a:r>
          </a:p>
        </p:txBody>
      </p:sp>
      <p:pic>
        <p:nvPicPr>
          <p:cNvPr id="4" name="Picture 3">
            <a:extLst>
              <a:ext uri="{FF2B5EF4-FFF2-40B4-BE49-F238E27FC236}">
                <a16:creationId xmlns:a16="http://schemas.microsoft.com/office/drawing/2014/main" id="{542AFFB9-E1FB-0345-755E-7B59A62FD959}"/>
              </a:ext>
            </a:extLst>
          </p:cNvPr>
          <p:cNvPicPr>
            <a:picLocks noChangeAspect="1"/>
          </p:cNvPicPr>
          <p:nvPr/>
        </p:nvPicPr>
        <p:blipFill>
          <a:blip r:embed="rId3"/>
          <a:stretch>
            <a:fillRect/>
          </a:stretch>
        </p:blipFill>
        <p:spPr>
          <a:xfrm>
            <a:off x="92600" y="3777581"/>
            <a:ext cx="4991100" cy="3441700"/>
          </a:xfrm>
          <a:prstGeom prst="rect">
            <a:avLst/>
          </a:prstGeom>
        </p:spPr>
      </p:pic>
      <p:cxnSp>
        <p:nvCxnSpPr>
          <p:cNvPr id="6" name="Straight Connector 5">
            <a:extLst>
              <a:ext uri="{FF2B5EF4-FFF2-40B4-BE49-F238E27FC236}">
                <a16:creationId xmlns:a16="http://schemas.microsoft.com/office/drawing/2014/main" id="{19D61061-3CF5-35EB-82F4-C1CF33AE7C1A}"/>
              </a:ext>
            </a:extLst>
          </p:cNvPr>
          <p:cNvCxnSpPr/>
          <p:nvPr/>
        </p:nvCxnSpPr>
        <p:spPr>
          <a:xfrm>
            <a:off x="7893934" y="4027990"/>
            <a:ext cx="3971338"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4668-4B8C-EF3C-592A-B34F28D99C9C}"/>
              </a:ext>
            </a:extLst>
          </p:cNvPr>
          <p:cNvSpPr>
            <a:spLocks noGrp="1"/>
          </p:cNvSpPr>
          <p:nvPr>
            <p:ph type="ctrTitle"/>
          </p:nvPr>
        </p:nvSpPr>
        <p:spPr/>
        <p:txBody>
          <a:bodyPr/>
          <a:lstStyle/>
          <a:p>
            <a:r>
              <a:rPr lang="en-US" sz="7200" dirty="0"/>
              <a:t>Ch-</a:t>
            </a:r>
            <a:r>
              <a:rPr lang="en-US" sz="7200" dirty="0" err="1"/>
              <a:t>ch</a:t>
            </a:r>
            <a:r>
              <a:rPr lang="en-US" sz="7200" dirty="0"/>
              <a:t>-changes</a:t>
            </a:r>
          </a:p>
        </p:txBody>
      </p:sp>
      <p:sp>
        <p:nvSpPr>
          <p:cNvPr id="3" name="Subtitle 2">
            <a:extLst>
              <a:ext uri="{FF2B5EF4-FFF2-40B4-BE49-F238E27FC236}">
                <a16:creationId xmlns:a16="http://schemas.microsoft.com/office/drawing/2014/main" id="{264BF7DE-96EB-9823-0E43-1BE3126AF0F4}"/>
              </a:ext>
            </a:extLst>
          </p:cNvPr>
          <p:cNvSpPr>
            <a:spLocks noGrp="1"/>
          </p:cNvSpPr>
          <p:nvPr>
            <p:ph type="subTitle" idx="1"/>
          </p:nvPr>
        </p:nvSpPr>
        <p:spPr>
          <a:xfrm>
            <a:off x="1243583" y="1704483"/>
            <a:ext cx="8842249" cy="4357103"/>
          </a:xfrm>
        </p:spPr>
        <p:txBody>
          <a:bodyPr/>
          <a:lstStyle/>
          <a:p>
            <a:pPr>
              <a:spcBef>
                <a:spcPts val="2000"/>
              </a:spcBef>
            </a:pPr>
            <a:r>
              <a:rPr lang="en-US" sz="4000" dirty="0"/>
              <a:t>World Board terms will stay at six years</a:t>
            </a:r>
          </a:p>
          <a:p>
            <a:pPr>
              <a:spcBef>
                <a:spcPts val="2000"/>
              </a:spcBef>
            </a:pPr>
            <a:r>
              <a:rPr lang="en-US" sz="4000" dirty="0"/>
              <a:t>Concerns  about regional and zonal delegate term lengths</a:t>
            </a:r>
          </a:p>
          <a:p>
            <a:pPr>
              <a:spcBef>
                <a:spcPts val="2000"/>
              </a:spcBef>
            </a:pPr>
            <a:r>
              <a:rPr lang="en-US" sz="4000" dirty="0"/>
              <a:t>When the conference cycle doubled from one year to two there were similar concerns</a:t>
            </a:r>
          </a:p>
        </p:txBody>
      </p:sp>
      <p:sp>
        <p:nvSpPr>
          <p:cNvPr id="5" name="Subtitle 2">
            <a:extLst>
              <a:ext uri="{FF2B5EF4-FFF2-40B4-BE49-F238E27FC236}">
                <a16:creationId xmlns:a16="http://schemas.microsoft.com/office/drawing/2014/main" id="{0F157953-4574-F1A7-0C89-1ADBA45A9043}"/>
              </a:ext>
            </a:extLst>
          </p:cNvPr>
          <p:cNvSpPr txBox="1">
            <a:spLocks/>
          </p:cNvSpPr>
          <p:nvPr/>
        </p:nvSpPr>
        <p:spPr>
          <a:xfrm>
            <a:off x="1280160" y="5351775"/>
            <a:ext cx="9668257" cy="11800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i="1" dirty="0">
                <a:solidFill>
                  <a:schemeClr val="accent5"/>
                </a:solidFill>
              </a:rPr>
              <a:t>It may be time to try something new</a:t>
            </a:r>
          </a:p>
        </p:txBody>
      </p:sp>
      <p:sp>
        <p:nvSpPr>
          <p:cNvPr id="6" name="Lightning Bolt 5">
            <a:extLst>
              <a:ext uri="{FF2B5EF4-FFF2-40B4-BE49-F238E27FC236}">
                <a16:creationId xmlns:a16="http://schemas.microsoft.com/office/drawing/2014/main" id="{08F9E4E5-DB6A-9D53-F53D-07171C977098}"/>
              </a:ext>
            </a:extLst>
          </p:cNvPr>
          <p:cNvSpPr/>
          <p:nvPr/>
        </p:nvSpPr>
        <p:spPr>
          <a:xfrm rot="293281">
            <a:off x="9793225" y="387854"/>
            <a:ext cx="1581912" cy="3136392"/>
          </a:xfrm>
          <a:prstGeom prst="lightningBol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38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828032"/>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9:</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approve a three-year World Service Conference cycle on a trial basis following WSC 2023 through WSC 2029. Following 2029, the WSC cycle would return to two years, unless another decision is made. </a:t>
            </a:r>
          </a:p>
        </p:txBody>
      </p:sp>
      <p:sp>
        <p:nvSpPr>
          <p:cNvPr id="3" name="TextBox 2">
            <a:extLst>
              <a:ext uri="{FF2B5EF4-FFF2-40B4-BE49-F238E27FC236}">
                <a16:creationId xmlns:a16="http://schemas.microsoft.com/office/drawing/2014/main" id="{9A9E0E37-C6F3-45D2-36D5-7F83519AD91C}"/>
              </a:ext>
            </a:extLst>
          </p:cNvPr>
          <p:cNvSpPr txBox="1"/>
          <p:nvPr/>
        </p:nvSpPr>
        <p:spPr>
          <a:xfrm>
            <a:off x="1562100" y="2819403"/>
            <a:ext cx="9811558" cy="3970318"/>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put into practice some of what we’ve learned during the pandemic so that we can shift more resources to work that more directly carries the message. This would bring the WSC resource allocation in line with other changes that have been made in World Services—cuts in staff levels and a 50% reduction in in-person board meetings.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569490"/>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57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9E0E37-C6F3-45D2-36D5-7F83519AD91C}"/>
              </a:ext>
            </a:extLst>
          </p:cNvPr>
          <p:cNvSpPr txBox="1"/>
          <p:nvPr/>
        </p:nvSpPr>
        <p:spPr>
          <a:xfrm>
            <a:off x="1562100" y="1343028"/>
            <a:ext cx="9811558" cy="3970318"/>
          </a:xfrm>
          <a:prstGeom prst="rect">
            <a:avLst/>
          </a:prstGeom>
          <a:noFill/>
        </p:spPr>
        <p:txBody>
          <a:bodyPr wrap="square" rtlCol="0">
            <a:spAutoFit/>
          </a:bodyPr>
          <a:lstStyle/>
          <a:p>
            <a:r>
              <a:rPr lang="en-US" sz="3600" b="1" dirty="0">
                <a:solidFill>
                  <a:schemeClr val="accent5"/>
                </a:solidFill>
              </a:rPr>
              <a:t>Policy Affected:  </a:t>
            </a:r>
            <a:r>
              <a:rPr lang="en-US" sz="3600" dirty="0">
                <a:solidFill>
                  <a:schemeClr val="tx2">
                    <a:lumMod val="60000"/>
                    <a:lumOff val="40000"/>
                  </a:schemeClr>
                </a:solidFill>
              </a:rPr>
              <a:t>If this motion is adopted, a footnote would be added to </a:t>
            </a:r>
            <a:r>
              <a:rPr lang="en-US" sz="3600" i="1" dirty="0">
                <a:solidFill>
                  <a:schemeClr val="tx2">
                    <a:lumMod val="60000"/>
                    <a:lumOff val="40000"/>
                  </a:schemeClr>
                </a:solidFill>
              </a:rPr>
              <a:t>GWSNA</a:t>
            </a:r>
            <a:r>
              <a:rPr lang="en-US" sz="3600" dirty="0">
                <a:solidFill>
                  <a:schemeClr val="tx2">
                    <a:lumMod val="60000"/>
                    <a:lumOff val="40000"/>
                  </a:schemeClr>
                </a:solidFill>
              </a:rPr>
              <a:t>  about this trial. References to </a:t>
            </a:r>
            <a:r>
              <a:rPr lang="en-US" sz="3600" i="1" dirty="0">
                <a:solidFill>
                  <a:schemeClr val="tx2">
                    <a:lumMod val="60000"/>
                    <a:lumOff val="40000"/>
                  </a:schemeClr>
                </a:solidFill>
              </a:rPr>
              <a:t>biennial</a:t>
            </a:r>
            <a:r>
              <a:rPr lang="en-US" sz="3600" dirty="0">
                <a:solidFill>
                  <a:schemeClr val="tx2">
                    <a:lumMod val="60000"/>
                    <a:lumOff val="40000"/>
                  </a:schemeClr>
                </a:solidFill>
              </a:rPr>
              <a:t>  and </a:t>
            </a:r>
            <a:r>
              <a:rPr lang="en-US" sz="3600" i="1" dirty="0">
                <a:solidFill>
                  <a:schemeClr val="tx2">
                    <a:lumMod val="60000"/>
                    <a:lumOff val="40000"/>
                  </a:schemeClr>
                </a:solidFill>
              </a:rPr>
              <a:t>two year  </a:t>
            </a:r>
            <a:r>
              <a:rPr lang="en-US" sz="3600" dirty="0">
                <a:solidFill>
                  <a:schemeClr val="tx2">
                    <a:lumMod val="60000"/>
                    <a:lumOff val="40000"/>
                  </a:schemeClr>
                </a:solidFill>
              </a:rPr>
              <a:t>would be changed. Examples are included below to give a sense of the changes throughout. All of the changes will be included in the draft of </a:t>
            </a:r>
            <a:r>
              <a:rPr lang="en-US" sz="3600" i="1" dirty="0">
                <a:solidFill>
                  <a:schemeClr val="tx2">
                    <a:lumMod val="60000"/>
                    <a:lumOff val="40000"/>
                  </a:schemeClr>
                </a:solidFill>
              </a:rPr>
              <a:t>GWSNA</a:t>
            </a:r>
            <a:r>
              <a:rPr lang="en-US" sz="3600" dirty="0">
                <a:solidFill>
                  <a:schemeClr val="tx2">
                    <a:lumMod val="60000"/>
                    <a:lumOff val="40000"/>
                  </a:schemeClr>
                </a:solidFill>
              </a:rPr>
              <a:t> distributed to conference participants for review early in the cycle after WSC 2023.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1093115"/>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15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350165"/>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949618-8C06-3820-365B-3D15C4C86414}"/>
              </a:ext>
            </a:extLst>
          </p:cNvPr>
          <p:cNvSpPr txBox="1"/>
          <p:nvPr/>
        </p:nvSpPr>
        <p:spPr>
          <a:xfrm>
            <a:off x="1285875" y="533417"/>
            <a:ext cx="10677525" cy="5683607"/>
          </a:xfrm>
          <a:prstGeom prst="rect">
            <a:avLst/>
          </a:prstGeom>
          <a:noFill/>
        </p:spPr>
        <p:txBody>
          <a:bodyPr wrap="square" rtlCol="0">
            <a:spAutoFit/>
          </a:bodyPr>
          <a:lstStyle/>
          <a:p>
            <a:pPr marL="152400" marR="0" algn="just">
              <a:lnSpc>
                <a:spcPts val="1400"/>
              </a:lnSpc>
              <a:spcBef>
                <a:spcPts val="1200"/>
              </a:spcBef>
              <a:spcAft>
                <a:spcPts val="0"/>
              </a:spcAft>
            </a:pPr>
            <a:r>
              <a:rPr lang="en-US" sz="2000" i="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Guide to World Services in NA </a:t>
            </a:r>
            <a:endParaRPr lang="en-US" sz="2000"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endParaRPr>
          </a:p>
          <a:p>
            <a:pPr marL="304800" marR="0" algn="just">
              <a:spcBef>
                <a:spcPts val="1000"/>
              </a:spcBef>
              <a:spcAft>
                <a:spcPts val="0"/>
              </a:spcAft>
            </a:pPr>
            <a:r>
              <a:rPr lang="en-US" sz="2000" b="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World Service Conference </a:t>
            </a:r>
            <a:endParaRPr lang="en-US" sz="2000" b="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endParaRPr>
          </a:p>
          <a:p>
            <a:pPr marL="304800" marR="0" algn="just">
              <a:spcAft>
                <a:spcPts val="0"/>
              </a:spcAft>
            </a:pP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Page 2: The final part of our service structure is the World Service Conference (WSC). It is the nerve center of our Fellowship. Our Conference is both an entity and an event; it is where all of our world services come together to exchange ideas and have discussions. Those discussions happen at the </a:t>
            </a:r>
            <a:r>
              <a:rPr lang="en-US" sz="20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biennial</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in-person meeting and through virtual and in-person discussions throughout the </a:t>
            </a:r>
            <a:r>
              <a:rPr lang="en-US" sz="20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two-year</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20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conference</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cycle.</a:t>
            </a:r>
          </a:p>
          <a:p>
            <a:pPr marL="304800" marR="0" algn="just">
              <a:spcBef>
                <a:spcPts val="800"/>
              </a:spcBef>
              <a:spcAft>
                <a:spcPts val="0"/>
              </a:spcAft>
            </a:pP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Page 7: That vision continues. In each </a:t>
            </a:r>
            <a:r>
              <a:rPr lang="en-US" sz="20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biennial</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meeting of the World Service Conference, and through all of the work participants do as a Conference throughout the cycle, our Fellowship comes together to share experience, strength, and hope; to build relationships; and to fellowship and serve with NA members from around the world.</a:t>
            </a:r>
          </a:p>
          <a:p>
            <a:pPr marL="304800" marR="0" algn="just">
              <a:spcBef>
                <a:spcPts val="1000"/>
              </a:spcBef>
              <a:spcAft>
                <a:spcPts val="0"/>
              </a:spcAft>
            </a:pPr>
            <a:r>
              <a:rPr lang="en-US" sz="2000" b="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The </a:t>
            </a:r>
            <a:r>
              <a:rPr lang="en-US" sz="2000" b="1" strike="sngStrike" dirty="0">
                <a:solidFill>
                  <a:srgbClr val="F4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Biennial</a:t>
            </a:r>
            <a:r>
              <a:rPr lang="en-US" sz="2000" b="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 Meeting of the World Service Conference </a:t>
            </a:r>
            <a:endParaRPr lang="en-US" sz="2000" b="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endParaRPr>
          </a:p>
          <a:p>
            <a:pPr marL="304800" marR="0" algn="just">
              <a:spcAft>
                <a:spcPts val="0"/>
              </a:spcAft>
            </a:pP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Page 8: The World Service Conference is held in person every </a:t>
            </a:r>
            <a:r>
              <a:rPr lang="en-US" sz="2000" u="heavy"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two</a:t>
            </a:r>
            <a:r>
              <a:rPr lang="en-US" sz="2000"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20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three</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years </a:t>
            </a:r>
            <a:r>
              <a:rPr lang="en-US" sz="20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with virtual meetings scheduled mid-cycle</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a:t>
            </a:r>
          </a:p>
          <a:p>
            <a:pPr marL="304800" marR="0" algn="just">
              <a:spcBef>
                <a:spcPts val="1000"/>
              </a:spcBef>
              <a:spcAft>
                <a:spcPts val="0"/>
              </a:spcAft>
            </a:pPr>
            <a:r>
              <a:rPr lang="en-US" sz="2000" b="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The </a:t>
            </a:r>
            <a:r>
              <a:rPr lang="en-US" sz="2000" b="1" i="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Conference Report</a:t>
            </a:r>
            <a:endParaRPr lang="en-US" sz="2000" b="1"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endParaRPr>
          </a:p>
          <a:p>
            <a:pPr marL="304800" marR="0" algn="just">
              <a:spcAft>
                <a:spcPts val="0"/>
              </a:spcAft>
            </a:pP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Page 19: The </a:t>
            </a:r>
            <a:r>
              <a:rPr lang="en-US" sz="2000"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Conference Report  </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is released immediately before each </a:t>
            </a:r>
            <a:r>
              <a:rPr lang="en-US" sz="20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in-person</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World Service Conference. It contains information to conference participants about the activities of World Services in order to help them prepare for the </a:t>
            </a:r>
            <a:r>
              <a:rPr lang="en-US" sz="20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biennial</a:t>
            </a:r>
            <a:r>
              <a:rPr lang="en-US" sz="20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meeting.</a:t>
            </a:r>
          </a:p>
        </p:txBody>
      </p:sp>
    </p:spTree>
    <p:extLst>
      <p:ext uri="{BB962C8B-B14F-4D97-AF65-F5344CB8AC3E}">
        <p14:creationId xmlns:p14="http://schemas.microsoft.com/office/powerpoint/2010/main" val="119991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828032"/>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9:</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approve a three-year World Service Conference cycle on a trial basis following WSC 2023 through WSC 2029. Following 2029, the WSC cycle would return to two years, unless another decision is made. </a:t>
            </a:r>
          </a:p>
        </p:txBody>
      </p:sp>
      <p:sp>
        <p:nvSpPr>
          <p:cNvPr id="3" name="TextBox 2">
            <a:extLst>
              <a:ext uri="{FF2B5EF4-FFF2-40B4-BE49-F238E27FC236}">
                <a16:creationId xmlns:a16="http://schemas.microsoft.com/office/drawing/2014/main" id="{9A9E0E37-C6F3-45D2-36D5-7F83519AD91C}"/>
              </a:ext>
            </a:extLst>
          </p:cNvPr>
          <p:cNvSpPr txBox="1"/>
          <p:nvPr/>
        </p:nvSpPr>
        <p:spPr>
          <a:xfrm>
            <a:off x="1562100" y="2819403"/>
            <a:ext cx="8162925" cy="3539430"/>
          </a:xfrm>
          <a:prstGeom prst="rect">
            <a:avLst/>
          </a:prstGeom>
          <a:noFill/>
        </p:spPr>
        <p:txBody>
          <a:bodyPr wrap="square" rtlCol="0">
            <a:spAutoFit/>
          </a:bodyPr>
          <a:lstStyle/>
          <a:p>
            <a:r>
              <a:rPr lang="en-US" sz="3200" b="1" dirty="0">
                <a:solidFill>
                  <a:schemeClr val="accent5"/>
                </a:solidFill>
              </a:rPr>
              <a:t>Intent:  </a:t>
            </a:r>
            <a:r>
              <a:rPr lang="en-US" sz="3200" dirty="0">
                <a:solidFill>
                  <a:schemeClr val="tx2">
                    <a:lumMod val="60000"/>
                    <a:lumOff val="40000"/>
                  </a:schemeClr>
                </a:solidFill>
              </a:rPr>
              <a:t>To put into practice some of what we’ve learned during the pandemic so that we can shift more resources to work that more directly carries the message. This would bring the WSC resource allocation in line with other changes that have been made in World Services—cuts in staff levels and a 50% reduction in in-person board meetings.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569490"/>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CB4ACED-882F-5C8B-4F97-D9181225748B}"/>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204B18-9E43-4F40-9E28-96AB5EAE3FE3}"/>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96631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6CE8DD-D172-BE62-B1EA-A8346A3E6F6F}"/>
              </a:ext>
            </a:extLst>
          </p:cNvPr>
          <p:cNvSpPr>
            <a:spLocks noGrp="1"/>
          </p:cNvSpPr>
          <p:nvPr>
            <p:ph type="ctrTitle"/>
          </p:nvPr>
        </p:nvSpPr>
        <p:spPr>
          <a:xfrm>
            <a:off x="3611879" y="300941"/>
            <a:ext cx="6455665" cy="1655762"/>
          </a:xfrm>
        </p:spPr>
        <p:txBody>
          <a:bodyPr/>
          <a:lstStyle/>
          <a:p>
            <a:r>
              <a:rPr lang="en-US" dirty="0">
                <a:solidFill>
                  <a:schemeClr val="accent1"/>
                </a:solidFill>
              </a:rPr>
              <a:t>Interim Virtual Meeting</a:t>
            </a:r>
          </a:p>
        </p:txBody>
      </p:sp>
      <p:sp>
        <p:nvSpPr>
          <p:cNvPr id="6" name="Subtitle 2">
            <a:extLst>
              <a:ext uri="{FF2B5EF4-FFF2-40B4-BE49-F238E27FC236}">
                <a16:creationId xmlns:a16="http://schemas.microsoft.com/office/drawing/2014/main" id="{C7F55BF6-7780-EDD0-D2E8-5AB4F8931307}"/>
              </a:ext>
            </a:extLst>
          </p:cNvPr>
          <p:cNvSpPr>
            <a:spLocks noGrp="1"/>
          </p:cNvSpPr>
          <p:nvPr>
            <p:ph type="subTitle" idx="1"/>
          </p:nvPr>
        </p:nvSpPr>
        <p:spPr>
          <a:xfrm>
            <a:off x="3805018" y="2185884"/>
            <a:ext cx="7769046" cy="1655762"/>
          </a:xfrm>
        </p:spPr>
        <p:txBody>
          <a:bodyPr/>
          <a:lstStyle/>
          <a:p>
            <a:r>
              <a:rPr lang="en-US" sz="3400" b="1" dirty="0">
                <a:solidFill>
                  <a:schemeClr val="tx2"/>
                </a:solidFill>
              </a:rPr>
              <a:t>Midway or two years into the three-year cycle, an interim virtual meeting would be held to decide on issues selected by conference participants</a:t>
            </a:r>
          </a:p>
        </p:txBody>
      </p:sp>
      <p:sp>
        <p:nvSpPr>
          <p:cNvPr id="7" name="Subtitle 2">
            <a:extLst>
              <a:ext uri="{FF2B5EF4-FFF2-40B4-BE49-F238E27FC236}">
                <a16:creationId xmlns:a16="http://schemas.microsoft.com/office/drawing/2014/main" id="{44FE91A4-C3A9-C7A9-94A4-0C98659A9B9A}"/>
              </a:ext>
            </a:extLst>
          </p:cNvPr>
          <p:cNvSpPr txBox="1">
            <a:spLocks/>
          </p:cNvSpPr>
          <p:nvPr/>
        </p:nvSpPr>
        <p:spPr>
          <a:xfrm>
            <a:off x="4800600" y="4195838"/>
            <a:ext cx="6419088" cy="22232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chemeClr val="accent2"/>
                </a:solidFill>
              </a:rPr>
              <a:t>The conference held an interim virtual meeting this cycle:</a:t>
            </a:r>
          </a:p>
          <a:p>
            <a:pPr marL="731520" indent="-274320">
              <a:buFont typeface="Arial" panose="020B0604020202020204" pitchFamily="34" charset="0"/>
              <a:buChar char="•"/>
            </a:pPr>
            <a:r>
              <a:rPr lang="en-US" sz="3000" dirty="0">
                <a:solidFill>
                  <a:schemeClr val="accent2"/>
                </a:solidFill>
              </a:rPr>
              <a:t>passed a budget </a:t>
            </a:r>
          </a:p>
          <a:p>
            <a:pPr marL="731520" indent="-274320">
              <a:buFont typeface="Arial" panose="020B0604020202020204" pitchFamily="34" charset="0"/>
              <a:buChar char="•"/>
            </a:pPr>
            <a:r>
              <a:rPr lang="en-US" sz="3000" dirty="0">
                <a:solidFill>
                  <a:schemeClr val="accent2"/>
                </a:solidFill>
              </a:rPr>
              <a:t>had small-group discussions that helped frame these motions </a:t>
            </a:r>
          </a:p>
        </p:txBody>
      </p:sp>
      <p:pic>
        <p:nvPicPr>
          <p:cNvPr id="8" name="Picture 7">
            <a:extLst>
              <a:ext uri="{FF2B5EF4-FFF2-40B4-BE49-F238E27FC236}">
                <a16:creationId xmlns:a16="http://schemas.microsoft.com/office/drawing/2014/main" id="{8999635A-61FF-38D1-B9D2-7FBABFEC1DB4}"/>
              </a:ext>
            </a:extLst>
          </p:cNvPr>
          <p:cNvPicPr>
            <a:picLocks noChangeAspect="1"/>
          </p:cNvPicPr>
          <p:nvPr/>
        </p:nvPicPr>
        <p:blipFill>
          <a:blip r:embed="rId3"/>
          <a:stretch>
            <a:fillRect/>
          </a:stretch>
        </p:blipFill>
        <p:spPr>
          <a:xfrm>
            <a:off x="1292319" y="4009239"/>
            <a:ext cx="2420144" cy="2348259"/>
          </a:xfrm>
          <a:prstGeom prst="rect">
            <a:avLst/>
          </a:prstGeom>
        </p:spPr>
      </p:pic>
    </p:spTree>
    <p:extLst>
      <p:ext uri="{BB962C8B-B14F-4D97-AF65-F5344CB8AC3E}">
        <p14:creationId xmlns:p14="http://schemas.microsoft.com/office/powerpoint/2010/main" val="378627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245115" y="-343725"/>
            <a:ext cx="10880209" cy="48405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10:</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If Motion 9 is adopted, to approve an interim virtual WSC in the middle of the conference cycle for decisions that are legally necessary and those that conference participants choose to address. As was done in the 2020–2023 cycle, material would be posted on </a:t>
            </a:r>
            <a:r>
              <a:rPr lang="en-US" sz="3600" dirty="0" err="1">
                <a:solidFill>
                  <a:schemeClr val="tx2">
                    <a:lumMod val="60000"/>
                    <a:lumOff val="40000"/>
                  </a:schemeClr>
                </a:solidFill>
              </a:rPr>
              <a:t>na.org</a:t>
            </a:r>
            <a:r>
              <a:rPr lang="en-US" sz="3600" dirty="0">
                <a:solidFill>
                  <a:schemeClr val="tx2">
                    <a:lumMod val="60000"/>
                    <a:lumOff val="40000"/>
                  </a:schemeClr>
                </a:solidFill>
              </a:rPr>
              <a:t> under the same deadline policies as the CAT (90 days prior) and all voting conference participants would be polled to choose the items they wish to address. </a:t>
            </a:r>
          </a:p>
        </p:txBody>
      </p:sp>
      <p:sp>
        <p:nvSpPr>
          <p:cNvPr id="3" name="TextBox 2">
            <a:extLst>
              <a:ext uri="{FF2B5EF4-FFF2-40B4-BE49-F238E27FC236}">
                <a16:creationId xmlns:a16="http://schemas.microsoft.com/office/drawing/2014/main" id="{9A9E0E37-C6F3-45D2-36D5-7F83519AD91C}"/>
              </a:ext>
            </a:extLst>
          </p:cNvPr>
          <p:cNvSpPr txBox="1"/>
          <p:nvPr/>
        </p:nvSpPr>
        <p:spPr>
          <a:xfrm>
            <a:off x="1495426" y="4839346"/>
            <a:ext cx="6934200" cy="1754326"/>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allow conference participants to address some WSC business between in-person conference meetings.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836633" y="4589433"/>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EF68759-3973-50A4-FE46-601D73D5AE96}"/>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682813-7E04-345A-B44D-E4925A4FE631}"/>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49559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B88571-979D-19FC-99F3-74524994A0FF}"/>
              </a:ext>
            </a:extLst>
          </p:cNvPr>
          <p:cNvSpPr>
            <a:spLocks noGrp="1"/>
          </p:cNvSpPr>
          <p:nvPr>
            <p:ph type="ctrTitle"/>
          </p:nvPr>
        </p:nvSpPr>
        <p:spPr>
          <a:xfrm>
            <a:off x="3611879" y="300941"/>
            <a:ext cx="6455665" cy="1655762"/>
          </a:xfrm>
        </p:spPr>
        <p:txBody>
          <a:bodyPr/>
          <a:lstStyle/>
          <a:p>
            <a:r>
              <a:rPr lang="en-US" i="1" dirty="0">
                <a:solidFill>
                  <a:schemeClr val="accent1"/>
                </a:solidFill>
              </a:rPr>
              <a:t>CAR</a:t>
            </a:r>
            <a:r>
              <a:rPr lang="en-US" dirty="0">
                <a:solidFill>
                  <a:schemeClr val="accent1"/>
                </a:solidFill>
              </a:rPr>
              <a:t> Publication Date</a:t>
            </a:r>
          </a:p>
        </p:txBody>
      </p:sp>
      <p:sp>
        <p:nvSpPr>
          <p:cNvPr id="5" name="Subtitle 2">
            <a:extLst>
              <a:ext uri="{FF2B5EF4-FFF2-40B4-BE49-F238E27FC236}">
                <a16:creationId xmlns:a16="http://schemas.microsoft.com/office/drawing/2014/main" id="{0C85F479-3255-8BD5-A869-7760EE497D27}"/>
              </a:ext>
            </a:extLst>
          </p:cNvPr>
          <p:cNvSpPr txBox="1">
            <a:spLocks/>
          </p:cNvSpPr>
          <p:nvPr/>
        </p:nvSpPr>
        <p:spPr>
          <a:xfrm>
            <a:off x="3805018" y="2185884"/>
            <a:ext cx="7769046"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400" b="1" dirty="0">
                <a:solidFill>
                  <a:schemeClr val="tx2"/>
                </a:solidFill>
              </a:rPr>
              <a:t>A three-year cycle allows for an earlier release date for the </a:t>
            </a:r>
            <a:r>
              <a:rPr lang="en-US" sz="3400" b="1" i="1" dirty="0">
                <a:solidFill>
                  <a:schemeClr val="tx2"/>
                </a:solidFill>
              </a:rPr>
              <a:t>Conference Agenda Report</a:t>
            </a:r>
          </a:p>
          <a:p>
            <a:pPr>
              <a:spcBef>
                <a:spcPts val="2200"/>
              </a:spcBef>
            </a:pPr>
            <a:r>
              <a:rPr lang="en-US" sz="3400" b="1" dirty="0">
                <a:solidFill>
                  <a:schemeClr val="tx2"/>
                </a:solidFill>
              </a:rPr>
              <a:t>Proposing 30 days earlier </a:t>
            </a:r>
          </a:p>
        </p:txBody>
      </p:sp>
      <p:sp>
        <p:nvSpPr>
          <p:cNvPr id="6" name="Subtitle 2">
            <a:extLst>
              <a:ext uri="{FF2B5EF4-FFF2-40B4-BE49-F238E27FC236}">
                <a16:creationId xmlns:a16="http://schemas.microsoft.com/office/drawing/2014/main" id="{C7770297-0931-64F5-40BA-67551CEC3171}"/>
              </a:ext>
            </a:extLst>
          </p:cNvPr>
          <p:cNvSpPr txBox="1">
            <a:spLocks/>
          </p:cNvSpPr>
          <p:nvPr/>
        </p:nvSpPr>
        <p:spPr>
          <a:xfrm>
            <a:off x="4792696" y="4609388"/>
            <a:ext cx="6419088" cy="1947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chemeClr val="accent2"/>
                </a:solidFill>
              </a:rPr>
              <a:t>Thirty days would make a significant difference to launch </a:t>
            </a:r>
            <a:r>
              <a:rPr lang="en-US" sz="3000" i="1" dirty="0">
                <a:solidFill>
                  <a:schemeClr val="accent2"/>
                </a:solidFill>
              </a:rPr>
              <a:t>CAR</a:t>
            </a:r>
            <a:r>
              <a:rPr lang="en-US" sz="3000" dirty="0">
                <a:solidFill>
                  <a:schemeClr val="accent2"/>
                </a:solidFill>
              </a:rPr>
              <a:t>  workshops and inform members</a:t>
            </a:r>
          </a:p>
        </p:txBody>
      </p:sp>
      <p:pic>
        <p:nvPicPr>
          <p:cNvPr id="9" name="Picture 8">
            <a:extLst>
              <a:ext uri="{FF2B5EF4-FFF2-40B4-BE49-F238E27FC236}">
                <a16:creationId xmlns:a16="http://schemas.microsoft.com/office/drawing/2014/main" id="{1829100A-1A27-AF0A-1C82-308C7EC558F3}"/>
              </a:ext>
            </a:extLst>
          </p:cNvPr>
          <p:cNvPicPr>
            <a:picLocks noChangeAspect="1"/>
          </p:cNvPicPr>
          <p:nvPr/>
        </p:nvPicPr>
        <p:blipFill>
          <a:blip r:embed="rId3"/>
          <a:stretch>
            <a:fillRect/>
          </a:stretch>
        </p:blipFill>
        <p:spPr>
          <a:xfrm>
            <a:off x="1043661" y="3963413"/>
            <a:ext cx="2568218" cy="2593646"/>
          </a:xfrm>
          <a:prstGeom prst="rect">
            <a:avLst/>
          </a:prstGeom>
        </p:spPr>
      </p:pic>
    </p:spTree>
    <p:extLst>
      <p:ext uri="{BB962C8B-B14F-4D97-AF65-F5344CB8AC3E}">
        <p14:creationId xmlns:p14="http://schemas.microsoft.com/office/powerpoint/2010/main" val="312683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245115" y="218250"/>
            <a:ext cx="10880209" cy="48405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11:</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If Motion 9 is adopted, to approve a change to the release of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a:t>
            </a:r>
            <a:r>
              <a:rPr lang="en-US" sz="3600" i="1" dirty="0">
                <a:solidFill>
                  <a:schemeClr val="tx2">
                    <a:lumMod val="60000"/>
                    <a:lumOff val="40000"/>
                  </a:schemeClr>
                </a:solidFill>
              </a:rPr>
              <a:t>CAR </a:t>
            </a:r>
            <a:r>
              <a:rPr lang="en-US" sz="3600" dirty="0">
                <a:solidFill>
                  <a:schemeClr val="tx2">
                    <a:lumMod val="60000"/>
                    <a:lumOff val="40000"/>
                  </a:schemeClr>
                </a:solidFill>
              </a:rPr>
              <a:t>) to be thirty days earlier than the current policy of 150 days prior to the start of the World Service Conference. The new </a:t>
            </a:r>
            <a:r>
              <a:rPr lang="en-US" sz="3600" i="1" dirty="0">
                <a:solidFill>
                  <a:schemeClr val="tx2">
                    <a:lumMod val="60000"/>
                    <a:lumOff val="40000"/>
                  </a:schemeClr>
                </a:solidFill>
              </a:rPr>
              <a:t>CAR </a:t>
            </a:r>
            <a:r>
              <a:rPr lang="en-US" sz="3600" dirty="0">
                <a:solidFill>
                  <a:schemeClr val="tx2">
                    <a:lumMod val="60000"/>
                    <a:lumOff val="40000"/>
                  </a:schemeClr>
                </a:solidFill>
              </a:rPr>
              <a:t> release day would be 180 days prior to the in-person WSC meeting for English, 150 days for translated versions. The deadline for the finalization of regional and zonal motions would be 270 days. The </a:t>
            </a:r>
            <a:r>
              <a:rPr lang="en-US" sz="3600" i="1" dirty="0">
                <a:solidFill>
                  <a:schemeClr val="tx2">
                    <a:lumMod val="60000"/>
                    <a:lumOff val="40000"/>
                  </a:schemeClr>
                </a:solidFill>
              </a:rPr>
              <a:t>Conference Agenda Report</a:t>
            </a:r>
            <a:r>
              <a:rPr lang="en-US" sz="3600" dirty="0">
                <a:solidFill>
                  <a:schemeClr val="tx2">
                    <a:lumMod val="60000"/>
                    <a:lumOff val="40000"/>
                  </a:schemeClr>
                </a:solidFill>
              </a:rPr>
              <a:t>  will be posted on </a:t>
            </a:r>
            <a:r>
              <a:rPr lang="en-US" sz="3600" dirty="0" err="1">
                <a:solidFill>
                  <a:schemeClr val="tx2">
                    <a:lumMod val="60000"/>
                    <a:lumOff val="40000"/>
                  </a:schemeClr>
                </a:solidFill>
              </a:rPr>
              <a:t>na.org</a:t>
            </a:r>
            <a:r>
              <a:rPr lang="en-US" sz="3600" dirty="0">
                <a:solidFill>
                  <a:schemeClr val="tx2">
                    <a:lumMod val="60000"/>
                    <a:lumOff val="40000"/>
                  </a:schemeClr>
                </a:solidFill>
              </a:rPr>
              <a:t> at no cost to members. </a:t>
            </a:r>
          </a:p>
        </p:txBody>
      </p:sp>
      <p:sp>
        <p:nvSpPr>
          <p:cNvPr id="3" name="TextBox 2">
            <a:extLst>
              <a:ext uri="{FF2B5EF4-FFF2-40B4-BE49-F238E27FC236}">
                <a16:creationId xmlns:a16="http://schemas.microsoft.com/office/drawing/2014/main" id="{9A9E0E37-C6F3-45D2-36D5-7F83519AD91C}"/>
              </a:ext>
            </a:extLst>
          </p:cNvPr>
          <p:cNvSpPr txBox="1"/>
          <p:nvPr/>
        </p:nvSpPr>
        <p:spPr>
          <a:xfrm>
            <a:off x="1495425" y="5401321"/>
            <a:ext cx="9791699" cy="1200329"/>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release the </a:t>
            </a:r>
            <a:r>
              <a:rPr lang="en-US" sz="3600" i="1" dirty="0">
                <a:solidFill>
                  <a:schemeClr val="tx2">
                    <a:lumMod val="60000"/>
                    <a:lumOff val="40000"/>
                  </a:schemeClr>
                </a:solidFill>
              </a:rPr>
              <a:t>CAR</a:t>
            </a:r>
            <a:r>
              <a:rPr lang="en-US" sz="3600" dirty="0">
                <a:solidFill>
                  <a:schemeClr val="tx2">
                    <a:lumMod val="60000"/>
                    <a:lumOff val="40000"/>
                  </a:schemeClr>
                </a:solidFill>
              </a:rPr>
              <a:t>  earlier to allow more time for its review.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836633" y="5151408"/>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47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9E0E37-C6F3-45D2-36D5-7F83519AD91C}"/>
              </a:ext>
            </a:extLst>
          </p:cNvPr>
          <p:cNvSpPr txBox="1"/>
          <p:nvPr/>
        </p:nvSpPr>
        <p:spPr>
          <a:xfrm>
            <a:off x="1285875" y="216815"/>
            <a:ext cx="9811558" cy="646331"/>
          </a:xfrm>
          <a:prstGeom prst="rect">
            <a:avLst/>
          </a:prstGeom>
          <a:noFill/>
        </p:spPr>
        <p:txBody>
          <a:bodyPr wrap="square" rtlCol="0">
            <a:spAutoFit/>
          </a:bodyPr>
          <a:lstStyle/>
          <a:p>
            <a:r>
              <a:rPr lang="en-US" sz="3600" b="1" dirty="0">
                <a:solidFill>
                  <a:schemeClr val="accent5"/>
                </a:solidFill>
              </a:rPr>
              <a:t>Policy Affected:</a:t>
            </a:r>
            <a:endParaRPr lang="en-US" sz="3600" dirty="0">
              <a:solidFill>
                <a:schemeClr val="tx2">
                  <a:lumMod val="60000"/>
                  <a:lumOff val="40000"/>
                </a:schemeClr>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731858" y="216815"/>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64B3D8-B30B-6254-4683-8AC3B93A7609}"/>
              </a:ext>
            </a:extLst>
          </p:cNvPr>
          <p:cNvSpPr txBox="1"/>
          <p:nvPr/>
        </p:nvSpPr>
        <p:spPr>
          <a:xfrm>
            <a:off x="1148426" y="800100"/>
            <a:ext cx="10810875" cy="6093976"/>
          </a:xfrm>
          <a:prstGeom prst="rect">
            <a:avLst/>
          </a:prstGeom>
          <a:noFill/>
        </p:spPr>
        <p:txBody>
          <a:bodyPr wrap="square" rtlCol="0">
            <a:spAutoFit/>
          </a:bodyPr>
          <a:lstStyle/>
          <a:p>
            <a:pPr marL="152400" marR="0" algn="just">
              <a:spcBef>
                <a:spcPts val="1200"/>
              </a:spcBef>
              <a:spcAft>
                <a:spcPts val="0"/>
              </a:spcAft>
            </a:pPr>
            <a:r>
              <a:rPr lang="en-US" sz="1900" i="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A Guide to World Services in NA</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 page 19:</a:t>
            </a:r>
            <a:endPar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endParaRPr>
          </a:p>
          <a:p>
            <a:pPr marL="304800" marR="0" algn="just">
              <a:spcBef>
                <a:spcPts val="400"/>
              </a:spcBef>
              <a:spcAft>
                <a:spcPts val="0"/>
              </a:spcAft>
            </a:pPr>
            <a:r>
              <a:rPr lang="en-US" sz="1900" b="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The </a:t>
            </a:r>
            <a:r>
              <a:rPr lang="en-US" sz="1900" b="1" i="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Conference Agenda Report  </a:t>
            </a:r>
            <a:r>
              <a:rPr lang="en-US" sz="1900" b="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a:t>
            </a:r>
            <a:r>
              <a:rPr lang="en-US" sz="1900" b="1" i="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CAR </a:t>
            </a:r>
            <a:r>
              <a:rPr lang="en-US" sz="1900" b="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a:t>
            </a:r>
            <a:endParaRPr lang="en-US" sz="1900" b="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endParaRPr>
          </a:p>
          <a:p>
            <a:pPr marL="304800" marR="0" algn="just">
              <a:spcBef>
                <a:spcPts val="400"/>
              </a:spcBef>
              <a:spcAft>
                <a:spcPts val="0"/>
              </a:spcAft>
            </a:pP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The </a:t>
            </a:r>
            <a:r>
              <a:rPr lang="en-US" sz="1900"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Conference Agenda Report</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is distributed a minimum of one hundred and </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fifty</a:t>
            </a:r>
            <a:r>
              <a:rPr lang="en-US" sz="1900"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eighty</a:t>
            </a:r>
            <a:r>
              <a:rPr lang="en-US" sz="1900"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(1</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5</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8</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0) days prior to the opening day of the conference, with translated versions released a minimum of one hundred and </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twenty</a:t>
            </a:r>
            <a:r>
              <a:rPr lang="en-US" sz="1900"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fifty</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(1</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2</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5</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0) days prior. The amount of material translated can vary, but minimally the front portion of the </a:t>
            </a:r>
            <a:r>
              <a:rPr lang="en-US" sz="1900"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CAR</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(which contains the reports, proposals, and motions before the conference) is translated into as many languages as possible. The report contains the proposals and motions that the Fellowship is being asked to consider and form a fellowship-wide group conscience on. </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One copy of the report is mailed to each voting participant of the conference, each alternate, zonal contacts, and the mailing address of each region and zone. NA members may purchase additional copies from the WSO. The price established for the report may vary depending on the cost of production and distribution.</a:t>
            </a:r>
            <a:r>
              <a:rPr lang="en-US" sz="1900"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At a minimum, the </a:t>
            </a:r>
            <a:r>
              <a:rPr lang="en-US" sz="1900" i="1"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CAR</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will be posted at no cost to members on </a:t>
            </a:r>
            <a:r>
              <a:rPr lang="en-US" sz="1900" u="heavy" dirty="0" err="1">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na.org</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The </a:t>
            </a:r>
            <a:r>
              <a:rPr lang="en-US" sz="1900"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Conference Agenda Report  </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also includes an easy-to-read glossary of terms.</a:t>
            </a:r>
          </a:p>
          <a:p>
            <a:pPr marL="304800" marR="0" algn="just">
              <a:spcBef>
                <a:spcPts val="400"/>
              </a:spcBef>
              <a:spcAft>
                <a:spcPts val="0"/>
              </a:spcAft>
            </a:pP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The </a:t>
            </a:r>
            <a:r>
              <a:rPr lang="en-US" sz="1900"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Conference Agenda Report </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includes items for fellowship discussion and decision, including reports, proposals, and motions from the World Board and any motions submitted from regions or zones. (Regional and zonal motions will be included in their own section and have the same number or letter when presented on the conference floor.) Regional and zonal motions for inclusion in the </a:t>
            </a:r>
            <a:r>
              <a:rPr lang="en-US" sz="1900"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CAR</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must be submitted two hundred and </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forty</a:t>
            </a:r>
            <a:r>
              <a:rPr lang="en-US" sz="1900"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seventy</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(2</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4</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7</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0) days prior to the opening of the conference. All motions will include a written intent. Regions and zones should briefly (in approximately 250 words) describe the reasoning behind, and consequences of, their regional or zonal motions in the </a:t>
            </a:r>
            <a:r>
              <a:rPr lang="en-US" sz="1900" i="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Conference Agenda Report</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The World Board also includes a recommendation in order to provide the Fellowship with as much information as possible when considering the idea.</a:t>
            </a:r>
          </a:p>
        </p:txBody>
      </p:sp>
    </p:spTree>
    <p:extLst>
      <p:ext uri="{BB962C8B-B14F-4D97-AF65-F5344CB8AC3E}">
        <p14:creationId xmlns:p14="http://schemas.microsoft.com/office/powerpoint/2010/main" val="217686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6" name="Subtitle 2">
            <a:extLst>
              <a:ext uri="{FF2B5EF4-FFF2-40B4-BE49-F238E27FC236}">
                <a16:creationId xmlns:a16="http://schemas.microsoft.com/office/drawing/2014/main" id="{EB11F024-DE3D-0B03-F260-32CC53C0A898}"/>
              </a:ext>
            </a:extLst>
          </p:cNvPr>
          <p:cNvSpPr>
            <a:spLocks noGrp="1"/>
          </p:cNvSpPr>
          <p:nvPr>
            <p:ph type="subTitle" idx="1"/>
          </p:nvPr>
        </p:nvSpPr>
        <p:spPr>
          <a:xfrm>
            <a:off x="3333750" y="378589"/>
            <a:ext cx="8690416" cy="6157731"/>
          </a:xfrm>
        </p:spPr>
        <p:txBody>
          <a:bodyPr/>
          <a:lstStyle/>
          <a:p>
            <a:pPr marL="548640" indent="-640080" defTabSz="640080">
              <a:lnSpc>
                <a:spcPts val="3600"/>
              </a:lnSpc>
              <a:spcBef>
                <a:spcPts val="900"/>
              </a:spcBef>
            </a:pPr>
            <a:r>
              <a:rPr lang="en-US" sz="3200" dirty="0">
                <a:solidFill>
                  <a:schemeClr val="tx2">
                    <a:lumMod val="60000"/>
                    <a:lumOff val="40000"/>
                  </a:schemeClr>
                </a:solidFill>
              </a:rPr>
              <a:t>1.	Introduction to </a:t>
            </a:r>
            <a:r>
              <a:rPr lang="en-US" sz="3200" i="1" dirty="0">
                <a:solidFill>
                  <a:schemeClr val="tx2">
                    <a:lumMod val="60000"/>
                    <a:lumOff val="40000"/>
                  </a:schemeClr>
                </a:solidFill>
              </a:rPr>
              <a:t>CAR </a:t>
            </a:r>
            <a:r>
              <a:rPr lang="en-US" sz="3200" dirty="0">
                <a:solidFill>
                  <a:schemeClr val="tx2">
                    <a:lumMod val="60000"/>
                    <a:lumOff val="40000"/>
                  </a:schemeClr>
                </a:solidFill>
              </a:rPr>
              <a:t>: Creating Our Future, </a:t>
            </a:r>
            <a:br>
              <a:rPr lang="en-US" sz="3200" dirty="0">
                <a:solidFill>
                  <a:schemeClr val="tx2">
                    <a:lumMod val="60000"/>
                    <a:lumOff val="40000"/>
                  </a:schemeClr>
                </a:solidFill>
              </a:rPr>
            </a:br>
            <a:r>
              <a:rPr lang="en-US" sz="3200" i="1" dirty="0">
                <a:solidFill>
                  <a:schemeClr val="tx2">
                    <a:lumMod val="60000"/>
                    <a:lumOff val="40000"/>
                  </a:schemeClr>
                </a:solidFill>
              </a:rPr>
              <a:t>Fellowship Intellectual Property Trust  </a:t>
            </a:r>
            <a:r>
              <a:rPr lang="en-US" sz="3200" dirty="0">
                <a:solidFill>
                  <a:schemeClr val="tx2">
                    <a:lumMod val="60000"/>
                    <a:lumOff val="40000"/>
                  </a:schemeClr>
                </a:solidFill>
              </a:rPr>
              <a:t>(Motions 1–3)</a:t>
            </a:r>
          </a:p>
          <a:p>
            <a:pPr marL="548640" indent="-640080" defTabSz="640080">
              <a:lnSpc>
                <a:spcPts val="3600"/>
              </a:lnSpc>
              <a:spcBef>
                <a:spcPts val="900"/>
              </a:spcBef>
            </a:pPr>
            <a:r>
              <a:rPr lang="en-US" sz="3200" dirty="0">
                <a:solidFill>
                  <a:schemeClr val="tx2">
                    <a:lumMod val="60000"/>
                    <a:lumOff val="40000"/>
                  </a:schemeClr>
                </a:solidFill>
              </a:rPr>
              <a:t>2.	Virtual meetings (Motion 4), Vision for NA Service (Motion 5), Basic Text (Motion 6), </a:t>
            </a:r>
            <a:br>
              <a:rPr lang="en-US" sz="3200" dirty="0">
                <a:solidFill>
                  <a:schemeClr val="tx2">
                    <a:lumMod val="60000"/>
                    <a:lumOff val="40000"/>
                  </a:schemeClr>
                </a:solidFill>
              </a:rPr>
            </a:br>
            <a:r>
              <a:rPr lang="en-US" sz="3200" dirty="0">
                <a:solidFill>
                  <a:schemeClr val="tx2">
                    <a:lumMod val="60000"/>
                    <a:lumOff val="40000"/>
                  </a:schemeClr>
                </a:solidFill>
              </a:rPr>
              <a:t>WB terms (Motion 7), WCNA (Motion 8)</a:t>
            </a:r>
          </a:p>
          <a:p>
            <a:pPr marL="548640" indent="-640080" defTabSz="640080">
              <a:lnSpc>
                <a:spcPct val="100000"/>
              </a:lnSpc>
            </a:pPr>
            <a:r>
              <a:rPr lang="en-US" sz="4800" dirty="0">
                <a:solidFill>
                  <a:schemeClr val="accent2"/>
                </a:solidFill>
              </a:rPr>
              <a:t>3.	</a:t>
            </a:r>
            <a:r>
              <a:rPr lang="en-US" sz="4800">
                <a:solidFill>
                  <a:schemeClr val="accent2"/>
                </a:solidFill>
              </a:rPr>
              <a:t>Future of the WSC (Motions 9–12)</a:t>
            </a:r>
            <a:endParaRPr lang="en-US" sz="4800" dirty="0">
              <a:solidFill>
                <a:schemeClr val="accent2"/>
              </a:solidFill>
            </a:endParaRPr>
          </a:p>
          <a:p>
            <a:pPr marL="640080" indent="-640080" defTabSz="640080">
              <a:lnSpc>
                <a:spcPts val="3600"/>
              </a:lnSpc>
              <a:spcBef>
                <a:spcPts val="900"/>
              </a:spcBef>
            </a:pPr>
            <a:r>
              <a:rPr lang="en-US" sz="3200" dirty="0">
                <a:solidFill>
                  <a:schemeClr val="tx2">
                    <a:lumMod val="60000"/>
                    <a:lumOff val="40000"/>
                  </a:schemeClr>
                </a:solidFill>
              </a:rPr>
              <a:t>4.	</a:t>
            </a:r>
            <a:r>
              <a:rPr lang="en-US" sz="3200" i="1" dirty="0">
                <a:solidFill>
                  <a:schemeClr val="tx2">
                    <a:lumMod val="60000"/>
                    <a:lumOff val="40000"/>
                  </a:schemeClr>
                </a:solidFill>
              </a:rPr>
              <a:t>CAR</a:t>
            </a:r>
            <a:r>
              <a:rPr lang="en-US" sz="3200" dirty="0">
                <a:solidFill>
                  <a:schemeClr val="tx2">
                    <a:lumMod val="60000"/>
                    <a:lumOff val="40000"/>
                  </a:schemeClr>
                </a:solidFill>
              </a:rPr>
              <a:t>  Survey</a:t>
            </a:r>
          </a:p>
          <a:p>
            <a:pPr marL="640080" indent="-640080" defTabSz="640080">
              <a:lnSpc>
                <a:spcPts val="3600"/>
              </a:lnSpc>
              <a:spcBef>
                <a:spcPts val="900"/>
              </a:spcBef>
            </a:pPr>
            <a:r>
              <a:rPr lang="en-US" sz="3200" dirty="0">
                <a:solidFill>
                  <a:schemeClr val="tx2">
                    <a:lumMod val="60000"/>
                    <a:lumOff val="40000"/>
                  </a:schemeClr>
                </a:solidFill>
              </a:rPr>
              <a:t>5.	Regional Motions 13–18</a:t>
            </a:r>
          </a:p>
          <a:p>
            <a:pPr marL="640080" indent="-640080" defTabSz="640080">
              <a:lnSpc>
                <a:spcPts val="3600"/>
              </a:lnSpc>
              <a:spcBef>
                <a:spcPts val="900"/>
              </a:spcBef>
              <a:buAutoNum type="arabicPeriod" startAt="6"/>
            </a:pPr>
            <a:r>
              <a:rPr lang="en-US" sz="3200" dirty="0">
                <a:solidFill>
                  <a:schemeClr val="tx2">
                    <a:lumMod val="60000"/>
                    <a:lumOff val="40000"/>
                  </a:schemeClr>
                </a:solidFill>
              </a:rPr>
              <a:t>Regional Motions 19–25</a:t>
            </a:r>
          </a:p>
          <a:p>
            <a:pPr marL="640080" indent="-640080" defTabSz="640080">
              <a:lnSpc>
                <a:spcPts val="3600"/>
              </a:lnSpc>
              <a:spcBef>
                <a:spcPts val="900"/>
              </a:spcBef>
              <a:buFont typeface="Arial" panose="020B0604020202020204" pitchFamily="34" charset="0"/>
              <a:buAutoNum type="arabicPeriod" startAt="6"/>
            </a:pPr>
            <a:r>
              <a:rPr lang="en-US" sz="3200" dirty="0">
                <a:solidFill>
                  <a:schemeClr val="tx2">
                    <a:lumMod val="60000"/>
                    <a:lumOff val="40000"/>
                  </a:schemeClr>
                </a:solidFill>
              </a:rPr>
              <a:t>Human Resource Panel Report</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C17C77E-B42D-1580-716E-F83D0430B485}"/>
              </a:ext>
            </a:extLst>
          </p:cNvPr>
          <p:cNvCxnSpPr/>
          <p:nvPr/>
        </p:nvCxnSpPr>
        <p:spPr>
          <a:xfrm>
            <a:off x="731858" y="216815"/>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64B3D8-B30B-6254-4683-8AC3B93A7609}"/>
              </a:ext>
            </a:extLst>
          </p:cNvPr>
          <p:cNvSpPr txBox="1"/>
          <p:nvPr/>
        </p:nvSpPr>
        <p:spPr>
          <a:xfrm>
            <a:off x="1148426" y="695325"/>
            <a:ext cx="10810875" cy="2929007"/>
          </a:xfrm>
          <a:prstGeom prst="rect">
            <a:avLst/>
          </a:prstGeom>
          <a:noFill/>
        </p:spPr>
        <p:txBody>
          <a:bodyPr wrap="square" rtlCol="0">
            <a:spAutoFit/>
          </a:bodyPr>
          <a:lstStyle/>
          <a:p>
            <a:pPr marL="152400" marR="0" algn="just">
              <a:spcBef>
                <a:spcPts val="1500"/>
              </a:spcBef>
              <a:spcAft>
                <a:spcPts val="0"/>
              </a:spcAft>
            </a:pPr>
            <a:r>
              <a:rPr lang="en-US" sz="1900" i="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A Guide to World Services in NA</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 page 44:</a:t>
            </a:r>
            <a:endPar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endParaRPr>
          </a:p>
          <a:p>
            <a:pPr marL="304800" marR="0" algn="just">
              <a:spcBef>
                <a:spcPts val="400"/>
              </a:spcBef>
              <a:spcAft>
                <a:spcPts val="0"/>
              </a:spcAft>
            </a:pPr>
            <a:r>
              <a:rPr lang="en-US" sz="1900" b="1" dirty="0">
                <a:solidFill>
                  <a:srgbClr val="000000"/>
                </a:solidFill>
                <a:effectLst/>
                <a:latin typeface="Franklin Gothic Medium Cond" panose="020B0606030402020204" pitchFamily="34" charset="0"/>
                <a:ea typeface="Times New Roman" panose="02020603050405020304" pitchFamily="18" charset="0"/>
                <a:cs typeface="Myriad Pro Light" panose="020B0403030403020204" pitchFamily="34" charset="0"/>
              </a:rPr>
              <a:t>Approval Process for Recovery Literature</a:t>
            </a:r>
            <a:endParaRPr lang="en-US" sz="1900" b="1"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endParaRPr>
          </a:p>
          <a:p>
            <a:pPr marL="304800" marR="0" algn="just">
              <a:spcBef>
                <a:spcPts val="400"/>
              </a:spcBef>
              <a:spcAft>
                <a:spcPts val="0"/>
              </a:spcAft>
            </a:pP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B. Approval-form Literature</a:t>
            </a:r>
          </a:p>
          <a:p>
            <a:pPr marL="609600" marR="0" indent="-152400" algn="just">
              <a:spcBef>
                <a:spcPts val="400"/>
              </a:spcBef>
              <a:spcAft>
                <a:spcPts val="0"/>
              </a:spcAft>
            </a:pP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1. Approval-form literature is prepared by the World Board and is distributed for a period of time, considering translations, determined by the World Board of not less than one hundred </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fifty</a:t>
            </a:r>
            <a:r>
              <a:rPr lang="en-US" sz="1900"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eighty</a:t>
            </a:r>
            <a:r>
              <a:rPr lang="en-US" sz="1900"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(1</a:t>
            </a:r>
            <a:r>
              <a:rPr lang="en-US" sz="1900" strike="sngStrike"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5</a:t>
            </a:r>
            <a:r>
              <a:rPr lang="en-US" sz="1900" u="heavy" dirty="0">
                <a:solidFill>
                  <a:srgbClr val="F40000"/>
                </a:solidFill>
                <a:effectLst/>
                <a:latin typeface="Franklin Gothic Medium Cond" panose="020B0606030402020204" pitchFamily="34" charset="0"/>
                <a:ea typeface="Times New Roman" panose="02020603050405020304" pitchFamily="18" charset="0"/>
                <a:cs typeface="Myriad Pro" panose="020B0503030403020204" pitchFamily="34" charset="0"/>
              </a:rPr>
              <a:t>8</a:t>
            </a: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0) days. The length of this approval period is determined by the World Board based on the needs of the Fellowship and the piece being considered for approval.</a:t>
            </a:r>
          </a:p>
          <a:p>
            <a:pPr marL="609600" marR="0" indent="-152400" algn="just">
              <a:spcBef>
                <a:spcPts val="400"/>
              </a:spcBef>
              <a:spcAft>
                <a:spcPts val="0"/>
              </a:spcAft>
            </a:pPr>
            <a:r>
              <a:rPr lang="en-US" sz="1900" dirty="0">
                <a:solidFill>
                  <a:srgbClr val="000000"/>
                </a:solidFill>
                <a:effectLst/>
                <a:latin typeface="Franklin Gothic Medium Cond" panose="020B0606030402020204" pitchFamily="34" charset="0"/>
                <a:ea typeface="Times New Roman" panose="02020603050405020304" pitchFamily="18" charset="0"/>
                <a:cs typeface="Myriad Pro" panose="020B0503030403020204" pitchFamily="34" charset="0"/>
              </a:rPr>
              <a:t> </a:t>
            </a:r>
          </a:p>
          <a:p>
            <a:endParaRPr lang="en-US" sz="1900" dirty="0">
              <a:latin typeface="Franklin Gothic Medium Cond" panose="020B0606030402020204" pitchFamily="34" charset="0"/>
            </a:endParaRPr>
          </a:p>
        </p:txBody>
      </p:sp>
    </p:spTree>
    <p:extLst>
      <p:ext uri="{BB962C8B-B14F-4D97-AF65-F5344CB8AC3E}">
        <p14:creationId xmlns:p14="http://schemas.microsoft.com/office/powerpoint/2010/main" val="295757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245115" y="218250"/>
            <a:ext cx="10880209" cy="48405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11:</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If Motion 9 is adopted, to approve a change to the release of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a:t>
            </a:r>
            <a:r>
              <a:rPr lang="en-US" sz="3600" i="1" dirty="0">
                <a:solidFill>
                  <a:schemeClr val="tx2">
                    <a:lumMod val="60000"/>
                    <a:lumOff val="40000"/>
                  </a:schemeClr>
                </a:solidFill>
              </a:rPr>
              <a:t>CAR </a:t>
            </a:r>
            <a:r>
              <a:rPr lang="en-US" sz="3600" dirty="0">
                <a:solidFill>
                  <a:schemeClr val="tx2">
                    <a:lumMod val="60000"/>
                    <a:lumOff val="40000"/>
                  </a:schemeClr>
                </a:solidFill>
              </a:rPr>
              <a:t>) to be thirty days earlier than the current policy of 150 days prior to the start of the World Service Conference. The new </a:t>
            </a:r>
            <a:r>
              <a:rPr lang="en-US" sz="3600" i="1" dirty="0">
                <a:solidFill>
                  <a:schemeClr val="tx2">
                    <a:lumMod val="60000"/>
                    <a:lumOff val="40000"/>
                  </a:schemeClr>
                </a:solidFill>
              </a:rPr>
              <a:t>CAR </a:t>
            </a:r>
            <a:r>
              <a:rPr lang="en-US" sz="3600" dirty="0">
                <a:solidFill>
                  <a:schemeClr val="tx2">
                    <a:lumMod val="60000"/>
                    <a:lumOff val="40000"/>
                  </a:schemeClr>
                </a:solidFill>
              </a:rPr>
              <a:t> release day would be 180 days prior to the in-person WSC meeting for English, 150 days for translated versions. The deadline for the finalization of regional and zonal motions would be 270 days. The </a:t>
            </a:r>
            <a:r>
              <a:rPr lang="en-US" sz="3600" i="1" dirty="0">
                <a:solidFill>
                  <a:schemeClr val="tx2">
                    <a:lumMod val="60000"/>
                    <a:lumOff val="40000"/>
                  </a:schemeClr>
                </a:solidFill>
              </a:rPr>
              <a:t>Conference Agenda Report</a:t>
            </a:r>
            <a:r>
              <a:rPr lang="en-US" sz="3600" dirty="0">
                <a:solidFill>
                  <a:schemeClr val="tx2">
                    <a:lumMod val="60000"/>
                    <a:lumOff val="40000"/>
                  </a:schemeClr>
                </a:solidFill>
              </a:rPr>
              <a:t>  will be posted on </a:t>
            </a:r>
            <a:r>
              <a:rPr lang="en-US" sz="3600" dirty="0" err="1">
                <a:solidFill>
                  <a:schemeClr val="tx2">
                    <a:lumMod val="60000"/>
                    <a:lumOff val="40000"/>
                  </a:schemeClr>
                </a:solidFill>
              </a:rPr>
              <a:t>na.org</a:t>
            </a:r>
            <a:r>
              <a:rPr lang="en-US" sz="3600" dirty="0">
                <a:solidFill>
                  <a:schemeClr val="tx2">
                    <a:lumMod val="60000"/>
                    <a:lumOff val="40000"/>
                  </a:schemeClr>
                </a:solidFill>
              </a:rPr>
              <a:t> at no cost to members. </a:t>
            </a:r>
          </a:p>
        </p:txBody>
      </p:sp>
      <p:sp>
        <p:nvSpPr>
          <p:cNvPr id="3" name="TextBox 2">
            <a:extLst>
              <a:ext uri="{FF2B5EF4-FFF2-40B4-BE49-F238E27FC236}">
                <a16:creationId xmlns:a16="http://schemas.microsoft.com/office/drawing/2014/main" id="{9A9E0E37-C6F3-45D2-36D5-7F83519AD91C}"/>
              </a:ext>
            </a:extLst>
          </p:cNvPr>
          <p:cNvSpPr txBox="1"/>
          <p:nvPr/>
        </p:nvSpPr>
        <p:spPr>
          <a:xfrm>
            <a:off x="1495425" y="5401321"/>
            <a:ext cx="6905625" cy="1200329"/>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release the </a:t>
            </a:r>
            <a:r>
              <a:rPr lang="en-US" sz="3600" i="1" dirty="0">
                <a:solidFill>
                  <a:schemeClr val="tx2">
                    <a:lumMod val="60000"/>
                    <a:lumOff val="40000"/>
                  </a:schemeClr>
                </a:solidFill>
              </a:rPr>
              <a:t>CAR</a:t>
            </a:r>
            <a:r>
              <a:rPr lang="en-US" sz="3600" dirty="0">
                <a:solidFill>
                  <a:schemeClr val="tx2">
                    <a:lumMod val="60000"/>
                    <a:lumOff val="40000"/>
                  </a:schemeClr>
                </a:solidFill>
              </a:rPr>
              <a:t>  earlier to allow more time for its review.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836633" y="5151408"/>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0853D51-70C0-75FC-A09B-CE53700B090F}"/>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160850-3E3F-73A7-974B-9E86A55D770A}"/>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225262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B88571-979D-19FC-99F3-74524994A0FF}"/>
              </a:ext>
            </a:extLst>
          </p:cNvPr>
          <p:cNvSpPr>
            <a:spLocks noGrp="1"/>
          </p:cNvSpPr>
          <p:nvPr>
            <p:ph type="ctrTitle"/>
          </p:nvPr>
        </p:nvSpPr>
        <p:spPr>
          <a:xfrm>
            <a:off x="3611879" y="300941"/>
            <a:ext cx="6455665" cy="1024939"/>
          </a:xfrm>
        </p:spPr>
        <p:txBody>
          <a:bodyPr/>
          <a:lstStyle/>
          <a:p>
            <a:r>
              <a:rPr lang="en-US" dirty="0">
                <a:solidFill>
                  <a:schemeClr val="accent1"/>
                </a:solidFill>
              </a:rPr>
              <a:t>Opt-In Funding</a:t>
            </a:r>
          </a:p>
        </p:txBody>
      </p:sp>
      <p:sp>
        <p:nvSpPr>
          <p:cNvPr id="5" name="Subtitle 2">
            <a:extLst>
              <a:ext uri="{FF2B5EF4-FFF2-40B4-BE49-F238E27FC236}">
                <a16:creationId xmlns:a16="http://schemas.microsoft.com/office/drawing/2014/main" id="{0C85F479-3255-8BD5-A869-7760EE497D27}"/>
              </a:ext>
            </a:extLst>
          </p:cNvPr>
          <p:cNvSpPr txBox="1">
            <a:spLocks/>
          </p:cNvSpPr>
          <p:nvPr/>
        </p:nvSpPr>
        <p:spPr>
          <a:xfrm>
            <a:off x="3805018" y="1424073"/>
            <a:ext cx="7769046" cy="20958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400" b="1" dirty="0">
                <a:solidFill>
                  <a:schemeClr val="tx2"/>
                </a:solidFill>
              </a:rPr>
              <a:t>Asking that participant funding be opt-in rather than opt-out. </a:t>
            </a:r>
          </a:p>
          <a:p>
            <a:r>
              <a:rPr lang="en-US" sz="3400" b="1" dirty="0">
                <a:solidFill>
                  <a:schemeClr val="tx2"/>
                </a:solidFill>
              </a:rPr>
              <a:t>Any delegate from a seated region or zone who requests funding will receive it. </a:t>
            </a:r>
          </a:p>
        </p:txBody>
      </p:sp>
      <p:sp>
        <p:nvSpPr>
          <p:cNvPr id="6" name="Subtitle 2">
            <a:extLst>
              <a:ext uri="{FF2B5EF4-FFF2-40B4-BE49-F238E27FC236}">
                <a16:creationId xmlns:a16="http://schemas.microsoft.com/office/drawing/2014/main" id="{C7770297-0931-64F5-40BA-67551CEC3171}"/>
              </a:ext>
            </a:extLst>
          </p:cNvPr>
          <p:cNvSpPr txBox="1">
            <a:spLocks/>
          </p:cNvSpPr>
          <p:nvPr/>
        </p:nvSpPr>
        <p:spPr>
          <a:xfrm>
            <a:off x="4740262" y="3931139"/>
            <a:ext cx="6984776" cy="25611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chemeClr val="accent2"/>
                </a:solidFill>
              </a:rPr>
              <a:t>Currently World Services automatically funds (including travel, food, and lodging) all delegates from seated regions and zones.</a:t>
            </a:r>
          </a:p>
          <a:p>
            <a:r>
              <a:rPr lang="en-US" sz="3000" dirty="0">
                <a:solidFill>
                  <a:schemeClr val="accent2"/>
                </a:solidFill>
              </a:rPr>
              <a:t>Talking about the cost of the WSC and the possibility for regions to fund their delegates has made a difference.</a:t>
            </a:r>
          </a:p>
        </p:txBody>
      </p:sp>
      <p:pic>
        <p:nvPicPr>
          <p:cNvPr id="2" name="Picture 1">
            <a:extLst>
              <a:ext uri="{FF2B5EF4-FFF2-40B4-BE49-F238E27FC236}">
                <a16:creationId xmlns:a16="http://schemas.microsoft.com/office/drawing/2014/main" id="{A95C1528-4632-7B2F-004F-3EA9F04EBF34}"/>
              </a:ext>
            </a:extLst>
          </p:cNvPr>
          <p:cNvPicPr>
            <a:picLocks noChangeAspect="1"/>
          </p:cNvPicPr>
          <p:nvPr/>
        </p:nvPicPr>
        <p:blipFill>
          <a:blip r:embed="rId3"/>
          <a:stretch>
            <a:fillRect/>
          </a:stretch>
        </p:blipFill>
        <p:spPr>
          <a:xfrm>
            <a:off x="1149956" y="3807007"/>
            <a:ext cx="2809396" cy="2809396"/>
          </a:xfrm>
          <a:prstGeom prst="rect">
            <a:avLst/>
          </a:prstGeom>
        </p:spPr>
      </p:pic>
    </p:spTree>
    <p:extLst>
      <p:ext uri="{BB962C8B-B14F-4D97-AF65-F5344CB8AC3E}">
        <p14:creationId xmlns:p14="http://schemas.microsoft.com/office/powerpoint/2010/main" val="127730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245115" y="532665"/>
            <a:ext cx="10880209" cy="195366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12:</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change the current policy of NA World Services automatically funding delegates from seated regions and zones to the WSC to funding available upon request. </a:t>
            </a:r>
          </a:p>
        </p:txBody>
      </p:sp>
      <p:sp>
        <p:nvSpPr>
          <p:cNvPr id="3" name="TextBox 2">
            <a:extLst>
              <a:ext uri="{FF2B5EF4-FFF2-40B4-BE49-F238E27FC236}">
                <a16:creationId xmlns:a16="http://schemas.microsoft.com/office/drawing/2014/main" id="{9A9E0E37-C6F3-45D2-36D5-7F83519AD91C}"/>
              </a:ext>
            </a:extLst>
          </p:cNvPr>
          <p:cNvSpPr txBox="1"/>
          <p:nvPr/>
        </p:nvSpPr>
        <p:spPr>
          <a:xfrm>
            <a:off x="1495425" y="2828835"/>
            <a:ext cx="10401300" cy="1754326"/>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encourage service bodies to fund their delegates, but ensure that regions and zones that need the funding are able to have it.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836633" y="2578922"/>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102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C17C77E-B42D-1580-716E-F83D0430B485}"/>
              </a:ext>
            </a:extLst>
          </p:cNvPr>
          <p:cNvCxnSpPr/>
          <p:nvPr/>
        </p:nvCxnSpPr>
        <p:spPr>
          <a:xfrm>
            <a:off x="836633" y="407222"/>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0DF2DE-AF15-1D07-9764-5D3E2E492889}"/>
              </a:ext>
            </a:extLst>
          </p:cNvPr>
          <p:cNvSpPr txBox="1"/>
          <p:nvPr/>
        </p:nvSpPr>
        <p:spPr>
          <a:xfrm>
            <a:off x="1190625" y="1669542"/>
            <a:ext cx="10668000" cy="3118803"/>
          </a:xfrm>
          <a:prstGeom prst="rect">
            <a:avLst/>
          </a:prstGeom>
          <a:noFill/>
        </p:spPr>
        <p:txBody>
          <a:bodyPr wrap="square" rtlCol="0">
            <a:spAutoFit/>
          </a:bodyPr>
          <a:lstStyle/>
          <a:p>
            <a:pPr marL="304800" marR="0" algn="just">
              <a:spcBef>
                <a:spcPts val="1200"/>
              </a:spcBef>
              <a:spcAft>
                <a:spcPts val="0"/>
              </a:spcAft>
            </a:pPr>
            <a:r>
              <a:rPr lang="en-US" sz="1900" b="1" dirty="0">
                <a:solidFill>
                  <a:srgbClr val="000000"/>
                </a:solidFill>
                <a:effectLst/>
                <a:ea typeface="Times New Roman" panose="02020603050405020304" pitchFamily="18" charset="0"/>
                <a:cs typeface="Myriad Pro Light" panose="020B0403030403020204" pitchFamily="34" charset="0"/>
              </a:rPr>
              <a:t>Operational Guidelines of the WSC </a:t>
            </a:r>
            <a:endParaRPr lang="en-US" sz="1900" b="1" dirty="0">
              <a:solidFill>
                <a:srgbClr val="000000"/>
              </a:solidFill>
              <a:effectLst/>
              <a:ea typeface="Times New Roman" panose="02020603050405020304" pitchFamily="18" charset="0"/>
              <a:cs typeface="Myriad Pro" panose="020B0503030403020204" pitchFamily="34" charset="0"/>
            </a:endParaRPr>
          </a:p>
          <a:p>
            <a:pPr marL="495300" marR="0" indent="-190500" algn="just">
              <a:spcBef>
                <a:spcPts val="400"/>
              </a:spcBef>
              <a:spcAft>
                <a:spcPts val="0"/>
              </a:spcAft>
            </a:pPr>
            <a:r>
              <a:rPr lang="en-US" sz="1900" dirty="0">
                <a:solidFill>
                  <a:srgbClr val="000000"/>
                </a:solidFill>
                <a:effectLst/>
                <a:ea typeface="Times New Roman" panose="02020603050405020304" pitchFamily="18" charset="0"/>
                <a:cs typeface="Myriad Pro" panose="020B0503030403020204" pitchFamily="34" charset="0"/>
              </a:rPr>
              <a:t>4.	The World Service Conference </a:t>
            </a:r>
            <a:r>
              <a:rPr lang="en-US" sz="1900" u="heavy" dirty="0">
                <a:solidFill>
                  <a:srgbClr val="F40000"/>
                </a:solidFill>
                <a:effectLst/>
                <a:ea typeface="Times New Roman" panose="02020603050405020304" pitchFamily="18" charset="0"/>
                <a:cs typeface="Myriad Pro" panose="020B0503030403020204" pitchFamily="34" charset="0"/>
              </a:rPr>
              <a:t>offers</a:t>
            </a:r>
            <a:r>
              <a:rPr lang="en-US" sz="1900" dirty="0">
                <a:solidFill>
                  <a:srgbClr val="000000"/>
                </a:solidFill>
                <a:effectLst/>
                <a:ea typeface="Times New Roman" panose="02020603050405020304" pitchFamily="18" charset="0"/>
                <a:cs typeface="Myriad Pro" panose="020B0503030403020204" pitchFamily="34" charset="0"/>
              </a:rPr>
              <a:t> </a:t>
            </a:r>
            <a:r>
              <a:rPr lang="en-US" sz="1900" dirty="0" err="1">
                <a:solidFill>
                  <a:srgbClr val="000000"/>
                </a:solidFill>
                <a:effectLst/>
                <a:ea typeface="Times New Roman" panose="02020603050405020304" pitchFamily="18" charset="0"/>
                <a:cs typeface="Myriad Pro" panose="020B0503030403020204" pitchFamily="34" charset="0"/>
              </a:rPr>
              <a:t>fund</a:t>
            </a:r>
            <a:r>
              <a:rPr lang="en-US" sz="1900" strike="sngStrike" dirty="0" err="1">
                <a:solidFill>
                  <a:srgbClr val="F40000"/>
                </a:solidFill>
                <a:effectLst/>
                <a:ea typeface="Times New Roman" panose="02020603050405020304" pitchFamily="18" charset="0"/>
                <a:cs typeface="Myriad Pro" panose="020B0503030403020204" pitchFamily="34" charset="0"/>
              </a:rPr>
              <a:t>s</a:t>
            </a:r>
            <a:r>
              <a:rPr lang="en-US" sz="1900" u="heavy" dirty="0" err="1">
                <a:solidFill>
                  <a:srgbClr val="F40000"/>
                </a:solidFill>
                <a:effectLst/>
                <a:ea typeface="Times New Roman" panose="02020603050405020304" pitchFamily="18" charset="0"/>
                <a:cs typeface="Myriad Pro" panose="020B0503030403020204" pitchFamily="34" charset="0"/>
              </a:rPr>
              <a:t>ing</a:t>
            </a:r>
            <a:r>
              <a:rPr lang="en-US" sz="1900" u="heavy" dirty="0">
                <a:solidFill>
                  <a:srgbClr val="F40000"/>
                </a:solidFill>
                <a:effectLst/>
                <a:ea typeface="Times New Roman" panose="02020603050405020304" pitchFamily="18" charset="0"/>
                <a:cs typeface="Myriad Pro" panose="020B0503030403020204" pitchFamily="34" charset="0"/>
              </a:rPr>
              <a:t>, upon request, for</a:t>
            </a:r>
            <a:r>
              <a:rPr lang="en-US" sz="1900" dirty="0">
                <a:solidFill>
                  <a:srgbClr val="000000"/>
                </a:solidFill>
                <a:effectLst/>
                <a:ea typeface="Times New Roman" panose="02020603050405020304" pitchFamily="18" charset="0"/>
                <a:cs typeface="Myriad Pro" panose="020B0503030403020204" pitchFamily="34" charset="0"/>
              </a:rPr>
              <a:t> the attendance of a delegate from each seated region </a:t>
            </a:r>
            <a:r>
              <a:rPr lang="en-US" sz="1900" u="heavy" dirty="0">
                <a:solidFill>
                  <a:srgbClr val="F40000"/>
                </a:solidFill>
                <a:effectLst/>
                <a:ea typeface="Times New Roman" panose="02020603050405020304" pitchFamily="18" charset="0"/>
                <a:cs typeface="Myriad Pro" panose="020B0503030403020204" pitchFamily="34" charset="0"/>
              </a:rPr>
              <a:t>or zone</a:t>
            </a:r>
            <a:r>
              <a:rPr lang="en-US" sz="1900" dirty="0">
                <a:solidFill>
                  <a:srgbClr val="000000"/>
                </a:solidFill>
                <a:effectLst/>
                <a:ea typeface="Times New Roman" panose="02020603050405020304" pitchFamily="18" charset="0"/>
                <a:cs typeface="Myriad Pro" panose="020B0503030403020204" pitchFamily="34" charset="0"/>
              </a:rPr>
              <a:t> to the meeting of the WSC</a:t>
            </a:r>
            <a:r>
              <a:rPr lang="en-US" sz="1900" strike="sngStrike" dirty="0">
                <a:solidFill>
                  <a:srgbClr val="F40000"/>
                </a:solidFill>
                <a:effectLst/>
                <a:ea typeface="Times New Roman" panose="02020603050405020304" pitchFamily="18" charset="0"/>
                <a:cs typeface="Myriad Pro" panose="020B0503030403020204" pitchFamily="34" charset="0"/>
              </a:rPr>
              <a:t>, which is held every two years</a:t>
            </a:r>
            <a:r>
              <a:rPr lang="en-US" sz="1900" dirty="0">
                <a:solidFill>
                  <a:srgbClr val="000000"/>
                </a:solidFill>
                <a:effectLst/>
                <a:ea typeface="Times New Roman" panose="02020603050405020304" pitchFamily="18" charset="0"/>
                <a:cs typeface="Myriad Pro" panose="020B0503030403020204" pitchFamily="34" charset="0"/>
              </a:rPr>
              <a:t>. This funding includes travel, lodging, and meal expenses only. This policy </a:t>
            </a:r>
            <a:r>
              <a:rPr lang="en-US" sz="1900" strike="sngStrike" dirty="0">
                <a:solidFill>
                  <a:srgbClr val="F40000"/>
                </a:solidFill>
                <a:effectLst/>
                <a:ea typeface="Times New Roman" panose="02020603050405020304" pitchFamily="18" charset="0"/>
                <a:cs typeface="Myriad Pro" panose="020B0503030403020204" pitchFamily="34" charset="0"/>
              </a:rPr>
              <a:t>would</a:t>
            </a:r>
            <a:r>
              <a:rPr lang="en-US" sz="1900" dirty="0">
                <a:solidFill>
                  <a:srgbClr val="000000"/>
                </a:solidFill>
                <a:effectLst/>
                <a:ea typeface="Times New Roman" panose="02020603050405020304" pitchFamily="18" charset="0"/>
                <a:cs typeface="Myriad Pro" panose="020B0503030403020204" pitchFamily="34" charset="0"/>
              </a:rPr>
              <a:t> cover</a:t>
            </a:r>
            <a:r>
              <a:rPr lang="en-US" sz="1900" u="heavy" dirty="0">
                <a:solidFill>
                  <a:srgbClr val="F40000"/>
                </a:solidFill>
                <a:effectLst/>
                <a:ea typeface="Times New Roman" panose="02020603050405020304" pitchFamily="18" charset="0"/>
                <a:cs typeface="Myriad Pro" panose="020B0503030403020204" pitchFamily="34" charset="0"/>
              </a:rPr>
              <a:t>s</a:t>
            </a:r>
            <a:r>
              <a:rPr lang="en-US" sz="1900" dirty="0">
                <a:solidFill>
                  <a:srgbClr val="000000"/>
                </a:solidFill>
                <a:effectLst/>
                <a:ea typeface="Times New Roman" panose="02020603050405020304" pitchFamily="18" charset="0"/>
                <a:cs typeface="Myriad Pro" panose="020B0503030403020204" pitchFamily="34" charset="0"/>
              </a:rPr>
              <a:t> all </a:t>
            </a:r>
            <a:r>
              <a:rPr lang="en-US" sz="1900" strike="sngStrike" dirty="0">
                <a:solidFill>
                  <a:srgbClr val="F40000"/>
                </a:solidFill>
                <a:effectLst/>
                <a:ea typeface="Times New Roman" panose="02020603050405020304" pitchFamily="18" charset="0"/>
                <a:cs typeface="Myriad Pro" panose="020B0503030403020204" pitchFamily="34" charset="0"/>
              </a:rPr>
              <a:t>previously</a:t>
            </a:r>
            <a:r>
              <a:rPr lang="en-US" sz="1900" dirty="0">
                <a:solidFill>
                  <a:srgbClr val="F40000"/>
                </a:solidFill>
                <a:effectLst/>
                <a:ea typeface="Times New Roman" panose="02020603050405020304" pitchFamily="18" charset="0"/>
                <a:cs typeface="Myriad Pro" panose="020B0503030403020204" pitchFamily="34" charset="0"/>
              </a:rPr>
              <a:t> </a:t>
            </a:r>
            <a:r>
              <a:rPr lang="en-US" sz="1900" u="heavy" dirty="0">
                <a:solidFill>
                  <a:srgbClr val="F40000"/>
                </a:solidFill>
                <a:effectLst/>
                <a:ea typeface="Times New Roman" panose="02020603050405020304" pitchFamily="18" charset="0"/>
                <a:cs typeface="Myriad Pro" panose="020B0503030403020204" pitchFamily="34" charset="0"/>
              </a:rPr>
              <a:t>currently</a:t>
            </a:r>
            <a:r>
              <a:rPr lang="en-US" sz="1900" dirty="0">
                <a:solidFill>
                  <a:srgbClr val="000000"/>
                </a:solidFill>
                <a:effectLst/>
                <a:ea typeface="Times New Roman" panose="02020603050405020304" pitchFamily="18" charset="0"/>
                <a:cs typeface="Myriad Pro" panose="020B0503030403020204" pitchFamily="34" charset="0"/>
              </a:rPr>
              <a:t> seated regions and zones that have attended one of the past three conferences. </a:t>
            </a:r>
          </a:p>
          <a:p>
            <a:pPr marL="495300" marR="0" indent="-190500" algn="just">
              <a:spcBef>
                <a:spcPts val="400"/>
              </a:spcBef>
              <a:spcAft>
                <a:spcPts val="0"/>
              </a:spcAft>
            </a:pPr>
            <a:r>
              <a:rPr lang="en-US" sz="1900" dirty="0">
                <a:solidFill>
                  <a:srgbClr val="000000"/>
                </a:solidFill>
                <a:effectLst/>
                <a:ea typeface="Times New Roman" panose="02020603050405020304" pitchFamily="18" charset="0"/>
                <a:cs typeface="Myriad Pro" panose="020B0503030403020204" pitchFamily="34" charset="0"/>
              </a:rPr>
              <a:t>5.	Any zonal forum with two or more zonally seated regions or communities that are not seated at the World Service Conference may choose to send one zonal delegate </a:t>
            </a:r>
            <a:r>
              <a:rPr lang="en-US" sz="1900" u="heavy" dirty="0">
                <a:solidFill>
                  <a:srgbClr val="F40000"/>
                </a:solidFill>
                <a:effectLst/>
                <a:ea typeface="Times New Roman" panose="02020603050405020304" pitchFamily="18" charset="0"/>
                <a:cs typeface="Myriad Pro" panose="020B0503030403020204" pitchFamily="34" charset="0"/>
              </a:rPr>
              <a:t>and alternate</a:t>
            </a:r>
            <a:r>
              <a:rPr lang="en-US" sz="1900" dirty="0">
                <a:solidFill>
                  <a:srgbClr val="000000"/>
                </a:solidFill>
                <a:effectLst/>
                <a:ea typeface="Times New Roman" panose="02020603050405020304" pitchFamily="18" charset="0"/>
                <a:cs typeface="Myriad Pro" panose="020B0503030403020204" pitchFamily="34" charset="0"/>
              </a:rPr>
              <a:t> to the World Service Conference to represent those regions or communities.  </a:t>
            </a:r>
            <a:r>
              <a:rPr lang="en-US" sz="1900" strike="sngStrike" dirty="0">
                <a:solidFill>
                  <a:srgbClr val="F40000"/>
                </a:solidFill>
                <a:effectLst/>
                <a:ea typeface="Times New Roman" panose="02020603050405020304" pitchFamily="18" charset="0"/>
                <a:cs typeface="Myriad Pro" panose="020B0503030403020204" pitchFamily="34" charset="0"/>
              </a:rPr>
              <a:t>Zonal delegates are eligible to receive the same funding from NA World Services as regional delegates when attending the WSC. This funding includes travel, lodging, and meal expenses only. </a:t>
            </a:r>
            <a:r>
              <a:rPr lang="en-US" sz="1900" dirty="0">
                <a:solidFill>
                  <a:srgbClr val="000000"/>
                </a:solidFill>
                <a:effectLst/>
                <a:ea typeface="Times New Roman" panose="02020603050405020304" pitchFamily="18" charset="0"/>
                <a:cs typeface="Myriad Pro" panose="020B0503030403020204" pitchFamily="34" charset="0"/>
              </a:rPr>
              <a:t> </a:t>
            </a:r>
          </a:p>
          <a:p>
            <a:endParaRPr lang="en-US" sz="1900" dirty="0"/>
          </a:p>
        </p:txBody>
      </p:sp>
      <p:sp>
        <p:nvSpPr>
          <p:cNvPr id="2" name="TextBox 1">
            <a:extLst>
              <a:ext uri="{FF2B5EF4-FFF2-40B4-BE49-F238E27FC236}">
                <a16:creationId xmlns:a16="http://schemas.microsoft.com/office/drawing/2014/main" id="{5AF43B0D-C72B-68A8-AE05-B791B455A80B}"/>
              </a:ext>
            </a:extLst>
          </p:cNvPr>
          <p:cNvSpPr txBox="1"/>
          <p:nvPr/>
        </p:nvSpPr>
        <p:spPr>
          <a:xfrm>
            <a:off x="1323975" y="590550"/>
            <a:ext cx="10401300" cy="646331"/>
          </a:xfrm>
          <a:prstGeom prst="rect">
            <a:avLst/>
          </a:prstGeom>
          <a:noFill/>
        </p:spPr>
        <p:txBody>
          <a:bodyPr wrap="square" rtlCol="0">
            <a:spAutoFit/>
          </a:bodyPr>
          <a:lstStyle/>
          <a:p>
            <a:r>
              <a:rPr lang="en-US" sz="3600" b="1" dirty="0">
                <a:solidFill>
                  <a:schemeClr val="accent5"/>
                </a:solidFill>
              </a:rPr>
              <a:t>Policy Affected</a:t>
            </a:r>
            <a:r>
              <a:rPr lang="en-US" sz="3600" b="1" i="1" dirty="0">
                <a:solidFill>
                  <a:schemeClr val="accent5"/>
                </a:solidFill>
              </a:rPr>
              <a:t>:  </a:t>
            </a:r>
            <a:r>
              <a:rPr lang="en-US" sz="3600" i="1" dirty="0">
                <a:solidFill>
                  <a:schemeClr val="tx2">
                    <a:lumMod val="60000"/>
                    <a:lumOff val="40000"/>
                  </a:schemeClr>
                </a:solidFill>
              </a:rPr>
              <a:t>A Guide to World Services in NA</a:t>
            </a:r>
            <a:r>
              <a:rPr lang="en-US" sz="3600" dirty="0">
                <a:solidFill>
                  <a:schemeClr val="tx2">
                    <a:lumMod val="60000"/>
                    <a:lumOff val="40000"/>
                  </a:schemeClr>
                </a:solidFill>
              </a:rPr>
              <a:t>, page 31.</a:t>
            </a:r>
          </a:p>
        </p:txBody>
      </p:sp>
    </p:spTree>
    <p:extLst>
      <p:ext uri="{BB962C8B-B14F-4D97-AF65-F5344CB8AC3E}">
        <p14:creationId xmlns:p14="http://schemas.microsoft.com/office/powerpoint/2010/main" val="12276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245115" y="532665"/>
            <a:ext cx="10880209" cy="195366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12:</a:t>
            </a:r>
            <a:r>
              <a:rPr lang="en-US" sz="4000" b="1" dirty="0">
                <a:solidFill>
                  <a:schemeClr val="accent5"/>
                </a:solidFill>
                <a:latin typeface="+mn-lt"/>
                <a:ea typeface="Cambria" charset="0"/>
                <a:cs typeface="Cambria" charset="0"/>
                <a:sym typeface="BotonBQ-Bold"/>
              </a:rPr>
              <a:t>  </a:t>
            </a:r>
            <a:r>
              <a:rPr lang="en-US" sz="3600" dirty="0">
                <a:solidFill>
                  <a:schemeClr val="tx2">
                    <a:lumMod val="60000"/>
                    <a:lumOff val="40000"/>
                  </a:schemeClr>
                </a:solidFill>
              </a:rPr>
              <a:t>To change the current policy of NA World Services automatically funding delegates from seated regions and zones to the WSC to funding available upon request. </a:t>
            </a:r>
          </a:p>
        </p:txBody>
      </p:sp>
      <p:sp>
        <p:nvSpPr>
          <p:cNvPr id="3" name="TextBox 2">
            <a:extLst>
              <a:ext uri="{FF2B5EF4-FFF2-40B4-BE49-F238E27FC236}">
                <a16:creationId xmlns:a16="http://schemas.microsoft.com/office/drawing/2014/main" id="{9A9E0E37-C6F3-45D2-36D5-7F83519AD91C}"/>
              </a:ext>
            </a:extLst>
          </p:cNvPr>
          <p:cNvSpPr txBox="1"/>
          <p:nvPr/>
        </p:nvSpPr>
        <p:spPr>
          <a:xfrm>
            <a:off x="1495425" y="2828835"/>
            <a:ext cx="10401300" cy="1754326"/>
          </a:xfrm>
          <a:prstGeom prst="rect">
            <a:avLst/>
          </a:prstGeom>
          <a:noFill/>
        </p:spPr>
        <p:txBody>
          <a:bodyPr wrap="square" rtlCol="0">
            <a:spAutoFit/>
          </a:bodyPr>
          <a:lstStyle/>
          <a:p>
            <a:r>
              <a:rPr lang="en-US" sz="3600" b="1" dirty="0">
                <a:solidFill>
                  <a:schemeClr val="accent5"/>
                </a:solidFill>
              </a:rPr>
              <a:t>Intent:  </a:t>
            </a:r>
            <a:r>
              <a:rPr lang="en-US" sz="3600" dirty="0">
                <a:solidFill>
                  <a:schemeClr val="tx2">
                    <a:lumMod val="60000"/>
                    <a:lumOff val="40000"/>
                  </a:schemeClr>
                </a:solidFill>
              </a:rPr>
              <a:t>To encourage service bodies to fund their delegates, but ensure that regions and zones that need the funding are able to have it.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836633" y="2578922"/>
            <a:ext cx="11227443"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3D301E8F-C226-BC3C-5397-7A1923B3C38E}"/>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E6988C-0BE0-40B3-34F9-64A563B5926D}"/>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16861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9830B-B3DE-D04C-A128-742F12CB4745}"/>
              </a:ext>
            </a:extLst>
          </p:cNvPr>
          <p:cNvSpPr/>
          <p:nvPr/>
        </p:nvSpPr>
        <p:spPr>
          <a:xfrm>
            <a:off x="424405" y="525045"/>
            <a:ext cx="11277600" cy="5878532"/>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kern="1200" dirty="0">
                <a:solidFill>
                  <a:schemeClr val="accent1"/>
                </a:solidFill>
                <a:ea typeface="Cambria" charset="0"/>
                <a:cs typeface="Cambria" charset="0"/>
                <a:sym typeface="PopplLaudatio-Regular"/>
              </a:rPr>
              <a:t>Six other </a:t>
            </a:r>
            <a:r>
              <a:rPr lang="en-US" sz="4000" dirty="0">
                <a:solidFill>
                  <a:schemeClr val="accent1"/>
                </a:solidFill>
                <a:ea typeface="Cambria" charset="0"/>
                <a:cs typeface="Cambria" charset="0"/>
                <a:sym typeface="PopplLaudatio-Regular"/>
              </a:rPr>
              <a:t>PowerPoint</a:t>
            </a:r>
            <a:r>
              <a:rPr lang="en-US" sz="4000" kern="1200" dirty="0">
                <a:solidFill>
                  <a:schemeClr val="accent1"/>
                </a:solidFill>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i="1" dirty="0">
                <a:solidFill>
                  <a:schemeClr val="accent1"/>
                </a:solidFill>
                <a:ea typeface="Cambria" charset="0"/>
                <a:cs typeface="Cambria" charset="0"/>
                <a:sym typeface="PopplLaudatio-Regular"/>
              </a:rPr>
              <a:t>CAR</a:t>
            </a:r>
            <a:r>
              <a:rPr lang="en-US" sz="4000" dirty="0">
                <a:solidFill>
                  <a:schemeClr val="accent1"/>
                </a:solidFill>
                <a:ea typeface="Cambria" charset="0"/>
                <a:cs typeface="Cambria" charset="0"/>
                <a:sym typeface="PopplLaudatio-Regular"/>
              </a:rPr>
              <a:t>  survey also available online</a:t>
            </a:r>
            <a:endParaRPr lang="en-US" sz="4000" kern="1200" dirty="0">
              <a:solidFill>
                <a:schemeClr val="accent1"/>
              </a:solidFill>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i="1" kern="1200" dirty="0">
                <a:solidFill>
                  <a:schemeClr val="accent1"/>
                </a:solidFill>
                <a:ea typeface="Cambria" charset="0"/>
                <a:cs typeface="Cambria" charset="0"/>
                <a:sym typeface="PopplLaudatio-Regular"/>
              </a:rPr>
              <a:t>CAR</a:t>
            </a:r>
            <a:r>
              <a:rPr lang="en-US" sz="4000" kern="1200" dirty="0">
                <a:solidFill>
                  <a:schemeClr val="accent1"/>
                </a:solidFill>
                <a:ea typeface="Cambria" charset="0"/>
                <a:cs typeface="Cambria" charset="0"/>
                <a:sym typeface="PopplLaudatio-Regular"/>
              </a:rPr>
              <a:t>  available for download</a:t>
            </a: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worldboard@na.org</a:t>
            </a:r>
            <a:r>
              <a:rPr lang="en-US" sz="5400" u="sng" kern="1200" dirty="0">
                <a:solidFill>
                  <a:srgbClr val="00B0F0"/>
                </a:solidFill>
                <a:uFill>
                  <a:solidFill>
                    <a:srgbClr val="00B0F0"/>
                  </a:solidFill>
                </a:uFill>
                <a:ea typeface="Cambria" charset="0"/>
                <a:cs typeface="Cambria" charset="0"/>
                <a:sym typeface="PopplLaudatio-Regular"/>
              </a:rPr>
              <a:t> </a:t>
            </a:r>
          </a:p>
          <a:p>
            <a:pPr lvl="3" defTabSz="457200">
              <a:spcBef>
                <a:spcPts val="600"/>
              </a:spcBef>
              <a:buSzPct val="75000"/>
              <a:defRPr sz="1800"/>
            </a:pPr>
            <a:endParaRPr lang="en-US" sz="5400" u="sng" dirty="0">
              <a:solidFill>
                <a:srgbClr val="00B0F0"/>
              </a:solidFill>
              <a:uFill>
                <a:solidFill>
                  <a:srgbClr val="00B0F0"/>
                </a:solidFill>
              </a:uFill>
              <a:ea typeface="Cambria" charset="0"/>
              <a:cs typeface="Cambria" charset="0"/>
              <a:sym typeface="PopplLaudatio-Regular"/>
            </a:endParaRP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www.na.org</a:t>
            </a:r>
            <a:r>
              <a:rPr lang="en-US" sz="5400" u="sng" kern="1200" dirty="0">
                <a:solidFill>
                  <a:srgbClr val="00B0F0"/>
                </a:solidFill>
                <a:uFill>
                  <a:solidFill>
                    <a:srgbClr val="00B0F0"/>
                  </a:solidFill>
                </a:uFill>
                <a:ea typeface="Cambria" charset="0"/>
                <a:cs typeface="Cambria" charset="0"/>
                <a:sym typeface="PopplLaudatio-Regular"/>
              </a:rPr>
              <a:t>/conference </a:t>
            </a:r>
          </a:p>
          <a:p>
            <a:pPr marL="457200" lvl="1" defTabSz="457200">
              <a:spcBef>
                <a:spcPts val="600"/>
              </a:spcBef>
              <a:buClrTx/>
              <a:buSzPct val="75000"/>
              <a:defRPr sz="1800"/>
            </a:pPr>
            <a:r>
              <a:rPr lang="en-US" sz="5400" u="sng" kern="1200" dirty="0">
                <a:solidFill>
                  <a:srgbClr val="00B0F0"/>
                </a:solidFill>
                <a:uFill>
                  <a:solidFill>
                    <a:srgbClr val="00B0F0"/>
                  </a:solidFill>
                </a:uFill>
                <a:ea typeface="Cambria" charset="0"/>
                <a:cs typeface="Cambria" charset="0"/>
                <a:sym typeface="PopplLaudatio-Regular"/>
              </a:rPr>
              <a:t>  </a:t>
            </a:r>
          </a:p>
        </p:txBody>
      </p:sp>
      <p:pic>
        <p:nvPicPr>
          <p:cNvPr id="6" name="Picture 5">
            <a:extLst>
              <a:ext uri="{FF2B5EF4-FFF2-40B4-BE49-F238E27FC236}">
                <a16:creationId xmlns:a16="http://schemas.microsoft.com/office/drawing/2014/main" id="{46945561-E8BD-4BC5-9FFB-A7E02FF650D1}"/>
              </a:ext>
            </a:extLst>
          </p:cNvPr>
          <p:cNvPicPr>
            <a:picLocks noChangeAspect="1"/>
          </p:cNvPicPr>
          <p:nvPr/>
        </p:nvPicPr>
        <p:blipFill>
          <a:blip r:embed="rId3"/>
          <a:stretch>
            <a:fillRect/>
          </a:stretch>
        </p:blipFill>
        <p:spPr>
          <a:xfrm>
            <a:off x="8248891" y="1911752"/>
            <a:ext cx="3657600" cy="4724400"/>
          </a:xfrm>
          <a:prstGeom prst="rect">
            <a:avLst/>
          </a:prstGeom>
          <a:ln>
            <a:solidFill>
              <a:schemeClr val="accent1">
                <a:lumMod val="60000"/>
                <a:lumOff val="40000"/>
              </a:schemeClr>
            </a:solidFill>
          </a:ln>
        </p:spPr>
      </p:pic>
      <p:pic>
        <p:nvPicPr>
          <p:cNvPr id="2" name="Picture 1">
            <a:extLst>
              <a:ext uri="{FF2B5EF4-FFF2-40B4-BE49-F238E27FC236}">
                <a16:creationId xmlns:a16="http://schemas.microsoft.com/office/drawing/2014/main" id="{0E55B1A7-5B40-466F-D65D-7763121E2A7A}"/>
              </a:ext>
            </a:extLst>
          </p:cNvPr>
          <p:cNvPicPr>
            <a:picLocks noChangeAspect="1"/>
          </p:cNvPicPr>
          <p:nvPr/>
        </p:nvPicPr>
        <p:blipFill>
          <a:blip r:embed="rId4"/>
          <a:stretch>
            <a:fillRect/>
          </a:stretch>
        </p:blipFill>
        <p:spPr>
          <a:xfrm>
            <a:off x="91030" y="4040159"/>
            <a:ext cx="1674492" cy="2170141"/>
          </a:xfrm>
          <a:prstGeom prst="rect">
            <a:avLst/>
          </a:prstGeom>
        </p:spPr>
      </p:pic>
    </p:spTree>
    <p:extLst>
      <p:ext uri="{BB962C8B-B14F-4D97-AF65-F5344CB8AC3E}">
        <p14:creationId xmlns:p14="http://schemas.microsoft.com/office/powerpoint/2010/main" val="305844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449255" y="416689"/>
            <a:ext cx="8218025" cy="6157731"/>
          </a:xfrm>
        </p:spPr>
        <p:txBody>
          <a:bodyPr/>
          <a:lstStyle/>
          <a:p>
            <a:r>
              <a:rPr lang="en-US" sz="4800" dirty="0">
                <a:solidFill>
                  <a:schemeClr val="accent1"/>
                </a:solidFill>
              </a:rPr>
              <a:t>These </a:t>
            </a:r>
            <a:r>
              <a:rPr lang="en-US" sz="5400" dirty="0">
                <a:solidFill>
                  <a:schemeClr val="accent1"/>
                </a:solidFill>
              </a:rPr>
              <a:t>PowerPoint</a:t>
            </a:r>
            <a:r>
              <a:rPr lang="en-US" sz="4800" dirty="0">
                <a:solidFill>
                  <a:schemeClr val="accent1"/>
                </a:solidFill>
              </a:rPr>
              <a:t>s only cover the main points of the </a:t>
            </a:r>
            <a:r>
              <a:rPr lang="en-US" sz="4800" i="1" dirty="0">
                <a:solidFill>
                  <a:schemeClr val="accent1"/>
                </a:solidFill>
              </a:rPr>
              <a:t>CAR</a:t>
            </a:r>
            <a:r>
              <a:rPr lang="en-US" sz="4800" dirty="0">
                <a:solidFill>
                  <a:schemeClr val="accent1"/>
                </a:solidFill>
              </a:rPr>
              <a:t>.</a:t>
            </a:r>
            <a:br>
              <a:rPr lang="en-US" sz="4800" dirty="0">
                <a:solidFill>
                  <a:schemeClr val="accent1"/>
                </a:solidFill>
              </a:rPr>
            </a:br>
            <a:br>
              <a:rPr lang="en-US" sz="4800" dirty="0">
                <a:solidFill>
                  <a:schemeClr val="accent1"/>
                </a:solidFill>
              </a:rPr>
            </a:br>
            <a:r>
              <a:rPr lang="en-US" sz="4800" dirty="0">
                <a:solidFill>
                  <a:schemeClr val="accent1"/>
                </a:solidFill>
              </a:rPr>
              <a:t>We encourage all members to read the </a:t>
            </a:r>
            <a:r>
              <a:rPr lang="en-US" sz="4800" i="1" dirty="0">
                <a:solidFill>
                  <a:schemeClr val="accent1"/>
                </a:solidFill>
              </a:rPr>
              <a:t>CAR</a:t>
            </a:r>
            <a:r>
              <a:rPr lang="en-US" sz="4800" dirty="0">
                <a:solidFill>
                  <a:schemeClr val="accent1"/>
                </a:solidFill>
              </a:rPr>
              <a:t>  itself.</a:t>
            </a:r>
            <a:br>
              <a:rPr lang="en-US" sz="4800" dirty="0">
                <a:solidFill>
                  <a:schemeClr val="accent1"/>
                </a:solidFill>
              </a:rPr>
            </a:br>
            <a:br>
              <a:rPr lang="en-US" sz="4800" dirty="0">
                <a:solidFill>
                  <a:schemeClr val="accent1"/>
                </a:solidFill>
              </a:rPr>
            </a:br>
            <a:r>
              <a:rPr lang="en-US" sz="4800" dirty="0">
                <a:solidFill>
                  <a:schemeClr val="accent1"/>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1"/>
                </a:solidFill>
              </a:rPr>
            </a:br>
            <a:r>
              <a:rPr lang="en-US" sz="4800" dirty="0">
                <a:solidFill>
                  <a:schemeClr val="accent1"/>
                </a:solidFill>
              </a:rPr>
              <a:t>for the complete 2023 </a:t>
            </a:r>
            <a:r>
              <a:rPr lang="en-US" sz="4800" i="1" dirty="0">
                <a:solidFill>
                  <a:schemeClr val="accent1"/>
                </a:solidFill>
              </a:rPr>
              <a:t>CAR</a:t>
            </a:r>
            <a:r>
              <a:rPr lang="en-US" sz="4800" dirty="0">
                <a:solidFill>
                  <a:schemeClr val="accent1"/>
                </a:solidFill>
              </a:rPr>
              <a:t>.</a:t>
            </a:r>
            <a:endParaRPr lang="en-US" sz="4000" dirty="0">
              <a:solidFill>
                <a:schemeClr val="accent1"/>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80FB5925-2CBE-0744-7221-08F8D751E26E}"/>
              </a:ext>
            </a:extLst>
          </p:cNvPr>
          <p:cNvPicPr>
            <a:picLocks noChangeAspect="1"/>
          </p:cNvPicPr>
          <p:nvPr/>
        </p:nvPicPr>
        <p:blipFill rotWithShape="1">
          <a:blip r:embed="rId4"/>
          <a:srcRect b="21493"/>
          <a:stretch/>
        </p:blipFill>
        <p:spPr>
          <a:xfrm>
            <a:off x="10353496" y="5163531"/>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Future of the WSC</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p:txBody>
          <a:bodyPr/>
          <a:lstStyle/>
          <a:p>
            <a:r>
              <a:rPr lang="en-US" dirty="0"/>
              <a:t>Motions 9–12 were shaped by many discussions about what’s next for the World Service Conference.</a:t>
            </a:r>
          </a:p>
        </p:txBody>
      </p:sp>
    </p:spTree>
    <p:extLst>
      <p:ext uri="{BB962C8B-B14F-4D97-AF65-F5344CB8AC3E}">
        <p14:creationId xmlns:p14="http://schemas.microsoft.com/office/powerpoint/2010/main" val="374186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7F8388-AB2A-21B8-EF4D-EE7827808B19}"/>
              </a:ext>
            </a:extLst>
          </p:cNvPr>
          <p:cNvSpPr>
            <a:spLocks noGrp="1"/>
          </p:cNvSpPr>
          <p:nvPr>
            <p:ph type="subTitle" idx="1"/>
          </p:nvPr>
        </p:nvSpPr>
        <p:spPr>
          <a:xfrm>
            <a:off x="165889" y="328559"/>
            <a:ext cx="11860222" cy="1655762"/>
          </a:xfrm>
        </p:spPr>
        <p:txBody>
          <a:bodyPr/>
          <a:lstStyle/>
          <a:p>
            <a:r>
              <a:rPr lang="en-US" sz="4500" dirty="0">
                <a:solidFill>
                  <a:schemeClr val="accent1"/>
                </a:solidFill>
              </a:rPr>
              <a:t>For some background that led to Motions #9-12 go to </a:t>
            </a:r>
            <a:br>
              <a:rPr lang="en-US" sz="4500" dirty="0">
                <a:solidFill>
                  <a:schemeClr val="accent1"/>
                </a:solidFill>
              </a:rPr>
            </a:br>
            <a:r>
              <a:rPr lang="en-US" sz="4500" u="sng" dirty="0" err="1">
                <a:solidFill>
                  <a:srgbClr val="00B0F0"/>
                </a:solidFill>
              </a:rPr>
              <a:t>www.na.org</a:t>
            </a:r>
            <a:r>
              <a:rPr lang="en-US" sz="4500" u="sng" dirty="0">
                <a:solidFill>
                  <a:srgbClr val="00B0F0"/>
                </a:solidFill>
              </a:rPr>
              <a:t>/conference</a:t>
            </a:r>
          </a:p>
          <a:p>
            <a:endParaRPr lang="en-US" sz="4500" dirty="0">
              <a:solidFill>
                <a:schemeClr val="accent1"/>
              </a:solidFill>
            </a:endParaRPr>
          </a:p>
        </p:txBody>
      </p:sp>
      <p:pic>
        <p:nvPicPr>
          <p:cNvPr id="5" name="Picture 4">
            <a:extLst>
              <a:ext uri="{FF2B5EF4-FFF2-40B4-BE49-F238E27FC236}">
                <a16:creationId xmlns:a16="http://schemas.microsoft.com/office/drawing/2014/main" id="{1BF0A1BA-B634-744C-EB55-CBA3A724EEF7}"/>
              </a:ext>
            </a:extLst>
          </p:cNvPr>
          <p:cNvPicPr>
            <a:picLocks noChangeAspect="1"/>
          </p:cNvPicPr>
          <p:nvPr/>
        </p:nvPicPr>
        <p:blipFill>
          <a:blip r:embed="rId3"/>
          <a:stretch>
            <a:fillRect/>
          </a:stretch>
        </p:blipFill>
        <p:spPr>
          <a:xfrm>
            <a:off x="5085484" y="2824008"/>
            <a:ext cx="6940627" cy="3908107"/>
          </a:xfrm>
          <a:prstGeom prst="rect">
            <a:avLst/>
          </a:prstGeom>
        </p:spPr>
      </p:pic>
      <p:pic>
        <p:nvPicPr>
          <p:cNvPr id="7" name="Picture 6">
            <a:extLst>
              <a:ext uri="{FF2B5EF4-FFF2-40B4-BE49-F238E27FC236}">
                <a16:creationId xmlns:a16="http://schemas.microsoft.com/office/drawing/2014/main" id="{DC8906BA-322A-9693-79E4-4C6CB76D759B}"/>
              </a:ext>
            </a:extLst>
          </p:cNvPr>
          <p:cNvPicPr>
            <a:picLocks noChangeAspect="1"/>
          </p:cNvPicPr>
          <p:nvPr/>
        </p:nvPicPr>
        <p:blipFill rotWithShape="1">
          <a:blip r:embed="rId4"/>
          <a:srcRect l="4938"/>
          <a:stretch/>
        </p:blipFill>
        <p:spPr>
          <a:xfrm>
            <a:off x="165889" y="1858436"/>
            <a:ext cx="4595165" cy="3353644"/>
          </a:xfrm>
          <a:prstGeom prst="rect">
            <a:avLst/>
          </a:prstGeom>
        </p:spPr>
      </p:pic>
      <p:pic>
        <p:nvPicPr>
          <p:cNvPr id="9" name="Picture 8">
            <a:extLst>
              <a:ext uri="{FF2B5EF4-FFF2-40B4-BE49-F238E27FC236}">
                <a16:creationId xmlns:a16="http://schemas.microsoft.com/office/drawing/2014/main" id="{C83FF1F6-F8E1-BC7E-A90C-11DFBEB7F1A5}"/>
              </a:ext>
            </a:extLst>
          </p:cNvPr>
          <p:cNvPicPr>
            <a:picLocks noChangeAspect="1"/>
          </p:cNvPicPr>
          <p:nvPr/>
        </p:nvPicPr>
        <p:blipFill>
          <a:blip r:embed="rId5"/>
          <a:stretch>
            <a:fillRect/>
          </a:stretch>
        </p:blipFill>
        <p:spPr>
          <a:xfrm rot="1201836">
            <a:off x="3425580" y="1448523"/>
            <a:ext cx="4014736" cy="1911282"/>
          </a:xfrm>
          <a:prstGeom prst="rect">
            <a:avLst/>
          </a:prstGeom>
        </p:spPr>
      </p:pic>
    </p:spTree>
    <p:extLst>
      <p:ext uri="{BB962C8B-B14F-4D97-AF65-F5344CB8AC3E}">
        <p14:creationId xmlns:p14="http://schemas.microsoft.com/office/powerpoint/2010/main" val="37437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60FA-7A75-8BC7-FECF-807096597C3A}"/>
              </a:ext>
            </a:extLst>
          </p:cNvPr>
          <p:cNvSpPr>
            <a:spLocks noGrp="1"/>
          </p:cNvSpPr>
          <p:nvPr>
            <p:ph type="ctrTitle"/>
          </p:nvPr>
        </p:nvSpPr>
        <p:spPr>
          <a:xfrm>
            <a:off x="347245" y="300941"/>
            <a:ext cx="9244811" cy="3128059"/>
          </a:xfrm>
        </p:spPr>
        <p:txBody>
          <a:bodyPr/>
          <a:lstStyle/>
          <a:p>
            <a:r>
              <a:rPr lang="en-US" sz="5000" dirty="0"/>
              <a:t>World Service was thrust into a financial crisis that we are slowly recovering from, but we are forever changed. </a:t>
            </a:r>
          </a:p>
        </p:txBody>
      </p:sp>
      <p:sp>
        <p:nvSpPr>
          <p:cNvPr id="3" name="Subtitle 2">
            <a:extLst>
              <a:ext uri="{FF2B5EF4-FFF2-40B4-BE49-F238E27FC236}">
                <a16:creationId xmlns:a16="http://schemas.microsoft.com/office/drawing/2014/main" id="{A02D5F2F-F76B-AFD5-A087-B10493C3A43F}"/>
              </a:ext>
            </a:extLst>
          </p:cNvPr>
          <p:cNvSpPr>
            <a:spLocks noGrp="1"/>
          </p:cNvSpPr>
          <p:nvPr>
            <p:ph type="subTitle" idx="1"/>
          </p:nvPr>
        </p:nvSpPr>
        <p:spPr>
          <a:xfrm>
            <a:off x="621338" y="3364991"/>
            <a:ext cx="9144000" cy="3128060"/>
          </a:xfrm>
        </p:spPr>
        <p:txBody>
          <a:bodyPr/>
          <a:lstStyle/>
          <a:p>
            <a:r>
              <a:rPr lang="en-US" sz="3400" dirty="0"/>
              <a:t>The World Service Office and the World Board </a:t>
            </a:r>
            <a:br>
              <a:rPr lang="en-US" sz="3400" dirty="0"/>
            </a:br>
            <a:r>
              <a:rPr lang="en-US" sz="3400" dirty="0"/>
              <a:t>have reduced resources</a:t>
            </a:r>
          </a:p>
          <a:p>
            <a:r>
              <a:rPr lang="en-US" sz="3400" dirty="0"/>
              <a:t>The World Service Conference is the last piece</a:t>
            </a:r>
          </a:p>
          <a:p>
            <a:pPr marL="914400"/>
            <a:r>
              <a:rPr lang="en-US" dirty="0">
                <a:solidFill>
                  <a:schemeClr val="bg2"/>
                </a:solidFill>
              </a:rPr>
              <a:t>$500,000 US dollars to hold the in-person 2018 WSC</a:t>
            </a:r>
          </a:p>
          <a:p>
            <a:pPr marL="914400"/>
            <a:r>
              <a:rPr lang="en-US" dirty="0">
                <a:solidFill>
                  <a:schemeClr val="bg2"/>
                </a:solidFill>
              </a:rPr>
              <a:t>22 participants have been added</a:t>
            </a:r>
          </a:p>
          <a:p>
            <a:pPr marL="914400"/>
            <a:r>
              <a:rPr lang="en-US" dirty="0">
                <a:solidFill>
                  <a:schemeClr val="bg2"/>
                </a:solidFill>
              </a:rPr>
              <a:t>Potentially 271 participants!</a:t>
            </a:r>
          </a:p>
        </p:txBody>
      </p:sp>
      <p:pic>
        <p:nvPicPr>
          <p:cNvPr id="4" name="Picture 3">
            <a:extLst>
              <a:ext uri="{FF2B5EF4-FFF2-40B4-BE49-F238E27FC236}">
                <a16:creationId xmlns:a16="http://schemas.microsoft.com/office/drawing/2014/main" id="{F44C1ABB-0686-311A-5E61-012EA34742FE}"/>
              </a:ext>
            </a:extLst>
          </p:cNvPr>
          <p:cNvPicPr>
            <a:picLocks noChangeAspect="1"/>
          </p:cNvPicPr>
          <p:nvPr/>
        </p:nvPicPr>
        <p:blipFill>
          <a:blip r:embed="rId3"/>
          <a:stretch>
            <a:fillRect/>
          </a:stretch>
        </p:blipFill>
        <p:spPr>
          <a:xfrm>
            <a:off x="8604504" y="2410296"/>
            <a:ext cx="3114214" cy="3096520"/>
          </a:xfrm>
          <a:prstGeom prst="rect">
            <a:avLst/>
          </a:prstGeom>
        </p:spPr>
      </p:pic>
    </p:spTree>
    <p:extLst>
      <p:ext uri="{BB962C8B-B14F-4D97-AF65-F5344CB8AC3E}">
        <p14:creationId xmlns:p14="http://schemas.microsoft.com/office/powerpoint/2010/main" val="340697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3DC7-2348-5159-149A-A7D90C579ED1}"/>
              </a:ext>
            </a:extLst>
          </p:cNvPr>
          <p:cNvSpPr>
            <a:spLocks noGrp="1"/>
          </p:cNvSpPr>
          <p:nvPr>
            <p:ph type="ctrTitle"/>
          </p:nvPr>
        </p:nvSpPr>
        <p:spPr>
          <a:xfrm>
            <a:off x="3685031" y="200357"/>
            <a:ext cx="7873793" cy="1067705"/>
          </a:xfrm>
        </p:spPr>
        <p:txBody>
          <a:bodyPr/>
          <a:lstStyle/>
          <a:p>
            <a:r>
              <a:rPr lang="en-US" dirty="0">
                <a:solidFill>
                  <a:schemeClr val="accent1"/>
                </a:solidFill>
              </a:rPr>
              <a:t>Three-Year Conference Cycle </a:t>
            </a:r>
          </a:p>
        </p:txBody>
      </p:sp>
      <p:sp>
        <p:nvSpPr>
          <p:cNvPr id="3" name="Subtitle 2">
            <a:extLst>
              <a:ext uri="{FF2B5EF4-FFF2-40B4-BE49-F238E27FC236}">
                <a16:creationId xmlns:a16="http://schemas.microsoft.com/office/drawing/2014/main" id="{3611BA19-49D6-CDF4-D74B-E6B3E9B07A3B}"/>
              </a:ext>
            </a:extLst>
          </p:cNvPr>
          <p:cNvSpPr>
            <a:spLocks noGrp="1"/>
          </p:cNvSpPr>
          <p:nvPr>
            <p:ph type="subTitle" idx="1"/>
          </p:nvPr>
        </p:nvSpPr>
        <p:spPr>
          <a:xfrm>
            <a:off x="3795874" y="2068335"/>
            <a:ext cx="7769046" cy="1655762"/>
          </a:xfrm>
        </p:spPr>
        <p:txBody>
          <a:bodyPr/>
          <a:lstStyle/>
          <a:p>
            <a:r>
              <a:rPr lang="en-US" sz="3400" b="1" dirty="0">
                <a:solidFill>
                  <a:schemeClr val="tx2"/>
                </a:solidFill>
              </a:rPr>
              <a:t>Try it for two cycles</a:t>
            </a:r>
          </a:p>
          <a:p>
            <a:r>
              <a:rPr lang="en-US" sz="3400" b="1" dirty="0">
                <a:solidFill>
                  <a:schemeClr val="tx2"/>
                </a:solidFill>
              </a:rPr>
              <a:t>2023-2026</a:t>
            </a:r>
          </a:p>
          <a:p>
            <a:r>
              <a:rPr lang="en-US" sz="3400" b="1" dirty="0">
                <a:solidFill>
                  <a:schemeClr val="tx2"/>
                </a:solidFill>
              </a:rPr>
              <a:t>2026-2029</a:t>
            </a:r>
          </a:p>
        </p:txBody>
      </p:sp>
      <p:sp>
        <p:nvSpPr>
          <p:cNvPr id="5" name="Subtitle 2">
            <a:extLst>
              <a:ext uri="{FF2B5EF4-FFF2-40B4-BE49-F238E27FC236}">
                <a16:creationId xmlns:a16="http://schemas.microsoft.com/office/drawing/2014/main" id="{B68BB5C9-5A02-B59D-091A-4F140AAA5CE1}"/>
              </a:ext>
            </a:extLst>
          </p:cNvPr>
          <p:cNvSpPr txBox="1">
            <a:spLocks/>
          </p:cNvSpPr>
          <p:nvPr/>
        </p:nvSpPr>
        <p:spPr>
          <a:xfrm>
            <a:off x="4800600" y="4195838"/>
            <a:ext cx="6931152" cy="22232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chemeClr val="accent2"/>
                </a:solidFill>
              </a:rPr>
              <a:t>Learned to meet online as a conference</a:t>
            </a:r>
          </a:p>
          <a:p>
            <a:r>
              <a:rPr lang="en-US" sz="3000" dirty="0">
                <a:solidFill>
                  <a:schemeClr val="accent2"/>
                </a:solidFill>
              </a:rPr>
              <a:t>Made decisions virtually</a:t>
            </a:r>
          </a:p>
          <a:p>
            <a:r>
              <a:rPr lang="en-US" sz="3000" dirty="0">
                <a:solidFill>
                  <a:schemeClr val="accent2"/>
                </a:solidFill>
              </a:rPr>
              <a:t>Been able to focus more attention on work that directly carries the message to the addict who still suffers</a:t>
            </a:r>
          </a:p>
        </p:txBody>
      </p:sp>
      <p:pic>
        <p:nvPicPr>
          <p:cNvPr id="6" name="Picture 5">
            <a:extLst>
              <a:ext uri="{FF2B5EF4-FFF2-40B4-BE49-F238E27FC236}">
                <a16:creationId xmlns:a16="http://schemas.microsoft.com/office/drawing/2014/main" id="{012D45B0-EE90-F0EE-DB9F-E7C1AD040439}"/>
              </a:ext>
            </a:extLst>
          </p:cNvPr>
          <p:cNvPicPr>
            <a:picLocks noChangeAspect="1"/>
          </p:cNvPicPr>
          <p:nvPr/>
        </p:nvPicPr>
        <p:blipFill>
          <a:blip r:embed="rId3"/>
          <a:stretch>
            <a:fillRect/>
          </a:stretch>
        </p:blipFill>
        <p:spPr>
          <a:xfrm>
            <a:off x="1334343" y="4019981"/>
            <a:ext cx="2461531" cy="2461531"/>
          </a:xfrm>
          <a:prstGeom prst="rect">
            <a:avLst/>
          </a:prstGeom>
        </p:spPr>
      </p:pic>
    </p:spTree>
    <p:extLst>
      <p:ext uri="{BB962C8B-B14F-4D97-AF65-F5344CB8AC3E}">
        <p14:creationId xmlns:p14="http://schemas.microsoft.com/office/powerpoint/2010/main" val="248280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4CBA40-2912-3151-8BC3-753A8B85977C}"/>
              </a:ext>
            </a:extLst>
          </p:cNvPr>
          <p:cNvSpPr txBox="1"/>
          <p:nvPr/>
        </p:nvSpPr>
        <p:spPr>
          <a:xfrm>
            <a:off x="347245" y="1137739"/>
            <a:ext cx="10680192" cy="5555367"/>
          </a:xfrm>
          <a:prstGeom prst="rect">
            <a:avLst/>
          </a:prstGeom>
          <a:noFill/>
        </p:spPr>
        <p:txBody>
          <a:bodyPr wrap="square" rtlCol="0">
            <a:spAutoFit/>
          </a:bodyPr>
          <a:lstStyle/>
          <a:p>
            <a:pPr marL="285750" indent="-285750">
              <a:lnSpc>
                <a:spcPts val="2620"/>
              </a:lnSpc>
              <a:spcBef>
                <a:spcPts val="800"/>
              </a:spcBef>
              <a:buFont typeface="Arial" panose="020B0604020202020204" pitchFamily="34" charset="0"/>
              <a:buChar char="•"/>
            </a:pPr>
            <a:r>
              <a:rPr lang="en-US" sz="2600" dirty="0">
                <a:solidFill>
                  <a:schemeClr val="tx2"/>
                </a:solidFill>
              </a:rPr>
              <a:t>Hold quarterly, open webinars </a:t>
            </a:r>
          </a:p>
          <a:p>
            <a:pPr marL="285750" indent="-285750">
              <a:lnSpc>
                <a:spcPts val="2620"/>
              </a:lnSpc>
              <a:spcBef>
                <a:spcPts val="800"/>
              </a:spcBef>
              <a:buFont typeface="Arial" panose="020B0604020202020204" pitchFamily="34" charset="0"/>
              <a:buChar char="•"/>
            </a:pPr>
            <a:r>
              <a:rPr lang="en-US" sz="2600" dirty="0">
                <a:solidFill>
                  <a:schemeClr val="tx2"/>
                </a:solidFill>
              </a:rPr>
              <a:t>Hold conference participant web meetings every other month</a:t>
            </a:r>
          </a:p>
          <a:p>
            <a:pPr marL="285750" indent="-285750">
              <a:lnSpc>
                <a:spcPts val="2620"/>
              </a:lnSpc>
              <a:spcBef>
                <a:spcPts val="800"/>
              </a:spcBef>
              <a:buFont typeface="Arial" panose="020B0604020202020204" pitchFamily="34" charset="0"/>
              <a:buChar char="•"/>
            </a:pPr>
            <a:r>
              <a:rPr lang="en-US" sz="2600" dirty="0">
                <a:solidFill>
                  <a:schemeClr val="tx2"/>
                </a:solidFill>
              </a:rPr>
              <a:t>Publish more translated material than ever— in 57 languages</a:t>
            </a:r>
          </a:p>
          <a:p>
            <a:pPr marL="285750" indent="-285750">
              <a:lnSpc>
                <a:spcPts val="2620"/>
              </a:lnSpc>
              <a:spcBef>
                <a:spcPts val="800"/>
              </a:spcBef>
              <a:buFont typeface="Arial" panose="020B0604020202020204" pitchFamily="34" charset="0"/>
              <a:buChar char="•"/>
            </a:pPr>
            <a:r>
              <a:rPr lang="en-US" sz="2600" dirty="0">
                <a:solidFill>
                  <a:schemeClr val="tx2"/>
                </a:solidFill>
              </a:rPr>
              <a:t>Finish a book project</a:t>
            </a:r>
          </a:p>
          <a:p>
            <a:pPr marL="285750" indent="-285750">
              <a:lnSpc>
                <a:spcPts val="2620"/>
              </a:lnSpc>
              <a:spcBef>
                <a:spcPts val="800"/>
              </a:spcBef>
              <a:buFont typeface="Arial" panose="020B0604020202020204" pitchFamily="34" charset="0"/>
              <a:buChar char="•"/>
            </a:pPr>
            <a:r>
              <a:rPr lang="en-US" sz="2600" dirty="0">
                <a:solidFill>
                  <a:schemeClr val="tx2"/>
                </a:solidFill>
              </a:rPr>
              <a:t>Launch two Instagram accounts, </a:t>
            </a:r>
            <a:r>
              <a:rPr lang="en-US" sz="2600" dirty="0">
                <a:solidFill>
                  <a:srgbClr val="00B0F0"/>
                </a:solidFill>
              </a:rPr>
              <a:t>@</a:t>
            </a:r>
            <a:r>
              <a:rPr lang="en-US" sz="2600" dirty="0" err="1">
                <a:solidFill>
                  <a:srgbClr val="00B0F0"/>
                </a:solidFill>
              </a:rPr>
              <a:t>narcoticsanonymous</a:t>
            </a:r>
            <a:r>
              <a:rPr lang="en-US" sz="2600" dirty="0">
                <a:solidFill>
                  <a:srgbClr val="00B0F0"/>
                </a:solidFill>
              </a:rPr>
              <a:t> </a:t>
            </a:r>
            <a:r>
              <a:rPr lang="en-US" sz="2600" dirty="0">
                <a:solidFill>
                  <a:schemeClr val="tx2"/>
                </a:solidFill>
              </a:rPr>
              <a:t>and </a:t>
            </a:r>
            <a:r>
              <a:rPr lang="en-US" sz="2600" dirty="0">
                <a:solidFill>
                  <a:srgbClr val="00B0F0"/>
                </a:solidFill>
              </a:rPr>
              <a:t>@</a:t>
            </a:r>
            <a:r>
              <a:rPr lang="en-US" sz="2600" dirty="0" err="1">
                <a:solidFill>
                  <a:srgbClr val="00B0F0"/>
                </a:solidFill>
              </a:rPr>
              <a:t>naglobalevents</a:t>
            </a:r>
            <a:endParaRPr lang="en-US" sz="2600" dirty="0">
              <a:solidFill>
                <a:srgbClr val="00B0F0"/>
              </a:solidFill>
            </a:endParaRPr>
          </a:p>
          <a:p>
            <a:pPr marL="285750" indent="-285750">
              <a:lnSpc>
                <a:spcPts val="2620"/>
              </a:lnSpc>
              <a:spcBef>
                <a:spcPts val="800"/>
              </a:spcBef>
              <a:buFont typeface="Arial" panose="020B0604020202020204" pitchFamily="34" charset="0"/>
              <a:buChar char="•"/>
            </a:pPr>
            <a:r>
              <a:rPr lang="en-US" sz="2600" dirty="0">
                <a:solidFill>
                  <a:schemeClr val="tx2"/>
                </a:solidFill>
              </a:rPr>
              <a:t>Upgrade our database</a:t>
            </a:r>
          </a:p>
          <a:p>
            <a:pPr marL="285750" indent="-285750">
              <a:lnSpc>
                <a:spcPts val="2620"/>
              </a:lnSpc>
              <a:spcBef>
                <a:spcPts val="800"/>
              </a:spcBef>
              <a:buFont typeface="Arial" panose="020B0604020202020204" pitchFamily="34" charset="0"/>
              <a:buChar char="•"/>
            </a:pPr>
            <a:r>
              <a:rPr lang="en-US" sz="2600" dirty="0">
                <a:solidFill>
                  <a:schemeClr val="tx2"/>
                </a:solidFill>
              </a:rPr>
              <a:t>Build consensus on ideas about virtual meetings </a:t>
            </a:r>
          </a:p>
          <a:p>
            <a:pPr marL="285750" indent="-285750">
              <a:lnSpc>
                <a:spcPts val="2620"/>
              </a:lnSpc>
              <a:spcBef>
                <a:spcPts val="800"/>
              </a:spcBef>
              <a:buFont typeface="Arial" panose="020B0604020202020204" pitchFamily="34" charset="0"/>
              <a:buChar char="•"/>
            </a:pPr>
            <a:r>
              <a:rPr lang="en-US" sz="2600" dirty="0">
                <a:solidFill>
                  <a:schemeClr val="tx2"/>
                </a:solidFill>
              </a:rPr>
              <a:t>Publish Virtual Meeting Basics and post many other resources on </a:t>
            </a:r>
            <a:r>
              <a:rPr lang="en-US" sz="2600" dirty="0" err="1">
                <a:solidFill>
                  <a:srgbClr val="00B0F0"/>
                </a:solidFill>
              </a:rPr>
              <a:t>www.na.org</a:t>
            </a:r>
            <a:r>
              <a:rPr lang="en-US" sz="2600" dirty="0">
                <a:solidFill>
                  <a:srgbClr val="00B0F0"/>
                </a:solidFill>
              </a:rPr>
              <a:t>/virtual</a:t>
            </a:r>
          </a:p>
          <a:p>
            <a:pPr marL="285750" indent="-285750">
              <a:lnSpc>
                <a:spcPts val="2620"/>
              </a:lnSpc>
              <a:spcBef>
                <a:spcPts val="800"/>
              </a:spcBef>
              <a:buFont typeface="Arial" panose="020B0604020202020204" pitchFamily="34" charset="0"/>
              <a:buChar char="•"/>
            </a:pPr>
            <a:r>
              <a:rPr lang="en-US" sz="2600" dirty="0">
                <a:solidFill>
                  <a:schemeClr val="tx2"/>
                </a:solidFill>
              </a:rPr>
              <a:t>Increase access to NA literature for incarcerated people on tablets </a:t>
            </a:r>
          </a:p>
          <a:p>
            <a:pPr marL="285750" indent="-285750">
              <a:lnSpc>
                <a:spcPts val="2620"/>
              </a:lnSpc>
              <a:spcBef>
                <a:spcPts val="800"/>
              </a:spcBef>
              <a:buFont typeface="Arial" panose="020B0604020202020204" pitchFamily="34" charset="0"/>
              <a:buChar char="•"/>
            </a:pPr>
            <a:r>
              <a:rPr lang="en-US" sz="2600" dirty="0">
                <a:solidFill>
                  <a:schemeClr val="tx2"/>
                </a:solidFill>
              </a:rPr>
              <a:t>Hold a six-month Fellowship review for the first change to the FIPT</a:t>
            </a:r>
          </a:p>
          <a:p>
            <a:pPr marL="285750" indent="-285750">
              <a:lnSpc>
                <a:spcPts val="2620"/>
              </a:lnSpc>
              <a:spcBef>
                <a:spcPts val="800"/>
              </a:spcBef>
              <a:buFont typeface="Arial" panose="020B0604020202020204" pitchFamily="34" charset="0"/>
              <a:buChar char="•"/>
            </a:pPr>
            <a:r>
              <a:rPr lang="en-US" sz="2600" dirty="0">
                <a:solidFill>
                  <a:schemeClr val="tx2"/>
                </a:solidFill>
              </a:rPr>
              <a:t>Post audio versions of the Basic Text in eight languages on </a:t>
            </a:r>
            <a:r>
              <a:rPr lang="en-US" sz="2600" dirty="0" err="1">
                <a:solidFill>
                  <a:srgbClr val="00B0F0"/>
                </a:solidFill>
              </a:rPr>
              <a:t>www.na.org</a:t>
            </a:r>
            <a:r>
              <a:rPr lang="en-US" sz="2600" dirty="0">
                <a:solidFill>
                  <a:srgbClr val="00B0F0"/>
                </a:solidFill>
              </a:rPr>
              <a:t>/audio</a:t>
            </a:r>
          </a:p>
          <a:p>
            <a:pPr marL="285750" indent="-285750">
              <a:lnSpc>
                <a:spcPts val="2620"/>
              </a:lnSpc>
              <a:spcBef>
                <a:spcPts val="800"/>
              </a:spcBef>
              <a:buFont typeface="Arial" panose="020B0604020202020204" pitchFamily="34" charset="0"/>
              <a:buChar char="•"/>
            </a:pPr>
            <a:r>
              <a:rPr lang="en-US" sz="2600" dirty="0">
                <a:solidFill>
                  <a:schemeClr val="tx2"/>
                </a:solidFill>
              </a:rPr>
              <a:t>Survey the Fellowship for revisions to </a:t>
            </a:r>
            <a:r>
              <a:rPr lang="en-US" sz="2600" i="1" dirty="0">
                <a:solidFill>
                  <a:schemeClr val="tx2"/>
                </a:solidFill>
              </a:rPr>
              <a:t>The Loner  </a:t>
            </a:r>
            <a:r>
              <a:rPr lang="en-US" sz="2600" dirty="0">
                <a:solidFill>
                  <a:schemeClr val="tx2"/>
                </a:solidFill>
              </a:rPr>
              <a:t>IP and a possible new piece of recovery literature on DRT/MAT as it relates to NA</a:t>
            </a:r>
          </a:p>
        </p:txBody>
      </p:sp>
      <p:sp>
        <p:nvSpPr>
          <p:cNvPr id="3" name="Title 1">
            <a:extLst>
              <a:ext uri="{FF2B5EF4-FFF2-40B4-BE49-F238E27FC236}">
                <a16:creationId xmlns:a16="http://schemas.microsoft.com/office/drawing/2014/main" id="{FA51E822-7A41-E3BE-ABC4-87A355C42D0D}"/>
              </a:ext>
            </a:extLst>
          </p:cNvPr>
          <p:cNvSpPr txBox="1">
            <a:spLocks/>
          </p:cNvSpPr>
          <p:nvPr/>
        </p:nvSpPr>
        <p:spPr>
          <a:xfrm>
            <a:off x="347245" y="300941"/>
            <a:ext cx="9244811" cy="312805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5000" dirty="0">
                <a:solidFill>
                  <a:schemeClr val="accent2"/>
                </a:solidFill>
              </a:rPr>
              <a:t>Look what </a:t>
            </a:r>
            <a:r>
              <a:rPr lang="en-US" sz="5000" u="sng" dirty="0">
                <a:solidFill>
                  <a:schemeClr val="accent2"/>
                </a:solidFill>
              </a:rPr>
              <a:t>WE</a:t>
            </a:r>
            <a:r>
              <a:rPr lang="en-US" sz="5000" dirty="0">
                <a:solidFill>
                  <a:schemeClr val="accent2"/>
                </a:solidFill>
              </a:rPr>
              <a:t> can do!</a:t>
            </a:r>
          </a:p>
        </p:txBody>
      </p:sp>
    </p:spTree>
    <p:extLst>
      <p:ext uri="{BB962C8B-B14F-4D97-AF65-F5344CB8AC3E}">
        <p14:creationId xmlns:p14="http://schemas.microsoft.com/office/powerpoint/2010/main" val="69885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669885-DE25-2593-7434-8BD20AA6ACD5}"/>
              </a:ext>
            </a:extLst>
          </p:cNvPr>
          <p:cNvSpPr txBox="1"/>
          <p:nvPr/>
        </p:nvSpPr>
        <p:spPr>
          <a:xfrm>
            <a:off x="1444752" y="393192"/>
            <a:ext cx="7726680" cy="6401753"/>
          </a:xfrm>
          <a:prstGeom prst="rect">
            <a:avLst/>
          </a:prstGeom>
          <a:noFill/>
        </p:spPr>
        <p:txBody>
          <a:bodyPr wrap="square" rtlCol="0">
            <a:spAutoFit/>
          </a:bodyPr>
          <a:lstStyle/>
          <a:p>
            <a:r>
              <a:rPr lang="en-US" sz="5200" b="1" dirty="0">
                <a:solidFill>
                  <a:schemeClr val="accent5"/>
                </a:solidFill>
                <a:latin typeface="Franklin Gothic Demi Cond" panose="020B0603020102020204" pitchFamily="34" charset="0"/>
              </a:rPr>
              <a:t>Ideas to improve the WSC and conference cycle</a:t>
            </a:r>
          </a:p>
          <a:p>
            <a:pPr lvl="1"/>
            <a:r>
              <a:rPr lang="en-US" sz="4800" dirty="0">
                <a:ln w="15875">
                  <a:solidFill>
                    <a:schemeClr val="accent5"/>
                  </a:solidFill>
                </a:ln>
                <a:solidFill>
                  <a:schemeClr val="accent3">
                    <a:lumMod val="60000"/>
                    <a:lumOff val="40000"/>
                  </a:schemeClr>
                </a:solidFill>
              </a:rPr>
              <a:t>Help </a:t>
            </a:r>
          </a:p>
          <a:p>
            <a:pPr lvl="1"/>
            <a:r>
              <a:rPr lang="en-US" sz="4800" dirty="0">
                <a:ln w="15875">
                  <a:solidFill>
                    <a:schemeClr val="accent5"/>
                  </a:solidFill>
                </a:ln>
                <a:solidFill>
                  <a:schemeClr val="accent3">
                    <a:lumMod val="60000"/>
                    <a:lumOff val="40000"/>
                  </a:schemeClr>
                </a:solidFill>
              </a:rPr>
              <a:t>Develop </a:t>
            </a:r>
          </a:p>
          <a:p>
            <a:pPr lvl="1"/>
            <a:r>
              <a:rPr lang="en-US" sz="4800" dirty="0">
                <a:ln w="15875">
                  <a:solidFill>
                    <a:schemeClr val="accent5"/>
                  </a:solidFill>
                </a:ln>
                <a:solidFill>
                  <a:schemeClr val="accent3">
                    <a:lumMod val="60000"/>
                    <a:lumOff val="40000"/>
                  </a:schemeClr>
                </a:solidFill>
              </a:rPr>
              <a:t>Focus </a:t>
            </a:r>
          </a:p>
          <a:p>
            <a:pPr lvl="1"/>
            <a:r>
              <a:rPr lang="en-US" sz="4800" dirty="0">
                <a:ln w="15875">
                  <a:solidFill>
                    <a:schemeClr val="accent5"/>
                  </a:solidFill>
                </a:ln>
                <a:solidFill>
                  <a:schemeClr val="accent3">
                    <a:lumMod val="60000"/>
                    <a:lumOff val="40000"/>
                  </a:schemeClr>
                </a:solidFill>
              </a:rPr>
              <a:t>Incorporate </a:t>
            </a:r>
          </a:p>
          <a:p>
            <a:pPr lvl="1"/>
            <a:r>
              <a:rPr lang="en-US" sz="4800" dirty="0">
                <a:ln w="15875">
                  <a:solidFill>
                    <a:schemeClr val="accent5"/>
                  </a:solidFill>
                </a:ln>
                <a:solidFill>
                  <a:schemeClr val="accent3">
                    <a:lumMod val="60000"/>
                    <a:lumOff val="40000"/>
                  </a:schemeClr>
                </a:solidFill>
              </a:rPr>
              <a:t>Build</a:t>
            </a:r>
          </a:p>
          <a:p>
            <a:pPr lvl="1"/>
            <a:r>
              <a:rPr lang="en-US" sz="4800" dirty="0">
                <a:ln w="15875">
                  <a:solidFill>
                    <a:schemeClr val="accent5"/>
                  </a:solidFill>
                </a:ln>
                <a:solidFill>
                  <a:schemeClr val="accent3">
                    <a:lumMod val="60000"/>
                    <a:lumOff val="40000"/>
                  </a:schemeClr>
                </a:solidFill>
              </a:rPr>
              <a:t>Improve</a:t>
            </a:r>
          </a:p>
          <a:p>
            <a:endParaRPr lang="en-US" dirty="0"/>
          </a:p>
        </p:txBody>
      </p:sp>
      <p:pic>
        <p:nvPicPr>
          <p:cNvPr id="4" name="Picture 3">
            <a:extLst>
              <a:ext uri="{FF2B5EF4-FFF2-40B4-BE49-F238E27FC236}">
                <a16:creationId xmlns:a16="http://schemas.microsoft.com/office/drawing/2014/main" id="{4730EA68-7D91-A034-CB86-117DE981B8BB}"/>
              </a:ext>
            </a:extLst>
          </p:cNvPr>
          <p:cNvPicPr>
            <a:picLocks noChangeAspect="1"/>
          </p:cNvPicPr>
          <p:nvPr/>
        </p:nvPicPr>
        <p:blipFill>
          <a:blip r:embed="rId3"/>
          <a:stretch>
            <a:fillRect/>
          </a:stretch>
        </p:blipFill>
        <p:spPr>
          <a:xfrm>
            <a:off x="5928300" y="2143951"/>
            <a:ext cx="4199441" cy="4650994"/>
          </a:xfrm>
          <a:prstGeom prst="rect">
            <a:avLst/>
          </a:prstGeom>
        </p:spPr>
      </p:pic>
    </p:spTree>
    <p:extLst>
      <p:ext uri="{BB962C8B-B14F-4D97-AF65-F5344CB8AC3E}">
        <p14:creationId xmlns:p14="http://schemas.microsoft.com/office/powerpoint/2010/main" val="217653210"/>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4970</Words>
  <Application>Microsoft Office PowerPoint</Application>
  <PresentationFormat>Widescreen</PresentationFormat>
  <Paragraphs>224</Paragraphs>
  <Slides>26</Slides>
  <Notes>22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`_˛£$</vt:lpstr>
      <vt:lpstr>Arial</vt:lpstr>
      <vt:lpstr>BotonBQ-Bold</vt:lpstr>
      <vt:lpstr>Calibri</vt:lpstr>
      <vt:lpstr>Cambria</vt:lpstr>
      <vt:lpstr>Franklin Gothic Book</vt:lpstr>
      <vt:lpstr>Franklin Gothic Demi</vt:lpstr>
      <vt:lpstr>Franklin Gothic Demi Cond</vt:lpstr>
      <vt:lpstr>Franklin Gothic Heavy</vt:lpstr>
      <vt:lpstr>Franklin Gothic Medium Cond</vt:lpstr>
      <vt:lpstr>Myriad Pro</vt:lpstr>
      <vt:lpstr>Myriad Pro Light</vt:lpstr>
      <vt:lpstr>øE'FF£$</vt:lpstr>
      <vt:lpstr>PopplLaudatio-Regular</vt:lpstr>
      <vt:lpstr>Symbol</vt:lpstr>
      <vt:lpstr>Times New Roman</vt:lpstr>
      <vt:lpstr>Office Theme</vt:lpstr>
      <vt:lpstr>PowerPoint Presentation</vt:lpstr>
      <vt:lpstr>2023 CAR  PowerPoints</vt:lpstr>
      <vt:lpstr>2023 CAR  PowerPoints</vt:lpstr>
      <vt:lpstr>Future of the WSC</vt:lpstr>
      <vt:lpstr>PowerPoint Presentation</vt:lpstr>
      <vt:lpstr>World Service was thrust into a financial crisis that we are slowly recovering from, but we are forever changed. </vt:lpstr>
      <vt:lpstr>Three-Year Conference Cycle </vt:lpstr>
      <vt:lpstr>PowerPoint Presentation</vt:lpstr>
      <vt:lpstr>PowerPoint Presentation</vt:lpstr>
      <vt:lpstr>Ch-ch-changes</vt:lpstr>
      <vt:lpstr>PowerPoint Presentation</vt:lpstr>
      <vt:lpstr>PowerPoint Presentation</vt:lpstr>
      <vt:lpstr>PowerPoint Presentation</vt:lpstr>
      <vt:lpstr>PowerPoint Presentation</vt:lpstr>
      <vt:lpstr>Interim Virtual Meeting</vt:lpstr>
      <vt:lpstr>PowerPoint Presentation</vt:lpstr>
      <vt:lpstr>CAR Publication Date</vt:lpstr>
      <vt:lpstr>PowerPoint Presentation</vt:lpstr>
      <vt:lpstr>PowerPoint Presentation</vt:lpstr>
      <vt:lpstr>PowerPoint Presentation</vt:lpstr>
      <vt:lpstr>PowerPoint Presentation</vt:lpstr>
      <vt:lpstr>Opt-In Funding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32</cp:revision>
  <dcterms:created xsi:type="dcterms:W3CDTF">2022-10-26T22:08:46Z</dcterms:created>
  <dcterms:modified xsi:type="dcterms:W3CDTF">2022-12-15T12:42:10Z</dcterms:modified>
</cp:coreProperties>
</file>