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15"/>
  </p:notesMasterIdLst>
  <p:sldIdLst>
    <p:sldId id="256" r:id="rId2"/>
    <p:sldId id="294" r:id="rId3"/>
    <p:sldId id="295" r:id="rId4"/>
    <p:sldId id="297" r:id="rId5"/>
    <p:sldId id="298" r:id="rId6"/>
    <p:sldId id="302" r:id="rId7"/>
    <p:sldId id="300" r:id="rId8"/>
    <p:sldId id="303" r:id="rId9"/>
    <p:sldId id="307" r:id="rId10"/>
    <p:sldId id="308" r:id="rId11"/>
    <p:sldId id="309" r:id="rId12"/>
    <p:sldId id="304" r:id="rId13"/>
    <p:sldId id="286" r:id="rId14"/>
  </p:sldIdLst>
  <p:sldSz cx="12192000" cy="6858000"/>
  <p:notesSz cx="6858000" cy="9144000"/>
  <p:custDataLst>
    <p:tags r:id="rId16"/>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F23DDD-3439-4EA2-893F-1671ADC77C4B}"/>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63" autoAdjust="0"/>
    <p:restoredTop sz="73227" autoAdjust="0"/>
  </p:normalViewPr>
  <p:slideViewPr>
    <p:cSldViewPr snapToGrid="0" snapToObjects="1">
      <p:cViewPr varScale="1">
        <p:scale>
          <a:sx n="83" d="100"/>
          <a:sy n="83" d="100"/>
        </p:scale>
        <p:origin x="2796" y="120"/>
      </p:cViewPr>
      <p:guideLst/>
    </p:cSldViewPr>
  </p:slideViewPr>
  <p:notesTextViewPr>
    <p:cViewPr>
      <p:scale>
        <a:sx n="1" d="1"/>
        <a:sy n="1" d="1"/>
      </p:scale>
      <p:origin x="0" y="0"/>
    </p:cViewPr>
  </p:notesTextViewPr>
  <p:sorterViewPr>
    <p:cViewPr>
      <p:scale>
        <a:sx n="80" d="100"/>
        <a:sy n="80"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0" t="0" r="0" b="0"/>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ct val="0"/>
              </a:spcBef>
              <a:spcAft>
                <a:spcPct val="0"/>
              </a:spcAft>
              <a:buSzPts val="1400"/>
              <a:buChar char="●"/>
              <a:defRPr sz="1100"/>
            </a:lvl1pPr>
            <a:lvl2pPr marL="914400" lvl="1" indent="-317500">
              <a:spcBef>
                <a:spcPct val="0"/>
              </a:spcBef>
              <a:spcAft>
                <a:spcPct val="0"/>
              </a:spcAft>
              <a:buSzPts val="1400"/>
              <a:buChar char="○"/>
              <a:defRPr sz="1100"/>
            </a:lvl2pPr>
            <a:lvl3pPr marL="1371600" lvl="2" indent="-317500">
              <a:spcBef>
                <a:spcPct val="0"/>
              </a:spcBef>
              <a:spcAft>
                <a:spcPct val="0"/>
              </a:spcAft>
              <a:buSzPts val="1400"/>
              <a:buChar char="■"/>
              <a:defRPr sz="1100"/>
            </a:lvl3pPr>
            <a:lvl4pPr marL="1828800" lvl="3" indent="-317500">
              <a:spcBef>
                <a:spcPct val="0"/>
              </a:spcBef>
              <a:spcAft>
                <a:spcPct val="0"/>
              </a:spcAft>
              <a:buSzPts val="1400"/>
              <a:buChar char="●"/>
              <a:defRPr sz="1100"/>
            </a:lvl4pPr>
            <a:lvl5pPr marL="2286000" lvl="4" indent="-317500">
              <a:spcBef>
                <a:spcPct val="0"/>
              </a:spcBef>
              <a:spcAft>
                <a:spcPct val="0"/>
              </a:spcAft>
              <a:buSzPts val="1400"/>
              <a:buChar char="○"/>
              <a:defRPr sz="1100"/>
            </a:lvl5pPr>
            <a:lvl6pPr marL="2743200" lvl="5" indent="-317500">
              <a:spcBef>
                <a:spcPct val="0"/>
              </a:spcBef>
              <a:spcAft>
                <a:spcPct val="0"/>
              </a:spcAft>
              <a:buSzPts val="1400"/>
              <a:buChar char="■"/>
              <a:defRPr sz="1100"/>
            </a:lvl6pPr>
            <a:lvl7pPr marL="3200400" lvl="6" indent="-317500">
              <a:spcBef>
                <a:spcPct val="0"/>
              </a:spcBef>
              <a:spcAft>
                <a:spcPct val="0"/>
              </a:spcAft>
              <a:buSzPts val="1400"/>
              <a:buChar char="●"/>
              <a:defRPr sz="1100"/>
            </a:lvl7pPr>
            <a:lvl8pPr marL="3657600" lvl="7" indent="-317500">
              <a:spcBef>
                <a:spcPct val="0"/>
              </a:spcBef>
              <a:spcAft>
                <a:spcPct val="0"/>
              </a:spcAft>
              <a:buSzPts val="1400"/>
              <a:buChar char="○"/>
              <a:defRPr sz="1100"/>
            </a:lvl8pPr>
            <a:lvl9pPr marL="4114800" lvl="8" indent="-317500">
              <a:spcBef>
                <a:spcPct val="0"/>
              </a:spcBef>
              <a:spcAft>
                <a:spcPct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org/conferenc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a.org/audi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a.org/contribut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org/conferen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file:///\\Filesrv02\fsteam_and_projectsupport\WB\WSC\WSC%202020\CAR%202020\CAR%20videos\worldboard@na.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org/date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mailto:wb@na.org" TargetMode="External"/><Relationship Id="rId4" Type="http://schemas.openxmlformats.org/officeDocument/2006/relationships/hyperlink" Target="http://www.na.org/conferen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org/toolbo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0:notes"/>
          <p:cNvSpPr>
            <a:spLocks noGrp="1" noRot="1" noChangeAspect="1"/>
          </p:cNvSpPr>
          <p:nvPr>
            <p:ph type="sldImg" idx="2"/>
          </p:nvPr>
        </p:nvSpPr>
        <p:spPr>
          <a:xfrm>
            <a:off x="381000" y="685800"/>
            <a:ext cx="6096000" cy="3429000"/>
          </a:xfrm>
          <a:custGeom>
            <a:avLst/>
            <a:gdLst/>
            <a:ahLst/>
            <a:cxnLst/>
            <a:rect l="0" t="0" r="0" b="0"/>
            <a:pathLst>
              <a:path w="119999" h="119999" extrusionOk="0">
                <a:moveTo>
                  <a:pt x="0" y="0"/>
                </a:moveTo>
                <a:lnTo>
                  <a:pt x="120000" y="0"/>
                </a:lnTo>
                <a:lnTo>
                  <a:pt x="120000" y="120000"/>
                </a:lnTo>
                <a:lnTo>
                  <a:pt x="0" y="120000"/>
                </a:lnTo>
                <a:close/>
              </a:path>
            </a:pathLst>
          </a:custGeom>
        </p:spPr>
      </p:sp>
      <p:sp>
        <p:nvSpPr>
          <p:cNvPr id="111" name="Google Shape;11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pt-BR" sz="1100" b="0" i="0" strike="noStrike" cap="none" spc="0" baseline="0">
                <a:solidFill>
                  <a:srgbClr val="000000"/>
                </a:solidFill>
                <a:effectLst/>
                <a:latin typeface="Arial"/>
                <a:ea typeface="Arial"/>
                <a:cs typeface="Arial"/>
              </a:rPr>
              <a:t>Este é o terceiro de três PowerPoints que cobrem o material do </a:t>
            </a:r>
            <a:r>
              <a:rPr lang="pt-BR" sz="1100" b="0" i="1" strike="noStrike" cap="none" spc="0" baseline="0">
                <a:solidFill>
                  <a:srgbClr val="000000"/>
                </a:solidFill>
                <a:effectLst/>
                <a:latin typeface="Arial"/>
                <a:ea typeface="Arial"/>
                <a:cs typeface="Arial"/>
              </a:rPr>
              <a:t>Relatório da Agenda da Conferência/Seguimento da Aprovação da Conferência</a:t>
            </a:r>
            <a:r>
              <a:rPr lang="pt-BR" sz="1100" b="0" i="0" strike="noStrike" cap="none" spc="0" baseline="0">
                <a:solidFill>
                  <a:srgbClr val="000000"/>
                </a:solidFill>
                <a:effectLst/>
                <a:latin typeface="Arial"/>
                <a:ea typeface="Arial"/>
                <a:cs typeface="Arial"/>
              </a:rPr>
              <a:t> (ou ICC abreviando). Este PowerPoint cobre as informações de histórico do ICC sobre a conferência e tem um resumo do trabalho feito pelos Serviços Mundiais de NA durante este ciclo de conferência. O primeiro PowerPoint cobre as quatro moções do CAR, que são sobre o FIPT, os termos de serviço e o SPAD. O segundo PowerPoint cobre o orçamento proposto e a moção do CAT para sua aprovação. </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Estes PowerPoints cobrem somente os pontos principais do ICC. Encorajamos a todos os membros a lerem o documento em si na íntegra para obterem mais informações. Vá para </a:t>
            </a:r>
            <a:r>
              <a:rPr lang="pt-BR" sz="1100" b="0" i="0" u="sng" strike="noStrike" cap="none" spc="0" baseline="0">
                <a:solidFill>
                  <a:srgbClr val="000000"/>
                </a:solidFill>
                <a:uFill>
                  <a:solidFill>
                    <a:srgbClr val="000000"/>
                  </a:solidFill>
                </a:uFill>
                <a:latin typeface="Arial"/>
                <a:ea typeface="Arial"/>
                <a:cs typeface="Arial"/>
                <a:hlinkClick r:id="rId3" history="0"/>
              </a:rPr>
              <a:t>www.na.org/conference</a:t>
            </a:r>
            <a:r>
              <a:rPr lang="pt-BR" sz="1100" b="0" i="0" strike="noStrike" cap="none" spc="0" baseline="0">
                <a:solidFill>
                  <a:srgbClr val="000000"/>
                </a:solidFill>
                <a:effectLst/>
                <a:latin typeface="Arial"/>
                <a:ea typeface="Arial"/>
                <a:cs typeface="Arial"/>
              </a:rPr>
              <a:t> para o ICC completo, o rascunho de aprovação do SPAD e outros PowerPoints do ICC, bem como mais material da conferência. Cópias em papel não serão enviadas aos participantes nem às regiões, e não estarão à venda.</a:t>
            </a:r>
          </a:p>
          <a:p>
            <a:pPr marL="0" lvl="0" indent="0">
              <a:spcBef>
                <a:spcPct val="0"/>
              </a:spcBef>
              <a:spcAft>
                <a:spcPct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sz="1100" b="0" i="0" strike="noStrike" cap="none" spc="0" baseline="0">
                <a:solidFill>
                  <a:srgbClr val="000000"/>
                </a:solidFill>
                <a:effectLst/>
                <a:latin typeface="Arial"/>
                <a:ea typeface="Arial"/>
                <a:cs typeface="Arial"/>
              </a:rPr>
              <a:t>Responder a milhares de emails e telefonemas de membros. </a:t>
            </a:r>
          </a:p>
          <a:p>
            <a:pPr lvl="0"/>
            <a:r>
              <a:rPr lang="pt-BR" sz="1100" b="0" i="0" strike="noStrike" cap="none" spc="0" baseline="0">
                <a:solidFill>
                  <a:srgbClr val="000000"/>
                </a:solidFill>
                <a:effectLst/>
                <a:latin typeface="Arial"/>
                <a:ea typeface="Arial"/>
                <a:cs typeface="Arial"/>
              </a:rPr>
              <a:t>Lançar uma página de contribuições em www.na.org/contribute que continuamos a aprimorar.</a:t>
            </a:r>
          </a:p>
          <a:p>
            <a:pPr lvl="0"/>
            <a:r>
              <a:rPr lang="pt-BR" sz="1100" b="0" i="0" strike="noStrike" cap="none" spc="0" baseline="0">
                <a:solidFill>
                  <a:srgbClr val="000000"/>
                </a:solidFill>
                <a:effectLst/>
                <a:latin typeface="Arial"/>
                <a:ea typeface="Arial"/>
                <a:cs typeface="Arial"/>
              </a:rPr>
              <a:t>Ajudar a servidores de confiança na Flórida, em Ohio, Arizona e Virgínia em seu trabalho com funcionários de instituições correcionais para que possam fornecer tablets cheios de literatura de NA aos detentos. Bem como continuar a responder a contatos de detentos com informações e literatura.</a:t>
            </a:r>
          </a:p>
          <a:p>
            <a:pPr lvl="0"/>
            <a:r>
              <a:rPr lang="pt-BR" sz="1100" b="0" i="0" strike="noStrike" cap="none" spc="0" baseline="0">
                <a:solidFill>
                  <a:srgbClr val="000000"/>
                </a:solidFill>
                <a:effectLst/>
                <a:latin typeface="Arial"/>
                <a:ea typeface="Arial"/>
                <a:cs typeface="Arial"/>
              </a:rPr>
              <a:t>Registrar e proteger os direitos autorais e a propriedade intelectual de NA em numerosos países.</a:t>
            </a:r>
          </a:p>
          <a:p>
            <a:pPr lvl="0"/>
            <a:r>
              <a:rPr lang="pt-BR" sz="1100" b="0" i="0" strike="noStrike" cap="none" spc="0" baseline="0">
                <a:solidFill>
                  <a:srgbClr val="000000"/>
                </a:solidFill>
                <a:effectLst/>
                <a:latin typeface="Arial"/>
                <a:ea typeface="Arial"/>
                <a:cs typeface="Arial"/>
              </a:rPr>
              <a:t>Postar mais versões em áudio do Texto Básico para download gratuito (incluindo inglês!); que podem ser encontrados em </a:t>
            </a:r>
            <a:r>
              <a:rPr lang="pt-BR" sz="1100" b="0" i="0" u="sng" strike="noStrike" cap="none" spc="0" baseline="0">
                <a:solidFill>
                  <a:srgbClr val="000000"/>
                </a:solidFill>
                <a:uFill>
                  <a:solidFill>
                    <a:srgbClr val="000000"/>
                  </a:solidFill>
                </a:uFill>
                <a:latin typeface="Arial"/>
                <a:ea typeface="Arial"/>
                <a:cs typeface="Arial"/>
                <a:hlinkClick r:id="rId3" history="0"/>
              </a:rPr>
              <a:t>www.na.org/audio</a:t>
            </a:r>
            <a:r>
              <a:rPr lang="pt-BR" sz="1100" b="0" i="0" strike="noStrike" cap="none" spc="0" baseline="0">
                <a:solidFill>
                  <a:srgbClr val="000000"/>
                </a:solidFill>
                <a:effectLst/>
                <a:latin typeface="Arial"/>
                <a:ea typeface="Arial"/>
                <a:cs typeface="Arial"/>
              </a:rPr>
              <a:t>.</a:t>
            </a:r>
          </a:p>
          <a:p>
            <a:endParaRPr lang="en-US"/>
          </a:p>
        </p:txBody>
      </p:sp>
    </p:spTree>
    <p:extLst>
      <p:ext uri="{BB962C8B-B14F-4D97-AF65-F5344CB8AC3E}">
        <p14:creationId xmlns:p14="http://schemas.microsoft.com/office/powerpoint/2010/main" val="20778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sz="1100" b="0" i="0" strike="noStrike" cap="none" spc="0" baseline="0">
                <a:solidFill>
                  <a:srgbClr val="000000"/>
                </a:solidFill>
                <a:effectLst/>
                <a:latin typeface="Arial"/>
                <a:ea typeface="Arial"/>
                <a:cs typeface="Arial"/>
              </a:rPr>
              <a:t>Criamos uma página de mídia com alguns recursos gráficos, incluindo uma coleção sempre crescente de vídeos: www.na.org/media.</a:t>
            </a:r>
          </a:p>
          <a:p>
            <a:pPr lvl="0"/>
            <a:r>
              <a:rPr lang="pt-BR" sz="1100" b="0" i="0" strike="noStrike" cap="none" spc="0" baseline="0">
                <a:solidFill>
                  <a:srgbClr val="000000"/>
                </a:solidFill>
                <a:effectLst/>
                <a:latin typeface="Arial"/>
                <a:ea typeface="Arial"/>
                <a:cs typeface="Arial"/>
              </a:rPr>
              <a:t>Criamos uma página com recursos para reuniões virtuais em www.na.org/virtual e continuamos a coletar e postar recursos locais nela, e na página de recursos locais, www.na.org/localresources, incluindo uma nova seção chamada Lidando com comportamentos predatórios, perturbadores e violentos.</a:t>
            </a:r>
          </a:p>
          <a:p>
            <a:pPr lvl="0"/>
            <a:r>
              <a:rPr lang="pt-BR" sz="1100" b="0" i="0" strike="noStrike" cap="none" spc="0" baseline="0">
                <a:solidFill>
                  <a:srgbClr val="000000"/>
                </a:solidFill>
                <a:effectLst/>
                <a:latin typeface="Arial"/>
                <a:ea typeface="Arial"/>
                <a:cs typeface="Arial"/>
              </a:rPr>
              <a:t>Responder a pedidos de participação virtual em estruturas de servço e eventos por todo o mundo.</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É muita coisa, e tem mais. O Relatório Anual é o registro mais completo das nossas atividades para qualquer ano fiscal. Você pode encontrá-lo em www.na.org/ar.</a:t>
            </a:r>
          </a:p>
          <a:p>
            <a:endParaRPr lang="en-US"/>
          </a:p>
        </p:txBody>
      </p:sp>
    </p:spTree>
    <p:extLst>
      <p:ext uri="{BB962C8B-B14F-4D97-AF65-F5344CB8AC3E}">
        <p14:creationId xmlns:p14="http://schemas.microsoft.com/office/powerpoint/2010/main" val="390829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pt-BR" sz="1100" b="0" i="0" strike="noStrike" cap="none" spc="0" baseline="0">
                <a:solidFill>
                  <a:srgbClr val="000000"/>
                </a:solidFill>
                <a:effectLst/>
                <a:latin typeface="Arial"/>
                <a:ea typeface="Arial"/>
                <a:cs typeface="Arial"/>
              </a:rPr>
              <a:t>Continuar a fornecer esses serviços em face à pandemia tem sido um desafio. O lockdown mundial em março de 2020 reduziu as entradas pela venda de literatura de NA em cerca de 85%, à medida que os grupos pararam de se reunir presencialmente. Já sabíamos, faz anos, que a nossa dependência da venda de literatura para custear os serviços não era algo sustentável e, do dia para a noite, nos vimos forçados a lidar com essa realidade. Tomamos ação imediata para reduzir a equipe de funcionários. No início do ano fiscal de 2020 (junho), tínhamos 46 trabalhadores especializados em nosso escritório de Chatsworth, e esse número passou para 19 ao final de junho. Reduzimos todas as outras despesas onde foi possível, mas a solução de longo prazo é mudar o modo como custeamos os serviços de os NAWS fornecem.</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O texto “Investir na nossa visão” do ICC dá mais detalhes, mas, resumindo, estamos pedindo o apoio da Irmandade. Ficamos surpresos com o progresso que fizemos, embora ainda precisemos de mais. Veja o texto no ICC e vá a </a:t>
            </a:r>
            <a:r>
              <a:rPr lang="pt-BR" sz="1100" b="0" i="0" u="sng" strike="noStrike" cap="none" spc="0" baseline="0">
                <a:solidFill>
                  <a:srgbClr val="000000"/>
                </a:solidFill>
                <a:uFill>
                  <a:solidFill>
                    <a:srgbClr val="000000"/>
                  </a:solidFill>
                </a:uFill>
                <a:latin typeface="Arial"/>
                <a:ea typeface="Arial"/>
                <a:cs typeface="Arial"/>
                <a:hlinkClick r:id="rId3" history="0"/>
              </a:rPr>
              <a:t>www.na.org/contribute</a:t>
            </a:r>
            <a:r>
              <a:rPr lang="pt-BR" sz="1100" b="0" i="0" strike="noStrike" cap="none" spc="0" baseline="0">
                <a:solidFill>
                  <a:srgbClr val="000000"/>
                </a:solidFill>
                <a:effectLst/>
                <a:latin typeface="Arial"/>
                <a:ea typeface="Arial"/>
                <a:cs typeface="Arial"/>
              </a:rPr>
              <a:t> para fazer parte dessa iniciativa.</a:t>
            </a:r>
          </a:p>
          <a:p>
            <a:endParaRPr lang="en-US"/>
          </a:p>
        </p:txBody>
      </p:sp>
    </p:spTree>
    <p:extLst>
      <p:ext uri="{BB962C8B-B14F-4D97-AF65-F5344CB8AC3E}">
        <p14:creationId xmlns:p14="http://schemas.microsoft.com/office/powerpoint/2010/main" val="167899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pt-BR" sz="1100" b="0" i="0" strike="noStrike" cap="none" spc="0" baseline="0">
                <a:solidFill>
                  <a:srgbClr val="000000"/>
                </a:solidFill>
                <a:effectLst/>
                <a:latin typeface="Arial"/>
                <a:ea typeface="Arial"/>
                <a:cs typeface="Arial"/>
              </a:rPr>
              <a:t>Esperamos que este PowerPoint tenha ajudado à sua discussão sobre este material. Notem que há outros PowerPoints que se concentram em outros conteúdos do ICC, disponíveis online em </a:t>
            </a:r>
            <a:r>
              <a:rPr lang="pt-BR" sz="1100" b="0" i="0" u="sng" strike="noStrike" cap="none" spc="0" baseline="0">
                <a:solidFill>
                  <a:srgbClr val="000000"/>
                </a:solidFill>
                <a:uFill>
                  <a:solidFill>
                    <a:srgbClr val="000000"/>
                  </a:solidFill>
                </a:uFill>
                <a:latin typeface="Arial"/>
                <a:ea typeface="Arial"/>
                <a:cs typeface="Arial"/>
                <a:hlinkClick r:id="rId3" history="0"/>
              </a:rPr>
              <a:t>www.na.org/conference</a:t>
            </a:r>
            <a:r>
              <a:rPr lang="pt-BR" sz="1100" b="0" i="0" strike="noStrike" cap="none" spc="0" baseline="0">
                <a:solidFill>
                  <a:srgbClr val="000000"/>
                </a:solidFill>
                <a:effectLst/>
                <a:latin typeface="Arial"/>
                <a:ea typeface="Arial"/>
                <a:cs typeface="Arial"/>
              </a:rPr>
              <a:t>. </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Agradecemos que enviem as suas questões e sugestões para </a:t>
            </a:r>
            <a:r>
              <a:rPr lang="pt-BR" sz="1100" b="0" i="0" u="sng" strike="noStrike" cap="none" spc="0" baseline="0">
                <a:solidFill>
                  <a:srgbClr val="000000"/>
                </a:solidFill>
                <a:effectLst/>
                <a:uFill>
                  <a:solidFill>
                    <a:srgbClr val="000000"/>
                  </a:solidFill>
                </a:uFill>
                <a:latin typeface="Arial"/>
                <a:ea typeface="Arial"/>
                <a:cs typeface="Arial"/>
                <a:hlinkClick r:id="rId4" history="0"/>
              </a:rPr>
              <a:t>worldboard@na.org</a:t>
            </a:r>
            <a:r>
              <a:rPr lang="pt-BR" sz="1100" b="0" i="0" strike="noStrike" cap="none" spc="0" baseline="0">
                <a:solidFill>
                  <a:srgbClr val="000000"/>
                </a:solidFill>
                <a:effectLst/>
                <a:latin typeface="Arial"/>
                <a:ea typeface="Arial"/>
                <a:cs typeface="Arial"/>
              </a:rPr>
              <a:t>.</a:t>
            </a:r>
          </a:p>
          <a:p>
            <a:pPr marL="139700" indent="0">
              <a:buNone/>
            </a:pPr>
            <a:endParaRPr lang="en-US"/>
          </a:p>
        </p:txBody>
      </p:sp>
    </p:spTree>
    <p:extLst>
      <p:ext uri="{BB962C8B-B14F-4D97-AF65-F5344CB8AC3E}">
        <p14:creationId xmlns:p14="http://schemas.microsoft.com/office/powerpoint/2010/main" val="8246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pt-BR" sz="1100" b="0" i="0" strike="noStrike" cap="none" spc="0" baseline="0">
                <a:solidFill>
                  <a:srgbClr val="000000"/>
                </a:solidFill>
                <a:effectLst/>
                <a:latin typeface="Arial"/>
                <a:ea typeface="Arial"/>
                <a:cs typeface="Arial"/>
              </a:rPr>
              <a:t>A WSC de 2022 acontecerá em quatro dias: Sexta e sábado, 22 e 23 de abril, e a sexta e sábado seguintes, 29 e 30 de abril.  Pretendemos ter duas sessões por dia, com uma hora de intervalo entre elas, como fizemos em 2020.</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As votações e as enquetes iniciais acontecerão por enquete digital, antes e depois das sessões, para usarmos o tempo durante as sessões para discutir as moções. Se houver tempo disponível depois de passarmos pelas moções, discutiremos o futuro da WSC.</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As sessões administrativas serão transmitidas ao vivo pelo YouTube, mas não será possível transmitir as discussões em grupos pequenos separadas em salas.</a:t>
            </a:r>
          </a:p>
          <a:p>
            <a:endParaRPr lang="en-US"/>
          </a:p>
        </p:txBody>
      </p:sp>
    </p:spTree>
    <p:extLst>
      <p:ext uri="{BB962C8B-B14F-4D97-AF65-F5344CB8AC3E}">
        <p14:creationId xmlns:p14="http://schemas.microsoft.com/office/powerpoint/2010/main" val="86767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pt-BR" sz="1100" b="0" i="0" strike="noStrike" cap="none" spc="0" baseline="0">
                <a:solidFill>
                  <a:srgbClr val="000000"/>
                </a:solidFill>
                <a:effectLst/>
                <a:latin typeface="Arial"/>
                <a:ea typeface="Arial"/>
                <a:cs typeface="Arial"/>
              </a:rPr>
              <a:t>As datas e prazos para o ciclo de conferência até a WSC de 2023 podem ser encontrados na página de datas importantes e prazos </a:t>
            </a:r>
            <a:r>
              <a:rPr lang="pt-BR" sz="1100" b="0" i="0" u="sng" strike="noStrike" cap="none" spc="0" baseline="0">
                <a:solidFill>
                  <a:srgbClr val="000000"/>
                </a:solidFill>
                <a:uFill>
                  <a:solidFill>
                    <a:srgbClr val="000000"/>
                  </a:solidFill>
                </a:uFill>
                <a:latin typeface="Arial"/>
                <a:ea typeface="Arial"/>
                <a:cs typeface="Arial"/>
                <a:hlinkClick r:id="rId3" history="0"/>
              </a:rPr>
              <a:t>www.na.org/dates</a:t>
            </a:r>
            <a:r>
              <a:rPr lang="pt-BR" sz="1100" b="0" i="0" strike="noStrike" cap="none" spc="0" baseline="0">
                <a:solidFill>
                  <a:srgbClr val="000000"/>
                </a:solidFill>
                <a:effectLst/>
                <a:latin typeface="Arial"/>
                <a:ea typeface="Arial"/>
                <a:cs typeface="Arial"/>
              </a:rPr>
              <a:t> e no rascunho do Guia para os Serviços Mundiais em NA na página da conferênica em </a:t>
            </a:r>
            <a:r>
              <a:rPr lang="pt-BR" sz="1100" b="0" i="0" u="sng" strike="noStrike" cap="none" spc="0" baseline="0">
                <a:solidFill>
                  <a:srgbClr val="000000"/>
                </a:solidFill>
                <a:uFill>
                  <a:solidFill>
                    <a:srgbClr val="000000"/>
                  </a:solidFill>
                </a:uFill>
                <a:latin typeface="Arial"/>
                <a:ea typeface="Arial"/>
                <a:cs typeface="Arial"/>
                <a:hlinkClick r:id="rId4" history="0"/>
              </a:rPr>
              <a:t>www.na.org/conference</a:t>
            </a:r>
            <a:r>
              <a:rPr lang="pt-BR" sz="1100" b="0" i="0" strike="noStrike" cap="none" spc="0" baseline="0">
                <a:solidFill>
                  <a:srgbClr val="000000"/>
                </a:solidFill>
                <a:effectLst/>
                <a:latin typeface="Arial"/>
                <a:ea typeface="Arial"/>
                <a:cs typeface="Arial"/>
              </a:rPr>
              <a:t>. </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pt-BR" sz="1100" b="0" i="0" strike="noStrike" cap="none" spc="0" baseline="0">
                <a:solidFill>
                  <a:srgbClr val="000000"/>
                </a:solidFill>
                <a:effectLst/>
                <a:latin typeface="Arial"/>
                <a:ea typeface="Arial"/>
                <a:cs typeface="Arial"/>
              </a:rPr>
              <a:t>A data final para emendas a todas as moções é 8 de abril. Todas as regições e zonas que pretendem fazer emendas são encorajadas a entrar em contato, o quanto antes, com o Quadro Mundial em </a:t>
            </a:r>
            <a:r>
              <a:rPr lang="pt-BR" sz="1100" b="0" i="0" u="sng" strike="noStrike" cap="none" spc="0" baseline="0">
                <a:solidFill>
                  <a:srgbClr val="000000"/>
                </a:solidFill>
                <a:effectLst/>
                <a:uFill>
                  <a:solidFill>
                    <a:srgbClr val="000000"/>
                  </a:solidFill>
                </a:uFill>
                <a:latin typeface="Arial"/>
                <a:ea typeface="Arial"/>
                <a:cs typeface="Arial"/>
                <a:hlinkClick r:id="rId5" history="0"/>
              </a:rPr>
              <a:t>wb@na.org</a:t>
            </a:r>
            <a:r>
              <a:rPr lang="pt-BR" sz="1100" b="0" i="0" strike="noStrike" cap="none" spc="0" baseline="0">
                <a:solidFill>
                  <a:srgbClr val="000000"/>
                </a:solidFill>
                <a:effectLst/>
                <a:latin typeface="Arial"/>
                <a:ea typeface="Arial"/>
                <a:cs typeface="Arial"/>
              </a:rPr>
              <a:t>. </a:t>
            </a:r>
          </a:p>
          <a:p>
            <a:endParaRPr lang="en-US"/>
          </a:p>
        </p:txBody>
      </p:sp>
    </p:spTree>
    <p:extLst>
      <p:ext uri="{BB962C8B-B14F-4D97-AF65-F5344CB8AC3E}">
        <p14:creationId xmlns:p14="http://schemas.microsoft.com/office/powerpoint/2010/main" val="187507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Há muitas perguntas não respondidas sobre o futuro da Conferência de Serviço Mundial após a reunião de 2023. Se terminarmos os assuntos da reunião de 2022, pretendemos usar o tempo restante para discutir mais sobre essas questões.  Postamos diversas perguntas no ICC que os delegados discutirão em janeiro. Continuaremos a manter os membros informados sobre essa discussão à medida que ela evolui.</a:t>
            </a:r>
          </a:p>
          <a:p>
            <a:endParaRPr lang="en-US"/>
          </a:p>
        </p:txBody>
      </p:sp>
    </p:spTree>
    <p:extLst>
      <p:ext uri="{BB962C8B-B14F-4D97-AF65-F5344CB8AC3E}">
        <p14:creationId xmlns:p14="http://schemas.microsoft.com/office/powerpoint/2010/main" val="399820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Agora, queremos passar para uma breve revisão de parte do trabalho que foi feito desde a WSC de 2020. Os dois grandes projetos dos NAWS este ciclo foram o livro Um princípio espiritual por dia e o projeto Caixa de ferramentas de serviços locais, que se concentrou nas reuniões virtuais. O ICC contém mais informações e detalhes sobre ambos os projetos. A moção do livro SPAD é coberta pelo PowerPoint número um.  Não há moção para o Projeto Caixa de ferramentas, mas aqui estão alguns destaques daquilo que foi realizado desde a WSC de 2020.</a:t>
            </a:r>
          </a:p>
          <a:p>
            <a:endParaRPr lang="en-US"/>
          </a:p>
        </p:txBody>
      </p:sp>
    </p:spTree>
    <p:extLst>
      <p:ext uri="{BB962C8B-B14F-4D97-AF65-F5344CB8AC3E}">
        <p14:creationId xmlns:p14="http://schemas.microsoft.com/office/powerpoint/2010/main" val="34468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Quando a reunião da WSC de 2022 acontecer, pretendemos já ter publicado um esboço finalizado de Fundamentos para reuniões virtuais, que será acrescentado à biblioteca de outros materiais de serviço “Básico”. Sugestões estão sendo coletadas para o esboço através de enquete que esteve disponível até o final de 2021, então, ao verem este PowerPoint ou assistirem este vídeo, provavelmente estaremos revendo essas sugestões para alterar o esboço. Tanto o esboço quanto a pesquisa estão postados em </a:t>
            </a:r>
            <a:r>
              <a:rPr lang="pt-BR" sz="1100" b="0" i="0" u="sng" strike="noStrike" cap="none" spc="0" baseline="0">
                <a:solidFill>
                  <a:srgbClr val="000000"/>
                </a:solidFill>
                <a:uFill>
                  <a:solidFill>
                    <a:srgbClr val="000000"/>
                  </a:solidFill>
                </a:uFill>
                <a:latin typeface="Arial"/>
                <a:ea typeface="Arial"/>
                <a:cs typeface="Arial"/>
                <a:hlinkClick r:id="rId3" history="0"/>
              </a:rPr>
              <a:t>www.na.org/toolbox</a:t>
            </a:r>
            <a:r>
              <a:rPr lang="pt-BR" sz="1100" b="0" i="0" strike="noStrike" cap="none" spc="0" baseline="0">
                <a:solidFill>
                  <a:srgbClr val="000000"/>
                </a:solidFill>
                <a:effectLst/>
                <a:latin typeface="Arial"/>
                <a:ea typeface="Arial"/>
                <a:cs typeface="Arial"/>
              </a:rPr>
              <a:t> em diversas línguas.</a:t>
            </a:r>
          </a:p>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lang="en-US"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O esboço oferece orientações práticas sobre como facilitar reuniões virtuais, incluindo como estabelecer a reunião e colocá-la na lista de reuinões, bem como assegurando que ela aconteça sem intercorrências. Esse material oferece boas práticas para alguns dos assuntos sobre os quais os Serviços Mundiais de NA recebem perguntas frequentes - incluindo manter as reuniões seguras de interrupções, assegurar uma atmosfera segura e acolhedora, a prática da Sétima Tradição e atestar frequência de reunião a quem necessita (carimbo).</a:t>
            </a:r>
          </a:p>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endParaRPr lang="en-US" sz="1100" b="1" i="0" u="sng"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77666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As reuniões de NA têm acontecido por telefone e internet há muitos anos, e desde março de 2020, muitos de nós nos tornamos familiarizados com assistir reuniões virtuais. Uma das perguntas que frequentemente nos fazem é se um grupo que se reúne virtualmente pode ser considerado um grupo de NA. Postamos uma enquete em cinco línguas em março de 2021 colocando essa questão para a Irmandade. Das mais de 4.200 respostas que recebemos, mais de 80% disseram que acreditam que reuniões virtuais atendem aos critérios para serem grupos de NA. Dados esses resultados, e pelas conversas que tivemos com delegados e outros membros, pretendemos apresentar uma moção com essa questão para ser considerada na WSC de 2023 e que acreditamos reflita a consciência da Irmandade. Enquanto isso, o Quadro Mundial encoraja as estruturas de serviço locais a continuarem a reconhecer e acolher as reuniões virtuais.</a:t>
            </a:r>
          </a:p>
          <a:p>
            <a:endParaRPr lang="en-US"/>
          </a:p>
        </p:txBody>
      </p:sp>
    </p:spTree>
    <p:extLst>
      <p:ext uri="{BB962C8B-B14F-4D97-AF65-F5344CB8AC3E}">
        <p14:creationId xmlns:p14="http://schemas.microsoft.com/office/powerpoint/2010/main" val="4147004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ct val="0"/>
              </a:spcBef>
              <a:spcAft>
                <a:spcPct val="0"/>
              </a:spcAft>
              <a:buClr>
                <a:srgbClr val="000000"/>
              </a:buClr>
              <a:buSzPts val="1400"/>
              <a:buFont typeface="Arial"/>
              <a:buNone/>
              <a:defRPr/>
            </a:pPr>
            <a:r>
              <a:rPr lang="pt-BR" sz="1100" b="0" i="0" strike="noStrike" cap="none" spc="0" baseline="0">
                <a:solidFill>
                  <a:srgbClr val="000000"/>
                </a:solidFill>
                <a:effectLst/>
                <a:latin typeface="Arial"/>
                <a:ea typeface="Arial"/>
                <a:cs typeface="Arial"/>
              </a:rPr>
              <a:t>Além do trabalho no Projeto Caixa de ferramentas, demos o nosso melhor para apoiar as reuniões vituais de outros modos por todo o ciclo até agora. Criamos uma página com recursos dedicados a reuniões e serviços virtuais: </a:t>
            </a:r>
            <a:r>
              <a:rPr lang="pt-BR" sz="1100" b="0" i="0" u="sng" strike="noStrike" cap="none" spc="0" baseline="0">
                <a:solidFill>
                  <a:srgbClr val="000000"/>
                </a:solidFill>
                <a:uFill>
                  <a:solidFill>
                    <a:srgbClr val="000000"/>
                  </a:solidFill>
                </a:uFill>
                <a:latin typeface="Arial"/>
                <a:ea typeface="Arial"/>
                <a:cs typeface="Arial"/>
                <a:hlinkClick r:id="rId3" history="0"/>
              </a:rPr>
              <a:t>www.na.org/virtual</a:t>
            </a:r>
            <a:r>
              <a:rPr lang="pt-BR" sz="1100" b="0" i="0" strike="noStrike" cap="none" spc="0" baseline="0">
                <a:solidFill>
                  <a:srgbClr val="000000"/>
                </a:solidFill>
                <a:effectLst/>
                <a:latin typeface="Arial"/>
                <a:ea typeface="Arial"/>
                <a:cs typeface="Arial"/>
              </a:rPr>
              <a:t>. Os recursos nessa página são dos Serviços Mundiais e de estruturas e reuniões locais, e abordam muitas perguntas que recebemos de membros e que ouvimos ao longo da nossa própria recuperação. Visite a página e continue a compartilhar conosco os seus materiais desenvolvidos localmente.</a:t>
            </a:r>
          </a:p>
          <a:p>
            <a:endParaRPr lang="en-US"/>
          </a:p>
        </p:txBody>
      </p:sp>
    </p:spTree>
    <p:extLst>
      <p:ext uri="{BB962C8B-B14F-4D97-AF65-F5344CB8AC3E}">
        <p14:creationId xmlns:p14="http://schemas.microsoft.com/office/powerpoint/2010/main" val="147529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pt-BR" sz="1100" b="0" i="0" strike="noStrike" cap="none" spc="0" baseline="0">
                <a:solidFill>
                  <a:srgbClr val="000000"/>
                </a:solidFill>
                <a:effectLst/>
                <a:latin typeface="Arial"/>
                <a:ea typeface="Arial"/>
                <a:cs typeface="Arial"/>
              </a:rPr>
              <a:t>Apesar da redução do pessoal e dos recursos financeiros, temos conseguido fazer muita coisa desde março de 2020 e continuamos a apoiar grupos e estruturas de serviço em mais de 140 países que utilizam 91 idiomas. </a:t>
            </a:r>
          </a:p>
          <a:p>
            <a:pPr marL="139700" indent="0">
              <a:buNone/>
            </a:pPr>
            <a:r>
              <a:rPr lang="pt-BR" sz="1100" b="0" i="0" strike="noStrike" cap="none" spc="0" baseline="0">
                <a:solidFill>
                  <a:srgbClr val="000000"/>
                </a:solidFill>
                <a:effectLst/>
                <a:latin typeface="Arial"/>
                <a:ea typeface="Arial"/>
                <a:cs typeface="Arial"/>
              </a:rPr>
              <a:t>Essas atividades incluem o seguinte.</a:t>
            </a:r>
          </a:p>
          <a:p>
            <a:pPr marL="139700" indent="0">
              <a:buNone/>
            </a:pPr>
            <a:endParaRPr lang="en-US" sz="1100" b="0" i="0" u="none" strike="noStrike" cap="none">
              <a:solidFill>
                <a:srgbClr val="000000"/>
              </a:solidFill>
              <a:effectLst/>
              <a:latin typeface="Arial"/>
              <a:ea typeface="Arial"/>
              <a:cs typeface="Arial"/>
              <a:sym typeface="Arial"/>
            </a:endParaRPr>
          </a:p>
          <a:p>
            <a:pPr lvl="0"/>
            <a:r>
              <a:rPr lang="pt-BR" sz="1100" b="0" i="0" strike="noStrike" cap="none" spc="0" baseline="0">
                <a:solidFill>
                  <a:srgbClr val="000000"/>
                </a:solidFill>
                <a:effectLst/>
                <a:latin typeface="Arial"/>
                <a:ea typeface="Arial"/>
                <a:cs typeface="Arial"/>
              </a:rPr>
              <a:t>A publicação de um novo folheto. IP No. 30, Saúde mental e recuperação.</a:t>
            </a:r>
          </a:p>
          <a:p>
            <a:pPr lvl="0"/>
            <a:r>
              <a:rPr lang="pt-BR" sz="1100" b="0" i="0" strike="noStrike" cap="none" spc="0" baseline="0">
                <a:solidFill>
                  <a:srgbClr val="000000"/>
                </a:solidFill>
                <a:effectLst/>
                <a:latin typeface="Arial"/>
                <a:ea typeface="Arial"/>
                <a:cs typeface="Arial"/>
              </a:rPr>
              <a:t>A publicação de 166 novos títulos e postar todos os IPs e livretos em na.org.</a:t>
            </a:r>
          </a:p>
          <a:p>
            <a:pPr lvl="0"/>
            <a:r>
              <a:rPr lang="pt-BR" sz="1100" b="0" i="0" strike="noStrike" cap="none" spc="0" baseline="0">
                <a:solidFill>
                  <a:srgbClr val="000000"/>
                </a:solidFill>
                <a:effectLst/>
                <a:latin typeface="Arial"/>
                <a:ea typeface="Arial"/>
                <a:cs typeface="Arial"/>
              </a:rPr>
              <a:t>Continuar a organizar reuniões virtuais trimestrais para servidores de confiança que fazem Relações Públicas, Linhas de Ajuda, Hospitais e Instituições e trabalho de passos com detentos. Mais informações em www.na.org/webinar.</a:t>
            </a:r>
          </a:p>
          <a:p>
            <a:pPr lvl="0"/>
            <a:r>
              <a:rPr lang="pt-BR" sz="1100" b="0" i="0" strike="noStrike" cap="none" spc="0" baseline="0">
                <a:solidFill>
                  <a:srgbClr val="000000"/>
                </a:solidFill>
                <a:effectLst/>
                <a:latin typeface="Arial"/>
                <a:ea typeface="Arial"/>
                <a:cs typeface="Arial"/>
              </a:rPr>
              <a:t>Reunir servidores de confiança zonais para falar do papel das zonas e de questões relacionadas aos delegados zonais.</a:t>
            </a:r>
          </a:p>
          <a:p>
            <a:pPr lvl="0"/>
            <a:r>
              <a:rPr lang="pt-BR" sz="1100" b="0" i="0" strike="noStrike" cap="none" spc="0" baseline="0">
                <a:solidFill>
                  <a:srgbClr val="000000"/>
                </a:solidFill>
                <a:effectLst/>
                <a:latin typeface="Arial"/>
                <a:ea typeface="Arial"/>
                <a:cs typeface="Arial"/>
              </a:rPr>
              <a:t>Continuar a enviar literatura gratuita e subsidiada para diversos lugares do mundo, numa média de 440 mil dólares anuais nos últimos dois anos fiscais.</a:t>
            </a:r>
          </a:p>
          <a:p>
            <a:pPr lvl="0"/>
            <a:r>
              <a:rPr lang="pt-BR" sz="1100" b="0" i="0" strike="noStrike" cap="none" spc="0" baseline="0">
                <a:solidFill>
                  <a:srgbClr val="000000"/>
                </a:solidFill>
                <a:effectLst/>
                <a:latin typeface="Arial"/>
                <a:ea typeface="Arial"/>
                <a:cs typeface="Arial"/>
              </a:rPr>
              <a:t>Iniciar uma conta de Instagram para NA (@narcoticsanonymous) e outra para convenções e eventos de NA (@naglobalevents).</a:t>
            </a:r>
          </a:p>
          <a:p>
            <a:endParaRPr lang="en-US"/>
          </a:p>
        </p:txBody>
      </p:sp>
    </p:spTree>
    <p:extLst>
      <p:ext uri="{BB962C8B-B14F-4D97-AF65-F5344CB8AC3E}">
        <p14:creationId xmlns:p14="http://schemas.microsoft.com/office/powerpoint/2010/main" val="2698467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C35EB08F-F0CF-AD40-AA7D-D1B3828D8219}"/>
              </a:ext>
            </a:extLst>
          </p:cNvPr>
          <p:cNvPicPr>
            <a:picLocks noChangeAspect="1"/>
          </p:cNvPicPr>
          <p:nvPr userDrawn="1"/>
        </p:nvPicPr>
        <p:blipFill>
          <a:blip r:embed="rId2"/>
          <a:stretch>
            <a:fillRect/>
          </a:stretch>
        </p:blipFill>
        <p:spPr>
          <a:xfrm>
            <a:off x="-1" y="0"/>
            <a:ext cx="4756879" cy="6858000"/>
          </a:xfrm>
          <a:prstGeom prst="rect">
            <a:avLst/>
          </a:prstGeom>
        </p:spPr>
      </p:pic>
      <p:grpSp>
        <p:nvGrpSpPr>
          <p:cNvPr id="11" name="Google Shape;11;p2"/>
          <p:cNvGrpSpPr/>
          <p:nvPr/>
        </p:nvGrpSpPr>
        <p:grpSpPr>
          <a:xfrm rot="10800000" flipH="1">
            <a:off x="4756878" y="-166"/>
            <a:ext cx="831621" cy="6858167"/>
            <a:chOff x="2291597" y="-125"/>
            <a:chExt cx="623715" cy="5143625"/>
          </a:xfrm>
        </p:grpSpPr>
        <p:sp>
          <p:nvSpPr>
            <p:cNvPr id="12" name="Google Shape;12;p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spcBef>
                  <a:spcPct val="0"/>
                </a:spcBef>
                <a:spcAft>
                  <a:spcPct val="0"/>
                </a:spcAft>
                <a:buNone/>
              </a:pPr>
              <a:endParaRPr sz="2489"/>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spcBef>
                  <a:spcPct val="0"/>
                </a:spcBef>
                <a:spcAft>
                  <a:spcPct val="0"/>
                </a:spcAft>
                <a:buNone/>
              </a:pPr>
              <a:endParaRPr sz="2489"/>
            </a:p>
          </p:txBody>
        </p:sp>
      </p:grpSp>
      <p:sp>
        <p:nvSpPr>
          <p:cNvPr id="8" name="Google Shape;10;p2">
            <a:extLst>
              <a:ext uri="{FF2B5EF4-FFF2-40B4-BE49-F238E27FC236}">
                <a16:creationId xmlns:a16="http://schemas.microsoft.com/office/drawing/2014/main" id="{844C339E-D353-F944-8863-CC2AEB17C100}"/>
              </a:ext>
            </a:extLst>
          </p:cNvPr>
          <p:cNvSpPr/>
          <p:nvPr userDrawn="1"/>
        </p:nvSpPr>
        <p:spPr>
          <a:xfrm rot="10800000">
            <a:off x="5588499" y="-167"/>
            <a:ext cx="6603710"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spTree>
      <p:nvGrpSpPr>
        <p:cNvPr id="1" name="Shape 9"/>
        <p:cNvGrpSpPr/>
        <p:nvPr/>
      </p:nvGrpSpPr>
      <p:grpSpPr>
        <a:xfrm>
          <a:off x="0" y="0"/>
          <a:ext cx="0" cy="0"/>
          <a:chOff x="0" y="0"/>
          <a:chExt cx="0" cy="0"/>
        </a:xfrm>
      </p:grpSpPr>
      <p:sp>
        <p:nvSpPr>
          <p:cNvPr id="8" name="Google Shape;10;p2">
            <a:extLst>
              <a:ext uri="{FF2B5EF4-FFF2-40B4-BE49-F238E27FC236}">
                <a16:creationId xmlns:a16="http://schemas.microsoft.com/office/drawing/2014/main" id="{844C339E-D353-F944-8863-CC2AEB17C100}"/>
              </a:ext>
            </a:extLst>
          </p:cNvPr>
          <p:cNvSpPr/>
          <p:nvPr userDrawn="1"/>
        </p:nvSpPr>
        <p:spPr>
          <a:xfrm rot="10800000">
            <a:off x="0" y="-167"/>
            <a:ext cx="12192209"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extLst>
      <p:ext uri="{BB962C8B-B14F-4D97-AF65-F5344CB8AC3E}">
        <p14:creationId xmlns:p14="http://schemas.microsoft.com/office/powerpoint/2010/main" val="10121288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userDrawn="1">
  <p:cSld name="TITLE_AND_TWO_COLUMNS">
    <p:spTree>
      <p:nvGrpSpPr>
        <p:cNvPr id="1" name="Shape 46"/>
        <p:cNvGrpSpPr/>
        <p:nvPr/>
      </p:nvGrpSpPr>
      <p:grpSpPr>
        <a:xfrm>
          <a:off x="0" y="0"/>
          <a:ext cx="0" cy="0"/>
          <a:chOff x="0" y="0"/>
          <a:chExt cx="0" cy="0"/>
        </a:xfrm>
      </p:grpSpPr>
      <p:sp>
        <p:nvSpPr>
          <p:cNvPr id="48" name="Google Shape;48;p6"/>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49" name="Google Shape;49;p6"/>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12" name="Google Shape;53;p6">
            <a:extLst>
              <a:ext uri="{FF2B5EF4-FFF2-40B4-BE49-F238E27FC236}">
                <a16:creationId xmlns:a16="http://schemas.microsoft.com/office/drawing/2014/main" id="{662DEA57-3D9C-AA43-A913-4CB7B849EC55}"/>
              </a:ext>
            </a:extLst>
          </p:cNvPr>
          <p:cNvSpPr txBox="1">
            <a:spLocks noGrp="1"/>
          </p:cNvSpPr>
          <p:nvPr>
            <p:ph type="title"/>
          </p:nvPr>
        </p:nvSpPr>
        <p:spPr>
          <a:xfrm>
            <a:off x="609600" y="751067"/>
            <a:ext cx="7068400" cy="970400"/>
          </a:xfrm>
          <a:prstGeom prst="rect">
            <a:avLst/>
          </a:prstGeom>
        </p:spPr>
        <p:txBody>
          <a:bodyPr spcFirstLastPara="1" wrap="square" lIns="91425" tIns="91425" rIns="91425" bIns="91425" anchor="b" anchorCtr="0"/>
          <a:lstStyle>
            <a:lvl1pPr lvl="0">
              <a:spcBef>
                <a:spcPct val="0"/>
              </a:spcBef>
              <a:spcAft>
                <a:spcPct val="0"/>
              </a:spcAft>
              <a:buSzPts val="2400"/>
              <a:buNone/>
              <a:defRPr sz="3200" b="1">
                <a:solidFill>
                  <a:schemeClr val="accent1">
                    <a:lumMod val="50000"/>
                  </a:schemeClr>
                </a:solidFill>
                <a:latin typeface="+mn-lt"/>
              </a:defRPr>
            </a:lvl1pPr>
            <a:lvl2pPr lvl="1">
              <a:spcBef>
                <a:spcPct val="0"/>
              </a:spcBef>
              <a:spcAft>
                <a:spcPct val="0"/>
              </a:spcAft>
              <a:buSzPts val="2400"/>
              <a:buNone/>
              <a:defRPr/>
            </a:lvl2pPr>
            <a:lvl3pPr lvl="2">
              <a:spcBef>
                <a:spcPct val="0"/>
              </a:spcBef>
              <a:spcAft>
                <a:spcPct val="0"/>
              </a:spcAft>
              <a:buSzPts val="2400"/>
              <a:buNone/>
              <a:defRPr/>
            </a:lvl3pPr>
            <a:lvl4pPr lvl="3">
              <a:spcBef>
                <a:spcPct val="0"/>
              </a:spcBef>
              <a:spcAft>
                <a:spcPct val="0"/>
              </a:spcAft>
              <a:buSzPts val="2400"/>
              <a:buNone/>
              <a:defRPr/>
            </a:lvl4pPr>
            <a:lvl5pPr lvl="4">
              <a:spcBef>
                <a:spcPct val="0"/>
              </a:spcBef>
              <a:spcAft>
                <a:spcPct val="0"/>
              </a:spcAft>
              <a:buSzPts val="2400"/>
              <a:buNone/>
              <a:defRPr/>
            </a:lvl5pPr>
            <a:lvl6pPr lvl="5">
              <a:spcBef>
                <a:spcPct val="0"/>
              </a:spcBef>
              <a:spcAft>
                <a:spcPct val="0"/>
              </a:spcAft>
              <a:buSzPts val="2400"/>
              <a:buNone/>
              <a:defRPr/>
            </a:lvl6pPr>
            <a:lvl7pPr lvl="6">
              <a:spcBef>
                <a:spcPct val="0"/>
              </a:spcBef>
              <a:spcAft>
                <a:spcPct val="0"/>
              </a:spcAft>
              <a:buSzPts val="2400"/>
              <a:buNone/>
              <a:defRPr/>
            </a:lvl7pPr>
            <a:lvl8pPr lvl="7">
              <a:spcBef>
                <a:spcPct val="0"/>
              </a:spcBef>
              <a:spcAft>
                <a:spcPct val="0"/>
              </a:spcAft>
              <a:buSzPts val="2400"/>
              <a:buNone/>
              <a:defRPr/>
            </a:lvl8pPr>
            <a:lvl9pPr lvl="8">
              <a:spcBef>
                <a:spcPct val="0"/>
              </a:spcBef>
              <a:spcAft>
                <a:spcPct val="0"/>
              </a:spcAft>
              <a:buSzPts val="2400"/>
              <a:buNone/>
              <a:defRPr/>
            </a:lvl9pPr>
          </a:lstStyle>
          <a:p>
            <a:endParaRPr/>
          </a:p>
        </p:txBody>
      </p:sp>
      <p:sp>
        <p:nvSpPr>
          <p:cNvPr id="13" name="Google Shape;54;p6">
            <a:extLst>
              <a:ext uri="{FF2B5EF4-FFF2-40B4-BE49-F238E27FC236}">
                <a16:creationId xmlns:a16="http://schemas.microsoft.com/office/drawing/2014/main" id="{ACE82E04-8FAC-D746-B2A5-EAC3A594EDFC}"/>
              </a:ext>
            </a:extLst>
          </p:cNvPr>
          <p:cNvSpPr txBox="1">
            <a:spLocks noGrp="1"/>
          </p:cNvSpPr>
          <p:nvPr>
            <p:ph type="body" idx="1"/>
          </p:nvPr>
        </p:nvSpPr>
        <p:spPr>
          <a:xfrm>
            <a:off x="609600" y="1879333"/>
            <a:ext cx="3430800" cy="4445600"/>
          </a:xfrm>
          <a:prstGeom prst="rect">
            <a:avLst/>
          </a:prstGeom>
        </p:spPr>
        <p:txBody>
          <a:bodyPr spcFirstLastPara="1" wrap="square" lIns="91425" tIns="91425" rIns="91425" bIns="91425" anchor="t" anchorCtr="0"/>
          <a:lstStyle>
            <a:lvl1pPr marL="609585" lvl="0" indent="-440256">
              <a:spcBef>
                <a:spcPts val="800"/>
              </a:spcBef>
              <a:spcAft>
                <a:spcPct val="0"/>
              </a:spcAft>
              <a:buClr>
                <a:srgbClr val="00B0F0"/>
              </a:buClr>
              <a:buSzPts val="1600"/>
              <a:buChar char="➝"/>
              <a:defRPr sz="2133">
                <a:solidFill>
                  <a:schemeClr val="accent1">
                    <a:lumMod val="50000"/>
                  </a:schemeClr>
                </a:solidFill>
                <a:latin typeface="+mn-lt"/>
              </a:defRPr>
            </a:lvl1pPr>
            <a:lvl2pPr marL="1219170" lvl="1" indent="-440256">
              <a:spcBef>
                <a:spcPct val="0"/>
              </a:spcBef>
              <a:spcAft>
                <a:spcPct val="0"/>
              </a:spcAft>
              <a:buSzPts val="1600"/>
              <a:buChar char="⇾"/>
              <a:defRPr sz="2133"/>
            </a:lvl2pPr>
            <a:lvl3pPr marL="1828754" lvl="2" indent="-440256">
              <a:spcBef>
                <a:spcPct val="0"/>
              </a:spcBef>
              <a:spcAft>
                <a:spcPct val="0"/>
              </a:spcAft>
              <a:buSzPts val="1600"/>
              <a:buChar char="￫"/>
              <a:defRPr sz="2133"/>
            </a:lvl3pPr>
            <a:lvl4pPr marL="2438339" lvl="3" indent="-440256">
              <a:spcBef>
                <a:spcPct val="0"/>
              </a:spcBef>
              <a:spcAft>
                <a:spcPct val="0"/>
              </a:spcAft>
              <a:buSzPts val="1600"/>
              <a:buChar char="￫"/>
              <a:defRPr sz="2133"/>
            </a:lvl4pPr>
            <a:lvl5pPr marL="3047924" lvl="4" indent="-440256">
              <a:spcBef>
                <a:spcPct val="0"/>
              </a:spcBef>
              <a:spcAft>
                <a:spcPct val="0"/>
              </a:spcAft>
              <a:buSzPts val="1600"/>
              <a:buChar char="￫"/>
              <a:defRPr sz="2133"/>
            </a:lvl5pPr>
            <a:lvl6pPr marL="3657509" lvl="5" indent="-440256">
              <a:spcBef>
                <a:spcPct val="0"/>
              </a:spcBef>
              <a:spcAft>
                <a:spcPct val="0"/>
              </a:spcAft>
              <a:buSzPts val="1600"/>
              <a:buChar char="￫"/>
              <a:defRPr sz="2133"/>
            </a:lvl6pPr>
            <a:lvl7pPr marL="4267093" lvl="6" indent="-440256">
              <a:spcBef>
                <a:spcPct val="0"/>
              </a:spcBef>
              <a:spcAft>
                <a:spcPct val="0"/>
              </a:spcAft>
              <a:buSzPts val="1600"/>
              <a:buChar char="￫"/>
              <a:defRPr sz="2133"/>
            </a:lvl7pPr>
            <a:lvl8pPr marL="4876678" lvl="7" indent="-440256">
              <a:spcBef>
                <a:spcPct val="0"/>
              </a:spcBef>
              <a:spcAft>
                <a:spcPct val="0"/>
              </a:spcAft>
              <a:buSzPts val="1600"/>
              <a:buChar char="￫"/>
              <a:defRPr sz="2133"/>
            </a:lvl8pPr>
            <a:lvl9pPr marL="5486263" lvl="8" indent="-440256">
              <a:spcBef>
                <a:spcPct val="0"/>
              </a:spcBef>
              <a:spcAft>
                <a:spcPct val="0"/>
              </a:spcAft>
              <a:buSzPts val="1600"/>
              <a:buChar char="￫"/>
              <a:defRPr sz="2133"/>
            </a:lvl9pPr>
          </a:lstStyle>
          <a:p>
            <a:endParaRPr/>
          </a:p>
        </p:txBody>
      </p:sp>
      <p:sp>
        <p:nvSpPr>
          <p:cNvPr id="14" name="Google Shape;55;p6">
            <a:extLst>
              <a:ext uri="{FF2B5EF4-FFF2-40B4-BE49-F238E27FC236}">
                <a16:creationId xmlns:a16="http://schemas.microsoft.com/office/drawing/2014/main" id="{9783F9B0-2A4E-274D-8055-F0A0106135A5}"/>
              </a:ext>
            </a:extLst>
          </p:cNvPr>
          <p:cNvSpPr txBox="1">
            <a:spLocks noGrp="1"/>
          </p:cNvSpPr>
          <p:nvPr>
            <p:ph type="body" idx="2"/>
          </p:nvPr>
        </p:nvSpPr>
        <p:spPr>
          <a:xfrm>
            <a:off x="4247101" y="1879333"/>
            <a:ext cx="3430800" cy="4445600"/>
          </a:xfrm>
          <a:prstGeom prst="rect">
            <a:avLst/>
          </a:prstGeom>
        </p:spPr>
        <p:txBody>
          <a:bodyPr spcFirstLastPara="1" wrap="square" lIns="91425" tIns="91425" rIns="91425" bIns="91425" anchor="t" anchorCtr="0"/>
          <a:lstStyle>
            <a:lvl1pPr marL="609585" lvl="0" indent="-440256">
              <a:spcBef>
                <a:spcPts val="800"/>
              </a:spcBef>
              <a:spcAft>
                <a:spcPct val="0"/>
              </a:spcAft>
              <a:buClr>
                <a:srgbClr val="00B0F0"/>
              </a:buClr>
              <a:buSzPts val="1600"/>
              <a:buChar char="➝"/>
              <a:defRPr sz="2133">
                <a:solidFill>
                  <a:schemeClr val="accent1">
                    <a:lumMod val="50000"/>
                  </a:schemeClr>
                </a:solidFill>
                <a:latin typeface="+mn-lt"/>
              </a:defRPr>
            </a:lvl1pPr>
            <a:lvl2pPr marL="1219170" lvl="1" indent="-440256">
              <a:spcBef>
                <a:spcPct val="0"/>
              </a:spcBef>
              <a:spcAft>
                <a:spcPct val="0"/>
              </a:spcAft>
              <a:buSzPts val="1600"/>
              <a:buChar char="⇾"/>
              <a:defRPr sz="2133"/>
            </a:lvl2pPr>
            <a:lvl3pPr marL="1828754" lvl="2" indent="-440256">
              <a:spcBef>
                <a:spcPct val="0"/>
              </a:spcBef>
              <a:spcAft>
                <a:spcPct val="0"/>
              </a:spcAft>
              <a:buSzPts val="1600"/>
              <a:buChar char="￫"/>
              <a:defRPr sz="2133"/>
            </a:lvl3pPr>
            <a:lvl4pPr marL="2438339" lvl="3" indent="-440256">
              <a:spcBef>
                <a:spcPct val="0"/>
              </a:spcBef>
              <a:spcAft>
                <a:spcPct val="0"/>
              </a:spcAft>
              <a:buSzPts val="1600"/>
              <a:buChar char="￫"/>
              <a:defRPr sz="2133"/>
            </a:lvl4pPr>
            <a:lvl5pPr marL="3047924" lvl="4" indent="-440256">
              <a:spcBef>
                <a:spcPct val="0"/>
              </a:spcBef>
              <a:spcAft>
                <a:spcPct val="0"/>
              </a:spcAft>
              <a:buSzPts val="1600"/>
              <a:buChar char="￫"/>
              <a:defRPr sz="2133"/>
            </a:lvl5pPr>
            <a:lvl6pPr marL="3657509" lvl="5" indent="-440256">
              <a:spcBef>
                <a:spcPct val="0"/>
              </a:spcBef>
              <a:spcAft>
                <a:spcPct val="0"/>
              </a:spcAft>
              <a:buSzPts val="1600"/>
              <a:buChar char="￫"/>
              <a:defRPr sz="2133"/>
            </a:lvl6pPr>
            <a:lvl7pPr marL="4267093" lvl="6" indent="-440256">
              <a:spcBef>
                <a:spcPct val="0"/>
              </a:spcBef>
              <a:spcAft>
                <a:spcPct val="0"/>
              </a:spcAft>
              <a:buSzPts val="1600"/>
              <a:buChar char="￫"/>
              <a:defRPr sz="2133"/>
            </a:lvl7pPr>
            <a:lvl8pPr marL="4876678" lvl="7" indent="-440256">
              <a:spcBef>
                <a:spcPct val="0"/>
              </a:spcBef>
              <a:spcAft>
                <a:spcPct val="0"/>
              </a:spcAft>
              <a:buSzPts val="1600"/>
              <a:buChar char="￫"/>
              <a:defRPr sz="2133"/>
            </a:lvl8pPr>
            <a:lvl9pPr marL="5486263" lvl="8" indent="-440256">
              <a:spcBef>
                <a:spcPct val="0"/>
              </a:spcBef>
              <a:spcAft>
                <a:spcPct val="0"/>
              </a:spcAft>
              <a:buSzPts val="1600"/>
              <a:buChar char="￫"/>
              <a:defRPr sz="2133"/>
            </a:lvl9pPr>
          </a:lstStyle>
          <a:p>
            <a:endParaRPr/>
          </a:p>
        </p:txBody>
      </p:sp>
      <p:sp>
        <p:nvSpPr>
          <p:cNvPr id="9" name="Google Shape;10;p2">
            <a:extLst>
              <a:ext uri="{FF2B5EF4-FFF2-40B4-BE49-F238E27FC236}">
                <a16:creationId xmlns:a16="http://schemas.microsoft.com/office/drawing/2014/main" id="{A74AE625-7D7D-944D-AFEA-A3CBF63CE095}"/>
              </a:ext>
            </a:extLst>
          </p:cNvPr>
          <p:cNvSpPr/>
          <p:nvPr userDrawn="1"/>
        </p:nvSpPr>
        <p:spPr>
          <a:xfrm rot="10800000">
            <a:off x="9579315" y="-167"/>
            <a:ext cx="2612893"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98" name="Google Shape;98;p11"/>
          <p:cNvSpPr/>
          <p:nvPr/>
        </p:nvSpPr>
        <p:spPr>
          <a:xfrm rot="10800000">
            <a:off x="11360396" y="-9832"/>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cxnSp>
        <p:nvCxnSpPr>
          <p:cNvPr id="7" name="Straight Connector 6">
            <a:extLst>
              <a:ext uri="{FF2B5EF4-FFF2-40B4-BE49-F238E27FC236}">
                <a16:creationId xmlns:a16="http://schemas.microsoft.com/office/drawing/2014/main" id="{843ECBFF-C567-D54E-B128-9D214C82270F}"/>
              </a:ext>
            </a:extLst>
          </p:cNvPr>
          <p:cNvCxnSpPr/>
          <p:nvPr userDrawn="1"/>
        </p:nvCxnSpPr>
        <p:spPr>
          <a:xfrm>
            <a:off x="308919" y="494270"/>
            <a:ext cx="10849232" cy="0"/>
          </a:xfrm>
          <a:prstGeom prst="line">
            <a:avLst/>
          </a:prstGeom>
          <a:ln w="793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1343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
        <p:nvSpPr>
          <p:cNvPr id="97" name="Google Shape;97;p11"/>
          <p:cNvSpPr/>
          <p:nvPr/>
        </p:nvSpPr>
        <p:spPr>
          <a:xfrm>
            <a:off x="115972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98" name="Google Shape;98;p11"/>
          <p:cNvSpPr/>
          <p:nvPr/>
        </p:nvSpPr>
        <p:spPr>
          <a:xfrm rot="10800000">
            <a:off x="11360396" y="-9832"/>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extLst>
      <p:ext uri="{BB962C8B-B14F-4D97-AF65-F5344CB8AC3E}">
        <p14:creationId xmlns:p14="http://schemas.microsoft.com/office/powerpoint/2010/main" val="24933519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29978445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69"/>
        <p:cNvGrpSpPr/>
        <p:nvPr/>
      </p:nvGrpSpPr>
      <p:grpSpPr>
        <a:xfrm>
          <a:off x="0" y="0"/>
          <a:ext cx="0" cy="0"/>
          <a:chOff x="0" y="0"/>
          <a:chExt cx="0" cy="0"/>
        </a:xfrm>
      </p:grpSpPr>
      <p:pic>
        <p:nvPicPr>
          <p:cNvPr id="10" name="Picture 9">
            <a:extLst>
              <a:ext uri="{FF2B5EF4-FFF2-40B4-BE49-F238E27FC236}">
                <a16:creationId xmlns:a16="http://schemas.microsoft.com/office/drawing/2014/main" id="{DE07E5F2-E7B3-424D-95AC-4F8AC275BF26}"/>
              </a:ext>
            </a:extLst>
          </p:cNvPr>
          <p:cNvPicPr>
            <a:picLocks noChangeAspect="1"/>
          </p:cNvPicPr>
          <p:nvPr userDrawn="1"/>
        </p:nvPicPr>
        <p:blipFill>
          <a:blip r:embed="rId2"/>
          <a:stretch>
            <a:fillRect/>
          </a:stretch>
        </p:blipFill>
        <p:spPr>
          <a:xfrm rot="10800000">
            <a:off x="0" y="0"/>
            <a:ext cx="3854245" cy="6858000"/>
          </a:xfrm>
          <a:prstGeom prst="rect">
            <a:avLst/>
          </a:prstGeom>
        </p:spPr>
      </p:pic>
      <p:sp>
        <p:nvSpPr>
          <p:cNvPr id="71" name="Google Shape;71;p8"/>
          <p:cNvSpPr/>
          <p:nvPr/>
        </p:nvSpPr>
        <p:spPr>
          <a:xfrm>
            <a:off x="3279633" y="0"/>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72" name="Google Shape;72;p8"/>
          <p:cNvSpPr/>
          <p:nvPr/>
        </p:nvSpPr>
        <p:spPr>
          <a:xfrm rot="10800000">
            <a:off x="3042813" y="167"/>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extLst>
      <p:ext uri="{BB962C8B-B14F-4D97-AF65-F5344CB8AC3E}">
        <p14:creationId xmlns:p14="http://schemas.microsoft.com/office/powerpoint/2010/main" val="23497191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9"/>
        <p:cNvGrpSpPr/>
        <p:nvPr/>
      </p:nvGrpSpPr>
      <p:grpSpPr>
        <a:xfrm>
          <a:off x="0" y="0"/>
          <a:ext cx="0" cy="0"/>
          <a:chOff x="0" y="0"/>
          <a:chExt cx="0" cy="0"/>
        </a:xfrm>
      </p:grpSpPr>
      <p:pic>
        <p:nvPicPr>
          <p:cNvPr id="10" name="Picture 9">
            <a:extLst>
              <a:ext uri="{FF2B5EF4-FFF2-40B4-BE49-F238E27FC236}">
                <a16:creationId xmlns:a16="http://schemas.microsoft.com/office/drawing/2014/main" id="{DE07E5F2-E7B3-424D-95AC-4F8AC275BF26}"/>
              </a:ext>
            </a:extLst>
          </p:cNvPr>
          <p:cNvPicPr>
            <a:picLocks noChangeAspect="1"/>
          </p:cNvPicPr>
          <p:nvPr userDrawn="1"/>
        </p:nvPicPr>
        <p:blipFill>
          <a:blip r:embed="rId2"/>
          <a:stretch>
            <a:fillRect/>
          </a:stretch>
        </p:blipFill>
        <p:spPr>
          <a:xfrm rot="10800000">
            <a:off x="0" y="0"/>
            <a:ext cx="3854245" cy="6858000"/>
          </a:xfrm>
          <a:prstGeom prst="rect">
            <a:avLst/>
          </a:prstGeom>
        </p:spPr>
      </p:pic>
      <p:sp>
        <p:nvSpPr>
          <p:cNvPr id="71" name="Google Shape;71;p8"/>
          <p:cNvSpPr/>
          <p:nvPr/>
        </p:nvSpPr>
        <p:spPr>
          <a:xfrm>
            <a:off x="3279633" y="0"/>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72" name="Google Shape;72;p8"/>
          <p:cNvSpPr/>
          <p:nvPr/>
        </p:nvSpPr>
        <p:spPr>
          <a:xfrm rot="10800000">
            <a:off x="3042813" y="167"/>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7" name="Google Shape;10;p2">
            <a:extLst>
              <a:ext uri="{FF2B5EF4-FFF2-40B4-BE49-F238E27FC236}">
                <a16:creationId xmlns:a16="http://schemas.microsoft.com/office/drawing/2014/main" id="{230233A6-5DA4-6B4C-BD03-379DDED00ECA}"/>
              </a:ext>
            </a:extLst>
          </p:cNvPr>
          <p:cNvSpPr/>
          <p:nvPr userDrawn="1"/>
        </p:nvSpPr>
        <p:spPr>
          <a:xfrm rot="10800000">
            <a:off x="3874433" y="-167"/>
            <a:ext cx="8317776" cy="6858000"/>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Tree>
    <p:extLst>
      <p:ext uri="{BB962C8B-B14F-4D97-AF65-F5344CB8AC3E}">
        <p14:creationId xmlns:p14="http://schemas.microsoft.com/office/powerpoint/2010/main" val="20860768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65" r:id="rId2"/>
    <p:sldLayoutId id="2147483652" r:id="rId3"/>
    <p:sldLayoutId id="2147483660" r:id="rId4"/>
    <p:sldLayoutId id="2147483664" r:id="rId5"/>
    <p:sldLayoutId id="2147483663" r:id="rId6"/>
    <p:sldLayoutId id="2147483661" r:id="rId7"/>
    <p:sldLayoutId id="2147483662" r:id="rId8"/>
  </p:sldLayoutIdLst>
  <p:transition>
    <p:fade thruBlk="1"/>
  </p:transition>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na.org/contribute"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hyperlink" Target="http://www.na.org/conference" TargetMode="External"/><Relationship Id="rId4" Type="http://schemas.openxmlformats.org/officeDocument/2006/relationships/hyperlink" Target="http://www.na.org/dat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hyperlink" Target="http://www.na.org/virtual"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pic>
        <p:nvPicPr>
          <p:cNvPr id="34" name="Picture 33">
            <a:extLst>
              <a:ext uri="{FF2B5EF4-FFF2-40B4-BE49-F238E27FC236}">
                <a16:creationId xmlns:a16="http://schemas.microsoft.com/office/drawing/2014/main" id="{19C9281F-8288-EE40-A21E-D2FB74E0FC0F}"/>
              </a:ext>
            </a:extLst>
          </p:cNvPr>
          <p:cNvPicPr>
            <a:picLocks noChangeAspect="1"/>
          </p:cNvPicPr>
          <p:nvPr/>
        </p:nvPicPr>
        <p:blipFill>
          <a:blip r:embed="rId4"/>
          <a:stretch>
            <a:fillRect/>
          </a:stretch>
        </p:blipFill>
        <p:spPr>
          <a:xfrm>
            <a:off x="6212214" y="2425497"/>
            <a:ext cx="355600" cy="372533"/>
          </a:xfrm>
          <a:prstGeom prst="rect">
            <a:avLst/>
          </a:prstGeom>
        </p:spPr>
      </p:pic>
      <p:pic>
        <p:nvPicPr>
          <p:cNvPr id="33" name="Picture 32">
            <a:extLst>
              <a:ext uri="{FF2B5EF4-FFF2-40B4-BE49-F238E27FC236}">
                <a16:creationId xmlns:a16="http://schemas.microsoft.com/office/drawing/2014/main" id="{DB942893-32D4-A747-ABFB-3F117066F232}"/>
              </a:ext>
            </a:extLst>
          </p:cNvPr>
          <p:cNvPicPr>
            <a:picLocks noChangeAspect="1"/>
          </p:cNvPicPr>
          <p:nvPr/>
        </p:nvPicPr>
        <p:blipFill>
          <a:blip r:embed="rId4"/>
          <a:stretch>
            <a:fillRect/>
          </a:stretch>
        </p:blipFill>
        <p:spPr>
          <a:xfrm>
            <a:off x="6198431" y="1880034"/>
            <a:ext cx="355600" cy="372533"/>
          </a:xfrm>
          <a:prstGeom prst="rect">
            <a:avLst/>
          </a:prstGeom>
        </p:spPr>
      </p:pic>
      <p:pic>
        <p:nvPicPr>
          <p:cNvPr id="32" name="Picture 31">
            <a:extLst>
              <a:ext uri="{FF2B5EF4-FFF2-40B4-BE49-F238E27FC236}">
                <a16:creationId xmlns:a16="http://schemas.microsoft.com/office/drawing/2014/main" id="{429EE163-842A-074F-9EE3-DC38C4ACCDF5}"/>
              </a:ext>
            </a:extLst>
          </p:cNvPr>
          <p:cNvPicPr>
            <a:picLocks noChangeAspect="1"/>
          </p:cNvPicPr>
          <p:nvPr/>
        </p:nvPicPr>
        <p:blipFill>
          <a:blip r:embed="rId4"/>
          <a:stretch>
            <a:fillRect/>
          </a:stretch>
        </p:blipFill>
        <p:spPr>
          <a:xfrm>
            <a:off x="6217607" y="1297020"/>
            <a:ext cx="355600" cy="372533"/>
          </a:xfrm>
          <a:prstGeom prst="rect">
            <a:avLst/>
          </a:prstGeom>
        </p:spPr>
      </p:pic>
      <p:pic>
        <p:nvPicPr>
          <p:cNvPr id="15" name="Picture 14">
            <a:extLst>
              <a:ext uri="{FF2B5EF4-FFF2-40B4-BE49-F238E27FC236}">
                <a16:creationId xmlns:a16="http://schemas.microsoft.com/office/drawing/2014/main" id="{79FE5AB0-84F6-3E44-B7CE-8A2C1DD8D792}"/>
              </a:ext>
            </a:extLst>
          </p:cNvPr>
          <p:cNvPicPr>
            <a:picLocks noChangeAspect="1"/>
          </p:cNvPicPr>
          <p:nvPr/>
        </p:nvPicPr>
        <p:blipFill>
          <a:blip r:embed="rId5"/>
          <a:stretch>
            <a:fillRect/>
          </a:stretch>
        </p:blipFill>
        <p:spPr>
          <a:xfrm>
            <a:off x="432076" y="379691"/>
            <a:ext cx="1607705" cy="2243588"/>
          </a:xfrm>
          <a:prstGeom prst="rect">
            <a:avLst/>
          </a:prstGeom>
        </p:spPr>
      </p:pic>
      <p:pic>
        <p:nvPicPr>
          <p:cNvPr id="16" name="Picture 15">
            <a:extLst>
              <a:ext uri="{FF2B5EF4-FFF2-40B4-BE49-F238E27FC236}">
                <a16:creationId xmlns:a16="http://schemas.microsoft.com/office/drawing/2014/main" id="{9CACE700-7F84-7E4F-9C1B-88D14FEE3E41}"/>
              </a:ext>
            </a:extLst>
          </p:cNvPr>
          <p:cNvPicPr>
            <a:picLocks noChangeAspect="1"/>
          </p:cNvPicPr>
          <p:nvPr/>
        </p:nvPicPr>
        <p:blipFill>
          <a:blip r:embed="rId6"/>
          <a:stretch>
            <a:fillRect/>
          </a:stretch>
        </p:blipFill>
        <p:spPr>
          <a:xfrm rot="21269328">
            <a:off x="3088941" y="451200"/>
            <a:ext cx="1507067" cy="372533"/>
          </a:xfrm>
          <a:prstGeom prst="rect">
            <a:avLst/>
          </a:prstGeom>
        </p:spPr>
      </p:pic>
      <p:pic>
        <p:nvPicPr>
          <p:cNvPr id="17" name="Picture 16">
            <a:extLst>
              <a:ext uri="{FF2B5EF4-FFF2-40B4-BE49-F238E27FC236}">
                <a16:creationId xmlns:a16="http://schemas.microsoft.com/office/drawing/2014/main" id="{B789F106-902F-824D-B381-B73889247E89}"/>
              </a:ext>
            </a:extLst>
          </p:cNvPr>
          <p:cNvPicPr>
            <a:picLocks noChangeAspect="1"/>
          </p:cNvPicPr>
          <p:nvPr/>
        </p:nvPicPr>
        <p:blipFill>
          <a:blip r:embed="rId7"/>
          <a:stretch>
            <a:fillRect/>
          </a:stretch>
        </p:blipFill>
        <p:spPr>
          <a:xfrm rot="19870088">
            <a:off x="252627" y="5156306"/>
            <a:ext cx="1253067" cy="389467"/>
          </a:xfrm>
          <a:prstGeom prst="rect">
            <a:avLst/>
          </a:prstGeom>
        </p:spPr>
      </p:pic>
      <p:pic>
        <p:nvPicPr>
          <p:cNvPr id="18" name="Picture 17">
            <a:extLst>
              <a:ext uri="{FF2B5EF4-FFF2-40B4-BE49-F238E27FC236}">
                <a16:creationId xmlns:a16="http://schemas.microsoft.com/office/drawing/2014/main" id="{359D84FB-AE04-EF47-9138-5C5B3B3D5AE7}"/>
              </a:ext>
            </a:extLst>
          </p:cNvPr>
          <p:cNvPicPr>
            <a:picLocks noChangeAspect="1"/>
          </p:cNvPicPr>
          <p:nvPr/>
        </p:nvPicPr>
        <p:blipFill>
          <a:blip r:embed="rId8"/>
          <a:stretch>
            <a:fillRect/>
          </a:stretch>
        </p:blipFill>
        <p:spPr>
          <a:xfrm>
            <a:off x="2041602" y="1532738"/>
            <a:ext cx="1032933" cy="508000"/>
          </a:xfrm>
          <a:prstGeom prst="rect">
            <a:avLst/>
          </a:prstGeom>
        </p:spPr>
      </p:pic>
      <p:pic>
        <p:nvPicPr>
          <p:cNvPr id="19" name="Picture 18">
            <a:extLst>
              <a:ext uri="{FF2B5EF4-FFF2-40B4-BE49-F238E27FC236}">
                <a16:creationId xmlns:a16="http://schemas.microsoft.com/office/drawing/2014/main" id="{77D4F5D4-CCAA-4240-855B-D6726F173A9E}"/>
              </a:ext>
            </a:extLst>
          </p:cNvPr>
          <p:cNvPicPr>
            <a:picLocks noChangeAspect="1"/>
          </p:cNvPicPr>
          <p:nvPr/>
        </p:nvPicPr>
        <p:blipFill>
          <a:blip r:embed="rId9"/>
          <a:stretch>
            <a:fillRect/>
          </a:stretch>
        </p:blipFill>
        <p:spPr>
          <a:xfrm>
            <a:off x="1397101" y="3642611"/>
            <a:ext cx="3783457" cy="3800423"/>
          </a:xfrm>
          <a:prstGeom prst="rect">
            <a:avLst/>
          </a:prstGeom>
        </p:spPr>
      </p:pic>
      <p:pic>
        <p:nvPicPr>
          <p:cNvPr id="20" name="Picture 19">
            <a:extLst>
              <a:ext uri="{FF2B5EF4-FFF2-40B4-BE49-F238E27FC236}">
                <a16:creationId xmlns:a16="http://schemas.microsoft.com/office/drawing/2014/main" id="{D220D3AC-4DAB-D34A-BF17-0123E8A2D7B8}"/>
              </a:ext>
            </a:extLst>
          </p:cNvPr>
          <p:cNvPicPr>
            <a:picLocks noChangeAspect="1"/>
          </p:cNvPicPr>
          <p:nvPr/>
        </p:nvPicPr>
        <p:blipFill>
          <a:blip r:embed="rId10"/>
          <a:stretch>
            <a:fillRect/>
          </a:stretch>
        </p:blipFill>
        <p:spPr>
          <a:xfrm>
            <a:off x="11207111" y="6051473"/>
            <a:ext cx="728133" cy="745067"/>
          </a:xfrm>
          <a:prstGeom prst="rect">
            <a:avLst/>
          </a:prstGeom>
        </p:spPr>
      </p:pic>
      <p:pic>
        <p:nvPicPr>
          <p:cNvPr id="21" name="Picture 20">
            <a:extLst>
              <a:ext uri="{FF2B5EF4-FFF2-40B4-BE49-F238E27FC236}">
                <a16:creationId xmlns:a16="http://schemas.microsoft.com/office/drawing/2014/main" id="{416E800E-DF90-354A-9FF3-B4FE77FEC7A8}"/>
              </a:ext>
            </a:extLst>
          </p:cNvPr>
          <p:cNvPicPr>
            <a:picLocks noChangeAspect="1"/>
          </p:cNvPicPr>
          <p:nvPr/>
        </p:nvPicPr>
        <p:blipFill>
          <a:blip r:embed="rId11"/>
          <a:stretch>
            <a:fillRect/>
          </a:stretch>
        </p:blipFill>
        <p:spPr>
          <a:xfrm>
            <a:off x="1235928" y="2815442"/>
            <a:ext cx="1426303" cy="1434271"/>
          </a:xfrm>
          <a:prstGeom prst="rect">
            <a:avLst/>
          </a:prstGeom>
        </p:spPr>
      </p:pic>
      <p:pic>
        <p:nvPicPr>
          <p:cNvPr id="22" name="Picture 21">
            <a:extLst>
              <a:ext uri="{FF2B5EF4-FFF2-40B4-BE49-F238E27FC236}">
                <a16:creationId xmlns:a16="http://schemas.microsoft.com/office/drawing/2014/main" id="{0E4DE2BB-D659-EE45-A808-2A3E14C78E17}"/>
              </a:ext>
            </a:extLst>
          </p:cNvPr>
          <p:cNvPicPr>
            <a:picLocks noChangeAspect="1"/>
          </p:cNvPicPr>
          <p:nvPr/>
        </p:nvPicPr>
        <p:blipFill>
          <a:blip r:embed="rId12"/>
          <a:stretch>
            <a:fillRect/>
          </a:stretch>
        </p:blipFill>
        <p:spPr>
          <a:xfrm>
            <a:off x="436927" y="3300591"/>
            <a:ext cx="884467" cy="900403"/>
          </a:xfrm>
          <a:prstGeom prst="rect">
            <a:avLst/>
          </a:prstGeom>
        </p:spPr>
      </p:pic>
      <p:sp>
        <p:nvSpPr>
          <p:cNvPr id="23" name="TextBox 22">
            <a:extLst>
              <a:ext uri="{FF2B5EF4-FFF2-40B4-BE49-F238E27FC236}">
                <a16:creationId xmlns:a16="http://schemas.microsoft.com/office/drawing/2014/main" id="{6189E364-53AA-E34D-9762-E212E12094D2}"/>
              </a:ext>
            </a:extLst>
          </p:cNvPr>
          <p:cNvSpPr txBox="1"/>
          <p:nvPr/>
        </p:nvSpPr>
        <p:spPr>
          <a:xfrm>
            <a:off x="5998103" y="258666"/>
            <a:ext cx="5888736" cy="701040"/>
          </a:xfrm>
          <a:prstGeom prst="rect">
            <a:avLst/>
          </a:prstGeom>
          <a:noFill/>
        </p:spPr>
        <p:txBody>
          <a:bodyPr wrap="square" rtlCol="0">
            <a:spAutoFit/>
          </a:bodyPr>
          <a:lstStyle/>
          <a:p>
            <a:r>
              <a:rPr lang="pt-BR" sz="4000" b="1" i="0" strike="noStrike" cap="none" spc="0" baseline="0">
                <a:solidFill>
                  <a:srgbClr val="FFFF00"/>
                </a:solidFill>
                <a:effectLst/>
                <a:latin typeface="Arial"/>
                <a:ea typeface="Arial"/>
                <a:cs typeface="Arial"/>
              </a:rPr>
              <a:t>No. 3 de 3 PowerPoints</a:t>
            </a:r>
          </a:p>
        </p:txBody>
      </p:sp>
      <p:sp>
        <p:nvSpPr>
          <p:cNvPr id="24" name="TextBox 23">
            <a:extLst>
              <a:ext uri="{FF2B5EF4-FFF2-40B4-BE49-F238E27FC236}">
                <a16:creationId xmlns:a16="http://schemas.microsoft.com/office/drawing/2014/main" id="{53B60CB6-1FEE-6749-9C33-C3C4F9911010}"/>
              </a:ext>
            </a:extLst>
          </p:cNvPr>
          <p:cNvSpPr txBox="1"/>
          <p:nvPr/>
        </p:nvSpPr>
        <p:spPr>
          <a:xfrm>
            <a:off x="6534853" y="1205894"/>
            <a:ext cx="6228645" cy="2092960"/>
          </a:xfrm>
          <a:prstGeom prst="rect">
            <a:avLst/>
          </a:prstGeom>
          <a:noFill/>
        </p:spPr>
        <p:txBody>
          <a:bodyPr wrap="square" rtlCol="0">
            <a:spAutoFit/>
          </a:bodyPr>
          <a:lstStyle/>
          <a:p>
            <a:pPr lvl="2">
              <a:lnSpc>
                <a:spcPts val="3340"/>
              </a:lnSpc>
              <a:spcBef>
                <a:spcPts val="1200"/>
              </a:spcBef>
            </a:pPr>
            <a:r>
              <a:rPr lang="pt-BR" sz="2800" b="1" i="0" strike="noStrike" cap="none" spc="0" baseline="0">
                <a:solidFill>
                  <a:srgbClr val="FFFF00"/>
                </a:solidFill>
                <a:effectLst/>
                <a:latin typeface="Arial"/>
                <a:ea typeface="Arial"/>
                <a:cs typeface="Arial"/>
              </a:rPr>
              <a:t>Histórico da WSC</a:t>
            </a:r>
          </a:p>
          <a:p>
            <a:pPr lvl="2">
              <a:lnSpc>
                <a:spcPts val="3340"/>
              </a:lnSpc>
              <a:spcBef>
                <a:spcPts val="1200"/>
              </a:spcBef>
            </a:pPr>
            <a:r>
              <a:rPr lang="pt-BR" sz="2800" b="1" i="0" strike="noStrike" cap="none" spc="0" baseline="0">
                <a:solidFill>
                  <a:srgbClr val="FFFF00"/>
                </a:solidFill>
                <a:effectLst/>
                <a:latin typeface="Arial"/>
                <a:ea typeface="Arial"/>
                <a:cs typeface="Arial"/>
              </a:rPr>
              <a:t>Caixa de Ferramentas de Serviço Local</a:t>
            </a:r>
          </a:p>
          <a:p>
            <a:pPr lvl="2">
              <a:lnSpc>
                <a:spcPts val="3340"/>
              </a:lnSpc>
              <a:spcBef>
                <a:spcPts val="1200"/>
              </a:spcBef>
            </a:pPr>
            <a:r>
              <a:rPr lang="pt-BR" sz="2800" b="1" i="0" strike="noStrike" cap="none" spc="0" baseline="0">
                <a:solidFill>
                  <a:srgbClr val="FFFF00"/>
                </a:solidFill>
                <a:effectLst/>
                <a:latin typeface="Arial"/>
                <a:ea typeface="Arial"/>
                <a:cs typeface="Arial"/>
              </a:rPr>
              <a:t>Trabalho do ciclo</a:t>
            </a:r>
            <a:endParaRPr lang="en-US" sz="2800">
              <a:solidFill>
                <a:srgbClr val="FFFF00"/>
              </a:solidFill>
            </a:endParaRPr>
          </a:p>
        </p:txBody>
      </p:sp>
      <p:sp>
        <p:nvSpPr>
          <p:cNvPr id="28" name="TextBox 27">
            <a:extLst>
              <a:ext uri="{FF2B5EF4-FFF2-40B4-BE49-F238E27FC236}">
                <a16:creationId xmlns:a16="http://schemas.microsoft.com/office/drawing/2014/main" id="{D3820C18-75FC-EB49-A70B-0815F858AF7B}"/>
              </a:ext>
            </a:extLst>
          </p:cNvPr>
          <p:cNvSpPr txBox="1"/>
          <p:nvPr/>
        </p:nvSpPr>
        <p:spPr>
          <a:xfrm>
            <a:off x="5730859" y="5542822"/>
            <a:ext cx="5888736" cy="1066800"/>
          </a:xfrm>
          <a:prstGeom prst="rect">
            <a:avLst/>
          </a:prstGeom>
          <a:noFill/>
        </p:spPr>
        <p:txBody>
          <a:bodyPr wrap="square" rtlCol="0">
            <a:spAutoFit/>
          </a:bodyPr>
          <a:lstStyle/>
          <a:p>
            <a:r>
              <a:rPr lang="pt-BR" sz="3200" b="1" i="0" strike="noStrike" cap="none" spc="0" baseline="0">
                <a:solidFill>
                  <a:srgbClr val="34C3F2"/>
                </a:solidFill>
                <a:effectLst/>
                <a:latin typeface="Arial"/>
                <a:ea typeface="Arial"/>
                <a:cs typeface="Arial"/>
              </a:rPr>
              <a:t>Todos os materiais: www.na.org/conference</a:t>
            </a:r>
          </a:p>
        </p:txBody>
      </p:sp>
      <p:sp>
        <p:nvSpPr>
          <p:cNvPr id="29" name="TextBox 28">
            <a:extLst>
              <a:ext uri="{FF2B5EF4-FFF2-40B4-BE49-F238E27FC236}">
                <a16:creationId xmlns:a16="http://schemas.microsoft.com/office/drawing/2014/main" id="{082E16AB-A06B-8944-9451-55147726081A}"/>
              </a:ext>
            </a:extLst>
          </p:cNvPr>
          <p:cNvSpPr txBox="1"/>
          <p:nvPr/>
        </p:nvSpPr>
        <p:spPr>
          <a:xfrm>
            <a:off x="6198431" y="3460718"/>
            <a:ext cx="5888736" cy="1920240"/>
          </a:xfrm>
          <a:prstGeom prst="rect">
            <a:avLst/>
          </a:prstGeom>
          <a:noFill/>
        </p:spPr>
        <p:txBody>
          <a:bodyPr wrap="square" rtlCol="0">
            <a:spAutoFit/>
          </a:bodyPr>
          <a:lstStyle/>
          <a:p>
            <a:r>
              <a:rPr lang="pt-BR" sz="4000" b="1" i="0" strike="noStrike" cap="none" spc="0" baseline="0" dirty="0">
                <a:solidFill>
                  <a:srgbClr val="999999"/>
                </a:solidFill>
                <a:effectLst/>
                <a:latin typeface="Arial"/>
                <a:ea typeface="Arial"/>
                <a:cs typeface="Arial"/>
              </a:rPr>
              <a:t>No. 1: Moções 1 a 4</a:t>
            </a:r>
          </a:p>
          <a:p>
            <a:r>
              <a:rPr lang="pt-BR" sz="4000" b="1" i="0" strike="noStrike" cap="none" spc="0" baseline="0" dirty="0">
                <a:solidFill>
                  <a:srgbClr val="999999"/>
                </a:solidFill>
                <a:effectLst/>
                <a:latin typeface="Arial"/>
                <a:ea typeface="Arial"/>
                <a:cs typeface="Arial"/>
              </a:rPr>
              <a:t>No. 2: Orçamento/Moção 5</a:t>
            </a:r>
          </a:p>
        </p:txBody>
      </p:sp>
      <p:cxnSp>
        <p:nvCxnSpPr>
          <p:cNvPr id="30" name="Straight Connector 29">
            <a:extLst>
              <a:ext uri="{FF2B5EF4-FFF2-40B4-BE49-F238E27FC236}">
                <a16:creationId xmlns:a16="http://schemas.microsoft.com/office/drawing/2014/main" id="{460F97A9-180A-3141-A8CC-B7590F0C7383}"/>
              </a:ext>
            </a:extLst>
          </p:cNvPr>
          <p:cNvCxnSpPr/>
          <p:nvPr/>
        </p:nvCxnSpPr>
        <p:spPr>
          <a:xfrm>
            <a:off x="5842000" y="6669540"/>
            <a:ext cx="4572000" cy="0"/>
          </a:xfrm>
          <a:prstGeom prst="line">
            <a:avLst/>
          </a:prstGeom>
          <a:ln w="34925">
            <a:solidFill>
              <a:srgbClr val="34C3F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640080"/>
          </a:xfrm>
          <a:prstGeom prst="rect">
            <a:avLst/>
          </a:prstGeom>
          <a:noFill/>
        </p:spPr>
        <p:txBody>
          <a:bodyPr wrap="square" rtlCol="0">
            <a:spAutoFit/>
          </a:bodyPr>
          <a:lstStyle/>
          <a:p>
            <a:r>
              <a:rPr lang="pt-BR" sz="3600" b="1" i="0" strike="noStrike" cap="none" spc="0" baseline="0">
                <a:solidFill>
                  <a:srgbClr val="FFFF00"/>
                </a:solidFill>
                <a:effectLst/>
                <a:latin typeface="Arial"/>
                <a:ea typeface="Arial"/>
                <a:cs typeface="Arial"/>
              </a:rPr>
              <a:t>Continuação dos destaques:</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5632311"/>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pt-BR" sz="2600" b="0" i="0" strike="noStrike" cap="none" spc="0" baseline="0" dirty="0">
                <a:solidFill>
                  <a:srgbClr val="FFFFFF"/>
                </a:solidFill>
                <a:effectLst/>
                <a:latin typeface="Arial"/>
                <a:ea typeface="Arial"/>
                <a:cs typeface="Arial"/>
              </a:rPr>
              <a:t>Responder a milhares de </a:t>
            </a:r>
            <a:r>
              <a:rPr lang="pt-BR" sz="2600" b="0" i="0" strike="noStrike" cap="none" spc="0" baseline="0" dirty="0" err="1">
                <a:solidFill>
                  <a:srgbClr val="FFFFFF"/>
                </a:solidFill>
                <a:effectLst/>
                <a:latin typeface="Arial"/>
                <a:ea typeface="Arial"/>
                <a:cs typeface="Arial"/>
              </a:rPr>
              <a:t>emails</a:t>
            </a:r>
            <a:r>
              <a:rPr lang="pt-BR" sz="2600" b="0" i="0" strike="noStrike" cap="none" spc="0" baseline="0" dirty="0">
                <a:solidFill>
                  <a:srgbClr val="FFFFFF"/>
                </a:solidFill>
                <a:effectLst/>
                <a:latin typeface="Arial"/>
                <a:ea typeface="Arial"/>
                <a:cs typeface="Arial"/>
              </a:rPr>
              <a:t> e telefonemas de membros. </a:t>
            </a:r>
          </a:p>
          <a:p>
            <a:pPr marL="457200" lvl="0" indent="-457200">
              <a:spcBef>
                <a:spcPts val="600"/>
              </a:spcBef>
              <a:buClr>
                <a:srgbClr val="FFFF00"/>
              </a:buClr>
              <a:buFont typeface="Arial" panose="020B0604020202020204" pitchFamily="34" charset="0"/>
              <a:buChar char="•"/>
            </a:pPr>
            <a:r>
              <a:rPr lang="pt-BR" sz="2600" b="0" i="0" strike="noStrike" cap="none" spc="0" baseline="0" dirty="0">
                <a:solidFill>
                  <a:srgbClr val="FFFFFF"/>
                </a:solidFill>
                <a:effectLst/>
                <a:latin typeface="Arial"/>
                <a:ea typeface="Arial"/>
                <a:cs typeface="Arial"/>
              </a:rPr>
              <a:t>Lançar uma página de contribuições em </a:t>
            </a:r>
            <a:r>
              <a:rPr lang="pt-BR" sz="2600" b="0" i="0" u="sng" strike="noStrike" cap="none" spc="0" baseline="0" dirty="0">
                <a:solidFill>
                  <a:srgbClr val="FFFFFF"/>
                </a:solidFill>
                <a:effectLst/>
                <a:uFill>
                  <a:solidFill>
                    <a:srgbClr val="FFFFFF"/>
                  </a:solidFill>
                </a:uFill>
                <a:latin typeface="Arial"/>
                <a:ea typeface="Arial"/>
                <a:cs typeface="Arial"/>
              </a:rPr>
              <a:t>www.na.org/contribute</a:t>
            </a:r>
            <a:r>
              <a:rPr lang="pt-BR" sz="2600" b="0" i="0" strike="noStrike" cap="none" spc="0" baseline="0" dirty="0">
                <a:solidFill>
                  <a:srgbClr val="FFFFFF"/>
                </a:solidFill>
                <a:effectLst/>
                <a:latin typeface="Arial"/>
                <a:ea typeface="Arial"/>
                <a:cs typeface="Arial"/>
              </a:rPr>
              <a:t> que continuamos a aprimorar.</a:t>
            </a:r>
          </a:p>
          <a:p>
            <a:pPr marL="457200" lvl="0" indent="-457200">
              <a:spcBef>
                <a:spcPts val="600"/>
              </a:spcBef>
              <a:buClr>
                <a:srgbClr val="FFFF00"/>
              </a:buClr>
              <a:buFont typeface="Arial" panose="020B0604020202020204" pitchFamily="34" charset="0"/>
              <a:buChar char="•"/>
            </a:pPr>
            <a:r>
              <a:rPr lang="pt-BR" sz="2600" b="0" i="0" strike="noStrike" cap="none" spc="0" baseline="0" dirty="0">
                <a:solidFill>
                  <a:srgbClr val="FFFFFF"/>
                </a:solidFill>
                <a:effectLst/>
                <a:latin typeface="Arial"/>
                <a:ea typeface="Arial"/>
                <a:cs typeface="Arial"/>
              </a:rPr>
              <a:t>Ajudar a servidores de confiança na Flórida, em Ohio, Arizona e Virgínia em seu trabalho com funcionários de instituições correcionais para que possam fornecer tablets cheios de literatura de NA aos detentos. Bem como continuar a responder a contatos de detentos com informações e literatura.</a:t>
            </a:r>
          </a:p>
          <a:p>
            <a:pPr marL="457200" lvl="0" indent="-457200">
              <a:spcBef>
                <a:spcPts val="600"/>
              </a:spcBef>
              <a:buClr>
                <a:srgbClr val="FFFF00"/>
              </a:buClr>
              <a:buFont typeface="Arial" panose="020B0604020202020204" pitchFamily="34" charset="0"/>
              <a:buChar char="•"/>
            </a:pPr>
            <a:r>
              <a:rPr lang="pt-BR" sz="2600" b="0" i="0" strike="noStrike" cap="none" spc="0" baseline="0" dirty="0">
                <a:solidFill>
                  <a:srgbClr val="FFFFFF"/>
                </a:solidFill>
                <a:effectLst/>
                <a:latin typeface="Arial"/>
                <a:ea typeface="Arial"/>
                <a:cs typeface="Arial"/>
              </a:rPr>
              <a:t>Registrar e proteger os direitos autorais e a propriedade intelectual de NA em numerosos países.</a:t>
            </a:r>
          </a:p>
          <a:p>
            <a:pPr marL="457200" lvl="0" indent="-457200">
              <a:spcBef>
                <a:spcPts val="600"/>
              </a:spcBef>
              <a:buClr>
                <a:srgbClr val="FFFF00"/>
              </a:buClr>
              <a:buFont typeface="Arial" panose="020B0604020202020204" pitchFamily="34" charset="0"/>
              <a:buChar char="•"/>
            </a:pPr>
            <a:r>
              <a:rPr lang="pt-BR" sz="2600" b="0" i="0" strike="noStrike" cap="none" spc="0" baseline="0" dirty="0">
                <a:solidFill>
                  <a:srgbClr val="FFFFFF"/>
                </a:solidFill>
                <a:effectLst/>
                <a:latin typeface="Arial"/>
                <a:ea typeface="Arial"/>
                <a:cs typeface="Arial"/>
              </a:rPr>
              <a:t>Postar mais versões em áudio do Texto Básico para download gratuito (incluindo inglês!); que podem ser encontrados em </a:t>
            </a:r>
            <a:r>
              <a:rPr lang="pt-BR" sz="2600" b="0" i="0" u="sng" strike="noStrike" cap="none" spc="0" baseline="0" dirty="0">
                <a:solidFill>
                  <a:srgbClr val="FFFFFF"/>
                </a:solidFill>
                <a:effectLst/>
                <a:uFill>
                  <a:solidFill>
                    <a:srgbClr val="FFFFFF"/>
                  </a:solidFill>
                </a:uFill>
                <a:latin typeface="Arial"/>
                <a:ea typeface="Arial"/>
                <a:cs typeface="Arial"/>
              </a:rPr>
              <a:t>www.na.org/</a:t>
            </a:r>
            <a:r>
              <a:rPr lang="pt-BR" sz="2600" b="0" i="0" u="sng" strike="noStrike" cap="none" spc="0" baseline="0" dirty="0" err="1">
                <a:solidFill>
                  <a:srgbClr val="FFFFFF"/>
                </a:solidFill>
                <a:effectLst/>
                <a:uFill>
                  <a:solidFill>
                    <a:srgbClr val="FFFFFF"/>
                  </a:solidFill>
                </a:uFill>
                <a:latin typeface="Arial"/>
                <a:ea typeface="Arial"/>
                <a:cs typeface="Arial"/>
              </a:rPr>
              <a:t>audio</a:t>
            </a:r>
            <a:r>
              <a:rPr lang="pt-BR" sz="2600" b="0" i="0" strike="noStrike" cap="none" spc="0" baseline="0" dirty="0">
                <a:solidFill>
                  <a:srgbClr val="FFFFFF"/>
                </a:solidFill>
                <a:effectLst/>
                <a:latin typeface="Arial"/>
                <a:ea typeface="Arial"/>
                <a:cs typeface="Arial"/>
              </a:rPr>
              <a:t>.</a:t>
            </a:r>
          </a:p>
          <a:p>
            <a:pPr>
              <a:buClr>
                <a:srgbClr val="FFFF00"/>
              </a:buClr>
            </a:pPr>
            <a:endParaRPr lang="en-US" sz="2800" dirty="0">
              <a:solidFill>
                <a:srgbClr val="2969D5"/>
              </a:solidFill>
            </a:endParaRPr>
          </a:p>
        </p:txBody>
      </p:sp>
    </p:spTree>
    <p:extLst>
      <p:ext uri="{BB962C8B-B14F-4D97-AF65-F5344CB8AC3E}">
        <p14:creationId xmlns:p14="http://schemas.microsoft.com/office/powerpoint/2010/main" val="8601347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640080"/>
          </a:xfrm>
          <a:prstGeom prst="rect">
            <a:avLst/>
          </a:prstGeom>
          <a:noFill/>
        </p:spPr>
        <p:txBody>
          <a:bodyPr wrap="square" rtlCol="0">
            <a:spAutoFit/>
          </a:bodyPr>
          <a:lstStyle/>
          <a:p>
            <a:r>
              <a:rPr lang="pt-BR" sz="3600" b="1" i="0" strike="noStrike" cap="none" spc="0" baseline="0">
                <a:solidFill>
                  <a:srgbClr val="FFFF00"/>
                </a:solidFill>
                <a:effectLst/>
                <a:latin typeface="Arial"/>
                <a:ea typeface="Arial"/>
                <a:cs typeface="Arial"/>
              </a:rPr>
              <a:t>Destaques - </a:t>
            </a:r>
            <a:r>
              <a:rPr lang="pt-BR" sz="3600" b="1" i="1" strike="noStrike" cap="none" spc="0" baseline="0">
                <a:solidFill>
                  <a:srgbClr val="FFFF00"/>
                </a:solidFill>
                <a:effectLst/>
                <a:latin typeface="Arial"/>
                <a:ea typeface="Arial"/>
                <a:cs typeface="Arial"/>
              </a:rPr>
              <a:t>só mais alguns</a:t>
            </a:r>
            <a:r>
              <a:rPr lang="pt-BR" sz="3600" b="1" i="0" strike="noStrike" cap="none" spc="0" baseline="0">
                <a:solidFill>
                  <a:srgbClr val="FFFF00"/>
                </a:solidFill>
                <a:effectLst/>
                <a:latin typeface="Arial"/>
                <a:ea typeface="Arial"/>
                <a:cs typeface="Arial"/>
              </a:rPr>
              <a:t>:</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3985706"/>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pt-BR" sz="2700" b="0" i="0" strike="noStrike" cap="none" spc="0" baseline="0" dirty="0">
                <a:solidFill>
                  <a:srgbClr val="FFFFFF"/>
                </a:solidFill>
                <a:effectLst/>
                <a:latin typeface="Arial"/>
                <a:ea typeface="Arial"/>
                <a:cs typeface="Arial"/>
              </a:rPr>
              <a:t>Criamos uma página de mídia com alguns recursos gráficos, incluindo uma coleção sempre crescente de vídeos: </a:t>
            </a:r>
            <a:r>
              <a:rPr lang="pt-BR" sz="2700" b="0" i="0" u="sng" strike="noStrike" cap="none" spc="0" baseline="0" dirty="0">
                <a:solidFill>
                  <a:srgbClr val="FFFFFF"/>
                </a:solidFill>
                <a:effectLst/>
                <a:uFill>
                  <a:solidFill>
                    <a:srgbClr val="FFFFFF"/>
                  </a:solidFill>
                </a:uFill>
                <a:latin typeface="Arial"/>
                <a:ea typeface="Arial"/>
                <a:cs typeface="Arial"/>
              </a:rPr>
              <a:t>www.na.org/media</a:t>
            </a:r>
            <a:r>
              <a:rPr lang="pt-BR" sz="2700" b="0" i="0" strike="noStrike" cap="none" spc="0" baseline="0" dirty="0">
                <a:solidFill>
                  <a:srgbClr val="FFFFFF"/>
                </a:solidFill>
                <a:effectLst/>
                <a:latin typeface="Arial"/>
                <a:ea typeface="Arial"/>
                <a:cs typeface="Arial"/>
              </a:rPr>
              <a:t>.</a:t>
            </a:r>
          </a:p>
          <a:p>
            <a:pPr marL="457200" lvl="0" indent="-457200">
              <a:spcBef>
                <a:spcPts val="600"/>
              </a:spcBef>
              <a:buClr>
                <a:srgbClr val="FFFF00"/>
              </a:buClr>
              <a:buFont typeface="Arial" panose="020B0604020202020204" pitchFamily="34" charset="0"/>
              <a:buChar char="•"/>
            </a:pPr>
            <a:r>
              <a:rPr lang="pt-BR" sz="2700" b="0" i="0" strike="noStrike" cap="none" spc="0" baseline="0" dirty="0">
                <a:solidFill>
                  <a:srgbClr val="FFFFFF"/>
                </a:solidFill>
                <a:effectLst/>
                <a:latin typeface="Arial"/>
                <a:ea typeface="Arial"/>
                <a:cs typeface="Arial"/>
              </a:rPr>
              <a:t>Criamos uma página com recursos para reuniões virtuais em </a:t>
            </a:r>
            <a:r>
              <a:rPr lang="pt-BR" sz="2700" b="0" i="0" u="sng" strike="noStrike" cap="none" spc="0" baseline="0" dirty="0">
                <a:solidFill>
                  <a:srgbClr val="FFFFFF"/>
                </a:solidFill>
                <a:effectLst/>
                <a:uFill>
                  <a:solidFill>
                    <a:srgbClr val="FFFFFF"/>
                  </a:solidFill>
                </a:uFill>
                <a:latin typeface="Arial"/>
                <a:ea typeface="Arial"/>
                <a:cs typeface="Arial"/>
              </a:rPr>
              <a:t>www.na.org/virtual</a:t>
            </a:r>
            <a:r>
              <a:rPr lang="pt-BR" sz="2700" b="0" i="0" strike="noStrike" cap="none" spc="0" baseline="0" dirty="0">
                <a:solidFill>
                  <a:srgbClr val="FFFFFF"/>
                </a:solidFill>
                <a:effectLst/>
                <a:latin typeface="Arial"/>
                <a:ea typeface="Arial"/>
                <a:cs typeface="Arial"/>
              </a:rPr>
              <a:t> e continuamos a coletar e postar recursos locais nela, e na página de recursos locais, </a:t>
            </a:r>
            <a:r>
              <a:rPr lang="pt-BR" sz="2700" b="0" i="0" u="sng" strike="noStrike" cap="none" spc="0" baseline="0" dirty="0">
                <a:solidFill>
                  <a:srgbClr val="FFFFFF"/>
                </a:solidFill>
                <a:effectLst/>
                <a:uFill>
                  <a:solidFill>
                    <a:srgbClr val="FFFFFF"/>
                  </a:solidFill>
                </a:uFill>
                <a:latin typeface="Arial"/>
                <a:ea typeface="Arial"/>
                <a:cs typeface="Arial"/>
              </a:rPr>
              <a:t>www.na.org/</a:t>
            </a:r>
            <a:r>
              <a:rPr lang="pt-BR" sz="2700" b="0" i="0" u="sng" strike="noStrike" cap="none" spc="0" baseline="0" dirty="0" err="1">
                <a:solidFill>
                  <a:srgbClr val="FFFFFF"/>
                </a:solidFill>
                <a:effectLst/>
                <a:uFill>
                  <a:solidFill>
                    <a:srgbClr val="FFFFFF"/>
                  </a:solidFill>
                </a:uFill>
                <a:latin typeface="Arial"/>
                <a:ea typeface="Arial"/>
                <a:cs typeface="Arial"/>
              </a:rPr>
              <a:t>localresources</a:t>
            </a:r>
            <a:r>
              <a:rPr lang="pt-BR" sz="2700" b="0" i="0" strike="noStrike" cap="none" spc="0" baseline="0" dirty="0">
                <a:solidFill>
                  <a:srgbClr val="FFFFFF"/>
                </a:solidFill>
                <a:effectLst/>
                <a:latin typeface="Arial"/>
                <a:ea typeface="Arial"/>
                <a:cs typeface="Arial"/>
              </a:rPr>
              <a:t>, incluindo uma nova seção chamada Lidando com comportamentos predatórios, perturbadores e violentos.</a:t>
            </a:r>
          </a:p>
          <a:p>
            <a:pPr marL="457200" lvl="0" indent="-457200">
              <a:spcBef>
                <a:spcPts val="600"/>
              </a:spcBef>
              <a:buClr>
                <a:srgbClr val="FFFF00"/>
              </a:buClr>
              <a:buFont typeface="Arial" panose="020B0604020202020204" pitchFamily="34" charset="0"/>
              <a:buChar char="•"/>
            </a:pPr>
            <a:r>
              <a:rPr lang="pt-BR" sz="2700" b="0" i="0" strike="noStrike" cap="none" spc="0" baseline="0" dirty="0">
                <a:solidFill>
                  <a:srgbClr val="FFFFFF"/>
                </a:solidFill>
                <a:effectLst/>
                <a:latin typeface="Arial"/>
                <a:ea typeface="Arial"/>
                <a:cs typeface="Arial"/>
              </a:rPr>
              <a:t>Responder a pedidos de participação virtual em estruturas de </a:t>
            </a:r>
            <a:r>
              <a:rPr lang="pt-BR" sz="2700" b="0" i="0" strike="noStrike" cap="none" spc="0" baseline="0" dirty="0" err="1">
                <a:solidFill>
                  <a:srgbClr val="FFFFFF"/>
                </a:solidFill>
                <a:effectLst/>
                <a:latin typeface="Arial"/>
                <a:ea typeface="Arial"/>
                <a:cs typeface="Arial"/>
              </a:rPr>
              <a:t>servço</a:t>
            </a:r>
            <a:r>
              <a:rPr lang="pt-BR" sz="2700" b="0" i="0" strike="noStrike" cap="none" spc="0" baseline="0" dirty="0">
                <a:solidFill>
                  <a:srgbClr val="FFFFFF"/>
                </a:solidFill>
                <a:effectLst/>
                <a:latin typeface="Arial"/>
                <a:ea typeface="Arial"/>
                <a:cs typeface="Arial"/>
              </a:rPr>
              <a:t> e eventos por todo o mundo.</a:t>
            </a:r>
          </a:p>
        </p:txBody>
      </p:sp>
      <p:sp>
        <p:nvSpPr>
          <p:cNvPr id="5" name="TextBox 4">
            <a:extLst>
              <a:ext uri="{FF2B5EF4-FFF2-40B4-BE49-F238E27FC236}">
                <a16:creationId xmlns:a16="http://schemas.microsoft.com/office/drawing/2014/main" id="{6E9569BA-B81F-654F-BDA6-77822F834070}"/>
              </a:ext>
            </a:extLst>
          </p:cNvPr>
          <p:cNvSpPr txBox="1"/>
          <p:nvPr/>
        </p:nvSpPr>
        <p:spPr>
          <a:xfrm>
            <a:off x="588176" y="5509410"/>
            <a:ext cx="11415712" cy="830997"/>
          </a:xfrm>
          <a:prstGeom prst="rect">
            <a:avLst/>
          </a:prstGeom>
          <a:noFill/>
        </p:spPr>
        <p:txBody>
          <a:bodyPr wrap="square" rtlCol="0">
            <a:spAutoFit/>
          </a:bodyPr>
          <a:lstStyle/>
          <a:p>
            <a:pPr lvl="0">
              <a:spcBef>
                <a:spcPts val="600"/>
              </a:spcBef>
              <a:buClr>
                <a:srgbClr val="FFFF00"/>
              </a:buClr>
            </a:pPr>
            <a:r>
              <a:rPr lang="pt-BR" sz="2400" b="1" i="0" strike="noStrike" cap="none" spc="0" baseline="0" dirty="0">
                <a:solidFill>
                  <a:srgbClr val="FFFFFF"/>
                </a:solidFill>
                <a:effectLst/>
                <a:latin typeface="Arial"/>
                <a:ea typeface="Arial"/>
                <a:cs typeface="Arial"/>
              </a:rPr>
              <a:t>Não se esqueça que o </a:t>
            </a:r>
            <a:r>
              <a:rPr lang="pt-BR" sz="2400" b="1" i="1" strike="noStrike" cap="none" spc="0" baseline="0" dirty="0">
                <a:solidFill>
                  <a:srgbClr val="FFFFFF"/>
                </a:solidFill>
                <a:effectLst/>
                <a:latin typeface="Arial"/>
                <a:ea typeface="Arial"/>
                <a:cs typeface="Arial"/>
              </a:rPr>
              <a:t>Relatório Anual </a:t>
            </a:r>
            <a:r>
              <a:rPr lang="pt-BR" sz="2400" b="1" i="0" strike="noStrike" cap="none" spc="0" baseline="0" dirty="0">
                <a:solidFill>
                  <a:srgbClr val="FFFFFF"/>
                </a:solidFill>
                <a:effectLst/>
                <a:latin typeface="Arial"/>
                <a:ea typeface="Arial"/>
                <a:cs typeface="Arial"/>
              </a:rPr>
              <a:t>é um registro mais abrangente das nossas atividades para qualquer ano fiscal específico: www.na.org/ar.</a:t>
            </a:r>
            <a:endParaRPr lang="en-US" sz="2400" b="1" dirty="0">
              <a:solidFill>
                <a:srgbClr val="2969D5"/>
              </a:solidFill>
            </a:endParaRPr>
          </a:p>
        </p:txBody>
      </p:sp>
      <p:sp>
        <p:nvSpPr>
          <p:cNvPr id="6" name="Rectangle 5">
            <a:extLst>
              <a:ext uri="{FF2B5EF4-FFF2-40B4-BE49-F238E27FC236}">
                <a16:creationId xmlns:a16="http://schemas.microsoft.com/office/drawing/2014/main" id="{66873FBF-1A71-D048-B3E3-9AE60682DAFB}"/>
              </a:ext>
            </a:extLst>
          </p:cNvPr>
          <p:cNvSpPr/>
          <p:nvPr/>
        </p:nvSpPr>
        <p:spPr>
          <a:xfrm>
            <a:off x="442915" y="5452258"/>
            <a:ext cx="11272837" cy="114856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451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1307E-5242-184B-A4E5-8B437684537B}"/>
              </a:ext>
            </a:extLst>
          </p:cNvPr>
          <p:cNvPicPr>
            <a:picLocks noChangeAspect="1"/>
          </p:cNvPicPr>
          <p:nvPr/>
        </p:nvPicPr>
        <p:blipFill>
          <a:blip r:embed="rId3"/>
          <a:stretch>
            <a:fillRect/>
          </a:stretch>
        </p:blipFill>
        <p:spPr>
          <a:xfrm>
            <a:off x="-914401" y="-148372"/>
            <a:ext cx="13331231" cy="7292122"/>
          </a:xfrm>
          <a:prstGeom prst="rect">
            <a:avLst/>
          </a:prstGeom>
        </p:spPr>
      </p:pic>
      <p:sp>
        <p:nvSpPr>
          <p:cNvPr id="6" name="Oval 5">
            <a:extLst>
              <a:ext uri="{FF2B5EF4-FFF2-40B4-BE49-F238E27FC236}">
                <a16:creationId xmlns:a16="http://schemas.microsoft.com/office/drawing/2014/main" id="{1CF919A4-1642-BE4B-B0F7-1032801FE1A9}"/>
              </a:ext>
            </a:extLst>
          </p:cNvPr>
          <p:cNvSpPr/>
          <p:nvPr/>
        </p:nvSpPr>
        <p:spPr>
          <a:xfrm>
            <a:off x="8365566" y="2588915"/>
            <a:ext cx="3614119" cy="35389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7105B7-9B23-F14C-8C05-485C660919DB}"/>
              </a:ext>
            </a:extLst>
          </p:cNvPr>
          <p:cNvPicPr>
            <a:picLocks noChangeAspect="1"/>
          </p:cNvPicPr>
          <p:nvPr/>
        </p:nvPicPr>
        <p:blipFill>
          <a:blip r:embed="rId4"/>
          <a:stretch>
            <a:fillRect/>
          </a:stretch>
        </p:blipFill>
        <p:spPr>
          <a:xfrm>
            <a:off x="8324735" y="2573928"/>
            <a:ext cx="3654949" cy="3538919"/>
          </a:xfrm>
          <a:prstGeom prst="rect">
            <a:avLst/>
          </a:prstGeom>
        </p:spPr>
      </p:pic>
      <p:sp>
        <p:nvSpPr>
          <p:cNvPr id="7" name="TextBox 6">
            <a:extLst>
              <a:ext uri="{FF2B5EF4-FFF2-40B4-BE49-F238E27FC236}">
                <a16:creationId xmlns:a16="http://schemas.microsoft.com/office/drawing/2014/main" id="{29B9B97A-509E-8749-B1D9-62124A69845A}"/>
              </a:ext>
            </a:extLst>
          </p:cNvPr>
          <p:cNvSpPr txBox="1"/>
          <p:nvPr/>
        </p:nvSpPr>
        <p:spPr>
          <a:xfrm>
            <a:off x="6972304" y="6097365"/>
            <a:ext cx="5334000" cy="640080"/>
          </a:xfrm>
          <a:prstGeom prst="rect">
            <a:avLst/>
          </a:prstGeom>
          <a:noFill/>
        </p:spPr>
        <p:txBody>
          <a:bodyPr wrap="square" rtlCol="0">
            <a:spAutoFit/>
          </a:bodyPr>
          <a:lstStyle/>
          <a:p>
            <a:r>
              <a:rPr lang="pt-BR" sz="3600" b="1" i="0" u="sng" strike="noStrike" cap="none" spc="0" baseline="0">
                <a:solidFill>
                  <a:srgbClr val="000000"/>
                </a:solidFill>
                <a:uFill>
                  <a:solidFill>
                    <a:srgbClr val="000000"/>
                  </a:solidFill>
                </a:uFill>
                <a:latin typeface="Arial"/>
                <a:ea typeface="Arial"/>
                <a:cs typeface="Arial"/>
                <a:hlinkClick r:id="rId5" history="0"/>
              </a:rPr>
              <a:t>www.na.org/contribute</a:t>
            </a:r>
            <a:r>
              <a:rPr lang="pt-BR" sz="3600" b="1" i="0" strike="noStrike" cap="none" spc="0" baseline="0">
                <a:solidFill>
                  <a:srgbClr val="000000"/>
                </a:solidFill>
                <a:effectLst/>
                <a:latin typeface="Arial"/>
                <a:ea typeface="Arial"/>
                <a:cs typeface="Arial"/>
              </a:rPr>
              <a:t> </a:t>
            </a:r>
          </a:p>
        </p:txBody>
      </p:sp>
    </p:spTree>
    <p:extLst>
      <p:ext uri="{BB962C8B-B14F-4D97-AF65-F5344CB8AC3E}">
        <p14:creationId xmlns:p14="http://schemas.microsoft.com/office/powerpoint/2010/main" val="29471356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5">
            <a:extLst>
              <a:ext uri="{FF2B5EF4-FFF2-40B4-BE49-F238E27FC236}">
                <a16:creationId xmlns:a16="http://schemas.microsoft.com/office/drawing/2014/main" id="{993F5F06-36E2-8342-A98E-F69CEE0FFD54}"/>
              </a:ext>
            </a:extLst>
          </p:cNvPr>
          <p:cNvSpPr/>
          <p:nvPr/>
        </p:nvSpPr>
        <p:spPr>
          <a:xfrm>
            <a:off x="5757527" y="486873"/>
            <a:ext cx="6074607" cy="6267107"/>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22860" rIns="22860">
            <a:noAutofit/>
          </a:bodyPr>
          <a:lstStyle/>
          <a:p>
            <a:pPr marR="0" lvl="0" algn="l" defTabSz="457200" rtl="0" eaLnBrk="1" fontAlgn="auto" latinLnBrk="0" hangingPunct="1">
              <a:lnSpc>
                <a:spcPct val="100000"/>
              </a:lnSpc>
              <a:spcBef>
                <a:spcPts val="600"/>
              </a:spcBef>
              <a:spcAft>
                <a:spcPts val="1800"/>
              </a:spcAft>
              <a:buClr>
                <a:srgbClr val="92D050"/>
              </a:buClr>
              <a:buSzTx/>
              <a:defRPr sz="1800"/>
            </a:pPr>
            <a:r>
              <a:rPr lang="pt-BR" sz="3400" b="1" i="0" strike="noStrike" cap="none" spc="0" baseline="0" dirty="0">
                <a:solidFill>
                  <a:srgbClr val="16469A"/>
                </a:solidFill>
                <a:effectLst/>
                <a:latin typeface="Arial"/>
                <a:ea typeface="Arial"/>
                <a:cs typeface="Arial"/>
              </a:rPr>
              <a:t>Outros </a:t>
            </a:r>
            <a:r>
              <a:rPr lang="pt-BR" sz="3400" b="1" i="0" strike="noStrike" cap="none" spc="0" baseline="0" dirty="0" err="1">
                <a:solidFill>
                  <a:srgbClr val="16469A"/>
                </a:solidFill>
                <a:effectLst/>
                <a:latin typeface="Arial"/>
                <a:ea typeface="Arial"/>
                <a:cs typeface="Arial"/>
              </a:rPr>
              <a:t>PowerPoints</a:t>
            </a:r>
            <a:r>
              <a:rPr lang="pt-BR" sz="3400" b="1" i="0" strike="noStrike" cap="none" spc="0" baseline="0" dirty="0">
                <a:solidFill>
                  <a:srgbClr val="16469A"/>
                </a:solidFill>
                <a:effectLst/>
                <a:latin typeface="Arial"/>
                <a:ea typeface="Arial"/>
                <a:cs typeface="Arial"/>
              </a:rPr>
              <a:t> e vídeos estão disponíveis online</a:t>
            </a:r>
            <a:endParaRPr kumimoji="0" lang="en-US" sz="3400" b="1" i="0" u="none" strike="noStrike" kern="1200" cap="none" spc="0" normalizeH="0" baseline="0" noProof="0" dirty="0">
              <a:ln>
                <a:noFill/>
              </a:ln>
              <a:solidFill>
                <a:srgbClr val="16469A"/>
              </a:solidFill>
              <a:effectLst/>
              <a:uLnTx/>
              <a:uFillTx/>
              <a:latin typeface="+mn-lt"/>
              <a:ea typeface="Cambria" charset="0"/>
              <a:cs typeface="Cambria" charset="0"/>
              <a:sym typeface="PopplLaudatio-Regular"/>
            </a:endParaRPr>
          </a:p>
          <a:p>
            <a:pPr marR="0" lvl="0" algn="l" defTabSz="457200" rtl="0" eaLnBrk="1" fontAlgn="auto" latinLnBrk="0" hangingPunct="1">
              <a:lnSpc>
                <a:spcPct val="100000"/>
              </a:lnSpc>
              <a:spcBef>
                <a:spcPts val="600"/>
              </a:spcBef>
              <a:spcAft>
                <a:spcPts val="1800"/>
              </a:spcAft>
              <a:buClr>
                <a:srgbClr val="92D050"/>
              </a:buClr>
              <a:buSzTx/>
              <a:defRPr sz="1800"/>
            </a:pPr>
            <a:r>
              <a:rPr lang="pt-BR" sz="3400" b="1" i="0" strike="noStrike" cap="none" spc="0" baseline="0" dirty="0">
                <a:solidFill>
                  <a:srgbClr val="16469A"/>
                </a:solidFill>
                <a:effectLst/>
                <a:latin typeface="Arial"/>
                <a:ea typeface="Arial"/>
                <a:cs typeface="Arial"/>
              </a:rPr>
              <a:t>O </a:t>
            </a:r>
            <a:r>
              <a:rPr lang="pt-BR" sz="3400" b="1" i="1" strike="noStrike" cap="none" spc="0" baseline="0" dirty="0">
                <a:solidFill>
                  <a:srgbClr val="16469A"/>
                </a:solidFill>
                <a:effectLst/>
                <a:latin typeface="Arial"/>
                <a:ea typeface="Arial"/>
                <a:cs typeface="Arial"/>
              </a:rPr>
              <a:t>ICC </a:t>
            </a:r>
            <a:r>
              <a:rPr lang="pt-BR" sz="3400" b="1" i="0" strike="noStrike" cap="none" spc="0" baseline="0" dirty="0">
                <a:solidFill>
                  <a:srgbClr val="16469A"/>
                </a:solidFill>
                <a:effectLst/>
                <a:latin typeface="Arial"/>
                <a:ea typeface="Arial"/>
                <a:cs typeface="Arial"/>
              </a:rPr>
              <a:t>e o esboço do SPAD podem ser baixados.</a:t>
            </a:r>
            <a:r>
              <a:rPr lang="pt-BR" sz="3400" b="0" i="0" strike="noStrike" cap="none" spc="0" baseline="0" dirty="0">
                <a:solidFill>
                  <a:srgbClr val="16469A"/>
                </a:solidFill>
                <a:effectLst/>
                <a:latin typeface="Arial"/>
                <a:ea typeface="Arial"/>
                <a:cs typeface="Arial"/>
              </a:rPr>
              <a:t> </a:t>
            </a:r>
            <a:r>
              <a:rPr lang="pt-BR" sz="3400" b="1" i="0" strike="noStrike" cap="none" spc="0" baseline="0" dirty="0">
                <a:solidFill>
                  <a:srgbClr val="16469A"/>
                </a:solidFill>
                <a:effectLst/>
                <a:latin typeface="Arial"/>
                <a:ea typeface="Arial"/>
                <a:cs typeface="Arial"/>
              </a:rPr>
              <a:t>Cópias em papel do SPAD podem ser pedidas dos Serviços Mundiais de NA</a:t>
            </a:r>
          </a:p>
          <a:p>
            <a:pPr marL="457200" marR="0" lvl="1" indent="0" algn="l" defTabSz="457200" rtl="0" eaLnBrk="1" fontAlgn="auto" latinLnBrk="0" hangingPunct="1">
              <a:lnSpc>
                <a:spcPct val="100000"/>
              </a:lnSpc>
              <a:spcBef>
                <a:spcPts val="600"/>
              </a:spcBef>
              <a:spcAft>
                <a:spcPts val="1800"/>
              </a:spcAft>
              <a:buClrTx/>
              <a:buSzPct val="75000"/>
              <a:buFontTx/>
              <a:buNone/>
              <a:defRPr sz="1800"/>
            </a:pPr>
            <a:r>
              <a:rPr lang="pt-BR" sz="3600" b="1" i="0" u="sng" strike="noStrike" cap="none" spc="0" baseline="0" dirty="0">
                <a:solidFill>
                  <a:srgbClr val="16469A"/>
                </a:solidFill>
                <a:effectLst/>
                <a:uFill>
                  <a:solidFill>
                    <a:srgbClr val="00B0F0"/>
                  </a:solidFill>
                </a:uFill>
                <a:latin typeface="Arial"/>
                <a:ea typeface="Arial"/>
                <a:cs typeface="Arial"/>
              </a:rPr>
              <a:t>www.na.org/conference</a:t>
            </a:r>
          </a:p>
          <a:p>
            <a:pPr marL="457200" marR="0" lvl="1" indent="0" algn="l" defTabSz="457200" rtl="0" eaLnBrk="1" fontAlgn="auto" latinLnBrk="0" hangingPunct="1">
              <a:lnSpc>
                <a:spcPct val="100000"/>
              </a:lnSpc>
              <a:spcBef>
                <a:spcPts val="600"/>
              </a:spcBef>
              <a:spcAft>
                <a:spcPts val="1800"/>
              </a:spcAft>
              <a:buClrTx/>
              <a:buSzPct val="75000"/>
              <a:buFontTx/>
              <a:buNone/>
              <a:defRPr sz="1800"/>
            </a:pPr>
            <a:r>
              <a:rPr lang="pt-BR" sz="3600" b="1" i="0" u="sng" strike="noStrike" cap="none" spc="0" baseline="0" dirty="0">
                <a:solidFill>
                  <a:srgbClr val="16469A"/>
                </a:solidFill>
                <a:effectLst/>
                <a:uFill>
                  <a:solidFill>
                    <a:srgbClr val="00B0F0"/>
                  </a:solidFill>
                </a:uFill>
                <a:latin typeface="Arial"/>
                <a:ea typeface="Arial"/>
                <a:cs typeface="Arial"/>
              </a:rPr>
              <a:t>worldboard@na.org </a:t>
            </a:r>
          </a:p>
        </p:txBody>
      </p:sp>
      <p:pic>
        <p:nvPicPr>
          <p:cNvPr id="12" name="Picture 11">
            <a:extLst>
              <a:ext uri="{FF2B5EF4-FFF2-40B4-BE49-F238E27FC236}">
                <a16:creationId xmlns:a16="http://schemas.microsoft.com/office/drawing/2014/main" id="{8E58CE6E-514D-6247-831B-94793737E67B}"/>
              </a:ext>
            </a:extLst>
          </p:cNvPr>
          <p:cNvPicPr>
            <a:picLocks noChangeAspect="1"/>
          </p:cNvPicPr>
          <p:nvPr/>
        </p:nvPicPr>
        <p:blipFill>
          <a:blip r:embed="rId3"/>
          <a:stretch>
            <a:fillRect/>
          </a:stretch>
        </p:blipFill>
        <p:spPr>
          <a:xfrm>
            <a:off x="5472143" y="677493"/>
            <a:ext cx="261851" cy="274320"/>
          </a:xfrm>
          <a:prstGeom prst="rect">
            <a:avLst/>
          </a:prstGeom>
        </p:spPr>
      </p:pic>
      <p:pic>
        <p:nvPicPr>
          <p:cNvPr id="13" name="Picture 12">
            <a:extLst>
              <a:ext uri="{FF2B5EF4-FFF2-40B4-BE49-F238E27FC236}">
                <a16:creationId xmlns:a16="http://schemas.microsoft.com/office/drawing/2014/main" id="{38C5E13D-6BE7-2941-AA54-C85B4DB0E68D}"/>
              </a:ext>
            </a:extLst>
          </p:cNvPr>
          <p:cNvPicPr>
            <a:picLocks noChangeAspect="1"/>
          </p:cNvPicPr>
          <p:nvPr/>
        </p:nvPicPr>
        <p:blipFill>
          <a:blip r:embed="rId3"/>
          <a:stretch>
            <a:fillRect/>
          </a:stretch>
        </p:blipFill>
        <p:spPr>
          <a:xfrm>
            <a:off x="5472142" y="2071670"/>
            <a:ext cx="261851" cy="274320"/>
          </a:xfrm>
          <a:prstGeom prst="rect">
            <a:avLst/>
          </a:prstGeom>
        </p:spPr>
      </p:pic>
      <p:pic>
        <p:nvPicPr>
          <p:cNvPr id="14" name="Picture 13">
            <a:extLst>
              <a:ext uri="{FF2B5EF4-FFF2-40B4-BE49-F238E27FC236}">
                <a16:creationId xmlns:a16="http://schemas.microsoft.com/office/drawing/2014/main" id="{F871C579-6B6E-BA45-BEE4-EFF717AF2B24}"/>
              </a:ext>
            </a:extLst>
          </p:cNvPr>
          <p:cNvPicPr>
            <a:picLocks noChangeAspect="1"/>
          </p:cNvPicPr>
          <p:nvPr/>
        </p:nvPicPr>
        <p:blipFill>
          <a:blip r:embed="rId4"/>
          <a:stretch>
            <a:fillRect/>
          </a:stretch>
        </p:blipFill>
        <p:spPr>
          <a:xfrm rot="20452376">
            <a:off x="372276" y="256641"/>
            <a:ext cx="4644050" cy="6006305"/>
          </a:xfrm>
          <a:prstGeom prst="rect">
            <a:avLst/>
          </a:prstGeom>
        </p:spPr>
      </p:pic>
    </p:spTree>
    <p:extLst>
      <p:ext uri="{BB962C8B-B14F-4D97-AF65-F5344CB8AC3E}">
        <p14:creationId xmlns:p14="http://schemas.microsoft.com/office/powerpoint/2010/main" val="11679722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2C386-ACFD-7C4C-B220-B09EE8E05600}"/>
              </a:ext>
            </a:extLst>
          </p:cNvPr>
          <p:cNvPicPr>
            <a:picLocks noChangeAspect="1"/>
          </p:cNvPicPr>
          <p:nvPr/>
        </p:nvPicPr>
        <p:blipFill>
          <a:blip r:embed="rId3"/>
          <a:stretch>
            <a:fillRect/>
          </a:stretch>
        </p:blipFill>
        <p:spPr>
          <a:xfrm>
            <a:off x="509439" y="2294743"/>
            <a:ext cx="2786347" cy="2801913"/>
          </a:xfrm>
          <a:prstGeom prst="rect">
            <a:avLst/>
          </a:prstGeom>
        </p:spPr>
      </p:pic>
      <p:pic>
        <p:nvPicPr>
          <p:cNvPr id="3" name="Picture 2">
            <a:extLst>
              <a:ext uri="{FF2B5EF4-FFF2-40B4-BE49-F238E27FC236}">
                <a16:creationId xmlns:a16="http://schemas.microsoft.com/office/drawing/2014/main" id="{D7CBD25B-C088-B745-B756-747CFDDF6AC1}"/>
              </a:ext>
            </a:extLst>
          </p:cNvPr>
          <p:cNvPicPr>
            <a:picLocks noChangeAspect="1"/>
          </p:cNvPicPr>
          <p:nvPr/>
        </p:nvPicPr>
        <p:blipFill>
          <a:blip r:embed="rId4"/>
          <a:stretch>
            <a:fillRect/>
          </a:stretch>
        </p:blipFill>
        <p:spPr>
          <a:xfrm>
            <a:off x="0" y="979095"/>
            <a:ext cx="1727846" cy="1758978"/>
          </a:xfrm>
          <a:prstGeom prst="rect">
            <a:avLst/>
          </a:prstGeom>
        </p:spPr>
      </p:pic>
      <p:sp>
        <p:nvSpPr>
          <p:cNvPr id="4" name="Google Shape;118;p14">
            <a:extLst>
              <a:ext uri="{FF2B5EF4-FFF2-40B4-BE49-F238E27FC236}">
                <a16:creationId xmlns:a16="http://schemas.microsoft.com/office/drawing/2014/main" id="{64273263-7DDB-3648-B417-075CF158BA2F}"/>
              </a:ext>
            </a:extLst>
          </p:cNvPr>
          <p:cNvSpPr txBox="1"/>
          <p:nvPr/>
        </p:nvSpPr>
        <p:spPr>
          <a:xfrm>
            <a:off x="5369289" y="560609"/>
            <a:ext cx="6683654" cy="3924300"/>
          </a:xfrm>
          <a:prstGeom prst="rect">
            <a:avLst/>
          </a:prstGeom>
        </p:spPr>
        <p:txBody>
          <a:bodyPr spcFirstLastPara="1" wrap="square" lIns="121900" tIns="121900" rIns="121900" bIns="121900" anchor="t" anchorCtr="0">
            <a:noAutofit/>
          </a:bodyPr>
          <a:ls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2400"/>
              </a:spcBef>
            </a:pPr>
            <a:r>
              <a:rPr lang="pt-BR" sz="3600" b="1" i="0" strike="noStrike" cap="none" spc="0" baseline="0" dirty="0">
                <a:solidFill>
                  <a:srgbClr val="FFFFFF"/>
                </a:solidFill>
                <a:effectLst/>
                <a:latin typeface="Arial"/>
                <a:ea typeface="Arial"/>
                <a:cs typeface="Arial"/>
              </a:rPr>
              <a:t>A WSC virtual parcial de 2022 se reunirá em 22, 23, 29 </a:t>
            </a:r>
            <a:br>
              <a:rPr sz="3600" dirty="0"/>
            </a:br>
            <a:r>
              <a:rPr lang="pt-BR" sz="3600" b="1" i="0" strike="noStrike" cap="none" spc="0" baseline="0" dirty="0">
                <a:solidFill>
                  <a:srgbClr val="FFFFFF"/>
                </a:solidFill>
                <a:effectLst/>
                <a:latin typeface="Arial"/>
                <a:ea typeface="Arial"/>
                <a:cs typeface="Arial"/>
              </a:rPr>
              <a:t>e 30 de abril</a:t>
            </a:r>
          </a:p>
          <a:p>
            <a:pPr>
              <a:spcBef>
                <a:spcPts val="2400"/>
              </a:spcBef>
            </a:pPr>
            <a:r>
              <a:rPr lang="pt-BR" sz="3600" b="1" i="0" strike="noStrike" cap="none" spc="0" baseline="0" dirty="0">
                <a:solidFill>
                  <a:srgbClr val="FFFFFF"/>
                </a:solidFill>
                <a:effectLst/>
                <a:latin typeface="Arial"/>
                <a:ea typeface="Arial"/>
                <a:cs typeface="Arial"/>
              </a:rPr>
              <a:t>2 sessões por dia</a:t>
            </a:r>
          </a:p>
          <a:p>
            <a:pPr>
              <a:spcBef>
                <a:spcPts val="2400"/>
              </a:spcBef>
            </a:pPr>
            <a:r>
              <a:rPr lang="pt-BR" sz="3600" b="1" i="0" strike="noStrike" cap="none" spc="0" baseline="0" dirty="0">
                <a:solidFill>
                  <a:srgbClr val="FFFFFF"/>
                </a:solidFill>
                <a:effectLst/>
                <a:latin typeface="Arial"/>
                <a:ea typeface="Arial"/>
                <a:cs typeface="Arial"/>
              </a:rPr>
              <a:t>Votações e enquetes iniciais acontecerão por e-</a:t>
            </a:r>
            <a:r>
              <a:rPr lang="pt-BR" sz="3600" b="1" i="0" strike="noStrike" cap="none" spc="0" baseline="0" dirty="0" err="1">
                <a:solidFill>
                  <a:srgbClr val="FFFFFF"/>
                </a:solidFill>
                <a:effectLst/>
                <a:latin typeface="Arial"/>
                <a:ea typeface="Arial"/>
                <a:cs typeface="Arial"/>
              </a:rPr>
              <a:t>poll</a:t>
            </a:r>
            <a:endParaRPr lang="pt-BR" sz="3600" b="1" i="0" strike="noStrike" cap="none" spc="0" baseline="0" dirty="0">
              <a:solidFill>
                <a:srgbClr val="FFFFFF"/>
              </a:solidFill>
              <a:effectLst/>
              <a:latin typeface="Arial"/>
              <a:ea typeface="Arial"/>
              <a:cs typeface="Arial"/>
            </a:endParaRPr>
          </a:p>
          <a:p>
            <a:pPr>
              <a:spcBef>
                <a:spcPts val="2400"/>
              </a:spcBef>
            </a:pPr>
            <a:r>
              <a:rPr lang="pt-BR" sz="3600" b="1" i="0" strike="noStrike" cap="none" spc="0" baseline="0" dirty="0">
                <a:solidFill>
                  <a:srgbClr val="FFFFFF"/>
                </a:solidFill>
                <a:effectLst/>
                <a:latin typeface="Arial"/>
                <a:ea typeface="Arial"/>
                <a:cs typeface="Arial"/>
              </a:rPr>
              <a:t>Será transmitida ao vivo no YouTube</a:t>
            </a:r>
          </a:p>
          <a:p>
            <a:pPr>
              <a:spcBef>
                <a:spcPts val="2400"/>
              </a:spcBef>
            </a:pPr>
            <a:endParaRPr lang="en-US" sz="4000" b="1" dirty="0">
              <a:solidFill>
                <a:schemeClr val="bg1"/>
              </a:solidFill>
            </a:endParaRPr>
          </a:p>
        </p:txBody>
      </p:sp>
      <p:pic>
        <p:nvPicPr>
          <p:cNvPr id="5" name="Picture 4">
            <a:extLst>
              <a:ext uri="{FF2B5EF4-FFF2-40B4-BE49-F238E27FC236}">
                <a16:creationId xmlns:a16="http://schemas.microsoft.com/office/drawing/2014/main" id="{099C90D8-B31C-3B43-BD32-098E5358B858}"/>
              </a:ext>
            </a:extLst>
          </p:cNvPr>
          <p:cNvPicPr>
            <a:picLocks noChangeAspect="1"/>
          </p:cNvPicPr>
          <p:nvPr/>
        </p:nvPicPr>
        <p:blipFill>
          <a:blip r:embed="rId5"/>
          <a:stretch>
            <a:fillRect/>
          </a:stretch>
        </p:blipFill>
        <p:spPr>
          <a:xfrm>
            <a:off x="4759046" y="884794"/>
            <a:ext cx="355600" cy="372533"/>
          </a:xfrm>
          <a:prstGeom prst="rect">
            <a:avLst/>
          </a:prstGeom>
        </p:spPr>
      </p:pic>
      <p:pic>
        <p:nvPicPr>
          <p:cNvPr id="6" name="Picture 5">
            <a:extLst>
              <a:ext uri="{FF2B5EF4-FFF2-40B4-BE49-F238E27FC236}">
                <a16:creationId xmlns:a16="http://schemas.microsoft.com/office/drawing/2014/main" id="{40B878CC-7034-F547-A774-E04F50AC7BFA}"/>
              </a:ext>
            </a:extLst>
          </p:cNvPr>
          <p:cNvPicPr>
            <a:picLocks noChangeAspect="1"/>
          </p:cNvPicPr>
          <p:nvPr/>
        </p:nvPicPr>
        <p:blipFill>
          <a:blip r:embed="rId5"/>
          <a:stretch>
            <a:fillRect/>
          </a:stretch>
        </p:blipFill>
        <p:spPr>
          <a:xfrm>
            <a:off x="4759046" y="2997154"/>
            <a:ext cx="355600" cy="372533"/>
          </a:xfrm>
          <a:prstGeom prst="rect">
            <a:avLst/>
          </a:prstGeom>
        </p:spPr>
      </p:pic>
      <p:pic>
        <p:nvPicPr>
          <p:cNvPr id="7" name="Picture 6">
            <a:extLst>
              <a:ext uri="{FF2B5EF4-FFF2-40B4-BE49-F238E27FC236}">
                <a16:creationId xmlns:a16="http://schemas.microsoft.com/office/drawing/2014/main" id="{D4E5074F-FBF3-2B4D-A13B-9ED6E6292AB4}"/>
              </a:ext>
            </a:extLst>
          </p:cNvPr>
          <p:cNvPicPr>
            <a:picLocks noChangeAspect="1"/>
          </p:cNvPicPr>
          <p:nvPr/>
        </p:nvPicPr>
        <p:blipFill>
          <a:blip r:embed="rId5"/>
          <a:stretch>
            <a:fillRect/>
          </a:stretch>
        </p:blipFill>
        <p:spPr>
          <a:xfrm>
            <a:off x="4759046" y="3936940"/>
            <a:ext cx="355600" cy="372533"/>
          </a:xfrm>
          <a:prstGeom prst="rect">
            <a:avLst/>
          </a:prstGeom>
        </p:spPr>
      </p:pic>
      <p:pic>
        <p:nvPicPr>
          <p:cNvPr id="8" name="Picture 7">
            <a:extLst>
              <a:ext uri="{FF2B5EF4-FFF2-40B4-BE49-F238E27FC236}">
                <a16:creationId xmlns:a16="http://schemas.microsoft.com/office/drawing/2014/main" id="{B926A6D2-03FE-7F4A-8F8B-02B3BC6B4A29}"/>
              </a:ext>
            </a:extLst>
          </p:cNvPr>
          <p:cNvPicPr>
            <a:picLocks noChangeAspect="1"/>
          </p:cNvPicPr>
          <p:nvPr/>
        </p:nvPicPr>
        <p:blipFill>
          <a:blip r:embed="rId5"/>
          <a:stretch>
            <a:fillRect/>
          </a:stretch>
        </p:blipFill>
        <p:spPr>
          <a:xfrm>
            <a:off x="4759046" y="6049254"/>
            <a:ext cx="355600" cy="372533"/>
          </a:xfrm>
          <a:prstGeom prst="rect">
            <a:avLst/>
          </a:prstGeom>
        </p:spPr>
      </p:pic>
    </p:spTree>
    <p:extLst>
      <p:ext uri="{BB962C8B-B14F-4D97-AF65-F5344CB8AC3E}">
        <p14:creationId xmlns:p14="http://schemas.microsoft.com/office/powerpoint/2010/main" val="36546592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040189-4A55-5A48-BA9B-1480AA621802}"/>
              </a:ext>
            </a:extLst>
          </p:cNvPr>
          <p:cNvPicPr>
            <a:picLocks noChangeAspect="1"/>
          </p:cNvPicPr>
          <p:nvPr/>
        </p:nvPicPr>
        <p:blipFill>
          <a:blip r:embed="rId3"/>
          <a:stretch>
            <a:fillRect/>
          </a:stretch>
        </p:blipFill>
        <p:spPr>
          <a:xfrm>
            <a:off x="127675" y="0"/>
            <a:ext cx="3798711" cy="6858000"/>
          </a:xfrm>
          <a:prstGeom prst="rect">
            <a:avLst/>
          </a:prstGeom>
        </p:spPr>
      </p:pic>
      <p:sp>
        <p:nvSpPr>
          <p:cNvPr id="10" name="TextBox 9">
            <a:extLst>
              <a:ext uri="{FF2B5EF4-FFF2-40B4-BE49-F238E27FC236}">
                <a16:creationId xmlns:a16="http://schemas.microsoft.com/office/drawing/2014/main" id="{1AA4C931-924E-4248-9934-C0283699DB4A}"/>
              </a:ext>
            </a:extLst>
          </p:cNvPr>
          <p:cNvSpPr txBox="1"/>
          <p:nvPr/>
        </p:nvSpPr>
        <p:spPr>
          <a:xfrm>
            <a:off x="9545674" y="2433459"/>
            <a:ext cx="2735225" cy="4968240"/>
          </a:xfrm>
          <a:prstGeom prst="rect">
            <a:avLst/>
          </a:prstGeom>
          <a:noFill/>
        </p:spPr>
        <p:txBody>
          <a:bodyPr wrap="square" rtlCol="0">
            <a:spAutoFit/>
          </a:bodyPr>
          <a:lstStyle/>
          <a:p>
            <a:r>
              <a:rPr lang="pt-BR" sz="3200" b="1" i="0" strike="noStrike" cap="none" spc="0" baseline="0">
                <a:solidFill>
                  <a:srgbClr val="FFFF00"/>
                </a:solidFill>
                <a:effectLst/>
                <a:latin typeface="Arial"/>
                <a:ea typeface="Arial"/>
                <a:cs typeface="Arial"/>
              </a:rPr>
              <a:t>A data final para emendas a todas as moções é 8 de abril.</a:t>
            </a:r>
            <a:endParaRPr lang="en-US" sz="3200" b="1">
              <a:solidFill>
                <a:srgbClr val="FFFF00"/>
              </a:solidFill>
            </a:endParaRPr>
          </a:p>
          <a:p>
            <a:endParaRPr lang="en-US" sz="3200" b="1">
              <a:solidFill>
                <a:srgbClr val="FFFF00"/>
              </a:solidFill>
            </a:endParaRPr>
          </a:p>
          <a:p>
            <a:r>
              <a:rPr lang="pt-BR" sz="3200" b="1" i="0" u="sng" strike="noStrike" cap="none" spc="0" baseline="0">
                <a:solidFill>
                  <a:srgbClr val="FFFF00"/>
                </a:solidFill>
                <a:effectLst/>
                <a:uFill>
                  <a:solidFill>
                    <a:srgbClr val="FFFF00"/>
                  </a:solidFill>
                </a:uFill>
                <a:latin typeface="Arial"/>
                <a:ea typeface="Arial"/>
                <a:cs typeface="Arial"/>
              </a:rPr>
              <a:t>wb@na.org </a:t>
            </a:r>
          </a:p>
          <a:p>
            <a:endParaRPr lang="en-US" sz="3200" b="1">
              <a:solidFill>
                <a:srgbClr val="FFFF00"/>
              </a:solidFill>
            </a:endParaRPr>
          </a:p>
          <a:p>
            <a:r>
              <a:rPr lang="en-US" sz="3200" b="1">
                <a:solidFill>
                  <a:srgbClr val="FFFF00"/>
                </a:solidFill>
              </a:rPr>
              <a:t> </a:t>
            </a:r>
          </a:p>
        </p:txBody>
      </p:sp>
      <p:sp>
        <p:nvSpPr>
          <p:cNvPr id="11" name="TextBox 10">
            <a:extLst>
              <a:ext uri="{FF2B5EF4-FFF2-40B4-BE49-F238E27FC236}">
                <a16:creationId xmlns:a16="http://schemas.microsoft.com/office/drawing/2014/main" id="{A16D002C-49CB-0F4E-B7E3-1C2B9E020E0A}"/>
              </a:ext>
            </a:extLst>
          </p:cNvPr>
          <p:cNvSpPr txBox="1"/>
          <p:nvPr/>
        </p:nvSpPr>
        <p:spPr>
          <a:xfrm>
            <a:off x="3926386" y="660400"/>
            <a:ext cx="4852120" cy="1569660"/>
          </a:xfrm>
          <a:prstGeom prst="rect">
            <a:avLst/>
          </a:prstGeom>
          <a:noFill/>
        </p:spPr>
        <p:txBody>
          <a:bodyPr wrap="none" rtlCol="0">
            <a:noAutofit/>
          </a:bodyPr>
          <a:lstStyle/>
          <a:p>
            <a:pPr>
              <a:spcBef>
                <a:spcPts val="1200"/>
              </a:spcBef>
            </a:pPr>
            <a:r>
              <a:rPr lang="pt-BR" sz="3200" b="1" i="0" u="sng" strike="noStrike" cap="none" spc="0" baseline="0">
                <a:solidFill>
                  <a:srgbClr val="000000"/>
                </a:solidFill>
                <a:uFill>
                  <a:solidFill>
                    <a:srgbClr val="000000"/>
                  </a:solidFill>
                </a:uFill>
                <a:latin typeface="Arial"/>
                <a:ea typeface="Arial"/>
                <a:cs typeface="Arial"/>
                <a:hlinkClick r:id="rId4" history="0"/>
              </a:rPr>
              <a:t>www.na.org/dates</a:t>
            </a:r>
            <a:r>
              <a:rPr lang="pt-BR" sz="3200" b="1" i="0" strike="noStrike" cap="none" spc="0" baseline="0">
                <a:solidFill>
                  <a:srgbClr val="000000"/>
                </a:solidFill>
                <a:effectLst/>
                <a:latin typeface="Arial"/>
                <a:ea typeface="Arial"/>
                <a:cs typeface="Arial"/>
              </a:rPr>
              <a:t> </a:t>
            </a:r>
          </a:p>
          <a:p>
            <a:pPr>
              <a:spcBef>
                <a:spcPts val="1200"/>
              </a:spcBef>
            </a:pPr>
            <a:r>
              <a:rPr lang="pt-BR" sz="3200" b="1" i="0" u="sng" strike="noStrike" cap="none" spc="0" baseline="0">
                <a:solidFill>
                  <a:srgbClr val="000000"/>
                </a:solidFill>
                <a:uFill>
                  <a:solidFill>
                    <a:srgbClr val="000000"/>
                  </a:solidFill>
                </a:uFill>
                <a:latin typeface="Arial"/>
                <a:ea typeface="Arial"/>
                <a:cs typeface="Arial"/>
                <a:hlinkClick r:id="rId5" history="0"/>
              </a:rPr>
              <a:t>www.na.org/conference</a:t>
            </a:r>
            <a:endParaRPr lang="en-US" sz="3200" b="1" u="sng"/>
          </a:p>
        </p:txBody>
      </p:sp>
      <p:pic>
        <p:nvPicPr>
          <p:cNvPr id="15" name="Picture 14">
            <a:extLst>
              <a:ext uri="{FF2B5EF4-FFF2-40B4-BE49-F238E27FC236}">
                <a16:creationId xmlns:a16="http://schemas.microsoft.com/office/drawing/2014/main" id="{67603618-56B9-4241-9E48-A3E56EE7A0B9}"/>
              </a:ext>
            </a:extLst>
          </p:cNvPr>
          <p:cNvPicPr>
            <a:picLocks noChangeAspect="1"/>
          </p:cNvPicPr>
          <p:nvPr/>
        </p:nvPicPr>
        <p:blipFill>
          <a:blip r:embed="rId6"/>
          <a:stretch>
            <a:fillRect/>
          </a:stretch>
        </p:blipFill>
        <p:spPr>
          <a:xfrm rot="303824">
            <a:off x="5211594" y="2757309"/>
            <a:ext cx="2894663" cy="3738940"/>
          </a:xfrm>
          <a:prstGeom prst="rect">
            <a:avLst/>
          </a:prstGeom>
          <a:noFill/>
          <a:ln w="15875">
            <a:solidFill>
              <a:srgbClr val="143A7E"/>
            </a:solidFill>
          </a:ln>
          <a:effectLst>
            <a:outerShdw blurRad="50800" dist="38100" dir="2700000" algn="tl" rotWithShape="0">
              <a:prstClr val="black">
                <a:alpha val="40000"/>
              </a:prstClr>
            </a:outerShdw>
          </a:effectLst>
        </p:spPr>
      </p:pic>
      <p:sp>
        <p:nvSpPr>
          <p:cNvPr id="18" name="Left Arrow 17">
            <a:extLst>
              <a:ext uri="{FF2B5EF4-FFF2-40B4-BE49-F238E27FC236}">
                <a16:creationId xmlns:a16="http://schemas.microsoft.com/office/drawing/2014/main" id="{366E3367-A5BC-C946-8036-CEDF041DEB3E}"/>
              </a:ext>
            </a:extLst>
          </p:cNvPr>
          <p:cNvSpPr/>
          <p:nvPr/>
        </p:nvSpPr>
        <p:spPr>
          <a:xfrm rot="1386039">
            <a:off x="2561078" y="272480"/>
            <a:ext cx="1459053" cy="3429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ADFD54A0-3255-3140-BAA9-8D2F587763E2}"/>
              </a:ext>
            </a:extLst>
          </p:cNvPr>
          <p:cNvSpPr/>
          <p:nvPr/>
        </p:nvSpPr>
        <p:spPr>
          <a:xfrm rot="16879152">
            <a:off x="7055468" y="2262009"/>
            <a:ext cx="1102271" cy="3429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9252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28F62D-C49A-D141-9FDC-22175AB84C1A}"/>
              </a:ext>
            </a:extLst>
          </p:cNvPr>
          <p:cNvSpPr txBox="1"/>
          <p:nvPr/>
        </p:nvSpPr>
        <p:spPr>
          <a:xfrm>
            <a:off x="5630087" y="1214259"/>
            <a:ext cx="5558613" cy="3539430"/>
          </a:xfrm>
          <a:prstGeom prst="rect">
            <a:avLst/>
          </a:prstGeom>
          <a:noFill/>
        </p:spPr>
        <p:txBody>
          <a:bodyPr wrap="square" rtlCol="0">
            <a:noAutofit/>
          </a:bodyPr>
          <a:lstStyle/>
          <a:p>
            <a:r>
              <a:rPr lang="pt-BR" sz="6000" b="1" i="0" strike="noStrike" cap="none" spc="0" baseline="0" dirty="0">
                <a:solidFill>
                  <a:srgbClr val="FFFF00"/>
                </a:solidFill>
                <a:effectLst/>
                <a:latin typeface="Arial"/>
                <a:ea typeface="Arial"/>
                <a:cs typeface="Arial"/>
              </a:rPr>
              <a:t>E quanto à Conferência de Serviço Mundial após 2023</a:t>
            </a:r>
            <a:endParaRPr lang="en-US" sz="6000" b="1" u="sng" dirty="0">
              <a:solidFill>
                <a:srgbClr val="FFFF00"/>
              </a:solidFill>
            </a:endParaRPr>
          </a:p>
          <a:p>
            <a:endParaRPr lang="en-US" sz="6000" b="1" dirty="0">
              <a:solidFill>
                <a:srgbClr val="FFFF00"/>
              </a:solidFill>
            </a:endParaRPr>
          </a:p>
          <a:p>
            <a:r>
              <a:rPr lang="en-US" sz="6000" b="1" dirty="0">
                <a:solidFill>
                  <a:srgbClr val="FFFF00"/>
                </a:solidFill>
              </a:rPr>
              <a:t> </a:t>
            </a:r>
          </a:p>
        </p:txBody>
      </p:sp>
      <p:sp>
        <p:nvSpPr>
          <p:cNvPr id="3" name="TextBox 2">
            <a:extLst>
              <a:ext uri="{FF2B5EF4-FFF2-40B4-BE49-F238E27FC236}">
                <a16:creationId xmlns:a16="http://schemas.microsoft.com/office/drawing/2014/main" id="{9069C2CD-7A95-4D4D-9340-10190D1D7DF2}"/>
              </a:ext>
            </a:extLst>
          </p:cNvPr>
          <p:cNvSpPr txBox="1"/>
          <p:nvPr/>
        </p:nvSpPr>
        <p:spPr>
          <a:xfrm rot="20672692">
            <a:off x="4394200" y="80090"/>
            <a:ext cx="2133600" cy="1569660"/>
          </a:xfrm>
          <a:prstGeom prst="rect">
            <a:avLst/>
          </a:prstGeom>
          <a:noFill/>
        </p:spPr>
        <p:txBody>
          <a:bodyPr wrap="square" rtlCol="0">
            <a:spAutoFit/>
          </a:bodyPr>
          <a:lstStyle/>
          <a:p>
            <a:r>
              <a:rPr lang="en-US" sz="9600" b="1">
                <a:solidFill>
                  <a:schemeClr val="bg1">
                    <a:alpha val="58000"/>
                  </a:schemeClr>
                </a:solidFill>
              </a:rPr>
              <a:t>?</a:t>
            </a:r>
          </a:p>
        </p:txBody>
      </p:sp>
      <p:sp>
        <p:nvSpPr>
          <p:cNvPr id="4" name="TextBox 3">
            <a:extLst>
              <a:ext uri="{FF2B5EF4-FFF2-40B4-BE49-F238E27FC236}">
                <a16:creationId xmlns:a16="http://schemas.microsoft.com/office/drawing/2014/main" id="{845376B8-83E8-F84B-8CB4-03920E81E202}"/>
              </a:ext>
            </a:extLst>
          </p:cNvPr>
          <p:cNvSpPr txBox="1"/>
          <p:nvPr/>
        </p:nvSpPr>
        <p:spPr>
          <a:xfrm rot="1517628">
            <a:off x="10210801" y="5312490"/>
            <a:ext cx="2133600" cy="1569660"/>
          </a:xfrm>
          <a:prstGeom prst="rect">
            <a:avLst/>
          </a:prstGeom>
          <a:noFill/>
        </p:spPr>
        <p:txBody>
          <a:bodyPr wrap="square" rtlCol="0">
            <a:spAutoFit/>
          </a:bodyPr>
          <a:lstStyle/>
          <a:p>
            <a:r>
              <a:rPr lang="en-US" sz="9600" b="1">
                <a:solidFill>
                  <a:schemeClr val="bg1">
                    <a:alpha val="58000"/>
                  </a:schemeClr>
                </a:solidFill>
              </a:rPr>
              <a:t>?</a:t>
            </a:r>
          </a:p>
        </p:txBody>
      </p:sp>
      <p:pic>
        <p:nvPicPr>
          <p:cNvPr id="5" name="Picture 4">
            <a:extLst>
              <a:ext uri="{FF2B5EF4-FFF2-40B4-BE49-F238E27FC236}">
                <a16:creationId xmlns:a16="http://schemas.microsoft.com/office/drawing/2014/main" id="{4476C2B0-9BB5-1B40-AA17-652A665D1152}"/>
              </a:ext>
            </a:extLst>
          </p:cNvPr>
          <p:cNvPicPr>
            <a:picLocks noChangeAspect="1"/>
          </p:cNvPicPr>
          <p:nvPr/>
        </p:nvPicPr>
        <p:blipFill>
          <a:blip r:embed="rId3"/>
          <a:stretch>
            <a:fillRect/>
          </a:stretch>
        </p:blipFill>
        <p:spPr>
          <a:xfrm>
            <a:off x="358798" y="1798297"/>
            <a:ext cx="1032933" cy="508000"/>
          </a:xfrm>
          <a:prstGeom prst="rect">
            <a:avLst/>
          </a:prstGeom>
        </p:spPr>
      </p:pic>
      <p:pic>
        <p:nvPicPr>
          <p:cNvPr id="6" name="Picture 5">
            <a:extLst>
              <a:ext uri="{FF2B5EF4-FFF2-40B4-BE49-F238E27FC236}">
                <a16:creationId xmlns:a16="http://schemas.microsoft.com/office/drawing/2014/main" id="{4661399D-7CC9-B34B-BB74-21134DEC5ACE}"/>
              </a:ext>
            </a:extLst>
          </p:cNvPr>
          <p:cNvPicPr>
            <a:picLocks noChangeAspect="1"/>
          </p:cNvPicPr>
          <p:nvPr/>
        </p:nvPicPr>
        <p:blipFill>
          <a:blip r:embed="rId4"/>
          <a:stretch>
            <a:fillRect/>
          </a:stretch>
        </p:blipFill>
        <p:spPr>
          <a:xfrm>
            <a:off x="1057466" y="2650722"/>
            <a:ext cx="1151467" cy="389467"/>
          </a:xfrm>
          <a:prstGeom prst="rect">
            <a:avLst/>
          </a:prstGeom>
        </p:spPr>
      </p:pic>
      <p:pic>
        <p:nvPicPr>
          <p:cNvPr id="7" name="Picture 6">
            <a:extLst>
              <a:ext uri="{FF2B5EF4-FFF2-40B4-BE49-F238E27FC236}">
                <a16:creationId xmlns:a16="http://schemas.microsoft.com/office/drawing/2014/main" id="{6CEAD54C-BB55-AE40-9121-FF65FDEA1DE2}"/>
              </a:ext>
            </a:extLst>
          </p:cNvPr>
          <p:cNvPicPr>
            <a:picLocks noChangeAspect="1"/>
          </p:cNvPicPr>
          <p:nvPr/>
        </p:nvPicPr>
        <p:blipFill>
          <a:blip r:embed="rId5"/>
          <a:stretch>
            <a:fillRect/>
          </a:stretch>
        </p:blipFill>
        <p:spPr>
          <a:xfrm rot="20298032">
            <a:off x="824464" y="3479145"/>
            <a:ext cx="1320800" cy="338667"/>
          </a:xfrm>
          <a:prstGeom prst="rect">
            <a:avLst/>
          </a:prstGeom>
        </p:spPr>
      </p:pic>
      <p:pic>
        <p:nvPicPr>
          <p:cNvPr id="8" name="Picture 7">
            <a:extLst>
              <a:ext uri="{FF2B5EF4-FFF2-40B4-BE49-F238E27FC236}">
                <a16:creationId xmlns:a16="http://schemas.microsoft.com/office/drawing/2014/main" id="{74DDEED8-334B-8D45-B234-FBF760177F2C}"/>
              </a:ext>
            </a:extLst>
          </p:cNvPr>
          <p:cNvPicPr>
            <a:picLocks noChangeAspect="1"/>
          </p:cNvPicPr>
          <p:nvPr/>
        </p:nvPicPr>
        <p:blipFill>
          <a:blip r:embed="rId6"/>
          <a:stretch>
            <a:fillRect/>
          </a:stretch>
        </p:blipFill>
        <p:spPr>
          <a:xfrm>
            <a:off x="1844866" y="1053230"/>
            <a:ext cx="728133" cy="745067"/>
          </a:xfrm>
          <a:prstGeom prst="rect">
            <a:avLst/>
          </a:prstGeom>
        </p:spPr>
      </p:pic>
    </p:spTree>
    <p:extLst>
      <p:ext uri="{BB962C8B-B14F-4D97-AF65-F5344CB8AC3E}">
        <p14:creationId xmlns:p14="http://schemas.microsoft.com/office/powerpoint/2010/main" val="23580717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4539FD-DDA1-604E-9F50-EFA93F5A32A5}"/>
              </a:ext>
            </a:extLst>
          </p:cNvPr>
          <p:cNvSpPr txBox="1"/>
          <p:nvPr/>
        </p:nvSpPr>
        <p:spPr>
          <a:xfrm>
            <a:off x="981602" y="195166"/>
            <a:ext cx="6739997" cy="1310640"/>
          </a:xfrm>
          <a:prstGeom prst="rect">
            <a:avLst/>
          </a:prstGeom>
          <a:noFill/>
        </p:spPr>
        <p:txBody>
          <a:bodyPr wrap="square" rtlCol="0">
            <a:spAutoFit/>
          </a:bodyPr>
          <a:lstStyle/>
          <a:p>
            <a:r>
              <a:rPr lang="pt-BR" sz="4000" b="1" i="0" strike="noStrike" cap="none" spc="0" baseline="0">
                <a:solidFill>
                  <a:srgbClr val="143A7E"/>
                </a:solidFill>
                <a:effectLst/>
                <a:latin typeface="Arial"/>
                <a:ea typeface="Arial"/>
                <a:cs typeface="Arial"/>
              </a:rPr>
              <a:t>Projetos dos NAWS este ciclo</a:t>
            </a:r>
          </a:p>
        </p:txBody>
      </p:sp>
      <p:pic>
        <p:nvPicPr>
          <p:cNvPr id="7" name="Picture 6">
            <a:extLst>
              <a:ext uri="{FF2B5EF4-FFF2-40B4-BE49-F238E27FC236}">
                <a16:creationId xmlns:a16="http://schemas.microsoft.com/office/drawing/2014/main" id="{76AEA80D-E64C-064E-9CC2-45E1C68D8A9A}"/>
              </a:ext>
            </a:extLst>
          </p:cNvPr>
          <p:cNvPicPr>
            <a:picLocks noChangeAspect="1"/>
          </p:cNvPicPr>
          <p:nvPr/>
        </p:nvPicPr>
        <p:blipFill>
          <a:blip r:embed="rId3"/>
          <a:stretch>
            <a:fillRect/>
          </a:stretch>
        </p:blipFill>
        <p:spPr>
          <a:xfrm>
            <a:off x="538903" y="1061012"/>
            <a:ext cx="3959437" cy="2256879"/>
          </a:xfrm>
          <a:prstGeom prst="rect">
            <a:avLst/>
          </a:prstGeom>
        </p:spPr>
      </p:pic>
      <p:pic>
        <p:nvPicPr>
          <p:cNvPr id="9" name="Picture 8">
            <a:extLst>
              <a:ext uri="{FF2B5EF4-FFF2-40B4-BE49-F238E27FC236}">
                <a16:creationId xmlns:a16="http://schemas.microsoft.com/office/drawing/2014/main" id="{31ED5C4D-6378-4440-8BFC-4EB52204968C}"/>
              </a:ext>
            </a:extLst>
          </p:cNvPr>
          <p:cNvPicPr>
            <a:picLocks noChangeAspect="1"/>
          </p:cNvPicPr>
          <p:nvPr/>
        </p:nvPicPr>
        <p:blipFill>
          <a:blip r:embed="rId4"/>
          <a:stretch>
            <a:fillRect/>
          </a:stretch>
        </p:blipFill>
        <p:spPr>
          <a:xfrm>
            <a:off x="5647109" y="1030765"/>
            <a:ext cx="2417391" cy="2417391"/>
          </a:xfrm>
          <a:prstGeom prst="rect">
            <a:avLst/>
          </a:prstGeom>
        </p:spPr>
      </p:pic>
      <p:cxnSp>
        <p:nvCxnSpPr>
          <p:cNvPr id="11" name="Straight Connector 10">
            <a:extLst>
              <a:ext uri="{FF2B5EF4-FFF2-40B4-BE49-F238E27FC236}">
                <a16:creationId xmlns:a16="http://schemas.microsoft.com/office/drawing/2014/main" id="{EB84C62D-C514-274F-B271-F5C03D8094B2}"/>
              </a:ext>
            </a:extLst>
          </p:cNvPr>
          <p:cNvCxnSpPr/>
          <p:nvPr/>
        </p:nvCxnSpPr>
        <p:spPr>
          <a:xfrm>
            <a:off x="5794385" y="3540109"/>
            <a:ext cx="242130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D5E9A8-920A-3A48-A67E-2B10159CB383}"/>
              </a:ext>
            </a:extLst>
          </p:cNvPr>
          <p:cNvPicPr>
            <a:picLocks noChangeAspect="1"/>
          </p:cNvPicPr>
          <p:nvPr/>
        </p:nvPicPr>
        <p:blipFill>
          <a:blip r:embed="rId5"/>
          <a:stretch>
            <a:fillRect/>
          </a:stretch>
        </p:blipFill>
        <p:spPr>
          <a:xfrm>
            <a:off x="5892057" y="3632063"/>
            <a:ext cx="2225964" cy="2623902"/>
          </a:xfrm>
          <a:prstGeom prst="rect">
            <a:avLst/>
          </a:prstGeom>
        </p:spPr>
      </p:pic>
      <p:sp>
        <p:nvSpPr>
          <p:cNvPr id="14" name="Rectangle 13">
            <a:extLst>
              <a:ext uri="{FF2B5EF4-FFF2-40B4-BE49-F238E27FC236}">
                <a16:creationId xmlns:a16="http://schemas.microsoft.com/office/drawing/2014/main" id="{19D0FF6B-759E-E94E-9FF2-0CAAD69C1D8D}"/>
              </a:ext>
            </a:extLst>
          </p:cNvPr>
          <p:cNvSpPr/>
          <p:nvPr/>
        </p:nvSpPr>
        <p:spPr>
          <a:xfrm>
            <a:off x="338202" y="3540109"/>
            <a:ext cx="4622104" cy="3317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D54431-5840-4441-8B68-D2568BBC3A8C}"/>
              </a:ext>
            </a:extLst>
          </p:cNvPr>
          <p:cNvSpPr txBox="1"/>
          <p:nvPr/>
        </p:nvSpPr>
        <p:spPr>
          <a:xfrm>
            <a:off x="480895" y="3767889"/>
            <a:ext cx="4355647" cy="2400657"/>
          </a:xfrm>
          <a:prstGeom prst="rect">
            <a:avLst/>
          </a:prstGeom>
          <a:noFill/>
        </p:spPr>
        <p:txBody>
          <a:bodyPr wrap="square" rtlCol="0">
            <a:spAutoFit/>
          </a:bodyPr>
          <a:lstStyle/>
          <a:p>
            <a:pPr>
              <a:spcBef>
                <a:spcPts val="1200"/>
              </a:spcBef>
            </a:pPr>
            <a:r>
              <a:rPr lang="pt-BR" sz="2800" b="1" i="0" strike="noStrike" cap="none" spc="0" baseline="0" dirty="0">
                <a:solidFill>
                  <a:srgbClr val="FFFFFF"/>
                </a:solidFill>
                <a:effectLst/>
                <a:latin typeface="Arial"/>
                <a:ea typeface="Arial"/>
                <a:cs typeface="Arial"/>
              </a:rPr>
              <a:t>Informações sobre ambos os projetos no </a:t>
            </a:r>
            <a:r>
              <a:rPr lang="pt-BR" sz="2800" b="1" i="1" strike="noStrike" cap="none" spc="0" baseline="0" dirty="0">
                <a:solidFill>
                  <a:srgbClr val="FFFFFF"/>
                </a:solidFill>
                <a:effectLst/>
                <a:latin typeface="Arial"/>
                <a:ea typeface="Arial"/>
                <a:cs typeface="Arial"/>
              </a:rPr>
              <a:t>CAR</a:t>
            </a:r>
            <a:r>
              <a:rPr lang="pt-BR" sz="2800" b="1" i="0" strike="noStrike" cap="none" spc="0" baseline="0" dirty="0">
                <a:solidFill>
                  <a:srgbClr val="FFFFFF"/>
                </a:solidFill>
                <a:effectLst/>
                <a:latin typeface="Arial"/>
                <a:ea typeface="Arial"/>
                <a:cs typeface="Arial"/>
              </a:rPr>
              <a:t>/CAT Interino (ICC)</a:t>
            </a:r>
          </a:p>
          <a:p>
            <a:pPr>
              <a:spcBef>
                <a:spcPts val="1200"/>
              </a:spcBef>
            </a:pPr>
            <a:r>
              <a:rPr lang="pt-BR" sz="2800" b="1" i="0" strike="noStrike" cap="none" spc="0" baseline="0" dirty="0">
                <a:solidFill>
                  <a:srgbClr val="FFFFFF"/>
                </a:solidFill>
                <a:effectLst/>
                <a:latin typeface="Arial"/>
                <a:ea typeface="Arial"/>
                <a:cs typeface="Arial"/>
              </a:rPr>
              <a:t>Moção do SPAD no PowerPoint No. 1</a:t>
            </a:r>
          </a:p>
        </p:txBody>
      </p:sp>
      <p:pic>
        <p:nvPicPr>
          <p:cNvPr id="16" name="Picture 15">
            <a:extLst>
              <a:ext uri="{FF2B5EF4-FFF2-40B4-BE49-F238E27FC236}">
                <a16:creationId xmlns:a16="http://schemas.microsoft.com/office/drawing/2014/main" id="{B8439663-B8E6-C04B-A3F6-CDBFA8D83A3E}"/>
              </a:ext>
            </a:extLst>
          </p:cNvPr>
          <p:cNvPicPr>
            <a:picLocks noChangeAspect="1"/>
          </p:cNvPicPr>
          <p:nvPr/>
        </p:nvPicPr>
        <p:blipFill>
          <a:blip r:embed="rId6"/>
          <a:stretch>
            <a:fillRect/>
          </a:stretch>
        </p:blipFill>
        <p:spPr>
          <a:xfrm>
            <a:off x="9713523" y="4553285"/>
            <a:ext cx="2184400" cy="609600"/>
          </a:xfrm>
          <a:prstGeom prst="rect">
            <a:avLst/>
          </a:prstGeom>
        </p:spPr>
      </p:pic>
      <p:pic>
        <p:nvPicPr>
          <p:cNvPr id="17" name="Picture 16">
            <a:extLst>
              <a:ext uri="{FF2B5EF4-FFF2-40B4-BE49-F238E27FC236}">
                <a16:creationId xmlns:a16="http://schemas.microsoft.com/office/drawing/2014/main" id="{5686FB47-776D-DB45-AC83-49D0ACE11BB8}"/>
              </a:ext>
            </a:extLst>
          </p:cNvPr>
          <p:cNvPicPr>
            <a:picLocks noChangeAspect="1"/>
          </p:cNvPicPr>
          <p:nvPr/>
        </p:nvPicPr>
        <p:blipFill>
          <a:blip r:embed="rId7"/>
          <a:stretch>
            <a:fillRect/>
          </a:stretch>
        </p:blipFill>
        <p:spPr>
          <a:xfrm>
            <a:off x="9984457" y="2376020"/>
            <a:ext cx="1642533" cy="1016000"/>
          </a:xfrm>
          <a:prstGeom prst="rect">
            <a:avLst/>
          </a:prstGeom>
        </p:spPr>
      </p:pic>
      <p:pic>
        <p:nvPicPr>
          <p:cNvPr id="18" name="Picture 17">
            <a:extLst>
              <a:ext uri="{FF2B5EF4-FFF2-40B4-BE49-F238E27FC236}">
                <a16:creationId xmlns:a16="http://schemas.microsoft.com/office/drawing/2014/main" id="{1EEFFD77-524A-5C4B-B02B-FE031F4B254A}"/>
              </a:ext>
            </a:extLst>
          </p:cNvPr>
          <p:cNvPicPr>
            <a:picLocks noChangeAspect="1"/>
          </p:cNvPicPr>
          <p:nvPr/>
        </p:nvPicPr>
        <p:blipFill>
          <a:blip r:embed="rId8"/>
          <a:stretch>
            <a:fillRect/>
          </a:stretch>
        </p:blipFill>
        <p:spPr>
          <a:xfrm rot="20375492">
            <a:off x="9230923" y="3861493"/>
            <a:ext cx="1507067" cy="372533"/>
          </a:xfrm>
          <a:prstGeom prst="rect">
            <a:avLst/>
          </a:prstGeom>
        </p:spPr>
      </p:pic>
      <p:pic>
        <p:nvPicPr>
          <p:cNvPr id="19" name="Picture 18">
            <a:extLst>
              <a:ext uri="{FF2B5EF4-FFF2-40B4-BE49-F238E27FC236}">
                <a16:creationId xmlns:a16="http://schemas.microsoft.com/office/drawing/2014/main" id="{DFE4F26E-9F0D-A345-98FC-8A6D74E657A8}"/>
              </a:ext>
            </a:extLst>
          </p:cNvPr>
          <p:cNvPicPr>
            <a:picLocks noChangeAspect="1"/>
          </p:cNvPicPr>
          <p:nvPr/>
        </p:nvPicPr>
        <p:blipFill>
          <a:blip r:embed="rId9"/>
          <a:stretch>
            <a:fillRect/>
          </a:stretch>
        </p:blipFill>
        <p:spPr>
          <a:xfrm>
            <a:off x="10400751" y="5976565"/>
            <a:ext cx="1320800" cy="558800"/>
          </a:xfrm>
          <a:prstGeom prst="rect">
            <a:avLst/>
          </a:prstGeom>
        </p:spPr>
      </p:pic>
    </p:spTree>
    <p:extLst>
      <p:ext uri="{BB962C8B-B14F-4D97-AF65-F5344CB8AC3E}">
        <p14:creationId xmlns:p14="http://schemas.microsoft.com/office/powerpoint/2010/main" val="14920728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2F3E82-689D-CD4F-9157-A4E8E05BD02E}"/>
              </a:ext>
            </a:extLst>
          </p:cNvPr>
          <p:cNvPicPr>
            <a:picLocks noChangeAspect="1"/>
          </p:cNvPicPr>
          <p:nvPr/>
        </p:nvPicPr>
        <p:blipFill>
          <a:blip r:embed="rId3"/>
          <a:stretch>
            <a:fillRect/>
          </a:stretch>
        </p:blipFill>
        <p:spPr>
          <a:xfrm rot="1881765">
            <a:off x="4317812" y="65424"/>
            <a:ext cx="5194598" cy="6726818"/>
          </a:xfrm>
          <a:prstGeom prst="rect">
            <a:avLst/>
          </a:prstGeom>
          <a:ln>
            <a:solidFill>
              <a:srgbClr val="143A7E"/>
            </a:solidFill>
          </a:ln>
        </p:spPr>
      </p:pic>
      <p:pic>
        <p:nvPicPr>
          <p:cNvPr id="3" name="Picture 2">
            <a:extLst>
              <a:ext uri="{FF2B5EF4-FFF2-40B4-BE49-F238E27FC236}">
                <a16:creationId xmlns:a16="http://schemas.microsoft.com/office/drawing/2014/main" id="{415F7655-5CF6-714D-B29A-1DEE697BFA2B}"/>
              </a:ext>
            </a:extLst>
          </p:cNvPr>
          <p:cNvPicPr>
            <a:picLocks noChangeAspect="1"/>
          </p:cNvPicPr>
          <p:nvPr/>
        </p:nvPicPr>
        <p:blipFill>
          <a:blip r:embed="rId4"/>
          <a:stretch>
            <a:fillRect/>
          </a:stretch>
        </p:blipFill>
        <p:spPr>
          <a:xfrm rot="784710">
            <a:off x="2002303" y="-256573"/>
            <a:ext cx="5194598" cy="6726818"/>
          </a:xfrm>
          <a:prstGeom prst="rect">
            <a:avLst/>
          </a:prstGeom>
          <a:ln>
            <a:solidFill>
              <a:srgbClr val="143A7E"/>
            </a:solidFill>
          </a:ln>
        </p:spPr>
      </p:pic>
      <p:pic>
        <p:nvPicPr>
          <p:cNvPr id="4" name="Picture 3">
            <a:extLst>
              <a:ext uri="{FF2B5EF4-FFF2-40B4-BE49-F238E27FC236}">
                <a16:creationId xmlns:a16="http://schemas.microsoft.com/office/drawing/2014/main" id="{0D06E3AC-1573-AE48-A00B-329C8AC8AB88}"/>
              </a:ext>
            </a:extLst>
          </p:cNvPr>
          <p:cNvPicPr>
            <a:picLocks noChangeAspect="1"/>
          </p:cNvPicPr>
          <p:nvPr/>
        </p:nvPicPr>
        <p:blipFill>
          <a:blip r:embed="rId5"/>
          <a:stretch>
            <a:fillRect/>
          </a:stretch>
        </p:blipFill>
        <p:spPr>
          <a:xfrm>
            <a:off x="-557838" y="-16806"/>
            <a:ext cx="5321598" cy="6891278"/>
          </a:xfrm>
          <a:prstGeom prst="rect">
            <a:avLst/>
          </a:prstGeom>
          <a:ln>
            <a:solidFill>
              <a:srgbClr val="143A7E"/>
            </a:solidFill>
          </a:ln>
        </p:spPr>
      </p:pic>
      <p:sp>
        <p:nvSpPr>
          <p:cNvPr id="10" name="Rectangle 9">
            <a:extLst>
              <a:ext uri="{FF2B5EF4-FFF2-40B4-BE49-F238E27FC236}">
                <a16:creationId xmlns:a16="http://schemas.microsoft.com/office/drawing/2014/main" id="{FEA769D8-E955-724C-9397-BAEC123385C2}"/>
              </a:ext>
            </a:extLst>
          </p:cNvPr>
          <p:cNvSpPr/>
          <p:nvPr/>
        </p:nvSpPr>
        <p:spPr>
          <a:xfrm>
            <a:off x="759655" y="5641145"/>
            <a:ext cx="6470042" cy="12166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50B670-6A0D-604B-ACAE-5293CFC85070}"/>
              </a:ext>
            </a:extLst>
          </p:cNvPr>
          <p:cNvSpPr txBox="1"/>
          <p:nvPr/>
        </p:nvSpPr>
        <p:spPr>
          <a:xfrm>
            <a:off x="828907" y="5760432"/>
            <a:ext cx="6231974" cy="1569660"/>
          </a:xfrm>
          <a:prstGeom prst="rect">
            <a:avLst/>
          </a:prstGeom>
          <a:noFill/>
        </p:spPr>
        <p:txBody>
          <a:bodyPr wrap="square" rtlCol="0">
            <a:spAutoFit/>
          </a:bodyPr>
          <a:lstStyle/>
          <a:p>
            <a:pPr algn="ctr"/>
            <a:r>
              <a:rPr lang="pt-BR" sz="2400" b="1" i="0" strike="noStrike" cap="none" spc="0" baseline="0" dirty="0">
                <a:solidFill>
                  <a:srgbClr val="143A7E"/>
                </a:solidFill>
                <a:effectLst/>
                <a:latin typeface="Arial"/>
                <a:ea typeface="Arial"/>
                <a:cs typeface="Arial"/>
              </a:rPr>
              <a:t>Encontre “Fundamentos de reuniões virtuais” </a:t>
            </a:r>
            <a:br>
              <a:rPr sz="2400" dirty="0"/>
            </a:br>
            <a:r>
              <a:rPr lang="pt-BR" sz="2400" b="0" i="0" strike="noStrike" cap="none" spc="0" baseline="0" dirty="0">
                <a:solidFill>
                  <a:srgbClr val="143A7E"/>
                </a:solidFill>
                <a:effectLst/>
                <a:latin typeface="Arial"/>
                <a:ea typeface="Arial"/>
                <a:cs typeface="Arial"/>
              </a:rPr>
              <a:t>em </a:t>
            </a:r>
            <a:r>
              <a:rPr lang="pt-BR" sz="2400" b="0" i="0" u="sng" strike="noStrike" cap="none" spc="0" baseline="0" dirty="0">
                <a:solidFill>
                  <a:srgbClr val="143A7E"/>
                </a:solidFill>
                <a:effectLst/>
                <a:uFill>
                  <a:solidFill>
                    <a:srgbClr val="143A7E"/>
                  </a:solidFill>
                </a:uFill>
                <a:latin typeface="Arial"/>
                <a:ea typeface="Arial"/>
                <a:cs typeface="Arial"/>
              </a:rPr>
              <a:t>www.na.org/toolbox </a:t>
            </a:r>
            <a:endParaRPr lang="en-US" sz="2400" b="1" dirty="0">
              <a:solidFill>
                <a:srgbClr val="143A7E"/>
              </a:solidFill>
            </a:endParaRPr>
          </a:p>
          <a:p>
            <a:pPr algn="ctr"/>
            <a:endParaRPr lang="en-US" sz="2400" b="1" dirty="0"/>
          </a:p>
        </p:txBody>
      </p:sp>
      <p:sp>
        <p:nvSpPr>
          <p:cNvPr id="11" name="Google Shape;10;p2">
            <a:extLst>
              <a:ext uri="{FF2B5EF4-FFF2-40B4-BE49-F238E27FC236}">
                <a16:creationId xmlns:a16="http://schemas.microsoft.com/office/drawing/2014/main" id="{77DEDED3-D703-814D-852A-81F95550187B}"/>
              </a:ext>
            </a:extLst>
          </p:cNvPr>
          <p:cNvSpPr/>
          <p:nvPr/>
        </p:nvSpPr>
        <p:spPr>
          <a:xfrm rot="10800000">
            <a:off x="8116850" y="-168"/>
            <a:ext cx="4075150" cy="6898712"/>
          </a:xfrm>
          <a:prstGeom prst="rect">
            <a:avLst/>
          </a:prstGeom>
          <a:gradFill>
            <a:gsLst>
              <a:gs pos="0">
                <a:srgbClr val="FF0000"/>
              </a:gs>
              <a:gs pos="89000">
                <a:srgbClr val="AA1E2A"/>
              </a:gs>
            </a:gsLst>
            <a:lin ang="5400012" scaled="0"/>
          </a:gradFill>
          <a:ln>
            <a:noFill/>
          </a:ln>
        </p:spPr>
        <p:txBody>
          <a:bodyPr spcFirstLastPara="1" wrap="square" lIns="121900" tIns="121900" rIns="121900" bIns="121900" anchor="ctr" anchorCtr="0">
            <a:noAutofit/>
          </a:bodyPr>
          <a:lstStyle/>
          <a:p>
            <a:pPr marL="0" lvl="0" indent="0">
              <a:spcBef>
                <a:spcPct val="0"/>
              </a:spcBef>
              <a:spcAft>
                <a:spcPct val="0"/>
              </a:spcAft>
              <a:buNone/>
            </a:pPr>
            <a:endParaRPr sz="2489"/>
          </a:p>
        </p:txBody>
      </p:sp>
      <p:sp>
        <p:nvSpPr>
          <p:cNvPr id="7" name="TextBox 6">
            <a:extLst>
              <a:ext uri="{FF2B5EF4-FFF2-40B4-BE49-F238E27FC236}">
                <a16:creationId xmlns:a16="http://schemas.microsoft.com/office/drawing/2014/main" id="{EC13DC9A-8FAA-9F4F-8AA2-57E81CDD1983}"/>
              </a:ext>
            </a:extLst>
          </p:cNvPr>
          <p:cNvSpPr txBox="1"/>
          <p:nvPr/>
        </p:nvSpPr>
        <p:spPr>
          <a:xfrm>
            <a:off x="8117059" y="65904"/>
            <a:ext cx="4131213" cy="6632585"/>
          </a:xfrm>
          <a:prstGeom prst="rect">
            <a:avLst/>
          </a:prstGeom>
          <a:noFill/>
        </p:spPr>
        <p:txBody>
          <a:bodyPr wrap="square" rtlCol="0">
            <a:spAutoFit/>
          </a:bodyPr>
          <a:lstStyle/>
          <a:p>
            <a:pPr lvl="0" algn="ctr"/>
            <a:r>
              <a:rPr lang="pt-BR" sz="1700" b="1" i="0" strike="noStrike" cap="none" spc="0" baseline="0" dirty="0">
                <a:solidFill>
                  <a:srgbClr val="FFFFFF"/>
                </a:solidFill>
                <a:effectLst/>
                <a:latin typeface="Arial"/>
                <a:ea typeface="Arial"/>
                <a:cs typeface="Arial"/>
              </a:rPr>
              <a:t>CONTEÚDO</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Escolher uma plataforma para a reunião</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Incluir reunião na lista</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Etiqueta de reuniões</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Dicas para assistir uma reunião virtual</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Mantendo a reunião virtual segura e lidando com interrupções</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Mantendo o anonimato pessoal</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Dando boas-vindas a recém-chegados e ajudando-os a se conectarem</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Apadrinhamento e </a:t>
            </a:r>
            <a:r>
              <a:rPr lang="pt-BR" sz="1700" b="0" i="0" strike="noStrike" cap="none" spc="0" baseline="0" dirty="0" err="1">
                <a:solidFill>
                  <a:srgbClr val="FFFFFF"/>
                </a:solidFill>
                <a:effectLst/>
                <a:latin typeface="Arial"/>
                <a:ea typeface="Arial"/>
                <a:cs typeface="Arial"/>
              </a:rPr>
              <a:t>amadrinhamento</a:t>
            </a:r>
            <a:endParaRPr lang="pt-BR" sz="1700" b="0" i="0" strike="noStrike" cap="none" spc="0" baseline="0" dirty="0">
              <a:solidFill>
                <a:srgbClr val="FFFFFF"/>
              </a:solidFill>
              <a:effectLst/>
              <a:latin typeface="Arial"/>
              <a:ea typeface="Arial"/>
              <a:cs typeface="Arial"/>
            </a:endParaRP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Carimbando certificados de presença</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Mantendo as reuniões acessíveis a membros com necessidades adicionais</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Praticando a Sétima Tradição</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Distribuindo literatura e chaveiros</a:t>
            </a:r>
            <a:endParaRPr lang="en-US" sz="1700" dirty="0">
              <a:solidFill>
                <a:schemeClr val="bg1"/>
              </a:solidFill>
            </a:endParaRP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Encargos de serviço adicionais para reuniões virtuais</a:t>
            </a:r>
          </a:p>
          <a:p>
            <a:pPr marL="342900" lvl="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Outras sugestões para reuniões virtuais</a:t>
            </a:r>
          </a:p>
          <a:p>
            <a:pPr marL="342900" indent="-342900">
              <a:buClr>
                <a:srgbClr val="34C3F2"/>
              </a:buClr>
              <a:buFont typeface="Arial" panose="020B0604020202020204" pitchFamily="34" charset="0"/>
              <a:buChar char="•"/>
            </a:pPr>
            <a:r>
              <a:rPr lang="pt-BR" sz="1700" b="0" i="0" strike="noStrike" cap="none" spc="0" baseline="0" dirty="0">
                <a:solidFill>
                  <a:srgbClr val="FFFFFF"/>
                </a:solidFill>
                <a:effectLst/>
                <a:latin typeface="Arial"/>
                <a:ea typeface="Arial"/>
                <a:cs typeface="Arial"/>
              </a:rPr>
              <a:t>Reuniões híbridas </a:t>
            </a:r>
          </a:p>
        </p:txBody>
      </p:sp>
    </p:spTree>
    <p:extLst>
      <p:ext uri="{BB962C8B-B14F-4D97-AF65-F5344CB8AC3E}">
        <p14:creationId xmlns:p14="http://schemas.microsoft.com/office/powerpoint/2010/main" val="36589585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42B1DD-49F6-9847-95AA-C285A94D9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15411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936AAA-3F4B-CD49-9C8D-C7C59E70C5BE}"/>
              </a:ext>
            </a:extLst>
          </p:cNvPr>
          <p:cNvPicPr>
            <a:picLocks noChangeAspect="1"/>
          </p:cNvPicPr>
          <p:nvPr/>
        </p:nvPicPr>
        <p:blipFill>
          <a:blip r:embed="rId3"/>
          <a:srcRect l="2404" r="4682" b="33636"/>
          <a:stretch>
            <a:fillRect/>
          </a:stretch>
        </p:blipFill>
        <p:spPr>
          <a:xfrm rot="21353052">
            <a:off x="3209981" y="10215"/>
            <a:ext cx="7447204" cy="7658634"/>
          </a:xfrm>
          <a:prstGeom prst="rect">
            <a:avLst/>
          </a:prstGeom>
          <a:ln>
            <a:solidFill>
              <a:schemeClr val="accent1">
                <a:shade val="50000"/>
              </a:schemeClr>
            </a:solidFill>
          </a:ln>
        </p:spPr>
      </p:pic>
      <p:sp>
        <p:nvSpPr>
          <p:cNvPr id="2" name="TextBox 1">
            <a:extLst>
              <a:ext uri="{FF2B5EF4-FFF2-40B4-BE49-F238E27FC236}">
                <a16:creationId xmlns:a16="http://schemas.microsoft.com/office/drawing/2014/main" id="{F9AD0F80-0F80-F346-B04E-A0EFB1516565}"/>
              </a:ext>
            </a:extLst>
          </p:cNvPr>
          <p:cNvSpPr txBox="1"/>
          <p:nvPr/>
        </p:nvSpPr>
        <p:spPr>
          <a:xfrm>
            <a:off x="5734931" y="4114983"/>
            <a:ext cx="6457070" cy="914400"/>
          </a:xfrm>
          <a:prstGeom prst="rect">
            <a:avLst/>
          </a:prstGeom>
          <a:noFill/>
        </p:spPr>
        <p:txBody>
          <a:bodyPr wrap="square" rtlCol="0">
            <a:spAutoFit/>
          </a:bodyPr>
          <a:lstStyle/>
          <a:p>
            <a:r>
              <a:rPr lang="pt-BR" sz="5400" b="1" i="0" u="sng" strike="noStrike" cap="none" spc="0" baseline="0">
                <a:solidFill>
                  <a:srgbClr val="000000"/>
                </a:solidFill>
                <a:uFill>
                  <a:solidFill>
                    <a:srgbClr val="000000"/>
                  </a:solidFill>
                </a:uFill>
                <a:latin typeface="Arial"/>
                <a:ea typeface="Arial"/>
                <a:cs typeface="Arial"/>
                <a:hlinkClick r:id="rId4" history="0"/>
              </a:rPr>
              <a:t>www.na.org/virtual</a:t>
            </a:r>
            <a:r>
              <a:rPr lang="pt-BR" sz="5400" b="1" i="0" strike="noStrike" cap="none" spc="0" baseline="0">
                <a:solidFill>
                  <a:srgbClr val="000000"/>
                </a:solidFill>
                <a:effectLst/>
                <a:latin typeface="Arial"/>
                <a:ea typeface="Arial"/>
                <a:cs typeface="Arial"/>
              </a:rPr>
              <a:t> </a:t>
            </a:r>
          </a:p>
        </p:txBody>
      </p:sp>
      <p:pic>
        <p:nvPicPr>
          <p:cNvPr id="5" name="Picture 4">
            <a:extLst>
              <a:ext uri="{FF2B5EF4-FFF2-40B4-BE49-F238E27FC236}">
                <a16:creationId xmlns:a16="http://schemas.microsoft.com/office/drawing/2014/main" id="{5D085F51-A0C9-7E4B-9526-806E23BA5D08}"/>
              </a:ext>
            </a:extLst>
          </p:cNvPr>
          <p:cNvPicPr>
            <a:picLocks noChangeAspect="1"/>
          </p:cNvPicPr>
          <p:nvPr/>
        </p:nvPicPr>
        <p:blipFill>
          <a:blip r:embed="rId5"/>
          <a:stretch>
            <a:fillRect/>
          </a:stretch>
        </p:blipFill>
        <p:spPr>
          <a:xfrm>
            <a:off x="932611" y="1997003"/>
            <a:ext cx="728133" cy="745067"/>
          </a:xfrm>
          <a:prstGeom prst="rect">
            <a:avLst/>
          </a:prstGeom>
        </p:spPr>
      </p:pic>
      <p:pic>
        <p:nvPicPr>
          <p:cNvPr id="7" name="Picture 6">
            <a:extLst>
              <a:ext uri="{FF2B5EF4-FFF2-40B4-BE49-F238E27FC236}">
                <a16:creationId xmlns:a16="http://schemas.microsoft.com/office/drawing/2014/main" id="{D0B7C511-DB4B-1A48-9942-2AA05D481223}"/>
              </a:ext>
            </a:extLst>
          </p:cNvPr>
          <p:cNvPicPr>
            <a:picLocks noChangeAspect="1"/>
          </p:cNvPicPr>
          <p:nvPr/>
        </p:nvPicPr>
        <p:blipFill>
          <a:blip r:embed="rId6"/>
          <a:stretch>
            <a:fillRect/>
          </a:stretch>
        </p:blipFill>
        <p:spPr>
          <a:xfrm>
            <a:off x="356878" y="3122991"/>
            <a:ext cx="1151467" cy="389467"/>
          </a:xfrm>
          <a:prstGeom prst="rect">
            <a:avLst/>
          </a:prstGeom>
        </p:spPr>
      </p:pic>
      <p:pic>
        <p:nvPicPr>
          <p:cNvPr id="8" name="Picture 7">
            <a:extLst>
              <a:ext uri="{FF2B5EF4-FFF2-40B4-BE49-F238E27FC236}">
                <a16:creationId xmlns:a16="http://schemas.microsoft.com/office/drawing/2014/main" id="{60D339AA-F413-6C4C-8948-AD642BE9E29C}"/>
              </a:ext>
            </a:extLst>
          </p:cNvPr>
          <p:cNvPicPr>
            <a:picLocks noChangeAspect="1"/>
          </p:cNvPicPr>
          <p:nvPr/>
        </p:nvPicPr>
        <p:blipFill>
          <a:blip r:embed="rId7"/>
          <a:stretch>
            <a:fillRect/>
          </a:stretch>
        </p:blipFill>
        <p:spPr>
          <a:xfrm>
            <a:off x="1376335" y="4115931"/>
            <a:ext cx="982133" cy="508000"/>
          </a:xfrm>
          <a:prstGeom prst="rect">
            <a:avLst/>
          </a:prstGeom>
        </p:spPr>
      </p:pic>
      <p:pic>
        <p:nvPicPr>
          <p:cNvPr id="9" name="Picture 8">
            <a:extLst>
              <a:ext uri="{FF2B5EF4-FFF2-40B4-BE49-F238E27FC236}">
                <a16:creationId xmlns:a16="http://schemas.microsoft.com/office/drawing/2014/main" id="{9208A5A6-492B-4F4E-818E-F8A8D5E2F285}"/>
              </a:ext>
            </a:extLst>
          </p:cNvPr>
          <p:cNvPicPr>
            <a:picLocks noChangeAspect="1"/>
          </p:cNvPicPr>
          <p:nvPr/>
        </p:nvPicPr>
        <p:blipFill>
          <a:blip r:embed="rId8"/>
          <a:stretch>
            <a:fillRect/>
          </a:stretch>
        </p:blipFill>
        <p:spPr>
          <a:xfrm rot="20677472">
            <a:off x="452270" y="4620635"/>
            <a:ext cx="1320800" cy="558800"/>
          </a:xfrm>
          <a:prstGeom prst="rect">
            <a:avLst/>
          </a:prstGeom>
        </p:spPr>
      </p:pic>
      <p:pic>
        <p:nvPicPr>
          <p:cNvPr id="10" name="Picture 9">
            <a:extLst>
              <a:ext uri="{FF2B5EF4-FFF2-40B4-BE49-F238E27FC236}">
                <a16:creationId xmlns:a16="http://schemas.microsoft.com/office/drawing/2014/main" id="{444CA21D-84C7-FD47-BA70-100D3181E73B}"/>
              </a:ext>
            </a:extLst>
          </p:cNvPr>
          <p:cNvPicPr>
            <a:picLocks noChangeAspect="1"/>
          </p:cNvPicPr>
          <p:nvPr/>
        </p:nvPicPr>
        <p:blipFill>
          <a:blip r:embed="rId9"/>
          <a:stretch>
            <a:fillRect/>
          </a:stretch>
        </p:blipFill>
        <p:spPr>
          <a:xfrm>
            <a:off x="847945" y="5948945"/>
            <a:ext cx="1320800" cy="338667"/>
          </a:xfrm>
          <a:prstGeom prst="rect">
            <a:avLst/>
          </a:prstGeom>
        </p:spPr>
      </p:pic>
    </p:spTree>
    <p:extLst>
      <p:ext uri="{BB962C8B-B14F-4D97-AF65-F5344CB8AC3E}">
        <p14:creationId xmlns:p14="http://schemas.microsoft.com/office/powerpoint/2010/main" val="17669788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66C03-A4EC-EB47-AD01-6ABC6CF9C777}"/>
              </a:ext>
            </a:extLst>
          </p:cNvPr>
          <p:cNvSpPr txBox="1"/>
          <p:nvPr/>
        </p:nvSpPr>
        <p:spPr>
          <a:xfrm>
            <a:off x="385763" y="242888"/>
            <a:ext cx="11530012" cy="584775"/>
          </a:xfrm>
          <a:prstGeom prst="rect">
            <a:avLst/>
          </a:prstGeom>
          <a:noFill/>
        </p:spPr>
        <p:txBody>
          <a:bodyPr wrap="square" rtlCol="0">
            <a:spAutoFit/>
          </a:bodyPr>
          <a:lstStyle/>
          <a:p>
            <a:r>
              <a:rPr lang="pt-BR" sz="3200" b="1" i="0" strike="noStrike" cap="none" spc="0" baseline="0" dirty="0">
                <a:solidFill>
                  <a:srgbClr val="FFFF00"/>
                </a:solidFill>
                <a:effectLst/>
                <a:latin typeface="Arial"/>
                <a:ea typeface="Arial"/>
                <a:cs typeface="Arial"/>
              </a:rPr>
              <a:t>Destaques do trabalho realizado desde março de 2020:</a:t>
            </a:r>
          </a:p>
        </p:txBody>
      </p:sp>
      <p:sp>
        <p:nvSpPr>
          <p:cNvPr id="3" name="TextBox 2">
            <a:extLst>
              <a:ext uri="{FF2B5EF4-FFF2-40B4-BE49-F238E27FC236}">
                <a16:creationId xmlns:a16="http://schemas.microsoft.com/office/drawing/2014/main" id="{8A67C9D1-C7FC-1946-8B19-DD3845900C26}"/>
              </a:ext>
            </a:extLst>
          </p:cNvPr>
          <p:cNvSpPr txBox="1"/>
          <p:nvPr/>
        </p:nvSpPr>
        <p:spPr>
          <a:xfrm>
            <a:off x="500063" y="1042988"/>
            <a:ext cx="11415712" cy="6294031"/>
          </a:xfrm>
          <a:prstGeom prst="rect">
            <a:avLst/>
          </a:prstGeom>
          <a:noFill/>
        </p:spPr>
        <p:txBody>
          <a:bodyPr wrap="square" rtlCol="0">
            <a:spAutoFit/>
          </a:bodyPr>
          <a:lstStyle/>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A publicação de um novo folheto. IP No. 30, </a:t>
            </a:r>
            <a:r>
              <a:rPr lang="pt-BR" sz="2500" b="0" i="1" strike="noStrike" cap="none" spc="0" baseline="0" dirty="0">
                <a:solidFill>
                  <a:srgbClr val="FFFFFF"/>
                </a:solidFill>
                <a:effectLst/>
                <a:latin typeface="Arial"/>
                <a:ea typeface="Arial"/>
                <a:cs typeface="Arial"/>
              </a:rPr>
              <a:t>Saúde mental e recuperação</a:t>
            </a:r>
            <a:r>
              <a:rPr lang="pt-BR" sz="2500" b="0" i="0" strike="noStrike" cap="none" spc="0" baseline="0" dirty="0">
                <a:solidFill>
                  <a:srgbClr val="FFFFFF"/>
                </a:solidFill>
                <a:effectLst/>
                <a:latin typeface="Arial"/>
                <a:ea typeface="Arial"/>
                <a:cs typeface="Arial"/>
              </a:rPr>
              <a:t>.</a:t>
            </a:r>
          </a:p>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A publicação de 166 novos títulos e postar todos os </a:t>
            </a:r>
            <a:r>
              <a:rPr lang="pt-BR" sz="2500" b="0" i="0" strike="noStrike" cap="none" spc="0" baseline="0" dirty="0" err="1">
                <a:solidFill>
                  <a:srgbClr val="FFFFFF"/>
                </a:solidFill>
                <a:effectLst/>
                <a:latin typeface="Arial"/>
                <a:ea typeface="Arial"/>
                <a:cs typeface="Arial"/>
              </a:rPr>
              <a:t>IPs</a:t>
            </a:r>
            <a:r>
              <a:rPr lang="pt-BR" sz="2500" b="0" i="0" strike="noStrike" cap="none" spc="0" baseline="0" dirty="0">
                <a:solidFill>
                  <a:srgbClr val="FFFFFF"/>
                </a:solidFill>
                <a:effectLst/>
                <a:latin typeface="Arial"/>
                <a:ea typeface="Arial"/>
                <a:cs typeface="Arial"/>
              </a:rPr>
              <a:t> e livretos em na.org.</a:t>
            </a:r>
          </a:p>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Continuar a organizar reuniões virtuais trimestrais para servidores de confiança que fazem Relações Públicas, Linhas de Ajuda, Hospitais e Instituições e trabalho de passos com detentos. Mais informações em </a:t>
            </a:r>
            <a:r>
              <a:rPr lang="pt-BR" sz="2500" b="0" i="0" u="sng" strike="noStrike" cap="none" spc="0" baseline="0" dirty="0">
                <a:solidFill>
                  <a:srgbClr val="FFFFFF"/>
                </a:solidFill>
                <a:effectLst/>
                <a:uFill>
                  <a:solidFill>
                    <a:srgbClr val="FFFFFF"/>
                  </a:solidFill>
                </a:uFill>
                <a:latin typeface="Arial"/>
                <a:ea typeface="Arial"/>
                <a:cs typeface="Arial"/>
              </a:rPr>
              <a:t>www.na.org/webinar</a:t>
            </a:r>
            <a:r>
              <a:rPr lang="pt-BR" sz="2500" b="0" i="0" strike="noStrike" cap="none" spc="0" baseline="0" dirty="0">
                <a:solidFill>
                  <a:srgbClr val="FFFFFF"/>
                </a:solidFill>
                <a:effectLst/>
                <a:latin typeface="Arial"/>
                <a:ea typeface="Arial"/>
                <a:cs typeface="Arial"/>
              </a:rPr>
              <a:t>.</a:t>
            </a:r>
          </a:p>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Reunir servidores de confiança zonais para falar do papel das zonas e de questões relacionadas aos delegados zonais.</a:t>
            </a:r>
          </a:p>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Continuar a enviar literatura gratuita e subsidiada para diversos lugares do mundo, numa média de 440 mil dólares anuais nos últimos dois anos fiscais.</a:t>
            </a:r>
          </a:p>
          <a:p>
            <a:pPr marL="457200" lvl="0" indent="-457200">
              <a:spcBef>
                <a:spcPts val="600"/>
              </a:spcBef>
              <a:buClr>
                <a:srgbClr val="FFFF00"/>
              </a:buClr>
              <a:buFont typeface="Arial" panose="020B0604020202020204" pitchFamily="34" charset="0"/>
              <a:buChar char="•"/>
            </a:pPr>
            <a:r>
              <a:rPr lang="pt-BR" sz="2500" b="0" i="0" strike="noStrike" cap="none" spc="0" baseline="0" dirty="0">
                <a:solidFill>
                  <a:srgbClr val="FFFFFF"/>
                </a:solidFill>
                <a:effectLst/>
                <a:latin typeface="Arial"/>
                <a:ea typeface="Arial"/>
                <a:cs typeface="Arial"/>
              </a:rPr>
              <a:t>Iniciar uma conta de Instagram para NA (@narcoticsanonymous) e outra para convenções e eventos de NA (@naglobalevents).</a:t>
            </a:r>
          </a:p>
          <a:p>
            <a:pPr marL="457200" indent="-457200">
              <a:buClr>
                <a:srgbClr val="FFFF00"/>
              </a:buClr>
              <a:buFont typeface="Arial" panose="020B0604020202020204" pitchFamily="34" charset="0"/>
              <a:buChar char="•"/>
            </a:pPr>
            <a:endParaRPr lang="en-US" sz="2800" dirty="0">
              <a:solidFill>
                <a:srgbClr val="2969D5"/>
              </a:solidFill>
            </a:endParaRPr>
          </a:p>
        </p:txBody>
      </p:sp>
    </p:spTree>
    <p:extLst>
      <p:ext uri="{BB962C8B-B14F-4D97-AF65-F5344CB8AC3E}">
        <p14:creationId xmlns:p14="http://schemas.microsoft.com/office/powerpoint/2010/main" val="15247647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02.28"/>
  <p:tag name="AS_TITLE" val="Aspose.Slides for Java"/>
  <p:tag name="AS_VERSION" val="21.2"/>
</p:tagLst>
</file>

<file path=ppt/theme/theme1.xml><?xml version="1.0" encoding="utf-8"?>
<a:theme xmlns:a="http://schemas.openxmlformats.org/drawingml/2006/main" name="Nesto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stor template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1207</TotalTime>
  <Words>2421</Words>
  <Application>Microsoft Office PowerPoint</Application>
  <PresentationFormat>Widescreen</PresentationFormat>
  <Paragraphs>110</Paragraphs>
  <Slides>13</Slides>
  <Notes>13</Notes>
  <HiddenSlides>0</HiddenSlides>
  <MMClips>0</MMClips>
  <ScaleCrop>false</ScaleCrop>
  <HeadingPairs>
    <vt:vector size="6" baseType="variant">
      <vt:variant>
        <vt:lpstr>Fontes usadas</vt:lpstr>
      </vt:variant>
      <vt:variant>
        <vt:i4>1</vt:i4>
      </vt:variant>
      <vt:variant>
        <vt:lpstr>Tema</vt:lpstr>
      </vt:variant>
      <vt:variant>
        <vt:i4>1</vt:i4>
      </vt:variant>
      <vt:variant>
        <vt:lpstr>Títulos de slides</vt:lpstr>
      </vt:variant>
      <vt:variant>
        <vt:i4>13</vt:i4>
      </vt:variant>
    </vt:vector>
  </HeadingPairs>
  <TitlesOfParts>
    <vt:vector size="15" baseType="lpstr">
      <vt:lpstr>Arial</vt:lpstr>
      <vt:lpstr>Nestor template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Nick Elson</dc:creator>
  <cp:lastModifiedBy>-</cp:lastModifiedBy>
  <cp:revision>76</cp:revision>
  <dcterms:modified xsi:type="dcterms:W3CDTF">2022-01-28T15:16:56Z</dcterms:modified>
</cp:coreProperties>
</file>