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15"/>
  </p:notesMasterIdLst>
  <p:sldIdLst>
    <p:sldId id="256" r:id="rId2"/>
    <p:sldId id="294" r:id="rId3"/>
    <p:sldId id="295" r:id="rId4"/>
    <p:sldId id="297" r:id="rId5"/>
    <p:sldId id="298" r:id="rId6"/>
    <p:sldId id="302" r:id="rId7"/>
    <p:sldId id="300" r:id="rId8"/>
    <p:sldId id="303" r:id="rId9"/>
    <p:sldId id="307" r:id="rId10"/>
    <p:sldId id="308" r:id="rId11"/>
    <p:sldId id="309" r:id="rId12"/>
    <p:sldId id="304" r:id="rId13"/>
    <p:sldId id="286"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69D5"/>
    <a:srgbClr val="3AC5F3"/>
    <a:srgbClr val="143A7E"/>
    <a:srgbClr val="34C3F2"/>
    <a:srgbClr val="16469A"/>
    <a:srgbClr val="0D5CA2"/>
    <a:srgbClr val="FFFFFF"/>
    <a:srgbClr val="C1EF85"/>
    <a:srgbClr val="2F74E9"/>
    <a:srgbClr val="6EDA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F23DDD-3439-4EA2-893F-1671ADC77C4B}">
  <a:tblStyle styleId="{67F23DDD-3439-4EA2-893F-1671ADC77C4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63" autoAdjust="0"/>
    <p:restoredTop sz="73227" autoAdjust="0"/>
  </p:normalViewPr>
  <p:slideViewPr>
    <p:cSldViewPr snapToGrid="0" snapToObjects="1">
      <p:cViewPr varScale="1">
        <p:scale>
          <a:sx n="59" d="100"/>
          <a:sy n="59" d="100"/>
        </p:scale>
        <p:origin x="197" y="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a.org/conferenc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a.org/audi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a.org/contribut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a.org/conferenc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file:///\\Filesrv02\fsteam_and_projectsupport\WB\WSC\WSC%202020\CAR%202020\CAR%20videos\worldboard@na.or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a.org/dates"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mailto:wb@na.org" TargetMode="External"/><Relationship Id="rId4" Type="http://schemas.openxmlformats.org/officeDocument/2006/relationships/hyperlink" Target="http://www.na.org/conferenc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a.org/toolbo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a.org/virtua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5f391192_0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Google Shape;11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0" i="0" u="none" strike="noStrike" cap="none" dirty="0" smtClean="0">
                <a:solidFill>
                  <a:srgbClr val="000000"/>
                </a:solidFill>
                <a:effectLst/>
                <a:latin typeface="Arial"/>
                <a:ea typeface="Arial"/>
                <a:cs typeface="Arial"/>
                <a:sym typeface="Arial"/>
              </a:rPr>
              <a:t>This is the third of three PowerPoints covering material in the 2022 Interim </a:t>
            </a:r>
            <a:r>
              <a:rPr lang="en-US" sz="1100" b="0" i="1" u="none" strike="noStrike" cap="none" dirty="0" smtClean="0">
                <a:solidFill>
                  <a:srgbClr val="000000"/>
                </a:solidFill>
                <a:effectLst/>
                <a:latin typeface="Arial"/>
                <a:ea typeface="Arial"/>
                <a:cs typeface="Arial"/>
                <a:sym typeface="Arial"/>
              </a:rPr>
              <a:t>Conference Agenda Report/</a:t>
            </a:r>
            <a:r>
              <a:rPr lang="en-US" sz="1100" b="0" i="0" u="none" strike="noStrike" cap="none" dirty="0" smtClean="0">
                <a:solidFill>
                  <a:srgbClr val="000000"/>
                </a:solidFill>
                <a:effectLst/>
                <a:latin typeface="Arial"/>
                <a:ea typeface="Arial"/>
                <a:cs typeface="Arial"/>
                <a:sym typeface="Arial"/>
              </a:rPr>
              <a:t>Conference Approval Track material (or</a:t>
            </a:r>
            <a:r>
              <a:rPr lang="en-US" sz="1100" b="0" i="1" u="none" strike="noStrike" cap="none"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ICC for short). This PowerPoint covers the background information in the ICC about the conference and a summary of the work of NA World Services during this conference cycle. The first PowerPoint covers the four CAR motions, about the FIPT, term limits, and SPAD. The second PowerPoint covers the proposed budget and CAT motion for its approval. </a:t>
            </a:r>
          </a:p>
          <a:p>
            <a:pPr marL="139700" indent="0">
              <a:buNone/>
            </a:pPr>
            <a:endParaRPr lang="en-US" sz="1100" b="0" i="0" u="none" strike="noStrike" cap="none" dirty="0" smtClean="0">
              <a:solidFill>
                <a:srgbClr val="000000"/>
              </a:solidFill>
              <a:effectLst/>
              <a:latin typeface="Arial"/>
              <a:ea typeface="Arial"/>
              <a:cs typeface="Arial"/>
              <a:sym typeface="Arial"/>
            </a:endParaRPr>
          </a:p>
          <a:p>
            <a:pPr marL="139700" indent="0">
              <a:buNone/>
            </a:pPr>
            <a:r>
              <a:rPr lang="en-US" sz="1100" b="0" i="0" u="none" strike="noStrike" cap="none" dirty="0" smtClean="0">
                <a:solidFill>
                  <a:srgbClr val="000000"/>
                </a:solidFill>
                <a:effectLst/>
                <a:latin typeface="Arial"/>
                <a:ea typeface="Arial"/>
                <a:cs typeface="Arial"/>
                <a:sym typeface="Arial"/>
              </a:rPr>
              <a:t>These PowerPoints cover only the main points of the ICC. We encourage all members to read the document itself for more information. Please visit </a:t>
            </a:r>
            <a:r>
              <a:rPr lang="en-US" sz="1100" b="0" i="0" u="sng" strike="noStrike" cap="none" dirty="0" smtClean="0">
                <a:solidFill>
                  <a:srgbClr val="000000"/>
                </a:solidFill>
                <a:effectLst/>
                <a:latin typeface="Arial"/>
                <a:ea typeface="Arial"/>
                <a:cs typeface="Arial"/>
                <a:sym typeface="Arial"/>
                <a:hlinkClick r:id="rId3"/>
              </a:rPr>
              <a:t>www.na.org/conference</a:t>
            </a:r>
            <a:r>
              <a:rPr lang="en-US" sz="1100" b="0" i="0" u="none" strike="noStrike" cap="none" dirty="0" smtClean="0">
                <a:solidFill>
                  <a:srgbClr val="000000"/>
                </a:solidFill>
                <a:effectLst/>
                <a:latin typeface="Arial"/>
                <a:ea typeface="Arial"/>
                <a:cs typeface="Arial"/>
                <a:sym typeface="Arial"/>
              </a:rPr>
              <a:t> for the complete 2022 ICC, the SPAD approval draft, the other ICC PowerPoints, and other conference materials. Paper copies will not be mailed to participants and regions nor will they be available for sale.</a:t>
            </a:r>
          </a:p>
          <a:p>
            <a:pPr marL="0" lvl="0" indent="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0" i="0" u="none" strike="noStrike" cap="none" dirty="0" smtClean="0">
                <a:solidFill>
                  <a:srgbClr val="000000"/>
                </a:solidFill>
                <a:effectLst/>
                <a:latin typeface="Arial"/>
                <a:ea typeface="Arial"/>
                <a:cs typeface="Arial"/>
                <a:sym typeface="Arial"/>
              </a:rPr>
              <a:t>Answering thousands of emails and phone calls from members. </a:t>
            </a:r>
          </a:p>
          <a:p>
            <a:pPr lvl="0"/>
            <a:r>
              <a:rPr lang="en-US" sz="1100" b="0" i="0" u="none" strike="noStrike" cap="none" dirty="0" smtClean="0">
                <a:solidFill>
                  <a:srgbClr val="000000"/>
                </a:solidFill>
                <a:effectLst/>
                <a:latin typeface="Arial"/>
                <a:ea typeface="Arial"/>
                <a:cs typeface="Arial"/>
                <a:sym typeface="Arial"/>
              </a:rPr>
              <a:t>Launching a contribution page at www. na.org/contribute that we continue to improve.</a:t>
            </a:r>
          </a:p>
          <a:p>
            <a:pPr lvl="0"/>
            <a:r>
              <a:rPr lang="en-US" sz="1100" b="0" i="0" u="none" strike="noStrike" cap="none" dirty="0" smtClean="0">
                <a:solidFill>
                  <a:srgbClr val="000000"/>
                </a:solidFill>
                <a:effectLst/>
                <a:latin typeface="Arial"/>
                <a:ea typeface="Arial"/>
                <a:cs typeface="Arial"/>
                <a:sym typeface="Arial"/>
              </a:rPr>
              <a:t>Helping trusted servants in Florida, Ohio, Arizona, and Virginia work with correctional personnel to be able to provide tablets loaded with NA literature to inmates. And continuing to respond to contact from inmates with information and literature.</a:t>
            </a:r>
          </a:p>
          <a:p>
            <a:pPr lvl="0"/>
            <a:r>
              <a:rPr lang="en-US" sz="1100" b="0" i="0" u="none" strike="noStrike" cap="none" dirty="0" smtClean="0">
                <a:solidFill>
                  <a:srgbClr val="000000"/>
                </a:solidFill>
                <a:effectLst/>
                <a:latin typeface="Arial"/>
                <a:ea typeface="Arial"/>
                <a:cs typeface="Arial"/>
                <a:sym typeface="Arial"/>
              </a:rPr>
              <a:t>Registering and protecting NA’s copyrights and intellectual property in numerous countries.</a:t>
            </a:r>
          </a:p>
          <a:p>
            <a:pPr lvl="0"/>
            <a:r>
              <a:rPr lang="en-US" sz="1100" b="0" i="0" u="none" strike="noStrike" cap="none" dirty="0" smtClean="0">
                <a:solidFill>
                  <a:srgbClr val="000000"/>
                </a:solidFill>
                <a:effectLst/>
                <a:latin typeface="Arial"/>
                <a:ea typeface="Arial"/>
                <a:cs typeface="Arial"/>
                <a:sym typeface="Arial"/>
              </a:rPr>
              <a:t>Posting more audio versions of the Basic Text for free download (including English!): You can find them at </a:t>
            </a:r>
            <a:r>
              <a:rPr lang="en-US" sz="1100" b="0" i="0" u="sng" strike="noStrike" cap="none" dirty="0" smtClean="0">
                <a:solidFill>
                  <a:srgbClr val="000000"/>
                </a:solidFill>
                <a:effectLst/>
                <a:latin typeface="Arial"/>
                <a:ea typeface="Arial"/>
                <a:cs typeface="Arial"/>
                <a:sym typeface="Arial"/>
                <a:hlinkClick r:id="rId3"/>
              </a:rPr>
              <a:t>www.na.org/audio</a:t>
            </a:r>
            <a:r>
              <a:rPr lang="en-US" sz="1100" b="0" i="0" u="none" strike="noStrike" cap="none" dirty="0" smtClean="0">
                <a:solidFill>
                  <a:srgbClr val="000000"/>
                </a:solidFill>
                <a:effectLst/>
                <a:latin typeface="Arial"/>
                <a:ea typeface="Arial"/>
                <a:cs typeface="Arial"/>
                <a:sym typeface="Arial"/>
              </a:rPr>
              <a:t>.</a:t>
            </a:r>
          </a:p>
          <a:p>
            <a:endParaRPr lang="en-US" dirty="0"/>
          </a:p>
        </p:txBody>
      </p:sp>
    </p:spTree>
    <p:extLst>
      <p:ext uri="{BB962C8B-B14F-4D97-AF65-F5344CB8AC3E}">
        <p14:creationId xmlns:p14="http://schemas.microsoft.com/office/powerpoint/2010/main" val="20778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0" i="0" u="none" strike="noStrike" cap="none" dirty="0" smtClean="0">
                <a:solidFill>
                  <a:srgbClr val="000000"/>
                </a:solidFill>
                <a:effectLst/>
                <a:latin typeface="Arial"/>
                <a:ea typeface="Arial"/>
                <a:cs typeface="Arial"/>
                <a:sym typeface="Arial"/>
              </a:rPr>
              <a:t>Creating a media page with some of our graphical resources including an ever-growing collection of videos: www.na.org/media.</a:t>
            </a:r>
          </a:p>
          <a:p>
            <a:pPr lvl="0"/>
            <a:r>
              <a:rPr lang="en-US" sz="1100" b="0" i="0" u="none" strike="noStrike" cap="none" dirty="0" smtClean="0">
                <a:solidFill>
                  <a:srgbClr val="000000"/>
                </a:solidFill>
                <a:effectLst/>
                <a:latin typeface="Arial"/>
                <a:ea typeface="Arial"/>
                <a:cs typeface="Arial"/>
                <a:sym typeface="Arial"/>
              </a:rPr>
              <a:t>Creating a virtual meetings resource page at www.na.org/virtual, and continuing to collect and post local resources there and on and the local service resources page at www.na.org/localresources, including a new section called Addressing Predatory, Disruptive, or Violent behavior.</a:t>
            </a:r>
          </a:p>
          <a:p>
            <a:pPr lvl="0"/>
            <a:r>
              <a:rPr lang="en-US" sz="1100" b="0" i="0" u="none" strike="noStrike" cap="none" dirty="0" smtClean="0">
                <a:solidFill>
                  <a:srgbClr val="000000"/>
                </a:solidFill>
                <a:effectLst/>
                <a:latin typeface="Arial"/>
                <a:ea typeface="Arial"/>
                <a:cs typeface="Arial"/>
                <a:sym typeface="Arial"/>
              </a:rPr>
              <a:t>Responding to requests to participate virtually in service bodies and events around the world.</a:t>
            </a:r>
          </a:p>
          <a:p>
            <a:pPr marL="139700" indent="0">
              <a:buNone/>
            </a:pPr>
            <a:endParaRPr lang="en-US" sz="1100" b="0" i="0" u="none" strike="noStrike" cap="none" dirty="0" smtClean="0">
              <a:solidFill>
                <a:srgbClr val="000000"/>
              </a:solidFill>
              <a:effectLst/>
              <a:latin typeface="Arial"/>
              <a:ea typeface="Arial"/>
              <a:cs typeface="Arial"/>
              <a:sym typeface="Arial"/>
            </a:endParaRPr>
          </a:p>
          <a:p>
            <a:pPr marL="139700" indent="0">
              <a:buNone/>
            </a:pPr>
            <a:r>
              <a:rPr lang="en-US" sz="1100" b="0" i="0" u="none" strike="noStrike" cap="none" dirty="0" smtClean="0">
                <a:solidFill>
                  <a:srgbClr val="000000"/>
                </a:solidFill>
                <a:effectLst/>
                <a:latin typeface="Arial"/>
                <a:ea typeface="Arial"/>
                <a:cs typeface="Arial"/>
                <a:sym typeface="Arial"/>
              </a:rPr>
              <a:t>That’s a lot, and there’s so much more. The Annual Report is the best comprehensive record of our activities in a given fiscal year. You can find it at www.na.org/ar.</a:t>
            </a:r>
          </a:p>
          <a:p>
            <a:endParaRPr lang="en-US" dirty="0"/>
          </a:p>
        </p:txBody>
      </p:sp>
    </p:spTree>
    <p:extLst>
      <p:ext uri="{BB962C8B-B14F-4D97-AF65-F5344CB8AC3E}">
        <p14:creationId xmlns:p14="http://schemas.microsoft.com/office/powerpoint/2010/main" val="3908293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0" i="0" u="none" strike="noStrike" cap="none" dirty="0" smtClean="0">
                <a:solidFill>
                  <a:srgbClr val="000000"/>
                </a:solidFill>
                <a:effectLst/>
                <a:latin typeface="Arial"/>
                <a:ea typeface="Arial"/>
                <a:cs typeface="Arial"/>
                <a:sym typeface="Arial"/>
              </a:rPr>
              <a:t>To continue to provide these services in the face of the pandemic has been a challenge. The global shutdown in March 2020 reduced NAWS literature income by around 85% as groups stopped meeting in person. For years, we have known our reliance on the sale of literature to fund services is not sustainable, and overnight we were forced to deal with that reality. Immediate action was taken to reduce staff. At the beginning of the 2020 fiscal year we had 46 staff in our Chatsworth office and that number was 19 by the end of June. We have reduced all other expenses where possible, but the long term solution is to change the way we fund the services NAWS provides.</a:t>
            </a:r>
          </a:p>
          <a:p>
            <a:pPr marL="139700" indent="0">
              <a:buNone/>
            </a:pPr>
            <a:endParaRPr lang="en-US" sz="1100" b="0" i="0" u="none" strike="noStrike" cap="none" dirty="0" smtClean="0">
              <a:solidFill>
                <a:srgbClr val="000000"/>
              </a:solidFill>
              <a:effectLst/>
              <a:latin typeface="Arial"/>
              <a:ea typeface="Arial"/>
              <a:cs typeface="Arial"/>
              <a:sym typeface="Arial"/>
            </a:endParaRPr>
          </a:p>
          <a:p>
            <a:pPr marL="139700" indent="0">
              <a:buNone/>
            </a:pPr>
            <a:r>
              <a:rPr lang="en-US" sz="1100" b="0" i="0" u="none" strike="noStrike" cap="none" dirty="0" smtClean="0">
                <a:solidFill>
                  <a:srgbClr val="000000"/>
                </a:solidFill>
                <a:effectLst/>
                <a:latin typeface="Arial"/>
                <a:ea typeface="Arial"/>
                <a:cs typeface="Arial"/>
                <a:sym typeface="Arial"/>
              </a:rPr>
              <a:t>The “Invest in Our Vision’ essay in the ICC offers more detail, but to put it simply, we are asking for the support of the Fellowship. We have been amazed at the progress we have made and we still have a ways to go. Please review the essay in the ICC and visit </a:t>
            </a:r>
            <a:r>
              <a:rPr lang="en-US" sz="1100" b="0" i="0" u="sng" strike="noStrike" cap="none" dirty="0" smtClean="0">
                <a:solidFill>
                  <a:srgbClr val="000000"/>
                </a:solidFill>
                <a:effectLst/>
                <a:latin typeface="Arial"/>
                <a:ea typeface="Arial"/>
                <a:cs typeface="Arial"/>
                <a:sym typeface="Arial"/>
                <a:hlinkClick r:id="rId3"/>
              </a:rPr>
              <a:t>www.na.org/contribute</a:t>
            </a:r>
            <a:r>
              <a:rPr lang="en-US" sz="1100" b="0" i="0" u="none" strike="noStrike" cap="none" dirty="0" smtClean="0">
                <a:solidFill>
                  <a:srgbClr val="000000"/>
                </a:solidFill>
                <a:effectLst/>
                <a:latin typeface="Arial"/>
                <a:ea typeface="Arial"/>
                <a:cs typeface="Arial"/>
                <a:sym typeface="Arial"/>
              </a:rPr>
              <a:t> to be a part of this effort.</a:t>
            </a:r>
          </a:p>
          <a:p>
            <a:endParaRPr lang="en-US" dirty="0"/>
          </a:p>
        </p:txBody>
      </p:sp>
    </p:spTree>
    <p:extLst>
      <p:ext uri="{BB962C8B-B14F-4D97-AF65-F5344CB8AC3E}">
        <p14:creationId xmlns:p14="http://schemas.microsoft.com/office/powerpoint/2010/main" val="1678995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0" i="0" u="none" strike="noStrike" cap="none" dirty="0" smtClean="0">
                <a:solidFill>
                  <a:srgbClr val="000000"/>
                </a:solidFill>
                <a:effectLst/>
                <a:latin typeface="Arial"/>
                <a:ea typeface="Arial"/>
                <a:cs typeface="Arial"/>
                <a:sym typeface="Arial"/>
              </a:rPr>
              <a:t>We hope this PowerPoint has helped in your discussion of this material. Please note that there are other PowerPoints that focus on other ICC contents, available online at </a:t>
            </a:r>
            <a:r>
              <a:rPr lang="en-US" sz="1100" b="0" i="0" u="sng" strike="noStrike" cap="none" dirty="0" smtClean="0">
                <a:solidFill>
                  <a:srgbClr val="000000"/>
                </a:solidFill>
                <a:effectLst/>
                <a:latin typeface="Arial"/>
                <a:ea typeface="Arial"/>
                <a:cs typeface="Arial"/>
                <a:sym typeface="Arial"/>
                <a:hlinkClick r:id="rId3"/>
              </a:rPr>
              <a:t>www.na.org/conference</a:t>
            </a:r>
            <a:r>
              <a:rPr lang="en-US" sz="1100" b="0" i="0" u="none" strike="noStrike" cap="none" smtClean="0">
                <a:solidFill>
                  <a:srgbClr val="000000"/>
                </a:solidFill>
                <a:effectLst/>
                <a:latin typeface="Arial"/>
                <a:ea typeface="Arial"/>
                <a:cs typeface="Arial"/>
                <a:sym typeface="Arial"/>
              </a:rPr>
              <a:t>. </a:t>
            </a:r>
          </a:p>
          <a:p>
            <a:pPr marL="139700" indent="0">
              <a:buNone/>
            </a:pPr>
            <a:endParaRPr lang="en-US" sz="1100" b="0" i="0" u="none" strike="noStrike" cap="none" dirty="0" smtClean="0">
              <a:solidFill>
                <a:srgbClr val="000000"/>
              </a:solidFill>
              <a:effectLst/>
              <a:latin typeface="Arial"/>
              <a:ea typeface="Arial"/>
              <a:cs typeface="Arial"/>
              <a:sym typeface="Arial"/>
            </a:endParaRPr>
          </a:p>
          <a:p>
            <a:pPr marL="139700" indent="0">
              <a:buNone/>
            </a:pPr>
            <a:r>
              <a:rPr lang="en-US" sz="1100" b="0" i="0" u="none" strike="noStrike" cap="none" dirty="0" smtClean="0">
                <a:solidFill>
                  <a:srgbClr val="000000"/>
                </a:solidFill>
                <a:effectLst/>
                <a:latin typeface="Arial"/>
                <a:ea typeface="Arial"/>
                <a:cs typeface="Arial"/>
                <a:sym typeface="Arial"/>
              </a:rPr>
              <a:t>We welcome your questions and your feedback at </a:t>
            </a:r>
            <a:r>
              <a:rPr lang="en-US" sz="1100" b="0" i="0" u="sng" strike="noStrike" cap="none" dirty="0" smtClean="0">
                <a:solidFill>
                  <a:srgbClr val="000000"/>
                </a:solidFill>
                <a:effectLst/>
                <a:latin typeface="Arial"/>
                <a:ea typeface="Arial"/>
                <a:cs typeface="Arial"/>
                <a:sym typeface="Arial"/>
                <a:hlinkClick r:id="rId4"/>
              </a:rPr>
              <a:t>worldboard@na.org</a:t>
            </a:r>
            <a:r>
              <a:rPr lang="en-US" sz="1100" b="0" i="0" u="none" strike="noStrike" cap="none" dirty="0" smtClean="0">
                <a:solidFill>
                  <a:srgbClr val="000000"/>
                </a:solidFill>
                <a:effectLst/>
                <a:latin typeface="Arial"/>
                <a:ea typeface="Arial"/>
                <a:cs typeface="Arial"/>
                <a:sym typeface="Arial"/>
              </a:rPr>
              <a:t>.</a:t>
            </a:r>
          </a:p>
          <a:p>
            <a:pPr marL="139700" indent="0">
              <a:buNone/>
            </a:pPr>
            <a:endParaRPr lang="en-US" dirty="0"/>
          </a:p>
        </p:txBody>
      </p:sp>
    </p:spTree>
    <p:extLst>
      <p:ext uri="{BB962C8B-B14F-4D97-AF65-F5344CB8AC3E}">
        <p14:creationId xmlns:p14="http://schemas.microsoft.com/office/powerpoint/2010/main" val="82465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0" i="0" u="none" strike="noStrike" cap="none" dirty="0" smtClean="0">
                <a:solidFill>
                  <a:srgbClr val="000000"/>
                </a:solidFill>
                <a:effectLst/>
                <a:latin typeface="Arial"/>
                <a:ea typeface="Arial"/>
                <a:cs typeface="Arial"/>
                <a:sym typeface="Arial"/>
              </a:rPr>
              <a:t>WSC 2022 will take place over four days: Friday and Saturday the 22nd and 23rd of April, and the following Friday and Saturday the 29th and 30th of April. We intend to have two sessions each day, with an hour break in between, as was the case in 2020.</a:t>
            </a:r>
          </a:p>
          <a:p>
            <a:pPr marL="139700" indent="0">
              <a:buNone/>
            </a:pPr>
            <a:endParaRPr lang="en-US" sz="1100" b="0" i="0" u="none" strike="noStrike" cap="none" dirty="0" smtClean="0">
              <a:solidFill>
                <a:srgbClr val="000000"/>
              </a:solidFill>
              <a:effectLst/>
              <a:latin typeface="Arial"/>
              <a:ea typeface="Arial"/>
              <a:cs typeface="Arial"/>
              <a:sym typeface="Arial"/>
            </a:endParaRPr>
          </a:p>
          <a:p>
            <a:pPr marL="139700" indent="0">
              <a:buNone/>
            </a:pPr>
            <a:r>
              <a:rPr lang="en-US" sz="1100" b="0" i="0" u="none" strike="noStrike" cap="none" dirty="0" smtClean="0">
                <a:solidFill>
                  <a:srgbClr val="000000"/>
                </a:solidFill>
                <a:effectLst/>
                <a:latin typeface="Arial"/>
                <a:ea typeface="Arial"/>
                <a:cs typeface="Arial"/>
                <a:sym typeface="Arial"/>
              </a:rPr>
              <a:t>Voting and initial straw polls will take place via </a:t>
            </a:r>
            <a:r>
              <a:rPr lang="en-US" sz="1100" b="0" i="0" u="none" strike="noStrike" cap="none" dirty="0" err="1" smtClean="0">
                <a:solidFill>
                  <a:srgbClr val="000000"/>
                </a:solidFill>
                <a:effectLst/>
                <a:latin typeface="Arial"/>
                <a:ea typeface="Arial"/>
                <a:cs typeface="Arial"/>
                <a:sym typeface="Arial"/>
              </a:rPr>
              <a:t>epoll</a:t>
            </a:r>
            <a:r>
              <a:rPr lang="en-US" sz="1100" b="0" i="0" u="none" strike="noStrike" cap="none" dirty="0" smtClean="0">
                <a:solidFill>
                  <a:srgbClr val="000000"/>
                </a:solidFill>
                <a:effectLst/>
                <a:latin typeface="Arial"/>
                <a:ea typeface="Arial"/>
                <a:cs typeface="Arial"/>
                <a:sym typeface="Arial"/>
              </a:rPr>
              <a:t> before and after the sessions, so time during the sessions themselves can be spent discussing the motions. If there is time remaining after the motions have been dispensed with, the future of the WSC will be discussed.</a:t>
            </a:r>
          </a:p>
          <a:p>
            <a:pPr marL="139700" indent="0">
              <a:buNone/>
            </a:pPr>
            <a:endParaRPr lang="en-US" sz="1100" b="0" i="0" u="none" strike="noStrike" cap="none" dirty="0" smtClean="0">
              <a:solidFill>
                <a:srgbClr val="000000"/>
              </a:solidFill>
              <a:effectLst/>
              <a:latin typeface="Arial"/>
              <a:ea typeface="Arial"/>
              <a:cs typeface="Arial"/>
              <a:sym typeface="Arial"/>
            </a:endParaRPr>
          </a:p>
          <a:p>
            <a:pPr marL="139700" indent="0">
              <a:buNone/>
            </a:pPr>
            <a:r>
              <a:rPr lang="en-US" sz="1100" b="0" i="0" u="none" strike="noStrike" cap="none" dirty="0" smtClean="0">
                <a:solidFill>
                  <a:srgbClr val="000000"/>
                </a:solidFill>
                <a:effectLst/>
                <a:latin typeface="Arial"/>
                <a:ea typeface="Arial"/>
                <a:cs typeface="Arial"/>
                <a:sym typeface="Arial"/>
              </a:rPr>
              <a:t>The business sessions will be live-streamed on YouTube, but it is not possible to stream the small group discussions in breakout rooms.</a:t>
            </a:r>
          </a:p>
          <a:p>
            <a:endParaRPr lang="en-US" dirty="0"/>
          </a:p>
        </p:txBody>
      </p:sp>
    </p:spTree>
    <p:extLst>
      <p:ext uri="{BB962C8B-B14F-4D97-AF65-F5344CB8AC3E}">
        <p14:creationId xmlns:p14="http://schemas.microsoft.com/office/powerpoint/2010/main" val="867672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0" i="0" u="none" strike="noStrike" cap="none" dirty="0" smtClean="0">
                <a:solidFill>
                  <a:srgbClr val="000000"/>
                </a:solidFill>
                <a:effectLst/>
                <a:latin typeface="Arial"/>
                <a:ea typeface="Arial"/>
                <a:cs typeface="Arial"/>
                <a:sym typeface="Arial"/>
              </a:rPr>
              <a:t>Dates and deadlines for the conference cycle through to WSC 2023 can be found on the important dates and deadlines page </a:t>
            </a:r>
            <a:r>
              <a:rPr lang="en-US" sz="1100" b="0" i="0" u="sng" strike="noStrike" cap="none" dirty="0" smtClean="0">
                <a:solidFill>
                  <a:srgbClr val="000000"/>
                </a:solidFill>
                <a:effectLst/>
                <a:latin typeface="Arial"/>
                <a:ea typeface="Arial"/>
                <a:cs typeface="Arial"/>
                <a:sym typeface="Arial"/>
                <a:hlinkClick r:id="rId3"/>
              </a:rPr>
              <a:t>www.na.org/dates</a:t>
            </a:r>
            <a:r>
              <a:rPr lang="en-US" sz="1100" b="0" i="0" u="none" strike="noStrike" cap="none" dirty="0" smtClean="0">
                <a:solidFill>
                  <a:srgbClr val="000000"/>
                </a:solidFill>
                <a:effectLst/>
                <a:latin typeface="Arial"/>
                <a:ea typeface="Arial"/>
                <a:cs typeface="Arial"/>
                <a:sym typeface="Arial"/>
              </a:rPr>
              <a:t> and in the draft of </a:t>
            </a:r>
            <a:r>
              <a:rPr lang="en-US" sz="1100" b="0" i="1" u="none" strike="noStrike" cap="none" dirty="0" smtClean="0">
                <a:solidFill>
                  <a:srgbClr val="000000"/>
                </a:solidFill>
                <a:effectLst/>
                <a:latin typeface="Arial"/>
                <a:ea typeface="Arial"/>
                <a:cs typeface="Arial"/>
                <a:sym typeface="Arial"/>
              </a:rPr>
              <a:t>A</a:t>
            </a:r>
            <a:r>
              <a:rPr lang="en-US" sz="1100" b="0" i="0" u="none" strike="noStrike" cap="none" dirty="0" smtClean="0">
                <a:solidFill>
                  <a:srgbClr val="000000"/>
                </a:solidFill>
                <a:effectLst/>
                <a:latin typeface="Arial"/>
                <a:ea typeface="Arial"/>
                <a:cs typeface="Arial"/>
                <a:sym typeface="Arial"/>
              </a:rPr>
              <a:t> </a:t>
            </a:r>
            <a:r>
              <a:rPr lang="en-US" sz="1100" b="0" i="1" u="none" strike="noStrike" cap="none" dirty="0" smtClean="0">
                <a:solidFill>
                  <a:srgbClr val="000000"/>
                </a:solidFill>
                <a:effectLst/>
                <a:latin typeface="Arial"/>
                <a:ea typeface="Arial"/>
                <a:cs typeface="Arial"/>
                <a:sym typeface="Arial"/>
              </a:rPr>
              <a:t>Guide to</a:t>
            </a:r>
            <a:r>
              <a:rPr lang="en-US" sz="1100" b="0" i="0" u="none" strike="noStrike" cap="none" dirty="0" smtClean="0">
                <a:solidFill>
                  <a:srgbClr val="000000"/>
                </a:solidFill>
                <a:effectLst/>
                <a:latin typeface="Arial"/>
                <a:ea typeface="Arial"/>
                <a:cs typeface="Arial"/>
                <a:sym typeface="Arial"/>
              </a:rPr>
              <a:t> </a:t>
            </a:r>
            <a:r>
              <a:rPr lang="en-US" sz="1100" b="0" i="1" u="none" strike="noStrike" cap="none" dirty="0" smtClean="0">
                <a:solidFill>
                  <a:srgbClr val="000000"/>
                </a:solidFill>
                <a:effectLst/>
                <a:latin typeface="Arial"/>
                <a:ea typeface="Arial"/>
                <a:cs typeface="Arial"/>
                <a:sym typeface="Arial"/>
              </a:rPr>
              <a:t>World Services in NA </a:t>
            </a:r>
            <a:r>
              <a:rPr lang="en-US" sz="1100" b="0" i="0" u="none" strike="noStrike" cap="none" dirty="0" smtClean="0">
                <a:solidFill>
                  <a:srgbClr val="000000"/>
                </a:solidFill>
                <a:effectLst/>
                <a:latin typeface="Arial"/>
                <a:ea typeface="Arial"/>
                <a:cs typeface="Arial"/>
                <a:sym typeface="Arial"/>
              </a:rPr>
              <a:t>posted on the conference page at </a:t>
            </a:r>
            <a:r>
              <a:rPr lang="en-US" sz="1100" b="0" i="0" u="sng" strike="noStrike" cap="none" dirty="0" smtClean="0">
                <a:solidFill>
                  <a:srgbClr val="000000"/>
                </a:solidFill>
                <a:effectLst/>
                <a:latin typeface="Arial"/>
                <a:ea typeface="Arial"/>
                <a:cs typeface="Arial"/>
                <a:sym typeface="Arial"/>
                <a:hlinkClick r:id="rId4"/>
              </a:rPr>
              <a:t>www.na.org/conference</a:t>
            </a:r>
            <a:r>
              <a:rPr lang="en-US" sz="1100" b="0" i="0" u="none" strike="noStrike" cap="none" dirty="0" smtClean="0">
                <a:solidFill>
                  <a:srgbClr val="000000"/>
                </a:solidFill>
                <a:effectLst/>
                <a:latin typeface="Arial"/>
                <a:ea typeface="Arial"/>
                <a:cs typeface="Arial"/>
                <a:sym typeface="Arial"/>
              </a:rPr>
              <a:t>. </a:t>
            </a:r>
          </a:p>
          <a:p>
            <a:pPr marL="139700" indent="0">
              <a:buNone/>
            </a:pPr>
            <a:endParaRPr lang="en-US" sz="1100" b="0" i="0" u="none" strike="noStrike" cap="none" dirty="0" smtClean="0">
              <a:solidFill>
                <a:srgbClr val="000000"/>
              </a:solidFill>
              <a:effectLst/>
              <a:latin typeface="Arial"/>
              <a:ea typeface="Arial"/>
              <a:cs typeface="Arial"/>
              <a:sym typeface="Arial"/>
            </a:endParaRPr>
          </a:p>
          <a:p>
            <a:pPr marL="139700" indent="0">
              <a:buNone/>
            </a:pPr>
            <a:r>
              <a:rPr lang="en-US" sz="1100" b="0" i="0" u="none" strike="noStrike" cap="none" dirty="0" smtClean="0">
                <a:solidFill>
                  <a:srgbClr val="000000"/>
                </a:solidFill>
                <a:effectLst/>
                <a:latin typeface="Arial"/>
                <a:ea typeface="Arial"/>
                <a:cs typeface="Arial"/>
                <a:sym typeface="Arial"/>
              </a:rPr>
              <a:t>The deadline for amendments to all motions is April 8th. All regions and zones that intend to offer amendments are encouraged to contact the World Board at </a:t>
            </a:r>
            <a:r>
              <a:rPr lang="en-US" sz="1100" b="0" i="0" u="sng" strike="noStrike" cap="none" dirty="0" smtClean="0">
                <a:solidFill>
                  <a:srgbClr val="000000"/>
                </a:solidFill>
                <a:effectLst/>
                <a:latin typeface="Arial"/>
                <a:ea typeface="Arial"/>
                <a:cs typeface="Arial"/>
                <a:sym typeface="Arial"/>
                <a:hlinkClick r:id="rId5"/>
              </a:rPr>
              <a:t>wb@na.org</a:t>
            </a:r>
            <a:r>
              <a:rPr lang="en-US" sz="1100" b="0" i="0" u="none" strike="noStrike" cap="none" dirty="0" smtClean="0">
                <a:solidFill>
                  <a:srgbClr val="000000"/>
                </a:solidFill>
                <a:effectLst/>
                <a:latin typeface="Arial"/>
                <a:ea typeface="Arial"/>
                <a:cs typeface="Arial"/>
                <a:sym typeface="Arial"/>
              </a:rPr>
              <a:t> as soon as possible. </a:t>
            </a:r>
          </a:p>
          <a:p>
            <a:endParaRPr lang="en-US" dirty="0"/>
          </a:p>
        </p:txBody>
      </p:sp>
    </p:spTree>
    <p:extLst>
      <p:ext uri="{BB962C8B-B14F-4D97-AF65-F5344CB8AC3E}">
        <p14:creationId xmlns:p14="http://schemas.microsoft.com/office/powerpoint/2010/main" val="187507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smtClean="0">
                <a:solidFill>
                  <a:srgbClr val="000000"/>
                </a:solidFill>
                <a:effectLst/>
                <a:latin typeface="Arial"/>
                <a:ea typeface="Arial"/>
                <a:cs typeface="Arial"/>
                <a:sym typeface="Arial"/>
              </a:rPr>
              <a:t>There are many unanswered questions about the future of the World Service Conference after the 2023 meeting. If we get through the business at the 2022 meeting, we intend to spend the remainder of the time discussing some of these questions. We posted a number of questions in the ICC that delegates will be discussing in January. We will continue to keep members posted as this conversation evolves.</a:t>
            </a:r>
          </a:p>
          <a:p>
            <a:endParaRPr lang="en-US" dirty="0"/>
          </a:p>
        </p:txBody>
      </p:sp>
    </p:spTree>
    <p:extLst>
      <p:ext uri="{BB962C8B-B14F-4D97-AF65-F5344CB8AC3E}">
        <p14:creationId xmlns:p14="http://schemas.microsoft.com/office/powerpoint/2010/main" val="3998200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smtClean="0">
                <a:solidFill>
                  <a:srgbClr val="000000"/>
                </a:solidFill>
                <a:effectLst/>
                <a:latin typeface="Arial"/>
                <a:ea typeface="Arial"/>
                <a:cs typeface="Arial"/>
                <a:sym typeface="Arial"/>
              </a:rPr>
              <a:t>Now we want to turn to a short review of some of the work since WSC 2020. The two big NAWS projects this cycle have been the Spiritual Principle a Day book, and the Local Service Toolbox project, which has been focused on virtual meetings. The ICC contains more detailed information about both of these projects. The SPAD book motion is covered in PowerPoint number one. There is no motion from the Toolbox Project, but here are a few highlights of what has been achieved since WSC 2020.</a:t>
            </a:r>
          </a:p>
          <a:p>
            <a:endParaRPr lang="en-US" dirty="0"/>
          </a:p>
        </p:txBody>
      </p:sp>
    </p:spTree>
    <p:extLst>
      <p:ext uri="{BB962C8B-B14F-4D97-AF65-F5344CB8AC3E}">
        <p14:creationId xmlns:p14="http://schemas.microsoft.com/office/powerpoint/2010/main" val="34468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smtClean="0">
                <a:solidFill>
                  <a:srgbClr val="000000"/>
                </a:solidFill>
                <a:effectLst/>
                <a:latin typeface="Arial"/>
                <a:ea typeface="Arial"/>
                <a:cs typeface="Arial"/>
                <a:sym typeface="Arial"/>
              </a:rPr>
              <a:t>By the time the 2022 meeting of the WSC takes place, we intend to have published a finalized draft of Virtual Meeting Basics, which will join the library of other “Basics” service material. Input is being gathered on the draft via a survey that will be available until the end of 2021, so by the time you see this PowerPoint or watch this video, we will probably be reviewing that input for revisions to the draft. Both the draft and the survey are posted at </a:t>
            </a:r>
            <a:r>
              <a:rPr lang="en-US" sz="1100" b="0" i="0" u="sng" strike="noStrike" cap="none" dirty="0" smtClean="0">
                <a:solidFill>
                  <a:srgbClr val="000000"/>
                </a:solidFill>
                <a:effectLst/>
                <a:latin typeface="Arial"/>
                <a:ea typeface="Arial"/>
                <a:cs typeface="Arial"/>
                <a:sym typeface="Arial"/>
                <a:hlinkClick r:id="rId3"/>
              </a:rPr>
              <a:t>www.na.org/toolbox</a:t>
            </a:r>
            <a:r>
              <a:rPr lang="en-US" sz="1100" b="0" i="0" u="none" strike="noStrike" cap="none" dirty="0" smtClean="0">
                <a:solidFill>
                  <a:srgbClr val="000000"/>
                </a:solidFill>
                <a:effectLst/>
                <a:latin typeface="Arial"/>
                <a:ea typeface="Arial"/>
                <a:cs typeface="Arial"/>
                <a:sym typeface="Arial"/>
              </a:rPr>
              <a:t> in multiple languages.</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cap="none" dirty="0" smtClean="0">
              <a:solidFill>
                <a:srgbClr val="000000"/>
              </a:solidFill>
              <a:effectLst/>
              <a:latin typeface="Arial"/>
              <a:ea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smtClean="0">
                <a:solidFill>
                  <a:srgbClr val="000000"/>
                </a:solidFill>
                <a:effectLst/>
                <a:latin typeface="Arial"/>
                <a:ea typeface="Arial"/>
                <a:cs typeface="Arial"/>
                <a:sym typeface="Arial"/>
              </a:rPr>
              <a:t>The draft offers practical guidance on running virtual meetings, including getting the meeting set up and listed, and ensuring it runs smoothly. It offers best practices on some of the topics NA World Services gets asked about most frequently – including keeping meetings secure from disruption, ensuring a safe and welcoming atmosphere, practicing the Seventh Tradition, and verifying meeting attendance.</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1" i="0" u="sng"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776666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smtClean="0">
                <a:solidFill>
                  <a:srgbClr val="000000"/>
                </a:solidFill>
                <a:effectLst/>
                <a:latin typeface="Arial"/>
                <a:ea typeface="Arial"/>
                <a:cs typeface="Arial"/>
                <a:sym typeface="Arial"/>
              </a:rPr>
              <a:t>NA meetings have taken place over the phone and on the internet for many years, and since March 2020 many of us have become more familiar with attending meetings virtually. One of the questions we are frequently asked is whether a group that meets virtually can be considered an NA group. We posted a survey in five languages in March 2021 that posed this question to the Fellowship. Of the over 4,200 responses we received, more than 80% said they believe virtual meetings meet the criteria to be NA groups. Given these results, and the conversations we have had with delegates and other members, we intend to offer a motion on the issue to be considered at the 2023 WSC that we believe reflects the Fellowship’s conscience. In the meantime, the World Board encourages local service bodies to continue to recognize and embrace virtual meetings.</a:t>
            </a:r>
          </a:p>
          <a:p>
            <a:endParaRPr lang="en-US" dirty="0"/>
          </a:p>
        </p:txBody>
      </p:sp>
    </p:spTree>
    <p:extLst>
      <p:ext uri="{BB962C8B-B14F-4D97-AF65-F5344CB8AC3E}">
        <p14:creationId xmlns:p14="http://schemas.microsoft.com/office/powerpoint/2010/main" val="4147004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smtClean="0">
                <a:solidFill>
                  <a:srgbClr val="000000"/>
                </a:solidFill>
                <a:effectLst/>
                <a:latin typeface="Arial"/>
                <a:ea typeface="Arial"/>
                <a:cs typeface="Arial"/>
                <a:sym typeface="Arial"/>
              </a:rPr>
              <a:t>In addition to the work of the Local Toolbox Project, we have done our best to support virtual meetings in other ways through the cycle so far. We created a webpage with resources devoted to virtual meetings and service efforts: </a:t>
            </a:r>
            <a:r>
              <a:rPr lang="en-US" sz="1100" b="0" i="0" u="sng" strike="noStrike" cap="none" dirty="0" smtClean="0">
                <a:solidFill>
                  <a:srgbClr val="000000"/>
                </a:solidFill>
                <a:effectLst/>
                <a:latin typeface="Arial"/>
                <a:ea typeface="Arial"/>
                <a:cs typeface="Arial"/>
                <a:sym typeface="Arial"/>
                <a:hlinkClick r:id="rId3"/>
              </a:rPr>
              <a:t>www.na.org/virtual</a:t>
            </a:r>
            <a:r>
              <a:rPr lang="en-US" sz="1100" b="0" i="0" u="none" strike="noStrike" cap="none" dirty="0" smtClean="0">
                <a:solidFill>
                  <a:srgbClr val="000000"/>
                </a:solidFill>
                <a:effectLst/>
                <a:latin typeface="Arial"/>
                <a:ea typeface="Arial"/>
                <a:cs typeface="Arial"/>
                <a:sym typeface="Arial"/>
              </a:rPr>
              <a:t>. The resources on this page are from World Services, local service bodies, and meetings and address many, many questions that we get from members and that we hear in the course of our own recovery. Please visit the page and continue to share your locally developed materials with us.</a:t>
            </a:r>
          </a:p>
          <a:p>
            <a:endParaRPr lang="en-US" dirty="0"/>
          </a:p>
        </p:txBody>
      </p:sp>
    </p:spTree>
    <p:extLst>
      <p:ext uri="{BB962C8B-B14F-4D97-AF65-F5344CB8AC3E}">
        <p14:creationId xmlns:p14="http://schemas.microsoft.com/office/powerpoint/2010/main" val="1475297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0" i="0" u="none" strike="noStrike" cap="none" dirty="0" smtClean="0">
                <a:solidFill>
                  <a:srgbClr val="000000"/>
                </a:solidFill>
                <a:effectLst/>
                <a:latin typeface="Arial"/>
                <a:ea typeface="Arial"/>
                <a:cs typeface="Arial"/>
                <a:sym typeface="Arial"/>
              </a:rPr>
              <a:t>Despite staffing and funding shortages, we have accomplished a lot since March 2020 and continue to support groups and service bodies in more than 140 countries speaking 91 languages. </a:t>
            </a:r>
          </a:p>
          <a:p>
            <a:pPr marL="139700" indent="0">
              <a:buNone/>
            </a:pPr>
            <a:r>
              <a:rPr lang="en-US" sz="1100" b="0" i="0" u="none" strike="noStrike" cap="none" dirty="0" smtClean="0">
                <a:solidFill>
                  <a:srgbClr val="000000"/>
                </a:solidFill>
                <a:effectLst/>
                <a:latin typeface="Arial"/>
                <a:ea typeface="Arial"/>
                <a:cs typeface="Arial"/>
                <a:sym typeface="Arial"/>
              </a:rPr>
              <a:t>These efforts include</a:t>
            </a:r>
          </a:p>
          <a:p>
            <a:pPr marL="139700" indent="0">
              <a:buNone/>
            </a:pPr>
            <a:endParaRPr lang="en-US" sz="1100" b="0" i="0" u="none" strike="noStrike" cap="none" dirty="0" smtClean="0">
              <a:solidFill>
                <a:srgbClr val="000000"/>
              </a:solidFill>
              <a:effectLst/>
              <a:latin typeface="Arial"/>
              <a:ea typeface="Arial"/>
              <a:cs typeface="Arial"/>
              <a:sym typeface="Arial"/>
            </a:endParaRPr>
          </a:p>
          <a:p>
            <a:pPr lvl="0"/>
            <a:r>
              <a:rPr lang="en-US" sz="1100" b="0" i="0" u="none" strike="noStrike" cap="none" dirty="0" smtClean="0">
                <a:solidFill>
                  <a:srgbClr val="000000"/>
                </a:solidFill>
                <a:effectLst/>
                <a:latin typeface="Arial"/>
                <a:ea typeface="Arial"/>
                <a:cs typeface="Arial"/>
                <a:sym typeface="Arial"/>
              </a:rPr>
              <a:t>Publishing a new pamphlet: IP #30, Mental Health and Recovery</a:t>
            </a:r>
          </a:p>
          <a:p>
            <a:pPr lvl="0"/>
            <a:r>
              <a:rPr lang="en-US" sz="1100" b="0" i="0" u="none" strike="noStrike" cap="none" dirty="0" smtClean="0">
                <a:solidFill>
                  <a:srgbClr val="000000"/>
                </a:solidFill>
                <a:effectLst/>
                <a:latin typeface="Arial"/>
                <a:ea typeface="Arial"/>
                <a:cs typeface="Arial"/>
                <a:sym typeface="Arial"/>
              </a:rPr>
              <a:t>Publishing 166 new translated titles and posted all IPs and booklets to na.org.</a:t>
            </a:r>
          </a:p>
          <a:p>
            <a:pPr lvl="0"/>
            <a:r>
              <a:rPr lang="en-US" sz="1100" b="0" i="0" u="none" strike="noStrike" cap="none" dirty="0" smtClean="0">
                <a:solidFill>
                  <a:srgbClr val="000000"/>
                </a:solidFill>
                <a:effectLst/>
                <a:latin typeface="Arial"/>
                <a:ea typeface="Arial"/>
                <a:cs typeface="Arial"/>
                <a:sym typeface="Arial"/>
              </a:rPr>
              <a:t>Continuing to organize quarterly web meetings for trusted servants doing Public Relations, Phonelines, Hospitals and Institutions, and Inmate Step Writing. More information is at www.na.org/webinar.</a:t>
            </a:r>
          </a:p>
          <a:p>
            <a:pPr lvl="0"/>
            <a:r>
              <a:rPr lang="en-US" sz="1100" b="0" i="0" u="none" strike="noStrike" cap="none" dirty="0" smtClean="0">
                <a:solidFill>
                  <a:srgbClr val="000000"/>
                </a:solidFill>
                <a:effectLst/>
                <a:latin typeface="Arial"/>
                <a:ea typeface="Arial"/>
                <a:cs typeface="Arial"/>
                <a:sym typeface="Arial"/>
              </a:rPr>
              <a:t>Gathering zonal trusted servants to talk about the role of zones and issues related to zonal delegates.</a:t>
            </a:r>
          </a:p>
          <a:p>
            <a:pPr lvl="0"/>
            <a:r>
              <a:rPr lang="en-US" sz="1100" b="0" i="0" u="none" strike="noStrike" cap="none" dirty="0" smtClean="0">
                <a:solidFill>
                  <a:srgbClr val="000000"/>
                </a:solidFill>
                <a:effectLst/>
                <a:latin typeface="Arial"/>
                <a:ea typeface="Arial"/>
                <a:cs typeface="Arial"/>
                <a:sym typeface="Arial"/>
              </a:rPr>
              <a:t>Continuing to ship free and subsidized literature around the world, averaging more than $440,000 annually for the last two fiscal years.</a:t>
            </a:r>
          </a:p>
          <a:p>
            <a:pPr lvl="0"/>
            <a:r>
              <a:rPr lang="en-US" sz="1100" b="0" i="0" u="none" strike="noStrike" cap="none" dirty="0" smtClean="0">
                <a:solidFill>
                  <a:srgbClr val="000000"/>
                </a:solidFill>
                <a:effectLst/>
                <a:latin typeface="Arial"/>
                <a:ea typeface="Arial"/>
                <a:cs typeface="Arial"/>
                <a:sym typeface="Arial"/>
              </a:rPr>
              <a:t>Starting an Instagram account for NA (@</a:t>
            </a:r>
            <a:r>
              <a:rPr lang="en-US" sz="1100" b="0" i="0" u="none" strike="noStrike" cap="none" dirty="0" err="1" smtClean="0">
                <a:solidFill>
                  <a:srgbClr val="000000"/>
                </a:solidFill>
                <a:effectLst/>
                <a:latin typeface="Arial"/>
                <a:ea typeface="Arial"/>
                <a:cs typeface="Arial"/>
                <a:sym typeface="Arial"/>
              </a:rPr>
              <a:t>narcoticsanonymous</a:t>
            </a:r>
            <a:r>
              <a:rPr lang="en-US" sz="1100" b="0" i="0" u="none" strike="noStrike" cap="none" dirty="0" smtClean="0">
                <a:solidFill>
                  <a:srgbClr val="000000"/>
                </a:solidFill>
                <a:effectLst/>
                <a:latin typeface="Arial"/>
                <a:ea typeface="Arial"/>
                <a:cs typeface="Arial"/>
                <a:sym typeface="Arial"/>
              </a:rPr>
              <a:t>) and another for NA conventions and events (@</a:t>
            </a:r>
            <a:r>
              <a:rPr lang="en-US" sz="1100" b="0" i="0" u="none" strike="noStrike" cap="none" dirty="0" err="1" smtClean="0">
                <a:solidFill>
                  <a:srgbClr val="000000"/>
                </a:solidFill>
                <a:effectLst/>
                <a:latin typeface="Arial"/>
                <a:ea typeface="Arial"/>
                <a:cs typeface="Arial"/>
                <a:sym typeface="Arial"/>
              </a:rPr>
              <a:t>naglobalevents</a:t>
            </a:r>
            <a:r>
              <a:rPr lang="en-US" sz="1100" b="0" i="0" u="none" strike="noStrike" cap="none" dirty="0" smtClean="0">
                <a:solidFill>
                  <a:srgbClr val="000000"/>
                </a:solidFill>
                <a:effectLst/>
                <a:latin typeface="Arial"/>
                <a:ea typeface="Arial"/>
                <a:cs typeface="Arial"/>
                <a:sym typeface="Arial"/>
              </a:rPr>
              <a:t>).</a:t>
            </a:r>
          </a:p>
          <a:p>
            <a:endParaRPr lang="en-US" dirty="0"/>
          </a:p>
        </p:txBody>
      </p:sp>
    </p:spTree>
    <p:extLst>
      <p:ext uri="{BB962C8B-B14F-4D97-AF65-F5344CB8AC3E}">
        <p14:creationId xmlns:p14="http://schemas.microsoft.com/office/powerpoint/2010/main" val="2698467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C35EB08F-F0CF-AD40-AA7D-D1B3828D8219}"/>
              </a:ext>
            </a:extLst>
          </p:cNvPr>
          <p:cNvPicPr>
            <a:picLocks noChangeAspect="1"/>
          </p:cNvPicPr>
          <p:nvPr userDrawn="1"/>
        </p:nvPicPr>
        <p:blipFill>
          <a:blip r:embed="rId2"/>
          <a:stretch>
            <a:fillRect/>
          </a:stretch>
        </p:blipFill>
        <p:spPr>
          <a:xfrm>
            <a:off x="-1" y="0"/>
            <a:ext cx="4756879" cy="6858000"/>
          </a:xfrm>
          <a:prstGeom prst="rect">
            <a:avLst/>
          </a:prstGeom>
        </p:spPr>
      </p:pic>
      <p:grpSp>
        <p:nvGrpSpPr>
          <p:cNvPr id="11" name="Google Shape;11;p2"/>
          <p:cNvGrpSpPr/>
          <p:nvPr/>
        </p:nvGrpSpPr>
        <p:grpSpPr>
          <a:xfrm rot="10800000" flipH="1">
            <a:off x="4756878" y="-166"/>
            <a:ext cx="831621" cy="6858167"/>
            <a:chOff x="2291597" y="-125"/>
            <a:chExt cx="623715" cy="5143625"/>
          </a:xfrm>
        </p:grpSpPr>
        <p:sp>
          <p:nvSpPr>
            <p:cNvPr id="12" name="Google Shape;12;p2"/>
            <p:cNvSpPr/>
            <p:nvPr/>
          </p:nvSpPr>
          <p:spPr>
            <a:xfrm rot="10800000" flipH="1">
              <a:off x="2469212" y="0"/>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2489"/>
            </a:p>
          </p:txBody>
        </p:sp>
        <p:sp>
          <p:nvSpPr>
            <p:cNvPr id="13" name="Google Shape;13;p2"/>
            <p:cNvSpPr/>
            <p:nvPr/>
          </p:nvSpPr>
          <p:spPr>
            <a:xfrm flipH="1">
              <a:off x="2291597" y="-125"/>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2489"/>
            </a:p>
          </p:txBody>
        </p:sp>
      </p:grpSp>
      <p:sp>
        <p:nvSpPr>
          <p:cNvPr id="8" name="Google Shape;10;p2">
            <a:extLst>
              <a:ext uri="{FF2B5EF4-FFF2-40B4-BE49-F238E27FC236}">
                <a16:creationId xmlns:a16="http://schemas.microsoft.com/office/drawing/2014/main" id="{844C339E-D353-F944-8863-CC2AEB17C100}"/>
              </a:ext>
            </a:extLst>
          </p:cNvPr>
          <p:cNvSpPr/>
          <p:nvPr userDrawn="1"/>
        </p:nvSpPr>
        <p:spPr>
          <a:xfrm rot="10800000">
            <a:off x="5588499" y="-167"/>
            <a:ext cx="6603710" cy="6858000"/>
          </a:xfrm>
          <a:prstGeom prst="rect">
            <a:avLst/>
          </a:prstGeom>
          <a:gradFill>
            <a:gsLst>
              <a:gs pos="0">
                <a:srgbClr val="FF0000"/>
              </a:gs>
              <a:gs pos="89000">
                <a:srgbClr val="AA1E2A"/>
              </a:gs>
            </a:gsLst>
            <a:lin ang="5400012"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89"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reserve="1" userDrawn="1">
  <p:cSld name="1_Title">
    <p:spTree>
      <p:nvGrpSpPr>
        <p:cNvPr id="1" name="Shape 9"/>
        <p:cNvGrpSpPr/>
        <p:nvPr/>
      </p:nvGrpSpPr>
      <p:grpSpPr>
        <a:xfrm>
          <a:off x="0" y="0"/>
          <a:ext cx="0" cy="0"/>
          <a:chOff x="0" y="0"/>
          <a:chExt cx="0" cy="0"/>
        </a:xfrm>
      </p:grpSpPr>
      <p:sp>
        <p:nvSpPr>
          <p:cNvPr id="8" name="Google Shape;10;p2">
            <a:extLst>
              <a:ext uri="{FF2B5EF4-FFF2-40B4-BE49-F238E27FC236}">
                <a16:creationId xmlns:a16="http://schemas.microsoft.com/office/drawing/2014/main" id="{844C339E-D353-F944-8863-CC2AEB17C100}"/>
              </a:ext>
            </a:extLst>
          </p:cNvPr>
          <p:cNvSpPr/>
          <p:nvPr userDrawn="1"/>
        </p:nvSpPr>
        <p:spPr>
          <a:xfrm rot="10800000">
            <a:off x="0" y="-167"/>
            <a:ext cx="12192209" cy="6858000"/>
          </a:xfrm>
          <a:prstGeom prst="rect">
            <a:avLst/>
          </a:prstGeom>
          <a:gradFill>
            <a:gsLst>
              <a:gs pos="0">
                <a:srgbClr val="FF0000"/>
              </a:gs>
              <a:gs pos="89000">
                <a:srgbClr val="AA1E2A"/>
              </a:gs>
            </a:gsLst>
            <a:lin ang="5400012"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89" dirty="0"/>
          </a:p>
        </p:txBody>
      </p:sp>
    </p:spTree>
    <p:extLst>
      <p:ext uri="{BB962C8B-B14F-4D97-AF65-F5344CB8AC3E}">
        <p14:creationId xmlns:p14="http://schemas.microsoft.com/office/powerpoint/2010/main" val="1012128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userDrawn="1">
  <p:cSld name="TITLE_AND_TWO_COLUMNS">
    <p:spTree>
      <p:nvGrpSpPr>
        <p:cNvPr id="1" name="Shape 46"/>
        <p:cNvGrpSpPr/>
        <p:nvPr/>
      </p:nvGrpSpPr>
      <p:grpSpPr>
        <a:xfrm>
          <a:off x="0" y="0"/>
          <a:ext cx="0" cy="0"/>
          <a:chOff x="0" y="0"/>
          <a:chExt cx="0" cy="0"/>
        </a:xfrm>
      </p:grpSpPr>
      <p:sp>
        <p:nvSpPr>
          <p:cNvPr id="48" name="Google Shape;48;p6"/>
          <p:cNvSpPr/>
          <p:nvPr/>
        </p:nvSpPr>
        <p:spPr>
          <a:xfrm>
            <a:off x="89845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89"/>
          </a:p>
        </p:txBody>
      </p:sp>
      <p:sp>
        <p:nvSpPr>
          <p:cNvPr id="49" name="Google Shape;49;p6"/>
          <p:cNvSpPr/>
          <p:nvPr/>
        </p:nvSpPr>
        <p:spPr>
          <a:xfrm rot="10800000">
            <a:off x="87476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89"/>
          </a:p>
        </p:txBody>
      </p:sp>
      <p:sp>
        <p:nvSpPr>
          <p:cNvPr id="12" name="Google Shape;53;p6">
            <a:extLst>
              <a:ext uri="{FF2B5EF4-FFF2-40B4-BE49-F238E27FC236}">
                <a16:creationId xmlns:a16="http://schemas.microsoft.com/office/drawing/2014/main" id="{662DEA57-3D9C-AA43-A913-4CB7B849EC55}"/>
              </a:ext>
            </a:extLst>
          </p:cNvPr>
          <p:cNvSpPr txBox="1">
            <a:spLocks noGrp="1"/>
          </p:cNvSpPr>
          <p:nvPr>
            <p:ph type="title"/>
          </p:nvPr>
        </p:nvSpPr>
        <p:spPr>
          <a:xfrm>
            <a:off x="609600" y="751067"/>
            <a:ext cx="7068400" cy="970400"/>
          </a:xfrm>
          <a:prstGeom prst="rect">
            <a:avLst/>
          </a:prstGeom>
        </p:spPr>
        <p:txBody>
          <a:bodyPr spcFirstLastPara="1" wrap="square" lIns="91425" tIns="91425" rIns="91425" bIns="91425" anchor="b" anchorCtr="0"/>
          <a:lstStyle>
            <a:lvl1pPr lvl="0">
              <a:spcBef>
                <a:spcPts val="0"/>
              </a:spcBef>
              <a:spcAft>
                <a:spcPts val="0"/>
              </a:spcAft>
              <a:buSzPts val="2400"/>
              <a:buNone/>
              <a:defRPr sz="3200" b="1">
                <a:solidFill>
                  <a:schemeClr val="accent1">
                    <a:lumMod val="50000"/>
                  </a:schemeClr>
                </a:solidFill>
                <a:latin typeface="+mn-l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13" name="Google Shape;54;p6">
            <a:extLst>
              <a:ext uri="{FF2B5EF4-FFF2-40B4-BE49-F238E27FC236}">
                <a16:creationId xmlns:a16="http://schemas.microsoft.com/office/drawing/2014/main" id="{ACE82E04-8FAC-D746-B2A5-EAC3A594EDFC}"/>
              </a:ext>
            </a:extLst>
          </p:cNvPr>
          <p:cNvSpPr txBox="1">
            <a:spLocks noGrp="1"/>
          </p:cNvSpPr>
          <p:nvPr>
            <p:ph type="body" idx="1"/>
          </p:nvPr>
        </p:nvSpPr>
        <p:spPr>
          <a:xfrm>
            <a:off x="609600" y="1879333"/>
            <a:ext cx="3430800" cy="4445600"/>
          </a:xfrm>
          <a:prstGeom prst="rect">
            <a:avLst/>
          </a:prstGeom>
        </p:spPr>
        <p:txBody>
          <a:bodyPr spcFirstLastPara="1" wrap="square" lIns="91425" tIns="91425" rIns="91425" bIns="91425" anchor="t" anchorCtr="0"/>
          <a:lstStyle>
            <a:lvl1pPr marL="609585" lvl="0" indent="-440256">
              <a:spcBef>
                <a:spcPts val="800"/>
              </a:spcBef>
              <a:spcAft>
                <a:spcPts val="0"/>
              </a:spcAft>
              <a:buClr>
                <a:srgbClr val="00B0F0"/>
              </a:buClr>
              <a:buSzPts val="1600"/>
              <a:buChar char="➝"/>
              <a:defRPr sz="2133">
                <a:solidFill>
                  <a:schemeClr val="accent1">
                    <a:lumMod val="50000"/>
                  </a:schemeClr>
                </a:solidFill>
                <a:latin typeface="+mn-lt"/>
              </a:defRPr>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dirty="0"/>
          </a:p>
        </p:txBody>
      </p:sp>
      <p:sp>
        <p:nvSpPr>
          <p:cNvPr id="14" name="Google Shape;55;p6">
            <a:extLst>
              <a:ext uri="{FF2B5EF4-FFF2-40B4-BE49-F238E27FC236}">
                <a16:creationId xmlns:a16="http://schemas.microsoft.com/office/drawing/2014/main" id="{9783F9B0-2A4E-274D-8055-F0A0106135A5}"/>
              </a:ext>
            </a:extLst>
          </p:cNvPr>
          <p:cNvSpPr txBox="1">
            <a:spLocks noGrp="1"/>
          </p:cNvSpPr>
          <p:nvPr>
            <p:ph type="body" idx="2"/>
          </p:nvPr>
        </p:nvSpPr>
        <p:spPr>
          <a:xfrm>
            <a:off x="4247101" y="1879333"/>
            <a:ext cx="3430800" cy="4445600"/>
          </a:xfrm>
          <a:prstGeom prst="rect">
            <a:avLst/>
          </a:prstGeom>
        </p:spPr>
        <p:txBody>
          <a:bodyPr spcFirstLastPara="1" wrap="square" lIns="91425" tIns="91425" rIns="91425" bIns="91425" anchor="t" anchorCtr="0"/>
          <a:lstStyle>
            <a:lvl1pPr marL="609585" lvl="0" indent="-440256">
              <a:spcBef>
                <a:spcPts val="800"/>
              </a:spcBef>
              <a:spcAft>
                <a:spcPts val="0"/>
              </a:spcAft>
              <a:buClr>
                <a:srgbClr val="00B0F0"/>
              </a:buClr>
              <a:buSzPts val="1600"/>
              <a:buChar char="➝"/>
              <a:defRPr sz="2133">
                <a:solidFill>
                  <a:schemeClr val="accent1">
                    <a:lumMod val="50000"/>
                  </a:schemeClr>
                </a:solidFill>
                <a:latin typeface="+mn-lt"/>
              </a:defRPr>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dirty="0"/>
          </a:p>
        </p:txBody>
      </p:sp>
      <p:sp>
        <p:nvSpPr>
          <p:cNvPr id="9" name="Google Shape;10;p2">
            <a:extLst>
              <a:ext uri="{FF2B5EF4-FFF2-40B4-BE49-F238E27FC236}">
                <a16:creationId xmlns:a16="http://schemas.microsoft.com/office/drawing/2014/main" id="{A74AE625-7D7D-944D-AFEA-A3CBF63CE095}"/>
              </a:ext>
            </a:extLst>
          </p:cNvPr>
          <p:cNvSpPr/>
          <p:nvPr userDrawn="1"/>
        </p:nvSpPr>
        <p:spPr>
          <a:xfrm rot="10800000">
            <a:off x="9579315" y="-167"/>
            <a:ext cx="2612893" cy="6858000"/>
          </a:xfrm>
          <a:prstGeom prst="rect">
            <a:avLst/>
          </a:prstGeom>
          <a:gradFill>
            <a:gsLst>
              <a:gs pos="0">
                <a:srgbClr val="FF0000"/>
              </a:gs>
              <a:gs pos="89000">
                <a:srgbClr val="AA1E2A"/>
              </a:gs>
            </a:gsLst>
            <a:lin ang="5400012"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89"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6"/>
        <p:cNvGrpSpPr/>
        <p:nvPr/>
      </p:nvGrpSpPr>
      <p:grpSpPr>
        <a:xfrm>
          <a:off x="0" y="0"/>
          <a:ext cx="0" cy="0"/>
          <a:chOff x="0" y="0"/>
          <a:chExt cx="0" cy="0"/>
        </a:xfrm>
      </p:grpSpPr>
      <p:sp>
        <p:nvSpPr>
          <p:cNvPr id="97" name="Google Shape;97;p11"/>
          <p:cNvSpPr/>
          <p:nvPr/>
        </p:nvSpPr>
        <p:spPr>
          <a:xfrm>
            <a:off x="115972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89"/>
          </a:p>
        </p:txBody>
      </p:sp>
      <p:sp>
        <p:nvSpPr>
          <p:cNvPr id="98" name="Google Shape;98;p11"/>
          <p:cNvSpPr/>
          <p:nvPr/>
        </p:nvSpPr>
        <p:spPr>
          <a:xfrm rot="10800000">
            <a:off x="11360396" y="-9832"/>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89"/>
          </a:p>
        </p:txBody>
      </p:sp>
      <p:cxnSp>
        <p:nvCxnSpPr>
          <p:cNvPr id="7" name="Straight Connector 6">
            <a:extLst>
              <a:ext uri="{FF2B5EF4-FFF2-40B4-BE49-F238E27FC236}">
                <a16:creationId xmlns:a16="http://schemas.microsoft.com/office/drawing/2014/main" id="{843ECBFF-C567-D54E-B128-9D214C82270F}"/>
              </a:ext>
            </a:extLst>
          </p:cNvPr>
          <p:cNvCxnSpPr/>
          <p:nvPr userDrawn="1"/>
        </p:nvCxnSpPr>
        <p:spPr>
          <a:xfrm>
            <a:off x="308919" y="494270"/>
            <a:ext cx="10849232" cy="0"/>
          </a:xfrm>
          <a:prstGeom prst="line">
            <a:avLst/>
          </a:prstGeom>
          <a:ln w="793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134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6"/>
        <p:cNvGrpSpPr/>
        <p:nvPr/>
      </p:nvGrpSpPr>
      <p:grpSpPr>
        <a:xfrm>
          <a:off x="0" y="0"/>
          <a:ext cx="0" cy="0"/>
          <a:chOff x="0" y="0"/>
          <a:chExt cx="0" cy="0"/>
        </a:xfrm>
      </p:grpSpPr>
      <p:sp>
        <p:nvSpPr>
          <p:cNvPr id="97" name="Google Shape;97;p11"/>
          <p:cNvSpPr/>
          <p:nvPr/>
        </p:nvSpPr>
        <p:spPr>
          <a:xfrm>
            <a:off x="115972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89"/>
          </a:p>
        </p:txBody>
      </p:sp>
      <p:sp>
        <p:nvSpPr>
          <p:cNvPr id="98" name="Google Shape;98;p11"/>
          <p:cNvSpPr/>
          <p:nvPr/>
        </p:nvSpPr>
        <p:spPr>
          <a:xfrm rot="10800000">
            <a:off x="11360396" y="-9832"/>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89"/>
          </a:p>
        </p:txBody>
      </p:sp>
    </p:spTree>
    <p:extLst>
      <p:ext uri="{BB962C8B-B14F-4D97-AF65-F5344CB8AC3E}">
        <p14:creationId xmlns:p14="http://schemas.microsoft.com/office/powerpoint/2010/main" val="2493351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2997844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69"/>
        <p:cNvGrpSpPr/>
        <p:nvPr/>
      </p:nvGrpSpPr>
      <p:grpSpPr>
        <a:xfrm>
          <a:off x="0" y="0"/>
          <a:ext cx="0" cy="0"/>
          <a:chOff x="0" y="0"/>
          <a:chExt cx="0" cy="0"/>
        </a:xfrm>
      </p:grpSpPr>
      <p:pic>
        <p:nvPicPr>
          <p:cNvPr id="10" name="Picture 9">
            <a:extLst>
              <a:ext uri="{FF2B5EF4-FFF2-40B4-BE49-F238E27FC236}">
                <a16:creationId xmlns:a16="http://schemas.microsoft.com/office/drawing/2014/main" id="{DE07E5F2-E7B3-424D-95AC-4F8AC275BF26}"/>
              </a:ext>
            </a:extLst>
          </p:cNvPr>
          <p:cNvPicPr>
            <a:picLocks noChangeAspect="1"/>
          </p:cNvPicPr>
          <p:nvPr userDrawn="1"/>
        </p:nvPicPr>
        <p:blipFill>
          <a:blip r:embed="rId2"/>
          <a:stretch>
            <a:fillRect/>
          </a:stretch>
        </p:blipFill>
        <p:spPr>
          <a:xfrm rot="10800000">
            <a:off x="0" y="0"/>
            <a:ext cx="3854245" cy="6858000"/>
          </a:xfrm>
          <a:prstGeom prst="rect">
            <a:avLst/>
          </a:prstGeom>
        </p:spPr>
      </p:pic>
      <p:sp>
        <p:nvSpPr>
          <p:cNvPr id="71" name="Google Shape;71;p8"/>
          <p:cNvSpPr/>
          <p:nvPr/>
        </p:nvSpPr>
        <p:spPr>
          <a:xfrm>
            <a:off x="3279633" y="0"/>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89"/>
          </a:p>
        </p:txBody>
      </p:sp>
      <p:sp>
        <p:nvSpPr>
          <p:cNvPr id="72" name="Google Shape;72;p8"/>
          <p:cNvSpPr/>
          <p:nvPr/>
        </p:nvSpPr>
        <p:spPr>
          <a:xfrm rot="10800000">
            <a:off x="3042813" y="167"/>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89"/>
          </a:p>
        </p:txBody>
      </p:sp>
    </p:spTree>
    <p:extLst>
      <p:ext uri="{BB962C8B-B14F-4D97-AF65-F5344CB8AC3E}">
        <p14:creationId xmlns:p14="http://schemas.microsoft.com/office/powerpoint/2010/main" val="234971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9"/>
        <p:cNvGrpSpPr/>
        <p:nvPr/>
      </p:nvGrpSpPr>
      <p:grpSpPr>
        <a:xfrm>
          <a:off x="0" y="0"/>
          <a:ext cx="0" cy="0"/>
          <a:chOff x="0" y="0"/>
          <a:chExt cx="0" cy="0"/>
        </a:xfrm>
      </p:grpSpPr>
      <p:pic>
        <p:nvPicPr>
          <p:cNvPr id="10" name="Picture 9">
            <a:extLst>
              <a:ext uri="{FF2B5EF4-FFF2-40B4-BE49-F238E27FC236}">
                <a16:creationId xmlns:a16="http://schemas.microsoft.com/office/drawing/2014/main" id="{DE07E5F2-E7B3-424D-95AC-4F8AC275BF26}"/>
              </a:ext>
            </a:extLst>
          </p:cNvPr>
          <p:cNvPicPr>
            <a:picLocks noChangeAspect="1"/>
          </p:cNvPicPr>
          <p:nvPr userDrawn="1"/>
        </p:nvPicPr>
        <p:blipFill>
          <a:blip r:embed="rId2"/>
          <a:stretch>
            <a:fillRect/>
          </a:stretch>
        </p:blipFill>
        <p:spPr>
          <a:xfrm rot="10800000">
            <a:off x="0" y="0"/>
            <a:ext cx="3854245" cy="6858000"/>
          </a:xfrm>
          <a:prstGeom prst="rect">
            <a:avLst/>
          </a:prstGeom>
        </p:spPr>
      </p:pic>
      <p:sp>
        <p:nvSpPr>
          <p:cNvPr id="71" name="Google Shape;71;p8"/>
          <p:cNvSpPr/>
          <p:nvPr/>
        </p:nvSpPr>
        <p:spPr>
          <a:xfrm>
            <a:off x="3279633" y="0"/>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89"/>
          </a:p>
        </p:txBody>
      </p:sp>
      <p:sp>
        <p:nvSpPr>
          <p:cNvPr id="72" name="Google Shape;72;p8"/>
          <p:cNvSpPr/>
          <p:nvPr/>
        </p:nvSpPr>
        <p:spPr>
          <a:xfrm rot="10800000">
            <a:off x="3042813" y="167"/>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89"/>
          </a:p>
        </p:txBody>
      </p:sp>
      <p:sp>
        <p:nvSpPr>
          <p:cNvPr id="7" name="Google Shape;10;p2">
            <a:extLst>
              <a:ext uri="{FF2B5EF4-FFF2-40B4-BE49-F238E27FC236}">
                <a16:creationId xmlns:a16="http://schemas.microsoft.com/office/drawing/2014/main" id="{230233A6-5DA4-6B4C-BD03-379DDED00ECA}"/>
              </a:ext>
            </a:extLst>
          </p:cNvPr>
          <p:cNvSpPr/>
          <p:nvPr userDrawn="1"/>
        </p:nvSpPr>
        <p:spPr>
          <a:xfrm rot="10800000">
            <a:off x="3874433" y="-167"/>
            <a:ext cx="8317776" cy="6858000"/>
          </a:xfrm>
          <a:prstGeom prst="rect">
            <a:avLst/>
          </a:prstGeom>
          <a:gradFill>
            <a:gsLst>
              <a:gs pos="0">
                <a:srgbClr val="FF0000"/>
              </a:gs>
              <a:gs pos="89000">
                <a:srgbClr val="AA1E2A"/>
              </a:gs>
            </a:gsLst>
            <a:lin ang="5400012"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89" dirty="0"/>
          </a:p>
        </p:txBody>
      </p:sp>
    </p:spTree>
    <p:extLst>
      <p:ext uri="{BB962C8B-B14F-4D97-AF65-F5344CB8AC3E}">
        <p14:creationId xmlns:p14="http://schemas.microsoft.com/office/powerpoint/2010/main" val="2086076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65" r:id="rId2"/>
    <p:sldLayoutId id="2147483652" r:id="rId3"/>
    <p:sldLayoutId id="2147483660" r:id="rId4"/>
    <p:sldLayoutId id="2147483664" r:id="rId5"/>
    <p:sldLayoutId id="2147483663" r:id="rId6"/>
    <p:sldLayoutId id="2147483661" r:id="rId7"/>
    <p:sldLayoutId id="2147483662"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www.na.org/contribute" TargetMode="Externa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hyperlink" Target="http://www.na.org/conference" TargetMode="External"/><Relationship Id="rId4" Type="http://schemas.openxmlformats.org/officeDocument/2006/relationships/hyperlink" Target="http://www.na.org/dat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hyperlink" Target="http://www.na.org/virtual" TargetMode="Externa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pic>
        <p:nvPicPr>
          <p:cNvPr id="34" name="Picture 33">
            <a:extLst>
              <a:ext uri="{FF2B5EF4-FFF2-40B4-BE49-F238E27FC236}">
                <a16:creationId xmlns:a16="http://schemas.microsoft.com/office/drawing/2014/main" id="{19C9281F-8288-EE40-A21E-D2FB74E0FC0F}"/>
              </a:ext>
            </a:extLst>
          </p:cNvPr>
          <p:cNvPicPr>
            <a:picLocks noChangeAspect="1"/>
          </p:cNvPicPr>
          <p:nvPr/>
        </p:nvPicPr>
        <p:blipFill>
          <a:blip r:embed="rId4"/>
          <a:stretch>
            <a:fillRect/>
          </a:stretch>
        </p:blipFill>
        <p:spPr>
          <a:xfrm>
            <a:off x="6212214" y="2425497"/>
            <a:ext cx="355600" cy="372533"/>
          </a:xfrm>
          <a:prstGeom prst="rect">
            <a:avLst/>
          </a:prstGeom>
        </p:spPr>
      </p:pic>
      <p:pic>
        <p:nvPicPr>
          <p:cNvPr id="33" name="Picture 32">
            <a:extLst>
              <a:ext uri="{FF2B5EF4-FFF2-40B4-BE49-F238E27FC236}">
                <a16:creationId xmlns:a16="http://schemas.microsoft.com/office/drawing/2014/main" id="{DB942893-32D4-A747-ABFB-3F117066F232}"/>
              </a:ext>
            </a:extLst>
          </p:cNvPr>
          <p:cNvPicPr>
            <a:picLocks noChangeAspect="1"/>
          </p:cNvPicPr>
          <p:nvPr/>
        </p:nvPicPr>
        <p:blipFill>
          <a:blip r:embed="rId4"/>
          <a:stretch>
            <a:fillRect/>
          </a:stretch>
        </p:blipFill>
        <p:spPr>
          <a:xfrm>
            <a:off x="6198431" y="1880034"/>
            <a:ext cx="355600" cy="372533"/>
          </a:xfrm>
          <a:prstGeom prst="rect">
            <a:avLst/>
          </a:prstGeom>
        </p:spPr>
      </p:pic>
      <p:pic>
        <p:nvPicPr>
          <p:cNvPr id="32" name="Picture 31">
            <a:extLst>
              <a:ext uri="{FF2B5EF4-FFF2-40B4-BE49-F238E27FC236}">
                <a16:creationId xmlns:a16="http://schemas.microsoft.com/office/drawing/2014/main" id="{429EE163-842A-074F-9EE3-DC38C4ACCDF5}"/>
              </a:ext>
            </a:extLst>
          </p:cNvPr>
          <p:cNvPicPr>
            <a:picLocks noChangeAspect="1"/>
          </p:cNvPicPr>
          <p:nvPr/>
        </p:nvPicPr>
        <p:blipFill>
          <a:blip r:embed="rId4"/>
          <a:stretch>
            <a:fillRect/>
          </a:stretch>
        </p:blipFill>
        <p:spPr>
          <a:xfrm>
            <a:off x="6217607" y="1297020"/>
            <a:ext cx="355600" cy="372533"/>
          </a:xfrm>
          <a:prstGeom prst="rect">
            <a:avLst/>
          </a:prstGeom>
        </p:spPr>
      </p:pic>
      <p:pic>
        <p:nvPicPr>
          <p:cNvPr id="15" name="Picture 14">
            <a:extLst>
              <a:ext uri="{FF2B5EF4-FFF2-40B4-BE49-F238E27FC236}">
                <a16:creationId xmlns:a16="http://schemas.microsoft.com/office/drawing/2014/main" id="{79FE5AB0-84F6-3E44-B7CE-8A2C1DD8D792}"/>
              </a:ext>
            </a:extLst>
          </p:cNvPr>
          <p:cNvPicPr>
            <a:picLocks noChangeAspect="1"/>
          </p:cNvPicPr>
          <p:nvPr/>
        </p:nvPicPr>
        <p:blipFill>
          <a:blip r:embed="rId5"/>
          <a:stretch>
            <a:fillRect/>
          </a:stretch>
        </p:blipFill>
        <p:spPr>
          <a:xfrm>
            <a:off x="432076" y="379691"/>
            <a:ext cx="1607705" cy="2243588"/>
          </a:xfrm>
          <a:prstGeom prst="rect">
            <a:avLst/>
          </a:prstGeom>
        </p:spPr>
      </p:pic>
      <p:pic>
        <p:nvPicPr>
          <p:cNvPr id="16" name="Picture 15">
            <a:extLst>
              <a:ext uri="{FF2B5EF4-FFF2-40B4-BE49-F238E27FC236}">
                <a16:creationId xmlns:a16="http://schemas.microsoft.com/office/drawing/2014/main" id="{9CACE700-7F84-7E4F-9C1B-88D14FEE3E41}"/>
              </a:ext>
            </a:extLst>
          </p:cNvPr>
          <p:cNvPicPr>
            <a:picLocks noChangeAspect="1"/>
          </p:cNvPicPr>
          <p:nvPr/>
        </p:nvPicPr>
        <p:blipFill>
          <a:blip r:embed="rId6"/>
          <a:stretch>
            <a:fillRect/>
          </a:stretch>
        </p:blipFill>
        <p:spPr>
          <a:xfrm rot="21269328">
            <a:off x="3088941" y="451200"/>
            <a:ext cx="1507067" cy="372533"/>
          </a:xfrm>
          <a:prstGeom prst="rect">
            <a:avLst/>
          </a:prstGeom>
        </p:spPr>
      </p:pic>
      <p:pic>
        <p:nvPicPr>
          <p:cNvPr id="17" name="Picture 16">
            <a:extLst>
              <a:ext uri="{FF2B5EF4-FFF2-40B4-BE49-F238E27FC236}">
                <a16:creationId xmlns:a16="http://schemas.microsoft.com/office/drawing/2014/main" id="{B789F106-902F-824D-B381-B73889247E89}"/>
              </a:ext>
            </a:extLst>
          </p:cNvPr>
          <p:cNvPicPr>
            <a:picLocks noChangeAspect="1"/>
          </p:cNvPicPr>
          <p:nvPr/>
        </p:nvPicPr>
        <p:blipFill>
          <a:blip r:embed="rId7"/>
          <a:stretch>
            <a:fillRect/>
          </a:stretch>
        </p:blipFill>
        <p:spPr>
          <a:xfrm rot="19870089">
            <a:off x="252627" y="5156306"/>
            <a:ext cx="1253067" cy="389467"/>
          </a:xfrm>
          <a:prstGeom prst="rect">
            <a:avLst/>
          </a:prstGeom>
        </p:spPr>
      </p:pic>
      <p:pic>
        <p:nvPicPr>
          <p:cNvPr id="18" name="Picture 17">
            <a:extLst>
              <a:ext uri="{FF2B5EF4-FFF2-40B4-BE49-F238E27FC236}">
                <a16:creationId xmlns:a16="http://schemas.microsoft.com/office/drawing/2014/main" id="{359D84FB-AE04-EF47-9138-5C5B3B3D5AE7}"/>
              </a:ext>
            </a:extLst>
          </p:cNvPr>
          <p:cNvPicPr>
            <a:picLocks noChangeAspect="1"/>
          </p:cNvPicPr>
          <p:nvPr/>
        </p:nvPicPr>
        <p:blipFill>
          <a:blip r:embed="rId8"/>
          <a:stretch>
            <a:fillRect/>
          </a:stretch>
        </p:blipFill>
        <p:spPr>
          <a:xfrm>
            <a:off x="2041602" y="1532738"/>
            <a:ext cx="1032933" cy="508000"/>
          </a:xfrm>
          <a:prstGeom prst="rect">
            <a:avLst/>
          </a:prstGeom>
        </p:spPr>
      </p:pic>
      <p:pic>
        <p:nvPicPr>
          <p:cNvPr id="19" name="Picture 18">
            <a:extLst>
              <a:ext uri="{FF2B5EF4-FFF2-40B4-BE49-F238E27FC236}">
                <a16:creationId xmlns:a16="http://schemas.microsoft.com/office/drawing/2014/main" id="{77D4F5D4-CCAA-4240-855B-D6726F173A9E}"/>
              </a:ext>
            </a:extLst>
          </p:cNvPr>
          <p:cNvPicPr>
            <a:picLocks noChangeAspect="1"/>
          </p:cNvPicPr>
          <p:nvPr/>
        </p:nvPicPr>
        <p:blipFill>
          <a:blip r:embed="rId9"/>
          <a:stretch>
            <a:fillRect/>
          </a:stretch>
        </p:blipFill>
        <p:spPr>
          <a:xfrm>
            <a:off x="1397101" y="3642611"/>
            <a:ext cx="3783457" cy="3800423"/>
          </a:xfrm>
          <a:prstGeom prst="rect">
            <a:avLst/>
          </a:prstGeom>
        </p:spPr>
      </p:pic>
      <p:pic>
        <p:nvPicPr>
          <p:cNvPr id="20" name="Picture 19">
            <a:extLst>
              <a:ext uri="{FF2B5EF4-FFF2-40B4-BE49-F238E27FC236}">
                <a16:creationId xmlns:a16="http://schemas.microsoft.com/office/drawing/2014/main" id="{D220D3AC-4DAB-D34A-BF17-0123E8A2D7B8}"/>
              </a:ext>
            </a:extLst>
          </p:cNvPr>
          <p:cNvPicPr>
            <a:picLocks noChangeAspect="1"/>
          </p:cNvPicPr>
          <p:nvPr/>
        </p:nvPicPr>
        <p:blipFill>
          <a:blip r:embed="rId10"/>
          <a:stretch>
            <a:fillRect/>
          </a:stretch>
        </p:blipFill>
        <p:spPr>
          <a:xfrm>
            <a:off x="11207111" y="6051473"/>
            <a:ext cx="728133" cy="745067"/>
          </a:xfrm>
          <a:prstGeom prst="rect">
            <a:avLst/>
          </a:prstGeom>
        </p:spPr>
      </p:pic>
      <p:pic>
        <p:nvPicPr>
          <p:cNvPr id="21" name="Picture 20">
            <a:extLst>
              <a:ext uri="{FF2B5EF4-FFF2-40B4-BE49-F238E27FC236}">
                <a16:creationId xmlns:a16="http://schemas.microsoft.com/office/drawing/2014/main" id="{416E800E-DF90-354A-9FF3-B4FE77FEC7A8}"/>
              </a:ext>
            </a:extLst>
          </p:cNvPr>
          <p:cNvPicPr>
            <a:picLocks noChangeAspect="1"/>
          </p:cNvPicPr>
          <p:nvPr/>
        </p:nvPicPr>
        <p:blipFill>
          <a:blip r:embed="rId11"/>
          <a:stretch>
            <a:fillRect/>
          </a:stretch>
        </p:blipFill>
        <p:spPr>
          <a:xfrm>
            <a:off x="1235928" y="2815442"/>
            <a:ext cx="1426303" cy="1434271"/>
          </a:xfrm>
          <a:prstGeom prst="rect">
            <a:avLst/>
          </a:prstGeom>
        </p:spPr>
      </p:pic>
      <p:pic>
        <p:nvPicPr>
          <p:cNvPr id="22" name="Picture 21">
            <a:extLst>
              <a:ext uri="{FF2B5EF4-FFF2-40B4-BE49-F238E27FC236}">
                <a16:creationId xmlns:a16="http://schemas.microsoft.com/office/drawing/2014/main" id="{0E4DE2BB-D659-EE45-A808-2A3E14C78E17}"/>
              </a:ext>
            </a:extLst>
          </p:cNvPr>
          <p:cNvPicPr>
            <a:picLocks noChangeAspect="1"/>
          </p:cNvPicPr>
          <p:nvPr/>
        </p:nvPicPr>
        <p:blipFill>
          <a:blip r:embed="rId12"/>
          <a:stretch>
            <a:fillRect/>
          </a:stretch>
        </p:blipFill>
        <p:spPr>
          <a:xfrm>
            <a:off x="436927" y="3300591"/>
            <a:ext cx="884467" cy="900403"/>
          </a:xfrm>
          <a:prstGeom prst="rect">
            <a:avLst/>
          </a:prstGeom>
        </p:spPr>
      </p:pic>
      <p:sp>
        <p:nvSpPr>
          <p:cNvPr id="23" name="TextBox 22">
            <a:extLst>
              <a:ext uri="{FF2B5EF4-FFF2-40B4-BE49-F238E27FC236}">
                <a16:creationId xmlns:a16="http://schemas.microsoft.com/office/drawing/2014/main" id="{6189E364-53AA-E34D-9762-E212E12094D2}"/>
              </a:ext>
            </a:extLst>
          </p:cNvPr>
          <p:cNvSpPr txBox="1"/>
          <p:nvPr/>
        </p:nvSpPr>
        <p:spPr>
          <a:xfrm>
            <a:off x="5998103" y="258666"/>
            <a:ext cx="5888736" cy="707886"/>
          </a:xfrm>
          <a:prstGeom prst="rect">
            <a:avLst/>
          </a:prstGeom>
          <a:noFill/>
        </p:spPr>
        <p:txBody>
          <a:bodyPr wrap="square" rtlCol="0">
            <a:spAutoFit/>
          </a:bodyPr>
          <a:lstStyle/>
          <a:p>
            <a:r>
              <a:rPr lang="en-US" sz="4000" b="1" dirty="0">
                <a:solidFill>
                  <a:srgbClr val="FFFF00"/>
                </a:solidFill>
              </a:rPr>
              <a:t>#3 of 3 PowerPoints</a:t>
            </a:r>
          </a:p>
        </p:txBody>
      </p:sp>
      <p:sp>
        <p:nvSpPr>
          <p:cNvPr id="24" name="TextBox 23">
            <a:extLst>
              <a:ext uri="{FF2B5EF4-FFF2-40B4-BE49-F238E27FC236}">
                <a16:creationId xmlns:a16="http://schemas.microsoft.com/office/drawing/2014/main" id="{53B60CB6-1FEE-6749-9C33-C3C4F9911010}"/>
              </a:ext>
            </a:extLst>
          </p:cNvPr>
          <p:cNvSpPr txBox="1"/>
          <p:nvPr/>
        </p:nvSpPr>
        <p:spPr>
          <a:xfrm>
            <a:off x="6534854" y="1205894"/>
            <a:ext cx="6228645" cy="1669688"/>
          </a:xfrm>
          <a:prstGeom prst="rect">
            <a:avLst/>
          </a:prstGeom>
          <a:noFill/>
        </p:spPr>
        <p:txBody>
          <a:bodyPr wrap="square" rtlCol="0">
            <a:spAutoFit/>
          </a:bodyPr>
          <a:lstStyle/>
          <a:p>
            <a:pPr lvl="2">
              <a:lnSpc>
                <a:spcPts val="3340"/>
              </a:lnSpc>
              <a:spcBef>
                <a:spcPts val="1200"/>
              </a:spcBef>
            </a:pPr>
            <a:r>
              <a:rPr lang="en-US" sz="2800" b="1" dirty="0">
                <a:solidFill>
                  <a:srgbClr val="FFFF00"/>
                </a:solidFill>
              </a:rPr>
              <a:t>WSC Background</a:t>
            </a:r>
          </a:p>
          <a:p>
            <a:pPr lvl="2">
              <a:lnSpc>
                <a:spcPts val="3340"/>
              </a:lnSpc>
              <a:spcBef>
                <a:spcPts val="1200"/>
              </a:spcBef>
            </a:pPr>
            <a:r>
              <a:rPr lang="en-US" sz="2800" b="1" dirty="0">
                <a:solidFill>
                  <a:srgbClr val="FFFF00"/>
                </a:solidFill>
              </a:rPr>
              <a:t>Local Service Toolbox</a:t>
            </a:r>
          </a:p>
          <a:p>
            <a:pPr lvl="2">
              <a:lnSpc>
                <a:spcPts val="3340"/>
              </a:lnSpc>
              <a:spcBef>
                <a:spcPts val="1200"/>
              </a:spcBef>
            </a:pPr>
            <a:r>
              <a:rPr lang="en-US" sz="2800" b="1" dirty="0">
                <a:solidFill>
                  <a:srgbClr val="FFFF00"/>
                </a:solidFill>
              </a:rPr>
              <a:t>Work of the cycle</a:t>
            </a:r>
            <a:endParaRPr lang="en-US" sz="2800" dirty="0">
              <a:solidFill>
                <a:srgbClr val="FFFF00"/>
              </a:solidFill>
            </a:endParaRPr>
          </a:p>
        </p:txBody>
      </p:sp>
      <p:sp>
        <p:nvSpPr>
          <p:cNvPr id="28" name="TextBox 27">
            <a:extLst>
              <a:ext uri="{FF2B5EF4-FFF2-40B4-BE49-F238E27FC236}">
                <a16:creationId xmlns:a16="http://schemas.microsoft.com/office/drawing/2014/main" id="{D3820C18-75FC-EB49-A70B-0815F858AF7B}"/>
              </a:ext>
            </a:extLst>
          </p:cNvPr>
          <p:cNvSpPr txBox="1"/>
          <p:nvPr/>
        </p:nvSpPr>
        <p:spPr>
          <a:xfrm>
            <a:off x="5730859" y="5542822"/>
            <a:ext cx="5888736" cy="1077218"/>
          </a:xfrm>
          <a:prstGeom prst="rect">
            <a:avLst/>
          </a:prstGeom>
          <a:noFill/>
        </p:spPr>
        <p:txBody>
          <a:bodyPr wrap="square" rtlCol="0">
            <a:spAutoFit/>
          </a:bodyPr>
          <a:lstStyle/>
          <a:p>
            <a:r>
              <a:rPr lang="en-US" sz="3200" b="1" dirty="0">
                <a:solidFill>
                  <a:srgbClr val="34C3F2"/>
                </a:solidFill>
              </a:rPr>
              <a:t>All materials: </a:t>
            </a:r>
            <a:r>
              <a:rPr lang="en-US" sz="3200" b="1" dirty="0" err="1">
                <a:solidFill>
                  <a:srgbClr val="34C3F2"/>
                </a:solidFill>
              </a:rPr>
              <a:t>www.na.org</a:t>
            </a:r>
            <a:r>
              <a:rPr lang="en-US" sz="3200" b="1" dirty="0">
                <a:solidFill>
                  <a:srgbClr val="34C3F2"/>
                </a:solidFill>
              </a:rPr>
              <a:t>/conference </a:t>
            </a:r>
          </a:p>
        </p:txBody>
      </p:sp>
      <p:sp>
        <p:nvSpPr>
          <p:cNvPr id="29" name="TextBox 28">
            <a:extLst>
              <a:ext uri="{FF2B5EF4-FFF2-40B4-BE49-F238E27FC236}">
                <a16:creationId xmlns:a16="http://schemas.microsoft.com/office/drawing/2014/main" id="{082E16AB-A06B-8944-9451-55147726081A}"/>
              </a:ext>
            </a:extLst>
          </p:cNvPr>
          <p:cNvSpPr txBox="1"/>
          <p:nvPr/>
        </p:nvSpPr>
        <p:spPr>
          <a:xfrm>
            <a:off x="5998103" y="3922251"/>
            <a:ext cx="5888736" cy="1323439"/>
          </a:xfrm>
          <a:prstGeom prst="rect">
            <a:avLst/>
          </a:prstGeom>
          <a:noFill/>
        </p:spPr>
        <p:txBody>
          <a:bodyPr wrap="square" rtlCol="0">
            <a:spAutoFit/>
          </a:bodyPr>
          <a:lstStyle/>
          <a:p>
            <a:r>
              <a:rPr lang="en-US" sz="4000" b="1" dirty="0">
                <a:solidFill>
                  <a:schemeClr val="tx2">
                    <a:lumMod val="75000"/>
                  </a:schemeClr>
                </a:solidFill>
              </a:rPr>
              <a:t>#1: Motions 1- 4</a:t>
            </a:r>
          </a:p>
          <a:p>
            <a:r>
              <a:rPr lang="en-US" sz="4000" b="1" dirty="0">
                <a:solidFill>
                  <a:schemeClr val="tx2">
                    <a:lumMod val="75000"/>
                  </a:schemeClr>
                </a:solidFill>
              </a:rPr>
              <a:t>#2: Budget / Motion 5</a:t>
            </a:r>
          </a:p>
        </p:txBody>
      </p:sp>
      <p:cxnSp>
        <p:nvCxnSpPr>
          <p:cNvPr id="30" name="Straight Connector 29">
            <a:extLst>
              <a:ext uri="{FF2B5EF4-FFF2-40B4-BE49-F238E27FC236}">
                <a16:creationId xmlns:a16="http://schemas.microsoft.com/office/drawing/2014/main" id="{460F97A9-180A-3141-A8CC-B7590F0C7383}"/>
              </a:ext>
            </a:extLst>
          </p:cNvPr>
          <p:cNvCxnSpPr/>
          <p:nvPr/>
        </p:nvCxnSpPr>
        <p:spPr>
          <a:xfrm>
            <a:off x="5842000" y="6669540"/>
            <a:ext cx="4572000" cy="0"/>
          </a:xfrm>
          <a:prstGeom prst="line">
            <a:avLst/>
          </a:prstGeom>
          <a:ln w="34925">
            <a:solidFill>
              <a:srgbClr val="34C3F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966C03-A4EC-EB47-AD01-6ABC6CF9C777}"/>
              </a:ext>
            </a:extLst>
          </p:cNvPr>
          <p:cNvSpPr txBox="1"/>
          <p:nvPr/>
        </p:nvSpPr>
        <p:spPr>
          <a:xfrm>
            <a:off x="385763" y="242888"/>
            <a:ext cx="11530012" cy="646331"/>
          </a:xfrm>
          <a:prstGeom prst="rect">
            <a:avLst/>
          </a:prstGeom>
          <a:noFill/>
        </p:spPr>
        <p:txBody>
          <a:bodyPr wrap="square" rtlCol="0">
            <a:spAutoFit/>
          </a:bodyPr>
          <a:lstStyle/>
          <a:p>
            <a:r>
              <a:rPr lang="en-US" sz="3600" b="1" dirty="0">
                <a:solidFill>
                  <a:srgbClr val="FFFF00"/>
                </a:solidFill>
              </a:rPr>
              <a:t>Highlights continued:</a:t>
            </a:r>
          </a:p>
        </p:txBody>
      </p:sp>
      <p:sp>
        <p:nvSpPr>
          <p:cNvPr id="3" name="TextBox 2">
            <a:extLst>
              <a:ext uri="{FF2B5EF4-FFF2-40B4-BE49-F238E27FC236}">
                <a16:creationId xmlns:a16="http://schemas.microsoft.com/office/drawing/2014/main" id="{8A67C9D1-C7FC-1946-8B19-DD3845900C26}"/>
              </a:ext>
            </a:extLst>
          </p:cNvPr>
          <p:cNvSpPr txBox="1"/>
          <p:nvPr/>
        </p:nvSpPr>
        <p:spPr>
          <a:xfrm>
            <a:off x="500063" y="1042988"/>
            <a:ext cx="11415712" cy="5570756"/>
          </a:xfrm>
          <a:prstGeom prst="rect">
            <a:avLst/>
          </a:prstGeom>
          <a:noFill/>
        </p:spPr>
        <p:txBody>
          <a:bodyPr wrap="square" rtlCol="0">
            <a:spAutoFit/>
          </a:bodyPr>
          <a:lstStyle/>
          <a:p>
            <a:pPr marL="457200" lvl="0" indent="-457200">
              <a:spcBef>
                <a:spcPts val="600"/>
              </a:spcBef>
              <a:buClr>
                <a:srgbClr val="FFFF00"/>
              </a:buClr>
              <a:buFont typeface="Arial" panose="020B0604020202020204" pitchFamily="34" charset="0"/>
              <a:buChar char="•"/>
            </a:pPr>
            <a:r>
              <a:rPr lang="en-US" sz="2800" dirty="0">
                <a:solidFill>
                  <a:schemeClr val="bg1"/>
                </a:solidFill>
              </a:rPr>
              <a:t>Answering thousands of emails and phone calls from members. </a:t>
            </a:r>
          </a:p>
          <a:p>
            <a:pPr marL="457200" lvl="0" indent="-457200">
              <a:spcBef>
                <a:spcPts val="600"/>
              </a:spcBef>
              <a:buClr>
                <a:srgbClr val="FFFF00"/>
              </a:buClr>
              <a:buFont typeface="Arial" panose="020B0604020202020204" pitchFamily="34" charset="0"/>
              <a:buChar char="•"/>
            </a:pPr>
            <a:r>
              <a:rPr lang="en-US" sz="2800" dirty="0">
                <a:solidFill>
                  <a:schemeClr val="bg1"/>
                </a:solidFill>
              </a:rPr>
              <a:t>Launching a contribution page at </a:t>
            </a:r>
            <a:r>
              <a:rPr lang="en-US" sz="2800" u="sng" dirty="0" err="1">
                <a:solidFill>
                  <a:schemeClr val="bg1"/>
                </a:solidFill>
              </a:rPr>
              <a:t>www.na.org</a:t>
            </a:r>
            <a:r>
              <a:rPr lang="en-US" sz="2800" u="sng" dirty="0">
                <a:solidFill>
                  <a:schemeClr val="bg1"/>
                </a:solidFill>
              </a:rPr>
              <a:t>/contribute </a:t>
            </a:r>
            <a:r>
              <a:rPr lang="en-US" sz="2800" dirty="0">
                <a:solidFill>
                  <a:schemeClr val="bg1"/>
                </a:solidFill>
              </a:rPr>
              <a:t>that we continue to improve.</a:t>
            </a:r>
          </a:p>
          <a:p>
            <a:pPr marL="457200" lvl="0" indent="-457200">
              <a:spcBef>
                <a:spcPts val="600"/>
              </a:spcBef>
              <a:buClr>
                <a:srgbClr val="FFFF00"/>
              </a:buClr>
              <a:buFont typeface="Arial" panose="020B0604020202020204" pitchFamily="34" charset="0"/>
              <a:buChar char="•"/>
            </a:pPr>
            <a:r>
              <a:rPr lang="en-US" sz="2800" dirty="0">
                <a:solidFill>
                  <a:schemeClr val="bg1"/>
                </a:solidFill>
              </a:rPr>
              <a:t>Helping trusted servants in Florida, Ohio, Arizona, and Virginia work with correctional personnel to be able to provide tablets loaded with NA literature to inmates. And continuing to respond to contact from inmates with information and literature.</a:t>
            </a:r>
          </a:p>
          <a:p>
            <a:pPr marL="457200" lvl="0" indent="-457200">
              <a:spcBef>
                <a:spcPts val="600"/>
              </a:spcBef>
              <a:buClr>
                <a:srgbClr val="FFFF00"/>
              </a:buClr>
              <a:buFont typeface="Arial" panose="020B0604020202020204" pitchFamily="34" charset="0"/>
              <a:buChar char="•"/>
            </a:pPr>
            <a:r>
              <a:rPr lang="en-US" sz="2800" dirty="0">
                <a:solidFill>
                  <a:schemeClr val="bg1"/>
                </a:solidFill>
              </a:rPr>
              <a:t>Registering and protecting NA’s copyrights and intellectual property in numerous countries.</a:t>
            </a:r>
          </a:p>
          <a:p>
            <a:pPr marL="457200" lvl="0" indent="-457200">
              <a:spcBef>
                <a:spcPts val="600"/>
              </a:spcBef>
              <a:buClr>
                <a:srgbClr val="FFFF00"/>
              </a:buClr>
              <a:buFont typeface="Arial" panose="020B0604020202020204" pitchFamily="34" charset="0"/>
              <a:buChar char="•"/>
            </a:pPr>
            <a:r>
              <a:rPr lang="en-US" sz="2800" dirty="0">
                <a:solidFill>
                  <a:schemeClr val="bg1"/>
                </a:solidFill>
              </a:rPr>
              <a:t>Posting more audio versions of the Basic Text for free download (including English!): You can find them at </a:t>
            </a:r>
            <a:r>
              <a:rPr lang="en-US" sz="2800" u="sng" dirty="0" err="1">
                <a:solidFill>
                  <a:schemeClr val="bg1"/>
                </a:solidFill>
              </a:rPr>
              <a:t>www.na.org</a:t>
            </a:r>
            <a:r>
              <a:rPr lang="en-US" sz="2800" u="sng" dirty="0">
                <a:solidFill>
                  <a:schemeClr val="bg1"/>
                </a:solidFill>
              </a:rPr>
              <a:t>/audio</a:t>
            </a:r>
            <a:r>
              <a:rPr lang="en-US" sz="2800" dirty="0">
                <a:solidFill>
                  <a:schemeClr val="bg1"/>
                </a:solidFill>
              </a:rPr>
              <a:t>.</a:t>
            </a:r>
          </a:p>
          <a:p>
            <a:pPr>
              <a:buClr>
                <a:srgbClr val="FFFF00"/>
              </a:buClr>
            </a:pPr>
            <a:endParaRPr lang="en-US" sz="2800" dirty="0">
              <a:solidFill>
                <a:srgbClr val="2969D5"/>
              </a:solidFill>
            </a:endParaRPr>
          </a:p>
        </p:txBody>
      </p:sp>
    </p:spTree>
    <p:extLst>
      <p:ext uri="{BB962C8B-B14F-4D97-AF65-F5344CB8AC3E}">
        <p14:creationId xmlns:p14="http://schemas.microsoft.com/office/powerpoint/2010/main" val="860134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966C03-A4EC-EB47-AD01-6ABC6CF9C777}"/>
              </a:ext>
            </a:extLst>
          </p:cNvPr>
          <p:cNvSpPr txBox="1"/>
          <p:nvPr/>
        </p:nvSpPr>
        <p:spPr>
          <a:xfrm>
            <a:off x="385763" y="242888"/>
            <a:ext cx="11530012" cy="646331"/>
          </a:xfrm>
          <a:prstGeom prst="rect">
            <a:avLst/>
          </a:prstGeom>
          <a:noFill/>
        </p:spPr>
        <p:txBody>
          <a:bodyPr wrap="square" rtlCol="0">
            <a:spAutoFit/>
          </a:bodyPr>
          <a:lstStyle/>
          <a:p>
            <a:r>
              <a:rPr lang="en-US" sz="3600" b="1" dirty="0">
                <a:solidFill>
                  <a:srgbClr val="FFFF00"/>
                </a:solidFill>
              </a:rPr>
              <a:t>Highlights – </a:t>
            </a:r>
            <a:r>
              <a:rPr lang="en-US" sz="3600" b="1" i="1" dirty="0">
                <a:solidFill>
                  <a:srgbClr val="FFFF00"/>
                </a:solidFill>
              </a:rPr>
              <a:t>just a few more</a:t>
            </a:r>
            <a:r>
              <a:rPr lang="en-US" sz="3600" b="1" dirty="0">
                <a:solidFill>
                  <a:srgbClr val="FFFF00"/>
                </a:solidFill>
              </a:rPr>
              <a:t>:</a:t>
            </a:r>
          </a:p>
        </p:txBody>
      </p:sp>
      <p:sp>
        <p:nvSpPr>
          <p:cNvPr id="3" name="TextBox 2">
            <a:extLst>
              <a:ext uri="{FF2B5EF4-FFF2-40B4-BE49-F238E27FC236}">
                <a16:creationId xmlns:a16="http://schemas.microsoft.com/office/drawing/2014/main" id="{8A67C9D1-C7FC-1946-8B19-DD3845900C26}"/>
              </a:ext>
            </a:extLst>
          </p:cNvPr>
          <p:cNvSpPr txBox="1"/>
          <p:nvPr/>
        </p:nvSpPr>
        <p:spPr>
          <a:xfrm>
            <a:off x="500063" y="1042988"/>
            <a:ext cx="11415712" cy="4124206"/>
          </a:xfrm>
          <a:prstGeom prst="rect">
            <a:avLst/>
          </a:prstGeom>
          <a:noFill/>
        </p:spPr>
        <p:txBody>
          <a:bodyPr wrap="square" rtlCol="0">
            <a:spAutoFit/>
          </a:bodyPr>
          <a:lstStyle/>
          <a:p>
            <a:pPr marL="457200" lvl="0" indent="-457200">
              <a:spcBef>
                <a:spcPts val="600"/>
              </a:spcBef>
              <a:buClr>
                <a:srgbClr val="FFFF00"/>
              </a:buClr>
              <a:buFont typeface="Arial" panose="020B0604020202020204" pitchFamily="34" charset="0"/>
              <a:buChar char="•"/>
            </a:pPr>
            <a:r>
              <a:rPr lang="en-US" sz="2800" dirty="0">
                <a:solidFill>
                  <a:schemeClr val="bg1"/>
                </a:solidFill>
              </a:rPr>
              <a:t>Creating a media page with some of our graphical resources including an ever-growing collection of videos: </a:t>
            </a:r>
            <a:r>
              <a:rPr lang="en-US" sz="2800" u="sng" dirty="0" err="1">
                <a:solidFill>
                  <a:schemeClr val="bg1"/>
                </a:solidFill>
              </a:rPr>
              <a:t>www.na.org</a:t>
            </a:r>
            <a:r>
              <a:rPr lang="en-US" sz="2800" u="sng" dirty="0">
                <a:solidFill>
                  <a:schemeClr val="bg1"/>
                </a:solidFill>
              </a:rPr>
              <a:t>/media</a:t>
            </a:r>
            <a:r>
              <a:rPr lang="en-US" sz="2800" dirty="0">
                <a:solidFill>
                  <a:schemeClr val="bg1"/>
                </a:solidFill>
              </a:rPr>
              <a:t>.</a:t>
            </a:r>
          </a:p>
          <a:p>
            <a:pPr marL="457200" lvl="0" indent="-457200">
              <a:spcBef>
                <a:spcPts val="600"/>
              </a:spcBef>
              <a:buClr>
                <a:srgbClr val="FFFF00"/>
              </a:buClr>
              <a:buFont typeface="Arial" panose="020B0604020202020204" pitchFamily="34" charset="0"/>
              <a:buChar char="•"/>
            </a:pPr>
            <a:r>
              <a:rPr lang="en-US" sz="2800" dirty="0">
                <a:solidFill>
                  <a:schemeClr val="bg1"/>
                </a:solidFill>
              </a:rPr>
              <a:t>Creating a virtual meetings resource page at </a:t>
            </a:r>
            <a:r>
              <a:rPr lang="en-US" sz="2800" u="sng" dirty="0" err="1">
                <a:solidFill>
                  <a:schemeClr val="bg1"/>
                </a:solidFill>
              </a:rPr>
              <a:t>www.na.org</a:t>
            </a:r>
            <a:r>
              <a:rPr lang="en-US" sz="2800" u="sng" dirty="0">
                <a:solidFill>
                  <a:schemeClr val="bg1"/>
                </a:solidFill>
              </a:rPr>
              <a:t>/virtual</a:t>
            </a:r>
            <a:r>
              <a:rPr lang="en-US" sz="2800" dirty="0">
                <a:solidFill>
                  <a:schemeClr val="bg1"/>
                </a:solidFill>
              </a:rPr>
              <a:t>, and continuing to collect and post local resources there and on and the local service resources page at </a:t>
            </a:r>
            <a:r>
              <a:rPr lang="en-US" sz="2800" u="sng" dirty="0" err="1">
                <a:solidFill>
                  <a:schemeClr val="bg1"/>
                </a:solidFill>
              </a:rPr>
              <a:t>www.na.org</a:t>
            </a:r>
            <a:r>
              <a:rPr lang="en-US" sz="2800" u="sng" dirty="0">
                <a:solidFill>
                  <a:schemeClr val="bg1"/>
                </a:solidFill>
              </a:rPr>
              <a:t>/</a:t>
            </a:r>
            <a:r>
              <a:rPr lang="en-US" sz="2800" u="sng" dirty="0" err="1">
                <a:solidFill>
                  <a:schemeClr val="bg1"/>
                </a:solidFill>
              </a:rPr>
              <a:t>localresources</a:t>
            </a:r>
            <a:r>
              <a:rPr lang="en-US" sz="2800" dirty="0">
                <a:solidFill>
                  <a:schemeClr val="bg1"/>
                </a:solidFill>
              </a:rPr>
              <a:t>, including a new section called Addressing Predatory, Disruptive, or Violent behavior.</a:t>
            </a:r>
          </a:p>
          <a:p>
            <a:pPr marL="457200" lvl="0" indent="-457200">
              <a:spcBef>
                <a:spcPts val="600"/>
              </a:spcBef>
              <a:buClr>
                <a:srgbClr val="FFFF00"/>
              </a:buClr>
              <a:buFont typeface="Arial" panose="020B0604020202020204" pitchFamily="34" charset="0"/>
              <a:buChar char="•"/>
            </a:pPr>
            <a:r>
              <a:rPr lang="en-US" sz="2800" dirty="0">
                <a:solidFill>
                  <a:schemeClr val="bg1"/>
                </a:solidFill>
              </a:rPr>
              <a:t>Responding to requests to participate virtually in service bodies and events around the world.</a:t>
            </a:r>
          </a:p>
        </p:txBody>
      </p:sp>
      <p:sp>
        <p:nvSpPr>
          <p:cNvPr id="5" name="TextBox 4">
            <a:extLst>
              <a:ext uri="{FF2B5EF4-FFF2-40B4-BE49-F238E27FC236}">
                <a16:creationId xmlns:a16="http://schemas.microsoft.com/office/drawing/2014/main" id="{6E9569BA-B81F-654F-BDA6-77822F834070}"/>
              </a:ext>
            </a:extLst>
          </p:cNvPr>
          <p:cNvSpPr txBox="1"/>
          <p:nvPr/>
        </p:nvSpPr>
        <p:spPr>
          <a:xfrm>
            <a:off x="588176" y="5509410"/>
            <a:ext cx="11415712" cy="1015663"/>
          </a:xfrm>
          <a:prstGeom prst="rect">
            <a:avLst/>
          </a:prstGeom>
          <a:noFill/>
        </p:spPr>
        <p:txBody>
          <a:bodyPr wrap="square" rtlCol="0">
            <a:spAutoFit/>
          </a:bodyPr>
          <a:lstStyle/>
          <a:p>
            <a:pPr lvl="0">
              <a:spcBef>
                <a:spcPts val="600"/>
              </a:spcBef>
              <a:buClr>
                <a:srgbClr val="FFFF00"/>
              </a:buClr>
            </a:pPr>
            <a:r>
              <a:rPr lang="en-US" sz="3000" b="1" dirty="0">
                <a:solidFill>
                  <a:schemeClr val="bg1"/>
                </a:solidFill>
              </a:rPr>
              <a:t>Don’t forget the </a:t>
            </a:r>
            <a:r>
              <a:rPr lang="en-US" sz="3000" b="1" i="1" dirty="0">
                <a:solidFill>
                  <a:schemeClr val="bg1"/>
                </a:solidFill>
              </a:rPr>
              <a:t>Annual Report </a:t>
            </a:r>
            <a:r>
              <a:rPr lang="en-US" sz="3000" b="1" dirty="0">
                <a:solidFill>
                  <a:schemeClr val="bg1"/>
                </a:solidFill>
              </a:rPr>
              <a:t>for the best comprehensive record of our activities in a given fiscal year: </a:t>
            </a:r>
            <a:r>
              <a:rPr lang="en-US" sz="3000" b="1" dirty="0" err="1">
                <a:solidFill>
                  <a:schemeClr val="bg1"/>
                </a:solidFill>
              </a:rPr>
              <a:t>www.na.org</a:t>
            </a:r>
            <a:r>
              <a:rPr lang="en-US" sz="3000" b="1" dirty="0">
                <a:solidFill>
                  <a:schemeClr val="bg1"/>
                </a:solidFill>
              </a:rPr>
              <a:t>/ar.</a:t>
            </a:r>
            <a:endParaRPr lang="en-US" sz="3000" b="1" dirty="0">
              <a:solidFill>
                <a:srgbClr val="2969D5"/>
              </a:solidFill>
            </a:endParaRPr>
          </a:p>
        </p:txBody>
      </p:sp>
      <p:sp>
        <p:nvSpPr>
          <p:cNvPr id="6" name="Rectangle 5">
            <a:extLst>
              <a:ext uri="{FF2B5EF4-FFF2-40B4-BE49-F238E27FC236}">
                <a16:creationId xmlns:a16="http://schemas.microsoft.com/office/drawing/2014/main" id="{66873FBF-1A71-D048-B3E3-9AE60682DAFB}"/>
              </a:ext>
            </a:extLst>
          </p:cNvPr>
          <p:cNvSpPr/>
          <p:nvPr/>
        </p:nvSpPr>
        <p:spPr>
          <a:xfrm>
            <a:off x="442915" y="5452258"/>
            <a:ext cx="11272837" cy="1148567"/>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445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01307E-5242-184B-A4E5-8B437684537B}"/>
              </a:ext>
            </a:extLst>
          </p:cNvPr>
          <p:cNvPicPr>
            <a:picLocks noChangeAspect="1"/>
          </p:cNvPicPr>
          <p:nvPr/>
        </p:nvPicPr>
        <p:blipFill>
          <a:blip r:embed="rId3"/>
          <a:stretch>
            <a:fillRect/>
          </a:stretch>
        </p:blipFill>
        <p:spPr>
          <a:xfrm>
            <a:off x="-914401" y="-148372"/>
            <a:ext cx="13331231" cy="7292122"/>
          </a:xfrm>
          <a:prstGeom prst="rect">
            <a:avLst/>
          </a:prstGeom>
        </p:spPr>
      </p:pic>
      <p:sp>
        <p:nvSpPr>
          <p:cNvPr id="6" name="Oval 5">
            <a:extLst>
              <a:ext uri="{FF2B5EF4-FFF2-40B4-BE49-F238E27FC236}">
                <a16:creationId xmlns:a16="http://schemas.microsoft.com/office/drawing/2014/main" id="{1CF919A4-1642-BE4B-B0F7-1032801FE1A9}"/>
              </a:ext>
            </a:extLst>
          </p:cNvPr>
          <p:cNvSpPr/>
          <p:nvPr/>
        </p:nvSpPr>
        <p:spPr>
          <a:xfrm>
            <a:off x="8365566" y="2588915"/>
            <a:ext cx="3614119" cy="35389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F7105B7-9B23-F14C-8C05-485C660919DB}"/>
              </a:ext>
            </a:extLst>
          </p:cNvPr>
          <p:cNvPicPr>
            <a:picLocks noChangeAspect="1"/>
          </p:cNvPicPr>
          <p:nvPr/>
        </p:nvPicPr>
        <p:blipFill>
          <a:blip r:embed="rId4"/>
          <a:stretch>
            <a:fillRect/>
          </a:stretch>
        </p:blipFill>
        <p:spPr>
          <a:xfrm>
            <a:off x="8324735" y="2573928"/>
            <a:ext cx="3654949" cy="3538919"/>
          </a:xfrm>
          <a:prstGeom prst="rect">
            <a:avLst/>
          </a:prstGeom>
        </p:spPr>
      </p:pic>
      <p:sp>
        <p:nvSpPr>
          <p:cNvPr id="7" name="TextBox 6">
            <a:extLst>
              <a:ext uri="{FF2B5EF4-FFF2-40B4-BE49-F238E27FC236}">
                <a16:creationId xmlns:a16="http://schemas.microsoft.com/office/drawing/2014/main" id="{29B9B97A-509E-8749-B1D9-62124A69845A}"/>
              </a:ext>
            </a:extLst>
          </p:cNvPr>
          <p:cNvSpPr txBox="1"/>
          <p:nvPr/>
        </p:nvSpPr>
        <p:spPr>
          <a:xfrm>
            <a:off x="6972305" y="6097365"/>
            <a:ext cx="5334000" cy="646331"/>
          </a:xfrm>
          <a:prstGeom prst="rect">
            <a:avLst/>
          </a:prstGeom>
          <a:noFill/>
        </p:spPr>
        <p:txBody>
          <a:bodyPr wrap="square" rtlCol="0">
            <a:spAutoFit/>
          </a:bodyPr>
          <a:lstStyle/>
          <a:p>
            <a:r>
              <a:rPr lang="en-US" sz="3600" b="1" u="sng" dirty="0">
                <a:hlinkClick r:id="rId5"/>
              </a:rPr>
              <a:t>www.na.org/contribute</a:t>
            </a:r>
            <a:r>
              <a:rPr lang="en-US" sz="3600" b="1" dirty="0"/>
              <a:t> </a:t>
            </a:r>
          </a:p>
        </p:txBody>
      </p:sp>
    </p:spTree>
    <p:extLst>
      <p:ext uri="{BB962C8B-B14F-4D97-AF65-F5344CB8AC3E}">
        <p14:creationId xmlns:p14="http://schemas.microsoft.com/office/powerpoint/2010/main" val="29471356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15">
            <a:extLst>
              <a:ext uri="{FF2B5EF4-FFF2-40B4-BE49-F238E27FC236}">
                <a16:creationId xmlns:a16="http://schemas.microsoft.com/office/drawing/2014/main" id="{993F5F06-36E2-8342-A98E-F69CEE0FFD54}"/>
              </a:ext>
            </a:extLst>
          </p:cNvPr>
          <p:cNvSpPr/>
          <p:nvPr/>
        </p:nvSpPr>
        <p:spPr>
          <a:xfrm>
            <a:off x="5757527" y="486873"/>
            <a:ext cx="6074607" cy="6267107"/>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p>
            <a:pPr marR="0" lvl="0" algn="l" defTabSz="457200" rtl="0" eaLnBrk="1" fontAlgn="auto" latinLnBrk="0" hangingPunct="1">
              <a:lnSpc>
                <a:spcPct val="100000"/>
              </a:lnSpc>
              <a:spcBef>
                <a:spcPts val="600"/>
              </a:spcBef>
              <a:spcAft>
                <a:spcPts val="1800"/>
              </a:spcAft>
              <a:buClr>
                <a:srgbClr val="92D050"/>
              </a:buClr>
              <a:buSzPct val="100000"/>
              <a:tabLst/>
              <a:defRPr sz="1800"/>
            </a:pPr>
            <a:r>
              <a:rPr lang="en-US" sz="3600" b="1" kern="1200" dirty="0">
                <a:solidFill>
                  <a:srgbClr val="16469A"/>
                </a:solidFill>
                <a:latin typeface="+mn-lt"/>
                <a:ea typeface="Cambria" charset="0"/>
                <a:cs typeface="Cambria" charset="0"/>
                <a:sym typeface="PopplLaudatio-Regular"/>
              </a:rPr>
              <a:t>Other </a:t>
            </a:r>
            <a:r>
              <a:rPr lang="en-US" sz="3600" b="1" dirty="0">
                <a:solidFill>
                  <a:srgbClr val="16469A"/>
                </a:solidFill>
                <a:latin typeface="+mn-lt"/>
                <a:ea typeface="Cambria" charset="0"/>
                <a:cs typeface="Cambria" charset="0"/>
                <a:sym typeface="PopplLaudatio-Regular"/>
              </a:rPr>
              <a:t>PowerPoint</a:t>
            </a:r>
            <a:r>
              <a:rPr kumimoji="0" sz="3600" b="1" i="0" u="none" strike="noStrike" kern="1200" cap="none" spc="0" normalizeH="0" baseline="0" noProof="0" dirty="0">
                <a:ln>
                  <a:noFill/>
                </a:ln>
                <a:solidFill>
                  <a:srgbClr val="16469A"/>
                </a:solidFill>
                <a:effectLst/>
                <a:uLnTx/>
                <a:uFillTx/>
                <a:latin typeface="+mn-lt"/>
                <a:ea typeface="Cambria" charset="0"/>
                <a:cs typeface="Cambria" charset="0"/>
                <a:sym typeface="PopplLaudatio-Regular"/>
              </a:rPr>
              <a:t>s </a:t>
            </a:r>
            <a:r>
              <a:rPr kumimoji="0" lang="en-US" sz="3600" b="1" i="0" u="none" strike="noStrike" kern="1200" cap="none" spc="0" normalizeH="0" baseline="0" noProof="0" dirty="0">
                <a:ln>
                  <a:noFill/>
                </a:ln>
                <a:solidFill>
                  <a:srgbClr val="16469A"/>
                </a:solidFill>
                <a:effectLst/>
                <a:uLnTx/>
                <a:uFillTx/>
                <a:latin typeface="+mn-lt"/>
                <a:ea typeface="Cambria" charset="0"/>
                <a:cs typeface="Cambria" charset="0"/>
                <a:sym typeface="PopplLaudatio-Regular"/>
              </a:rPr>
              <a:t>and videos </a:t>
            </a:r>
            <a:r>
              <a:rPr kumimoji="0" sz="3600" b="1" i="0" u="none" strike="noStrike" kern="1200" cap="none" spc="0" normalizeH="0" baseline="0" noProof="0" dirty="0">
                <a:ln>
                  <a:noFill/>
                </a:ln>
                <a:solidFill>
                  <a:srgbClr val="16469A"/>
                </a:solidFill>
                <a:effectLst/>
                <a:uLnTx/>
                <a:uFillTx/>
                <a:latin typeface="+mn-lt"/>
                <a:ea typeface="Cambria" charset="0"/>
                <a:cs typeface="Cambria" charset="0"/>
                <a:sym typeface="PopplLaudatio-Regular"/>
              </a:rPr>
              <a:t>available online</a:t>
            </a:r>
            <a:endParaRPr kumimoji="0" lang="en-US" sz="3600" b="1" i="0" u="none" strike="noStrike" kern="1200" cap="none" spc="0" normalizeH="0" baseline="0" noProof="0" dirty="0">
              <a:ln>
                <a:noFill/>
              </a:ln>
              <a:solidFill>
                <a:srgbClr val="16469A"/>
              </a:solidFill>
              <a:effectLst/>
              <a:uLnTx/>
              <a:uFillTx/>
              <a:latin typeface="+mn-lt"/>
              <a:ea typeface="Cambria" charset="0"/>
              <a:cs typeface="Cambria" charset="0"/>
              <a:sym typeface="PopplLaudatio-Regular"/>
            </a:endParaRPr>
          </a:p>
          <a:p>
            <a:pPr marR="0" lvl="0" algn="l" defTabSz="457200" rtl="0" eaLnBrk="1" fontAlgn="auto" latinLnBrk="0" hangingPunct="1">
              <a:lnSpc>
                <a:spcPct val="100000"/>
              </a:lnSpc>
              <a:spcBef>
                <a:spcPts val="600"/>
              </a:spcBef>
              <a:spcAft>
                <a:spcPts val="1800"/>
              </a:spcAft>
              <a:buClr>
                <a:srgbClr val="92D050"/>
              </a:buClr>
              <a:buSzPct val="100000"/>
              <a:tabLst/>
              <a:defRPr sz="1800"/>
            </a:pPr>
            <a:r>
              <a:rPr kumimoji="0" lang="en-US" sz="3600" b="1" i="1" u="none" strike="noStrike" kern="1200" cap="none" spc="0" normalizeH="0" baseline="0" noProof="0" dirty="0">
                <a:ln>
                  <a:noFill/>
                </a:ln>
                <a:solidFill>
                  <a:srgbClr val="16469A"/>
                </a:solidFill>
                <a:effectLst/>
                <a:uLnTx/>
                <a:uFillTx/>
                <a:latin typeface="+mn-lt"/>
                <a:ea typeface="Cambria" charset="0"/>
                <a:cs typeface="Cambria" charset="0"/>
                <a:sym typeface="PopplLaudatio-Regular"/>
              </a:rPr>
              <a:t>ICC </a:t>
            </a:r>
            <a:r>
              <a:rPr kumimoji="0" lang="en-US" sz="3600" b="1" i="0" u="none" strike="noStrike" kern="1200" cap="none" spc="0" normalizeH="0" baseline="0" noProof="0" dirty="0">
                <a:ln>
                  <a:noFill/>
                </a:ln>
                <a:solidFill>
                  <a:srgbClr val="16469A"/>
                </a:solidFill>
                <a:effectLst/>
                <a:uLnTx/>
                <a:uFillTx/>
                <a:latin typeface="+mn-lt"/>
                <a:ea typeface="Cambria" charset="0"/>
                <a:cs typeface="Cambria" charset="0"/>
                <a:sym typeface="PopplLaudatio-Regular"/>
              </a:rPr>
              <a:t>and SPAD draft </a:t>
            </a:r>
            <a:r>
              <a:rPr kumimoji="0" sz="3600" b="1" i="0" u="none" strike="noStrike" kern="1200" cap="none" spc="0" normalizeH="0" baseline="0" noProof="0" dirty="0">
                <a:ln>
                  <a:noFill/>
                </a:ln>
                <a:solidFill>
                  <a:srgbClr val="16469A"/>
                </a:solidFill>
                <a:effectLst/>
                <a:uLnTx/>
                <a:uFillTx/>
                <a:latin typeface="+mn-lt"/>
                <a:ea typeface="Cambria" charset="0"/>
                <a:cs typeface="Cambria" charset="0"/>
                <a:sym typeface="PopplLaudatio-Regular"/>
              </a:rPr>
              <a:t>can be downloaded</a:t>
            </a:r>
            <a:r>
              <a:rPr kumimoji="0" lang="en-US" sz="3600" b="1" i="0" u="none" strike="noStrike" kern="1200" cap="none" spc="0" normalizeH="0" baseline="0" noProof="0" dirty="0">
                <a:ln>
                  <a:noFill/>
                </a:ln>
                <a:solidFill>
                  <a:srgbClr val="16469A"/>
                </a:solidFill>
                <a:effectLst/>
                <a:uLnTx/>
                <a:uFillTx/>
                <a:latin typeface="+mn-lt"/>
                <a:ea typeface="Cambria" charset="0"/>
                <a:cs typeface="Cambria" charset="0"/>
                <a:sym typeface="PopplLaudatio-Regular"/>
              </a:rPr>
              <a:t>. H</a:t>
            </a:r>
            <a:r>
              <a:rPr kumimoji="0" sz="3600" b="1" i="0" u="none" strike="noStrike" kern="1200" cap="none" spc="0" normalizeH="0" baseline="0" noProof="0" dirty="0">
                <a:ln>
                  <a:noFill/>
                </a:ln>
                <a:solidFill>
                  <a:srgbClr val="16469A"/>
                </a:solidFill>
                <a:effectLst/>
                <a:uLnTx/>
                <a:uFillTx/>
                <a:latin typeface="+mn-lt"/>
                <a:ea typeface="Cambria" charset="0"/>
                <a:cs typeface="Cambria" charset="0"/>
                <a:sym typeface="PopplLaudatio-Regular"/>
              </a:rPr>
              <a:t>ard copies</a:t>
            </a:r>
            <a:r>
              <a:rPr kumimoji="0" lang="en-US" sz="3600" b="1" i="0" u="none" strike="noStrike" kern="1200" cap="none" spc="0" normalizeH="0" baseline="0" noProof="0" dirty="0">
                <a:ln>
                  <a:noFill/>
                </a:ln>
                <a:solidFill>
                  <a:srgbClr val="16469A"/>
                </a:solidFill>
                <a:effectLst/>
                <a:uLnTx/>
                <a:uFillTx/>
                <a:latin typeface="+mn-lt"/>
                <a:ea typeface="Cambria" charset="0"/>
                <a:cs typeface="Cambria" charset="0"/>
                <a:sym typeface="PopplLaudatio-Regular"/>
              </a:rPr>
              <a:t> of SPAD draft</a:t>
            </a:r>
            <a:r>
              <a:rPr kumimoji="0" sz="3600" b="1" i="0" u="none" strike="noStrike" kern="1200" cap="none" spc="0" normalizeH="0" baseline="0" noProof="0" dirty="0">
                <a:ln>
                  <a:noFill/>
                </a:ln>
                <a:solidFill>
                  <a:srgbClr val="16469A"/>
                </a:solidFill>
                <a:effectLst/>
                <a:uLnTx/>
                <a:uFillTx/>
                <a:latin typeface="+mn-lt"/>
                <a:ea typeface="Cambria" charset="0"/>
                <a:cs typeface="Cambria" charset="0"/>
                <a:sym typeface="PopplLaudatio-Regular"/>
              </a:rPr>
              <a:t> can be ordered from NA World Services</a:t>
            </a:r>
          </a:p>
          <a:p>
            <a:pPr marL="457200" marR="0" lvl="1" indent="0" algn="l" defTabSz="457200" rtl="0" eaLnBrk="1" fontAlgn="auto" latinLnBrk="0" hangingPunct="1">
              <a:lnSpc>
                <a:spcPct val="100000"/>
              </a:lnSpc>
              <a:spcBef>
                <a:spcPts val="600"/>
              </a:spcBef>
              <a:spcAft>
                <a:spcPts val="1800"/>
              </a:spcAft>
              <a:buClrTx/>
              <a:buSzPct val="75000"/>
              <a:buFontTx/>
              <a:buNone/>
              <a:tabLst/>
              <a:defRPr sz="1800"/>
            </a:pPr>
            <a:r>
              <a:rPr kumimoji="0" sz="3600" b="1" i="0" u="sng" strike="noStrike" kern="1200" cap="none" spc="0" normalizeH="0" baseline="0" noProof="0" dirty="0">
                <a:ln>
                  <a:noFill/>
                </a:ln>
                <a:solidFill>
                  <a:srgbClr val="16469A"/>
                </a:solidFill>
                <a:effectLst/>
                <a:uLnTx/>
                <a:uFill>
                  <a:solidFill>
                    <a:srgbClr val="00B0F0"/>
                  </a:solidFill>
                </a:uFill>
                <a:latin typeface="+mn-lt"/>
                <a:ea typeface="Cambria" charset="0"/>
                <a:cs typeface="Cambria" charset="0"/>
                <a:sym typeface="PopplLaudatio-Regular"/>
              </a:rPr>
              <a:t>www.na.org/conference</a:t>
            </a:r>
          </a:p>
          <a:p>
            <a:pPr marL="457200" marR="0" lvl="1" indent="0" algn="l" defTabSz="457200" rtl="0" eaLnBrk="1" fontAlgn="auto" latinLnBrk="0" hangingPunct="1">
              <a:lnSpc>
                <a:spcPct val="100000"/>
              </a:lnSpc>
              <a:spcBef>
                <a:spcPts val="600"/>
              </a:spcBef>
              <a:spcAft>
                <a:spcPts val="1800"/>
              </a:spcAft>
              <a:buClrTx/>
              <a:buSzPct val="75000"/>
              <a:buFontTx/>
              <a:buNone/>
              <a:tabLst/>
              <a:defRPr sz="1800"/>
            </a:pPr>
            <a:r>
              <a:rPr kumimoji="0" sz="3600" b="1" i="0" u="sng" strike="noStrike" kern="1200" cap="none" spc="0" normalizeH="0" baseline="0" noProof="0" dirty="0">
                <a:ln>
                  <a:noFill/>
                </a:ln>
                <a:solidFill>
                  <a:srgbClr val="16469A"/>
                </a:solidFill>
                <a:effectLst/>
                <a:uLnTx/>
                <a:uFill>
                  <a:solidFill>
                    <a:srgbClr val="00B0F0"/>
                  </a:solidFill>
                </a:uFill>
                <a:latin typeface="+mn-lt"/>
                <a:ea typeface="Cambria" charset="0"/>
                <a:cs typeface="Cambria" charset="0"/>
                <a:sym typeface="PopplLaudatio-Regular"/>
              </a:rPr>
              <a:t>worldboard@na.org </a:t>
            </a:r>
          </a:p>
        </p:txBody>
      </p:sp>
      <p:pic>
        <p:nvPicPr>
          <p:cNvPr id="12" name="Picture 11">
            <a:extLst>
              <a:ext uri="{FF2B5EF4-FFF2-40B4-BE49-F238E27FC236}">
                <a16:creationId xmlns:a16="http://schemas.microsoft.com/office/drawing/2014/main" id="{8E58CE6E-514D-6247-831B-94793737E67B}"/>
              </a:ext>
            </a:extLst>
          </p:cNvPr>
          <p:cNvPicPr>
            <a:picLocks noChangeAspect="1"/>
          </p:cNvPicPr>
          <p:nvPr/>
        </p:nvPicPr>
        <p:blipFill>
          <a:blip r:embed="rId3"/>
          <a:stretch>
            <a:fillRect/>
          </a:stretch>
        </p:blipFill>
        <p:spPr>
          <a:xfrm>
            <a:off x="5472143" y="677493"/>
            <a:ext cx="261851" cy="274320"/>
          </a:xfrm>
          <a:prstGeom prst="rect">
            <a:avLst/>
          </a:prstGeom>
        </p:spPr>
      </p:pic>
      <p:pic>
        <p:nvPicPr>
          <p:cNvPr id="13" name="Picture 12">
            <a:extLst>
              <a:ext uri="{FF2B5EF4-FFF2-40B4-BE49-F238E27FC236}">
                <a16:creationId xmlns:a16="http://schemas.microsoft.com/office/drawing/2014/main" id="{38C5E13D-6BE7-2941-AA54-C85B4DB0E68D}"/>
              </a:ext>
            </a:extLst>
          </p:cNvPr>
          <p:cNvPicPr>
            <a:picLocks noChangeAspect="1"/>
          </p:cNvPicPr>
          <p:nvPr/>
        </p:nvPicPr>
        <p:blipFill>
          <a:blip r:embed="rId3"/>
          <a:stretch>
            <a:fillRect/>
          </a:stretch>
        </p:blipFill>
        <p:spPr>
          <a:xfrm>
            <a:off x="5472142" y="2071670"/>
            <a:ext cx="261851" cy="274320"/>
          </a:xfrm>
          <a:prstGeom prst="rect">
            <a:avLst/>
          </a:prstGeom>
        </p:spPr>
      </p:pic>
      <p:pic>
        <p:nvPicPr>
          <p:cNvPr id="14" name="Picture 13">
            <a:extLst>
              <a:ext uri="{FF2B5EF4-FFF2-40B4-BE49-F238E27FC236}">
                <a16:creationId xmlns:a16="http://schemas.microsoft.com/office/drawing/2014/main" id="{F871C579-6B6E-BA45-BEE4-EFF717AF2B24}"/>
              </a:ext>
            </a:extLst>
          </p:cNvPr>
          <p:cNvPicPr>
            <a:picLocks noChangeAspect="1"/>
          </p:cNvPicPr>
          <p:nvPr/>
        </p:nvPicPr>
        <p:blipFill>
          <a:blip r:embed="rId4"/>
          <a:stretch>
            <a:fillRect/>
          </a:stretch>
        </p:blipFill>
        <p:spPr>
          <a:xfrm rot="20452375">
            <a:off x="372276" y="256641"/>
            <a:ext cx="4644050" cy="6006305"/>
          </a:xfrm>
          <a:prstGeom prst="rect">
            <a:avLst/>
          </a:prstGeom>
        </p:spPr>
      </p:pic>
    </p:spTree>
    <p:extLst>
      <p:ext uri="{BB962C8B-B14F-4D97-AF65-F5344CB8AC3E}">
        <p14:creationId xmlns:p14="http://schemas.microsoft.com/office/powerpoint/2010/main" val="1167972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2C386-ACFD-7C4C-B220-B09EE8E05600}"/>
              </a:ext>
            </a:extLst>
          </p:cNvPr>
          <p:cNvPicPr>
            <a:picLocks noChangeAspect="1"/>
          </p:cNvPicPr>
          <p:nvPr/>
        </p:nvPicPr>
        <p:blipFill>
          <a:blip r:embed="rId3"/>
          <a:stretch>
            <a:fillRect/>
          </a:stretch>
        </p:blipFill>
        <p:spPr>
          <a:xfrm>
            <a:off x="509439" y="2294743"/>
            <a:ext cx="2786347" cy="2801913"/>
          </a:xfrm>
          <a:prstGeom prst="rect">
            <a:avLst/>
          </a:prstGeom>
        </p:spPr>
      </p:pic>
      <p:pic>
        <p:nvPicPr>
          <p:cNvPr id="3" name="Picture 2">
            <a:extLst>
              <a:ext uri="{FF2B5EF4-FFF2-40B4-BE49-F238E27FC236}">
                <a16:creationId xmlns:a16="http://schemas.microsoft.com/office/drawing/2014/main" id="{D7CBD25B-C088-B745-B756-747CFDDF6AC1}"/>
              </a:ext>
            </a:extLst>
          </p:cNvPr>
          <p:cNvPicPr>
            <a:picLocks noChangeAspect="1"/>
          </p:cNvPicPr>
          <p:nvPr/>
        </p:nvPicPr>
        <p:blipFill>
          <a:blip r:embed="rId4"/>
          <a:stretch>
            <a:fillRect/>
          </a:stretch>
        </p:blipFill>
        <p:spPr>
          <a:xfrm>
            <a:off x="0" y="979095"/>
            <a:ext cx="1727846" cy="1758978"/>
          </a:xfrm>
          <a:prstGeom prst="rect">
            <a:avLst/>
          </a:prstGeom>
        </p:spPr>
      </p:pic>
      <p:sp>
        <p:nvSpPr>
          <p:cNvPr id="4" name="Google Shape;118;p14">
            <a:extLst>
              <a:ext uri="{FF2B5EF4-FFF2-40B4-BE49-F238E27FC236}">
                <a16:creationId xmlns:a16="http://schemas.microsoft.com/office/drawing/2014/main" id="{64273263-7DDB-3648-B417-075CF158BA2F}"/>
              </a:ext>
            </a:extLst>
          </p:cNvPr>
          <p:cNvSpPr txBox="1">
            <a:spLocks/>
          </p:cNvSpPr>
          <p:nvPr/>
        </p:nvSpPr>
        <p:spPr>
          <a:xfrm>
            <a:off x="5114646" y="317541"/>
            <a:ext cx="6683654" cy="39243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Bef>
                <a:spcPts val="2400"/>
              </a:spcBef>
            </a:pPr>
            <a:r>
              <a:rPr lang="en-US" sz="4000" b="1" dirty="0">
                <a:solidFill>
                  <a:schemeClr val="bg1"/>
                </a:solidFill>
              </a:rPr>
              <a:t>Virtual partial WSC 2022 will meet 22, 23, 29, </a:t>
            </a:r>
            <a:br>
              <a:rPr lang="en-US" sz="4000" b="1" dirty="0">
                <a:solidFill>
                  <a:schemeClr val="bg1"/>
                </a:solidFill>
              </a:rPr>
            </a:br>
            <a:r>
              <a:rPr lang="en-US" sz="4000" b="1" dirty="0">
                <a:solidFill>
                  <a:schemeClr val="bg1"/>
                </a:solidFill>
              </a:rPr>
              <a:t>and 30 April</a:t>
            </a:r>
          </a:p>
          <a:p>
            <a:pPr>
              <a:spcBef>
                <a:spcPts val="2400"/>
              </a:spcBef>
            </a:pPr>
            <a:r>
              <a:rPr lang="en-US" sz="4000" b="1" dirty="0">
                <a:solidFill>
                  <a:schemeClr val="bg1"/>
                </a:solidFill>
              </a:rPr>
              <a:t>2-sessions a day</a:t>
            </a:r>
          </a:p>
          <a:p>
            <a:pPr>
              <a:spcBef>
                <a:spcPts val="2400"/>
              </a:spcBef>
            </a:pPr>
            <a:r>
              <a:rPr lang="en-US" sz="4000" b="1" dirty="0">
                <a:solidFill>
                  <a:schemeClr val="bg1"/>
                </a:solidFill>
              </a:rPr>
              <a:t>Voting and initial straw polls will take place via </a:t>
            </a:r>
            <a:r>
              <a:rPr lang="en-US" sz="4000" b="1" dirty="0" err="1">
                <a:solidFill>
                  <a:schemeClr val="bg1"/>
                </a:solidFill>
              </a:rPr>
              <a:t>epoll</a:t>
            </a:r>
            <a:r>
              <a:rPr lang="en-US" sz="4000" b="1" dirty="0">
                <a:solidFill>
                  <a:schemeClr val="bg1"/>
                </a:solidFill>
              </a:rPr>
              <a:t> </a:t>
            </a:r>
          </a:p>
          <a:p>
            <a:pPr>
              <a:spcBef>
                <a:spcPts val="2400"/>
              </a:spcBef>
            </a:pPr>
            <a:r>
              <a:rPr lang="en-US" sz="4000" b="1" dirty="0">
                <a:solidFill>
                  <a:schemeClr val="bg1"/>
                </a:solidFill>
              </a:rPr>
              <a:t>Livestreamed on YouTube</a:t>
            </a:r>
          </a:p>
          <a:p>
            <a:pPr>
              <a:spcBef>
                <a:spcPts val="2400"/>
              </a:spcBef>
            </a:pPr>
            <a:endParaRPr lang="en-US" sz="4000" b="1" dirty="0">
              <a:solidFill>
                <a:schemeClr val="bg1"/>
              </a:solidFill>
            </a:endParaRPr>
          </a:p>
        </p:txBody>
      </p:sp>
      <p:pic>
        <p:nvPicPr>
          <p:cNvPr id="5" name="Picture 4">
            <a:extLst>
              <a:ext uri="{FF2B5EF4-FFF2-40B4-BE49-F238E27FC236}">
                <a16:creationId xmlns:a16="http://schemas.microsoft.com/office/drawing/2014/main" id="{099C90D8-B31C-3B43-BD32-098E5358B858}"/>
              </a:ext>
            </a:extLst>
          </p:cNvPr>
          <p:cNvPicPr>
            <a:picLocks noChangeAspect="1"/>
          </p:cNvPicPr>
          <p:nvPr/>
        </p:nvPicPr>
        <p:blipFill>
          <a:blip r:embed="rId5"/>
          <a:stretch>
            <a:fillRect/>
          </a:stretch>
        </p:blipFill>
        <p:spPr>
          <a:xfrm>
            <a:off x="4759046" y="884794"/>
            <a:ext cx="355600" cy="372533"/>
          </a:xfrm>
          <a:prstGeom prst="rect">
            <a:avLst/>
          </a:prstGeom>
        </p:spPr>
      </p:pic>
      <p:pic>
        <p:nvPicPr>
          <p:cNvPr id="6" name="Picture 5">
            <a:extLst>
              <a:ext uri="{FF2B5EF4-FFF2-40B4-BE49-F238E27FC236}">
                <a16:creationId xmlns:a16="http://schemas.microsoft.com/office/drawing/2014/main" id="{40B878CC-7034-F547-A774-E04F50AC7BFA}"/>
              </a:ext>
            </a:extLst>
          </p:cNvPr>
          <p:cNvPicPr>
            <a:picLocks noChangeAspect="1"/>
          </p:cNvPicPr>
          <p:nvPr/>
        </p:nvPicPr>
        <p:blipFill>
          <a:blip r:embed="rId5"/>
          <a:stretch>
            <a:fillRect/>
          </a:stretch>
        </p:blipFill>
        <p:spPr>
          <a:xfrm>
            <a:off x="4759046" y="2997154"/>
            <a:ext cx="355600" cy="372533"/>
          </a:xfrm>
          <a:prstGeom prst="rect">
            <a:avLst/>
          </a:prstGeom>
        </p:spPr>
      </p:pic>
      <p:pic>
        <p:nvPicPr>
          <p:cNvPr id="7" name="Picture 6">
            <a:extLst>
              <a:ext uri="{FF2B5EF4-FFF2-40B4-BE49-F238E27FC236}">
                <a16:creationId xmlns:a16="http://schemas.microsoft.com/office/drawing/2014/main" id="{D4E5074F-FBF3-2B4D-A13B-9ED6E6292AB4}"/>
              </a:ext>
            </a:extLst>
          </p:cNvPr>
          <p:cNvPicPr>
            <a:picLocks noChangeAspect="1"/>
          </p:cNvPicPr>
          <p:nvPr/>
        </p:nvPicPr>
        <p:blipFill>
          <a:blip r:embed="rId5"/>
          <a:stretch>
            <a:fillRect/>
          </a:stretch>
        </p:blipFill>
        <p:spPr>
          <a:xfrm>
            <a:off x="4759046" y="3936940"/>
            <a:ext cx="355600" cy="372533"/>
          </a:xfrm>
          <a:prstGeom prst="rect">
            <a:avLst/>
          </a:prstGeom>
        </p:spPr>
      </p:pic>
      <p:pic>
        <p:nvPicPr>
          <p:cNvPr id="8" name="Picture 7">
            <a:extLst>
              <a:ext uri="{FF2B5EF4-FFF2-40B4-BE49-F238E27FC236}">
                <a16:creationId xmlns:a16="http://schemas.microsoft.com/office/drawing/2014/main" id="{B926A6D2-03FE-7F4A-8F8B-02B3BC6B4A29}"/>
              </a:ext>
            </a:extLst>
          </p:cNvPr>
          <p:cNvPicPr>
            <a:picLocks noChangeAspect="1"/>
          </p:cNvPicPr>
          <p:nvPr/>
        </p:nvPicPr>
        <p:blipFill>
          <a:blip r:embed="rId5"/>
          <a:stretch>
            <a:fillRect/>
          </a:stretch>
        </p:blipFill>
        <p:spPr>
          <a:xfrm>
            <a:off x="4759046" y="6049254"/>
            <a:ext cx="355600" cy="372533"/>
          </a:xfrm>
          <a:prstGeom prst="rect">
            <a:avLst/>
          </a:prstGeom>
        </p:spPr>
      </p:pic>
    </p:spTree>
    <p:extLst>
      <p:ext uri="{BB962C8B-B14F-4D97-AF65-F5344CB8AC3E}">
        <p14:creationId xmlns:p14="http://schemas.microsoft.com/office/powerpoint/2010/main" val="3654659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040189-4A55-5A48-BA9B-1480AA621802}"/>
              </a:ext>
            </a:extLst>
          </p:cNvPr>
          <p:cNvPicPr>
            <a:picLocks noChangeAspect="1"/>
          </p:cNvPicPr>
          <p:nvPr/>
        </p:nvPicPr>
        <p:blipFill>
          <a:blip r:embed="rId3"/>
          <a:stretch>
            <a:fillRect/>
          </a:stretch>
        </p:blipFill>
        <p:spPr>
          <a:xfrm>
            <a:off x="127675" y="0"/>
            <a:ext cx="3798711" cy="6858000"/>
          </a:xfrm>
          <a:prstGeom prst="rect">
            <a:avLst/>
          </a:prstGeom>
        </p:spPr>
      </p:pic>
      <p:sp>
        <p:nvSpPr>
          <p:cNvPr id="10" name="TextBox 9">
            <a:extLst>
              <a:ext uri="{FF2B5EF4-FFF2-40B4-BE49-F238E27FC236}">
                <a16:creationId xmlns:a16="http://schemas.microsoft.com/office/drawing/2014/main" id="{1AA4C931-924E-4248-9934-C0283699DB4A}"/>
              </a:ext>
            </a:extLst>
          </p:cNvPr>
          <p:cNvSpPr txBox="1"/>
          <p:nvPr/>
        </p:nvSpPr>
        <p:spPr>
          <a:xfrm>
            <a:off x="9545675" y="2433459"/>
            <a:ext cx="2735225" cy="4524315"/>
          </a:xfrm>
          <a:prstGeom prst="rect">
            <a:avLst/>
          </a:prstGeom>
          <a:noFill/>
        </p:spPr>
        <p:txBody>
          <a:bodyPr wrap="square" rtlCol="0">
            <a:spAutoFit/>
          </a:bodyPr>
          <a:lstStyle/>
          <a:p>
            <a:r>
              <a:rPr lang="en-US" sz="3200" b="1" dirty="0">
                <a:solidFill>
                  <a:srgbClr val="FFFF00"/>
                </a:solidFill>
              </a:rPr>
              <a:t>Deadline for amendments to all motions is April </a:t>
            </a:r>
            <a:r>
              <a:rPr lang="en-US" sz="3200" b="1" dirty="0" smtClean="0">
                <a:solidFill>
                  <a:srgbClr val="FFFF00"/>
                </a:solidFill>
              </a:rPr>
              <a:t>8</a:t>
            </a:r>
            <a:endParaRPr lang="en-US" sz="3200" b="1" dirty="0">
              <a:solidFill>
                <a:srgbClr val="FFFF00"/>
              </a:solidFill>
            </a:endParaRPr>
          </a:p>
          <a:p>
            <a:endParaRPr lang="en-US" sz="3200" b="1" dirty="0">
              <a:solidFill>
                <a:srgbClr val="FFFF00"/>
              </a:solidFill>
            </a:endParaRPr>
          </a:p>
          <a:p>
            <a:r>
              <a:rPr lang="en-US" sz="3200" b="1" u="sng" dirty="0" err="1">
                <a:solidFill>
                  <a:srgbClr val="FFFF00"/>
                </a:solidFill>
              </a:rPr>
              <a:t>wb@na.org</a:t>
            </a:r>
            <a:r>
              <a:rPr lang="en-US" sz="3200" b="1" u="sng" dirty="0">
                <a:solidFill>
                  <a:srgbClr val="FFFF00"/>
                </a:solidFill>
              </a:rPr>
              <a:t> </a:t>
            </a:r>
          </a:p>
          <a:p>
            <a:endParaRPr lang="en-US" sz="3200" b="1" dirty="0">
              <a:solidFill>
                <a:srgbClr val="FFFF00"/>
              </a:solidFill>
            </a:endParaRPr>
          </a:p>
          <a:p>
            <a:r>
              <a:rPr lang="en-US" sz="3200" b="1" dirty="0">
                <a:solidFill>
                  <a:srgbClr val="FFFF00"/>
                </a:solidFill>
              </a:rPr>
              <a:t> </a:t>
            </a:r>
          </a:p>
        </p:txBody>
      </p:sp>
      <p:sp>
        <p:nvSpPr>
          <p:cNvPr id="11" name="TextBox 10">
            <a:extLst>
              <a:ext uri="{FF2B5EF4-FFF2-40B4-BE49-F238E27FC236}">
                <a16:creationId xmlns:a16="http://schemas.microsoft.com/office/drawing/2014/main" id="{A16D002C-49CB-0F4E-B7E3-1C2B9E020E0A}"/>
              </a:ext>
            </a:extLst>
          </p:cNvPr>
          <p:cNvSpPr txBox="1"/>
          <p:nvPr/>
        </p:nvSpPr>
        <p:spPr>
          <a:xfrm>
            <a:off x="3926386" y="660400"/>
            <a:ext cx="4852120" cy="1569660"/>
          </a:xfrm>
          <a:prstGeom prst="rect">
            <a:avLst/>
          </a:prstGeom>
          <a:noFill/>
        </p:spPr>
        <p:txBody>
          <a:bodyPr wrap="none" rtlCol="0">
            <a:noAutofit/>
          </a:bodyPr>
          <a:lstStyle/>
          <a:p>
            <a:pPr>
              <a:spcBef>
                <a:spcPts val="1200"/>
              </a:spcBef>
            </a:pPr>
            <a:r>
              <a:rPr lang="en-US" sz="3200" b="1" u="sng" dirty="0">
                <a:hlinkClick r:id="rId4"/>
              </a:rPr>
              <a:t>www.na.org/dates</a:t>
            </a:r>
            <a:r>
              <a:rPr lang="en-US" sz="3200" b="1" dirty="0"/>
              <a:t> </a:t>
            </a:r>
          </a:p>
          <a:p>
            <a:pPr>
              <a:spcBef>
                <a:spcPts val="1200"/>
              </a:spcBef>
            </a:pPr>
            <a:r>
              <a:rPr lang="en-US" sz="3200" b="1" u="sng" dirty="0">
                <a:hlinkClick r:id="rId5"/>
              </a:rPr>
              <a:t>www.na.org/conference</a:t>
            </a:r>
            <a:endParaRPr lang="en-US" sz="3200" b="1" u="sng" dirty="0"/>
          </a:p>
        </p:txBody>
      </p:sp>
      <p:pic>
        <p:nvPicPr>
          <p:cNvPr id="15" name="Picture 14">
            <a:extLst>
              <a:ext uri="{FF2B5EF4-FFF2-40B4-BE49-F238E27FC236}">
                <a16:creationId xmlns:a16="http://schemas.microsoft.com/office/drawing/2014/main" id="{67603618-56B9-4241-9E48-A3E56EE7A0B9}"/>
              </a:ext>
            </a:extLst>
          </p:cNvPr>
          <p:cNvPicPr>
            <a:picLocks noChangeAspect="1"/>
          </p:cNvPicPr>
          <p:nvPr/>
        </p:nvPicPr>
        <p:blipFill>
          <a:blip r:embed="rId6"/>
          <a:stretch>
            <a:fillRect/>
          </a:stretch>
        </p:blipFill>
        <p:spPr>
          <a:xfrm rot="303824">
            <a:off x="5211594" y="2757309"/>
            <a:ext cx="2894663" cy="3738940"/>
          </a:xfrm>
          <a:prstGeom prst="rect">
            <a:avLst/>
          </a:prstGeom>
          <a:noFill/>
          <a:ln w="15875">
            <a:solidFill>
              <a:srgbClr val="143A7E"/>
            </a:solidFill>
          </a:ln>
          <a:effectLst>
            <a:outerShdw blurRad="50800" dist="38100" dir="2700000" algn="tl" rotWithShape="0">
              <a:prstClr val="black">
                <a:alpha val="40000"/>
              </a:prstClr>
            </a:outerShdw>
          </a:effectLst>
        </p:spPr>
      </p:pic>
      <p:sp>
        <p:nvSpPr>
          <p:cNvPr id="18" name="Left Arrow 17">
            <a:extLst>
              <a:ext uri="{FF2B5EF4-FFF2-40B4-BE49-F238E27FC236}">
                <a16:creationId xmlns:a16="http://schemas.microsoft.com/office/drawing/2014/main" id="{366E3367-A5BC-C946-8036-CEDF041DEB3E}"/>
              </a:ext>
            </a:extLst>
          </p:cNvPr>
          <p:cNvSpPr/>
          <p:nvPr/>
        </p:nvSpPr>
        <p:spPr>
          <a:xfrm rot="1386039">
            <a:off x="2561078" y="272480"/>
            <a:ext cx="1459053" cy="3429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 Arrow 18">
            <a:extLst>
              <a:ext uri="{FF2B5EF4-FFF2-40B4-BE49-F238E27FC236}">
                <a16:creationId xmlns:a16="http://schemas.microsoft.com/office/drawing/2014/main" id="{ADFD54A0-3255-3140-BAA9-8D2F587763E2}"/>
              </a:ext>
            </a:extLst>
          </p:cNvPr>
          <p:cNvSpPr/>
          <p:nvPr/>
        </p:nvSpPr>
        <p:spPr>
          <a:xfrm rot="16879151">
            <a:off x="7055468" y="2262009"/>
            <a:ext cx="1102271" cy="3429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925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28F62D-C49A-D141-9FDC-22175AB84C1A}"/>
              </a:ext>
            </a:extLst>
          </p:cNvPr>
          <p:cNvSpPr txBox="1"/>
          <p:nvPr/>
        </p:nvSpPr>
        <p:spPr>
          <a:xfrm>
            <a:off x="5630087" y="1214259"/>
            <a:ext cx="5558613" cy="3539430"/>
          </a:xfrm>
          <a:prstGeom prst="rect">
            <a:avLst/>
          </a:prstGeom>
          <a:noFill/>
        </p:spPr>
        <p:txBody>
          <a:bodyPr wrap="square" rtlCol="0">
            <a:noAutofit/>
          </a:bodyPr>
          <a:lstStyle/>
          <a:p>
            <a:r>
              <a:rPr lang="en-US" sz="6000" b="1" dirty="0">
                <a:solidFill>
                  <a:srgbClr val="FFFF00"/>
                </a:solidFill>
              </a:rPr>
              <a:t>What about the World Service Conference after 2023?</a:t>
            </a:r>
            <a:endParaRPr lang="en-US" sz="6000" b="1" u="sng" dirty="0">
              <a:solidFill>
                <a:srgbClr val="FFFF00"/>
              </a:solidFill>
            </a:endParaRPr>
          </a:p>
          <a:p>
            <a:endParaRPr lang="en-US" sz="6000" b="1" dirty="0">
              <a:solidFill>
                <a:srgbClr val="FFFF00"/>
              </a:solidFill>
            </a:endParaRPr>
          </a:p>
          <a:p>
            <a:r>
              <a:rPr lang="en-US" sz="6000" b="1" dirty="0">
                <a:solidFill>
                  <a:srgbClr val="FFFF00"/>
                </a:solidFill>
              </a:rPr>
              <a:t> </a:t>
            </a:r>
          </a:p>
        </p:txBody>
      </p:sp>
      <p:sp>
        <p:nvSpPr>
          <p:cNvPr id="3" name="TextBox 2">
            <a:extLst>
              <a:ext uri="{FF2B5EF4-FFF2-40B4-BE49-F238E27FC236}">
                <a16:creationId xmlns:a16="http://schemas.microsoft.com/office/drawing/2014/main" id="{9069C2CD-7A95-4D4D-9340-10190D1D7DF2}"/>
              </a:ext>
            </a:extLst>
          </p:cNvPr>
          <p:cNvSpPr txBox="1"/>
          <p:nvPr/>
        </p:nvSpPr>
        <p:spPr>
          <a:xfrm rot="20672693">
            <a:off x="4394200" y="80090"/>
            <a:ext cx="2133600" cy="1569660"/>
          </a:xfrm>
          <a:prstGeom prst="rect">
            <a:avLst/>
          </a:prstGeom>
          <a:noFill/>
        </p:spPr>
        <p:txBody>
          <a:bodyPr wrap="square" rtlCol="0">
            <a:spAutoFit/>
          </a:bodyPr>
          <a:lstStyle/>
          <a:p>
            <a:r>
              <a:rPr lang="en-US" sz="9600" b="1" dirty="0">
                <a:solidFill>
                  <a:schemeClr val="bg1">
                    <a:alpha val="58000"/>
                  </a:schemeClr>
                </a:solidFill>
              </a:rPr>
              <a:t>?</a:t>
            </a:r>
          </a:p>
        </p:txBody>
      </p:sp>
      <p:sp>
        <p:nvSpPr>
          <p:cNvPr id="4" name="TextBox 3">
            <a:extLst>
              <a:ext uri="{FF2B5EF4-FFF2-40B4-BE49-F238E27FC236}">
                <a16:creationId xmlns:a16="http://schemas.microsoft.com/office/drawing/2014/main" id="{845376B8-83E8-F84B-8CB4-03920E81E202}"/>
              </a:ext>
            </a:extLst>
          </p:cNvPr>
          <p:cNvSpPr txBox="1"/>
          <p:nvPr/>
        </p:nvSpPr>
        <p:spPr>
          <a:xfrm rot="1517628">
            <a:off x="10210801" y="5312490"/>
            <a:ext cx="2133600" cy="1569660"/>
          </a:xfrm>
          <a:prstGeom prst="rect">
            <a:avLst/>
          </a:prstGeom>
          <a:noFill/>
        </p:spPr>
        <p:txBody>
          <a:bodyPr wrap="square" rtlCol="0">
            <a:spAutoFit/>
          </a:bodyPr>
          <a:lstStyle/>
          <a:p>
            <a:r>
              <a:rPr lang="en-US" sz="9600" b="1" dirty="0">
                <a:solidFill>
                  <a:schemeClr val="bg1">
                    <a:alpha val="58000"/>
                  </a:schemeClr>
                </a:solidFill>
              </a:rPr>
              <a:t>?</a:t>
            </a:r>
          </a:p>
        </p:txBody>
      </p:sp>
      <p:pic>
        <p:nvPicPr>
          <p:cNvPr id="5" name="Picture 4">
            <a:extLst>
              <a:ext uri="{FF2B5EF4-FFF2-40B4-BE49-F238E27FC236}">
                <a16:creationId xmlns:a16="http://schemas.microsoft.com/office/drawing/2014/main" id="{4476C2B0-9BB5-1B40-AA17-652A665D1152}"/>
              </a:ext>
            </a:extLst>
          </p:cNvPr>
          <p:cNvPicPr>
            <a:picLocks noChangeAspect="1"/>
          </p:cNvPicPr>
          <p:nvPr/>
        </p:nvPicPr>
        <p:blipFill>
          <a:blip r:embed="rId3"/>
          <a:stretch>
            <a:fillRect/>
          </a:stretch>
        </p:blipFill>
        <p:spPr>
          <a:xfrm>
            <a:off x="358798" y="1798297"/>
            <a:ext cx="1032933" cy="508000"/>
          </a:xfrm>
          <a:prstGeom prst="rect">
            <a:avLst/>
          </a:prstGeom>
        </p:spPr>
      </p:pic>
      <p:pic>
        <p:nvPicPr>
          <p:cNvPr id="6" name="Picture 5">
            <a:extLst>
              <a:ext uri="{FF2B5EF4-FFF2-40B4-BE49-F238E27FC236}">
                <a16:creationId xmlns:a16="http://schemas.microsoft.com/office/drawing/2014/main" id="{4661399D-7CC9-B34B-BB74-21134DEC5ACE}"/>
              </a:ext>
            </a:extLst>
          </p:cNvPr>
          <p:cNvPicPr>
            <a:picLocks noChangeAspect="1"/>
          </p:cNvPicPr>
          <p:nvPr/>
        </p:nvPicPr>
        <p:blipFill>
          <a:blip r:embed="rId4"/>
          <a:stretch>
            <a:fillRect/>
          </a:stretch>
        </p:blipFill>
        <p:spPr>
          <a:xfrm>
            <a:off x="1057466" y="2650722"/>
            <a:ext cx="1151467" cy="389467"/>
          </a:xfrm>
          <a:prstGeom prst="rect">
            <a:avLst/>
          </a:prstGeom>
        </p:spPr>
      </p:pic>
      <p:pic>
        <p:nvPicPr>
          <p:cNvPr id="7" name="Picture 6">
            <a:extLst>
              <a:ext uri="{FF2B5EF4-FFF2-40B4-BE49-F238E27FC236}">
                <a16:creationId xmlns:a16="http://schemas.microsoft.com/office/drawing/2014/main" id="{6CEAD54C-BB55-AE40-9121-FF65FDEA1DE2}"/>
              </a:ext>
            </a:extLst>
          </p:cNvPr>
          <p:cNvPicPr>
            <a:picLocks noChangeAspect="1"/>
          </p:cNvPicPr>
          <p:nvPr/>
        </p:nvPicPr>
        <p:blipFill>
          <a:blip r:embed="rId5"/>
          <a:stretch>
            <a:fillRect/>
          </a:stretch>
        </p:blipFill>
        <p:spPr>
          <a:xfrm rot="20298032">
            <a:off x="824464" y="3479145"/>
            <a:ext cx="1320800" cy="338667"/>
          </a:xfrm>
          <a:prstGeom prst="rect">
            <a:avLst/>
          </a:prstGeom>
        </p:spPr>
      </p:pic>
      <p:pic>
        <p:nvPicPr>
          <p:cNvPr id="8" name="Picture 7">
            <a:extLst>
              <a:ext uri="{FF2B5EF4-FFF2-40B4-BE49-F238E27FC236}">
                <a16:creationId xmlns:a16="http://schemas.microsoft.com/office/drawing/2014/main" id="{74DDEED8-334B-8D45-B234-FBF760177F2C}"/>
              </a:ext>
            </a:extLst>
          </p:cNvPr>
          <p:cNvPicPr>
            <a:picLocks noChangeAspect="1"/>
          </p:cNvPicPr>
          <p:nvPr/>
        </p:nvPicPr>
        <p:blipFill>
          <a:blip r:embed="rId6"/>
          <a:stretch>
            <a:fillRect/>
          </a:stretch>
        </p:blipFill>
        <p:spPr>
          <a:xfrm>
            <a:off x="1844866" y="1053230"/>
            <a:ext cx="728133" cy="745067"/>
          </a:xfrm>
          <a:prstGeom prst="rect">
            <a:avLst/>
          </a:prstGeom>
        </p:spPr>
      </p:pic>
    </p:spTree>
    <p:extLst>
      <p:ext uri="{BB962C8B-B14F-4D97-AF65-F5344CB8AC3E}">
        <p14:creationId xmlns:p14="http://schemas.microsoft.com/office/powerpoint/2010/main" val="23580717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4539FD-DDA1-604E-9F50-EFA93F5A32A5}"/>
              </a:ext>
            </a:extLst>
          </p:cNvPr>
          <p:cNvSpPr txBox="1"/>
          <p:nvPr/>
        </p:nvSpPr>
        <p:spPr>
          <a:xfrm>
            <a:off x="981602" y="195166"/>
            <a:ext cx="6739997" cy="707886"/>
          </a:xfrm>
          <a:prstGeom prst="rect">
            <a:avLst/>
          </a:prstGeom>
          <a:noFill/>
        </p:spPr>
        <p:txBody>
          <a:bodyPr wrap="square" rtlCol="0">
            <a:spAutoFit/>
          </a:bodyPr>
          <a:lstStyle/>
          <a:p>
            <a:r>
              <a:rPr lang="en-US" sz="4000" b="1" dirty="0">
                <a:solidFill>
                  <a:srgbClr val="143A7E"/>
                </a:solidFill>
              </a:rPr>
              <a:t>NAWS projects this cycle</a:t>
            </a:r>
          </a:p>
        </p:txBody>
      </p:sp>
      <p:pic>
        <p:nvPicPr>
          <p:cNvPr id="7" name="Picture 6">
            <a:extLst>
              <a:ext uri="{FF2B5EF4-FFF2-40B4-BE49-F238E27FC236}">
                <a16:creationId xmlns:a16="http://schemas.microsoft.com/office/drawing/2014/main" id="{76AEA80D-E64C-064E-9CC2-45E1C68D8A9A}"/>
              </a:ext>
            </a:extLst>
          </p:cNvPr>
          <p:cNvPicPr>
            <a:picLocks noChangeAspect="1"/>
          </p:cNvPicPr>
          <p:nvPr/>
        </p:nvPicPr>
        <p:blipFill>
          <a:blip r:embed="rId3"/>
          <a:stretch>
            <a:fillRect/>
          </a:stretch>
        </p:blipFill>
        <p:spPr>
          <a:xfrm>
            <a:off x="538903" y="1061012"/>
            <a:ext cx="3959437" cy="2256879"/>
          </a:xfrm>
          <a:prstGeom prst="rect">
            <a:avLst/>
          </a:prstGeom>
        </p:spPr>
      </p:pic>
      <p:pic>
        <p:nvPicPr>
          <p:cNvPr id="9" name="Picture 8">
            <a:extLst>
              <a:ext uri="{FF2B5EF4-FFF2-40B4-BE49-F238E27FC236}">
                <a16:creationId xmlns:a16="http://schemas.microsoft.com/office/drawing/2014/main" id="{31ED5C4D-6378-4440-8BFC-4EB52204968C}"/>
              </a:ext>
            </a:extLst>
          </p:cNvPr>
          <p:cNvPicPr>
            <a:picLocks noChangeAspect="1"/>
          </p:cNvPicPr>
          <p:nvPr/>
        </p:nvPicPr>
        <p:blipFill>
          <a:blip r:embed="rId4"/>
          <a:stretch>
            <a:fillRect/>
          </a:stretch>
        </p:blipFill>
        <p:spPr>
          <a:xfrm>
            <a:off x="5647109" y="1030765"/>
            <a:ext cx="2417391" cy="2417391"/>
          </a:xfrm>
          <a:prstGeom prst="rect">
            <a:avLst/>
          </a:prstGeom>
        </p:spPr>
      </p:pic>
      <p:cxnSp>
        <p:nvCxnSpPr>
          <p:cNvPr id="11" name="Straight Connector 10">
            <a:extLst>
              <a:ext uri="{FF2B5EF4-FFF2-40B4-BE49-F238E27FC236}">
                <a16:creationId xmlns:a16="http://schemas.microsoft.com/office/drawing/2014/main" id="{EB84C62D-C514-274F-B271-F5C03D8094B2}"/>
              </a:ext>
            </a:extLst>
          </p:cNvPr>
          <p:cNvCxnSpPr>
            <a:cxnSpLocks/>
          </p:cNvCxnSpPr>
          <p:nvPr/>
        </p:nvCxnSpPr>
        <p:spPr>
          <a:xfrm>
            <a:off x="5794385" y="3540109"/>
            <a:ext cx="242130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D5E9A8-920A-3A48-A67E-2B10159CB383}"/>
              </a:ext>
            </a:extLst>
          </p:cNvPr>
          <p:cNvPicPr>
            <a:picLocks noChangeAspect="1"/>
          </p:cNvPicPr>
          <p:nvPr/>
        </p:nvPicPr>
        <p:blipFill>
          <a:blip r:embed="rId5"/>
          <a:stretch>
            <a:fillRect/>
          </a:stretch>
        </p:blipFill>
        <p:spPr>
          <a:xfrm>
            <a:off x="5892057" y="3632063"/>
            <a:ext cx="2225964" cy="2623902"/>
          </a:xfrm>
          <a:prstGeom prst="rect">
            <a:avLst/>
          </a:prstGeom>
        </p:spPr>
      </p:pic>
      <p:sp>
        <p:nvSpPr>
          <p:cNvPr id="14" name="Rectangle 13">
            <a:extLst>
              <a:ext uri="{FF2B5EF4-FFF2-40B4-BE49-F238E27FC236}">
                <a16:creationId xmlns:a16="http://schemas.microsoft.com/office/drawing/2014/main" id="{19D0FF6B-759E-E94E-9FF2-0CAAD69C1D8D}"/>
              </a:ext>
            </a:extLst>
          </p:cNvPr>
          <p:cNvSpPr/>
          <p:nvPr/>
        </p:nvSpPr>
        <p:spPr>
          <a:xfrm>
            <a:off x="338202" y="3540109"/>
            <a:ext cx="4622104" cy="3317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1D54431-5840-4441-8B68-D2568BBC3A8C}"/>
              </a:ext>
            </a:extLst>
          </p:cNvPr>
          <p:cNvSpPr txBox="1"/>
          <p:nvPr/>
        </p:nvSpPr>
        <p:spPr>
          <a:xfrm>
            <a:off x="480895" y="3767889"/>
            <a:ext cx="4355647" cy="2862322"/>
          </a:xfrm>
          <a:prstGeom prst="rect">
            <a:avLst/>
          </a:prstGeom>
          <a:noFill/>
        </p:spPr>
        <p:txBody>
          <a:bodyPr wrap="square" rtlCol="0">
            <a:spAutoFit/>
          </a:bodyPr>
          <a:lstStyle/>
          <a:p>
            <a:pPr>
              <a:spcBef>
                <a:spcPts val="1200"/>
              </a:spcBef>
            </a:pPr>
            <a:r>
              <a:rPr lang="en-US" sz="3400" b="1" dirty="0">
                <a:solidFill>
                  <a:schemeClr val="bg1"/>
                </a:solidFill>
              </a:rPr>
              <a:t>Information on both projects in Interim </a:t>
            </a:r>
            <a:r>
              <a:rPr lang="en-US" sz="3400" b="1" i="1" dirty="0">
                <a:solidFill>
                  <a:schemeClr val="bg1"/>
                </a:solidFill>
              </a:rPr>
              <a:t>CAR</a:t>
            </a:r>
            <a:r>
              <a:rPr lang="en-US" sz="3400" b="1" dirty="0">
                <a:solidFill>
                  <a:schemeClr val="bg1"/>
                </a:solidFill>
              </a:rPr>
              <a:t>/CAT</a:t>
            </a:r>
          </a:p>
          <a:p>
            <a:pPr>
              <a:spcBef>
                <a:spcPts val="1200"/>
              </a:spcBef>
            </a:pPr>
            <a:r>
              <a:rPr lang="en-US" sz="3400" b="1" dirty="0">
                <a:solidFill>
                  <a:schemeClr val="bg1"/>
                </a:solidFill>
              </a:rPr>
              <a:t>SPAD motion in PowerPoint #1</a:t>
            </a:r>
          </a:p>
        </p:txBody>
      </p:sp>
      <p:pic>
        <p:nvPicPr>
          <p:cNvPr id="16" name="Picture 15">
            <a:extLst>
              <a:ext uri="{FF2B5EF4-FFF2-40B4-BE49-F238E27FC236}">
                <a16:creationId xmlns:a16="http://schemas.microsoft.com/office/drawing/2014/main" id="{B8439663-B8E6-C04B-A3F6-CDBFA8D83A3E}"/>
              </a:ext>
            </a:extLst>
          </p:cNvPr>
          <p:cNvPicPr>
            <a:picLocks noChangeAspect="1"/>
          </p:cNvPicPr>
          <p:nvPr/>
        </p:nvPicPr>
        <p:blipFill>
          <a:blip r:embed="rId6"/>
          <a:stretch>
            <a:fillRect/>
          </a:stretch>
        </p:blipFill>
        <p:spPr>
          <a:xfrm>
            <a:off x="9713523" y="4553285"/>
            <a:ext cx="2184400" cy="609600"/>
          </a:xfrm>
          <a:prstGeom prst="rect">
            <a:avLst/>
          </a:prstGeom>
        </p:spPr>
      </p:pic>
      <p:pic>
        <p:nvPicPr>
          <p:cNvPr id="17" name="Picture 16">
            <a:extLst>
              <a:ext uri="{FF2B5EF4-FFF2-40B4-BE49-F238E27FC236}">
                <a16:creationId xmlns:a16="http://schemas.microsoft.com/office/drawing/2014/main" id="{5686FB47-776D-DB45-AC83-49D0ACE11BB8}"/>
              </a:ext>
            </a:extLst>
          </p:cNvPr>
          <p:cNvPicPr>
            <a:picLocks noChangeAspect="1"/>
          </p:cNvPicPr>
          <p:nvPr/>
        </p:nvPicPr>
        <p:blipFill>
          <a:blip r:embed="rId7"/>
          <a:stretch>
            <a:fillRect/>
          </a:stretch>
        </p:blipFill>
        <p:spPr>
          <a:xfrm>
            <a:off x="9984457" y="2376020"/>
            <a:ext cx="1642533" cy="1016000"/>
          </a:xfrm>
          <a:prstGeom prst="rect">
            <a:avLst/>
          </a:prstGeom>
        </p:spPr>
      </p:pic>
      <p:pic>
        <p:nvPicPr>
          <p:cNvPr id="18" name="Picture 17">
            <a:extLst>
              <a:ext uri="{FF2B5EF4-FFF2-40B4-BE49-F238E27FC236}">
                <a16:creationId xmlns:a16="http://schemas.microsoft.com/office/drawing/2014/main" id="{1EEFFD77-524A-5C4B-B02B-FE031F4B254A}"/>
              </a:ext>
            </a:extLst>
          </p:cNvPr>
          <p:cNvPicPr>
            <a:picLocks noChangeAspect="1"/>
          </p:cNvPicPr>
          <p:nvPr/>
        </p:nvPicPr>
        <p:blipFill>
          <a:blip r:embed="rId8"/>
          <a:stretch>
            <a:fillRect/>
          </a:stretch>
        </p:blipFill>
        <p:spPr>
          <a:xfrm rot="20375492">
            <a:off x="9230923" y="3861493"/>
            <a:ext cx="1507067" cy="372533"/>
          </a:xfrm>
          <a:prstGeom prst="rect">
            <a:avLst/>
          </a:prstGeom>
        </p:spPr>
      </p:pic>
      <p:pic>
        <p:nvPicPr>
          <p:cNvPr id="19" name="Picture 18">
            <a:extLst>
              <a:ext uri="{FF2B5EF4-FFF2-40B4-BE49-F238E27FC236}">
                <a16:creationId xmlns:a16="http://schemas.microsoft.com/office/drawing/2014/main" id="{DFE4F26E-9F0D-A345-98FC-8A6D74E657A8}"/>
              </a:ext>
            </a:extLst>
          </p:cNvPr>
          <p:cNvPicPr>
            <a:picLocks noChangeAspect="1"/>
          </p:cNvPicPr>
          <p:nvPr/>
        </p:nvPicPr>
        <p:blipFill>
          <a:blip r:embed="rId9"/>
          <a:stretch>
            <a:fillRect/>
          </a:stretch>
        </p:blipFill>
        <p:spPr>
          <a:xfrm>
            <a:off x="10400751" y="5976565"/>
            <a:ext cx="1320800" cy="558800"/>
          </a:xfrm>
          <a:prstGeom prst="rect">
            <a:avLst/>
          </a:prstGeom>
        </p:spPr>
      </p:pic>
    </p:spTree>
    <p:extLst>
      <p:ext uri="{BB962C8B-B14F-4D97-AF65-F5344CB8AC3E}">
        <p14:creationId xmlns:p14="http://schemas.microsoft.com/office/powerpoint/2010/main" val="1492072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2F3E82-689D-CD4F-9157-A4E8E05BD02E}"/>
              </a:ext>
            </a:extLst>
          </p:cNvPr>
          <p:cNvPicPr>
            <a:picLocks noChangeAspect="1"/>
          </p:cNvPicPr>
          <p:nvPr/>
        </p:nvPicPr>
        <p:blipFill>
          <a:blip r:embed="rId3"/>
          <a:stretch>
            <a:fillRect/>
          </a:stretch>
        </p:blipFill>
        <p:spPr>
          <a:xfrm rot="1881765">
            <a:off x="4317812" y="65424"/>
            <a:ext cx="5194598" cy="6726818"/>
          </a:xfrm>
          <a:prstGeom prst="rect">
            <a:avLst/>
          </a:prstGeom>
          <a:ln>
            <a:solidFill>
              <a:srgbClr val="143A7E"/>
            </a:solidFill>
          </a:ln>
        </p:spPr>
      </p:pic>
      <p:pic>
        <p:nvPicPr>
          <p:cNvPr id="3" name="Picture 2">
            <a:extLst>
              <a:ext uri="{FF2B5EF4-FFF2-40B4-BE49-F238E27FC236}">
                <a16:creationId xmlns:a16="http://schemas.microsoft.com/office/drawing/2014/main" id="{415F7655-5CF6-714D-B29A-1DEE697BFA2B}"/>
              </a:ext>
            </a:extLst>
          </p:cNvPr>
          <p:cNvPicPr>
            <a:picLocks noChangeAspect="1"/>
          </p:cNvPicPr>
          <p:nvPr/>
        </p:nvPicPr>
        <p:blipFill>
          <a:blip r:embed="rId4"/>
          <a:stretch>
            <a:fillRect/>
          </a:stretch>
        </p:blipFill>
        <p:spPr>
          <a:xfrm rot="784710">
            <a:off x="2002303" y="-256573"/>
            <a:ext cx="5194598" cy="6726818"/>
          </a:xfrm>
          <a:prstGeom prst="rect">
            <a:avLst/>
          </a:prstGeom>
          <a:ln>
            <a:solidFill>
              <a:srgbClr val="143A7E"/>
            </a:solidFill>
          </a:ln>
        </p:spPr>
      </p:pic>
      <p:pic>
        <p:nvPicPr>
          <p:cNvPr id="4" name="Picture 3">
            <a:extLst>
              <a:ext uri="{FF2B5EF4-FFF2-40B4-BE49-F238E27FC236}">
                <a16:creationId xmlns:a16="http://schemas.microsoft.com/office/drawing/2014/main" id="{0D06E3AC-1573-AE48-A00B-329C8AC8AB88}"/>
              </a:ext>
            </a:extLst>
          </p:cNvPr>
          <p:cNvPicPr>
            <a:picLocks noChangeAspect="1"/>
          </p:cNvPicPr>
          <p:nvPr/>
        </p:nvPicPr>
        <p:blipFill>
          <a:blip r:embed="rId5"/>
          <a:stretch>
            <a:fillRect/>
          </a:stretch>
        </p:blipFill>
        <p:spPr>
          <a:xfrm>
            <a:off x="-557838" y="-16806"/>
            <a:ext cx="5321598" cy="6891278"/>
          </a:xfrm>
          <a:prstGeom prst="rect">
            <a:avLst/>
          </a:prstGeom>
          <a:ln>
            <a:solidFill>
              <a:srgbClr val="143A7E"/>
            </a:solidFill>
          </a:ln>
        </p:spPr>
      </p:pic>
      <p:sp>
        <p:nvSpPr>
          <p:cNvPr id="10" name="Rectangle 9">
            <a:extLst>
              <a:ext uri="{FF2B5EF4-FFF2-40B4-BE49-F238E27FC236}">
                <a16:creationId xmlns:a16="http://schemas.microsoft.com/office/drawing/2014/main" id="{FEA769D8-E955-724C-9397-BAEC123385C2}"/>
              </a:ext>
            </a:extLst>
          </p:cNvPr>
          <p:cNvSpPr/>
          <p:nvPr/>
        </p:nvSpPr>
        <p:spPr>
          <a:xfrm>
            <a:off x="759655" y="5641145"/>
            <a:ext cx="6470042" cy="12166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850B670-6A0D-604B-ACAE-5293CFC85070}"/>
              </a:ext>
            </a:extLst>
          </p:cNvPr>
          <p:cNvSpPr txBox="1"/>
          <p:nvPr/>
        </p:nvSpPr>
        <p:spPr>
          <a:xfrm>
            <a:off x="828907" y="5760432"/>
            <a:ext cx="6231974" cy="1446550"/>
          </a:xfrm>
          <a:prstGeom prst="rect">
            <a:avLst/>
          </a:prstGeom>
          <a:noFill/>
        </p:spPr>
        <p:txBody>
          <a:bodyPr wrap="square" rtlCol="0">
            <a:spAutoFit/>
          </a:bodyPr>
          <a:lstStyle/>
          <a:p>
            <a:pPr algn="ctr"/>
            <a:r>
              <a:rPr lang="en-US" sz="3200" b="1" dirty="0">
                <a:solidFill>
                  <a:srgbClr val="143A7E"/>
                </a:solidFill>
              </a:rPr>
              <a:t>Find “Virtual Meeting Basics” </a:t>
            </a:r>
            <a:br>
              <a:rPr lang="en-US" sz="3200" b="1" dirty="0">
                <a:solidFill>
                  <a:srgbClr val="143A7E"/>
                </a:solidFill>
              </a:rPr>
            </a:br>
            <a:r>
              <a:rPr lang="en-US" sz="3200" b="1" dirty="0">
                <a:solidFill>
                  <a:srgbClr val="143A7E"/>
                </a:solidFill>
              </a:rPr>
              <a:t>at </a:t>
            </a:r>
            <a:r>
              <a:rPr lang="en-US" sz="3200" b="1" u="sng" dirty="0" err="1">
                <a:solidFill>
                  <a:srgbClr val="143A7E"/>
                </a:solidFill>
              </a:rPr>
              <a:t>www.na.org</a:t>
            </a:r>
            <a:r>
              <a:rPr lang="en-US" sz="3200" b="1" u="sng" dirty="0">
                <a:solidFill>
                  <a:srgbClr val="143A7E"/>
                </a:solidFill>
              </a:rPr>
              <a:t>/toolbox </a:t>
            </a:r>
            <a:endParaRPr lang="en-US" sz="3200" b="1" dirty="0">
              <a:solidFill>
                <a:srgbClr val="143A7E"/>
              </a:solidFill>
            </a:endParaRPr>
          </a:p>
          <a:p>
            <a:pPr algn="ctr"/>
            <a:endParaRPr lang="en-US" sz="2400" b="1" dirty="0"/>
          </a:p>
        </p:txBody>
      </p:sp>
      <p:sp>
        <p:nvSpPr>
          <p:cNvPr id="11" name="Google Shape;10;p2">
            <a:extLst>
              <a:ext uri="{FF2B5EF4-FFF2-40B4-BE49-F238E27FC236}">
                <a16:creationId xmlns:a16="http://schemas.microsoft.com/office/drawing/2014/main" id="{77DEDED3-D703-814D-852A-81F95550187B}"/>
              </a:ext>
            </a:extLst>
          </p:cNvPr>
          <p:cNvSpPr/>
          <p:nvPr/>
        </p:nvSpPr>
        <p:spPr>
          <a:xfrm rot="10800000">
            <a:off x="8116850" y="-168"/>
            <a:ext cx="4075150" cy="6898712"/>
          </a:xfrm>
          <a:prstGeom prst="rect">
            <a:avLst/>
          </a:prstGeom>
          <a:gradFill>
            <a:gsLst>
              <a:gs pos="0">
                <a:srgbClr val="FF0000"/>
              </a:gs>
              <a:gs pos="89000">
                <a:srgbClr val="AA1E2A"/>
              </a:gs>
            </a:gsLst>
            <a:lin ang="5400012" scaled="0"/>
          </a:gra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89" dirty="0"/>
          </a:p>
        </p:txBody>
      </p:sp>
      <p:sp>
        <p:nvSpPr>
          <p:cNvPr id="7" name="TextBox 6">
            <a:extLst>
              <a:ext uri="{FF2B5EF4-FFF2-40B4-BE49-F238E27FC236}">
                <a16:creationId xmlns:a16="http://schemas.microsoft.com/office/drawing/2014/main" id="{EC13DC9A-8FAA-9F4F-8AA2-57E81CDD1983}"/>
              </a:ext>
            </a:extLst>
          </p:cNvPr>
          <p:cNvSpPr txBox="1"/>
          <p:nvPr/>
        </p:nvSpPr>
        <p:spPr>
          <a:xfrm>
            <a:off x="8117059" y="65904"/>
            <a:ext cx="4131213" cy="6832640"/>
          </a:xfrm>
          <a:prstGeom prst="rect">
            <a:avLst/>
          </a:prstGeom>
          <a:noFill/>
        </p:spPr>
        <p:txBody>
          <a:bodyPr wrap="square" rtlCol="0">
            <a:spAutoFit/>
          </a:bodyPr>
          <a:lstStyle/>
          <a:p>
            <a:pPr lvl="0" algn="ctr"/>
            <a:r>
              <a:rPr lang="en-US" sz="2000" b="1" dirty="0">
                <a:solidFill>
                  <a:schemeClr val="bg1"/>
                </a:solidFill>
              </a:rPr>
              <a:t>CONTENTS</a:t>
            </a:r>
          </a:p>
          <a:p>
            <a:pPr marL="342900" lvl="0" indent="-342900">
              <a:buClr>
                <a:srgbClr val="34C3F2"/>
              </a:buClr>
              <a:buFont typeface="Arial" panose="020B0604020202020204" pitchFamily="34" charset="0"/>
              <a:buChar char="•"/>
            </a:pPr>
            <a:r>
              <a:rPr lang="en-US" sz="1900" dirty="0">
                <a:solidFill>
                  <a:schemeClr val="bg1"/>
                </a:solidFill>
              </a:rPr>
              <a:t>Choosing a meeting platform</a:t>
            </a:r>
          </a:p>
          <a:p>
            <a:pPr marL="342900" lvl="0" indent="-342900">
              <a:buClr>
                <a:srgbClr val="34C3F2"/>
              </a:buClr>
              <a:buFont typeface="Arial" panose="020B0604020202020204" pitchFamily="34" charset="0"/>
              <a:buChar char="•"/>
            </a:pPr>
            <a:r>
              <a:rPr lang="en-US" sz="1900" dirty="0">
                <a:solidFill>
                  <a:schemeClr val="bg1"/>
                </a:solidFill>
              </a:rPr>
              <a:t>Listing meeting information</a:t>
            </a:r>
          </a:p>
          <a:p>
            <a:pPr marL="342900" lvl="0" indent="-342900">
              <a:buClr>
                <a:srgbClr val="34C3F2"/>
              </a:buClr>
              <a:buFont typeface="Arial" panose="020B0604020202020204" pitchFamily="34" charset="0"/>
              <a:buChar char="•"/>
            </a:pPr>
            <a:r>
              <a:rPr lang="en-US" sz="1900" dirty="0">
                <a:solidFill>
                  <a:schemeClr val="bg1"/>
                </a:solidFill>
              </a:rPr>
              <a:t>Meeting etiquette</a:t>
            </a:r>
          </a:p>
          <a:p>
            <a:pPr marL="342900" lvl="0" indent="-342900">
              <a:buClr>
                <a:srgbClr val="34C3F2"/>
              </a:buClr>
              <a:buFont typeface="Arial" panose="020B0604020202020204" pitchFamily="34" charset="0"/>
              <a:buChar char="•"/>
            </a:pPr>
            <a:r>
              <a:rPr lang="en-US" sz="1900" dirty="0">
                <a:solidFill>
                  <a:schemeClr val="bg1"/>
                </a:solidFill>
              </a:rPr>
              <a:t>Tips for attending a virtual meeting</a:t>
            </a:r>
          </a:p>
          <a:p>
            <a:pPr marL="342900" lvl="0" indent="-342900">
              <a:buClr>
                <a:srgbClr val="34C3F2"/>
              </a:buClr>
              <a:buFont typeface="Arial" panose="020B0604020202020204" pitchFamily="34" charset="0"/>
              <a:buChar char="•"/>
            </a:pPr>
            <a:r>
              <a:rPr lang="en-US" sz="1900" dirty="0">
                <a:solidFill>
                  <a:schemeClr val="bg1"/>
                </a:solidFill>
              </a:rPr>
              <a:t>Keeping a virtual meeting secure and dealing with disruption</a:t>
            </a:r>
          </a:p>
          <a:p>
            <a:pPr marL="342900" lvl="0" indent="-342900">
              <a:buClr>
                <a:srgbClr val="34C3F2"/>
              </a:buClr>
              <a:buFont typeface="Arial" panose="020B0604020202020204" pitchFamily="34" charset="0"/>
              <a:buChar char="•"/>
            </a:pPr>
            <a:r>
              <a:rPr lang="en-US" sz="1900" dirty="0">
                <a:solidFill>
                  <a:schemeClr val="bg1"/>
                </a:solidFill>
              </a:rPr>
              <a:t>Maintaining personal anonymity</a:t>
            </a:r>
          </a:p>
          <a:p>
            <a:pPr marL="342900" lvl="0" indent="-342900">
              <a:buClr>
                <a:srgbClr val="34C3F2"/>
              </a:buClr>
              <a:buFont typeface="Arial" panose="020B0604020202020204" pitchFamily="34" charset="0"/>
              <a:buChar char="•"/>
            </a:pPr>
            <a:r>
              <a:rPr lang="en-US" sz="1900" dirty="0">
                <a:solidFill>
                  <a:schemeClr val="bg1"/>
                </a:solidFill>
              </a:rPr>
              <a:t>Welcoming newcomers and helping them get connected</a:t>
            </a:r>
          </a:p>
          <a:p>
            <a:pPr marL="342900" lvl="0" indent="-342900">
              <a:buClr>
                <a:srgbClr val="34C3F2"/>
              </a:buClr>
              <a:buFont typeface="Arial" panose="020B0604020202020204" pitchFamily="34" charset="0"/>
              <a:buChar char="•"/>
            </a:pPr>
            <a:r>
              <a:rPr lang="en-US" sz="1900" dirty="0">
                <a:solidFill>
                  <a:schemeClr val="bg1"/>
                </a:solidFill>
              </a:rPr>
              <a:t>Sponsorship</a:t>
            </a:r>
          </a:p>
          <a:p>
            <a:pPr marL="342900" lvl="0" indent="-342900">
              <a:buClr>
                <a:srgbClr val="34C3F2"/>
              </a:buClr>
              <a:buFont typeface="Arial" panose="020B0604020202020204" pitchFamily="34" charset="0"/>
              <a:buChar char="•"/>
            </a:pPr>
            <a:r>
              <a:rPr lang="en-US" sz="1900" dirty="0">
                <a:solidFill>
                  <a:schemeClr val="bg1"/>
                </a:solidFill>
              </a:rPr>
              <a:t>Signing meeting attendance cards</a:t>
            </a:r>
          </a:p>
          <a:p>
            <a:pPr marL="342900" lvl="0" indent="-342900">
              <a:buClr>
                <a:srgbClr val="34C3F2"/>
              </a:buClr>
              <a:buFont typeface="Arial" panose="020B0604020202020204" pitchFamily="34" charset="0"/>
              <a:buChar char="•"/>
            </a:pPr>
            <a:r>
              <a:rPr lang="en-US" sz="1900" dirty="0">
                <a:solidFill>
                  <a:schemeClr val="bg1"/>
                </a:solidFill>
              </a:rPr>
              <a:t>Making meetings accessible for members with additional needs</a:t>
            </a:r>
          </a:p>
          <a:p>
            <a:pPr marL="342900" lvl="0" indent="-342900">
              <a:buClr>
                <a:srgbClr val="34C3F2"/>
              </a:buClr>
              <a:buFont typeface="Arial" panose="020B0604020202020204" pitchFamily="34" charset="0"/>
              <a:buChar char="•"/>
            </a:pPr>
            <a:r>
              <a:rPr lang="en-US" sz="1900" dirty="0">
                <a:solidFill>
                  <a:schemeClr val="bg1"/>
                </a:solidFill>
              </a:rPr>
              <a:t>Practicing the Seventh Tradition</a:t>
            </a:r>
          </a:p>
          <a:p>
            <a:pPr marL="342900" lvl="0" indent="-342900">
              <a:buClr>
                <a:srgbClr val="34C3F2"/>
              </a:buClr>
              <a:buFont typeface="Arial" panose="020B0604020202020204" pitchFamily="34" charset="0"/>
              <a:buChar char="•"/>
            </a:pPr>
            <a:r>
              <a:rPr lang="en-US" sz="1900" dirty="0">
                <a:solidFill>
                  <a:schemeClr val="bg1"/>
                </a:solidFill>
              </a:rPr>
              <a:t>Distributing literature and </a:t>
            </a:r>
            <a:r>
              <a:rPr lang="en-US" sz="1900" dirty="0" err="1">
                <a:solidFill>
                  <a:schemeClr val="bg1"/>
                </a:solidFill>
              </a:rPr>
              <a:t>keytags</a:t>
            </a:r>
            <a:endParaRPr lang="en-US" sz="1900" dirty="0">
              <a:solidFill>
                <a:schemeClr val="bg1"/>
              </a:solidFill>
            </a:endParaRPr>
          </a:p>
          <a:p>
            <a:pPr marL="342900" lvl="0" indent="-342900">
              <a:buClr>
                <a:srgbClr val="34C3F2"/>
              </a:buClr>
              <a:buFont typeface="Arial" panose="020B0604020202020204" pitchFamily="34" charset="0"/>
              <a:buChar char="•"/>
            </a:pPr>
            <a:r>
              <a:rPr lang="en-US" sz="1900" dirty="0">
                <a:solidFill>
                  <a:schemeClr val="bg1"/>
                </a:solidFill>
              </a:rPr>
              <a:t>Additional service positions for virtual meetings</a:t>
            </a:r>
          </a:p>
          <a:p>
            <a:pPr marL="342900" lvl="0" indent="-342900">
              <a:buClr>
                <a:srgbClr val="34C3F2"/>
              </a:buClr>
              <a:buFont typeface="Arial" panose="020B0604020202020204" pitchFamily="34" charset="0"/>
              <a:buChar char="•"/>
            </a:pPr>
            <a:r>
              <a:rPr lang="en-US" sz="1900" dirty="0">
                <a:solidFill>
                  <a:schemeClr val="bg1"/>
                </a:solidFill>
              </a:rPr>
              <a:t>Additional suggestions for virtual meetings</a:t>
            </a:r>
          </a:p>
          <a:p>
            <a:pPr marL="342900" indent="-342900">
              <a:buClr>
                <a:srgbClr val="34C3F2"/>
              </a:buClr>
              <a:buFont typeface="Arial" panose="020B0604020202020204" pitchFamily="34" charset="0"/>
              <a:buChar char="•"/>
            </a:pPr>
            <a:r>
              <a:rPr lang="en-US" sz="1900" dirty="0">
                <a:solidFill>
                  <a:schemeClr val="bg1"/>
                </a:solidFill>
              </a:rPr>
              <a:t>Hybrid meetings </a:t>
            </a:r>
          </a:p>
        </p:txBody>
      </p:sp>
    </p:spTree>
    <p:extLst>
      <p:ext uri="{BB962C8B-B14F-4D97-AF65-F5344CB8AC3E}">
        <p14:creationId xmlns:p14="http://schemas.microsoft.com/office/powerpoint/2010/main" val="36589585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42B1DD-49F6-9847-95AA-C285A94D9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1541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936AAA-3F4B-CD49-9C8D-C7C59E70C5BE}"/>
              </a:ext>
            </a:extLst>
          </p:cNvPr>
          <p:cNvPicPr>
            <a:picLocks noChangeAspect="1"/>
          </p:cNvPicPr>
          <p:nvPr/>
        </p:nvPicPr>
        <p:blipFill rotWithShape="1">
          <a:blip r:embed="rId3"/>
          <a:srcRect l="2404" r="4682" b="33636"/>
          <a:stretch/>
        </p:blipFill>
        <p:spPr>
          <a:xfrm rot="21353052">
            <a:off x="3209981" y="10215"/>
            <a:ext cx="7447204" cy="7658634"/>
          </a:xfrm>
          <a:prstGeom prst="rect">
            <a:avLst/>
          </a:prstGeom>
          <a:ln>
            <a:solidFill>
              <a:schemeClr val="accent1">
                <a:shade val="50000"/>
              </a:schemeClr>
            </a:solidFill>
          </a:ln>
        </p:spPr>
      </p:pic>
      <p:sp>
        <p:nvSpPr>
          <p:cNvPr id="2" name="TextBox 1">
            <a:extLst>
              <a:ext uri="{FF2B5EF4-FFF2-40B4-BE49-F238E27FC236}">
                <a16:creationId xmlns:a16="http://schemas.microsoft.com/office/drawing/2014/main" id="{F9AD0F80-0F80-F346-B04E-A0EFB1516565}"/>
              </a:ext>
            </a:extLst>
          </p:cNvPr>
          <p:cNvSpPr txBox="1"/>
          <p:nvPr/>
        </p:nvSpPr>
        <p:spPr>
          <a:xfrm>
            <a:off x="5734930" y="4114983"/>
            <a:ext cx="6457070" cy="923330"/>
          </a:xfrm>
          <a:prstGeom prst="rect">
            <a:avLst/>
          </a:prstGeom>
          <a:noFill/>
        </p:spPr>
        <p:txBody>
          <a:bodyPr wrap="square" rtlCol="0">
            <a:spAutoFit/>
          </a:bodyPr>
          <a:lstStyle/>
          <a:p>
            <a:r>
              <a:rPr lang="en-US" sz="5400" b="1" u="sng" dirty="0">
                <a:hlinkClick r:id="rId4"/>
              </a:rPr>
              <a:t>www.na.org/virtual</a:t>
            </a:r>
            <a:r>
              <a:rPr lang="en-US" sz="5400" b="1" dirty="0"/>
              <a:t> </a:t>
            </a:r>
          </a:p>
        </p:txBody>
      </p:sp>
      <p:pic>
        <p:nvPicPr>
          <p:cNvPr id="5" name="Picture 4">
            <a:extLst>
              <a:ext uri="{FF2B5EF4-FFF2-40B4-BE49-F238E27FC236}">
                <a16:creationId xmlns:a16="http://schemas.microsoft.com/office/drawing/2014/main" id="{5D085F51-A0C9-7E4B-9526-806E23BA5D08}"/>
              </a:ext>
            </a:extLst>
          </p:cNvPr>
          <p:cNvPicPr>
            <a:picLocks noChangeAspect="1"/>
          </p:cNvPicPr>
          <p:nvPr/>
        </p:nvPicPr>
        <p:blipFill>
          <a:blip r:embed="rId5"/>
          <a:stretch>
            <a:fillRect/>
          </a:stretch>
        </p:blipFill>
        <p:spPr>
          <a:xfrm>
            <a:off x="932611" y="1997003"/>
            <a:ext cx="728133" cy="745067"/>
          </a:xfrm>
          <a:prstGeom prst="rect">
            <a:avLst/>
          </a:prstGeom>
        </p:spPr>
      </p:pic>
      <p:pic>
        <p:nvPicPr>
          <p:cNvPr id="7" name="Picture 6">
            <a:extLst>
              <a:ext uri="{FF2B5EF4-FFF2-40B4-BE49-F238E27FC236}">
                <a16:creationId xmlns:a16="http://schemas.microsoft.com/office/drawing/2014/main" id="{D0B7C511-DB4B-1A48-9942-2AA05D481223}"/>
              </a:ext>
            </a:extLst>
          </p:cNvPr>
          <p:cNvPicPr>
            <a:picLocks noChangeAspect="1"/>
          </p:cNvPicPr>
          <p:nvPr/>
        </p:nvPicPr>
        <p:blipFill>
          <a:blip r:embed="rId6"/>
          <a:stretch>
            <a:fillRect/>
          </a:stretch>
        </p:blipFill>
        <p:spPr>
          <a:xfrm>
            <a:off x="356878" y="3122991"/>
            <a:ext cx="1151467" cy="389467"/>
          </a:xfrm>
          <a:prstGeom prst="rect">
            <a:avLst/>
          </a:prstGeom>
        </p:spPr>
      </p:pic>
      <p:pic>
        <p:nvPicPr>
          <p:cNvPr id="8" name="Picture 7">
            <a:extLst>
              <a:ext uri="{FF2B5EF4-FFF2-40B4-BE49-F238E27FC236}">
                <a16:creationId xmlns:a16="http://schemas.microsoft.com/office/drawing/2014/main" id="{60D339AA-F413-6C4C-8948-AD642BE9E29C}"/>
              </a:ext>
            </a:extLst>
          </p:cNvPr>
          <p:cNvPicPr>
            <a:picLocks noChangeAspect="1"/>
          </p:cNvPicPr>
          <p:nvPr/>
        </p:nvPicPr>
        <p:blipFill>
          <a:blip r:embed="rId7"/>
          <a:stretch>
            <a:fillRect/>
          </a:stretch>
        </p:blipFill>
        <p:spPr>
          <a:xfrm>
            <a:off x="1376335" y="4115931"/>
            <a:ext cx="982133" cy="508000"/>
          </a:xfrm>
          <a:prstGeom prst="rect">
            <a:avLst/>
          </a:prstGeom>
        </p:spPr>
      </p:pic>
      <p:pic>
        <p:nvPicPr>
          <p:cNvPr id="9" name="Picture 8">
            <a:extLst>
              <a:ext uri="{FF2B5EF4-FFF2-40B4-BE49-F238E27FC236}">
                <a16:creationId xmlns:a16="http://schemas.microsoft.com/office/drawing/2014/main" id="{9208A5A6-492B-4F4E-818E-F8A8D5E2F285}"/>
              </a:ext>
            </a:extLst>
          </p:cNvPr>
          <p:cNvPicPr>
            <a:picLocks noChangeAspect="1"/>
          </p:cNvPicPr>
          <p:nvPr/>
        </p:nvPicPr>
        <p:blipFill>
          <a:blip r:embed="rId8"/>
          <a:stretch>
            <a:fillRect/>
          </a:stretch>
        </p:blipFill>
        <p:spPr>
          <a:xfrm rot="20677471">
            <a:off x="452270" y="4620635"/>
            <a:ext cx="1320800" cy="558800"/>
          </a:xfrm>
          <a:prstGeom prst="rect">
            <a:avLst/>
          </a:prstGeom>
        </p:spPr>
      </p:pic>
      <p:pic>
        <p:nvPicPr>
          <p:cNvPr id="10" name="Picture 9">
            <a:extLst>
              <a:ext uri="{FF2B5EF4-FFF2-40B4-BE49-F238E27FC236}">
                <a16:creationId xmlns:a16="http://schemas.microsoft.com/office/drawing/2014/main" id="{444CA21D-84C7-FD47-BA70-100D3181E73B}"/>
              </a:ext>
            </a:extLst>
          </p:cNvPr>
          <p:cNvPicPr>
            <a:picLocks noChangeAspect="1"/>
          </p:cNvPicPr>
          <p:nvPr/>
        </p:nvPicPr>
        <p:blipFill>
          <a:blip r:embed="rId9"/>
          <a:stretch>
            <a:fillRect/>
          </a:stretch>
        </p:blipFill>
        <p:spPr>
          <a:xfrm>
            <a:off x="847945" y="5948945"/>
            <a:ext cx="1320800" cy="338667"/>
          </a:xfrm>
          <a:prstGeom prst="rect">
            <a:avLst/>
          </a:prstGeom>
        </p:spPr>
      </p:pic>
    </p:spTree>
    <p:extLst>
      <p:ext uri="{BB962C8B-B14F-4D97-AF65-F5344CB8AC3E}">
        <p14:creationId xmlns:p14="http://schemas.microsoft.com/office/powerpoint/2010/main" val="1766978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966C03-A4EC-EB47-AD01-6ABC6CF9C777}"/>
              </a:ext>
            </a:extLst>
          </p:cNvPr>
          <p:cNvSpPr txBox="1"/>
          <p:nvPr/>
        </p:nvSpPr>
        <p:spPr>
          <a:xfrm>
            <a:off x="385763" y="242888"/>
            <a:ext cx="11530012" cy="646331"/>
          </a:xfrm>
          <a:prstGeom prst="rect">
            <a:avLst/>
          </a:prstGeom>
          <a:noFill/>
        </p:spPr>
        <p:txBody>
          <a:bodyPr wrap="square" rtlCol="0">
            <a:spAutoFit/>
          </a:bodyPr>
          <a:lstStyle/>
          <a:p>
            <a:r>
              <a:rPr lang="en-US" sz="3600" b="1" dirty="0">
                <a:solidFill>
                  <a:srgbClr val="FFFF00"/>
                </a:solidFill>
              </a:rPr>
              <a:t>Highlights of work accomplished since March 2020:</a:t>
            </a:r>
          </a:p>
        </p:txBody>
      </p:sp>
      <p:sp>
        <p:nvSpPr>
          <p:cNvPr id="3" name="TextBox 2">
            <a:extLst>
              <a:ext uri="{FF2B5EF4-FFF2-40B4-BE49-F238E27FC236}">
                <a16:creationId xmlns:a16="http://schemas.microsoft.com/office/drawing/2014/main" id="{8A67C9D1-C7FC-1946-8B19-DD3845900C26}"/>
              </a:ext>
            </a:extLst>
          </p:cNvPr>
          <p:cNvSpPr txBox="1"/>
          <p:nvPr/>
        </p:nvSpPr>
        <p:spPr>
          <a:xfrm>
            <a:off x="500063" y="1042988"/>
            <a:ext cx="11415712" cy="6078587"/>
          </a:xfrm>
          <a:prstGeom prst="rect">
            <a:avLst/>
          </a:prstGeom>
          <a:noFill/>
        </p:spPr>
        <p:txBody>
          <a:bodyPr wrap="square" rtlCol="0">
            <a:spAutoFit/>
          </a:bodyPr>
          <a:lstStyle/>
          <a:p>
            <a:pPr marL="457200" lvl="0" indent="-457200">
              <a:spcBef>
                <a:spcPts val="600"/>
              </a:spcBef>
              <a:buClr>
                <a:srgbClr val="FFFF00"/>
              </a:buClr>
              <a:buFont typeface="Arial" panose="020B0604020202020204" pitchFamily="34" charset="0"/>
              <a:buChar char="•"/>
            </a:pPr>
            <a:r>
              <a:rPr lang="en-US" sz="2800" dirty="0">
                <a:solidFill>
                  <a:schemeClr val="bg1"/>
                </a:solidFill>
              </a:rPr>
              <a:t>Publishing a new pamphlet: IP #30, </a:t>
            </a:r>
            <a:r>
              <a:rPr lang="en-US" sz="2800" i="1" dirty="0">
                <a:solidFill>
                  <a:schemeClr val="bg1"/>
                </a:solidFill>
              </a:rPr>
              <a:t>Mental Health and Recovery</a:t>
            </a:r>
          </a:p>
          <a:p>
            <a:pPr marL="457200" lvl="0" indent="-457200">
              <a:spcBef>
                <a:spcPts val="600"/>
              </a:spcBef>
              <a:buClr>
                <a:srgbClr val="FFFF00"/>
              </a:buClr>
              <a:buFont typeface="Arial" panose="020B0604020202020204" pitchFamily="34" charset="0"/>
              <a:buChar char="•"/>
            </a:pPr>
            <a:r>
              <a:rPr lang="en-US" sz="2800" dirty="0">
                <a:solidFill>
                  <a:schemeClr val="bg1"/>
                </a:solidFill>
              </a:rPr>
              <a:t>Publishing 166 new translated titles and posted all IPs and booklets to </a:t>
            </a:r>
            <a:r>
              <a:rPr lang="en-US" sz="2800" dirty="0" err="1">
                <a:solidFill>
                  <a:schemeClr val="bg1"/>
                </a:solidFill>
              </a:rPr>
              <a:t>na.org</a:t>
            </a:r>
            <a:r>
              <a:rPr lang="en-US" sz="2800" dirty="0">
                <a:solidFill>
                  <a:schemeClr val="bg1"/>
                </a:solidFill>
              </a:rPr>
              <a:t>.</a:t>
            </a:r>
          </a:p>
          <a:p>
            <a:pPr marL="457200" lvl="0" indent="-457200">
              <a:spcBef>
                <a:spcPts val="600"/>
              </a:spcBef>
              <a:buClr>
                <a:srgbClr val="FFFF00"/>
              </a:buClr>
              <a:buFont typeface="Arial" panose="020B0604020202020204" pitchFamily="34" charset="0"/>
              <a:buChar char="•"/>
            </a:pPr>
            <a:r>
              <a:rPr lang="en-US" sz="2800" dirty="0">
                <a:solidFill>
                  <a:schemeClr val="bg1"/>
                </a:solidFill>
              </a:rPr>
              <a:t>Continuing to organize quarterly web meetings for trusted servants doing Public Relations, Phonelines, Hospitals and Institutions, and Inmate Step Writing. More information is at </a:t>
            </a:r>
            <a:r>
              <a:rPr lang="en-US" sz="2800" u="sng" dirty="0" err="1">
                <a:solidFill>
                  <a:schemeClr val="bg1"/>
                </a:solidFill>
              </a:rPr>
              <a:t>www.na.org</a:t>
            </a:r>
            <a:r>
              <a:rPr lang="en-US" sz="2800" u="sng" dirty="0">
                <a:solidFill>
                  <a:schemeClr val="bg1"/>
                </a:solidFill>
              </a:rPr>
              <a:t>/webinar</a:t>
            </a:r>
            <a:r>
              <a:rPr lang="en-US" sz="2800" dirty="0">
                <a:solidFill>
                  <a:schemeClr val="bg1"/>
                </a:solidFill>
              </a:rPr>
              <a:t>.</a:t>
            </a:r>
          </a:p>
          <a:p>
            <a:pPr marL="457200" lvl="0" indent="-457200">
              <a:spcBef>
                <a:spcPts val="600"/>
              </a:spcBef>
              <a:buClr>
                <a:srgbClr val="FFFF00"/>
              </a:buClr>
              <a:buFont typeface="Arial" panose="020B0604020202020204" pitchFamily="34" charset="0"/>
              <a:buChar char="•"/>
            </a:pPr>
            <a:r>
              <a:rPr lang="en-US" sz="2800" dirty="0">
                <a:solidFill>
                  <a:schemeClr val="bg1"/>
                </a:solidFill>
              </a:rPr>
              <a:t>Gathering zonal trusted servants to talk about the role of zones and issues related to zonal delegates.</a:t>
            </a:r>
          </a:p>
          <a:p>
            <a:pPr marL="457200" lvl="0" indent="-457200">
              <a:spcBef>
                <a:spcPts val="600"/>
              </a:spcBef>
              <a:buClr>
                <a:srgbClr val="FFFF00"/>
              </a:buClr>
              <a:buFont typeface="Arial" panose="020B0604020202020204" pitchFamily="34" charset="0"/>
              <a:buChar char="•"/>
            </a:pPr>
            <a:r>
              <a:rPr lang="en-US" sz="2800" dirty="0">
                <a:solidFill>
                  <a:schemeClr val="bg1"/>
                </a:solidFill>
              </a:rPr>
              <a:t>Continuing to ship free and subsidized literature around the world, averaging more than $440,000 annually for the last two fiscal years.</a:t>
            </a:r>
          </a:p>
          <a:p>
            <a:pPr marL="457200" lvl="0" indent="-457200">
              <a:spcBef>
                <a:spcPts val="600"/>
              </a:spcBef>
              <a:buClr>
                <a:srgbClr val="FFFF00"/>
              </a:buClr>
              <a:buFont typeface="Arial" panose="020B0604020202020204" pitchFamily="34" charset="0"/>
              <a:buChar char="•"/>
            </a:pPr>
            <a:r>
              <a:rPr lang="en-US" sz="2800" dirty="0">
                <a:solidFill>
                  <a:schemeClr val="bg1"/>
                </a:solidFill>
              </a:rPr>
              <a:t>Starting an Instagram account for NA (@</a:t>
            </a:r>
            <a:r>
              <a:rPr lang="en-US" sz="2800" dirty="0" err="1">
                <a:solidFill>
                  <a:schemeClr val="bg1"/>
                </a:solidFill>
              </a:rPr>
              <a:t>narcoticsanonymous</a:t>
            </a:r>
            <a:r>
              <a:rPr lang="en-US" sz="2800" dirty="0">
                <a:solidFill>
                  <a:schemeClr val="bg1"/>
                </a:solidFill>
              </a:rPr>
              <a:t>) and another for NA conventions and events (@</a:t>
            </a:r>
            <a:r>
              <a:rPr lang="en-US" sz="2800" dirty="0" err="1">
                <a:solidFill>
                  <a:schemeClr val="bg1"/>
                </a:solidFill>
              </a:rPr>
              <a:t>naglobalevents</a:t>
            </a:r>
            <a:r>
              <a:rPr lang="en-US" sz="2800" dirty="0">
                <a:solidFill>
                  <a:schemeClr val="bg1"/>
                </a:solidFill>
              </a:rPr>
              <a:t>).</a:t>
            </a:r>
          </a:p>
          <a:p>
            <a:pPr marL="457200" indent="-457200">
              <a:buClr>
                <a:srgbClr val="FFFF00"/>
              </a:buClr>
              <a:buFont typeface="Arial" panose="020B0604020202020204" pitchFamily="34" charset="0"/>
              <a:buChar char="•"/>
            </a:pPr>
            <a:endParaRPr lang="en-US" sz="2800" dirty="0">
              <a:solidFill>
                <a:srgbClr val="2969D5"/>
              </a:solidFill>
            </a:endParaRPr>
          </a:p>
        </p:txBody>
      </p:sp>
    </p:spTree>
    <p:extLst>
      <p:ext uri="{BB962C8B-B14F-4D97-AF65-F5344CB8AC3E}">
        <p14:creationId xmlns:p14="http://schemas.microsoft.com/office/powerpoint/2010/main" val="152476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Nesto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1204</TotalTime>
  <Words>2097</Words>
  <Application>Microsoft Office PowerPoint</Application>
  <PresentationFormat>Widescreen</PresentationFormat>
  <Paragraphs>110</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Cambria</vt:lpstr>
      <vt:lpstr>PopplLaudatio-Regular</vt:lpstr>
      <vt:lpstr>Nestor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Nick Elson</dc:creator>
  <cp:lastModifiedBy>Travis Koplow</cp:lastModifiedBy>
  <cp:revision>75</cp:revision>
  <dcterms:modified xsi:type="dcterms:W3CDTF">2021-12-23T18:55:23Z</dcterms:modified>
</cp:coreProperties>
</file>