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9"/>
  </p:notesMasterIdLst>
  <p:sldIdLst>
    <p:sldId id="256" r:id="rId2"/>
    <p:sldId id="290" r:id="rId3"/>
    <p:sldId id="291" r:id="rId4"/>
    <p:sldId id="292" r:id="rId5"/>
    <p:sldId id="293" r:id="rId6"/>
    <p:sldId id="295" r:id="rId7"/>
    <p:sldId id="286" r:id="rId8"/>
  </p:sldIdLst>
  <p:sldSz cx="12192000" cy="6858000"/>
  <p:notesSz cx="6858000" cy="9144000"/>
  <p:custDataLst>
    <p:tags r:id="rId10"/>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09" autoAdjust="0"/>
    <p:restoredTop sz="64181" autoAdjust="0"/>
  </p:normalViewPr>
  <p:slideViewPr>
    <p:cSldViewPr snapToGrid="0" snapToObjects="1">
      <p:cViewPr varScale="1">
        <p:scale>
          <a:sx n="73" d="100"/>
          <a:sy n="73" d="100"/>
        </p:scale>
        <p:origin x="3156" y="6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ct val="0"/>
              </a:spcBef>
              <a:spcAft>
                <a:spcPct val="0"/>
              </a:spcAft>
              <a:buSzPts val="1400"/>
              <a:buChar char="●"/>
              <a:defRPr sz="1100"/>
            </a:lvl1pPr>
            <a:lvl2pPr marL="914400" lvl="1" indent="-317500">
              <a:spcBef>
                <a:spcPct val="0"/>
              </a:spcBef>
              <a:spcAft>
                <a:spcPct val="0"/>
              </a:spcAft>
              <a:buSzPts val="1400"/>
              <a:buChar char="○"/>
              <a:defRPr sz="1100"/>
            </a:lvl2pPr>
            <a:lvl3pPr marL="1371600" lvl="2" indent="-317500">
              <a:spcBef>
                <a:spcPct val="0"/>
              </a:spcBef>
              <a:spcAft>
                <a:spcPct val="0"/>
              </a:spcAft>
              <a:buSzPts val="1400"/>
              <a:buChar char="■"/>
              <a:defRPr sz="1100"/>
            </a:lvl3pPr>
            <a:lvl4pPr marL="1828800" lvl="3" indent="-317500">
              <a:spcBef>
                <a:spcPct val="0"/>
              </a:spcBef>
              <a:spcAft>
                <a:spcPct val="0"/>
              </a:spcAft>
              <a:buSzPts val="1400"/>
              <a:buChar char="●"/>
              <a:defRPr sz="1100"/>
            </a:lvl4pPr>
            <a:lvl5pPr marL="2286000" lvl="4" indent="-317500">
              <a:spcBef>
                <a:spcPct val="0"/>
              </a:spcBef>
              <a:spcAft>
                <a:spcPct val="0"/>
              </a:spcAft>
              <a:buSzPts val="1400"/>
              <a:buChar char="○"/>
              <a:defRPr sz="1100"/>
            </a:lvl5pPr>
            <a:lvl6pPr marL="2743200" lvl="5" indent="-317500">
              <a:spcBef>
                <a:spcPct val="0"/>
              </a:spcBef>
              <a:spcAft>
                <a:spcPct val="0"/>
              </a:spcAft>
              <a:buSzPts val="1400"/>
              <a:buChar char="■"/>
              <a:defRPr sz="1100"/>
            </a:lvl6pPr>
            <a:lvl7pPr marL="3200400" lvl="6" indent="-317500">
              <a:spcBef>
                <a:spcPct val="0"/>
              </a:spcBef>
              <a:spcAft>
                <a:spcPct val="0"/>
              </a:spcAft>
              <a:buSzPts val="1400"/>
              <a:buChar char="●"/>
              <a:defRPr sz="1100"/>
            </a:lvl7pPr>
            <a:lvl8pPr marL="3657600" lvl="7" indent="-317500">
              <a:spcBef>
                <a:spcPct val="0"/>
              </a:spcBef>
              <a:spcAft>
                <a:spcPct val="0"/>
              </a:spcAft>
              <a:buSzPts val="1400"/>
              <a:buChar char="○"/>
              <a:defRPr sz="1100"/>
            </a:lvl8pPr>
            <a:lvl9pPr marL="4114800" lvl="8" indent="-317500">
              <a:spcBef>
                <a:spcPct val="0"/>
              </a:spcBef>
              <a:spcAft>
                <a:spcPct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org/A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file:///\\Filesrv02\fsteam_and_projectsupport\WB\WSC\WSC%202020\CAR%202020\CAR%20videos\worldboard@na.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19999" h="119999"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pt-BR" sz="1100" b="0" i="0" strike="noStrike" cap="none" spc="0" baseline="0">
                <a:solidFill>
                  <a:srgbClr val="000000"/>
                </a:solidFill>
                <a:effectLst/>
                <a:latin typeface="Arial"/>
                <a:ea typeface="Arial"/>
                <a:cs typeface="Arial"/>
              </a:rPr>
              <a:t>Este é o segundo de três PowerPoints que cobrem o material do </a:t>
            </a:r>
            <a:r>
              <a:rPr lang="pt-BR" sz="1100" b="0" i="1" strike="noStrike" cap="none" spc="0" baseline="0">
                <a:solidFill>
                  <a:srgbClr val="000000"/>
                </a:solidFill>
                <a:effectLst/>
                <a:latin typeface="Arial"/>
                <a:ea typeface="Arial"/>
                <a:cs typeface="Arial"/>
              </a:rPr>
              <a:t>Relatório da Agenda da Conferência/Seguimento da Aprovação da Conferência</a:t>
            </a:r>
            <a:r>
              <a:rPr lang="pt-BR" sz="1100" b="0" i="0" strike="noStrike" cap="none" spc="0" baseline="0">
                <a:solidFill>
                  <a:srgbClr val="000000"/>
                </a:solidFill>
                <a:effectLst/>
                <a:latin typeface="Arial"/>
                <a:ea typeface="Arial"/>
                <a:cs typeface="Arial"/>
              </a:rPr>
              <a:t> (ou ICC abreviando). </a:t>
            </a:r>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pt-BR" sz="1100" b="0" i="0" strike="noStrike" cap="none" spc="0" baseline="0">
                <a:solidFill>
                  <a:srgbClr val="000000"/>
                </a:solidFill>
                <a:effectLst/>
                <a:latin typeface="Arial"/>
                <a:ea typeface="Arial"/>
                <a:cs typeface="Arial"/>
              </a:rPr>
              <a:t>Este PowerPoint cobre o material da Trajetória de Aprovação da Conferência do ICC, que é o orçamento proposto e uma moção para aprovar o orçamento. O primeiro PowerPoint cobre as quatro moções do CAR, que são sobre o FIPT, os termos de serviço e o SPAD. O terceiro PowerPoint cobre as informações de histórico do ICC sobre a conferência e tem um resumo do trabalho feito pelos Serviços Mundiais de NA durante este ciclo de conferência. </a:t>
            </a:r>
          </a:p>
          <a:p>
            <a:pPr marL="139700" indent="0">
              <a:buNone/>
            </a:pPr>
            <a:r>
              <a:rPr lang="en-US" sz="1100" b="0" i="0" u="none" strike="noStrike" cap="none">
                <a:solidFill>
                  <a:srgbClr val="000000"/>
                </a:solidFill>
                <a:effectLst/>
                <a:latin typeface="Arial"/>
                <a:ea typeface="Arial"/>
                <a:cs typeface="Arial"/>
                <a:sym typeface="Arial"/>
              </a:rPr>
              <a:t> </a:t>
            </a:r>
          </a:p>
          <a:p>
            <a:pPr marL="139700" indent="0">
              <a:buNone/>
            </a:pPr>
            <a:r>
              <a:rPr lang="pt-BR" sz="1100" b="0" i="0" strike="noStrike" cap="none" spc="0" baseline="0">
                <a:solidFill>
                  <a:srgbClr val="000000"/>
                </a:solidFill>
                <a:effectLst/>
                <a:latin typeface="Arial"/>
                <a:ea typeface="Arial"/>
                <a:cs typeface="Arial"/>
              </a:rPr>
              <a:t>Estes PowerPoints cobrem somente os pontos principais do ICC. Encorajamos a todos os membros a lerem o documento em si na íntegra para obterem mais informações. Vá para </a:t>
            </a:r>
            <a:r>
              <a:rPr lang="pt-BR" sz="1100" b="0" i="0" u="sng" strike="noStrike" cap="none" spc="0" baseline="0">
                <a:solidFill>
                  <a:srgbClr val="000000"/>
                </a:solidFill>
                <a:uFill>
                  <a:solidFill>
                    <a:srgbClr val="000000"/>
                  </a:solidFill>
                </a:uFill>
                <a:latin typeface="Arial"/>
                <a:ea typeface="Arial"/>
                <a:cs typeface="Arial"/>
                <a:hlinkClick r:id="rId3" history="0"/>
              </a:rPr>
              <a:t>www.na.org/conference</a:t>
            </a:r>
            <a:r>
              <a:rPr lang="pt-BR" sz="1100" b="0" i="0" strike="noStrike" cap="none" spc="0" baseline="0">
                <a:solidFill>
                  <a:srgbClr val="000000"/>
                </a:solidFill>
                <a:effectLst/>
                <a:latin typeface="Arial"/>
                <a:ea typeface="Arial"/>
                <a:cs typeface="Arial"/>
              </a:rPr>
              <a:t> para o ICC completo, o rascunho de aprovação do SPAD e outros PowerPoints do ICC, bem como mais material da conferência. Cópias em papel não serão enviadas aos participantes nem às regiões, e não estarão à venda.</a:t>
            </a:r>
            <a:endParaRPr lang="en-US" sz="1100" b="1" i="0" u="sng" strike="noStrike" cap="none">
              <a:solidFill>
                <a:srgbClr val="000000"/>
              </a:solidFill>
              <a:effectLst/>
              <a:latin typeface="Arial"/>
              <a:ea typeface="Arial"/>
              <a:cs typeface="Arial"/>
              <a:sym typeface="Arial"/>
            </a:endParaRPr>
          </a:p>
          <a:p>
            <a:pPr marL="139700" indent="0">
              <a:buNone/>
            </a:pPr>
            <a:endParaRPr lang="en-US"/>
          </a:p>
          <a:p>
            <a:pPr marL="0" lvl="0" indent="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100" b="0" i="0" strike="noStrike" cap="none" spc="0" baseline="0">
                <a:solidFill>
                  <a:srgbClr val="000000"/>
                </a:solidFill>
                <a:effectLst/>
                <a:latin typeface="Arial"/>
                <a:ea typeface="Arial"/>
                <a:cs typeface="Arial"/>
              </a:rPr>
              <a:t>Como devem saber, normalmente publicamos o orçamento proposto 90 dias antes da Conferência como parte do CAT ou da Trajetória de Aprovação da Conferência. Em circunstâncias normais, não traduzimos o CAT dadas as limitações de tempo e um foco de muitos grupos nas moções do Relatório da Agenda da Conferência (ou CAR). A EAC inclui materiais destinados a comitês ou quadros, e mesmo nas comunidades de NA de língua inglesa, muitos grupos optam por não votar no orçamento ou em outras moções do CAT. Algumas regiões dão a seus delegados um voto de confiança para votar como julgarem apropriado.  </a:t>
            </a:r>
          </a:p>
          <a:p>
            <a:pPr lvl="0"/>
            <a:r>
              <a:rPr lang="pt-BR" sz="1100" b="0" i="0" strike="noStrike" cap="none" spc="0" baseline="0">
                <a:solidFill>
                  <a:srgbClr val="000000"/>
                </a:solidFill>
                <a:effectLst/>
                <a:latin typeface="Arial"/>
                <a:ea typeface="Arial"/>
                <a:cs typeface="Arial"/>
              </a:rPr>
              <a:t>Dizemos tudo isso para dizer isto: Se você faz workshops CAR há décadas, mas olhando para o orçamento não parece familiar, talvez seja porque você não o tenha visto no passado. </a:t>
            </a: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14823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100" b="0" i="0" strike="noStrike" cap="none" spc="0" baseline="0">
                <a:solidFill>
                  <a:srgbClr val="000000"/>
                </a:solidFill>
                <a:effectLst/>
                <a:latin typeface="Arial"/>
                <a:ea typeface="Arial"/>
                <a:cs typeface="Arial"/>
              </a:rPr>
              <a:t>Se este documento parecer complexo demais para você, respire fundo. Você não precisa ser formado(a) em matemática, e não vai ter nenhuma prova! </a:t>
            </a:r>
          </a:p>
          <a:p>
            <a:pPr lvl="0"/>
            <a:r>
              <a:rPr lang="pt-BR" sz="1100" b="0" i="0" strike="noStrike" cap="none" spc="0" baseline="0">
                <a:solidFill>
                  <a:srgbClr val="000000"/>
                </a:solidFill>
                <a:effectLst/>
                <a:latin typeface="Arial"/>
                <a:ea typeface="Arial"/>
                <a:cs typeface="Arial"/>
              </a:rPr>
              <a:t>O nosso objetivo com este PowerPoint é destacar alguns itens que podem ser de interesse e mostrar como este orçamento é diferente daquele de outros ciclos. Depois, se tiver interesse e quiser saber mais, encorajamos a que leia o texto do orçamento no ICC e nos escreva com qualquer dúvida que tiver.</a:t>
            </a:r>
          </a:p>
          <a:p>
            <a:pPr lvl="0"/>
            <a:r>
              <a:rPr lang="pt-BR" sz="1100" b="0" i="0" strike="noStrike" cap="none" spc="0" baseline="0">
                <a:solidFill>
                  <a:srgbClr val="000000"/>
                </a:solidFill>
                <a:effectLst/>
                <a:latin typeface="Arial"/>
                <a:ea typeface="Arial"/>
                <a:cs typeface="Arial"/>
              </a:rPr>
              <a:t>Não vamos ver o orçamento em muito detalhe aqui. Ele é complexo demais para ser apresentado em um PowerPoint. Essa complexidade reflete a natureza da nossa organização. Temos cinco escritórios em países diferentes, com moedas diferentes e que lidam com centenas de itens em línguas diferentes. </a:t>
            </a:r>
          </a:p>
          <a:p>
            <a:endParaRPr lang="en-US"/>
          </a:p>
        </p:txBody>
      </p:sp>
    </p:spTree>
    <p:extLst>
      <p:ext uri="{BB962C8B-B14F-4D97-AF65-F5344CB8AC3E}">
        <p14:creationId xmlns:p14="http://schemas.microsoft.com/office/powerpoint/2010/main" val="134979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100" b="0" i="0" strike="noStrike" cap="none" spc="0" baseline="0">
                <a:solidFill>
                  <a:srgbClr val="000000"/>
                </a:solidFill>
                <a:effectLst/>
                <a:latin typeface="Arial"/>
                <a:ea typeface="Arial"/>
                <a:cs typeface="Arial"/>
              </a:rPr>
              <a:t>Na tela, você vê algumas diferenças notáveis entre o orçamento deste ano e os anteriores. Talves seja um bom momento para mencionar que este é um orçamento de UM ANO, devido às mudanças no ciclo da conferência, conforme dito no início do PowerPoint. </a:t>
            </a:r>
          </a:p>
          <a:p>
            <a:pPr lvl="0"/>
            <a:r>
              <a:rPr lang="pt-BR" sz="1100" b="0" i="0" strike="noStrike" cap="none" spc="0" baseline="0">
                <a:solidFill>
                  <a:srgbClr val="000000"/>
                </a:solidFill>
                <a:effectLst/>
                <a:latin typeface="Arial"/>
                <a:ea typeface="Arial"/>
                <a:cs typeface="Arial"/>
              </a:rPr>
              <a:t>Algumas dessas mundanças podem parecer óbvias:</a:t>
            </a:r>
          </a:p>
          <a:p>
            <a:pPr lvl="1"/>
            <a:r>
              <a:rPr lang="pt-BR" sz="1100" b="0" i="0" strike="noStrike" cap="none" spc="0" baseline="0">
                <a:solidFill>
                  <a:srgbClr val="000000"/>
                </a:solidFill>
                <a:effectLst/>
                <a:latin typeface="Arial"/>
                <a:ea typeface="Arial"/>
                <a:cs typeface="Arial"/>
              </a:rPr>
              <a:t>Prevemos um aumento na renda da literatura, já que parece provável que mais literatura possa ser comprada à medida que as reuniões presenciais retomam, que os membros possam ter sede de literatura depois de terem tido acesso limitado durante os dias mais sombrios da pandemia.</a:t>
            </a:r>
          </a:p>
          <a:p>
            <a:pPr lvl="1"/>
            <a:r>
              <a:rPr lang="pt-BR" sz="1100" b="0" i="0" strike="noStrike" cap="none" spc="0" baseline="0">
                <a:solidFill>
                  <a:srgbClr val="000000"/>
                </a:solidFill>
                <a:effectLst/>
                <a:latin typeface="Arial"/>
                <a:ea typeface="Arial"/>
                <a:cs typeface="Arial"/>
              </a:rPr>
              <a:t>Notemos que a receita antecipada e o custo dos bens associados ao novo livro em potencial estão no orçamento como entradas "contingentes" e mostrados em roxo. Obviamente, isto está condicionado à decisão tomada sobre a versão de aprovação do livro pela WSC interina de 2022.</a:t>
            </a:r>
          </a:p>
          <a:p>
            <a:pPr lvl="1"/>
            <a:r>
              <a:rPr lang="pt-BR" sz="1100" b="0" i="0" strike="noStrike" cap="none" spc="0" baseline="0">
                <a:solidFill>
                  <a:srgbClr val="000000"/>
                </a:solidFill>
                <a:effectLst/>
                <a:latin typeface="Arial"/>
                <a:ea typeface="Arial"/>
                <a:cs typeface="Arial"/>
              </a:rPr>
              <a:t>Muitos de nós temos visto custos crescentes em nossas vidas pessoais, e os Serviços Mundiais de NA não estão imunes ao aumento de custos à medida que os problemas na cadeia de fornecimento são resolvidos. O custo do papel sozinho teve um impacto enorme no nosso custo de bens. Outros custos, desde frete até infraestrutura também aumentaram, de modo que você notará que o orçamento contém aumentos correspondentes. Veja o texto do ICC para maiores detalhes sobre a previsão de despesas.</a:t>
            </a:r>
          </a:p>
          <a:p>
            <a:pPr lvl="0"/>
            <a:r>
              <a:rPr lang="pt-BR" sz="1100" b="0" i="0" strike="noStrike" cap="none" spc="0" baseline="0">
                <a:solidFill>
                  <a:srgbClr val="000000"/>
                </a:solidFill>
                <a:effectLst/>
                <a:latin typeface="Arial"/>
                <a:ea typeface="Arial"/>
                <a:cs typeface="Arial"/>
              </a:rPr>
              <a:t>Nos slides seguintes, vamos tomar alguns minutos discutindo o aumento orçamentário das contribuições dos membros e o aumento da porcentagem destinada à produção e distribuição de literatura. </a:t>
            </a:r>
          </a:p>
          <a:p>
            <a:endParaRPr lang="en-US"/>
          </a:p>
        </p:txBody>
      </p:sp>
    </p:spTree>
    <p:extLst>
      <p:ext uri="{BB962C8B-B14F-4D97-AF65-F5344CB8AC3E}">
        <p14:creationId xmlns:p14="http://schemas.microsoft.com/office/powerpoint/2010/main" val="383218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100" b="0" i="0" strike="noStrike" cap="none" spc="0" baseline="0">
                <a:solidFill>
                  <a:srgbClr val="000000"/>
                </a:solidFill>
                <a:effectLst/>
                <a:latin typeface="Arial"/>
                <a:ea typeface="Arial"/>
                <a:cs typeface="Arial"/>
              </a:rPr>
              <a:t>Como o texto sobre o orçamento no ICC salienta, um dos pontos positivos da pandemia tem sido ver a Irmandade aumentar o apoio aos Serviços Mundiais de NA. Há muito tempo lamentamos nossa dependência das vendas de literatura como fonte de renda. Quando as vendas de literatura praticamente pararam em março de 2020, os membros aumentaram suas contribuições e organizaram eventos que aumentaram tanto a conscientização quanto os fundos. Como resultado e de maneira notável, as contribuições da Irmandade aumentaram de 10% de nossa receita operacional antes da pandemia para 24% a partir de junho de 2021. </a:t>
            </a:r>
          </a:p>
          <a:p>
            <a:pPr lvl="0"/>
            <a:r>
              <a:rPr lang="pt-BR" sz="1100" b="0" i="0" strike="noStrike" cap="none" spc="0" baseline="0">
                <a:solidFill>
                  <a:srgbClr val="000000"/>
                </a:solidFill>
                <a:effectLst/>
                <a:latin typeface="Arial"/>
                <a:ea typeface="Arial"/>
                <a:cs typeface="Arial"/>
              </a:rPr>
              <a:t>O orçamento proposto para 2022-2023 projeta que quase 25% da receita operacional dos Serviços Mundiais de NA virá das contribuições da Irmandade. O montante listado no orçamento é 12% a mais do que foi contribuído no ano fiscal de 2021.</a:t>
            </a:r>
          </a:p>
          <a:p>
            <a:pPr lvl="0"/>
            <a:r>
              <a:rPr lang="pt-BR" sz="1100" b="0" i="0" strike="noStrike" cap="none" spc="0" baseline="0">
                <a:solidFill>
                  <a:srgbClr val="000000"/>
                </a:solidFill>
                <a:effectLst/>
                <a:latin typeface="Arial"/>
                <a:ea typeface="Arial"/>
                <a:cs typeface="Arial"/>
              </a:rPr>
              <a:t>Mesmo antes da pandemia, o Quadro Mundial vinha avançando nas discussões sobre "Invista em nossa visão". Desde então, estabelecemos como meta que as contribuições dos membros cubram pelo menos 70% das despesas de serviços dos NAWS. </a:t>
            </a:r>
          </a:p>
          <a:p>
            <a:pPr lvl="0"/>
            <a:r>
              <a:rPr lang="pt-BR" sz="1100" b="0" i="0" strike="noStrike" cap="none" spc="0" baseline="0">
                <a:solidFill>
                  <a:srgbClr val="000000"/>
                </a:solidFill>
                <a:effectLst/>
                <a:latin typeface="Arial"/>
                <a:ea typeface="Arial"/>
                <a:cs typeface="Arial"/>
              </a:rPr>
              <a:t>Conforme observado no ICC: “Somente os membros de NA podem contribuir para NA, portanto, a única maneira de amadurecer como Irmandade em nossa prática de autossustento é criar uma cultura que reconheça a importância de fazer isso. O custeio dos nossos serviços com contribuições da Irmandade parece mais consistente com a filosofia de autossustento do que nossa confiança histórica na venda de literatura, além disso, é uma abordagem mais sustentável e confiável para financiar os serviços que a Irmandade espera e deseja dos Serviços Mundiais de NA.”</a:t>
            </a:r>
          </a:p>
          <a:p>
            <a:endParaRPr lang="en-US"/>
          </a:p>
        </p:txBody>
      </p:sp>
    </p:spTree>
    <p:extLst>
      <p:ext uri="{BB962C8B-B14F-4D97-AF65-F5344CB8AC3E}">
        <p14:creationId xmlns:p14="http://schemas.microsoft.com/office/powerpoint/2010/main" val="288413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100" b="0" i="0" strike="noStrike" cap="none" spc="0" baseline="0">
                <a:solidFill>
                  <a:srgbClr val="000000"/>
                </a:solidFill>
                <a:effectLst/>
                <a:latin typeface="Arial"/>
                <a:ea typeface="Arial"/>
                <a:cs typeface="Arial"/>
              </a:rPr>
              <a:t>Aqueles que leram o Relatório Anual podem estar familiarizados com este gráfico de bolhas. Como sabem, alocamos custos operacionais fixos, incluindo contabilidade, pessoal, despesas gerais e tecnologia a essas quatro áreas de atividade em nosso orçamento, com base em fatores como o número de funcionários e quantidade de horas dedicadas a uma atividade e a porcentagem de despesas gerais, como espaço de construção, equipamentos e encargos bancários necessários.  </a:t>
            </a:r>
          </a:p>
          <a:p>
            <a:pPr lvl="0"/>
            <a:r>
              <a:rPr lang="pt-BR" sz="1100" b="0" i="0" strike="noStrike" cap="none" spc="0" baseline="0">
                <a:solidFill>
                  <a:srgbClr val="000000"/>
                </a:solidFill>
                <a:effectLst/>
                <a:latin typeface="Arial"/>
                <a:ea typeface="Arial"/>
                <a:cs typeface="Arial"/>
              </a:rPr>
              <a:t>As porcentagens de custos fixos alocados para cada área de atividade mudam ao longo do tempo, mas nunca de forma tão dramática. A maioria do nosso pessoal agora trabalha para apoiar a "produção e distribuição de literatura". Isto é resultado tanto da redução de outros funcionários quanto da complexidade de sustentar nosso estoque atual, com mais títulos em mais idiomas do que nunca. Para garantir a sustentabilidade dos Serviços Mundiais de NA e para cumprir com nossas responsabilidades, conforme atribuídas pela WSC, nas atuais circunstâncias, foi necessário priorizar a operacionalidade da produção, distribuição, traduções e contabilidade da literatura. </a:t>
            </a:r>
          </a:p>
          <a:p>
            <a:pPr lvl="0"/>
            <a:r>
              <a:rPr lang="pt-BR" sz="1100" b="0" i="0" strike="noStrike" cap="none" spc="0" baseline="0">
                <a:solidFill>
                  <a:srgbClr val="000000"/>
                </a:solidFill>
                <a:effectLst/>
                <a:latin typeface="Arial"/>
                <a:ea typeface="Arial"/>
                <a:cs typeface="Arial"/>
              </a:rPr>
              <a:t>Ajustamos as alocações para refletir as condições atuais, mas isso não deve ser tomado como uma mudança em nossa missão ou uma projeção para o futuro após este período orçamentário. Este é um ajuste devido às condições de crise. </a:t>
            </a:r>
          </a:p>
          <a:p>
            <a:pPr lvl="0"/>
            <a:r>
              <a:rPr lang="pt-BR" sz="1100" b="0" i="0" strike="noStrike" cap="none" spc="0" baseline="0">
                <a:solidFill>
                  <a:srgbClr val="000000"/>
                </a:solidFill>
                <a:effectLst/>
                <a:latin typeface="Arial"/>
                <a:ea typeface="Arial"/>
                <a:cs typeface="Arial"/>
              </a:rPr>
              <a:t>Para o contexto, pode ser útil comparar as dotações deste orçamento com as dos dois ciclos mais recentes. O gráfico à direita reflete a mudança de 9% de DI para literatura.</a:t>
            </a:r>
          </a:p>
          <a:p>
            <a:pPr lvl="0"/>
            <a:r>
              <a:rPr lang="pt-BR" sz="1100" b="0" i="0" strike="noStrike" cap="none" spc="0" baseline="0">
                <a:solidFill>
                  <a:srgbClr val="000000"/>
                </a:solidFill>
                <a:effectLst/>
                <a:latin typeface="Arial"/>
                <a:ea typeface="Arial"/>
                <a:cs typeface="Arial"/>
              </a:rPr>
              <a:t>Para mais informações sobre este orçamento proposto, consulte o texto do ICC. Para mais informações sobre as finanças do NAWS, veja o relatório anual em </a:t>
            </a:r>
            <a:r>
              <a:rPr lang="pt-BR" sz="1100" b="0" i="0" u="sng" strike="noStrike" cap="none" spc="0" baseline="0">
                <a:solidFill>
                  <a:srgbClr val="000000"/>
                </a:solidFill>
                <a:uFill>
                  <a:solidFill>
                    <a:srgbClr val="000000"/>
                  </a:solidFill>
                </a:uFill>
                <a:latin typeface="Arial"/>
                <a:ea typeface="Arial"/>
                <a:cs typeface="Arial"/>
                <a:hlinkClick r:id="rId3" history="0"/>
              </a:rPr>
              <a:t>www.na.org/AR</a:t>
            </a:r>
            <a:r>
              <a:rPr lang="pt-BR" sz="1100" b="0" i="0" strike="noStrike" cap="none" spc="0" baseline="0">
                <a:solidFill>
                  <a:srgbClr val="000000"/>
                </a:solidFill>
                <a:effectLst/>
                <a:latin typeface="Arial"/>
                <a:ea typeface="Arial"/>
                <a:cs typeface="Arial"/>
              </a:rPr>
              <a:t>. Para mais informações sobre o processo orçamentário, consulte o </a:t>
            </a:r>
            <a:r>
              <a:rPr lang="pt-BR" sz="1100" b="0" i="1" strike="noStrike" cap="none" spc="0" baseline="0">
                <a:solidFill>
                  <a:srgbClr val="000000"/>
                </a:solidFill>
                <a:effectLst/>
                <a:latin typeface="Arial"/>
                <a:ea typeface="Arial"/>
                <a:cs typeface="Arial"/>
              </a:rPr>
              <a:t>Guia de Serviços Mundiais de Narcóticos Anônimos</a:t>
            </a:r>
            <a:r>
              <a:rPr lang="pt-BR" sz="1100" b="0" i="0" strike="noStrike" cap="none" spc="0" baseline="0">
                <a:solidFill>
                  <a:srgbClr val="000000"/>
                </a:solidFill>
                <a:effectLst/>
                <a:latin typeface="Arial"/>
                <a:ea typeface="Arial"/>
                <a:cs typeface="Arial"/>
              </a:rPr>
              <a:t>. </a:t>
            </a:r>
          </a:p>
          <a:p>
            <a:endParaRPr lang="en-US"/>
          </a:p>
        </p:txBody>
      </p:sp>
    </p:spTree>
    <p:extLst>
      <p:ext uri="{BB962C8B-B14F-4D97-AF65-F5344CB8AC3E}">
        <p14:creationId xmlns:p14="http://schemas.microsoft.com/office/powerpoint/2010/main" val="110221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ct val="0"/>
              </a:spcBef>
              <a:spcAft>
                <a:spcPct val="0"/>
              </a:spcAft>
              <a:buClr>
                <a:srgbClr val="000000"/>
              </a:buClr>
              <a:buSzPts val="1400"/>
              <a:buFont typeface="Arial"/>
              <a:buNone/>
              <a:defRPr/>
            </a:pPr>
            <a:r>
              <a:rPr lang="pt-BR" sz="1100" b="0" i="0" strike="noStrike" cap="none" spc="0" baseline="0">
                <a:solidFill>
                  <a:srgbClr val="000000"/>
                </a:solidFill>
                <a:effectLst/>
                <a:latin typeface="Arial"/>
                <a:ea typeface="Arial"/>
                <a:cs typeface="Arial"/>
              </a:rPr>
              <a:t>Esperamos que este vídeo tenha ajudado à sua discussão sobre este material. Notem que há outros PowerPoints que se concentram em outros conteúdos do ICC. Esses recursos estão disponíveis online em </a:t>
            </a:r>
            <a:r>
              <a:rPr lang="pt-BR" sz="1100" b="0" i="0" u="sng" strike="noStrike" cap="none" spc="0" baseline="0">
                <a:solidFill>
                  <a:srgbClr val="000000"/>
                </a:solidFill>
                <a:uFill>
                  <a:solidFill>
                    <a:srgbClr val="000000"/>
                  </a:solidFill>
                </a:uFill>
                <a:latin typeface="Arial"/>
                <a:ea typeface="Arial"/>
                <a:cs typeface="Arial"/>
                <a:hlinkClick r:id="rId3" history="0"/>
              </a:rPr>
              <a:t>www.na.org/conference</a:t>
            </a:r>
            <a:r>
              <a:rPr lang="pt-BR" sz="1100" b="0" i="0" strike="noStrike" cap="none" spc="0" baseline="0">
                <a:solidFill>
                  <a:srgbClr val="000000"/>
                </a:solidFill>
                <a:effectLst/>
                <a:latin typeface="Arial"/>
                <a:ea typeface="Arial"/>
                <a:cs typeface="Arial"/>
              </a:rPr>
              <a:t>. Agradecemos suas perguntas e sugestões sobre o orçamento, qualquer outra coisa do ICC e todas as outras questões em </a:t>
            </a:r>
            <a:r>
              <a:rPr lang="pt-BR" sz="1100" b="0" i="0" u="sng" strike="noStrike" cap="none" spc="0" baseline="0">
                <a:solidFill>
                  <a:srgbClr val="000000"/>
                </a:solidFill>
                <a:effectLst/>
                <a:uFill>
                  <a:solidFill>
                    <a:srgbClr val="000000"/>
                  </a:solidFill>
                </a:uFill>
                <a:latin typeface="Arial"/>
                <a:ea typeface="Arial"/>
                <a:cs typeface="Arial"/>
                <a:hlinkClick r:id="rId4" history="0"/>
              </a:rPr>
              <a:t>worldboard@na.org</a:t>
            </a:r>
            <a:r>
              <a:rPr lang="pt-BR" sz="1100" b="0" i="0" strike="noStrike" cap="none" spc="0" baseline="0">
                <a:solidFill>
                  <a:srgbClr val="000000"/>
                </a:solidFill>
                <a:effectLst/>
                <a:latin typeface="Arial"/>
                <a:ea typeface="Arial"/>
                <a:cs typeface="Arial"/>
              </a:rPr>
              <a:t>.</a:t>
            </a:r>
          </a:p>
          <a:p>
            <a:pPr marL="139700" indent="0">
              <a:buNone/>
            </a:pPr>
            <a:endParaRPr lang="en-US"/>
          </a:p>
        </p:txBody>
      </p:sp>
    </p:spTree>
    <p:extLst>
      <p:ext uri="{BB962C8B-B14F-4D97-AF65-F5344CB8AC3E}">
        <p14:creationId xmlns:p14="http://schemas.microsoft.com/office/powerpoint/2010/main" val="8246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sp>
        <p:nvSpPr>
          <p:cNvPr id="7" name="Google Shape;20;p3">
            <a:extLst>
              <a:ext uri="{FF2B5EF4-FFF2-40B4-BE49-F238E27FC236}">
                <a16:creationId xmlns:a16="http://schemas.microsoft.com/office/drawing/2014/main" id="{47F34921-B9F9-E74D-A771-9A46A38134D8}"/>
              </a:ext>
            </a:extLst>
          </p:cNvPr>
          <p:cNvSpPr/>
          <p:nvPr userDrawn="1"/>
        </p:nvSpPr>
        <p:spPr>
          <a:xfrm flipH="1">
            <a:off x="5561888" y="0"/>
            <a:ext cx="6630111" cy="6858000"/>
          </a:xfrm>
          <a:prstGeom prst="rect">
            <a:avLst/>
          </a:prstGeom>
          <a:gradFill>
            <a:gsLst>
              <a:gs pos="70000">
                <a:srgbClr val="C6F18D"/>
              </a:gs>
              <a:gs pos="0">
                <a:srgbClr val="8AD824"/>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grpSp>
        <p:nvGrpSpPr>
          <p:cNvPr id="11" name="Google Shape;11;p2"/>
          <p:cNvGrpSpPr/>
          <p:nvPr/>
        </p:nvGrpSpPr>
        <p:grpSpPr>
          <a:xfrm rot="10800000" flipH="1">
            <a:off x="4756878" y="-166"/>
            <a:ext cx="831621" cy="6858167"/>
            <a:chOff x="2291597" y="-125"/>
            <a:chExt cx="623715"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ct val="0"/>
                </a:spcBef>
                <a:spcAft>
                  <a:spcPct val="0"/>
                </a:spcAft>
                <a:buNone/>
              </a:pPr>
              <a:endParaRPr sz="2489"/>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ct val="0"/>
                </a:spcBef>
                <a:spcAft>
                  <a:spcPct val="0"/>
                </a:spcAft>
                <a:buNone/>
              </a:pPr>
              <a:endParaRPr sz="2489"/>
            </a:p>
          </p:txBody>
        </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
        <p:nvSpPr>
          <p:cNvPr id="12" name="Google Shape;53;p6">
            <a:extLst>
              <a:ext uri="{FF2B5EF4-FFF2-40B4-BE49-F238E27FC236}">
                <a16:creationId xmlns:a16="http://schemas.microsoft.com/office/drawing/2014/main"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ct val="0"/>
              </a:spcBef>
              <a:spcAft>
                <a:spcPct val="0"/>
              </a:spcAft>
              <a:buSzPts val="2400"/>
              <a:buNone/>
              <a:defRPr sz="3200" b="1">
                <a:solidFill>
                  <a:schemeClr val="accent1">
                    <a:lumMod val="50000"/>
                  </a:schemeClr>
                </a:solidFill>
                <a:latin typeface="+mn-lt"/>
              </a:defRPr>
            </a:lvl1pPr>
            <a:lvl2pPr lvl="1">
              <a:spcBef>
                <a:spcPct val="0"/>
              </a:spcBef>
              <a:spcAft>
                <a:spcPct val="0"/>
              </a:spcAft>
              <a:buSzPts val="2400"/>
              <a:buNone/>
              <a:defRPr/>
            </a:lvl2pPr>
            <a:lvl3pPr lvl="2">
              <a:spcBef>
                <a:spcPct val="0"/>
              </a:spcBef>
              <a:spcAft>
                <a:spcPct val="0"/>
              </a:spcAft>
              <a:buSzPts val="2400"/>
              <a:buNone/>
              <a:defRPr/>
            </a:lvl3pPr>
            <a:lvl4pPr lvl="3">
              <a:spcBef>
                <a:spcPct val="0"/>
              </a:spcBef>
              <a:spcAft>
                <a:spcPct val="0"/>
              </a:spcAft>
              <a:buSzPts val="2400"/>
              <a:buNone/>
              <a:defRPr/>
            </a:lvl4pPr>
            <a:lvl5pPr lvl="4">
              <a:spcBef>
                <a:spcPct val="0"/>
              </a:spcBef>
              <a:spcAft>
                <a:spcPct val="0"/>
              </a:spcAft>
              <a:buSzPts val="2400"/>
              <a:buNone/>
              <a:defRPr/>
            </a:lvl5pPr>
            <a:lvl6pPr lvl="5">
              <a:spcBef>
                <a:spcPct val="0"/>
              </a:spcBef>
              <a:spcAft>
                <a:spcPct val="0"/>
              </a:spcAft>
              <a:buSzPts val="2400"/>
              <a:buNone/>
              <a:defRPr/>
            </a:lvl6pPr>
            <a:lvl7pPr lvl="6">
              <a:spcBef>
                <a:spcPct val="0"/>
              </a:spcBef>
              <a:spcAft>
                <a:spcPct val="0"/>
              </a:spcAft>
              <a:buSzPts val="2400"/>
              <a:buNone/>
              <a:defRPr/>
            </a:lvl7pPr>
            <a:lvl8pPr lvl="7">
              <a:spcBef>
                <a:spcPct val="0"/>
              </a:spcBef>
              <a:spcAft>
                <a:spcPct val="0"/>
              </a:spcAft>
              <a:buSzPts val="2400"/>
              <a:buNone/>
              <a:defRPr/>
            </a:lvl8pPr>
            <a:lvl9pPr lvl="8">
              <a:spcBef>
                <a:spcPct val="0"/>
              </a:spcBef>
              <a:spcAft>
                <a:spcPct val="0"/>
              </a:spcAft>
              <a:buSzPts val="2400"/>
              <a:buNone/>
              <a:defRPr/>
            </a:lvl9pPr>
          </a:lstStyle>
          <a:p>
            <a:endParaRPr/>
          </a:p>
        </p:txBody>
      </p:sp>
      <p:sp>
        <p:nvSpPr>
          <p:cNvPr id="13" name="Google Shape;54;p6">
            <a:extLst>
              <a:ext uri="{FF2B5EF4-FFF2-40B4-BE49-F238E27FC236}">
                <a16:creationId xmlns:a16="http://schemas.microsoft.com/office/drawing/2014/main"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ct val="0"/>
              </a:spcAft>
              <a:buClr>
                <a:srgbClr val="00B0F0"/>
              </a:buClr>
              <a:buSzPts val="1600"/>
              <a:buChar char="➝"/>
              <a:defRPr sz="2133">
                <a:solidFill>
                  <a:schemeClr val="accent1">
                    <a:lumMod val="50000"/>
                  </a:schemeClr>
                </a:solidFill>
                <a:latin typeface="+mn-lt"/>
              </a:defRPr>
            </a:lvl1pPr>
            <a:lvl2pPr marL="1219170" lvl="1" indent="-440256">
              <a:spcBef>
                <a:spcPct val="0"/>
              </a:spcBef>
              <a:spcAft>
                <a:spcPct val="0"/>
              </a:spcAft>
              <a:buSzPts val="1600"/>
              <a:buChar char="⇾"/>
              <a:defRPr sz="2133"/>
            </a:lvl2pPr>
            <a:lvl3pPr marL="1828754" lvl="2" indent="-440256">
              <a:spcBef>
                <a:spcPct val="0"/>
              </a:spcBef>
              <a:spcAft>
                <a:spcPct val="0"/>
              </a:spcAft>
              <a:buSzPts val="1600"/>
              <a:buChar char="￫"/>
              <a:defRPr sz="2133"/>
            </a:lvl3pPr>
            <a:lvl4pPr marL="2438339" lvl="3" indent="-440256">
              <a:spcBef>
                <a:spcPct val="0"/>
              </a:spcBef>
              <a:spcAft>
                <a:spcPct val="0"/>
              </a:spcAft>
              <a:buSzPts val="1600"/>
              <a:buChar char="￫"/>
              <a:defRPr sz="2133"/>
            </a:lvl4pPr>
            <a:lvl5pPr marL="3047924" lvl="4" indent="-440256">
              <a:spcBef>
                <a:spcPct val="0"/>
              </a:spcBef>
              <a:spcAft>
                <a:spcPct val="0"/>
              </a:spcAft>
              <a:buSzPts val="1600"/>
              <a:buChar char="￫"/>
              <a:defRPr sz="2133"/>
            </a:lvl5pPr>
            <a:lvl6pPr marL="3657509" lvl="5" indent="-440256">
              <a:spcBef>
                <a:spcPct val="0"/>
              </a:spcBef>
              <a:spcAft>
                <a:spcPct val="0"/>
              </a:spcAft>
              <a:buSzPts val="1600"/>
              <a:buChar char="￫"/>
              <a:defRPr sz="2133"/>
            </a:lvl6pPr>
            <a:lvl7pPr marL="4267093" lvl="6" indent="-440256">
              <a:spcBef>
                <a:spcPct val="0"/>
              </a:spcBef>
              <a:spcAft>
                <a:spcPct val="0"/>
              </a:spcAft>
              <a:buSzPts val="1600"/>
              <a:buChar char="￫"/>
              <a:defRPr sz="2133"/>
            </a:lvl7pPr>
            <a:lvl8pPr marL="4876678" lvl="7" indent="-440256">
              <a:spcBef>
                <a:spcPct val="0"/>
              </a:spcBef>
              <a:spcAft>
                <a:spcPct val="0"/>
              </a:spcAft>
              <a:buSzPts val="1600"/>
              <a:buChar char="￫"/>
              <a:defRPr sz="2133"/>
            </a:lvl8pPr>
            <a:lvl9pPr marL="5486263" lvl="8" indent="-440256">
              <a:spcBef>
                <a:spcPct val="0"/>
              </a:spcBef>
              <a:spcAft>
                <a:spcPct val="0"/>
              </a:spcAft>
              <a:buSzPts val="1600"/>
              <a:buChar char="￫"/>
              <a:defRPr sz="2133"/>
            </a:lvl9pPr>
          </a:lstStyle>
          <a:p>
            <a:endParaRPr/>
          </a:p>
        </p:txBody>
      </p:sp>
      <p:sp>
        <p:nvSpPr>
          <p:cNvPr id="14" name="Google Shape;55;p6">
            <a:extLst>
              <a:ext uri="{FF2B5EF4-FFF2-40B4-BE49-F238E27FC236}">
                <a16:creationId xmlns:a16="http://schemas.microsoft.com/office/drawing/2014/main"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ct val="0"/>
              </a:spcAft>
              <a:buClr>
                <a:srgbClr val="00B0F0"/>
              </a:buClr>
              <a:buSzPts val="1600"/>
              <a:buChar char="➝"/>
              <a:defRPr sz="2133">
                <a:solidFill>
                  <a:schemeClr val="accent1">
                    <a:lumMod val="50000"/>
                  </a:schemeClr>
                </a:solidFill>
                <a:latin typeface="+mn-lt"/>
              </a:defRPr>
            </a:lvl1pPr>
            <a:lvl2pPr marL="1219170" lvl="1" indent="-440256">
              <a:spcBef>
                <a:spcPct val="0"/>
              </a:spcBef>
              <a:spcAft>
                <a:spcPct val="0"/>
              </a:spcAft>
              <a:buSzPts val="1600"/>
              <a:buChar char="⇾"/>
              <a:defRPr sz="2133"/>
            </a:lvl2pPr>
            <a:lvl3pPr marL="1828754" lvl="2" indent="-440256">
              <a:spcBef>
                <a:spcPct val="0"/>
              </a:spcBef>
              <a:spcAft>
                <a:spcPct val="0"/>
              </a:spcAft>
              <a:buSzPts val="1600"/>
              <a:buChar char="￫"/>
              <a:defRPr sz="2133"/>
            </a:lvl3pPr>
            <a:lvl4pPr marL="2438339" lvl="3" indent="-440256">
              <a:spcBef>
                <a:spcPct val="0"/>
              </a:spcBef>
              <a:spcAft>
                <a:spcPct val="0"/>
              </a:spcAft>
              <a:buSzPts val="1600"/>
              <a:buChar char="￫"/>
              <a:defRPr sz="2133"/>
            </a:lvl4pPr>
            <a:lvl5pPr marL="3047924" lvl="4" indent="-440256">
              <a:spcBef>
                <a:spcPct val="0"/>
              </a:spcBef>
              <a:spcAft>
                <a:spcPct val="0"/>
              </a:spcAft>
              <a:buSzPts val="1600"/>
              <a:buChar char="￫"/>
              <a:defRPr sz="2133"/>
            </a:lvl5pPr>
            <a:lvl6pPr marL="3657509" lvl="5" indent="-440256">
              <a:spcBef>
                <a:spcPct val="0"/>
              </a:spcBef>
              <a:spcAft>
                <a:spcPct val="0"/>
              </a:spcAft>
              <a:buSzPts val="1600"/>
              <a:buChar char="￫"/>
              <a:defRPr sz="2133"/>
            </a:lvl6pPr>
            <a:lvl7pPr marL="4267093" lvl="6" indent="-440256">
              <a:spcBef>
                <a:spcPct val="0"/>
              </a:spcBef>
              <a:spcAft>
                <a:spcPct val="0"/>
              </a:spcAft>
              <a:buSzPts val="1600"/>
              <a:buChar char="￫"/>
              <a:defRPr sz="2133"/>
            </a:lvl7pPr>
            <a:lvl8pPr marL="4876678" lvl="7" indent="-440256">
              <a:spcBef>
                <a:spcPct val="0"/>
              </a:spcBef>
              <a:spcAft>
                <a:spcPct val="0"/>
              </a:spcAft>
              <a:buSzPts val="1600"/>
              <a:buChar char="￫"/>
              <a:defRPr sz="2133"/>
            </a:lvl8pPr>
            <a:lvl9pPr marL="5486263" lvl="8" indent="-440256">
              <a:spcBef>
                <a:spcPct val="0"/>
              </a:spcBef>
              <a:spcAft>
                <a:spcPct val="0"/>
              </a:spcAft>
              <a:buSzPts val="1600"/>
              <a:buChar char="￫"/>
              <a:defRPr sz="2133"/>
            </a:lvl9pPr>
          </a:lstStyle>
          <a:p>
            <a:endParaRPr/>
          </a:p>
        </p:txBody>
      </p:sp>
      <p:sp>
        <p:nvSpPr>
          <p:cNvPr id="8" name="Google Shape;20;p3">
            <a:extLst>
              <a:ext uri="{FF2B5EF4-FFF2-40B4-BE49-F238E27FC236}">
                <a16:creationId xmlns:a16="http://schemas.microsoft.com/office/drawing/2014/main" id="{0FA511CC-B435-4344-A612-0FCD13C61818}"/>
              </a:ext>
            </a:extLst>
          </p:cNvPr>
          <p:cNvSpPr/>
          <p:nvPr userDrawn="1"/>
        </p:nvSpPr>
        <p:spPr>
          <a:xfrm flipH="1">
            <a:off x="9579315" y="0"/>
            <a:ext cx="2612683" cy="6858000"/>
          </a:xfrm>
          <a:prstGeom prst="rect">
            <a:avLst/>
          </a:prstGeom>
          <a:gradFill>
            <a:gsLst>
              <a:gs pos="70000">
                <a:srgbClr val="C6F18D"/>
              </a:gs>
              <a:gs pos="0">
                <a:srgbClr val="8AD824"/>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
        <p:nvSpPr>
          <p:cNvPr id="98" name="Google Shape;98;p11"/>
          <p:cNvSpPr/>
          <p:nvPr/>
        </p:nvSpPr>
        <p:spPr>
          <a:xfrm rot="10800000">
            <a:off x="11360396" y="-9832"/>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
        <p:nvSpPr>
          <p:cNvPr id="98" name="Google Shape;98;p11"/>
          <p:cNvSpPr/>
          <p:nvPr/>
        </p:nvSpPr>
        <p:spPr>
          <a:xfrm rot="10800000">
            <a:off x="11360396" y="-9832"/>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Tree>
    <p:extLst>
      <p:ext uri="{BB962C8B-B14F-4D97-AF65-F5344CB8AC3E}">
        <p14:creationId xmlns:p14="http://schemas.microsoft.com/office/powerpoint/2010/main" val="38965519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13884388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Tree>
    <p:extLst>
      <p:ext uri="{BB962C8B-B14F-4D97-AF65-F5344CB8AC3E}">
        <p14:creationId xmlns:p14="http://schemas.microsoft.com/office/powerpoint/2010/main" val="23497191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6" name="Google Shape;20;p3">
            <a:extLst>
              <a:ext uri="{FF2B5EF4-FFF2-40B4-BE49-F238E27FC236}">
                <a16:creationId xmlns:a16="http://schemas.microsoft.com/office/drawing/2014/main" id="{CF941A01-1D4F-4D46-8D94-B395775494D8}"/>
              </a:ext>
            </a:extLst>
          </p:cNvPr>
          <p:cNvSpPr/>
          <p:nvPr userDrawn="1"/>
        </p:nvSpPr>
        <p:spPr>
          <a:xfrm flipH="1">
            <a:off x="3874433" y="0"/>
            <a:ext cx="8317566" cy="6858000"/>
          </a:xfrm>
          <a:prstGeom prst="rect">
            <a:avLst/>
          </a:prstGeom>
          <a:gradFill>
            <a:gsLst>
              <a:gs pos="70000">
                <a:srgbClr val="C6F18D"/>
              </a:gs>
              <a:gs pos="0">
                <a:srgbClr val="8AD824"/>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ct val="0"/>
              </a:spcBef>
              <a:spcAft>
                <a:spcPct val="0"/>
              </a:spcAft>
              <a:buNone/>
            </a:pPr>
            <a:endParaRPr sz="2489"/>
          </a:p>
        </p:txBody>
      </p:sp>
    </p:spTree>
    <p:extLst>
      <p:ext uri="{BB962C8B-B14F-4D97-AF65-F5344CB8AC3E}">
        <p14:creationId xmlns:p14="http://schemas.microsoft.com/office/powerpoint/2010/main" val="20860768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60" r:id="rId3"/>
    <p:sldLayoutId id="2147483663" r:id="rId4"/>
    <p:sldLayoutId id="2147483664" r:id="rId5"/>
    <p:sldLayoutId id="2147483661" r:id="rId6"/>
    <p:sldLayoutId id="2147483662" r:id="rId7"/>
  </p:sldLayoutIdLst>
  <p:transition>
    <p:fade thruBlk="1"/>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pic>
        <p:nvPicPr>
          <p:cNvPr id="23" name="Picture 22">
            <a:extLst>
              <a:ext uri="{FF2B5EF4-FFF2-40B4-BE49-F238E27FC236}">
                <a16:creationId xmlns:a16="http://schemas.microsoft.com/office/drawing/2014/main" id="{5ADAFB49-5C06-3046-AFD6-37F98CF9EA2C}"/>
              </a:ext>
            </a:extLst>
          </p:cNvPr>
          <p:cNvPicPr>
            <a:picLocks noChangeAspect="1"/>
          </p:cNvPicPr>
          <p:nvPr/>
        </p:nvPicPr>
        <p:blipFill>
          <a:blip r:embed="rId4"/>
          <a:stretch>
            <a:fillRect/>
          </a:stretch>
        </p:blipFill>
        <p:spPr>
          <a:xfrm>
            <a:off x="6201374" y="1276423"/>
            <a:ext cx="355600" cy="372533"/>
          </a:xfrm>
          <a:prstGeom prst="rect">
            <a:avLst/>
          </a:prstGeom>
        </p:spPr>
      </p:pic>
      <p:pic>
        <p:nvPicPr>
          <p:cNvPr id="15" name="Picture 14">
            <a:extLst>
              <a:ext uri="{FF2B5EF4-FFF2-40B4-BE49-F238E27FC236}">
                <a16:creationId xmlns:a16="http://schemas.microsoft.com/office/drawing/2014/main" id="{79FE5AB0-84F6-3E44-B7CE-8A2C1DD8D792}"/>
              </a:ext>
            </a:extLst>
          </p:cNvPr>
          <p:cNvPicPr>
            <a:picLocks noChangeAspect="1"/>
          </p:cNvPicPr>
          <p:nvPr/>
        </p:nvPicPr>
        <p:blipFill>
          <a:blip r:embed="rId5"/>
          <a:stretch>
            <a:fillRect/>
          </a:stretch>
        </p:blipFill>
        <p:spPr>
          <a:xfrm>
            <a:off x="432076" y="379691"/>
            <a:ext cx="1607705" cy="2243588"/>
          </a:xfrm>
          <a:prstGeom prst="rect">
            <a:avLst/>
          </a:prstGeom>
        </p:spPr>
      </p:pic>
      <p:pic>
        <p:nvPicPr>
          <p:cNvPr id="16" name="Picture 15">
            <a:extLst>
              <a:ext uri="{FF2B5EF4-FFF2-40B4-BE49-F238E27FC236}">
                <a16:creationId xmlns:a16="http://schemas.microsoft.com/office/drawing/2014/main" id="{9CACE700-7F84-7E4F-9C1B-88D14FEE3E41}"/>
              </a:ext>
            </a:extLst>
          </p:cNvPr>
          <p:cNvPicPr>
            <a:picLocks noChangeAspect="1"/>
          </p:cNvPicPr>
          <p:nvPr/>
        </p:nvPicPr>
        <p:blipFill>
          <a:blip r:embed="rId6"/>
          <a:stretch>
            <a:fillRect/>
          </a:stretch>
        </p:blipFill>
        <p:spPr>
          <a:xfrm rot="21269328">
            <a:off x="3088941" y="451200"/>
            <a:ext cx="1507067" cy="372533"/>
          </a:xfrm>
          <a:prstGeom prst="rect">
            <a:avLst/>
          </a:prstGeom>
        </p:spPr>
      </p:pic>
      <p:pic>
        <p:nvPicPr>
          <p:cNvPr id="17" name="Picture 16">
            <a:extLst>
              <a:ext uri="{FF2B5EF4-FFF2-40B4-BE49-F238E27FC236}">
                <a16:creationId xmlns:a16="http://schemas.microsoft.com/office/drawing/2014/main" id="{B789F106-902F-824D-B381-B73889247E89}"/>
              </a:ext>
            </a:extLst>
          </p:cNvPr>
          <p:cNvPicPr>
            <a:picLocks noChangeAspect="1"/>
          </p:cNvPicPr>
          <p:nvPr/>
        </p:nvPicPr>
        <p:blipFill>
          <a:blip r:embed="rId7"/>
          <a:stretch>
            <a:fillRect/>
          </a:stretch>
        </p:blipFill>
        <p:spPr>
          <a:xfrm rot="19870088">
            <a:off x="252627" y="5156306"/>
            <a:ext cx="1253067" cy="389467"/>
          </a:xfrm>
          <a:prstGeom prst="rect">
            <a:avLst/>
          </a:prstGeom>
        </p:spPr>
      </p:pic>
      <p:pic>
        <p:nvPicPr>
          <p:cNvPr id="18" name="Picture 17">
            <a:extLst>
              <a:ext uri="{FF2B5EF4-FFF2-40B4-BE49-F238E27FC236}">
                <a16:creationId xmlns:a16="http://schemas.microsoft.com/office/drawing/2014/main" id="{359D84FB-AE04-EF47-9138-5C5B3B3D5AE7}"/>
              </a:ext>
            </a:extLst>
          </p:cNvPr>
          <p:cNvPicPr>
            <a:picLocks noChangeAspect="1"/>
          </p:cNvPicPr>
          <p:nvPr/>
        </p:nvPicPr>
        <p:blipFill>
          <a:blip r:embed="rId8"/>
          <a:stretch>
            <a:fillRect/>
          </a:stretch>
        </p:blipFill>
        <p:spPr>
          <a:xfrm>
            <a:off x="2041602" y="1532738"/>
            <a:ext cx="1032933" cy="508000"/>
          </a:xfrm>
          <a:prstGeom prst="rect">
            <a:avLst/>
          </a:prstGeom>
        </p:spPr>
      </p:pic>
      <p:pic>
        <p:nvPicPr>
          <p:cNvPr id="19" name="Picture 18">
            <a:extLst>
              <a:ext uri="{FF2B5EF4-FFF2-40B4-BE49-F238E27FC236}">
                <a16:creationId xmlns:a16="http://schemas.microsoft.com/office/drawing/2014/main" id="{77D4F5D4-CCAA-4240-855B-D6726F173A9E}"/>
              </a:ext>
            </a:extLst>
          </p:cNvPr>
          <p:cNvPicPr>
            <a:picLocks noChangeAspect="1"/>
          </p:cNvPicPr>
          <p:nvPr/>
        </p:nvPicPr>
        <p:blipFill>
          <a:blip r:embed="rId9"/>
          <a:stretch>
            <a:fillRect/>
          </a:stretch>
        </p:blipFill>
        <p:spPr>
          <a:xfrm>
            <a:off x="1397101" y="3642611"/>
            <a:ext cx="3783457" cy="3800423"/>
          </a:xfrm>
          <a:prstGeom prst="rect">
            <a:avLst/>
          </a:prstGeom>
        </p:spPr>
      </p:pic>
      <p:pic>
        <p:nvPicPr>
          <p:cNvPr id="20" name="Picture 19">
            <a:extLst>
              <a:ext uri="{FF2B5EF4-FFF2-40B4-BE49-F238E27FC236}">
                <a16:creationId xmlns:a16="http://schemas.microsoft.com/office/drawing/2014/main" id="{D220D3AC-4DAB-D34A-BF17-0123E8A2D7B8}"/>
              </a:ext>
            </a:extLst>
          </p:cNvPr>
          <p:cNvPicPr>
            <a:picLocks noChangeAspect="1"/>
          </p:cNvPicPr>
          <p:nvPr/>
        </p:nvPicPr>
        <p:blipFill>
          <a:blip r:embed="rId10"/>
          <a:stretch>
            <a:fillRect/>
          </a:stretch>
        </p:blipFill>
        <p:spPr>
          <a:xfrm>
            <a:off x="11207111" y="6051473"/>
            <a:ext cx="728133" cy="745067"/>
          </a:xfrm>
          <a:prstGeom prst="rect">
            <a:avLst/>
          </a:prstGeom>
        </p:spPr>
      </p:pic>
      <p:pic>
        <p:nvPicPr>
          <p:cNvPr id="21" name="Picture 20">
            <a:extLst>
              <a:ext uri="{FF2B5EF4-FFF2-40B4-BE49-F238E27FC236}">
                <a16:creationId xmlns:a16="http://schemas.microsoft.com/office/drawing/2014/main" id="{416E800E-DF90-354A-9FF3-B4FE77FEC7A8}"/>
              </a:ext>
            </a:extLst>
          </p:cNvPr>
          <p:cNvPicPr>
            <a:picLocks noChangeAspect="1"/>
          </p:cNvPicPr>
          <p:nvPr/>
        </p:nvPicPr>
        <p:blipFill>
          <a:blip r:embed="rId11"/>
          <a:stretch>
            <a:fillRect/>
          </a:stretch>
        </p:blipFill>
        <p:spPr>
          <a:xfrm>
            <a:off x="1235928" y="2815442"/>
            <a:ext cx="1426303" cy="1434271"/>
          </a:xfrm>
          <a:prstGeom prst="rect">
            <a:avLst/>
          </a:prstGeom>
        </p:spPr>
      </p:pic>
      <p:pic>
        <p:nvPicPr>
          <p:cNvPr id="22" name="Picture 21">
            <a:extLst>
              <a:ext uri="{FF2B5EF4-FFF2-40B4-BE49-F238E27FC236}">
                <a16:creationId xmlns:a16="http://schemas.microsoft.com/office/drawing/2014/main" id="{0E4DE2BB-D659-EE45-A808-2A3E14C78E17}"/>
              </a:ext>
            </a:extLst>
          </p:cNvPr>
          <p:cNvPicPr>
            <a:picLocks noChangeAspect="1"/>
          </p:cNvPicPr>
          <p:nvPr/>
        </p:nvPicPr>
        <p:blipFill>
          <a:blip r:embed="rId12"/>
          <a:stretch>
            <a:fillRect/>
          </a:stretch>
        </p:blipFill>
        <p:spPr>
          <a:xfrm>
            <a:off x="436927" y="3300591"/>
            <a:ext cx="884467" cy="900403"/>
          </a:xfrm>
          <a:prstGeom prst="rect">
            <a:avLst/>
          </a:prstGeom>
        </p:spPr>
      </p:pic>
      <p:sp>
        <p:nvSpPr>
          <p:cNvPr id="25" name="TextBox 24">
            <a:extLst>
              <a:ext uri="{FF2B5EF4-FFF2-40B4-BE49-F238E27FC236}">
                <a16:creationId xmlns:a16="http://schemas.microsoft.com/office/drawing/2014/main" id="{6B8DFD12-07A1-FD4C-AE78-04E763686E74}"/>
              </a:ext>
            </a:extLst>
          </p:cNvPr>
          <p:cNvSpPr txBox="1"/>
          <p:nvPr/>
        </p:nvSpPr>
        <p:spPr>
          <a:xfrm>
            <a:off x="5998103" y="264141"/>
            <a:ext cx="5888736" cy="701040"/>
          </a:xfrm>
          <a:prstGeom prst="rect">
            <a:avLst/>
          </a:prstGeom>
          <a:noFill/>
        </p:spPr>
        <p:txBody>
          <a:bodyPr wrap="square" rtlCol="0">
            <a:spAutoFit/>
          </a:bodyPr>
          <a:lstStyle/>
          <a:p>
            <a:r>
              <a:rPr lang="pt-BR" sz="4000" b="1" i="0" strike="noStrike" cap="none" spc="0" baseline="0">
                <a:solidFill>
                  <a:srgbClr val="660066"/>
                </a:solidFill>
                <a:effectLst/>
                <a:latin typeface="Arial"/>
                <a:ea typeface="Arial"/>
                <a:cs typeface="Arial"/>
              </a:rPr>
              <a:t>No. 2 de 3 PowerPoints</a:t>
            </a:r>
          </a:p>
        </p:txBody>
      </p:sp>
      <p:sp>
        <p:nvSpPr>
          <p:cNvPr id="26" name="TextBox 25">
            <a:extLst>
              <a:ext uri="{FF2B5EF4-FFF2-40B4-BE49-F238E27FC236}">
                <a16:creationId xmlns:a16="http://schemas.microsoft.com/office/drawing/2014/main" id="{FC4A348C-0823-4E48-80FB-ECB8D96A9CEC}"/>
              </a:ext>
            </a:extLst>
          </p:cNvPr>
          <p:cNvSpPr txBox="1"/>
          <p:nvPr/>
        </p:nvSpPr>
        <p:spPr>
          <a:xfrm>
            <a:off x="6534853" y="1205895"/>
            <a:ext cx="6228645" cy="1092200"/>
          </a:xfrm>
          <a:prstGeom prst="rect">
            <a:avLst/>
          </a:prstGeom>
          <a:noFill/>
        </p:spPr>
        <p:txBody>
          <a:bodyPr wrap="square" rtlCol="0">
            <a:spAutoFit/>
          </a:bodyPr>
          <a:lstStyle/>
          <a:p>
            <a:pPr lvl="2">
              <a:lnSpc>
                <a:spcPts val="3340"/>
              </a:lnSpc>
              <a:spcBef>
                <a:spcPts val="1200"/>
              </a:spcBef>
            </a:pPr>
            <a:r>
              <a:rPr lang="pt-BR" sz="2800" b="1" i="0" strike="noStrike" cap="none" spc="0" baseline="0">
                <a:solidFill>
                  <a:srgbClr val="660066"/>
                </a:solidFill>
                <a:effectLst/>
                <a:latin typeface="Arial"/>
                <a:ea typeface="Arial"/>
                <a:cs typeface="Arial"/>
              </a:rPr>
              <a:t>Orçamento de 2022 a 2023</a:t>
            </a:r>
          </a:p>
          <a:p>
            <a:pPr lvl="2">
              <a:lnSpc>
                <a:spcPts val="3340"/>
              </a:lnSpc>
              <a:spcBef>
                <a:spcPts val="1200"/>
              </a:spcBef>
            </a:pPr>
            <a:r>
              <a:rPr lang="pt-BR" sz="2800" b="1" i="0" strike="noStrike" cap="none" spc="0" baseline="0">
                <a:solidFill>
                  <a:srgbClr val="660066"/>
                </a:solidFill>
                <a:effectLst/>
                <a:latin typeface="Arial"/>
                <a:ea typeface="Arial"/>
                <a:cs typeface="Arial"/>
              </a:rPr>
              <a:t>Moção 5</a:t>
            </a:r>
            <a:endParaRPr lang="en-US" sz="2800">
              <a:solidFill>
                <a:srgbClr val="660066"/>
              </a:solidFill>
            </a:endParaRPr>
          </a:p>
        </p:txBody>
      </p:sp>
      <p:sp>
        <p:nvSpPr>
          <p:cNvPr id="30" name="TextBox 29">
            <a:extLst>
              <a:ext uri="{FF2B5EF4-FFF2-40B4-BE49-F238E27FC236}">
                <a16:creationId xmlns:a16="http://schemas.microsoft.com/office/drawing/2014/main" id="{52DEDD93-460E-484B-B052-160D00EBF579}"/>
              </a:ext>
            </a:extLst>
          </p:cNvPr>
          <p:cNvSpPr txBox="1"/>
          <p:nvPr/>
        </p:nvSpPr>
        <p:spPr>
          <a:xfrm>
            <a:off x="5730859" y="5542822"/>
            <a:ext cx="5888736" cy="1066800"/>
          </a:xfrm>
          <a:prstGeom prst="rect">
            <a:avLst/>
          </a:prstGeom>
          <a:noFill/>
        </p:spPr>
        <p:txBody>
          <a:bodyPr wrap="square" rtlCol="0">
            <a:spAutoFit/>
          </a:bodyPr>
          <a:lstStyle/>
          <a:p>
            <a:r>
              <a:rPr lang="pt-BR" sz="3200" b="1" i="0" strike="noStrike" cap="none" spc="0" baseline="0">
                <a:solidFill>
                  <a:srgbClr val="34C3F2"/>
                </a:solidFill>
                <a:effectLst/>
                <a:latin typeface="Arial"/>
                <a:ea typeface="Arial"/>
                <a:cs typeface="Arial"/>
              </a:rPr>
              <a:t>Todos os materiais: www.na.org/conference</a:t>
            </a:r>
          </a:p>
        </p:txBody>
      </p:sp>
      <p:sp>
        <p:nvSpPr>
          <p:cNvPr id="31" name="TextBox 30">
            <a:extLst>
              <a:ext uri="{FF2B5EF4-FFF2-40B4-BE49-F238E27FC236}">
                <a16:creationId xmlns:a16="http://schemas.microsoft.com/office/drawing/2014/main" id="{63A67628-2735-DA4A-9205-5F1ADCDA8A53}"/>
              </a:ext>
            </a:extLst>
          </p:cNvPr>
          <p:cNvSpPr txBox="1"/>
          <p:nvPr/>
        </p:nvSpPr>
        <p:spPr>
          <a:xfrm>
            <a:off x="5998103" y="2781296"/>
            <a:ext cx="5888736" cy="1938992"/>
          </a:xfrm>
          <a:prstGeom prst="rect">
            <a:avLst/>
          </a:prstGeom>
          <a:noFill/>
        </p:spPr>
        <p:txBody>
          <a:bodyPr wrap="square" rtlCol="0">
            <a:spAutoFit/>
          </a:bodyPr>
          <a:lstStyle/>
          <a:p>
            <a:r>
              <a:rPr lang="pt-BR" sz="4000" b="1" i="0" strike="noStrike" cap="none" spc="0" baseline="0" dirty="0">
                <a:solidFill>
                  <a:srgbClr val="999999"/>
                </a:solidFill>
                <a:effectLst/>
                <a:latin typeface="Arial"/>
                <a:ea typeface="Arial"/>
                <a:cs typeface="Arial"/>
              </a:rPr>
              <a:t>No. 1: Moções de 1 a 4</a:t>
            </a:r>
          </a:p>
          <a:p>
            <a:r>
              <a:rPr lang="pt-BR" sz="4000" b="1" i="0" strike="noStrike" cap="none" spc="0" baseline="0" dirty="0">
                <a:solidFill>
                  <a:srgbClr val="999999"/>
                </a:solidFill>
                <a:effectLst/>
                <a:latin typeface="Arial"/>
                <a:ea typeface="Arial"/>
                <a:cs typeface="Arial"/>
              </a:rPr>
              <a:t>No. 3: Histórico e trabalho do ciclo</a:t>
            </a:r>
          </a:p>
        </p:txBody>
      </p:sp>
      <p:cxnSp>
        <p:nvCxnSpPr>
          <p:cNvPr id="32" name="Straight Connector 31">
            <a:extLst>
              <a:ext uri="{FF2B5EF4-FFF2-40B4-BE49-F238E27FC236}">
                <a16:creationId xmlns:a16="http://schemas.microsoft.com/office/drawing/2014/main" id="{461BD28B-2BAE-8144-8A62-CE0DCB050799}"/>
              </a:ext>
            </a:extLst>
          </p:cNvPr>
          <p:cNvCxnSpPr/>
          <p:nvPr/>
        </p:nvCxnSpPr>
        <p:spPr>
          <a:xfrm>
            <a:off x="5842000" y="6669540"/>
            <a:ext cx="4572000" cy="0"/>
          </a:xfrm>
          <a:prstGeom prst="line">
            <a:avLst/>
          </a:prstGeom>
          <a:ln w="34925">
            <a:solidFill>
              <a:srgbClr val="34C3F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9ED7A946-9A6D-D541-B46D-129CA4F77B0E}"/>
              </a:ext>
            </a:extLst>
          </p:cNvPr>
          <p:cNvPicPr>
            <a:picLocks noChangeAspect="1"/>
          </p:cNvPicPr>
          <p:nvPr/>
        </p:nvPicPr>
        <p:blipFill>
          <a:blip r:embed="rId4"/>
          <a:stretch>
            <a:fillRect/>
          </a:stretch>
        </p:blipFill>
        <p:spPr>
          <a:xfrm>
            <a:off x="6201374" y="1841292"/>
            <a:ext cx="355600" cy="372533"/>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8;p14">
            <a:extLst>
              <a:ext uri="{FF2B5EF4-FFF2-40B4-BE49-F238E27FC236}">
                <a16:creationId xmlns:a16="http://schemas.microsoft.com/office/drawing/2014/main" id="{D3DE622D-23AC-D241-8F10-31398CFC2C34}"/>
              </a:ext>
            </a:extLst>
          </p:cNvPr>
          <p:cNvSpPr txBox="1"/>
          <p:nvPr/>
        </p:nvSpPr>
        <p:spPr>
          <a:xfrm>
            <a:off x="5151476" y="875694"/>
            <a:ext cx="7245176" cy="3924300"/>
          </a:xfrm>
          <a:prstGeom prst="rect">
            <a:avLst/>
          </a:prstGeom>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2400"/>
              </a:spcBef>
            </a:pPr>
            <a:r>
              <a:rPr lang="pt-BR" sz="3200" b="1" i="0" strike="noStrike" cap="none" spc="0" baseline="0" dirty="0">
                <a:solidFill>
                  <a:srgbClr val="7030A0"/>
                </a:solidFill>
                <a:effectLst/>
                <a:latin typeface="Arial"/>
                <a:ea typeface="Arial"/>
                <a:cs typeface="Arial"/>
              </a:rPr>
              <a:t>Orçamento publicado no CAT</a:t>
            </a:r>
          </a:p>
          <a:p>
            <a:pPr>
              <a:spcBef>
                <a:spcPts val="2400"/>
              </a:spcBef>
            </a:pPr>
            <a:r>
              <a:rPr lang="pt-BR" sz="3200" b="1" i="0" strike="noStrike" cap="none" spc="0" baseline="0" dirty="0">
                <a:solidFill>
                  <a:srgbClr val="7030A0"/>
                </a:solidFill>
                <a:effectLst/>
                <a:latin typeface="Arial"/>
                <a:ea typeface="Arial"/>
                <a:cs typeface="Arial"/>
              </a:rPr>
              <a:t>90 dias antes da WSC</a:t>
            </a:r>
          </a:p>
          <a:p>
            <a:pPr>
              <a:spcBef>
                <a:spcPts val="2400"/>
              </a:spcBef>
            </a:pPr>
            <a:r>
              <a:rPr lang="pt-BR" sz="3200" b="1" i="0" strike="noStrike" cap="none" spc="0" baseline="0" dirty="0">
                <a:solidFill>
                  <a:srgbClr val="7030A0"/>
                </a:solidFill>
                <a:effectLst/>
                <a:latin typeface="Arial"/>
                <a:ea typeface="Arial"/>
                <a:cs typeface="Arial"/>
              </a:rPr>
              <a:t>Sem traduções devido aos limites de tempo</a:t>
            </a:r>
          </a:p>
          <a:p>
            <a:pPr>
              <a:spcBef>
                <a:spcPts val="2400"/>
              </a:spcBef>
            </a:pPr>
            <a:r>
              <a:rPr lang="pt-BR" sz="3200" b="1" i="0" strike="noStrike" cap="none" spc="0" baseline="0" dirty="0">
                <a:solidFill>
                  <a:srgbClr val="7030A0"/>
                </a:solidFill>
                <a:effectLst/>
                <a:latin typeface="Arial"/>
                <a:ea typeface="Arial"/>
                <a:cs typeface="Arial"/>
              </a:rPr>
              <a:t>Muitos grupos não estudam o CAT</a:t>
            </a:r>
          </a:p>
          <a:p>
            <a:pPr>
              <a:spcBef>
                <a:spcPts val="2400"/>
              </a:spcBef>
            </a:pPr>
            <a:endParaRPr lang="en-US" sz="4000" b="1" dirty="0">
              <a:solidFill>
                <a:srgbClr val="7030A0"/>
              </a:solidFill>
            </a:endParaRPr>
          </a:p>
        </p:txBody>
      </p:sp>
      <p:pic>
        <p:nvPicPr>
          <p:cNvPr id="5" name="Picture 4">
            <a:extLst>
              <a:ext uri="{FF2B5EF4-FFF2-40B4-BE49-F238E27FC236}">
                <a16:creationId xmlns:a16="http://schemas.microsoft.com/office/drawing/2014/main" id="{3B361D9C-E351-6D46-9DE1-74F0D33DC4AC}"/>
              </a:ext>
            </a:extLst>
          </p:cNvPr>
          <p:cNvPicPr>
            <a:picLocks noChangeAspect="1"/>
          </p:cNvPicPr>
          <p:nvPr/>
        </p:nvPicPr>
        <p:blipFill>
          <a:blip r:embed="rId3"/>
          <a:stretch>
            <a:fillRect/>
          </a:stretch>
        </p:blipFill>
        <p:spPr>
          <a:xfrm>
            <a:off x="4795876" y="1263010"/>
            <a:ext cx="355600" cy="372533"/>
          </a:xfrm>
          <a:prstGeom prst="rect">
            <a:avLst/>
          </a:prstGeom>
        </p:spPr>
      </p:pic>
      <p:pic>
        <p:nvPicPr>
          <p:cNvPr id="6" name="Picture 5">
            <a:extLst>
              <a:ext uri="{FF2B5EF4-FFF2-40B4-BE49-F238E27FC236}">
                <a16:creationId xmlns:a16="http://schemas.microsoft.com/office/drawing/2014/main" id="{EDA7B963-5096-E142-9C78-03574985EC95}"/>
              </a:ext>
            </a:extLst>
          </p:cNvPr>
          <p:cNvPicPr>
            <a:picLocks noChangeAspect="1"/>
          </p:cNvPicPr>
          <p:nvPr/>
        </p:nvPicPr>
        <p:blipFill>
          <a:blip r:embed="rId3"/>
          <a:stretch>
            <a:fillRect/>
          </a:stretch>
        </p:blipFill>
        <p:spPr>
          <a:xfrm>
            <a:off x="4795071" y="2202796"/>
            <a:ext cx="355600" cy="372533"/>
          </a:xfrm>
          <a:prstGeom prst="rect">
            <a:avLst/>
          </a:prstGeom>
        </p:spPr>
      </p:pic>
      <p:pic>
        <p:nvPicPr>
          <p:cNvPr id="7" name="Picture 6">
            <a:extLst>
              <a:ext uri="{FF2B5EF4-FFF2-40B4-BE49-F238E27FC236}">
                <a16:creationId xmlns:a16="http://schemas.microsoft.com/office/drawing/2014/main" id="{B9ECC1C5-714B-FE4C-ADC5-602BCAE74954}"/>
              </a:ext>
            </a:extLst>
          </p:cNvPr>
          <p:cNvPicPr>
            <a:picLocks noChangeAspect="1"/>
          </p:cNvPicPr>
          <p:nvPr/>
        </p:nvPicPr>
        <p:blipFill>
          <a:blip r:embed="rId3"/>
          <a:stretch>
            <a:fillRect/>
          </a:stretch>
        </p:blipFill>
        <p:spPr>
          <a:xfrm>
            <a:off x="4795071" y="3142582"/>
            <a:ext cx="355600" cy="372533"/>
          </a:xfrm>
          <a:prstGeom prst="rect">
            <a:avLst/>
          </a:prstGeom>
        </p:spPr>
      </p:pic>
      <p:pic>
        <p:nvPicPr>
          <p:cNvPr id="8" name="Picture 7">
            <a:extLst>
              <a:ext uri="{FF2B5EF4-FFF2-40B4-BE49-F238E27FC236}">
                <a16:creationId xmlns:a16="http://schemas.microsoft.com/office/drawing/2014/main" id="{D5545636-531E-4C4C-B32F-DB7741E14EB3}"/>
              </a:ext>
            </a:extLst>
          </p:cNvPr>
          <p:cNvPicPr>
            <a:picLocks noChangeAspect="1"/>
          </p:cNvPicPr>
          <p:nvPr/>
        </p:nvPicPr>
        <p:blipFill>
          <a:blip r:embed="rId4"/>
          <a:stretch>
            <a:fillRect/>
          </a:stretch>
        </p:blipFill>
        <p:spPr>
          <a:xfrm rot="20474466">
            <a:off x="202176" y="1629415"/>
            <a:ext cx="2184400" cy="609600"/>
          </a:xfrm>
          <a:prstGeom prst="rect">
            <a:avLst/>
          </a:prstGeom>
        </p:spPr>
      </p:pic>
      <p:pic>
        <p:nvPicPr>
          <p:cNvPr id="9" name="Picture 8">
            <a:extLst>
              <a:ext uri="{FF2B5EF4-FFF2-40B4-BE49-F238E27FC236}">
                <a16:creationId xmlns:a16="http://schemas.microsoft.com/office/drawing/2014/main" id="{62C57B7C-AE32-2745-BEDA-1823DACFC2C8}"/>
              </a:ext>
            </a:extLst>
          </p:cNvPr>
          <p:cNvPicPr>
            <a:picLocks noChangeAspect="1"/>
          </p:cNvPicPr>
          <p:nvPr/>
        </p:nvPicPr>
        <p:blipFill>
          <a:blip r:embed="rId5"/>
          <a:stretch>
            <a:fillRect/>
          </a:stretch>
        </p:blipFill>
        <p:spPr>
          <a:xfrm>
            <a:off x="1337646" y="2469200"/>
            <a:ext cx="1151467" cy="389467"/>
          </a:xfrm>
          <a:prstGeom prst="rect">
            <a:avLst/>
          </a:prstGeom>
        </p:spPr>
      </p:pic>
      <p:pic>
        <p:nvPicPr>
          <p:cNvPr id="10" name="Picture 9">
            <a:extLst>
              <a:ext uri="{FF2B5EF4-FFF2-40B4-BE49-F238E27FC236}">
                <a16:creationId xmlns:a16="http://schemas.microsoft.com/office/drawing/2014/main" id="{0486BF22-0395-9148-B54F-37ECF9858F4A}"/>
              </a:ext>
            </a:extLst>
          </p:cNvPr>
          <p:cNvPicPr>
            <a:picLocks noChangeAspect="1"/>
          </p:cNvPicPr>
          <p:nvPr/>
        </p:nvPicPr>
        <p:blipFill>
          <a:blip r:embed="rId6"/>
          <a:stretch>
            <a:fillRect/>
          </a:stretch>
        </p:blipFill>
        <p:spPr>
          <a:xfrm>
            <a:off x="488243" y="146358"/>
            <a:ext cx="643467" cy="575733"/>
          </a:xfrm>
          <a:prstGeom prst="rect">
            <a:avLst/>
          </a:prstGeom>
        </p:spPr>
      </p:pic>
      <p:pic>
        <p:nvPicPr>
          <p:cNvPr id="11" name="Picture 10">
            <a:extLst>
              <a:ext uri="{FF2B5EF4-FFF2-40B4-BE49-F238E27FC236}">
                <a16:creationId xmlns:a16="http://schemas.microsoft.com/office/drawing/2014/main" id="{A76B2042-E905-C840-AF48-34E7D5F34B51}"/>
              </a:ext>
            </a:extLst>
          </p:cNvPr>
          <p:cNvPicPr>
            <a:picLocks noChangeAspect="1"/>
          </p:cNvPicPr>
          <p:nvPr/>
        </p:nvPicPr>
        <p:blipFill>
          <a:blip r:embed="rId7"/>
          <a:stretch>
            <a:fillRect/>
          </a:stretch>
        </p:blipFill>
        <p:spPr>
          <a:xfrm>
            <a:off x="1480677" y="5310057"/>
            <a:ext cx="1151964" cy="1178755"/>
          </a:xfrm>
          <a:prstGeom prst="rect">
            <a:avLst/>
          </a:prstGeom>
        </p:spPr>
      </p:pic>
      <p:pic>
        <p:nvPicPr>
          <p:cNvPr id="13" name="Picture 12">
            <a:extLst>
              <a:ext uri="{FF2B5EF4-FFF2-40B4-BE49-F238E27FC236}">
                <a16:creationId xmlns:a16="http://schemas.microsoft.com/office/drawing/2014/main" id="{F061CB96-A69C-8649-8685-B8005A12B665}"/>
              </a:ext>
            </a:extLst>
          </p:cNvPr>
          <p:cNvPicPr>
            <a:picLocks noChangeAspect="1"/>
          </p:cNvPicPr>
          <p:nvPr/>
        </p:nvPicPr>
        <p:blipFill>
          <a:blip r:embed="rId3"/>
          <a:stretch>
            <a:fillRect/>
          </a:stretch>
        </p:blipFill>
        <p:spPr>
          <a:xfrm>
            <a:off x="4795071" y="4613728"/>
            <a:ext cx="355600" cy="372533"/>
          </a:xfrm>
          <a:prstGeom prst="rect">
            <a:avLst/>
          </a:prstGeom>
        </p:spPr>
      </p:pic>
    </p:spTree>
    <p:extLst>
      <p:ext uri="{BB962C8B-B14F-4D97-AF65-F5344CB8AC3E}">
        <p14:creationId xmlns:p14="http://schemas.microsoft.com/office/powerpoint/2010/main" val="36265799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ps for Making and Managing an Emergency Budget - NFCC">
            <a:extLst>
              <a:ext uri="{FF2B5EF4-FFF2-40B4-BE49-F238E27FC236}">
                <a16:creationId xmlns:a16="http://schemas.microsoft.com/office/drawing/2014/main" id="{340620D2-589D-C349-BA58-F53466974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4850" y="730475"/>
            <a:ext cx="8092877" cy="5397050"/>
          </a:xfrm>
          <a:prstGeom prst="rect">
            <a:avLst/>
          </a:prstGeom>
          <a:noFill/>
          <a:ln>
            <a:noFill/>
          </a:ln>
        </p:spPr>
      </p:pic>
      <p:pic>
        <p:nvPicPr>
          <p:cNvPr id="6" name="Picture 5">
            <a:extLst>
              <a:ext uri="{FF2B5EF4-FFF2-40B4-BE49-F238E27FC236}">
                <a16:creationId xmlns:a16="http://schemas.microsoft.com/office/drawing/2014/main" id="{2709C9EE-E440-9148-B73F-084C2BD6394E}"/>
              </a:ext>
            </a:extLst>
          </p:cNvPr>
          <p:cNvPicPr>
            <a:picLocks noChangeAspect="1"/>
          </p:cNvPicPr>
          <p:nvPr/>
        </p:nvPicPr>
        <p:blipFill>
          <a:blip r:embed="rId4"/>
          <a:stretch>
            <a:fillRect/>
          </a:stretch>
        </p:blipFill>
        <p:spPr>
          <a:xfrm>
            <a:off x="9268832" y="673278"/>
            <a:ext cx="1032933" cy="508000"/>
          </a:xfrm>
          <a:prstGeom prst="rect">
            <a:avLst/>
          </a:prstGeom>
        </p:spPr>
      </p:pic>
      <p:pic>
        <p:nvPicPr>
          <p:cNvPr id="7" name="Picture 6">
            <a:extLst>
              <a:ext uri="{FF2B5EF4-FFF2-40B4-BE49-F238E27FC236}">
                <a16:creationId xmlns:a16="http://schemas.microsoft.com/office/drawing/2014/main" id="{822DD675-4E5E-7240-A45C-385F08F4D752}"/>
              </a:ext>
            </a:extLst>
          </p:cNvPr>
          <p:cNvPicPr>
            <a:picLocks noChangeAspect="1"/>
          </p:cNvPicPr>
          <p:nvPr/>
        </p:nvPicPr>
        <p:blipFill>
          <a:blip r:embed="rId5"/>
          <a:stretch>
            <a:fillRect/>
          </a:stretch>
        </p:blipFill>
        <p:spPr>
          <a:xfrm>
            <a:off x="10909577" y="3047061"/>
            <a:ext cx="1151467" cy="389467"/>
          </a:xfrm>
          <a:prstGeom prst="rect">
            <a:avLst/>
          </a:prstGeom>
        </p:spPr>
      </p:pic>
      <p:pic>
        <p:nvPicPr>
          <p:cNvPr id="8" name="Picture 7">
            <a:extLst>
              <a:ext uri="{FF2B5EF4-FFF2-40B4-BE49-F238E27FC236}">
                <a16:creationId xmlns:a16="http://schemas.microsoft.com/office/drawing/2014/main" id="{DE970678-438C-6342-B500-ED35A3BCC7F4}"/>
              </a:ext>
            </a:extLst>
          </p:cNvPr>
          <p:cNvPicPr>
            <a:picLocks noChangeAspect="1"/>
          </p:cNvPicPr>
          <p:nvPr/>
        </p:nvPicPr>
        <p:blipFill>
          <a:blip r:embed="rId6"/>
          <a:stretch>
            <a:fillRect/>
          </a:stretch>
        </p:blipFill>
        <p:spPr>
          <a:xfrm rot="20620924">
            <a:off x="10503177" y="1671058"/>
            <a:ext cx="982133" cy="508000"/>
          </a:xfrm>
          <a:prstGeom prst="rect">
            <a:avLst/>
          </a:prstGeom>
        </p:spPr>
      </p:pic>
      <p:pic>
        <p:nvPicPr>
          <p:cNvPr id="9" name="Picture 8">
            <a:extLst>
              <a:ext uri="{FF2B5EF4-FFF2-40B4-BE49-F238E27FC236}">
                <a16:creationId xmlns:a16="http://schemas.microsoft.com/office/drawing/2014/main" id="{FAF54234-9708-8849-B5F1-67BBF6B4CB13}"/>
              </a:ext>
            </a:extLst>
          </p:cNvPr>
          <p:cNvPicPr>
            <a:picLocks noChangeAspect="1"/>
          </p:cNvPicPr>
          <p:nvPr/>
        </p:nvPicPr>
        <p:blipFill>
          <a:blip r:embed="rId7"/>
          <a:stretch>
            <a:fillRect/>
          </a:stretch>
        </p:blipFill>
        <p:spPr>
          <a:xfrm>
            <a:off x="9615706" y="5314684"/>
            <a:ext cx="1320800" cy="558800"/>
          </a:xfrm>
          <a:prstGeom prst="rect">
            <a:avLst/>
          </a:prstGeom>
        </p:spPr>
      </p:pic>
      <p:pic>
        <p:nvPicPr>
          <p:cNvPr id="10" name="Picture 9">
            <a:extLst>
              <a:ext uri="{FF2B5EF4-FFF2-40B4-BE49-F238E27FC236}">
                <a16:creationId xmlns:a16="http://schemas.microsoft.com/office/drawing/2014/main" id="{2847C6C0-8822-5947-8E4C-3DBFF209232F}"/>
              </a:ext>
            </a:extLst>
          </p:cNvPr>
          <p:cNvPicPr>
            <a:picLocks noChangeAspect="1"/>
          </p:cNvPicPr>
          <p:nvPr/>
        </p:nvPicPr>
        <p:blipFill>
          <a:blip r:embed="rId8"/>
          <a:stretch>
            <a:fillRect/>
          </a:stretch>
        </p:blipFill>
        <p:spPr>
          <a:xfrm>
            <a:off x="10677021" y="6209330"/>
            <a:ext cx="1320800" cy="338667"/>
          </a:xfrm>
          <a:prstGeom prst="rect">
            <a:avLst/>
          </a:prstGeom>
        </p:spPr>
      </p:pic>
      <p:pic>
        <p:nvPicPr>
          <p:cNvPr id="11" name="Picture 10">
            <a:extLst>
              <a:ext uri="{FF2B5EF4-FFF2-40B4-BE49-F238E27FC236}">
                <a16:creationId xmlns:a16="http://schemas.microsoft.com/office/drawing/2014/main" id="{4A5467C0-ACA5-9440-A5D5-821E40087D8B}"/>
              </a:ext>
            </a:extLst>
          </p:cNvPr>
          <p:cNvPicPr>
            <a:picLocks noChangeAspect="1"/>
          </p:cNvPicPr>
          <p:nvPr/>
        </p:nvPicPr>
        <p:blipFill>
          <a:blip r:embed="rId9"/>
          <a:stretch>
            <a:fillRect/>
          </a:stretch>
        </p:blipFill>
        <p:spPr>
          <a:xfrm>
            <a:off x="9929753" y="3650981"/>
            <a:ext cx="1043677" cy="1067950"/>
          </a:xfrm>
          <a:prstGeom prst="rect">
            <a:avLst/>
          </a:prstGeom>
        </p:spPr>
      </p:pic>
    </p:spTree>
    <p:extLst>
      <p:ext uri="{BB962C8B-B14F-4D97-AF65-F5344CB8AC3E}">
        <p14:creationId xmlns:p14="http://schemas.microsoft.com/office/powerpoint/2010/main" val="16619806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005BC1-A710-9542-BF49-C69E70CBBB15}"/>
              </a:ext>
            </a:extLst>
          </p:cNvPr>
          <p:cNvGraphicFramePr>
            <a:graphicFrameLocks noGrp="1"/>
          </p:cNvGraphicFramePr>
          <p:nvPr>
            <p:extLst>
              <p:ext uri="{D42A27DB-BD31-4B8C-83A1-F6EECF244321}">
                <p14:modId xmlns:p14="http://schemas.microsoft.com/office/powerpoint/2010/main" val="99361358"/>
              </p:ext>
            </p:extLst>
          </p:nvPr>
        </p:nvGraphicFramePr>
        <p:xfrm>
          <a:off x="180304" y="3432783"/>
          <a:ext cx="11037195" cy="2835148"/>
        </p:xfrm>
        <a:graphic>
          <a:graphicData uri="http://schemas.openxmlformats.org/drawingml/2006/table">
            <a:tbl>
              <a:tblPr firstRow="1" firstCol="1" bandRow="1">
                <a:tableStyleId>{67F23DDD-3439-4EA2-893F-1671ADC77C4B}</a:tableStyleId>
              </a:tblPr>
              <a:tblGrid>
                <a:gridCol w="5746953">
                  <a:extLst>
                    <a:ext uri="{9D8B030D-6E8A-4147-A177-3AD203B41FA5}">
                      <a16:colId xmlns:a16="http://schemas.microsoft.com/office/drawing/2014/main" val="3996858873"/>
                    </a:ext>
                  </a:extLst>
                </a:gridCol>
                <a:gridCol w="5290242">
                  <a:extLst>
                    <a:ext uri="{9D8B030D-6E8A-4147-A177-3AD203B41FA5}">
                      <a16:colId xmlns:a16="http://schemas.microsoft.com/office/drawing/2014/main" val="3828123700"/>
                    </a:ext>
                  </a:extLst>
                </a:gridCol>
              </a:tblGrid>
              <a:tr h="473626">
                <a:tc>
                  <a:txBody>
                    <a:bodyPr/>
                    <a:lstStyle/>
                    <a:p>
                      <a:pPr marL="0" marR="0">
                        <a:lnSpc>
                          <a:spcPct val="115000"/>
                        </a:lnSpc>
                        <a:spcBef>
                          <a:spcPct val="0"/>
                        </a:spcBef>
                        <a:spcAft>
                          <a:spcPts val="600"/>
                        </a:spcAft>
                      </a:pPr>
                      <a:r>
                        <a:rPr lang="pt-BR" sz="3200" b="1" i="0" strike="noStrike" cap="none" spc="0" baseline="0">
                          <a:solidFill>
                            <a:srgbClr val="FFFFFF"/>
                          </a:solidFill>
                          <a:effectLst/>
                          <a:latin typeface="Arial"/>
                          <a:ea typeface="Arial"/>
                          <a:cs typeface="Arial"/>
                        </a:rPr>
                        <a:t>Entradas</a:t>
                      </a:r>
                      <a:endParaRPr lang="en-US" sz="3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6469A"/>
                    </a:solidFill>
                  </a:tcPr>
                </a:tc>
                <a:tc>
                  <a:txBody>
                    <a:bodyPr/>
                    <a:lstStyle/>
                    <a:p>
                      <a:pPr marL="0" marR="0">
                        <a:lnSpc>
                          <a:spcPct val="115000"/>
                        </a:lnSpc>
                        <a:spcBef>
                          <a:spcPct val="0"/>
                        </a:spcBef>
                        <a:spcAft>
                          <a:spcPts val="600"/>
                        </a:spcAft>
                      </a:pPr>
                      <a:r>
                        <a:rPr lang="pt-BR" sz="3200" b="1" i="0" strike="noStrike" cap="none" spc="0" baseline="0">
                          <a:solidFill>
                            <a:srgbClr val="FFFFFF"/>
                          </a:solidFill>
                          <a:effectLst/>
                          <a:latin typeface="Arial"/>
                          <a:ea typeface="Arial"/>
                          <a:cs typeface="Arial"/>
                        </a:rPr>
                        <a:t>Despesas</a:t>
                      </a:r>
                      <a:endParaRPr lang="en-US" sz="3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6469A"/>
                    </a:solidFill>
                  </a:tcPr>
                </a:tc>
                <a:extLst>
                  <a:ext uri="{0D108BD9-81ED-4DB2-BD59-A6C34878D82A}">
                    <a16:rowId xmlns:a16="http://schemas.microsoft.com/office/drawing/2014/main" val="3841930141"/>
                  </a:ext>
                </a:extLst>
              </a:tr>
              <a:tr h="2085486">
                <a:tc>
                  <a:txBody>
                    <a:bodyPr/>
                    <a:lstStyle/>
                    <a:p>
                      <a:pPr marL="342900" marR="0" lvl="0" indent="-342900">
                        <a:lnSpc>
                          <a:spcPct val="115000"/>
                        </a:lnSpc>
                        <a:spcBef>
                          <a:spcPct val="0"/>
                        </a:spcBef>
                        <a:spcAft>
                          <a:spcPct val="0"/>
                        </a:spcAft>
                        <a:buSzTx/>
                        <a:buFont typeface="Symbol" pitchFamily="2" charset="2"/>
                        <a:buChar char=""/>
                      </a:pPr>
                      <a:endParaRPr lang="en-US" sz="800">
                        <a:effectLst/>
                      </a:endParaRPr>
                    </a:p>
                    <a:p>
                      <a:pPr marL="342900" marR="0" lvl="0" indent="-342900">
                        <a:lnSpc>
                          <a:spcPct val="115000"/>
                        </a:lnSpc>
                        <a:spcBef>
                          <a:spcPct val="0"/>
                        </a:spcBef>
                        <a:spcAft>
                          <a:spcPct val="0"/>
                        </a:spcAft>
                        <a:buSzTx/>
                        <a:buFont typeface="Symbol" pitchFamily="2" charset="2"/>
                        <a:buChar char=""/>
                      </a:pPr>
                      <a:r>
                        <a:rPr lang="pt-BR" sz="3200" b="0" i="0" strike="noStrike" cap="none" spc="0" baseline="0">
                          <a:solidFill>
                            <a:srgbClr val="000000"/>
                          </a:solidFill>
                          <a:effectLst/>
                          <a:latin typeface="Arial"/>
                          <a:ea typeface="Arial"/>
                          <a:cs typeface="Arial"/>
                        </a:rPr>
                        <a:t>Contribuições de membros </a:t>
                      </a:r>
                      <a:br>
                        <a:rPr sz="3200"/>
                      </a:br>
                      <a:r>
                        <a:rPr lang="pt-BR" sz="3200" b="0" i="0" strike="noStrike" cap="none" spc="0" baseline="0">
                          <a:solidFill>
                            <a:srgbClr val="000000"/>
                          </a:solidFill>
                          <a:effectLst/>
                          <a:latin typeface="Arial"/>
                          <a:ea typeface="Arial"/>
                          <a:cs typeface="Arial"/>
                        </a:rPr>
                        <a:t>em 12%</a:t>
                      </a:r>
                    </a:p>
                    <a:p>
                      <a:pPr marL="342900" marR="0" lvl="0" indent="-342900">
                        <a:lnSpc>
                          <a:spcPct val="115000"/>
                        </a:lnSpc>
                        <a:spcBef>
                          <a:spcPct val="0"/>
                        </a:spcBef>
                        <a:spcAft>
                          <a:spcPct val="0"/>
                        </a:spcAft>
                        <a:buSzTx/>
                        <a:buFont typeface="Symbol" pitchFamily="2" charset="2"/>
                        <a:buChar char=""/>
                      </a:pPr>
                      <a:r>
                        <a:rPr lang="pt-BR" sz="3200" b="0" i="0" strike="noStrike" cap="none" spc="0" baseline="0">
                          <a:solidFill>
                            <a:srgbClr val="000000"/>
                          </a:solidFill>
                          <a:effectLst/>
                          <a:latin typeface="Arial"/>
                          <a:ea typeface="Arial"/>
                          <a:cs typeface="Arial"/>
                        </a:rPr>
                        <a:t>Vendas de literatura em 5%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ct val="0"/>
                        </a:spcBef>
                        <a:spcAft>
                          <a:spcPct val="0"/>
                        </a:spcAft>
                        <a:buSzTx/>
                        <a:buFont typeface="Symbol" pitchFamily="2" charset="2"/>
                        <a:buChar char=""/>
                      </a:pPr>
                      <a:endParaRPr lang="en-US" sz="800">
                        <a:effectLst/>
                      </a:endParaRPr>
                    </a:p>
                    <a:p>
                      <a:pPr marL="342900" marR="0" lvl="0" indent="-342900">
                        <a:lnSpc>
                          <a:spcPct val="115000"/>
                        </a:lnSpc>
                        <a:spcBef>
                          <a:spcPct val="0"/>
                        </a:spcBef>
                        <a:spcAft>
                          <a:spcPct val="0"/>
                        </a:spcAft>
                        <a:buSzTx/>
                        <a:buFont typeface="Symbol" pitchFamily="2" charset="2"/>
                        <a:buChar char=""/>
                      </a:pPr>
                      <a:r>
                        <a:rPr lang="pt-BR" sz="3200" b="0" i="0" strike="noStrike" cap="none" spc="0" baseline="0">
                          <a:solidFill>
                            <a:srgbClr val="000000"/>
                          </a:solidFill>
                          <a:effectLst/>
                          <a:latin typeface="Arial"/>
                          <a:ea typeface="Arial"/>
                          <a:cs typeface="Arial"/>
                        </a:rPr>
                        <a:t>Custo dos bens vendidos </a:t>
                      </a:r>
                      <a:br>
                        <a:rPr sz="3200"/>
                      </a:br>
                      <a:r>
                        <a:rPr lang="pt-BR" sz="3200" b="0" i="0" strike="noStrike" cap="none" spc="0" baseline="0">
                          <a:solidFill>
                            <a:srgbClr val="000000"/>
                          </a:solidFill>
                          <a:effectLst/>
                          <a:latin typeface="Arial"/>
                          <a:ea typeface="Arial"/>
                          <a:cs typeface="Arial"/>
                        </a:rPr>
                        <a:t>em 18%</a:t>
                      </a:r>
                    </a:p>
                    <a:p>
                      <a:pPr marL="342900" marR="0" lvl="0" indent="-342900">
                        <a:lnSpc>
                          <a:spcPct val="115000"/>
                        </a:lnSpc>
                        <a:spcBef>
                          <a:spcPct val="0"/>
                        </a:spcBef>
                        <a:spcAft>
                          <a:spcPct val="0"/>
                        </a:spcAft>
                        <a:buSzTx/>
                        <a:buFont typeface="Symbol" pitchFamily="2" charset="2"/>
                        <a:buChar char=""/>
                      </a:pPr>
                      <a:r>
                        <a:rPr lang="pt-BR" sz="3200" b="0" i="0" strike="noStrike" cap="none" spc="0" baseline="0">
                          <a:solidFill>
                            <a:srgbClr val="000000"/>
                          </a:solidFill>
                          <a:effectLst/>
                          <a:latin typeface="Arial"/>
                          <a:ea typeface="Arial"/>
                          <a:cs typeface="Arial"/>
                        </a:rPr>
                        <a:t>Apoio à WSC em 3%</a:t>
                      </a:r>
                    </a:p>
                    <a:p>
                      <a:pPr marL="0" marR="0">
                        <a:spcBef>
                          <a:spcPct val="0"/>
                        </a:spcBef>
                        <a:spcAft>
                          <a:spcPct val="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4584090"/>
                  </a:ext>
                </a:extLst>
              </a:tr>
            </a:tbl>
          </a:graphicData>
        </a:graphic>
      </p:graphicFrame>
      <p:sp>
        <p:nvSpPr>
          <p:cNvPr id="3" name="Rectangle 1">
            <a:extLst>
              <a:ext uri="{FF2B5EF4-FFF2-40B4-BE49-F238E27FC236}">
                <a16:creationId xmlns:a16="http://schemas.microsoft.com/office/drawing/2014/main" id="{3E259D18-0736-5A40-A53B-BC7575EC0D75}"/>
              </a:ext>
            </a:extLst>
          </p:cNvPr>
          <p:cNvSpPr>
            <a:spLocks noChangeArrowheads="1"/>
          </p:cNvSpPr>
          <p:nvPr/>
        </p:nvSpPr>
        <p:spPr bwMode="auto">
          <a:xfrm>
            <a:off x="180304" y="137420"/>
            <a:ext cx="11307651"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pt-BR" sz="4000" b="0" i="0" strike="noStrike" cap="none" spc="0" baseline="0">
                <a:solidFill>
                  <a:srgbClr val="000000"/>
                </a:solidFill>
                <a:effectLst/>
                <a:latin typeface="Arial"/>
                <a:ea typeface="Arial"/>
                <a:cs typeface="Arial"/>
              </a:rPr>
              <a:t>O orçamento de 2021-2022 reflete as projeções com base nas entradas e despesas reais do ano fiscal anterior (2020-2021) e nas tendências que prevemos que continuem no ano que entra. Essas mudanças são:</a:t>
            </a:r>
            <a:endParaRPr kumimoji="0" lang="en-US" altLang="en-US" sz="40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4000" b="0" i="0" u="none" strike="noStrike" cap="none" normalizeH="0" baseline="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088485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E3E42-8FE4-964F-993C-772C0F11DDAA}"/>
              </a:ext>
            </a:extLst>
          </p:cNvPr>
          <p:cNvPicPr>
            <a:picLocks noChangeAspect="1"/>
          </p:cNvPicPr>
          <p:nvPr/>
        </p:nvPicPr>
        <p:blipFill>
          <a:blip r:embed="rId3"/>
          <a:stretch>
            <a:fillRect/>
          </a:stretch>
        </p:blipFill>
        <p:spPr>
          <a:xfrm>
            <a:off x="746976" y="-12355"/>
            <a:ext cx="10740980" cy="6870356"/>
          </a:xfrm>
          <a:prstGeom prst="rect">
            <a:avLst/>
          </a:prstGeom>
        </p:spPr>
      </p:pic>
      <p:sp>
        <p:nvSpPr>
          <p:cNvPr id="4" name="TextBox 3">
            <a:extLst>
              <a:ext uri="{FF2B5EF4-FFF2-40B4-BE49-F238E27FC236}">
                <a16:creationId xmlns:a16="http://schemas.microsoft.com/office/drawing/2014/main" id="{3EDCA2E3-F66A-6849-BE0C-3E0801F3A5F6}"/>
              </a:ext>
            </a:extLst>
          </p:cNvPr>
          <p:cNvSpPr txBox="1"/>
          <p:nvPr/>
        </p:nvSpPr>
        <p:spPr>
          <a:xfrm>
            <a:off x="940159" y="6323528"/>
            <a:ext cx="3683358" cy="660502"/>
          </a:xfrm>
          <a:prstGeom prst="rect">
            <a:avLst/>
          </a:prstGeom>
          <a:noFill/>
        </p:spPr>
        <p:txBody>
          <a:bodyPr wrap="square" rtlCol="0">
            <a:spAutoFit/>
          </a:bodyPr>
          <a:lstStyle/>
          <a:p>
            <a:r>
              <a:rPr lang="pt-BR" sz="1867" b="0" i="0" strike="noStrike" cap="none" spc="0" baseline="0">
                <a:solidFill>
                  <a:srgbClr val="000000"/>
                </a:solidFill>
                <a:effectLst/>
                <a:latin typeface="Arial"/>
                <a:ea typeface="Arial"/>
                <a:cs typeface="Arial"/>
              </a:rPr>
              <a:t>No ano fiscal de 2019-2020.</a:t>
            </a:r>
          </a:p>
          <a:p>
            <a:endParaRPr lang="en-US"/>
          </a:p>
        </p:txBody>
      </p:sp>
    </p:spTree>
    <p:extLst>
      <p:ext uri="{BB962C8B-B14F-4D97-AF65-F5344CB8AC3E}">
        <p14:creationId xmlns:p14="http://schemas.microsoft.com/office/powerpoint/2010/main" val="778441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954D5-C77A-2743-84B3-42836020EE58}"/>
              </a:ext>
            </a:extLst>
          </p:cNvPr>
          <p:cNvPicPr>
            <a:picLocks noChangeAspect="1"/>
          </p:cNvPicPr>
          <p:nvPr/>
        </p:nvPicPr>
        <p:blipFill>
          <a:blip r:embed="rId3"/>
          <a:stretch>
            <a:fillRect/>
          </a:stretch>
        </p:blipFill>
        <p:spPr>
          <a:xfrm>
            <a:off x="0" y="1384478"/>
            <a:ext cx="7053129" cy="5473522"/>
          </a:xfrm>
          <a:prstGeom prst="rect">
            <a:avLst/>
          </a:prstGeom>
        </p:spPr>
      </p:pic>
      <p:pic>
        <p:nvPicPr>
          <p:cNvPr id="2" name="Picture 1">
            <a:extLst>
              <a:ext uri="{FF2B5EF4-FFF2-40B4-BE49-F238E27FC236}">
                <a16:creationId xmlns:a16="http://schemas.microsoft.com/office/drawing/2014/main" id="{3BF2C41F-5A01-0547-A2EF-C128584D6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498" y="288204"/>
            <a:ext cx="6131503" cy="2957271"/>
          </a:xfrm>
          <a:prstGeom prst="rect">
            <a:avLst/>
          </a:prstGeom>
        </p:spPr>
      </p:pic>
    </p:spTree>
    <p:extLst>
      <p:ext uri="{BB962C8B-B14F-4D97-AF65-F5344CB8AC3E}">
        <p14:creationId xmlns:p14="http://schemas.microsoft.com/office/powerpoint/2010/main" val="201172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5">
            <a:extLst>
              <a:ext uri="{FF2B5EF4-FFF2-40B4-BE49-F238E27FC236}">
                <a16:creationId xmlns:a16="http://schemas.microsoft.com/office/drawing/2014/main" id="{354A2A0B-C23C-F746-8578-51623082A880}"/>
              </a:ext>
            </a:extLst>
          </p:cNvPr>
          <p:cNvSpPr/>
          <p:nvPr/>
        </p:nvSpPr>
        <p:spPr>
          <a:xfrm>
            <a:off x="5757527" y="486873"/>
            <a:ext cx="6074607" cy="6267107"/>
          </a:xfrm>
          <a:prstGeom prst="rect">
            <a:avLst/>
          </a:prstGeom>
          <a:ln w="12700">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22860" rIns="22860">
            <a:noAutofit/>
          </a:bodyPr>
          <a:lstStyle/>
          <a:p>
            <a:pPr marR="0" lvl="0" algn="l" defTabSz="457200" rtl="0" eaLnBrk="1" fontAlgn="auto" latinLnBrk="0" hangingPunct="1">
              <a:lnSpc>
                <a:spcPct val="100000"/>
              </a:lnSpc>
              <a:spcBef>
                <a:spcPts val="600"/>
              </a:spcBef>
              <a:spcAft>
                <a:spcPts val="1800"/>
              </a:spcAft>
              <a:buClr>
                <a:srgbClr val="92D050"/>
              </a:buClr>
              <a:buSzTx/>
              <a:defRPr sz="1800"/>
            </a:pPr>
            <a:r>
              <a:rPr lang="pt-BR" sz="3600" b="1" i="0" strike="noStrike" cap="none" spc="0" baseline="0">
                <a:solidFill>
                  <a:srgbClr val="16469A"/>
                </a:solidFill>
                <a:effectLst/>
                <a:latin typeface="Arial"/>
                <a:ea typeface="Arial"/>
                <a:cs typeface="Arial"/>
              </a:rPr>
              <a:t>Outros PowerPoints e vídeos estão disponíveis online</a:t>
            </a:r>
            <a:endParaRPr kumimoji="0" lang="en-US" sz="3600" b="1" i="0" u="none" strike="noStrike" kern="1200" cap="none" spc="0" normalizeH="0" baseline="0" noProof="0">
              <a:ln>
                <a:noFill/>
              </a:ln>
              <a:solidFill>
                <a:srgbClr val="16469A"/>
              </a:solidFill>
              <a:effectLst/>
              <a:uLnTx/>
              <a:uFillTx/>
              <a:latin typeface="+mn-lt"/>
              <a:ea typeface="Cambria" charset="0"/>
              <a:cs typeface="Cambria" charset="0"/>
              <a:sym typeface="PopplLaudatio-Regular"/>
            </a:endParaRPr>
          </a:p>
          <a:p>
            <a:pPr marR="0" lvl="0" algn="l" defTabSz="457200" rtl="0" eaLnBrk="1" fontAlgn="auto" latinLnBrk="0" hangingPunct="1">
              <a:lnSpc>
                <a:spcPct val="100000"/>
              </a:lnSpc>
              <a:spcBef>
                <a:spcPts val="600"/>
              </a:spcBef>
              <a:spcAft>
                <a:spcPts val="1800"/>
              </a:spcAft>
              <a:buClr>
                <a:srgbClr val="92D050"/>
              </a:buClr>
              <a:buSzTx/>
              <a:defRPr sz="1800"/>
            </a:pPr>
            <a:r>
              <a:rPr lang="pt-BR" sz="3600" b="1" i="0" strike="noStrike" cap="none" spc="0" baseline="0">
                <a:solidFill>
                  <a:srgbClr val="16469A"/>
                </a:solidFill>
                <a:effectLst/>
                <a:latin typeface="Arial"/>
                <a:ea typeface="Arial"/>
                <a:cs typeface="Arial"/>
              </a:rPr>
              <a:t>O </a:t>
            </a:r>
            <a:r>
              <a:rPr lang="pt-BR" sz="3600" b="1" i="1" strike="noStrike" cap="none" spc="0" baseline="0">
                <a:solidFill>
                  <a:srgbClr val="16469A"/>
                </a:solidFill>
                <a:effectLst/>
                <a:latin typeface="Arial"/>
                <a:ea typeface="Arial"/>
                <a:cs typeface="Arial"/>
              </a:rPr>
              <a:t>ICC </a:t>
            </a:r>
            <a:r>
              <a:rPr lang="pt-BR" sz="3600" b="1" i="0" strike="noStrike" cap="none" spc="0" baseline="0">
                <a:solidFill>
                  <a:srgbClr val="16469A"/>
                </a:solidFill>
                <a:effectLst/>
                <a:latin typeface="Arial"/>
                <a:ea typeface="Arial"/>
                <a:cs typeface="Arial"/>
              </a:rPr>
              <a:t>e o esboço do SPAD podem ser baixados.</a:t>
            </a:r>
            <a:r>
              <a:rPr lang="pt-BR" sz="3600" b="0" i="0" strike="noStrike" cap="none" spc="0" baseline="0">
                <a:solidFill>
                  <a:srgbClr val="16469A"/>
                </a:solidFill>
                <a:effectLst/>
                <a:latin typeface="Arial"/>
                <a:ea typeface="Arial"/>
                <a:cs typeface="Arial"/>
              </a:rPr>
              <a:t> </a:t>
            </a:r>
            <a:r>
              <a:rPr lang="pt-BR" sz="3600" b="1" i="0" strike="noStrike" cap="none" spc="0" baseline="0">
                <a:solidFill>
                  <a:srgbClr val="16469A"/>
                </a:solidFill>
                <a:effectLst/>
                <a:latin typeface="Arial"/>
                <a:ea typeface="Arial"/>
                <a:cs typeface="Arial"/>
              </a:rPr>
              <a:t>Cópias em papel do SPAD podem ser pedidas dos Serviços Mundiais de NA</a:t>
            </a:r>
          </a:p>
          <a:p>
            <a:pPr marL="457200" marR="0" lvl="1" indent="0" algn="l" defTabSz="457200" rtl="0" eaLnBrk="1" fontAlgn="auto" latinLnBrk="0" hangingPunct="1">
              <a:lnSpc>
                <a:spcPct val="100000"/>
              </a:lnSpc>
              <a:spcBef>
                <a:spcPts val="600"/>
              </a:spcBef>
              <a:spcAft>
                <a:spcPts val="1800"/>
              </a:spcAft>
              <a:buClrTx/>
              <a:buSzPct val="75000"/>
              <a:buFontTx/>
              <a:buNone/>
              <a:defRPr sz="1800"/>
            </a:pPr>
            <a:r>
              <a:rPr lang="pt-BR" sz="3600" b="1" i="0" u="sng" strike="noStrike" cap="none" spc="0" baseline="0">
                <a:solidFill>
                  <a:srgbClr val="16469A"/>
                </a:solidFill>
                <a:effectLst/>
                <a:uFill>
                  <a:solidFill>
                    <a:srgbClr val="00B0F0"/>
                  </a:solidFill>
                </a:uFill>
                <a:latin typeface="Arial"/>
                <a:ea typeface="Arial"/>
                <a:cs typeface="Arial"/>
              </a:rPr>
              <a:t>www.na.org/conference</a:t>
            </a:r>
          </a:p>
          <a:p>
            <a:pPr marL="457200" marR="0" lvl="1" indent="0" algn="l" defTabSz="457200" rtl="0" eaLnBrk="1" fontAlgn="auto" latinLnBrk="0" hangingPunct="1">
              <a:lnSpc>
                <a:spcPct val="100000"/>
              </a:lnSpc>
              <a:spcBef>
                <a:spcPts val="600"/>
              </a:spcBef>
              <a:spcAft>
                <a:spcPts val="1800"/>
              </a:spcAft>
              <a:buClrTx/>
              <a:buSzPct val="75000"/>
              <a:buFontTx/>
              <a:buNone/>
              <a:defRPr sz="1800"/>
            </a:pPr>
            <a:r>
              <a:rPr lang="pt-BR" sz="3600" b="1" i="0" u="sng" strike="noStrike" cap="none" spc="0" baseline="0">
                <a:solidFill>
                  <a:srgbClr val="16469A"/>
                </a:solidFill>
                <a:effectLst/>
                <a:uFill>
                  <a:solidFill>
                    <a:srgbClr val="00B0F0"/>
                  </a:solidFill>
                </a:uFill>
                <a:latin typeface="Arial"/>
                <a:ea typeface="Arial"/>
                <a:cs typeface="Arial"/>
              </a:rPr>
              <a:t>worldboard@na.org </a:t>
            </a:r>
          </a:p>
        </p:txBody>
      </p:sp>
      <p:pic>
        <p:nvPicPr>
          <p:cNvPr id="10" name="Picture 9">
            <a:extLst>
              <a:ext uri="{FF2B5EF4-FFF2-40B4-BE49-F238E27FC236}">
                <a16:creationId xmlns:a16="http://schemas.microsoft.com/office/drawing/2014/main" id="{579F0920-894F-1440-B214-C26B1572D17F}"/>
              </a:ext>
            </a:extLst>
          </p:cNvPr>
          <p:cNvPicPr>
            <a:picLocks noChangeAspect="1"/>
          </p:cNvPicPr>
          <p:nvPr/>
        </p:nvPicPr>
        <p:blipFill>
          <a:blip r:embed="rId3"/>
          <a:stretch>
            <a:fillRect/>
          </a:stretch>
        </p:blipFill>
        <p:spPr>
          <a:xfrm>
            <a:off x="5472143" y="677493"/>
            <a:ext cx="261851" cy="274320"/>
          </a:xfrm>
          <a:prstGeom prst="rect">
            <a:avLst/>
          </a:prstGeom>
        </p:spPr>
      </p:pic>
      <p:pic>
        <p:nvPicPr>
          <p:cNvPr id="11" name="Picture 10">
            <a:extLst>
              <a:ext uri="{FF2B5EF4-FFF2-40B4-BE49-F238E27FC236}">
                <a16:creationId xmlns:a16="http://schemas.microsoft.com/office/drawing/2014/main" id="{D639D04C-3E23-754D-8192-8B9B2B2F1082}"/>
              </a:ext>
            </a:extLst>
          </p:cNvPr>
          <p:cNvPicPr>
            <a:picLocks noChangeAspect="1"/>
          </p:cNvPicPr>
          <p:nvPr/>
        </p:nvPicPr>
        <p:blipFill>
          <a:blip r:embed="rId3"/>
          <a:stretch>
            <a:fillRect/>
          </a:stretch>
        </p:blipFill>
        <p:spPr>
          <a:xfrm>
            <a:off x="5472142" y="2071670"/>
            <a:ext cx="261851" cy="274320"/>
          </a:xfrm>
          <a:prstGeom prst="rect">
            <a:avLst/>
          </a:prstGeom>
        </p:spPr>
      </p:pic>
      <p:pic>
        <p:nvPicPr>
          <p:cNvPr id="13" name="Picture 12">
            <a:extLst>
              <a:ext uri="{FF2B5EF4-FFF2-40B4-BE49-F238E27FC236}">
                <a16:creationId xmlns:a16="http://schemas.microsoft.com/office/drawing/2014/main" id="{64469B88-6697-C745-870B-51CD8F97AB56}"/>
              </a:ext>
            </a:extLst>
          </p:cNvPr>
          <p:cNvPicPr>
            <a:picLocks noChangeAspect="1"/>
          </p:cNvPicPr>
          <p:nvPr/>
        </p:nvPicPr>
        <p:blipFill>
          <a:blip r:embed="rId4"/>
          <a:stretch>
            <a:fillRect/>
          </a:stretch>
        </p:blipFill>
        <p:spPr>
          <a:xfrm rot="20452376">
            <a:off x="380983" y="256640"/>
            <a:ext cx="4644050" cy="6006305"/>
          </a:xfrm>
          <a:prstGeom prst="rect">
            <a:avLst/>
          </a:prstGeom>
        </p:spPr>
      </p:pic>
    </p:spTree>
    <p:extLst>
      <p:ext uri="{BB962C8B-B14F-4D97-AF65-F5344CB8AC3E}">
        <p14:creationId xmlns:p14="http://schemas.microsoft.com/office/powerpoint/2010/main" val="11679722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stor templat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1592</Words>
  <Application>Microsoft Office PowerPoint</Application>
  <PresentationFormat>Widescreen</PresentationFormat>
  <Paragraphs>51</Paragraphs>
  <Slides>7</Slides>
  <Notes>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vt:i4>
      </vt:variant>
    </vt:vector>
  </HeadingPairs>
  <TitlesOfParts>
    <vt:vector size="12" baseType="lpstr">
      <vt:lpstr>Arial</vt:lpstr>
      <vt:lpstr>Calibri</vt:lpstr>
      <vt:lpstr>Symbol</vt:lpstr>
      <vt:lpstr>Times New Roman</vt:lpstr>
      <vt:lpstr>Nestor template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Nick Elson</dc:creator>
  <cp:lastModifiedBy>-</cp:lastModifiedBy>
  <cp:revision>72</cp:revision>
  <dcterms:modified xsi:type="dcterms:W3CDTF">2022-01-28T15:13:23Z</dcterms:modified>
</cp:coreProperties>
</file>