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
  </p:notesMasterIdLst>
  <p:sldIdLst>
    <p:sldId id="256" r:id="rId2"/>
    <p:sldId id="290" r:id="rId3"/>
    <p:sldId id="291" r:id="rId4"/>
    <p:sldId id="292" r:id="rId5"/>
    <p:sldId id="293" r:id="rId6"/>
    <p:sldId id="295" r:id="rId7"/>
    <p:sldId id="286"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69A"/>
    <a:srgbClr val="34C3F2"/>
    <a:srgbClr val="660066"/>
    <a:srgbClr val="2969D5"/>
    <a:srgbClr val="0D5CA2"/>
    <a:srgbClr val="FFFFFF"/>
    <a:srgbClr val="3AC5F3"/>
    <a:srgbClr val="C1EF85"/>
    <a:srgbClr val="2F74E9"/>
    <a:srgbClr val="6ED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9" autoAdjust="0"/>
    <p:restoredTop sz="64181" autoAdjust="0"/>
  </p:normalViewPr>
  <p:slideViewPr>
    <p:cSldViewPr snapToGrid="0" snapToObjects="1">
      <p:cViewPr varScale="1">
        <p:scale>
          <a:sx n="53" d="100"/>
          <a:sy n="53" d="100"/>
        </p:scale>
        <p:origin x="3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Filesrv02\fsteam_and_projectsupport\WB\WSC\WSC%202020\CAR%202020\CAR%20videos\worldboard@n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smtClean="0">
                <a:solidFill>
                  <a:srgbClr val="000000"/>
                </a:solidFill>
                <a:effectLst/>
                <a:latin typeface="Arial"/>
                <a:ea typeface="Arial"/>
                <a:cs typeface="Arial"/>
                <a:sym typeface="Arial"/>
              </a:rPr>
              <a:t>This is the second of three PowerPoints covering material in the 2022 Interim </a:t>
            </a:r>
            <a:r>
              <a:rPr lang="en-US" sz="1100" b="0" i="1" u="none" strike="noStrike" cap="none" dirty="0" smtClean="0">
                <a:solidFill>
                  <a:srgbClr val="000000"/>
                </a:solidFill>
                <a:effectLst/>
                <a:latin typeface="Arial"/>
                <a:ea typeface="Arial"/>
                <a:cs typeface="Arial"/>
                <a:sym typeface="Arial"/>
              </a:rPr>
              <a:t>Conference Agenda Report/</a:t>
            </a:r>
            <a:r>
              <a:rPr lang="en-US" sz="1100" b="0" i="0" u="none" strike="noStrike" cap="none" dirty="0" smtClean="0">
                <a:solidFill>
                  <a:srgbClr val="000000"/>
                </a:solidFill>
                <a:effectLst/>
                <a:latin typeface="Arial"/>
                <a:ea typeface="Arial"/>
                <a:cs typeface="Arial"/>
                <a:sym typeface="Arial"/>
              </a:rPr>
              <a:t>Conference Approval Track material (or</a:t>
            </a:r>
            <a:r>
              <a:rPr lang="en-US" sz="1100" b="0" i="1"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ICC for short). </a:t>
            </a:r>
          </a:p>
          <a:p>
            <a:pPr marL="139700" indent="0">
              <a:buNone/>
            </a:pPr>
            <a:endParaRPr lang="en-US" sz="1100" b="0" i="0" u="none" strike="noStrike" cap="none" dirty="0" smtClean="0">
              <a:solidFill>
                <a:srgbClr val="000000"/>
              </a:solidFill>
              <a:effectLst/>
              <a:latin typeface="Arial"/>
              <a:ea typeface="Arial"/>
              <a:cs typeface="Arial"/>
              <a:sym typeface="Arial"/>
            </a:endParaRPr>
          </a:p>
          <a:p>
            <a:pPr marL="139700" indent="0">
              <a:buNone/>
            </a:pPr>
            <a:r>
              <a:rPr lang="en-US" sz="1100" b="0" i="0" u="none" strike="noStrike" cap="none" dirty="0" smtClean="0">
                <a:solidFill>
                  <a:srgbClr val="000000"/>
                </a:solidFill>
                <a:effectLst/>
                <a:latin typeface="Arial"/>
                <a:ea typeface="Arial"/>
                <a:cs typeface="Arial"/>
                <a:sym typeface="Arial"/>
              </a:rPr>
              <a:t>This PowerPoint covers the Conference Approval Track</a:t>
            </a:r>
            <a:r>
              <a:rPr lang="en-US" sz="1100" b="0" i="1" u="none" strike="noStrike" cap="none"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material in the ICC, which is the proposed budget and a motion to pass the budget. The first PowerPoint covers the four CAR motions, about the FIPT, term limits, and SPAD. The third PowerPoint covers the background information in the ICC about the conference and a summary of the work of NA World Services during this conference cycle. </a:t>
            </a:r>
          </a:p>
          <a:p>
            <a:pPr marL="139700" indent="0">
              <a:buNone/>
            </a:pPr>
            <a:r>
              <a:rPr lang="en-US" sz="1100" b="0" i="0" u="none" strike="noStrike" cap="none" dirty="0" smtClean="0">
                <a:solidFill>
                  <a:srgbClr val="000000"/>
                </a:solidFill>
                <a:effectLst/>
                <a:latin typeface="Arial"/>
                <a:ea typeface="Arial"/>
                <a:cs typeface="Arial"/>
                <a:sym typeface="Arial"/>
              </a:rPr>
              <a:t> </a:t>
            </a:r>
          </a:p>
          <a:p>
            <a:pPr marL="139700" indent="0">
              <a:buNone/>
            </a:pPr>
            <a:r>
              <a:rPr lang="en-US" sz="1100" b="0" i="0" u="none" strike="noStrike" cap="none" dirty="0" smtClean="0">
                <a:solidFill>
                  <a:srgbClr val="000000"/>
                </a:solidFill>
                <a:effectLst/>
                <a:latin typeface="Arial"/>
                <a:ea typeface="Arial"/>
                <a:cs typeface="Arial"/>
                <a:sym typeface="Arial"/>
              </a:rPr>
              <a:t>These PowerPoints cover only the main points of the ICC. We encourage all members to read the document itself for more information. Please visit </a:t>
            </a:r>
            <a:r>
              <a:rPr lang="en-US" sz="1100" b="0" i="0" u="sng" strike="noStrike" cap="none" dirty="0" smtClean="0">
                <a:solidFill>
                  <a:srgbClr val="000000"/>
                </a:solidFill>
                <a:effectLst/>
                <a:latin typeface="Arial"/>
                <a:ea typeface="Arial"/>
                <a:cs typeface="Arial"/>
                <a:sym typeface="Arial"/>
                <a:hlinkClick r:id="rId3"/>
              </a:rPr>
              <a:t>www.na.org/conference</a:t>
            </a:r>
            <a:r>
              <a:rPr lang="en-US" sz="1100" b="0" i="0" u="none" strike="noStrike" cap="none" dirty="0" smtClean="0">
                <a:solidFill>
                  <a:srgbClr val="000000"/>
                </a:solidFill>
                <a:effectLst/>
                <a:latin typeface="Arial"/>
                <a:ea typeface="Arial"/>
                <a:cs typeface="Arial"/>
                <a:sym typeface="Arial"/>
              </a:rPr>
              <a:t> for the complete 2022 ICC, the SPAD approval draft, the other ICC PowerPoints, and other conference materials. Paper copies will not be mailed to participants and regions nor will they be available for sale.</a:t>
            </a:r>
            <a:endParaRPr lang="en-US" sz="1100" b="1" i="0" u="sng" strike="noStrike" cap="none" dirty="0" smtClean="0">
              <a:solidFill>
                <a:srgbClr val="000000"/>
              </a:solidFill>
              <a:effectLst/>
              <a:latin typeface="Arial"/>
              <a:ea typeface="Arial"/>
              <a:cs typeface="Arial"/>
              <a:sym typeface="Arial"/>
            </a:endParaRPr>
          </a:p>
          <a:p>
            <a:pPr marL="139700" indent="0">
              <a:buNone/>
            </a:pPr>
            <a:endParaRPr lang="en-US" dirty="0" smtClean="0"/>
          </a:p>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As you may know, we typically publish the proposed budget 90 days before the Conference as part of the CAT or Conference Approval Track. Under normal circumstances, we don’t translate the CAT given time constraints and a focus in many groups on the motions in the </a:t>
            </a:r>
            <a:r>
              <a:rPr lang="en-US" sz="1100" b="0" i="1" u="none" strike="noStrike" cap="none" dirty="0" smtClean="0">
                <a:solidFill>
                  <a:srgbClr val="000000"/>
                </a:solidFill>
                <a:effectLst/>
                <a:latin typeface="Arial"/>
                <a:ea typeface="Arial"/>
                <a:cs typeface="Arial"/>
                <a:sym typeface="Arial"/>
              </a:rPr>
              <a:t>Conference Agenda Report </a:t>
            </a:r>
            <a:r>
              <a:rPr lang="en-US" sz="1100" b="0" i="0" u="none" strike="noStrike" cap="none" dirty="0" smtClean="0">
                <a:solidFill>
                  <a:srgbClr val="000000"/>
                </a:solidFill>
                <a:effectLst/>
                <a:latin typeface="Arial"/>
                <a:ea typeface="Arial"/>
                <a:cs typeface="Arial"/>
                <a:sym typeface="Arial"/>
              </a:rPr>
              <a:t>(or</a:t>
            </a:r>
            <a:r>
              <a:rPr lang="en-US" sz="1100" b="0" i="1" u="none" strike="noStrike" cap="none" dirty="0" smtClean="0">
                <a:solidFill>
                  <a:srgbClr val="000000"/>
                </a:solidFill>
                <a:effectLst/>
                <a:latin typeface="Arial"/>
                <a:ea typeface="Arial"/>
                <a:cs typeface="Arial"/>
                <a:sym typeface="Arial"/>
              </a:rPr>
              <a:t> CAR</a:t>
            </a:r>
            <a:r>
              <a:rPr lang="en-US" sz="1100" b="0" i="0" u="none" strike="noStrike" cap="none" dirty="0" smtClean="0">
                <a:solidFill>
                  <a:srgbClr val="000000"/>
                </a:solidFill>
                <a:effectLst/>
                <a:latin typeface="Arial"/>
                <a:ea typeface="Arial"/>
                <a:cs typeface="Arial"/>
                <a:sym typeface="Arial"/>
              </a:rPr>
              <a:t>). The CAT includes materials intended for committees or boards, and even in English-speaking NA communities, many groups choose not to vote on the budget or other CAT motions. Some regions give their delegates a vote of confidence to vote as they deem appropriate.  </a:t>
            </a:r>
          </a:p>
          <a:p>
            <a:pPr lvl="0"/>
            <a:r>
              <a:rPr lang="en-US" sz="1100" b="0" i="0" u="none" strike="noStrike" cap="none" dirty="0" smtClean="0">
                <a:solidFill>
                  <a:srgbClr val="000000"/>
                </a:solidFill>
                <a:effectLst/>
                <a:latin typeface="Arial"/>
                <a:ea typeface="Arial"/>
                <a:cs typeface="Arial"/>
                <a:sym typeface="Arial"/>
              </a:rPr>
              <a:t>We say all of that to say this: If you’ve been doing CAR workshops for decades but looking at the budget feels unfamiliar, it may be because you haven’t encountered it in the past. </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14823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If you find yourself a bit overwhelmed by such a complex document, take a deep breath. You don’t need to be a mathematician, and there won’t be a test! </a:t>
            </a:r>
          </a:p>
          <a:p>
            <a:pPr lvl="0"/>
            <a:r>
              <a:rPr lang="en-US" sz="1100" b="0" i="0" u="none" strike="noStrike" cap="none" dirty="0" smtClean="0">
                <a:solidFill>
                  <a:srgbClr val="000000"/>
                </a:solidFill>
                <a:effectLst/>
                <a:latin typeface="Arial"/>
                <a:ea typeface="Arial"/>
                <a:cs typeface="Arial"/>
                <a:sym typeface="Arial"/>
              </a:rPr>
              <a:t>Our objective in this PowerPoint is to highlight a few items that may be of interest and point out how this budget is different from those of recent cycles. Then, if you’re interested and want to know more, we encourage you to read the essay on the budget in the ICC and write us with any questions you may have.</a:t>
            </a:r>
          </a:p>
          <a:p>
            <a:pPr lvl="0"/>
            <a:r>
              <a:rPr lang="en-US" sz="1100" b="0" i="0" u="none" strike="noStrike" cap="none" dirty="0" smtClean="0">
                <a:solidFill>
                  <a:srgbClr val="000000"/>
                </a:solidFill>
                <a:effectLst/>
                <a:latin typeface="Arial"/>
                <a:ea typeface="Arial"/>
                <a:cs typeface="Arial"/>
                <a:sym typeface="Arial"/>
              </a:rPr>
              <a:t>We won’t go over the budget in a lot of detail here. It’s a bit too complex to do it justice in a short PowerPoint. Its complexity reflects the nature of our organization: It covers five offices in different countries with different currencies that handle hundreds and hundreds of items in different languages. </a:t>
            </a:r>
          </a:p>
          <a:p>
            <a:endParaRPr lang="en-US" dirty="0"/>
          </a:p>
        </p:txBody>
      </p:sp>
    </p:spTree>
    <p:extLst>
      <p:ext uri="{BB962C8B-B14F-4D97-AF65-F5344CB8AC3E}">
        <p14:creationId xmlns:p14="http://schemas.microsoft.com/office/powerpoint/2010/main" val="134979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On the screen, you’ll see a few notable differences between this year’s budget and those that have come before. Perhaps this is a good time to mention that this is a ONE-year budget due to the changes to the conference cycle noted at the beginning of this PowerPoint. </a:t>
            </a:r>
          </a:p>
          <a:p>
            <a:pPr lvl="0"/>
            <a:r>
              <a:rPr lang="en-US" sz="1100" b="0" i="0" u="none" strike="noStrike" cap="none" dirty="0" smtClean="0">
                <a:solidFill>
                  <a:srgbClr val="000000"/>
                </a:solidFill>
                <a:effectLst/>
                <a:latin typeface="Arial"/>
                <a:ea typeface="Arial"/>
                <a:cs typeface="Arial"/>
                <a:sym typeface="Arial"/>
              </a:rPr>
              <a:t>A few of these changes may seem obvious:</a:t>
            </a:r>
          </a:p>
          <a:p>
            <a:pPr lvl="1"/>
            <a:r>
              <a:rPr lang="en-US" sz="1100" b="0" i="0" u="none" strike="noStrike" cap="none" dirty="0" smtClean="0">
                <a:solidFill>
                  <a:srgbClr val="000000"/>
                </a:solidFill>
                <a:effectLst/>
                <a:latin typeface="Arial"/>
                <a:ea typeface="Arial"/>
                <a:cs typeface="Arial"/>
                <a:sym typeface="Arial"/>
              </a:rPr>
              <a:t>We anticipate an increase in literature income since it seems likely that more literature may be purchased as in-person meetings resume, that members may have a thirst for literature after having limited access during the darkest days of the pandemic.</a:t>
            </a:r>
          </a:p>
          <a:p>
            <a:pPr lvl="1"/>
            <a:r>
              <a:rPr lang="en-US" sz="1100" b="0" i="0" u="none" strike="noStrike" cap="none" dirty="0" smtClean="0">
                <a:solidFill>
                  <a:srgbClr val="000000"/>
                </a:solidFill>
                <a:effectLst/>
                <a:latin typeface="Arial"/>
                <a:ea typeface="Arial"/>
                <a:cs typeface="Arial"/>
                <a:sym typeface="Arial"/>
              </a:rPr>
              <a:t>We should note that anticipated income and cost of goods associated with the </a:t>
            </a:r>
            <a:r>
              <a:rPr lang="en-US" sz="1100" b="0" i="1" u="none" strike="noStrike" cap="none" dirty="0" smtClean="0">
                <a:solidFill>
                  <a:srgbClr val="000000"/>
                </a:solidFill>
                <a:effectLst/>
                <a:latin typeface="Arial"/>
                <a:ea typeface="Arial"/>
                <a:cs typeface="Arial"/>
                <a:sym typeface="Arial"/>
              </a:rPr>
              <a:t>potential</a:t>
            </a:r>
            <a:r>
              <a:rPr lang="en-US" sz="1100" b="0" i="0" u="none" strike="noStrike" cap="none" dirty="0" smtClean="0">
                <a:solidFill>
                  <a:srgbClr val="000000"/>
                </a:solidFill>
                <a:effectLst/>
                <a:latin typeface="Arial"/>
                <a:ea typeface="Arial"/>
                <a:cs typeface="Arial"/>
                <a:sym typeface="Arial"/>
              </a:rPr>
              <a:t> new book are in the budget as “contingent” entries and shown in purple. Obviously, this is contingent on the decision made about the approval draft of the book by the interim WSC in 2022.</a:t>
            </a:r>
          </a:p>
          <a:p>
            <a:pPr lvl="1"/>
            <a:r>
              <a:rPr lang="en-US" sz="1100" b="0" i="0" u="none" strike="noStrike" cap="none" dirty="0" smtClean="0">
                <a:solidFill>
                  <a:srgbClr val="000000"/>
                </a:solidFill>
                <a:effectLst/>
                <a:latin typeface="Arial"/>
                <a:ea typeface="Arial"/>
                <a:cs typeface="Arial"/>
                <a:sym typeface="Arial"/>
              </a:rPr>
              <a:t>Many of us have seen increasing costs in our personal lives, and NA World Services is not immune to rising cost as the kinks in the supply chain are worked out. The cost of paper alone has had an enormous impact on our cost of goods. Other costs ranging from shipping to infrastructure have also increased, so you’ll notice that the budget contains corresponding increases. Please see the ICC essay for more details about projected expenses.</a:t>
            </a:r>
          </a:p>
          <a:p>
            <a:pPr lvl="0"/>
            <a:r>
              <a:rPr lang="en-US" sz="1100" b="0" i="0" u="none" strike="noStrike" cap="none" dirty="0" smtClean="0">
                <a:solidFill>
                  <a:srgbClr val="000000"/>
                </a:solidFill>
                <a:effectLst/>
                <a:latin typeface="Arial"/>
                <a:ea typeface="Arial"/>
                <a:cs typeface="Arial"/>
                <a:sym typeface="Arial"/>
              </a:rPr>
              <a:t>We’ll spend a few more minutes discussing the budgeted increase in member contributions and the increase in the percentage allotted to literature production and distribution in the slides that follow. </a:t>
            </a:r>
          </a:p>
          <a:p>
            <a:endParaRPr lang="en-US" dirty="0"/>
          </a:p>
        </p:txBody>
      </p:sp>
    </p:spTree>
    <p:extLst>
      <p:ext uri="{BB962C8B-B14F-4D97-AF65-F5344CB8AC3E}">
        <p14:creationId xmlns:p14="http://schemas.microsoft.com/office/powerpoint/2010/main" val="383218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As the budget essay in the ICC notes, one of the bright spots of the pandemic has been seeing the Fellowship step up in support of NA World Services. We’ve long lamented our dependence on literature sales as a source of income. When lit sales virtually stopped in March of 2020, members upped their contributions and organized events that raised both awareness and funds. As a result and rather remarkably, Fellowship contributions increased from 10% of our operating income before the pandemic to 24% as of June 2021. </a:t>
            </a:r>
          </a:p>
          <a:p>
            <a:pPr lvl="0"/>
            <a:r>
              <a:rPr lang="en-US" sz="1100" b="0" i="0" u="none" strike="noStrike" cap="none" dirty="0" smtClean="0">
                <a:solidFill>
                  <a:srgbClr val="000000"/>
                </a:solidFill>
                <a:effectLst/>
                <a:latin typeface="Arial"/>
                <a:ea typeface="Arial"/>
                <a:cs typeface="Arial"/>
                <a:sym typeface="Arial"/>
              </a:rPr>
              <a:t>The proposed budget for 2022–2023 projects that almost 25% of NA World Services’ operating income will come from Fellowship contributions. The amount listed in the budget is 12% more than was contributed in the 2021 fiscal year.</a:t>
            </a:r>
          </a:p>
          <a:p>
            <a:pPr lvl="0"/>
            <a:r>
              <a:rPr lang="en-US" sz="1100" b="0" i="0" u="none" strike="noStrike" cap="none" dirty="0" smtClean="0">
                <a:solidFill>
                  <a:srgbClr val="000000"/>
                </a:solidFill>
                <a:effectLst/>
                <a:latin typeface="Arial"/>
                <a:ea typeface="Arial"/>
                <a:cs typeface="Arial"/>
                <a:sym typeface="Arial"/>
              </a:rPr>
              <a:t>Even before the pandemic, the World Board had been making headway with our “Invest in Our Vision” discussions. We’ve since established a goal that member contributions cover at least 70% of NAWS expense for services. </a:t>
            </a:r>
          </a:p>
          <a:p>
            <a:pPr lvl="0"/>
            <a:r>
              <a:rPr lang="en-US" sz="1100" b="0" i="0" u="none" strike="noStrike" cap="none" dirty="0" smtClean="0">
                <a:solidFill>
                  <a:srgbClr val="000000"/>
                </a:solidFill>
                <a:effectLst/>
                <a:latin typeface="Arial"/>
                <a:ea typeface="Arial"/>
                <a:cs typeface="Arial"/>
                <a:sym typeface="Arial"/>
              </a:rPr>
              <a:t>As noted in the ICC: “Only NA members can contribute to NA, so the only way to mature as a Fellowship in our practice of self-support is to create a culture that recognizes the importance of doing that. Funding our services with Fellowship contributions seems more consistent with the philosophy of self-support than our historical reliance on the sale of literature, moreover, it is a more sustainable and reliable approach for funding the services that the Fellowship expects and desires from NA World Services.”</a:t>
            </a:r>
          </a:p>
          <a:p>
            <a:endParaRPr lang="en-US" dirty="0"/>
          </a:p>
        </p:txBody>
      </p:sp>
    </p:spTree>
    <p:extLst>
      <p:ext uri="{BB962C8B-B14F-4D97-AF65-F5344CB8AC3E}">
        <p14:creationId xmlns:p14="http://schemas.microsoft.com/office/powerpoint/2010/main" val="288413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smtClean="0">
                <a:solidFill>
                  <a:srgbClr val="000000"/>
                </a:solidFill>
                <a:effectLst/>
                <a:latin typeface="Arial"/>
                <a:ea typeface="Arial"/>
                <a:cs typeface="Arial"/>
                <a:sym typeface="Arial"/>
              </a:rPr>
              <a:t>Those who read the Annual Report may be familiar with this bubble graph. As you may know, we allocate fixed operational costs including accounting, personnel, overhead, and technology to these four activity areas in our budget based on factors such as the number of staff and amount of hours devoted to an activity and the percentage of overhead such as building space, equipment, and bank charges required.  </a:t>
            </a:r>
          </a:p>
          <a:p>
            <a:pPr lvl="0"/>
            <a:r>
              <a:rPr lang="en-US" sz="1100" b="0" i="0" u="none" strike="noStrike" cap="none" dirty="0" smtClean="0">
                <a:solidFill>
                  <a:srgbClr val="000000"/>
                </a:solidFill>
                <a:effectLst/>
                <a:latin typeface="Arial"/>
                <a:ea typeface="Arial"/>
                <a:cs typeface="Arial"/>
                <a:sym typeface="Arial"/>
              </a:rPr>
              <a:t>The percentages of fixed costs allocated for each area of activity change over time but never this dramatically. The majority of our staff now work to support “literature production and distribution.” This is a result of both the reduction in other staff and the complexity of supporting our current inventory, with more titles in more languages than ever before. To ensure the sustainability of NA World Services and to meet our responsibilities as assigned by the WSC, under the present circumstances, it was necessary to prioritize the operability of literature production, distribution, translations, and accounting. </a:t>
            </a:r>
          </a:p>
          <a:p>
            <a:pPr lvl="0"/>
            <a:r>
              <a:rPr lang="en-US" sz="1100" b="0" i="0" u="none" strike="noStrike" cap="none" dirty="0" smtClean="0">
                <a:solidFill>
                  <a:srgbClr val="000000"/>
                </a:solidFill>
                <a:effectLst/>
                <a:latin typeface="Arial"/>
                <a:ea typeface="Arial"/>
                <a:cs typeface="Arial"/>
                <a:sym typeface="Arial"/>
              </a:rPr>
              <a:t>We’ve adjusted allocations to reflect current conditions, but this should not be taken as a change in our mission or a projection for the future after this budget period. This is an adjustment due to crisis conditions. </a:t>
            </a:r>
          </a:p>
          <a:p>
            <a:pPr lvl="0"/>
            <a:r>
              <a:rPr lang="en-US" sz="1100" b="0" i="0" u="none" strike="noStrike" cap="none" dirty="0" smtClean="0">
                <a:solidFill>
                  <a:srgbClr val="000000"/>
                </a:solidFill>
                <a:effectLst/>
                <a:latin typeface="Arial"/>
                <a:ea typeface="Arial"/>
                <a:cs typeface="Arial"/>
                <a:sym typeface="Arial"/>
              </a:rPr>
              <a:t>For context, it may be helpful to compare this budget’s allocations with those in the two most recent cycles. The chart on the right reflects the 9% shift from FD to literature.</a:t>
            </a:r>
          </a:p>
          <a:p>
            <a:pPr lvl="0"/>
            <a:r>
              <a:rPr lang="en-US" sz="1100" b="0" i="0" u="none" strike="noStrike" cap="none" dirty="0" smtClean="0">
                <a:solidFill>
                  <a:srgbClr val="000000"/>
                </a:solidFill>
                <a:effectLst/>
                <a:latin typeface="Arial"/>
                <a:ea typeface="Arial"/>
                <a:cs typeface="Arial"/>
                <a:sym typeface="Arial"/>
              </a:rPr>
              <a:t>For more information on this proposed budget, please see the ICC essay. For more info on NAWS finances, see the annual report at </a:t>
            </a:r>
            <a:r>
              <a:rPr lang="en-US" sz="1100" b="0" i="0" u="sng" strike="noStrike" cap="none" dirty="0" smtClean="0">
                <a:solidFill>
                  <a:srgbClr val="000000"/>
                </a:solidFill>
                <a:effectLst/>
                <a:latin typeface="Arial"/>
                <a:ea typeface="Arial"/>
                <a:cs typeface="Arial"/>
                <a:sym typeface="Arial"/>
                <a:hlinkClick r:id="rId3"/>
              </a:rPr>
              <a:t>www.na.org/AR</a:t>
            </a:r>
            <a:r>
              <a:rPr lang="en-US" sz="1100" b="0" i="0" u="none" strike="noStrike" cap="none" dirty="0" smtClean="0">
                <a:solidFill>
                  <a:srgbClr val="000000"/>
                </a:solidFill>
                <a:effectLst/>
                <a:latin typeface="Arial"/>
                <a:ea typeface="Arial"/>
                <a:cs typeface="Arial"/>
                <a:sym typeface="Arial"/>
              </a:rPr>
              <a:t>. For more information on the budgeting process, consult </a:t>
            </a:r>
            <a:r>
              <a:rPr lang="en-US" sz="1100" b="0" i="1" u="none" strike="noStrike" cap="none" dirty="0" smtClean="0">
                <a:solidFill>
                  <a:srgbClr val="000000"/>
                </a:solidFill>
                <a:effectLst/>
                <a:latin typeface="Arial"/>
                <a:ea typeface="Arial"/>
                <a:cs typeface="Arial"/>
                <a:sym typeface="Arial"/>
              </a:rPr>
              <a:t>A Guide to World Service in Narcotics Anonymous.</a:t>
            </a:r>
            <a:r>
              <a:rPr lang="en-US" sz="1100" b="0" i="0" u="none" strike="noStrike" cap="none" dirty="0" smtClean="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110221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We hope this video has helped in your discussion of this material. Please note that there are other PowerPoints that focus on other ICC content. These resources are available online at </a:t>
            </a:r>
            <a:r>
              <a:rPr lang="en-US" sz="1100" b="0" i="0" u="sng" strike="noStrike" cap="none" dirty="0" smtClean="0">
                <a:solidFill>
                  <a:srgbClr val="000000"/>
                </a:solidFill>
                <a:effectLst/>
                <a:latin typeface="Arial"/>
                <a:ea typeface="Arial"/>
                <a:cs typeface="Arial"/>
                <a:sym typeface="Arial"/>
                <a:hlinkClick r:id="rId3"/>
              </a:rPr>
              <a:t>www.na.org/conference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smtClean="0">
                <a:solidFill>
                  <a:srgbClr val="000000"/>
                </a:solidFill>
                <a:effectLst/>
                <a:latin typeface="Arial"/>
                <a:ea typeface="Arial"/>
                <a:cs typeface="Arial"/>
                <a:sym typeface="Arial"/>
              </a:rPr>
              <a:t>We welcome your questions and your feedback on the budget, anything else in the </a:t>
            </a:r>
            <a:r>
              <a:rPr lang="en-US" sz="1100" b="0" i="1" u="none" strike="noStrike" cap="none" smtClean="0">
                <a:solidFill>
                  <a:srgbClr val="000000"/>
                </a:solidFill>
                <a:effectLst/>
                <a:latin typeface="Arial"/>
                <a:ea typeface="Arial"/>
                <a:cs typeface="Arial"/>
                <a:sym typeface="Arial"/>
              </a:rPr>
              <a:t>ICC,</a:t>
            </a:r>
            <a:r>
              <a:rPr lang="en-US" sz="1100" b="0" i="0" u="none" strike="noStrike" cap="none" smtClean="0">
                <a:solidFill>
                  <a:srgbClr val="000000"/>
                </a:solidFill>
                <a:effectLst/>
                <a:latin typeface="Arial"/>
                <a:ea typeface="Arial"/>
                <a:cs typeface="Arial"/>
                <a:sym typeface="Arial"/>
              </a:rPr>
              <a:t> and all other issues at </a:t>
            </a:r>
            <a:r>
              <a:rPr lang="en-US" sz="1100" b="0" i="0" u="sng" strike="noStrike" cap="none" smtClean="0">
                <a:solidFill>
                  <a:srgbClr val="000000"/>
                </a:solidFill>
                <a:effectLst/>
                <a:latin typeface="Arial"/>
                <a:ea typeface="Arial"/>
                <a:cs typeface="Arial"/>
                <a:sym typeface="Arial"/>
                <a:hlinkClick r:id="rId4"/>
              </a:rPr>
              <a:t>worldboard@na.org</a:t>
            </a:r>
            <a:r>
              <a:rPr lang="en-US" sz="1100" b="0" i="0" u="none" strike="noStrike" cap="none" smtClean="0">
                <a:solidFill>
                  <a:srgbClr val="000000"/>
                </a:solidFill>
                <a:effectLst/>
                <a:latin typeface="Arial"/>
                <a:ea typeface="Arial"/>
                <a:cs typeface="Arial"/>
                <a:sym typeface="Arial"/>
              </a:rPr>
              <a:t>.</a:t>
            </a:r>
          </a:p>
          <a:p>
            <a:pPr marL="139700" indent="0">
              <a:buNone/>
            </a:pPr>
            <a:endParaRPr lang="en-US" dirty="0"/>
          </a:p>
        </p:txBody>
      </p:sp>
    </p:spTree>
    <p:extLst>
      <p:ext uri="{BB962C8B-B14F-4D97-AF65-F5344CB8AC3E}">
        <p14:creationId xmlns:p14="http://schemas.microsoft.com/office/powerpoint/2010/main" val="8246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sp>
        <p:nvSpPr>
          <p:cNvPr id="7" name="Google Shape;20;p3">
            <a:extLst>
              <a:ext uri="{FF2B5EF4-FFF2-40B4-BE49-F238E27FC236}">
                <a16:creationId xmlns:a16="http://schemas.microsoft.com/office/drawing/2014/main" id="{47F34921-B9F9-E74D-A771-9A46A38134D8}"/>
              </a:ext>
            </a:extLst>
          </p:cNvPr>
          <p:cNvSpPr/>
          <p:nvPr userDrawn="1"/>
        </p:nvSpPr>
        <p:spPr>
          <a:xfrm flipH="1">
            <a:off x="5561888" y="0"/>
            <a:ext cx="6630111"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grpSp>
        <p:nvGrpSpPr>
          <p:cNvPr id="11" name="Google Shape;11;p2"/>
          <p:cNvGrpSpPr/>
          <p:nvPr/>
        </p:nvGrpSpPr>
        <p:grpSpPr>
          <a:xfrm rot="10800000" flipH="1">
            <a:off x="4756878" y="-166"/>
            <a:ext cx="831621" cy="6858167"/>
            <a:chOff x="2291597" y="-125"/>
            <a:chExt cx="623715"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8" name="Google Shape;20;p3">
            <a:extLst>
              <a:ext uri="{FF2B5EF4-FFF2-40B4-BE49-F238E27FC236}">
                <a16:creationId xmlns:a16="http://schemas.microsoft.com/office/drawing/2014/main" id="{0FA511CC-B435-4344-A612-0FCD13C61818}"/>
              </a:ext>
            </a:extLst>
          </p:cNvPr>
          <p:cNvSpPr/>
          <p:nvPr userDrawn="1"/>
        </p:nvSpPr>
        <p:spPr>
          <a:xfrm flipH="1">
            <a:off x="9579315" y="0"/>
            <a:ext cx="2612683"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7" name="Google Shape;97;p11"/>
          <p:cNvSpPr/>
          <p:nvPr/>
        </p:nvSpPr>
        <p:spPr>
          <a:xfrm>
            <a:off x="115972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98" name="Google Shape;98;p11"/>
          <p:cNvSpPr/>
          <p:nvPr/>
        </p:nvSpPr>
        <p:spPr>
          <a:xfrm rot="10800000">
            <a:off x="11360396" y="-9832"/>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389655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138843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4971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6" name="Google Shape;20;p3">
            <a:extLst>
              <a:ext uri="{FF2B5EF4-FFF2-40B4-BE49-F238E27FC236}">
                <a16:creationId xmlns:a16="http://schemas.microsoft.com/office/drawing/2014/main" id="{CF941A01-1D4F-4D46-8D94-B395775494D8}"/>
              </a:ext>
            </a:extLst>
          </p:cNvPr>
          <p:cNvSpPr/>
          <p:nvPr userDrawn="1"/>
        </p:nvSpPr>
        <p:spPr>
          <a:xfrm flipH="1">
            <a:off x="3874433" y="0"/>
            <a:ext cx="8317566" cy="6858000"/>
          </a:xfrm>
          <a:prstGeom prst="rect">
            <a:avLst/>
          </a:prstGeom>
          <a:gradFill>
            <a:gsLst>
              <a:gs pos="70000">
                <a:srgbClr val="C6F18D"/>
              </a:gs>
              <a:gs pos="0">
                <a:srgbClr val="8AD824"/>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1" name="Google Shape;71;p8"/>
          <p:cNvSpPr/>
          <p:nvPr/>
        </p:nvSpPr>
        <p:spPr>
          <a:xfrm>
            <a:off x="3279633"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2" name="Google Shape;72;p8"/>
          <p:cNvSpPr/>
          <p:nvPr/>
        </p:nvSpPr>
        <p:spPr>
          <a:xfrm rot="10800000">
            <a:off x="3042813" y="167"/>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0860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60" r:id="rId3"/>
    <p:sldLayoutId id="2147483663" r:id="rId4"/>
    <p:sldLayoutId id="2147483664" r:id="rId5"/>
    <p:sldLayoutId id="2147483661" r:id="rId6"/>
    <p:sldLayoutId id="2147483662"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pic>
        <p:nvPicPr>
          <p:cNvPr id="23" name="Picture 22">
            <a:extLst>
              <a:ext uri="{FF2B5EF4-FFF2-40B4-BE49-F238E27FC236}">
                <a16:creationId xmlns:a16="http://schemas.microsoft.com/office/drawing/2014/main" id="{5ADAFB49-5C06-3046-AFD6-37F98CF9EA2C}"/>
              </a:ext>
            </a:extLst>
          </p:cNvPr>
          <p:cNvPicPr>
            <a:picLocks noChangeAspect="1"/>
          </p:cNvPicPr>
          <p:nvPr/>
        </p:nvPicPr>
        <p:blipFill>
          <a:blip r:embed="rId4"/>
          <a:stretch>
            <a:fillRect/>
          </a:stretch>
        </p:blipFill>
        <p:spPr>
          <a:xfrm>
            <a:off x="6201374" y="1276423"/>
            <a:ext cx="355600" cy="372533"/>
          </a:xfrm>
          <a:prstGeom prst="rect">
            <a:avLst/>
          </a:prstGeom>
        </p:spPr>
      </p:pic>
      <p:pic>
        <p:nvPicPr>
          <p:cNvPr id="15" name="Picture 14">
            <a:extLst>
              <a:ext uri="{FF2B5EF4-FFF2-40B4-BE49-F238E27FC236}">
                <a16:creationId xmlns:a16="http://schemas.microsoft.com/office/drawing/2014/main" id="{79FE5AB0-84F6-3E44-B7CE-8A2C1DD8D792}"/>
              </a:ext>
            </a:extLst>
          </p:cNvPr>
          <p:cNvPicPr>
            <a:picLocks noChangeAspect="1"/>
          </p:cNvPicPr>
          <p:nvPr/>
        </p:nvPicPr>
        <p:blipFill>
          <a:blip r:embed="rId5"/>
          <a:stretch>
            <a:fillRect/>
          </a:stretch>
        </p:blipFill>
        <p:spPr>
          <a:xfrm>
            <a:off x="432076" y="379691"/>
            <a:ext cx="1607705" cy="2243588"/>
          </a:xfrm>
          <a:prstGeom prst="rect">
            <a:avLst/>
          </a:prstGeom>
        </p:spPr>
      </p:pic>
      <p:pic>
        <p:nvPicPr>
          <p:cNvPr id="16" name="Picture 15">
            <a:extLst>
              <a:ext uri="{FF2B5EF4-FFF2-40B4-BE49-F238E27FC236}">
                <a16:creationId xmlns:a16="http://schemas.microsoft.com/office/drawing/2014/main" id="{9CACE700-7F84-7E4F-9C1B-88D14FEE3E41}"/>
              </a:ext>
            </a:extLst>
          </p:cNvPr>
          <p:cNvPicPr>
            <a:picLocks noChangeAspect="1"/>
          </p:cNvPicPr>
          <p:nvPr/>
        </p:nvPicPr>
        <p:blipFill>
          <a:blip r:embed="rId6"/>
          <a:stretch>
            <a:fillRect/>
          </a:stretch>
        </p:blipFill>
        <p:spPr>
          <a:xfrm rot="21269328">
            <a:off x="3088941" y="451200"/>
            <a:ext cx="1507067" cy="372533"/>
          </a:xfrm>
          <a:prstGeom prst="rect">
            <a:avLst/>
          </a:prstGeom>
        </p:spPr>
      </p:pic>
      <p:pic>
        <p:nvPicPr>
          <p:cNvPr id="17" name="Picture 16">
            <a:extLst>
              <a:ext uri="{FF2B5EF4-FFF2-40B4-BE49-F238E27FC236}">
                <a16:creationId xmlns:a16="http://schemas.microsoft.com/office/drawing/2014/main" id="{B789F106-902F-824D-B381-B73889247E89}"/>
              </a:ext>
            </a:extLst>
          </p:cNvPr>
          <p:cNvPicPr>
            <a:picLocks noChangeAspect="1"/>
          </p:cNvPicPr>
          <p:nvPr/>
        </p:nvPicPr>
        <p:blipFill>
          <a:blip r:embed="rId7"/>
          <a:stretch>
            <a:fillRect/>
          </a:stretch>
        </p:blipFill>
        <p:spPr>
          <a:xfrm rot="19870089">
            <a:off x="252627" y="5156306"/>
            <a:ext cx="1253067" cy="389467"/>
          </a:xfrm>
          <a:prstGeom prst="rect">
            <a:avLst/>
          </a:prstGeom>
        </p:spPr>
      </p:pic>
      <p:pic>
        <p:nvPicPr>
          <p:cNvPr id="18" name="Picture 17">
            <a:extLst>
              <a:ext uri="{FF2B5EF4-FFF2-40B4-BE49-F238E27FC236}">
                <a16:creationId xmlns:a16="http://schemas.microsoft.com/office/drawing/2014/main" id="{359D84FB-AE04-EF47-9138-5C5B3B3D5AE7}"/>
              </a:ext>
            </a:extLst>
          </p:cNvPr>
          <p:cNvPicPr>
            <a:picLocks noChangeAspect="1"/>
          </p:cNvPicPr>
          <p:nvPr/>
        </p:nvPicPr>
        <p:blipFill>
          <a:blip r:embed="rId8"/>
          <a:stretch>
            <a:fillRect/>
          </a:stretch>
        </p:blipFill>
        <p:spPr>
          <a:xfrm>
            <a:off x="2041602" y="1532738"/>
            <a:ext cx="1032933" cy="508000"/>
          </a:xfrm>
          <a:prstGeom prst="rect">
            <a:avLst/>
          </a:prstGeom>
        </p:spPr>
      </p:pic>
      <p:pic>
        <p:nvPicPr>
          <p:cNvPr id="19" name="Picture 18">
            <a:extLst>
              <a:ext uri="{FF2B5EF4-FFF2-40B4-BE49-F238E27FC236}">
                <a16:creationId xmlns:a16="http://schemas.microsoft.com/office/drawing/2014/main" id="{77D4F5D4-CCAA-4240-855B-D6726F173A9E}"/>
              </a:ext>
            </a:extLst>
          </p:cNvPr>
          <p:cNvPicPr>
            <a:picLocks noChangeAspect="1"/>
          </p:cNvPicPr>
          <p:nvPr/>
        </p:nvPicPr>
        <p:blipFill>
          <a:blip r:embed="rId9"/>
          <a:stretch>
            <a:fillRect/>
          </a:stretch>
        </p:blipFill>
        <p:spPr>
          <a:xfrm>
            <a:off x="1397101" y="3642611"/>
            <a:ext cx="3783457" cy="3800423"/>
          </a:xfrm>
          <a:prstGeom prst="rect">
            <a:avLst/>
          </a:prstGeom>
        </p:spPr>
      </p:pic>
      <p:pic>
        <p:nvPicPr>
          <p:cNvPr id="20" name="Picture 19">
            <a:extLst>
              <a:ext uri="{FF2B5EF4-FFF2-40B4-BE49-F238E27FC236}">
                <a16:creationId xmlns:a16="http://schemas.microsoft.com/office/drawing/2014/main" id="{D220D3AC-4DAB-D34A-BF17-0123E8A2D7B8}"/>
              </a:ext>
            </a:extLst>
          </p:cNvPr>
          <p:cNvPicPr>
            <a:picLocks noChangeAspect="1"/>
          </p:cNvPicPr>
          <p:nvPr/>
        </p:nvPicPr>
        <p:blipFill>
          <a:blip r:embed="rId10"/>
          <a:stretch>
            <a:fillRect/>
          </a:stretch>
        </p:blipFill>
        <p:spPr>
          <a:xfrm>
            <a:off x="11207111" y="6051473"/>
            <a:ext cx="728133" cy="745067"/>
          </a:xfrm>
          <a:prstGeom prst="rect">
            <a:avLst/>
          </a:prstGeom>
        </p:spPr>
      </p:pic>
      <p:pic>
        <p:nvPicPr>
          <p:cNvPr id="21" name="Picture 20">
            <a:extLst>
              <a:ext uri="{FF2B5EF4-FFF2-40B4-BE49-F238E27FC236}">
                <a16:creationId xmlns:a16="http://schemas.microsoft.com/office/drawing/2014/main" id="{416E800E-DF90-354A-9FF3-B4FE77FEC7A8}"/>
              </a:ext>
            </a:extLst>
          </p:cNvPr>
          <p:cNvPicPr>
            <a:picLocks noChangeAspect="1"/>
          </p:cNvPicPr>
          <p:nvPr/>
        </p:nvPicPr>
        <p:blipFill>
          <a:blip r:embed="rId11"/>
          <a:stretch>
            <a:fillRect/>
          </a:stretch>
        </p:blipFill>
        <p:spPr>
          <a:xfrm>
            <a:off x="1235928" y="2815442"/>
            <a:ext cx="1426303" cy="1434271"/>
          </a:xfrm>
          <a:prstGeom prst="rect">
            <a:avLst/>
          </a:prstGeom>
        </p:spPr>
      </p:pic>
      <p:pic>
        <p:nvPicPr>
          <p:cNvPr id="22" name="Picture 21">
            <a:extLst>
              <a:ext uri="{FF2B5EF4-FFF2-40B4-BE49-F238E27FC236}">
                <a16:creationId xmlns:a16="http://schemas.microsoft.com/office/drawing/2014/main" id="{0E4DE2BB-D659-EE45-A808-2A3E14C78E17}"/>
              </a:ext>
            </a:extLst>
          </p:cNvPr>
          <p:cNvPicPr>
            <a:picLocks noChangeAspect="1"/>
          </p:cNvPicPr>
          <p:nvPr/>
        </p:nvPicPr>
        <p:blipFill>
          <a:blip r:embed="rId12"/>
          <a:stretch>
            <a:fillRect/>
          </a:stretch>
        </p:blipFill>
        <p:spPr>
          <a:xfrm>
            <a:off x="436927" y="3300591"/>
            <a:ext cx="884467" cy="900403"/>
          </a:xfrm>
          <a:prstGeom prst="rect">
            <a:avLst/>
          </a:prstGeom>
        </p:spPr>
      </p:pic>
      <p:sp>
        <p:nvSpPr>
          <p:cNvPr id="25" name="TextBox 24">
            <a:extLst>
              <a:ext uri="{FF2B5EF4-FFF2-40B4-BE49-F238E27FC236}">
                <a16:creationId xmlns:a16="http://schemas.microsoft.com/office/drawing/2014/main" id="{6B8DFD12-07A1-FD4C-AE78-04E763686E74}"/>
              </a:ext>
            </a:extLst>
          </p:cNvPr>
          <p:cNvSpPr txBox="1"/>
          <p:nvPr/>
        </p:nvSpPr>
        <p:spPr>
          <a:xfrm>
            <a:off x="5998103" y="264141"/>
            <a:ext cx="5888736" cy="707886"/>
          </a:xfrm>
          <a:prstGeom prst="rect">
            <a:avLst/>
          </a:prstGeom>
          <a:noFill/>
        </p:spPr>
        <p:txBody>
          <a:bodyPr wrap="square" rtlCol="0">
            <a:spAutoFit/>
          </a:bodyPr>
          <a:lstStyle/>
          <a:p>
            <a:r>
              <a:rPr lang="en-US" sz="4000" b="1" dirty="0">
                <a:solidFill>
                  <a:srgbClr val="660066"/>
                </a:solidFill>
              </a:rPr>
              <a:t>#2 of 3 PowerPoints</a:t>
            </a:r>
          </a:p>
        </p:txBody>
      </p:sp>
      <p:sp>
        <p:nvSpPr>
          <p:cNvPr id="26" name="TextBox 25">
            <a:extLst>
              <a:ext uri="{FF2B5EF4-FFF2-40B4-BE49-F238E27FC236}">
                <a16:creationId xmlns:a16="http://schemas.microsoft.com/office/drawing/2014/main" id="{FC4A348C-0823-4E48-80FB-ECB8D96A9CEC}"/>
              </a:ext>
            </a:extLst>
          </p:cNvPr>
          <p:cNvSpPr txBox="1"/>
          <p:nvPr/>
        </p:nvSpPr>
        <p:spPr>
          <a:xfrm>
            <a:off x="6534854" y="1205895"/>
            <a:ext cx="6228645" cy="1092607"/>
          </a:xfrm>
          <a:prstGeom prst="rect">
            <a:avLst/>
          </a:prstGeom>
          <a:noFill/>
        </p:spPr>
        <p:txBody>
          <a:bodyPr wrap="square" rtlCol="0">
            <a:spAutoFit/>
          </a:bodyPr>
          <a:lstStyle/>
          <a:p>
            <a:pPr lvl="2">
              <a:lnSpc>
                <a:spcPts val="3340"/>
              </a:lnSpc>
              <a:spcBef>
                <a:spcPts val="1200"/>
              </a:spcBef>
            </a:pPr>
            <a:r>
              <a:rPr lang="en-US" sz="2800" b="1" dirty="0">
                <a:solidFill>
                  <a:srgbClr val="660066"/>
                </a:solidFill>
              </a:rPr>
              <a:t>Budget 2022-2023</a:t>
            </a:r>
          </a:p>
          <a:p>
            <a:pPr lvl="2">
              <a:lnSpc>
                <a:spcPts val="3340"/>
              </a:lnSpc>
              <a:spcBef>
                <a:spcPts val="1200"/>
              </a:spcBef>
            </a:pPr>
            <a:r>
              <a:rPr lang="en-US" sz="2800" b="1" dirty="0">
                <a:solidFill>
                  <a:srgbClr val="660066"/>
                </a:solidFill>
              </a:rPr>
              <a:t>Motion 5</a:t>
            </a:r>
            <a:endParaRPr lang="en-US" sz="2800" dirty="0">
              <a:solidFill>
                <a:srgbClr val="660066"/>
              </a:solidFill>
            </a:endParaRPr>
          </a:p>
        </p:txBody>
      </p:sp>
      <p:sp>
        <p:nvSpPr>
          <p:cNvPr id="30" name="TextBox 29">
            <a:extLst>
              <a:ext uri="{FF2B5EF4-FFF2-40B4-BE49-F238E27FC236}">
                <a16:creationId xmlns:a16="http://schemas.microsoft.com/office/drawing/2014/main" id="{52DEDD93-460E-484B-B052-160D00EBF579}"/>
              </a:ext>
            </a:extLst>
          </p:cNvPr>
          <p:cNvSpPr txBox="1"/>
          <p:nvPr/>
        </p:nvSpPr>
        <p:spPr>
          <a:xfrm>
            <a:off x="5730859" y="5542822"/>
            <a:ext cx="5888736" cy="1077218"/>
          </a:xfrm>
          <a:prstGeom prst="rect">
            <a:avLst/>
          </a:prstGeom>
          <a:noFill/>
        </p:spPr>
        <p:txBody>
          <a:bodyPr wrap="square" rtlCol="0">
            <a:spAutoFit/>
          </a:bodyPr>
          <a:lstStyle/>
          <a:p>
            <a:r>
              <a:rPr lang="en-US" sz="3200" b="1" dirty="0">
                <a:solidFill>
                  <a:srgbClr val="34C3F2"/>
                </a:solidFill>
              </a:rPr>
              <a:t>All materials: </a:t>
            </a:r>
            <a:r>
              <a:rPr lang="en-US" sz="3200" b="1" dirty="0" err="1">
                <a:solidFill>
                  <a:srgbClr val="34C3F2"/>
                </a:solidFill>
              </a:rPr>
              <a:t>www.na.org</a:t>
            </a:r>
            <a:r>
              <a:rPr lang="en-US" sz="3200" b="1" dirty="0">
                <a:solidFill>
                  <a:srgbClr val="34C3F2"/>
                </a:solidFill>
              </a:rPr>
              <a:t>/conference </a:t>
            </a:r>
          </a:p>
        </p:txBody>
      </p:sp>
      <p:sp>
        <p:nvSpPr>
          <p:cNvPr id="31" name="TextBox 30">
            <a:extLst>
              <a:ext uri="{FF2B5EF4-FFF2-40B4-BE49-F238E27FC236}">
                <a16:creationId xmlns:a16="http://schemas.microsoft.com/office/drawing/2014/main" id="{63A67628-2735-DA4A-9205-5F1ADCDA8A53}"/>
              </a:ext>
            </a:extLst>
          </p:cNvPr>
          <p:cNvSpPr txBox="1"/>
          <p:nvPr/>
        </p:nvSpPr>
        <p:spPr>
          <a:xfrm>
            <a:off x="5998103" y="2781296"/>
            <a:ext cx="5888736" cy="1938992"/>
          </a:xfrm>
          <a:prstGeom prst="rect">
            <a:avLst/>
          </a:prstGeom>
          <a:noFill/>
        </p:spPr>
        <p:txBody>
          <a:bodyPr wrap="square" rtlCol="0">
            <a:spAutoFit/>
          </a:bodyPr>
          <a:lstStyle/>
          <a:p>
            <a:r>
              <a:rPr lang="en-US" sz="4000" b="1" dirty="0">
                <a:solidFill>
                  <a:schemeClr val="tx2">
                    <a:lumMod val="75000"/>
                  </a:schemeClr>
                </a:solidFill>
              </a:rPr>
              <a:t>#1: Motions 1- 4</a:t>
            </a:r>
          </a:p>
          <a:p>
            <a:r>
              <a:rPr lang="en-US" sz="4000" b="1" dirty="0">
                <a:solidFill>
                  <a:schemeClr val="tx2">
                    <a:lumMod val="75000"/>
                  </a:schemeClr>
                </a:solidFill>
              </a:rPr>
              <a:t>#3: Background &amp; work </a:t>
            </a:r>
          </a:p>
          <a:p>
            <a:r>
              <a:rPr lang="en-US" sz="4000" b="1" dirty="0">
                <a:solidFill>
                  <a:schemeClr val="tx2">
                    <a:lumMod val="75000"/>
                  </a:schemeClr>
                </a:solidFill>
              </a:rPr>
              <a:t>      of the cycle</a:t>
            </a:r>
          </a:p>
        </p:txBody>
      </p:sp>
      <p:cxnSp>
        <p:nvCxnSpPr>
          <p:cNvPr id="32" name="Straight Connector 31">
            <a:extLst>
              <a:ext uri="{FF2B5EF4-FFF2-40B4-BE49-F238E27FC236}">
                <a16:creationId xmlns:a16="http://schemas.microsoft.com/office/drawing/2014/main" id="{461BD28B-2BAE-8144-8A62-CE0DCB050799}"/>
              </a:ext>
            </a:extLst>
          </p:cNvPr>
          <p:cNvCxnSpPr/>
          <p:nvPr/>
        </p:nvCxnSpPr>
        <p:spPr>
          <a:xfrm>
            <a:off x="5842000" y="6669540"/>
            <a:ext cx="4572000" cy="0"/>
          </a:xfrm>
          <a:prstGeom prst="line">
            <a:avLst/>
          </a:prstGeom>
          <a:ln w="34925">
            <a:solidFill>
              <a:srgbClr val="34C3F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9ED7A946-9A6D-D541-B46D-129CA4F77B0E}"/>
              </a:ext>
            </a:extLst>
          </p:cNvPr>
          <p:cNvPicPr>
            <a:picLocks noChangeAspect="1"/>
          </p:cNvPicPr>
          <p:nvPr/>
        </p:nvPicPr>
        <p:blipFill>
          <a:blip r:embed="rId4"/>
          <a:stretch>
            <a:fillRect/>
          </a:stretch>
        </p:blipFill>
        <p:spPr>
          <a:xfrm>
            <a:off x="6201374" y="1841292"/>
            <a:ext cx="355600" cy="37253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8;p14">
            <a:extLst>
              <a:ext uri="{FF2B5EF4-FFF2-40B4-BE49-F238E27FC236}">
                <a16:creationId xmlns:a16="http://schemas.microsoft.com/office/drawing/2014/main" id="{D3DE622D-23AC-D241-8F10-31398CFC2C34}"/>
              </a:ext>
            </a:extLst>
          </p:cNvPr>
          <p:cNvSpPr txBox="1">
            <a:spLocks/>
          </p:cNvSpPr>
          <p:nvPr/>
        </p:nvSpPr>
        <p:spPr>
          <a:xfrm>
            <a:off x="5151476" y="695757"/>
            <a:ext cx="6392824" cy="39243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2400"/>
              </a:spcBef>
            </a:pPr>
            <a:r>
              <a:rPr lang="en-US" sz="4000" b="1" dirty="0">
                <a:solidFill>
                  <a:srgbClr val="7030A0"/>
                </a:solidFill>
              </a:rPr>
              <a:t>Budget published in CAT</a:t>
            </a:r>
          </a:p>
          <a:p>
            <a:pPr>
              <a:spcBef>
                <a:spcPts val="2400"/>
              </a:spcBef>
            </a:pPr>
            <a:r>
              <a:rPr lang="en-US" sz="4000" b="1" dirty="0">
                <a:solidFill>
                  <a:srgbClr val="7030A0"/>
                </a:solidFill>
              </a:rPr>
              <a:t>90 days before WSC</a:t>
            </a:r>
          </a:p>
          <a:p>
            <a:pPr>
              <a:spcBef>
                <a:spcPts val="2400"/>
              </a:spcBef>
            </a:pPr>
            <a:r>
              <a:rPr lang="en-US" sz="4000" b="1" dirty="0">
                <a:solidFill>
                  <a:srgbClr val="7030A0"/>
                </a:solidFill>
              </a:rPr>
              <a:t>Not translated due to time constraints</a:t>
            </a:r>
          </a:p>
          <a:p>
            <a:pPr>
              <a:spcBef>
                <a:spcPts val="2400"/>
              </a:spcBef>
            </a:pPr>
            <a:r>
              <a:rPr lang="en-US" sz="4000" b="1" dirty="0">
                <a:solidFill>
                  <a:srgbClr val="7030A0"/>
                </a:solidFill>
              </a:rPr>
              <a:t>Many groups do not workshop the CAT</a:t>
            </a:r>
          </a:p>
          <a:p>
            <a:pPr>
              <a:spcBef>
                <a:spcPts val="2400"/>
              </a:spcBef>
            </a:pPr>
            <a:endParaRPr lang="en-US" sz="4000" b="1" dirty="0">
              <a:solidFill>
                <a:srgbClr val="7030A0"/>
              </a:solidFill>
            </a:endParaRPr>
          </a:p>
        </p:txBody>
      </p:sp>
      <p:pic>
        <p:nvPicPr>
          <p:cNvPr id="5" name="Picture 4">
            <a:extLst>
              <a:ext uri="{FF2B5EF4-FFF2-40B4-BE49-F238E27FC236}">
                <a16:creationId xmlns:a16="http://schemas.microsoft.com/office/drawing/2014/main" id="{3B361D9C-E351-6D46-9DE1-74F0D33DC4AC}"/>
              </a:ext>
            </a:extLst>
          </p:cNvPr>
          <p:cNvPicPr>
            <a:picLocks noChangeAspect="1"/>
          </p:cNvPicPr>
          <p:nvPr/>
        </p:nvPicPr>
        <p:blipFill>
          <a:blip r:embed="rId3"/>
          <a:stretch>
            <a:fillRect/>
          </a:stretch>
        </p:blipFill>
        <p:spPr>
          <a:xfrm>
            <a:off x="4795876" y="1263010"/>
            <a:ext cx="355600" cy="372533"/>
          </a:xfrm>
          <a:prstGeom prst="rect">
            <a:avLst/>
          </a:prstGeom>
        </p:spPr>
      </p:pic>
      <p:pic>
        <p:nvPicPr>
          <p:cNvPr id="6" name="Picture 5">
            <a:extLst>
              <a:ext uri="{FF2B5EF4-FFF2-40B4-BE49-F238E27FC236}">
                <a16:creationId xmlns:a16="http://schemas.microsoft.com/office/drawing/2014/main" id="{EDA7B963-5096-E142-9C78-03574985EC95}"/>
              </a:ext>
            </a:extLst>
          </p:cNvPr>
          <p:cNvPicPr>
            <a:picLocks noChangeAspect="1"/>
          </p:cNvPicPr>
          <p:nvPr/>
        </p:nvPicPr>
        <p:blipFill>
          <a:blip r:embed="rId3"/>
          <a:stretch>
            <a:fillRect/>
          </a:stretch>
        </p:blipFill>
        <p:spPr>
          <a:xfrm>
            <a:off x="4795071" y="2202796"/>
            <a:ext cx="355600" cy="372533"/>
          </a:xfrm>
          <a:prstGeom prst="rect">
            <a:avLst/>
          </a:prstGeom>
        </p:spPr>
      </p:pic>
      <p:pic>
        <p:nvPicPr>
          <p:cNvPr id="7" name="Picture 6">
            <a:extLst>
              <a:ext uri="{FF2B5EF4-FFF2-40B4-BE49-F238E27FC236}">
                <a16:creationId xmlns:a16="http://schemas.microsoft.com/office/drawing/2014/main" id="{B9ECC1C5-714B-FE4C-ADC5-602BCAE74954}"/>
              </a:ext>
            </a:extLst>
          </p:cNvPr>
          <p:cNvPicPr>
            <a:picLocks noChangeAspect="1"/>
          </p:cNvPicPr>
          <p:nvPr/>
        </p:nvPicPr>
        <p:blipFill>
          <a:blip r:embed="rId3"/>
          <a:stretch>
            <a:fillRect/>
          </a:stretch>
        </p:blipFill>
        <p:spPr>
          <a:xfrm>
            <a:off x="4795071" y="3142582"/>
            <a:ext cx="355600" cy="372533"/>
          </a:xfrm>
          <a:prstGeom prst="rect">
            <a:avLst/>
          </a:prstGeom>
        </p:spPr>
      </p:pic>
      <p:pic>
        <p:nvPicPr>
          <p:cNvPr id="8" name="Picture 7">
            <a:extLst>
              <a:ext uri="{FF2B5EF4-FFF2-40B4-BE49-F238E27FC236}">
                <a16:creationId xmlns:a16="http://schemas.microsoft.com/office/drawing/2014/main" id="{D5545636-531E-4C4C-B32F-DB7741E14EB3}"/>
              </a:ext>
            </a:extLst>
          </p:cNvPr>
          <p:cNvPicPr>
            <a:picLocks noChangeAspect="1"/>
          </p:cNvPicPr>
          <p:nvPr/>
        </p:nvPicPr>
        <p:blipFill>
          <a:blip r:embed="rId4"/>
          <a:stretch>
            <a:fillRect/>
          </a:stretch>
        </p:blipFill>
        <p:spPr>
          <a:xfrm rot="20474466">
            <a:off x="202176" y="1629415"/>
            <a:ext cx="2184400" cy="609600"/>
          </a:xfrm>
          <a:prstGeom prst="rect">
            <a:avLst/>
          </a:prstGeom>
        </p:spPr>
      </p:pic>
      <p:pic>
        <p:nvPicPr>
          <p:cNvPr id="9" name="Picture 8">
            <a:extLst>
              <a:ext uri="{FF2B5EF4-FFF2-40B4-BE49-F238E27FC236}">
                <a16:creationId xmlns:a16="http://schemas.microsoft.com/office/drawing/2014/main" id="{62C57B7C-AE32-2745-BEDA-1823DACFC2C8}"/>
              </a:ext>
            </a:extLst>
          </p:cNvPr>
          <p:cNvPicPr>
            <a:picLocks noChangeAspect="1"/>
          </p:cNvPicPr>
          <p:nvPr/>
        </p:nvPicPr>
        <p:blipFill>
          <a:blip r:embed="rId5"/>
          <a:stretch>
            <a:fillRect/>
          </a:stretch>
        </p:blipFill>
        <p:spPr>
          <a:xfrm>
            <a:off x="1337646" y="2469200"/>
            <a:ext cx="1151467" cy="389467"/>
          </a:xfrm>
          <a:prstGeom prst="rect">
            <a:avLst/>
          </a:prstGeom>
        </p:spPr>
      </p:pic>
      <p:pic>
        <p:nvPicPr>
          <p:cNvPr id="10" name="Picture 9">
            <a:extLst>
              <a:ext uri="{FF2B5EF4-FFF2-40B4-BE49-F238E27FC236}">
                <a16:creationId xmlns:a16="http://schemas.microsoft.com/office/drawing/2014/main" id="{0486BF22-0395-9148-B54F-37ECF9858F4A}"/>
              </a:ext>
            </a:extLst>
          </p:cNvPr>
          <p:cNvPicPr>
            <a:picLocks noChangeAspect="1"/>
          </p:cNvPicPr>
          <p:nvPr/>
        </p:nvPicPr>
        <p:blipFill>
          <a:blip r:embed="rId6"/>
          <a:stretch>
            <a:fillRect/>
          </a:stretch>
        </p:blipFill>
        <p:spPr>
          <a:xfrm>
            <a:off x="488243" y="146358"/>
            <a:ext cx="643467" cy="575733"/>
          </a:xfrm>
          <a:prstGeom prst="rect">
            <a:avLst/>
          </a:prstGeom>
        </p:spPr>
      </p:pic>
      <p:pic>
        <p:nvPicPr>
          <p:cNvPr id="11" name="Picture 10">
            <a:extLst>
              <a:ext uri="{FF2B5EF4-FFF2-40B4-BE49-F238E27FC236}">
                <a16:creationId xmlns:a16="http://schemas.microsoft.com/office/drawing/2014/main" id="{A76B2042-E905-C840-AF48-34E7D5F34B51}"/>
              </a:ext>
            </a:extLst>
          </p:cNvPr>
          <p:cNvPicPr>
            <a:picLocks noChangeAspect="1"/>
          </p:cNvPicPr>
          <p:nvPr/>
        </p:nvPicPr>
        <p:blipFill>
          <a:blip r:embed="rId7"/>
          <a:stretch>
            <a:fillRect/>
          </a:stretch>
        </p:blipFill>
        <p:spPr>
          <a:xfrm>
            <a:off x="1480677" y="5310057"/>
            <a:ext cx="1151964" cy="1178755"/>
          </a:xfrm>
          <a:prstGeom prst="rect">
            <a:avLst/>
          </a:prstGeom>
        </p:spPr>
      </p:pic>
      <p:pic>
        <p:nvPicPr>
          <p:cNvPr id="13" name="Picture 12">
            <a:extLst>
              <a:ext uri="{FF2B5EF4-FFF2-40B4-BE49-F238E27FC236}">
                <a16:creationId xmlns:a16="http://schemas.microsoft.com/office/drawing/2014/main" id="{F061CB96-A69C-8649-8685-B8005A12B665}"/>
              </a:ext>
            </a:extLst>
          </p:cNvPr>
          <p:cNvPicPr>
            <a:picLocks noChangeAspect="1"/>
          </p:cNvPicPr>
          <p:nvPr/>
        </p:nvPicPr>
        <p:blipFill>
          <a:blip r:embed="rId3"/>
          <a:stretch>
            <a:fillRect/>
          </a:stretch>
        </p:blipFill>
        <p:spPr>
          <a:xfrm>
            <a:off x="4795071" y="4613728"/>
            <a:ext cx="355600" cy="372533"/>
          </a:xfrm>
          <a:prstGeom prst="rect">
            <a:avLst/>
          </a:prstGeom>
        </p:spPr>
      </p:pic>
    </p:spTree>
    <p:extLst>
      <p:ext uri="{BB962C8B-B14F-4D97-AF65-F5344CB8AC3E}">
        <p14:creationId xmlns:p14="http://schemas.microsoft.com/office/powerpoint/2010/main" val="3626579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ps for Making and Managing an Emergency Budget - NFCC">
            <a:extLst>
              <a:ext uri="{FF2B5EF4-FFF2-40B4-BE49-F238E27FC236}">
                <a16:creationId xmlns:a16="http://schemas.microsoft.com/office/drawing/2014/main" id="{340620D2-589D-C349-BA58-F534669749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50" y="730475"/>
            <a:ext cx="8092877" cy="5397050"/>
          </a:xfrm>
          <a:prstGeom prst="rect">
            <a:avLst/>
          </a:prstGeom>
          <a:noFill/>
          <a:ln>
            <a:noFill/>
          </a:ln>
        </p:spPr>
      </p:pic>
      <p:pic>
        <p:nvPicPr>
          <p:cNvPr id="6" name="Picture 5">
            <a:extLst>
              <a:ext uri="{FF2B5EF4-FFF2-40B4-BE49-F238E27FC236}">
                <a16:creationId xmlns:a16="http://schemas.microsoft.com/office/drawing/2014/main" id="{2709C9EE-E440-9148-B73F-084C2BD6394E}"/>
              </a:ext>
            </a:extLst>
          </p:cNvPr>
          <p:cNvPicPr>
            <a:picLocks noChangeAspect="1"/>
          </p:cNvPicPr>
          <p:nvPr/>
        </p:nvPicPr>
        <p:blipFill>
          <a:blip r:embed="rId4"/>
          <a:stretch>
            <a:fillRect/>
          </a:stretch>
        </p:blipFill>
        <p:spPr>
          <a:xfrm>
            <a:off x="9268832" y="673278"/>
            <a:ext cx="1032933" cy="508000"/>
          </a:xfrm>
          <a:prstGeom prst="rect">
            <a:avLst/>
          </a:prstGeom>
        </p:spPr>
      </p:pic>
      <p:pic>
        <p:nvPicPr>
          <p:cNvPr id="7" name="Picture 6">
            <a:extLst>
              <a:ext uri="{FF2B5EF4-FFF2-40B4-BE49-F238E27FC236}">
                <a16:creationId xmlns:a16="http://schemas.microsoft.com/office/drawing/2014/main" id="{822DD675-4E5E-7240-A45C-385F08F4D752}"/>
              </a:ext>
            </a:extLst>
          </p:cNvPr>
          <p:cNvPicPr>
            <a:picLocks noChangeAspect="1"/>
          </p:cNvPicPr>
          <p:nvPr/>
        </p:nvPicPr>
        <p:blipFill>
          <a:blip r:embed="rId5"/>
          <a:stretch>
            <a:fillRect/>
          </a:stretch>
        </p:blipFill>
        <p:spPr>
          <a:xfrm>
            <a:off x="10909577" y="3047061"/>
            <a:ext cx="1151467" cy="389467"/>
          </a:xfrm>
          <a:prstGeom prst="rect">
            <a:avLst/>
          </a:prstGeom>
        </p:spPr>
      </p:pic>
      <p:pic>
        <p:nvPicPr>
          <p:cNvPr id="8" name="Picture 7">
            <a:extLst>
              <a:ext uri="{FF2B5EF4-FFF2-40B4-BE49-F238E27FC236}">
                <a16:creationId xmlns:a16="http://schemas.microsoft.com/office/drawing/2014/main" id="{DE970678-438C-6342-B500-ED35A3BCC7F4}"/>
              </a:ext>
            </a:extLst>
          </p:cNvPr>
          <p:cNvPicPr>
            <a:picLocks noChangeAspect="1"/>
          </p:cNvPicPr>
          <p:nvPr/>
        </p:nvPicPr>
        <p:blipFill>
          <a:blip r:embed="rId6"/>
          <a:stretch>
            <a:fillRect/>
          </a:stretch>
        </p:blipFill>
        <p:spPr>
          <a:xfrm rot="20620925">
            <a:off x="10503177" y="1671058"/>
            <a:ext cx="982133" cy="508000"/>
          </a:xfrm>
          <a:prstGeom prst="rect">
            <a:avLst/>
          </a:prstGeom>
        </p:spPr>
      </p:pic>
      <p:pic>
        <p:nvPicPr>
          <p:cNvPr id="9" name="Picture 8">
            <a:extLst>
              <a:ext uri="{FF2B5EF4-FFF2-40B4-BE49-F238E27FC236}">
                <a16:creationId xmlns:a16="http://schemas.microsoft.com/office/drawing/2014/main" id="{FAF54234-9708-8849-B5F1-67BBF6B4CB13}"/>
              </a:ext>
            </a:extLst>
          </p:cNvPr>
          <p:cNvPicPr>
            <a:picLocks noChangeAspect="1"/>
          </p:cNvPicPr>
          <p:nvPr/>
        </p:nvPicPr>
        <p:blipFill>
          <a:blip r:embed="rId7"/>
          <a:stretch>
            <a:fillRect/>
          </a:stretch>
        </p:blipFill>
        <p:spPr>
          <a:xfrm>
            <a:off x="9615706" y="5314684"/>
            <a:ext cx="1320800" cy="558800"/>
          </a:xfrm>
          <a:prstGeom prst="rect">
            <a:avLst/>
          </a:prstGeom>
        </p:spPr>
      </p:pic>
      <p:pic>
        <p:nvPicPr>
          <p:cNvPr id="10" name="Picture 9">
            <a:extLst>
              <a:ext uri="{FF2B5EF4-FFF2-40B4-BE49-F238E27FC236}">
                <a16:creationId xmlns:a16="http://schemas.microsoft.com/office/drawing/2014/main" id="{2847C6C0-8822-5947-8E4C-3DBFF209232F}"/>
              </a:ext>
            </a:extLst>
          </p:cNvPr>
          <p:cNvPicPr>
            <a:picLocks noChangeAspect="1"/>
          </p:cNvPicPr>
          <p:nvPr/>
        </p:nvPicPr>
        <p:blipFill>
          <a:blip r:embed="rId8"/>
          <a:stretch>
            <a:fillRect/>
          </a:stretch>
        </p:blipFill>
        <p:spPr>
          <a:xfrm>
            <a:off x="10677021" y="6209330"/>
            <a:ext cx="1320800" cy="338667"/>
          </a:xfrm>
          <a:prstGeom prst="rect">
            <a:avLst/>
          </a:prstGeom>
        </p:spPr>
      </p:pic>
      <p:pic>
        <p:nvPicPr>
          <p:cNvPr id="11" name="Picture 10">
            <a:extLst>
              <a:ext uri="{FF2B5EF4-FFF2-40B4-BE49-F238E27FC236}">
                <a16:creationId xmlns:a16="http://schemas.microsoft.com/office/drawing/2014/main" id="{4A5467C0-ACA5-9440-A5D5-821E40087D8B}"/>
              </a:ext>
            </a:extLst>
          </p:cNvPr>
          <p:cNvPicPr>
            <a:picLocks noChangeAspect="1"/>
          </p:cNvPicPr>
          <p:nvPr/>
        </p:nvPicPr>
        <p:blipFill>
          <a:blip r:embed="rId9"/>
          <a:stretch>
            <a:fillRect/>
          </a:stretch>
        </p:blipFill>
        <p:spPr>
          <a:xfrm>
            <a:off x="9929753" y="3650981"/>
            <a:ext cx="1043677" cy="1067950"/>
          </a:xfrm>
          <a:prstGeom prst="rect">
            <a:avLst/>
          </a:prstGeom>
        </p:spPr>
      </p:pic>
    </p:spTree>
    <p:extLst>
      <p:ext uri="{BB962C8B-B14F-4D97-AF65-F5344CB8AC3E}">
        <p14:creationId xmlns:p14="http://schemas.microsoft.com/office/powerpoint/2010/main" val="166198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005BC1-A710-9542-BF49-C69E70CBBB15}"/>
              </a:ext>
            </a:extLst>
          </p:cNvPr>
          <p:cNvGraphicFramePr>
            <a:graphicFrameLocks noGrp="1"/>
          </p:cNvGraphicFramePr>
          <p:nvPr>
            <p:extLst>
              <p:ext uri="{D42A27DB-BD31-4B8C-83A1-F6EECF244321}">
                <p14:modId xmlns:p14="http://schemas.microsoft.com/office/powerpoint/2010/main" val="99361358"/>
              </p:ext>
            </p:extLst>
          </p:nvPr>
        </p:nvGraphicFramePr>
        <p:xfrm>
          <a:off x="180304" y="3432783"/>
          <a:ext cx="11037195" cy="2871216"/>
        </p:xfrm>
        <a:graphic>
          <a:graphicData uri="http://schemas.openxmlformats.org/drawingml/2006/table">
            <a:tbl>
              <a:tblPr firstRow="1" firstCol="1" bandRow="1">
                <a:tableStyleId>{67F23DDD-3439-4EA2-893F-1671ADC77C4B}</a:tableStyleId>
              </a:tblPr>
              <a:tblGrid>
                <a:gridCol w="5746953">
                  <a:extLst>
                    <a:ext uri="{9D8B030D-6E8A-4147-A177-3AD203B41FA5}">
                      <a16:colId xmlns:a16="http://schemas.microsoft.com/office/drawing/2014/main" val="3996858873"/>
                    </a:ext>
                  </a:extLst>
                </a:gridCol>
                <a:gridCol w="5290242">
                  <a:extLst>
                    <a:ext uri="{9D8B030D-6E8A-4147-A177-3AD203B41FA5}">
                      <a16:colId xmlns:a16="http://schemas.microsoft.com/office/drawing/2014/main" val="3828123700"/>
                    </a:ext>
                  </a:extLst>
                </a:gridCol>
              </a:tblGrid>
              <a:tr h="473626">
                <a:tc>
                  <a:txBody>
                    <a:bodyPr/>
                    <a:lstStyle/>
                    <a:p>
                      <a:pPr marL="0" marR="0">
                        <a:lnSpc>
                          <a:spcPct val="115000"/>
                        </a:lnSpc>
                        <a:spcBef>
                          <a:spcPts val="0"/>
                        </a:spcBef>
                        <a:spcAft>
                          <a:spcPts val="600"/>
                        </a:spcAft>
                      </a:pPr>
                      <a:r>
                        <a:rPr lang="en-US" sz="3200" b="1" dirty="0">
                          <a:solidFill>
                            <a:schemeClr val="bg1"/>
                          </a:solidFill>
                          <a:effectLst/>
                        </a:rPr>
                        <a:t> Income </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469A"/>
                    </a:solidFill>
                  </a:tcPr>
                </a:tc>
                <a:tc>
                  <a:txBody>
                    <a:bodyPr/>
                    <a:lstStyle/>
                    <a:p>
                      <a:pPr marL="0" marR="0">
                        <a:lnSpc>
                          <a:spcPct val="115000"/>
                        </a:lnSpc>
                        <a:spcBef>
                          <a:spcPts val="0"/>
                        </a:spcBef>
                        <a:spcAft>
                          <a:spcPts val="600"/>
                        </a:spcAft>
                      </a:pPr>
                      <a:r>
                        <a:rPr lang="en-US" sz="3200" b="1" dirty="0">
                          <a:solidFill>
                            <a:schemeClr val="bg1"/>
                          </a:solidFill>
                          <a:effectLst/>
                        </a:rPr>
                        <a:t> Expenses</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6469A"/>
                    </a:solidFill>
                  </a:tcPr>
                </a:tc>
                <a:extLst>
                  <a:ext uri="{0D108BD9-81ED-4DB2-BD59-A6C34878D82A}">
                    <a16:rowId xmlns:a16="http://schemas.microsoft.com/office/drawing/2014/main" val="3841930141"/>
                  </a:ext>
                </a:extLst>
              </a:tr>
              <a:tr h="2085486">
                <a:tc>
                  <a:txBody>
                    <a:bodyPr/>
                    <a:lstStyle/>
                    <a:p>
                      <a:pPr marL="342900" marR="0" lvl="0" indent="-342900">
                        <a:lnSpc>
                          <a:spcPct val="115000"/>
                        </a:lnSpc>
                        <a:spcBef>
                          <a:spcPts val="0"/>
                        </a:spcBef>
                        <a:spcAft>
                          <a:spcPts val="0"/>
                        </a:spcAft>
                        <a:buSzPct val="100000"/>
                        <a:buFont typeface="Symbol" pitchFamily="2" charset="2"/>
                        <a:buChar char=""/>
                      </a:pPr>
                      <a:endParaRPr lang="en-US" sz="800" dirty="0">
                        <a:effectLst/>
                      </a:endParaRPr>
                    </a:p>
                    <a:p>
                      <a:pPr marL="342900" marR="0" lvl="0" indent="-342900">
                        <a:lnSpc>
                          <a:spcPct val="115000"/>
                        </a:lnSpc>
                        <a:spcBef>
                          <a:spcPts val="0"/>
                        </a:spcBef>
                        <a:spcAft>
                          <a:spcPts val="0"/>
                        </a:spcAft>
                        <a:buSzPct val="100000"/>
                        <a:buFont typeface="Symbol" pitchFamily="2" charset="2"/>
                        <a:buChar char=""/>
                      </a:pPr>
                      <a:r>
                        <a:rPr lang="en-US" sz="3200" dirty="0">
                          <a:effectLst/>
                        </a:rPr>
                        <a:t>member contributions </a:t>
                      </a:r>
                      <a:br>
                        <a:rPr lang="en-US" sz="3200" dirty="0">
                          <a:effectLst/>
                        </a:rPr>
                      </a:br>
                      <a:r>
                        <a:rPr lang="en-US" sz="3200" dirty="0">
                          <a:effectLst/>
                        </a:rPr>
                        <a:t>by 12%</a:t>
                      </a:r>
                    </a:p>
                    <a:p>
                      <a:pPr marL="342900" marR="0" lvl="0" indent="-342900">
                        <a:lnSpc>
                          <a:spcPct val="115000"/>
                        </a:lnSpc>
                        <a:spcBef>
                          <a:spcPts val="0"/>
                        </a:spcBef>
                        <a:spcAft>
                          <a:spcPts val="0"/>
                        </a:spcAft>
                        <a:buSzPct val="100000"/>
                        <a:buFont typeface="Symbol" pitchFamily="2" charset="2"/>
                        <a:buChar char=""/>
                      </a:pPr>
                      <a:r>
                        <a:rPr lang="en-US" sz="3200" dirty="0">
                          <a:effectLst/>
                        </a:rPr>
                        <a:t>literature income by 5%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SzPct val="100000"/>
                        <a:buFont typeface="Symbol" pitchFamily="2" charset="2"/>
                        <a:buChar char=""/>
                      </a:pPr>
                      <a:endParaRPr lang="en-US" sz="800" dirty="0">
                        <a:effectLst/>
                      </a:endParaRPr>
                    </a:p>
                    <a:p>
                      <a:pPr marL="342900" marR="0" lvl="0" indent="-342900">
                        <a:lnSpc>
                          <a:spcPct val="115000"/>
                        </a:lnSpc>
                        <a:spcBef>
                          <a:spcPts val="0"/>
                        </a:spcBef>
                        <a:spcAft>
                          <a:spcPts val="0"/>
                        </a:spcAft>
                        <a:buSzPct val="100000"/>
                        <a:buFont typeface="Symbol" pitchFamily="2" charset="2"/>
                        <a:buChar char=""/>
                      </a:pPr>
                      <a:r>
                        <a:rPr lang="en-US" sz="3200" dirty="0">
                          <a:effectLst/>
                        </a:rPr>
                        <a:t>Cost of goods sold </a:t>
                      </a:r>
                      <a:br>
                        <a:rPr lang="en-US" sz="3200" dirty="0">
                          <a:effectLst/>
                        </a:rPr>
                      </a:br>
                      <a:r>
                        <a:rPr lang="en-US" sz="3200" dirty="0">
                          <a:effectLst/>
                        </a:rPr>
                        <a:t>by 18%</a:t>
                      </a:r>
                    </a:p>
                    <a:p>
                      <a:pPr marL="342900" marR="0" lvl="0" indent="-342900">
                        <a:lnSpc>
                          <a:spcPct val="115000"/>
                        </a:lnSpc>
                        <a:spcBef>
                          <a:spcPts val="0"/>
                        </a:spcBef>
                        <a:spcAft>
                          <a:spcPts val="0"/>
                        </a:spcAft>
                        <a:buSzPct val="100000"/>
                        <a:buFont typeface="Symbol" pitchFamily="2" charset="2"/>
                        <a:buChar char=""/>
                      </a:pPr>
                      <a:r>
                        <a:rPr lang="en-US" sz="3200" dirty="0">
                          <a:effectLst/>
                        </a:rPr>
                        <a:t>WSC support by 3%</a:t>
                      </a:r>
                    </a:p>
                    <a:p>
                      <a:pPr marL="0" marR="0">
                        <a:spcBef>
                          <a:spcPts val="0"/>
                        </a:spcBef>
                        <a:spcAft>
                          <a:spcPts val="0"/>
                        </a:spcAft>
                      </a:pPr>
                      <a:r>
                        <a:rPr lang="en-US" sz="32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4584090"/>
                  </a:ext>
                </a:extLst>
              </a:tr>
            </a:tbl>
          </a:graphicData>
        </a:graphic>
      </p:graphicFrame>
      <p:sp>
        <p:nvSpPr>
          <p:cNvPr id="3" name="Rectangle 1">
            <a:extLst>
              <a:ext uri="{FF2B5EF4-FFF2-40B4-BE49-F238E27FC236}">
                <a16:creationId xmlns:a16="http://schemas.microsoft.com/office/drawing/2014/main" id="{3E259D18-0736-5A40-A53B-BC7575EC0D75}"/>
              </a:ext>
            </a:extLst>
          </p:cNvPr>
          <p:cNvSpPr>
            <a:spLocks noChangeArrowheads="1"/>
          </p:cNvSpPr>
          <p:nvPr/>
        </p:nvSpPr>
        <p:spPr bwMode="auto">
          <a:xfrm>
            <a:off x="180304" y="119114"/>
            <a:ext cx="1130765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ea typeface="Yu Gothic UI Light" panose="020B0300000000000000" pitchFamily="34" charset="-128"/>
                <a:cs typeface="Arial" panose="020B0604020202020204" pitchFamily="34" charset="0"/>
              </a:rPr>
              <a:t>The 2021-22 budget reflects projections based on real </a:t>
            </a:r>
            <a:r>
              <a:rPr kumimoji="0" lang="en-US" altLang="en-US" sz="4000" b="0" i="0" u="none" strike="noStrike" cap="none" normalizeH="0" baseline="0" dirty="0" smtClean="0">
                <a:ln>
                  <a:noFill/>
                </a:ln>
                <a:solidFill>
                  <a:schemeClr val="tx1"/>
                </a:solidFill>
                <a:effectLst/>
                <a:ea typeface="Yu Gothic UI Light" panose="020B0300000000000000" pitchFamily="34" charset="-128"/>
                <a:cs typeface="Arial" panose="020B0604020202020204" pitchFamily="34" charset="0"/>
              </a:rPr>
              <a:t>income and expense </a:t>
            </a:r>
            <a:r>
              <a:rPr kumimoji="0" lang="en-US" altLang="en-US" sz="4000" b="0" i="0" u="none" strike="noStrike" cap="none" normalizeH="0" baseline="0" dirty="0">
                <a:ln>
                  <a:noFill/>
                </a:ln>
                <a:solidFill>
                  <a:schemeClr val="tx1"/>
                </a:solidFill>
                <a:effectLst/>
                <a:ea typeface="Yu Gothic UI Light" panose="020B0300000000000000" pitchFamily="34" charset="-128"/>
                <a:cs typeface="Arial" panose="020B0604020202020204" pitchFamily="34" charset="0"/>
              </a:rPr>
              <a:t>from the previous fiscal year (2020-2021) and trends we anticipate continuing in the coming year. </a:t>
            </a:r>
            <a:r>
              <a:rPr kumimoji="0" lang="en-US" altLang="en-US" sz="4000" b="0" i="0" u="none" strike="noStrike" cap="none" normalizeH="0" baseline="0" dirty="0" smtClean="0">
                <a:ln>
                  <a:noFill/>
                </a:ln>
                <a:solidFill>
                  <a:schemeClr val="tx1"/>
                </a:solidFill>
                <a:effectLst/>
                <a:ea typeface="Yu Gothic UI Light" panose="020B0300000000000000" pitchFamily="34" charset="-128"/>
                <a:cs typeface="Arial" panose="020B0604020202020204" pitchFamily="34" charset="0"/>
              </a:rPr>
              <a:t>Those changes</a:t>
            </a:r>
            <a:r>
              <a:rPr kumimoji="0" lang="en-US" altLang="en-US" sz="4000" b="0" i="0" u="none" strike="noStrike" cap="none" normalizeH="0" dirty="0" smtClean="0">
                <a:ln>
                  <a:noFill/>
                </a:ln>
                <a:solidFill>
                  <a:schemeClr val="tx1"/>
                </a:solidFill>
                <a:effectLst/>
                <a:ea typeface="Yu Gothic UI Light" panose="020B0300000000000000" pitchFamily="34" charset="-128"/>
                <a:cs typeface="Arial" panose="020B0604020202020204" pitchFamily="34" charset="0"/>
              </a:rPr>
              <a:t> are:</a:t>
            </a:r>
            <a:endParaRPr kumimoji="0" lang="en-US" altLang="en-US" sz="4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0884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E3E42-8FE4-964F-993C-772C0F11DDAA}"/>
              </a:ext>
            </a:extLst>
          </p:cNvPr>
          <p:cNvPicPr>
            <a:picLocks noChangeAspect="1"/>
          </p:cNvPicPr>
          <p:nvPr/>
        </p:nvPicPr>
        <p:blipFill>
          <a:blip r:embed="rId3"/>
          <a:stretch>
            <a:fillRect/>
          </a:stretch>
        </p:blipFill>
        <p:spPr>
          <a:xfrm>
            <a:off x="746976" y="-12355"/>
            <a:ext cx="10740980" cy="6870356"/>
          </a:xfrm>
          <a:prstGeom prst="rect">
            <a:avLst/>
          </a:prstGeom>
        </p:spPr>
      </p:pic>
      <p:sp>
        <p:nvSpPr>
          <p:cNvPr id="4" name="TextBox 3">
            <a:extLst>
              <a:ext uri="{FF2B5EF4-FFF2-40B4-BE49-F238E27FC236}">
                <a16:creationId xmlns:a16="http://schemas.microsoft.com/office/drawing/2014/main" id="{3EDCA2E3-F66A-6849-BE0C-3E0801F3A5F6}"/>
              </a:ext>
            </a:extLst>
          </p:cNvPr>
          <p:cNvSpPr txBox="1"/>
          <p:nvPr/>
        </p:nvSpPr>
        <p:spPr>
          <a:xfrm>
            <a:off x="940159" y="6323527"/>
            <a:ext cx="3683358" cy="666977"/>
          </a:xfrm>
          <a:prstGeom prst="rect">
            <a:avLst/>
          </a:prstGeom>
          <a:noFill/>
        </p:spPr>
        <p:txBody>
          <a:bodyPr wrap="square" rtlCol="0">
            <a:spAutoFit/>
          </a:bodyPr>
          <a:lstStyle/>
          <a:p>
            <a:r>
              <a:rPr lang="en-US" dirty="0"/>
              <a:t>As of the 2019–2020 fiscal year.</a:t>
            </a:r>
          </a:p>
          <a:p>
            <a:endParaRPr lang="en-US" dirty="0"/>
          </a:p>
        </p:txBody>
      </p:sp>
    </p:spTree>
    <p:extLst>
      <p:ext uri="{BB962C8B-B14F-4D97-AF65-F5344CB8AC3E}">
        <p14:creationId xmlns:p14="http://schemas.microsoft.com/office/powerpoint/2010/main" val="77844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954D5-C77A-2743-84B3-42836020EE58}"/>
              </a:ext>
            </a:extLst>
          </p:cNvPr>
          <p:cNvPicPr>
            <a:picLocks noChangeAspect="1"/>
          </p:cNvPicPr>
          <p:nvPr/>
        </p:nvPicPr>
        <p:blipFill>
          <a:blip r:embed="rId3"/>
          <a:stretch>
            <a:fillRect/>
          </a:stretch>
        </p:blipFill>
        <p:spPr>
          <a:xfrm>
            <a:off x="0" y="1384478"/>
            <a:ext cx="7053129" cy="5473522"/>
          </a:xfrm>
          <a:prstGeom prst="rect">
            <a:avLst/>
          </a:prstGeom>
        </p:spPr>
      </p:pic>
      <p:pic>
        <p:nvPicPr>
          <p:cNvPr id="2" name="Picture 1">
            <a:extLst>
              <a:ext uri="{FF2B5EF4-FFF2-40B4-BE49-F238E27FC236}">
                <a16:creationId xmlns:a16="http://schemas.microsoft.com/office/drawing/2014/main" id="{3BF2C41F-5A01-0547-A2EF-C128584D6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498" y="288204"/>
            <a:ext cx="6131503" cy="2957271"/>
          </a:xfrm>
          <a:prstGeom prst="rect">
            <a:avLst/>
          </a:prstGeom>
        </p:spPr>
      </p:pic>
    </p:spTree>
    <p:extLst>
      <p:ext uri="{BB962C8B-B14F-4D97-AF65-F5344CB8AC3E}">
        <p14:creationId xmlns:p14="http://schemas.microsoft.com/office/powerpoint/2010/main" val="2011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5">
            <a:extLst>
              <a:ext uri="{FF2B5EF4-FFF2-40B4-BE49-F238E27FC236}">
                <a16:creationId xmlns:a16="http://schemas.microsoft.com/office/drawing/2014/main" id="{354A2A0B-C23C-F746-8578-51623082A880}"/>
              </a:ext>
            </a:extLst>
          </p:cNvPr>
          <p:cNvSpPr/>
          <p:nvPr/>
        </p:nvSpPr>
        <p:spPr>
          <a:xfrm>
            <a:off x="5757527" y="486873"/>
            <a:ext cx="6074607" cy="6267107"/>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p>
            <a:pPr marR="0" lvl="0" algn="l" defTabSz="457200" rtl="0" eaLnBrk="1" fontAlgn="auto" latinLnBrk="0" hangingPunct="1">
              <a:lnSpc>
                <a:spcPct val="100000"/>
              </a:lnSpc>
              <a:spcBef>
                <a:spcPts val="600"/>
              </a:spcBef>
              <a:spcAft>
                <a:spcPts val="1800"/>
              </a:spcAft>
              <a:buClr>
                <a:srgbClr val="92D050"/>
              </a:buClr>
              <a:buSzPct val="100000"/>
              <a:tabLst/>
              <a:defRPr sz="1800"/>
            </a:pPr>
            <a:r>
              <a:rPr lang="en-US" sz="3600" b="1" kern="1200" dirty="0">
                <a:solidFill>
                  <a:srgbClr val="16469A"/>
                </a:solidFill>
                <a:latin typeface="+mn-lt"/>
                <a:ea typeface="Cambria" charset="0"/>
                <a:cs typeface="Cambria" charset="0"/>
                <a:sym typeface="PopplLaudatio-Regular"/>
              </a:rPr>
              <a:t>Other </a:t>
            </a:r>
            <a:r>
              <a:rPr lang="en-US" sz="3600" b="1" dirty="0">
                <a:solidFill>
                  <a:srgbClr val="16469A"/>
                </a:solidFill>
                <a:latin typeface="+mn-lt"/>
                <a:ea typeface="Cambria" charset="0"/>
                <a:cs typeface="Cambria" charset="0"/>
                <a:sym typeface="PopplLaudatio-Regular"/>
              </a:rPr>
              <a:t>PowerPoint</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s </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and videos </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available online</a:t>
            </a:r>
            <a:endPar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endParaRPr>
          </a:p>
          <a:p>
            <a:pPr marR="0" lvl="0" algn="l" defTabSz="457200" rtl="0" eaLnBrk="1" fontAlgn="auto" latinLnBrk="0" hangingPunct="1">
              <a:lnSpc>
                <a:spcPct val="100000"/>
              </a:lnSpc>
              <a:spcBef>
                <a:spcPts val="600"/>
              </a:spcBef>
              <a:spcAft>
                <a:spcPts val="1800"/>
              </a:spcAft>
              <a:buClr>
                <a:srgbClr val="92D050"/>
              </a:buClr>
              <a:buSzPct val="100000"/>
              <a:tabLst/>
              <a:defRPr sz="1800"/>
            </a:pPr>
            <a:r>
              <a:rPr kumimoji="0" lang="en-US" sz="3600" b="1" i="1"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ICC </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and SPAD draft </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can be downloaded</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H</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ard copies</a:t>
            </a:r>
            <a:r>
              <a:rPr kumimoji="0" lang="en-US"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of SPAD draft</a:t>
            </a:r>
            <a:r>
              <a:rPr kumimoji="0" sz="3600" b="1" i="0" u="none" strike="noStrike" kern="1200" cap="none" spc="0" normalizeH="0" baseline="0" noProof="0" dirty="0">
                <a:ln>
                  <a:noFill/>
                </a:ln>
                <a:solidFill>
                  <a:srgbClr val="16469A"/>
                </a:solidFill>
                <a:effectLst/>
                <a:uLnTx/>
                <a:uFillTx/>
                <a:latin typeface="+mn-lt"/>
                <a:ea typeface="Cambria" charset="0"/>
                <a:cs typeface="Cambria" charset="0"/>
                <a:sym typeface="PopplLaudatio-Regular"/>
              </a:rPr>
              <a:t> can be ordered from NA World Services</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www.na.org/conference</a:t>
            </a:r>
          </a:p>
          <a:p>
            <a:pPr marL="457200" marR="0" lvl="1" indent="0" algn="l" defTabSz="457200" rtl="0" eaLnBrk="1" fontAlgn="auto" latinLnBrk="0" hangingPunct="1">
              <a:lnSpc>
                <a:spcPct val="100000"/>
              </a:lnSpc>
              <a:spcBef>
                <a:spcPts val="600"/>
              </a:spcBef>
              <a:spcAft>
                <a:spcPts val="1800"/>
              </a:spcAft>
              <a:buClrTx/>
              <a:buSzPct val="75000"/>
              <a:buFontTx/>
              <a:buNone/>
              <a:tabLst/>
              <a:defRPr sz="1800"/>
            </a:pPr>
            <a:r>
              <a:rPr kumimoji="0" sz="3600" b="1" i="0" u="sng" strike="noStrike" kern="1200" cap="none" spc="0" normalizeH="0" baseline="0" noProof="0" dirty="0">
                <a:ln>
                  <a:noFill/>
                </a:ln>
                <a:solidFill>
                  <a:srgbClr val="16469A"/>
                </a:solidFill>
                <a:effectLst/>
                <a:uLnTx/>
                <a:uFill>
                  <a:solidFill>
                    <a:srgbClr val="00B0F0"/>
                  </a:solidFill>
                </a:uFill>
                <a:latin typeface="+mn-lt"/>
                <a:ea typeface="Cambria" charset="0"/>
                <a:cs typeface="Cambria" charset="0"/>
                <a:sym typeface="PopplLaudatio-Regular"/>
              </a:rPr>
              <a:t>worldboard@na.org </a:t>
            </a:r>
          </a:p>
        </p:txBody>
      </p:sp>
      <p:pic>
        <p:nvPicPr>
          <p:cNvPr id="10" name="Picture 9">
            <a:extLst>
              <a:ext uri="{FF2B5EF4-FFF2-40B4-BE49-F238E27FC236}">
                <a16:creationId xmlns:a16="http://schemas.microsoft.com/office/drawing/2014/main" id="{579F0920-894F-1440-B214-C26B1572D17F}"/>
              </a:ext>
            </a:extLst>
          </p:cNvPr>
          <p:cNvPicPr>
            <a:picLocks noChangeAspect="1"/>
          </p:cNvPicPr>
          <p:nvPr/>
        </p:nvPicPr>
        <p:blipFill>
          <a:blip r:embed="rId3"/>
          <a:stretch>
            <a:fillRect/>
          </a:stretch>
        </p:blipFill>
        <p:spPr>
          <a:xfrm>
            <a:off x="5472143" y="677493"/>
            <a:ext cx="261851" cy="274320"/>
          </a:xfrm>
          <a:prstGeom prst="rect">
            <a:avLst/>
          </a:prstGeom>
        </p:spPr>
      </p:pic>
      <p:pic>
        <p:nvPicPr>
          <p:cNvPr id="11" name="Picture 10">
            <a:extLst>
              <a:ext uri="{FF2B5EF4-FFF2-40B4-BE49-F238E27FC236}">
                <a16:creationId xmlns:a16="http://schemas.microsoft.com/office/drawing/2014/main" id="{D639D04C-3E23-754D-8192-8B9B2B2F1082}"/>
              </a:ext>
            </a:extLst>
          </p:cNvPr>
          <p:cNvPicPr>
            <a:picLocks noChangeAspect="1"/>
          </p:cNvPicPr>
          <p:nvPr/>
        </p:nvPicPr>
        <p:blipFill>
          <a:blip r:embed="rId3"/>
          <a:stretch>
            <a:fillRect/>
          </a:stretch>
        </p:blipFill>
        <p:spPr>
          <a:xfrm>
            <a:off x="5472142" y="2071670"/>
            <a:ext cx="261851" cy="274320"/>
          </a:xfrm>
          <a:prstGeom prst="rect">
            <a:avLst/>
          </a:prstGeom>
        </p:spPr>
      </p:pic>
      <p:pic>
        <p:nvPicPr>
          <p:cNvPr id="13" name="Picture 12">
            <a:extLst>
              <a:ext uri="{FF2B5EF4-FFF2-40B4-BE49-F238E27FC236}">
                <a16:creationId xmlns:a16="http://schemas.microsoft.com/office/drawing/2014/main" id="{64469B88-6697-C745-870B-51CD8F97AB56}"/>
              </a:ext>
            </a:extLst>
          </p:cNvPr>
          <p:cNvPicPr>
            <a:picLocks noChangeAspect="1"/>
          </p:cNvPicPr>
          <p:nvPr/>
        </p:nvPicPr>
        <p:blipFill>
          <a:blip r:embed="rId4"/>
          <a:stretch>
            <a:fillRect/>
          </a:stretch>
        </p:blipFill>
        <p:spPr>
          <a:xfrm rot="20452375">
            <a:off x="380983" y="256640"/>
            <a:ext cx="4644050" cy="6006305"/>
          </a:xfrm>
          <a:prstGeom prst="rect">
            <a:avLst/>
          </a:prstGeom>
        </p:spPr>
      </p:pic>
    </p:spTree>
    <p:extLst>
      <p:ext uri="{BB962C8B-B14F-4D97-AF65-F5344CB8AC3E}">
        <p14:creationId xmlns:p14="http://schemas.microsoft.com/office/powerpoint/2010/main" val="1167972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1508</Words>
  <Application>Microsoft Office PowerPoint</Application>
  <PresentationFormat>Widescreen</PresentationFormat>
  <Paragraphs>52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Yu Gothic UI Light</vt:lpstr>
      <vt:lpstr>Arial</vt:lpstr>
      <vt:lpstr>Calibri</vt:lpstr>
      <vt:lpstr>Cambria</vt:lpstr>
      <vt:lpstr>PopplLaudatio-Regular</vt:lpstr>
      <vt:lpstr>Symbol</vt:lpstr>
      <vt:lpstr>Times New Roman</vt:lpstr>
      <vt:lpstr>Nestor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Nick Elson</dc:creator>
  <cp:lastModifiedBy>Travis Koplow</cp:lastModifiedBy>
  <cp:revision>71</cp:revision>
  <dcterms:modified xsi:type="dcterms:W3CDTF">2021-12-23T01:50:35Z</dcterms:modified>
</cp:coreProperties>
</file>