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59" r:id="rId4"/>
    <p:sldId id="292" r:id="rId5"/>
    <p:sldId id="295" r:id="rId6"/>
    <p:sldId id="294" r:id="rId7"/>
    <p:sldId id="296" r:id="rId8"/>
    <p:sldId id="297" r:id="rId9"/>
    <p:sldId id="262" r:id="rId10"/>
    <p:sldId id="302" r:id="rId11"/>
    <p:sldId id="308" r:id="rId12"/>
    <p:sldId id="306" r:id="rId13"/>
    <p:sldId id="307" r:id="rId14"/>
    <p:sldId id="286"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9D5"/>
    <a:srgbClr val="16469A"/>
    <a:srgbClr val="34C3F2"/>
    <a:srgbClr val="0D5CA2"/>
    <a:srgbClr val="FFFFFF"/>
    <a:srgbClr val="3AC5F3"/>
    <a:srgbClr val="C1EF85"/>
    <a:srgbClr val="2F74E9"/>
    <a:srgbClr val="6EDAFE"/>
    <a:srgbClr val="107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78748" autoAdjust="0"/>
  </p:normalViewPr>
  <p:slideViewPr>
    <p:cSldViewPr snapToGrid="0" snapToObjects="1">
      <p:cViewPr varScale="1">
        <p:scale>
          <a:sx n="54" d="100"/>
          <a:sy n="54" d="100"/>
        </p:scale>
        <p:origin x="1364"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ranslate.google.com/translate?hl=es&amp;prev=_t&amp;sl=en&amp;tl=es&amp;u=http://www.na.org/confer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anslate.google.com/translate?hl=es&amp;prev=_t&amp;sl=en&amp;tl=es&amp;u=http://www.na.org/conferenc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file:///\\filesrv02\fsteam_and_projectsupport\WB\WSC\WSC%202020\CAR%202020\CAR%20videos\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nslate.google.com/translate?hl=es&amp;prev=_t&amp;sl=en&amp;tl=es&amp;u=http://www.na.org/fip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ranslate.google.com/translate?hl=es&amp;prev=_t&amp;sl=en&amp;tl=es&amp;u=http://www.na.org/conferen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ranslate.google.com/translate?hl=es&amp;prev=_t&amp;sl=en&amp;tl=es&amp;u=http://www.na.org/websto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s-CO" sz="1100" b="0" i="1" u="none" strike="noStrike" cap="none" dirty="0" smtClean="0">
                <a:solidFill>
                  <a:srgbClr val="000000"/>
                </a:solidFill>
                <a:effectLst/>
                <a:latin typeface="Arial"/>
                <a:ea typeface="Arial"/>
                <a:cs typeface="Arial"/>
                <a:sym typeface="Arial"/>
              </a:rPr>
              <a:t>Este es el primero de </a:t>
            </a:r>
            <a:r>
              <a:rPr lang="es-CO" sz="1100" b="0" i="1" u="none" strike="noStrike" cap="none" dirty="0" smtClean="0">
                <a:solidFill>
                  <a:srgbClr val="000000"/>
                </a:solidFill>
                <a:effectLst/>
                <a:latin typeface="Arial"/>
                <a:ea typeface="Arial"/>
                <a:cs typeface="Arial"/>
                <a:sym typeface="Arial"/>
              </a:rPr>
              <a:t>tres presentaciones </a:t>
            </a:r>
            <a:r>
              <a:rPr lang="es-CO" sz="1100" b="0" i="1" u="none" strike="noStrike" cap="none" dirty="0" smtClean="0">
                <a:solidFill>
                  <a:srgbClr val="000000"/>
                </a:solidFill>
                <a:effectLst/>
                <a:latin typeface="Arial"/>
                <a:ea typeface="Arial"/>
                <a:cs typeface="Arial"/>
                <a:sym typeface="Arial"/>
              </a:rPr>
              <a:t>Power </a:t>
            </a:r>
            <a:r>
              <a:rPr lang="es-CO" sz="1100" b="0" i="1" u="none" strike="noStrike" cap="none" dirty="0" smtClean="0">
                <a:solidFill>
                  <a:srgbClr val="000000"/>
                </a:solidFill>
                <a:effectLst/>
                <a:latin typeface="Arial"/>
                <a:ea typeface="Arial"/>
                <a:cs typeface="Arial"/>
                <a:sym typeface="Arial"/>
              </a:rPr>
              <a:t>Point </a:t>
            </a:r>
            <a:r>
              <a:rPr lang="es-CO" sz="1100" b="0" i="1" u="none" strike="noStrike" cap="none" dirty="0" smtClean="0">
                <a:solidFill>
                  <a:srgbClr val="000000"/>
                </a:solidFill>
                <a:effectLst/>
                <a:latin typeface="Arial"/>
                <a:ea typeface="Arial"/>
                <a:cs typeface="Arial"/>
                <a:sym typeface="Arial"/>
              </a:rPr>
              <a:t>que cubren el material del Informe de la agenda de la conferencia </a:t>
            </a:r>
            <a:r>
              <a:rPr lang="es-CO" sz="1100" b="0" i="0" u="none" strike="noStrike" cap="none" dirty="0" smtClean="0">
                <a:solidFill>
                  <a:srgbClr val="000000"/>
                </a:solidFill>
                <a:effectLst/>
                <a:latin typeface="Arial"/>
                <a:ea typeface="Arial"/>
                <a:cs typeface="Arial"/>
                <a:sym typeface="Arial"/>
              </a:rPr>
              <a:t>provisional </a:t>
            </a:r>
            <a:r>
              <a:rPr lang="es-CO" sz="1100" b="0" i="0" u="none" strike="noStrike" cap="none" dirty="0" smtClean="0">
                <a:solidFill>
                  <a:srgbClr val="000000"/>
                </a:solidFill>
                <a:effectLst/>
                <a:latin typeface="Arial"/>
                <a:ea typeface="Arial"/>
                <a:cs typeface="Arial"/>
                <a:sym typeface="Arial"/>
              </a:rPr>
              <a:t>de </a:t>
            </a:r>
            <a:r>
              <a:rPr lang="es-CO" sz="1100" b="0" i="0" u="none" strike="noStrike" cap="none" dirty="0" smtClean="0">
                <a:solidFill>
                  <a:srgbClr val="000000"/>
                </a:solidFill>
                <a:effectLst/>
                <a:latin typeface="Arial"/>
                <a:ea typeface="Arial"/>
                <a:cs typeface="Arial"/>
                <a:sym typeface="Arial"/>
              </a:rPr>
              <a:t>2022 / Material por Vía de aprobación de la conferencia (o ICC para abreviar). Este </a:t>
            </a:r>
            <a:r>
              <a:rPr lang="es-CO" sz="1100" b="0" i="0" u="none" strike="noStrike" cap="none" dirty="0" smtClean="0">
                <a:solidFill>
                  <a:srgbClr val="000000"/>
                </a:solidFill>
                <a:effectLst/>
                <a:latin typeface="Arial"/>
                <a:ea typeface="Arial"/>
                <a:cs typeface="Arial"/>
                <a:sym typeface="Arial"/>
              </a:rPr>
              <a:t>Power Point </a:t>
            </a:r>
            <a:r>
              <a:rPr lang="es-CO" sz="1100" b="0" i="0" u="none" strike="noStrike" cap="none" dirty="0" smtClean="0">
                <a:solidFill>
                  <a:srgbClr val="000000"/>
                </a:solidFill>
                <a:effectLst/>
                <a:latin typeface="Arial"/>
                <a:ea typeface="Arial"/>
                <a:cs typeface="Arial"/>
                <a:sym typeface="Arial"/>
              </a:rPr>
              <a:t>cubre el material del </a:t>
            </a:r>
            <a:r>
              <a:rPr lang="es-CO" sz="1100" b="0" i="1" u="none" strike="noStrike" cap="none" dirty="0" smtClean="0">
                <a:solidFill>
                  <a:srgbClr val="000000"/>
                </a:solidFill>
                <a:effectLst/>
                <a:latin typeface="Arial"/>
                <a:ea typeface="Arial"/>
                <a:cs typeface="Arial"/>
                <a:sym typeface="Arial"/>
              </a:rPr>
              <a:t>Informe de la Agenda de la Conferencia </a:t>
            </a:r>
            <a:r>
              <a:rPr lang="es-CO" sz="1100" b="0" i="0" u="none" strike="noStrike" cap="none" dirty="0" smtClean="0">
                <a:solidFill>
                  <a:srgbClr val="000000"/>
                </a:solidFill>
                <a:effectLst/>
                <a:latin typeface="Arial"/>
                <a:ea typeface="Arial"/>
                <a:cs typeface="Arial"/>
                <a:sym typeface="Arial"/>
              </a:rPr>
              <a:t>en el ICC. El segundo </a:t>
            </a:r>
            <a:r>
              <a:rPr lang="es-CO" sz="1100" b="0" i="0" u="none" strike="noStrike" cap="none" dirty="0" smtClean="0">
                <a:solidFill>
                  <a:srgbClr val="000000"/>
                </a:solidFill>
                <a:effectLst/>
                <a:latin typeface="Arial"/>
                <a:ea typeface="Arial"/>
                <a:cs typeface="Arial"/>
                <a:sym typeface="Arial"/>
              </a:rPr>
              <a:t>Power Point </a:t>
            </a:r>
            <a:r>
              <a:rPr lang="es-CO" sz="1100" b="0" i="0" u="none" strike="noStrike" cap="none" dirty="0" smtClean="0">
                <a:solidFill>
                  <a:srgbClr val="000000"/>
                </a:solidFill>
                <a:effectLst/>
                <a:latin typeface="Arial"/>
                <a:ea typeface="Arial"/>
                <a:cs typeface="Arial"/>
                <a:sym typeface="Arial"/>
              </a:rPr>
              <a:t>cubre el presupuesto propuesto y la moción del VAC para su aprobación. Y el tercero cubre la información de antecedentes en el ICC sobre la conferencia y un resumen del trabajo de los Servicios Mundiales de NA durante este ciclo de conferencia.</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Estas presentaciones de </a:t>
            </a:r>
            <a:r>
              <a:rPr lang="es-CO" sz="1100" b="0" i="0" u="none" strike="noStrike" cap="none" dirty="0" smtClean="0">
                <a:solidFill>
                  <a:srgbClr val="000000"/>
                </a:solidFill>
                <a:effectLst/>
                <a:latin typeface="Arial"/>
                <a:ea typeface="Arial"/>
                <a:cs typeface="Arial"/>
                <a:sym typeface="Arial"/>
              </a:rPr>
              <a:t>Power </a:t>
            </a:r>
            <a:r>
              <a:rPr lang="es-CO" sz="1100" b="0" i="0" u="none" strike="noStrike" cap="none" dirty="0" smtClean="0">
                <a:solidFill>
                  <a:srgbClr val="000000"/>
                </a:solidFill>
                <a:effectLst/>
                <a:latin typeface="Arial"/>
                <a:ea typeface="Arial"/>
                <a:cs typeface="Arial"/>
                <a:sym typeface="Arial"/>
              </a:rPr>
              <a:t>Point </a:t>
            </a:r>
            <a:r>
              <a:rPr lang="es-CO" sz="1100" b="0" i="0" u="none" strike="noStrike" cap="none" dirty="0" smtClean="0">
                <a:solidFill>
                  <a:srgbClr val="000000"/>
                </a:solidFill>
                <a:effectLst/>
                <a:latin typeface="Arial"/>
                <a:ea typeface="Arial"/>
                <a:cs typeface="Arial"/>
                <a:sym typeface="Arial"/>
              </a:rPr>
              <a:t>cubren solo los puntos principales de la ICC. </a:t>
            </a:r>
            <a:r>
              <a:rPr lang="es-CO" sz="1100" b="0" i="0" u="none" strike="noStrike" cap="none" dirty="0" smtClean="0">
                <a:solidFill>
                  <a:srgbClr val="000000"/>
                </a:solidFill>
                <a:effectLst/>
                <a:latin typeface="Arial"/>
                <a:ea typeface="Arial"/>
                <a:cs typeface="Arial"/>
                <a:sym typeface="Arial"/>
              </a:rPr>
              <a:t>Animamos a </a:t>
            </a:r>
            <a:r>
              <a:rPr lang="es-CO" sz="1100" b="0" i="0" u="none" strike="noStrike" cap="none" dirty="0" smtClean="0">
                <a:solidFill>
                  <a:srgbClr val="000000"/>
                </a:solidFill>
                <a:effectLst/>
                <a:latin typeface="Arial"/>
                <a:ea typeface="Arial"/>
                <a:cs typeface="Arial"/>
                <a:sym typeface="Arial"/>
              </a:rPr>
              <a:t>todos los miembros a </a:t>
            </a:r>
            <a:r>
              <a:rPr lang="es-CO" sz="1100" b="0" i="0" u="none" strike="noStrike" cap="none" dirty="0" smtClean="0">
                <a:solidFill>
                  <a:srgbClr val="000000"/>
                </a:solidFill>
                <a:effectLst/>
                <a:latin typeface="Arial"/>
                <a:ea typeface="Arial"/>
                <a:cs typeface="Arial"/>
                <a:sym typeface="Arial"/>
              </a:rPr>
              <a:t>que lean </a:t>
            </a:r>
            <a:r>
              <a:rPr lang="es-CO" sz="1100" b="0" i="0" u="none" strike="noStrike" cap="none" dirty="0" smtClean="0">
                <a:solidFill>
                  <a:srgbClr val="000000"/>
                </a:solidFill>
                <a:effectLst/>
                <a:latin typeface="Arial"/>
                <a:ea typeface="Arial"/>
                <a:cs typeface="Arial"/>
                <a:sym typeface="Arial"/>
              </a:rPr>
              <a:t>el documento en sí para obtener más información. Visite </a:t>
            </a:r>
            <a:r>
              <a:rPr lang="es-CO" sz="1100" b="0" i="0" u="none" strike="noStrike" cap="none" dirty="0" smtClean="0">
                <a:solidFill>
                  <a:srgbClr val="000000"/>
                </a:solidFill>
                <a:effectLst/>
                <a:latin typeface="Arial"/>
                <a:ea typeface="Arial"/>
                <a:cs typeface="Arial"/>
                <a:sym typeface="Arial"/>
                <a:hlinkClick r:id="rId3"/>
              </a:rPr>
              <a:t>www.na.org/conference</a:t>
            </a:r>
            <a:r>
              <a:rPr lang="es-CO" sz="1100" b="0" i="0" u="none" strike="noStrike" cap="none" dirty="0" smtClean="0">
                <a:solidFill>
                  <a:srgbClr val="000000"/>
                </a:solidFill>
                <a:effectLst/>
                <a:latin typeface="Arial"/>
                <a:ea typeface="Arial"/>
                <a:cs typeface="Arial"/>
                <a:sym typeface="Arial"/>
              </a:rPr>
              <a:t> para ver el ICC 2022 completo, el borrador de aprobación de SPAD, las otras presentaciones en Power Point del ICC y otros materiales de la conferencia. No se enviarán copias en papel a los participantes </a:t>
            </a:r>
            <a:r>
              <a:rPr lang="es-CO" sz="1100" b="0" i="0" u="none" strike="noStrike" cap="none" dirty="0" smtClean="0">
                <a:solidFill>
                  <a:srgbClr val="000000"/>
                </a:solidFill>
                <a:effectLst/>
                <a:latin typeface="Arial"/>
                <a:ea typeface="Arial"/>
                <a:cs typeface="Arial"/>
                <a:sym typeface="Arial"/>
              </a:rPr>
              <a:t>y </a:t>
            </a:r>
            <a:r>
              <a:rPr lang="es-CO" sz="1100" b="0" i="0" u="none" strike="noStrike" cap="none" dirty="0" smtClean="0">
                <a:solidFill>
                  <a:srgbClr val="000000"/>
                </a:solidFill>
                <a:effectLst/>
                <a:latin typeface="Arial"/>
                <a:ea typeface="Arial"/>
                <a:cs typeface="Arial"/>
                <a:sym typeface="Arial"/>
              </a:rPr>
              <a:t>a las regiones ni estarán disponibles para la venta.</a:t>
            </a:r>
            <a:endParaRPr lang="en-US" sz="1100" b="0" i="0" u="none" strike="noStrike" cap="none" dirty="0" smtClean="0">
              <a:solidFill>
                <a:srgbClr val="000000"/>
              </a:solidFill>
              <a:effectLst/>
              <a:latin typeface="Arial"/>
              <a:ea typeface="Arial"/>
              <a:cs typeface="Arial"/>
              <a:sym typeface="Arial"/>
            </a:endParaRPr>
          </a:p>
          <a:p>
            <a:pPr marL="0" lvl="0" indent="0">
              <a:spcBef>
                <a:spcPts val="0"/>
              </a:spcBef>
              <a:spcAft>
                <a:spcPts val="600"/>
              </a:spcAft>
              <a:buFontTx/>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Los antecedentes del proyecto y el proceso de creación del borrador se describen en su totalidad en el ensayo del ICC. Los animamos a que</a:t>
            </a:r>
            <a:r>
              <a:rPr lang="es-CO" sz="1100" b="0" i="0" u="none" strike="noStrike" cap="none" baseline="0" dirty="0" smtClean="0">
                <a:solidFill>
                  <a:srgbClr val="000000"/>
                </a:solidFill>
                <a:effectLst/>
                <a:latin typeface="Arial"/>
                <a:ea typeface="Arial"/>
                <a:cs typeface="Arial"/>
                <a:sym typeface="Arial"/>
              </a:rPr>
              <a:t> revisen</a:t>
            </a:r>
            <a:r>
              <a:rPr lang="es-CO" sz="1100" b="0" i="0" u="none" strike="noStrike" cap="none" dirty="0" smtClean="0">
                <a:solidFill>
                  <a:srgbClr val="000000"/>
                </a:solidFill>
                <a:effectLst/>
                <a:latin typeface="Arial"/>
                <a:ea typeface="Arial"/>
                <a:cs typeface="Arial"/>
                <a:sym typeface="Arial"/>
              </a:rPr>
              <a:t> ese material. Estos son algunos de los puntos principales. </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La idea de un proyecto para crear el libro surgió de la encuesta contenida en el </a:t>
            </a:r>
            <a:r>
              <a:rPr lang="es-CO" sz="1100" b="0" i="1" u="none" strike="noStrike" cap="none" dirty="0" smtClean="0">
                <a:solidFill>
                  <a:srgbClr val="000000"/>
                </a:solidFill>
                <a:effectLst/>
                <a:latin typeface="Arial"/>
                <a:ea typeface="Arial"/>
                <a:cs typeface="Arial"/>
                <a:sym typeface="Arial"/>
              </a:rPr>
              <a:t>IAC del 2016 </a:t>
            </a:r>
            <a:r>
              <a:rPr lang="es-CO" sz="1100" b="0" i="0" u="none" strike="noStrike" cap="none" dirty="0" smtClean="0">
                <a:solidFill>
                  <a:srgbClr val="000000"/>
                </a:solidFill>
                <a:effectLst/>
                <a:latin typeface="Arial"/>
                <a:ea typeface="Arial"/>
                <a:cs typeface="Arial"/>
                <a:sym typeface="Arial"/>
              </a:rPr>
              <a:t>que fue diseñada para ayudar a los participantes de la conferencia a establecer prioridades para literatura nueva, materiales de servicio y los temas de debate. En el 2016, la calificación más alta de las diez opciones de los materiales de recuperación de los libros grande fue un</a:t>
            </a:r>
            <a:r>
              <a:rPr lang="es-CO" sz="1100" b="0" i="0" u="none" strike="noStrike" cap="none" baseline="0"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“libro </a:t>
            </a:r>
            <a:r>
              <a:rPr lang="es-CO" sz="1100" b="0" i="0" u="none" strike="noStrike" cap="none" dirty="0" smtClean="0">
                <a:solidFill>
                  <a:srgbClr val="000000"/>
                </a:solidFill>
                <a:effectLst/>
                <a:latin typeface="Arial"/>
                <a:ea typeface="Arial"/>
                <a:cs typeface="Arial"/>
                <a:sym typeface="Arial"/>
              </a:rPr>
              <a:t>de meditación diaria: principio espiritual por día”. Otra opción fue un libro de meditación diaria basado en </a:t>
            </a:r>
            <a:r>
              <a:rPr lang="es-CO" sz="1100" b="0" i="1" u="none" strike="noStrike" cap="none" dirty="0" smtClean="0">
                <a:solidFill>
                  <a:srgbClr val="000000"/>
                </a:solidFill>
                <a:effectLst/>
                <a:latin typeface="Arial"/>
                <a:ea typeface="Arial"/>
                <a:cs typeface="Arial"/>
                <a:sym typeface="Arial"/>
              </a:rPr>
              <a:t>Vivir </a:t>
            </a:r>
            <a:r>
              <a:rPr lang="es-CO" sz="1100" b="0" i="1" u="none" strike="noStrike" cap="none" dirty="0" smtClean="0">
                <a:solidFill>
                  <a:srgbClr val="000000"/>
                </a:solidFill>
                <a:effectLst/>
                <a:latin typeface="Arial"/>
                <a:ea typeface="Arial"/>
                <a:cs typeface="Arial"/>
                <a:sym typeface="Arial"/>
              </a:rPr>
              <a:t>Limpios</a:t>
            </a:r>
            <a:r>
              <a:rPr lang="es-CO" sz="1100" b="0" i="1"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que también obtuvo una puntuación muy alta.</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Después de analizar los resultados de la encuesta con los participantes en la CSM del 2016, se encuestó a la confraternidad sobre sus preferencias para un libro nuevo de meditación diaria. Toda la literatura de NA está escrita “por adictos, para adictos”. Los resultados de esta encuesta ayudaron a estructurar el plan de proyecto para el libro nuevo que se incluyó en el material por Vía de aprobación de la conferencia del 2018 y </a:t>
            </a:r>
            <a:r>
              <a:rPr lang="es-CO" sz="1100" b="0" i="0" u="none" strike="noStrike" cap="none" dirty="0" smtClean="0">
                <a:solidFill>
                  <a:srgbClr val="000000"/>
                </a:solidFill>
                <a:effectLst/>
                <a:latin typeface="Arial"/>
                <a:ea typeface="Arial"/>
                <a:cs typeface="Arial"/>
                <a:sym typeface="Arial"/>
              </a:rPr>
              <a:t>que se </a:t>
            </a:r>
            <a:r>
              <a:rPr lang="es-CO" sz="1100" b="0" i="0" u="none" strike="noStrike" cap="none" dirty="0" smtClean="0">
                <a:solidFill>
                  <a:srgbClr val="000000"/>
                </a:solidFill>
                <a:effectLst/>
                <a:latin typeface="Arial"/>
                <a:ea typeface="Arial"/>
                <a:cs typeface="Arial"/>
                <a:sym typeface="Arial"/>
              </a:rPr>
              <a:t>presentó en la CSM del 2018.</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2378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El proyecto SPAD se aprobó en la CSM 2018 y un grupo de trabajo de nueve miembros de todo el mundo, más un miembro de la Junta Mundial y varios miembros del </a:t>
            </a:r>
            <a:r>
              <a:rPr lang="es-CO" sz="1100" b="0" i="0" u="none" strike="noStrike" cap="none" dirty="0" smtClean="0">
                <a:solidFill>
                  <a:srgbClr val="000000"/>
                </a:solidFill>
                <a:effectLst/>
                <a:latin typeface="Arial"/>
                <a:ea typeface="Arial"/>
                <a:cs typeface="Arial"/>
                <a:sym typeface="Arial"/>
              </a:rPr>
              <a:t>personal de los SMNA </a:t>
            </a:r>
            <a:r>
              <a:rPr lang="es-CO" sz="1100" b="0" i="0" u="none" strike="noStrike" cap="none" dirty="0" smtClean="0">
                <a:solidFill>
                  <a:srgbClr val="000000"/>
                </a:solidFill>
                <a:effectLst/>
                <a:latin typeface="Arial"/>
                <a:ea typeface="Arial"/>
                <a:cs typeface="Arial"/>
                <a:sym typeface="Arial"/>
              </a:rPr>
              <a:t>comenzaron a trabajar rápidamente con este proyecto.</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Por lo general, los grupos de trabajo de los Servicios Mundiales tienen un miembro de la junta que actúa como </a:t>
            </a:r>
            <a:r>
              <a:rPr lang="es-CO" sz="1100" b="0" i="0" u="none" strike="noStrike" cap="none" dirty="0" smtClean="0">
                <a:solidFill>
                  <a:srgbClr val="000000"/>
                </a:solidFill>
                <a:effectLst/>
                <a:latin typeface="Arial"/>
                <a:ea typeface="Arial"/>
                <a:cs typeface="Arial"/>
                <a:sym typeface="Arial"/>
              </a:rPr>
              <a:t>persona </a:t>
            </a:r>
            <a:r>
              <a:rPr lang="es-CO" sz="1100" b="0" i="0" u="none" strike="noStrike" cap="none" dirty="0" smtClean="0">
                <a:solidFill>
                  <a:srgbClr val="000000"/>
                </a:solidFill>
                <a:effectLst/>
                <a:latin typeface="Arial"/>
                <a:ea typeface="Arial"/>
                <a:cs typeface="Arial"/>
                <a:sym typeface="Arial"/>
              </a:rPr>
              <a:t>contacto. En el caso de SPAD, la persona clave fue Mary Ellen P. Trágicamente, ella falleció durante el proyecto. Estamos muy agradecidos por su servicio.</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Parte del milagro de este borrador del libro es que el trabajo continuó a pesar del bloqueo global y de la crisis financiera posterior que comenzó en marzo del 2020. La última reunión </a:t>
            </a:r>
            <a:r>
              <a:rPr lang="es-CO" sz="1100" b="0" i="0" u="none" strike="noStrike" cap="none" dirty="0" smtClean="0">
                <a:solidFill>
                  <a:srgbClr val="000000"/>
                </a:solidFill>
                <a:effectLst/>
                <a:latin typeface="Arial"/>
                <a:ea typeface="Arial"/>
                <a:cs typeface="Arial"/>
                <a:sym typeface="Arial"/>
              </a:rPr>
              <a:t>presencial </a:t>
            </a:r>
            <a:r>
              <a:rPr lang="es-CO" sz="1100" b="0" i="0" u="none" strike="noStrike" cap="none" dirty="0" smtClean="0">
                <a:solidFill>
                  <a:srgbClr val="000000"/>
                </a:solidFill>
                <a:effectLst/>
                <a:latin typeface="Arial"/>
                <a:ea typeface="Arial"/>
                <a:cs typeface="Arial"/>
                <a:sym typeface="Arial"/>
              </a:rPr>
              <a:t>del grupo de trabajo tuvo lugar justo cuando el mundo se estaba cerrando, y Hammed el miembro de la junta que era entonces la persona contacto se quedó atrapado en Los Ángeles al final de la reunión. Le tomó 62 días llegar a su hogar en Kuwait.</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Cuando el proyecto se aprobó nuevamente en la CSM del 2020, la confraternidad había redactado y revisado dos lotes de apuntes. Los miembros de todo el mundo continuaron enviando </a:t>
            </a:r>
            <a:r>
              <a:rPr lang="es-CO" sz="1100" b="0" i="0" u="none" strike="noStrike" cap="none" dirty="0" smtClean="0">
                <a:solidFill>
                  <a:srgbClr val="000000"/>
                </a:solidFill>
                <a:effectLst/>
                <a:latin typeface="Arial"/>
                <a:ea typeface="Arial"/>
                <a:cs typeface="Arial"/>
                <a:sym typeface="Arial"/>
              </a:rPr>
              <a:t>material, </a:t>
            </a:r>
            <a:r>
              <a:rPr lang="es-CO" sz="1100" b="0" i="0" u="none" strike="noStrike" cap="none" dirty="0" smtClean="0">
                <a:solidFill>
                  <a:srgbClr val="000000"/>
                </a:solidFill>
                <a:effectLst/>
                <a:latin typeface="Arial"/>
                <a:ea typeface="Arial"/>
                <a:cs typeface="Arial"/>
                <a:sym typeface="Arial"/>
              </a:rPr>
              <a:t>el grupo de trabajo continuó reuniéndose para darle forma a este material con apuntes individuales, y la confraternidad continuó revisando borradores y </a:t>
            </a:r>
            <a:r>
              <a:rPr lang="es-CO" sz="1100" b="0" i="0" u="none" strike="noStrike" cap="none" dirty="0" smtClean="0">
                <a:solidFill>
                  <a:srgbClr val="000000"/>
                </a:solidFill>
                <a:effectLst/>
                <a:latin typeface="Arial"/>
                <a:ea typeface="Arial"/>
                <a:cs typeface="Arial"/>
                <a:sym typeface="Arial"/>
              </a:rPr>
              <a:t>proporcionado </a:t>
            </a:r>
            <a:r>
              <a:rPr lang="es-CO" sz="1100" b="0" i="0" u="none" strike="noStrike" cap="none" dirty="0" smtClean="0">
                <a:solidFill>
                  <a:srgbClr val="000000"/>
                </a:solidFill>
                <a:effectLst/>
                <a:latin typeface="Arial"/>
                <a:ea typeface="Arial"/>
                <a:cs typeface="Arial"/>
                <a:sym typeface="Arial"/>
              </a:rPr>
              <a:t>aportes. Todo este trabajo se llevó a cabo virtualmente y con </a:t>
            </a:r>
            <a:r>
              <a:rPr lang="es-CO" sz="1100" b="0" i="0" u="none" strike="noStrike" cap="none" dirty="0" smtClean="0">
                <a:solidFill>
                  <a:srgbClr val="000000"/>
                </a:solidFill>
                <a:effectLst/>
                <a:latin typeface="Arial"/>
                <a:ea typeface="Arial"/>
                <a:cs typeface="Arial"/>
                <a:sym typeface="Arial"/>
              </a:rPr>
              <a:t>un personal reducido drásticamente.</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0379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El libro contiene entradas sobre </a:t>
            </a:r>
            <a:r>
              <a:rPr lang="es-CO" sz="1100" b="1" i="0" u="none" strike="noStrike" cap="none" dirty="0" smtClean="0">
                <a:solidFill>
                  <a:srgbClr val="000000"/>
                </a:solidFill>
                <a:effectLst/>
                <a:latin typeface="Arial"/>
                <a:ea typeface="Arial"/>
                <a:cs typeface="Arial"/>
                <a:sym typeface="Arial"/>
              </a:rPr>
              <a:t>89 principios espirituales</a:t>
            </a:r>
            <a:r>
              <a:rPr lang="es-CO" sz="1100" b="0" i="0" u="none" strike="noStrike" cap="none" dirty="0" smtClean="0">
                <a:solidFill>
                  <a:srgbClr val="000000"/>
                </a:solidFill>
                <a:effectLst/>
                <a:latin typeface="Arial"/>
                <a:ea typeface="Arial"/>
                <a:cs typeface="Arial"/>
                <a:sym typeface="Arial"/>
              </a:rPr>
              <a:t>. Más del 98 por ciento de los miembros que respondieron a la encuesta sobre el proyecto querían que el libro tuviera un formato similar al del Solo </a:t>
            </a:r>
            <a:r>
              <a:rPr lang="es-CO" sz="1100" b="0" i="0" u="none" strike="noStrike" cap="none" dirty="0" smtClean="0">
                <a:solidFill>
                  <a:srgbClr val="000000"/>
                </a:solidFill>
                <a:effectLst/>
                <a:latin typeface="Arial"/>
                <a:ea typeface="Arial"/>
                <a:cs typeface="Arial"/>
                <a:sym typeface="Arial"/>
              </a:rPr>
              <a:t>por Hoy</a:t>
            </a:r>
            <a:r>
              <a:rPr lang="es-CO" sz="1100" b="0" i="0"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las citas, </a:t>
            </a:r>
            <a:r>
              <a:rPr lang="es-CO" sz="1100" b="0" i="0" u="none" strike="noStrike" cap="none" dirty="0" smtClean="0">
                <a:solidFill>
                  <a:srgbClr val="000000"/>
                </a:solidFill>
                <a:effectLst/>
                <a:latin typeface="Arial"/>
                <a:ea typeface="Arial"/>
                <a:cs typeface="Arial"/>
                <a:sym typeface="Arial"/>
              </a:rPr>
              <a:t>la elaboración, la reflexión y los aportes durante la revisión reforzaron ese enfoque. Los borradores de revisión y de apuntes del material se publicaron en seis lotes </a:t>
            </a:r>
            <a:r>
              <a:rPr lang="es-CO" sz="1100" b="0" i="0" u="none" strike="noStrike" cap="none" dirty="0" smtClean="0">
                <a:solidFill>
                  <a:srgbClr val="000000"/>
                </a:solidFill>
                <a:effectLst/>
                <a:latin typeface="Arial"/>
                <a:ea typeface="Arial"/>
                <a:cs typeface="Arial"/>
                <a:sym typeface="Arial"/>
              </a:rPr>
              <a:t>que se enviaban </a:t>
            </a:r>
            <a:r>
              <a:rPr lang="es-CO" sz="1100" b="0" i="0" u="none" strike="noStrike" cap="none" dirty="0" smtClean="0">
                <a:solidFill>
                  <a:srgbClr val="000000"/>
                </a:solidFill>
                <a:effectLst/>
                <a:latin typeface="Arial"/>
                <a:ea typeface="Arial"/>
                <a:cs typeface="Arial"/>
                <a:sym typeface="Arial"/>
              </a:rPr>
              <a:t>90 días a la vez. Se recibieron aportes de docenas de países de todos los continentes </a:t>
            </a:r>
            <a:r>
              <a:rPr lang="es-CO" sz="1100" b="0" i="0" u="none" strike="noStrike" cap="none" dirty="0" smtClean="0">
                <a:solidFill>
                  <a:srgbClr val="000000"/>
                </a:solidFill>
                <a:effectLst/>
                <a:latin typeface="Arial"/>
                <a:ea typeface="Arial"/>
                <a:cs typeface="Arial"/>
                <a:sym typeface="Arial"/>
              </a:rPr>
              <a:t>con la excepción </a:t>
            </a:r>
            <a:r>
              <a:rPr lang="es-CO" sz="1100" b="0" i="0" u="none" strike="noStrike" cap="none" dirty="0" smtClean="0">
                <a:solidFill>
                  <a:srgbClr val="000000"/>
                </a:solidFill>
                <a:effectLst/>
                <a:latin typeface="Arial"/>
                <a:ea typeface="Arial"/>
                <a:cs typeface="Arial"/>
                <a:sym typeface="Arial"/>
              </a:rPr>
              <a:t>de la Antártida.</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35974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Al principio, el grupo de trabajo desarrolló un conjunto de estándares para los</a:t>
            </a:r>
            <a:r>
              <a:rPr lang="es-CO" sz="1100" b="0" i="0" u="none" strike="noStrike" cap="none" baseline="0" dirty="0" smtClean="0">
                <a:solidFill>
                  <a:srgbClr val="000000"/>
                </a:solidFill>
                <a:effectLst/>
                <a:latin typeface="Arial"/>
                <a:ea typeface="Arial"/>
                <a:cs typeface="Arial"/>
                <a:sym typeface="Arial"/>
              </a:rPr>
              <a:t> apuntes</a:t>
            </a:r>
            <a:r>
              <a:rPr lang="es-CO" sz="1100" b="0" i="0" u="none" strike="noStrike" cap="none" dirty="0" smtClean="0">
                <a:solidFill>
                  <a:srgbClr val="000000"/>
                </a:solidFill>
                <a:effectLst/>
                <a:latin typeface="Arial"/>
                <a:ea typeface="Arial"/>
                <a:cs typeface="Arial"/>
                <a:sym typeface="Arial"/>
              </a:rPr>
              <a:t> que parecen casi palabras para vivir. El grupo de trabajo creía que los apuntes no deberían estar impulsados por la agenda, o </a:t>
            </a:r>
            <a:r>
              <a:rPr lang="es-CO" sz="1100" b="0" i="0" u="none" strike="noStrike" cap="none" dirty="0" smtClean="0">
                <a:solidFill>
                  <a:srgbClr val="000000"/>
                </a:solidFill>
                <a:effectLst/>
                <a:latin typeface="Arial"/>
                <a:ea typeface="Arial"/>
                <a:cs typeface="Arial"/>
                <a:sym typeface="Arial"/>
              </a:rPr>
              <a:t>que</a:t>
            </a:r>
            <a:r>
              <a:rPr lang="es-CO" sz="1100" b="0" i="0" u="none" strike="noStrike" cap="none" baseline="0" dirty="0" smtClean="0">
                <a:solidFill>
                  <a:srgbClr val="000000"/>
                </a:solidFill>
                <a:effectLst/>
                <a:latin typeface="Arial"/>
                <a:ea typeface="Arial"/>
                <a:cs typeface="Arial"/>
                <a:sym typeface="Arial"/>
              </a:rPr>
              <a:t> fueran </a:t>
            </a:r>
            <a:r>
              <a:rPr lang="es-CO" sz="1100" b="0" i="0" u="none" strike="noStrike" cap="none" dirty="0" smtClean="0">
                <a:solidFill>
                  <a:srgbClr val="000000"/>
                </a:solidFill>
                <a:effectLst/>
                <a:latin typeface="Arial"/>
                <a:ea typeface="Arial"/>
                <a:cs typeface="Arial"/>
                <a:sym typeface="Arial"/>
              </a:rPr>
              <a:t>demasiado </a:t>
            </a:r>
            <a:r>
              <a:rPr lang="es-CO" sz="1100" b="0" i="0" u="none" strike="noStrike" cap="none" dirty="0" smtClean="0">
                <a:solidFill>
                  <a:srgbClr val="000000"/>
                </a:solidFill>
                <a:effectLst/>
                <a:latin typeface="Arial"/>
                <a:ea typeface="Arial"/>
                <a:cs typeface="Arial"/>
                <a:sym typeface="Arial"/>
              </a:rPr>
              <a:t>dulces, preciosos, justos o que de otra </a:t>
            </a:r>
            <a:r>
              <a:rPr lang="es-CO" sz="1100" b="0" i="0" u="none" strike="noStrike" cap="none" dirty="0" smtClean="0">
                <a:solidFill>
                  <a:srgbClr val="000000"/>
                </a:solidFill>
                <a:effectLst/>
                <a:latin typeface="Arial"/>
                <a:ea typeface="Arial"/>
                <a:cs typeface="Arial"/>
                <a:sym typeface="Arial"/>
              </a:rPr>
              <a:t>manera que </a:t>
            </a:r>
            <a:r>
              <a:rPr lang="es-CO" sz="1100" b="0" i="0" u="none" strike="noStrike" cap="none" dirty="0" smtClean="0">
                <a:solidFill>
                  <a:srgbClr val="000000"/>
                </a:solidFill>
                <a:effectLst/>
                <a:latin typeface="Arial"/>
                <a:ea typeface="Arial"/>
                <a:cs typeface="Arial"/>
                <a:sym typeface="Arial"/>
              </a:rPr>
              <a:t>hicieran que los ojos se pusieran en blanco. </a:t>
            </a:r>
            <a:r>
              <a:rPr lang="en-US" sz="1100" b="0" i="0" u="none" strike="noStrike" cap="none" dirty="0" smtClean="0">
                <a:solidFill>
                  <a:srgbClr val="000000"/>
                </a:solidFill>
                <a:effectLst/>
                <a:latin typeface="Arial"/>
                <a:ea typeface="Arial"/>
                <a:cs typeface="Arial"/>
                <a:sym typeface="Arial"/>
              </a:rPr>
              <a:t>Y </a:t>
            </a:r>
            <a:r>
              <a:rPr lang="en-US" sz="1100" b="0" i="0" u="none" strike="noStrike" cap="none" dirty="0" err="1" smtClean="0">
                <a:solidFill>
                  <a:srgbClr val="000000"/>
                </a:solidFill>
                <a:effectLst/>
                <a:latin typeface="Arial"/>
                <a:ea typeface="Arial"/>
                <a:cs typeface="Arial"/>
                <a:sym typeface="Arial"/>
              </a:rPr>
              <a:t>esos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apuntes</a:t>
            </a:r>
            <a:r>
              <a:rPr lang="en-US" sz="1100" b="0" i="0" u="none" strike="noStrike" cap="none" dirty="0" smtClean="0">
                <a:solidFill>
                  <a:srgbClr val="000000"/>
                </a:solidFill>
                <a:effectLst/>
                <a:latin typeface="Arial"/>
                <a:ea typeface="Arial"/>
                <a:cs typeface="Arial"/>
                <a:sym typeface="Arial"/>
              </a:rPr>
              <a:t> deberían </a:t>
            </a:r>
            <a:r>
              <a:rPr lang="en-US" sz="1100" b="0" i="0" u="none" strike="noStrike" cap="none" dirty="0" err="1" smtClean="0">
                <a:solidFill>
                  <a:srgbClr val="000000"/>
                </a:solidFill>
                <a:effectLst/>
                <a:latin typeface="Arial"/>
                <a:ea typeface="Arial"/>
                <a:cs typeface="Arial"/>
                <a:sym typeface="Arial"/>
              </a:rPr>
              <a:t>ser</a:t>
            </a:r>
            <a:r>
              <a:rPr lang="en-US" sz="1100" b="0" i="0" u="none" strike="noStrike" cap="none" dirty="0" smtClean="0">
                <a:solidFill>
                  <a:srgbClr val="000000"/>
                </a:solidFill>
                <a:effectLst/>
                <a:latin typeface="Arial"/>
                <a:ea typeface="Arial"/>
                <a:cs typeface="Arial"/>
                <a:sym typeface="Arial"/>
              </a:rPr>
              <a:t>:</a:t>
            </a:r>
          </a:p>
          <a:p>
            <a:pPr marL="139700" indent="0">
              <a:buFontTx/>
              <a:buNone/>
            </a:pPr>
            <a:r>
              <a:rPr lang="es-ES_tradnl" sz="1100" b="0" i="0" u="none" strike="noStrike" cap="none" dirty="0" smtClean="0">
                <a:solidFill>
                  <a:srgbClr val="000000"/>
                </a:solidFill>
                <a:effectLst/>
                <a:latin typeface="Arial"/>
                <a:ea typeface="Arial"/>
                <a:cs typeface="Arial"/>
                <a:sym typeface="Arial"/>
              </a:rPr>
              <a:t>Que sean realistas, inclusivos y que generen identificación,</a:t>
            </a:r>
          </a:p>
          <a:p>
            <a:pPr marL="139700" indent="0">
              <a:buFontTx/>
              <a:buNone/>
            </a:pPr>
            <a:r>
              <a:rPr lang="es-ES_tradnl" sz="1100" b="0" i="0" u="none" strike="noStrike" cap="none" dirty="0" smtClean="0">
                <a:solidFill>
                  <a:srgbClr val="000000"/>
                </a:solidFill>
                <a:effectLst/>
                <a:latin typeface="Arial"/>
                <a:ea typeface="Arial"/>
                <a:cs typeface="Arial"/>
                <a:sym typeface="Arial"/>
              </a:rPr>
              <a:t>Que toquen puntos diferentes/que tengan funciones diferentes,</a:t>
            </a:r>
          </a:p>
          <a:p>
            <a:pPr marL="139700" indent="0">
              <a:buFontTx/>
              <a:buNone/>
            </a:pPr>
            <a:r>
              <a:rPr lang="es-ES_tradnl" sz="1100" b="0" i="0" u="none" strike="noStrike" cap="none" dirty="0" smtClean="0">
                <a:solidFill>
                  <a:srgbClr val="000000"/>
                </a:solidFill>
                <a:effectLst/>
                <a:latin typeface="Arial"/>
                <a:ea typeface="Arial"/>
                <a:cs typeface="Arial"/>
                <a:sym typeface="Arial"/>
              </a:rPr>
              <a:t>Que toquen nuestra fibra sensible,</a:t>
            </a:r>
          </a:p>
          <a:p>
            <a:pPr marL="139700" indent="0">
              <a:buFontTx/>
              <a:buNone/>
            </a:pPr>
            <a:r>
              <a:rPr lang="es-ES_tradnl" sz="1100" b="0" i="0" u="none" strike="noStrike" cap="none" dirty="0" smtClean="0">
                <a:solidFill>
                  <a:srgbClr val="000000"/>
                </a:solidFill>
                <a:effectLst/>
                <a:latin typeface="Arial"/>
                <a:ea typeface="Arial"/>
                <a:cs typeface="Arial"/>
                <a:sym typeface="Arial"/>
              </a:rPr>
              <a:t>Que amplíen nuestro entendimiento, y que ayuden a que nos riamos de  nosotros mismos.</a:t>
            </a:r>
          </a:p>
          <a:p>
            <a:pPr marL="139700" indent="0">
              <a:buFontTx/>
              <a:buNone/>
            </a:pPr>
            <a:r>
              <a:rPr lang="es-CO" sz="1100" b="0" i="0" u="none" strike="noStrike" cap="none" dirty="0" smtClean="0">
                <a:solidFill>
                  <a:srgbClr val="000000"/>
                </a:solidFill>
                <a:effectLst/>
                <a:latin typeface="Arial"/>
                <a:ea typeface="Arial"/>
                <a:cs typeface="Arial"/>
                <a:sym typeface="Arial"/>
              </a:rPr>
              <a:t>Esperamos </a:t>
            </a:r>
            <a:r>
              <a:rPr lang="es-CO" sz="1100" b="0" i="0" u="none" strike="noStrike" cap="none" dirty="0" smtClean="0">
                <a:solidFill>
                  <a:srgbClr val="000000"/>
                </a:solidFill>
                <a:effectLst/>
                <a:latin typeface="Arial"/>
                <a:ea typeface="Arial"/>
                <a:cs typeface="Arial"/>
                <a:sym typeface="Arial"/>
              </a:rPr>
              <a:t>que sientan todo eso cuando lean el borrador.</a:t>
            </a: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36822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Esperamos que este Power Point les haya ayudado en su discusión sobre este material. Tengan en cuenta que hay </a:t>
            </a:r>
            <a:r>
              <a:rPr lang="es-CO" sz="1100" b="0" i="0" u="none" strike="noStrike" cap="none" dirty="0" smtClean="0">
                <a:solidFill>
                  <a:srgbClr val="000000"/>
                </a:solidFill>
                <a:effectLst/>
                <a:latin typeface="Arial"/>
                <a:ea typeface="Arial"/>
                <a:cs typeface="Arial"/>
                <a:sym typeface="Arial"/>
              </a:rPr>
              <a:t>otras presentaciones de Power Point </a:t>
            </a:r>
            <a:r>
              <a:rPr lang="es-CO" sz="1100" b="0" i="0" u="none" strike="noStrike" cap="none" dirty="0" smtClean="0">
                <a:solidFill>
                  <a:srgbClr val="000000"/>
                </a:solidFill>
                <a:effectLst/>
                <a:latin typeface="Arial"/>
                <a:ea typeface="Arial"/>
                <a:cs typeface="Arial"/>
                <a:sym typeface="Arial"/>
              </a:rPr>
              <a:t>que se enfocan en otros contenidos del ICC. Estos recursos están disponibles en línea en </a:t>
            </a:r>
            <a:r>
              <a:rPr lang="es-CO" sz="1100" b="0" i="0" u="none" strike="noStrike" cap="none" dirty="0" smtClean="0">
                <a:solidFill>
                  <a:srgbClr val="000000"/>
                </a:solidFill>
                <a:effectLst/>
                <a:latin typeface="Arial"/>
                <a:ea typeface="Arial"/>
                <a:cs typeface="Arial"/>
                <a:sym typeface="Arial"/>
                <a:hlinkClick r:id="rId3"/>
              </a:rPr>
              <a:t>www.na.org/conference</a:t>
            </a:r>
            <a:r>
              <a:rPr lang="es-CO" sz="1100" b="0" i="0" u="none" strike="noStrike" cap="none" dirty="0" smtClean="0">
                <a:solidFill>
                  <a:srgbClr val="000000"/>
                </a:solidFill>
                <a:effectLst/>
                <a:latin typeface="Arial"/>
                <a:ea typeface="Arial"/>
                <a:cs typeface="Arial"/>
                <a:sym typeface="Arial"/>
              </a:rPr>
              <a:t> .</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Agradecemos sus preguntas y comentarios en </a:t>
            </a:r>
            <a:r>
              <a:rPr lang="es-CO" sz="1100" b="0" i="0" u="none" strike="noStrike" cap="none" dirty="0" smtClean="0">
                <a:solidFill>
                  <a:srgbClr val="000000"/>
                </a:solidFill>
                <a:effectLst/>
                <a:latin typeface="Arial"/>
                <a:ea typeface="Arial"/>
                <a:cs typeface="Arial"/>
                <a:sym typeface="Arial"/>
                <a:hlinkClick r:id="rId4"/>
              </a:rPr>
              <a:t>worldboard@na.org</a:t>
            </a:r>
            <a:r>
              <a:rPr lang="es-CO"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24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En agosto del 2021, los participantes de la conferencia votaron posponer la CSM hasta el 2023, con la esperanza de que la reunión pueda ser </a:t>
            </a:r>
            <a:r>
              <a:rPr lang="es-CO" sz="1100" b="0" i="0" u="none" strike="noStrike" cap="none" dirty="0" smtClean="0">
                <a:solidFill>
                  <a:srgbClr val="000000"/>
                </a:solidFill>
                <a:effectLst/>
                <a:latin typeface="Arial"/>
                <a:ea typeface="Arial"/>
                <a:cs typeface="Arial"/>
                <a:sym typeface="Arial"/>
              </a:rPr>
              <a:t>presencial </a:t>
            </a:r>
            <a:r>
              <a:rPr lang="es-CO" sz="1100" b="0" i="0" u="none" strike="noStrike" cap="none" dirty="0" smtClean="0">
                <a:solidFill>
                  <a:srgbClr val="000000"/>
                </a:solidFill>
                <a:effectLst/>
                <a:latin typeface="Arial"/>
                <a:ea typeface="Arial"/>
                <a:cs typeface="Arial"/>
                <a:sym typeface="Arial"/>
              </a:rPr>
              <a:t>si las presiones financieras y de salud </a:t>
            </a:r>
            <a:r>
              <a:rPr lang="es-CO" sz="1100" b="0" i="0" u="none" strike="noStrike" cap="none" dirty="0" smtClean="0">
                <a:solidFill>
                  <a:srgbClr val="000000"/>
                </a:solidFill>
                <a:effectLst/>
                <a:latin typeface="Arial"/>
                <a:ea typeface="Arial"/>
                <a:cs typeface="Arial"/>
                <a:sym typeface="Arial"/>
              </a:rPr>
              <a:t>pública </a:t>
            </a:r>
            <a:r>
              <a:rPr lang="es-CO" sz="1100" b="0" i="0" u="none" strike="noStrike" cap="none" dirty="0" smtClean="0">
                <a:solidFill>
                  <a:srgbClr val="000000"/>
                </a:solidFill>
                <a:effectLst/>
                <a:latin typeface="Arial"/>
                <a:ea typeface="Arial"/>
                <a:cs typeface="Arial"/>
                <a:sym typeface="Arial"/>
              </a:rPr>
              <a:t>han </a:t>
            </a:r>
            <a:r>
              <a:rPr lang="es-CO" sz="1100" b="0" i="0" u="none" strike="noStrike" cap="none" dirty="0" smtClean="0">
                <a:solidFill>
                  <a:srgbClr val="000000"/>
                </a:solidFill>
                <a:effectLst/>
                <a:latin typeface="Arial"/>
                <a:ea typeface="Arial"/>
                <a:cs typeface="Arial"/>
                <a:sym typeface="Arial"/>
              </a:rPr>
              <a:t>mejorado </a:t>
            </a:r>
            <a:r>
              <a:rPr lang="es-CO" sz="1100" b="0" i="0" u="none" strike="noStrike" cap="none" dirty="0" smtClean="0">
                <a:solidFill>
                  <a:srgbClr val="000000"/>
                </a:solidFill>
                <a:effectLst/>
                <a:latin typeface="Arial"/>
                <a:ea typeface="Arial"/>
                <a:cs typeface="Arial"/>
                <a:sym typeface="Arial"/>
              </a:rPr>
              <a:t>lo suficiente. Mientras tanto, habrá una reunión virtual provisional de la CSM en el 2022 para tomar las decisiones requeridas por la ley </a:t>
            </a:r>
            <a:r>
              <a:rPr lang="es-CO" sz="1100" b="0" i="0" u="none" strike="noStrike" cap="none" dirty="0" smtClean="0">
                <a:solidFill>
                  <a:srgbClr val="000000"/>
                </a:solidFill>
                <a:effectLst/>
                <a:latin typeface="Arial"/>
                <a:ea typeface="Arial"/>
                <a:cs typeface="Arial"/>
                <a:sym typeface="Arial"/>
              </a:rPr>
              <a:t>y por las políticas, </a:t>
            </a:r>
            <a:r>
              <a:rPr lang="es-CO" sz="1100" b="0" i="0" u="none" strike="noStrike" cap="none" dirty="0" smtClean="0">
                <a:solidFill>
                  <a:srgbClr val="000000"/>
                </a:solidFill>
                <a:effectLst/>
                <a:latin typeface="Arial"/>
                <a:ea typeface="Arial"/>
                <a:cs typeface="Arial"/>
                <a:sym typeface="Arial"/>
              </a:rPr>
              <a:t>así como una decisión sobre el libro Principio espiritual por día. Todos los asuntos para la reunión del 2022 están contenidos en el </a:t>
            </a:r>
            <a:r>
              <a:rPr lang="es-CO" sz="1100" b="0" i="1" u="none" strike="noStrike" cap="none" dirty="0" smtClean="0">
                <a:solidFill>
                  <a:srgbClr val="000000"/>
                </a:solidFill>
                <a:effectLst/>
                <a:latin typeface="Arial"/>
                <a:ea typeface="Arial"/>
                <a:cs typeface="Arial"/>
                <a:sym typeface="Arial"/>
              </a:rPr>
              <a:t>IAC</a:t>
            </a:r>
            <a:r>
              <a:rPr lang="es-CO" sz="1100" b="0" i="0" u="none" strike="noStrike" cap="none" dirty="0" smtClean="0">
                <a:solidFill>
                  <a:srgbClr val="000000"/>
                </a:solidFill>
                <a:effectLst/>
                <a:latin typeface="Arial"/>
                <a:ea typeface="Arial"/>
                <a:cs typeface="Arial"/>
                <a:sym typeface="Arial"/>
              </a:rPr>
              <a:t>/ VAC provisional.</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El ICC contiene el material para su consideración de la reunión del 2022. Por lo general, este material estaría </a:t>
            </a:r>
            <a:r>
              <a:rPr lang="es-CO" sz="1100" b="0" i="0" u="none" strike="noStrike" cap="none" dirty="0" smtClean="0">
                <a:solidFill>
                  <a:srgbClr val="000000"/>
                </a:solidFill>
                <a:effectLst/>
                <a:latin typeface="Arial"/>
                <a:ea typeface="Arial"/>
                <a:cs typeface="Arial"/>
                <a:sym typeface="Arial"/>
              </a:rPr>
              <a:t> contenido en </a:t>
            </a:r>
            <a:r>
              <a:rPr lang="es-CO" sz="1100" b="0" i="0" u="none" strike="noStrike" cap="none" dirty="0" smtClean="0">
                <a:solidFill>
                  <a:srgbClr val="000000"/>
                </a:solidFill>
                <a:effectLst/>
                <a:latin typeface="Arial"/>
                <a:ea typeface="Arial"/>
                <a:cs typeface="Arial"/>
                <a:sym typeface="Arial"/>
              </a:rPr>
              <a:t>dos publicaciones separadas: el </a:t>
            </a:r>
            <a:r>
              <a:rPr lang="es-CO" sz="1100" b="0" i="1" u="none" strike="noStrike" cap="none" dirty="0" smtClean="0">
                <a:solidFill>
                  <a:srgbClr val="000000"/>
                </a:solidFill>
                <a:effectLst/>
                <a:latin typeface="Arial"/>
                <a:ea typeface="Arial"/>
                <a:cs typeface="Arial"/>
                <a:sym typeface="Arial"/>
              </a:rPr>
              <a:t>IAC </a:t>
            </a:r>
            <a:r>
              <a:rPr lang="es-CO" sz="1100" b="0" i="0" u="none" strike="noStrike" cap="none" dirty="0" smtClean="0">
                <a:solidFill>
                  <a:srgbClr val="000000"/>
                </a:solidFill>
                <a:effectLst/>
                <a:latin typeface="Arial"/>
                <a:ea typeface="Arial"/>
                <a:cs typeface="Arial"/>
                <a:sym typeface="Arial"/>
              </a:rPr>
              <a:t>que se envía en </a:t>
            </a:r>
            <a:r>
              <a:rPr lang="es-CO" sz="1100" b="0" i="0" u="none" strike="noStrike" cap="none" dirty="0" smtClean="0">
                <a:solidFill>
                  <a:srgbClr val="000000"/>
                </a:solidFill>
                <a:effectLst/>
                <a:latin typeface="Arial"/>
                <a:ea typeface="Arial"/>
                <a:cs typeface="Arial"/>
                <a:sym typeface="Arial"/>
              </a:rPr>
              <a:t>noviembre </a:t>
            </a:r>
            <a:r>
              <a:rPr lang="es-CO" sz="1100" b="0" i="0" u="none" strike="noStrike" cap="none" dirty="0" smtClean="0">
                <a:solidFill>
                  <a:srgbClr val="000000"/>
                </a:solidFill>
                <a:effectLst/>
                <a:latin typeface="Arial"/>
                <a:ea typeface="Arial"/>
                <a:cs typeface="Arial"/>
                <a:sym typeface="Arial"/>
              </a:rPr>
              <a:t>(en diciembre </a:t>
            </a:r>
            <a:r>
              <a:rPr lang="es-CO" sz="1100" b="0" i="0" u="none" strike="noStrike" cap="none" dirty="0" smtClean="0">
                <a:solidFill>
                  <a:srgbClr val="000000"/>
                </a:solidFill>
                <a:effectLst/>
                <a:latin typeface="Arial"/>
                <a:ea typeface="Arial"/>
                <a:cs typeface="Arial"/>
                <a:sym typeface="Arial"/>
              </a:rPr>
              <a:t>para versiones traducidas) y el </a:t>
            </a:r>
            <a:r>
              <a:rPr lang="es-CO" sz="1100" b="0" i="0" u="none" strike="noStrike" cap="none" dirty="0" smtClean="0">
                <a:solidFill>
                  <a:srgbClr val="000000"/>
                </a:solidFill>
                <a:effectLst/>
                <a:latin typeface="Arial"/>
                <a:ea typeface="Arial"/>
                <a:cs typeface="Arial"/>
                <a:sym typeface="Arial"/>
              </a:rPr>
              <a:t>VAC que se envía </a:t>
            </a:r>
            <a:r>
              <a:rPr lang="es-CO" sz="1100" b="0" i="0" u="none" strike="noStrike" cap="none" dirty="0" smtClean="0">
                <a:solidFill>
                  <a:srgbClr val="000000"/>
                </a:solidFill>
                <a:effectLst/>
                <a:latin typeface="Arial"/>
                <a:ea typeface="Arial"/>
                <a:cs typeface="Arial"/>
                <a:sym typeface="Arial"/>
              </a:rPr>
              <a:t>en enero, pero este no es un ciclo de conferencia típico. El ICC es un documento único que contiene mociones relacionadas con el </a:t>
            </a:r>
            <a:r>
              <a:rPr lang="es-CO" sz="1100" b="0" i="1" u="none" strike="noStrike" cap="none" dirty="0" smtClean="0">
                <a:solidFill>
                  <a:srgbClr val="000000"/>
                </a:solidFill>
                <a:effectLst/>
                <a:latin typeface="Arial"/>
                <a:ea typeface="Arial"/>
                <a:cs typeface="Arial"/>
                <a:sym typeface="Arial"/>
              </a:rPr>
              <a:t>Fideicomiso de la Propiedad Intelectual de la confraternidad </a:t>
            </a:r>
            <a:r>
              <a:rPr lang="es-CO" sz="1100" b="0" i="0" u="none" strike="noStrike" cap="none" dirty="0" smtClean="0">
                <a:solidFill>
                  <a:srgbClr val="000000"/>
                </a:solidFill>
                <a:effectLst/>
                <a:latin typeface="Arial"/>
                <a:ea typeface="Arial"/>
                <a:cs typeface="Arial"/>
                <a:sym typeface="Arial"/>
              </a:rPr>
              <a:t>( </a:t>
            </a:r>
            <a:r>
              <a:rPr lang="es-CO" sz="1100" b="0" i="1" u="none" strike="noStrike" cap="none" dirty="0" smtClean="0">
                <a:solidFill>
                  <a:srgbClr val="000000"/>
                </a:solidFill>
                <a:effectLst/>
                <a:latin typeface="Arial"/>
                <a:ea typeface="Arial"/>
                <a:cs typeface="Arial"/>
                <a:sym typeface="Arial"/>
              </a:rPr>
              <a:t>FPIC </a:t>
            </a:r>
            <a:r>
              <a:rPr lang="es-CO" sz="1100" b="0" i="0"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que</a:t>
            </a:r>
            <a:r>
              <a:rPr lang="es-CO" sz="1100" b="0" i="0" u="none" strike="noStrike" cap="none" baseline="0" dirty="0" smtClean="0">
                <a:solidFill>
                  <a:srgbClr val="000000"/>
                </a:solidFill>
                <a:effectLst/>
                <a:latin typeface="Arial"/>
                <a:ea typeface="Arial"/>
                <a:cs typeface="Arial"/>
                <a:sym typeface="Arial"/>
              </a:rPr>
              <a:t> habla sobre</a:t>
            </a:r>
            <a:r>
              <a:rPr lang="es-CO" sz="1100" b="0" i="0" u="none" strike="noStrike" cap="none" dirty="0" smtClean="0">
                <a:solidFill>
                  <a:srgbClr val="000000"/>
                </a:solidFill>
                <a:effectLst/>
                <a:latin typeface="Arial"/>
                <a:ea typeface="Arial"/>
                <a:cs typeface="Arial"/>
                <a:sym typeface="Arial"/>
              </a:rPr>
              <a:t> ampliar </a:t>
            </a:r>
            <a:r>
              <a:rPr lang="es-CO" sz="1100" b="0" i="0" u="none" strike="noStrike" cap="none" dirty="0" smtClean="0">
                <a:solidFill>
                  <a:srgbClr val="000000"/>
                </a:solidFill>
                <a:effectLst/>
                <a:latin typeface="Arial"/>
                <a:ea typeface="Arial"/>
                <a:cs typeface="Arial"/>
                <a:sym typeface="Arial"/>
              </a:rPr>
              <a:t>los términos para los servidores de confianza de la CSM, </a:t>
            </a:r>
            <a:r>
              <a:rPr lang="es-CO" sz="1100" b="0" i="0" u="none" strike="noStrike" cap="none" dirty="0" smtClean="0">
                <a:solidFill>
                  <a:srgbClr val="000000"/>
                </a:solidFill>
                <a:effectLst/>
                <a:latin typeface="Arial"/>
                <a:ea typeface="Arial"/>
                <a:cs typeface="Arial"/>
                <a:sym typeface="Arial"/>
              </a:rPr>
              <a:t>que</a:t>
            </a:r>
            <a:r>
              <a:rPr lang="es-CO" sz="1100" b="0" i="0" u="none" strike="noStrike" cap="none" baseline="0"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aprueba </a:t>
            </a:r>
            <a:r>
              <a:rPr lang="es-CO" sz="1100" b="0" i="0" u="none" strike="noStrike" cap="none" dirty="0" smtClean="0">
                <a:solidFill>
                  <a:srgbClr val="000000"/>
                </a:solidFill>
                <a:effectLst/>
                <a:latin typeface="Arial"/>
                <a:ea typeface="Arial"/>
                <a:cs typeface="Arial"/>
                <a:sym typeface="Arial"/>
              </a:rPr>
              <a:t>el libro Principio espiritual por día y aprueba un presupuesto de los SMNA para un año.</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La </a:t>
            </a:r>
            <a:r>
              <a:rPr lang="es-CO" sz="1100" b="0" i="0" u="none" strike="noStrike" cap="none" dirty="0" smtClean="0">
                <a:solidFill>
                  <a:srgbClr val="000000"/>
                </a:solidFill>
                <a:effectLst/>
                <a:latin typeface="Arial"/>
                <a:ea typeface="Arial"/>
                <a:cs typeface="Arial"/>
                <a:sym typeface="Arial"/>
              </a:rPr>
              <a:t>sección </a:t>
            </a:r>
            <a:r>
              <a:rPr lang="es-CO" sz="1100" b="0" i="0" u="none" strike="noStrike" cap="none" dirty="0" smtClean="0">
                <a:solidFill>
                  <a:srgbClr val="000000"/>
                </a:solidFill>
                <a:effectLst/>
                <a:latin typeface="Arial"/>
                <a:ea typeface="Arial"/>
                <a:cs typeface="Arial"/>
                <a:sym typeface="Arial"/>
              </a:rPr>
              <a:t>del </a:t>
            </a:r>
            <a:r>
              <a:rPr lang="es-CO" sz="1100" b="0" i="1" u="none" strike="noStrike" cap="none" dirty="0" smtClean="0">
                <a:solidFill>
                  <a:srgbClr val="000000"/>
                </a:solidFill>
                <a:effectLst/>
                <a:latin typeface="Arial"/>
                <a:ea typeface="Arial"/>
                <a:cs typeface="Arial"/>
                <a:sym typeface="Arial"/>
              </a:rPr>
              <a:t>IAC </a:t>
            </a:r>
            <a:r>
              <a:rPr lang="es-CO" sz="1100" b="0" i="0" u="none" strike="noStrike" cap="none" dirty="0" smtClean="0">
                <a:solidFill>
                  <a:srgbClr val="000000"/>
                </a:solidFill>
                <a:effectLst/>
                <a:latin typeface="Arial"/>
                <a:ea typeface="Arial"/>
                <a:cs typeface="Arial"/>
                <a:sym typeface="Arial"/>
              </a:rPr>
              <a:t>del ICC contiene cuatro mociones </a:t>
            </a:r>
            <a:r>
              <a:rPr lang="es-CO" sz="1100" b="0" i="0" u="none" strike="noStrike" cap="none" dirty="0" smtClean="0">
                <a:solidFill>
                  <a:srgbClr val="000000"/>
                </a:solidFill>
                <a:effectLst/>
                <a:latin typeface="Arial"/>
                <a:ea typeface="Arial"/>
                <a:cs typeface="Arial"/>
                <a:sym typeface="Arial"/>
              </a:rPr>
              <a:t>para consideración por parte </a:t>
            </a:r>
            <a:r>
              <a:rPr lang="es-CO" sz="1100" b="0" i="0" u="none" strike="noStrike" cap="none" dirty="0" smtClean="0">
                <a:solidFill>
                  <a:srgbClr val="000000"/>
                </a:solidFill>
                <a:effectLst/>
                <a:latin typeface="Arial"/>
                <a:ea typeface="Arial"/>
                <a:cs typeface="Arial"/>
                <a:sym typeface="Arial"/>
              </a:rPr>
              <a:t>de la confraternidad.  </a:t>
            </a:r>
            <a:r>
              <a:rPr lang="es-CO" sz="1200" b="1" i="0" u="none" strike="noStrike" cap="none" dirty="0" smtClean="0">
                <a:solidFill>
                  <a:schemeClr val="accent5">
                    <a:lumMod val="75000"/>
                  </a:schemeClr>
                </a:solidFill>
                <a:effectLst/>
                <a:latin typeface="Arial"/>
                <a:ea typeface="Arial"/>
                <a:cs typeface="Arial"/>
                <a:sym typeface="Arial"/>
              </a:rPr>
              <a:t>L</a:t>
            </a:r>
            <a:r>
              <a:rPr lang="es-CO" sz="1600" b="1" i="0" u="none" strike="noStrike" cap="none" dirty="0" smtClean="0">
                <a:solidFill>
                  <a:schemeClr val="accent5">
                    <a:lumMod val="75000"/>
                  </a:schemeClr>
                </a:solidFill>
                <a:effectLst/>
                <a:latin typeface="Arial"/>
                <a:ea typeface="Arial"/>
                <a:cs typeface="Arial"/>
                <a:sym typeface="Arial"/>
              </a:rPr>
              <a:t>as primeras tres mociones son simplemente para mantener las circunstancias actuales hasta la reunión de la CSM del 2023</a:t>
            </a:r>
            <a:r>
              <a:rPr lang="es-CO" sz="1100" b="0" i="0"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La primera</a:t>
            </a:r>
            <a:r>
              <a:rPr lang="es-CO" sz="1100" b="0" i="0" u="none" strike="noStrike" cap="none" baseline="0" dirty="0" smtClean="0">
                <a:solidFill>
                  <a:srgbClr val="000000"/>
                </a:solidFill>
                <a:effectLst/>
                <a:latin typeface="Arial"/>
                <a:ea typeface="Arial"/>
                <a:cs typeface="Arial"/>
                <a:sym typeface="Arial"/>
              </a:rPr>
              <a:t> moción</a:t>
            </a:r>
            <a:r>
              <a:rPr lang="es-CO" sz="1100" b="0" i="0"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está </a:t>
            </a:r>
            <a:r>
              <a:rPr lang="es-CO" sz="1100" b="0" i="0" u="none" strike="noStrike" cap="none" dirty="0" smtClean="0">
                <a:solidFill>
                  <a:srgbClr val="000000"/>
                </a:solidFill>
                <a:effectLst/>
                <a:latin typeface="Arial"/>
                <a:ea typeface="Arial"/>
                <a:cs typeface="Arial"/>
                <a:sym typeface="Arial"/>
              </a:rPr>
              <a:t>relacionada </a:t>
            </a:r>
            <a:r>
              <a:rPr lang="es-CO" sz="1100" b="0" i="0" u="none" strike="noStrike" cap="none" dirty="0" smtClean="0">
                <a:solidFill>
                  <a:srgbClr val="000000"/>
                </a:solidFill>
                <a:effectLst/>
                <a:latin typeface="Arial"/>
                <a:ea typeface="Arial"/>
                <a:cs typeface="Arial"/>
                <a:sym typeface="Arial"/>
              </a:rPr>
              <a:t>con el </a:t>
            </a:r>
            <a:r>
              <a:rPr lang="es-CO" sz="1100" b="0" i="1" u="none" strike="noStrike" cap="none" dirty="0" smtClean="0">
                <a:solidFill>
                  <a:srgbClr val="000000"/>
                </a:solidFill>
                <a:effectLst/>
                <a:latin typeface="Arial"/>
                <a:ea typeface="Arial"/>
                <a:cs typeface="Arial"/>
                <a:sym typeface="Arial"/>
              </a:rPr>
              <a:t>Fideicomiso de la Propiedad Intelectual de la Confraternidad</a:t>
            </a:r>
            <a:r>
              <a:rPr lang="es-CO" sz="1100" b="0" i="0" u="none" strike="noStrike" cap="none" dirty="0" smtClean="0">
                <a:solidFill>
                  <a:srgbClr val="000000"/>
                </a:solidFill>
                <a:effectLst/>
                <a:latin typeface="Arial"/>
                <a:ea typeface="Arial"/>
                <a:cs typeface="Arial"/>
                <a:sym typeface="Arial"/>
              </a:rPr>
              <a:t>, conocido como </a:t>
            </a:r>
            <a:r>
              <a:rPr lang="es-CO" sz="1100" b="0" i="1" u="none" strike="noStrike" cap="none" dirty="0" smtClean="0">
                <a:solidFill>
                  <a:srgbClr val="000000"/>
                </a:solidFill>
                <a:effectLst/>
                <a:latin typeface="Arial"/>
                <a:ea typeface="Arial"/>
                <a:cs typeface="Arial"/>
                <a:sym typeface="Arial"/>
              </a:rPr>
              <a:t>FIPT (FPIC) </a:t>
            </a:r>
            <a:r>
              <a:rPr lang="es-CO" sz="1100" b="0" i="0" u="none" strike="noStrike" cap="none" dirty="0" smtClean="0">
                <a:solidFill>
                  <a:srgbClr val="000000"/>
                </a:solidFill>
                <a:effectLst/>
                <a:latin typeface="Arial"/>
                <a:ea typeface="Arial"/>
                <a:cs typeface="Arial"/>
                <a:sym typeface="Arial"/>
              </a:rPr>
              <a:t>para abreviar.</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Moción 1: </a:t>
            </a:r>
            <a:r>
              <a:rPr lang="es-ES_tradnl" sz="1100" b="0" i="0" u="none" strike="noStrike" cap="none" dirty="0" smtClean="0">
                <a:solidFill>
                  <a:srgbClr val="000000"/>
                </a:solidFill>
                <a:effectLst/>
                <a:latin typeface="Arial"/>
                <a:ea typeface="Arial"/>
                <a:cs typeface="Arial"/>
                <a:sym typeface="Arial"/>
              </a:rPr>
              <a:t>Los </a:t>
            </a:r>
            <a:r>
              <a:rPr lang="es-ES_tradnl" sz="1100" b="0" i="0" u="none" strike="noStrike" cap="none" dirty="0" smtClean="0">
                <a:solidFill>
                  <a:srgbClr val="000000"/>
                </a:solidFill>
                <a:effectLst/>
                <a:latin typeface="Arial"/>
                <a:ea typeface="Arial"/>
                <a:cs typeface="Arial"/>
                <a:sym typeface="Arial"/>
              </a:rPr>
              <a:t>delegados </a:t>
            </a:r>
            <a:r>
              <a:rPr lang="es-ES_tradnl" sz="1100" b="0" i="0" u="none" strike="noStrike" cap="none" dirty="0" smtClean="0">
                <a:solidFill>
                  <a:srgbClr val="000000"/>
                </a:solidFill>
                <a:effectLst/>
                <a:latin typeface="Arial"/>
                <a:ea typeface="Arial"/>
                <a:cs typeface="Arial"/>
                <a:sym typeface="Arial"/>
              </a:rPr>
              <a:t>presentes en la CSM virtual 2022, en calidad de fideicomitentes, prolongamos la suspensión del artículo 5, sección 3, de las </a:t>
            </a:r>
            <a:r>
              <a:rPr lang="es-ES_tradnl" sz="1100" b="0" i="0" u="none" strike="noStrike" cap="none" dirty="0" smtClean="0">
                <a:solidFill>
                  <a:srgbClr val="000000"/>
                </a:solidFill>
                <a:effectLst/>
                <a:latin typeface="Arial"/>
                <a:ea typeface="Arial"/>
                <a:cs typeface="Arial"/>
                <a:sym typeface="Arial"/>
              </a:rPr>
              <a:t>reglas </a:t>
            </a:r>
            <a:r>
              <a:rPr lang="es-ES_tradnl" sz="1100" b="0" i="0" u="none" strike="noStrike" cap="none" dirty="0" smtClean="0">
                <a:solidFill>
                  <a:srgbClr val="000000"/>
                </a:solidFill>
                <a:effectLst/>
                <a:latin typeface="Arial"/>
                <a:ea typeface="Arial"/>
                <a:cs typeface="Arial"/>
                <a:sym typeface="Arial"/>
              </a:rPr>
              <a:t>operativas del FPIC, mientras tomamos una decisión sobre el futuro. Esta suspensión quedará sin efecto a partir de la clausura de la CSM 2023.</a:t>
            </a:r>
          </a:p>
          <a:p>
            <a:pPr marL="139700" indent="0">
              <a:buFontTx/>
              <a:buNone/>
            </a:pPr>
            <a:r>
              <a:rPr lang="es-ES_tradnl" sz="1100" b="0" i="0" u="none" strike="noStrike" cap="none" dirty="0" smtClean="0">
                <a:solidFill>
                  <a:srgbClr val="000000"/>
                </a:solidFill>
                <a:effectLst/>
                <a:latin typeface="Arial"/>
                <a:ea typeface="Arial"/>
                <a:cs typeface="Arial"/>
                <a:sym typeface="Arial"/>
              </a:rPr>
              <a:t>Propósito: Prolongar durante un año la moratoria existente sobre la cláusula de inspección de las </a:t>
            </a:r>
            <a:r>
              <a:rPr lang="es-ES_tradnl" sz="1100" b="0" i="0" u="none" strike="noStrike" cap="none" dirty="0" smtClean="0">
                <a:solidFill>
                  <a:srgbClr val="000000"/>
                </a:solidFill>
                <a:effectLst/>
                <a:latin typeface="Arial"/>
                <a:ea typeface="Arial"/>
                <a:cs typeface="Arial"/>
                <a:sym typeface="Arial"/>
              </a:rPr>
              <a:t>reglas </a:t>
            </a:r>
            <a:r>
              <a:rPr lang="es-ES_tradnl" sz="1100" b="0" i="0" u="none" strike="noStrike" cap="none" dirty="0" smtClean="0">
                <a:solidFill>
                  <a:srgbClr val="000000"/>
                </a:solidFill>
                <a:effectLst/>
                <a:latin typeface="Arial"/>
                <a:ea typeface="Arial"/>
                <a:cs typeface="Arial"/>
                <a:sym typeface="Arial"/>
              </a:rPr>
              <a:t>operativas del FPIC</a:t>
            </a:r>
          </a:p>
          <a:p>
            <a:pPr marL="139700" indent="0">
              <a:buFontTx/>
              <a:buNone/>
            </a:pPr>
            <a:r>
              <a:rPr lang="es-CO" sz="1100" b="0" i="0" u="none" strike="noStrike" cap="none" dirty="0" smtClean="0">
                <a:solidFill>
                  <a:srgbClr val="000000"/>
                </a:solidFill>
                <a:effectLst/>
                <a:latin typeface="Arial"/>
                <a:ea typeface="Arial"/>
                <a:cs typeface="Arial"/>
                <a:sym typeface="Arial"/>
              </a:rPr>
              <a:t>Impacto financiero: ninguno</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5374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Moción #1 es una moción simple con mucho trasfondo. El ICC contiene </a:t>
            </a:r>
            <a:r>
              <a:rPr lang="es-CO" sz="1100" b="0" i="0" u="none" strike="noStrike" cap="none" dirty="0" smtClean="0">
                <a:solidFill>
                  <a:srgbClr val="000000"/>
                </a:solidFill>
                <a:effectLst/>
                <a:latin typeface="Arial"/>
                <a:ea typeface="Arial"/>
                <a:cs typeface="Arial"/>
                <a:sym typeface="Arial"/>
              </a:rPr>
              <a:t>una explicación breve </a:t>
            </a:r>
            <a:r>
              <a:rPr lang="es-CO" sz="1100" b="0" i="0" u="none" strike="noStrike" cap="none" dirty="0" smtClean="0">
                <a:solidFill>
                  <a:srgbClr val="000000"/>
                </a:solidFill>
                <a:effectLst/>
                <a:latin typeface="Arial"/>
                <a:ea typeface="Arial"/>
                <a:cs typeface="Arial"/>
                <a:sym typeface="Arial"/>
              </a:rPr>
              <a:t>del </a:t>
            </a:r>
            <a:r>
              <a:rPr lang="es-CO" sz="1100" b="0" i="1" u="none" strike="noStrike" cap="none" dirty="0" smtClean="0">
                <a:solidFill>
                  <a:srgbClr val="000000"/>
                </a:solidFill>
                <a:effectLst/>
                <a:latin typeface="Arial"/>
                <a:ea typeface="Arial"/>
                <a:cs typeface="Arial"/>
                <a:sym typeface="Arial"/>
              </a:rPr>
              <a:t>FPIC </a:t>
            </a:r>
            <a:r>
              <a:rPr lang="es-CO" sz="1100" b="0" i="0" u="none" strike="noStrike" cap="none" dirty="0" smtClean="0">
                <a:solidFill>
                  <a:srgbClr val="000000"/>
                </a:solidFill>
                <a:effectLst/>
                <a:latin typeface="Arial"/>
                <a:ea typeface="Arial"/>
                <a:cs typeface="Arial"/>
                <a:sym typeface="Arial"/>
              </a:rPr>
              <a:t>y los antecedentes de esta moción. Hay mucha más información disponible en la página web del</a:t>
            </a:r>
            <a:r>
              <a:rPr lang="es-CO" sz="1100" b="0" i="0" u="none" strike="noStrike" cap="none" baseline="0" dirty="0" smtClean="0">
                <a:solidFill>
                  <a:srgbClr val="000000"/>
                </a:solidFill>
                <a:effectLst/>
                <a:latin typeface="Arial"/>
                <a:ea typeface="Arial"/>
                <a:cs typeface="Arial"/>
                <a:sym typeface="Arial"/>
              </a:rPr>
              <a:t> </a:t>
            </a:r>
            <a:r>
              <a:rPr lang="es-CO" sz="1100" b="0" i="1" u="none" strike="noStrike" cap="none" baseline="0" dirty="0" smtClean="0">
                <a:solidFill>
                  <a:srgbClr val="000000"/>
                </a:solidFill>
                <a:effectLst/>
                <a:latin typeface="Arial"/>
                <a:ea typeface="Arial"/>
                <a:cs typeface="Arial"/>
                <a:sym typeface="Arial"/>
              </a:rPr>
              <a:t>F</a:t>
            </a:r>
            <a:r>
              <a:rPr lang="es-CO" sz="1100" b="0" i="1" u="none" strike="noStrike" cap="none" dirty="0" smtClean="0">
                <a:solidFill>
                  <a:srgbClr val="000000"/>
                </a:solidFill>
                <a:effectLst/>
                <a:latin typeface="Arial"/>
                <a:ea typeface="Arial"/>
                <a:cs typeface="Arial"/>
                <a:sym typeface="Arial"/>
              </a:rPr>
              <a:t>PIC </a:t>
            </a:r>
            <a:r>
              <a:rPr lang="es-CO" sz="1100" b="0" i="0"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hlinkClick r:id="rId3"/>
              </a:rPr>
              <a:t>www.na.org/fipt</a:t>
            </a:r>
            <a:r>
              <a:rPr lang="es-CO" sz="1100" b="0" i="0" u="none" strike="noStrike" cap="none" dirty="0" smtClean="0">
                <a:solidFill>
                  <a:srgbClr val="000000"/>
                </a:solidFill>
                <a:effectLst/>
                <a:latin typeface="Arial"/>
                <a:ea typeface="Arial"/>
                <a:cs typeface="Arial"/>
                <a:sym typeface="Arial"/>
              </a:rPr>
              <a:t> ), incluido un </a:t>
            </a:r>
            <a:r>
              <a:rPr lang="es-CO" sz="1100" b="0" i="0" u="none" strike="noStrike" cap="none" dirty="0" smtClean="0">
                <a:solidFill>
                  <a:srgbClr val="000000"/>
                </a:solidFill>
                <a:effectLst/>
                <a:latin typeface="Arial"/>
                <a:ea typeface="Arial"/>
                <a:cs typeface="Arial"/>
                <a:sym typeface="Arial"/>
              </a:rPr>
              <a:t>video </a:t>
            </a:r>
            <a:r>
              <a:rPr lang="es-CO" sz="1100" b="0" i="0" u="none" strike="noStrike" cap="none" dirty="0" smtClean="0">
                <a:solidFill>
                  <a:srgbClr val="000000"/>
                </a:solidFill>
                <a:effectLst/>
                <a:latin typeface="Arial"/>
                <a:ea typeface="Arial"/>
                <a:cs typeface="Arial"/>
                <a:sym typeface="Arial"/>
              </a:rPr>
              <a:t>informativo </a:t>
            </a:r>
            <a:r>
              <a:rPr lang="es-CO" sz="1100" b="0" i="0" u="none" strike="noStrike" cap="none" dirty="0" smtClean="0">
                <a:solidFill>
                  <a:srgbClr val="000000"/>
                </a:solidFill>
                <a:effectLst/>
                <a:latin typeface="Arial"/>
                <a:ea typeface="Arial"/>
                <a:cs typeface="Arial"/>
                <a:sym typeface="Arial"/>
              </a:rPr>
              <a:t>breve sobre </a:t>
            </a:r>
            <a:r>
              <a:rPr lang="es-CO" sz="1100" b="0" i="0" u="none" strike="noStrike" cap="none" dirty="0" smtClean="0">
                <a:solidFill>
                  <a:srgbClr val="000000"/>
                </a:solidFill>
                <a:effectLst/>
                <a:latin typeface="Arial"/>
                <a:ea typeface="Arial"/>
                <a:cs typeface="Arial"/>
                <a:sym typeface="Arial"/>
              </a:rPr>
              <a:t>el </a:t>
            </a:r>
            <a:r>
              <a:rPr lang="es-CO" sz="1100" b="0" i="1" u="none" strike="noStrike" cap="none" dirty="0" smtClean="0">
                <a:solidFill>
                  <a:srgbClr val="000000"/>
                </a:solidFill>
                <a:effectLst/>
                <a:latin typeface="Arial"/>
                <a:ea typeface="Arial"/>
                <a:cs typeface="Arial"/>
                <a:sym typeface="Arial"/>
              </a:rPr>
              <a:t>FPIC </a:t>
            </a:r>
            <a:r>
              <a:rPr lang="es-CO" sz="1100" b="0" i="0" u="none" strike="noStrike" cap="none" dirty="0" smtClean="0">
                <a:solidFill>
                  <a:srgbClr val="000000"/>
                </a:solidFill>
                <a:effectLst/>
                <a:latin typeface="Arial"/>
                <a:ea typeface="Arial"/>
                <a:cs typeface="Arial"/>
                <a:sym typeface="Arial"/>
              </a:rPr>
              <a:t>, el documento en sí y los boletines que lo acompañan. </a:t>
            </a:r>
            <a:r>
              <a:rPr lang="es-CO" sz="1100" b="0" i="0" u="none" strike="noStrike" cap="none" dirty="0" smtClean="0">
                <a:solidFill>
                  <a:srgbClr val="000000"/>
                </a:solidFill>
                <a:effectLst/>
                <a:latin typeface="Arial"/>
                <a:ea typeface="Arial"/>
                <a:cs typeface="Arial"/>
                <a:sym typeface="Arial"/>
              </a:rPr>
              <a:t>Animamos </a:t>
            </a:r>
            <a:r>
              <a:rPr lang="es-CO" sz="1100" b="0" i="0" u="none" strike="noStrike" cap="none" dirty="0" smtClean="0">
                <a:solidFill>
                  <a:srgbClr val="000000"/>
                </a:solidFill>
                <a:effectLst/>
                <a:latin typeface="Arial"/>
                <a:ea typeface="Arial"/>
                <a:cs typeface="Arial"/>
                <a:sym typeface="Arial"/>
              </a:rPr>
              <a:t>a cualquier miembro interesado a que revise ese material, ya que responderá muchas de las preguntas que puedan tener, pero estos son algunos de los puntos principales que deben tener en cuenta.</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endParaRPr lang="en-US" dirty="0"/>
          </a:p>
        </p:txBody>
      </p:sp>
    </p:spTree>
    <p:extLst>
      <p:ext uri="{BB962C8B-B14F-4D97-AF65-F5344CB8AC3E}">
        <p14:creationId xmlns:p14="http://schemas.microsoft.com/office/powerpoint/2010/main" val="291247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600" b="1" i="0" u="none" strike="noStrike" cap="none" dirty="0" smtClean="0">
                <a:solidFill>
                  <a:schemeClr val="accent5">
                    <a:lumMod val="75000"/>
                  </a:schemeClr>
                </a:solidFill>
                <a:effectLst/>
                <a:latin typeface="Arial"/>
                <a:ea typeface="Arial"/>
                <a:cs typeface="Arial"/>
                <a:sym typeface="Arial"/>
              </a:rPr>
              <a:t>El </a:t>
            </a:r>
            <a:r>
              <a:rPr lang="es-CO" sz="1600" b="1" i="1" u="none" strike="noStrike" cap="none" dirty="0" smtClean="0">
                <a:solidFill>
                  <a:schemeClr val="accent5">
                    <a:lumMod val="75000"/>
                  </a:schemeClr>
                </a:solidFill>
                <a:effectLst/>
                <a:latin typeface="Arial"/>
                <a:ea typeface="Arial"/>
                <a:cs typeface="Arial"/>
                <a:sym typeface="Arial"/>
              </a:rPr>
              <a:t>FPIC </a:t>
            </a:r>
            <a:r>
              <a:rPr lang="es-CO" sz="1600" b="1" i="0" u="none" strike="noStrike" cap="none" dirty="0" smtClean="0">
                <a:solidFill>
                  <a:schemeClr val="accent5">
                    <a:lumMod val="75000"/>
                  </a:schemeClr>
                </a:solidFill>
                <a:effectLst/>
                <a:latin typeface="Arial"/>
                <a:ea typeface="Arial"/>
                <a:cs typeface="Arial"/>
                <a:sym typeface="Arial"/>
              </a:rPr>
              <a:t>es un documento legal que describe las decisiones que la confraternidad ha tomado colectivamente sobre su "propiedad intelectual" (su literatura y sus marcas registradas) y cómo se protegen.</a:t>
            </a:r>
            <a:endParaRPr lang="en-US" sz="1600" b="1" i="0" u="none" strike="noStrike" cap="none" dirty="0" smtClean="0">
              <a:solidFill>
                <a:schemeClr val="accent5">
                  <a:lumMod val="75000"/>
                </a:schemeClr>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Las </a:t>
            </a:r>
            <a:r>
              <a:rPr lang="es-CO" sz="1100" b="0" i="0" u="none" strike="noStrike" cap="none" dirty="0" smtClean="0">
                <a:solidFill>
                  <a:srgbClr val="000000"/>
                </a:solidFill>
                <a:effectLst/>
                <a:latin typeface="Arial"/>
                <a:ea typeface="Arial"/>
                <a:cs typeface="Arial"/>
                <a:sym typeface="Arial"/>
              </a:rPr>
              <a:t>reglas </a:t>
            </a:r>
            <a:r>
              <a:rPr lang="es-CO" sz="1100" b="0" i="0" u="none" strike="noStrike" cap="none" dirty="0" smtClean="0">
                <a:solidFill>
                  <a:srgbClr val="000000"/>
                </a:solidFill>
                <a:effectLst/>
                <a:latin typeface="Arial"/>
                <a:ea typeface="Arial"/>
                <a:cs typeface="Arial"/>
                <a:sym typeface="Arial"/>
              </a:rPr>
              <a:t>operativas describen la forma en que se administrará el </a:t>
            </a:r>
            <a:r>
              <a:rPr lang="es-CO" sz="1100" b="0" i="1" u="none" strike="noStrike" cap="none" dirty="0" smtClean="0">
                <a:solidFill>
                  <a:srgbClr val="000000"/>
                </a:solidFill>
                <a:effectLst/>
                <a:latin typeface="Arial"/>
                <a:ea typeface="Arial"/>
                <a:cs typeface="Arial"/>
                <a:sym typeface="Arial"/>
              </a:rPr>
              <a:t>Fideicomiso de la </a:t>
            </a:r>
            <a:r>
              <a:rPr lang="es-CO" sz="1100" b="0" i="1" u="none" strike="noStrike" cap="none" dirty="0" smtClean="0">
                <a:solidFill>
                  <a:srgbClr val="000000"/>
                </a:solidFill>
                <a:effectLst/>
                <a:latin typeface="Arial"/>
                <a:ea typeface="Arial"/>
                <a:cs typeface="Arial"/>
                <a:sym typeface="Arial"/>
              </a:rPr>
              <a:t>Propiedad Intelectual </a:t>
            </a:r>
            <a:r>
              <a:rPr lang="es-CO" sz="1100" b="0" i="1" u="none" strike="noStrike" cap="none" dirty="0" smtClean="0">
                <a:solidFill>
                  <a:srgbClr val="000000"/>
                </a:solidFill>
                <a:effectLst/>
                <a:latin typeface="Arial"/>
                <a:ea typeface="Arial"/>
                <a:cs typeface="Arial"/>
                <a:sym typeface="Arial"/>
              </a:rPr>
              <a:t>de la </a:t>
            </a:r>
            <a:r>
              <a:rPr lang="es-CO" sz="1100" b="0" i="1" u="none" strike="noStrike" cap="none" dirty="0" smtClean="0">
                <a:solidFill>
                  <a:srgbClr val="000000"/>
                </a:solidFill>
                <a:effectLst/>
                <a:latin typeface="Arial"/>
                <a:ea typeface="Arial"/>
                <a:cs typeface="Arial"/>
                <a:sym typeface="Arial"/>
              </a:rPr>
              <a:t>Confraternidad </a:t>
            </a:r>
            <a:r>
              <a:rPr lang="es-CO" sz="1100" b="0" i="1"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El Artículo 5, Sección 3 de las </a:t>
            </a:r>
            <a:r>
              <a:rPr lang="es-CO" sz="1100" b="0" i="0" u="none" strike="noStrike" cap="none" dirty="0" smtClean="0">
                <a:solidFill>
                  <a:srgbClr val="000000"/>
                </a:solidFill>
                <a:effectLst/>
                <a:latin typeface="Arial"/>
                <a:ea typeface="Arial"/>
                <a:cs typeface="Arial"/>
                <a:sym typeface="Arial"/>
              </a:rPr>
              <a:t>reglas operativas </a:t>
            </a:r>
            <a:r>
              <a:rPr lang="es-CO" sz="1100" b="0" i="0" u="none" strike="noStrike" cap="none" dirty="0" smtClean="0">
                <a:solidFill>
                  <a:srgbClr val="000000"/>
                </a:solidFill>
                <a:effectLst/>
                <a:latin typeface="Arial"/>
                <a:ea typeface="Arial"/>
                <a:cs typeface="Arial"/>
                <a:sym typeface="Arial"/>
              </a:rPr>
              <a:t>se suspendió temporalmente en la Conferencia de Servicio del 2018 y se decidió continuar con la suspensión en la CSM 2020 hasta la CSM </a:t>
            </a:r>
            <a:r>
              <a:rPr lang="es-CO" sz="1100" b="0" i="0" u="none" strike="noStrike" cap="none" dirty="0" smtClean="0">
                <a:solidFill>
                  <a:srgbClr val="000000"/>
                </a:solidFill>
                <a:effectLst/>
                <a:latin typeface="Arial"/>
                <a:ea typeface="Arial"/>
                <a:cs typeface="Arial"/>
                <a:sym typeface="Arial"/>
              </a:rPr>
              <a:t>2023.</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La moción n.º 1 continuará con la moratoria de inspección que </a:t>
            </a:r>
            <a:r>
              <a:rPr lang="es-CO" sz="1100" b="0" i="0" u="none" strike="noStrike" cap="none" dirty="0" smtClean="0">
                <a:solidFill>
                  <a:srgbClr val="000000"/>
                </a:solidFill>
                <a:effectLst/>
                <a:latin typeface="Arial"/>
                <a:ea typeface="Arial"/>
                <a:cs typeface="Arial"/>
                <a:sym typeface="Arial"/>
              </a:rPr>
              <a:t>aprobó en </a:t>
            </a:r>
            <a:r>
              <a:rPr lang="es-CO" sz="1100" b="0" i="0" u="none" strike="noStrike" cap="none" dirty="0" smtClean="0">
                <a:solidFill>
                  <a:srgbClr val="000000"/>
                </a:solidFill>
                <a:effectLst/>
                <a:latin typeface="Arial"/>
                <a:ea typeface="Arial"/>
                <a:cs typeface="Arial"/>
                <a:sym typeface="Arial"/>
              </a:rPr>
              <a:t>la CSM del 2020 y que tenía la intención de que se mantuviera hasta que las revisiones propuestas a las reglas operativas pudieran discutirse en la próxima CSM presencial. </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endParaRPr lang="en-US" dirty="0"/>
          </a:p>
        </p:txBody>
      </p:sp>
    </p:spTree>
    <p:extLst>
      <p:ext uri="{BB962C8B-B14F-4D97-AF65-F5344CB8AC3E}">
        <p14:creationId xmlns:p14="http://schemas.microsoft.com/office/powerpoint/2010/main" val="128420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Debido a que la CSM se pospuso hasta el 2023, el ciclo de conferencia se extendió por un año. </a:t>
            </a:r>
            <a:r>
              <a:rPr lang="es-CO" sz="1100" b="1" i="0" u="none" strike="noStrike" cap="none" dirty="0" smtClean="0">
                <a:solidFill>
                  <a:srgbClr val="000000"/>
                </a:solidFill>
                <a:effectLst/>
                <a:latin typeface="Arial"/>
                <a:ea typeface="Arial"/>
                <a:cs typeface="Arial"/>
                <a:sym typeface="Arial"/>
              </a:rPr>
              <a:t>Las mociones 2 y 3 buscan extender la duración de los mandatos de los servidores de confianza elegidos por la CSM cuyos mandatos expirarían a mitad de ciclo: tres miembros de la Junta Mundial, dos miembros del Panel de Recursos Humanos y un cofacilitador de la CSM</a:t>
            </a:r>
            <a:r>
              <a:rPr lang="es-CO" sz="1100" b="0" i="0" u="none" strike="noStrike" cap="none" dirty="0" smtClean="0">
                <a:solidFill>
                  <a:srgbClr val="000000"/>
                </a:solidFill>
                <a:effectLst/>
                <a:latin typeface="Arial"/>
                <a:ea typeface="Arial"/>
                <a:cs typeface="Arial"/>
                <a:sym typeface="Arial"/>
              </a:rPr>
              <a:t>. La parte de la Junta Mundial es una moción separada solo porque es una entidad legal y tiene plazos específicos para los términos establecidos por la CSM.</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Será necesario tomar decisiones similares en el futuro sobre los servidores de confianza cuyos términos pueden expirar en la mitad del ciclo, ya que la pandemia ha interrumpido el ciclo de la conferencia. Pero no es práctico tratar de hacer esos ajustes hasta después de que se hayan tomado decisiones sobre el ciclo de la CSM en sí. Si no se toman decisiones contrarias, la próxima CSM después del 2023 será en 2025. Esto es parte de una discusión en curso sobre el futuro de la CSM. Moción 2: Extender los términos de los cargos electos de la CSM para los dos miembros del Panel de Recursos Humanos y un cofacilitador de la CSM que actualmente expiran en el 2022 al 2023.</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Intención: reconocer el cambio en el ciclo de conferencias debido a la pandemia mundial.</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Impacto financiero: ninguno</a:t>
            </a:r>
            <a:endParaRPr lang="en-US" sz="1100" b="0"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Moción 3: </a:t>
            </a:r>
            <a:r>
              <a:rPr lang="es-ES_tradnl" sz="1100" b="0" i="0" u="none" strike="noStrike" cap="none" dirty="0" smtClean="0">
                <a:solidFill>
                  <a:srgbClr val="000000"/>
                </a:solidFill>
                <a:effectLst/>
                <a:latin typeface="Arial"/>
                <a:ea typeface="Arial"/>
                <a:cs typeface="Arial"/>
                <a:sym typeface="Arial"/>
              </a:rPr>
              <a:t>Prolongar hasta 2023 los mandatos de los tres puestos electos de la CSM en </a:t>
            </a:r>
          </a:p>
          <a:p>
            <a:pPr marL="139700" indent="0">
              <a:buFontTx/>
              <a:buNone/>
            </a:pPr>
            <a:r>
              <a:rPr lang="es-ES_tradnl" sz="1100" b="0" i="0" u="none" strike="noStrike" cap="none" dirty="0" smtClean="0">
                <a:solidFill>
                  <a:srgbClr val="000000"/>
                </a:solidFill>
                <a:effectLst/>
                <a:latin typeface="Arial"/>
                <a:ea typeface="Arial"/>
                <a:cs typeface="Arial"/>
                <a:sym typeface="Arial"/>
              </a:rPr>
              <a:t>la Junta Mundial que actualmente expiran en 2022</a:t>
            </a:r>
          </a:p>
          <a:p>
            <a:pPr marL="139700" indent="0">
              <a:buFontTx/>
              <a:buNone/>
            </a:pPr>
            <a:r>
              <a:rPr lang="es-ES_tradnl" sz="1100" b="0" i="0" u="none" strike="noStrike" cap="none" dirty="0" smtClean="0">
                <a:solidFill>
                  <a:srgbClr val="000000"/>
                </a:solidFill>
                <a:effectLst/>
                <a:latin typeface="Arial"/>
                <a:ea typeface="Arial"/>
                <a:cs typeface="Arial"/>
                <a:sym typeface="Arial"/>
              </a:rPr>
              <a:t>Propósito: Adaptarse al cambio en el ciclo de conferencia debido a la pandemia mundial.</a:t>
            </a:r>
          </a:p>
          <a:p>
            <a:pPr marL="139700" indent="0">
              <a:buFontTx/>
              <a:buNone/>
            </a:pPr>
            <a:r>
              <a:rPr lang="es-CO" sz="1100" b="0" i="0" u="none" strike="noStrike" cap="none" dirty="0" smtClean="0">
                <a:solidFill>
                  <a:srgbClr val="000000"/>
                </a:solidFill>
                <a:effectLst/>
                <a:latin typeface="Arial"/>
                <a:ea typeface="Arial"/>
                <a:cs typeface="Arial"/>
                <a:sym typeface="Arial"/>
              </a:rPr>
              <a:t>Impacto financiero: ninguno</a:t>
            </a:r>
            <a:endParaRPr lang="en-US" sz="1100" b="0" i="0" u="none" strike="noStrike" cap="none" dirty="0" smtClean="0">
              <a:solidFill>
                <a:srgbClr val="000000"/>
              </a:solidFill>
              <a:effectLst/>
              <a:latin typeface="Arial"/>
              <a:ea typeface="Arial"/>
              <a:cs typeface="Arial"/>
              <a:sym typeface="Arial"/>
            </a:endParaRPr>
          </a:p>
          <a:p>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7105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s-CO" sz="1100" b="1" i="0" u="none" strike="noStrike" cap="none" dirty="0" smtClean="0">
                <a:solidFill>
                  <a:srgbClr val="000000"/>
                </a:solidFill>
                <a:effectLst/>
                <a:latin typeface="Arial"/>
                <a:ea typeface="Arial"/>
                <a:cs typeface="Arial"/>
                <a:sym typeface="Arial"/>
              </a:rPr>
              <a:t>La moción final del </a:t>
            </a:r>
            <a:r>
              <a:rPr lang="es-CO" sz="1100" b="1" i="1" u="none" strike="noStrike" cap="none" dirty="0" smtClean="0">
                <a:solidFill>
                  <a:srgbClr val="000000"/>
                </a:solidFill>
                <a:effectLst/>
                <a:latin typeface="Arial"/>
                <a:ea typeface="Arial"/>
                <a:cs typeface="Arial"/>
                <a:sym typeface="Arial"/>
              </a:rPr>
              <a:t>IAC</a:t>
            </a:r>
            <a:r>
              <a:rPr lang="es-CO" sz="1100" b="0" i="1" u="none" strike="noStrike" cap="none" dirty="0" smtClean="0">
                <a:solidFill>
                  <a:srgbClr val="000000"/>
                </a:solidFill>
                <a:effectLst/>
                <a:latin typeface="Arial"/>
                <a:ea typeface="Arial"/>
                <a:cs typeface="Arial"/>
                <a:sym typeface="Arial"/>
              </a:rPr>
              <a:t> </a:t>
            </a:r>
            <a:r>
              <a:rPr lang="es-CO" sz="1100" b="0" i="0" u="none" strike="noStrike" cap="none" dirty="0" smtClean="0">
                <a:solidFill>
                  <a:srgbClr val="000000"/>
                </a:solidFill>
                <a:effectLst/>
                <a:latin typeface="Arial"/>
                <a:ea typeface="Arial"/>
                <a:cs typeface="Arial"/>
                <a:sym typeface="Arial"/>
              </a:rPr>
              <a:t>en el ICC </a:t>
            </a:r>
            <a:r>
              <a:rPr lang="es-CO" sz="1100" b="1" i="0" u="none" strike="noStrike" cap="none" dirty="0" smtClean="0">
                <a:solidFill>
                  <a:srgbClr val="000000"/>
                </a:solidFill>
                <a:effectLst/>
                <a:latin typeface="Arial"/>
                <a:ea typeface="Arial"/>
                <a:cs typeface="Arial"/>
                <a:sym typeface="Arial"/>
              </a:rPr>
              <a:t>es aprobar el borrador del nuevo libro, Un principio espiritual al día.</a:t>
            </a:r>
            <a:endParaRPr lang="en-US" sz="1100" b="1" i="0" u="none" strike="noStrike" cap="none" dirty="0" smtClean="0">
              <a:solidFill>
                <a:srgbClr val="000000"/>
              </a:solidFill>
              <a:effectLst/>
              <a:latin typeface="Arial"/>
              <a:ea typeface="Arial"/>
              <a:cs typeface="Arial"/>
              <a:sym typeface="Arial"/>
            </a:endParaRPr>
          </a:p>
          <a:p>
            <a:pPr marL="139700" indent="0">
              <a:buFontTx/>
              <a:buNone/>
            </a:pPr>
            <a:r>
              <a:rPr lang="es-CO" sz="1100" b="0" i="0" u="none" strike="noStrike" cap="none" dirty="0" smtClean="0">
                <a:solidFill>
                  <a:srgbClr val="000000"/>
                </a:solidFill>
                <a:effectLst/>
                <a:latin typeface="Arial"/>
                <a:ea typeface="Arial"/>
                <a:cs typeface="Arial"/>
                <a:sym typeface="Arial"/>
              </a:rPr>
              <a:t>Moción 4: </a:t>
            </a:r>
            <a:r>
              <a:rPr lang="es-ES_tradnl" sz="1100" b="0" i="0" u="none" strike="noStrike" cap="none" dirty="0" smtClean="0">
                <a:solidFill>
                  <a:srgbClr val="000000"/>
                </a:solidFill>
                <a:effectLst/>
                <a:latin typeface="Arial"/>
                <a:ea typeface="Arial"/>
                <a:cs typeface="Arial"/>
                <a:sym typeface="Arial"/>
              </a:rPr>
              <a:t>Aprobar el libro que figura en el Apéndice B, «Un Principio Espiritual por Día», como literatura de recuperación aprobada por la confraternidad.</a:t>
            </a:r>
          </a:p>
          <a:p>
            <a:pPr marL="139700" indent="0">
              <a:buFontTx/>
              <a:buNone/>
            </a:pPr>
            <a:r>
              <a:rPr lang="es-CO" sz="1100" b="0" i="0" u="none" strike="noStrike" cap="none" dirty="0" smtClean="0">
                <a:solidFill>
                  <a:srgbClr val="000000"/>
                </a:solidFill>
                <a:effectLst/>
                <a:latin typeface="Arial"/>
                <a:ea typeface="Arial"/>
                <a:cs typeface="Arial"/>
                <a:sym typeface="Arial"/>
              </a:rPr>
              <a:t>Propósito: </a:t>
            </a:r>
            <a:r>
              <a:rPr lang="es-ES_tradnl" sz="1100" b="0" i="0" u="none" strike="noStrike" cap="none" dirty="0" smtClean="0">
                <a:solidFill>
                  <a:srgbClr val="000000"/>
                </a:solidFill>
                <a:effectLst/>
                <a:latin typeface="Arial"/>
                <a:ea typeface="Arial"/>
                <a:cs typeface="Arial"/>
                <a:sym typeface="Arial"/>
              </a:rPr>
              <a:t>Disponer de otro material aprobado por la confraternidad, para que lo usen los miembros, grupos y comités de servicio de NA.</a:t>
            </a:r>
          </a:p>
          <a:p>
            <a:pPr marL="139700" indent="0">
              <a:buFontTx/>
              <a:buNone/>
            </a:pPr>
            <a:r>
              <a:rPr lang="es-CO" sz="1100" b="0" i="0" u="none" strike="noStrike" cap="none" dirty="0" smtClean="0">
                <a:solidFill>
                  <a:srgbClr val="000000"/>
                </a:solidFill>
                <a:effectLst/>
                <a:latin typeface="Arial"/>
                <a:ea typeface="Arial"/>
                <a:cs typeface="Arial"/>
                <a:sym typeface="Arial"/>
              </a:rPr>
              <a:t>Impacto financiero: </a:t>
            </a:r>
            <a:r>
              <a:rPr lang="es-ES_tradnl" sz="1100" b="0" i="0" u="none" strike="noStrike" cap="none" dirty="0" smtClean="0">
                <a:solidFill>
                  <a:srgbClr val="000000"/>
                </a:solidFill>
                <a:effectLst/>
                <a:latin typeface="Arial"/>
                <a:ea typeface="Arial"/>
                <a:cs typeface="Arial"/>
                <a:sym typeface="Arial"/>
              </a:rPr>
              <a:t>El costo de preparación de este material ya se ha desembolsado. Los únicos costos adicionales derivados de la aprobación de la presente moción son los de producción inicial, que serían mínimos.</a:t>
            </a:r>
          </a:p>
          <a:p>
            <a:pPr marL="139700" indent="0">
              <a:buFontTx/>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9821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FontTx/>
              <a:buNone/>
            </a:pPr>
            <a:r>
              <a:rPr lang="es-CO" sz="1100" b="0" i="0" u="none" strike="noStrike" cap="none" dirty="0" smtClean="0">
                <a:solidFill>
                  <a:srgbClr val="000000"/>
                </a:solidFill>
                <a:effectLst/>
                <a:latin typeface="Arial"/>
                <a:ea typeface="Arial"/>
                <a:cs typeface="Arial"/>
                <a:sym typeface="Arial"/>
              </a:rPr>
              <a:t>El borrador de aprobación está publicado en la página web de la CSM en </a:t>
            </a:r>
            <a:r>
              <a:rPr lang="es-CO" sz="1100" b="0" i="0" u="none" strike="noStrike" cap="none" dirty="0" smtClean="0">
                <a:solidFill>
                  <a:srgbClr val="000000"/>
                </a:solidFill>
                <a:effectLst/>
                <a:latin typeface="Arial"/>
                <a:ea typeface="Arial"/>
                <a:cs typeface="Arial"/>
                <a:sym typeface="Arial"/>
                <a:hlinkClick r:id="rId3"/>
              </a:rPr>
              <a:t>www.na.org/conference</a:t>
            </a:r>
            <a:r>
              <a:rPr lang="es-CO" sz="1100" b="0" i="0" u="none" strike="noStrike" cap="none" dirty="0" smtClean="0">
                <a:solidFill>
                  <a:srgbClr val="000000"/>
                </a:solidFill>
                <a:effectLst/>
                <a:latin typeface="Arial"/>
                <a:ea typeface="Arial"/>
                <a:cs typeface="Arial"/>
                <a:sym typeface="Arial"/>
              </a:rPr>
              <a:t> . Puede descargarlo de forma gratuita y las copias impresas están disponibles para su compra en nuestra tienda web en </a:t>
            </a:r>
            <a:r>
              <a:rPr lang="es-CO" sz="1100" b="0" i="0" u="none" strike="noStrike" cap="none" dirty="0" smtClean="0">
                <a:solidFill>
                  <a:srgbClr val="000000"/>
                </a:solidFill>
                <a:effectLst/>
                <a:latin typeface="Arial"/>
                <a:ea typeface="Arial"/>
                <a:cs typeface="Arial"/>
                <a:sym typeface="Arial"/>
                <a:hlinkClick r:id="rId4"/>
              </a:rPr>
              <a:t>www.na.org/webstore</a:t>
            </a:r>
            <a:r>
              <a:rPr lang="es-CO" sz="1100" b="0" i="0" u="none" strike="noStrike" cap="none" dirty="0" smtClean="0">
                <a:solidFill>
                  <a:srgbClr val="000000"/>
                </a:solidFill>
                <a:effectLst/>
                <a:latin typeface="Arial"/>
                <a:ea typeface="Arial"/>
                <a:cs typeface="Arial"/>
                <a:sym typeface="Arial"/>
              </a:rPr>
              <a:t> por $10,00 más gastos de envío.</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10" name="Google Shape;10;p2"/>
          <p:cNvSpPr/>
          <p:nvPr/>
        </p:nvSpPr>
        <p:spPr>
          <a:xfrm rot="10800000">
            <a:off x="5588496" y="-167"/>
            <a:ext cx="6603504"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grpSp>
        <p:nvGrpSpPr>
          <p:cNvPr id="11" name="Google Shape;11;p2"/>
          <p:cNvGrpSpPr/>
          <p:nvPr/>
        </p:nvGrpSpPr>
        <p:grpSpPr>
          <a:xfrm rot="10800000" flipH="1">
            <a:off x="4756878" y="-166"/>
            <a:ext cx="831621" cy="6858167"/>
            <a:chOff x="2291597" y="-125"/>
            <a:chExt cx="623715"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34971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 name="Google Shape;103;p12">
            <a:extLst>
              <a:ext uri="{FF2B5EF4-FFF2-40B4-BE49-F238E27FC236}">
                <a16:creationId xmlns:a16="http://schemas.microsoft.com/office/drawing/2014/main" id="{AE9B6914-F92F-F242-BBE0-1F5CE4F564E1}"/>
              </a:ext>
            </a:extLst>
          </p:cNvPr>
          <p:cNvSpPr/>
          <p:nvPr userDrawn="1"/>
        </p:nvSpPr>
        <p:spPr>
          <a:xfrm rot="10800000">
            <a:off x="3874432" y="0"/>
            <a:ext cx="8308019"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08607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22" name="Google Shape;22;p3"/>
          <p:cNvSpPr/>
          <p:nvPr userDrawn="1"/>
        </p:nvSpPr>
        <p:spPr>
          <a:xfrm rot="10800000">
            <a:off x="3877467" y="-167"/>
            <a:ext cx="8324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52" name="Google Shape;52;p6"/>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a:off x="8747696" y="0"/>
            <a:ext cx="3444304" cy="6858000"/>
          </a:xfrm>
          <a:prstGeom prst="rect">
            <a:avLst/>
          </a:prstGeom>
        </p:spPr>
      </p:pic>
      <p:sp>
        <p:nvSpPr>
          <p:cNvPr id="71" name="Google Shape;71;p8"/>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rotWithShape="1">
          <a:blip r:embed="rId2"/>
          <a:srcRect r="10000"/>
          <a:stretch/>
        </p:blipFill>
        <p:spPr>
          <a:xfrm>
            <a:off x="7848600" y="0"/>
            <a:ext cx="4343400" cy="6858000"/>
          </a:xfrm>
          <a:prstGeom prst="rect">
            <a:avLst/>
          </a:prstGeom>
        </p:spPr>
      </p:pic>
      <p:sp>
        <p:nvSpPr>
          <p:cNvPr id="71" name="Google Shape;71;p8"/>
          <p:cNvSpPr/>
          <p:nvPr/>
        </p:nvSpPr>
        <p:spPr>
          <a:xfrm>
            <a:off x="784860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7611780"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Tree>
    <p:extLst>
      <p:ext uri="{BB962C8B-B14F-4D97-AF65-F5344CB8AC3E}">
        <p14:creationId xmlns:p14="http://schemas.microsoft.com/office/powerpoint/2010/main" val="71154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330084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103" name="Google Shape;103;p12"/>
          <p:cNvSpPr/>
          <p:nvPr/>
        </p:nvSpPr>
        <p:spPr>
          <a:xfrm rot="10800000">
            <a:off x="-9548" y="0"/>
            <a:ext cx="12192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4" name="Google Shape;104;p12"/>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05" name="Google Shape;105;p12"/>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63" r:id="rId5"/>
    <p:sldLayoutId id="2147483657" r:id="rId6"/>
    <p:sldLayoutId id="2147483664" r:id="rId7"/>
    <p:sldLayoutId id="2147483660" r:id="rId8"/>
    <p:sldLayoutId id="2147483658" r:id="rId9"/>
    <p:sldLayoutId id="2147483661"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5998103" y="258666"/>
            <a:ext cx="5888736" cy="707886"/>
          </a:xfrm>
          <a:prstGeom prst="rect">
            <a:avLst/>
          </a:prstGeom>
          <a:noFill/>
        </p:spPr>
        <p:txBody>
          <a:bodyPr wrap="square" rtlCol="0">
            <a:spAutoFit/>
          </a:bodyPr>
          <a:lstStyle/>
          <a:p>
            <a:r>
              <a:rPr lang="en-US" sz="4000" b="1" dirty="0">
                <a:solidFill>
                  <a:srgbClr val="00B0F0"/>
                </a:solidFill>
              </a:rPr>
              <a:t>#1 </a:t>
            </a:r>
            <a:r>
              <a:rPr lang="en-US" sz="4000" b="1" dirty="0" smtClean="0">
                <a:solidFill>
                  <a:srgbClr val="00B0F0"/>
                </a:solidFill>
              </a:rPr>
              <a:t>de </a:t>
            </a:r>
            <a:r>
              <a:rPr lang="en-US" sz="4000" b="1" dirty="0">
                <a:solidFill>
                  <a:srgbClr val="00B0F0"/>
                </a:solidFill>
              </a:rPr>
              <a:t>3 </a:t>
            </a:r>
            <a:r>
              <a:rPr lang="en-US" sz="4000" b="1" dirty="0" smtClean="0">
                <a:solidFill>
                  <a:srgbClr val="00B0F0"/>
                </a:solidFill>
              </a:rPr>
              <a:t>Power Point</a:t>
            </a:r>
            <a:endParaRPr lang="en-US" sz="4000" b="1" dirty="0">
              <a:solidFill>
                <a:srgbClr val="00B0F0"/>
              </a:solidFill>
            </a:endParaRPr>
          </a:p>
        </p:txBody>
      </p:sp>
      <p:sp>
        <p:nvSpPr>
          <p:cNvPr id="4" name="TextBox 3">
            <a:extLst>
              <a:ext uri="{FF2B5EF4-FFF2-40B4-BE49-F238E27FC236}">
                <a16:creationId xmlns:a16="http://schemas.microsoft.com/office/drawing/2014/main" id="{DE96406E-1F5D-674D-BA0A-C4401397F013}"/>
              </a:ext>
            </a:extLst>
          </p:cNvPr>
          <p:cNvSpPr txBox="1"/>
          <p:nvPr/>
        </p:nvSpPr>
        <p:spPr>
          <a:xfrm>
            <a:off x="5912537" y="1294064"/>
            <a:ext cx="6545892" cy="938719"/>
          </a:xfrm>
          <a:prstGeom prst="rect">
            <a:avLst/>
          </a:prstGeom>
          <a:noFill/>
        </p:spPr>
        <p:txBody>
          <a:bodyPr wrap="square" rtlCol="0">
            <a:spAutoFit/>
          </a:bodyPr>
          <a:lstStyle/>
          <a:p>
            <a:pPr lvl="2">
              <a:lnSpc>
                <a:spcPts val="3340"/>
              </a:lnSpc>
              <a:spcBef>
                <a:spcPts val="1200"/>
              </a:spcBef>
            </a:pPr>
            <a:r>
              <a:rPr lang="en-US" sz="2800" b="1" dirty="0" smtClean="0">
                <a:solidFill>
                  <a:srgbClr val="00B0F0"/>
                </a:solidFill>
              </a:rPr>
              <a:t>Mociones </a:t>
            </a:r>
            <a:r>
              <a:rPr lang="en-US" sz="2800" b="1" dirty="0">
                <a:solidFill>
                  <a:srgbClr val="00B0F0"/>
                </a:solidFill>
              </a:rPr>
              <a:t>1-3 </a:t>
            </a:r>
            <a:r>
              <a:rPr lang="en-US" sz="2800" b="1" dirty="0" smtClean="0">
                <a:solidFill>
                  <a:srgbClr val="00B0F0"/>
                </a:solidFill>
              </a:rPr>
              <a:t>/Negocios requeridos Moción </a:t>
            </a:r>
            <a:r>
              <a:rPr lang="en-US" sz="2800" b="1" dirty="0">
                <a:solidFill>
                  <a:srgbClr val="00B0F0"/>
                </a:solidFill>
              </a:rPr>
              <a:t>4 / </a:t>
            </a:r>
            <a:r>
              <a:rPr lang="en-US" sz="2800" b="1" dirty="0" smtClean="0">
                <a:solidFill>
                  <a:srgbClr val="00B0F0"/>
                </a:solidFill>
              </a:rPr>
              <a:t> Libro SPAD</a:t>
            </a:r>
            <a:endParaRPr lang="en-US" sz="2800" dirty="0"/>
          </a:p>
        </p:txBody>
      </p:sp>
      <p:pic>
        <p:nvPicPr>
          <p:cNvPr id="5" name="Picture 4">
            <a:extLst>
              <a:ext uri="{FF2B5EF4-FFF2-40B4-BE49-F238E27FC236}">
                <a16:creationId xmlns:a16="http://schemas.microsoft.com/office/drawing/2014/main" id="{435FB72D-1A54-544D-85E2-9200CA1EA8C7}"/>
              </a:ext>
            </a:extLst>
          </p:cNvPr>
          <p:cNvPicPr>
            <a:picLocks noChangeAspect="1"/>
          </p:cNvPicPr>
          <p:nvPr/>
        </p:nvPicPr>
        <p:blipFill>
          <a:blip r:embed="rId4"/>
          <a:stretch>
            <a:fillRect/>
          </a:stretch>
        </p:blipFill>
        <p:spPr>
          <a:xfrm>
            <a:off x="5672003" y="1319481"/>
            <a:ext cx="317247" cy="332353"/>
          </a:xfrm>
          <a:prstGeom prst="rect">
            <a:avLst/>
          </a:prstGeom>
        </p:spPr>
      </p:pic>
      <p:pic>
        <p:nvPicPr>
          <p:cNvPr id="6" name="Picture 5">
            <a:extLst>
              <a:ext uri="{FF2B5EF4-FFF2-40B4-BE49-F238E27FC236}">
                <a16:creationId xmlns:a16="http://schemas.microsoft.com/office/drawing/2014/main" id="{58740AB8-952B-2C4D-AD03-819E0E7ECDCF}"/>
              </a:ext>
            </a:extLst>
          </p:cNvPr>
          <p:cNvPicPr>
            <a:picLocks noChangeAspect="1"/>
          </p:cNvPicPr>
          <p:nvPr/>
        </p:nvPicPr>
        <p:blipFill>
          <a:blip r:embed="rId4"/>
          <a:stretch>
            <a:fillRect/>
          </a:stretch>
        </p:blipFill>
        <p:spPr>
          <a:xfrm>
            <a:off x="5672004" y="1868201"/>
            <a:ext cx="317247" cy="332353"/>
          </a:xfrm>
          <a:prstGeom prst="rect">
            <a:avLst/>
          </a:prstGeom>
        </p:spPr>
      </p:pic>
      <p:pic>
        <p:nvPicPr>
          <p:cNvPr id="20" name="Picture 19">
            <a:extLst>
              <a:ext uri="{FF2B5EF4-FFF2-40B4-BE49-F238E27FC236}">
                <a16:creationId xmlns:a16="http://schemas.microsoft.com/office/drawing/2014/main" id="{D220D3AC-4DAB-D34A-BF17-0123E8A2D7B8}"/>
              </a:ext>
            </a:extLst>
          </p:cNvPr>
          <p:cNvPicPr>
            <a:picLocks noChangeAspect="1"/>
          </p:cNvPicPr>
          <p:nvPr/>
        </p:nvPicPr>
        <p:blipFill>
          <a:blip r:embed="rId5"/>
          <a:stretch>
            <a:fillRect/>
          </a:stretch>
        </p:blipFill>
        <p:spPr>
          <a:xfrm>
            <a:off x="11207111" y="6051473"/>
            <a:ext cx="728133" cy="745067"/>
          </a:xfrm>
          <a:prstGeom prst="rect">
            <a:avLst/>
          </a:prstGeom>
        </p:spPr>
      </p:pic>
      <p:sp>
        <p:nvSpPr>
          <p:cNvPr id="23" name="TextBox 22">
            <a:extLst>
              <a:ext uri="{FF2B5EF4-FFF2-40B4-BE49-F238E27FC236}">
                <a16:creationId xmlns:a16="http://schemas.microsoft.com/office/drawing/2014/main" id="{B5B9F1B4-495D-374B-95B3-269CD515A7DC}"/>
              </a:ext>
            </a:extLst>
          </p:cNvPr>
          <p:cNvSpPr txBox="1"/>
          <p:nvPr/>
        </p:nvSpPr>
        <p:spPr>
          <a:xfrm>
            <a:off x="5730859" y="5542822"/>
            <a:ext cx="5888736" cy="1077218"/>
          </a:xfrm>
          <a:prstGeom prst="rect">
            <a:avLst/>
          </a:prstGeom>
          <a:noFill/>
        </p:spPr>
        <p:txBody>
          <a:bodyPr wrap="square" rtlCol="0">
            <a:spAutoFit/>
          </a:bodyPr>
          <a:lstStyle/>
          <a:p>
            <a:r>
              <a:rPr lang="en-US" sz="3200" b="1" dirty="0" smtClean="0">
                <a:solidFill>
                  <a:srgbClr val="FFC000"/>
                </a:solidFill>
              </a:rPr>
              <a:t>Todos los </a:t>
            </a:r>
            <a:r>
              <a:rPr lang="en-US" sz="3200" b="1" dirty="0" smtClean="0">
                <a:solidFill>
                  <a:srgbClr val="FFC000"/>
                </a:solidFill>
              </a:rPr>
              <a:t>materiales </a:t>
            </a:r>
            <a:r>
              <a:rPr lang="en-US" sz="3200" b="1" dirty="0" err="1" smtClean="0">
                <a:solidFill>
                  <a:srgbClr val="FFC000"/>
                </a:solidFill>
              </a:rPr>
              <a:t>en</a:t>
            </a:r>
            <a:r>
              <a:rPr lang="en-US" sz="3200" b="1" dirty="0" smtClean="0">
                <a:solidFill>
                  <a:srgbClr val="FFC000"/>
                </a:solidFill>
              </a:rPr>
              <a:t>: </a:t>
            </a:r>
            <a:r>
              <a:rPr lang="en-US" sz="3200" b="1" dirty="0">
                <a:solidFill>
                  <a:srgbClr val="FFC000"/>
                </a:solidFill>
              </a:rPr>
              <a:t>www.na.org/conference </a:t>
            </a:r>
          </a:p>
        </p:txBody>
      </p:sp>
      <p:sp>
        <p:nvSpPr>
          <p:cNvPr id="24" name="TextBox 23">
            <a:extLst>
              <a:ext uri="{FF2B5EF4-FFF2-40B4-BE49-F238E27FC236}">
                <a16:creationId xmlns:a16="http://schemas.microsoft.com/office/drawing/2014/main" id="{28D5230A-211B-E340-995E-B05E48F0CD99}"/>
              </a:ext>
            </a:extLst>
          </p:cNvPr>
          <p:cNvSpPr txBox="1"/>
          <p:nvPr/>
        </p:nvSpPr>
        <p:spPr>
          <a:xfrm>
            <a:off x="5415247" y="2915979"/>
            <a:ext cx="6776753" cy="1938992"/>
          </a:xfrm>
          <a:prstGeom prst="rect">
            <a:avLst/>
          </a:prstGeom>
          <a:noFill/>
        </p:spPr>
        <p:txBody>
          <a:bodyPr wrap="square" rtlCol="0">
            <a:spAutoFit/>
          </a:bodyPr>
          <a:lstStyle/>
          <a:p>
            <a:r>
              <a:rPr lang="en-US" sz="4000" b="1" dirty="0">
                <a:solidFill>
                  <a:schemeClr val="tx2">
                    <a:lumMod val="75000"/>
                  </a:schemeClr>
                </a:solidFill>
              </a:rPr>
              <a:t>#2: </a:t>
            </a:r>
            <a:r>
              <a:rPr lang="en-US" sz="4000" b="1" dirty="0" smtClean="0">
                <a:solidFill>
                  <a:schemeClr val="tx2">
                    <a:lumMod val="75000"/>
                  </a:schemeClr>
                </a:solidFill>
              </a:rPr>
              <a:t>Presupuesto /Moción </a:t>
            </a:r>
            <a:r>
              <a:rPr lang="en-US" sz="4000" b="1" dirty="0">
                <a:solidFill>
                  <a:schemeClr val="tx2">
                    <a:lumMod val="75000"/>
                  </a:schemeClr>
                </a:solidFill>
              </a:rPr>
              <a:t>5</a:t>
            </a:r>
          </a:p>
          <a:p>
            <a:r>
              <a:rPr lang="en-US" sz="4000" b="1" dirty="0">
                <a:solidFill>
                  <a:schemeClr val="tx2">
                    <a:lumMod val="75000"/>
                  </a:schemeClr>
                </a:solidFill>
              </a:rPr>
              <a:t>#3: </a:t>
            </a:r>
            <a:r>
              <a:rPr lang="en-US" sz="4000" b="1" dirty="0" smtClean="0">
                <a:solidFill>
                  <a:schemeClr val="tx2">
                    <a:lumMod val="75000"/>
                  </a:schemeClr>
                </a:solidFill>
              </a:rPr>
              <a:t>Antecedentes &amp;    </a:t>
            </a:r>
          </a:p>
          <a:p>
            <a:r>
              <a:rPr lang="en-US" sz="4000" b="1" dirty="0">
                <a:solidFill>
                  <a:schemeClr val="tx2">
                    <a:lumMod val="75000"/>
                  </a:schemeClr>
                </a:solidFill>
              </a:rPr>
              <a:t> </a:t>
            </a:r>
            <a:r>
              <a:rPr lang="en-US" sz="4000" b="1" dirty="0" smtClean="0">
                <a:solidFill>
                  <a:schemeClr val="tx2">
                    <a:lumMod val="75000"/>
                  </a:schemeClr>
                </a:solidFill>
              </a:rPr>
              <a:t>     Trabajo del Ciclo</a:t>
            </a:r>
            <a:endParaRPr lang="en-US" sz="4000" b="1" dirty="0">
              <a:solidFill>
                <a:schemeClr val="tx2">
                  <a:lumMod val="75000"/>
                </a:schemeClr>
              </a:solidFill>
            </a:endParaRPr>
          </a:p>
        </p:txBody>
      </p:sp>
      <p:cxnSp>
        <p:nvCxnSpPr>
          <p:cNvPr id="8" name="Straight Connector 7">
            <a:extLst>
              <a:ext uri="{FF2B5EF4-FFF2-40B4-BE49-F238E27FC236}">
                <a16:creationId xmlns:a16="http://schemas.microsoft.com/office/drawing/2014/main" id="{2A8C2E11-5576-B840-AD42-94F5F6EDBDF9}"/>
              </a:ext>
            </a:extLst>
          </p:cNvPr>
          <p:cNvCxnSpPr/>
          <p:nvPr/>
        </p:nvCxnSpPr>
        <p:spPr>
          <a:xfrm>
            <a:off x="5842000" y="6669540"/>
            <a:ext cx="45720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rotWithShape="1">
          <a:blip r:embed="rId6"/>
          <a:srcRect t="1" b="1618"/>
          <a:stretch/>
        </p:blipFill>
        <p:spPr>
          <a:xfrm>
            <a:off x="2052" y="0"/>
            <a:ext cx="4746845" cy="6686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9CD1B2-0069-A04A-89F2-3F58A6B30092}"/>
              </a:ext>
            </a:extLst>
          </p:cNvPr>
          <p:cNvPicPr>
            <a:picLocks noChangeAspect="1"/>
          </p:cNvPicPr>
          <p:nvPr/>
        </p:nvPicPr>
        <p:blipFill rotWithShape="1">
          <a:blip r:embed="rId3"/>
          <a:srcRect l="4849" t="6188" r="7120" b="14563"/>
          <a:stretch/>
        </p:blipFill>
        <p:spPr>
          <a:xfrm>
            <a:off x="1933185" y="0"/>
            <a:ext cx="9858482" cy="6858000"/>
          </a:xfrm>
          <a:prstGeom prst="rect">
            <a:avLst/>
          </a:prstGeom>
        </p:spPr>
      </p:pic>
      <p:sp>
        <p:nvSpPr>
          <p:cNvPr id="3" name="Rectangle 2">
            <a:extLst>
              <a:ext uri="{FF2B5EF4-FFF2-40B4-BE49-F238E27FC236}">
                <a16:creationId xmlns:a16="http://schemas.microsoft.com/office/drawing/2014/main" id="{B10519AE-AE00-8649-B4BC-0ED8CDD80D0B}"/>
              </a:ext>
            </a:extLst>
          </p:cNvPr>
          <p:cNvSpPr/>
          <p:nvPr/>
        </p:nvSpPr>
        <p:spPr>
          <a:xfrm>
            <a:off x="222539" y="11009"/>
            <a:ext cx="2592964" cy="2800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11;p24">
            <a:extLst>
              <a:ext uri="{FF2B5EF4-FFF2-40B4-BE49-F238E27FC236}">
                <a16:creationId xmlns:a16="http://schemas.microsoft.com/office/drawing/2014/main" id="{65219107-3DDE-B546-9568-CB9163A90D33}"/>
              </a:ext>
            </a:extLst>
          </p:cNvPr>
          <p:cNvSpPr txBox="1">
            <a:spLocks/>
          </p:cNvSpPr>
          <p:nvPr/>
        </p:nvSpPr>
        <p:spPr>
          <a:xfrm>
            <a:off x="28144" y="106259"/>
            <a:ext cx="2981755" cy="113199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pPr algn="ctr"/>
            <a:r>
              <a:rPr lang="en-US" sz="3600" dirty="0">
                <a:solidFill>
                  <a:schemeClr val="bg1"/>
                </a:solidFill>
              </a:rPr>
              <a:t>2016 IAC </a:t>
            </a:r>
            <a:r>
              <a:rPr lang="en-US" sz="3600" dirty="0" smtClean="0">
                <a:solidFill>
                  <a:schemeClr val="bg1"/>
                </a:solidFill>
              </a:rPr>
              <a:t>Resultados</a:t>
            </a:r>
            <a:endParaRPr lang="en-US" sz="3600" dirty="0">
              <a:solidFill>
                <a:schemeClr val="bg1"/>
              </a:solidFill>
            </a:endParaRPr>
          </a:p>
          <a:p>
            <a:pPr algn="ctr"/>
            <a:r>
              <a:rPr lang="en-US" sz="3600" dirty="0" smtClean="0">
                <a:solidFill>
                  <a:schemeClr val="bg1"/>
                </a:solidFill>
              </a:rPr>
              <a:t> de la</a:t>
            </a:r>
          </a:p>
          <a:p>
            <a:pPr algn="ctr"/>
            <a:r>
              <a:rPr lang="en-US" sz="3600" dirty="0" smtClean="0">
                <a:solidFill>
                  <a:schemeClr val="bg1"/>
                </a:solidFill>
              </a:rPr>
              <a:t>encuesta</a:t>
            </a:r>
            <a:endParaRPr lang="en-US" sz="3600" dirty="0">
              <a:solidFill>
                <a:schemeClr val="bg1"/>
              </a:solidFill>
            </a:endParaRPr>
          </a:p>
        </p:txBody>
      </p:sp>
      <p:pic>
        <p:nvPicPr>
          <p:cNvPr id="7" name="Picture 6">
            <a:extLst>
              <a:ext uri="{FF2B5EF4-FFF2-40B4-BE49-F238E27FC236}">
                <a16:creationId xmlns:a16="http://schemas.microsoft.com/office/drawing/2014/main" id="{E67A3881-F36A-AD4D-A22D-639F394DD81F}"/>
              </a:ext>
            </a:extLst>
          </p:cNvPr>
          <p:cNvPicPr>
            <a:picLocks noChangeAspect="1"/>
          </p:cNvPicPr>
          <p:nvPr/>
        </p:nvPicPr>
        <p:blipFill rotWithShape="1">
          <a:blip r:embed="rId3"/>
          <a:srcRect l="32868" t="90259" r="37137" b="3451"/>
          <a:stretch/>
        </p:blipFill>
        <p:spPr>
          <a:xfrm>
            <a:off x="7083187" y="6148318"/>
            <a:ext cx="4379757" cy="709682"/>
          </a:xfrm>
          <a:prstGeom prst="rect">
            <a:avLst/>
          </a:prstGeom>
        </p:spPr>
      </p:pic>
    </p:spTree>
    <p:extLst>
      <p:ext uri="{BB962C8B-B14F-4D97-AF65-F5344CB8AC3E}">
        <p14:creationId xmlns:p14="http://schemas.microsoft.com/office/powerpoint/2010/main" val="389837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B36A2-9090-7A45-8B83-194BEC4CB994}"/>
              </a:ext>
            </a:extLst>
          </p:cNvPr>
          <p:cNvPicPr>
            <a:picLocks noChangeAspect="1"/>
          </p:cNvPicPr>
          <p:nvPr/>
        </p:nvPicPr>
        <p:blipFill rotWithShape="1">
          <a:blip r:embed="rId3"/>
          <a:srcRect t="5572" r="9458" b="17214"/>
          <a:stretch/>
        </p:blipFill>
        <p:spPr>
          <a:xfrm>
            <a:off x="4162567" y="1719566"/>
            <a:ext cx="8029433" cy="5138433"/>
          </a:xfrm>
          <a:prstGeom prst="rect">
            <a:avLst/>
          </a:prstGeom>
        </p:spPr>
      </p:pic>
      <p:pic>
        <p:nvPicPr>
          <p:cNvPr id="7" name="Picture 6">
            <a:extLst>
              <a:ext uri="{FF2B5EF4-FFF2-40B4-BE49-F238E27FC236}">
                <a16:creationId xmlns:a16="http://schemas.microsoft.com/office/drawing/2014/main" id="{5AB28AF0-96E7-8644-8DED-C9090D0FFB7E}"/>
              </a:ext>
            </a:extLst>
          </p:cNvPr>
          <p:cNvPicPr>
            <a:picLocks noChangeAspect="1"/>
          </p:cNvPicPr>
          <p:nvPr/>
        </p:nvPicPr>
        <p:blipFill>
          <a:blip r:embed="rId4"/>
          <a:stretch>
            <a:fillRect/>
          </a:stretch>
        </p:blipFill>
        <p:spPr>
          <a:xfrm>
            <a:off x="-2273" y="0"/>
            <a:ext cx="7046794" cy="3314942"/>
          </a:xfrm>
          <a:prstGeom prst="rect">
            <a:avLst/>
          </a:prstGeom>
        </p:spPr>
      </p:pic>
      <p:sp>
        <p:nvSpPr>
          <p:cNvPr id="8" name="TextBox 7">
            <a:extLst>
              <a:ext uri="{FF2B5EF4-FFF2-40B4-BE49-F238E27FC236}">
                <a16:creationId xmlns:a16="http://schemas.microsoft.com/office/drawing/2014/main" id="{F50E0CCD-EA56-BE44-B25C-B8ACDB72EEEE}"/>
              </a:ext>
            </a:extLst>
          </p:cNvPr>
          <p:cNvSpPr txBox="1"/>
          <p:nvPr/>
        </p:nvSpPr>
        <p:spPr>
          <a:xfrm>
            <a:off x="0" y="3429000"/>
            <a:ext cx="3562064" cy="666977"/>
          </a:xfrm>
          <a:prstGeom prst="rect">
            <a:avLst/>
          </a:prstGeom>
          <a:noFill/>
        </p:spPr>
        <p:txBody>
          <a:bodyPr wrap="square" rtlCol="0">
            <a:spAutoFit/>
          </a:bodyPr>
          <a:lstStyle/>
          <a:p>
            <a:r>
              <a:rPr lang="en-US" dirty="0" smtClean="0"/>
              <a:t>Taller UPED, </a:t>
            </a:r>
            <a:r>
              <a:rPr lang="en-US" dirty="0"/>
              <a:t/>
            </a:r>
            <a:br>
              <a:rPr lang="en-US" dirty="0"/>
            </a:br>
            <a:r>
              <a:rPr lang="en-US" dirty="0" smtClean="0"/>
              <a:t> Región Northern </a:t>
            </a:r>
            <a:r>
              <a:rPr lang="en-US" dirty="0"/>
              <a:t>New </a:t>
            </a:r>
            <a:r>
              <a:rPr lang="en-US" dirty="0" smtClean="0"/>
              <a:t>England</a:t>
            </a:r>
            <a:endParaRPr lang="en-US" dirty="0"/>
          </a:p>
        </p:txBody>
      </p:sp>
      <p:sp>
        <p:nvSpPr>
          <p:cNvPr id="9" name="TextBox 8">
            <a:extLst>
              <a:ext uri="{FF2B5EF4-FFF2-40B4-BE49-F238E27FC236}">
                <a16:creationId xmlns:a16="http://schemas.microsoft.com/office/drawing/2014/main" id="{98F3B057-2B9B-814A-98EF-07CE03A3FEF1}"/>
              </a:ext>
            </a:extLst>
          </p:cNvPr>
          <p:cNvSpPr txBox="1"/>
          <p:nvPr/>
        </p:nvSpPr>
        <p:spPr>
          <a:xfrm>
            <a:off x="5219701" y="6191022"/>
            <a:ext cx="3594100" cy="666977"/>
          </a:xfrm>
          <a:prstGeom prst="rect">
            <a:avLst/>
          </a:prstGeom>
          <a:noFill/>
        </p:spPr>
        <p:txBody>
          <a:bodyPr wrap="square" rtlCol="0">
            <a:spAutoFit/>
          </a:bodyPr>
          <a:lstStyle/>
          <a:p>
            <a:pPr algn="ctr"/>
            <a:r>
              <a:rPr lang="en-US" dirty="0" err="1" smtClean="0">
                <a:solidFill>
                  <a:schemeClr val="bg1"/>
                </a:solidFill>
              </a:rPr>
              <a:t>Poniendo</a:t>
            </a:r>
            <a:r>
              <a:rPr lang="en-US" dirty="0" smtClean="0">
                <a:solidFill>
                  <a:schemeClr val="bg1"/>
                </a:solidFill>
              </a:rPr>
              <a:t> juntas </a:t>
            </a:r>
            <a:r>
              <a:rPr lang="en-US" dirty="0" err="1" smtClean="0">
                <a:solidFill>
                  <a:schemeClr val="bg1"/>
                </a:solidFill>
              </a:rPr>
              <a:t>todas</a:t>
            </a:r>
            <a:r>
              <a:rPr lang="en-US" dirty="0" smtClean="0">
                <a:solidFill>
                  <a:schemeClr val="bg1"/>
                </a:solidFill>
              </a:rPr>
              <a:t> las Entradas</a:t>
            </a:r>
            <a:endParaRPr lang="en-US" dirty="0">
              <a:solidFill>
                <a:schemeClr val="bg1"/>
              </a:solidFill>
            </a:endParaRPr>
          </a:p>
        </p:txBody>
      </p:sp>
      <p:pic>
        <p:nvPicPr>
          <p:cNvPr id="11" name="Picture 10">
            <a:extLst>
              <a:ext uri="{FF2B5EF4-FFF2-40B4-BE49-F238E27FC236}">
                <a16:creationId xmlns:a16="http://schemas.microsoft.com/office/drawing/2014/main" id="{61E38B35-09F6-5249-B032-7F17DA7AE71F}"/>
              </a:ext>
            </a:extLst>
          </p:cNvPr>
          <p:cNvPicPr>
            <a:picLocks noChangeAspect="1"/>
          </p:cNvPicPr>
          <p:nvPr/>
        </p:nvPicPr>
        <p:blipFill>
          <a:blip r:embed="rId5"/>
          <a:stretch>
            <a:fillRect/>
          </a:stretch>
        </p:blipFill>
        <p:spPr>
          <a:xfrm>
            <a:off x="0" y="4658163"/>
            <a:ext cx="3863577" cy="2199836"/>
          </a:xfrm>
          <a:prstGeom prst="rect">
            <a:avLst/>
          </a:prstGeom>
        </p:spPr>
      </p:pic>
    </p:spTree>
    <p:extLst>
      <p:ext uri="{BB962C8B-B14F-4D97-AF65-F5344CB8AC3E}">
        <p14:creationId xmlns:p14="http://schemas.microsoft.com/office/powerpoint/2010/main" val="1490861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BA056-142D-764E-B770-DD1AFAF1B38C}"/>
              </a:ext>
            </a:extLst>
          </p:cNvPr>
          <p:cNvPicPr>
            <a:picLocks noChangeAspect="1"/>
          </p:cNvPicPr>
          <p:nvPr/>
        </p:nvPicPr>
        <p:blipFill>
          <a:blip r:embed="rId4"/>
          <a:stretch>
            <a:fillRect/>
          </a:stretch>
        </p:blipFill>
        <p:spPr>
          <a:xfrm>
            <a:off x="1262426" y="952901"/>
            <a:ext cx="9506723" cy="6858000"/>
          </a:xfrm>
          <a:prstGeom prst="rect">
            <a:avLst/>
          </a:prstGeom>
        </p:spPr>
      </p:pic>
      <p:sp>
        <p:nvSpPr>
          <p:cNvPr id="3" name="Google Shape;211;p24">
            <a:extLst>
              <a:ext uri="{FF2B5EF4-FFF2-40B4-BE49-F238E27FC236}">
                <a16:creationId xmlns:a16="http://schemas.microsoft.com/office/drawing/2014/main" id="{3A205D2E-BBA0-3242-B46E-4DB0F84925FE}"/>
              </a:ext>
            </a:extLst>
          </p:cNvPr>
          <p:cNvSpPr txBox="1">
            <a:spLocks/>
          </p:cNvSpPr>
          <p:nvPr/>
        </p:nvSpPr>
        <p:spPr>
          <a:xfrm>
            <a:off x="160421" y="-38501"/>
            <a:ext cx="12031579" cy="83701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3600" b="1" dirty="0" smtClean="0">
                <a:solidFill>
                  <a:srgbClr val="7030A0"/>
                </a:solidFill>
              </a:rPr>
              <a:t>UPED</a:t>
            </a:r>
            <a:endParaRPr lang="en-US" sz="3600" b="1" dirty="0">
              <a:solidFill>
                <a:srgbClr val="7030A0"/>
              </a:solidFill>
            </a:endParaRPr>
          </a:p>
        </p:txBody>
      </p:sp>
    </p:spTree>
    <p:extLst>
      <p:ext uri="{BB962C8B-B14F-4D97-AF65-F5344CB8AC3E}">
        <p14:creationId xmlns:p14="http://schemas.microsoft.com/office/powerpoint/2010/main" val="27831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650381-2CD9-9248-8F5D-D4E0CA02879B}"/>
              </a:ext>
            </a:extLst>
          </p:cNvPr>
          <p:cNvSpPr txBox="1"/>
          <p:nvPr/>
        </p:nvSpPr>
        <p:spPr>
          <a:xfrm>
            <a:off x="-158326" y="2146999"/>
            <a:ext cx="8254575" cy="4339650"/>
          </a:xfrm>
          <a:prstGeom prst="rect">
            <a:avLst/>
          </a:prstGeom>
          <a:noFill/>
        </p:spPr>
        <p:txBody>
          <a:bodyPr wrap="square" rtlCol="0">
            <a:spAutoFit/>
          </a:bodyPr>
          <a:lstStyle/>
          <a:p>
            <a:pPr>
              <a:spcBef>
                <a:spcPts val="600"/>
              </a:spcBef>
            </a:pPr>
            <a:r>
              <a:rPr lang="es-ES" sz="3200" b="1" dirty="0" smtClean="0">
                <a:solidFill>
                  <a:srgbClr val="16469A"/>
                </a:solidFill>
                <a:latin typeface="+mn-lt"/>
              </a:rPr>
              <a:t>    Que sean </a:t>
            </a:r>
            <a:r>
              <a:rPr lang="es-ES" sz="3200" b="1" dirty="0">
                <a:solidFill>
                  <a:srgbClr val="16469A"/>
                </a:solidFill>
                <a:latin typeface="+mn-lt"/>
              </a:rPr>
              <a:t>realistas, </a:t>
            </a:r>
            <a:r>
              <a:rPr lang="es-ES" sz="3200" b="1" dirty="0" smtClean="0">
                <a:solidFill>
                  <a:srgbClr val="16469A"/>
                </a:solidFill>
                <a:latin typeface="+mn-lt"/>
              </a:rPr>
              <a:t>inclusivos </a:t>
            </a:r>
            <a:r>
              <a:rPr lang="es-ES" sz="3200" b="1" dirty="0">
                <a:solidFill>
                  <a:srgbClr val="16469A"/>
                </a:solidFill>
                <a:latin typeface="+mn-lt"/>
              </a:rPr>
              <a:t>y </a:t>
            </a:r>
            <a:r>
              <a:rPr lang="es-ES" sz="3200" b="1" dirty="0" smtClean="0">
                <a:solidFill>
                  <a:srgbClr val="16469A"/>
                </a:solidFill>
                <a:latin typeface="+mn-lt"/>
              </a:rPr>
              <a:t>que </a:t>
            </a:r>
          </a:p>
          <a:p>
            <a:pPr>
              <a:spcBef>
                <a:spcPts val="600"/>
              </a:spcBef>
            </a:pPr>
            <a:r>
              <a:rPr lang="es-ES" sz="3200" b="1" dirty="0">
                <a:solidFill>
                  <a:srgbClr val="16469A"/>
                </a:solidFill>
                <a:latin typeface="+mn-lt"/>
              </a:rPr>
              <a:t> </a:t>
            </a:r>
            <a:r>
              <a:rPr lang="es-ES" sz="3200" b="1" dirty="0" smtClean="0">
                <a:solidFill>
                  <a:srgbClr val="16469A"/>
                </a:solidFill>
                <a:latin typeface="+mn-lt"/>
              </a:rPr>
              <a:t>   </a:t>
            </a:r>
            <a:r>
              <a:rPr lang="es-ES" sz="3200" b="1" dirty="0" smtClean="0">
                <a:solidFill>
                  <a:srgbClr val="16469A"/>
                </a:solidFill>
                <a:latin typeface="+mn-lt"/>
              </a:rPr>
              <a:t>generen identificación</a:t>
            </a:r>
            <a:r>
              <a:rPr lang="es-ES" sz="3200" b="1" dirty="0">
                <a:solidFill>
                  <a:srgbClr val="16469A"/>
                </a:solidFill>
                <a:latin typeface="+mn-lt"/>
              </a:rPr>
              <a:t>,</a:t>
            </a:r>
          </a:p>
          <a:p>
            <a:pPr marL="457200" indent="-457200">
              <a:spcBef>
                <a:spcPts val="600"/>
              </a:spcBef>
              <a:buFont typeface="Arial" panose="020B0604020202020204" pitchFamily="34" charset="0"/>
              <a:buChar char="•"/>
            </a:pPr>
            <a:r>
              <a:rPr lang="es-ES" sz="3200" b="1" dirty="0" smtClean="0">
                <a:solidFill>
                  <a:srgbClr val="16469A"/>
                </a:solidFill>
                <a:latin typeface="+mn-lt"/>
              </a:rPr>
              <a:t>Que toquen puntos</a:t>
            </a:r>
            <a:r>
              <a:rPr lang="es-ES" sz="3200" b="1" dirty="0" smtClean="0">
                <a:solidFill>
                  <a:srgbClr val="16469A"/>
                </a:solidFill>
                <a:latin typeface="+mn-lt"/>
              </a:rPr>
              <a:t> diferentes/que tengan funciones diferentes,</a:t>
            </a:r>
            <a:endParaRPr lang="es-ES" sz="3200" b="1" dirty="0">
              <a:solidFill>
                <a:srgbClr val="16469A"/>
              </a:solidFill>
              <a:latin typeface="+mn-lt"/>
            </a:endParaRPr>
          </a:p>
          <a:p>
            <a:pPr marL="457200" indent="-457200">
              <a:spcBef>
                <a:spcPts val="600"/>
              </a:spcBef>
              <a:buFont typeface="Arial" panose="020B0604020202020204" pitchFamily="34" charset="0"/>
              <a:buChar char="•"/>
            </a:pPr>
            <a:r>
              <a:rPr lang="es-ES" sz="3200" b="1" dirty="0" smtClean="0">
                <a:solidFill>
                  <a:srgbClr val="16469A"/>
                </a:solidFill>
                <a:latin typeface="+mn-lt"/>
              </a:rPr>
              <a:t>Que toquen </a:t>
            </a:r>
            <a:r>
              <a:rPr lang="es-ES" sz="3200" b="1" dirty="0">
                <a:solidFill>
                  <a:srgbClr val="16469A"/>
                </a:solidFill>
                <a:latin typeface="+mn-lt"/>
              </a:rPr>
              <a:t>nuestra fibra sensible,</a:t>
            </a:r>
          </a:p>
          <a:p>
            <a:pPr marL="457200" indent="-457200">
              <a:spcBef>
                <a:spcPts val="600"/>
              </a:spcBef>
              <a:buFont typeface="Arial" panose="020B0604020202020204" pitchFamily="34" charset="0"/>
              <a:buChar char="•"/>
            </a:pPr>
            <a:r>
              <a:rPr lang="es-ES" sz="3200" b="1" dirty="0" smtClean="0">
                <a:solidFill>
                  <a:srgbClr val="16469A"/>
                </a:solidFill>
                <a:latin typeface="+mn-lt"/>
              </a:rPr>
              <a:t>Que amplíen </a:t>
            </a:r>
            <a:r>
              <a:rPr lang="es-ES" sz="3200" b="1" dirty="0">
                <a:solidFill>
                  <a:srgbClr val="16469A"/>
                </a:solidFill>
                <a:latin typeface="+mn-lt"/>
              </a:rPr>
              <a:t>nuestro entendimiento, </a:t>
            </a:r>
            <a:r>
              <a:rPr lang="es-ES" sz="3200" b="1" dirty="0" smtClean="0">
                <a:solidFill>
                  <a:srgbClr val="16469A"/>
                </a:solidFill>
                <a:latin typeface="+mn-lt"/>
              </a:rPr>
              <a:t>   y que ayudan </a:t>
            </a:r>
            <a:r>
              <a:rPr lang="es-ES" sz="3200" b="1" dirty="0">
                <a:solidFill>
                  <a:srgbClr val="16469A"/>
                </a:solidFill>
                <a:latin typeface="+mn-lt"/>
              </a:rPr>
              <a:t>a que nos riamos de </a:t>
            </a:r>
            <a:r>
              <a:rPr lang="es-ES" sz="3200" b="1" dirty="0" smtClean="0">
                <a:solidFill>
                  <a:srgbClr val="16469A"/>
                </a:solidFill>
                <a:latin typeface="+mn-lt"/>
              </a:rPr>
              <a:t> nosotros </a:t>
            </a:r>
            <a:r>
              <a:rPr lang="es-ES" sz="3200" b="1" dirty="0">
                <a:solidFill>
                  <a:srgbClr val="16469A"/>
                </a:solidFill>
                <a:latin typeface="+mn-lt"/>
              </a:rPr>
              <a:t>mismos</a:t>
            </a:r>
            <a:r>
              <a:rPr lang="es-ES" sz="3200" b="1" dirty="0" smtClean="0">
                <a:solidFill>
                  <a:srgbClr val="16469A"/>
                </a:solidFill>
                <a:latin typeface="+mn-lt"/>
              </a:rPr>
              <a:t>.</a:t>
            </a:r>
            <a:endParaRPr lang="es-ES" sz="3200" b="1" dirty="0">
              <a:solidFill>
                <a:srgbClr val="16469A"/>
              </a:solidFill>
              <a:latin typeface="+mn-lt"/>
            </a:endParaRPr>
          </a:p>
        </p:txBody>
      </p:sp>
      <p:sp>
        <p:nvSpPr>
          <p:cNvPr id="5" name="Title 4">
            <a:extLst>
              <a:ext uri="{FF2B5EF4-FFF2-40B4-BE49-F238E27FC236}">
                <a16:creationId xmlns:a16="http://schemas.microsoft.com/office/drawing/2014/main" id="{40054A5F-5CE6-BE43-8969-04C632DD32FD}"/>
              </a:ext>
            </a:extLst>
          </p:cNvPr>
          <p:cNvSpPr>
            <a:spLocks noGrp="1"/>
          </p:cNvSpPr>
          <p:nvPr>
            <p:ph type="title"/>
          </p:nvPr>
        </p:nvSpPr>
        <p:spPr>
          <a:xfrm>
            <a:off x="158325" y="0"/>
            <a:ext cx="7517350" cy="1173304"/>
          </a:xfrm>
        </p:spPr>
        <p:txBody>
          <a:bodyPr anchor="t" anchorCtr="0"/>
          <a:lstStyle/>
          <a:p>
            <a:r>
              <a:rPr lang="es-ES" sz="5400" dirty="0" smtClean="0">
                <a:solidFill>
                  <a:srgbClr val="7030A0"/>
                </a:solidFill>
              </a:rPr>
              <a:t>Estándares </a:t>
            </a:r>
            <a:r>
              <a:rPr lang="es-ES" sz="5400" dirty="0">
                <a:solidFill>
                  <a:srgbClr val="7030A0"/>
                </a:solidFill>
              </a:rPr>
              <a:t>del grupo de trabajo </a:t>
            </a:r>
            <a:r>
              <a:rPr lang="es-ES" sz="5400" dirty="0" smtClean="0">
                <a:solidFill>
                  <a:srgbClr val="7030A0"/>
                </a:solidFill>
              </a:rPr>
              <a:t>SPAD</a:t>
            </a:r>
            <a:endParaRPr lang="en-US" sz="5400" dirty="0">
              <a:solidFill>
                <a:srgbClr val="7030A0"/>
              </a:solidFill>
            </a:endParaRPr>
          </a:p>
        </p:txBody>
      </p:sp>
      <p:pic>
        <p:nvPicPr>
          <p:cNvPr id="6" name="Picture 5">
            <a:extLst>
              <a:ext uri="{FF2B5EF4-FFF2-40B4-BE49-F238E27FC236}">
                <a16:creationId xmlns:a16="http://schemas.microsoft.com/office/drawing/2014/main" id="{833FB26B-7D6A-D644-9230-FE9AC974B2B7}"/>
              </a:ext>
            </a:extLst>
          </p:cNvPr>
          <p:cNvPicPr>
            <a:picLocks noChangeAspect="1"/>
          </p:cNvPicPr>
          <p:nvPr/>
        </p:nvPicPr>
        <p:blipFill>
          <a:blip r:embed="rId3"/>
          <a:stretch>
            <a:fillRect/>
          </a:stretch>
        </p:blipFill>
        <p:spPr>
          <a:xfrm rot="741873">
            <a:off x="8949494" y="3981587"/>
            <a:ext cx="2747583" cy="2816273"/>
          </a:xfrm>
          <a:prstGeom prst="rect">
            <a:avLst/>
          </a:prstGeom>
        </p:spPr>
      </p:pic>
      <p:pic>
        <p:nvPicPr>
          <p:cNvPr id="8" name="Picture 7">
            <a:extLst>
              <a:ext uri="{FF2B5EF4-FFF2-40B4-BE49-F238E27FC236}">
                <a16:creationId xmlns:a16="http://schemas.microsoft.com/office/drawing/2014/main" id="{E05690C0-8C41-494C-8B2A-7F3CD532F466}"/>
              </a:ext>
            </a:extLst>
          </p:cNvPr>
          <p:cNvPicPr>
            <a:picLocks noChangeAspect="1"/>
          </p:cNvPicPr>
          <p:nvPr/>
        </p:nvPicPr>
        <p:blipFill>
          <a:blip r:embed="rId4"/>
          <a:stretch>
            <a:fillRect/>
          </a:stretch>
        </p:blipFill>
        <p:spPr>
          <a:xfrm>
            <a:off x="8416304" y="274496"/>
            <a:ext cx="1362696" cy="1394388"/>
          </a:xfrm>
          <a:prstGeom prst="rect">
            <a:avLst/>
          </a:prstGeom>
        </p:spPr>
      </p:pic>
      <p:pic>
        <p:nvPicPr>
          <p:cNvPr id="9" name="Picture 8">
            <a:extLst>
              <a:ext uri="{FF2B5EF4-FFF2-40B4-BE49-F238E27FC236}">
                <a16:creationId xmlns:a16="http://schemas.microsoft.com/office/drawing/2014/main" id="{6A4EF1BE-2E39-814F-8230-244359C5ECBF}"/>
              </a:ext>
            </a:extLst>
          </p:cNvPr>
          <p:cNvPicPr>
            <a:picLocks noChangeAspect="1"/>
          </p:cNvPicPr>
          <p:nvPr/>
        </p:nvPicPr>
        <p:blipFill>
          <a:blip r:embed="rId5"/>
          <a:stretch>
            <a:fillRect/>
          </a:stretch>
        </p:blipFill>
        <p:spPr>
          <a:xfrm>
            <a:off x="10984605" y="452047"/>
            <a:ext cx="982133" cy="508000"/>
          </a:xfrm>
          <a:prstGeom prst="rect">
            <a:avLst/>
          </a:prstGeom>
        </p:spPr>
      </p:pic>
      <p:pic>
        <p:nvPicPr>
          <p:cNvPr id="10" name="Picture 9">
            <a:extLst>
              <a:ext uri="{FF2B5EF4-FFF2-40B4-BE49-F238E27FC236}">
                <a16:creationId xmlns:a16="http://schemas.microsoft.com/office/drawing/2014/main" id="{746EFB12-8382-A44F-8485-D8706408AE68}"/>
              </a:ext>
            </a:extLst>
          </p:cNvPr>
          <p:cNvPicPr>
            <a:picLocks noChangeAspect="1"/>
          </p:cNvPicPr>
          <p:nvPr/>
        </p:nvPicPr>
        <p:blipFill>
          <a:blip r:embed="rId6"/>
          <a:stretch>
            <a:fillRect/>
          </a:stretch>
        </p:blipFill>
        <p:spPr>
          <a:xfrm>
            <a:off x="9120267" y="2895496"/>
            <a:ext cx="609600" cy="338667"/>
          </a:xfrm>
          <a:prstGeom prst="rect">
            <a:avLst/>
          </a:prstGeom>
        </p:spPr>
      </p:pic>
      <p:pic>
        <p:nvPicPr>
          <p:cNvPr id="11" name="Picture 10">
            <a:extLst>
              <a:ext uri="{FF2B5EF4-FFF2-40B4-BE49-F238E27FC236}">
                <a16:creationId xmlns:a16="http://schemas.microsoft.com/office/drawing/2014/main" id="{297C245D-F095-1C42-AA76-26ECD4A0367F}"/>
              </a:ext>
            </a:extLst>
          </p:cNvPr>
          <p:cNvPicPr>
            <a:picLocks noChangeAspect="1"/>
          </p:cNvPicPr>
          <p:nvPr/>
        </p:nvPicPr>
        <p:blipFill>
          <a:blip r:embed="rId7"/>
          <a:stretch>
            <a:fillRect/>
          </a:stretch>
        </p:blipFill>
        <p:spPr>
          <a:xfrm rot="20768824">
            <a:off x="8588148" y="1843172"/>
            <a:ext cx="1320800" cy="338667"/>
          </a:xfrm>
          <a:prstGeom prst="rect">
            <a:avLst/>
          </a:prstGeom>
        </p:spPr>
      </p:pic>
      <p:pic>
        <p:nvPicPr>
          <p:cNvPr id="12" name="Picture 11">
            <a:extLst>
              <a:ext uri="{FF2B5EF4-FFF2-40B4-BE49-F238E27FC236}">
                <a16:creationId xmlns:a16="http://schemas.microsoft.com/office/drawing/2014/main" id="{4EE178C9-A5F4-624C-A9F4-856AA0C30C7D}"/>
              </a:ext>
            </a:extLst>
          </p:cNvPr>
          <p:cNvPicPr>
            <a:picLocks noChangeAspect="1"/>
          </p:cNvPicPr>
          <p:nvPr/>
        </p:nvPicPr>
        <p:blipFill>
          <a:blip r:embed="rId8"/>
          <a:stretch>
            <a:fillRect/>
          </a:stretch>
        </p:blipFill>
        <p:spPr>
          <a:xfrm>
            <a:off x="9923316" y="2363522"/>
            <a:ext cx="1371600" cy="440267"/>
          </a:xfrm>
          <a:prstGeom prst="rect">
            <a:avLst/>
          </a:prstGeom>
        </p:spPr>
      </p:pic>
      <p:sp>
        <p:nvSpPr>
          <p:cNvPr id="13" name="TextBox 9">
            <a:extLst>
              <a:ext uri="{FF2B5EF4-FFF2-40B4-BE49-F238E27FC236}">
                <a16:creationId xmlns:a16="http://schemas.microsoft.com/office/drawing/2014/main" id="{E97F5F2D-2F7F-BE4D-A3CE-4D3973BF54D0}"/>
              </a:ext>
            </a:extLst>
          </p:cNvPr>
          <p:cNvSpPr txBox="1"/>
          <p:nvPr/>
        </p:nvSpPr>
        <p:spPr>
          <a:xfrm rot="640986">
            <a:off x="8978282" y="4354758"/>
            <a:ext cx="2690005" cy="1569660"/>
          </a:xfrm>
          <a:prstGeom prst="rect">
            <a:avLst/>
          </a:prstGeom>
          <a:noFill/>
        </p:spPr>
        <p:txBody>
          <a:bodyPr wrap="square" rtlCol="0">
            <a:spAutoFit/>
          </a:bodyPr>
          <a:lstStyle/>
          <a:p>
            <a:pPr algn="ctr"/>
            <a:r>
              <a:rPr lang="en-US" sz="3200" b="1" dirty="0" smtClean="0">
                <a:solidFill>
                  <a:srgbClr val="7030A0"/>
                </a:solidFill>
                <a:latin typeface="Lucida Handwriting" panose="03010101010101010101" pitchFamily="66" charset="77"/>
              </a:rPr>
              <a:t>Pausa</a:t>
            </a:r>
            <a:endParaRPr lang="en-US" sz="3200" b="1" dirty="0">
              <a:solidFill>
                <a:srgbClr val="7030A0"/>
              </a:solidFill>
              <a:latin typeface="Lucida Handwriting" panose="03010101010101010101" pitchFamily="66" charset="77"/>
            </a:endParaRPr>
          </a:p>
          <a:p>
            <a:pPr algn="ctr"/>
            <a:r>
              <a:rPr lang="en-US" sz="3200" b="1" dirty="0">
                <a:solidFill>
                  <a:srgbClr val="7030A0"/>
                </a:solidFill>
                <a:latin typeface="Lucida Handwriting" panose="03010101010101010101" pitchFamily="66" charset="77"/>
              </a:rPr>
              <a:t>p</a:t>
            </a:r>
            <a:r>
              <a:rPr lang="en-US" sz="3200" b="1" dirty="0" smtClean="0">
                <a:solidFill>
                  <a:srgbClr val="7030A0"/>
                </a:solidFill>
                <a:latin typeface="Lucida Handwriting" panose="03010101010101010101" pitchFamily="66" charset="77"/>
              </a:rPr>
              <a:t>ara </a:t>
            </a:r>
            <a:r>
              <a:rPr lang="en-US" sz="3200" b="1" dirty="0" smtClean="0">
                <a:solidFill>
                  <a:srgbClr val="7030A0"/>
                </a:solidFill>
                <a:latin typeface="Lucida Handwriting" panose="03010101010101010101" pitchFamily="66" charset="77"/>
              </a:rPr>
              <a:t>discusión</a:t>
            </a:r>
            <a:endParaRPr lang="en-US" sz="3200" b="1" dirty="0">
              <a:solidFill>
                <a:srgbClr val="7030A0"/>
              </a:solidFill>
              <a:latin typeface="Lucida Handwriting" panose="03010101010101010101" pitchFamily="66" charset="77"/>
            </a:endParaRPr>
          </a:p>
        </p:txBody>
      </p:sp>
    </p:spTree>
    <p:extLst>
      <p:ext uri="{BB962C8B-B14F-4D97-AF65-F5344CB8AC3E}">
        <p14:creationId xmlns:p14="http://schemas.microsoft.com/office/powerpoint/2010/main" val="416701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5"/>
          <p:cNvSpPr/>
          <p:nvPr/>
        </p:nvSpPr>
        <p:spPr>
          <a:xfrm>
            <a:off x="5757527" y="486873"/>
            <a:ext cx="6434473" cy="6267107"/>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p>
            <a:pPr lvl="0" defTabSz="457200">
              <a:spcBef>
                <a:spcPts val="600"/>
              </a:spcBef>
              <a:spcAft>
                <a:spcPts val="1800"/>
              </a:spcAft>
              <a:buClr>
                <a:srgbClr val="92D050"/>
              </a:buClr>
              <a:buSzPct val="100000"/>
              <a:defRPr sz="1800"/>
            </a:pPr>
            <a:r>
              <a:rPr lang="es-ES" sz="3600" b="1" kern="1200" dirty="0" smtClean="0">
                <a:solidFill>
                  <a:srgbClr val="16469A"/>
                </a:solidFill>
                <a:latin typeface="+mn-lt"/>
                <a:ea typeface="Cambria" charset="0"/>
                <a:cs typeface="Cambria" charset="0"/>
                <a:sym typeface="PopplLaudatio-Regular"/>
              </a:rPr>
              <a:t>Otros Power Point </a:t>
            </a:r>
            <a:r>
              <a:rPr lang="es-ES" sz="3600" b="1" kern="1200" dirty="0">
                <a:solidFill>
                  <a:srgbClr val="16469A"/>
                </a:solidFill>
                <a:latin typeface="+mn-lt"/>
                <a:ea typeface="Cambria" charset="0"/>
                <a:cs typeface="Cambria" charset="0"/>
                <a:sym typeface="PopplLaudatio-Regular"/>
              </a:rPr>
              <a:t>y videos </a:t>
            </a:r>
            <a:r>
              <a:rPr lang="es-ES" sz="3600" b="1" kern="1200" dirty="0" smtClean="0">
                <a:solidFill>
                  <a:srgbClr val="16469A"/>
                </a:solidFill>
                <a:latin typeface="+mn-lt"/>
                <a:ea typeface="Cambria" charset="0"/>
                <a:cs typeface="Cambria" charset="0"/>
                <a:sym typeface="PopplLaudatio-Regular"/>
              </a:rPr>
              <a:t> están disponibles </a:t>
            </a:r>
            <a:r>
              <a:rPr lang="es-ES" sz="3600" b="1" kern="1200" dirty="0">
                <a:solidFill>
                  <a:srgbClr val="16469A"/>
                </a:solidFill>
                <a:latin typeface="+mn-lt"/>
                <a:ea typeface="Cambria" charset="0"/>
                <a:cs typeface="Cambria" charset="0"/>
                <a:sym typeface="PopplLaudatio-Regular"/>
              </a:rPr>
              <a:t>en línea</a:t>
            </a:r>
          </a:p>
          <a:p>
            <a:pPr lvl="0" defTabSz="457200">
              <a:spcBef>
                <a:spcPts val="600"/>
              </a:spcBef>
              <a:spcAft>
                <a:spcPts val="1800"/>
              </a:spcAft>
              <a:buClr>
                <a:srgbClr val="92D050"/>
              </a:buClr>
              <a:buSzPct val="100000"/>
              <a:defRPr sz="1800"/>
            </a:pPr>
            <a:r>
              <a:rPr lang="es-ES" sz="3600" b="1" kern="1200" dirty="0">
                <a:solidFill>
                  <a:srgbClr val="16469A"/>
                </a:solidFill>
                <a:latin typeface="+mn-lt"/>
                <a:ea typeface="Cambria" charset="0"/>
                <a:cs typeface="Cambria" charset="0"/>
                <a:sym typeface="PopplLaudatio-Regular"/>
              </a:rPr>
              <a:t>Se pueden descargar los borradores </a:t>
            </a:r>
            <a:r>
              <a:rPr lang="es-ES" sz="3600" b="1" kern="1200" dirty="0" smtClean="0">
                <a:solidFill>
                  <a:srgbClr val="16469A"/>
                </a:solidFill>
                <a:latin typeface="+mn-lt"/>
                <a:ea typeface="Cambria" charset="0"/>
                <a:cs typeface="Cambria" charset="0"/>
                <a:sym typeface="PopplLaudatio-Regular"/>
              </a:rPr>
              <a:t>del </a:t>
            </a:r>
            <a:r>
              <a:rPr lang="es-ES" sz="3600" b="1" kern="1200" dirty="0">
                <a:solidFill>
                  <a:srgbClr val="16469A"/>
                </a:solidFill>
                <a:latin typeface="+mn-lt"/>
                <a:ea typeface="Cambria" charset="0"/>
                <a:cs typeface="Cambria" charset="0"/>
                <a:sym typeface="PopplLaudatio-Regular"/>
              </a:rPr>
              <a:t>ICC y SPAD. Se pueden solicitar copias impresas del borrador de SPAD a los Servicios Mundiales de </a:t>
            </a:r>
            <a:r>
              <a:rPr lang="es-ES" sz="3600" b="1" kern="1200" dirty="0" smtClean="0">
                <a:solidFill>
                  <a:srgbClr val="16469A"/>
                </a:solidFill>
                <a:latin typeface="+mn-lt"/>
                <a:ea typeface="Cambria" charset="0"/>
                <a:cs typeface="Cambria" charset="0"/>
                <a:sym typeface="PopplLaudatio-Regular"/>
              </a:rPr>
              <a:t>NA </a:t>
            </a:r>
            <a:r>
              <a:rPr kumimoji="0" sz="3600" b="1" i="0" u="sng" strike="noStrike" kern="1200" cap="none" spc="0" normalizeH="0" baseline="0" noProof="0" dirty="0" smtClean="0">
                <a:ln>
                  <a:noFill/>
                </a:ln>
                <a:solidFill>
                  <a:srgbClr val="16469A"/>
                </a:solidFill>
                <a:effectLst/>
                <a:uLnTx/>
                <a:uFill>
                  <a:solidFill>
                    <a:srgbClr val="00B0F0"/>
                  </a:solidFill>
                </a:uFill>
                <a:latin typeface="+mn-lt"/>
                <a:ea typeface="Cambria" charset="0"/>
                <a:cs typeface="Cambria" charset="0"/>
                <a:sym typeface="PopplLaudatio-Regular"/>
              </a:rPr>
              <a:t>www.na.org/conference</a:t>
            </a:r>
            <a:endPar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worldboard@na.org </a:t>
            </a:r>
          </a:p>
        </p:txBody>
      </p:sp>
      <p:pic>
        <p:nvPicPr>
          <p:cNvPr id="6" name="Picture 5">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5472143" y="677493"/>
            <a:ext cx="261851" cy="274320"/>
          </a:xfrm>
          <a:prstGeom prst="rect">
            <a:avLst/>
          </a:prstGeom>
        </p:spPr>
      </p:pic>
      <p:pic>
        <p:nvPicPr>
          <p:cNvPr id="7" name="Picture 6">
            <a:extLst>
              <a:ext uri="{FF2B5EF4-FFF2-40B4-BE49-F238E27FC236}">
                <a16:creationId xmlns:a16="http://schemas.microsoft.com/office/drawing/2014/main" id="{F336EA28-8EC5-9047-AAAE-28EAFEEEE1D6}"/>
              </a:ext>
            </a:extLst>
          </p:cNvPr>
          <p:cNvPicPr>
            <a:picLocks noChangeAspect="1"/>
          </p:cNvPicPr>
          <p:nvPr/>
        </p:nvPicPr>
        <p:blipFill>
          <a:blip r:embed="rId3"/>
          <a:stretch>
            <a:fillRect/>
          </a:stretch>
        </p:blipFill>
        <p:spPr>
          <a:xfrm>
            <a:off x="5472142" y="2071670"/>
            <a:ext cx="261851" cy="274320"/>
          </a:xfrm>
          <a:prstGeom prst="rect">
            <a:avLst/>
          </a:prstGeom>
        </p:spPr>
      </p:pic>
      <p:pic>
        <p:nvPicPr>
          <p:cNvPr id="4" name="Picture 3">
            <a:extLst>
              <a:ext uri="{FF2B5EF4-FFF2-40B4-BE49-F238E27FC236}">
                <a16:creationId xmlns:a16="http://schemas.microsoft.com/office/drawing/2014/main" id="{C1333379-3CFF-574C-B01E-C0568F397C0F}"/>
              </a:ext>
            </a:extLst>
          </p:cNvPr>
          <p:cNvPicPr>
            <a:picLocks noChangeAspect="1"/>
          </p:cNvPicPr>
          <p:nvPr/>
        </p:nvPicPr>
        <p:blipFill>
          <a:blip r:embed="rId4"/>
          <a:stretch>
            <a:fillRect/>
          </a:stretch>
        </p:blipFill>
        <p:spPr>
          <a:xfrm rot="20452375">
            <a:off x="372276" y="256641"/>
            <a:ext cx="4644050" cy="6006305"/>
          </a:xfrm>
          <a:prstGeom prst="rect">
            <a:avLst/>
          </a:prstGeom>
        </p:spPr>
      </p:pic>
      <p:pic>
        <p:nvPicPr>
          <p:cNvPr id="8" name="Imagen 7"/>
          <p:cNvPicPr>
            <a:picLocks noChangeAspect="1"/>
          </p:cNvPicPr>
          <p:nvPr/>
        </p:nvPicPr>
        <p:blipFill rotWithShape="1">
          <a:blip r:embed="rId5"/>
          <a:srcRect t="1" b="1618"/>
          <a:stretch/>
        </p:blipFill>
        <p:spPr>
          <a:xfrm rot="20364790">
            <a:off x="873520" y="519791"/>
            <a:ext cx="3890307" cy="5480005"/>
          </a:xfrm>
          <a:prstGeom prst="rect">
            <a:avLst/>
          </a:prstGeom>
        </p:spPr>
      </p:pic>
    </p:spTree>
    <p:extLst>
      <p:ext uri="{BB962C8B-B14F-4D97-AF65-F5344CB8AC3E}">
        <p14:creationId xmlns:p14="http://schemas.microsoft.com/office/powerpoint/2010/main" val="116797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14"/>
          <p:cNvSpPr txBox="1">
            <a:spLocks noGrp="1"/>
          </p:cNvSpPr>
          <p:nvPr>
            <p:ph type="body" idx="4294967295"/>
          </p:nvPr>
        </p:nvSpPr>
        <p:spPr>
          <a:xfrm>
            <a:off x="323850" y="305182"/>
            <a:ext cx="8420100" cy="4639485"/>
          </a:xfrm>
          <a:prstGeom prst="rect">
            <a:avLst/>
          </a:prstGeom>
        </p:spPr>
        <p:txBody>
          <a:bodyPr spcFirstLastPara="1" wrap="square" lIns="121900" tIns="121900" rIns="121900" bIns="121900" anchor="t" anchorCtr="0">
            <a:noAutofit/>
          </a:bodyPr>
          <a:lstStyle/>
          <a:p>
            <a:r>
              <a:rPr lang="es-ES" sz="3600" dirty="0"/>
              <a:t>Los participantes de la </a:t>
            </a:r>
            <a:r>
              <a:rPr lang="es-ES" sz="3600" dirty="0" smtClean="0"/>
              <a:t>Conferencia </a:t>
            </a:r>
            <a:r>
              <a:rPr lang="es-ES" sz="3600" dirty="0"/>
              <a:t>votaron para posponer la Conferencia de Servicio Mundial </a:t>
            </a:r>
            <a:r>
              <a:rPr lang="es-ES" sz="3600" dirty="0" smtClean="0"/>
              <a:t>hasta el </a:t>
            </a:r>
            <a:r>
              <a:rPr lang="es-ES" sz="3600" dirty="0"/>
              <a:t>2023 y tener una breve reunión de negocios en </a:t>
            </a:r>
            <a:r>
              <a:rPr lang="es-ES" sz="3600" dirty="0" smtClean="0"/>
              <a:t>el 2022 </a:t>
            </a:r>
            <a:r>
              <a:rPr lang="es-ES" sz="3600" dirty="0"/>
              <a:t>para abordar asuntos legalmente esenciales, así como una decisión sobre el libro Principio espiritual por día.</a:t>
            </a:r>
            <a:endParaRPr lang="en-US" sz="3600" dirty="0"/>
          </a:p>
        </p:txBody>
      </p:sp>
      <p:pic>
        <p:nvPicPr>
          <p:cNvPr id="4" name="Picture 3">
            <a:extLst>
              <a:ext uri="{FF2B5EF4-FFF2-40B4-BE49-F238E27FC236}">
                <a16:creationId xmlns:a16="http://schemas.microsoft.com/office/drawing/2014/main" id="{B40FC746-9A26-2D41-9EC3-30A30526FF9F}"/>
              </a:ext>
            </a:extLst>
          </p:cNvPr>
          <p:cNvPicPr>
            <a:picLocks noChangeAspect="1"/>
          </p:cNvPicPr>
          <p:nvPr/>
        </p:nvPicPr>
        <p:blipFill>
          <a:blip r:embed="rId3"/>
          <a:stretch>
            <a:fillRect/>
          </a:stretch>
        </p:blipFill>
        <p:spPr>
          <a:xfrm>
            <a:off x="9246654" y="622371"/>
            <a:ext cx="2217420" cy="1371600"/>
          </a:xfrm>
          <a:prstGeom prst="rect">
            <a:avLst/>
          </a:prstGeom>
        </p:spPr>
      </p:pic>
      <p:pic>
        <p:nvPicPr>
          <p:cNvPr id="6" name="Picture 5">
            <a:extLst>
              <a:ext uri="{FF2B5EF4-FFF2-40B4-BE49-F238E27FC236}">
                <a16:creationId xmlns:a16="http://schemas.microsoft.com/office/drawing/2014/main" id="{9DEBED93-4C2F-0246-8FE9-A63FC6E49B68}"/>
              </a:ext>
            </a:extLst>
          </p:cNvPr>
          <p:cNvPicPr>
            <a:picLocks noChangeAspect="1"/>
          </p:cNvPicPr>
          <p:nvPr/>
        </p:nvPicPr>
        <p:blipFill>
          <a:blip r:embed="rId4"/>
          <a:stretch>
            <a:fillRect/>
          </a:stretch>
        </p:blipFill>
        <p:spPr>
          <a:xfrm rot="20184072">
            <a:off x="9908729" y="2686189"/>
            <a:ext cx="1765188" cy="548640"/>
          </a:xfrm>
          <a:prstGeom prst="rect">
            <a:avLst/>
          </a:prstGeom>
        </p:spPr>
      </p:pic>
      <p:pic>
        <p:nvPicPr>
          <p:cNvPr id="8" name="Picture 7">
            <a:extLst>
              <a:ext uri="{FF2B5EF4-FFF2-40B4-BE49-F238E27FC236}">
                <a16:creationId xmlns:a16="http://schemas.microsoft.com/office/drawing/2014/main" id="{DD91382E-EE58-1F44-BC3F-46FFB71C47DB}"/>
              </a:ext>
            </a:extLst>
          </p:cNvPr>
          <p:cNvPicPr>
            <a:picLocks noChangeAspect="1"/>
          </p:cNvPicPr>
          <p:nvPr/>
        </p:nvPicPr>
        <p:blipFill>
          <a:blip r:embed="rId5"/>
          <a:stretch>
            <a:fillRect/>
          </a:stretch>
        </p:blipFill>
        <p:spPr>
          <a:xfrm>
            <a:off x="9711897" y="4116239"/>
            <a:ext cx="643467" cy="575733"/>
          </a:xfrm>
          <a:prstGeom prst="rect">
            <a:avLst/>
          </a:prstGeom>
        </p:spPr>
      </p:pic>
      <p:pic>
        <p:nvPicPr>
          <p:cNvPr id="9" name="Picture 8">
            <a:extLst>
              <a:ext uri="{FF2B5EF4-FFF2-40B4-BE49-F238E27FC236}">
                <a16:creationId xmlns:a16="http://schemas.microsoft.com/office/drawing/2014/main" id="{B5A4A260-1262-BE4D-ACFD-1749E2A21C58}"/>
              </a:ext>
            </a:extLst>
          </p:cNvPr>
          <p:cNvPicPr>
            <a:picLocks noChangeAspect="1"/>
          </p:cNvPicPr>
          <p:nvPr/>
        </p:nvPicPr>
        <p:blipFill>
          <a:blip r:embed="rId6"/>
          <a:stretch>
            <a:fillRect/>
          </a:stretch>
        </p:blipFill>
        <p:spPr>
          <a:xfrm>
            <a:off x="9168592" y="2177198"/>
            <a:ext cx="728133" cy="745067"/>
          </a:xfrm>
          <a:prstGeom prst="rect">
            <a:avLst/>
          </a:prstGeom>
        </p:spPr>
      </p:pic>
      <p:pic>
        <p:nvPicPr>
          <p:cNvPr id="10" name="Picture 9">
            <a:extLst>
              <a:ext uri="{FF2B5EF4-FFF2-40B4-BE49-F238E27FC236}">
                <a16:creationId xmlns:a16="http://schemas.microsoft.com/office/drawing/2014/main" id="{3D233DE2-99B1-9346-AFAA-8E796D9A1A87}"/>
              </a:ext>
            </a:extLst>
          </p:cNvPr>
          <p:cNvPicPr>
            <a:picLocks noChangeAspect="1"/>
          </p:cNvPicPr>
          <p:nvPr/>
        </p:nvPicPr>
        <p:blipFill>
          <a:blip r:embed="rId7"/>
          <a:stretch>
            <a:fillRect/>
          </a:stretch>
        </p:blipFill>
        <p:spPr>
          <a:xfrm rot="1526214">
            <a:off x="9801143" y="5384020"/>
            <a:ext cx="2169624" cy="548640"/>
          </a:xfrm>
          <a:prstGeom prst="rect">
            <a:avLst/>
          </a:prstGeom>
        </p:spPr>
      </p:pic>
      <p:sp>
        <p:nvSpPr>
          <p:cNvPr id="2" name="TextBox 1">
            <a:extLst>
              <a:ext uri="{FF2B5EF4-FFF2-40B4-BE49-F238E27FC236}">
                <a16:creationId xmlns:a16="http://schemas.microsoft.com/office/drawing/2014/main" id="{7BBCE607-89C9-1046-AE9C-AFEF06FDAA5B}"/>
              </a:ext>
            </a:extLst>
          </p:cNvPr>
          <p:cNvSpPr txBox="1"/>
          <p:nvPr/>
        </p:nvSpPr>
        <p:spPr>
          <a:xfrm>
            <a:off x="0" y="5037625"/>
            <a:ext cx="8743949" cy="954107"/>
          </a:xfrm>
          <a:prstGeom prst="rect">
            <a:avLst/>
          </a:prstGeom>
          <a:noFill/>
        </p:spPr>
        <p:txBody>
          <a:bodyPr wrap="square" rtlCol="0">
            <a:spAutoFit/>
          </a:bodyPr>
          <a:lstStyle/>
          <a:p>
            <a:r>
              <a:rPr lang="es-ES" sz="2800" b="1" u="sng" dirty="0">
                <a:solidFill>
                  <a:srgbClr val="00B050"/>
                </a:solidFill>
              </a:rPr>
              <a:t>Resultados de la </a:t>
            </a:r>
            <a:r>
              <a:rPr lang="es-ES" sz="2800" b="1" u="sng" dirty="0" smtClean="0">
                <a:solidFill>
                  <a:srgbClr val="00B050"/>
                </a:solidFill>
              </a:rPr>
              <a:t>votación: </a:t>
            </a:r>
            <a:r>
              <a:rPr lang="es-ES" sz="2800" b="1" u="sng" dirty="0">
                <a:solidFill>
                  <a:srgbClr val="00B050"/>
                </a:solidFill>
              </a:rPr>
              <a:t>110 sí (92%), 7 no (6%), 3 abstenciones (3%), 3 presentes sin votar</a:t>
            </a:r>
            <a:endParaRPr lang="en-US" dirty="0"/>
          </a:p>
        </p:txBody>
      </p:sp>
      <p:pic>
        <p:nvPicPr>
          <p:cNvPr id="5" name="Imagen 4"/>
          <p:cNvPicPr>
            <a:picLocks noChangeAspect="1"/>
          </p:cNvPicPr>
          <p:nvPr/>
        </p:nvPicPr>
        <p:blipFill>
          <a:blip r:embed="rId8"/>
          <a:stretch>
            <a:fillRect/>
          </a:stretch>
        </p:blipFill>
        <p:spPr>
          <a:xfrm>
            <a:off x="9256733" y="622220"/>
            <a:ext cx="1098632" cy="423177"/>
          </a:xfrm>
          <a:prstGeom prst="rect">
            <a:avLst/>
          </a:prstGeom>
        </p:spPr>
      </p:pic>
      <p:pic>
        <p:nvPicPr>
          <p:cNvPr id="7" name="Imagen 6"/>
          <p:cNvPicPr>
            <a:picLocks noChangeAspect="1"/>
          </p:cNvPicPr>
          <p:nvPr/>
        </p:nvPicPr>
        <p:blipFill>
          <a:blip r:embed="rId9"/>
          <a:stretch>
            <a:fillRect/>
          </a:stretch>
        </p:blipFill>
        <p:spPr>
          <a:xfrm>
            <a:off x="9788480" y="1101378"/>
            <a:ext cx="469695" cy="379405"/>
          </a:xfrm>
          <a:prstGeom prst="rect">
            <a:avLst/>
          </a:prstGeom>
        </p:spPr>
      </p:pic>
      <p:pic>
        <p:nvPicPr>
          <p:cNvPr id="11" name="Imagen 10"/>
          <p:cNvPicPr>
            <a:picLocks noChangeAspect="1"/>
          </p:cNvPicPr>
          <p:nvPr/>
        </p:nvPicPr>
        <p:blipFill>
          <a:blip r:embed="rId10"/>
          <a:stretch>
            <a:fillRect/>
          </a:stretch>
        </p:blipFill>
        <p:spPr>
          <a:xfrm>
            <a:off x="10023326" y="1473782"/>
            <a:ext cx="1440747" cy="446632"/>
          </a:xfrm>
          <a:prstGeom prst="rect">
            <a:avLst/>
          </a:prstGeom>
        </p:spPr>
      </p:pic>
      <p:pic>
        <p:nvPicPr>
          <p:cNvPr id="12" name="Imagen 11"/>
          <p:cNvPicPr>
            <a:picLocks noChangeAspect="1"/>
          </p:cNvPicPr>
          <p:nvPr/>
        </p:nvPicPr>
        <p:blipFill>
          <a:blip r:embed="rId11"/>
          <a:stretch>
            <a:fillRect/>
          </a:stretch>
        </p:blipFill>
        <p:spPr>
          <a:xfrm rot="20474789">
            <a:off x="9964017" y="2754999"/>
            <a:ext cx="1678619" cy="533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3856856" y="2574467"/>
            <a:ext cx="8853707" cy="4284008"/>
          </a:xfrm>
          <a:prstGeom prst="rect">
            <a:avLst/>
          </a:prstGeom>
        </p:spPr>
        <p:txBody>
          <a:bodyPr spcFirstLastPara="1" wrap="square" lIns="121900" tIns="121900" rIns="121900" bIns="121900" anchor="b" anchorCtr="0">
            <a:noAutofit/>
          </a:bodyPr>
          <a:lstStyle/>
          <a:p>
            <a:pPr defTabSz="457200">
              <a:lnSpc>
                <a:spcPts val="4500"/>
              </a:lnSpc>
            </a:pPr>
            <a:r>
              <a:rPr lang="es-ES" sz="3200" dirty="0">
                <a:latin typeface="Calibri Light" panose="020F0302020204030204" pitchFamily="34" charset="0"/>
                <a:cs typeface="Calibri Light" panose="020F0302020204030204" pitchFamily="34" charset="0"/>
              </a:rPr>
              <a:t>CSM virtual provisional 2022 </a:t>
            </a:r>
            <a:r>
              <a:rPr lang="es-ES" sz="3200" dirty="0" smtClean="0">
                <a:latin typeface="Calibri Light" panose="020F0302020204030204" pitchFamily="34" charset="0"/>
                <a:cs typeface="Calibri Light" panose="020F0302020204030204" pitchFamily="34" charset="0"/>
              </a:rPr>
              <a:t/>
            </a:r>
            <a:br>
              <a:rPr lang="es-ES" sz="3200" dirty="0" smtClean="0">
                <a:latin typeface="Calibri Light" panose="020F0302020204030204" pitchFamily="34" charset="0"/>
                <a:cs typeface="Calibri Light" panose="020F0302020204030204" pitchFamily="34" charset="0"/>
              </a:rPr>
            </a:br>
            <a:r>
              <a:rPr lang="es-ES" sz="3200" dirty="0" smtClean="0">
                <a:latin typeface="Calibri Light" panose="020F0302020204030204" pitchFamily="34" charset="0"/>
                <a:cs typeface="Calibri Light" panose="020F0302020204030204" pitchFamily="34" charset="0"/>
              </a:rPr>
              <a:t>Material </a:t>
            </a:r>
            <a:r>
              <a:rPr lang="es-ES" sz="3200" dirty="0">
                <a:latin typeface="Calibri Light" panose="020F0302020204030204" pitchFamily="34" charset="0"/>
                <a:cs typeface="Calibri Light" panose="020F0302020204030204" pitchFamily="34" charset="0"/>
              </a:rPr>
              <a:t>del </a:t>
            </a:r>
            <a:r>
              <a:rPr lang="es-ES" sz="3200" dirty="0" smtClean="0">
                <a:latin typeface="Calibri Light" panose="020F0302020204030204" pitchFamily="34" charset="0"/>
                <a:cs typeface="Calibri Light" panose="020F0302020204030204" pitchFamily="34" charset="0"/>
              </a:rPr>
              <a:t>Informe Agenda </a:t>
            </a:r>
            <a:r>
              <a:rPr lang="es-ES" sz="3200" dirty="0">
                <a:latin typeface="Calibri Light" panose="020F0302020204030204" pitchFamily="34" charset="0"/>
                <a:cs typeface="Calibri Light" panose="020F0302020204030204" pitchFamily="34" charset="0"/>
              </a:rPr>
              <a:t>de la </a:t>
            </a:r>
            <a:r>
              <a:rPr lang="es-ES" sz="3200" dirty="0" smtClean="0">
                <a:latin typeface="Calibri Light" panose="020F0302020204030204" pitchFamily="34" charset="0"/>
                <a:cs typeface="Calibri Light" panose="020F0302020204030204" pitchFamily="34" charset="0"/>
              </a:rPr>
              <a:t>Conferencia </a:t>
            </a:r>
            <a:r>
              <a:rPr lang="es-ES" sz="3200" dirty="0">
                <a:latin typeface="Calibri Light" panose="020F0302020204030204" pitchFamily="34" charset="0"/>
                <a:cs typeface="Calibri Light" panose="020F0302020204030204" pitchFamily="34" charset="0"/>
              </a:rPr>
              <a:t>provisional</a:t>
            </a:r>
            <a:r>
              <a:rPr lang="es-ES" sz="3200" dirty="0" smtClean="0">
                <a:latin typeface="Calibri Light" panose="020F0302020204030204" pitchFamily="34" charset="0"/>
                <a:cs typeface="Calibri Light" panose="020F0302020204030204" pitchFamily="34" charset="0"/>
              </a:rPr>
              <a:t> (IAC) </a:t>
            </a:r>
            <a:r>
              <a:rPr lang="es-ES" sz="3200" dirty="0">
                <a:latin typeface="Calibri Light" panose="020F0302020204030204" pitchFamily="34" charset="0"/>
                <a:cs typeface="Calibri Light" panose="020F0302020204030204" pitchFamily="34" charset="0"/>
              </a:rPr>
              <a:t/>
            </a:r>
            <a:br>
              <a:rPr lang="es-ES" sz="3200" dirty="0">
                <a:latin typeface="Calibri Light" panose="020F0302020204030204" pitchFamily="34" charset="0"/>
                <a:cs typeface="Calibri Light" panose="020F0302020204030204" pitchFamily="34" charset="0"/>
              </a:rPr>
            </a:br>
            <a:r>
              <a:rPr lang="es-ES" sz="3200" dirty="0" smtClean="0">
                <a:latin typeface="Calibri Light" panose="020F0302020204030204" pitchFamily="34" charset="0"/>
                <a:cs typeface="Calibri Light" panose="020F0302020204030204" pitchFamily="34" charset="0"/>
              </a:rPr>
              <a:t>Fideicomiso </a:t>
            </a:r>
            <a:r>
              <a:rPr lang="es-ES" sz="3200" dirty="0">
                <a:latin typeface="Calibri Light" panose="020F0302020204030204" pitchFamily="34" charset="0"/>
                <a:cs typeface="Calibri Light" panose="020F0302020204030204" pitchFamily="34" charset="0"/>
              </a:rPr>
              <a:t>de </a:t>
            </a:r>
            <a:r>
              <a:rPr lang="es-ES" sz="3200" dirty="0" smtClean="0">
                <a:latin typeface="Calibri Light" panose="020F0302020204030204" pitchFamily="34" charset="0"/>
                <a:cs typeface="Calibri Light" panose="020F0302020204030204" pitchFamily="34" charset="0"/>
              </a:rPr>
              <a:t>la </a:t>
            </a:r>
            <a:r>
              <a:rPr lang="es-ES" sz="3200" dirty="0" smtClean="0">
                <a:latin typeface="Calibri Light" panose="020F0302020204030204" pitchFamily="34" charset="0"/>
                <a:cs typeface="Calibri Light" panose="020F0302020204030204" pitchFamily="34" charset="0"/>
              </a:rPr>
              <a:t>propiedad </a:t>
            </a:r>
            <a:r>
              <a:rPr lang="es-ES" sz="3200" dirty="0">
                <a:latin typeface="Calibri Light" panose="020F0302020204030204" pitchFamily="34" charset="0"/>
                <a:cs typeface="Calibri Light" panose="020F0302020204030204" pitchFamily="34" charset="0"/>
              </a:rPr>
              <a:t>i</a:t>
            </a:r>
            <a:r>
              <a:rPr lang="es-ES" sz="3200" dirty="0" smtClean="0">
                <a:latin typeface="Calibri Light" panose="020F0302020204030204" pitchFamily="34" charset="0"/>
                <a:cs typeface="Calibri Light" panose="020F0302020204030204" pitchFamily="34" charset="0"/>
              </a:rPr>
              <a:t>ntelectual </a:t>
            </a:r>
            <a:r>
              <a:rPr lang="es-ES" sz="3200" dirty="0">
                <a:latin typeface="Calibri Light" panose="020F0302020204030204" pitchFamily="34" charset="0"/>
                <a:cs typeface="Calibri Light" panose="020F0302020204030204" pitchFamily="34" charset="0"/>
              </a:rPr>
              <a:t>de la </a:t>
            </a:r>
            <a:r>
              <a:rPr lang="es-ES" sz="3200" dirty="0" smtClean="0">
                <a:latin typeface="Calibri Light" panose="020F0302020204030204" pitchFamily="34" charset="0"/>
                <a:cs typeface="Calibri Light" panose="020F0302020204030204" pitchFamily="34" charset="0"/>
              </a:rPr>
              <a:t>confraternidad</a:t>
            </a:r>
            <a:r>
              <a:rPr lang="es-ES" sz="3200" dirty="0">
                <a:latin typeface="Calibri Light" panose="020F0302020204030204" pitchFamily="34" charset="0"/>
                <a:cs typeface="Calibri Light" panose="020F0302020204030204" pitchFamily="34" charset="0"/>
              </a:rPr>
              <a:t> ( </a:t>
            </a:r>
            <a:r>
              <a:rPr lang="es-ES" sz="3200" dirty="0" smtClean="0">
                <a:latin typeface="Calibri Light" panose="020F0302020204030204" pitchFamily="34" charset="0"/>
                <a:cs typeface="Calibri Light" panose="020F0302020204030204" pitchFamily="34" charset="0"/>
              </a:rPr>
              <a:t>FPIC</a:t>
            </a:r>
            <a:r>
              <a:rPr lang="es-ES" sz="3200" dirty="0">
                <a:latin typeface="Calibri Light" panose="020F0302020204030204" pitchFamily="34" charset="0"/>
                <a:cs typeface="Calibri Light" panose="020F0302020204030204" pitchFamily="34" charset="0"/>
              </a:rPr>
              <a:t> </a:t>
            </a:r>
            <a:r>
              <a:rPr lang="es-ES" sz="3200" dirty="0" smtClean="0">
                <a:latin typeface="Calibri Light" panose="020F0302020204030204" pitchFamily="34" charset="0"/>
                <a:cs typeface="Calibri Light" panose="020F0302020204030204" pitchFamily="34" charset="0"/>
              </a:rPr>
              <a:t>)</a:t>
            </a:r>
            <a:br>
              <a:rPr lang="es-ES" sz="3200" dirty="0" smtClean="0">
                <a:latin typeface="Calibri Light" panose="020F0302020204030204" pitchFamily="34" charset="0"/>
                <a:cs typeface="Calibri Light" panose="020F0302020204030204" pitchFamily="34" charset="0"/>
              </a:rPr>
            </a:br>
            <a:r>
              <a:rPr lang="es-ES" sz="3200" dirty="0" smtClean="0">
                <a:latin typeface="Calibri Light" panose="020F0302020204030204" pitchFamily="34" charset="0"/>
                <a:cs typeface="Calibri Light" panose="020F0302020204030204" pitchFamily="34" charset="0"/>
              </a:rPr>
              <a:t>Duración </a:t>
            </a:r>
            <a:r>
              <a:rPr lang="es-ES" sz="3200" dirty="0" smtClean="0">
                <a:latin typeface="Calibri Light" panose="020F0302020204030204" pitchFamily="34" charset="0"/>
                <a:cs typeface="Calibri Light" panose="020F0302020204030204" pitchFamily="34" charset="0"/>
              </a:rPr>
              <a:t>de los </a:t>
            </a:r>
            <a:r>
              <a:rPr lang="es-ES" sz="3200" dirty="0" smtClean="0">
                <a:latin typeface="Calibri Light" panose="020F0302020204030204" pitchFamily="34" charset="0"/>
                <a:cs typeface="Calibri Light" panose="020F0302020204030204" pitchFamily="34" charset="0"/>
              </a:rPr>
              <a:t>términos de servidores</a:t>
            </a:r>
            <a:br>
              <a:rPr lang="es-ES" sz="3200" dirty="0" smtClean="0">
                <a:latin typeface="Calibri Light" panose="020F0302020204030204" pitchFamily="34" charset="0"/>
                <a:cs typeface="Calibri Light" panose="020F0302020204030204" pitchFamily="34" charset="0"/>
              </a:rPr>
            </a:br>
            <a:r>
              <a:rPr lang="es-ES" sz="3200" dirty="0">
                <a:latin typeface="Calibri Light" panose="020F0302020204030204" pitchFamily="34" charset="0"/>
                <a:cs typeface="Calibri Light" panose="020F0302020204030204" pitchFamily="34" charset="0"/>
              </a:rPr>
              <a:t>Un </a:t>
            </a:r>
            <a:r>
              <a:rPr lang="es-ES" sz="3200" dirty="0" smtClean="0">
                <a:latin typeface="Calibri Light" panose="020F0302020204030204" pitchFamily="34" charset="0"/>
                <a:cs typeface="Calibri Light" panose="020F0302020204030204" pitchFamily="34" charset="0"/>
              </a:rPr>
              <a:t>Principio Espiritual por día </a:t>
            </a:r>
            <a:r>
              <a:rPr lang="es-ES" sz="3200" dirty="0">
                <a:latin typeface="Calibri Light" panose="020F0302020204030204" pitchFamily="34" charset="0"/>
                <a:cs typeface="Calibri Light" panose="020F0302020204030204" pitchFamily="34" charset="0"/>
              </a:rPr>
              <a:t/>
            </a:r>
            <a:br>
              <a:rPr lang="es-ES" sz="3200" dirty="0">
                <a:latin typeface="Calibri Light" panose="020F0302020204030204" pitchFamily="34" charset="0"/>
                <a:cs typeface="Calibri Light" panose="020F0302020204030204" pitchFamily="34" charset="0"/>
              </a:rPr>
            </a:br>
            <a:r>
              <a:rPr lang="es-ES" sz="3200" dirty="0">
                <a:latin typeface="Calibri Light" panose="020F0302020204030204" pitchFamily="34" charset="0"/>
                <a:cs typeface="Calibri Light" panose="020F0302020204030204" pitchFamily="34" charset="0"/>
              </a:rPr>
              <a:t>Material por Vía de </a:t>
            </a:r>
            <a:r>
              <a:rPr lang="es-ES" sz="3200" dirty="0" smtClean="0">
                <a:latin typeface="Calibri Light" panose="020F0302020204030204" pitchFamily="34" charset="0"/>
                <a:cs typeface="Calibri Light" panose="020F0302020204030204" pitchFamily="34" charset="0"/>
              </a:rPr>
              <a:t>Aprobación de </a:t>
            </a:r>
            <a:r>
              <a:rPr lang="es-ES" sz="3200" dirty="0">
                <a:latin typeface="Calibri Light" panose="020F0302020204030204" pitchFamily="34" charset="0"/>
                <a:cs typeface="Calibri Light" panose="020F0302020204030204" pitchFamily="34" charset="0"/>
              </a:rPr>
              <a:t>la Conferencia </a:t>
            </a:r>
            <a:r>
              <a:rPr lang="es-ES" sz="3200" dirty="0" smtClean="0">
                <a:latin typeface="Calibri Light" panose="020F0302020204030204" pitchFamily="34" charset="0"/>
                <a:cs typeface="Calibri Light" panose="020F0302020204030204" pitchFamily="34" charset="0"/>
              </a:rPr>
              <a:t>provisional</a:t>
            </a:r>
            <a:br>
              <a:rPr lang="es-ES" sz="3200" dirty="0" smtClean="0">
                <a:latin typeface="Calibri Light" panose="020F0302020204030204" pitchFamily="34" charset="0"/>
                <a:cs typeface="Calibri Light" panose="020F0302020204030204" pitchFamily="34" charset="0"/>
              </a:rPr>
            </a:br>
            <a:r>
              <a:rPr lang="es-ES" sz="3200" dirty="0" smtClean="0">
                <a:latin typeface="Calibri Light" panose="020F0302020204030204" pitchFamily="34" charset="0"/>
                <a:cs typeface="Calibri Light" panose="020F0302020204030204" pitchFamily="34" charset="0"/>
              </a:rPr>
              <a:t>Material </a:t>
            </a:r>
            <a:r>
              <a:rPr lang="es-ES" sz="3200" dirty="0" smtClean="0">
                <a:latin typeface="Calibri Light" panose="020F0302020204030204" pitchFamily="34" charset="0"/>
                <a:cs typeface="Calibri Light" panose="020F0302020204030204" pitchFamily="34" charset="0"/>
              </a:rPr>
              <a:t>del presupuesto </a:t>
            </a:r>
            <a:r>
              <a:rPr lang="es-ES" sz="3200" dirty="0" smtClean="0">
                <a:latin typeface="Calibri Light" panose="020F0302020204030204" pitchFamily="34" charset="0"/>
                <a:cs typeface="Calibri Light" panose="020F0302020204030204" pitchFamily="34" charset="0"/>
              </a:rPr>
              <a:t>para el </a:t>
            </a:r>
            <a:r>
              <a:rPr lang="es-ES" sz="3200" dirty="0">
                <a:latin typeface="Calibri Light" panose="020F0302020204030204" pitchFamily="34" charset="0"/>
                <a:cs typeface="Calibri Light" panose="020F0302020204030204" pitchFamily="34" charset="0"/>
              </a:rPr>
              <a:t>2022–2023</a:t>
            </a:r>
            <a:r>
              <a:rPr lang="en-US" sz="3200" dirty="0">
                <a:latin typeface="Calibri Light" panose="020F0302020204030204" pitchFamily="34" charset="0"/>
                <a:cs typeface="Calibri Light" panose="020F0302020204030204" pitchFamily="34" charset="0"/>
              </a:rPr>
              <a:t/>
            </a:r>
            <a:br>
              <a:rPr lang="en-US" sz="3200" dirty="0">
                <a:latin typeface="Calibri Light" panose="020F0302020204030204" pitchFamily="34" charset="0"/>
                <a:cs typeface="Calibri Light" panose="020F0302020204030204" pitchFamily="34" charset="0"/>
              </a:rPr>
            </a:br>
            <a:endParaRPr sz="3200" dirty="0">
              <a:latin typeface="Calibri Light" panose="020F0302020204030204" pitchFamily="34" charset="0"/>
              <a:cs typeface="Calibri Light" panose="020F0302020204030204" pitchFamily="34" charset="0"/>
            </a:endParaRPr>
          </a:p>
        </p:txBody>
      </p:sp>
      <p:sp>
        <p:nvSpPr>
          <p:cNvPr id="137" name="Google Shape;137;p16"/>
          <p:cNvSpPr/>
          <p:nvPr/>
        </p:nvSpPr>
        <p:spPr>
          <a:xfrm>
            <a:off x="130058" y="785750"/>
            <a:ext cx="2378968" cy="3362504"/>
          </a:xfrm>
          <a:prstGeom prst="rect">
            <a:avLst/>
          </a:prstGeom>
        </p:spPr>
        <p:txBody>
          <a:bodyPr>
            <a:prstTxWarp prst="textPlain">
              <a:avLst/>
            </a:prstTxWarp>
          </a:bodyPr>
          <a:lstStyle/>
          <a:p>
            <a:pPr lvl="0" algn="ctr"/>
            <a:r>
              <a:rPr lang="en-US" sz="4000" b="1" dirty="0">
                <a:solidFill>
                  <a:srgbClr val="0D5CA2"/>
                </a:solidFill>
                <a:latin typeface="+mn-lt"/>
              </a:rPr>
              <a:t>ICC</a:t>
            </a:r>
          </a:p>
          <a:p>
            <a:pPr lvl="0" algn="ctr"/>
            <a:r>
              <a:rPr lang="en-US" sz="4000" b="1" dirty="0">
                <a:solidFill>
                  <a:srgbClr val="0D5CA2"/>
                </a:solidFill>
                <a:latin typeface="+mn-lt"/>
              </a:rPr>
              <a:t>2022</a:t>
            </a:r>
          </a:p>
          <a:p>
            <a:pPr lvl="0" algn="ctr"/>
            <a:r>
              <a:rPr lang="en-US" sz="2489" b="1" dirty="0">
                <a:gradFill>
                  <a:gsLst>
                    <a:gs pos="0">
                      <a:srgbClr val="75DDFF"/>
                    </a:gs>
                    <a:gs pos="100000">
                      <a:srgbClr val="09B1E9"/>
                    </a:gs>
                  </a:gsLst>
                  <a:lin ang="5400012" scaled="0"/>
                </a:gradFill>
                <a:latin typeface="+mn-lt"/>
              </a:rPr>
              <a:t>contents</a:t>
            </a:r>
            <a:endParaRPr sz="2489" b="1" dirty="0">
              <a:gradFill>
                <a:gsLst>
                  <a:gs pos="0">
                    <a:srgbClr val="75DDFF"/>
                  </a:gs>
                  <a:gs pos="100000">
                    <a:srgbClr val="09B1E9"/>
                  </a:gs>
                </a:gsLst>
                <a:lin ang="5400012" scaled="0"/>
              </a:gradFill>
              <a:latin typeface="+mn-lt"/>
            </a:endParaRPr>
          </a:p>
        </p:txBody>
      </p:sp>
      <p:pic>
        <p:nvPicPr>
          <p:cNvPr id="7" name="Picture 6">
            <a:extLst>
              <a:ext uri="{FF2B5EF4-FFF2-40B4-BE49-F238E27FC236}">
                <a16:creationId xmlns:a16="http://schemas.microsoft.com/office/drawing/2014/main" id="{55D1CB71-8854-C843-B69D-BFF37E77B46C}"/>
              </a:ext>
            </a:extLst>
          </p:cNvPr>
          <p:cNvPicPr>
            <a:picLocks noChangeAspect="1"/>
          </p:cNvPicPr>
          <p:nvPr/>
        </p:nvPicPr>
        <p:blipFill>
          <a:blip r:embed="rId3"/>
          <a:stretch>
            <a:fillRect/>
          </a:stretch>
        </p:blipFill>
        <p:spPr>
          <a:xfrm>
            <a:off x="219266" y="5037744"/>
            <a:ext cx="2184400" cy="609600"/>
          </a:xfrm>
          <a:prstGeom prst="rect">
            <a:avLst/>
          </a:prstGeom>
        </p:spPr>
      </p:pic>
      <p:pic>
        <p:nvPicPr>
          <p:cNvPr id="8" name="Picture 7">
            <a:extLst>
              <a:ext uri="{FF2B5EF4-FFF2-40B4-BE49-F238E27FC236}">
                <a16:creationId xmlns:a16="http://schemas.microsoft.com/office/drawing/2014/main" id="{7677B954-C1AA-CB49-8F99-C08285F548C5}"/>
              </a:ext>
            </a:extLst>
          </p:cNvPr>
          <p:cNvPicPr>
            <a:picLocks noChangeAspect="1"/>
          </p:cNvPicPr>
          <p:nvPr/>
        </p:nvPicPr>
        <p:blipFill>
          <a:blip r:embed="rId4"/>
          <a:stretch>
            <a:fillRect/>
          </a:stretch>
        </p:blipFill>
        <p:spPr>
          <a:xfrm>
            <a:off x="219266" y="5902916"/>
            <a:ext cx="1320800" cy="338667"/>
          </a:xfrm>
          <a:prstGeom prst="rect">
            <a:avLst/>
          </a:prstGeom>
        </p:spPr>
      </p:pic>
      <p:pic>
        <p:nvPicPr>
          <p:cNvPr id="14" name="Picture 13">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314968" y="614740"/>
            <a:ext cx="261851" cy="274320"/>
          </a:xfrm>
          <a:prstGeom prst="rect">
            <a:avLst/>
          </a:prstGeom>
        </p:spPr>
      </p:pic>
      <p:pic>
        <p:nvPicPr>
          <p:cNvPr id="15" name="Picture 14">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353801" y="1239347"/>
            <a:ext cx="261851" cy="274320"/>
          </a:xfrm>
          <a:prstGeom prst="rect">
            <a:avLst/>
          </a:prstGeom>
        </p:spPr>
      </p:pic>
      <p:pic>
        <p:nvPicPr>
          <p:cNvPr id="19" name="Picture 18">
            <a:extLst>
              <a:ext uri="{FF2B5EF4-FFF2-40B4-BE49-F238E27FC236}">
                <a16:creationId xmlns:a16="http://schemas.microsoft.com/office/drawing/2014/main" id="{F336EA28-8EC5-9047-AAAE-28EAFEEEE1D6}"/>
              </a:ext>
            </a:extLst>
          </p:cNvPr>
          <p:cNvPicPr>
            <a:picLocks noChangeAspect="1"/>
          </p:cNvPicPr>
          <p:nvPr/>
        </p:nvPicPr>
        <p:blipFill>
          <a:blip r:embed="rId5"/>
          <a:stretch>
            <a:fillRect/>
          </a:stretch>
        </p:blipFill>
        <p:spPr>
          <a:xfrm>
            <a:off x="3333153" y="4579311"/>
            <a:ext cx="261851" cy="274320"/>
          </a:xfrm>
          <a:prstGeom prst="rect">
            <a:avLst/>
          </a:prstGeom>
        </p:spPr>
      </p:pic>
      <p:pic>
        <p:nvPicPr>
          <p:cNvPr id="23" name="Picture 22">
            <a:extLst>
              <a:ext uri="{FF2B5EF4-FFF2-40B4-BE49-F238E27FC236}">
                <a16:creationId xmlns:a16="http://schemas.microsoft.com/office/drawing/2014/main" id="{5935468A-AD38-A440-84FF-EC2C026469FB}"/>
              </a:ext>
            </a:extLst>
          </p:cNvPr>
          <p:cNvPicPr>
            <a:picLocks noChangeAspect="1"/>
          </p:cNvPicPr>
          <p:nvPr/>
        </p:nvPicPr>
        <p:blipFill>
          <a:blip r:embed="rId6"/>
          <a:stretch>
            <a:fillRect/>
          </a:stretch>
        </p:blipFill>
        <p:spPr>
          <a:xfrm>
            <a:off x="3608883" y="2404345"/>
            <a:ext cx="261852" cy="274321"/>
          </a:xfrm>
          <a:prstGeom prst="rect">
            <a:avLst/>
          </a:prstGeom>
        </p:spPr>
      </p:pic>
      <p:pic>
        <p:nvPicPr>
          <p:cNvPr id="25" name="Picture 24">
            <a:extLst>
              <a:ext uri="{FF2B5EF4-FFF2-40B4-BE49-F238E27FC236}">
                <a16:creationId xmlns:a16="http://schemas.microsoft.com/office/drawing/2014/main" id="{AFF4705F-5C10-4746-A021-9E879898C974}"/>
              </a:ext>
            </a:extLst>
          </p:cNvPr>
          <p:cNvPicPr>
            <a:picLocks noChangeAspect="1"/>
          </p:cNvPicPr>
          <p:nvPr/>
        </p:nvPicPr>
        <p:blipFill>
          <a:blip r:embed="rId6"/>
          <a:stretch>
            <a:fillRect/>
          </a:stretch>
        </p:blipFill>
        <p:spPr>
          <a:xfrm>
            <a:off x="3576819" y="3487352"/>
            <a:ext cx="261852" cy="274321"/>
          </a:xfrm>
          <a:prstGeom prst="rect">
            <a:avLst/>
          </a:prstGeom>
        </p:spPr>
      </p:pic>
      <p:pic>
        <p:nvPicPr>
          <p:cNvPr id="13" name="Picture 23">
            <a:extLst>
              <a:ext uri="{FF2B5EF4-FFF2-40B4-BE49-F238E27FC236}">
                <a16:creationId xmlns:a16="http://schemas.microsoft.com/office/drawing/2014/main" id="{415E786A-F85A-2848-8146-DECD64DEF9F5}"/>
              </a:ext>
            </a:extLst>
          </p:cNvPr>
          <p:cNvPicPr>
            <a:picLocks noChangeAspect="1"/>
          </p:cNvPicPr>
          <p:nvPr/>
        </p:nvPicPr>
        <p:blipFill>
          <a:blip r:embed="rId6"/>
          <a:stretch>
            <a:fillRect/>
          </a:stretch>
        </p:blipFill>
        <p:spPr>
          <a:xfrm>
            <a:off x="3550764" y="4072101"/>
            <a:ext cx="261852" cy="27432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BF52D39A-3E9D-C74A-BF67-E01AC3463221}"/>
              </a:ext>
            </a:extLst>
          </p:cNvPr>
          <p:cNvSpPr/>
          <p:nvPr/>
        </p:nvSpPr>
        <p:spPr>
          <a:xfrm>
            <a:off x="319109" y="612425"/>
            <a:ext cx="11072791"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lang="es-ES" sz="3200" b="1" kern="1200" dirty="0">
                <a:solidFill>
                  <a:srgbClr val="660066"/>
                </a:solidFill>
                <a:latin typeface="+mn-lt"/>
                <a:ea typeface="Cambria" charset="0"/>
                <a:cs typeface="Cambria" charset="0"/>
                <a:sym typeface="BotonBQ-Bold"/>
              </a:rPr>
              <a:t>Moción 1: </a:t>
            </a:r>
            <a:r>
              <a:rPr lang="es-ES" sz="3200" kern="1200" dirty="0">
                <a:solidFill>
                  <a:srgbClr val="660066"/>
                </a:solidFill>
                <a:latin typeface="+mn-lt"/>
                <a:ea typeface="Cambria" charset="0"/>
                <a:cs typeface="Cambria" charset="0"/>
                <a:sym typeface="BotonBQ-Bold"/>
              </a:rPr>
              <a:t> Los </a:t>
            </a:r>
            <a:r>
              <a:rPr lang="es-ES" sz="3200" kern="1200" dirty="0" smtClean="0">
                <a:solidFill>
                  <a:srgbClr val="660066"/>
                </a:solidFill>
                <a:latin typeface="+mn-lt"/>
                <a:ea typeface="Cambria" charset="0"/>
                <a:cs typeface="Cambria" charset="0"/>
                <a:sym typeface="BotonBQ-Bold"/>
              </a:rPr>
              <a:t>delegados </a:t>
            </a:r>
            <a:r>
              <a:rPr lang="es-ES" sz="3200" kern="1200" dirty="0">
                <a:solidFill>
                  <a:srgbClr val="660066"/>
                </a:solidFill>
                <a:latin typeface="+mn-lt"/>
                <a:ea typeface="Cambria" charset="0"/>
                <a:cs typeface="Cambria" charset="0"/>
                <a:sym typeface="BotonBQ-Bold"/>
              </a:rPr>
              <a:t>presentes en la CSM virtual 2022, en calidad de fideicomitentes, </a:t>
            </a:r>
            <a:r>
              <a:rPr lang="es-ES" sz="3200" kern="1200" dirty="0" smtClean="0">
                <a:solidFill>
                  <a:srgbClr val="660066"/>
                </a:solidFill>
                <a:latin typeface="+mn-lt"/>
                <a:ea typeface="Cambria" charset="0"/>
                <a:cs typeface="Cambria" charset="0"/>
                <a:sym typeface="BotonBQ-Bold"/>
              </a:rPr>
              <a:t>prolongamos </a:t>
            </a:r>
            <a:r>
              <a:rPr lang="es-ES" sz="3200" kern="1200" dirty="0">
                <a:solidFill>
                  <a:srgbClr val="660066"/>
                </a:solidFill>
                <a:latin typeface="+mn-lt"/>
                <a:ea typeface="Cambria" charset="0"/>
                <a:cs typeface="Cambria" charset="0"/>
                <a:sym typeface="BotonBQ-Bold"/>
              </a:rPr>
              <a:t>la suspensión del artículo 5, sección 3, de las </a:t>
            </a:r>
            <a:r>
              <a:rPr lang="es-ES" sz="3200" kern="1200" dirty="0" smtClean="0">
                <a:solidFill>
                  <a:srgbClr val="660066"/>
                </a:solidFill>
                <a:latin typeface="+mn-lt"/>
                <a:ea typeface="Cambria" charset="0"/>
                <a:cs typeface="Cambria" charset="0"/>
                <a:sym typeface="BotonBQ-Bold"/>
              </a:rPr>
              <a:t>reglas </a:t>
            </a:r>
            <a:r>
              <a:rPr lang="es-ES" sz="3200" kern="1200" dirty="0">
                <a:solidFill>
                  <a:srgbClr val="660066"/>
                </a:solidFill>
                <a:latin typeface="+mn-lt"/>
                <a:ea typeface="Cambria" charset="0"/>
                <a:cs typeface="Cambria" charset="0"/>
                <a:sym typeface="BotonBQ-Bold"/>
              </a:rPr>
              <a:t>operativas </a:t>
            </a:r>
            <a:r>
              <a:rPr lang="es-ES" sz="3200" kern="1200" dirty="0" smtClean="0">
                <a:solidFill>
                  <a:srgbClr val="660066"/>
                </a:solidFill>
                <a:latin typeface="+mn-lt"/>
                <a:ea typeface="Cambria" charset="0"/>
                <a:cs typeface="Cambria" charset="0"/>
                <a:sym typeface="BotonBQ-Bold"/>
              </a:rPr>
              <a:t>del </a:t>
            </a:r>
            <a:r>
              <a:rPr lang="es-ES" sz="3200" kern="1200" dirty="0">
                <a:solidFill>
                  <a:srgbClr val="660066"/>
                </a:solidFill>
                <a:latin typeface="+mn-lt"/>
                <a:ea typeface="Cambria" charset="0"/>
                <a:cs typeface="Cambria" charset="0"/>
                <a:sym typeface="BotonBQ-Bold"/>
              </a:rPr>
              <a:t>FPIC, mientras tomamos una decisión sobre el futuro. Esta suspensión </a:t>
            </a:r>
            <a:r>
              <a:rPr lang="es-ES" sz="3200" kern="1200" dirty="0" smtClean="0">
                <a:solidFill>
                  <a:srgbClr val="660066"/>
                </a:solidFill>
                <a:latin typeface="+mn-lt"/>
                <a:ea typeface="Cambria" charset="0"/>
                <a:cs typeface="Cambria" charset="0"/>
                <a:sym typeface="BotonBQ-Bold"/>
              </a:rPr>
              <a:t>quedará </a:t>
            </a:r>
            <a:r>
              <a:rPr lang="es-ES" sz="3200" kern="1200" dirty="0">
                <a:solidFill>
                  <a:srgbClr val="660066"/>
                </a:solidFill>
                <a:latin typeface="+mn-lt"/>
                <a:ea typeface="Cambria" charset="0"/>
                <a:cs typeface="Cambria" charset="0"/>
                <a:sym typeface="BotonBQ-Bold"/>
              </a:rPr>
              <a:t>sin efecto a partir de la clausura de la CSM 2023.</a:t>
            </a:r>
          </a:p>
        </p:txBody>
      </p:sp>
      <p:sp>
        <p:nvSpPr>
          <p:cNvPr id="4" name="TextBox 3">
            <a:extLst>
              <a:ext uri="{FF2B5EF4-FFF2-40B4-BE49-F238E27FC236}">
                <a16:creationId xmlns:a16="http://schemas.microsoft.com/office/drawing/2014/main" id="{3B1A084A-02FF-9F44-A4C6-A88B7428C5B6}"/>
              </a:ext>
            </a:extLst>
          </p:cNvPr>
          <p:cNvSpPr txBox="1"/>
          <p:nvPr/>
        </p:nvSpPr>
        <p:spPr>
          <a:xfrm>
            <a:off x="319109" y="4296201"/>
            <a:ext cx="10493053" cy="1569660"/>
          </a:xfrm>
          <a:prstGeom prst="rect">
            <a:avLst/>
          </a:prstGeom>
          <a:noFill/>
        </p:spPr>
        <p:txBody>
          <a:bodyPr wrap="square" rtlCol="0">
            <a:spAutoFit/>
          </a:bodyPr>
          <a:lstStyle/>
          <a:p>
            <a:pPr>
              <a:spcBef>
                <a:spcPts val="1200"/>
              </a:spcBef>
              <a:spcAft>
                <a:spcPts val="1200"/>
              </a:spcAft>
            </a:pPr>
            <a:r>
              <a:rPr lang="es-ES" sz="3000" b="1" dirty="0" smtClean="0">
                <a:solidFill>
                  <a:srgbClr val="660066"/>
                </a:solidFill>
              </a:rPr>
              <a:t>Propósito</a:t>
            </a:r>
            <a:r>
              <a:rPr lang="es-ES" sz="3000" b="1" dirty="0">
                <a:solidFill>
                  <a:srgbClr val="660066"/>
                </a:solidFill>
              </a:rPr>
              <a:t>: </a:t>
            </a:r>
            <a:r>
              <a:rPr lang="es-ES" sz="3200" kern="1200" dirty="0">
                <a:solidFill>
                  <a:srgbClr val="660066"/>
                </a:solidFill>
                <a:latin typeface="+mn-lt"/>
                <a:ea typeface="Cambria" charset="0"/>
                <a:cs typeface="Cambria" charset="0"/>
              </a:rPr>
              <a:t>Prolongar durante un año la moratoria existente sobre la cláusula de inspección de las </a:t>
            </a:r>
            <a:r>
              <a:rPr lang="es-ES" sz="3200" kern="1200" dirty="0" smtClean="0">
                <a:solidFill>
                  <a:srgbClr val="660066"/>
                </a:solidFill>
                <a:latin typeface="+mn-lt"/>
                <a:ea typeface="Cambria" charset="0"/>
                <a:cs typeface="Cambria" charset="0"/>
              </a:rPr>
              <a:t>reglas </a:t>
            </a:r>
            <a:r>
              <a:rPr lang="es-ES" sz="3200" kern="1200" dirty="0">
                <a:solidFill>
                  <a:srgbClr val="660066"/>
                </a:solidFill>
                <a:latin typeface="+mn-lt"/>
                <a:ea typeface="Cambria" charset="0"/>
                <a:cs typeface="Cambria" charset="0"/>
              </a:rPr>
              <a:t>operativas del FPIC</a:t>
            </a:r>
            <a:endParaRPr lang="en-US" sz="3200" kern="1200" dirty="0">
              <a:solidFill>
                <a:srgbClr val="660066"/>
              </a:solidFill>
              <a:latin typeface="+mn-lt"/>
              <a:ea typeface="Cambria" charset="0"/>
              <a:cs typeface="Cambria" charset="0"/>
            </a:endParaRPr>
          </a:p>
        </p:txBody>
      </p:sp>
    </p:spTree>
    <p:extLst>
      <p:ext uri="{BB962C8B-B14F-4D97-AF65-F5344CB8AC3E}">
        <p14:creationId xmlns:p14="http://schemas.microsoft.com/office/powerpoint/2010/main" val="3789329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4;p28">
            <a:extLst>
              <a:ext uri="{FF2B5EF4-FFF2-40B4-BE49-F238E27FC236}">
                <a16:creationId xmlns:a16="http://schemas.microsoft.com/office/drawing/2014/main" id="{385315F7-0E6C-C047-8F04-648A18B36AB0}"/>
              </a:ext>
            </a:extLst>
          </p:cNvPr>
          <p:cNvSpPr txBox="1">
            <a:spLocks/>
          </p:cNvSpPr>
          <p:nvPr/>
        </p:nvSpPr>
        <p:spPr>
          <a:xfrm>
            <a:off x="8483600" y="206709"/>
            <a:ext cx="3683000" cy="134268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err="1">
                <a:solidFill>
                  <a:srgbClr val="16469A"/>
                </a:solidFill>
              </a:rPr>
              <a:t>www.na.org</a:t>
            </a:r>
            <a:r>
              <a:rPr lang="en-US" sz="3600" b="1" dirty="0">
                <a:solidFill>
                  <a:srgbClr val="16469A"/>
                </a:solidFill>
              </a:rPr>
              <a:t>/</a:t>
            </a:r>
            <a:r>
              <a:rPr lang="en-US" sz="3600" b="1" dirty="0" err="1">
                <a:solidFill>
                  <a:srgbClr val="16469A"/>
                </a:solidFill>
              </a:rPr>
              <a:t>fipt</a:t>
            </a:r>
            <a:endParaRPr lang="en-US" sz="3600" b="1" dirty="0">
              <a:solidFill>
                <a:srgbClr val="16469A"/>
              </a:solidFill>
            </a:endParaRPr>
          </a:p>
        </p:txBody>
      </p:sp>
      <p:pic>
        <p:nvPicPr>
          <p:cNvPr id="5" name="Picture 4">
            <a:extLst>
              <a:ext uri="{FF2B5EF4-FFF2-40B4-BE49-F238E27FC236}">
                <a16:creationId xmlns:a16="http://schemas.microsoft.com/office/drawing/2014/main" id="{AE212872-F6FC-314B-B1D4-3BD8B7741DC6}"/>
              </a:ext>
            </a:extLst>
          </p:cNvPr>
          <p:cNvPicPr>
            <a:picLocks noChangeAspect="1"/>
          </p:cNvPicPr>
          <p:nvPr/>
        </p:nvPicPr>
        <p:blipFill>
          <a:blip r:embed="rId3"/>
          <a:stretch>
            <a:fillRect/>
          </a:stretch>
        </p:blipFill>
        <p:spPr>
          <a:xfrm>
            <a:off x="8242534" y="1680340"/>
            <a:ext cx="3695231" cy="2044695"/>
          </a:xfrm>
          <a:prstGeom prst="rect">
            <a:avLst/>
          </a:prstGeom>
        </p:spPr>
      </p:pic>
      <p:cxnSp>
        <p:nvCxnSpPr>
          <p:cNvPr id="6" name="Straight Connector 5">
            <a:extLst>
              <a:ext uri="{FF2B5EF4-FFF2-40B4-BE49-F238E27FC236}">
                <a16:creationId xmlns:a16="http://schemas.microsoft.com/office/drawing/2014/main" id="{DFFD5FC3-5420-6845-AAA4-A6F03E713506}"/>
              </a:ext>
            </a:extLst>
          </p:cNvPr>
          <p:cNvCxnSpPr>
            <a:cxnSpLocks/>
          </p:cNvCxnSpPr>
          <p:nvPr/>
        </p:nvCxnSpPr>
        <p:spPr>
          <a:xfrm>
            <a:off x="8534400" y="979934"/>
            <a:ext cx="3467100" cy="0"/>
          </a:xfrm>
          <a:prstGeom prst="line">
            <a:avLst/>
          </a:prstGeom>
          <a:ln w="34925">
            <a:solidFill>
              <a:srgbClr val="16469A"/>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0008BE-1798-6A45-B87E-793444E009D7}"/>
              </a:ext>
            </a:extLst>
          </p:cNvPr>
          <p:cNvSpPr/>
          <p:nvPr/>
        </p:nvSpPr>
        <p:spPr>
          <a:xfrm>
            <a:off x="162937" y="5513399"/>
            <a:ext cx="2592964" cy="99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11;p24">
            <a:extLst>
              <a:ext uri="{FF2B5EF4-FFF2-40B4-BE49-F238E27FC236}">
                <a16:creationId xmlns:a16="http://schemas.microsoft.com/office/drawing/2014/main" id="{612DB0D1-E996-6947-BEB1-99E8F602A99E}"/>
              </a:ext>
            </a:extLst>
          </p:cNvPr>
          <p:cNvSpPr txBox="1">
            <a:spLocks noGrp="1"/>
          </p:cNvSpPr>
          <p:nvPr>
            <p:ph type="title"/>
          </p:nvPr>
        </p:nvSpPr>
        <p:spPr>
          <a:xfrm>
            <a:off x="162936" y="5513399"/>
            <a:ext cx="3437513" cy="992148"/>
          </a:xfrm>
          <a:prstGeom prst="rect">
            <a:avLst/>
          </a:prstGeom>
        </p:spPr>
        <p:txBody>
          <a:bodyPr spcFirstLastPara="1" wrap="square" lIns="121900" tIns="121900" rIns="121900" bIns="121900" anchor="b" anchorCtr="0">
            <a:noAutofit/>
          </a:bodyPr>
          <a:lstStyle/>
          <a:p>
            <a:r>
              <a:rPr lang="en" dirty="0" smtClean="0">
                <a:solidFill>
                  <a:schemeClr val="bg1"/>
                </a:solidFill>
              </a:rPr>
              <a:t>Del IAC/VAC</a:t>
            </a:r>
            <a:endParaRPr dirty="0">
              <a:solidFill>
                <a:schemeClr val="bg1"/>
              </a:solidFill>
              <a:latin typeface="+mn-lt"/>
            </a:endParaRPr>
          </a:p>
        </p:txBody>
      </p:sp>
      <p:sp>
        <p:nvSpPr>
          <p:cNvPr id="10" name="Google Shape;211;p24">
            <a:extLst>
              <a:ext uri="{FF2B5EF4-FFF2-40B4-BE49-F238E27FC236}">
                <a16:creationId xmlns:a16="http://schemas.microsoft.com/office/drawing/2014/main" id="{ACB7748D-EF9F-4642-8254-13C6662A4FC1}"/>
              </a:ext>
            </a:extLst>
          </p:cNvPr>
          <p:cNvSpPr txBox="1">
            <a:spLocks/>
          </p:cNvSpPr>
          <p:nvPr/>
        </p:nvSpPr>
        <p:spPr>
          <a:xfrm>
            <a:off x="8483600" y="1072920"/>
            <a:ext cx="3708400" cy="76355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Arial"/>
              <a:buNone/>
              <a:defRPr sz="3200" b="1" i="0" u="none" strike="noStrike" cap="none">
                <a:solidFill>
                  <a:schemeClr val="accent1">
                    <a:lumMod val="50000"/>
                  </a:schemeClr>
                </a:solidFill>
                <a:latin typeface="+mn-lt"/>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867" b="0" i="0" u="none" strike="noStrike" cap="none">
                <a:solidFill>
                  <a:srgbClr val="000000"/>
                </a:solidFill>
                <a:latin typeface="Arial"/>
                <a:ea typeface="Arial"/>
                <a:cs typeface="Arial"/>
                <a:sym typeface="Arial"/>
              </a:defRPr>
            </a:lvl9pPr>
          </a:lstStyle>
          <a:p>
            <a:r>
              <a:rPr lang="en-US" sz="2400" dirty="0">
                <a:solidFill>
                  <a:srgbClr val="34C3F2"/>
                </a:solidFill>
              </a:rPr>
              <a:t>video &amp; </a:t>
            </a:r>
            <a:r>
              <a:rPr lang="en-US" sz="2400" dirty="0" err="1" smtClean="0">
                <a:solidFill>
                  <a:srgbClr val="34C3F2"/>
                </a:solidFill>
              </a:rPr>
              <a:t>documentos</a:t>
            </a:r>
            <a:endParaRPr lang="en-US" sz="2400" dirty="0">
              <a:solidFill>
                <a:srgbClr val="34C3F2"/>
              </a:solidFill>
            </a:endParaRPr>
          </a:p>
        </p:txBody>
      </p:sp>
      <p:pic>
        <p:nvPicPr>
          <p:cNvPr id="2" name="Imagen 1"/>
          <p:cNvPicPr>
            <a:picLocks noChangeAspect="1"/>
          </p:cNvPicPr>
          <p:nvPr/>
        </p:nvPicPr>
        <p:blipFill rotWithShape="1">
          <a:blip r:embed="rId4">
            <a:clrChange>
              <a:clrFrom>
                <a:srgbClr val="FFFFFF"/>
              </a:clrFrom>
              <a:clrTo>
                <a:srgbClr val="FFFFFF">
                  <a:alpha val="0"/>
                </a:srgbClr>
              </a:clrTo>
            </a:clrChange>
          </a:blip>
          <a:srcRect t="2965"/>
          <a:stretch/>
        </p:blipFill>
        <p:spPr>
          <a:xfrm rot="20118640">
            <a:off x="2194385" y="662261"/>
            <a:ext cx="4418676" cy="5551246"/>
          </a:xfrm>
          <a:prstGeom prst="rect">
            <a:avLst/>
          </a:prstGeom>
        </p:spPr>
      </p:pic>
      <p:pic>
        <p:nvPicPr>
          <p:cNvPr id="11" name="Imagen 10"/>
          <p:cNvPicPr>
            <a:picLocks noChangeAspect="1"/>
          </p:cNvPicPr>
          <p:nvPr/>
        </p:nvPicPr>
        <p:blipFill>
          <a:blip r:embed="rId5"/>
          <a:stretch>
            <a:fillRect/>
          </a:stretch>
        </p:blipFill>
        <p:spPr>
          <a:xfrm>
            <a:off x="8935242" y="3855982"/>
            <a:ext cx="2309813" cy="3019733"/>
          </a:xfrm>
          <a:prstGeom prst="rect">
            <a:avLst/>
          </a:prstGeom>
        </p:spPr>
      </p:pic>
    </p:spTree>
    <p:extLst>
      <p:ext uri="{BB962C8B-B14F-4D97-AF65-F5344CB8AC3E}">
        <p14:creationId xmlns:p14="http://schemas.microsoft.com/office/powerpoint/2010/main" val="2329966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11;p24">
            <a:extLst>
              <a:ext uri="{FF2B5EF4-FFF2-40B4-BE49-F238E27FC236}">
                <a16:creationId xmlns:a16="http://schemas.microsoft.com/office/drawing/2014/main" id="{386A4E8F-68F4-2B4B-9EB8-8707A75F6114}"/>
              </a:ext>
            </a:extLst>
          </p:cNvPr>
          <p:cNvSpPr txBox="1">
            <a:spLocks noGrp="1"/>
          </p:cNvSpPr>
          <p:nvPr>
            <p:ph type="title"/>
          </p:nvPr>
        </p:nvSpPr>
        <p:spPr>
          <a:xfrm>
            <a:off x="88899" y="16011"/>
            <a:ext cx="8819289" cy="3260187"/>
          </a:xfrm>
          <a:prstGeom prst="rect">
            <a:avLst/>
          </a:prstGeom>
        </p:spPr>
        <p:txBody>
          <a:bodyPr spcFirstLastPara="1" wrap="square" lIns="121900" tIns="121900" rIns="121900" bIns="121900" anchor="t" anchorCtr="0">
            <a:noAutofit/>
          </a:bodyPr>
          <a:lstStyle/>
          <a:p>
            <a:r>
              <a:rPr lang="es-ES" dirty="0" smtClean="0">
                <a:solidFill>
                  <a:srgbClr val="16469A"/>
                </a:solidFill>
              </a:rPr>
              <a:t>Documento </a:t>
            </a:r>
            <a:r>
              <a:rPr lang="es-ES" dirty="0">
                <a:solidFill>
                  <a:srgbClr val="16469A"/>
                </a:solidFill>
              </a:rPr>
              <a:t>legal: las decisiones que ha tomado la confraternidad sobre su "propiedad intelectual" (literatura y marcas registradas) y cómo se protegen. </a:t>
            </a:r>
            <a:r>
              <a:rPr lang="es-ES" dirty="0" smtClean="0">
                <a:solidFill>
                  <a:srgbClr val="16469A"/>
                </a:solidFill>
              </a:rPr>
              <a:t/>
            </a:r>
            <a:br>
              <a:rPr lang="es-ES" dirty="0" smtClean="0">
                <a:solidFill>
                  <a:srgbClr val="16469A"/>
                </a:solidFill>
              </a:rPr>
            </a:br>
            <a:r>
              <a:rPr lang="es-ES" dirty="0">
                <a:solidFill>
                  <a:srgbClr val="16469A"/>
                </a:solidFill>
              </a:rPr>
              <a:t/>
            </a:r>
            <a:br>
              <a:rPr lang="es-ES" dirty="0">
                <a:solidFill>
                  <a:srgbClr val="16469A"/>
                </a:solidFill>
              </a:rPr>
            </a:br>
            <a:r>
              <a:rPr lang="es-ES" dirty="0" smtClean="0">
                <a:solidFill>
                  <a:srgbClr val="16469A"/>
                </a:solidFill>
              </a:rPr>
              <a:t>as reglas operativas </a:t>
            </a:r>
            <a:r>
              <a:rPr lang="es-ES" dirty="0">
                <a:solidFill>
                  <a:srgbClr val="16469A"/>
                </a:solidFill>
              </a:rPr>
              <a:t>describen cómo se administrará el </a:t>
            </a:r>
            <a:r>
              <a:rPr lang="es-ES" dirty="0" smtClean="0">
                <a:solidFill>
                  <a:srgbClr val="16469A"/>
                </a:solidFill>
              </a:rPr>
              <a:t>FPIC.</a:t>
            </a:r>
            <a:endParaRPr lang="en-US" dirty="0">
              <a:solidFill>
                <a:srgbClr val="16469A"/>
              </a:solidFill>
            </a:endParaRPr>
          </a:p>
        </p:txBody>
      </p:sp>
      <p:pic>
        <p:nvPicPr>
          <p:cNvPr id="6" name="Picture 5">
            <a:extLst>
              <a:ext uri="{FF2B5EF4-FFF2-40B4-BE49-F238E27FC236}">
                <a16:creationId xmlns:a16="http://schemas.microsoft.com/office/drawing/2014/main" id="{12DD9B21-E5A6-2C4A-A490-22D9A10D5D3D}"/>
              </a:ext>
            </a:extLst>
          </p:cNvPr>
          <p:cNvPicPr>
            <a:picLocks noChangeAspect="1"/>
          </p:cNvPicPr>
          <p:nvPr/>
        </p:nvPicPr>
        <p:blipFill>
          <a:blip r:embed="rId3"/>
          <a:stretch>
            <a:fillRect/>
          </a:stretch>
        </p:blipFill>
        <p:spPr>
          <a:xfrm rot="741873">
            <a:off x="9201674" y="3560812"/>
            <a:ext cx="2990326" cy="3065085"/>
          </a:xfrm>
          <a:prstGeom prst="rect">
            <a:avLst/>
          </a:prstGeom>
        </p:spPr>
      </p:pic>
      <p:sp>
        <p:nvSpPr>
          <p:cNvPr id="8" name="TextBox 7">
            <a:extLst>
              <a:ext uri="{FF2B5EF4-FFF2-40B4-BE49-F238E27FC236}">
                <a16:creationId xmlns:a16="http://schemas.microsoft.com/office/drawing/2014/main" id="{B4B6DA0C-2F1A-154B-86E8-1C19DC109F90}"/>
              </a:ext>
            </a:extLst>
          </p:cNvPr>
          <p:cNvSpPr txBox="1"/>
          <p:nvPr/>
        </p:nvSpPr>
        <p:spPr>
          <a:xfrm>
            <a:off x="-1" y="3754526"/>
            <a:ext cx="8665505" cy="3108543"/>
          </a:xfrm>
          <a:prstGeom prst="rect">
            <a:avLst/>
          </a:prstGeom>
          <a:noFill/>
        </p:spPr>
        <p:txBody>
          <a:bodyPr wrap="square" rtlCol="0">
            <a:spAutoFit/>
          </a:bodyPr>
          <a:lstStyle/>
          <a:p>
            <a:pPr marL="457200" indent="-457200">
              <a:buFont typeface="Arial" panose="020B0604020202020204" pitchFamily="34" charset="0"/>
              <a:buChar char="•"/>
            </a:pPr>
            <a:r>
              <a:rPr lang="es-ES" sz="2800" b="1" dirty="0">
                <a:solidFill>
                  <a:srgbClr val="16469A"/>
                </a:solidFill>
                <a:latin typeface="+mn-lt"/>
              </a:rPr>
              <a:t>Artículo 5, Sección 3: suspendido temporalmente en la CSM 2018</a:t>
            </a:r>
            <a:r>
              <a:rPr lang="es-ES" sz="2800" b="1" dirty="0" smtClean="0">
                <a:solidFill>
                  <a:srgbClr val="16469A"/>
                </a:solidFill>
                <a:latin typeface="+mn-lt"/>
              </a:rPr>
              <a:t>.</a:t>
            </a:r>
          </a:p>
          <a:p>
            <a:endParaRPr lang="es-ES" sz="2800" b="1" dirty="0">
              <a:solidFill>
                <a:srgbClr val="16469A"/>
              </a:solidFill>
              <a:latin typeface="+mn-lt"/>
            </a:endParaRPr>
          </a:p>
          <a:p>
            <a:pPr marL="457200" indent="-457200">
              <a:buFont typeface="Arial" panose="020B0604020202020204" pitchFamily="34" charset="0"/>
              <a:buChar char="•"/>
            </a:pPr>
            <a:r>
              <a:rPr lang="es-ES" sz="2800" b="1" dirty="0">
                <a:solidFill>
                  <a:srgbClr val="16469A"/>
                </a:solidFill>
                <a:latin typeface="+mn-lt"/>
              </a:rPr>
              <a:t>La CSM 2020 continuó con la suspensión hasta la CSM 2022 para que las revisiones de las </a:t>
            </a:r>
            <a:r>
              <a:rPr lang="es-ES" sz="2800" b="1" dirty="0" smtClean="0">
                <a:solidFill>
                  <a:srgbClr val="16469A"/>
                </a:solidFill>
                <a:latin typeface="+mn-lt"/>
              </a:rPr>
              <a:t>reglas </a:t>
            </a:r>
            <a:r>
              <a:rPr lang="es-ES" sz="2800" b="1" dirty="0">
                <a:solidFill>
                  <a:srgbClr val="16469A"/>
                </a:solidFill>
                <a:latin typeface="+mn-lt"/>
              </a:rPr>
              <a:t>operativas pudieran discutirse en persona.</a:t>
            </a:r>
            <a:endParaRPr lang="en-US" sz="2800" b="1" dirty="0" smtClean="0">
              <a:solidFill>
                <a:srgbClr val="16469A"/>
              </a:solidFill>
              <a:latin typeface="+mn-lt"/>
            </a:endParaRPr>
          </a:p>
        </p:txBody>
      </p:sp>
      <p:pic>
        <p:nvPicPr>
          <p:cNvPr id="9" name="Picture 8">
            <a:extLst>
              <a:ext uri="{FF2B5EF4-FFF2-40B4-BE49-F238E27FC236}">
                <a16:creationId xmlns:a16="http://schemas.microsoft.com/office/drawing/2014/main" id="{3534C936-1F63-8545-82B2-548E05A04C2D}"/>
              </a:ext>
            </a:extLst>
          </p:cNvPr>
          <p:cNvPicPr>
            <a:picLocks noChangeAspect="1"/>
          </p:cNvPicPr>
          <p:nvPr/>
        </p:nvPicPr>
        <p:blipFill>
          <a:blip r:embed="rId4"/>
          <a:stretch>
            <a:fillRect/>
          </a:stretch>
        </p:blipFill>
        <p:spPr>
          <a:xfrm>
            <a:off x="9341034" y="513602"/>
            <a:ext cx="2219502" cy="548640"/>
          </a:xfrm>
          <a:prstGeom prst="rect">
            <a:avLst/>
          </a:prstGeom>
        </p:spPr>
      </p:pic>
      <p:pic>
        <p:nvPicPr>
          <p:cNvPr id="10" name="Picture 9">
            <a:extLst>
              <a:ext uri="{FF2B5EF4-FFF2-40B4-BE49-F238E27FC236}">
                <a16:creationId xmlns:a16="http://schemas.microsoft.com/office/drawing/2014/main" id="{CDF2A08C-BBDD-6D49-8233-D3D4D3D5BAA1}"/>
              </a:ext>
            </a:extLst>
          </p:cNvPr>
          <p:cNvPicPr>
            <a:picLocks noChangeAspect="1"/>
          </p:cNvPicPr>
          <p:nvPr/>
        </p:nvPicPr>
        <p:blipFill>
          <a:blip r:embed="rId5"/>
          <a:stretch>
            <a:fillRect/>
          </a:stretch>
        </p:blipFill>
        <p:spPr>
          <a:xfrm>
            <a:off x="11005969" y="1233751"/>
            <a:ext cx="643467" cy="575733"/>
          </a:xfrm>
          <a:prstGeom prst="rect">
            <a:avLst/>
          </a:prstGeom>
        </p:spPr>
      </p:pic>
      <p:sp>
        <p:nvSpPr>
          <p:cNvPr id="11" name="TextBox 9">
            <a:extLst>
              <a:ext uri="{FF2B5EF4-FFF2-40B4-BE49-F238E27FC236}">
                <a16:creationId xmlns:a16="http://schemas.microsoft.com/office/drawing/2014/main" id="{E97F5F2D-2F7F-BE4D-A3CE-4D3973BF54D0}"/>
              </a:ext>
            </a:extLst>
          </p:cNvPr>
          <p:cNvSpPr txBox="1"/>
          <p:nvPr/>
        </p:nvSpPr>
        <p:spPr>
          <a:xfrm rot="840343">
            <a:off x="9351834" y="4284840"/>
            <a:ext cx="2690005" cy="1569660"/>
          </a:xfrm>
          <a:prstGeom prst="rect">
            <a:avLst/>
          </a:prstGeom>
          <a:noFill/>
        </p:spPr>
        <p:txBody>
          <a:bodyPr wrap="square" rtlCol="0">
            <a:spAutoFit/>
          </a:bodyPr>
          <a:lstStyle/>
          <a:p>
            <a:pPr algn="ctr"/>
            <a:r>
              <a:rPr lang="en-US" sz="3200" b="1" dirty="0" smtClean="0">
                <a:solidFill>
                  <a:srgbClr val="7030A0"/>
                </a:solidFill>
                <a:latin typeface="Lucida Handwriting" panose="03010101010101010101" pitchFamily="66" charset="77"/>
              </a:rPr>
              <a:t>Pausa</a:t>
            </a:r>
            <a:endParaRPr lang="en-US" sz="3200" b="1" dirty="0">
              <a:solidFill>
                <a:srgbClr val="7030A0"/>
              </a:solidFill>
              <a:latin typeface="Lucida Handwriting" panose="03010101010101010101" pitchFamily="66" charset="77"/>
            </a:endParaRPr>
          </a:p>
          <a:p>
            <a:pPr algn="ctr"/>
            <a:r>
              <a:rPr lang="en-US" sz="3200" b="1" dirty="0" smtClean="0">
                <a:solidFill>
                  <a:srgbClr val="7030A0"/>
                </a:solidFill>
                <a:latin typeface="Lucida Handwriting" panose="03010101010101010101" pitchFamily="66" charset="77"/>
              </a:rPr>
              <a:t>Para discusión</a:t>
            </a:r>
            <a:endParaRPr lang="en-US" sz="3200" b="1" dirty="0">
              <a:solidFill>
                <a:srgbClr val="7030A0"/>
              </a:solidFill>
              <a:latin typeface="Lucida Handwriting" panose="03010101010101010101" pitchFamily="66" charset="77"/>
            </a:endParaRPr>
          </a:p>
        </p:txBody>
      </p:sp>
    </p:spTree>
    <p:extLst>
      <p:ext uri="{BB962C8B-B14F-4D97-AF65-F5344CB8AC3E}">
        <p14:creationId xmlns:p14="http://schemas.microsoft.com/office/powerpoint/2010/main" val="310823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BF52D39A-3E9D-C74A-BF67-E01AC3463221}"/>
              </a:ext>
            </a:extLst>
          </p:cNvPr>
          <p:cNvSpPr/>
          <p:nvPr/>
        </p:nvSpPr>
        <p:spPr>
          <a:xfrm>
            <a:off x="319110" y="458995"/>
            <a:ext cx="10839042"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lang="en-US" sz="3200" b="1" kern="1200" dirty="0" smtClean="0">
                <a:solidFill>
                  <a:srgbClr val="660066"/>
                </a:solidFill>
                <a:latin typeface="+mn-lt"/>
                <a:ea typeface="Cambria" charset="0"/>
                <a:cs typeface="Cambria" charset="0"/>
                <a:sym typeface="BotonBQ-Bold"/>
              </a:rPr>
              <a:t>Moción </a:t>
            </a:r>
            <a:r>
              <a:rPr lang="en-US" sz="3200" b="1" kern="1200" dirty="0">
                <a:solidFill>
                  <a:srgbClr val="660066"/>
                </a:solidFill>
                <a:latin typeface="+mn-lt"/>
                <a:ea typeface="Cambria" charset="0"/>
                <a:cs typeface="Cambria" charset="0"/>
                <a:sym typeface="BotonBQ-Bold"/>
              </a:rPr>
              <a:t>2 </a:t>
            </a:r>
            <a:r>
              <a:rPr sz="3200" b="1" dirty="0" smtClean="0">
                <a:solidFill>
                  <a:srgbClr val="660066"/>
                </a:solidFill>
                <a:latin typeface="+mn-lt"/>
                <a:ea typeface="Cambria" charset="0"/>
                <a:cs typeface="Cambria" charset="0"/>
                <a:sym typeface="BotonBQ-Bold"/>
              </a:rPr>
              <a:t>:</a:t>
            </a:r>
            <a:r>
              <a:rPr sz="3200" b="1" dirty="0" smtClean="0">
                <a:solidFill>
                  <a:srgbClr val="00B0F0"/>
                </a:solidFill>
                <a:latin typeface="+mn-lt"/>
                <a:ea typeface="Cambria" charset="0"/>
                <a:cs typeface="Cambria" charset="0"/>
                <a:sym typeface="BotonBQ-Bold"/>
              </a:rPr>
              <a:t> </a:t>
            </a:r>
            <a:r>
              <a:rPr lang="es-ES" sz="3200" dirty="0" smtClean="0"/>
              <a:t>Prolongar </a:t>
            </a:r>
            <a:r>
              <a:rPr lang="es-ES" sz="3200" dirty="0" smtClean="0"/>
              <a:t>hasta 2023 </a:t>
            </a:r>
            <a:r>
              <a:rPr lang="es-ES" sz="3200" dirty="0"/>
              <a:t>los mandatos de los puestos electos de la CSM de dos </a:t>
            </a:r>
            <a:r>
              <a:rPr lang="es-ES" sz="3200" dirty="0" smtClean="0"/>
              <a:t>miembros </a:t>
            </a:r>
            <a:r>
              <a:rPr lang="es-ES" sz="3200" dirty="0"/>
              <a:t>del Panel de Recursos Humanos y un cofacilitador de la CSM que </a:t>
            </a:r>
            <a:r>
              <a:rPr lang="es-ES" sz="3200" dirty="0" smtClean="0"/>
              <a:t>actualmente </a:t>
            </a:r>
            <a:r>
              <a:rPr lang="es-ES" sz="3200" dirty="0"/>
              <a:t>expiran en 2022</a:t>
            </a:r>
            <a:endParaRPr lang="en-US" sz="3200" dirty="0"/>
          </a:p>
        </p:txBody>
      </p:sp>
      <p:sp>
        <p:nvSpPr>
          <p:cNvPr id="4" name="TextBox 3">
            <a:extLst>
              <a:ext uri="{FF2B5EF4-FFF2-40B4-BE49-F238E27FC236}">
                <a16:creationId xmlns:a16="http://schemas.microsoft.com/office/drawing/2014/main" id="{3B1A084A-02FF-9F44-A4C6-A88B7428C5B6}"/>
              </a:ext>
            </a:extLst>
          </p:cNvPr>
          <p:cNvSpPr txBox="1"/>
          <p:nvPr/>
        </p:nvSpPr>
        <p:spPr>
          <a:xfrm>
            <a:off x="1333102" y="2821662"/>
            <a:ext cx="9487298" cy="1015663"/>
          </a:xfrm>
          <a:prstGeom prst="rect">
            <a:avLst/>
          </a:prstGeom>
          <a:noFill/>
        </p:spPr>
        <p:txBody>
          <a:bodyPr wrap="square" rtlCol="0">
            <a:spAutoFit/>
          </a:bodyPr>
          <a:lstStyle/>
          <a:p>
            <a:pPr>
              <a:spcBef>
                <a:spcPts val="1200"/>
              </a:spcBef>
              <a:spcAft>
                <a:spcPts val="1200"/>
              </a:spcAft>
            </a:pPr>
            <a:r>
              <a:rPr lang="es-ES" sz="3000" b="1" dirty="0">
                <a:solidFill>
                  <a:srgbClr val="660066"/>
                </a:solidFill>
              </a:rPr>
              <a:t>Propósito: </a:t>
            </a:r>
            <a:r>
              <a:rPr lang="es-ES" sz="3000" dirty="0">
                <a:solidFill>
                  <a:schemeClr val="tx1"/>
                </a:solidFill>
              </a:rPr>
              <a:t>Reconocer el cambio en el ciclo de conferencia debido a la pandemia mundial.</a:t>
            </a:r>
            <a:endParaRPr lang="en-US" sz="3000" dirty="0">
              <a:solidFill>
                <a:schemeClr val="tx1"/>
              </a:solidFill>
            </a:endParaRPr>
          </a:p>
        </p:txBody>
      </p:sp>
      <p:cxnSp>
        <p:nvCxnSpPr>
          <p:cNvPr id="5" name="Straight Connector 4">
            <a:extLst>
              <a:ext uri="{FF2B5EF4-FFF2-40B4-BE49-F238E27FC236}">
                <a16:creationId xmlns:a16="http://schemas.microsoft.com/office/drawing/2014/main" id="{FD8FB6D1-72AC-F04F-B6D5-2FC9A4CE2FD2}"/>
              </a:ext>
            </a:extLst>
          </p:cNvPr>
          <p:cNvCxnSpPr/>
          <p:nvPr/>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Shape 74">
            <a:extLst>
              <a:ext uri="{FF2B5EF4-FFF2-40B4-BE49-F238E27FC236}">
                <a16:creationId xmlns:a16="http://schemas.microsoft.com/office/drawing/2014/main" id="{627A7B54-42AB-794A-B16E-C7987EB621A1}"/>
              </a:ext>
            </a:extLst>
          </p:cNvPr>
          <p:cNvSpPr/>
          <p:nvPr/>
        </p:nvSpPr>
        <p:spPr>
          <a:xfrm>
            <a:off x="308919" y="4071365"/>
            <a:ext cx="938118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lang="en-US" sz="3200" b="1" kern="1200" dirty="0">
                <a:solidFill>
                  <a:srgbClr val="660066"/>
                </a:solidFill>
                <a:ea typeface="Cambria" charset="0"/>
                <a:cs typeface="Cambria" charset="0"/>
                <a:sym typeface="BotonBQ-Bold"/>
              </a:rPr>
              <a:t>Moción</a:t>
            </a:r>
            <a:r>
              <a:rPr kumimoji="0" sz="3200" b="1" i="0" u="none" strike="noStrike" kern="1200" cap="none" spc="0" normalizeH="0" baseline="0" noProof="0" dirty="0" smtClean="0">
                <a:ln>
                  <a:noFill/>
                </a:ln>
                <a:solidFill>
                  <a:srgbClr val="660066"/>
                </a:solidFill>
                <a:effectLst/>
                <a:uLnTx/>
                <a:uFillTx/>
                <a:latin typeface="+mn-lt"/>
                <a:ea typeface="Cambria" charset="0"/>
                <a:cs typeface="Cambria" charset="0"/>
                <a:sym typeface="BotonBQ-Bold"/>
              </a:rPr>
              <a:t> </a:t>
            </a:r>
            <a:r>
              <a:rPr kumimoji="0" lang="en-US"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a:t>
            </a:r>
            <a:r>
              <a:rPr sz="3200" b="1" dirty="0">
                <a:solidFill>
                  <a:srgbClr val="660066"/>
                </a:solidFill>
                <a:latin typeface="+mn-lt"/>
                <a:ea typeface="Cambria" charset="0"/>
                <a:cs typeface="Cambria" charset="0"/>
                <a:sym typeface="BotonBQ-Bold"/>
              </a:rPr>
              <a:t>:</a:t>
            </a:r>
            <a:r>
              <a:rPr sz="3200" b="1" dirty="0">
                <a:solidFill>
                  <a:srgbClr val="00B0F0"/>
                </a:solidFill>
                <a:latin typeface="+mn-lt"/>
                <a:ea typeface="Cambria" charset="0"/>
                <a:cs typeface="Cambria" charset="0"/>
                <a:sym typeface="BotonBQ-Bold"/>
              </a:rPr>
              <a:t> </a:t>
            </a:r>
            <a:r>
              <a:rPr lang="es-ES" sz="3200" dirty="0"/>
              <a:t>Prolongar hasta 2023 los mandatos de los tres puestos electos de la CSM en </a:t>
            </a:r>
          </a:p>
          <a:p>
            <a:pPr>
              <a:lnSpc>
                <a:spcPct val="108000"/>
              </a:lnSpc>
            </a:pPr>
            <a:r>
              <a:rPr lang="es-ES" sz="3200" dirty="0"/>
              <a:t>la Junta Mundial que actualmente expiran en 2022</a:t>
            </a:r>
            <a:endParaRPr lang="en-US" sz="3200" dirty="0"/>
          </a:p>
        </p:txBody>
      </p:sp>
      <p:cxnSp>
        <p:nvCxnSpPr>
          <p:cNvPr id="7" name="Straight Connector 6">
            <a:extLst>
              <a:ext uri="{FF2B5EF4-FFF2-40B4-BE49-F238E27FC236}">
                <a16:creationId xmlns:a16="http://schemas.microsoft.com/office/drawing/2014/main" id="{DE8C2038-6538-EA45-BEA6-1D6B31E52E75}"/>
              </a:ext>
            </a:extLst>
          </p:cNvPr>
          <p:cNvCxnSpPr/>
          <p:nvPr/>
        </p:nvCxnSpPr>
        <p:spPr>
          <a:xfrm>
            <a:off x="298729" y="395321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3E5021-DFB9-9349-A6EA-5770C81509A0}"/>
              </a:ext>
            </a:extLst>
          </p:cNvPr>
          <p:cNvSpPr txBox="1"/>
          <p:nvPr/>
        </p:nvSpPr>
        <p:spPr>
          <a:xfrm>
            <a:off x="1301750" y="5798565"/>
            <a:ext cx="8388350" cy="1015663"/>
          </a:xfrm>
          <a:prstGeom prst="rect">
            <a:avLst/>
          </a:prstGeom>
          <a:noFill/>
        </p:spPr>
        <p:txBody>
          <a:bodyPr wrap="square" rtlCol="0">
            <a:spAutoFit/>
          </a:bodyPr>
          <a:lstStyle/>
          <a:p>
            <a:pPr>
              <a:spcBef>
                <a:spcPts val="1200"/>
              </a:spcBef>
              <a:spcAft>
                <a:spcPts val="1200"/>
              </a:spcAft>
            </a:pPr>
            <a:r>
              <a:rPr lang="es-ES" sz="3000" b="1" dirty="0">
                <a:solidFill>
                  <a:srgbClr val="660066"/>
                </a:solidFill>
              </a:rPr>
              <a:t>Propósito: </a:t>
            </a:r>
            <a:r>
              <a:rPr lang="es-ES" sz="3000" dirty="0" smtClean="0"/>
              <a:t>Adaptarse </a:t>
            </a:r>
            <a:r>
              <a:rPr lang="es-ES" sz="3000" dirty="0"/>
              <a:t>al cambio en el ciclo de conferencia debido a la pandemia mundial.</a:t>
            </a:r>
            <a:endParaRPr lang="en-US" sz="3000" dirty="0"/>
          </a:p>
        </p:txBody>
      </p:sp>
      <p:pic>
        <p:nvPicPr>
          <p:cNvPr id="9" name="Picture 8">
            <a:extLst>
              <a:ext uri="{FF2B5EF4-FFF2-40B4-BE49-F238E27FC236}">
                <a16:creationId xmlns:a16="http://schemas.microsoft.com/office/drawing/2014/main" id="{392CA156-B1FB-E44B-8BAC-5E93339AD329}"/>
              </a:ext>
            </a:extLst>
          </p:cNvPr>
          <p:cNvPicPr>
            <a:picLocks noChangeAspect="1"/>
          </p:cNvPicPr>
          <p:nvPr/>
        </p:nvPicPr>
        <p:blipFill>
          <a:blip r:embed="rId3"/>
          <a:stretch>
            <a:fillRect/>
          </a:stretch>
        </p:blipFill>
        <p:spPr>
          <a:xfrm rot="741873">
            <a:off x="9584495" y="3867287"/>
            <a:ext cx="2747583" cy="2816273"/>
          </a:xfrm>
          <a:prstGeom prst="rect">
            <a:avLst/>
          </a:prstGeom>
        </p:spPr>
      </p:pic>
      <p:sp>
        <p:nvSpPr>
          <p:cNvPr id="10" name="TextBox 9">
            <a:extLst>
              <a:ext uri="{FF2B5EF4-FFF2-40B4-BE49-F238E27FC236}">
                <a16:creationId xmlns:a16="http://schemas.microsoft.com/office/drawing/2014/main" id="{E97F5F2D-2F7F-BE4D-A3CE-4D3973BF54D0}"/>
              </a:ext>
            </a:extLst>
          </p:cNvPr>
          <p:cNvSpPr txBox="1"/>
          <p:nvPr/>
        </p:nvSpPr>
        <p:spPr>
          <a:xfrm rot="840343">
            <a:off x="9605506" y="4419808"/>
            <a:ext cx="2690005" cy="1569660"/>
          </a:xfrm>
          <a:prstGeom prst="rect">
            <a:avLst/>
          </a:prstGeom>
          <a:noFill/>
        </p:spPr>
        <p:txBody>
          <a:bodyPr wrap="square" rtlCol="0">
            <a:spAutoFit/>
          </a:bodyPr>
          <a:lstStyle/>
          <a:p>
            <a:pPr algn="ctr"/>
            <a:r>
              <a:rPr lang="en-US" sz="3200" b="1" dirty="0" smtClean="0">
                <a:solidFill>
                  <a:srgbClr val="7030A0"/>
                </a:solidFill>
                <a:latin typeface="Lucida Handwriting" panose="03010101010101010101" pitchFamily="66" charset="77"/>
              </a:rPr>
              <a:t>Pausa</a:t>
            </a:r>
            <a:endParaRPr lang="en-US" sz="3200" b="1" dirty="0">
              <a:solidFill>
                <a:srgbClr val="7030A0"/>
              </a:solidFill>
              <a:latin typeface="Lucida Handwriting" panose="03010101010101010101" pitchFamily="66" charset="77"/>
            </a:endParaRPr>
          </a:p>
          <a:p>
            <a:pPr algn="ctr"/>
            <a:r>
              <a:rPr lang="en-US" sz="3200" b="1" dirty="0" smtClean="0">
                <a:solidFill>
                  <a:srgbClr val="7030A0"/>
                </a:solidFill>
                <a:latin typeface="Lucida Handwriting" panose="03010101010101010101" pitchFamily="66" charset="77"/>
              </a:rPr>
              <a:t>Para discusión</a:t>
            </a:r>
            <a:endParaRPr lang="en-US" sz="3200" b="1" dirty="0">
              <a:solidFill>
                <a:srgbClr val="7030A0"/>
              </a:solidFill>
              <a:latin typeface="Lucida Handwriting" panose="03010101010101010101" pitchFamily="66" charset="77"/>
            </a:endParaRPr>
          </a:p>
        </p:txBody>
      </p:sp>
    </p:spTree>
    <p:extLst>
      <p:ext uri="{BB962C8B-B14F-4D97-AF65-F5344CB8AC3E}">
        <p14:creationId xmlns:p14="http://schemas.microsoft.com/office/powerpoint/2010/main" val="173750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BF52D39A-3E9D-C74A-BF67-E01AC3463221}"/>
              </a:ext>
            </a:extLst>
          </p:cNvPr>
          <p:cNvSpPr/>
          <p:nvPr/>
        </p:nvSpPr>
        <p:spPr>
          <a:xfrm>
            <a:off x="319109" y="612425"/>
            <a:ext cx="11129941"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lang="en-US" sz="3200" b="1" kern="1200" dirty="0">
                <a:solidFill>
                  <a:srgbClr val="660066"/>
                </a:solidFill>
                <a:latin typeface="+mn-lt"/>
                <a:ea typeface="Cambria" charset="0"/>
                <a:cs typeface="Cambria" charset="0"/>
                <a:sym typeface="BotonBQ-Bold"/>
              </a:rPr>
              <a:t>Moción 4 </a:t>
            </a:r>
            <a:r>
              <a:rPr sz="3200" b="1" dirty="0" smtClean="0">
                <a:solidFill>
                  <a:srgbClr val="660066"/>
                </a:solidFill>
                <a:latin typeface="+mn-lt"/>
                <a:ea typeface="Cambria" charset="0"/>
                <a:cs typeface="Cambria" charset="0"/>
                <a:sym typeface="BotonBQ-Bold"/>
              </a:rPr>
              <a:t>:</a:t>
            </a:r>
            <a:r>
              <a:rPr sz="3200" b="1" dirty="0" smtClean="0">
                <a:solidFill>
                  <a:srgbClr val="00B0F0"/>
                </a:solidFill>
                <a:latin typeface="+mn-lt"/>
                <a:ea typeface="Cambria" charset="0"/>
                <a:cs typeface="Cambria" charset="0"/>
                <a:sym typeface="BotonBQ-Bold"/>
              </a:rPr>
              <a:t> </a:t>
            </a:r>
            <a:r>
              <a:rPr lang="es-ES" sz="3200" dirty="0" smtClean="0"/>
              <a:t>Aprobar </a:t>
            </a:r>
            <a:r>
              <a:rPr lang="es-ES" sz="3200" dirty="0"/>
              <a:t>el libro que figura en el Apéndice B, «Un </a:t>
            </a:r>
            <a:r>
              <a:rPr lang="es-ES" sz="3200" dirty="0" smtClean="0"/>
              <a:t>Principio Espiritual </a:t>
            </a:r>
            <a:r>
              <a:rPr lang="es-ES" sz="3200" dirty="0"/>
              <a:t>por </a:t>
            </a:r>
            <a:r>
              <a:rPr lang="es-ES" sz="3200" dirty="0" smtClean="0"/>
              <a:t>Día</a:t>
            </a:r>
            <a:r>
              <a:rPr lang="es-ES" sz="3200" dirty="0"/>
              <a:t>», como literatura de recuperación aprobada por la confraternidad.</a:t>
            </a:r>
            <a:endParaRPr lang="en-US" sz="3200" dirty="0"/>
          </a:p>
        </p:txBody>
      </p:sp>
      <p:sp>
        <p:nvSpPr>
          <p:cNvPr id="4" name="TextBox 3">
            <a:extLst>
              <a:ext uri="{FF2B5EF4-FFF2-40B4-BE49-F238E27FC236}">
                <a16:creationId xmlns:a16="http://schemas.microsoft.com/office/drawing/2014/main" id="{3B1A084A-02FF-9F44-A4C6-A88B7428C5B6}"/>
              </a:ext>
            </a:extLst>
          </p:cNvPr>
          <p:cNvSpPr txBox="1"/>
          <p:nvPr/>
        </p:nvSpPr>
        <p:spPr>
          <a:xfrm>
            <a:off x="319109" y="2447696"/>
            <a:ext cx="10890250" cy="3631763"/>
          </a:xfrm>
          <a:prstGeom prst="rect">
            <a:avLst/>
          </a:prstGeom>
          <a:noFill/>
        </p:spPr>
        <p:txBody>
          <a:bodyPr wrap="square" rtlCol="0">
            <a:spAutoFit/>
          </a:bodyPr>
          <a:lstStyle/>
          <a:p>
            <a:pPr>
              <a:spcBef>
                <a:spcPts val="1200"/>
              </a:spcBef>
              <a:spcAft>
                <a:spcPts val="1200"/>
              </a:spcAft>
            </a:pPr>
            <a:r>
              <a:rPr lang="en-US" sz="3000" b="1" dirty="0">
                <a:solidFill>
                  <a:srgbClr val="660066"/>
                </a:solidFill>
              </a:rPr>
              <a:t>Propósito:</a:t>
            </a:r>
            <a:r>
              <a:rPr lang="en-US" sz="3000" b="1" dirty="0" smtClean="0"/>
              <a:t> </a:t>
            </a:r>
            <a:r>
              <a:rPr lang="es-ES" sz="3000" dirty="0" smtClean="0"/>
              <a:t> </a:t>
            </a:r>
            <a:r>
              <a:rPr lang="es-ES" sz="3000" dirty="0"/>
              <a:t>Disponer de otro material aprobado por la confraternidad, para que lo usen los miembros, </a:t>
            </a:r>
            <a:r>
              <a:rPr lang="es-ES" sz="3000" dirty="0" smtClean="0"/>
              <a:t>grupos </a:t>
            </a:r>
            <a:r>
              <a:rPr lang="es-ES" sz="3000" dirty="0"/>
              <a:t>y comités de servicio de NA</a:t>
            </a:r>
            <a:r>
              <a:rPr lang="es-ES" sz="3000" dirty="0" smtClean="0"/>
              <a:t>.</a:t>
            </a:r>
          </a:p>
          <a:p>
            <a:pPr>
              <a:spcBef>
                <a:spcPts val="1200"/>
              </a:spcBef>
              <a:spcAft>
                <a:spcPts val="1200"/>
              </a:spcAft>
            </a:pPr>
            <a:r>
              <a:rPr lang="en-US" sz="3000" b="1" dirty="0">
                <a:solidFill>
                  <a:srgbClr val="660066"/>
                </a:solidFill>
              </a:rPr>
              <a:t>Impacto financiero: </a:t>
            </a:r>
            <a:r>
              <a:rPr lang="es-ES" sz="3000" dirty="0" smtClean="0"/>
              <a:t>El </a:t>
            </a:r>
            <a:r>
              <a:rPr lang="es-ES" sz="3000" dirty="0"/>
              <a:t>costo de preparación de este material ya se ha desembolsado. Los únicos costos </a:t>
            </a:r>
            <a:r>
              <a:rPr lang="es-ES" sz="3000" dirty="0" smtClean="0"/>
              <a:t>adicionales </a:t>
            </a:r>
            <a:r>
              <a:rPr lang="es-ES" sz="3000" dirty="0"/>
              <a:t>derivados de la aprobación de la presente moción son los de producción inicial, que serían </a:t>
            </a:r>
            <a:r>
              <a:rPr lang="es-ES" sz="3000" dirty="0" smtClean="0"/>
              <a:t>mínimos</a:t>
            </a:r>
            <a:r>
              <a:rPr lang="es-ES" sz="3000" dirty="0"/>
              <a:t>.</a:t>
            </a:r>
            <a:endParaRPr lang="en-US" sz="3000" dirty="0"/>
          </a:p>
        </p:txBody>
      </p:sp>
    </p:spTree>
    <p:extLst>
      <p:ext uri="{BB962C8B-B14F-4D97-AF65-F5344CB8AC3E}">
        <p14:creationId xmlns:p14="http://schemas.microsoft.com/office/powerpoint/2010/main" val="269068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5" name="Picture 4">
            <a:extLst>
              <a:ext uri="{FF2B5EF4-FFF2-40B4-BE49-F238E27FC236}">
                <a16:creationId xmlns:a16="http://schemas.microsoft.com/office/drawing/2014/main" id="{44FF19F2-D8DF-584B-9D86-1388D0DC254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4042</TotalTime>
  <Words>2694</Words>
  <Application>Microsoft Office PowerPoint</Application>
  <PresentationFormat>Widescreen</PresentationFormat>
  <Paragraphs>91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BotonBQ-Bold</vt:lpstr>
      <vt:lpstr>Calibri Light</vt:lpstr>
      <vt:lpstr>Cambria</vt:lpstr>
      <vt:lpstr>Lucida Handwriting</vt:lpstr>
      <vt:lpstr>PopplLaudatio-Regular</vt:lpstr>
      <vt:lpstr>Nestor template</vt:lpstr>
      <vt:lpstr>PowerPoint Presentation</vt:lpstr>
      <vt:lpstr>PowerPoint Presentation</vt:lpstr>
      <vt:lpstr>CSM virtual provisional 2022  Material del Informe Agenda de la Conferencia provisional (IAC)  Fideicomiso de la propiedad intelectual de la confraternidad ( FPIC ) Duración de los términos de servidores Un Principio Espiritual por día  Material por Vía de Aprobación de la Conferencia provisional Material del presupuesto para el 2022–2023 </vt:lpstr>
      <vt:lpstr>PowerPoint Presentation</vt:lpstr>
      <vt:lpstr>Del IAC/VAC</vt:lpstr>
      <vt:lpstr>Documento legal: las decisiones que ha tomado la confraternidad sobre su "propiedad intelectual" (literatura y marcas registradas) y cómo se protegen.   as reglas operativas describen cómo se administrará el FPIC.</vt:lpstr>
      <vt:lpstr>PowerPoint Presentation</vt:lpstr>
      <vt:lpstr>PowerPoint Presentation</vt:lpstr>
      <vt:lpstr>PowerPoint Presentation</vt:lpstr>
      <vt:lpstr>PowerPoint Presentation</vt:lpstr>
      <vt:lpstr>PowerPoint Presentation</vt:lpstr>
      <vt:lpstr>PowerPoint Presentation</vt:lpstr>
      <vt:lpstr>Estándares del grupo de trabajo SPAD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Nick Elson</dc:creator>
  <cp:lastModifiedBy>Johnny Lamprea</cp:lastModifiedBy>
  <cp:revision>124</cp:revision>
  <dcterms:modified xsi:type="dcterms:W3CDTF">2022-02-06T22:35:17Z</dcterms:modified>
</cp:coreProperties>
</file>