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59" r:id="rId4"/>
    <p:sldId id="292" r:id="rId5"/>
    <p:sldId id="295" r:id="rId6"/>
    <p:sldId id="294" r:id="rId7"/>
    <p:sldId id="296" r:id="rId8"/>
    <p:sldId id="297" r:id="rId9"/>
    <p:sldId id="262" r:id="rId10"/>
    <p:sldId id="302" r:id="rId11"/>
    <p:sldId id="308" r:id="rId12"/>
    <p:sldId id="306" r:id="rId13"/>
    <p:sldId id="307" r:id="rId14"/>
    <p:sldId id="286"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69A"/>
    <a:srgbClr val="34C3F2"/>
    <a:srgbClr val="2969D5"/>
    <a:srgbClr val="0D5CA2"/>
    <a:srgbClr val="FFFFFF"/>
    <a:srgbClr val="3AC5F3"/>
    <a:srgbClr val="C1EF85"/>
    <a:srgbClr val="2F74E9"/>
    <a:srgbClr val="6EDAFE"/>
    <a:srgbClr val="107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71638" autoAdjust="0"/>
  </p:normalViewPr>
  <p:slideViewPr>
    <p:cSldViewPr snapToGrid="0" snapToObjects="1">
      <p:cViewPr varScale="1">
        <p:scale>
          <a:sx n="60" d="100"/>
          <a:sy n="60" d="100"/>
        </p:scale>
        <p:origin x="25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file:///\\Filesrv02\fsteam_and_projectsupport\WB\WSC\WSC%202020\CAR%202020\CAR%20videos\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org/fip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na.org/websto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spcAft>
                <a:spcPts val="600"/>
              </a:spcAft>
              <a:buNone/>
            </a:pPr>
            <a:r>
              <a:rPr lang="en-US" sz="1100" b="0" i="0" u="none" strike="noStrike" cap="none" dirty="0" smtClean="0">
                <a:solidFill>
                  <a:srgbClr val="000000"/>
                </a:solidFill>
                <a:effectLst/>
                <a:latin typeface="Arial"/>
                <a:ea typeface="Arial"/>
                <a:cs typeface="Arial"/>
                <a:sym typeface="Arial"/>
              </a:rPr>
              <a:t>This is the first of three PowerPoints covering material in the 2022 Interim </a:t>
            </a:r>
            <a:r>
              <a:rPr lang="en-US" sz="1100" b="0" i="1" u="none" strike="noStrike" cap="none" dirty="0" smtClean="0">
                <a:solidFill>
                  <a:srgbClr val="000000"/>
                </a:solidFill>
                <a:effectLst/>
                <a:latin typeface="Arial"/>
                <a:ea typeface="Arial"/>
                <a:cs typeface="Arial"/>
                <a:sym typeface="Arial"/>
              </a:rPr>
              <a:t>Conference Agenda Report/</a:t>
            </a:r>
            <a:r>
              <a:rPr lang="en-US" sz="1100" b="0" i="0" u="none" strike="noStrike" cap="none" dirty="0" smtClean="0">
                <a:solidFill>
                  <a:srgbClr val="000000"/>
                </a:solidFill>
                <a:effectLst/>
                <a:latin typeface="Arial"/>
                <a:ea typeface="Arial"/>
                <a:cs typeface="Arial"/>
                <a:sym typeface="Arial"/>
              </a:rPr>
              <a:t>Conference Approval Track material (or</a:t>
            </a:r>
            <a:r>
              <a:rPr lang="en-US" sz="1100" b="0" i="1"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ICC for short). This PowerPoint covers the </a:t>
            </a:r>
            <a:r>
              <a:rPr lang="en-US" sz="1100" b="0" i="1" u="none" strike="noStrike" cap="none" dirty="0" smtClean="0">
                <a:solidFill>
                  <a:srgbClr val="000000"/>
                </a:solidFill>
                <a:effectLst/>
                <a:latin typeface="Arial"/>
                <a:ea typeface="Arial"/>
                <a:cs typeface="Arial"/>
                <a:sym typeface="Arial"/>
              </a:rPr>
              <a:t>Conference Agenda Report</a:t>
            </a:r>
            <a:r>
              <a:rPr lang="en-US" sz="1100" b="0" i="0" u="none" strike="noStrike" cap="none" dirty="0" smtClean="0">
                <a:solidFill>
                  <a:srgbClr val="000000"/>
                </a:solidFill>
                <a:effectLst/>
                <a:latin typeface="Arial"/>
                <a:ea typeface="Arial"/>
                <a:cs typeface="Arial"/>
                <a:sym typeface="Arial"/>
              </a:rPr>
              <a:t> material in the ICC. The second PowerPoint covers the proposed budget and CAT motion for its approval. And the third covers the background information in the ICC about the conference and a summary of the work of NA World Services during this conference cycle.</a:t>
            </a:r>
          </a:p>
          <a:p>
            <a:pPr marL="139700" indent="0">
              <a:spcAft>
                <a:spcPts val="600"/>
              </a:spcAft>
              <a:buNone/>
            </a:pPr>
            <a:endParaRPr lang="en-US" sz="1100" b="0" i="0" u="none" strike="noStrike" cap="none" dirty="0" smtClean="0">
              <a:solidFill>
                <a:srgbClr val="000000"/>
              </a:solidFill>
              <a:effectLst/>
              <a:latin typeface="Arial"/>
              <a:ea typeface="Arial"/>
              <a:cs typeface="Arial"/>
              <a:sym typeface="Arial"/>
            </a:endParaRPr>
          </a:p>
          <a:p>
            <a:pPr marL="139700" indent="0">
              <a:spcAft>
                <a:spcPts val="600"/>
              </a:spcAft>
              <a:buNone/>
            </a:pPr>
            <a:r>
              <a:rPr lang="en-US" sz="1100" b="0" i="0" u="none" strike="noStrike" cap="none" dirty="0" smtClean="0">
                <a:solidFill>
                  <a:srgbClr val="000000"/>
                </a:solidFill>
                <a:effectLst/>
                <a:latin typeface="Arial"/>
                <a:ea typeface="Arial"/>
                <a:cs typeface="Arial"/>
                <a:sym typeface="Arial"/>
              </a:rPr>
              <a:t>These PowerPoints cover only the main points of the ICC. We encourage all members to read the document itself for more information. Please visit </a:t>
            </a:r>
            <a:r>
              <a:rPr lang="en-US" sz="1100" b="0" i="0" u="sng" strike="noStrike" cap="none" dirty="0" smtClean="0">
                <a:solidFill>
                  <a:srgbClr val="000000"/>
                </a:solidFill>
                <a:effectLst/>
                <a:latin typeface="Arial"/>
                <a:ea typeface="Arial"/>
                <a:cs typeface="Arial"/>
                <a:sym typeface="Arial"/>
                <a:hlinkClick r:id="rId3"/>
              </a:rPr>
              <a:t>www.na.org/conference</a:t>
            </a:r>
            <a:r>
              <a:rPr lang="en-US" sz="1100" b="0" i="0" u="none" strike="noStrike" cap="none" dirty="0" smtClean="0">
                <a:solidFill>
                  <a:srgbClr val="000000"/>
                </a:solidFill>
                <a:effectLst/>
                <a:latin typeface="Arial"/>
                <a:ea typeface="Arial"/>
                <a:cs typeface="Arial"/>
                <a:sym typeface="Arial"/>
              </a:rPr>
              <a:t> for the complete 2022 ICC, the SPAD approval draft, the other ICC PowerPoints, and other conference materials. Paper copies will not be mailed to participants and regions nor will they be available for sale.</a:t>
            </a:r>
            <a:endParaRPr lang="en-US" sz="1100" b="1" i="0" u="sng" strike="noStrike" cap="none" dirty="0" smtClean="0">
              <a:solidFill>
                <a:srgbClr val="000000"/>
              </a:solidFill>
              <a:effectLst/>
              <a:latin typeface="Arial"/>
              <a:ea typeface="Arial"/>
              <a:cs typeface="Arial"/>
              <a:sym typeface="Arial"/>
            </a:endParaRPr>
          </a:p>
          <a:p>
            <a:pPr marL="0" lvl="0" indent="0">
              <a:spcBef>
                <a:spcPts val="0"/>
              </a:spcBef>
              <a:spcAft>
                <a:spcPts val="60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smtClean="0">
                <a:solidFill>
                  <a:srgbClr val="000000"/>
                </a:solidFill>
                <a:effectLst/>
                <a:latin typeface="Arial"/>
                <a:ea typeface="Arial"/>
                <a:cs typeface="Arial"/>
                <a:sym typeface="Arial"/>
              </a:rPr>
              <a:t>The background of the project and process of creating the draft is described in full in the essay in the ICC. We encourage you to review that material.  Here are some of the main points.</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The idea for a project to create the book came from the survey contained in the 2016 </a:t>
            </a:r>
            <a:r>
              <a:rPr lang="en-US" sz="1100" b="0" i="1" u="none" strike="noStrike" cap="none" dirty="0" smtClean="0">
                <a:solidFill>
                  <a:srgbClr val="000000"/>
                </a:solidFill>
                <a:effectLst/>
                <a:latin typeface="Arial"/>
                <a:ea typeface="Arial"/>
                <a:cs typeface="Arial"/>
                <a:sym typeface="Arial"/>
              </a:rPr>
              <a:t>CAR</a:t>
            </a:r>
            <a:r>
              <a:rPr lang="en-US" sz="1100" b="0" i="0" u="none" strike="noStrike" cap="none" dirty="0" smtClean="0">
                <a:solidFill>
                  <a:srgbClr val="000000"/>
                </a:solidFill>
                <a:effectLst/>
                <a:latin typeface="Arial"/>
                <a:ea typeface="Arial"/>
                <a:cs typeface="Arial"/>
                <a:sym typeface="Arial"/>
              </a:rPr>
              <a:t> that was designed to help conference participants establish priorities for new literature, service material, and Issue Discussion Topics. In 2016, the highest rated of the ten options for book-length recovery material in the survey was “Daily meditation book—spiritual principle a day.” Another option for a daily meditation book based on </a:t>
            </a:r>
            <a:r>
              <a:rPr lang="en-US" sz="1100" b="0" i="1" u="none" strike="noStrike" cap="none" dirty="0" smtClean="0">
                <a:solidFill>
                  <a:srgbClr val="000000"/>
                </a:solidFill>
                <a:effectLst/>
                <a:latin typeface="Arial"/>
                <a:ea typeface="Arial"/>
                <a:cs typeface="Arial"/>
                <a:sym typeface="Arial"/>
              </a:rPr>
              <a:t>Living Clean </a:t>
            </a:r>
            <a:r>
              <a:rPr lang="en-US" sz="1100" b="0" i="0" u="none" strike="noStrike" cap="none" dirty="0" smtClean="0">
                <a:solidFill>
                  <a:srgbClr val="000000"/>
                </a:solidFill>
                <a:effectLst/>
                <a:latin typeface="Arial"/>
                <a:ea typeface="Arial"/>
                <a:cs typeface="Arial"/>
                <a:sym typeface="Arial"/>
              </a:rPr>
              <a:t>also scored very high.</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After discussing the survey results with participants at the 2016 WSC, the Fellowship was surveyed about their preferences for a new daily meditation book. All NA literature is written “by addicts, for addicts.” The results of this survey helped to frame the project plan for the new book that was included in the 2018 Conference Approval Track material and presented at WSC 2018.</a:t>
            </a:r>
          </a:p>
          <a:p>
            <a:endParaRPr lang="en-US" dirty="0"/>
          </a:p>
        </p:txBody>
      </p:sp>
    </p:spTree>
    <p:extLst>
      <p:ext uri="{BB962C8B-B14F-4D97-AF65-F5344CB8AC3E}">
        <p14:creationId xmlns:p14="http://schemas.microsoft.com/office/powerpoint/2010/main" val="422378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smtClean="0">
                <a:solidFill>
                  <a:srgbClr val="000000"/>
                </a:solidFill>
                <a:effectLst/>
                <a:latin typeface="Arial"/>
                <a:ea typeface="Arial"/>
                <a:cs typeface="Arial"/>
                <a:sym typeface="Arial"/>
              </a:rPr>
              <a:t>The SPAD project was approved at WSC 2018, and a workgroup of nine members from around the world, plus a World Board member, and a number of staff people quickly began work.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Typically, World Services workgroups have a board member acting as a point person. In the case of SPAD, the point person was MaryEllen P. Tragically, she passed away during the project. We are so grateful for her service.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Part of the miracle of this book draft is that the work continued despite the global lockdown and subsequent financial crisis that began in March 2020. The final in-person meeting of the workgroup took place just as the world was shutting down, and the board member who was then the point person, Hammed, got stuck in Los Angeles at the close of the meeting. It took him 62 days to get home to Kuwait.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By the time the project was again approved at the 2020 WSC, two batches of entries had been drafted and reviewed by the Fellowship. Members around the world continued to submit advance material, the workgroup continued to meet to shape this material into individual entries, and the Fellowship continued to review drafts and provide input. All of this work happened virtually and with drastically reduced staff numbers. </a:t>
            </a:r>
          </a:p>
          <a:p>
            <a:pPr marL="139700" indent="0">
              <a:buNone/>
            </a:pPr>
            <a:endParaRPr lang="en-US" dirty="0"/>
          </a:p>
        </p:txBody>
      </p:sp>
    </p:spTree>
    <p:extLst>
      <p:ext uri="{BB962C8B-B14F-4D97-AF65-F5344CB8AC3E}">
        <p14:creationId xmlns:p14="http://schemas.microsoft.com/office/powerpoint/2010/main" val="60379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book contains entries on 89 spiritual principles. Over 98 percent of the members who responded to the survey about the project wanted the book to be similar in format to Just for Today—quotation, elaboration, reflection, and input during review reinforced that approach. Review and input drafts of the material were released in six batches for 90 days at a time. Input was received from dozens of countries on every continent except Antarctica.</a:t>
            </a:r>
            <a:endParaRPr lang="en-US" sz="1100" b="1" i="0" u="sng"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83597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smtClean="0">
                <a:solidFill>
                  <a:srgbClr val="000000"/>
                </a:solidFill>
                <a:effectLst/>
                <a:latin typeface="Arial"/>
                <a:ea typeface="Arial"/>
                <a:cs typeface="Arial"/>
                <a:sym typeface="Arial"/>
              </a:rPr>
              <a:t>Early on, the workgroup developed a set of standards for the entries that seem almost like words to live by. The workgroup believed that entries should not be agenda-driven, or be too sweet, precious, righteous, or otherwise cause eyes to roll. And that entries should: </a:t>
            </a:r>
            <a:endParaRPr lang="en-US" sz="1100" b="1" i="0" u="sng"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be realistic, relatable, and inclusive </a:t>
            </a:r>
            <a:endParaRPr lang="en-US" sz="1100" b="1" i="0" u="sng"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hit different notes and have different functions</a:t>
            </a:r>
            <a:endParaRPr lang="en-US" sz="1100" b="1" i="0" u="sng"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tug at our heartstrings</a:t>
            </a:r>
            <a:endParaRPr lang="en-US" sz="1100" b="1" i="0" u="sng"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expand understanding</a:t>
            </a:r>
            <a:endParaRPr lang="en-US" sz="1100" b="1" i="0" u="sng"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and help us laugh at ourselves.</a:t>
            </a:r>
          </a:p>
          <a:p>
            <a:pPr lvl="0"/>
            <a:endParaRPr lang="en-US" sz="1100" b="1" i="0" u="sng"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We hope you feel all of that when you read the draft.</a:t>
            </a:r>
            <a:endParaRPr lang="en-US" sz="1100" b="1" i="0" u="sng"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36822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smtClean="0">
                <a:solidFill>
                  <a:srgbClr val="000000"/>
                </a:solidFill>
                <a:effectLst/>
                <a:latin typeface="Arial"/>
                <a:ea typeface="Arial"/>
                <a:cs typeface="Arial"/>
                <a:sym typeface="Arial"/>
              </a:rPr>
              <a:t>We hope this PowerPoint has helped in your discussion of this material. Please note that there are other PowerPoints that focus on other ICC content. These resources are available online at </a:t>
            </a:r>
            <a:r>
              <a:rPr lang="en-US" sz="1100" b="0" i="0" u="sng" strike="noStrike" cap="none" dirty="0" smtClean="0">
                <a:solidFill>
                  <a:srgbClr val="000000"/>
                </a:solidFill>
                <a:effectLst/>
                <a:latin typeface="Arial"/>
                <a:ea typeface="Arial"/>
                <a:cs typeface="Arial"/>
                <a:sym typeface="Arial"/>
                <a:hlinkClick r:id="rId3"/>
              </a:rPr>
              <a:t>www.na.org/conference</a:t>
            </a:r>
            <a:r>
              <a:rPr lang="en-US" sz="1100" b="0" i="0" u="none" strike="noStrike" cap="none" smtClean="0">
                <a:solidFill>
                  <a:srgbClr val="000000"/>
                </a:solidFill>
                <a:effectLst/>
                <a:latin typeface="Arial"/>
                <a:ea typeface="Arial"/>
                <a:cs typeface="Arial"/>
                <a:sym typeface="Arial"/>
              </a:rPr>
              <a:t>.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We welcome your questions and your feedback at </a:t>
            </a:r>
            <a:r>
              <a:rPr lang="en-US" sz="1100" b="0" i="0" u="sng" strike="noStrike" cap="none" dirty="0" smtClean="0">
                <a:solidFill>
                  <a:srgbClr val="000000"/>
                </a:solidFill>
                <a:effectLst/>
                <a:latin typeface="Arial"/>
                <a:ea typeface="Arial"/>
                <a:cs typeface="Arial"/>
                <a:sym typeface="Arial"/>
                <a:hlinkClick r:id="rId4"/>
              </a:rPr>
              <a:t>worldboard@na.org</a:t>
            </a:r>
            <a:r>
              <a:rPr lang="en-US" sz="1100" b="0" i="0" u="none" strike="noStrike" cap="none" dirty="0" smtClean="0">
                <a:solidFill>
                  <a:srgbClr val="000000"/>
                </a:solidFill>
                <a:effectLst/>
                <a:latin typeface="Arial"/>
                <a:ea typeface="Arial"/>
                <a:cs typeface="Arial"/>
                <a:sym typeface="Arial"/>
              </a:rPr>
              <a:t>.</a:t>
            </a:r>
          </a:p>
          <a:p>
            <a:pPr marL="139700" indent="0">
              <a:buNone/>
            </a:pPr>
            <a:endParaRPr lang="en-US" dirty="0"/>
          </a:p>
        </p:txBody>
      </p:sp>
    </p:spTree>
    <p:extLst>
      <p:ext uri="{BB962C8B-B14F-4D97-AF65-F5344CB8AC3E}">
        <p14:creationId xmlns:p14="http://schemas.microsoft.com/office/powerpoint/2010/main" val="824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In August 2021, conference participants voted to postpone the WSC until 2023, with the hope that the meeting can then be in person if financial and public health pressures have eased enough. In the meantime, there will be an interim, virtual WSC meeting in 2022 to make decisions required by law and policy as well as a decision about the Spiritual Principle a Day book. All of the business for the 2022 meeting is contained in the Interim </a:t>
            </a:r>
            <a:r>
              <a:rPr lang="en-US" sz="1100" b="0" i="1" u="none" strike="noStrike" cap="none" dirty="0" smtClean="0">
                <a:solidFill>
                  <a:srgbClr val="000000"/>
                </a:solidFill>
                <a:effectLst/>
                <a:latin typeface="Arial"/>
                <a:ea typeface="Arial"/>
                <a:cs typeface="Arial"/>
                <a:sym typeface="Arial"/>
              </a:rPr>
              <a:t>CAR</a:t>
            </a:r>
            <a:r>
              <a:rPr lang="en-US" sz="1100" b="0" i="0" u="none" strike="noStrike" cap="none" dirty="0" smtClean="0">
                <a:solidFill>
                  <a:srgbClr val="000000"/>
                </a:solidFill>
                <a:effectLst/>
                <a:latin typeface="Arial"/>
                <a:ea typeface="Arial"/>
                <a:cs typeface="Arial"/>
                <a:sym typeface="Arial"/>
              </a:rPr>
              <a:t>/CAT.</a:t>
            </a:r>
          </a:p>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The ICC contains the material for consideration at the 2022 meeting. Typically this material would be in two separate publications – the </a:t>
            </a:r>
            <a:r>
              <a:rPr lang="en-US" sz="1100" b="0" i="1" u="none" strike="noStrike" cap="none" dirty="0" smtClean="0">
                <a:solidFill>
                  <a:srgbClr val="000000"/>
                </a:solidFill>
                <a:effectLst/>
                <a:latin typeface="Arial"/>
                <a:ea typeface="Arial"/>
                <a:cs typeface="Arial"/>
                <a:sym typeface="Arial"/>
              </a:rPr>
              <a:t>CAR</a:t>
            </a:r>
            <a:r>
              <a:rPr lang="en-US" sz="1100" b="0" i="0" u="none" strike="noStrike" cap="none" dirty="0" smtClean="0">
                <a:solidFill>
                  <a:srgbClr val="000000"/>
                </a:solidFill>
                <a:effectLst/>
                <a:latin typeface="Arial"/>
                <a:ea typeface="Arial"/>
                <a:cs typeface="Arial"/>
                <a:sym typeface="Arial"/>
              </a:rPr>
              <a:t> in November (December for translated versions) and the CAT in January – but this is not a typical conference cycle. The ICC is a single document containing motions related to the </a:t>
            </a:r>
            <a:r>
              <a:rPr lang="en-US" sz="1100" b="0" i="1" u="none" strike="noStrike" cap="none" dirty="0" smtClean="0">
                <a:solidFill>
                  <a:srgbClr val="000000"/>
                </a:solidFill>
                <a:effectLst/>
                <a:latin typeface="Arial"/>
                <a:ea typeface="Arial"/>
                <a:cs typeface="Arial"/>
                <a:sym typeface="Arial"/>
              </a:rPr>
              <a:t>Fellowship Intellectual Property Trust</a:t>
            </a:r>
            <a:r>
              <a:rPr lang="en-US" sz="1100" b="0" i="0" u="none" strike="noStrike" cap="none" dirty="0" smtClean="0">
                <a:solidFill>
                  <a:srgbClr val="000000"/>
                </a:solidFill>
                <a:effectLst/>
                <a:latin typeface="Arial"/>
                <a:ea typeface="Arial"/>
                <a:cs typeface="Arial"/>
                <a:sym typeface="Arial"/>
              </a:rPr>
              <a:t>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extending the terms for WSC trusted servants, approving the Spiritual Principle a Day book, and passing a one year NAWS budget. </a:t>
            </a:r>
          </a:p>
          <a:p>
            <a:pPr marL="0" marR="0" indent="0" algn="just">
              <a:lnSpc>
                <a:spcPct val="107000"/>
              </a:lnSpc>
              <a:spcBef>
                <a:spcPts val="0"/>
              </a:spcBef>
              <a:spcAft>
                <a:spcPts val="80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smtClean="0">
                <a:solidFill>
                  <a:srgbClr val="000000"/>
                </a:solidFill>
                <a:effectLst/>
                <a:latin typeface="Arial"/>
                <a:ea typeface="Arial"/>
                <a:cs typeface="Arial"/>
                <a:sym typeface="Arial"/>
              </a:rPr>
              <a:t>The </a:t>
            </a:r>
            <a:r>
              <a:rPr lang="en-US" sz="1100" b="0" i="1" u="none" strike="noStrike" cap="none" dirty="0" smtClean="0">
                <a:solidFill>
                  <a:srgbClr val="000000"/>
                </a:solidFill>
                <a:effectLst/>
                <a:latin typeface="Arial"/>
                <a:ea typeface="Arial"/>
                <a:cs typeface="Arial"/>
                <a:sym typeface="Arial"/>
              </a:rPr>
              <a:t>CAR</a:t>
            </a:r>
            <a:r>
              <a:rPr lang="en-US" sz="1100" b="0" i="0" u="none" strike="noStrike" cap="none" dirty="0" smtClean="0">
                <a:solidFill>
                  <a:srgbClr val="000000"/>
                </a:solidFill>
                <a:effectLst/>
                <a:latin typeface="Arial"/>
                <a:ea typeface="Arial"/>
                <a:cs typeface="Arial"/>
                <a:sym typeface="Arial"/>
              </a:rPr>
              <a:t> section of the ICC contains four motions for the Fellowship’s consideration. The first three motions are only to keep current circumstances until the 2023 WSC meeting. The first of these is related to the </a:t>
            </a:r>
            <a:r>
              <a:rPr lang="en-US" sz="1100" b="0" i="1" u="none" strike="noStrike" cap="none" dirty="0" smtClean="0">
                <a:solidFill>
                  <a:srgbClr val="000000"/>
                </a:solidFill>
                <a:effectLst/>
                <a:latin typeface="Arial"/>
                <a:ea typeface="Arial"/>
                <a:cs typeface="Arial"/>
                <a:sym typeface="Arial"/>
              </a:rPr>
              <a:t>Fellowship Intellectual Property Trust</a:t>
            </a:r>
            <a:r>
              <a:rPr lang="en-US" sz="1100" b="0" i="0" u="none" strike="noStrike" cap="none" dirty="0" smtClean="0">
                <a:solidFill>
                  <a:srgbClr val="000000"/>
                </a:solidFill>
                <a:effectLst/>
                <a:latin typeface="Arial"/>
                <a:ea typeface="Arial"/>
                <a:cs typeface="Arial"/>
                <a:sym typeface="Arial"/>
              </a:rPr>
              <a:t>, known as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for short.</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Motion 1: Acting as the trustor, the delegates present at the virtual WSC 2022, are continuing the suspension of Article 5, Section 3 of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Operational Rules, while we make a decision about the future. This suspension will expire at the close of WSC 2023. </a:t>
            </a:r>
          </a:p>
          <a:p>
            <a:pPr marL="139700" indent="0">
              <a:buNone/>
            </a:pPr>
            <a:endParaRPr lang="en-US" sz="1100" b="1" i="0" u="sng"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Intent: To extend the existing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moratorium on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inspection clause in the Operating Rules for one year.</a:t>
            </a:r>
          </a:p>
          <a:p>
            <a:pPr marL="139700" indent="0">
              <a:buNone/>
            </a:pPr>
            <a:endParaRPr lang="en-US" sz="1100" b="1" i="0" u="sng"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Financial Impact: None</a:t>
            </a:r>
            <a:endParaRPr lang="en-US" sz="1100" b="1" i="0" u="sng" strike="noStrike" cap="none" dirty="0" smtClean="0">
              <a:solidFill>
                <a:srgbClr val="000000"/>
              </a:solidFill>
              <a:effectLst/>
              <a:latin typeface="Arial"/>
              <a:ea typeface="Arial"/>
              <a:cs typeface="Arial"/>
              <a:sym typeface="Arial"/>
            </a:endParaRPr>
          </a:p>
          <a:p>
            <a:pPr marL="139700" indent="0">
              <a:buNone/>
            </a:pPr>
            <a:endParaRPr lang="en-US" dirty="0"/>
          </a:p>
        </p:txBody>
      </p:sp>
    </p:spTree>
    <p:extLst>
      <p:ext uri="{BB962C8B-B14F-4D97-AF65-F5344CB8AC3E}">
        <p14:creationId xmlns:p14="http://schemas.microsoft.com/office/powerpoint/2010/main" val="295374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Motion #1 is a simple motion with a lot of background. The ICC contains a brief explanation of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and the background to this motion. Much more information is available on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webpage (</a:t>
            </a:r>
            <a:r>
              <a:rPr lang="en-US" sz="1100" b="0" i="0" u="sng" strike="noStrike" cap="none" dirty="0" smtClean="0">
                <a:solidFill>
                  <a:srgbClr val="000000"/>
                </a:solidFill>
                <a:effectLst/>
                <a:latin typeface="Arial"/>
                <a:ea typeface="Arial"/>
                <a:cs typeface="Arial"/>
                <a:sym typeface="Arial"/>
                <a:hlinkClick r:id="rId3"/>
              </a:rPr>
              <a:t>www.na.org/fipt</a:t>
            </a:r>
            <a:r>
              <a:rPr lang="en-US" sz="1100" b="0" i="0" u="none" strike="noStrike" cap="none" dirty="0" smtClean="0">
                <a:solidFill>
                  <a:srgbClr val="000000"/>
                </a:solidFill>
                <a:effectLst/>
                <a:latin typeface="Arial"/>
                <a:ea typeface="Arial"/>
                <a:cs typeface="Arial"/>
                <a:sym typeface="Arial"/>
              </a:rPr>
              <a:t>) including a short informational video about 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the document itself, and its accompanying bulletins. We encourage any interested member to review that material as it will answer many of the questions they may have, but here are some of the main points to be aware of.</a:t>
            </a:r>
            <a:endParaRPr lang="en-US" sz="1100" b="1" i="0" u="sng" strike="noStrike" cap="none" dirty="0" smtClean="0">
              <a:solidFill>
                <a:srgbClr val="000000"/>
              </a:solidFill>
              <a:effectLst/>
              <a:latin typeface="Arial"/>
              <a:ea typeface="Arial"/>
              <a:cs typeface="Arial"/>
              <a:sym typeface="Arial"/>
            </a:endParaRPr>
          </a:p>
          <a:p>
            <a:pPr marL="139700" indent="0">
              <a:buNone/>
            </a:pPr>
            <a:endParaRPr lang="en-US" dirty="0"/>
          </a:p>
        </p:txBody>
      </p:sp>
    </p:spTree>
    <p:extLst>
      <p:ext uri="{BB962C8B-B14F-4D97-AF65-F5344CB8AC3E}">
        <p14:creationId xmlns:p14="http://schemas.microsoft.com/office/powerpoint/2010/main" val="291247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0" i="0" u="none" strike="noStrike" cap="none" dirty="0" smtClean="0">
                <a:solidFill>
                  <a:srgbClr val="000000"/>
                </a:solidFill>
                <a:effectLst/>
                <a:latin typeface="Arial"/>
                <a:ea typeface="Arial"/>
                <a:cs typeface="Arial"/>
                <a:sym typeface="Arial"/>
              </a:rPr>
              <a:t>The </a:t>
            </a:r>
            <a:r>
              <a:rPr lang="en-US" sz="1100" b="0" i="1" u="none" strike="noStrike" cap="none" dirty="0" smtClean="0">
                <a:solidFill>
                  <a:srgbClr val="000000"/>
                </a:solidFill>
                <a:effectLst/>
                <a:latin typeface="Arial"/>
                <a:ea typeface="Arial"/>
                <a:cs typeface="Arial"/>
                <a:sym typeface="Arial"/>
              </a:rPr>
              <a:t>FIPT</a:t>
            </a:r>
            <a:r>
              <a:rPr lang="en-US" sz="1100" b="0" i="0" u="none" strike="noStrike" cap="none" dirty="0" smtClean="0">
                <a:solidFill>
                  <a:srgbClr val="000000"/>
                </a:solidFill>
                <a:effectLst/>
                <a:latin typeface="Arial"/>
                <a:ea typeface="Arial"/>
                <a:cs typeface="Arial"/>
                <a:sym typeface="Arial"/>
              </a:rPr>
              <a:t> is a legal document that describes the decisions the Fellowship has made collectively about its “intellectual property” – its literature and its trademarks – and how these are protected.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The Operational Rules describe the way that the </a:t>
            </a:r>
            <a:r>
              <a:rPr lang="en-US" sz="1100" b="0" i="1" u="none" strike="noStrike" cap="none" dirty="0" smtClean="0">
                <a:solidFill>
                  <a:srgbClr val="000000"/>
                </a:solidFill>
                <a:effectLst/>
                <a:latin typeface="Arial"/>
                <a:ea typeface="Arial"/>
                <a:cs typeface="Arial"/>
                <a:sym typeface="Arial"/>
              </a:rPr>
              <a:t>Fellowship Intellectual Property Trust</a:t>
            </a:r>
            <a:r>
              <a:rPr lang="en-US" sz="1100" b="0" i="0" u="none" strike="noStrike" cap="none" dirty="0" smtClean="0">
                <a:solidFill>
                  <a:srgbClr val="000000"/>
                </a:solidFill>
                <a:effectLst/>
                <a:latin typeface="Arial"/>
                <a:ea typeface="Arial"/>
                <a:cs typeface="Arial"/>
                <a:sym typeface="Arial"/>
              </a:rPr>
              <a:t> is to be administered. Article 5, Section 3 of the Operational Rules was suspended temporarily at the 2018 Word Service Conference and it was decided to continue the suspension at WSC 2020 until WSC 2022.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Motion #1 will continue the inspection moratorium that the 2020 WSC approved and intended to keep in place until proposed revisions to the Operational Rules could be discussed at the next in-person WSC.  </a:t>
            </a:r>
          </a:p>
          <a:p>
            <a:endParaRPr lang="en-US" dirty="0"/>
          </a:p>
        </p:txBody>
      </p:sp>
    </p:spTree>
    <p:extLst>
      <p:ext uri="{BB962C8B-B14F-4D97-AF65-F5344CB8AC3E}">
        <p14:creationId xmlns:p14="http://schemas.microsoft.com/office/powerpoint/2010/main" val="128420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fontAlgn="base">
              <a:buNone/>
            </a:pPr>
            <a:r>
              <a:rPr lang="en-US" sz="1100" b="0" i="0" u="none" strike="noStrike" cap="none" dirty="0" smtClean="0">
                <a:solidFill>
                  <a:srgbClr val="000000"/>
                </a:solidFill>
                <a:effectLst/>
                <a:latin typeface="Arial"/>
                <a:ea typeface="Arial"/>
                <a:cs typeface="Arial"/>
                <a:sym typeface="Arial"/>
              </a:rPr>
              <a:t>Because the WSC has been postponed until 2023 the conference cycle has been extended by one year. Motions 2 and 3 seek to extend the term lengths of the trusted servants elected by the WSC whose terms would expire mid-cycle: three World Board members, two Human Resource Panel members, and one WSC Cofacilitator. The World Board is a separate motion only because it is a legal entity and has specific time frames for terms established by the WSC. </a:t>
            </a:r>
          </a:p>
          <a:p>
            <a:pPr marL="139700" indent="0" fontAlgn="base">
              <a:buNone/>
            </a:pPr>
            <a:endParaRPr lang="en-US" sz="1100" b="0" i="0" u="none" strike="noStrike" cap="none" dirty="0" smtClean="0">
              <a:solidFill>
                <a:srgbClr val="000000"/>
              </a:solidFill>
              <a:effectLst/>
              <a:latin typeface="Arial"/>
              <a:ea typeface="Arial"/>
              <a:cs typeface="Arial"/>
              <a:sym typeface="Arial"/>
            </a:endParaRPr>
          </a:p>
          <a:p>
            <a:pPr marL="139700" indent="0" fontAlgn="base">
              <a:buNone/>
            </a:pPr>
            <a:r>
              <a:rPr lang="en-US" sz="1100" b="0" i="0" u="none" strike="noStrike" cap="none" dirty="0" smtClean="0">
                <a:solidFill>
                  <a:srgbClr val="000000"/>
                </a:solidFill>
                <a:effectLst/>
                <a:latin typeface="Arial"/>
                <a:ea typeface="Arial"/>
                <a:cs typeface="Arial"/>
                <a:sym typeface="Arial"/>
              </a:rPr>
              <a:t>Similar decisions will need to be made in the future about trusted servants whose terms may expire mid-cycle, since the pandemic has disrupted the conference cycle. But it’s impractical to try to make those adjustments until after decisions are made about the WSC cycle itself. If no decisions are made to the contrary, the next WSC after 2023 will be 2025. This is part of an ongoing discussion about the future of the WSC.  </a:t>
            </a:r>
          </a:p>
          <a:p>
            <a:pPr marL="139700" indent="0" fontAlgn="base">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Motion 2: To extend the terms of the WSC elected positions for the two Human Resource Panel members and one WSC Cofacilitator currently set to expire in 2022 to 2023.</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Intent: To acknowledge the change in conference cycle due to the global pandemic.</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Financial Impact: None</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Motion 3: To extend the terms of the three WSC elected positions on the World Board currently set to expire in 2022 to 2023.</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Intent: To adjust for the change in conference cycle due to the global pandemic.</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Financial Impact: None</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27105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fontAlgn="base">
              <a:buNone/>
            </a:pPr>
            <a:r>
              <a:rPr lang="en-US" sz="1100" b="0" i="0" u="none" strike="noStrike" cap="none" dirty="0" smtClean="0">
                <a:solidFill>
                  <a:srgbClr val="000000"/>
                </a:solidFill>
                <a:effectLst/>
                <a:latin typeface="Arial"/>
                <a:ea typeface="Arial"/>
                <a:cs typeface="Arial"/>
                <a:sym typeface="Arial"/>
              </a:rPr>
              <a:t>The final </a:t>
            </a:r>
            <a:r>
              <a:rPr lang="en-US" sz="1100" b="0" i="1" u="none" strike="noStrike" cap="none" dirty="0" smtClean="0">
                <a:solidFill>
                  <a:srgbClr val="000000"/>
                </a:solidFill>
                <a:effectLst/>
                <a:latin typeface="Arial"/>
                <a:ea typeface="Arial"/>
                <a:cs typeface="Arial"/>
                <a:sym typeface="Arial"/>
              </a:rPr>
              <a:t>CAR</a:t>
            </a:r>
            <a:r>
              <a:rPr lang="en-US" sz="1100" b="0" i="0" u="none" strike="noStrike" cap="none" dirty="0" smtClean="0">
                <a:solidFill>
                  <a:srgbClr val="000000"/>
                </a:solidFill>
                <a:effectLst/>
                <a:latin typeface="Arial"/>
                <a:ea typeface="Arial"/>
                <a:cs typeface="Arial"/>
                <a:sym typeface="Arial"/>
              </a:rPr>
              <a:t> motion in the ICC is to approve the draft of the new book, A Spiritual Principle a Day.</a:t>
            </a:r>
          </a:p>
          <a:p>
            <a:pPr marL="139700" indent="0" fontAlgn="base">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Motion 4: To approve the book contained in Addendum B, “A Spiritual Principle a Day” as Fellowship-approved recovery literature.</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Intent: To have an additional piece of Fellowship-approved material available for use by NA members, groups, and service committees.</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Financial Impact: The cost of creating this material has already been incurred. The only additional costs that would result from adopting this motion are initial production costs, which would be minimal.</a:t>
            </a:r>
          </a:p>
          <a:p>
            <a:endParaRPr lang="en-US" dirty="0"/>
          </a:p>
        </p:txBody>
      </p:sp>
    </p:spTree>
    <p:extLst>
      <p:ext uri="{BB962C8B-B14F-4D97-AF65-F5344CB8AC3E}">
        <p14:creationId xmlns:p14="http://schemas.microsoft.com/office/powerpoint/2010/main" val="9821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fontAlgn="base">
              <a:buNone/>
            </a:pPr>
            <a:r>
              <a:rPr lang="en-US" sz="1100" b="0" i="0" u="none" strike="noStrike" cap="none" dirty="0" smtClean="0">
                <a:solidFill>
                  <a:srgbClr val="000000"/>
                </a:solidFill>
                <a:effectLst/>
                <a:latin typeface="Arial"/>
                <a:ea typeface="Arial"/>
                <a:cs typeface="Arial"/>
                <a:sym typeface="Arial"/>
              </a:rPr>
              <a:t>The approval draft is posted on the WSC webpage at </a:t>
            </a:r>
            <a:r>
              <a:rPr lang="en-US" sz="1100" b="0" i="0" u="sng" strike="noStrike" cap="none" dirty="0" smtClean="0">
                <a:solidFill>
                  <a:srgbClr val="000000"/>
                </a:solidFill>
                <a:effectLst/>
                <a:latin typeface="Arial"/>
                <a:ea typeface="Arial"/>
                <a:cs typeface="Arial"/>
                <a:sym typeface="Arial"/>
                <a:hlinkClick r:id="rId3"/>
              </a:rPr>
              <a:t>www.na.org/conference</a:t>
            </a:r>
            <a:r>
              <a:rPr lang="en-US" sz="1100" b="0" i="0" u="none" strike="noStrike" cap="none" dirty="0" smtClean="0">
                <a:solidFill>
                  <a:srgbClr val="000000"/>
                </a:solidFill>
                <a:effectLst/>
                <a:latin typeface="Arial"/>
                <a:ea typeface="Arial"/>
                <a:cs typeface="Arial"/>
                <a:sym typeface="Arial"/>
              </a:rPr>
              <a:t>. You can download it for free, and paper copies are available to purchase from our </a:t>
            </a:r>
            <a:r>
              <a:rPr lang="en-US" sz="1100" b="0" i="0" u="none" strike="noStrike" cap="none" dirty="0" err="1" smtClean="0">
                <a:solidFill>
                  <a:srgbClr val="000000"/>
                </a:solidFill>
                <a:effectLst/>
                <a:latin typeface="Arial"/>
                <a:ea typeface="Arial"/>
                <a:cs typeface="Arial"/>
                <a:sym typeface="Arial"/>
              </a:rPr>
              <a:t>webstore</a:t>
            </a:r>
            <a:r>
              <a:rPr lang="en-US" sz="1100" b="0" i="0" u="none" strike="noStrike" cap="none" dirty="0" smtClean="0">
                <a:solidFill>
                  <a:srgbClr val="000000"/>
                </a:solidFill>
                <a:effectLst/>
                <a:latin typeface="Arial"/>
                <a:ea typeface="Arial"/>
                <a:cs typeface="Arial"/>
                <a:sym typeface="Arial"/>
              </a:rPr>
              <a:t> at </a:t>
            </a:r>
            <a:r>
              <a:rPr lang="en-US" sz="1100" b="0" i="0" u="sng" strike="noStrike" cap="none" dirty="0" smtClean="0">
                <a:solidFill>
                  <a:srgbClr val="000000"/>
                </a:solidFill>
                <a:effectLst/>
                <a:latin typeface="Arial"/>
                <a:ea typeface="Arial"/>
                <a:cs typeface="Arial"/>
                <a:sym typeface="Arial"/>
                <a:hlinkClick r:id="rId4"/>
              </a:rPr>
              <a:t>www.na.org/webstore</a:t>
            </a:r>
            <a:r>
              <a:rPr lang="en-US" sz="1100" b="0" i="0" u="none" strike="noStrike" cap="none" dirty="0" smtClean="0">
                <a:solidFill>
                  <a:srgbClr val="000000"/>
                </a:solidFill>
                <a:effectLst/>
                <a:latin typeface="Arial"/>
                <a:ea typeface="Arial"/>
                <a:cs typeface="Arial"/>
                <a:sym typeface="Arial"/>
              </a:rPr>
              <a:t> for $10.00 plus shipping and handling.</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rot="10800000">
            <a:off x="5588496" y="-167"/>
            <a:ext cx="6603504"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grpSp>
        <p:nvGrpSpPr>
          <p:cNvPr id="11" name="Google Shape;11;p2"/>
          <p:cNvGrpSpPr/>
          <p:nvPr/>
        </p:nvGrpSpPr>
        <p:grpSpPr>
          <a:xfrm rot="10800000" flipH="1">
            <a:off x="4756878" y="-166"/>
            <a:ext cx="831621" cy="6858167"/>
            <a:chOff x="2291597" y="-125"/>
            <a:chExt cx="623715"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34971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 name="Google Shape;103;p12">
            <a:extLst>
              <a:ext uri="{FF2B5EF4-FFF2-40B4-BE49-F238E27FC236}">
                <a16:creationId xmlns:a16="http://schemas.microsoft.com/office/drawing/2014/main" id="{AE9B6914-F92F-F242-BBE0-1F5CE4F564E1}"/>
              </a:ext>
            </a:extLst>
          </p:cNvPr>
          <p:cNvSpPr/>
          <p:nvPr userDrawn="1"/>
        </p:nvSpPr>
        <p:spPr>
          <a:xfrm rot="10800000">
            <a:off x="3874432" y="0"/>
            <a:ext cx="8308019"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08607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2" name="Google Shape;22;p3"/>
          <p:cNvSpPr/>
          <p:nvPr userDrawn="1"/>
        </p:nvSpPr>
        <p:spPr>
          <a:xfrm rot="10800000">
            <a:off x="3877467" y="-167"/>
            <a:ext cx="8324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2" name="Google Shape;52;p6"/>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a:off x="8747696" y="0"/>
            <a:ext cx="3444304" cy="6858000"/>
          </a:xfrm>
          <a:prstGeom prst="rect">
            <a:avLst/>
          </a:prstGeom>
        </p:spPr>
      </p:pic>
      <p:sp>
        <p:nvSpPr>
          <p:cNvPr id="71" name="Google Shape;71;p8"/>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rotWithShape="1">
          <a:blip r:embed="rId2"/>
          <a:srcRect r="10000"/>
          <a:stretch/>
        </p:blipFill>
        <p:spPr>
          <a:xfrm>
            <a:off x="7848600" y="0"/>
            <a:ext cx="4343400" cy="6858000"/>
          </a:xfrm>
          <a:prstGeom prst="rect">
            <a:avLst/>
          </a:prstGeom>
        </p:spPr>
      </p:pic>
      <p:sp>
        <p:nvSpPr>
          <p:cNvPr id="71" name="Google Shape;71;p8"/>
          <p:cNvSpPr/>
          <p:nvPr/>
        </p:nvSpPr>
        <p:spPr>
          <a:xfrm>
            <a:off x="784860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7611780"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extLst>
      <p:ext uri="{BB962C8B-B14F-4D97-AF65-F5344CB8AC3E}">
        <p14:creationId xmlns:p14="http://schemas.microsoft.com/office/powerpoint/2010/main" val="71154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330084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103" name="Google Shape;103;p12"/>
          <p:cNvSpPr/>
          <p:nvPr/>
        </p:nvSpPr>
        <p:spPr>
          <a:xfrm rot="10800000">
            <a:off x="-9548" y="0"/>
            <a:ext cx="12192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4" name="Google Shape;104;p12"/>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5" name="Google Shape;105;p12"/>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63" r:id="rId5"/>
    <p:sldLayoutId id="2147483657" r:id="rId6"/>
    <p:sldLayoutId id="2147483664" r:id="rId7"/>
    <p:sldLayoutId id="2147483660" r:id="rId8"/>
    <p:sldLayoutId id="2147483658" r:id="rId9"/>
    <p:sldLayoutId id="2147483661"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5998103" y="258666"/>
            <a:ext cx="5888736" cy="707886"/>
          </a:xfrm>
          <a:prstGeom prst="rect">
            <a:avLst/>
          </a:prstGeom>
          <a:noFill/>
        </p:spPr>
        <p:txBody>
          <a:bodyPr wrap="square" rtlCol="0">
            <a:spAutoFit/>
          </a:bodyPr>
          <a:lstStyle/>
          <a:p>
            <a:r>
              <a:rPr lang="en-US" sz="4000" b="1" dirty="0">
                <a:solidFill>
                  <a:srgbClr val="00B0F0"/>
                </a:solidFill>
              </a:rPr>
              <a:t>#1 of 3 PowerPoints</a:t>
            </a:r>
          </a:p>
        </p:txBody>
      </p:sp>
      <p:sp>
        <p:nvSpPr>
          <p:cNvPr id="4" name="TextBox 3">
            <a:extLst>
              <a:ext uri="{FF2B5EF4-FFF2-40B4-BE49-F238E27FC236}">
                <a16:creationId xmlns:a16="http://schemas.microsoft.com/office/drawing/2014/main" id="{DE96406E-1F5D-674D-BA0A-C4401397F013}"/>
              </a:ext>
            </a:extLst>
          </p:cNvPr>
          <p:cNvSpPr txBox="1"/>
          <p:nvPr/>
        </p:nvSpPr>
        <p:spPr>
          <a:xfrm>
            <a:off x="6534854" y="1205894"/>
            <a:ext cx="6228645" cy="1092607"/>
          </a:xfrm>
          <a:prstGeom prst="rect">
            <a:avLst/>
          </a:prstGeom>
          <a:noFill/>
        </p:spPr>
        <p:txBody>
          <a:bodyPr wrap="square" rtlCol="0">
            <a:spAutoFit/>
          </a:bodyPr>
          <a:lstStyle/>
          <a:p>
            <a:pPr lvl="2">
              <a:lnSpc>
                <a:spcPts val="3340"/>
              </a:lnSpc>
              <a:spcBef>
                <a:spcPts val="1200"/>
              </a:spcBef>
            </a:pPr>
            <a:r>
              <a:rPr lang="en-US" sz="2800" b="1" dirty="0">
                <a:solidFill>
                  <a:srgbClr val="00B0F0"/>
                </a:solidFill>
              </a:rPr>
              <a:t>Motions 1-3 / required business</a:t>
            </a:r>
          </a:p>
          <a:p>
            <a:pPr lvl="2">
              <a:lnSpc>
                <a:spcPts val="3340"/>
              </a:lnSpc>
              <a:spcBef>
                <a:spcPts val="1200"/>
              </a:spcBef>
            </a:pPr>
            <a:r>
              <a:rPr lang="en-US" sz="2800" b="1" dirty="0">
                <a:solidFill>
                  <a:srgbClr val="00B0F0"/>
                </a:solidFill>
              </a:rPr>
              <a:t>Motion 4 / SPAD</a:t>
            </a:r>
            <a:endParaRPr lang="en-US" sz="2800" dirty="0"/>
          </a:p>
        </p:txBody>
      </p:sp>
      <p:pic>
        <p:nvPicPr>
          <p:cNvPr id="5" name="Picture 4">
            <a:extLst>
              <a:ext uri="{FF2B5EF4-FFF2-40B4-BE49-F238E27FC236}">
                <a16:creationId xmlns:a16="http://schemas.microsoft.com/office/drawing/2014/main" id="{435FB72D-1A54-544D-85E2-9200CA1EA8C7}"/>
              </a:ext>
            </a:extLst>
          </p:cNvPr>
          <p:cNvPicPr>
            <a:picLocks noChangeAspect="1"/>
          </p:cNvPicPr>
          <p:nvPr/>
        </p:nvPicPr>
        <p:blipFill>
          <a:blip r:embed="rId4"/>
          <a:stretch>
            <a:fillRect/>
          </a:stretch>
        </p:blipFill>
        <p:spPr>
          <a:xfrm>
            <a:off x="6214275" y="1297020"/>
            <a:ext cx="317247" cy="332353"/>
          </a:xfrm>
          <a:prstGeom prst="rect">
            <a:avLst/>
          </a:prstGeom>
        </p:spPr>
      </p:pic>
      <p:pic>
        <p:nvPicPr>
          <p:cNvPr id="6" name="Picture 5">
            <a:extLst>
              <a:ext uri="{FF2B5EF4-FFF2-40B4-BE49-F238E27FC236}">
                <a16:creationId xmlns:a16="http://schemas.microsoft.com/office/drawing/2014/main" id="{58740AB8-952B-2C4D-AD03-819E0E7ECDCF}"/>
              </a:ext>
            </a:extLst>
          </p:cNvPr>
          <p:cNvPicPr>
            <a:picLocks noChangeAspect="1"/>
          </p:cNvPicPr>
          <p:nvPr/>
        </p:nvPicPr>
        <p:blipFill>
          <a:blip r:embed="rId4"/>
          <a:stretch>
            <a:fillRect/>
          </a:stretch>
        </p:blipFill>
        <p:spPr>
          <a:xfrm>
            <a:off x="6217607" y="1900991"/>
            <a:ext cx="317247" cy="332353"/>
          </a:xfrm>
          <a:prstGeom prst="rect">
            <a:avLst/>
          </a:prstGeom>
        </p:spPr>
      </p:pic>
      <p:pic>
        <p:nvPicPr>
          <p:cNvPr id="15" name="Picture 14">
            <a:extLst>
              <a:ext uri="{FF2B5EF4-FFF2-40B4-BE49-F238E27FC236}">
                <a16:creationId xmlns:a16="http://schemas.microsoft.com/office/drawing/2014/main" id="{79FE5AB0-84F6-3E44-B7CE-8A2C1DD8D792}"/>
              </a:ext>
            </a:extLst>
          </p:cNvPr>
          <p:cNvPicPr>
            <a:picLocks noChangeAspect="1"/>
          </p:cNvPicPr>
          <p:nvPr/>
        </p:nvPicPr>
        <p:blipFill>
          <a:blip r:embed="rId5"/>
          <a:stretch>
            <a:fillRect/>
          </a:stretch>
        </p:blipFill>
        <p:spPr>
          <a:xfrm>
            <a:off x="432076" y="379691"/>
            <a:ext cx="1607705" cy="2243588"/>
          </a:xfrm>
          <a:prstGeom prst="rect">
            <a:avLst/>
          </a:prstGeom>
        </p:spPr>
      </p:pic>
      <p:pic>
        <p:nvPicPr>
          <p:cNvPr id="16" name="Picture 15">
            <a:extLst>
              <a:ext uri="{FF2B5EF4-FFF2-40B4-BE49-F238E27FC236}">
                <a16:creationId xmlns:a16="http://schemas.microsoft.com/office/drawing/2014/main" id="{9CACE700-7F84-7E4F-9C1B-88D14FEE3E41}"/>
              </a:ext>
            </a:extLst>
          </p:cNvPr>
          <p:cNvPicPr>
            <a:picLocks noChangeAspect="1"/>
          </p:cNvPicPr>
          <p:nvPr/>
        </p:nvPicPr>
        <p:blipFill>
          <a:blip r:embed="rId6"/>
          <a:stretch>
            <a:fillRect/>
          </a:stretch>
        </p:blipFill>
        <p:spPr>
          <a:xfrm rot="21269328">
            <a:off x="3088941" y="451200"/>
            <a:ext cx="1507067" cy="372533"/>
          </a:xfrm>
          <a:prstGeom prst="rect">
            <a:avLst/>
          </a:prstGeom>
        </p:spPr>
      </p:pic>
      <p:pic>
        <p:nvPicPr>
          <p:cNvPr id="17" name="Picture 16">
            <a:extLst>
              <a:ext uri="{FF2B5EF4-FFF2-40B4-BE49-F238E27FC236}">
                <a16:creationId xmlns:a16="http://schemas.microsoft.com/office/drawing/2014/main" id="{B789F106-902F-824D-B381-B73889247E89}"/>
              </a:ext>
            </a:extLst>
          </p:cNvPr>
          <p:cNvPicPr>
            <a:picLocks noChangeAspect="1"/>
          </p:cNvPicPr>
          <p:nvPr/>
        </p:nvPicPr>
        <p:blipFill>
          <a:blip r:embed="rId7"/>
          <a:stretch>
            <a:fillRect/>
          </a:stretch>
        </p:blipFill>
        <p:spPr>
          <a:xfrm rot="19870089">
            <a:off x="252627" y="5156306"/>
            <a:ext cx="1253067" cy="389467"/>
          </a:xfrm>
          <a:prstGeom prst="rect">
            <a:avLst/>
          </a:prstGeom>
        </p:spPr>
      </p:pic>
      <p:pic>
        <p:nvPicPr>
          <p:cNvPr id="18" name="Picture 17">
            <a:extLst>
              <a:ext uri="{FF2B5EF4-FFF2-40B4-BE49-F238E27FC236}">
                <a16:creationId xmlns:a16="http://schemas.microsoft.com/office/drawing/2014/main" id="{359D84FB-AE04-EF47-9138-5C5B3B3D5AE7}"/>
              </a:ext>
            </a:extLst>
          </p:cNvPr>
          <p:cNvPicPr>
            <a:picLocks noChangeAspect="1"/>
          </p:cNvPicPr>
          <p:nvPr/>
        </p:nvPicPr>
        <p:blipFill>
          <a:blip r:embed="rId8"/>
          <a:stretch>
            <a:fillRect/>
          </a:stretch>
        </p:blipFill>
        <p:spPr>
          <a:xfrm>
            <a:off x="2041602" y="1532738"/>
            <a:ext cx="1032933" cy="508000"/>
          </a:xfrm>
          <a:prstGeom prst="rect">
            <a:avLst/>
          </a:prstGeom>
        </p:spPr>
      </p:pic>
      <p:pic>
        <p:nvPicPr>
          <p:cNvPr id="19" name="Picture 18">
            <a:extLst>
              <a:ext uri="{FF2B5EF4-FFF2-40B4-BE49-F238E27FC236}">
                <a16:creationId xmlns:a16="http://schemas.microsoft.com/office/drawing/2014/main" id="{77D4F5D4-CCAA-4240-855B-D6726F173A9E}"/>
              </a:ext>
            </a:extLst>
          </p:cNvPr>
          <p:cNvPicPr>
            <a:picLocks noChangeAspect="1"/>
          </p:cNvPicPr>
          <p:nvPr/>
        </p:nvPicPr>
        <p:blipFill>
          <a:blip r:embed="rId9"/>
          <a:stretch>
            <a:fillRect/>
          </a:stretch>
        </p:blipFill>
        <p:spPr>
          <a:xfrm>
            <a:off x="1397101" y="3642611"/>
            <a:ext cx="3783457" cy="3800423"/>
          </a:xfrm>
          <a:prstGeom prst="rect">
            <a:avLst/>
          </a:prstGeom>
        </p:spPr>
      </p:pic>
      <p:pic>
        <p:nvPicPr>
          <p:cNvPr id="20" name="Picture 19">
            <a:extLst>
              <a:ext uri="{FF2B5EF4-FFF2-40B4-BE49-F238E27FC236}">
                <a16:creationId xmlns:a16="http://schemas.microsoft.com/office/drawing/2014/main" id="{D220D3AC-4DAB-D34A-BF17-0123E8A2D7B8}"/>
              </a:ext>
            </a:extLst>
          </p:cNvPr>
          <p:cNvPicPr>
            <a:picLocks noChangeAspect="1"/>
          </p:cNvPicPr>
          <p:nvPr/>
        </p:nvPicPr>
        <p:blipFill>
          <a:blip r:embed="rId10"/>
          <a:stretch>
            <a:fillRect/>
          </a:stretch>
        </p:blipFill>
        <p:spPr>
          <a:xfrm>
            <a:off x="11207111" y="6051473"/>
            <a:ext cx="728133" cy="745067"/>
          </a:xfrm>
          <a:prstGeom prst="rect">
            <a:avLst/>
          </a:prstGeom>
        </p:spPr>
      </p:pic>
      <p:pic>
        <p:nvPicPr>
          <p:cNvPr id="21" name="Picture 20">
            <a:extLst>
              <a:ext uri="{FF2B5EF4-FFF2-40B4-BE49-F238E27FC236}">
                <a16:creationId xmlns:a16="http://schemas.microsoft.com/office/drawing/2014/main" id="{416E800E-DF90-354A-9FF3-B4FE77FEC7A8}"/>
              </a:ext>
            </a:extLst>
          </p:cNvPr>
          <p:cNvPicPr>
            <a:picLocks noChangeAspect="1"/>
          </p:cNvPicPr>
          <p:nvPr/>
        </p:nvPicPr>
        <p:blipFill>
          <a:blip r:embed="rId11"/>
          <a:stretch>
            <a:fillRect/>
          </a:stretch>
        </p:blipFill>
        <p:spPr>
          <a:xfrm>
            <a:off x="1235928" y="2815442"/>
            <a:ext cx="1426303" cy="1434271"/>
          </a:xfrm>
          <a:prstGeom prst="rect">
            <a:avLst/>
          </a:prstGeom>
        </p:spPr>
      </p:pic>
      <p:pic>
        <p:nvPicPr>
          <p:cNvPr id="22" name="Picture 21">
            <a:extLst>
              <a:ext uri="{FF2B5EF4-FFF2-40B4-BE49-F238E27FC236}">
                <a16:creationId xmlns:a16="http://schemas.microsoft.com/office/drawing/2014/main" id="{0E4DE2BB-D659-EE45-A808-2A3E14C78E17}"/>
              </a:ext>
            </a:extLst>
          </p:cNvPr>
          <p:cNvPicPr>
            <a:picLocks noChangeAspect="1"/>
          </p:cNvPicPr>
          <p:nvPr/>
        </p:nvPicPr>
        <p:blipFill>
          <a:blip r:embed="rId12"/>
          <a:stretch>
            <a:fillRect/>
          </a:stretch>
        </p:blipFill>
        <p:spPr>
          <a:xfrm>
            <a:off x="436927" y="3300591"/>
            <a:ext cx="884467" cy="900403"/>
          </a:xfrm>
          <a:prstGeom prst="rect">
            <a:avLst/>
          </a:prstGeom>
        </p:spPr>
      </p:pic>
      <p:sp>
        <p:nvSpPr>
          <p:cNvPr id="23" name="TextBox 22">
            <a:extLst>
              <a:ext uri="{FF2B5EF4-FFF2-40B4-BE49-F238E27FC236}">
                <a16:creationId xmlns:a16="http://schemas.microsoft.com/office/drawing/2014/main" id="{B5B9F1B4-495D-374B-95B3-269CD515A7DC}"/>
              </a:ext>
            </a:extLst>
          </p:cNvPr>
          <p:cNvSpPr txBox="1"/>
          <p:nvPr/>
        </p:nvSpPr>
        <p:spPr>
          <a:xfrm>
            <a:off x="5730859" y="5542822"/>
            <a:ext cx="5888736" cy="1077218"/>
          </a:xfrm>
          <a:prstGeom prst="rect">
            <a:avLst/>
          </a:prstGeom>
          <a:noFill/>
        </p:spPr>
        <p:txBody>
          <a:bodyPr wrap="square" rtlCol="0">
            <a:spAutoFit/>
          </a:bodyPr>
          <a:lstStyle/>
          <a:p>
            <a:r>
              <a:rPr lang="en-US" sz="3200" b="1" dirty="0">
                <a:solidFill>
                  <a:srgbClr val="FFC000"/>
                </a:solidFill>
              </a:rPr>
              <a:t>All materials: </a:t>
            </a:r>
            <a:r>
              <a:rPr lang="en-US" sz="3200" b="1" dirty="0" err="1">
                <a:solidFill>
                  <a:srgbClr val="FFC000"/>
                </a:solidFill>
              </a:rPr>
              <a:t>www.na.org</a:t>
            </a:r>
            <a:r>
              <a:rPr lang="en-US" sz="3200" b="1" dirty="0">
                <a:solidFill>
                  <a:srgbClr val="FFC000"/>
                </a:solidFill>
              </a:rPr>
              <a:t>/conference </a:t>
            </a:r>
          </a:p>
        </p:txBody>
      </p:sp>
      <p:sp>
        <p:nvSpPr>
          <p:cNvPr id="24" name="TextBox 23">
            <a:extLst>
              <a:ext uri="{FF2B5EF4-FFF2-40B4-BE49-F238E27FC236}">
                <a16:creationId xmlns:a16="http://schemas.microsoft.com/office/drawing/2014/main" id="{28D5230A-211B-E340-995E-B05E48F0CD99}"/>
              </a:ext>
            </a:extLst>
          </p:cNvPr>
          <p:cNvSpPr txBox="1"/>
          <p:nvPr/>
        </p:nvSpPr>
        <p:spPr>
          <a:xfrm>
            <a:off x="5998103" y="3434557"/>
            <a:ext cx="5888736" cy="1938992"/>
          </a:xfrm>
          <a:prstGeom prst="rect">
            <a:avLst/>
          </a:prstGeom>
          <a:noFill/>
        </p:spPr>
        <p:txBody>
          <a:bodyPr wrap="square" rtlCol="0">
            <a:spAutoFit/>
          </a:bodyPr>
          <a:lstStyle/>
          <a:p>
            <a:r>
              <a:rPr lang="en-US" sz="4000" b="1" dirty="0">
                <a:solidFill>
                  <a:schemeClr val="tx2">
                    <a:lumMod val="75000"/>
                  </a:schemeClr>
                </a:solidFill>
              </a:rPr>
              <a:t>#2: Budget / Motion 5</a:t>
            </a:r>
          </a:p>
          <a:p>
            <a:r>
              <a:rPr lang="en-US" sz="4000" b="1" dirty="0">
                <a:solidFill>
                  <a:schemeClr val="tx2">
                    <a:lumMod val="75000"/>
                  </a:schemeClr>
                </a:solidFill>
              </a:rPr>
              <a:t>#3: Background &amp; work </a:t>
            </a:r>
          </a:p>
          <a:p>
            <a:r>
              <a:rPr lang="en-US" sz="4000" b="1" dirty="0">
                <a:solidFill>
                  <a:schemeClr val="tx2">
                    <a:lumMod val="75000"/>
                  </a:schemeClr>
                </a:solidFill>
              </a:rPr>
              <a:t>      of the cycle</a:t>
            </a:r>
          </a:p>
        </p:txBody>
      </p:sp>
      <p:cxnSp>
        <p:nvCxnSpPr>
          <p:cNvPr id="8" name="Straight Connector 7">
            <a:extLst>
              <a:ext uri="{FF2B5EF4-FFF2-40B4-BE49-F238E27FC236}">
                <a16:creationId xmlns:a16="http://schemas.microsoft.com/office/drawing/2014/main" id="{2A8C2E11-5576-B840-AD42-94F5F6EDBDF9}"/>
              </a:ext>
            </a:extLst>
          </p:cNvPr>
          <p:cNvCxnSpPr/>
          <p:nvPr/>
        </p:nvCxnSpPr>
        <p:spPr>
          <a:xfrm>
            <a:off x="5842000" y="6669540"/>
            <a:ext cx="45720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CD1B2-0069-A04A-89F2-3F58A6B30092}"/>
              </a:ext>
            </a:extLst>
          </p:cNvPr>
          <p:cNvPicPr>
            <a:picLocks noChangeAspect="1"/>
          </p:cNvPicPr>
          <p:nvPr/>
        </p:nvPicPr>
        <p:blipFill rotWithShape="1">
          <a:blip r:embed="rId3"/>
          <a:srcRect l="4849" t="6188" r="7120" b="14563"/>
          <a:stretch/>
        </p:blipFill>
        <p:spPr>
          <a:xfrm>
            <a:off x="1933185" y="0"/>
            <a:ext cx="9858482" cy="6858000"/>
          </a:xfrm>
          <a:prstGeom prst="rect">
            <a:avLst/>
          </a:prstGeom>
        </p:spPr>
      </p:pic>
      <p:sp>
        <p:nvSpPr>
          <p:cNvPr id="3" name="Rectangle 2">
            <a:extLst>
              <a:ext uri="{FF2B5EF4-FFF2-40B4-BE49-F238E27FC236}">
                <a16:creationId xmlns:a16="http://schemas.microsoft.com/office/drawing/2014/main" id="{B10519AE-AE00-8649-B4BC-0ED8CDD80D0B}"/>
              </a:ext>
            </a:extLst>
          </p:cNvPr>
          <p:cNvSpPr/>
          <p:nvPr/>
        </p:nvSpPr>
        <p:spPr>
          <a:xfrm>
            <a:off x="24767" y="106258"/>
            <a:ext cx="2592964" cy="2800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1;p24">
            <a:extLst>
              <a:ext uri="{FF2B5EF4-FFF2-40B4-BE49-F238E27FC236}">
                <a16:creationId xmlns:a16="http://schemas.microsoft.com/office/drawing/2014/main" id="{65219107-3DDE-B546-9568-CB9163A90D33}"/>
              </a:ext>
            </a:extLst>
          </p:cNvPr>
          <p:cNvSpPr txBox="1">
            <a:spLocks/>
          </p:cNvSpPr>
          <p:nvPr/>
        </p:nvSpPr>
        <p:spPr>
          <a:xfrm>
            <a:off x="28145" y="106259"/>
            <a:ext cx="2592964" cy="89209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pPr algn="ctr"/>
            <a:r>
              <a:rPr lang="en-US" sz="4000" dirty="0">
                <a:solidFill>
                  <a:schemeClr val="bg1"/>
                </a:solidFill>
              </a:rPr>
              <a:t>2016 CAR Survey results</a:t>
            </a:r>
          </a:p>
        </p:txBody>
      </p:sp>
      <p:pic>
        <p:nvPicPr>
          <p:cNvPr id="7" name="Picture 6">
            <a:extLst>
              <a:ext uri="{FF2B5EF4-FFF2-40B4-BE49-F238E27FC236}">
                <a16:creationId xmlns:a16="http://schemas.microsoft.com/office/drawing/2014/main" id="{E67A3881-F36A-AD4D-A22D-639F394DD81F}"/>
              </a:ext>
            </a:extLst>
          </p:cNvPr>
          <p:cNvPicPr>
            <a:picLocks noChangeAspect="1"/>
          </p:cNvPicPr>
          <p:nvPr/>
        </p:nvPicPr>
        <p:blipFill rotWithShape="1">
          <a:blip r:embed="rId3"/>
          <a:srcRect l="32868" t="90259" r="37137" b="3451"/>
          <a:stretch/>
        </p:blipFill>
        <p:spPr>
          <a:xfrm>
            <a:off x="7083187" y="6148318"/>
            <a:ext cx="4379757" cy="709682"/>
          </a:xfrm>
          <a:prstGeom prst="rect">
            <a:avLst/>
          </a:prstGeom>
        </p:spPr>
      </p:pic>
    </p:spTree>
    <p:extLst>
      <p:ext uri="{BB962C8B-B14F-4D97-AF65-F5344CB8AC3E}">
        <p14:creationId xmlns:p14="http://schemas.microsoft.com/office/powerpoint/2010/main" val="389837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B36A2-9090-7A45-8B83-194BEC4CB994}"/>
              </a:ext>
            </a:extLst>
          </p:cNvPr>
          <p:cNvPicPr>
            <a:picLocks noChangeAspect="1"/>
          </p:cNvPicPr>
          <p:nvPr/>
        </p:nvPicPr>
        <p:blipFill rotWithShape="1">
          <a:blip r:embed="rId3"/>
          <a:srcRect t="5572" r="9458" b="17214"/>
          <a:stretch/>
        </p:blipFill>
        <p:spPr>
          <a:xfrm>
            <a:off x="4162567" y="1719566"/>
            <a:ext cx="8029433" cy="5138433"/>
          </a:xfrm>
          <a:prstGeom prst="rect">
            <a:avLst/>
          </a:prstGeom>
        </p:spPr>
      </p:pic>
      <p:pic>
        <p:nvPicPr>
          <p:cNvPr id="7" name="Picture 6">
            <a:extLst>
              <a:ext uri="{FF2B5EF4-FFF2-40B4-BE49-F238E27FC236}">
                <a16:creationId xmlns:a16="http://schemas.microsoft.com/office/drawing/2014/main" id="{5AB28AF0-96E7-8644-8DED-C9090D0FFB7E}"/>
              </a:ext>
            </a:extLst>
          </p:cNvPr>
          <p:cNvPicPr>
            <a:picLocks noChangeAspect="1"/>
          </p:cNvPicPr>
          <p:nvPr/>
        </p:nvPicPr>
        <p:blipFill>
          <a:blip r:embed="rId4"/>
          <a:stretch>
            <a:fillRect/>
          </a:stretch>
        </p:blipFill>
        <p:spPr>
          <a:xfrm>
            <a:off x="-2273" y="0"/>
            <a:ext cx="7046794" cy="3314942"/>
          </a:xfrm>
          <a:prstGeom prst="rect">
            <a:avLst/>
          </a:prstGeom>
        </p:spPr>
      </p:pic>
      <p:sp>
        <p:nvSpPr>
          <p:cNvPr id="8" name="TextBox 7">
            <a:extLst>
              <a:ext uri="{FF2B5EF4-FFF2-40B4-BE49-F238E27FC236}">
                <a16:creationId xmlns:a16="http://schemas.microsoft.com/office/drawing/2014/main" id="{F50E0CCD-EA56-BE44-B25C-B8ACDB72EEEE}"/>
              </a:ext>
            </a:extLst>
          </p:cNvPr>
          <p:cNvSpPr txBox="1"/>
          <p:nvPr/>
        </p:nvSpPr>
        <p:spPr>
          <a:xfrm>
            <a:off x="0" y="3429000"/>
            <a:ext cx="3562064" cy="666977"/>
          </a:xfrm>
          <a:prstGeom prst="rect">
            <a:avLst/>
          </a:prstGeom>
          <a:noFill/>
        </p:spPr>
        <p:txBody>
          <a:bodyPr wrap="square" rtlCol="0">
            <a:spAutoFit/>
          </a:bodyPr>
          <a:lstStyle/>
          <a:p>
            <a:r>
              <a:rPr lang="en-US" dirty="0"/>
              <a:t>SPAD workshop, </a:t>
            </a:r>
            <a:br>
              <a:rPr lang="en-US" dirty="0"/>
            </a:br>
            <a:r>
              <a:rPr lang="en-US" dirty="0"/>
              <a:t>Northern New England Region</a:t>
            </a:r>
          </a:p>
        </p:txBody>
      </p:sp>
      <p:sp>
        <p:nvSpPr>
          <p:cNvPr id="9" name="TextBox 8">
            <a:extLst>
              <a:ext uri="{FF2B5EF4-FFF2-40B4-BE49-F238E27FC236}">
                <a16:creationId xmlns:a16="http://schemas.microsoft.com/office/drawing/2014/main" id="{98F3B057-2B9B-814A-98EF-07CE03A3FEF1}"/>
              </a:ext>
            </a:extLst>
          </p:cNvPr>
          <p:cNvSpPr txBox="1"/>
          <p:nvPr/>
        </p:nvSpPr>
        <p:spPr>
          <a:xfrm>
            <a:off x="5862203" y="6191022"/>
            <a:ext cx="2951597" cy="666977"/>
          </a:xfrm>
          <a:prstGeom prst="rect">
            <a:avLst/>
          </a:prstGeom>
          <a:noFill/>
        </p:spPr>
        <p:txBody>
          <a:bodyPr wrap="square" rtlCol="0">
            <a:spAutoFit/>
          </a:bodyPr>
          <a:lstStyle/>
          <a:p>
            <a:pPr algn="ctr"/>
            <a:r>
              <a:rPr lang="en-US" dirty="0" smtClean="0">
                <a:solidFill>
                  <a:schemeClr val="bg1"/>
                </a:solidFill>
              </a:rPr>
              <a:t>Putting all of the</a:t>
            </a:r>
            <a:br>
              <a:rPr lang="en-US" dirty="0" smtClean="0">
                <a:solidFill>
                  <a:schemeClr val="bg1"/>
                </a:solidFill>
              </a:rPr>
            </a:br>
            <a:r>
              <a:rPr lang="en-US" dirty="0" smtClean="0">
                <a:solidFill>
                  <a:schemeClr val="bg1"/>
                </a:solidFill>
              </a:rPr>
              <a:t>entries together </a:t>
            </a:r>
            <a:endParaRPr lang="en-US" dirty="0">
              <a:solidFill>
                <a:schemeClr val="bg1"/>
              </a:solidFill>
            </a:endParaRPr>
          </a:p>
        </p:txBody>
      </p:sp>
      <p:pic>
        <p:nvPicPr>
          <p:cNvPr id="11" name="Picture 10">
            <a:extLst>
              <a:ext uri="{FF2B5EF4-FFF2-40B4-BE49-F238E27FC236}">
                <a16:creationId xmlns:a16="http://schemas.microsoft.com/office/drawing/2014/main" id="{61E38B35-09F6-5249-B032-7F17DA7AE71F}"/>
              </a:ext>
            </a:extLst>
          </p:cNvPr>
          <p:cNvPicPr>
            <a:picLocks noChangeAspect="1"/>
          </p:cNvPicPr>
          <p:nvPr/>
        </p:nvPicPr>
        <p:blipFill>
          <a:blip r:embed="rId5"/>
          <a:stretch>
            <a:fillRect/>
          </a:stretch>
        </p:blipFill>
        <p:spPr>
          <a:xfrm>
            <a:off x="0" y="4658163"/>
            <a:ext cx="3863577" cy="2199836"/>
          </a:xfrm>
          <a:prstGeom prst="rect">
            <a:avLst/>
          </a:prstGeom>
        </p:spPr>
      </p:pic>
    </p:spTree>
    <p:extLst>
      <p:ext uri="{BB962C8B-B14F-4D97-AF65-F5344CB8AC3E}">
        <p14:creationId xmlns:p14="http://schemas.microsoft.com/office/powerpoint/2010/main" val="149086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BA056-142D-764E-B770-DD1AFAF1B38C}"/>
              </a:ext>
            </a:extLst>
          </p:cNvPr>
          <p:cNvPicPr>
            <a:picLocks noChangeAspect="1"/>
          </p:cNvPicPr>
          <p:nvPr/>
        </p:nvPicPr>
        <p:blipFill>
          <a:blip r:embed="rId4"/>
          <a:stretch>
            <a:fillRect/>
          </a:stretch>
        </p:blipFill>
        <p:spPr>
          <a:xfrm>
            <a:off x="1262426" y="952901"/>
            <a:ext cx="9506723" cy="6858000"/>
          </a:xfrm>
          <a:prstGeom prst="rect">
            <a:avLst/>
          </a:prstGeom>
        </p:spPr>
      </p:pic>
      <p:sp>
        <p:nvSpPr>
          <p:cNvPr id="3" name="Google Shape;211;p24">
            <a:extLst>
              <a:ext uri="{FF2B5EF4-FFF2-40B4-BE49-F238E27FC236}">
                <a16:creationId xmlns:a16="http://schemas.microsoft.com/office/drawing/2014/main" id="{3A205D2E-BBA0-3242-B46E-4DB0F84925FE}"/>
              </a:ext>
            </a:extLst>
          </p:cNvPr>
          <p:cNvSpPr txBox="1">
            <a:spLocks/>
          </p:cNvSpPr>
          <p:nvPr/>
        </p:nvSpPr>
        <p:spPr>
          <a:xfrm>
            <a:off x="160421" y="-38501"/>
            <a:ext cx="12031579" cy="83701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dirty="0">
                <a:solidFill>
                  <a:srgbClr val="7030A0"/>
                </a:solidFill>
              </a:rPr>
              <a:t>SPAD </a:t>
            </a:r>
            <a:r>
              <a:rPr lang="en-US" sz="4000" b="1" dirty="0">
                <a:solidFill>
                  <a:srgbClr val="7030A0"/>
                </a:solidFill>
              </a:rPr>
              <a:t>contains</a:t>
            </a:r>
            <a:r>
              <a:rPr lang="en-US" sz="3600" b="1" dirty="0">
                <a:solidFill>
                  <a:srgbClr val="7030A0"/>
                </a:solidFill>
              </a:rPr>
              <a:t> entries on 89 spiritual principles</a:t>
            </a:r>
          </a:p>
        </p:txBody>
      </p:sp>
    </p:spTree>
    <p:extLst>
      <p:ext uri="{BB962C8B-B14F-4D97-AF65-F5344CB8AC3E}">
        <p14:creationId xmlns:p14="http://schemas.microsoft.com/office/powerpoint/2010/main" val="27831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650381-2CD9-9248-8F5D-D4E0CA02879B}"/>
              </a:ext>
            </a:extLst>
          </p:cNvPr>
          <p:cNvSpPr txBox="1"/>
          <p:nvPr/>
        </p:nvSpPr>
        <p:spPr>
          <a:xfrm>
            <a:off x="448950" y="2335033"/>
            <a:ext cx="7175500" cy="4278094"/>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3600" b="1" dirty="0">
                <a:solidFill>
                  <a:srgbClr val="16469A"/>
                </a:solidFill>
                <a:latin typeface="+mn-lt"/>
              </a:rPr>
              <a:t>be realistic, relatable, and inclusive</a:t>
            </a:r>
          </a:p>
          <a:p>
            <a:pPr marL="457200" indent="-457200">
              <a:spcBef>
                <a:spcPts val="600"/>
              </a:spcBef>
              <a:buFont typeface="Arial" panose="020B0604020202020204" pitchFamily="34" charset="0"/>
              <a:buChar char="•"/>
            </a:pPr>
            <a:r>
              <a:rPr lang="en-US" sz="3600" b="1" dirty="0">
                <a:solidFill>
                  <a:srgbClr val="16469A"/>
                </a:solidFill>
                <a:latin typeface="+mn-lt"/>
              </a:rPr>
              <a:t>hit different notes and have different functions</a:t>
            </a:r>
          </a:p>
          <a:p>
            <a:pPr marL="457200" indent="-457200">
              <a:spcBef>
                <a:spcPts val="600"/>
              </a:spcBef>
              <a:buFont typeface="Arial" panose="020B0604020202020204" pitchFamily="34" charset="0"/>
              <a:buChar char="•"/>
            </a:pPr>
            <a:r>
              <a:rPr lang="en-US" sz="3600" b="1" dirty="0">
                <a:solidFill>
                  <a:srgbClr val="16469A"/>
                </a:solidFill>
                <a:latin typeface="+mn-lt"/>
              </a:rPr>
              <a:t>tug at our heartstrings</a:t>
            </a:r>
          </a:p>
          <a:p>
            <a:pPr marL="457200" indent="-457200">
              <a:spcBef>
                <a:spcPts val="600"/>
              </a:spcBef>
              <a:buFont typeface="Arial" panose="020B0604020202020204" pitchFamily="34" charset="0"/>
              <a:buChar char="•"/>
            </a:pPr>
            <a:r>
              <a:rPr lang="en-US" sz="3600" b="1" dirty="0">
                <a:solidFill>
                  <a:srgbClr val="16469A"/>
                </a:solidFill>
                <a:latin typeface="+mn-lt"/>
              </a:rPr>
              <a:t>expand understanding</a:t>
            </a:r>
          </a:p>
          <a:p>
            <a:pPr marL="457200" indent="-457200">
              <a:spcBef>
                <a:spcPts val="600"/>
              </a:spcBef>
              <a:buFont typeface="Arial" panose="020B0604020202020204" pitchFamily="34" charset="0"/>
              <a:buChar char="•"/>
            </a:pPr>
            <a:r>
              <a:rPr lang="en-US" sz="3600" b="1" dirty="0">
                <a:solidFill>
                  <a:srgbClr val="16469A"/>
                </a:solidFill>
                <a:latin typeface="+mn-lt"/>
              </a:rPr>
              <a:t>help us laugh at ourselves</a:t>
            </a:r>
          </a:p>
        </p:txBody>
      </p:sp>
      <p:sp>
        <p:nvSpPr>
          <p:cNvPr id="5" name="Title 4">
            <a:extLst>
              <a:ext uri="{FF2B5EF4-FFF2-40B4-BE49-F238E27FC236}">
                <a16:creationId xmlns:a16="http://schemas.microsoft.com/office/drawing/2014/main" id="{40054A5F-5CE6-BE43-8969-04C632DD32FD}"/>
              </a:ext>
            </a:extLst>
          </p:cNvPr>
          <p:cNvSpPr>
            <a:spLocks noGrp="1"/>
          </p:cNvSpPr>
          <p:nvPr>
            <p:ph type="title"/>
          </p:nvPr>
        </p:nvSpPr>
        <p:spPr>
          <a:xfrm>
            <a:off x="448950" y="274496"/>
            <a:ext cx="7068400" cy="970400"/>
          </a:xfrm>
        </p:spPr>
        <p:txBody>
          <a:bodyPr anchor="t" anchorCtr="0"/>
          <a:lstStyle/>
          <a:p>
            <a:r>
              <a:rPr lang="en-US" sz="5400" dirty="0">
                <a:solidFill>
                  <a:srgbClr val="7030A0"/>
                </a:solidFill>
              </a:rPr>
              <a:t>SPAD workgroup </a:t>
            </a:r>
            <a:br>
              <a:rPr lang="en-US" sz="5400" dirty="0">
                <a:solidFill>
                  <a:srgbClr val="7030A0"/>
                </a:solidFill>
              </a:rPr>
            </a:br>
            <a:r>
              <a:rPr lang="en-US" sz="5400" dirty="0">
                <a:solidFill>
                  <a:srgbClr val="7030A0"/>
                </a:solidFill>
              </a:rPr>
              <a:t>set of standards</a:t>
            </a:r>
          </a:p>
        </p:txBody>
      </p:sp>
      <p:pic>
        <p:nvPicPr>
          <p:cNvPr id="6" name="Picture 5">
            <a:extLst>
              <a:ext uri="{FF2B5EF4-FFF2-40B4-BE49-F238E27FC236}">
                <a16:creationId xmlns:a16="http://schemas.microsoft.com/office/drawing/2014/main" id="{833FB26B-7D6A-D644-9230-FE9AC974B2B7}"/>
              </a:ext>
            </a:extLst>
          </p:cNvPr>
          <p:cNvPicPr>
            <a:picLocks noChangeAspect="1"/>
          </p:cNvPicPr>
          <p:nvPr/>
        </p:nvPicPr>
        <p:blipFill>
          <a:blip r:embed="rId3"/>
          <a:stretch>
            <a:fillRect/>
          </a:stretch>
        </p:blipFill>
        <p:spPr>
          <a:xfrm rot="741873">
            <a:off x="8949494" y="3981587"/>
            <a:ext cx="2747583" cy="2816273"/>
          </a:xfrm>
          <a:prstGeom prst="rect">
            <a:avLst/>
          </a:prstGeom>
        </p:spPr>
      </p:pic>
      <p:sp>
        <p:nvSpPr>
          <p:cNvPr id="7" name="TextBox 6">
            <a:extLst>
              <a:ext uri="{FF2B5EF4-FFF2-40B4-BE49-F238E27FC236}">
                <a16:creationId xmlns:a16="http://schemas.microsoft.com/office/drawing/2014/main" id="{1EC19FCB-1693-3D4E-B81D-22BF346991D8}"/>
              </a:ext>
            </a:extLst>
          </p:cNvPr>
          <p:cNvSpPr txBox="1"/>
          <p:nvPr/>
        </p:nvSpPr>
        <p:spPr>
          <a:xfrm rot="840343">
            <a:off x="8970505" y="4534108"/>
            <a:ext cx="2690005" cy="1569660"/>
          </a:xfrm>
          <a:prstGeom prst="rect">
            <a:avLst/>
          </a:prstGeom>
          <a:noFill/>
        </p:spPr>
        <p:txBody>
          <a:bodyPr wrap="square" rtlCol="0">
            <a:spAutoFit/>
          </a:bodyPr>
          <a:lstStyle/>
          <a:p>
            <a:pPr algn="ctr"/>
            <a:r>
              <a:rPr lang="en-US" sz="3200" b="1" dirty="0">
                <a:solidFill>
                  <a:srgbClr val="7030A0"/>
                </a:solidFill>
                <a:latin typeface="Lucida Handwriting" panose="03010101010101010101" pitchFamily="66" charset="77"/>
              </a:rPr>
              <a:t>Pause</a:t>
            </a:r>
          </a:p>
          <a:p>
            <a:pPr algn="ctr"/>
            <a:r>
              <a:rPr lang="en-US" sz="3200" b="1" dirty="0">
                <a:solidFill>
                  <a:srgbClr val="7030A0"/>
                </a:solidFill>
                <a:latin typeface="Lucida Handwriting" panose="03010101010101010101" pitchFamily="66" charset="77"/>
              </a:rPr>
              <a:t>for discussion</a:t>
            </a:r>
          </a:p>
        </p:txBody>
      </p:sp>
      <p:pic>
        <p:nvPicPr>
          <p:cNvPr id="8" name="Picture 7">
            <a:extLst>
              <a:ext uri="{FF2B5EF4-FFF2-40B4-BE49-F238E27FC236}">
                <a16:creationId xmlns:a16="http://schemas.microsoft.com/office/drawing/2014/main" id="{E05690C0-8C41-494C-8B2A-7F3CD532F466}"/>
              </a:ext>
            </a:extLst>
          </p:cNvPr>
          <p:cNvPicPr>
            <a:picLocks noChangeAspect="1"/>
          </p:cNvPicPr>
          <p:nvPr/>
        </p:nvPicPr>
        <p:blipFill>
          <a:blip r:embed="rId4"/>
          <a:stretch>
            <a:fillRect/>
          </a:stretch>
        </p:blipFill>
        <p:spPr>
          <a:xfrm>
            <a:off x="8416304" y="274496"/>
            <a:ext cx="1362696" cy="1394388"/>
          </a:xfrm>
          <a:prstGeom prst="rect">
            <a:avLst/>
          </a:prstGeom>
        </p:spPr>
      </p:pic>
      <p:pic>
        <p:nvPicPr>
          <p:cNvPr id="9" name="Picture 8">
            <a:extLst>
              <a:ext uri="{FF2B5EF4-FFF2-40B4-BE49-F238E27FC236}">
                <a16:creationId xmlns:a16="http://schemas.microsoft.com/office/drawing/2014/main" id="{6A4EF1BE-2E39-814F-8230-244359C5ECBF}"/>
              </a:ext>
            </a:extLst>
          </p:cNvPr>
          <p:cNvPicPr>
            <a:picLocks noChangeAspect="1"/>
          </p:cNvPicPr>
          <p:nvPr/>
        </p:nvPicPr>
        <p:blipFill>
          <a:blip r:embed="rId5"/>
          <a:stretch>
            <a:fillRect/>
          </a:stretch>
        </p:blipFill>
        <p:spPr>
          <a:xfrm>
            <a:off x="10984605" y="452047"/>
            <a:ext cx="982133" cy="508000"/>
          </a:xfrm>
          <a:prstGeom prst="rect">
            <a:avLst/>
          </a:prstGeom>
        </p:spPr>
      </p:pic>
      <p:pic>
        <p:nvPicPr>
          <p:cNvPr id="10" name="Picture 9">
            <a:extLst>
              <a:ext uri="{FF2B5EF4-FFF2-40B4-BE49-F238E27FC236}">
                <a16:creationId xmlns:a16="http://schemas.microsoft.com/office/drawing/2014/main" id="{746EFB12-8382-A44F-8485-D8706408AE68}"/>
              </a:ext>
            </a:extLst>
          </p:cNvPr>
          <p:cNvPicPr>
            <a:picLocks noChangeAspect="1"/>
          </p:cNvPicPr>
          <p:nvPr/>
        </p:nvPicPr>
        <p:blipFill>
          <a:blip r:embed="rId6"/>
          <a:stretch>
            <a:fillRect/>
          </a:stretch>
        </p:blipFill>
        <p:spPr>
          <a:xfrm>
            <a:off x="9120267" y="2895496"/>
            <a:ext cx="609600" cy="338667"/>
          </a:xfrm>
          <a:prstGeom prst="rect">
            <a:avLst/>
          </a:prstGeom>
        </p:spPr>
      </p:pic>
      <p:pic>
        <p:nvPicPr>
          <p:cNvPr id="11" name="Picture 10">
            <a:extLst>
              <a:ext uri="{FF2B5EF4-FFF2-40B4-BE49-F238E27FC236}">
                <a16:creationId xmlns:a16="http://schemas.microsoft.com/office/drawing/2014/main" id="{297C245D-F095-1C42-AA76-26ECD4A0367F}"/>
              </a:ext>
            </a:extLst>
          </p:cNvPr>
          <p:cNvPicPr>
            <a:picLocks noChangeAspect="1"/>
          </p:cNvPicPr>
          <p:nvPr/>
        </p:nvPicPr>
        <p:blipFill>
          <a:blip r:embed="rId7"/>
          <a:stretch>
            <a:fillRect/>
          </a:stretch>
        </p:blipFill>
        <p:spPr>
          <a:xfrm rot="20768824">
            <a:off x="8588148" y="1843172"/>
            <a:ext cx="1320800" cy="338667"/>
          </a:xfrm>
          <a:prstGeom prst="rect">
            <a:avLst/>
          </a:prstGeom>
        </p:spPr>
      </p:pic>
      <p:pic>
        <p:nvPicPr>
          <p:cNvPr id="12" name="Picture 11">
            <a:extLst>
              <a:ext uri="{FF2B5EF4-FFF2-40B4-BE49-F238E27FC236}">
                <a16:creationId xmlns:a16="http://schemas.microsoft.com/office/drawing/2014/main" id="{4EE178C9-A5F4-624C-A9F4-856AA0C30C7D}"/>
              </a:ext>
            </a:extLst>
          </p:cNvPr>
          <p:cNvPicPr>
            <a:picLocks noChangeAspect="1"/>
          </p:cNvPicPr>
          <p:nvPr/>
        </p:nvPicPr>
        <p:blipFill>
          <a:blip r:embed="rId8"/>
          <a:stretch>
            <a:fillRect/>
          </a:stretch>
        </p:blipFill>
        <p:spPr>
          <a:xfrm>
            <a:off x="9923316" y="2363522"/>
            <a:ext cx="1371600" cy="440267"/>
          </a:xfrm>
          <a:prstGeom prst="rect">
            <a:avLst/>
          </a:prstGeom>
        </p:spPr>
      </p:pic>
    </p:spTree>
    <p:extLst>
      <p:ext uri="{BB962C8B-B14F-4D97-AF65-F5344CB8AC3E}">
        <p14:creationId xmlns:p14="http://schemas.microsoft.com/office/powerpoint/2010/main" val="416701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5"/>
          <p:cNvSpPr/>
          <p:nvPr/>
        </p:nvSpPr>
        <p:spPr>
          <a:xfrm>
            <a:off x="5757527" y="486873"/>
            <a:ext cx="6074607" cy="6267107"/>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n-US" sz="3600" b="1" kern="1200" dirty="0">
                <a:solidFill>
                  <a:srgbClr val="16469A"/>
                </a:solidFill>
                <a:latin typeface="+mn-lt"/>
                <a:ea typeface="Cambria" charset="0"/>
                <a:cs typeface="Cambria" charset="0"/>
                <a:sym typeface="PopplLaudatio-Regular"/>
              </a:rPr>
              <a:t>Other </a:t>
            </a:r>
            <a:r>
              <a:rPr lang="en-US" sz="3600" b="1" dirty="0">
                <a:solidFill>
                  <a:srgbClr val="16469A"/>
                </a:solidFill>
                <a:latin typeface="+mn-lt"/>
                <a:ea typeface="Cambria" charset="0"/>
                <a:cs typeface="Cambria" charset="0"/>
                <a:sym typeface="PopplLaudatio-Regular"/>
              </a:rPr>
              <a:t>PowerPoint</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s </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and videos </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available online</a:t>
            </a:r>
            <a:endPar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endParaRPr>
          </a:p>
          <a:p>
            <a:pPr marR="0" lvl="0" algn="l" defTabSz="457200" rtl="0" eaLnBrk="1" fontAlgn="auto" latinLnBrk="0" hangingPunct="1">
              <a:lnSpc>
                <a:spcPct val="100000"/>
              </a:lnSpc>
              <a:spcBef>
                <a:spcPts val="600"/>
              </a:spcBef>
              <a:spcAft>
                <a:spcPts val="1800"/>
              </a:spcAft>
              <a:buClr>
                <a:srgbClr val="92D050"/>
              </a:buClr>
              <a:buSzPct val="100000"/>
              <a:tabLst/>
              <a:defRPr sz="1800"/>
            </a:pPr>
            <a:r>
              <a:rPr kumimoji="0" lang="en-US" sz="3600" b="1" i="1"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ICC </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and SPAD draft </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can be downloaded</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H</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ard copies</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of SPAD draft</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can be ordered from NA World Services</a:t>
            </a: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www.na.org/conference</a:t>
            </a: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worldboard@na.org </a:t>
            </a:r>
          </a:p>
        </p:txBody>
      </p:sp>
      <p:pic>
        <p:nvPicPr>
          <p:cNvPr id="6" name="Picture 5">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5472143" y="677493"/>
            <a:ext cx="261851" cy="274320"/>
          </a:xfrm>
          <a:prstGeom prst="rect">
            <a:avLst/>
          </a:prstGeom>
        </p:spPr>
      </p:pic>
      <p:pic>
        <p:nvPicPr>
          <p:cNvPr id="7" name="Picture 6">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5472142" y="2071670"/>
            <a:ext cx="261851" cy="274320"/>
          </a:xfrm>
          <a:prstGeom prst="rect">
            <a:avLst/>
          </a:prstGeom>
        </p:spPr>
      </p:pic>
      <p:pic>
        <p:nvPicPr>
          <p:cNvPr id="4" name="Picture 3">
            <a:extLst>
              <a:ext uri="{FF2B5EF4-FFF2-40B4-BE49-F238E27FC236}">
                <a16:creationId xmlns:a16="http://schemas.microsoft.com/office/drawing/2014/main" id="{C1333379-3CFF-574C-B01E-C0568F397C0F}"/>
              </a:ext>
            </a:extLst>
          </p:cNvPr>
          <p:cNvPicPr>
            <a:picLocks noChangeAspect="1"/>
          </p:cNvPicPr>
          <p:nvPr/>
        </p:nvPicPr>
        <p:blipFill>
          <a:blip r:embed="rId4"/>
          <a:stretch>
            <a:fillRect/>
          </a:stretch>
        </p:blipFill>
        <p:spPr>
          <a:xfrm rot="20452375">
            <a:off x="372276" y="256641"/>
            <a:ext cx="4644050" cy="6006305"/>
          </a:xfrm>
          <a:prstGeom prst="rect">
            <a:avLst/>
          </a:prstGeom>
        </p:spPr>
      </p:pic>
    </p:spTree>
    <p:extLst>
      <p:ext uri="{BB962C8B-B14F-4D97-AF65-F5344CB8AC3E}">
        <p14:creationId xmlns:p14="http://schemas.microsoft.com/office/powerpoint/2010/main" val="116797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609844" y="556704"/>
            <a:ext cx="7560527" cy="3847401"/>
          </a:xfrm>
          <a:prstGeom prst="rect">
            <a:avLst/>
          </a:prstGeom>
        </p:spPr>
        <p:txBody>
          <a:bodyPr spcFirstLastPara="1" wrap="square" lIns="121900" tIns="121900" rIns="121900" bIns="121900" anchor="t" anchorCtr="0">
            <a:noAutofit/>
          </a:bodyPr>
          <a:lstStyle/>
          <a:p>
            <a:r>
              <a:rPr lang="en-US" sz="3600" dirty="0"/>
              <a:t>Conference participants voted to postpone the World Service Conference until 2023 and have a short business meeting in 2022 to address legally essential business as well as a decision about the Spiritual Principle a Day book.</a:t>
            </a:r>
          </a:p>
        </p:txBody>
      </p:sp>
      <p:pic>
        <p:nvPicPr>
          <p:cNvPr id="4" name="Picture 3">
            <a:extLst>
              <a:ext uri="{FF2B5EF4-FFF2-40B4-BE49-F238E27FC236}">
                <a16:creationId xmlns:a16="http://schemas.microsoft.com/office/drawing/2014/main" id="{B40FC746-9A26-2D41-9EC3-30A30526FF9F}"/>
              </a:ext>
            </a:extLst>
          </p:cNvPr>
          <p:cNvPicPr>
            <a:picLocks noChangeAspect="1"/>
          </p:cNvPicPr>
          <p:nvPr/>
        </p:nvPicPr>
        <p:blipFill>
          <a:blip r:embed="rId3"/>
          <a:stretch>
            <a:fillRect/>
          </a:stretch>
        </p:blipFill>
        <p:spPr>
          <a:xfrm>
            <a:off x="9246654" y="622371"/>
            <a:ext cx="2217420" cy="1371600"/>
          </a:xfrm>
          <a:prstGeom prst="rect">
            <a:avLst/>
          </a:prstGeom>
        </p:spPr>
      </p:pic>
      <p:pic>
        <p:nvPicPr>
          <p:cNvPr id="6" name="Picture 5">
            <a:extLst>
              <a:ext uri="{FF2B5EF4-FFF2-40B4-BE49-F238E27FC236}">
                <a16:creationId xmlns:a16="http://schemas.microsoft.com/office/drawing/2014/main" id="{9DEBED93-4C2F-0246-8FE9-A63FC6E49B68}"/>
              </a:ext>
            </a:extLst>
          </p:cNvPr>
          <p:cNvPicPr>
            <a:picLocks noChangeAspect="1"/>
          </p:cNvPicPr>
          <p:nvPr/>
        </p:nvPicPr>
        <p:blipFill>
          <a:blip r:embed="rId4"/>
          <a:stretch>
            <a:fillRect/>
          </a:stretch>
        </p:blipFill>
        <p:spPr>
          <a:xfrm rot="20184072">
            <a:off x="9908729" y="2686189"/>
            <a:ext cx="1765188" cy="548640"/>
          </a:xfrm>
          <a:prstGeom prst="rect">
            <a:avLst/>
          </a:prstGeom>
        </p:spPr>
      </p:pic>
      <p:pic>
        <p:nvPicPr>
          <p:cNvPr id="8" name="Picture 7">
            <a:extLst>
              <a:ext uri="{FF2B5EF4-FFF2-40B4-BE49-F238E27FC236}">
                <a16:creationId xmlns:a16="http://schemas.microsoft.com/office/drawing/2014/main" id="{DD91382E-EE58-1F44-BC3F-46FFB71C47DB}"/>
              </a:ext>
            </a:extLst>
          </p:cNvPr>
          <p:cNvPicPr>
            <a:picLocks noChangeAspect="1"/>
          </p:cNvPicPr>
          <p:nvPr/>
        </p:nvPicPr>
        <p:blipFill>
          <a:blip r:embed="rId5"/>
          <a:stretch>
            <a:fillRect/>
          </a:stretch>
        </p:blipFill>
        <p:spPr>
          <a:xfrm>
            <a:off x="9711897" y="4116239"/>
            <a:ext cx="643467" cy="575733"/>
          </a:xfrm>
          <a:prstGeom prst="rect">
            <a:avLst/>
          </a:prstGeom>
        </p:spPr>
      </p:pic>
      <p:pic>
        <p:nvPicPr>
          <p:cNvPr id="9" name="Picture 8">
            <a:extLst>
              <a:ext uri="{FF2B5EF4-FFF2-40B4-BE49-F238E27FC236}">
                <a16:creationId xmlns:a16="http://schemas.microsoft.com/office/drawing/2014/main" id="{B5A4A260-1262-BE4D-ACFD-1749E2A21C58}"/>
              </a:ext>
            </a:extLst>
          </p:cNvPr>
          <p:cNvPicPr>
            <a:picLocks noChangeAspect="1"/>
          </p:cNvPicPr>
          <p:nvPr/>
        </p:nvPicPr>
        <p:blipFill>
          <a:blip r:embed="rId6"/>
          <a:stretch>
            <a:fillRect/>
          </a:stretch>
        </p:blipFill>
        <p:spPr>
          <a:xfrm>
            <a:off x="9168592" y="2177198"/>
            <a:ext cx="728133" cy="745067"/>
          </a:xfrm>
          <a:prstGeom prst="rect">
            <a:avLst/>
          </a:prstGeom>
        </p:spPr>
      </p:pic>
      <p:pic>
        <p:nvPicPr>
          <p:cNvPr id="10" name="Picture 9">
            <a:extLst>
              <a:ext uri="{FF2B5EF4-FFF2-40B4-BE49-F238E27FC236}">
                <a16:creationId xmlns:a16="http://schemas.microsoft.com/office/drawing/2014/main" id="{3D233DE2-99B1-9346-AFAA-8E796D9A1A87}"/>
              </a:ext>
            </a:extLst>
          </p:cNvPr>
          <p:cNvPicPr>
            <a:picLocks noChangeAspect="1"/>
          </p:cNvPicPr>
          <p:nvPr/>
        </p:nvPicPr>
        <p:blipFill>
          <a:blip r:embed="rId7"/>
          <a:stretch>
            <a:fillRect/>
          </a:stretch>
        </p:blipFill>
        <p:spPr>
          <a:xfrm rot="1526214">
            <a:off x="9801143" y="5384020"/>
            <a:ext cx="2169624" cy="548640"/>
          </a:xfrm>
          <a:prstGeom prst="rect">
            <a:avLst/>
          </a:prstGeom>
        </p:spPr>
      </p:pic>
      <p:sp>
        <p:nvSpPr>
          <p:cNvPr id="2" name="TextBox 1">
            <a:extLst>
              <a:ext uri="{FF2B5EF4-FFF2-40B4-BE49-F238E27FC236}">
                <a16:creationId xmlns:a16="http://schemas.microsoft.com/office/drawing/2014/main" id="{7BBCE607-89C9-1046-AE9C-AFEF06FDAA5B}"/>
              </a:ext>
            </a:extLst>
          </p:cNvPr>
          <p:cNvSpPr txBox="1"/>
          <p:nvPr/>
        </p:nvSpPr>
        <p:spPr>
          <a:xfrm>
            <a:off x="1006730" y="5037625"/>
            <a:ext cx="7507683" cy="1241430"/>
          </a:xfrm>
          <a:prstGeom prst="rect">
            <a:avLst/>
          </a:prstGeom>
          <a:noFill/>
        </p:spPr>
        <p:txBody>
          <a:bodyPr wrap="square" rtlCol="0">
            <a:spAutoFit/>
          </a:bodyPr>
          <a:lstStyle/>
          <a:p>
            <a:r>
              <a:rPr lang="en-US" sz="2800" b="1" u="sng" dirty="0">
                <a:solidFill>
                  <a:srgbClr val="00B050"/>
                </a:solidFill>
              </a:rPr>
              <a:t>Poll Results:</a:t>
            </a:r>
            <a:r>
              <a:rPr lang="en-US" sz="2800" b="1" dirty="0">
                <a:solidFill>
                  <a:srgbClr val="00B050"/>
                </a:solidFill>
              </a:rPr>
              <a:t> 110 yes (92%), 7 no (6%), </a:t>
            </a:r>
            <a:br>
              <a:rPr lang="en-US" sz="2800" b="1" dirty="0">
                <a:solidFill>
                  <a:srgbClr val="00B050"/>
                </a:solidFill>
              </a:rPr>
            </a:br>
            <a:r>
              <a:rPr lang="en-US" sz="2800" b="1" dirty="0">
                <a:solidFill>
                  <a:srgbClr val="00B050"/>
                </a:solidFill>
              </a:rPr>
              <a:t>3 abstain (3%), 3 present not voting</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902923" y="785750"/>
            <a:ext cx="8853707" cy="5921297"/>
          </a:xfrm>
          <a:prstGeom prst="rect">
            <a:avLst/>
          </a:prstGeom>
        </p:spPr>
        <p:txBody>
          <a:bodyPr spcFirstLastPara="1" wrap="square" lIns="121900" tIns="121900" rIns="121900" bIns="121900" anchor="b" anchorCtr="0">
            <a:noAutofit/>
          </a:bodyPr>
          <a:lstStyle/>
          <a:p>
            <a:pPr defTabSz="457200">
              <a:lnSpc>
                <a:spcPts val="4500"/>
              </a:lnSpc>
            </a:pPr>
            <a:r>
              <a:rPr lang="en-US" sz="3200" dirty="0"/>
              <a:t>Interim Virtual WSC 2022</a:t>
            </a:r>
            <a:br>
              <a:rPr lang="en-US" sz="3200" dirty="0"/>
            </a:br>
            <a:r>
              <a:rPr lang="en-US" sz="3200" dirty="0"/>
              <a:t>Interim </a:t>
            </a:r>
            <a:r>
              <a:rPr lang="en-US" sz="3200" i="1" dirty="0"/>
              <a:t>Conference Agenda Report</a:t>
            </a:r>
            <a:r>
              <a:rPr lang="en-US" sz="3200" dirty="0"/>
              <a:t> Material</a:t>
            </a:r>
            <a:br>
              <a:rPr lang="en-US" sz="3200" dirty="0"/>
            </a:br>
            <a:r>
              <a:rPr lang="en-US" sz="3200" dirty="0"/>
              <a:t>	</a:t>
            </a:r>
            <a:r>
              <a:rPr lang="en-US" sz="2800" dirty="0"/>
              <a:t>The </a:t>
            </a:r>
            <a:r>
              <a:rPr lang="en-US" sz="2800" i="1" dirty="0"/>
              <a:t>Fellowship Intellectual Property Trust </a:t>
            </a:r>
            <a:r>
              <a:rPr lang="en-US" sz="2800" dirty="0"/>
              <a:t>(</a:t>
            </a:r>
            <a:r>
              <a:rPr lang="en-US" sz="2800" i="1" dirty="0"/>
              <a:t>FIPT</a:t>
            </a:r>
            <a:r>
              <a:rPr lang="en-US" sz="2800" dirty="0"/>
              <a:t>)</a:t>
            </a:r>
            <a:r>
              <a:rPr lang="en-US" sz="3200" dirty="0"/>
              <a:t/>
            </a:r>
            <a:br>
              <a:rPr lang="en-US" sz="3200" dirty="0"/>
            </a:br>
            <a:r>
              <a:rPr lang="en-US" sz="3200" dirty="0"/>
              <a:t>	</a:t>
            </a:r>
            <a:r>
              <a:rPr lang="en-US" sz="2800" dirty="0"/>
              <a:t>Term Lengths</a:t>
            </a:r>
            <a:br>
              <a:rPr lang="en-US" sz="2800" dirty="0"/>
            </a:br>
            <a:r>
              <a:rPr lang="en-US" sz="2800" dirty="0"/>
              <a:t>	Spiritual Principle A Day</a:t>
            </a:r>
            <a:r>
              <a:rPr lang="en-US" sz="3200" dirty="0"/>
              <a:t/>
            </a:r>
            <a:br>
              <a:rPr lang="en-US" sz="3200" dirty="0"/>
            </a:br>
            <a:r>
              <a:rPr lang="en-US" sz="3200" dirty="0"/>
              <a:t>Interim Conference Approval Track Material</a:t>
            </a:r>
            <a:br>
              <a:rPr lang="en-US" sz="3200" dirty="0"/>
            </a:br>
            <a:r>
              <a:rPr lang="en-US" sz="3200" dirty="0"/>
              <a:t>	</a:t>
            </a:r>
            <a:r>
              <a:rPr lang="en-US" sz="2800" dirty="0"/>
              <a:t>Budget for 2022–2023</a:t>
            </a:r>
            <a:r>
              <a:rPr lang="en-US" sz="3200" dirty="0"/>
              <a:t/>
            </a:r>
            <a:br>
              <a:rPr lang="en-US" sz="3200" dirty="0"/>
            </a:br>
            <a:r>
              <a:rPr lang="en-US" sz="3200" dirty="0"/>
              <a:t/>
            </a:r>
            <a:br>
              <a:rPr lang="en-US" sz="3200" dirty="0"/>
            </a:br>
            <a:endParaRPr sz="3200" dirty="0"/>
          </a:p>
        </p:txBody>
      </p:sp>
      <p:sp>
        <p:nvSpPr>
          <p:cNvPr id="137" name="Google Shape;137;p16"/>
          <p:cNvSpPr/>
          <p:nvPr/>
        </p:nvSpPr>
        <p:spPr>
          <a:xfrm>
            <a:off x="130058" y="785750"/>
            <a:ext cx="2378968" cy="3362504"/>
          </a:xfrm>
          <a:prstGeom prst="rect">
            <a:avLst/>
          </a:prstGeom>
        </p:spPr>
        <p:txBody>
          <a:bodyPr>
            <a:prstTxWarp prst="textPlain">
              <a:avLst/>
            </a:prstTxWarp>
          </a:bodyPr>
          <a:lstStyle/>
          <a:p>
            <a:pPr lvl="0" algn="ctr"/>
            <a:r>
              <a:rPr lang="en-US" sz="4000" b="1" dirty="0">
                <a:solidFill>
                  <a:srgbClr val="0D5CA2"/>
                </a:solidFill>
                <a:latin typeface="+mn-lt"/>
              </a:rPr>
              <a:t>ICC</a:t>
            </a:r>
          </a:p>
          <a:p>
            <a:pPr lvl="0" algn="ctr"/>
            <a:r>
              <a:rPr lang="en-US" sz="4000" b="1" dirty="0">
                <a:solidFill>
                  <a:srgbClr val="0D5CA2"/>
                </a:solidFill>
                <a:latin typeface="+mn-lt"/>
              </a:rPr>
              <a:t>2022</a:t>
            </a:r>
          </a:p>
          <a:p>
            <a:pPr lvl="0" algn="ctr"/>
            <a:r>
              <a:rPr lang="en-US" sz="2489" b="1" dirty="0">
                <a:gradFill>
                  <a:gsLst>
                    <a:gs pos="0">
                      <a:srgbClr val="75DDFF"/>
                    </a:gs>
                    <a:gs pos="100000">
                      <a:srgbClr val="09B1E9"/>
                    </a:gs>
                  </a:gsLst>
                  <a:lin ang="5400012" scaled="0"/>
                </a:gradFill>
                <a:latin typeface="+mn-lt"/>
              </a:rPr>
              <a:t>contents</a:t>
            </a:r>
            <a:endParaRPr sz="2489" b="1" dirty="0">
              <a:gradFill>
                <a:gsLst>
                  <a:gs pos="0">
                    <a:srgbClr val="75DDFF"/>
                  </a:gs>
                  <a:gs pos="100000">
                    <a:srgbClr val="09B1E9"/>
                  </a:gs>
                </a:gsLst>
                <a:lin ang="5400012" scaled="0"/>
              </a:gradFill>
              <a:latin typeface="+mn-lt"/>
            </a:endParaRPr>
          </a:p>
        </p:txBody>
      </p:sp>
      <p:pic>
        <p:nvPicPr>
          <p:cNvPr id="7" name="Picture 6">
            <a:extLst>
              <a:ext uri="{FF2B5EF4-FFF2-40B4-BE49-F238E27FC236}">
                <a16:creationId xmlns:a16="http://schemas.microsoft.com/office/drawing/2014/main" id="{55D1CB71-8854-C843-B69D-BFF37E77B46C}"/>
              </a:ext>
            </a:extLst>
          </p:cNvPr>
          <p:cNvPicPr>
            <a:picLocks noChangeAspect="1"/>
          </p:cNvPicPr>
          <p:nvPr/>
        </p:nvPicPr>
        <p:blipFill>
          <a:blip r:embed="rId3"/>
          <a:stretch>
            <a:fillRect/>
          </a:stretch>
        </p:blipFill>
        <p:spPr>
          <a:xfrm>
            <a:off x="219266" y="5037744"/>
            <a:ext cx="2184400" cy="609600"/>
          </a:xfrm>
          <a:prstGeom prst="rect">
            <a:avLst/>
          </a:prstGeom>
        </p:spPr>
      </p:pic>
      <p:pic>
        <p:nvPicPr>
          <p:cNvPr id="8" name="Picture 7">
            <a:extLst>
              <a:ext uri="{FF2B5EF4-FFF2-40B4-BE49-F238E27FC236}">
                <a16:creationId xmlns:a16="http://schemas.microsoft.com/office/drawing/2014/main" id="{7677B954-C1AA-CB49-8F99-C08285F548C5}"/>
              </a:ext>
            </a:extLst>
          </p:cNvPr>
          <p:cNvPicPr>
            <a:picLocks noChangeAspect="1"/>
          </p:cNvPicPr>
          <p:nvPr/>
        </p:nvPicPr>
        <p:blipFill>
          <a:blip r:embed="rId4"/>
          <a:stretch>
            <a:fillRect/>
          </a:stretch>
        </p:blipFill>
        <p:spPr>
          <a:xfrm>
            <a:off x="219266" y="5902916"/>
            <a:ext cx="1320800" cy="338667"/>
          </a:xfrm>
          <a:prstGeom prst="rect">
            <a:avLst/>
          </a:prstGeom>
        </p:spPr>
      </p:pic>
      <p:pic>
        <p:nvPicPr>
          <p:cNvPr id="14" name="Picture 13">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4255" y="1594878"/>
            <a:ext cx="261851" cy="274320"/>
          </a:xfrm>
          <a:prstGeom prst="rect">
            <a:avLst/>
          </a:prstGeom>
        </p:spPr>
      </p:pic>
      <p:pic>
        <p:nvPicPr>
          <p:cNvPr id="15" name="Picture 14">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31689" y="2148719"/>
            <a:ext cx="261851" cy="274320"/>
          </a:xfrm>
          <a:prstGeom prst="rect">
            <a:avLst/>
          </a:prstGeom>
        </p:spPr>
      </p:pic>
      <p:pic>
        <p:nvPicPr>
          <p:cNvPr id="19" name="Picture 18">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527975" y="4442151"/>
            <a:ext cx="261851" cy="274320"/>
          </a:xfrm>
          <a:prstGeom prst="rect">
            <a:avLst/>
          </a:prstGeom>
        </p:spPr>
      </p:pic>
      <p:pic>
        <p:nvPicPr>
          <p:cNvPr id="23" name="Picture 22">
            <a:extLst>
              <a:ext uri="{FF2B5EF4-FFF2-40B4-BE49-F238E27FC236}">
                <a16:creationId xmlns:a16="http://schemas.microsoft.com/office/drawing/2014/main" id="{5935468A-AD38-A440-84FF-EC2C026469FB}"/>
              </a:ext>
            </a:extLst>
          </p:cNvPr>
          <p:cNvPicPr>
            <a:picLocks noChangeAspect="1"/>
          </p:cNvPicPr>
          <p:nvPr/>
        </p:nvPicPr>
        <p:blipFill>
          <a:blip r:embed="rId6"/>
          <a:stretch>
            <a:fillRect/>
          </a:stretch>
        </p:blipFill>
        <p:spPr>
          <a:xfrm>
            <a:off x="4163854" y="2738736"/>
            <a:ext cx="261852" cy="274321"/>
          </a:xfrm>
          <a:prstGeom prst="rect">
            <a:avLst/>
          </a:prstGeom>
        </p:spPr>
      </p:pic>
      <p:pic>
        <p:nvPicPr>
          <p:cNvPr id="24" name="Picture 23">
            <a:extLst>
              <a:ext uri="{FF2B5EF4-FFF2-40B4-BE49-F238E27FC236}">
                <a16:creationId xmlns:a16="http://schemas.microsoft.com/office/drawing/2014/main" id="{415E786A-F85A-2848-8146-DECD64DEF9F5}"/>
              </a:ext>
            </a:extLst>
          </p:cNvPr>
          <p:cNvPicPr>
            <a:picLocks noChangeAspect="1"/>
          </p:cNvPicPr>
          <p:nvPr/>
        </p:nvPicPr>
        <p:blipFill>
          <a:blip r:embed="rId6"/>
          <a:stretch>
            <a:fillRect/>
          </a:stretch>
        </p:blipFill>
        <p:spPr>
          <a:xfrm>
            <a:off x="4163854" y="3326181"/>
            <a:ext cx="261852" cy="274321"/>
          </a:xfrm>
          <a:prstGeom prst="rect">
            <a:avLst/>
          </a:prstGeom>
        </p:spPr>
      </p:pic>
      <p:pic>
        <p:nvPicPr>
          <p:cNvPr id="25" name="Picture 24">
            <a:extLst>
              <a:ext uri="{FF2B5EF4-FFF2-40B4-BE49-F238E27FC236}">
                <a16:creationId xmlns:a16="http://schemas.microsoft.com/office/drawing/2014/main" id="{AFF4705F-5C10-4746-A021-9E879898C974}"/>
              </a:ext>
            </a:extLst>
          </p:cNvPr>
          <p:cNvPicPr>
            <a:picLocks noChangeAspect="1"/>
          </p:cNvPicPr>
          <p:nvPr/>
        </p:nvPicPr>
        <p:blipFill>
          <a:blip r:embed="rId6"/>
          <a:stretch>
            <a:fillRect/>
          </a:stretch>
        </p:blipFill>
        <p:spPr>
          <a:xfrm>
            <a:off x="4163854" y="3873933"/>
            <a:ext cx="261852" cy="274321"/>
          </a:xfrm>
          <a:prstGeom prst="rect">
            <a:avLst/>
          </a:prstGeom>
        </p:spPr>
      </p:pic>
      <p:pic>
        <p:nvPicPr>
          <p:cNvPr id="26" name="Picture 25">
            <a:extLst>
              <a:ext uri="{FF2B5EF4-FFF2-40B4-BE49-F238E27FC236}">
                <a16:creationId xmlns:a16="http://schemas.microsoft.com/office/drawing/2014/main" id="{F30030F7-F1C8-9849-9ACF-EEF68FD8AE2E}"/>
              </a:ext>
            </a:extLst>
          </p:cNvPr>
          <p:cNvPicPr>
            <a:picLocks noChangeAspect="1"/>
          </p:cNvPicPr>
          <p:nvPr/>
        </p:nvPicPr>
        <p:blipFill>
          <a:blip r:embed="rId6"/>
          <a:stretch>
            <a:fillRect/>
          </a:stretch>
        </p:blipFill>
        <p:spPr>
          <a:xfrm>
            <a:off x="4196079" y="5016169"/>
            <a:ext cx="261852" cy="2743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BF52D39A-3E9D-C74A-BF67-E01AC3463221}"/>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1</a:t>
            </a:r>
            <a:r>
              <a:rPr sz="3200" b="1" dirty="0">
                <a:solidFill>
                  <a:srgbClr val="660066"/>
                </a:solidFill>
                <a:latin typeface="+mn-lt"/>
                <a:ea typeface="Cambria" charset="0"/>
                <a:cs typeface="Cambria" charset="0"/>
                <a:sym typeface="BotonBQ-Bold"/>
              </a:rPr>
              <a:t>:</a:t>
            </a:r>
            <a:r>
              <a:rPr sz="3200" b="1" dirty="0">
                <a:solidFill>
                  <a:srgbClr val="00B0F0"/>
                </a:solidFill>
                <a:latin typeface="+mn-lt"/>
                <a:ea typeface="Cambria" charset="0"/>
                <a:cs typeface="Cambria" charset="0"/>
                <a:sym typeface="BotonBQ-Bold"/>
              </a:rPr>
              <a:t> </a:t>
            </a:r>
            <a:r>
              <a:rPr lang="en-US" sz="3200" dirty="0"/>
              <a:t>Acting as the trustor, the delegates present at the virtual WSC 2022, are continuing the suspension of Article 5, Section 3 of the </a:t>
            </a:r>
            <a:r>
              <a:rPr lang="en-US" sz="3200" i="1" dirty="0"/>
              <a:t>FIPT</a:t>
            </a:r>
            <a:r>
              <a:rPr lang="en-US" sz="3200" dirty="0"/>
              <a:t> Operational Rules, while we make a decision about the future. This suspension will expire at the close of WSC 2023. </a:t>
            </a:r>
          </a:p>
        </p:txBody>
      </p:sp>
      <p:sp>
        <p:nvSpPr>
          <p:cNvPr id="4" name="TextBox 3">
            <a:extLst>
              <a:ext uri="{FF2B5EF4-FFF2-40B4-BE49-F238E27FC236}">
                <a16:creationId xmlns:a16="http://schemas.microsoft.com/office/drawing/2014/main" id="{3B1A084A-02FF-9F44-A4C6-A88B7428C5B6}"/>
              </a:ext>
            </a:extLst>
          </p:cNvPr>
          <p:cNvSpPr txBox="1"/>
          <p:nvPr/>
        </p:nvSpPr>
        <p:spPr>
          <a:xfrm>
            <a:off x="1949052" y="3858051"/>
            <a:ext cx="7233166" cy="1477328"/>
          </a:xfrm>
          <a:prstGeom prst="rect">
            <a:avLst/>
          </a:prstGeom>
          <a:noFill/>
        </p:spPr>
        <p:txBody>
          <a:bodyPr wrap="square" rtlCol="0">
            <a:spAutoFit/>
          </a:bodyPr>
          <a:lstStyle/>
          <a:p>
            <a:pPr>
              <a:spcBef>
                <a:spcPts val="1200"/>
              </a:spcBef>
              <a:spcAft>
                <a:spcPts val="1200"/>
              </a:spcAft>
            </a:pPr>
            <a:r>
              <a:rPr lang="en-US" sz="3000" b="1" dirty="0">
                <a:solidFill>
                  <a:srgbClr val="660066"/>
                </a:solidFill>
              </a:rPr>
              <a:t>Intent:</a:t>
            </a:r>
            <a:r>
              <a:rPr lang="en-US" sz="3000" b="1" dirty="0"/>
              <a:t> </a:t>
            </a:r>
            <a:r>
              <a:rPr lang="en-US" sz="3000" dirty="0"/>
              <a:t>To extend the existing </a:t>
            </a:r>
            <a:r>
              <a:rPr lang="en-US" sz="3000" i="1" dirty="0"/>
              <a:t>FIPT</a:t>
            </a:r>
            <a:r>
              <a:rPr lang="en-US" sz="3000" dirty="0"/>
              <a:t> moratorium on the </a:t>
            </a:r>
            <a:r>
              <a:rPr lang="en-US" sz="3000" i="1" dirty="0"/>
              <a:t>FIPT</a:t>
            </a:r>
            <a:r>
              <a:rPr lang="en-US" sz="3000" dirty="0"/>
              <a:t> inspection clause in the Operating Rules for one year.</a:t>
            </a:r>
          </a:p>
        </p:txBody>
      </p:sp>
    </p:spTree>
    <p:extLst>
      <p:ext uri="{BB962C8B-B14F-4D97-AF65-F5344CB8AC3E}">
        <p14:creationId xmlns:p14="http://schemas.microsoft.com/office/powerpoint/2010/main" val="3789329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4;p28">
            <a:extLst>
              <a:ext uri="{FF2B5EF4-FFF2-40B4-BE49-F238E27FC236}">
                <a16:creationId xmlns:a16="http://schemas.microsoft.com/office/drawing/2014/main" id="{385315F7-0E6C-C047-8F04-648A18B36AB0}"/>
              </a:ext>
            </a:extLst>
          </p:cNvPr>
          <p:cNvSpPr txBox="1">
            <a:spLocks/>
          </p:cNvSpPr>
          <p:nvPr/>
        </p:nvSpPr>
        <p:spPr>
          <a:xfrm>
            <a:off x="8483600" y="206709"/>
            <a:ext cx="3683000" cy="134268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err="1">
                <a:solidFill>
                  <a:srgbClr val="16469A"/>
                </a:solidFill>
              </a:rPr>
              <a:t>www.na.org</a:t>
            </a:r>
            <a:r>
              <a:rPr lang="en-US" sz="3600" b="1" dirty="0">
                <a:solidFill>
                  <a:srgbClr val="16469A"/>
                </a:solidFill>
              </a:rPr>
              <a:t>/</a:t>
            </a:r>
            <a:r>
              <a:rPr lang="en-US" sz="3600" b="1" dirty="0" err="1">
                <a:solidFill>
                  <a:srgbClr val="16469A"/>
                </a:solidFill>
              </a:rPr>
              <a:t>fipt</a:t>
            </a:r>
            <a:endParaRPr lang="en-US" sz="3600" b="1" dirty="0">
              <a:solidFill>
                <a:srgbClr val="16469A"/>
              </a:solidFill>
            </a:endParaRPr>
          </a:p>
        </p:txBody>
      </p:sp>
      <p:pic>
        <p:nvPicPr>
          <p:cNvPr id="4" name="Picture 3">
            <a:extLst>
              <a:ext uri="{FF2B5EF4-FFF2-40B4-BE49-F238E27FC236}">
                <a16:creationId xmlns:a16="http://schemas.microsoft.com/office/drawing/2014/main" id="{EC69A259-9665-2644-9620-9BCA036BA5F5}"/>
              </a:ext>
            </a:extLst>
          </p:cNvPr>
          <p:cNvPicPr>
            <a:picLocks noChangeAspect="1"/>
          </p:cNvPicPr>
          <p:nvPr/>
        </p:nvPicPr>
        <p:blipFill>
          <a:blip r:embed="rId3"/>
          <a:stretch>
            <a:fillRect/>
          </a:stretch>
        </p:blipFill>
        <p:spPr>
          <a:xfrm rot="21082591">
            <a:off x="1604819" y="-158754"/>
            <a:ext cx="5299364" cy="6858000"/>
          </a:xfrm>
          <a:prstGeom prst="rect">
            <a:avLst/>
          </a:prstGeom>
          <a:ln>
            <a:solidFill>
              <a:schemeClr val="tx1">
                <a:lumMod val="95000"/>
                <a:lumOff val="5000"/>
              </a:schemeClr>
            </a:solidFill>
          </a:ln>
          <a:effectLst/>
        </p:spPr>
      </p:pic>
      <p:pic>
        <p:nvPicPr>
          <p:cNvPr id="5" name="Picture 4">
            <a:extLst>
              <a:ext uri="{FF2B5EF4-FFF2-40B4-BE49-F238E27FC236}">
                <a16:creationId xmlns:a16="http://schemas.microsoft.com/office/drawing/2014/main" id="{AE212872-F6FC-314B-B1D4-3BD8B7741DC6}"/>
              </a:ext>
            </a:extLst>
          </p:cNvPr>
          <p:cNvPicPr>
            <a:picLocks noChangeAspect="1"/>
          </p:cNvPicPr>
          <p:nvPr/>
        </p:nvPicPr>
        <p:blipFill>
          <a:blip r:embed="rId4"/>
          <a:stretch>
            <a:fillRect/>
          </a:stretch>
        </p:blipFill>
        <p:spPr>
          <a:xfrm>
            <a:off x="8242534" y="1680340"/>
            <a:ext cx="3695231" cy="2044695"/>
          </a:xfrm>
          <a:prstGeom prst="rect">
            <a:avLst/>
          </a:prstGeom>
        </p:spPr>
      </p:pic>
      <p:cxnSp>
        <p:nvCxnSpPr>
          <p:cNvPr id="6" name="Straight Connector 5">
            <a:extLst>
              <a:ext uri="{FF2B5EF4-FFF2-40B4-BE49-F238E27FC236}">
                <a16:creationId xmlns:a16="http://schemas.microsoft.com/office/drawing/2014/main" id="{DFFD5FC3-5420-6845-AAA4-A6F03E713506}"/>
              </a:ext>
            </a:extLst>
          </p:cNvPr>
          <p:cNvCxnSpPr>
            <a:cxnSpLocks/>
          </p:cNvCxnSpPr>
          <p:nvPr/>
        </p:nvCxnSpPr>
        <p:spPr>
          <a:xfrm>
            <a:off x="8534400" y="979934"/>
            <a:ext cx="3467100" cy="0"/>
          </a:xfrm>
          <a:prstGeom prst="line">
            <a:avLst/>
          </a:prstGeom>
          <a:ln w="34925">
            <a:solidFill>
              <a:srgbClr val="16469A"/>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0008BE-1798-6A45-B87E-793444E009D7}"/>
              </a:ext>
            </a:extLst>
          </p:cNvPr>
          <p:cNvSpPr/>
          <p:nvPr/>
        </p:nvSpPr>
        <p:spPr>
          <a:xfrm>
            <a:off x="162937" y="5513399"/>
            <a:ext cx="2592964" cy="99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11;p24">
            <a:extLst>
              <a:ext uri="{FF2B5EF4-FFF2-40B4-BE49-F238E27FC236}">
                <a16:creationId xmlns:a16="http://schemas.microsoft.com/office/drawing/2014/main" id="{612DB0D1-E996-6947-BEB1-99E8F602A99E}"/>
              </a:ext>
            </a:extLst>
          </p:cNvPr>
          <p:cNvSpPr txBox="1">
            <a:spLocks noGrp="1"/>
          </p:cNvSpPr>
          <p:nvPr>
            <p:ph type="title"/>
          </p:nvPr>
        </p:nvSpPr>
        <p:spPr>
          <a:xfrm>
            <a:off x="162937" y="5513399"/>
            <a:ext cx="2592964" cy="892097"/>
          </a:xfrm>
          <a:prstGeom prst="rect">
            <a:avLst/>
          </a:prstGeom>
        </p:spPr>
        <p:txBody>
          <a:bodyPr spcFirstLastPara="1" wrap="square" lIns="121900" tIns="121900" rIns="121900" bIns="121900" anchor="b" anchorCtr="0">
            <a:noAutofit/>
          </a:bodyPr>
          <a:lstStyle/>
          <a:p>
            <a:r>
              <a:rPr lang="en" sz="4000" dirty="0">
                <a:solidFill>
                  <a:schemeClr val="bg1"/>
                </a:solidFill>
                <a:latin typeface="+mn-lt"/>
              </a:rPr>
              <a:t>From ICC</a:t>
            </a:r>
            <a:endParaRPr sz="4000" dirty="0">
              <a:solidFill>
                <a:schemeClr val="bg1"/>
              </a:solidFill>
              <a:latin typeface="+mn-lt"/>
            </a:endParaRPr>
          </a:p>
        </p:txBody>
      </p:sp>
      <p:sp>
        <p:nvSpPr>
          <p:cNvPr id="10" name="Google Shape;211;p24">
            <a:extLst>
              <a:ext uri="{FF2B5EF4-FFF2-40B4-BE49-F238E27FC236}">
                <a16:creationId xmlns:a16="http://schemas.microsoft.com/office/drawing/2014/main" id="{ACB7748D-EF9F-4642-8254-13C6662A4FC1}"/>
              </a:ext>
            </a:extLst>
          </p:cNvPr>
          <p:cNvSpPr txBox="1">
            <a:spLocks/>
          </p:cNvSpPr>
          <p:nvPr/>
        </p:nvSpPr>
        <p:spPr>
          <a:xfrm>
            <a:off x="8483600" y="1072920"/>
            <a:ext cx="3213100" cy="76355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n-US" sz="2400" dirty="0">
                <a:solidFill>
                  <a:srgbClr val="34C3F2"/>
                </a:solidFill>
              </a:rPr>
              <a:t>video &amp; documents</a:t>
            </a:r>
          </a:p>
        </p:txBody>
      </p:sp>
      <p:pic>
        <p:nvPicPr>
          <p:cNvPr id="12" name="Picture 11">
            <a:extLst>
              <a:ext uri="{FF2B5EF4-FFF2-40B4-BE49-F238E27FC236}">
                <a16:creationId xmlns:a16="http://schemas.microsoft.com/office/drawing/2014/main" id="{A0D29433-9723-B249-86EA-75DC5233018A}"/>
              </a:ext>
            </a:extLst>
          </p:cNvPr>
          <p:cNvPicPr>
            <a:picLocks noChangeAspect="1"/>
          </p:cNvPicPr>
          <p:nvPr/>
        </p:nvPicPr>
        <p:blipFill>
          <a:blip r:embed="rId5"/>
          <a:stretch>
            <a:fillRect/>
          </a:stretch>
        </p:blipFill>
        <p:spPr>
          <a:xfrm>
            <a:off x="8889701" y="3920360"/>
            <a:ext cx="2181672" cy="2823340"/>
          </a:xfrm>
          <a:prstGeom prst="rect">
            <a:avLst/>
          </a:prstGeom>
          <a:ln>
            <a:solidFill>
              <a:schemeClr val="tx1">
                <a:lumMod val="95000"/>
                <a:lumOff val="5000"/>
              </a:schemeClr>
            </a:solidFill>
          </a:ln>
        </p:spPr>
      </p:pic>
    </p:spTree>
    <p:extLst>
      <p:ext uri="{BB962C8B-B14F-4D97-AF65-F5344CB8AC3E}">
        <p14:creationId xmlns:p14="http://schemas.microsoft.com/office/powerpoint/2010/main" val="2329966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24">
            <a:extLst>
              <a:ext uri="{FF2B5EF4-FFF2-40B4-BE49-F238E27FC236}">
                <a16:creationId xmlns:a16="http://schemas.microsoft.com/office/drawing/2014/main" id="{386A4E8F-68F4-2B4B-9EB8-8707A75F6114}"/>
              </a:ext>
            </a:extLst>
          </p:cNvPr>
          <p:cNvSpPr txBox="1">
            <a:spLocks noGrp="1"/>
          </p:cNvSpPr>
          <p:nvPr>
            <p:ph type="title"/>
          </p:nvPr>
        </p:nvSpPr>
        <p:spPr>
          <a:xfrm>
            <a:off x="262250" y="337266"/>
            <a:ext cx="8737690" cy="3260187"/>
          </a:xfrm>
          <a:prstGeom prst="rect">
            <a:avLst/>
          </a:prstGeom>
        </p:spPr>
        <p:txBody>
          <a:bodyPr spcFirstLastPara="1" wrap="square" lIns="121900" tIns="121900" rIns="121900" bIns="121900" anchor="t" anchorCtr="0">
            <a:noAutofit/>
          </a:bodyPr>
          <a:lstStyle/>
          <a:p>
            <a:r>
              <a:rPr lang="en-US" dirty="0">
                <a:solidFill>
                  <a:srgbClr val="16469A"/>
                </a:solidFill>
              </a:rPr>
              <a:t>Legal document — the decisions the Fellowship has made about its “intellectual property” (literature and trademarks) and how these are protected. </a:t>
            </a:r>
            <a:br>
              <a:rPr lang="en-US" dirty="0">
                <a:solidFill>
                  <a:srgbClr val="16469A"/>
                </a:solidFill>
              </a:rPr>
            </a:br>
            <a:r>
              <a:rPr lang="en-US" sz="1600" dirty="0">
                <a:solidFill>
                  <a:srgbClr val="16469A"/>
                </a:solidFill>
              </a:rPr>
              <a:t/>
            </a:r>
            <a:br>
              <a:rPr lang="en-US" sz="1600" dirty="0">
                <a:solidFill>
                  <a:srgbClr val="16469A"/>
                </a:solidFill>
              </a:rPr>
            </a:br>
            <a:r>
              <a:rPr lang="en-US" dirty="0">
                <a:solidFill>
                  <a:srgbClr val="16469A"/>
                </a:solidFill>
              </a:rPr>
              <a:t>The Operational Rules describes how </a:t>
            </a:r>
            <a:r>
              <a:rPr lang="en-US" i="1" dirty="0">
                <a:solidFill>
                  <a:srgbClr val="16469A"/>
                </a:solidFill>
              </a:rPr>
              <a:t>FIPT</a:t>
            </a:r>
            <a:r>
              <a:rPr lang="en-US" dirty="0">
                <a:solidFill>
                  <a:srgbClr val="16469A"/>
                </a:solidFill>
              </a:rPr>
              <a:t> is to be administered. </a:t>
            </a:r>
          </a:p>
        </p:txBody>
      </p:sp>
      <p:pic>
        <p:nvPicPr>
          <p:cNvPr id="6" name="Picture 5">
            <a:extLst>
              <a:ext uri="{FF2B5EF4-FFF2-40B4-BE49-F238E27FC236}">
                <a16:creationId xmlns:a16="http://schemas.microsoft.com/office/drawing/2014/main" id="{12DD9B21-E5A6-2C4A-A490-22D9A10D5D3D}"/>
              </a:ext>
            </a:extLst>
          </p:cNvPr>
          <p:cNvPicPr>
            <a:picLocks noChangeAspect="1"/>
          </p:cNvPicPr>
          <p:nvPr/>
        </p:nvPicPr>
        <p:blipFill>
          <a:blip r:embed="rId3"/>
          <a:stretch>
            <a:fillRect/>
          </a:stretch>
        </p:blipFill>
        <p:spPr>
          <a:xfrm rot="741873">
            <a:off x="9201674" y="3560812"/>
            <a:ext cx="2990326" cy="3065085"/>
          </a:xfrm>
          <a:prstGeom prst="rect">
            <a:avLst/>
          </a:prstGeom>
        </p:spPr>
      </p:pic>
      <p:sp>
        <p:nvSpPr>
          <p:cNvPr id="7" name="TextBox 6">
            <a:extLst>
              <a:ext uri="{FF2B5EF4-FFF2-40B4-BE49-F238E27FC236}">
                <a16:creationId xmlns:a16="http://schemas.microsoft.com/office/drawing/2014/main" id="{E404609F-9FF6-FD43-ACBE-DC09D8835695}"/>
              </a:ext>
            </a:extLst>
          </p:cNvPr>
          <p:cNvSpPr txBox="1"/>
          <p:nvPr/>
        </p:nvSpPr>
        <p:spPr>
          <a:xfrm rot="840343">
            <a:off x="9157540" y="4262358"/>
            <a:ext cx="2927661" cy="1661993"/>
          </a:xfrm>
          <a:prstGeom prst="rect">
            <a:avLst/>
          </a:prstGeom>
          <a:noFill/>
        </p:spPr>
        <p:txBody>
          <a:bodyPr wrap="square" rtlCol="0">
            <a:spAutoFit/>
          </a:bodyPr>
          <a:lstStyle/>
          <a:p>
            <a:pPr algn="ctr"/>
            <a:r>
              <a:rPr lang="en-US" sz="3400" b="1" dirty="0">
                <a:solidFill>
                  <a:srgbClr val="7030A0"/>
                </a:solidFill>
                <a:latin typeface="Lucida Handwriting" panose="03010101010101010101" pitchFamily="66" charset="77"/>
              </a:rPr>
              <a:t>Pause</a:t>
            </a:r>
          </a:p>
          <a:p>
            <a:pPr algn="ctr"/>
            <a:r>
              <a:rPr lang="en-US" sz="3400" b="1" dirty="0">
                <a:solidFill>
                  <a:srgbClr val="7030A0"/>
                </a:solidFill>
                <a:latin typeface="Lucida Handwriting" panose="03010101010101010101" pitchFamily="66" charset="77"/>
              </a:rPr>
              <a:t>for discussion</a:t>
            </a:r>
          </a:p>
        </p:txBody>
      </p:sp>
      <p:sp>
        <p:nvSpPr>
          <p:cNvPr id="8" name="TextBox 7">
            <a:extLst>
              <a:ext uri="{FF2B5EF4-FFF2-40B4-BE49-F238E27FC236}">
                <a16:creationId xmlns:a16="http://schemas.microsoft.com/office/drawing/2014/main" id="{B4B6DA0C-2F1A-154B-86E8-1C19DC109F90}"/>
              </a:ext>
            </a:extLst>
          </p:cNvPr>
          <p:cNvSpPr txBox="1"/>
          <p:nvPr/>
        </p:nvSpPr>
        <p:spPr>
          <a:xfrm>
            <a:off x="596900" y="3754526"/>
            <a:ext cx="7175500"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16469A"/>
                </a:solidFill>
                <a:latin typeface="+mn-lt"/>
              </a:rPr>
              <a:t>Article 5, Section 3: </a:t>
            </a:r>
            <a:r>
              <a:rPr lang="en-US" sz="2800" b="1" dirty="0" smtClean="0">
                <a:solidFill>
                  <a:srgbClr val="16469A"/>
                </a:solidFill>
                <a:latin typeface="+mn-lt"/>
              </a:rPr>
              <a:t>suspended </a:t>
            </a:r>
            <a:r>
              <a:rPr lang="en-US" sz="2800" b="1" dirty="0">
                <a:solidFill>
                  <a:srgbClr val="16469A"/>
                </a:solidFill>
                <a:latin typeface="+mn-lt"/>
              </a:rPr>
              <a:t>temporarily at 2018 </a:t>
            </a:r>
            <a:r>
              <a:rPr lang="en-US" sz="2800" b="1" dirty="0" smtClean="0">
                <a:solidFill>
                  <a:srgbClr val="16469A"/>
                </a:solidFill>
                <a:latin typeface="+mn-lt"/>
              </a:rPr>
              <a:t>WSC.</a:t>
            </a:r>
          </a:p>
          <a:p>
            <a:pPr marL="457200" indent="-457200">
              <a:buFont typeface="Arial" panose="020B0604020202020204" pitchFamily="34" charset="0"/>
              <a:buChar char="•"/>
            </a:pPr>
            <a:r>
              <a:rPr lang="en-US" sz="2800" b="1" dirty="0" smtClean="0">
                <a:solidFill>
                  <a:srgbClr val="16469A"/>
                </a:solidFill>
                <a:latin typeface="+mn-lt"/>
              </a:rPr>
              <a:t>WSC 2020 </a:t>
            </a:r>
            <a:r>
              <a:rPr lang="en-US" sz="2800" b="1" dirty="0" smtClean="0">
                <a:solidFill>
                  <a:srgbClr val="16469A"/>
                </a:solidFill>
                <a:latin typeface="+mn-lt"/>
              </a:rPr>
              <a:t>continued </a:t>
            </a:r>
            <a:r>
              <a:rPr lang="en-US" sz="2800" b="1" dirty="0">
                <a:solidFill>
                  <a:srgbClr val="16469A"/>
                </a:solidFill>
                <a:latin typeface="+mn-lt"/>
              </a:rPr>
              <a:t>the suspension </a:t>
            </a:r>
            <a:r>
              <a:rPr lang="en-US" sz="2800" b="1" dirty="0" smtClean="0">
                <a:solidFill>
                  <a:srgbClr val="16469A"/>
                </a:solidFill>
                <a:latin typeface="+mn-lt"/>
              </a:rPr>
              <a:t>until </a:t>
            </a:r>
            <a:r>
              <a:rPr lang="en-US" sz="2800" b="1" dirty="0">
                <a:solidFill>
                  <a:srgbClr val="16469A"/>
                </a:solidFill>
                <a:latin typeface="+mn-lt"/>
              </a:rPr>
              <a:t>WSC </a:t>
            </a:r>
            <a:r>
              <a:rPr lang="en-US" sz="2800" b="1" dirty="0" smtClean="0">
                <a:solidFill>
                  <a:srgbClr val="16469A"/>
                </a:solidFill>
                <a:latin typeface="+mn-lt"/>
              </a:rPr>
              <a:t>2022 so that revisions to the Operational Rules could be discussed in-person.</a:t>
            </a:r>
          </a:p>
        </p:txBody>
      </p:sp>
      <p:pic>
        <p:nvPicPr>
          <p:cNvPr id="9" name="Picture 8">
            <a:extLst>
              <a:ext uri="{FF2B5EF4-FFF2-40B4-BE49-F238E27FC236}">
                <a16:creationId xmlns:a16="http://schemas.microsoft.com/office/drawing/2014/main" id="{3534C936-1F63-8545-82B2-548E05A04C2D}"/>
              </a:ext>
            </a:extLst>
          </p:cNvPr>
          <p:cNvPicPr>
            <a:picLocks noChangeAspect="1"/>
          </p:cNvPicPr>
          <p:nvPr/>
        </p:nvPicPr>
        <p:blipFill>
          <a:blip r:embed="rId4"/>
          <a:stretch>
            <a:fillRect/>
          </a:stretch>
        </p:blipFill>
        <p:spPr>
          <a:xfrm>
            <a:off x="9341034" y="513602"/>
            <a:ext cx="2219502" cy="548640"/>
          </a:xfrm>
          <a:prstGeom prst="rect">
            <a:avLst/>
          </a:prstGeom>
        </p:spPr>
      </p:pic>
      <p:pic>
        <p:nvPicPr>
          <p:cNvPr id="10" name="Picture 9">
            <a:extLst>
              <a:ext uri="{FF2B5EF4-FFF2-40B4-BE49-F238E27FC236}">
                <a16:creationId xmlns:a16="http://schemas.microsoft.com/office/drawing/2014/main" id="{CDF2A08C-BBDD-6D49-8233-D3D4D3D5BAA1}"/>
              </a:ext>
            </a:extLst>
          </p:cNvPr>
          <p:cNvPicPr>
            <a:picLocks noChangeAspect="1"/>
          </p:cNvPicPr>
          <p:nvPr/>
        </p:nvPicPr>
        <p:blipFill>
          <a:blip r:embed="rId5"/>
          <a:stretch>
            <a:fillRect/>
          </a:stretch>
        </p:blipFill>
        <p:spPr>
          <a:xfrm>
            <a:off x="11005969" y="1233751"/>
            <a:ext cx="643467" cy="575733"/>
          </a:xfrm>
          <a:prstGeom prst="rect">
            <a:avLst/>
          </a:prstGeom>
        </p:spPr>
      </p:pic>
    </p:spTree>
    <p:extLst>
      <p:ext uri="{BB962C8B-B14F-4D97-AF65-F5344CB8AC3E}">
        <p14:creationId xmlns:p14="http://schemas.microsoft.com/office/powerpoint/2010/main" val="310823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BF52D39A-3E9D-C74A-BF67-E01AC3463221}"/>
              </a:ext>
            </a:extLst>
          </p:cNvPr>
          <p:cNvSpPr/>
          <p:nvPr/>
        </p:nvSpPr>
        <p:spPr>
          <a:xfrm>
            <a:off x="319109" y="612425"/>
            <a:ext cx="1095849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2</a:t>
            </a:r>
            <a:r>
              <a:rPr sz="3200" b="1" dirty="0">
                <a:solidFill>
                  <a:srgbClr val="660066"/>
                </a:solidFill>
                <a:latin typeface="+mn-lt"/>
                <a:ea typeface="Cambria" charset="0"/>
                <a:cs typeface="Cambria" charset="0"/>
                <a:sym typeface="BotonBQ-Bold"/>
              </a:rPr>
              <a:t>:</a:t>
            </a:r>
            <a:r>
              <a:rPr sz="3200" b="1" dirty="0">
                <a:solidFill>
                  <a:srgbClr val="00B0F0"/>
                </a:solidFill>
                <a:latin typeface="+mn-lt"/>
                <a:ea typeface="Cambria" charset="0"/>
                <a:cs typeface="Cambria" charset="0"/>
                <a:sym typeface="BotonBQ-Bold"/>
              </a:rPr>
              <a:t> </a:t>
            </a:r>
            <a:r>
              <a:rPr lang="en-US" sz="3200" dirty="0"/>
              <a:t>To extend the terms of the WSC elected positions for the two Human Resource Panel members and one WSC Cofacilitator currently set to expire in 2022 to 2023.</a:t>
            </a:r>
          </a:p>
        </p:txBody>
      </p:sp>
      <p:sp>
        <p:nvSpPr>
          <p:cNvPr id="4" name="TextBox 3">
            <a:extLst>
              <a:ext uri="{FF2B5EF4-FFF2-40B4-BE49-F238E27FC236}">
                <a16:creationId xmlns:a16="http://schemas.microsoft.com/office/drawing/2014/main" id="{3B1A084A-02FF-9F44-A4C6-A88B7428C5B6}"/>
              </a:ext>
            </a:extLst>
          </p:cNvPr>
          <p:cNvSpPr txBox="1"/>
          <p:nvPr/>
        </p:nvSpPr>
        <p:spPr>
          <a:xfrm>
            <a:off x="1542652" y="2425700"/>
            <a:ext cx="7829948" cy="1015663"/>
          </a:xfrm>
          <a:prstGeom prst="rect">
            <a:avLst/>
          </a:prstGeom>
          <a:noFill/>
        </p:spPr>
        <p:txBody>
          <a:bodyPr wrap="square" rtlCol="0">
            <a:spAutoFit/>
          </a:bodyPr>
          <a:lstStyle/>
          <a:p>
            <a:pPr>
              <a:spcBef>
                <a:spcPts val="1200"/>
              </a:spcBef>
              <a:spcAft>
                <a:spcPts val="1200"/>
              </a:spcAft>
            </a:pPr>
            <a:r>
              <a:rPr lang="en-US" sz="3000" b="1" dirty="0">
                <a:solidFill>
                  <a:srgbClr val="660066"/>
                </a:solidFill>
              </a:rPr>
              <a:t>Intent:</a:t>
            </a:r>
            <a:r>
              <a:rPr lang="en-US" sz="3000" b="1" dirty="0"/>
              <a:t> </a:t>
            </a:r>
            <a:r>
              <a:rPr lang="en-US" sz="3000" dirty="0"/>
              <a:t>To acknowledge the change in conference cycle due to the global pandemic.</a:t>
            </a:r>
          </a:p>
        </p:txBody>
      </p:sp>
      <p:cxnSp>
        <p:nvCxnSpPr>
          <p:cNvPr id="5" name="Straight Connector 4">
            <a:extLst>
              <a:ext uri="{FF2B5EF4-FFF2-40B4-BE49-F238E27FC236}">
                <a16:creationId xmlns:a16="http://schemas.microsoft.com/office/drawing/2014/main" id="{FD8FB6D1-72AC-F04F-B6D5-2FC9A4CE2FD2}"/>
              </a:ext>
            </a:extLst>
          </p:cNvPr>
          <p:cNvCxnSpPr/>
          <p:nvPr/>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Shape 74">
            <a:extLst>
              <a:ext uri="{FF2B5EF4-FFF2-40B4-BE49-F238E27FC236}">
                <a16:creationId xmlns:a16="http://schemas.microsoft.com/office/drawing/2014/main" id="{627A7B54-42AB-794A-B16E-C7987EB621A1}"/>
              </a:ext>
            </a:extLst>
          </p:cNvPr>
          <p:cNvSpPr/>
          <p:nvPr/>
        </p:nvSpPr>
        <p:spPr>
          <a:xfrm>
            <a:off x="308919" y="4071365"/>
            <a:ext cx="938118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a:t>
            </a:r>
            <a:r>
              <a:rPr sz="3200" b="1" dirty="0">
                <a:solidFill>
                  <a:srgbClr val="660066"/>
                </a:solidFill>
                <a:latin typeface="+mn-lt"/>
                <a:ea typeface="Cambria" charset="0"/>
                <a:cs typeface="Cambria" charset="0"/>
                <a:sym typeface="BotonBQ-Bold"/>
              </a:rPr>
              <a:t>:</a:t>
            </a:r>
            <a:r>
              <a:rPr sz="3200" b="1" dirty="0">
                <a:solidFill>
                  <a:srgbClr val="00B0F0"/>
                </a:solidFill>
                <a:latin typeface="+mn-lt"/>
                <a:ea typeface="Cambria" charset="0"/>
                <a:cs typeface="Cambria" charset="0"/>
                <a:sym typeface="BotonBQ-Bold"/>
              </a:rPr>
              <a:t> </a:t>
            </a:r>
            <a:r>
              <a:rPr lang="en-US" sz="3200" dirty="0"/>
              <a:t>To extend the terms of the three WSC elected positions on the World Board currently set to expire in 2022 to 2023.</a:t>
            </a:r>
          </a:p>
        </p:txBody>
      </p:sp>
      <p:cxnSp>
        <p:nvCxnSpPr>
          <p:cNvPr id="7" name="Straight Connector 6">
            <a:extLst>
              <a:ext uri="{FF2B5EF4-FFF2-40B4-BE49-F238E27FC236}">
                <a16:creationId xmlns:a16="http://schemas.microsoft.com/office/drawing/2014/main" id="{DE8C2038-6538-EA45-BEA6-1D6B31E52E75}"/>
              </a:ext>
            </a:extLst>
          </p:cNvPr>
          <p:cNvCxnSpPr/>
          <p:nvPr/>
        </p:nvCxnSpPr>
        <p:spPr>
          <a:xfrm>
            <a:off x="298729" y="395321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3E5021-DFB9-9349-A6EA-5770C81509A0}"/>
              </a:ext>
            </a:extLst>
          </p:cNvPr>
          <p:cNvSpPr txBox="1"/>
          <p:nvPr/>
        </p:nvSpPr>
        <p:spPr>
          <a:xfrm>
            <a:off x="1644252" y="5720225"/>
            <a:ext cx="7829948" cy="1015663"/>
          </a:xfrm>
          <a:prstGeom prst="rect">
            <a:avLst/>
          </a:prstGeom>
          <a:noFill/>
        </p:spPr>
        <p:txBody>
          <a:bodyPr wrap="square" rtlCol="0">
            <a:spAutoFit/>
          </a:bodyPr>
          <a:lstStyle/>
          <a:p>
            <a:pPr>
              <a:spcBef>
                <a:spcPts val="1200"/>
              </a:spcBef>
              <a:spcAft>
                <a:spcPts val="1200"/>
              </a:spcAft>
            </a:pPr>
            <a:r>
              <a:rPr lang="en-US" sz="3000" b="1" dirty="0">
                <a:solidFill>
                  <a:srgbClr val="660066"/>
                </a:solidFill>
              </a:rPr>
              <a:t>Intent:</a:t>
            </a:r>
            <a:r>
              <a:rPr lang="en-US" sz="3000" b="1" dirty="0"/>
              <a:t> </a:t>
            </a:r>
            <a:r>
              <a:rPr lang="en-US" sz="3000" dirty="0"/>
              <a:t>To adjust for the change in conference cycle due to the global pandemic.</a:t>
            </a:r>
          </a:p>
        </p:txBody>
      </p:sp>
      <p:pic>
        <p:nvPicPr>
          <p:cNvPr id="9" name="Picture 8">
            <a:extLst>
              <a:ext uri="{FF2B5EF4-FFF2-40B4-BE49-F238E27FC236}">
                <a16:creationId xmlns:a16="http://schemas.microsoft.com/office/drawing/2014/main" id="{392CA156-B1FB-E44B-8BAC-5E93339AD329}"/>
              </a:ext>
            </a:extLst>
          </p:cNvPr>
          <p:cNvPicPr>
            <a:picLocks noChangeAspect="1"/>
          </p:cNvPicPr>
          <p:nvPr/>
        </p:nvPicPr>
        <p:blipFill>
          <a:blip r:embed="rId3"/>
          <a:stretch>
            <a:fillRect/>
          </a:stretch>
        </p:blipFill>
        <p:spPr>
          <a:xfrm rot="741873">
            <a:off x="9584495" y="3867287"/>
            <a:ext cx="2747583" cy="2816273"/>
          </a:xfrm>
          <a:prstGeom prst="rect">
            <a:avLst/>
          </a:prstGeom>
        </p:spPr>
      </p:pic>
      <p:sp>
        <p:nvSpPr>
          <p:cNvPr id="10" name="TextBox 9">
            <a:extLst>
              <a:ext uri="{FF2B5EF4-FFF2-40B4-BE49-F238E27FC236}">
                <a16:creationId xmlns:a16="http://schemas.microsoft.com/office/drawing/2014/main" id="{E97F5F2D-2F7F-BE4D-A3CE-4D3973BF54D0}"/>
              </a:ext>
            </a:extLst>
          </p:cNvPr>
          <p:cNvSpPr txBox="1"/>
          <p:nvPr/>
        </p:nvSpPr>
        <p:spPr>
          <a:xfrm rot="840343">
            <a:off x="9605506" y="4419808"/>
            <a:ext cx="2690005" cy="1569660"/>
          </a:xfrm>
          <a:prstGeom prst="rect">
            <a:avLst/>
          </a:prstGeom>
          <a:noFill/>
        </p:spPr>
        <p:txBody>
          <a:bodyPr wrap="square" rtlCol="0">
            <a:spAutoFit/>
          </a:bodyPr>
          <a:lstStyle/>
          <a:p>
            <a:pPr algn="ctr"/>
            <a:r>
              <a:rPr lang="en-US" sz="3200" b="1" dirty="0">
                <a:solidFill>
                  <a:srgbClr val="7030A0"/>
                </a:solidFill>
                <a:latin typeface="Lucida Handwriting" panose="03010101010101010101" pitchFamily="66" charset="77"/>
              </a:rPr>
              <a:t>Pause</a:t>
            </a:r>
          </a:p>
          <a:p>
            <a:pPr algn="ctr"/>
            <a:r>
              <a:rPr lang="en-US" sz="3200" b="1" dirty="0">
                <a:solidFill>
                  <a:srgbClr val="7030A0"/>
                </a:solidFill>
                <a:latin typeface="Lucida Handwriting" panose="03010101010101010101" pitchFamily="66" charset="77"/>
              </a:rPr>
              <a:t>for discussion</a:t>
            </a:r>
          </a:p>
        </p:txBody>
      </p:sp>
    </p:spTree>
    <p:extLst>
      <p:ext uri="{BB962C8B-B14F-4D97-AF65-F5344CB8AC3E}">
        <p14:creationId xmlns:p14="http://schemas.microsoft.com/office/powerpoint/2010/main" val="173750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BF52D39A-3E9D-C74A-BF67-E01AC3463221}"/>
              </a:ext>
            </a:extLst>
          </p:cNvPr>
          <p:cNvSpPr/>
          <p:nvPr/>
        </p:nvSpPr>
        <p:spPr>
          <a:xfrm>
            <a:off x="319109" y="612425"/>
            <a:ext cx="1070449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4</a:t>
            </a:r>
            <a:r>
              <a:rPr sz="3200" b="1" dirty="0">
                <a:solidFill>
                  <a:srgbClr val="660066"/>
                </a:solidFill>
                <a:latin typeface="+mn-lt"/>
                <a:ea typeface="Cambria" charset="0"/>
                <a:cs typeface="Cambria" charset="0"/>
                <a:sym typeface="BotonBQ-Bold"/>
              </a:rPr>
              <a:t>:</a:t>
            </a:r>
            <a:r>
              <a:rPr sz="3200" b="1" dirty="0">
                <a:solidFill>
                  <a:srgbClr val="00B0F0"/>
                </a:solidFill>
                <a:latin typeface="+mn-lt"/>
                <a:ea typeface="Cambria" charset="0"/>
                <a:cs typeface="Cambria" charset="0"/>
                <a:sym typeface="BotonBQ-Bold"/>
              </a:rPr>
              <a:t> </a:t>
            </a:r>
            <a:r>
              <a:rPr lang="en-US" sz="3200" dirty="0"/>
              <a:t>To approve the book contained in Addendum B, “A Spiritual Principle a Day” as Fellowship-approved recovery literature.</a:t>
            </a:r>
          </a:p>
        </p:txBody>
      </p:sp>
      <p:sp>
        <p:nvSpPr>
          <p:cNvPr id="4" name="TextBox 3">
            <a:extLst>
              <a:ext uri="{FF2B5EF4-FFF2-40B4-BE49-F238E27FC236}">
                <a16:creationId xmlns:a16="http://schemas.microsoft.com/office/drawing/2014/main" id="{3B1A084A-02FF-9F44-A4C6-A88B7428C5B6}"/>
              </a:ext>
            </a:extLst>
          </p:cNvPr>
          <p:cNvSpPr txBox="1"/>
          <p:nvPr/>
        </p:nvSpPr>
        <p:spPr>
          <a:xfrm>
            <a:off x="1435100" y="2981751"/>
            <a:ext cx="9588500" cy="4401205"/>
          </a:xfrm>
          <a:prstGeom prst="rect">
            <a:avLst/>
          </a:prstGeom>
          <a:noFill/>
        </p:spPr>
        <p:txBody>
          <a:bodyPr wrap="square" rtlCol="0">
            <a:spAutoFit/>
          </a:bodyPr>
          <a:lstStyle/>
          <a:p>
            <a:pPr>
              <a:spcBef>
                <a:spcPts val="1200"/>
              </a:spcBef>
              <a:spcAft>
                <a:spcPts val="1200"/>
              </a:spcAft>
            </a:pPr>
            <a:r>
              <a:rPr lang="en-US" sz="3000" b="1" dirty="0">
                <a:solidFill>
                  <a:srgbClr val="660066"/>
                </a:solidFill>
              </a:rPr>
              <a:t>Intent:</a:t>
            </a:r>
            <a:r>
              <a:rPr lang="en-US" sz="3000" b="1" dirty="0"/>
              <a:t> </a:t>
            </a:r>
            <a:r>
              <a:rPr lang="en-US" sz="3000" dirty="0"/>
              <a:t>To have an additional piece of Fellowship-approved material available for use by NA members, groups, and service committees.</a:t>
            </a:r>
          </a:p>
          <a:p>
            <a:pPr>
              <a:spcBef>
                <a:spcPts val="1200"/>
              </a:spcBef>
              <a:spcAft>
                <a:spcPts val="1200"/>
              </a:spcAft>
            </a:pPr>
            <a:r>
              <a:rPr lang="en-US" sz="3000" b="1" dirty="0">
                <a:solidFill>
                  <a:srgbClr val="660066"/>
                </a:solidFill>
              </a:rPr>
              <a:t>Financial Impact: </a:t>
            </a:r>
            <a:r>
              <a:rPr lang="en-US" sz="3000" dirty="0"/>
              <a:t>The cost of creating this material has already been incurred. The only additional costs that would result from adopting this motion are initial production costs, which would be minimal.</a:t>
            </a:r>
          </a:p>
          <a:p>
            <a:pPr>
              <a:spcBef>
                <a:spcPts val="1200"/>
              </a:spcBef>
              <a:spcAft>
                <a:spcPts val="1200"/>
              </a:spcAft>
            </a:pPr>
            <a:endParaRPr lang="en-US" sz="3000" dirty="0"/>
          </a:p>
        </p:txBody>
      </p:sp>
    </p:spTree>
    <p:extLst>
      <p:ext uri="{BB962C8B-B14F-4D97-AF65-F5344CB8AC3E}">
        <p14:creationId xmlns:p14="http://schemas.microsoft.com/office/powerpoint/2010/main" val="269068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5" name="Picture 4">
            <a:extLst>
              <a:ext uri="{FF2B5EF4-FFF2-40B4-BE49-F238E27FC236}">
                <a16:creationId xmlns:a16="http://schemas.microsoft.com/office/drawing/2014/main" id="{44FF19F2-D8DF-584B-9D86-1388D0DC254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TotalTime>
  <Words>2267</Words>
  <Application>Microsoft Office PowerPoint</Application>
  <PresentationFormat>Widescreen</PresentationFormat>
  <Paragraphs>114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BotonBQ-Bold</vt:lpstr>
      <vt:lpstr>Cambria</vt:lpstr>
      <vt:lpstr>Lucida Handwriting</vt:lpstr>
      <vt:lpstr>PopplLaudatio-Regular</vt:lpstr>
      <vt:lpstr>Nestor template</vt:lpstr>
      <vt:lpstr>PowerPoint Presentation</vt:lpstr>
      <vt:lpstr>PowerPoint Presentation</vt:lpstr>
      <vt:lpstr>Interim Virtual WSC 2022 Interim Conference Agenda Report Material  The Fellowship Intellectual Property Trust (FIPT)  Term Lengths  Spiritual Principle A Day Interim Conference Approval Track Material  Budget for 2022–2023  </vt:lpstr>
      <vt:lpstr>PowerPoint Presentation</vt:lpstr>
      <vt:lpstr>From ICC</vt:lpstr>
      <vt:lpstr>Legal document — the decisions the Fellowship has made about its “intellectual property” (literature and trademarks) and how these are protected.   The Operational Rules describes how FIPT is to be administered. </vt:lpstr>
      <vt:lpstr>PowerPoint Presentation</vt:lpstr>
      <vt:lpstr>PowerPoint Presentation</vt:lpstr>
      <vt:lpstr>PowerPoint Presentation</vt:lpstr>
      <vt:lpstr>PowerPoint Presentation</vt:lpstr>
      <vt:lpstr>PowerPoint Presentation</vt:lpstr>
      <vt:lpstr>PowerPoint Presentation</vt:lpstr>
      <vt:lpstr>SPAD workgroup  set of standards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Nick Elson</dc:creator>
  <cp:lastModifiedBy>Travis Koplow</cp:lastModifiedBy>
  <cp:revision>77</cp:revision>
  <dcterms:modified xsi:type="dcterms:W3CDTF">2021-12-23T01:38:57Z</dcterms:modified>
</cp:coreProperties>
</file>