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46"/>
  </p:notesMasterIdLst>
  <p:sldIdLst>
    <p:sldId id="256" r:id="rId2"/>
    <p:sldId id="267" r:id="rId3"/>
    <p:sldId id="276" r:id="rId4"/>
    <p:sldId id="259" r:id="rId5"/>
    <p:sldId id="257" r:id="rId6"/>
    <p:sldId id="277" r:id="rId7"/>
    <p:sldId id="271" r:id="rId8"/>
    <p:sldId id="262" r:id="rId9"/>
    <p:sldId id="284" r:id="rId10"/>
    <p:sldId id="309" r:id="rId11"/>
    <p:sldId id="280" r:id="rId12"/>
    <p:sldId id="281" r:id="rId13"/>
    <p:sldId id="315" r:id="rId14"/>
    <p:sldId id="283" r:id="rId15"/>
    <p:sldId id="278" r:id="rId16"/>
    <p:sldId id="314" r:id="rId17"/>
    <p:sldId id="286" r:id="rId18"/>
    <p:sldId id="275" r:id="rId19"/>
    <p:sldId id="318" r:id="rId20"/>
    <p:sldId id="316" r:id="rId21"/>
    <p:sldId id="317" r:id="rId22"/>
    <p:sldId id="290" r:id="rId23"/>
    <p:sldId id="320" r:id="rId24"/>
    <p:sldId id="319" r:id="rId25"/>
    <p:sldId id="288" r:id="rId26"/>
    <p:sldId id="313" r:id="rId27"/>
    <p:sldId id="321" r:id="rId28"/>
    <p:sldId id="294" r:id="rId29"/>
    <p:sldId id="295" r:id="rId30"/>
    <p:sldId id="322" r:id="rId31"/>
    <p:sldId id="293" r:id="rId32"/>
    <p:sldId id="298" r:id="rId33"/>
    <p:sldId id="323" r:id="rId34"/>
    <p:sldId id="300" r:id="rId35"/>
    <p:sldId id="324" r:id="rId36"/>
    <p:sldId id="325" r:id="rId37"/>
    <p:sldId id="326" r:id="rId38"/>
    <p:sldId id="304" r:id="rId39"/>
    <p:sldId id="327" r:id="rId40"/>
    <p:sldId id="306" r:id="rId41"/>
    <p:sldId id="307" r:id="rId42"/>
    <p:sldId id="308" r:id="rId43"/>
    <p:sldId id="329" r:id="rId44"/>
    <p:sldId id="272"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1E2A"/>
    <a:srgbClr val="9A2328"/>
    <a:srgbClr val="C6F1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F23DDD-3439-4EA2-893F-1671ADC77C4B}">
  <a:tblStyle styleId="{67F23DDD-3439-4EA2-893F-1671ADC77C4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82" autoAdjust="0"/>
    <p:restoredTop sz="71305" autoAdjust="0"/>
  </p:normalViewPr>
  <p:slideViewPr>
    <p:cSldViewPr snapToGrid="0" snapToObjects="1">
      <p:cViewPr varScale="1">
        <p:scale>
          <a:sx n="49" d="100"/>
          <a:sy n="49" d="100"/>
        </p:scale>
        <p:origin x="990" y="36"/>
      </p:cViewPr>
      <p:guideLst>
        <p:guide orient="horz" pos="2160"/>
        <p:guide pos="3840"/>
      </p:guideLst>
    </p:cSldViewPr>
  </p:slideViewPr>
  <p:outlineViewPr>
    <p:cViewPr>
      <p:scale>
        <a:sx n="33" d="100"/>
        <a:sy n="33" d="100"/>
      </p:scale>
      <p:origin x="0" y="-56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0272898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na.org/surve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na.org/toolbox"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a.org/surve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mailto:worldboard@na.or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an.org/survey"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a.org/spa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Google Shape;11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This is the fourth of five PowerPoints covering material in the 2020 </a:t>
            </a:r>
            <a:r>
              <a:rPr lang="en-US" sz="1100" b="0" i="1" u="none" strike="noStrike" cap="none" dirty="0">
                <a:solidFill>
                  <a:srgbClr val="000000"/>
                </a:solidFill>
                <a:effectLst/>
                <a:latin typeface="Arial"/>
                <a:ea typeface="Arial"/>
                <a:cs typeface="Arial"/>
                <a:sym typeface="Arial"/>
              </a:rPr>
              <a:t>Conference Agenda Report</a:t>
            </a:r>
            <a:r>
              <a:rPr lang="en-US" sz="1100" b="0" i="0" u="none" strike="noStrike" cap="none" dirty="0">
                <a:solidFill>
                  <a:srgbClr val="000000"/>
                </a:solidFill>
                <a:effectLst/>
                <a:latin typeface="Arial"/>
                <a:ea typeface="Arial"/>
                <a:cs typeface="Arial"/>
                <a:sym typeface="Arial"/>
              </a:rPr>
              <a:t> (or </a:t>
            </a:r>
            <a:r>
              <a:rPr lang="en-US" sz="1100" b="0" i="1" u="none" strike="noStrike" cap="none" dirty="0">
                <a:solidFill>
                  <a:srgbClr val="000000"/>
                </a:solidFill>
                <a:effectLst/>
                <a:latin typeface="Arial"/>
                <a:ea typeface="Arial"/>
                <a:cs typeface="Arial"/>
                <a:sym typeface="Arial"/>
              </a:rPr>
              <a:t>CAR</a:t>
            </a:r>
            <a:r>
              <a:rPr lang="en-US" sz="1100" b="0" i="0" u="none" strike="noStrike" cap="none" dirty="0">
                <a:solidFill>
                  <a:srgbClr val="000000"/>
                </a:solidFill>
                <a:effectLst/>
                <a:latin typeface="Arial"/>
                <a:ea typeface="Arial"/>
                <a:cs typeface="Arial"/>
                <a:sym typeface="Arial"/>
              </a:rPr>
              <a:t> for short).</a:t>
            </a:r>
          </a:p>
          <a:p>
            <a:pPr marL="0" lvl="0" indent="0">
              <a:spcBef>
                <a:spcPts val="0"/>
              </a:spcBef>
              <a:spcAft>
                <a:spcPts val="0"/>
              </a:spcAft>
              <a:buNone/>
            </a:pPr>
            <a:endParaRPr dirty="0"/>
          </a:p>
        </p:txBody>
      </p:sp>
    </p:spTree>
    <p:extLst>
      <p:ext uri="{BB962C8B-B14F-4D97-AF65-F5344CB8AC3E}">
        <p14:creationId xmlns:p14="http://schemas.microsoft.com/office/powerpoint/2010/main" val="331111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9066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100" b="0" i="0" u="none" strike="noStrike" cap="none" dirty="0">
                <a:solidFill>
                  <a:srgbClr val="000000"/>
                </a:solidFill>
                <a:effectLst/>
                <a:latin typeface="Arial"/>
                <a:ea typeface="Arial"/>
                <a:cs typeface="Arial"/>
                <a:sym typeface="Arial"/>
              </a:rPr>
              <a:t>As with the recovery literature category, work is already underway on previously prioritized service material: a local service toolbox, and a conventions and events toolbox. Unless otherwise directed by the WSC, we plan to continue developing pieces for conventions and events. The local service toolbox has a broader focus, and most of the items on the service material list in the survey could be a part of it. We look forward to hearing about your priorities.</a:t>
            </a:r>
          </a:p>
          <a:p>
            <a:pPr marL="139700" indent="0">
              <a:buFontTx/>
              <a:buNone/>
            </a:pPr>
            <a:endParaRPr lang="en-US" dirty="0"/>
          </a:p>
        </p:txBody>
      </p:sp>
    </p:spTree>
    <p:extLst>
      <p:ext uri="{BB962C8B-B14F-4D97-AF65-F5344CB8AC3E}">
        <p14:creationId xmlns:p14="http://schemas.microsoft.com/office/powerpoint/2010/main" val="1084391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This is the full list of items in the service material section of the survey. Please select no more than four options.</a:t>
            </a:r>
          </a:p>
          <a:p>
            <a:pPr marL="0" lvl="0" indent="0">
              <a:spcBef>
                <a:spcPts val="0"/>
              </a:spcBef>
              <a:spcAft>
                <a:spcPts val="0"/>
              </a:spcAft>
              <a:buNone/>
            </a:pPr>
            <a:endParaRPr dirty="0"/>
          </a:p>
        </p:txBody>
      </p:sp>
    </p:spTree>
    <p:extLst>
      <p:ext uri="{BB962C8B-B14F-4D97-AF65-F5344CB8AC3E}">
        <p14:creationId xmlns:p14="http://schemas.microsoft.com/office/powerpoint/2010/main" val="1458317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22413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Issue Discussion Topics (IDTS for short) are just that—issues that are discussed throughout the Fellowship for the two years between Conferences. The results of IDT workshops and discussions can help to create the foundation for service pamphlets and other tools and literature. Telling us about your priorities will help the WSC select Issue Discussion Topics for the upcoming Conference cycle. </a:t>
            </a:r>
          </a:p>
          <a:p>
            <a:pPr marL="0" lvl="0" indent="0">
              <a:spcBef>
                <a:spcPts val="0"/>
              </a:spcBef>
              <a:spcAft>
                <a:spcPts val="0"/>
              </a:spcAft>
              <a:buNone/>
            </a:pPr>
            <a:endParaRPr dirty="0"/>
          </a:p>
        </p:txBody>
      </p:sp>
    </p:spTree>
    <p:extLst>
      <p:ext uri="{BB962C8B-B14F-4D97-AF65-F5344CB8AC3E}">
        <p14:creationId xmlns:p14="http://schemas.microsoft.com/office/powerpoint/2010/main" val="3577797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This is the full list of items in the Issue Discussion Topic section of the survey. Please select no more than four options.</a:t>
            </a:r>
          </a:p>
          <a:p>
            <a:pPr marL="0" lvl="0" indent="0">
              <a:spcBef>
                <a:spcPts val="0"/>
              </a:spcBef>
              <a:spcAft>
                <a:spcPts val="0"/>
              </a:spcAft>
              <a:buNone/>
            </a:pPr>
            <a:endParaRPr dirty="0"/>
          </a:p>
        </p:txBody>
      </p:sp>
    </p:spTree>
    <p:extLst>
      <p:ext uri="{BB962C8B-B14F-4D97-AF65-F5344CB8AC3E}">
        <p14:creationId xmlns:p14="http://schemas.microsoft.com/office/powerpoint/2010/main" val="4102895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671241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100" b="0" i="0" u="none" strike="noStrike" cap="none" dirty="0">
                <a:solidFill>
                  <a:srgbClr val="000000"/>
                </a:solidFill>
                <a:effectLst/>
                <a:latin typeface="Arial"/>
                <a:ea typeface="Arial"/>
                <a:cs typeface="Arial"/>
                <a:sym typeface="Arial"/>
              </a:rPr>
              <a:t>As a reminder, we will collect responses from members until the first of April 2020. You can access the survey at </a:t>
            </a:r>
            <a:r>
              <a:rPr lang="en-US" sz="1100" b="0" i="0" u="sng" strike="noStrike" cap="none" dirty="0">
                <a:solidFill>
                  <a:srgbClr val="000000"/>
                </a:solidFill>
                <a:effectLst/>
                <a:latin typeface="Arial"/>
                <a:ea typeface="Arial"/>
                <a:cs typeface="Arial"/>
                <a:sym typeface="Arial"/>
                <a:hlinkClick r:id="rId3"/>
              </a:rPr>
              <a:t>www.na.org/survey</a:t>
            </a:r>
            <a:r>
              <a:rPr lang="en-US" sz="1100" b="0" i="0" u="none" strike="noStrike" cap="none" dirty="0">
                <a:solidFill>
                  <a:srgbClr val="000000"/>
                </a:solidFill>
                <a:effectLst/>
                <a:latin typeface="Arial"/>
                <a:ea typeface="Arial"/>
                <a:cs typeface="Arial"/>
                <a:sym typeface="Arial"/>
              </a:rPr>
              <a:t> or from the link on the NA Meeting Search app. We also will ask regions and zones to submit their regional and zonal consciences by the sixteenth of April 2020, and will provide a separate link for that.</a:t>
            </a:r>
          </a:p>
          <a:p>
            <a:pPr marL="139700" indent="0">
              <a:buFontTx/>
              <a:buNone/>
            </a:pPr>
            <a:endParaRPr lang="en-US" dirty="0"/>
          </a:p>
        </p:txBody>
      </p:sp>
    </p:spTree>
    <p:extLst>
      <p:ext uri="{BB962C8B-B14F-4D97-AF65-F5344CB8AC3E}">
        <p14:creationId xmlns:p14="http://schemas.microsoft.com/office/powerpoint/2010/main" val="1373184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100" b="0" i="0" u="none" strike="noStrike" cap="none" dirty="0">
                <a:solidFill>
                  <a:srgbClr val="000000"/>
                </a:solidFill>
                <a:effectLst/>
                <a:latin typeface="Arial"/>
                <a:ea typeface="Arial"/>
                <a:cs typeface="Arial"/>
                <a:sym typeface="Arial"/>
              </a:rPr>
              <a:t>We would also like to ask you some broader questions about literature. We are including these questions in the </a:t>
            </a:r>
            <a:r>
              <a:rPr lang="en-US" sz="1100" b="0" i="1" u="none" strike="noStrike" cap="none" dirty="0">
                <a:solidFill>
                  <a:srgbClr val="000000"/>
                </a:solidFill>
                <a:effectLst/>
                <a:latin typeface="Arial"/>
                <a:ea typeface="Arial"/>
                <a:cs typeface="Arial"/>
                <a:sym typeface="Arial"/>
              </a:rPr>
              <a:t>CAR</a:t>
            </a:r>
            <a:r>
              <a:rPr lang="en-US" sz="1100" b="0" i="0" u="none" strike="noStrike" cap="none" dirty="0">
                <a:solidFill>
                  <a:srgbClr val="000000"/>
                </a:solidFill>
                <a:effectLst/>
                <a:latin typeface="Arial"/>
                <a:ea typeface="Arial"/>
                <a:cs typeface="Arial"/>
                <a:sym typeface="Arial"/>
              </a:rPr>
              <a:t> to get a pulse to frame WSC discussions. This is input, </a:t>
            </a:r>
            <a:r>
              <a:rPr lang="en-US" sz="1100" b="0" i="1" u="none" strike="noStrike" cap="none" dirty="0">
                <a:solidFill>
                  <a:srgbClr val="000000"/>
                </a:solidFill>
                <a:effectLst/>
                <a:latin typeface="Arial"/>
                <a:ea typeface="Arial"/>
                <a:cs typeface="Arial"/>
                <a:sym typeface="Arial"/>
              </a:rPr>
              <a:t>not</a:t>
            </a:r>
            <a:r>
              <a:rPr lang="en-US" sz="1100" b="0" i="0" u="none" strike="noStrike" cap="none" dirty="0">
                <a:solidFill>
                  <a:srgbClr val="000000"/>
                </a:solidFill>
                <a:effectLst/>
                <a:latin typeface="Arial"/>
                <a:ea typeface="Arial"/>
                <a:cs typeface="Arial"/>
                <a:sym typeface="Arial"/>
              </a:rPr>
              <a:t> a decision. We will report the survey results to Conference participants and, after the World Service Conference, we will report on any related discussions and next steps.</a:t>
            </a:r>
          </a:p>
          <a:p>
            <a:endParaRPr lang="en-US" dirty="0"/>
          </a:p>
        </p:txBody>
      </p:sp>
    </p:spTree>
    <p:extLst>
      <p:ext uri="{BB962C8B-B14F-4D97-AF65-F5344CB8AC3E}">
        <p14:creationId xmlns:p14="http://schemas.microsoft.com/office/powerpoint/2010/main" val="2205028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sz="1100" b="0" i="0" u="none" strike="noStrike" cap="none" dirty="0">
                <a:solidFill>
                  <a:srgbClr val="000000"/>
                </a:solidFill>
                <a:effectLst/>
                <a:latin typeface="Arial"/>
                <a:ea typeface="Arial"/>
                <a:cs typeface="Arial"/>
                <a:sym typeface="Arial"/>
              </a:rPr>
              <a:t>Several recent motions at the WSC have been about converting service pamphlets to IPs, which has us thinking about our literature categories and our development process.</a:t>
            </a:r>
          </a:p>
          <a:p>
            <a:pPr marL="139700" indent="0">
              <a:buFontTx/>
              <a:buNone/>
            </a:pPr>
            <a:r>
              <a:rPr lang="en-US" sz="1100" b="0" i="0" u="none" strike="noStrike" cap="none" dirty="0">
                <a:solidFill>
                  <a:srgbClr val="000000"/>
                </a:solidFill>
                <a:effectLst/>
                <a:latin typeface="Arial"/>
                <a:ea typeface="Arial"/>
                <a:cs typeface="Arial"/>
                <a:sym typeface="Arial"/>
              </a:rPr>
              <a:t>A couple of concerns are driving the questions that follow. First, we want to be sure groups and members have access to the materials they want and need. Second, we would like to improve our ability to respond to Fellowship needs in a timely fashion and to update materials and remain current—this applies both to service materials and recovery literature.</a:t>
            </a:r>
          </a:p>
          <a:p>
            <a:pPr marL="139700" indent="0">
              <a:buFontTx/>
              <a:buNone/>
            </a:pPr>
            <a:endParaRPr lang="en-US" dirty="0"/>
          </a:p>
        </p:txBody>
      </p:sp>
    </p:spTree>
    <p:extLst>
      <p:ext uri="{BB962C8B-B14F-4D97-AF65-F5344CB8AC3E}">
        <p14:creationId xmlns:p14="http://schemas.microsoft.com/office/powerpoint/2010/main" val="37892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Google Shape;20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This video covers the literature, service material, and issue discussion topic survey. This year, the survey also includes questions that will help shape discussions at the WSC about the future of literature and service tools.</a:t>
            </a:r>
          </a:p>
          <a:p>
            <a:pPr marL="0" lvl="0" indent="0">
              <a:spcBef>
                <a:spcPts val="0"/>
              </a:spcBef>
              <a:spcAft>
                <a:spcPts val="0"/>
              </a:spcAft>
              <a:buNone/>
            </a:pPr>
            <a:endParaRPr dirty="0"/>
          </a:p>
        </p:txBody>
      </p:sp>
    </p:spTree>
    <p:extLst>
      <p:ext uri="{BB962C8B-B14F-4D97-AF65-F5344CB8AC3E}">
        <p14:creationId xmlns:p14="http://schemas.microsoft.com/office/powerpoint/2010/main" val="2134396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sz="1100" b="0" i="0" u="none" strike="noStrike" cap="none" dirty="0">
                <a:solidFill>
                  <a:srgbClr val="000000"/>
                </a:solidFill>
                <a:effectLst/>
                <a:latin typeface="Arial"/>
                <a:ea typeface="Arial"/>
                <a:cs typeface="Arial"/>
                <a:sym typeface="Arial"/>
              </a:rPr>
              <a:t>Fellowship-approved recovery literature is the first area we would like to talk about. Our current development process dates back to the 1970s and 80s. Over time and with experience we have adapted the process, and it seems to have improved. Technology has helped increase access and participation from members throughout our worldwide Fellowship who speak many languages. Our emphasis on collecting writing and ideas from members before we begin drafting a text has led to books and pamphlets shaped by all interested members regardless of the language they speak or where they live.</a:t>
            </a:r>
          </a:p>
          <a:p>
            <a:pPr marL="139700" indent="0">
              <a:buFontTx/>
              <a:buNone/>
            </a:pPr>
            <a:endParaRPr lang="en-US" sz="1100" b="0" i="0" u="none" strike="noStrike" cap="none" dirty="0">
              <a:solidFill>
                <a:srgbClr val="000000"/>
              </a:solidFill>
              <a:effectLst/>
              <a:latin typeface="Arial"/>
              <a:ea typeface="Arial"/>
              <a:cs typeface="Arial"/>
              <a:sym typeface="Arial"/>
            </a:endParaRPr>
          </a:p>
          <a:p>
            <a:pPr marL="139700" indent="0">
              <a:buFontTx/>
              <a:buNone/>
            </a:pPr>
            <a:r>
              <a:rPr lang="en-US" sz="1100" b="0" i="0" u="none" strike="noStrike" cap="none" dirty="0">
                <a:solidFill>
                  <a:srgbClr val="000000"/>
                </a:solidFill>
                <a:effectLst/>
                <a:latin typeface="Arial"/>
                <a:ea typeface="Arial"/>
                <a:cs typeface="Arial"/>
                <a:sym typeface="Arial"/>
              </a:rPr>
              <a:t>The </a:t>
            </a:r>
            <a:r>
              <a:rPr lang="en-US" sz="1100" b="0" i="1" u="none" strike="noStrike" cap="none" dirty="0">
                <a:solidFill>
                  <a:srgbClr val="000000"/>
                </a:solidFill>
                <a:effectLst/>
                <a:latin typeface="Arial"/>
                <a:ea typeface="Arial"/>
                <a:cs typeface="Arial"/>
                <a:sym typeface="Arial"/>
              </a:rPr>
              <a:t>CAR</a:t>
            </a:r>
            <a:r>
              <a:rPr lang="en-US" sz="1100" b="0" i="0" u="none" strike="noStrike" cap="none" dirty="0">
                <a:solidFill>
                  <a:srgbClr val="000000"/>
                </a:solidFill>
                <a:effectLst/>
                <a:latin typeface="Arial"/>
                <a:ea typeface="Arial"/>
                <a:cs typeface="Arial"/>
                <a:sym typeface="Arial"/>
              </a:rPr>
              <a:t> contains an overview of the current process, using the “Mental Health in Recovery” piece as an example, which we encourage you to read. </a:t>
            </a:r>
          </a:p>
          <a:p>
            <a:endParaRPr lang="en-US" dirty="0"/>
          </a:p>
        </p:txBody>
      </p:sp>
    </p:spTree>
    <p:extLst>
      <p:ext uri="{BB962C8B-B14F-4D97-AF65-F5344CB8AC3E}">
        <p14:creationId xmlns:p14="http://schemas.microsoft.com/office/powerpoint/2010/main" val="290437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sz="1100" b="0" i="0" u="none" strike="noStrike" cap="none" dirty="0">
                <a:solidFill>
                  <a:srgbClr val="000000"/>
                </a:solidFill>
                <a:effectLst/>
                <a:latin typeface="Arial"/>
                <a:ea typeface="Arial"/>
                <a:cs typeface="Arial"/>
                <a:sym typeface="Arial"/>
              </a:rPr>
              <a:t>We strive to bring all interested members into the process and capture the voice of the Fellowship as a whole. As we stated, we believe this process has improved over time and works well. This survey is not motivated by a desire to revise or change the development or approval process for NA Fellowship-approved recovery literature. We believe materials that speak to members about their personal recovery as well as materials that establish fundamental NA philosophy should go through this rather long and involved but invaluable process.</a:t>
            </a:r>
          </a:p>
          <a:p>
            <a:pPr marL="139700" indent="0">
              <a:buFontTx/>
              <a:buNone/>
            </a:pPr>
            <a:endParaRPr lang="en-US" sz="1100" b="0" i="0" u="none" strike="noStrike" cap="none" dirty="0">
              <a:solidFill>
                <a:srgbClr val="000000"/>
              </a:solidFill>
              <a:effectLst/>
              <a:latin typeface="Arial"/>
              <a:ea typeface="Arial"/>
              <a:cs typeface="Arial"/>
              <a:sym typeface="Arial"/>
            </a:endParaRPr>
          </a:p>
          <a:p>
            <a:pPr marL="139700" indent="0">
              <a:buFontTx/>
              <a:buNone/>
            </a:pPr>
            <a:r>
              <a:rPr lang="en-US" sz="1100" b="0" i="0" u="none" strike="noStrike" cap="none" dirty="0">
                <a:solidFill>
                  <a:srgbClr val="000000"/>
                </a:solidFill>
                <a:effectLst/>
                <a:latin typeface="Arial"/>
                <a:ea typeface="Arial"/>
                <a:cs typeface="Arial"/>
                <a:sym typeface="Arial"/>
              </a:rPr>
              <a:t>Our challenges today are more about how pieces are designated—whether as recovery literature or as service material—and how we become more efficient and more nimble at creating new materials that the Fellowship requests, revising material that is outdated, and ensuring that members and groups have access to the materials that have been created for them.</a:t>
            </a:r>
          </a:p>
          <a:p>
            <a:pPr marL="139700" indent="0">
              <a:buFontTx/>
              <a:buNone/>
            </a:pPr>
            <a:endParaRPr lang="en-US" dirty="0"/>
          </a:p>
        </p:txBody>
      </p:sp>
    </p:spTree>
    <p:extLst>
      <p:ext uri="{BB962C8B-B14F-4D97-AF65-F5344CB8AC3E}">
        <p14:creationId xmlns:p14="http://schemas.microsoft.com/office/powerpoint/2010/main" val="3045088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100" b="0" i="0" u="none" strike="noStrike" cap="none" dirty="0">
                <a:solidFill>
                  <a:srgbClr val="000000"/>
                </a:solidFill>
                <a:effectLst/>
                <a:latin typeface="Arial"/>
                <a:ea typeface="Arial"/>
                <a:cs typeface="Arial"/>
                <a:sym typeface="Arial"/>
              </a:rPr>
              <a:t>Prior to the 2000 World Service Conference, all material was subject to the same approval process. When the designations for recovery and service materials were first created, the Fellowship was primarily English-speaking and service material was primarily large handbooks. No systematic effort was made to review the classification of already published materials, particularly IPs. Instead, all IPs were designated Fellowship-approved material. We have provided a list of our current recovery literature and service materials in Addendum F of this </a:t>
            </a:r>
            <a:r>
              <a:rPr lang="en-US" sz="1100" b="0" i="1" u="none" strike="noStrike" cap="none" dirty="0">
                <a:solidFill>
                  <a:srgbClr val="000000"/>
                </a:solidFill>
                <a:effectLst/>
                <a:latin typeface="Arial"/>
                <a:ea typeface="Arial"/>
                <a:cs typeface="Arial"/>
                <a:sym typeface="Arial"/>
              </a:rPr>
              <a:t>CAR</a:t>
            </a:r>
            <a:r>
              <a:rPr lang="en-US" sz="1100" b="0" i="0" u="none" strike="noStrike" cap="none" dirty="0">
                <a:solidFill>
                  <a:srgbClr val="000000"/>
                </a:solidFill>
                <a:effectLst/>
                <a:latin typeface="Arial"/>
                <a:ea typeface="Arial"/>
                <a:cs typeface="Arial"/>
                <a:sym typeface="Arial"/>
              </a:rPr>
              <a:t> to help you understand where we are today. This table includes all of the items we publish, the date they were originally published to the best of our knowledge, the last revision date, how they are categorized, and what languages they are currently published in. We hope that you take the time to review it and hope this information is as interesting to you as it has been to us. It’s worth noting that our record keeping has gotten much better over the years, and the data here is the best we have been able to put together from our files. If you note an error, let us know.</a:t>
            </a:r>
          </a:p>
          <a:p>
            <a:endParaRPr lang="en-US" dirty="0"/>
          </a:p>
        </p:txBody>
      </p:sp>
    </p:spTree>
    <p:extLst>
      <p:ext uri="{BB962C8B-B14F-4D97-AF65-F5344CB8AC3E}">
        <p14:creationId xmlns:p14="http://schemas.microsoft.com/office/powerpoint/2010/main" val="1121494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100" b="0" i="0" u="none" strike="noStrike" cap="none" dirty="0">
                <a:solidFill>
                  <a:srgbClr val="000000"/>
                </a:solidFill>
                <a:effectLst/>
                <a:latin typeface="Arial"/>
                <a:ea typeface="Arial"/>
                <a:cs typeface="Arial"/>
                <a:sym typeface="Arial"/>
              </a:rPr>
              <a:t>Currently, we have three basic categories of literature and service materials: Fellowship-approved, Conference-approved, and World Board-approved. These approval processes are explained in detail on pages 41 to44 </a:t>
            </a:r>
            <a:r>
              <a:rPr lang="en-US" sz="1100" b="0" i="1" u="none" strike="noStrike" cap="none" dirty="0">
                <a:solidFill>
                  <a:srgbClr val="000000"/>
                </a:solidFill>
                <a:effectLst/>
                <a:latin typeface="Arial"/>
                <a:ea typeface="Arial"/>
                <a:cs typeface="Arial"/>
                <a:sym typeface="Arial"/>
              </a:rPr>
              <a:t>of A Guide to World Services in NA</a:t>
            </a:r>
            <a:r>
              <a:rPr lang="en-US" sz="1100" b="0" i="0" u="none" strike="noStrike" cap="none" dirty="0">
                <a:solidFill>
                  <a:srgbClr val="000000"/>
                </a:solidFill>
                <a:effectLst/>
                <a:latin typeface="Arial"/>
                <a:ea typeface="Arial"/>
                <a:cs typeface="Arial"/>
                <a:sym typeface="Arial"/>
              </a:rPr>
              <a:t>. In brief, Fellowship-approved material must be sent out to the Fellowship for review and input and included in </a:t>
            </a:r>
            <a:r>
              <a:rPr lang="en-US" sz="1100" b="0" i="1" u="none" strike="noStrike" cap="none" dirty="0">
                <a:solidFill>
                  <a:srgbClr val="000000"/>
                </a:solidFill>
                <a:effectLst/>
                <a:latin typeface="Arial"/>
                <a:ea typeface="Arial"/>
                <a:cs typeface="Arial"/>
                <a:sym typeface="Arial"/>
              </a:rPr>
              <a:t>the Conference Agenda Report</a:t>
            </a:r>
            <a:r>
              <a:rPr lang="en-US" sz="1100" b="0" i="0" u="none" strike="noStrike" cap="none" dirty="0">
                <a:solidFill>
                  <a:srgbClr val="000000"/>
                </a:solidFill>
                <a:effectLst/>
                <a:latin typeface="Arial"/>
                <a:ea typeface="Arial"/>
                <a:cs typeface="Arial"/>
                <a:sym typeface="Arial"/>
              </a:rPr>
              <a:t> for approval by the Fellowship. Conference-approved material may or may not have a review and input period depending on the project plan and can be included in either the </a:t>
            </a:r>
            <a:r>
              <a:rPr lang="en-US" sz="1100" b="0" i="1" u="none" strike="noStrike" cap="none" dirty="0">
                <a:solidFill>
                  <a:srgbClr val="000000"/>
                </a:solidFill>
                <a:effectLst/>
                <a:latin typeface="Arial"/>
                <a:ea typeface="Arial"/>
                <a:cs typeface="Arial"/>
                <a:sym typeface="Arial"/>
              </a:rPr>
              <a:t>Conference Agenda Report</a:t>
            </a:r>
            <a:r>
              <a:rPr lang="en-US" sz="1100" b="0" i="0" u="none" strike="noStrike" cap="none" dirty="0">
                <a:solidFill>
                  <a:srgbClr val="000000"/>
                </a:solidFill>
                <a:effectLst/>
                <a:latin typeface="Arial"/>
                <a:ea typeface="Arial"/>
                <a:cs typeface="Arial"/>
                <a:sym typeface="Arial"/>
              </a:rPr>
              <a:t> or Conference Approval Track material for approval. Board-approved material is sent to Conference participants for a 90-day review period before being approved by the Board.</a:t>
            </a:r>
          </a:p>
          <a:p>
            <a:endParaRPr lang="en-US" dirty="0"/>
          </a:p>
        </p:txBody>
      </p:sp>
    </p:spTree>
    <p:extLst>
      <p:ext uri="{BB962C8B-B14F-4D97-AF65-F5344CB8AC3E}">
        <p14:creationId xmlns:p14="http://schemas.microsoft.com/office/powerpoint/2010/main" val="1638304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sz="1100" b="0" i="0" u="none" strike="noStrike" cap="none" dirty="0">
                <a:solidFill>
                  <a:srgbClr val="000000"/>
                </a:solidFill>
                <a:effectLst/>
                <a:latin typeface="Arial"/>
                <a:ea typeface="Arial"/>
                <a:cs typeface="Arial"/>
                <a:sym typeface="Arial"/>
              </a:rPr>
              <a:t>There are several current Fellowship-approved recovery IPs that we do not believe would be developed as recovery literature IPs today. Should items like IP #20 </a:t>
            </a:r>
            <a:r>
              <a:rPr lang="en-US" sz="1100" b="0" i="1" u="none" strike="noStrike" cap="none" dirty="0">
                <a:solidFill>
                  <a:srgbClr val="000000"/>
                </a:solidFill>
                <a:effectLst/>
                <a:latin typeface="Arial"/>
                <a:ea typeface="Arial"/>
                <a:cs typeface="Arial"/>
                <a:sym typeface="Arial"/>
              </a:rPr>
              <a:t>H&amp;I Service and the NA Member</a:t>
            </a:r>
            <a:r>
              <a:rPr lang="en-US" sz="1100" b="0" i="0" u="none" strike="noStrike" cap="none" dirty="0">
                <a:solidFill>
                  <a:srgbClr val="000000"/>
                </a:solidFill>
                <a:effectLst/>
                <a:latin typeface="Arial"/>
                <a:ea typeface="Arial"/>
                <a:cs typeface="Arial"/>
                <a:sym typeface="Arial"/>
              </a:rPr>
              <a:t>, IP #15 </a:t>
            </a:r>
            <a:r>
              <a:rPr lang="en-US" sz="1100" b="0" i="1" u="none" strike="noStrike" cap="none" dirty="0">
                <a:solidFill>
                  <a:srgbClr val="000000"/>
                </a:solidFill>
                <a:effectLst/>
                <a:latin typeface="Arial"/>
                <a:ea typeface="Arial"/>
                <a:cs typeface="Arial"/>
                <a:sym typeface="Arial"/>
              </a:rPr>
              <a:t>PI and the NA Member</a:t>
            </a:r>
            <a:r>
              <a:rPr lang="en-US" sz="1100" b="0" i="0" u="none" strike="noStrike" cap="none" dirty="0">
                <a:solidFill>
                  <a:srgbClr val="000000"/>
                </a:solidFill>
                <a:effectLst/>
                <a:latin typeface="Arial"/>
                <a:ea typeface="Arial"/>
                <a:cs typeface="Arial"/>
                <a:sym typeface="Arial"/>
              </a:rPr>
              <a:t>, or IP #26 </a:t>
            </a:r>
            <a:r>
              <a:rPr lang="en-US" sz="1100" b="0" i="1" u="none" strike="noStrike" cap="none" dirty="0">
                <a:solidFill>
                  <a:srgbClr val="000000"/>
                </a:solidFill>
                <a:effectLst/>
                <a:latin typeface="Arial"/>
                <a:ea typeface="Arial"/>
                <a:cs typeface="Arial"/>
                <a:sym typeface="Arial"/>
              </a:rPr>
              <a:t>Accessibility for Those with Additional Needs</a:t>
            </a:r>
            <a:r>
              <a:rPr lang="en-US" sz="1100" b="0" i="0" u="none" strike="noStrike" cap="none" dirty="0">
                <a:solidFill>
                  <a:srgbClr val="000000"/>
                </a:solidFill>
                <a:effectLst/>
                <a:latin typeface="Arial"/>
                <a:ea typeface="Arial"/>
                <a:cs typeface="Arial"/>
                <a:sym typeface="Arial"/>
              </a:rPr>
              <a:t> actually be considered recovery literature, or are they more like tools to help members understand the importance of these services and issues? These three pieces are pretty dated and might never be prioritized to be updated as recovery literature IPs. </a:t>
            </a:r>
          </a:p>
          <a:p>
            <a:pPr marL="139700" indent="0">
              <a:buFontTx/>
              <a:buNone/>
            </a:pPr>
            <a:endParaRPr lang="en-US" sz="1100" b="0" i="0" u="none" strike="noStrike" cap="none" dirty="0">
              <a:solidFill>
                <a:srgbClr val="000000"/>
              </a:solidFill>
              <a:effectLst/>
              <a:latin typeface="Arial"/>
              <a:ea typeface="Arial"/>
              <a:cs typeface="Arial"/>
              <a:sym typeface="Arial"/>
            </a:endParaRPr>
          </a:p>
          <a:p>
            <a:pPr marL="139700" indent="0">
              <a:buFontTx/>
              <a:buNone/>
            </a:pPr>
            <a:r>
              <a:rPr lang="en-US" sz="1100" b="0" i="0" u="none" strike="noStrike" cap="none" dirty="0">
                <a:solidFill>
                  <a:srgbClr val="000000"/>
                </a:solidFill>
                <a:effectLst/>
                <a:latin typeface="Arial"/>
                <a:ea typeface="Arial"/>
                <a:cs typeface="Arial"/>
                <a:sym typeface="Arial"/>
              </a:rPr>
              <a:t>A few other pieces that are designated as Fellowship-approved are not necessarily considered recovery literature. </a:t>
            </a:r>
            <a:r>
              <a:rPr lang="en-US" sz="1100" b="0" i="1" u="none" strike="noStrike" cap="none" dirty="0">
                <a:solidFill>
                  <a:srgbClr val="000000"/>
                </a:solidFill>
                <a:effectLst/>
                <a:latin typeface="Arial"/>
                <a:ea typeface="Arial"/>
                <a:cs typeface="Arial"/>
                <a:sym typeface="Arial"/>
              </a:rPr>
              <a:t>The Group Booklet</a:t>
            </a:r>
            <a:r>
              <a:rPr lang="en-US" sz="1100" b="0" i="0" u="none" strike="noStrike" cap="none" dirty="0">
                <a:solidFill>
                  <a:srgbClr val="000000"/>
                </a:solidFill>
                <a:effectLst/>
                <a:latin typeface="Arial"/>
                <a:ea typeface="Arial"/>
                <a:cs typeface="Arial"/>
                <a:sym typeface="Arial"/>
              </a:rPr>
              <a:t> and </a:t>
            </a:r>
            <a:r>
              <a:rPr lang="en-US" sz="1100" b="0" i="1" u="none" strike="noStrike" cap="none" dirty="0">
                <a:solidFill>
                  <a:srgbClr val="000000"/>
                </a:solidFill>
                <a:effectLst/>
                <a:latin typeface="Arial"/>
                <a:ea typeface="Arial"/>
                <a:cs typeface="Arial"/>
                <a:sym typeface="Arial"/>
              </a:rPr>
              <a:t>Twelve Concepts for NA Service</a:t>
            </a:r>
            <a:r>
              <a:rPr lang="en-US" sz="1100" b="0" i="0" u="none" strike="noStrike" cap="none" dirty="0">
                <a:solidFill>
                  <a:srgbClr val="000000"/>
                </a:solidFill>
                <a:effectLst/>
                <a:latin typeface="Arial"/>
                <a:ea typeface="Arial"/>
                <a:cs typeface="Arial"/>
                <a:sym typeface="Arial"/>
              </a:rPr>
              <a:t> are both Fellowship-approved, and both followed the recovery literature process for approval. They both contain text that establishes fundamental NA philosophy and policies, and we believe only the Fellowship as a whole can approve this kind of fundamental philosophical piece. Most other service-related materials simply attempt to convey how to apply our principles in our service efforts and contain the Fellowship’s best practices.</a:t>
            </a:r>
          </a:p>
          <a:p>
            <a:endParaRPr lang="en-US" dirty="0"/>
          </a:p>
        </p:txBody>
      </p:sp>
    </p:spTree>
    <p:extLst>
      <p:ext uri="{BB962C8B-B14F-4D97-AF65-F5344CB8AC3E}">
        <p14:creationId xmlns:p14="http://schemas.microsoft.com/office/powerpoint/2010/main" val="1650678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100" b="0" i="0" u="none" strike="noStrike" cap="none" dirty="0">
                <a:solidFill>
                  <a:srgbClr val="000000"/>
                </a:solidFill>
                <a:effectLst/>
                <a:latin typeface="Arial"/>
                <a:ea typeface="Arial"/>
                <a:cs typeface="Arial"/>
                <a:sym typeface="Arial"/>
              </a:rPr>
              <a:t>The first question in the survey is related to what we categorize as Fellowship-approved material and asks, “Should Fellowship-approved material be limited to items that address personal recovery and/or establish fundamental NA philosophy and policies? Currently, Fellowship-approved material includes some items that are addressed to members but are not directly about personal recovery, such as IP #15 </a:t>
            </a:r>
            <a:r>
              <a:rPr lang="en-US" sz="1100" b="0" i="1" u="none" strike="noStrike" cap="none" dirty="0">
                <a:solidFill>
                  <a:srgbClr val="000000"/>
                </a:solidFill>
                <a:effectLst/>
                <a:latin typeface="Arial"/>
                <a:ea typeface="Arial"/>
                <a:cs typeface="Arial"/>
                <a:sym typeface="Arial"/>
              </a:rPr>
              <a:t>PI and the NA Member</a:t>
            </a:r>
            <a:r>
              <a:rPr lang="en-US" sz="1100" b="0" i="0" u="none" strike="noStrike" cap="none" dirty="0">
                <a:solidFill>
                  <a:srgbClr val="000000"/>
                </a:solidFill>
                <a:effectLst/>
                <a:latin typeface="Arial"/>
                <a:ea typeface="Arial"/>
                <a:cs typeface="Arial"/>
                <a:sym typeface="Arial"/>
              </a:rPr>
              <a:t> and IP #</a:t>
            </a:r>
            <a:r>
              <a:rPr lang="en-US" sz="1100" b="0" i="1" u="none" strike="noStrike" cap="none" dirty="0">
                <a:solidFill>
                  <a:srgbClr val="000000"/>
                </a:solidFill>
                <a:effectLst/>
                <a:latin typeface="Arial"/>
                <a:ea typeface="Arial"/>
                <a:cs typeface="Arial"/>
                <a:sym typeface="Arial"/>
              </a:rPr>
              <a:t>20 H&amp;I Service and the NA Member</a:t>
            </a:r>
            <a:r>
              <a:rPr lang="en-US" sz="1100" b="0" i="0" u="none" strike="noStrike" cap="none" dirty="0">
                <a:solidFill>
                  <a:srgbClr val="000000"/>
                </a:solidFill>
                <a:effectLst/>
                <a:latin typeface="Arial"/>
                <a:ea typeface="Arial"/>
                <a:cs typeface="Arial"/>
                <a:sym typeface="Arial"/>
              </a:rPr>
              <a:t>, as well as items that are addressed to groups or service bodies, such as IP #2 </a:t>
            </a:r>
            <a:r>
              <a:rPr lang="en-US" sz="1100" b="0" i="1" u="none" strike="noStrike" cap="none" dirty="0">
                <a:solidFill>
                  <a:srgbClr val="000000"/>
                </a:solidFill>
                <a:effectLst/>
                <a:latin typeface="Arial"/>
                <a:ea typeface="Arial"/>
                <a:cs typeface="Arial"/>
                <a:sym typeface="Arial"/>
              </a:rPr>
              <a:t>The Group</a:t>
            </a:r>
            <a:r>
              <a:rPr lang="en-US" sz="1100" b="0" i="0" u="none" strike="noStrike" cap="none" dirty="0">
                <a:solidFill>
                  <a:srgbClr val="000000"/>
                </a:solidFill>
                <a:effectLst/>
                <a:latin typeface="Arial"/>
                <a:ea typeface="Arial"/>
                <a:cs typeface="Arial"/>
                <a:sym typeface="Arial"/>
              </a:rPr>
              <a:t> and IP #26 </a:t>
            </a:r>
            <a:r>
              <a:rPr lang="en-US" sz="1100" b="0" i="1" u="none" strike="noStrike" cap="none" dirty="0">
                <a:solidFill>
                  <a:srgbClr val="000000"/>
                </a:solidFill>
                <a:effectLst/>
                <a:latin typeface="Arial"/>
                <a:ea typeface="Arial"/>
                <a:cs typeface="Arial"/>
                <a:sym typeface="Arial"/>
              </a:rPr>
              <a:t>Accessibility for Those with Additional Needs</a:t>
            </a:r>
            <a:r>
              <a:rPr lang="en-US" sz="1100" b="0" i="0" u="none" strike="noStrike" cap="none" dirty="0">
                <a:solidFill>
                  <a:srgbClr val="000000"/>
                </a:solidFill>
                <a:effectLst/>
                <a:latin typeface="Arial"/>
                <a:ea typeface="Arial"/>
                <a:cs typeface="Arial"/>
                <a:sym typeface="Arial"/>
              </a:rPr>
              <a:t>.”</a:t>
            </a:r>
          </a:p>
          <a:p>
            <a:endParaRPr lang="en-US" dirty="0"/>
          </a:p>
        </p:txBody>
      </p:sp>
    </p:spTree>
    <p:extLst>
      <p:ext uri="{BB962C8B-B14F-4D97-AF65-F5344CB8AC3E}">
        <p14:creationId xmlns:p14="http://schemas.microsoft.com/office/powerpoint/2010/main" val="2706058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76573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sz="1100" b="0" i="0" u="none" strike="noStrike" cap="none" dirty="0">
                <a:solidFill>
                  <a:srgbClr val="000000"/>
                </a:solidFill>
                <a:effectLst/>
                <a:latin typeface="Arial"/>
                <a:ea typeface="Arial"/>
                <a:cs typeface="Arial"/>
                <a:sym typeface="Arial"/>
              </a:rPr>
              <a:t>We would also like to ask you about tools for members and groups. </a:t>
            </a:r>
          </a:p>
          <a:p>
            <a:pPr marL="139700" indent="0">
              <a:buFontTx/>
              <a:buNone/>
            </a:pPr>
            <a:endParaRPr lang="en-US" sz="1100" b="0" i="0" u="none" strike="noStrike" cap="none" dirty="0">
              <a:solidFill>
                <a:srgbClr val="000000"/>
              </a:solidFill>
              <a:effectLst/>
              <a:latin typeface="Arial"/>
              <a:ea typeface="Arial"/>
              <a:cs typeface="Arial"/>
              <a:sym typeface="Arial"/>
            </a:endParaRPr>
          </a:p>
          <a:p>
            <a:pPr marL="139700" indent="0">
              <a:buFontTx/>
              <a:buNone/>
            </a:pPr>
            <a:r>
              <a:rPr lang="en-US" sz="1100" b="0" i="0" u="none" strike="noStrike" cap="none" dirty="0">
                <a:solidFill>
                  <a:srgbClr val="000000"/>
                </a:solidFill>
                <a:effectLst/>
                <a:latin typeface="Arial"/>
                <a:ea typeface="Arial"/>
                <a:cs typeface="Arial"/>
                <a:sym typeface="Arial"/>
              </a:rPr>
              <a:t>Over the last twenty years, the process for developing and approving service material and tools has continued to change and adapt to meet our members’ needs, expectations, and use. The World Board-approval process has been a successful way to meet needs more quickly while remaining responsive to members’ input. We post materials online in all stages of development and provide at least 90 days’ notice for review and input of drafts before they are considered approved. That process has seemed to work well and has led to increased demand and decreased controversy. </a:t>
            </a:r>
          </a:p>
          <a:p>
            <a:pPr marL="139700" indent="0">
              <a:buFontTx/>
              <a:buNone/>
            </a:pPr>
            <a:endParaRPr lang="en-US" sz="1100" b="0" i="0" u="none" strike="noStrike" cap="none" dirty="0">
              <a:solidFill>
                <a:srgbClr val="000000"/>
              </a:solidFill>
              <a:effectLst/>
              <a:latin typeface="Arial"/>
              <a:ea typeface="Arial"/>
              <a:cs typeface="Arial"/>
              <a:sym typeface="Arial"/>
            </a:endParaRPr>
          </a:p>
          <a:p>
            <a:pPr marL="139700" indent="0">
              <a:buFontTx/>
              <a:buNone/>
            </a:pPr>
            <a:r>
              <a:rPr lang="en-US" sz="1100" b="0" i="0" u="none" strike="noStrike" cap="none" dirty="0">
                <a:solidFill>
                  <a:srgbClr val="000000"/>
                </a:solidFill>
                <a:effectLst/>
                <a:latin typeface="Arial"/>
                <a:ea typeface="Arial"/>
                <a:cs typeface="Arial"/>
                <a:sym typeface="Arial"/>
              </a:rPr>
              <a:t>Members continue to ask for smaller, easier to digest pieces that speak to specific needs and service experience. We began responding to these requests with the creation of service pamphlets (or SPs for short) in 2007. The interest in and need for these materials are clear from the number of language groups that choose to translate them and by the number of copies that we distribute and that are downloaded from na.org. Addendum F in the </a:t>
            </a:r>
            <a:r>
              <a:rPr lang="en-US" sz="1100" b="0" i="1" u="none" strike="noStrike" cap="none" dirty="0">
                <a:solidFill>
                  <a:srgbClr val="000000"/>
                </a:solidFill>
                <a:effectLst/>
                <a:latin typeface="Arial"/>
                <a:ea typeface="Arial"/>
                <a:cs typeface="Arial"/>
                <a:sym typeface="Arial"/>
              </a:rPr>
              <a:t>CAR</a:t>
            </a:r>
            <a:r>
              <a:rPr lang="en-US" sz="1100" b="0" i="0" u="none" strike="noStrike" cap="none" dirty="0">
                <a:solidFill>
                  <a:srgbClr val="000000"/>
                </a:solidFill>
                <a:effectLst/>
                <a:latin typeface="Arial"/>
                <a:ea typeface="Arial"/>
                <a:cs typeface="Arial"/>
                <a:sym typeface="Arial"/>
              </a:rPr>
              <a:t> contains a list of these.</a:t>
            </a:r>
          </a:p>
          <a:p>
            <a:pPr marL="139700" indent="0">
              <a:buFontTx/>
              <a:buNone/>
            </a:pPr>
            <a:endParaRPr lang="en-US" sz="1100" b="0" i="0" u="none" strike="noStrike" cap="none" dirty="0">
              <a:solidFill>
                <a:srgbClr val="000000"/>
              </a:solidFill>
              <a:effectLst/>
              <a:latin typeface="Arial"/>
              <a:ea typeface="Arial"/>
              <a:cs typeface="Arial"/>
              <a:sym typeface="Arial"/>
            </a:endParaRPr>
          </a:p>
          <a:p>
            <a:pPr marL="139700" indent="0">
              <a:buFontTx/>
              <a:buNone/>
            </a:pPr>
            <a:r>
              <a:rPr lang="en-US" sz="1100" b="0" i="0" u="none" strike="noStrike" cap="none" dirty="0">
                <a:solidFill>
                  <a:srgbClr val="000000"/>
                </a:solidFill>
                <a:effectLst/>
                <a:latin typeface="Arial"/>
                <a:ea typeface="Arial"/>
                <a:cs typeface="Arial"/>
                <a:sym typeface="Arial"/>
              </a:rPr>
              <a:t>IP #29, </a:t>
            </a:r>
            <a:r>
              <a:rPr lang="en-US" sz="1100" b="0" i="1" u="none" strike="noStrike" cap="none" dirty="0">
                <a:solidFill>
                  <a:srgbClr val="000000"/>
                </a:solidFill>
                <a:effectLst/>
                <a:latin typeface="Arial"/>
                <a:ea typeface="Arial"/>
                <a:cs typeface="Arial"/>
                <a:sym typeface="Arial"/>
              </a:rPr>
              <a:t>An Introduction to NA Meetings</a:t>
            </a:r>
            <a:r>
              <a:rPr lang="en-US" sz="1100" b="0" i="0" u="none" strike="noStrike" cap="none" dirty="0">
                <a:solidFill>
                  <a:srgbClr val="000000"/>
                </a:solidFill>
                <a:effectLst/>
                <a:latin typeface="Arial"/>
                <a:ea typeface="Arial"/>
                <a:cs typeface="Arial"/>
                <a:sym typeface="Arial"/>
              </a:rPr>
              <a:t>, was initially created as a service pamphlet intended for professionals who refer members to NA. In response to a regional motion, it was revised through the Fellowship-approval process to become a Fellowship-approved recovery literature IP speaking directly to new members or potential members.</a:t>
            </a:r>
          </a:p>
          <a:p>
            <a:endParaRPr lang="en-US" dirty="0"/>
          </a:p>
        </p:txBody>
      </p:sp>
    </p:spTree>
    <p:extLst>
      <p:ext uri="{BB962C8B-B14F-4D97-AF65-F5344CB8AC3E}">
        <p14:creationId xmlns:p14="http://schemas.microsoft.com/office/powerpoint/2010/main" val="73712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FontTx/>
              <a:buNone/>
            </a:pPr>
            <a:r>
              <a:rPr lang="en-US" sz="1100" b="0" i="0" u="none" strike="noStrike" cap="none" dirty="0">
                <a:solidFill>
                  <a:srgbClr val="000000"/>
                </a:solidFill>
                <a:effectLst/>
                <a:latin typeface="Arial"/>
                <a:ea typeface="Arial"/>
                <a:cs typeface="Arial"/>
                <a:sym typeface="Arial"/>
              </a:rPr>
              <a:t>We have received several requests this cycle to update the service pamphlet, </a:t>
            </a:r>
            <a:r>
              <a:rPr lang="en-US" sz="1100" b="0" i="1" u="none" strike="noStrike" cap="none" dirty="0">
                <a:solidFill>
                  <a:srgbClr val="000000"/>
                </a:solidFill>
                <a:effectLst/>
                <a:latin typeface="Arial"/>
                <a:ea typeface="Arial"/>
                <a:cs typeface="Arial"/>
                <a:sym typeface="Arial"/>
              </a:rPr>
              <a:t>Disruptive and Violent Behavior</a:t>
            </a:r>
            <a:r>
              <a:rPr lang="en-US" sz="1100" b="0" i="0" u="none" strike="noStrike" cap="none" dirty="0">
                <a:solidFill>
                  <a:srgbClr val="000000"/>
                </a:solidFill>
                <a:effectLst/>
                <a:latin typeface="Arial"/>
                <a:ea typeface="Arial"/>
                <a:cs typeface="Arial"/>
                <a:sym typeface="Arial"/>
              </a:rPr>
              <a:t>, which has been translated into 17 languages. It is already almost 13 years old, and the requests ask that the pamphlet be revised to more directly address issues such as sexual harassment and to reflect more current Fellowship best practices in dealing with disruptive members. The World Board approval process, with delegate review, makes such a revision relatively easy to do. </a:t>
            </a:r>
          </a:p>
          <a:p>
            <a:pPr marL="139700" indent="0">
              <a:buFontTx/>
              <a:buNone/>
            </a:pPr>
            <a:endParaRPr lang="en-US" sz="1100" b="0" i="0" u="none" strike="noStrike" cap="none" dirty="0">
              <a:solidFill>
                <a:srgbClr val="000000"/>
              </a:solidFill>
              <a:effectLst/>
              <a:latin typeface="Arial"/>
              <a:ea typeface="Arial"/>
              <a:cs typeface="Arial"/>
              <a:sym typeface="Arial"/>
            </a:endParaRPr>
          </a:p>
          <a:p>
            <a:pPr marL="139700" indent="0">
              <a:buFontTx/>
              <a:buNone/>
            </a:pPr>
            <a:r>
              <a:rPr lang="en-US" sz="1100" b="0" i="0" u="none" strike="noStrike" cap="none" dirty="0">
                <a:solidFill>
                  <a:srgbClr val="000000"/>
                </a:solidFill>
                <a:effectLst/>
                <a:latin typeface="Arial"/>
                <a:ea typeface="Arial"/>
                <a:cs typeface="Arial"/>
                <a:sym typeface="Arial"/>
              </a:rPr>
              <a:t>We believe a number of outdated recovery IPs also need to be revised at some point soon, but they are definitely recovery literature, in our perception, because they speak to a member’s recovery. They include, but are not limited to, IP #21 </a:t>
            </a:r>
            <a:r>
              <a:rPr lang="en-US" sz="1100" b="0" i="1" u="none" strike="noStrike" cap="none" dirty="0">
                <a:solidFill>
                  <a:srgbClr val="000000"/>
                </a:solidFill>
                <a:effectLst/>
                <a:latin typeface="Arial"/>
                <a:ea typeface="Arial"/>
                <a:cs typeface="Arial"/>
                <a:sym typeface="Arial"/>
              </a:rPr>
              <a:t>The Loner</a:t>
            </a:r>
            <a:r>
              <a:rPr lang="en-US" sz="1100" b="0" i="0" u="none" strike="noStrike" cap="none" dirty="0">
                <a:solidFill>
                  <a:srgbClr val="000000"/>
                </a:solidFill>
                <a:effectLst/>
                <a:latin typeface="Arial"/>
                <a:ea typeface="Arial"/>
                <a:cs typeface="Arial"/>
                <a:sym typeface="Arial"/>
              </a:rPr>
              <a:t> and IP #23 </a:t>
            </a:r>
            <a:r>
              <a:rPr lang="en-US" sz="1100" b="0" i="1" u="none" strike="noStrike" cap="none" dirty="0">
                <a:solidFill>
                  <a:srgbClr val="000000"/>
                </a:solidFill>
                <a:effectLst/>
                <a:latin typeface="Arial"/>
                <a:ea typeface="Arial"/>
                <a:cs typeface="Arial"/>
                <a:sym typeface="Arial"/>
              </a:rPr>
              <a:t>Staying Clean on the Outside</a:t>
            </a:r>
            <a:r>
              <a:rPr lang="en-US" sz="1100" b="0" i="0" u="none" strike="noStrike" cap="none" dirty="0">
                <a:solidFill>
                  <a:srgbClr val="000000"/>
                </a:solidFill>
                <a:effectLst/>
                <a:latin typeface="Arial"/>
                <a:ea typeface="Arial"/>
                <a:cs typeface="Arial"/>
                <a:sym typeface="Arial"/>
              </a:rPr>
              <a:t>. Neither IP has been revised or updated for over 30 years, and the world has changed tremendously since they were written. </a:t>
            </a:r>
            <a:r>
              <a:rPr lang="en-US" sz="1100" b="0" i="1" u="none" strike="noStrike" cap="none" dirty="0">
                <a:solidFill>
                  <a:srgbClr val="000000"/>
                </a:solidFill>
                <a:effectLst/>
                <a:latin typeface="Arial"/>
                <a:ea typeface="Arial"/>
                <a:cs typeface="Arial"/>
                <a:sym typeface="Arial"/>
              </a:rPr>
              <a:t>The Loner</a:t>
            </a:r>
            <a:r>
              <a:rPr lang="en-US" sz="1100" b="0" i="0" u="none" strike="noStrike" cap="none" dirty="0">
                <a:solidFill>
                  <a:srgbClr val="000000"/>
                </a:solidFill>
                <a:effectLst/>
                <a:latin typeface="Arial"/>
                <a:ea typeface="Arial"/>
                <a:cs typeface="Arial"/>
                <a:sym typeface="Arial"/>
              </a:rPr>
              <a:t> was written before the internet or online meetings and refers to resources that no longer exist. We will ask for approval at WSC 2020 to begin the process to update at least one IP of this type each Conference cycle.</a:t>
            </a:r>
          </a:p>
          <a:p>
            <a:pPr marL="0" lvl="0" indent="0">
              <a:spcBef>
                <a:spcPts val="0"/>
              </a:spcBef>
              <a:spcAft>
                <a:spcPts val="0"/>
              </a:spcAft>
              <a:buNone/>
            </a:pPr>
            <a:endParaRPr dirty="0"/>
          </a:p>
        </p:txBody>
      </p:sp>
    </p:spTree>
    <p:extLst>
      <p:ext uri="{BB962C8B-B14F-4D97-AF65-F5344CB8AC3E}">
        <p14:creationId xmlns:p14="http://schemas.microsoft.com/office/powerpoint/2010/main" val="3992529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sz="1100" b="0" i="0" u="none" strike="noStrike" cap="none" dirty="0">
                <a:solidFill>
                  <a:srgbClr val="000000"/>
                </a:solidFill>
                <a:effectLst/>
                <a:latin typeface="Arial"/>
                <a:ea typeface="Arial"/>
                <a:cs typeface="Arial"/>
                <a:sym typeface="Arial"/>
              </a:rPr>
              <a:t>If the WSC agrees to revising at least one IP each cycle, Conference participants will use survey responses to help prioritize what to focus on first. After the WSC, we will announce what IP we are planning to update and ask all interested members to give input for revisions as we do when undertaking any recovery literature project.  </a:t>
            </a:r>
          </a:p>
          <a:p>
            <a:pPr marL="139700" indent="0">
              <a:buFontTx/>
              <a:buNone/>
            </a:pPr>
            <a:endParaRPr lang="en-US" sz="1100" b="0" i="0" u="none" strike="noStrike" cap="none" dirty="0">
              <a:solidFill>
                <a:srgbClr val="000000"/>
              </a:solidFill>
              <a:effectLst/>
              <a:latin typeface="Arial"/>
              <a:ea typeface="Arial"/>
              <a:cs typeface="Arial"/>
              <a:sym typeface="Arial"/>
            </a:endParaRPr>
          </a:p>
          <a:p>
            <a:pPr marL="139700" indent="0">
              <a:buFontTx/>
              <a:buNone/>
            </a:pPr>
            <a:r>
              <a:rPr lang="en-US" sz="1100" b="0" i="0" u="none" strike="noStrike" cap="none" dirty="0">
                <a:solidFill>
                  <a:srgbClr val="000000"/>
                </a:solidFill>
                <a:effectLst/>
                <a:latin typeface="Arial"/>
                <a:ea typeface="Arial"/>
                <a:cs typeface="Arial"/>
                <a:sym typeface="Arial"/>
              </a:rPr>
              <a:t>With that in mind, the second question in the survey is related to updating IPs and is, “Do you support updating at least one IP per Conference cycle?”</a:t>
            </a:r>
          </a:p>
          <a:p>
            <a:endParaRPr lang="en-US" dirty="0"/>
          </a:p>
        </p:txBody>
      </p:sp>
    </p:spTree>
    <p:extLst>
      <p:ext uri="{BB962C8B-B14F-4D97-AF65-F5344CB8AC3E}">
        <p14:creationId xmlns:p14="http://schemas.microsoft.com/office/powerpoint/2010/main" val="1043793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Google Shape;20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Please keep in mind, these videos only cover the main points of the </a:t>
            </a:r>
            <a:r>
              <a:rPr lang="en-US" sz="1100" b="0" i="1" u="none" strike="noStrike" cap="none" dirty="0">
                <a:solidFill>
                  <a:srgbClr val="000000"/>
                </a:solidFill>
                <a:effectLst/>
                <a:latin typeface="Arial"/>
                <a:ea typeface="Arial"/>
                <a:cs typeface="Arial"/>
                <a:sym typeface="Arial"/>
              </a:rPr>
              <a:t>CAR</a:t>
            </a:r>
            <a:r>
              <a:rPr lang="en-US" sz="1100" b="0" i="0" u="none" strike="noStrike" cap="none" dirty="0">
                <a:solidFill>
                  <a:srgbClr val="000000"/>
                </a:solidFill>
                <a:effectLst/>
                <a:latin typeface="Arial"/>
                <a:ea typeface="Arial"/>
                <a:cs typeface="Arial"/>
                <a:sym typeface="Arial"/>
              </a:rPr>
              <a:t>. We encourage all members to read the </a:t>
            </a:r>
            <a:r>
              <a:rPr lang="en-US" sz="1100" b="0" i="1" u="none" strike="noStrike" cap="none" dirty="0">
                <a:solidFill>
                  <a:srgbClr val="000000"/>
                </a:solidFill>
                <a:effectLst/>
                <a:latin typeface="Arial"/>
                <a:ea typeface="Arial"/>
                <a:cs typeface="Arial"/>
                <a:sym typeface="Arial"/>
              </a:rPr>
              <a:t>CAR</a:t>
            </a:r>
            <a:r>
              <a:rPr lang="en-US" sz="1100" b="0" i="0" u="none" strike="noStrike" cap="none" dirty="0">
                <a:solidFill>
                  <a:srgbClr val="000000"/>
                </a:solidFill>
                <a:effectLst/>
                <a:latin typeface="Arial"/>
                <a:ea typeface="Arial"/>
                <a:cs typeface="Arial"/>
                <a:sym typeface="Arial"/>
              </a:rPr>
              <a:t> itself. Please visit </a:t>
            </a:r>
            <a:r>
              <a:rPr lang="en-US" sz="1100" b="0" i="0" u="sng" strike="noStrike" cap="none" dirty="0">
                <a:solidFill>
                  <a:srgbClr val="000000"/>
                </a:solidFill>
                <a:effectLst/>
                <a:latin typeface="Arial"/>
                <a:ea typeface="Arial"/>
                <a:cs typeface="Arial"/>
                <a:sym typeface="Arial"/>
                <a:hlinkClick r:id="rId3"/>
              </a:rPr>
              <a:t>www.na.org/conference</a:t>
            </a:r>
            <a:r>
              <a:rPr lang="en-US" sz="1100" b="0" i="0" u="none" strike="noStrike" cap="none" dirty="0">
                <a:solidFill>
                  <a:srgbClr val="000000"/>
                </a:solidFill>
                <a:effectLst/>
                <a:latin typeface="Arial"/>
                <a:ea typeface="Arial"/>
                <a:cs typeface="Arial"/>
                <a:sym typeface="Arial"/>
              </a:rPr>
              <a:t> for the complete 2020 </a:t>
            </a:r>
            <a:r>
              <a:rPr lang="en-US" sz="1100" b="0" i="1" u="none" strike="noStrike" cap="none" dirty="0">
                <a:solidFill>
                  <a:srgbClr val="000000"/>
                </a:solidFill>
                <a:effectLst/>
                <a:latin typeface="Arial"/>
                <a:ea typeface="Arial"/>
                <a:cs typeface="Arial"/>
                <a:sym typeface="Arial"/>
              </a:rPr>
              <a:t>CAR</a:t>
            </a:r>
            <a:r>
              <a:rPr lang="en-US" sz="1100" b="0" i="0" u="none" strike="noStrike" cap="none" dirty="0">
                <a:solidFill>
                  <a:srgbClr val="000000"/>
                </a:solidFill>
                <a:effectLst/>
                <a:latin typeface="Arial"/>
                <a:ea typeface="Arial"/>
                <a:cs typeface="Arial"/>
                <a:sym typeface="Arial"/>
              </a:rPr>
              <a:t>, the other videos, and other Conference materials.</a:t>
            </a:r>
          </a:p>
          <a:p>
            <a:pPr marL="0" lvl="0" indent="0">
              <a:spcBef>
                <a:spcPts val="0"/>
              </a:spcBef>
              <a:spcAft>
                <a:spcPts val="0"/>
              </a:spcAft>
              <a:buNone/>
            </a:pPr>
            <a:endParaRPr dirty="0"/>
          </a:p>
        </p:txBody>
      </p:sp>
    </p:spTree>
    <p:extLst>
      <p:ext uri="{BB962C8B-B14F-4D97-AF65-F5344CB8AC3E}">
        <p14:creationId xmlns:p14="http://schemas.microsoft.com/office/powerpoint/2010/main" val="805855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43726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sz="1100" b="0" i="0" u="none" strike="noStrike" cap="none" dirty="0">
                <a:solidFill>
                  <a:srgbClr val="000000"/>
                </a:solidFill>
                <a:effectLst/>
                <a:latin typeface="Arial"/>
                <a:ea typeface="Arial"/>
                <a:cs typeface="Arial"/>
                <a:sym typeface="Arial"/>
              </a:rPr>
              <a:t>We also want to ask about improving accessibility to service pamphlets. Although SPs have been developed for primarily for group use, they are rarely seen on a group literature table. We are not entirely clear why that is, and we are posing questions to you to try to determine why.  </a:t>
            </a:r>
          </a:p>
          <a:p>
            <a:pPr marL="139700" indent="0">
              <a:buFontTx/>
              <a:buNone/>
            </a:pPr>
            <a:endParaRPr lang="en-US" sz="1100" b="0" i="0" u="none" strike="noStrike" cap="none" dirty="0">
              <a:solidFill>
                <a:srgbClr val="000000"/>
              </a:solidFill>
              <a:effectLst/>
              <a:latin typeface="Arial"/>
              <a:ea typeface="Arial"/>
              <a:cs typeface="Arial"/>
              <a:sym typeface="Arial"/>
            </a:endParaRPr>
          </a:p>
          <a:p>
            <a:pPr marL="139700" indent="0">
              <a:buFontTx/>
              <a:buNone/>
            </a:pPr>
            <a:r>
              <a:rPr lang="en-US" sz="1100" b="0" i="0" u="none" strike="noStrike" cap="none" dirty="0">
                <a:solidFill>
                  <a:srgbClr val="000000"/>
                </a:solidFill>
                <a:effectLst/>
                <a:latin typeface="Arial"/>
                <a:ea typeface="Arial"/>
                <a:cs typeface="Arial"/>
                <a:sym typeface="Arial"/>
              </a:rPr>
              <a:t>The 2018 </a:t>
            </a:r>
            <a:r>
              <a:rPr lang="en-US" sz="1100" b="0" i="1" u="none" strike="noStrike" cap="none" dirty="0">
                <a:solidFill>
                  <a:srgbClr val="000000"/>
                </a:solidFill>
                <a:effectLst/>
                <a:latin typeface="Arial"/>
                <a:ea typeface="Arial"/>
                <a:cs typeface="Arial"/>
                <a:sym typeface="Arial"/>
              </a:rPr>
              <a:t>CAR</a:t>
            </a:r>
            <a:r>
              <a:rPr lang="en-US" sz="1100" b="0" i="0" u="none" strike="noStrike" cap="none" dirty="0">
                <a:solidFill>
                  <a:srgbClr val="000000"/>
                </a:solidFill>
                <a:effectLst/>
                <a:latin typeface="Arial"/>
                <a:ea typeface="Arial"/>
                <a:cs typeface="Arial"/>
                <a:sym typeface="Arial"/>
              </a:rPr>
              <a:t> motion, to create a project plan to change the current service pamphlet on social media to an IP, was adopted at WSC 2018. We assume the motivation to change the approval process and category for this pamphlet is primarily so that members will have greater access to it. We have heard no objections to the content of the current pamphlet; the issue seems to be accessibility. But we are not sure this is the best way to go about increasing access to a service pamphlet.</a:t>
            </a:r>
          </a:p>
          <a:p>
            <a:endParaRPr lang="en-US" dirty="0"/>
          </a:p>
        </p:txBody>
      </p:sp>
    </p:spTree>
    <p:extLst>
      <p:ext uri="{BB962C8B-B14F-4D97-AF65-F5344CB8AC3E}">
        <p14:creationId xmlns:p14="http://schemas.microsoft.com/office/powerpoint/2010/main" val="4167871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Issues related to social media are ever changing, and the approval process for service pamphlets allows us to update material quickly with oversight by the Conference. We have concerns about creating a Fellowship-approved IP on a topic that is so fast moving because our current practices with IPs mean it would not be updated. Creating a Fellowship-approved IP about social media also seems to further confuse the issue of what is recovery literature and what is meant as a tool for members or service bodies to use when interacting with the public.</a:t>
            </a:r>
          </a:p>
          <a:p>
            <a:pPr marL="0" lvl="0" indent="0">
              <a:spcBef>
                <a:spcPts val="0"/>
              </a:spcBef>
              <a:spcAft>
                <a:spcPts val="0"/>
              </a:spcAft>
              <a:buNone/>
            </a:pPr>
            <a:endParaRPr dirty="0"/>
          </a:p>
        </p:txBody>
      </p:sp>
    </p:spTree>
    <p:extLst>
      <p:ext uri="{BB962C8B-B14F-4D97-AF65-F5344CB8AC3E}">
        <p14:creationId xmlns:p14="http://schemas.microsoft.com/office/powerpoint/2010/main" val="3263869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FontTx/>
              <a:buNone/>
            </a:pPr>
            <a:r>
              <a:rPr lang="en-US" sz="1100" b="0" i="0" u="none" strike="noStrike" cap="none" dirty="0">
                <a:solidFill>
                  <a:srgbClr val="000000"/>
                </a:solidFill>
                <a:effectLst/>
                <a:latin typeface="Arial"/>
                <a:ea typeface="Arial"/>
                <a:cs typeface="Arial"/>
                <a:sym typeface="Arial"/>
              </a:rPr>
              <a:t>Service pamphlets state on the cover that they are not intended to be read during a recovery meeting. This seems to affect groups’ decisions about having them available on a group literature table or rack. Though service pamphlets are available for download from na.org, a group literature table is the only place that many members would ever be exposed to these tools. While </a:t>
            </a:r>
            <a:r>
              <a:rPr lang="en-US" sz="1100" b="0" i="1" u="none" strike="noStrike" cap="none" dirty="0">
                <a:solidFill>
                  <a:srgbClr val="000000"/>
                </a:solidFill>
                <a:effectLst/>
                <a:latin typeface="Arial"/>
                <a:ea typeface="Arial"/>
                <a:cs typeface="Arial"/>
                <a:sym typeface="Arial"/>
              </a:rPr>
              <a:t>The Group Booklet</a:t>
            </a:r>
            <a:r>
              <a:rPr lang="en-US" sz="1100" b="0" i="0" u="none" strike="noStrike" cap="none" dirty="0">
                <a:solidFill>
                  <a:srgbClr val="000000"/>
                </a:solidFill>
                <a:effectLst/>
                <a:latin typeface="Arial"/>
                <a:ea typeface="Arial"/>
                <a:cs typeface="Arial"/>
                <a:sym typeface="Arial"/>
              </a:rPr>
              <a:t> clearly states that only NA-approved literature should be read in an NA meeting, it also states, “Groups often make other kinds of NA publications available on the literature tables at their meetings: various NA service bulletins and handbooks, The NA Way Magazine, and local NA newsletters.” </a:t>
            </a:r>
          </a:p>
          <a:p>
            <a:pPr marL="139700" indent="0">
              <a:buFontTx/>
              <a:buNone/>
            </a:pPr>
            <a:endParaRPr lang="en-US" sz="1100" b="0" i="0" u="none" strike="noStrike" cap="none" dirty="0">
              <a:solidFill>
                <a:srgbClr val="000000"/>
              </a:solidFill>
              <a:effectLst/>
              <a:latin typeface="Arial"/>
              <a:ea typeface="Arial"/>
              <a:cs typeface="Arial"/>
              <a:sym typeface="Arial"/>
            </a:endParaRPr>
          </a:p>
          <a:p>
            <a:pPr marL="139700" indent="0">
              <a:buFontTx/>
              <a:buNone/>
            </a:pPr>
            <a:r>
              <a:rPr lang="en-US" sz="1100" b="0" i="0" u="none" strike="noStrike" cap="none" dirty="0">
                <a:solidFill>
                  <a:srgbClr val="000000"/>
                </a:solidFill>
                <a:effectLst/>
                <a:latin typeface="Arial"/>
                <a:ea typeface="Arial"/>
                <a:cs typeface="Arial"/>
                <a:sym typeface="Arial"/>
              </a:rPr>
              <a:t>We are interested in finding ways to continue to gather Fellowship experience and best practices for groups and service efforts and how to best provide these resources or tools so that our members know they exist.  </a:t>
            </a:r>
          </a:p>
          <a:p>
            <a:pPr marL="0" lvl="0" indent="0">
              <a:spcBef>
                <a:spcPts val="0"/>
              </a:spcBef>
              <a:spcAft>
                <a:spcPts val="0"/>
              </a:spcAft>
              <a:buFontTx/>
              <a:buNone/>
            </a:pPr>
            <a:endParaRPr dirty="0"/>
          </a:p>
        </p:txBody>
      </p:sp>
    </p:spTree>
    <p:extLst>
      <p:ext uri="{BB962C8B-B14F-4D97-AF65-F5344CB8AC3E}">
        <p14:creationId xmlns:p14="http://schemas.microsoft.com/office/powerpoint/2010/main" val="1722711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100" b="0" i="0" u="none" strike="noStrike" cap="none" dirty="0">
                <a:solidFill>
                  <a:srgbClr val="000000"/>
                </a:solidFill>
                <a:effectLst/>
                <a:latin typeface="Arial"/>
                <a:ea typeface="Arial"/>
                <a:cs typeface="Arial"/>
                <a:sym typeface="Arial"/>
              </a:rPr>
              <a:t>The third question in the survey asks for your thoughts on how to improve accessibility to service pamphlets and asks: A relatively small number of groups stock service pamphlets or group-related tools. Do you believe this is due to cost, awareness, fitting into a literature rack, the designation on the front cover that these are not to be read in a meeting, or some other reason?” We are asking you to please choose all the options that apply when answering this question.</a:t>
            </a:r>
          </a:p>
          <a:p>
            <a:endParaRPr lang="en-US" dirty="0"/>
          </a:p>
        </p:txBody>
      </p:sp>
    </p:spTree>
    <p:extLst>
      <p:ext uri="{BB962C8B-B14F-4D97-AF65-F5344CB8AC3E}">
        <p14:creationId xmlns:p14="http://schemas.microsoft.com/office/powerpoint/2010/main" val="3002978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194893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FontTx/>
              <a:buNone/>
            </a:pPr>
            <a:r>
              <a:rPr lang="en-US" sz="1100" b="0" i="0" u="none" strike="noStrike" cap="none" dirty="0">
                <a:solidFill>
                  <a:srgbClr val="000000"/>
                </a:solidFill>
                <a:effectLst/>
                <a:latin typeface="Arial"/>
                <a:ea typeface="Arial"/>
                <a:cs typeface="Arial"/>
                <a:sym typeface="Arial"/>
              </a:rPr>
              <a:t>We would also like to ask about improving accessibility to other service materials.</a:t>
            </a:r>
          </a:p>
          <a:p>
            <a:pPr marL="139700" indent="0">
              <a:buFontTx/>
              <a:buNone/>
            </a:pPr>
            <a:endParaRPr lang="en-US" sz="1100" b="0" i="0" u="none" strike="noStrike" cap="none" dirty="0">
              <a:solidFill>
                <a:srgbClr val="000000"/>
              </a:solidFill>
              <a:effectLst/>
              <a:latin typeface="Arial"/>
              <a:ea typeface="Arial"/>
              <a:cs typeface="Arial"/>
              <a:sym typeface="Arial"/>
            </a:endParaRPr>
          </a:p>
          <a:p>
            <a:pPr marL="139700" indent="0">
              <a:buFontTx/>
              <a:buNone/>
            </a:pPr>
            <a:r>
              <a:rPr lang="en-US" sz="1100" b="0" i="0" u="none" strike="noStrike" cap="none" dirty="0">
                <a:solidFill>
                  <a:srgbClr val="000000"/>
                </a:solidFill>
                <a:effectLst/>
                <a:latin typeface="Arial"/>
                <a:ea typeface="Arial"/>
                <a:cs typeface="Arial"/>
                <a:sym typeface="Arial"/>
              </a:rPr>
              <a:t>We have similar accessibility challenges with other tools intended for groups. Our current Local Service Toolbox Project has helped us create tools more quickly and involve any interested member in the process. The project is currently working on “GSR Basics” and has completed materials for </a:t>
            </a:r>
            <a:r>
              <a:rPr lang="en-US" sz="1100" b="0" i="1" u="none" strike="noStrike" cap="none" dirty="0">
                <a:solidFill>
                  <a:srgbClr val="000000"/>
                </a:solidFill>
                <a:effectLst/>
                <a:latin typeface="Arial"/>
                <a:ea typeface="Arial"/>
                <a:cs typeface="Arial"/>
                <a:sym typeface="Arial"/>
              </a:rPr>
              <a:t>Serving NA in Rural and Isolated Communities</a:t>
            </a:r>
            <a:r>
              <a:rPr lang="en-US" sz="1100" b="0" i="0" u="none" strike="noStrike" cap="none" dirty="0">
                <a:solidFill>
                  <a:srgbClr val="000000"/>
                </a:solidFill>
                <a:effectLst/>
                <a:latin typeface="Arial"/>
                <a:ea typeface="Arial"/>
                <a:cs typeface="Arial"/>
                <a:sym typeface="Arial"/>
              </a:rPr>
              <a:t> and </a:t>
            </a:r>
            <a:r>
              <a:rPr lang="en-US" sz="1100" b="0" i="1" u="none" strike="noStrike" cap="none" dirty="0">
                <a:solidFill>
                  <a:srgbClr val="000000"/>
                </a:solidFill>
                <a:effectLst/>
                <a:latin typeface="Arial"/>
                <a:ea typeface="Arial"/>
                <a:cs typeface="Arial"/>
                <a:sym typeface="Arial"/>
              </a:rPr>
              <a:t>CBDM Basics</a:t>
            </a:r>
            <a:r>
              <a:rPr lang="en-US" sz="1100" b="0" i="0" u="none" strike="noStrike" cap="none" dirty="0">
                <a:solidFill>
                  <a:srgbClr val="000000"/>
                </a:solidFill>
                <a:effectLst/>
                <a:latin typeface="Arial"/>
                <a:ea typeface="Arial"/>
                <a:cs typeface="Arial"/>
                <a:sym typeface="Arial"/>
              </a:rPr>
              <a:t>. You can find more information about that project here </a:t>
            </a:r>
            <a:r>
              <a:rPr lang="en-US" sz="1100" b="0" i="0" u="sng" strike="noStrike" cap="none" dirty="0">
                <a:solidFill>
                  <a:srgbClr val="000000"/>
                </a:solidFill>
                <a:effectLst/>
                <a:latin typeface="Arial"/>
                <a:ea typeface="Arial"/>
                <a:cs typeface="Arial"/>
                <a:sym typeface="Arial"/>
                <a:hlinkClick r:id="rId3"/>
              </a:rPr>
              <a:t>www.na.org/toolbox</a:t>
            </a:r>
            <a:r>
              <a:rPr lang="en-US" sz="1100" b="0" i="0" u="none" strike="noStrike" cap="none" dirty="0">
                <a:solidFill>
                  <a:srgbClr val="000000"/>
                </a:solidFill>
                <a:effectLst/>
                <a:latin typeface="Arial"/>
                <a:ea typeface="Arial"/>
                <a:cs typeface="Arial"/>
                <a:sym typeface="Arial"/>
              </a:rPr>
              <a:t>.  We have received positive feedback from members who have used these tools, but we struggle to inform members that these resources exist and how and where to access them.  </a:t>
            </a:r>
          </a:p>
          <a:p>
            <a:pPr marL="0" lvl="0" indent="0">
              <a:spcBef>
                <a:spcPts val="0"/>
              </a:spcBef>
              <a:spcAft>
                <a:spcPts val="0"/>
              </a:spcAft>
              <a:buNone/>
            </a:pPr>
            <a:endParaRPr dirty="0"/>
          </a:p>
        </p:txBody>
      </p:sp>
    </p:spTree>
    <p:extLst>
      <p:ext uri="{BB962C8B-B14F-4D97-AF65-F5344CB8AC3E}">
        <p14:creationId xmlns:p14="http://schemas.microsoft.com/office/powerpoint/2010/main" val="2721950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FontTx/>
              <a:buNone/>
            </a:pPr>
            <a:r>
              <a:rPr lang="en-US" sz="1100" b="0" i="0" u="none" strike="noStrike" cap="none" dirty="0">
                <a:solidFill>
                  <a:srgbClr val="000000"/>
                </a:solidFill>
                <a:effectLst/>
                <a:latin typeface="Arial"/>
                <a:ea typeface="Arial"/>
                <a:cs typeface="Arial"/>
                <a:sym typeface="Arial"/>
              </a:rPr>
              <a:t>Other than </a:t>
            </a:r>
            <a:r>
              <a:rPr lang="en-US" sz="1100" b="0" i="1" u="none" strike="noStrike" cap="none" dirty="0">
                <a:solidFill>
                  <a:srgbClr val="000000"/>
                </a:solidFill>
                <a:effectLst/>
                <a:latin typeface="Arial"/>
                <a:ea typeface="Arial"/>
                <a:cs typeface="Arial"/>
                <a:sym typeface="Arial"/>
              </a:rPr>
              <a:t>A Guide to World Services in NA</a:t>
            </a:r>
            <a:r>
              <a:rPr lang="en-US" sz="1100" b="0" i="0" u="none" strike="noStrike" cap="none" dirty="0">
                <a:solidFill>
                  <a:srgbClr val="000000"/>
                </a:solidFill>
                <a:effectLst/>
                <a:latin typeface="Arial"/>
                <a:ea typeface="Arial"/>
                <a:cs typeface="Arial"/>
                <a:sym typeface="Arial"/>
              </a:rPr>
              <a:t>, which is revised each Conference cycle, our most current handbook is the </a:t>
            </a:r>
            <a:r>
              <a:rPr lang="en-US" sz="1100" b="0" i="1" u="none" strike="noStrike" cap="none" dirty="0">
                <a:solidFill>
                  <a:srgbClr val="000000"/>
                </a:solidFill>
                <a:effectLst/>
                <a:latin typeface="Arial"/>
                <a:ea typeface="Arial"/>
                <a:cs typeface="Arial"/>
                <a:sym typeface="Arial"/>
              </a:rPr>
              <a:t>PR Handbook</a:t>
            </a:r>
            <a:r>
              <a:rPr lang="en-US" sz="1100" b="0" i="0" u="none" strike="noStrike" cap="none" dirty="0">
                <a:solidFill>
                  <a:srgbClr val="000000"/>
                </a:solidFill>
                <a:effectLst/>
                <a:latin typeface="Arial"/>
                <a:ea typeface="Arial"/>
                <a:cs typeface="Arial"/>
                <a:sym typeface="Arial"/>
              </a:rPr>
              <a:t>, approved and published in 2006. Since that time, we have developed </a:t>
            </a:r>
            <a:r>
              <a:rPr lang="en-US" sz="1100" b="0" i="1" u="none" strike="noStrike" cap="none" dirty="0">
                <a:solidFill>
                  <a:srgbClr val="000000"/>
                </a:solidFill>
                <a:effectLst/>
                <a:latin typeface="Arial"/>
                <a:ea typeface="Arial"/>
                <a:cs typeface="Arial"/>
                <a:sym typeface="Arial"/>
              </a:rPr>
              <a:t>PR Basics</a:t>
            </a:r>
            <a:r>
              <a:rPr lang="en-US" sz="1100" b="0" i="0" u="none" strike="noStrike" cap="none" dirty="0">
                <a:solidFill>
                  <a:srgbClr val="000000"/>
                </a:solidFill>
                <a:effectLst/>
                <a:latin typeface="Arial"/>
                <a:ea typeface="Arial"/>
                <a:cs typeface="Arial"/>
                <a:sym typeface="Arial"/>
              </a:rPr>
              <a:t> through the World Board-approval process, and we distribute almost eight times as many paper copies of </a:t>
            </a:r>
            <a:r>
              <a:rPr lang="en-US" sz="1100" b="0" i="1" u="none" strike="noStrike" cap="none" dirty="0">
                <a:solidFill>
                  <a:srgbClr val="000000"/>
                </a:solidFill>
                <a:effectLst/>
                <a:latin typeface="Arial"/>
                <a:ea typeface="Arial"/>
                <a:cs typeface="Arial"/>
                <a:sym typeface="Arial"/>
              </a:rPr>
              <a:t>PR Basics</a:t>
            </a:r>
            <a:r>
              <a:rPr lang="en-US" sz="1100" b="0" i="0" u="none" strike="noStrike" cap="none" dirty="0">
                <a:solidFill>
                  <a:srgbClr val="000000"/>
                </a:solidFill>
                <a:effectLst/>
                <a:latin typeface="Arial"/>
                <a:ea typeface="Arial"/>
                <a:cs typeface="Arial"/>
                <a:sym typeface="Arial"/>
              </a:rPr>
              <a:t> as we do the </a:t>
            </a:r>
            <a:r>
              <a:rPr lang="en-US" sz="1100" b="0" i="1" u="none" strike="noStrike" cap="none" dirty="0">
                <a:solidFill>
                  <a:srgbClr val="000000"/>
                </a:solidFill>
                <a:effectLst/>
                <a:latin typeface="Arial"/>
                <a:ea typeface="Arial"/>
                <a:cs typeface="Arial"/>
                <a:sym typeface="Arial"/>
              </a:rPr>
              <a:t>PR Handbook</a:t>
            </a:r>
            <a:r>
              <a:rPr lang="en-US" sz="1100" b="0" i="0" u="none" strike="noStrike" cap="none" dirty="0">
                <a:solidFill>
                  <a:srgbClr val="000000"/>
                </a:solidFill>
                <a:effectLst/>
                <a:latin typeface="Arial"/>
                <a:ea typeface="Arial"/>
                <a:cs typeface="Arial"/>
                <a:sym typeface="Arial"/>
              </a:rPr>
              <a:t>. In fiscal year 2019, we distributed 305 </a:t>
            </a:r>
            <a:r>
              <a:rPr lang="en-US" sz="1100" b="0" i="1" u="none" strike="noStrike" cap="none" dirty="0">
                <a:solidFill>
                  <a:srgbClr val="000000"/>
                </a:solidFill>
                <a:effectLst/>
                <a:latin typeface="Arial"/>
                <a:ea typeface="Arial"/>
                <a:cs typeface="Arial"/>
                <a:sym typeface="Arial"/>
              </a:rPr>
              <a:t>PR Handbooks</a:t>
            </a:r>
            <a:r>
              <a:rPr lang="en-US" sz="1100" b="0" i="0" u="none" strike="noStrike" cap="none" dirty="0">
                <a:solidFill>
                  <a:srgbClr val="000000"/>
                </a:solidFill>
                <a:effectLst/>
                <a:latin typeface="Arial"/>
                <a:ea typeface="Arial"/>
                <a:cs typeface="Arial"/>
                <a:sym typeface="Arial"/>
              </a:rPr>
              <a:t> and 2,315 copies of </a:t>
            </a:r>
            <a:r>
              <a:rPr lang="en-US" sz="1100" b="0" i="1" u="none" strike="noStrike" cap="none" dirty="0">
                <a:solidFill>
                  <a:srgbClr val="000000"/>
                </a:solidFill>
                <a:effectLst/>
                <a:latin typeface="Arial"/>
                <a:ea typeface="Arial"/>
                <a:cs typeface="Arial"/>
                <a:sym typeface="Arial"/>
              </a:rPr>
              <a:t>PR Basics</a:t>
            </a:r>
            <a:r>
              <a:rPr lang="en-US" sz="1100" b="0" i="0" u="none" strike="noStrike" cap="none" dirty="0">
                <a:solidFill>
                  <a:srgbClr val="000000"/>
                </a:solidFill>
                <a:effectLst/>
                <a:latin typeface="Arial"/>
                <a:ea typeface="Arial"/>
                <a:cs typeface="Arial"/>
                <a:sym typeface="Arial"/>
              </a:rPr>
              <a:t> from our Chatsworth office. And that does not take into account the number of </a:t>
            </a:r>
            <a:r>
              <a:rPr lang="en-US" sz="1100" b="0" i="1" u="none" strike="noStrike" cap="none" dirty="0">
                <a:solidFill>
                  <a:srgbClr val="000000"/>
                </a:solidFill>
                <a:effectLst/>
                <a:latin typeface="Arial"/>
                <a:ea typeface="Arial"/>
                <a:cs typeface="Arial"/>
                <a:sym typeface="Arial"/>
              </a:rPr>
              <a:t>PR Basics</a:t>
            </a:r>
            <a:r>
              <a:rPr lang="en-US" sz="1100" b="0" i="0" u="none" strike="noStrike" cap="none" dirty="0">
                <a:solidFill>
                  <a:srgbClr val="000000"/>
                </a:solidFill>
                <a:effectLst/>
                <a:latin typeface="Arial"/>
                <a:ea typeface="Arial"/>
                <a:cs typeface="Arial"/>
                <a:sym typeface="Arial"/>
              </a:rPr>
              <a:t> that are downloaded from the website. </a:t>
            </a:r>
          </a:p>
          <a:p>
            <a:pPr marL="139700" indent="0">
              <a:buFontTx/>
              <a:buNone/>
            </a:pPr>
            <a:endParaRPr lang="en-US" sz="1100" b="0" i="0" u="none" strike="noStrike" cap="none" dirty="0">
              <a:solidFill>
                <a:srgbClr val="000000"/>
              </a:solidFill>
              <a:effectLst/>
              <a:latin typeface="Arial"/>
              <a:ea typeface="Arial"/>
              <a:cs typeface="Arial"/>
              <a:sym typeface="Arial"/>
            </a:endParaRPr>
          </a:p>
          <a:p>
            <a:pPr marL="139700" indent="0">
              <a:buFontTx/>
              <a:buNone/>
            </a:pPr>
            <a:r>
              <a:rPr lang="en-US" sz="1100" b="0" i="0" u="none" strike="noStrike" cap="none" dirty="0">
                <a:solidFill>
                  <a:srgbClr val="000000"/>
                </a:solidFill>
                <a:effectLst/>
                <a:latin typeface="Arial"/>
                <a:ea typeface="Arial"/>
                <a:cs typeface="Arial"/>
                <a:sym typeface="Arial"/>
              </a:rPr>
              <a:t>These shorter, easier to digest, easier to translate pieces seem to be the clear Fellowship preference. We are currently looking at ways to package some of these shorter, more current resources so that they are more accessible. We are planning to include them as addenda to </a:t>
            </a:r>
            <a:r>
              <a:rPr lang="en-US" sz="1100" b="0" i="1" u="none" strike="noStrike" cap="none" dirty="0">
                <a:solidFill>
                  <a:srgbClr val="000000"/>
                </a:solidFill>
                <a:effectLst/>
                <a:latin typeface="Arial"/>
                <a:ea typeface="Arial"/>
                <a:cs typeface="Arial"/>
                <a:sym typeface="Arial"/>
              </a:rPr>
              <a:t>A Guide to Local Services in NA</a:t>
            </a:r>
            <a:r>
              <a:rPr lang="en-US" sz="1100" b="0" i="0" u="none" strike="noStrike" cap="none" dirty="0">
                <a:solidFill>
                  <a:srgbClr val="000000"/>
                </a:solidFill>
                <a:effectLst/>
                <a:latin typeface="Arial"/>
                <a:ea typeface="Arial"/>
                <a:cs typeface="Arial"/>
                <a:sym typeface="Arial"/>
              </a:rPr>
              <a:t>, and we have talked about possibly creating apps and other ideas to make it easier for members, groups, and service bodies to find and use the materials they need.</a:t>
            </a:r>
          </a:p>
          <a:p>
            <a:pPr marL="139700" indent="0">
              <a:buFontTx/>
              <a:buNone/>
            </a:pPr>
            <a:endParaRPr lang="en-US" sz="1100" b="0" i="0" u="none" strike="noStrike" cap="none" dirty="0">
              <a:solidFill>
                <a:srgbClr val="000000"/>
              </a:solidFill>
              <a:effectLst/>
              <a:latin typeface="Arial"/>
              <a:ea typeface="Arial"/>
              <a:cs typeface="Arial"/>
              <a:sym typeface="Arial"/>
            </a:endParaRPr>
          </a:p>
          <a:p>
            <a:pPr marL="139700" indent="0">
              <a:buFontTx/>
              <a:buNone/>
            </a:pPr>
            <a:r>
              <a:rPr lang="en-US" sz="1100" b="0" i="0" u="none" strike="noStrike" cap="none" dirty="0">
                <a:solidFill>
                  <a:srgbClr val="000000"/>
                </a:solidFill>
                <a:effectLst/>
                <a:latin typeface="Arial"/>
                <a:ea typeface="Arial"/>
                <a:cs typeface="Arial"/>
                <a:sym typeface="Arial"/>
              </a:rPr>
              <a:t>For a complete list of all service tools, including handbooks, basics, and more, see the List of Published Materials in Addendum F.</a:t>
            </a:r>
          </a:p>
          <a:p>
            <a:pPr marL="0" lvl="0" indent="0">
              <a:spcBef>
                <a:spcPts val="0"/>
              </a:spcBef>
              <a:spcAft>
                <a:spcPts val="0"/>
              </a:spcAft>
              <a:buFontTx/>
              <a:buNone/>
            </a:pPr>
            <a:endParaRPr dirty="0"/>
          </a:p>
        </p:txBody>
      </p:sp>
    </p:spTree>
    <p:extLst>
      <p:ext uri="{BB962C8B-B14F-4D97-AF65-F5344CB8AC3E}">
        <p14:creationId xmlns:p14="http://schemas.microsoft.com/office/powerpoint/2010/main" val="2222845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The fourth question in the survey asks you about improving accessibility to materials and reads: “What other ideas do you have for getting approved service materials to groups and members more easily?”</a:t>
            </a:r>
          </a:p>
          <a:p>
            <a:endParaRPr lang="en-US" dirty="0"/>
          </a:p>
        </p:txBody>
      </p:sp>
    </p:spTree>
    <p:extLst>
      <p:ext uri="{BB962C8B-B14F-4D97-AF65-F5344CB8AC3E}">
        <p14:creationId xmlns:p14="http://schemas.microsoft.com/office/powerpoint/2010/main" val="37228997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82488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dirty="0">
                <a:solidFill>
                  <a:srgbClr val="000000"/>
                </a:solidFill>
                <a:effectLst/>
                <a:latin typeface="Arial"/>
                <a:ea typeface="Arial"/>
                <a:cs typeface="Arial"/>
                <a:sym typeface="Arial"/>
              </a:rPr>
              <a:t>This is the third time we will include a survey in the </a:t>
            </a:r>
            <a:r>
              <a:rPr lang="en-US" sz="1100" b="0" i="1" u="none" strike="noStrike" cap="none" dirty="0">
                <a:solidFill>
                  <a:srgbClr val="000000"/>
                </a:solidFill>
                <a:effectLst/>
                <a:latin typeface="Arial"/>
                <a:ea typeface="Arial"/>
                <a:cs typeface="Arial"/>
                <a:sym typeface="Arial"/>
              </a:rPr>
              <a:t>CAR </a:t>
            </a:r>
            <a:r>
              <a:rPr lang="en-US" sz="1100" b="0" i="0" u="none" strike="noStrike" cap="none" dirty="0">
                <a:solidFill>
                  <a:srgbClr val="000000"/>
                </a:solidFill>
                <a:effectLst/>
                <a:latin typeface="Arial"/>
                <a:ea typeface="Arial"/>
                <a:cs typeface="Arial"/>
                <a:sym typeface="Arial"/>
              </a:rPr>
              <a:t>to help set priorities for recovery literature, service material, and Issue Discussion Topics (IDTs). </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We are asking members to fill in the online version of the survey posted at </a:t>
            </a:r>
            <a:r>
              <a:rPr lang="en-US" sz="1100" b="0" i="0" u="sng" strike="noStrike" cap="none" dirty="0">
                <a:solidFill>
                  <a:srgbClr val="000000"/>
                </a:solidFill>
                <a:effectLst/>
                <a:latin typeface="Arial"/>
                <a:ea typeface="Arial"/>
                <a:cs typeface="Arial"/>
                <a:sym typeface="Arial"/>
                <a:hlinkClick r:id="rId3"/>
              </a:rPr>
              <a:t>www.na.org/survey</a:t>
            </a:r>
            <a:r>
              <a:rPr lang="en-US" sz="1100" b="0" i="0" u="none" strike="noStrike" cap="none" dirty="0">
                <a:solidFill>
                  <a:srgbClr val="000000"/>
                </a:solidFill>
                <a:effectLst/>
                <a:latin typeface="Arial"/>
                <a:ea typeface="Arial"/>
                <a:cs typeface="Arial"/>
                <a:sym typeface="Arial"/>
              </a:rPr>
              <a:t> by the first of April, 2020. There is also a link to the survey on the NA Meeting Search app. We are also asking Conference participants to collect the conscience of their service bodies and submit those results by the sixteenth of April, 2020. A separate link will be provided for this.</a:t>
            </a:r>
            <a:endParaRPr lang="en-US" sz="1100" b="1" i="0" u="sng" strike="noStrike" cap="none" dirty="0">
              <a:solidFill>
                <a:srgbClr val="000000"/>
              </a:solidFill>
              <a:effectLst/>
              <a:latin typeface="Arial"/>
              <a:ea typeface="Arial"/>
              <a:cs typeface="Arial"/>
              <a:sym typeface="Arial"/>
            </a:endParaRPr>
          </a:p>
          <a:p>
            <a:pPr marL="0" lvl="0" indent="0">
              <a:spcBef>
                <a:spcPts val="0"/>
              </a:spcBef>
              <a:spcAft>
                <a:spcPts val="0"/>
              </a:spcAft>
              <a:buNone/>
            </a:pPr>
            <a:endParaRPr dirty="0"/>
          </a:p>
        </p:txBody>
      </p:sp>
    </p:spTree>
    <p:extLst>
      <p:ext uri="{BB962C8B-B14F-4D97-AF65-F5344CB8AC3E}">
        <p14:creationId xmlns:p14="http://schemas.microsoft.com/office/powerpoint/2010/main" val="4013085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sz="1100" b="0" i="0" u="none" strike="noStrike" cap="none" dirty="0">
                <a:solidFill>
                  <a:srgbClr val="000000"/>
                </a:solidFill>
                <a:effectLst/>
                <a:latin typeface="Arial"/>
                <a:ea typeface="Arial"/>
                <a:cs typeface="Arial"/>
                <a:sym typeface="Arial"/>
              </a:rPr>
              <a:t>We hope to be able to use some of what we have learned from the Local Service Toolbox Project and the Board-approval process to develop, review, and have approved tools for groups, areas, regions, and zones that we can eventually compile to revise </a:t>
            </a:r>
            <a:r>
              <a:rPr lang="en-US" sz="1100" b="0" i="1" u="none" strike="noStrike" cap="none" dirty="0">
                <a:solidFill>
                  <a:srgbClr val="000000"/>
                </a:solidFill>
                <a:effectLst/>
                <a:latin typeface="Arial"/>
                <a:ea typeface="Arial"/>
                <a:cs typeface="Arial"/>
                <a:sym typeface="Arial"/>
              </a:rPr>
              <a:t>A Guide to Local Service in NA</a:t>
            </a:r>
            <a:r>
              <a:rPr lang="en-US" sz="1100" b="0" i="0" u="none" strike="noStrike" cap="none" dirty="0">
                <a:solidFill>
                  <a:srgbClr val="000000"/>
                </a:solidFill>
                <a:effectLst/>
                <a:latin typeface="Arial"/>
                <a:ea typeface="Arial"/>
                <a:cs typeface="Arial"/>
                <a:sym typeface="Arial"/>
              </a:rPr>
              <a:t>. We do not have a successful history of looking at revisions to the entire service system at one time, and this incremental approach seems more realistic to us.</a:t>
            </a:r>
          </a:p>
          <a:p>
            <a:pPr marL="139700" indent="0">
              <a:buFontTx/>
              <a:buNone/>
            </a:pPr>
            <a:endParaRPr lang="en-US" sz="1100" b="0" i="0" u="none" strike="noStrike" cap="none" dirty="0">
              <a:solidFill>
                <a:srgbClr val="000000"/>
              </a:solidFill>
              <a:effectLst/>
              <a:latin typeface="Arial"/>
              <a:ea typeface="Arial"/>
              <a:cs typeface="Arial"/>
              <a:sym typeface="Arial"/>
            </a:endParaRPr>
          </a:p>
          <a:p>
            <a:pPr marL="139700" indent="0">
              <a:buFontTx/>
              <a:buNone/>
            </a:pPr>
            <a:r>
              <a:rPr lang="en-US" sz="1100" b="0" i="0" u="none" strike="noStrike" cap="none" dirty="0">
                <a:solidFill>
                  <a:srgbClr val="000000"/>
                </a:solidFill>
                <a:effectLst/>
                <a:latin typeface="Arial"/>
                <a:ea typeface="Arial"/>
                <a:cs typeface="Arial"/>
                <a:sym typeface="Arial"/>
              </a:rPr>
              <a:t>If we are ever to “catch up,” we need to be able to update materials more easily and make them available in a way that members can readily access. At some point in the future, we would like to redesign the look of our IPs and tools, but the blurry line between tools and recovery literature makes this more difficult. Until we know your thoughts about how to categorize literature and tools and make sure they are as accessible as possible, a redesign seems premature. We want the look and packaging of materials to be more obvious to newer members or those new to service, and we want it to reflect members’ vision of how these materials should be used. Don’t worry; this is an idea for the future, and we won’t do anything without asking for your input and providing a lot of notice.</a:t>
            </a:r>
          </a:p>
          <a:p>
            <a:endParaRPr lang="en-US" dirty="0"/>
          </a:p>
        </p:txBody>
      </p:sp>
    </p:spTree>
    <p:extLst>
      <p:ext uri="{BB962C8B-B14F-4D97-AF65-F5344CB8AC3E}">
        <p14:creationId xmlns:p14="http://schemas.microsoft.com/office/powerpoint/2010/main" val="35618763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FontTx/>
              <a:buNone/>
            </a:pPr>
            <a:r>
              <a:rPr lang="en-US" sz="1100" b="0" i="0" u="none" strike="noStrike" cap="none" dirty="0">
                <a:solidFill>
                  <a:srgbClr val="000000"/>
                </a:solidFill>
                <a:effectLst/>
                <a:latin typeface="Arial"/>
                <a:ea typeface="Arial"/>
                <a:cs typeface="Arial"/>
                <a:sym typeface="Arial"/>
              </a:rPr>
              <a:t>If you’re new to NA service or unfamiliar with our literature and service material processes, some of these issues may seem a bit confusing. Please don’t hesitate to email </a:t>
            </a:r>
            <a:r>
              <a:rPr lang="en-US" sz="1100" b="0" i="0" u="sng" strike="noStrike" cap="none" dirty="0">
                <a:solidFill>
                  <a:srgbClr val="000000"/>
                </a:solidFill>
                <a:effectLst/>
                <a:latin typeface="Arial"/>
                <a:ea typeface="Arial"/>
                <a:cs typeface="Arial"/>
                <a:sym typeface="Arial"/>
                <a:hlinkClick r:id="rId3"/>
              </a:rPr>
              <a:t>worldboard@na.org</a:t>
            </a:r>
            <a:r>
              <a:rPr lang="en-US" sz="1100" b="0" i="0" u="none" strike="noStrike" cap="none" dirty="0">
                <a:solidFill>
                  <a:srgbClr val="000000"/>
                </a:solidFill>
                <a:effectLst/>
                <a:latin typeface="Arial"/>
                <a:ea typeface="Arial"/>
                <a:cs typeface="Arial"/>
                <a:sym typeface="Arial"/>
              </a:rPr>
              <a:t> if you have any questions. </a:t>
            </a:r>
          </a:p>
          <a:p>
            <a:pPr marL="139700" indent="0">
              <a:buFontTx/>
              <a:buNone/>
            </a:pPr>
            <a:endParaRPr lang="en-US" sz="1100" b="0" i="0" u="none" strike="noStrike" cap="none" dirty="0">
              <a:solidFill>
                <a:srgbClr val="000000"/>
              </a:solidFill>
              <a:effectLst/>
              <a:latin typeface="Arial"/>
              <a:ea typeface="Arial"/>
              <a:cs typeface="Arial"/>
              <a:sym typeface="Arial"/>
            </a:endParaRPr>
          </a:p>
          <a:p>
            <a:pPr marL="139700" indent="0">
              <a:buFontTx/>
              <a:buNone/>
            </a:pPr>
            <a:r>
              <a:rPr lang="en-US" sz="1100" b="0" i="0" u="none" strike="noStrike" cap="none" dirty="0">
                <a:solidFill>
                  <a:srgbClr val="000000"/>
                </a:solidFill>
                <a:effectLst/>
                <a:latin typeface="Arial"/>
                <a:ea typeface="Arial"/>
                <a:cs typeface="Arial"/>
                <a:sym typeface="Arial"/>
              </a:rPr>
              <a:t>Again, the purpose of this survey is to gather your ideas about topics we intend to discuss at WSC 2020. We are not attempting to change the Fellowship-approval process for recovery literature, but we would like to continue to improve access and perhaps clarify the ways we categorize some materials. Our goal is to have more useful, current materials that reflect the Fellowship’s best practices.</a:t>
            </a:r>
          </a:p>
          <a:p>
            <a:pPr marL="0" lvl="0" indent="0">
              <a:spcBef>
                <a:spcPts val="0"/>
              </a:spcBef>
              <a:spcAft>
                <a:spcPts val="0"/>
              </a:spcAft>
              <a:buNone/>
            </a:pPr>
            <a:endParaRPr dirty="0"/>
          </a:p>
        </p:txBody>
      </p:sp>
    </p:spTree>
    <p:extLst>
      <p:ext uri="{BB962C8B-B14F-4D97-AF65-F5344CB8AC3E}">
        <p14:creationId xmlns:p14="http://schemas.microsoft.com/office/powerpoint/2010/main" val="30066540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One last time, the deadline for members to respond to the survey is April 1</a:t>
            </a:r>
            <a:r>
              <a:rPr lang="en-US" sz="1100" b="0" i="0" u="none" strike="noStrike" cap="none" baseline="30000" dirty="0">
                <a:solidFill>
                  <a:srgbClr val="000000"/>
                </a:solidFill>
                <a:effectLst/>
                <a:latin typeface="Arial"/>
                <a:ea typeface="Arial"/>
                <a:cs typeface="Arial"/>
                <a:sym typeface="Arial"/>
              </a:rPr>
              <a:t>st</a:t>
            </a:r>
            <a:r>
              <a:rPr lang="en-US" sz="1100" b="0" i="0" u="none" strike="noStrike" cap="none" dirty="0">
                <a:solidFill>
                  <a:srgbClr val="000000"/>
                </a:solidFill>
                <a:effectLst/>
                <a:latin typeface="Arial"/>
                <a:ea typeface="Arial"/>
                <a:cs typeface="Arial"/>
                <a:sym typeface="Arial"/>
              </a:rPr>
              <a:t>, 2020. Regions and zones have until April 16</a:t>
            </a:r>
            <a:r>
              <a:rPr lang="en-US" sz="1100" b="0" i="0" u="none" strike="noStrike" cap="none" baseline="30000" dirty="0">
                <a:solidFill>
                  <a:srgbClr val="000000"/>
                </a:solidFill>
                <a:effectLst/>
                <a:latin typeface="Arial"/>
                <a:ea typeface="Arial"/>
                <a:cs typeface="Arial"/>
                <a:sym typeface="Arial"/>
              </a:rPr>
              <a:t>th</a:t>
            </a:r>
            <a:r>
              <a:rPr lang="en-US" sz="1100" b="0" i="0" u="none" strike="noStrike" cap="none" dirty="0">
                <a:solidFill>
                  <a:srgbClr val="000000"/>
                </a:solidFill>
                <a:effectLst/>
                <a:latin typeface="Arial"/>
                <a:ea typeface="Arial"/>
                <a:cs typeface="Arial"/>
                <a:sym typeface="Arial"/>
              </a:rPr>
              <a:t> to submit their regional and zonal consciences. The survey can be found at </a:t>
            </a:r>
            <a:r>
              <a:rPr lang="en-US" sz="1100" b="0" i="0" u="sng" strike="noStrike" cap="none" dirty="0">
                <a:solidFill>
                  <a:srgbClr val="000000"/>
                </a:solidFill>
                <a:effectLst/>
                <a:latin typeface="Arial"/>
                <a:ea typeface="Arial"/>
                <a:cs typeface="Arial"/>
                <a:sym typeface="Arial"/>
                <a:hlinkClick r:id="rId3"/>
              </a:rPr>
              <a:t>www.na.org/survey</a:t>
            </a:r>
            <a:r>
              <a:rPr lang="en-US" sz="1100" b="0" i="0" u="none" strike="noStrike" cap="none" dirty="0">
                <a:solidFill>
                  <a:srgbClr val="000000"/>
                </a:solidFill>
                <a:effectLst/>
                <a:latin typeface="Arial"/>
                <a:ea typeface="Arial"/>
                <a:cs typeface="Arial"/>
                <a:sym typeface="Arial"/>
              </a:rPr>
              <a:t>, and via the NA Meeting Search app.</a:t>
            </a:r>
          </a:p>
          <a:p>
            <a:endParaRPr lang="en-US" dirty="0"/>
          </a:p>
        </p:txBody>
      </p:sp>
    </p:spTree>
    <p:extLst>
      <p:ext uri="{BB962C8B-B14F-4D97-AF65-F5344CB8AC3E}">
        <p14:creationId xmlns:p14="http://schemas.microsoft.com/office/powerpoint/2010/main" val="2502300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Google Shape;11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This is the fourth of five videos covering material in the 2020 </a:t>
            </a:r>
            <a:r>
              <a:rPr lang="en-US" sz="1100" b="0" i="1" u="none" strike="noStrike" cap="none" dirty="0">
                <a:solidFill>
                  <a:srgbClr val="000000"/>
                </a:solidFill>
                <a:effectLst/>
                <a:latin typeface="Arial"/>
                <a:ea typeface="Arial"/>
                <a:cs typeface="Arial"/>
                <a:sym typeface="Arial"/>
              </a:rPr>
              <a:t>Conference Agenda Report</a:t>
            </a:r>
            <a:r>
              <a:rPr lang="en-US" sz="1100" b="0" i="0" u="none" strike="noStrike" cap="none" dirty="0">
                <a:solidFill>
                  <a:srgbClr val="000000"/>
                </a:solidFill>
                <a:effectLst/>
                <a:latin typeface="Arial"/>
                <a:ea typeface="Arial"/>
                <a:cs typeface="Arial"/>
                <a:sym typeface="Arial"/>
              </a:rPr>
              <a:t> (or </a:t>
            </a:r>
            <a:r>
              <a:rPr lang="en-US" sz="1100" b="0" i="1" u="none" strike="noStrike" cap="none" dirty="0">
                <a:solidFill>
                  <a:srgbClr val="000000"/>
                </a:solidFill>
                <a:effectLst/>
                <a:latin typeface="Arial"/>
                <a:ea typeface="Arial"/>
                <a:cs typeface="Arial"/>
                <a:sym typeface="Arial"/>
              </a:rPr>
              <a:t>CAR</a:t>
            </a:r>
            <a:r>
              <a:rPr lang="en-US" sz="1100" b="0" i="0" u="none" strike="noStrike" cap="none" dirty="0">
                <a:solidFill>
                  <a:srgbClr val="000000"/>
                </a:solidFill>
                <a:effectLst/>
                <a:latin typeface="Arial"/>
                <a:ea typeface="Arial"/>
                <a:cs typeface="Arial"/>
                <a:sym typeface="Arial"/>
              </a:rPr>
              <a:t> for short).</a:t>
            </a:r>
          </a:p>
          <a:p>
            <a:pPr marL="0" lvl="0" indent="0">
              <a:spcBef>
                <a:spcPts val="0"/>
              </a:spcBef>
              <a:spcAft>
                <a:spcPts val="0"/>
              </a:spcAft>
              <a:buNone/>
            </a:pPr>
            <a:endParaRPr dirty="0"/>
          </a:p>
        </p:txBody>
      </p:sp>
    </p:spTree>
    <p:extLst>
      <p:ext uri="{BB962C8B-B14F-4D97-AF65-F5344CB8AC3E}">
        <p14:creationId xmlns:p14="http://schemas.microsoft.com/office/powerpoint/2010/main" val="110062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FontTx/>
              <a:buNone/>
            </a:pPr>
            <a:r>
              <a:rPr lang="en-US" sz="1100" b="0" i="0" u="none" strike="noStrike" cap="none" dirty="0">
                <a:solidFill>
                  <a:srgbClr val="000000"/>
                </a:solidFill>
                <a:effectLst/>
                <a:latin typeface="Arial"/>
                <a:ea typeface="Arial"/>
                <a:cs typeface="Arial"/>
                <a:sym typeface="Arial"/>
              </a:rPr>
              <a:t>Many of the items in this survey are simply carryovers from the surveys in the previous two </a:t>
            </a:r>
            <a:r>
              <a:rPr lang="en-US" sz="1100" b="0" i="1" u="none" strike="noStrike" cap="none" dirty="0">
                <a:solidFill>
                  <a:srgbClr val="000000"/>
                </a:solidFill>
                <a:effectLst/>
                <a:latin typeface="Arial"/>
                <a:ea typeface="Arial"/>
                <a:cs typeface="Arial"/>
                <a:sym typeface="Arial"/>
              </a:rPr>
              <a:t>CARs</a:t>
            </a:r>
            <a:r>
              <a:rPr lang="en-US" sz="1100" b="0" i="0" u="none" strike="noStrike" cap="none" dirty="0">
                <a:solidFill>
                  <a:srgbClr val="000000"/>
                </a:solidFill>
                <a:effectLst/>
                <a:latin typeface="Arial"/>
                <a:ea typeface="Arial"/>
                <a:cs typeface="Arial"/>
                <a:sym typeface="Arial"/>
              </a:rPr>
              <a:t>. We added ideas we have heard since the last Conference through conversations, emails and phone calls, workshops, and input to the planning process. After compiling all of those ideas, we distributed a draft of this survey to Conference participants for input, and we have added their ideas to the lists that follow. We also have included the ideas in the relevant current </a:t>
            </a:r>
            <a:r>
              <a:rPr lang="en-US" sz="1100" b="0" i="1" u="none" strike="noStrike" cap="none" dirty="0">
                <a:solidFill>
                  <a:srgbClr val="000000"/>
                </a:solidFill>
                <a:effectLst/>
                <a:latin typeface="Arial"/>
                <a:ea typeface="Arial"/>
                <a:cs typeface="Arial"/>
                <a:sym typeface="Arial"/>
              </a:rPr>
              <a:t>CAR</a:t>
            </a:r>
            <a:r>
              <a:rPr lang="en-US" sz="1100" b="0" i="0" u="none" strike="noStrike" cap="none" dirty="0">
                <a:solidFill>
                  <a:srgbClr val="000000"/>
                </a:solidFill>
                <a:effectLst/>
                <a:latin typeface="Arial"/>
                <a:ea typeface="Arial"/>
                <a:cs typeface="Arial"/>
                <a:sym typeface="Arial"/>
              </a:rPr>
              <a:t> motions.</a:t>
            </a:r>
          </a:p>
          <a:p>
            <a:pPr marL="139700" indent="0">
              <a:buFontTx/>
              <a:buNone/>
            </a:pPr>
            <a:endParaRPr lang="en-US" sz="1100" b="0" i="0" u="none" strike="noStrike" cap="none" dirty="0">
              <a:solidFill>
                <a:srgbClr val="000000"/>
              </a:solidFill>
              <a:effectLst/>
              <a:latin typeface="Arial"/>
              <a:ea typeface="Arial"/>
              <a:cs typeface="Arial"/>
              <a:sym typeface="Arial"/>
            </a:endParaRPr>
          </a:p>
          <a:p>
            <a:pPr marL="139700" indent="0">
              <a:buFontTx/>
              <a:buNone/>
            </a:pPr>
            <a:r>
              <a:rPr lang="en-US" sz="1100" b="0" i="0" u="none" strike="noStrike" cap="none" dirty="0">
                <a:solidFill>
                  <a:srgbClr val="000000"/>
                </a:solidFill>
                <a:effectLst/>
                <a:latin typeface="Arial"/>
                <a:ea typeface="Arial"/>
                <a:cs typeface="Arial"/>
                <a:sym typeface="Arial"/>
              </a:rPr>
              <a:t>Members’ responses to this survey will help Conference participants decide on what local service tools and recovery IPs to develop next. The Conference Approval Track material will contain two general project plans, one for IP development and one for local service tools. The specific focus of those two plans will be determined at the Conference using the survey results as a resource.</a:t>
            </a:r>
          </a:p>
          <a:p>
            <a:pPr marL="0" lvl="0" indent="0">
              <a:spcBef>
                <a:spcPts val="0"/>
              </a:spcBef>
              <a:spcAft>
                <a:spcPts val="0"/>
              </a:spcAft>
              <a:buNone/>
            </a:pPr>
            <a:endParaRPr dirty="0"/>
          </a:p>
        </p:txBody>
      </p:sp>
    </p:spTree>
    <p:extLst>
      <p:ext uri="{BB962C8B-B14F-4D97-AF65-F5344CB8AC3E}">
        <p14:creationId xmlns:p14="http://schemas.microsoft.com/office/powerpoint/2010/main" val="3883456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sz="1100" b="0" i="0" u="none" strike="noStrike" cap="none" dirty="0">
                <a:solidFill>
                  <a:srgbClr val="000000"/>
                </a:solidFill>
                <a:effectLst/>
                <a:latin typeface="Arial"/>
                <a:ea typeface="Arial"/>
                <a:cs typeface="Arial"/>
                <a:sym typeface="Arial"/>
              </a:rPr>
              <a:t>Unless otherwise directed by WSC 2020, we are planning to continue work on the Spiritual Principle a Day meditation book, and will offer a project plan for the second cycle of the project in the Conference Approval Track material. More information about the project can be found here </a:t>
            </a:r>
            <a:r>
              <a:rPr lang="en-US" sz="1100" b="0" i="0" u="none" strike="noStrike" cap="none" dirty="0">
                <a:solidFill>
                  <a:srgbClr val="000000"/>
                </a:solidFill>
                <a:effectLst/>
                <a:latin typeface="Arial"/>
                <a:ea typeface="Arial"/>
                <a:cs typeface="Arial"/>
                <a:sym typeface="Arial"/>
                <a:hlinkClick r:id="rId3"/>
              </a:rPr>
              <a:t>www.na.org/spad</a:t>
            </a:r>
            <a:r>
              <a:rPr lang="en-US" sz="1100" b="0" i="0" u="none" strike="noStrike" cap="none" dirty="0">
                <a:solidFill>
                  <a:srgbClr val="000000"/>
                </a:solidFill>
                <a:effectLst/>
                <a:latin typeface="Arial"/>
                <a:ea typeface="Arial"/>
                <a:cs typeface="Arial"/>
                <a:sym typeface="Arial"/>
              </a:rPr>
              <a:t> . </a:t>
            </a:r>
          </a:p>
        </p:txBody>
      </p:sp>
    </p:spTree>
    <p:extLst>
      <p:ext uri="{BB962C8B-B14F-4D97-AF65-F5344CB8AC3E}">
        <p14:creationId xmlns:p14="http://schemas.microsoft.com/office/powerpoint/2010/main" val="1793695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This is the full list of items in the New Recovery Literature section of the survey. We are asking you to select up to three from this list. Again, this is intended to help the WSC prioritize the focus of an IP project for the upcoming cycle, and will also help set possible priorities for the future.</a:t>
            </a:r>
          </a:p>
          <a:p>
            <a:pPr marL="0" lvl="0" indent="0">
              <a:spcBef>
                <a:spcPts val="0"/>
              </a:spcBef>
              <a:spcAft>
                <a:spcPts val="0"/>
              </a:spcAft>
              <a:buNone/>
            </a:pPr>
            <a:endParaRPr dirty="0"/>
          </a:p>
        </p:txBody>
      </p:sp>
    </p:spTree>
    <p:extLst>
      <p:ext uri="{BB962C8B-B14F-4D97-AF65-F5344CB8AC3E}">
        <p14:creationId xmlns:p14="http://schemas.microsoft.com/office/powerpoint/2010/main" val="1580863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92162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This is the full list of items in the Revisions to Existing Recovery Literature section. Please choose no more than two from this list.</a:t>
            </a:r>
          </a:p>
          <a:p>
            <a:pPr marL="0" lvl="0" indent="0">
              <a:spcBef>
                <a:spcPts val="0"/>
              </a:spcBef>
              <a:spcAft>
                <a:spcPts val="0"/>
              </a:spcAft>
              <a:buNone/>
            </a:pPr>
            <a:endParaRPr dirty="0"/>
          </a:p>
        </p:txBody>
      </p:sp>
    </p:spTree>
    <p:extLst>
      <p:ext uri="{BB962C8B-B14F-4D97-AF65-F5344CB8AC3E}">
        <p14:creationId xmlns:p14="http://schemas.microsoft.com/office/powerpoint/2010/main" val="2516037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sp>
        <p:nvSpPr>
          <p:cNvPr id="10" name="Google Shape;10;p2"/>
          <p:cNvSpPr/>
          <p:nvPr/>
        </p:nvSpPr>
        <p:spPr>
          <a:xfrm rot="10800000">
            <a:off x="6015809" y="-167"/>
            <a:ext cx="6176400" cy="6858000"/>
          </a:xfrm>
          <a:prstGeom prst="rect">
            <a:avLst/>
          </a:prstGeom>
          <a:gradFill>
            <a:gsLst>
              <a:gs pos="0">
                <a:srgbClr val="FF0000"/>
              </a:gs>
              <a:gs pos="89000">
                <a:srgbClr val="AA1E2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pic>
        <p:nvPicPr>
          <p:cNvPr id="3" name="Picture 2">
            <a:extLst>
              <a:ext uri="{FF2B5EF4-FFF2-40B4-BE49-F238E27FC236}">
                <a16:creationId xmlns:a16="http://schemas.microsoft.com/office/drawing/2014/main" xmlns="" id="{C35EB08F-F0CF-AD40-AA7D-D1B3828D8219}"/>
              </a:ext>
            </a:extLst>
          </p:cNvPr>
          <p:cNvPicPr>
            <a:picLocks noChangeAspect="1"/>
          </p:cNvPicPr>
          <p:nvPr userDrawn="1"/>
        </p:nvPicPr>
        <p:blipFill>
          <a:blip r:embed="rId2"/>
          <a:stretch>
            <a:fillRect/>
          </a:stretch>
        </p:blipFill>
        <p:spPr>
          <a:xfrm>
            <a:off x="-1" y="0"/>
            <a:ext cx="4756879" cy="6858000"/>
          </a:xfrm>
          <a:prstGeom prst="rect">
            <a:avLst/>
          </a:prstGeom>
        </p:spPr>
      </p:pic>
      <p:grpSp>
        <p:nvGrpSpPr>
          <p:cNvPr id="11" name="Google Shape;11;p2"/>
          <p:cNvGrpSpPr/>
          <p:nvPr/>
        </p:nvGrpSpPr>
        <p:grpSpPr>
          <a:xfrm rot="10800000" flipH="1">
            <a:off x="4744725" y="-166"/>
            <a:ext cx="1271083" cy="6858167"/>
            <a:chOff x="1962000" y="-125"/>
            <a:chExt cx="953312" cy="5143625"/>
          </a:xfrm>
        </p:grpSpPr>
        <p:sp>
          <p:nvSpPr>
            <p:cNvPr id="12" name="Google Shape;12;p2"/>
            <p:cNvSpPr/>
            <p:nvPr/>
          </p:nvSpPr>
          <p:spPr>
            <a:xfrm rot="10800000" flipH="1">
              <a:off x="2469212" y="0"/>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3" name="Google Shape;13;p2"/>
            <p:cNvSpPr/>
            <p:nvPr/>
          </p:nvSpPr>
          <p:spPr>
            <a:xfrm flipH="1">
              <a:off x="2291597" y="-125"/>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4" name="Google Shape;14;p2"/>
            <p:cNvSpPr/>
            <p:nvPr/>
          </p:nvSpPr>
          <p:spPr>
            <a:xfrm rot="10800000" flipH="1">
              <a:off x="2207413" y="0"/>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5" name="Google Shape;15;p2"/>
            <p:cNvSpPr/>
            <p:nvPr/>
          </p:nvSpPr>
          <p:spPr>
            <a:xfrm flipH="1">
              <a:off x="1962000" y="0"/>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userDrawn="1">
  <p:cSld name="TITLE_1">
    <p:spTree>
      <p:nvGrpSpPr>
        <p:cNvPr id="1" name="Shape 17"/>
        <p:cNvGrpSpPr/>
        <p:nvPr/>
      </p:nvGrpSpPr>
      <p:grpSpPr>
        <a:xfrm>
          <a:off x="0" y="0"/>
          <a:ext cx="0" cy="0"/>
          <a:chOff x="0" y="0"/>
          <a:chExt cx="0" cy="0"/>
        </a:xfrm>
      </p:grpSpPr>
      <p:sp>
        <p:nvSpPr>
          <p:cNvPr id="8" name="Google Shape;10;p2">
            <a:extLst>
              <a:ext uri="{FF2B5EF4-FFF2-40B4-BE49-F238E27FC236}">
                <a16:creationId xmlns:a16="http://schemas.microsoft.com/office/drawing/2014/main" xmlns="" id="{2017E814-AE13-AC44-BEE7-DB7045D119B7}"/>
              </a:ext>
            </a:extLst>
          </p:cNvPr>
          <p:cNvSpPr/>
          <p:nvPr userDrawn="1"/>
        </p:nvSpPr>
        <p:spPr>
          <a:xfrm rot="10800000">
            <a:off x="3788229" y="-167"/>
            <a:ext cx="8403980" cy="6858000"/>
          </a:xfrm>
          <a:prstGeom prst="rect">
            <a:avLst/>
          </a:prstGeom>
          <a:gradFill>
            <a:gsLst>
              <a:gs pos="0">
                <a:srgbClr val="FF0000"/>
              </a:gs>
              <a:gs pos="89000">
                <a:srgbClr val="AA1E2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sp>
        <p:nvSpPr>
          <p:cNvPr id="18" name="Google Shape;18;p3"/>
          <p:cNvSpPr/>
          <p:nvPr/>
        </p:nvSpPr>
        <p:spPr>
          <a:xfrm>
            <a:off x="3292283"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9" name="Google Shape;19;p3"/>
          <p:cNvSpPr/>
          <p:nvPr/>
        </p:nvSpPr>
        <p:spPr>
          <a:xfrm rot="10800000">
            <a:off x="3055463"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20" name="Google Shape;20;p3"/>
          <p:cNvSpPr/>
          <p:nvPr/>
        </p:nvSpPr>
        <p:spPr>
          <a:xfrm>
            <a:off x="2943217"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21" name="Google Shape;21;p3"/>
          <p:cNvSpPr/>
          <p:nvPr/>
        </p:nvSpPr>
        <p:spPr>
          <a:xfrm rot="10800000">
            <a:off x="2616000"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 name="Google Shape;23;p3">
            <a:extLst>
              <a:ext uri="{FF2B5EF4-FFF2-40B4-BE49-F238E27FC236}">
                <a16:creationId xmlns:a16="http://schemas.microsoft.com/office/drawing/2014/main" xmlns="" id="{D8011ED8-9E76-4D43-84E7-807DEC811AFC}"/>
              </a:ext>
            </a:extLst>
          </p:cNvPr>
          <p:cNvSpPr txBox="1">
            <a:spLocks noGrp="1"/>
          </p:cNvSpPr>
          <p:nvPr>
            <p:ph type="ctrTitle" hasCustomPrompt="1"/>
          </p:nvPr>
        </p:nvSpPr>
        <p:spPr>
          <a:xfrm>
            <a:off x="4601967" y="2727000"/>
            <a:ext cx="6872400" cy="921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4800" b="0">
                <a:solidFill>
                  <a:srgbClr val="FFFF00"/>
                </a:solidFill>
                <a:latin typeface="+mn-lt"/>
              </a:defRPr>
            </a:lvl1pPr>
            <a:lvl2pPr lvl="1" rtl="0">
              <a:spcBef>
                <a:spcPts val="0"/>
              </a:spcBef>
              <a:spcAft>
                <a:spcPts val="0"/>
              </a:spcAft>
              <a:buClr>
                <a:srgbClr val="FFFFFF"/>
              </a:buClr>
              <a:buSzPts val="3600"/>
              <a:buNone/>
              <a:defRPr sz="4800" b="0">
                <a:solidFill>
                  <a:srgbClr val="FFFFFF"/>
                </a:solidFill>
              </a:defRPr>
            </a:lvl2pPr>
            <a:lvl3pPr lvl="2" rtl="0">
              <a:spcBef>
                <a:spcPts val="0"/>
              </a:spcBef>
              <a:spcAft>
                <a:spcPts val="0"/>
              </a:spcAft>
              <a:buClr>
                <a:srgbClr val="FFFFFF"/>
              </a:buClr>
              <a:buSzPts val="3600"/>
              <a:buNone/>
              <a:defRPr sz="4800" b="0">
                <a:solidFill>
                  <a:srgbClr val="FFFFFF"/>
                </a:solidFill>
              </a:defRPr>
            </a:lvl3pPr>
            <a:lvl4pPr lvl="3" rtl="0">
              <a:spcBef>
                <a:spcPts val="0"/>
              </a:spcBef>
              <a:spcAft>
                <a:spcPts val="0"/>
              </a:spcAft>
              <a:buClr>
                <a:srgbClr val="FFFFFF"/>
              </a:buClr>
              <a:buSzPts val="3600"/>
              <a:buNone/>
              <a:defRPr sz="4800" b="0">
                <a:solidFill>
                  <a:srgbClr val="FFFFFF"/>
                </a:solidFill>
              </a:defRPr>
            </a:lvl4pPr>
            <a:lvl5pPr lvl="4" rtl="0">
              <a:spcBef>
                <a:spcPts val="0"/>
              </a:spcBef>
              <a:spcAft>
                <a:spcPts val="0"/>
              </a:spcAft>
              <a:buClr>
                <a:srgbClr val="FFFFFF"/>
              </a:buClr>
              <a:buSzPts val="3600"/>
              <a:buNone/>
              <a:defRPr sz="4800" b="0">
                <a:solidFill>
                  <a:srgbClr val="FFFFFF"/>
                </a:solidFill>
              </a:defRPr>
            </a:lvl5pPr>
            <a:lvl6pPr lvl="5" rtl="0">
              <a:spcBef>
                <a:spcPts val="0"/>
              </a:spcBef>
              <a:spcAft>
                <a:spcPts val="0"/>
              </a:spcAft>
              <a:buClr>
                <a:srgbClr val="FFFFFF"/>
              </a:buClr>
              <a:buSzPts val="3600"/>
              <a:buNone/>
              <a:defRPr sz="4800" b="0">
                <a:solidFill>
                  <a:srgbClr val="FFFFFF"/>
                </a:solidFill>
              </a:defRPr>
            </a:lvl6pPr>
            <a:lvl7pPr lvl="6" rtl="0">
              <a:spcBef>
                <a:spcPts val="0"/>
              </a:spcBef>
              <a:spcAft>
                <a:spcPts val="0"/>
              </a:spcAft>
              <a:buClr>
                <a:srgbClr val="FFFFFF"/>
              </a:buClr>
              <a:buSzPts val="3600"/>
              <a:buNone/>
              <a:defRPr sz="4800" b="0">
                <a:solidFill>
                  <a:srgbClr val="FFFFFF"/>
                </a:solidFill>
              </a:defRPr>
            </a:lvl7pPr>
            <a:lvl8pPr lvl="7" rtl="0">
              <a:spcBef>
                <a:spcPts val="0"/>
              </a:spcBef>
              <a:spcAft>
                <a:spcPts val="0"/>
              </a:spcAft>
              <a:buClr>
                <a:srgbClr val="FFFFFF"/>
              </a:buClr>
              <a:buSzPts val="3600"/>
              <a:buNone/>
              <a:defRPr sz="4800" b="0">
                <a:solidFill>
                  <a:srgbClr val="FFFFFF"/>
                </a:solidFill>
              </a:defRPr>
            </a:lvl8pPr>
            <a:lvl9pPr lvl="8" rtl="0">
              <a:spcBef>
                <a:spcPts val="0"/>
              </a:spcBef>
              <a:spcAft>
                <a:spcPts val="0"/>
              </a:spcAft>
              <a:buClr>
                <a:srgbClr val="FFFFFF"/>
              </a:buClr>
              <a:buSzPts val="3600"/>
              <a:buNone/>
              <a:defRPr sz="4800" b="0">
                <a:solidFill>
                  <a:srgbClr val="FFFFFF"/>
                </a:solidFill>
              </a:defRPr>
            </a:lvl9pPr>
          </a:lstStyle>
          <a:p>
            <a:r>
              <a:rPr lang="en-US" dirty="0"/>
              <a:t>Add title </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userDrawn="1">
  <p:cSld name="TITLE_AND_TWO_COLUMNS">
    <p:spTree>
      <p:nvGrpSpPr>
        <p:cNvPr id="1" name="Shape 46"/>
        <p:cNvGrpSpPr/>
        <p:nvPr/>
      </p:nvGrpSpPr>
      <p:grpSpPr>
        <a:xfrm>
          <a:off x="0" y="0"/>
          <a:ext cx="0" cy="0"/>
          <a:chOff x="0" y="0"/>
          <a:chExt cx="0" cy="0"/>
        </a:xfrm>
      </p:grpSpPr>
      <p:sp>
        <p:nvSpPr>
          <p:cNvPr id="11" name="Google Shape;10;p2">
            <a:extLst>
              <a:ext uri="{FF2B5EF4-FFF2-40B4-BE49-F238E27FC236}">
                <a16:creationId xmlns:a16="http://schemas.microsoft.com/office/drawing/2014/main" xmlns="" id="{1FEE410D-79A9-0E4B-AC46-15C3FE06F12B}"/>
              </a:ext>
            </a:extLst>
          </p:cNvPr>
          <p:cNvSpPr/>
          <p:nvPr userDrawn="1"/>
        </p:nvSpPr>
        <p:spPr>
          <a:xfrm rot="10800000">
            <a:off x="9419771" y="-167"/>
            <a:ext cx="2772438" cy="6858000"/>
          </a:xfrm>
          <a:prstGeom prst="rect">
            <a:avLst/>
          </a:prstGeom>
          <a:gradFill>
            <a:gsLst>
              <a:gs pos="0">
                <a:srgbClr val="FF0000"/>
              </a:gs>
              <a:gs pos="89000">
                <a:srgbClr val="AA1E2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sp>
        <p:nvSpPr>
          <p:cNvPr id="47" name="Google Shape;47;p6"/>
          <p:cNvSpPr/>
          <p:nvPr/>
        </p:nvSpPr>
        <p:spPr>
          <a:xfrm rot="-5400000">
            <a:off x="-133" y="1170900"/>
            <a:ext cx="358800" cy="3592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48" name="Google Shape;48;p6"/>
          <p:cNvSpPr/>
          <p:nvPr/>
        </p:nvSpPr>
        <p:spPr>
          <a:xfrm>
            <a:off x="89845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49" name="Google Shape;49;p6"/>
          <p:cNvSpPr/>
          <p:nvPr/>
        </p:nvSpPr>
        <p:spPr>
          <a:xfrm rot="10800000">
            <a:off x="87476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50" name="Google Shape;50;p6"/>
          <p:cNvSpPr/>
          <p:nvPr/>
        </p:nvSpPr>
        <p:spPr>
          <a:xfrm>
            <a:off x="8635451"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51" name="Google Shape;51;p6"/>
          <p:cNvSpPr/>
          <p:nvPr/>
        </p:nvSpPr>
        <p:spPr>
          <a:xfrm rot="10800000">
            <a:off x="8308233"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2" name="Google Shape;53;p6">
            <a:extLst>
              <a:ext uri="{FF2B5EF4-FFF2-40B4-BE49-F238E27FC236}">
                <a16:creationId xmlns:a16="http://schemas.microsoft.com/office/drawing/2014/main" xmlns="" id="{662DEA57-3D9C-AA43-A913-4CB7B849EC55}"/>
              </a:ext>
            </a:extLst>
          </p:cNvPr>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a:spcBef>
                <a:spcPts val="0"/>
              </a:spcBef>
              <a:spcAft>
                <a:spcPts val="0"/>
              </a:spcAft>
              <a:buSzPts val="2400"/>
              <a:buNone/>
              <a:defRPr sz="3200" b="1">
                <a:solidFill>
                  <a:schemeClr val="accent1">
                    <a:lumMod val="50000"/>
                  </a:schemeClr>
                </a:solidFill>
                <a:latin typeface="+mn-lt"/>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13" name="Google Shape;54;p6">
            <a:extLst>
              <a:ext uri="{FF2B5EF4-FFF2-40B4-BE49-F238E27FC236}">
                <a16:creationId xmlns:a16="http://schemas.microsoft.com/office/drawing/2014/main" xmlns="" id="{ACE82E04-8FAC-D746-B2A5-EAC3A594EDFC}"/>
              </a:ext>
            </a:extLst>
          </p:cNvPr>
          <p:cNvSpPr txBox="1">
            <a:spLocks noGrp="1"/>
          </p:cNvSpPr>
          <p:nvPr>
            <p:ph type="body" idx="1"/>
          </p:nvPr>
        </p:nvSpPr>
        <p:spPr>
          <a:xfrm>
            <a:off x="609600" y="1879333"/>
            <a:ext cx="3430800" cy="4445600"/>
          </a:xfrm>
          <a:prstGeom prst="rect">
            <a:avLst/>
          </a:prstGeom>
        </p:spPr>
        <p:txBody>
          <a:bodyPr spcFirstLastPara="1" wrap="square" lIns="91425" tIns="91425" rIns="91425" bIns="91425" anchor="t" anchorCtr="0"/>
          <a:lstStyle>
            <a:lvl1pPr marL="609585" lvl="0" indent="-440256">
              <a:spcBef>
                <a:spcPts val="800"/>
              </a:spcBef>
              <a:spcAft>
                <a:spcPts val="0"/>
              </a:spcAft>
              <a:buClr>
                <a:srgbClr val="00B0F0"/>
              </a:buClr>
              <a:buSzPts val="1600"/>
              <a:buChar char="➝"/>
              <a:defRPr sz="2133">
                <a:solidFill>
                  <a:schemeClr val="accent1">
                    <a:lumMod val="50000"/>
                  </a:schemeClr>
                </a:solidFill>
                <a:latin typeface="+mn-lt"/>
              </a:defRPr>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dirty="0"/>
          </a:p>
        </p:txBody>
      </p:sp>
      <p:sp>
        <p:nvSpPr>
          <p:cNvPr id="14" name="Google Shape;55;p6">
            <a:extLst>
              <a:ext uri="{FF2B5EF4-FFF2-40B4-BE49-F238E27FC236}">
                <a16:creationId xmlns:a16="http://schemas.microsoft.com/office/drawing/2014/main" xmlns="" id="{9783F9B0-2A4E-274D-8055-F0A0106135A5}"/>
              </a:ext>
            </a:extLst>
          </p:cNvPr>
          <p:cNvSpPr txBox="1">
            <a:spLocks noGrp="1"/>
          </p:cNvSpPr>
          <p:nvPr>
            <p:ph type="body" idx="2"/>
          </p:nvPr>
        </p:nvSpPr>
        <p:spPr>
          <a:xfrm>
            <a:off x="4247101" y="1879333"/>
            <a:ext cx="3430800" cy="4445600"/>
          </a:xfrm>
          <a:prstGeom prst="rect">
            <a:avLst/>
          </a:prstGeom>
        </p:spPr>
        <p:txBody>
          <a:bodyPr spcFirstLastPara="1" wrap="square" lIns="91425" tIns="91425" rIns="91425" bIns="91425" anchor="t" anchorCtr="0"/>
          <a:lstStyle>
            <a:lvl1pPr marL="609585" lvl="0" indent="-440256">
              <a:spcBef>
                <a:spcPts val="800"/>
              </a:spcBef>
              <a:spcAft>
                <a:spcPts val="0"/>
              </a:spcAft>
              <a:buClr>
                <a:srgbClr val="00B0F0"/>
              </a:buClr>
              <a:buSzPts val="1600"/>
              <a:buChar char="➝"/>
              <a:defRPr sz="2133">
                <a:solidFill>
                  <a:schemeClr val="accent1">
                    <a:lumMod val="50000"/>
                  </a:schemeClr>
                </a:solidFill>
                <a:latin typeface="+mn-lt"/>
              </a:defRPr>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pic>
        <p:nvPicPr>
          <p:cNvPr id="10" name="Picture 9">
            <a:extLst>
              <a:ext uri="{FF2B5EF4-FFF2-40B4-BE49-F238E27FC236}">
                <a16:creationId xmlns:a16="http://schemas.microsoft.com/office/drawing/2014/main" xmlns="" id="{DE07E5F2-E7B3-424D-95AC-4F8AC275BF26}"/>
              </a:ext>
            </a:extLst>
          </p:cNvPr>
          <p:cNvPicPr>
            <a:picLocks noChangeAspect="1"/>
          </p:cNvPicPr>
          <p:nvPr userDrawn="1"/>
        </p:nvPicPr>
        <p:blipFill>
          <a:blip r:embed="rId2"/>
          <a:stretch>
            <a:fillRect/>
          </a:stretch>
        </p:blipFill>
        <p:spPr>
          <a:xfrm>
            <a:off x="8337755" y="0"/>
            <a:ext cx="3854245" cy="6858000"/>
          </a:xfrm>
          <a:prstGeom prst="rect">
            <a:avLst/>
          </a:prstGeom>
        </p:spPr>
      </p:pic>
      <p:sp>
        <p:nvSpPr>
          <p:cNvPr id="70" name="Google Shape;70;p8"/>
          <p:cNvSpPr/>
          <p:nvPr/>
        </p:nvSpPr>
        <p:spPr>
          <a:xfrm rot="-5400000">
            <a:off x="-133" y="1170900"/>
            <a:ext cx="358800" cy="3592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1" name="Google Shape;71;p8"/>
          <p:cNvSpPr/>
          <p:nvPr/>
        </p:nvSpPr>
        <p:spPr>
          <a:xfrm>
            <a:off x="89845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2" name="Google Shape;72;p8"/>
          <p:cNvSpPr/>
          <p:nvPr/>
        </p:nvSpPr>
        <p:spPr>
          <a:xfrm rot="10800000">
            <a:off x="87476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3" name="Google Shape;73;p8"/>
          <p:cNvSpPr/>
          <p:nvPr/>
        </p:nvSpPr>
        <p:spPr>
          <a:xfrm>
            <a:off x="8635451"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4" name="Google Shape;74;p8"/>
          <p:cNvSpPr/>
          <p:nvPr/>
        </p:nvSpPr>
        <p:spPr>
          <a:xfrm rot="10800000">
            <a:off x="8308233"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6" name="Google Shape;76;p8"/>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a:spcBef>
                <a:spcPts val="0"/>
              </a:spcBef>
              <a:spcAft>
                <a:spcPts val="0"/>
              </a:spcAft>
              <a:buSzPts val="2400"/>
              <a:buNone/>
              <a:defRPr sz="3200" b="1">
                <a:solidFill>
                  <a:schemeClr val="accent1">
                    <a:lumMod val="50000"/>
                  </a:schemeClr>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1"/>
          <p:cNvSpPr/>
          <p:nvPr/>
        </p:nvSpPr>
        <p:spPr>
          <a:xfrm>
            <a:off x="115972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98" name="Google Shape;98;p11"/>
          <p:cNvSpPr/>
          <p:nvPr/>
        </p:nvSpPr>
        <p:spPr>
          <a:xfrm rot="10800000">
            <a:off x="113603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99" name="Google Shape;99;p11"/>
          <p:cNvSpPr/>
          <p:nvPr/>
        </p:nvSpPr>
        <p:spPr>
          <a:xfrm>
            <a:off x="11248151"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0" name="Google Shape;100;p11"/>
          <p:cNvSpPr/>
          <p:nvPr/>
        </p:nvSpPr>
        <p:spPr>
          <a:xfrm rot="10800000">
            <a:off x="10920933"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96"/>
        <p:cNvGrpSpPr/>
        <p:nvPr/>
      </p:nvGrpSpPr>
      <p:grpSpPr>
        <a:xfrm>
          <a:off x="0" y="0"/>
          <a:ext cx="0" cy="0"/>
          <a:chOff x="0" y="0"/>
          <a:chExt cx="0" cy="0"/>
        </a:xfrm>
      </p:grpSpPr>
      <p:sp>
        <p:nvSpPr>
          <p:cNvPr id="97" name="Google Shape;97;p11"/>
          <p:cNvSpPr/>
          <p:nvPr/>
        </p:nvSpPr>
        <p:spPr>
          <a:xfrm>
            <a:off x="115972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98" name="Google Shape;98;p11"/>
          <p:cNvSpPr/>
          <p:nvPr/>
        </p:nvSpPr>
        <p:spPr>
          <a:xfrm rot="10800000">
            <a:off x="113603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99" name="Google Shape;99;p11"/>
          <p:cNvSpPr/>
          <p:nvPr/>
        </p:nvSpPr>
        <p:spPr>
          <a:xfrm>
            <a:off x="11248151"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0" name="Google Shape;100;p11"/>
          <p:cNvSpPr/>
          <p:nvPr/>
        </p:nvSpPr>
        <p:spPr>
          <a:xfrm rot="10800000">
            <a:off x="10920933"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cxnSp>
        <p:nvCxnSpPr>
          <p:cNvPr id="7" name="Straight Connector 6">
            <a:extLst>
              <a:ext uri="{FF2B5EF4-FFF2-40B4-BE49-F238E27FC236}">
                <a16:creationId xmlns:a16="http://schemas.microsoft.com/office/drawing/2014/main" xmlns="" id="{843ECBFF-C567-D54E-B128-9D214C82270F}"/>
              </a:ext>
            </a:extLst>
          </p:cNvPr>
          <p:cNvCxnSpPr/>
          <p:nvPr userDrawn="1"/>
        </p:nvCxnSpPr>
        <p:spPr>
          <a:xfrm>
            <a:off x="308919" y="494270"/>
            <a:ext cx="10849232" cy="0"/>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13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p:cSld name="BLANK_1">
    <p:spTree>
      <p:nvGrpSpPr>
        <p:cNvPr id="1" name="Shape 102"/>
        <p:cNvGrpSpPr/>
        <p:nvPr/>
      </p:nvGrpSpPr>
      <p:grpSpPr>
        <a:xfrm>
          <a:off x="0" y="0"/>
          <a:ext cx="0" cy="0"/>
          <a:chOff x="0" y="0"/>
          <a:chExt cx="0" cy="0"/>
        </a:xfrm>
      </p:grpSpPr>
      <p:sp>
        <p:nvSpPr>
          <p:cNvPr id="7" name="Google Shape;10;p2">
            <a:extLst>
              <a:ext uri="{FF2B5EF4-FFF2-40B4-BE49-F238E27FC236}">
                <a16:creationId xmlns:a16="http://schemas.microsoft.com/office/drawing/2014/main" xmlns="" id="{318FDB22-36EE-4F45-B239-8D0F7A57850E}"/>
              </a:ext>
            </a:extLst>
          </p:cNvPr>
          <p:cNvSpPr/>
          <p:nvPr userDrawn="1"/>
        </p:nvSpPr>
        <p:spPr>
          <a:xfrm rot="10800000">
            <a:off x="-1" y="0"/>
            <a:ext cx="11045371" cy="6858000"/>
          </a:xfrm>
          <a:prstGeom prst="rect">
            <a:avLst/>
          </a:prstGeom>
          <a:gradFill>
            <a:gsLst>
              <a:gs pos="0">
                <a:srgbClr val="FF0000"/>
              </a:gs>
              <a:gs pos="89000">
                <a:srgbClr val="AA1E2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sp>
        <p:nvSpPr>
          <p:cNvPr id="104" name="Google Shape;104;p12"/>
          <p:cNvSpPr/>
          <p:nvPr/>
        </p:nvSpPr>
        <p:spPr>
          <a:xfrm>
            <a:off x="115972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5" name="Google Shape;105;p12"/>
          <p:cNvSpPr/>
          <p:nvPr/>
        </p:nvSpPr>
        <p:spPr>
          <a:xfrm rot="10800000">
            <a:off x="113603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6" name="Google Shape;106;p12"/>
          <p:cNvSpPr/>
          <p:nvPr/>
        </p:nvSpPr>
        <p:spPr>
          <a:xfrm>
            <a:off x="11248151"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7" name="Google Shape;107;p12"/>
          <p:cNvSpPr/>
          <p:nvPr/>
        </p:nvSpPr>
        <p:spPr>
          <a:xfrm rot="10800000">
            <a:off x="10920933"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Shape 69"/>
        <p:cNvGrpSpPr/>
        <p:nvPr/>
      </p:nvGrpSpPr>
      <p:grpSpPr>
        <a:xfrm>
          <a:off x="0" y="0"/>
          <a:ext cx="0" cy="0"/>
          <a:chOff x="0" y="0"/>
          <a:chExt cx="0" cy="0"/>
        </a:xfrm>
      </p:grpSpPr>
      <p:pic>
        <p:nvPicPr>
          <p:cNvPr id="10" name="Picture 9">
            <a:extLst>
              <a:ext uri="{FF2B5EF4-FFF2-40B4-BE49-F238E27FC236}">
                <a16:creationId xmlns:a16="http://schemas.microsoft.com/office/drawing/2014/main" xmlns="" id="{DE07E5F2-E7B3-424D-95AC-4F8AC275BF26}"/>
              </a:ext>
            </a:extLst>
          </p:cNvPr>
          <p:cNvPicPr>
            <a:picLocks noChangeAspect="1"/>
          </p:cNvPicPr>
          <p:nvPr userDrawn="1"/>
        </p:nvPicPr>
        <p:blipFill>
          <a:blip r:embed="rId2"/>
          <a:stretch>
            <a:fillRect/>
          </a:stretch>
        </p:blipFill>
        <p:spPr>
          <a:xfrm rot="10800000">
            <a:off x="0" y="0"/>
            <a:ext cx="3854245" cy="6858000"/>
          </a:xfrm>
          <a:prstGeom prst="rect">
            <a:avLst/>
          </a:prstGeom>
        </p:spPr>
      </p:pic>
      <p:sp>
        <p:nvSpPr>
          <p:cNvPr id="71" name="Google Shape;71;p8"/>
          <p:cNvSpPr/>
          <p:nvPr/>
        </p:nvSpPr>
        <p:spPr>
          <a:xfrm>
            <a:off x="3284729" y="0"/>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2" name="Google Shape;72;p8"/>
          <p:cNvSpPr/>
          <p:nvPr/>
        </p:nvSpPr>
        <p:spPr>
          <a:xfrm rot="10800000">
            <a:off x="3047909" y="167"/>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3" name="Google Shape;73;p8"/>
          <p:cNvSpPr/>
          <p:nvPr/>
        </p:nvSpPr>
        <p:spPr>
          <a:xfrm>
            <a:off x="2935664" y="0"/>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4" name="Google Shape;74;p8"/>
          <p:cNvSpPr/>
          <p:nvPr/>
        </p:nvSpPr>
        <p:spPr>
          <a:xfrm rot="10800000">
            <a:off x="2608446" y="0"/>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extLst>
      <p:ext uri="{BB962C8B-B14F-4D97-AF65-F5344CB8AC3E}">
        <p14:creationId xmlns:p14="http://schemas.microsoft.com/office/powerpoint/2010/main" val="181379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7" r:id="rId5"/>
    <p:sldLayoutId id="2147483660" r:id="rId6"/>
    <p:sldLayoutId id="2147483658" r:id="rId7"/>
    <p:sldLayoutId id="2147483661"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image" Target="../media/image16.png"/><Relationship Id="rId21" Type="http://schemas.openxmlformats.org/officeDocument/2006/relationships/image" Target="../media/image30.png"/><Relationship Id="rId7" Type="http://schemas.openxmlformats.org/officeDocument/2006/relationships/image" Target="../media/image19.png"/><Relationship Id="rId12" Type="http://schemas.openxmlformats.org/officeDocument/2006/relationships/image" Target="../media/image22.png"/><Relationship Id="rId17" Type="http://schemas.openxmlformats.org/officeDocument/2006/relationships/image" Target="../media/image3.png"/><Relationship Id="rId25" Type="http://schemas.openxmlformats.org/officeDocument/2006/relationships/image" Target="../media/image15.png"/><Relationship Id="rId2" Type="http://schemas.openxmlformats.org/officeDocument/2006/relationships/notesSlide" Target="../notesSlides/notesSlide10.xml"/><Relationship Id="rId16" Type="http://schemas.openxmlformats.org/officeDocument/2006/relationships/image" Target="../media/image26.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1.png"/><Relationship Id="rId24" Type="http://schemas.openxmlformats.org/officeDocument/2006/relationships/image" Target="../media/image5.png"/><Relationship Id="rId5" Type="http://schemas.openxmlformats.org/officeDocument/2006/relationships/image" Target="../media/image18.png"/><Relationship Id="rId15" Type="http://schemas.openxmlformats.org/officeDocument/2006/relationships/image" Target="../media/image25.png"/><Relationship Id="rId23" Type="http://schemas.openxmlformats.org/officeDocument/2006/relationships/image" Target="../media/image31.png"/><Relationship Id="rId10" Type="http://schemas.openxmlformats.org/officeDocument/2006/relationships/image" Target="../media/image10.png"/><Relationship Id="rId19"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image" Target="../media/image9.png"/><Relationship Id="rId14" Type="http://schemas.openxmlformats.org/officeDocument/2006/relationships/image" Target="../media/image24.png"/><Relationship Id="rId22"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image" Target="../media/image16.png"/><Relationship Id="rId21" Type="http://schemas.openxmlformats.org/officeDocument/2006/relationships/image" Target="../media/image30.png"/><Relationship Id="rId7" Type="http://schemas.openxmlformats.org/officeDocument/2006/relationships/image" Target="../media/image19.png"/><Relationship Id="rId12" Type="http://schemas.openxmlformats.org/officeDocument/2006/relationships/image" Target="../media/image22.png"/><Relationship Id="rId17" Type="http://schemas.openxmlformats.org/officeDocument/2006/relationships/image" Target="../media/image3.png"/><Relationship Id="rId25" Type="http://schemas.openxmlformats.org/officeDocument/2006/relationships/image" Target="../media/image15.png"/><Relationship Id="rId2" Type="http://schemas.openxmlformats.org/officeDocument/2006/relationships/notesSlide" Target="../notesSlides/notesSlide13.xml"/><Relationship Id="rId16" Type="http://schemas.openxmlformats.org/officeDocument/2006/relationships/image" Target="../media/image26.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1.png"/><Relationship Id="rId24" Type="http://schemas.openxmlformats.org/officeDocument/2006/relationships/image" Target="../media/image5.png"/><Relationship Id="rId5" Type="http://schemas.openxmlformats.org/officeDocument/2006/relationships/image" Target="../media/image18.png"/><Relationship Id="rId15" Type="http://schemas.openxmlformats.org/officeDocument/2006/relationships/image" Target="../media/image25.png"/><Relationship Id="rId23" Type="http://schemas.openxmlformats.org/officeDocument/2006/relationships/image" Target="../media/image31.png"/><Relationship Id="rId10" Type="http://schemas.openxmlformats.org/officeDocument/2006/relationships/image" Target="../media/image10.png"/><Relationship Id="rId19"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image" Target="../media/image9.png"/><Relationship Id="rId14" Type="http://schemas.openxmlformats.org/officeDocument/2006/relationships/image" Target="../media/image24.png"/><Relationship Id="rId22"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image" Target="../media/image16.png"/><Relationship Id="rId21" Type="http://schemas.openxmlformats.org/officeDocument/2006/relationships/image" Target="../media/image30.png"/><Relationship Id="rId7" Type="http://schemas.openxmlformats.org/officeDocument/2006/relationships/image" Target="../media/image19.png"/><Relationship Id="rId12" Type="http://schemas.openxmlformats.org/officeDocument/2006/relationships/image" Target="../media/image22.png"/><Relationship Id="rId17" Type="http://schemas.openxmlformats.org/officeDocument/2006/relationships/image" Target="../media/image3.png"/><Relationship Id="rId25" Type="http://schemas.openxmlformats.org/officeDocument/2006/relationships/image" Target="../media/image5.png"/><Relationship Id="rId2" Type="http://schemas.openxmlformats.org/officeDocument/2006/relationships/notesSlide" Target="../notesSlides/notesSlide16.xml"/><Relationship Id="rId16" Type="http://schemas.openxmlformats.org/officeDocument/2006/relationships/image" Target="../media/image26.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1.png"/><Relationship Id="rId24" Type="http://schemas.openxmlformats.org/officeDocument/2006/relationships/image" Target="../media/image15.png"/><Relationship Id="rId5" Type="http://schemas.openxmlformats.org/officeDocument/2006/relationships/image" Target="../media/image18.png"/><Relationship Id="rId15" Type="http://schemas.openxmlformats.org/officeDocument/2006/relationships/image" Target="../media/image25.png"/><Relationship Id="rId23" Type="http://schemas.openxmlformats.org/officeDocument/2006/relationships/image" Target="../media/image31.png"/><Relationship Id="rId10" Type="http://schemas.openxmlformats.org/officeDocument/2006/relationships/image" Target="../media/image10.png"/><Relationship Id="rId19"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image" Target="../media/image9.png"/><Relationship Id="rId14" Type="http://schemas.openxmlformats.org/officeDocument/2006/relationships/image" Target="../media/image24.png"/><Relationship Id="rId22"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hyperlink" Target="http://www.na.org/survey" TargetMode="Externa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na.org/conferenc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na.org/toolbox"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4.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mailto:worldboard@na.or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an.org/survey"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12" Type="http://schemas.openxmlformats.org/officeDocument/2006/relationships/hyperlink" Target="file:///C:\Users\admin\AppData\Local\Packages\Microsoft.MicrosoftEdge_8wekyb3d8bbwe\TempState\Downloads\worldboard@na.org"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www.na.org/conference"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11.png"/><Relationship Id="rId3" Type="http://schemas.openxmlformats.org/officeDocument/2006/relationships/image" Target="../media/image27.png"/><Relationship Id="rId21" Type="http://schemas.openxmlformats.org/officeDocument/2006/relationships/image" Target="../media/image7.png"/><Relationship Id="rId7" Type="http://schemas.openxmlformats.org/officeDocument/2006/relationships/image" Target="../media/image18.png"/><Relationship Id="rId12" Type="http://schemas.openxmlformats.org/officeDocument/2006/relationships/image" Target="../media/image1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image" Target="../media/image3.png"/><Relationship Id="rId16" Type="http://schemas.openxmlformats.org/officeDocument/2006/relationships/image" Target="../media/image24.png"/><Relationship Id="rId20" Type="http://schemas.openxmlformats.org/officeDocument/2006/relationships/image" Target="../media/image4.png"/><Relationship Id="rId29"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9.png"/><Relationship Id="rId24" Type="http://schemas.openxmlformats.org/officeDocument/2006/relationships/image" Target="../media/image15.png"/><Relationship Id="rId5" Type="http://schemas.openxmlformats.org/officeDocument/2006/relationships/image" Target="../media/image29.png"/><Relationship Id="rId15" Type="http://schemas.openxmlformats.org/officeDocument/2006/relationships/image" Target="../media/image23.png"/><Relationship Id="rId23" Type="http://schemas.openxmlformats.org/officeDocument/2006/relationships/image" Target="../media/image5.png"/><Relationship Id="rId28" Type="http://schemas.openxmlformats.org/officeDocument/2006/relationships/image" Target="../media/image32.png"/><Relationship Id="rId10" Type="http://schemas.openxmlformats.org/officeDocument/2006/relationships/image" Target="../media/image20.png"/><Relationship Id="rId19" Type="http://schemas.openxmlformats.org/officeDocument/2006/relationships/image" Target="../media/image30.png"/><Relationship Id="rId4" Type="http://schemas.openxmlformats.org/officeDocument/2006/relationships/image" Target="../media/image28.png"/><Relationship Id="rId9" Type="http://schemas.openxmlformats.org/officeDocument/2006/relationships/image" Target="../media/image19.png"/><Relationship Id="rId14" Type="http://schemas.openxmlformats.org/officeDocument/2006/relationships/image" Target="../media/image22.png"/><Relationship Id="rId22" Type="http://schemas.openxmlformats.org/officeDocument/2006/relationships/image" Target="../media/image31.png"/><Relationship Id="rId27"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3.png"/><Relationship Id="rId3" Type="http://schemas.openxmlformats.org/officeDocument/2006/relationships/image" Target="../media/image15.png"/><Relationship Id="rId21" Type="http://schemas.openxmlformats.org/officeDocument/2006/relationships/image" Target="../media/image29.png"/><Relationship Id="rId7" Type="http://schemas.openxmlformats.org/officeDocument/2006/relationships/image" Target="../media/image8.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5.png"/><Relationship Id="rId2" Type="http://schemas.openxmlformats.org/officeDocument/2006/relationships/notesSlide" Target="../notesSlides/notesSlide8.xml"/><Relationship Id="rId16" Type="http://schemas.openxmlformats.org/officeDocument/2006/relationships/image" Target="../media/image25.png"/><Relationship Id="rId20"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10.png"/><Relationship Id="rId24" Type="http://schemas.openxmlformats.org/officeDocument/2006/relationships/image" Target="../media/image31.png"/><Relationship Id="rId5" Type="http://schemas.openxmlformats.org/officeDocument/2006/relationships/image" Target="../media/image17.png"/><Relationship Id="rId15" Type="http://schemas.openxmlformats.org/officeDocument/2006/relationships/image" Target="../media/image24.png"/><Relationship Id="rId23" Type="http://schemas.openxmlformats.org/officeDocument/2006/relationships/image" Target="../media/image7.png"/><Relationship Id="rId10" Type="http://schemas.openxmlformats.org/officeDocument/2006/relationships/image" Target="../media/image9.png"/><Relationship Id="rId19" Type="http://schemas.openxmlformats.org/officeDocument/2006/relationships/image" Target="../media/image27.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3.png"/><Relationship Id="rId22"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3" name="TextBox 2">
            <a:extLst>
              <a:ext uri="{FF2B5EF4-FFF2-40B4-BE49-F238E27FC236}">
                <a16:creationId xmlns:a16="http://schemas.microsoft.com/office/drawing/2014/main" xmlns="" id="{36679429-94F2-774F-8B20-378CD9E46D7C}"/>
              </a:ext>
            </a:extLst>
          </p:cNvPr>
          <p:cNvSpPr txBox="1"/>
          <p:nvPr/>
        </p:nvSpPr>
        <p:spPr>
          <a:xfrm>
            <a:off x="6156960" y="780289"/>
            <a:ext cx="5888736" cy="2062103"/>
          </a:xfrm>
          <a:prstGeom prst="rect">
            <a:avLst/>
          </a:prstGeom>
          <a:noFill/>
        </p:spPr>
        <p:txBody>
          <a:bodyPr wrap="square" rtlCol="0">
            <a:spAutoFit/>
          </a:bodyPr>
          <a:lstStyle/>
          <a:p>
            <a:r>
              <a:rPr lang="en-US" sz="3200" b="1" dirty="0">
                <a:solidFill>
                  <a:srgbClr val="FFFF00"/>
                </a:solidFill>
              </a:rPr>
              <a:t>This is the fourth of five PowerPoints covering material in the 2020 </a:t>
            </a:r>
            <a:r>
              <a:rPr lang="en-US" sz="3200" b="1" i="1" dirty="0">
                <a:solidFill>
                  <a:srgbClr val="FFFF00"/>
                </a:solidFill>
              </a:rPr>
              <a:t>Conference Agenda Report</a:t>
            </a:r>
          </a:p>
        </p:txBody>
      </p:sp>
      <p:sp>
        <p:nvSpPr>
          <p:cNvPr id="4" name="TextBox 3">
            <a:extLst>
              <a:ext uri="{FF2B5EF4-FFF2-40B4-BE49-F238E27FC236}">
                <a16:creationId xmlns:a16="http://schemas.microsoft.com/office/drawing/2014/main" xmlns="" id="{DE96406E-1F5D-674D-BA0A-C4401397F013}"/>
              </a:ext>
            </a:extLst>
          </p:cNvPr>
          <p:cNvSpPr txBox="1"/>
          <p:nvPr/>
        </p:nvSpPr>
        <p:spPr>
          <a:xfrm>
            <a:off x="6754368" y="2884957"/>
            <a:ext cx="4584192" cy="1214050"/>
          </a:xfrm>
          <a:prstGeom prst="rect">
            <a:avLst/>
          </a:prstGeom>
          <a:noFill/>
        </p:spPr>
        <p:txBody>
          <a:bodyPr wrap="square" rtlCol="0">
            <a:spAutoFit/>
          </a:bodyPr>
          <a:lstStyle/>
          <a:p>
            <a:pPr lvl="2">
              <a:lnSpc>
                <a:spcPct val="150000"/>
              </a:lnSpc>
            </a:pPr>
            <a:r>
              <a:rPr lang="en-US" sz="3200" b="1" i="1" dirty="0">
                <a:solidFill>
                  <a:srgbClr val="FFFF00"/>
                </a:solidFill>
              </a:rPr>
              <a:t>CAR </a:t>
            </a:r>
            <a:r>
              <a:rPr lang="en-US" sz="3200" b="1" dirty="0">
                <a:solidFill>
                  <a:srgbClr val="FFFF00"/>
                </a:solidFill>
              </a:rPr>
              <a:t>Survey</a:t>
            </a:r>
          </a:p>
          <a:p>
            <a:endParaRPr lang="en-US" sz="2489" dirty="0"/>
          </a:p>
        </p:txBody>
      </p:sp>
      <p:pic>
        <p:nvPicPr>
          <p:cNvPr id="5" name="Picture 4">
            <a:extLst>
              <a:ext uri="{FF2B5EF4-FFF2-40B4-BE49-F238E27FC236}">
                <a16:creationId xmlns:a16="http://schemas.microsoft.com/office/drawing/2014/main" xmlns="" id="{435FB72D-1A54-544D-85E2-9200CA1EA8C7}"/>
              </a:ext>
            </a:extLst>
          </p:cNvPr>
          <p:cNvPicPr>
            <a:picLocks noChangeAspect="1"/>
          </p:cNvPicPr>
          <p:nvPr/>
        </p:nvPicPr>
        <p:blipFill>
          <a:blip r:embed="rId4"/>
          <a:stretch>
            <a:fillRect/>
          </a:stretch>
        </p:blipFill>
        <p:spPr>
          <a:xfrm>
            <a:off x="6393259" y="3203023"/>
            <a:ext cx="320580" cy="335845"/>
          </a:xfrm>
          <a:prstGeom prst="rect">
            <a:avLst/>
          </a:prstGeom>
        </p:spPr>
      </p:pic>
      <p:pic>
        <p:nvPicPr>
          <p:cNvPr id="8" name="Picture 7">
            <a:extLst>
              <a:ext uri="{FF2B5EF4-FFF2-40B4-BE49-F238E27FC236}">
                <a16:creationId xmlns:a16="http://schemas.microsoft.com/office/drawing/2014/main" xmlns="" id="{13FC89D8-E8D0-F544-92DF-C30D7EBFA55F}"/>
              </a:ext>
            </a:extLst>
          </p:cNvPr>
          <p:cNvPicPr>
            <a:picLocks noChangeAspect="1"/>
          </p:cNvPicPr>
          <p:nvPr/>
        </p:nvPicPr>
        <p:blipFill>
          <a:blip r:embed="rId5"/>
          <a:stretch>
            <a:fillRect/>
          </a:stretch>
        </p:blipFill>
        <p:spPr>
          <a:xfrm>
            <a:off x="2564784" y="804356"/>
            <a:ext cx="1965800" cy="2743317"/>
          </a:xfrm>
          <a:prstGeom prst="rect">
            <a:avLst/>
          </a:prstGeom>
        </p:spPr>
      </p:pic>
      <p:pic>
        <p:nvPicPr>
          <p:cNvPr id="9" name="Picture 8">
            <a:extLst>
              <a:ext uri="{FF2B5EF4-FFF2-40B4-BE49-F238E27FC236}">
                <a16:creationId xmlns:a16="http://schemas.microsoft.com/office/drawing/2014/main" xmlns="" id="{92C70DC4-2E58-F341-82D8-02C76A77B360}"/>
              </a:ext>
            </a:extLst>
          </p:cNvPr>
          <p:cNvPicPr>
            <a:picLocks noChangeAspect="1"/>
          </p:cNvPicPr>
          <p:nvPr/>
        </p:nvPicPr>
        <p:blipFill>
          <a:blip r:embed="rId6"/>
          <a:stretch>
            <a:fillRect/>
          </a:stretch>
        </p:blipFill>
        <p:spPr>
          <a:xfrm>
            <a:off x="10467101" y="5288037"/>
            <a:ext cx="1555011" cy="1569963"/>
          </a:xfrm>
          <a:prstGeom prst="rect">
            <a:avLst/>
          </a:prstGeom>
        </p:spPr>
      </p:pic>
      <p:pic>
        <p:nvPicPr>
          <p:cNvPr id="10" name="Picture 9">
            <a:extLst>
              <a:ext uri="{FF2B5EF4-FFF2-40B4-BE49-F238E27FC236}">
                <a16:creationId xmlns:a16="http://schemas.microsoft.com/office/drawing/2014/main" xmlns="" id="{7D0F15BA-FEED-684C-BE28-FBF25588702F}"/>
              </a:ext>
            </a:extLst>
          </p:cNvPr>
          <p:cNvPicPr>
            <a:picLocks noChangeAspect="1"/>
          </p:cNvPicPr>
          <p:nvPr/>
        </p:nvPicPr>
        <p:blipFill>
          <a:blip r:embed="rId7"/>
          <a:stretch>
            <a:fillRect/>
          </a:stretch>
        </p:blipFill>
        <p:spPr>
          <a:xfrm>
            <a:off x="0" y="4368404"/>
            <a:ext cx="4911685" cy="1923141"/>
          </a:xfrm>
          <a:prstGeom prst="rect">
            <a:avLst/>
          </a:prstGeom>
        </p:spPr>
      </p:pic>
      <p:pic>
        <p:nvPicPr>
          <p:cNvPr id="11" name="Picture 10">
            <a:extLst>
              <a:ext uri="{FF2B5EF4-FFF2-40B4-BE49-F238E27FC236}">
                <a16:creationId xmlns:a16="http://schemas.microsoft.com/office/drawing/2014/main" xmlns="" id="{1E7D16E5-E3AF-CF48-988F-84A7140D265D}"/>
              </a:ext>
            </a:extLst>
          </p:cNvPr>
          <p:cNvPicPr>
            <a:picLocks noChangeAspect="1"/>
          </p:cNvPicPr>
          <p:nvPr/>
        </p:nvPicPr>
        <p:blipFill>
          <a:blip r:embed="rId8"/>
          <a:stretch>
            <a:fillRect/>
          </a:stretch>
        </p:blipFill>
        <p:spPr>
          <a:xfrm>
            <a:off x="1598951" y="2638132"/>
            <a:ext cx="1102583" cy="1128224"/>
          </a:xfrm>
          <a:prstGeom prst="rect">
            <a:avLst/>
          </a:prstGeom>
        </p:spPr>
      </p:pic>
      <p:pic>
        <p:nvPicPr>
          <p:cNvPr id="12" name="Picture 11">
            <a:extLst>
              <a:ext uri="{FF2B5EF4-FFF2-40B4-BE49-F238E27FC236}">
                <a16:creationId xmlns:a16="http://schemas.microsoft.com/office/drawing/2014/main" xmlns="" id="{7421B6BC-7E16-B049-9E83-5C974A43EBA9}"/>
              </a:ext>
            </a:extLst>
          </p:cNvPr>
          <p:cNvPicPr>
            <a:picLocks noChangeAspect="1"/>
          </p:cNvPicPr>
          <p:nvPr/>
        </p:nvPicPr>
        <p:blipFill>
          <a:blip r:embed="rId9"/>
          <a:stretch>
            <a:fillRect/>
          </a:stretch>
        </p:blipFill>
        <p:spPr>
          <a:xfrm rot="21269328">
            <a:off x="525625" y="644439"/>
            <a:ext cx="1507067" cy="372533"/>
          </a:xfrm>
          <a:prstGeom prst="rect">
            <a:avLst/>
          </a:prstGeom>
        </p:spPr>
      </p:pic>
      <p:pic>
        <p:nvPicPr>
          <p:cNvPr id="13" name="Picture 12">
            <a:extLst>
              <a:ext uri="{FF2B5EF4-FFF2-40B4-BE49-F238E27FC236}">
                <a16:creationId xmlns:a16="http://schemas.microsoft.com/office/drawing/2014/main" xmlns="" id="{72867FE8-158B-874C-BA6B-40D08ED31835}"/>
              </a:ext>
            </a:extLst>
          </p:cNvPr>
          <p:cNvPicPr>
            <a:picLocks noChangeAspect="1"/>
          </p:cNvPicPr>
          <p:nvPr/>
        </p:nvPicPr>
        <p:blipFill>
          <a:blip r:embed="rId10"/>
          <a:stretch>
            <a:fillRect/>
          </a:stretch>
        </p:blipFill>
        <p:spPr>
          <a:xfrm rot="640678">
            <a:off x="3410817" y="6182332"/>
            <a:ext cx="1253067" cy="389467"/>
          </a:xfrm>
          <a:prstGeom prst="rect">
            <a:avLst/>
          </a:prstGeom>
        </p:spPr>
      </p:pic>
      <p:pic>
        <p:nvPicPr>
          <p:cNvPr id="14" name="Picture 13">
            <a:extLst>
              <a:ext uri="{FF2B5EF4-FFF2-40B4-BE49-F238E27FC236}">
                <a16:creationId xmlns:a16="http://schemas.microsoft.com/office/drawing/2014/main" xmlns="" id="{AF879971-766A-F24F-801B-CB175A38BA60}"/>
              </a:ext>
            </a:extLst>
          </p:cNvPr>
          <p:cNvPicPr>
            <a:picLocks noChangeAspect="1"/>
          </p:cNvPicPr>
          <p:nvPr/>
        </p:nvPicPr>
        <p:blipFill>
          <a:blip r:embed="rId11"/>
          <a:stretch>
            <a:fillRect/>
          </a:stretch>
        </p:blipFill>
        <p:spPr>
          <a:xfrm>
            <a:off x="1222392" y="3704653"/>
            <a:ext cx="1032933" cy="50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9" name="Picture 18">
            <a:extLst>
              <a:ext uri="{FF2B5EF4-FFF2-40B4-BE49-F238E27FC236}">
                <a16:creationId xmlns:a16="http://schemas.microsoft.com/office/drawing/2014/main" xmlns="" id="{DAFF17B8-AEB5-D845-8641-E6176E6D04D2}"/>
              </a:ext>
            </a:extLst>
          </p:cNvPr>
          <p:cNvPicPr>
            <a:picLocks noChangeAspect="1"/>
          </p:cNvPicPr>
          <p:nvPr/>
        </p:nvPicPr>
        <p:blipFill>
          <a:blip r:embed="rId3"/>
          <a:stretch>
            <a:fillRect/>
          </a:stretch>
        </p:blipFill>
        <p:spPr>
          <a:xfrm>
            <a:off x="1300793" y="5843159"/>
            <a:ext cx="1371600" cy="440267"/>
          </a:xfrm>
          <a:prstGeom prst="rect">
            <a:avLst/>
          </a:prstGeom>
        </p:spPr>
      </p:pic>
      <p:pic>
        <p:nvPicPr>
          <p:cNvPr id="20" name="Picture 19">
            <a:extLst>
              <a:ext uri="{FF2B5EF4-FFF2-40B4-BE49-F238E27FC236}">
                <a16:creationId xmlns:a16="http://schemas.microsoft.com/office/drawing/2014/main" xmlns="" id="{55D1CB71-8854-C843-B69D-BFF37E77B46C}"/>
              </a:ext>
            </a:extLst>
          </p:cNvPr>
          <p:cNvPicPr>
            <a:picLocks noChangeAspect="1"/>
          </p:cNvPicPr>
          <p:nvPr/>
        </p:nvPicPr>
        <p:blipFill>
          <a:blip r:embed="rId4"/>
          <a:stretch>
            <a:fillRect/>
          </a:stretch>
        </p:blipFill>
        <p:spPr>
          <a:xfrm>
            <a:off x="813288" y="158391"/>
            <a:ext cx="2184400" cy="609600"/>
          </a:xfrm>
          <a:prstGeom prst="rect">
            <a:avLst/>
          </a:prstGeom>
        </p:spPr>
      </p:pic>
      <p:pic>
        <p:nvPicPr>
          <p:cNvPr id="21" name="Picture 20">
            <a:extLst>
              <a:ext uri="{FF2B5EF4-FFF2-40B4-BE49-F238E27FC236}">
                <a16:creationId xmlns:a16="http://schemas.microsoft.com/office/drawing/2014/main" xmlns="" id="{B40FC746-9A26-2D41-9EC3-30A30526FF9F}"/>
              </a:ext>
            </a:extLst>
          </p:cNvPr>
          <p:cNvPicPr>
            <a:picLocks noChangeAspect="1"/>
          </p:cNvPicPr>
          <p:nvPr/>
        </p:nvPicPr>
        <p:blipFill>
          <a:blip r:embed="rId5"/>
          <a:stretch>
            <a:fillRect/>
          </a:stretch>
        </p:blipFill>
        <p:spPr>
          <a:xfrm>
            <a:off x="316126" y="552599"/>
            <a:ext cx="1642533" cy="1016000"/>
          </a:xfrm>
          <a:prstGeom prst="rect">
            <a:avLst/>
          </a:prstGeom>
        </p:spPr>
      </p:pic>
      <p:pic>
        <p:nvPicPr>
          <p:cNvPr id="22" name="Picture 21">
            <a:extLst>
              <a:ext uri="{FF2B5EF4-FFF2-40B4-BE49-F238E27FC236}">
                <a16:creationId xmlns:a16="http://schemas.microsoft.com/office/drawing/2014/main" xmlns="" id="{59A6E2D9-7823-D548-9066-615EC204620E}"/>
              </a:ext>
            </a:extLst>
          </p:cNvPr>
          <p:cNvPicPr>
            <a:picLocks noChangeAspect="1"/>
          </p:cNvPicPr>
          <p:nvPr/>
        </p:nvPicPr>
        <p:blipFill>
          <a:blip r:embed="rId6"/>
          <a:stretch>
            <a:fillRect/>
          </a:stretch>
        </p:blipFill>
        <p:spPr>
          <a:xfrm>
            <a:off x="1005651" y="1557085"/>
            <a:ext cx="1507067" cy="372533"/>
          </a:xfrm>
          <a:prstGeom prst="rect">
            <a:avLst/>
          </a:prstGeom>
        </p:spPr>
      </p:pic>
      <p:pic>
        <p:nvPicPr>
          <p:cNvPr id="23" name="Picture 22">
            <a:extLst>
              <a:ext uri="{FF2B5EF4-FFF2-40B4-BE49-F238E27FC236}">
                <a16:creationId xmlns:a16="http://schemas.microsoft.com/office/drawing/2014/main" xmlns="" id="{3D233DE2-99B1-9346-AFAA-8E796D9A1A87}"/>
              </a:ext>
            </a:extLst>
          </p:cNvPr>
          <p:cNvPicPr>
            <a:picLocks noChangeAspect="1"/>
          </p:cNvPicPr>
          <p:nvPr/>
        </p:nvPicPr>
        <p:blipFill>
          <a:blip r:embed="rId7"/>
          <a:stretch>
            <a:fillRect/>
          </a:stretch>
        </p:blipFill>
        <p:spPr>
          <a:xfrm>
            <a:off x="1034776" y="1947229"/>
            <a:ext cx="1473200" cy="372533"/>
          </a:xfrm>
          <a:prstGeom prst="rect">
            <a:avLst/>
          </a:prstGeom>
        </p:spPr>
      </p:pic>
      <p:pic>
        <p:nvPicPr>
          <p:cNvPr id="24" name="Picture 23">
            <a:extLst>
              <a:ext uri="{FF2B5EF4-FFF2-40B4-BE49-F238E27FC236}">
                <a16:creationId xmlns:a16="http://schemas.microsoft.com/office/drawing/2014/main" xmlns="" id="{4819599B-E597-3043-B84D-3C1D80B27672}"/>
              </a:ext>
            </a:extLst>
          </p:cNvPr>
          <p:cNvPicPr>
            <a:picLocks noChangeAspect="1"/>
          </p:cNvPicPr>
          <p:nvPr/>
        </p:nvPicPr>
        <p:blipFill>
          <a:blip r:embed="rId8"/>
          <a:stretch>
            <a:fillRect/>
          </a:stretch>
        </p:blipFill>
        <p:spPr>
          <a:xfrm>
            <a:off x="1186160" y="2402058"/>
            <a:ext cx="1219200" cy="389467"/>
          </a:xfrm>
          <a:prstGeom prst="rect">
            <a:avLst/>
          </a:prstGeom>
        </p:spPr>
      </p:pic>
      <p:pic>
        <p:nvPicPr>
          <p:cNvPr id="25" name="Picture 24">
            <a:extLst>
              <a:ext uri="{FF2B5EF4-FFF2-40B4-BE49-F238E27FC236}">
                <a16:creationId xmlns:a16="http://schemas.microsoft.com/office/drawing/2014/main" xmlns="" id="{9DEBED93-4C2F-0246-8FE9-A63FC6E49B68}"/>
              </a:ext>
            </a:extLst>
          </p:cNvPr>
          <p:cNvPicPr>
            <a:picLocks noChangeAspect="1"/>
          </p:cNvPicPr>
          <p:nvPr/>
        </p:nvPicPr>
        <p:blipFill>
          <a:blip r:embed="rId9"/>
          <a:stretch>
            <a:fillRect/>
          </a:stretch>
        </p:blipFill>
        <p:spPr>
          <a:xfrm>
            <a:off x="1291147" y="2755626"/>
            <a:ext cx="1253067" cy="389467"/>
          </a:xfrm>
          <a:prstGeom prst="rect">
            <a:avLst/>
          </a:prstGeom>
        </p:spPr>
      </p:pic>
      <p:pic>
        <p:nvPicPr>
          <p:cNvPr id="26" name="Picture 25">
            <a:extLst>
              <a:ext uri="{FF2B5EF4-FFF2-40B4-BE49-F238E27FC236}">
                <a16:creationId xmlns:a16="http://schemas.microsoft.com/office/drawing/2014/main" xmlns="" id="{57F24D78-EC16-FD48-88B1-BB92EC247AEC}"/>
              </a:ext>
            </a:extLst>
          </p:cNvPr>
          <p:cNvPicPr>
            <a:picLocks noChangeAspect="1"/>
          </p:cNvPicPr>
          <p:nvPr/>
        </p:nvPicPr>
        <p:blipFill>
          <a:blip r:embed="rId10"/>
          <a:stretch>
            <a:fillRect/>
          </a:stretch>
        </p:blipFill>
        <p:spPr>
          <a:xfrm>
            <a:off x="1425598" y="3147463"/>
            <a:ext cx="1032933" cy="508000"/>
          </a:xfrm>
          <a:prstGeom prst="rect">
            <a:avLst/>
          </a:prstGeom>
        </p:spPr>
      </p:pic>
      <p:pic>
        <p:nvPicPr>
          <p:cNvPr id="27" name="Picture 26">
            <a:extLst>
              <a:ext uri="{FF2B5EF4-FFF2-40B4-BE49-F238E27FC236}">
                <a16:creationId xmlns:a16="http://schemas.microsoft.com/office/drawing/2014/main" xmlns="" id="{58734285-3290-EC41-8C61-C2EC0C4EE16E}"/>
              </a:ext>
            </a:extLst>
          </p:cNvPr>
          <p:cNvPicPr>
            <a:picLocks noChangeAspect="1"/>
          </p:cNvPicPr>
          <p:nvPr/>
        </p:nvPicPr>
        <p:blipFill>
          <a:blip r:embed="rId11"/>
          <a:stretch>
            <a:fillRect/>
          </a:stretch>
        </p:blipFill>
        <p:spPr>
          <a:xfrm>
            <a:off x="1496040" y="3696103"/>
            <a:ext cx="965200" cy="508000"/>
          </a:xfrm>
          <a:prstGeom prst="rect">
            <a:avLst/>
          </a:prstGeom>
        </p:spPr>
      </p:pic>
      <p:pic>
        <p:nvPicPr>
          <p:cNvPr id="28" name="Picture 27">
            <a:extLst>
              <a:ext uri="{FF2B5EF4-FFF2-40B4-BE49-F238E27FC236}">
                <a16:creationId xmlns:a16="http://schemas.microsoft.com/office/drawing/2014/main" xmlns="" id="{54005C8C-803B-474B-8AF4-9B26B3D7026E}"/>
              </a:ext>
            </a:extLst>
          </p:cNvPr>
          <p:cNvPicPr>
            <a:picLocks noChangeAspect="1"/>
          </p:cNvPicPr>
          <p:nvPr/>
        </p:nvPicPr>
        <p:blipFill>
          <a:blip r:embed="rId12"/>
          <a:stretch>
            <a:fillRect/>
          </a:stretch>
        </p:blipFill>
        <p:spPr>
          <a:xfrm>
            <a:off x="1366331" y="4194282"/>
            <a:ext cx="1151467" cy="389467"/>
          </a:xfrm>
          <a:prstGeom prst="rect">
            <a:avLst/>
          </a:prstGeom>
        </p:spPr>
      </p:pic>
      <p:pic>
        <p:nvPicPr>
          <p:cNvPr id="29" name="Picture 28">
            <a:extLst>
              <a:ext uri="{FF2B5EF4-FFF2-40B4-BE49-F238E27FC236}">
                <a16:creationId xmlns:a16="http://schemas.microsoft.com/office/drawing/2014/main" xmlns="" id="{6F34B569-F477-9C44-85B1-B2CF3CD86E37}"/>
              </a:ext>
            </a:extLst>
          </p:cNvPr>
          <p:cNvPicPr>
            <a:picLocks noChangeAspect="1"/>
          </p:cNvPicPr>
          <p:nvPr/>
        </p:nvPicPr>
        <p:blipFill>
          <a:blip r:embed="rId13"/>
          <a:stretch>
            <a:fillRect/>
          </a:stretch>
        </p:blipFill>
        <p:spPr>
          <a:xfrm>
            <a:off x="1511958" y="4512967"/>
            <a:ext cx="982133" cy="508000"/>
          </a:xfrm>
          <a:prstGeom prst="rect">
            <a:avLst/>
          </a:prstGeom>
        </p:spPr>
      </p:pic>
      <p:pic>
        <p:nvPicPr>
          <p:cNvPr id="30" name="Picture 29">
            <a:extLst>
              <a:ext uri="{FF2B5EF4-FFF2-40B4-BE49-F238E27FC236}">
                <a16:creationId xmlns:a16="http://schemas.microsoft.com/office/drawing/2014/main" xmlns="" id="{2927CED6-984C-2A49-9569-83BEC3D43225}"/>
              </a:ext>
            </a:extLst>
          </p:cNvPr>
          <p:cNvPicPr>
            <a:picLocks noChangeAspect="1"/>
          </p:cNvPicPr>
          <p:nvPr/>
        </p:nvPicPr>
        <p:blipFill>
          <a:blip r:embed="rId14"/>
          <a:stretch>
            <a:fillRect/>
          </a:stretch>
        </p:blipFill>
        <p:spPr>
          <a:xfrm>
            <a:off x="1330432" y="4950863"/>
            <a:ext cx="1320800" cy="558800"/>
          </a:xfrm>
          <a:prstGeom prst="rect">
            <a:avLst/>
          </a:prstGeom>
        </p:spPr>
      </p:pic>
      <p:pic>
        <p:nvPicPr>
          <p:cNvPr id="31" name="Picture 30">
            <a:extLst>
              <a:ext uri="{FF2B5EF4-FFF2-40B4-BE49-F238E27FC236}">
                <a16:creationId xmlns:a16="http://schemas.microsoft.com/office/drawing/2014/main" xmlns="" id="{7A3C5149-F110-C546-A748-B8896772BEC8}"/>
              </a:ext>
            </a:extLst>
          </p:cNvPr>
          <p:cNvPicPr>
            <a:picLocks noChangeAspect="1"/>
          </p:cNvPicPr>
          <p:nvPr/>
        </p:nvPicPr>
        <p:blipFill>
          <a:blip r:embed="rId15"/>
          <a:stretch>
            <a:fillRect/>
          </a:stretch>
        </p:blipFill>
        <p:spPr>
          <a:xfrm>
            <a:off x="1771376" y="5487650"/>
            <a:ext cx="609600" cy="338667"/>
          </a:xfrm>
          <a:prstGeom prst="rect">
            <a:avLst/>
          </a:prstGeom>
        </p:spPr>
      </p:pic>
      <p:pic>
        <p:nvPicPr>
          <p:cNvPr id="32" name="Picture 31">
            <a:extLst>
              <a:ext uri="{FF2B5EF4-FFF2-40B4-BE49-F238E27FC236}">
                <a16:creationId xmlns:a16="http://schemas.microsoft.com/office/drawing/2014/main" xmlns="" id="{7677B954-C1AA-CB49-8F99-C08285F548C5}"/>
              </a:ext>
            </a:extLst>
          </p:cNvPr>
          <p:cNvPicPr>
            <a:picLocks noChangeAspect="1"/>
          </p:cNvPicPr>
          <p:nvPr/>
        </p:nvPicPr>
        <p:blipFill>
          <a:blip r:embed="rId16"/>
          <a:stretch>
            <a:fillRect/>
          </a:stretch>
        </p:blipFill>
        <p:spPr>
          <a:xfrm>
            <a:off x="1379200" y="6377666"/>
            <a:ext cx="1320800" cy="338667"/>
          </a:xfrm>
          <a:prstGeom prst="rect">
            <a:avLst/>
          </a:prstGeom>
        </p:spPr>
      </p:pic>
      <p:pic>
        <p:nvPicPr>
          <p:cNvPr id="33" name="Picture 32">
            <a:extLst>
              <a:ext uri="{FF2B5EF4-FFF2-40B4-BE49-F238E27FC236}">
                <a16:creationId xmlns:a16="http://schemas.microsoft.com/office/drawing/2014/main" xmlns="" id="{F336EA28-8EC5-9047-AAAE-28EAFEEEE1D6}"/>
              </a:ext>
            </a:extLst>
          </p:cNvPr>
          <p:cNvPicPr>
            <a:picLocks noChangeAspect="1"/>
          </p:cNvPicPr>
          <p:nvPr/>
        </p:nvPicPr>
        <p:blipFill>
          <a:blip r:embed="rId17"/>
          <a:stretch>
            <a:fillRect/>
          </a:stretch>
        </p:blipFill>
        <p:spPr>
          <a:xfrm>
            <a:off x="298360" y="4940704"/>
            <a:ext cx="355600" cy="372533"/>
          </a:xfrm>
          <a:prstGeom prst="rect">
            <a:avLst/>
          </a:prstGeom>
        </p:spPr>
      </p:pic>
      <p:pic>
        <p:nvPicPr>
          <p:cNvPr id="34" name="Picture 33">
            <a:extLst>
              <a:ext uri="{FF2B5EF4-FFF2-40B4-BE49-F238E27FC236}">
                <a16:creationId xmlns:a16="http://schemas.microsoft.com/office/drawing/2014/main" xmlns="" id="{579C356F-A0C4-4140-AE9F-C8D2435377E9}"/>
              </a:ext>
            </a:extLst>
          </p:cNvPr>
          <p:cNvPicPr>
            <a:picLocks noChangeAspect="1"/>
          </p:cNvPicPr>
          <p:nvPr/>
        </p:nvPicPr>
        <p:blipFill>
          <a:blip r:embed="rId18"/>
          <a:stretch>
            <a:fillRect/>
          </a:stretch>
        </p:blipFill>
        <p:spPr>
          <a:xfrm>
            <a:off x="261784" y="6147712"/>
            <a:ext cx="355600" cy="372533"/>
          </a:xfrm>
          <a:prstGeom prst="rect">
            <a:avLst/>
          </a:prstGeom>
        </p:spPr>
      </p:pic>
      <p:pic>
        <p:nvPicPr>
          <p:cNvPr id="35" name="Picture 34">
            <a:extLst>
              <a:ext uri="{FF2B5EF4-FFF2-40B4-BE49-F238E27FC236}">
                <a16:creationId xmlns:a16="http://schemas.microsoft.com/office/drawing/2014/main" xmlns="" id="{2DECAC9A-066C-2045-8F58-09BEA0B4AFBF}"/>
              </a:ext>
            </a:extLst>
          </p:cNvPr>
          <p:cNvPicPr>
            <a:picLocks noChangeAspect="1"/>
          </p:cNvPicPr>
          <p:nvPr/>
        </p:nvPicPr>
        <p:blipFill>
          <a:blip r:embed="rId19"/>
          <a:stretch>
            <a:fillRect/>
          </a:stretch>
        </p:blipFill>
        <p:spPr>
          <a:xfrm>
            <a:off x="310552" y="5769760"/>
            <a:ext cx="355600" cy="372533"/>
          </a:xfrm>
          <a:prstGeom prst="rect">
            <a:avLst/>
          </a:prstGeom>
        </p:spPr>
      </p:pic>
      <p:pic>
        <p:nvPicPr>
          <p:cNvPr id="36" name="Picture 35">
            <a:extLst>
              <a:ext uri="{FF2B5EF4-FFF2-40B4-BE49-F238E27FC236}">
                <a16:creationId xmlns:a16="http://schemas.microsoft.com/office/drawing/2014/main" xmlns="" id="{DE23AB03-B3D3-044F-A07B-DECBBC949150}"/>
              </a:ext>
            </a:extLst>
          </p:cNvPr>
          <p:cNvPicPr>
            <a:picLocks noChangeAspect="1"/>
          </p:cNvPicPr>
          <p:nvPr/>
        </p:nvPicPr>
        <p:blipFill>
          <a:blip r:embed="rId20"/>
          <a:stretch>
            <a:fillRect/>
          </a:stretch>
        </p:blipFill>
        <p:spPr>
          <a:xfrm>
            <a:off x="286168" y="5367424"/>
            <a:ext cx="355600" cy="372533"/>
          </a:xfrm>
          <a:prstGeom prst="rect">
            <a:avLst/>
          </a:prstGeom>
        </p:spPr>
      </p:pic>
      <p:pic>
        <p:nvPicPr>
          <p:cNvPr id="37" name="Picture 36">
            <a:extLst>
              <a:ext uri="{FF2B5EF4-FFF2-40B4-BE49-F238E27FC236}">
                <a16:creationId xmlns:a16="http://schemas.microsoft.com/office/drawing/2014/main" xmlns="" id="{DD91382E-EE58-1F44-BC3F-46FFB71C47DB}"/>
              </a:ext>
            </a:extLst>
          </p:cNvPr>
          <p:cNvPicPr>
            <a:picLocks noChangeAspect="1"/>
          </p:cNvPicPr>
          <p:nvPr/>
        </p:nvPicPr>
        <p:blipFill>
          <a:blip r:embed="rId21"/>
          <a:stretch>
            <a:fillRect/>
          </a:stretch>
        </p:blipFill>
        <p:spPr>
          <a:xfrm>
            <a:off x="317119" y="3804464"/>
            <a:ext cx="643467" cy="575733"/>
          </a:xfrm>
          <a:prstGeom prst="rect">
            <a:avLst/>
          </a:prstGeom>
        </p:spPr>
      </p:pic>
      <p:pic>
        <p:nvPicPr>
          <p:cNvPr id="38" name="Picture 37">
            <a:extLst>
              <a:ext uri="{FF2B5EF4-FFF2-40B4-BE49-F238E27FC236}">
                <a16:creationId xmlns:a16="http://schemas.microsoft.com/office/drawing/2014/main" xmlns="" id="{E0901227-6B5F-594D-9DAF-49FA991B0489}"/>
              </a:ext>
            </a:extLst>
          </p:cNvPr>
          <p:cNvPicPr>
            <a:picLocks noChangeAspect="1"/>
          </p:cNvPicPr>
          <p:nvPr/>
        </p:nvPicPr>
        <p:blipFill>
          <a:blip r:embed="rId22"/>
          <a:stretch>
            <a:fillRect/>
          </a:stretch>
        </p:blipFill>
        <p:spPr>
          <a:xfrm>
            <a:off x="3142237" y="2319762"/>
            <a:ext cx="728133" cy="745067"/>
          </a:xfrm>
          <a:prstGeom prst="rect">
            <a:avLst/>
          </a:prstGeom>
        </p:spPr>
      </p:pic>
      <p:pic>
        <p:nvPicPr>
          <p:cNvPr id="39" name="Picture 38">
            <a:extLst>
              <a:ext uri="{FF2B5EF4-FFF2-40B4-BE49-F238E27FC236}">
                <a16:creationId xmlns:a16="http://schemas.microsoft.com/office/drawing/2014/main" xmlns="" id="{B5A4A260-1262-BE4D-ACFD-1749E2A21C58}"/>
              </a:ext>
            </a:extLst>
          </p:cNvPr>
          <p:cNvPicPr>
            <a:picLocks noChangeAspect="1"/>
          </p:cNvPicPr>
          <p:nvPr/>
        </p:nvPicPr>
        <p:blipFill>
          <a:blip r:embed="rId23"/>
          <a:stretch>
            <a:fillRect/>
          </a:stretch>
        </p:blipFill>
        <p:spPr>
          <a:xfrm>
            <a:off x="3510452" y="3254821"/>
            <a:ext cx="728133" cy="745067"/>
          </a:xfrm>
          <a:prstGeom prst="rect">
            <a:avLst/>
          </a:prstGeom>
        </p:spPr>
      </p:pic>
      <p:pic>
        <p:nvPicPr>
          <p:cNvPr id="40" name="Picture 39">
            <a:extLst>
              <a:ext uri="{FF2B5EF4-FFF2-40B4-BE49-F238E27FC236}">
                <a16:creationId xmlns:a16="http://schemas.microsoft.com/office/drawing/2014/main" xmlns="" id="{D7DE2306-03CF-5649-B8CC-3862266943D9}"/>
              </a:ext>
            </a:extLst>
          </p:cNvPr>
          <p:cNvPicPr>
            <a:picLocks noChangeAspect="1"/>
          </p:cNvPicPr>
          <p:nvPr/>
        </p:nvPicPr>
        <p:blipFill>
          <a:blip r:embed="rId24"/>
          <a:stretch>
            <a:fillRect/>
          </a:stretch>
        </p:blipFill>
        <p:spPr>
          <a:xfrm>
            <a:off x="2997688" y="277027"/>
            <a:ext cx="1761067" cy="1778000"/>
          </a:xfrm>
          <a:prstGeom prst="rect">
            <a:avLst/>
          </a:prstGeom>
        </p:spPr>
      </p:pic>
      <p:grpSp>
        <p:nvGrpSpPr>
          <p:cNvPr id="2" name="Group 1"/>
          <p:cNvGrpSpPr/>
          <p:nvPr/>
        </p:nvGrpSpPr>
        <p:grpSpPr>
          <a:xfrm>
            <a:off x="6930987" y="714270"/>
            <a:ext cx="4077701" cy="5587960"/>
            <a:chOff x="6930987" y="714270"/>
            <a:chExt cx="4077701" cy="5587960"/>
          </a:xfrm>
        </p:grpSpPr>
        <p:pic>
          <p:nvPicPr>
            <p:cNvPr id="42" name="Picture 41">
              <a:extLst>
                <a:ext uri="{FF2B5EF4-FFF2-40B4-BE49-F238E27FC236}">
                  <a16:creationId xmlns:a16="http://schemas.microsoft.com/office/drawing/2014/main" xmlns="" id="{772B10EB-E3EB-E948-8981-3E9D8C57DF7A}"/>
                </a:ext>
              </a:extLst>
            </p:cNvPr>
            <p:cNvPicPr>
              <a:picLocks noChangeAspect="1"/>
            </p:cNvPicPr>
            <p:nvPr/>
          </p:nvPicPr>
          <p:blipFill>
            <a:blip r:embed="rId25"/>
            <a:stretch>
              <a:fillRect/>
            </a:stretch>
          </p:blipFill>
          <p:spPr>
            <a:xfrm rot="21199576">
              <a:off x="6930987" y="714270"/>
              <a:ext cx="4077701" cy="5587960"/>
            </a:xfrm>
            <a:prstGeom prst="rect">
              <a:avLst/>
            </a:prstGeom>
          </p:spPr>
        </p:pic>
        <p:sp>
          <p:nvSpPr>
            <p:cNvPr id="43" name="Google Shape;158;p19"/>
            <p:cNvSpPr txBox="1">
              <a:spLocks/>
            </p:cNvSpPr>
            <p:nvPr/>
          </p:nvSpPr>
          <p:spPr>
            <a:xfrm rot="21177123">
              <a:off x="7536647" y="1081130"/>
              <a:ext cx="3013851" cy="3276893"/>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5400" b="1" dirty="0">
                  <a:solidFill>
                    <a:schemeClr val="tx1"/>
                  </a:solidFill>
                  <a:latin typeface="Ink Free" panose="03080402000500000000" pitchFamily="66" charset="0"/>
                </a:rPr>
                <a:t>Pause </a:t>
              </a:r>
              <a:br>
                <a:rPr lang="en-US" sz="5400" b="1" dirty="0">
                  <a:solidFill>
                    <a:schemeClr val="tx1"/>
                  </a:solidFill>
                  <a:latin typeface="Ink Free" panose="03080402000500000000" pitchFamily="66" charset="0"/>
                </a:rPr>
              </a:br>
              <a:r>
                <a:rPr lang="en-US" sz="5400" b="1" dirty="0">
                  <a:solidFill>
                    <a:schemeClr val="tx1"/>
                  </a:solidFill>
                  <a:latin typeface="Ink Free" panose="03080402000500000000" pitchFamily="66" charset="0"/>
                </a:rPr>
                <a:t>for discussion</a:t>
              </a:r>
            </a:p>
          </p:txBody>
        </p:sp>
        <p:pic>
          <p:nvPicPr>
            <p:cNvPr id="45" name="Picture 44">
              <a:extLst>
                <a:ext uri="{FF2B5EF4-FFF2-40B4-BE49-F238E27FC236}">
                  <a16:creationId xmlns:a16="http://schemas.microsoft.com/office/drawing/2014/main" xmlns="" id="{DD91382E-EE58-1F44-BC3F-46FFB71C47DB}"/>
                </a:ext>
              </a:extLst>
            </p:cNvPr>
            <p:cNvPicPr>
              <a:picLocks noChangeAspect="1"/>
            </p:cNvPicPr>
            <p:nvPr/>
          </p:nvPicPr>
          <p:blipFill>
            <a:blip r:embed="rId21"/>
            <a:stretch>
              <a:fillRect/>
            </a:stretch>
          </p:blipFill>
          <p:spPr>
            <a:xfrm>
              <a:off x="8653946" y="4425767"/>
              <a:ext cx="836921" cy="748823"/>
            </a:xfrm>
            <a:prstGeom prst="rect">
              <a:avLst/>
            </a:prstGeom>
          </p:spPr>
        </p:pic>
      </p:grpSp>
    </p:spTree>
    <p:extLst>
      <p:ext uri="{BB962C8B-B14F-4D97-AF65-F5344CB8AC3E}">
        <p14:creationId xmlns:p14="http://schemas.microsoft.com/office/powerpoint/2010/main" val="967303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8;p14"/>
          <p:cNvSpPr txBox="1">
            <a:spLocks/>
          </p:cNvSpPr>
          <p:nvPr/>
        </p:nvSpPr>
        <p:spPr>
          <a:xfrm>
            <a:off x="2509637" y="1164507"/>
            <a:ext cx="7068400" cy="9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6600" b="1" dirty="0">
                <a:solidFill>
                  <a:srgbClr val="00B0F0"/>
                </a:solidFill>
              </a:rPr>
              <a:t>Service Material</a:t>
            </a:r>
          </a:p>
        </p:txBody>
      </p:sp>
      <p:sp>
        <p:nvSpPr>
          <p:cNvPr id="5" name="Google Shape;118;p14"/>
          <p:cNvSpPr txBox="1">
            <a:spLocks/>
          </p:cNvSpPr>
          <p:nvPr/>
        </p:nvSpPr>
        <p:spPr>
          <a:xfrm>
            <a:off x="1854729" y="2437258"/>
            <a:ext cx="9303422" cy="280200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571500" indent="-571500">
              <a:spcAft>
                <a:spcPts val="1200"/>
              </a:spcAft>
              <a:buClr>
                <a:srgbClr val="C00000"/>
              </a:buClr>
              <a:buFont typeface="Wingdings" panose="05000000000000000000" pitchFamily="2" charset="2"/>
              <a:buChar char="ü"/>
            </a:pPr>
            <a:r>
              <a:rPr lang="en-US" sz="3600" dirty="0"/>
              <a:t>Local Service Toolbox</a:t>
            </a:r>
          </a:p>
          <a:p>
            <a:pPr marL="973138" lvl="1" indent="-571500">
              <a:spcAft>
                <a:spcPts val="1200"/>
              </a:spcAft>
              <a:buClr>
                <a:srgbClr val="C00000"/>
              </a:buClr>
              <a:buFont typeface="Wingdings" panose="05000000000000000000" pitchFamily="2" charset="2"/>
              <a:buChar char="§"/>
            </a:pPr>
            <a:r>
              <a:rPr lang="en-US" sz="3200" dirty="0"/>
              <a:t>Most items on survey list could be included</a:t>
            </a:r>
          </a:p>
          <a:p>
            <a:pPr marL="571500" indent="-571500">
              <a:spcAft>
                <a:spcPts val="1200"/>
              </a:spcAft>
              <a:buClr>
                <a:srgbClr val="C00000"/>
              </a:buClr>
              <a:buFont typeface="Wingdings" panose="05000000000000000000" pitchFamily="2" charset="2"/>
              <a:buChar char="ü"/>
            </a:pPr>
            <a:r>
              <a:rPr lang="en-US" sz="3600" dirty="0"/>
              <a:t>Conventions and Events Toolbox</a:t>
            </a:r>
          </a:p>
          <a:p>
            <a:pPr marL="1030288" indent="-571500">
              <a:spcAft>
                <a:spcPts val="1200"/>
              </a:spcAft>
              <a:buClr>
                <a:srgbClr val="C00000"/>
              </a:buClr>
              <a:buFont typeface="Wingdings" panose="05000000000000000000" pitchFamily="2" charset="2"/>
              <a:buChar char="§"/>
            </a:pPr>
            <a:r>
              <a:rPr lang="en-US" sz="3200" dirty="0"/>
              <a:t>Plan to continue developing</a:t>
            </a:r>
            <a:endParaRPr lang="en-US" sz="3600" dirty="0"/>
          </a:p>
        </p:txBody>
      </p:sp>
      <p:pic>
        <p:nvPicPr>
          <p:cNvPr id="4" name="Picture 3">
            <a:extLst>
              <a:ext uri="{FF2B5EF4-FFF2-40B4-BE49-F238E27FC236}">
                <a16:creationId xmlns:a16="http://schemas.microsoft.com/office/drawing/2014/main" xmlns="" id="{B5A4A260-1262-BE4D-ACFD-1749E2A21C58}"/>
              </a:ext>
            </a:extLst>
          </p:cNvPr>
          <p:cNvPicPr>
            <a:picLocks noChangeAspect="1"/>
          </p:cNvPicPr>
          <p:nvPr/>
        </p:nvPicPr>
        <p:blipFill>
          <a:blip r:embed="rId3"/>
          <a:stretch>
            <a:fillRect/>
          </a:stretch>
        </p:blipFill>
        <p:spPr>
          <a:xfrm rot="21198219">
            <a:off x="431601" y="4582191"/>
            <a:ext cx="1967373" cy="2013127"/>
          </a:xfrm>
          <a:prstGeom prst="rect">
            <a:avLst/>
          </a:prstGeom>
        </p:spPr>
      </p:pic>
    </p:spTree>
    <p:extLst>
      <p:ext uri="{BB962C8B-B14F-4D97-AF65-F5344CB8AC3E}">
        <p14:creationId xmlns:p14="http://schemas.microsoft.com/office/powerpoint/2010/main" val="1182535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 name="Rectangle 1"/>
          <p:cNvSpPr/>
          <p:nvPr/>
        </p:nvSpPr>
        <p:spPr>
          <a:xfrm>
            <a:off x="87407" y="104126"/>
            <a:ext cx="5829300" cy="6567354"/>
          </a:xfrm>
          <a:prstGeom prst="rect">
            <a:avLst/>
          </a:prstGeom>
        </p:spPr>
        <p:txBody>
          <a:bodyPr wrap="square">
            <a:noAutofit/>
          </a:bodyPr>
          <a:lstStyle/>
          <a:p>
            <a:r>
              <a:rPr lang="en-US" sz="1300" b="1" cap="small" dirty="0"/>
              <a:t>Service materials to support individuals’ efforts</a:t>
            </a:r>
          </a:p>
          <a:p>
            <a:pPr marL="171450" indent="-171450">
              <a:buFont typeface="Arial" panose="020B0604020202020204" pitchFamily="34" charset="0"/>
              <a:buChar char="•"/>
            </a:pPr>
            <a:r>
              <a:rPr lang="en-US" sz="1300" dirty="0"/>
              <a:t>Carrying the NA message effectively</a:t>
            </a:r>
          </a:p>
          <a:p>
            <a:pPr marL="171450" indent="-171450">
              <a:buFont typeface="Arial" panose="020B0604020202020204" pitchFamily="34" charset="0"/>
              <a:buChar char="•"/>
            </a:pPr>
            <a:r>
              <a:rPr lang="en-US" sz="1300" dirty="0"/>
              <a:t>How to be a trusted servant in NA</a:t>
            </a:r>
          </a:p>
          <a:p>
            <a:pPr marL="171450" indent="-171450">
              <a:buFont typeface="Arial" panose="020B0604020202020204" pitchFamily="34" charset="0"/>
              <a:buChar char="•"/>
            </a:pPr>
            <a:r>
              <a:rPr lang="en-US" sz="1300" dirty="0"/>
              <a:t>Personal application of the Concepts and Traditions </a:t>
            </a:r>
          </a:p>
          <a:p>
            <a:pPr marL="171450" indent="-171450">
              <a:buFont typeface="Arial" panose="020B0604020202020204" pitchFamily="34" charset="0"/>
              <a:buChar char="•"/>
            </a:pPr>
            <a:r>
              <a:rPr lang="en-US" sz="1300" dirty="0"/>
              <a:t>Applying and working the Concepts</a:t>
            </a:r>
          </a:p>
          <a:p>
            <a:pPr marL="171450" indent="-171450">
              <a:spcAft>
                <a:spcPts val="800"/>
              </a:spcAft>
              <a:buFont typeface="Arial" panose="020B0604020202020204" pitchFamily="34" charset="0"/>
              <a:buChar char="•"/>
            </a:pPr>
            <a:r>
              <a:rPr lang="en-US" sz="1300" dirty="0"/>
              <a:t>Respect as a spiritual principle of service</a:t>
            </a:r>
          </a:p>
          <a:p>
            <a:r>
              <a:rPr lang="en-US" sz="1300" b="1" cap="small" dirty="0"/>
              <a:t>Public Relations</a:t>
            </a:r>
          </a:p>
          <a:p>
            <a:pPr marL="171450" indent="-171450">
              <a:buFont typeface="Arial" panose="020B0604020202020204" pitchFamily="34" charset="0"/>
              <a:buChar char="•"/>
            </a:pPr>
            <a:r>
              <a:rPr lang="en-US" sz="1300" dirty="0"/>
              <a:t>Our public image: creating confidence in NA</a:t>
            </a:r>
          </a:p>
          <a:p>
            <a:pPr marL="171450" indent="-171450">
              <a:buFont typeface="Arial" panose="020B0604020202020204" pitchFamily="34" charset="0"/>
              <a:buChar char="•"/>
            </a:pPr>
            <a:r>
              <a:rPr lang="en-US" sz="1300" dirty="0"/>
              <a:t>More social media guidelines above and beyond the service pamphlet</a:t>
            </a:r>
          </a:p>
          <a:p>
            <a:pPr marL="171450" indent="-171450">
              <a:buFont typeface="Arial" panose="020B0604020202020204" pitchFamily="34" charset="0"/>
              <a:buChar char="•"/>
            </a:pPr>
            <a:r>
              <a:rPr lang="en-US" sz="1300" dirty="0"/>
              <a:t>More short, focused PR resources such as tools to assist in reaching the medical community, criminal justice, and those who refer people to NA</a:t>
            </a:r>
          </a:p>
          <a:p>
            <a:pPr marL="171450" indent="-171450">
              <a:spcAft>
                <a:spcPts val="800"/>
              </a:spcAft>
              <a:buFont typeface="Arial" panose="020B0604020202020204" pitchFamily="34" charset="0"/>
              <a:buChar char="•"/>
            </a:pPr>
            <a:r>
              <a:rPr lang="en-US" sz="1300" dirty="0"/>
              <a:t>Sponsorship behind the walls basics</a:t>
            </a:r>
          </a:p>
          <a:p>
            <a:r>
              <a:rPr lang="en-US" sz="1300" b="1" cap="small" dirty="0"/>
              <a:t>NA Services 101</a:t>
            </a:r>
          </a:p>
          <a:p>
            <a:pPr marL="171450" indent="-171450">
              <a:buFont typeface="Arial" panose="020B0604020202020204" pitchFamily="34" charset="0"/>
              <a:buChar char="•"/>
            </a:pPr>
            <a:r>
              <a:rPr lang="en-US" sz="1300" dirty="0"/>
              <a:t>Online meetings best practices</a:t>
            </a:r>
          </a:p>
          <a:p>
            <a:pPr marL="171450" indent="-171450">
              <a:buFont typeface="Arial" panose="020B0604020202020204" pitchFamily="34" charset="0"/>
              <a:buChar char="•"/>
            </a:pPr>
            <a:r>
              <a:rPr lang="en-US" sz="1300" dirty="0"/>
              <a:t>Best practices for virtual service meetings</a:t>
            </a:r>
          </a:p>
          <a:p>
            <a:pPr marL="171450" indent="-171450">
              <a:buFont typeface="Arial" panose="020B0604020202020204" pitchFamily="34" charset="0"/>
              <a:buChar char="•"/>
            </a:pPr>
            <a:r>
              <a:rPr lang="en-US" sz="1300" dirty="0"/>
              <a:t>The impact of technology on services and workloads </a:t>
            </a:r>
          </a:p>
          <a:p>
            <a:pPr marL="171450" indent="-171450">
              <a:buFont typeface="Arial" panose="020B0604020202020204" pitchFamily="34" charset="0"/>
              <a:buChar char="•"/>
            </a:pPr>
            <a:r>
              <a:rPr lang="en-US" sz="1300" dirty="0"/>
              <a:t>Best practices for service workshops </a:t>
            </a:r>
          </a:p>
          <a:p>
            <a:pPr marL="171450" indent="-171450">
              <a:buFont typeface="Arial" panose="020B0604020202020204" pitchFamily="34" charset="0"/>
              <a:buChar char="•"/>
            </a:pPr>
            <a:r>
              <a:rPr lang="en-US" sz="1300" dirty="0"/>
              <a:t>Facilitation basics</a:t>
            </a:r>
          </a:p>
          <a:p>
            <a:pPr marL="171450" indent="-171450">
              <a:buFont typeface="Arial" panose="020B0604020202020204" pitchFamily="34" charset="0"/>
              <a:buChar char="•"/>
            </a:pPr>
            <a:r>
              <a:rPr lang="en-US" sz="1300" dirty="0"/>
              <a:t>Create a service pamphlet explaining what we mean by “under no surveillance at any time”</a:t>
            </a:r>
          </a:p>
          <a:p>
            <a:pPr marL="171450" indent="-171450">
              <a:buFont typeface="Arial" panose="020B0604020202020204" pitchFamily="34" charset="0"/>
              <a:buChar char="•"/>
            </a:pPr>
            <a:r>
              <a:rPr lang="en-US" sz="1300" dirty="0"/>
              <a:t>What is NA World Services and how does it work?</a:t>
            </a:r>
          </a:p>
          <a:p>
            <a:pPr marL="171450" indent="-171450">
              <a:buFont typeface="Arial" panose="020B0604020202020204" pitchFamily="34" charset="0"/>
              <a:buChar char="•"/>
            </a:pPr>
            <a:r>
              <a:rPr lang="en-US" sz="1300" dirty="0"/>
              <a:t>Fellowship development basics</a:t>
            </a:r>
          </a:p>
          <a:p>
            <a:pPr marL="171450" indent="-171450">
              <a:buFont typeface="Arial" panose="020B0604020202020204" pitchFamily="34" charset="0"/>
              <a:buChar char="•"/>
            </a:pPr>
            <a:r>
              <a:rPr lang="en-US" sz="1300" dirty="0"/>
              <a:t>Cooperation not affiliation—our relationship to others, including AA</a:t>
            </a:r>
          </a:p>
          <a:p>
            <a:pPr marL="171450" indent="-171450">
              <a:buFont typeface="Arial" panose="020B0604020202020204" pitchFamily="34" charset="0"/>
              <a:buChar char="•"/>
            </a:pPr>
            <a:r>
              <a:rPr lang="en-US" sz="1300" dirty="0"/>
              <a:t>Collaboration among service bodies</a:t>
            </a:r>
          </a:p>
          <a:p>
            <a:pPr marL="171450" indent="-171450">
              <a:buFont typeface="Arial" panose="020B0604020202020204" pitchFamily="34" charset="0"/>
              <a:buChar char="•"/>
            </a:pPr>
            <a:r>
              <a:rPr lang="en-US" sz="1300" dirty="0"/>
              <a:t>When service bodies split or reunify</a:t>
            </a:r>
          </a:p>
          <a:p>
            <a:pPr marL="171450" indent="-171450">
              <a:buFont typeface="Arial" panose="020B0604020202020204" pitchFamily="34" charset="0"/>
              <a:buChar char="•"/>
            </a:pPr>
            <a:r>
              <a:rPr lang="en-US" sz="1300" dirty="0"/>
              <a:t>Description of service commitments at areas and regions </a:t>
            </a:r>
          </a:p>
          <a:p>
            <a:pPr marL="171450" indent="-171450">
              <a:buFont typeface="Arial" panose="020B0604020202020204" pitchFamily="34" charset="0"/>
              <a:buChar char="•"/>
            </a:pPr>
            <a:r>
              <a:rPr lang="en-US" sz="1300" dirty="0"/>
              <a:t>Effective report writing</a:t>
            </a:r>
          </a:p>
          <a:p>
            <a:pPr marL="171450" indent="-171450">
              <a:buFont typeface="Arial" panose="020B0604020202020204" pitchFamily="34" charset="0"/>
              <a:buChar char="•"/>
            </a:pPr>
            <a:r>
              <a:rPr lang="en-US" sz="1300" dirty="0"/>
              <a:t>Tools for mentorship, including as it relates to service bodies and new meetings</a:t>
            </a:r>
          </a:p>
          <a:p>
            <a:pPr marL="171450" indent="-171450">
              <a:buFont typeface="Arial" panose="020B0604020202020204" pitchFamily="34" charset="0"/>
              <a:buChar char="•"/>
            </a:pPr>
            <a:r>
              <a:rPr lang="en-US" sz="1300" dirty="0"/>
              <a:t>Group support forum, local service conference, and local service board basics</a:t>
            </a:r>
          </a:p>
          <a:p>
            <a:pPr marL="171450" indent="-171450">
              <a:buFont typeface="Arial" panose="020B0604020202020204" pitchFamily="34" charset="0"/>
              <a:buChar char="•"/>
            </a:pPr>
            <a:r>
              <a:rPr lang="en-US" sz="1300" dirty="0"/>
              <a:t>Policy in NA—different kinds of policy styles and approaches</a:t>
            </a:r>
          </a:p>
          <a:p>
            <a:endParaRPr lang="en-US" sz="1300" dirty="0"/>
          </a:p>
        </p:txBody>
      </p:sp>
      <p:sp>
        <p:nvSpPr>
          <p:cNvPr id="4" name="Rectangle 3"/>
          <p:cNvSpPr/>
          <p:nvPr/>
        </p:nvSpPr>
        <p:spPr>
          <a:xfrm>
            <a:off x="5916707" y="-49420"/>
            <a:ext cx="4862146" cy="5442516"/>
          </a:xfrm>
          <a:prstGeom prst="rect">
            <a:avLst/>
          </a:prstGeom>
        </p:spPr>
        <p:txBody>
          <a:bodyPr wrap="square">
            <a:spAutoFit/>
          </a:bodyPr>
          <a:lstStyle/>
          <a:p>
            <a:endParaRPr lang="en-US" sz="1200" dirty="0"/>
          </a:p>
          <a:p>
            <a:r>
              <a:rPr lang="en-US" sz="1300" b="1" cap="small" dirty="0"/>
              <a:t>Legal, financial, and Seventh Tradition tools</a:t>
            </a:r>
          </a:p>
          <a:p>
            <a:pPr marL="171450" indent="-171450">
              <a:buFont typeface="Arial" panose="020B0604020202020204" pitchFamily="34" charset="0"/>
              <a:buChar char="•"/>
            </a:pPr>
            <a:r>
              <a:rPr lang="en-US" sz="1300" dirty="0"/>
              <a:t>How we apply the principle of self-support in NA. </a:t>
            </a:r>
          </a:p>
          <a:p>
            <a:pPr marL="171450" indent="-171450">
              <a:buFont typeface="Arial" panose="020B0604020202020204" pitchFamily="34" charset="0"/>
              <a:buChar char="•"/>
            </a:pPr>
            <a:r>
              <a:rPr lang="en-US" sz="1300" dirty="0"/>
              <a:t>Fund flow in the digital age</a:t>
            </a:r>
          </a:p>
          <a:p>
            <a:pPr marL="171450" indent="-171450">
              <a:buFont typeface="Arial" panose="020B0604020202020204" pitchFamily="34" charset="0"/>
              <a:buChar char="•"/>
            </a:pPr>
            <a:r>
              <a:rPr lang="en-US" sz="1300" dirty="0"/>
              <a:t>Fundraising—what is appropriate? </a:t>
            </a:r>
          </a:p>
          <a:p>
            <a:pPr marL="171450" indent="-171450">
              <a:buFont typeface="Arial" panose="020B0604020202020204" pitchFamily="34" charset="0"/>
              <a:buChar char="•"/>
            </a:pPr>
            <a:r>
              <a:rPr lang="en-US" sz="1300" dirty="0"/>
              <a:t>Information for creating legal entities/incorporating</a:t>
            </a:r>
          </a:p>
          <a:p>
            <a:pPr marL="171450" indent="-171450">
              <a:buFont typeface="Arial" panose="020B0604020202020204" pitchFamily="34" charset="0"/>
              <a:buChar char="•"/>
            </a:pPr>
            <a:r>
              <a:rPr lang="en-US" sz="1300" dirty="0"/>
              <a:t>The Fellowship Intellectual Property Trust (FIPT) and local websites</a:t>
            </a:r>
          </a:p>
          <a:p>
            <a:pPr marL="171450" indent="-171450">
              <a:buFont typeface="Arial" panose="020B0604020202020204" pitchFamily="34" charset="0"/>
              <a:buChar char="•"/>
            </a:pPr>
            <a:r>
              <a:rPr lang="en-US" sz="1300" dirty="0"/>
              <a:t>Dealing with banks and government financial regulations</a:t>
            </a:r>
          </a:p>
          <a:p>
            <a:pPr marL="171450" indent="-171450">
              <a:buFont typeface="Arial" panose="020B0604020202020204" pitchFamily="34" charset="0"/>
              <a:buChar char="•"/>
            </a:pPr>
            <a:r>
              <a:rPr lang="en-US" sz="1300" dirty="0"/>
              <a:t>Dealing with misappropriation of NA funds</a:t>
            </a:r>
          </a:p>
          <a:p>
            <a:pPr marL="171450" indent="-171450">
              <a:spcAft>
                <a:spcPts val="800"/>
              </a:spcAft>
              <a:buFont typeface="Arial" panose="020B0604020202020204" pitchFamily="34" charset="0"/>
              <a:buChar char="•"/>
            </a:pPr>
            <a:r>
              <a:rPr lang="en-US" sz="1300" dirty="0"/>
              <a:t>Area treasurers’ and budgeting basics</a:t>
            </a:r>
          </a:p>
          <a:p>
            <a:r>
              <a:rPr lang="en-US" sz="1300" b="1" cap="small" dirty="0"/>
              <a:t>Revise existing service material </a:t>
            </a:r>
          </a:p>
          <a:p>
            <a:pPr marL="171450" indent="-171450">
              <a:buFont typeface="Arial" panose="020B0604020202020204" pitchFamily="34" charset="0"/>
              <a:buChar char="•"/>
            </a:pPr>
            <a:r>
              <a:rPr lang="en-US" sz="1300" dirty="0"/>
              <a:t>Update A Guide to Local Service in NA (GLS)</a:t>
            </a:r>
          </a:p>
          <a:p>
            <a:pPr marL="171450" indent="-171450">
              <a:buFont typeface="Arial" panose="020B0604020202020204" pitchFamily="34" charset="0"/>
              <a:buChar char="•"/>
            </a:pPr>
            <a:r>
              <a:rPr lang="en-US" sz="1300" dirty="0"/>
              <a:t>Revise Translations Basics</a:t>
            </a:r>
          </a:p>
          <a:p>
            <a:pPr marL="171450" indent="-171450">
              <a:buFont typeface="Arial" panose="020B0604020202020204" pitchFamily="34" charset="0"/>
              <a:buChar char="•"/>
            </a:pPr>
            <a:r>
              <a:rPr lang="en-US" sz="1300" dirty="0"/>
              <a:t>Revise and update Planning Basics</a:t>
            </a:r>
          </a:p>
          <a:p>
            <a:pPr marL="171450" indent="-171450">
              <a:buFont typeface="Arial" panose="020B0604020202020204" pitchFamily="34" charset="0"/>
              <a:buChar char="•"/>
            </a:pPr>
            <a:r>
              <a:rPr lang="en-US" sz="1300" dirty="0"/>
              <a:t>Revise and update PR Basics</a:t>
            </a:r>
          </a:p>
          <a:p>
            <a:pPr marL="171450" indent="-171450">
              <a:buFont typeface="Arial" panose="020B0604020202020204" pitchFamily="34" charset="0"/>
              <a:buChar char="•"/>
            </a:pPr>
            <a:r>
              <a:rPr lang="en-US" sz="1300" dirty="0"/>
              <a:t>Revise and update H&amp;I Basics</a:t>
            </a:r>
          </a:p>
          <a:p>
            <a:pPr marL="171450" indent="-171450">
              <a:buFont typeface="Arial" panose="020B0604020202020204" pitchFamily="34" charset="0"/>
              <a:buChar char="•"/>
            </a:pPr>
            <a:r>
              <a:rPr lang="en-US" sz="1300" dirty="0"/>
              <a:t>Revise and update the service pamphlet Disruptive and Violent Behavior to reflect current practices in the Fellowship and include the issue of sexual predators </a:t>
            </a:r>
          </a:p>
          <a:p>
            <a:pPr marL="171450" indent="-171450">
              <a:spcAft>
                <a:spcPts val="800"/>
              </a:spcAft>
              <a:buFont typeface="Arial" panose="020B0604020202020204" pitchFamily="34" charset="0"/>
              <a:buChar char="•"/>
            </a:pPr>
            <a:r>
              <a:rPr lang="en-US" sz="1300" dirty="0"/>
              <a:t>Revise and update the service pamphlet Group Business Meetings, with a section on using a CBDM process, and the concept of delegation</a:t>
            </a:r>
          </a:p>
          <a:p>
            <a:r>
              <a:rPr lang="en-US" sz="1300" b="1" cap="small" dirty="0"/>
              <a:t>Other</a:t>
            </a:r>
          </a:p>
          <a:p>
            <a:r>
              <a:rPr lang="en-US" sz="1300" dirty="0"/>
              <a:t>No new or revised service material</a:t>
            </a:r>
          </a:p>
          <a:p>
            <a:endParaRPr lang="en-US" sz="1200" dirty="0"/>
          </a:p>
        </p:txBody>
      </p:sp>
      <p:grpSp>
        <p:nvGrpSpPr>
          <p:cNvPr id="3" name="Group 2"/>
          <p:cNvGrpSpPr/>
          <p:nvPr/>
        </p:nvGrpSpPr>
        <p:grpSpPr>
          <a:xfrm>
            <a:off x="9221419" y="5587787"/>
            <a:ext cx="2970581" cy="875146"/>
            <a:chOff x="7773683" y="5727320"/>
            <a:chExt cx="2970581" cy="875146"/>
          </a:xfrm>
        </p:grpSpPr>
        <p:pic>
          <p:nvPicPr>
            <p:cNvPr id="5" name="Picture 4">
              <a:extLst>
                <a:ext uri="{FF2B5EF4-FFF2-40B4-BE49-F238E27FC236}">
                  <a16:creationId xmlns:a16="http://schemas.microsoft.com/office/drawing/2014/main" xmlns="" id="{47625298-13E7-E945-AB49-81D0E33CE2A6}"/>
                </a:ext>
              </a:extLst>
            </p:cNvPr>
            <p:cNvPicPr>
              <a:picLocks noChangeAspect="1"/>
            </p:cNvPicPr>
            <p:nvPr/>
          </p:nvPicPr>
          <p:blipFill>
            <a:blip r:embed="rId3"/>
            <a:stretch>
              <a:fillRect/>
            </a:stretch>
          </p:blipFill>
          <p:spPr>
            <a:xfrm rot="21208177">
              <a:off x="7861770" y="5778545"/>
              <a:ext cx="2714095" cy="823921"/>
            </a:xfrm>
            <a:prstGeom prst="rect">
              <a:avLst/>
            </a:prstGeom>
          </p:spPr>
        </p:pic>
        <p:sp>
          <p:nvSpPr>
            <p:cNvPr id="8" name="Google Shape;122;p14"/>
            <p:cNvSpPr txBox="1">
              <a:spLocks/>
            </p:cNvSpPr>
            <p:nvPr/>
          </p:nvSpPr>
          <p:spPr>
            <a:xfrm rot="21208177">
              <a:off x="7773683" y="5727320"/>
              <a:ext cx="2970581" cy="77776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Choose up to 4</a:t>
              </a:r>
              <a:endParaRPr lang="en-US" sz="2800" dirty="0"/>
            </a:p>
          </p:txBody>
        </p:sp>
      </p:grpSp>
      <p:grpSp>
        <p:nvGrpSpPr>
          <p:cNvPr id="6" name="Group 5"/>
          <p:cNvGrpSpPr/>
          <p:nvPr/>
        </p:nvGrpSpPr>
        <p:grpSpPr>
          <a:xfrm rot="21219208">
            <a:off x="9001620" y="4760251"/>
            <a:ext cx="3060029" cy="838115"/>
            <a:chOff x="8430649" y="4780014"/>
            <a:chExt cx="3060029" cy="838115"/>
          </a:xfrm>
        </p:grpSpPr>
        <p:pic>
          <p:nvPicPr>
            <p:cNvPr id="9" name="Picture 8">
              <a:extLst>
                <a:ext uri="{FF2B5EF4-FFF2-40B4-BE49-F238E27FC236}">
                  <a16:creationId xmlns:a16="http://schemas.microsoft.com/office/drawing/2014/main" xmlns="" id="{B83AF825-F38D-214A-9DE7-50DCBDF1F739}"/>
                </a:ext>
              </a:extLst>
            </p:cNvPr>
            <p:cNvPicPr>
              <a:picLocks noChangeAspect="1"/>
            </p:cNvPicPr>
            <p:nvPr/>
          </p:nvPicPr>
          <p:blipFill>
            <a:blip r:embed="rId4"/>
            <a:stretch>
              <a:fillRect/>
            </a:stretch>
          </p:blipFill>
          <p:spPr>
            <a:xfrm rot="21265238">
              <a:off x="8584582" y="4794208"/>
              <a:ext cx="2752163" cy="823921"/>
            </a:xfrm>
            <a:prstGeom prst="rect">
              <a:avLst/>
            </a:prstGeom>
          </p:spPr>
        </p:pic>
        <p:sp>
          <p:nvSpPr>
            <p:cNvPr id="7" name="Google Shape;122;p14"/>
            <p:cNvSpPr txBox="1">
              <a:spLocks/>
            </p:cNvSpPr>
            <p:nvPr/>
          </p:nvSpPr>
          <p:spPr>
            <a:xfrm rot="21265238">
              <a:off x="8430649" y="4780014"/>
              <a:ext cx="3060029" cy="652271"/>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Service Material</a:t>
              </a:r>
            </a:p>
            <a:p>
              <a:pPr>
                <a:lnSpc>
                  <a:spcPct val="114000"/>
                </a:lnSpc>
              </a:pPr>
              <a:endParaRPr lang="en-US" sz="2800" dirty="0"/>
            </a:p>
          </p:txBody>
        </p:sp>
      </p:grpSp>
    </p:spTree>
    <p:extLst>
      <p:ext uri="{BB962C8B-B14F-4D97-AF65-F5344CB8AC3E}">
        <p14:creationId xmlns:p14="http://schemas.microsoft.com/office/powerpoint/2010/main" val="3920125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9" name="Picture 18">
            <a:extLst>
              <a:ext uri="{FF2B5EF4-FFF2-40B4-BE49-F238E27FC236}">
                <a16:creationId xmlns:a16="http://schemas.microsoft.com/office/drawing/2014/main" xmlns="" id="{DAFF17B8-AEB5-D845-8641-E6176E6D04D2}"/>
              </a:ext>
            </a:extLst>
          </p:cNvPr>
          <p:cNvPicPr>
            <a:picLocks noChangeAspect="1"/>
          </p:cNvPicPr>
          <p:nvPr/>
        </p:nvPicPr>
        <p:blipFill>
          <a:blip r:embed="rId3"/>
          <a:stretch>
            <a:fillRect/>
          </a:stretch>
        </p:blipFill>
        <p:spPr>
          <a:xfrm>
            <a:off x="1300793" y="5843159"/>
            <a:ext cx="1371600" cy="440267"/>
          </a:xfrm>
          <a:prstGeom prst="rect">
            <a:avLst/>
          </a:prstGeom>
        </p:spPr>
      </p:pic>
      <p:pic>
        <p:nvPicPr>
          <p:cNvPr id="20" name="Picture 19">
            <a:extLst>
              <a:ext uri="{FF2B5EF4-FFF2-40B4-BE49-F238E27FC236}">
                <a16:creationId xmlns:a16="http://schemas.microsoft.com/office/drawing/2014/main" xmlns="" id="{55D1CB71-8854-C843-B69D-BFF37E77B46C}"/>
              </a:ext>
            </a:extLst>
          </p:cNvPr>
          <p:cNvPicPr>
            <a:picLocks noChangeAspect="1"/>
          </p:cNvPicPr>
          <p:nvPr/>
        </p:nvPicPr>
        <p:blipFill>
          <a:blip r:embed="rId4"/>
          <a:stretch>
            <a:fillRect/>
          </a:stretch>
        </p:blipFill>
        <p:spPr>
          <a:xfrm>
            <a:off x="813288" y="158391"/>
            <a:ext cx="2184400" cy="609600"/>
          </a:xfrm>
          <a:prstGeom prst="rect">
            <a:avLst/>
          </a:prstGeom>
        </p:spPr>
      </p:pic>
      <p:pic>
        <p:nvPicPr>
          <p:cNvPr id="21" name="Picture 20">
            <a:extLst>
              <a:ext uri="{FF2B5EF4-FFF2-40B4-BE49-F238E27FC236}">
                <a16:creationId xmlns:a16="http://schemas.microsoft.com/office/drawing/2014/main" xmlns="" id="{B40FC746-9A26-2D41-9EC3-30A30526FF9F}"/>
              </a:ext>
            </a:extLst>
          </p:cNvPr>
          <p:cNvPicPr>
            <a:picLocks noChangeAspect="1"/>
          </p:cNvPicPr>
          <p:nvPr/>
        </p:nvPicPr>
        <p:blipFill>
          <a:blip r:embed="rId5"/>
          <a:stretch>
            <a:fillRect/>
          </a:stretch>
        </p:blipFill>
        <p:spPr>
          <a:xfrm>
            <a:off x="316126" y="552599"/>
            <a:ext cx="1642533" cy="1016000"/>
          </a:xfrm>
          <a:prstGeom prst="rect">
            <a:avLst/>
          </a:prstGeom>
        </p:spPr>
      </p:pic>
      <p:pic>
        <p:nvPicPr>
          <p:cNvPr id="22" name="Picture 21">
            <a:extLst>
              <a:ext uri="{FF2B5EF4-FFF2-40B4-BE49-F238E27FC236}">
                <a16:creationId xmlns:a16="http://schemas.microsoft.com/office/drawing/2014/main" xmlns="" id="{59A6E2D9-7823-D548-9066-615EC204620E}"/>
              </a:ext>
            </a:extLst>
          </p:cNvPr>
          <p:cNvPicPr>
            <a:picLocks noChangeAspect="1"/>
          </p:cNvPicPr>
          <p:nvPr/>
        </p:nvPicPr>
        <p:blipFill>
          <a:blip r:embed="rId6"/>
          <a:stretch>
            <a:fillRect/>
          </a:stretch>
        </p:blipFill>
        <p:spPr>
          <a:xfrm>
            <a:off x="1005651" y="1557085"/>
            <a:ext cx="1507067" cy="372533"/>
          </a:xfrm>
          <a:prstGeom prst="rect">
            <a:avLst/>
          </a:prstGeom>
        </p:spPr>
      </p:pic>
      <p:pic>
        <p:nvPicPr>
          <p:cNvPr id="23" name="Picture 22">
            <a:extLst>
              <a:ext uri="{FF2B5EF4-FFF2-40B4-BE49-F238E27FC236}">
                <a16:creationId xmlns:a16="http://schemas.microsoft.com/office/drawing/2014/main" xmlns="" id="{3D233DE2-99B1-9346-AFAA-8E796D9A1A87}"/>
              </a:ext>
            </a:extLst>
          </p:cNvPr>
          <p:cNvPicPr>
            <a:picLocks noChangeAspect="1"/>
          </p:cNvPicPr>
          <p:nvPr/>
        </p:nvPicPr>
        <p:blipFill>
          <a:blip r:embed="rId7"/>
          <a:stretch>
            <a:fillRect/>
          </a:stretch>
        </p:blipFill>
        <p:spPr>
          <a:xfrm>
            <a:off x="1034776" y="1947229"/>
            <a:ext cx="1473200" cy="372533"/>
          </a:xfrm>
          <a:prstGeom prst="rect">
            <a:avLst/>
          </a:prstGeom>
        </p:spPr>
      </p:pic>
      <p:pic>
        <p:nvPicPr>
          <p:cNvPr id="24" name="Picture 23">
            <a:extLst>
              <a:ext uri="{FF2B5EF4-FFF2-40B4-BE49-F238E27FC236}">
                <a16:creationId xmlns:a16="http://schemas.microsoft.com/office/drawing/2014/main" xmlns="" id="{4819599B-E597-3043-B84D-3C1D80B27672}"/>
              </a:ext>
            </a:extLst>
          </p:cNvPr>
          <p:cNvPicPr>
            <a:picLocks noChangeAspect="1"/>
          </p:cNvPicPr>
          <p:nvPr/>
        </p:nvPicPr>
        <p:blipFill>
          <a:blip r:embed="rId8"/>
          <a:stretch>
            <a:fillRect/>
          </a:stretch>
        </p:blipFill>
        <p:spPr>
          <a:xfrm>
            <a:off x="1186160" y="2402058"/>
            <a:ext cx="1219200" cy="389467"/>
          </a:xfrm>
          <a:prstGeom prst="rect">
            <a:avLst/>
          </a:prstGeom>
        </p:spPr>
      </p:pic>
      <p:pic>
        <p:nvPicPr>
          <p:cNvPr id="25" name="Picture 24">
            <a:extLst>
              <a:ext uri="{FF2B5EF4-FFF2-40B4-BE49-F238E27FC236}">
                <a16:creationId xmlns:a16="http://schemas.microsoft.com/office/drawing/2014/main" xmlns="" id="{9DEBED93-4C2F-0246-8FE9-A63FC6E49B68}"/>
              </a:ext>
            </a:extLst>
          </p:cNvPr>
          <p:cNvPicPr>
            <a:picLocks noChangeAspect="1"/>
          </p:cNvPicPr>
          <p:nvPr/>
        </p:nvPicPr>
        <p:blipFill>
          <a:blip r:embed="rId9"/>
          <a:stretch>
            <a:fillRect/>
          </a:stretch>
        </p:blipFill>
        <p:spPr>
          <a:xfrm>
            <a:off x="1291147" y="2755626"/>
            <a:ext cx="1253067" cy="389467"/>
          </a:xfrm>
          <a:prstGeom prst="rect">
            <a:avLst/>
          </a:prstGeom>
        </p:spPr>
      </p:pic>
      <p:pic>
        <p:nvPicPr>
          <p:cNvPr id="26" name="Picture 25">
            <a:extLst>
              <a:ext uri="{FF2B5EF4-FFF2-40B4-BE49-F238E27FC236}">
                <a16:creationId xmlns:a16="http://schemas.microsoft.com/office/drawing/2014/main" xmlns="" id="{57F24D78-EC16-FD48-88B1-BB92EC247AEC}"/>
              </a:ext>
            </a:extLst>
          </p:cNvPr>
          <p:cNvPicPr>
            <a:picLocks noChangeAspect="1"/>
          </p:cNvPicPr>
          <p:nvPr/>
        </p:nvPicPr>
        <p:blipFill>
          <a:blip r:embed="rId10"/>
          <a:stretch>
            <a:fillRect/>
          </a:stretch>
        </p:blipFill>
        <p:spPr>
          <a:xfrm>
            <a:off x="1425598" y="3147463"/>
            <a:ext cx="1032933" cy="508000"/>
          </a:xfrm>
          <a:prstGeom prst="rect">
            <a:avLst/>
          </a:prstGeom>
        </p:spPr>
      </p:pic>
      <p:pic>
        <p:nvPicPr>
          <p:cNvPr id="27" name="Picture 26">
            <a:extLst>
              <a:ext uri="{FF2B5EF4-FFF2-40B4-BE49-F238E27FC236}">
                <a16:creationId xmlns:a16="http://schemas.microsoft.com/office/drawing/2014/main" xmlns="" id="{58734285-3290-EC41-8C61-C2EC0C4EE16E}"/>
              </a:ext>
            </a:extLst>
          </p:cNvPr>
          <p:cNvPicPr>
            <a:picLocks noChangeAspect="1"/>
          </p:cNvPicPr>
          <p:nvPr/>
        </p:nvPicPr>
        <p:blipFill>
          <a:blip r:embed="rId11"/>
          <a:stretch>
            <a:fillRect/>
          </a:stretch>
        </p:blipFill>
        <p:spPr>
          <a:xfrm>
            <a:off x="1496040" y="3696103"/>
            <a:ext cx="965200" cy="508000"/>
          </a:xfrm>
          <a:prstGeom prst="rect">
            <a:avLst/>
          </a:prstGeom>
        </p:spPr>
      </p:pic>
      <p:pic>
        <p:nvPicPr>
          <p:cNvPr id="28" name="Picture 27">
            <a:extLst>
              <a:ext uri="{FF2B5EF4-FFF2-40B4-BE49-F238E27FC236}">
                <a16:creationId xmlns:a16="http://schemas.microsoft.com/office/drawing/2014/main" xmlns="" id="{54005C8C-803B-474B-8AF4-9B26B3D7026E}"/>
              </a:ext>
            </a:extLst>
          </p:cNvPr>
          <p:cNvPicPr>
            <a:picLocks noChangeAspect="1"/>
          </p:cNvPicPr>
          <p:nvPr/>
        </p:nvPicPr>
        <p:blipFill>
          <a:blip r:embed="rId12"/>
          <a:stretch>
            <a:fillRect/>
          </a:stretch>
        </p:blipFill>
        <p:spPr>
          <a:xfrm>
            <a:off x="1366331" y="4194282"/>
            <a:ext cx="1151467" cy="389467"/>
          </a:xfrm>
          <a:prstGeom prst="rect">
            <a:avLst/>
          </a:prstGeom>
        </p:spPr>
      </p:pic>
      <p:pic>
        <p:nvPicPr>
          <p:cNvPr id="29" name="Picture 28">
            <a:extLst>
              <a:ext uri="{FF2B5EF4-FFF2-40B4-BE49-F238E27FC236}">
                <a16:creationId xmlns:a16="http://schemas.microsoft.com/office/drawing/2014/main" xmlns="" id="{6F34B569-F477-9C44-85B1-B2CF3CD86E37}"/>
              </a:ext>
            </a:extLst>
          </p:cNvPr>
          <p:cNvPicPr>
            <a:picLocks noChangeAspect="1"/>
          </p:cNvPicPr>
          <p:nvPr/>
        </p:nvPicPr>
        <p:blipFill>
          <a:blip r:embed="rId13"/>
          <a:stretch>
            <a:fillRect/>
          </a:stretch>
        </p:blipFill>
        <p:spPr>
          <a:xfrm>
            <a:off x="1511958" y="4512967"/>
            <a:ext cx="982133" cy="508000"/>
          </a:xfrm>
          <a:prstGeom prst="rect">
            <a:avLst/>
          </a:prstGeom>
        </p:spPr>
      </p:pic>
      <p:pic>
        <p:nvPicPr>
          <p:cNvPr id="30" name="Picture 29">
            <a:extLst>
              <a:ext uri="{FF2B5EF4-FFF2-40B4-BE49-F238E27FC236}">
                <a16:creationId xmlns:a16="http://schemas.microsoft.com/office/drawing/2014/main" xmlns="" id="{2927CED6-984C-2A49-9569-83BEC3D43225}"/>
              </a:ext>
            </a:extLst>
          </p:cNvPr>
          <p:cNvPicPr>
            <a:picLocks noChangeAspect="1"/>
          </p:cNvPicPr>
          <p:nvPr/>
        </p:nvPicPr>
        <p:blipFill>
          <a:blip r:embed="rId14"/>
          <a:stretch>
            <a:fillRect/>
          </a:stretch>
        </p:blipFill>
        <p:spPr>
          <a:xfrm>
            <a:off x="1330432" y="4950863"/>
            <a:ext cx="1320800" cy="558800"/>
          </a:xfrm>
          <a:prstGeom prst="rect">
            <a:avLst/>
          </a:prstGeom>
        </p:spPr>
      </p:pic>
      <p:pic>
        <p:nvPicPr>
          <p:cNvPr id="31" name="Picture 30">
            <a:extLst>
              <a:ext uri="{FF2B5EF4-FFF2-40B4-BE49-F238E27FC236}">
                <a16:creationId xmlns:a16="http://schemas.microsoft.com/office/drawing/2014/main" xmlns="" id="{7A3C5149-F110-C546-A748-B8896772BEC8}"/>
              </a:ext>
            </a:extLst>
          </p:cNvPr>
          <p:cNvPicPr>
            <a:picLocks noChangeAspect="1"/>
          </p:cNvPicPr>
          <p:nvPr/>
        </p:nvPicPr>
        <p:blipFill>
          <a:blip r:embed="rId15"/>
          <a:stretch>
            <a:fillRect/>
          </a:stretch>
        </p:blipFill>
        <p:spPr>
          <a:xfrm>
            <a:off x="1771376" y="5487650"/>
            <a:ext cx="609600" cy="338667"/>
          </a:xfrm>
          <a:prstGeom prst="rect">
            <a:avLst/>
          </a:prstGeom>
        </p:spPr>
      </p:pic>
      <p:pic>
        <p:nvPicPr>
          <p:cNvPr id="32" name="Picture 31">
            <a:extLst>
              <a:ext uri="{FF2B5EF4-FFF2-40B4-BE49-F238E27FC236}">
                <a16:creationId xmlns:a16="http://schemas.microsoft.com/office/drawing/2014/main" xmlns="" id="{7677B954-C1AA-CB49-8F99-C08285F548C5}"/>
              </a:ext>
            </a:extLst>
          </p:cNvPr>
          <p:cNvPicPr>
            <a:picLocks noChangeAspect="1"/>
          </p:cNvPicPr>
          <p:nvPr/>
        </p:nvPicPr>
        <p:blipFill>
          <a:blip r:embed="rId16"/>
          <a:stretch>
            <a:fillRect/>
          </a:stretch>
        </p:blipFill>
        <p:spPr>
          <a:xfrm>
            <a:off x="1379200" y="6377666"/>
            <a:ext cx="1320800" cy="338667"/>
          </a:xfrm>
          <a:prstGeom prst="rect">
            <a:avLst/>
          </a:prstGeom>
        </p:spPr>
      </p:pic>
      <p:pic>
        <p:nvPicPr>
          <p:cNvPr id="33" name="Picture 32">
            <a:extLst>
              <a:ext uri="{FF2B5EF4-FFF2-40B4-BE49-F238E27FC236}">
                <a16:creationId xmlns:a16="http://schemas.microsoft.com/office/drawing/2014/main" xmlns="" id="{F336EA28-8EC5-9047-AAAE-28EAFEEEE1D6}"/>
              </a:ext>
            </a:extLst>
          </p:cNvPr>
          <p:cNvPicPr>
            <a:picLocks noChangeAspect="1"/>
          </p:cNvPicPr>
          <p:nvPr/>
        </p:nvPicPr>
        <p:blipFill>
          <a:blip r:embed="rId17"/>
          <a:stretch>
            <a:fillRect/>
          </a:stretch>
        </p:blipFill>
        <p:spPr>
          <a:xfrm>
            <a:off x="298360" y="4940704"/>
            <a:ext cx="355600" cy="372533"/>
          </a:xfrm>
          <a:prstGeom prst="rect">
            <a:avLst/>
          </a:prstGeom>
        </p:spPr>
      </p:pic>
      <p:pic>
        <p:nvPicPr>
          <p:cNvPr id="34" name="Picture 33">
            <a:extLst>
              <a:ext uri="{FF2B5EF4-FFF2-40B4-BE49-F238E27FC236}">
                <a16:creationId xmlns:a16="http://schemas.microsoft.com/office/drawing/2014/main" xmlns="" id="{579C356F-A0C4-4140-AE9F-C8D2435377E9}"/>
              </a:ext>
            </a:extLst>
          </p:cNvPr>
          <p:cNvPicPr>
            <a:picLocks noChangeAspect="1"/>
          </p:cNvPicPr>
          <p:nvPr/>
        </p:nvPicPr>
        <p:blipFill>
          <a:blip r:embed="rId18"/>
          <a:stretch>
            <a:fillRect/>
          </a:stretch>
        </p:blipFill>
        <p:spPr>
          <a:xfrm>
            <a:off x="261784" y="6147712"/>
            <a:ext cx="355600" cy="372533"/>
          </a:xfrm>
          <a:prstGeom prst="rect">
            <a:avLst/>
          </a:prstGeom>
        </p:spPr>
      </p:pic>
      <p:pic>
        <p:nvPicPr>
          <p:cNvPr id="35" name="Picture 34">
            <a:extLst>
              <a:ext uri="{FF2B5EF4-FFF2-40B4-BE49-F238E27FC236}">
                <a16:creationId xmlns:a16="http://schemas.microsoft.com/office/drawing/2014/main" xmlns="" id="{2DECAC9A-066C-2045-8F58-09BEA0B4AFBF}"/>
              </a:ext>
            </a:extLst>
          </p:cNvPr>
          <p:cNvPicPr>
            <a:picLocks noChangeAspect="1"/>
          </p:cNvPicPr>
          <p:nvPr/>
        </p:nvPicPr>
        <p:blipFill>
          <a:blip r:embed="rId19"/>
          <a:stretch>
            <a:fillRect/>
          </a:stretch>
        </p:blipFill>
        <p:spPr>
          <a:xfrm>
            <a:off x="310552" y="5769760"/>
            <a:ext cx="355600" cy="372533"/>
          </a:xfrm>
          <a:prstGeom prst="rect">
            <a:avLst/>
          </a:prstGeom>
        </p:spPr>
      </p:pic>
      <p:pic>
        <p:nvPicPr>
          <p:cNvPr id="36" name="Picture 35">
            <a:extLst>
              <a:ext uri="{FF2B5EF4-FFF2-40B4-BE49-F238E27FC236}">
                <a16:creationId xmlns:a16="http://schemas.microsoft.com/office/drawing/2014/main" xmlns="" id="{DE23AB03-B3D3-044F-A07B-DECBBC949150}"/>
              </a:ext>
            </a:extLst>
          </p:cNvPr>
          <p:cNvPicPr>
            <a:picLocks noChangeAspect="1"/>
          </p:cNvPicPr>
          <p:nvPr/>
        </p:nvPicPr>
        <p:blipFill>
          <a:blip r:embed="rId20"/>
          <a:stretch>
            <a:fillRect/>
          </a:stretch>
        </p:blipFill>
        <p:spPr>
          <a:xfrm>
            <a:off x="286168" y="5367424"/>
            <a:ext cx="355600" cy="372533"/>
          </a:xfrm>
          <a:prstGeom prst="rect">
            <a:avLst/>
          </a:prstGeom>
        </p:spPr>
      </p:pic>
      <p:pic>
        <p:nvPicPr>
          <p:cNvPr id="37" name="Picture 36">
            <a:extLst>
              <a:ext uri="{FF2B5EF4-FFF2-40B4-BE49-F238E27FC236}">
                <a16:creationId xmlns:a16="http://schemas.microsoft.com/office/drawing/2014/main" xmlns="" id="{DD91382E-EE58-1F44-BC3F-46FFB71C47DB}"/>
              </a:ext>
            </a:extLst>
          </p:cNvPr>
          <p:cNvPicPr>
            <a:picLocks noChangeAspect="1"/>
          </p:cNvPicPr>
          <p:nvPr/>
        </p:nvPicPr>
        <p:blipFill>
          <a:blip r:embed="rId21"/>
          <a:stretch>
            <a:fillRect/>
          </a:stretch>
        </p:blipFill>
        <p:spPr>
          <a:xfrm>
            <a:off x="317119" y="3804464"/>
            <a:ext cx="643467" cy="575733"/>
          </a:xfrm>
          <a:prstGeom prst="rect">
            <a:avLst/>
          </a:prstGeom>
        </p:spPr>
      </p:pic>
      <p:pic>
        <p:nvPicPr>
          <p:cNvPr id="38" name="Picture 37">
            <a:extLst>
              <a:ext uri="{FF2B5EF4-FFF2-40B4-BE49-F238E27FC236}">
                <a16:creationId xmlns:a16="http://schemas.microsoft.com/office/drawing/2014/main" xmlns="" id="{E0901227-6B5F-594D-9DAF-49FA991B0489}"/>
              </a:ext>
            </a:extLst>
          </p:cNvPr>
          <p:cNvPicPr>
            <a:picLocks noChangeAspect="1"/>
          </p:cNvPicPr>
          <p:nvPr/>
        </p:nvPicPr>
        <p:blipFill>
          <a:blip r:embed="rId22"/>
          <a:stretch>
            <a:fillRect/>
          </a:stretch>
        </p:blipFill>
        <p:spPr>
          <a:xfrm>
            <a:off x="3142237" y="2319762"/>
            <a:ext cx="728133" cy="745067"/>
          </a:xfrm>
          <a:prstGeom prst="rect">
            <a:avLst/>
          </a:prstGeom>
        </p:spPr>
      </p:pic>
      <p:pic>
        <p:nvPicPr>
          <p:cNvPr id="39" name="Picture 38">
            <a:extLst>
              <a:ext uri="{FF2B5EF4-FFF2-40B4-BE49-F238E27FC236}">
                <a16:creationId xmlns:a16="http://schemas.microsoft.com/office/drawing/2014/main" xmlns="" id="{B5A4A260-1262-BE4D-ACFD-1749E2A21C58}"/>
              </a:ext>
            </a:extLst>
          </p:cNvPr>
          <p:cNvPicPr>
            <a:picLocks noChangeAspect="1"/>
          </p:cNvPicPr>
          <p:nvPr/>
        </p:nvPicPr>
        <p:blipFill>
          <a:blip r:embed="rId23"/>
          <a:stretch>
            <a:fillRect/>
          </a:stretch>
        </p:blipFill>
        <p:spPr>
          <a:xfrm>
            <a:off x="3510452" y="3254821"/>
            <a:ext cx="728133" cy="745067"/>
          </a:xfrm>
          <a:prstGeom prst="rect">
            <a:avLst/>
          </a:prstGeom>
        </p:spPr>
      </p:pic>
      <p:pic>
        <p:nvPicPr>
          <p:cNvPr id="40" name="Picture 39">
            <a:extLst>
              <a:ext uri="{FF2B5EF4-FFF2-40B4-BE49-F238E27FC236}">
                <a16:creationId xmlns:a16="http://schemas.microsoft.com/office/drawing/2014/main" xmlns="" id="{D7DE2306-03CF-5649-B8CC-3862266943D9}"/>
              </a:ext>
            </a:extLst>
          </p:cNvPr>
          <p:cNvPicPr>
            <a:picLocks noChangeAspect="1"/>
          </p:cNvPicPr>
          <p:nvPr/>
        </p:nvPicPr>
        <p:blipFill>
          <a:blip r:embed="rId24"/>
          <a:stretch>
            <a:fillRect/>
          </a:stretch>
        </p:blipFill>
        <p:spPr>
          <a:xfrm>
            <a:off x="2997688" y="277027"/>
            <a:ext cx="1761067" cy="1778000"/>
          </a:xfrm>
          <a:prstGeom prst="rect">
            <a:avLst/>
          </a:prstGeom>
        </p:spPr>
      </p:pic>
      <p:grpSp>
        <p:nvGrpSpPr>
          <p:cNvPr id="2" name="Group 1"/>
          <p:cNvGrpSpPr/>
          <p:nvPr/>
        </p:nvGrpSpPr>
        <p:grpSpPr>
          <a:xfrm>
            <a:off x="6930987" y="714270"/>
            <a:ext cx="4077701" cy="5587960"/>
            <a:chOff x="6930987" y="714270"/>
            <a:chExt cx="4077701" cy="5587960"/>
          </a:xfrm>
        </p:grpSpPr>
        <p:pic>
          <p:nvPicPr>
            <p:cNvPr id="42" name="Picture 41">
              <a:extLst>
                <a:ext uri="{FF2B5EF4-FFF2-40B4-BE49-F238E27FC236}">
                  <a16:creationId xmlns:a16="http://schemas.microsoft.com/office/drawing/2014/main" xmlns="" id="{772B10EB-E3EB-E948-8981-3E9D8C57DF7A}"/>
                </a:ext>
              </a:extLst>
            </p:cNvPr>
            <p:cNvPicPr>
              <a:picLocks noChangeAspect="1"/>
            </p:cNvPicPr>
            <p:nvPr/>
          </p:nvPicPr>
          <p:blipFill>
            <a:blip r:embed="rId25"/>
            <a:stretch>
              <a:fillRect/>
            </a:stretch>
          </p:blipFill>
          <p:spPr>
            <a:xfrm rot="21199576">
              <a:off x="6930987" y="714270"/>
              <a:ext cx="4077701" cy="5587960"/>
            </a:xfrm>
            <a:prstGeom prst="rect">
              <a:avLst/>
            </a:prstGeom>
          </p:spPr>
        </p:pic>
        <p:sp>
          <p:nvSpPr>
            <p:cNvPr id="43" name="Google Shape;158;p19"/>
            <p:cNvSpPr txBox="1">
              <a:spLocks/>
            </p:cNvSpPr>
            <p:nvPr/>
          </p:nvSpPr>
          <p:spPr>
            <a:xfrm rot="21177123">
              <a:off x="7536647" y="1081130"/>
              <a:ext cx="3013851" cy="3276893"/>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5400" b="1" dirty="0">
                  <a:solidFill>
                    <a:schemeClr val="tx1"/>
                  </a:solidFill>
                  <a:latin typeface="Ink Free" panose="03080402000500000000" pitchFamily="66" charset="0"/>
                </a:rPr>
                <a:t>Pause </a:t>
              </a:r>
              <a:br>
                <a:rPr lang="en-US" sz="5400" b="1" dirty="0">
                  <a:solidFill>
                    <a:schemeClr val="tx1"/>
                  </a:solidFill>
                  <a:latin typeface="Ink Free" panose="03080402000500000000" pitchFamily="66" charset="0"/>
                </a:rPr>
              </a:br>
              <a:r>
                <a:rPr lang="en-US" sz="5400" b="1" dirty="0">
                  <a:solidFill>
                    <a:schemeClr val="tx1"/>
                  </a:solidFill>
                  <a:latin typeface="Ink Free" panose="03080402000500000000" pitchFamily="66" charset="0"/>
                </a:rPr>
                <a:t>for discussion</a:t>
              </a:r>
            </a:p>
          </p:txBody>
        </p:sp>
        <p:pic>
          <p:nvPicPr>
            <p:cNvPr id="45" name="Picture 44">
              <a:extLst>
                <a:ext uri="{FF2B5EF4-FFF2-40B4-BE49-F238E27FC236}">
                  <a16:creationId xmlns:a16="http://schemas.microsoft.com/office/drawing/2014/main" xmlns="" id="{E0901227-6B5F-594D-9DAF-49FA991B0489}"/>
                </a:ext>
              </a:extLst>
            </p:cNvPr>
            <p:cNvPicPr>
              <a:picLocks noChangeAspect="1"/>
            </p:cNvPicPr>
            <p:nvPr/>
          </p:nvPicPr>
          <p:blipFill>
            <a:blip r:embed="rId22"/>
            <a:stretch>
              <a:fillRect/>
            </a:stretch>
          </p:blipFill>
          <p:spPr>
            <a:xfrm rot="20976934">
              <a:off x="8679506" y="4545577"/>
              <a:ext cx="728133" cy="745067"/>
            </a:xfrm>
            <a:prstGeom prst="rect">
              <a:avLst/>
            </a:prstGeom>
          </p:spPr>
        </p:pic>
      </p:grpSp>
    </p:spTree>
    <p:extLst>
      <p:ext uri="{BB962C8B-B14F-4D97-AF65-F5344CB8AC3E}">
        <p14:creationId xmlns:p14="http://schemas.microsoft.com/office/powerpoint/2010/main" val="2019512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275491" y="799640"/>
            <a:ext cx="8200293" cy="970400"/>
          </a:xfrm>
          <a:prstGeom prst="rect">
            <a:avLst/>
          </a:prstGeom>
        </p:spPr>
        <p:txBody>
          <a:bodyPr spcFirstLastPara="1" wrap="square" lIns="121900" tIns="121900" rIns="121900" bIns="121900" anchor="b" anchorCtr="0">
            <a:noAutofit/>
          </a:bodyPr>
          <a:lstStyle/>
          <a:p>
            <a:r>
              <a:rPr lang="en" sz="4000" dirty="0">
                <a:solidFill>
                  <a:srgbClr val="00B0F0"/>
                </a:solidFill>
                <a:latin typeface="+mn-lt"/>
              </a:rPr>
              <a:t>Issue Discusstion Topics (IDTs)</a:t>
            </a:r>
            <a:endParaRPr sz="4000" dirty="0">
              <a:solidFill>
                <a:srgbClr val="00B0F0"/>
              </a:solidFill>
              <a:latin typeface="+mn-lt"/>
            </a:endParaRPr>
          </a:p>
        </p:txBody>
      </p:sp>
      <p:sp>
        <p:nvSpPr>
          <p:cNvPr id="122" name="Google Shape;122;p14"/>
          <p:cNvSpPr txBox="1">
            <a:spLocks noGrp="1"/>
          </p:cNvSpPr>
          <p:nvPr>
            <p:ph type="body" idx="4294967295"/>
          </p:nvPr>
        </p:nvSpPr>
        <p:spPr>
          <a:xfrm>
            <a:off x="275491" y="1794754"/>
            <a:ext cx="7917472" cy="4708941"/>
          </a:xfrm>
          <a:prstGeom prst="rect">
            <a:avLst/>
          </a:prstGeom>
        </p:spPr>
        <p:txBody>
          <a:bodyPr spcFirstLastPara="1" wrap="square" lIns="121900" tIns="121900" rIns="121900" bIns="121900" anchor="t" anchorCtr="0">
            <a:noAutofit/>
          </a:bodyPr>
          <a:lstStyle/>
          <a:p>
            <a:pPr marL="457200" indent="-457200">
              <a:spcAft>
                <a:spcPts val="1800"/>
              </a:spcAft>
              <a:buClr>
                <a:srgbClr val="C00000"/>
              </a:buClr>
              <a:buFont typeface="Wingdings" panose="05000000000000000000" pitchFamily="2" charset="2"/>
              <a:buChar char="ü"/>
            </a:pPr>
            <a:r>
              <a:rPr lang="en-US" sz="3100" dirty="0">
                <a:solidFill>
                  <a:schemeClr val="tx1"/>
                </a:solidFill>
                <a:ea typeface="Calibri" panose="020F0502020204030204" pitchFamily="34" charset="0"/>
                <a:cs typeface="Arial" panose="020B0604020202020204" pitchFamily="34" charset="0"/>
              </a:rPr>
              <a:t>Issue Discussion Topics (IDTs) are issues that are discussed throughout the Fellowship between Conferences. </a:t>
            </a:r>
          </a:p>
          <a:p>
            <a:pPr marL="457200" indent="-457200">
              <a:spcAft>
                <a:spcPts val="1800"/>
              </a:spcAft>
              <a:buClr>
                <a:srgbClr val="C00000"/>
              </a:buClr>
              <a:buFont typeface="Wingdings" panose="05000000000000000000" pitchFamily="2" charset="2"/>
              <a:buChar char="ü"/>
            </a:pPr>
            <a:r>
              <a:rPr lang="en-US" sz="3100" dirty="0">
                <a:solidFill>
                  <a:schemeClr val="tx1"/>
                </a:solidFill>
                <a:ea typeface="Calibri" panose="020F0502020204030204" pitchFamily="34" charset="0"/>
                <a:cs typeface="Arial" panose="020B0604020202020204" pitchFamily="34" charset="0"/>
              </a:rPr>
              <a:t>The results can help create service pamphlets and other tools and literature. </a:t>
            </a:r>
          </a:p>
          <a:p>
            <a:pPr marL="457200" indent="-457200">
              <a:spcAft>
                <a:spcPts val="1800"/>
              </a:spcAft>
              <a:buClr>
                <a:srgbClr val="C00000"/>
              </a:buClr>
              <a:buFont typeface="Wingdings" panose="05000000000000000000" pitchFamily="2" charset="2"/>
              <a:buChar char="ü"/>
            </a:pPr>
            <a:r>
              <a:rPr lang="en-US" sz="3100" dirty="0">
                <a:solidFill>
                  <a:schemeClr val="tx1"/>
                </a:solidFill>
                <a:ea typeface="Calibri" panose="020F0502020204030204" pitchFamily="34" charset="0"/>
                <a:cs typeface="Arial" panose="020B0604020202020204" pitchFamily="34" charset="0"/>
              </a:rPr>
              <a:t>Telling us about your priorities will help the WSC select Issue Discussion Topics for the upcoming Conference cycle. </a:t>
            </a:r>
          </a:p>
          <a:p>
            <a:pPr marL="285750" lvl="0" indent="-285750">
              <a:spcAft>
                <a:spcPts val="1200"/>
              </a:spcAft>
              <a:buFont typeface="Arial" panose="020B0604020202020204" pitchFamily="34" charset="0"/>
              <a:buChar char="•"/>
            </a:pPr>
            <a:endParaRPr sz="2800" dirty="0">
              <a:solidFill>
                <a:schemeClr val="tx1"/>
              </a:solidFill>
            </a:endParaRPr>
          </a:p>
        </p:txBody>
      </p:sp>
    </p:spTree>
    <p:extLst>
      <p:ext uri="{BB962C8B-B14F-4D97-AF65-F5344CB8AC3E}">
        <p14:creationId xmlns:p14="http://schemas.microsoft.com/office/powerpoint/2010/main" val="820463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 name="Rectangle 1"/>
          <p:cNvSpPr/>
          <p:nvPr/>
        </p:nvSpPr>
        <p:spPr>
          <a:xfrm>
            <a:off x="348446" y="219808"/>
            <a:ext cx="9680331" cy="6494085"/>
          </a:xfrm>
          <a:prstGeom prst="rect">
            <a:avLst/>
          </a:prstGeom>
        </p:spPr>
        <p:txBody>
          <a:bodyPr wrap="square">
            <a:spAutoFit/>
          </a:bodyPr>
          <a:lstStyle/>
          <a:p>
            <a:pPr marL="285750" indent="-285750">
              <a:buFont typeface="Arial" panose="020B0604020202020204" pitchFamily="34" charset="0"/>
              <a:buChar char="•"/>
            </a:pPr>
            <a:r>
              <a:rPr lang="en-US" sz="1600" dirty="0"/>
              <a:t>DRT/MAT as it relates to NA—what do we want to say in a piece of NA literature? </a:t>
            </a:r>
          </a:p>
          <a:p>
            <a:pPr marL="285750" indent="-285750">
              <a:buFont typeface="Arial" panose="020B0604020202020204" pitchFamily="34" charset="0"/>
              <a:buChar char="•"/>
            </a:pPr>
            <a:r>
              <a:rPr lang="en-US" sz="1600" dirty="0"/>
              <a:t>What it means to be self-supporting in NA</a:t>
            </a:r>
          </a:p>
          <a:p>
            <a:pPr marL="285750" indent="-285750">
              <a:buFont typeface="Arial" panose="020B0604020202020204" pitchFamily="34" charset="0"/>
              <a:buChar char="•"/>
            </a:pPr>
            <a:r>
              <a:rPr lang="en-US" sz="1600" dirty="0"/>
              <a:t>The Fellowship Intellectual Property Trust (FIPT) and upcoming revisions</a:t>
            </a:r>
          </a:p>
          <a:p>
            <a:pPr marL="285750" indent="-285750">
              <a:buFont typeface="Arial" panose="020B0604020202020204" pitchFamily="34" charset="0"/>
              <a:buChar char="•"/>
            </a:pPr>
            <a:r>
              <a:rPr lang="en-US" sz="1600" dirty="0"/>
              <a:t>Our Symbol—a closer look</a:t>
            </a:r>
          </a:p>
          <a:p>
            <a:pPr marL="285750" indent="-285750">
              <a:buFont typeface="Arial" panose="020B0604020202020204" pitchFamily="34" charset="0"/>
              <a:buChar char="•"/>
            </a:pPr>
            <a:r>
              <a:rPr lang="en-US" sz="1600" dirty="0"/>
              <a:t>The importance of our Traditions to NA</a:t>
            </a:r>
          </a:p>
          <a:p>
            <a:pPr marL="285750" indent="-285750">
              <a:buFont typeface="Arial" panose="020B0604020202020204" pitchFamily="34" charset="0"/>
              <a:buChar char="•"/>
            </a:pPr>
            <a:r>
              <a:rPr lang="en-US" sz="1600" dirty="0"/>
              <a:t>Group conscience and consensus-based decision making</a:t>
            </a:r>
          </a:p>
          <a:p>
            <a:pPr marL="285750" indent="-285750">
              <a:buFont typeface="Arial" panose="020B0604020202020204" pitchFamily="34" charset="0"/>
              <a:buChar char="•"/>
            </a:pPr>
            <a:r>
              <a:rPr lang="en-US" sz="1600" dirty="0"/>
              <a:t>PR Basics—what they are and why they are important</a:t>
            </a:r>
          </a:p>
          <a:p>
            <a:pPr marL="285750" indent="-285750">
              <a:buFont typeface="Arial" panose="020B0604020202020204" pitchFamily="34" charset="0"/>
              <a:buChar char="•"/>
            </a:pPr>
            <a:r>
              <a:rPr lang="en-US" sz="1600" dirty="0"/>
              <a:t>Simplicity and flexibility in service</a:t>
            </a:r>
          </a:p>
          <a:p>
            <a:pPr marL="285750" indent="-285750">
              <a:buFont typeface="Arial" panose="020B0604020202020204" pitchFamily="34" charset="0"/>
              <a:buChar char="•"/>
            </a:pPr>
            <a:r>
              <a:rPr lang="en-US" sz="1600" dirty="0"/>
              <a:t>Empathy and respect in service—practicing spiritual principles</a:t>
            </a:r>
          </a:p>
          <a:p>
            <a:pPr marL="285750" indent="-285750">
              <a:buFont typeface="Arial" panose="020B0604020202020204" pitchFamily="34" charset="0"/>
              <a:buChar char="•"/>
            </a:pPr>
            <a:r>
              <a:rPr lang="en-US" sz="1600" dirty="0"/>
              <a:t>Growing NA in established communities</a:t>
            </a:r>
          </a:p>
          <a:p>
            <a:pPr marL="285750" indent="-285750">
              <a:buFont typeface="Arial" panose="020B0604020202020204" pitchFamily="34" charset="0"/>
              <a:buChar char="•"/>
            </a:pPr>
            <a:r>
              <a:rPr lang="en-US" sz="1600" dirty="0"/>
              <a:t>Social media and PR Issues</a:t>
            </a:r>
          </a:p>
          <a:p>
            <a:pPr marL="285750" indent="-285750">
              <a:buFont typeface="Arial" panose="020B0604020202020204" pitchFamily="34" charset="0"/>
              <a:buChar char="•"/>
            </a:pPr>
            <a:r>
              <a:rPr lang="en-US" sz="1600" dirty="0"/>
              <a:t>Dealing with disruptive and predatory behavior</a:t>
            </a:r>
          </a:p>
          <a:p>
            <a:pPr marL="285750" indent="-285750">
              <a:buFont typeface="Arial" panose="020B0604020202020204" pitchFamily="34" charset="0"/>
              <a:buChar char="•"/>
            </a:pPr>
            <a:r>
              <a:rPr lang="en-US" sz="1600" dirty="0"/>
              <a:t>Making NA accessible for those with additional needs</a:t>
            </a:r>
          </a:p>
          <a:p>
            <a:pPr marL="285750" indent="-285750">
              <a:buFont typeface="Arial" panose="020B0604020202020204" pitchFamily="34" charset="0"/>
              <a:buChar char="•"/>
            </a:pPr>
            <a:r>
              <a:rPr lang="en-US" sz="1600" dirty="0"/>
              <a:t>Getting youth and newcomers involved</a:t>
            </a:r>
          </a:p>
          <a:p>
            <a:pPr marL="285750" indent="-285750">
              <a:buFont typeface="Arial" panose="020B0604020202020204" pitchFamily="34" charset="0"/>
              <a:buChar char="•"/>
            </a:pPr>
            <a:r>
              <a:rPr lang="en-US" sz="1600" dirty="0"/>
              <a:t>Becoming a better sponsor</a:t>
            </a:r>
          </a:p>
          <a:p>
            <a:pPr marL="285750" indent="-285750">
              <a:buFont typeface="Arial" panose="020B0604020202020204" pitchFamily="34" charset="0"/>
              <a:buChar char="•"/>
            </a:pPr>
            <a:r>
              <a:rPr lang="en-US" sz="1600" dirty="0"/>
              <a:t>Creating community in NA</a:t>
            </a:r>
          </a:p>
          <a:p>
            <a:pPr marL="285750" indent="-285750">
              <a:buFont typeface="Arial" panose="020B0604020202020204" pitchFamily="34" charset="0"/>
              <a:buChar char="•"/>
            </a:pPr>
            <a:r>
              <a:rPr lang="en-US" sz="1600" dirty="0"/>
              <a:t>Mentoring and learning in service</a:t>
            </a:r>
          </a:p>
          <a:p>
            <a:pPr marL="285750" indent="-285750">
              <a:buFont typeface="Arial" panose="020B0604020202020204" pitchFamily="34" charset="0"/>
              <a:buChar char="•"/>
            </a:pPr>
            <a:r>
              <a:rPr lang="en-US" sz="1600" dirty="0"/>
              <a:t>Leadership in NA</a:t>
            </a:r>
          </a:p>
          <a:p>
            <a:pPr marL="285750" indent="-285750">
              <a:buFont typeface="Arial" panose="020B0604020202020204" pitchFamily="34" charset="0"/>
              <a:buChar char="•"/>
            </a:pPr>
            <a:r>
              <a:rPr lang="en-US" sz="1600" dirty="0"/>
              <a:t>The integrity and effectiveness of our communications</a:t>
            </a:r>
          </a:p>
          <a:p>
            <a:pPr marL="285750" indent="-285750">
              <a:buFont typeface="Arial" panose="020B0604020202020204" pitchFamily="34" charset="0"/>
              <a:buChar char="•"/>
            </a:pPr>
            <a:r>
              <a:rPr lang="en-US" sz="1600" dirty="0"/>
              <a:t>Eleventh Concept—NA funds are to be used to further our primary purpose and must be managed responsibly</a:t>
            </a:r>
          </a:p>
          <a:p>
            <a:pPr marL="285750" indent="-285750">
              <a:buFont typeface="Arial" panose="020B0604020202020204" pitchFamily="34" charset="0"/>
              <a:buChar char="•"/>
            </a:pPr>
            <a:r>
              <a:rPr lang="en-US" sz="1600" dirty="0"/>
              <a:t>Building our unity while respecting our differences </a:t>
            </a:r>
          </a:p>
          <a:p>
            <a:pPr marL="285750" indent="-285750">
              <a:buFont typeface="Arial" panose="020B0604020202020204" pitchFamily="34" charset="0"/>
              <a:buChar char="•"/>
            </a:pPr>
            <a:r>
              <a:rPr lang="en-US" sz="1600" dirty="0"/>
              <a:t>Retaining members in NA</a:t>
            </a:r>
          </a:p>
          <a:p>
            <a:pPr marL="285750" indent="-285750">
              <a:buFont typeface="Arial" panose="020B0604020202020204" pitchFamily="34" charset="0"/>
              <a:buChar char="•"/>
            </a:pPr>
            <a:r>
              <a:rPr lang="en-US" sz="1600" dirty="0"/>
              <a:t>Illness/medication and our literature </a:t>
            </a:r>
          </a:p>
          <a:p>
            <a:pPr marL="285750" indent="-285750">
              <a:buFont typeface="Arial" panose="020B0604020202020204" pitchFamily="34" charset="0"/>
              <a:buChar char="•"/>
            </a:pPr>
            <a:r>
              <a:rPr lang="en-US" sz="1600" dirty="0"/>
              <a:t>Using Guiding Principles to frame discussions on current issues/challenges</a:t>
            </a:r>
          </a:p>
          <a:p>
            <a:pPr marL="285750" indent="-285750">
              <a:buFont typeface="Arial" panose="020B0604020202020204" pitchFamily="34" charset="0"/>
              <a:buChar char="•"/>
            </a:pPr>
            <a:r>
              <a:rPr lang="en-US" sz="1600" dirty="0"/>
              <a:t>Other: </a:t>
            </a:r>
          </a:p>
        </p:txBody>
      </p:sp>
      <p:pic>
        <p:nvPicPr>
          <p:cNvPr id="3" name="Picture 2">
            <a:extLst>
              <a:ext uri="{FF2B5EF4-FFF2-40B4-BE49-F238E27FC236}">
                <a16:creationId xmlns:a16="http://schemas.microsoft.com/office/drawing/2014/main" xmlns="" id="{47625298-13E7-E945-AB49-81D0E33CE2A6}"/>
              </a:ext>
            </a:extLst>
          </p:cNvPr>
          <p:cNvPicPr>
            <a:picLocks noChangeAspect="1"/>
          </p:cNvPicPr>
          <p:nvPr/>
        </p:nvPicPr>
        <p:blipFill>
          <a:blip r:embed="rId3"/>
          <a:stretch>
            <a:fillRect/>
          </a:stretch>
        </p:blipFill>
        <p:spPr>
          <a:xfrm>
            <a:off x="7963069" y="2783317"/>
            <a:ext cx="2714095" cy="823921"/>
          </a:xfrm>
          <a:prstGeom prst="rect">
            <a:avLst/>
          </a:prstGeom>
        </p:spPr>
      </p:pic>
      <p:pic>
        <p:nvPicPr>
          <p:cNvPr id="4" name="Picture 3">
            <a:extLst>
              <a:ext uri="{FF2B5EF4-FFF2-40B4-BE49-F238E27FC236}">
                <a16:creationId xmlns:a16="http://schemas.microsoft.com/office/drawing/2014/main" xmlns="" id="{3CF268A1-0758-B848-B6A3-E326AC154284}"/>
              </a:ext>
            </a:extLst>
          </p:cNvPr>
          <p:cNvPicPr>
            <a:picLocks noChangeAspect="1"/>
          </p:cNvPicPr>
          <p:nvPr/>
        </p:nvPicPr>
        <p:blipFill>
          <a:blip r:embed="rId4"/>
          <a:stretch>
            <a:fillRect/>
          </a:stretch>
        </p:blipFill>
        <p:spPr>
          <a:xfrm>
            <a:off x="8377605" y="409604"/>
            <a:ext cx="2107228" cy="2159909"/>
          </a:xfrm>
          <a:prstGeom prst="rect">
            <a:avLst/>
          </a:prstGeom>
        </p:spPr>
      </p:pic>
      <p:sp>
        <p:nvSpPr>
          <p:cNvPr id="5" name="Google Shape;122;p14"/>
          <p:cNvSpPr txBox="1">
            <a:spLocks/>
          </p:cNvSpPr>
          <p:nvPr/>
        </p:nvSpPr>
        <p:spPr>
          <a:xfrm rot="21329344">
            <a:off x="7808975" y="510689"/>
            <a:ext cx="3057133" cy="1796943"/>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Issue </a:t>
            </a:r>
          </a:p>
          <a:p>
            <a:pPr algn="ctr">
              <a:lnSpc>
                <a:spcPct val="114000"/>
              </a:lnSpc>
              <a:buClr>
                <a:schemeClr val="dk1"/>
              </a:buClr>
              <a:buSzPts val="1100"/>
            </a:pPr>
            <a: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Discussion</a:t>
            </a:r>
          </a:p>
          <a:p>
            <a:pPr algn="ctr">
              <a:lnSpc>
                <a:spcPct val="114000"/>
              </a:lnSpc>
              <a:buClr>
                <a:schemeClr val="dk1"/>
              </a:buClr>
              <a:buSzPts val="1100"/>
            </a:pPr>
            <a: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Topics</a:t>
            </a:r>
          </a:p>
          <a:p>
            <a:pPr>
              <a:lnSpc>
                <a:spcPct val="114000"/>
              </a:lnSpc>
            </a:pPr>
            <a:endParaRPr lang="en-US" sz="2800" dirty="0"/>
          </a:p>
        </p:txBody>
      </p:sp>
      <p:sp>
        <p:nvSpPr>
          <p:cNvPr id="6" name="Google Shape;122;p14"/>
          <p:cNvSpPr txBox="1">
            <a:spLocks/>
          </p:cNvSpPr>
          <p:nvPr/>
        </p:nvSpPr>
        <p:spPr>
          <a:xfrm>
            <a:off x="7874982" y="2732092"/>
            <a:ext cx="2970581" cy="77776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Choose up to 4</a:t>
            </a:r>
            <a:endParaRPr lang="en-US" sz="2800" dirty="0"/>
          </a:p>
        </p:txBody>
      </p:sp>
    </p:spTree>
    <p:extLst>
      <p:ext uri="{BB962C8B-B14F-4D97-AF65-F5344CB8AC3E}">
        <p14:creationId xmlns:p14="http://schemas.microsoft.com/office/powerpoint/2010/main" val="995321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9" name="Picture 18">
            <a:extLst>
              <a:ext uri="{FF2B5EF4-FFF2-40B4-BE49-F238E27FC236}">
                <a16:creationId xmlns:a16="http://schemas.microsoft.com/office/drawing/2014/main" xmlns="" id="{DAFF17B8-AEB5-D845-8641-E6176E6D04D2}"/>
              </a:ext>
            </a:extLst>
          </p:cNvPr>
          <p:cNvPicPr>
            <a:picLocks noChangeAspect="1"/>
          </p:cNvPicPr>
          <p:nvPr/>
        </p:nvPicPr>
        <p:blipFill>
          <a:blip r:embed="rId3"/>
          <a:stretch>
            <a:fillRect/>
          </a:stretch>
        </p:blipFill>
        <p:spPr>
          <a:xfrm>
            <a:off x="1300793" y="5843159"/>
            <a:ext cx="1371600" cy="440267"/>
          </a:xfrm>
          <a:prstGeom prst="rect">
            <a:avLst/>
          </a:prstGeom>
        </p:spPr>
      </p:pic>
      <p:pic>
        <p:nvPicPr>
          <p:cNvPr id="20" name="Picture 19">
            <a:extLst>
              <a:ext uri="{FF2B5EF4-FFF2-40B4-BE49-F238E27FC236}">
                <a16:creationId xmlns:a16="http://schemas.microsoft.com/office/drawing/2014/main" xmlns="" id="{55D1CB71-8854-C843-B69D-BFF37E77B46C}"/>
              </a:ext>
            </a:extLst>
          </p:cNvPr>
          <p:cNvPicPr>
            <a:picLocks noChangeAspect="1"/>
          </p:cNvPicPr>
          <p:nvPr/>
        </p:nvPicPr>
        <p:blipFill>
          <a:blip r:embed="rId4"/>
          <a:stretch>
            <a:fillRect/>
          </a:stretch>
        </p:blipFill>
        <p:spPr>
          <a:xfrm>
            <a:off x="813288" y="158391"/>
            <a:ext cx="2184400" cy="609600"/>
          </a:xfrm>
          <a:prstGeom prst="rect">
            <a:avLst/>
          </a:prstGeom>
        </p:spPr>
      </p:pic>
      <p:pic>
        <p:nvPicPr>
          <p:cNvPr id="21" name="Picture 20">
            <a:extLst>
              <a:ext uri="{FF2B5EF4-FFF2-40B4-BE49-F238E27FC236}">
                <a16:creationId xmlns:a16="http://schemas.microsoft.com/office/drawing/2014/main" xmlns="" id="{B40FC746-9A26-2D41-9EC3-30A30526FF9F}"/>
              </a:ext>
            </a:extLst>
          </p:cNvPr>
          <p:cNvPicPr>
            <a:picLocks noChangeAspect="1"/>
          </p:cNvPicPr>
          <p:nvPr/>
        </p:nvPicPr>
        <p:blipFill>
          <a:blip r:embed="rId5"/>
          <a:stretch>
            <a:fillRect/>
          </a:stretch>
        </p:blipFill>
        <p:spPr>
          <a:xfrm>
            <a:off x="316126" y="552599"/>
            <a:ext cx="1642533" cy="1016000"/>
          </a:xfrm>
          <a:prstGeom prst="rect">
            <a:avLst/>
          </a:prstGeom>
        </p:spPr>
      </p:pic>
      <p:pic>
        <p:nvPicPr>
          <p:cNvPr id="22" name="Picture 21">
            <a:extLst>
              <a:ext uri="{FF2B5EF4-FFF2-40B4-BE49-F238E27FC236}">
                <a16:creationId xmlns:a16="http://schemas.microsoft.com/office/drawing/2014/main" xmlns="" id="{59A6E2D9-7823-D548-9066-615EC204620E}"/>
              </a:ext>
            </a:extLst>
          </p:cNvPr>
          <p:cNvPicPr>
            <a:picLocks noChangeAspect="1"/>
          </p:cNvPicPr>
          <p:nvPr/>
        </p:nvPicPr>
        <p:blipFill>
          <a:blip r:embed="rId6"/>
          <a:stretch>
            <a:fillRect/>
          </a:stretch>
        </p:blipFill>
        <p:spPr>
          <a:xfrm>
            <a:off x="1005651" y="1557085"/>
            <a:ext cx="1507067" cy="372533"/>
          </a:xfrm>
          <a:prstGeom prst="rect">
            <a:avLst/>
          </a:prstGeom>
        </p:spPr>
      </p:pic>
      <p:pic>
        <p:nvPicPr>
          <p:cNvPr id="23" name="Picture 22">
            <a:extLst>
              <a:ext uri="{FF2B5EF4-FFF2-40B4-BE49-F238E27FC236}">
                <a16:creationId xmlns:a16="http://schemas.microsoft.com/office/drawing/2014/main" xmlns="" id="{3D233DE2-99B1-9346-AFAA-8E796D9A1A87}"/>
              </a:ext>
            </a:extLst>
          </p:cNvPr>
          <p:cNvPicPr>
            <a:picLocks noChangeAspect="1"/>
          </p:cNvPicPr>
          <p:nvPr/>
        </p:nvPicPr>
        <p:blipFill>
          <a:blip r:embed="rId7"/>
          <a:stretch>
            <a:fillRect/>
          </a:stretch>
        </p:blipFill>
        <p:spPr>
          <a:xfrm>
            <a:off x="1034776" y="1947229"/>
            <a:ext cx="1473200" cy="372533"/>
          </a:xfrm>
          <a:prstGeom prst="rect">
            <a:avLst/>
          </a:prstGeom>
        </p:spPr>
      </p:pic>
      <p:pic>
        <p:nvPicPr>
          <p:cNvPr id="24" name="Picture 23">
            <a:extLst>
              <a:ext uri="{FF2B5EF4-FFF2-40B4-BE49-F238E27FC236}">
                <a16:creationId xmlns:a16="http://schemas.microsoft.com/office/drawing/2014/main" xmlns="" id="{4819599B-E597-3043-B84D-3C1D80B27672}"/>
              </a:ext>
            </a:extLst>
          </p:cNvPr>
          <p:cNvPicPr>
            <a:picLocks noChangeAspect="1"/>
          </p:cNvPicPr>
          <p:nvPr/>
        </p:nvPicPr>
        <p:blipFill>
          <a:blip r:embed="rId8"/>
          <a:stretch>
            <a:fillRect/>
          </a:stretch>
        </p:blipFill>
        <p:spPr>
          <a:xfrm>
            <a:off x="1186160" y="2402058"/>
            <a:ext cx="1219200" cy="389467"/>
          </a:xfrm>
          <a:prstGeom prst="rect">
            <a:avLst/>
          </a:prstGeom>
        </p:spPr>
      </p:pic>
      <p:pic>
        <p:nvPicPr>
          <p:cNvPr id="25" name="Picture 24">
            <a:extLst>
              <a:ext uri="{FF2B5EF4-FFF2-40B4-BE49-F238E27FC236}">
                <a16:creationId xmlns:a16="http://schemas.microsoft.com/office/drawing/2014/main" xmlns="" id="{9DEBED93-4C2F-0246-8FE9-A63FC6E49B68}"/>
              </a:ext>
            </a:extLst>
          </p:cNvPr>
          <p:cNvPicPr>
            <a:picLocks noChangeAspect="1"/>
          </p:cNvPicPr>
          <p:nvPr/>
        </p:nvPicPr>
        <p:blipFill>
          <a:blip r:embed="rId9"/>
          <a:stretch>
            <a:fillRect/>
          </a:stretch>
        </p:blipFill>
        <p:spPr>
          <a:xfrm>
            <a:off x="1291147" y="2755626"/>
            <a:ext cx="1253067" cy="389467"/>
          </a:xfrm>
          <a:prstGeom prst="rect">
            <a:avLst/>
          </a:prstGeom>
        </p:spPr>
      </p:pic>
      <p:pic>
        <p:nvPicPr>
          <p:cNvPr id="26" name="Picture 25">
            <a:extLst>
              <a:ext uri="{FF2B5EF4-FFF2-40B4-BE49-F238E27FC236}">
                <a16:creationId xmlns:a16="http://schemas.microsoft.com/office/drawing/2014/main" xmlns="" id="{57F24D78-EC16-FD48-88B1-BB92EC247AEC}"/>
              </a:ext>
            </a:extLst>
          </p:cNvPr>
          <p:cNvPicPr>
            <a:picLocks noChangeAspect="1"/>
          </p:cNvPicPr>
          <p:nvPr/>
        </p:nvPicPr>
        <p:blipFill>
          <a:blip r:embed="rId10"/>
          <a:stretch>
            <a:fillRect/>
          </a:stretch>
        </p:blipFill>
        <p:spPr>
          <a:xfrm>
            <a:off x="1425598" y="3147463"/>
            <a:ext cx="1032933" cy="508000"/>
          </a:xfrm>
          <a:prstGeom prst="rect">
            <a:avLst/>
          </a:prstGeom>
        </p:spPr>
      </p:pic>
      <p:pic>
        <p:nvPicPr>
          <p:cNvPr id="27" name="Picture 26">
            <a:extLst>
              <a:ext uri="{FF2B5EF4-FFF2-40B4-BE49-F238E27FC236}">
                <a16:creationId xmlns:a16="http://schemas.microsoft.com/office/drawing/2014/main" xmlns="" id="{58734285-3290-EC41-8C61-C2EC0C4EE16E}"/>
              </a:ext>
            </a:extLst>
          </p:cNvPr>
          <p:cNvPicPr>
            <a:picLocks noChangeAspect="1"/>
          </p:cNvPicPr>
          <p:nvPr/>
        </p:nvPicPr>
        <p:blipFill>
          <a:blip r:embed="rId11"/>
          <a:stretch>
            <a:fillRect/>
          </a:stretch>
        </p:blipFill>
        <p:spPr>
          <a:xfrm>
            <a:off x="1496040" y="3696103"/>
            <a:ext cx="965200" cy="508000"/>
          </a:xfrm>
          <a:prstGeom prst="rect">
            <a:avLst/>
          </a:prstGeom>
        </p:spPr>
      </p:pic>
      <p:pic>
        <p:nvPicPr>
          <p:cNvPr id="28" name="Picture 27">
            <a:extLst>
              <a:ext uri="{FF2B5EF4-FFF2-40B4-BE49-F238E27FC236}">
                <a16:creationId xmlns:a16="http://schemas.microsoft.com/office/drawing/2014/main" xmlns="" id="{54005C8C-803B-474B-8AF4-9B26B3D7026E}"/>
              </a:ext>
            </a:extLst>
          </p:cNvPr>
          <p:cNvPicPr>
            <a:picLocks noChangeAspect="1"/>
          </p:cNvPicPr>
          <p:nvPr/>
        </p:nvPicPr>
        <p:blipFill>
          <a:blip r:embed="rId12"/>
          <a:stretch>
            <a:fillRect/>
          </a:stretch>
        </p:blipFill>
        <p:spPr>
          <a:xfrm>
            <a:off x="1366331" y="4194282"/>
            <a:ext cx="1151467" cy="389467"/>
          </a:xfrm>
          <a:prstGeom prst="rect">
            <a:avLst/>
          </a:prstGeom>
        </p:spPr>
      </p:pic>
      <p:pic>
        <p:nvPicPr>
          <p:cNvPr id="29" name="Picture 28">
            <a:extLst>
              <a:ext uri="{FF2B5EF4-FFF2-40B4-BE49-F238E27FC236}">
                <a16:creationId xmlns:a16="http://schemas.microsoft.com/office/drawing/2014/main" xmlns="" id="{6F34B569-F477-9C44-85B1-B2CF3CD86E37}"/>
              </a:ext>
            </a:extLst>
          </p:cNvPr>
          <p:cNvPicPr>
            <a:picLocks noChangeAspect="1"/>
          </p:cNvPicPr>
          <p:nvPr/>
        </p:nvPicPr>
        <p:blipFill>
          <a:blip r:embed="rId13"/>
          <a:stretch>
            <a:fillRect/>
          </a:stretch>
        </p:blipFill>
        <p:spPr>
          <a:xfrm>
            <a:off x="1511958" y="4512967"/>
            <a:ext cx="982133" cy="508000"/>
          </a:xfrm>
          <a:prstGeom prst="rect">
            <a:avLst/>
          </a:prstGeom>
        </p:spPr>
      </p:pic>
      <p:pic>
        <p:nvPicPr>
          <p:cNvPr id="30" name="Picture 29">
            <a:extLst>
              <a:ext uri="{FF2B5EF4-FFF2-40B4-BE49-F238E27FC236}">
                <a16:creationId xmlns:a16="http://schemas.microsoft.com/office/drawing/2014/main" xmlns="" id="{2927CED6-984C-2A49-9569-83BEC3D43225}"/>
              </a:ext>
            </a:extLst>
          </p:cNvPr>
          <p:cNvPicPr>
            <a:picLocks noChangeAspect="1"/>
          </p:cNvPicPr>
          <p:nvPr/>
        </p:nvPicPr>
        <p:blipFill>
          <a:blip r:embed="rId14"/>
          <a:stretch>
            <a:fillRect/>
          </a:stretch>
        </p:blipFill>
        <p:spPr>
          <a:xfrm>
            <a:off x="1330432" y="4950863"/>
            <a:ext cx="1320800" cy="558800"/>
          </a:xfrm>
          <a:prstGeom prst="rect">
            <a:avLst/>
          </a:prstGeom>
        </p:spPr>
      </p:pic>
      <p:pic>
        <p:nvPicPr>
          <p:cNvPr id="31" name="Picture 30">
            <a:extLst>
              <a:ext uri="{FF2B5EF4-FFF2-40B4-BE49-F238E27FC236}">
                <a16:creationId xmlns:a16="http://schemas.microsoft.com/office/drawing/2014/main" xmlns="" id="{7A3C5149-F110-C546-A748-B8896772BEC8}"/>
              </a:ext>
            </a:extLst>
          </p:cNvPr>
          <p:cNvPicPr>
            <a:picLocks noChangeAspect="1"/>
          </p:cNvPicPr>
          <p:nvPr/>
        </p:nvPicPr>
        <p:blipFill>
          <a:blip r:embed="rId15"/>
          <a:stretch>
            <a:fillRect/>
          </a:stretch>
        </p:blipFill>
        <p:spPr>
          <a:xfrm>
            <a:off x="1771376" y="5487650"/>
            <a:ext cx="609600" cy="338667"/>
          </a:xfrm>
          <a:prstGeom prst="rect">
            <a:avLst/>
          </a:prstGeom>
        </p:spPr>
      </p:pic>
      <p:pic>
        <p:nvPicPr>
          <p:cNvPr id="32" name="Picture 31">
            <a:extLst>
              <a:ext uri="{FF2B5EF4-FFF2-40B4-BE49-F238E27FC236}">
                <a16:creationId xmlns:a16="http://schemas.microsoft.com/office/drawing/2014/main" xmlns="" id="{7677B954-C1AA-CB49-8F99-C08285F548C5}"/>
              </a:ext>
            </a:extLst>
          </p:cNvPr>
          <p:cNvPicPr>
            <a:picLocks noChangeAspect="1"/>
          </p:cNvPicPr>
          <p:nvPr/>
        </p:nvPicPr>
        <p:blipFill>
          <a:blip r:embed="rId16"/>
          <a:stretch>
            <a:fillRect/>
          </a:stretch>
        </p:blipFill>
        <p:spPr>
          <a:xfrm>
            <a:off x="1379200" y="6377666"/>
            <a:ext cx="1320800" cy="338667"/>
          </a:xfrm>
          <a:prstGeom prst="rect">
            <a:avLst/>
          </a:prstGeom>
        </p:spPr>
      </p:pic>
      <p:pic>
        <p:nvPicPr>
          <p:cNvPr id="33" name="Picture 32">
            <a:extLst>
              <a:ext uri="{FF2B5EF4-FFF2-40B4-BE49-F238E27FC236}">
                <a16:creationId xmlns:a16="http://schemas.microsoft.com/office/drawing/2014/main" xmlns="" id="{F336EA28-8EC5-9047-AAAE-28EAFEEEE1D6}"/>
              </a:ext>
            </a:extLst>
          </p:cNvPr>
          <p:cNvPicPr>
            <a:picLocks noChangeAspect="1"/>
          </p:cNvPicPr>
          <p:nvPr/>
        </p:nvPicPr>
        <p:blipFill>
          <a:blip r:embed="rId17"/>
          <a:stretch>
            <a:fillRect/>
          </a:stretch>
        </p:blipFill>
        <p:spPr>
          <a:xfrm>
            <a:off x="298360" y="4940704"/>
            <a:ext cx="355600" cy="372533"/>
          </a:xfrm>
          <a:prstGeom prst="rect">
            <a:avLst/>
          </a:prstGeom>
        </p:spPr>
      </p:pic>
      <p:pic>
        <p:nvPicPr>
          <p:cNvPr id="34" name="Picture 33">
            <a:extLst>
              <a:ext uri="{FF2B5EF4-FFF2-40B4-BE49-F238E27FC236}">
                <a16:creationId xmlns:a16="http://schemas.microsoft.com/office/drawing/2014/main" xmlns="" id="{579C356F-A0C4-4140-AE9F-C8D2435377E9}"/>
              </a:ext>
            </a:extLst>
          </p:cNvPr>
          <p:cNvPicPr>
            <a:picLocks noChangeAspect="1"/>
          </p:cNvPicPr>
          <p:nvPr/>
        </p:nvPicPr>
        <p:blipFill>
          <a:blip r:embed="rId18"/>
          <a:stretch>
            <a:fillRect/>
          </a:stretch>
        </p:blipFill>
        <p:spPr>
          <a:xfrm>
            <a:off x="261784" y="6147712"/>
            <a:ext cx="355600" cy="372533"/>
          </a:xfrm>
          <a:prstGeom prst="rect">
            <a:avLst/>
          </a:prstGeom>
        </p:spPr>
      </p:pic>
      <p:pic>
        <p:nvPicPr>
          <p:cNvPr id="35" name="Picture 34">
            <a:extLst>
              <a:ext uri="{FF2B5EF4-FFF2-40B4-BE49-F238E27FC236}">
                <a16:creationId xmlns:a16="http://schemas.microsoft.com/office/drawing/2014/main" xmlns="" id="{2DECAC9A-066C-2045-8F58-09BEA0B4AFBF}"/>
              </a:ext>
            </a:extLst>
          </p:cNvPr>
          <p:cNvPicPr>
            <a:picLocks noChangeAspect="1"/>
          </p:cNvPicPr>
          <p:nvPr/>
        </p:nvPicPr>
        <p:blipFill>
          <a:blip r:embed="rId19"/>
          <a:stretch>
            <a:fillRect/>
          </a:stretch>
        </p:blipFill>
        <p:spPr>
          <a:xfrm>
            <a:off x="310552" y="5769760"/>
            <a:ext cx="355600" cy="372533"/>
          </a:xfrm>
          <a:prstGeom prst="rect">
            <a:avLst/>
          </a:prstGeom>
        </p:spPr>
      </p:pic>
      <p:pic>
        <p:nvPicPr>
          <p:cNvPr id="36" name="Picture 35">
            <a:extLst>
              <a:ext uri="{FF2B5EF4-FFF2-40B4-BE49-F238E27FC236}">
                <a16:creationId xmlns:a16="http://schemas.microsoft.com/office/drawing/2014/main" xmlns="" id="{DE23AB03-B3D3-044F-A07B-DECBBC949150}"/>
              </a:ext>
            </a:extLst>
          </p:cNvPr>
          <p:cNvPicPr>
            <a:picLocks noChangeAspect="1"/>
          </p:cNvPicPr>
          <p:nvPr/>
        </p:nvPicPr>
        <p:blipFill>
          <a:blip r:embed="rId20"/>
          <a:stretch>
            <a:fillRect/>
          </a:stretch>
        </p:blipFill>
        <p:spPr>
          <a:xfrm>
            <a:off x="286168" y="5367424"/>
            <a:ext cx="355600" cy="372533"/>
          </a:xfrm>
          <a:prstGeom prst="rect">
            <a:avLst/>
          </a:prstGeom>
        </p:spPr>
      </p:pic>
      <p:pic>
        <p:nvPicPr>
          <p:cNvPr id="37" name="Picture 36">
            <a:extLst>
              <a:ext uri="{FF2B5EF4-FFF2-40B4-BE49-F238E27FC236}">
                <a16:creationId xmlns:a16="http://schemas.microsoft.com/office/drawing/2014/main" xmlns="" id="{DD91382E-EE58-1F44-BC3F-46FFB71C47DB}"/>
              </a:ext>
            </a:extLst>
          </p:cNvPr>
          <p:cNvPicPr>
            <a:picLocks noChangeAspect="1"/>
          </p:cNvPicPr>
          <p:nvPr/>
        </p:nvPicPr>
        <p:blipFill>
          <a:blip r:embed="rId21"/>
          <a:stretch>
            <a:fillRect/>
          </a:stretch>
        </p:blipFill>
        <p:spPr>
          <a:xfrm>
            <a:off x="317119" y="3804464"/>
            <a:ext cx="643467" cy="575733"/>
          </a:xfrm>
          <a:prstGeom prst="rect">
            <a:avLst/>
          </a:prstGeom>
        </p:spPr>
      </p:pic>
      <p:pic>
        <p:nvPicPr>
          <p:cNvPr id="38" name="Picture 37">
            <a:extLst>
              <a:ext uri="{FF2B5EF4-FFF2-40B4-BE49-F238E27FC236}">
                <a16:creationId xmlns:a16="http://schemas.microsoft.com/office/drawing/2014/main" xmlns="" id="{E0901227-6B5F-594D-9DAF-49FA991B0489}"/>
              </a:ext>
            </a:extLst>
          </p:cNvPr>
          <p:cNvPicPr>
            <a:picLocks noChangeAspect="1"/>
          </p:cNvPicPr>
          <p:nvPr/>
        </p:nvPicPr>
        <p:blipFill>
          <a:blip r:embed="rId22"/>
          <a:stretch>
            <a:fillRect/>
          </a:stretch>
        </p:blipFill>
        <p:spPr>
          <a:xfrm>
            <a:off x="3142237" y="2319762"/>
            <a:ext cx="728133" cy="745067"/>
          </a:xfrm>
          <a:prstGeom prst="rect">
            <a:avLst/>
          </a:prstGeom>
        </p:spPr>
      </p:pic>
      <p:pic>
        <p:nvPicPr>
          <p:cNvPr id="39" name="Picture 38">
            <a:extLst>
              <a:ext uri="{FF2B5EF4-FFF2-40B4-BE49-F238E27FC236}">
                <a16:creationId xmlns:a16="http://schemas.microsoft.com/office/drawing/2014/main" xmlns="" id="{B5A4A260-1262-BE4D-ACFD-1749E2A21C58}"/>
              </a:ext>
            </a:extLst>
          </p:cNvPr>
          <p:cNvPicPr>
            <a:picLocks noChangeAspect="1"/>
          </p:cNvPicPr>
          <p:nvPr/>
        </p:nvPicPr>
        <p:blipFill>
          <a:blip r:embed="rId23"/>
          <a:stretch>
            <a:fillRect/>
          </a:stretch>
        </p:blipFill>
        <p:spPr>
          <a:xfrm>
            <a:off x="3510452" y="3254821"/>
            <a:ext cx="728133" cy="745067"/>
          </a:xfrm>
          <a:prstGeom prst="rect">
            <a:avLst/>
          </a:prstGeom>
        </p:spPr>
      </p:pic>
      <p:grpSp>
        <p:nvGrpSpPr>
          <p:cNvPr id="2" name="Group 1"/>
          <p:cNvGrpSpPr/>
          <p:nvPr/>
        </p:nvGrpSpPr>
        <p:grpSpPr>
          <a:xfrm>
            <a:off x="6930987" y="714270"/>
            <a:ext cx="4506304" cy="5605784"/>
            <a:chOff x="6930987" y="714270"/>
            <a:chExt cx="4506304" cy="5605784"/>
          </a:xfrm>
        </p:grpSpPr>
        <p:pic>
          <p:nvPicPr>
            <p:cNvPr id="42" name="Picture 41">
              <a:extLst>
                <a:ext uri="{FF2B5EF4-FFF2-40B4-BE49-F238E27FC236}">
                  <a16:creationId xmlns:a16="http://schemas.microsoft.com/office/drawing/2014/main" xmlns="" id="{772B10EB-E3EB-E948-8981-3E9D8C57DF7A}"/>
                </a:ext>
              </a:extLst>
            </p:cNvPr>
            <p:cNvPicPr>
              <a:picLocks noChangeAspect="1"/>
            </p:cNvPicPr>
            <p:nvPr/>
          </p:nvPicPr>
          <p:blipFill>
            <a:blip r:embed="rId24"/>
            <a:stretch>
              <a:fillRect/>
            </a:stretch>
          </p:blipFill>
          <p:spPr>
            <a:xfrm rot="21199576">
              <a:off x="6930987" y="714270"/>
              <a:ext cx="4077701" cy="5587960"/>
            </a:xfrm>
            <a:prstGeom prst="rect">
              <a:avLst/>
            </a:prstGeom>
          </p:spPr>
        </p:pic>
        <p:sp>
          <p:nvSpPr>
            <p:cNvPr id="43" name="Google Shape;158;p19"/>
            <p:cNvSpPr txBox="1">
              <a:spLocks/>
            </p:cNvSpPr>
            <p:nvPr/>
          </p:nvSpPr>
          <p:spPr>
            <a:xfrm rot="21177123">
              <a:off x="7536647" y="1081130"/>
              <a:ext cx="3013851" cy="3276893"/>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5400" b="1" dirty="0">
                  <a:solidFill>
                    <a:schemeClr val="tx1"/>
                  </a:solidFill>
                  <a:latin typeface="Ink Free" panose="03080402000500000000" pitchFamily="66" charset="0"/>
                </a:rPr>
                <a:t>Pause </a:t>
              </a:r>
              <a:br>
                <a:rPr lang="en-US" sz="5400" b="1" dirty="0">
                  <a:solidFill>
                    <a:schemeClr val="tx1"/>
                  </a:solidFill>
                  <a:latin typeface="Ink Free" panose="03080402000500000000" pitchFamily="66" charset="0"/>
                </a:rPr>
              </a:br>
              <a:r>
                <a:rPr lang="en-US" sz="5400" b="1" dirty="0">
                  <a:solidFill>
                    <a:schemeClr val="tx1"/>
                  </a:solidFill>
                  <a:latin typeface="Ink Free" panose="03080402000500000000" pitchFamily="66" charset="0"/>
                </a:rPr>
                <a:t>for discussion</a:t>
              </a:r>
            </a:p>
          </p:txBody>
        </p:sp>
        <p:pic>
          <p:nvPicPr>
            <p:cNvPr id="40" name="Picture 39">
              <a:extLst>
                <a:ext uri="{FF2B5EF4-FFF2-40B4-BE49-F238E27FC236}">
                  <a16:creationId xmlns:a16="http://schemas.microsoft.com/office/drawing/2014/main" xmlns="" id="{D7DE2306-03CF-5649-B8CC-3862266943D9}"/>
                </a:ext>
              </a:extLst>
            </p:cNvPr>
            <p:cNvPicPr>
              <a:picLocks noChangeAspect="1"/>
            </p:cNvPicPr>
            <p:nvPr/>
          </p:nvPicPr>
          <p:blipFill>
            <a:blip r:embed="rId25"/>
            <a:stretch>
              <a:fillRect/>
            </a:stretch>
          </p:blipFill>
          <p:spPr>
            <a:xfrm>
              <a:off x="9676224" y="4542054"/>
              <a:ext cx="1761067" cy="1778000"/>
            </a:xfrm>
            <a:prstGeom prst="rect">
              <a:avLst/>
            </a:prstGeom>
          </p:spPr>
        </p:pic>
      </p:grpSp>
    </p:spTree>
    <p:extLst>
      <p:ext uri="{BB962C8B-B14F-4D97-AF65-F5344CB8AC3E}">
        <p14:creationId xmlns:p14="http://schemas.microsoft.com/office/powerpoint/2010/main" val="1691593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18;p14"/>
          <p:cNvSpPr txBox="1">
            <a:spLocks/>
          </p:cNvSpPr>
          <p:nvPr/>
        </p:nvSpPr>
        <p:spPr>
          <a:xfrm>
            <a:off x="4077777" y="724557"/>
            <a:ext cx="7921389" cy="584923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200" lvl="0" indent="-457200">
              <a:spcAft>
                <a:spcPts val="800"/>
              </a:spcAft>
              <a:buClr>
                <a:srgbClr val="C00000"/>
              </a:buClr>
              <a:buFont typeface="Wingdings" panose="05000000000000000000" pitchFamily="2" charset="2"/>
              <a:buChar char="ü"/>
            </a:pPr>
            <a:endParaRPr lang="en-US" sz="3200" dirty="0">
              <a:solidFill>
                <a:schemeClr val="tx1"/>
              </a:solidFill>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xmlns="" id="{3CF268A1-0758-B848-B6A3-E326AC154284}"/>
              </a:ext>
            </a:extLst>
          </p:cNvPr>
          <p:cNvPicPr>
            <a:picLocks noChangeAspect="1"/>
          </p:cNvPicPr>
          <p:nvPr/>
        </p:nvPicPr>
        <p:blipFill>
          <a:blip r:embed="rId3"/>
          <a:stretch>
            <a:fillRect/>
          </a:stretch>
        </p:blipFill>
        <p:spPr>
          <a:xfrm>
            <a:off x="740850" y="409603"/>
            <a:ext cx="3201035" cy="3281061"/>
          </a:xfrm>
          <a:prstGeom prst="rect">
            <a:avLst/>
          </a:prstGeom>
        </p:spPr>
      </p:pic>
      <p:sp>
        <p:nvSpPr>
          <p:cNvPr id="6" name="Google Shape;122;p14"/>
          <p:cNvSpPr txBox="1">
            <a:spLocks/>
          </p:cNvSpPr>
          <p:nvPr/>
        </p:nvSpPr>
        <p:spPr>
          <a:xfrm rot="21329344">
            <a:off x="975256" y="1351868"/>
            <a:ext cx="2732220" cy="8131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44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Reminder!</a:t>
            </a:r>
          </a:p>
          <a:p>
            <a:pPr>
              <a:lnSpc>
                <a:spcPct val="114000"/>
              </a:lnSpc>
            </a:pPr>
            <a:endParaRPr lang="en-US" sz="4400" dirty="0"/>
          </a:p>
        </p:txBody>
      </p:sp>
      <p:pic>
        <p:nvPicPr>
          <p:cNvPr id="7" name="Picture 6">
            <a:extLst>
              <a:ext uri="{FF2B5EF4-FFF2-40B4-BE49-F238E27FC236}">
                <a16:creationId xmlns:a16="http://schemas.microsoft.com/office/drawing/2014/main" xmlns="" id="{DE23AB03-B3D3-044F-A07B-DECBBC949150}"/>
              </a:ext>
            </a:extLst>
          </p:cNvPr>
          <p:cNvPicPr>
            <a:picLocks noChangeAspect="1"/>
          </p:cNvPicPr>
          <p:nvPr/>
        </p:nvPicPr>
        <p:blipFill>
          <a:blip r:embed="rId4"/>
          <a:stretch>
            <a:fillRect/>
          </a:stretch>
        </p:blipFill>
        <p:spPr>
          <a:xfrm>
            <a:off x="1985766" y="641377"/>
            <a:ext cx="355600" cy="372533"/>
          </a:xfrm>
          <a:prstGeom prst="rect">
            <a:avLst/>
          </a:prstGeom>
        </p:spPr>
      </p:pic>
      <p:sp>
        <p:nvSpPr>
          <p:cNvPr id="2" name="Rectangle 1"/>
          <p:cNvSpPr/>
          <p:nvPr/>
        </p:nvSpPr>
        <p:spPr>
          <a:xfrm>
            <a:off x="4148545" y="1758442"/>
            <a:ext cx="7714728" cy="3625792"/>
          </a:xfrm>
          <a:prstGeom prst="rect">
            <a:avLst/>
          </a:prstGeom>
        </p:spPr>
        <p:txBody>
          <a:bodyPr wrap="square">
            <a:noAutofit/>
          </a:bodyPr>
          <a:lstStyle/>
          <a:p>
            <a:pPr marL="342900" lvl="0" indent="-342900">
              <a:lnSpc>
                <a:spcPct val="107000"/>
              </a:lnSpc>
              <a:spcAft>
                <a:spcPts val="1200"/>
              </a:spcAft>
              <a:buClr>
                <a:srgbClr val="C00000"/>
              </a:buClr>
              <a:buFont typeface="Wingdings" panose="05000000000000000000" pitchFamily="2" charset="2"/>
              <a:buChar char=""/>
            </a:pPr>
            <a:r>
              <a:rPr lang="en-US" sz="3200" dirty="0">
                <a:latin typeface="+mn-lt"/>
                <a:ea typeface="Times New Roman" panose="02020603050405020304" pitchFamily="18" charset="0"/>
                <a:cs typeface="Arial" panose="020B0604020202020204" pitchFamily="34" charset="0"/>
              </a:rPr>
              <a:t>Survey responses due 1 April 2020 </a:t>
            </a:r>
            <a:endParaRPr lang="en-US" sz="3200" dirty="0">
              <a:latin typeface="+mn-lt"/>
              <a:ea typeface="Calibri" panose="020F0502020204030204" pitchFamily="34" charset="0"/>
              <a:cs typeface="Times New Roman" panose="02020603050405020304" pitchFamily="18" charset="0"/>
            </a:endParaRPr>
          </a:p>
          <a:p>
            <a:pPr marL="342900" lvl="0" indent="-347472">
              <a:lnSpc>
                <a:spcPct val="107000"/>
              </a:lnSpc>
              <a:spcAft>
                <a:spcPts val="1200"/>
              </a:spcAft>
              <a:buClr>
                <a:srgbClr val="C00000"/>
              </a:buClr>
              <a:buFont typeface="Wingdings" panose="05000000000000000000" pitchFamily="2" charset="2"/>
              <a:buChar char=""/>
            </a:pPr>
            <a:r>
              <a:rPr lang="en-US" sz="3200" dirty="0">
                <a:latin typeface="+mn-lt"/>
                <a:ea typeface="Times New Roman" panose="02020603050405020304" pitchFamily="18" charset="0"/>
                <a:cs typeface="Arial" panose="020B0604020202020204" pitchFamily="34" charset="0"/>
              </a:rPr>
              <a:t>Access survey at </a:t>
            </a:r>
            <a:r>
              <a:rPr lang="en-US" sz="3200" u="sng" dirty="0">
                <a:latin typeface="+mn-lt"/>
                <a:ea typeface="Times New Roman" panose="02020603050405020304" pitchFamily="18" charset="0"/>
                <a:cs typeface="Arial" panose="020B0604020202020204" pitchFamily="34" charset="0"/>
                <a:hlinkClick r:id="rId5"/>
              </a:rPr>
              <a:t>www.na.org/survey</a:t>
            </a:r>
            <a:r>
              <a:rPr lang="en-US" sz="3200" dirty="0">
                <a:latin typeface="+mn-lt"/>
                <a:ea typeface="Times New Roman" panose="02020603050405020304" pitchFamily="18" charset="0"/>
                <a:cs typeface="Arial" panose="020B0604020202020204" pitchFamily="34" charset="0"/>
              </a:rPr>
              <a:t> and link in NA Meeting Search app </a:t>
            </a:r>
            <a:endParaRPr lang="en-US" sz="3200" dirty="0">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C00000"/>
              </a:buClr>
              <a:buFont typeface="Wingdings" panose="05000000000000000000" pitchFamily="2" charset="2"/>
              <a:buChar char=""/>
            </a:pPr>
            <a:r>
              <a:rPr lang="en-US" sz="3200" dirty="0">
                <a:latin typeface="+mn-lt"/>
                <a:ea typeface="Times New Roman" panose="02020603050405020304" pitchFamily="18" charset="0"/>
                <a:cs typeface="Arial" panose="020B0604020202020204" pitchFamily="34" charset="0"/>
              </a:rPr>
              <a:t>Regional and zonal consciences due by</a:t>
            </a:r>
            <a:br>
              <a:rPr lang="en-US" sz="3200" dirty="0">
                <a:latin typeface="+mn-lt"/>
                <a:ea typeface="Times New Roman" panose="02020603050405020304" pitchFamily="18" charset="0"/>
                <a:cs typeface="Arial" panose="020B0604020202020204" pitchFamily="34" charset="0"/>
              </a:rPr>
            </a:br>
            <a:r>
              <a:rPr lang="en-US" sz="3200" dirty="0">
                <a:latin typeface="+mn-lt"/>
                <a:ea typeface="Times New Roman" panose="02020603050405020304" pitchFamily="18" charset="0"/>
                <a:cs typeface="Arial" panose="020B0604020202020204" pitchFamily="34" charset="0"/>
              </a:rPr>
              <a:t>16 April 2020 </a:t>
            </a:r>
            <a:r>
              <a:rPr lang="en-US" sz="2800" dirty="0">
                <a:latin typeface="+mn-lt"/>
                <a:ea typeface="Times New Roman" panose="02020603050405020304" pitchFamily="18" charset="0"/>
                <a:cs typeface="Arial" panose="020B0604020202020204" pitchFamily="34" charset="0"/>
              </a:rPr>
              <a:t>(will provide a separate link) </a:t>
            </a: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0773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xmlns="" id="{7DFE83AC-E05D-A541-B773-21C774CB3E7B}"/>
              </a:ext>
            </a:extLst>
          </p:cNvPr>
          <p:cNvSpPr/>
          <p:nvPr/>
        </p:nvSpPr>
        <p:spPr>
          <a:xfrm>
            <a:off x="670802" y="682446"/>
            <a:ext cx="6336668" cy="158565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kumimoji="0" lang="en-US" sz="4400" b="1" i="0" u="none" strike="noStrike" kern="1200" cap="none" spc="0" normalizeH="0" baseline="0" noProof="0" dirty="0">
                <a:ln>
                  <a:noFill/>
                </a:ln>
                <a:solidFill>
                  <a:srgbClr val="00B0F0"/>
                </a:solidFill>
                <a:effectLst/>
                <a:uLnTx/>
                <a:uFillTx/>
                <a:latin typeface="+mn-lt"/>
                <a:ea typeface="Cambria" charset="0"/>
                <a:cs typeface="Cambria" charset="0"/>
                <a:sym typeface="BotonBQ-Bold"/>
              </a:rPr>
              <a:t>Future of Literature and Service Tools</a:t>
            </a:r>
            <a:endParaRPr lang="en-US" sz="4400" dirty="0"/>
          </a:p>
        </p:txBody>
      </p:sp>
      <p:sp>
        <p:nvSpPr>
          <p:cNvPr id="3" name="TextBox 2">
            <a:extLst>
              <a:ext uri="{FF2B5EF4-FFF2-40B4-BE49-F238E27FC236}">
                <a16:creationId xmlns:a16="http://schemas.microsoft.com/office/drawing/2014/main" xmlns="" id="{DD287D72-C788-5B47-A51F-1028A0A1D621}"/>
              </a:ext>
            </a:extLst>
          </p:cNvPr>
          <p:cNvSpPr txBox="1"/>
          <p:nvPr/>
        </p:nvSpPr>
        <p:spPr>
          <a:xfrm>
            <a:off x="433409" y="2414848"/>
            <a:ext cx="7953236" cy="3354765"/>
          </a:xfrm>
          <a:prstGeom prst="rect">
            <a:avLst/>
          </a:prstGeom>
          <a:noFill/>
        </p:spPr>
        <p:txBody>
          <a:bodyPr wrap="square" rtlCol="0">
            <a:spAutoFit/>
          </a:bodyPr>
          <a:lstStyle/>
          <a:p>
            <a:pPr marL="457200" lvl="0" indent="-457200">
              <a:spcAft>
                <a:spcPts val="1200"/>
              </a:spcAft>
              <a:buClr>
                <a:srgbClr val="C00000"/>
              </a:buClr>
              <a:buFont typeface="Wingdings" panose="05000000000000000000" pitchFamily="2" charset="2"/>
              <a:buChar char="ü"/>
            </a:pPr>
            <a:r>
              <a:rPr lang="en-US" sz="3200" dirty="0">
                <a:solidFill>
                  <a:schemeClr val="tx1"/>
                </a:solidFill>
                <a:latin typeface="+mn-lt"/>
                <a:ea typeface="Times New Roman" panose="02020603050405020304" pitchFamily="18" charset="0"/>
              </a:rPr>
              <a:t>Including broader questions  about literature to frame WSC discussions </a:t>
            </a:r>
          </a:p>
          <a:p>
            <a:pPr marL="457200" lvl="0" indent="-457200">
              <a:spcAft>
                <a:spcPts val="1200"/>
              </a:spcAft>
              <a:buClr>
                <a:srgbClr val="C00000"/>
              </a:buClr>
              <a:buFont typeface="Wingdings" panose="05000000000000000000" pitchFamily="2" charset="2"/>
              <a:buChar char="ü"/>
            </a:pPr>
            <a:r>
              <a:rPr lang="en-US" sz="3200" dirty="0">
                <a:solidFill>
                  <a:schemeClr val="tx1"/>
                </a:solidFill>
                <a:latin typeface="+mn-lt"/>
                <a:ea typeface="Times New Roman" panose="02020603050405020304" pitchFamily="18" charset="0"/>
              </a:rPr>
              <a:t>This is input, </a:t>
            </a:r>
            <a:r>
              <a:rPr lang="en-US" sz="3200" i="1" dirty="0">
                <a:solidFill>
                  <a:schemeClr val="tx1"/>
                </a:solidFill>
                <a:latin typeface="+mn-lt"/>
                <a:ea typeface="Times New Roman" panose="02020603050405020304" pitchFamily="18" charset="0"/>
              </a:rPr>
              <a:t>not</a:t>
            </a:r>
            <a:r>
              <a:rPr lang="en-US" sz="3200" dirty="0">
                <a:solidFill>
                  <a:schemeClr val="tx1"/>
                </a:solidFill>
                <a:latin typeface="+mn-lt"/>
                <a:ea typeface="Times New Roman" panose="02020603050405020304" pitchFamily="18" charset="0"/>
              </a:rPr>
              <a:t> a decision </a:t>
            </a:r>
          </a:p>
          <a:p>
            <a:pPr marL="457200" lvl="0" indent="-457200">
              <a:spcAft>
                <a:spcPts val="800"/>
              </a:spcAft>
              <a:buClr>
                <a:srgbClr val="C00000"/>
              </a:buClr>
              <a:buFont typeface="Wingdings" panose="05000000000000000000" pitchFamily="2" charset="2"/>
              <a:buChar char="ü"/>
            </a:pPr>
            <a:r>
              <a:rPr lang="en-US" sz="3200" dirty="0">
                <a:solidFill>
                  <a:schemeClr val="tx1"/>
                </a:solidFill>
                <a:latin typeface="+mn-lt"/>
                <a:ea typeface="Times New Roman" panose="02020603050405020304" pitchFamily="18" charset="0"/>
              </a:rPr>
              <a:t>Survey results will be reported to Conference participants; will report on discussions and next steps after WSC</a:t>
            </a:r>
            <a:endParaRPr lang="en-US" sz="3200" dirty="0">
              <a:solidFill>
                <a:schemeClr val="tx1"/>
              </a:solidFill>
              <a:effectLst/>
              <a:latin typeface="+mn-lt"/>
              <a:ea typeface="Times New Roman" panose="02020603050405020304" pitchFamily="18" charset="0"/>
            </a:endParaRPr>
          </a:p>
        </p:txBody>
      </p:sp>
    </p:spTree>
    <p:extLst>
      <p:ext uri="{BB962C8B-B14F-4D97-AF65-F5344CB8AC3E}">
        <p14:creationId xmlns:p14="http://schemas.microsoft.com/office/powerpoint/2010/main" val="1924696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xmlns="" id="{7DFE83AC-E05D-A541-B773-21C774CB3E7B}"/>
              </a:ext>
            </a:extLst>
          </p:cNvPr>
          <p:cNvSpPr/>
          <p:nvPr/>
        </p:nvSpPr>
        <p:spPr>
          <a:xfrm>
            <a:off x="670802" y="682446"/>
            <a:ext cx="6336668" cy="158565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kumimoji="0" lang="en-US" sz="4400" b="1" i="0" u="none" strike="noStrike" kern="1200" cap="none" spc="0" normalizeH="0" baseline="0" noProof="0" dirty="0">
                <a:ln>
                  <a:noFill/>
                </a:ln>
                <a:solidFill>
                  <a:srgbClr val="00B0F0"/>
                </a:solidFill>
                <a:effectLst/>
                <a:uLnTx/>
                <a:uFillTx/>
                <a:latin typeface="+mn-lt"/>
                <a:ea typeface="Cambria" charset="0"/>
                <a:cs typeface="Cambria" charset="0"/>
                <a:sym typeface="BotonBQ-Bold"/>
              </a:rPr>
              <a:t>Future of Literature and Service Tools</a:t>
            </a:r>
            <a:endParaRPr lang="en-US" sz="4400" dirty="0"/>
          </a:p>
        </p:txBody>
      </p:sp>
      <p:sp>
        <p:nvSpPr>
          <p:cNvPr id="4" name="Rectangle 3"/>
          <p:cNvSpPr/>
          <p:nvPr/>
        </p:nvSpPr>
        <p:spPr>
          <a:xfrm>
            <a:off x="325315" y="2160593"/>
            <a:ext cx="7737232" cy="3739485"/>
          </a:xfrm>
          <a:prstGeom prst="rect">
            <a:avLst/>
          </a:prstGeom>
        </p:spPr>
        <p:txBody>
          <a:bodyPr wrap="square">
            <a:spAutoFit/>
          </a:bodyPr>
          <a:lstStyle/>
          <a:p>
            <a:pPr marL="457200" lvl="0" indent="-457200">
              <a:spcAft>
                <a:spcPts val="1200"/>
              </a:spcAft>
              <a:buClr>
                <a:srgbClr val="C00000"/>
              </a:buClr>
              <a:buFont typeface="Wingdings" panose="05000000000000000000" pitchFamily="2" charset="2"/>
              <a:buChar char="ü"/>
            </a:pPr>
            <a:r>
              <a:rPr lang="en-US" sz="3100" dirty="0">
                <a:solidFill>
                  <a:schemeClr val="accent1">
                    <a:lumMod val="50000"/>
                  </a:schemeClr>
                </a:solidFill>
                <a:latin typeface="+mn-lt"/>
                <a:ea typeface="Times New Roman" panose="02020603050405020304" pitchFamily="18" charset="0"/>
              </a:rPr>
              <a:t>Several recent motions to convert service pamphlets to IPs</a:t>
            </a:r>
          </a:p>
          <a:p>
            <a:pPr marL="457200" lvl="0" indent="-457200">
              <a:spcAft>
                <a:spcPts val="1200"/>
              </a:spcAft>
              <a:buClr>
                <a:srgbClr val="C00000"/>
              </a:buClr>
              <a:buFont typeface="Wingdings" panose="05000000000000000000" pitchFamily="2" charset="2"/>
              <a:buChar char="ü"/>
            </a:pPr>
            <a:r>
              <a:rPr lang="en-US" sz="3100" dirty="0">
                <a:solidFill>
                  <a:schemeClr val="accent1">
                    <a:lumMod val="50000"/>
                  </a:schemeClr>
                </a:solidFill>
                <a:latin typeface="+mn-lt"/>
                <a:ea typeface="Times New Roman" panose="02020603050405020304" pitchFamily="18" charset="0"/>
              </a:rPr>
              <a:t>Want groups &amp; members to have access to materials they want and need </a:t>
            </a:r>
          </a:p>
          <a:p>
            <a:pPr marL="457200" lvl="0" indent="-457200">
              <a:spcAft>
                <a:spcPts val="1200"/>
              </a:spcAft>
              <a:buClr>
                <a:srgbClr val="C00000"/>
              </a:buClr>
              <a:buFont typeface="Wingdings" panose="05000000000000000000" pitchFamily="2" charset="2"/>
              <a:buChar char="ü"/>
            </a:pPr>
            <a:r>
              <a:rPr lang="en-US" sz="3100" dirty="0">
                <a:solidFill>
                  <a:schemeClr val="accent1">
                    <a:lumMod val="50000"/>
                  </a:schemeClr>
                </a:solidFill>
                <a:latin typeface="+mn-lt"/>
                <a:ea typeface="Times New Roman" panose="02020603050405020304" pitchFamily="18" charset="0"/>
              </a:rPr>
              <a:t>Want to respond to needs in a timely fashion, update materials, remain current</a:t>
            </a:r>
            <a:endParaRPr lang="en-US" sz="3100" dirty="0">
              <a:solidFill>
                <a:schemeClr val="accent1">
                  <a:lumMod val="50000"/>
                </a:schemeClr>
              </a:solidFill>
              <a:effectLst/>
              <a:latin typeface="+mn-lt"/>
              <a:ea typeface="Times New Roman" panose="02020603050405020304" pitchFamily="18" charset="0"/>
            </a:endParaRPr>
          </a:p>
        </p:txBody>
      </p:sp>
    </p:spTree>
    <p:extLst>
      <p:ext uri="{BB962C8B-B14F-4D97-AF65-F5344CB8AC3E}">
        <p14:creationId xmlns:p14="http://schemas.microsoft.com/office/powerpoint/2010/main" val="3481458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9" name="Picture 8">
            <a:extLst>
              <a:ext uri="{FF2B5EF4-FFF2-40B4-BE49-F238E27FC236}">
                <a16:creationId xmlns:a16="http://schemas.microsoft.com/office/drawing/2014/main" xmlns="" id="{849DF036-5C7D-AC4A-84AE-ADA440A56C77}"/>
              </a:ext>
            </a:extLst>
          </p:cNvPr>
          <p:cNvPicPr>
            <a:picLocks noChangeAspect="1"/>
          </p:cNvPicPr>
          <p:nvPr/>
        </p:nvPicPr>
        <p:blipFill>
          <a:blip r:embed="rId3"/>
          <a:stretch>
            <a:fillRect/>
          </a:stretch>
        </p:blipFill>
        <p:spPr>
          <a:xfrm rot="1277582">
            <a:off x="8458499" y="2973497"/>
            <a:ext cx="3411550" cy="3496840"/>
          </a:xfrm>
          <a:prstGeom prst="rect">
            <a:avLst/>
          </a:prstGeom>
        </p:spPr>
      </p:pic>
      <p:sp>
        <p:nvSpPr>
          <p:cNvPr id="4" name="Google Shape;118;p14"/>
          <p:cNvSpPr txBox="1">
            <a:spLocks/>
          </p:cNvSpPr>
          <p:nvPr/>
        </p:nvSpPr>
        <p:spPr>
          <a:xfrm>
            <a:off x="464685" y="542333"/>
            <a:ext cx="7867049" cy="6201657"/>
          </a:xfrm>
          <a:prstGeom prst="rect">
            <a:avLst/>
          </a:prstGeom>
          <a:noFill/>
          <a:ln>
            <a:noFill/>
          </a:ln>
        </p:spPr>
        <p:txBody>
          <a:bodyPr spcFirstLastPara="1" wrap="square" lIns="121900" tIns="121900" rIns="12190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mn-lt"/>
                <a:ea typeface="Droid Serif"/>
                <a:cs typeface="Droid Serif"/>
                <a:sym typeface="Droid Serif"/>
              </a:defRPr>
            </a:lvl1pPr>
            <a:lvl2pPr marR="0" lvl="1"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2pPr>
            <a:lvl3pPr marR="0" lvl="2"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3pPr>
            <a:lvl4pPr marR="0" lvl="3"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4pPr>
            <a:lvl5pPr marR="0" lvl="4"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5pPr>
            <a:lvl6pPr marR="0" lvl="5"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6pPr>
            <a:lvl7pPr marR="0" lvl="6"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7pPr>
            <a:lvl8pPr marR="0" lvl="7"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8pPr>
            <a:lvl9pPr marR="0" lvl="8"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9pPr>
          </a:lstStyle>
          <a:p>
            <a:pPr>
              <a:spcAft>
                <a:spcPts val="1800"/>
              </a:spcAft>
            </a:pPr>
            <a:r>
              <a:rPr lang="en-US" sz="2800" b="0" dirty="0">
                <a:solidFill>
                  <a:schemeClr val="tx1"/>
                </a:solidFill>
              </a:rPr>
              <a:t>1. Introduction to the </a:t>
            </a:r>
            <a:r>
              <a:rPr lang="en-US" sz="2800" b="0" i="1" dirty="0">
                <a:solidFill>
                  <a:schemeClr val="tx1"/>
                </a:solidFill>
              </a:rPr>
              <a:t>CAR</a:t>
            </a:r>
            <a:r>
              <a:rPr lang="en-US" sz="2800" b="0" dirty="0">
                <a:solidFill>
                  <a:schemeClr val="tx1"/>
                </a:solidFill>
              </a:rPr>
              <a:t>:</a:t>
            </a:r>
            <a:br>
              <a:rPr lang="en-US" sz="2800" b="0" dirty="0">
                <a:solidFill>
                  <a:schemeClr val="tx1"/>
                </a:solidFill>
              </a:rPr>
            </a:br>
            <a:r>
              <a:rPr lang="en-US" sz="2800" b="0" dirty="0">
                <a:solidFill>
                  <a:schemeClr val="tx1"/>
                </a:solidFill>
              </a:rPr>
              <a:t>Invest in Our Vision, Future of the WSC, Issue Discussion Topics </a:t>
            </a:r>
            <a:br>
              <a:rPr lang="en-US" sz="2800" b="0" dirty="0">
                <a:solidFill>
                  <a:schemeClr val="tx1"/>
                </a:solidFill>
              </a:rPr>
            </a:br>
            <a:r>
              <a:rPr lang="en-US" sz="2800" b="0" dirty="0">
                <a:solidFill>
                  <a:schemeClr val="tx1"/>
                </a:solidFill>
              </a:rPr>
              <a:t/>
            </a:r>
            <a:br>
              <a:rPr lang="en-US" sz="2800" b="0" dirty="0">
                <a:solidFill>
                  <a:schemeClr val="tx1"/>
                </a:solidFill>
              </a:rPr>
            </a:br>
            <a:r>
              <a:rPr lang="en-US" sz="2800" b="0" dirty="0">
                <a:solidFill>
                  <a:schemeClr val="tx1"/>
                </a:solidFill>
              </a:rPr>
              <a:t>2. NAWS Strategic Plan (Motion 1) and “Mental Health in Recovery” IP (Motion 2)</a:t>
            </a:r>
            <a:br>
              <a:rPr lang="en-US" sz="2800" b="0" dirty="0">
                <a:solidFill>
                  <a:schemeClr val="tx1"/>
                </a:solidFill>
              </a:rPr>
            </a:br>
            <a:r>
              <a:rPr lang="en-US" sz="2800" b="0" dirty="0">
                <a:solidFill>
                  <a:schemeClr val="tx1"/>
                </a:solidFill>
              </a:rPr>
              <a:t/>
            </a:r>
            <a:br>
              <a:rPr lang="en-US" sz="2800" b="0" dirty="0">
                <a:solidFill>
                  <a:schemeClr val="tx1"/>
                </a:solidFill>
              </a:rPr>
            </a:br>
            <a:r>
              <a:rPr lang="en-US" sz="2800" b="0" dirty="0">
                <a:solidFill>
                  <a:schemeClr val="tx1"/>
                </a:solidFill>
              </a:rPr>
              <a:t>3. Fellowship Intellectual Property Trust (Motions 3, 4, and 5)</a:t>
            </a:r>
            <a:br>
              <a:rPr lang="en-US" sz="2800" b="0" dirty="0">
                <a:solidFill>
                  <a:schemeClr val="tx1"/>
                </a:solidFill>
              </a:rPr>
            </a:br>
            <a:r>
              <a:rPr lang="en-US" sz="2800" dirty="0">
                <a:solidFill>
                  <a:schemeClr val="tx1"/>
                </a:solidFill>
              </a:rPr>
              <a:t/>
            </a:r>
            <a:br>
              <a:rPr lang="en-US" sz="2800" dirty="0">
                <a:solidFill>
                  <a:schemeClr val="tx1"/>
                </a:solidFill>
              </a:rPr>
            </a:br>
            <a:r>
              <a:rPr lang="en-US" sz="3600" dirty="0">
                <a:solidFill>
                  <a:srgbClr val="C00000"/>
                </a:solidFill>
              </a:rPr>
              <a:t>4. </a:t>
            </a:r>
            <a:r>
              <a:rPr lang="en-US" sz="3600" i="1" dirty="0">
                <a:solidFill>
                  <a:srgbClr val="C00000"/>
                </a:solidFill>
              </a:rPr>
              <a:t>CAR</a:t>
            </a:r>
            <a:r>
              <a:rPr lang="en-US" sz="3600" dirty="0">
                <a:solidFill>
                  <a:srgbClr val="C00000"/>
                </a:solidFill>
              </a:rPr>
              <a:t> Survey</a:t>
            </a:r>
            <a:r>
              <a:rPr lang="en-US" sz="2800" dirty="0">
                <a:solidFill>
                  <a:schemeClr val="tx1"/>
                </a:solidFill>
              </a:rPr>
              <a:t/>
            </a:r>
            <a:br>
              <a:rPr lang="en-US" sz="2800" dirty="0">
                <a:solidFill>
                  <a:schemeClr val="tx1"/>
                </a:solidFill>
              </a:rPr>
            </a:br>
            <a:r>
              <a:rPr lang="en-US" sz="2800" dirty="0">
                <a:solidFill>
                  <a:schemeClr val="tx1"/>
                </a:solidFill>
              </a:rPr>
              <a:t/>
            </a:r>
            <a:br>
              <a:rPr lang="en-US" sz="2800" dirty="0">
                <a:solidFill>
                  <a:schemeClr val="tx1"/>
                </a:solidFill>
              </a:rPr>
            </a:br>
            <a:r>
              <a:rPr lang="en-US" sz="2800" b="0" dirty="0">
                <a:solidFill>
                  <a:schemeClr val="tx1"/>
                </a:solidFill>
              </a:rPr>
              <a:t>5. Regional Motions (Motions 6-16)</a:t>
            </a:r>
          </a:p>
        </p:txBody>
      </p:sp>
      <p:sp>
        <p:nvSpPr>
          <p:cNvPr id="8" name="Google Shape;122;p14"/>
          <p:cNvSpPr txBox="1">
            <a:spLocks/>
          </p:cNvSpPr>
          <p:nvPr/>
        </p:nvSpPr>
        <p:spPr>
          <a:xfrm rot="1129249">
            <a:off x="8651583" y="3338184"/>
            <a:ext cx="2728628" cy="254467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31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2020 </a:t>
            </a:r>
            <a:r>
              <a:rPr lang="en-US" sz="3100" b="1" i="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CAR</a:t>
            </a:r>
            <a:r>
              <a:rPr lang="en-US" sz="31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 PowerPoints </a:t>
            </a:r>
          </a:p>
          <a:p>
            <a:pPr algn="ctr">
              <a:lnSpc>
                <a:spcPct val="114000"/>
              </a:lnSpc>
              <a:buClr>
                <a:schemeClr val="dk1"/>
              </a:buClr>
              <a:buSzPts val="1100"/>
            </a:pPr>
            <a:r>
              <a:rPr lang="en-US" sz="31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&amp;</a:t>
            </a:r>
          </a:p>
          <a:p>
            <a:pPr algn="ctr">
              <a:lnSpc>
                <a:spcPct val="114000"/>
              </a:lnSpc>
              <a:buClr>
                <a:schemeClr val="dk1"/>
              </a:buClr>
              <a:buSzPts val="1100"/>
            </a:pPr>
            <a:r>
              <a:rPr lang="en-US" sz="31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Videos</a:t>
            </a:r>
          </a:p>
          <a:p>
            <a:pPr>
              <a:lnSpc>
                <a:spcPct val="114000"/>
              </a:lnSpc>
            </a:pP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74">
            <a:extLst>
              <a:ext uri="{FF2B5EF4-FFF2-40B4-BE49-F238E27FC236}">
                <a16:creationId xmlns:a16="http://schemas.microsoft.com/office/drawing/2014/main" xmlns="" id="{7DFE83AC-E05D-A541-B773-21C774CB3E7B}"/>
              </a:ext>
            </a:extLst>
          </p:cNvPr>
          <p:cNvSpPr/>
          <p:nvPr/>
        </p:nvSpPr>
        <p:spPr>
          <a:xfrm>
            <a:off x="360486" y="530258"/>
            <a:ext cx="10709031" cy="1342504"/>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kumimoji="0" lang="en-US" sz="3200" b="1" i="0" u="none" strike="noStrike" kern="1200" cap="none" spc="0" normalizeH="0" baseline="0" noProof="0" dirty="0">
                <a:ln>
                  <a:noFill/>
                </a:ln>
                <a:solidFill>
                  <a:srgbClr val="00B0F0"/>
                </a:solidFill>
                <a:effectLst/>
                <a:uLnTx/>
                <a:uFillTx/>
                <a:latin typeface="+mn-lt"/>
                <a:ea typeface="Cambria" charset="0"/>
                <a:cs typeface="Cambria" charset="0"/>
                <a:sym typeface="BotonBQ-Bold"/>
              </a:rPr>
              <a:t>Fellowship-Approved Recovery Literature</a:t>
            </a:r>
            <a:r>
              <a:rPr kumimoji="0" lang="en-US" sz="3200" b="1" i="0" u="none" strike="noStrike" kern="1200" cap="none" spc="0" normalizeH="0" noProof="0" dirty="0">
                <a:ln>
                  <a:noFill/>
                </a:ln>
                <a:solidFill>
                  <a:srgbClr val="00B0F0"/>
                </a:solidFill>
                <a:effectLst/>
                <a:uLnTx/>
                <a:uFillTx/>
                <a:latin typeface="+mn-lt"/>
                <a:ea typeface="Cambria" charset="0"/>
                <a:cs typeface="Cambria" charset="0"/>
                <a:sym typeface="BotonBQ-Bold"/>
              </a:rPr>
              <a:t> Development Process</a:t>
            </a:r>
            <a:endParaRPr lang="en-US" sz="3200" dirty="0"/>
          </a:p>
        </p:txBody>
      </p:sp>
      <p:sp>
        <p:nvSpPr>
          <p:cNvPr id="6" name="TextBox 5">
            <a:extLst>
              <a:ext uri="{FF2B5EF4-FFF2-40B4-BE49-F238E27FC236}">
                <a16:creationId xmlns:a16="http://schemas.microsoft.com/office/drawing/2014/main" xmlns="" id="{DD287D72-C788-5B47-A51F-1028A0A1D621}"/>
              </a:ext>
            </a:extLst>
          </p:cNvPr>
          <p:cNvSpPr txBox="1"/>
          <p:nvPr/>
        </p:nvSpPr>
        <p:spPr>
          <a:xfrm>
            <a:off x="360486" y="1747765"/>
            <a:ext cx="10612314" cy="4324261"/>
          </a:xfrm>
          <a:prstGeom prst="rect">
            <a:avLst/>
          </a:prstGeom>
          <a:noFill/>
        </p:spPr>
        <p:txBody>
          <a:bodyPr wrap="square" rtlCol="0">
            <a:spAutoFit/>
          </a:bodyPr>
          <a:lstStyle/>
          <a:p>
            <a:pPr>
              <a:spcAft>
                <a:spcPts val="1200"/>
              </a:spcAft>
            </a:pPr>
            <a:r>
              <a:rPr lang="en-US" sz="2800" dirty="0">
                <a:solidFill>
                  <a:schemeClr val="tx1"/>
                </a:solidFill>
                <a:latin typeface="+mn-lt"/>
                <a:ea typeface="Calibri" panose="020F0502020204030204" pitchFamily="34" charset="0"/>
                <a:cs typeface="Arial" panose="020B0604020202020204" pitchFamily="34" charset="0"/>
              </a:rPr>
              <a:t>Fellowship-approved recovery literature: </a:t>
            </a:r>
          </a:p>
          <a:p>
            <a:pPr marL="342900" lvl="0" indent="-342900">
              <a:spcAft>
                <a:spcPts val="1200"/>
              </a:spcAft>
              <a:buClr>
                <a:srgbClr val="C00000"/>
              </a:buClr>
              <a:buFont typeface="Wingdings" panose="05000000000000000000" pitchFamily="2" charset="2"/>
              <a:buChar char="Ø"/>
            </a:pPr>
            <a:r>
              <a:rPr lang="en-US" sz="2600" dirty="0">
                <a:solidFill>
                  <a:schemeClr val="tx1"/>
                </a:solidFill>
                <a:latin typeface="+mn-lt"/>
                <a:ea typeface="Times New Roman" panose="02020603050405020304" pitchFamily="18" charset="0"/>
              </a:rPr>
              <a:t>Development process dates back to the 1970s &amp; 80s </a:t>
            </a:r>
          </a:p>
          <a:p>
            <a:pPr marL="342900" lvl="0" indent="-342900">
              <a:spcAft>
                <a:spcPts val="1200"/>
              </a:spcAft>
              <a:buClr>
                <a:srgbClr val="C00000"/>
              </a:buClr>
              <a:buFont typeface="Wingdings" panose="05000000000000000000" pitchFamily="2" charset="2"/>
              <a:buChar char="Ø"/>
            </a:pPr>
            <a:r>
              <a:rPr lang="en-US" sz="2600" dirty="0">
                <a:solidFill>
                  <a:schemeClr val="tx1"/>
                </a:solidFill>
                <a:latin typeface="+mn-lt"/>
                <a:ea typeface="Times New Roman" panose="02020603050405020304" pitchFamily="18" charset="0"/>
              </a:rPr>
              <a:t>With time and experience, have adapted &amp; improved process</a:t>
            </a:r>
          </a:p>
          <a:p>
            <a:pPr marL="342900" lvl="0" indent="-342900">
              <a:spcAft>
                <a:spcPts val="1200"/>
              </a:spcAft>
              <a:buClr>
                <a:srgbClr val="C00000"/>
              </a:buClr>
              <a:buFont typeface="Wingdings" panose="05000000000000000000" pitchFamily="2" charset="2"/>
              <a:buChar char="Ø"/>
            </a:pPr>
            <a:r>
              <a:rPr lang="en-US" sz="2600" dirty="0">
                <a:solidFill>
                  <a:schemeClr val="tx1"/>
                </a:solidFill>
                <a:latin typeface="+mn-lt"/>
                <a:ea typeface="Times New Roman" panose="02020603050405020304" pitchFamily="18" charset="0"/>
              </a:rPr>
              <a:t>Technology has increased worldwide access &amp; participation</a:t>
            </a:r>
          </a:p>
          <a:p>
            <a:pPr marL="342900" lvl="0" indent="-342900">
              <a:spcAft>
                <a:spcPts val="3000"/>
              </a:spcAft>
              <a:buClr>
                <a:srgbClr val="C00000"/>
              </a:buClr>
              <a:buFont typeface="Wingdings" panose="05000000000000000000" pitchFamily="2" charset="2"/>
              <a:buChar char="Ø"/>
            </a:pPr>
            <a:r>
              <a:rPr lang="en-US" sz="2600" dirty="0">
                <a:solidFill>
                  <a:schemeClr val="tx1"/>
                </a:solidFill>
                <a:latin typeface="+mn-lt"/>
                <a:ea typeface="Times New Roman" panose="02020603050405020304" pitchFamily="18" charset="0"/>
              </a:rPr>
              <a:t>All interested members, regardless of the language they speak or where they live, shape books and pamphlets.</a:t>
            </a:r>
          </a:p>
          <a:p>
            <a:pPr algn="ctr">
              <a:spcAft>
                <a:spcPts val="1200"/>
              </a:spcAft>
            </a:pPr>
            <a:r>
              <a:rPr lang="en-US" sz="2600" i="1" dirty="0">
                <a:solidFill>
                  <a:schemeClr val="tx1"/>
                </a:solidFill>
                <a:latin typeface="+mn-lt"/>
                <a:ea typeface="Calibri" panose="020F0502020204030204" pitchFamily="34" charset="0"/>
                <a:cs typeface="Arial" panose="020B0604020202020204" pitchFamily="34" charset="0"/>
              </a:rPr>
              <a:t>Please read the “Mental Health in Recovery” example</a:t>
            </a:r>
            <a:br>
              <a:rPr lang="en-US" sz="2600" i="1" dirty="0">
                <a:solidFill>
                  <a:schemeClr val="tx1"/>
                </a:solidFill>
                <a:latin typeface="+mn-lt"/>
                <a:ea typeface="Calibri" panose="020F0502020204030204" pitchFamily="34" charset="0"/>
                <a:cs typeface="Arial" panose="020B0604020202020204" pitchFamily="34" charset="0"/>
              </a:rPr>
            </a:br>
            <a:r>
              <a:rPr lang="en-US" sz="2600" i="1" dirty="0">
                <a:solidFill>
                  <a:schemeClr val="tx1"/>
                </a:solidFill>
                <a:latin typeface="+mn-lt"/>
                <a:ea typeface="Calibri" panose="020F0502020204030204" pitchFamily="34" charset="0"/>
                <a:cs typeface="Arial" panose="020B0604020202020204" pitchFamily="34" charset="0"/>
              </a:rPr>
              <a:t>of the current lit development process in the </a:t>
            </a:r>
            <a:r>
              <a:rPr lang="en-US" sz="2600" dirty="0">
                <a:solidFill>
                  <a:schemeClr val="tx1"/>
                </a:solidFill>
                <a:latin typeface="+mn-lt"/>
                <a:ea typeface="Calibri" panose="020F0502020204030204" pitchFamily="34" charset="0"/>
                <a:cs typeface="Arial" panose="020B0604020202020204" pitchFamily="34" charset="0"/>
              </a:rPr>
              <a:t>CAR (p 28)</a:t>
            </a:r>
            <a:endParaRPr lang="en-US" sz="2600" i="1" dirty="0">
              <a:solidFill>
                <a:schemeClr val="tx1"/>
              </a:solidFill>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6303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74">
            <a:extLst>
              <a:ext uri="{FF2B5EF4-FFF2-40B4-BE49-F238E27FC236}">
                <a16:creationId xmlns:a16="http://schemas.microsoft.com/office/drawing/2014/main" xmlns="" id="{7DFE83AC-E05D-A541-B773-21C774CB3E7B}"/>
              </a:ext>
            </a:extLst>
          </p:cNvPr>
          <p:cNvSpPr/>
          <p:nvPr/>
        </p:nvSpPr>
        <p:spPr>
          <a:xfrm>
            <a:off x="360486" y="525162"/>
            <a:ext cx="10709031" cy="1050324"/>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kumimoji="0" lang="en-US" sz="3200" b="1" i="0" u="none" strike="noStrike" kern="1200" cap="none" spc="0" normalizeH="0" baseline="0" noProof="0" dirty="0">
                <a:ln>
                  <a:noFill/>
                </a:ln>
                <a:solidFill>
                  <a:srgbClr val="00B0F0"/>
                </a:solidFill>
                <a:effectLst/>
                <a:uLnTx/>
                <a:uFillTx/>
                <a:latin typeface="+mn-lt"/>
                <a:ea typeface="Cambria" charset="0"/>
                <a:cs typeface="Cambria" charset="0"/>
                <a:sym typeface="BotonBQ-Bold"/>
              </a:rPr>
              <a:t>Fellowship-approved Recovery Literature</a:t>
            </a:r>
            <a:r>
              <a:rPr kumimoji="0" lang="en-US" sz="3200" b="1" i="0" u="none" strike="noStrike" kern="1200" cap="none" spc="0" normalizeH="0" noProof="0" dirty="0">
                <a:ln>
                  <a:noFill/>
                </a:ln>
                <a:solidFill>
                  <a:srgbClr val="00B0F0"/>
                </a:solidFill>
                <a:effectLst/>
                <a:uLnTx/>
                <a:uFillTx/>
                <a:latin typeface="+mn-lt"/>
                <a:ea typeface="Cambria" charset="0"/>
                <a:cs typeface="Cambria" charset="0"/>
                <a:sym typeface="BotonBQ-Bold"/>
              </a:rPr>
              <a:t> Development Process</a:t>
            </a:r>
            <a:endParaRPr lang="en-US" sz="3200" dirty="0"/>
          </a:p>
        </p:txBody>
      </p:sp>
      <p:sp>
        <p:nvSpPr>
          <p:cNvPr id="6" name="TextBox 5">
            <a:extLst>
              <a:ext uri="{FF2B5EF4-FFF2-40B4-BE49-F238E27FC236}">
                <a16:creationId xmlns:a16="http://schemas.microsoft.com/office/drawing/2014/main" xmlns="" id="{DD287D72-C788-5B47-A51F-1028A0A1D621}"/>
              </a:ext>
            </a:extLst>
          </p:cNvPr>
          <p:cNvSpPr txBox="1"/>
          <p:nvPr/>
        </p:nvSpPr>
        <p:spPr>
          <a:xfrm>
            <a:off x="360486" y="1774406"/>
            <a:ext cx="10002714" cy="4715294"/>
          </a:xfrm>
          <a:prstGeom prst="rect">
            <a:avLst/>
          </a:prstGeom>
          <a:noFill/>
        </p:spPr>
        <p:txBody>
          <a:bodyPr wrap="square" rtlCol="0">
            <a:noAutofit/>
          </a:bodyPr>
          <a:lstStyle/>
          <a:p>
            <a:pPr marL="342900" lvl="0" indent="-342900" defTabSz="1960563">
              <a:spcAft>
                <a:spcPts val="800"/>
              </a:spcAft>
              <a:buClr>
                <a:srgbClr val="C00000"/>
              </a:buClr>
              <a:buFont typeface="Wingdings" panose="05000000000000000000" pitchFamily="2" charset="2"/>
              <a:buChar char="ü"/>
            </a:pPr>
            <a:r>
              <a:rPr lang="en-US" sz="2800" dirty="0"/>
              <a:t>Strive to capture the voice of the Fellowship as a whole </a:t>
            </a:r>
          </a:p>
          <a:p>
            <a:pPr marL="342900" lvl="0" indent="-342900" defTabSz="1960563">
              <a:spcAft>
                <a:spcPts val="800"/>
              </a:spcAft>
              <a:buClr>
                <a:srgbClr val="C00000"/>
              </a:buClr>
              <a:buFont typeface="Wingdings" panose="05000000000000000000" pitchFamily="2" charset="2"/>
              <a:buChar char="ü"/>
            </a:pPr>
            <a:r>
              <a:rPr lang="en-US" sz="2800" dirty="0"/>
              <a:t>Not motivated by desire to revise or change development or approval process </a:t>
            </a:r>
          </a:p>
          <a:p>
            <a:pPr marL="342900" lvl="0" indent="-342900" defTabSz="1960563">
              <a:spcAft>
                <a:spcPts val="800"/>
              </a:spcAft>
              <a:buClr>
                <a:srgbClr val="C00000"/>
              </a:buClr>
              <a:buFont typeface="Wingdings" panose="05000000000000000000" pitchFamily="2" charset="2"/>
              <a:buChar char="ü"/>
            </a:pPr>
            <a:r>
              <a:rPr lang="en-US" sz="2800" dirty="0"/>
              <a:t>Materials that speak to members about personal recovery and those that establish fundamental NA philosophy should go through this process</a:t>
            </a:r>
          </a:p>
          <a:p>
            <a:pPr marL="342900" lvl="0" indent="-342900">
              <a:buClr>
                <a:srgbClr val="C00000"/>
              </a:buClr>
              <a:buFont typeface="Wingdings" panose="05000000000000000000" pitchFamily="2" charset="2"/>
              <a:buChar char="ü"/>
            </a:pPr>
            <a:r>
              <a:rPr lang="en-US" sz="2800" dirty="0"/>
              <a:t>How can we be more efficient</a:t>
            </a:r>
          </a:p>
          <a:p>
            <a:pPr marL="749300" lvl="1" indent="-342900">
              <a:buClr>
                <a:srgbClr val="C00000"/>
              </a:buClr>
              <a:buFont typeface="Wingdings" panose="05000000000000000000" pitchFamily="2" charset="2"/>
              <a:buChar char="§"/>
            </a:pPr>
            <a:r>
              <a:rPr lang="en-US" sz="2600" dirty="0"/>
              <a:t>creating new Fellowship-requested materials?</a:t>
            </a:r>
          </a:p>
          <a:p>
            <a:pPr marL="749300" lvl="1" indent="-342900">
              <a:buClr>
                <a:srgbClr val="C00000"/>
              </a:buClr>
              <a:buFont typeface="Wingdings" panose="05000000000000000000" pitchFamily="2" charset="2"/>
              <a:buChar char="§"/>
            </a:pPr>
            <a:r>
              <a:rPr lang="en-US" sz="2600" dirty="0"/>
              <a:t>revising material that is outdated?</a:t>
            </a:r>
          </a:p>
          <a:p>
            <a:pPr marL="749300" lvl="1" indent="-342900">
              <a:buClr>
                <a:srgbClr val="C00000"/>
              </a:buClr>
              <a:buFont typeface="Wingdings" panose="05000000000000000000" pitchFamily="2" charset="2"/>
              <a:buChar char="§"/>
            </a:pPr>
            <a:r>
              <a:rPr lang="en-US" sz="2600" dirty="0"/>
              <a:t>ensuring that members and groups have access to materials?</a:t>
            </a:r>
          </a:p>
          <a:p>
            <a:pPr>
              <a:spcAft>
                <a:spcPts val="1200"/>
              </a:spcAft>
            </a:pPr>
            <a:endParaRPr lang="en-US" sz="2600" dirty="0">
              <a:solidFill>
                <a:schemeClr val="tx1"/>
              </a:solidFill>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3595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18;p14"/>
          <p:cNvSpPr txBox="1">
            <a:spLocks/>
          </p:cNvSpPr>
          <p:nvPr/>
        </p:nvSpPr>
        <p:spPr>
          <a:xfrm>
            <a:off x="4885593" y="1459522"/>
            <a:ext cx="6192715" cy="3912577"/>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en-US" sz="2800" dirty="0"/>
          </a:p>
        </p:txBody>
      </p:sp>
      <p:sp>
        <p:nvSpPr>
          <p:cNvPr id="3" name="Rectangle 2"/>
          <p:cNvSpPr/>
          <p:nvPr/>
        </p:nvSpPr>
        <p:spPr>
          <a:xfrm>
            <a:off x="3988777" y="71304"/>
            <a:ext cx="7986346" cy="6350456"/>
          </a:xfrm>
          <a:prstGeom prst="rect">
            <a:avLst/>
          </a:prstGeom>
        </p:spPr>
        <p:txBody>
          <a:bodyPr wrap="square">
            <a:spAutoFit/>
          </a:bodyPr>
          <a:lstStyle/>
          <a:p>
            <a:pPr marL="342900" lvl="0" indent="-342900">
              <a:spcAft>
                <a:spcPts val="800"/>
              </a:spcAft>
              <a:buClr>
                <a:srgbClr val="C00000"/>
              </a:buClr>
              <a:buFont typeface="Wingdings" panose="05000000000000000000" pitchFamily="2" charset="2"/>
              <a:buChar char="ü"/>
            </a:pPr>
            <a:r>
              <a:rPr lang="en-US" sz="2400" dirty="0">
                <a:solidFill>
                  <a:schemeClr val="accent1">
                    <a:lumMod val="50000"/>
                  </a:schemeClr>
                </a:solidFill>
                <a:latin typeface="+mn-lt"/>
                <a:ea typeface="Times New Roman" panose="02020603050405020304" pitchFamily="18" charset="0"/>
              </a:rPr>
              <a:t>Prior to 2000…</a:t>
            </a:r>
          </a:p>
          <a:p>
            <a:pPr marL="685800" lvl="2" indent="-342900">
              <a:spcAft>
                <a:spcPts val="800"/>
              </a:spcAft>
              <a:buClr>
                <a:srgbClr val="C00000"/>
              </a:buClr>
              <a:buFont typeface="Wingdings" panose="05000000000000000000" pitchFamily="2" charset="2"/>
              <a:buChar char="§"/>
            </a:pPr>
            <a:r>
              <a:rPr lang="en-US" sz="2200" dirty="0">
                <a:solidFill>
                  <a:schemeClr val="accent1">
                    <a:lumMod val="50000"/>
                  </a:schemeClr>
                </a:solidFill>
                <a:latin typeface="+mn-lt"/>
                <a:ea typeface="Times New Roman" panose="02020603050405020304" pitchFamily="18" charset="0"/>
              </a:rPr>
              <a:t>All material subject to the same approval process </a:t>
            </a:r>
          </a:p>
          <a:p>
            <a:pPr marL="685800" lvl="0" indent="-342900">
              <a:spcAft>
                <a:spcPts val="800"/>
              </a:spcAft>
              <a:buClr>
                <a:srgbClr val="C00000"/>
              </a:buClr>
              <a:buFont typeface="Wingdings" panose="05000000000000000000" pitchFamily="2" charset="2"/>
              <a:buChar char="§"/>
            </a:pPr>
            <a:r>
              <a:rPr lang="en-US" sz="2200" dirty="0">
                <a:solidFill>
                  <a:schemeClr val="accent1">
                    <a:lumMod val="50000"/>
                  </a:schemeClr>
                </a:solidFill>
                <a:latin typeface="+mn-lt"/>
                <a:ea typeface="Times New Roman" panose="02020603050405020304" pitchFamily="18" charset="0"/>
              </a:rPr>
              <a:t>Fellowship was primarily English-speaking &amp; service material mostly large handbooks </a:t>
            </a:r>
          </a:p>
          <a:p>
            <a:pPr marL="685800" lvl="0" indent="-342900">
              <a:spcAft>
                <a:spcPts val="800"/>
              </a:spcAft>
              <a:buClr>
                <a:srgbClr val="C00000"/>
              </a:buClr>
              <a:buFont typeface="Wingdings" panose="05000000000000000000" pitchFamily="2" charset="2"/>
              <a:buChar char="§"/>
            </a:pPr>
            <a:r>
              <a:rPr lang="en-US" sz="2200" dirty="0">
                <a:solidFill>
                  <a:schemeClr val="accent1">
                    <a:lumMod val="50000"/>
                  </a:schemeClr>
                </a:solidFill>
                <a:latin typeface="+mn-lt"/>
                <a:ea typeface="Times New Roman" panose="02020603050405020304" pitchFamily="18" charset="0"/>
              </a:rPr>
              <a:t>No classification review of already-published materials; all IPs designated Fellowship-approved</a:t>
            </a:r>
          </a:p>
          <a:p>
            <a:pPr marL="342900" lvl="0" indent="-342900">
              <a:spcAft>
                <a:spcPts val="800"/>
              </a:spcAft>
              <a:buClr>
                <a:srgbClr val="C00000"/>
              </a:buClr>
              <a:buFont typeface="Wingdings" panose="05000000000000000000" pitchFamily="2" charset="2"/>
              <a:buChar char="ü"/>
            </a:pPr>
            <a:r>
              <a:rPr lang="en-US" sz="2400" dirty="0">
                <a:solidFill>
                  <a:schemeClr val="accent1">
                    <a:lumMod val="50000"/>
                  </a:schemeClr>
                </a:solidFill>
                <a:latin typeface="+mn-lt"/>
                <a:ea typeface="Times New Roman" panose="02020603050405020304" pitchFamily="18" charset="0"/>
              </a:rPr>
              <a:t>Addendum F of this </a:t>
            </a:r>
            <a:r>
              <a:rPr lang="en-US" sz="2400" i="1" dirty="0">
                <a:solidFill>
                  <a:schemeClr val="accent1">
                    <a:lumMod val="50000"/>
                  </a:schemeClr>
                </a:solidFill>
                <a:latin typeface="+mn-lt"/>
                <a:ea typeface="Times New Roman" panose="02020603050405020304" pitchFamily="18" charset="0"/>
              </a:rPr>
              <a:t>CAR: </a:t>
            </a:r>
            <a:r>
              <a:rPr lang="en-US" sz="2400" dirty="0">
                <a:solidFill>
                  <a:schemeClr val="accent1">
                    <a:lumMod val="50000"/>
                  </a:schemeClr>
                </a:solidFill>
                <a:latin typeface="+mn-lt"/>
                <a:ea typeface="Times New Roman" panose="02020603050405020304" pitchFamily="18" charset="0"/>
              </a:rPr>
              <a:t>current recovery lit &amp; service materials:</a:t>
            </a:r>
          </a:p>
          <a:p>
            <a:pPr marL="685800" lvl="1" indent="-342900">
              <a:spcAft>
                <a:spcPts val="800"/>
              </a:spcAft>
              <a:buClr>
                <a:srgbClr val="C00000"/>
              </a:buClr>
              <a:buFont typeface="Wingdings" panose="05000000000000000000" pitchFamily="2" charset="2"/>
              <a:buChar char="§"/>
            </a:pPr>
            <a:r>
              <a:rPr lang="en-US" sz="2200" dirty="0">
                <a:solidFill>
                  <a:schemeClr val="accent1">
                    <a:lumMod val="50000"/>
                  </a:schemeClr>
                </a:solidFill>
                <a:latin typeface="+mn-lt"/>
                <a:ea typeface="Times New Roman" panose="02020603050405020304" pitchFamily="18" charset="0"/>
              </a:rPr>
              <a:t>All of the items we publish</a:t>
            </a:r>
          </a:p>
          <a:p>
            <a:pPr marL="685800" lvl="1" indent="-342900">
              <a:spcAft>
                <a:spcPts val="800"/>
              </a:spcAft>
              <a:buClr>
                <a:srgbClr val="C00000"/>
              </a:buClr>
              <a:buFont typeface="Wingdings" panose="05000000000000000000" pitchFamily="2" charset="2"/>
              <a:buChar char="§"/>
            </a:pPr>
            <a:r>
              <a:rPr lang="en-US" sz="2200" dirty="0">
                <a:solidFill>
                  <a:schemeClr val="accent1">
                    <a:lumMod val="50000"/>
                  </a:schemeClr>
                </a:solidFill>
                <a:latin typeface="+mn-lt"/>
                <a:ea typeface="Times New Roman" panose="02020603050405020304" pitchFamily="18" charset="0"/>
              </a:rPr>
              <a:t>Original publication date</a:t>
            </a:r>
          </a:p>
          <a:p>
            <a:pPr marL="685800" lvl="1" indent="-342900">
              <a:spcAft>
                <a:spcPts val="800"/>
              </a:spcAft>
              <a:buClr>
                <a:srgbClr val="C00000"/>
              </a:buClr>
              <a:buFont typeface="Wingdings" panose="05000000000000000000" pitchFamily="2" charset="2"/>
              <a:buChar char="§"/>
            </a:pPr>
            <a:r>
              <a:rPr lang="en-US" sz="2200" dirty="0">
                <a:solidFill>
                  <a:schemeClr val="accent1">
                    <a:lumMod val="50000"/>
                  </a:schemeClr>
                </a:solidFill>
                <a:latin typeface="+mn-lt"/>
                <a:ea typeface="Times New Roman" panose="02020603050405020304" pitchFamily="18" charset="0"/>
              </a:rPr>
              <a:t>Last revision date</a:t>
            </a:r>
          </a:p>
          <a:p>
            <a:pPr marL="685800" lvl="1" indent="-342900">
              <a:spcAft>
                <a:spcPts val="800"/>
              </a:spcAft>
              <a:buClr>
                <a:srgbClr val="C00000"/>
              </a:buClr>
              <a:buFont typeface="Wingdings" panose="05000000000000000000" pitchFamily="2" charset="2"/>
              <a:buChar char="§"/>
            </a:pPr>
            <a:r>
              <a:rPr lang="en-US" sz="2200" dirty="0">
                <a:solidFill>
                  <a:schemeClr val="accent1">
                    <a:lumMod val="50000"/>
                  </a:schemeClr>
                </a:solidFill>
                <a:latin typeface="+mn-lt"/>
                <a:ea typeface="Times New Roman" panose="02020603050405020304" pitchFamily="18" charset="0"/>
              </a:rPr>
              <a:t>How they are categorized</a:t>
            </a:r>
          </a:p>
          <a:p>
            <a:pPr marL="685800" lvl="1" indent="-342900">
              <a:spcAft>
                <a:spcPts val="800"/>
              </a:spcAft>
              <a:buClr>
                <a:srgbClr val="C00000"/>
              </a:buClr>
              <a:buFont typeface="Wingdings" panose="05000000000000000000" pitchFamily="2" charset="2"/>
              <a:buChar char="§"/>
            </a:pPr>
            <a:r>
              <a:rPr lang="en-US" sz="2200" dirty="0">
                <a:solidFill>
                  <a:schemeClr val="accent1">
                    <a:lumMod val="50000"/>
                  </a:schemeClr>
                </a:solidFill>
                <a:latin typeface="+mn-lt"/>
                <a:ea typeface="Times New Roman" panose="02020603050405020304" pitchFamily="18" charset="0"/>
              </a:rPr>
              <a:t>What languages they are currently published in </a:t>
            </a:r>
          </a:p>
          <a:p>
            <a:pPr lvl="0" algn="ctr">
              <a:spcAft>
                <a:spcPts val="800"/>
              </a:spcAft>
              <a:buClr>
                <a:srgbClr val="C00000"/>
              </a:buClr>
            </a:pPr>
            <a:r>
              <a:rPr lang="en-US" sz="2400" dirty="0">
                <a:solidFill>
                  <a:schemeClr val="accent1">
                    <a:lumMod val="50000"/>
                  </a:schemeClr>
                </a:solidFill>
                <a:latin typeface="+mn-lt"/>
                <a:ea typeface="Times New Roman" panose="02020603050405020304" pitchFamily="18" charset="0"/>
              </a:rPr>
              <a:t>Record-keeping has improved; data here is the best info from our files. If you note an error, let us know!</a:t>
            </a:r>
            <a:endParaRPr lang="en-US" sz="2400" dirty="0">
              <a:solidFill>
                <a:schemeClr val="accent1">
                  <a:lumMod val="50000"/>
                </a:schemeClr>
              </a:solidFill>
              <a:effectLst/>
              <a:latin typeface="+mn-lt"/>
              <a:ea typeface="Times New Roman" panose="02020603050405020304" pitchFamily="18" charset="0"/>
            </a:endParaRPr>
          </a:p>
        </p:txBody>
      </p:sp>
      <p:grpSp>
        <p:nvGrpSpPr>
          <p:cNvPr id="2" name="Group 1"/>
          <p:cNvGrpSpPr/>
          <p:nvPr/>
        </p:nvGrpSpPr>
        <p:grpSpPr>
          <a:xfrm>
            <a:off x="-49891" y="348105"/>
            <a:ext cx="4077701" cy="5587960"/>
            <a:chOff x="135201" y="130091"/>
            <a:chExt cx="4077701" cy="5587960"/>
          </a:xfrm>
        </p:grpSpPr>
        <p:pic>
          <p:nvPicPr>
            <p:cNvPr id="6" name="Picture 5">
              <a:extLst>
                <a:ext uri="{FF2B5EF4-FFF2-40B4-BE49-F238E27FC236}">
                  <a16:creationId xmlns:a16="http://schemas.microsoft.com/office/drawing/2014/main" xmlns="" id="{772B10EB-E3EB-E948-8981-3E9D8C57DF7A}"/>
                </a:ext>
              </a:extLst>
            </p:cNvPr>
            <p:cNvPicPr>
              <a:picLocks noChangeAspect="1"/>
            </p:cNvPicPr>
            <p:nvPr/>
          </p:nvPicPr>
          <p:blipFill>
            <a:blip r:embed="rId3"/>
            <a:stretch>
              <a:fillRect/>
            </a:stretch>
          </p:blipFill>
          <p:spPr>
            <a:xfrm rot="21199576">
              <a:off x="135201" y="130091"/>
              <a:ext cx="4077701" cy="5587960"/>
            </a:xfrm>
            <a:prstGeom prst="rect">
              <a:avLst/>
            </a:prstGeom>
          </p:spPr>
        </p:pic>
        <p:sp>
          <p:nvSpPr>
            <p:cNvPr id="7" name="Google Shape;158;p19"/>
            <p:cNvSpPr txBox="1">
              <a:spLocks/>
            </p:cNvSpPr>
            <p:nvPr/>
          </p:nvSpPr>
          <p:spPr>
            <a:xfrm rot="21154312">
              <a:off x="409215" y="591155"/>
              <a:ext cx="3346178" cy="4431502"/>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700" b="1" dirty="0">
                  <a:solidFill>
                    <a:schemeClr val="tx1"/>
                  </a:solidFill>
                  <a:latin typeface="Ink Free" panose="03080402000500000000" pitchFamily="66" charset="0"/>
                </a:rPr>
                <a:t>How we categorize our material</a:t>
              </a:r>
            </a:p>
            <a:p>
              <a:r>
                <a:rPr lang="en-US" sz="2400" b="1" dirty="0">
                  <a:solidFill>
                    <a:schemeClr val="tx1"/>
                  </a:solidFill>
                  <a:latin typeface="Ink Free" panose="03080402000500000000" pitchFamily="66" charset="0"/>
                </a:rPr>
                <a:t>(Lit &amp; service material </a:t>
              </a:r>
            </a:p>
            <a:p>
              <a:r>
                <a:rPr lang="en-US" sz="2400" b="1" dirty="0">
                  <a:solidFill>
                    <a:schemeClr val="tx1"/>
                  </a:solidFill>
                  <a:latin typeface="Ink Free" panose="03080402000500000000" pitchFamily="66" charset="0"/>
                </a:rPr>
                <a:t>approval designations)</a:t>
              </a:r>
            </a:p>
          </p:txBody>
        </p:sp>
      </p:grpSp>
    </p:spTree>
    <p:extLst>
      <p:ext uri="{BB962C8B-B14F-4D97-AF65-F5344CB8AC3E}">
        <p14:creationId xmlns:p14="http://schemas.microsoft.com/office/powerpoint/2010/main" val="714469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18;p14"/>
          <p:cNvSpPr txBox="1">
            <a:spLocks/>
          </p:cNvSpPr>
          <p:nvPr/>
        </p:nvSpPr>
        <p:spPr>
          <a:xfrm>
            <a:off x="4885593" y="1459522"/>
            <a:ext cx="6192715" cy="3912577"/>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en-US" sz="2800" dirty="0"/>
          </a:p>
        </p:txBody>
      </p:sp>
      <p:sp>
        <p:nvSpPr>
          <p:cNvPr id="3" name="Rectangle 2"/>
          <p:cNvSpPr/>
          <p:nvPr/>
        </p:nvSpPr>
        <p:spPr>
          <a:xfrm>
            <a:off x="4161989" y="126536"/>
            <a:ext cx="7852211" cy="6528264"/>
          </a:xfrm>
          <a:prstGeom prst="rect">
            <a:avLst/>
          </a:prstGeom>
        </p:spPr>
        <p:txBody>
          <a:bodyPr wrap="square">
            <a:noAutofit/>
          </a:bodyPr>
          <a:lstStyle/>
          <a:p>
            <a:pPr>
              <a:spcAft>
                <a:spcPts val="1200"/>
              </a:spcAft>
            </a:pPr>
            <a:r>
              <a:rPr lang="en-US" sz="2800" b="1" kern="1200" dirty="0">
                <a:solidFill>
                  <a:srgbClr val="00B0F0"/>
                </a:solidFill>
                <a:latin typeface="+mn-lt"/>
                <a:ea typeface="Cambria" charset="0"/>
                <a:cs typeface="Cambria" charset="0"/>
              </a:rPr>
              <a:t>Three categories of lit and service materials</a:t>
            </a:r>
            <a:r>
              <a:rPr lang="en-US" sz="2800" dirty="0">
                <a:solidFill>
                  <a:schemeClr val="tx1"/>
                </a:solidFill>
                <a:latin typeface="+mn-lt"/>
                <a:ea typeface="Calibri" panose="020F0502020204030204" pitchFamily="34" charset="0"/>
                <a:cs typeface="Arial" panose="020B0604020202020204" pitchFamily="34" charset="0"/>
              </a:rPr>
              <a:t>: </a:t>
            </a:r>
          </a:p>
          <a:p>
            <a:pPr>
              <a:spcAft>
                <a:spcPts val="1200"/>
              </a:spcAft>
            </a:pPr>
            <a:endParaRPr lang="en-US" sz="2800" dirty="0">
              <a:solidFill>
                <a:schemeClr val="tx1"/>
              </a:solidFill>
              <a:latin typeface="+mn-lt"/>
              <a:ea typeface="Calibri" panose="020F0502020204030204" pitchFamily="34" charset="0"/>
              <a:cs typeface="Arial" panose="020B0604020202020204" pitchFamily="34" charset="0"/>
            </a:endParaRPr>
          </a:p>
          <a:p>
            <a:pPr marL="342900" lvl="0" indent="-342900">
              <a:spcAft>
                <a:spcPts val="1200"/>
              </a:spcAft>
              <a:buClr>
                <a:srgbClr val="C00000"/>
              </a:buClr>
              <a:buFont typeface="Wingdings" panose="05000000000000000000" pitchFamily="2" charset="2"/>
              <a:buChar char="ü"/>
            </a:pPr>
            <a:r>
              <a:rPr lang="en-US" sz="2400" dirty="0">
                <a:solidFill>
                  <a:schemeClr val="tx1"/>
                </a:solidFill>
                <a:latin typeface="+mn-lt"/>
                <a:ea typeface="Times New Roman" panose="02020603050405020304" pitchFamily="18" charset="0"/>
              </a:rPr>
              <a:t>Fellowship-approved—must be sent out to Fellowship for review &amp; input and included in the</a:t>
            </a:r>
            <a:r>
              <a:rPr lang="en-US" sz="2400" i="1" dirty="0">
                <a:solidFill>
                  <a:schemeClr val="tx1"/>
                </a:solidFill>
                <a:latin typeface="+mn-lt"/>
                <a:ea typeface="Times New Roman" panose="02020603050405020304" pitchFamily="18" charset="0"/>
              </a:rPr>
              <a:t> CAR</a:t>
            </a:r>
            <a:r>
              <a:rPr lang="en-US" sz="2400" dirty="0">
                <a:solidFill>
                  <a:schemeClr val="tx1"/>
                </a:solidFill>
                <a:latin typeface="+mn-lt"/>
                <a:ea typeface="Times New Roman" panose="02020603050405020304" pitchFamily="18" charset="0"/>
              </a:rPr>
              <a:t> for Fellowship approval.</a:t>
            </a:r>
          </a:p>
          <a:p>
            <a:pPr marL="342900" lvl="0" indent="-342900">
              <a:spcAft>
                <a:spcPts val="1200"/>
              </a:spcAft>
              <a:buClr>
                <a:srgbClr val="C00000"/>
              </a:buClr>
              <a:buFont typeface="Wingdings" panose="05000000000000000000" pitchFamily="2" charset="2"/>
              <a:buChar char="ü"/>
            </a:pPr>
            <a:r>
              <a:rPr lang="en-US" sz="2400" dirty="0">
                <a:solidFill>
                  <a:schemeClr val="tx1"/>
                </a:solidFill>
                <a:latin typeface="+mn-lt"/>
                <a:ea typeface="Times New Roman" panose="02020603050405020304" pitchFamily="18" charset="0"/>
              </a:rPr>
              <a:t>Conference-approved—may or may not have review &amp; input period, depending on the project plan; can be included in either </a:t>
            </a:r>
            <a:r>
              <a:rPr lang="en-US" sz="2400" i="1" dirty="0">
                <a:solidFill>
                  <a:schemeClr val="tx1"/>
                </a:solidFill>
                <a:latin typeface="+mn-lt"/>
                <a:ea typeface="Times New Roman" panose="02020603050405020304" pitchFamily="18" charset="0"/>
              </a:rPr>
              <a:t>CAR </a:t>
            </a:r>
            <a:r>
              <a:rPr lang="en-US" sz="2400" dirty="0">
                <a:solidFill>
                  <a:schemeClr val="tx1"/>
                </a:solidFill>
                <a:latin typeface="+mn-lt"/>
                <a:ea typeface="Times New Roman" panose="02020603050405020304" pitchFamily="18" charset="0"/>
              </a:rPr>
              <a:t>or CAT material for approval.</a:t>
            </a:r>
          </a:p>
          <a:p>
            <a:pPr marL="342900" lvl="0" indent="-342900">
              <a:spcAft>
                <a:spcPts val="1200"/>
              </a:spcAft>
              <a:buClr>
                <a:srgbClr val="C00000"/>
              </a:buClr>
              <a:buFont typeface="Wingdings" panose="05000000000000000000" pitchFamily="2" charset="2"/>
              <a:buChar char="ü"/>
            </a:pPr>
            <a:r>
              <a:rPr lang="en-US" sz="2400" dirty="0">
                <a:solidFill>
                  <a:schemeClr val="tx1"/>
                </a:solidFill>
                <a:latin typeface="+mn-lt"/>
                <a:ea typeface="Times New Roman" panose="02020603050405020304" pitchFamily="18" charset="0"/>
              </a:rPr>
              <a:t>World Board-approved—sent to Conference participants for 90-day review before being approved by the Board </a:t>
            </a:r>
          </a:p>
          <a:p>
            <a:pPr algn="ctr">
              <a:spcAft>
                <a:spcPts val="1200"/>
              </a:spcAft>
            </a:pPr>
            <a:r>
              <a:rPr lang="en-US" sz="2800" dirty="0">
                <a:solidFill>
                  <a:schemeClr val="tx1"/>
                </a:solidFill>
                <a:latin typeface="+mn-lt"/>
                <a:ea typeface="Calibri" panose="020F0502020204030204" pitchFamily="34" charset="0"/>
                <a:cs typeface="Arial" panose="020B0604020202020204" pitchFamily="34" charset="0"/>
              </a:rPr>
              <a:t>Approval processes explained in</a:t>
            </a:r>
            <a:br>
              <a:rPr lang="en-US" sz="2800" dirty="0">
                <a:solidFill>
                  <a:schemeClr val="tx1"/>
                </a:solidFill>
                <a:latin typeface="+mn-lt"/>
                <a:ea typeface="Calibri" panose="020F0502020204030204" pitchFamily="34" charset="0"/>
                <a:cs typeface="Arial" panose="020B0604020202020204" pitchFamily="34" charset="0"/>
              </a:rPr>
            </a:br>
            <a:r>
              <a:rPr lang="en-US" sz="2800" i="1" dirty="0">
                <a:solidFill>
                  <a:schemeClr val="tx1"/>
                </a:solidFill>
                <a:latin typeface="+mn-lt"/>
                <a:ea typeface="Calibri" panose="020F0502020204030204" pitchFamily="34" charset="0"/>
                <a:cs typeface="Arial" panose="020B0604020202020204" pitchFamily="34" charset="0"/>
              </a:rPr>
              <a:t>A Guide to World Services in NA</a:t>
            </a:r>
            <a:r>
              <a:rPr lang="en-US" sz="2800" dirty="0">
                <a:solidFill>
                  <a:schemeClr val="tx1"/>
                </a:solidFill>
                <a:latin typeface="+mn-lt"/>
                <a:ea typeface="Calibri" panose="020F0502020204030204" pitchFamily="34" charset="0"/>
                <a:cs typeface="Arial" panose="020B0604020202020204" pitchFamily="34" charset="0"/>
              </a:rPr>
              <a:t> (pp 41—44)</a:t>
            </a:r>
            <a:endParaRPr lang="en-US" sz="2800" dirty="0">
              <a:solidFill>
                <a:schemeClr val="tx1"/>
              </a:solidFill>
              <a:effectLst/>
              <a:latin typeface="+mn-lt"/>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772B10EB-E3EB-E948-8981-3E9D8C57DF7A}"/>
              </a:ext>
            </a:extLst>
          </p:cNvPr>
          <p:cNvPicPr>
            <a:picLocks noChangeAspect="1"/>
          </p:cNvPicPr>
          <p:nvPr/>
        </p:nvPicPr>
        <p:blipFill>
          <a:blip r:embed="rId3"/>
          <a:stretch>
            <a:fillRect/>
          </a:stretch>
        </p:blipFill>
        <p:spPr>
          <a:xfrm rot="21199576">
            <a:off x="135201" y="130091"/>
            <a:ext cx="4077701" cy="5587960"/>
          </a:xfrm>
          <a:prstGeom prst="rect">
            <a:avLst/>
          </a:prstGeom>
        </p:spPr>
      </p:pic>
      <p:sp>
        <p:nvSpPr>
          <p:cNvPr id="8" name="Google Shape;158;p19"/>
          <p:cNvSpPr txBox="1">
            <a:spLocks/>
          </p:cNvSpPr>
          <p:nvPr/>
        </p:nvSpPr>
        <p:spPr>
          <a:xfrm rot="21154312">
            <a:off x="683094" y="504367"/>
            <a:ext cx="3346178" cy="4431502"/>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700" b="1" dirty="0">
                <a:solidFill>
                  <a:schemeClr val="tx1"/>
                </a:solidFill>
                <a:latin typeface="Ink Free" panose="03080402000500000000" pitchFamily="66" charset="0"/>
              </a:rPr>
              <a:t>How we categorize our material</a:t>
            </a:r>
          </a:p>
          <a:p>
            <a:r>
              <a:rPr lang="en-US" sz="2400" b="1" dirty="0">
                <a:solidFill>
                  <a:schemeClr val="tx1"/>
                </a:solidFill>
                <a:latin typeface="Ink Free" panose="03080402000500000000" pitchFamily="66" charset="0"/>
              </a:rPr>
              <a:t>(Lit &amp; service material </a:t>
            </a:r>
          </a:p>
          <a:p>
            <a:r>
              <a:rPr lang="en-US" sz="2400" b="1" dirty="0">
                <a:solidFill>
                  <a:schemeClr val="tx1"/>
                </a:solidFill>
                <a:latin typeface="Ink Free" panose="03080402000500000000" pitchFamily="66" charset="0"/>
              </a:rPr>
              <a:t>approval designations)</a:t>
            </a:r>
          </a:p>
        </p:txBody>
      </p:sp>
    </p:spTree>
    <p:extLst>
      <p:ext uri="{BB962C8B-B14F-4D97-AF65-F5344CB8AC3E}">
        <p14:creationId xmlns:p14="http://schemas.microsoft.com/office/powerpoint/2010/main" val="3578244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18;p14"/>
          <p:cNvSpPr txBox="1">
            <a:spLocks/>
          </p:cNvSpPr>
          <p:nvPr/>
        </p:nvSpPr>
        <p:spPr>
          <a:xfrm>
            <a:off x="4885593" y="1459522"/>
            <a:ext cx="6192715" cy="3912577"/>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en-US" sz="2800" dirty="0"/>
          </a:p>
        </p:txBody>
      </p:sp>
      <p:pic>
        <p:nvPicPr>
          <p:cNvPr id="6" name="Picture 5">
            <a:extLst>
              <a:ext uri="{FF2B5EF4-FFF2-40B4-BE49-F238E27FC236}">
                <a16:creationId xmlns:a16="http://schemas.microsoft.com/office/drawing/2014/main" xmlns="" id="{772B10EB-E3EB-E948-8981-3E9D8C57DF7A}"/>
              </a:ext>
            </a:extLst>
          </p:cNvPr>
          <p:cNvPicPr>
            <a:picLocks noChangeAspect="1"/>
          </p:cNvPicPr>
          <p:nvPr/>
        </p:nvPicPr>
        <p:blipFill>
          <a:blip r:embed="rId3"/>
          <a:stretch>
            <a:fillRect/>
          </a:stretch>
        </p:blipFill>
        <p:spPr>
          <a:xfrm rot="21199576">
            <a:off x="135201" y="130091"/>
            <a:ext cx="4077701" cy="5587960"/>
          </a:xfrm>
          <a:prstGeom prst="rect">
            <a:avLst/>
          </a:prstGeom>
        </p:spPr>
      </p:pic>
      <p:sp>
        <p:nvSpPr>
          <p:cNvPr id="8" name="Google Shape;122;p14"/>
          <p:cNvSpPr txBox="1">
            <a:spLocks/>
          </p:cNvSpPr>
          <p:nvPr/>
        </p:nvSpPr>
        <p:spPr>
          <a:xfrm>
            <a:off x="3903785" y="0"/>
            <a:ext cx="8370276" cy="6733651"/>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42900" indent="-342900">
              <a:spcAft>
                <a:spcPts val="800"/>
              </a:spcAft>
              <a:buClr>
                <a:srgbClr val="C00000"/>
              </a:buClr>
              <a:buFont typeface="Wingdings" panose="05000000000000000000" pitchFamily="2" charset="2"/>
              <a:buChar char="ü"/>
            </a:pPr>
            <a:r>
              <a:rPr lang="en-US" sz="2200" dirty="0">
                <a:solidFill>
                  <a:schemeClr val="tx1"/>
                </a:solidFill>
                <a:ea typeface="Times New Roman" panose="02020603050405020304" pitchFamily="18" charset="0"/>
              </a:rPr>
              <a:t>Several current Fellowship-approved recovery IPs that might not be developed as recovery literature IPs today: </a:t>
            </a:r>
          </a:p>
          <a:p>
            <a:pPr marL="749300" indent="-342900">
              <a:spcAft>
                <a:spcPts val="1200"/>
              </a:spcAft>
              <a:buClr>
                <a:srgbClr val="C00000"/>
              </a:buClr>
              <a:buFont typeface="Wingdings" panose="05000000000000000000" pitchFamily="2" charset="2"/>
              <a:buChar char="§"/>
            </a:pPr>
            <a:r>
              <a:rPr lang="en-US" sz="2000" dirty="0">
                <a:solidFill>
                  <a:schemeClr val="tx1"/>
                </a:solidFill>
                <a:ea typeface="Times New Roman" panose="02020603050405020304" pitchFamily="18" charset="0"/>
              </a:rPr>
              <a:t>IP #20 </a:t>
            </a:r>
            <a:r>
              <a:rPr lang="en-US" sz="2000" i="1" dirty="0">
                <a:solidFill>
                  <a:schemeClr val="tx1"/>
                </a:solidFill>
                <a:ea typeface="Times New Roman" panose="02020603050405020304" pitchFamily="18" charset="0"/>
              </a:rPr>
              <a:t>H&amp;I Service and the NA Member</a:t>
            </a:r>
            <a:r>
              <a:rPr lang="en-US" sz="2000" dirty="0">
                <a:solidFill>
                  <a:schemeClr val="tx1"/>
                </a:solidFill>
                <a:ea typeface="Times New Roman" panose="02020603050405020304" pitchFamily="18" charset="0"/>
              </a:rPr>
              <a:t>, IP #15 </a:t>
            </a:r>
            <a:r>
              <a:rPr lang="en-US" sz="2000" i="1" dirty="0">
                <a:solidFill>
                  <a:schemeClr val="tx1"/>
                </a:solidFill>
                <a:ea typeface="Times New Roman" panose="02020603050405020304" pitchFamily="18" charset="0"/>
              </a:rPr>
              <a:t>PI and the NA Member</a:t>
            </a:r>
            <a:r>
              <a:rPr lang="en-US" sz="2000" dirty="0">
                <a:solidFill>
                  <a:schemeClr val="tx1"/>
                </a:solidFill>
                <a:ea typeface="Times New Roman" panose="02020603050405020304" pitchFamily="18" charset="0"/>
              </a:rPr>
              <a:t>,  IP #26 </a:t>
            </a:r>
            <a:r>
              <a:rPr lang="en-US" sz="2000" i="1" dirty="0">
                <a:solidFill>
                  <a:schemeClr val="tx1"/>
                </a:solidFill>
                <a:ea typeface="Times New Roman" panose="02020603050405020304" pitchFamily="18" charset="0"/>
              </a:rPr>
              <a:t>Accessibility for Those with Additional Needs</a:t>
            </a:r>
            <a:r>
              <a:rPr lang="en-US" sz="2000" dirty="0">
                <a:solidFill>
                  <a:schemeClr val="tx1"/>
                </a:solidFill>
                <a:ea typeface="Times New Roman" panose="02020603050405020304" pitchFamily="18" charset="0"/>
              </a:rPr>
              <a:t>: recovery literature, or tools to help members understand services and issues? </a:t>
            </a:r>
          </a:p>
          <a:p>
            <a:pPr marL="342900" indent="-342900">
              <a:spcAft>
                <a:spcPts val="800"/>
              </a:spcAft>
              <a:buClr>
                <a:srgbClr val="C00000"/>
              </a:buClr>
              <a:buFont typeface="Wingdings" panose="05000000000000000000" pitchFamily="2" charset="2"/>
              <a:buChar char="ü"/>
            </a:pPr>
            <a:r>
              <a:rPr lang="en-US" sz="2200" i="1" dirty="0">
                <a:solidFill>
                  <a:schemeClr val="tx1"/>
                </a:solidFill>
                <a:ea typeface="Times New Roman" panose="02020603050405020304" pitchFamily="18" charset="0"/>
              </a:rPr>
              <a:t>The Group Booklet</a:t>
            </a:r>
            <a:r>
              <a:rPr lang="en-US" sz="2200" dirty="0">
                <a:solidFill>
                  <a:schemeClr val="tx1"/>
                </a:solidFill>
                <a:ea typeface="Times New Roman" panose="02020603050405020304" pitchFamily="18" charset="0"/>
              </a:rPr>
              <a:t> and </a:t>
            </a:r>
            <a:r>
              <a:rPr lang="en-US" sz="2200" i="1" dirty="0">
                <a:solidFill>
                  <a:schemeClr val="tx1"/>
                </a:solidFill>
                <a:ea typeface="Times New Roman" panose="02020603050405020304" pitchFamily="18" charset="0"/>
              </a:rPr>
              <a:t>Twelve Concepts for NA Service</a:t>
            </a:r>
            <a:r>
              <a:rPr lang="en-US" sz="2200" dirty="0">
                <a:solidFill>
                  <a:schemeClr val="tx1"/>
                </a:solidFill>
                <a:ea typeface="Times New Roman" panose="02020603050405020304" pitchFamily="18" charset="0"/>
              </a:rPr>
              <a:t>: </a:t>
            </a:r>
          </a:p>
          <a:p>
            <a:pPr marL="800100" lvl="1" indent="-342900">
              <a:spcAft>
                <a:spcPts val="800"/>
              </a:spcAft>
              <a:buClr>
                <a:srgbClr val="C00000"/>
              </a:buClr>
              <a:buFont typeface="Wingdings" panose="05000000000000000000" pitchFamily="2" charset="2"/>
              <a:buChar char="§"/>
            </a:pPr>
            <a:r>
              <a:rPr lang="en-US" sz="2000" dirty="0">
                <a:solidFill>
                  <a:schemeClr val="tx1"/>
                </a:solidFill>
                <a:latin typeface="+mn-lt"/>
                <a:ea typeface="Times New Roman" panose="02020603050405020304" pitchFamily="18" charset="0"/>
              </a:rPr>
              <a:t>Both are Fellowship-approved</a:t>
            </a:r>
          </a:p>
          <a:p>
            <a:pPr marL="800100" lvl="1" indent="-342900">
              <a:spcAft>
                <a:spcPts val="800"/>
              </a:spcAft>
              <a:buClr>
                <a:srgbClr val="C00000"/>
              </a:buClr>
              <a:buFont typeface="Wingdings" panose="05000000000000000000" pitchFamily="2" charset="2"/>
              <a:buChar char="§"/>
            </a:pPr>
            <a:r>
              <a:rPr lang="en-US" sz="2000" dirty="0">
                <a:solidFill>
                  <a:schemeClr val="tx1"/>
                </a:solidFill>
                <a:latin typeface="+mn-lt"/>
                <a:ea typeface="Times New Roman" panose="02020603050405020304" pitchFamily="18" charset="0"/>
              </a:rPr>
              <a:t>Both followed the recovery literature process for approval </a:t>
            </a:r>
          </a:p>
          <a:p>
            <a:pPr marL="800100" lvl="1" indent="-342900">
              <a:spcAft>
                <a:spcPts val="800"/>
              </a:spcAft>
              <a:buClr>
                <a:srgbClr val="C00000"/>
              </a:buClr>
              <a:buFont typeface="Wingdings" panose="05000000000000000000" pitchFamily="2" charset="2"/>
              <a:buChar char="§"/>
            </a:pPr>
            <a:r>
              <a:rPr lang="en-US" sz="2000" dirty="0">
                <a:solidFill>
                  <a:schemeClr val="tx1"/>
                </a:solidFill>
                <a:latin typeface="+mn-lt"/>
                <a:ea typeface="Times New Roman" panose="02020603050405020304" pitchFamily="18" charset="0"/>
              </a:rPr>
              <a:t>Both contain text that establishes fundamental NA philosophy and policies</a:t>
            </a:r>
          </a:p>
          <a:p>
            <a:pPr marL="800100" lvl="1" indent="-342900">
              <a:spcAft>
                <a:spcPts val="1200"/>
              </a:spcAft>
              <a:buClr>
                <a:srgbClr val="C00000"/>
              </a:buClr>
              <a:buFont typeface="Wingdings" panose="05000000000000000000" pitchFamily="2" charset="2"/>
              <a:buChar char="§"/>
            </a:pPr>
            <a:r>
              <a:rPr lang="en-US" sz="2000" dirty="0">
                <a:solidFill>
                  <a:schemeClr val="tx1"/>
                </a:solidFill>
                <a:latin typeface="+mn-lt"/>
                <a:ea typeface="Times New Roman" panose="02020603050405020304" pitchFamily="18" charset="0"/>
              </a:rPr>
              <a:t>Only the Fellowship as a whole can approve this kind of fundamental philosophical piece.</a:t>
            </a:r>
          </a:p>
          <a:p>
            <a:pPr marL="342900" indent="-342900">
              <a:spcAft>
                <a:spcPts val="800"/>
              </a:spcAft>
              <a:buClr>
                <a:srgbClr val="C00000"/>
              </a:buClr>
              <a:buFont typeface="Wingdings" panose="05000000000000000000" pitchFamily="2" charset="2"/>
              <a:buChar char="ü"/>
            </a:pPr>
            <a:r>
              <a:rPr lang="en-US" sz="2200" dirty="0">
                <a:solidFill>
                  <a:schemeClr val="tx1"/>
                </a:solidFill>
                <a:ea typeface="Times New Roman" panose="02020603050405020304" pitchFamily="18" charset="0"/>
              </a:rPr>
              <a:t>Most other service-related materials convey how to apply our principles in service and contain Fellowship’s best practices.</a:t>
            </a:r>
          </a:p>
          <a:p>
            <a:pPr>
              <a:spcAft>
                <a:spcPts val="800"/>
              </a:spcAft>
            </a:pPr>
            <a:endParaRPr lang="en-US" sz="2000" dirty="0">
              <a:solidFill>
                <a:schemeClr val="tx1"/>
              </a:solidFill>
            </a:endParaRPr>
          </a:p>
        </p:txBody>
      </p:sp>
      <p:sp>
        <p:nvSpPr>
          <p:cNvPr id="9" name="Google Shape;158;p19"/>
          <p:cNvSpPr txBox="1">
            <a:spLocks/>
          </p:cNvSpPr>
          <p:nvPr/>
        </p:nvSpPr>
        <p:spPr>
          <a:xfrm rot="21154312">
            <a:off x="602562" y="504369"/>
            <a:ext cx="3346178" cy="4431502"/>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r>
              <a:rPr lang="en-US" sz="4700" b="1" dirty="0">
                <a:latin typeface="Ink Free" panose="03080402000500000000" pitchFamily="66" charset="0"/>
              </a:rPr>
              <a:t>How we categorize our material</a:t>
            </a:r>
          </a:p>
          <a:p>
            <a:pPr lvl="0"/>
            <a:r>
              <a:rPr lang="en-US" sz="2400" b="1" dirty="0">
                <a:latin typeface="Ink Free" panose="03080402000500000000" pitchFamily="66" charset="0"/>
              </a:rPr>
              <a:t>(Lit &amp; service material </a:t>
            </a:r>
          </a:p>
          <a:p>
            <a:pPr lvl="0"/>
            <a:r>
              <a:rPr lang="en-US" sz="2400" b="1" dirty="0">
                <a:latin typeface="Ink Free" panose="03080402000500000000" pitchFamily="66" charset="0"/>
              </a:rPr>
              <a:t>approval designations)</a:t>
            </a:r>
          </a:p>
        </p:txBody>
      </p:sp>
    </p:spTree>
    <p:extLst>
      <p:ext uri="{BB962C8B-B14F-4D97-AF65-F5344CB8AC3E}">
        <p14:creationId xmlns:p14="http://schemas.microsoft.com/office/powerpoint/2010/main" val="187192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D287D72-C788-5B47-A51F-1028A0A1D621}"/>
              </a:ext>
            </a:extLst>
          </p:cNvPr>
          <p:cNvSpPr txBox="1"/>
          <p:nvPr/>
        </p:nvSpPr>
        <p:spPr>
          <a:xfrm>
            <a:off x="432486" y="638035"/>
            <a:ext cx="10120183" cy="6046970"/>
          </a:xfrm>
          <a:prstGeom prst="rect">
            <a:avLst/>
          </a:prstGeom>
          <a:noFill/>
        </p:spPr>
        <p:txBody>
          <a:bodyPr wrap="square" rtlCol="0">
            <a:noAutofit/>
          </a:bodyPr>
          <a:lstStyle/>
          <a:p>
            <a:pPr>
              <a:spcAft>
                <a:spcPts val="1800"/>
              </a:spcAft>
            </a:pPr>
            <a:r>
              <a:rPr lang="en-US" sz="3000" b="1" dirty="0">
                <a:solidFill>
                  <a:schemeClr val="accent1">
                    <a:lumMod val="50000"/>
                  </a:schemeClr>
                </a:solidFill>
                <a:latin typeface="+mn-lt"/>
                <a:ea typeface="Calibri" panose="020F0502020204030204" pitchFamily="34" charset="0"/>
                <a:cs typeface="Arial" panose="020B0604020202020204" pitchFamily="34" charset="0"/>
              </a:rPr>
              <a:t>1. Should Fellowship-approved material be limited to items that address personal recovery and/or establish fundamental NA philosophy and policies?</a:t>
            </a:r>
          </a:p>
          <a:p>
            <a:pPr marL="457200" indent="-457200">
              <a:spcAft>
                <a:spcPts val="400"/>
              </a:spcAft>
              <a:buClr>
                <a:srgbClr val="C00000"/>
              </a:buClr>
              <a:buFont typeface="Wingdings" panose="05000000000000000000" pitchFamily="2" charset="2"/>
              <a:buChar char="ü"/>
            </a:pPr>
            <a:r>
              <a:rPr lang="en-US" sz="2800" dirty="0">
                <a:solidFill>
                  <a:schemeClr val="accent1">
                    <a:lumMod val="50000"/>
                  </a:schemeClr>
                </a:solidFill>
                <a:latin typeface="+mn-lt"/>
                <a:ea typeface="Calibri" panose="020F0502020204030204" pitchFamily="34" charset="0"/>
                <a:cs typeface="Arial" panose="020B0604020202020204" pitchFamily="34" charset="0"/>
              </a:rPr>
              <a:t>Currently, Fellowship-approved material includes some items addressed to members but aren’t directly about personal recovery: </a:t>
            </a:r>
          </a:p>
          <a:p>
            <a:pPr marL="976313" indent="-457200">
              <a:spcAft>
                <a:spcPts val="1800"/>
              </a:spcAft>
              <a:buClr>
                <a:srgbClr val="C00000"/>
              </a:buClr>
              <a:buFont typeface="Wingdings" panose="05000000000000000000" pitchFamily="2" charset="2"/>
              <a:buChar char="§"/>
            </a:pPr>
            <a:r>
              <a:rPr lang="en-US" sz="2800" dirty="0">
                <a:solidFill>
                  <a:schemeClr val="accent1">
                    <a:lumMod val="50000"/>
                  </a:schemeClr>
                </a:solidFill>
                <a:latin typeface="+mn-lt"/>
                <a:ea typeface="Calibri" panose="020F0502020204030204" pitchFamily="34" charset="0"/>
                <a:cs typeface="Arial" panose="020B0604020202020204" pitchFamily="34" charset="0"/>
              </a:rPr>
              <a:t>IP #15 </a:t>
            </a:r>
            <a:r>
              <a:rPr lang="en-US" sz="2800" i="1" dirty="0">
                <a:solidFill>
                  <a:schemeClr val="accent1">
                    <a:lumMod val="50000"/>
                  </a:schemeClr>
                </a:solidFill>
                <a:latin typeface="+mn-lt"/>
                <a:ea typeface="Calibri" panose="020F0502020204030204" pitchFamily="34" charset="0"/>
                <a:cs typeface="Arial" panose="020B0604020202020204" pitchFamily="34" charset="0"/>
              </a:rPr>
              <a:t>PI and the NA Member </a:t>
            </a:r>
            <a:r>
              <a:rPr lang="en-US" sz="2800" dirty="0">
                <a:solidFill>
                  <a:schemeClr val="accent1">
                    <a:lumMod val="50000"/>
                  </a:schemeClr>
                </a:solidFill>
                <a:latin typeface="+mn-lt"/>
                <a:ea typeface="Calibri" panose="020F0502020204030204" pitchFamily="34" charset="0"/>
                <a:cs typeface="Arial" panose="020B0604020202020204" pitchFamily="34" charset="0"/>
              </a:rPr>
              <a:t>and</a:t>
            </a:r>
            <a:r>
              <a:rPr lang="en-US" sz="2800" i="1" dirty="0">
                <a:solidFill>
                  <a:schemeClr val="accent1">
                    <a:lumMod val="50000"/>
                  </a:schemeClr>
                </a:solidFill>
                <a:latin typeface="+mn-lt"/>
                <a:ea typeface="Calibri" panose="020F0502020204030204" pitchFamily="34" charset="0"/>
                <a:cs typeface="Arial" panose="020B0604020202020204" pitchFamily="34" charset="0"/>
              </a:rPr>
              <a:t> </a:t>
            </a:r>
            <a:r>
              <a:rPr lang="en-US" sz="2800" dirty="0">
                <a:solidFill>
                  <a:schemeClr val="accent1">
                    <a:lumMod val="50000"/>
                  </a:schemeClr>
                </a:solidFill>
                <a:latin typeface="+mn-lt"/>
                <a:ea typeface="Calibri" panose="020F0502020204030204" pitchFamily="34" charset="0"/>
                <a:cs typeface="Arial" panose="020B0604020202020204" pitchFamily="34" charset="0"/>
              </a:rPr>
              <a:t>IP #</a:t>
            </a:r>
            <a:r>
              <a:rPr lang="en-US" sz="2800" i="1" dirty="0">
                <a:solidFill>
                  <a:schemeClr val="accent1">
                    <a:lumMod val="50000"/>
                  </a:schemeClr>
                </a:solidFill>
                <a:latin typeface="+mn-lt"/>
                <a:ea typeface="Calibri" panose="020F0502020204030204" pitchFamily="34" charset="0"/>
                <a:cs typeface="Arial" panose="020B0604020202020204" pitchFamily="34" charset="0"/>
              </a:rPr>
              <a:t>20 H&amp;I Service 	and the NA Member</a:t>
            </a:r>
          </a:p>
          <a:p>
            <a:pPr marL="457200" indent="-457200">
              <a:spcAft>
                <a:spcPts val="400"/>
              </a:spcAft>
              <a:buClr>
                <a:srgbClr val="C00000"/>
              </a:buClr>
              <a:buFont typeface="Wingdings" panose="05000000000000000000" pitchFamily="2" charset="2"/>
              <a:buChar char="ü"/>
            </a:pPr>
            <a:r>
              <a:rPr lang="en-US" sz="2800" dirty="0">
                <a:solidFill>
                  <a:schemeClr val="accent1">
                    <a:lumMod val="50000"/>
                  </a:schemeClr>
                </a:solidFill>
                <a:latin typeface="+mn-lt"/>
                <a:ea typeface="Calibri" panose="020F0502020204030204" pitchFamily="34" charset="0"/>
                <a:cs typeface="Arial" panose="020B0604020202020204" pitchFamily="34" charset="0"/>
              </a:rPr>
              <a:t>And items addressed to groups or service bodies:</a:t>
            </a:r>
          </a:p>
          <a:p>
            <a:pPr marL="1025525" indent="-457200">
              <a:spcAft>
                <a:spcPts val="800"/>
              </a:spcAft>
              <a:buClr>
                <a:srgbClr val="C00000"/>
              </a:buClr>
              <a:buFont typeface="Wingdings" panose="05000000000000000000" pitchFamily="2" charset="2"/>
              <a:buChar char="§"/>
            </a:pPr>
            <a:r>
              <a:rPr lang="en-US" sz="2800" dirty="0">
                <a:solidFill>
                  <a:schemeClr val="accent1">
                    <a:lumMod val="50000"/>
                  </a:schemeClr>
                </a:solidFill>
                <a:latin typeface="+mn-lt"/>
                <a:ea typeface="Calibri" panose="020F0502020204030204" pitchFamily="34" charset="0"/>
                <a:cs typeface="Arial" panose="020B0604020202020204" pitchFamily="34" charset="0"/>
              </a:rPr>
              <a:t>IP #2 </a:t>
            </a:r>
            <a:r>
              <a:rPr lang="en-US" sz="2800" i="1" dirty="0">
                <a:solidFill>
                  <a:schemeClr val="accent1">
                    <a:lumMod val="50000"/>
                  </a:schemeClr>
                </a:solidFill>
                <a:latin typeface="+mn-lt"/>
                <a:ea typeface="Calibri" panose="020F0502020204030204" pitchFamily="34" charset="0"/>
                <a:cs typeface="Arial" panose="020B0604020202020204" pitchFamily="34" charset="0"/>
              </a:rPr>
              <a:t>The Group</a:t>
            </a:r>
            <a:r>
              <a:rPr lang="en-US" sz="2800" dirty="0">
                <a:solidFill>
                  <a:schemeClr val="accent1">
                    <a:lumMod val="50000"/>
                  </a:schemeClr>
                </a:solidFill>
                <a:latin typeface="+mn-lt"/>
                <a:ea typeface="Calibri" panose="020F0502020204030204" pitchFamily="34" charset="0"/>
                <a:cs typeface="Arial" panose="020B0604020202020204" pitchFamily="34" charset="0"/>
              </a:rPr>
              <a:t> and IP #26 </a:t>
            </a:r>
            <a:r>
              <a:rPr lang="en-US" sz="2800" i="1" dirty="0">
                <a:solidFill>
                  <a:schemeClr val="accent1">
                    <a:lumMod val="50000"/>
                  </a:schemeClr>
                </a:solidFill>
                <a:latin typeface="+mn-lt"/>
                <a:ea typeface="Calibri" panose="020F0502020204030204" pitchFamily="34" charset="0"/>
                <a:cs typeface="Arial" panose="020B0604020202020204" pitchFamily="34" charset="0"/>
              </a:rPr>
              <a:t>Accessibility for Those with 	Additional Needs</a:t>
            </a:r>
            <a:r>
              <a:rPr lang="en-US" sz="2800" dirty="0">
                <a:solidFill>
                  <a:schemeClr val="accent1">
                    <a:lumMod val="50000"/>
                  </a:schemeClr>
                </a:solidFill>
                <a:latin typeface="+mn-lt"/>
                <a:ea typeface="Calibri" panose="020F0502020204030204" pitchFamily="34" charset="0"/>
                <a:cs typeface="Arial" panose="020B0604020202020204" pitchFamily="34" charset="0"/>
              </a:rPr>
              <a:t>.”</a:t>
            </a:r>
            <a:endParaRPr lang="en-US" sz="2800" dirty="0">
              <a:solidFill>
                <a:schemeClr val="accent1">
                  <a:lumMod val="50000"/>
                </a:schemeClr>
              </a:solidFill>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337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 name="Picture 2">
            <a:extLst>
              <a:ext uri="{FF2B5EF4-FFF2-40B4-BE49-F238E27FC236}">
                <a16:creationId xmlns:a16="http://schemas.microsoft.com/office/drawing/2014/main" xmlns="" id="{772B10EB-E3EB-E948-8981-3E9D8C57DF7A}"/>
              </a:ext>
            </a:extLst>
          </p:cNvPr>
          <p:cNvPicPr>
            <a:picLocks noChangeAspect="1"/>
          </p:cNvPicPr>
          <p:nvPr/>
        </p:nvPicPr>
        <p:blipFill>
          <a:blip r:embed="rId3"/>
          <a:stretch>
            <a:fillRect/>
          </a:stretch>
        </p:blipFill>
        <p:spPr>
          <a:xfrm rot="21199576">
            <a:off x="121855" y="184527"/>
            <a:ext cx="3451377" cy="4729664"/>
          </a:xfrm>
          <a:prstGeom prst="rect">
            <a:avLst/>
          </a:prstGeom>
        </p:spPr>
      </p:pic>
      <p:sp>
        <p:nvSpPr>
          <p:cNvPr id="158" name="Google Shape;158;p19"/>
          <p:cNvSpPr txBox="1">
            <a:spLocks noGrp="1"/>
          </p:cNvSpPr>
          <p:nvPr>
            <p:ph type="ctrTitle" idx="4294967295"/>
          </p:nvPr>
        </p:nvSpPr>
        <p:spPr>
          <a:xfrm rot="21091604">
            <a:off x="269537" y="542321"/>
            <a:ext cx="2880769" cy="3871912"/>
          </a:xfrm>
          <a:prstGeom prst="rect">
            <a:avLst/>
          </a:prstGeom>
        </p:spPr>
        <p:txBody>
          <a:bodyPr spcFirstLastPara="1" wrap="square" lIns="121900" tIns="121900" rIns="121900" bIns="121900" anchor="ctr" anchorCtr="0">
            <a:noAutofit/>
          </a:bodyPr>
          <a:lstStyle/>
          <a:p>
            <a:pPr algn="ctr"/>
            <a:r>
              <a:rPr lang="en" sz="4800" b="1" dirty="0">
                <a:solidFill>
                  <a:schemeClr val="tx1"/>
                </a:solidFill>
                <a:latin typeface="Ink Free" panose="03080402000500000000" pitchFamily="66" charset="0"/>
              </a:rPr>
              <a:t>Pause </a:t>
            </a:r>
            <a:br>
              <a:rPr lang="en" sz="4800" b="1" dirty="0">
                <a:solidFill>
                  <a:schemeClr val="tx1"/>
                </a:solidFill>
                <a:latin typeface="Ink Free" panose="03080402000500000000" pitchFamily="66" charset="0"/>
              </a:rPr>
            </a:br>
            <a:r>
              <a:rPr lang="en" sz="4800" b="1" dirty="0">
                <a:solidFill>
                  <a:schemeClr val="tx1"/>
                </a:solidFill>
                <a:latin typeface="Ink Free" panose="03080402000500000000" pitchFamily="66" charset="0"/>
              </a:rPr>
              <a:t>for discussion</a:t>
            </a:r>
            <a:endParaRPr sz="4800" b="1" dirty="0">
              <a:solidFill>
                <a:schemeClr val="tx1"/>
              </a:solidFill>
              <a:latin typeface="Ink Free" panose="03080402000500000000" pitchFamily="66" charset="0"/>
            </a:endParaRPr>
          </a:p>
        </p:txBody>
      </p:sp>
      <p:sp>
        <p:nvSpPr>
          <p:cNvPr id="2" name="TextBox 1"/>
          <p:cNvSpPr txBox="1"/>
          <p:nvPr/>
        </p:nvSpPr>
        <p:spPr>
          <a:xfrm>
            <a:off x="3419843" y="185757"/>
            <a:ext cx="7412279" cy="6683881"/>
          </a:xfrm>
          <a:prstGeom prst="rect">
            <a:avLst/>
          </a:prstGeom>
          <a:noFill/>
        </p:spPr>
        <p:txBody>
          <a:bodyPr wrap="square" rtlCol="0">
            <a:spAutoFit/>
          </a:bodyPr>
          <a:lstStyle/>
          <a:p>
            <a:r>
              <a:rPr lang="en-US" sz="2800" b="1" dirty="0">
                <a:solidFill>
                  <a:schemeClr val="bg1"/>
                </a:solidFill>
                <a:effectLst>
                  <a:outerShdw blurRad="50800" dist="38100" dir="5400000" algn="t" rotWithShape="0">
                    <a:prstClr val="black">
                      <a:alpha val="73000"/>
                    </a:prstClr>
                  </a:outerShdw>
                </a:effectLst>
              </a:rPr>
              <a:t>Should Fellowship-approved material be limited to items that address personal recovery and/or establish fundamental NA philosophy and policies?</a:t>
            </a:r>
            <a:r>
              <a:rPr lang="en-US" sz="2800" dirty="0">
                <a:solidFill>
                  <a:schemeClr val="bg1"/>
                </a:solidFill>
                <a:effectLst>
                  <a:outerShdw blurRad="50800" dist="38100" dir="5400000" algn="t" rotWithShape="0">
                    <a:prstClr val="black">
                      <a:alpha val="73000"/>
                    </a:prstClr>
                  </a:outerShdw>
                </a:effectLst>
              </a:rPr>
              <a:t> </a:t>
            </a:r>
          </a:p>
          <a:p>
            <a:endParaRPr lang="en-US" sz="2800" dirty="0">
              <a:solidFill>
                <a:schemeClr val="bg1"/>
              </a:solidFill>
              <a:effectLst>
                <a:outerShdw blurRad="50800" dist="38100" dir="5400000" algn="t" rotWithShape="0">
                  <a:prstClr val="black">
                    <a:alpha val="73000"/>
                  </a:prstClr>
                </a:outerShdw>
              </a:effectLst>
            </a:endParaRPr>
          </a:p>
          <a:p>
            <a:pPr marL="457200" indent="-457200">
              <a:spcAft>
                <a:spcPts val="400"/>
              </a:spcAft>
              <a:buClr>
                <a:schemeClr val="bg1"/>
              </a:buClr>
              <a:buFont typeface="Wingdings" panose="05000000000000000000" pitchFamily="2" charset="2"/>
              <a:buChar char="ü"/>
            </a:pPr>
            <a:r>
              <a:rPr lang="en-US" sz="2600" dirty="0">
                <a:solidFill>
                  <a:schemeClr val="bg1"/>
                </a:solidFill>
                <a:ea typeface="Calibri" panose="020F0502020204030204" pitchFamily="34" charset="0"/>
                <a:cs typeface="Arial" panose="020B0604020202020204" pitchFamily="34" charset="0"/>
              </a:rPr>
              <a:t>Currently, Fellowship-approved material includes some items addressed to members but aren’t directly about personal recovery: </a:t>
            </a:r>
          </a:p>
          <a:p>
            <a:pPr marL="976313" indent="-457200">
              <a:spcAft>
                <a:spcPts val="1800"/>
              </a:spcAft>
              <a:buClr>
                <a:schemeClr val="bg1"/>
              </a:buClr>
              <a:buFont typeface="Wingdings" panose="05000000000000000000" pitchFamily="2" charset="2"/>
              <a:buChar char="§"/>
            </a:pPr>
            <a:r>
              <a:rPr lang="en-US" sz="2600" dirty="0">
                <a:solidFill>
                  <a:schemeClr val="bg1"/>
                </a:solidFill>
                <a:ea typeface="Calibri" panose="020F0502020204030204" pitchFamily="34" charset="0"/>
                <a:cs typeface="Arial" panose="020B0604020202020204" pitchFamily="34" charset="0"/>
              </a:rPr>
              <a:t>IP #15 </a:t>
            </a:r>
            <a:r>
              <a:rPr lang="en-US" sz="2600" i="1" dirty="0">
                <a:solidFill>
                  <a:schemeClr val="bg1"/>
                </a:solidFill>
                <a:ea typeface="Calibri" panose="020F0502020204030204" pitchFamily="34" charset="0"/>
                <a:cs typeface="Arial" panose="020B0604020202020204" pitchFamily="34" charset="0"/>
              </a:rPr>
              <a:t>PI and the NA Member </a:t>
            </a:r>
            <a:r>
              <a:rPr lang="en-US" sz="2600" dirty="0">
                <a:solidFill>
                  <a:schemeClr val="bg1"/>
                </a:solidFill>
                <a:ea typeface="Calibri" panose="020F0502020204030204" pitchFamily="34" charset="0"/>
                <a:cs typeface="Arial" panose="020B0604020202020204" pitchFamily="34" charset="0"/>
              </a:rPr>
              <a:t>and</a:t>
            </a:r>
            <a:r>
              <a:rPr lang="en-US" sz="2600" i="1" dirty="0">
                <a:solidFill>
                  <a:schemeClr val="bg1"/>
                </a:solidFill>
                <a:ea typeface="Calibri" panose="020F0502020204030204" pitchFamily="34" charset="0"/>
                <a:cs typeface="Arial" panose="020B0604020202020204" pitchFamily="34" charset="0"/>
              </a:rPr>
              <a:t> </a:t>
            </a:r>
            <a:r>
              <a:rPr lang="en-US" sz="2600" dirty="0">
                <a:solidFill>
                  <a:schemeClr val="bg1"/>
                </a:solidFill>
                <a:ea typeface="Calibri" panose="020F0502020204030204" pitchFamily="34" charset="0"/>
                <a:cs typeface="Arial" panose="020B0604020202020204" pitchFamily="34" charset="0"/>
              </a:rPr>
              <a:t>IP #</a:t>
            </a:r>
            <a:r>
              <a:rPr lang="en-US" sz="2600" i="1" dirty="0">
                <a:solidFill>
                  <a:schemeClr val="bg1"/>
                </a:solidFill>
                <a:ea typeface="Calibri" panose="020F0502020204030204" pitchFamily="34" charset="0"/>
                <a:cs typeface="Arial" panose="020B0604020202020204" pitchFamily="34" charset="0"/>
              </a:rPr>
              <a:t>20 H&amp;I Service and the NA Member</a:t>
            </a:r>
          </a:p>
          <a:p>
            <a:pPr marL="457200" indent="-457200">
              <a:spcAft>
                <a:spcPts val="400"/>
              </a:spcAft>
              <a:buClr>
                <a:schemeClr val="bg1"/>
              </a:buClr>
              <a:buFont typeface="Wingdings" panose="05000000000000000000" pitchFamily="2" charset="2"/>
              <a:buChar char="ü"/>
            </a:pPr>
            <a:r>
              <a:rPr lang="en-US" sz="2600" dirty="0">
                <a:solidFill>
                  <a:schemeClr val="bg1"/>
                </a:solidFill>
                <a:ea typeface="Calibri" panose="020F0502020204030204" pitchFamily="34" charset="0"/>
                <a:cs typeface="Arial" panose="020B0604020202020204" pitchFamily="34" charset="0"/>
              </a:rPr>
              <a:t>And items addressed to groups or service bodies:</a:t>
            </a:r>
          </a:p>
          <a:p>
            <a:pPr marL="1025525" indent="-457200">
              <a:spcAft>
                <a:spcPts val="800"/>
              </a:spcAft>
              <a:buClr>
                <a:schemeClr val="bg1"/>
              </a:buClr>
              <a:buFont typeface="Wingdings" panose="05000000000000000000" pitchFamily="2" charset="2"/>
              <a:buChar char="§"/>
            </a:pPr>
            <a:r>
              <a:rPr lang="en-US" sz="2600" dirty="0">
                <a:solidFill>
                  <a:schemeClr val="bg1"/>
                </a:solidFill>
                <a:ea typeface="Calibri" panose="020F0502020204030204" pitchFamily="34" charset="0"/>
                <a:cs typeface="Arial" panose="020B0604020202020204" pitchFamily="34" charset="0"/>
              </a:rPr>
              <a:t>IP #2 </a:t>
            </a:r>
            <a:r>
              <a:rPr lang="en-US" sz="2600" i="1" dirty="0">
                <a:solidFill>
                  <a:schemeClr val="bg1"/>
                </a:solidFill>
                <a:ea typeface="Calibri" panose="020F0502020204030204" pitchFamily="34" charset="0"/>
                <a:cs typeface="Arial" panose="020B0604020202020204" pitchFamily="34" charset="0"/>
              </a:rPr>
              <a:t>The Group</a:t>
            </a:r>
            <a:r>
              <a:rPr lang="en-US" sz="2600" dirty="0">
                <a:solidFill>
                  <a:schemeClr val="bg1"/>
                </a:solidFill>
                <a:ea typeface="Calibri" panose="020F0502020204030204" pitchFamily="34" charset="0"/>
                <a:cs typeface="Arial" panose="020B0604020202020204" pitchFamily="34" charset="0"/>
              </a:rPr>
              <a:t> and IP #26 </a:t>
            </a:r>
            <a:r>
              <a:rPr lang="en-US" sz="2600" i="1" dirty="0">
                <a:solidFill>
                  <a:schemeClr val="bg1"/>
                </a:solidFill>
                <a:ea typeface="Calibri" panose="020F0502020204030204" pitchFamily="34" charset="0"/>
                <a:cs typeface="Arial" panose="020B0604020202020204" pitchFamily="34" charset="0"/>
              </a:rPr>
              <a:t>Accessibility for Those with Additional Needs</a:t>
            </a:r>
            <a:r>
              <a:rPr lang="en-US" sz="2600" dirty="0">
                <a:solidFill>
                  <a:schemeClr val="bg1"/>
                </a:solidFill>
                <a:ea typeface="Calibri" panose="020F0502020204030204" pitchFamily="34" charset="0"/>
                <a:cs typeface="Arial" panose="020B0604020202020204" pitchFamily="34" charset="0"/>
              </a:rPr>
              <a:t>.”</a:t>
            </a:r>
          </a:p>
          <a:p>
            <a:endParaRPr lang="en-US" sz="2600" b="1" dirty="0">
              <a:solidFill>
                <a:schemeClr val="bg1"/>
              </a:solidFill>
              <a:effectLst>
                <a:outerShdw blurRad="50800" dist="38100" dir="5400000" algn="t" rotWithShape="0">
                  <a:prstClr val="black">
                    <a:alpha val="73000"/>
                  </a:prstClr>
                </a:outerShdw>
              </a:effectLst>
            </a:endParaRPr>
          </a:p>
        </p:txBody>
      </p:sp>
    </p:spTree>
    <p:extLst>
      <p:ext uri="{BB962C8B-B14F-4D97-AF65-F5344CB8AC3E}">
        <p14:creationId xmlns:p14="http://schemas.microsoft.com/office/powerpoint/2010/main" val="1832652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xmlns="" id="{7DFE83AC-E05D-A541-B773-21C774CB3E7B}"/>
              </a:ext>
            </a:extLst>
          </p:cNvPr>
          <p:cNvSpPr/>
          <p:nvPr/>
        </p:nvSpPr>
        <p:spPr>
          <a:xfrm>
            <a:off x="260256" y="93307"/>
            <a:ext cx="7885369" cy="88509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lang="en-US" sz="3600" b="1" dirty="0">
                <a:solidFill>
                  <a:srgbClr val="00B0F0"/>
                </a:solidFill>
              </a:rPr>
              <a:t>Tools for Members and Groups</a:t>
            </a:r>
          </a:p>
        </p:txBody>
      </p:sp>
      <p:sp>
        <p:nvSpPr>
          <p:cNvPr id="4" name="Rectangle 3"/>
          <p:cNvSpPr/>
          <p:nvPr/>
        </p:nvSpPr>
        <p:spPr>
          <a:xfrm>
            <a:off x="260256" y="838445"/>
            <a:ext cx="10366310" cy="5871274"/>
          </a:xfrm>
          <a:prstGeom prst="rect">
            <a:avLst/>
          </a:prstGeom>
        </p:spPr>
        <p:txBody>
          <a:bodyPr wrap="square">
            <a:noAutofit/>
          </a:bodyPr>
          <a:lstStyle/>
          <a:p>
            <a:pPr marL="342900" lvl="0" indent="-342900">
              <a:spcAft>
                <a:spcPts val="1200"/>
              </a:spcAft>
              <a:buClr>
                <a:srgbClr val="C00000"/>
              </a:buClr>
              <a:buFont typeface="Wingdings" panose="05000000000000000000" pitchFamily="2" charset="2"/>
              <a:buChar char="ü"/>
            </a:pPr>
            <a:r>
              <a:rPr lang="en-US" sz="3000" dirty="0">
                <a:solidFill>
                  <a:schemeClr val="tx1"/>
                </a:solidFill>
                <a:latin typeface="Franklin Gothic Book" panose="020B0503020102020204" pitchFamily="34" charset="0"/>
                <a:ea typeface="Times New Roman" panose="02020603050405020304" pitchFamily="18" charset="0"/>
              </a:rPr>
              <a:t>World Board-approval process can meet needs more quickly and remain responsive to members’ input </a:t>
            </a:r>
            <a:endParaRPr lang="en-US" sz="3000" dirty="0">
              <a:solidFill>
                <a:schemeClr val="tx1"/>
              </a:solidFill>
              <a:latin typeface="Times New Roman" panose="02020603050405020304" pitchFamily="18" charset="0"/>
              <a:ea typeface="Times New Roman" panose="02020603050405020304" pitchFamily="18" charset="0"/>
            </a:endParaRPr>
          </a:p>
          <a:p>
            <a:pPr marL="342900" lvl="0" indent="-342900">
              <a:spcAft>
                <a:spcPts val="1200"/>
              </a:spcAft>
              <a:buClr>
                <a:srgbClr val="C00000"/>
              </a:buClr>
              <a:buFont typeface="Wingdings" panose="05000000000000000000" pitchFamily="2" charset="2"/>
              <a:buChar char="ü"/>
            </a:pPr>
            <a:r>
              <a:rPr lang="en-US" sz="3000" dirty="0">
                <a:solidFill>
                  <a:schemeClr val="tx1"/>
                </a:solidFill>
                <a:latin typeface="Franklin Gothic Book" panose="020B0503020102020204" pitchFamily="34" charset="0"/>
                <a:ea typeface="Times New Roman" panose="02020603050405020304" pitchFamily="18" charset="0"/>
              </a:rPr>
              <a:t>Materials posted online, at least 90 days’ notice for review &amp; input </a:t>
            </a:r>
          </a:p>
          <a:p>
            <a:pPr marL="342900" lvl="0" indent="-342900">
              <a:spcAft>
                <a:spcPts val="1200"/>
              </a:spcAft>
              <a:buClr>
                <a:srgbClr val="C00000"/>
              </a:buClr>
              <a:buFont typeface="Wingdings" panose="05000000000000000000" pitchFamily="2" charset="2"/>
              <a:buChar char="ü"/>
            </a:pPr>
            <a:r>
              <a:rPr lang="en-US" sz="3000" dirty="0">
                <a:solidFill>
                  <a:schemeClr val="tx1"/>
                </a:solidFill>
                <a:latin typeface="Franklin Gothic Book" panose="020B0503020102020204" pitchFamily="34" charset="0"/>
                <a:ea typeface="Times New Roman" panose="02020603050405020304" pitchFamily="18" charset="0"/>
              </a:rPr>
              <a:t>Members continue to ask for smaller, easier-to-digest pieces</a:t>
            </a:r>
            <a:endParaRPr lang="en-US" sz="3000" dirty="0">
              <a:solidFill>
                <a:schemeClr val="tx1"/>
              </a:solidFill>
              <a:latin typeface="Times New Roman" panose="02020603050405020304" pitchFamily="18" charset="0"/>
              <a:ea typeface="Times New Roman" panose="02020603050405020304" pitchFamily="18" charset="0"/>
            </a:endParaRPr>
          </a:p>
          <a:p>
            <a:pPr marL="342900" lvl="0" indent="-342900">
              <a:spcAft>
                <a:spcPts val="1200"/>
              </a:spcAft>
              <a:buClr>
                <a:srgbClr val="C00000"/>
              </a:buClr>
              <a:buFont typeface="Wingdings" panose="05000000000000000000" pitchFamily="2" charset="2"/>
              <a:buChar char="ü"/>
            </a:pPr>
            <a:r>
              <a:rPr lang="en-US" sz="3000" dirty="0">
                <a:solidFill>
                  <a:schemeClr val="tx1"/>
                </a:solidFill>
                <a:latin typeface="Franklin Gothic Book" panose="020B0503020102020204" pitchFamily="34" charset="0"/>
                <a:ea typeface="Times New Roman" panose="02020603050405020304" pitchFamily="18" charset="0"/>
              </a:rPr>
              <a:t>2007: Created service pamphlets (SPs); many translations, copies distributed, and downloads</a:t>
            </a:r>
            <a:endParaRPr lang="en-US" sz="3000" dirty="0">
              <a:solidFill>
                <a:schemeClr val="tx1"/>
              </a:solidFill>
              <a:latin typeface="Times New Roman" panose="02020603050405020304" pitchFamily="18" charset="0"/>
              <a:ea typeface="Times New Roman" panose="02020603050405020304" pitchFamily="18" charset="0"/>
            </a:endParaRPr>
          </a:p>
          <a:p>
            <a:pPr marL="342900" lvl="0" indent="-342900">
              <a:spcAft>
                <a:spcPts val="1200"/>
              </a:spcAft>
              <a:buClr>
                <a:srgbClr val="C00000"/>
              </a:buClr>
              <a:buFont typeface="Wingdings" panose="05000000000000000000" pitchFamily="2" charset="2"/>
              <a:buChar char="ü"/>
            </a:pPr>
            <a:r>
              <a:rPr lang="en-US" sz="3000" dirty="0">
                <a:solidFill>
                  <a:schemeClr val="tx1"/>
                </a:solidFill>
                <a:latin typeface="Franklin Gothic Book" panose="020B0503020102020204" pitchFamily="34" charset="0"/>
                <a:ea typeface="Times New Roman" panose="02020603050405020304" pitchFamily="18" charset="0"/>
              </a:rPr>
              <a:t>IP #29, </a:t>
            </a:r>
            <a:r>
              <a:rPr lang="en-US" sz="3000" i="1" dirty="0">
                <a:solidFill>
                  <a:schemeClr val="tx1"/>
                </a:solidFill>
                <a:latin typeface="Franklin Gothic Book" panose="020B0503020102020204" pitchFamily="34" charset="0"/>
                <a:ea typeface="Times New Roman" panose="02020603050405020304" pitchFamily="18" charset="0"/>
              </a:rPr>
              <a:t>An Introduction to NA Meetings</a:t>
            </a:r>
            <a:r>
              <a:rPr lang="en-US" sz="3000" dirty="0">
                <a:solidFill>
                  <a:schemeClr val="tx1"/>
                </a:solidFill>
                <a:latin typeface="Franklin Gothic Book" panose="020B0503020102020204" pitchFamily="34" charset="0"/>
                <a:ea typeface="Times New Roman" panose="02020603050405020304" pitchFamily="18" charset="0"/>
              </a:rPr>
              <a:t>, initially created as SP for professionals who refer members to NA. Per a regional motion, revised through Fellowship-approval process as recovery lit IP for new or potential members.</a:t>
            </a:r>
            <a:endParaRPr lang="en-US" sz="3000"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7276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14"/>
          <p:cNvSpPr txBox="1">
            <a:spLocks noGrp="1"/>
          </p:cNvSpPr>
          <p:nvPr>
            <p:ph type="body" idx="4294967295"/>
          </p:nvPr>
        </p:nvSpPr>
        <p:spPr>
          <a:xfrm>
            <a:off x="260256" y="687282"/>
            <a:ext cx="10637899" cy="6170717"/>
          </a:xfrm>
          <a:prstGeom prst="rect">
            <a:avLst/>
          </a:prstGeom>
        </p:spPr>
        <p:txBody>
          <a:bodyPr spcFirstLastPara="1" wrap="square" lIns="121900" tIns="121900" rIns="121900" bIns="121900" anchor="t" anchorCtr="0">
            <a:noAutofit/>
          </a:bodyPr>
          <a:lstStyle/>
          <a:p>
            <a:pPr marL="342900" indent="-342900">
              <a:spcAft>
                <a:spcPts val="1200"/>
              </a:spcAft>
              <a:buClr>
                <a:srgbClr val="C00000"/>
              </a:buClr>
              <a:buFont typeface="Wingdings" panose="05000000000000000000" pitchFamily="2" charset="2"/>
              <a:buChar char="ü"/>
            </a:pPr>
            <a:r>
              <a:rPr lang="en-US" sz="2600" dirty="0">
                <a:solidFill>
                  <a:schemeClr val="accent1">
                    <a:lumMod val="50000"/>
                  </a:schemeClr>
                </a:solidFill>
                <a:ea typeface="Times New Roman" panose="02020603050405020304" pitchFamily="18" charset="0"/>
              </a:rPr>
              <a:t>Requests to update </a:t>
            </a:r>
            <a:r>
              <a:rPr lang="en-US" sz="2600" i="1" dirty="0">
                <a:solidFill>
                  <a:schemeClr val="accent1">
                    <a:lumMod val="50000"/>
                  </a:schemeClr>
                </a:solidFill>
                <a:ea typeface="Times New Roman" panose="02020603050405020304" pitchFamily="18" charset="0"/>
              </a:rPr>
              <a:t>Disruptive and Violent Behavior </a:t>
            </a:r>
            <a:r>
              <a:rPr lang="en-US" sz="2600" dirty="0">
                <a:solidFill>
                  <a:schemeClr val="accent1">
                    <a:lumMod val="50000"/>
                  </a:schemeClr>
                </a:solidFill>
                <a:ea typeface="Times New Roman" panose="02020603050405020304" pitchFamily="18" charset="0"/>
              </a:rPr>
              <a:t>SP</a:t>
            </a:r>
            <a:r>
              <a:rPr lang="en-US" sz="2800" dirty="0">
                <a:solidFill>
                  <a:schemeClr val="accent1">
                    <a:lumMod val="50000"/>
                  </a:schemeClr>
                </a:solidFill>
                <a:ea typeface="Times New Roman" panose="02020603050405020304" pitchFamily="18" charset="0"/>
              </a:rPr>
              <a:t> to more directly address issues sexual harassment and reflect current Fellowship best practices </a:t>
            </a:r>
          </a:p>
          <a:p>
            <a:pPr marL="800100" lvl="1" indent="-342900">
              <a:spcAft>
                <a:spcPts val="1200"/>
              </a:spcAft>
              <a:buClr>
                <a:srgbClr val="C00000"/>
              </a:buClr>
              <a:buFont typeface="Wingdings" panose="05000000000000000000" pitchFamily="2" charset="2"/>
              <a:buChar char="§"/>
            </a:pPr>
            <a:r>
              <a:rPr lang="en-US" sz="2200" dirty="0">
                <a:solidFill>
                  <a:schemeClr val="accent1">
                    <a:lumMod val="50000"/>
                  </a:schemeClr>
                </a:solidFill>
                <a:latin typeface="+mn-lt"/>
                <a:ea typeface="Times New Roman" panose="02020603050405020304" pitchFamily="18" charset="0"/>
              </a:rPr>
              <a:t>Translated to 17 languages; almost 13 years old</a:t>
            </a:r>
          </a:p>
          <a:p>
            <a:pPr marL="342900" lvl="0" indent="-342900">
              <a:spcAft>
                <a:spcPts val="1200"/>
              </a:spcAft>
              <a:buClr>
                <a:srgbClr val="C00000"/>
              </a:buClr>
              <a:buFont typeface="Wingdings" panose="05000000000000000000" pitchFamily="2" charset="2"/>
              <a:buChar char="ü"/>
            </a:pPr>
            <a:r>
              <a:rPr lang="en-US" sz="2600" dirty="0">
                <a:solidFill>
                  <a:schemeClr val="accent1">
                    <a:lumMod val="50000"/>
                  </a:schemeClr>
                </a:solidFill>
                <a:ea typeface="Times New Roman" panose="02020603050405020304" pitchFamily="18" charset="0"/>
              </a:rPr>
              <a:t>WB-approval process, w/delegate review, makes such revisions relatively easy to do. </a:t>
            </a:r>
          </a:p>
          <a:p>
            <a:pPr marL="342900" lvl="0" indent="-342900">
              <a:spcAft>
                <a:spcPts val="1200"/>
              </a:spcAft>
              <a:buClr>
                <a:srgbClr val="C00000"/>
              </a:buClr>
              <a:buFont typeface="Wingdings" panose="05000000000000000000" pitchFamily="2" charset="2"/>
              <a:buChar char="ü"/>
            </a:pPr>
            <a:r>
              <a:rPr lang="en-US" sz="2600" dirty="0">
                <a:solidFill>
                  <a:schemeClr val="accent1">
                    <a:lumMod val="50000"/>
                  </a:schemeClr>
                </a:solidFill>
                <a:ea typeface="Times New Roman" panose="02020603050405020304" pitchFamily="18" charset="0"/>
              </a:rPr>
              <a:t>Outdated recovery IPs (not revised for over 30 years) also need to be revised:</a:t>
            </a:r>
          </a:p>
          <a:p>
            <a:pPr marL="800100" lvl="1" indent="-342900">
              <a:spcAft>
                <a:spcPts val="1200"/>
              </a:spcAft>
              <a:buClr>
                <a:srgbClr val="C00000"/>
              </a:buClr>
              <a:buFont typeface="Wingdings" panose="05000000000000000000" pitchFamily="2" charset="2"/>
              <a:buChar char="§"/>
            </a:pPr>
            <a:r>
              <a:rPr lang="en-US" sz="2200" dirty="0">
                <a:solidFill>
                  <a:schemeClr val="accent1">
                    <a:lumMod val="50000"/>
                  </a:schemeClr>
                </a:solidFill>
                <a:latin typeface="+mn-lt"/>
                <a:ea typeface="Times New Roman" panose="02020603050405020304" pitchFamily="18" charset="0"/>
              </a:rPr>
              <a:t>IP #21 </a:t>
            </a:r>
            <a:r>
              <a:rPr lang="en-US" sz="2200" i="1" dirty="0">
                <a:solidFill>
                  <a:schemeClr val="accent1">
                    <a:lumMod val="50000"/>
                  </a:schemeClr>
                </a:solidFill>
                <a:latin typeface="+mn-lt"/>
                <a:ea typeface="Times New Roman" panose="02020603050405020304" pitchFamily="18" charset="0"/>
              </a:rPr>
              <a:t>The Loner</a:t>
            </a:r>
            <a:r>
              <a:rPr lang="en-US" sz="2200" dirty="0">
                <a:solidFill>
                  <a:schemeClr val="accent1">
                    <a:lumMod val="50000"/>
                  </a:schemeClr>
                </a:solidFill>
                <a:latin typeface="+mn-lt"/>
                <a:ea typeface="Times New Roman" panose="02020603050405020304" pitchFamily="18" charset="0"/>
              </a:rPr>
              <a:t>—written before internet &amp; refers to non-existent resources</a:t>
            </a:r>
          </a:p>
          <a:p>
            <a:pPr marL="800100" lvl="1" indent="-342900">
              <a:spcAft>
                <a:spcPts val="1200"/>
              </a:spcAft>
              <a:buClr>
                <a:srgbClr val="C00000"/>
              </a:buClr>
              <a:buFont typeface="Wingdings" panose="05000000000000000000" pitchFamily="2" charset="2"/>
              <a:buChar char="§"/>
            </a:pPr>
            <a:r>
              <a:rPr lang="en-US" sz="2200" dirty="0">
                <a:solidFill>
                  <a:schemeClr val="accent1">
                    <a:lumMod val="50000"/>
                  </a:schemeClr>
                </a:solidFill>
                <a:latin typeface="+mn-lt"/>
                <a:ea typeface="Times New Roman" panose="02020603050405020304" pitchFamily="18" charset="0"/>
              </a:rPr>
              <a:t>IP #23 </a:t>
            </a:r>
            <a:r>
              <a:rPr lang="en-US" sz="2200" i="1" dirty="0">
                <a:solidFill>
                  <a:schemeClr val="accent1">
                    <a:lumMod val="50000"/>
                  </a:schemeClr>
                </a:solidFill>
                <a:latin typeface="+mn-lt"/>
                <a:ea typeface="Times New Roman" panose="02020603050405020304" pitchFamily="18" charset="0"/>
              </a:rPr>
              <a:t>Staying Clean on the Outside</a:t>
            </a:r>
            <a:r>
              <a:rPr lang="en-US" sz="2200" dirty="0">
                <a:solidFill>
                  <a:schemeClr val="accent1">
                    <a:lumMod val="50000"/>
                  </a:schemeClr>
                </a:solidFill>
                <a:latin typeface="+mn-lt"/>
                <a:ea typeface="Times New Roman" panose="02020603050405020304" pitchFamily="18" charset="0"/>
              </a:rPr>
              <a:t> </a:t>
            </a:r>
          </a:p>
          <a:p>
            <a:pPr marL="342900" lvl="0" indent="-342900">
              <a:spcAft>
                <a:spcPts val="1200"/>
              </a:spcAft>
              <a:buClr>
                <a:srgbClr val="C00000"/>
              </a:buClr>
              <a:buFont typeface="Wingdings" panose="05000000000000000000" pitchFamily="2" charset="2"/>
              <a:buChar char="ü"/>
            </a:pPr>
            <a:r>
              <a:rPr lang="en-US" sz="2600" dirty="0">
                <a:solidFill>
                  <a:schemeClr val="accent1">
                    <a:lumMod val="50000"/>
                  </a:schemeClr>
                </a:solidFill>
                <a:ea typeface="Times New Roman" panose="02020603050405020304" pitchFamily="18" charset="0"/>
              </a:rPr>
              <a:t>Will request at WSC 2020 to begin process to update at least one IP of this type each Conference cycle.</a:t>
            </a:r>
            <a:endParaRPr sz="2600" dirty="0">
              <a:solidFill>
                <a:schemeClr val="accent1">
                  <a:lumMod val="50000"/>
                </a:schemeClr>
              </a:solidFill>
            </a:endParaRPr>
          </a:p>
        </p:txBody>
      </p:sp>
      <p:sp>
        <p:nvSpPr>
          <p:cNvPr id="4" name="Shape 74">
            <a:extLst>
              <a:ext uri="{FF2B5EF4-FFF2-40B4-BE49-F238E27FC236}">
                <a16:creationId xmlns:a16="http://schemas.microsoft.com/office/drawing/2014/main" xmlns="" id="{7DFE83AC-E05D-A541-B773-21C774CB3E7B}"/>
              </a:ext>
            </a:extLst>
          </p:cNvPr>
          <p:cNvSpPr/>
          <p:nvPr/>
        </p:nvSpPr>
        <p:spPr>
          <a:xfrm>
            <a:off x="260256" y="9331"/>
            <a:ext cx="9210315" cy="88509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lang="en-US" sz="3600" b="1" dirty="0">
                <a:solidFill>
                  <a:srgbClr val="00B0F0"/>
                </a:solidFill>
              </a:rPr>
              <a:t>Updating Service Pamphlets and IPs</a:t>
            </a:r>
          </a:p>
        </p:txBody>
      </p:sp>
    </p:spTree>
    <p:extLst>
      <p:ext uri="{BB962C8B-B14F-4D97-AF65-F5344CB8AC3E}">
        <p14:creationId xmlns:p14="http://schemas.microsoft.com/office/powerpoint/2010/main" val="3066746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D287D72-C788-5B47-A51F-1028A0A1D621}"/>
              </a:ext>
            </a:extLst>
          </p:cNvPr>
          <p:cNvSpPr txBox="1"/>
          <p:nvPr/>
        </p:nvSpPr>
        <p:spPr>
          <a:xfrm>
            <a:off x="518984" y="717220"/>
            <a:ext cx="9428167" cy="4739759"/>
          </a:xfrm>
          <a:prstGeom prst="rect">
            <a:avLst/>
          </a:prstGeom>
          <a:noFill/>
        </p:spPr>
        <p:txBody>
          <a:bodyPr wrap="square" rtlCol="0">
            <a:spAutoFit/>
          </a:bodyPr>
          <a:lstStyle/>
          <a:p>
            <a:pPr>
              <a:spcAft>
                <a:spcPts val="1800"/>
              </a:spcAft>
            </a:pPr>
            <a:r>
              <a:rPr lang="en-US" sz="4000" b="1" dirty="0">
                <a:solidFill>
                  <a:schemeClr val="tx1"/>
                </a:solidFill>
                <a:latin typeface="+mn-lt"/>
                <a:ea typeface="Calibri" panose="020F0502020204030204" pitchFamily="34" charset="0"/>
                <a:cs typeface="Arial" panose="020B0604020202020204" pitchFamily="34" charset="0"/>
              </a:rPr>
              <a:t>2. Do you support updating at least one IP per Conference cycle?</a:t>
            </a:r>
          </a:p>
          <a:p>
            <a:pPr marL="457200" indent="-457200">
              <a:spcAft>
                <a:spcPts val="1800"/>
              </a:spcAft>
              <a:buClr>
                <a:srgbClr val="C00000"/>
              </a:buClr>
              <a:buFont typeface="Wingdings" panose="05000000000000000000" pitchFamily="2" charset="2"/>
              <a:buChar char="Ø"/>
            </a:pPr>
            <a:r>
              <a:rPr lang="en-US" sz="3200" dirty="0">
                <a:solidFill>
                  <a:schemeClr val="tx1"/>
                </a:solidFill>
                <a:latin typeface="+mn-lt"/>
                <a:ea typeface="Calibri" panose="020F0502020204030204" pitchFamily="34" charset="0"/>
                <a:cs typeface="Arial" panose="020B0604020202020204" pitchFamily="34" charset="0"/>
              </a:rPr>
              <a:t>If WSC agrees to revising at least one IP each cycle, Conference participants will use survey responses to help prioritize</a:t>
            </a:r>
          </a:p>
          <a:p>
            <a:pPr marL="457200" indent="-457200">
              <a:spcAft>
                <a:spcPts val="800"/>
              </a:spcAft>
              <a:buClr>
                <a:srgbClr val="C00000"/>
              </a:buClr>
              <a:buFont typeface="Wingdings" panose="05000000000000000000" pitchFamily="2" charset="2"/>
              <a:buChar char="Ø"/>
            </a:pPr>
            <a:r>
              <a:rPr lang="en-US" sz="3200" dirty="0">
                <a:solidFill>
                  <a:schemeClr val="tx1"/>
                </a:solidFill>
                <a:latin typeface="+mn-lt"/>
                <a:ea typeface="Calibri" panose="020F0502020204030204" pitchFamily="34" charset="0"/>
                <a:cs typeface="Arial" panose="020B0604020202020204" pitchFamily="34" charset="0"/>
              </a:rPr>
              <a:t>We will announce which IP we plan to update and ask members to give input as we do with any recovery literature project</a:t>
            </a:r>
            <a:r>
              <a:rPr lang="en-US" sz="2800" dirty="0">
                <a:solidFill>
                  <a:schemeClr val="tx1"/>
                </a:solidFill>
                <a:latin typeface="+mn-lt"/>
                <a:ea typeface="Calibri" panose="020F0502020204030204" pitchFamily="34" charset="0"/>
                <a:cs typeface="Arial" panose="020B0604020202020204" pitchFamily="34" charset="0"/>
              </a:rPr>
              <a:t>.  </a:t>
            </a:r>
            <a:endParaRPr lang="en-US" sz="2800" dirty="0">
              <a:solidFill>
                <a:schemeClr val="tx1"/>
              </a:solidFill>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16285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9" name="Picture 8">
            <a:extLst>
              <a:ext uri="{FF2B5EF4-FFF2-40B4-BE49-F238E27FC236}">
                <a16:creationId xmlns:a16="http://schemas.microsoft.com/office/drawing/2014/main" xmlns="" id="{849DF036-5C7D-AC4A-84AE-ADA440A56C77}"/>
              </a:ext>
            </a:extLst>
          </p:cNvPr>
          <p:cNvPicPr>
            <a:picLocks noChangeAspect="1"/>
          </p:cNvPicPr>
          <p:nvPr/>
        </p:nvPicPr>
        <p:blipFill>
          <a:blip r:embed="rId3"/>
          <a:stretch>
            <a:fillRect/>
          </a:stretch>
        </p:blipFill>
        <p:spPr>
          <a:xfrm rot="1277582">
            <a:off x="8458499" y="2973497"/>
            <a:ext cx="3411550" cy="3496840"/>
          </a:xfrm>
          <a:prstGeom prst="rect">
            <a:avLst/>
          </a:prstGeom>
        </p:spPr>
      </p:pic>
      <p:sp>
        <p:nvSpPr>
          <p:cNvPr id="10" name="Google Shape;122;p14"/>
          <p:cNvSpPr txBox="1">
            <a:spLocks/>
          </p:cNvSpPr>
          <p:nvPr/>
        </p:nvSpPr>
        <p:spPr>
          <a:xfrm rot="1129249">
            <a:off x="8651583" y="3338184"/>
            <a:ext cx="2728628" cy="254467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31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2020 </a:t>
            </a:r>
            <a:r>
              <a:rPr lang="en-US" sz="3100" b="1" i="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CAR</a:t>
            </a:r>
            <a:r>
              <a:rPr lang="en-US" sz="31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 PowerPoints </a:t>
            </a:r>
          </a:p>
          <a:p>
            <a:pPr algn="ctr">
              <a:lnSpc>
                <a:spcPct val="114000"/>
              </a:lnSpc>
              <a:buClr>
                <a:schemeClr val="dk1"/>
              </a:buClr>
              <a:buSzPts val="1100"/>
            </a:pPr>
            <a:r>
              <a:rPr lang="en-US" sz="31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&amp;</a:t>
            </a:r>
          </a:p>
          <a:p>
            <a:pPr algn="ctr">
              <a:lnSpc>
                <a:spcPct val="114000"/>
              </a:lnSpc>
              <a:buClr>
                <a:schemeClr val="dk1"/>
              </a:buClr>
              <a:buSzPts val="1100"/>
            </a:pPr>
            <a:r>
              <a:rPr lang="en-US" sz="31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Videos</a:t>
            </a:r>
          </a:p>
          <a:p>
            <a:pPr>
              <a:lnSpc>
                <a:spcPct val="114000"/>
              </a:lnSpc>
            </a:pPr>
            <a:endParaRPr lang="en-US" sz="1600" dirty="0"/>
          </a:p>
        </p:txBody>
      </p:sp>
      <p:sp>
        <p:nvSpPr>
          <p:cNvPr id="11" name="Google Shape;118;p14"/>
          <p:cNvSpPr txBox="1">
            <a:spLocks/>
          </p:cNvSpPr>
          <p:nvPr/>
        </p:nvSpPr>
        <p:spPr>
          <a:xfrm>
            <a:off x="535270" y="952901"/>
            <a:ext cx="7068400" cy="502438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400"/>
              <a:buFont typeface="Arial"/>
              <a:buNone/>
              <a:defRPr sz="3200" b="1" i="0" u="none" strike="noStrike" cap="none">
                <a:solidFill>
                  <a:schemeClr val="accent1">
                    <a:lumMod val="50000"/>
                  </a:schemeClr>
                </a:solidFill>
                <a:latin typeface="+mn-lt"/>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9pPr>
          </a:lstStyle>
          <a:p>
            <a:r>
              <a:rPr lang="en-US" b="0" dirty="0">
                <a:solidFill>
                  <a:schemeClr val="tx1"/>
                </a:solidFill>
              </a:rPr>
              <a:t>These videos only cover the main points of the </a:t>
            </a:r>
            <a:r>
              <a:rPr lang="en-US" b="0" i="1" dirty="0">
                <a:solidFill>
                  <a:schemeClr val="tx1"/>
                </a:solidFill>
              </a:rPr>
              <a:t>CAR</a:t>
            </a:r>
            <a:r>
              <a:rPr lang="en-US" b="0" dirty="0">
                <a:solidFill>
                  <a:schemeClr val="tx1"/>
                </a:solidFill>
              </a:rPr>
              <a:t>.</a:t>
            </a:r>
            <a:br>
              <a:rPr lang="en-US" b="0" dirty="0">
                <a:solidFill>
                  <a:schemeClr val="tx1"/>
                </a:solidFill>
              </a:rPr>
            </a:br>
            <a:r>
              <a:rPr lang="en-US" b="0" dirty="0">
                <a:solidFill>
                  <a:schemeClr val="tx1"/>
                </a:solidFill>
              </a:rPr>
              <a:t/>
            </a:r>
            <a:br>
              <a:rPr lang="en-US" b="0" dirty="0">
                <a:solidFill>
                  <a:schemeClr val="tx1"/>
                </a:solidFill>
              </a:rPr>
            </a:br>
            <a:r>
              <a:rPr lang="en-US" b="0" dirty="0">
                <a:solidFill>
                  <a:schemeClr val="tx1"/>
                </a:solidFill>
              </a:rPr>
              <a:t>We encourage all members to read the </a:t>
            </a:r>
            <a:r>
              <a:rPr lang="en-US" b="0" i="1" dirty="0">
                <a:solidFill>
                  <a:schemeClr val="tx1"/>
                </a:solidFill>
              </a:rPr>
              <a:t>CAR</a:t>
            </a:r>
            <a:r>
              <a:rPr lang="en-US" b="0" dirty="0">
                <a:solidFill>
                  <a:schemeClr val="tx1"/>
                </a:solidFill>
              </a:rPr>
              <a:t> itself.</a:t>
            </a:r>
            <a:br>
              <a:rPr lang="en-US" b="0" dirty="0">
                <a:solidFill>
                  <a:schemeClr val="tx1"/>
                </a:solidFill>
              </a:rPr>
            </a:br>
            <a:r>
              <a:rPr lang="en-US" b="0" dirty="0">
                <a:solidFill>
                  <a:schemeClr val="tx1"/>
                </a:solidFill>
              </a:rPr>
              <a:t/>
            </a:r>
            <a:br>
              <a:rPr lang="en-US" b="0" dirty="0">
                <a:solidFill>
                  <a:schemeClr val="tx1"/>
                </a:solidFill>
              </a:rPr>
            </a:br>
            <a:r>
              <a:rPr lang="en-US" b="0" dirty="0">
                <a:solidFill>
                  <a:schemeClr val="tx1"/>
                </a:solidFill>
              </a:rPr>
              <a:t>Please visit </a:t>
            </a:r>
            <a:r>
              <a:rPr lang="en-US" b="0" u="sng" dirty="0">
                <a:solidFill>
                  <a:schemeClr val="tx1"/>
                </a:solidFill>
                <a:hlinkClick r:id="rId4"/>
              </a:rPr>
              <a:t>www.na.org/conference</a:t>
            </a:r>
            <a:r>
              <a:rPr lang="en-US" b="0" u="sng" dirty="0">
                <a:solidFill>
                  <a:schemeClr val="tx1"/>
                </a:solidFill>
              </a:rPr>
              <a:t/>
            </a:r>
            <a:br>
              <a:rPr lang="en-US" b="0" u="sng" dirty="0">
                <a:solidFill>
                  <a:schemeClr val="tx1"/>
                </a:solidFill>
              </a:rPr>
            </a:br>
            <a:r>
              <a:rPr lang="en-US" b="0" dirty="0">
                <a:solidFill>
                  <a:schemeClr val="tx1"/>
                </a:solidFill>
              </a:rPr>
              <a:t>for the complete 2020 </a:t>
            </a:r>
            <a:r>
              <a:rPr lang="en-US" b="0" i="1" dirty="0">
                <a:solidFill>
                  <a:schemeClr val="tx1"/>
                </a:solidFill>
              </a:rPr>
              <a:t>CAR</a:t>
            </a:r>
            <a:r>
              <a:rPr lang="en-US" b="0" dirty="0">
                <a:solidFill>
                  <a:schemeClr val="tx1"/>
                </a:solidFill>
              </a:rPr>
              <a:t>.</a:t>
            </a:r>
            <a:br>
              <a:rPr lang="en-US" b="0" dirty="0">
                <a:solidFill>
                  <a:schemeClr val="tx1"/>
                </a:solidFill>
              </a:rPr>
            </a:br>
            <a:endParaRPr lang="en-US" b="0" dirty="0">
              <a:solidFill>
                <a:schemeClr val="tx1"/>
              </a:solidFill>
            </a:endParaRPr>
          </a:p>
        </p:txBody>
      </p:sp>
    </p:spTree>
    <p:extLst>
      <p:ext uri="{BB962C8B-B14F-4D97-AF65-F5344CB8AC3E}">
        <p14:creationId xmlns:p14="http://schemas.microsoft.com/office/powerpoint/2010/main" val="3617687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 name="Picture 2">
            <a:extLst>
              <a:ext uri="{FF2B5EF4-FFF2-40B4-BE49-F238E27FC236}">
                <a16:creationId xmlns:a16="http://schemas.microsoft.com/office/drawing/2014/main" xmlns="" id="{772B10EB-E3EB-E948-8981-3E9D8C57DF7A}"/>
              </a:ext>
            </a:extLst>
          </p:cNvPr>
          <p:cNvPicPr>
            <a:picLocks noChangeAspect="1"/>
          </p:cNvPicPr>
          <p:nvPr/>
        </p:nvPicPr>
        <p:blipFill>
          <a:blip r:embed="rId3"/>
          <a:stretch>
            <a:fillRect/>
          </a:stretch>
        </p:blipFill>
        <p:spPr>
          <a:xfrm rot="21199576">
            <a:off x="-29636" y="218014"/>
            <a:ext cx="4077701" cy="5587960"/>
          </a:xfrm>
          <a:prstGeom prst="rect">
            <a:avLst/>
          </a:prstGeom>
        </p:spPr>
      </p:pic>
      <p:sp>
        <p:nvSpPr>
          <p:cNvPr id="158" name="Google Shape;158;p19"/>
          <p:cNvSpPr txBox="1">
            <a:spLocks noGrp="1"/>
          </p:cNvSpPr>
          <p:nvPr>
            <p:ph type="ctrTitle" idx="4294967295"/>
          </p:nvPr>
        </p:nvSpPr>
        <p:spPr>
          <a:xfrm rot="21091604">
            <a:off x="357727" y="547880"/>
            <a:ext cx="3302974" cy="3871912"/>
          </a:xfrm>
          <a:prstGeom prst="rect">
            <a:avLst/>
          </a:prstGeom>
        </p:spPr>
        <p:txBody>
          <a:bodyPr spcFirstLastPara="1" wrap="square" lIns="121900" tIns="121900" rIns="121900" bIns="121900" anchor="b" anchorCtr="0">
            <a:noAutofit/>
          </a:bodyPr>
          <a:lstStyle/>
          <a:p>
            <a:r>
              <a:rPr lang="en" sz="6000" b="1" dirty="0">
                <a:solidFill>
                  <a:schemeClr val="tx1"/>
                </a:solidFill>
                <a:latin typeface="Ink Free" panose="03080402000500000000" pitchFamily="66" charset="0"/>
              </a:rPr>
              <a:t>Pause </a:t>
            </a:r>
            <a:br>
              <a:rPr lang="en" sz="6000" b="1" dirty="0">
                <a:solidFill>
                  <a:schemeClr val="tx1"/>
                </a:solidFill>
                <a:latin typeface="Ink Free" panose="03080402000500000000" pitchFamily="66" charset="0"/>
              </a:rPr>
            </a:br>
            <a:r>
              <a:rPr lang="en" sz="6000" b="1" dirty="0">
                <a:solidFill>
                  <a:schemeClr val="tx1"/>
                </a:solidFill>
                <a:latin typeface="Ink Free" panose="03080402000500000000" pitchFamily="66" charset="0"/>
              </a:rPr>
              <a:t>for discussion</a:t>
            </a:r>
            <a:endParaRPr sz="6000" b="1" dirty="0">
              <a:solidFill>
                <a:schemeClr val="tx1"/>
              </a:solidFill>
              <a:latin typeface="Ink Free" panose="03080402000500000000" pitchFamily="66" charset="0"/>
            </a:endParaRPr>
          </a:p>
        </p:txBody>
      </p:sp>
      <p:sp>
        <p:nvSpPr>
          <p:cNvPr id="5" name="TextBox 4">
            <a:extLst>
              <a:ext uri="{FF2B5EF4-FFF2-40B4-BE49-F238E27FC236}">
                <a16:creationId xmlns:a16="http://schemas.microsoft.com/office/drawing/2014/main" xmlns="" id="{DD287D72-C788-5B47-A51F-1028A0A1D621}"/>
              </a:ext>
            </a:extLst>
          </p:cNvPr>
          <p:cNvSpPr txBox="1"/>
          <p:nvPr/>
        </p:nvSpPr>
        <p:spPr>
          <a:xfrm>
            <a:off x="3966518" y="222421"/>
            <a:ext cx="7166919" cy="6524368"/>
          </a:xfrm>
          <a:prstGeom prst="rect">
            <a:avLst/>
          </a:prstGeom>
          <a:noFill/>
        </p:spPr>
        <p:txBody>
          <a:bodyPr wrap="square" rtlCol="0">
            <a:noAutofit/>
          </a:bodyPr>
          <a:lstStyle/>
          <a:p>
            <a:pPr>
              <a:spcAft>
                <a:spcPts val="3000"/>
              </a:spcAft>
            </a:pPr>
            <a:r>
              <a:rPr lang="en-US" sz="3200" b="1" dirty="0">
                <a:solidFill>
                  <a:schemeClr val="bg1"/>
                </a:solidFill>
                <a:latin typeface="+mn-lt"/>
                <a:ea typeface="Calibri" panose="020F0502020204030204" pitchFamily="34" charset="0"/>
                <a:cs typeface="Arial" panose="020B0604020202020204" pitchFamily="34" charset="0"/>
              </a:rPr>
              <a:t>Do you support updating at least one IP per Conference cycle?</a:t>
            </a:r>
          </a:p>
          <a:p>
            <a:pPr marL="457200" indent="-457200">
              <a:spcAft>
                <a:spcPts val="2400"/>
              </a:spcAft>
              <a:buClr>
                <a:schemeClr val="bg1"/>
              </a:buClr>
              <a:buFont typeface="Wingdings" panose="05000000000000000000" pitchFamily="2" charset="2"/>
              <a:buChar char="Ø"/>
            </a:pPr>
            <a:r>
              <a:rPr lang="en-US" sz="3000" dirty="0">
                <a:solidFill>
                  <a:schemeClr val="bg1"/>
                </a:solidFill>
                <a:latin typeface="+mn-lt"/>
                <a:ea typeface="Calibri" panose="020F0502020204030204" pitchFamily="34" charset="0"/>
                <a:cs typeface="Arial" panose="020B0604020202020204" pitchFamily="34" charset="0"/>
              </a:rPr>
              <a:t>If WSC agrees to revising at least one IP each cycle, Conference participants will use survey responses to help prioritize</a:t>
            </a:r>
          </a:p>
          <a:p>
            <a:pPr marL="457200" indent="-457200">
              <a:spcAft>
                <a:spcPts val="800"/>
              </a:spcAft>
              <a:buClr>
                <a:schemeClr val="bg1"/>
              </a:buClr>
              <a:buFont typeface="Wingdings" panose="05000000000000000000" pitchFamily="2" charset="2"/>
              <a:buChar char="Ø"/>
            </a:pPr>
            <a:r>
              <a:rPr lang="en-US" sz="3000" dirty="0">
                <a:solidFill>
                  <a:schemeClr val="bg1"/>
                </a:solidFill>
                <a:latin typeface="+mn-lt"/>
                <a:ea typeface="Calibri" panose="020F0502020204030204" pitchFamily="34" charset="0"/>
                <a:cs typeface="Arial" panose="020B0604020202020204" pitchFamily="34" charset="0"/>
              </a:rPr>
              <a:t>We will announce which IP we plan to update and ask members to give input as we do with any recovery literature project</a:t>
            </a:r>
            <a:endParaRPr lang="en-US" sz="3000" dirty="0">
              <a:solidFill>
                <a:schemeClr val="bg1"/>
              </a:solidFill>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53973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8;p14"/>
          <p:cNvSpPr txBox="1">
            <a:spLocks/>
          </p:cNvSpPr>
          <p:nvPr/>
        </p:nvSpPr>
        <p:spPr>
          <a:xfrm>
            <a:off x="414583" y="318270"/>
            <a:ext cx="11424616" cy="9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solidFill>
                  <a:srgbClr val="00B0F0"/>
                </a:solidFill>
              </a:rPr>
              <a:t>Improving Accessibility to Service Pamphlets</a:t>
            </a:r>
          </a:p>
        </p:txBody>
      </p:sp>
      <p:sp>
        <p:nvSpPr>
          <p:cNvPr id="5" name="Google Shape;118;p14"/>
          <p:cNvSpPr txBox="1">
            <a:spLocks/>
          </p:cNvSpPr>
          <p:nvPr/>
        </p:nvSpPr>
        <p:spPr>
          <a:xfrm>
            <a:off x="4322885" y="2391509"/>
            <a:ext cx="7068400" cy="414996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42900" lvl="0" indent="-342900">
              <a:spcAft>
                <a:spcPts val="800"/>
              </a:spcAft>
              <a:buFont typeface="Symbol" panose="05050102010706020507" pitchFamily="18" charset="2"/>
              <a:buChar char=""/>
            </a:pPr>
            <a:endParaRPr lang="en-US" sz="20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550506" y="1506270"/>
            <a:ext cx="10063948" cy="5035207"/>
          </a:xfrm>
          <a:prstGeom prst="rect">
            <a:avLst/>
          </a:prstGeom>
        </p:spPr>
        <p:txBody>
          <a:bodyPr wrap="square">
            <a:noAutofit/>
          </a:bodyPr>
          <a:lstStyle/>
          <a:p>
            <a:pPr marL="457200" lvl="0" indent="-457200">
              <a:spcAft>
                <a:spcPts val="1200"/>
              </a:spcAft>
              <a:buClr>
                <a:srgbClr val="C00000"/>
              </a:buClr>
              <a:buFont typeface="Wingdings" panose="05000000000000000000" pitchFamily="2" charset="2"/>
              <a:buChar char="ü"/>
            </a:pPr>
            <a:r>
              <a:rPr lang="en-US" sz="3200" dirty="0">
                <a:solidFill>
                  <a:schemeClr val="tx1"/>
                </a:solidFill>
                <a:latin typeface="+mn-lt"/>
                <a:ea typeface="Times New Roman" panose="02020603050405020304" pitchFamily="18" charset="0"/>
              </a:rPr>
              <a:t>SPs developed primarily for group use, but rarely seen on a group literature table </a:t>
            </a:r>
          </a:p>
          <a:p>
            <a:pPr marL="457200" lvl="0" indent="-457200">
              <a:spcAft>
                <a:spcPts val="1200"/>
              </a:spcAft>
              <a:buClr>
                <a:srgbClr val="C00000"/>
              </a:buClr>
              <a:buFont typeface="Wingdings" panose="05000000000000000000" pitchFamily="2" charset="2"/>
              <a:buChar char="ü"/>
            </a:pPr>
            <a:r>
              <a:rPr lang="en-US" sz="3200" dirty="0">
                <a:solidFill>
                  <a:schemeClr val="tx1"/>
                </a:solidFill>
                <a:latin typeface="+mn-lt"/>
                <a:ea typeface="Times New Roman" panose="02020603050405020304" pitchFamily="18" charset="0"/>
              </a:rPr>
              <a:t>2018 motion approved to create project plan to change current SP on social media to an IP</a:t>
            </a:r>
          </a:p>
          <a:p>
            <a:pPr marL="457200" lvl="0" indent="-457200">
              <a:spcAft>
                <a:spcPts val="1200"/>
              </a:spcAft>
              <a:buClr>
                <a:srgbClr val="C00000"/>
              </a:buClr>
              <a:buFont typeface="Wingdings" panose="05000000000000000000" pitchFamily="2" charset="2"/>
              <a:buChar char="ü"/>
            </a:pPr>
            <a:r>
              <a:rPr lang="en-US" sz="3200" dirty="0">
                <a:solidFill>
                  <a:schemeClr val="tx1"/>
                </a:solidFill>
                <a:latin typeface="+mn-lt"/>
                <a:ea typeface="Times New Roman" panose="02020603050405020304" pitchFamily="18" charset="0"/>
              </a:rPr>
              <a:t>Have heard no objections to content, so assume motivation is greater access for members, but not sure this is the best way to go about increasing access to an SP</a:t>
            </a:r>
            <a:endParaRPr lang="en-US" sz="3200" dirty="0">
              <a:solidFill>
                <a:schemeClr val="tx1"/>
              </a:solidFill>
              <a:effectLst/>
              <a:latin typeface="+mn-lt"/>
              <a:ea typeface="Times New Roman" panose="02020603050405020304" pitchFamily="18" charset="0"/>
            </a:endParaRPr>
          </a:p>
        </p:txBody>
      </p:sp>
    </p:spTree>
    <p:extLst>
      <p:ext uri="{BB962C8B-B14F-4D97-AF65-F5344CB8AC3E}">
        <p14:creationId xmlns:p14="http://schemas.microsoft.com/office/powerpoint/2010/main" val="1692606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14"/>
          <p:cNvSpPr txBox="1">
            <a:spLocks noGrp="1"/>
          </p:cNvSpPr>
          <p:nvPr>
            <p:ph type="body" idx="4294967295"/>
          </p:nvPr>
        </p:nvSpPr>
        <p:spPr>
          <a:xfrm>
            <a:off x="637004" y="1271492"/>
            <a:ext cx="10431624" cy="5425870"/>
          </a:xfrm>
          <a:prstGeom prst="rect">
            <a:avLst/>
          </a:prstGeom>
        </p:spPr>
        <p:txBody>
          <a:bodyPr spcFirstLastPara="1" wrap="square" lIns="121900" tIns="121900" rIns="121900" bIns="121900" anchor="t" anchorCtr="0">
            <a:noAutofit/>
          </a:bodyPr>
          <a:lstStyle/>
          <a:p>
            <a:pPr marL="342900" lvl="0" indent="-342900">
              <a:spcAft>
                <a:spcPts val="1200"/>
              </a:spcAft>
              <a:buClr>
                <a:srgbClr val="C00000"/>
              </a:buClr>
              <a:buFont typeface="Wingdings" panose="05000000000000000000" pitchFamily="2" charset="2"/>
              <a:buChar char="ü"/>
            </a:pPr>
            <a:r>
              <a:rPr lang="en-US" sz="3400" dirty="0">
                <a:solidFill>
                  <a:schemeClr val="accent1">
                    <a:lumMod val="50000"/>
                  </a:schemeClr>
                </a:solidFill>
                <a:ea typeface="Times New Roman" panose="02020603050405020304" pitchFamily="18" charset="0"/>
              </a:rPr>
              <a:t>Issues related to social media ever-changing</a:t>
            </a:r>
          </a:p>
          <a:p>
            <a:pPr marL="342900" lvl="0" indent="-342900">
              <a:spcAft>
                <a:spcPts val="1200"/>
              </a:spcAft>
              <a:buClr>
                <a:srgbClr val="C00000"/>
              </a:buClr>
              <a:buFont typeface="Wingdings" panose="05000000000000000000" pitchFamily="2" charset="2"/>
              <a:buChar char="ü"/>
            </a:pPr>
            <a:r>
              <a:rPr lang="en-US" sz="3400" dirty="0">
                <a:solidFill>
                  <a:schemeClr val="accent1">
                    <a:lumMod val="50000"/>
                  </a:schemeClr>
                </a:solidFill>
                <a:ea typeface="Times New Roman" panose="02020603050405020304" pitchFamily="18" charset="0"/>
              </a:rPr>
              <a:t>SP approval process allows quick update with Conference oversight</a:t>
            </a:r>
          </a:p>
          <a:p>
            <a:pPr marL="342900" lvl="0" indent="-342900">
              <a:spcAft>
                <a:spcPts val="1200"/>
              </a:spcAft>
              <a:buClr>
                <a:srgbClr val="C00000"/>
              </a:buClr>
              <a:buFont typeface="Wingdings" panose="05000000000000000000" pitchFamily="2" charset="2"/>
              <a:buChar char="ü"/>
            </a:pPr>
            <a:r>
              <a:rPr lang="en-US" sz="3400" dirty="0">
                <a:solidFill>
                  <a:schemeClr val="accent1">
                    <a:lumMod val="50000"/>
                  </a:schemeClr>
                </a:solidFill>
                <a:ea typeface="Times New Roman" panose="02020603050405020304" pitchFamily="18" charset="0"/>
              </a:rPr>
              <a:t>Concerned about Fellowship-approved IP process on such a fast-moving topic </a:t>
            </a:r>
          </a:p>
          <a:p>
            <a:pPr marL="342900" lvl="0" indent="-342900">
              <a:spcAft>
                <a:spcPts val="1200"/>
              </a:spcAft>
              <a:buClr>
                <a:srgbClr val="C00000"/>
              </a:buClr>
              <a:buFont typeface="Wingdings" panose="05000000000000000000" pitchFamily="2" charset="2"/>
              <a:buChar char="ü"/>
            </a:pPr>
            <a:r>
              <a:rPr lang="en-US" sz="3400" dirty="0">
                <a:solidFill>
                  <a:schemeClr val="accent1">
                    <a:lumMod val="50000"/>
                  </a:schemeClr>
                </a:solidFill>
                <a:ea typeface="Times New Roman" panose="02020603050405020304" pitchFamily="18" charset="0"/>
              </a:rPr>
              <a:t>Fellowship-approved IP about social media also seems to further confuse issue of what is recovery literature and what is a tool for interacting with public</a:t>
            </a:r>
            <a:endParaRPr sz="3400" dirty="0">
              <a:solidFill>
                <a:schemeClr val="accent1">
                  <a:lumMod val="50000"/>
                </a:schemeClr>
              </a:solidFill>
            </a:endParaRPr>
          </a:p>
        </p:txBody>
      </p:sp>
      <p:sp>
        <p:nvSpPr>
          <p:cNvPr id="3" name="Google Shape;118;p14"/>
          <p:cNvSpPr txBox="1">
            <a:spLocks/>
          </p:cNvSpPr>
          <p:nvPr/>
        </p:nvSpPr>
        <p:spPr>
          <a:xfrm>
            <a:off x="637004" y="301092"/>
            <a:ext cx="11424616" cy="9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solidFill>
                  <a:srgbClr val="00B0F0"/>
                </a:solidFill>
              </a:rPr>
              <a:t>Improving Accessibility to Service Pamphlets</a:t>
            </a:r>
          </a:p>
        </p:txBody>
      </p:sp>
    </p:spTree>
    <p:extLst>
      <p:ext uri="{BB962C8B-B14F-4D97-AF65-F5344CB8AC3E}">
        <p14:creationId xmlns:p14="http://schemas.microsoft.com/office/powerpoint/2010/main" val="3898160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14"/>
          <p:cNvSpPr txBox="1">
            <a:spLocks noGrp="1"/>
          </p:cNvSpPr>
          <p:nvPr>
            <p:ph type="body" idx="4294967295"/>
          </p:nvPr>
        </p:nvSpPr>
        <p:spPr>
          <a:xfrm>
            <a:off x="308919" y="993248"/>
            <a:ext cx="10453816" cy="5647038"/>
          </a:xfrm>
          <a:prstGeom prst="rect">
            <a:avLst/>
          </a:prstGeom>
        </p:spPr>
        <p:txBody>
          <a:bodyPr spcFirstLastPara="1" wrap="square" lIns="121900" tIns="121900" rIns="121900" bIns="121900" anchor="t" anchorCtr="0">
            <a:noAutofit/>
          </a:bodyPr>
          <a:lstStyle/>
          <a:p>
            <a:pPr marL="457200" lvl="0" indent="-457200">
              <a:spcAft>
                <a:spcPts val="1200"/>
              </a:spcAft>
              <a:buClr>
                <a:srgbClr val="C00000"/>
              </a:buClr>
              <a:buFont typeface="Wingdings" panose="05000000000000000000" pitchFamily="2" charset="2"/>
              <a:buChar char="ü"/>
            </a:pPr>
            <a:r>
              <a:rPr lang="en-US" sz="2800" dirty="0">
                <a:solidFill>
                  <a:schemeClr val="tx1"/>
                </a:solidFill>
                <a:ea typeface="Times New Roman" panose="02020603050405020304" pitchFamily="18" charset="0"/>
              </a:rPr>
              <a:t>SPs state: “not intended to be read during a recovery meeting.” Seems to affect decisions to display SPs on lit table or rack </a:t>
            </a:r>
          </a:p>
          <a:p>
            <a:pPr marL="457200" lvl="0" indent="-457200">
              <a:spcAft>
                <a:spcPts val="1200"/>
              </a:spcAft>
              <a:buClr>
                <a:srgbClr val="C00000"/>
              </a:buClr>
              <a:buFont typeface="Wingdings" panose="05000000000000000000" pitchFamily="2" charset="2"/>
              <a:buChar char="ü"/>
            </a:pPr>
            <a:r>
              <a:rPr lang="en-US" sz="2800" dirty="0">
                <a:solidFill>
                  <a:schemeClr val="tx1"/>
                </a:solidFill>
                <a:ea typeface="Times New Roman" panose="02020603050405020304" pitchFamily="18" charset="0"/>
              </a:rPr>
              <a:t>SPs available for download from na.org, but group lit table is only place many members ever be exposed to them </a:t>
            </a:r>
          </a:p>
          <a:p>
            <a:pPr marL="457200" lvl="0" indent="-457200">
              <a:spcAft>
                <a:spcPts val="1200"/>
              </a:spcAft>
              <a:buClr>
                <a:srgbClr val="C00000"/>
              </a:buClr>
              <a:buFont typeface="Wingdings" panose="05000000000000000000" pitchFamily="2" charset="2"/>
              <a:buChar char="ü"/>
            </a:pPr>
            <a:r>
              <a:rPr lang="en-US" sz="2800" i="1" dirty="0">
                <a:solidFill>
                  <a:schemeClr val="tx1"/>
                </a:solidFill>
                <a:ea typeface="Times New Roman" panose="02020603050405020304" pitchFamily="18" charset="0"/>
              </a:rPr>
              <a:t>The Group Booklet</a:t>
            </a:r>
            <a:r>
              <a:rPr lang="en-US" sz="2800" dirty="0">
                <a:solidFill>
                  <a:schemeClr val="tx1"/>
                </a:solidFill>
                <a:ea typeface="Times New Roman" panose="02020603050405020304" pitchFamily="18" charset="0"/>
              </a:rPr>
              <a:t> says only NA-approved literature should be read in an NA meeting; also states, “Groups often make other kinds of NA publications available on the literature tables at their meetings. . . ” </a:t>
            </a:r>
          </a:p>
          <a:p>
            <a:pPr marL="457200" lvl="0" indent="-457200">
              <a:spcAft>
                <a:spcPts val="1200"/>
              </a:spcAft>
              <a:buClr>
                <a:srgbClr val="C00000"/>
              </a:buClr>
              <a:buFont typeface="Wingdings" panose="05000000000000000000" pitchFamily="2" charset="2"/>
              <a:buChar char="ü"/>
            </a:pPr>
            <a:r>
              <a:rPr lang="en-US" sz="2800" dirty="0">
                <a:solidFill>
                  <a:schemeClr val="tx1"/>
                </a:solidFill>
                <a:ea typeface="Times New Roman" panose="02020603050405020304" pitchFamily="18" charset="0"/>
              </a:rPr>
              <a:t>How to gather experience and best practices for groups and service efforts and provide these resources or tools so that our members know they exist</a:t>
            </a:r>
          </a:p>
          <a:p>
            <a:pPr marL="457200" lvl="0" indent="-457200">
              <a:spcAft>
                <a:spcPts val="1200"/>
              </a:spcAft>
              <a:buClr>
                <a:srgbClr val="C00000"/>
              </a:buClr>
              <a:buFont typeface="Wingdings" panose="05000000000000000000" pitchFamily="2" charset="2"/>
              <a:buChar char="ü"/>
            </a:pPr>
            <a:endParaRPr sz="2200" dirty="0">
              <a:solidFill>
                <a:schemeClr val="tx1"/>
              </a:solidFill>
            </a:endParaRPr>
          </a:p>
        </p:txBody>
      </p:sp>
      <p:sp>
        <p:nvSpPr>
          <p:cNvPr id="3" name="Google Shape;118;p14"/>
          <p:cNvSpPr txBox="1">
            <a:spLocks/>
          </p:cNvSpPr>
          <p:nvPr/>
        </p:nvSpPr>
        <p:spPr>
          <a:xfrm>
            <a:off x="550507" y="194167"/>
            <a:ext cx="11424616" cy="9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solidFill>
                  <a:srgbClr val="00B0F0"/>
                </a:solidFill>
              </a:rPr>
              <a:t>Improving Accessibility to Service Pamphlets</a:t>
            </a:r>
          </a:p>
        </p:txBody>
      </p:sp>
    </p:spTree>
    <p:extLst>
      <p:ext uri="{BB962C8B-B14F-4D97-AF65-F5344CB8AC3E}">
        <p14:creationId xmlns:p14="http://schemas.microsoft.com/office/powerpoint/2010/main" val="2208548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D287D72-C788-5B47-A51F-1028A0A1D621}"/>
              </a:ext>
            </a:extLst>
          </p:cNvPr>
          <p:cNvSpPr txBox="1"/>
          <p:nvPr/>
        </p:nvSpPr>
        <p:spPr>
          <a:xfrm>
            <a:off x="716692" y="1604477"/>
            <a:ext cx="10256108" cy="3416320"/>
          </a:xfrm>
          <a:prstGeom prst="rect">
            <a:avLst/>
          </a:prstGeom>
          <a:noFill/>
        </p:spPr>
        <p:txBody>
          <a:bodyPr wrap="square" rtlCol="0">
            <a:spAutoFit/>
          </a:bodyPr>
          <a:lstStyle/>
          <a:p>
            <a:r>
              <a:rPr lang="en-US" sz="3600" b="1" dirty="0">
                <a:solidFill>
                  <a:schemeClr val="tx1"/>
                </a:solidFill>
              </a:rPr>
              <a:t>3. A relatively small number of groups stock service pamphlets or group-related tools. Do you believe this is due to cost, awareness, fitting into a literature rack, the designation on the front cover that these are not to be read in a meeting, or some other reason? </a:t>
            </a:r>
          </a:p>
        </p:txBody>
      </p:sp>
      <p:sp>
        <p:nvSpPr>
          <p:cNvPr id="4" name="Google Shape;118;p14"/>
          <p:cNvSpPr txBox="1">
            <a:spLocks/>
          </p:cNvSpPr>
          <p:nvPr/>
        </p:nvSpPr>
        <p:spPr>
          <a:xfrm>
            <a:off x="444843" y="301092"/>
            <a:ext cx="11424616" cy="9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solidFill>
                  <a:srgbClr val="00B0F0"/>
                </a:solidFill>
              </a:rPr>
              <a:t>Improving Accessibility to Service Pamphlets</a:t>
            </a:r>
          </a:p>
        </p:txBody>
      </p:sp>
    </p:spTree>
    <p:extLst>
      <p:ext uri="{BB962C8B-B14F-4D97-AF65-F5344CB8AC3E}">
        <p14:creationId xmlns:p14="http://schemas.microsoft.com/office/powerpoint/2010/main" val="2799676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 name="Picture 2">
            <a:extLst>
              <a:ext uri="{FF2B5EF4-FFF2-40B4-BE49-F238E27FC236}">
                <a16:creationId xmlns:a16="http://schemas.microsoft.com/office/drawing/2014/main" xmlns="" id="{772B10EB-E3EB-E948-8981-3E9D8C57DF7A}"/>
              </a:ext>
            </a:extLst>
          </p:cNvPr>
          <p:cNvPicPr>
            <a:picLocks noChangeAspect="1"/>
          </p:cNvPicPr>
          <p:nvPr/>
        </p:nvPicPr>
        <p:blipFill>
          <a:blip r:embed="rId3"/>
          <a:stretch>
            <a:fillRect/>
          </a:stretch>
        </p:blipFill>
        <p:spPr>
          <a:xfrm rot="21199576">
            <a:off x="152115" y="23267"/>
            <a:ext cx="4077701" cy="5587960"/>
          </a:xfrm>
          <a:prstGeom prst="rect">
            <a:avLst/>
          </a:prstGeom>
        </p:spPr>
      </p:pic>
      <p:sp>
        <p:nvSpPr>
          <p:cNvPr id="158" name="Google Shape;158;p19"/>
          <p:cNvSpPr txBox="1">
            <a:spLocks noGrp="1"/>
          </p:cNvSpPr>
          <p:nvPr>
            <p:ph type="ctrTitle" idx="4294967295"/>
          </p:nvPr>
        </p:nvSpPr>
        <p:spPr>
          <a:xfrm rot="21091604">
            <a:off x="477470" y="331056"/>
            <a:ext cx="4003675" cy="3871912"/>
          </a:xfrm>
          <a:prstGeom prst="rect">
            <a:avLst/>
          </a:prstGeom>
        </p:spPr>
        <p:txBody>
          <a:bodyPr spcFirstLastPara="1" wrap="square" lIns="121900" tIns="121900" rIns="121900" bIns="121900" anchor="b" anchorCtr="0">
            <a:noAutofit/>
          </a:bodyPr>
          <a:lstStyle/>
          <a:p>
            <a:r>
              <a:rPr lang="en" sz="6000" b="1" dirty="0">
                <a:solidFill>
                  <a:schemeClr val="tx1"/>
                </a:solidFill>
                <a:latin typeface="Ink Free" panose="03080402000500000000" pitchFamily="66" charset="0"/>
              </a:rPr>
              <a:t>Pause </a:t>
            </a:r>
            <a:br>
              <a:rPr lang="en" sz="6000" b="1" dirty="0">
                <a:solidFill>
                  <a:schemeClr val="tx1"/>
                </a:solidFill>
                <a:latin typeface="Ink Free" panose="03080402000500000000" pitchFamily="66" charset="0"/>
              </a:rPr>
            </a:br>
            <a:r>
              <a:rPr lang="en" sz="6000" b="1" dirty="0">
                <a:solidFill>
                  <a:schemeClr val="tx1"/>
                </a:solidFill>
                <a:latin typeface="Ink Free" panose="03080402000500000000" pitchFamily="66" charset="0"/>
              </a:rPr>
              <a:t>for discussion</a:t>
            </a:r>
            <a:endParaRPr sz="6000" b="1" dirty="0">
              <a:solidFill>
                <a:schemeClr val="tx1"/>
              </a:solidFill>
              <a:latin typeface="Ink Free" panose="03080402000500000000" pitchFamily="66" charset="0"/>
            </a:endParaRPr>
          </a:p>
        </p:txBody>
      </p:sp>
      <p:sp>
        <p:nvSpPr>
          <p:cNvPr id="2" name="TextBox 1"/>
          <p:cNvSpPr txBox="1"/>
          <p:nvPr/>
        </p:nvSpPr>
        <p:spPr>
          <a:xfrm>
            <a:off x="4353628" y="602689"/>
            <a:ext cx="6385908" cy="5632311"/>
          </a:xfrm>
          <a:prstGeom prst="rect">
            <a:avLst/>
          </a:prstGeom>
          <a:noFill/>
        </p:spPr>
        <p:txBody>
          <a:bodyPr wrap="square" rtlCol="0">
            <a:spAutoFit/>
          </a:bodyPr>
          <a:lstStyle/>
          <a:p>
            <a:r>
              <a:rPr lang="en-US" sz="3600" dirty="0">
                <a:solidFill>
                  <a:schemeClr val="bg1"/>
                </a:solidFill>
                <a:effectLst>
                  <a:outerShdw blurRad="50800" dist="38100" dir="5400000" algn="t" rotWithShape="0">
                    <a:prstClr val="black">
                      <a:alpha val="73000"/>
                    </a:prstClr>
                  </a:outerShdw>
                </a:effectLst>
              </a:rPr>
              <a:t>A relatively small number of groups stock service pamphlets or group-related tools. Do you believe this is due to cost, awareness, fitting into a literature rack, the designation on the front cover that these are not to be read in a meeting, or some other reason?</a:t>
            </a:r>
            <a:endParaRPr lang="en-US" sz="3600" b="1" dirty="0">
              <a:solidFill>
                <a:schemeClr val="bg1"/>
              </a:solidFill>
              <a:effectLst>
                <a:outerShdw blurRad="50800" dist="38100" dir="5400000" algn="t" rotWithShape="0">
                  <a:prstClr val="black">
                    <a:alpha val="73000"/>
                  </a:prstClr>
                </a:outerShdw>
              </a:effectLst>
            </a:endParaRPr>
          </a:p>
        </p:txBody>
      </p:sp>
    </p:spTree>
    <p:extLst>
      <p:ext uri="{BB962C8B-B14F-4D97-AF65-F5344CB8AC3E}">
        <p14:creationId xmlns:p14="http://schemas.microsoft.com/office/powerpoint/2010/main" val="2658154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14"/>
          <p:cNvSpPr txBox="1">
            <a:spLocks noGrp="1"/>
          </p:cNvSpPr>
          <p:nvPr>
            <p:ph type="body" idx="4294967295"/>
          </p:nvPr>
        </p:nvSpPr>
        <p:spPr>
          <a:xfrm>
            <a:off x="815546" y="1424547"/>
            <a:ext cx="9601200" cy="5811838"/>
          </a:xfrm>
          <a:prstGeom prst="rect">
            <a:avLst/>
          </a:prstGeom>
        </p:spPr>
        <p:txBody>
          <a:bodyPr spcFirstLastPara="1" wrap="square" lIns="121900" tIns="121900" rIns="121900" bIns="121900" anchor="t" anchorCtr="0">
            <a:noAutofit/>
          </a:bodyPr>
          <a:lstStyle/>
          <a:p>
            <a:pPr marL="457200" lvl="0" indent="-457200">
              <a:spcAft>
                <a:spcPts val="1800"/>
              </a:spcAft>
              <a:buClr>
                <a:srgbClr val="C00000"/>
              </a:buClr>
              <a:buFont typeface="Wingdings" panose="05000000000000000000" pitchFamily="2" charset="2"/>
              <a:buChar char="ü"/>
            </a:pPr>
            <a:r>
              <a:rPr lang="en-US" sz="3000" dirty="0">
                <a:solidFill>
                  <a:schemeClr val="tx1"/>
                </a:solidFill>
                <a:ea typeface="Times New Roman" panose="02020603050405020304" pitchFamily="18" charset="0"/>
              </a:rPr>
              <a:t>Similar accessibility challenges with other tools</a:t>
            </a:r>
            <a:br>
              <a:rPr lang="en-US" sz="3000" dirty="0">
                <a:solidFill>
                  <a:schemeClr val="tx1"/>
                </a:solidFill>
                <a:ea typeface="Times New Roman" panose="02020603050405020304" pitchFamily="18" charset="0"/>
              </a:rPr>
            </a:br>
            <a:r>
              <a:rPr lang="en-US" sz="3000" dirty="0">
                <a:solidFill>
                  <a:schemeClr val="tx1"/>
                </a:solidFill>
                <a:ea typeface="Times New Roman" panose="02020603050405020304" pitchFamily="18" charset="0"/>
              </a:rPr>
              <a:t>for groups</a:t>
            </a:r>
          </a:p>
          <a:p>
            <a:pPr marL="457200" lvl="0" indent="-457200">
              <a:spcAft>
                <a:spcPts val="1800"/>
              </a:spcAft>
              <a:buClr>
                <a:srgbClr val="C00000"/>
              </a:buClr>
              <a:buFont typeface="Wingdings" panose="05000000000000000000" pitchFamily="2" charset="2"/>
              <a:buChar char="ü"/>
            </a:pPr>
            <a:r>
              <a:rPr lang="en-US" sz="3000" dirty="0">
                <a:solidFill>
                  <a:schemeClr val="tx1"/>
                </a:solidFill>
                <a:ea typeface="Times New Roman" panose="02020603050405020304" pitchFamily="18" charset="0"/>
              </a:rPr>
              <a:t>Local Service Toolbox Project currently working on “GSR Basics;” has completed </a:t>
            </a:r>
            <a:r>
              <a:rPr lang="en-US" sz="3000" i="1" dirty="0">
                <a:solidFill>
                  <a:schemeClr val="tx1"/>
                </a:solidFill>
                <a:ea typeface="Times New Roman" panose="02020603050405020304" pitchFamily="18" charset="0"/>
              </a:rPr>
              <a:t>Serving NA in Rural and Isolated Communities</a:t>
            </a:r>
            <a:r>
              <a:rPr lang="en-US" sz="3000" dirty="0">
                <a:solidFill>
                  <a:schemeClr val="tx1"/>
                </a:solidFill>
                <a:ea typeface="Times New Roman" panose="02020603050405020304" pitchFamily="18" charset="0"/>
              </a:rPr>
              <a:t> and </a:t>
            </a:r>
            <a:r>
              <a:rPr lang="en-US" sz="3000" i="1" dirty="0">
                <a:solidFill>
                  <a:schemeClr val="tx1"/>
                </a:solidFill>
                <a:ea typeface="Times New Roman" panose="02020603050405020304" pitchFamily="18" charset="0"/>
              </a:rPr>
              <a:t>CBDM Basics</a:t>
            </a:r>
            <a:r>
              <a:rPr lang="en-US" sz="3000" dirty="0">
                <a:solidFill>
                  <a:schemeClr val="tx1"/>
                </a:solidFill>
                <a:ea typeface="Times New Roman" panose="02020603050405020304" pitchFamily="18" charset="0"/>
              </a:rPr>
              <a:t>.</a:t>
            </a:r>
            <a:br>
              <a:rPr lang="en-US" sz="3000" dirty="0">
                <a:solidFill>
                  <a:schemeClr val="tx1"/>
                </a:solidFill>
                <a:ea typeface="Times New Roman" panose="02020603050405020304" pitchFamily="18" charset="0"/>
              </a:rPr>
            </a:br>
            <a:r>
              <a:rPr lang="en-US" sz="3000" dirty="0">
                <a:solidFill>
                  <a:schemeClr val="tx1"/>
                </a:solidFill>
                <a:ea typeface="Times New Roman" panose="02020603050405020304" pitchFamily="18" charset="0"/>
              </a:rPr>
              <a:t>More info: </a:t>
            </a:r>
            <a:r>
              <a:rPr lang="en-US" sz="3000" dirty="0">
                <a:solidFill>
                  <a:schemeClr val="tx1"/>
                </a:solidFill>
                <a:ea typeface="Times New Roman" panose="02020603050405020304" pitchFamily="18" charset="0"/>
                <a:hlinkClick r:id="rId3"/>
              </a:rPr>
              <a:t>www.na.org/toolbox</a:t>
            </a:r>
            <a:r>
              <a:rPr lang="en-US" sz="3000" dirty="0">
                <a:solidFill>
                  <a:schemeClr val="tx1"/>
                </a:solidFill>
                <a:ea typeface="Times New Roman" panose="02020603050405020304" pitchFamily="18" charset="0"/>
              </a:rPr>
              <a:t>  </a:t>
            </a:r>
          </a:p>
          <a:p>
            <a:pPr marL="457200" lvl="0" indent="-457200">
              <a:spcAft>
                <a:spcPts val="1200"/>
              </a:spcAft>
              <a:buClr>
                <a:srgbClr val="C00000"/>
              </a:buClr>
              <a:buFont typeface="Wingdings" panose="05000000000000000000" pitchFamily="2" charset="2"/>
              <a:buChar char="ü"/>
            </a:pPr>
            <a:r>
              <a:rPr lang="en-US" sz="3000" dirty="0">
                <a:solidFill>
                  <a:schemeClr val="tx1"/>
                </a:solidFill>
                <a:ea typeface="Times New Roman" panose="02020603050405020304" pitchFamily="18" charset="0"/>
              </a:rPr>
              <a:t>Positive feedback, but we struggle with how to inform members these resources exist and how and where to access them</a:t>
            </a:r>
            <a:endParaRPr sz="3000" dirty="0">
              <a:solidFill>
                <a:schemeClr val="tx1"/>
              </a:solidFill>
            </a:endParaRPr>
          </a:p>
        </p:txBody>
      </p:sp>
      <p:sp>
        <p:nvSpPr>
          <p:cNvPr id="3" name="Google Shape;118;p14"/>
          <p:cNvSpPr txBox="1">
            <a:spLocks/>
          </p:cNvSpPr>
          <p:nvPr/>
        </p:nvSpPr>
        <p:spPr>
          <a:xfrm>
            <a:off x="550507" y="454147"/>
            <a:ext cx="11424616" cy="9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solidFill>
                  <a:srgbClr val="00B0F0"/>
                </a:solidFill>
              </a:rPr>
              <a:t>Improving Accessibility to Service Materials</a:t>
            </a:r>
          </a:p>
        </p:txBody>
      </p:sp>
    </p:spTree>
    <p:extLst>
      <p:ext uri="{BB962C8B-B14F-4D97-AF65-F5344CB8AC3E}">
        <p14:creationId xmlns:p14="http://schemas.microsoft.com/office/powerpoint/2010/main" val="1915913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14"/>
          <p:cNvSpPr txBox="1">
            <a:spLocks noGrp="1"/>
          </p:cNvSpPr>
          <p:nvPr>
            <p:ph type="body" idx="4294967295"/>
          </p:nvPr>
        </p:nvSpPr>
        <p:spPr>
          <a:xfrm>
            <a:off x="389870" y="1242715"/>
            <a:ext cx="10282334" cy="5316458"/>
          </a:xfrm>
          <a:prstGeom prst="rect">
            <a:avLst/>
          </a:prstGeom>
        </p:spPr>
        <p:txBody>
          <a:bodyPr spcFirstLastPara="1" wrap="square" lIns="121900" tIns="121900" rIns="121900" bIns="121900" anchor="t" anchorCtr="0">
            <a:noAutofit/>
          </a:bodyPr>
          <a:lstStyle/>
          <a:p>
            <a:pPr marL="342900" indent="-342900">
              <a:spcAft>
                <a:spcPts val="800"/>
              </a:spcAft>
              <a:buClr>
                <a:srgbClr val="C00000"/>
              </a:buClr>
              <a:buFont typeface="Wingdings" panose="05000000000000000000" pitchFamily="2" charset="2"/>
              <a:buChar char="ü"/>
            </a:pPr>
            <a:r>
              <a:rPr lang="en-US" sz="2600" i="1" dirty="0">
                <a:solidFill>
                  <a:schemeClr val="tx1"/>
                </a:solidFill>
                <a:ea typeface="Calibri" panose="020F0502020204030204" pitchFamily="34" charset="0"/>
                <a:cs typeface="Arial" panose="020B0604020202020204" pitchFamily="34" charset="0"/>
              </a:rPr>
              <a:t>PR Handbook</a:t>
            </a:r>
            <a:r>
              <a:rPr lang="en-US" sz="2600" dirty="0">
                <a:solidFill>
                  <a:schemeClr val="tx1"/>
                </a:solidFill>
                <a:ea typeface="Calibri" panose="020F0502020204030204" pitchFamily="34" charset="0"/>
                <a:cs typeface="Arial" panose="020B0604020202020204" pitchFamily="34" charset="0"/>
              </a:rPr>
              <a:t>, approved and published in 2006, is most current service handbook, other than </a:t>
            </a:r>
            <a:r>
              <a:rPr lang="en-US" sz="2600" i="1" dirty="0">
                <a:solidFill>
                  <a:schemeClr val="tx1"/>
                </a:solidFill>
                <a:ea typeface="Calibri" panose="020F0502020204030204" pitchFamily="34" charset="0"/>
                <a:cs typeface="Arial" panose="020B0604020202020204" pitchFamily="34" charset="0"/>
              </a:rPr>
              <a:t>GWSNA</a:t>
            </a:r>
            <a:r>
              <a:rPr lang="en-US" sz="2600" dirty="0">
                <a:solidFill>
                  <a:schemeClr val="tx1"/>
                </a:solidFill>
                <a:ea typeface="Calibri" panose="020F0502020204030204" pitchFamily="34" charset="0"/>
                <a:cs typeface="Arial" panose="020B0604020202020204" pitchFamily="34" charset="0"/>
              </a:rPr>
              <a:t> </a:t>
            </a:r>
          </a:p>
          <a:p>
            <a:pPr marL="342900" indent="-342900">
              <a:spcAft>
                <a:spcPts val="800"/>
              </a:spcAft>
              <a:buClr>
                <a:srgbClr val="C00000"/>
              </a:buClr>
              <a:buFont typeface="Wingdings" panose="05000000000000000000" pitchFamily="2" charset="2"/>
              <a:buChar char="ü"/>
            </a:pPr>
            <a:r>
              <a:rPr lang="en-US" sz="2600" i="1" dirty="0">
                <a:solidFill>
                  <a:schemeClr val="tx1"/>
                </a:solidFill>
                <a:ea typeface="Calibri" panose="020F0502020204030204" pitchFamily="34" charset="0"/>
                <a:cs typeface="Arial" panose="020B0604020202020204" pitchFamily="34" charset="0"/>
              </a:rPr>
              <a:t>PR Basics</a:t>
            </a:r>
            <a:r>
              <a:rPr lang="en-US" sz="2600" dirty="0">
                <a:solidFill>
                  <a:schemeClr val="tx1"/>
                </a:solidFill>
                <a:ea typeface="Calibri" panose="020F0502020204030204" pitchFamily="34" charset="0"/>
                <a:cs typeface="Arial" panose="020B0604020202020204" pitchFamily="34" charset="0"/>
              </a:rPr>
              <a:t> developed through World Board-approval process. </a:t>
            </a:r>
            <a:r>
              <a:rPr lang="en-US" sz="2600" dirty="0">
                <a:solidFill>
                  <a:schemeClr val="tx1"/>
                </a:solidFill>
                <a:ea typeface="Times New Roman" panose="02020603050405020304" pitchFamily="18" charset="0"/>
              </a:rPr>
              <a:t>Distribute almost eight times as many paper copies of </a:t>
            </a:r>
            <a:r>
              <a:rPr lang="en-US" sz="2600" i="1" dirty="0">
                <a:solidFill>
                  <a:schemeClr val="tx1"/>
                </a:solidFill>
                <a:ea typeface="Times New Roman" panose="02020603050405020304" pitchFamily="18" charset="0"/>
              </a:rPr>
              <a:t>PR Basics</a:t>
            </a:r>
            <a:r>
              <a:rPr lang="en-US" sz="2600" dirty="0">
                <a:solidFill>
                  <a:schemeClr val="tx1"/>
                </a:solidFill>
                <a:ea typeface="Times New Roman" panose="02020603050405020304" pitchFamily="18" charset="0"/>
              </a:rPr>
              <a:t> as we do </a:t>
            </a:r>
            <a:r>
              <a:rPr lang="en-US" sz="2600" i="1" dirty="0">
                <a:solidFill>
                  <a:schemeClr val="tx1"/>
                </a:solidFill>
                <a:ea typeface="Times New Roman" panose="02020603050405020304" pitchFamily="18" charset="0"/>
              </a:rPr>
              <a:t>PR Handbook</a:t>
            </a:r>
            <a:r>
              <a:rPr lang="en-US" sz="2600" dirty="0">
                <a:solidFill>
                  <a:schemeClr val="tx1"/>
                </a:solidFill>
                <a:ea typeface="Times New Roman" panose="02020603050405020304" pitchFamily="18" charset="0"/>
              </a:rPr>
              <a:t> </a:t>
            </a:r>
          </a:p>
          <a:p>
            <a:pPr marL="342900" indent="-342900">
              <a:spcAft>
                <a:spcPts val="800"/>
              </a:spcAft>
              <a:buClr>
                <a:srgbClr val="C00000"/>
              </a:buClr>
              <a:buFont typeface="Wingdings" panose="05000000000000000000" pitchFamily="2" charset="2"/>
              <a:buChar char="ü"/>
            </a:pPr>
            <a:r>
              <a:rPr lang="en-US" sz="2600" dirty="0">
                <a:solidFill>
                  <a:schemeClr val="tx1"/>
                </a:solidFill>
                <a:ea typeface="Calibri" panose="020F0502020204030204" pitchFamily="34" charset="0"/>
                <a:cs typeface="Arial" panose="020B0604020202020204" pitchFamily="34" charset="0"/>
              </a:rPr>
              <a:t>Shorter, easier-to-digest, easier-to-translate pieces seem to be Fellowship preference. </a:t>
            </a:r>
          </a:p>
          <a:p>
            <a:pPr marL="342900" indent="-342900">
              <a:spcAft>
                <a:spcPts val="800"/>
              </a:spcAft>
              <a:buClr>
                <a:srgbClr val="C00000"/>
              </a:buClr>
              <a:buFont typeface="Wingdings" panose="05000000000000000000" pitchFamily="2" charset="2"/>
              <a:buChar char="ü"/>
            </a:pPr>
            <a:r>
              <a:rPr lang="en-US" sz="2600" dirty="0">
                <a:solidFill>
                  <a:schemeClr val="tx1"/>
                </a:solidFill>
                <a:ea typeface="Calibri" panose="020F0502020204030204" pitchFamily="34" charset="0"/>
                <a:cs typeface="Arial" panose="020B0604020202020204" pitchFamily="34" charset="0"/>
              </a:rPr>
              <a:t>Considering ways to package shorter, more current resources to make more accessible</a:t>
            </a:r>
          </a:p>
          <a:p>
            <a:pPr marL="741363" lvl="1" indent="-342900">
              <a:spcAft>
                <a:spcPts val="800"/>
              </a:spcAft>
              <a:buClr>
                <a:srgbClr val="C00000"/>
              </a:buClr>
              <a:buFont typeface="Wingdings" panose="05000000000000000000" pitchFamily="2" charset="2"/>
              <a:buChar char="§"/>
            </a:pPr>
            <a:r>
              <a:rPr lang="en-US" sz="2600" dirty="0">
                <a:solidFill>
                  <a:schemeClr val="tx1"/>
                </a:solidFill>
                <a:ea typeface="Calibri" panose="020F0502020204030204" pitchFamily="34" charset="0"/>
                <a:cs typeface="Arial" panose="020B0604020202020204" pitchFamily="34" charset="0"/>
              </a:rPr>
              <a:t>Plan to include them as addenda to </a:t>
            </a:r>
            <a:r>
              <a:rPr lang="en-US" sz="2600" i="1" dirty="0">
                <a:solidFill>
                  <a:schemeClr val="tx1"/>
                </a:solidFill>
                <a:ea typeface="Calibri" panose="020F0502020204030204" pitchFamily="34" charset="0"/>
                <a:cs typeface="Arial" panose="020B0604020202020204" pitchFamily="34" charset="0"/>
              </a:rPr>
              <a:t>GLS</a:t>
            </a:r>
          </a:p>
          <a:p>
            <a:pPr marL="741363" indent="-342900">
              <a:spcAft>
                <a:spcPts val="800"/>
              </a:spcAft>
              <a:buClr>
                <a:srgbClr val="C00000"/>
              </a:buClr>
              <a:buFont typeface="Wingdings" panose="05000000000000000000" pitchFamily="2" charset="2"/>
              <a:buChar char="§"/>
            </a:pPr>
            <a:r>
              <a:rPr lang="en-US" sz="2600" dirty="0">
                <a:solidFill>
                  <a:schemeClr val="tx1"/>
                </a:solidFill>
                <a:ea typeface="Calibri" panose="020F0502020204030204" pitchFamily="34" charset="0"/>
                <a:cs typeface="Arial" panose="020B0604020202020204" pitchFamily="34" charset="0"/>
              </a:rPr>
              <a:t>Discussing apps and other ideas</a:t>
            </a:r>
          </a:p>
          <a:p>
            <a:pPr lvl="0">
              <a:spcAft>
                <a:spcPts val="1200"/>
              </a:spcAft>
              <a:buClr>
                <a:srgbClr val="C00000"/>
              </a:buClr>
            </a:pPr>
            <a:endParaRPr sz="2000" dirty="0">
              <a:solidFill>
                <a:schemeClr val="tx1"/>
              </a:solidFill>
            </a:endParaRPr>
          </a:p>
        </p:txBody>
      </p:sp>
      <p:sp>
        <p:nvSpPr>
          <p:cNvPr id="3" name="Google Shape;118;p14"/>
          <p:cNvSpPr txBox="1">
            <a:spLocks/>
          </p:cNvSpPr>
          <p:nvPr/>
        </p:nvSpPr>
        <p:spPr>
          <a:xfrm>
            <a:off x="550507" y="293509"/>
            <a:ext cx="11424616" cy="9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solidFill>
                  <a:srgbClr val="00B0F0"/>
                </a:solidFill>
              </a:rPr>
              <a:t>Improving Accessibility to Service Materials</a:t>
            </a:r>
          </a:p>
        </p:txBody>
      </p:sp>
      <p:grpSp>
        <p:nvGrpSpPr>
          <p:cNvPr id="5" name="Group 4"/>
          <p:cNvGrpSpPr/>
          <p:nvPr/>
        </p:nvGrpSpPr>
        <p:grpSpPr>
          <a:xfrm rot="778955">
            <a:off x="10022061" y="4741964"/>
            <a:ext cx="1756772" cy="1800691"/>
            <a:chOff x="11313614" y="2196472"/>
            <a:chExt cx="1756772" cy="1800691"/>
          </a:xfrm>
        </p:grpSpPr>
        <p:pic>
          <p:nvPicPr>
            <p:cNvPr id="4" name="Picture 3">
              <a:extLst>
                <a:ext uri="{FF2B5EF4-FFF2-40B4-BE49-F238E27FC236}">
                  <a16:creationId xmlns:a16="http://schemas.microsoft.com/office/drawing/2014/main" xmlns="" id="{D1DA1A95-65C3-554F-9377-641FE4BDEAB4}"/>
                </a:ext>
              </a:extLst>
            </p:cNvPr>
            <p:cNvPicPr>
              <a:picLocks noChangeAspect="1"/>
            </p:cNvPicPr>
            <p:nvPr/>
          </p:nvPicPr>
          <p:blipFill>
            <a:blip r:embed="rId3"/>
            <a:stretch>
              <a:fillRect/>
            </a:stretch>
          </p:blipFill>
          <p:spPr>
            <a:xfrm>
              <a:off x="11313614" y="2196472"/>
              <a:ext cx="1756772" cy="1800691"/>
            </a:xfrm>
            <a:prstGeom prst="rect">
              <a:avLst/>
            </a:prstGeom>
          </p:spPr>
        </p:pic>
        <p:sp>
          <p:nvSpPr>
            <p:cNvPr id="2" name="Rectangle 1"/>
            <p:cNvSpPr/>
            <p:nvPr/>
          </p:nvSpPr>
          <p:spPr>
            <a:xfrm rot="21387463">
              <a:off x="11362522" y="2276403"/>
              <a:ext cx="1553438" cy="1631216"/>
            </a:xfrm>
            <a:prstGeom prst="rect">
              <a:avLst/>
            </a:prstGeom>
          </p:spPr>
          <p:txBody>
            <a:bodyPr wrap="square">
              <a:spAutoFit/>
            </a:bodyPr>
            <a:lstStyle/>
            <a:p>
              <a:pPr algn="ctr">
                <a:spcAft>
                  <a:spcPts val="800"/>
                </a:spcAft>
                <a:buClr>
                  <a:srgbClr val="C00000"/>
                </a:buClr>
              </a:pPr>
              <a:r>
                <a:rPr lang="en-US" sz="2000" b="1" dirty="0">
                  <a:solidFill>
                    <a:schemeClr val="tx1"/>
                  </a:solidFill>
                  <a:effectLst>
                    <a:outerShdw blurRad="38100" dist="38100" dir="2700000" algn="tl">
                      <a:srgbClr val="000000">
                        <a:alpha val="43137"/>
                      </a:srgbClr>
                    </a:outerShdw>
                  </a:effectLst>
                  <a:latin typeface="Ink Free" panose="03080402000500000000" pitchFamily="66" charset="0"/>
                  <a:ea typeface="Calibri" panose="020F0502020204030204" pitchFamily="34" charset="0"/>
                  <a:cs typeface="Arial" panose="020B0604020202020204" pitchFamily="34" charset="0"/>
                </a:rPr>
                <a:t>Complete list of all service tools in  Addendum F</a:t>
              </a:r>
            </a:p>
          </p:txBody>
        </p:sp>
      </p:grpSp>
    </p:spTree>
    <p:extLst>
      <p:ext uri="{BB962C8B-B14F-4D97-AF65-F5344CB8AC3E}">
        <p14:creationId xmlns:p14="http://schemas.microsoft.com/office/powerpoint/2010/main" val="1115796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D287D72-C788-5B47-A51F-1028A0A1D621}"/>
              </a:ext>
            </a:extLst>
          </p:cNvPr>
          <p:cNvSpPr txBox="1"/>
          <p:nvPr/>
        </p:nvSpPr>
        <p:spPr>
          <a:xfrm>
            <a:off x="1075039" y="1618643"/>
            <a:ext cx="9199978" cy="3046988"/>
          </a:xfrm>
          <a:prstGeom prst="rect">
            <a:avLst/>
          </a:prstGeom>
          <a:noFill/>
        </p:spPr>
        <p:txBody>
          <a:bodyPr wrap="square" rtlCol="0">
            <a:spAutoFit/>
          </a:bodyPr>
          <a:lstStyle/>
          <a:p>
            <a:pPr>
              <a:spcAft>
                <a:spcPts val="800"/>
              </a:spcAft>
            </a:pPr>
            <a:r>
              <a:rPr lang="en-US" sz="4800" b="1" dirty="0">
                <a:solidFill>
                  <a:schemeClr val="tx1"/>
                </a:solidFill>
                <a:latin typeface="+mn-lt"/>
                <a:ea typeface="Calibri" panose="020F0502020204030204" pitchFamily="34" charset="0"/>
                <a:cs typeface="Arial" panose="020B0604020202020204" pitchFamily="34" charset="0"/>
              </a:rPr>
              <a:t>4. What other ideas do you have for getting approved service materials to groups and members more easily?</a:t>
            </a:r>
            <a:endParaRPr lang="en-US" sz="4800" b="1" dirty="0">
              <a:solidFill>
                <a:schemeClr val="tx1"/>
              </a:solidFill>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3353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 name="Picture 2">
            <a:extLst>
              <a:ext uri="{FF2B5EF4-FFF2-40B4-BE49-F238E27FC236}">
                <a16:creationId xmlns:a16="http://schemas.microsoft.com/office/drawing/2014/main" xmlns="" id="{772B10EB-E3EB-E948-8981-3E9D8C57DF7A}"/>
              </a:ext>
            </a:extLst>
          </p:cNvPr>
          <p:cNvPicPr>
            <a:picLocks noChangeAspect="1"/>
          </p:cNvPicPr>
          <p:nvPr/>
        </p:nvPicPr>
        <p:blipFill>
          <a:blip r:embed="rId3"/>
          <a:stretch>
            <a:fillRect/>
          </a:stretch>
        </p:blipFill>
        <p:spPr>
          <a:xfrm rot="21199576">
            <a:off x="152115" y="23267"/>
            <a:ext cx="4077701" cy="5587960"/>
          </a:xfrm>
          <a:prstGeom prst="rect">
            <a:avLst/>
          </a:prstGeom>
        </p:spPr>
      </p:pic>
      <p:sp>
        <p:nvSpPr>
          <p:cNvPr id="158" name="Google Shape;158;p19"/>
          <p:cNvSpPr txBox="1">
            <a:spLocks noGrp="1"/>
          </p:cNvSpPr>
          <p:nvPr>
            <p:ph type="ctrTitle" idx="4294967295"/>
          </p:nvPr>
        </p:nvSpPr>
        <p:spPr>
          <a:xfrm rot="21091604">
            <a:off x="477470" y="331056"/>
            <a:ext cx="4003675" cy="3871912"/>
          </a:xfrm>
          <a:prstGeom prst="rect">
            <a:avLst/>
          </a:prstGeom>
        </p:spPr>
        <p:txBody>
          <a:bodyPr spcFirstLastPara="1" wrap="square" lIns="121900" tIns="121900" rIns="121900" bIns="121900" anchor="b" anchorCtr="0">
            <a:noAutofit/>
          </a:bodyPr>
          <a:lstStyle/>
          <a:p>
            <a:r>
              <a:rPr lang="en" sz="6000" b="1" dirty="0">
                <a:solidFill>
                  <a:schemeClr val="tx1"/>
                </a:solidFill>
                <a:latin typeface="Ink Free" panose="03080402000500000000" pitchFamily="66" charset="0"/>
              </a:rPr>
              <a:t>Pause </a:t>
            </a:r>
            <a:br>
              <a:rPr lang="en" sz="6000" b="1" dirty="0">
                <a:solidFill>
                  <a:schemeClr val="tx1"/>
                </a:solidFill>
                <a:latin typeface="Ink Free" panose="03080402000500000000" pitchFamily="66" charset="0"/>
              </a:rPr>
            </a:br>
            <a:r>
              <a:rPr lang="en" sz="6000" b="1" dirty="0">
                <a:solidFill>
                  <a:schemeClr val="tx1"/>
                </a:solidFill>
                <a:latin typeface="Ink Free" panose="03080402000500000000" pitchFamily="66" charset="0"/>
              </a:rPr>
              <a:t>for discussion</a:t>
            </a:r>
            <a:endParaRPr sz="6000" b="1" dirty="0">
              <a:solidFill>
                <a:schemeClr val="tx1"/>
              </a:solidFill>
              <a:latin typeface="Ink Free" panose="03080402000500000000" pitchFamily="66" charset="0"/>
            </a:endParaRPr>
          </a:p>
        </p:txBody>
      </p:sp>
      <p:sp>
        <p:nvSpPr>
          <p:cNvPr id="2" name="TextBox 1"/>
          <p:cNvSpPr txBox="1"/>
          <p:nvPr/>
        </p:nvSpPr>
        <p:spPr>
          <a:xfrm>
            <a:off x="4353628" y="1047532"/>
            <a:ext cx="6385908" cy="4154984"/>
          </a:xfrm>
          <a:prstGeom prst="rect">
            <a:avLst/>
          </a:prstGeom>
          <a:noFill/>
        </p:spPr>
        <p:txBody>
          <a:bodyPr wrap="square" rtlCol="0">
            <a:spAutoFit/>
          </a:bodyPr>
          <a:lstStyle/>
          <a:p>
            <a:r>
              <a:rPr lang="en-US" sz="4400" dirty="0">
                <a:solidFill>
                  <a:schemeClr val="bg1"/>
                </a:solidFill>
                <a:effectLst>
                  <a:outerShdw blurRad="50800" dist="38100" dir="5400000" algn="t" rotWithShape="0">
                    <a:prstClr val="black">
                      <a:alpha val="73000"/>
                    </a:prstClr>
                  </a:outerShdw>
                </a:effectLst>
              </a:rPr>
              <a:t>What other ideas do you have for getting approved service materials to groups and members more easily?</a:t>
            </a:r>
          </a:p>
          <a:p>
            <a:endParaRPr lang="en-US" sz="4400" b="1" dirty="0">
              <a:solidFill>
                <a:schemeClr val="bg1"/>
              </a:solidFill>
              <a:effectLst>
                <a:outerShdw blurRad="50800" dist="38100" dir="5400000" algn="t" rotWithShape="0">
                  <a:prstClr val="black">
                    <a:alpha val="73000"/>
                  </a:prstClr>
                </a:outerShdw>
              </a:effectLst>
            </a:endParaRPr>
          </a:p>
        </p:txBody>
      </p:sp>
    </p:spTree>
    <p:extLst>
      <p:ext uri="{BB962C8B-B14F-4D97-AF65-F5344CB8AC3E}">
        <p14:creationId xmlns:p14="http://schemas.microsoft.com/office/powerpoint/2010/main" val="284394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8" name="Google Shape;138;p16"/>
          <p:cNvSpPr txBox="1">
            <a:spLocks noGrp="1"/>
          </p:cNvSpPr>
          <p:nvPr>
            <p:ph type="sldNum" idx="4294967295"/>
          </p:nvPr>
        </p:nvSpPr>
        <p:spPr>
          <a:xfrm>
            <a:off x="11460163" y="6332538"/>
            <a:ext cx="731837" cy="525462"/>
          </a:xfrm>
          <a:prstGeom prst="rect">
            <a:avLst/>
          </a:prstGeom>
        </p:spPr>
        <p:txBody>
          <a:bodyPr spcFirstLastPara="1" wrap="square" lIns="121900" tIns="121900" rIns="121900" bIns="121900" anchor="ctr" anchorCtr="0">
            <a:noAutofit/>
          </a:bodyPr>
          <a:lstStyle/>
          <a:p>
            <a:fld id="{00000000-1234-1234-1234-123412341234}" type="slidenum">
              <a:rPr lang="en"/>
              <a:pPr/>
              <a:t>4</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5822" y="430822"/>
            <a:ext cx="6509239" cy="550532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8;p14"/>
          <p:cNvSpPr txBox="1">
            <a:spLocks/>
          </p:cNvSpPr>
          <p:nvPr/>
        </p:nvSpPr>
        <p:spPr>
          <a:xfrm>
            <a:off x="4029807" y="22450"/>
            <a:ext cx="7945315" cy="9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400" b="1" dirty="0">
                <a:solidFill>
                  <a:srgbClr val="00B0F0"/>
                </a:solidFill>
              </a:rPr>
              <a:t>Getting Caught Up</a:t>
            </a:r>
          </a:p>
        </p:txBody>
      </p:sp>
      <p:sp>
        <p:nvSpPr>
          <p:cNvPr id="5" name="Google Shape;118;p14"/>
          <p:cNvSpPr txBox="1">
            <a:spLocks/>
          </p:cNvSpPr>
          <p:nvPr/>
        </p:nvSpPr>
        <p:spPr>
          <a:xfrm>
            <a:off x="4322885" y="2391509"/>
            <a:ext cx="7068400" cy="414996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42900" lvl="0" indent="-342900">
              <a:spcAft>
                <a:spcPts val="800"/>
              </a:spcAft>
              <a:buFont typeface="Symbol" panose="05050102010706020507" pitchFamily="18" charset="2"/>
              <a:buChar char=""/>
            </a:pPr>
            <a:endParaRPr lang="en-US" sz="20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4029807" y="1803052"/>
            <a:ext cx="8050824" cy="523220"/>
          </a:xfrm>
          <a:prstGeom prst="rect">
            <a:avLst/>
          </a:prstGeom>
        </p:spPr>
        <p:txBody>
          <a:bodyPr wrap="square">
            <a:spAutoFit/>
          </a:bodyPr>
          <a:lstStyle/>
          <a:p>
            <a:pPr lvl="0">
              <a:spcAft>
                <a:spcPts val="800"/>
              </a:spcAft>
            </a:pPr>
            <a:endParaRPr lang="en-US" sz="28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3977052" y="1133419"/>
            <a:ext cx="8050824" cy="5631544"/>
          </a:xfrm>
          <a:prstGeom prst="rect">
            <a:avLst/>
          </a:prstGeom>
        </p:spPr>
        <p:txBody>
          <a:bodyPr wrap="square">
            <a:noAutofit/>
          </a:bodyPr>
          <a:lstStyle/>
          <a:p>
            <a:pPr marL="342900" lvl="0" indent="-342900">
              <a:spcAft>
                <a:spcPts val="1200"/>
              </a:spcAft>
              <a:buClr>
                <a:srgbClr val="C00000"/>
              </a:buClr>
              <a:buFont typeface="Wingdings" panose="05000000000000000000" pitchFamily="2" charset="2"/>
              <a:buChar char="ü"/>
            </a:pPr>
            <a:r>
              <a:rPr lang="en-US" sz="3100" dirty="0">
                <a:solidFill>
                  <a:schemeClr val="tx1"/>
                </a:solidFill>
                <a:latin typeface="+mn-lt"/>
                <a:ea typeface="Times New Roman" panose="02020603050405020304" pitchFamily="18" charset="0"/>
              </a:rPr>
              <a:t>We hope to develop, review, and approve tools that we can eventually compile to revise </a:t>
            </a:r>
            <a:r>
              <a:rPr lang="en-US" sz="3100" i="1" dirty="0">
                <a:solidFill>
                  <a:schemeClr val="tx1"/>
                </a:solidFill>
                <a:latin typeface="+mn-lt"/>
                <a:ea typeface="Times New Roman" panose="02020603050405020304" pitchFamily="18" charset="0"/>
              </a:rPr>
              <a:t>A Guide to Local Service in NA</a:t>
            </a:r>
            <a:r>
              <a:rPr lang="en-US" sz="3100" dirty="0">
                <a:solidFill>
                  <a:schemeClr val="tx1"/>
                </a:solidFill>
                <a:latin typeface="+mn-lt"/>
                <a:ea typeface="Times New Roman" panose="02020603050405020304" pitchFamily="18" charset="0"/>
              </a:rPr>
              <a:t>. </a:t>
            </a:r>
          </a:p>
          <a:p>
            <a:pPr marL="342900" lvl="0" indent="-342900">
              <a:spcAft>
                <a:spcPts val="1200"/>
              </a:spcAft>
              <a:buClr>
                <a:srgbClr val="C00000"/>
              </a:buClr>
              <a:buFont typeface="Wingdings" panose="05000000000000000000" pitchFamily="2" charset="2"/>
              <a:buChar char="ü"/>
            </a:pPr>
            <a:r>
              <a:rPr lang="en-US" sz="3100" dirty="0">
                <a:solidFill>
                  <a:schemeClr val="tx1"/>
                </a:solidFill>
                <a:latin typeface="+mn-lt"/>
                <a:ea typeface="Times New Roman" panose="02020603050405020304" pitchFamily="18" charset="0"/>
              </a:rPr>
              <a:t>We need to be able to update materials more easily and make them available. </a:t>
            </a:r>
          </a:p>
          <a:p>
            <a:pPr marL="342900" lvl="0" indent="-342900">
              <a:spcAft>
                <a:spcPts val="1200"/>
              </a:spcAft>
              <a:buClr>
                <a:srgbClr val="C00000"/>
              </a:buClr>
              <a:buFont typeface="Wingdings" panose="05000000000000000000" pitchFamily="2" charset="2"/>
              <a:buChar char="ü"/>
            </a:pPr>
            <a:r>
              <a:rPr lang="en-US" sz="3100" dirty="0">
                <a:solidFill>
                  <a:schemeClr val="tx1"/>
                </a:solidFill>
                <a:latin typeface="+mn-lt"/>
                <a:ea typeface="Times New Roman" panose="02020603050405020304" pitchFamily="18" charset="0"/>
              </a:rPr>
              <a:t>We want the look and packaging of materials to be more obvious to newer members or those new to service, and we want it to reflect members’ vision of how these materials should be used. </a:t>
            </a:r>
          </a:p>
        </p:txBody>
      </p:sp>
      <p:pic>
        <p:nvPicPr>
          <p:cNvPr id="7" name="Picture 6">
            <a:extLst>
              <a:ext uri="{FF2B5EF4-FFF2-40B4-BE49-F238E27FC236}">
                <a16:creationId xmlns:a16="http://schemas.microsoft.com/office/drawing/2014/main" xmlns="" id="{FF6446DB-79F4-D149-A72D-3D8A219AEEBE}"/>
              </a:ext>
            </a:extLst>
          </p:cNvPr>
          <p:cNvPicPr>
            <a:picLocks noChangeAspect="1"/>
          </p:cNvPicPr>
          <p:nvPr/>
        </p:nvPicPr>
        <p:blipFill>
          <a:blip r:embed="rId3"/>
          <a:stretch>
            <a:fillRect/>
          </a:stretch>
        </p:blipFill>
        <p:spPr>
          <a:xfrm>
            <a:off x="328507" y="236390"/>
            <a:ext cx="2269067" cy="3166533"/>
          </a:xfrm>
          <a:prstGeom prst="rect">
            <a:avLst/>
          </a:prstGeom>
        </p:spPr>
      </p:pic>
      <p:grpSp>
        <p:nvGrpSpPr>
          <p:cNvPr id="11" name="Group 10"/>
          <p:cNvGrpSpPr/>
          <p:nvPr/>
        </p:nvGrpSpPr>
        <p:grpSpPr>
          <a:xfrm rot="21096193">
            <a:off x="109146" y="3672538"/>
            <a:ext cx="3257140" cy="964758"/>
            <a:chOff x="109285" y="3674434"/>
            <a:chExt cx="3257140" cy="964758"/>
          </a:xfrm>
        </p:grpSpPr>
        <p:pic>
          <p:nvPicPr>
            <p:cNvPr id="9" name="Picture 8">
              <a:extLst>
                <a:ext uri="{FF2B5EF4-FFF2-40B4-BE49-F238E27FC236}">
                  <a16:creationId xmlns:a16="http://schemas.microsoft.com/office/drawing/2014/main" xmlns="" id="{47625298-13E7-E945-AB49-81D0E33CE2A6}"/>
                </a:ext>
              </a:extLst>
            </p:cNvPr>
            <p:cNvPicPr>
              <a:picLocks noChangeAspect="1"/>
            </p:cNvPicPr>
            <p:nvPr/>
          </p:nvPicPr>
          <p:blipFill>
            <a:blip r:embed="rId4"/>
            <a:stretch>
              <a:fillRect/>
            </a:stretch>
          </p:blipFill>
          <p:spPr>
            <a:xfrm>
              <a:off x="109285" y="3674434"/>
              <a:ext cx="3178028" cy="964758"/>
            </a:xfrm>
            <a:prstGeom prst="rect">
              <a:avLst/>
            </a:prstGeom>
          </p:spPr>
        </p:pic>
        <p:sp>
          <p:nvSpPr>
            <p:cNvPr id="2" name="Rectangle 1"/>
            <p:cNvSpPr/>
            <p:nvPr/>
          </p:nvSpPr>
          <p:spPr>
            <a:xfrm>
              <a:off x="188397" y="3822215"/>
              <a:ext cx="3178028" cy="461665"/>
            </a:xfrm>
            <a:prstGeom prst="rect">
              <a:avLst/>
            </a:prstGeom>
          </p:spPr>
          <p:txBody>
            <a:bodyPr wrap="square">
              <a:spAutoFit/>
            </a:bodyPr>
            <a:lstStyle/>
            <a:p>
              <a:r>
                <a:rPr lang="en-US" sz="2400" b="1" dirty="0">
                  <a:solidFill>
                    <a:schemeClr val="tx1"/>
                  </a:solidFill>
                  <a:effectLst>
                    <a:outerShdw blurRad="38100" dist="38100" dir="2700000" algn="tl">
                      <a:srgbClr val="000000">
                        <a:alpha val="43137"/>
                      </a:srgbClr>
                    </a:outerShdw>
                  </a:effectLst>
                  <a:latin typeface="Ink Free" panose="03080402000500000000" pitchFamily="66" charset="0"/>
                  <a:ea typeface="Times New Roman" panose="02020603050405020304" pitchFamily="18" charset="0"/>
                </a:rPr>
                <a:t>ideas for the future…</a:t>
              </a:r>
              <a:endParaRPr lang="en-US" sz="2400" b="1" dirty="0">
                <a:effectLst>
                  <a:outerShdw blurRad="38100" dist="38100" dir="2700000" algn="tl">
                    <a:srgbClr val="000000">
                      <a:alpha val="43137"/>
                    </a:srgbClr>
                  </a:outerShdw>
                </a:effectLst>
                <a:latin typeface="Ink Free" panose="03080402000500000000" pitchFamily="66" charset="0"/>
              </a:endParaRPr>
            </a:p>
          </p:txBody>
        </p:sp>
      </p:grpSp>
      <p:grpSp>
        <p:nvGrpSpPr>
          <p:cNvPr id="14" name="Group 13"/>
          <p:cNvGrpSpPr/>
          <p:nvPr/>
        </p:nvGrpSpPr>
        <p:grpSpPr>
          <a:xfrm>
            <a:off x="422352" y="4659256"/>
            <a:ext cx="3194197" cy="964758"/>
            <a:chOff x="422352" y="4659256"/>
            <a:chExt cx="3194197" cy="964758"/>
          </a:xfrm>
        </p:grpSpPr>
        <p:pic>
          <p:nvPicPr>
            <p:cNvPr id="8" name="Picture 7">
              <a:extLst>
                <a:ext uri="{FF2B5EF4-FFF2-40B4-BE49-F238E27FC236}">
                  <a16:creationId xmlns:a16="http://schemas.microsoft.com/office/drawing/2014/main" xmlns="" id="{4B2E42FD-37A8-024E-BFA8-7732349810EF}"/>
                </a:ext>
              </a:extLst>
            </p:cNvPr>
            <p:cNvPicPr>
              <a:picLocks noChangeAspect="1"/>
            </p:cNvPicPr>
            <p:nvPr/>
          </p:nvPicPr>
          <p:blipFill>
            <a:blip r:embed="rId5"/>
            <a:stretch>
              <a:fillRect/>
            </a:stretch>
          </p:blipFill>
          <p:spPr>
            <a:xfrm>
              <a:off x="422352" y="4659256"/>
              <a:ext cx="3178028" cy="964758"/>
            </a:xfrm>
            <a:prstGeom prst="rect">
              <a:avLst/>
            </a:prstGeom>
          </p:spPr>
        </p:pic>
        <p:sp>
          <p:nvSpPr>
            <p:cNvPr id="10" name="Rectangle 9"/>
            <p:cNvSpPr/>
            <p:nvPr/>
          </p:nvSpPr>
          <p:spPr>
            <a:xfrm>
              <a:off x="422352" y="4822966"/>
              <a:ext cx="3194197" cy="461665"/>
            </a:xfrm>
            <a:prstGeom prst="rect">
              <a:avLst/>
            </a:prstGeom>
          </p:spPr>
          <p:txBody>
            <a:bodyPr wrap="square">
              <a:spAutoFit/>
            </a:bodyPr>
            <a:lstStyle/>
            <a:p>
              <a:r>
                <a:rPr lang="en-US" sz="2300" b="1" dirty="0">
                  <a:solidFill>
                    <a:schemeClr val="tx1"/>
                  </a:solidFill>
                  <a:effectLst>
                    <a:outerShdw blurRad="38100" dist="38100" dir="2700000" algn="tl">
                      <a:srgbClr val="000000">
                        <a:alpha val="43137"/>
                      </a:srgbClr>
                    </a:outerShdw>
                  </a:effectLst>
                  <a:latin typeface="Ink Free" panose="03080402000500000000" pitchFamily="66" charset="0"/>
                  <a:ea typeface="Times New Roman" panose="02020603050405020304" pitchFamily="18" charset="0"/>
                </a:rPr>
                <a:t>We’ll ask for your inp</a:t>
              </a:r>
              <a:r>
                <a:rPr lang="en-US" sz="2400" b="1" dirty="0">
                  <a:solidFill>
                    <a:schemeClr val="tx1"/>
                  </a:solidFill>
                  <a:effectLst>
                    <a:outerShdw blurRad="38100" dist="38100" dir="2700000" algn="tl">
                      <a:srgbClr val="000000">
                        <a:alpha val="43137"/>
                      </a:srgbClr>
                    </a:outerShdw>
                  </a:effectLst>
                  <a:latin typeface="Ink Free" panose="03080402000500000000" pitchFamily="66" charset="0"/>
                  <a:ea typeface="Times New Roman" panose="02020603050405020304" pitchFamily="18" charset="0"/>
                </a:rPr>
                <a:t>ut</a:t>
              </a:r>
              <a:endParaRPr lang="en-US" sz="2400" b="1" dirty="0">
                <a:effectLst>
                  <a:outerShdw blurRad="38100" dist="38100" dir="2700000" algn="tl">
                    <a:srgbClr val="000000">
                      <a:alpha val="43137"/>
                    </a:srgbClr>
                  </a:outerShdw>
                </a:effectLst>
                <a:latin typeface="Ink Free" panose="03080402000500000000" pitchFamily="66" charset="0"/>
              </a:endParaRPr>
            </a:p>
          </p:txBody>
        </p:sp>
      </p:grpSp>
      <p:grpSp>
        <p:nvGrpSpPr>
          <p:cNvPr id="16" name="Group 15"/>
          <p:cNvGrpSpPr/>
          <p:nvPr/>
        </p:nvGrpSpPr>
        <p:grpSpPr>
          <a:xfrm>
            <a:off x="328507" y="5570506"/>
            <a:ext cx="3140603" cy="944241"/>
            <a:chOff x="622021" y="5663544"/>
            <a:chExt cx="3140603" cy="944241"/>
          </a:xfrm>
        </p:grpSpPr>
        <p:pic>
          <p:nvPicPr>
            <p:cNvPr id="12" name="Picture 11">
              <a:extLst>
                <a:ext uri="{FF2B5EF4-FFF2-40B4-BE49-F238E27FC236}">
                  <a16:creationId xmlns:a16="http://schemas.microsoft.com/office/drawing/2014/main" xmlns="" id="{B83AF825-F38D-214A-9DE7-50DCBDF1F739}"/>
                </a:ext>
              </a:extLst>
            </p:cNvPr>
            <p:cNvPicPr>
              <a:picLocks noChangeAspect="1"/>
            </p:cNvPicPr>
            <p:nvPr/>
          </p:nvPicPr>
          <p:blipFill>
            <a:blip r:embed="rId6"/>
            <a:stretch>
              <a:fillRect/>
            </a:stretch>
          </p:blipFill>
          <p:spPr>
            <a:xfrm rot="21029988">
              <a:off x="637100" y="5663544"/>
              <a:ext cx="3110442" cy="944241"/>
            </a:xfrm>
            <a:prstGeom prst="rect">
              <a:avLst/>
            </a:prstGeom>
          </p:spPr>
        </p:pic>
        <p:sp>
          <p:nvSpPr>
            <p:cNvPr id="15" name="Rectangle 14"/>
            <p:cNvSpPr/>
            <p:nvPr/>
          </p:nvSpPr>
          <p:spPr>
            <a:xfrm rot="21048777">
              <a:off x="622021" y="5835912"/>
              <a:ext cx="3140603" cy="430887"/>
            </a:xfrm>
            <a:prstGeom prst="rect">
              <a:avLst/>
            </a:prstGeom>
          </p:spPr>
          <p:txBody>
            <a:bodyPr wrap="none">
              <a:spAutoFit/>
            </a:bodyPr>
            <a:lstStyle/>
            <a:p>
              <a:r>
                <a:rPr lang="en-US" sz="2200" b="1" dirty="0">
                  <a:solidFill>
                    <a:schemeClr val="tx1"/>
                  </a:solidFill>
                  <a:effectLst>
                    <a:outerShdw blurRad="38100" dist="38100" dir="2700000" algn="tl">
                      <a:srgbClr val="000000">
                        <a:alpha val="43137"/>
                      </a:srgbClr>
                    </a:outerShdw>
                  </a:effectLst>
                  <a:latin typeface="Ink Free" panose="03080402000500000000" pitchFamily="66" charset="0"/>
                  <a:ea typeface="Times New Roman" panose="02020603050405020304" pitchFamily="18" charset="0"/>
                </a:rPr>
                <a:t>and provide lots of notic</a:t>
              </a:r>
              <a:r>
                <a:rPr lang="en-US" sz="2000" b="1" dirty="0">
                  <a:solidFill>
                    <a:schemeClr val="tx1"/>
                  </a:solidFill>
                  <a:effectLst>
                    <a:outerShdw blurRad="38100" dist="38100" dir="2700000" algn="tl">
                      <a:srgbClr val="000000">
                        <a:alpha val="43137"/>
                      </a:srgbClr>
                    </a:outerShdw>
                  </a:effectLst>
                  <a:latin typeface="Ink Free" panose="03080402000500000000" pitchFamily="66" charset="0"/>
                  <a:ea typeface="Times New Roman" panose="02020603050405020304" pitchFamily="18" charset="0"/>
                </a:rPr>
                <a:t>e</a:t>
              </a:r>
              <a:endParaRPr lang="en-US" sz="2000" b="1" dirty="0">
                <a:effectLst>
                  <a:outerShdw blurRad="38100" dist="38100" dir="2700000" algn="tl">
                    <a:srgbClr val="000000">
                      <a:alpha val="43137"/>
                    </a:srgbClr>
                  </a:outerShdw>
                </a:effectLst>
                <a:latin typeface="Ink Free" panose="03080402000500000000" pitchFamily="66" charset="0"/>
              </a:endParaRPr>
            </a:p>
          </p:txBody>
        </p:sp>
      </p:grpSp>
    </p:spTree>
    <p:extLst>
      <p:ext uri="{BB962C8B-B14F-4D97-AF65-F5344CB8AC3E}">
        <p14:creationId xmlns:p14="http://schemas.microsoft.com/office/powerpoint/2010/main" val="4169978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14"/>
          <p:cNvSpPr txBox="1">
            <a:spLocks noGrp="1"/>
          </p:cNvSpPr>
          <p:nvPr>
            <p:ph type="body" idx="4294967295"/>
          </p:nvPr>
        </p:nvSpPr>
        <p:spPr>
          <a:xfrm>
            <a:off x="457200" y="891791"/>
            <a:ext cx="7763608" cy="4995825"/>
          </a:xfrm>
          <a:prstGeom prst="rect">
            <a:avLst/>
          </a:prstGeom>
        </p:spPr>
        <p:txBody>
          <a:bodyPr spcFirstLastPara="1" wrap="square" lIns="121900" tIns="121900" rIns="121900" bIns="121900" anchor="t" anchorCtr="0">
            <a:noAutofit/>
          </a:bodyPr>
          <a:lstStyle/>
          <a:p>
            <a:pPr marL="457200" lvl="0" indent="-457200">
              <a:spcAft>
                <a:spcPts val="800"/>
              </a:spcAft>
              <a:buClr>
                <a:srgbClr val="C00000"/>
              </a:buClr>
              <a:buFont typeface="Wingdings" panose="05000000000000000000" pitchFamily="2" charset="2"/>
              <a:buChar char="ü"/>
            </a:pPr>
            <a:r>
              <a:rPr lang="en-US" sz="3200" dirty="0">
                <a:solidFill>
                  <a:schemeClr val="tx1"/>
                </a:solidFill>
                <a:ea typeface="Times New Roman" panose="02020603050405020304" pitchFamily="18" charset="0"/>
              </a:rPr>
              <a:t>Survey is to gather </a:t>
            </a:r>
            <a:r>
              <a:rPr lang="en-US" sz="3200" u="sng" dirty="0">
                <a:solidFill>
                  <a:schemeClr val="tx1"/>
                </a:solidFill>
                <a:ea typeface="Times New Roman" panose="02020603050405020304" pitchFamily="18" charset="0"/>
              </a:rPr>
              <a:t>your</a:t>
            </a:r>
            <a:r>
              <a:rPr lang="en-US" sz="3200" dirty="0">
                <a:solidFill>
                  <a:schemeClr val="tx1"/>
                </a:solidFill>
                <a:ea typeface="Times New Roman" panose="02020603050405020304" pitchFamily="18" charset="0"/>
              </a:rPr>
              <a:t> ideas about topics we intend to discuss at WSC 2020 </a:t>
            </a:r>
          </a:p>
          <a:p>
            <a:pPr marL="457200" lvl="0" indent="-457200">
              <a:spcAft>
                <a:spcPts val="800"/>
              </a:spcAft>
              <a:buClr>
                <a:srgbClr val="C00000"/>
              </a:buClr>
              <a:buFont typeface="Wingdings" panose="05000000000000000000" pitchFamily="2" charset="2"/>
              <a:buChar char="ü"/>
            </a:pPr>
            <a:r>
              <a:rPr lang="en-US" sz="3200" dirty="0">
                <a:solidFill>
                  <a:schemeClr val="tx1"/>
                </a:solidFill>
                <a:ea typeface="Times New Roman" panose="02020603050405020304" pitchFamily="18" charset="0"/>
              </a:rPr>
              <a:t>Want to continue to improve access and clarify the ways we categorize some materials </a:t>
            </a:r>
          </a:p>
          <a:p>
            <a:pPr marL="457200" lvl="0" indent="-457200">
              <a:spcAft>
                <a:spcPts val="800"/>
              </a:spcAft>
              <a:buClr>
                <a:srgbClr val="C00000"/>
              </a:buClr>
              <a:buFont typeface="Wingdings" panose="05000000000000000000" pitchFamily="2" charset="2"/>
              <a:buChar char="ü"/>
            </a:pPr>
            <a:r>
              <a:rPr lang="en-US" sz="3200" dirty="0">
                <a:solidFill>
                  <a:schemeClr val="tx1"/>
                </a:solidFill>
                <a:ea typeface="Times New Roman" panose="02020603050405020304" pitchFamily="18" charset="0"/>
              </a:rPr>
              <a:t>Our goal is to have more useful, current materials that reflect the Fellowship’s best practices.</a:t>
            </a:r>
          </a:p>
        </p:txBody>
      </p:sp>
      <p:pic>
        <p:nvPicPr>
          <p:cNvPr id="3" name="Picture 2">
            <a:extLst>
              <a:ext uri="{FF2B5EF4-FFF2-40B4-BE49-F238E27FC236}">
                <a16:creationId xmlns:a16="http://schemas.microsoft.com/office/drawing/2014/main" xmlns="" id="{D1DA1A95-65C3-554F-9377-641FE4BDEAB4}"/>
              </a:ext>
            </a:extLst>
          </p:cNvPr>
          <p:cNvPicPr>
            <a:picLocks noChangeAspect="1"/>
          </p:cNvPicPr>
          <p:nvPr/>
        </p:nvPicPr>
        <p:blipFill>
          <a:blip r:embed="rId3"/>
          <a:stretch>
            <a:fillRect/>
          </a:stretch>
        </p:blipFill>
        <p:spPr>
          <a:xfrm rot="1092414">
            <a:off x="8057858" y="1786139"/>
            <a:ext cx="3861750" cy="3958294"/>
          </a:xfrm>
          <a:prstGeom prst="rect">
            <a:avLst/>
          </a:prstGeom>
        </p:spPr>
      </p:pic>
      <p:sp>
        <p:nvSpPr>
          <p:cNvPr id="2" name="TextBox 1"/>
          <p:cNvSpPr txBox="1"/>
          <p:nvPr/>
        </p:nvSpPr>
        <p:spPr>
          <a:xfrm rot="963972">
            <a:off x="8215444" y="2585089"/>
            <a:ext cx="3507428" cy="2246769"/>
          </a:xfrm>
          <a:prstGeom prst="rect">
            <a:avLst/>
          </a:prstGeom>
          <a:noFill/>
        </p:spPr>
        <p:txBody>
          <a:bodyPr wrap="square" rtlCol="0">
            <a:spAutoFit/>
          </a:bodyPr>
          <a:lstStyle/>
          <a:p>
            <a:r>
              <a:rPr lang="en-US" sz="2800" b="1" dirty="0">
                <a:solidFill>
                  <a:schemeClr val="tx1"/>
                </a:solidFill>
                <a:latin typeface="Ink Free" panose="03080402000500000000" pitchFamily="66" charset="0"/>
                <a:ea typeface="Times New Roman" panose="02020603050405020304" pitchFamily="18" charset="0"/>
              </a:rPr>
              <a:t>Please email </a:t>
            </a:r>
            <a:r>
              <a:rPr lang="en-US" sz="2800" u="sng" dirty="0">
                <a:solidFill>
                  <a:schemeClr val="tx1"/>
                </a:solidFill>
                <a:latin typeface="Arial" panose="020B0604020202020204" pitchFamily="34" charset="0"/>
                <a:ea typeface="Times New Roman" panose="02020603050405020304" pitchFamily="18" charset="0"/>
                <a:cs typeface="Arial" panose="020B0604020202020204" pitchFamily="34" charset="0"/>
                <a:hlinkClick r:id="rId4"/>
              </a:rPr>
              <a:t>worldboard@na.org</a:t>
            </a:r>
            <a:r>
              <a:rPr lang="en-US" sz="2800" b="1" dirty="0">
                <a:solidFill>
                  <a:schemeClr val="tx1"/>
                </a:solidFill>
                <a:latin typeface="Ink Free" panose="03080402000500000000" pitchFamily="66" charset="0"/>
                <a:ea typeface="Times New Roman" panose="02020603050405020304" pitchFamily="18" charset="0"/>
              </a:rPr>
              <a:t> if you have any questions or ideas</a:t>
            </a:r>
          </a:p>
          <a:p>
            <a:endParaRPr lang="en-US" sz="2800"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545673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xmlns="" id="{7DFE83AC-E05D-A541-B773-21C774CB3E7B}"/>
              </a:ext>
            </a:extLst>
          </p:cNvPr>
          <p:cNvSpPr/>
          <p:nvPr/>
        </p:nvSpPr>
        <p:spPr>
          <a:xfrm>
            <a:off x="319109" y="612426"/>
            <a:ext cx="10493053" cy="994664"/>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kumimoji="0" lang="en-US" sz="4000" b="1" i="0" u="none" strike="noStrike" kern="1200" cap="none" spc="0" normalizeH="0" baseline="0" noProof="0" dirty="0">
                <a:ln>
                  <a:noFill/>
                </a:ln>
                <a:solidFill>
                  <a:srgbClr val="00B0F0"/>
                </a:solidFill>
                <a:effectLst/>
                <a:uLnTx/>
                <a:uFillTx/>
                <a:latin typeface="+mn-lt"/>
                <a:ea typeface="Cambria" charset="0"/>
                <a:cs typeface="Cambria" charset="0"/>
                <a:sym typeface="BotonBQ-Bold"/>
              </a:rPr>
              <a:t>One Last Time</a:t>
            </a:r>
            <a:endParaRPr lang="en-US" sz="4000" dirty="0"/>
          </a:p>
        </p:txBody>
      </p:sp>
      <p:sp>
        <p:nvSpPr>
          <p:cNvPr id="3" name="TextBox 2">
            <a:extLst>
              <a:ext uri="{FF2B5EF4-FFF2-40B4-BE49-F238E27FC236}">
                <a16:creationId xmlns:a16="http://schemas.microsoft.com/office/drawing/2014/main" xmlns="" id="{DD287D72-C788-5B47-A51F-1028A0A1D621}"/>
              </a:ext>
            </a:extLst>
          </p:cNvPr>
          <p:cNvSpPr txBox="1"/>
          <p:nvPr/>
        </p:nvSpPr>
        <p:spPr>
          <a:xfrm>
            <a:off x="1124938" y="1211673"/>
            <a:ext cx="8398889" cy="4729500"/>
          </a:xfrm>
          <a:prstGeom prst="rect">
            <a:avLst/>
          </a:prstGeom>
          <a:noFill/>
        </p:spPr>
        <p:txBody>
          <a:bodyPr wrap="square" rtlCol="0">
            <a:spAutoFit/>
          </a:bodyPr>
          <a:lstStyle/>
          <a:p>
            <a:pPr marL="457200" lvl="0" indent="-457200">
              <a:spcAft>
                <a:spcPts val="800"/>
              </a:spcAft>
              <a:buClr>
                <a:srgbClr val="C00000"/>
              </a:buClr>
              <a:buFont typeface="Wingdings" panose="05000000000000000000" pitchFamily="2" charset="2"/>
              <a:buChar char="ü"/>
            </a:pPr>
            <a:r>
              <a:rPr lang="en-US" sz="3600" dirty="0">
                <a:solidFill>
                  <a:schemeClr val="tx1"/>
                </a:solidFill>
                <a:latin typeface="+mn-lt"/>
                <a:ea typeface="Times New Roman" panose="02020603050405020304" pitchFamily="18" charset="0"/>
              </a:rPr>
              <a:t>The deadline for </a:t>
            </a:r>
            <a:r>
              <a:rPr lang="en-US" sz="3600" b="1" dirty="0">
                <a:solidFill>
                  <a:schemeClr val="tx1"/>
                </a:solidFill>
                <a:latin typeface="+mn-lt"/>
                <a:ea typeface="Times New Roman" panose="02020603050405020304" pitchFamily="18" charset="0"/>
              </a:rPr>
              <a:t>members</a:t>
            </a:r>
            <a:r>
              <a:rPr lang="en-US" sz="3600" dirty="0">
                <a:solidFill>
                  <a:schemeClr val="tx1"/>
                </a:solidFill>
                <a:latin typeface="+mn-lt"/>
                <a:ea typeface="Times New Roman" panose="02020603050405020304" pitchFamily="18" charset="0"/>
              </a:rPr>
              <a:t> to respond to the survey is </a:t>
            </a:r>
            <a:r>
              <a:rPr lang="en-US" sz="3600" b="1" dirty="0">
                <a:solidFill>
                  <a:schemeClr val="tx1"/>
                </a:solidFill>
                <a:latin typeface="+mn-lt"/>
                <a:ea typeface="Times New Roman" panose="02020603050405020304" pitchFamily="18" charset="0"/>
              </a:rPr>
              <a:t>1 April 2020</a:t>
            </a:r>
            <a:r>
              <a:rPr lang="en-US" sz="3600" dirty="0">
                <a:solidFill>
                  <a:schemeClr val="tx1"/>
                </a:solidFill>
                <a:latin typeface="+mn-lt"/>
                <a:ea typeface="Times New Roman" panose="02020603050405020304" pitchFamily="18" charset="0"/>
              </a:rPr>
              <a:t>. </a:t>
            </a:r>
          </a:p>
          <a:p>
            <a:pPr marL="457200" lvl="0" indent="-457200">
              <a:spcAft>
                <a:spcPts val="800"/>
              </a:spcAft>
              <a:buClr>
                <a:srgbClr val="C00000"/>
              </a:buClr>
              <a:buFont typeface="Wingdings" panose="05000000000000000000" pitchFamily="2" charset="2"/>
              <a:buChar char="ü"/>
            </a:pPr>
            <a:r>
              <a:rPr lang="en-US" sz="3600" b="1" dirty="0">
                <a:solidFill>
                  <a:schemeClr val="tx1"/>
                </a:solidFill>
                <a:latin typeface="+mn-lt"/>
                <a:ea typeface="Times New Roman" panose="02020603050405020304" pitchFamily="18" charset="0"/>
              </a:rPr>
              <a:t>Regions and zones </a:t>
            </a:r>
            <a:r>
              <a:rPr lang="en-US" sz="3600" dirty="0">
                <a:solidFill>
                  <a:schemeClr val="tx1"/>
                </a:solidFill>
                <a:latin typeface="+mn-lt"/>
                <a:ea typeface="Times New Roman" panose="02020603050405020304" pitchFamily="18" charset="0"/>
              </a:rPr>
              <a:t>have until </a:t>
            </a:r>
            <a:br>
              <a:rPr lang="en-US" sz="3600" dirty="0">
                <a:solidFill>
                  <a:schemeClr val="tx1"/>
                </a:solidFill>
                <a:latin typeface="+mn-lt"/>
                <a:ea typeface="Times New Roman" panose="02020603050405020304" pitchFamily="18" charset="0"/>
              </a:rPr>
            </a:br>
            <a:r>
              <a:rPr lang="en-US" sz="3600" b="1" dirty="0">
                <a:solidFill>
                  <a:schemeClr val="tx1"/>
                </a:solidFill>
                <a:latin typeface="+mn-lt"/>
                <a:ea typeface="Times New Roman" panose="02020603050405020304" pitchFamily="18" charset="0"/>
              </a:rPr>
              <a:t>16 April 2020</a:t>
            </a:r>
            <a:r>
              <a:rPr lang="en-US" sz="3600" dirty="0">
                <a:solidFill>
                  <a:schemeClr val="tx1"/>
                </a:solidFill>
                <a:latin typeface="+mn-lt"/>
                <a:ea typeface="Times New Roman" panose="02020603050405020304" pitchFamily="18" charset="0"/>
              </a:rPr>
              <a:t> to submit their regional and zonal consciences. </a:t>
            </a:r>
          </a:p>
          <a:p>
            <a:pPr marL="457200" lvl="0" indent="-457200">
              <a:spcAft>
                <a:spcPts val="800"/>
              </a:spcAft>
              <a:buClr>
                <a:srgbClr val="C00000"/>
              </a:buClr>
              <a:buFont typeface="Wingdings" panose="05000000000000000000" pitchFamily="2" charset="2"/>
              <a:buChar char="ü"/>
            </a:pPr>
            <a:r>
              <a:rPr lang="en-US" sz="3600" dirty="0">
                <a:solidFill>
                  <a:schemeClr val="tx1"/>
                </a:solidFill>
                <a:latin typeface="+mn-lt"/>
                <a:ea typeface="Times New Roman" panose="02020603050405020304" pitchFamily="18" charset="0"/>
              </a:rPr>
              <a:t>The survey can be found at </a:t>
            </a:r>
            <a:r>
              <a:rPr lang="en-US" sz="3600" b="1" u="sng" dirty="0">
                <a:solidFill>
                  <a:schemeClr val="tx1"/>
                </a:solidFill>
                <a:latin typeface="+mn-lt"/>
                <a:ea typeface="Times New Roman" panose="02020603050405020304" pitchFamily="18" charset="0"/>
                <a:hlinkClick r:id="rId3"/>
              </a:rPr>
              <a:t>www.na.org/survey</a:t>
            </a:r>
            <a:r>
              <a:rPr lang="en-US" sz="3600" dirty="0">
                <a:solidFill>
                  <a:schemeClr val="tx1"/>
                </a:solidFill>
                <a:latin typeface="+mn-lt"/>
                <a:ea typeface="Times New Roman" panose="02020603050405020304" pitchFamily="18" charset="0"/>
              </a:rPr>
              <a:t>, and in the </a:t>
            </a:r>
            <a:br>
              <a:rPr lang="en-US" sz="3600" dirty="0">
                <a:solidFill>
                  <a:schemeClr val="tx1"/>
                </a:solidFill>
                <a:latin typeface="+mn-lt"/>
                <a:ea typeface="Times New Roman" panose="02020603050405020304" pitchFamily="18" charset="0"/>
              </a:rPr>
            </a:br>
            <a:r>
              <a:rPr lang="en-US" sz="3600" b="1" dirty="0">
                <a:solidFill>
                  <a:schemeClr val="tx1"/>
                </a:solidFill>
                <a:latin typeface="+mn-lt"/>
                <a:ea typeface="Times New Roman" panose="02020603050405020304" pitchFamily="18" charset="0"/>
              </a:rPr>
              <a:t>NA Meeting Search app</a:t>
            </a:r>
            <a:endParaRPr lang="en-US" sz="3600" dirty="0">
              <a:solidFill>
                <a:schemeClr val="tx1"/>
              </a:solidFill>
              <a:effectLst/>
              <a:latin typeface="+mn-lt"/>
              <a:ea typeface="Times New Roman" panose="02020603050405020304" pitchFamily="18" charset="0"/>
            </a:endParaRPr>
          </a:p>
        </p:txBody>
      </p:sp>
    </p:spTree>
    <p:extLst>
      <p:ext uri="{BB962C8B-B14F-4D97-AF65-F5344CB8AC3E}">
        <p14:creationId xmlns:p14="http://schemas.microsoft.com/office/powerpoint/2010/main" val="3622517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pic>
        <p:nvPicPr>
          <p:cNvPr id="8" name="Picture 7">
            <a:extLst>
              <a:ext uri="{FF2B5EF4-FFF2-40B4-BE49-F238E27FC236}">
                <a16:creationId xmlns:a16="http://schemas.microsoft.com/office/drawing/2014/main" xmlns="" id="{13FC89D8-E8D0-F544-92DF-C30D7EBFA55F}"/>
              </a:ext>
            </a:extLst>
          </p:cNvPr>
          <p:cNvPicPr>
            <a:picLocks noChangeAspect="1"/>
          </p:cNvPicPr>
          <p:nvPr/>
        </p:nvPicPr>
        <p:blipFill>
          <a:blip r:embed="rId4"/>
          <a:stretch>
            <a:fillRect/>
          </a:stretch>
        </p:blipFill>
        <p:spPr>
          <a:xfrm>
            <a:off x="2564784" y="804356"/>
            <a:ext cx="1965800" cy="2743317"/>
          </a:xfrm>
          <a:prstGeom prst="rect">
            <a:avLst/>
          </a:prstGeom>
        </p:spPr>
      </p:pic>
      <p:pic>
        <p:nvPicPr>
          <p:cNvPr id="9" name="Picture 8">
            <a:extLst>
              <a:ext uri="{FF2B5EF4-FFF2-40B4-BE49-F238E27FC236}">
                <a16:creationId xmlns:a16="http://schemas.microsoft.com/office/drawing/2014/main" xmlns="" id="{92C70DC4-2E58-F341-82D8-02C76A77B360}"/>
              </a:ext>
            </a:extLst>
          </p:cNvPr>
          <p:cNvPicPr>
            <a:picLocks noChangeAspect="1"/>
          </p:cNvPicPr>
          <p:nvPr/>
        </p:nvPicPr>
        <p:blipFill>
          <a:blip r:embed="rId5"/>
          <a:stretch>
            <a:fillRect/>
          </a:stretch>
        </p:blipFill>
        <p:spPr>
          <a:xfrm>
            <a:off x="10467101" y="5288037"/>
            <a:ext cx="1555011" cy="1569963"/>
          </a:xfrm>
          <a:prstGeom prst="rect">
            <a:avLst/>
          </a:prstGeom>
        </p:spPr>
      </p:pic>
      <p:pic>
        <p:nvPicPr>
          <p:cNvPr id="10" name="Picture 9">
            <a:extLst>
              <a:ext uri="{FF2B5EF4-FFF2-40B4-BE49-F238E27FC236}">
                <a16:creationId xmlns:a16="http://schemas.microsoft.com/office/drawing/2014/main" xmlns="" id="{7D0F15BA-FEED-684C-BE28-FBF25588702F}"/>
              </a:ext>
            </a:extLst>
          </p:cNvPr>
          <p:cNvPicPr>
            <a:picLocks noChangeAspect="1"/>
          </p:cNvPicPr>
          <p:nvPr/>
        </p:nvPicPr>
        <p:blipFill>
          <a:blip r:embed="rId6"/>
          <a:stretch>
            <a:fillRect/>
          </a:stretch>
        </p:blipFill>
        <p:spPr>
          <a:xfrm>
            <a:off x="0" y="4368404"/>
            <a:ext cx="4911685" cy="1923141"/>
          </a:xfrm>
          <a:prstGeom prst="rect">
            <a:avLst/>
          </a:prstGeom>
        </p:spPr>
      </p:pic>
      <p:pic>
        <p:nvPicPr>
          <p:cNvPr id="11" name="Picture 10">
            <a:extLst>
              <a:ext uri="{FF2B5EF4-FFF2-40B4-BE49-F238E27FC236}">
                <a16:creationId xmlns:a16="http://schemas.microsoft.com/office/drawing/2014/main" xmlns="" id="{1E7D16E5-E3AF-CF48-988F-84A7140D265D}"/>
              </a:ext>
            </a:extLst>
          </p:cNvPr>
          <p:cNvPicPr>
            <a:picLocks noChangeAspect="1"/>
          </p:cNvPicPr>
          <p:nvPr/>
        </p:nvPicPr>
        <p:blipFill>
          <a:blip r:embed="rId7"/>
          <a:stretch>
            <a:fillRect/>
          </a:stretch>
        </p:blipFill>
        <p:spPr>
          <a:xfrm>
            <a:off x="1598951" y="2638132"/>
            <a:ext cx="1102583" cy="1128224"/>
          </a:xfrm>
          <a:prstGeom prst="rect">
            <a:avLst/>
          </a:prstGeom>
        </p:spPr>
      </p:pic>
      <p:pic>
        <p:nvPicPr>
          <p:cNvPr id="12" name="Picture 11">
            <a:extLst>
              <a:ext uri="{FF2B5EF4-FFF2-40B4-BE49-F238E27FC236}">
                <a16:creationId xmlns:a16="http://schemas.microsoft.com/office/drawing/2014/main" xmlns="" id="{7421B6BC-7E16-B049-9E83-5C974A43EBA9}"/>
              </a:ext>
            </a:extLst>
          </p:cNvPr>
          <p:cNvPicPr>
            <a:picLocks noChangeAspect="1"/>
          </p:cNvPicPr>
          <p:nvPr/>
        </p:nvPicPr>
        <p:blipFill>
          <a:blip r:embed="rId8"/>
          <a:stretch>
            <a:fillRect/>
          </a:stretch>
        </p:blipFill>
        <p:spPr>
          <a:xfrm rot="21269328">
            <a:off x="525625" y="644439"/>
            <a:ext cx="1507067" cy="372533"/>
          </a:xfrm>
          <a:prstGeom prst="rect">
            <a:avLst/>
          </a:prstGeom>
        </p:spPr>
      </p:pic>
      <p:pic>
        <p:nvPicPr>
          <p:cNvPr id="13" name="Picture 12">
            <a:extLst>
              <a:ext uri="{FF2B5EF4-FFF2-40B4-BE49-F238E27FC236}">
                <a16:creationId xmlns:a16="http://schemas.microsoft.com/office/drawing/2014/main" xmlns="" id="{72867FE8-158B-874C-BA6B-40D08ED31835}"/>
              </a:ext>
            </a:extLst>
          </p:cNvPr>
          <p:cNvPicPr>
            <a:picLocks noChangeAspect="1"/>
          </p:cNvPicPr>
          <p:nvPr/>
        </p:nvPicPr>
        <p:blipFill>
          <a:blip r:embed="rId9"/>
          <a:stretch>
            <a:fillRect/>
          </a:stretch>
        </p:blipFill>
        <p:spPr>
          <a:xfrm rot="640678">
            <a:off x="3410817" y="6182332"/>
            <a:ext cx="1253067" cy="389467"/>
          </a:xfrm>
          <a:prstGeom prst="rect">
            <a:avLst/>
          </a:prstGeom>
        </p:spPr>
      </p:pic>
      <p:pic>
        <p:nvPicPr>
          <p:cNvPr id="14" name="Picture 13">
            <a:extLst>
              <a:ext uri="{FF2B5EF4-FFF2-40B4-BE49-F238E27FC236}">
                <a16:creationId xmlns:a16="http://schemas.microsoft.com/office/drawing/2014/main" xmlns="" id="{AF879971-766A-F24F-801B-CB175A38BA60}"/>
              </a:ext>
            </a:extLst>
          </p:cNvPr>
          <p:cNvPicPr>
            <a:picLocks noChangeAspect="1"/>
          </p:cNvPicPr>
          <p:nvPr/>
        </p:nvPicPr>
        <p:blipFill>
          <a:blip r:embed="rId10"/>
          <a:stretch>
            <a:fillRect/>
          </a:stretch>
        </p:blipFill>
        <p:spPr>
          <a:xfrm>
            <a:off x="1222392" y="3704653"/>
            <a:ext cx="1032933" cy="508000"/>
          </a:xfrm>
          <a:prstGeom prst="rect">
            <a:avLst/>
          </a:prstGeom>
        </p:spPr>
      </p:pic>
      <p:sp>
        <p:nvSpPr>
          <p:cNvPr id="15" name="TextBox 14">
            <a:extLst>
              <a:ext uri="{FF2B5EF4-FFF2-40B4-BE49-F238E27FC236}">
                <a16:creationId xmlns:a16="http://schemas.microsoft.com/office/drawing/2014/main" xmlns="" id="{DD287D72-C788-5B47-A51F-1028A0A1D621}"/>
              </a:ext>
            </a:extLst>
          </p:cNvPr>
          <p:cNvSpPr txBox="1"/>
          <p:nvPr/>
        </p:nvSpPr>
        <p:spPr>
          <a:xfrm>
            <a:off x="6240637" y="129211"/>
            <a:ext cx="5621849" cy="6001643"/>
          </a:xfrm>
          <a:prstGeom prst="rect">
            <a:avLst/>
          </a:prstGeom>
          <a:noFill/>
        </p:spPr>
        <p:txBody>
          <a:bodyPr wrap="square" rtlCol="0">
            <a:spAutoFit/>
          </a:bodyPr>
          <a:lstStyle/>
          <a:p>
            <a:r>
              <a:rPr lang="en-US" sz="2400" b="1" dirty="0">
                <a:solidFill>
                  <a:schemeClr val="bg1"/>
                </a:solidFill>
              </a:rPr>
              <a:t>We hope this video has helped in your discussion of this material. Please note that there are four other videos that focus on other </a:t>
            </a:r>
            <a:r>
              <a:rPr lang="en-US" sz="2400" b="1" i="1" dirty="0">
                <a:solidFill>
                  <a:schemeClr val="bg1"/>
                </a:solidFill>
              </a:rPr>
              <a:t>CAR</a:t>
            </a:r>
            <a:r>
              <a:rPr lang="en-US" sz="2400" b="1" dirty="0">
                <a:solidFill>
                  <a:schemeClr val="bg1"/>
                </a:solidFill>
              </a:rPr>
              <a:t> contents. These videos, the </a:t>
            </a:r>
            <a:r>
              <a:rPr lang="en-US" sz="2400" b="1" i="1" dirty="0">
                <a:solidFill>
                  <a:schemeClr val="bg1"/>
                </a:solidFill>
              </a:rPr>
              <a:t>Conference Agenda Report</a:t>
            </a:r>
            <a:r>
              <a:rPr lang="en-US" sz="2400" b="1" dirty="0">
                <a:solidFill>
                  <a:schemeClr val="bg1"/>
                </a:solidFill>
              </a:rPr>
              <a:t>, and the </a:t>
            </a:r>
            <a:r>
              <a:rPr lang="en-US" sz="2400" b="1" i="1" dirty="0">
                <a:solidFill>
                  <a:schemeClr val="bg1"/>
                </a:solidFill>
              </a:rPr>
              <a:t>CAR</a:t>
            </a:r>
            <a:r>
              <a:rPr lang="en-US" sz="2400" b="1" dirty="0">
                <a:solidFill>
                  <a:schemeClr val="bg1"/>
                </a:solidFill>
              </a:rPr>
              <a:t> survey are available online at </a:t>
            </a:r>
            <a:r>
              <a:rPr lang="en-US" sz="2400" b="1" u="sng" dirty="0">
                <a:solidFill>
                  <a:srgbClr val="FFFF00"/>
                </a:solidFill>
                <a:hlinkClick r:id="rId11"/>
              </a:rPr>
              <a:t>www.na.org/conference</a:t>
            </a:r>
            <a:r>
              <a:rPr lang="en-US" sz="2400" b="1" u="sng" dirty="0">
                <a:solidFill>
                  <a:schemeClr val="bg1"/>
                </a:solidFill>
              </a:rPr>
              <a:t>.</a:t>
            </a:r>
            <a:r>
              <a:rPr lang="en-US" sz="2400" b="1" dirty="0">
                <a:solidFill>
                  <a:schemeClr val="bg1"/>
                </a:solidFill>
              </a:rPr>
              <a:t> Hard copies of the </a:t>
            </a:r>
            <a:r>
              <a:rPr lang="en-US" sz="2400" b="1" i="1" dirty="0">
                <a:solidFill>
                  <a:schemeClr val="bg1"/>
                </a:solidFill>
              </a:rPr>
              <a:t>CAR</a:t>
            </a:r>
            <a:r>
              <a:rPr lang="en-US" sz="2400" b="1" dirty="0">
                <a:solidFill>
                  <a:schemeClr val="bg1"/>
                </a:solidFill>
              </a:rPr>
              <a:t> may be purchased from NA World Services. </a:t>
            </a:r>
          </a:p>
          <a:p>
            <a:endParaRPr lang="en-US" sz="2400" b="1" dirty="0">
              <a:solidFill>
                <a:schemeClr val="bg1"/>
              </a:solidFill>
            </a:endParaRPr>
          </a:p>
          <a:p>
            <a:endParaRPr lang="en-US" sz="2400" b="1" dirty="0">
              <a:solidFill>
                <a:schemeClr val="bg1"/>
              </a:solidFill>
            </a:endParaRPr>
          </a:p>
          <a:p>
            <a:r>
              <a:rPr lang="en-US" sz="2400" b="1" dirty="0">
                <a:solidFill>
                  <a:schemeClr val="bg1"/>
                </a:solidFill>
              </a:rPr>
              <a:t>We welcome your questions and your feedback on these videos, the </a:t>
            </a:r>
            <a:r>
              <a:rPr lang="en-US" sz="2400" b="1" i="1" dirty="0">
                <a:solidFill>
                  <a:schemeClr val="bg1"/>
                </a:solidFill>
              </a:rPr>
              <a:t>CAR</a:t>
            </a:r>
            <a:r>
              <a:rPr lang="en-US" sz="2400" b="1" dirty="0">
                <a:solidFill>
                  <a:schemeClr val="bg1"/>
                </a:solidFill>
              </a:rPr>
              <a:t>, and all other issues at </a:t>
            </a:r>
            <a:r>
              <a:rPr lang="en-US" sz="2400" b="1" u="sng" dirty="0">
                <a:solidFill>
                  <a:schemeClr val="bg1"/>
                </a:solidFill>
                <a:hlinkClick r:id="rId12"/>
              </a:rPr>
              <a:t>worldboard@na.org</a:t>
            </a:r>
            <a:r>
              <a:rPr lang="en-US" sz="2400" b="1" dirty="0">
                <a:solidFill>
                  <a:schemeClr val="bg1"/>
                </a:solidFill>
              </a:rPr>
              <a:t>.</a:t>
            </a:r>
          </a:p>
        </p:txBody>
      </p:sp>
    </p:spTree>
    <p:extLst>
      <p:ext uri="{BB962C8B-B14F-4D97-AF65-F5344CB8AC3E}">
        <p14:creationId xmlns:p14="http://schemas.microsoft.com/office/powerpoint/2010/main" val="12726006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336EA28-8EC5-9047-AAAE-28EAFEEEE1D6}"/>
              </a:ext>
            </a:extLst>
          </p:cNvPr>
          <p:cNvPicPr>
            <a:picLocks noChangeAspect="1"/>
          </p:cNvPicPr>
          <p:nvPr/>
        </p:nvPicPr>
        <p:blipFill>
          <a:blip r:embed="rId2"/>
          <a:stretch>
            <a:fillRect/>
          </a:stretch>
        </p:blipFill>
        <p:spPr>
          <a:xfrm>
            <a:off x="175768" y="5144686"/>
            <a:ext cx="355600" cy="372533"/>
          </a:xfrm>
          <a:prstGeom prst="rect">
            <a:avLst/>
          </a:prstGeom>
        </p:spPr>
      </p:pic>
      <p:pic>
        <p:nvPicPr>
          <p:cNvPr id="3" name="Picture 2">
            <a:extLst>
              <a:ext uri="{FF2B5EF4-FFF2-40B4-BE49-F238E27FC236}">
                <a16:creationId xmlns:a16="http://schemas.microsoft.com/office/drawing/2014/main" xmlns="" id="{579C356F-A0C4-4140-AE9F-C8D2435377E9}"/>
              </a:ext>
            </a:extLst>
          </p:cNvPr>
          <p:cNvPicPr>
            <a:picLocks noChangeAspect="1"/>
          </p:cNvPicPr>
          <p:nvPr/>
        </p:nvPicPr>
        <p:blipFill>
          <a:blip r:embed="rId3"/>
          <a:stretch>
            <a:fillRect/>
          </a:stretch>
        </p:blipFill>
        <p:spPr>
          <a:xfrm>
            <a:off x="139192" y="6351694"/>
            <a:ext cx="355600" cy="372533"/>
          </a:xfrm>
          <a:prstGeom prst="rect">
            <a:avLst/>
          </a:prstGeom>
        </p:spPr>
      </p:pic>
      <p:pic>
        <p:nvPicPr>
          <p:cNvPr id="4" name="Picture 3">
            <a:extLst>
              <a:ext uri="{FF2B5EF4-FFF2-40B4-BE49-F238E27FC236}">
                <a16:creationId xmlns:a16="http://schemas.microsoft.com/office/drawing/2014/main" xmlns="" id="{2DECAC9A-066C-2045-8F58-09BEA0B4AFBF}"/>
              </a:ext>
            </a:extLst>
          </p:cNvPr>
          <p:cNvPicPr>
            <a:picLocks noChangeAspect="1"/>
          </p:cNvPicPr>
          <p:nvPr/>
        </p:nvPicPr>
        <p:blipFill>
          <a:blip r:embed="rId4"/>
          <a:stretch>
            <a:fillRect/>
          </a:stretch>
        </p:blipFill>
        <p:spPr>
          <a:xfrm>
            <a:off x="187960" y="5973742"/>
            <a:ext cx="355600" cy="372533"/>
          </a:xfrm>
          <a:prstGeom prst="rect">
            <a:avLst/>
          </a:prstGeom>
        </p:spPr>
      </p:pic>
      <p:pic>
        <p:nvPicPr>
          <p:cNvPr id="5" name="Picture 4">
            <a:extLst>
              <a:ext uri="{FF2B5EF4-FFF2-40B4-BE49-F238E27FC236}">
                <a16:creationId xmlns:a16="http://schemas.microsoft.com/office/drawing/2014/main" xmlns="" id="{DE23AB03-B3D3-044F-A07B-DECBBC949150}"/>
              </a:ext>
            </a:extLst>
          </p:cNvPr>
          <p:cNvPicPr>
            <a:picLocks noChangeAspect="1"/>
          </p:cNvPicPr>
          <p:nvPr/>
        </p:nvPicPr>
        <p:blipFill>
          <a:blip r:embed="rId5"/>
          <a:stretch>
            <a:fillRect/>
          </a:stretch>
        </p:blipFill>
        <p:spPr>
          <a:xfrm>
            <a:off x="163576" y="5571406"/>
            <a:ext cx="355600" cy="372533"/>
          </a:xfrm>
          <a:prstGeom prst="rect">
            <a:avLst/>
          </a:prstGeom>
        </p:spPr>
      </p:pic>
      <p:pic>
        <p:nvPicPr>
          <p:cNvPr id="6" name="Picture 5">
            <a:extLst>
              <a:ext uri="{FF2B5EF4-FFF2-40B4-BE49-F238E27FC236}">
                <a16:creationId xmlns:a16="http://schemas.microsoft.com/office/drawing/2014/main" xmlns="" id="{55D1CB71-8854-C843-B69D-BFF37E77B46C}"/>
              </a:ext>
            </a:extLst>
          </p:cNvPr>
          <p:cNvPicPr>
            <a:picLocks noChangeAspect="1"/>
          </p:cNvPicPr>
          <p:nvPr/>
        </p:nvPicPr>
        <p:blipFill>
          <a:blip r:embed="rId6"/>
          <a:stretch>
            <a:fillRect/>
          </a:stretch>
        </p:blipFill>
        <p:spPr>
          <a:xfrm>
            <a:off x="8539480" y="198120"/>
            <a:ext cx="2184400" cy="609600"/>
          </a:xfrm>
          <a:prstGeom prst="rect">
            <a:avLst/>
          </a:prstGeom>
        </p:spPr>
      </p:pic>
      <p:pic>
        <p:nvPicPr>
          <p:cNvPr id="7" name="Picture 6">
            <a:extLst>
              <a:ext uri="{FF2B5EF4-FFF2-40B4-BE49-F238E27FC236}">
                <a16:creationId xmlns:a16="http://schemas.microsoft.com/office/drawing/2014/main" xmlns="" id="{B40FC746-9A26-2D41-9EC3-30A30526FF9F}"/>
              </a:ext>
            </a:extLst>
          </p:cNvPr>
          <p:cNvPicPr>
            <a:picLocks noChangeAspect="1"/>
          </p:cNvPicPr>
          <p:nvPr/>
        </p:nvPicPr>
        <p:blipFill>
          <a:blip r:embed="rId7"/>
          <a:stretch>
            <a:fillRect/>
          </a:stretch>
        </p:blipFill>
        <p:spPr>
          <a:xfrm>
            <a:off x="8042318" y="592328"/>
            <a:ext cx="1642533" cy="1016000"/>
          </a:xfrm>
          <a:prstGeom prst="rect">
            <a:avLst/>
          </a:prstGeom>
        </p:spPr>
      </p:pic>
      <p:pic>
        <p:nvPicPr>
          <p:cNvPr id="8" name="Picture 7">
            <a:extLst>
              <a:ext uri="{FF2B5EF4-FFF2-40B4-BE49-F238E27FC236}">
                <a16:creationId xmlns:a16="http://schemas.microsoft.com/office/drawing/2014/main" xmlns="" id="{59A6E2D9-7823-D548-9066-615EC204620E}"/>
              </a:ext>
            </a:extLst>
          </p:cNvPr>
          <p:cNvPicPr>
            <a:picLocks noChangeAspect="1"/>
          </p:cNvPicPr>
          <p:nvPr/>
        </p:nvPicPr>
        <p:blipFill>
          <a:blip r:embed="rId8"/>
          <a:stretch>
            <a:fillRect/>
          </a:stretch>
        </p:blipFill>
        <p:spPr>
          <a:xfrm>
            <a:off x="8731843" y="1596814"/>
            <a:ext cx="1507067" cy="372533"/>
          </a:xfrm>
          <a:prstGeom prst="rect">
            <a:avLst/>
          </a:prstGeom>
        </p:spPr>
      </p:pic>
      <p:pic>
        <p:nvPicPr>
          <p:cNvPr id="9" name="Picture 8">
            <a:extLst>
              <a:ext uri="{FF2B5EF4-FFF2-40B4-BE49-F238E27FC236}">
                <a16:creationId xmlns:a16="http://schemas.microsoft.com/office/drawing/2014/main" xmlns="" id="{3D233DE2-99B1-9346-AFAA-8E796D9A1A87}"/>
              </a:ext>
            </a:extLst>
          </p:cNvPr>
          <p:cNvPicPr>
            <a:picLocks noChangeAspect="1"/>
          </p:cNvPicPr>
          <p:nvPr/>
        </p:nvPicPr>
        <p:blipFill>
          <a:blip r:embed="rId9"/>
          <a:stretch>
            <a:fillRect/>
          </a:stretch>
        </p:blipFill>
        <p:spPr>
          <a:xfrm>
            <a:off x="8760968" y="1986958"/>
            <a:ext cx="1473200" cy="372533"/>
          </a:xfrm>
          <a:prstGeom prst="rect">
            <a:avLst/>
          </a:prstGeom>
        </p:spPr>
      </p:pic>
      <p:pic>
        <p:nvPicPr>
          <p:cNvPr id="10" name="Picture 9">
            <a:extLst>
              <a:ext uri="{FF2B5EF4-FFF2-40B4-BE49-F238E27FC236}">
                <a16:creationId xmlns:a16="http://schemas.microsoft.com/office/drawing/2014/main" xmlns="" id="{4819599B-E597-3043-B84D-3C1D80B27672}"/>
              </a:ext>
            </a:extLst>
          </p:cNvPr>
          <p:cNvPicPr>
            <a:picLocks noChangeAspect="1"/>
          </p:cNvPicPr>
          <p:nvPr/>
        </p:nvPicPr>
        <p:blipFill>
          <a:blip r:embed="rId10"/>
          <a:stretch>
            <a:fillRect/>
          </a:stretch>
        </p:blipFill>
        <p:spPr>
          <a:xfrm>
            <a:off x="8912352" y="2441787"/>
            <a:ext cx="1219200" cy="389467"/>
          </a:xfrm>
          <a:prstGeom prst="rect">
            <a:avLst/>
          </a:prstGeom>
        </p:spPr>
      </p:pic>
      <p:pic>
        <p:nvPicPr>
          <p:cNvPr id="11" name="Picture 10">
            <a:extLst>
              <a:ext uri="{FF2B5EF4-FFF2-40B4-BE49-F238E27FC236}">
                <a16:creationId xmlns:a16="http://schemas.microsoft.com/office/drawing/2014/main" xmlns="" id="{9DEBED93-4C2F-0246-8FE9-A63FC6E49B68}"/>
              </a:ext>
            </a:extLst>
          </p:cNvPr>
          <p:cNvPicPr>
            <a:picLocks noChangeAspect="1"/>
          </p:cNvPicPr>
          <p:nvPr/>
        </p:nvPicPr>
        <p:blipFill>
          <a:blip r:embed="rId11"/>
          <a:stretch>
            <a:fillRect/>
          </a:stretch>
        </p:blipFill>
        <p:spPr>
          <a:xfrm>
            <a:off x="9017339" y="2795355"/>
            <a:ext cx="1253067" cy="389467"/>
          </a:xfrm>
          <a:prstGeom prst="rect">
            <a:avLst/>
          </a:prstGeom>
        </p:spPr>
      </p:pic>
      <p:pic>
        <p:nvPicPr>
          <p:cNvPr id="12" name="Picture 11">
            <a:extLst>
              <a:ext uri="{FF2B5EF4-FFF2-40B4-BE49-F238E27FC236}">
                <a16:creationId xmlns:a16="http://schemas.microsoft.com/office/drawing/2014/main" xmlns="" id="{57F24D78-EC16-FD48-88B1-BB92EC247AEC}"/>
              </a:ext>
            </a:extLst>
          </p:cNvPr>
          <p:cNvPicPr>
            <a:picLocks noChangeAspect="1"/>
          </p:cNvPicPr>
          <p:nvPr/>
        </p:nvPicPr>
        <p:blipFill>
          <a:blip r:embed="rId12"/>
          <a:stretch>
            <a:fillRect/>
          </a:stretch>
        </p:blipFill>
        <p:spPr>
          <a:xfrm>
            <a:off x="9151790" y="3187192"/>
            <a:ext cx="1032933" cy="508000"/>
          </a:xfrm>
          <a:prstGeom prst="rect">
            <a:avLst/>
          </a:prstGeom>
        </p:spPr>
      </p:pic>
      <p:pic>
        <p:nvPicPr>
          <p:cNvPr id="13" name="Picture 12">
            <a:extLst>
              <a:ext uri="{FF2B5EF4-FFF2-40B4-BE49-F238E27FC236}">
                <a16:creationId xmlns:a16="http://schemas.microsoft.com/office/drawing/2014/main" xmlns="" id="{58734285-3290-EC41-8C61-C2EC0C4EE16E}"/>
              </a:ext>
            </a:extLst>
          </p:cNvPr>
          <p:cNvPicPr>
            <a:picLocks noChangeAspect="1"/>
          </p:cNvPicPr>
          <p:nvPr/>
        </p:nvPicPr>
        <p:blipFill>
          <a:blip r:embed="rId13"/>
          <a:stretch>
            <a:fillRect/>
          </a:stretch>
        </p:blipFill>
        <p:spPr>
          <a:xfrm>
            <a:off x="9222232" y="3735832"/>
            <a:ext cx="965200" cy="508000"/>
          </a:xfrm>
          <a:prstGeom prst="rect">
            <a:avLst/>
          </a:prstGeom>
        </p:spPr>
      </p:pic>
      <p:pic>
        <p:nvPicPr>
          <p:cNvPr id="14" name="Picture 13">
            <a:extLst>
              <a:ext uri="{FF2B5EF4-FFF2-40B4-BE49-F238E27FC236}">
                <a16:creationId xmlns:a16="http://schemas.microsoft.com/office/drawing/2014/main" xmlns="" id="{54005C8C-803B-474B-8AF4-9B26B3D7026E}"/>
              </a:ext>
            </a:extLst>
          </p:cNvPr>
          <p:cNvPicPr>
            <a:picLocks noChangeAspect="1"/>
          </p:cNvPicPr>
          <p:nvPr/>
        </p:nvPicPr>
        <p:blipFill>
          <a:blip r:embed="rId14"/>
          <a:stretch>
            <a:fillRect/>
          </a:stretch>
        </p:blipFill>
        <p:spPr>
          <a:xfrm>
            <a:off x="9092523" y="4234011"/>
            <a:ext cx="1151467" cy="389467"/>
          </a:xfrm>
          <a:prstGeom prst="rect">
            <a:avLst/>
          </a:prstGeom>
        </p:spPr>
      </p:pic>
      <p:pic>
        <p:nvPicPr>
          <p:cNvPr id="15" name="Picture 14">
            <a:extLst>
              <a:ext uri="{FF2B5EF4-FFF2-40B4-BE49-F238E27FC236}">
                <a16:creationId xmlns:a16="http://schemas.microsoft.com/office/drawing/2014/main" xmlns="" id="{6F34B569-F477-9C44-85B1-B2CF3CD86E37}"/>
              </a:ext>
            </a:extLst>
          </p:cNvPr>
          <p:cNvPicPr>
            <a:picLocks noChangeAspect="1"/>
          </p:cNvPicPr>
          <p:nvPr/>
        </p:nvPicPr>
        <p:blipFill>
          <a:blip r:embed="rId15"/>
          <a:stretch>
            <a:fillRect/>
          </a:stretch>
        </p:blipFill>
        <p:spPr>
          <a:xfrm>
            <a:off x="9238150" y="4552696"/>
            <a:ext cx="982133" cy="508000"/>
          </a:xfrm>
          <a:prstGeom prst="rect">
            <a:avLst/>
          </a:prstGeom>
        </p:spPr>
      </p:pic>
      <p:pic>
        <p:nvPicPr>
          <p:cNvPr id="16" name="Picture 15">
            <a:extLst>
              <a:ext uri="{FF2B5EF4-FFF2-40B4-BE49-F238E27FC236}">
                <a16:creationId xmlns:a16="http://schemas.microsoft.com/office/drawing/2014/main" xmlns="" id="{2927CED6-984C-2A49-9569-83BEC3D43225}"/>
              </a:ext>
            </a:extLst>
          </p:cNvPr>
          <p:cNvPicPr>
            <a:picLocks noChangeAspect="1"/>
          </p:cNvPicPr>
          <p:nvPr/>
        </p:nvPicPr>
        <p:blipFill>
          <a:blip r:embed="rId16"/>
          <a:stretch>
            <a:fillRect/>
          </a:stretch>
        </p:blipFill>
        <p:spPr>
          <a:xfrm>
            <a:off x="9056624" y="4990592"/>
            <a:ext cx="1320800" cy="558800"/>
          </a:xfrm>
          <a:prstGeom prst="rect">
            <a:avLst/>
          </a:prstGeom>
        </p:spPr>
      </p:pic>
      <p:pic>
        <p:nvPicPr>
          <p:cNvPr id="17" name="Picture 16">
            <a:extLst>
              <a:ext uri="{FF2B5EF4-FFF2-40B4-BE49-F238E27FC236}">
                <a16:creationId xmlns:a16="http://schemas.microsoft.com/office/drawing/2014/main" xmlns="" id="{7A3C5149-F110-C546-A748-B8896772BEC8}"/>
              </a:ext>
            </a:extLst>
          </p:cNvPr>
          <p:cNvPicPr>
            <a:picLocks noChangeAspect="1"/>
          </p:cNvPicPr>
          <p:nvPr/>
        </p:nvPicPr>
        <p:blipFill>
          <a:blip r:embed="rId17"/>
          <a:stretch>
            <a:fillRect/>
          </a:stretch>
        </p:blipFill>
        <p:spPr>
          <a:xfrm>
            <a:off x="9497568" y="5527379"/>
            <a:ext cx="609600" cy="338667"/>
          </a:xfrm>
          <a:prstGeom prst="rect">
            <a:avLst/>
          </a:prstGeom>
        </p:spPr>
      </p:pic>
      <p:pic>
        <p:nvPicPr>
          <p:cNvPr id="19" name="Picture 18">
            <a:extLst>
              <a:ext uri="{FF2B5EF4-FFF2-40B4-BE49-F238E27FC236}">
                <a16:creationId xmlns:a16="http://schemas.microsoft.com/office/drawing/2014/main" xmlns="" id="{7677B954-C1AA-CB49-8F99-C08285F548C5}"/>
              </a:ext>
            </a:extLst>
          </p:cNvPr>
          <p:cNvPicPr>
            <a:picLocks noChangeAspect="1"/>
          </p:cNvPicPr>
          <p:nvPr/>
        </p:nvPicPr>
        <p:blipFill>
          <a:blip r:embed="rId18"/>
          <a:stretch>
            <a:fillRect/>
          </a:stretch>
        </p:blipFill>
        <p:spPr>
          <a:xfrm>
            <a:off x="9105392" y="6417395"/>
            <a:ext cx="1320800" cy="338667"/>
          </a:xfrm>
          <a:prstGeom prst="rect">
            <a:avLst/>
          </a:prstGeom>
        </p:spPr>
      </p:pic>
      <p:pic>
        <p:nvPicPr>
          <p:cNvPr id="20" name="Picture 19">
            <a:extLst>
              <a:ext uri="{FF2B5EF4-FFF2-40B4-BE49-F238E27FC236}">
                <a16:creationId xmlns:a16="http://schemas.microsoft.com/office/drawing/2014/main" xmlns="" id="{DD91382E-EE58-1F44-BC3F-46FFB71C47DB}"/>
              </a:ext>
            </a:extLst>
          </p:cNvPr>
          <p:cNvPicPr>
            <a:picLocks noChangeAspect="1"/>
          </p:cNvPicPr>
          <p:nvPr/>
        </p:nvPicPr>
        <p:blipFill>
          <a:blip r:embed="rId19"/>
          <a:stretch>
            <a:fillRect/>
          </a:stretch>
        </p:blipFill>
        <p:spPr>
          <a:xfrm>
            <a:off x="775547" y="5018702"/>
            <a:ext cx="643467" cy="575733"/>
          </a:xfrm>
          <a:prstGeom prst="rect">
            <a:avLst/>
          </a:prstGeom>
        </p:spPr>
      </p:pic>
      <p:pic>
        <p:nvPicPr>
          <p:cNvPr id="21" name="Picture 20">
            <a:extLst>
              <a:ext uri="{FF2B5EF4-FFF2-40B4-BE49-F238E27FC236}">
                <a16:creationId xmlns:a16="http://schemas.microsoft.com/office/drawing/2014/main" xmlns="" id="{FF6446DB-79F4-D149-A72D-3D8A219AEEBE}"/>
              </a:ext>
            </a:extLst>
          </p:cNvPr>
          <p:cNvPicPr>
            <a:picLocks noChangeAspect="1"/>
          </p:cNvPicPr>
          <p:nvPr/>
        </p:nvPicPr>
        <p:blipFill>
          <a:blip r:embed="rId20"/>
          <a:stretch>
            <a:fillRect/>
          </a:stretch>
        </p:blipFill>
        <p:spPr>
          <a:xfrm>
            <a:off x="328507" y="236390"/>
            <a:ext cx="2269067" cy="3166533"/>
          </a:xfrm>
          <a:prstGeom prst="rect">
            <a:avLst/>
          </a:prstGeom>
        </p:spPr>
      </p:pic>
      <p:pic>
        <p:nvPicPr>
          <p:cNvPr id="22" name="Picture 21">
            <a:extLst>
              <a:ext uri="{FF2B5EF4-FFF2-40B4-BE49-F238E27FC236}">
                <a16:creationId xmlns:a16="http://schemas.microsoft.com/office/drawing/2014/main" xmlns="" id="{E0901227-6B5F-594D-9DAF-49FA991B0489}"/>
              </a:ext>
            </a:extLst>
          </p:cNvPr>
          <p:cNvPicPr>
            <a:picLocks noChangeAspect="1"/>
          </p:cNvPicPr>
          <p:nvPr/>
        </p:nvPicPr>
        <p:blipFill>
          <a:blip r:embed="rId21"/>
          <a:stretch>
            <a:fillRect/>
          </a:stretch>
        </p:blipFill>
        <p:spPr>
          <a:xfrm>
            <a:off x="1403774" y="3349075"/>
            <a:ext cx="728133" cy="745067"/>
          </a:xfrm>
          <a:prstGeom prst="rect">
            <a:avLst/>
          </a:prstGeom>
        </p:spPr>
      </p:pic>
      <p:pic>
        <p:nvPicPr>
          <p:cNvPr id="23" name="Picture 22">
            <a:extLst>
              <a:ext uri="{FF2B5EF4-FFF2-40B4-BE49-F238E27FC236}">
                <a16:creationId xmlns:a16="http://schemas.microsoft.com/office/drawing/2014/main" xmlns="" id="{B5A4A260-1262-BE4D-ACFD-1749E2A21C58}"/>
              </a:ext>
            </a:extLst>
          </p:cNvPr>
          <p:cNvPicPr>
            <a:picLocks noChangeAspect="1"/>
          </p:cNvPicPr>
          <p:nvPr/>
        </p:nvPicPr>
        <p:blipFill>
          <a:blip r:embed="rId22"/>
          <a:stretch>
            <a:fillRect/>
          </a:stretch>
        </p:blipFill>
        <p:spPr>
          <a:xfrm>
            <a:off x="269918" y="3458803"/>
            <a:ext cx="728133" cy="745067"/>
          </a:xfrm>
          <a:prstGeom prst="rect">
            <a:avLst/>
          </a:prstGeom>
        </p:spPr>
      </p:pic>
      <p:pic>
        <p:nvPicPr>
          <p:cNvPr id="24" name="Picture 23">
            <a:extLst>
              <a:ext uri="{FF2B5EF4-FFF2-40B4-BE49-F238E27FC236}">
                <a16:creationId xmlns:a16="http://schemas.microsoft.com/office/drawing/2014/main" xmlns="" id="{D7DE2306-03CF-5649-B8CC-3862266943D9}"/>
              </a:ext>
            </a:extLst>
          </p:cNvPr>
          <p:cNvPicPr>
            <a:picLocks noChangeAspect="1"/>
          </p:cNvPicPr>
          <p:nvPr/>
        </p:nvPicPr>
        <p:blipFill>
          <a:blip r:embed="rId23"/>
          <a:stretch>
            <a:fillRect/>
          </a:stretch>
        </p:blipFill>
        <p:spPr>
          <a:xfrm>
            <a:off x="2447883" y="247904"/>
            <a:ext cx="1761067" cy="1778000"/>
          </a:xfrm>
          <a:prstGeom prst="rect">
            <a:avLst/>
          </a:prstGeom>
        </p:spPr>
      </p:pic>
      <p:pic>
        <p:nvPicPr>
          <p:cNvPr id="25" name="Picture 24">
            <a:extLst>
              <a:ext uri="{FF2B5EF4-FFF2-40B4-BE49-F238E27FC236}">
                <a16:creationId xmlns:a16="http://schemas.microsoft.com/office/drawing/2014/main" xmlns="" id="{772B10EB-E3EB-E948-8981-3E9D8C57DF7A}"/>
              </a:ext>
            </a:extLst>
          </p:cNvPr>
          <p:cNvPicPr>
            <a:picLocks noChangeAspect="1"/>
          </p:cNvPicPr>
          <p:nvPr/>
        </p:nvPicPr>
        <p:blipFill>
          <a:blip r:embed="rId24"/>
          <a:stretch>
            <a:fillRect/>
          </a:stretch>
        </p:blipFill>
        <p:spPr>
          <a:xfrm>
            <a:off x="5856197" y="2474976"/>
            <a:ext cx="3278495" cy="4492752"/>
          </a:xfrm>
          <a:prstGeom prst="rect">
            <a:avLst/>
          </a:prstGeom>
        </p:spPr>
      </p:pic>
      <p:pic>
        <p:nvPicPr>
          <p:cNvPr id="26" name="Picture 25">
            <a:extLst>
              <a:ext uri="{FF2B5EF4-FFF2-40B4-BE49-F238E27FC236}">
                <a16:creationId xmlns:a16="http://schemas.microsoft.com/office/drawing/2014/main" xmlns="" id="{D1DA1A95-65C3-554F-9377-641FE4BDEAB4}"/>
              </a:ext>
            </a:extLst>
          </p:cNvPr>
          <p:cNvPicPr>
            <a:picLocks noChangeAspect="1"/>
          </p:cNvPicPr>
          <p:nvPr/>
        </p:nvPicPr>
        <p:blipFill>
          <a:blip r:embed="rId25"/>
          <a:stretch>
            <a:fillRect/>
          </a:stretch>
        </p:blipFill>
        <p:spPr>
          <a:xfrm>
            <a:off x="3077802" y="2332397"/>
            <a:ext cx="1756772" cy="1800691"/>
          </a:xfrm>
          <a:prstGeom prst="rect">
            <a:avLst/>
          </a:prstGeom>
        </p:spPr>
      </p:pic>
      <p:pic>
        <p:nvPicPr>
          <p:cNvPr id="27" name="Picture 26">
            <a:extLst>
              <a:ext uri="{FF2B5EF4-FFF2-40B4-BE49-F238E27FC236}">
                <a16:creationId xmlns:a16="http://schemas.microsoft.com/office/drawing/2014/main" xmlns="" id="{3CF268A1-0758-B848-B6A3-E326AC154284}"/>
              </a:ext>
            </a:extLst>
          </p:cNvPr>
          <p:cNvPicPr>
            <a:picLocks noChangeAspect="1"/>
          </p:cNvPicPr>
          <p:nvPr/>
        </p:nvPicPr>
        <p:blipFill>
          <a:blip r:embed="rId26"/>
          <a:stretch>
            <a:fillRect/>
          </a:stretch>
        </p:blipFill>
        <p:spPr>
          <a:xfrm>
            <a:off x="3114378" y="4234349"/>
            <a:ext cx="1887612" cy="1934803"/>
          </a:xfrm>
          <a:prstGeom prst="rect">
            <a:avLst/>
          </a:prstGeom>
        </p:spPr>
      </p:pic>
      <p:pic>
        <p:nvPicPr>
          <p:cNvPr id="29" name="Picture 28">
            <a:extLst>
              <a:ext uri="{FF2B5EF4-FFF2-40B4-BE49-F238E27FC236}">
                <a16:creationId xmlns:a16="http://schemas.microsoft.com/office/drawing/2014/main" xmlns="" id="{4B2E42FD-37A8-024E-BFA8-7732349810EF}"/>
              </a:ext>
            </a:extLst>
          </p:cNvPr>
          <p:cNvPicPr>
            <a:picLocks noChangeAspect="1"/>
          </p:cNvPicPr>
          <p:nvPr/>
        </p:nvPicPr>
        <p:blipFill>
          <a:blip r:embed="rId27"/>
          <a:stretch>
            <a:fillRect/>
          </a:stretch>
        </p:blipFill>
        <p:spPr>
          <a:xfrm>
            <a:off x="5069912" y="1714410"/>
            <a:ext cx="1896533" cy="575733"/>
          </a:xfrm>
          <a:prstGeom prst="rect">
            <a:avLst/>
          </a:prstGeom>
        </p:spPr>
      </p:pic>
      <p:pic>
        <p:nvPicPr>
          <p:cNvPr id="31" name="Picture 30">
            <a:extLst>
              <a:ext uri="{FF2B5EF4-FFF2-40B4-BE49-F238E27FC236}">
                <a16:creationId xmlns:a16="http://schemas.microsoft.com/office/drawing/2014/main" xmlns="" id="{B83AF825-F38D-214A-9DE7-50DCBDF1F739}"/>
              </a:ext>
            </a:extLst>
          </p:cNvPr>
          <p:cNvPicPr>
            <a:picLocks noChangeAspect="1"/>
          </p:cNvPicPr>
          <p:nvPr/>
        </p:nvPicPr>
        <p:blipFill>
          <a:blip r:embed="rId28"/>
          <a:stretch>
            <a:fillRect/>
          </a:stretch>
        </p:blipFill>
        <p:spPr>
          <a:xfrm>
            <a:off x="5160704" y="1026990"/>
            <a:ext cx="1896533" cy="575733"/>
          </a:xfrm>
          <a:prstGeom prst="rect">
            <a:avLst/>
          </a:prstGeom>
        </p:spPr>
      </p:pic>
      <p:pic>
        <p:nvPicPr>
          <p:cNvPr id="33" name="Picture 32">
            <a:extLst>
              <a:ext uri="{FF2B5EF4-FFF2-40B4-BE49-F238E27FC236}">
                <a16:creationId xmlns:a16="http://schemas.microsoft.com/office/drawing/2014/main" xmlns="" id="{47625298-13E7-E945-AB49-81D0E33CE2A6}"/>
              </a:ext>
            </a:extLst>
          </p:cNvPr>
          <p:cNvPicPr>
            <a:picLocks noChangeAspect="1"/>
          </p:cNvPicPr>
          <p:nvPr/>
        </p:nvPicPr>
        <p:blipFill>
          <a:blip r:embed="rId29"/>
          <a:stretch>
            <a:fillRect/>
          </a:stretch>
        </p:blipFill>
        <p:spPr>
          <a:xfrm>
            <a:off x="5108823" y="313627"/>
            <a:ext cx="1896533" cy="575733"/>
          </a:xfrm>
          <a:prstGeom prst="rect">
            <a:avLst/>
          </a:prstGeom>
        </p:spPr>
      </p:pic>
    </p:spTree>
    <p:extLst>
      <p:ext uri="{BB962C8B-B14F-4D97-AF65-F5344CB8AC3E}">
        <p14:creationId xmlns:p14="http://schemas.microsoft.com/office/powerpoint/2010/main" val="348144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14"/>
          <p:cNvSpPr txBox="1">
            <a:spLocks noGrp="1"/>
          </p:cNvSpPr>
          <p:nvPr>
            <p:ph type="body" idx="4294967295"/>
          </p:nvPr>
        </p:nvSpPr>
        <p:spPr>
          <a:xfrm>
            <a:off x="747346" y="1451428"/>
            <a:ext cx="8199438" cy="5292271"/>
          </a:xfrm>
          <a:prstGeom prst="rect">
            <a:avLst/>
          </a:prstGeom>
        </p:spPr>
        <p:txBody>
          <a:bodyPr spcFirstLastPara="1" wrap="square" lIns="121900" tIns="121900" rIns="121900" bIns="121900" anchor="t" anchorCtr="0">
            <a:noAutofit/>
          </a:bodyPr>
          <a:lstStyle/>
          <a:p>
            <a:pPr marL="342900" lvl="0" indent="-342900">
              <a:spcAft>
                <a:spcPts val="800"/>
              </a:spcAft>
              <a:buClr>
                <a:srgbClr val="C00000"/>
              </a:buClr>
              <a:buFont typeface="Wingdings" panose="05000000000000000000" pitchFamily="2" charset="2"/>
              <a:buChar char="ü"/>
            </a:pPr>
            <a:r>
              <a:rPr lang="en-US" sz="2800" kern="1200" dirty="0">
                <a:solidFill>
                  <a:schemeClr val="tx1"/>
                </a:solidFill>
                <a:ea typeface="Times New Roman" panose="02020603050405020304" pitchFamily="18" charset="0"/>
                <a:cs typeface="Arial" panose="020B0604020202020204" pitchFamily="34" charset="0"/>
              </a:rPr>
              <a:t>Many items carried over from previous surveys </a:t>
            </a:r>
            <a:endParaRPr lang="en-US" sz="2800" dirty="0">
              <a:solidFill>
                <a:schemeClr val="tx1"/>
              </a:solidFill>
              <a:ea typeface="Times New Roman" panose="02020603050405020304" pitchFamily="18" charset="0"/>
            </a:endParaRPr>
          </a:p>
          <a:p>
            <a:pPr marL="342900" lvl="0" indent="-342900">
              <a:spcAft>
                <a:spcPts val="800"/>
              </a:spcAft>
              <a:buClr>
                <a:srgbClr val="C00000"/>
              </a:buClr>
              <a:buFont typeface="Wingdings" panose="05000000000000000000" pitchFamily="2" charset="2"/>
              <a:buChar char="ü"/>
            </a:pPr>
            <a:r>
              <a:rPr lang="en-US" sz="2800" kern="1200" dirty="0">
                <a:solidFill>
                  <a:schemeClr val="tx1"/>
                </a:solidFill>
                <a:ea typeface="Times New Roman" panose="02020603050405020304" pitchFamily="18" charset="0"/>
                <a:cs typeface="Arial" panose="020B0604020202020204" pitchFamily="34" charset="0"/>
              </a:rPr>
              <a:t>Added ideas heard since last Conference </a:t>
            </a:r>
            <a:endParaRPr lang="en-US" sz="2800" dirty="0">
              <a:solidFill>
                <a:schemeClr val="tx1"/>
              </a:solidFill>
              <a:ea typeface="Times New Roman" panose="02020603050405020304" pitchFamily="18" charset="0"/>
            </a:endParaRPr>
          </a:p>
          <a:p>
            <a:pPr marL="342900" lvl="0" indent="-342900">
              <a:spcAft>
                <a:spcPts val="800"/>
              </a:spcAft>
              <a:buClr>
                <a:srgbClr val="C00000"/>
              </a:buClr>
              <a:buFont typeface="Wingdings" panose="05000000000000000000" pitchFamily="2" charset="2"/>
              <a:buChar char="ü"/>
            </a:pPr>
            <a:r>
              <a:rPr lang="en-US" sz="2800" kern="1200" dirty="0">
                <a:solidFill>
                  <a:schemeClr val="tx1"/>
                </a:solidFill>
                <a:ea typeface="Times New Roman" panose="02020603050405020304" pitchFamily="18" charset="0"/>
                <a:cs typeface="Arial" panose="020B0604020202020204" pitchFamily="34" charset="0"/>
              </a:rPr>
              <a:t>Conference participants gave input on draft survey.</a:t>
            </a:r>
          </a:p>
          <a:p>
            <a:pPr marL="342900" lvl="0" indent="-342900">
              <a:spcAft>
                <a:spcPts val="800"/>
              </a:spcAft>
              <a:buClr>
                <a:srgbClr val="C00000"/>
              </a:buClr>
              <a:buFont typeface="Wingdings" panose="05000000000000000000" pitchFamily="2" charset="2"/>
              <a:buChar char="ü"/>
            </a:pPr>
            <a:r>
              <a:rPr lang="en-US" sz="2800" kern="1200" dirty="0">
                <a:solidFill>
                  <a:schemeClr val="tx1"/>
                </a:solidFill>
                <a:ea typeface="Times New Roman" panose="02020603050405020304" pitchFamily="18" charset="0"/>
                <a:cs typeface="Arial" panose="020B0604020202020204" pitchFamily="34" charset="0"/>
              </a:rPr>
              <a:t>Ideas from relevant </a:t>
            </a:r>
            <a:r>
              <a:rPr lang="en-US" sz="2800" i="1" kern="1200" dirty="0">
                <a:solidFill>
                  <a:schemeClr val="tx1"/>
                </a:solidFill>
                <a:ea typeface="Times New Roman" panose="02020603050405020304" pitchFamily="18" charset="0"/>
                <a:cs typeface="Arial" panose="020B0604020202020204" pitchFamily="34" charset="0"/>
              </a:rPr>
              <a:t>CAR</a:t>
            </a:r>
            <a:r>
              <a:rPr lang="en-US" sz="2800" kern="1200" dirty="0">
                <a:solidFill>
                  <a:schemeClr val="tx1"/>
                </a:solidFill>
                <a:ea typeface="Times New Roman" panose="02020603050405020304" pitchFamily="18" charset="0"/>
                <a:cs typeface="Arial" panose="020B0604020202020204" pitchFamily="34" charset="0"/>
              </a:rPr>
              <a:t> motions are included</a:t>
            </a:r>
            <a:endParaRPr lang="en-US" sz="2800" dirty="0">
              <a:solidFill>
                <a:schemeClr val="tx1"/>
              </a:solidFill>
              <a:ea typeface="Times New Roman" panose="02020603050405020304" pitchFamily="18" charset="0"/>
            </a:endParaRPr>
          </a:p>
          <a:p>
            <a:pPr marL="342900" lvl="0" indent="-342900">
              <a:spcAft>
                <a:spcPts val="800"/>
              </a:spcAft>
              <a:buClr>
                <a:srgbClr val="C00000"/>
              </a:buClr>
              <a:buFont typeface="Wingdings" panose="05000000000000000000" pitchFamily="2" charset="2"/>
              <a:buChar char="ü"/>
            </a:pPr>
            <a:r>
              <a:rPr lang="en-US" sz="2800" kern="1200" dirty="0">
                <a:solidFill>
                  <a:schemeClr val="tx1"/>
                </a:solidFill>
                <a:ea typeface="Times New Roman" panose="02020603050405020304" pitchFamily="18" charset="0"/>
                <a:cs typeface="Arial" panose="020B0604020202020204" pitchFamily="34" charset="0"/>
              </a:rPr>
              <a:t>CAT material will contain two project plans:</a:t>
            </a:r>
            <a:endParaRPr lang="en-US" sz="2800" dirty="0">
              <a:solidFill>
                <a:schemeClr val="tx1"/>
              </a:solidFill>
              <a:ea typeface="Times New Roman" panose="02020603050405020304" pitchFamily="18" charset="0"/>
            </a:endParaRPr>
          </a:p>
          <a:p>
            <a:pPr marL="914400" lvl="1" indent="-457200">
              <a:spcAft>
                <a:spcPts val="800"/>
              </a:spcAft>
              <a:buClr>
                <a:srgbClr val="C00000"/>
              </a:buClr>
              <a:buFont typeface="Wingdings" panose="05000000000000000000" pitchFamily="2" charset="2"/>
              <a:buChar char="§"/>
            </a:pPr>
            <a:r>
              <a:rPr lang="en-US" sz="2800" kern="1200" dirty="0">
                <a:solidFill>
                  <a:schemeClr val="tx1"/>
                </a:solidFill>
                <a:latin typeface="+mn-lt"/>
                <a:ea typeface="Times New Roman" panose="02020603050405020304" pitchFamily="18" charset="0"/>
                <a:cs typeface="Arial" panose="020B0604020202020204" pitchFamily="34" charset="0"/>
              </a:rPr>
              <a:t>IP development  </a:t>
            </a:r>
            <a:endParaRPr lang="en-US" sz="2800" dirty="0">
              <a:solidFill>
                <a:schemeClr val="tx1"/>
              </a:solidFill>
              <a:latin typeface="+mn-lt"/>
              <a:ea typeface="Times New Roman" panose="02020603050405020304" pitchFamily="18" charset="0"/>
            </a:endParaRPr>
          </a:p>
          <a:p>
            <a:pPr marL="914400" lvl="1" indent="-457200">
              <a:spcAft>
                <a:spcPts val="800"/>
              </a:spcAft>
              <a:buClr>
                <a:srgbClr val="C00000"/>
              </a:buClr>
              <a:buFont typeface="Wingdings" panose="05000000000000000000" pitchFamily="2" charset="2"/>
              <a:buChar char="§"/>
            </a:pPr>
            <a:r>
              <a:rPr lang="en-US" sz="2800" kern="1200" dirty="0">
                <a:solidFill>
                  <a:schemeClr val="tx1"/>
                </a:solidFill>
                <a:latin typeface="+mn-lt"/>
                <a:ea typeface="Times New Roman" panose="02020603050405020304" pitchFamily="18" charset="0"/>
                <a:cs typeface="Arial" panose="020B0604020202020204" pitchFamily="34" charset="0"/>
              </a:rPr>
              <a:t>Local service tools </a:t>
            </a:r>
            <a:endParaRPr lang="en-US" sz="2800" dirty="0">
              <a:solidFill>
                <a:schemeClr val="tx1"/>
              </a:solidFill>
              <a:latin typeface="+mn-lt"/>
              <a:ea typeface="Times New Roman" panose="02020603050405020304" pitchFamily="18" charset="0"/>
            </a:endParaRPr>
          </a:p>
          <a:p>
            <a:pPr marL="342900" lvl="0" indent="-342900">
              <a:spcAft>
                <a:spcPts val="800"/>
              </a:spcAft>
              <a:buClr>
                <a:srgbClr val="C00000"/>
              </a:buClr>
              <a:buFont typeface="Wingdings" panose="05000000000000000000" pitchFamily="2" charset="2"/>
              <a:buChar char="ü"/>
            </a:pPr>
            <a:r>
              <a:rPr lang="en-US" sz="2800" kern="1200" dirty="0">
                <a:solidFill>
                  <a:schemeClr val="tx1"/>
                </a:solidFill>
                <a:ea typeface="Times New Roman" panose="02020603050405020304" pitchFamily="18" charset="0"/>
                <a:cs typeface="Arial" panose="020B0604020202020204" pitchFamily="34" charset="0"/>
              </a:rPr>
              <a:t>Focus of those plans to be determined at WSC using survey results as resource</a:t>
            </a:r>
            <a:endParaRPr sz="2800" dirty="0">
              <a:solidFill>
                <a:schemeClr val="tx1"/>
              </a:solidFill>
            </a:endParaRPr>
          </a:p>
        </p:txBody>
      </p:sp>
      <p:pic>
        <p:nvPicPr>
          <p:cNvPr id="5" name="Picture 4">
            <a:extLst>
              <a:ext uri="{FF2B5EF4-FFF2-40B4-BE49-F238E27FC236}">
                <a16:creationId xmlns:a16="http://schemas.microsoft.com/office/drawing/2014/main" xmlns="" id="{E0901227-6B5F-594D-9DAF-49FA991B0489}"/>
              </a:ext>
            </a:extLst>
          </p:cNvPr>
          <p:cNvPicPr>
            <a:picLocks noChangeAspect="1"/>
          </p:cNvPicPr>
          <p:nvPr/>
        </p:nvPicPr>
        <p:blipFill>
          <a:blip r:embed="rId3"/>
          <a:stretch>
            <a:fillRect/>
          </a:stretch>
        </p:blipFill>
        <p:spPr>
          <a:xfrm rot="20884036">
            <a:off x="9098333" y="756669"/>
            <a:ext cx="1595576" cy="1632684"/>
          </a:xfrm>
          <a:prstGeom prst="rect">
            <a:avLst/>
          </a:prstGeom>
        </p:spPr>
      </p:pic>
      <p:sp>
        <p:nvSpPr>
          <p:cNvPr id="2" name="Rectangle 1"/>
          <p:cNvSpPr/>
          <p:nvPr/>
        </p:nvSpPr>
        <p:spPr>
          <a:xfrm>
            <a:off x="1190170" y="830336"/>
            <a:ext cx="7155543" cy="646331"/>
          </a:xfrm>
          <a:prstGeom prst="rect">
            <a:avLst/>
          </a:prstGeom>
        </p:spPr>
        <p:txBody>
          <a:bodyPr wrap="square">
            <a:spAutoFit/>
          </a:bodyPr>
          <a:lstStyle/>
          <a:p>
            <a:pPr algn="ctr"/>
            <a:r>
              <a:rPr lang="en-US" sz="3600" b="1" dirty="0">
                <a:solidFill>
                  <a:srgbClr val="00B0F0"/>
                </a:solidFill>
              </a:rPr>
              <a:t>Recovery Literature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8;p14">
            <a:extLst>
              <a:ext uri="{FF2B5EF4-FFF2-40B4-BE49-F238E27FC236}">
                <a16:creationId xmlns:a16="http://schemas.microsoft.com/office/drawing/2014/main" xmlns="" id="{D3926405-DD72-964C-882A-318AB652FFB2}"/>
              </a:ext>
            </a:extLst>
          </p:cNvPr>
          <p:cNvSpPr txBox="1">
            <a:spLocks/>
          </p:cNvSpPr>
          <p:nvPr/>
        </p:nvSpPr>
        <p:spPr>
          <a:xfrm>
            <a:off x="4111591" y="645401"/>
            <a:ext cx="7867049" cy="9079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mn-lt"/>
                <a:ea typeface="Droid Serif"/>
                <a:cs typeface="Droid Serif"/>
                <a:sym typeface="Droid Serif"/>
              </a:defRPr>
            </a:lvl1pPr>
            <a:lvl2pPr marR="0" lvl="1"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2pPr>
            <a:lvl3pPr marR="0" lvl="2"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3pPr>
            <a:lvl4pPr marR="0" lvl="3"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4pPr>
            <a:lvl5pPr marR="0" lvl="4"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5pPr>
            <a:lvl6pPr marR="0" lvl="5"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6pPr>
            <a:lvl7pPr marR="0" lvl="6"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7pPr>
            <a:lvl8pPr marR="0" lvl="7"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8pPr>
            <a:lvl9pPr marR="0" lvl="8"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9pPr>
          </a:lstStyle>
          <a:p>
            <a:pPr>
              <a:spcAft>
                <a:spcPts val="1800"/>
              </a:spcAft>
            </a:pPr>
            <a:endParaRPr lang="en-US" sz="28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652" y="1312867"/>
            <a:ext cx="7252981" cy="4138364"/>
          </a:xfrm>
          <a:prstGeom prst="rect">
            <a:avLst/>
          </a:prstGeom>
        </p:spPr>
      </p:pic>
    </p:spTree>
    <p:extLst>
      <p:ext uri="{BB962C8B-B14F-4D97-AF65-F5344CB8AC3E}">
        <p14:creationId xmlns:p14="http://schemas.microsoft.com/office/powerpoint/2010/main" val="77866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 name="Rectangle 1"/>
          <p:cNvSpPr/>
          <p:nvPr/>
        </p:nvSpPr>
        <p:spPr>
          <a:xfrm>
            <a:off x="334108" y="130859"/>
            <a:ext cx="5433646" cy="6894195"/>
          </a:xfrm>
          <a:prstGeom prst="rect">
            <a:avLst/>
          </a:prstGeom>
        </p:spPr>
        <p:txBody>
          <a:bodyPr wrap="square">
            <a:spAutoFit/>
          </a:bodyPr>
          <a:lstStyle/>
          <a:p>
            <a:r>
              <a:rPr lang="en-US" sz="1700" b="1" cap="small" dirty="0"/>
              <a:t>Literature to support Step work</a:t>
            </a:r>
          </a:p>
          <a:p>
            <a:pPr marL="285750" indent="-285750">
              <a:buFont typeface="Arial" panose="020B0604020202020204" pitchFamily="34" charset="0"/>
              <a:buChar char="•"/>
            </a:pPr>
            <a:r>
              <a:rPr lang="en-US" sz="1700" dirty="0"/>
              <a:t>Booklet of Step study questions taken from “How It Works” in the Basic Text  </a:t>
            </a:r>
          </a:p>
          <a:p>
            <a:pPr marL="285750" indent="-285750">
              <a:buFont typeface="Arial" panose="020B0604020202020204" pitchFamily="34" charset="0"/>
              <a:buChar char="•"/>
            </a:pPr>
            <a:r>
              <a:rPr lang="en-US" sz="1700" dirty="0"/>
              <a:t>Step working booklet focused mainly on Steps 1–3 aimed primarily for new members and those in treatment and drug courts</a:t>
            </a:r>
          </a:p>
          <a:p>
            <a:pPr marL="285750" indent="-285750">
              <a:buFont typeface="Arial" panose="020B0604020202020204" pitchFamily="34" charset="0"/>
              <a:buChar char="•"/>
            </a:pPr>
            <a:r>
              <a:rPr lang="en-US" sz="1700" dirty="0"/>
              <a:t>Step working guide aimed at members not new to working the Steps</a:t>
            </a:r>
          </a:p>
          <a:p>
            <a:endParaRPr lang="en-US" sz="1700" dirty="0"/>
          </a:p>
          <a:p>
            <a:r>
              <a:rPr lang="en-US" sz="1700" b="1" cap="small" dirty="0"/>
              <a:t>Literature exploring specific spiritual principles</a:t>
            </a:r>
          </a:p>
          <a:p>
            <a:pPr marL="285750" indent="-285750">
              <a:buFont typeface="Arial" panose="020B0604020202020204" pitchFamily="34" charset="0"/>
              <a:buChar char="•"/>
            </a:pPr>
            <a:r>
              <a:rPr lang="en-US" sz="1700" dirty="0"/>
              <a:t>List and definition of spiritual principles</a:t>
            </a:r>
          </a:p>
          <a:p>
            <a:pPr marL="285750" indent="-285750">
              <a:buFont typeface="Arial" panose="020B0604020202020204" pitchFamily="34" charset="0"/>
              <a:buChar char="•"/>
            </a:pPr>
            <a:r>
              <a:rPr lang="en-US" sz="1700" dirty="0"/>
              <a:t>The spiritual benefits of service </a:t>
            </a:r>
          </a:p>
          <a:p>
            <a:pPr marL="285750" indent="-285750">
              <a:buFont typeface="Arial" panose="020B0604020202020204" pitchFamily="34" charset="0"/>
              <a:buChar char="•"/>
            </a:pPr>
            <a:r>
              <a:rPr lang="en-US" sz="1700" dirty="0"/>
              <a:t>Members’ experience, strength, and hope on trustworthiness and trusting the process</a:t>
            </a:r>
          </a:p>
          <a:p>
            <a:pPr marL="285750" indent="-285750">
              <a:buFont typeface="Arial" panose="020B0604020202020204" pitchFamily="34" charset="0"/>
              <a:buChar char="•"/>
            </a:pPr>
            <a:r>
              <a:rPr lang="en-US" sz="1700" dirty="0"/>
              <a:t>Maintaining gratitude in early </a:t>
            </a:r>
            <a:r>
              <a:rPr lang="en-US" sz="1700" dirty="0" smtClean="0"/>
              <a:t>recovery</a:t>
            </a:r>
          </a:p>
          <a:p>
            <a:endParaRPr lang="en-US" sz="1700" dirty="0" smtClean="0"/>
          </a:p>
          <a:p>
            <a:r>
              <a:rPr lang="en-US" sz="1700" b="1" cap="small" dirty="0"/>
              <a:t>Creating</a:t>
            </a:r>
            <a:r>
              <a:rPr lang="en-US" sz="1700" dirty="0"/>
              <a:t> </a:t>
            </a:r>
            <a:r>
              <a:rPr lang="en-US" sz="1700" b="1" cap="small" dirty="0"/>
              <a:t>a</a:t>
            </a:r>
            <a:r>
              <a:rPr lang="en-US" sz="1700" dirty="0"/>
              <a:t> </a:t>
            </a:r>
            <a:r>
              <a:rPr lang="en-US" sz="1700" b="1" cap="small" dirty="0"/>
              <a:t>new</a:t>
            </a:r>
            <a:r>
              <a:rPr lang="en-US" sz="1700" dirty="0"/>
              <a:t> </a:t>
            </a:r>
            <a:r>
              <a:rPr lang="en-US" sz="1700" b="1" cap="small" dirty="0"/>
              <a:t>IP</a:t>
            </a:r>
            <a:r>
              <a:rPr lang="en-US" sz="1700" dirty="0"/>
              <a:t> </a:t>
            </a:r>
            <a:r>
              <a:rPr lang="en-US" sz="1700" b="1" cap="small" dirty="0"/>
              <a:t>or</a:t>
            </a:r>
            <a:r>
              <a:rPr lang="en-US" sz="1700" dirty="0"/>
              <a:t> </a:t>
            </a:r>
            <a:r>
              <a:rPr lang="en-US" sz="1700" b="1" cap="small" dirty="0"/>
              <a:t>booklet</a:t>
            </a:r>
            <a:endParaRPr lang="en-US" sz="1700" dirty="0"/>
          </a:p>
          <a:p>
            <a:pPr marL="285750" indent="-285750">
              <a:buFont typeface="Arial" panose="020B0604020202020204" pitchFamily="34" charset="0"/>
              <a:buChar char="•"/>
            </a:pPr>
            <a:r>
              <a:rPr lang="en-US" sz="1700" smtClean="0"/>
              <a:t>On </a:t>
            </a:r>
            <a:r>
              <a:rPr lang="en-US" sz="1700" dirty="0"/>
              <a:t>doing a daily personal gratitude inventory</a:t>
            </a:r>
          </a:p>
          <a:p>
            <a:pPr marL="285750" indent="-285750">
              <a:buFont typeface="Arial" panose="020B0604020202020204" pitchFamily="34" charset="0"/>
              <a:buChar char="•"/>
            </a:pPr>
            <a:r>
              <a:rPr lang="en-US" sz="1700" dirty="0"/>
              <a:t>On using social media in NA</a:t>
            </a:r>
          </a:p>
          <a:p>
            <a:pPr marL="285750" indent="-285750">
              <a:buFont typeface="Arial" panose="020B0604020202020204" pitchFamily="34" charset="0"/>
              <a:buChar char="•"/>
            </a:pPr>
            <a:r>
              <a:rPr lang="en-US" sz="1700" dirty="0"/>
              <a:t>Personal stories about relationships and families in recovery</a:t>
            </a:r>
          </a:p>
          <a:p>
            <a:pPr marL="285750" indent="-285750">
              <a:buFont typeface="Arial" panose="020B0604020202020204" pitchFamily="34" charset="0"/>
              <a:buChar char="•"/>
            </a:pPr>
            <a:r>
              <a:rPr lang="en-US" sz="1700" dirty="0"/>
              <a:t>Dealing with trauma/PTSD in recovery</a:t>
            </a:r>
          </a:p>
          <a:p>
            <a:pPr marL="285750" indent="-285750">
              <a:buFont typeface="Arial" panose="020B0604020202020204" pitchFamily="34" charset="0"/>
              <a:buChar char="•"/>
            </a:pPr>
            <a:r>
              <a:rPr lang="en-US" sz="1700" dirty="0"/>
              <a:t>Atmosphere of recovery in service</a:t>
            </a:r>
          </a:p>
          <a:p>
            <a:pPr marL="285750" indent="-285750">
              <a:buFont typeface="Arial" panose="020B0604020202020204" pitchFamily="34" charset="0"/>
              <a:buChar char="•"/>
            </a:pPr>
            <a:r>
              <a:rPr lang="en-US" sz="1700" dirty="0"/>
              <a:t>Dealing with grief in recovery</a:t>
            </a:r>
          </a:p>
          <a:p>
            <a:endParaRPr lang="en-US" sz="1700" dirty="0"/>
          </a:p>
        </p:txBody>
      </p:sp>
      <p:sp>
        <p:nvSpPr>
          <p:cNvPr id="9" name="Rectangle 8"/>
          <p:cNvSpPr/>
          <p:nvPr/>
        </p:nvSpPr>
        <p:spPr>
          <a:xfrm>
            <a:off x="5867402" y="407343"/>
            <a:ext cx="4862146" cy="5062924"/>
          </a:xfrm>
          <a:prstGeom prst="rect">
            <a:avLst/>
          </a:prstGeom>
        </p:spPr>
        <p:txBody>
          <a:bodyPr wrap="square">
            <a:spAutoFit/>
          </a:bodyPr>
          <a:lstStyle/>
          <a:p>
            <a:pPr marL="285750" indent="-285750">
              <a:buFont typeface="Arial" panose="020B0604020202020204" pitchFamily="34" charset="0"/>
              <a:buChar char="•"/>
            </a:pPr>
            <a:r>
              <a:rPr lang="en-US" sz="1700" dirty="0"/>
              <a:t>What is Narcotics Anonymous? (for newcomers and visitors)</a:t>
            </a:r>
          </a:p>
          <a:p>
            <a:pPr marL="285750" indent="-285750">
              <a:buFont typeface="Arial" panose="020B0604020202020204" pitchFamily="34" charset="0"/>
              <a:buChar char="•"/>
            </a:pPr>
            <a:r>
              <a:rPr lang="en-US" sz="1700" dirty="0" smtClean="0"/>
              <a:t>Literature </a:t>
            </a:r>
            <a:r>
              <a:rPr lang="en-US" sz="1700" dirty="0"/>
              <a:t>for atheists and agnostics</a:t>
            </a:r>
          </a:p>
          <a:p>
            <a:pPr marL="285750" indent="-285750">
              <a:buFont typeface="Arial" panose="020B0604020202020204" pitchFamily="34" charset="0"/>
              <a:buChar char="•"/>
            </a:pPr>
            <a:r>
              <a:rPr lang="en-US" sz="1700" dirty="0"/>
              <a:t>What does it mean that NA is a spiritual not religious program? </a:t>
            </a:r>
          </a:p>
          <a:p>
            <a:pPr marL="285750" indent="-285750">
              <a:buFont typeface="Arial" panose="020B0604020202020204" pitchFamily="34" charset="0"/>
              <a:buChar char="•"/>
            </a:pPr>
            <a:r>
              <a:rPr lang="en-US" sz="1700" dirty="0"/>
              <a:t>Literature for younger members</a:t>
            </a:r>
          </a:p>
          <a:p>
            <a:pPr marL="285750" indent="-285750">
              <a:buFont typeface="Arial" panose="020B0604020202020204" pitchFamily="34" charset="0"/>
              <a:buChar char="•"/>
            </a:pPr>
            <a:r>
              <a:rPr lang="en-US" sz="1700" dirty="0"/>
              <a:t>Literature for older members</a:t>
            </a:r>
          </a:p>
          <a:p>
            <a:pPr marL="285750" indent="-285750">
              <a:buFont typeface="Arial" panose="020B0604020202020204" pitchFamily="34" charset="0"/>
              <a:buChar char="•"/>
            </a:pPr>
            <a:r>
              <a:rPr lang="en-US" sz="1700" dirty="0"/>
              <a:t>Literature for experienced members/”</a:t>
            </a:r>
            <a:r>
              <a:rPr lang="en-US" sz="1700" dirty="0" err="1"/>
              <a:t>oldtimers</a:t>
            </a:r>
            <a:r>
              <a:rPr lang="en-US" sz="1700" dirty="0"/>
              <a:t>”</a:t>
            </a:r>
          </a:p>
          <a:p>
            <a:pPr marL="285750" indent="-285750">
              <a:buFont typeface="Arial" panose="020B0604020202020204" pitchFamily="34" charset="0"/>
              <a:buChar char="•"/>
            </a:pPr>
            <a:r>
              <a:rPr lang="en-US" sz="1700" dirty="0"/>
              <a:t>Literature for LGBTQ+ members</a:t>
            </a:r>
          </a:p>
          <a:p>
            <a:pPr marL="285750" indent="-285750">
              <a:buFont typeface="Arial" panose="020B0604020202020204" pitchFamily="34" charset="0"/>
              <a:buChar char="•"/>
            </a:pPr>
            <a:r>
              <a:rPr lang="en-US" sz="1700" dirty="0"/>
              <a:t>Literature for women in recovery</a:t>
            </a:r>
          </a:p>
          <a:p>
            <a:pPr marL="285750" indent="-285750">
              <a:buFont typeface="Arial" panose="020B0604020202020204" pitchFamily="34" charset="0"/>
              <a:buChar char="•"/>
            </a:pPr>
            <a:r>
              <a:rPr lang="en-US" sz="1700" dirty="0"/>
              <a:t>Literature for First Nations/indigenous members</a:t>
            </a:r>
          </a:p>
          <a:p>
            <a:pPr marL="285750" indent="-285750">
              <a:buFont typeface="Arial" panose="020B0604020202020204" pitchFamily="34" charset="0"/>
              <a:buChar char="•"/>
            </a:pPr>
            <a:r>
              <a:rPr lang="en-US" sz="1700" dirty="0"/>
              <a:t>Literature for members who are professionals</a:t>
            </a:r>
          </a:p>
          <a:p>
            <a:pPr marL="285750" indent="-285750">
              <a:buFont typeface="Arial" panose="020B0604020202020204" pitchFamily="34" charset="0"/>
              <a:buChar char="•"/>
            </a:pPr>
            <a:r>
              <a:rPr lang="en-US" sz="1700" dirty="0"/>
              <a:t>Literature for members who are veterans</a:t>
            </a:r>
          </a:p>
          <a:p>
            <a:endParaRPr lang="en-US" sz="1700" dirty="0"/>
          </a:p>
          <a:p>
            <a:r>
              <a:rPr lang="en-US" sz="1700" b="1" cap="small" dirty="0"/>
              <a:t>Other</a:t>
            </a:r>
          </a:p>
          <a:p>
            <a:pPr marL="285750" indent="-285750">
              <a:buFont typeface="Arial" panose="020B0604020202020204" pitchFamily="34" charset="0"/>
              <a:buChar char="•"/>
            </a:pPr>
            <a:r>
              <a:rPr lang="en-US" sz="1700" dirty="0"/>
              <a:t>Other: </a:t>
            </a:r>
          </a:p>
          <a:p>
            <a:pPr marL="285750" indent="-285750">
              <a:buFont typeface="Arial" panose="020B0604020202020204" pitchFamily="34" charset="0"/>
              <a:buChar char="•"/>
            </a:pPr>
            <a:r>
              <a:rPr lang="en-US" sz="1700" dirty="0"/>
              <a:t>No new recovery lit</a:t>
            </a:r>
          </a:p>
        </p:txBody>
      </p:sp>
      <p:grpSp>
        <p:nvGrpSpPr>
          <p:cNvPr id="10" name="Group 9"/>
          <p:cNvGrpSpPr/>
          <p:nvPr/>
        </p:nvGrpSpPr>
        <p:grpSpPr>
          <a:xfrm rot="873575">
            <a:off x="9347677" y="4548643"/>
            <a:ext cx="2279735" cy="2159909"/>
            <a:chOff x="9858106" y="3583160"/>
            <a:chExt cx="2279735" cy="2159909"/>
          </a:xfrm>
        </p:grpSpPr>
        <p:pic>
          <p:nvPicPr>
            <p:cNvPr id="4" name="Picture 3">
              <a:extLst>
                <a:ext uri="{FF2B5EF4-FFF2-40B4-BE49-F238E27FC236}">
                  <a16:creationId xmlns:a16="http://schemas.microsoft.com/office/drawing/2014/main" xmlns="" id="{3CF268A1-0758-B848-B6A3-E326AC154284}"/>
                </a:ext>
              </a:extLst>
            </p:cNvPr>
            <p:cNvPicPr>
              <a:picLocks noChangeAspect="1"/>
            </p:cNvPicPr>
            <p:nvPr/>
          </p:nvPicPr>
          <p:blipFill>
            <a:blip r:embed="rId3"/>
            <a:stretch>
              <a:fillRect/>
            </a:stretch>
          </p:blipFill>
          <p:spPr>
            <a:xfrm>
              <a:off x="9858106" y="3583160"/>
              <a:ext cx="2279735" cy="2159909"/>
            </a:xfrm>
            <a:prstGeom prst="rect">
              <a:avLst/>
            </a:prstGeom>
          </p:spPr>
        </p:pic>
        <p:sp>
          <p:nvSpPr>
            <p:cNvPr id="7" name="Google Shape;122;p14"/>
            <p:cNvSpPr txBox="1">
              <a:spLocks/>
            </p:cNvSpPr>
            <p:nvPr/>
          </p:nvSpPr>
          <p:spPr>
            <a:xfrm rot="21430987">
              <a:off x="9986731" y="3679015"/>
              <a:ext cx="1898282" cy="1796943"/>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New </a:t>
              </a:r>
            </a:p>
            <a:p>
              <a:pPr algn="ctr">
                <a:lnSpc>
                  <a:spcPct val="114000"/>
                </a:lnSpc>
                <a:buClr>
                  <a:schemeClr val="dk1"/>
                </a:buClr>
                <a:buSzPts val="1100"/>
              </a:pPr>
              <a: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Recovery Literature</a:t>
              </a:r>
            </a:p>
            <a:p>
              <a:pPr>
                <a:lnSpc>
                  <a:spcPct val="114000"/>
                </a:lnSpc>
              </a:pPr>
              <a:endParaRPr lang="en-US" sz="2800" dirty="0"/>
            </a:p>
          </p:txBody>
        </p:sp>
      </p:grpSp>
      <p:grpSp>
        <p:nvGrpSpPr>
          <p:cNvPr id="3" name="Group 2"/>
          <p:cNvGrpSpPr/>
          <p:nvPr/>
        </p:nvGrpSpPr>
        <p:grpSpPr>
          <a:xfrm rot="21055413">
            <a:off x="6670830" y="5681926"/>
            <a:ext cx="2878198" cy="786841"/>
            <a:chOff x="6126290" y="4071679"/>
            <a:chExt cx="2970581" cy="876996"/>
          </a:xfrm>
        </p:grpSpPr>
        <p:pic>
          <p:nvPicPr>
            <p:cNvPr id="6" name="Picture 5">
              <a:extLst>
                <a:ext uri="{FF2B5EF4-FFF2-40B4-BE49-F238E27FC236}">
                  <a16:creationId xmlns:a16="http://schemas.microsoft.com/office/drawing/2014/main" xmlns="" id="{47625298-13E7-E945-AB49-81D0E33CE2A6}"/>
                </a:ext>
              </a:extLst>
            </p:cNvPr>
            <p:cNvPicPr>
              <a:picLocks noChangeAspect="1"/>
            </p:cNvPicPr>
            <p:nvPr/>
          </p:nvPicPr>
          <p:blipFill>
            <a:blip r:embed="rId4"/>
            <a:stretch>
              <a:fillRect/>
            </a:stretch>
          </p:blipFill>
          <p:spPr>
            <a:xfrm>
              <a:off x="6248966" y="4124754"/>
              <a:ext cx="2714095" cy="823921"/>
            </a:xfrm>
            <a:prstGeom prst="rect">
              <a:avLst/>
            </a:prstGeom>
          </p:spPr>
        </p:pic>
        <p:sp>
          <p:nvSpPr>
            <p:cNvPr id="8" name="Google Shape;122;p14"/>
            <p:cNvSpPr txBox="1">
              <a:spLocks/>
            </p:cNvSpPr>
            <p:nvPr/>
          </p:nvSpPr>
          <p:spPr>
            <a:xfrm>
              <a:off x="6126290" y="4071679"/>
              <a:ext cx="2970581" cy="77776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Choose up to 3</a:t>
              </a:r>
              <a:endParaRPr lang="en-US" sz="2800"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 name="Picture 2">
            <a:extLst>
              <a:ext uri="{FF2B5EF4-FFF2-40B4-BE49-F238E27FC236}">
                <a16:creationId xmlns:a16="http://schemas.microsoft.com/office/drawing/2014/main" xmlns="" id="{772B10EB-E3EB-E948-8981-3E9D8C57DF7A}"/>
              </a:ext>
            </a:extLst>
          </p:cNvPr>
          <p:cNvPicPr>
            <a:picLocks noChangeAspect="1"/>
          </p:cNvPicPr>
          <p:nvPr/>
        </p:nvPicPr>
        <p:blipFill>
          <a:blip r:embed="rId3"/>
          <a:stretch>
            <a:fillRect/>
          </a:stretch>
        </p:blipFill>
        <p:spPr>
          <a:xfrm rot="21199576">
            <a:off x="6930987" y="714270"/>
            <a:ext cx="4077701" cy="5587960"/>
          </a:xfrm>
          <a:prstGeom prst="rect">
            <a:avLst/>
          </a:prstGeom>
        </p:spPr>
      </p:pic>
      <p:sp>
        <p:nvSpPr>
          <p:cNvPr id="158" name="Google Shape;158;p19"/>
          <p:cNvSpPr txBox="1">
            <a:spLocks noGrp="1"/>
          </p:cNvSpPr>
          <p:nvPr>
            <p:ph type="ctrTitle" idx="4294967295"/>
          </p:nvPr>
        </p:nvSpPr>
        <p:spPr>
          <a:xfrm rot="21177123">
            <a:off x="7536647" y="1081130"/>
            <a:ext cx="3013851" cy="3276893"/>
          </a:xfrm>
          <a:prstGeom prst="rect">
            <a:avLst/>
          </a:prstGeom>
        </p:spPr>
        <p:txBody>
          <a:bodyPr spcFirstLastPara="1" wrap="square" lIns="121900" tIns="121900" rIns="121900" bIns="121900" anchor="b" anchorCtr="0">
            <a:noAutofit/>
          </a:bodyPr>
          <a:lstStyle/>
          <a:p>
            <a:r>
              <a:rPr lang="en" sz="5400" b="1" dirty="0">
                <a:solidFill>
                  <a:schemeClr val="tx1"/>
                </a:solidFill>
                <a:latin typeface="Ink Free" panose="03080402000500000000" pitchFamily="66" charset="0"/>
              </a:rPr>
              <a:t>Pause </a:t>
            </a:r>
            <a:br>
              <a:rPr lang="en" sz="5400" b="1" dirty="0">
                <a:solidFill>
                  <a:schemeClr val="tx1"/>
                </a:solidFill>
                <a:latin typeface="Ink Free" panose="03080402000500000000" pitchFamily="66" charset="0"/>
              </a:rPr>
            </a:br>
            <a:r>
              <a:rPr lang="en" sz="5400" b="1" dirty="0">
                <a:solidFill>
                  <a:schemeClr val="tx1"/>
                </a:solidFill>
                <a:latin typeface="Ink Free" panose="03080402000500000000" pitchFamily="66" charset="0"/>
              </a:rPr>
              <a:t>for discussion</a:t>
            </a:r>
            <a:endParaRPr sz="5400" b="1" dirty="0">
              <a:solidFill>
                <a:schemeClr val="tx1"/>
              </a:solidFill>
              <a:latin typeface="Ink Free" panose="03080402000500000000" pitchFamily="66" charset="0"/>
            </a:endParaRPr>
          </a:p>
        </p:txBody>
      </p:sp>
      <p:pic>
        <p:nvPicPr>
          <p:cNvPr id="19" name="Picture 18">
            <a:extLst>
              <a:ext uri="{FF2B5EF4-FFF2-40B4-BE49-F238E27FC236}">
                <a16:creationId xmlns:a16="http://schemas.microsoft.com/office/drawing/2014/main" xmlns="" id="{DAFF17B8-AEB5-D845-8641-E6176E6D04D2}"/>
              </a:ext>
            </a:extLst>
          </p:cNvPr>
          <p:cNvPicPr>
            <a:picLocks noChangeAspect="1"/>
          </p:cNvPicPr>
          <p:nvPr/>
        </p:nvPicPr>
        <p:blipFill>
          <a:blip r:embed="rId4"/>
          <a:stretch>
            <a:fillRect/>
          </a:stretch>
        </p:blipFill>
        <p:spPr>
          <a:xfrm>
            <a:off x="1300793" y="5843159"/>
            <a:ext cx="1371600" cy="440267"/>
          </a:xfrm>
          <a:prstGeom prst="rect">
            <a:avLst/>
          </a:prstGeom>
        </p:spPr>
      </p:pic>
      <p:pic>
        <p:nvPicPr>
          <p:cNvPr id="20" name="Picture 19">
            <a:extLst>
              <a:ext uri="{FF2B5EF4-FFF2-40B4-BE49-F238E27FC236}">
                <a16:creationId xmlns:a16="http://schemas.microsoft.com/office/drawing/2014/main" xmlns="" id="{55D1CB71-8854-C843-B69D-BFF37E77B46C}"/>
              </a:ext>
            </a:extLst>
          </p:cNvPr>
          <p:cNvPicPr>
            <a:picLocks noChangeAspect="1"/>
          </p:cNvPicPr>
          <p:nvPr/>
        </p:nvPicPr>
        <p:blipFill>
          <a:blip r:embed="rId5"/>
          <a:stretch>
            <a:fillRect/>
          </a:stretch>
        </p:blipFill>
        <p:spPr>
          <a:xfrm>
            <a:off x="813288" y="158391"/>
            <a:ext cx="2184400" cy="609600"/>
          </a:xfrm>
          <a:prstGeom prst="rect">
            <a:avLst/>
          </a:prstGeom>
        </p:spPr>
      </p:pic>
      <p:pic>
        <p:nvPicPr>
          <p:cNvPr id="21" name="Picture 20">
            <a:extLst>
              <a:ext uri="{FF2B5EF4-FFF2-40B4-BE49-F238E27FC236}">
                <a16:creationId xmlns:a16="http://schemas.microsoft.com/office/drawing/2014/main" xmlns="" id="{B40FC746-9A26-2D41-9EC3-30A30526FF9F}"/>
              </a:ext>
            </a:extLst>
          </p:cNvPr>
          <p:cNvPicPr>
            <a:picLocks noChangeAspect="1"/>
          </p:cNvPicPr>
          <p:nvPr/>
        </p:nvPicPr>
        <p:blipFill>
          <a:blip r:embed="rId6"/>
          <a:stretch>
            <a:fillRect/>
          </a:stretch>
        </p:blipFill>
        <p:spPr>
          <a:xfrm>
            <a:off x="316126" y="552599"/>
            <a:ext cx="1642533" cy="1016000"/>
          </a:xfrm>
          <a:prstGeom prst="rect">
            <a:avLst/>
          </a:prstGeom>
        </p:spPr>
      </p:pic>
      <p:pic>
        <p:nvPicPr>
          <p:cNvPr id="22" name="Picture 21">
            <a:extLst>
              <a:ext uri="{FF2B5EF4-FFF2-40B4-BE49-F238E27FC236}">
                <a16:creationId xmlns:a16="http://schemas.microsoft.com/office/drawing/2014/main" xmlns="" id="{59A6E2D9-7823-D548-9066-615EC204620E}"/>
              </a:ext>
            </a:extLst>
          </p:cNvPr>
          <p:cNvPicPr>
            <a:picLocks noChangeAspect="1"/>
          </p:cNvPicPr>
          <p:nvPr/>
        </p:nvPicPr>
        <p:blipFill>
          <a:blip r:embed="rId7"/>
          <a:stretch>
            <a:fillRect/>
          </a:stretch>
        </p:blipFill>
        <p:spPr>
          <a:xfrm>
            <a:off x="1005651" y="1557085"/>
            <a:ext cx="1507067" cy="372533"/>
          </a:xfrm>
          <a:prstGeom prst="rect">
            <a:avLst/>
          </a:prstGeom>
        </p:spPr>
      </p:pic>
      <p:pic>
        <p:nvPicPr>
          <p:cNvPr id="23" name="Picture 22">
            <a:extLst>
              <a:ext uri="{FF2B5EF4-FFF2-40B4-BE49-F238E27FC236}">
                <a16:creationId xmlns:a16="http://schemas.microsoft.com/office/drawing/2014/main" xmlns="" id="{3D233DE2-99B1-9346-AFAA-8E796D9A1A87}"/>
              </a:ext>
            </a:extLst>
          </p:cNvPr>
          <p:cNvPicPr>
            <a:picLocks noChangeAspect="1"/>
          </p:cNvPicPr>
          <p:nvPr/>
        </p:nvPicPr>
        <p:blipFill>
          <a:blip r:embed="rId8"/>
          <a:stretch>
            <a:fillRect/>
          </a:stretch>
        </p:blipFill>
        <p:spPr>
          <a:xfrm>
            <a:off x="1034776" y="1947229"/>
            <a:ext cx="1473200" cy="372533"/>
          </a:xfrm>
          <a:prstGeom prst="rect">
            <a:avLst/>
          </a:prstGeom>
        </p:spPr>
      </p:pic>
      <p:pic>
        <p:nvPicPr>
          <p:cNvPr id="24" name="Picture 23">
            <a:extLst>
              <a:ext uri="{FF2B5EF4-FFF2-40B4-BE49-F238E27FC236}">
                <a16:creationId xmlns:a16="http://schemas.microsoft.com/office/drawing/2014/main" xmlns="" id="{4819599B-E597-3043-B84D-3C1D80B27672}"/>
              </a:ext>
            </a:extLst>
          </p:cNvPr>
          <p:cNvPicPr>
            <a:picLocks noChangeAspect="1"/>
          </p:cNvPicPr>
          <p:nvPr/>
        </p:nvPicPr>
        <p:blipFill>
          <a:blip r:embed="rId9"/>
          <a:stretch>
            <a:fillRect/>
          </a:stretch>
        </p:blipFill>
        <p:spPr>
          <a:xfrm>
            <a:off x="1186160" y="2402058"/>
            <a:ext cx="1219200" cy="389467"/>
          </a:xfrm>
          <a:prstGeom prst="rect">
            <a:avLst/>
          </a:prstGeom>
        </p:spPr>
      </p:pic>
      <p:pic>
        <p:nvPicPr>
          <p:cNvPr id="25" name="Picture 24">
            <a:extLst>
              <a:ext uri="{FF2B5EF4-FFF2-40B4-BE49-F238E27FC236}">
                <a16:creationId xmlns:a16="http://schemas.microsoft.com/office/drawing/2014/main" xmlns="" id="{9DEBED93-4C2F-0246-8FE9-A63FC6E49B68}"/>
              </a:ext>
            </a:extLst>
          </p:cNvPr>
          <p:cNvPicPr>
            <a:picLocks noChangeAspect="1"/>
          </p:cNvPicPr>
          <p:nvPr/>
        </p:nvPicPr>
        <p:blipFill>
          <a:blip r:embed="rId10"/>
          <a:stretch>
            <a:fillRect/>
          </a:stretch>
        </p:blipFill>
        <p:spPr>
          <a:xfrm>
            <a:off x="1291147" y="2755626"/>
            <a:ext cx="1253067" cy="389467"/>
          </a:xfrm>
          <a:prstGeom prst="rect">
            <a:avLst/>
          </a:prstGeom>
        </p:spPr>
      </p:pic>
      <p:pic>
        <p:nvPicPr>
          <p:cNvPr id="26" name="Picture 25">
            <a:extLst>
              <a:ext uri="{FF2B5EF4-FFF2-40B4-BE49-F238E27FC236}">
                <a16:creationId xmlns:a16="http://schemas.microsoft.com/office/drawing/2014/main" xmlns="" id="{57F24D78-EC16-FD48-88B1-BB92EC247AEC}"/>
              </a:ext>
            </a:extLst>
          </p:cNvPr>
          <p:cNvPicPr>
            <a:picLocks noChangeAspect="1"/>
          </p:cNvPicPr>
          <p:nvPr/>
        </p:nvPicPr>
        <p:blipFill>
          <a:blip r:embed="rId11"/>
          <a:stretch>
            <a:fillRect/>
          </a:stretch>
        </p:blipFill>
        <p:spPr>
          <a:xfrm>
            <a:off x="1425598" y="3147463"/>
            <a:ext cx="1032933" cy="508000"/>
          </a:xfrm>
          <a:prstGeom prst="rect">
            <a:avLst/>
          </a:prstGeom>
        </p:spPr>
      </p:pic>
      <p:pic>
        <p:nvPicPr>
          <p:cNvPr id="27" name="Picture 26">
            <a:extLst>
              <a:ext uri="{FF2B5EF4-FFF2-40B4-BE49-F238E27FC236}">
                <a16:creationId xmlns:a16="http://schemas.microsoft.com/office/drawing/2014/main" xmlns="" id="{58734285-3290-EC41-8C61-C2EC0C4EE16E}"/>
              </a:ext>
            </a:extLst>
          </p:cNvPr>
          <p:cNvPicPr>
            <a:picLocks noChangeAspect="1"/>
          </p:cNvPicPr>
          <p:nvPr/>
        </p:nvPicPr>
        <p:blipFill>
          <a:blip r:embed="rId12"/>
          <a:stretch>
            <a:fillRect/>
          </a:stretch>
        </p:blipFill>
        <p:spPr>
          <a:xfrm>
            <a:off x="1496040" y="3696103"/>
            <a:ext cx="965200" cy="508000"/>
          </a:xfrm>
          <a:prstGeom prst="rect">
            <a:avLst/>
          </a:prstGeom>
        </p:spPr>
      </p:pic>
      <p:pic>
        <p:nvPicPr>
          <p:cNvPr id="28" name="Picture 27">
            <a:extLst>
              <a:ext uri="{FF2B5EF4-FFF2-40B4-BE49-F238E27FC236}">
                <a16:creationId xmlns:a16="http://schemas.microsoft.com/office/drawing/2014/main" xmlns="" id="{54005C8C-803B-474B-8AF4-9B26B3D7026E}"/>
              </a:ext>
            </a:extLst>
          </p:cNvPr>
          <p:cNvPicPr>
            <a:picLocks noChangeAspect="1"/>
          </p:cNvPicPr>
          <p:nvPr/>
        </p:nvPicPr>
        <p:blipFill>
          <a:blip r:embed="rId13"/>
          <a:stretch>
            <a:fillRect/>
          </a:stretch>
        </p:blipFill>
        <p:spPr>
          <a:xfrm>
            <a:off x="1366331" y="4194282"/>
            <a:ext cx="1151467" cy="389467"/>
          </a:xfrm>
          <a:prstGeom prst="rect">
            <a:avLst/>
          </a:prstGeom>
        </p:spPr>
      </p:pic>
      <p:pic>
        <p:nvPicPr>
          <p:cNvPr id="29" name="Picture 28">
            <a:extLst>
              <a:ext uri="{FF2B5EF4-FFF2-40B4-BE49-F238E27FC236}">
                <a16:creationId xmlns:a16="http://schemas.microsoft.com/office/drawing/2014/main" xmlns="" id="{6F34B569-F477-9C44-85B1-B2CF3CD86E37}"/>
              </a:ext>
            </a:extLst>
          </p:cNvPr>
          <p:cNvPicPr>
            <a:picLocks noChangeAspect="1"/>
          </p:cNvPicPr>
          <p:nvPr/>
        </p:nvPicPr>
        <p:blipFill>
          <a:blip r:embed="rId14"/>
          <a:stretch>
            <a:fillRect/>
          </a:stretch>
        </p:blipFill>
        <p:spPr>
          <a:xfrm>
            <a:off x="1511958" y="4512967"/>
            <a:ext cx="982133" cy="508000"/>
          </a:xfrm>
          <a:prstGeom prst="rect">
            <a:avLst/>
          </a:prstGeom>
        </p:spPr>
      </p:pic>
      <p:pic>
        <p:nvPicPr>
          <p:cNvPr id="30" name="Picture 29">
            <a:extLst>
              <a:ext uri="{FF2B5EF4-FFF2-40B4-BE49-F238E27FC236}">
                <a16:creationId xmlns:a16="http://schemas.microsoft.com/office/drawing/2014/main" xmlns="" id="{2927CED6-984C-2A49-9569-83BEC3D43225}"/>
              </a:ext>
            </a:extLst>
          </p:cNvPr>
          <p:cNvPicPr>
            <a:picLocks noChangeAspect="1"/>
          </p:cNvPicPr>
          <p:nvPr/>
        </p:nvPicPr>
        <p:blipFill>
          <a:blip r:embed="rId15"/>
          <a:stretch>
            <a:fillRect/>
          </a:stretch>
        </p:blipFill>
        <p:spPr>
          <a:xfrm>
            <a:off x="1330432" y="4950863"/>
            <a:ext cx="1320800" cy="558800"/>
          </a:xfrm>
          <a:prstGeom prst="rect">
            <a:avLst/>
          </a:prstGeom>
        </p:spPr>
      </p:pic>
      <p:pic>
        <p:nvPicPr>
          <p:cNvPr id="31" name="Picture 30">
            <a:extLst>
              <a:ext uri="{FF2B5EF4-FFF2-40B4-BE49-F238E27FC236}">
                <a16:creationId xmlns:a16="http://schemas.microsoft.com/office/drawing/2014/main" xmlns="" id="{7A3C5149-F110-C546-A748-B8896772BEC8}"/>
              </a:ext>
            </a:extLst>
          </p:cNvPr>
          <p:cNvPicPr>
            <a:picLocks noChangeAspect="1"/>
          </p:cNvPicPr>
          <p:nvPr/>
        </p:nvPicPr>
        <p:blipFill>
          <a:blip r:embed="rId16"/>
          <a:stretch>
            <a:fillRect/>
          </a:stretch>
        </p:blipFill>
        <p:spPr>
          <a:xfrm>
            <a:off x="1771376" y="5487650"/>
            <a:ext cx="609600" cy="338667"/>
          </a:xfrm>
          <a:prstGeom prst="rect">
            <a:avLst/>
          </a:prstGeom>
        </p:spPr>
      </p:pic>
      <p:pic>
        <p:nvPicPr>
          <p:cNvPr id="32" name="Picture 31">
            <a:extLst>
              <a:ext uri="{FF2B5EF4-FFF2-40B4-BE49-F238E27FC236}">
                <a16:creationId xmlns:a16="http://schemas.microsoft.com/office/drawing/2014/main" xmlns="" id="{7677B954-C1AA-CB49-8F99-C08285F548C5}"/>
              </a:ext>
            </a:extLst>
          </p:cNvPr>
          <p:cNvPicPr>
            <a:picLocks noChangeAspect="1"/>
          </p:cNvPicPr>
          <p:nvPr/>
        </p:nvPicPr>
        <p:blipFill>
          <a:blip r:embed="rId17"/>
          <a:stretch>
            <a:fillRect/>
          </a:stretch>
        </p:blipFill>
        <p:spPr>
          <a:xfrm>
            <a:off x="1379200" y="6377666"/>
            <a:ext cx="1320800" cy="338667"/>
          </a:xfrm>
          <a:prstGeom prst="rect">
            <a:avLst/>
          </a:prstGeom>
        </p:spPr>
      </p:pic>
      <p:pic>
        <p:nvPicPr>
          <p:cNvPr id="33" name="Picture 32">
            <a:extLst>
              <a:ext uri="{FF2B5EF4-FFF2-40B4-BE49-F238E27FC236}">
                <a16:creationId xmlns:a16="http://schemas.microsoft.com/office/drawing/2014/main" xmlns="" id="{F336EA28-8EC5-9047-AAAE-28EAFEEEE1D6}"/>
              </a:ext>
            </a:extLst>
          </p:cNvPr>
          <p:cNvPicPr>
            <a:picLocks noChangeAspect="1"/>
          </p:cNvPicPr>
          <p:nvPr/>
        </p:nvPicPr>
        <p:blipFill>
          <a:blip r:embed="rId18"/>
          <a:stretch>
            <a:fillRect/>
          </a:stretch>
        </p:blipFill>
        <p:spPr>
          <a:xfrm>
            <a:off x="298360" y="4940704"/>
            <a:ext cx="355600" cy="372533"/>
          </a:xfrm>
          <a:prstGeom prst="rect">
            <a:avLst/>
          </a:prstGeom>
        </p:spPr>
      </p:pic>
      <p:pic>
        <p:nvPicPr>
          <p:cNvPr id="34" name="Picture 33">
            <a:extLst>
              <a:ext uri="{FF2B5EF4-FFF2-40B4-BE49-F238E27FC236}">
                <a16:creationId xmlns:a16="http://schemas.microsoft.com/office/drawing/2014/main" xmlns="" id="{579C356F-A0C4-4140-AE9F-C8D2435377E9}"/>
              </a:ext>
            </a:extLst>
          </p:cNvPr>
          <p:cNvPicPr>
            <a:picLocks noChangeAspect="1"/>
          </p:cNvPicPr>
          <p:nvPr/>
        </p:nvPicPr>
        <p:blipFill>
          <a:blip r:embed="rId19"/>
          <a:stretch>
            <a:fillRect/>
          </a:stretch>
        </p:blipFill>
        <p:spPr>
          <a:xfrm>
            <a:off x="261784" y="6147712"/>
            <a:ext cx="355600" cy="372533"/>
          </a:xfrm>
          <a:prstGeom prst="rect">
            <a:avLst/>
          </a:prstGeom>
        </p:spPr>
      </p:pic>
      <p:pic>
        <p:nvPicPr>
          <p:cNvPr id="35" name="Picture 34">
            <a:extLst>
              <a:ext uri="{FF2B5EF4-FFF2-40B4-BE49-F238E27FC236}">
                <a16:creationId xmlns:a16="http://schemas.microsoft.com/office/drawing/2014/main" xmlns="" id="{2DECAC9A-066C-2045-8F58-09BEA0B4AFBF}"/>
              </a:ext>
            </a:extLst>
          </p:cNvPr>
          <p:cNvPicPr>
            <a:picLocks noChangeAspect="1"/>
          </p:cNvPicPr>
          <p:nvPr/>
        </p:nvPicPr>
        <p:blipFill>
          <a:blip r:embed="rId20"/>
          <a:stretch>
            <a:fillRect/>
          </a:stretch>
        </p:blipFill>
        <p:spPr>
          <a:xfrm>
            <a:off x="310552" y="5769760"/>
            <a:ext cx="355600" cy="372533"/>
          </a:xfrm>
          <a:prstGeom prst="rect">
            <a:avLst/>
          </a:prstGeom>
        </p:spPr>
      </p:pic>
      <p:pic>
        <p:nvPicPr>
          <p:cNvPr id="36" name="Picture 35">
            <a:extLst>
              <a:ext uri="{FF2B5EF4-FFF2-40B4-BE49-F238E27FC236}">
                <a16:creationId xmlns:a16="http://schemas.microsoft.com/office/drawing/2014/main" xmlns="" id="{DE23AB03-B3D3-044F-A07B-DECBBC949150}"/>
              </a:ext>
            </a:extLst>
          </p:cNvPr>
          <p:cNvPicPr>
            <a:picLocks noChangeAspect="1"/>
          </p:cNvPicPr>
          <p:nvPr/>
        </p:nvPicPr>
        <p:blipFill>
          <a:blip r:embed="rId21"/>
          <a:stretch>
            <a:fillRect/>
          </a:stretch>
        </p:blipFill>
        <p:spPr>
          <a:xfrm>
            <a:off x="286168" y="5367424"/>
            <a:ext cx="355600" cy="372533"/>
          </a:xfrm>
          <a:prstGeom prst="rect">
            <a:avLst/>
          </a:prstGeom>
        </p:spPr>
      </p:pic>
      <p:pic>
        <p:nvPicPr>
          <p:cNvPr id="37" name="Picture 36">
            <a:extLst>
              <a:ext uri="{FF2B5EF4-FFF2-40B4-BE49-F238E27FC236}">
                <a16:creationId xmlns:a16="http://schemas.microsoft.com/office/drawing/2014/main" xmlns="" id="{DD91382E-EE58-1F44-BC3F-46FFB71C47DB}"/>
              </a:ext>
            </a:extLst>
          </p:cNvPr>
          <p:cNvPicPr>
            <a:picLocks noChangeAspect="1"/>
          </p:cNvPicPr>
          <p:nvPr/>
        </p:nvPicPr>
        <p:blipFill>
          <a:blip r:embed="rId22"/>
          <a:stretch>
            <a:fillRect/>
          </a:stretch>
        </p:blipFill>
        <p:spPr>
          <a:xfrm>
            <a:off x="317119" y="3804464"/>
            <a:ext cx="643467" cy="575733"/>
          </a:xfrm>
          <a:prstGeom prst="rect">
            <a:avLst/>
          </a:prstGeom>
        </p:spPr>
      </p:pic>
      <p:pic>
        <p:nvPicPr>
          <p:cNvPr id="38" name="Picture 37">
            <a:extLst>
              <a:ext uri="{FF2B5EF4-FFF2-40B4-BE49-F238E27FC236}">
                <a16:creationId xmlns:a16="http://schemas.microsoft.com/office/drawing/2014/main" xmlns="" id="{E0901227-6B5F-594D-9DAF-49FA991B0489}"/>
              </a:ext>
            </a:extLst>
          </p:cNvPr>
          <p:cNvPicPr>
            <a:picLocks noChangeAspect="1"/>
          </p:cNvPicPr>
          <p:nvPr/>
        </p:nvPicPr>
        <p:blipFill>
          <a:blip r:embed="rId23"/>
          <a:stretch>
            <a:fillRect/>
          </a:stretch>
        </p:blipFill>
        <p:spPr>
          <a:xfrm>
            <a:off x="3142237" y="2319762"/>
            <a:ext cx="728133" cy="745067"/>
          </a:xfrm>
          <a:prstGeom prst="rect">
            <a:avLst/>
          </a:prstGeom>
        </p:spPr>
      </p:pic>
      <p:pic>
        <p:nvPicPr>
          <p:cNvPr id="39" name="Picture 38">
            <a:extLst>
              <a:ext uri="{FF2B5EF4-FFF2-40B4-BE49-F238E27FC236}">
                <a16:creationId xmlns:a16="http://schemas.microsoft.com/office/drawing/2014/main" xmlns="" id="{B5A4A260-1262-BE4D-ACFD-1749E2A21C58}"/>
              </a:ext>
            </a:extLst>
          </p:cNvPr>
          <p:cNvPicPr>
            <a:picLocks noChangeAspect="1"/>
          </p:cNvPicPr>
          <p:nvPr/>
        </p:nvPicPr>
        <p:blipFill>
          <a:blip r:embed="rId24"/>
          <a:stretch>
            <a:fillRect/>
          </a:stretch>
        </p:blipFill>
        <p:spPr>
          <a:xfrm>
            <a:off x="3510452" y="3254821"/>
            <a:ext cx="728133" cy="745067"/>
          </a:xfrm>
          <a:prstGeom prst="rect">
            <a:avLst/>
          </a:prstGeom>
        </p:spPr>
      </p:pic>
      <p:pic>
        <p:nvPicPr>
          <p:cNvPr id="40" name="Picture 39">
            <a:extLst>
              <a:ext uri="{FF2B5EF4-FFF2-40B4-BE49-F238E27FC236}">
                <a16:creationId xmlns:a16="http://schemas.microsoft.com/office/drawing/2014/main" xmlns="" id="{D7DE2306-03CF-5649-B8CC-3862266943D9}"/>
              </a:ext>
            </a:extLst>
          </p:cNvPr>
          <p:cNvPicPr>
            <a:picLocks noChangeAspect="1"/>
          </p:cNvPicPr>
          <p:nvPr/>
        </p:nvPicPr>
        <p:blipFill>
          <a:blip r:embed="rId25"/>
          <a:stretch>
            <a:fillRect/>
          </a:stretch>
        </p:blipFill>
        <p:spPr>
          <a:xfrm>
            <a:off x="2997688" y="277027"/>
            <a:ext cx="1761067" cy="1778000"/>
          </a:xfrm>
          <a:prstGeom prst="rect">
            <a:avLst/>
          </a:prstGeom>
        </p:spPr>
      </p:pic>
      <p:pic>
        <p:nvPicPr>
          <p:cNvPr id="41" name="Picture 40">
            <a:extLst>
              <a:ext uri="{FF2B5EF4-FFF2-40B4-BE49-F238E27FC236}">
                <a16:creationId xmlns:a16="http://schemas.microsoft.com/office/drawing/2014/main" xmlns="" id="{B5A4A260-1262-BE4D-ACFD-1749E2A21C58}"/>
              </a:ext>
            </a:extLst>
          </p:cNvPr>
          <p:cNvPicPr>
            <a:picLocks noChangeAspect="1"/>
          </p:cNvPicPr>
          <p:nvPr/>
        </p:nvPicPr>
        <p:blipFill>
          <a:blip r:embed="rId24"/>
          <a:stretch>
            <a:fillRect/>
          </a:stretch>
        </p:blipFill>
        <p:spPr>
          <a:xfrm rot="21171920">
            <a:off x="8729077" y="4817015"/>
            <a:ext cx="628990" cy="63056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 name="Rectangle 1"/>
          <p:cNvSpPr/>
          <p:nvPr/>
        </p:nvSpPr>
        <p:spPr>
          <a:xfrm>
            <a:off x="2984884" y="134192"/>
            <a:ext cx="7889632" cy="6447919"/>
          </a:xfrm>
          <a:prstGeom prst="rect">
            <a:avLst/>
          </a:prstGeom>
        </p:spPr>
        <p:txBody>
          <a:bodyPr wrap="square">
            <a:spAutoFit/>
          </a:bodyPr>
          <a:lstStyle/>
          <a:p>
            <a:endParaRPr lang="en-US" sz="2200" b="1" dirty="0"/>
          </a:p>
          <a:p>
            <a:r>
              <a:rPr lang="en-US" sz="2300" b="1" cap="small" dirty="0"/>
              <a:t>Revise an existing piece of NA literature </a:t>
            </a:r>
          </a:p>
          <a:p>
            <a:pPr marL="342900" indent="-342900">
              <a:buFont typeface="Arial" panose="020B0604020202020204" pitchFamily="34" charset="0"/>
              <a:buChar char="•"/>
            </a:pPr>
            <a:r>
              <a:rPr lang="en-US" sz="2300" dirty="0"/>
              <a:t>Revise the Narcotics Anonymous Step Working Guides</a:t>
            </a:r>
          </a:p>
          <a:p>
            <a:pPr marL="342900" indent="-342900">
              <a:buFont typeface="Arial" panose="020B0604020202020204" pitchFamily="34" charset="0"/>
              <a:buChar char="•"/>
            </a:pPr>
            <a:r>
              <a:rPr lang="en-US" sz="2300" dirty="0"/>
              <a:t>Revise the Sponsorship book</a:t>
            </a:r>
          </a:p>
          <a:p>
            <a:pPr marL="342900" indent="-342900">
              <a:buFont typeface="Arial" panose="020B0604020202020204" pitchFamily="34" charset="0"/>
              <a:buChar char="•"/>
            </a:pPr>
            <a:r>
              <a:rPr lang="en-US" sz="2300" dirty="0"/>
              <a:t>Revise IP #21 The Loner</a:t>
            </a:r>
          </a:p>
          <a:p>
            <a:pPr marL="342900" indent="-342900">
              <a:buFont typeface="Arial" panose="020B0604020202020204" pitchFamily="34" charset="0"/>
              <a:buChar char="•"/>
            </a:pPr>
            <a:r>
              <a:rPr lang="en-US" sz="2300" dirty="0"/>
              <a:t>Revise IP #6 Recovery and Relapse</a:t>
            </a:r>
          </a:p>
          <a:p>
            <a:pPr marL="342900" indent="-342900">
              <a:buFont typeface="Arial" panose="020B0604020202020204" pitchFamily="34" charset="0"/>
              <a:buChar char="•"/>
            </a:pPr>
            <a:r>
              <a:rPr lang="en-US" sz="2300" dirty="0"/>
              <a:t>Revise IP #26 Accessibility for Those with Additional Needs</a:t>
            </a:r>
          </a:p>
          <a:p>
            <a:pPr marL="342900" indent="-342900">
              <a:buFont typeface="Arial" panose="020B0604020202020204" pitchFamily="34" charset="0"/>
              <a:buChar char="•"/>
            </a:pPr>
            <a:r>
              <a:rPr lang="en-US" sz="2300" dirty="0"/>
              <a:t>Revise IP #7 Am I an Addict?</a:t>
            </a:r>
          </a:p>
          <a:p>
            <a:pPr marL="342900" indent="-342900">
              <a:buFont typeface="Arial" panose="020B0604020202020204" pitchFamily="34" charset="0"/>
              <a:buChar char="•"/>
            </a:pPr>
            <a:r>
              <a:rPr lang="en-US" sz="2300" dirty="0"/>
              <a:t>Revise IP #20 H&amp;I Service and the NA Member</a:t>
            </a:r>
          </a:p>
          <a:p>
            <a:pPr marL="342900" indent="-342900">
              <a:buFont typeface="Arial" panose="020B0604020202020204" pitchFamily="34" charset="0"/>
              <a:buChar char="•"/>
            </a:pPr>
            <a:r>
              <a:rPr lang="en-US" sz="2300" dirty="0"/>
              <a:t>Revise IP #15 PI and the NA Member</a:t>
            </a:r>
          </a:p>
          <a:p>
            <a:pPr marL="342900" indent="-342900">
              <a:buFont typeface="Arial" panose="020B0604020202020204" pitchFamily="34" charset="0"/>
              <a:buChar char="•"/>
            </a:pPr>
            <a:r>
              <a:rPr lang="en-US" sz="2300" dirty="0"/>
              <a:t>Revise Twelve Concepts for NA Service</a:t>
            </a:r>
          </a:p>
          <a:p>
            <a:pPr marL="342900" indent="-342900">
              <a:buFont typeface="Arial" panose="020B0604020202020204" pitchFamily="34" charset="0"/>
              <a:buChar char="•"/>
            </a:pPr>
            <a:r>
              <a:rPr lang="en-US" sz="2300" dirty="0"/>
              <a:t>Review currently approved recovery literature to gender neutralize NA literature where possible</a:t>
            </a:r>
          </a:p>
          <a:p>
            <a:endParaRPr lang="en-US" sz="2300" b="1" dirty="0"/>
          </a:p>
          <a:p>
            <a:r>
              <a:rPr lang="en-US" sz="2300" b="1" cap="small" dirty="0"/>
              <a:t>Other</a:t>
            </a:r>
          </a:p>
          <a:p>
            <a:pPr marL="342900" indent="-342900">
              <a:buFont typeface="Arial" panose="020B0604020202020204" pitchFamily="34" charset="0"/>
              <a:buChar char="•"/>
            </a:pPr>
            <a:r>
              <a:rPr lang="en-US" sz="2300" dirty="0"/>
              <a:t>Other: </a:t>
            </a:r>
            <a:r>
              <a:rPr lang="en-US" sz="2300" u="sng" dirty="0"/>
              <a:t>			</a:t>
            </a:r>
            <a:endParaRPr lang="en-US" sz="2300" dirty="0"/>
          </a:p>
          <a:p>
            <a:pPr marL="342900" indent="-342900">
              <a:buFont typeface="Arial" panose="020B0604020202020204" pitchFamily="34" charset="0"/>
              <a:buChar char="•"/>
            </a:pPr>
            <a:r>
              <a:rPr lang="en-US" sz="2300" dirty="0"/>
              <a:t>No revisions</a:t>
            </a:r>
          </a:p>
        </p:txBody>
      </p:sp>
      <p:grpSp>
        <p:nvGrpSpPr>
          <p:cNvPr id="7" name="Group 6"/>
          <p:cNvGrpSpPr/>
          <p:nvPr/>
        </p:nvGrpSpPr>
        <p:grpSpPr>
          <a:xfrm>
            <a:off x="433656" y="1861747"/>
            <a:ext cx="2327031" cy="2385208"/>
            <a:chOff x="167053" y="92506"/>
            <a:chExt cx="2327031" cy="2385208"/>
          </a:xfrm>
        </p:grpSpPr>
        <p:pic>
          <p:nvPicPr>
            <p:cNvPr id="3" name="Picture 2">
              <a:extLst>
                <a:ext uri="{FF2B5EF4-FFF2-40B4-BE49-F238E27FC236}">
                  <a16:creationId xmlns:a16="http://schemas.microsoft.com/office/drawing/2014/main" xmlns="" id="{3CF268A1-0758-B848-B6A3-E326AC154284}"/>
                </a:ext>
              </a:extLst>
            </p:cNvPr>
            <p:cNvPicPr>
              <a:picLocks noChangeAspect="1"/>
            </p:cNvPicPr>
            <p:nvPr/>
          </p:nvPicPr>
          <p:blipFill>
            <a:blip r:embed="rId3"/>
            <a:stretch>
              <a:fillRect/>
            </a:stretch>
          </p:blipFill>
          <p:spPr>
            <a:xfrm>
              <a:off x="167053" y="92506"/>
              <a:ext cx="2327031" cy="2385208"/>
            </a:xfrm>
            <a:prstGeom prst="rect">
              <a:avLst/>
            </a:prstGeom>
          </p:spPr>
        </p:pic>
        <p:sp>
          <p:nvSpPr>
            <p:cNvPr id="4" name="Google Shape;122;p14"/>
            <p:cNvSpPr txBox="1">
              <a:spLocks/>
            </p:cNvSpPr>
            <p:nvPr/>
          </p:nvSpPr>
          <p:spPr>
            <a:xfrm rot="21329344">
              <a:off x="210037" y="124584"/>
              <a:ext cx="2073743" cy="2148734"/>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Revisions to</a:t>
              </a:r>
            </a:p>
            <a:p>
              <a:pPr algn="ctr">
                <a:lnSpc>
                  <a:spcPct val="114000"/>
                </a:lnSpc>
                <a:buClr>
                  <a:schemeClr val="dk1"/>
                </a:buClr>
                <a:buSzPts val="1100"/>
              </a:pPr>
              <a:r>
                <a:rPr lang="en-US" sz="2800" b="1" u="sng"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Existing</a:t>
              </a:r>
              <a: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 </a:t>
              </a:r>
            </a:p>
            <a:p>
              <a:pPr algn="ctr">
                <a:lnSpc>
                  <a:spcPct val="114000"/>
                </a:lnSpc>
                <a:buClr>
                  <a:schemeClr val="dk1"/>
                </a:buClr>
                <a:buSzPts val="1100"/>
              </a:pPr>
              <a: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Recovery Literature</a:t>
              </a:r>
            </a:p>
          </p:txBody>
        </p:sp>
      </p:grpSp>
      <p:grpSp>
        <p:nvGrpSpPr>
          <p:cNvPr id="8" name="Group 7"/>
          <p:cNvGrpSpPr/>
          <p:nvPr/>
        </p:nvGrpSpPr>
        <p:grpSpPr>
          <a:xfrm rot="20698698">
            <a:off x="100487" y="1126643"/>
            <a:ext cx="2758329" cy="812616"/>
            <a:chOff x="118702" y="2751607"/>
            <a:chExt cx="2970581" cy="875146"/>
          </a:xfrm>
        </p:grpSpPr>
        <p:pic>
          <p:nvPicPr>
            <p:cNvPr id="5" name="Picture 4">
              <a:extLst>
                <a:ext uri="{FF2B5EF4-FFF2-40B4-BE49-F238E27FC236}">
                  <a16:creationId xmlns:a16="http://schemas.microsoft.com/office/drawing/2014/main" xmlns="" id="{47625298-13E7-E945-AB49-81D0E33CE2A6}"/>
                </a:ext>
              </a:extLst>
            </p:cNvPr>
            <p:cNvPicPr>
              <a:picLocks noChangeAspect="1"/>
            </p:cNvPicPr>
            <p:nvPr/>
          </p:nvPicPr>
          <p:blipFill>
            <a:blip r:embed="rId4"/>
            <a:stretch>
              <a:fillRect/>
            </a:stretch>
          </p:blipFill>
          <p:spPr>
            <a:xfrm>
              <a:off x="206789" y="2802832"/>
              <a:ext cx="2714095" cy="823921"/>
            </a:xfrm>
            <a:prstGeom prst="rect">
              <a:avLst/>
            </a:prstGeom>
          </p:spPr>
        </p:pic>
        <p:sp>
          <p:nvSpPr>
            <p:cNvPr id="6" name="Google Shape;122;p14"/>
            <p:cNvSpPr txBox="1">
              <a:spLocks/>
            </p:cNvSpPr>
            <p:nvPr/>
          </p:nvSpPr>
          <p:spPr>
            <a:xfrm>
              <a:off x="118702" y="2751607"/>
              <a:ext cx="2970581" cy="77776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28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Choose up to 2</a:t>
              </a:r>
              <a:endParaRPr lang="en-US" sz="2800" dirty="0"/>
            </a:p>
          </p:txBody>
        </p:sp>
      </p:grpSp>
    </p:spTree>
    <p:extLst>
      <p:ext uri="{BB962C8B-B14F-4D97-AF65-F5344CB8AC3E}">
        <p14:creationId xmlns:p14="http://schemas.microsoft.com/office/powerpoint/2010/main" val="795719816"/>
      </p:ext>
    </p:extLst>
  </p:cSld>
  <p:clrMapOvr>
    <a:masterClrMapping/>
  </p:clrMapOvr>
</p:sld>
</file>

<file path=ppt/theme/theme1.xml><?xml version="1.0" encoding="utf-8"?>
<a:theme xmlns:a="http://schemas.openxmlformats.org/drawingml/2006/main" name="Nest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1221</TotalTime>
  <Words>6535</Words>
  <Application>Microsoft Office PowerPoint</Application>
  <PresentationFormat>Widescreen</PresentationFormat>
  <Paragraphs>384</Paragraphs>
  <Slides>44</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vt:lpstr>
      <vt:lpstr>BotonBQ-Bold</vt:lpstr>
      <vt:lpstr>Calibri</vt:lpstr>
      <vt:lpstr>Cambria</vt:lpstr>
      <vt:lpstr>Droid Serif</vt:lpstr>
      <vt:lpstr>Franklin Gothic Book</vt:lpstr>
      <vt:lpstr>Ink Free</vt:lpstr>
      <vt:lpstr>Symbol</vt:lpstr>
      <vt:lpstr>Times New Roman</vt:lpstr>
      <vt:lpstr>Wingdings</vt:lpstr>
      <vt:lpstr>Nestor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  for discussion</vt:lpstr>
      <vt:lpstr>PowerPoint Presentation</vt:lpstr>
      <vt:lpstr>PowerPoint Presentation</vt:lpstr>
      <vt:lpstr>PowerPoint Presentation</vt:lpstr>
      <vt:lpstr>PowerPoint Presentation</vt:lpstr>
      <vt:lpstr>PowerPoint Presentation</vt:lpstr>
      <vt:lpstr>Issue Discusstion Topics (IDTs)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  for discussion</vt:lpstr>
      <vt:lpstr>PowerPoint Presentation</vt:lpstr>
      <vt:lpstr>PowerPoint Presentation</vt:lpstr>
      <vt:lpstr>PowerPoint Presentation</vt:lpstr>
      <vt:lpstr>Pause  for discussion</vt:lpstr>
      <vt:lpstr>PowerPoint Presentation</vt:lpstr>
      <vt:lpstr>PowerPoint Presentation</vt:lpstr>
      <vt:lpstr>PowerPoint Presentation</vt:lpstr>
      <vt:lpstr>PowerPoint Presentation</vt:lpstr>
      <vt:lpstr>Pause  for discussion</vt:lpstr>
      <vt:lpstr>PowerPoint Presentation</vt:lpstr>
      <vt:lpstr>PowerPoint Presentation</vt:lpstr>
      <vt:lpstr>PowerPoint Presentation</vt:lpstr>
      <vt:lpstr>Pause  for discussion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David Buffington</dc:creator>
  <cp:lastModifiedBy>Stacy McDade</cp:lastModifiedBy>
  <cp:revision>133</cp:revision>
  <dcterms:modified xsi:type="dcterms:W3CDTF">2020-01-21T23:54:25Z</dcterms:modified>
</cp:coreProperties>
</file>