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Lst>
  <p:notesMasterIdLst>
    <p:notesMasterId r:id="rId35"/>
  </p:notesMasterIdLst>
  <p:sldIdLst>
    <p:sldId id="256" r:id="rId2"/>
    <p:sldId id="267" r:id="rId3"/>
    <p:sldId id="276" r:id="rId4"/>
    <p:sldId id="259" r:id="rId5"/>
    <p:sldId id="257" r:id="rId6"/>
    <p:sldId id="271" r:id="rId7"/>
    <p:sldId id="278" r:id="rId8"/>
    <p:sldId id="277" r:id="rId9"/>
    <p:sldId id="279" r:id="rId10"/>
    <p:sldId id="280" r:id="rId11"/>
    <p:sldId id="282" r:id="rId12"/>
    <p:sldId id="294" r:id="rId13"/>
    <p:sldId id="299" r:id="rId14"/>
    <p:sldId id="298" r:id="rId15"/>
    <p:sldId id="297" r:id="rId16"/>
    <p:sldId id="284" r:id="rId17"/>
    <p:sldId id="283" r:id="rId18"/>
    <p:sldId id="302" r:id="rId19"/>
    <p:sldId id="285" r:id="rId20"/>
    <p:sldId id="262" r:id="rId21"/>
    <p:sldId id="286" r:id="rId22"/>
    <p:sldId id="287" r:id="rId23"/>
    <p:sldId id="304" r:id="rId24"/>
    <p:sldId id="288" r:id="rId25"/>
    <p:sldId id="289" r:id="rId26"/>
    <p:sldId id="290" r:id="rId27"/>
    <p:sldId id="291" r:id="rId28"/>
    <p:sldId id="301" r:id="rId29"/>
    <p:sldId id="293" r:id="rId30"/>
    <p:sldId id="281" r:id="rId31"/>
    <p:sldId id="295" r:id="rId32"/>
    <p:sldId id="296" r:id="rId33"/>
    <p:sldId id="303" r:id="rId3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3A7E"/>
    <a:srgbClr val="1A4EA7"/>
    <a:srgbClr val="C2EF86"/>
    <a:srgbClr val="184AA0"/>
    <a:srgbClr val="3074EA"/>
    <a:srgbClr val="3075EB"/>
    <a:srgbClr val="C6F1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7F23DDD-3439-4EA2-893F-1671ADC77C4B}">
  <a:tblStyle styleId="{67F23DDD-3439-4EA2-893F-1671ADC77C4B}"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135"/>
    <p:restoredTop sz="67377" autoAdjust="0"/>
  </p:normalViewPr>
  <p:slideViewPr>
    <p:cSldViewPr snapToGrid="0" snapToObjects="1">
      <p:cViewPr varScale="1">
        <p:scale>
          <a:sx n="86" d="100"/>
          <a:sy n="86" d="100"/>
        </p:scale>
        <p:origin x="165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mailto:webmaster@na.org"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na.org/conferenc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na.org/fipt"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na.org/fipt"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35f391192_0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Google Shape;111;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dirty="0">
                <a:solidFill>
                  <a:srgbClr val="000000"/>
                </a:solidFill>
                <a:effectLst/>
                <a:latin typeface="Arial"/>
                <a:ea typeface="Arial"/>
                <a:cs typeface="Arial"/>
                <a:sym typeface="Arial"/>
              </a:rPr>
              <a:t>This is the third of five PowerPoints covering material in the 2020 </a:t>
            </a:r>
            <a:r>
              <a:rPr lang="en-US" sz="1100" b="0" i="1" u="none" strike="noStrike" cap="none" dirty="0">
                <a:solidFill>
                  <a:srgbClr val="000000"/>
                </a:solidFill>
                <a:effectLst/>
                <a:latin typeface="Arial"/>
                <a:ea typeface="Arial"/>
                <a:cs typeface="Arial"/>
                <a:sym typeface="Arial"/>
              </a:rPr>
              <a:t>Conference Agenda Report</a:t>
            </a:r>
            <a:r>
              <a:rPr lang="en-US" sz="1100" b="0" i="0" u="none" strike="noStrike" cap="none" dirty="0">
                <a:solidFill>
                  <a:srgbClr val="000000"/>
                </a:solidFill>
                <a:effectLst/>
                <a:latin typeface="Arial"/>
                <a:ea typeface="Arial"/>
                <a:cs typeface="Arial"/>
                <a:sym typeface="Arial"/>
              </a:rPr>
              <a:t> (or </a:t>
            </a:r>
            <a:r>
              <a:rPr lang="en-US" sz="1100" b="0" i="1" u="none" strike="noStrike" cap="none" dirty="0">
                <a:solidFill>
                  <a:srgbClr val="000000"/>
                </a:solidFill>
                <a:effectLst/>
                <a:latin typeface="Arial"/>
                <a:ea typeface="Arial"/>
                <a:cs typeface="Arial"/>
                <a:sym typeface="Arial"/>
              </a:rPr>
              <a:t>CAR</a:t>
            </a:r>
            <a:r>
              <a:rPr lang="en-US" sz="1100" b="0" i="0" u="none" strike="noStrike" cap="none" dirty="0">
                <a:solidFill>
                  <a:srgbClr val="000000"/>
                </a:solidFill>
                <a:effectLst/>
                <a:latin typeface="Arial"/>
                <a:ea typeface="Arial"/>
                <a:cs typeface="Arial"/>
                <a:sym typeface="Arial"/>
              </a:rPr>
              <a:t> for short).</a:t>
            </a:r>
          </a:p>
          <a:p>
            <a:pPr marL="0" lvl="0" indent="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The most substantial changes we are recommending to the </a:t>
            </a:r>
            <a:r>
              <a:rPr lang="en-US" sz="1100" b="0" i="1" u="none" strike="noStrike" cap="none" dirty="0">
                <a:solidFill>
                  <a:srgbClr val="000000"/>
                </a:solidFill>
                <a:effectLst/>
                <a:latin typeface="Arial"/>
                <a:ea typeface="Arial"/>
                <a:cs typeface="Arial"/>
                <a:sym typeface="Arial"/>
              </a:rPr>
              <a:t>FIPT </a:t>
            </a:r>
            <a:r>
              <a:rPr lang="en-US" sz="1100" b="0" i="0" u="none" strike="noStrike" cap="none" dirty="0">
                <a:solidFill>
                  <a:srgbClr val="000000"/>
                </a:solidFill>
                <a:effectLst/>
                <a:latin typeface="Arial"/>
                <a:ea typeface="Arial"/>
                <a:cs typeface="Arial"/>
                <a:sym typeface="Arial"/>
              </a:rPr>
              <a:t>Operational Rules are to the Inspection Clause, Article V, Section 3 of the Operational Rules. The workgroup talked for a long time about the Inspection Clause, building on the possible revision the Board had presented at the Conference. </a:t>
            </a:r>
          </a:p>
          <a:p>
            <a:r>
              <a:rPr lang="en-US" sz="1100" b="0" i="0" u="none" strike="noStrike" cap="none" dirty="0">
                <a:solidFill>
                  <a:srgbClr val="000000"/>
                </a:solidFill>
                <a:effectLst/>
                <a:latin typeface="Arial"/>
                <a:ea typeface="Arial"/>
                <a:cs typeface="Arial"/>
                <a:sym typeface="Arial"/>
              </a:rPr>
              <a:t>The Trust’s beneficiary is the NA Fellowship as a whole, and the </a:t>
            </a:r>
            <a:r>
              <a:rPr lang="en-US" sz="1100" b="0" i="1" u="none" strike="noStrike" cap="none" dirty="0">
                <a:solidFill>
                  <a:srgbClr val="000000"/>
                </a:solidFill>
                <a:effectLst/>
                <a:latin typeface="Arial"/>
                <a:ea typeface="Arial"/>
                <a:cs typeface="Arial"/>
                <a:sym typeface="Arial"/>
              </a:rPr>
              <a:t>FIPT</a:t>
            </a:r>
            <a:r>
              <a:rPr lang="en-US" sz="1100" b="0" i="0" u="none" strike="noStrike" cap="none" dirty="0">
                <a:solidFill>
                  <a:srgbClr val="000000"/>
                </a:solidFill>
                <a:effectLst/>
                <a:latin typeface="Arial"/>
                <a:ea typeface="Arial"/>
                <a:cs typeface="Arial"/>
                <a:sym typeface="Arial"/>
              </a:rPr>
              <a:t> is clear that the World Service Conference (or WSC) is the body authorized to make decisions on behalf of the Trust’s beneficiary. The revisions we are proposing would extend this logic to the Inspection Clause. </a:t>
            </a:r>
          </a:p>
          <a:p>
            <a:endParaRPr lang="en-US" dirty="0"/>
          </a:p>
        </p:txBody>
      </p:sp>
    </p:spTree>
    <p:extLst>
      <p:ext uri="{BB962C8B-B14F-4D97-AF65-F5344CB8AC3E}">
        <p14:creationId xmlns:p14="http://schemas.microsoft.com/office/powerpoint/2010/main" val="940535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Here is what the Operational Rules currently say about the parties of the Trust:</a:t>
            </a:r>
          </a:p>
          <a:p>
            <a:r>
              <a:rPr lang="en-US" sz="1100" b="0" i="0" u="none" strike="noStrike" cap="none" dirty="0">
                <a:solidFill>
                  <a:srgbClr val="000000"/>
                </a:solidFill>
                <a:effectLst/>
                <a:latin typeface="Arial"/>
                <a:ea typeface="Arial"/>
                <a:cs typeface="Arial"/>
                <a:sym typeface="Arial"/>
              </a:rPr>
              <a:t>ARTICLE I, SECTION 3: PARTIES OF THE TRUST</a:t>
            </a:r>
          </a:p>
          <a:p>
            <a:r>
              <a:rPr lang="en-US" sz="1100" b="0" i="0" u="none" strike="noStrike" cap="none" dirty="0">
                <a:solidFill>
                  <a:srgbClr val="000000"/>
                </a:solidFill>
                <a:effectLst/>
                <a:latin typeface="Arial"/>
                <a:ea typeface="Arial"/>
                <a:cs typeface="Arial"/>
                <a:sym typeface="Arial"/>
              </a:rPr>
              <a:t>Trustor: The Fellowship of Narcotics Anonymous as given voice by its groups through their regional delegates at the World Service Conference</a:t>
            </a:r>
          </a:p>
          <a:p>
            <a:r>
              <a:rPr lang="en-US" sz="1100" b="0" i="0" u="none" strike="noStrike" cap="none" dirty="0">
                <a:solidFill>
                  <a:srgbClr val="000000"/>
                </a:solidFill>
                <a:effectLst/>
                <a:latin typeface="Arial"/>
                <a:ea typeface="Arial"/>
                <a:cs typeface="Arial"/>
                <a:sym typeface="Arial"/>
              </a:rPr>
              <a:t>Equitable ownership of the recovery literature, trademarks, service marks, and all other intellectual properties of the Fellowship of Narcotics Anonymous resides with the Fellowship itself, the basic collective unit of which is the NA group. Decisions concerning NA’s intellectual properties directly affect each individual NA group as well as NA as a whole. For this reason, such decisions are made by the duly authorized representatives of the NA groups, their regional delegates, when those RDs gather at NA’s World Service Conference. By such means, the Fellowship of Narcotics Anonymous acts as the Trustor of the Fellowship Intellectual Property Trust and is responsible for the creation, approval, revision, and decommissioning of NA recovery literature, trademarks, service marks, and other intellectual properties. The Trustor’s specific rights and responsibilities are detailed in Article III of these rules and in the currently applicable service manuals.</a:t>
            </a:r>
          </a:p>
          <a:p>
            <a:r>
              <a:rPr lang="en-US" sz="1100" b="0" i="0" u="none" strike="noStrike" cap="none" dirty="0">
                <a:solidFill>
                  <a:srgbClr val="000000"/>
                </a:solidFill>
                <a:effectLst/>
                <a:latin typeface="Arial"/>
                <a:ea typeface="Arial"/>
                <a:cs typeface="Arial"/>
                <a:sym typeface="Arial"/>
              </a:rPr>
              <a:t>We are proposing a change in the Inspection Clause so that only the WSC, on behalf of the beneficiary, the NA Fellowship, could make the decision to undertake an inspection. Only the WSC can speak for the NA Fellowship as a whole regarding the </a:t>
            </a:r>
            <a:r>
              <a:rPr lang="en-US" sz="1100" b="0" i="1" u="none" strike="noStrike" cap="none" dirty="0">
                <a:solidFill>
                  <a:srgbClr val="000000"/>
                </a:solidFill>
                <a:effectLst/>
                <a:latin typeface="Arial"/>
                <a:ea typeface="Arial"/>
                <a:cs typeface="Arial"/>
                <a:sym typeface="Arial"/>
              </a:rPr>
              <a:t>FIPT</a:t>
            </a:r>
            <a:r>
              <a:rPr lang="en-US" sz="1100" b="0" i="0" u="none" strike="noStrike" cap="none" dirty="0">
                <a:solidFill>
                  <a:srgbClr val="000000"/>
                </a:solidFill>
                <a:effectLst/>
                <a:latin typeface="Arial"/>
                <a:ea typeface="Arial"/>
                <a:cs typeface="Arial"/>
                <a:sym typeface="Arial"/>
              </a:rPr>
              <a:t>. This change seems consistent with the </a:t>
            </a:r>
            <a:r>
              <a:rPr lang="en-US" sz="1100" b="0" i="1" u="none" strike="noStrike" cap="none" dirty="0">
                <a:solidFill>
                  <a:srgbClr val="000000"/>
                </a:solidFill>
                <a:effectLst/>
                <a:latin typeface="Arial"/>
                <a:ea typeface="Arial"/>
                <a:cs typeface="Arial"/>
                <a:sym typeface="Arial"/>
              </a:rPr>
              <a:t>FIPT</a:t>
            </a:r>
            <a:r>
              <a:rPr lang="en-US" sz="1100" b="0" i="0" u="none" strike="noStrike" cap="none" dirty="0">
                <a:solidFill>
                  <a:srgbClr val="000000"/>
                </a:solidFill>
                <a:effectLst/>
                <a:latin typeface="Arial"/>
                <a:ea typeface="Arial"/>
                <a:cs typeface="Arial"/>
                <a:sym typeface="Arial"/>
              </a:rPr>
              <a:t> itself as well as with how we make decisions about any other aspect of service. We make decisions through a group conscience process. It seems appropriate to us that a decision to inspect the trust, which is a costly and time-consuming endeavor, would be a decision made by the trustor and not by a minority of Conference participants. There is no other aspect of World Services or Conference work where a small number of regions can direct activity rather than relying on the conscience of the WSC itself.</a:t>
            </a:r>
          </a:p>
          <a:p>
            <a:endParaRPr lang="en-US" dirty="0"/>
          </a:p>
        </p:txBody>
      </p:sp>
    </p:spTree>
    <p:extLst>
      <p:ext uri="{BB962C8B-B14F-4D97-AF65-F5344CB8AC3E}">
        <p14:creationId xmlns:p14="http://schemas.microsoft.com/office/powerpoint/2010/main" val="33911695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1100" b="0" i="0" u="none" strike="noStrike" cap="none" dirty="0">
                <a:solidFill>
                  <a:srgbClr val="000000"/>
                </a:solidFill>
                <a:effectLst/>
                <a:latin typeface="Arial"/>
                <a:ea typeface="Arial"/>
                <a:cs typeface="Arial"/>
                <a:sym typeface="Arial"/>
              </a:rPr>
              <a:t>It may be helpful to note that most of the questions members raise about NAWS’ financial operations can easily be answered by referencing the financial statements we publish. We publish a two-year budget and explanatory cover sheet in the Conference Approval Track material before each WSC and the </a:t>
            </a:r>
            <a:r>
              <a:rPr lang="en-US" sz="1100" b="0" i="1" u="none" strike="noStrike" cap="none" dirty="0">
                <a:solidFill>
                  <a:srgbClr val="000000"/>
                </a:solidFill>
                <a:effectLst/>
                <a:latin typeface="Arial"/>
                <a:ea typeface="Arial"/>
                <a:cs typeface="Arial"/>
                <a:sym typeface="Arial"/>
              </a:rPr>
              <a:t>NAWS Annual Report</a:t>
            </a:r>
            <a:r>
              <a:rPr lang="en-US" sz="1100" b="0" i="0" u="none" strike="noStrike" cap="none" dirty="0">
                <a:solidFill>
                  <a:srgbClr val="000000"/>
                </a:solidFill>
                <a:effectLst/>
                <a:latin typeface="Arial"/>
                <a:ea typeface="Arial"/>
                <a:cs typeface="Arial"/>
                <a:sym typeface="Arial"/>
              </a:rPr>
              <a:t> each spring. We are audited annually, and the report from that independent audit is made available in each </a:t>
            </a:r>
            <a:r>
              <a:rPr lang="en-US" sz="1100" b="0" i="1" u="none" strike="noStrike" cap="none" dirty="0">
                <a:solidFill>
                  <a:srgbClr val="000000"/>
                </a:solidFill>
                <a:effectLst/>
                <a:latin typeface="Arial"/>
                <a:ea typeface="Arial"/>
                <a:cs typeface="Arial"/>
                <a:sym typeface="Arial"/>
              </a:rPr>
              <a:t>Annual Report</a:t>
            </a:r>
            <a:r>
              <a:rPr lang="en-US" sz="1100" b="0" i="0" u="none" strike="noStrike" cap="none" dirty="0">
                <a:solidFill>
                  <a:srgbClr val="000000"/>
                </a:solidFill>
                <a:effectLst/>
                <a:latin typeface="Arial"/>
                <a:ea typeface="Arial"/>
                <a:cs typeface="Arial"/>
                <a:sym typeface="Arial"/>
              </a:rPr>
              <a:t>. </a:t>
            </a:r>
          </a:p>
          <a:p>
            <a:endParaRPr lang="en-US" dirty="0"/>
          </a:p>
        </p:txBody>
      </p:sp>
    </p:spTree>
    <p:extLst>
      <p:ext uri="{BB962C8B-B14F-4D97-AF65-F5344CB8AC3E}">
        <p14:creationId xmlns:p14="http://schemas.microsoft.com/office/powerpoint/2010/main" val="35663109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The other major change we are recommending to the Inspection Clause is revisions to make it easier to understand. We are proposing adding more language to the Inspection Clause so that it better explains to members how an inspection would work. Much of the language we are suggesting to help clarify the Clause is excerpted from other sections of the Trust and Operational Rules.</a:t>
            </a:r>
          </a:p>
          <a:p>
            <a:r>
              <a:rPr lang="en-US" sz="1100" b="0" i="0" u="none" strike="noStrike" cap="none" dirty="0">
                <a:solidFill>
                  <a:srgbClr val="000000"/>
                </a:solidFill>
                <a:effectLst/>
                <a:latin typeface="Arial"/>
                <a:ea typeface="Arial"/>
                <a:cs typeface="Arial"/>
                <a:sym typeface="Arial"/>
              </a:rPr>
              <a:t>This slide and the next two show the new language we’re recommending for the Inspection Clause, if you’d like to follow along as I read:</a:t>
            </a:r>
          </a:p>
          <a:p>
            <a:r>
              <a:rPr lang="en-US" sz="1100" b="0" i="0" u="none" strike="noStrike" cap="none" dirty="0">
                <a:solidFill>
                  <a:srgbClr val="000000"/>
                </a:solidFill>
                <a:effectLst/>
                <a:latin typeface="Arial"/>
                <a:ea typeface="Arial"/>
                <a:cs typeface="Arial"/>
                <a:sym typeface="Arial"/>
              </a:rPr>
              <a:t>SECTION 3: INSPECTION OF TRUSTEE ACTIVITIES</a:t>
            </a:r>
          </a:p>
          <a:p>
            <a:r>
              <a:rPr lang="en-US" sz="1100" b="0" i="0" u="none" strike="noStrike" cap="none" dirty="0">
                <a:solidFill>
                  <a:srgbClr val="000000"/>
                </a:solidFill>
                <a:effectLst/>
                <a:latin typeface="Arial"/>
                <a:ea typeface="Arial"/>
                <a:cs typeface="Arial"/>
                <a:sym typeface="Arial"/>
              </a:rPr>
              <a:t>The Fellowship of Narcotics Anonymous, as given voice by its groups through their regional delegates at the World Service Conference, is the Settlor and the Trustor of the Trust. The Fellowship of Narcotics Anonymous as a whole is the Beneficiary of the Trust. Only the Trustor can request and conduct an inspection of Trustee activities on behalf of the Trust Beneficiary. With the exception of any subject and items excluded by law, there are no limitations on what the Trustor can inspect.</a:t>
            </a:r>
            <a:endParaRPr lang="en-US" dirty="0"/>
          </a:p>
        </p:txBody>
      </p:sp>
    </p:spTree>
    <p:extLst>
      <p:ext uri="{BB962C8B-B14F-4D97-AF65-F5344CB8AC3E}">
        <p14:creationId xmlns:p14="http://schemas.microsoft.com/office/powerpoint/2010/main" val="734653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1100" b="0" i="0" u="none" strike="noStrike" cap="none" dirty="0">
                <a:solidFill>
                  <a:srgbClr val="000000"/>
                </a:solidFill>
                <a:effectLst/>
                <a:latin typeface="Arial"/>
                <a:ea typeface="Arial"/>
                <a:cs typeface="Arial"/>
                <a:sym typeface="Arial"/>
              </a:rPr>
              <a:t>Under Article IV, Section 12 of the Operational Rules, and consistent with California law, Narcotics Anonymous World Services, as Trustee, is required to, among other things: (1) give a year-end financial report of the previous fiscal year; (2) cause an audit to be performed by an independent certified public accountant of the Trust for the previous fiscal year; and (3) deliver a copy of both the financial reports and independent audit to all participants of the World Service Conference.</a:t>
            </a:r>
          </a:p>
          <a:p>
            <a:endParaRPr lang="en-US" dirty="0"/>
          </a:p>
        </p:txBody>
      </p:sp>
    </p:spTree>
    <p:extLst>
      <p:ext uri="{BB962C8B-B14F-4D97-AF65-F5344CB8AC3E}">
        <p14:creationId xmlns:p14="http://schemas.microsoft.com/office/powerpoint/2010/main" val="12161803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1100" b="0" i="0" u="none" strike="noStrike" cap="none" dirty="0">
                <a:solidFill>
                  <a:srgbClr val="000000"/>
                </a:solidFill>
                <a:effectLst/>
                <a:latin typeface="Arial"/>
                <a:ea typeface="Arial"/>
                <a:cs typeface="Arial"/>
                <a:sym typeface="Arial"/>
              </a:rPr>
              <a:t>If, after a review of the financial reports and independent audit, a member or service body has questions or concerns, they can contact the World Board. If questions or concerns still remain after contacting the World Board, they would then be discussed through the established Narcotics Anonymous service structure. This discussion would be initiated by any region, through its regional delegate, submitting a request by motion to the Trustor, at the World Service Conference, through the </a:t>
            </a:r>
            <a:r>
              <a:rPr lang="en-US" sz="1100" b="0" i="1" u="none" strike="noStrike" cap="none" dirty="0">
                <a:solidFill>
                  <a:srgbClr val="000000"/>
                </a:solidFill>
                <a:effectLst/>
                <a:latin typeface="Arial"/>
                <a:ea typeface="Arial"/>
                <a:cs typeface="Arial"/>
                <a:sym typeface="Arial"/>
              </a:rPr>
              <a:t>Conference Agenda Report</a:t>
            </a:r>
            <a:r>
              <a:rPr lang="en-US" sz="1100" b="0" i="0" u="none" strike="noStrike" cap="none" dirty="0">
                <a:solidFill>
                  <a:srgbClr val="000000"/>
                </a:solidFill>
                <a:effectLst/>
                <a:latin typeface="Arial"/>
                <a:ea typeface="Arial"/>
                <a:cs typeface="Arial"/>
                <a:sym typeface="Arial"/>
              </a:rPr>
              <a:t>.</a:t>
            </a:r>
          </a:p>
          <a:p>
            <a:endParaRPr lang="en-US" dirty="0"/>
          </a:p>
        </p:txBody>
      </p:sp>
    </p:spTree>
    <p:extLst>
      <p:ext uri="{BB962C8B-B14F-4D97-AF65-F5344CB8AC3E}">
        <p14:creationId xmlns:p14="http://schemas.microsoft.com/office/powerpoint/2010/main" val="24161109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606f1c2d_3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Google Shape;116;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buNone/>
            </a:pPr>
            <a:r>
              <a:rPr lang="en-US" sz="1100" b="0" i="0" u="none" strike="noStrike" cap="none" dirty="0">
                <a:solidFill>
                  <a:srgbClr val="000000"/>
                </a:solidFill>
                <a:effectLst/>
                <a:latin typeface="Arial"/>
                <a:ea typeface="Arial"/>
                <a:cs typeface="Arial"/>
                <a:sym typeface="Arial"/>
              </a:rPr>
              <a:t>We are also proposing other, less substantive changes to the Operational Rules, including.</a:t>
            </a:r>
          </a:p>
          <a:p>
            <a:pPr lvl="0"/>
            <a:r>
              <a:rPr lang="en-US" sz="1100" b="0" i="0" u="none" strike="noStrike" cap="none" dirty="0">
                <a:solidFill>
                  <a:srgbClr val="000000"/>
                </a:solidFill>
                <a:effectLst/>
                <a:latin typeface="Arial"/>
                <a:ea typeface="Arial"/>
                <a:cs typeface="Arial"/>
                <a:sym typeface="Arial"/>
              </a:rPr>
              <a:t>Changing the description of WSC Board and Committees on page 11 of the Operational Rules to better reflect our current system.</a:t>
            </a:r>
          </a:p>
          <a:p>
            <a:pPr lvl="0"/>
            <a:r>
              <a:rPr lang="en-US" sz="1100" b="0" i="0" u="none" strike="noStrike" cap="none" dirty="0">
                <a:solidFill>
                  <a:srgbClr val="000000"/>
                </a:solidFill>
                <a:effectLst/>
                <a:latin typeface="Arial"/>
                <a:ea typeface="Arial"/>
                <a:cs typeface="Arial"/>
                <a:sym typeface="Arial"/>
              </a:rPr>
              <a:t>Making a couple of edits to Section 12 on page 15. One is to change </a:t>
            </a:r>
            <a:r>
              <a:rPr lang="en-US" sz="1100" b="0" i="1" u="none" strike="noStrike" cap="none" dirty="0">
                <a:solidFill>
                  <a:srgbClr val="000000"/>
                </a:solidFill>
                <a:effectLst/>
                <a:latin typeface="Arial"/>
                <a:ea typeface="Arial"/>
                <a:cs typeface="Arial"/>
                <a:sym typeface="Arial"/>
              </a:rPr>
              <a:t>calendar</a:t>
            </a:r>
            <a:r>
              <a:rPr lang="en-US" sz="1100" b="0" i="0" u="none" strike="noStrike" cap="none" dirty="0">
                <a:solidFill>
                  <a:srgbClr val="000000"/>
                </a:solidFill>
                <a:effectLst/>
                <a:latin typeface="Arial"/>
                <a:ea typeface="Arial"/>
                <a:cs typeface="Arial"/>
                <a:sym typeface="Arial"/>
              </a:rPr>
              <a:t> year to </a:t>
            </a:r>
            <a:r>
              <a:rPr lang="en-US" sz="1100" b="0" i="1" u="none" strike="noStrike" cap="none" dirty="0">
                <a:solidFill>
                  <a:srgbClr val="000000"/>
                </a:solidFill>
                <a:effectLst/>
                <a:latin typeface="Arial"/>
                <a:ea typeface="Arial"/>
                <a:cs typeface="Arial"/>
                <a:sym typeface="Arial"/>
              </a:rPr>
              <a:t>fiscal</a:t>
            </a:r>
            <a:r>
              <a:rPr lang="en-US" sz="1100" b="0" i="0" u="none" strike="noStrike" cap="none" dirty="0">
                <a:solidFill>
                  <a:srgbClr val="000000"/>
                </a:solidFill>
                <a:effectLst/>
                <a:latin typeface="Arial"/>
                <a:ea typeface="Arial"/>
                <a:cs typeface="Arial"/>
                <a:sym typeface="Arial"/>
              </a:rPr>
              <a:t> year and another is to add </a:t>
            </a:r>
            <a:r>
              <a:rPr lang="en-US" sz="1100" b="0" i="1" u="none" strike="noStrike" cap="none" dirty="0">
                <a:solidFill>
                  <a:srgbClr val="000000"/>
                </a:solidFill>
                <a:effectLst/>
                <a:latin typeface="Arial"/>
                <a:ea typeface="Arial"/>
                <a:cs typeface="Arial"/>
                <a:sym typeface="Arial"/>
              </a:rPr>
              <a:t>independent</a:t>
            </a:r>
            <a:r>
              <a:rPr lang="en-US" sz="1100" b="0" i="0" u="none" strike="noStrike" cap="none" dirty="0">
                <a:solidFill>
                  <a:srgbClr val="000000"/>
                </a:solidFill>
                <a:effectLst/>
                <a:latin typeface="Arial"/>
                <a:ea typeface="Arial"/>
                <a:cs typeface="Arial"/>
                <a:sym typeface="Arial"/>
              </a:rPr>
              <a:t> to the description of the annual audit.</a:t>
            </a:r>
          </a:p>
          <a:p>
            <a:pPr lvl="0"/>
            <a:r>
              <a:rPr lang="en-US" sz="1100" b="0" i="0" u="none" strike="noStrike" cap="none" dirty="0">
                <a:solidFill>
                  <a:srgbClr val="000000"/>
                </a:solidFill>
                <a:effectLst/>
                <a:latin typeface="Arial"/>
                <a:ea typeface="Arial"/>
                <a:cs typeface="Arial"/>
                <a:sym typeface="Arial"/>
              </a:rPr>
              <a:t>Changing </a:t>
            </a:r>
            <a:r>
              <a:rPr lang="en-US" sz="1100" b="0" i="1" u="none" strike="noStrike" cap="none" dirty="0">
                <a:solidFill>
                  <a:srgbClr val="000000"/>
                </a:solidFill>
                <a:effectLst/>
                <a:latin typeface="Arial"/>
                <a:ea typeface="Arial"/>
                <a:cs typeface="Arial"/>
                <a:sym typeface="Arial"/>
              </a:rPr>
              <a:t>representatives</a:t>
            </a:r>
            <a:r>
              <a:rPr lang="en-US" sz="1100" b="0" i="0" u="none" strike="noStrike" cap="none" dirty="0">
                <a:solidFill>
                  <a:srgbClr val="000000"/>
                </a:solidFill>
                <a:effectLst/>
                <a:latin typeface="Arial"/>
                <a:ea typeface="Arial"/>
                <a:cs typeface="Arial"/>
                <a:sym typeface="Arial"/>
              </a:rPr>
              <a:t> to </a:t>
            </a:r>
            <a:r>
              <a:rPr lang="en-US" sz="1100" b="0" i="1" u="none" strike="noStrike" cap="none" dirty="0">
                <a:solidFill>
                  <a:srgbClr val="000000"/>
                </a:solidFill>
                <a:effectLst/>
                <a:latin typeface="Arial"/>
                <a:ea typeface="Arial"/>
                <a:cs typeface="Arial"/>
                <a:sym typeface="Arial"/>
              </a:rPr>
              <a:t>delegates</a:t>
            </a:r>
            <a:r>
              <a:rPr lang="en-US" sz="1100" b="0" i="0" u="none" strike="noStrike" cap="none" dirty="0">
                <a:solidFill>
                  <a:srgbClr val="000000"/>
                </a:solidFill>
                <a:effectLst/>
                <a:latin typeface="Arial"/>
                <a:ea typeface="Arial"/>
                <a:cs typeface="Arial"/>
                <a:sym typeface="Arial"/>
              </a:rPr>
              <a:t> on page 24 of the Reader’s Notes</a:t>
            </a:r>
          </a:p>
          <a:p>
            <a:pPr lvl="0"/>
            <a:r>
              <a:rPr lang="en-US" sz="1100" b="0" i="0" u="none" strike="noStrike" cap="none" dirty="0">
                <a:solidFill>
                  <a:srgbClr val="000000"/>
                </a:solidFill>
                <a:effectLst/>
                <a:latin typeface="Arial"/>
                <a:ea typeface="Arial"/>
                <a:cs typeface="Arial"/>
                <a:sym typeface="Arial"/>
              </a:rPr>
              <a:t>Correcting errors on pages 15 and 31</a:t>
            </a:r>
          </a:p>
          <a:p>
            <a:pPr lvl="0"/>
            <a:r>
              <a:rPr lang="en-US" sz="1100" b="0" i="0" u="none" strike="noStrike" cap="none" dirty="0">
                <a:solidFill>
                  <a:srgbClr val="000000"/>
                </a:solidFill>
                <a:effectLst/>
                <a:latin typeface="Arial"/>
                <a:ea typeface="Arial"/>
                <a:cs typeface="Arial"/>
                <a:sym typeface="Arial"/>
              </a:rPr>
              <a:t>Updating the description of the Inspection Clause in the Reader’s Notes to match the proposed revisions, page 37</a:t>
            </a:r>
          </a:p>
          <a:p>
            <a:pPr marL="139700" indent="0">
              <a:buNone/>
            </a:pPr>
            <a:r>
              <a:rPr lang="en-US" sz="1100" b="0" i="0" u="none" strike="noStrike" cap="none" dirty="0">
                <a:solidFill>
                  <a:srgbClr val="000000"/>
                </a:solidFill>
                <a:effectLst/>
                <a:latin typeface="Arial"/>
                <a:ea typeface="Arial"/>
                <a:cs typeface="Arial"/>
                <a:sym typeface="Arial"/>
              </a:rPr>
              <a:t>We believe it is important that the Operational Rules mirror the </a:t>
            </a:r>
            <a:r>
              <a:rPr lang="en-US" sz="1100" b="0" i="1" u="none" strike="noStrike" cap="none" dirty="0">
                <a:solidFill>
                  <a:srgbClr val="000000"/>
                </a:solidFill>
                <a:effectLst/>
                <a:latin typeface="Arial"/>
                <a:ea typeface="Arial"/>
                <a:cs typeface="Arial"/>
                <a:sym typeface="Arial"/>
              </a:rPr>
              <a:t>FIPT</a:t>
            </a:r>
            <a:r>
              <a:rPr lang="en-US" sz="1100" b="0" i="0" u="none" strike="noStrike" cap="none" dirty="0">
                <a:solidFill>
                  <a:srgbClr val="000000"/>
                </a:solidFill>
                <a:effectLst/>
                <a:latin typeface="Arial"/>
                <a:ea typeface="Arial"/>
                <a:cs typeface="Arial"/>
                <a:sym typeface="Arial"/>
              </a:rPr>
              <a:t>, and any changes to the </a:t>
            </a:r>
            <a:r>
              <a:rPr lang="en-US" sz="1100" b="0" i="1" u="none" strike="noStrike" cap="none" dirty="0">
                <a:solidFill>
                  <a:srgbClr val="000000"/>
                </a:solidFill>
                <a:effectLst/>
                <a:latin typeface="Arial"/>
                <a:ea typeface="Arial"/>
                <a:cs typeface="Arial"/>
                <a:sym typeface="Arial"/>
              </a:rPr>
              <a:t>FIPT</a:t>
            </a:r>
            <a:r>
              <a:rPr lang="en-US" sz="1100" b="0" i="0" u="none" strike="noStrike" cap="none" dirty="0">
                <a:solidFill>
                  <a:srgbClr val="000000"/>
                </a:solidFill>
                <a:effectLst/>
                <a:latin typeface="Arial"/>
                <a:ea typeface="Arial"/>
                <a:cs typeface="Arial"/>
                <a:sym typeface="Arial"/>
              </a:rPr>
              <a:t> have to be initiated by a motion in the </a:t>
            </a:r>
            <a:r>
              <a:rPr lang="en-US" sz="1100" b="0" i="1" u="none" strike="noStrike" cap="none" dirty="0">
                <a:solidFill>
                  <a:srgbClr val="000000"/>
                </a:solidFill>
                <a:effectLst/>
                <a:latin typeface="Arial"/>
                <a:ea typeface="Arial"/>
                <a:cs typeface="Arial"/>
                <a:sym typeface="Arial"/>
              </a:rPr>
              <a:t>CAR</a:t>
            </a:r>
            <a:r>
              <a:rPr lang="en-US" sz="1100" b="0" i="0" u="none" strike="noStrike" cap="none" dirty="0">
                <a:solidFill>
                  <a:srgbClr val="000000"/>
                </a:solidFill>
                <a:effectLst/>
                <a:latin typeface="Arial"/>
                <a:ea typeface="Arial"/>
                <a:cs typeface="Arial"/>
                <a:sym typeface="Arial"/>
              </a:rPr>
              <a:t>. Therefore, we are only recommending changes that are consistent with the current text of the </a:t>
            </a:r>
            <a:r>
              <a:rPr lang="en-US" sz="1100" b="0" i="1" u="none" strike="noStrike" cap="none" dirty="0">
                <a:solidFill>
                  <a:srgbClr val="000000"/>
                </a:solidFill>
                <a:effectLst/>
                <a:latin typeface="Arial"/>
                <a:ea typeface="Arial"/>
                <a:cs typeface="Arial"/>
                <a:sym typeface="Arial"/>
              </a:rPr>
              <a:t>FIPT</a:t>
            </a:r>
            <a:r>
              <a:rPr lang="en-US" sz="1100" b="0" i="0" u="none" strike="noStrike" cap="none" dirty="0">
                <a:solidFill>
                  <a:srgbClr val="000000"/>
                </a:solidFill>
                <a:effectLst/>
                <a:latin typeface="Arial"/>
                <a:ea typeface="Arial"/>
                <a:cs typeface="Arial"/>
                <a:sym typeface="Arial"/>
              </a:rPr>
              <a:t>. </a:t>
            </a:r>
          </a:p>
          <a:p>
            <a:pPr marL="0" lvl="0" indent="0">
              <a:spcBef>
                <a:spcPts val="0"/>
              </a:spcBef>
              <a:spcAft>
                <a:spcPts val="0"/>
              </a:spcAft>
              <a:buNone/>
            </a:pPr>
            <a:endParaRPr dirty="0"/>
          </a:p>
        </p:txBody>
      </p:sp>
    </p:spTree>
    <p:extLst>
      <p:ext uri="{BB962C8B-B14F-4D97-AF65-F5344CB8AC3E}">
        <p14:creationId xmlns:p14="http://schemas.microsoft.com/office/powerpoint/2010/main" val="39888025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The first of the three Motions related to the </a:t>
            </a:r>
            <a:r>
              <a:rPr lang="en-US" sz="1100" b="0" i="1" u="none" strike="noStrike" cap="none" dirty="0">
                <a:solidFill>
                  <a:srgbClr val="000000"/>
                </a:solidFill>
                <a:effectLst/>
                <a:latin typeface="Arial"/>
                <a:ea typeface="Arial"/>
                <a:cs typeface="Arial"/>
                <a:sym typeface="Arial"/>
              </a:rPr>
              <a:t>FIPT</a:t>
            </a:r>
            <a:r>
              <a:rPr lang="en-US" sz="1100" b="0" i="0" u="none" strike="noStrike" cap="none" dirty="0">
                <a:solidFill>
                  <a:srgbClr val="000000"/>
                </a:solidFill>
                <a:effectLst/>
                <a:latin typeface="Arial"/>
                <a:ea typeface="Arial"/>
                <a:cs typeface="Arial"/>
                <a:sym typeface="Arial"/>
              </a:rPr>
              <a:t> is Motion 3, which reads: “To approve the revisions to the </a:t>
            </a:r>
            <a:r>
              <a:rPr lang="en-US" sz="1100" b="0" i="1" u="none" strike="noStrike" cap="none" dirty="0">
                <a:solidFill>
                  <a:srgbClr val="000000"/>
                </a:solidFill>
                <a:effectLst/>
                <a:latin typeface="Arial"/>
                <a:ea typeface="Arial"/>
                <a:cs typeface="Arial"/>
                <a:sym typeface="Arial"/>
              </a:rPr>
              <a:t>FIPT</a:t>
            </a:r>
            <a:r>
              <a:rPr lang="en-US" sz="1100" b="0" i="0" u="none" strike="noStrike" cap="none" dirty="0">
                <a:solidFill>
                  <a:srgbClr val="000000"/>
                </a:solidFill>
                <a:effectLst/>
                <a:latin typeface="Arial"/>
                <a:ea typeface="Arial"/>
                <a:cs typeface="Arial"/>
                <a:sym typeface="Arial"/>
              </a:rPr>
              <a:t> Operational Rules contained in Addendum B.”</a:t>
            </a:r>
            <a:endParaRPr lang="en-US" sz="1100" b="1" i="0" u="none" strike="noStrike" cap="none" dirty="0">
              <a:solidFill>
                <a:srgbClr val="000000"/>
              </a:solidFill>
              <a:effectLst/>
              <a:latin typeface="Arial"/>
              <a:ea typeface="Arial"/>
              <a:cs typeface="Arial"/>
              <a:sym typeface="Arial"/>
            </a:endParaRPr>
          </a:p>
          <a:p>
            <a:r>
              <a:rPr lang="en-US" sz="1100" b="0" i="0" u="none" strike="noStrike" cap="none" dirty="0">
                <a:solidFill>
                  <a:srgbClr val="000000"/>
                </a:solidFill>
                <a:effectLst/>
                <a:latin typeface="Arial"/>
                <a:ea typeface="Arial"/>
                <a:cs typeface="Arial"/>
                <a:sym typeface="Arial"/>
              </a:rPr>
              <a:t>To see exactly what language would be changed if this motion passes, see Addendum B. </a:t>
            </a:r>
            <a:endParaRPr lang="en-US" sz="1100" b="1" i="0" u="none" strike="noStrike" cap="none" dirty="0">
              <a:solidFill>
                <a:srgbClr val="000000"/>
              </a:solidFill>
              <a:effectLst/>
              <a:latin typeface="Arial"/>
              <a:ea typeface="Arial"/>
              <a:cs typeface="Arial"/>
              <a:sym typeface="Arial"/>
            </a:endParaRPr>
          </a:p>
          <a:p>
            <a:r>
              <a:rPr lang="en-US" sz="1100" b="0" i="0" u="none" strike="noStrike" cap="none" dirty="0">
                <a:solidFill>
                  <a:srgbClr val="000000"/>
                </a:solidFill>
                <a:effectLst/>
                <a:latin typeface="Arial"/>
                <a:ea typeface="Arial"/>
                <a:cs typeface="Arial"/>
                <a:sym typeface="Arial"/>
              </a:rPr>
              <a:t>The intent is “To revise the Operational Rules to reflect discussions at WSC 2018 about the Inspection of Trustee Activities and to reflect current practices, terms, and language.” </a:t>
            </a:r>
            <a:endParaRPr lang="en-US" sz="1100" b="1" i="0" u="none" strike="noStrike" cap="none" dirty="0">
              <a:solidFill>
                <a:srgbClr val="000000"/>
              </a:solidFill>
              <a:effectLst/>
              <a:latin typeface="Arial"/>
              <a:ea typeface="Arial"/>
              <a:cs typeface="Arial"/>
              <a:sym typeface="Arial"/>
            </a:endParaRPr>
          </a:p>
          <a:p>
            <a:endParaRPr lang="en-US" dirty="0"/>
          </a:p>
        </p:txBody>
      </p:sp>
    </p:spTree>
    <p:extLst>
      <p:ext uri="{BB962C8B-B14F-4D97-AF65-F5344CB8AC3E}">
        <p14:creationId xmlns:p14="http://schemas.microsoft.com/office/powerpoint/2010/main" val="15630732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The policy affected is reflected in Addendum B. The changes we are recommending would replace the existing policy that is struck through in Addendum B. </a:t>
            </a:r>
            <a:endParaRPr lang="en-US" sz="1100" b="1" i="0" u="none" strike="noStrike" cap="none" dirty="0">
              <a:solidFill>
                <a:srgbClr val="000000"/>
              </a:solidFill>
              <a:effectLst/>
              <a:latin typeface="Arial"/>
              <a:ea typeface="Arial"/>
              <a:cs typeface="Arial"/>
              <a:sym typeface="Arial"/>
            </a:endParaRPr>
          </a:p>
          <a:p>
            <a:r>
              <a:rPr lang="en-US" sz="1100" b="0" i="0" u="none" strike="noStrike" cap="none" dirty="0">
                <a:solidFill>
                  <a:srgbClr val="000000"/>
                </a:solidFill>
                <a:effectLst/>
                <a:latin typeface="Arial"/>
                <a:ea typeface="Arial"/>
                <a:cs typeface="Arial"/>
                <a:sym typeface="Arial"/>
              </a:rPr>
              <a:t>The most substantive change would be a change to the Inspection Clause to reflect discussions at WSC 2018 and clarify that only the WSC can act for the beneficiary—the NA Fellowship as a whole. These changes are shown on pages 16 and 17 of Addendum B.</a:t>
            </a:r>
            <a:endParaRPr lang="en-US" sz="1100" b="1" i="0" u="none" strike="noStrike" cap="none" dirty="0">
              <a:solidFill>
                <a:srgbClr val="000000"/>
              </a:solidFill>
              <a:effectLst/>
              <a:latin typeface="Arial"/>
              <a:ea typeface="Arial"/>
              <a:cs typeface="Arial"/>
              <a:sym typeface="Arial"/>
            </a:endParaRPr>
          </a:p>
          <a:p>
            <a:endParaRPr lang="en-US" dirty="0"/>
          </a:p>
        </p:txBody>
      </p:sp>
    </p:spTree>
    <p:extLst>
      <p:ext uri="{BB962C8B-B14F-4D97-AF65-F5344CB8AC3E}">
        <p14:creationId xmlns:p14="http://schemas.microsoft.com/office/powerpoint/2010/main" val="6931223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We are also proposing a number of housekeeping edits that we have just described and that are listed on your screen and in the </a:t>
            </a:r>
            <a:r>
              <a:rPr lang="en-US" sz="1100" b="0" i="1" u="none" strike="noStrike" cap="none" dirty="0">
                <a:solidFill>
                  <a:srgbClr val="000000"/>
                </a:solidFill>
                <a:effectLst/>
                <a:latin typeface="Arial"/>
                <a:ea typeface="Arial"/>
                <a:cs typeface="Arial"/>
                <a:sym typeface="Arial"/>
              </a:rPr>
              <a:t>CAR</a:t>
            </a:r>
            <a:r>
              <a:rPr lang="en-US" sz="1100" b="0" i="0" u="none" strike="noStrike" cap="none" dirty="0">
                <a:solidFill>
                  <a:srgbClr val="000000"/>
                </a:solidFill>
                <a:effectLst/>
                <a:latin typeface="Arial"/>
                <a:ea typeface="Arial"/>
                <a:cs typeface="Arial"/>
                <a:sym typeface="Arial"/>
              </a:rPr>
              <a:t> itself. </a:t>
            </a:r>
            <a:endParaRPr lang="en-US" sz="1100" b="1" i="0" u="none" strike="noStrike" cap="none" dirty="0">
              <a:solidFill>
                <a:srgbClr val="000000"/>
              </a:solidFill>
              <a:effectLst/>
              <a:latin typeface="Arial"/>
              <a:ea typeface="Arial"/>
              <a:cs typeface="Arial"/>
              <a:sym typeface="Arial"/>
            </a:endParaRPr>
          </a:p>
          <a:p>
            <a:endParaRPr lang="en-US" dirty="0"/>
          </a:p>
        </p:txBody>
      </p:sp>
    </p:spTree>
    <p:extLst>
      <p:ext uri="{BB962C8B-B14F-4D97-AF65-F5344CB8AC3E}">
        <p14:creationId xmlns:p14="http://schemas.microsoft.com/office/powerpoint/2010/main" val="4261074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5f391192_073: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9" name="Google Shape;209;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dirty="0">
                <a:solidFill>
                  <a:srgbClr val="000000"/>
                </a:solidFill>
                <a:effectLst/>
                <a:latin typeface="Arial"/>
                <a:ea typeface="Arial"/>
                <a:cs typeface="Arial"/>
                <a:sym typeface="Arial"/>
              </a:rPr>
              <a:t>This video covers the essay and World Board motions related to the </a:t>
            </a:r>
            <a:r>
              <a:rPr lang="en-US" sz="1100" b="0" i="1" u="none" strike="noStrike" cap="none" dirty="0">
                <a:solidFill>
                  <a:srgbClr val="000000"/>
                </a:solidFill>
                <a:effectLst/>
                <a:latin typeface="Arial"/>
                <a:ea typeface="Arial"/>
                <a:cs typeface="Arial"/>
                <a:sym typeface="Arial"/>
              </a:rPr>
              <a:t>Fellowship Intellectual Property Trust</a:t>
            </a:r>
            <a:r>
              <a:rPr lang="en-US" sz="1100" b="0" i="0" u="none" strike="noStrike" cap="none" dirty="0">
                <a:solidFill>
                  <a:srgbClr val="000000"/>
                </a:solidFill>
                <a:effectLst/>
                <a:latin typeface="Arial"/>
                <a:ea typeface="Arial"/>
                <a:cs typeface="Arial"/>
                <a:sym typeface="Arial"/>
              </a:rPr>
              <a:t>.</a:t>
            </a:r>
          </a:p>
          <a:p>
            <a:pPr marL="0" lvl="0" indent="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35ed75ccf_01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Google Shape;156;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606f1c2d_3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Google Shape;116;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b="0" i="0" u="none" strike="noStrike" cap="none" dirty="0">
                <a:solidFill>
                  <a:srgbClr val="000000"/>
                </a:solidFill>
                <a:effectLst/>
                <a:latin typeface="Arial"/>
                <a:ea typeface="Arial"/>
                <a:cs typeface="Arial"/>
                <a:sym typeface="Arial"/>
              </a:rPr>
              <a:t>In addition to the Operational Rules, we are recommending changes to the Use Policy, which is described in </a:t>
            </a:r>
            <a:r>
              <a:rPr lang="en-US" sz="1100" b="0" i="1" u="none" strike="noStrike" cap="none" dirty="0">
                <a:solidFill>
                  <a:srgbClr val="000000"/>
                </a:solidFill>
                <a:effectLst/>
                <a:latin typeface="Arial"/>
                <a:ea typeface="Arial"/>
                <a:cs typeface="Arial"/>
                <a:sym typeface="Arial"/>
              </a:rPr>
              <a:t>Intellectual Property Bulletin #1</a:t>
            </a:r>
            <a:r>
              <a:rPr lang="en-US" sz="1100" b="0" i="0" u="none" strike="noStrike" cap="none" dirty="0">
                <a:solidFill>
                  <a:srgbClr val="000000"/>
                </a:solidFill>
                <a:effectLst/>
                <a:latin typeface="Arial"/>
                <a:ea typeface="Arial"/>
                <a:cs typeface="Arial"/>
                <a:sym typeface="Arial"/>
              </a:rPr>
              <a:t>. The bulletin spells out the conditions under which groups and service bodies can use and reproduce NA’s recovery literature and registered trademarks.</a:t>
            </a:r>
          </a:p>
          <a:p>
            <a:r>
              <a:rPr lang="en-US" sz="1100" b="0" i="0" u="none" strike="noStrike" cap="none" dirty="0">
                <a:solidFill>
                  <a:srgbClr val="000000"/>
                </a:solidFill>
                <a:effectLst/>
                <a:latin typeface="Arial"/>
                <a:ea typeface="Arial"/>
                <a:cs typeface="Arial"/>
                <a:sym typeface="Arial"/>
              </a:rPr>
              <a:t>We are suggesting a substantial rewrite of the bulletin, making it difficult to read the version of the document that has the proposed changes tracked. Therefore, we are including the text that we are proposing in Addendum C. Addendum D contains a track-change version of the bulletin, and the current version is contained in Addendum E.</a:t>
            </a:r>
          </a:p>
          <a:p>
            <a:pPr marL="0" lvl="0" indent="0">
              <a:spcBef>
                <a:spcPts val="0"/>
              </a:spcBef>
              <a:spcAft>
                <a:spcPts val="0"/>
              </a:spcAft>
              <a:buNone/>
            </a:pPr>
            <a:endParaRPr dirty="0"/>
          </a:p>
        </p:txBody>
      </p:sp>
    </p:spTree>
    <p:extLst>
      <p:ext uri="{BB962C8B-B14F-4D97-AF65-F5344CB8AC3E}">
        <p14:creationId xmlns:p14="http://schemas.microsoft.com/office/powerpoint/2010/main" val="16262649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606f1c2d_3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Google Shape;116;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buNone/>
            </a:pPr>
            <a:r>
              <a:rPr lang="en-US" sz="1100" b="0" i="0" u="none" strike="noStrike" cap="none" dirty="0">
                <a:solidFill>
                  <a:srgbClr val="000000"/>
                </a:solidFill>
                <a:effectLst/>
                <a:latin typeface="Arial"/>
                <a:ea typeface="Arial"/>
                <a:cs typeface="Arial"/>
                <a:sym typeface="Arial"/>
              </a:rPr>
              <a:t>These bullet points summarize the major proposed changes to the bulletin. We will explain these points in more detail in the slides that follow.</a:t>
            </a:r>
          </a:p>
          <a:p>
            <a:pPr lvl="0"/>
            <a:r>
              <a:rPr lang="en-US" sz="1100" b="0" i="0" u="none" strike="noStrike" cap="none" dirty="0">
                <a:solidFill>
                  <a:srgbClr val="000000"/>
                </a:solidFill>
                <a:effectLst/>
                <a:latin typeface="Arial"/>
                <a:ea typeface="Arial"/>
                <a:cs typeface="Arial"/>
                <a:sym typeface="Arial"/>
              </a:rPr>
              <a:t>Permission would be required to reprint book-length pieces. This is the only significant policy change we are recommending to the Use Policy.</a:t>
            </a:r>
          </a:p>
          <a:p>
            <a:pPr lvl="0"/>
            <a:r>
              <a:rPr lang="en-US" sz="1100" b="0" i="0" u="none" strike="noStrike" cap="none" dirty="0">
                <a:solidFill>
                  <a:srgbClr val="000000"/>
                </a:solidFill>
                <a:effectLst/>
                <a:latin typeface="Arial"/>
                <a:ea typeface="Arial"/>
                <a:cs typeface="Arial"/>
                <a:sym typeface="Arial"/>
              </a:rPr>
              <a:t>Current policy that was not clearly expressed in the bulletin has been added to the text. Groups are only allowed to reproduce currently approved versions of recovery literature, as that is all that NAWS is authorized to publish and distribute, and this permission does not include electronic or online formats. These are not changes in policy; they are revisions to better reflect current policy.</a:t>
            </a:r>
          </a:p>
          <a:p>
            <a:pPr lvl="0"/>
            <a:r>
              <a:rPr lang="en-US" sz="1100" b="0" i="0" u="none" strike="noStrike" cap="none" dirty="0">
                <a:solidFill>
                  <a:srgbClr val="000000"/>
                </a:solidFill>
                <a:effectLst/>
                <a:latin typeface="Arial"/>
                <a:ea typeface="Arial"/>
                <a:cs typeface="Arial"/>
                <a:sym typeface="Arial"/>
              </a:rPr>
              <a:t>The introduction has been rewritten, and the section on copyright has been moved ahead of trademarks.</a:t>
            </a:r>
          </a:p>
          <a:p>
            <a:pPr lvl="0"/>
            <a:r>
              <a:rPr lang="en-US" sz="1100" b="0" i="0" u="none" strike="noStrike" cap="none" dirty="0">
                <a:solidFill>
                  <a:srgbClr val="000000"/>
                </a:solidFill>
                <a:effectLst/>
                <a:latin typeface="Arial"/>
                <a:ea typeface="Arial"/>
                <a:cs typeface="Arial"/>
                <a:sym typeface="Arial"/>
              </a:rPr>
              <a:t>We are suggesting some copyediting changes such as using the term </a:t>
            </a:r>
            <a:r>
              <a:rPr lang="en-US" sz="1100" b="0" i="1" u="none" strike="noStrike" cap="none" dirty="0">
                <a:solidFill>
                  <a:srgbClr val="000000"/>
                </a:solidFill>
                <a:effectLst/>
                <a:latin typeface="Arial"/>
                <a:ea typeface="Arial"/>
                <a:cs typeface="Arial"/>
                <a:sym typeface="Arial"/>
              </a:rPr>
              <a:t>policy</a:t>
            </a:r>
            <a:r>
              <a:rPr lang="en-US" sz="1100" b="0" i="0" u="none" strike="noStrike" cap="none" dirty="0">
                <a:solidFill>
                  <a:srgbClr val="000000"/>
                </a:solidFill>
                <a:effectLst/>
                <a:latin typeface="Arial"/>
                <a:ea typeface="Arial"/>
                <a:cs typeface="Arial"/>
                <a:sym typeface="Arial"/>
              </a:rPr>
              <a:t> throughout the document, rather than a mix of </a:t>
            </a:r>
            <a:r>
              <a:rPr lang="en-US" sz="1100" b="0" i="1" u="none" strike="noStrike" cap="none" dirty="0">
                <a:solidFill>
                  <a:srgbClr val="000000"/>
                </a:solidFill>
                <a:effectLst/>
                <a:latin typeface="Arial"/>
                <a:ea typeface="Arial"/>
                <a:cs typeface="Arial"/>
                <a:sym typeface="Arial"/>
              </a:rPr>
              <a:t>policy</a:t>
            </a:r>
            <a:r>
              <a:rPr lang="en-US" sz="1100" b="0" i="0" u="none" strike="noStrike" cap="none" dirty="0">
                <a:solidFill>
                  <a:srgbClr val="000000"/>
                </a:solidFill>
                <a:effectLst/>
                <a:latin typeface="Arial"/>
                <a:ea typeface="Arial"/>
                <a:cs typeface="Arial"/>
                <a:sym typeface="Arial"/>
              </a:rPr>
              <a:t> and </a:t>
            </a:r>
            <a:r>
              <a:rPr lang="en-US" sz="1100" b="0" i="1" u="none" strike="noStrike" cap="none" dirty="0">
                <a:solidFill>
                  <a:srgbClr val="000000"/>
                </a:solidFill>
                <a:effectLst/>
                <a:latin typeface="Arial"/>
                <a:ea typeface="Arial"/>
                <a:cs typeface="Arial"/>
                <a:sym typeface="Arial"/>
              </a:rPr>
              <a:t>guidelines</a:t>
            </a:r>
            <a:r>
              <a:rPr lang="en-US" sz="1100" b="0" i="0" u="none" strike="noStrike" cap="none" dirty="0">
                <a:solidFill>
                  <a:srgbClr val="000000"/>
                </a:solidFill>
                <a:effectLst/>
                <a:latin typeface="Arial"/>
                <a:ea typeface="Arial"/>
                <a:cs typeface="Arial"/>
                <a:sym typeface="Arial"/>
              </a:rPr>
              <a:t>. </a:t>
            </a:r>
          </a:p>
          <a:p>
            <a:pPr marL="139700" indent="0">
              <a:buNone/>
            </a:pPr>
            <a:r>
              <a:rPr lang="en-US" sz="1100" b="0" i="0" u="none" strike="noStrike" cap="none" dirty="0">
                <a:solidFill>
                  <a:srgbClr val="000000"/>
                </a:solidFill>
                <a:effectLst/>
                <a:latin typeface="Arial"/>
                <a:ea typeface="Arial"/>
                <a:cs typeface="Arial"/>
                <a:sym typeface="Arial"/>
              </a:rPr>
              <a:t>There is a lot of misinformation circulating about these proposed changes, and we will do our best to explain these recommendations here.</a:t>
            </a:r>
          </a:p>
        </p:txBody>
      </p:sp>
    </p:spTree>
    <p:extLst>
      <p:ext uri="{BB962C8B-B14F-4D97-AF65-F5344CB8AC3E}">
        <p14:creationId xmlns:p14="http://schemas.microsoft.com/office/powerpoint/2010/main" val="35562256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606f1c2d_3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Google Shape;116;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b="0" i="0" u="none" strike="noStrike" cap="none" dirty="0">
                <a:solidFill>
                  <a:srgbClr val="000000"/>
                </a:solidFill>
                <a:effectLst/>
                <a:latin typeface="Arial"/>
                <a:ea typeface="Arial"/>
                <a:cs typeface="Arial"/>
                <a:sym typeface="Arial"/>
              </a:rPr>
              <a:t>The most significant change to the bulletin would be the proviso that groups must contact World Services for approval if they wish to reproduce book-length pieces of NA literature. The workgroup and the Board talked about this change for a long time. We believe that requiring approval for the reproduction of books will help protect the Fellowship’s materials, but this change to the Use Policy should not hinder a group’s ability to address its literature needs.  </a:t>
            </a:r>
          </a:p>
          <a:p>
            <a:r>
              <a:rPr lang="en-US" sz="1100" b="0" i="0" u="none" strike="noStrike" cap="none" dirty="0">
                <a:solidFill>
                  <a:srgbClr val="000000"/>
                </a:solidFill>
                <a:effectLst/>
                <a:latin typeface="Arial"/>
                <a:ea typeface="Arial"/>
                <a:cs typeface="Arial"/>
                <a:sym typeface="Arial"/>
              </a:rPr>
              <a:t>If a group is financially challenged and wants to reproduce NA Fellowship-approved book-length literature, we urge them to contact World Services to work out a solution. We supply literature for free or at a discount to many members and communities across the globe. We are committed to ensuring that the NA message is readily available at NA meetings</a:t>
            </a:r>
          </a:p>
          <a:p>
            <a:r>
              <a:rPr lang="en-US" sz="1100" b="0" i="0" u="none" strike="noStrike" cap="none" dirty="0">
                <a:solidFill>
                  <a:srgbClr val="000000"/>
                </a:solidFill>
                <a:effectLst/>
                <a:latin typeface="Arial"/>
                <a:ea typeface="Arial"/>
                <a:cs typeface="Arial"/>
                <a:sym typeface="Arial"/>
              </a:rPr>
              <a:t>NAWS has successfully developed and maintained a distribution network that is very good at getting NA literature into the hands of those who need it. If a case arises where the best way for a home group to have literature they need is to print it themselves, permission to do so would typically be granted.</a:t>
            </a:r>
          </a:p>
          <a:p>
            <a:pPr marL="0" lvl="0" indent="0">
              <a:spcBef>
                <a:spcPts val="0"/>
              </a:spcBef>
              <a:spcAft>
                <a:spcPts val="0"/>
              </a:spcAft>
              <a:buNone/>
            </a:pPr>
            <a:endParaRPr dirty="0"/>
          </a:p>
        </p:txBody>
      </p:sp>
    </p:spTree>
    <p:extLst>
      <p:ext uri="{BB962C8B-B14F-4D97-AF65-F5344CB8AC3E}">
        <p14:creationId xmlns:p14="http://schemas.microsoft.com/office/powerpoint/2010/main" val="27776530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The remainder of the suggested revisions to </a:t>
            </a:r>
            <a:r>
              <a:rPr lang="en-US" sz="1100" b="0" i="1" u="none" strike="noStrike" cap="none" dirty="0">
                <a:solidFill>
                  <a:srgbClr val="000000"/>
                </a:solidFill>
                <a:effectLst/>
                <a:latin typeface="Arial"/>
                <a:ea typeface="Arial"/>
                <a:cs typeface="Arial"/>
                <a:sym typeface="Arial"/>
              </a:rPr>
              <a:t>Intellectual Property Bulletin #1</a:t>
            </a:r>
            <a:r>
              <a:rPr lang="en-US" sz="1100" b="0" i="0" u="none" strike="noStrike" cap="none" dirty="0">
                <a:solidFill>
                  <a:srgbClr val="000000"/>
                </a:solidFill>
                <a:effectLst/>
                <a:latin typeface="Arial"/>
                <a:ea typeface="Arial"/>
                <a:cs typeface="Arial"/>
                <a:sym typeface="Arial"/>
              </a:rPr>
              <a:t> are not changes to policy. We are recommending some copyediting changes as well as revisions to </a:t>
            </a:r>
            <a:r>
              <a:rPr lang="en-US" sz="1100" b="0" i="1" u="none" strike="noStrike" cap="none" dirty="0">
                <a:solidFill>
                  <a:srgbClr val="000000"/>
                </a:solidFill>
                <a:effectLst/>
                <a:latin typeface="Arial"/>
                <a:ea typeface="Arial"/>
                <a:cs typeface="Arial"/>
                <a:sym typeface="Arial"/>
              </a:rPr>
              <a:t>IP Bulletin #1 </a:t>
            </a:r>
            <a:r>
              <a:rPr lang="en-US" sz="1100" b="0" i="0" u="none" strike="noStrike" cap="none" dirty="0">
                <a:solidFill>
                  <a:srgbClr val="000000"/>
                </a:solidFill>
                <a:effectLst/>
                <a:latin typeface="Arial"/>
                <a:ea typeface="Arial"/>
                <a:cs typeface="Arial"/>
                <a:sym typeface="Arial"/>
              </a:rPr>
              <a:t>to reflect policies that are already in effect. </a:t>
            </a:r>
          </a:p>
          <a:p>
            <a:r>
              <a:rPr lang="en-US" sz="1100" b="0" i="0" u="none" strike="noStrike" cap="none" dirty="0">
                <a:solidFill>
                  <a:srgbClr val="000000"/>
                </a:solidFill>
                <a:effectLst/>
                <a:latin typeface="Arial"/>
                <a:ea typeface="Arial"/>
                <a:cs typeface="Arial"/>
                <a:sym typeface="Arial"/>
              </a:rPr>
              <a:t>One such policy is that the permission to quote or reproduce literature applies only to current versions of texts. We suggest adding the word </a:t>
            </a:r>
            <a:r>
              <a:rPr lang="en-US" sz="1100" b="0" i="1" u="none" strike="noStrike" cap="none" dirty="0">
                <a:solidFill>
                  <a:srgbClr val="000000"/>
                </a:solidFill>
                <a:effectLst/>
                <a:latin typeface="Arial"/>
                <a:ea typeface="Arial"/>
                <a:cs typeface="Arial"/>
                <a:sym typeface="Arial"/>
              </a:rPr>
              <a:t>current</a:t>
            </a:r>
            <a:r>
              <a:rPr lang="en-US" sz="1100" b="0" i="0" u="none" strike="noStrike" cap="none" dirty="0">
                <a:solidFill>
                  <a:srgbClr val="000000"/>
                </a:solidFill>
                <a:effectLst/>
                <a:latin typeface="Arial"/>
                <a:ea typeface="Arial"/>
                <a:cs typeface="Arial"/>
                <a:sym typeface="Arial"/>
              </a:rPr>
              <a:t> to clarify that the literature the bulletin refers to is currently approved recovery literature. The reason for this change is straightforward: While NAWS holds the copyrights for all previously published editions, the World Board simply does not have the right to authorize the printing of previous editions of literature. NAWS is only authorized to publish currently approved recovery literature, so these are the only versions we can give someone else permission to reproduce.</a:t>
            </a:r>
          </a:p>
          <a:p>
            <a:r>
              <a:rPr lang="en-US" sz="1100" b="0" i="0" u="none" strike="noStrike" cap="none" dirty="0">
                <a:solidFill>
                  <a:srgbClr val="000000"/>
                </a:solidFill>
                <a:effectLst/>
                <a:latin typeface="Arial"/>
                <a:ea typeface="Arial"/>
                <a:cs typeface="Arial"/>
                <a:sym typeface="Arial"/>
              </a:rPr>
              <a:t>Of course, members can use whatever editions they wish to in their personal recovery. But the Conference decided in 1991 and reaffirmed in 2008 that only the most current edition of the Basic Text is approved for publication and sale by NA World Services. </a:t>
            </a:r>
          </a:p>
          <a:p>
            <a:r>
              <a:rPr lang="en-US" sz="1100" b="0" i="0" u="none" strike="noStrike" cap="none" dirty="0">
                <a:solidFill>
                  <a:srgbClr val="000000"/>
                </a:solidFill>
                <a:effectLst/>
                <a:latin typeface="Arial"/>
                <a:ea typeface="Arial"/>
                <a:cs typeface="Arial"/>
                <a:sym typeface="Arial"/>
              </a:rPr>
              <a:t>In 1991, the WSC made the following statement and created it as policy:</a:t>
            </a:r>
          </a:p>
          <a:p>
            <a:r>
              <a:rPr lang="en-US" sz="1100" b="0" i="1" u="none" strike="noStrike" cap="none" dirty="0">
                <a:solidFill>
                  <a:srgbClr val="000000"/>
                </a:solidFill>
                <a:effectLst/>
                <a:latin typeface="Arial"/>
                <a:ea typeface="Arial"/>
                <a:cs typeface="Arial"/>
                <a:sym typeface="Arial"/>
              </a:rPr>
              <a:t>The Basic Text, Fifth Edition, is the only edition of the Basic Text that is currently approved by the World Service Conference of Narcotics Anonymous for publication and sale. The World Service Office Board of Directors is entrusted with the responsibility for protecting the fellowship's physical and intellectual properties, including the Basic Text, and at the board of directors’ discretion, shall take legal action to protect those rights against any and all persons who choose to infringe upon this literature trust.</a:t>
            </a:r>
          </a:p>
          <a:p>
            <a:r>
              <a:rPr lang="en-US" sz="1100" b="0" i="0" u="none" strike="noStrike" cap="none" dirty="0">
                <a:solidFill>
                  <a:srgbClr val="000000"/>
                </a:solidFill>
                <a:effectLst/>
                <a:latin typeface="Arial"/>
                <a:ea typeface="Arial"/>
                <a:cs typeface="Arial"/>
                <a:sym typeface="Arial"/>
              </a:rPr>
              <a:t>In 2008, after approving the Sixth Edition Basic Text, the WSC reaffirmed the decision that NAWS is only authorized to produce the current version of the Basic Text, adding this to the statement: </a:t>
            </a:r>
          </a:p>
          <a:p>
            <a:r>
              <a:rPr lang="en-US" sz="1100" b="0" i="1" u="none" strike="noStrike" cap="none" dirty="0">
                <a:solidFill>
                  <a:srgbClr val="000000"/>
                </a:solidFill>
                <a:effectLst/>
                <a:latin typeface="Arial"/>
                <a:ea typeface="Arial"/>
                <a:cs typeface="Arial"/>
                <a:sym typeface="Arial"/>
              </a:rPr>
              <a:t>WSC 2008 approved the Sixth Edition Basic Text. It is now the only edition approved for NAWS production with the exceptions called out in the Translations Policy. </a:t>
            </a:r>
          </a:p>
          <a:p>
            <a:r>
              <a:rPr lang="en-US" sz="1100" b="0" i="0" u="none" strike="noStrike" cap="none" dirty="0">
                <a:solidFill>
                  <a:srgbClr val="000000"/>
                </a:solidFill>
                <a:effectLst/>
                <a:latin typeface="Arial"/>
                <a:ea typeface="Arial"/>
                <a:cs typeface="Arial"/>
                <a:sym typeface="Arial"/>
              </a:rPr>
              <a:t>Although the discussion of publishing earlier versions of the Basic Text has come up at several Conferences, the Conference has never approved their publication by NAWS. And it doesn’t make sense that the WSC would prevent NA World Services from producing these earlier versions but authorize groups to do so. We don’t believe that adding “current” to </a:t>
            </a:r>
            <a:r>
              <a:rPr lang="en-US" sz="1100" b="0" i="1" u="none" strike="noStrike" cap="none" dirty="0">
                <a:solidFill>
                  <a:srgbClr val="000000"/>
                </a:solidFill>
                <a:effectLst/>
                <a:latin typeface="Arial"/>
                <a:ea typeface="Arial"/>
                <a:cs typeface="Arial"/>
                <a:sym typeface="Arial"/>
              </a:rPr>
              <a:t>IP Bulletin #1</a:t>
            </a:r>
            <a:r>
              <a:rPr lang="en-US" sz="1100" b="0" i="0" u="none" strike="noStrike" cap="none" dirty="0">
                <a:solidFill>
                  <a:srgbClr val="000000"/>
                </a:solidFill>
                <a:effectLst/>
                <a:latin typeface="Arial"/>
                <a:ea typeface="Arial"/>
                <a:cs typeface="Arial"/>
                <a:sym typeface="Arial"/>
              </a:rPr>
              <a:t> is a change in policy; we are recommending this change in order to clarify a policy that we believe has already been set by the WSC. </a:t>
            </a:r>
          </a:p>
          <a:p>
            <a:endParaRPr lang="en-US" dirty="0"/>
          </a:p>
        </p:txBody>
      </p:sp>
    </p:spTree>
    <p:extLst>
      <p:ext uri="{BB962C8B-B14F-4D97-AF65-F5344CB8AC3E}">
        <p14:creationId xmlns:p14="http://schemas.microsoft.com/office/powerpoint/2010/main" val="40314012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We also are recommending adding language to </a:t>
            </a:r>
            <a:r>
              <a:rPr lang="en-US" sz="1100" b="0" i="1" u="none" strike="noStrike" cap="none" dirty="0">
                <a:solidFill>
                  <a:srgbClr val="000000"/>
                </a:solidFill>
                <a:effectLst/>
                <a:latin typeface="Arial"/>
                <a:ea typeface="Arial"/>
                <a:cs typeface="Arial"/>
                <a:sym typeface="Arial"/>
              </a:rPr>
              <a:t>IP Bulletin #1</a:t>
            </a:r>
            <a:r>
              <a:rPr lang="en-US" sz="1100" b="0" i="0" u="none" strike="noStrike" cap="none" dirty="0">
                <a:solidFill>
                  <a:srgbClr val="000000"/>
                </a:solidFill>
                <a:effectLst/>
                <a:latin typeface="Arial"/>
                <a:ea typeface="Arial"/>
                <a:cs typeface="Arial"/>
                <a:sym typeface="Arial"/>
              </a:rPr>
              <a:t> to make it clear that permission does not extend to online or electronic versions of literature. This is another change we are suggesting so that the bulletin would better reflect policies that are already in effect. This is not a new policy, but, like the policy about current versions of literature, it has not been clearly articulated previously in </a:t>
            </a:r>
            <a:r>
              <a:rPr lang="en-US" sz="1100" b="0" i="1" u="none" strike="noStrike" cap="none" dirty="0">
                <a:solidFill>
                  <a:srgbClr val="000000"/>
                </a:solidFill>
                <a:effectLst/>
                <a:latin typeface="Arial"/>
                <a:ea typeface="Arial"/>
                <a:cs typeface="Arial"/>
                <a:sym typeface="Arial"/>
              </a:rPr>
              <a:t>IP Bulletin #1</a:t>
            </a:r>
            <a:r>
              <a:rPr lang="en-US" sz="1100" b="0" i="0" u="none" strike="noStrike" cap="none" dirty="0">
                <a:solidFill>
                  <a:srgbClr val="000000"/>
                </a:solidFill>
                <a:effectLst/>
                <a:latin typeface="Arial"/>
                <a:ea typeface="Arial"/>
                <a:cs typeface="Arial"/>
                <a:sym typeface="Arial"/>
              </a:rPr>
              <a:t>.</a:t>
            </a:r>
          </a:p>
          <a:p>
            <a:r>
              <a:rPr lang="en-US" sz="1100" b="0" i="0" u="none" strike="noStrike" cap="none" dirty="0">
                <a:solidFill>
                  <a:srgbClr val="000000"/>
                </a:solidFill>
                <a:effectLst/>
                <a:latin typeface="Arial"/>
                <a:ea typeface="Arial"/>
                <a:cs typeface="Arial"/>
                <a:sym typeface="Arial"/>
              </a:rPr>
              <a:t>In the interests of protecting NA’s intellectual property, we do not grant permission for anyone to post NA Fellowship-approved recovery literature online directly. NAWS posts IPs and booklets, in a variety of languages, on </a:t>
            </a:r>
            <a:r>
              <a:rPr lang="en-US" sz="1100" b="0" i="0" u="sng" strike="noStrike" cap="none" dirty="0">
                <a:solidFill>
                  <a:srgbClr val="000000"/>
                </a:solidFill>
                <a:effectLst/>
                <a:latin typeface="Arial"/>
                <a:ea typeface="Arial"/>
                <a:cs typeface="Arial"/>
                <a:sym typeface="Arial"/>
              </a:rPr>
              <a:t>www.na.org, </a:t>
            </a:r>
            <a:r>
              <a:rPr lang="en-US" sz="1100" b="0" i="0" u="none" strike="noStrike" cap="none" dirty="0">
                <a:solidFill>
                  <a:srgbClr val="000000"/>
                </a:solidFill>
                <a:effectLst/>
                <a:latin typeface="Arial"/>
                <a:ea typeface="Arial"/>
                <a:cs typeface="Arial"/>
                <a:sym typeface="Arial"/>
              </a:rPr>
              <a:t>so that NA websites can directly link to this material. We have discussed this issue a number of times at the Conference and reported about it repeatedly. We encourage anyone with questions about posting NA materials, including </a:t>
            </a:r>
            <a:r>
              <a:rPr lang="en-US" sz="1100" b="0" i="1" u="none" strike="noStrike" cap="none" dirty="0">
                <a:solidFill>
                  <a:srgbClr val="000000"/>
                </a:solidFill>
                <a:effectLst/>
                <a:latin typeface="Arial"/>
                <a:ea typeface="Arial"/>
                <a:cs typeface="Arial"/>
                <a:sym typeface="Arial"/>
              </a:rPr>
              <a:t>Just for Today</a:t>
            </a:r>
            <a:r>
              <a:rPr lang="en-US" sz="1100" b="0" i="0" u="none" strike="noStrike" cap="none" dirty="0">
                <a:solidFill>
                  <a:srgbClr val="000000"/>
                </a:solidFill>
                <a:effectLst/>
                <a:latin typeface="Arial"/>
                <a:ea typeface="Arial"/>
                <a:cs typeface="Arial"/>
                <a:sym typeface="Arial"/>
              </a:rPr>
              <a:t>, to contact </a:t>
            </a:r>
            <a:r>
              <a:rPr lang="en-US" sz="1100" b="0" i="0" u="sng" strike="noStrike" cap="none" dirty="0">
                <a:solidFill>
                  <a:srgbClr val="000000"/>
                </a:solidFill>
                <a:effectLst/>
                <a:latin typeface="Arial"/>
                <a:ea typeface="Arial"/>
                <a:cs typeface="Arial"/>
                <a:sym typeface="Arial"/>
                <a:hlinkClick r:id="rId3"/>
              </a:rPr>
              <a:t>webmaster@na.org</a:t>
            </a:r>
            <a:r>
              <a:rPr lang="en-US" sz="1100" b="0" i="0" u="none" strike="noStrike" cap="none" dirty="0">
                <a:solidFill>
                  <a:srgbClr val="000000"/>
                </a:solidFill>
                <a:effectLst/>
                <a:latin typeface="Arial"/>
                <a:ea typeface="Arial"/>
                <a:cs typeface="Arial"/>
                <a:sym typeface="Arial"/>
              </a:rPr>
              <a:t>. </a:t>
            </a:r>
          </a:p>
          <a:p>
            <a:r>
              <a:rPr lang="en-US" sz="1100" b="0" i="0" u="none" strike="noStrike" cap="none" dirty="0">
                <a:solidFill>
                  <a:srgbClr val="000000"/>
                </a:solidFill>
                <a:effectLst/>
                <a:latin typeface="Arial"/>
                <a:ea typeface="Arial"/>
                <a:cs typeface="Arial"/>
                <a:sym typeface="Arial"/>
              </a:rPr>
              <a:t>The rest of the changes we are recommending to </a:t>
            </a:r>
            <a:r>
              <a:rPr lang="en-US" sz="1100" b="0" i="1" u="none" strike="noStrike" cap="none" dirty="0">
                <a:solidFill>
                  <a:srgbClr val="000000"/>
                </a:solidFill>
                <a:effectLst/>
                <a:latin typeface="Arial"/>
                <a:ea typeface="Arial"/>
                <a:cs typeface="Arial"/>
                <a:sym typeface="Arial"/>
              </a:rPr>
              <a:t>Intellectual Property Bulletin #1</a:t>
            </a:r>
            <a:r>
              <a:rPr lang="en-US" sz="1100" b="0" i="0" u="none" strike="noStrike" cap="none" dirty="0">
                <a:solidFill>
                  <a:srgbClr val="000000"/>
                </a:solidFill>
                <a:effectLst/>
                <a:latin typeface="Arial"/>
                <a:ea typeface="Arial"/>
                <a:cs typeface="Arial"/>
                <a:sym typeface="Arial"/>
              </a:rPr>
              <a:t> are about format and copyediting. We have revised the introduction and reorganized the document by moving the section on copyright so that it comes before the section on trademarks. </a:t>
            </a:r>
          </a:p>
          <a:p>
            <a:r>
              <a:rPr lang="en-US" sz="1100" b="0" i="0" u="none" strike="noStrike" cap="none" dirty="0">
                <a:solidFill>
                  <a:srgbClr val="000000"/>
                </a:solidFill>
                <a:effectLst/>
                <a:latin typeface="Arial"/>
                <a:ea typeface="Arial"/>
                <a:cs typeface="Arial"/>
                <a:sym typeface="Arial"/>
              </a:rPr>
              <a:t>We have made a number of copyediting suggestions such as consistently using the term </a:t>
            </a:r>
            <a:r>
              <a:rPr lang="en-US" sz="1100" b="0" i="1" u="none" strike="noStrike" cap="none" dirty="0">
                <a:solidFill>
                  <a:srgbClr val="000000"/>
                </a:solidFill>
                <a:effectLst/>
                <a:latin typeface="Arial"/>
                <a:ea typeface="Arial"/>
                <a:cs typeface="Arial"/>
                <a:sym typeface="Arial"/>
              </a:rPr>
              <a:t>policy</a:t>
            </a:r>
            <a:r>
              <a:rPr lang="en-US" sz="1100" b="0" i="0" u="none" strike="noStrike" cap="none" dirty="0">
                <a:solidFill>
                  <a:srgbClr val="000000"/>
                </a:solidFill>
                <a:effectLst/>
                <a:latin typeface="Arial"/>
                <a:ea typeface="Arial"/>
                <a:cs typeface="Arial"/>
                <a:sym typeface="Arial"/>
              </a:rPr>
              <a:t> throughout the document rather than using the term </a:t>
            </a:r>
            <a:r>
              <a:rPr lang="en-US" sz="1100" b="0" i="1" u="none" strike="noStrike" cap="none" dirty="0">
                <a:solidFill>
                  <a:srgbClr val="000000"/>
                </a:solidFill>
                <a:effectLst/>
                <a:latin typeface="Arial"/>
                <a:ea typeface="Arial"/>
                <a:cs typeface="Arial"/>
                <a:sym typeface="Arial"/>
              </a:rPr>
              <a:t>guidelines</a:t>
            </a:r>
            <a:r>
              <a:rPr lang="en-US" sz="1100" b="0" i="0" u="none" strike="noStrike" cap="none" dirty="0">
                <a:solidFill>
                  <a:srgbClr val="000000"/>
                </a:solidFill>
                <a:effectLst/>
                <a:latin typeface="Arial"/>
                <a:ea typeface="Arial"/>
                <a:cs typeface="Arial"/>
                <a:sym typeface="Arial"/>
              </a:rPr>
              <a:t> interchangeably with the term </a:t>
            </a:r>
            <a:r>
              <a:rPr lang="en-US" sz="1100" b="0" i="1" u="none" strike="noStrike" cap="none" dirty="0">
                <a:solidFill>
                  <a:srgbClr val="000000"/>
                </a:solidFill>
                <a:effectLst/>
                <a:latin typeface="Arial"/>
                <a:ea typeface="Arial"/>
                <a:cs typeface="Arial"/>
                <a:sym typeface="Arial"/>
              </a:rPr>
              <a:t>policy</a:t>
            </a:r>
            <a:r>
              <a:rPr lang="en-US" sz="1100" b="0" i="0" u="none" strike="noStrike" cap="none" dirty="0">
                <a:solidFill>
                  <a:srgbClr val="000000"/>
                </a:solidFill>
                <a:effectLst/>
                <a:latin typeface="Arial"/>
                <a:ea typeface="Arial"/>
                <a:cs typeface="Arial"/>
                <a:sym typeface="Arial"/>
              </a:rPr>
              <a:t>. Finally, we are suggesting some of the same sorts of changes we recommended for the Operational Guidelines to update the text to reflect current language, for example, using the term </a:t>
            </a:r>
            <a:r>
              <a:rPr lang="en-US" sz="1100" b="0" i="1" u="none" strike="noStrike" cap="none" dirty="0">
                <a:solidFill>
                  <a:srgbClr val="000000"/>
                </a:solidFill>
                <a:effectLst/>
                <a:latin typeface="Arial"/>
                <a:ea typeface="Arial"/>
                <a:cs typeface="Arial"/>
                <a:sym typeface="Arial"/>
              </a:rPr>
              <a:t>service bodies</a:t>
            </a:r>
            <a:r>
              <a:rPr lang="en-US" sz="1100" b="0" i="0" u="none" strike="noStrike" cap="none" dirty="0">
                <a:solidFill>
                  <a:srgbClr val="000000"/>
                </a:solidFill>
                <a:effectLst/>
                <a:latin typeface="Arial"/>
                <a:ea typeface="Arial"/>
                <a:cs typeface="Arial"/>
                <a:sym typeface="Arial"/>
              </a:rPr>
              <a:t> instead of </a:t>
            </a:r>
            <a:r>
              <a:rPr lang="en-US" sz="1100" b="0" i="1" u="none" strike="noStrike" cap="none" dirty="0">
                <a:solidFill>
                  <a:srgbClr val="000000"/>
                </a:solidFill>
                <a:effectLst/>
                <a:latin typeface="Arial"/>
                <a:ea typeface="Arial"/>
                <a:cs typeface="Arial"/>
                <a:sym typeface="Arial"/>
              </a:rPr>
              <a:t>committees</a:t>
            </a:r>
            <a:r>
              <a:rPr lang="en-US" sz="1100" b="0" i="0" u="none" strike="noStrike" cap="none" dirty="0">
                <a:solidFill>
                  <a:srgbClr val="000000"/>
                </a:solidFill>
                <a:effectLst/>
                <a:latin typeface="Arial"/>
                <a:ea typeface="Arial"/>
                <a:cs typeface="Arial"/>
                <a:sym typeface="Arial"/>
              </a:rPr>
              <a:t>. </a:t>
            </a:r>
          </a:p>
          <a:p>
            <a:endParaRPr lang="en-US" dirty="0"/>
          </a:p>
        </p:txBody>
      </p:sp>
    </p:spTree>
    <p:extLst>
      <p:ext uri="{BB962C8B-B14F-4D97-AF65-F5344CB8AC3E}">
        <p14:creationId xmlns:p14="http://schemas.microsoft.com/office/powerpoint/2010/main" val="40795175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Motion 4 reads: “To approve the revisions to NA Intellectual Property Bulletin #1 contained in Addendum C.”</a:t>
            </a:r>
          </a:p>
          <a:p>
            <a:r>
              <a:rPr lang="en-US" sz="1100" b="0" i="0" u="none" strike="noStrike" cap="none" dirty="0">
                <a:solidFill>
                  <a:srgbClr val="000000"/>
                </a:solidFill>
                <a:effectLst/>
                <a:latin typeface="Arial"/>
                <a:ea typeface="Arial"/>
                <a:cs typeface="Arial"/>
                <a:sym typeface="Arial"/>
              </a:rPr>
              <a:t>This bulletin has been largely rewritten making it difficult to read the version with the changes tracked. You’ll find a clean copy of the bulletin with proposed revisions in the </a:t>
            </a:r>
            <a:r>
              <a:rPr lang="en-US" sz="1100" b="0" i="1" u="none" strike="noStrike" cap="none" dirty="0">
                <a:solidFill>
                  <a:srgbClr val="000000"/>
                </a:solidFill>
                <a:effectLst/>
                <a:latin typeface="Arial"/>
                <a:ea typeface="Arial"/>
                <a:cs typeface="Arial"/>
                <a:sym typeface="Arial"/>
              </a:rPr>
              <a:t>CAR</a:t>
            </a:r>
            <a:r>
              <a:rPr lang="en-US" sz="1100" b="0" i="0" u="none" strike="noStrike" cap="none" dirty="0">
                <a:solidFill>
                  <a:srgbClr val="000000"/>
                </a:solidFill>
                <a:effectLst/>
                <a:latin typeface="Arial"/>
                <a:ea typeface="Arial"/>
                <a:cs typeface="Arial"/>
                <a:sym typeface="Arial"/>
              </a:rPr>
              <a:t> as Addendum C. A copy tracking the proposed changes is included in Addendum D.</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1100" b="0" i="0" u="none" strike="noStrike" cap="none" dirty="0">
                <a:solidFill>
                  <a:srgbClr val="000000"/>
                </a:solidFill>
                <a:effectLst/>
                <a:latin typeface="Arial"/>
                <a:ea typeface="Arial"/>
                <a:cs typeface="Arial"/>
                <a:sym typeface="Arial"/>
              </a:rPr>
              <a:t>The intent of the motion is: “To revise this bulletin so that it provides more direct and clear guidance, and so that it reflects current practices, terms, and language.”</a:t>
            </a:r>
          </a:p>
          <a:p>
            <a:endParaRPr lang="en-US" dirty="0"/>
          </a:p>
        </p:txBody>
      </p:sp>
    </p:spTree>
    <p:extLst>
      <p:ext uri="{BB962C8B-B14F-4D97-AF65-F5344CB8AC3E}">
        <p14:creationId xmlns:p14="http://schemas.microsoft.com/office/powerpoint/2010/main" val="4626420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US" sz="1100" b="1" i="0" u="none" strike="noStrike" cap="none" dirty="0">
                <a:solidFill>
                  <a:srgbClr val="000000"/>
                </a:solidFill>
                <a:effectLst/>
                <a:latin typeface="Arial"/>
                <a:ea typeface="Arial"/>
                <a:cs typeface="Arial"/>
                <a:sym typeface="Arial"/>
              </a:rPr>
              <a:t>The revised bulletin would replace the existing policy in Addendum E. </a:t>
            </a:r>
          </a:p>
          <a:p>
            <a:pPr marL="139700" indent="0">
              <a:buNone/>
            </a:pPr>
            <a:r>
              <a:rPr lang="en-US" sz="1100" b="0" i="0" u="none" strike="noStrike" cap="none" dirty="0">
                <a:solidFill>
                  <a:srgbClr val="000000"/>
                </a:solidFill>
                <a:effectLst/>
                <a:latin typeface="Arial"/>
                <a:ea typeface="Arial"/>
                <a:cs typeface="Arial"/>
                <a:sym typeface="Arial"/>
              </a:rPr>
              <a:t>A summary of the proposed changes to </a:t>
            </a:r>
            <a:r>
              <a:rPr lang="en-US" sz="1100" b="0" i="1" u="none" strike="noStrike" cap="none" dirty="0">
                <a:solidFill>
                  <a:srgbClr val="000000"/>
                </a:solidFill>
                <a:effectLst/>
                <a:latin typeface="Arial"/>
                <a:ea typeface="Arial"/>
                <a:cs typeface="Arial"/>
                <a:sym typeface="Arial"/>
              </a:rPr>
              <a:t>Intellectual Property Bulletin #1</a:t>
            </a:r>
            <a:r>
              <a:rPr lang="en-US" sz="1100" b="0" i="0" u="none" strike="noStrike" cap="none" dirty="0">
                <a:solidFill>
                  <a:srgbClr val="000000"/>
                </a:solidFill>
                <a:effectLst/>
                <a:latin typeface="Arial"/>
                <a:ea typeface="Arial"/>
                <a:cs typeface="Arial"/>
                <a:sym typeface="Arial"/>
              </a:rPr>
              <a:t> includes:</a:t>
            </a:r>
          </a:p>
          <a:p>
            <a:pPr lvl="0"/>
            <a:r>
              <a:rPr lang="en-US" sz="1100" b="0" i="0" u="none" strike="noStrike" cap="none" dirty="0">
                <a:solidFill>
                  <a:srgbClr val="000000"/>
                </a:solidFill>
                <a:effectLst/>
                <a:latin typeface="Arial"/>
                <a:ea typeface="Arial"/>
                <a:cs typeface="Arial"/>
                <a:sym typeface="Arial"/>
              </a:rPr>
              <a:t>Permission would be required to reprint book-length pieces. </a:t>
            </a:r>
          </a:p>
          <a:p>
            <a:pPr lvl="0"/>
            <a:r>
              <a:rPr lang="en-US" sz="1100" b="0" i="0" u="none" strike="noStrike" cap="none" dirty="0">
                <a:solidFill>
                  <a:srgbClr val="000000"/>
                </a:solidFill>
                <a:effectLst/>
                <a:latin typeface="Arial"/>
                <a:ea typeface="Arial"/>
                <a:cs typeface="Arial"/>
                <a:sym typeface="Arial"/>
              </a:rPr>
              <a:t>Current policy that was not clearly expressed in the bulletin has been added to the text. Groups are only allowed to reproduce currently approved versions of recovery literature, as that is all that NAWS is authorized to publish and distribute, and this permission does not include electronic or online formats. </a:t>
            </a:r>
          </a:p>
          <a:p>
            <a:pPr lvl="0"/>
            <a:r>
              <a:rPr lang="en-US" sz="1100" b="0" i="0" u="none" strike="noStrike" cap="none" dirty="0">
                <a:solidFill>
                  <a:srgbClr val="000000"/>
                </a:solidFill>
                <a:effectLst/>
                <a:latin typeface="Arial"/>
                <a:ea typeface="Arial"/>
                <a:cs typeface="Arial"/>
                <a:sym typeface="Arial"/>
              </a:rPr>
              <a:t>The introduction has been rewritten and the section on copyright has been moved ahead of the section on trademarks.</a:t>
            </a:r>
          </a:p>
          <a:p>
            <a:pPr lvl="0"/>
            <a:r>
              <a:rPr lang="en-US" sz="1100" b="0" i="0" u="none" strike="noStrike" cap="none" dirty="0">
                <a:solidFill>
                  <a:srgbClr val="000000"/>
                </a:solidFill>
                <a:effectLst/>
                <a:latin typeface="Arial"/>
                <a:ea typeface="Arial"/>
                <a:cs typeface="Arial"/>
                <a:sym typeface="Arial"/>
              </a:rPr>
              <a:t>Some copyediting changes are suggested, such as using the term </a:t>
            </a:r>
            <a:r>
              <a:rPr lang="en-US" sz="1100" b="0" i="1" u="none" strike="noStrike" cap="none" dirty="0">
                <a:solidFill>
                  <a:srgbClr val="000000"/>
                </a:solidFill>
                <a:effectLst/>
                <a:latin typeface="Arial"/>
                <a:ea typeface="Arial"/>
                <a:cs typeface="Arial"/>
                <a:sym typeface="Arial"/>
              </a:rPr>
              <a:t>policy</a:t>
            </a:r>
            <a:r>
              <a:rPr lang="en-US" sz="1100" b="0" i="0" u="none" strike="noStrike" cap="none" dirty="0">
                <a:solidFill>
                  <a:srgbClr val="000000"/>
                </a:solidFill>
                <a:effectLst/>
                <a:latin typeface="Arial"/>
                <a:ea typeface="Arial"/>
                <a:cs typeface="Arial"/>
                <a:sym typeface="Arial"/>
              </a:rPr>
              <a:t> throughout the document, rather than a mix of </a:t>
            </a:r>
            <a:r>
              <a:rPr lang="en-US" sz="1100" b="0" i="1" u="none" strike="noStrike" cap="none" dirty="0">
                <a:solidFill>
                  <a:srgbClr val="000000"/>
                </a:solidFill>
                <a:effectLst/>
                <a:latin typeface="Arial"/>
                <a:ea typeface="Arial"/>
                <a:cs typeface="Arial"/>
                <a:sym typeface="Arial"/>
              </a:rPr>
              <a:t>policy</a:t>
            </a:r>
            <a:r>
              <a:rPr lang="en-US" sz="1100" b="0" i="0" u="none" strike="noStrike" cap="none" dirty="0">
                <a:solidFill>
                  <a:srgbClr val="000000"/>
                </a:solidFill>
                <a:effectLst/>
                <a:latin typeface="Arial"/>
                <a:ea typeface="Arial"/>
                <a:cs typeface="Arial"/>
                <a:sym typeface="Arial"/>
              </a:rPr>
              <a:t> and </a:t>
            </a:r>
            <a:r>
              <a:rPr lang="en-US" sz="1100" b="0" i="1" u="none" strike="noStrike" cap="none" dirty="0">
                <a:solidFill>
                  <a:srgbClr val="000000"/>
                </a:solidFill>
                <a:effectLst/>
                <a:latin typeface="Arial"/>
                <a:ea typeface="Arial"/>
                <a:cs typeface="Arial"/>
                <a:sym typeface="Arial"/>
              </a:rPr>
              <a:t>guidelines</a:t>
            </a:r>
            <a:r>
              <a:rPr lang="en-US" sz="1100" b="0" i="0" u="none" strike="noStrike" cap="none" dirty="0">
                <a:solidFill>
                  <a:srgbClr val="000000"/>
                </a:solidFill>
                <a:effectLst/>
                <a:latin typeface="Arial"/>
                <a:ea typeface="Arial"/>
                <a:cs typeface="Arial"/>
                <a:sym typeface="Arial"/>
              </a:rPr>
              <a:t>. </a:t>
            </a:r>
          </a:p>
          <a:p>
            <a:endParaRPr lang="en-US" dirty="0"/>
          </a:p>
        </p:txBody>
      </p:sp>
    </p:spTree>
    <p:extLst>
      <p:ext uri="{BB962C8B-B14F-4D97-AF65-F5344CB8AC3E}">
        <p14:creationId xmlns:p14="http://schemas.microsoft.com/office/powerpoint/2010/main" val="14506761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35ed75ccf_01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Google Shape;156;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4849291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a:lnSpc>
                <a:spcPct val="105000"/>
              </a:lnSpc>
              <a:spcBef>
                <a:spcPts val="0"/>
              </a:spcBef>
              <a:spcAft>
                <a:spcPts val="600"/>
              </a:spcAft>
              <a:buFontTx/>
              <a:buNone/>
            </a:pPr>
            <a:r>
              <a:rPr lang="en-US" sz="1100" dirty="0">
                <a:effectLst/>
                <a:latin typeface="Franklin Gothic Book" panose="020B0503020102020204" pitchFamily="34" charset="0"/>
                <a:ea typeface="Calibri" panose="020F0502020204030204" pitchFamily="34" charset="0"/>
                <a:cs typeface="Times New Roman" panose="02020603050405020304" pitchFamily="18" charset="0"/>
              </a:rPr>
              <a:t>Motions #3 and #4 suggest changes to the Operational Rules and to </a:t>
            </a:r>
            <a:r>
              <a:rPr lang="en-US" sz="1100" i="1" dirty="0">
                <a:effectLst/>
                <a:latin typeface="Franklin Gothic Book" panose="020B0503020102020204" pitchFamily="34" charset="0"/>
                <a:ea typeface="Calibri" panose="020F0502020204030204" pitchFamily="34" charset="0"/>
                <a:cs typeface="Times New Roman" panose="02020603050405020304" pitchFamily="18" charset="0"/>
              </a:rPr>
              <a:t>Intellectual Property Bulletin #1</a:t>
            </a:r>
            <a:r>
              <a:rPr lang="en-US" sz="1100" dirty="0">
                <a:effectLst/>
                <a:latin typeface="Franklin Gothic Book" panose="020B0503020102020204" pitchFamily="34" charset="0"/>
                <a:ea typeface="Calibri" panose="020F0502020204030204" pitchFamily="34" charset="0"/>
                <a:cs typeface="Times New Roman" panose="02020603050405020304" pitchFamily="18" charset="0"/>
              </a:rPr>
              <a:t>. These types of changes require notice in the </a:t>
            </a:r>
            <a:r>
              <a:rPr lang="en-US" sz="1100" i="1" dirty="0">
                <a:effectLst/>
                <a:latin typeface="Franklin Gothic Book" panose="020B0503020102020204" pitchFamily="34" charset="0"/>
                <a:ea typeface="Calibri" panose="020F0502020204030204" pitchFamily="34" charset="0"/>
                <a:cs typeface="Times New Roman" panose="02020603050405020304" pitchFamily="18" charset="0"/>
              </a:rPr>
              <a:t>Conference Agenda Report</a:t>
            </a:r>
            <a:r>
              <a:rPr lang="en-US" sz="1100" dirty="0">
                <a:effectLst/>
                <a:latin typeface="Franklin Gothic Book" panose="020B0503020102020204" pitchFamily="34" charset="0"/>
                <a:ea typeface="Calibri" panose="020F0502020204030204" pitchFamily="34" charset="0"/>
                <a:cs typeface="Times New Roman" panose="02020603050405020304" pitchFamily="18" charset="0"/>
              </a:rPr>
              <a:t> and a decision by regional delegates present at the WSC.</a:t>
            </a:r>
            <a:endParaRPr lang="en-US" sz="1050" dirty="0">
              <a:effectLst/>
              <a:latin typeface="Franklin Gothic Book" panose="020B0503020102020204" pitchFamily="34" charset="0"/>
              <a:ea typeface="Calibri" panose="020F0502020204030204" pitchFamily="34" charset="0"/>
              <a:cs typeface="Times New Roman" panose="02020603050405020304" pitchFamily="18" charset="0"/>
            </a:endParaRPr>
          </a:p>
          <a:p>
            <a:pPr marL="0" marR="0" indent="0" algn="just">
              <a:lnSpc>
                <a:spcPct val="105000"/>
              </a:lnSpc>
              <a:spcBef>
                <a:spcPts val="0"/>
              </a:spcBef>
              <a:spcAft>
                <a:spcPts val="600"/>
              </a:spcAft>
              <a:buFontTx/>
              <a:buNone/>
            </a:pPr>
            <a:r>
              <a:rPr lang="en-US" sz="1100" dirty="0">
                <a:effectLst/>
                <a:latin typeface="Franklin Gothic Book" panose="020B0503020102020204" pitchFamily="34" charset="0"/>
                <a:ea typeface="Calibri" panose="020F0502020204030204" pitchFamily="34" charset="0"/>
                <a:cs typeface="Times New Roman" panose="02020603050405020304" pitchFamily="18" charset="0"/>
              </a:rPr>
              <a:t>Motion #5, the third and final motion related to the </a:t>
            </a:r>
            <a:r>
              <a:rPr lang="en-US" sz="1100" i="1" dirty="0">
                <a:effectLst/>
                <a:latin typeface="Franklin Gothic Book" panose="020B0503020102020204" pitchFamily="34" charset="0"/>
                <a:ea typeface="Calibri" panose="020F0502020204030204" pitchFamily="34" charset="0"/>
                <a:cs typeface="Times New Roman" panose="02020603050405020304" pitchFamily="18" charset="0"/>
              </a:rPr>
              <a:t>FIPT,</a:t>
            </a:r>
            <a:r>
              <a:rPr lang="en-US" sz="1100" dirty="0">
                <a:effectLst/>
                <a:latin typeface="Franklin Gothic Book" panose="020B0503020102020204" pitchFamily="34" charset="0"/>
                <a:ea typeface="Calibri" panose="020F0502020204030204" pitchFamily="34" charset="0"/>
                <a:cs typeface="Times New Roman" panose="02020603050405020304" pitchFamily="18" charset="0"/>
              </a:rPr>
              <a:t> is asking for permission to initiate the process to make changes to the Trust itself. The process to revise the </a:t>
            </a:r>
            <a:r>
              <a:rPr lang="en-US" sz="1100" i="1" dirty="0">
                <a:effectLst/>
                <a:latin typeface="Franklin Gothic Book" panose="020B0503020102020204" pitchFamily="34" charset="0"/>
                <a:ea typeface="Calibri" panose="020F0502020204030204" pitchFamily="34" charset="0"/>
                <a:cs typeface="Times New Roman" panose="02020603050405020304" pitchFamily="18" charset="0"/>
              </a:rPr>
              <a:t>FIPT</a:t>
            </a:r>
            <a:r>
              <a:rPr lang="en-US" sz="1100" dirty="0">
                <a:effectLst/>
                <a:latin typeface="Franklin Gothic Book" panose="020B0503020102020204" pitchFamily="34" charset="0"/>
                <a:ea typeface="Calibri" panose="020F0502020204030204" pitchFamily="34" charset="0"/>
                <a:cs typeface="Times New Roman" panose="02020603050405020304" pitchFamily="18" charset="0"/>
              </a:rPr>
              <a:t> itself must begin at the World Service Conference. Here’s what the </a:t>
            </a:r>
            <a:r>
              <a:rPr lang="en-US" sz="1100" i="1" dirty="0">
                <a:effectLst/>
                <a:latin typeface="Franklin Gothic Book" panose="020B0503020102020204" pitchFamily="34" charset="0"/>
                <a:ea typeface="Calibri" panose="020F0502020204030204" pitchFamily="34" charset="0"/>
                <a:cs typeface="Times New Roman" panose="02020603050405020304" pitchFamily="18" charset="0"/>
              </a:rPr>
              <a:t>FIPT </a:t>
            </a:r>
            <a:r>
              <a:rPr lang="en-US" sz="1100" dirty="0">
                <a:effectLst/>
                <a:latin typeface="Franklin Gothic Book" panose="020B0503020102020204" pitchFamily="34" charset="0"/>
                <a:ea typeface="Calibri" panose="020F0502020204030204" pitchFamily="34" charset="0"/>
                <a:cs typeface="Times New Roman" panose="02020603050405020304" pitchFamily="18" charset="0"/>
              </a:rPr>
              <a:t>Operational Rules</a:t>
            </a:r>
            <a:r>
              <a:rPr lang="en-US" sz="1100" i="1"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100" dirty="0">
                <a:effectLst/>
                <a:latin typeface="Franklin Gothic Book" panose="020B0503020102020204" pitchFamily="34" charset="0"/>
                <a:ea typeface="Calibri" panose="020F0502020204030204" pitchFamily="34" charset="0"/>
                <a:cs typeface="Times New Roman" panose="02020603050405020304" pitchFamily="18" charset="0"/>
              </a:rPr>
              <a:t>say about the process of revising the Trust: </a:t>
            </a:r>
            <a:endParaRPr lang="en-US" sz="1050" dirty="0">
              <a:effectLst/>
              <a:latin typeface="Franklin Gothic Book" panose="020B0503020102020204" pitchFamily="34" charset="0"/>
              <a:ea typeface="Calibri" panose="020F0502020204030204" pitchFamily="34" charset="0"/>
              <a:cs typeface="Times New Roman" panose="02020603050405020304" pitchFamily="18" charset="0"/>
            </a:endParaRPr>
          </a:p>
          <a:p>
            <a:pPr marL="139700" marR="338455" indent="0" algn="ctr">
              <a:lnSpc>
                <a:spcPts val="1400"/>
              </a:lnSpc>
              <a:spcBef>
                <a:spcPts val="1200"/>
              </a:spcBef>
              <a:spcAft>
                <a:spcPts val="400"/>
              </a:spcAft>
              <a:buFontTx/>
              <a:buNone/>
            </a:pPr>
            <a:r>
              <a:rPr lang="en-US" sz="1050" b="1" cap="all" dirty="0">
                <a:effectLst/>
                <a:latin typeface="Helvetica" panose="020B0604020202020204" pitchFamily="34" charset="0"/>
                <a:ea typeface="Times New Roman" panose="02020603050405020304" pitchFamily="18" charset="0"/>
                <a:cs typeface="Times New Roman" panose="02020603050405020304" pitchFamily="18" charset="0"/>
              </a:rPr>
              <a:t>Article Vii, Section 2: Revision of Trust instrument</a:t>
            </a:r>
            <a:endParaRPr lang="en-US" sz="1100" b="1" cap="all" dirty="0">
              <a:effectLst/>
              <a:latin typeface="Helvetica" panose="020B0604020202020204" pitchFamily="34" charset="0"/>
              <a:ea typeface="Times New Roman" panose="02020603050405020304" pitchFamily="18" charset="0"/>
              <a:cs typeface="Times New Roman" panose="02020603050405020304" pitchFamily="18" charset="0"/>
            </a:endParaRPr>
          </a:p>
          <a:p>
            <a:pPr marL="139700" marR="338455" indent="0" algn="just">
              <a:lnSpc>
                <a:spcPts val="1500"/>
              </a:lnSpc>
              <a:spcBef>
                <a:spcPts val="0"/>
              </a:spcBef>
              <a:spcAft>
                <a:spcPts val="0"/>
              </a:spcAft>
              <a:buNone/>
              <a:tabLst>
                <a:tab pos="228600" algn="l"/>
              </a:tabLst>
            </a:pPr>
            <a:r>
              <a:rPr lang="en-US" sz="1050" dirty="0">
                <a:effectLst/>
                <a:latin typeface="Helvetica" panose="020B0604020202020204" pitchFamily="34" charset="0"/>
                <a:ea typeface="Times New Roman" panose="02020603050405020304" pitchFamily="18" charset="0"/>
                <a:cs typeface="Times New Roman" panose="02020603050405020304" pitchFamily="18" charset="0"/>
              </a:rPr>
              <a:t>Provisions of the Trust Instrument may be changed only under the following conditions:</a:t>
            </a:r>
            <a:endParaRPr lang="en-US" sz="1100" dirty="0">
              <a:effectLst/>
              <a:latin typeface="Helvetica" panose="020B0604020202020204" pitchFamily="34" charset="0"/>
              <a:ea typeface="Times New Roman" panose="02020603050405020304" pitchFamily="18" charset="0"/>
              <a:cs typeface="Times New Roman" panose="02020603050405020304" pitchFamily="18" charset="0"/>
            </a:endParaRPr>
          </a:p>
          <a:p>
            <a:pPr marL="731520" marR="338455" indent="-274320">
              <a:lnSpc>
                <a:spcPts val="1500"/>
              </a:lnSpc>
              <a:spcBef>
                <a:spcPts val="0"/>
              </a:spcBef>
              <a:spcAft>
                <a:spcPts val="0"/>
              </a:spcAft>
              <a:tabLst>
                <a:tab pos="274320" algn="l"/>
              </a:tabLst>
            </a:pPr>
            <a:r>
              <a:rPr lang="en-US" sz="1050" dirty="0">
                <a:effectLst/>
                <a:latin typeface="Helvetica" panose="020B0604020202020204" pitchFamily="34" charset="0"/>
                <a:ea typeface="Times New Roman" panose="02020603050405020304" pitchFamily="18" charset="0"/>
                <a:cs typeface="Times New Roman" panose="02020603050405020304" pitchFamily="18" charset="0"/>
              </a:rPr>
              <a:t>1.	Any motion to review proposed revisions to the Trust Instrument must receive the approval of a majority of regional delegates at the World Service Conference.</a:t>
            </a:r>
            <a:endParaRPr lang="en-US" sz="1100" dirty="0">
              <a:effectLst/>
              <a:latin typeface="Helvetica" panose="020B0604020202020204" pitchFamily="34" charset="0"/>
              <a:ea typeface="Times New Roman" panose="02020603050405020304" pitchFamily="18" charset="0"/>
              <a:cs typeface="Times New Roman" panose="02020603050405020304" pitchFamily="18" charset="0"/>
            </a:endParaRPr>
          </a:p>
          <a:p>
            <a:pPr marL="731520" marR="338455" indent="-274320">
              <a:lnSpc>
                <a:spcPts val="1500"/>
              </a:lnSpc>
              <a:spcBef>
                <a:spcPts val="0"/>
              </a:spcBef>
              <a:spcAft>
                <a:spcPts val="0"/>
              </a:spcAft>
              <a:tabLst>
                <a:tab pos="274320" algn="l"/>
              </a:tabLst>
            </a:pPr>
            <a:r>
              <a:rPr lang="en-US" sz="1050" dirty="0">
                <a:effectLst/>
                <a:latin typeface="Helvetica" panose="020B0604020202020204" pitchFamily="34" charset="0"/>
                <a:ea typeface="Times New Roman" panose="02020603050405020304" pitchFamily="18" charset="0"/>
                <a:cs typeface="Times New Roman" panose="02020603050405020304" pitchFamily="18" charset="0"/>
              </a:rPr>
              <a:t>2.	After such review is approved, proposed revisions will be open for a six-month review and input period, after which the proposed revisions will be presented in the </a:t>
            </a:r>
            <a:r>
              <a:rPr lang="en-US" sz="1050" i="1" dirty="0">
                <a:effectLst/>
                <a:latin typeface="Helvetica" panose="020B0604020202020204" pitchFamily="34" charset="0"/>
                <a:ea typeface="Times New Roman" panose="02020603050405020304" pitchFamily="18" charset="0"/>
                <a:cs typeface="Times New Roman" panose="02020603050405020304" pitchFamily="18" charset="0"/>
              </a:rPr>
              <a:t>Conference Agenda Report</a:t>
            </a:r>
            <a:r>
              <a:rPr lang="en-US" sz="1050" dirty="0">
                <a:effectLst/>
                <a:latin typeface="Helvetica" panose="020B0604020202020204" pitchFamily="34" charset="0"/>
                <a:ea typeface="Times New Roman" panose="02020603050405020304" pitchFamily="18" charset="0"/>
                <a:cs typeface="Times New Roman" panose="02020603050405020304" pitchFamily="18" charset="0"/>
              </a:rPr>
              <a:t> for adoption.</a:t>
            </a:r>
            <a:endParaRPr lang="en-US" sz="1100" dirty="0">
              <a:effectLst/>
              <a:latin typeface="Helvetica" panose="020B0604020202020204" pitchFamily="34" charset="0"/>
              <a:ea typeface="Times New Roman" panose="02020603050405020304" pitchFamily="18" charset="0"/>
              <a:cs typeface="Times New Roman" panose="02020603050405020304" pitchFamily="18" charset="0"/>
            </a:endParaRPr>
          </a:p>
          <a:p>
            <a:pPr marL="731520" marR="338455" indent="-274320">
              <a:lnSpc>
                <a:spcPts val="1500"/>
              </a:lnSpc>
              <a:spcBef>
                <a:spcPts val="0"/>
              </a:spcBef>
              <a:spcAft>
                <a:spcPts val="0"/>
              </a:spcAft>
              <a:tabLst>
                <a:tab pos="274320" algn="l"/>
              </a:tabLst>
            </a:pPr>
            <a:r>
              <a:rPr lang="en-US" sz="1050" dirty="0">
                <a:effectLst/>
                <a:latin typeface="Helvetica" panose="020B0604020202020204" pitchFamily="34" charset="0"/>
                <a:ea typeface="Times New Roman" panose="02020603050405020304" pitchFamily="18" charset="0"/>
                <a:cs typeface="Times New Roman" panose="02020603050405020304" pitchFamily="18" charset="0"/>
              </a:rPr>
              <a:t>3.	A motion to adopt any proposed revisions to the Trust Instrument will require a vote of “yes” from two-thirds of those regional delegates recorded as present in the World Service Conference roll call immediately prior to the vote.</a:t>
            </a:r>
            <a:endParaRPr lang="en-US" sz="1100" dirty="0">
              <a:effectLst/>
              <a:latin typeface="Helvetica" panose="020B0604020202020204" pitchFamily="34"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870643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5f391192_073: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9" name="Google Shape;209;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dirty="0">
                <a:solidFill>
                  <a:srgbClr val="000000"/>
                </a:solidFill>
                <a:effectLst/>
                <a:latin typeface="Arial"/>
                <a:ea typeface="Arial"/>
                <a:cs typeface="Arial"/>
                <a:sym typeface="Arial"/>
              </a:rPr>
              <a:t>Please keep in mind, these videos only cover the main points of the </a:t>
            </a:r>
            <a:r>
              <a:rPr lang="en-US" sz="1100" b="0" i="1" u="none" strike="noStrike" cap="none" dirty="0">
                <a:solidFill>
                  <a:srgbClr val="000000"/>
                </a:solidFill>
                <a:effectLst/>
                <a:latin typeface="Arial"/>
                <a:ea typeface="Arial"/>
                <a:cs typeface="Arial"/>
                <a:sym typeface="Arial"/>
              </a:rPr>
              <a:t>CAR</a:t>
            </a:r>
            <a:r>
              <a:rPr lang="en-US" sz="1100" b="0" i="0" u="none" strike="noStrike" cap="none" dirty="0">
                <a:solidFill>
                  <a:srgbClr val="000000"/>
                </a:solidFill>
                <a:effectLst/>
                <a:latin typeface="Arial"/>
                <a:ea typeface="Arial"/>
                <a:cs typeface="Arial"/>
                <a:sym typeface="Arial"/>
              </a:rPr>
              <a:t>. We encourage all members to read the </a:t>
            </a:r>
            <a:r>
              <a:rPr lang="en-US" sz="1100" b="0" i="1" u="none" strike="noStrike" cap="none" dirty="0">
                <a:solidFill>
                  <a:srgbClr val="000000"/>
                </a:solidFill>
                <a:effectLst/>
                <a:latin typeface="Arial"/>
                <a:ea typeface="Arial"/>
                <a:cs typeface="Arial"/>
                <a:sym typeface="Arial"/>
              </a:rPr>
              <a:t>CAR</a:t>
            </a:r>
            <a:r>
              <a:rPr lang="en-US" sz="1100" b="0" i="0" u="none" strike="noStrike" cap="none" dirty="0">
                <a:solidFill>
                  <a:srgbClr val="000000"/>
                </a:solidFill>
                <a:effectLst/>
                <a:latin typeface="Arial"/>
                <a:ea typeface="Arial"/>
                <a:cs typeface="Arial"/>
                <a:sym typeface="Arial"/>
              </a:rPr>
              <a:t> itself. Please visit </a:t>
            </a:r>
            <a:r>
              <a:rPr lang="en-US" sz="1100" b="0" i="0" u="none" strike="noStrike" cap="none" dirty="0">
                <a:solidFill>
                  <a:srgbClr val="000000"/>
                </a:solidFill>
                <a:effectLst/>
                <a:latin typeface="Arial"/>
                <a:ea typeface="Arial"/>
                <a:cs typeface="Arial"/>
                <a:sym typeface="Arial"/>
                <a:hlinkClick r:id="rId3"/>
              </a:rPr>
              <a:t>www.na.org/conference</a:t>
            </a:r>
            <a:r>
              <a:rPr lang="en-US" sz="1100" b="0" i="0" u="none" strike="noStrike" cap="none" dirty="0">
                <a:solidFill>
                  <a:srgbClr val="000000"/>
                </a:solidFill>
                <a:effectLst/>
                <a:latin typeface="Arial"/>
                <a:ea typeface="Arial"/>
                <a:cs typeface="Arial"/>
                <a:sym typeface="Arial"/>
              </a:rPr>
              <a:t> for the complete 2020 </a:t>
            </a:r>
            <a:r>
              <a:rPr lang="en-US" sz="1100" b="0" i="1" u="none" strike="noStrike" cap="none" dirty="0">
                <a:solidFill>
                  <a:srgbClr val="000000"/>
                </a:solidFill>
                <a:effectLst/>
                <a:latin typeface="Arial"/>
                <a:ea typeface="Arial"/>
                <a:cs typeface="Arial"/>
                <a:sym typeface="Arial"/>
              </a:rPr>
              <a:t>CAR</a:t>
            </a:r>
            <a:r>
              <a:rPr lang="en-US" sz="1100" b="0" i="0" u="none" strike="noStrike" cap="none" dirty="0">
                <a:solidFill>
                  <a:srgbClr val="000000"/>
                </a:solidFill>
                <a:effectLst/>
                <a:latin typeface="Arial"/>
                <a:ea typeface="Arial"/>
                <a:cs typeface="Arial"/>
                <a:sym typeface="Arial"/>
              </a:rPr>
              <a:t>, the other videos, and other Conference materials.</a:t>
            </a:r>
          </a:p>
          <a:p>
            <a:pPr marL="0" lvl="0" indent="0">
              <a:spcBef>
                <a:spcPts val="0"/>
              </a:spcBef>
              <a:spcAft>
                <a:spcPts val="0"/>
              </a:spcAft>
              <a:buNone/>
            </a:pPr>
            <a:endParaRPr dirty="0"/>
          </a:p>
        </p:txBody>
      </p:sp>
    </p:spTree>
    <p:extLst>
      <p:ext uri="{BB962C8B-B14F-4D97-AF65-F5344CB8AC3E}">
        <p14:creationId xmlns:p14="http://schemas.microsoft.com/office/powerpoint/2010/main" val="16960720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FontTx/>
              <a:buNone/>
            </a:pPr>
            <a:r>
              <a:rPr lang="en-US" sz="1100" b="0" i="0" u="none" strike="noStrike" cap="none" dirty="0">
                <a:solidFill>
                  <a:srgbClr val="000000"/>
                </a:solidFill>
                <a:effectLst/>
                <a:latin typeface="Arial"/>
                <a:ea typeface="Arial"/>
                <a:cs typeface="Arial"/>
                <a:sym typeface="Arial"/>
              </a:rPr>
              <a:t>The reason we need to update the </a:t>
            </a:r>
            <a:r>
              <a:rPr lang="en-US" sz="1100" b="0" i="1" u="none" strike="noStrike" cap="none" dirty="0">
                <a:solidFill>
                  <a:srgbClr val="000000"/>
                </a:solidFill>
                <a:effectLst/>
                <a:latin typeface="Arial"/>
                <a:ea typeface="Arial"/>
                <a:cs typeface="Arial"/>
                <a:sym typeface="Arial"/>
              </a:rPr>
              <a:t>Fellowship Intellectual Property Trust</a:t>
            </a:r>
            <a:r>
              <a:rPr lang="en-US" sz="1100" b="0" i="0" u="none" strike="noStrike" cap="none" dirty="0">
                <a:solidFill>
                  <a:srgbClr val="000000"/>
                </a:solidFill>
                <a:effectLst/>
                <a:latin typeface="Arial"/>
                <a:ea typeface="Arial"/>
                <a:cs typeface="Arial"/>
                <a:sym typeface="Arial"/>
              </a:rPr>
              <a:t> is to reflect the recent Conference decisions to make zonal delegates voting Conference participants. The </a:t>
            </a:r>
            <a:r>
              <a:rPr lang="en-US" sz="1100" b="0" i="1" u="none" strike="noStrike" cap="none" dirty="0">
                <a:solidFill>
                  <a:srgbClr val="000000"/>
                </a:solidFill>
                <a:effectLst/>
                <a:latin typeface="Arial"/>
                <a:ea typeface="Arial"/>
                <a:cs typeface="Arial"/>
                <a:sym typeface="Arial"/>
              </a:rPr>
              <a:t>FIPT</a:t>
            </a:r>
            <a:r>
              <a:rPr lang="en-US" sz="1100" b="0" i="0" u="none" strike="noStrike" cap="none" dirty="0">
                <a:solidFill>
                  <a:srgbClr val="000000"/>
                </a:solidFill>
                <a:effectLst/>
                <a:latin typeface="Arial"/>
                <a:ea typeface="Arial"/>
                <a:cs typeface="Arial"/>
                <a:sym typeface="Arial"/>
              </a:rPr>
              <a:t> refers only to regional delegates as the decision-makers</a:t>
            </a:r>
            <a:r>
              <a:rPr lang="en-US" sz="1100" b="0" i="0" u="sng" strike="noStrike" cap="none" dirty="0">
                <a:solidFill>
                  <a:srgbClr val="000000"/>
                </a:solidFill>
                <a:effectLst/>
                <a:latin typeface="Arial"/>
                <a:ea typeface="Arial"/>
                <a:cs typeface="Arial"/>
                <a:sym typeface="Arial"/>
              </a:rPr>
              <a:t>,</a:t>
            </a:r>
            <a:r>
              <a:rPr lang="en-US" sz="1100" b="0" i="0" u="none" strike="noStrike" cap="none" dirty="0">
                <a:solidFill>
                  <a:srgbClr val="000000"/>
                </a:solidFill>
                <a:effectLst/>
                <a:latin typeface="Arial"/>
                <a:ea typeface="Arial"/>
                <a:cs typeface="Arial"/>
                <a:sym typeface="Arial"/>
              </a:rPr>
              <a:t> not to zonal delegates. </a:t>
            </a:r>
          </a:p>
          <a:p>
            <a:pPr marL="139700" indent="0">
              <a:buFontTx/>
              <a:buNone/>
            </a:pPr>
            <a:r>
              <a:rPr lang="en-US" sz="1100" b="0" i="0" u="none" strike="noStrike" cap="none" dirty="0">
                <a:solidFill>
                  <a:srgbClr val="000000"/>
                </a:solidFill>
                <a:effectLst/>
                <a:latin typeface="Arial"/>
                <a:ea typeface="Arial"/>
                <a:cs typeface="Arial"/>
                <a:sym typeface="Arial"/>
              </a:rPr>
              <a:t>Since we need to initiate the process of revising the Trust to make this change, we will look carefully at any other possible changes to the </a:t>
            </a:r>
            <a:r>
              <a:rPr lang="en-US" sz="1100" b="0" i="1" u="none" strike="noStrike" cap="none" dirty="0">
                <a:solidFill>
                  <a:srgbClr val="000000"/>
                </a:solidFill>
                <a:effectLst/>
                <a:latin typeface="Arial"/>
                <a:ea typeface="Arial"/>
                <a:cs typeface="Arial"/>
                <a:sym typeface="Arial"/>
              </a:rPr>
              <a:t>FIPT </a:t>
            </a:r>
            <a:r>
              <a:rPr lang="en-US" sz="1100" b="0" i="0" u="none" strike="noStrike" cap="none" dirty="0">
                <a:solidFill>
                  <a:srgbClr val="000000"/>
                </a:solidFill>
                <a:effectLst/>
                <a:latin typeface="Arial"/>
                <a:ea typeface="Arial"/>
                <a:cs typeface="Arial"/>
                <a:sym typeface="Arial"/>
              </a:rPr>
              <a:t>itself, and then offer the proposed revisions for review and input for at least six months. </a:t>
            </a:r>
          </a:p>
          <a:p>
            <a:pPr marL="139700" indent="0">
              <a:buFontTx/>
              <a:buNone/>
            </a:pPr>
            <a:r>
              <a:rPr lang="en-US" sz="1100" b="0" i="0" u="none" strike="noStrike" cap="none" dirty="0">
                <a:solidFill>
                  <a:srgbClr val="000000"/>
                </a:solidFill>
                <a:effectLst/>
                <a:latin typeface="Arial"/>
                <a:ea typeface="Arial"/>
                <a:cs typeface="Arial"/>
                <a:sym typeface="Arial"/>
              </a:rPr>
              <a:t>The proposed changes would then be included in the 2022 </a:t>
            </a:r>
            <a:r>
              <a:rPr lang="en-US" sz="1100" b="0" i="1" u="none" strike="noStrike" cap="none" dirty="0">
                <a:solidFill>
                  <a:srgbClr val="000000"/>
                </a:solidFill>
                <a:effectLst/>
                <a:latin typeface="Arial"/>
                <a:ea typeface="Arial"/>
                <a:cs typeface="Arial"/>
                <a:sym typeface="Arial"/>
              </a:rPr>
              <a:t>Conference Agenda Report</a:t>
            </a:r>
            <a:r>
              <a:rPr lang="en-US" sz="1100" b="0" i="0" u="none" strike="noStrike" cap="none" dirty="0">
                <a:solidFill>
                  <a:srgbClr val="000000"/>
                </a:solidFill>
                <a:effectLst/>
                <a:latin typeface="Arial"/>
                <a:ea typeface="Arial"/>
                <a:cs typeface="Arial"/>
                <a:sym typeface="Arial"/>
              </a:rPr>
              <a:t> for decision at the 2022 WSC at the earliest.  </a:t>
            </a:r>
          </a:p>
          <a:p>
            <a:pPr marL="139700" indent="0">
              <a:buFontTx/>
              <a:buNone/>
            </a:pPr>
            <a:r>
              <a:rPr lang="en-US" sz="1100" b="0" i="0" u="none" strike="noStrike" cap="none" dirty="0">
                <a:solidFill>
                  <a:srgbClr val="000000"/>
                </a:solidFill>
                <a:effectLst/>
                <a:latin typeface="Arial"/>
                <a:ea typeface="Arial"/>
                <a:cs typeface="Arial"/>
                <a:sym typeface="Arial"/>
              </a:rPr>
              <a:t>In the meantime, decisions to approve literature or change the Operational Rules will require a record of the vote count for regional delegates only. </a:t>
            </a:r>
          </a:p>
          <a:p>
            <a:pPr marL="139700" indent="0">
              <a:buFontTx/>
              <a:buNone/>
            </a:pPr>
            <a:r>
              <a:rPr lang="en-US" sz="1100" b="0" i="0" u="none" strike="noStrike" cap="none" dirty="0">
                <a:solidFill>
                  <a:srgbClr val="000000"/>
                </a:solidFill>
                <a:effectLst/>
                <a:latin typeface="Arial"/>
                <a:ea typeface="Arial"/>
                <a:cs typeface="Arial"/>
                <a:sym typeface="Arial"/>
              </a:rPr>
              <a:t>It is worth noting that, although the </a:t>
            </a:r>
            <a:r>
              <a:rPr lang="en-US" sz="1100" b="0" i="1" u="none" strike="noStrike" cap="none" dirty="0">
                <a:solidFill>
                  <a:srgbClr val="000000"/>
                </a:solidFill>
                <a:effectLst/>
                <a:latin typeface="Arial"/>
                <a:ea typeface="Arial"/>
                <a:cs typeface="Arial"/>
                <a:sym typeface="Arial"/>
              </a:rPr>
              <a:t>FIPT</a:t>
            </a:r>
            <a:r>
              <a:rPr lang="en-US" sz="1100" b="0" i="0" u="none" strike="noStrike" cap="none" dirty="0">
                <a:solidFill>
                  <a:srgbClr val="000000"/>
                </a:solidFill>
                <a:effectLst/>
                <a:latin typeface="Arial"/>
                <a:ea typeface="Arial"/>
                <a:cs typeface="Arial"/>
                <a:sym typeface="Arial"/>
              </a:rPr>
              <a:t> says that a motion to initiate the process must be supported by a majority of regional delegates, Conference policy now stipulates a two-thirds majority for a motion to pass, so by those standards, a motion to begin the process of revising the Trust would only pass if it were approved by two-thirds of regional delegates.</a:t>
            </a:r>
            <a:endParaRPr lang="en-US" dirty="0"/>
          </a:p>
        </p:txBody>
      </p:sp>
    </p:spTree>
    <p:extLst>
      <p:ext uri="{BB962C8B-B14F-4D97-AF65-F5344CB8AC3E}">
        <p14:creationId xmlns:p14="http://schemas.microsoft.com/office/powerpoint/2010/main" val="1176428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FontTx/>
              <a:buNone/>
            </a:pPr>
            <a:r>
              <a:rPr lang="en-US" sz="1100" b="0" i="0" u="none" strike="noStrike" cap="none" dirty="0">
                <a:solidFill>
                  <a:srgbClr val="000000"/>
                </a:solidFill>
                <a:effectLst/>
                <a:latin typeface="Arial"/>
                <a:ea typeface="Arial"/>
                <a:cs typeface="Arial"/>
                <a:sym typeface="Arial"/>
              </a:rPr>
              <a:t>Motion 5 reads: “To approve the initiation of the established process to revise the </a:t>
            </a:r>
            <a:r>
              <a:rPr lang="en-US" sz="1100" b="0" i="1" u="none" strike="noStrike" cap="none" dirty="0">
                <a:solidFill>
                  <a:srgbClr val="000000"/>
                </a:solidFill>
                <a:effectLst/>
                <a:latin typeface="Arial"/>
                <a:ea typeface="Arial"/>
                <a:cs typeface="Arial"/>
                <a:sym typeface="Arial"/>
              </a:rPr>
              <a:t>Fellowship Intellectual Property Trust</a:t>
            </a:r>
            <a:r>
              <a:rPr lang="en-US" sz="1100" b="0" i="0" u="none" strike="noStrike" cap="none" dirty="0">
                <a:solidFill>
                  <a:srgbClr val="000000"/>
                </a:solidFill>
                <a:effectLst/>
                <a:latin typeface="Arial"/>
                <a:ea typeface="Arial"/>
                <a:cs typeface="Arial"/>
                <a:sym typeface="Arial"/>
              </a:rPr>
              <a:t> in the 2020–2022 Conference cycle.”</a:t>
            </a:r>
            <a:endParaRPr lang="en-US" sz="1100" b="1" i="0" u="none" strike="noStrike" cap="none" dirty="0">
              <a:solidFill>
                <a:srgbClr val="000000"/>
              </a:solidFill>
              <a:effectLst/>
              <a:latin typeface="Arial"/>
              <a:ea typeface="Arial"/>
              <a:cs typeface="Arial"/>
              <a:sym typeface="Arial"/>
            </a:endParaRPr>
          </a:p>
          <a:p>
            <a:pPr marL="139700" indent="0">
              <a:buFontTx/>
              <a:buNone/>
            </a:pPr>
            <a:r>
              <a:rPr lang="en-US" sz="1100" b="0" i="0" u="none" strike="noStrike" cap="none" dirty="0">
                <a:solidFill>
                  <a:srgbClr val="000000"/>
                </a:solidFill>
                <a:effectLst/>
                <a:latin typeface="Arial"/>
                <a:ea typeface="Arial"/>
                <a:cs typeface="Arial"/>
                <a:sym typeface="Arial"/>
              </a:rPr>
              <a:t>Its intent is to initiate a process to update the </a:t>
            </a:r>
            <a:r>
              <a:rPr lang="en-US" sz="1100" b="0" i="1" u="none" strike="noStrike" cap="none" dirty="0">
                <a:solidFill>
                  <a:srgbClr val="000000"/>
                </a:solidFill>
                <a:effectLst/>
                <a:latin typeface="Arial"/>
                <a:ea typeface="Arial"/>
                <a:cs typeface="Arial"/>
                <a:sym typeface="Arial"/>
              </a:rPr>
              <a:t>Fellowship Intellectual Property Trust</a:t>
            </a:r>
            <a:r>
              <a:rPr lang="en-US" sz="1100" b="0" i="0" u="none" strike="noStrike" cap="none" dirty="0">
                <a:solidFill>
                  <a:srgbClr val="000000"/>
                </a:solidFill>
                <a:effectLst/>
                <a:latin typeface="Arial"/>
                <a:ea typeface="Arial"/>
                <a:cs typeface="Arial"/>
                <a:sym typeface="Arial"/>
              </a:rPr>
              <a:t> to include zonal delegates who are seated at the WSC. </a:t>
            </a:r>
            <a:endParaRPr lang="en-US" sz="1100" b="1" i="0" u="none" strike="noStrike" cap="none" dirty="0">
              <a:solidFill>
                <a:srgbClr val="000000"/>
              </a:solidFill>
              <a:effectLst/>
              <a:latin typeface="Arial"/>
              <a:ea typeface="Arial"/>
              <a:cs typeface="Arial"/>
              <a:sym typeface="Arial"/>
            </a:endParaRPr>
          </a:p>
          <a:p>
            <a:endParaRPr lang="en-US" dirty="0"/>
          </a:p>
        </p:txBody>
      </p:sp>
    </p:spTree>
    <p:extLst>
      <p:ext uri="{BB962C8B-B14F-4D97-AF65-F5344CB8AC3E}">
        <p14:creationId xmlns:p14="http://schemas.microsoft.com/office/powerpoint/2010/main" val="15422343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a:lnSpc>
                <a:spcPct val="102000"/>
              </a:lnSpc>
              <a:spcBef>
                <a:spcPts val="0"/>
              </a:spcBef>
              <a:spcAft>
                <a:spcPts val="600"/>
              </a:spcAft>
              <a:buNone/>
            </a:pPr>
            <a:r>
              <a:rPr lang="en-US" sz="1050" b="1" dirty="0">
                <a:solidFill>
                  <a:srgbClr val="C00000"/>
                </a:solidFill>
                <a:effectLst/>
                <a:latin typeface="Franklin Gothic Book" panose="020B0503020102020204" pitchFamily="34" charset="0"/>
                <a:ea typeface="Calibri" panose="020F0502020204030204" pitchFamily="34" charset="0"/>
                <a:cs typeface="Times New Roman" panose="02020603050405020304" pitchFamily="18" charset="0"/>
              </a:rPr>
              <a:t>This does not affect any policy at this time but seeks to start the process already specified in the </a:t>
            </a:r>
            <a:r>
              <a:rPr lang="en-US" sz="1050" b="1" i="1" dirty="0">
                <a:solidFill>
                  <a:srgbClr val="C00000"/>
                </a:solidFill>
                <a:effectLst/>
                <a:latin typeface="Franklin Gothic Book" panose="020B0503020102020204" pitchFamily="34" charset="0"/>
                <a:ea typeface="Calibri" panose="020F0502020204030204" pitchFamily="34" charset="0"/>
                <a:cs typeface="Times New Roman" panose="02020603050405020304" pitchFamily="18" charset="0"/>
              </a:rPr>
              <a:t>FIPT</a:t>
            </a:r>
            <a:r>
              <a:rPr lang="en-US" sz="1050" b="1" dirty="0">
                <a:solidFill>
                  <a:srgbClr val="C00000"/>
                </a:solidFill>
                <a:effectLst/>
                <a:latin typeface="Franklin Gothic Book" panose="020B0503020102020204" pitchFamily="34" charset="0"/>
                <a:ea typeface="Calibri" panose="020F0502020204030204" pitchFamily="34" charset="0"/>
                <a:cs typeface="Times New Roman" panose="02020603050405020304" pitchFamily="18" charset="0"/>
              </a:rPr>
              <a:t> Operational Rules, Article VII: Revision of Trust Rules.  </a:t>
            </a:r>
          </a:p>
          <a:p>
            <a:pPr marL="457200" marR="0" algn="ctr">
              <a:lnSpc>
                <a:spcPts val="1400"/>
              </a:lnSpc>
              <a:spcBef>
                <a:spcPts val="1200"/>
              </a:spcBef>
              <a:spcAft>
                <a:spcPts val="400"/>
              </a:spcAft>
            </a:pPr>
            <a:r>
              <a:rPr lang="en-US" sz="1100" b="1" cap="all"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Section 2: Revision of Trust instrument</a:t>
            </a:r>
            <a:endParaRPr lang="en-US" sz="1100" b="1" cap="all" dirty="0">
              <a:effectLst/>
              <a:latin typeface="Helvetica" panose="020B0604020202020204" pitchFamily="34" charset="0"/>
              <a:ea typeface="Times New Roman" panose="02020603050405020304" pitchFamily="18" charset="0"/>
              <a:cs typeface="Times New Roman" panose="02020603050405020304" pitchFamily="18" charset="0"/>
            </a:endParaRPr>
          </a:p>
          <a:p>
            <a:pPr marL="457200" marR="0" algn="just">
              <a:lnSpc>
                <a:spcPts val="1500"/>
              </a:lnSpc>
              <a:spcBef>
                <a:spcPts val="0"/>
              </a:spcBef>
              <a:spcAft>
                <a:spcPts val="0"/>
              </a:spcAft>
              <a:tabLst>
                <a:tab pos="228600" algn="l"/>
              </a:tabLst>
            </a:pPr>
            <a:r>
              <a:rPr lang="en-US" sz="11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Provisions of the Trust Instrument may be changed only under the following conditions:</a:t>
            </a:r>
            <a:endParaRPr lang="en-US" sz="1100" dirty="0">
              <a:effectLst/>
              <a:latin typeface="Helvetica" panose="020B0604020202020204" pitchFamily="34" charset="0"/>
              <a:ea typeface="Times New Roman" panose="02020603050405020304" pitchFamily="18" charset="0"/>
              <a:cs typeface="Times New Roman" panose="02020603050405020304" pitchFamily="18" charset="0"/>
            </a:endParaRPr>
          </a:p>
          <a:p>
            <a:pPr marL="731520" marR="0" indent="-274320">
              <a:lnSpc>
                <a:spcPts val="1500"/>
              </a:lnSpc>
              <a:spcBef>
                <a:spcPts val="0"/>
              </a:spcBef>
              <a:spcAft>
                <a:spcPts val="0"/>
              </a:spcAft>
              <a:tabLst>
                <a:tab pos="274320" algn="l"/>
              </a:tabLst>
            </a:pPr>
            <a:r>
              <a:rPr lang="en-US" sz="11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1.	Any motion to review proposed revisions to the Trust Instrument must receive the approval of a majority of regional delegates at the World Service Conference.</a:t>
            </a:r>
            <a:endParaRPr lang="en-US" sz="1100" dirty="0">
              <a:effectLst/>
              <a:latin typeface="Helvetica" panose="020B0604020202020204" pitchFamily="34" charset="0"/>
              <a:ea typeface="Times New Roman" panose="02020603050405020304" pitchFamily="18" charset="0"/>
              <a:cs typeface="Times New Roman" panose="02020603050405020304" pitchFamily="18" charset="0"/>
            </a:endParaRPr>
          </a:p>
          <a:p>
            <a:pPr marL="731520" marR="0" indent="-274320">
              <a:lnSpc>
                <a:spcPts val="1500"/>
              </a:lnSpc>
              <a:spcBef>
                <a:spcPts val="0"/>
              </a:spcBef>
              <a:spcAft>
                <a:spcPts val="0"/>
              </a:spcAft>
              <a:tabLst>
                <a:tab pos="274320" algn="l"/>
              </a:tabLst>
            </a:pPr>
            <a:r>
              <a:rPr lang="en-US" sz="11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2.	After such review is approved, proposed revisions will be open for a six-month review and input period, after which the proposed revisions will be presented in the </a:t>
            </a:r>
            <a:r>
              <a:rPr lang="en-US" sz="1100" i="1"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Conference Agenda Report</a:t>
            </a:r>
            <a:r>
              <a:rPr lang="en-US" sz="11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 for adoption.</a:t>
            </a:r>
            <a:endParaRPr lang="en-US" sz="1100" dirty="0">
              <a:effectLst/>
              <a:latin typeface="Helvetica" panose="020B0604020202020204" pitchFamily="34" charset="0"/>
              <a:ea typeface="Times New Roman" panose="02020603050405020304" pitchFamily="18" charset="0"/>
              <a:cs typeface="Times New Roman" panose="02020603050405020304" pitchFamily="18" charset="0"/>
            </a:endParaRPr>
          </a:p>
          <a:p>
            <a:pPr marL="731520" marR="0" indent="-274320">
              <a:lnSpc>
                <a:spcPts val="1500"/>
              </a:lnSpc>
              <a:spcBef>
                <a:spcPts val="0"/>
              </a:spcBef>
              <a:spcAft>
                <a:spcPts val="0"/>
              </a:spcAft>
              <a:tabLst>
                <a:tab pos="274320" algn="l"/>
              </a:tabLst>
            </a:pPr>
            <a:r>
              <a:rPr lang="en-US" sz="11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3.	A motion to adopt any proposed revisions to the Trust Instrument will require a vote of “yes” from two-thirds of those regional delegates recorded as present in the World Service Conference roll call immediately prior to the vote.</a:t>
            </a:r>
            <a:endParaRPr lang="en-US" sz="1100" dirty="0">
              <a:effectLst/>
              <a:latin typeface="Helvetica" panose="020B0604020202020204" pitchFamily="34"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1890295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FontTx/>
              <a:buNone/>
            </a:pPr>
            <a:r>
              <a:rPr lang="en-US" dirty="0"/>
              <a:t>We hope this PowerPoint has helped in your discussion of this material. Please note that there are four other PowerPoints that focus on other </a:t>
            </a:r>
            <a:r>
              <a:rPr lang="en-US" i="1" dirty="0"/>
              <a:t>CAR</a:t>
            </a:r>
            <a:r>
              <a:rPr lang="en-US" dirty="0"/>
              <a:t> contents. These PowerPoints, video versions of the PowerPoints, the </a:t>
            </a:r>
            <a:r>
              <a:rPr lang="en-US" i="1" dirty="0"/>
              <a:t>Conference Agenda Report</a:t>
            </a:r>
            <a:r>
              <a:rPr lang="en-US" dirty="0"/>
              <a:t>, and the </a:t>
            </a:r>
            <a:r>
              <a:rPr lang="en-US" i="1" dirty="0"/>
              <a:t>CAR</a:t>
            </a:r>
            <a:r>
              <a:rPr lang="en-US" dirty="0"/>
              <a:t> survey are available online at </a:t>
            </a:r>
            <a:r>
              <a:rPr lang="en-US" dirty="0" err="1"/>
              <a:t>www.na.org</a:t>
            </a:r>
            <a:r>
              <a:rPr lang="en-US" dirty="0"/>
              <a:t>/conference. Hard copies of the </a:t>
            </a:r>
            <a:r>
              <a:rPr lang="en-US" i="1" dirty="0"/>
              <a:t>CAR</a:t>
            </a:r>
            <a:r>
              <a:rPr lang="en-US" dirty="0"/>
              <a:t> may be purchased from NA World Services. </a:t>
            </a:r>
          </a:p>
          <a:p>
            <a:pPr marL="139700" indent="0">
              <a:buFontTx/>
              <a:buNone/>
            </a:pPr>
            <a:endParaRPr lang="en-US" dirty="0"/>
          </a:p>
          <a:p>
            <a:pPr marL="139700" indent="0">
              <a:buFontTx/>
              <a:buNone/>
            </a:pPr>
            <a:r>
              <a:rPr lang="en-US" dirty="0"/>
              <a:t>We welcome your questions and your feedback on these videos, the </a:t>
            </a:r>
            <a:r>
              <a:rPr lang="en-US" i="1" dirty="0"/>
              <a:t>CAR</a:t>
            </a:r>
            <a:r>
              <a:rPr lang="en-US" dirty="0"/>
              <a:t>, and all other issues at </a:t>
            </a:r>
            <a:r>
              <a:rPr lang="en-US" dirty="0" err="1"/>
              <a:t>worldboard@na.org</a:t>
            </a:r>
            <a:r>
              <a:rPr lang="en-US" dirty="0"/>
              <a:t>.</a:t>
            </a:r>
          </a:p>
          <a:p>
            <a:pPr marL="139700" indent="0">
              <a:buFontTx/>
              <a:buNone/>
            </a:pPr>
            <a:endParaRPr lang="en-US" dirty="0"/>
          </a:p>
          <a:p>
            <a:endParaRPr lang="en-US" dirty="0"/>
          </a:p>
        </p:txBody>
      </p:sp>
    </p:spTree>
    <p:extLst>
      <p:ext uri="{BB962C8B-B14F-4D97-AF65-F5344CB8AC3E}">
        <p14:creationId xmlns:p14="http://schemas.microsoft.com/office/powerpoint/2010/main" val="2343616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5f391192_02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Google Shape;13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b="0" i="0" u="none" strike="noStrike" cap="none" dirty="0">
                <a:solidFill>
                  <a:srgbClr val="000000"/>
                </a:solidFill>
                <a:effectLst/>
                <a:latin typeface="Arial"/>
                <a:ea typeface="Arial"/>
                <a:cs typeface="Arial"/>
                <a:sym typeface="Arial"/>
              </a:rPr>
              <a:t>Motions 3, 4, and 5 of the </a:t>
            </a:r>
            <a:r>
              <a:rPr lang="en-US" sz="1100" b="0" i="1" u="none" strike="noStrike" cap="none" dirty="0">
                <a:solidFill>
                  <a:srgbClr val="000000"/>
                </a:solidFill>
                <a:effectLst/>
                <a:latin typeface="Arial"/>
                <a:ea typeface="Arial"/>
                <a:cs typeface="Arial"/>
                <a:sym typeface="Arial"/>
              </a:rPr>
              <a:t>Conference Agenda Report</a:t>
            </a:r>
            <a:r>
              <a:rPr lang="en-US" sz="1100" b="0" i="0" u="none" strike="noStrike" cap="none" dirty="0">
                <a:solidFill>
                  <a:srgbClr val="000000"/>
                </a:solidFill>
                <a:effectLst/>
                <a:latin typeface="Arial"/>
                <a:ea typeface="Arial"/>
                <a:cs typeface="Arial"/>
                <a:sym typeface="Arial"/>
              </a:rPr>
              <a:t> relate to the </a:t>
            </a:r>
            <a:r>
              <a:rPr lang="en-US" sz="1100" b="0" i="1" u="none" strike="noStrike" cap="none" dirty="0">
                <a:solidFill>
                  <a:srgbClr val="000000"/>
                </a:solidFill>
                <a:effectLst/>
                <a:latin typeface="Arial"/>
                <a:ea typeface="Arial"/>
                <a:cs typeface="Arial"/>
                <a:sym typeface="Arial"/>
              </a:rPr>
              <a:t>Fellowship Intellectual Property Trust</a:t>
            </a:r>
            <a:r>
              <a:rPr lang="en-US" sz="1100" b="0" i="0" u="none" strike="noStrike" cap="none" dirty="0">
                <a:solidFill>
                  <a:srgbClr val="000000"/>
                </a:solidFill>
                <a:effectLst/>
                <a:latin typeface="Arial"/>
                <a:ea typeface="Arial"/>
                <a:cs typeface="Arial"/>
                <a:sym typeface="Arial"/>
              </a:rPr>
              <a:t> or </a:t>
            </a:r>
            <a:r>
              <a:rPr lang="en-US" sz="1100" b="0" i="1" u="none" strike="noStrike" cap="none" dirty="0">
                <a:solidFill>
                  <a:srgbClr val="000000"/>
                </a:solidFill>
                <a:effectLst/>
                <a:latin typeface="Arial"/>
                <a:ea typeface="Arial"/>
                <a:cs typeface="Arial"/>
                <a:sym typeface="Arial"/>
              </a:rPr>
              <a:t>FIPT</a:t>
            </a:r>
            <a:r>
              <a:rPr lang="en-US" sz="1100" b="0" i="0" u="none" strike="noStrike" cap="none" dirty="0">
                <a:solidFill>
                  <a:srgbClr val="000000"/>
                </a:solidFill>
                <a:effectLst/>
                <a:latin typeface="Arial"/>
                <a:ea typeface="Arial"/>
                <a:cs typeface="Arial"/>
                <a:sym typeface="Arial"/>
              </a:rPr>
              <a:t>. Motion #3 proposes changes to the </a:t>
            </a:r>
            <a:r>
              <a:rPr lang="en-US" sz="1100" b="0" i="1" u="none" strike="noStrike" cap="none" dirty="0">
                <a:solidFill>
                  <a:srgbClr val="000000"/>
                </a:solidFill>
                <a:effectLst/>
                <a:latin typeface="Arial"/>
                <a:ea typeface="Arial"/>
                <a:cs typeface="Arial"/>
                <a:sym typeface="Arial"/>
              </a:rPr>
              <a:t>FIPT</a:t>
            </a:r>
            <a:r>
              <a:rPr lang="en-US" sz="1100" b="0" i="0" u="none" strike="noStrike" cap="none" dirty="0">
                <a:solidFill>
                  <a:srgbClr val="000000"/>
                </a:solidFill>
                <a:effectLst/>
                <a:latin typeface="Arial"/>
                <a:ea typeface="Arial"/>
                <a:cs typeface="Arial"/>
                <a:sym typeface="Arial"/>
              </a:rPr>
              <a:t> Operational Rules; Motion #4 proposes changes to </a:t>
            </a:r>
            <a:r>
              <a:rPr lang="en-US" sz="1100" b="0" i="1" u="none" strike="noStrike" cap="none" dirty="0">
                <a:solidFill>
                  <a:srgbClr val="000000"/>
                </a:solidFill>
                <a:effectLst/>
                <a:latin typeface="Arial"/>
                <a:ea typeface="Arial"/>
                <a:cs typeface="Arial"/>
                <a:sym typeface="Arial"/>
              </a:rPr>
              <a:t>Intellectual Property Bulletin #1</a:t>
            </a:r>
            <a:r>
              <a:rPr lang="en-US" sz="1100" b="0" i="0" u="none" strike="noStrike" cap="none" dirty="0">
                <a:solidFill>
                  <a:srgbClr val="000000"/>
                </a:solidFill>
                <a:effectLst/>
                <a:latin typeface="Arial"/>
                <a:ea typeface="Arial"/>
                <a:cs typeface="Arial"/>
                <a:sym typeface="Arial"/>
              </a:rPr>
              <a:t>, more commonly referred to as the Use Policy; and Motion #5 would initiate the process to revise the </a:t>
            </a:r>
            <a:r>
              <a:rPr lang="en-US" sz="1100" b="0" i="1" u="none" strike="noStrike" cap="none" dirty="0">
                <a:solidFill>
                  <a:srgbClr val="000000"/>
                </a:solidFill>
                <a:effectLst/>
                <a:latin typeface="Arial"/>
                <a:ea typeface="Arial"/>
                <a:cs typeface="Arial"/>
                <a:sym typeface="Arial"/>
              </a:rPr>
              <a:t>FIPT</a:t>
            </a:r>
            <a:r>
              <a:rPr lang="en-US" sz="1100" b="0" i="0" u="none" strike="noStrike" cap="none" dirty="0">
                <a:solidFill>
                  <a:srgbClr val="000000"/>
                </a:solidFill>
                <a:effectLst/>
                <a:latin typeface="Arial"/>
                <a:ea typeface="Arial"/>
                <a:cs typeface="Arial"/>
                <a:sym typeface="Arial"/>
              </a:rPr>
              <a:t> itself in the future.</a:t>
            </a:r>
          </a:p>
          <a:p>
            <a:r>
              <a:rPr lang="en-US" sz="1100" b="0" i="0" u="none" strike="noStrike" cap="none" dirty="0">
                <a:solidFill>
                  <a:srgbClr val="000000"/>
                </a:solidFill>
                <a:effectLst/>
                <a:latin typeface="Arial"/>
                <a:ea typeface="Arial"/>
                <a:cs typeface="Arial"/>
                <a:sym typeface="Arial"/>
              </a:rPr>
              <a:t>We will try to explain the origin of these three motions and the changes they are recommending as straightforwardly as possible in this video.</a:t>
            </a:r>
          </a:p>
          <a:p>
            <a:pPr marL="0" lvl="0" indent="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606f1c2d_3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Google Shape;116;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buNone/>
            </a:pPr>
            <a:r>
              <a:rPr lang="en-US" sz="1100" b="0" i="0" u="none" strike="noStrike" cap="none" dirty="0">
                <a:solidFill>
                  <a:srgbClr val="000000"/>
                </a:solidFill>
                <a:effectLst/>
                <a:latin typeface="Arial"/>
                <a:ea typeface="Arial"/>
                <a:cs typeface="Arial"/>
                <a:sym typeface="Arial"/>
              </a:rPr>
              <a:t>Let me start by pointing out a few resources—included as addenda to the</a:t>
            </a:r>
            <a:r>
              <a:rPr lang="en-US" sz="1100" b="0" i="1" u="none" strike="noStrike" cap="none" dirty="0">
                <a:solidFill>
                  <a:srgbClr val="000000"/>
                </a:solidFill>
                <a:effectLst/>
                <a:latin typeface="Arial"/>
                <a:ea typeface="Arial"/>
                <a:cs typeface="Arial"/>
                <a:sym typeface="Arial"/>
              </a:rPr>
              <a:t> CAR</a:t>
            </a:r>
            <a:r>
              <a:rPr lang="en-US" sz="1100" b="0" i="0" u="none" strike="noStrike" cap="none" dirty="0">
                <a:solidFill>
                  <a:srgbClr val="000000"/>
                </a:solidFill>
                <a:effectLst/>
                <a:latin typeface="Arial"/>
                <a:ea typeface="Arial"/>
                <a:cs typeface="Arial"/>
                <a:sym typeface="Arial"/>
              </a:rPr>
              <a:t>—that may be helpful as you consider the proposed changes. </a:t>
            </a:r>
          </a:p>
          <a:p>
            <a:pPr marL="457200" indent="-317500"/>
            <a:r>
              <a:rPr lang="en-US" sz="1100" b="0" i="0" u="none" strike="noStrike" cap="none" dirty="0">
                <a:solidFill>
                  <a:srgbClr val="000000"/>
                </a:solidFill>
                <a:effectLst/>
                <a:latin typeface="Arial"/>
                <a:ea typeface="Arial"/>
                <a:cs typeface="Arial"/>
                <a:sym typeface="Arial"/>
              </a:rPr>
              <a:t>A copy of the </a:t>
            </a:r>
            <a:r>
              <a:rPr lang="en-US" sz="1100" b="0" i="1" u="none" strike="noStrike" cap="none" dirty="0">
                <a:solidFill>
                  <a:srgbClr val="000000"/>
                </a:solidFill>
                <a:effectLst/>
                <a:latin typeface="Arial"/>
                <a:ea typeface="Arial"/>
                <a:cs typeface="Arial"/>
                <a:sym typeface="Arial"/>
              </a:rPr>
              <a:t>Fellowship Intellectual Property Trust</a:t>
            </a:r>
            <a:r>
              <a:rPr lang="en-US" sz="1100" b="0" i="0" u="none" strike="noStrike" cap="none" dirty="0">
                <a:solidFill>
                  <a:srgbClr val="000000"/>
                </a:solidFill>
                <a:effectLst/>
                <a:latin typeface="Arial"/>
                <a:ea typeface="Arial"/>
                <a:cs typeface="Arial"/>
                <a:sym typeface="Arial"/>
              </a:rPr>
              <a:t>, including the Operational Rules showing all of the changes we are proposing is included in Addendum B of this </a:t>
            </a:r>
            <a:r>
              <a:rPr lang="en-US" sz="1100" b="0" i="1" u="none" strike="noStrike" cap="none" dirty="0">
                <a:solidFill>
                  <a:srgbClr val="000000"/>
                </a:solidFill>
                <a:effectLst/>
                <a:latin typeface="Arial"/>
                <a:ea typeface="Arial"/>
                <a:cs typeface="Arial"/>
                <a:sym typeface="Arial"/>
              </a:rPr>
              <a:t>CAR</a:t>
            </a:r>
            <a:r>
              <a:rPr lang="en-US" sz="1100" b="0" i="0" u="none" strike="noStrike" cap="none" dirty="0">
                <a:solidFill>
                  <a:srgbClr val="000000"/>
                </a:solidFill>
                <a:effectLst/>
                <a:latin typeface="Arial"/>
                <a:ea typeface="Arial"/>
                <a:cs typeface="Arial"/>
                <a:sym typeface="Arial"/>
              </a:rPr>
              <a:t>.</a:t>
            </a:r>
          </a:p>
          <a:p>
            <a:pPr marL="457200" indent="-317500"/>
            <a:r>
              <a:rPr lang="en-US" sz="1100" b="0" i="0" u="none" strike="noStrike" cap="none" dirty="0">
                <a:solidFill>
                  <a:srgbClr val="000000"/>
                </a:solidFill>
                <a:effectLst/>
                <a:latin typeface="Arial"/>
                <a:ea typeface="Arial"/>
                <a:cs typeface="Arial"/>
                <a:sym typeface="Arial"/>
              </a:rPr>
              <a:t>A clean copy of the proposed revision to </a:t>
            </a:r>
            <a:r>
              <a:rPr lang="en-US" sz="1100" b="0" i="1" u="none" strike="noStrike" cap="none" dirty="0">
                <a:solidFill>
                  <a:srgbClr val="000000"/>
                </a:solidFill>
                <a:effectLst/>
                <a:latin typeface="Arial"/>
                <a:ea typeface="Arial"/>
                <a:cs typeface="Arial"/>
                <a:sym typeface="Arial"/>
              </a:rPr>
              <a:t>Intellectual Property Bulletin #1</a:t>
            </a:r>
            <a:r>
              <a:rPr lang="en-US" sz="1100" b="0" i="0" u="none" strike="noStrike" cap="none" dirty="0">
                <a:solidFill>
                  <a:srgbClr val="000000"/>
                </a:solidFill>
                <a:effectLst/>
                <a:latin typeface="Arial"/>
                <a:ea typeface="Arial"/>
                <a:cs typeface="Arial"/>
                <a:sym typeface="Arial"/>
              </a:rPr>
              <a:t> is in Addendum C, and </a:t>
            </a:r>
          </a:p>
          <a:p>
            <a:pPr marL="457200" indent="-317500"/>
            <a:r>
              <a:rPr lang="en-US" sz="1100" b="0" i="0" u="none" strike="noStrike" cap="none" dirty="0">
                <a:solidFill>
                  <a:srgbClr val="000000"/>
                </a:solidFill>
                <a:effectLst/>
                <a:latin typeface="Arial"/>
                <a:ea typeface="Arial"/>
                <a:cs typeface="Arial"/>
                <a:sym typeface="Arial"/>
              </a:rPr>
              <a:t>a copy showing the proposed changes is in Addendum D. </a:t>
            </a:r>
          </a:p>
          <a:p>
            <a:pPr marL="457200" indent="-317500"/>
            <a:r>
              <a:rPr lang="en-US" sz="1100" b="0" i="0" u="none" strike="noStrike" cap="none" dirty="0">
                <a:solidFill>
                  <a:srgbClr val="000000"/>
                </a:solidFill>
                <a:effectLst/>
                <a:latin typeface="Arial"/>
                <a:ea typeface="Arial"/>
                <a:cs typeface="Arial"/>
                <a:sym typeface="Arial"/>
              </a:rPr>
              <a:t>The current version of the bulletin is included in Addendum E. In addition, you can find current versions of these documents as well as other material related to the </a:t>
            </a:r>
            <a:r>
              <a:rPr lang="en-US" sz="1100" b="0" i="1" u="none" strike="noStrike" cap="none" dirty="0">
                <a:solidFill>
                  <a:srgbClr val="000000"/>
                </a:solidFill>
                <a:effectLst/>
                <a:latin typeface="Arial"/>
                <a:ea typeface="Arial"/>
                <a:cs typeface="Arial"/>
                <a:sym typeface="Arial"/>
              </a:rPr>
              <a:t>FIPT</a:t>
            </a:r>
            <a:r>
              <a:rPr lang="en-US" sz="1100" b="0" i="0" u="none" strike="noStrike" cap="none" dirty="0">
                <a:solidFill>
                  <a:srgbClr val="000000"/>
                </a:solidFill>
                <a:effectLst/>
                <a:latin typeface="Arial"/>
                <a:ea typeface="Arial"/>
                <a:cs typeface="Arial"/>
                <a:sym typeface="Arial"/>
              </a:rPr>
              <a:t> posted at</a:t>
            </a:r>
            <a:r>
              <a:rPr lang="en-US" sz="1100" b="0" i="1" u="none" strike="noStrike" cap="none" dirty="0">
                <a:solidFill>
                  <a:srgbClr val="000000"/>
                </a:solidFill>
                <a:effectLst/>
                <a:latin typeface="Arial"/>
                <a:ea typeface="Arial"/>
                <a:cs typeface="Arial"/>
                <a:sym typeface="Arial"/>
              </a:rPr>
              <a:t> </a:t>
            </a:r>
            <a:r>
              <a:rPr lang="en-US" sz="1100" b="0" i="0" u="sng" strike="noStrike" cap="none" dirty="0">
                <a:solidFill>
                  <a:srgbClr val="000000"/>
                </a:solidFill>
                <a:effectLst/>
                <a:latin typeface="Arial"/>
                <a:ea typeface="Arial"/>
                <a:cs typeface="Arial"/>
                <a:sym typeface="Arial"/>
                <a:hlinkClick r:id="rId3"/>
              </a:rPr>
              <a:t>www.na.org/fipt</a:t>
            </a:r>
            <a:r>
              <a:rPr lang="en-US" sz="1100" b="0" i="0" u="none" strike="noStrike" cap="none" dirty="0">
                <a:solidFill>
                  <a:srgbClr val="000000"/>
                </a:solidFill>
                <a:effectLst/>
                <a:latin typeface="Arial"/>
                <a:ea typeface="Arial"/>
                <a:cs typeface="Arial"/>
                <a:sym typeface="Arial"/>
              </a:rPr>
              <a:t>. </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35ed75ccf_033: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2" name="Google Shape;252;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b="0" i="0" u="none" strike="noStrike" cap="none" dirty="0">
                <a:solidFill>
                  <a:srgbClr val="000000"/>
                </a:solidFill>
                <a:effectLst/>
                <a:latin typeface="Arial"/>
                <a:ea typeface="Arial"/>
                <a:cs typeface="Arial"/>
                <a:sym typeface="Arial"/>
              </a:rPr>
              <a:t>The </a:t>
            </a:r>
            <a:r>
              <a:rPr lang="en-US" sz="1100" b="0" i="1" u="none" strike="noStrike" cap="none" dirty="0">
                <a:solidFill>
                  <a:srgbClr val="000000"/>
                </a:solidFill>
                <a:effectLst/>
                <a:latin typeface="Arial"/>
                <a:ea typeface="Arial"/>
                <a:cs typeface="Arial"/>
                <a:sym typeface="Arial"/>
              </a:rPr>
              <a:t>Fellowship Intellectual Property Trust</a:t>
            </a:r>
            <a:r>
              <a:rPr lang="en-US" sz="1100" b="0" i="0" u="none" strike="noStrike" cap="none" dirty="0">
                <a:solidFill>
                  <a:srgbClr val="000000"/>
                </a:solidFill>
                <a:effectLst/>
                <a:latin typeface="Arial"/>
                <a:ea typeface="Arial"/>
                <a:cs typeface="Arial"/>
                <a:sym typeface="Arial"/>
              </a:rPr>
              <a:t> is a legal document with a long history in NA. The </a:t>
            </a:r>
            <a:r>
              <a:rPr lang="en-US" sz="1100" b="0" i="1" u="none" strike="noStrike" cap="none" dirty="0">
                <a:solidFill>
                  <a:srgbClr val="000000"/>
                </a:solidFill>
                <a:effectLst/>
                <a:latin typeface="Arial"/>
                <a:ea typeface="Arial"/>
                <a:cs typeface="Arial"/>
                <a:sym typeface="Arial"/>
              </a:rPr>
              <a:t>FIPT </a:t>
            </a:r>
            <a:r>
              <a:rPr lang="en-US" sz="1100" b="0" i="0" u="none" strike="noStrike" cap="none" dirty="0">
                <a:solidFill>
                  <a:srgbClr val="000000"/>
                </a:solidFill>
                <a:effectLst/>
                <a:latin typeface="Arial"/>
                <a:ea typeface="Arial"/>
                <a:cs typeface="Arial"/>
                <a:sym typeface="Arial"/>
              </a:rPr>
              <a:t>describes in detail how NA’s </a:t>
            </a:r>
            <a:r>
              <a:rPr lang="en-US" sz="1100" b="0" i="1" u="none" strike="noStrike" cap="none" dirty="0">
                <a:solidFill>
                  <a:srgbClr val="000000"/>
                </a:solidFill>
                <a:effectLst/>
                <a:latin typeface="Arial"/>
                <a:ea typeface="Arial"/>
                <a:cs typeface="Arial"/>
                <a:sym typeface="Arial"/>
              </a:rPr>
              <a:t>intellectual property</a:t>
            </a:r>
            <a:r>
              <a:rPr lang="en-US" sz="1100" b="0" i="0" u="none" strike="noStrike" cap="none" dirty="0">
                <a:solidFill>
                  <a:srgbClr val="000000"/>
                </a:solidFill>
                <a:effectLst/>
                <a:latin typeface="Arial"/>
                <a:ea typeface="Arial"/>
                <a:cs typeface="Arial"/>
                <a:sym typeface="Arial"/>
              </a:rPr>
              <a:t>—our name, trademarks, and recovery literature—are protected and administered by Narcotics Anonymous World Services, Inc., so that NA can ensure our name and literature and trademarks are available to fulfill our primary purpose. The </a:t>
            </a:r>
            <a:r>
              <a:rPr lang="en-US" sz="1100" b="0" i="1" u="none" strike="noStrike" cap="none" dirty="0">
                <a:solidFill>
                  <a:srgbClr val="000000"/>
                </a:solidFill>
                <a:effectLst/>
                <a:latin typeface="Arial"/>
                <a:ea typeface="Arial"/>
                <a:cs typeface="Arial"/>
                <a:sym typeface="Arial"/>
              </a:rPr>
              <a:t>FIPT</a:t>
            </a:r>
            <a:r>
              <a:rPr lang="en-US" sz="1100" b="0" i="0" u="none" strike="noStrike" cap="none" dirty="0">
                <a:solidFill>
                  <a:srgbClr val="000000"/>
                </a:solidFill>
                <a:effectLst/>
                <a:latin typeface="Arial"/>
                <a:ea typeface="Arial"/>
                <a:cs typeface="Arial"/>
                <a:sym typeface="Arial"/>
              </a:rPr>
              <a:t> is first and foremost about the integrity of the NA message and the need to protect NA’s property so that the Fellowship of NA can continue to own its own materials. </a:t>
            </a:r>
          </a:p>
          <a:p>
            <a:r>
              <a:rPr lang="en-US" sz="1100" b="0" i="0" u="none" strike="noStrike" cap="none" dirty="0">
                <a:solidFill>
                  <a:srgbClr val="000000"/>
                </a:solidFill>
                <a:effectLst/>
                <a:latin typeface="Arial"/>
                <a:ea typeface="Arial"/>
                <a:cs typeface="Arial"/>
                <a:sym typeface="Arial"/>
              </a:rPr>
              <a:t>As it states in the </a:t>
            </a:r>
            <a:r>
              <a:rPr lang="en-US" sz="1100" b="0" i="1" u="none" strike="noStrike" cap="none" dirty="0">
                <a:solidFill>
                  <a:srgbClr val="000000"/>
                </a:solidFill>
                <a:effectLst/>
                <a:latin typeface="Arial"/>
                <a:ea typeface="Arial"/>
                <a:cs typeface="Arial"/>
                <a:sym typeface="Arial"/>
              </a:rPr>
              <a:t>FIPT </a:t>
            </a:r>
            <a:r>
              <a:rPr lang="en-US" sz="1100" b="0" i="0" u="none" strike="noStrike" cap="none" dirty="0">
                <a:solidFill>
                  <a:srgbClr val="000000"/>
                </a:solidFill>
                <a:effectLst/>
                <a:latin typeface="Arial"/>
                <a:ea typeface="Arial"/>
                <a:cs typeface="Arial"/>
                <a:sym typeface="Arial"/>
              </a:rPr>
              <a:t>and on the slide:</a:t>
            </a:r>
          </a:p>
          <a:p>
            <a:r>
              <a:rPr lang="en-US" sz="1100" b="0" i="0" u="none" strike="noStrike" cap="none" dirty="0">
                <a:solidFill>
                  <a:srgbClr val="000000"/>
                </a:solidFill>
                <a:effectLst/>
                <a:latin typeface="Arial"/>
                <a:ea typeface="Arial"/>
                <a:cs typeface="Arial"/>
                <a:sym typeface="Arial"/>
              </a:rPr>
              <a:t>The sole object and purpose of this Trust is to hold and administer all recovery literature and other intellectual properties of the Fellowship of Narcotics Anonymous in a manner that will help addicts find recovery from the disease of addiction and carry that message of recovery to the addict who still suffers, in keeping with the Twelve Steps and Twelve Traditions of NA. 	</a:t>
            </a:r>
          </a:p>
          <a:p>
            <a:pPr marL="0" lvl="0" indent="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35ed75ccf_033: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2" name="Google Shape;252;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b="0" i="0" u="none" strike="noStrike" cap="none" dirty="0">
                <a:solidFill>
                  <a:srgbClr val="000000"/>
                </a:solidFill>
                <a:effectLst/>
                <a:latin typeface="Arial"/>
                <a:ea typeface="Arial"/>
                <a:cs typeface="Arial"/>
                <a:sym typeface="Arial"/>
              </a:rPr>
              <a:t>During the 2016–2018 Conference cycle, a region made a request to inspect the property of the trust. The inspection took place shortly after WSC 2018, and you can find the report from that inspection on the </a:t>
            </a:r>
            <a:r>
              <a:rPr lang="en-US" sz="1100" b="0" i="1" u="none" strike="noStrike" cap="none" dirty="0">
                <a:solidFill>
                  <a:srgbClr val="000000"/>
                </a:solidFill>
                <a:effectLst/>
                <a:latin typeface="Arial"/>
                <a:ea typeface="Arial"/>
                <a:cs typeface="Arial"/>
                <a:sym typeface="Arial"/>
              </a:rPr>
              <a:t>FIPT</a:t>
            </a:r>
            <a:r>
              <a:rPr lang="en-US" sz="1100" b="0" i="0" u="none" strike="noStrike" cap="none" dirty="0">
                <a:solidFill>
                  <a:srgbClr val="000000"/>
                </a:solidFill>
                <a:effectLst/>
                <a:latin typeface="Arial"/>
                <a:ea typeface="Arial"/>
                <a:cs typeface="Arial"/>
                <a:sym typeface="Arial"/>
              </a:rPr>
              <a:t> web page </a:t>
            </a:r>
            <a:r>
              <a:rPr lang="en-US" sz="1100" b="0" i="0" u="sng" strike="noStrike" cap="none" dirty="0">
                <a:solidFill>
                  <a:srgbClr val="000000"/>
                </a:solidFill>
                <a:effectLst/>
                <a:latin typeface="Arial"/>
                <a:ea typeface="Arial"/>
                <a:cs typeface="Arial"/>
                <a:sym typeface="Arial"/>
                <a:hlinkClick r:id="rId3"/>
              </a:rPr>
              <a:t>www.na.org/fipt</a:t>
            </a:r>
            <a:r>
              <a:rPr lang="en-US" sz="1100" b="0" i="0" u="none" strike="noStrike" cap="none" dirty="0">
                <a:solidFill>
                  <a:srgbClr val="000000"/>
                </a:solidFill>
                <a:effectLst/>
                <a:latin typeface="Arial"/>
                <a:ea typeface="Arial"/>
                <a:cs typeface="Arial"/>
                <a:sym typeface="Arial"/>
              </a:rPr>
              <a:t>.</a:t>
            </a:r>
          </a:p>
          <a:p>
            <a:r>
              <a:rPr lang="en-US" sz="1100" b="0" i="0" u="none" strike="noStrike" cap="none" dirty="0">
                <a:solidFill>
                  <a:srgbClr val="000000"/>
                </a:solidFill>
                <a:effectLst/>
                <a:latin typeface="Arial"/>
                <a:ea typeface="Arial"/>
                <a:cs typeface="Arial"/>
                <a:sym typeface="Arial"/>
              </a:rPr>
              <a:t>This was the first time since the </a:t>
            </a:r>
            <a:r>
              <a:rPr lang="en-US" sz="1100" b="0" i="1" u="none" strike="noStrike" cap="none" dirty="0">
                <a:solidFill>
                  <a:srgbClr val="000000"/>
                </a:solidFill>
                <a:effectLst/>
                <a:latin typeface="Arial"/>
                <a:ea typeface="Arial"/>
                <a:cs typeface="Arial"/>
                <a:sym typeface="Arial"/>
              </a:rPr>
              <a:t>FIPT</a:t>
            </a:r>
            <a:r>
              <a:rPr lang="en-US" sz="1100" b="0" i="0" u="none" strike="noStrike" cap="none" dirty="0">
                <a:solidFill>
                  <a:srgbClr val="000000"/>
                </a:solidFill>
                <a:effectLst/>
                <a:latin typeface="Arial"/>
                <a:ea typeface="Arial"/>
                <a:cs typeface="Arial"/>
                <a:sym typeface="Arial"/>
              </a:rPr>
              <a:t> was adopted in 1993 that such a request had been made, and it raised some questions for us about the inspection process as it is described in the Operational Rules. We believed that updates to the Operational Rules were needed, and at WSC 2018, we proposed a possible revision of the Inspection Clause that appears on this slide. </a:t>
            </a:r>
          </a:p>
          <a:p>
            <a:r>
              <a:rPr lang="en-US" sz="1100" b="0" i="0" u="none" strike="noStrike" cap="none" dirty="0">
                <a:solidFill>
                  <a:srgbClr val="000000"/>
                </a:solidFill>
                <a:effectLst/>
                <a:latin typeface="Arial"/>
                <a:ea typeface="Arial"/>
                <a:cs typeface="Arial"/>
                <a:sym typeface="Arial"/>
              </a:rPr>
              <a:t>We did not ask the WSC to make a decision about these specific changes. Rather, we straw polled the Conference, and the Conference expressed “consensus support” that a change was needed to Article V, Section 3, the part of the Operational Rules that we refer to as the </a:t>
            </a:r>
            <a:r>
              <a:rPr lang="en-US" sz="1100" b="0" i="1" u="none" strike="noStrike" cap="none" dirty="0">
                <a:solidFill>
                  <a:srgbClr val="000000"/>
                </a:solidFill>
                <a:effectLst/>
                <a:latin typeface="Arial"/>
                <a:ea typeface="Arial"/>
                <a:cs typeface="Arial"/>
                <a:sym typeface="Arial"/>
              </a:rPr>
              <a:t>Inspection Clause. </a:t>
            </a:r>
            <a:r>
              <a:rPr lang="en-US" sz="1100" b="0" i="0" u="none" strike="noStrike" cap="none" dirty="0">
                <a:solidFill>
                  <a:srgbClr val="000000"/>
                </a:solidFill>
                <a:effectLst/>
                <a:latin typeface="Arial"/>
                <a:ea typeface="Arial"/>
                <a:cs typeface="Arial"/>
                <a:sym typeface="Arial"/>
              </a:rPr>
              <a:t>The results of the straw poll were 93 in favor, 15 against, 4 abstentions, and 2 Conference participants “present, not voting.” The Conference decided, with consensus support, to suspend the Inspection Clause until the close of WSC 2020, so that a decision could be made about how to handle inspections in the future. The vote count was 89 in favor, 22 against, 0 abstentions, and 2 present not voting. </a:t>
            </a:r>
          </a:p>
          <a:p>
            <a:pPr marL="0" lvl="0" indent="0">
              <a:spcBef>
                <a:spcPts val="0"/>
              </a:spcBef>
              <a:spcAft>
                <a:spcPts val="0"/>
              </a:spcAft>
              <a:buNone/>
            </a:pPr>
            <a:endParaRPr dirty="0"/>
          </a:p>
        </p:txBody>
      </p:sp>
    </p:spTree>
    <p:extLst>
      <p:ext uri="{BB962C8B-B14F-4D97-AF65-F5344CB8AC3E}">
        <p14:creationId xmlns:p14="http://schemas.microsoft.com/office/powerpoint/2010/main" val="1490237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606f1c2d_3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Google Shape;116;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b="0" i="0" u="none" strike="noStrike" cap="none" dirty="0">
                <a:solidFill>
                  <a:srgbClr val="000000"/>
                </a:solidFill>
                <a:effectLst/>
                <a:latin typeface="Arial"/>
                <a:ea typeface="Arial"/>
                <a:cs typeface="Arial"/>
                <a:sym typeface="Arial"/>
              </a:rPr>
              <a:t>The Conference agreed that a virtual workgroup should look at the Operational Rules and </a:t>
            </a:r>
            <a:r>
              <a:rPr lang="en-US" sz="1100" b="0" i="1" u="none" strike="noStrike" cap="none" dirty="0">
                <a:solidFill>
                  <a:srgbClr val="000000"/>
                </a:solidFill>
                <a:effectLst/>
                <a:latin typeface="Arial"/>
                <a:ea typeface="Arial"/>
                <a:cs typeface="Arial"/>
                <a:sym typeface="Arial"/>
              </a:rPr>
              <a:t>FIPT</a:t>
            </a:r>
            <a:r>
              <a:rPr lang="en-US" sz="1100" b="0" i="0" u="none" strike="noStrike" cap="none" dirty="0">
                <a:solidFill>
                  <a:srgbClr val="000000"/>
                </a:solidFill>
                <a:effectLst/>
                <a:latin typeface="Arial"/>
                <a:ea typeface="Arial"/>
                <a:cs typeface="Arial"/>
                <a:sym typeface="Arial"/>
              </a:rPr>
              <a:t> bulletins. The Board created a workgroup composed of three US regional delegates, three US alternate delegates, a Board member</a:t>
            </a:r>
            <a:r>
              <a:rPr lang="en-US" sz="1100" b="0" i="0" u="none" strike="noStrike" cap="none" baseline="0" dirty="0">
                <a:solidFill>
                  <a:srgbClr val="000000"/>
                </a:solidFill>
                <a:effectLst/>
                <a:latin typeface="Arial"/>
                <a:ea typeface="Arial"/>
                <a:cs typeface="Arial"/>
                <a:sym typeface="Arial"/>
              </a:rPr>
              <a:t> as point person,</a:t>
            </a:r>
            <a:r>
              <a:rPr lang="en-US" sz="1100" b="0" i="0" u="none" strike="noStrike" cap="none" dirty="0">
                <a:solidFill>
                  <a:srgbClr val="000000"/>
                </a:solidFill>
                <a:effectLst/>
                <a:latin typeface="Arial"/>
                <a:ea typeface="Arial"/>
                <a:cs typeface="Arial"/>
                <a:sym typeface="Arial"/>
              </a:rPr>
              <a:t> and a member from outside the US who has decades of World Service experience, including as a member of the Board of Trustees, Board of Directors, and World Board. The majority of workgroup members were at the 2018 WSC, had heard the discussions, and understood the concerns that led to the workgroup’s creation, </a:t>
            </a:r>
          </a:p>
          <a:p>
            <a:r>
              <a:rPr lang="en-US" sz="1100" b="0" i="0" u="none" strike="noStrike" cap="none" dirty="0">
                <a:solidFill>
                  <a:srgbClr val="000000"/>
                </a:solidFill>
                <a:effectLst/>
                <a:latin typeface="Arial"/>
                <a:ea typeface="Arial"/>
                <a:cs typeface="Arial"/>
                <a:sym typeface="Arial"/>
              </a:rPr>
              <a:t>The workgroup met online throughout the Conference cycle. They offered a series of recommendations that the Board discussed at several meetings. After making some relatively minor edits to the documents, the Board accepted the workgroup’s recommendations and discussed them with Conference participants  during a web meeting in August 2019. After that meeting we made some minor changes in wording as suggested by our intellectual property attorney; these were simply semantic changes, not changes to the substance of the recommendations. We then discussed our recommendations with Conference participants again during the October 2019 Conference participant web meeting. The three motions in this </a:t>
            </a:r>
            <a:r>
              <a:rPr lang="en-US" sz="1100" b="0" i="1" u="none" strike="noStrike" cap="none" dirty="0">
                <a:solidFill>
                  <a:srgbClr val="000000"/>
                </a:solidFill>
                <a:effectLst/>
                <a:latin typeface="Arial"/>
                <a:ea typeface="Arial"/>
                <a:cs typeface="Arial"/>
                <a:sym typeface="Arial"/>
              </a:rPr>
              <a:t>CAR</a:t>
            </a:r>
            <a:r>
              <a:rPr lang="en-US" sz="1100" b="0" i="0" u="none" strike="noStrike" cap="none" dirty="0">
                <a:solidFill>
                  <a:srgbClr val="000000"/>
                </a:solidFill>
                <a:effectLst/>
                <a:latin typeface="Arial"/>
                <a:ea typeface="Arial"/>
                <a:cs typeface="Arial"/>
                <a:sym typeface="Arial"/>
              </a:rPr>
              <a:t> result from all this effort.</a:t>
            </a:r>
          </a:p>
          <a:p>
            <a:pPr marL="0" lvl="0" indent="0">
              <a:spcBef>
                <a:spcPts val="0"/>
              </a:spcBef>
              <a:spcAft>
                <a:spcPts val="0"/>
              </a:spcAft>
              <a:buNone/>
            </a:pPr>
            <a:endParaRPr dirty="0"/>
          </a:p>
        </p:txBody>
      </p:sp>
    </p:spTree>
    <p:extLst>
      <p:ext uri="{BB962C8B-B14F-4D97-AF65-F5344CB8AC3E}">
        <p14:creationId xmlns:p14="http://schemas.microsoft.com/office/powerpoint/2010/main" val="2302276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The Operational Rules describe the way the </a:t>
            </a:r>
            <a:r>
              <a:rPr lang="en-US" sz="1100" b="0" i="1" u="none" strike="noStrike" cap="none" dirty="0">
                <a:solidFill>
                  <a:srgbClr val="000000"/>
                </a:solidFill>
                <a:effectLst/>
                <a:latin typeface="Arial"/>
                <a:ea typeface="Arial"/>
                <a:cs typeface="Arial"/>
                <a:sym typeface="Arial"/>
              </a:rPr>
              <a:t>FIPT</a:t>
            </a:r>
            <a:r>
              <a:rPr lang="en-US" sz="1100" b="0" i="0" u="none" strike="noStrike" cap="none" dirty="0">
                <a:solidFill>
                  <a:srgbClr val="000000"/>
                </a:solidFill>
                <a:effectLst/>
                <a:latin typeface="Arial"/>
                <a:ea typeface="Arial"/>
                <a:cs typeface="Arial"/>
                <a:sym typeface="Arial"/>
              </a:rPr>
              <a:t> is to be administered. Article I, Section 2 of the Operational Rules explains their purpose as follows:</a:t>
            </a:r>
          </a:p>
          <a:p>
            <a:r>
              <a:rPr lang="en-US" sz="1100" b="0" i="0" u="none" strike="noStrike" cap="none" dirty="0">
                <a:solidFill>
                  <a:srgbClr val="000000"/>
                </a:solidFill>
                <a:effectLst/>
                <a:latin typeface="Arial"/>
                <a:ea typeface="Arial"/>
                <a:cs typeface="Arial"/>
                <a:sym typeface="Arial"/>
              </a:rPr>
              <a:t>These rules describe the way the Fellowship Intellectual Property Trust is to be administered. They describe the intellectual properties held by the Trust, the parties to the Trust, the rights and responsibilities of each of those parties, and the relationship between them. They also describe specific means by which the rights and responsibilities of the Trustee can be revoked and reassigned, and the procedure to be used in altering specific provisions of the Trust Instrument itself.</a:t>
            </a:r>
            <a:endParaRPr lang="en-US" sz="1100" b="0" i="1" u="none" strike="noStrike" cap="none" dirty="0">
              <a:solidFill>
                <a:srgbClr val="000000"/>
              </a:solidFill>
              <a:effectLst/>
              <a:latin typeface="Arial"/>
              <a:ea typeface="Arial"/>
              <a:cs typeface="Arial"/>
              <a:sym typeface="Arial"/>
            </a:endParaRPr>
          </a:p>
          <a:p>
            <a:endParaRPr lang="en-US" dirty="0"/>
          </a:p>
        </p:txBody>
      </p:sp>
    </p:spTree>
    <p:extLst>
      <p:ext uri="{BB962C8B-B14F-4D97-AF65-F5344CB8AC3E}">
        <p14:creationId xmlns:p14="http://schemas.microsoft.com/office/powerpoint/2010/main" val="3926546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userDrawn="1">
  <p:cSld name="TITLE">
    <p:spTree>
      <p:nvGrpSpPr>
        <p:cNvPr id="1" name="Shape 9"/>
        <p:cNvGrpSpPr/>
        <p:nvPr/>
      </p:nvGrpSpPr>
      <p:grpSpPr>
        <a:xfrm>
          <a:off x="0" y="0"/>
          <a:ext cx="0" cy="0"/>
          <a:chOff x="0" y="0"/>
          <a:chExt cx="0" cy="0"/>
        </a:xfrm>
      </p:grpSpPr>
      <p:sp>
        <p:nvSpPr>
          <p:cNvPr id="9" name="Google Shape;13;p2">
            <a:extLst>
              <a:ext uri="{FF2B5EF4-FFF2-40B4-BE49-F238E27FC236}">
                <a16:creationId xmlns:a16="http://schemas.microsoft.com/office/drawing/2014/main" id="{D025C671-0E1F-3749-B99D-432B218E11DE}"/>
              </a:ext>
            </a:extLst>
          </p:cNvPr>
          <p:cNvSpPr/>
          <p:nvPr userDrawn="1"/>
        </p:nvSpPr>
        <p:spPr>
          <a:xfrm rot="10800000">
            <a:off x="5957909" y="0"/>
            <a:ext cx="6234090" cy="6858000"/>
          </a:xfrm>
          <a:prstGeom prst="rect">
            <a:avLst/>
          </a:prstGeom>
          <a:gradFill>
            <a:gsLst>
              <a:gs pos="0">
                <a:srgbClr val="75DDFF"/>
              </a:gs>
              <a:gs pos="100000">
                <a:srgbClr val="09B1E9"/>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sz="2489"/>
          </a:p>
        </p:txBody>
      </p:sp>
      <p:sp>
        <p:nvSpPr>
          <p:cNvPr id="10" name="Google Shape;10;p2"/>
          <p:cNvSpPr/>
          <p:nvPr userDrawn="1"/>
        </p:nvSpPr>
        <p:spPr>
          <a:xfrm rot="10800000">
            <a:off x="5052645" y="0"/>
            <a:ext cx="504091" cy="6858000"/>
          </a:xfrm>
          <a:prstGeom prst="rect">
            <a:avLst/>
          </a:prstGeom>
          <a:gradFill>
            <a:gsLst>
              <a:gs pos="0">
                <a:srgbClr val="364072"/>
              </a:gs>
              <a:gs pos="100000">
                <a:srgbClr val="0E0F18"/>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dirty="0"/>
          </a:p>
        </p:txBody>
      </p:sp>
      <p:pic>
        <p:nvPicPr>
          <p:cNvPr id="3" name="Picture 2">
            <a:extLst>
              <a:ext uri="{FF2B5EF4-FFF2-40B4-BE49-F238E27FC236}">
                <a16:creationId xmlns:a16="http://schemas.microsoft.com/office/drawing/2014/main" id="{C35EB08F-F0CF-AD40-AA7D-D1B3828D8219}"/>
              </a:ext>
            </a:extLst>
          </p:cNvPr>
          <p:cNvPicPr>
            <a:picLocks noChangeAspect="1"/>
          </p:cNvPicPr>
          <p:nvPr userDrawn="1"/>
        </p:nvPicPr>
        <p:blipFill>
          <a:blip r:embed="rId2"/>
          <a:stretch>
            <a:fillRect/>
          </a:stretch>
        </p:blipFill>
        <p:spPr>
          <a:xfrm>
            <a:off x="-1" y="0"/>
            <a:ext cx="4756879" cy="6858000"/>
          </a:xfrm>
          <a:prstGeom prst="rect">
            <a:avLst/>
          </a:prstGeom>
        </p:spPr>
      </p:pic>
      <p:sp>
        <p:nvSpPr>
          <p:cNvPr id="12" name="Google Shape;12;p2"/>
          <p:cNvSpPr/>
          <p:nvPr/>
        </p:nvSpPr>
        <p:spPr>
          <a:xfrm>
            <a:off x="5421008" y="-166"/>
            <a:ext cx="594800" cy="6858000"/>
          </a:xfrm>
          <a:prstGeom prst="rect">
            <a:avLst/>
          </a:prstGeom>
          <a:gradFill>
            <a:gsLst>
              <a:gs pos="0">
                <a:srgbClr val="3177EE"/>
              </a:gs>
              <a:gs pos="100000">
                <a:srgbClr val="113D8A"/>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sz="2489"/>
          </a:p>
        </p:txBody>
      </p:sp>
      <p:sp>
        <p:nvSpPr>
          <p:cNvPr id="14" name="Google Shape;14;p2"/>
          <p:cNvSpPr/>
          <p:nvPr/>
        </p:nvSpPr>
        <p:spPr>
          <a:xfrm>
            <a:off x="5071942" y="-166"/>
            <a:ext cx="120800" cy="6858000"/>
          </a:xfrm>
          <a:prstGeom prst="rect">
            <a:avLst/>
          </a:prstGeom>
          <a:gradFill>
            <a:gsLst>
              <a:gs pos="0">
                <a:srgbClr val="C6F18D"/>
              </a:gs>
              <a:gs pos="100000">
                <a:srgbClr val="8AD824"/>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sz="2489"/>
          </a:p>
        </p:txBody>
      </p:sp>
      <p:sp>
        <p:nvSpPr>
          <p:cNvPr id="15" name="Google Shape;15;p2"/>
          <p:cNvSpPr/>
          <p:nvPr/>
        </p:nvSpPr>
        <p:spPr>
          <a:xfrm rot="10800000">
            <a:off x="4744725" y="-166"/>
            <a:ext cx="330400" cy="6858000"/>
          </a:xfrm>
          <a:prstGeom prst="rect">
            <a:avLst/>
          </a:prstGeom>
          <a:gradFill>
            <a:gsLst>
              <a:gs pos="0">
                <a:srgbClr val="1077D2"/>
              </a:gs>
              <a:gs pos="100000">
                <a:srgbClr val="093153"/>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sz="2489"/>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userDrawn="1">
  <p:cSld name="TITLE_1">
    <p:spTree>
      <p:nvGrpSpPr>
        <p:cNvPr id="1" name="Shape 17"/>
        <p:cNvGrpSpPr/>
        <p:nvPr/>
      </p:nvGrpSpPr>
      <p:grpSpPr>
        <a:xfrm>
          <a:off x="0" y="0"/>
          <a:ext cx="0" cy="0"/>
          <a:chOff x="0" y="0"/>
          <a:chExt cx="0" cy="0"/>
        </a:xfrm>
      </p:grpSpPr>
      <p:sp>
        <p:nvSpPr>
          <p:cNvPr id="8" name="Google Shape;13;p2">
            <a:extLst>
              <a:ext uri="{FF2B5EF4-FFF2-40B4-BE49-F238E27FC236}">
                <a16:creationId xmlns:a16="http://schemas.microsoft.com/office/drawing/2014/main" id="{06A55542-7DCE-484B-9DCC-28BC373681BB}"/>
              </a:ext>
            </a:extLst>
          </p:cNvPr>
          <p:cNvSpPr/>
          <p:nvPr userDrawn="1"/>
        </p:nvSpPr>
        <p:spPr>
          <a:xfrm rot="10800000">
            <a:off x="3824308" y="166"/>
            <a:ext cx="8367691" cy="6858000"/>
          </a:xfrm>
          <a:prstGeom prst="rect">
            <a:avLst/>
          </a:prstGeom>
          <a:gradFill>
            <a:gsLst>
              <a:gs pos="0">
                <a:srgbClr val="75DDFF"/>
              </a:gs>
              <a:gs pos="100000">
                <a:srgbClr val="09B1E9"/>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sz="2489"/>
          </a:p>
        </p:txBody>
      </p:sp>
      <p:sp>
        <p:nvSpPr>
          <p:cNvPr id="9" name="Google Shape;10;p2">
            <a:extLst>
              <a:ext uri="{FF2B5EF4-FFF2-40B4-BE49-F238E27FC236}">
                <a16:creationId xmlns:a16="http://schemas.microsoft.com/office/drawing/2014/main" id="{878FBCC2-5A8F-6341-B32C-7380CD0D405B}"/>
              </a:ext>
            </a:extLst>
          </p:cNvPr>
          <p:cNvSpPr/>
          <p:nvPr userDrawn="1"/>
        </p:nvSpPr>
        <p:spPr>
          <a:xfrm rot="10800000">
            <a:off x="2919045" y="166"/>
            <a:ext cx="504091" cy="6858000"/>
          </a:xfrm>
          <a:prstGeom prst="rect">
            <a:avLst/>
          </a:prstGeom>
          <a:gradFill>
            <a:gsLst>
              <a:gs pos="0">
                <a:srgbClr val="364072"/>
              </a:gs>
              <a:gs pos="100000">
                <a:srgbClr val="0E0F18"/>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dirty="0"/>
          </a:p>
        </p:txBody>
      </p:sp>
      <p:sp>
        <p:nvSpPr>
          <p:cNvPr id="11" name="Google Shape;12;p2">
            <a:extLst>
              <a:ext uri="{FF2B5EF4-FFF2-40B4-BE49-F238E27FC236}">
                <a16:creationId xmlns:a16="http://schemas.microsoft.com/office/drawing/2014/main" id="{3086F738-B3A6-3A46-B09D-F5F07209739B}"/>
              </a:ext>
            </a:extLst>
          </p:cNvPr>
          <p:cNvSpPr/>
          <p:nvPr userDrawn="1"/>
        </p:nvSpPr>
        <p:spPr>
          <a:xfrm>
            <a:off x="3287408" y="0"/>
            <a:ext cx="594800" cy="6858000"/>
          </a:xfrm>
          <a:prstGeom prst="rect">
            <a:avLst/>
          </a:prstGeom>
          <a:gradFill>
            <a:gsLst>
              <a:gs pos="0">
                <a:srgbClr val="3177EE"/>
              </a:gs>
              <a:gs pos="100000">
                <a:srgbClr val="113D8A"/>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sz="2489"/>
          </a:p>
        </p:txBody>
      </p:sp>
      <p:sp>
        <p:nvSpPr>
          <p:cNvPr id="12" name="Google Shape;14;p2">
            <a:extLst>
              <a:ext uri="{FF2B5EF4-FFF2-40B4-BE49-F238E27FC236}">
                <a16:creationId xmlns:a16="http://schemas.microsoft.com/office/drawing/2014/main" id="{7BEB4EF5-F8B3-9944-94ED-BC0A0C484D2C}"/>
              </a:ext>
            </a:extLst>
          </p:cNvPr>
          <p:cNvSpPr/>
          <p:nvPr userDrawn="1"/>
        </p:nvSpPr>
        <p:spPr>
          <a:xfrm>
            <a:off x="2938342" y="0"/>
            <a:ext cx="120800" cy="6858000"/>
          </a:xfrm>
          <a:prstGeom prst="rect">
            <a:avLst/>
          </a:prstGeom>
          <a:gradFill>
            <a:gsLst>
              <a:gs pos="0">
                <a:srgbClr val="C6F18D"/>
              </a:gs>
              <a:gs pos="100000">
                <a:srgbClr val="8AD824"/>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sz="2489"/>
          </a:p>
        </p:txBody>
      </p:sp>
      <p:sp>
        <p:nvSpPr>
          <p:cNvPr id="13" name="Google Shape;15;p2">
            <a:extLst>
              <a:ext uri="{FF2B5EF4-FFF2-40B4-BE49-F238E27FC236}">
                <a16:creationId xmlns:a16="http://schemas.microsoft.com/office/drawing/2014/main" id="{EAB75B37-E06A-2745-8E55-94A19D2575C1}"/>
              </a:ext>
            </a:extLst>
          </p:cNvPr>
          <p:cNvSpPr/>
          <p:nvPr userDrawn="1"/>
        </p:nvSpPr>
        <p:spPr>
          <a:xfrm rot="10800000">
            <a:off x="2611125" y="0"/>
            <a:ext cx="330400" cy="6858000"/>
          </a:xfrm>
          <a:prstGeom prst="rect">
            <a:avLst/>
          </a:prstGeom>
          <a:gradFill>
            <a:gsLst>
              <a:gs pos="0">
                <a:srgbClr val="1077D2"/>
              </a:gs>
              <a:gs pos="100000">
                <a:srgbClr val="093153"/>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sz="2489"/>
          </a:p>
        </p:txBody>
      </p:sp>
      <p:sp>
        <p:nvSpPr>
          <p:cNvPr id="10" name="Google Shape;23;p3">
            <a:extLst>
              <a:ext uri="{FF2B5EF4-FFF2-40B4-BE49-F238E27FC236}">
                <a16:creationId xmlns:a16="http://schemas.microsoft.com/office/drawing/2014/main" id="{D8011ED8-9E76-4D43-84E7-807DEC811AFC}"/>
              </a:ext>
            </a:extLst>
          </p:cNvPr>
          <p:cNvSpPr txBox="1">
            <a:spLocks noGrp="1"/>
          </p:cNvSpPr>
          <p:nvPr>
            <p:ph type="ctrTitle" hasCustomPrompt="1"/>
          </p:nvPr>
        </p:nvSpPr>
        <p:spPr>
          <a:xfrm>
            <a:off x="4601967" y="2727000"/>
            <a:ext cx="6872400" cy="921200"/>
          </a:xfrm>
          <a:prstGeom prst="rect">
            <a:avLst/>
          </a:prstGeom>
        </p:spPr>
        <p:txBody>
          <a:bodyPr spcFirstLastPara="1" wrap="square" lIns="91425" tIns="91425" rIns="91425" bIns="91425" anchor="b" anchorCtr="0"/>
          <a:lstStyle>
            <a:lvl1pPr lvl="0" rtl="0">
              <a:spcBef>
                <a:spcPts val="0"/>
              </a:spcBef>
              <a:spcAft>
                <a:spcPts val="0"/>
              </a:spcAft>
              <a:buClr>
                <a:srgbClr val="FFFFFF"/>
              </a:buClr>
              <a:buSzPts val="3600"/>
              <a:buNone/>
              <a:defRPr sz="4800" b="0">
                <a:solidFill>
                  <a:srgbClr val="FFFFFF"/>
                </a:solidFill>
                <a:latin typeface="+mn-lt"/>
              </a:defRPr>
            </a:lvl1pPr>
            <a:lvl2pPr lvl="1" rtl="0">
              <a:spcBef>
                <a:spcPts val="0"/>
              </a:spcBef>
              <a:spcAft>
                <a:spcPts val="0"/>
              </a:spcAft>
              <a:buClr>
                <a:srgbClr val="FFFFFF"/>
              </a:buClr>
              <a:buSzPts val="3600"/>
              <a:buNone/>
              <a:defRPr sz="4800" b="0">
                <a:solidFill>
                  <a:srgbClr val="FFFFFF"/>
                </a:solidFill>
              </a:defRPr>
            </a:lvl2pPr>
            <a:lvl3pPr lvl="2" rtl="0">
              <a:spcBef>
                <a:spcPts val="0"/>
              </a:spcBef>
              <a:spcAft>
                <a:spcPts val="0"/>
              </a:spcAft>
              <a:buClr>
                <a:srgbClr val="FFFFFF"/>
              </a:buClr>
              <a:buSzPts val="3600"/>
              <a:buNone/>
              <a:defRPr sz="4800" b="0">
                <a:solidFill>
                  <a:srgbClr val="FFFFFF"/>
                </a:solidFill>
              </a:defRPr>
            </a:lvl3pPr>
            <a:lvl4pPr lvl="3" rtl="0">
              <a:spcBef>
                <a:spcPts val="0"/>
              </a:spcBef>
              <a:spcAft>
                <a:spcPts val="0"/>
              </a:spcAft>
              <a:buClr>
                <a:srgbClr val="FFFFFF"/>
              </a:buClr>
              <a:buSzPts val="3600"/>
              <a:buNone/>
              <a:defRPr sz="4800" b="0">
                <a:solidFill>
                  <a:srgbClr val="FFFFFF"/>
                </a:solidFill>
              </a:defRPr>
            </a:lvl4pPr>
            <a:lvl5pPr lvl="4" rtl="0">
              <a:spcBef>
                <a:spcPts val="0"/>
              </a:spcBef>
              <a:spcAft>
                <a:spcPts val="0"/>
              </a:spcAft>
              <a:buClr>
                <a:srgbClr val="FFFFFF"/>
              </a:buClr>
              <a:buSzPts val="3600"/>
              <a:buNone/>
              <a:defRPr sz="4800" b="0">
                <a:solidFill>
                  <a:srgbClr val="FFFFFF"/>
                </a:solidFill>
              </a:defRPr>
            </a:lvl5pPr>
            <a:lvl6pPr lvl="5" rtl="0">
              <a:spcBef>
                <a:spcPts val="0"/>
              </a:spcBef>
              <a:spcAft>
                <a:spcPts val="0"/>
              </a:spcAft>
              <a:buClr>
                <a:srgbClr val="FFFFFF"/>
              </a:buClr>
              <a:buSzPts val="3600"/>
              <a:buNone/>
              <a:defRPr sz="4800" b="0">
                <a:solidFill>
                  <a:srgbClr val="FFFFFF"/>
                </a:solidFill>
              </a:defRPr>
            </a:lvl6pPr>
            <a:lvl7pPr lvl="6" rtl="0">
              <a:spcBef>
                <a:spcPts val="0"/>
              </a:spcBef>
              <a:spcAft>
                <a:spcPts val="0"/>
              </a:spcAft>
              <a:buClr>
                <a:srgbClr val="FFFFFF"/>
              </a:buClr>
              <a:buSzPts val="3600"/>
              <a:buNone/>
              <a:defRPr sz="4800" b="0">
                <a:solidFill>
                  <a:srgbClr val="FFFFFF"/>
                </a:solidFill>
              </a:defRPr>
            </a:lvl7pPr>
            <a:lvl8pPr lvl="7" rtl="0">
              <a:spcBef>
                <a:spcPts val="0"/>
              </a:spcBef>
              <a:spcAft>
                <a:spcPts val="0"/>
              </a:spcAft>
              <a:buClr>
                <a:srgbClr val="FFFFFF"/>
              </a:buClr>
              <a:buSzPts val="3600"/>
              <a:buNone/>
              <a:defRPr sz="4800" b="0">
                <a:solidFill>
                  <a:srgbClr val="FFFFFF"/>
                </a:solidFill>
              </a:defRPr>
            </a:lvl8pPr>
            <a:lvl9pPr lvl="8" rtl="0">
              <a:spcBef>
                <a:spcPts val="0"/>
              </a:spcBef>
              <a:spcAft>
                <a:spcPts val="0"/>
              </a:spcAft>
              <a:buClr>
                <a:srgbClr val="FFFFFF"/>
              </a:buClr>
              <a:buSzPts val="3600"/>
              <a:buNone/>
              <a:defRPr sz="4800" b="0">
                <a:solidFill>
                  <a:srgbClr val="FFFFFF"/>
                </a:solidFill>
              </a:defRPr>
            </a:lvl9pPr>
          </a:lstStyle>
          <a:p>
            <a:r>
              <a:rPr lang="en-US" dirty="0"/>
              <a:t>Add title </a:t>
            </a:r>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userDrawn="1">
  <p:cSld name="TITLE_AND_TWO_COLUMNS">
    <p:spTree>
      <p:nvGrpSpPr>
        <p:cNvPr id="1" name="Shape 46"/>
        <p:cNvGrpSpPr/>
        <p:nvPr/>
      </p:nvGrpSpPr>
      <p:grpSpPr>
        <a:xfrm>
          <a:off x="0" y="0"/>
          <a:ext cx="0" cy="0"/>
          <a:chOff x="0" y="0"/>
          <a:chExt cx="0" cy="0"/>
        </a:xfrm>
      </p:grpSpPr>
      <p:sp>
        <p:nvSpPr>
          <p:cNvPr id="12" name="Google Shape;53;p6">
            <a:extLst>
              <a:ext uri="{FF2B5EF4-FFF2-40B4-BE49-F238E27FC236}">
                <a16:creationId xmlns:a16="http://schemas.microsoft.com/office/drawing/2014/main" id="{662DEA57-3D9C-AA43-A913-4CB7B849EC55}"/>
              </a:ext>
            </a:extLst>
          </p:cNvPr>
          <p:cNvSpPr txBox="1">
            <a:spLocks noGrp="1"/>
          </p:cNvSpPr>
          <p:nvPr>
            <p:ph type="title"/>
          </p:nvPr>
        </p:nvSpPr>
        <p:spPr>
          <a:xfrm>
            <a:off x="609600" y="751067"/>
            <a:ext cx="7068400" cy="970400"/>
          </a:xfrm>
          <a:prstGeom prst="rect">
            <a:avLst/>
          </a:prstGeom>
        </p:spPr>
        <p:txBody>
          <a:bodyPr spcFirstLastPara="1" wrap="square" lIns="91425" tIns="91425" rIns="91425" bIns="91425" anchor="b" anchorCtr="0"/>
          <a:lstStyle>
            <a:lvl1pPr lvl="0">
              <a:spcBef>
                <a:spcPts val="0"/>
              </a:spcBef>
              <a:spcAft>
                <a:spcPts val="0"/>
              </a:spcAft>
              <a:buSzPts val="2400"/>
              <a:buNone/>
              <a:defRPr sz="3200" b="1">
                <a:solidFill>
                  <a:schemeClr val="accent1">
                    <a:lumMod val="50000"/>
                  </a:schemeClr>
                </a:solidFill>
                <a:latin typeface="+mn-lt"/>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dirty="0"/>
          </a:p>
        </p:txBody>
      </p:sp>
      <p:sp>
        <p:nvSpPr>
          <p:cNvPr id="13" name="Google Shape;54;p6">
            <a:extLst>
              <a:ext uri="{FF2B5EF4-FFF2-40B4-BE49-F238E27FC236}">
                <a16:creationId xmlns:a16="http://schemas.microsoft.com/office/drawing/2014/main" id="{ACE82E04-8FAC-D746-B2A5-EAC3A594EDFC}"/>
              </a:ext>
            </a:extLst>
          </p:cNvPr>
          <p:cNvSpPr txBox="1">
            <a:spLocks noGrp="1"/>
          </p:cNvSpPr>
          <p:nvPr>
            <p:ph type="body" idx="1"/>
          </p:nvPr>
        </p:nvSpPr>
        <p:spPr>
          <a:xfrm>
            <a:off x="609600" y="1879333"/>
            <a:ext cx="3430800" cy="4445600"/>
          </a:xfrm>
          <a:prstGeom prst="rect">
            <a:avLst/>
          </a:prstGeom>
        </p:spPr>
        <p:txBody>
          <a:bodyPr spcFirstLastPara="1" wrap="square" lIns="91425" tIns="91425" rIns="91425" bIns="91425" anchor="t" anchorCtr="0"/>
          <a:lstStyle>
            <a:lvl1pPr marL="609585" lvl="0" indent="-440256">
              <a:spcBef>
                <a:spcPts val="800"/>
              </a:spcBef>
              <a:spcAft>
                <a:spcPts val="0"/>
              </a:spcAft>
              <a:buClr>
                <a:srgbClr val="00B0F0"/>
              </a:buClr>
              <a:buSzPts val="1600"/>
              <a:buChar char="➝"/>
              <a:defRPr sz="2133">
                <a:solidFill>
                  <a:schemeClr val="accent1">
                    <a:lumMod val="50000"/>
                  </a:schemeClr>
                </a:solidFill>
                <a:latin typeface="+mn-lt"/>
              </a:defRPr>
            </a:lvl1pPr>
            <a:lvl2pPr marL="1219170" lvl="1" indent="-440256">
              <a:spcBef>
                <a:spcPts val="0"/>
              </a:spcBef>
              <a:spcAft>
                <a:spcPts val="0"/>
              </a:spcAft>
              <a:buSzPts val="1600"/>
              <a:buChar char="⇾"/>
              <a:defRPr sz="2133"/>
            </a:lvl2pPr>
            <a:lvl3pPr marL="1828754" lvl="2" indent="-440256">
              <a:spcBef>
                <a:spcPts val="0"/>
              </a:spcBef>
              <a:spcAft>
                <a:spcPts val="0"/>
              </a:spcAft>
              <a:buSzPts val="1600"/>
              <a:buChar char="￫"/>
              <a:defRPr sz="2133"/>
            </a:lvl3pPr>
            <a:lvl4pPr marL="2438339" lvl="3" indent="-440256">
              <a:spcBef>
                <a:spcPts val="0"/>
              </a:spcBef>
              <a:spcAft>
                <a:spcPts val="0"/>
              </a:spcAft>
              <a:buSzPts val="1600"/>
              <a:buChar char="￫"/>
              <a:defRPr sz="2133"/>
            </a:lvl4pPr>
            <a:lvl5pPr marL="3047924" lvl="4" indent="-440256">
              <a:spcBef>
                <a:spcPts val="0"/>
              </a:spcBef>
              <a:spcAft>
                <a:spcPts val="0"/>
              </a:spcAft>
              <a:buSzPts val="1600"/>
              <a:buChar char="￫"/>
              <a:defRPr sz="2133"/>
            </a:lvl5pPr>
            <a:lvl6pPr marL="3657509" lvl="5" indent="-440256">
              <a:spcBef>
                <a:spcPts val="0"/>
              </a:spcBef>
              <a:spcAft>
                <a:spcPts val="0"/>
              </a:spcAft>
              <a:buSzPts val="1600"/>
              <a:buChar char="￫"/>
              <a:defRPr sz="2133"/>
            </a:lvl6pPr>
            <a:lvl7pPr marL="4267093" lvl="6" indent="-440256">
              <a:spcBef>
                <a:spcPts val="0"/>
              </a:spcBef>
              <a:spcAft>
                <a:spcPts val="0"/>
              </a:spcAft>
              <a:buSzPts val="1600"/>
              <a:buChar char="￫"/>
              <a:defRPr sz="2133"/>
            </a:lvl7pPr>
            <a:lvl8pPr marL="4876678" lvl="7" indent="-440256">
              <a:spcBef>
                <a:spcPts val="0"/>
              </a:spcBef>
              <a:spcAft>
                <a:spcPts val="0"/>
              </a:spcAft>
              <a:buSzPts val="1600"/>
              <a:buChar char="￫"/>
              <a:defRPr sz="2133"/>
            </a:lvl8pPr>
            <a:lvl9pPr marL="5486263" lvl="8" indent="-440256">
              <a:spcBef>
                <a:spcPts val="0"/>
              </a:spcBef>
              <a:spcAft>
                <a:spcPts val="0"/>
              </a:spcAft>
              <a:buSzPts val="1600"/>
              <a:buChar char="￫"/>
              <a:defRPr sz="2133"/>
            </a:lvl9pPr>
          </a:lstStyle>
          <a:p>
            <a:endParaRPr dirty="0"/>
          </a:p>
        </p:txBody>
      </p:sp>
      <p:sp>
        <p:nvSpPr>
          <p:cNvPr id="14" name="Google Shape;55;p6">
            <a:extLst>
              <a:ext uri="{FF2B5EF4-FFF2-40B4-BE49-F238E27FC236}">
                <a16:creationId xmlns:a16="http://schemas.microsoft.com/office/drawing/2014/main" id="{9783F9B0-2A4E-274D-8055-F0A0106135A5}"/>
              </a:ext>
            </a:extLst>
          </p:cNvPr>
          <p:cNvSpPr txBox="1">
            <a:spLocks noGrp="1"/>
          </p:cNvSpPr>
          <p:nvPr>
            <p:ph type="body" idx="2"/>
          </p:nvPr>
        </p:nvSpPr>
        <p:spPr>
          <a:xfrm>
            <a:off x="4247101" y="1879333"/>
            <a:ext cx="3430800" cy="4445600"/>
          </a:xfrm>
          <a:prstGeom prst="rect">
            <a:avLst/>
          </a:prstGeom>
        </p:spPr>
        <p:txBody>
          <a:bodyPr spcFirstLastPara="1" wrap="square" lIns="91425" tIns="91425" rIns="91425" bIns="91425" anchor="t" anchorCtr="0"/>
          <a:lstStyle>
            <a:lvl1pPr marL="609585" lvl="0" indent="-440256">
              <a:spcBef>
                <a:spcPts val="800"/>
              </a:spcBef>
              <a:spcAft>
                <a:spcPts val="0"/>
              </a:spcAft>
              <a:buClr>
                <a:srgbClr val="00B0F0"/>
              </a:buClr>
              <a:buSzPts val="1600"/>
              <a:buChar char="➝"/>
              <a:defRPr sz="2133">
                <a:solidFill>
                  <a:schemeClr val="accent1">
                    <a:lumMod val="50000"/>
                  </a:schemeClr>
                </a:solidFill>
                <a:latin typeface="+mn-lt"/>
              </a:defRPr>
            </a:lvl1pPr>
            <a:lvl2pPr marL="1219170" lvl="1" indent="-440256">
              <a:spcBef>
                <a:spcPts val="0"/>
              </a:spcBef>
              <a:spcAft>
                <a:spcPts val="0"/>
              </a:spcAft>
              <a:buSzPts val="1600"/>
              <a:buChar char="⇾"/>
              <a:defRPr sz="2133"/>
            </a:lvl2pPr>
            <a:lvl3pPr marL="1828754" lvl="2" indent="-440256">
              <a:spcBef>
                <a:spcPts val="0"/>
              </a:spcBef>
              <a:spcAft>
                <a:spcPts val="0"/>
              </a:spcAft>
              <a:buSzPts val="1600"/>
              <a:buChar char="￫"/>
              <a:defRPr sz="2133"/>
            </a:lvl3pPr>
            <a:lvl4pPr marL="2438339" lvl="3" indent="-440256">
              <a:spcBef>
                <a:spcPts val="0"/>
              </a:spcBef>
              <a:spcAft>
                <a:spcPts val="0"/>
              </a:spcAft>
              <a:buSzPts val="1600"/>
              <a:buChar char="￫"/>
              <a:defRPr sz="2133"/>
            </a:lvl4pPr>
            <a:lvl5pPr marL="3047924" lvl="4" indent="-440256">
              <a:spcBef>
                <a:spcPts val="0"/>
              </a:spcBef>
              <a:spcAft>
                <a:spcPts val="0"/>
              </a:spcAft>
              <a:buSzPts val="1600"/>
              <a:buChar char="￫"/>
              <a:defRPr sz="2133"/>
            </a:lvl5pPr>
            <a:lvl6pPr marL="3657509" lvl="5" indent="-440256">
              <a:spcBef>
                <a:spcPts val="0"/>
              </a:spcBef>
              <a:spcAft>
                <a:spcPts val="0"/>
              </a:spcAft>
              <a:buSzPts val="1600"/>
              <a:buChar char="￫"/>
              <a:defRPr sz="2133"/>
            </a:lvl6pPr>
            <a:lvl7pPr marL="4267093" lvl="6" indent="-440256">
              <a:spcBef>
                <a:spcPts val="0"/>
              </a:spcBef>
              <a:spcAft>
                <a:spcPts val="0"/>
              </a:spcAft>
              <a:buSzPts val="1600"/>
              <a:buChar char="￫"/>
              <a:defRPr sz="2133"/>
            </a:lvl7pPr>
            <a:lvl8pPr marL="4876678" lvl="7" indent="-440256">
              <a:spcBef>
                <a:spcPts val="0"/>
              </a:spcBef>
              <a:spcAft>
                <a:spcPts val="0"/>
              </a:spcAft>
              <a:buSzPts val="1600"/>
              <a:buChar char="￫"/>
              <a:defRPr sz="2133"/>
            </a:lvl8pPr>
            <a:lvl9pPr marL="5486263" lvl="8" indent="-440256">
              <a:spcBef>
                <a:spcPts val="0"/>
              </a:spcBef>
              <a:spcAft>
                <a:spcPts val="0"/>
              </a:spcAft>
              <a:buSzPts val="1600"/>
              <a:buChar char="￫"/>
              <a:defRPr sz="2133"/>
            </a:lvl9pPr>
          </a:lstStyle>
          <a:p>
            <a:endParaRPr dirty="0"/>
          </a:p>
        </p:txBody>
      </p:sp>
      <p:sp>
        <p:nvSpPr>
          <p:cNvPr id="11" name="Google Shape;13;p2">
            <a:extLst>
              <a:ext uri="{FF2B5EF4-FFF2-40B4-BE49-F238E27FC236}">
                <a16:creationId xmlns:a16="http://schemas.microsoft.com/office/drawing/2014/main" id="{D10B086B-E88B-D64A-AD4A-D66247D3CAE7}"/>
              </a:ext>
            </a:extLst>
          </p:cNvPr>
          <p:cNvSpPr/>
          <p:nvPr userDrawn="1"/>
        </p:nvSpPr>
        <p:spPr>
          <a:xfrm rot="10800000">
            <a:off x="9521724" y="166"/>
            <a:ext cx="2670276" cy="6858000"/>
          </a:xfrm>
          <a:prstGeom prst="rect">
            <a:avLst/>
          </a:prstGeom>
          <a:gradFill>
            <a:gsLst>
              <a:gs pos="0">
                <a:srgbClr val="75DDFF"/>
              </a:gs>
              <a:gs pos="100000">
                <a:srgbClr val="09B1E9"/>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sz="2489"/>
          </a:p>
        </p:txBody>
      </p:sp>
      <p:sp>
        <p:nvSpPr>
          <p:cNvPr id="15" name="Google Shape;10;p2">
            <a:extLst>
              <a:ext uri="{FF2B5EF4-FFF2-40B4-BE49-F238E27FC236}">
                <a16:creationId xmlns:a16="http://schemas.microsoft.com/office/drawing/2014/main" id="{6284A380-A286-7A44-A18A-252F528C60AC}"/>
              </a:ext>
            </a:extLst>
          </p:cNvPr>
          <p:cNvSpPr/>
          <p:nvPr userDrawn="1"/>
        </p:nvSpPr>
        <p:spPr>
          <a:xfrm rot="10800000">
            <a:off x="8616460" y="166"/>
            <a:ext cx="504091" cy="6858000"/>
          </a:xfrm>
          <a:prstGeom prst="rect">
            <a:avLst/>
          </a:prstGeom>
          <a:gradFill>
            <a:gsLst>
              <a:gs pos="0">
                <a:srgbClr val="364072"/>
              </a:gs>
              <a:gs pos="100000">
                <a:srgbClr val="0E0F18"/>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dirty="0"/>
          </a:p>
        </p:txBody>
      </p:sp>
      <p:sp>
        <p:nvSpPr>
          <p:cNvPr id="16" name="Google Shape;12;p2">
            <a:extLst>
              <a:ext uri="{FF2B5EF4-FFF2-40B4-BE49-F238E27FC236}">
                <a16:creationId xmlns:a16="http://schemas.microsoft.com/office/drawing/2014/main" id="{3BAD4286-3AC8-3144-948A-FED479F149A2}"/>
              </a:ext>
            </a:extLst>
          </p:cNvPr>
          <p:cNvSpPr/>
          <p:nvPr userDrawn="1"/>
        </p:nvSpPr>
        <p:spPr>
          <a:xfrm>
            <a:off x="8984823" y="0"/>
            <a:ext cx="594800" cy="6858000"/>
          </a:xfrm>
          <a:prstGeom prst="rect">
            <a:avLst/>
          </a:prstGeom>
          <a:gradFill>
            <a:gsLst>
              <a:gs pos="0">
                <a:srgbClr val="3177EE"/>
              </a:gs>
              <a:gs pos="100000">
                <a:srgbClr val="113D8A"/>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sz="2489"/>
          </a:p>
        </p:txBody>
      </p:sp>
      <p:sp>
        <p:nvSpPr>
          <p:cNvPr id="17" name="Google Shape;14;p2">
            <a:extLst>
              <a:ext uri="{FF2B5EF4-FFF2-40B4-BE49-F238E27FC236}">
                <a16:creationId xmlns:a16="http://schemas.microsoft.com/office/drawing/2014/main" id="{C171DB86-DBD3-F847-B163-EA71A9D1C213}"/>
              </a:ext>
            </a:extLst>
          </p:cNvPr>
          <p:cNvSpPr/>
          <p:nvPr userDrawn="1"/>
        </p:nvSpPr>
        <p:spPr>
          <a:xfrm>
            <a:off x="8635757" y="0"/>
            <a:ext cx="120800" cy="6858000"/>
          </a:xfrm>
          <a:prstGeom prst="rect">
            <a:avLst/>
          </a:prstGeom>
          <a:gradFill>
            <a:gsLst>
              <a:gs pos="0">
                <a:srgbClr val="C6F18D"/>
              </a:gs>
              <a:gs pos="100000">
                <a:srgbClr val="8AD824"/>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sz="2489"/>
          </a:p>
        </p:txBody>
      </p:sp>
      <p:sp>
        <p:nvSpPr>
          <p:cNvPr id="18" name="Google Shape;15;p2">
            <a:extLst>
              <a:ext uri="{FF2B5EF4-FFF2-40B4-BE49-F238E27FC236}">
                <a16:creationId xmlns:a16="http://schemas.microsoft.com/office/drawing/2014/main" id="{8F10C66E-F3DC-8B4E-A8A2-2E6786C89ED4}"/>
              </a:ext>
            </a:extLst>
          </p:cNvPr>
          <p:cNvSpPr/>
          <p:nvPr userDrawn="1"/>
        </p:nvSpPr>
        <p:spPr>
          <a:xfrm rot="10800000">
            <a:off x="8308540" y="0"/>
            <a:ext cx="330400" cy="6858000"/>
          </a:xfrm>
          <a:prstGeom prst="rect">
            <a:avLst/>
          </a:prstGeom>
          <a:gradFill>
            <a:gsLst>
              <a:gs pos="0">
                <a:srgbClr val="1077D2"/>
              </a:gs>
              <a:gs pos="100000">
                <a:srgbClr val="093153"/>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sz="2489"/>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9"/>
        <p:cNvGrpSpPr/>
        <p:nvPr/>
      </p:nvGrpSpPr>
      <p:grpSpPr>
        <a:xfrm>
          <a:off x="0" y="0"/>
          <a:ext cx="0" cy="0"/>
          <a:chOff x="0" y="0"/>
          <a:chExt cx="0" cy="0"/>
        </a:xfrm>
      </p:grpSpPr>
      <p:pic>
        <p:nvPicPr>
          <p:cNvPr id="10" name="Picture 9">
            <a:extLst>
              <a:ext uri="{FF2B5EF4-FFF2-40B4-BE49-F238E27FC236}">
                <a16:creationId xmlns:a16="http://schemas.microsoft.com/office/drawing/2014/main" id="{DE07E5F2-E7B3-424D-95AC-4F8AC275BF26}"/>
              </a:ext>
            </a:extLst>
          </p:cNvPr>
          <p:cNvPicPr>
            <a:picLocks noChangeAspect="1"/>
          </p:cNvPicPr>
          <p:nvPr userDrawn="1"/>
        </p:nvPicPr>
        <p:blipFill>
          <a:blip r:embed="rId2"/>
          <a:stretch>
            <a:fillRect/>
          </a:stretch>
        </p:blipFill>
        <p:spPr>
          <a:xfrm>
            <a:off x="8337755" y="0"/>
            <a:ext cx="3854245" cy="6858000"/>
          </a:xfrm>
          <a:prstGeom prst="rect">
            <a:avLst/>
          </a:prstGeom>
        </p:spPr>
      </p:pic>
      <p:sp>
        <p:nvSpPr>
          <p:cNvPr id="76" name="Google Shape;76;p8"/>
          <p:cNvSpPr txBox="1">
            <a:spLocks noGrp="1"/>
          </p:cNvSpPr>
          <p:nvPr>
            <p:ph type="title"/>
          </p:nvPr>
        </p:nvSpPr>
        <p:spPr>
          <a:xfrm>
            <a:off x="609600" y="751067"/>
            <a:ext cx="7068400" cy="970400"/>
          </a:xfrm>
          <a:prstGeom prst="rect">
            <a:avLst/>
          </a:prstGeom>
        </p:spPr>
        <p:txBody>
          <a:bodyPr spcFirstLastPara="1" wrap="square" lIns="91425" tIns="91425" rIns="91425" bIns="91425" anchor="b" anchorCtr="0"/>
          <a:lstStyle>
            <a:lvl1pPr lvl="0">
              <a:spcBef>
                <a:spcPts val="0"/>
              </a:spcBef>
              <a:spcAft>
                <a:spcPts val="0"/>
              </a:spcAft>
              <a:buSzPts val="2400"/>
              <a:buNone/>
              <a:defRPr sz="3200" b="1">
                <a:solidFill>
                  <a:schemeClr val="accent1">
                    <a:lumMod val="50000"/>
                  </a:schemeClr>
                </a:solidFill>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dirty="0"/>
          </a:p>
        </p:txBody>
      </p:sp>
      <p:sp>
        <p:nvSpPr>
          <p:cNvPr id="11" name="Google Shape;10;p2">
            <a:extLst>
              <a:ext uri="{FF2B5EF4-FFF2-40B4-BE49-F238E27FC236}">
                <a16:creationId xmlns:a16="http://schemas.microsoft.com/office/drawing/2014/main" id="{FAEE2A3A-D568-864D-81E1-FF3409A76E8B}"/>
              </a:ext>
            </a:extLst>
          </p:cNvPr>
          <p:cNvSpPr/>
          <p:nvPr userDrawn="1"/>
        </p:nvSpPr>
        <p:spPr>
          <a:xfrm rot="10800000">
            <a:off x="8616460" y="166"/>
            <a:ext cx="504091" cy="6858000"/>
          </a:xfrm>
          <a:prstGeom prst="rect">
            <a:avLst/>
          </a:prstGeom>
          <a:gradFill>
            <a:gsLst>
              <a:gs pos="0">
                <a:srgbClr val="364072"/>
              </a:gs>
              <a:gs pos="100000">
                <a:srgbClr val="0E0F18"/>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dirty="0"/>
          </a:p>
        </p:txBody>
      </p:sp>
      <p:sp>
        <p:nvSpPr>
          <p:cNvPr id="12" name="Google Shape;12;p2">
            <a:extLst>
              <a:ext uri="{FF2B5EF4-FFF2-40B4-BE49-F238E27FC236}">
                <a16:creationId xmlns:a16="http://schemas.microsoft.com/office/drawing/2014/main" id="{25AB42BA-1A5E-024D-ACE9-274B124ADE31}"/>
              </a:ext>
            </a:extLst>
          </p:cNvPr>
          <p:cNvSpPr/>
          <p:nvPr userDrawn="1"/>
        </p:nvSpPr>
        <p:spPr>
          <a:xfrm>
            <a:off x="8984823" y="0"/>
            <a:ext cx="594800" cy="6858000"/>
          </a:xfrm>
          <a:prstGeom prst="rect">
            <a:avLst/>
          </a:prstGeom>
          <a:gradFill>
            <a:gsLst>
              <a:gs pos="0">
                <a:srgbClr val="3177EE"/>
              </a:gs>
              <a:gs pos="100000">
                <a:srgbClr val="113D8A"/>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sz="2489"/>
          </a:p>
        </p:txBody>
      </p:sp>
      <p:sp>
        <p:nvSpPr>
          <p:cNvPr id="13" name="Google Shape;14;p2">
            <a:extLst>
              <a:ext uri="{FF2B5EF4-FFF2-40B4-BE49-F238E27FC236}">
                <a16:creationId xmlns:a16="http://schemas.microsoft.com/office/drawing/2014/main" id="{D94CF7D3-EA03-2247-AFFA-784315994B88}"/>
              </a:ext>
            </a:extLst>
          </p:cNvPr>
          <p:cNvSpPr/>
          <p:nvPr userDrawn="1"/>
        </p:nvSpPr>
        <p:spPr>
          <a:xfrm>
            <a:off x="8635757" y="0"/>
            <a:ext cx="120800" cy="6858000"/>
          </a:xfrm>
          <a:prstGeom prst="rect">
            <a:avLst/>
          </a:prstGeom>
          <a:gradFill>
            <a:gsLst>
              <a:gs pos="0">
                <a:srgbClr val="C6F18D"/>
              </a:gs>
              <a:gs pos="100000">
                <a:srgbClr val="8AD824"/>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sz="2489"/>
          </a:p>
        </p:txBody>
      </p:sp>
      <p:sp>
        <p:nvSpPr>
          <p:cNvPr id="14" name="Google Shape;15;p2">
            <a:extLst>
              <a:ext uri="{FF2B5EF4-FFF2-40B4-BE49-F238E27FC236}">
                <a16:creationId xmlns:a16="http://schemas.microsoft.com/office/drawing/2014/main" id="{0A0B48BD-B8B1-6C43-885B-7D419CFA8A7C}"/>
              </a:ext>
            </a:extLst>
          </p:cNvPr>
          <p:cNvSpPr/>
          <p:nvPr userDrawn="1"/>
        </p:nvSpPr>
        <p:spPr>
          <a:xfrm rot="10800000">
            <a:off x="8308540" y="0"/>
            <a:ext cx="330400" cy="6858000"/>
          </a:xfrm>
          <a:prstGeom prst="rect">
            <a:avLst/>
          </a:prstGeom>
          <a:gradFill>
            <a:gsLst>
              <a:gs pos="0">
                <a:srgbClr val="1077D2"/>
              </a:gs>
              <a:gs pos="100000">
                <a:srgbClr val="093153"/>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sz="2489"/>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6"/>
        <p:cNvGrpSpPr/>
        <p:nvPr/>
      </p:nvGrpSpPr>
      <p:grpSpPr>
        <a:xfrm>
          <a:off x="0" y="0"/>
          <a:ext cx="0" cy="0"/>
          <a:chOff x="0" y="0"/>
          <a:chExt cx="0" cy="0"/>
        </a:xfrm>
      </p:grpSpPr>
      <p:sp>
        <p:nvSpPr>
          <p:cNvPr id="7" name="Google Shape;10;p2">
            <a:extLst>
              <a:ext uri="{FF2B5EF4-FFF2-40B4-BE49-F238E27FC236}">
                <a16:creationId xmlns:a16="http://schemas.microsoft.com/office/drawing/2014/main" id="{8FE5A4BF-8F9A-3344-88B7-3BFF94BABCF2}"/>
              </a:ext>
            </a:extLst>
          </p:cNvPr>
          <p:cNvSpPr/>
          <p:nvPr userDrawn="1"/>
        </p:nvSpPr>
        <p:spPr>
          <a:xfrm rot="10800000">
            <a:off x="11228837" y="0"/>
            <a:ext cx="504091" cy="6858000"/>
          </a:xfrm>
          <a:prstGeom prst="rect">
            <a:avLst/>
          </a:prstGeom>
          <a:gradFill>
            <a:gsLst>
              <a:gs pos="0">
                <a:srgbClr val="364072"/>
              </a:gs>
              <a:gs pos="100000">
                <a:srgbClr val="0E0F18"/>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dirty="0"/>
          </a:p>
        </p:txBody>
      </p:sp>
      <p:sp>
        <p:nvSpPr>
          <p:cNvPr id="8" name="Google Shape;12;p2">
            <a:extLst>
              <a:ext uri="{FF2B5EF4-FFF2-40B4-BE49-F238E27FC236}">
                <a16:creationId xmlns:a16="http://schemas.microsoft.com/office/drawing/2014/main" id="{B402EA9E-F078-3E40-A42B-F20EFF6E1683}"/>
              </a:ext>
            </a:extLst>
          </p:cNvPr>
          <p:cNvSpPr/>
          <p:nvPr userDrawn="1"/>
        </p:nvSpPr>
        <p:spPr>
          <a:xfrm>
            <a:off x="11597200" y="-166"/>
            <a:ext cx="594800" cy="6858000"/>
          </a:xfrm>
          <a:prstGeom prst="rect">
            <a:avLst/>
          </a:prstGeom>
          <a:gradFill>
            <a:gsLst>
              <a:gs pos="0">
                <a:srgbClr val="3177EE"/>
              </a:gs>
              <a:gs pos="100000">
                <a:srgbClr val="113D8A"/>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sz="2489"/>
          </a:p>
        </p:txBody>
      </p:sp>
      <p:sp>
        <p:nvSpPr>
          <p:cNvPr id="9" name="Google Shape;14;p2">
            <a:extLst>
              <a:ext uri="{FF2B5EF4-FFF2-40B4-BE49-F238E27FC236}">
                <a16:creationId xmlns:a16="http://schemas.microsoft.com/office/drawing/2014/main" id="{87494859-379C-434B-9D53-66AF3167FDC3}"/>
              </a:ext>
            </a:extLst>
          </p:cNvPr>
          <p:cNvSpPr/>
          <p:nvPr userDrawn="1"/>
        </p:nvSpPr>
        <p:spPr>
          <a:xfrm>
            <a:off x="11248134" y="-166"/>
            <a:ext cx="120800" cy="6858000"/>
          </a:xfrm>
          <a:prstGeom prst="rect">
            <a:avLst/>
          </a:prstGeom>
          <a:gradFill>
            <a:gsLst>
              <a:gs pos="0">
                <a:srgbClr val="C6F18D"/>
              </a:gs>
              <a:gs pos="100000">
                <a:srgbClr val="8AD824"/>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sz="2489"/>
          </a:p>
        </p:txBody>
      </p:sp>
      <p:sp>
        <p:nvSpPr>
          <p:cNvPr id="10" name="Google Shape;15;p2">
            <a:extLst>
              <a:ext uri="{FF2B5EF4-FFF2-40B4-BE49-F238E27FC236}">
                <a16:creationId xmlns:a16="http://schemas.microsoft.com/office/drawing/2014/main" id="{15961375-7DDE-3C4B-8EBE-A3C02BB42278}"/>
              </a:ext>
            </a:extLst>
          </p:cNvPr>
          <p:cNvSpPr/>
          <p:nvPr userDrawn="1"/>
        </p:nvSpPr>
        <p:spPr>
          <a:xfrm rot="10800000">
            <a:off x="10920917" y="-166"/>
            <a:ext cx="330400" cy="6858000"/>
          </a:xfrm>
          <a:prstGeom prst="rect">
            <a:avLst/>
          </a:prstGeom>
          <a:gradFill>
            <a:gsLst>
              <a:gs pos="0">
                <a:srgbClr val="1077D2"/>
              </a:gs>
              <a:gs pos="100000">
                <a:srgbClr val="093153"/>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sz="2489"/>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96"/>
        <p:cNvGrpSpPr/>
        <p:nvPr/>
      </p:nvGrpSpPr>
      <p:grpSpPr>
        <a:xfrm>
          <a:off x="0" y="0"/>
          <a:ext cx="0" cy="0"/>
          <a:chOff x="0" y="0"/>
          <a:chExt cx="0" cy="0"/>
        </a:xfrm>
      </p:grpSpPr>
      <p:sp>
        <p:nvSpPr>
          <p:cNvPr id="9" name="Google Shape;10;p2">
            <a:extLst>
              <a:ext uri="{FF2B5EF4-FFF2-40B4-BE49-F238E27FC236}">
                <a16:creationId xmlns:a16="http://schemas.microsoft.com/office/drawing/2014/main" id="{73D25651-A4E9-3F48-8C1E-CCE9B858F35B}"/>
              </a:ext>
            </a:extLst>
          </p:cNvPr>
          <p:cNvSpPr/>
          <p:nvPr userDrawn="1"/>
        </p:nvSpPr>
        <p:spPr>
          <a:xfrm rot="10800000">
            <a:off x="11228837" y="0"/>
            <a:ext cx="504091" cy="6858000"/>
          </a:xfrm>
          <a:prstGeom prst="rect">
            <a:avLst/>
          </a:prstGeom>
          <a:gradFill>
            <a:gsLst>
              <a:gs pos="0">
                <a:srgbClr val="364072"/>
              </a:gs>
              <a:gs pos="100000">
                <a:srgbClr val="0E0F18"/>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dirty="0"/>
          </a:p>
        </p:txBody>
      </p:sp>
      <p:sp>
        <p:nvSpPr>
          <p:cNvPr id="10" name="Google Shape;12;p2">
            <a:extLst>
              <a:ext uri="{FF2B5EF4-FFF2-40B4-BE49-F238E27FC236}">
                <a16:creationId xmlns:a16="http://schemas.microsoft.com/office/drawing/2014/main" id="{91A24100-C0FB-D647-ADC5-A9219D7E5699}"/>
              </a:ext>
            </a:extLst>
          </p:cNvPr>
          <p:cNvSpPr/>
          <p:nvPr userDrawn="1"/>
        </p:nvSpPr>
        <p:spPr>
          <a:xfrm>
            <a:off x="11597200" y="-166"/>
            <a:ext cx="594800" cy="6858000"/>
          </a:xfrm>
          <a:prstGeom prst="rect">
            <a:avLst/>
          </a:prstGeom>
          <a:gradFill>
            <a:gsLst>
              <a:gs pos="0">
                <a:srgbClr val="3177EE"/>
              </a:gs>
              <a:gs pos="100000">
                <a:srgbClr val="113D8A"/>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sz="2489"/>
          </a:p>
        </p:txBody>
      </p:sp>
      <p:sp>
        <p:nvSpPr>
          <p:cNvPr id="11" name="Google Shape;14;p2">
            <a:extLst>
              <a:ext uri="{FF2B5EF4-FFF2-40B4-BE49-F238E27FC236}">
                <a16:creationId xmlns:a16="http://schemas.microsoft.com/office/drawing/2014/main" id="{15DA814C-0B74-AB47-9C0A-9DEFC50DB31E}"/>
              </a:ext>
            </a:extLst>
          </p:cNvPr>
          <p:cNvSpPr/>
          <p:nvPr userDrawn="1"/>
        </p:nvSpPr>
        <p:spPr>
          <a:xfrm>
            <a:off x="11248134" y="-166"/>
            <a:ext cx="120800" cy="6858000"/>
          </a:xfrm>
          <a:prstGeom prst="rect">
            <a:avLst/>
          </a:prstGeom>
          <a:gradFill>
            <a:gsLst>
              <a:gs pos="0">
                <a:srgbClr val="C6F18D"/>
              </a:gs>
              <a:gs pos="100000">
                <a:srgbClr val="8AD824"/>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sz="2489"/>
          </a:p>
        </p:txBody>
      </p:sp>
      <p:sp>
        <p:nvSpPr>
          <p:cNvPr id="12" name="Google Shape;15;p2">
            <a:extLst>
              <a:ext uri="{FF2B5EF4-FFF2-40B4-BE49-F238E27FC236}">
                <a16:creationId xmlns:a16="http://schemas.microsoft.com/office/drawing/2014/main" id="{E33602E6-BA21-A847-BA7D-5697AAF1ECCC}"/>
              </a:ext>
            </a:extLst>
          </p:cNvPr>
          <p:cNvSpPr/>
          <p:nvPr userDrawn="1"/>
        </p:nvSpPr>
        <p:spPr>
          <a:xfrm rot="10800000">
            <a:off x="10920917" y="-166"/>
            <a:ext cx="330400" cy="6858000"/>
          </a:xfrm>
          <a:prstGeom prst="rect">
            <a:avLst/>
          </a:prstGeom>
          <a:gradFill>
            <a:gsLst>
              <a:gs pos="0">
                <a:srgbClr val="1077D2"/>
              </a:gs>
              <a:gs pos="100000">
                <a:srgbClr val="093153"/>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sz="2489"/>
          </a:p>
        </p:txBody>
      </p:sp>
      <p:cxnSp>
        <p:nvCxnSpPr>
          <p:cNvPr id="7" name="Straight Connector 6">
            <a:extLst>
              <a:ext uri="{FF2B5EF4-FFF2-40B4-BE49-F238E27FC236}">
                <a16:creationId xmlns:a16="http://schemas.microsoft.com/office/drawing/2014/main" id="{843ECBFF-C567-D54E-B128-9D214C82270F}"/>
              </a:ext>
            </a:extLst>
          </p:cNvPr>
          <p:cNvCxnSpPr/>
          <p:nvPr userDrawn="1"/>
        </p:nvCxnSpPr>
        <p:spPr>
          <a:xfrm>
            <a:off x="308919" y="494270"/>
            <a:ext cx="10849232" cy="0"/>
          </a:xfrm>
          <a:prstGeom prst="line">
            <a:avLst/>
          </a:prstGeom>
          <a:ln w="79375">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1134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dark">
  <p:cSld name="BLANK_1">
    <p:spTree>
      <p:nvGrpSpPr>
        <p:cNvPr id="1" name="Shape 102"/>
        <p:cNvGrpSpPr/>
        <p:nvPr/>
      </p:nvGrpSpPr>
      <p:grpSpPr>
        <a:xfrm>
          <a:off x="0" y="0"/>
          <a:ext cx="0" cy="0"/>
          <a:chOff x="0" y="0"/>
          <a:chExt cx="0" cy="0"/>
        </a:xfrm>
      </p:grpSpPr>
      <p:sp>
        <p:nvSpPr>
          <p:cNvPr id="7" name="Google Shape;13;p2">
            <a:extLst>
              <a:ext uri="{FF2B5EF4-FFF2-40B4-BE49-F238E27FC236}">
                <a16:creationId xmlns:a16="http://schemas.microsoft.com/office/drawing/2014/main" id="{79571669-D144-5243-8F27-7995E0EE45D9}"/>
              </a:ext>
            </a:extLst>
          </p:cNvPr>
          <p:cNvSpPr/>
          <p:nvPr userDrawn="1"/>
        </p:nvSpPr>
        <p:spPr>
          <a:xfrm rot="10800000">
            <a:off x="0" y="0"/>
            <a:ext cx="11002296" cy="6858000"/>
          </a:xfrm>
          <a:prstGeom prst="rect">
            <a:avLst/>
          </a:prstGeom>
          <a:gradFill>
            <a:gsLst>
              <a:gs pos="0">
                <a:srgbClr val="75DDFF"/>
              </a:gs>
              <a:gs pos="100000">
                <a:srgbClr val="09B1E9"/>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sz="2489"/>
          </a:p>
        </p:txBody>
      </p:sp>
      <p:sp>
        <p:nvSpPr>
          <p:cNvPr id="8" name="Google Shape;10;p2">
            <a:extLst>
              <a:ext uri="{FF2B5EF4-FFF2-40B4-BE49-F238E27FC236}">
                <a16:creationId xmlns:a16="http://schemas.microsoft.com/office/drawing/2014/main" id="{00A536EC-7633-1348-980A-54F1E2447666}"/>
              </a:ext>
            </a:extLst>
          </p:cNvPr>
          <p:cNvSpPr/>
          <p:nvPr userDrawn="1"/>
        </p:nvSpPr>
        <p:spPr>
          <a:xfrm rot="10800000">
            <a:off x="11228837" y="166"/>
            <a:ext cx="504091" cy="6858000"/>
          </a:xfrm>
          <a:prstGeom prst="rect">
            <a:avLst/>
          </a:prstGeom>
          <a:gradFill>
            <a:gsLst>
              <a:gs pos="0">
                <a:srgbClr val="364072"/>
              </a:gs>
              <a:gs pos="100000">
                <a:srgbClr val="0E0F18"/>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dirty="0"/>
          </a:p>
        </p:txBody>
      </p:sp>
      <p:sp>
        <p:nvSpPr>
          <p:cNvPr id="9" name="Google Shape;12;p2">
            <a:extLst>
              <a:ext uri="{FF2B5EF4-FFF2-40B4-BE49-F238E27FC236}">
                <a16:creationId xmlns:a16="http://schemas.microsoft.com/office/drawing/2014/main" id="{437F8B48-3036-DF4C-9E80-8BB49910B061}"/>
              </a:ext>
            </a:extLst>
          </p:cNvPr>
          <p:cNvSpPr/>
          <p:nvPr userDrawn="1"/>
        </p:nvSpPr>
        <p:spPr>
          <a:xfrm>
            <a:off x="11597200" y="0"/>
            <a:ext cx="594800" cy="6858000"/>
          </a:xfrm>
          <a:prstGeom prst="rect">
            <a:avLst/>
          </a:prstGeom>
          <a:gradFill>
            <a:gsLst>
              <a:gs pos="0">
                <a:srgbClr val="3177EE"/>
              </a:gs>
              <a:gs pos="100000">
                <a:srgbClr val="113D8A"/>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sz="2489"/>
          </a:p>
        </p:txBody>
      </p:sp>
      <p:sp>
        <p:nvSpPr>
          <p:cNvPr id="10" name="Google Shape;14;p2">
            <a:extLst>
              <a:ext uri="{FF2B5EF4-FFF2-40B4-BE49-F238E27FC236}">
                <a16:creationId xmlns:a16="http://schemas.microsoft.com/office/drawing/2014/main" id="{75644B5B-4EB7-464B-8089-BC74B058B307}"/>
              </a:ext>
            </a:extLst>
          </p:cNvPr>
          <p:cNvSpPr/>
          <p:nvPr userDrawn="1"/>
        </p:nvSpPr>
        <p:spPr>
          <a:xfrm>
            <a:off x="11248134" y="0"/>
            <a:ext cx="120800" cy="6858000"/>
          </a:xfrm>
          <a:prstGeom prst="rect">
            <a:avLst/>
          </a:prstGeom>
          <a:gradFill>
            <a:gsLst>
              <a:gs pos="0">
                <a:srgbClr val="C6F18D"/>
              </a:gs>
              <a:gs pos="100000">
                <a:srgbClr val="8AD824"/>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sz="2489"/>
          </a:p>
        </p:txBody>
      </p:sp>
      <p:sp>
        <p:nvSpPr>
          <p:cNvPr id="11" name="Google Shape;15;p2">
            <a:extLst>
              <a:ext uri="{FF2B5EF4-FFF2-40B4-BE49-F238E27FC236}">
                <a16:creationId xmlns:a16="http://schemas.microsoft.com/office/drawing/2014/main" id="{A1CBA951-5847-4E4E-A128-1F0DDAE57548}"/>
              </a:ext>
            </a:extLst>
          </p:cNvPr>
          <p:cNvSpPr/>
          <p:nvPr userDrawn="1"/>
        </p:nvSpPr>
        <p:spPr>
          <a:xfrm rot="10800000">
            <a:off x="10920917" y="0"/>
            <a:ext cx="330400" cy="6858000"/>
          </a:xfrm>
          <a:prstGeom prst="rect">
            <a:avLst/>
          </a:prstGeom>
          <a:gradFill>
            <a:gsLst>
              <a:gs pos="0">
                <a:srgbClr val="1077D2"/>
              </a:gs>
              <a:gs pos="100000">
                <a:srgbClr val="093153"/>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sz="2489"/>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userDrawn="1">
  <p:cSld name="1_Title only">
    <p:spTree>
      <p:nvGrpSpPr>
        <p:cNvPr id="1" name="Shape 69"/>
        <p:cNvGrpSpPr/>
        <p:nvPr/>
      </p:nvGrpSpPr>
      <p:grpSpPr>
        <a:xfrm>
          <a:off x="0" y="0"/>
          <a:ext cx="0" cy="0"/>
          <a:chOff x="0" y="0"/>
          <a:chExt cx="0" cy="0"/>
        </a:xfrm>
      </p:grpSpPr>
      <p:pic>
        <p:nvPicPr>
          <p:cNvPr id="10" name="Picture 9">
            <a:extLst>
              <a:ext uri="{FF2B5EF4-FFF2-40B4-BE49-F238E27FC236}">
                <a16:creationId xmlns:a16="http://schemas.microsoft.com/office/drawing/2014/main" id="{DE07E5F2-E7B3-424D-95AC-4F8AC275BF26}"/>
              </a:ext>
            </a:extLst>
          </p:cNvPr>
          <p:cNvPicPr>
            <a:picLocks noChangeAspect="1"/>
          </p:cNvPicPr>
          <p:nvPr userDrawn="1"/>
        </p:nvPicPr>
        <p:blipFill>
          <a:blip r:embed="rId2"/>
          <a:stretch>
            <a:fillRect/>
          </a:stretch>
        </p:blipFill>
        <p:spPr>
          <a:xfrm rot="10800000">
            <a:off x="0" y="0"/>
            <a:ext cx="3854245" cy="6858000"/>
          </a:xfrm>
          <a:prstGeom prst="rect">
            <a:avLst/>
          </a:prstGeom>
        </p:spPr>
      </p:pic>
      <p:sp>
        <p:nvSpPr>
          <p:cNvPr id="11" name="Google Shape;10;p2">
            <a:extLst>
              <a:ext uri="{FF2B5EF4-FFF2-40B4-BE49-F238E27FC236}">
                <a16:creationId xmlns:a16="http://schemas.microsoft.com/office/drawing/2014/main" id="{FAEE2A3A-D568-864D-81E1-FF3409A76E8B}"/>
              </a:ext>
            </a:extLst>
          </p:cNvPr>
          <p:cNvSpPr/>
          <p:nvPr userDrawn="1"/>
        </p:nvSpPr>
        <p:spPr>
          <a:xfrm rot="10800000">
            <a:off x="2936820" y="166"/>
            <a:ext cx="504091" cy="6858000"/>
          </a:xfrm>
          <a:prstGeom prst="rect">
            <a:avLst/>
          </a:prstGeom>
          <a:gradFill>
            <a:gsLst>
              <a:gs pos="0">
                <a:srgbClr val="364072"/>
              </a:gs>
              <a:gs pos="100000">
                <a:srgbClr val="0E0F18"/>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dirty="0"/>
          </a:p>
        </p:txBody>
      </p:sp>
      <p:sp>
        <p:nvSpPr>
          <p:cNvPr id="12" name="Google Shape;12;p2">
            <a:extLst>
              <a:ext uri="{FF2B5EF4-FFF2-40B4-BE49-F238E27FC236}">
                <a16:creationId xmlns:a16="http://schemas.microsoft.com/office/drawing/2014/main" id="{25AB42BA-1A5E-024D-ACE9-274B124ADE31}"/>
              </a:ext>
            </a:extLst>
          </p:cNvPr>
          <p:cNvSpPr/>
          <p:nvPr userDrawn="1"/>
        </p:nvSpPr>
        <p:spPr>
          <a:xfrm>
            <a:off x="3305183" y="0"/>
            <a:ext cx="594800" cy="6858000"/>
          </a:xfrm>
          <a:prstGeom prst="rect">
            <a:avLst/>
          </a:prstGeom>
          <a:gradFill>
            <a:gsLst>
              <a:gs pos="0">
                <a:srgbClr val="3177EE"/>
              </a:gs>
              <a:gs pos="100000">
                <a:srgbClr val="113D8A"/>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sz="2489"/>
          </a:p>
        </p:txBody>
      </p:sp>
      <p:sp>
        <p:nvSpPr>
          <p:cNvPr id="13" name="Google Shape;14;p2">
            <a:extLst>
              <a:ext uri="{FF2B5EF4-FFF2-40B4-BE49-F238E27FC236}">
                <a16:creationId xmlns:a16="http://schemas.microsoft.com/office/drawing/2014/main" id="{D94CF7D3-EA03-2247-AFFA-784315994B88}"/>
              </a:ext>
            </a:extLst>
          </p:cNvPr>
          <p:cNvSpPr/>
          <p:nvPr userDrawn="1"/>
        </p:nvSpPr>
        <p:spPr>
          <a:xfrm>
            <a:off x="2956117" y="0"/>
            <a:ext cx="120800" cy="6858000"/>
          </a:xfrm>
          <a:prstGeom prst="rect">
            <a:avLst/>
          </a:prstGeom>
          <a:gradFill>
            <a:gsLst>
              <a:gs pos="0">
                <a:srgbClr val="C6F18D"/>
              </a:gs>
              <a:gs pos="100000">
                <a:srgbClr val="8AD824"/>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sz="2489"/>
          </a:p>
        </p:txBody>
      </p:sp>
      <p:sp>
        <p:nvSpPr>
          <p:cNvPr id="14" name="Google Shape;15;p2">
            <a:extLst>
              <a:ext uri="{FF2B5EF4-FFF2-40B4-BE49-F238E27FC236}">
                <a16:creationId xmlns:a16="http://schemas.microsoft.com/office/drawing/2014/main" id="{0A0B48BD-B8B1-6C43-885B-7D419CFA8A7C}"/>
              </a:ext>
            </a:extLst>
          </p:cNvPr>
          <p:cNvSpPr/>
          <p:nvPr userDrawn="1"/>
        </p:nvSpPr>
        <p:spPr>
          <a:xfrm rot="10800000">
            <a:off x="2628900" y="0"/>
            <a:ext cx="330400" cy="6858000"/>
          </a:xfrm>
          <a:prstGeom prst="rect">
            <a:avLst/>
          </a:prstGeom>
          <a:gradFill>
            <a:gsLst>
              <a:gs pos="0">
                <a:srgbClr val="1077D2"/>
              </a:gs>
              <a:gs pos="100000">
                <a:srgbClr val="093153"/>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sz="2489"/>
          </a:p>
        </p:txBody>
      </p:sp>
    </p:spTree>
    <p:extLst>
      <p:ext uri="{BB962C8B-B14F-4D97-AF65-F5344CB8AC3E}">
        <p14:creationId xmlns:p14="http://schemas.microsoft.com/office/powerpoint/2010/main" val="2450227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4" r:id="rId4"/>
    <p:sldLayoutId id="2147483657" r:id="rId5"/>
    <p:sldLayoutId id="2147483660" r:id="rId6"/>
    <p:sldLayoutId id="2147483658" r:id="rId7"/>
    <p:sldLayoutId id="2147483661"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hyperlink" Target="mailto:webmaster@na.org" TargetMode="External"/><Relationship Id="rId2" Type="http://schemas.openxmlformats.org/officeDocument/2006/relationships/notesSlide" Target="../notesSlides/notesSlide25.xml"/><Relationship Id="rId1" Type="http://schemas.openxmlformats.org/officeDocument/2006/relationships/slideLayout" Target="../slideLayouts/slideLayout8.xml"/><Relationship Id="rId5" Type="http://schemas.openxmlformats.org/officeDocument/2006/relationships/image" Target="../media/image16.png"/><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www.na.org/conference"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http://www.na.org/conference" TargetMode="External"/><Relationship Id="rId7" Type="http://schemas.openxmlformats.org/officeDocument/2006/relationships/image" Target="../media/image19.png"/><Relationship Id="rId12"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18.png"/><Relationship Id="rId11" Type="http://schemas.openxmlformats.org/officeDocument/2006/relationships/image" Target="../media/image22.png"/><Relationship Id="rId5" Type="http://schemas.openxmlformats.org/officeDocument/2006/relationships/image" Target="../media/image13.png"/><Relationship Id="rId10" Type="http://schemas.openxmlformats.org/officeDocument/2006/relationships/image" Target="../media/image21.png"/><Relationship Id="rId4" Type="http://schemas.openxmlformats.org/officeDocument/2006/relationships/hyperlink" Target="mailto:worldboard@na.org" TargetMode="External"/><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www.na.org/fipt"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2"/>
        <p:cNvGrpSpPr/>
        <p:nvPr/>
      </p:nvGrpSpPr>
      <p:grpSpPr>
        <a:xfrm>
          <a:off x="0" y="0"/>
          <a:ext cx="0" cy="0"/>
          <a:chOff x="0" y="0"/>
          <a:chExt cx="0" cy="0"/>
        </a:xfrm>
      </p:grpSpPr>
      <p:sp>
        <p:nvSpPr>
          <p:cNvPr id="3" name="TextBox 2">
            <a:extLst>
              <a:ext uri="{FF2B5EF4-FFF2-40B4-BE49-F238E27FC236}">
                <a16:creationId xmlns:a16="http://schemas.microsoft.com/office/drawing/2014/main" id="{36679429-94F2-774F-8B20-378CD9E46D7C}"/>
              </a:ext>
            </a:extLst>
          </p:cNvPr>
          <p:cNvSpPr txBox="1"/>
          <p:nvPr/>
        </p:nvSpPr>
        <p:spPr>
          <a:xfrm>
            <a:off x="6156960" y="780289"/>
            <a:ext cx="5820181" cy="2862322"/>
          </a:xfrm>
          <a:prstGeom prst="rect">
            <a:avLst/>
          </a:prstGeom>
          <a:noFill/>
        </p:spPr>
        <p:txBody>
          <a:bodyPr wrap="square" rtlCol="0">
            <a:spAutoFit/>
          </a:bodyPr>
          <a:lstStyle/>
          <a:p>
            <a:r>
              <a:rPr lang="en-US" sz="3600" b="1" dirty="0">
                <a:solidFill>
                  <a:srgbClr val="143A7E"/>
                </a:solidFill>
              </a:rPr>
              <a:t>This is the third of five PowerPoints covering material in the </a:t>
            </a:r>
            <a:br>
              <a:rPr lang="en-US" sz="3600" b="1" dirty="0">
                <a:solidFill>
                  <a:srgbClr val="143A7E"/>
                </a:solidFill>
              </a:rPr>
            </a:br>
            <a:r>
              <a:rPr lang="en-US" sz="3600" b="1" dirty="0">
                <a:solidFill>
                  <a:srgbClr val="143A7E"/>
                </a:solidFill>
              </a:rPr>
              <a:t>2020 </a:t>
            </a:r>
            <a:r>
              <a:rPr lang="en-US" sz="3600" b="1" i="1" dirty="0">
                <a:solidFill>
                  <a:srgbClr val="143A7E"/>
                </a:solidFill>
              </a:rPr>
              <a:t>Conference </a:t>
            </a:r>
            <a:br>
              <a:rPr lang="en-US" sz="3600" b="1" i="1" dirty="0">
                <a:solidFill>
                  <a:srgbClr val="143A7E"/>
                </a:solidFill>
              </a:rPr>
            </a:br>
            <a:r>
              <a:rPr lang="en-US" sz="3600" b="1" i="1" dirty="0">
                <a:solidFill>
                  <a:srgbClr val="143A7E"/>
                </a:solidFill>
              </a:rPr>
              <a:t>Agenda Report</a:t>
            </a:r>
          </a:p>
        </p:txBody>
      </p:sp>
      <p:sp>
        <p:nvSpPr>
          <p:cNvPr id="4" name="TextBox 3">
            <a:extLst>
              <a:ext uri="{FF2B5EF4-FFF2-40B4-BE49-F238E27FC236}">
                <a16:creationId xmlns:a16="http://schemas.microsoft.com/office/drawing/2014/main" id="{DE96406E-1F5D-674D-BA0A-C4401397F013}"/>
              </a:ext>
            </a:extLst>
          </p:cNvPr>
          <p:cNvSpPr txBox="1"/>
          <p:nvPr/>
        </p:nvSpPr>
        <p:spPr>
          <a:xfrm>
            <a:off x="6599767" y="3936694"/>
            <a:ext cx="5003122" cy="1952714"/>
          </a:xfrm>
          <a:prstGeom prst="rect">
            <a:avLst/>
          </a:prstGeom>
          <a:noFill/>
        </p:spPr>
        <p:txBody>
          <a:bodyPr wrap="square" rtlCol="0">
            <a:spAutoFit/>
          </a:bodyPr>
          <a:lstStyle/>
          <a:p>
            <a:pPr lvl="2"/>
            <a:r>
              <a:rPr lang="en-US" sz="3200" b="1" i="1" dirty="0">
                <a:solidFill>
                  <a:srgbClr val="143A7E"/>
                </a:solidFill>
              </a:rPr>
              <a:t>Fellowship Intellectual Property Trust</a:t>
            </a:r>
            <a:r>
              <a:rPr lang="en-US" sz="3200" b="1" dirty="0">
                <a:solidFill>
                  <a:srgbClr val="143A7E"/>
                </a:solidFill>
              </a:rPr>
              <a:t>, </a:t>
            </a:r>
          </a:p>
          <a:p>
            <a:pPr lvl="2"/>
            <a:r>
              <a:rPr lang="en-US" sz="3200" b="1" dirty="0">
                <a:solidFill>
                  <a:srgbClr val="143A7E"/>
                </a:solidFill>
              </a:rPr>
              <a:t>Motions 3–5</a:t>
            </a:r>
          </a:p>
          <a:p>
            <a:endParaRPr lang="en-US" sz="2489" dirty="0"/>
          </a:p>
        </p:txBody>
      </p:sp>
      <p:pic>
        <p:nvPicPr>
          <p:cNvPr id="8" name="Picture 7">
            <a:extLst>
              <a:ext uri="{FF2B5EF4-FFF2-40B4-BE49-F238E27FC236}">
                <a16:creationId xmlns:a16="http://schemas.microsoft.com/office/drawing/2014/main" id="{13FC89D8-E8D0-F544-92DF-C30D7EBFA55F}"/>
              </a:ext>
            </a:extLst>
          </p:cNvPr>
          <p:cNvPicPr>
            <a:picLocks noChangeAspect="1"/>
          </p:cNvPicPr>
          <p:nvPr/>
        </p:nvPicPr>
        <p:blipFill>
          <a:blip r:embed="rId4"/>
          <a:stretch>
            <a:fillRect/>
          </a:stretch>
        </p:blipFill>
        <p:spPr>
          <a:xfrm>
            <a:off x="2564784" y="804356"/>
            <a:ext cx="1965800" cy="2743317"/>
          </a:xfrm>
          <a:prstGeom prst="rect">
            <a:avLst/>
          </a:prstGeom>
        </p:spPr>
      </p:pic>
      <p:pic>
        <p:nvPicPr>
          <p:cNvPr id="9" name="Picture 8">
            <a:extLst>
              <a:ext uri="{FF2B5EF4-FFF2-40B4-BE49-F238E27FC236}">
                <a16:creationId xmlns:a16="http://schemas.microsoft.com/office/drawing/2014/main" id="{92C70DC4-2E58-F341-82D8-02C76A77B360}"/>
              </a:ext>
            </a:extLst>
          </p:cNvPr>
          <p:cNvPicPr>
            <a:picLocks noChangeAspect="1"/>
          </p:cNvPicPr>
          <p:nvPr/>
        </p:nvPicPr>
        <p:blipFill>
          <a:blip r:embed="rId5"/>
          <a:stretch>
            <a:fillRect/>
          </a:stretch>
        </p:blipFill>
        <p:spPr>
          <a:xfrm>
            <a:off x="10467101" y="5288037"/>
            <a:ext cx="1555011" cy="1569963"/>
          </a:xfrm>
          <a:prstGeom prst="rect">
            <a:avLst/>
          </a:prstGeom>
        </p:spPr>
      </p:pic>
      <p:pic>
        <p:nvPicPr>
          <p:cNvPr id="10" name="Picture 9">
            <a:extLst>
              <a:ext uri="{FF2B5EF4-FFF2-40B4-BE49-F238E27FC236}">
                <a16:creationId xmlns:a16="http://schemas.microsoft.com/office/drawing/2014/main" id="{7D0F15BA-FEED-684C-BE28-FBF25588702F}"/>
              </a:ext>
            </a:extLst>
          </p:cNvPr>
          <p:cNvPicPr>
            <a:picLocks noChangeAspect="1"/>
          </p:cNvPicPr>
          <p:nvPr/>
        </p:nvPicPr>
        <p:blipFill>
          <a:blip r:embed="rId6"/>
          <a:stretch>
            <a:fillRect/>
          </a:stretch>
        </p:blipFill>
        <p:spPr>
          <a:xfrm>
            <a:off x="0" y="4368404"/>
            <a:ext cx="4911685" cy="1923141"/>
          </a:xfrm>
          <a:prstGeom prst="rect">
            <a:avLst/>
          </a:prstGeom>
        </p:spPr>
      </p:pic>
      <p:pic>
        <p:nvPicPr>
          <p:cNvPr id="11" name="Picture 10">
            <a:extLst>
              <a:ext uri="{FF2B5EF4-FFF2-40B4-BE49-F238E27FC236}">
                <a16:creationId xmlns:a16="http://schemas.microsoft.com/office/drawing/2014/main" id="{1E7D16E5-E3AF-CF48-988F-84A7140D265D}"/>
              </a:ext>
            </a:extLst>
          </p:cNvPr>
          <p:cNvPicPr>
            <a:picLocks noChangeAspect="1"/>
          </p:cNvPicPr>
          <p:nvPr/>
        </p:nvPicPr>
        <p:blipFill>
          <a:blip r:embed="rId7"/>
          <a:stretch>
            <a:fillRect/>
          </a:stretch>
        </p:blipFill>
        <p:spPr>
          <a:xfrm>
            <a:off x="1598951" y="2638132"/>
            <a:ext cx="1102583" cy="1128224"/>
          </a:xfrm>
          <a:prstGeom prst="rect">
            <a:avLst/>
          </a:prstGeom>
        </p:spPr>
      </p:pic>
      <p:pic>
        <p:nvPicPr>
          <p:cNvPr id="12" name="Picture 11">
            <a:extLst>
              <a:ext uri="{FF2B5EF4-FFF2-40B4-BE49-F238E27FC236}">
                <a16:creationId xmlns:a16="http://schemas.microsoft.com/office/drawing/2014/main" id="{7421B6BC-7E16-B049-9E83-5C974A43EBA9}"/>
              </a:ext>
            </a:extLst>
          </p:cNvPr>
          <p:cNvPicPr>
            <a:picLocks noChangeAspect="1"/>
          </p:cNvPicPr>
          <p:nvPr/>
        </p:nvPicPr>
        <p:blipFill>
          <a:blip r:embed="rId8"/>
          <a:stretch>
            <a:fillRect/>
          </a:stretch>
        </p:blipFill>
        <p:spPr>
          <a:xfrm rot="21269328">
            <a:off x="525625" y="644439"/>
            <a:ext cx="1507067" cy="372533"/>
          </a:xfrm>
          <a:prstGeom prst="rect">
            <a:avLst/>
          </a:prstGeom>
        </p:spPr>
      </p:pic>
      <p:pic>
        <p:nvPicPr>
          <p:cNvPr id="13" name="Picture 12">
            <a:extLst>
              <a:ext uri="{FF2B5EF4-FFF2-40B4-BE49-F238E27FC236}">
                <a16:creationId xmlns:a16="http://schemas.microsoft.com/office/drawing/2014/main" id="{72867FE8-158B-874C-BA6B-40D08ED31835}"/>
              </a:ext>
            </a:extLst>
          </p:cNvPr>
          <p:cNvPicPr>
            <a:picLocks noChangeAspect="1"/>
          </p:cNvPicPr>
          <p:nvPr/>
        </p:nvPicPr>
        <p:blipFill>
          <a:blip r:embed="rId9"/>
          <a:stretch>
            <a:fillRect/>
          </a:stretch>
        </p:blipFill>
        <p:spPr>
          <a:xfrm rot="640678">
            <a:off x="3410817" y="6182332"/>
            <a:ext cx="1253067" cy="389467"/>
          </a:xfrm>
          <a:prstGeom prst="rect">
            <a:avLst/>
          </a:prstGeom>
        </p:spPr>
      </p:pic>
      <p:pic>
        <p:nvPicPr>
          <p:cNvPr id="14" name="Picture 13">
            <a:extLst>
              <a:ext uri="{FF2B5EF4-FFF2-40B4-BE49-F238E27FC236}">
                <a16:creationId xmlns:a16="http://schemas.microsoft.com/office/drawing/2014/main" id="{AF879971-766A-F24F-801B-CB175A38BA60}"/>
              </a:ext>
            </a:extLst>
          </p:cNvPr>
          <p:cNvPicPr>
            <a:picLocks noChangeAspect="1"/>
          </p:cNvPicPr>
          <p:nvPr/>
        </p:nvPicPr>
        <p:blipFill>
          <a:blip r:embed="rId10"/>
          <a:stretch>
            <a:fillRect/>
          </a:stretch>
        </p:blipFill>
        <p:spPr>
          <a:xfrm>
            <a:off x="1222392" y="3704653"/>
            <a:ext cx="1032933" cy="50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5760" y="1930400"/>
            <a:ext cx="10088880" cy="4470400"/>
          </a:xfrm>
          <a:prstGeom prst="rect">
            <a:avLst/>
          </a:prstGeom>
        </p:spPr>
        <p:txBody>
          <a:bodyPr wrap="square">
            <a:noAutofit/>
          </a:bodyPr>
          <a:lstStyle/>
          <a:p>
            <a:pPr marL="457200" lvl="0" indent="-457200">
              <a:lnSpc>
                <a:spcPct val="105000"/>
              </a:lnSpc>
              <a:spcAft>
                <a:spcPts val="600"/>
              </a:spcAft>
              <a:buClr>
                <a:srgbClr val="00B050"/>
              </a:buClr>
              <a:buFont typeface="Wingdings" panose="05000000000000000000" pitchFamily="2" charset="2"/>
              <a:buChar char="ü"/>
            </a:pPr>
            <a:r>
              <a:rPr lang="en-US" sz="3200" dirty="0">
                <a:solidFill>
                  <a:srgbClr val="254061"/>
                </a:solidFill>
                <a:latin typeface="+mn-lt"/>
                <a:ea typeface="Calibri" panose="020F0502020204030204" pitchFamily="34" charset="0"/>
                <a:cs typeface="Times New Roman" panose="02020603050405020304" pitchFamily="18" charset="0"/>
              </a:rPr>
              <a:t>Most substantial change suggested to Operational Rules is to Inspection Clause (Article V, Section 3)</a:t>
            </a:r>
          </a:p>
          <a:p>
            <a:pPr marL="457200" lvl="0" indent="-457200">
              <a:lnSpc>
                <a:spcPct val="105000"/>
              </a:lnSpc>
              <a:spcAft>
                <a:spcPts val="600"/>
              </a:spcAft>
              <a:buClr>
                <a:srgbClr val="00B050"/>
              </a:buClr>
              <a:buFont typeface="Wingdings" panose="05000000000000000000" pitchFamily="2" charset="2"/>
              <a:buChar char="ü"/>
            </a:pPr>
            <a:r>
              <a:rPr lang="en-US" sz="3200" dirty="0">
                <a:solidFill>
                  <a:srgbClr val="254061"/>
                </a:solidFill>
                <a:latin typeface="+mn-lt"/>
                <a:ea typeface="Calibri" panose="020F0502020204030204" pitchFamily="34" charset="0"/>
                <a:cs typeface="Times New Roman" panose="02020603050405020304" pitchFamily="18" charset="0"/>
              </a:rPr>
              <a:t>According to the </a:t>
            </a:r>
            <a:r>
              <a:rPr lang="en-US" sz="3200" i="1" dirty="0">
                <a:solidFill>
                  <a:srgbClr val="254061"/>
                </a:solidFill>
                <a:latin typeface="+mn-lt"/>
                <a:ea typeface="Calibri" panose="020F0502020204030204" pitchFamily="34" charset="0"/>
                <a:cs typeface="Times New Roman" panose="02020603050405020304" pitchFamily="18" charset="0"/>
              </a:rPr>
              <a:t>FIPT</a:t>
            </a:r>
            <a:r>
              <a:rPr lang="en-US" sz="3200" dirty="0">
                <a:solidFill>
                  <a:srgbClr val="254061"/>
                </a:solidFill>
                <a:latin typeface="+mn-lt"/>
                <a:ea typeface="Calibri" panose="020F0502020204030204" pitchFamily="34" charset="0"/>
                <a:cs typeface="Times New Roman" panose="02020603050405020304" pitchFamily="18" charset="0"/>
              </a:rPr>
              <a:t>, the WSC is the body authorized to make decisions on behalf of the Trust’s beneficiary, the NA Fellowship as a whole.</a:t>
            </a:r>
            <a:endParaRPr lang="en-US" sz="3200" dirty="0">
              <a:latin typeface="+mn-lt"/>
              <a:ea typeface="Calibri" panose="020F0502020204030204" pitchFamily="34" charset="0"/>
              <a:cs typeface="Times New Roman" panose="02020603050405020304" pitchFamily="18" charset="0"/>
            </a:endParaRPr>
          </a:p>
          <a:p>
            <a:pPr marL="457200" lvl="0" indent="-457200">
              <a:lnSpc>
                <a:spcPct val="105000"/>
              </a:lnSpc>
              <a:spcAft>
                <a:spcPts val="600"/>
              </a:spcAft>
              <a:buClr>
                <a:srgbClr val="00B050"/>
              </a:buClr>
              <a:buFont typeface="Wingdings" panose="05000000000000000000" pitchFamily="2" charset="2"/>
              <a:buChar char="ü"/>
            </a:pPr>
            <a:r>
              <a:rPr lang="en-US" sz="3200" dirty="0">
                <a:solidFill>
                  <a:srgbClr val="254061"/>
                </a:solidFill>
                <a:latin typeface="+mn-lt"/>
                <a:ea typeface="Calibri" panose="020F0502020204030204" pitchFamily="34" charset="0"/>
                <a:cs typeface="Times New Roman" panose="02020603050405020304" pitchFamily="18" charset="0"/>
              </a:rPr>
              <a:t>The proposed revisions to the Operational Guidelines would extend this logic to inspections.</a:t>
            </a:r>
            <a:endParaRPr lang="en-US" sz="3200" dirty="0">
              <a:effectLst/>
              <a:latin typeface="+mn-lt"/>
              <a:ea typeface="Calibri" panose="020F0502020204030204" pitchFamily="34" charset="0"/>
              <a:cs typeface="Times New Roman" panose="02020603050405020304" pitchFamily="18" charset="0"/>
            </a:endParaRPr>
          </a:p>
        </p:txBody>
      </p:sp>
      <p:sp>
        <p:nvSpPr>
          <p:cNvPr id="4" name="Google Shape;118;p14"/>
          <p:cNvSpPr txBox="1">
            <a:spLocks/>
          </p:cNvSpPr>
          <p:nvPr/>
        </p:nvSpPr>
        <p:spPr>
          <a:xfrm>
            <a:off x="196360" y="388573"/>
            <a:ext cx="10532599" cy="952548"/>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4400" b="1" dirty="0">
                <a:solidFill>
                  <a:schemeClr val="accent1">
                    <a:lumMod val="50000"/>
                  </a:schemeClr>
                </a:solidFill>
              </a:rPr>
              <a:t>Inspection Clause</a:t>
            </a:r>
          </a:p>
        </p:txBody>
      </p:sp>
    </p:spTree>
    <p:extLst>
      <p:ext uri="{BB962C8B-B14F-4D97-AF65-F5344CB8AC3E}">
        <p14:creationId xmlns:p14="http://schemas.microsoft.com/office/powerpoint/2010/main" val="1987729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3224" y="2464561"/>
            <a:ext cx="9923584" cy="3243820"/>
          </a:xfrm>
          <a:prstGeom prst="rect">
            <a:avLst/>
          </a:prstGeom>
        </p:spPr>
        <p:txBody>
          <a:bodyPr wrap="square">
            <a:noAutofit/>
          </a:bodyPr>
          <a:lstStyle/>
          <a:p>
            <a:r>
              <a:rPr lang="en-US" sz="2400" i="1" dirty="0">
                <a:solidFill>
                  <a:schemeClr val="accent1">
                    <a:lumMod val="50000"/>
                  </a:schemeClr>
                </a:solidFill>
              </a:rPr>
              <a:t>“Decisions concerning NA’s intellectual properties directly affect each individual NA group as well as NA as a whole. For this reason, such decisions are made by the duly authorized representatives of the NA groups, their regional delegates, when those RDs gather at NA’s World Service Conference.”</a:t>
            </a:r>
          </a:p>
          <a:p>
            <a:endParaRPr lang="en-US" sz="2800" i="1" dirty="0">
              <a:solidFill>
                <a:schemeClr val="accent1">
                  <a:lumMod val="50000"/>
                </a:schemeClr>
              </a:solidFill>
            </a:endParaRPr>
          </a:p>
          <a:p>
            <a:r>
              <a:rPr lang="en-US" sz="2800" dirty="0">
                <a:solidFill>
                  <a:schemeClr val="accent1">
                    <a:lumMod val="50000"/>
                  </a:schemeClr>
                </a:solidFill>
              </a:rPr>
              <a:t>Proposed changes to the Inspection Clause specify that the WSC could make the decision to undertake an inspection. This seems consistent with other duties assigned to the WSC as the Trustor &amp; with how we make decisions in NA.</a:t>
            </a:r>
          </a:p>
          <a:p>
            <a:endParaRPr lang="en-US" sz="2200" dirty="0">
              <a:solidFill>
                <a:schemeClr val="accent1">
                  <a:lumMod val="50000"/>
                </a:schemeClr>
              </a:solidFill>
            </a:endParaRPr>
          </a:p>
        </p:txBody>
      </p:sp>
      <p:sp>
        <p:nvSpPr>
          <p:cNvPr id="7" name="Google Shape;118;p14"/>
          <p:cNvSpPr txBox="1">
            <a:spLocks/>
          </p:cNvSpPr>
          <p:nvPr/>
        </p:nvSpPr>
        <p:spPr>
          <a:xfrm>
            <a:off x="3883074" y="506814"/>
            <a:ext cx="8044766" cy="1484546"/>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4400" b="1" dirty="0">
                <a:solidFill>
                  <a:schemeClr val="accent1">
                    <a:lumMod val="50000"/>
                  </a:schemeClr>
                </a:solidFill>
              </a:rPr>
              <a:t>Bringing the Inspection Clause into alignment</a:t>
            </a:r>
          </a:p>
        </p:txBody>
      </p:sp>
    </p:spTree>
    <p:extLst>
      <p:ext uri="{BB962C8B-B14F-4D97-AF65-F5344CB8AC3E}">
        <p14:creationId xmlns:p14="http://schemas.microsoft.com/office/powerpoint/2010/main" val="182821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16587" y="2007384"/>
            <a:ext cx="7235287" cy="4307152"/>
          </a:xfrm>
          <a:prstGeom prst="rect">
            <a:avLst/>
          </a:prstGeom>
        </p:spPr>
        <p:txBody>
          <a:bodyPr wrap="square">
            <a:noAutofit/>
          </a:bodyPr>
          <a:lstStyle/>
          <a:p>
            <a:pPr>
              <a:lnSpc>
                <a:spcPct val="105000"/>
              </a:lnSpc>
              <a:spcBef>
                <a:spcPts val="600"/>
              </a:spcBef>
              <a:spcAft>
                <a:spcPts val="1200"/>
              </a:spcAft>
            </a:pPr>
            <a:r>
              <a:rPr lang="en-US" sz="3600" dirty="0">
                <a:solidFill>
                  <a:srgbClr val="254061"/>
                </a:solidFill>
                <a:latin typeface="+mn-lt"/>
                <a:ea typeface="Calibri" panose="020F0502020204030204" pitchFamily="34" charset="0"/>
                <a:cs typeface="Times New Roman" panose="02020603050405020304" pitchFamily="18" charset="0"/>
              </a:rPr>
              <a:t>These financial statements may answer your questions about NAWS operations:</a:t>
            </a:r>
            <a:endParaRPr lang="en-US" sz="3600" dirty="0">
              <a:latin typeface="+mn-lt"/>
              <a:ea typeface="Calibri" panose="020F0502020204030204" pitchFamily="34" charset="0"/>
              <a:cs typeface="Times New Roman" panose="02020603050405020304" pitchFamily="18" charset="0"/>
            </a:endParaRPr>
          </a:p>
          <a:p>
            <a:pPr marL="457200" lvl="0" indent="-457200">
              <a:lnSpc>
                <a:spcPct val="105000"/>
              </a:lnSpc>
              <a:spcBef>
                <a:spcPts val="600"/>
              </a:spcBef>
              <a:spcAft>
                <a:spcPts val="600"/>
              </a:spcAft>
              <a:buClr>
                <a:srgbClr val="00B050"/>
              </a:buClr>
              <a:buFont typeface="Wingdings" panose="05000000000000000000" pitchFamily="2" charset="2"/>
              <a:buChar char="ü"/>
            </a:pPr>
            <a:r>
              <a:rPr lang="en-US" sz="3200" dirty="0">
                <a:solidFill>
                  <a:srgbClr val="254061"/>
                </a:solidFill>
                <a:latin typeface="+mn-lt"/>
                <a:ea typeface="Calibri" panose="020F0502020204030204" pitchFamily="34" charset="0"/>
                <a:cs typeface="Times New Roman" panose="02020603050405020304" pitchFamily="18" charset="0"/>
              </a:rPr>
              <a:t>Two-year budget with explanatory cover sheet in the CAT</a:t>
            </a:r>
            <a:endParaRPr lang="en-US" sz="3200" dirty="0">
              <a:latin typeface="+mn-lt"/>
              <a:ea typeface="Calibri" panose="020F0502020204030204" pitchFamily="34" charset="0"/>
              <a:cs typeface="Times New Roman" panose="02020603050405020304" pitchFamily="18" charset="0"/>
            </a:endParaRPr>
          </a:p>
          <a:p>
            <a:pPr marL="457200" lvl="0" indent="-457200">
              <a:lnSpc>
                <a:spcPct val="105000"/>
              </a:lnSpc>
              <a:spcBef>
                <a:spcPts val="600"/>
              </a:spcBef>
              <a:spcAft>
                <a:spcPts val="600"/>
              </a:spcAft>
              <a:buClr>
                <a:srgbClr val="00B050"/>
              </a:buClr>
              <a:buFont typeface="Wingdings" panose="05000000000000000000" pitchFamily="2" charset="2"/>
              <a:buChar char="ü"/>
            </a:pPr>
            <a:r>
              <a:rPr lang="en-US" sz="3200" i="1" dirty="0">
                <a:solidFill>
                  <a:srgbClr val="254061"/>
                </a:solidFill>
                <a:latin typeface="+mn-lt"/>
                <a:ea typeface="Calibri" panose="020F0502020204030204" pitchFamily="34" charset="0"/>
                <a:cs typeface="Times New Roman" panose="02020603050405020304" pitchFamily="18" charset="0"/>
              </a:rPr>
              <a:t>NAWS Annual Report </a:t>
            </a:r>
            <a:r>
              <a:rPr lang="en-US" sz="3200" dirty="0">
                <a:solidFill>
                  <a:srgbClr val="254061"/>
                </a:solidFill>
                <a:latin typeface="+mn-lt"/>
                <a:ea typeface="Calibri" panose="020F0502020204030204" pitchFamily="34" charset="0"/>
                <a:cs typeface="Times New Roman" panose="02020603050405020304" pitchFamily="18" charset="0"/>
              </a:rPr>
              <a:t>includes the report from an independent audit  </a:t>
            </a:r>
            <a:endParaRPr lang="en-US" sz="3200" dirty="0">
              <a:latin typeface="+mn-lt"/>
            </a:endParaRPr>
          </a:p>
        </p:txBody>
      </p:sp>
      <p:sp>
        <p:nvSpPr>
          <p:cNvPr id="4" name="Google Shape;118;p14"/>
          <p:cNvSpPr txBox="1">
            <a:spLocks/>
          </p:cNvSpPr>
          <p:nvPr/>
        </p:nvSpPr>
        <p:spPr>
          <a:xfrm>
            <a:off x="3918003" y="210683"/>
            <a:ext cx="8032457" cy="1704381"/>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4800" b="1" dirty="0">
                <a:solidFill>
                  <a:schemeClr val="accent1">
                    <a:lumMod val="50000"/>
                  </a:schemeClr>
                </a:solidFill>
              </a:rPr>
              <a:t>NAWS</a:t>
            </a:r>
          </a:p>
          <a:p>
            <a:r>
              <a:rPr lang="en-US" sz="4800" b="1" dirty="0">
                <a:solidFill>
                  <a:schemeClr val="accent1">
                    <a:lumMod val="50000"/>
                  </a:schemeClr>
                </a:solidFill>
              </a:rPr>
              <a:t>Financial Reporting</a:t>
            </a:r>
          </a:p>
        </p:txBody>
      </p:sp>
      <p:pic>
        <p:nvPicPr>
          <p:cNvPr id="7" name="Picture 6">
            <a:extLst>
              <a:ext uri="{FF2B5EF4-FFF2-40B4-BE49-F238E27FC236}">
                <a16:creationId xmlns:a16="http://schemas.microsoft.com/office/drawing/2014/main" id="{FF6446DB-79F4-D149-A72D-3D8A219AEEBE}"/>
              </a:ext>
            </a:extLst>
          </p:cNvPr>
          <p:cNvPicPr>
            <a:picLocks noChangeAspect="1"/>
          </p:cNvPicPr>
          <p:nvPr/>
        </p:nvPicPr>
        <p:blipFill>
          <a:blip r:embed="rId3"/>
          <a:stretch>
            <a:fillRect/>
          </a:stretch>
        </p:blipFill>
        <p:spPr>
          <a:xfrm>
            <a:off x="170246" y="577275"/>
            <a:ext cx="2731914" cy="3812446"/>
          </a:xfrm>
          <a:prstGeom prst="rect">
            <a:avLst/>
          </a:prstGeom>
        </p:spPr>
      </p:pic>
      <p:pic>
        <p:nvPicPr>
          <p:cNvPr id="8" name="Picture 7">
            <a:extLst>
              <a:ext uri="{FF2B5EF4-FFF2-40B4-BE49-F238E27FC236}">
                <a16:creationId xmlns:a16="http://schemas.microsoft.com/office/drawing/2014/main" id="{54005C8C-803B-474B-8AF4-9B26B3D7026E}"/>
              </a:ext>
            </a:extLst>
          </p:cNvPr>
          <p:cNvPicPr>
            <a:picLocks noChangeAspect="1"/>
          </p:cNvPicPr>
          <p:nvPr/>
        </p:nvPicPr>
        <p:blipFill>
          <a:blip r:embed="rId4"/>
          <a:stretch>
            <a:fillRect/>
          </a:stretch>
        </p:blipFill>
        <p:spPr>
          <a:xfrm>
            <a:off x="880508" y="4357962"/>
            <a:ext cx="1151467" cy="389467"/>
          </a:xfrm>
          <a:prstGeom prst="rect">
            <a:avLst/>
          </a:prstGeom>
        </p:spPr>
      </p:pic>
      <p:pic>
        <p:nvPicPr>
          <p:cNvPr id="9" name="Picture 8">
            <a:extLst>
              <a:ext uri="{FF2B5EF4-FFF2-40B4-BE49-F238E27FC236}">
                <a16:creationId xmlns:a16="http://schemas.microsoft.com/office/drawing/2014/main" id="{6F34B569-F477-9C44-85B1-B2CF3CD86E37}"/>
              </a:ext>
            </a:extLst>
          </p:cNvPr>
          <p:cNvPicPr>
            <a:picLocks noChangeAspect="1"/>
          </p:cNvPicPr>
          <p:nvPr/>
        </p:nvPicPr>
        <p:blipFill>
          <a:blip r:embed="rId5"/>
          <a:stretch>
            <a:fillRect/>
          </a:stretch>
        </p:blipFill>
        <p:spPr>
          <a:xfrm>
            <a:off x="1026135" y="4676647"/>
            <a:ext cx="982133" cy="508000"/>
          </a:xfrm>
          <a:prstGeom prst="rect">
            <a:avLst/>
          </a:prstGeom>
        </p:spPr>
      </p:pic>
    </p:spTree>
    <p:extLst>
      <p:ext uri="{BB962C8B-B14F-4D97-AF65-F5344CB8AC3E}">
        <p14:creationId xmlns:p14="http://schemas.microsoft.com/office/powerpoint/2010/main" val="2180187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7DFE83AC-E05D-A541-B773-21C774CB3E7B}"/>
              </a:ext>
            </a:extLst>
          </p:cNvPr>
          <p:cNvSpPr/>
          <p:nvPr/>
        </p:nvSpPr>
        <p:spPr>
          <a:xfrm>
            <a:off x="448574" y="1227886"/>
            <a:ext cx="10062217" cy="4465548"/>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t" anchorCtr="0">
            <a:noAutofit/>
          </a:bodyPr>
          <a:lstStyle/>
          <a:p>
            <a:r>
              <a:rPr lang="en-US" sz="3200" b="1" cap="all" dirty="0"/>
              <a:t>Section 3: Inspection of Trustee activities</a:t>
            </a:r>
            <a:endParaRPr lang="en-US" sz="3200" dirty="0"/>
          </a:p>
          <a:p>
            <a:endParaRPr lang="en-US" dirty="0"/>
          </a:p>
          <a:p>
            <a:r>
              <a:rPr lang="en-US" sz="2800" dirty="0"/>
              <a:t>The Fellowship of Narcotics Anonymous, as given voice by its groups through their regional delegates at the World Service Conference, is the Settlor and the Trustor of the Trust. The Fellowship of Narcotics Anonymous as a whole is the Beneficiary of the Trust. Only the Trustor can request and conduct an inspection of Trustee activities on behalf of the Trust Beneficiary. With the exception of any subject and items excluded by law, there are no limitations on what the Trustor can inspect. </a:t>
            </a:r>
          </a:p>
        </p:txBody>
      </p:sp>
    </p:spTree>
    <p:extLst>
      <p:ext uri="{BB962C8B-B14F-4D97-AF65-F5344CB8AC3E}">
        <p14:creationId xmlns:p14="http://schemas.microsoft.com/office/powerpoint/2010/main" val="2312689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7DFE83AC-E05D-A541-B773-21C774CB3E7B}"/>
              </a:ext>
            </a:extLst>
          </p:cNvPr>
          <p:cNvSpPr/>
          <p:nvPr/>
        </p:nvSpPr>
        <p:spPr>
          <a:xfrm>
            <a:off x="362309" y="1104794"/>
            <a:ext cx="9748846" cy="5313259"/>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t" anchorCtr="0">
            <a:noAutofit/>
          </a:bodyPr>
          <a:lstStyle/>
          <a:p>
            <a:r>
              <a:rPr lang="en-US" sz="3200" b="1" cap="all" dirty="0"/>
              <a:t>Section 3: Inspection of Trustee activities (CONTINUED)</a:t>
            </a:r>
            <a:endParaRPr lang="en-US" sz="3200" dirty="0"/>
          </a:p>
          <a:p>
            <a:endParaRPr lang="en-US" dirty="0"/>
          </a:p>
          <a:p>
            <a:r>
              <a:rPr lang="en-US" sz="2800" dirty="0"/>
              <a:t>Under Article IV, Section 12 of the Operational Rules, and consistent with California law, Narcotics Anonymous World Services, as Trustee, is required to, among other things: (1) give a year-end financial report of the previous fiscal year; (2) cause an audit to be performed by an independent certified public accountant of the Trust for the previous fiscal year; and (3) deliver a copy of both the financial reports and independent audit to all participants of the World Service Conference.</a:t>
            </a:r>
          </a:p>
          <a:p>
            <a:endParaRPr lang="en-US" dirty="0"/>
          </a:p>
          <a:p>
            <a:r>
              <a:rPr lang="en-US" sz="3200" dirty="0"/>
              <a:t> </a:t>
            </a:r>
          </a:p>
        </p:txBody>
      </p:sp>
    </p:spTree>
    <p:extLst>
      <p:ext uri="{BB962C8B-B14F-4D97-AF65-F5344CB8AC3E}">
        <p14:creationId xmlns:p14="http://schemas.microsoft.com/office/powerpoint/2010/main" val="38511647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7DFE83AC-E05D-A541-B773-21C774CB3E7B}"/>
              </a:ext>
            </a:extLst>
          </p:cNvPr>
          <p:cNvSpPr/>
          <p:nvPr/>
        </p:nvSpPr>
        <p:spPr>
          <a:xfrm>
            <a:off x="379563" y="998966"/>
            <a:ext cx="9441446" cy="6083015"/>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t" anchorCtr="0">
            <a:noAutofit/>
          </a:bodyPr>
          <a:lstStyle/>
          <a:p>
            <a:r>
              <a:rPr lang="en-US" sz="3200" b="1" cap="all" dirty="0"/>
              <a:t>Section 3: Inspection of Trustee activities (CONTINUED)</a:t>
            </a:r>
            <a:endParaRPr lang="en-US" sz="3200" dirty="0"/>
          </a:p>
          <a:p>
            <a:endParaRPr lang="en-US" dirty="0"/>
          </a:p>
          <a:p>
            <a:r>
              <a:rPr lang="en-US" sz="2800" dirty="0"/>
              <a:t>If, after a review of the financial reports and independent audit, a member or service body has questions or concerns, they can contact the World Board. If questions or concerns still remain after contacting the World Board, they would then be discussed through the established Narcotics Anonymous service structure. This discussion would be initiated by any region, through its regional delegate, submitting a request by motion to the Trustor, at the World Service Conference, through the </a:t>
            </a:r>
            <a:r>
              <a:rPr lang="en-US" sz="2800" i="1" dirty="0"/>
              <a:t>Conference Agenda Report</a:t>
            </a:r>
            <a:r>
              <a:rPr lang="en-US" sz="2800" dirty="0"/>
              <a:t>. </a:t>
            </a:r>
          </a:p>
          <a:p>
            <a:r>
              <a:rPr lang="en-US" sz="3200" dirty="0"/>
              <a:t> </a:t>
            </a:r>
          </a:p>
        </p:txBody>
      </p:sp>
    </p:spTree>
    <p:extLst>
      <p:ext uri="{BB962C8B-B14F-4D97-AF65-F5344CB8AC3E}">
        <p14:creationId xmlns:p14="http://schemas.microsoft.com/office/powerpoint/2010/main" val="3381669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4" name="Picture 3">
            <a:extLst>
              <a:ext uri="{FF2B5EF4-FFF2-40B4-BE49-F238E27FC236}">
                <a16:creationId xmlns:a16="http://schemas.microsoft.com/office/drawing/2014/main" id="{772B10EB-E3EB-E948-8981-3E9D8C57DF7A}"/>
              </a:ext>
            </a:extLst>
          </p:cNvPr>
          <p:cNvPicPr>
            <a:picLocks noChangeAspect="1"/>
          </p:cNvPicPr>
          <p:nvPr/>
        </p:nvPicPr>
        <p:blipFill>
          <a:blip r:embed="rId3"/>
          <a:stretch>
            <a:fillRect/>
          </a:stretch>
        </p:blipFill>
        <p:spPr>
          <a:xfrm rot="21150834">
            <a:off x="273079" y="640245"/>
            <a:ext cx="3278495" cy="4492752"/>
          </a:xfrm>
          <a:prstGeom prst="rect">
            <a:avLst/>
          </a:prstGeom>
        </p:spPr>
      </p:pic>
      <p:sp>
        <p:nvSpPr>
          <p:cNvPr id="118" name="Google Shape;118;p14"/>
          <p:cNvSpPr txBox="1">
            <a:spLocks noGrp="1"/>
          </p:cNvSpPr>
          <p:nvPr>
            <p:ph type="title" idx="4294967295"/>
          </p:nvPr>
        </p:nvSpPr>
        <p:spPr>
          <a:xfrm rot="21150834">
            <a:off x="531933" y="1099038"/>
            <a:ext cx="2760785" cy="3436235"/>
          </a:xfrm>
          <a:prstGeom prst="rect">
            <a:avLst/>
          </a:prstGeom>
        </p:spPr>
        <p:txBody>
          <a:bodyPr spcFirstLastPara="1" wrap="square" lIns="121900" tIns="121900" rIns="121900" bIns="121900" anchor="b" anchorCtr="0">
            <a:noAutofit/>
          </a:bodyPr>
          <a:lstStyle/>
          <a:p>
            <a:pPr algn="ctr"/>
            <a:r>
              <a:rPr lang="en" sz="5400" b="1" dirty="0">
                <a:latin typeface="Ink Free" panose="03080402000500000000" pitchFamily="66" charset="0"/>
              </a:rPr>
              <a:t>Minor updates and revisions</a:t>
            </a:r>
            <a:endParaRPr sz="5400" b="1" dirty="0">
              <a:latin typeface="Ink Free" panose="03080402000500000000" pitchFamily="66" charset="0"/>
            </a:endParaRPr>
          </a:p>
        </p:txBody>
      </p:sp>
      <p:sp>
        <p:nvSpPr>
          <p:cNvPr id="122" name="Google Shape;122;p14"/>
          <p:cNvSpPr txBox="1">
            <a:spLocks noGrp="1"/>
          </p:cNvSpPr>
          <p:nvPr>
            <p:ph type="body" idx="4294967295"/>
          </p:nvPr>
        </p:nvSpPr>
        <p:spPr>
          <a:xfrm>
            <a:off x="4155745" y="469643"/>
            <a:ext cx="7793160" cy="5963740"/>
          </a:xfrm>
          <a:prstGeom prst="rect">
            <a:avLst/>
          </a:prstGeom>
        </p:spPr>
        <p:txBody>
          <a:bodyPr spcFirstLastPara="1" wrap="square" lIns="121900" tIns="121900" rIns="121900" bIns="121900" anchor="t" anchorCtr="0">
            <a:noAutofit/>
          </a:bodyPr>
          <a:lstStyle/>
          <a:p>
            <a:pPr marL="457200" lvl="0" indent="-457200">
              <a:lnSpc>
                <a:spcPct val="105000"/>
              </a:lnSpc>
              <a:spcAft>
                <a:spcPts val="1200"/>
              </a:spcAft>
              <a:buClr>
                <a:srgbClr val="00B050"/>
              </a:buClr>
              <a:buFont typeface="Wingdings" panose="05000000000000000000" pitchFamily="2" charset="2"/>
              <a:buChar char="ü"/>
            </a:pPr>
            <a:r>
              <a:rPr lang="en-US" sz="2800" dirty="0">
                <a:solidFill>
                  <a:srgbClr val="254061"/>
                </a:solidFill>
                <a:ea typeface="Calibri" panose="020F0502020204030204" pitchFamily="34" charset="0"/>
                <a:cs typeface="Times New Roman" panose="02020603050405020304" pitchFamily="18" charset="0"/>
              </a:rPr>
              <a:t>Change to the description of WSC Board and Committees, p 11</a:t>
            </a:r>
            <a:endParaRPr lang="en-US" sz="2800" dirty="0">
              <a:ea typeface="Calibri" panose="020F0502020204030204" pitchFamily="34" charset="0"/>
              <a:cs typeface="Times New Roman" panose="02020603050405020304" pitchFamily="18" charset="0"/>
            </a:endParaRPr>
          </a:p>
          <a:p>
            <a:pPr marL="457200" lvl="0" indent="-457200">
              <a:lnSpc>
                <a:spcPct val="105000"/>
              </a:lnSpc>
              <a:spcAft>
                <a:spcPts val="1200"/>
              </a:spcAft>
              <a:buClr>
                <a:srgbClr val="00B050"/>
              </a:buClr>
              <a:buFont typeface="Wingdings" panose="05000000000000000000" pitchFamily="2" charset="2"/>
              <a:buChar char="ü"/>
            </a:pPr>
            <a:r>
              <a:rPr lang="en-US" sz="2800" dirty="0">
                <a:solidFill>
                  <a:srgbClr val="254061"/>
                </a:solidFill>
                <a:ea typeface="Calibri" panose="020F0502020204030204" pitchFamily="34" charset="0"/>
                <a:cs typeface="Times New Roman" panose="02020603050405020304" pitchFamily="18" charset="0"/>
              </a:rPr>
              <a:t>Change </a:t>
            </a:r>
            <a:r>
              <a:rPr lang="en-US" sz="2800" i="1" dirty="0">
                <a:solidFill>
                  <a:srgbClr val="254061"/>
                </a:solidFill>
                <a:ea typeface="Calibri" panose="020F0502020204030204" pitchFamily="34" charset="0"/>
                <a:cs typeface="Times New Roman" panose="02020603050405020304" pitchFamily="18" charset="0"/>
              </a:rPr>
              <a:t>calendar</a:t>
            </a:r>
            <a:r>
              <a:rPr lang="en-US" sz="2800" dirty="0">
                <a:solidFill>
                  <a:srgbClr val="254061"/>
                </a:solidFill>
                <a:ea typeface="Calibri" panose="020F0502020204030204" pitchFamily="34" charset="0"/>
                <a:cs typeface="Times New Roman" panose="02020603050405020304" pitchFamily="18" charset="0"/>
              </a:rPr>
              <a:t> year to </a:t>
            </a:r>
            <a:r>
              <a:rPr lang="en-US" sz="2800" i="1" dirty="0">
                <a:solidFill>
                  <a:srgbClr val="254061"/>
                </a:solidFill>
                <a:ea typeface="Calibri" panose="020F0502020204030204" pitchFamily="34" charset="0"/>
                <a:cs typeface="Times New Roman" panose="02020603050405020304" pitchFamily="18" charset="0"/>
              </a:rPr>
              <a:t>fiscal</a:t>
            </a:r>
            <a:r>
              <a:rPr lang="en-US" sz="2800" dirty="0">
                <a:solidFill>
                  <a:srgbClr val="254061"/>
                </a:solidFill>
                <a:ea typeface="Calibri" panose="020F0502020204030204" pitchFamily="34" charset="0"/>
                <a:cs typeface="Times New Roman" panose="02020603050405020304" pitchFamily="18" charset="0"/>
              </a:rPr>
              <a:t> year and add </a:t>
            </a:r>
            <a:r>
              <a:rPr lang="en-US" sz="2800" i="1" dirty="0">
                <a:solidFill>
                  <a:srgbClr val="254061"/>
                </a:solidFill>
                <a:ea typeface="Calibri" panose="020F0502020204030204" pitchFamily="34" charset="0"/>
                <a:cs typeface="Times New Roman" panose="02020603050405020304" pitchFamily="18" charset="0"/>
              </a:rPr>
              <a:t>independent</a:t>
            </a:r>
            <a:r>
              <a:rPr lang="en-US" sz="2800" dirty="0">
                <a:solidFill>
                  <a:srgbClr val="254061"/>
                </a:solidFill>
                <a:ea typeface="Calibri" panose="020F0502020204030204" pitchFamily="34" charset="0"/>
                <a:cs typeface="Times New Roman" panose="02020603050405020304" pitchFamily="18" charset="0"/>
              </a:rPr>
              <a:t> to the description of the annual audit, p 15</a:t>
            </a:r>
            <a:endParaRPr lang="en-US" sz="2800" dirty="0">
              <a:ea typeface="Calibri" panose="020F0502020204030204" pitchFamily="34" charset="0"/>
              <a:cs typeface="Times New Roman" panose="02020603050405020304" pitchFamily="18" charset="0"/>
            </a:endParaRPr>
          </a:p>
          <a:p>
            <a:pPr marL="457200" lvl="0" indent="-457200">
              <a:lnSpc>
                <a:spcPct val="105000"/>
              </a:lnSpc>
              <a:spcAft>
                <a:spcPts val="1200"/>
              </a:spcAft>
              <a:buClr>
                <a:srgbClr val="00B050"/>
              </a:buClr>
              <a:buFont typeface="Wingdings" panose="05000000000000000000" pitchFamily="2" charset="2"/>
              <a:buChar char="ü"/>
            </a:pPr>
            <a:r>
              <a:rPr lang="en-US" sz="2800" dirty="0">
                <a:solidFill>
                  <a:srgbClr val="254061"/>
                </a:solidFill>
                <a:ea typeface="Calibri" panose="020F0502020204030204" pitchFamily="34" charset="0"/>
                <a:cs typeface="Times New Roman" panose="02020603050405020304" pitchFamily="18" charset="0"/>
              </a:rPr>
              <a:t>Change </a:t>
            </a:r>
            <a:r>
              <a:rPr lang="en-US" sz="2800" i="1" dirty="0">
                <a:solidFill>
                  <a:srgbClr val="254061"/>
                </a:solidFill>
                <a:ea typeface="Calibri" panose="020F0502020204030204" pitchFamily="34" charset="0"/>
                <a:cs typeface="Times New Roman" panose="02020603050405020304" pitchFamily="18" charset="0"/>
              </a:rPr>
              <a:t>representatives</a:t>
            </a:r>
            <a:r>
              <a:rPr lang="en-US" sz="2800" dirty="0">
                <a:solidFill>
                  <a:srgbClr val="254061"/>
                </a:solidFill>
                <a:ea typeface="Calibri" panose="020F0502020204030204" pitchFamily="34" charset="0"/>
                <a:cs typeface="Times New Roman" panose="02020603050405020304" pitchFamily="18" charset="0"/>
              </a:rPr>
              <a:t> to </a:t>
            </a:r>
            <a:r>
              <a:rPr lang="en-US" sz="2800" i="1" dirty="0">
                <a:solidFill>
                  <a:srgbClr val="254061"/>
                </a:solidFill>
                <a:ea typeface="Calibri" panose="020F0502020204030204" pitchFamily="34" charset="0"/>
                <a:cs typeface="Times New Roman" panose="02020603050405020304" pitchFamily="18" charset="0"/>
              </a:rPr>
              <a:t>delegates</a:t>
            </a:r>
            <a:r>
              <a:rPr lang="en-US" sz="2800" dirty="0">
                <a:solidFill>
                  <a:srgbClr val="254061"/>
                </a:solidFill>
                <a:ea typeface="Calibri" panose="020F0502020204030204" pitchFamily="34" charset="0"/>
                <a:cs typeface="Times New Roman" panose="02020603050405020304" pitchFamily="18" charset="0"/>
              </a:rPr>
              <a:t>, p 24</a:t>
            </a:r>
            <a:endParaRPr lang="en-US" sz="2800" dirty="0">
              <a:ea typeface="Calibri" panose="020F0502020204030204" pitchFamily="34" charset="0"/>
              <a:cs typeface="Times New Roman" panose="02020603050405020304" pitchFamily="18" charset="0"/>
            </a:endParaRPr>
          </a:p>
          <a:p>
            <a:pPr marL="457200" lvl="0" indent="-457200">
              <a:lnSpc>
                <a:spcPct val="105000"/>
              </a:lnSpc>
              <a:spcAft>
                <a:spcPts val="1200"/>
              </a:spcAft>
              <a:buClr>
                <a:srgbClr val="00B050"/>
              </a:buClr>
              <a:buFont typeface="Wingdings" panose="05000000000000000000" pitchFamily="2" charset="2"/>
              <a:buChar char="ü"/>
            </a:pPr>
            <a:r>
              <a:rPr lang="en-US" sz="2800" dirty="0">
                <a:solidFill>
                  <a:srgbClr val="254061"/>
                </a:solidFill>
                <a:ea typeface="Calibri" panose="020F0502020204030204" pitchFamily="34" charset="0"/>
                <a:cs typeface="Times New Roman" panose="02020603050405020304" pitchFamily="18" charset="0"/>
              </a:rPr>
              <a:t>Correcting errors, pp 15 &amp; 31</a:t>
            </a:r>
            <a:endParaRPr lang="en-US" sz="2800" dirty="0">
              <a:ea typeface="Calibri" panose="020F0502020204030204" pitchFamily="34" charset="0"/>
              <a:cs typeface="Times New Roman" panose="02020603050405020304" pitchFamily="18" charset="0"/>
            </a:endParaRPr>
          </a:p>
          <a:p>
            <a:pPr marL="457200" lvl="0" indent="-457200">
              <a:lnSpc>
                <a:spcPct val="105000"/>
              </a:lnSpc>
              <a:spcAft>
                <a:spcPts val="1200"/>
              </a:spcAft>
              <a:buClr>
                <a:srgbClr val="00B050"/>
              </a:buClr>
              <a:buFont typeface="Wingdings" panose="05000000000000000000" pitchFamily="2" charset="2"/>
              <a:buChar char="ü"/>
            </a:pPr>
            <a:r>
              <a:rPr lang="en-US" sz="2800" dirty="0">
                <a:solidFill>
                  <a:srgbClr val="254061"/>
                </a:solidFill>
                <a:ea typeface="Calibri" panose="020F0502020204030204" pitchFamily="34" charset="0"/>
                <a:cs typeface="Times New Roman" panose="02020603050405020304" pitchFamily="18" charset="0"/>
              </a:rPr>
              <a:t>Updating the description of the Inspection Clause in the Reader’s Notes to match the proposed revisions, p 37</a:t>
            </a:r>
            <a:endParaRPr lang="en-US" sz="2800" dirty="0">
              <a:ea typeface="Calibri" panose="020F0502020204030204" pitchFamily="34" charset="0"/>
              <a:cs typeface="Times New Roman" panose="02020603050405020304" pitchFamily="18" charset="0"/>
            </a:endParaRPr>
          </a:p>
          <a:p>
            <a:pPr>
              <a:spcBef>
                <a:spcPts val="800"/>
              </a:spcBef>
              <a:spcAft>
                <a:spcPts val="1200"/>
              </a:spcAft>
            </a:pPr>
            <a:endParaRPr sz="2800" dirty="0"/>
          </a:p>
        </p:txBody>
      </p:sp>
      <p:pic>
        <p:nvPicPr>
          <p:cNvPr id="2" name="Picture 1"/>
          <p:cNvPicPr>
            <a:picLocks noChangeAspect="1"/>
          </p:cNvPicPr>
          <p:nvPr/>
        </p:nvPicPr>
        <p:blipFill>
          <a:blip r:embed="rId4"/>
          <a:stretch>
            <a:fillRect/>
          </a:stretch>
        </p:blipFill>
        <p:spPr>
          <a:xfrm>
            <a:off x="1338408" y="869133"/>
            <a:ext cx="353599" cy="371888"/>
          </a:xfrm>
          <a:prstGeom prst="rect">
            <a:avLst/>
          </a:prstGeom>
        </p:spPr>
      </p:pic>
    </p:spTree>
    <p:extLst>
      <p:ext uri="{BB962C8B-B14F-4D97-AF65-F5344CB8AC3E}">
        <p14:creationId xmlns:p14="http://schemas.microsoft.com/office/powerpoint/2010/main" val="1064333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7DFE83AC-E05D-A541-B773-21C774CB3E7B}"/>
              </a:ext>
            </a:extLst>
          </p:cNvPr>
          <p:cNvSpPr/>
          <p:nvPr/>
        </p:nvSpPr>
        <p:spPr>
          <a:xfrm>
            <a:off x="319109" y="612425"/>
            <a:ext cx="10493053" cy="1648861"/>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t" anchorCtr="0">
            <a:noAutofit/>
          </a:bodyPr>
          <a:lstStyle/>
          <a:p>
            <a:r>
              <a:rPr kumimoji="0" sz="3600" b="1" i="0" u="none" strike="noStrike" kern="1200" cap="none" spc="0" normalizeH="0" baseline="0" noProof="0" dirty="0">
                <a:ln>
                  <a:noFill/>
                </a:ln>
                <a:solidFill>
                  <a:srgbClr val="00B050"/>
                </a:solidFill>
                <a:effectLst/>
                <a:uLnTx/>
                <a:uFillTx/>
                <a:latin typeface="+mn-lt"/>
                <a:ea typeface="Cambria" charset="0"/>
                <a:cs typeface="Cambria" charset="0"/>
                <a:sym typeface="BotonBQ-Bold"/>
              </a:rPr>
              <a:t>Motion </a:t>
            </a:r>
            <a:r>
              <a:rPr kumimoji="0" lang="en-US" sz="3600" b="1" i="0" u="none" strike="noStrike" kern="1200" cap="none" spc="0" normalizeH="0" baseline="0" noProof="0" dirty="0">
                <a:ln>
                  <a:noFill/>
                </a:ln>
                <a:solidFill>
                  <a:srgbClr val="00B050"/>
                </a:solidFill>
                <a:effectLst/>
                <a:uLnTx/>
                <a:uFillTx/>
                <a:latin typeface="+mn-lt"/>
                <a:ea typeface="Cambria" charset="0"/>
                <a:cs typeface="Cambria" charset="0"/>
                <a:sym typeface="BotonBQ-Bold"/>
              </a:rPr>
              <a:t>3</a:t>
            </a:r>
            <a:r>
              <a:rPr sz="3600" b="1" dirty="0">
                <a:solidFill>
                  <a:srgbClr val="00B050"/>
                </a:solidFill>
                <a:latin typeface="+mn-lt"/>
                <a:ea typeface="Cambria" charset="0"/>
                <a:cs typeface="Cambria" charset="0"/>
                <a:sym typeface="BotonBQ-Bold"/>
              </a:rPr>
              <a:t>: </a:t>
            </a:r>
            <a:r>
              <a:rPr lang="en-US" sz="3600" dirty="0">
                <a:solidFill>
                  <a:schemeClr val="accent1">
                    <a:lumMod val="50000"/>
                  </a:schemeClr>
                </a:solidFill>
              </a:rPr>
              <a:t>To approve the revisions to the FIPT Operational Rules contained in Addendum B.</a:t>
            </a:r>
          </a:p>
        </p:txBody>
      </p:sp>
      <p:sp>
        <p:nvSpPr>
          <p:cNvPr id="3" name="TextBox 2">
            <a:extLst>
              <a:ext uri="{FF2B5EF4-FFF2-40B4-BE49-F238E27FC236}">
                <a16:creationId xmlns:a16="http://schemas.microsoft.com/office/drawing/2014/main" id="{DD287D72-C788-5B47-A51F-1028A0A1D621}"/>
              </a:ext>
            </a:extLst>
          </p:cNvPr>
          <p:cNvSpPr txBox="1"/>
          <p:nvPr/>
        </p:nvSpPr>
        <p:spPr>
          <a:xfrm>
            <a:off x="988541" y="2706128"/>
            <a:ext cx="9700054" cy="2708434"/>
          </a:xfrm>
          <a:prstGeom prst="rect">
            <a:avLst/>
          </a:prstGeom>
          <a:noFill/>
        </p:spPr>
        <p:txBody>
          <a:bodyPr wrap="square" rtlCol="0">
            <a:spAutoFit/>
          </a:bodyPr>
          <a:lstStyle/>
          <a:p>
            <a:pPr>
              <a:spcBef>
                <a:spcPts val="1200"/>
              </a:spcBef>
            </a:pPr>
            <a:r>
              <a:rPr lang="en-US" sz="3200" b="1" dirty="0">
                <a:solidFill>
                  <a:schemeClr val="accent1">
                    <a:lumMod val="50000"/>
                  </a:schemeClr>
                </a:solidFill>
              </a:rPr>
              <a:t>Intent: </a:t>
            </a:r>
            <a:r>
              <a:rPr lang="en-US" sz="3200" dirty="0">
                <a:solidFill>
                  <a:schemeClr val="accent1">
                    <a:lumMod val="50000"/>
                  </a:schemeClr>
                </a:solidFill>
              </a:rPr>
              <a:t>To revise the Operational Rules to reflect discussions at WSC 2018 about the Inspection of Trustee Activities and to reflect current practices, terms, and language.</a:t>
            </a:r>
          </a:p>
          <a:p>
            <a:pPr>
              <a:spcBef>
                <a:spcPts val="1200"/>
              </a:spcBef>
            </a:pPr>
            <a:endParaRPr lang="en-US" sz="3200" dirty="0">
              <a:solidFill>
                <a:schemeClr val="accent1">
                  <a:lumMod val="50000"/>
                </a:schemeClr>
              </a:solidFill>
            </a:endParaRPr>
          </a:p>
        </p:txBody>
      </p:sp>
    </p:spTree>
    <p:extLst>
      <p:ext uri="{BB962C8B-B14F-4D97-AF65-F5344CB8AC3E}">
        <p14:creationId xmlns:p14="http://schemas.microsoft.com/office/powerpoint/2010/main" val="888262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7DFE83AC-E05D-A541-B773-21C774CB3E7B}"/>
              </a:ext>
            </a:extLst>
          </p:cNvPr>
          <p:cNvSpPr/>
          <p:nvPr/>
        </p:nvSpPr>
        <p:spPr>
          <a:xfrm>
            <a:off x="319108" y="705102"/>
            <a:ext cx="10493053" cy="799815"/>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t" anchorCtr="0">
            <a:noAutofit/>
          </a:bodyPr>
          <a:lstStyle/>
          <a:p>
            <a:r>
              <a:rPr lang="en-US" sz="3600" b="1" kern="1200" dirty="0">
                <a:solidFill>
                  <a:srgbClr val="00B050"/>
                </a:solidFill>
                <a:ea typeface="Cambria" charset="0"/>
                <a:cs typeface="Cambria" charset="0"/>
                <a:sym typeface="BotonBQ-Bold"/>
              </a:rPr>
              <a:t>Motion 3</a:t>
            </a:r>
            <a:endParaRPr lang="en-US" sz="3600" dirty="0"/>
          </a:p>
        </p:txBody>
      </p:sp>
      <p:sp>
        <p:nvSpPr>
          <p:cNvPr id="3" name="TextBox 2">
            <a:extLst>
              <a:ext uri="{FF2B5EF4-FFF2-40B4-BE49-F238E27FC236}">
                <a16:creationId xmlns:a16="http://schemas.microsoft.com/office/drawing/2014/main" id="{DD287D72-C788-5B47-A51F-1028A0A1D621}"/>
              </a:ext>
            </a:extLst>
          </p:cNvPr>
          <p:cNvSpPr txBox="1"/>
          <p:nvPr/>
        </p:nvSpPr>
        <p:spPr>
          <a:xfrm>
            <a:off x="457131" y="1994661"/>
            <a:ext cx="10187866" cy="4528932"/>
          </a:xfrm>
          <a:prstGeom prst="rect">
            <a:avLst/>
          </a:prstGeom>
          <a:noFill/>
        </p:spPr>
        <p:txBody>
          <a:bodyPr wrap="square" rtlCol="0">
            <a:spAutoFit/>
          </a:bodyPr>
          <a:lstStyle/>
          <a:p>
            <a:r>
              <a:rPr lang="en-US" sz="3200" b="1" dirty="0">
                <a:solidFill>
                  <a:srgbClr val="254061"/>
                </a:solidFill>
                <a:ea typeface="Calibri" panose="020F0502020204030204" pitchFamily="34" charset="0"/>
                <a:cs typeface="Arial" panose="020B0604020202020204" pitchFamily="34" charset="0"/>
              </a:rPr>
              <a:t>Policy Affected:</a:t>
            </a:r>
            <a:r>
              <a:rPr lang="en-US" sz="3200" dirty="0">
                <a:solidFill>
                  <a:srgbClr val="254061"/>
                </a:solidFill>
                <a:ea typeface="Calibri" panose="020F0502020204030204" pitchFamily="34" charset="0"/>
                <a:cs typeface="Arial" panose="020B0604020202020204" pitchFamily="34" charset="0"/>
              </a:rPr>
              <a:t> Would replace the existing policy that is struck through in Addendum B.</a:t>
            </a:r>
          </a:p>
          <a:p>
            <a:endParaRPr lang="en-US" sz="3200" dirty="0">
              <a:solidFill>
                <a:srgbClr val="254061"/>
              </a:solidFill>
              <a:latin typeface="+mn-lt"/>
              <a:ea typeface="Calibri" panose="020F0502020204030204" pitchFamily="34" charset="0"/>
              <a:cs typeface="Arial" panose="020B0604020202020204" pitchFamily="34" charset="0"/>
            </a:endParaRPr>
          </a:p>
          <a:p>
            <a:r>
              <a:rPr lang="en-US" sz="3200" dirty="0">
                <a:solidFill>
                  <a:srgbClr val="254061"/>
                </a:solidFill>
                <a:latin typeface="+mn-lt"/>
                <a:ea typeface="Calibri" panose="020F0502020204030204" pitchFamily="34" charset="0"/>
                <a:cs typeface="Arial" panose="020B0604020202020204" pitchFamily="34" charset="0"/>
              </a:rPr>
              <a:t>A summary of the proposed changes shown in Addendum B includes:</a:t>
            </a:r>
          </a:p>
          <a:p>
            <a:endParaRPr lang="en-US" sz="3200" dirty="0">
              <a:solidFill>
                <a:srgbClr val="254061"/>
              </a:solidFill>
              <a:latin typeface="+mn-lt"/>
              <a:ea typeface="Calibri" panose="020F0502020204030204" pitchFamily="34" charset="0"/>
              <a:cs typeface="Arial" panose="020B0604020202020204" pitchFamily="34" charset="0"/>
            </a:endParaRPr>
          </a:p>
          <a:p>
            <a:pPr marL="342900" lvl="0" indent="-342900">
              <a:lnSpc>
                <a:spcPct val="107000"/>
              </a:lnSpc>
              <a:buClr>
                <a:srgbClr val="92D050"/>
              </a:buClr>
              <a:buFont typeface="Wingdings" panose="05000000000000000000" pitchFamily="2" charset="2"/>
              <a:buChar char="ü"/>
            </a:pPr>
            <a:r>
              <a:rPr lang="en-US" sz="3000" dirty="0">
                <a:solidFill>
                  <a:srgbClr val="254061"/>
                </a:solidFill>
                <a:latin typeface="+mn-lt"/>
                <a:ea typeface="Calibri" panose="020F0502020204030204" pitchFamily="34" charset="0"/>
                <a:cs typeface="Arial" panose="020B0604020202020204" pitchFamily="34" charset="0"/>
              </a:rPr>
              <a:t>A change to the Inspection Clause to reflect discussions at WSC 2018 and clarify that only the WSC can act for the beneficiary—the NA Fellowship as a whole.</a:t>
            </a:r>
            <a:endParaRPr lang="en-US" sz="3000" dirty="0">
              <a:latin typeface="+mn-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197619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7DFE83AC-E05D-A541-B773-21C774CB3E7B}"/>
              </a:ext>
            </a:extLst>
          </p:cNvPr>
          <p:cNvSpPr/>
          <p:nvPr/>
        </p:nvSpPr>
        <p:spPr>
          <a:xfrm>
            <a:off x="319108" y="549827"/>
            <a:ext cx="10493053" cy="799815"/>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t" anchorCtr="0">
            <a:noAutofit/>
          </a:bodyPr>
          <a:lstStyle/>
          <a:p>
            <a:r>
              <a:rPr lang="en-US" sz="3600" b="1" kern="1200" dirty="0">
                <a:solidFill>
                  <a:srgbClr val="00B050"/>
                </a:solidFill>
                <a:ea typeface="Cambria" charset="0"/>
                <a:cs typeface="Cambria" charset="0"/>
                <a:sym typeface="BotonBQ-Bold"/>
              </a:rPr>
              <a:t>Motion 3</a:t>
            </a:r>
            <a:endParaRPr lang="en-US" sz="3600" dirty="0"/>
          </a:p>
        </p:txBody>
      </p:sp>
      <p:sp>
        <p:nvSpPr>
          <p:cNvPr id="3" name="TextBox 2">
            <a:extLst>
              <a:ext uri="{FF2B5EF4-FFF2-40B4-BE49-F238E27FC236}">
                <a16:creationId xmlns:a16="http://schemas.microsoft.com/office/drawing/2014/main" id="{DD287D72-C788-5B47-A51F-1028A0A1D621}"/>
              </a:ext>
            </a:extLst>
          </p:cNvPr>
          <p:cNvSpPr txBox="1"/>
          <p:nvPr/>
        </p:nvSpPr>
        <p:spPr>
          <a:xfrm>
            <a:off x="319108" y="1228872"/>
            <a:ext cx="10623211" cy="5516984"/>
          </a:xfrm>
          <a:prstGeom prst="rect">
            <a:avLst/>
          </a:prstGeom>
          <a:noFill/>
        </p:spPr>
        <p:txBody>
          <a:bodyPr wrap="square" rtlCol="0">
            <a:noAutofit/>
          </a:bodyPr>
          <a:lstStyle/>
          <a:p>
            <a:pPr marL="342900" lvl="0" indent="-342900">
              <a:lnSpc>
                <a:spcPct val="107000"/>
              </a:lnSpc>
              <a:buClr>
                <a:srgbClr val="92D050"/>
              </a:buClr>
              <a:buFont typeface="Wingdings" panose="05000000000000000000" pitchFamily="2" charset="2"/>
              <a:buChar char="ü"/>
            </a:pPr>
            <a:r>
              <a:rPr lang="en-US" sz="2750" dirty="0">
                <a:solidFill>
                  <a:srgbClr val="254061"/>
                </a:solidFill>
                <a:latin typeface="+mn-lt"/>
                <a:ea typeface="Calibri" panose="020F0502020204030204" pitchFamily="34" charset="0"/>
                <a:cs typeface="Arial" panose="020B0604020202020204" pitchFamily="34" charset="0"/>
              </a:rPr>
              <a:t>Various “housekeeping” edits:</a:t>
            </a:r>
            <a:endParaRPr lang="en-US" sz="2750" dirty="0">
              <a:latin typeface="+mn-lt"/>
              <a:ea typeface="Calibri" panose="020F0502020204030204" pitchFamily="34" charset="0"/>
              <a:cs typeface="Arial" panose="020B0604020202020204" pitchFamily="34" charset="0"/>
            </a:endParaRPr>
          </a:p>
          <a:p>
            <a:pPr marL="800100" lvl="1" indent="-342900">
              <a:lnSpc>
                <a:spcPct val="107000"/>
              </a:lnSpc>
              <a:buClr>
                <a:srgbClr val="92D050"/>
              </a:buClr>
              <a:buFont typeface="Wingdings" panose="05000000000000000000" pitchFamily="2" charset="2"/>
              <a:buChar char="Ø"/>
            </a:pPr>
            <a:r>
              <a:rPr lang="en-US" sz="2750" dirty="0">
                <a:solidFill>
                  <a:srgbClr val="254061"/>
                </a:solidFill>
                <a:latin typeface="+mn-lt"/>
                <a:ea typeface="Calibri" panose="020F0502020204030204" pitchFamily="34" charset="0"/>
                <a:cs typeface="Arial" panose="020B0604020202020204" pitchFamily="34" charset="0"/>
              </a:rPr>
              <a:t>A change to the description of WSC Boards and Committees on page 11 to the World Board.</a:t>
            </a:r>
            <a:endParaRPr lang="en-US" sz="2750" dirty="0">
              <a:latin typeface="+mn-lt"/>
              <a:ea typeface="Calibri" panose="020F0502020204030204" pitchFamily="34" charset="0"/>
              <a:cs typeface="Arial" panose="020B0604020202020204" pitchFamily="34" charset="0"/>
            </a:endParaRPr>
          </a:p>
          <a:p>
            <a:pPr marL="800100" lvl="1" indent="-342900">
              <a:lnSpc>
                <a:spcPct val="107000"/>
              </a:lnSpc>
              <a:buClr>
                <a:srgbClr val="92D050"/>
              </a:buClr>
              <a:buFont typeface="Wingdings" panose="05000000000000000000" pitchFamily="2" charset="2"/>
              <a:buChar char="Ø"/>
            </a:pPr>
            <a:r>
              <a:rPr lang="en-US" sz="2750" dirty="0">
                <a:solidFill>
                  <a:srgbClr val="254061"/>
                </a:solidFill>
                <a:latin typeface="+mn-lt"/>
                <a:ea typeface="Calibri" panose="020F0502020204030204" pitchFamily="34" charset="0"/>
                <a:cs typeface="Arial" panose="020B0604020202020204" pitchFamily="34" charset="0"/>
              </a:rPr>
              <a:t>Two edits to Section 12: Trustee Reporting Obligation on page 15 to change </a:t>
            </a:r>
            <a:r>
              <a:rPr lang="en-US" sz="2750" i="1" dirty="0">
                <a:solidFill>
                  <a:srgbClr val="254061"/>
                </a:solidFill>
                <a:latin typeface="+mn-lt"/>
                <a:ea typeface="Calibri" panose="020F0502020204030204" pitchFamily="34" charset="0"/>
                <a:cs typeface="Arial" panose="020B0604020202020204" pitchFamily="34" charset="0"/>
              </a:rPr>
              <a:t>calendar year</a:t>
            </a:r>
            <a:r>
              <a:rPr lang="en-US" sz="2750" dirty="0">
                <a:solidFill>
                  <a:srgbClr val="254061"/>
                </a:solidFill>
                <a:latin typeface="+mn-lt"/>
                <a:ea typeface="Calibri" panose="020F0502020204030204" pitchFamily="34" charset="0"/>
                <a:cs typeface="Arial" panose="020B0604020202020204" pitchFamily="34" charset="0"/>
              </a:rPr>
              <a:t> to </a:t>
            </a:r>
            <a:r>
              <a:rPr lang="en-US" sz="2750" i="1" dirty="0">
                <a:solidFill>
                  <a:srgbClr val="254061"/>
                </a:solidFill>
                <a:latin typeface="+mn-lt"/>
                <a:ea typeface="Calibri" panose="020F0502020204030204" pitchFamily="34" charset="0"/>
                <a:cs typeface="Arial" panose="020B0604020202020204" pitchFamily="34" charset="0"/>
              </a:rPr>
              <a:t>fiscal year</a:t>
            </a:r>
            <a:r>
              <a:rPr lang="en-US" sz="2750" dirty="0">
                <a:solidFill>
                  <a:srgbClr val="254061"/>
                </a:solidFill>
                <a:latin typeface="+mn-lt"/>
                <a:ea typeface="Calibri" panose="020F0502020204030204" pitchFamily="34" charset="0"/>
                <a:cs typeface="Arial" panose="020B0604020202020204" pitchFamily="34" charset="0"/>
              </a:rPr>
              <a:t> and to add independent to the description of the annual audit. </a:t>
            </a:r>
            <a:endParaRPr lang="en-US" sz="2750" dirty="0">
              <a:latin typeface="+mn-lt"/>
              <a:ea typeface="Calibri" panose="020F0502020204030204" pitchFamily="34" charset="0"/>
              <a:cs typeface="Arial" panose="020B0604020202020204" pitchFamily="34" charset="0"/>
            </a:endParaRPr>
          </a:p>
          <a:p>
            <a:pPr marL="800100" lvl="1" indent="-342900">
              <a:lnSpc>
                <a:spcPct val="107000"/>
              </a:lnSpc>
              <a:buClr>
                <a:srgbClr val="92D050"/>
              </a:buClr>
              <a:buFont typeface="Wingdings" panose="05000000000000000000" pitchFamily="2" charset="2"/>
              <a:buChar char="Ø"/>
            </a:pPr>
            <a:r>
              <a:rPr lang="en-US" sz="2750" dirty="0">
                <a:solidFill>
                  <a:srgbClr val="254061"/>
                </a:solidFill>
                <a:latin typeface="+mn-lt"/>
                <a:ea typeface="Calibri" panose="020F0502020204030204" pitchFamily="34" charset="0"/>
                <a:cs typeface="Arial" panose="020B0604020202020204" pitchFamily="34" charset="0"/>
              </a:rPr>
              <a:t>Changing </a:t>
            </a:r>
            <a:r>
              <a:rPr lang="en-US" sz="2750" i="1" dirty="0">
                <a:solidFill>
                  <a:srgbClr val="254061"/>
                </a:solidFill>
                <a:latin typeface="+mn-lt"/>
                <a:ea typeface="Calibri" panose="020F0502020204030204" pitchFamily="34" charset="0"/>
                <a:cs typeface="Arial" panose="020B0604020202020204" pitchFamily="34" charset="0"/>
              </a:rPr>
              <a:t>representatives</a:t>
            </a:r>
            <a:r>
              <a:rPr lang="en-US" sz="2750" dirty="0">
                <a:solidFill>
                  <a:srgbClr val="254061"/>
                </a:solidFill>
                <a:latin typeface="+mn-lt"/>
                <a:ea typeface="Calibri" panose="020F0502020204030204" pitchFamily="34" charset="0"/>
                <a:cs typeface="Arial" panose="020B0604020202020204" pitchFamily="34" charset="0"/>
              </a:rPr>
              <a:t> to </a:t>
            </a:r>
            <a:r>
              <a:rPr lang="en-US" sz="2750" i="1" dirty="0">
                <a:solidFill>
                  <a:srgbClr val="254061"/>
                </a:solidFill>
                <a:latin typeface="+mn-lt"/>
                <a:ea typeface="Calibri" panose="020F0502020204030204" pitchFamily="34" charset="0"/>
                <a:cs typeface="Arial" panose="020B0604020202020204" pitchFamily="34" charset="0"/>
              </a:rPr>
              <a:t>delegates</a:t>
            </a:r>
            <a:r>
              <a:rPr lang="en-US" sz="2750" dirty="0">
                <a:solidFill>
                  <a:srgbClr val="254061"/>
                </a:solidFill>
                <a:latin typeface="+mn-lt"/>
                <a:ea typeface="Calibri" panose="020F0502020204030204" pitchFamily="34" charset="0"/>
                <a:cs typeface="Arial" panose="020B0604020202020204" pitchFamily="34" charset="0"/>
              </a:rPr>
              <a:t> on page 24 of the Reader’s Notes.</a:t>
            </a:r>
            <a:endParaRPr lang="en-US" sz="2750" dirty="0">
              <a:latin typeface="+mn-lt"/>
              <a:ea typeface="Calibri" panose="020F0502020204030204" pitchFamily="34" charset="0"/>
              <a:cs typeface="Arial" panose="020B0604020202020204" pitchFamily="34" charset="0"/>
            </a:endParaRPr>
          </a:p>
          <a:p>
            <a:pPr marL="800100" lvl="1" indent="-342900">
              <a:lnSpc>
                <a:spcPct val="107000"/>
              </a:lnSpc>
              <a:buClr>
                <a:srgbClr val="92D050"/>
              </a:buClr>
              <a:buFont typeface="Wingdings" panose="05000000000000000000" pitchFamily="2" charset="2"/>
              <a:buChar char="Ø"/>
            </a:pPr>
            <a:r>
              <a:rPr lang="en-US" sz="2750" dirty="0">
                <a:solidFill>
                  <a:srgbClr val="254061"/>
                </a:solidFill>
                <a:latin typeface="+mn-lt"/>
                <a:ea typeface="Calibri" panose="020F0502020204030204" pitchFamily="34" charset="0"/>
                <a:cs typeface="Arial" panose="020B0604020202020204" pitchFamily="34" charset="0"/>
              </a:rPr>
              <a:t>A straight copyedit by adding the word </a:t>
            </a:r>
            <a:r>
              <a:rPr lang="en-US" sz="2750" i="1" dirty="0">
                <a:solidFill>
                  <a:srgbClr val="254061"/>
                </a:solidFill>
                <a:latin typeface="+mn-lt"/>
                <a:ea typeface="Calibri" panose="020F0502020204030204" pitchFamily="34" charset="0"/>
                <a:cs typeface="Arial" panose="020B0604020202020204" pitchFamily="34" charset="0"/>
              </a:rPr>
              <a:t>the</a:t>
            </a:r>
            <a:r>
              <a:rPr lang="en-US" sz="2750" dirty="0">
                <a:solidFill>
                  <a:srgbClr val="254061"/>
                </a:solidFill>
                <a:latin typeface="+mn-lt"/>
                <a:ea typeface="Calibri" panose="020F0502020204030204" pitchFamily="34" charset="0"/>
                <a:cs typeface="Arial" panose="020B0604020202020204" pitchFamily="34" charset="0"/>
              </a:rPr>
              <a:t> on the same page and other edits on pages 15 and 31.</a:t>
            </a:r>
            <a:endParaRPr lang="en-US" sz="2750" dirty="0">
              <a:latin typeface="+mn-lt"/>
              <a:ea typeface="Calibri" panose="020F0502020204030204" pitchFamily="34" charset="0"/>
              <a:cs typeface="Arial" panose="020B0604020202020204" pitchFamily="34" charset="0"/>
            </a:endParaRPr>
          </a:p>
          <a:p>
            <a:pPr marL="800100" lvl="1" indent="-342900">
              <a:lnSpc>
                <a:spcPct val="107000"/>
              </a:lnSpc>
              <a:spcAft>
                <a:spcPts val="800"/>
              </a:spcAft>
              <a:buClr>
                <a:srgbClr val="92D050"/>
              </a:buClr>
              <a:buFont typeface="Wingdings" panose="05000000000000000000" pitchFamily="2" charset="2"/>
              <a:buChar char="Ø"/>
            </a:pPr>
            <a:r>
              <a:rPr lang="en-US" sz="2750" dirty="0">
                <a:solidFill>
                  <a:srgbClr val="254061"/>
                </a:solidFill>
                <a:latin typeface="+mn-lt"/>
                <a:ea typeface="Calibri" panose="020F0502020204030204" pitchFamily="34" charset="0"/>
                <a:cs typeface="Arial" panose="020B0604020202020204" pitchFamily="34" charset="0"/>
              </a:rPr>
              <a:t>A change to the way the Inspection Clause is described on page 37 of the Reader’s Notes.</a:t>
            </a:r>
            <a:endParaRPr lang="en-US" sz="2750" dirty="0">
              <a:latin typeface="+mn-lt"/>
              <a:ea typeface="Calibri" panose="020F0502020204030204" pitchFamily="34" charset="0"/>
              <a:cs typeface="Arial" panose="020B0604020202020204" pitchFamily="34" charset="0"/>
            </a:endParaRPr>
          </a:p>
          <a:p>
            <a:endParaRPr lang="en-US" sz="2200" dirty="0"/>
          </a:p>
        </p:txBody>
      </p:sp>
    </p:spTree>
    <p:extLst>
      <p:ext uri="{BB962C8B-B14F-4D97-AF65-F5344CB8AC3E}">
        <p14:creationId xmlns:p14="http://schemas.microsoft.com/office/powerpoint/2010/main" val="2736608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4" name="Google Shape;118;p14"/>
          <p:cNvSpPr txBox="1">
            <a:spLocks/>
          </p:cNvSpPr>
          <p:nvPr/>
        </p:nvSpPr>
        <p:spPr>
          <a:xfrm>
            <a:off x="464685" y="480778"/>
            <a:ext cx="7867049" cy="6324768"/>
          </a:xfrm>
          <a:prstGeom prst="rect">
            <a:avLst/>
          </a:prstGeom>
          <a:noFill/>
          <a:ln>
            <a:noFill/>
          </a:ln>
        </p:spPr>
        <p:txBody>
          <a:bodyPr spcFirstLastPara="1" wrap="square" lIns="121900" tIns="121900" rIns="121900" bIns="12190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mn-lt"/>
                <a:ea typeface="Droid Serif"/>
                <a:cs typeface="Droid Serif"/>
                <a:sym typeface="Droid Serif"/>
              </a:defRPr>
            </a:lvl1pPr>
            <a:lvl2pPr marR="0" lvl="1"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2pPr>
            <a:lvl3pPr marR="0" lvl="2"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3pPr>
            <a:lvl4pPr marR="0" lvl="3"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4pPr>
            <a:lvl5pPr marR="0" lvl="4"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5pPr>
            <a:lvl6pPr marR="0" lvl="5"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6pPr>
            <a:lvl7pPr marR="0" lvl="6"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7pPr>
            <a:lvl8pPr marR="0" lvl="7"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8pPr>
            <a:lvl9pPr marR="0" lvl="8" algn="l" rtl="0">
              <a:lnSpc>
                <a:spcPct val="100000"/>
              </a:lnSpc>
              <a:spcBef>
                <a:spcPts val="0"/>
              </a:spcBef>
              <a:spcAft>
                <a:spcPts val="0"/>
              </a:spcAft>
              <a:buClr>
                <a:srgbClr val="162D5A"/>
              </a:buClr>
              <a:buSzPts val="2400"/>
              <a:buFont typeface="Droid Serif"/>
              <a:buNone/>
              <a:defRPr sz="2400" b="1" i="0" u="none" strike="noStrike" cap="none">
                <a:solidFill>
                  <a:srgbClr val="162D5A"/>
                </a:solidFill>
                <a:latin typeface="Droid Serif"/>
                <a:ea typeface="Droid Serif"/>
                <a:cs typeface="Droid Serif"/>
                <a:sym typeface="Droid Serif"/>
              </a:defRPr>
            </a:lvl9pPr>
          </a:lstStyle>
          <a:p>
            <a:pPr>
              <a:spcAft>
                <a:spcPts val="1800"/>
              </a:spcAft>
            </a:pPr>
            <a:r>
              <a:rPr lang="en-US" sz="2800" b="0" dirty="0">
                <a:solidFill>
                  <a:schemeClr val="tx1"/>
                </a:solidFill>
              </a:rPr>
              <a:t>1. Introduction to the </a:t>
            </a:r>
            <a:r>
              <a:rPr lang="en-US" sz="2800" b="0" i="1" dirty="0">
                <a:solidFill>
                  <a:schemeClr val="tx1"/>
                </a:solidFill>
              </a:rPr>
              <a:t>CAR</a:t>
            </a:r>
            <a:r>
              <a:rPr lang="en-US" sz="2800" b="0" dirty="0">
                <a:solidFill>
                  <a:schemeClr val="tx1"/>
                </a:solidFill>
              </a:rPr>
              <a:t>:</a:t>
            </a:r>
            <a:br>
              <a:rPr lang="en-US" sz="2800" b="0" dirty="0">
                <a:solidFill>
                  <a:schemeClr val="tx1"/>
                </a:solidFill>
              </a:rPr>
            </a:br>
            <a:r>
              <a:rPr lang="en-US" sz="2800" b="0" dirty="0">
                <a:solidFill>
                  <a:schemeClr val="tx1"/>
                </a:solidFill>
              </a:rPr>
              <a:t>Invest in Our Vision, Future of the WSC, Issue Discussion Topics </a:t>
            </a:r>
            <a:br>
              <a:rPr lang="en-US" sz="2800" b="0" dirty="0">
                <a:solidFill>
                  <a:schemeClr val="tx1"/>
                </a:solidFill>
              </a:rPr>
            </a:br>
            <a:br>
              <a:rPr lang="en-US" sz="2800" b="0" dirty="0">
                <a:solidFill>
                  <a:schemeClr val="tx1"/>
                </a:solidFill>
              </a:rPr>
            </a:br>
            <a:r>
              <a:rPr lang="en-US" sz="2800" b="0" dirty="0">
                <a:solidFill>
                  <a:schemeClr val="tx1"/>
                </a:solidFill>
              </a:rPr>
              <a:t>2. NAWS Strategic Plan (Motion 1) and “Mental Health in Recovery” IP (Motion 2)</a:t>
            </a:r>
            <a:br>
              <a:rPr lang="en-US" sz="2800" b="0" dirty="0">
                <a:solidFill>
                  <a:schemeClr val="tx1"/>
                </a:solidFill>
              </a:rPr>
            </a:br>
            <a:br>
              <a:rPr lang="en-US" sz="2800" b="0" dirty="0">
                <a:solidFill>
                  <a:schemeClr val="tx1"/>
                </a:solidFill>
              </a:rPr>
            </a:br>
            <a:r>
              <a:rPr lang="en-US" sz="3600" dirty="0">
                <a:solidFill>
                  <a:srgbClr val="92D050"/>
                </a:solidFill>
                <a:effectLst>
                  <a:outerShdw blurRad="38100" dist="38100" dir="2700000" algn="tl">
                    <a:srgbClr val="000000">
                      <a:alpha val="43137"/>
                    </a:srgbClr>
                  </a:outerShdw>
                </a:effectLst>
              </a:rPr>
              <a:t>3. Fellowship Intellectual Property Trust (Motions 3, 4, and 5)</a:t>
            </a:r>
            <a:br>
              <a:rPr lang="en-US" sz="2800" dirty="0">
                <a:solidFill>
                  <a:schemeClr val="tx1"/>
                </a:solidFill>
              </a:rPr>
            </a:br>
            <a:br>
              <a:rPr lang="en-US" sz="2800" dirty="0">
                <a:solidFill>
                  <a:schemeClr val="tx1"/>
                </a:solidFill>
              </a:rPr>
            </a:br>
            <a:r>
              <a:rPr lang="en-US" sz="2800" b="0" dirty="0">
                <a:solidFill>
                  <a:schemeClr val="tx1"/>
                </a:solidFill>
              </a:rPr>
              <a:t>4. </a:t>
            </a:r>
            <a:r>
              <a:rPr lang="en-US" sz="2800" b="0" i="1" dirty="0">
                <a:solidFill>
                  <a:schemeClr val="tx1"/>
                </a:solidFill>
              </a:rPr>
              <a:t>CAR</a:t>
            </a:r>
            <a:r>
              <a:rPr lang="en-US" sz="2800" b="0" dirty="0">
                <a:solidFill>
                  <a:schemeClr val="tx1"/>
                </a:solidFill>
              </a:rPr>
              <a:t> Survey</a:t>
            </a:r>
            <a:br>
              <a:rPr lang="en-US" sz="2800" b="0" dirty="0">
                <a:solidFill>
                  <a:schemeClr val="tx1"/>
                </a:solidFill>
              </a:rPr>
            </a:br>
            <a:br>
              <a:rPr lang="en-US" sz="2800" b="0" dirty="0">
                <a:solidFill>
                  <a:schemeClr val="tx1"/>
                </a:solidFill>
              </a:rPr>
            </a:br>
            <a:r>
              <a:rPr lang="en-US" sz="2800" b="0" dirty="0">
                <a:solidFill>
                  <a:schemeClr val="tx1"/>
                </a:solidFill>
              </a:rPr>
              <a:t>5. Regional Motions (Motions 6-16)</a:t>
            </a:r>
          </a:p>
        </p:txBody>
      </p:sp>
      <p:grpSp>
        <p:nvGrpSpPr>
          <p:cNvPr id="3" name="Group 2"/>
          <p:cNvGrpSpPr/>
          <p:nvPr/>
        </p:nvGrpSpPr>
        <p:grpSpPr>
          <a:xfrm rot="1797724">
            <a:off x="8458499" y="2973497"/>
            <a:ext cx="3411550" cy="3496840"/>
            <a:chOff x="245845" y="3172577"/>
            <a:chExt cx="3411550" cy="3496840"/>
          </a:xfrm>
        </p:grpSpPr>
        <p:pic>
          <p:nvPicPr>
            <p:cNvPr id="8" name="Picture 7">
              <a:extLst>
                <a:ext uri="{FF2B5EF4-FFF2-40B4-BE49-F238E27FC236}">
                  <a16:creationId xmlns:a16="http://schemas.microsoft.com/office/drawing/2014/main" id="{849DF036-5C7D-AC4A-84AE-ADA440A56C77}"/>
                </a:ext>
              </a:extLst>
            </p:cNvPr>
            <p:cNvPicPr>
              <a:picLocks noChangeAspect="1"/>
            </p:cNvPicPr>
            <p:nvPr/>
          </p:nvPicPr>
          <p:blipFill>
            <a:blip r:embed="rId3"/>
            <a:stretch>
              <a:fillRect/>
            </a:stretch>
          </p:blipFill>
          <p:spPr>
            <a:xfrm rot="21079858">
              <a:off x="245845" y="3172577"/>
              <a:ext cx="3411550" cy="3496840"/>
            </a:xfrm>
            <a:prstGeom prst="rect">
              <a:avLst/>
            </a:prstGeom>
          </p:spPr>
        </p:pic>
        <p:sp>
          <p:nvSpPr>
            <p:cNvPr id="9" name="Google Shape;122;p14"/>
            <p:cNvSpPr txBox="1">
              <a:spLocks/>
            </p:cNvSpPr>
            <p:nvPr/>
          </p:nvSpPr>
          <p:spPr>
            <a:xfrm rot="20931525">
              <a:off x="403123" y="3626255"/>
              <a:ext cx="2728628" cy="254467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lnSpc>
                  <a:spcPct val="114000"/>
                </a:lnSpc>
                <a:buClr>
                  <a:schemeClr val="dk1"/>
                </a:buClr>
                <a:buSzPts val="1100"/>
              </a:pPr>
              <a:r>
                <a:rPr lang="en-US" sz="3100" b="1" dirty="0">
                  <a:solidFill>
                    <a:srgbClr val="143A7E"/>
                  </a:solidFill>
                  <a:effectLst>
                    <a:outerShdw blurRad="38100" dist="38100" dir="2700000" algn="tl">
                      <a:srgbClr val="000000">
                        <a:alpha val="43137"/>
                      </a:srgbClr>
                    </a:outerShdw>
                  </a:effectLst>
                  <a:latin typeface="Ink Free" panose="03080402000500000000" pitchFamily="66" charset="0"/>
                </a:rPr>
                <a:t>2020 </a:t>
              </a:r>
              <a:r>
                <a:rPr lang="en-US" sz="3100" b="1" i="1" dirty="0">
                  <a:solidFill>
                    <a:srgbClr val="143A7E"/>
                  </a:solidFill>
                  <a:effectLst>
                    <a:outerShdw blurRad="38100" dist="38100" dir="2700000" algn="tl">
                      <a:srgbClr val="000000">
                        <a:alpha val="43137"/>
                      </a:srgbClr>
                    </a:outerShdw>
                  </a:effectLst>
                  <a:latin typeface="Ink Free" panose="03080402000500000000" pitchFamily="66" charset="0"/>
                </a:rPr>
                <a:t>CAR</a:t>
              </a:r>
              <a:r>
                <a:rPr lang="en-US" sz="3100" b="1" dirty="0">
                  <a:solidFill>
                    <a:srgbClr val="143A7E"/>
                  </a:solidFill>
                  <a:effectLst>
                    <a:outerShdw blurRad="38100" dist="38100" dir="2700000" algn="tl">
                      <a:srgbClr val="000000">
                        <a:alpha val="43137"/>
                      </a:srgbClr>
                    </a:outerShdw>
                  </a:effectLst>
                  <a:latin typeface="Ink Free" panose="03080402000500000000" pitchFamily="66" charset="0"/>
                </a:rPr>
                <a:t> PowerPoints </a:t>
              </a:r>
            </a:p>
            <a:p>
              <a:pPr algn="ctr">
                <a:lnSpc>
                  <a:spcPct val="114000"/>
                </a:lnSpc>
                <a:buClr>
                  <a:schemeClr val="dk1"/>
                </a:buClr>
                <a:buSzPts val="1100"/>
              </a:pPr>
              <a:r>
                <a:rPr lang="en-US" sz="3100" b="1" dirty="0">
                  <a:solidFill>
                    <a:srgbClr val="143A7E"/>
                  </a:solidFill>
                  <a:effectLst>
                    <a:outerShdw blurRad="38100" dist="38100" dir="2700000" algn="tl">
                      <a:srgbClr val="000000">
                        <a:alpha val="43137"/>
                      </a:srgbClr>
                    </a:outerShdw>
                  </a:effectLst>
                  <a:latin typeface="Ink Free" panose="03080402000500000000" pitchFamily="66" charset="0"/>
                </a:rPr>
                <a:t>&amp;</a:t>
              </a:r>
            </a:p>
            <a:p>
              <a:pPr algn="ctr">
                <a:lnSpc>
                  <a:spcPct val="114000"/>
                </a:lnSpc>
                <a:buClr>
                  <a:schemeClr val="dk1"/>
                </a:buClr>
                <a:buSzPts val="1100"/>
              </a:pPr>
              <a:r>
                <a:rPr lang="en-US" sz="3100" b="1" dirty="0">
                  <a:solidFill>
                    <a:srgbClr val="143A7E"/>
                  </a:solidFill>
                  <a:effectLst>
                    <a:outerShdw blurRad="38100" dist="38100" dir="2700000" algn="tl">
                      <a:srgbClr val="000000">
                        <a:alpha val="43137"/>
                      </a:srgbClr>
                    </a:outerShdw>
                  </a:effectLst>
                  <a:latin typeface="Ink Free" panose="03080402000500000000" pitchFamily="66" charset="0"/>
                </a:rPr>
                <a:t>Videos</a:t>
              </a:r>
            </a:p>
            <a:p>
              <a:pPr>
                <a:lnSpc>
                  <a:spcPct val="114000"/>
                </a:lnSpc>
              </a:pPr>
              <a:endParaRPr lang="en-US" sz="1600" dirty="0"/>
            </a:p>
          </p:txBody>
        </p:sp>
      </p:grpSp>
      <p:sp>
        <p:nvSpPr>
          <p:cNvPr id="6" name="Google Shape;70;p8">
            <a:extLst>
              <a:ext uri="{FF2B5EF4-FFF2-40B4-BE49-F238E27FC236}">
                <a16:creationId xmlns:a16="http://schemas.microsoft.com/office/drawing/2014/main" id="{FCD06884-BC29-AC4E-BFAE-5FA6F65D2488}"/>
              </a:ext>
            </a:extLst>
          </p:cNvPr>
          <p:cNvSpPr/>
          <p:nvPr/>
        </p:nvSpPr>
        <p:spPr>
          <a:xfrm rot="-5400000">
            <a:off x="200" y="3764199"/>
            <a:ext cx="358800" cy="359200"/>
          </a:xfrm>
          <a:prstGeom prst="rect">
            <a:avLst/>
          </a:prstGeom>
          <a:gradFill>
            <a:gsLst>
              <a:gs pos="0">
                <a:srgbClr val="75DDFF"/>
              </a:gs>
              <a:gs pos="100000">
                <a:srgbClr val="09B1E9"/>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3" name="Picture 2">
            <a:extLst>
              <a:ext uri="{FF2B5EF4-FFF2-40B4-BE49-F238E27FC236}">
                <a16:creationId xmlns:a16="http://schemas.microsoft.com/office/drawing/2014/main" id="{B22D2C0A-E1D0-1042-82E5-EA912F3F3BEE}"/>
              </a:ext>
            </a:extLst>
          </p:cNvPr>
          <p:cNvPicPr>
            <a:picLocks noChangeAspect="1"/>
          </p:cNvPicPr>
          <p:nvPr/>
        </p:nvPicPr>
        <p:blipFill>
          <a:blip r:embed="rId3"/>
          <a:stretch>
            <a:fillRect/>
          </a:stretch>
        </p:blipFill>
        <p:spPr>
          <a:xfrm>
            <a:off x="572263" y="1736300"/>
            <a:ext cx="2990326" cy="3065085"/>
          </a:xfrm>
          <a:prstGeom prst="rect">
            <a:avLst/>
          </a:prstGeom>
        </p:spPr>
      </p:pic>
      <p:sp>
        <p:nvSpPr>
          <p:cNvPr id="4" name="TextBox 3">
            <a:extLst>
              <a:ext uri="{FF2B5EF4-FFF2-40B4-BE49-F238E27FC236}">
                <a16:creationId xmlns:a16="http://schemas.microsoft.com/office/drawing/2014/main" id="{8380FEA5-2FF7-4D4D-8AAD-7ABFFF36FC1C}"/>
              </a:ext>
            </a:extLst>
          </p:cNvPr>
          <p:cNvSpPr txBox="1"/>
          <p:nvPr/>
        </p:nvSpPr>
        <p:spPr>
          <a:xfrm rot="20860246">
            <a:off x="428618" y="2409933"/>
            <a:ext cx="2927661" cy="1661993"/>
          </a:xfrm>
          <a:prstGeom prst="rect">
            <a:avLst/>
          </a:prstGeom>
          <a:noFill/>
        </p:spPr>
        <p:txBody>
          <a:bodyPr wrap="square" rtlCol="0">
            <a:spAutoFit/>
          </a:bodyPr>
          <a:lstStyle/>
          <a:p>
            <a:pPr algn="ctr"/>
            <a:r>
              <a:rPr lang="en-US" sz="3400" b="1" dirty="0">
                <a:solidFill>
                  <a:srgbClr val="002060"/>
                </a:solidFill>
                <a:latin typeface="Lucida Handwriting" panose="03010101010101010101" pitchFamily="66" charset="77"/>
              </a:rPr>
              <a:t>Pause</a:t>
            </a:r>
          </a:p>
          <a:p>
            <a:pPr algn="ctr"/>
            <a:r>
              <a:rPr lang="en-US" sz="3400" b="1" dirty="0">
                <a:solidFill>
                  <a:srgbClr val="002060"/>
                </a:solidFill>
                <a:latin typeface="Lucida Handwriting" panose="03010101010101010101" pitchFamily="66" charset="77"/>
              </a:rPr>
              <a:t>for discussion</a:t>
            </a:r>
          </a:p>
        </p:txBody>
      </p:sp>
      <p:pic>
        <p:nvPicPr>
          <p:cNvPr id="5" name="Picture 4">
            <a:extLst>
              <a:ext uri="{FF2B5EF4-FFF2-40B4-BE49-F238E27FC236}">
                <a16:creationId xmlns:a16="http://schemas.microsoft.com/office/drawing/2014/main" id="{0437EAF9-3FD2-8748-9075-C08E466FF231}"/>
              </a:ext>
            </a:extLst>
          </p:cNvPr>
          <p:cNvPicPr>
            <a:picLocks noChangeAspect="1"/>
          </p:cNvPicPr>
          <p:nvPr/>
        </p:nvPicPr>
        <p:blipFill>
          <a:blip r:embed="rId4"/>
          <a:stretch>
            <a:fillRect/>
          </a:stretch>
        </p:blipFill>
        <p:spPr>
          <a:xfrm>
            <a:off x="1339293" y="1553881"/>
            <a:ext cx="728133" cy="745067"/>
          </a:xfrm>
          <a:prstGeom prst="rect">
            <a:avLst/>
          </a:prstGeom>
        </p:spPr>
      </p:pic>
      <p:sp>
        <p:nvSpPr>
          <p:cNvPr id="6" name="Shape 74">
            <a:extLst>
              <a:ext uri="{FF2B5EF4-FFF2-40B4-BE49-F238E27FC236}">
                <a16:creationId xmlns:a16="http://schemas.microsoft.com/office/drawing/2014/main" id="{65A386E9-0244-1744-84CA-666B0C04F099}"/>
              </a:ext>
            </a:extLst>
          </p:cNvPr>
          <p:cNvSpPr/>
          <p:nvPr/>
        </p:nvSpPr>
        <p:spPr>
          <a:xfrm>
            <a:off x="3878317" y="612425"/>
            <a:ext cx="6933845" cy="1648861"/>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t" anchorCtr="0">
            <a:noAutofit/>
          </a:bodyPr>
          <a:lstStyle/>
          <a:p>
            <a:r>
              <a:rPr lang="en-US" sz="3200" b="1" kern="1200" dirty="0">
                <a:solidFill>
                  <a:schemeClr val="bg1"/>
                </a:solidFill>
                <a:effectLst>
                  <a:outerShdw blurRad="50800" dist="38100" dir="5400000" algn="t" rotWithShape="0">
                    <a:prstClr val="black">
                      <a:alpha val="40000"/>
                    </a:prstClr>
                  </a:outerShdw>
                </a:effectLst>
                <a:ea typeface="Cambria" charset="0"/>
                <a:cs typeface="Cambria" charset="0"/>
                <a:sym typeface="BotonBQ-Bold"/>
              </a:rPr>
              <a:t>Motion 3</a:t>
            </a:r>
            <a:r>
              <a:rPr lang="en-US" sz="3200" b="1" dirty="0">
                <a:solidFill>
                  <a:schemeClr val="bg1"/>
                </a:solidFill>
                <a:effectLst>
                  <a:outerShdw blurRad="50800" dist="38100" dir="5400000" algn="t" rotWithShape="0">
                    <a:prstClr val="black">
                      <a:alpha val="40000"/>
                    </a:prstClr>
                  </a:outerShdw>
                </a:effectLst>
                <a:ea typeface="Cambria" charset="0"/>
                <a:cs typeface="Cambria" charset="0"/>
                <a:sym typeface="BotonBQ-Bold"/>
              </a:rPr>
              <a:t>: </a:t>
            </a:r>
            <a:r>
              <a:rPr lang="en-US" sz="3200" dirty="0"/>
              <a:t>To approve the revisions to the FIPT Operational Rules contained in Addendum B.</a:t>
            </a:r>
          </a:p>
        </p:txBody>
      </p:sp>
      <p:sp>
        <p:nvSpPr>
          <p:cNvPr id="7" name="TextBox 6">
            <a:extLst>
              <a:ext uri="{FF2B5EF4-FFF2-40B4-BE49-F238E27FC236}">
                <a16:creationId xmlns:a16="http://schemas.microsoft.com/office/drawing/2014/main" id="{773280BE-155A-5543-BB80-EE7A4BFC29F3}"/>
              </a:ext>
            </a:extLst>
          </p:cNvPr>
          <p:cNvSpPr txBox="1"/>
          <p:nvPr/>
        </p:nvSpPr>
        <p:spPr>
          <a:xfrm>
            <a:off x="4402333" y="3048936"/>
            <a:ext cx="6409829" cy="2246769"/>
          </a:xfrm>
          <a:prstGeom prst="rect">
            <a:avLst/>
          </a:prstGeom>
          <a:noFill/>
        </p:spPr>
        <p:txBody>
          <a:bodyPr wrap="square" rtlCol="0">
            <a:spAutoFit/>
          </a:bodyPr>
          <a:lstStyle/>
          <a:p>
            <a:pPr>
              <a:spcBef>
                <a:spcPts val="1200"/>
              </a:spcBef>
            </a:pPr>
            <a:r>
              <a:rPr lang="en-US" sz="2800" b="1" dirty="0">
                <a:solidFill>
                  <a:schemeClr val="bg1"/>
                </a:solidFill>
                <a:effectLst>
                  <a:outerShdw blurRad="50800" dist="38100" dir="5400000" algn="t" rotWithShape="0">
                    <a:prstClr val="black">
                      <a:alpha val="40000"/>
                    </a:prstClr>
                  </a:outerShdw>
                </a:effectLst>
              </a:rPr>
              <a:t>Intent:</a:t>
            </a:r>
            <a:r>
              <a:rPr lang="en-US" sz="2800" dirty="0">
                <a:effectLst>
                  <a:outerShdw blurRad="50800" dist="38100" dir="5400000" algn="t" rotWithShape="0">
                    <a:prstClr val="black">
                      <a:alpha val="40000"/>
                    </a:prstClr>
                  </a:outerShdw>
                </a:effectLst>
              </a:rPr>
              <a:t> </a:t>
            </a:r>
            <a:r>
              <a:rPr lang="en-US" sz="2800" dirty="0"/>
              <a:t>To revise the Operational Rules to reflect discussions at WSC 2018 about the Inspection of Trustee Activities and to reflect current practices, terms, and language.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4"/>
          <p:cNvSpPr txBox="1">
            <a:spLocks noGrp="1"/>
          </p:cNvSpPr>
          <p:nvPr>
            <p:ph type="title"/>
          </p:nvPr>
        </p:nvSpPr>
        <p:spPr>
          <a:xfrm>
            <a:off x="584851" y="411180"/>
            <a:ext cx="7589520" cy="666390"/>
          </a:xfrm>
          <a:prstGeom prst="rect">
            <a:avLst/>
          </a:prstGeom>
        </p:spPr>
        <p:txBody>
          <a:bodyPr spcFirstLastPara="1" wrap="square" lIns="121900" tIns="121900" rIns="121900" bIns="121900" anchor="b" anchorCtr="0">
            <a:noAutofit/>
          </a:bodyPr>
          <a:lstStyle/>
          <a:p>
            <a:r>
              <a:rPr lang="en" sz="4400" dirty="0">
                <a:ea typeface="Cambria" charset="0"/>
              </a:rPr>
              <a:t>Use Policy</a:t>
            </a:r>
            <a:endParaRPr sz="4400" dirty="0"/>
          </a:p>
        </p:txBody>
      </p:sp>
      <p:sp>
        <p:nvSpPr>
          <p:cNvPr id="122" name="Google Shape;122;p14"/>
          <p:cNvSpPr txBox="1">
            <a:spLocks noGrp="1"/>
          </p:cNvSpPr>
          <p:nvPr>
            <p:ph type="body" idx="4294967295"/>
          </p:nvPr>
        </p:nvSpPr>
        <p:spPr>
          <a:xfrm>
            <a:off x="769180" y="1333708"/>
            <a:ext cx="6802706" cy="4350579"/>
          </a:xfrm>
          <a:prstGeom prst="rect">
            <a:avLst/>
          </a:prstGeom>
        </p:spPr>
        <p:txBody>
          <a:bodyPr spcFirstLastPara="1" wrap="square" lIns="121900" tIns="121900" rIns="121900" bIns="121900" anchor="t" anchorCtr="0">
            <a:noAutofit/>
          </a:bodyPr>
          <a:lstStyle/>
          <a:p>
            <a:pPr lvl="0">
              <a:spcAft>
                <a:spcPts val="1200"/>
              </a:spcAft>
            </a:pPr>
            <a:r>
              <a:rPr lang="en-US" sz="3200" dirty="0">
                <a:solidFill>
                  <a:schemeClr val="accent1">
                    <a:lumMod val="50000"/>
                  </a:schemeClr>
                </a:solidFill>
              </a:rPr>
              <a:t>We are recommending changes to the Use Policy found in Intellectual Property Bulletin #1:</a:t>
            </a:r>
          </a:p>
          <a:p>
            <a:pPr marL="457200" lvl="0" indent="-457200">
              <a:spcAft>
                <a:spcPts val="1200"/>
              </a:spcAft>
              <a:buClr>
                <a:srgbClr val="92D050"/>
              </a:buClr>
              <a:buFont typeface="Wingdings" panose="05000000000000000000" pitchFamily="2" charset="2"/>
              <a:buChar char="ü"/>
            </a:pPr>
            <a:r>
              <a:rPr lang="en-US" sz="2800" dirty="0">
                <a:solidFill>
                  <a:schemeClr val="accent1">
                    <a:lumMod val="50000"/>
                  </a:schemeClr>
                </a:solidFill>
              </a:rPr>
              <a:t>Addendum C has the text we are proposing </a:t>
            </a:r>
          </a:p>
          <a:p>
            <a:pPr marL="457200" lvl="0" indent="-457200">
              <a:spcAft>
                <a:spcPts val="1200"/>
              </a:spcAft>
              <a:buClr>
                <a:srgbClr val="92D050"/>
              </a:buClr>
              <a:buFont typeface="Wingdings" panose="05000000000000000000" pitchFamily="2" charset="2"/>
              <a:buChar char="ü"/>
            </a:pPr>
            <a:r>
              <a:rPr lang="en-US" sz="2800" dirty="0">
                <a:solidFill>
                  <a:schemeClr val="accent1">
                    <a:lumMod val="50000"/>
                  </a:schemeClr>
                </a:solidFill>
              </a:rPr>
              <a:t>Addendum D contains a track-change version of the bulletin</a:t>
            </a:r>
          </a:p>
          <a:p>
            <a:pPr marL="457200" lvl="0" indent="-457200">
              <a:spcAft>
                <a:spcPts val="1200"/>
              </a:spcAft>
              <a:buClr>
                <a:srgbClr val="92D050"/>
              </a:buClr>
              <a:buFont typeface="Wingdings" panose="05000000000000000000" pitchFamily="2" charset="2"/>
              <a:buChar char="ü"/>
            </a:pPr>
            <a:r>
              <a:rPr lang="en-US" sz="2800">
                <a:solidFill>
                  <a:schemeClr val="accent1">
                    <a:lumMod val="50000"/>
                  </a:schemeClr>
                </a:solidFill>
              </a:rPr>
              <a:t>Addendum E </a:t>
            </a:r>
            <a:r>
              <a:rPr lang="en-US" sz="2800" dirty="0">
                <a:solidFill>
                  <a:schemeClr val="accent1">
                    <a:lumMod val="50000"/>
                  </a:schemeClr>
                </a:solidFill>
              </a:rPr>
              <a:t>contains the current version</a:t>
            </a:r>
          </a:p>
          <a:p>
            <a:pPr lvl="0">
              <a:lnSpc>
                <a:spcPct val="105000"/>
              </a:lnSpc>
              <a:spcAft>
                <a:spcPts val="1200"/>
              </a:spcAft>
            </a:pPr>
            <a:endParaRPr sz="2800" dirty="0">
              <a:solidFill>
                <a:schemeClr val="accent1">
                  <a:lumMod val="50000"/>
                </a:schemeClr>
              </a:solidFill>
            </a:endParaRPr>
          </a:p>
        </p:txBody>
      </p:sp>
      <p:pic>
        <p:nvPicPr>
          <p:cNvPr id="5" name="Picture 4">
            <a:extLst>
              <a:ext uri="{FF2B5EF4-FFF2-40B4-BE49-F238E27FC236}">
                <a16:creationId xmlns:a16="http://schemas.microsoft.com/office/drawing/2014/main" id="{D7DE2306-03CF-5649-B8CC-3862266943D9}"/>
              </a:ext>
            </a:extLst>
          </p:cNvPr>
          <p:cNvPicPr>
            <a:picLocks noChangeAspect="1"/>
          </p:cNvPicPr>
          <p:nvPr/>
        </p:nvPicPr>
        <p:blipFill>
          <a:blip r:embed="rId3"/>
          <a:stretch>
            <a:fillRect/>
          </a:stretch>
        </p:blipFill>
        <p:spPr>
          <a:xfrm>
            <a:off x="8174371" y="2669325"/>
            <a:ext cx="3891029" cy="3928442"/>
          </a:xfrm>
          <a:prstGeom prst="rect">
            <a:avLst/>
          </a:prstGeom>
        </p:spPr>
      </p:pic>
      <p:sp>
        <p:nvSpPr>
          <p:cNvPr id="6" name="Google Shape;70;p8">
            <a:extLst>
              <a:ext uri="{FF2B5EF4-FFF2-40B4-BE49-F238E27FC236}">
                <a16:creationId xmlns:a16="http://schemas.microsoft.com/office/drawing/2014/main" id="{427E6105-690E-8840-AB8E-1B0C653ABEDE}"/>
              </a:ext>
            </a:extLst>
          </p:cNvPr>
          <p:cNvSpPr/>
          <p:nvPr/>
        </p:nvSpPr>
        <p:spPr>
          <a:xfrm rot="-5400000">
            <a:off x="200" y="436381"/>
            <a:ext cx="358800" cy="359200"/>
          </a:xfrm>
          <a:prstGeom prst="rect">
            <a:avLst/>
          </a:prstGeom>
          <a:gradFill>
            <a:gsLst>
              <a:gs pos="0">
                <a:srgbClr val="75DDFF"/>
              </a:gs>
              <a:gs pos="100000">
                <a:srgbClr val="09B1E9"/>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Tree>
    <p:extLst>
      <p:ext uri="{BB962C8B-B14F-4D97-AF65-F5344CB8AC3E}">
        <p14:creationId xmlns:p14="http://schemas.microsoft.com/office/powerpoint/2010/main" val="40487207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4"/>
          <p:cNvSpPr txBox="1">
            <a:spLocks noGrp="1"/>
          </p:cNvSpPr>
          <p:nvPr>
            <p:ph type="title"/>
          </p:nvPr>
        </p:nvSpPr>
        <p:spPr>
          <a:xfrm>
            <a:off x="478691" y="101265"/>
            <a:ext cx="7589520" cy="970400"/>
          </a:xfrm>
          <a:prstGeom prst="rect">
            <a:avLst/>
          </a:prstGeom>
        </p:spPr>
        <p:txBody>
          <a:bodyPr spcFirstLastPara="1" wrap="square" lIns="121900" tIns="121900" rIns="121900" bIns="121900" anchor="b" anchorCtr="0">
            <a:noAutofit/>
          </a:bodyPr>
          <a:lstStyle/>
          <a:p>
            <a:r>
              <a:rPr lang="en" dirty="0">
                <a:ea typeface="Cambria" charset="0"/>
              </a:rPr>
              <a:t>Summary of Proposed Changes</a:t>
            </a:r>
            <a:endParaRPr dirty="0">
              <a:latin typeface="+mn-lt"/>
            </a:endParaRPr>
          </a:p>
        </p:txBody>
      </p:sp>
      <p:sp>
        <p:nvSpPr>
          <p:cNvPr id="122" name="Google Shape;122;p14"/>
          <p:cNvSpPr txBox="1">
            <a:spLocks noGrp="1"/>
          </p:cNvSpPr>
          <p:nvPr>
            <p:ph type="body" idx="4294967295"/>
          </p:nvPr>
        </p:nvSpPr>
        <p:spPr>
          <a:xfrm>
            <a:off x="0" y="1278699"/>
            <a:ext cx="7843520" cy="5284908"/>
          </a:xfrm>
          <a:prstGeom prst="rect">
            <a:avLst/>
          </a:prstGeom>
        </p:spPr>
        <p:txBody>
          <a:bodyPr spcFirstLastPara="1" wrap="square" lIns="121900" tIns="121900" rIns="121900" bIns="121900" anchor="t" anchorCtr="0">
            <a:noAutofit/>
          </a:bodyPr>
          <a:lstStyle/>
          <a:p>
            <a:pPr marL="914400" lvl="1" indent="-457200">
              <a:lnSpc>
                <a:spcPct val="105000"/>
              </a:lnSpc>
              <a:spcAft>
                <a:spcPts val="600"/>
              </a:spcAft>
              <a:buClr>
                <a:srgbClr val="92D050"/>
              </a:buClr>
              <a:buSzPct val="100000"/>
              <a:buFont typeface="Wingdings" panose="05000000000000000000" pitchFamily="2" charset="2"/>
              <a:buChar char="ü"/>
            </a:pPr>
            <a:r>
              <a:rPr lang="en-US" sz="2800" dirty="0">
                <a:solidFill>
                  <a:srgbClr val="254061"/>
                </a:solidFill>
                <a:latin typeface="+mn-lt"/>
                <a:ea typeface="Calibri" panose="020F0502020204030204" pitchFamily="34" charset="0"/>
                <a:cs typeface="Times New Roman" panose="02020603050405020304" pitchFamily="18" charset="0"/>
              </a:rPr>
              <a:t>Permission would be required to reprint book-length pieces </a:t>
            </a:r>
          </a:p>
          <a:p>
            <a:pPr marL="914400" lvl="1" indent="-457200">
              <a:lnSpc>
                <a:spcPct val="105000"/>
              </a:lnSpc>
              <a:spcAft>
                <a:spcPts val="600"/>
              </a:spcAft>
              <a:buClr>
                <a:srgbClr val="92D050"/>
              </a:buClr>
              <a:buSzPct val="100000"/>
              <a:buFont typeface="Wingdings" panose="05000000000000000000" pitchFamily="2" charset="2"/>
              <a:buChar char="ü"/>
            </a:pPr>
            <a:r>
              <a:rPr lang="en-US" sz="2800" dirty="0">
                <a:solidFill>
                  <a:srgbClr val="254061"/>
                </a:solidFill>
                <a:latin typeface="+mn-lt"/>
                <a:ea typeface="Calibri" panose="020F0502020204030204" pitchFamily="34" charset="0"/>
                <a:cs typeface="Times New Roman" panose="02020603050405020304" pitchFamily="18" charset="0"/>
              </a:rPr>
              <a:t>Revisions to better reflect current policy: Groups may reproduce:</a:t>
            </a:r>
          </a:p>
          <a:p>
            <a:pPr marL="1493837" lvl="3" indent="-457200">
              <a:lnSpc>
                <a:spcPct val="105000"/>
              </a:lnSpc>
              <a:spcAft>
                <a:spcPts val="600"/>
              </a:spcAft>
              <a:buClr>
                <a:srgbClr val="92D050"/>
              </a:buClr>
              <a:buSzPct val="100000"/>
              <a:buFont typeface="Wingdings" panose="05000000000000000000" pitchFamily="2" charset="2"/>
              <a:buChar char="§"/>
            </a:pPr>
            <a:r>
              <a:rPr lang="en-US" sz="2800" dirty="0">
                <a:solidFill>
                  <a:srgbClr val="254061"/>
                </a:solidFill>
                <a:latin typeface="+mn-lt"/>
                <a:ea typeface="Calibri" panose="020F0502020204030204" pitchFamily="34" charset="0"/>
                <a:cs typeface="Times New Roman" panose="02020603050405020304" pitchFamily="18" charset="0"/>
              </a:rPr>
              <a:t>Only currently approved versions</a:t>
            </a:r>
          </a:p>
          <a:p>
            <a:pPr marL="1493837" lvl="2" indent="-457200">
              <a:lnSpc>
                <a:spcPct val="105000"/>
              </a:lnSpc>
              <a:spcAft>
                <a:spcPts val="600"/>
              </a:spcAft>
              <a:buClr>
                <a:srgbClr val="92D050"/>
              </a:buClr>
              <a:buSzPct val="100000"/>
              <a:buFont typeface="Wingdings" panose="05000000000000000000" pitchFamily="2" charset="2"/>
              <a:buChar char="§"/>
            </a:pPr>
            <a:r>
              <a:rPr lang="en-US" sz="2800" dirty="0">
                <a:solidFill>
                  <a:srgbClr val="254061"/>
                </a:solidFill>
                <a:latin typeface="+mn-lt"/>
                <a:ea typeface="Calibri" panose="020F0502020204030204" pitchFamily="34" charset="0"/>
                <a:cs typeface="Times New Roman" panose="02020603050405020304" pitchFamily="18" charset="0"/>
              </a:rPr>
              <a:t>No online or electronic formats</a:t>
            </a:r>
          </a:p>
          <a:p>
            <a:pPr marL="914400" lvl="1" indent="-457200">
              <a:lnSpc>
                <a:spcPct val="105000"/>
              </a:lnSpc>
              <a:spcAft>
                <a:spcPts val="600"/>
              </a:spcAft>
              <a:buClr>
                <a:srgbClr val="92D050"/>
              </a:buClr>
              <a:buSzPct val="100000"/>
              <a:buFont typeface="Wingdings" panose="05000000000000000000" pitchFamily="2" charset="2"/>
              <a:buChar char="ü"/>
            </a:pPr>
            <a:r>
              <a:rPr lang="en-US" sz="2800" dirty="0">
                <a:solidFill>
                  <a:srgbClr val="254061"/>
                </a:solidFill>
                <a:latin typeface="+mn-lt"/>
                <a:ea typeface="Calibri" panose="020F0502020204030204" pitchFamily="34" charset="0"/>
                <a:cs typeface="Times New Roman" panose="02020603050405020304" pitchFamily="18" charset="0"/>
              </a:rPr>
              <a:t>Revised introduction and moved copyright section</a:t>
            </a:r>
          </a:p>
          <a:p>
            <a:pPr marL="914400" lvl="1" indent="-457200">
              <a:lnSpc>
                <a:spcPct val="105000"/>
              </a:lnSpc>
              <a:spcAft>
                <a:spcPts val="600"/>
              </a:spcAft>
              <a:buClr>
                <a:srgbClr val="92D050"/>
              </a:buClr>
              <a:buSzPct val="100000"/>
              <a:buFont typeface="Wingdings" panose="05000000000000000000" pitchFamily="2" charset="2"/>
              <a:buChar char="ü"/>
            </a:pPr>
            <a:r>
              <a:rPr lang="en-US" sz="2800" dirty="0">
                <a:solidFill>
                  <a:srgbClr val="254061"/>
                </a:solidFill>
                <a:latin typeface="+mn-lt"/>
                <a:ea typeface="Calibri" panose="020F0502020204030204" pitchFamily="34" charset="0"/>
                <a:cs typeface="Times New Roman" panose="02020603050405020304" pitchFamily="18" charset="0"/>
              </a:rPr>
              <a:t>Copyediting </a:t>
            </a:r>
          </a:p>
          <a:p>
            <a:pPr lvl="0">
              <a:lnSpc>
                <a:spcPct val="105000"/>
              </a:lnSpc>
              <a:spcAft>
                <a:spcPts val="600"/>
              </a:spcAft>
            </a:pPr>
            <a:endParaRPr sz="2800" dirty="0"/>
          </a:p>
        </p:txBody>
      </p:sp>
      <p:sp>
        <p:nvSpPr>
          <p:cNvPr id="5" name="Google Shape;122;p14"/>
          <p:cNvSpPr txBox="1">
            <a:spLocks noGrp="1"/>
          </p:cNvSpPr>
          <p:nvPr>
            <p:ph type="body" idx="4294967295"/>
          </p:nvPr>
        </p:nvSpPr>
        <p:spPr>
          <a:xfrm>
            <a:off x="9700329" y="635694"/>
            <a:ext cx="2491671" cy="5284908"/>
          </a:xfrm>
          <a:prstGeom prst="rect">
            <a:avLst/>
          </a:prstGeom>
        </p:spPr>
        <p:txBody>
          <a:bodyPr spcFirstLastPara="1" wrap="square" lIns="121900" tIns="121900" rIns="121900" bIns="121900" anchor="t" anchorCtr="0">
            <a:noAutofit/>
          </a:bodyPr>
          <a:lstStyle/>
          <a:p>
            <a:pPr lvl="0">
              <a:lnSpc>
                <a:spcPct val="105000"/>
              </a:lnSpc>
              <a:spcAft>
                <a:spcPts val="600"/>
              </a:spcAft>
            </a:pPr>
            <a:endParaRPr lang="en-US" sz="3200" dirty="0">
              <a:ea typeface="Calibri" panose="020F0502020204030204" pitchFamily="34" charset="0"/>
              <a:cs typeface="Times New Roman" panose="02020603050405020304" pitchFamily="18" charset="0"/>
            </a:endParaRPr>
          </a:p>
          <a:p>
            <a:pPr lvl="0">
              <a:lnSpc>
                <a:spcPct val="105000"/>
              </a:lnSpc>
              <a:spcAft>
                <a:spcPts val="600"/>
              </a:spcAft>
            </a:pPr>
            <a:endParaRPr sz="2800" dirty="0"/>
          </a:p>
        </p:txBody>
      </p:sp>
      <p:pic>
        <p:nvPicPr>
          <p:cNvPr id="6" name="Picture 5">
            <a:extLst>
              <a:ext uri="{FF2B5EF4-FFF2-40B4-BE49-F238E27FC236}">
                <a16:creationId xmlns:a16="http://schemas.microsoft.com/office/drawing/2014/main" id="{B83AF825-F38D-214A-9DE7-50DCBDF1F739}"/>
              </a:ext>
            </a:extLst>
          </p:cNvPr>
          <p:cNvPicPr>
            <a:picLocks noChangeAspect="1"/>
          </p:cNvPicPr>
          <p:nvPr/>
        </p:nvPicPr>
        <p:blipFill>
          <a:blip r:embed="rId3"/>
          <a:stretch>
            <a:fillRect/>
          </a:stretch>
        </p:blipFill>
        <p:spPr>
          <a:xfrm rot="379431">
            <a:off x="7761305" y="1832898"/>
            <a:ext cx="3515449" cy="1010302"/>
          </a:xfrm>
          <a:prstGeom prst="rect">
            <a:avLst/>
          </a:prstGeom>
        </p:spPr>
      </p:pic>
      <p:pic>
        <p:nvPicPr>
          <p:cNvPr id="7" name="Picture 6">
            <a:extLst>
              <a:ext uri="{FF2B5EF4-FFF2-40B4-BE49-F238E27FC236}">
                <a16:creationId xmlns:a16="http://schemas.microsoft.com/office/drawing/2014/main" id="{3CF268A1-0758-B848-B6A3-E326AC154284}"/>
              </a:ext>
            </a:extLst>
          </p:cNvPr>
          <p:cNvPicPr>
            <a:picLocks noChangeAspect="1"/>
          </p:cNvPicPr>
          <p:nvPr/>
        </p:nvPicPr>
        <p:blipFill>
          <a:blip r:embed="rId4"/>
          <a:stretch>
            <a:fillRect/>
          </a:stretch>
        </p:blipFill>
        <p:spPr>
          <a:xfrm rot="20874981">
            <a:off x="8249815" y="3379514"/>
            <a:ext cx="1887612" cy="1934803"/>
          </a:xfrm>
          <a:prstGeom prst="rect">
            <a:avLst/>
          </a:prstGeom>
        </p:spPr>
      </p:pic>
      <p:sp>
        <p:nvSpPr>
          <p:cNvPr id="2" name="TextBox 1"/>
          <p:cNvSpPr txBox="1"/>
          <p:nvPr/>
        </p:nvSpPr>
        <p:spPr>
          <a:xfrm rot="476692">
            <a:off x="7853632" y="2126825"/>
            <a:ext cx="3351795" cy="379656"/>
          </a:xfrm>
          <a:prstGeom prst="rect">
            <a:avLst/>
          </a:prstGeom>
          <a:noFill/>
        </p:spPr>
        <p:txBody>
          <a:bodyPr wrap="square" rtlCol="0">
            <a:spAutoFit/>
          </a:bodyPr>
          <a:lstStyle/>
          <a:p>
            <a:r>
              <a:rPr lang="en-US" dirty="0">
                <a:latin typeface="Lucida Calligraphy" panose="03010101010101010101" pitchFamily="66" charset="0"/>
              </a:rPr>
              <a:t>Only substantive change</a:t>
            </a:r>
          </a:p>
        </p:txBody>
      </p:sp>
      <p:sp>
        <p:nvSpPr>
          <p:cNvPr id="3" name="TextBox 2"/>
          <p:cNvSpPr txBox="1"/>
          <p:nvPr/>
        </p:nvSpPr>
        <p:spPr>
          <a:xfrm rot="20666098">
            <a:off x="8682890" y="3711678"/>
            <a:ext cx="1021461" cy="1241622"/>
          </a:xfrm>
          <a:prstGeom prst="rect">
            <a:avLst/>
          </a:prstGeom>
          <a:noFill/>
        </p:spPr>
        <p:txBody>
          <a:bodyPr wrap="square" rtlCol="0">
            <a:spAutoFit/>
          </a:bodyPr>
          <a:lstStyle/>
          <a:p>
            <a:r>
              <a:rPr lang="en-US" dirty="0"/>
              <a:t>Edits to reflect current policy</a:t>
            </a:r>
          </a:p>
        </p:txBody>
      </p:sp>
      <p:sp>
        <p:nvSpPr>
          <p:cNvPr id="9" name="Google Shape;70;p8">
            <a:extLst>
              <a:ext uri="{FF2B5EF4-FFF2-40B4-BE49-F238E27FC236}">
                <a16:creationId xmlns:a16="http://schemas.microsoft.com/office/drawing/2014/main" id="{139605F7-0911-F74F-B40C-2FF6CCB589E9}"/>
              </a:ext>
            </a:extLst>
          </p:cNvPr>
          <p:cNvSpPr/>
          <p:nvPr/>
        </p:nvSpPr>
        <p:spPr>
          <a:xfrm rot="-5400000">
            <a:off x="200" y="571294"/>
            <a:ext cx="358800" cy="359200"/>
          </a:xfrm>
          <a:prstGeom prst="rect">
            <a:avLst/>
          </a:prstGeom>
          <a:gradFill>
            <a:gsLst>
              <a:gs pos="0">
                <a:srgbClr val="75DDFF"/>
              </a:gs>
              <a:gs pos="100000">
                <a:srgbClr val="09B1E9"/>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Tree>
    <p:extLst>
      <p:ext uri="{BB962C8B-B14F-4D97-AF65-F5344CB8AC3E}">
        <p14:creationId xmlns:p14="http://schemas.microsoft.com/office/powerpoint/2010/main" val="23706694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4"/>
          <p:cNvSpPr txBox="1">
            <a:spLocks noGrp="1"/>
          </p:cNvSpPr>
          <p:nvPr>
            <p:ph type="title"/>
          </p:nvPr>
        </p:nvSpPr>
        <p:spPr>
          <a:xfrm>
            <a:off x="478691" y="101265"/>
            <a:ext cx="7589520" cy="970400"/>
          </a:xfrm>
          <a:prstGeom prst="rect">
            <a:avLst/>
          </a:prstGeom>
        </p:spPr>
        <p:txBody>
          <a:bodyPr spcFirstLastPara="1" wrap="square" lIns="121900" tIns="121900" rIns="121900" bIns="121900" anchor="b" anchorCtr="0">
            <a:noAutofit/>
          </a:bodyPr>
          <a:lstStyle/>
          <a:p>
            <a:r>
              <a:rPr lang="en" dirty="0">
                <a:ea typeface="Cambria" charset="0"/>
              </a:rPr>
              <a:t>Proposed changes to the Use Policy</a:t>
            </a:r>
            <a:endParaRPr dirty="0">
              <a:latin typeface="+mn-lt"/>
            </a:endParaRPr>
          </a:p>
        </p:txBody>
      </p:sp>
      <p:sp>
        <p:nvSpPr>
          <p:cNvPr id="122" name="Google Shape;122;p14"/>
          <p:cNvSpPr txBox="1">
            <a:spLocks noGrp="1"/>
          </p:cNvSpPr>
          <p:nvPr>
            <p:ph type="body" idx="4294967295"/>
          </p:nvPr>
        </p:nvSpPr>
        <p:spPr>
          <a:xfrm>
            <a:off x="0" y="1278699"/>
            <a:ext cx="7843520" cy="5284908"/>
          </a:xfrm>
          <a:prstGeom prst="rect">
            <a:avLst/>
          </a:prstGeom>
        </p:spPr>
        <p:txBody>
          <a:bodyPr spcFirstLastPara="1" wrap="square" lIns="121900" tIns="121900" rIns="121900" bIns="121900" anchor="t" anchorCtr="0">
            <a:noAutofit/>
          </a:bodyPr>
          <a:lstStyle/>
          <a:p>
            <a:pPr marL="914400" lvl="1" indent="-457200">
              <a:lnSpc>
                <a:spcPct val="105000"/>
              </a:lnSpc>
              <a:spcAft>
                <a:spcPts val="600"/>
              </a:spcAft>
              <a:buClr>
                <a:srgbClr val="92D050"/>
              </a:buClr>
              <a:buSzPct val="100000"/>
              <a:buFont typeface="Wingdings" panose="05000000000000000000" pitchFamily="2" charset="2"/>
              <a:buChar char="ü"/>
            </a:pPr>
            <a:r>
              <a:rPr lang="en-US" sz="2800" dirty="0">
                <a:solidFill>
                  <a:srgbClr val="254061"/>
                </a:solidFill>
                <a:latin typeface="+mn-lt"/>
                <a:ea typeface="Calibri" panose="020F0502020204030204" pitchFamily="34" charset="0"/>
                <a:cs typeface="Times New Roman" panose="02020603050405020304" pitchFamily="18" charset="0"/>
              </a:rPr>
              <a:t>Permission would be required</a:t>
            </a:r>
            <a:br>
              <a:rPr lang="en-US" sz="2800" dirty="0">
                <a:solidFill>
                  <a:srgbClr val="254061"/>
                </a:solidFill>
                <a:latin typeface="+mn-lt"/>
                <a:ea typeface="Calibri" panose="020F0502020204030204" pitchFamily="34" charset="0"/>
                <a:cs typeface="Times New Roman" panose="02020603050405020304" pitchFamily="18" charset="0"/>
              </a:rPr>
            </a:br>
            <a:r>
              <a:rPr lang="en-US" sz="2800" dirty="0">
                <a:solidFill>
                  <a:srgbClr val="254061"/>
                </a:solidFill>
                <a:latin typeface="+mn-lt"/>
                <a:ea typeface="Calibri" panose="020F0502020204030204" pitchFamily="34" charset="0"/>
                <a:cs typeface="Times New Roman" panose="02020603050405020304" pitchFamily="18" charset="0"/>
              </a:rPr>
              <a:t>to reprint book-length pieces. Contact World Services </a:t>
            </a:r>
          </a:p>
          <a:p>
            <a:pPr marL="914400" lvl="1" indent="-457200">
              <a:lnSpc>
                <a:spcPct val="105000"/>
              </a:lnSpc>
              <a:spcAft>
                <a:spcPts val="600"/>
              </a:spcAft>
              <a:buClr>
                <a:srgbClr val="92D050"/>
              </a:buClr>
              <a:buSzPct val="100000"/>
              <a:buFont typeface="Wingdings" panose="05000000000000000000" pitchFamily="2" charset="2"/>
              <a:buChar char="ü"/>
            </a:pPr>
            <a:r>
              <a:rPr lang="en-US" sz="2800" dirty="0">
                <a:solidFill>
                  <a:srgbClr val="254061"/>
                </a:solidFill>
                <a:latin typeface="+mn-lt"/>
                <a:ea typeface="Calibri" panose="020F0502020204030204" pitchFamily="34" charset="0"/>
                <a:cs typeface="Times New Roman" panose="02020603050405020304" pitchFamily="18" charset="0"/>
              </a:rPr>
              <a:t>We supply free and discounted literature to members and NA communities around the world</a:t>
            </a:r>
            <a:endParaRPr lang="en-US" sz="2800" dirty="0">
              <a:latin typeface="+mn-lt"/>
              <a:ea typeface="Calibri" panose="020F0502020204030204" pitchFamily="34" charset="0"/>
              <a:cs typeface="Times New Roman" panose="02020603050405020304" pitchFamily="18" charset="0"/>
            </a:endParaRPr>
          </a:p>
          <a:p>
            <a:pPr marL="914400" lvl="1" indent="-457200">
              <a:lnSpc>
                <a:spcPct val="105000"/>
              </a:lnSpc>
              <a:spcAft>
                <a:spcPts val="600"/>
              </a:spcAft>
              <a:buClr>
                <a:srgbClr val="92D050"/>
              </a:buClr>
              <a:buSzPct val="100000"/>
              <a:buFont typeface="Wingdings" panose="05000000000000000000" pitchFamily="2" charset="2"/>
              <a:buChar char="ü"/>
            </a:pPr>
            <a:r>
              <a:rPr lang="en-US" sz="2800" dirty="0">
                <a:solidFill>
                  <a:srgbClr val="254061"/>
                </a:solidFill>
                <a:latin typeface="+mn-lt"/>
                <a:ea typeface="Calibri" panose="020F0502020204030204" pitchFamily="34" charset="0"/>
                <a:cs typeface="Times New Roman" panose="02020603050405020304" pitchFamily="18" charset="0"/>
              </a:rPr>
              <a:t>If the best way for a home group to have literature is to print it, we expect that permission would typically be granted</a:t>
            </a:r>
            <a:endParaRPr lang="en-US" sz="2800" dirty="0">
              <a:latin typeface="+mn-lt"/>
              <a:ea typeface="Calibri" panose="020F0502020204030204" pitchFamily="34" charset="0"/>
              <a:cs typeface="Times New Roman" panose="02020603050405020304" pitchFamily="18" charset="0"/>
            </a:endParaRPr>
          </a:p>
          <a:p>
            <a:pPr lvl="0">
              <a:lnSpc>
                <a:spcPct val="105000"/>
              </a:lnSpc>
              <a:spcAft>
                <a:spcPts val="600"/>
              </a:spcAft>
            </a:pPr>
            <a:endParaRPr sz="2800" dirty="0"/>
          </a:p>
        </p:txBody>
      </p:sp>
      <p:sp>
        <p:nvSpPr>
          <p:cNvPr id="5" name="Google Shape;122;p14"/>
          <p:cNvSpPr txBox="1">
            <a:spLocks noGrp="1"/>
          </p:cNvSpPr>
          <p:nvPr>
            <p:ph type="body" idx="4294967295"/>
          </p:nvPr>
        </p:nvSpPr>
        <p:spPr>
          <a:xfrm>
            <a:off x="9700329" y="635694"/>
            <a:ext cx="2491671" cy="5284908"/>
          </a:xfrm>
          <a:prstGeom prst="rect">
            <a:avLst/>
          </a:prstGeom>
        </p:spPr>
        <p:txBody>
          <a:bodyPr spcFirstLastPara="1" wrap="square" lIns="121900" tIns="121900" rIns="121900" bIns="121900" anchor="t" anchorCtr="0">
            <a:noAutofit/>
          </a:bodyPr>
          <a:lstStyle/>
          <a:p>
            <a:pPr lvl="0">
              <a:lnSpc>
                <a:spcPct val="105000"/>
              </a:lnSpc>
              <a:spcAft>
                <a:spcPts val="600"/>
              </a:spcAft>
            </a:pPr>
            <a:r>
              <a:rPr lang="en-US" sz="3200" dirty="0">
                <a:solidFill>
                  <a:srgbClr val="254061"/>
                </a:solidFill>
                <a:ea typeface="Calibri" panose="020F0502020204030204" pitchFamily="34" charset="0"/>
                <a:cs typeface="Times New Roman" panose="02020603050405020304" pitchFamily="18" charset="0"/>
              </a:rPr>
              <a:t>This is the only significant change we are </a:t>
            </a:r>
            <a:r>
              <a:rPr lang="en-US" sz="3200" dirty="0" err="1">
                <a:solidFill>
                  <a:srgbClr val="254061"/>
                </a:solidFill>
                <a:ea typeface="Calibri" panose="020F0502020204030204" pitchFamily="34" charset="0"/>
                <a:cs typeface="Times New Roman" panose="02020603050405020304" pitchFamily="18" charset="0"/>
              </a:rPr>
              <a:t>recom</a:t>
            </a:r>
            <a:r>
              <a:rPr lang="en-US" sz="3200" dirty="0">
                <a:solidFill>
                  <a:srgbClr val="254061"/>
                </a:solidFill>
                <a:ea typeface="Calibri" panose="020F0502020204030204" pitchFamily="34" charset="0"/>
                <a:cs typeface="Times New Roman" panose="02020603050405020304" pitchFamily="18" charset="0"/>
              </a:rPr>
              <a:t>-</a:t>
            </a:r>
            <a:br>
              <a:rPr lang="en-US" sz="3200" dirty="0">
                <a:solidFill>
                  <a:srgbClr val="254061"/>
                </a:solidFill>
                <a:ea typeface="Calibri" panose="020F0502020204030204" pitchFamily="34" charset="0"/>
                <a:cs typeface="Times New Roman" panose="02020603050405020304" pitchFamily="18" charset="0"/>
              </a:rPr>
            </a:br>
            <a:r>
              <a:rPr lang="en-US" sz="3200" dirty="0">
                <a:solidFill>
                  <a:srgbClr val="254061"/>
                </a:solidFill>
                <a:ea typeface="Calibri" panose="020F0502020204030204" pitchFamily="34" charset="0"/>
                <a:cs typeface="Times New Roman" panose="02020603050405020304" pitchFamily="18" charset="0"/>
              </a:rPr>
              <a:t>mending to the Use Policy </a:t>
            </a:r>
            <a:endParaRPr lang="en-US" sz="3200" dirty="0">
              <a:ea typeface="Calibri" panose="020F0502020204030204" pitchFamily="34" charset="0"/>
              <a:cs typeface="Times New Roman" panose="02020603050405020304" pitchFamily="18" charset="0"/>
            </a:endParaRPr>
          </a:p>
          <a:p>
            <a:pPr lvl="0">
              <a:lnSpc>
                <a:spcPct val="105000"/>
              </a:lnSpc>
              <a:spcAft>
                <a:spcPts val="600"/>
              </a:spcAft>
            </a:pPr>
            <a:endParaRPr sz="2800" dirty="0"/>
          </a:p>
        </p:txBody>
      </p:sp>
    </p:spTree>
    <p:extLst>
      <p:ext uri="{BB962C8B-B14F-4D97-AF65-F5344CB8AC3E}">
        <p14:creationId xmlns:p14="http://schemas.microsoft.com/office/powerpoint/2010/main" val="32025333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42287" y="1119744"/>
            <a:ext cx="8106725" cy="4615815"/>
          </a:xfrm>
          <a:prstGeom prst="rect">
            <a:avLst/>
          </a:prstGeom>
        </p:spPr>
        <p:txBody>
          <a:bodyPr wrap="square">
            <a:spAutoFit/>
          </a:bodyPr>
          <a:lstStyle/>
          <a:p>
            <a:pPr marL="914400" lvl="1" indent="-457200">
              <a:lnSpc>
                <a:spcPct val="107000"/>
              </a:lnSpc>
              <a:spcBef>
                <a:spcPts val="600"/>
              </a:spcBef>
              <a:spcAft>
                <a:spcPts val="300"/>
              </a:spcAft>
              <a:buClr>
                <a:srgbClr val="00B050"/>
              </a:buClr>
              <a:buFont typeface="Wingdings" panose="05000000000000000000" pitchFamily="2" charset="2"/>
              <a:buChar char="ü"/>
            </a:pPr>
            <a:r>
              <a:rPr lang="en-US" sz="3200" dirty="0">
                <a:solidFill>
                  <a:srgbClr val="254061"/>
                </a:solidFill>
                <a:latin typeface="+mn-lt"/>
                <a:ea typeface="Calibri" panose="020F0502020204030204" pitchFamily="34" charset="0"/>
                <a:cs typeface="Arial" panose="020B0604020202020204" pitchFamily="34" charset="0"/>
              </a:rPr>
              <a:t>Permission to quote or duplicate lit is limited to </a:t>
            </a:r>
            <a:r>
              <a:rPr lang="en-US" sz="3200" i="1" u="sng" dirty="0">
                <a:solidFill>
                  <a:srgbClr val="254061"/>
                </a:solidFill>
                <a:latin typeface="+mn-lt"/>
                <a:ea typeface="Calibri" panose="020F0502020204030204" pitchFamily="34" charset="0"/>
                <a:cs typeface="Arial" panose="020B0604020202020204" pitchFamily="34" charset="0"/>
              </a:rPr>
              <a:t>current</a:t>
            </a:r>
            <a:r>
              <a:rPr lang="en-US" sz="3200" dirty="0">
                <a:solidFill>
                  <a:srgbClr val="254061"/>
                </a:solidFill>
                <a:latin typeface="+mn-lt"/>
                <a:ea typeface="Calibri" panose="020F0502020204030204" pitchFamily="34" charset="0"/>
                <a:cs typeface="Arial" panose="020B0604020202020204" pitchFamily="34" charset="0"/>
              </a:rPr>
              <a:t> versions of literature</a:t>
            </a:r>
            <a:endParaRPr lang="en-US" sz="3200" dirty="0">
              <a:solidFill>
                <a:srgbClr val="C00000"/>
              </a:solidFill>
              <a:latin typeface="+mn-lt"/>
              <a:ea typeface="Calibri" panose="020F0502020204030204" pitchFamily="34" charset="0"/>
              <a:cs typeface="Arial" panose="020B0604020202020204" pitchFamily="34" charset="0"/>
            </a:endParaRPr>
          </a:p>
          <a:p>
            <a:pPr marL="914400" lvl="1" indent="-457200">
              <a:lnSpc>
                <a:spcPct val="107000"/>
              </a:lnSpc>
              <a:spcBef>
                <a:spcPts val="600"/>
              </a:spcBef>
              <a:spcAft>
                <a:spcPts val="300"/>
              </a:spcAft>
              <a:buClr>
                <a:srgbClr val="00B050"/>
              </a:buClr>
              <a:buFont typeface="Wingdings" panose="05000000000000000000" pitchFamily="2" charset="2"/>
              <a:buChar char="ü"/>
            </a:pPr>
            <a:r>
              <a:rPr lang="en-US" sz="3200" dirty="0">
                <a:solidFill>
                  <a:srgbClr val="254061"/>
                </a:solidFill>
                <a:latin typeface="+mn-lt"/>
                <a:ea typeface="Calibri" panose="020F0502020204030204" pitchFamily="34" charset="0"/>
                <a:cs typeface="Arial" panose="020B0604020202020204" pitchFamily="34" charset="0"/>
              </a:rPr>
              <a:t>NAWS is only authorized to publish currently approved recovery literature</a:t>
            </a:r>
            <a:endParaRPr lang="en-US" sz="3200" dirty="0">
              <a:solidFill>
                <a:srgbClr val="C00000"/>
              </a:solidFill>
              <a:latin typeface="+mn-lt"/>
              <a:ea typeface="Calibri" panose="020F0502020204030204" pitchFamily="34" charset="0"/>
              <a:cs typeface="Arial" panose="020B0604020202020204" pitchFamily="34" charset="0"/>
            </a:endParaRPr>
          </a:p>
          <a:p>
            <a:pPr marL="914400" lvl="1" indent="-457200">
              <a:lnSpc>
                <a:spcPct val="107000"/>
              </a:lnSpc>
              <a:spcBef>
                <a:spcPts val="600"/>
              </a:spcBef>
              <a:spcAft>
                <a:spcPts val="300"/>
              </a:spcAft>
              <a:buClr>
                <a:srgbClr val="00B050"/>
              </a:buClr>
              <a:buFont typeface="Wingdings" panose="05000000000000000000" pitchFamily="2" charset="2"/>
              <a:buChar char="ü"/>
            </a:pPr>
            <a:r>
              <a:rPr lang="en-US" sz="3200" dirty="0">
                <a:solidFill>
                  <a:srgbClr val="254061"/>
                </a:solidFill>
                <a:latin typeface="+mn-lt"/>
                <a:ea typeface="Calibri" panose="020F0502020204030204" pitchFamily="34" charset="0"/>
                <a:cs typeface="Arial" panose="020B0604020202020204" pitchFamily="34" charset="0"/>
              </a:rPr>
              <a:t>WB cannot authorize printing of previous editions</a:t>
            </a:r>
            <a:endParaRPr lang="en-US" sz="3200" dirty="0">
              <a:solidFill>
                <a:srgbClr val="C00000"/>
              </a:solidFill>
              <a:latin typeface="+mn-lt"/>
              <a:ea typeface="Calibri" panose="020F0502020204030204" pitchFamily="34" charset="0"/>
              <a:cs typeface="Arial" panose="020B0604020202020204" pitchFamily="34" charset="0"/>
            </a:endParaRPr>
          </a:p>
          <a:p>
            <a:pPr marL="914400" lvl="1" indent="-457200">
              <a:lnSpc>
                <a:spcPct val="107000"/>
              </a:lnSpc>
              <a:spcBef>
                <a:spcPts val="600"/>
              </a:spcBef>
              <a:spcAft>
                <a:spcPts val="300"/>
              </a:spcAft>
              <a:buClr>
                <a:srgbClr val="00B050"/>
              </a:buClr>
              <a:buFont typeface="Wingdings" panose="05000000000000000000" pitchFamily="2" charset="2"/>
              <a:buChar char="ü"/>
            </a:pPr>
            <a:r>
              <a:rPr lang="en-US" sz="3200" dirty="0">
                <a:solidFill>
                  <a:srgbClr val="254061"/>
                </a:solidFill>
                <a:latin typeface="+mn-lt"/>
                <a:ea typeface="Calibri" panose="020F0502020204030204" pitchFamily="34" charset="0"/>
                <a:cs typeface="Arial" panose="020B0604020202020204" pitchFamily="34" charset="0"/>
              </a:rPr>
              <a:t>Reflects policy established by WSC in 1991 and 2008 </a:t>
            </a:r>
            <a:endParaRPr lang="en-US" sz="3200" dirty="0">
              <a:solidFill>
                <a:srgbClr val="C00000"/>
              </a:solidFill>
              <a:latin typeface="+mn-lt"/>
              <a:ea typeface="Calibri" panose="020F050202020403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772B10EB-E3EB-E948-8981-3E9D8C57DF7A}"/>
              </a:ext>
            </a:extLst>
          </p:cNvPr>
          <p:cNvPicPr>
            <a:picLocks noChangeAspect="1"/>
          </p:cNvPicPr>
          <p:nvPr/>
        </p:nvPicPr>
        <p:blipFill>
          <a:blip r:embed="rId3"/>
          <a:stretch>
            <a:fillRect/>
          </a:stretch>
        </p:blipFill>
        <p:spPr>
          <a:xfrm rot="21150834">
            <a:off x="261063" y="433212"/>
            <a:ext cx="3278495" cy="4492752"/>
          </a:xfrm>
          <a:prstGeom prst="rect">
            <a:avLst/>
          </a:prstGeom>
        </p:spPr>
      </p:pic>
      <p:sp>
        <p:nvSpPr>
          <p:cNvPr id="7" name="Google Shape;118;p14"/>
          <p:cNvSpPr txBox="1">
            <a:spLocks/>
          </p:cNvSpPr>
          <p:nvPr/>
        </p:nvSpPr>
        <p:spPr>
          <a:xfrm rot="21150834">
            <a:off x="531933" y="1099038"/>
            <a:ext cx="2760785" cy="3436235"/>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US" sz="5400" b="1" dirty="0">
                <a:latin typeface="Ink Free" panose="03080402000500000000" pitchFamily="66" charset="0"/>
              </a:rPr>
              <a:t>Edits to reflect current policy</a:t>
            </a:r>
          </a:p>
        </p:txBody>
      </p:sp>
      <p:pic>
        <p:nvPicPr>
          <p:cNvPr id="8" name="Picture 7">
            <a:extLst>
              <a:ext uri="{FF2B5EF4-FFF2-40B4-BE49-F238E27FC236}">
                <a16:creationId xmlns:a16="http://schemas.microsoft.com/office/drawing/2014/main" id="{2DECAC9A-066C-2045-8F58-09BEA0B4AFBF}"/>
              </a:ext>
            </a:extLst>
          </p:cNvPr>
          <p:cNvPicPr>
            <a:picLocks noChangeAspect="1"/>
          </p:cNvPicPr>
          <p:nvPr/>
        </p:nvPicPr>
        <p:blipFill>
          <a:blip r:embed="rId4"/>
          <a:stretch>
            <a:fillRect/>
          </a:stretch>
        </p:blipFill>
        <p:spPr>
          <a:xfrm>
            <a:off x="1197122" y="513923"/>
            <a:ext cx="355600" cy="372533"/>
          </a:xfrm>
          <a:prstGeom prst="rect">
            <a:avLst/>
          </a:prstGeom>
        </p:spPr>
      </p:pic>
    </p:spTree>
    <p:extLst>
      <p:ext uri="{BB962C8B-B14F-4D97-AF65-F5344CB8AC3E}">
        <p14:creationId xmlns:p14="http://schemas.microsoft.com/office/powerpoint/2010/main" val="23476622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55745" y="445821"/>
            <a:ext cx="6847840" cy="6054221"/>
          </a:xfrm>
          <a:prstGeom prst="rect">
            <a:avLst/>
          </a:prstGeom>
        </p:spPr>
        <p:txBody>
          <a:bodyPr wrap="square">
            <a:spAutoFit/>
          </a:bodyPr>
          <a:lstStyle/>
          <a:p>
            <a:pPr marL="914400" lvl="1" indent="-457200">
              <a:lnSpc>
                <a:spcPct val="107000"/>
              </a:lnSpc>
              <a:spcBef>
                <a:spcPts val="600"/>
              </a:spcBef>
              <a:spcAft>
                <a:spcPts val="1200"/>
              </a:spcAft>
              <a:buClr>
                <a:srgbClr val="92D050"/>
              </a:buClr>
              <a:buFont typeface="Wingdings" panose="05000000000000000000" pitchFamily="2" charset="2"/>
              <a:buChar char="ü"/>
            </a:pPr>
            <a:r>
              <a:rPr lang="en-US" sz="3200" dirty="0">
                <a:solidFill>
                  <a:srgbClr val="254061"/>
                </a:solidFill>
                <a:latin typeface="+mn-lt"/>
                <a:ea typeface="Calibri" panose="020F0502020204030204" pitchFamily="34" charset="0"/>
                <a:cs typeface="Arial" panose="020B0604020202020204" pitchFamily="34" charset="0"/>
              </a:rPr>
              <a:t>Clarification that permission does not extend to online or electronic lit</a:t>
            </a:r>
          </a:p>
          <a:p>
            <a:pPr marL="914400" lvl="1" indent="-457200">
              <a:lnSpc>
                <a:spcPct val="107000"/>
              </a:lnSpc>
              <a:spcBef>
                <a:spcPts val="600"/>
              </a:spcBef>
              <a:spcAft>
                <a:spcPts val="1200"/>
              </a:spcAft>
              <a:buClr>
                <a:srgbClr val="92D050"/>
              </a:buClr>
              <a:buFont typeface="Wingdings" panose="05000000000000000000" pitchFamily="2" charset="2"/>
              <a:buChar char="ü"/>
            </a:pPr>
            <a:r>
              <a:rPr lang="en-US" sz="3200" dirty="0">
                <a:solidFill>
                  <a:srgbClr val="254061"/>
                </a:solidFill>
                <a:latin typeface="+mn-lt"/>
                <a:ea typeface="Calibri" panose="020F0502020204030204" pitchFamily="34" charset="0"/>
                <a:cs typeface="Arial" panose="020B0604020202020204" pitchFamily="34" charset="0"/>
              </a:rPr>
              <a:t>Protecting NA’s intellectual property requires safeguards</a:t>
            </a:r>
            <a:endParaRPr lang="en-US" sz="3200" dirty="0">
              <a:solidFill>
                <a:srgbClr val="C00000"/>
              </a:solidFill>
              <a:latin typeface="+mn-lt"/>
              <a:ea typeface="Calibri" panose="020F0502020204030204" pitchFamily="34" charset="0"/>
              <a:cs typeface="Arial" panose="020B0604020202020204" pitchFamily="34" charset="0"/>
            </a:endParaRPr>
          </a:p>
          <a:p>
            <a:pPr marL="914400" lvl="1" indent="-457200">
              <a:lnSpc>
                <a:spcPct val="107000"/>
              </a:lnSpc>
              <a:spcBef>
                <a:spcPts val="600"/>
              </a:spcBef>
              <a:spcAft>
                <a:spcPts val="1200"/>
              </a:spcAft>
              <a:buClr>
                <a:srgbClr val="92D050"/>
              </a:buClr>
              <a:buFont typeface="Wingdings" panose="05000000000000000000" pitchFamily="2" charset="2"/>
              <a:buChar char="ü"/>
            </a:pPr>
            <a:r>
              <a:rPr lang="en-US" sz="3200" dirty="0">
                <a:solidFill>
                  <a:srgbClr val="254061"/>
                </a:solidFill>
                <a:latin typeface="+mn-lt"/>
                <a:ea typeface="Calibri" panose="020F0502020204030204" pitchFamily="34" charset="0"/>
                <a:cs typeface="Arial" panose="020B0604020202020204" pitchFamily="34" charset="0"/>
              </a:rPr>
              <a:t>It’s okay to link to IPs, booklets, and service material at na.org</a:t>
            </a:r>
            <a:endParaRPr lang="en-US" sz="3200" dirty="0">
              <a:solidFill>
                <a:srgbClr val="C00000"/>
              </a:solidFill>
              <a:latin typeface="+mn-lt"/>
              <a:ea typeface="Calibri" panose="020F0502020204030204" pitchFamily="34" charset="0"/>
              <a:cs typeface="Arial" panose="020B0604020202020204" pitchFamily="34" charset="0"/>
            </a:endParaRPr>
          </a:p>
          <a:p>
            <a:pPr marL="914400" lvl="1" indent="-457200">
              <a:lnSpc>
                <a:spcPct val="107000"/>
              </a:lnSpc>
              <a:spcBef>
                <a:spcPts val="600"/>
              </a:spcBef>
              <a:spcAft>
                <a:spcPts val="1200"/>
              </a:spcAft>
              <a:buClr>
                <a:srgbClr val="92D050"/>
              </a:buClr>
              <a:buFont typeface="Wingdings" panose="05000000000000000000" pitchFamily="2" charset="2"/>
              <a:buChar char="ü"/>
            </a:pPr>
            <a:r>
              <a:rPr lang="en-US" sz="3200" dirty="0">
                <a:solidFill>
                  <a:srgbClr val="254061"/>
                </a:solidFill>
                <a:latin typeface="+mn-lt"/>
                <a:ea typeface="Calibri" panose="020F0502020204030204" pitchFamily="34" charset="0"/>
                <a:cs typeface="Arial" panose="020B0604020202020204" pitchFamily="34" charset="0"/>
              </a:rPr>
              <a:t>Contact </a:t>
            </a:r>
            <a:r>
              <a:rPr lang="en-US" sz="3200" u="sng" dirty="0">
                <a:solidFill>
                  <a:srgbClr val="254061"/>
                </a:solidFill>
                <a:latin typeface="+mn-lt"/>
                <a:ea typeface="Calibri" panose="020F0502020204030204" pitchFamily="34" charset="0"/>
                <a:cs typeface="Arial" panose="020B0604020202020204" pitchFamily="34" charset="0"/>
                <a:hlinkClick r:id="rId3"/>
              </a:rPr>
              <a:t>webmaster@na.org</a:t>
            </a:r>
            <a:r>
              <a:rPr lang="en-US" sz="3200" dirty="0">
                <a:solidFill>
                  <a:srgbClr val="254061"/>
                </a:solidFill>
                <a:latin typeface="+mn-lt"/>
                <a:ea typeface="Calibri" panose="020F0502020204030204" pitchFamily="34" charset="0"/>
                <a:cs typeface="Arial" panose="020B0604020202020204" pitchFamily="34" charset="0"/>
              </a:rPr>
              <a:t> with questions about posting NA literature including </a:t>
            </a:r>
            <a:r>
              <a:rPr lang="en-US" sz="3200" i="1" dirty="0">
                <a:solidFill>
                  <a:srgbClr val="254061"/>
                </a:solidFill>
                <a:latin typeface="+mn-lt"/>
                <a:ea typeface="Calibri" panose="020F0502020204030204" pitchFamily="34" charset="0"/>
                <a:cs typeface="Arial" panose="020B0604020202020204" pitchFamily="34" charset="0"/>
              </a:rPr>
              <a:t>JFT</a:t>
            </a:r>
            <a:endParaRPr lang="en-US" sz="3200" dirty="0">
              <a:solidFill>
                <a:srgbClr val="C00000"/>
              </a:solidFill>
              <a:effectLst/>
              <a:latin typeface="+mn-lt"/>
              <a:ea typeface="Calibri" panose="020F050202020403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772B10EB-E3EB-E948-8981-3E9D8C57DF7A}"/>
              </a:ext>
            </a:extLst>
          </p:cNvPr>
          <p:cNvPicPr>
            <a:picLocks noChangeAspect="1"/>
          </p:cNvPicPr>
          <p:nvPr/>
        </p:nvPicPr>
        <p:blipFill>
          <a:blip r:embed="rId4"/>
          <a:stretch>
            <a:fillRect/>
          </a:stretch>
        </p:blipFill>
        <p:spPr>
          <a:xfrm rot="21150834">
            <a:off x="273079" y="640245"/>
            <a:ext cx="3278495" cy="4492752"/>
          </a:xfrm>
          <a:prstGeom prst="rect">
            <a:avLst/>
          </a:prstGeom>
        </p:spPr>
      </p:pic>
      <p:sp>
        <p:nvSpPr>
          <p:cNvPr id="6" name="Google Shape;118;p14"/>
          <p:cNvSpPr txBox="1">
            <a:spLocks/>
          </p:cNvSpPr>
          <p:nvPr/>
        </p:nvSpPr>
        <p:spPr>
          <a:xfrm rot="21150834">
            <a:off x="531933" y="1099038"/>
            <a:ext cx="2760785" cy="3436235"/>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5400" b="1" dirty="0">
                <a:latin typeface="Ink Free" panose="03080402000500000000" pitchFamily="66" charset="0"/>
              </a:rPr>
              <a:t>Edits to reflect current policy</a:t>
            </a:r>
          </a:p>
        </p:txBody>
      </p:sp>
      <p:pic>
        <p:nvPicPr>
          <p:cNvPr id="7" name="Picture 6">
            <a:extLst>
              <a:ext uri="{FF2B5EF4-FFF2-40B4-BE49-F238E27FC236}">
                <a16:creationId xmlns:a16="http://schemas.microsoft.com/office/drawing/2014/main" id="{2DECAC9A-066C-2045-8F58-09BEA0B4AFBF}"/>
              </a:ext>
            </a:extLst>
          </p:cNvPr>
          <p:cNvPicPr>
            <a:picLocks noChangeAspect="1"/>
          </p:cNvPicPr>
          <p:nvPr/>
        </p:nvPicPr>
        <p:blipFill>
          <a:blip r:embed="rId5"/>
          <a:stretch>
            <a:fillRect/>
          </a:stretch>
        </p:blipFill>
        <p:spPr>
          <a:xfrm>
            <a:off x="1374922" y="821492"/>
            <a:ext cx="355600" cy="372533"/>
          </a:xfrm>
          <a:prstGeom prst="rect">
            <a:avLst/>
          </a:prstGeom>
        </p:spPr>
      </p:pic>
    </p:spTree>
    <p:extLst>
      <p:ext uri="{BB962C8B-B14F-4D97-AF65-F5344CB8AC3E}">
        <p14:creationId xmlns:p14="http://schemas.microsoft.com/office/powerpoint/2010/main" val="42779148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7DFE83AC-E05D-A541-B773-21C774CB3E7B}"/>
              </a:ext>
            </a:extLst>
          </p:cNvPr>
          <p:cNvSpPr/>
          <p:nvPr/>
        </p:nvSpPr>
        <p:spPr>
          <a:xfrm>
            <a:off x="319109" y="612425"/>
            <a:ext cx="10493053" cy="1648861"/>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t" anchorCtr="0">
            <a:noAutofit/>
          </a:bodyPr>
          <a:lstStyle/>
          <a:p>
            <a:r>
              <a:rPr kumimoji="0" sz="3600" b="1" i="0" u="none" strike="noStrike" kern="1200" cap="none" spc="0" normalizeH="0" baseline="0" noProof="0" dirty="0">
                <a:ln>
                  <a:noFill/>
                </a:ln>
                <a:solidFill>
                  <a:srgbClr val="00B050"/>
                </a:solidFill>
                <a:effectLst/>
                <a:uLnTx/>
                <a:uFillTx/>
                <a:latin typeface="+mn-lt"/>
                <a:ea typeface="Cambria" charset="0"/>
                <a:cs typeface="Cambria" charset="0"/>
                <a:sym typeface="BotonBQ-Bold"/>
              </a:rPr>
              <a:t>Motion </a:t>
            </a:r>
            <a:r>
              <a:rPr lang="en-US" sz="3600" b="1" kern="1200" dirty="0">
                <a:solidFill>
                  <a:srgbClr val="00B050"/>
                </a:solidFill>
                <a:latin typeface="+mn-lt"/>
                <a:ea typeface="Cambria" charset="0"/>
                <a:cs typeface="Cambria" charset="0"/>
                <a:sym typeface="BotonBQ-Bold"/>
              </a:rPr>
              <a:t>4</a:t>
            </a:r>
            <a:r>
              <a:rPr sz="3600" b="1" dirty="0">
                <a:solidFill>
                  <a:srgbClr val="00B050"/>
                </a:solidFill>
                <a:latin typeface="+mn-lt"/>
                <a:ea typeface="Cambria" charset="0"/>
                <a:cs typeface="Cambria" charset="0"/>
                <a:sym typeface="BotonBQ-Bold"/>
              </a:rPr>
              <a:t>:</a:t>
            </a:r>
            <a:r>
              <a:rPr lang="en-US" sz="3600" b="1" dirty="0">
                <a:solidFill>
                  <a:srgbClr val="00B050"/>
                </a:solidFill>
                <a:latin typeface="+mn-lt"/>
                <a:ea typeface="Cambria" charset="0"/>
                <a:cs typeface="Cambria" charset="0"/>
                <a:sym typeface="BotonBQ-Bold"/>
              </a:rPr>
              <a:t> </a:t>
            </a:r>
            <a:r>
              <a:rPr lang="en-US" sz="3600" dirty="0">
                <a:solidFill>
                  <a:schemeClr val="accent1">
                    <a:lumMod val="50000"/>
                  </a:schemeClr>
                </a:solidFill>
              </a:rPr>
              <a:t>To approve the revisions to NA Intellectual Property Bulletin #1 contained in Addendum C.</a:t>
            </a:r>
          </a:p>
        </p:txBody>
      </p:sp>
      <p:sp>
        <p:nvSpPr>
          <p:cNvPr id="3" name="TextBox 2">
            <a:extLst>
              <a:ext uri="{FF2B5EF4-FFF2-40B4-BE49-F238E27FC236}">
                <a16:creationId xmlns:a16="http://schemas.microsoft.com/office/drawing/2014/main" id="{DD287D72-C788-5B47-A51F-1028A0A1D621}"/>
              </a:ext>
            </a:extLst>
          </p:cNvPr>
          <p:cNvSpPr txBox="1"/>
          <p:nvPr/>
        </p:nvSpPr>
        <p:spPr>
          <a:xfrm>
            <a:off x="988541" y="2706128"/>
            <a:ext cx="9700054" cy="1569660"/>
          </a:xfrm>
          <a:prstGeom prst="rect">
            <a:avLst/>
          </a:prstGeom>
          <a:noFill/>
        </p:spPr>
        <p:txBody>
          <a:bodyPr wrap="square" rtlCol="0">
            <a:spAutoFit/>
          </a:bodyPr>
          <a:lstStyle/>
          <a:p>
            <a:pPr>
              <a:spcBef>
                <a:spcPts val="1200"/>
              </a:spcBef>
            </a:pPr>
            <a:r>
              <a:rPr lang="en-US" sz="3200" b="1" dirty="0">
                <a:solidFill>
                  <a:schemeClr val="accent1">
                    <a:lumMod val="50000"/>
                  </a:schemeClr>
                </a:solidFill>
              </a:rPr>
              <a:t>Intent: </a:t>
            </a:r>
            <a:r>
              <a:rPr lang="en-US" sz="3200" dirty="0">
                <a:solidFill>
                  <a:schemeClr val="accent1">
                    <a:lumMod val="50000"/>
                  </a:schemeClr>
                </a:solidFill>
              </a:rPr>
              <a:t>To revise this bulletin so that it provides more direct and clear guidance, and so that it reflects current practices, terms, and language.</a:t>
            </a:r>
          </a:p>
        </p:txBody>
      </p:sp>
    </p:spTree>
    <p:extLst>
      <p:ext uri="{BB962C8B-B14F-4D97-AF65-F5344CB8AC3E}">
        <p14:creationId xmlns:p14="http://schemas.microsoft.com/office/powerpoint/2010/main" val="42902114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7DFE83AC-E05D-A541-B773-21C774CB3E7B}"/>
              </a:ext>
            </a:extLst>
          </p:cNvPr>
          <p:cNvSpPr/>
          <p:nvPr/>
        </p:nvSpPr>
        <p:spPr>
          <a:xfrm>
            <a:off x="319109" y="612425"/>
            <a:ext cx="10493053" cy="799815"/>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t" anchorCtr="0">
            <a:noAutofit/>
          </a:bodyPr>
          <a:lstStyle/>
          <a:p>
            <a:r>
              <a:rPr lang="en-US" sz="3200" b="1" kern="1200" dirty="0">
                <a:solidFill>
                  <a:srgbClr val="00B050"/>
                </a:solidFill>
                <a:ea typeface="Cambria" charset="0"/>
                <a:cs typeface="Cambria" charset="0"/>
                <a:sym typeface="BotonBQ-Bold"/>
              </a:rPr>
              <a:t>Motion 4</a:t>
            </a:r>
            <a:endParaRPr lang="en-US" sz="3200" dirty="0"/>
          </a:p>
        </p:txBody>
      </p:sp>
      <p:sp>
        <p:nvSpPr>
          <p:cNvPr id="3" name="TextBox 2">
            <a:extLst>
              <a:ext uri="{FF2B5EF4-FFF2-40B4-BE49-F238E27FC236}">
                <a16:creationId xmlns:a16="http://schemas.microsoft.com/office/drawing/2014/main" id="{DD287D72-C788-5B47-A51F-1028A0A1D621}"/>
              </a:ext>
            </a:extLst>
          </p:cNvPr>
          <p:cNvSpPr txBox="1"/>
          <p:nvPr/>
        </p:nvSpPr>
        <p:spPr>
          <a:xfrm>
            <a:off x="302937" y="1287296"/>
            <a:ext cx="10623211" cy="5121402"/>
          </a:xfrm>
          <a:prstGeom prst="rect">
            <a:avLst/>
          </a:prstGeom>
          <a:noFill/>
        </p:spPr>
        <p:txBody>
          <a:bodyPr wrap="square" rtlCol="0">
            <a:spAutoFit/>
          </a:bodyPr>
          <a:lstStyle/>
          <a:p>
            <a:pPr>
              <a:spcAft>
                <a:spcPts val="600"/>
              </a:spcAft>
            </a:pPr>
            <a:r>
              <a:rPr lang="en-US" sz="2400" dirty="0">
                <a:solidFill>
                  <a:srgbClr val="254061"/>
                </a:solidFill>
                <a:latin typeface="Calibri" panose="020F0502020204030204" pitchFamily="34" charset="0"/>
                <a:ea typeface="Calibri" panose="020F0502020204030204" pitchFamily="34" charset="0"/>
                <a:cs typeface="Arial" panose="020B0604020202020204" pitchFamily="34" charset="0"/>
              </a:rPr>
              <a:t>Policy Affected:  Would replace the existing policy in Addendum E.</a:t>
            </a:r>
          </a:p>
          <a:p>
            <a:pPr>
              <a:spcAft>
                <a:spcPts val="600"/>
              </a:spcAft>
            </a:pPr>
            <a:r>
              <a:rPr lang="en-US" sz="2400" dirty="0">
                <a:solidFill>
                  <a:srgbClr val="254061"/>
                </a:solidFill>
                <a:latin typeface="Calibri" panose="020F0502020204030204" pitchFamily="34" charset="0"/>
                <a:ea typeface="Calibri" panose="020F0502020204030204" pitchFamily="34" charset="0"/>
                <a:cs typeface="Arial" panose="020B0604020202020204" pitchFamily="34" charset="0"/>
              </a:rPr>
              <a:t>A summary of the proposed changes to Intellectual Property Bulletin #1 includes:</a:t>
            </a:r>
          </a:p>
          <a:p>
            <a:pPr marL="342900" lvl="0" indent="-342900">
              <a:lnSpc>
                <a:spcPct val="105000"/>
              </a:lnSpc>
              <a:spcAft>
                <a:spcPts val="600"/>
              </a:spcAft>
              <a:buClr>
                <a:srgbClr val="92D050"/>
              </a:buClr>
              <a:buFont typeface="Wingdings" panose="05000000000000000000" pitchFamily="2" charset="2"/>
              <a:buChar char="ü"/>
            </a:pPr>
            <a:r>
              <a:rPr lang="en-US" sz="2400" dirty="0">
                <a:solidFill>
                  <a:srgbClr val="254061"/>
                </a:solidFill>
                <a:latin typeface="Franklin Gothic Book" panose="020B0503020102020204" pitchFamily="34" charset="0"/>
                <a:ea typeface="Calibri" panose="020F0502020204030204" pitchFamily="34" charset="0"/>
                <a:cs typeface="Times New Roman" panose="02020603050405020304" pitchFamily="18" charset="0"/>
              </a:rPr>
              <a:t>Permission would be required to reprint book-length pieces. </a:t>
            </a:r>
            <a:endParaRPr lang="en-US" sz="2400" dirty="0">
              <a:latin typeface="Franklin Gothic Book" panose="020B0503020102020204" pitchFamily="34" charset="0"/>
              <a:ea typeface="Calibri" panose="020F0502020204030204" pitchFamily="34" charset="0"/>
              <a:cs typeface="Times New Roman" panose="02020603050405020304" pitchFamily="18" charset="0"/>
            </a:endParaRPr>
          </a:p>
          <a:p>
            <a:pPr marL="342900" lvl="0" indent="-342900">
              <a:lnSpc>
                <a:spcPct val="105000"/>
              </a:lnSpc>
              <a:spcAft>
                <a:spcPts val="600"/>
              </a:spcAft>
              <a:buClr>
                <a:srgbClr val="92D050"/>
              </a:buClr>
              <a:buFont typeface="Wingdings" panose="05000000000000000000" pitchFamily="2" charset="2"/>
              <a:buChar char="ü"/>
            </a:pPr>
            <a:r>
              <a:rPr lang="en-US" sz="2400" dirty="0">
                <a:solidFill>
                  <a:srgbClr val="254061"/>
                </a:solidFill>
                <a:latin typeface="Franklin Gothic Book" panose="020B0503020102020204" pitchFamily="34" charset="0"/>
                <a:ea typeface="Calibri" panose="020F0502020204030204" pitchFamily="34" charset="0"/>
                <a:cs typeface="Times New Roman" panose="02020603050405020304" pitchFamily="18" charset="0"/>
              </a:rPr>
              <a:t>Current policy that was not clearly expressed in the bulletin has been added to the text. Groups are only allowed to reproduce currently approved versions of recovery literature, as that is all that NAWS is authorized to publish and distribute, and this permission does not include electronic or online formats. </a:t>
            </a:r>
            <a:endParaRPr lang="en-US" sz="2400" dirty="0">
              <a:latin typeface="Franklin Gothic Book" panose="020B0503020102020204" pitchFamily="34" charset="0"/>
              <a:ea typeface="Calibri" panose="020F0502020204030204" pitchFamily="34" charset="0"/>
              <a:cs typeface="Times New Roman" panose="02020603050405020304" pitchFamily="18" charset="0"/>
            </a:endParaRPr>
          </a:p>
          <a:p>
            <a:pPr marL="342900" lvl="0" indent="-342900">
              <a:lnSpc>
                <a:spcPct val="105000"/>
              </a:lnSpc>
              <a:spcAft>
                <a:spcPts val="600"/>
              </a:spcAft>
              <a:buClr>
                <a:srgbClr val="92D050"/>
              </a:buClr>
              <a:buFont typeface="Wingdings" panose="05000000000000000000" pitchFamily="2" charset="2"/>
              <a:buChar char="ü"/>
            </a:pPr>
            <a:r>
              <a:rPr lang="en-US" sz="2400" dirty="0">
                <a:solidFill>
                  <a:srgbClr val="254061"/>
                </a:solidFill>
                <a:latin typeface="Franklin Gothic Book" panose="020B0503020102020204" pitchFamily="34" charset="0"/>
                <a:ea typeface="Calibri" panose="020F0502020204030204" pitchFamily="34" charset="0"/>
                <a:cs typeface="Times New Roman" panose="02020603050405020304" pitchFamily="18" charset="0"/>
              </a:rPr>
              <a:t>The introduction has been rewritten and the section on copyright has been moved ahead of the section on trademarks.</a:t>
            </a:r>
            <a:endParaRPr lang="en-US" sz="2400" dirty="0">
              <a:latin typeface="Franklin Gothic Book" panose="020B0503020102020204" pitchFamily="34" charset="0"/>
              <a:ea typeface="Calibri" panose="020F0502020204030204" pitchFamily="34" charset="0"/>
              <a:cs typeface="Times New Roman" panose="02020603050405020304" pitchFamily="18" charset="0"/>
            </a:endParaRPr>
          </a:p>
          <a:p>
            <a:pPr marL="342900" lvl="0" indent="-342900">
              <a:lnSpc>
                <a:spcPct val="105000"/>
              </a:lnSpc>
              <a:spcAft>
                <a:spcPts val="600"/>
              </a:spcAft>
              <a:buClr>
                <a:srgbClr val="92D050"/>
              </a:buClr>
              <a:buFont typeface="Wingdings" panose="05000000000000000000" pitchFamily="2" charset="2"/>
              <a:buChar char="ü"/>
            </a:pPr>
            <a:r>
              <a:rPr lang="en-US" sz="2400" dirty="0">
                <a:solidFill>
                  <a:srgbClr val="254061"/>
                </a:solidFill>
                <a:latin typeface="Franklin Gothic Book" panose="020B0503020102020204" pitchFamily="34" charset="0"/>
                <a:ea typeface="Calibri" panose="020F0502020204030204" pitchFamily="34" charset="0"/>
                <a:cs typeface="Times New Roman" panose="02020603050405020304" pitchFamily="18" charset="0"/>
              </a:rPr>
              <a:t>Some copyediting changes are suggested, such as using the term </a:t>
            </a:r>
            <a:r>
              <a:rPr lang="en-US" sz="2400" i="1" dirty="0">
                <a:solidFill>
                  <a:srgbClr val="254061"/>
                </a:solidFill>
                <a:latin typeface="Franklin Gothic Book" panose="020B0503020102020204" pitchFamily="34" charset="0"/>
                <a:ea typeface="Calibri" panose="020F0502020204030204" pitchFamily="34" charset="0"/>
                <a:cs typeface="Times New Roman" panose="02020603050405020304" pitchFamily="18" charset="0"/>
              </a:rPr>
              <a:t>policy</a:t>
            </a:r>
            <a:r>
              <a:rPr lang="en-US" sz="2400" dirty="0">
                <a:solidFill>
                  <a:srgbClr val="254061"/>
                </a:solidFill>
                <a:latin typeface="Franklin Gothic Book" panose="020B0503020102020204" pitchFamily="34" charset="0"/>
                <a:ea typeface="Calibri" panose="020F0502020204030204" pitchFamily="34" charset="0"/>
                <a:cs typeface="Times New Roman" panose="02020603050405020304" pitchFamily="18" charset="0"/>
              </a:rPr>
              <a:t> throughout the document, rather than a mix of </a:t>
            </a:r>
            <a:r>
              <a:rPr lang="en-US" sz="2400" i="1" dirty="0">
                <a:solidFill>
                  <a:srgbClr val="254061"/>
                </a:solidFill>
                <a:latin typeface="Franklin Gothic Book" panose="020B0503020102020204" pitchFamily="34" charset="0"/>
                <a:ea typeface="Calibri" panose="020F0502020204030204" pitchFamily="34" charset="0"/>
                <a:cs typeface="Times New Roman" panose="02020603050405020304" pitchFamily="18" charset="0"/>
              </a:rPr>
              <a:t>policy</a:t>
            </a:r>
            <a:r>
              <a:rPr lang="en-US" sz="2400" dirty="0">
                <a:solidFill>
                  <a:srgbClr val="254061"/>
                </a:solidFill>
                <a:latin typeface="Franklin Gothic Book" panose="020B0503020102020204" pitchFamily="34" charset="0"/>
                <a:ea typeface="Calibri" panose="020F0502020204030204" pitchFamily="34" charset="0"/>
                <a:cs typeface="Times New Roman" panose="02020603050405020304" pitchFamily="18" charset="0"/>
              </a:rPr>
              <a:t> and </a:t>
            </a:r>
            <a:r>
              <a:rPr lang="en-US" sz="2400" i="1" dirty="0">
                <a:solidFill>
                  <a:srgbClr val="254061"/>
                </a:solidFill>
                <a:latin typeface="Franklin Gothic Book" panose="020B0503020102020204" pitchFamily="34" charset="0"/>
                <a:ea typeface="Calibri" panose="020F0502020204030204" pitchFamily="34" charset="0"/>
                <a:cs typeface="Times New Roman" panose="02020603050405020304" pitchFamily="18" charset="0"/>
              </a:rPr>
              <a:t>guidelines</a:t>
            </a:r>
            <a:r>
              <a:rPr lang="en-US" sz="2400" dirty="0">
                <a:solidFill>
                  <a:srgbClr val="254061"/>
                </a:solidFill>
                <a:latin typeface="Franklin Gothic Book" panose="020B0503020102020204" pitchFamily="34" charset="0"/>
                <a:ea typeface="Calibri" panose="020F0502020204030204" pitchFamily="34" charset="0"/>
                <a:cs typeface="Times New Roman" panose="02020603050405020304" pitchFamily="18" charset="0"/>
              </a:rPr>
              <a:t>. </a:t>
            </a:r>
            <a:endParaRPr lang="en-US" sz="2400" dirty="0">
              <a:latin typeface="Franklin Gothic Book" panose="020B0503020102020204" pitchFamily="34" charset="0"/>
              <a:ea typeface="Calibri" panose="020F0502020204030204" pitchFamily="34" charset="0"/>
              <a:cs typeface="Times New Roman" panose="02020603050405020304" pitchFamily="18" charset="0"/>
            </a:endParaRPr>
          </a:p>
          <a:p>
            <a:pPr>
              <a:spcAft>
                <a:spcPts val="600"/>
              </a:spcAft>
            </a:pPr>
            <a:endParaRPr lang="en-US" sz="2200" dirty="0"/>
          </a:p>
        </p:txBody>
      </p:sp>
    </p:spTree>
    <p:extLst>
      <p:ext uri="{BB962C8B-B14F-4D97-AF65-F5344CB8AC3E}">
        <p14:creationId xmlns:p14="http://schemas.microsoft.com/office/powerpoint/2010/main" val="5458195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3" name="Picture 2">
            <a:extLst>
              <a:ext uri="{FF2B5EF4-FFF2-40B4-BE49-F238E27FC236}">
                <a16:creationId xmlns:a16="http://schemas.microsoft.com/office/drawing/2014/main" id="{B22D2C0A-E1D0-1042-82E5-EA912F3F3BEE}"/>
              </a:ext>
            </a:extLst>
          </p:cNvPr>
          <p:cNvPicPr>
            <a:picLocks noChangeAspect="1"/>
          </p:cNvPicPr>
          <p:nvPr/>
        </p:nvPicPr>
        <p:blipFill>
          <a:blip r:embed="rId3"/>
          <a:stretch>
            <a:fillRect/>
          </a:stretch>
        </p:blipFill>
        <p:spPr>
          <a:xfrm rot="21392632">
            <a:off x="434240" y="1432176"/>
            <a:ext cx="2990326" cy="3065085"/>
          </a:xfrm>
          <a:prstGeom prst="rect">
            <a:avLst/>
          </a:prstGeom>
        </p:spPr>
      </p:pic>
      <p:sp>
        <p:nvSpPr>
          <p:cNvPr id="4" name="TextBox 3">
            <a:extLst>
              <a:ext uri="{FF2B5EF4-FFF2-40B4-BE49-F238E27FC236}">
                <a16:creationId xmlns:a16="http://schemas.microsoft.com/office/drawing/2014/main" id="{8380FEA5-2FF7-4D4D-8AAD-7ABFFF36FC1C}"/>
              </a:ext>
            </a:extLst>
          </p:cNvPr>
          <p:cNvSpPr txBox="1"/>
          <p:nvPr/>
        </p:nvSpPr>
        <p:spPr>
          <a:xfrm rot="20652878">
            <a:off x="290595" y="2105809"/>
            <a:ext cx="2927661" cy="1661993"/>
          </a:xfrm>
          <a:prstGeom prst="rect">
            <a:avLst/>
          </a:prstGeom>
          <a:noFill/>
        </p:spPr>
        <p:txBody>
          <a:bodyPr wrap="square" rtlCol="0">
            <a:spAutoFit/>
          </a:bodyPr>
          <a:lstStyle/>
          <a:p>
            <a:pPr algn="ctr"/>
            <a:r>
              <a:rPr lang="en-US" sz="3400" b="1" dirty="0">
                <a:solidFill>
                  <a:srgbClr val="002060"/>
                </a:solidFill>
                <a:latin typeface="Lucida Handwriting" panose="03010101010101010101" pitchFamily="66" charset="77"/>
              </a:rPr>
              <a:t>Pause</a:t>
            </a:r>
          </a:p>
          <a:p>
            <a:pPr algn="ctr"/>
            <a:r>
              <a:rPr lang="en-US" sz="3400" b="1" dirty="0">
                <a:solidFill>
                  <a:srgbClr val="002060"/>
                </a:solidFill>
                <a:latin typeface="Lucida Handwriting" panose="03010101010101010101" pitchFamily="66" charset="77"/>
              </a:rPr>
              <a:t>for discussion</a:t>
            </a:r>
          </a:p>
        </p:txBody>
      </p:sp>
      <p:pic>
        <p:nvPicPr>
          <p:cNvPr id="5" name="Picture 4">
            <a:extLst>
              <a:ext uri="{FF2B5EF4-FFF2-40B4-BE49-F238E27FC236}">
                <a16:creationId xmlns:a16="http://schemas.microsoft.com/office/drawing/2014/main" id="{0437EAF9-3FD2-8748-9075-C08E466FF231}"/>
              </a:ext>
            </a:extLst>
          </p:cNvPr>
          <p:cNvPicPr>
            <a:picLocks noChangeAspect="1"/>
          </p:cNvPicPr>
          <p:nvPr/>
        </p:nvPicPr>
        <p:blipFill>
          <a:blip r:embed="rId4"/>
          <a:stretch>
            <a:fillRect/>
          </a:stretch>
        </p:blipFill>
        <p:spPr>
          <a:xfrm rot="21392632">
            <a:off x="1179474" y="1169348"/>
            <a:ext cx="728133" cy="745067"/>
          </a:xfrm>
          <a:prstGeom prst="rect">
            <a:avLst/>
          </a:prstGeom>
        </p:spPr>
      </p:pic>
      <p:sp>
        <p:nvSpPr>
          <p:cNvPr id="6" name="Shape 74">
            <a:extLst>
              <a:ext uri="{FF2B5EF4-FFF2-40B4-BE49-F238E27FC236}">
                <a16:creationId xmlns:a16="http://schemas.microsoft.com/office/drawing/2014/main" id="{65A386E9-0244-1744-84CA-666B0C04F099}"/>
              </a:ext>
            </a:extLst>
          </p:cNvPr>
          <p:cNvSpPr/>
          <p:nvPr/>
        </p:nvSpPr>
        <p:spPr>
          <a:xfrm>
            <a:off x="3878317" y="612425"/>
            <a:ext cx="6933845" cy="1648861"/>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t" anchorCtr="0">
            <a:noAutofit/>
          </a:bodyPr>
          <a:lstStyle/>
          <a:p>
            <a:r>
              <a:rPr lang="en-US" sz="3200" b="1" kern="1200" dirty="0">
                <a:solidFill>
                  <a:schemeClr val="bg1"/>
                </a:solidFill>
                <a:effectLst>
                  <a:outerShdw blurRad="50800" dist="38100" dir="5400000" algn="t" rotWithShape="0">
                    <a:prstClr val="black">
                      <a:alpha val="40000"/>
                    </a:prstClr>
                  </a:outerShdw>
                </a:effectLst>
                <a:ea typeface="Cambria" charset="0"/>
                <a:cs typeface="Cambria" charset="0"/>
                <a:sym typeface="BotonBQ-Bold"/>
              </a:rPr>
              <a:t>Motion 4</a:t>
            </a:r>
            <a:r>
              <a:rPr lang="en-US" sz="3200" b="1" dirty="0">
                <a:solidFill>
                  <a:schemeClr val="bg1"/>
                </a:solidFill>
                <a:effectLst>
                  <a:outerShdw blurRad="50800" dist="38100" dir="5400000" algn="t" rotWithShape="0">
                    <a:prstClr val="black">
                      <a:alpha val="40000"/>
                    </a:prstClr>
                  </a:outerShdw>
                </a:effectLst>
                <a:ea typeface="Cambria" charset="0"/>
                <a:cs typeface="Cambria" charset="0"/>
                <a:sym typeface="BotonBQ-Bold"/>
              </a:rPr>
              <a:t>: </a:t>
            </a:r>
            <a:r>
              <a:rPr lang="en-US" sz="3200" dirty="0">
                <a:solidFill>
                  <a:schemeClr val="tx1"/>
                </a:solidFill>
              </a:rPr>
              <a:t>To approve the revisions to NA Intellectual Property Bulletin #1 contained in Addendum C.</a:t>
            </a:r>
          </a:p>
        </p:txBody>
      </p:sp>
      <p:sp>
        <p:nvSpPr>
          <p:cNvPr id="7" name="TextBox 6">
            <a:extLst>
              <a:ext uri="{FF2B5EF4-FFF2-40B4-BE49-F238E27FC236}">
                <a16:creationId xmlns:a16="http://schemas.microsoft.com/office/drawing/2014/main" id="{773280BE-155A-5543-BB80-EE7A4BFC29F3}"/>
              </a:ext>
            </a:extLst>
          </p:cNvPr>
          <p:cNvSpPr txBox="1"/>
          <p:nvPr/>
        </p:nvSpPr>
        <p:spPr>
          <a:xfrm>
            <a:off x="4402333" y="3048936"/>
            <a:ext cx="6409829" cy="1815882"/>
          </a:xfrm>
          <a:prstGeom prst="rect">
            <a:avLst/>
          </a:prstGeom>
          <a:noFill/>
        </p:spPr>
        <p:txBody>
          <a:bodyPr wrap="square" rtlCol="0">
            <a:spAutoFit/>
          </a:bodyPr>
          <a:lstStyle/>
          <a:p>
            <a:pPr>
              <a:spcBef>
                <a:spcPts val="1200"/>
              </a:spcBef>
            </a:pPr>
            <a:r>
              <a:rPr lang="en-US" sz="2800" b="1" dirty="0">
                <a:solidFill>
                  <a:schemeClr val="bg1"/>
                </a:solidFill>
                <a:effectLst>
                  <a:outerShdw blurRad="50800" dist="38100" dir="5400000" algn="t" rotWithShape="0">
                    <a:prstClr val="black">
                      <a:alpha val="40000"/>
                    </a:prstClr>
                  </a:outerShdw>
                </a:effectLst>
              </a:rPr>
              <a:t>Intent:</a:t>
            </a:r>
            <a:r>
              <a:rPr lang="en-US" sz="2800" dirty="0">
                <a:effectLst>
                  <a:outerShdw blurRad="50800" dist="38100" dir="5400000" algn="t" rotWithShape="0">
                    <a:prstClr val="black">
                      <a:alpha val="40000"/>
                    </a:prstClr>
                  </a:outerShdw>
                </a:effectLst>
              </a:rPr>
              <a:t> </a:t>
            </a:r>
            <a:r>
              <a:rPr lang="en-US" sz="2800" dirty="0">
                <a:solidFill>
                  <a:schemeClr val="tx1"/>
                </a:solidFill>
              </a:rPr>
              <a:t>To revise this bulletin so that it provides more direct and clear guidance, and so that it reflects current practices, terms, and language.</a:t>
            </a:r>
          </a:p>
        </p:txBody>
      </p:sp>
    </p:spTree>
    <p:extLst>
      <p:ext uri="{BB962C8B-B14F-4D97-AF65-F5344CB8AC3E}">
        <p14:creationId xmlns:p14="http://schemas.microsoft.com/office/powerpoint/2010/main" val="41544556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18;p14"/>
          <p:cNvSpPr txBox="1">
            <a:spLocks/>
          </p:cNvSpPr>
          <p:nvPr/>
        </p:nvSpPr>
        <p:spPr>
          <a:xfrm>
            <a:off x="237394" y="173125"/>
            <a:ext cx="7284720" cy="673655"/>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100" b="1" dirty="0">
                <a:solidFill>
                  <a:schemeClr val="accent1">
                    <a:lumMod val="50000"/>
                  </a:schemeClr>
                </a:solidFill>
              </a:rPr>
              <a:t>Future Changes to the </a:t>
            </a:r>
            <a:r>
              <a:rPr lang="en-US" sz="3100" b="1" i="1" dirty="0">
                <a:solidFill>
                  <a:schemeClr val="accent1">
                    <a:lumMod val="50000"/>
                  </a:schemeClr>
                </a:solidFill>
              </a:rPr>
              <a:t>FIPT</a:t>
            </a:r>
          </a:p>
        </p:txBody>
      </p:sp>
      <p:sp>
        <p:nvSpPr>
          <p:cNvPr id="5" name="Rectangle 4"/>
          <p:cNvSpPr/>
          <p:nvPr/>
        </p:nvSpPr>
        <p:spPr>
          <a:xfrm>
            <a:off x="362309" y="833763"/>
            <a:ext cx="10058399" cy="5636047"/>
          </a:xfrm>
          <a:prstGeom prst="rect">
            <a:avLst/>
          </a:prstGeom>
        </p:spPr>
        <p:txBody>
          <a:bodyPr wrap="square">
            <a:noAutofit/>
          </a:bodyPr>
          <a:lstStyle/>
          <a:p>
            <a:pPr lvl="0" algn="just">
              <a:lnSpc>
                <a:spcPct val="105000"/>
              </a:lnSpc>
              <a:spcAft>
                <a:spcPts val="1200"/>
              </a:spcAft>
              <a:buClr>
                <a:srgbClr val="C00000"/>
              </a:buClr>
              <a:buSzPts val="1200"/>
            </a:pPr>
            <a:r>
              <a:rPr lang="en-US" sz="2800" dirty="0">
                <a:solidFill>
                  <a:schemeClr val="accent1">
                    <a:lumMod val="50000"/>
                  </a:schemeClr>
                </a:solidFill>
                <a:latin typeface="+mn-lt"/>
                <a:ea typeface="Calibri" panose="020F0502020204030204" pitchFamily="34" charset="0"/>
                <a:cs typeface="Times New Roman" panose="02020603050405020304" pitchFamily="18" charset="0"/>
              </a:rPr>
              <a:t>Making changes to the Trust itself requires a different process. </a:t>
            </a:r>
          </a:p>
          <a:p>
            <a:pPr marL="228600" algn="just">
              <a:lnSpc>
                <a:spcPct val="105000"/>
              </a:lnSpc>
              <a:spcAft>
                <a:spcPts val="1200"/>
              </a:spcAft>
            </a:pPr>
            <a:r>
              <a:rPr lang="en-US" sz="2400" b="1" dirty="0">
                <a:solidFill>
                  <a:schemeClr val="accent1">
                    <a:lumMod val="50000"/>
                  </a:schemeClr>
                </a:solidFill>
                <a:latin typeface="+mn-lt"/>
                <a:ea typeface="Calibri" panose="020F0502020204030204" pitchFamily="34" charset="0"/>
                <a:cs typeface="Times New Roman" panose="02020603050405020304" pitchFamily="18" charset="0"/>
              </a:rPr>
              <a:t>ARTICLE VII, SECTION 2: REVISION OF TRUST INSTRUMENT</a:t>
            </a:r>
          </a:p>
          <a:p>
            <a:pPr marL="228600" algn="just">
              <a:lnSpc>
                <a:spcPct val="105000"/>
              </a:lnSpc>
              <a:spcAft>
                <a:spcPts val="1200"/>
              </a:spcAft>
            </a:pPr>
            <a:r>
              <a:rPr lang="en-US" sz="2400" dirty="0">
                <a:solidFill>
                  <a:schemeClr val="accent1">
                    <a:lumMod val="50000"/>
                  </a:schemeClr>
                </a:solidFill>
                <a:latin typeface="+mn-lt"/>
                <a:ea typeface="Calibri" panose="020F0502020204030204" pitchFamily="34" charset="0"/>
                <a:cs typeface="Times New Roman" panose="02020603050405020304" pitchFamily="18" charset="0"/>
              </a:rPr>
              <a:t>Provisions of the Trust Instrument may be changed only under the following conditions:</a:t>
            </a:r>
          </a:p>
          <a:p>
            <a:pPr marL="228600" algn="just">
              <a:lnSpc>
                <a:spcPct val="105000"/>
              </a:lnSpc>
              <a:spcAft>
                <a:spcPts val="1200"/>
              </a:spcAft>
            </a:pPr>
            <a:endParaRPr lang="en-US" sz="2400" dirty="0">
              <a:solidFill>
                <a:schemeClr val="accent1">
                  <a:lumMod val="50000"/>
                </a:schemeClr>
              </a:solidFill>
              <a:effectLst/>
              <a:latin typeface="+mn-lt"/>
              <a:ea typeface="Calibri" panose="020F0502020204030204" pitchFamily="34" charset="0"/>
              <a:cs typeface="Times New Roman" panose="02020603050405020304" pitchFamily="18" charset="0"/>
            </a:endParaRPr>
          </a:p>
        </p:txBody>
      </p:sp>
      <p:sp>
        <p:nvSpPr>
          <p:cNvPr id="2" name="Rectangle 1"/>
          <p:cNvSpPr/>
          <p:nvPr/>
        </p:nvSpPr>
        <p:spPr>
          <a:xfrm>
            <a:off x="362309" y="2769880"/>
            <a:ext cx="10058399" cy="3958723"/>
          </a:xfrm>
          <a:prstGeom prst="rect">
            <a:avLst/>
          </a:prstGeom>
        </p:spPr>
        <p:txBody>
          <a:bodyPr wrap="square">
            <a:noAutofit/>
          </a:bodyPr>
          <a:lstStyle/>
          <a:p>
            <a:pPr marL="342900" lvl="0" indent="-342900">
              <a:lnSpc>
                <a:spcPct val="107000"/>
              </a:lnSpc>
              <a:buClr>
                <a:srgbClr val="92D050"/>
              </a:buClr>
              <a:buFont typeface="+mj-lt"/>
              <a:buAutoNum type="arabicPeriod"/>
            </a:pPr>
            <a:r>
              <a:rPr lang="en-US" sz="2400" dirty="0">
                <a:latin typeface="+mn-lt"/>
                <a:ea typeface="Calibri" panose="020F0502020204030204" pitchFamily="34" charset="0"/>
                <a:cs typeface="Times New Roman" panose="02020603050405020304" pitchFamily="18" charset="0"/>
              </a:rPr>
              <a:t>Any motion to review proposed revisions to the Trust Instrument must receive the approval of a majority of regional delegates at the World Service Conference.</a:t>
            </a:r>
          </a:p>
          <a:p>
            <a:pPr marL="342900" lvl="0" indent="-342900">
              <a:lnSpc>
                <a:spcPct val="107000"/>
              </a:lnSpc>
              <a:buClr>
                <a:srgbClr val="92D050"/>
              </a:buClr>
              <a:buFont typeface="+mj-lt"/>
              <a:buAutoNum type="arabicPeriod"/>
            </a:pPr>
            <a:r>
              <a:rPr lang="en-US" sz="2400" dirty="0">
                <a:latin typeface="+mn-lt"/>
                <a:ea typeface="Calibri" panose="020F0502020204030204" pitchFamily="34" charset="0"/>
                <a:cs typeface="Times New Roman" panose="02020603050405020304" pitchFamily="18" charset="0"/>
              </a:rPr>
              <a:t>After such review is approved, proposed revisions will be open for a six-month review and input period, after which the proposed revisions will be presented in the Conference Agenda Report for adoption.</a:t>
            </a:r>
          </a:p>
          <a:p>
            <a:pPr marL="342900" lvl="0" indent="-342900">
              <a:lnSpc>
                <a:spcPct val="107000"/>
              </a:lnSpc>
              <a:spcAft>
                <a:spcPts val="800"/>
              </a:spcAft>
              <a:buClr>
                <a:srgbClr val="92D050"/>
              </a:buClr>
              <a:buFont typeface="+mj-lt"/>
              <a:buAutoNum type="arabicPeriod"/>
            </a:pPr>
            <a:r>
              <a:rPr lang="en-US" sz="2400" dirty="0">
                <a:latin typeface="+mn-lt"/>
                <a:ea typeface="Calibri" panose="020F0502020204030204" pitchFamily="34" charset="0"/>
                <a:cs typeface="Times New Roman" panose="02020603050405020304" pitchFamily="18" charset="0"/>
              </a:rPr>
              <a:t>A motion to adopt any proposed revisions to the Trust Instrument will require a vote of “yes” from two-thirds of those regional delegates recorded as present in the World Service Conference roll call immediately prior to the vote.</a:t>
            </a:r>
            <a:endParaRPr lang="en-US" sz="2400" dirty="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98979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8" name="Google Shape;118;p14"/>
          <p:cNvSpPr txBox="1">
            <a:spLocks noGrp="1"/>
          </p:cNvSpPr>
          <p:nvPr>
            <p:ph type="title"/>
          </p:nvPr>
        </p:nvSpPr>
        <p:spPr>
          <a:xfrm>
            <a:off x="535270" y="952901"/>
            <a:ext cx="7068400" cy="5024388"/>
          </a:xfrm>
          <a:prstGeom prst="rect">
            <a:avLst/>
          </a:prstGeom>
        </p:spPr>
        <p:txBody>
          <a:bodyPr spcFirstLastPara="1" wrap="square" lIns="121900" tIns="121900" rIns="121900" bIns="121900" anchor="b" anchorCtr="0">
            <a:noAutofit/>
          </a:bodyPr>
          <a:lstStyle/>
          <a:p>
            <a:r>
              <a:rPr lang="en-US" sz="3200" b="0" dirty="0">
                <a:solidFill>
                  <a:schemeClr val="tx1"/>
                </a:solidFill>
              </a:rPr>
              <a:t>These videos only cover the main points of the </a:t>
            </a:r>
            <a:r>
              <a:rPr lang="en-US" sz="3200" b="0" i="1" dirty="0">
                <a:solidFill>
                  <a:schemeClr val="tx1"/>
                </a:solidFill>
              </a:rPr>
              <a:t>CAR</a:t>
            </a:r>
            <a:r>
              <a:rPr lang="en-US" sz="3200" b="0" dirty="0">
                <a:solidFill>
                  <a:schemeClr val="tx1"/>
                </a:solidFill>
              </a:rPr>
              <a:t>.</a:t>
            </a:r>
            <a:br>
              <a:rPr lang="en-US" sz="3200" b="0" dirty="0">
                <a:solidFill>
                  <a:schemeClr val="tx1"/>
                </a:solidFill>
              </a:rPr>
            </a:br>
            <a:br>
              <a:rPr lang="en-US" sz="3200" b="0" dirty="0">
                <a:solidFill>
                  <a:schemeClr val="tx1"/>
                </a:solidFill>
              </a:rPr>
            </a:br>
            <a:r>
              <a:rPr lang="en-US" sz="3200" b="0" dirty="0">
                <a:solidFill>
                  <a:schemeClr val="tx1"/>
                </a:solidFill>
              </a:rPr>
              <a:t>We encourage all members to read the </a:t>
            </a:r>
            <a:r>
              <a:rPr lang="en-US" sz="3200" b="0" i="1" dirty="0">
                <a:solidFill>
                  <a:schemeClr val="tx1"/>
                </a:solidFill>
              </a:rPr>
              <a:t>CAR</a:t>
            </a:r>
            <a:r>
              <a:rPr lang="en-US" sz="3200" b="0" dirty="0">
                <a:solidFill>
                  <a:schemeClr val="tx1"/>
                </a:solidFill>
              </a:rPr>
              <a:t> itself.</a:t>
            </a:r>
            <a:br>
              <a:rPr lang="en-US" sz="3200" b="0" dirty="0">
                <a:solidFill>
                  <a:schemeClr val="tx1"/>
                </a:solidFill>
              </a:rPr>
            </a:br>
            <a:br>
              <a:rPr lang="en-US" sz="3200" b="0" dirty="0">
                <a:solidFill>
                  <a:schemeClr val="tx1"/>
                </a:solidFill>
              </a:rPr>
            </a:br>
            <a:r>
              <a:rPr lang="en-US" sz="3200" b="0" dirty="0">
                <a:solidFill>
                  <a:schemeClr val="tx1"/>
                </a:solidFill>
              </a:rPr>
              <a:t>Please visit </a:t>
            </a:r>
            <a:r>
              <a:rPr lang="en-US" sz="3200" b="0" u="sng" dirty="0">
                <a:solidFill>
                  <a:schemeClr val="tx1"/>
                </a:solidFill>
                <a:hlinkClick r:id="rId3"/>
              </a:rPr>
              <a:t>www.na.org/conference</a:t>
            </a:r>
            <a:br>
              <a:rPr lang="en-US" sz="3200" b="0" u="sng" dirty="0">
                <a:solidFill>
                  <a:schemeClr val="tx1"/>
                </a:solidFill>
              </a:rPr>
            </a:br>
            <a:r>
              <a:rPr lang="en-US" sz="3200" b="0" dirty="0">
                <a:solidFill>
                  <a:schemeClr val="tx1"/>
                </a:solidFill>
              </a:rPr>
              <a:t>for the complete 2020 </a:t>
            </a:r>
            <a:r>
              <a:rPr lang="en-US" sz="3200" b="0" i="1" dirty="0">
                <a:solidFill>
                  <a:schemeClr val="tx1"/>
                </a:solidFill>
              </a:rPr>
              <a:t>CAR</a:t>
            </a:r>
            <a:r>
              <a:rPr lang="en-US" sz="3200" b="0" dirty="0">
                <a:solidFill>
                  <a:schemeClr val="tx1"/>
                </a:solidFill>
              </a:rPr>
              <a:t>.</a:t>
            </a:r>
            <a:br>
              <a:rPr lang="en-US" b="0" dirty="0">
                <a:solidFill>
                  <a:schemeClr val="tx1"/>
                </a:solidFill>
              </a:rPr>
            </a:br>
            <a:endParaRPr b="0" dirty="0">
              <a:solidFill>
                <a:schemeClr val="tx1"/>
              </a:solidFill>
            </a:endParaRPr>
          </a:p>
        </p:txBody>
      </p:sp>
      <p:grpSp>
        <p:nvGrpSpPr>
          <p:cNvPr id="10" name="Group 9"/>
          <p:cNvGrpSpPr/>
          <p:nvPr/>
        </p:nvGrpSpPr>
        <p:grpSpPr>
          <a:xfrm rot="1797724">
            <a:off x="8458499" y="2973497"/>
            <a:ext cx="3411550" cy="3496840"/>
            <a:chOff x="245845" y="3172577"/>
            <a:chExt cx="3411550" cy="3496840"/>
          </a:xfrm>
        </p:grpSpPr>
        <p:pic>
          <p:nvPicPr>
            <p:cNvPr id="11" name="Picture 10">
              <a:extLst>
                <a:ext uri="{FF2B5EF4-FFF2-40B4-BE49-F238E27FC236}">
                  <a16:creationId xmlns:a16="http://schemas.microsoft.com/office/drawing/2014/main" id="{849DF036-5C7D-AC4A-84AE-ADA440A56C77}"/>
                </a:ext>
              </a:extLst>
            </p:cNvPr>
            <p:cNvPicPr>
              <a:picLocks noChangeAspect="1"/>
            </p:cNvPicPr>
            <p:nvPr/>
          </p:nvPicPr>
          <p:blipFill>
            <a:blip r:embed="rId4"/>
            <a:stretch>
              <a:fillRect/>
            </a:stretch>
          </p:blipFill>
          <p:spPr>
            <a:xfrm rot="21079858">
              <a:off x="245845" y="3172577"/>
              <a:ext cx="3411550" cy="3496840"/>
            </a:xfrm>
            <a:prstGeom prst="rect">
              <a:avLst/>
            </a:prstGeom>
          </p:spPr>
        </p:pic>
        <p:sp>
          <p:nvSpPr>
            <p:cNvPr id="12" name="Google Shape;122;p14"/>
            <p:cNvSpPr txBox="1">
              <a:spLocks/>
            </p:cNvSpPr>
            <p:nvPr/>
          </p:nvSpPr>
          <p:spPr>
            <a:xfrm rot="20931525">
              <a:off x="403123" y="3626255"/>
              <a:ext cx="2728628" cy="254467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lnSpc>
                  <a:spcPct val="114000"/>
                </a:lnSpc>
                <a:buClr>
                  <a:schemeClr val="dk1"/>
                </a:buClr>
                <a:buSzPts val="1100"/>
              </a:pPr>
              <a:r>
                <a:rPr lang="en-US" sz="3100" b="1" dirty="0">
                  <a:solidFill>
                    <a:srgbClr val="143A7E"/>
                  </a:solidFill>
                  <a:effectLst>
                    <a:outerShdw blurRad="38100" dist="38100" dir="2700000" algn="tl">
                      <a:srgbClr val="000000">
                        <a:alpha val="43137"/>
                      </a:srgbClr>
                    </a:outerShdw>
                  </a:effectLst>
                  <a:latin typeface="Ink Free" panose="03080402000500000000" pitchFamily="66" charset="0"/>
                </a:rPr>
                <a:t>2020 </a:t>
              </a:r>
              <a:r>
                <a:rPr lang="en-US" sz="3100" b="1" i="1" dirty="0">
                  <a:solidFill>
                    <a:srgbClr val="143A7E"/>
                  </a:solidFill>
                  <a:effectLst>
                    <a:outerShdw blurRad="38100" dist="38100" dir="2700000" algn="tl">
                      <a:srgbClr val="000000">
                        <a:alpha val="43137"/>
                      </a:srgbClr>
                    </a:outerShdw>
                  </a:effectLst>
                  <a:latin typeface="Ink Free" panose="03080402000500000000" pitchFamily="66" charset="0"/>
                </a:rPr>
                <a:t>CAR</a:t>
              </a:r>
              <a:r>
                <a:rPr lang="en-US" sz="3100" b="1" dirty="0">
                  <a:solidFill>
                    <a:srgbClr val="143A7E"/>
                  </a:solidFill>
                  <a:effectLst>
                    <a:outerShdw blurRad="38100" dist="38100" dir="2700000" algn="tl">
                      <a:srgbClr val="000000">
                        <a:alpha val="43137"/>
                      </a:srgbClr>
                    </a:outerShdw>
                  </a:effectLst>
                  <a:latin typeface="Ink Free" panose="03080402000500000000" pitchFamily="66" charset="0"/>
                </a:rPr>
                <a:t> PowerPoints </a:t>
              </a:r>
            </a:p>
            <a:p>
              <a:pPr algn="ctr">
                <a:lnSpc>
                  <a:spcPct val="114000"/>
                </a:lnSpc>
                <a:buClr>
                  <a:schemeClr val="dk1"/>
                </a:buClr>
                <a:buSzPts val="1100"/>
              </a:pPr>
              <a:r>
                <a:rPr lang="en-US" sz="3100" b="1" dirty="0">
                  <a:solidFill>
                    <a:srgbClr val="143A7E"/>
                  </a:solidFill>
                  <a:effectLst>
                    <a:outerShdw blurRad="38100" dist="38100" dir="2700000" algn="tl">
                      <a:srgbClr val="000000">
                        <a:alpha val="43137"/>
                      </a:srgbClr>
                    </a:outerShdw>
                  </a:effectLst>
                  <a:latin typeface="Ink Free" panose="03080402000500000000" pitchFamily="66" charset="0"/>
                </a:rPr>
                <a:t>&amp;</a:t>
              </a:r>
            </a:p>
            <a:p>
              <a:pPr algn="ctr">
                <a:lnSpc>
                  <a:spcPct val="114000"/>
                </a:lnSpc>
                <a:buClr>
                  <a:schemeClr val="dk1"/>
                </a:buClr>
                <a:buSzPts val="1100"/>
              </a:pPr>
              <a:r>
                <a:rPr lang="en-US" sz="3100" b="1" dirty="0">
                  <a:solidFill>
                    <a:srgbClr val="143A7E"/>
                  </a:solidFill>
                  <a:effectLst>
                    <a:outerShdw blurRad="38100" dist="38100" dir="2700000" algn="tl">
                      <a:srgbClr val="000000">
                        <a:alpha val="43137"/>
                      </a:srgbClr>
                    </a:outerShdw>
                  </a:effectLst>
                  <a:latin typeface="Ink Free" panose="03080402000500000000" pitchFamily="66" charset="0"/>
                </a:rPr>
                <a:t>Videos</a:t>
              </a:r>
            </a:p>
            <a:p>
              <a:pPr>
                <a:lnSpc>
                  <a:spcPct val="114000"/>
                </a:lnSpc>
              </a:pPr>
              <a:endParaRPr lang="en-US" sz="1600" dirty="0"/>
            </a:p>
          </p:txBody>
        </p:sp>
      </p:grpSp>
      <p:sp>
        <p:nvSpPr>
          <p:cNvPr id="6" name="Google Shape;70;p8">
            <a:extLst>
              <a:ext uri="{FF2B5EF4-FFF2-40B4-BE49-F238E27FC236}">
                <a16:creationId xmlns:a16="http://schemas.microsoft.com/office/drawing/2014/main" id="{92C0052F-04A5-3F48-84B4-710480012A7D}"/>
              </a:ext>
            </a:extLst>
          </p:cNvPr>
          <p:cNvSpPr/>
          <p:nvPr/>
        </p:nvSpPr>
        <p:spPr>
          <a:xfrm rot="-5400000">
            <a:off x="200" y="1500683"/>
            <a:ext cx="358800" cy="359200"/>
          </a:xfrm>
          <a:prstGeom prst="rect">
            <a:avLst/>
          </a:prstGeom>
          <a:gradFill>
            <a:gsLst>
              <a:gs pos="0">
                <a:srgbClr val="75DDFF"/>
              </a:gs>
              <a:gs pos="100000">
                <a:srgbClr val="09B1E9"/>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Tree>
    <p:extLst>
      <p:ext uri="{BB962C8B-B14F-4D97-AF65-F5344CB8AC3E}">
        <p14:creationId xmlns:p14="http://schemas.microsoft.com/office/powerpoint/2010/main" val="29584531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1DA1A95-65C3-554F-9377-641FE4BDEAB4}"/>
              </a:ext>
            </a:extLst>
          </p:cNvPr>
          <p:cNvPicPr>
            <a:picLocks noChangeAspect="1"/>
          </p:cNvPicPr>
          <p:nvPr/>
        </p:nvPicPr>
        <p:blipFill>
          <a:blip r:embed="rId3"/>
          <a:stretch>
            <a:fillRect/>
          </a:stretch>
        </p:blipFill>
        <p:spPr>
          <a:xfrm rot="21159653">
            <a:off x="373939" y="758408"/>
            <a:ext cx="2710312" cy="2778069"/>
          </a:xfrm>
          <a:prstGeom prst="rect">
            <a:avLst/>
          </a:prstGeom>
        </p:spPr>
      </p:pic>
      <p:sp>
        <p:nvSpPr>
          <p:cNvPr id="4" name="Google Shape;118;p14"/>
          <p:cNvSpPr txBox="1">
            <a:spLocks/>
          </p:cNvSpPr>
          <p:nvPr/>
        </p:nvSpPr>
        <p:spPr>
          <a:xfrm rot="20879821">
            <a:off x="496705" y="1070428"/>
            <a:ext cx="2504121" cy="2154028"/>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4400" b="1" dirty="0">
                <a:solidFill>
                  <a:schemeClr val="accent1">
                    <a:lumMod val="50000"/>
                  </a:schemeClr>
                </a:solidFill>
                <a:latin typeface="Ink Free" panose="03080402000500000000" pitchFamily="66" charset="0"/>
              </a:rPr>
              <a:t>Updating the </a:t>
            </a:r>
            <a:r>
              <a:rPr lang="en-US" sz="4400" b="1" i="1" dirty="0">
                <a:solidFill>
                  <a:schemeClr val="accent1">
                    <a:lumMod val="50000"/>
                  </a:schemeClr>
                </a:solidFill>
                <a:latin typeface="Ink Free" panose="03080402000500000000" pitchFamily="66" charset="0"/>
              </a:rPr>
              <a:t>FIPT</a:t>
            </a:r>
          </a:p>
        </p:txBody>
      </p:sp>
      <p:sp>
        <p:nvSpPr>
          <p:cNvPr id="5" name="Rectangle 4"/>
          <p:cNvSpPr/>
          <p:nvPr/>
        </p:nvSpPr>
        <p:spPr>
          <a:xfrm>
            <a:off x="4017859" y="1260794"/>
            <a:ext cx="7852088" cy="5614459"/>
          </a:xfrm>
          <a:prstGeom prst="rect">
            <a:avLst/>
          </a:prstGeom>
        </p:spPr>
        <p:txBody>
          <a:bodyPr wrap="square">
            <a:noAutofit/>
          </a:bodyPr>
          <a:lstStyle/>
          <a:p>
            <a:pPr marL="342900" lvl="0" indent="-342900">
              <a:lnSpc>
                <a:spcPct val="105000"/>
              </a:lnSpc>
              <a:spcAft>
                <a:spcPts val="1200"/>
              </a:spcAft>
              <a:buClr>
                <a:srgbClr val="92D050"/>
              </a:buClr>
              <a:buSzPct val="100000"/>
              <a:buFont typeface="Wingdings" panose="05000000000000000000" pitchFamily="2" charset="2"/>
              <a:buChar char="ü"/>
            </a:pPr>
            <a:r>
              <a:rPr lang="en-US" sz="3400" dirty="0">
                <a:solidFill>
                  <a:srgbClr val="254061"/>
                </a:solidFill>
                <a:latin typeface="Franklin Gothic Book" panose="020B0503020102020204" pitchFamily="34" charset="0"/>
                <a:ea typeface="Calibri" panose="020F0502020204030204" pitchFamily="34" charset="0"/>
                <a:cs typeface="Times New Roman" panose="02020603050405020304" pitchFamily="18" charset="0"/>
              </a:rPr>
              <a:t>Revisions proposed to update the </a:t>
            </a:r>
            <a:r>
              <a:rPr lang="en-US" sz="3400" i="1" dirty="0">
                <a:solidFill>
                  <a:srgbClr val="254061"/>
                </a:solidFill>
                <a:latin typeface="Franklin Gothic Book" panose="020B0503020102020204" pitchFamily="34" charset="0"/>
                <a:ea typeface="Calibri" panose="020F0502020204030204" pitchFamily="34" charset="0"/>
                <a:cs typeface="Times New Roman" panose="02020603050405020304" pitchFamily="18" charset="0"/>
              </a:rPr>
              <a:t>FIPT</a:t>
            </a:r>
            <a:r>
              <a:rPr lang="en-US" sz="3400" dirty="0">
                <a:solidFill>
                  <a:srgbClr val="254061"/>
                </a:solidFill>
                <a:latin typeface="Franklin Gothic Book" panose="020B0503020102020204" pitchFamily="34" charset="0"/>
                <a:ea typeface="Calibri" panose="020F0502020204030204" pitchFamily="34" charset="0"/>
                <a:cs typeface="Times New Roman" panose="02020603050405020304" pitchFamily="18" charset="0"/>
              </a:rPr>
              <a:t> to reflect WSC decisions that zonal delegates are voting Conference participants</a:t>
            </a:r>
            <a:endParaRPr lang="en-US" sz="3400" dirty="0">
              <a:latin typeface="Franklin Gothic Book" panose="020B0503020102020204" pitchFamily="34" charset="0"/>
              <a:ea typeface="Calibri" panose="020F0502020204030204" pitchFamily="34" charset="0"/>
              <a:cs typeface="Times New Roman" panose="02020603050405020304" pitchFamily="18" charset="0"/>
            </a:endParaRPr>
          </a:p>
          <a:p>
            <a:pPr marL="342900" lvl="0" indent="-342900">
              <a:lnSpc>
                <a:spcPct val="105000"/>
              </a:lnSpc>
              <a:spcAft>
                <a:spcPts val="600"/>
              </a:spcAft>
              <a:buClr>
                <a:srgbClr val="92D050"/>
              </a:buClr>
              <a:buSzPct val="100000"/>
              <a:buFont typeface="Wingdings" panose="05000000000000000000" pitchFamily="2" charset="2"/>
              <a:buChar char="ü"/>
            </a:pPr>
            <a:r>
              <a:rPr lang="en-US" sz="3400" dirty="0">
                <a:solidFill>
                  <a:srgbClr val="254061"/>
                </a:solidFill>
                <a:latin typeface="Franklin Gothic Book" panose="020B0503020102020204" pitchFamily="34" charset="0"/>
                <a:ea typeface="Calibri" panose="020F0502020204030204" pitchFamily="34" charset="0"/>
                <a:cs typeface="Times New Roman" panose="02020603050405020304" pitchFamily="18" charset="0"/>
              </a:rPr>
              <a:t>Revision process must be initiated by the WSC, followed by</a:t>
            </a:r>
            <a:endParaRPr lang="en-US" sz="3400" dirty="0">
              <a:latin typeface="Franklin Gothic Book" panose="020B0503020102020204" pitchFamily="34" charset="0"/>
              <a:ea typeface="Calibri" panose="020F0502020204030204" pitchFamily="34" charset="0"/>
              <a:cs typeface="Times New Roman" panose="02020603050405020304" pitchFamily="18" charset="0"/>
            </a:endParaRPr>
          </a:p>
          <a:p>
            <a:pPr marL="800100" lvl="1" indent="-342900">
              <a:lnSpc>
                <a:spcPct val="105000"/>
              </a:lnSpc>
              <a:spcAft>
                <a:spcPts val="600"/>
              </a:spcAft>
              <a:buClr>
                <a:srgbClr val="92D050"/>
              </a:buClr>
              <a:buFont typeface="Wingdings" panose="05000000000000000000" pitchFamily="2" charset="2"/>
              <a:buChar char="Ø"/>
            </a:pPr>
            <a:r>
              <a:rPr lang="en-US" sz="3200" dirty="0">
                <a:solidFill>
                  <a:srgbClr val="254061"/>
                </a:solidFill>
                <a:latin typeface="Franklin Gothic Book" panose="020B0503020102020204" pitchFamily="34" charset="0"/>
                <a:ea typeface="Calibri" panose="020F0502020204030204" pitchFamily="34" charset="0"/>
                <a:cs typeface="Times New Roman" panose="02020603050405020304" pitchFamily="18" charset="0"/>
              </a:rPr>
              <a:t>Review and input for at least six months</a:t>
            </a:r>
            <a:endParaRPr lang="en-US" sz="3200" dirty="0">
              <a:latin typeface="Franklin Gothic Book" panose="020B0503020102020204" pitchFamily="34" charset="0"/>
              <a:ea typeface="Calibri" panose="020F0502020204030204" pitchFamily="34" charset="0"/>
              <a:cs typeface="Times New Roman" panose="02020603050405020304" pitchFamily="18" charset="0"/>
            </a:endParaRPr>
          </a:p>
          <a:p>
            <a:pPr marL="800100" lvl="1" indent="-342900">
              <a:lnSpc>
                <a:spcPct val="105000"/>
              </a:lnSpc>
              <a:spcAft>
                <a:spcPts val="600"/>
              </a:spcAft>
              <a:buClr>
                <a:srgbClr val="92D050"/>
              </a:buClr>
              <a:buFont typeface="Wingdings" panose="05000000000000000000" pitchFamily="2" charset="2"/>
              <a:buChar char="Ø"/>
            </a:pPr>
            <a:r>
              <a:rPr lang="en-US" sz="3200" dirty="0">
                <a:solidFill>
                  <a:srgbClr val="254061"/>
                </a:solidFill>
                <a:latin typeface="Franklin Gothic Book" panose="020B0503020102020204" pitchFamily="34" charset="0"/>
                <a:ea typeface="Calibri" panose="020F0502020204030204" pitchFamily="34" charset="0"/>
                <a:cs typeface="Times New Roman" panose="02020603050405020304" pitchFamily="18" charset="0"/>
              </a:rPr>
              <a:t>Proposed changes in the 2022 </a:t>
            </a:r>
            <a:r>
              <a:rPr lang="en-US" sz="3200" i="1" dirty="0">
                <a:solidFill>
                  <a:srgbClr val="254061"/>
                </a:solidFill>
                <a:latin typeface="Franklin Gothic Book" panose="020B0503020102020204" pitchFamily="34" charset="0"/>
                <a:ea typeface="Calibri" panose="020F0502020204030204" pitchFamily="34" charset="0"/>
                <a:cs typeface="Times New Roman" panose="02020603050405020304" pitchFamily="18" charset="0"/>
              </a:rPr>
              <a:t>CAR</a:t>
            </a:r>
            <a:r>
              <a:rPr lang="en-US" sz="3200" dirty="0">
                <a:solidFill>
                  <a:srgbClr val="254061"/>
                </a:solidFill>
                <a:latin typeface="Franklin Gothic Book" panose="020B0503020102020204" pitchFamily="34" charset="0"/>
                <a:ea typeface="Calibri" panose="020F0502020204030204" pitchFamily="34" charset="0"/>
                <a:cs typeface="Times New Roman" panose="02020603050405020304" pitchFamily="18" charset="0"/>
              </a:rPr>
              <a:t> </a:t>
            </a:r>
            <a:endParaRPr lang="en-US" sz="3200" dirty="0">
              <a:latin typeface="Franklin Gothic Book" panose="020B0503020102020204" pitchFamily="34" charset="0"/>
              <a:ea typeface="Calibri" panose="020F0502020204030204" pitchFamily="34" charset="0"/>
              <a:cs typeface="Times New Roman" panose="02020603050405020304" pitchFamily="18" charset="0"/>
            </a:endParaRPr>
          </a:p>
          <a:p>
            <a:pPr marL="800100" lvl="1" indent="-342900">
              <a:lnSpc>
                <a:spcPct val="105000"/>
              </a:lnSpc>
              <a:spcAft>
                <a:spcPts val="600"/>
              </a:spcAft>
              <a:buClr>
                <a:srgbClr val="92D050"/>
              </a:buClr>
              <a:buFont typeface="Wingdings" panose="05000000000000000000" pitchFamily="2" charset="2"/>
              <a:buChar char="Ø"/>
            </a:pPr>
            <a:r>
              <a:rPr lang="en-US" sz="3200" dirty="0">
                <a:solidFill>
                  <a:srgbClr val="254061"/>
                </a:solidFill>
                <a:latin typeface="Franklin Gothic Book" panose="020B0503020102020204" pitchFamily="34" charset="0"/>
                <a:ea typeface="Calibri" panose="020F0502020204030204" pitchFamily="34" charset="0"/>
                <a:cs typeface="Times New Roman" panose="02020603050405020304" pitchFamily="18" charset="0"/>
              </a:rPr>
              <a:t>Earliest possible decision at WSC 2022 </a:t>
            </a:r>
          </a:p>
          <a:p>
            <a:pPr marL="800100" lvl="1" indent="-342900">
              <a:lnSpc>
                <a:spcPct val="105000"/>
              </a:lnSpc>
              <a:spcAft>
                <a:spcPts val="600"/>
              </a:spcAft>
              <a:buClr>
                <a:srgbClr val="92D050"/>
              </a:buClr>
              <a:buFont typeface="Wingdings" panose="05000000000000000000" pitchFamily="2" charset="2"/>
              <a:buChar char="Ø"/>
            </a:pPr>
            <a:endParaRPr lang="en-US" sz="3200" dirty="0">
              <a:effectLst/>
              <a:latin typeface="Franklin Gothic Book" panose="020B05030201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336740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7DFE83AC-E05D-A541-B773-21C774CB3E7B}"/>
              </a:ext>
            </a:extLst>
          </p:cNvPr>
          <p:cNvSpPr/>
          <p:nvPr/>
        </p:nvSpPr>
        <p:spPr>
          <a:xfrm>
            <a:off x="319109" y="612425"/>
            <a:ext cx="10493053" cy="1648861"/>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t" anchorCtr="0">
            <a:noAutofit/>
          </a:bodyPr>
          <a:lstStyle/>
          <a:p>
            <a:r>
              <a:rPr kumimoji="0" sz="3600" b="1" i="0" u="none" strike="noStrike" kern="1200" cap="none" spc="0" normalizeH="0" baseline="0" noProof="0" dirty="0">
                <a:ln>
                  <a:noFill/>
                </a:ln>
                <a:solidFill>
                  <a:srgbClr val="00B050"/>
                </a:solidFill>
                <a:effectLst/>
                <a:uLnTx/>
                <a:uFillTx/>
                <a:latin typeface="+mn-lt"/>
                <a:ea typeface="Cambria" charset="0"/>
                <a:cs typeface="Cambria" charset="0"/>
                <a:sym typeface="BotonBQ-Bold"/>
              </a:rPr>
              <a:t>Motion </a:t>
            </a:r>
            <a:r>
              <a:rPr kumimoji="0" lang="en-US" sz="3600" b="1" i="0" u="none" strike="noStrike" kern="1200" cap="none" spc="0" normalizeH="0" baseline="0" noProof="0" dirty="0">
                <a:ln>
                  <a:noFill/>
                </a:ln>
                <a:solidFill>
                  <a:srgbClr val="00B050"/>
                </a:solidFill>
                <a:effectLst/>
                <a:uLnTx/>
                <a:uFillTx/>
                <a:latin typeface="+mn-lt"/>
                <a:ea typeface="Cambria" charset="0"/>
                <a:cs typeface="Cambria" charset="0"/>
                <a:sym typeface="BotonBQ-Bold"/>
              </a:rPr>
              <a:t>5</a:t>
            </a:r>
            <a:r>
              <a:rPr sz="3600" b="1" dirty="0">
                <a:solidFill>
                  <a:srgbClr val="00B050"/>
                </a:solidFill>
                <a:latin typeface="+mn-lt"/>
                <a:ea typeface="Cambria" charset="0"/>
                <a:cs typeface="Cambria" charset="0"/>
                <a:sym typeface="BotonBQ-Bold"/>
              </a:rPr>
              <a:t>:</a:t>
            </a:r>
            <a:r>
              <a:rPr lang="en-US" sz="3600" b="1" dirty="0">
                <a:solidFill>
                  <a:srgbClr val="00B050"/>
                </a:solidFill>
                <a:latin typeface="+mn-lt"/>
                <a:ea typeface="Cambria" charset="0"/>
                <a:cs typeface="Cambria" charset="0"/>
                <a:sym typeface="BotonBQ-Bold"/>
              </a:rPr>
              <a:t> </a:t>
            </a:r>
            <a:r>
              <a:rPr lang="en-US" sz="3600" dirty="0">
                <a:solidFill>
                  <a:schemeClr val="accent1">
                    <a:lumMod val="50000"/>
                  </a:schemeClr>
                </a:solidFill>
              </a:rPr>
              <a:t>To approve the initiation of the established process to revise the </a:t>
            </a:r>
            <a:r>
              <a:rPr lang="en-US" sz="3600" i="1" dirty="0">
                <a:solidFill>
                  <a:schemeClr val="accent1">
                    <a:lumMod val="50000"/>
                  </a:schemeClr>
                </a:solidFill>
              </a:rPr>
              <a:t>Fellowship Intellectual Property Trust</a:t>
            </a:r>
            <a:r>
              <a:rPr lang="en-US" sz="3600" dirty="0">
                <a:solidFill>
                  <a:schemeClr val="accent1">
                    <a:lumMod val="50000"/>
                  </a:schemeClr>
                </a:solidFill>
              </a:rPr>
              <a:t> in the 2020–2022 Conference cycle.</a:t>
            </a:r>
          </a:p>
          <a:p>
            <a:endParaRPr lang="en-US" sz="3600" dirty="0"/>
          </a:p>
        </p:txBody>
      </p:sp>
      <p:sp>
        <p:nvSpPr>
          <p:cNvPr id="3" name="TextBox 2">
            <a:extLst>
              <a:ext uri="{FF2B5EF4-FFF2-40B4-BE49-F238E27FC236}">
                <a16:creationId xmlns:a16="http://schemas.microsoft.com/office/drawing/2014/main" id="{DD287D72-C788-5B47-A51F-1028A0A1D621}"/>
              </a:ext>
            </a:extLst>
          </p:cNvPr>
          <p:cNvSpPr txBox="1"/>
          <p:nvPr/>
        </p:nvSpPr>
        <p:spPr>
          <a:xfrm>
            <a:off x="870569" y="3398625"/>
            <a:ext cx="9700054" cy="1569660"/>
          </a:xfrm>
          <a:prstGeom prst="rect">
            <a:avLst/>
          </a:prstGeom>
          <a:noFill/>
        </p:spPr>
        <p:txBody>
          <a:bodyPr wrap="square" rtlCol="0">
            <a:spAutoFit/>
          </a:bodyPr>
          <a:lstStyle/>
          <a:p>
            <a:pPr>
              <a:spcBef>
                <a:spcPts val="1200"/>
              </a:spcBef>
            </a:pPr>
            <a:r>
              <a:rPr lang="en-US" sz="3200" b="1" dirty="0">
                <a:solidFill>
                  <a:schemeClr val="accent1">
                    <a:lumMod val="50000"/>
                  </a:schemeClr>
                </a:solidFill>
              </a:rPr>
              <a:t>Intent: </a:t>
            </a:r>
            <a:r>
              <a:rPr lang="en-US" sz="3200" dirty="0">
                <a:solidFill>
                  <a:schemeClr val="accent1">
                    <a:lumMod val="50000"/>
                  </a:schemeClr>
                </a:solidFill>
              </a:rPr>
              <a:t>To initiate a process to update the </a:t>
            </a:r>
            <a:r>
              <a:rPr lang="en-US" sz="3200" i="1" dirty="0">
                <a:solidFill>
                  <a:schemeClr val="accent1">
                    <a:lumMod val="50000"/>
                  </a:schemeClr>
                </a:solidFill>
              </a:rPr>
              <a:t>Fellowship Intellectual Property Trust </a:t>
            </a:r>
            <a:r>
              <a:rPr lang="en-US" sz="3200" dirty="0">
                <a:solidFill>
                  <a:schemeClr val="accent1">
                    <a:lumMod val="50000"/>
                  </a:schemeClr>
                </a:solidFill>
              </a:rPr>
              <a:t>to include zonal delegates who are seated at the WSC. </a:t>
            </a:r>
          </a:p>
        </p:txBody>
      </p:sp>
    </p:spTree>
    <p:extLst>
      <p:ext uri="{BB962C8B-B14F-4D97-AF65-F5344CB8AC3E}">
        <p14:creationId xmlns:p14="http://schemas.microsoft.com/office/powerpoint/2010/main" val="19166284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7DFE83AC-E05D-A541-B773-21C774CB3E7B}"/>
              </a:ext>
            </a:extLst>
          </p:cNvPr>
          <p:cNvSpPr/>
          <p:nvPr/>
        </p:nvSpPr>
        <p:spPr>
          <a:xfrm>
            <a:off x="319109" y="508907"/>
            <a:ext cx="10493053" cy="799815"/>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t" anchorCtr="0">
            <a:noAutofit/>
          </a:bodyPr>
          <a:lstStyle/>
          <a:p>
            <a:r>
              <a:rPr lang="en-US" sz="2800" b="1" kern="1200" dirty="0">
                <a:solidFill>
                  <a:srgbClr val="00B050"/>
                </a:solidFill>
                <a:ea typeface="Cambria" charset="0"/>
                <a:cs typeface="Cambria" charset="0"/>
                <a:sym typeface="BotonBQ-Bold"/>
              </a:rPr>
              <a:t>Motion 5</a:t>
            </a:r>
            <a:endParaRPr lang="en-US" sz="2800" dirty="0"/>
          </a:p>
        </p:txBody>
      </p:sp>
      <p:sp>
        <p:nvSpPr>
          <p:cNvPr id="3" name="TextBox 2">
            <a:extLst>
              <a:ext uri="{FF2B5EF4-FFF2-40B4-BE49-F238E27FC236}">
                <a16:creationId xmlns:a16="http://schemas.microsoft.com/office/drawing/2014/main" id="{DD287D72-C788-5B47-A51F-1028A0A1D621}"/>
              </a:ext>
            </a:extLst>
          </p:cNvPr>
          <p:cNvSpPr txBox="1"/>
          <p:nvPr/>
        </p:nvSpPr>
        <p:spPr>
          <a:xfrm>
            <a:off x="319108" y="908814"/>
            <a:ext cx="10623211" cy="5750778"/>
          </a:xfrm>
          <a:prstGeom prst="rect">
            <a:avLst/>
          </a:prstGeom>
          <a:noFill/>
        </p:spPr>
        <p:txBody>
          <a:bodyPr wrap="square" rtlCol="0">
            <a:noAutofit/>
          </a:bodyPr>
          <a:lstStyle/>
          <a:p>
            <a:pPr>
              <a:lnSpc>
                <a:spcPct val="102000"/>
              </a:lnSpc>
            </a:pPr>
            <a:r>
              <a:rPr lang="en-US" sz="2200" b="1" dirty="0">
                <a:solidFill>
                  <a:srgbClr val="254061"/>
                </a:solidFill>
                <a:latin typeface="+mn-lt"/>
                <a:ea typeface="Calibri" panose="020F0502020204030204" pitchFamily="34" charset="0"/>
                <a:cs typeface="Times New Roman" panose="02020603050405020304" pitchFamily="18" charset="0"/>
              </a:rPr>
              <a:t>Policy Affected: </a:t>
            </a:r>
            <a:r>
              <a:rPr lang="en-US" sz="2200" dirty="0">
                <a:solidFill>
                  <a:srgbClr val="254061"/>
                </a:solidFill>
                <a:latin typeface="+mn-lt"/>
                <a:ea typeface="Calibri" panose="020F0502020204030204" pitchFamily="34" charset="0"/>
                <a:cs typeface="Times New Roman" panose="02020603050405020304" pitchFamily="18" charset="0"/>
              </a:rPr>
              <a:t>This does not affect any policy at this time but seeks to start the process already specified in the </a:t>
            </a:r>
            <a:r>
              <a:rPr lang="en-US" sz="2200" i="1" dirty="0">
                <a:solidFill>
                  <a:srgbClr val="254061"/>
                </a:solidFill>
                <a:latin typeface="+mn-lt"/>
                <a:ea typeface="Calibri" panose="020F0502020204030204" pitchFamily="34" charset="0"/>
                <a:cs typeface="Times New Roman" panose="02020603050405020304" pitchFamily="18" charset="0"/>
              </a:rPr>
              <a:t>FIPT</a:t>
            </a:r>
            <a:r>
              <a:rPr lang="en-US" sz="2200" dirty="0">
                <a:solidFill>
                  <a:srgbClr val="254061"/>
                </a:solidFill>
                <a:latin typeface="+mn-lt"/>
                <a:ea typeface="Calibri" panose="020F0502020204030204" pitchFamily="34" charset="0"/>
                <a:cs typeface="Times New Roman" panose="02020603050405020304" pitchFamily="18" charset="0"/>
              </a:rPr>
              <a:t> Operational Rules, Article VII: Revision of Trust Rules.  </a:t>
            </a:r>
            <a:endParaRPr lang="en-US" sz="2200" dirty="0">
              <a:solidFill>
                <a:srgbClr val="C00000"/>
              </a:solidFill>
              <a:latin typeface="+mn-lt"/>
              <a:ea typeface="Calibri" panose="020F0502020204030204" pitchFamily="34" charset="0"/>
              <a:cs typeface="Times New Roman" panose="02020603050405020304" pitchFamily="18" charset="0"/>
            </a:endParaRPr>
          </a:p>
          <a:p>
            <a:pPr algn="ctr">
              <a:lnSpc>
                <a:spcPct val="102000"/>
              </a:lnSpc>
              <a:spcAft>
                <a:spcPts val="600"/>
              </a:spcAft>
            </a:pPr>
            <a:r>
              <a:rPr lang="en-US" sz="2200" b="1" cap="all" dirty="0">
                <a:solidFill>
                  <a:srgbClr val="254061"/>
                </a:solidFill>
                <a:latin typeface="+mn-lt"/>
                <a:ea typeface="Times New Roman" panose="02020603050405020304" pitchFamily="18" charset="0"/>
                <a:cs typeface="Times New Roman" panose="02020603050405020304" pitchFamily="18" charset="0"/>
              </a:rPr>
              <a:t>Section 2: Revision of Trust instrument</a:t>
            </a:r>
            <a:endParaRPr lang="en-US" sz="2200" b="1" cap="all" dirty="0">
              <a:latin typeface="+mn-lt"/>
              <a:ea typeface="Times New Roman" panose="02020603050405020304" pitchFamily="18" charset="0"/>
              <a:cs typeface="Times New Roman" panose="02020603050405020304" pitchFamily="18" charset="0"/>
            </a:endParaRPr>
          </a:p>
          <a:p>
            <a:pPr marL="457200">
              <a:spcAft>
                <a:spcPts val="1200"/>
              </a:spcAft>
              <a:tabLst>
                <a:tab pos="228600" algn="l"/>
              </a:tabLst>
            </a:pPr>
            <a:r>
              <a:rPr lang="en-US" sz="2200" dirty="0">
                <a:solidFill>
                  <a:srgbClr val="254061"/>
                </a:solidFill>
                <a:latin typeface="+mn-lt"/>
                <a:ea typeface="Times New Roman" panose="02020603050405020304" pitchFamily="18" charset="0"/>
                <a:cs typeface="Times New Roman" panose="02020603050405020304" pitchFamily="18" charset="0"/>
              </a:rPr>
              <a:t>Provisions of the Trust Instrument may be changed only under the following conditions:</a:t>
            </a:r>
            <a:endParaRPr lang="en-US" sz="2200" dirty="0">
              <a:latin typeface="+mn-lt"/>
              <a:ea typeface="Times New Roman" panose="02020603050405020304" pitchFamily="18" charset="0"/>
              <a:cs typeface="Times New Roman" panose="02020603050405020304" pitchFamily="18" charset="0"/>
            </a:endParaRPr>
          </a:p>
          <a:p>
            <a:pPr marL="731520" indent="-274320">
              <a:spcAft>
                <a:spcPts val="1200"/>
              </a:spcAft>
              <a:tabLst>
                <a:tab pos="274320" algn="l"/>
              </a:tabLst>
            </a:pPr>
            <a:r>
              <a:rPr lang="en-US" sz="2200" dirty="0">
                <a:solidFill>
                  <a:srgbClr val="254061"/>
                </a:solidFill>
                <a:latin typeface="+mn-lt"/>
                <a:ea typeface="Times New Roman" panose="02020603050405020304" pitchFamily="18" charset="0"/>
                <a:cs typeface="Times New Roman" panose="02020603050405020304" pitchFamily="18" charset="0"/>
              </a:rPr>
              <a:t>1.	Any motion to review proposed revisions to the Trust Instrument must receive the approval of a majority of regional delegates at the World Service Conference.</a:t>
            </a:r>
            <a:endParaRPr lang="en-US" sz="2200" dirty="0">
              <a:latin typeface="+mn-lt"/>
              <a:ea typeface="Times New Roman" panose="02020603050405020304" pitchFamily="18" charset="0"/>
              <a:cs typeface="Times New Roman" panose="02020603050405020304" pitchFamily="18" charset="0"/>
            </a:endParaRPr>
          </a:p>
          <a:p>
            <a:pPr marL="731520" indent="-274320">
              <a:spcAft>
                <a:spcPts val="1200"/>
              </a:spcAft>
              <a:tabLst>
                <a:tab pos="274320" algn="l"/>
              </a:tabLst>
            </a:pPr>
            <a:r>
              <a:rPr lang="en-US" sz="2200" dirty="0">
                <a:solidFill>
                  <a:srgbClr val="254061"/>
                </a:solidFill>
                <a:latin typeface="+mn-lt"/>
                <a:ea typeface="Times New Roman" panose="02020603050405020304" pitchFamily="18" charset="0"/>
                <a:cs typeface="Times New Roman" panose="02020603050405020304" pitchFamily="18" charset="0"/>
              </a:rPr>
              <a:t>2.	After such review is approved, proposed revisions will be open for a six-month review and input period, after which the proposed revisions will be presented in the </a:t>
            </a:r>
            <a:r>
              <a:rPr lang="en-US" sz="2200" i="1" dirty="0">
                <a:solidFill>
                  <a:srgbClr val="254061"/>
                </a:solidFill>
                <a:latin typeface="+mn-lt"/>
                <a:ea typeface="Times New Roman" panose="02020603050405020304" pitchFamily="18" charset="0"/>
                <a:cs typeface="Times New Roman" panose="02020603050405020304" pitchFamily="18" charset="0"/>
              </a:rPr>
              <a:t>Conference Agenda Report</a:t>
            </a:r>
            <a:r>
              <a:rPr lang="en-US" sz="2200" dirty="0">
                <a:solidFill>
                  <a:srgbClr val="254061"/>
                </a:solidFill>
                <a:latin typeface="+mn-lt"/>
                <a:ea typeface="Times New Roman" panose="02020603050405020304" pitchFamily="18" charset="0"/>
                <a:cs typeface="Times New Roman" panose="02020603050405020304" pitchFamily="18" charset="0"/>
              </a:rPr>
              <a:t> for adoption.</a:t>
            </a:r>
            <a:endParaRPr lang="en-US" sz="2200" dirty="0">
              <a:latin typeface="+mn-lt"/>
              <a:ea typeface="Times New Roman" panose="02020603050405020304" pitchFamily="18" charset="0"/>
              <a:cs typeface="Times New Roman" panose="02020603050405020304" pitchFamily="18" charset="0"/>
            </a:endParaRPr>
          </a:p>
          <a:p>
            <a:pPr marL="731520" indent="-274320">
              <a:spcAft>
                <a:spcPts val="1200"/>
              </a:spcAft>
              <a:tabLst>
                <a:tab pos="274320" algn="l"/>
              </a:tabLst>
            </a:pPr>
            <a:r>
              <a:rPr lang="en-US" sz="2200" dirty="0">
                <a:solidFill>
                  <a:srgbClr val="254061"/>
                </a:solidFill>
                <a:latin typeface="+mn-lt"/>
                <a:ea typeface="Times New Roman" panose="02020603050405020304" pitchFamily="18" charset="0"/>
                <a:cs typeface="Times New Roman" panose="02020603050405020304" pitchFamily="18" charset="0"/>
              </a:rPr>
              <a:t>3.	A motion to adopt any proposed revisions to the Trust Instrument will require a vote of “yes” from two-thirds of those regional delegates recorded as present in the World Service Conference roll call immediately prior to the vote.</a:t>
            </a:r>
            <a:endParaRPr lang="en-US" sz="2200" dirty="0">
              <a:effectLst/>
              <a:latin typeface="+mn-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05050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5">
            <a:extLst>
              <a:ext uri="{FF2B5EF4-FFF2-40B4-BE49-F238E27FC236}">
                <a16:creationId xmlns:a16="http://schemas.microsoft.com/office/drawing/2014/main" id="{94E49472-BAA5-D84F-BBB9-0CBBDACA6F8D}"/>
              </a:ext>
            </a:extLst>
          </p:cNvPr>
          <p:cNvSpPr/>
          <p:nvPr/>
        </p:nvSpPr>
        <p:spPr>
          <a:xfrm>
            <a:off x="6575305" y="924661"/>
            <a:ext cx="5223969" cy="5158857"/>
          </a:xfrm>
          <a:prstGeom prst="rect">
            <a:avLst/>
          </a:prstGeom>
          <a:ln w="12700">
            <a:miter lim="400000"/>
          </a:ln>
          <a:extLst>
            <a:ext uri="{C572A759-6A51-4108-AA02-DFA0A04FC94B}">
              <ma14:wrappingTextBoxFlag xmlns:ma14="http://schemas.microsoft.com/office/mac/drawingml/2011/main" xmlns="" val="1"/>
            </a:ext>
          </a:extLst>
        </p:spPr>
        <p:txBody>
          <a:bodyPr lIns="22860" rIns="22860">
            <a:noAutofit/>
          </a:bodyPr>
          <a:lstStyle/>
          <a:p>
            <a:pPr marL="308681" marR="0" lvl="0" indent="-308681" algn="l" defTabSz="457200" rtl="0" eaLnBrk="1" fontAlgn="auto" latinLnBrk="0" hangingPunct="1">
              <a:lnSpc>
                <a:spcPct val="100000"/>
              </a:lnSpc>
              <a:spcBef>
                <a:spcPts val="600"/>
              </a:spcBef>
              <a:spcAft>
                <a:spcPts val="0"/>
              </a:spcAft>
              <a:buClrTx/>
              <a:buSzPct val="75000"/>
              <a:buFontTx/>
              <a:buChar char="•"/>
              <a:tabLst/>
              <a:defRPr sz="1800"/>
            </a:pPr>
            <a:r>
              <a:rPr kumimoji="0" sz="3200" b="1" i="0" u="none" strike="noStrike" kern="1200" cap="none" spc="0" normalizeH="0" baseline="0" noProof="0" dirty="0">
                <a:ln>
                  <a:noFill/>
                </a:ln>
                <a:solidFill>
                  <a:srgbClr val="143A7E"/>
                </a:solidFill>
                <a:effectLst/>
                <a:uLnTx/>
                <a:uFillTx/>
                <a:latin typeface="+mn-lt"/>
                <a:ea typeface="Cambria" charset="0"/>
                <a:cs typeface="Cambria" charset="0"/>
                <a:sym typeface="PopplLaudatio-Regular"/>
              </a:rPr>
              <a:t>Four other </a:t>
            </a:r>
            <a:r>
              <a:rPr lang="en-US" sz="3200" b="1" dirty="0">
                <a:solidFill>
                  <a:srgbClr val="143A7E"/>
                </a:solidFill>
                <a:latin typeface="+mn-lt"/>
                <a:ea typeface="Cambria" charset="0"/>
                <a:cs typeface="Cambria" charset="0"/>
                <a:sym typeface="PopplLaudatio-Regular"/>
              </a:rPr>
              <a:t>PowerPoint</a:t>
            </a:r>
            <a:r>
              <a:rPr kumimoji="0" sz="3200" b="1" i="0" u="none" strike="noStrike" kern="1200" cap="none" spc="0" normalizeH="0" baseline="0" noProof="0" dirty="0">
                <a:ln>
                  <a:noFill/>
                </a:ln>
                <a:solidFill>
                  <a:srgbClr val="143A7E"/>
                </a:solidFill>
                <a:effectLst/>
                <a:uLnTx/>
                <a:uFillTx/>
                <a:latin typeface="+mn-lt"/>
                <a:ea typeface="Cambria" charset="0"/>
                <a:cs typeface="Cambria" charset="0"/>
                <a:sym typeface="PopplLaudatio-Regular"/>
              </a:rPr>
              <a:t>s available online</a:t>
            </a:r>
            <a:endParaRPr kumimoji="0" lang="en-US" sz="3200" b="1" i="0" u="none" strike="noStrike" kern="1200" cap="none" spc="0" normalizeH="0" baseline="0" noProof="0" dirty="0">
              <a:ln>
                <a:noFill/>
              </a:ln>
              <a:solidFill>
                <a:srgbClr val="143A7E"/>
              </a:solidFill>
              <a:effectLst/>
              <a:uLnTx/>
              <a:uFillTx/>
              <a:latin typeface="+mn-lt"/>
              <a:ea typeface="Cambria" charset="0"/>
              <a:cs typeface="Cambria" charset="0"/>
              <a:sym typeface="PopplLaudatio-Regular"/>
            </a:endParaRPr>
          </a:p>
          <a:p>
            <a:pPr marL="308681" marR="0" lvl="0" indent="-308681" algn="l" defTabSz="457200" rtl="0" eaLnBrk="1" fontAlgn="auto" latinLnBrk="0" hangingPunct="1">
              <a:lnSpc>
                <a:spcPct val="100000"/>
              </a:lnSpc>
              <a:spcBef>
                <a:spcPts val="600"/>
              </a:spcBef>
              <a:spcAft>
                <a:spcPts val="0"/>
              </a:spcAft>
              <a:buClrTx/>
              <a:buSzPct val="75000"/>
              <a:buFontTx/>
              <a:buChar char="•"/>
              <a:tabLst/>
              <a:defRPr sz="1800"/>
            </a:pPr>
            <a:r>
              <a:rPr lang="en-US" sz="3200" b="1" dirty="0">
                <a:solidFill>
                  <a:srgbClr val="143A7E"/>
                </a:solidFill>
                <a:latin typeface="+mn-lt"/>
                <a:ea typeface="Cambria" charset="0"/>
                <a:cs typeface="Cambria" charset="0"/>
                <a:sym typeface="PopplLaudatio-Regular"/>
              </a:rPr>
              <a:t>Surveys available online</a:t>
            </a:r>
            <a:endParaRPr kumimoji="0" sz="3200" b="1" i="0" u="none" strike="noStrike" kern="1200" cap="none" spc="0" normalizeH="0" baseline="0" noProof="0" dirty="0">
              <a:ln>
                <a:noFill/>
              </a:ln>
              <a:solidFill>
                <a:srgbClr val="143A7E"/>
              </a:solidFill>
              <a:effectLst/>
              <a:uLnTx/>
              <a:uFillTx/>
              <a:latin typeface="+mn-lt"/>
              <a:ea typeface="Cambria" charset="0"/>
              <a:cs typeface="Cambria" charset="0"/>
              <a:sym typeface="PopplLaudatio-Regular"/>
            </a:endParaRPr>
          </a:p>
          <a:p>
            <a:pPr marL="308681" marR="0" lvl="0" indent="-308681" algn="l" defTabSz="457200" rtl="0" eaLnBrk="1" fontAlgn="auto" latinLnBrk="0" hangingPunct="1">
              <a:lnSpc>
                <a:spcPct val="100000"/>
              </a:lnSpc>
              <a:spcBef>
                <a:spcPts val="600"/>
              </a:spcBef>
              <a:spcAft>
                <a:spcPts val="0"/>
              </a:spcAft>
              <a:buClrTx/>
              <a:buSzPct val="75000"/>
              <a:buFontTx/>
              <a:buChar char="•"/>
              <a:tabLst/>
              <a:defRPr sz="1800"/>
            </a:pPr>
            <a:r>
              <a:rPr kumimoji="0" sz="3200" b="1" i="1" u="none" strike="noStrike" kern="1200" cap="none" spc="0" normalizeH="0" baseline="0" noProof="0" dirty="0">
                <a:ln>
                  <a:noFill/>
                </a:ln>
                <a:solidFill>
                  <a:srgbClr val="143A7E"/>
                </a:solidFill>
                <a:effectLst/>
                <a:uLnTx/>
                <a:uFillTx/>
                <a:latin typeface="+mn-lt"/>
                <a:ea typeface="Cambria" charset="0"/>
                <a:cs typeface="Cambria" charset="0"/>
                <a:sym typeface="PopplLaudatio-Regular"/>
              </a:rPr>
              <a:t>CAR</a:t>
            </a:r>
            <a:r>
              <a:rPr kumimoji="0" sz="3200" b="1" i="0" u="none" strike="noStrike" kern="1200" cap="none" spc="0" normalizeH="0" baseline="0" noProof="0" dirty="0">
                <a:ln>
                  <a:noFill/>
                </a:ln>
                <a:solidFill>
                  <a:srgbClr val="143A7E"/>
                </a:solidFill>
                <a:effectLst/>
                <a:uLnTx/>
                <a:uFillTx/>
                <a:latin typeface="+mn-lt"/>
                <a:ea typeface="Cambria" charset="0"/>
                <a:cs typeface="Cambria" charset="0"/>
                <a:sym typeface="PopplLaudatio-Regular"/>
              </a:rPr>
              <a:t> can be downloaded or hard copies can be ordered from NA World Services</a:t>
            </a:r>
          </a:p>
          <a:p>
            <a:pPr marL="457200" marR="0" lvl="1" indent="0" algn="l" defTabSz="457200" rtl="0" eaLnBrk="1" fontAlgn="auto" latinLnBrk="0" hangingPunct="1">
              <a:lnSpc>
                <a:spcPct val="100000"/>
              </a:lnSpc>
              <a:spcBef>
                <a:spcPts val="600"/>
              </a:spcBef>
              <a:spcAft>
                <a:spcPts val="0"/>
              </a:spcAft>
              <a:buClrTx/>
              <a:buSzPct val="75000"/>
              <a:buFontTx/>
              <a:buNone/>
              <a:tabLst/>
              <a:defRPr sz="1800"/>
            </a:pPr>
            <a:r>
              <a:rPr kumimoji="0" sz="3200" b="1" i="0" u="sng" strike="noStrike" kern="1200" cap="none" spc="0" normalizeH="0" baseline="0" noProof="0" dirty="0">
                <a:ln>
                  <a:noFill/>
                </a:ln>
                <a:solidFill>
                  <a:srgbClr val="7030A0"/>
                </a:solidFill>
                <a:effectLst/>
                <a:uLnTx/>
                <a:uFill>
                  <a:solidFill>
                    <a:srgbClr val="00B0F0"/>
                  </a:solidFill>
                </a:uFill>
                <a:latin typeface="+mn-lt"/>
                <a:ea typeface="Cambria" charset="0"/>
                <a:cs typeface="Cambria" charset="0"/>
                <a:sym typeface="PopplLaudatio-Regular"/>
                <a:hlinkClick r:id="rId3"/>
              </a:rPr>
              <a:t>www.na.org/conference</a:t>
            </a:r>
            <a:r>
              <a:rPr kumimoji="0" lang="en-US" sz="3200" b="1" i="0" u="sng" strike="noStrike" kern="1200" cap="none" spc="0" normalizeH="0" baseline="0" noProof="0" dirty="0">
                <a:ln>
                  <a:noFill/>
                </a:ln>
                <a:solidFill>
                  <a:srgbClr val="7030A0"/>
                </a:solidFill>
                <a:effectLst/>
                <a:uLnTx/>
                <a:uFill>
                  <a:solidFill>
                    <a:srgbClr val="00B0F0"/>
                  </a:solidFill>
                </a:uFill>
                <a:latin typeface="+mn-lt"/>
                <a:ea typeface="Cambria" charset="0"/>
                <a:cs typeface="Cambria" charset="0"/>
                <a:sym typeface="PopplLaudatio-Regular"/>
              </a:rPr>
              <a:t> </a:t>
            </a:r>
            <a:endParaRPr kumimoji="0" sz="3200" b="1" i="0" u="sng" strike="noStrike" kern="1200" cap="none" spc="0" normalizeH="0" baseline="0" noProof="0" dirty="0">
              <a:ln>
                <a:noFill/>
              </a:ln>
              <a:solidFill>
                <a:srgbClr val="7030A0"/>
              </a:solidFill>
              <a:effectLst/>
              <a:uLnTx/>
              <a:uFill>
                <a:solidFill>
                  <a:srgbClr val="00B0F0"/>
                </a:solidFill>
              </a:uFill>
              <a:latin typeface="+mn-lt"/>
              <a:ea typeface="Cambria" charset="0"/>
              <a:cs typeface="Cambria" charset="0"/>
              <a:sym typeface="PopplLaudatio-Regular"/>
            </a:endParaRPr>
          </a:p>
          <a:p>
            <a:pPr marL="457200" marR="0" lvl="1" indent="0" algn="l" defTabSz="457200" rtl="0" eaLnBrk="1" fontAlgn="auto" latinLnBrk="0" hangingPunct="1">
              <a:lnSpc>
                <a:spcPct val="100000"/>
              </a:lnSpc>
              <a:spcBef>
                <a:spcPts val="600"/>
              </a:spcBef>
              <a:spcAft>
                <a:spcPts val="0"/>
              </a:spcAft>
              <a:buClrTx/>
              <a:buSzPct val="75000"/>
              <a:buFontTx/>
              <a:buNone/>
              <a:tabLst/>
              <a:defRPr sz="1800"/>
            </a:pPr>
            <a:r>
              <a:rPr kumimoji="0" sz="3200" b="1" i="0" u="sng" strike="noStrike" kern="1200" cap="none" spc="0" normalizeH="0" baseline="0" noProof="0" dirty="0">
                <a:ln>
                  <a:noFill/>
                </a:ln>
                <a:solidFill>
                  <a:srgbClr val="7030A0"/>
                </a:solidFill>
                <a:effectLst/>
                <a:uLnTx/>
                <a:uFill>
                  <a:solidFill>
                    <a:srgbClr val="00B0F0"/>
                  </a:solidFill>
                </a:uFill>
                <a:latin typeface="+mn-lt"/>
                <a:ea typeface="Cambria" charset="0"/>
                <a:cs typeface="Cambria" charset="0"/>
                <a:sym typeface="PopplLaudatio-Regular"/>
                <a:hlinkClick r:id="rId4"/>
              </a:rPr>
              <a:t>worldboard@na.org</a:t>
            </a:r>
            <a:r>
              <a:rPr kumimoji="0" lang="en-US" sz="3200" b="1" i="0" u="sng" strike="noStrike" kern="1200" cap="none" spc="0" normalizeH="0" baseline="0" noProof="0" dirty="0">
                <a:ln>
                  <a:noFill/>
                </a:ln>
                <a:solidFill>
                  <a:srgbClr val="7030A0"/>
                </a:solidFill>
                <a:effectLst/>
                <a:uLnTx/>
                <a:uFill>
                  <a:solidFill>
                    <a:srgbClr val="00B0F0"/>
                  </a:solidFill>
                </a:uFill>
                <a:latin typeface="+mn-lt"/>
                <a:ea typeface="Cambria" charset="0"/>
                <a:cs typeface="Cambria" charset="0"/>
                <a:sym typeface="PopplLaudatio-Regular"/>
              </a:rPr>
              <a:t> </a:t>
            </a:r>
            <a:r>
              <a:rPr kumimoji="0" sz="3200" b="1" i="0" u="sng" strike="noStrike" kern="1200" cap="none" spc="0" normalizeH="0" baseline="0" noProof="0" dirty="0">
                <a:ln>
                  <a:noFill/>
                </a:ln>
                <a:solidFill>
                  <a:srgbClr val="7030A0"/>
                </a:solidFill>
                <a:effectLst/>
                <a:uLnTx/>
                <a:uFill>
                  <a:solidFill>
                    <a:srgbClr val="00B0F0"/>
                  </a:solidFill>
                </a:uFill>
                <a:latin typeface="+mn-lt"/>
                <a:ea typeface="Cambria" charset="0"/>
                <a:cs typeface="Cambria" charset="0"/>
                <a:sym typeface="PopplLaudatio-Regular"/>
              </a:rPr>
              <a:t> </a:t>
            </a:r>
            <a:r>
              <a:rPr kumimoji="0" lang="en-US" sz="3200" b="1" i="0" u="sng" strike="noStrike" kern="1200" cap="none" spc="0" normalizeH="0" baseline="0" noProof="0" dirty="0">
                <a:ln>
                  <a:noFill/>
                </a:ln>
                <a:solidFill>
                  <a:srgbClr val="7030A0"/>
                </a:solidFill>
                <a:effectLst/>
                <a:uLnTx/>
                <a:uFill>
                  <a:solidFill>
                    <a:srgbClr val="00B0F0"/>
                  </a:solidFill>
                </a:uFill>
                <a:latin typeface="+mn-lt"/>
                <a:ea typeface="Cambria" charset="0"/>
                <a:cs typeface="Cambria" charset="0"/>
                <a:sym typeface="PopplLaudatio-Regular"/>
              </a:rPr>
              <a:t> </a:t>
            </a:r>
            <a:endParaRPr kumimoji="0" sz="3200" b="1" i="0" u="sng" strike="noStrike" kern="1200" cap="none" spc="0" normalizeH="0" baseline="0" noProof="0" dirty="0">
              <a:ln>
                <a:noFill/>
              </a:ln>
              <a:solidFill>
                <a:srgbClr val="7030A0"/>
              </a:solidFill>
              <a:effectLst/>
              <a:uLnTx/>
              <a:uFill>
                <a:solidFill>
                  <a:srgbClr val="00B0F0"/>
                </a:solidFill>
              </a:uFill>
              <a:latin typeface="+mn-lt"/>
              <a:ea typeface="Cambria" charset="0"/>
              <a:cs typeface="Cambria" charset="0"/>
              <a:sym typeface="PopplLaudatio-Regular"/>
            </a:endParaRPr>
          </a:p>
        </p:txBody>
      </p:sp>
      <p:pic>
        <p:nvPicPr>
          <p:cNvPr id="3" name="Picture 2">
            <a:extLst>
              <a:ext uri="{FF2B5EF4-FFF2-40B4-BE49-F238E27FC236}">
                <a16:creationId xmlns:a16="http://schemas.microsoft.com/office/drawing/2014/main" id="{0493189A-6FB3-AC4A-8F8C-1CD9D5A3798B}"/>
              </a:ext>
            </a:extLst>
          </p:cNvPr>
          <p:cNvPicPr>
            <a:picLocks noChangeAspect="1"/>
          </p:cNvPicPr>
          <p:nvPr/>
        </p:nvPicPr>
        <p:blipFill>
          <a:blip r:embed="rId5"/>
          <a:stretch>
            <a:fillRect/>
          </a:stretch>
        </p:blipFill>
        <p:spPr>
          <a:xfrm>
            <a:off x="3387900" y="432377"/>
            <a:ext cx="982133" cy="508000"/>
          </a:xfrm>
          <a:prstGeom prst="rect">
            <a:avLst/>
          </a:prstGeom>
        </p:spPr>
      </p:pic>
      <p:pic>
        <p:nvPicPr>
          <p:cNvPr id="4" name="Picture 3">
            <a:extLst>
              <a:ext uri="{FF2B5EF4-FFF2-40B4-BE49-F238E27FC236}">
                <a16:creationId xmlns:a16="http://schemas.microsoft.com/office/drawing/2014/main" id="{195E3B3C-E78B-8446-B3E5-3DC70E12DE33}"/>
              </a:ext>
            </a:extLst>
          </p:cNvPr>
          <p:cNvPicPr>
            <a:picLocks noChangeAspect="1"/>
          </p:cNvPicPr>
          <p:nvPr/>
        </p:nvPicPr>
        <p:blipFill>
          <a:blip r:embed="rId6"/>
          <a:stretch>
            <a:fillRect/>
          </a:stretch>
        </p:blipFill>
        <p:spPr>
          <a:xfrm>
            <a:off x="169260" y="4429901"/>
            <a:ext cx="1320800" cy="558800"/>
          </a:xfrm>
          <a:prstGeom prst="rect">
            <a:avLst/>
          </a:prstGeom>
        </p:spPr>
      </p:pic>
      <p:pic>
        <p:nvPicPr>
          <p:cNvPr id="5" name="Picture 4">
            <a:extLst>
              <a:ext uri="{FF2B5EF4-FFF2-40B4-BE49-F238E27FC236}">
                <a16:creationId xmlns:a16="http://schemas.microsoft.com/office/drawing/2014/main" id="{FCFB1FF6-0268-B243-9E4C-0F333B0913A6}"/>
              </a:ext>
            </a:extLst>
          </p:cNvPr>
          <p:cNvPicPr>
            <a:picLocks noChangeAspect="1"/>
          </p:cNvPicPr>
          <p:nvPr/>
        </p:nvPicPr>
        <p:blipFill>
          <a:blip r:embed="rId7"/>
          <a:stretch>
            <a:fillRect/>
          </a:stretch>
        </p:blipFill>
        <p:spPr>
          <a:xfrm>
            <a:off x="3451376" y="4574803"/>
            <a:ext cx="609600" cy="338667"/>
          </a:xfrm>
          <a:prstGeom prst="rect">
            <a:avLst/>
          </a:prstGeom>
        </p:spPr>
      </p:pic>
      <p:pic>
        <p:nvPicPr>
          <p:cNvPr id="7" name="Picture 6">
            <a:extLst>
              <a:ext uri="{FF2B5EF4-FFF2-40B4-BE49-F238E27FC236}">
                <a16:creationId xmlns:a16="http://schemas.microsoft.com/office/drawing/2014/main" id="{3EE936CF-D647-AA47-BFBE-B82FCF941A3B}"/>
              </a:ext>
            </a:extLst>
          </p:cNvPr>
          <p:cNvPicPr>
            <a:picLocks noChangeAspect="1"/>
          </p:cNvPicPr>
          <p:nvPr/>
        </p:nvPicPr>
        <p:blipFill>
          <a:blip r:embed="rId8"/>
          <a:stretch>
            <a:fillRect/>
          </a:stretch>
        </p:blipFill>
        <p:spPr>
          <a:xfrm rot="20768824">
            <a:off x="626243" y="615234"/>
            <a:ext cx="1320800" cy="338667"/>
          </a:xfrm>
          <a:prstGeom prst="rect">
            <a:avLst/>
          </a:prstGeom>
        </p:spPr>
      </p:pic>
      <p:pic>
        <p:nvPicPr>
          <p:cNvPr id="8" name="Picture 7">
            <a:extLst>
              <a:ext uri="{FF2B5EF4-FFF2-40B4-BE49-F238E27FC236}">
                <a16:creationId xmlns:a16="http://schemas.microsoft.com/office/drawing/2014/main" id="{A061ED71-C6B0-C441-BE2D-1697D098E0F6}"/>
              </a:ext>
            </a:extLst>
          </p:cNvPr>
          <p:cNvPicPr>
            <a:picLocks noChangeAspect="1"/>
          </p:cNvPicPr>
          <p:nvPr/>
        </p:nvPicPr>
        <p:blipFill>
          <a:blip r:embed="rId9"/>
          <a:stretch>
            <a:fillRect/>
          </a:stretch>
        </p:blipFill>
        <p:spPr>
          <a:xfrm>
            <a:off x="1728143" y="1259572"/>
            <a:ext cx="2269067" cy="3166533"/>
          </a:xfrm>
          <a:prstGeom prst="rect">
            <a:avLst/>
          </a:prstGeom>
        </p:spPr>
      </p:pic>
      <p:pic>
        <p:nvPicPr>
          <p:cNvPr id="6" name="Picture 5">
            <a:extLst>
              <a:ext uri="{FF2B5EF4-FFF2-40B4-BE49-F238E27FC236}">
                <a16:creationId xmlns:a16="http://schemas.microsoft.com/office/drawing/2014/main" id="{F0876C5A-2F78-CB44-81BC-379FD7CAC880}"/>
              </a:ext>
            </a:extLst>
          </p:cNvPr>
          <p:cNvPicPr>
            <a:picLocks noChangeAspect="1"/>
          </p:cNvPicPr>
          <p:nvPr/>
        </p:nvPicPr>
        <p:blipFill>
          <a:blip r:embed="rId10"/>
          <a:stretch>
            <a:fillRect/>
          </a:stretch>
        </p:blipFill>
        <p:spPr>
          <a:xfrm>
            <a:off x="641773" y="2913570"/>
            <a:ext cx="1371600" cy="440267"/>
          </a:xfrm>
          <a:prstGeom prst="rect">
            <a:avLst/>
          </a:prstGeom>
        </p:spPr>
      </p:pic>
      <p:pic>
        <p:nvPicPr>
          <p:cNvPr id="9" name="Picture 8">
            <a:extLst>
              <a:ext uri="{FF2B5EF4-FFF2-40B4-BE49-F238E27FC236}">
                <a16:creationId xmlns:a16="http://schemas.microsoft.com/office/drawing/2014/main" id="{E98690A9-3A20-1541-883B-373F95713182}"/>
              </a:ext>
            </a:extLst>
          </p:cNvPr>
          <p:cNvPicPr>
            <a:picLocks noChangeAspect="1"/>
          </p:cNvPicPr>
          <p:nvPr/>
        </p:nvPicPr>
        <p:blipFill>
          <a:blip r:embed="rId11"/>
          <a:stretch>
            <a:fillRect/>
          </a:stretch>
        </p:blipFill>
        <p:spPr>
          <a:xfrm>
            <a:off x="8823222" y="5960457"/>
            <a:ext cx="728133" cy="745067"/>
          </a:xfrm>
          <a:prstGeom prst="rect">
            <a:avLst/>
          </a:prstGeom>
        </p:spPr>
      </p:pic>
      <p:pic>
        <p:nvPicPr>
          <p:cNvPr id="10" name="Picture 9">
            <a:extLst>
              <a:ext uri="{FF2B5EF4-FFF2-40B4-BE49-F238E27FC236}">
                <a16:creationId xmlns:a16="http://schemas.microsoft.com/office/drawing/2014/main" id="{48B83D2B-81BD-F34E-A3EF-C88CC1CD9862}"/>
              </a:ext>
            </a:extLst>
          </p:cNvPr>
          <p:cNvPicPr>
            <a:picLocks noChangeAspect="1"/>
          </p:cNvPicPr>
          <p:nvPr/>
        </p:nvPicPr>
        <p:blipFill>
          <a:blip r:embed="rId12"/>
          <a:stretch>
            <a:fillRect/>
          </a:stretch>
        </p:blipFill>
        <p:spPr>
          <a:xfrm>
            <a:off x="1447219" y="4927524"/>
            <a:ext cx="1761067" cy="1778000"/>
          </a:xfrm>
          <a:prstGeom prst="rect">
            <a:avLst/>
          </a:prstGeom>
        </p:spPr>
      </p:pic>
    </p:spTree>
    <p:extLst>
      <p:ext uri="{BB962C8B-B14F-4D97-AF65-F5344CB8AC3E}">
        <p14:creationId xmlns:p14="http://schemas.microsoft.com/office/powerpoint/2010/main" val="4110657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6" name="Google Shape;159;p19"/>
          <p:cNvSpPr txBox="1">
            <a:spLocks/>
          </p:cNvSpPr>
          <p:nvPr/>
        </p:nvSpPr>
        <p:spPr>
          <a:xfrm>
            <a:off x="914400" y="5259933"/>
            <a:ext cx="6288400" cy="10464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spcBef>
                <a:spcPts val="800"/>
              </a:spcBef>
            </a:pPr>
            <a:r>
              <a:rPr lang="en-US" sz="2800" b="1" dirty="0">
                <a:solidFill>
                  <a:srgbClr val="323B69"/>
                </a:solidFill>
              </a:rPr>
              <a:t>Including Motions 3, 4, and 5</a:t>
            </a:r>
          </a:p>
        </p:txBody>
      </p:sp>
      <p:sp>
        <p:nvSpPr>
          <p:cNvPr id="9" name="Google Shape;158;p19"/>
          <p:cNvSpPr txBox="1">
            <a:spLocks/>
          </p:cNvSpPr>
          <p:nvPr/>
        </p:nvSpPr>
        <p:spPr>
          <a:xfrm>
            <a:off x="694592" y="2585884"/>
            <a:ext cx="10541973" cy="2798849"/>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7200" b="1" i="1" dirty="0">
                <a:solidFill>
                  <a:srgbClr val="143A7E"/>
                </a:solidFill>
              </a:rPr>
              <a:t>Fellowship Intellectual Property Trust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4"/>
          <p:cNvSpPr txBox="1">
            <a:spLocks noGrp="1"/>
          </p:cNvSpPr>
          <p:nvPr>
            <p:ph type="title"/>
          </p:nvPr>
        </p:nvSpPr>
        <p:spPr>
          <a:xfrm>
            <a:off x="609600" y="203385"/>
            <a:ext cx="7068400" cy="970400"/>
          </a:xfrm>
          <a:prstGeom prst="rect">
            <a:avLst/>
          </a:prstGeom>
        </p:spPr>
        <p:txBody>
          <a:bodyPr spcFirstLastPara="1" wrap="square" lIns="121900" tIns="121900" rIns="121900" bIns="121900" anchor="b" anchorCtr="0">
            <a:noAutofit/>
          </a:bodyPr>
          <a:lstStyle/>
          <a:p>
            <a:r>
              <a:rPr lang="en" sz="3600" dirty="0">
                <a:latin typeface="Calibri" panose="020F0502020204030204" pitchFamily="34" charset="0"/>
                <a:cs typeface="Calibri" panose="020F0502020204030204" pitchFamily="34" charset="0"/>
              </a:rPr>
              <a:t>Resources</a:t>
            </a:r>
            <a:endParaRPr sz="3600" dirty="0">
              <a:latin typeface="Calibri" panose="020F0502020204030204" pitchFamily="34" charset="0"/>
              <a:cs typeface="Calibri" panose="020F0502020204030204" pitchFamily="34" charset="0"/>
            </a:endParaRPr>
          </a:p>
        </p:txBody>
      </p:sp>
      <p:sp>
        <p:nvSpPr>
          <p:cNvPr id="122" name="Google Shape;122;p14"/>
          <p:cNvSpPr txBox="1">
            <a:spLocks noGrp="1"/>
          </p:cNvSpPr>
          <p:nvPr>
            <p:ph type="body" idx="4294967295"/>
          </p:nvPr>
        </p:nvSpPr>
        <p:spPr>
          <a:xfrm>
            <a:off x="609600" y="558098"/>
            <a:ext cx="7793031" cy="5071870"/>
          </a:xfrm>
          <a:prstGeom prst="rect">
            <a:avLst/>
          </a:prstGeom>
        </p:spPr>
        <p:txBody>
          <a:bodyPr spcFirstLastPara="1" wrap="square" lIns="121900" tIns="121900" rIns="121900" bIns="121900" anchor="t" anchorCtr="0">
            <a:noAutofit/>
          </a:bodyPr>
          <a:lstStyle/>
          <a:p>
            <a:pPr>
              <a:spcBef>
                <a:spcPts val="800"/>
              </a:spcBef>
              <a:buClr>
                <a:schemeClr val="dk1"/>
              </a:buClr>
              <a:buSzPts val="1100"/>
            </a:pPr>
            <a:endParaRPr sz="2800" b="1" dirty="0">
              <a:latin typeface="Arial" panose="020B0604020202020204" pitchFamily="34" charset="0"/>
              <a:cs typeface="Arial" panose="020B0604020202020204" pitchFamily="34" charset="0"/>
            </a:endParaRPr>
          </a:p>
          <a:p>
            <a:pPr marL="342900" lvl="0" indent="-342900">
              <a:lnSpc>
                <a:spcPct val="105000"/>
              </a:lnSpc>
              <a:spcAft>
                <a:spcPts val="1200"/>
              </a:spcAft>
              <a:buClr>
                <a:srgbClr val="00B050"/>
              </a:buClr>
              <a:buFont typeface="Wingdings" panose="05000000000000000000" pitchFamily="2" charset="2"/>
              <a:buChar char="ü"/>
            </a:pPr>
            <a:r>
              <a:rPr lang="en-US" sz="3200" dirty="0">
                <a:solidFill>
                  <a:srgbClr val="254061"/>
                </a:solidFill>
                <a:latin typeface="Arial" panose="020B0604020202020204" pitchFamily="34" charset="0"/>
                <a:ea typeface="Calibri" panose="020F0502020204030204" pitchFamily="34" charset="0"/>
                <a:cs typeface="Arial" panose="020B0604020202020204" pitchFamily="34" charset="0"/>
              </a:rPr>
              <a:t>Addendum B: </a:t>
            </a:r>
            <a:r>
              <a:rPr lang="en-US" sz="3200" i="1" dirty="0">
                <a:solidFill>
                  <a:srgbClr val="254061"/>
                </a:solidFill>
                <a:latin typeface="Arial" panose="020B0604020202020204" pitchFamily="34" charset="0"/>
                <a:ea typeface="Calibri" panose="020F0502020204030204" pitchFamily="34" charset="0"/>
                <a:cs typeface="Arial" panose="020B0604020202020204" pitchFamily="34" charset="0"/>
              </a:rPr>
              <a:t>FIPT</a:t>
            </a:r>
            <a:r>
              <a:rPr lang="en-US" sz="3200" dirty="0">
                <a:solidFill>
                  <a:srgbClr val="254061"/>
                </a:solidFill>
                <a:latin typeface="Arial" panose="020B0604020202020204" pitchFamily="34" charset="0"/>
                <a:ea typeface="Calibri" panose="020F0502020204030204" pitchFamily="34" charset="0"/>
                <a:cs typeface="Arial" panose="020B0604020202020204" pitchFamily="34" charset="0"/>
              </a:rPr>
              <a:t>, including proposed changes to Operational Rules</a:t>
            </a:r>
            <a:endParaRPr lang="en-US" sz="3200" dirty="0">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5000"/>
              </a:lnSpc>
              <a:spcAft>
                <a:spcPts val="1200"/>
              </a:spcAft>
              <a:buClr>
                <a:srgbClr val="00B050"/>
              </a:buClr>
              <a:buFont typeface="Wingdings" panose="05000000000000000000" pitchFamily="2" charset="2"/>
              <a:buChar char="ü"/>
            </a:pPr>
            <a:r>
              <a:rPr lang="en-US" sz="3200" dirty="0">
                <a:solidFill>
                  <a:srgbClr val="254061"/>
                </a:solidFill>
                <a:latin typeface="Arial" panose="020B0604020202020204" pitchFamily="34" charset="0"/>
                <a:ea typeface="Calibri" panose="020F0502020204030204" pitchFamily="34" charset="0"/>
                <a:cs typeface="Arial" panose="020B0604020202020204" pitchFamily="34" charset="0"/>
              </a:rPr>
              <a:t>Addendums C, D, and E: Three versions of Bulletin #1 </a:t>
            </a:r>
          </a:p>
          <a:p>
            <a:pPr marL="457200" lvl="1">
              <a:lnSpc>
                <a:spcPct val="105000"/>
              </a:lnSpc>
              <a:spcAft>
                <a:spcPts val="600"/>
              </a:spcAft>
              <a:buClr>
                <a:srgbClr val="00B050"/>
              </a:buClr>
            </a:pPr>
            <a:r>
              <a:rPr lang="en-US" sz="2800" b="1" dirty="0">
                <a:solidFill>
                  <a:srgbClr val="254061"/>
                </a:solidFill>
                <a:latin typeface="Arial" panose="020B0604020202020204" pitchFamily="34" charset="0"/>
                <a:ea typeface="Calibri" panose="020F0502020204030204" pitchFamily="34" charset="0"/>
                <a:cs typeface="Arial" panose="020B0604020202020204" pitchFamily="34" charset="0"/>
              </a:rPr>
              <a:t>C:</a:t>
            </a:r>
            <a:r>
              <a:rPr lang="en-US" sz="2800" dirty="0">
                <a:solidFill>
                  <a:srgbClr val="254061"/>
                </a:solidFill>
                <a:latin typeface="Arial" panose="020B0604020202020204" pitchFamily="34" charset="0"/>
                <a:ea typeface="Calibri" panose="020F0502020204030204" pitchFamily="34" charset="0"/>
                <a:cs typeface="Arial" panose="020B0604020202020204" pitchFamily="34" charset="0"/>
              </a:rPr>
              <a:t> A clean copy that reflects the proposed</a:t>
            </a:r>
          </a:p>
          <a:p>
            <a:pPr marL="457200" lvl="1">
              <a:lnSpc>
                <a:spcPct val="105000"/>
              </a:lnSpc>
              <a:spcAft>
                <a:spcPts val="600"/>
              </a:spcAft>
              <a:buClr>
                <a:srgbClr val="00B050"/>
              </a:buClr>
            </a:pPr>
            <a:r>
              <a:rPr lang="en-US" sz="2800" dirty="0">
                <a:solidFill>
                  <a:srgbClr val="254061"/>
                </a:solidFill>
                <a:latin typeface="Arial" panose="020B0604020202020204" pitchFamily="34" charset="0"/>
                <a:ea typeface="Calibri" panose="020F0502020204030204" pitchFamily="34" charset="0"/>
                <a:cs typeface="Arial" panose="020B0604020202020204" pitchFamily="34" charset="0"/>
              </a:rPr>
              <a:t>	changes </a:t>
            </a:r>
            <a:endParaRPr lang="en-US" sz="2800" dirty="0">
              <a:latin typeface="Arial" panose="020B0604020202020204" pitchFamily="34" charset="0"/>
              <a:ea typeface="Calibri" panose="020F0502020204030204" pitchFamily="34" charset="0"/>
              <a:cs typeface="Arial" panose="020B0604020202020204" pitchFamily="34" charset="0"/>
            </a:endParaRPr>
          </a:p>
          <a:p>
            <a:pPr marL="457200" lvl="1">
              <a:lnSpc>
                <a:spcPct val="105000"/>
              </a:lnSpc>
              <a:spcAft>
                <a:spcPts val="600"/>
              </a:spcAft>
              <a:buClr>
                <a:srgbClr val="00B050"/>
              </a:buClr>
            </a:pPr>
            <a:r>
              <a:rPr lang="en-US" sz="2800" b="1" dirty="0">
                <a:solidFill>
                  <a:srgbClr val="254061"/>
                </a:solidFill>
                <a:latin typeface="Arial" panose="020B0604020202020204" pitchFamily="34" charset="0"/>
                <a:ea typeface="Calibri" panose="020F0502020204030204" pitchFamily="34" charset="0"/>
                <a:cs typeface="Arial" panose="020B0604020202020204" pitchFamily="34" charset="0"/>
              </a:rPr>
              <a:t>D:</a:t>
            </a:r>
            <a:r>
              <a:rPr lang="en-US" sz="2800" dirty="0">
                <a:solidFill>
                  <a:srgbClr val="254061"/>
                </a:solidFill>
                <a:latin typeface="Arial" panose="020B0604020202020204" pitchFamily="34" charset="0"/>
                <a:ea typeface="Calibri" panose="020F0502020204030204" pitchFamily="34" charset="0"/>
                <a:cs typeface="Arial" panose="020B0604020202020204" pitchFamily="34" charset="0"/>
              </a:rPr>
              <a:t> Mark-up showing proposed changes</a:t>
            </a:r>
            <a:endParaRPr lang="en-US" sz="2800" dirty="0">
              <a:latin typeface="Arial" panose="020B0604020202020204" pitchFamily="34" charset="0"/>
              <a:ea typeface="Calibri" panose="020F0502020204030204" pitchFamily="34" charset="0"/>
              <a:cs typeface="Arial" panose="020B0604020202020204" pitchFamily="34" charset="0"/>
            </a:endParaRPr>
          </a:p>
          <a:p>
            <a:pPr marL="457200" lvl="1">
              <a:lnSpc>
                <a:spcPct val="105000"/>
              </a:lnSpc>
              <a:spcAft>
                <a:spcPts val="600"/>
              </a:spcAft>
              <a:buClr>
                <a:srgbClr val="00B050"/>
              </a:buClr>
            </a:pPr>
            <a:r>
              <a:rPr lang="en-US" sz="2800" b="1" dirty="0">
                <a:solidFill>
                  <a:srgbClr val="254061"/>
                </a:solidFill>
                <a:latin typeface="Arial" panose="020B0604020202020204" pitchFamily="34" charset="0"/>
                <a:ea typeface="Calibri" panose="020F0502020204030204" pitchFamily="34" charset="0"/>
                <a:cs typeface="Arial" panose="020B0604020202020204" pitchFamily="34" charset="0"/>
              </a:rPr>
              <a:t>E:</a:t>
            </a:r>
            <a:r>
              <a:rPr lang="en-US" sz="2800" dirty="0">
                <a:solidFill>
                  <a:srgbClr val="254061"/>
                </a:solidFill>
                <a:latin typeface="Arial" panose="020B0604020202020204" pitchFamily="34" charset="0"/>
                <a:ea typeface="Calibri" panose="020F0502020204030204" pitchFamily="34" charset="0"/>
                <a:cs typeface="Arial" panose="020B0604020202020204" pitchFamily="34" charset="0"/>
              </a:rPr>
              <a:t> Current version</a:t>
            </a:r>
            <a:endParaRPr lang="en-US" sz="2800" dirty="0">
              <a:latin typeface="Arial" panose="020B0604020202020204" pitchFamily="34" charset="0"/>
              <a:ea typeface="Calibri" panose="020F0502020204030204" pitchFamily="34" charset="0"/>
              <a:cs typeface="Arial" panose="020B0604020202020204" pitchFamily="34" charset="0"/>
            </a:endParaRPr>
          </a:p>
        </p:txBody>
      </p:sp>
      <p:grpSp>
        <p:nvGrpSpPr>
          <p:cNvPr id="4" name="Group 3"/>
          <p:cNvGrpSpPr/>
          <p:nvPr/>
        </p:nvGrpSpPr>
        <p:grpSpPr>
          <a:xfrm>
            <a:off x="7474016" y="5388911"/>
            <a:ext cx="4615407" cy="1124137"/>
            <a:chOff x="7474016" y="5275188"/>
            <a:chExt cx="3797197" cy="1156810"/>
          </a:xfrm>
        </p:grpSpPr>
        <p:pic>
          <p:nvPicPr>
            <p:cNvPr id="5" name="Picture 4">
              <a:extLst>
                <a:ext uri="{FF2B5EF4-FFF2-40B4-BE49-F238E27FC236}">
                  <a16:creationId xmlns:a16="http://schemas.microsoft.com/office/drawing/2014/main" id="{694E291C-DDF5-A646-9876-4E39DF9A83FD}"/>
                </a:ext>
              </a:extLst>
            </p:cNvPr>
            <p:cNvPicPr>
              <a:picLocks noChangeAspect="1"/>
            </p:cNvPicPr>
            <p:nvPr/>
          </p:nvPicPr>
          <p:blipFill>
            <a:blip r:embed="rId3"/>
            <a:stretch>
              <a:fillRect/>
            </a:stretch>
          </p:blipFill>
          <p:spPr>
            <a:xfrm rot="21135422">
              <a:off x="7474016" y="5279278"/>
              <a:ext cx="3797197" cy="1152720"/>
            </a:xfrm>
            <a:prstGeom prst="rect">
              <a:avLst/>
            </a:prstGeom>
          </p:spPr>
        </p:pic>
        <p:sp>
          <p:nvSpPr>
            <p:cNvPr id="6" name="TextBox 5"/>
            <p:cNvSpPr txBox="1"/>
            <p:nvPr/>
          </p:nvSpPr>
          <p:spPr>
            <a:xfrm rot="21146040">
              <a:off x="7622240" y="5275188"/>
              <a:ext cx="3631932" cy="981837"/>
            </a:xfrm>
            <a:prstGeom prst="rect">
              <a:avLst/>
            </a:prstGeom>
            <a:noFill/>
          </p:spPr>
          <p:txBody>
            <a:bodyPr wrap="square" rtlCol="0">
              <a:spAutoFit/>
            </a:bodyPr>
            <a:lstStyle/>
            <a:p>
              <a:r>
                <a:rPr lang="en-US" sz="2800" b="1" dirty="0">
                  <a:latin typeface="Ink Free" panose="03080402000500000000" pitchFamily="66" charset="0"/>
                </a:rPr>
                <a:t>Visit </a:t>
              </a:r>
              <a:r>
                <a:rPr lang="en-US" sz="2800" b="1" dirty="0">
                  <a:latin typeface="Ink Free" panose="03080402000500000000" pitchFamily="66" charset="0"/>
                  <a:hlinkClick r:id="rId4"/>
                </a:rPr>
                <a:t>www.na.org/fipt</a:t>
              </a:r>
              <a:r>
                <a:rPr lang="en-US" sz="2800" b="1" dirty="0">
                  <a:latin typeface="Ink Free" panose="03080402000500000000" pitchFamily="66" charset="0"/>
                </a:rPr>
                <a:t> for more </a:t>
              </a:r>
              <a:r>
                <a:rPr lang="en-US" sz="2800" b="1" i="1" dirty="0">
                  <a:latin typeface="Ink Free" panose="03080402000500000000" pitchFamily="66" charset="0"/>
                </a:rPr>
                <a:t>FIPT</a:t>
              </a:r>
              <a:r>
                <a:rPr lang="en-US" sz="2800" b="1" dirty="0">
                  <a:latin typeface="Ink Free" panose="03080402000500000000" pitchFamily="66" charset="0"/>
                </a:rPr>
                <a:t> resources</a:t>
              </a:r>
            </a:p>
          </p:txBody>
        </p:sp>
      </p:grpSp>
      <p:sp>
        <p:nvSpPr>
          <p:cNvPr id="7" name="Google Shape;70;p8">
            <a:extLst>
              <a:ext uri="{FF2B5EF4-FFF2-40B4-BE49-F238E27FC236}">
                <a16:creationId xmlns:a16="http://schemas.microsoft.com/office/drawing/2014/main" id="{E6AF9A35-94A7-3A49-BE8F-BA6AA9A49B6C}"/>
              </a:ext>
            </a:extLst>
          </p:cNvPr>
          <p:cNvSpPr/>
          <p:nvPr/>
        </p:nvSpPr>
        <p:spPr>
          <a:xfrm rot="-5400000">
            <a:off x="200" y="601274"/>
            <a:ext cx="358800" cy="359200"/>
          </a:xfrm>
          <a:prstGeom prst="rect">
            <a:avLst/>
          </a:prstGeom>
          <a:gradFill>
            <a:gsLst>
              <a:gs pos="0">
                <a:srgbClr val="75DDFF"/>
              </a:gs>
              <a:gs pos="100000">
                <a:srgbClr val="09B1E9"/>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pic>
        <p:nvPicPr>
          <p:cNvPr id="4" name="Picture 3">
            <a:extLst>
              <a:ext uri="{FF2B5EF4-FFF2-40B4-BE49-F238E27FC236}">
                <a16:creationId xmlns:a16="http://schemas.microsoft.com/office/drawing/2014/main" id="{3F6D20B4-AE5E-D54E-926C-CAC9C98DB330}"/>
              </a:ext>
            </a:extLst>
          </p:cNvPr>
          <p:cNvPicPr>
            <a:picLocks noChangeAspect="1"/>
          </p:cNvPicPr>
          <p:nvPr/>
        </p:nvPicPr>
        <p:blipFill>
          <a:blip r:embed="rId3"/>
          <a:stretch>
            <a:fillRect/>
          </a:stretch>
        </p:blipFill>
        <p:spPr>
          <a:xfrm>
            <a:off x="237504" y="4780222"/>
            <a:ext cx="1600606" cy="1637831"/>
          </a:xfrm>
          <a:prstGeom prst="rect">
            <a:avLst/>
          </a:prstGeom>
        </p:spPr>
      </p:pic>
      <p:sp>
        <p:nvSpPr>
          <p:cNvPr id="9" name="TextBox 8">
            <a:extLst>
              <a:ext uri="{FF2B5EF4-FFF2-40B4-BE49-F238E27FC236}">
                <a16:creationId xmlns:a16="http://schemas.microsoft.com/office/drawing/2014/main" id="{8134048D-DA21-DC46-A424-21A823162535}"/>
              </a:ext>
            </a:extLst>
          </p:cNvPr>
          <p:cNvSpPr txBox="1"/>
          <p:nvPr/>
        </p:nvSpPr>
        <p:spPr>
          <a:xfrm>
            <a:off x="1838110" y="1475736"/>
            <a:ext cx="8520664" cy="4942317"/>
          </a:xfrm>
          <a:prstGeom prst="rect">
            <a:avLst/>
          </a:prstGeom>
          <a:noFill/>
        </p:spPr>
        <p:txBody>
          <a:bodyPr wrap="square" rtlCol="0">
            <a:noAutofit/>
          </a:bodyPr>
          <a:lstStyle/>
          <a:p>
            <a:r>
              <a:rPr lang="en-US" sz="3000" dirty="0">
                <a:solidFill>
                  <a:schemeClr val="bg2">
                    <a:lumMod val="50000"/>
                  </a:schemeClr>
                </a:solidFill>
              </a:rPr>
              <a:t>The sole object and purpose of this Trust is to hold and administer all recovery literature and other intellectual properties of the Fellowship of Narcotics Anonymous in a manner that will help addicts find recovery from the disease of addiction and carry that message of recovery to the addict who still suffers, in keeping with the Twelve Steps and Twelve Traditions of NA.</a:t>
            </a:r>
            <a:endParaRPr lang="en-US" sz="2800" dirty="0">
              <a:solidFill>
                <a:schemeClr val="bg2">
                  <a:lumMod val="50000"/>
                </a:schemeClr>
              </a:solidFill>
            </a:endParaRPr>
          </a:p>
          <a:p>
            <a:pPr algn="r"/>
            <a:r>
              <a:rPr lang="en-US" sz="2400" i="1" dirty="0">
                <a:solidFill>
                  <a:schemeClr val="bg2">
                    <a:lumMod val="50000"/>
                  </a:schemeClr>
                </a:solidFill>
              </a:rPr>
              <a:t>FIPT</a:t>
            </a:r>
            <a:r>
              <a:rPr lang="en-US" sz="2400" dirty="0">
                <a:solidFill>
                  <a:schemeClr val="bg2">
                    <a:lumMod val="50000"/>
                  </a:schemeClr>
                </a:solidFill>
              </a:rPr>
              <a:t>, Article I, Section 4</a:t>
            </a:r>
          </a:p>
          <a:p>
            <a:endParaRPr lang="en-US" sz="2800" dirty="0">
              <a:solidFill>
                <a:schemeClr val="bg2">
                  <a:lumMod val="50000"/>
                </a:schemeClr>
              </a:solidFill>
            </a:endParaRPr>
          </a:p>
          <a:p>
            <a:endParaRPr lang="en-US" sz="2489" dirty="0"/>
          </a:p>
        </p:txBody>
      </p:sp>
      <p:sp>
        <p:nvSpPr>
          <p:cNvPr id="12" name="Google Shape;118;p14"/>
          <p:cNvSpPr txBox="1">
            <a:spLocks/>
          </p:cNvSpPr>
          <p:nvPr/>
        </p:nvSpPr>
        <p:spPr>
          <a:xfrm>
            <a:off x="548054" y="416959"/>
            <a:ext cx="7068400" cy="970400"/>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5400" b="1" dirty="0">
                <a:solidFill>
                  <a:schemeClr val="accent1">
                    <a:lumMod val="50000"/>
                  </a:schemeClr>
                </a:solidFill>
              </a:rPr>
              <a:t>What is the </a:t>
            </a:r>
            <a:r>
              <a:rPr lang="en-US" sz="5400" b="1" i="1" dirty="0">
                <a:solidFill>
                  <a:schemeClr val="accent1">
                    <a:lumMod val="50000"/>
                  </a:schemeClr>
                </a:solidFill>
              </a:rPr>
              <a:t>FIPT</a:t>
            </a:r>
            <a:r>
              <a:rPr lang="en-US" sz="5400" b="1" dirty="0">
                <a:solidFill>
                  <a:schemeClr val="accent1">
                    <a:lumMod val="50000"/>
                  </a:schemeClr>
                </a:solidFill>
              </a:rPr>
              <a:t>?</a:t>
            </a:r>
          </a:p>
        </p:txBody>
      </p:sp>
      <p:sp>
        <p:nvSpPr>
          <p:cNvPr id="2" name="TextBox 1"/>
          <p:cNvSpPr txBox="1"/>
          <p:nvPr/>
        </p:nvSpPr>
        <p:spPr>
          <a:xfrm>
            <a:off x="1230224" y="1156559"/>
            <a:ext cx="603849" cy="638354"/>
          </a:xfrm>
          <a:prstGeom prst="rect">
            <a:avLst/>
          </a:prstGeom>
          <a:noFill/>
        </p:spPr>
        <p:txBody>
          <a:bodyPr wrap="square" rtlCol="0">
            <a:noAutofit/>
          </a:bodyPr>
          <a:lstStyle/>
          <a:p>
            <a:r>
              <a:rPr lang="en-US" sz="6600" b="1" dirty="0">
                <a:solidFill>
                  <a:srgbClr val="3074EA"/>
                </a:solidFill>
                <a:effectLst>
                  <a:outerShdw blurRad="38100" dist="38100" dir="2700000" algn="tl">
                    <a:srgbClr val="000000">
                      <a:alpha val="43137"/>
                    </a:srgbClr>
                  </a:outerShdw>
                </a:effectLst>
              </a:rPr>
              <a:t>“</a:t>
            </a:r>
          </a:p>
        </p:txBody>
      </p:sp>
      <p:sp>
        <p:nvSpPr>
          <p:cNvPr id="6" name="TextBox 5"/>
          <p:cNvSpPr txBox="1"/>
          <p:nvPr/>
        </p:nvSpPr>
        <p:spPr>
          <a:xfrm rot="10800000">
            <a:off x="9074033" y="4633289"/>
            <a:ext cx="603849" cy="638354"/>
          </a:xfrm>
          <a:prstGeom prst="rect">
            <a:avLst/>
          </a:prstGeom>
          <a:noFill/>
        </p:spPr>
        <p:txBody>
          <a:bodyPr wrap="square" rtlCol="0">
            <a:noAutofit/>
          </a:bodyPr>
          <a:lstStyle/>
          <a:p>
            <a:r>
              <a:rPr lang="en-US" sz="6600" b="1" dirty="0">
                <a:solidFill>
                  <a:srgbClr val="3074EA"/>
                </a:solidFill>
                <a:effectLst>
                  <a:outerShdw blurRad="38100" dist="38100" dir="2700000" algn="tl">
                    <a:srgbClr val="000000">
                      <a:alpha val="43137"/>
                    </a:srgbClr>
                  </a:outerShdw>
                </a:effectLst>
              </a:rPr>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12" name="Google Shape;118;p14"/>
          <p:cNvSpPr txBox="1">
            <a:spLocks/>
          </p:cNvSpPr>
          <p:nvPr/>
        </p:nvSpPr>
        <p:spPr>
          <a:xfrm>
            <a:off x="398585" y="0"/>
            <a:ext cx="7068400" cy="970400"/>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200" b="1" dirty="0">
                <a:solidFill>
                  <a:schemeClr val="accent1">
                    <a:lumMod val="50000"/>
                  </a:schemeClr>
                </a:solidFill>
              </a:rPr>
              <a:t>Inspiration for these motions</a:t>
            </a:r>
          </a:p>
        </p:txBody>
      </p:sp>
      <p:sp>
        <p:nvSpPr>
          <p:cNvPr id="10" name="Google Shape;122;p14"/>
          <p:cNvSpPr txBox="1">
            <a:spLocks/>
          </p:cNvSpPr>
          <p:nvPr/>
        </p:nvSpPr>
        <p:spPr>
          <a:xfrm>
            <a:off x="131884" y="1084700"/>
            <a:ext cx="10937631" cy="5456778"/>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457200" indent="-457200">
              <a:lnSpc>
                <a:spcPct val="105000"/>
              </a:lnSpc>
              <a:spcAft>
                <a:spcPts val="1200"/>
              </a:spcAft>
              <a:buClr>
                <a:srgbClr val="00B050"/>
              </a:buClr>
              <a:buFont typeface="Wingdings" panose="05000000000000000000" pitchFamily="2" charset="2"/>
              <a:buChar char="ü"/>
            </a:pPr>
            <a:r>
              <a:rPr lang="en-US" sz="2600" dirty="0">
                <a:solidFill>
                  <a:srgbClr val="254061"/>
                </a:solidFill>
                <a:latin typeface="Arial" panose="020B0604020202020204" pitchFamily="34" charset="0"/>
                <a:ea typeface="Calibri" panose="020F0502020204030204" pitchFamily="34" charset="0"/>
                <a:cs typeface="Arial" panose="020B0604020202020204" pitchFamily="34" charset="0"/>
              </a:rPr>
              <a:t>Inspection request revealed a need to update the </a:t>
            </a:r>
            <a:r>
              <a:rPr lang="en-US" sz="2600" i="1" dirty="0">
                <a:solidFill>
                  <a:srgbClr val="254061"/>
                </a:solidFill>
                <a:latin typeface="Arial" panose="020B0604020202020204" pitchFamily="34" charset="0"/>
                <a:ea typeface="Calibri" panose="020F0502020204030204" pitchFamily="34" charset="0"/>
                <a:cs typeface="Arial" panose="020B0604020202020204" pitchFamily="34" charset="0"/>
              </a:rPr>
              <a:t>FIPT</a:t>
            </a:r>
            <a:endParaRPr lang="en-US" sz="2600" dirty="0">
              <a:latin typeface="Arial" panose="020B0604020202020204" pitchFamily="34" charset="0"/>
              <a:ea typeface="Calibri" panose="020F0502020204030204" pitchFamily="34" charset="0"/>
              <a:cs typeface="Arial" panose="020B0604020202020204" pitchFamily="34" charset="0"/>
            </a:endParaRPr>
          </a:p>
          <a:p>
            <a:pPr marL="457200" indent="-457200">
              <a:lnSpc>
                <a:spcPct val="105000"/>
              </a:lnSpc>
              <a:spcAft>
                <a:spcPts val="1200"/>
              </a:spcAft>
              <a:buClr>
                <a:srgbClr val="00B050"/>
              </a:buClr>
              <a:buFont typeface="Wingdings" panose="05000000000000000000" pitchFamily="2" charset="2"/>
              <a:buChar char="ü"/>
            </a:pPr>
            <a:r>
              <a:rPr lang="en-US" sz="2600" dirty="0">
                <a:solidFill>
                  <a:srgbClr val="254061"/>
                </a:solidFill>
                <a:latin typeface="Arial" panose="020B0604020202020204" pitchFamily="34" charset="0"/>
                <a:ea typeface="Calibri" panose="020F0502020204030204" pitchFamily="34" charset="0"/>
                <a:cs typeface="Arial" panose="020B0604020202020204" pitchFamily="34" charset="0"/>
              </a:rPr>
              <a:t>Possible revisions to the Inspection Clause presented &amp; discussed: </a:t>
            </a:r>
            <a:endParaRPr lang="en-US" sz="2600" b="1" dirty="0">
              <a:solidFill>
                <a:srgbClr val="254061"/>
              </a:solidFill>
              <a:latin typeface="Arial" panose="020B0604020202020204" pitchFamily="34" charset="0"/>
              <a:ea typeface="Calibri" panose="020F0502020204030204" pitchFamily="34" charset="0"/>
              <a:cs typeface="Arial" panose="020B0604020202020204" pitchFamily="34" charset="0"/>
            </a:endParaRPr>
          </a:p>
          <a:p>
            <a:pPr>
              <a:lnSpc>
                <a:spcPct val="105000"/>
              </a:lnSpc>
              <a:spcAft>
                <a:spcPts val="1200"/>
              </a:spcAft>
              <a:buClr>
                <a:srgbClr val="00B050"/>
              </a:buClr>
            </a:pPr>
            <a:r>
              <a:rPr lang="en-US" sz="2600" b="1" dirty="0">
                <a:solidFill>
                  <a:srgbClr val="254061"/>
                </a:solidFill>
                <a:latin typeface="Arial" panose="020B0604020202020204" pitchFamily="34" charset="0"/>
                <a:ea typeface="Calibri" panose="020F0502020204030204" pitchFamily="34" charset="0"/>
                <a:cs typeface="Arial" panose="020B0604020202020204" pitchFamily="34" charset="0"/>
              </a:rPr>
              <a:t>	</a:t>
            </a:r>
            <a:r>
              <a:rPr lang="en-US" sz="2400" b="1" dirty="0">
                <a:solidFill>
                  <a:srgbClr val="254061"/>
                </a:solidFill>
                <a:latin typeface="Arial" panose="020B0604020202020204" pitchFamily="34" charset="0"/>
                <a:ea typeface="Calibri" panose="020F0502020204030204" pitchFamily="34" charset="0"/>
                <a:cs typeface="Arial" panose="020B0604020202020204" pitchFamily="34" charset="0"/>
              </a:rPr>
              <a:t>ARTICLE V, SECTION 3: INSPECTION OF TRUSTEE ACTIVITIES</a:t>
            </a:r>
            <a:endParaRPr lang="en-US" sz="2400" dirty="0">
              <a:latin typeface="Arial" panose="020B0604020202020204" pitchFamily="34" charset="0"/>
              <a:ea typeface="Calibri" panose="020F0502020204030204" pitchFamily="34" charset="0"/>
              <a:cs typeface="Arial" panose="020B0604020202020204" pitchFamily="34" charset="0"/>
            </a:endParaRPr>
          </a:p>
          <a:p>
            <a:pPr marL="546100" marR="338455">
              <a:lnSpc>
                <a:spcPct val="107000"/>
              </a:lnSpc>
              <a:spcBef>
                <a:spcPts val="600"/>
              </a:spcBef>
              <a:spcAft>
                <a:spcPts val="1200"/>
              </a:spcAft>
              <a:buClr>
                <a:srgbClr val="00B050"/>
              </a:buClr>
            </a:pPr>
            <a:r>
              <a:rPr lang="en-US" sz="2400" b="1" dirty="0">
                <a:solidFill>
                  <a:srgbClr val="254061"/>
                </a:solidFill>
                <a:latin typeface="Arial" panose="020B0604020202020204" pitchFamily="34" charset="0"/>
                <a:ea typeface="Calibri" panose="020F0502020204030204" pitchFamily="34" charset="0"/>
                <a:cs typeface="Arial" panose="020B0604020202020204" pitchFamily="34" charset="0"/>
              </a:rPr>
              <a:t>	Conditions of inspection</a:t>
            </a:r>
            <a:endParaRPr lang="en-US" sz="2400" dirty="0">
              <a:latin typeface="Arial" panose="020B0604020202020204" pitchFamily="34" charset="0"/>
              <a:ea typeface="Calibri" panose="020F0502020204030204" pitchFamily="34" charset="0"/>
              <a:cs typeface="Arial" panose="020B0604020202020204" pitchFamily="34" charset="0"/>
            </a:endParaRPr>
          </a:p>
          <a:p>
            <a:pPr marL="546100" marR="338455">
              <a:lnSpc>
                <a:spcPct val="107000"/>
              </a:lnSpc>
              <a:spcAft>
                <a:spcPts val="1200"/>
              </a:spcAft>
              <a:buClr>
                <a:srgbClr val="00B050"/>
              </a:buClr>
            </a:pPr>
            <a:r>
              <a:rPr lang="en-US" sz="2400" strike="sngStrike" dirty="0">
                <a:solidFill>
                  <a:srgbClr val="254061"/>
                </a:solidFill>
                <a:latin typeface="Arial" panose="020B0604020202020204" pitchFamily="34" charset="0"/>
                <a:ea typeface="Calibri" panose="020F0502020204030204" pitchFamily="34" charset="0"/>
                <a:cs typeface="Arial" panose="020B0604020202020204" pitchFamily="34" charset="0"/>
              </a:rPr>
              <a:t>	Any</a:t>
            </a:r>
            <a:r>
              <a:rPr lang="en-US" sz="2400" strike="sngStrike" spc="-60" dirty="0">
                <a:solidFill>
                  <a:srgbClr val="254061"/>
                </a:solidFill>
                <a:latin typeface="Arial" panose="020B0604020202020204" pitchFamily="34" charset="0"/>
                <a:ea typeface="Calibri" panose="020F0502020204030204" pitchFamily="34" charset="0"/>
                <a:cs typeface="Arial" panose="020B0604020202020204" pitchFamily="34" charset="0"/>
              </a:rPr>
              <a:t> </a:t>
            </a:r>
            <a:r>
              <a:rPr lang="en-US" sz="2400" strike="sngStrike" dirty="0">
                <a:solidFill>
                  <a:srgbClr val="254061"/>
                </a:solidFill>
                <a:latin typeface="Arial" panose="020B0604020202020204" pitchFamily="34" charset="0"/>
                <a:ea typeface="Calibri" panose="020F0502020204030204" pitchFamily="34" charset="0"/>
                <a:cs typeface="Arial" panose="020B0604020202020204" pitchFamily="34" charset="0"/>
              </a:rPr>
              <a:t>regional</a:t>
            </a:r>
            <a:r>
              <a:rPr lang="en-US" sz="2400" strike="sngStrike" spc="-55" dirty="0">
                <a:solidFill>
                  <a:srgbClr val="254061"/>
                </a:solidFill>
                <a:latin typeface="Arial" panose="020B0604020202020204" pitchFamily="34" charset="0"/>
                <a:ea typeface="Calibri" panose="020F0502020204030204" pitchFamily="34" charset="0"/>
                <a:cs typeface="Arial" panose="020B0604020202020204" pitchFamily="34" charset="0"/>
              </a:rPr>
              <a:t> </a:t>
            </a:r>
            <a:r>
              <a:rPr lang="en-US" sz="2400" strike="sngStrike" dirty="0">
                <a:solidFill>
                  <a:srgbClr val="254061"/>
                </a:solidFill>
                <a:latin typeface="Arial" panose="020B0604020202020204" pitchFamily="34" charset="0"/>
                <a:ea typeface="Calibri" panose="020F0502020204030204" pitchFamily="34" charset="0"/>
                <a:cs typeface="Arial" panose="020B0604020202020204" pitchFamily="34" charset="0"/>
              </a:rPr>
              <a:t>service</a:t>
            </a:r>
            <a:r>
              <a:rPr lang="en-US" sz="2400" strike="sngStrike" spc="-55" dirty="0">
                <a:solidFill>
                  <a:srgbClr val="254061"/>
                </a:solidFill>
                <a:latin typeface="Arial" panose="020B0604020202020204" pitchFamily="34" charset="0"/>
                <a:ea typeface="Calibri" panose="020F0502020204030204" pitchFamily="34" charset="0"/>
                <a:cs typeface="Arial" panose="020B0604020202020204" pitchFamily="34" charset="0"/>
              </a:rPr>
              <a:t> </a:t>
            </a:r>
            <a:r>
              <a:rPr lang="en-US" sz="2400" strike="sngStrike" dirty="0">
                <a:solidFill>
                  <a:srgbClr val="254061"/>
                </a:solidFill>
                <a:latin typeface="Arial" panose="020B0604020202020204" pitchFamily="34" charset="0"/>
                <a:ea typeface="Calibri" panose="020F0502020204030204" pitchFamily="34" charset="0"/>
                <a:cs typeface="Arial" panose="020B0604020202020204" pitchFamily="34" charset="0"/>
              </a:rPr>
              <a:t>committee</a:t>
            </a:r>
            <a:r>
              <a:rPr lang="en-US" sz="2400" strike="sngStrike" spc="-55" dirty="0">
                <a:solidFill>
                  <a:srgbClr val="254061"/>
                </a:solidFill>
                <a:latin typeface="Arial" panose="020B0604020202020204" pitchFamily="34" charset="0"/>
                <a:ea typeface="Calibri" panose="020F0502020204030204" pitchFamily="34" charset="0"/>
                <a:cs typeface="Arial" panose="020B0604020202020204" pitchFamily="34" charset="0"/>
              </a:rPr>
              <a:t> </a:t>
            </a:r>
            <a:r>
              <a:rPr lang="en-US" sz="2400" strike="sngStrike" dirty="0">
                <a:solidFill>
                  <a:srgbClr val="254061"/>
                </a:solidFill>
                <a:latin typeface="Arial" panose="020B0604020202020204" pitchFamily="34" charset="0"/>
                <a:ea typeface="Calibri" panose="020F0502020204030204" pitchFamily="34" charset="0"/>
                <a:cs typeface="Arial" panose="020B0604020202020204" pitchFamily="34" charset="0"/>
              </a:rPr>
              <a:t>or</a:t>
            </a:r>
            <a:r>
              <a:rPr lang="en-US" sz="2400" strike="sngStrike" spc="-55" dirty="0">
                <a:solidFill>
                  <a:srgbClr val="254061"/>
                </a:solidFill>
                <a:latin typeface="Arial" panose="020B0604020202020204" pitchFamily="34" charset="0"/>
                <a:ea typeface="Calibri" panose="020F0502020204030204" pitchFamily="34" charset="0"/>
                <a:cs typeface="Arial" panose="020B0604020202020204" pitchFamily="34" charset="0"/>
              </a:rPr>
              <a:t> </a:t>
            </a:r>
            <a:r>
              <a:rPr lang="en-US" sz="2400" strike="sngStrike" dirty="0">
                <a:solidFill>
                  <a:srgbClr val="254061"/>
                </a:solidFill>
                <a:latin typeface="Arial" panose="020B0604020202020204" pitchFamily="34" charset="0"/>
                <a:ea typeface="Calibri" panose="020F0502020204030204" pitchFamily="34" charset="0"/>
                <a:cs typeface="Arial" panose="020B0604020202020204" pitchFamily="34" charset="0"/>
              </a:rPr>
              <a:t>equivalent</a:t>
            </a:r>
            <a:r>
              <a:rPr lang="en-US" sz="2400" strike="sngStrike" spc="-60" dirty="0">
                <a:solidFill>
                  <a:srgbClr val="254061"/>
                </a:solidFill>
                <a:latin typeface="Arial" panose="020B0604020202020204" pitchFamily="34" charset="0"/>
                <a:ea typeface="Calibri" panose="020F0502020204030204" pitchFamily="34" charset="0"/>
                <a:cs typeface="Arial" panose="020B0604020202020204" pitchFamily="34" charset="0"/>
              </a:rPr>
              <a:t> </a:t>
            </a:r>
            <a:r>
              <a:rPr lang="en-US" sz="2400" strike="sngStrike" dirty="0">
                <a:solidFill>
                  <a:srgbClr val="254061"/>
                </a:solidFill>
                <a:latin typeface="Arial" panose="020B0604020202020204" pitchFamily="34" charset="0"/>
                <a:ea typeface="Calibri" panose="020F0502020204030204" pitchFamily="34" charset="0"/>
                <a:cs typeface="Arial" panose="020B0604020202020204" pitchFamily="34" charset="0"/>
              </a:rPr>
              <a:t>service</a:t>
            </a:r>
            <a:r>
              <a:rPr lang="en-US" sz="2400" strike="sngStrike" spc="-55" dirty="0">
                <a:solidFill>
                  <a:srgbClr val="254061"/>
                </a:solidFill>
                <a:latin typeface="Arial" panose="020B0604020202020204" pitchFamily="34" charset="0"/>
                <a:ea typeface="Calibri" panose="020F0502020204030204" pitchFamily="34" charset="0"/>
                <a:cs typeface="Arial" panose="020B0604020202020204" pitchFamily="34" charset="0"/>
              </a:rPr>
              <a:t> </a:t>
            </a:r>
            <a:r>
              <a:rPr lang="en-US" sz="2400" strike="sngStrike" dirty="0">
                <a:solidFill>
                  <a:srgbClr val="254061"/>
                </a:solidFill>
                <a:latin typeface="Arial" panose="020B0604020202020204" pitchFamily="34" charset="0"/>
                <a:ea typeface="Calibri" panose="020F0502020204030204" pitchFamily="34" charset="0"/>
                <a:cs typeface="Arial" panose="020B0604020202020204" pitchFamily="34" charset="0"/>
              </a:rPr>
              <a:t>body</a:t>
            </a:r>
            <a:r>
              <a:rPr lang="en-US" sz="2400" spc="-55" dirty="0">
                <a:solidFill>
                  <a:srgbClr val="254061"/>
                </a:solidFill>
                <a:latin typeface="Arial" panose="020B0604020202020204" pitchFamily="34" charset="0"/>
                <a:ea typeface="Calibri" panose="020F0502020204030204" pitchFamily="34" charset="0"/>
                <a:cs typeface="Arial" panose="020B0604020202020204" pitchFamily="34" charset="0"/>
              </a:rPr>
              <a:t> </a:t>
            </a:r>
            <a:r>
              <a:rPr lang="en-US" sz="2400" u="sng" dirty="0">
                <a:solidFill>
                  <a:srgbClr val="254061"/>
                </a:solidFill>
                <a:uFill>
                  <a:solidFill>
                    <a:srgbClr val="ED7C31"/>
                  </a:solidFill>
                </a:uFill>
                <a:latin typeface="Arial" panose="020B0604020202020204" pitchFamily="34" charset="0"/>
                <a:ea typeface="Calibri" panose="020F0502020204030204" pitchFamily="34" charset="0"/>
                <a:cs typeface="Arial" panose="020B0604020202020204" pitchFamily="34" charset="0"/>
              </a:rPr>
              <a:t>The</a:t>
            </a:r>
            <a:r>
              <a:rPr lang="en-US" sz="2400" u="sng" spc="-55" dirty="0">
                <a:solidFill>
                  <a:srgbClr val="254061"/>
                </a:solidFill>
                <a:uFill>
                  <a:solidFill>
                    <a:srgbClr val="ED7C31"/>
                  </a:solidFill>
                </a:uFill>
                <a:latin typeface="Arial" panose="020B0604020202020204" pitchFamily="34" charset="0"/>
                <a:ea typeface="Calibri" panose="020F0502020204030204" pitchFamily="34" charset="0"/>
                <a:cs typeface="Arial" panose="020B0604020202020204" pitchFamily="34" charset="0"/>
              </a:rPr>
              <a:t> </a:t>
            </a:r>
            <a:r>
              <a:rPr lang="en-US" sz="2400" u="sng" dirty="0">
                <a:solidFill>
                  <a:srgbClr val="254061"/>
                </a:solidFill>
                <a:uFill>
                  <a:solidFill>
                    <a:srgbClr val="ED7C31"/>
                  </a:solidFill>
                </a:uFill>
                <a:latin typeface="Arial" panose="020B0604020202020204" pitchFamily="34" charset="0"/>
                <a:ea typeface="Calibri" panose="020F0502020204030204" pitchFamily="34" charset="0"/>
                <a:cs typeface="Arial" panose="020B0604020202020204" pitchFamily="34" charset="0"/>
              </a:rPr>
              <a:t>World</a:t>
            </a:r>
            <a:r>
              <a:rPr lang="en-US" sz="2400" u="sng" spc="-55" dirty="0">
                <a:solidFill>
                  <a:srgbClr val="254061"/>
                </a:solidFill>
                <a:uFill>
                  <a:solidFill>
                    <a:srgbClr val="ED7C31"/>
                  </a:solidFill>
                </a:uFill>
                <a:latin typeface="Arial" panose="020B0604020202020204" pitchFamily="34" charset="0"/>
                <a:ea typeface="Calibri" panose="020F0502020204030204" pitchFamily="34" charset="0"/>
                <a:cs typeface="Arial" panose="020B0604020202020204" pitchFamily="34" charset="0"/>
              </a:rPr>
              <a:t> 	</a:t>
            </a:r>
            <a:r>
              <a:rPr lang="en-US" sz="2400" u="sng" dirty="0">
                <a:solidFill>
                  <a:srgbClr val="254061"/>
                </a:solidFill>
                <a:uFill>
                  <a:solidFill>
                    <a:srgbClr val="ED7C31"/>
                  </a:solidFill>
                </a:uFill>
                <a:latin typeface="Arial" panose="020B0604020202020204" pitchFamily="34" charset="0"/>
                <a:ea typeface="Calibri" panose="020F0502020204030204" pitchFamily="34" charset="0"/>
                <a:cs typeface="Arial" panose="020B0604020202020204" pitchFamily="34" charset="0"/>
              </a:rPr>
              <a:t>Service</a:t>
            </a:r>
            <a:r>
              <a:rPr lang="en-US" sz="2400" u="sng" spc="-60" dirty="0">
                <a:solidFill>
                  <a:srgbClr val="254061"/>
                </a:solidFill>
                <a:uFill>
                  <a:solidFill>
                    <a:srgbClr val="ED7C31"/>
                  </a:solidFill>
                </a:uFill>
                <a:latin typeface="Arial" panose="020B0604020202020204" pitchFamily="34" charset="0"/>
                <a:ea typeface="Calibri" panose="020F0502020204030204" pitchFamily="34" charset="0"/>
                <a:cs typeface="Arial" panose="020B0604020202020204" pitchFamily="34" charset="0"/>
              </a:rPr>
              <a:t> </a:t>
            </a:r>
            <a:r>
              <a:rPr lang="en-US" sz="2400" u="sng" dirty="0">
                <a:solidFill>
                  <a:srgbClr val="254061"/>
                </a:solidFill>
                <a:uFill>
                  <a:solidFill>
                    <a:srgbClr val="ED7C31"/>
                  </a:solidFill>
                </a:uFill>
                <a:latin typeface="Arial" panose="020B0604020202020204" pitchFamily="34" charset="0"/>
                <a:ea typeface="Calibri" panose="020F0502020204030204" pitchFamily="34" charset="0"/>
                <a:cs typeface="Arial" panose="020B0604020202020204" pitchFamily="34" charset="0"/>
              </a:rPr>
              <a:t>Conference</a:t>
            </a:r>
            <a:r>
              <a:rPr lang="en-US" sz="2400" dirty="0">
                <a:solidFill>
                  <a:srgbClr val="254061"/>
                </a:solidFill>
                <a:latin typeface="Arial" panose="020B0604020202020204" pitchFamily="34" charset="0"/>
                <a:ea typeface="Calibri" panose="020F0502020204030204" pitchFamily="34" charset="0"/>
                <a:cs typeface="Arial" panose="020B0604020202020204" pitchFamily="34" charset="0"/>
              </a:rPr>
              <a:t> may</a:t>
            </a:r>
            <a:r>
              <a:rPr lang="en-US" sz="2400" spc="-55" dirty="0">
                <a:solidFill>
                  <a:srgbClr val="254061"/>
                </a:solidFill>
                <a:latin typeface="Arial" panose="020B0604020202020204" pitchFamily="34" charset="0"/>
                <a:ea typeface="Calibri" panose="020F0502020204030204" pitchFamily="34" charset="0"/>
                <a:cs typeface="Arial" panose="020B0604020202020204" pitchFamily="34" charset="0"/>
              </a:rPr>
              <a:t> </a:t>
            </a:r>
            <a:r>
              <a:rPr lang="en-US" sz="2400" dirty="0">
                <a:solidFill>
                  <a:srgbClr val="254061"/>
                </a:solidFill>
                <a:latin typeface="Arial" panose="020B0604020202020204" pitchFamily="34" charset="0"/>
                <a:ea typeface="Calibri" panose="020F0502020204030204" pitchFamily="34" charset="0"/>
                <a:cs typeface="Arial" panose="020B0604020202020204" pitchFamily="34" charset="0"/>
              </a:rPr>
              <a:t>inspect</a:t>
            </a:r>
            <a:r>
              <a:rPr lang="en-US" sz="2400" spc="-55" dirty="0">
                <a:solidFill>
                  <a:srgbClr val="254061"/>
                </a:solidFill>
                <a:latin typeface="Arial" panose="020B0604020202020204" pitchFamily="34" charset="0"/>
                <a:ea typeface="Calibri" panose="020F0502020204030204" pitchFamily="34" charset="0"/>
                <a:cs typeface="Arial" panose="020B0604020202020204" pitchFamily="34" charset="0"/>
              </a:rPr>
              <a:t> </a:t>
            </a:r>
            <a:r>
              <a:rPr lang="en-US" sz="2400" dirty="0">
                <a:solidFill>
                  <a:srgbClr val="254061"/>
                </a:solidFill>
                <a:latin typeface="Arial" panose="020B0604020202020204" pitchFamily="34" charset="0"/>
                <a:ea typeface="Calibri" panose="020F0502020204030204" pitchFamily="34" charset="0"/>
                <a:cs typeface="Arial" panose="020B0604020202020204" pitchFamily="34" charset="0"/>
              </a:rPr>
              <a:t>the</a:t>
            </a:r>
            <a:r>
              <a:rPr lang="en-US" sz="2400" spc="-55" dirty="0">
                <a:solidFill>
                  <a:srgbClr val="254061"/>
                </a:solidFill>
                <a:latin typeface="Arial" panose="020B0604020202020204" pitchFamily="34" charset="0"/>
                <a:ea typeface="Calibri" panose="020F0502020204030204" pitchFamily="34" charset="0"/>
                <a:cs typeface="Arial" panose="020B0604020202020204" pitchFamily="34" charset="0"/>
              </a:rPr>
              <a:t> </a:t>
            </a:r>
            <a:r>
              <a:rPr lang="en-US" sz="2400" dirty="0">
                <a:solidFill>
                  <a:srgbClr val="254061"/>
                </a:solidFill>
                <a:latin typeface="Arial" panose="020B0604020202020204" pitchFamily="34" charset="0"/>
                <a:ea typeface="Calibri" panose="020F0502020204030204" pitchFamily="34" charset="0"/>
                <a:cs typeface="Arial" panose="020B0604020202020204" pitchFamily="34" charset="0"/>
              </a:rPr>
              <a:t>records</a:t>
            </a:r>
            <a:r>
              <a:rPr lang="en-US" sz="2400" spc="-55" dirty="0">
                <a:solidFill>
                  <a:srgbClr val="254061"/>
                </a:solidFill>
                <a:latin typeface="Arial" panose="020B0604020202020204" pitchFamily="34" charset="0"/>
                <a:ea typeface="Calibri" panose="020F0502020204030204" pitchFamily="34" charset="0"/>
                <a:cs typeface="Arial" panose="020B0604020202020204" pitchFamily="34" charset="0"/>
              </a:rPr>
              <a:t> </a:t>
            </a:r>
            <a:r>
              <a:rPr lang="en-US" sz="2400" dirty="0">
                <a:solidFill>
                  <a:srgbClr val="254061"/>
                </a:solidFill>
                <a:latin typeface="Arial" panose="020B0604020202020204" pitchFamily="34" charset="0"/>
                <a:ea typeface="Calibri" panose="020F0502020204030204" pitchFamily="34" charset="0"/>
                <a:cs typeface="Arial" panose="020B0604020202020204" pitchFamily="34" charset="0"/>
              </a:rPr>
              <a:t>and</a:t>
            </a:r>
            <a:r>
              <a:rPr lang="en-US" sz="2400" spc="-55" dirty="0">
                <a:solidFill>
                  <a:srgbClr val="254061"/>
                </a:solidFill>
                <a:latin typeface="Arial" panose="020B0604020202020204" pitchFamily="34" charset="0"/>
                <a:ea typeface="Calibri" panose="020F0502020204030204" pitchFamily="34" charset="0"/>
                <a:cs typeface="Arial" panose="020B0604020202020204" pitchFamily="34" charset="0"/>
              </a:rPr>
              <a:t> </a:t>
            </a:r>
            <a:r>
              <a:rPr lang="en-US" sz="2400" dirty="0">
                <a:solidFill>
                  <a:srgbClr val="254061"/>
                </a:solidFill>
                <a:latin typeface="Arial" panose="020B0604020202020204" pitchFamily="34" charset="0"/>
                <a:ea typeface="Calibri" panose="020F0502020204030204" pitchFamily="34" charset="0"/>
                <a:cs typeface="Arial" panose="020B0604020202020204" pitchFamily="34" charset="0"/>
              </a:rPr>
              <a:t>operations</a:t>
            </a:r>
            <a:r>
              <a:rPr lang="en-US" sz="2400" spc="-55" dirty="0">
                <a:solidFill>
                  <a:srgbClr val="254061"/>
                </a:solidFill>
                <a:latin typeface="Arial" panose="020B0604020202020204" pitchFamily="34" charset="0"/>
                <a:ea typeface="Calibri" panose="020F0502020204030204" pitchFamily="34" charset="0"/>
                <a:cs typeface="Arial" panose="020B0604020202020204" pitchFamily="34" charset="0"/>
              </a:rPr>
              <a:t> </a:t>
            </a:r>
            <a:r>
              <a:rPr lang="en-US" sz="2400" dirty="0">
                <a:solidFill>
                  <a:srgbClr val="254061"/>
                </a:solidFill>
                <a:latin typeface="Arial" panose="020B0604020202020204" pitchFamily="34" charset="0"/>
                <a:ea typeface="Calibri" panose="020F0502020204030204" pitchFamily="34" charset="0"/>
                <a:cs typeface="Arial" panose="020B0604020202020204" pitchFamily="34" charset="0"/>
              </a:rPr>
              <a:t>of</a:t>
            </a:r>
            <a:r>
              <a:rPr lang="en-US" sz="2400" spc="-55" dirty="0">
                <a:solidFill>
                  <a:srgbClr val="254061"/>
                </a:solidFill>
                <a:latin typeface="Arial" panose="020B0604020202020204" pitchFamily="34" charset="0"/>
                <a:ea typeface="Calibri" panose="020F0502020204030204" pitchFamily="34" charset="0"/>
                <a:cs typeface="Arial" panose="020B0604020202020204" pitchFamily="34" charset="0"/>
              </a:rPr>
              <a:t> </a:t>
            </a:r>
            <a:r>
              <a:rPr lang="en-US" sz="2400" dirty="0">
                <a:solidFill>
                  <a:srgbClr val="254061"/>
                </a:solidFill>
                <a:latin typeface="Arial" panose="020B0604020202020204" pitchFamily="34" charset="0"/>
                <a:ea typeface="Calibri" panose="020F0502020204030204" pitchFamily="34" charset="0"/>
                <a:cs typeface="Arial" panose="020B0604020202020204" pitchFamily="34" charset="0"/>
              </a:rPr>
              <a:t>the</a:t>
            </a:r>
            <a:r>
              <a:rPr lang="en-US" sz="2400" spc="-55" dirty="0">
                <a:solidFill>
                  <a:srgbClr val="254061"/>
                </a:solidFill>
                <a:latin typeface="Arial" panose="020B0604020202020204" pitchFamily="34" charset="0"/>
                <a:ea typeface="Calibri" panose="020F0502020204030204" pitchFamily="34" charset="0"/>
                <a:cs typeface="Arial" panose="020B0604020202020204" pitchFamily="34" charset="0"/>
              </a:rPr>
              <a:t> 	</a:t>
            </a:r>
            <a:r>
              <a:rPr lang="en-US" sz="2400" dirty="0">
                <a:solidFill>
                  <a:srgbClr val="254061"/>
                </a:solidFill>
                <a:latin typeface="Arial" panose="020B0604020202020204" pitchFamily="34" charset="0"/>
                <a:ea typeface="Calibri" panose="020F0502020204030204" pitchFamily="34" charset="0"/>
                <a:cs typeface="Arial" panose="020B0604020202020204" pitchFamily="34" charset="0"/>
              </a:rPr>
              <a:t>Trust</a:t>
            </a:r>
            <a:r>
              <a:rPr lang="en-US" sz="2400" spc="-55" dirty="0">
                <a:solidFill>
                  <a:srgbClr val="254061"/>
                </a:solidFill>
                <a:latin typeface="Arial" panose="020B0604020202020204" pitchFamily="34" charset="0"/>
                <a:ea typeface="Calibri" panose="020F0502020204030204" pitchFamily="34" charset="0"/>
                <a:cs typeface="Arial" panose="020B0604020202020204" pitchFamily="34" charset="0"/>
              </a:rPr>
              <a:t> </a:t>
            </a:r>
            <a:r>
              <a:rPr lang="en-US" sz="2400" dirty="0">
                <a:solidFill>
                  <a:srgbClr val="254061"/>
                </a:solidFill>
                <a:latin typeface="Arial" panose="020B0604020202020204" pitchFamily="34" charset="0"/>
                <a:ea typeface="Calibri" panose="020F0502020204030204" pitchFamily="34" charset="0"/>
                <a:cs typeface="Arial" panose="020B0604020202020204" pitchFamily="34" charset="0"/>
              </a:rPr>
              <a:t>on</a:t>
            </a:r>
            <a:r>
              <a:rPr lang="en-US" sz="2400" spc="-55" dirty="0">
                <a:solidFill>
                  <a:srgbClr val="254061"/>
                </a:solidFill>
                <a:latin typeface="Arial" panose="020B0604020202020204" pitchFamily="34" charset="0"/>
                <a:ea typeface="Calibri" panose="020F0502020204030204" pitchFamily="34" charset="0"/>
                <a:cs typeface="Arial" panose="020B0604020202020204" pitchFamily="34" charset="0"/>
              </a:rPr>
              <a:t> </a:t>
            </a:r>
            <a:r>
              <a:rPr lang="en-US" sz="2400" dirty="0">
                <a:solidFill>
                  <a:srgbClr val="254061"/>
                </a:solidFill>
                <a:latin typeface="Arial" panose="020B0604020202020204" pitchFamily="34" charset="0"/>
                <a:ea typeface="Calibri" panose="020F0502020204030204" pitchFamily="34" charset="0"/>
                <a:cs typeface="Arial" panose="020B0604020202020204" pitchFamily="34" charset="0"/>
              </a:rPr>
              <a:t>behalf</a:t>
            </a:r>
            <a:r>
              <a:rPr lang="en-US" sz="2400" spc="-55" dirty="0">
                <a:solidFill>
                  <a:srgbClr val="254061"/>
                </a:solidFill>
                <a:latin typeface="Arial" panose="020B0604020202020204" pitchFamily="34" charset="0"/>
                <a:ea typeface="Calibri" panose="020F0502020204030204" pitchFamily="34" charset="0"/>
                <a:cs typeface="Arial" panose="020B0604020202020204" pitchFamily="34" charset="0"/>
              </a:rPr>
              <a:t> </a:t>
            </a:r>
            <a:r>
              <a:rPr lang="en-US" sz="2400" dirty="0">
                <a:solidFill>
                  <a:srgbClr val="254061"/>
                </a:solidFill>
                <a:latin typeface="Arial" panose="020B0604020202020204" pitchFamily="34" charset="0"/>
                <a:ea typeface="Calibri" panose="020F0502020204030204" pitchFamily="34" charset="0"/>
                <a:cs typeface="Arial" panose="020B0604020202020204" pitchFamily="34" charset="0"/>
              </a:rPr>
              <a:t>of</a:t>
            </a:r>
            <a:r>
              <a:rPr lang="en-US" sz="2400" spc="-55" dirty="0">
                <a:solidFill>
                  <a:srgbClr val="254061"/>
                </a:solidFill>
                <a:latin typeface="Arial" panose="020B0604020202020204" pitchFamily="34" charset="0"/>
                <a:ea typeface="Calibri" panose="020F0502020204030204" pitchFamily="34" charset="0"/>
                <a:cs typeface="Arial" panose="020B0604020202020204" pitchFamily="34" charset="0"/>
              </a:rPr>
              <a:t> </a:t>
            </a:r>
            <a:r>
              <a:rPr lang="en-US" sz="2400" dirty="0">
                <a:solidFill>
                  <a:srgbClr val="254061"/>
                </a:solidFill>
                <a:latin typeface="Arial" panose="020B0604020202020204" pitchFamily="34" charset="0"/>
                <a:ea typeface="Calibri" panose="020F0502020204030204" pitchFamily="34" charset="0"/>
                <a:cs typeface="Arial" panose="020B0604020202020204" pitchFamily="34" charset="0"/>
              </a:rPr>
              <a:t>the</a:t>
            </a:r>
            <a:r>
              <a:rPr lang="en-US" sz="2400" spc="-55" dirty="0">
                <a:solidFill>
                  <a:srgbClr val="254061"/>
                </a:solidFill>
                <a:latin typeface="Arial" panose="020B0604020202020204" pitchFamily="34" charset="0"/>
                <a:ea typeface="Calibri" panose="020F0502020204030204" pitchFamily="34" charset="0"/>
                <a:cs typeface="Arial" panose="020B0604020202020204" pitchFamily="34" charset="0"/>
              </a:rPr>
              <a:t> </a:t>
            </a:r>
            <a:r>
              <a:rPr lang="en-US" sz="2400" dirty="0">
                <a:solidFill>
                  <a:srgbClr val="254061"/>
                </a:solidFill>
                <a:latin typeface="Arial" panose="020B0604020202020204" pitchFamily="34" charset="0"/>
                <a:ea typeface="Calibri" panose="020F0502020204030204" pitchFamily="34" charset="0"/>
                <a:cs typeface="Arial" panose="020B0604020202020204" pitchFamily="34" charset="0"/>
              </a:rPr>
              <a:t>Beneficiary,</a:t>
            </a:r>
            <a:r>
              <a:rPr lang="en-US" sz="2400" spc="-55" dirty="0">
                <a:solidFill>
                  <a:srgbClr val="254061"/>
                </a:solidFill>
                <a:latin typeface="Arial" panose="020B0604020202020204" pitchFamily="34" charset="0"/>
                <a:ea typeface="Calibri" panose="020F0502020204030204" pitchFamily="34" charset="0"/>
                <a:cs typeface="Arial" panose="020B0604020202020204" pitchFamily="34" charset="0"/>
              </a:rPr>
              <a:t> </a:t>
            </a:r>
            <a:r>
              <a:rPr lang="en-US" sz="2400" strike="sngStrike" dirty="0">
                <a:solidFill>
                  <a:srgbClr val="254061"/>
                </a:solidFill>
                <a:latin typeface="Arial" panose="020B0604020202020204" pitchFamily="34" charset="0"/>
                <a:ea typeface="Calibri" panose="020F0502020204030204" pitchFamily="34" charset="0"/>
                <a:cs typeface="Arial" panose="020B0604020202020204" pitchFamily="34" charset="0"/>
              </a:rPr>
              <a:t>providing</a:t>
            </a:r>
            <a:r>
              <a:rPr lang="en-US" sz="2400" dirty="0">
                <a:solidFill>
                  <a:srgbClr val="254061"/>
                </a:solidFill>
                <a:latin typeface="Arial" panose="020B0604020202020204" pitchFamily="34" charset="0"/>
                <a:ea typeface="Calibri" panose="020F0502020204030204" pitchFamily="34" charset="0"/>
                <a:cs typeface="Arial" panose="020B0604020202020204" pitchFamily="34" charset="0"/>
              </a:rPr>
              <a:t> </a:t>
            </a:r>
            <a:r>
              <a:rPr lang="en-US" sz="2400" strike="sngStrike" dirty="0">
                <a:solidFill>
                  <a:srgbClr val="254061"/>
                </a:solidFill>
                <a:latin typeface="Arial" panose="020B0604020202020204" pitchFamily="34" charset="0"/>
                <a:ea typeface="Calibri" panose="020F0502020204030204" pitchFamily="34" charset="0"/>
                <a:cs typeface="Arial" panose="020B0604020202020204" pitchFamily="34" charset="0"/>
              </a:rPr>
              <a:t>the following conditions 	are met</a:t>
            </a:r>
            <a:r>
              <a:rPr lang="en-US" sz="2400" dirty="0">
                <a:solidFill>
                  <a:srgbClr val="254061"/>
                </a:solidFill>
                <a:latin typeface="Arial" panose="020B0604020202020204" pitchFamily="34" charset="0"/>
                <a:ea typeface="Calibri" panose="020F0502020204030204" pitchFamily="34" charset="0"/>
                <a:cs typeface="Arial" panose="020B0604020202020204" pitchFamily="34" charset="0"/>
              </a:rPr>
              <a:t> </a:t>
            </a:r>
            <a:r>
              <a:rPr lang="en-US" sz="2400" u="sng" dirty="0">
                <a:solidFill>
                  <a:srgbClr val="254061"/>
                </a:solidFill>
                <a:uFill>
                  <a:solidFill>
                    <a:srgbClr val="ED7C31"/>
                  </a:solidFill>
                </a:uFill>
                <a:latin typeface="Arial" panose="020B0604020202020204" pitchFamily="34" charset="0"/>
                <a:ea typeface="Calibri" panose="020F0502020204030204" pitchFamily="34" charset="0"/>
                <a:cs typeface="Arial" panose="020B0604020202020204" pitchFamily="34" charset="0"/>
              </a:rPr>
              <a:t>if it so chooses. The details of such an inspection would</a:t>
            </a:r>
            <a:r>
              <a:rPr lang="en-US" sz="2400" dirty="0">
                <a:solidFill>
                  <a:srgbClr val="254061"/>
                </a:solidFill>
                <a:latin typeface="Arial" panose="020B0604020202020204" pitchFamily="34" charset="0"/>
                <a:ea typeface="Calibri" panose="020F0502020204030204" pitchFamily="34" charset="0"/>
                <a:cs typeface="Arial" panose="020B0604020202020204" pitchFamily="34" charset="0"/>
              </a:rPr>
              <a:t> </a:t>
            </a:r>
            <a:r>
              <a:rPr lang="en-US" sz="2400" u="sng" dirty="0">
                <a:solidFill>
                  <a:srgbClr val="254061"/>
                </a:solidFill>
                <a:uFill>
                  <a:solidFill>
                    <a:srgbClr val="ED7C31"/>
                  </a:solidFill>
                </a:uFill>
                <a:latin typeface="Arial" panose="020B0604020202020204" pitchFamily="34" charset="0"/>
                <a:ea typeface="Calibri" panose="020F0502020204030204" pitchFamily="34" charset="0"/>
                <a:cs typeface="Arial" panose="020B0604020202020204" pitchFamily="34" charset="0"/>
              </a:rPr>
              <a:t>be 	decided by the</a:t>
            </a:r>
            <a:r>
              <a:rPr lang="en-US" sz="2400" u="sng" spc="-10" dirty="0">
                <a:solidFill>
                  <a:srgbClr val="254061"/>
                </a:solidFill>
                <a:uFill>
                  <a:solidFill>
                    <a:srgbClr val="ED7C31"/>
                  </a:solidFill>
                </a:uFill>
                <a:latin typeface="Arial" panose="020B0604020202020204" pitchFamily="34" charset="0"/>
                <a:ea typeface="Calibri" panose="020F0502020204030204" pitchFamily="34" charset="0"/>
                <a:cs typeface="Arial" panose="020B0604020202020204" pitchFamily="34" charset="0"/>
              </a:rPr>
              <a:t> </a:t>
            </a:r>
            <a:r>
              <a:rPr lang="en-US" sz="2400" u="sng" dirty="0">
                <a:solidFill>
                  <a:srgbClr val="254061"/>
                </a:solidFill>
                <a:uFill>
                  <a:solidFill>
                    <a:srgbClr val="ED7C31"/>
                  </a:solidFill>
                </a:uFill>
                <a:latin typeface="Arial" panose="020B0604020202020204" pitchFamily="34" charset="0"/>
                <a:ea typeface="Calibri" panose="020F0502020204030204" pitchFamily="34" charset="0"/>
                <a:cs typeface="Arial" panose="020B0604020202020204" pitchFamily="34" charset="0"/>
              </a:rPr>
              <a:t>WSC.</a:t>
            </a:r>
            <a:endParaRPr lang="en-US" sz="2400" dirty="0">
              <a:latin typeface="Arial" panose="020B0604020202020204" pitchFamily="34" charset="0"/>
              <a:ea typeface="Calibri" panose="020F0502020204030204" pitchFamily="34" charset="0"/>
              <a:cs typeface="Arial" panose="020B0604020202020204" pitchFamily="34" charset="0"/>
            </a:endParaRPr>
          </a:p>
          <a:p>
            <a:pPr marL="457200" indent="-457200">
              <a:lnSpc>
                <a:spcPct val="105000"/>
              </a:lnSpc>
              <a:spcAft>
                <a:spcPts val="1200"/>
              </a:spcAft>
              <a:buClr>
                <a:srgbClr val="00B050"/>
              </a:buClr>
              <a:buFont typeface="Wingdings" panose="05000000000000000000" pitchFamily="2" charset="2"/>
              <a:buChar char="ü"/>
            </a:pPr>
            <a:r>
              <a:rPr lang="en-US" sz="2600" dirty="0">
                <a:solidFill>
                  <a:srgbClr val="254061"/>
                </a:solidFill>
                <a:latin typeface="Arial" panose="020B0604020202020204" pitchFamily="34" charset="0"/>
                <a:ea typeface="Calibri" panose="020F0502020204030204" pitchFamily="34" charset="0"/>
                <a:cs typeface="Arial" panose="020B0604020202020204" pitchFamily="34" charset="0"/>
              </a:rPr>
              <a:t>80+% of Conference participants agreed that some changes were needed</a:t>
            </a:r>
            <a:endParaRPr lang="en-US" sz="26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73760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4"/>
          <p:cNvSpPr txBox="1">
            <a:spLocks noGrp="1"/>
          </p:cNvSpPr>
          <p:nvPr>
            <p:ph type="title"/>
          </p:nvPr>
        </p:nvSpPr>
        <p:spPr>
          <a:xfrm>
            <a:off x="609600" y="265867"/>
            <a:ext cx="7068400" cy="970400"/>
          </a:xfrm>
          <a:prstGeom prst="rect">
            <a:avLst/>
          </a:prstGeom>
        </p:spPr>
        <p:txBody>
          <a:bodyPr spcFirstLastPara="1" wrap="square" lIns="121900" tIns="121900" rIns="121900" bIns="121900" anchor="b" anchorCtr="0">
            <a:noAutofit/>
          </a:bodyPr>
          <a:lstStyle/>
          <a:p>
            <a:r>
              <a:rPr lang="en" dirty="0">
                <a:latin typeface="+mn-lt"/>
              </a:rPr>
              <a:t>Where did the motions come from?</a:t>
            </a:r>
            <a:endParaRPr dirty="0">
              <a:latin typeface="+mn-lt"/>
            </a:endParaRPr>
          </a:p>
        </p:txBody>
      </p:sp>
      <p:sp>
        <p:nvSpPr>
          <p:cNvPr id="3" name="Rectangle 2"/>
          <p:cNvSpPr/>
          <p:nvPr/>
        </p:nvSpPr>
        <p:spPr>
          <a:xfrm>
            <a:off x="776377" y="1400341"/>
            <a:ext cx="7470476" cy="4924425"/>
          </a:xfrm>
          <a:prstGeom prst="rect">
            <a:avLst/>
          </a:prstGeom>
        </p:spPr>
        <p:txBody>
          <a:bodyPr wrap="square">
            <a:spAutoFit/>
          </a:bodyPr>
          <a:lstStyle/>
          <a:p>
            <a:pPr marL="457200" lvl="0" indent="-457200">
              <a:lnSpc>
                <a:spcPct val="105000"/>
              </a:lnSpc>
              <a:spcAft>
                <a:spcPts val="600"/>
              </a:spcAft>
              <a:buClr>
                <a:srgbClr val="92D050"/>
              </a:buClr>
              <a:buFont typeface="Wingdings" panose="05000000000000000000" pitchFamily="2" charset="2"/>
              <a:buChar char="Ø"/>
            </a:pPr>
            <a:r>
              <a:rPr lang="en-US" sz="2800" dirty="0">
                <a:solidFill>
                  <a:srgbClr val="254061"/>
                </a:solidFill>
                <a:latin typeface="+mn-lt"/>
                <a:ea typeface="Calibri" panose="020F0502020204030204" pitchFamily="34" charset="0"/>
                <a:cs typeface="Times New Roman" panose="02020603050405020304" pitchFamily="18" charset="0"/>
              </a:rPr>
              <a:t>WSC 2018 assigned the revision task to a workgroup</a:t>
            </a:r>
            <a:endParaRPr lang="en-US" sz="2800" dirty="0">
              <a:latin typeface="+mn-lt"/>
              <a:ea typeface="Calibri" panose="020F0502020204030204" pitchFamily="34" charset="0"/>
              <a:cs typeface="Times New Roman" panose="02020603050405020304" pitchFamily="18" charset="0"/>
            </a:endParaRPr>
          </a:p>
          <a:p>
            <a:pPr marL="914400" lvl="1" indent="-457200">
              <a:lnSpc>
                <a:spcPct val="105000"/>
              </a:lnSpc>
              <a:spcAft>
                <a:spcPts val="600"/>
              </a:spcAft>
              <a:buFont typeface="Wingdings" panose="05000000000000000000" pitchFamily="2" charset="2"/>
              <a:buChar char="ü"/>
            </a:pPr>
            <a:r>
              <a:rPr lang="en-US" sz="2800" dirty="0">
                <a:solidFill>
                  <a:srgbClr val="254061"/>
                </a:solidFill>
                <a:latin typeface="+mn-lt"/>
                <a:ea typeface="Calibri" panose="020F0502020204030204" pitchFamily="34" charset="0"/>
                <a:cs typeface="Times New Roman" panose="02020603050405020304" pitchFamily="18" charset="0"/>
              </a:rPr>
              <a:t>Composed of RDs &amp; ADs (mostly) with a WB member as point person</a:t>
            </a:r>
            <a:endParaRPr lang="en-US" sz="2800" dirty="0">
              <a:latin typeface="+mn-lt"/>
              <a:ea typeface="Calibri" panose="020F0502020204030204" pitchFamily="34" charset="0"/>
              <a:cs typeface="Times New Roman" panose="02020603050405020304" pitchFamily="18" charset="0"/>
            </a:endParaRPr>
          </a:p>
          <a:p>
            <a:pPr marL="914400" lvl="1" indent="-457200">
              <a:lnSpc>
                <a:spcPct val="105000"/>
              </a:lnSpc>
              <a:spcAft>
                <a:spcPts val="600"/>
              </a:spcAft>
              <a:buFont typeface="Wingdings" panose="05000000000000000000" pitchFamily="2" charset="2"/>
              <a:buChar char="ü"/>
            </a:pPr>
            <a:r>
              <a:rPr lang="en-US" sz="2800" dirty="0">
                <a:solidFill>
                  <a:srgbClr val="254061"/>
                </a:solidFill>
                <a:latin typeface="+mn-lt"/>
                <a:ea typeface="Calibri" panose="020F0502020204030204" pitchFamily="34" charset="0"/>
                <a:cs typeface="Times New Roman" panose="02020603050405020304" pitchFamily="18" charset="0"/>
              </a:rPr>
              <a:t>Met virtually to formulate recommendations</a:t>
            </a:r>
            <a:endParaRPr lang="en-US" sz="2800" dirty="0">
              <a:latin typeface="+mn-lt"/>
              <a:ea typeface="Calibri" panose="020F0502020204030204" pitchFamily="34" charset="0"/>
              <a:cs typeface="Times New Roman" panose="02020603050405020304" pitchFamily="18" charset="0"/>
            </a:endParaRPr>
          </a:p>
          <a:p>
            <a:pPr marL="457200" lvl="0" indent="-457200">
              <a:lnSpc>
                <a:spcPct val="105000"/>
              </a:lnSpc>
              <a:spcAft>
                <a:spcPts val="600"/>
              </a:spcAft>
              <a:buClr>
                <a:srgbClr val="92D050"/>
              </a:buClr>
              <a:buFont typeface="Wingdings" panose="05000000000000000000" pitchFamily="2" charset="2"/>
              <a:buChar char="Ø"/>
            </a:pPr>
            <a:r>
              <a:rPr lang="en-US" sz="2800" dirty="0">
                <a:solidFill>
                  <a:srgbClr val="254061"/>
                </a:solidFill>
                <a:latin typeface="+mn-lt"/>
                <a:ea typeface="Calibri" panose="020F0502020204030204" pitchFamily="34" charset="0"/>
                <a:cs typeface="Times New Roman" panose="02020603050405020304" pitchFamily="18" charset="0"/>
              </a:rPr>
              <a:t>The World Board discussed and accepted the WG’s recommendations </a:t>
            </a:r>
            <a:endParaRPr lang="en-US" sz="2800" dirty="0">
              <a:latin typeface="+mn-lt"/>
              <a:ea typeface="Calibri" panose="020F0502020204030204" pitchFamily="34" charset="0"/>
              <a:cs typeface="Times New Roman" panose="02020603050405020304" pitchFamily="18" charset="0"/>
            </a:endParaRPr>
          </a:p>
          <a:p>
            <a:pPr marL="457200" lvl="0" indent="-457200">
              <a:lnSpc>
                <a:spcPct val="105000"/>
              </a:lnSpc>
              <a:spcAft>
                <a:spcPts val="600"/>
              </a:spcAft>
              <a:buClr>
                <a:srgbClr val="92D050"/>
              </a:buClr>
              <a:buFont typeface="Wingdings" panose="05000000000000000000" pitchFamily="2" charset="2"/>
              <a:buChar char="Ø"/>
            </a:pPr>
            <a:r>
              <a:rPr lang="en-US" sz="2800" dirty="0">
                <a:solidFill>
                  <a:srgbClr val="254061"/>
                </a:solidFill>
                <a:latin typeface="+mn-lt"/>
                <a:ea typeface="Calibri" panose="020F0502020204030204" pitchFamily="34" charset="0"/>
                <a:cs typeface="Times New Roman" panose="02020603050405020304" pitchFamily="18" charset="0"/>
              </a:rPr>
              <a:t>Conference participants discussed recommendations in two web meetings</a:t>
            </a:r>
            <a:endParaRPr lang="en-US" sz="2800" dirty="0">
              <a:effectLst/>
              <a:latin typeface="+mn-lt"/>
              <a:ea typeface="Calibri" panose="020F0502020204030204" pitchFamily="34" charset="0"/>
              <a:cs typeface="Times New Roman" panose="02020603050405020304" pitchFamily="18" charset="0"/>
            </a:endParaRPr>
          </a:p>
        </p:txBody>
      </p:sp>
      <p:sp>
        <p:nvSpPr>
          <p:cNvPr id="4" name="Google Shape;70;p8">
            <a:extLst>
              <a:ext uri="{FF2B5EF4-FFF2-40B4-BE49-F238E27FC236}">
                <a16:creationId xmlns:a16="http://schemas.microsoft.com/office/drawing/2014/main" id="{C3D1D6E6-42BB-0B47-8928-6088794D9963}"/>
              </a:ext>
            </a:extLst>
          </p:cNvPr>
          <p:cNvSpPr/>
          <p:nvPr/>
        </p:nvSpPr>
        <p:spPr>
          <a:xfrm rot="-5400000">
            <a:off x="200" y="691215"/>
            <a:ext cx="358800" cy="359200"/>
          </a:xfrm>
          <a:prstGeom prst="rect">
            <a:avLst/>
          </a:prstGeom>
          <a:gradFill>
            <a:gsLst>
              <a:gs pos="0">
                <a:srgbClr val="75DDFF"/>
              </a:gs>
              <a:gs pos="100000">
                <a:srgbClr val="09B1E9"/>
              </a:gs>
            </a:gsLst>
            <a:lin ang="5400012" scaled="0"/>
          </a:gradFill>
          <a:ln>
            <a:noFill/>
          </a:ln>
        </p:spPr>
        <p:txBody>
          <a:bodyPr spcFirstLastPara="1" wrap="square" lIns="121900" tIns="121900" rIns="121900" bIns="121900" anchor="ctr" anchorCtr="0">
            <a:noAutofit/>
          </a:bodyPr>
          <a:lstStyle/>
          <a:p>
            <a:pPr marL="0" lvl="0" indent="0">
              <a:spcBef>
                <a:spcPts val="0"/>
              </a:spcBef>
              <a:spcAft>
                <a:spcPts val="0"/>
              </a:spcAft>
              <a:buNone/>
            </a:pPr>
            <a:endParaRPr sz="2489"/>
          </a:p>
        </p:txBody>
      </p:sp>
    </p:spTree>
    <p:extLst>
      <p:ext uri="{BB962C8B-B14F-4D97-AF65-F5344CB8AC3E}">
        <p14:creationId xmlns:p14="http://schemas.microsoft.com/office/powerpoint/2010/main" val="1164410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70059" y="3700964"/>
            <a:ext cx="10322169" cy="2616101"/>
          </a:xfrm>
          <a:prstGeom prst="rect">
            <a:avLst/>
          </a:prstGeom>
        </p:spPr>
        <p:txBody>
          <a:bodyPr wrap="square">
            <a:spAutoFit/>
          </a:bodyPr>
          <a:lstStyle/>
          <a:p>
            <a:pPr>
              <a:spcAft>
                <a:spcPts val="1200"/>
              </a:spcAft>
            </a:pPr>
            <a:r>
              <a:rPr lang="en-US" sz="2200" dirty="0">
                <a:solidFill>
                  <a:srgbClr val="002060"/>
                </a:solidFill>
              </a:rPr>
              <a:t>These rules describe the way the Fellowship Intellectual Property Trust is to be administered. They describe the intellectual properties held by the Trust, the parties to the Trust, the rights and responsibilities of each of those parties, and the relationship between them. They also describe specific means by which the rights and responsibilities of the Trustee can be revoked and reassigned, and the procedure to be used in altering specific provisions of the Trust Instrument itself.</a:t>
            </a:r>
          </a:p>
          <a:p>
            <a:pPr algn="r">
              <a:spcAft>
                <a:spcPts val="1200"/>
              </a:spcAft>
            </a:pPr>
            <a:r>
              <a:rPr lang="en-US" sz="2200" dirty="0">
                <a:solidFill>
                  <a:srgbClr val="002060"/>
                </a:solidFill>
              </a:rPr>
              <a:t>    Article I, Section 2 of the Operational Rules</a:t>
            </a:r>
          </a:p>
        </p:txBody>
      </p:sp>
      <p:sp>
        <p:nvSpPr>
          <p:cNvPr id="7" name="Google Shape;118;p14"/>
          <p:cNvSpPr txBox="1">
            <a:spLocks/>
          </p:cNvSpPr>
          <p:nvPr/>
        </p:nvSpPr>
        <p:spPr>
          <a:xfrm>
            <a:off x="141459" y="310028"/>
            <a:ext cx="4714044" cy="2283777"/>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4400" b="1" dirty="0">
                <a:solidFill>
                  <a:schemeClr val="accent1">
                    <a:lumMod val="50000"/>
                  </a:schemeClr>
                </a:solidFill>
              </a:rPr>
              <a:t>Purpose of </a:t>
            </a:r>
            <a:r>
              <a:rPr lang="en-US" sz="4400" b="1" i="1" dirty="0">
                <a:solidFill>
                  <a:schemeClr val="accent1">
                    <a:lumMod val="50000"/>
                  </a:schemeClr>
                </a:solidFill>
              </a:rPr>
              <a:t>FIPT</a:t>
            </a:r>
            <a:r>
              <a:rPr lang="en-US" sz="4400" b="1" dirty="0">
                <a:solidFill>
                  <a:schemeClr val="accent1">
                    <a:lumMod val="50000"/>
                  </a:schemeClr>
                </a:solidFill>
              </a:rPr>
              <a:t> Operational Rules</a:t>
            </a:r>
          </a:p>
        </p:txBody>
      </p:sp>
    </p:spTree>
    <p:extLst>
      <p:ext uri="{BB962C8B-B14F-4D97-AF65-F5344CB8AC3E}">
        <p14:creationId xmlns:p14="http://schemas.microsoft.com/office/powerpoint/2010/main" val="3148808591"/>
      </p:ext>
    </p:extLst>
  </p:cSld>
  <p:clrMapOvr>
    <a:masterClrMapping/>
  </p:clrMapOvr>
</p:sld>
</file>

<file path=ppt/theme/theme1.xml><?xml version="1.0" encoding="utf-8"?>
<a:theme xmlns:a="http://schemas.openxmlformats.org/drawingml/2006/main" name="Nestor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1084</TotalTime>
  <Words>6315</Words>
  <Application>Microsoft Macintosh PowerPoint</Application>
  <PresentationFormat>Widescreen</PresentationFormat>
  <Paragraphs>264</Paragraphs>
  <Slides>33</Slides>
  <Notes>33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Arial</vt:lpstr>
      <vt:lpstr>Calibri</vt:lpstr>
      <vt:lpstr>Droid Serif</vt:lpstr>
      <vt:lpstr>Franklin Gothic Book</vt:lpstr>
      <vt:lpstr>Helvetica</vt:lpstr>
      <vt:lpstr>Ink Free</vt:lpstr>
      <vt:lpstr>Lucida Calligraphy</vt:lpstr>
      <vt:lpstr>Lucida Handwriting</vt:lpstr>
      <vt:lpstr>Wingdings</vt:lpstr>
      <vt:lpstr>Nestor template</vt:lpstr>
      <vt:lpstr>PowerPoint Presentation</vt:lpstr>
      <vt:lpstr>PowerPoint Presentation</vt:lpstr>
      <vt:lpstr>These videos only cover the main points of the CAR.  We encourage all members to read the CAR itself.  Please visit www.na.org/conference for the complete 2020 CAR. </vt:lpstr>
      <vt:lpstr>PowerPoint Presentation</vt:lpstr>
      <vt:lpstr>Resources</vt:lpstr>
      <vt:lpstr>PowerPoint Presentation</vt:lpstr>
      <vt:lpstr>PowerPoint Presentation</vt:lpstr>
      <vt:lpstr>Where did the motions come from?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Minor updates and revisions</vt:lpstr>
      <vt:lpstr>PowerPoint Presentation</vt:lpstr>
      <vt:lpstr>PowerPoint Presentation</vt:lpstr>
      <vt:lpstr>PowerPoint Presentation</vt:lpstr>
      <vt:lpstr>PowerPoint Presentation</vt:lpstr>
      <vt:lpstr>Use Policy</vt:lpstr>
      <vt:lpstr>Summary of Proposed Changes</vt:lpstr>
      <vt:lpstr>Proposed changes to the Use Policy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David Buffington</dc:creator>
  <cp:lastModifiedBy>Stacy</cp:lastModifiedBy>
  <cp:revision>97</cp:revision>
  <dcterms:modified xsi:type="dcterms:W3CDTF">2019-12-09T18:15:15Z</dcterms:modified>
</cp:coreProperties>
</file>