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256" r:id="rId2"/>
    <p:sldId id="276" r:id="rId3"/>
    <p:sldId id="277" r:id="rId4"/>
    <p:sldId id="257" r:id="rId5"/>
    <p:sldId id="259" r:id="rId6"/>
    <p:sldId id="262" r:id="rId7"/>
    <p:sldId id="279" r:id="rId8"/>
    <p:sldId id="267" r:id="rId9"/>
    <p:sldId id="271" r:id="rId10"/>
    <p:sldId id="280" r:id="rId11"/>
    <p:sldId id="281" r:id="rId12"/>
    <p:sldId id="282" r:id="rId13"/>
    <p:sldId id="283" r:id="rId14"/>
    <p:sldId id="278" r:id="rId15"/>
    <p:sldId id="284" r:id="rId16"/>
    <p:sldId id="285" r:id="rId17"/>
    <p:sldId id="275" r:id="rId18"/>
    <p:sldId id="287" r:id="rId19"/>
    <p:sldId id="286"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69A"/>
    <a:srgbClr val="2969D5"/>
    <a:srgbClr val="34C3F2"/>
    <a:srgbClr val="0D5CA2"/>
    <a:srgbClr val="FFFFFF"/>
    <a:srgbClr val="3AC5F3"/>
    <a:srgbClr val="C1EF85"/>
    <a:srgbClr val="2F74E9"/>
    <a:srgbClr val="6EDAFE"/>
    <a:srgbClr val="107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3" autoAdjust="0"/>
    <p:restoredTop sz="79361" autoAdjust="0"/>
  </p:normalViewPr>
  <p:slideViewPr>
    <p:cSldViewPr snapToGrid="0" snapToObjects="1">
      <p:cViewPr varScale="1">
        <p:scale>
          <a:sx n="102" d="100"/>
          <a:sy n="102" d="100"/>
        </p:scale>
        <p:origin x="1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org/id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This is the first of five PowerPoints covering material in the 2020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Conference Agenda Report</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(or</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 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for short).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fontAlgn="base">
              <a:lnSpc>
                <a:spcPct val="107000"/>
              </a:lnSpc>
              <a:spcBef>
                <a:spcPts val="0"/>
              </a:spcBef>
              <a:spcAft>
                <a:spcPts val="15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Some of the work related to the effectiveness and sustainability of the WSC included: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ts val="1500"/>
              </a:lnSpc>
              <a:spcBef>
                <a:spcPts val="0"/>
              </a:spcBef>
              <a:spcAft>
                <a:spcPts val="150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Suggestions about updates to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A Guide to World Services in NA</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to better describe current practices. These recommendations will be reflected in the Conference Approval Track material. They include the idea that the WSC is more than a biennial event because its work continues throughout the cycle and that references to communication and collaboration be expanded to include web meetings and email communication.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ts val="1500"/>
              </a:lnSpc>
              <a:spcBef>
                <a:spcPts val="0"/>
              </a:spcBef>
              <a:spcAft>
                <a:spcPts val="150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Discussions, which are ongoing, centered on what is an effective and sustainable WSC and what that means in relationship to the WSC Mission Statement.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ts val="1500"/>
              </a:lnSpc>
              <a:spcBef>
                <a:spcPts val="0"/>
              </a:spcBef>
              <a:spcAft>
                <a:spcPts val="1500"/>
              </a:spcAft>
              <a:buFont typeface="Symbol" panose="05050102010706020507" pitchFamily="18" charset="2"/>
              <a:buChar char=""/>
            </a:pPr>
            <a:r>
              <a:rPr lang="en-US" sz="1100" dirty="0">
                <a:effectLst/>
                <a:latin typeface="Franklin Gothic Book" panose="020B0503020102020204" pitchFamily="34" charset="0"/>
                <a:ea typeface="Calibri" panose="020F0502020204030204" pitchFamily="34" charset="0"/>
                <a:cs typeface="Arial" panose="020B0604020202020204" pitchFamily="34" charset="0"/>
              </a:rPr>
              <a:t>And ideas about a WSC evaluation tool. We are going to try some form of evaluation at the WSC, but we have not settled on the details yet.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ts val="1500"/>
              </a:lnSpc>
              <a:spcBef>
                <a:spcPts val="0"/>
              </a:spcBef>
              <a:spcAft>
                <a:spcPts val="800"/>
              </a:spcAft>
              <a:buNone/>
            </a:pPr>
            <a:r>
              <a:rPr lang="en-US" sz="110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For more information about this project see the essay in the </a:t>
            </a:r>
            <a:r>
              <a:rPr lang="en-US" sz="1100" i="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CAR</a:t>
            </a:r>
            <a:r>
              <a:rPr lang="en-US" sz="110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as well as the project webpage: </a:t>
            </a:r>
            <a:r>
              <a:rPr lang="en-US" sz="11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www.na.org/future</a:t>
            </a:r>
            <a:r>
              <a:rPr lang="en-US" sz="110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a:t>
            </a:r>
            <a:endParaRPr sz="1100" dirty="0">
              <a:latin typeface="Franklin Gothic Book" panose="020B0503020102020204" pitchFamily="34" charset="0"/>
            </a:endParaRPr>
          </a:p>
        </p:txBody>
      </p:sp>
    </p:spTree>
    <p:extLst>
      <p:ext uri="{BB962C8B-B14F-4D97-AF65-F5344CB8AC3E}">
        <p14:creationId xmlns:p14="http://schemas.microsoft.com/office/powerpoint/2010/main" val="10597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fontAlgn="base">
              <a:lnSpc>
                <a:spcPct val="107000"/>
              </a:lnSpc>
              <a:spcBef>
                <a:spcPts val="0"/>
              </a:spcBef>
              <a:spcAft>
                <a:spcPts val="15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workgroup also forwarded input to the World Board for the Role of Zones Project Plan.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1500"/>
              </a:spcAft>
              <a:buNone/>
            </a:pPr>
            <a:r>
              <a:rPr lang="en-US" sz="110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t>That project plan comes from a motion approved at WSC 2018 for the Board to develop a project plan “for presentation at WSC 2020 on the role of Zones, their relationship to the wider fellowship, including integrating Zonal Delegate participation into the decision-making process at WSC.” The project plan </a:t>
            </a:r>
            <a:r>
              <a:rPr lang="en-US" sz="1100" dirty="0">
                <a:effectLst/>
                <a:latin typeface="Franklin Gothic Book" panose="020B0503020102020204" pitchFamily="34" charset="0"/>
                <a:ea typeface="Calibri" panose="020F0502020204030204" pitchFamily="34" charset="0"/>
                <a:cs typeface="Arial" panose="020B0604020202020204" pitchFamily="34" charset="0"/>
              </a:rPr>
              <a:t>will be included in the Conference Approval Track material in January 2020</a:t>
            </a:r>
            <a:endParaRPr sz="1100" dirty="0">
              <a:latin typeface="Franklin Gothic Book" panose="020B0503020102020204" pitchFamily="34" charset="0"/>
            </a:endParaRPr>
          </a:p>
        </p:txBody>
      </p:sp>
    </p:spTree>
    <p:extLst>
      <p:ext uri="{BB962C8B-B14F-4D97-AF65-F5344CB8AC3E}">
        <p14:creationId xmlns:p14="http://schemas.microsoft.com/office/powerpoint/2010/main" val="416179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In the final part of this video we are going to briefly talk about the Issue Discussion Topics, which are commonly known as IDTs.</a:t>
            </a:r>
            <a:endParaRPr lang="en-US" sz="1050" kern="0" dirty="0">
              <a:solidFill>
                <a:srgbClr val="000000"/>
              </a:solidFill>
              <a:effectLst/>
              <a:latin typeface="Calibri" panose="020F0502020204030204" pitchFamily="34" charset="0"/>
              <a:ea typeface="PMingLiU"/>
              <a:cs typeface="Arial" panose="020B0604020202020204" pitchFamily="34" charset="0"/>
            </a:endParaRPr>
          </a:p>
          <a:p>
            <a:pPr marL="0" marR="0" indent="0">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IDTs are issues of Fellowship-wide concern or interest that are</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dirty="0">
                <a:effectLst/>
                <a:latin typeface="Franklin Gothic Book" panose="020B0503020102020204" pitchFamily="34" charset="0"/>
                <a:ea typeface="Calibri" panose="020F0502020204030204" pitchFamily="34" charset="0"/>
                <a:cs typeface="Arial" panose="020B0604020202020204" pitchFamily="34" charset="0"/>
              </a:rPr>
              <a:t>selected for discussion each Conference cycle. At WSC 2018, Conference participants choose these topics, guided by the results of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survey, which is open to any interested member, group, or service body. The World Board can also independently add an IDT, if they believe there is a need to do so, as was the case in this cycle with the third topic.</a:t>
            </a:r>
            <a:endParaRPr dirty="0">
              <a:latin typeface="Franklin Gothic Book" panose="020B0503020102020204" pitchFamily="34" charset="0"/>
            </a:endParaRPr>
          </a:p>
        </p:txBody>
      </p:sp>
    </p:spTree>
    <p:extLst>
      <p:ext uri="{BB962C8B-B14F-4D97-AF65-F5344CB8AC3E}">
        <p14:creationId xmlns:p14="http://schemas.microsoft.com/office/powerpoint/2010/main" val="2640523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tabLst>
                <a:tab pos="457200" algn="l"/>
              </a:tabLst>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three topics for this cycle were Attracting Members to Service, Carrying the Message and Making NA Attractive, and Drug Replacement Therapy/Medication-Assisted Treatment as It Relates to Narcotics Anonymous. Conference participants were able to help frame the discussions for these topics by participating in a web meeting in July 2018.</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57200" algn="l"/>
              </a:tabLst>
            </a:pPr>
            <a:r>
              <a:rPr lang="en-US" sz="1100" dirty="0">
                <a:effectLst/>
                <a:latin typeface="Franklin Gothic Book" panose="020B0503020102020204" pitchFamily="34" charset="0"/>
                <a:ea typeface="Calibri" panose="020F0502020204030204" pitchFamily="34" charset="0"/>
                <a:cs typeface="Arial" panose="020B0604020202020204" pitchFamily="34" charset="0"/>
              </a:rPr>
              <a:t>Resources for local workshops can be found at </a:t>
            </a:r>
            <a:r>
              <a:rPr lang="en-US" sz="11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www.na.org/idt</a:t>
            </a:r>
            <a:r>
              <a:rPr lang="en-US" sz="1100" dirty="0">
                <a:effectLst/>
                <a:latin typeface="Franklin Gothic Book" panose="020B0503020102020204" pitchFamily="34" charset="0"/>
                <a:ea typeface="Calibri" panose="020F0502020204030204" pitchFamily="34"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457200" algn="l"/>
              </a:tabLst>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contains a few highlights of the input on each topic. A full summary will be included with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Conference Report</a:t>
            </a:r>
            <a:r>
              <a:rPr lang="en-US" sz="1100" dirty="0">
                <a:effectLst/>
                <a:latin typeface="Franklin Gothic Book" panose="020B0503020102020204" pitchFamily="34" charset="0"/>
                <a:ea typeface="Calibri" panose="020F0502020204030204" pitchFamily="34"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417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The Attracting Members to Service IDT was highly rated in the 2018 </a:t>
            </a:r>
            <a:r>
              <a:rPr lang="en-US" sz="1100" i="1" kern="1200" dirty="0">
                <a:solidFill>
                  <a:srgbClr val="000000"/>
                </a:solidFill>
                <a:effectLst/>
                <a:latin typeface="Franklin Gothic Book" panose="020B0503020102020204" pitchFamily="34" charset="0"/>
                <a:ea typeface="PMingLiU"/>
                <a:cs typeface="Arial" panose="020B0604020202020204" pitchFamily="34" charset="0"/>
              </a:rPr>
              <a:t>CAR</a:t>
            </a:r>
            <a:r>
              <a:rPr lang="en-US" sz="1100" kern="1200" dirty="0">
                <a:solidFill>
                  <a:srgbClr val="000000"/>
                </a:solidFill>
                <a:effectLst/>
                <a:latin typeface="Franklin Gothic Book" panose="020B0503020102020204" pitchFamily="34" charset="0"/>
                <a:ea typeface="PMingLiU"/>
                <a:cs typeface="Arial" panose="020B0604020202020204" pitchFamily="34" charset="0"/>
              </a:rPr>
              <a:t> survey and focused on sharing information and best practices to attract members to service. All of the input shared with us emphasized the critical role of NA service, and the fact that we, as members, are all responsible for attracting others to join us in carrying the message.</a:t>
            </a:r>
            <a:endParaRPr lang="en-US" dirty="0"/>
          </a:p>
        </p:txBody>
      </p:sp>
    </p:spTree>
    <p:extLst>
      <p:ext uri="{BB962C8B-B14F-4D97-AF65-F5344CB8AC3E}">
        <p14:creationId xmlns:p14="http://schemas.microsoft.com/office/powerpoint/2010/main" val="58726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Carrying the Message and Making NA Attractive was also highly rated in the </a:t>
            </a:r>
            <a:r>
              <a:rPr lang="en-US" sz="1100" i="1" kern="1200" dirty="0">
                <a:solidFill>
                  <a:srgbClr val="000000"/>
                </a:solidFill>
                <a:effectLst/>
                <a:latin typeface="Franklin Gothic Book" panose="020B0503020102020204" pitchFamily="34" charset="0"/>
                <a:ea typeface="PMingLiU"/>
                <a:cs typeface="Arial" panose="020B0604020202020204" pitchFamily="34" charset="0"/>
              </a:rPr>
              <a:t>CAR</a:t>
            </a:r>
            <a:r>
              <a:rPr lang="en-US" sz="1100" kern="1200" dirty="0">
                <a:solidFill>
                  <a:srgbClr val="000000"/>
                </a:solidFill>
                <a:effectLst/>
                <a:latin typeface="Franklin Gothic Book" panose="020B0503020102020204" pitchFamily="34" charset="0"/>
                <a:ea typeface="PMingLiU"/>
                <a:cs typeface="Arial" panose="020B0604020202020204" pitchFamily="34" charset="0"/>
              </a:rPr>
              <a:t> survey. This IDT focused on how we welcome new members to NA, and how we encourage them to stay. Many simple, but effective ideas were shared, including having a greeter, offering phone numbers, and meeting members, in the words of the input, “where they’re at,” regardless of... It was also noted that a strong commitment to carrying our message builds NA unity, which in turn improves society’s perception of NA as a viable program of recovery.</a:t>
            </a:r>
            <a:endParaRPr lang="en-US" dirty="0"/>
          </a:p>
        </p:txBody>
      </p:sp>
    </p:spTree>
    <p:extLst>
      <p:ext uri="{BB962C8B-B14F-4D97-AF65-F5344CB8AC3E}">
        <p14:creationId xmlns:p14="http://schemas.microsoft.com/office/powerpoint/2010/main" val="107174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The World Board notified the 2018 WSC that it was likely there would be a third IDT and decided to add Drug Replacement Therapy/Medication-Assisted Treatment as It Relates to NA during the June 2018 Board meeting. The issue of addicts attending NA meetings while being prescribed medication to treat their addiction, and the ability of groups to make them feel welcome, has become increasingly pressing for many NA groups over the last few Conference cycles. This issue was also identified as having a high impact in the 2016–2018 NAWS Strategic Plan.</a:t>
            </a:r>
            <a:endParaRPr lang="en-US" dirty="0"/>
          </a:p>
        </p:txBody>
      </p:sp>
    </p:spTree>
    <p:extLst>
      <p:ext uri="{BB962C8B-B14F-4D97-AF65-F5344CB8AC3E}">
        <p14:creationId xmlns:p14="http://schemas.microsoft.com/office/powerpoint/2010/main" val="260023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The Conference also adopted a regional motion from the 2018 </a:t>
            </a:r>
            <a:r>
              <a:rPr lang="en-US" sz="1100" i="1" kern="1200" dirty="0">
                <a:solidFill>
                  <a:srgbClr val="000000"/>
                </a:solidFill>
                <a:effectLst/>
                <a:latin typeface="Franklin Gothic Book" panose="020B0503020102020204" pitchFamily="34" charset="0"/>
                <a:ea typeface="PMingLiU"/>
                <a:cs typeface="Arial" panose="020B0604020202020204" pitchFamily="34" charset="0"/>
              </a:rPr>
              <a:t>CAR</a:t>
            </a:r>
            <a:r>
              <a:rPr lang="en-US" sz="1100" kern="1200" dirty="0">
                <a:solidFill>
                  <a:srgbClr val="000000"/>
                </a:solidFill>
                <a:effectLst/>
                <a:latin typeface="Franklin Gothic Book" panose="020B0503020102020204" pitchFamily="34" charset="0"/>
                <a:ea typeface="PMingLiU"/>
                <a:cs typeface="Arial" panose="020B0604020202020204" pitchFamily="34" charset="0"/>
              </a:rPr>
              <a:t> to create a project plan to create or revise a piece of recovery literature to directly address this issue.</a:t>
            </a:r>
            <a:endParaRPr lang="en-US" sz="1050" kern="0" dirty="0">
              <a:solidFill>
                <a:srgbClr val="000000"/>
              </a:solidFill>
              <a:effectLst/>
              <a:latin typeface="Calibri" panose="020F0502020204030204" pitchFamily="34" charset="0"/>
              <a:ea typeface="PMingLiU"/>
              <a:cs typeface="Arial" panose="020B0604020202020204" pitchFamily="34" charset="0"/>
            </a:endParaRPr>
          </a:p>
          <a:p>
            <a:pPr marL="0" marR="0" indent="0">
              <a:lnSpc>
                <a:spcPct val="107000"/>
              </a:lnSpc>
              <a:spcBef>
                <a:spcPts val="0"/>
              </a:spcBef>
              <a:spcAft>
                <a:spcPts val="800"/>
              </a:spcAft>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The motion and its intent are on your screen.</a:t>
            </a:r>
            <a:endParaRPr lang="en-US" dirty="0"/>
          </a:p>
        </p:txBody>
      </p:sp>
    </p:spTree>
    <p:extLst>
      <p:ext uri="{BB962C8B-B14F-4D97-AF65-F5344CB8AC3E}">
        <p14:creationId xmlns:p14="http://schemas.microsoft.com/office/powerpoint/2010/main" val="323832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We hoped that this IDT would help us to shape the project plan called for in Motion nine, and this has been partially successful. Three main ideas were offered, no matter where the workshops were held: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Welcome addicts attending NA while on DRT/MAT. They are still NA members and should be treated like any other member.</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Connect members on DRT/MAT with others who had the same experience and achieved abstinence.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Consider developing consistent language in the form of a statement that can be included in meeting formats.</a:t>
            </a:r>
          </a:p>
          <a:p>
            <a:pPr marL="0" marR="0" lvl="0" indent="0">
              <a:lnSpc>
                <a:spcPct val="107000"/>
              </a:lnSpc>
              <a:spcBef>
                <a:spcPts val="0"/>
              </a:spcBef>
              <a:spcAft>
                <a:spcPts val="800"/>
              </a:spcAft>
              <a:buFont typeface="Symbol" panose="05050102010706020507" pitchFamily="18" charset="2"/>
              <a:buNone/>
            </a:pPr>
            <a:r>
              <a:rPr lang="en-US" sz="1100" kern="1200" dirty="0">
                <a:solidFill>
                  <a:srgbClr val="000000"/>
                </a:solidFill>
                <a:effectLst/>
                <a:latin typeface="Franklin Gothic Book" panose="020B0503020102020204" pitchFamily="34" charset="0"/>
                <a:ea typeface="PMingLiU"/>
                <a:cs typeface="Arial" panose="020B0604020202020204" pitchFamily="34" charset="0"/>
              </a:rPr>
              <a:t>What we have not heard is input that helps us frame a piece of Fellowship-approved literature about this issue. Unless the Conference can provide us with other directions, we will propose that we frame an additional discussion about this topic for the next Conference cycle that seeks to gather the needed input.</a:t>
            </a:r>
            <a:endParaRPr lang="en-US" dirty="0"/>
          </a:p>
        </p:txBody>
      </p:sp>
    </p:spTree>
    <p:extLst>
      <p:ext uri="{BB962C8B-B14F-4D97-AF65-F5344CB8AC3E}">
        <p14:creationId xmlns:p14="http://schemas.microsoft.com/office/powerpoint/2010/main" val="347790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We hope this PowerPoint has helped in your discussion of this material. Please note that there are other PowerPoints and videos that focus on other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CAR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contents. These resources,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Conference Agenda Report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and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CAR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survey are available online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3"/>
              </a:rPr>
              <a:t>www.na.org/conference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Hard copies of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CAR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may be purchased from NA World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We welcome your questions and your feedback on the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CAR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and all other issues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hlinkClick r:id="rId4" action="ppaction://hlinkfile"/>
              </a:rPr>
              <a:t>worldboard@na.org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t>
            </a:r>
          </a:p>
          <a:p>
            <a:pPr marL="139700" indent="0">
              <a:buNone/>
            </a:pPr>
            <a:endParaRPr lang="en-US" dirty="0"/>
          </a:p>
        </p:txBody>
      </p:sp>
    </p:spTree>
    <p:extLst>
      <p:ext uri="{BB962C8B-B14F-4D97-AF65-F5344CB8AC3E}">
        <p14:creationId xmlns:p14="http://schemas.microsoft.com/office/powerpoint/2010/main" val="824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This PowerPoint covers the introductory essay for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Conference Agenda Report</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the essay on the WSC of the Future Project, and the summary of the input received on the Issue Discussion Topics from the last Conference cycle.</a:t>
            </a:r>
            <a:endParaRPr dirty="0"/>
          </a:p>
        </p:txBody>
      </p:sp>
    </p:spTree>
    <p:extLst>
      <p:ext uri="{BB962C8B-B14F-4D97-AF65-F5344CB8AC3E}">
        <p14:creationId xmlns:p14="http://schemas.microsoft.com/office/powerpoint/2010/main" val="26205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These PowerPoints cover only the main points of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We encourage all members to read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itself for more information, Please visit </a:t>
            </a:r>
            <a:r>
              <a:rPr lang="en-US" sz="11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www.na.org/conference</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for the complete 2020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the other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PowerPoints, </a:t>
            </a:r>
            <a:r>
              <a:rPr lang="en-US" sz="1100" dirty="0">
                <a:effectLst/>
                <a:latin typeface="Franklin Gothic Book" panose="020B0503020102020204" pitchFamily="34" charset="0"/>
                <a:ea typeface="Calibri" panose="020F0502020204030204" pitchFamily="34" charset="0"/>
                <a:cs typeface="Calibri" panose="020F0502020204030204" pitchFamily="34" charset="0"/>
              </a:rPr>
              <a:t>video versions of the PowerPoints, </a:t>
            </a:r>
            <a:r>
              <a:rPr lang="en-US" sz="1100" dirty="0">
                <a:effectLst/>
                <a:latin typeface="Franklin Gothic Book" panose="020B0503020102020204" pitchFamily="34" charset="0"/>
                <a:ea typeface="Calibri" panose="020F0502020204030204" pitchFamily="34" charset="0"/>
                <a:cs typeface="Arial" panose="020B0604020202020204" pitchFamily="34" charset="0"/>
              </a:rPr>
              <a:t>and other Conference materials.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lvl="0" indent="0">
              <a:spcBef>
                <a:spcPts val="0"/>
              </a:spcBef>
              <a:spcAft>
                <a:spcPts val="0"/>
              </a:spcAft>
              <a:buNone/>
            </a:pPr>
            <a:endParaRPr dirty="0"/>
          </a:p>
        </p:txBody>
      </p:sp>
    </p:spTree>
    <p:extLst>
      <p:ext uri="{BB962C8B-B14F-4D97-AF65-F5344CB8AC3E}">
        <p14:creationId xmlns:p14="http://schemas.microsoft.com/office/powerpoint/2010/main" val="313514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opening pages of the 2020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describe the theme for the 2020 World Service Conference and the upcoming 2-year cycle, which is Invest in Our Vision.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5000"/>
              </a:lnSpc>
              <a:spcBef>
                <a:spcPts val="0"/>
              </a:spcBef>
              <a:spcAft>
                <a:spcPts val="600"/>
              </a:spcAft>
              <a:buNone/>
            </a:pP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If you’re viewing this </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PowerPoint, you’re a member who invests in NA. It costs nothing to belong to NA, but most of us are grateful to contribute our time, energy, and money to our meetings and services. Our personal investments in Narcotics Anonymous help save the lives of addicts we may never meet.</a:t>
            </a:r>
          </a:p>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introduction explains what to expect in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Conference Agenda Report</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There are five motions from the World Board—one to approve the strategic plan long-term goals, one to approve the IP Mental Health in Recovery, and three related to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Fellowship Intellectual Property Trust</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There are eleven regional motions. Where possible, the ideas in the regional motions have been included in 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survey to give input on priorities for recovery literature, service material, and Issue Discussion Topics. This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survey also includes some questions that will help shape Conference discussions about literature and service material processes and categories.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a:t>
            </a:r>
            <a:r>
              <a:rPr lang="en-US" sz="11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sz="1100" dirty="0">
                <a:effectLst/>
                <a:latin typeface="Franklin Gothic Book" panose="020B0503020102020204" pitchFamily="34" charset="0"/>
                <a:ea typeface="Calibri" panose="020F0502020204030204" pitchFamily="34" charset="0"/>
                <a:cs typeface="Arial" panose="020B0604020202020204" pitchFamily="34" charset="0"/>
              </a:rPr>
              <a:t> also includes an essay for Conference participants on what to expect at the WSC and how to prepare in the months between now and then, as well as a glossary of terms and abbreviations.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0" i="0" u="none" strike="noStrike" cap="none"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sym typeface="Arial"/>
              </a:rPr>
              <a:t>The </a:t>
            </a:r>
            <a:r>
              <a:rPr lang="en-US" sz="1100" b="0" i="1" u="none" strike="noStrike" cap="none"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sym typeface="Arial"/>
              </a:rPr>
              <a:t>CAR</a:t>
            </a:r>
            <a:r>
              <a:rPr lang="en-US" sz="1100" b="0" i="0" u="none" strike="noStrike" cap="none"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sym typeface="Arial"/>
              </a:rPr>
              <a:t> is the first of three WSC publications and is followed by the Conference Approval Track material in January, and the Conference Report that is released not long before the WSC. All of the Conference publications and related material are posted at: www.na.org/conference. </a:t>
            </a:r>
            <a:endParaRPr sz="1100" b="0" i="0" u="none" strike="noStrike" cap="none"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latin typeface="Franklin Gothic Book" panose="020B0503020102020204" pitchFamily="34" charset="0"/>
              </a:rPr>
              <a:t>One of the essays in the CAR focuses on the WSC of the Future project, which was approved at the 2018 Conference.</a:t>
            </a:r>
            <a:endParaRPr dirty="0">
              <a:latin typeface="Franklin Gothic Book" panose="020B0503020102020204" pitchFamily="34" charset="0"/>
            </a:endParaRPr>
          </a:p>
        </p:txBody>
      </p:sp>
    </p:spTree>
    <p:extLst>
      <p:ext uri="{BB962C8B-B14F-4D97-AF65-F5344CB8AC3E}">
        <p14:creationId xmlns:p14="http://schemas.microsoft.com/office/powerpoint/2010/main" val="324598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project was charged with three main goals</a:t>
            </a:r>
            <a:r>
              <a:rPr lang="en-US" sz="110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a:t>
            </a:r>
            <a:endParaRPr lang="en-US" sz="1100" dirty="0">
              <a:effectLst/>
              <a:latin typeface="Franklin Gothic Book" panose="020B0503020102020204" pitchFamily="34" charset="0"/>
              <a:ea typeface="Calibri" panose="020F0502020204030204" pitchFamily="34" charset="0"/>
              <a:cs typeface="Arial" panose="020B0604020202020204" pitchFamily="34" charset="0"/>
            </a:endParaRPr>
          </a:p>
          <a:p>
            <a:pPr marL="342900" marR="0" lvl="0" indent="-342900">
              <a:lnSpc>
                <a:spcPts val="1500"/>
              </a:lnSpc>
              <a:spcBef>
                <a:spcPts val="0"/>
              </a:spcBef>
              <a:spcAft>
                <a:spcPts val="0"/>
              </a:spcAft>
              <a:buFont typeface="+mj-lt"/>
              <a:buAutoNum type="arabicPeriod"/>
            </a:pPr>
            <a:r>
              <a:rPr lang="en-US" sz="1100" dirty="0">
                <a:effectLst/>
                <a:latin typeface="Franklin Gothic Book" panose="020B0503020102020204" pitchFamily="34" charset="0"/>
                <a:ea typeface="Calibri" panose="020F0502020204030204" pitchFamily="34" charset="0"/>
                <a:cs typeface="Arial" panose="020B0604020202020204" pitchFamily="34" charset="0"/>
              </a:rPr>
              <a:t>Build a shared understanding of what is an effective and sustainable WSC </a:t>
            </a:r>
          </a:p>
          <a:p>
            <a:pPr marL="342900" marR="0" lvl="0" indent="-342900">
              <a:lnSpc>
                <a:spcPts val="1500"/>
              </a:lnSpc>
              <a:spcBef>
                <a:spcPts val="0"/>
              </a:spcBef>
              <a:spcAft>
                <a:spcPts val="0"/>
              </a:spcAft>
              <a:buFont typeface="+mj-lt"/>
              <a:buAutoNum type="arabicPeriod"/>
            </a:pPr>
            <a:r>
              <a:rPr lang="en-US" sz="1100" dirty="0">
                <a:effectLst/>
                <a:latin typeface="Franklin Gothic Book" panose="020B0503020102020204" pitchFamily="34" charset="0"/>
                <a:ea typeface="Calibri" panose="020F0502020204030204" pitchFamily="34" charset="0"/>
                <a:cs typeface="Arial" panose="020B0604020202020204" pitchFamily="34" charset="0"/>
              </a:rPr>
              <a:t>Strengthen collaboration among zonal forums and between NAWS and zonal forums</a:t>
            </a:r>
          </a:p>
          <a:p>
            <a:pPr marL="342900" marR="0" lvl="0" indent="-342900">
              <a:lnSpc>
                <a:spcPts val="1500"/>
              </a:lnSpc>
              <a:spcBef>
                <a:spcPts val="0"/>
              </a:spcBef>
              <a:spcAft>
                <a:spcPts val="0"/>
              </a:spcAft>
              <a:buFont typeface="+mj-lt"/>
              <a:buAutoNum type="arabicPeriod"/>
            </a:pPr>
            <a:r>
              <a:rPr lang="en-US" sz="1100" dirty="0">
                <a:effectLst/>
                <a:latin typeface="Franklin Gothic Book" panose="020B0503020102020204" pitchFamily="34" charset="0"/>
                <a:ea typeface="Calibri" panose="020F0502020204030204" pitchFamily="34" charset="0"/>
                <a:cs typeface="Arial" panose="020B0604020202020204" pitchFamily="34" charset="0"/>
              </a:rPr>
              <a:t>Collect and share best practices of zonal forums</a:t>
            </a:r>
          </a:p>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 </a:t>
            </a:r>
          </a:p>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project workgroup consisted of one member chosen by each of the 15 zonal forums and Iran. They met three times in person and had many online meetings. </a:t>
            </a:r>
          </a:p>
          <a:p>
            <a:pPr marL="0" marR="0" indent="0" algn="just">
              <a:lnSpc>
                <a:spcPct val="107000"/>
              </a:lnSpc>
              <a:spcBef>
                <a:spcPts val="0"/>
              </a:spcBef>
              <a:spcAft>
                <a:spcPts val="8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To make the best use of time and resources, the workgroup created three task teams:</a:t>
            </a:r>
          </a:p>
          <a:p>
            <a:pPr marL="342900" marR="0" lvl="0" indent="-342900" algn="just">
              <a:lnSpc>
                <a:spcPts val="1500"/>
              </a:lnSpc>
              <a:spcBef>
                <a:spcPts val="0"/>
              </a:spcBef>
              <a:spcAft>
                <a:spcPts val="0"/>
              </a:spcAft>
              <a:buFont typeface="+mj-lt"/>
              <a:buAutoNum type="arabicPeriod"/>
            </a:pPr>
            <a:r>
              <a:rPr lang="en-US" sz="1100" dirty="0">
                <a:effectLst/>
                <a:latin typeface="Franklin Gothic Book" panose="020B0503020102020204" pitchFamily="34" charset="0"/>
                <a:ea typeface="Calibri" panose="020F0502020204030204" pitchFamily="34" charset="0"/>
                <a:cs typeface="Arial" panose="020B0604020202020204" pitchFamily="34" charset="0"/>
              </a:rPr>
              <a:t>Role of Zones</a:t>
            </a:r>
          </a:p>
          <a:p>
            <a:pPr marL="342900" marR="0" lvl="0" indent="-342900" algn="just">
              <a:lnSpc>
                <a:spcPts val="1500"/>
              </a:lnSpc>
              <a:spcBef>
                <a:spcPts val="0"/>
              </a:spcBef>
              <a:spcAft>
                <a:spcPts val="0"/>
              </a:spcAft>
              <a:buFont typeface="+mj-lt"/>
              <a:buAutoNum type="arabicPeriod"/>
            </a:pPr>
            <a:r>
              <a:rPr lang="en-US" sz="1100" dirty="0">
                <a:effectLst/>
                <a:latin typeface="Franklin Gothic Book" panose="020B0503020102020204" pitchFamily="34" charset="0"/>
                <a:ea typeface="Calibri" panose="020F0502020204030204" pitchFamily="34" charset="0"/>
                <a:cs typeface="Arial" panose="020B0604020202020204" pitchFamily="34" charset="0"/>
              </a:rPr>
              <a:t>Zonal Collaboration</a:t>
            </a:r>
          </a:p>
          <a:p>
            <a:pPr marL="342900" marR="0" lvl="0" indent="-342900" algn="just">
              <a:lnSpc>
                <a:spcPts val="1500"/>
              </a:lnSpc>
              <a:spcBef>
                <a:spcPts val="0"/>
              </a:spcBef>
              <a:spcAft>
                <a:spcPts val="800"/>
              </a:spcAft>
              <a:buFont typeface="+mj-lt"/>
              <a:buAutoNum type="arabicPeriod"/>
            </a:pPr>
            <a:r>
              <a:rPr lang="en-US" sz="1100" dirty="0">
                <a:effectLst/>
                <a:latin typeface="Franklin Gothic Book" panose="020B0503020102020204" pitchFamily="34" charset="0"/>
                <a:ea typeface="Calibri" panose="020F0502020204030204" pitchFamily="34" charset="0"/>
                <a:cs typeface="Arial" panose="020B0604020202020204" pitchFamily="34" charset="0"/>
              </a:rPr>
              <a:t>Effective and Sustainable WSC</a:t>
            </a:r>
          </a:p>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fontAlgn="base">
              <a:lnSpc>
                <a:spcPct val="107000"/>
              </a:lnSpc>
              <a:spcBef>
                <a:spcPts val="0"/>
              </a:spcBef>
              <a:spcAft>
                <a:spcPts val="1500"/>
              </a:spcAft>
              <a:buNone/>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Role of Zones and Zonal Collaboration task teams met collaboratively several times to take up overlapping efforts. Some of the results of the project related to the role of zones and zonal collaboration include: </a:t>
            </a:r>
          </a:p>
          <a:p>
            <a:pPr marL="171450" marR="0" lvl="0" indent="-171450" fontAlgn="base">
              <a:lnSpc>
                <a:spcPts val="1500"/>
              </a:lnSpc>
              <a:spcBef>
                <a:spcPts val="0"/>
              </a:spcBef>
              <a:spcAft>
                <a:spcPts val="1500"/>
              </a:spcAft>
            </a:pPr>
            <a:r>
              <a:rPr lang="en-US" sz="1100" dirty="0">
                <a:effectLst/>
                <a:latin typeface="Franklin Gothic Book" panose="020B0503020102020204" pitchFamily="34" charset="0"/>
                <a:ea typeface="Calibri" panose="020F0502020204030204" pitchFamily="34" charset="0"/>
                <a:cs typeface="Arial" panose="020B0604020202020204" pitchFamily="34" charset="0"/>
              </a:rPr>
              <a:t>The Virtual Meeting of Zones, which is an informal way for participants from zones to come together to share and collect best practices, and will be scheduled approximately every four months.</a:t>
            </a:r>
          </a:p>
          <a:p>
            <a:pPr marL="171450" marR="0" lvl="0" indent="-171450" fontAlgn="base">
              <a:lnSpc>
                <a:spcPts val="1500"/>
              </a:lnSpc>
              <a:spcBef>
                <a:spcPts val="0"/>
              </a:spcBef>
              <a:spcAft>
                <a:spcPts val="1500"/>
              </a:spcAft>
            </a:pPr>
            <a:r>
              <a:rPr lang="en-US" sz="1100" dirty="0">
                <a:effectLst/>
                <a:latin typeface="Franklin Gothic Book" panose="020B0503020102020204" pitchFamily="34" charset="0"/>
                <a:ea typeface="Calibri" panose="020F0502020204030204" pitchFamily="34" charset="0"/>
                <a:cs typeface="Arial" panose="020B0604020202020204" pitchFamily="34" charset="0"/>
              </a:rPr>
              <a:t>A new zonal report form that will result in a snapshot of each zone, This collection of zonal snapshots will function as reports to the Conference and a tool to use throughout the cycle to give members a picture of zones around the world.</a:t>
            </a:r>
          </a:p>
          <a:p>
            <a:pPr marL="171450" marR="0" lvl="0" indent="-171450" fontAlgn="base">
              <a:lnSpc>
                <a:spcPts val="1500"/>
              </a:lnSpc>
              <a:spcBef>
                <a:spcPts val="0"/>
              </a:spcBef>
              <a:spcAft>
                <a:spcPts val="1500"/>
              </a:spcAft>
            </a:pPr>
            <a:r>
              <a:rPr lang="en-US" sz="1100" dirty="0">
                <a:effectLst/>
                <a:latin typeface="Franklin Gothic Book" panose="020B0503020102020204" pitchFamily="34" charset="0"/>
                <a:ea typeface="Calibri" panose="020F0502020204030204" pitchFamily="34" charset="0"/>
                <a:cs typeface="Arial" panose="020B0604020202020204" pitchFamily="34" charset="0"/>
              </a:rPr>
              <a:t>And a self-assessment workshop, designed to help zones reflect on their development and how best to meet their needs. This is posted at </a:t>
            </a:r>
            <a:r>
              <a:rPr lang="en-US" sz="11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www.na.org/future</a:t>
            </a:r>
            <a:r>
              <a:rPr lang="en-US" sz="1100" dirty="0">
                <a:effectLst/>
                <a:latin typeface="Franklin Gothic Book" panose="020B0503020102020204" pitchFamily="34" charset="0"/>
                <a:ea typeface="Calibri" panose="020F0502020204030204" pitchFamily="34" charset="0"/>
                <a:cs typeface="Arial" panose="020B0604020202020204" pitchFamily="34" charset="0"/>
              </a:rPr>
              <a:t>.</a:t>
            </a:r>
            <a:endParaRPr sz="1100" dirty="0">
              <a:latin typeface="Franklin Gothic Book" panose="020B0503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rot="10800000">
            <a:off x="6015809" y="-167"/>
            <a:ext cx="61764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grpSp>
        <p:nvGrpSpPr>
          <p:cNvPr id="11" name="Google Shape;11;p2"/>
          <p:cNvGrpSpPr/>
          <p:nvPr/>
        </p:nvGrpSpPr>
        <p:grpSpPr>
          <a:xfrm rot="10800000" flipH="1">
            <a:off x="4744725" y="-166"/>
            <a:ext cx="1271083" cy="6858167"/>
            <a:chOff x="1962000" y="-125"/>
            <a:chExt cx="953312"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4;p2"/>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5;p2"/>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0" name="Google Shape;20;p3"/>
          <p:cNvSpPr/>
          <p:nvPr/>
        </p:nvSpPr>
        <p:spPr>
          <a:xfrm>
            <a:off x="2943217"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1" name="Google Shape;21;p3"/>
          <p:cNvSpPr/>
          <p:nvPr/>
        </p:nvSpPr>
        <p:spPr>
          <a:xfrm rot="10800000">
            <a:off x="2616000"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2" name="Google Shape;22;p3"/>
          <p:cNvSpPr/>
          <p:nvPr userDrawn="1"/>
        </p:nvSpPr>
        <p:spPr>
          <a:xfrm rot="10800000">
            <a:off x="3877467" y="-167"/>
            <a:ext cx="8324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0" name="Google Shape;50;p6"/>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1" name="Google Shape;51;p6"/>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2" name="Google Shape;52;p6"/>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a:off x="8337755" y="0"/>
            <a:ext cx="3854245" cy="6858000"/>
          </a:xfrm>
          <a:prstGeom prst="rect">
            <a:avLst/>
          </a:prstGeom>
        </p:spPr>
      </p:pic>
      <p:sp>
        <p:nvSpPr>
          <p:cNvPr id="71" name="Google Shape;71;p8"/>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9" name="Google Shape;99;p11"/>
          <p:cNvSpPr/>
          <p:nvPr/>
        </p:nvSpPr>
        <p:spPr>
          <a:xfrm>
            <a:off x="112481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0" name="Google Shape;100;p11"/>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103" name="Google Shape;103;p12"/>
          <p:cNvSpPr/>
          <p:nvPr/>
        </p:nvSpPr>
        <p:spPr>
          <a:xfrm rot="10800000">
            <a:off x="-9548" y="0"/>
            <a:ext cx="12192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4" name="Google Shape;104;p12"/>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5" name="Google Shape;105;p12"/>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6" name="Google Shape;106;p12"/>
          <p:cNvSpPr/>
          <p:nvPr/>
        </p:nvSpPr>
        <p:spPr>
          <a:xfrm>
            <a:off x="11248151" y="0"/>
            <a:ext cx="117939" cy="6867665"/>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7" name="Google Shape;107;p12"/>
          <p:cNvSpPr/>
          <p:nvPr/>
        </p:nvSpPr>
        <p:spPr>
          <a:xfrm rot="10800000">
            <a:off x="10920933" y="9665"/>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3" name="Google Shape;73;p8"/>
          <p:cNvSpPr/>
          <p:nvPr/>
        </p:nvSpPr>
        <p:spPr>
          <a:xfrm>
            <a:off x="2930568" y="0"/>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4" name="Google Shape;74;p8"/>
          <p:cNvSpPr/>
          <p:nvPr/>
        </p:nvSpPr>
        <p:spPr>
          <a:xfrm rot="10800000">
            <a:off x="2603350" y="0"/>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34971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60" r:id="rId6"/>
    <p:sldLayoutId id="2147483658"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jp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25.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7.jp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0.jp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0.jp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6156960" y="780289"/>
            <a:ext cx="5888736" cy="2062103"/>
          </a:xfrm>
          <a:prstGeom prst="rect">
            <a:avLst/>
          </a:prstGeom>
          <a:noFill/>
        </p:spPr>
        <p:txBody>
          <a:bodyPr wrap="square" rtlCol="0">
            <a:spAutoFit/>
          </a:bodyPr>
          <a:lstStyle/>
          <a:p>
            <a:r>
              <a:rPr lang="en-US" sz="3200" b="1" dirty="0">
                <a:solidFill>
                  <a:srgbClr val="00B0F0"/>
                </a:solidFill>
              </a:rPr>
              <a:t>This is the first of five PowerPoints covering material in the 2020 </a:t>
            </a:r>
            <a:r>
              <a:rPr lang="en-US" sz="3200" b="1" i="1" dirty="0">
                <a:solidFill>
                  <a:srgbClr val="00B0F0"/>
                </a:solidFill>
              </a:rPr>
              <a:t>Conference Agenda Report</a:t>
            </a:r>
          </a:p>
        </p:txBody>
      </p:sp>
      <p:sp>
        <p:nvSpPr>
          <p:cNvPr id="4" name="TextBox 3">
            <a:extLst>
              <a:ext uri="{FF2B5EF4-FFF2-40B4-BE49-F238E27FC236}">
                <a16:creationId xmlns:a16="http://schemas.microsoft.com/office/drawing/2014/main" id="{DE96406E-1F5D-674D-BA0A-C4401397F013}"/>
              </a:ext>
            </a:extLst>
          </p:cNvPr>
          <p:cNvSpPr txBox="1"/>
          <p:nvPr/>
        </p:nvSpPr>
        <p:spPr>
          <a:xfrm>
            <a:off x="6754368" y="2800605"/>
            <a:ext cx="4584192" cy="2691378"/>
          </a:xfrm>
          <a:prstGeom prst="rect">
            <a:avLst/>
          </a:prstGeom>
          <a:noFill/>
        </p:spPr>
        <p:txBody>
          <a:bodyPr wrap="square" rtlCol="0">
            <a:spAutoFit/>
          </a:bodyPr>
          <a:lstStyle/>
          <a:p>
            <a:pPr lvl="2">
              <a:lnSpc>
                <a:spcPct val="150000"/>
              </a:lnSpc>
            </a:pPr>
            <a:r>
              <a:rPr lang="en-US" sz="3200" b="1" dirty="0">
                <a:solidFill>
                  <a:srgbClr val="00B0F0"/>
                </a:solidFill>
              </a:rPr>
              <a:t>Intro to the </a:t>
            </a:r>
            <a:r>
              <a:rPr lang="en-US" sz="3200" b="1" i="1" dirty="0">
                <a:solidFill>
                  <a:srgbClr val="00B0F0"/>
                </a:solidFill>
              </a:rPr>
              <a:t>CAR</a:t>
            </a:r>
          </a:p>
          <a:p>
            <a:pPr lvl="2">
              <a:lnSpc>
                <a:spcPct val="150000"/>
              </a:lnSpc>
            </a:pPr>
            <a:r>
              <a:rPr lang="en-US" sz="3200" b="1" dirty="0">
                <a:solidFill>
                  <a:srgbClr val="00B0F0"/>
                </a:solidFill>
              </a:rPr>
              <a:t>WSC of the Future</a:t>
            </a:r>
          </a:p>
          <a:p>
            <a:pPr lvl="2">
              <a:lnSpc>
                <a:spcPct val="150000"/>
              </a:lnSpc>
            </a:pPr>
            <a:r>
              <a:rPr lang="en-US" sz="3200" b="1" dirty="0">
                <a:solidFill>
                  <a:srgbClr val="00B0F0"/>
                </a:solidFill>
              </a:rPr>
              <a:t>IDT input summary</a:t>
            </a:r>
          </a:p>
          <a:p>
            <a:endParaRPr lang="en-US" sz="2489" dirty="0"/>
          </a:p>
        </p:txBody>
      </p:sp>
      <p:pic>
        <p:nvPicPr>
          <p:cNvPr id="5" name="Picture 4">
            <a:extLst>
              <a:ext uri="{FF2B5EF4-FFF2-40B4-BE49-F238E27FC236}">
                <a16:creationId xmlns:a16="http://schemas.microsoft.com/office/drawing/2014/main" id="{435FB72D-1A54-544D-85E2-9200CA1EA8C7}"/>
              </a:ext>
            </a:extLst>
          </p:cNvPr>
          <p:cNvPicPr>
            <a:picLocks noChangeAspect="1"/>
          </p:cNvPicPr>
          <p:nvPr/>
        </p:nvPicPr>
        <p:blipFill>
          <a:blip r:embed="rId4"/>
          <a:stretch>
            <a:fillRect/>
          </a:stretch>
        </p:blipFill>
        <p:spPr>
          <a:xfrm>
            <a:off x="6393259" y="3118671"/>
            <a:ext cx="320580" cy="335845"/>
          </a:xfrm>
          <a:prstGeom prst="rect">
            <a:avLst/>
          </a:prstGeom>
        </p:spPr>
      </p:pic>
      <p:pic>
        <p:nvPicPr>
          <p:cNvPr id="6" name="Picture 5">
            <a:extLst>
              <a:ext uri="{FF2B5EF4-FFF2-40B4-BE49-F238E27FC236}">
                <a16:creationId xmlns:a16="http://schemas.microsoft.com/office/drawing/2014/main" id="{58740AB8-952B-2C4D-AD03-819E0E7ECDCF}"/>
              </a:ext>
            </a:extLst>
          </p:cNvPr>
          <p:cNvPicPr>
            <a:picLocks noChangeAspect="1"/>
          </p:cNvPicPr>
          <p:nvPr/>
        </p:nvPicPr>
        <p:blipFill>
          <a:blip r:embed="rId4"/>
          <a:stretch>
            <a:fillRect/>
          </a:stretch>
        </p:blipFill>
        <p:spPr>
          <a:xfrm>
            <a:off x="6396591" y="3811542"/>
            <a:ext cx="320580" cy="335845"/>
          </a:xfrm>
          <a:prstGeom prst="rect">
            <a:avLst/>
          </a:prstGeom>
        </p:spPr>
      </p:pic>
      <p:pic>
        <p:nvPicPr>
          <p:cNvPr id="7" name="Picture 6">
            <a:extLst>
              <a:ext uri="{FF2B5EF4-FFF2-40B4-BE49-F238E27FC236}">
                <a16:creationId xmlns:a16="http://schemas.microsoft.com/office/drawing/2014/main" id="{10486105-F694-F641-9C7D-A57437B42F00}"/>
              </a:ext>
            </a:extLst>
          </p:cNvPr>
          <p:cNvPicPr>
            <a:picLocks noChangeAspect="1"/>
          </p:cNvPicPr>
          <p:nvPr/>
        </p:nvPicPr>
        <p:blipFill>
          <a:blip r:embed="rId4"/>
          <a:stretch>
            <a:fillRect/>
          </a:stretch>
        </p:blipFill>
        <p:spPr>
          <a:xfrm>
            <a:off x="6396591" y="4571046"/>
            <a:ext cx="320580" cy="335845"/>
          </a:xfrm>
          <a:prstGeom prst="rect">
            <a:avLst/>
          </a:prstGeom>
        </p:spPr>
      </p:pic>
      <p:pic>
        <p:nvPicPr>
          <p:cNvPr id="8" name="Picture 7">
            <a:extLst>
              <a:ext uri="{FF2B5EF4-FFF2-40B4-BE49-F238E27FC236}">
                <a16:creationId xmlns:a16="http://schemas.microsoft.com/office/drawing/2014/main" id="{13FC89D8-E8D0-F544-92DF-C30D7EBFA55F}"/>
              </a:ext>
            </a:extLst>
          </p:cNvPr>
          <p:cNvPicPr>
            <a:picLocks noChangeAspect="1"/>
          </p:cNvPicPr>
          <p:nvPr/>
        </p:nvPicPr>
        <p:blipFill>
          <a:blip r:embed="rId5"/>
          <a:stretch>
            <a:fillRect/>
          </a:stretch>
        </p:blipFill>
        <p:spPr>
          <a:xfrm>
            <a:off x="2564784" y="804356"/>
            <a:ext cx="1965800" cy="2743317"/>
          </a:xfrm>
          <a:prstGeom prst="rect">
            <a:avLst/>
          </a:prstGeom>
        </p:spPr>
      </p:pic>
      <p:pic>
        <p:nvPicPr>
          <p:cNvPr id="9" name="Picture 8">
            <a:extLst>
              <a:ext uri="{FF2B5EF4-FFF2-40B4-BE49-F238E27FC236}">
                <a16:creationId xmlns:a16="http://schemas.microsoft.com/office/drawing/2014/main" id="{92C70DC4-2E58-F341-82D8-02C76A77B360}"/>
              </a:ext>
            </a:extLst>
          </p:cNvPr>
          <p:cNvPicPr>
            <a:picLocks noChangeAspect="1"/>
          </p:cNvPicPr>
          <p:nvPr/>
        </p:nvPicPr>
        <p:blipFill>
          <a:blip r:embed="rId6"/>
          <a:stretch>
            <a:fillRect/>
          </a:stretch>
        </p:blipFill>
        <p:spPr>
          <a:xfrm>
            <a:off x="10467101" y="5288037"/>
            <a:ext cx="1555011" cy="1569963"/>
          </a:xfrm>
          <a:prstGeom prst="rect">
            <a:avLst/>
          </a:prstGeom>
        </p:spPr>
      </p:pic>
      <p:pic>
        <p:nvPicPr>
          <p:cNvPr id="10" name="Picture 9">
            <a:extLst>
              <a:ext uri="{FF2B5EF4-FFF2-40B4-BE49-F238E27FC236}">
                <a16:creationId xmlns:a16="http://schemas.microsoft.com/office/drawing/2014/main" id="{7D0F15BA-FEED-684C-BE28-FBF25588702F}"/>
              </a:ext>
            </a:extLst>
          </p:cNvPr>
          <p:cNvPicPr>
            <a:picLocks noChangeAspect="1"/>
          </p:cNvPicPr>
          <p:nvPr/>
        </p:nvPicPr>
        <p:blipFill>
          <a:blip r:embed="rId7"/>
          <a:stretch>
            <a:fillRect/>
          </a:stretch>
        </p:blipFill>
        <p:spPr>
          <a:xfrm>
            <a:off x="0" y="4368404"/>
            <a:ext cx="4911685" cy="1923141"/>
          </a:xfrm>
          <a:prstGeom prst="rect">
            <a:avLst/>
          </a:prstGeom>
        </p:spPr>
      </p:pic>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8"/>
          <a:stretch>
            <a:fillRect/>
          </a:stretch>
        </p:blipFill>
        <p:spPr>
          <a:xfrm>
            <a:off x="1598951" y="2638132"/>
            <a:ext cx="1102583" cy="1128224"/>
          </a:xfrm>
          <a:prstGeom prst="rect">
            <a:avLst/>
          </a:prstGeom>
        </p:spPr>
      </p:pic>
      <p:pic>
        <p:nvPicPr>
          <p:cNvPr id="12" name="Picture 11">
            <a:extLst>
              <a:ext uri="{FF2B5EF4-FFF2-40B4-BE49-F238E27FC236}">
                <a16:creationId xmlns:a16="http://schemas.microsoft.com/office/drawing/2014/main" id="{7421B6BC-7E16-B049-9E83-5C974A43EBA9}"/>
              </a:ext>
            </a:extLst>
          </p:cNvPr>
          <p:cNvPicPr>
            <a:picLocks noChangeAspect="1"/>
          </p:cNvPicPr>
          <p:nvPr/>
        </p:nvPicPr>
        <p:blipFill>
          <a:blip r:embed="rId9"/>
          <a:stretch>
            <a:fillRect/>
          </a:stretch>
        </p:blipFill>
        <p:spPr>
          <a:xfrm rot="21269328">
            <a:off x="525625" y="644439"/>
            <a:ext cx="1507067" cy="372533"/>
          </a:xfrm>
          <a:prstGeom prst="rect">
            <a:avLst/>
          </a:prstGeom>
        </p:spPr>
      </p:pic>
      <p:pic>
        <p:nvPicPr>
          <p:cNvPr id="13" name="Picture 12">
            <a:extLst>
              <a:ext uri="{FF2B5EF4-FFF2-40B4-BE49-F238E27FC236}">
                <a16:creationId xmlns:a16="http://schemas.microsoft.com/office/drawing/2014/main" id="{72867FE8-158B-874C-BA6B-40D08ED31835}"/>
              </a:ext>
            </a:extLst>
          </p:cNvPr>
          <p:cNvPicPr>
            <a:picLocks noChangeAspect="1"/>
          </p:cNvPicPr>
          <p:nvPr/>
        </p:nvPicPr>
        <p:blipFill>
          <a:blip r:embed="rId10"/>
          <a:stretch>
            <a:fillRect/>
          </a:stretch>
        </p:blipFill>
        <p:spPr>
          <a:xfrm rot="640678">
            <a:off x="3410817" y="6182332"/>
            <a:ext cx="1253067" cy="389467"/>
          </a:xfrm>
          <a:prstGeom prst="rect">
            <a:avLst/>
          </a:prstGeom>
        </p:spPr>
      </p:pic>
      <p:pic>
        <p:nvPicPr>
          <p:cNvPr id="14" name="Picture 13">
            <a:extLst>
              <a:ext uri="{FF2B5EF4-FFF2-40B4-BE49-F238E27FC236}">
                <a16:creationId xmlns:a16="http://schemas.microsoft.com/office/drawing/2014/main" id="{AF879971-766A-F24F-801B-CB175A38BA60}"/>
              </a:ext>
            </a:extLst>
          </p:cNvPr>
          <p:cNvPicPr>
            <a:picLocks noChangeAspect="1"/>
          </p:cNvPicPr>
          <p:nvPr/>
        </p:nvPicPr>
        <p:blipFill>
          <a:blip r:embed="rId11"/>
          <a:stretch>
            <a:fillRect/>
          </a:stretch>
        </p:blipFill>
        <p:spPr>
          <a:xfrm>
            <a:off x="1222392" y="3704653"/>
            <a:ext cx="1032933" cy="50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idx="4294967295"/>
          </p:nvPr>
        </p:nvSpPr>
        <p:spPr>
          <a:xfrm>
            <a:off x="267629" y="223026"/>
            <a:ext cx="10482146" cy="858772"/>
          </a:xfrm>
          <a:prstGeom prst="rect">
            <a:avLst/>
          </a:prstGeom>
        </p:spPr>
        <p:txBody>
          <a:bodyPr spcFirstLastPara="1" wrap="square" lIns="121900" tIns="121900" rIns="121900" bIns="121900" anchor="b" anchorCtr="0">
            <a:noAutofit/>
          </a:bodyPr>
          <a:lstStyle/>
          <a:p>
            <a:r>
              <a:rPr lang="en-US" sz="4000" b="1" dirty="0">
                <a:solidFill>
                  <a:srgbClr val="16469A"/>
                </a:solidFill>
              </a:rPr>
              <a:t>Effective and Sustainable WSC task team</a:t>
            </a:r>
            <a:endParaRPr sz="4000" b="1" dirty="0">
              <a:solidFill>
                <a:srgbClr val="16469A"/>
              </a:solidFill>
            </a:endParaRPr>
          </a:p>
        </p:txBody>
      </p:sp>
      <p:sp>
        <p:nvSpPr>
          <p:cNvPr id="255" name="Google Shape;255;p28"/>
          <p:cNvSpPr txBox="1">
            <a:spLocks noGrp="1"/>
          </p:cNvSpPr>
          <p:nvPr>
            <p:ph type="subTitle" idx="4294967295"/>
          </p:nvPr>
        </p:nvSpPr>
        <p:spPr>
          <a:xfrm>
            <a:off x="178418" y="1320475"/>
            <a:ext cx="10861288" cy="4427182"/>
          </a:xfrm>
          <a:prstGeom prst="rect">
            <a:avLst/>
          </a:prstGeom>
        </p:spPr>
        <p:txBody>
          <a:bodyPr spcFirstLastPara="1" wrap="square" lIns="121900" tIns="121900" rIns="121900" bIns="121900" anchor="t" anchorCtr="0">
            <a:noAutofit/>
          </a:bodyPr>
          <a:lstStyle/>
          <a:p>
            <a:pPr>
              <a:spcBef>
                <a:spcPts val="800"/>
              </a:spcBef>
            </a:pPr>
            <a:r>
              <a:rPr lang="en-US" sz="4000" b="1" i="1" dirty="0"/>
              <a:t>GWSNA</a:t>
            </a:r>
            <a:r>
              <a:rPr lang="en-US" sz="4000" b="1" dirty="0"/>
              <a:t> updates </a:t>
            </a:r>
            <a:r>
              <a:rPr lang="en-US" sz="4000" dirty="0"/>
              <a:t>will be in the CAT</a:t>
            </a:r>
          </a:p>
          <a:p>
            <a:pPr>
              <a:spcBef>
                <a:spcPts val="800"/>
              </a:spcBef>
            </a:pPr>
            <a:endParaRPr lang="en-US" sz="2400" dirty="0"/>
          </a:p>
          <a:p>
            <a:pPr>
              <a:spcBef>
                <a:spcPts val="800"/>
              </a:spcBef>
            </a:pPr>
            <a:r>
              <a:rPr lang="en-US" sz="4000" b="1" dirty="0"/>
              <a:t>Ongoing discussions: </a:t>
            </a:r>
            <a:r>
              <a:rPr lang="en-US" sz="4000" dirty="0"/>
              <a:t>What is “effective and sustainable,” and the WSC Mission Statement</a:t>
            </a:r>
          </a:p>
          <a:p>
            <a:pPr>
              <a:spcBef>
                <a:spcPts val="800"/>
              </a:spcBef>
            </a:pPr>
            <a:endParaRPr lang="en-US" sz="2400" dirty="0"/>
          </a:p>
          <a:p>
            <a:pPr>
              <a:spcBef>
                <a:spcPts val="800"/>
              </a:spcBef>
            </a:pPr>
            <a:r>
              <a:rPr lang="en-US" sz="4000" b="1" dirty="0"/>
              <a:t>WSC evaluation tool</a:t>
            </a:r>
            <a:r>
              <a:rPr lang="en-US" sz="4000" dirty="0"/>
              <a:t>: ideas being considered</a:t>
            </a:r>
          </a:p>
          <a:p>
            <a:pPr>
              <a:spcBef>
                <a:spcPts val="800"/>
              </a:spcBef>
            </a:pPr>
            <a:endParaRPr lang="en-US" sz="4000" dirty="0"/>
          </a:p>
          <a:p>
            <a:pPr>
              <a:spcBef>
                <a:spcPts val="800"/>
              </a:spcBef>
            </a:pPr>
            <a:endParaRPr sz="4800" dirty="0"/>
          </a:p>
        </p:txBody>
      </p:sp>
      <p:sp>
        <p:nvSpPr>
          <p:cNvPr id="258" name="Google Shape;258;p28"/>
          <p:cNvSpPr txBox="1">
            <a:spLocks noGrp="1"/>
          </p:cNvSpPr>
          <p:nvPr>
            <p:ph type="ctrTitle" idx="4294967295"/>
          </p:nvPr>
        </p:nvSpPr>
        <p:spPr>
          <a:xfrm>
            <a:off x="3278458" y="5489442"/>
            <a:ext cx="7471317" cy="1193200"/>
          </a:xfrm>
          <a:prstGeom prst="rect">
            <a:avLst/>
          </a:prstGeom>
        </p:spPr>
        <p:txBody>
          <a:bodyPr spcFirstLastPara="1" wrap="square" lIns="121900" tIns="121900" rIns="121900" bIns="121900" anchor="b" anchorCtr="0">
            <a:noAutofit/>
          </a:bodyPr>
          <a:lstStyle/>
          <a:p>
            <a:r>
              <a:rPr lang="en" sz="6400" b="1" dirty="0">
                <a:solidFill>
                  <a:srgbClr val="2969D5"/>
                </a:solidFill>
                <a:hlinkClick r:id="rId3"/>
              </a:rPr>
              <a:t>www.na.org/future</a:t>
            </a:r>
            <a:r>
              <a:rPr lang="en-US" sz="6400" b="1" dirty="0">
                <a:solidFill>
                  <a:srgbClr val="2969D5"/>
                </a:solidFill>
              </a:rPr>
              <a:t> </a:t>
            </a:r>
            <a:endParaRPr sz="6400" b="1" dirty="0">
              <a:solidFill>
                <a:srgbClr val="2969D5"/>
              </a:solidFill>
            </a:endParaRPr>
          </a:p>
        </p:txBody>
      </p:sp>
    </p:spTree>
    <p:extLst>
      <p:ext uri="{BB962C8B-B14F-4D97-AF65-F5344CB8AC3E}">
        <p14:creationId xmlns:p14="http://schemas.microsoft.com/office/powerpoint/2010/main" val="81486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idx="4294967295"/>
          </p:nvPr>
        </p:nvSpPr>
        <p:spPr>
          <a:xfrm>
            <a:off x="267629" y="223026"/>
            <a:ext cx="10482146" cy="858772"/>
          </a:xfrm>
          <a:prstGeom prst="rect">
            <a:avLst/>
          </a:prstGeom>
        </p:spPr>
        <p:txBody>
          <a:bodyPr spcFirstLastPara="1" wrap="square" lIns="121900" tIns="121900" rIns="121900" bIns="121900" anchor="b" anchorCtr="0">
            <a:noAutofit/>
          </a:bodyPr>
          <a:lstStyle/>
          <a:p>
            <a:r>
              <a:rPr lang="en-US" sz="4000" b="1" dirty="0">
                <a:solidFill>
                  <a:srgbClr val="16469A"/>
                </a:solidFill>
              </a:rPr>
              <a:t>Role of Zones Project Plan</a:t>
            </a:r>
            <a:endParaRPr sz="4000" b="1" dirty="0">
              <a:solidFill>
                <a:srgbClr val="16469A"/>
              </a:solidFill>
            </a:endParaRPr>
          </a:p>
        </p:txBody>
      </p:sp>
      <p:sp>
        <p:nvSpPr>
          <p:cNvPr id="255" name="Google Shape;255;p28"/>
          <p:cNvSpPr txBox="1">
            <a:spLocks noGrp="1"/>
          </p:cNvSpPr>
          <p:nvPr>
            <p:ph type="subTitle" idx="4294967295"/>
          </p:nvPr>
        </p:nvSpPr>
        <p:spPr>
          <a:xfrm>
            <a:off x="267629" y="1337389"/>
            <a:ext cx="10357930" cy="5862063"/>
          </a:xfrm>
          <a:prstGeom prst="rect">
            <a:avLst/>
          </a:prstGeom>
        </p:spPr>
        <p:txBody>
          <a:bodyPr spcFirstLastPara="1" wrap="square" lIns="121900" tIns="121900" rIns="121900" bIns="121900" anchor="t" anchorCtr="0">
            <a:noAutofit/>
          </a:bodyPr>
          <a:lstStyle/>
          <a:p>
            <a:pPr>
              <a:spcBef>
                <a:spcPts val="800"/>
              </a:spcBef>
            </a:pPr>
            <a:r>
              <a:rPr lang="en-US" sz="4000" b="1" dirty="0"/>
              <a:t>WSC 2018 motion </a:t>
            </a:r>
            <a:r>
              <a:rPr lang="en-US" sz="4000" dirty="0"/>
              <a:t>– World Board to develop a project plan: “for presentation at WSC 2020 on the role of Zones, their relationship to the wider fellowship, including integrating Zonal Delegate participation into the decision-making process at WSC.”</a:t>
            </a:r>
          </a:p>
          <a:p>
            <a:pPr>
              <a:spcBef>
                <a:spcPts val="800"/>
              </a:spcBef>
            </a:pPr>
            <a:r>
              <a:rPr lang="en-US" sz="4000" b="1" dirty="0"/>
              <a:t>Project plans in CAT </a:t>
            </a:r>
            <a:r>
              <a:rPr lang="en-US" sz="4000" dirty="0"/>
              <a:t>– January 2020</a:t>
            </a:r>
          </a:p>
          <a:p>
            <a:pPr>
              <a:spcBef>
                <a:spcPts val="800"/>
              </a:spcBef>
            </a:pPr>
            <a:endParaRPr lang="en-US" sz="4000" dirty="0"/>
          </a:p>
          <a:p>
            <a:pPr>
              <a:spcBef>
                <a:spcPts val="800"/>
              </a:spcBef>
            </a:pPr>
            <a:endParaRPr sz="4800" dirty="0"/>
          </a:p>
        </p:txBody>
      </p:sp>
    </p:spTree>
    <p:extLst>
      <p:ext uri="{BB962C8B-B14F-4D97-AF65-F5344CB8AC3E}">
        <p14:creationId xmlns:p14="http://schemas.microsoft.com/office/powerpoint/2010/main" val="102335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0" y="208344"/>
            <a:ext cx="10894740" cy="2326334"/>
          </a:xfrm>
          <a:prstGeom prst="rect">
            <a:avLst/>
          </a:prstGeom>
        </p:spPr>
        <p:txBody>
          <a:bodyPr spcFirstLastPara="1" wrap="square" lIns="121900" tIns="121900" rIns="121900" bIns="121900" anchor="b" anchorCtr="0">
            <a:noAutofit/>
          </a:bodyPr>
          <a:lstStyle/>
          <a:p>
            <a:pPr algn="ctr"/>
            <a:r>
              <a:rPr lang="en" sz="7200" b="1" dirty="0">
                <a:solidFill>
                  <a:srgbClr val="FFFFFF"/>
                </a:solidFill>
              </a:rPr>
              <a:t>Issue Discussion Topics (IDTs)</a:t>
            </a:r>
            <a:endParaRPr sz="7200" b="1" dirty="0">
              <a:solidFill>
                <a:srgbClr val="FFFFFF"/>
              </a:solidFill>
            </a:endParaRPr>
          </a:p>
        </p:txBody>
      </p:sp>
      <p:sp>
        <p:nvSpPr>
          <p:cNvPr id="11" name="Google Shape;158;p19"/>
          <p:cNvSpPr txBox="1">
            <a:spLocks/>
          </p:cNvSpPr>
          <p:nvPr/>
        </p:nvSpPr>
        <p:spPr>
          <a:xfrm rot="21153722">
            <a:off x="208347" y="2825040"/>
            <a:ext cx="6643867" cy="1391223"/>
          </a:xfrm>
          <a:prstGeom prst="rect">
            <a:avLst/>
          </a:prstGeom>
          <a:solidFill>
            <a:schemeClr val="bg1"/>
          </a:solidFill>
          <a:effectLst>
            <a:outerShdw blurRad="25400" dist="38100" dir="2700000" sx="102000" sy="102000" algn="tl" rotWithShape="0">
              <a:prstClr val="black">
                <a:alpha val="40000"/>
              </a:prst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b="1" dirty="0">
                <a:solidFill>
                  <a:srgbClr val="2F74E9"/>
                </a:solidFill>
              </a:rPr>
              <a:t>Issues of Fellowship-wide concern or interest</a:t>
            </a:r>
          </a:p>
        </p:txBody>
      </p:sp>
      <p:sp>
        <p:nvSpPr>
          <p:cNvPr id="12" name="Google Shape;158;p19"/>
          <p:cNvSpPr txBox="1">
            <a:spLocks/>
          </p:cNvSpPr>
          <p:nvPr/>
        </p:nvSpPr>
        <p:spPr>
          <a:xfrm rot="648554">
            <a:off x="7048641" y="3965704"/>
            <a:ext cx="4595146" cy="1349481"/>
          </a:xfrm>
          <a:prstGeom prst="rect">
            <a:avLst/>
          </a:prstGeom>
          <a:solidFill>
            <a:schemeClr val="bg1"/>
          </a:solidFill>
          <a:effectLst>
            <a:outerShdw blurRad="50800" dist="38100" dir="2700000" sx="103000" sy="103000" algn="tl" rotWithShape="0">
              <a:prstClr val="black">
                <a:alpha val="40000"/>
              </a:prst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b="1" dirty="0">
                <a:solidFill>
                  <a:srgbClr val="2F74E9"/>
                </a:solidFill>
              </a:rPr>
              <a:t>Selected</a:t>
            </a:r>
            <a:r>
              <a:rPr lang="en-US" sz="4000" b="1" dirty="0">
                <a:solidFill>
                  <a:srgbClr val="FFFFFF"/>
                </a:solidFill>
              </a:rPr>
              <a:t> </a:t>
            </a:r>
            <a:r>
              <a:rPr lang="en-US" sz="4000" b="1" dirty="0">
                <a:solidFill>
                  <a:srgbClr val="2F74E9"/>
                </a:solidFill>
              </a:rPr>
              <a:t>each Conference cycle</a:t>
            </a:r>
          </a:p>
        </p:txBody>
      </p:sp>
      <p:sp>
        <p:nvSpPr>
          <p:cNvPr id="13" name="Google Shape;158;p19"/>
          <p:cNvSpPr txBox="1">
            <a:spLocks/>
          </p:cNvSpPr>
          <p:nvPr/>
        </p:nvSpPr>
        <p:spPr>
          <a:xfrm rot="155502">
            <a:off x="1377390" y="5101262"/>
            <a:ext cx="6782762" cy="885936"/>
          </a:xfrm>
          <a:prstGeom prst="rect">
            <a:avLst/>
          </a:prstGeom>
          <a:solidFill>
            <a:schemeClr val="bg1"/>
          </a:solidFill>
          <a:effectLst>
            <a:outerShdw blurRad="50800" dist="38100" dir="2700000" sx="102000" sy="102000" algn="tl" rotWithShape="0">
              <a:prstClr val="black">
                <a:alpha val="40000"/>
              </a:prstClr>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b="1" dirty="0">
                <a:solidFill>
                  <a:srgbClr val="2F74E9"/>
                </a:solidFill>
              </a:rPr>
              <a:t>Guided by the </a:t>
            </a:r>
            <a:r>
              <a:rPr lang="en-US" sz="4000" b="1" i="1" dirty="0">
                <a:solidFill>
                  <a:srgbClr val="2F74E9"/>
                </a:solidFill>
              </a:rPr>
              <a:t>CAR</a:t>
            </a:r>
            <a:r>
              <a:rPr lang="en-US" sz="4000" b="1" dirty="0">
                <a:solidFill>
                  <a:srgbClr val="2F74E9"/>
                </a:solidFill>
              </a:rPr>
              <a:t> survey</a:t>
            </a:r>
          </a:p>
        </p:txBody>
      </p:sp>
      <p:pic>
        <p:nvPicPr>
          <p:cNvPr id="14" name="Picture 13">
            <a:extLst>
              <a:ext uri="{FF2B5EF4-FFF2-40B4-BE49-F238E27FC236}">
                <a16:creationId xmlns:a16="http://schemas.microsoft.com/office/drawing/2014/main" id="{D7DE2306-03CF-5649-B8CC-3862266943D9}"/>
              </a:ext>
            </a:extLst>
          </p:cNvPr>
          <p:cNvPicPr>
            <a:picLocks noChangeAspect="1"/>
          </p:cNvPicPr>
          <p:nvPr/>
        </p:nvPicPr>
        <p:blipFill>
          <a:blip r:embed="rId3"/>
          <a:stretch>
            <a:fillRect/>
          </a:stretch>
        </p:blipFill>
        <p:spPr>
          <a:xfrm rot="2007482">
            <a:off x="10073431" y="2064577"/>
            <a:ext cx="1761067" cy="1778000"/>
          </a:xfrm>
          <a:prstGeom prst="rect">
            <a:avLst/>
          </a:prstGeom>
        </p:spPr>
      </p:pic>
    </p:spTree>
    <p:extLst>
      <p:ext uri="{BB962C8B-B14F-4D97-AF65-F5344CB8AC3E}">
        <p14:creationId xmlns:p14="http://schemas.microsoft.com/office/powerpoint/2010/main" val="198026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203119" y="177154"/>
            <a:ext cx="6243979" cy="1273037"/>
          </a:xfrm>
          <a:prstGeom prst="rect">
            <a:avLst/>
          </a:prstGeom>
        </p:spPr>
        <p:txBody>
          <a:bodyPr spcFirstLastPara="1" wrap="square" lIns="121900" tIns="121900" rIns="121900" bIns="121900" anchor="b" anchorCtr="0">
            <a:noAutofit/>
          </a:bodyPr>
          <a:lstStyle/>
          <a:p>
            <a:pPr algn="ctr"/>
            <a:r>
              <a:rPr lang="en" sz="7200" b="1" dirty="0">
                <a:solidFill>
                  <a:srgbClr val="FFFFFF"/>
                </a:solidFill>
              </a:rPr>
              <a:t>Three Topics</a:t>
            </a:r>
            <a:endParaRPr sz="7200" b="1" dirty="0">
              <a:solidFill>
                <a:srgbClr val="FFFFFF"/>
              </a:solidFill>
            </a:endParaRPr>
          </a:p>
        </p:txBody>
      </p:sp>
      <p:sp>
        <p:nvSpPr>
          <p:cNvPr id="11" name="Google Shape;158;p19"/>
          <p:cNvSpPr txBox="1">
            <a:spLocks/>
          </p:cNvSpPr>
          <p:nvPr/>
        </p:nvSpPr>
        <p:spPr>
          <a:xfrm>
            <a:off x="1375623" y="1450191"/>
            <a:ext cx="9578341" cy="98247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algn="ctr">
              <a:defRPr sz="7200" b="1">
                <a:solidFill>
                  <a:srgbClr val="FFFFFF"/>
                </a:solidFill>
                <a:latin typeface="+mn-lt"/>
              </a:defRPr>
            </a:lvl1pPr>
          </a:lstStyle>
          <a:p>
            <a:r>
              <a:rPr lang="en-US" sz="4400" dirty="0">
                <a:solidFill>
                  <a:srgbClr val="C1EF85"/>
                </a:solidFill>
              </a:rPr>
              <a:t>Attracting Members to Service</a:t>
            </a:r>
          </a:p>
        </p:txBody>
      </p:sp>
      <p:sp>
        <p:nvSpPr>
          <p:cNvPr id="12" name="Google Shape;158;p19"/>
          <p:cNvSpPr txBox="1">
            <a:spLocks/>
          </p:cNvSpPr>
          <p:nvPr/>
        </p:nvSpPr>
        <p:spPr>
          <a:xfrm>
            <a:off x="203120" y="2664769"/>
            <a:ext cx="9526095" cy="1505682"/>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a:defPPr>
            <a:lvl1pPr algn="ctr">
              <a:defRPr sz="4400" b="1">
                <a:solidFill>
                  <a:srgbClr val="FFFFFF"/>
                </a:solidFill>
                <a:latin typeface="+mn-lt"/>
              </a:defRPr>
            </a:lvl1pPr>
          </a:lstStyle>
          <a:p>
            <a:r>
              <a:rPr lang="en-US" dirty="0">
                <a:solidFill>
                  <a:srgbClr val="3AC5F3"/>
                </a:solidFill>
              </a:rPr>
              <a:t>Carrying the Message and Making NA Attractive</a:t>
            </a:r>
          </a:p>
        </p:txBody>
      </p:sp>
      <p:sp>
        <p:nvSpPr>
          <p:cNvPr id="13" name="Google Shape;158;p19"/>
          <p:cNvSpPr txBox="1">
            <a:spLocks/>
          </p:cNvSpPr>
          <p:nvPr/>
        </p:nvSpPr>
        <p:spPr>
          <a:xfrm>
            <a:off x="196770" y="4816280"/>
            <a:ext cx="10706582" cy="154979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RPr/>
            </a:defPPr>
            <a:lvl1pPr algn="ctr">
              <a:defRPr sz="4400" b="1">
                <a:solidFill>
                  <a:srgbClr val="FFFFFF"/>
                </a:solidFill>
                <a:latin typeface="+mn-lt"/>
              </a:defRPr>
            </a:lvl1pPr>
          </a:lstStyle>
          <a:p>
            <a:r>
              <a:rPr lang="en-US" dirty="0"/>
              <a:t>Drug Replacement Therapy/ Medication-Assisted Treatment as It Relates to Narcotics Anonymous</a:t>
            </a:r>
          </a:p>
        </p:txBody>
      </p:sp>
      <p:pic>
        <p:nvPicPr>
          <p:cNvPr id="14" name="Picture 13">
            <a:extLst>
              <a:ext uri="{FF2B5EF4-FFF2-40B4-BE49-F238E27FC236}">
                <a16:creationId xmlns:a16="http://schemas.microsoft.com/office/drawing/2014/main" id="{D7DE2306-03CF-5649-B8CC-3862266943D9}"/>
              </a:ext>
            </a:extLst>
          </p:cNvPr>
          <p:cNvPicPr>
            <a:picLocks noChangeAspect="1"/>
          </p:cNvPicPr>
          <p:nvPr/>
        </p:nvPicPr>
        <p:blipFill>
          <a:blip r:embed="rId3"/>
          <a:stretch>
            <a:fillRect/>
          </a:stretch>
        </p:blipFill>
        <p:spPr>
          <a:xfrm rot="2007482">
            <a:off x="10073431" y="2064577"/>
            <a:ext cx="1761067" cy="1778000"/>
          </a:xfrm>
          <a:prstGeom prst="rect">
            <a:avLst/>
          </a:prstGeom>
        </p:spPr>
      </p:pic>
    </p:spTree>
    <p:extLst>
      <p:ext uri="{BB962C8B-B14F-4D97-AF65-F5344CB8AC3E}">
        <p14:creationId xmlns:p14="http://schemas.microsoft.com/office/powerpoint/2010/main" val="258469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345" y="401906"/>
            <a:ext cx="7355539" cy="1371600"/>
          </a:xfrm>
          <a:prstGeom prst="rect">
            <a:avLst/>
          </a:prstGeom>
        </p:spPr>
      </p:pic>
      <p:sp>
        <p:nvSpPr>
          <p:cNvPr id="5" name="TextBox 4"/>
          <p:cNvSpPr txBox="1"/>
          <p:nvPr/>
        </p:nvSpPr>
        <p:spPr>
          <a:xfrm>
            <a:off x="4014144" y="1927407"/>
            <a:ext cx="7523544" cy="4832092"/>
          </a:xfrm>
          <a:prstGeom prst="rect">
            <a:avLst/>
          </a:prstGeom>
          <a:noFill/>
        </p:spPr>
        <p:txBody>
          <a:bodyPr wrap="square" rtlCol="0">
            <a:spAutoFit/>
          </a:bodyPr>
          <a:lstStyle/>
          <a:p>
            <a:r>
              <a:rPr lang="en-US" sz="3600" b="1" dirty="0"/>
              <a:t>Highly rated in 2018 </a:t>
            </a:r>
            <a:r>
              <a:rPr lang="en-US" sz="3600" b="1" i="1" dirty="0"/>
              <a:t>CAR</a:t>
            </a:r>
            <a:r>
              <a:rPr lang="en-US" sz="3600" b="1" dirty="0"/>
              <a:t> survey</a:t>
            </a:r>
          </a:p>
          <a:p>
            <a:endParaRPr lang="en-US" sz="1800" b="1" dirty="0"/>
          </a:p>
          <a:p>
            <a:r>
              <a:rPr lang="en-US" sz="3600" b="1" dirty="0"/>
              <a:t>Focused on sharing information and best practices</a:t>
            </a:r>
          </a:p>
          <a:p>
            <a:endParaRPr lang="en-US" sz="1800" b="1" dirty="0"/>
          </a:p>
          <a:p>
            <a:r>
              <a:rPr lang="en-US" sz="3600" b="1" dirty="0"/>
              <a:t>Emphasized the critical role of NA service</a:t>
            </a:r>
          </a:p>
          <a:p>
            <a:endParaRPr lang="en-US" sz="1800" b="1" dirty="0"/>
          </a:p>
          <a:p>
            <a:r>
              <a:rPr lang="en-US" sz="3600" b="1" dirty="0"/>
              <a:t>We are all responsible for attracting others</a:t>
            </a:r>
          </a:p>
        </p:txBody>
      </p:sp>
      <p:pic>
        <p:nvPicPr>
          <p:cNvPr id="6" name="Picture 5">
            <a:extLst>
              <a:ext uri="{FF2B5EF4-FFF2-40B4-BE49-F238E27FC236}">
                <a16:creationId xmlns:a16="http://schemas.microsoft.com/office/drawing/2014/main" id="{2DECAC9A-066C-2045-8F58-09BEA0B4AFBF}"/>
              </a:ext>
            </a:extLst>
          </p:cNvPr>
          <p:cNvPicPr>
            <a:picLocks noChangeAspect="1"/>
          </p:cNvPicPr>
          <p:nvPr/>
        </p:nvPicPr>
        <p:blipFill>
          <a:blip r:embed="rId4"/>
          <a:stretch>
            <a:fillRect/>
          </a:stretch>
        </p:blipFill>
        <p:spPr>
          <a:xfrm>
            <a:off x="3428872" y="2026775"/>
            <a:ext cx="355600" cy="372533"/>
          </a:xfrm>
          <a:prstGeom prst="rect">
            <a:avLst/>
          </a:prstGeom>
        </p:spPr>
      </p:pic>
      <p:pic>
        <p:nvPicPr>
          <p:cNvPr id="7" name="Picture 6">
            <a:extLst>
              <a:ext uri="{FF2B5EF4-FFF2-40B4-BE49-F238E27FC236}">
                <a16:creationId xmlns:a16="http://schemas.microsoft.com/office/drawing/2014/main" id="{2DECAC9A-066C-2045-8F58-09BEA0B4AFBF}"/>
              </a:ext>
            </a:extLst>
          </p:cNvPr>
          <p:cNvPicPr>
            <a:picLocks noChangeAspect="1"/>
          </p:cNvPicPr>
          <p:nvPr/>
        </p:nvPicPr>
        <p:blipFill>
          <a:blip r:embed="rId4"/>
          <a:stretch>
            <a:fillRect/>
          </a:stretch>
        </p:blipFill>
        <p:spPr>
          <a:xfrm>
            <a:off x="3428872" y="2860152"/>
            <a:ext cx="355600" cy="372533"/>
          </a:xfrm>
          <a:prstGeom prst="rect">
            <a:avLst/>
          </a:prstGeom>
        </p:spPr>
      </p:pic>
      <p:pic>
        <p:nvPicPr>
          <p:cNvPr id="8" name="Picture 7">
            <a:extLst>
              <a:ext uri="{FF2B5EF4-FFF2-40B4-BE49-F238E27FC236}">
                <a16:creationId xmlns:a16="http://schemas.microsoft.com/office/drawing/2014/main" id="{2DECAC9A-066C-2045-8F58-09BEA0B4AFBF}"/>
              </a:ext>
            </a:extLst>
          </p:cNvPr>
          <p:cNvPicPr>
            <a:picLocks noChangeAspect="1"/>
          </p:cNvPicPr>
          <p:nvPr/>
        </p:nvPicPr>
        <p:blipFill>
          <a:blip r:embed="rId4"/>
          <a:stretch>
            <a:fillRect/>
          </a:stretch>
        </p:blipFill>
        <p:spPr>
          <a:xfrm>
            <a:off x="3428872" y="4249114"/>
            <a:ext cx="355600" cy="372533"/>
          </a:xfrm>
          <a:prstGeom prst="rect">
            <a:avLst/>
          </a:prstGeom>
        </p:spPr>
      </p:pic>
      <p:pic>
        <p:nvPicPr>
          <p:cNvPr id="9" name="Picture 8">
            <a:extLst>
              <a:ext uri="{FF2B5EF4-FFF2-40B4-BE49-F238E27FC236}">
                <a16:creationId xmlns:a16="http://schemas.microsoft.com/office/drawing/2014/main" id="{2DECAC9A-066C-2045-8F58-09BEA0B4AFBF}"/>
              </a:ext>
            </a:extLst>
          </p:cNvPr>
          <p:cNvPicPr>
            <a:picLocks noChangeAspect="1"/>
          </p:cNvPicPr>
          <p:nvPr/>
        </p:nvPicPr>
        <p:blipFill>
          <a:blip r:embed="rId4"/>
          <a:stretch>
            <a:fillRect/>
          </a:stretch>
        </p:blipFill>
        <p:spPr>
          <a:xfrm>
            <a:off x="3428872" y="5638076"/>
            <a:ext cx="355600" cy="372533"/>
          </a:xfrm>
          <a:prstGeom prst="rect">
            <a:avLst/>
          </a:prstGeom>
        </p:spPr>
      </p:pic>
      <p:pic>
        <p:nvPicPr>
          <p:cNvPr id="10" name="Picture 9">
            <a:extLst>
              <a:ext uri="{FF2B5EF4-FFF2-40B4-BE49-F238E27FC236}">
                <a16:creationId xmlns:a16="http://schemas.microsoft.com/office/drawing/2014/main" id="{6F34B569-F477-9C44-85B1-B2CF3CD86E37}"/>
              </a:ext>
            </a:extLst>
          </p:cNvPr>
          <p:cNvPicPr>
            <a:picLocks noChangeAspect="1"/>
          </p:cNvPicPr>
          <p:nvPr/>
        </p:nvPicPr>
        <p:blipFill>
          <a:blip r:embed="rId5"/>
          <a:stretch>
            <a:fillRect/>
          </a:stretch>
        </p:blipFill>
        <p:spPr>
          <a:xfrm rot="19717849">
            <a:off x="1324510" y="2866925"/>
            <a:ext cx="1414272" cy="731520"/>
          </a:xfrm>
          <a:prstGeom prst="rect">
            <a:avLst/>
          </a:prstGeom>
        </p:spPr>
      </p:pic>
      <p:pic>
        <p:nvPicPr>
          <p:cNvPr id="11" name="Picture 10">
            <a:extLst>
              <a:ext uri="{FF2B5EF4-FFF2-40B4-BE49-F238E27FC236}">
                <a16:creationId xmlns:a16="http://schemas.microsoft.com/office/drawing/2014/main" id="{54005C8C-803B-474B-8AF4-9B26B3D7026E}"/>
              </a:ext>
            </a:extLst>
          </p:cNvPr>
          <p:cNvPicPr>
            <a:picLocks noChangeAspect="1"/>
          </p:cNvPicPr>
          <p:nvPr/>
        </p:nvPicPr>
        <p:blipFill>
          <a:blip r:embed="rId6"/>
          <a:stretch>
            <a:fillRect/>
          </a:stretch>
        </p:blipFill>
        <p:spPr>
          <a:xfrm rot="1032065">
            <a:off x="426441" y="2225482"/>
            <a:ext cx="1622065" cy="548640"/>
          </a:xfrm>
          <a:prstGeom prst="rect">
            <a:avLst/>
          </a:prstGeom>
        </p:spPr>
      </p:pic>
      <p:pic>
        <p:nvPicPr>
          <p:cNvPr id="12" name="Picture 11">
            <a:extLst>
              <a:ext uri="{FF2B5EF4-FFF2-40B4-BE49-F238E27FC236}">
                <a16:creationId xmlns:a16="http://schemas.microsoft.com/office/drawing/2014/main" id="{7A3C5149-F110-C546-A748-B8896772BEC8}"/>
              </a:ext>
            </a:extLst>
          </p:cNvPr>
          <p:cNvPicPr>
            <a:picLocks noChangeAspect="1"/>
          </p:cNvPicPr>
          <p:nvPr/>
        </p:nvPicPr>
        <p:blipFill>
          <a:blip r:embed="rId7"/>
          <a:stretch>
            <a:fillRect/>
          </a:stretch>
        </p:blipFill>
        <p:spPr>
          <a:xfrm rot="810876">
            <a:off x="1392279" y="4215373"/>
            <a:ext cx="987551" cy="548640"/>
          </a:xfrm>
          <a:prstGeom prst="rect">
            <a:avLst/>
          </a:prstGeom>
        </p:spPr>
      </p:pic>
      <p:pic>
        <p:nvPicPr>
          <p:cNvPr id="13" name="Picture 12">
            <a:extLst>
              <a:ext uri="{FF2B5EF4-FFF2-40B4-BE49-F238E27FC236}">
                <a16:creationId xmlns:a16="http://schemas.microsoft.com/office/drawing/2014/main" id="{DD91382E-EE58-1F44-BC3F-46FFB71C47DB}"/>
              </a:ext>
            </a:extLst>
          </p:cNvPr>
          <p:cNvPicPr>
            <a:picLocks noChangeAspect="1"/>
          </p:cNvPicPr>
          <p:nvPr/>
        </p:nvPicPr>
        <p:blipFill>
          <a:blip r:embed="rId8"/>
          <a:stretch>
            <a:fillRect/>
          </a:stretch>
        </p:blipFill>
        <p:spPr>
          <a:xfrm>
            <a:off x="775547" y="5018702"/>
            <a:ext cx="643467" cy="575733"/>
          </a:xfrm>
          <a:prstGeom prst="rect">
            <a:avLst/>
          </a:prstGeom>
        </p:spPr>
      </p:pic>
      <p:pic>
        <p:nvPicPr>
          <p:cNvPr id="14" name="Picture 13">
            <a:extLst>
              <a:ext uri="{FF2B5EF4-FFF2-40B4-BE49-F238E27FC236}">
                <a16:creationId xmlns:a16="http://schemas.microsoft.com/office/drawing/2014/main" id="{E0901227-6B5F-594D-9DAF-49FA991B0489}"/>
              </a:ext>
            </a:extLst>
          </p:cNvPr>
          <p:cNvPicPr>
            <a:picLocks noChangeAspect="1"/>
          </p:cNvPicPr>
          <p:nvPr/>
        </p:nvPicPr>
        <p:blipFill>
          <a:blip r:embed="rId9"/>
          <a:stretch>
            <a:fillRect/>
          </a:stretch>
        </p:blipFill>
        <p:spPr>
          <a:xfrm>
            <a:off x="1657339" y="1554873"/>
            <a:ext cx="728133" cy="745067"/>
          </a:xfrm>
          <a:prstGeom prst="rect">
            <a:avLst/>
          </a:prstGeom>
        </p:spPr>
      </p:pic>
      <p:pic>
        <p:nvPicPr>
          <p:cNvPr id="15" name="Picture 14">
            <a:extLst>
              <a:ext uri="{FF2B5EF4-FFF2-40B4-BE49-F238E27FC236}">
                <a16:creationId xmlns:a16="http://schemas.microsoft.com/office/drawing/2014/main" id="{B5A4A260-1262-BE4D-ACFD-1749E2A21C58}"/>
              </a:ext>
            </a:extLst>
          </p:cNvPr>
          <p:cNvPicPr>
            <a:picLocks noChangeAspect="1"/>
          </p:cNvPicPr>
          <p:nvPr/>
        </p:nvPicPr>
        <p:blipFill>
          <a:blip r:embed="rId10"/>
          <a:stretch>
            <a:fillRect/>
          </a:stretch>
        </p:blipFill>
        <p:spPr>
          <a:xfrm>
            <a:off x="339409" y="4126743"/>
            <a:ext cx="728133" cy="745067"/>
          </a:xfrm>
          <a:prstGeom prst="rect">
            <a:avLst/>
          </a:prstGeom>
        </p:spPr>
      </p:pic>
    </p:spTree>
    <p:extLst>
      <p:ext uri="{BB962C8B-B14F-4D97-AF65-F5344CB8AC3E}">
        <p14:creationId xmlns:p14="http://schemas.microsoft.com/office/powerpoint/2010/main" val="388004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04" y="215969"/>
            <a:ext cx="5923147" cy="1645920"/>
          </a:xfrm>
          <a:prstGeom prst="rect">
            <a:avLst/>
          </a:prstGeom>
        </p:spPr>
      </p:pic>
      <p:sp>
        <p:nvSpPr>
          <p:cNvPr id="5" name="TextBox 4"/>
          <p:cNvSpPr txBox="1"/>
          <p:nvPr/>
        </p:nvSpPr>
        <p:spPr>
          <a:xfrm>
            <a:off x="4014144" y="2105161"/>
            <a:ext cx="7523544" cy="4616648"/>
          </a:xfrm>
          <a:prstGeom prst="rect">
            <a:avLst/>
          </a:prstGeom>
          <a:noFill/>
        </p:spPr>
        <p:txBody>
          <a:bodyPr wrap="square" rtlCol="0">
            <a:spAutoFit/>
          </a:bodyPr>
          <a:lstStyle/>
          <a:p>
            <a:r>
              <a:rPr lang="en-US" sz="3600" b="1" dirty="0"/>
              <a:t>Also highly rated in </a:t>
            </a:r>
            <a:r>
              <a:rPr lang="en-US" sz="3600" b="1" i="1" dirty="0"/>
              <a:t>CAR</a:t>
            </a:r>
            <a:r>
              <a:rPr lang="en-US" sz="3600" b="1" dirty="0"/>
              <a:t> survey</a:t>
            </a:r>
          </a:p>
          <a:p>
            <a:endParaRPr lang="en-US" sz="1400" b="1" dirty="0"/>
          </a:p>
          <a:p>
            <a:r>
              <a:rPr lang="en-US" sz="3600" b="1" dirty="0"/>
              <a:t>Focused on welcoming and encouraging new members</a:t>
            </a:r>
          </a:p>
          <a:p>
            <a:endParaRPr lang="en-US" sz="1400" b="1" dirty="0"/>
          </a:p>
          <a:p>
            <a:r>
              <a:rPr lang="en-US" sz="3600" b="1" dirty="0"/>
              <a:t>Ideas included greeters, phone numbers, accepting new members “where they’re at”</a:t>
            </a:r>
          </a:p>
          <a:p>
            <a:endParaRPr lang="en-US" sz="1400" b="1" dirty="0"/>
          </a:p>
          <a:p>
            <a:r>
              <a:rPr lang="en-US" sz="3600" b="1" dirty="0"/>
              <a:t>Builds NA unity and viability</a:t>
            </a:r>
          </a:p>
        </p:txBody>
      </p:sp>
      <p:pic>
        <p:nvPicPr>
          <p:cNvPr id="16" name="Picture 15">
            <a:extLst>
              <a:ext uri="{FF2B5EF4-FFF2-40B4-BE49-F238E27FC236}">
                <a16:creationId xmlns:a16="http://schemas.microsoft.com/office/drawing/2014/main" id="{DE23AB03-B3D3-044F-A07B-DECBBC949150}"/>
              </a:ext>
            </a:extLst>
          </p:cNvPr>
          <p:cNvPicPr>
            <a:picLocks noChangeAspect="1"/>
          </p:cNvPicPr>
          <p:nvPr/>
        </p:nvPicPr>
        <p:blipFill>
          <a:blip r:embed="rId4"/>
          <a:stretch>
            <a:fillRect/>
          </a:stretch>
        </p:blipFill>
        <p:spPr>
          <a:xfrm>
            <a:off x="3430723" y="2234624"/>
            <a:ext cx="355600" cy="372533"/>
          </a:xfrm>
          <a:prstGeom prst="rect">
            <a:avLst/>
          </a:prstGeom>
        </p:spPr>
      </p:pic>
      <p:pic>
        <p:nvPicPr>
          <p:cNvPr id="17" name="Picture 16">
            <a:extLst>
              <a:ext uri="{FF2B5EF4-FFF2-40B4-BE49-F238E27FC236}">
                <a16:creationId xmlns:a16="http://schemas.microsoft.com/office/drawing/2014/main" id="{DE23AB03-B3D3-044F-A07B-DECBBC949150}"/>
              </a:ext>
            </a:extLst>
          </p:cNvPr>
          <p:cNvPicPr>
            <a:picLocks noChangeAspect="1"/>
          </p:cNvPicPr>
          <p:nvPr/>
        </p:nvPicPr>
        <p:blipFill>
          <a:blip r:embed="rId4"/>
          <a:stretch>
            <a:fillRect/>
          </a:stretch>
        </p:blipFill>
        <p:spPr>
          <a:xfrm>
            <a:off x="3425143" y="2992333"/>
            <a:ext cx="355600" cy="372533"/>
          </a:xfrm>
          <a:prstGeom prst="rect">
            <a:avLst/>
          </a:prstGeom>
        </p:spPr>
      </p:pic>
      <p:pic>
        <p:nvPicPr>
          <p:cNvPr id="18" name="Picture 17">
            <a:extLst>
              <a:ext uri="{FF2B5EF4-FFF2-40B4-BE49-F238E27FC236}">
                <a16:creationId xmlns:a16="http://schemas.microsoft.com/office/drawing/2014/main" id="{DE23AB03-B3D3-044F-A07B-DECBBC949150}"/>
              </a:ext>
            </a:extLst>
          </p:cNvPr>
          <p:cNvPicPr>
            <a:picLocks noChangeAspect="1"/>
          </p:cNvPicPr>
          <p:nvPr/>
        </p:nvPicPr>
        <p:blipFill>
          <a:blip r:embed="rId4"/>
          <a:stretch>
            <a:fillRect/>
          </a:stretch>
        </p:blipFill>
        <p:spPr>
          <a:xfrm>
            <a:off x="3425143" y="4276276"/>
            <a:ext cx="355600" cy="372533"/>
          </a:xfrm>
          <a:prstGeom prst="rect">
            <a:avLst/>
          </a:prstGeom>
        </p:spPr>
      </p:pic>
      <p:pic>
        <p:nvPicPr>
          <p:cNvPr id="19" name="Picture 18">
            <a:extLst>
              <a:ext uri="{FF2B5EF4-FFF2-40B4-BE49-F238E27FC236}">
                <a16:creationId xmlns:a16="http://schemas.microsoft.com/office/drawing/2014/main" id="{DE23AB03-B3D3-044F-A07B-DECBBC949150}"/>
              </a:ext>
            </a:extLst>
          </p:cNvPr>
          <p:cNvPicPr>
            <a:picLocks noChangeAspect="1"/>
          </p:cNvPicPr>
          <p:nvPr/>
        </p:nvPicPr>
        <p:blipFill>
          <a:blip r:embed="rId4"/>
          <a:stretch>
            <a:fillRect/>
          </a:stretch>
        </p:blipFill>
        <p:spPr>
          <a:xfrm>
            <a:off x="3425143" y="6164229"/>
            <a:ext cx="355600" cy="372533"/>
          </a:xfrm>
          <a:prstGeom prst="rect">
            <a:avLst/>
          </a:prstGeom>
        </p:spPr>
      </p:pic>
      <p:pic>
        <p:nvPicPr>
          <p:cNvPr id="9" name="Picture 8">
            <a:extLst>
              <a:ext uri="{FF2B5EF4-FFF2-40B4-BE49-F238E27FC236}">
                <a16:creationId xmlns:a16="http://schemas.microsoft.com/office/drawing/2014/main" id="{B40FC746-9A26-2D41-9EC3-30A30526FF9F}"/>
              </a:ext>
            </a:extLst>
          </p:cNvPr>
          <p:cNvPicPr>
            <a:picLocks noChangeAspect="1"/>
          </p:cNvPicPr>
          <p:nvPr/>
        </p:nvPicPr>
        <p:blipFill>
          <a:blip r:embed="rId5"/>
          <a:stretch>
            <a:fillRect/>
          </a:stretch>
        </p:blipFill>
        <p:spPr>
          <a:xfrm>
            <a:off x="375581" y="1659860"/>
            <a:ext cx="2069592" cy="1280160"/>
          </a:xfrm>
          <a:prstGeom prst="rect">
            <a:avLst/>
          </a:prstGeom>
        </p:spPr>
      </p:pic>
      <p:pic>
        <p:nvPicPr>
          <p:cNvPr id="11" name="Picture 10">
            <a:extLst>
              <a:ext uri="{FF2B5EF4-FFF2-40B4-BE49-F238E27FC236}">
                <a16:creationId xmlns:a16="http://schemas.microsoft.com/office/drawing/2014/main" id="{DAFF17B8-AEB5-D845-8641-E6176E6D04D2}"/>
              </a:ext>
            </a:extLst>
          </p:cNvPr>
          <p:cNvPicPr>
            <a:picLocks noChangeAspect="1"/>
          </p:cNvPicPr>
          <p:nvPr/>
        </p:nvPicPr>
        <p:blipFill>
          <a:blip r:embed="rId6"/>
          <a:stretch>
            <a:fillRect/>
          </a:stretch>
        </p:blipFill>
        <p:spPr>
          <a:xfrm>
            <a:off x="601605" y="3430182"/>
            <a:ext cx="2278966" cy="731520"/>
          </a:xfrm>
          <a:prstGeom prst="rect">
            <a:avLst/>
          </a:prstGeom>
        </p:spPr>
      </p:pic>
      <p:pic>
        <p:nvPicPr>
          <p:cNvPr id="12" name="Picture 11">
            <a:extLst>
              <a:ext uri="{FF2B5EF4-FFF2-40B4-BE49-F238E27FC236}">
                <a16:creationId xmlns:a16="http://schemas.microsoft.com/office/drawing/2014/main" id="{B5A4A260-1262-BE4D-ACFD-1749E2A21C58}"/>
              </a:ext>
            </a:extLst>
          </p:cNvPr>
          <p:cNvPicPr>
            <a:picLocks noChangeAspect="1"/>
          </p:cNvPicPr>
          <p:nvPr/>
        </p:nvPicPr>
        <p:blipFill>
          <a:blip r:embed="rId7"/>
          <a:stretch>
            <a:fillRect/>
          </a:stretch>
        </p:blipFill>
        <p:spPr>
          <a:xfrm rot="992455">
            <a:off x="1376114" y="519492"/>
            <a:ext cx="728133" cy="745067"/>
          </a:xfrm>
          <a:prstGeom prst="rect">
            <a:avLst/>
          </a:prstGeom>
        </p:spPr>
      </p:pic>
      <p:pic>
        <p:nvPicPr>
          <p:cNvPr id="13" name="Picture 12">
            <a:extLst>
              <a:ext uri="{FF2B5EF4-FFF2-40B4-BE49-F238E27FC236}">
                <a16:creationId xmlns:a16="http://schemas.microsoft.com/office/drawing/2014/main" id="{7677B954-C1AA-CB49-8F99-C08285F548C5}"/>
              </a:ext>
            </a:extLst>
          </p:cNvPr>
          <p:cNvPicPr>
            <a:picLocks noChangeAspect="1"/>
          </p:cNvPicPr>
          <p:nvPr/>
        </p:nvPicPr>
        <p:blipFill>
          <a:blip r:embed="rId8"/>
          <a:stretch>
            <a:fillRect/>
          </a:stretch>
        </p:blipFill>
        <p:spPr>
          <a:xfrm rot="20423740">
            <a:off x="512603" y="5486464"/>
            <a:ext cx="1783079" cy="457200"/>
          </a:xfrm>
          <a:prstGeom prst="rect">
            <a:avLst/>
          </a:prstGeom>
        </p:spPr>
      </p:pic>
    </p:spTree>
    <p:extLst>
      <p:ext uri="{BB962C8B-B14F-4D97-AF65-F5344CB8AC3E}">
        <p14:creationId xmlns:p14="http://schemas.microsoft.com/office/powerpoint/2010/main" val="54210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1" y="336417"/>
            <a:ext cx="11369951" cy="1005840"/>
          </a:xfrm>
          <a:prstGeom prst="rect">
            <a:avLst/>
          </a:prstGeom>
        </p:spPr>
      </p:pic>
      <p:sp>
        <p:nvSpPr>
          <p:cNvPr id="5" name="TextBox 4"/>
          <p:cNvSpPr txBox="1"/>
          <p:nvPr/>
        </p:nvSpPr>
        <p:spPr>
          <a:xfrm>
            <a:off x="4014143" y="1938975"/>
            <a:ext cx="7861481" cy="3970318"/>
          </a:xfrm>
          <a:prstGeom prst="rect">
            <a:avLst/>
          </a:prstGeom>
          <a:noFill/>
        </p:spPr>
        <p:txBody>
          <a:bodyPr wrap="square" rtlCol="0">
            <a:spAutoFit/>
          </a:bodyPr>
          <a:lstStyle/>
          <a:p>
            <a:r>
              <a:rPr lang="en-US" sz="3600" b="1" dirty="0"/>
              <a:t>Added by Board after WSC</a:t>
            </a:r>
          </a:p>
          <a:p>
            <a:endParaRPr lang="en-US" sz="1800" b="1" dirty="0"/>
          </a:p>
          <a:p>
            <a:r>
              <a:rPr lang="en-US" sz="3600" b="1" dirty="0"/>
              <a:t>Welcoming addicts on medication for addiction increasingly pressing for many NA groups</a:t>
            </a:r>
          </a:p>
          <a:p>
            <a:endParaRPr lang="en-US" sz="1800" b="1" dirty="0"/>
          </a:p>
          <a:p>
            <a:r>
              <a:rPr lang="en-US" sz="3600" b="1" dirty="0"/>
              <a:t>Identified as high impact issue in 2016–2018 NAWS strategic plan</a:t>
            </a:r>
          </a:p>
        </p:txBody>
      </p:sp>
      <p:pic>
        <p:nvPicPr>
          <p:cNvPr id="16" name="Picture 15">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3430719" y="2032633"/>
            <a:ext cx="355600" cy="372533"/>
          </a:xfrm>
          <a:prstGeom prst="rect">
            <a:avLst/>
          </a:prstGeom>
        </p:spPr>
      </p:pic>
      <p:pic>
        <p:nvPicPr>
          <p:cNvPr id="17" name="Picture 16">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3442294" y="2904829"/>
            <a:ext cx="355600" cy="372533"/>
          </a:xfrm>
          <a:prstGeom prst="rect">
            <a:avLst/>
          </a:prstGeom>
        </p:spPr>
      </p:pic>
      <p:pic>
        <p:nvPicPr>
          <p:cNvPr id="18" name="Picture 17">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3434036" y="4804586"/>
            <a:ext cx="355600" cy="372533"/>
          </a:xfrm>
          <a:prstGeom prst="rect">
            <a:avLst/>
          </a:prstGeom>
        </p:spPr>
      </p:pic>
      <p:pic>
        <p:nvPicPr>
          <p:cNvPr id="8" name="Picture 7">
            <a:extLst>
              <a:ext uri="{FF2B5EF4-FFF2-40B4-BE49-F238E27FC236}">
                <a16:creationId xmlns:a16="http://schemas.microsoft.com/office/drawing/2014/main" id="{E0901227-6B5F-594D-9DAF-49FA991B0489}"/>
              </a:ext>
            </a:extLst>
          </p:cNvPr>
          <p:cNvPicPr>
            <a:picLocks noChangeAspect="1"/>
          </p:cNvPicPr>
          <p:nvPr/>
        </p:nvPicPr>
        <p:blipFill>
          <a:blip r:embed="rId5"/>
          <a:stretch>
            <a:fillRect/>
          </a:stretch>
        </p:blipFill>
        <p:spPr>
          <a:xfrm rot="505662">
            <a:off x="1935137" y="5339917"/>
            <a:ext cx="893618" cy="914400"/>
          </a:xfrm>
          <a:prstGeom prst="rect">
            <a:avLst/>
          </a:prstGeom>
        </p:spPr>
      </p:pic>
      <p:pic>
        <p:nvPicPr>
          <p:cNvPr id="9" name="Picture 8">
            <a:extLst>
              <a:ext uri="{FF2B5EF4-FFF2-40B4-BE49-F238E27FC236}">
                <a16:creationId xmlns:a16="http://schemas.microsoft.com/office/drawing/2014/main" id="{3D233DE2-99B1-9346-AFAA-8E796D9A1A87}"/>
              </a:ext>
            </a:extLst>
          </p:cNvPr>
          <p:cNvPicPr>
            <a:picLocks noChangeAspect="1"/>
          </p:cNvPicPr>
          <p:nvPr/>
        </p:nvPicPr>
        <p:blipFill>
          <a:blip r:embed="rId6"/>
          <a:stretch>
            <a:fillRect/>
          </a:stretch>
        </p:blipFill>
        <p:spPr>
          <a:xfrm rot="21118445">
            <a:off x="550863" y="4645132"/>
            <a:ext cx="1808020" cy="457200"/>
          </a:xfrm>
          <a:prstGeom prst="rect">
            <a:avLst/>
          </a:prstGeom>
        </p:spPr>
      </p:pic>
      <p:pic>
        <p:nvPicPr>
          <p:cNvPr id="10" name="Picture 9">
            <a:extLst>
              <a:ext uri="{FF2B5EF4-FFF2-40B4-BE49-F238E27FC236}">
                <a16:creationId xmlns:a16="http://schemas.microsoft.com/office/drawing/2014/main" id="{4819599B-E597-3043-B84D-3C1D80B27672}"/>
              </a:ext>
            </a:extLst>
          </p:cNvPr>
          <p:cNvPicPr>
            <a:picLocks noChangeAspect="1"/>
          </p:cNvPicPr>
          <p:nvPr/>
        </p:nvPicPr>
        <p:blipFill>
          <a:blip r:embed="rId7"/>
          <a:stretch>
            <a:fillRect/>
          </a:stretch>
        </p:blipFill>
        <p:spPr>
          <a:xfrm rot="655114">
            <a:off x="976174" y="1936516"/>
            <a:ext cx="2003729" cy="640080"/>
          </a:xfrm>
          <a:prstGeom prst="rect">
            <a:avLst/>
          </a:prstGeom>
        </p:spPr>
      </p:pic>
      <p:pic>
        <p:nvPicPr>
          <p:cNvPr id="11" name="Picture 10">
            <a:extLst>
              <a:ext uri="{FF2B5EF4-FFF2-40B4-BE49-F238E27FC236}">
                <a16:creationId xmlns:a16="http://schemas.microsoft.com/office/drawing/2014/main" id="{57F24D78-EC16-FD48-88B1-BB92EC247AEC}"/>
              </a:ext>
            </a:extLst>
          </p:cNvPr>
          <p:cNvPicPr>
            <a:picLocks noChangeAspect="1"/>
          </p:cNvPicPr>
          <p:nvPr/>
        </p:nvPicPr>
        <p:blipFill>
          <a:blip r:embed="rId8"/>
          <a:stretch>
            <a:fillRect/>
          </a:stretch>
        </p:blipFill>
        <p:spPr>
          <a:xfrm rot="19262181">
            <a:off x="923463" y="3071123"/>
            <a:ext cx="1487424" cy="731520"/>
          </a:xfrm>
          <a:prstGeom prst="rect">
            <a:avLst/>
          </a:prstGeom>
        </p:spPr>
      </p:pic>
    </p:spTree>
    <p:extLst>
      <p:ext uri="{BB962C8B-B14F-4D97-AF65-F5344CB8AC3E}">
        <p14:creationId xmlns:p14="http://schemas.microsoft.com/office/powerpoint/2010/main" val="99376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400132" y="2242950"/>
            <a:ext cx="10086531" cy="229432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9</a:t>
            </a:r>
            <a:r>
              <a:rPr sz="3200" b="1" dirty="0">
                <a:solidFill>
                  <a:srgbClr val="00B050"/>
                </a:solidFill>
                <a:latin typeface="+mn-lt"/>
                <a:ea typeface="Cambria" charset="0"/>
                <a:cs typeface="Cambria" charset="0"/>
                <a:sym typeface="BotonBQ-Bold"/>
              </a:rPr>
              <a:t>: </a:t>
            </a:r>
            <a:r>
              <a:rPr lang="en-US" sz="3200" dirty="0"/>
              <a:t>To direct the World Board to create a project plan for consideration at WSC 2020 to create or revise one piece of recovery literature to directly address Drug Replacement Therapy (DRT) and Medication Assisted Treatment (MAT) as it relates to NA. </a:t>
            </a:r>
          </a:p>
        </p:txBody>
      </p:sp>
      <p:sp>
        <p:nvSpPr>
          <p:cNvPr id="3" name="TextBox 2">
            <a:extLst>
              <a:ext uri="{FF2B5EF4-FFF2-40B4-BE49-F238E27FC236}">
                <a16:creationId xmlns:a16="http://schemas.microsoft.com/office/drawing/2014/main" id="{DD287D72-C788-5B47-A51F-1028A0A1D621}"/>
              </a:ext>
            </a:extLst>
          </p:cNvPr>
          <p:cNvSpPr txBox="1"/>
          <p:nvPr/>
        </p:nvSpPr>
        <p:spPr>
          <a:xfrm>
            <a:off x="629724" y="4835865"/>
            <a:ext cx="9700054" cy="1815882"/>
          </a:xfrm>
          <a:prstGeom prst="rect">
            <a:avLst/>
          </a:prstGeom>
          <a:noFill/>
        </p:spPr>
        <p:txBody>
          <a:bodyPr wrap="square" rtlCol="0">
            <a:spAutoFit/>
          </a:bodyPr>
          <a:lstStyle/>
          <a:p>
            <a:pPr>
              <a:spcBef>
                <a:spcPts val="1200"/>
              </a:spcBef>
            </a:pPr>
            <a:r>
              <a:rPr lang="en-US" sz="2800" b="1" dirty="0"/>
              <a:t>Intent: </a:t>
            </a:r>
            <a:r>
              <a:rPr lang="en-US" sz="2800" dirty="0"/>
              <a:t>To begin the discussion on how to address DRT/MAT in a piece of recovery literature as it relates to our message and program and have a unified fellowship position.</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46" y="336417"/>
            <a:ext cx="11369951" cy="1005840"/>
          </a:xfrm>
          <a:prstGeom prst="rect">
            <a:avLst/>
          </a:prstGeom>
        </p:spPr>
      </p:pic>
      <p:sp>
        <p:nvSpPr>
          <p:cNvPr id="5" name="TextBox 4"/>
          <p:cNvSpPr txBox="1"/>
          <p:nvPr/>
        </p:nvSpPr>
        <p:spPr>
          <a:xfrm>
            <a:off x="400132" y="1537362"/>
            <a:ext cx="4596130" cy="646331"/>
          </a:xfrm>
          <a:prstGeom prst="rect">
            <a:avLst/>
          </a:prstGeom>
          <a:noFill/>
        </p:spPr>
        <p:txBody>
          <a:bodyPr wrap="none" rtlCol="0">
            <a:spAutoFit/>
          </a:bodyPr>
          <a:lstStyle/>
          <a:p>
            <a:r>
              <a:rPr lang="en-US" sz="3600" b="1" dirty="0"/>
              <a:t>From the 2018 </a:t>
            </a:r>
            <a:r>
              <a:rPr lang="en-US" sz="3600" b="1" i="1" dirty="0"/>
              <a:t>CAR</a:t>
            </a:r>
            <a:r>
              <a:rPr lang="en-US" sz="3600" b="1" dirty="0"/>
              <a:t>:</a:t>
            </a:r>
          </a:p>
        </p:txBody>
      </p:sp>
    </p:spTree>
    <p:extLst>
      <p:ext uri="{BB962C8B-B14F-4D97-AF65-F5344CB8AC3E}">
        <p14:creationId xmlns:p14="http://schemas.microsoft.com/office/powerpoint/2010/main" val="192469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14">
            <a:extLst>
              <a:ext uri="{FF2B5EF4-FFF2-40B4-BE49-F238E27FC236}">
                <a16:creationId xmlns:a16="http://schemas.microsoft.com/office/drawing/2014/main" id="{078EB70C-1FE5-AA45-BACD-AA18643B287B}"/>
              </a:ext>
            </a:extLst>
          </p:cNvPr>
          <p:cNvSpPr txBox="1">
            <a:spLocks/>
          </p:cNvSpPr>
          <p:nvPr/>
        </p:nvSpPr>
        <p:spPr>
          <a:xfrm>
            <a:off x="4111591" y="645401"/>
            <a:ext cx="7867049" cy="9079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1" y="336417"/>
            <a:ext cx="11369951" cy="1005840"/>
          </a:xfrm>
          <a:prstGeom prst="rect">
            <a:avLst/>
          </a:prstGeom>
        </p:spPr>
      </p:pic>
      <p:sp>
        <p:nvSpPr>
          <p:cNvPr id="5" name="TextBox 4"/>
          <p:cNvSpPr txBox="1"/>
          <p:nvPr/>
        </p:nvSpPr>
        <p:spPr>
          <a:xfrm>
            <a:off x="4577794" y="2258496"/>
            <a:ext cx="7115878" cy="2677656"/>
          </a:xfrm>
          <a:prstGeom prst="rect">
            <a:avLst/>
          </a:prstGeom>
          <a:noFill/>
        </p:spPr>
        <p:txBody>
          <a:bodyPr wrap="square" rtlCol="0">
            <a:spAutoFit/>
          </a:bodyPr>
          <a:lstStyle/>
          <a:p>
            <a:r>
              <a:rPr lang="en-US" sz="3600" b="1" dirty="0"/>
              <a:t>Welcome all addicts on DRT</a:t>
            </a:r>
          </a:p>
          <a:p>
            <a:endParaRPr lang="en-US" sz="1200" b="1" dirty="0"/>
          </a:p>
          <a:p>
            <a:r>
              <a:rPr lang="en-US" sz="3600" b="1" dirty="0"/>
              <a:t>Connect them with members who share this experience</a:t>
            </a:r>
          </a:p>
          <a:p>
            <a:endParaRPr lang="en-US" sz="1200" b="1" dirty="0"/>
          </a:p>
          <a:p>
            <a:r>
              <a:rPr lang="en-US" sz="3600" b="1" dirty="0"/>
              <a:t>Develop consistent language</a:t>
            </a:r>
          </a:p>
        </p:txBody>
      </p:sp>
      <p:pic>
        <p:nvPicPr>
          <p:cNvPr id="16" name="Picture 15">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4148562" y="2405166"/>
            <a:ext cx="355600" cy="372533"/>
          </a:xfrm>
          <a:prstGeom prst="rect">
            <a:avLst/>
          </a:prstGeom>
        </p:spPr>
      </p:pic>
      <p:pic>
        <p:nvPicPr>
          <p:cNvPr id="17" name="Picture 16">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4147486" y="3130346"/>
            <a:ext cx="355600" cy="372533"/>
          </a:xfrm>
          <a:prstGeom prst="rect">
            <a:avLst/>
          </a:prstGeom>
        </p:spPr>
      </p:pic>
      <p:pic>
        <p:nvPicPr>
          <p:cNvPr id="18" name="Picture 17">
            <a:extLst>
              <a:ext uri="{FF2B5EF4-FFF2-40B4-BE49-F238E27FC236}">
                <a16:creationId xmlns:a16="http://schemas.microsoft.com/office/drawing/2014/main" id="{579C356F-A0C4-4140-AE9F-C8D2435377E9}"/>
              </a:ext>
            </a:extLst>
          </p:cNvPr>
          <p:cNvPicPr>
            <a:picLocks noChangeAspect="1"/>
          </p:cNvPicPr>
          <p:nvPr/>
        </p:nvPicPr>
        <p:blipFill>
          <a:blip r:embed="rId4"/>
          <a:stretch>
            <a:fillRect/>
          </a:stretch>
        </p:blipFill>
        <p:spPr>
          <a:xfrm>
            <a:off x="4146951" y="4432053"/>
            <a:ext cx="355600" cy="372533"/>
          </a:xfrm>
          <a:prstGeom prst="rect">
            <a:avLst/>
          </a:prstGeom>
        </p:spPr>
      </p:pic>
      <p:sp>
        <p:nvSpPr>
          <p:cNvPr id="3" name="TextBox 2"/>
          <p:cNvSpPr txBox="1"/>
          <p:nvPr/>
        </p:nvSpPr>
        <p:spPr>
          <a:xfrm>
            <a:off x="4406296" y="5258413"/>
            <a:ext cx="7191121" cy="1200329"/>
          </a:xfrm>
          <a:prstGeom prst="rect">
            <a:avLst/>
          </a:prstGeom>
          <a:noFill/>
        </p:spPr>
        <p:txBody>
          <a:bodyPr wrap="square" rtlCol="0">
            <a:spAutoFit/>
          </a:bodyPr>
          <a:lstStyle/>
          <a:p>
            <a:pPr lvl="0"/>
            <a:r>
              <a:rPr lang="en-US" sz="3600" b="1" i="1" dirty="0"/>
              <a:t>Additional discussion needed to frame a piece of literature</a:t>
            </a:r>
          </a:p>
        </p:txBody>
      </p:sp>
      <p:sp>
        <p:nvSpPr>
          <p:cNvPr id="9" name="TextBox 8"/>
          <p:cNvSpPr txBox="1"/>
          <p:nvPr/>
        </p:nvSpPr>
        <p:spPr>
          <a:xfrm>
            <a:off x="3961180" y="1509398"/>
            <a:ext cx="5801588" cy="646331"/>
          </a:xfrm>
          <a:prstGeom prst="rect">
            <a:avLst/>
          </a:prstGeom>
          <a:noFill/>
        </p:spPr>
        <p:txBody>
          <a:bodyPr wrap="none" rtlCol="0">
            <a:spAutoFit/>
          </a:bodyPr>
          <a:lstStyle/>
          <a:p>
            <a:pPr lvl="0"/>
            <a:r>
              <a:rPr lang="en-US" sz="3600" b="1" dirty="0"/>
              <a:t>Three main ideas offered:</a:t>
            </a:r>
          </a:p>
        </p:txBody>
      </p:sp>
      <p:pic>
        <p:nvPicPr>
          <p:cNvPr id="10" name="Picture 9">
            <a:extLst>
              <a:ext uri="{FF2B5EF4-FFF2-40B4-BE49-F238E27FC236}">
                <a16:creationId xmlns:a16="http://schemas.microsoft.com/office/drawing/2014/main" id="{58734285-3290-EC41-8C61-C2EC0C4EE16E}"/>
              </a:ext>
            </a:extLst>
          </p:cNvPr>
          <p:cNvPicPr>
            <a:picLocks noChangeAspect="1"/>
          </p:cNvPicPr>
          <p:nvPr/>
        </p:nvPicPr>
        <p:blipFill>
          <a:blip r:embed="rId5"/>
          <a:stretch>
            <a:fillRect/>
          </a:stretch>
        </p:blipFill>
        <p:spPr>
          <a:xfrm>
            <a:off x="830060" y="3415771"/>
            <a:ext cx="1563624" cy="822960"/>
          </a:xfrm>
          <a:prstGeom prst="rect">
            <a:avLst/>
          </a:prstGeom>
        </p:spPr>
      </p:pic>
      <p:pic>
        <p:nvPicPr>
          <p:cNvPr id="11" name="Picture 10">
            <a:extLst>
              <a:ext uri="{FF2B5EF4-FFF2-40B4-BE49-F238E27FC236}">
                <a16:creationId xmlns:a16="http://schemas.microsoft.com/office/drawing/2014/main" id="{6F34B569-F477-9C44-85B1-B2CF3CD86E37}"/>
              </a:ext>
            </a:extLst>
          </p:cNvPr>
          <p:cNvPicPr>
            <a:picLocks noChangeAspect="1"/>
          </p:cNvPicPr>
          <p:nvPr/>
        </p:nvPicPr>
        <p:blipFill>
          <a:blip r:embed="rId6"/>
          <a:stretch>
            <a:fillRect/>
          </a:stretch>
        </p:blipFill>
        <p:spPr>
          <a:xfrm>
            <a:off x="668312" y="4325839"/>
            <a:ext cx="1591056" cy="822960"/>
          </a:xfrm>
          <a:prstGeom prst="rect">
            <a:avLst/>
          </a:prstGeom>
        </p:spPr>
      </p:pic>
      <p:pic>
        <p:nvPicPr>
          <p:cNvPr id="12" name="Picture 11">
            <a:extLst>
              <a:ext uri="{FF2B5EF4-FFF2-40B4-BE49-F238E27FC236}">
                <a16:creationId xmlns:a16="http://schemas.microsoft.com/office/drawing/2014/main" id="{7A3C5149-F110-C546-A748-B8896772BEC8}"/>
              </a:ext>
            </a:extLst>
          </p:cNvPr>
          <p:cNvPicPr>
            <a:picLocks noChangeAspect="1"/>
          </p:cNvPicPr>
          <p:nvPr/>
        </p:nvPicPr>
        <p:blipFill>
          <a:blip r:embed="rId7"/>
          <a:stretch>
            <a:fillRect/>
          </a:stretch>
        </p:blipFill>
        <p:spPr>
          <a:xfrm rot="20957736">
            <a:off x="774349" y="5424448"/>
            <a:ext cx="1152144" cy="640080"/>
          </a:xfrm>
          <a:prstGeom prst="rect">
            <a:avLst/>
          </a:prstGeom>
        </p:spPr>
      </p:pic>
      <p:pic>
        <p:nvPicPr>
          <p:cNvPr id="13" name="Picture 12">
            <a:extLst>
              <a:ext uri="{FF2B5EF4-FFF2-40B4-BE49-F238E27FC236}">
                <a16:creationId xmlns:a16="http://schemas.microsoft.com/office/drawing/2014/main" id="{B40FC746-9A26-2D41-9EC3-30A30526FF9F}"/>
              </a:ext>
            </a:extLst>
          </p:cNvPr>
          <p:cNvPicPr>
            <a:picLocks noChangeAspect="1"/>
          </p:cNvPicPr>
          <p:nvPr/>
        </p:nvPicPr>
        <p:blipFill>
          <a:blip r:embed="rId8"/>
          <a:stretch>
            <a:fillRect/>
          </a:stretch>
        </p:blipFill>
        <p:spPr>
          <a:xfrm>
            <a:off x="1137146" y="1617878"/>
            <a:ext cx="2513076" cy="1554480"/>
          </a:xfrm>
          <a:prstGeom prst="rect">
            <a:avLst/>
          </a:prstGeom>
        </p:spPr>
      </p:pic>
      <p:pic>
        <p:nvPicPr>
          <p:cNvPr id="14" name="Picture 13">
            <a:extLst>
              <a:ext uri="{FF2B5EF4-FFF2-40B4-BE49-F238E27FC236}">
                <a16:creationId xmlns:a16="http://schemas.microsoft.com/office/drawing/2014/main" id="{B5A4A260-1262-BE4D-ACFD-1749E2A21C58}"/>
              </a:ext>
            </a:extLst>
          </p:cNvPr>
          <p:cNvPicPr>
            <a:picLocks noChangeAspect="1"/>
          </p:cNvPicPr>
          <p:nvPr/>
        </p:nvPicPr>
        <p:blipFill>
          <a:blip r:embed="rId9"/>
          <a:stretch>
            <a:fillRect/>
          </a:stretch>
        </p:blipFill>
        <p:spPr>
          <a:xfrm rot="20190256">
            <a:off x="465993" y="2385279"/>
            <a:ext cx="728133" cy="745067"/>
          </a:xfrm>
          <a:prstGeom prst="rect">
            <a:avLst/>
          </a:prstGeom>
        </p:spPr>
      </p:pic>
    </p:spTree>
    <p:extLst>
      <p:ext uri="{BB962C8B-B14F-4D97-AF65-F5344CB8AC3E}">
        <p14:creationId xmlns:p14="http://schemas.microsoft.com/office/powerpoint/2010/main" val="288003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5"/>
          <p:cNvSpPr/>
          <p:nvPr/>
        </p:nvSpPr>
        <p:spPr>
          <a:xfrm>
            <a:off x="5757527" y="486873"/>
            <a:ext cx="6074607" cy="6267107"/>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n-US" sz="3600" b="1" kern="1200" dirty="0">
                <a:solidFill>
                  <a:srgbClr val="16469A"/>
                </a:solidFill>
                <a:latin typeface="+mn-lt"/>
                <a:ea typeface="Cambria" charset="0"/>
                <a:cs typeface="Cambria" charset="0"/>
                <a:sym typeface="PopplLaudatio-Regular"/>
              </a:rPr>
              <a:t>Other </a:t>
            </a:r>
            <a:r>
              <a:rPr lang="en-US" sz="3600" b="1" dirty="0">
                <a:solidFill>
                  <a:srgbClr val="16469A"/>
                </a:solidFill>
                <a:latin typeface="+mn-lt"/>
                <a:ea typeface="Cambria" charset="0"/>
                <a:cs typeface="Cambria" charset="0"/>
                <a:sym typeface="PopplLaudatio-Regular"/>
              </a:rPr>
              <a:t>PowerPoint</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s </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and videos </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available online</a:t>
            </a:r>
            <a:endPar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endParaRPr>
          </a:p>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n-US" sz="3600" b="1" dirty="0">
                <a:solidFill>
                  <a:srgbClr val="16469A"/>
                </a:solidFill>
                <a:latin typeface="+mn-lt"/>
                <a:ea typeface="Cambria" charset="0"/>
                <a:cs typeface="Cambria" charset="0"/>
                <a:sym typeface="PopplLaudatio-Regular"/>
              </a:rPr>
              <a:t>Surveys available online</a:t>
            </a:r>
            <a:endPar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endParaRPr>
          </a:p>
          <a:p>
            <a:pPr marR="0" lvl="0" algn="l" defTabSz="457200" rtl="0" eaLnBrk="1" fontAlgn="auto" latinLnBrk="0" hangingPunct="1">
              <a:lnSpc>
                <a:spcPct val="100000"/>
              </a:lnSpc>
              <a:spcBef>
                <a:spcPts val="600"/>
              </a:spcBef>
              <a:spcAft>
                <a:spcPts val="1800"/>
              </a:spcAft>
              <a:buClr>
                <a:srgbClr val="92D050"/>
              </a:buClr>
              <a:buSzPct val="100000"/>
              <a:tabLst/>
              <a:defRPr sz="1800"/>
            </a:pPr>
            <a:r>
              <a:rPr kumimoji="0" sz="3600" b="1" i="1"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CAR</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can be downloaded or hard copies can be ordered from NA World Services</a:t>
            </a: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www.na.org/conference</a:t>
            </a: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worldboard@na.org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7274">
            <a:off x="360286" y="327565"/>
            <a:ext cx="4804758" cy="6217920"/>
          </a:xfrm>
          <a:prstGeom prst="rect">
            <a:avLst/>
          </a:prstGeom>
          <a:ln>
            <a:solidFill>
              <a:srgbClr val="0D5CA2"/>
            </a:solidFill>
          </a:ln>
        </p:spPr>
      </p:pic>
      <p:pic>
        <p:nvPicPr>
          <p:cNvPr id="6" name="Picture 5">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5472143" y="677493"/>
            <a:ext cx="261851" cy="274320"/>
          </a:xfrm>
          <a:prstGeom prst="rect">
            <a:avLst/>
          </a:prstGeom>
        </p:spPr>
      </p:pic>
      <p:pic>
        <p:nvPicPr>
          <p:cNvPr id="7" name="Picture 6">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5472142" y="2071670"/>
            <a:ext cx="261851" cy="274320"/>
          </a:xfrm>
          <a:prstGeom prst="rect">
            <a:avLst/>
          </a:prstGeom>
        </p:spPr>
      </p:pic>
      <p:pic>
        <p:nvPicPr>
          <p:cNvPr id="8" name="Picture 7">
            <a:extLst>
              <a:ext uri="{FF2B5EF4-FFF2-40B4-BE49-F238E27FC236}">
                <a16:creationId xmlns:a16="http://schemas.microsoft.com/office/drawing/2014/main" id="{F336EA28-8EC5-9047-AAAE-28EAFEEEE1D6}"/>
              </a:ext>
            </a:extLst>
          </p:cNvPr>
          <p:cNvPicPr>
            <a:picLocks noChangeAspect="1"/>
          </p:cNvPicPr>
          <p:nvPr/>
        </p:nvPicPr>
        <p:blipFill>
          <a:blip r:embed="rId4"/>
          <a:stretch>
            <a:fillRect/>
          </a:stretch>
        </p:blipFill>
        <p:spPr>
          <a:xfrm>
            <a:off x="5472141" y="2930246"/>
            <a:ext cx="261851" cy="274320"/>
          </a:xfrm>
          <a:prstGeom prst="rect">
            <a:avLst/>
          </a:prstGeom>
        </p:spPr>
      </p:pic>
    </p:spTree>
    <p:extLst>
      <p:ext uri="{BB962C8B-B14F-4D97-AF65-F5344CB8AC3E}">
        <p14:creationId xmlns:p14="http://schemas.microsoft.com/office/powerpoint/2010/main" val="116797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4" name="Google Shape;118;p14"/>
          <p:cNvSpPr txBox="1">
            <a:spLocks/>
          </p:cNvSpPr>
          <p:nvPr/>
        </p:nvSpPr>
        <p:spPr>
          <a:xfrm>
            <a:off x="464685" y="788554"/>
            <a:ext cx="7867049" cy="5709215"/>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r>
              <a:rPr lang="en-US" sz="3200" dirty="0">
                <a:solidFill>
                  <a:srgbClr val="0D5CA2"/>
                </a:solidFill>
              </a:rPr>
              <a:t>1. Introduction to the </a:t>
            </a:r>
            <a:r>
              <a:rPr lang="en-US" sz="3200" i="1" dirty="0">
                <a:solidFill>
                  <a:srgbClr val="0D5CA2"/>
                </a:solidFill>
              </a:rPr>
              <a:t>CAR</a:t>
            </a:r>
            <a:r>
              <a:rPr lang="en-US" sz="3200" dirty="0">
                <a:solidFill>
                  <a:srgbClr val="0D5CA2"/>
                </a:solidFill>
              </a:rPr>
              <a:t>:</a:t>
            </a:r>
            <a:br>
              <a:rPr lang="en-US" sz="3200" dirty="0">
                <a:solidFill>
                  <a:srgbClr val="0D5CA2"/>
                </a:solidFill>
              </a:rPr>
            </a:br>
            <a:r>
              <a:rPr lang="en-US" sz="3200" dirty="0">
                <a:solidFill>
                  <a:srgbClr val="0D5CA2"/>
                </a:solidFill>
              </a:rPr>
              <a:t>Invest in Our Vision, WSC of the Future, Issue Discussion Topics </a:t>
            </a:r>
            <a:br>
              <a:rPr lang="en-US" sz="3200" dirty="0">
                <a:solidFill>
                  <a:schemeClr val="tx1"/>
                </a:solidFill>
              </a:rPr>
            </a:br>
            <a:br>
              <a:rPr lang="en-US" sz="2800" dirty="0">
                <a:solidFill>
                  <a:schemeClr val="tx1"/>
                </a:solidFill>
              </a:rPr>
            </a:br>
            <a:r>
              <a:rPr lang="en-US" dirty="0">
                <a:solidFill>
                  <a:schemeClr val="bg1">
                    <a:lumMod val="65000"/>
                  </a:schemeClr>
                </a:solidFill>
              </a:rPr>
              <a:t>2. NAWS Strategic Plan (Motion 1) and “Mental Health in Recovery” IP (Motion 2)</a:t>
            </a:r>
            <a:br>
              <a:rPr lang="en-US" dirty="0">
                <a:solidFill>
                  <a:schemeClr val="bg1">
                    <a:lumMod val="65000"/>
                  </a:schemeClr>
                </a:solidFill>
              </a:rPr>
            </a:br>
            <a:br>
              <a:rPr lang="en-US" dirty="0">
                <a:solidFill>
                  <a:schemeClr val="bg1">
                    <a:lumMod val="65000"/>
                  </a:schemeClr>
                </a:solidFill>
              </a:rPr>
            </a:br>
            <a:r>
              <a:rPr lang="en-US" dirty="0">
                <a:solidFill>
                  <a:schemeClr val="bg1">
                    <a:lumMod val="65000"/>
                  </a:schemeClr>
                </a:solidFill>
              </a:rPr>
              <a:t>3. Fellowship Intellectual Property Trust (Motions 3, 4, and 5)</a:t>
            </a:r>
            <a:br>
              <a:rPr lang="en-US" dirty="0">
                <a:solidFill>
                  <a:schemeClr val="bg1">
                    <a:lumMod val="65000"/>
                  </a:schemeClr>
                </a:solidFill>
              </a:rPr>
            </a:br>
            <a:br>
              <a:rPr lang="en-US" dirty="0">
                <a:solidFill>
                  <a:schemeClr val="bg1">
                    <a:lumMod val="65000"/>
                  </a:schemeClr>
                </a:solidFill>
              </a:rPr>
            </a:br>
            <a:r>
              <a:rPr lang="en-US" dirty="0">
                <a:solidFill>
                  <a:schemeClr val="bg1">
                    <a:lumMod val="65000"/>
                  </a:schemeClr>
                </a:solidFill>
              </a:rPr>
              <a:t>4. </a:t>
            </a:r>
            <a:r>
              <a:rPr lang="en-US" i="1" dirty="0">
                <a:solidFill>
                  <a:schemeClr val="bg1">
                    <a:lumMod val="65000"/>
                  </a:schemeClr>
                </a:solidFill>
              </a:rPr>
              <a:t>CAR</a:t>
            </a:r>
            <a:r>
              <a:rPr lang="en-US" dirty="0">
                <a:solidFill>
                  <a:schemeClr val="bg1">
                    <a:lumMod val="65000"/>
                  </a:schemeClr>
                </a:solidFill>
              </a:rPr>
              <a:t> Survey</a:t>
            </a:r>
            <a:br>
              <a:rPr lang="en-US" dirty="0">
                <a:solidFill>
                  <a:schemeClr val="bg1">
                    <a:lumMod val="65000"/>
                  </a:schemeClr>
                </a:solidFill>
              </a:rPr>
            </a:br>
            <a:br>
              <a:rPr lang="en-US" dirty="0">
                <a:solidFill>
                  <a:schemeClr val="bg1">
                    <a:lumMod val="65000"/>
                  </a:schemeClr>
                </a:solidFill>
              </a:rPr>
            </a:br>
            <a:r>
              <a:rPr lang="en-US" dirty="0">
                <a:solidFill>
                  <a:schemeClr val="bg1">
                    <a:lumMod val="65000"/>
                  </a:schemeClr>
                </a:solidFill>
              </a:rPr>
              <a:t>5. Regional Motions (Motions 6-16)</a:t>
            </a:r>
          </a:p>
        </p:txBody>
      </p:sp>
      <p:pic>
        <p:nvPicPr>
          <p:cNvPr id="6" name="Picture 5">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948323">
            <a:off x="8633360" y="3076573"/>
            <a:ext cx="3411550" cy="3496840"/>
          </a:xfrm>
          <a:prstGeom prst="rect">
            <a:avLst/>
          </a:prstGeom>
        </p:spPr>
      </p:pic>
      <p:sp>
        <p:nvSpPr>
          <p:cNvPr id="7" name="Google Shape;122;p14"/>
          <p:cNvSpPr txBox="1">
            <a:spLocks/>
          </p:cNvSpPr>
          <p:nvPr/>
        </p:nvSpPr>
        <p:spPr>
          <a:xfrm rot="811414">
            <a:off x="8864933" y="3047328"/>
            <a:ext cx="2948400" cy="32485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chemeClr val="dk1"/>
              </a:buClr>
              <a:buSzPts val="1100"/>
            </a:pPr>
            <a:r>
              <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a:t>
            </a:r>
          </a:p>
          <a:p>
            <a:pPr algn="ctr">
              <a:buClr>
                <a:schemeClr val="dk1"/>
              </a:buClr>
              <a:buSzPts val="1100"/>
            </a:pPr>
            <a:r>
              <a:rPr lang="en-US" sz="4000" b="1" i="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CAR</a:t>
            </a:r>
            <a:r>
              <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 PowerPoints</a:t>
            </a:r>
          </a:p>
          <a:p>
            <a:pPr algn="ctr">
              <a:buClr>
                <a:schemeClr val="dk1"/>
              </a:buClr>
              <a:buSzPts val="1100"/>
            </a:pPr>
            <a:r>
              <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&amp;</a:t>
            </a:r>
          </a:p>
          <a:p>
            <a:pPr algn="ctr">
              <a:buClr>
                <a:schemeClr val="dk1"/>
              </a:buClr>
              <a:buSzPts val="1100"/>
            </a:pPr>
            <a:r>
              <a:rPr lang="en-US" sz="4000" b="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Videos</a:t>
            </a:r>
          </a:p>
          <a:p>
            <a:endParaRPr lang="en-US" sz="1600" b="1" dirty="0">
              <a:effectLst>
                <a:outerShdw blurRad="38100" dist="38100" dir="2700000" algn="tl">
                  <a:srgbClr val="000000">
                    <a:alpha val="43137"/>
                  </a:srgbClr>
                </a:outerShdw>
              </a:effectLst>
            </a:endParaRPr>
          </a:p>
        </p:txBody>
      </p:sp>
      <p:sp>
        <p:nvSpPr>
          <p:cNvPr id="8" name="Google Shape;70;p8">
            <a:extLst>
              <a:ext uri="{FF2B5EF4-FFF2-40B4-BE49-F238E27FC236}">
                <a16:creationId xmlns:a16="http://schemas.microsoft.com/office/drawing/2014/main" id="{FEB6E542-F430-1544-8900-35D08017E807}"/>
              </a:ext>
            </a:extLst>
          </p:cNvPr>
          <p:cNvSpPr/>
          <p:nvPr/>
        </p:nvSpPr>
        <p:spPr>
          <a:xfrm rot="-5400000">
            <a:off x="200" y="104564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308575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118;p14"/>
          <p:cNvSpPr txBox="1">
            <a:spLocks noGrp="1"/>
          </p:cNvSpPr>
          <p:nvPr>
            <p:ph type="title"/>
          </p:nvPr>
        </p:nvSpPr>
        <p:spPr>
          <a:xfrm>
            <a:off x="535270" y="952901"/>
            <a:ext cx="7068400" cy="5024388"/>
          </a:xfrm>
          <a:prstGeom prst="rect">
            <a:avLst/>
          </a:prstGeom>
        </p:spPr>
        <p:txBody>
          <a:bodyPr spcFirstLastPara="1" wrap="square" lIns="121900" tIns="121900" rIns="121900" bIns="121900" anchor="b" anchorCtr="0">
            <a:noAutofit/>
          </a:bodyPr>
          <a:lstStyle/>
          <a:p>
            <a:r>
              <a:rPr lang="en-US" sz="3200" dirty="0">
                <a:solidFill>
                  <a:schemeClr val="tx1"/>
                </a:solidFill>
              </a:rPr>
              <a:t>These </a:t>
            </a:r>
            <a:r>
              <a:rPr lang="en-US" dirty="0">
                <a:solidFill>
                  <a:schemeClr val="tx1"/>
                </a:solidFill>
              </a:rPr>
              <a:t>PowerPoint</a:t>
            </a:r>
            <a:r>
              <a:rPr lang="en-US" sz="3200" dirty="0">
                <a:solidFill>
                  <a:schemeClr val="tx1"/>
                </a:solidFill>
              </a:rPr>
              <a:t>s only cover the main points of the </a:t>
            </a:r>
            <a:r>
              <a:rPr lang="en-US" sz="3200" i="1" dirty="0">
                <a:solidFill>
                  <a:schemeClr val="tx1"/>
                </a:solidFill>
              </a:rPr>
              <a:t>CAR</a:t>
            </a:r>
            <a:r>
              <a:rPr lang="en-US" sz="3200" dirty="0">
                <a:solidFill>
                  <a:schemeClr val="tx1"/>
                </a:solidFill>
              </a:rPr>
              <a:t>.</a:t>
            </a:r>
            <a:br>
              <a:rPr lang="en-US" sz="3200" dirty="0">
                <a:solidFill>
                  <a:schemeClr val="tx1"/>
                </a:solidFill>
              </a:rPr>
            </a:br>
            <a:br>
              <a:rPr lang="en-US" sz="3200" dirty="0">
                <a:solidFill>
                  <a:schemeClr val="tx1"/>
                </a:solidFill>
              </a:rPr>
            </a:br>
            <a:r>
              <a:rPr lang="en-US" sz="3200" dirty="0">
                <a:solidFill>
                  <a:schemeClr val="tx1"/>
                </a:solidFill>
              </a:rPr>
              <a:t>We encourage all members to read the </a:t>
            </a:r>
            <a:r>
              <a:rPr lang="en-US" sz="3200" i="1" dirty="0">
                <a:solidFill>
                  <a:schemeClr val="tx1"/>
                </a:solidFill>
              </a:rPr>
              <a:t>CAR</a:t>
            </a:r>
            <a:r>
              <a:rPr lang="en-US" sz="3200" dirty="0">
                <a:solidFill>
                  <a:schemeClr val="tx1"/>
                </a:solidFill>
              </a:rPr>
              <a:t> itself.</a:t>
            </a:r>
            <a:br>
              <a:rPr lang="en-US" sz="3200" dirty="0">
                <a:solidFill>
                  <a:schemeClr val="tx1"/>
                </a:solidFill>
              </a:rPr>
            </a:br>
            <a:br>
              <a:rPr lang="en-US" sz="3200" dirty="0">
                <a:solidFill>
                  <a:schemeClr val="tx1"/>
                </a:solidFill>
              </a:rPr>
            </a:br>
            <a:r>
              <a:rPr lang="en-US" sz="3200" dirty="0">
                <a:solidFill>
                  <a:schemeClr val="tx1"/>
                </a:solidFill>
              </a:rPr>
              <a:t>Please visit </a:t>
            </a:r>
            <a:r>
              <a:rPr lang="en-US" sz="3200" u="sng" dirty="0">
                <a:solidFill>
                  <a:schemeClr val="tx1"/>
                </a:solidFill>
                <a:hlinkClick r:id="rId3"/>
              </a:rPr>
              <a:t>www.na.org/conference</a:t>
            </a:r>
            <a:br>
              <a:rPr lang="en-US" sz="3200" u="sng" dirty="0">
                <a:solidFill>
                  <a:schemeClr val="tx1"/>
                </a:solidFill>
              </a:rPr>
            </a:br>
            <a:r>
              <a:rPr lang="en-US" sz="3200" dirty="0">
                <a:solidFill>
                  <a:schemeClr val="tx1"/>
                </a:solidFill>
              </a:rPr>
              <a:t>for the complete 2020 </a:t>
            </a:r>
            <a:r>
              <a:rPr lang="en-US" sz="3200" i="1" dirty="0">
                <a:solidFill>
                  <a:schemeClr val="tx1"/>
                </a:solidFill>
              </a:rPr>
              <a:t>CAR</a:t>
            </a:r>
            <a:r>
              <a:rPr lang="en-US" sz="3200" dirty="0">
                <a:solidFill>
                  <a:schemeClr val="tx1"/>
                </a:solidFill>
              </a:rPr>
              <a:t>.</a:t>
            </a:r>
            <a:br>
              <a:rPr lang="en-US" dirty="0">
                <a:solidFill>
                  <a:schemeClr val="tx1"/>
                </a:solidFill>
              </a:rPr>
            </a:br>
            <a:endParaRPr dirty="0">
              <a:solidFill>
                <a:schemeClr val="tx1"/>
              </a:solidFill>
            </a:endParaRPr>
          </a:p>
        </p:txBody>
      </p:sp>
      <p:pic>
        <p:nvPicPr>
          <p:cNvPr id="6" name="Picture 5">
            <a:extLst>
              <a:ext uri="{FF2B5EF4-FFF2-40B4-BE49-F238E27FC236}">
                <a16:creationId xmlns:a16="http://schemas.microsoft.com/office/drawing/2014/main" id="{849DF036-5C7D-AC4A-84AE-ADA440A56C77}"/>
              </a:ext>
            </a:extLst>
          </p:cNvPr>
          <p:cNvPicPr>
            <a:picLocks noChangeAspect="1"/>
          </p:cNvPicPr>
          <p:nvPr/>
        </p:nvPicPr>
        <p:blipFill>
          <a:blip r:embed="rId4"/>
          <a:stretch>
            <a:fillRect/>
          </a:stretch>
        </p:blipFill>
        <p:spPr>
          <a:xfrm rot="948323">
            <a:off x="8633360" y="3076574"/>
            <a:ext cx="3411550" cy="3496840"/>
          </a:xfrm>
          <a:prstGeom prst="rect">
            <a:avLst/>
          </a:prstGeom>
        </p:spPr>
      </p:pic>
      <p:sp>
        <p:nvSpPr>
          <p:cNvPr id="7" name="Google Shape;122;p14"/>
          <p:cNvSpPr txBox="1">
            <a:spLocks/>
          </p:cNvSpPr>
          <p:nvPr/>
        </p:nvSpPr>
        <p:spPr>
          <a:xfrm rot="811414">
            <a:off x="8864937" y="3047329"/>
            <a:ext cx="2948400" cy="324850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buClr>
                <a:schemeClr val="dk1"/>
              </a:buClr>
              <a:buSzPts val="1100"/>
            </a:pPr>
            <a:r>
              <a:rPr lang="en-US" sz="4000"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2020</a:t>
            </a:r>
          </a:p>
          <a:p>
            <a:pPr algn="ctr">
              <a:buClr>
                <a:schemeClr val="dk1"/>
              </a:buClr>
              <a:buSzPts val="1100"/>
            </a:pPr>
            <a:r>
              <a:rPr lang="en-US" sz="4000" i="1"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CAR</a:t>
            </a:r>
            <a:r>
              <a:rPr lang="en-US" sz="4000"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 PowerPoints</a:t>
            </a:r>
          </a:p>
          <a:p>
            <a:pPr algn="ctr">
              <a:buClr>
                <a:schemeClr val="dk1"/>
              </a:buClr>
              <a:buSzPts val="1100"/>
            </a:pPr>
            <a:r>
              <a:rPr lang="en-US" sz="4000"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&amp;</a:t>
            </a:r>
          </a:p>
          <a:p>
            <a:pPr algn="ctr">
              <a:buClr>
                <a:schemeClr val="dk1"/>
              </a:buClr>
              <a:buSzPts val="1100"/>
            </a:pPr>
            <a:r>
              <a:rPr lang="en-US" sz="4000" dirty="0">
                <a:solidFill>
                  <a:schemeClr val="bg2">
                    <a:lumMod val="50000"/>
                  </a:schemeClr>
                </a:solidFill>
                <a:effectLst>
                  <a:outerShdw blurRad="38100" dist="38100" dir="2700000" algn="tl">
                    <a:srgbClr val="000000">
                      <a:alpha val="43137"/>
                    </a:srgbClr>
                  </a:outerShdw>
                </a:effectLst>
                <a:latin typeface="Ink Free" panose="03080402000500000000" pitchFamily="66" charset="0"/>
              </a:rPr>
              <a:t>Videos</a:t>
            </a:r>
          </a:p>
          <a:p>
            <a:endParaRPr lang="en-US" sz="1600" dirty="0"/>
          </a:p>
        </p:txBody>
      </p:sp>
    </p:spTree>
    <p:extLst>
      <p:ext uri="{BB962C8B-B14F-4D97-AF65-F5344CB8AC3E}">
        <p14:creationId xmlns:p14="http://schemas.microsoft.com/office/powerpoint/2010/main" val="77659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579863" y="290284"/>
            <a:ext cx="7560527" cy="3847401"/>
          </a:xfrm>
          <a:prstGeom prst="rect">
            <a:avLst/>
          </a:prstGeom>
        </p:spPr>
        <p:txBody>
          <a:bodyPr spcFirstLastPara="1" wrap="square" lIns="121900" tIns="121900" rIns="121900" bIns="121900" anchor="t" anchorCtr="0">
            <a:noAutofit/>
          </a:bodyPr>
          <a:lstStyle/>
          <a:p>
            <a:r>
              <a:rPr lang="en-US" sz="3600" dirty="0"/>
              <a:t>“Most of us feel some level of ownership and responsibility for services provided on NA’s behalf. Contributing our time and money to NA gives us an opportunity to manifest that feeling in a concrete way and strengthens our spiritual connection to the service system and the program.”</a:t>
            </a:r>
            <a:endParaRPr lang="en-US" sz="3600" b="1" u="sng" dirty="0"/>
          </a:p>
          <a:p>
            <a:pPr algn="r"/>
            <a:r>
              <a:rPr lang="en-US" sz="3400" dirty="0"/>
              <a:t>IP #24 </a:t>
            </a:r>
            <a:r>
              <a:rPr lang="en-US" sz="3400" i="1" dirty="0"/>
              <a:t>Money Matters: </a:t>
            </a:r>
            <a:br>
              <a:rPr lang="en-US" sz="3400" i="1" dirty="0"/>
            </a:br>
            <a:r>
              <a:rPr lang="en-US" sz="3400" i="1" dirty="0"/>
              <a:t>Self-Support in NA </a:t>
            </a:r>
            <a:endParaRPr lang="en-US" sz="3400" b="1" u="sng" dirty="0"/>
          </a:p>
          <a:p>
            <a:pPr>
              <a:spcBef>
                <a:spcPts val="800"/>
              </a:spcBef>
            </a:pPr>
            <a:endParaRPr sz="3400" dirty="0"/>
          </a:p>
        </p:txBody>
      </p:sp>
      <p:pic>
        <p:nvPicPr>
          <p:cNvPr id="4" name="Picture 3">
            <a:extLst>
              <a:ext uri="{FF2B5EF4-FFF2-40B4-BE49-F238E27FC236}">
                <a16:creationId xmlns:a16="http://schemas.microsoft.com/office/drawing/2014/main" id="{B40FC746-9A26-2D41-9EC3-30A30526FF9F}"/>
              </a:ext>
            </a:extLst>
          </p:cNvPr>
          <p:cNvPicPr>
            <a:picLocks noChangeAspect="1"/>
          </p:cNvPicPr>
          <p:nvPr/>
        </p:nvPicPr>
        <p:blipFill>
          <a:blip r:embed="rId3"/>
          <a:stretch>
            <a:fillRect/>
          </a:stretch>
        </p:blipFill>
        <p:spPr>
          <a:xfrm>
            <a:off x="9246654" y="622371"/>
            <a:ext cx="2217420" cy="1371600"/>
          </a:xfrm>
          <a:prstGeom prst="rect">
            <a:avLst/>
          </a:prstGeom>
        </p:spPr>
      </p:pic>
      <p:pic>
        <p:nvPicPr>
          <p:cNvPr id="6" name="Picture 5">
            <a:extLst>
              <a:ext uri="{FF2B5EF4-FFF2-40B4-BE49-F238E27FC236}">
                <a16:creationId xmlns:a16="http://schemas.microsoft.com/office/drawing/2014/main" id="{9DEBED93-4C2F-0246-8FE9-A63FC6E49B68}"/>
              </a:ext>
            </a:extLst>
          </p:cNvPr>
          <p:cNvPicPr>
            <a:picLocks noChangeAspect="1"/>
          </p:cNvPicPr>
          <p:nvPr/>
        </p:nvPicPr>
        <p:blipFill>
          <a:blip r:embed="rId4"/>
          <a:stretch>
            <a:fillRect/>
          </a:stretch>
        </p:blipFill>
        <p:spPr>
          <a:xfrm rot="20184072">
            <a:off x="9908729" y="2686189"/>
            <a:ext cx="1765188" cy="548640"/>
          </a:xfrm>
          <a:prstGeom prst="rect">
            <a:avLst/>
          </a:prstGeom>
        </p:spPr>
      </p:pic>
      <p:pic>
        <p:nvPicPr>
          <p:cNvPr id="8" name="Picture 7">
            <a:extLst>
              <a:ext uri="{FF2B5EF4-FFF2-40B4-BE49-F238E27FC236}">
                <a16:creationId xmlns:a16="http://schemas.microsoft.com/office/drawing/2014/main" id="{DD91382E-EE58-1F44-BC3F-46FFB71C47DB}"/>
              </a:ext>
            </a:extLst>
          </p:cNvPr>
          <p:cNvPicPr>
            <a:picLocks noChangeAspect="1"/>
          </p:cNvPicPr>
          <p:nvPr/>
        </p:nvPicPr>
        <p:blipFill>
          <a:blip r:embed="rId5"/>
          <a:stretch>
            <a:fillRect/>
          </a:stretch>
        </p:blipFill>
        <p:spPr>
          <a:xfrm>
            <a:off x="9711897" y="4116239"/>
            <a:ext cx="643467" cy="575733"/>
          </a:xfrm>
          <a:prstGeom prst="rect">
            <a:avLst/>
          </a:prstGeom>
        </p:spPr>
      </p:pic>
      <p:pic>
        <p:nvPicPr>
          <p:cNvPr id="9" name="Picture 8">
            <a:extLst>
              <a:ext uri="{FF2B5EF4-FFF2-40B4-BE49-F238E27FC236}">
                <a16:creationId xmlns:a16="http://schemas.microsoft.com/office/drawing/2014/main" id="{B5A4A260-1262-BE4D-ACFD-1749E2A21C58}"/>
              </a:ext>
            </a:extLst>
          </p:cNvPr>
          <p:cNvPicPr>
            <a:picLocks noChangeAspect="1"/>
          </p:cNvPicPr>
          <p:nvPr/>
        </p:nvPicPr>
        <p:blipFill>
          <a:blip r:embed="rId6"/>
          <a:stretch>
            <a:fillRect/>
          </a:stretch>
        </p:blipFill>
        <p:spPr>
          <a:xfrm>
            <a:off x="9168592" y="2177198"/>
            <a:ext cx="728133" cy="745067"/>
          </a:xfrm>
          <a:prstGeom prst="rect">
            <a:avLst/>
          </a:prstGeom>
        </p:spPr>
      </p:pic>
      <p:pic>
        <p:nvPicPr>
          <p:cNvPr id="10" name="Picture 9">
            <a:extLst>
              <a:ext uri="{FF2B5EF4-FFF2-40B4-BE49-F238E27FC236}">
                <a16:creationId xmlns:a16="http://schemas.microsoft.com/office/drawing/2014/main" id="{3D233DE2-99B1-9346-AFAA-8E796D9A1A87}"/>
              </a:ext>
            </a:extLst>
          </p:cNvPr>
          <p:cNvPicPr>
            <a:picLocks noChangeAspect="1"/>
          </p:cNvPicPr>
          <p:nvPr/>
        </p:nvPicPr>
        <p:blipFill>
          <a:blip r:embed="rId7"/>
          <a:stretch>
            <a:fillRect/>
          </a:stretch>
        </p:blipFill>
        <p:spPr>
          <a:xfrm rot="1526214">
            <a:off x="9801143" y="5384020"/>
            <a:ext cx="2169624" cy="548640"/>
          </a:xfrm>
          <a:prstGeom prst="rect">
            <a:avLst/>
          </a:prstGeom>
        </p:spPr>
      </p:pic>
      <p:sp>
        <p:nvSpPr>
          <p:cNvPr id="11" name="Google Shape;70;p8">
            <a:extLst>
              <a:ext uri="{FF2B5EF4-FFF2-40B4-BE49-F238E27FC236}">
                <a16:creationId xmlns:a16="http://schemas.microsoft.com/office/drawing/2014/main" id="{30B49249-E2B7-7A46-A79A-74BC97742B64}"/>
              </a:ext>
            </a:extLst>
          </p:cNvPr>
          <p:cNvSpPr/>
          <p:nvPr/>
        </p:nvSpPr>
        <p:spPr>
          <a:xfrm rot="-5400000">
            <a:off x="200" y="481968"/>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902923" y="785750"/>
            <a:ext cx="8289077" cy="5921297"/>
          </a:xfrm>
          <a:prstGeom prst="rect">
            <a:avLst/>
          </a:prstGeom>
        </p:spPr>
        <p:txBody>
          <a:bodyPr spcFirstLastPara="1" wrap="square" lIns="121900" tIns="121900" rIns="121900" bIns="121900" anchor="b" anchorCtr="0">
            <a:noAutofit/>
          </a:bodyPr>
          <a:lstStyle/>
          <a:p>
            <a:pPr>
              <a:lnSpc>
                <a:spcPts val="4500"/>
              </a:lnSpc>
            </a:pPr>
            <a:r>
              <a:rPr lang="en-US" sz="3200" dirty="0"/>
              <a:t>Invest in Our Vision </a:t>
            </a:r>
            <a:br>
              <a:rPr lang="en-US" sz="3200" dirty="0"/>
            </a:br>
            <a:r>
              <a:rPr lang="en-US" sz="3200" dirty="0"/>
              <a:t>Strategic Planning </a:t>
            </a:r>
            <a:br>
              <a:rPr lang="en-US" sz="3200" dirty="0"/>
            </a:br>
            <a:r>
              <a:rPr lang="en-US" sz="3200" dirty="0"/>
              <a:t>Mental Health in Recovery </a:t>
            </a:r>
            <a:br>
              <a:rPr lang="en-US" sz="3200" dirty="0"/>
            </a:br>
            <a:r>
              <a:rPr lang="en-US" sz="3200" i="1" dirty="0"/>
              <a:t>Fellowship Intellectual Property Trust</a:t>
            </a:r>
            <a:r>
              <a:rPr lang="en-US" sz="3200" dirty="0"/>
              <a:t> </a:t>
            </a:r>
            <a:br>
              <a:rPr lang="en-US" sz="3200" dirty="0"/>
            </a:br>
            <a:r>
              <a:rPr lang="en-US" sz="3200" dirty="0"/>
              <a:t>WSC of the Future Project </a:t>
            </a:r>
            <a:br>
              <a:rPr lang="en-US" sz="3200" dirty="0"/>
            </a:br>
            <a:r>
              <a:rPr lang="en-US" sz="3200" dirty="0"/>
              <a:t>Issue Discussion Topics for 2018–2020 </a:t>
            </a:r>
            <a:br>
              <a:rPr lang="en-US" sz="3200" dirty="0"/>
            </a:br>
            <a:r>
              <a:rPr lang="en-US" sz="3200" dirty="0"/>
              <a:t>Literature, Service Material, and IDT Survey </a:t>
            </a:r>
            <a:br>
              <a:rPr lang="en-US" sz="3200" dirty="0"/>
            </a:br>
            <a:r>
              <a:rPr lang="en-US" sz="3200" dirty="0"/>
              <a:t>Preparing for WSC 2020 </a:t>
            </a:r>
            <a:br>
              <a:rPr lang="en-US" sz="3200" dirty="0"/>
            </a:br>
            <a:r>
              <a:rPr lang="en-US" sz="3200" dirty="0"/>
              <a:t>Regional Motions </a:t>
            </a:r>
            <a:br>
              <a:rPr lang="en-US" sz="3200" dirty="0"/>
            </a:br>
            <a:r>
              <a:rPr lang="en-US" sz="3200" dirty="0"/>
              <a:t>Motions &amp; Survey Tally Sheet </a:t>
            </a:r>
            <a:br>
              <a:rPr lang="en-US" sz="3200" dirty="0"/>
            </a:br>
            <a:r>
              <a:rPr lang="en-US" sz="3200" dirty="0"/>
              <a:t>Glossary</a:t>
            </a:r>
            <a:endParaRPr sz="3200" dirty="0"/>
          </a:p>
        </p:txBody>
      </p:sp>
      <p:sp>
        <p:nvSpPr>
          <p:cNvPr id="137" name="Google Shape;137;p16"/>
          <p:cNvSpPr/>
          <p:nvPr/>
        </p:nvSpPr>
        <p:spPr>
          <a:xfrm>
            <a:off x="130058" y="785750"/>
            <a:ext cx="2378968" cy="3362504"/>
          </a:xfrm>
          <a:prstGeom prst="rect">
            <a:avLst/>
          </a:prstGeom>
        </p:spPr>
        <p:txBody>
          <a:bodyPr>
            <a:prstTxWarp prst="textPlain">
              <a:avLst/>
            </a:prstTxWarp>
          </a:bodyPr>
          <a:lstStyle/>
          <a:p>
            <a:pPr lvl="0" algn="ctr"/>
            <a:r>
              <a:rPr lang="en-US" sz="4000" b="1" dirty="0">
                <a:solidFill>
                  <a:srgbClr val="0D5CA2"/>
                </a:solidFill>
                <a:latin typeface="+mn-lt"/>
              </a:rPr>
              <a:t>CAR</a:t>
            </a:r>
          </a:p>
          <a:p>
            <a:pPr lvl="0" algn="ctr"/>
            <a:r>
              <a:rPr lang="en-US" sz="4000" b="1" dirty="0">
                <a:solidFill>
                  <a:srgbClr val="0D5CA2"/>
                </a:solidFill>
                <a:latin typeface="+mn-lt"/>
              </a:rPr>
              <a:t>2020</a:t>
            </a:r>
          </a:p>
          <a:p>
            <a:pPr lvl="0" algn="ctr"/>
            <a:r>
              <a:rPr lang="en-US" sz="2489" b="1" dirty="0">
                <a:gradFill>
                  <a:gsLst>
                    <a:gs pos="0">
                      <a:srgbClr val="75DDFF"/>
                    </a:gs>
                    <a:gs pos="100000">
                      <a:srgbClr val="09B1E9"/>
                    </a:gs>
                  </a:gsLst>
                  <a:lin ang="5400012" scaled="0"/>
                </a:gradFill>
                <a:latin typeface="+mn-lt"/>
              </a:rPr>
              <a:t>contents</a:t>
            </a:r>
            <a:endParaRPr sz="2489" b="1" dirty="0">
              <a:gradFill>
                <a:gsLst>
                  <a:gs pos="0">
                    <a:srgbClr val="75DDFF"/>
                  </a:gs>
                  <a:gs pos="100000">
                    <a:srgbClr val="09B1E9"/>
                  </a:gs>
                </a:gsLst>
                <a:lin ang="5400012" scaled="0"/>
              </a:gradFill>
              <a:latin typeface="+mn-lt"/>
            </a:endParaRPr>
          </a:p>
        </p:txBody>
      </p:sp>
      <p:pic>
        <p:nvPicPr>
          <p:cNvPr id="7" name="Picture 6">
            <a:extLst>
              <a:ext uri="{FF2B5EF4-FFF2-40B4-BE49-F238E27FC236}">
                <a16:creationId xmlns:a16="http://schemas.microsoft.com/office/drawing/2014/main" id="{55D1CB71-8854-C843-B69D-BFF37E77B46C}"/>
              </a:ext>
            </a:extLst>
          </p:cNvPr>
          <p:cNvPicPr>
            <a:picLocks noChangeAspect="1"/>
          </p:cNvPicPr>
          <p:nvPr/>
        </p:nvPicPr>
        <p:blipFill>
          <a:blip r:embed="rId3"/>
          <a:stretch>
            <a:fillRect/>
          </a:stretch>
        </p:blipFill>
        <p:spPr>
          <a:xfrm>
            <a:off x="219266" y="5037744"/>
            <a:ext cx="2184400" cy="609600"/>
          </a:xfrm>
          <a:prstGeom prst="rect">
            <a:avLst/>
          </a:prstGeom>
        </p:spPr>
      </p:pic>
      <p:pic>
        <p:nvPicPr>
          <p:cNvPr id="8" name="Picture 7">
            <a:extLst>
              <a:ext uri="{FF2B5EF4-FFF2-40B4-BE49-F238E27FC236}">
                <a16:creationId xmlns:a16="http://schemas.microsoft.com/office/drawing/2014/main" id="{7677B954-C1AA-CB49-8F99-C08285F548C5}"/>
              </a:ext>
            </a:extLst>
          </p:cNvPr>
          <p:cNvPicPr>
            <a:picLocks noChangeAspect="1"/>
          </p:cNvPicPr>
          <p:nvPr/>
        </p:nvPicPr>
        <p:blipFill>
          <a:blip r:embed="rId4"/>
          <a:stretch>
            <a:fillRect/>
          </a:stretch>
        </p:blipFill>
        <p:spPr>
          <a:xfrm>
            <a:off x="285534" y="5759468"/>
            <a:ext cx="1320800" cy="338667"/>
          </a:xfrm>
          <a:prstGeom prst="rect">
            <a:avLst/>
          </a:prstGeom>
        </p:spPr>
      </p:pic>
      <p:pic>
        <p:nvPicPr>
          <p:cNvPr id="9" name="Picture 8">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7972" y="450021"/>
            <a:ext cx="261851" cy="274320"/>
          </a:xfrm>
          <a:prstGeom prst="rect">
            <a:avLst/>
          </a:prstGeom>
        </p:spPr>
      </p:pic>
      <p:pic>
        <p:nvPicPr>
          <p:cNvPr id="13" name="Picture 12">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4255" y="1003862"/>
            <a:ext cx="261851" cy="274320"/>
          </a:xfrm>
          <a:prstGeom prst="rect">
            <a:avLst/>
          </a:prstGeom>
        </p:spPr>
      </p:pic>
      <p:pic>
        <p:nvPicPr>
          <p:cNvPr id="14" name="Picture 13">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4255" y="1594878"/>
            <a:ext cx="261851" cy="274320"/>
          </a:xfrm>
          <a:prstGeom prst="rect">
            <a:avLst/>
          </a:prstGeom>
        </p:spPr>
      </p:pic>
      <p:pic>
        <p:nvPicPr>
          <p:cNvPr id="15" name="Picture 14">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31689" y="2148719"/>
            <a:ext cx="261851" cy="274320"/>
          </a:xfrm>
          <a:prstGeom prst="rect">
            <a:avLst/>
          </a:prstGeom>
        </p:spPr>
      </p:pic>
      <p:pic>
        <p:nvPicPr>
          <p:cNvPr id="16" name="Picture 15">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4258" y="2743453"/>
            <a:ext cx="261851" cy="274320"/>
          </a:xfrm>
          <a:prstGeom prst="rect">
            <a:avLst/>
          </a:prstGeom>
        </p:spPr>
      </p:pic>
      <p:pic>
        <p:nvPicPr>
          <p:cNvPr id="17" name="Picture 16">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0541" y="3297294"/>
            <a:ext cx="261851" cy="274320"/>
          </a:xfrm>
          <a:prstGeom prst="rect">
            <a:avLst/>
          </a:prstGeom>
        </p:spPr>
      </p:pic>
      <p:pic>
        <p:nvPicPr>
          <p:cNvPr id="18" name="Picture 17">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31692" y="3888310"/>
            <a:ext cx="261851" cy="274320"/>
          </a:xfrm>
          <a:prstGeom prst="rect">
            <a:avLst/>
          </a:prstGeom>
        </p:spPr>
      </p:pic>
      <p:pic>
        <p:nvPicPr>
          <p:cNvPr id="19" name="Picture 18">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7975" y="4442151"/>
            <a:ext cx="261851" cy="274320"/>
          </a:xfrm>
          <a:prstGeom prst="rect">
            <a:avLst/>
          </a:prstGeom>
        </p:spPr>
      </p:pic>
      <p:pic>
        <p:nvPicPr>
          <p:cNvPr id="20" name="Picture 19">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4258" y="5051752"/>
            <a:ext cx="261851" cy="274320"/>
          </a:xfrm>
          <a:prstGeom prst="rect">
            <a:avLst/>
          </a:prstGeom>
        </p:spPr>
      </p:pic>
      <p:pic>
        <p:nvPicPr>
          <p:cNvPr id="21" name="Picture 20">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0541" y="5605593"/>
            <a:ext cx="261851" cy="274320"/>
          </a:xfrm>
          <a:prstGeom prst="rect">
            <a:avLst/>
          </a:prstGeom>
        </p:spPr>
      </p:pic>
      <p:pic>
        <p:nvPicPr>
          <p:cNvPr id="22" name="Picture 21">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42843" y="6196609"/>
            <a:ext cx="261851" cy="274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extBox 1"/>
          <p:cNvSpPr txBox="1"/>
          <p:nvPr/>
        </p:nvSpPr>
        <p:spPr>
          <a:xfrm>
            <a:off x="390293" y="591021"/>
            <a:ext cx="10193887" cy="5632311"/>
          </a:xfrm>
          <a:prstGeom prst="rect">
            <a:avLst/>
          </a:prstGeom>
          <a:noFill/>
        </p:spPr>
        <p:txBody>
          <a:bodyPr wrap="square" rtlCol="0">
            <a:spAutoFit/>
          </a:bodyPr>
          <a:lstStyle/>
          <a:p>
            <a:r>
              <a:rPr lang="en-US" sz="4000" b="1" dirty="0">
                <a:solidFill>
                  <a:schemeClr val="bg1"/>
                </a:solidFill>
              </a:rPr>
              <a:t>The </a:t>
            </a:r>
            <a:r>
              <a:rPr lang="en-US" sz="4000" b="1" i="1" dirty="0">
                <a:solidFill>
                  <a:schemeClr val="bg1"/>
                </a:solidFill>
              </a:rPr>
              <a:t>CAR</a:t>
            </a:r>
            <a:r>
              <a:rPr lang="en-US" sz="4000" b="1" dirty="0">
                <a:solidFill>
                  <a:schemeClr val="bg1"/>
                </a:solidFill>
              </a:rPr>
              <a:t> is the first of three publications</a:t>
            </a:r>
          </a:p>
          <a:p>
            <a:endParaRPr lang="en-US" sz="4000" b="1" dirty="0">
              <a:solidFill>
                <a:schemeClr val="bg1"/>
              </a:solidFill>
            </a:endParaRPr>
          </a:p>
          <a:p>
            <a:r>
              <a:rPr lang="en-US" sz="4000" b="1" dirty="0">
                <a:solidFill>
                  <a:schemeClr val="bg1"/>
                </a:solidFill>
              </a:rPr>
              <a:t>Conference Approval Material (the CAT) follows in January</a:t>
            </a:r>
          </a:p>
          <a:p>
            <a:endParaRPr lang="en-US" sz="4000" b="1" dirty="0">
              <a:solidFill>
                <a:schemeClr val="bg1"/>
              </a:solidFill>
            </a:endParaRPr>
          </a:p>
          <a:p>
            <a:r>
              <a:rPr lang="en-US" sz="4000" b="1" dirty="0">
                <a:solidFill>
                  <a:schemeClr val="bg1"/>
                </a:solidFill>
              </a:rPr>
              <a:t>The </a:t>
            </a:r>
            <a:r>
              <a:rPr lang="en-US" sz="4000" b="1" i="1" dirty="0">
                <a:solidFill>
                  <a:schemeClr val="bg1"/>
                </a:solidFill>
              </a:rPr>
              <a:t>Conference Report</a:t>
            </a:r>
            <a:r>
              <a:rPr lang="en-US" sz="4000" b="1" dirty="0">
                <a:solidFill>
                  <a:schemeClr val="bg1"/>
                </a:solidFill>
              </a:rPr>
              <a:t> is released shortly before the WSC</a:t>
            </a:r>
          </a:p>
          <a:p>
            <a:endParaRPr lang="en-US" sz="4000" b="1" dirty="0">
              <a:solidFill>
                <a:schemeClr val="bg1"/>
              </a:solidFill>
            </a:endParaRPr>
          </a:p>
          <a:p>
            <a:r>
              <a:rPr lang="en-US" sz="4000" b="1" dirty="0">
                <a:solidFill>
                  <a:schemeClr val="bg1"/>
                </a:solidFill>
              </a:rPr>
              <a:t>Available at</a:t>
            </a:r>
          </a:p>
        </p:txBody>
      </p:sp>
      <p:pic>
        <p:nvPicPr>
          <p:cNvPr id="6" name="Picture 5">
            <a:extLst>
              <a:ext uri="{FF2B5EF4-FFF2-40B4-BE49-F238E27FC236}">
                <a16:creationId xmlns:a16="http://schemas.microsoft.com/office/drawing/2014/main" id="{54005C8C-803B-474B-8AF4-9B26B3D7026E}"/>
              </a:ext>
            </a:extLst>
          </p:cNvPr>
          <p:cNvPicPr>
            <a:picLocks noChangeAspect="1"/>
          </p:cNvPicPr>
          <p:nvPr/>
        </p:nvPicPr>
        <p:blipFill>
          <a:blip r:embed="rId3"/>
          <a:stretch>
            <a:fillRect/>
          </a:stretch>
        </p:blipFill>
        <p:spPr>
          <a:xfrm rot="20605550">
            <a:off x="9721790" y="2858263"/>
            <a:ext cx="1892409" cy="640080"/>
          </a:xfrm>
          <a:prstGeom prst="rect">
            <a:avLst/>
          </a:prstGeom>
        </p:spPr>
      </p:pic>
      <p:pic>
        <p:nvPicPr>
          <p:cNvPr id="7" name="Picture 6">
            <a:extLst>
              <a:ext uri="{FF2B5EF4-FFF2-40B4-BE49-F238E27FC236}">
                <a16:creationId xmlns:a16="http://schemas.microsoft.com/office/drawing/2014/main" id="{6F34B569-F477-9C44-85B1-B2CF3CD86E37}"/>
              </a:ext>
            </a:extLst>
          </p:cNvPr>
          <p:cNvPicPr>
            <a:picLocks noChangeAspect="1"/>
          </p:cNvPicPr>
          <p:nvPr/>
        </p:nvPicPr>
        <p:blipFill>
          <a:blip r:embed="rId4"/>
          <a:stretch>
            <a:fillRect/>
          </a:stretch>
        </p:blipFill>
        <p:spPr>
          <a:xfrm>
            <a:off x="10119094" y="3972834"/>
            <a:ext cx="1414272" cy="731520"/>
          </a:xfrm>
          <a:prstGeom prst="rect">
            <a:avLst/>
          </a:prstGeom>
        </p:spPr>
      </p:pic>
      <p:pic>
        <p:nvPicPr>
          <p:cNvPr id="8" name="Picture 7">
            <a:extLst>
              <a:ext uri="{FF2B5EF4-FFF2-40B4-BE49-F238E27FC236}">
                <a16:creationId xmlns:a16="http://schemas.microsoft.com/office/drawing/2014/main" id="{2927CED6-984C-2A49-9569-83BEC3D43225}"/>
              </a:ext>
            </a:extLst>
          </p:cNvPr>
          <p:cNvPicPr>
            <a:picLocks noChangeAspect="1"/>
          </p:cNvPicPr>
          <p:nvPr/>
        </p:nvPicPr>
        <p:blipFill>
          <a:blip r:embed="rId5"/>
          <a:stretch>
            <a:fillRect/>
          </a:stretch>
        </p:blipFill>
        <p:spPr>
          <a:xfrm>
            <a:off x="9669810" y="5052363"/>
            <a:ext cx="1945178" cy="822960"/>
          </a:xfrm>
          <a:prstGeom prst="rect">
            <a:avLst/>
          </a:prstGeom>
        </p:spPr>
      </p:pic>
      <p:sp>
        <p:nvSpPr>
          <p:cNvPr id="3" name="TextBox 2"/>
          <p:cNvSpPr txBox="1"/>
          <p:nvPr/>
        </p:nvSpPr>
        <p:spPr>
          <a:xfrm>
            <a:off x="3485916" y="5423929"/>
            <a:ext cx="5403959" cy="707886"/>
          </a:xfrm>
          <a:prstGeom prst="rect">
            <a:avLst/>
          </a:prstGeom>
          <a:solidFill>
            <a:schemeClr val="bg1"/>
          </a:solidFill>
          <a:ln>
            <a:noFill/>
          </a:ln>
          <a:effectLst>
            <a:outerShdw blurRad="76200" dist="38100" dir="2700000" sx="103000" sy="103000" algn="tl" rotWithShape="0">
              <a:prstClr val="black">
                <a:alpha val="40000"/>
              </a:prstClr>
            </a:outerShdw>
          </a:effectLst>
        </p:spPr>
        <p:txBody>
          <a:bodyPr wrap="square" rtlCol="0">
            <a:spAutoFit/>
          </a:bodyPr>
          <a:lstStyle/>
          <a:p>
            <a:r>
              <a:rPr lang="en-US" sz="4000" b="1" dirty="0">
                <a:latin typeface="Times New Roman" panose="02020603050405020304" pitchFamily="18" charset="0"/>
                <a:cs typeface="Times New Roman" panose="02020603050405020304" pitchFamily="18" charset="0"/>
              </a:rPr>
              <a:t>www.na.org/conference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ctrTitle" idx="4294967295"/>
          </p:nvPr>
        </p:nvSpPr>
        <p:spPr>
          <a:xfrm>
            <a:off x="1" y="2689760"/>
            <a:ext cx="10894740" cy="1546400"/>
          </a:xfrm>
          <a:prstGeom prst="rect">
            <a:avLst/>
          </a:prstGeom>
        </p:spPr>
        <p:txBody>
          <a:bodyPr spcFirstLastPara="1" wrap="square" lIns="121900" tIns="121900" rIns="121900" bIns="121900" anchor="b" anchorCtr="0">
            <a:noAutofit/>
          </a:bodyPr>
          <a:lstStyle/>
          <a:p>
            <a:pPr algn="ctr"/>
            <a:r>
              <a:rPr lang="en" sz="8000" b="1" dirty="0">
                <a:solidFill>
                  <a:srgbClr val="FFFFFF"/>
                </a:solidFill>
              </a:rPr>
              <a:t>WSC of the Future</a:t>
            </a:r>
            <a:endParaRPr sz="8000" b="1" dirty="0">
              <a:solidFill>
                <a:srgbClr val="FFFFFF"/>
              </a:solidFill>
            </a:endParaRPr>
          </a:p>
        </p:txBody>
      </p:sp>
      <p:pic>
        <p:nvPicPr>
          <p:cNvPr id="4" name="Picture 3">
            <a:extLst>
              <a:ext uri="{FF2B5EF4-FFF2-40B4-BE49-F238E27FC236}">
                <a16:creationId xmlns:a16="http://schemas.microsoft.com/office/drawing/2014/main" id="{59A6E2D9-7823-D548-9066-615EC204620E}"/>
              </a:ext>
            </a:extLst>
          </p:cNvPr>
          <p:cNvPicPr>
            <a:picLocks noChangeAspect="1"/>
          </p:cNvPicPr>
          <p:nvPr/>
        </p:nvPicPr>
        <p:blipFill>
          <a:blip r:embed="rId3"/>
          <a:stretch>
            <a:fillRect/>
          </a:stretch>
        </p:blipFill>
        <p:spPr>
          <a:xfrm>
            <a:off x="6184407" y="5560905"/>
            <a:ext cx="2589418" cy="640080"/>
          </a:xfrm>
          <a:prstGeom prst="rect">
            <a:avLst/>
          </a:prstGeom>
        </p:spPr>
      </p:pic>
      <p:pic>
        <p:nvPicPr>
          <p:cNvPr id="5" name="Picture 4">
            <a:extLst>
              <a:ext uri="{FF2B5EF4-FFF2-40B4-BE49-F238E27FC236}">
                <a16:creationId xmlns:a16="http://schemas.microsoft.com/office/drawing/2014/main" id="{57F24D78-EC16-FD48-88B1-BB92EC247AEC}"/>
              </a:ext>
            </a:extLst>
          </p:cNvPr>
          <p:cNvPicPr>
            <a:picLocks noChangeAspect="1"/>
          </p:cNvPicPr>
          <p:nvPr/>
        </p:nvPicPr>
        <p:blipFill>
          <a:blip r:embed="rId4"/>
          <a:stretch>
            <a:fillRect/>
          </a:stretch>
        </p:blipFill>
        <p:spPr>
          <a:xfrm>
            <a:off x="8123077" y="4477276"/>
            <a:ext cx="1487424" cy="731520"/>
          </a:xfrm>
          <a:prstGeom prst="rect">
            <a:avLst/>
          </a:prstGeom>
        </p:spPr>
      </p:pic>
      <p:pic>
        <p:nvPicPr>
          <p:cNvPr id="6" name="Picture 5">
            <a:extLst>
              <a:ext uri="{FF2B5EF4-FFF2-40B4-BE49-F238E27FC236}">
                <a16:creationId xmlns:a16="http://schemas.microsoft.com/office/drawing/2014/main" id="{58734285-3290-EC41-8C61-C2EC0C4EE16E}"/>
              </a:ext>
            </a:extLst>
          </p:cNvPr>
          <p:cNvPicPr>
            <a:picLocks noChangeAspect="1"/>
          </p:cNvPicPr>
          <p:nvPr/>
        </p:nvPicPr>
        <p:blipFill>
          <a:blip r:embed="rId5"/>
          <a:stretch>
            <a:fillRect/>
          </a:stretch>
        </p:blipFill>
        <p:spPr>
          <a:xfrm>
            <a:off x="9359458" y="5117356"/>
            <a:ext cx="1389888" cy="731520"/>
          </a:xfrm>
          <a:prstGeom prst="rect">
            <a:avLst/>
          </a:prstGeom>
        </p:spPr>
      </p:pic>
      <p:pic>
        <p:nvPicPr>
          <p:cNvPr id="7" name="Picture 6">
            <a:extLst>
              <a:ext uri="{FF2B5EF4-FFF2-40B4-BE49-F238E27FC236}">
                <a16:creationId xmlns:a16="http://schemas.microsoft.com/office/drawing/2014/main" id="{FF6446DB-79F4-D149-A72D-3D8A219AEEBE}"/>
              </a:ext>
            </a:extLst>
          </p:cNvPr>
          <p:cNvPicPr>
            <a:picLocks noChangeAspect="1"/>
          </p:cNvPicPr>
          <p:nvPr/>
        </p:nvPicPr>
        <p:blipFill>
          <a:blip r:embed="rId6"/>
          <a:stretch>
            <a:fillRect/>
          </a:stretch>
        </p:blipFill>
        <p:spPr>
          <a:xfrm rot="21306231">
            <a:off x="9911884" y="227804"/>
            <a:ext cx="1965715" cy="2743200"/>
          </a:xfrm>
          <a:prstGeom prst="rect">
            <a:avLst/>
          </a:prstGeom>
        </p:spPr>
      </p:pic>
      <p:pic>
        <p:nvPicPr>
          <p:cNvPr id="9" name="Picture 8">
            <a:extLst>
              <a:ext uri="{FF2B5EF4-FFF2-40B4-BE49-F238E27FC236}">
                <a16:creationId xmlns:a16="http://schemas.microsoft.com/office/drawing/2014/main" id="{E0901227-6B5F-594D-9DAF-49FA991B0489}"/>
              </a:ext>
            </a:extLst>
          </p:cNvPr>
          <p:cNvPicPr>
            <a:picLocks noChangeAspect="1"/>
          </p:cNvPicPr>
          <p:nvPr/>
        </p:nvPicPr>
        <p:blipFill>
          <a:blip r:embed="rId7"/>
          <a:stretch>
            <a:fillRect/>
          </a:stretch>
        </p:blipFill>
        <p:spPr>
          <a:xfrm rot="523858">
            <a:off x="10385279" y="3349075"/>
            <a:ext cx="728133" cy="745067"/>
          </a:xfrm>
          <a:prstGeom prst="rect">
            <a:avLst/>
          </a:prstGeom>
        </p:spPr>
      </p:pic>
      <p:pic>
        <p:nvPicPr>
          <p:cNvPr id="10" name="Picture 9">
            <a:extLst>
              <a:ext uri="{FF2B5EF4-FFF2-40B4-BE49-F238E27FC236}">
                <a16:creationId xmlns:a16="http://schemas.microsoft.com/office/drawing/2014/main" id="{B5A4A260-1262-BE4D-ACFD-1749E2A21C58}"/>
              </a:ext>
            </a:extLst>
          </p:cNvPr>
          <p:cNvPicPr>
            <a:picLocks noChangeAspect="1"/>
          </p:cNvPicPr>
          <p:nvPr/>
        </p:nvPicPr>
        <p:blipFill>
          <a:blip r:embed="rId8"/>
          <a:stretch>
            <a:fillRect/>
          </a:stretch>
        </p:blipFill>
        <p:spPr>
          <a:xfrm rot="20793084">
            <a:off x="414883" y="4023491"/>
            <a:ext cx="728133" cy="745067"/>
          </a:xfrm>
          <a:prstGeom prst="rect">
            <a:avLst/>
          </a:prstGeom>
        </p:spPr>
      </p:pic>
    </p:spTree>
    <p:extLst>
      <p:ext uri="{BB962C8B-B14F-4D97-AF65-F5344CB8AC3E}">
        <p14:creationId xmlns:p14="http://schemas.microsoft.com/office/powerpoint/2010/main" val="189767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99536" y="230199"/>
            <a:ext cx="4648345" cy="892097"/>
          </a:xfrm>
          <a:prstGeom prst="rect">
            <a:avLst/>
          </a:prstGeom>
        </p:spPr>
        <p:txBody>
          <a:bodyPr spcFirstLastPara="1" wrap="square" lIns="121900" tIns="121900" rIns="121900" bIns="121900" anchor="b" anchorCtr="0">
            <a:noAutofit/>
          </a:bodyPr>
          <a:lstStyle/>
          <a:p>
            <a:r>
              <a:rPr lang="en" sz="4000" dirty="0">
                <a:latin typeface="+mn-lt"/>
              </a:rPr>
              <a:t>Three main goals:</a:t>
            </a:r>
            <a:endParaRPr sz="4000" dirty="0">
              <a:latin typeface="+mn-lt"/>
            </a:endParaRPr>
          </a:p>
        </p:txBody>
      </p:sp>
      <p:sp>
        <p:nvSpPr>
          <p:cNvPr id="2" name="TextBox 1"/>
          <p:cNvSpPr txBox="1"/>
          <p:nvPr/>
        </p:nvSpPr>
        <p:spPr>
          <a:xfrm>
            <a:off x="1027034" y="1033066"/>
            <a:ext cx="6783300" cy="2677656"/>
          </a:xfrm>
          <a:prstGeom prst="rect">
            <a:avLst/>
          </a:prstGeom>
          <a:noFill/>
        </p:spPr>
        <p:txBody>
          <a:bodyPr wrap="square" rtlCol="0">
            <a:spAutoFit/>
          </a:bodyPr>
          <a:lstStyle/>
          <a:p>
            <a:pPr marL="457200" lvl="0" indent="-457200">
              <a:buFont typeface="+mj-lt"/>
              <a:buAutoNum type="arabicPeriod"/>
            </a:pPr>
            <a:r>
              <a:rPr lang="en-US" sz="2800" dirty="0"/>
              <a:t>Shared understanding of effective and sustainable WSC </a:t>
            </a:r>
          </a:p>
          <a:p>
            <a:pPr marL="457200" lvl="0" indent="-457200">
              <a:buFont typeface="+mj-lt"/>
              <a:buAutoNum type="arabicPeriod"/>
            </a:pPr>
            <a:r>
              <a:rPr lang="en-US" sz="2800" dirty="0"/>
              <a:t>Collaboration among zones and with NAWS </a:t>
            </a:r>
          </a:p>
          <a:p>
            <a:pPr marL="457200" lvl="0" indent="-457200">
              <a:buFont typeface="+mj-lt"/>
              <a:buAutoNum type="arabicPeriod"/>
            </a:pPr>
            <a:r>
              <a:rPr lang="en-US" sz="2800" dirty="0"/>
              <a:t>Collect and share best practices of zones</a:t>
            </a:r>
          </a:p>
        </p:txBody>
      </p:sp>
      <p:pic>
        <p:nvPicPr>
          <p:cNvPr id="4" name="Picture 3">
            <a:extLst>
              <a:ext uri="{FF2B5EF4-FFF2-40B4-BE49-F238E27FC236}">
                <a16:creationId xmlns:a16="http://schemas.microsoft.com/office/drawing/2014/main" id="{4B2E42FD-37A8-024E-BFA8-7732349810EF}"/>
              </a:ext>
            </a:extLst>
          </p:cNvPr>
          <p:cNvPicPr>
            <a:picLocks noChangeAspect="1"/>
          </p:cNvPicPr>
          <p:nvPr/>
        </p:nvPicPr>
        <p:blipFill>
          <a:blip r:embed="rId3">
            <a:duotone>
              <a:prstClr val="black"/>
              <a:srgbClr val="3DC6F4">
                <a:tint val="45000"/>
                <a:satMod val="400000"/>
              </a:srgbClr>
            </a:duotone>
          </a:blip>
          <a:stretch>
            <a:fillRect/>
          </a:stretch>
        </p:blipFill>
        <p:spPr>
          <a:xfrm rot="12050601">
            <a:off x="-749694" y="303433"/>
            <a:ext cx="1841373" cy="575733"/>
          </a:xfrm>
          <a:prstGeom prst="rect">
            <a:avLst/>
          </a:prstGeom>
        </p:spPr>
      </p:pic>
      <p:pic>
        <p:nvPicPr>
          <p:cNvPr id="5" name="Picture 4">
            <a:extLst>
              <a:ext uri="{FF2B5EF4-FFF2-40B4-BE49-F238E27FC236}">
                <a16:creationId xmlns:a16="http://schemas.microsoft.com/office/drawing/2014/main" id="{59A6E2D9-7823-D548-9066-615EC204620E}"/>
              </a:ext>
            </a:extLst>
          </p:cNvPr>
          <p:cNvPicPr>
            <a:picLocks noChangeAspect="1"/>
          </p:cNvPicPr>
          <p:nvPr/>
        </p:nvPicPr>
        <p:blipFill>
          <a:blip r:embed="rId4"/>
          <a:stretch>
            <a:fillRect/>
          </a:stretch>
        </p:blipFill>
        <p:spPr>
          <a:xfrm>
            <a:off x="9340502" y="1428002"/>
            <a:ext cx="2219502" cy="548640"/>
          </a:xfrm>
          <a:prstGeom prst="rect">
            <a:avLst/>
          </a:prstGeom>
        </p:spPr>
      </p:pic>
      <p:pic>
        <p:nvPicPr>
          <p:cNvPr id="6" name="Picture 5">
            <a:extLst>
              <a:ext uri="{FF2B5EF4-FFF2-40B4-BE49-F238E27FC236}">
                <a16:creationId xmlns:a16="http://schemas.microsoft.com/office/drawing/2014/main" id="{57F24D78-EC16-FD48-88B1-BB92EC247AEC}"/>
              </a:ext>
            </a:extLst>
          </p:cNvPr>
          <p:cNvPicPr>
            <a:picLocks noChangeAspect="1"/>
          </p:cNvPicPr>
          <p:nvPr/>
        </p:nvPicPr>
        <p:blipFill>
          <a:blip r:embed="rId5"/>
          <a:stretch>
            <a:fillRect/>
          </a:stretch>
        </p:blipFill>
        <p:spPr>
          <a:xfrm>
            <a:off x="9069980" y="524532"/>
            <a:ext cx="1487424" cy="731520"/>
          </a:xfrm>
          <a:prstGeom prst="rect">
            <a:avLst/>
          </a:prstGeom>
        </p:spPr>
      </p:pic>
      <p:pic>
        <p:nvPicPr>
          <p:cNvPr id="7" name="Picture 6">
            <a:extLst>
              <a:ext uri="{FF2B5EF4-FFF2-40B4-BE49-F238E27FC236}">
                <a16:creationId xmlns:a16="http://schemas.microsoft.com/office/drawing/2014/main" id="{54005C8C-803B-474B-8AF4-9B26B3D7026E}"/>
              </a:ext>
            </a:extLst>
          </p:cNvPr>
          <p:cNvPicPr>
            <a:picLocks noChangeAspect="1"/>
          </p:cNvPicPr>
          <p:nvPr/>
        </p:nvPicPr>
        <p:blipFill>
          <a:blip r:embed="rId6"/>
          <a:stretch>
            <a:fillRect/>
          </a:stretch>
        </p:blipFill>
        <p:spPr>
          <a:xfrm rot="20825825">
            <a:off x="9295426" y="2120690"/>
            <a:ext cx="1622064" cy="548640"/>
          </a:xfrm>
          <a:prstGeom prst="rect">
            <a:avLst/>
          </a:prstGeom>
        </p:spPr>
      </p:pic>
      <p:sp>
        <p:nvSpPr>
          <p:cNvPr id="8" name="Google Shape;211;p24"/>
          <p:cNvSpPr txBox="1">
            <a:spLocks/>
          </p:cNvSpPr>
          <p:nvPr/>
        </p:nvSpPr>
        <p:spPr>
          <a:xfrm>
            <a:off x="987664" y="4431841"/>
            <a:ext cx="4787590" cy="89209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n-US" sz="4000" dirty="0"/>
              <a:t>Three task teams:</a:t>
            </a:r>
          </a:p>
        </p:txBody>
      </p:sp>
      <p:sp>
        <p:nvSpPr>
          <p:cNvPr id="9" name="TextBox 8"/>
          <p:cNvSpPr txBox="1"/>
          <p:nvPr/>
        </p:nvSpPr>
        <p:spPr>
          <a:xfrm>
            <a:off x="1133854" y="5200516"/>
            <a:ext cx="6579984" cy="1384995"/>
          </a:xfrm>
          <a:prstGeom prst="rect">
            <a:avLst/>
          </a:prstGeom>
          <a:noFill/>
        </p:spPr>
        <p:txBody>
          <a:bodyPr wrap="square" rtlCol="0">
            <a:spAutoFit/>
          </a:bodyPr>
          <a:lstStyle/>
          <a:p>
            <a:pPr marL="457200" lvl="0" indent="-457200">
              <a:buFont typeface="+mj-lt"/>
              <a:buAutoNum type="arabicPeriod"/>
            </a:pPr>
            <a:r>
              <a:rPr lang="en-US" sz="2800" dirty="0"/>
              <a:t>Role of Zones</a:t>
            </a:r>
          </a:p>
          <a:p>
            <a:pPr marL="457200" lvl="0" indent="-457200">
              <a:buFont typeface="+mj-lt"/>
              <a:buAutoNum type="arabicPeriod"/>
            </a:pPr>
            <a:r>
              <a:rPr lang="en-US" sz="2800" dirty="0"/>
              <a:t>Zonal Collaboration</a:t>
            </a:r>
          </a:p>
          <a:p>
            <a:pPr marL="457200" indent="-457200">
              <a:buFont typeface="+mj-lt"/>
              <a:buAutoNum type="arabicPeriod"/>
            </a:pPr>
            <a:r>
              <a:rPr lang="en-US" sz="2800" dirty="0"/>
              <a:t>Effective and Sustainable WSC</a:t>
            </a:r>
            <a:endParaRPr lang="en-US" sz="4000" dirty="0"/>
          </a:p>
        </p:txBody>
      </p:sp>
      <p:sp>
        <p:nvSpPr>
          <p:cNvPr id="10" name="Google Shape;211;p24"/>
          <p:cNvSpPr txBox="1">
            <a:spLocks/>
          </p:cNvSpPr>
          <p:nvPr/>
        </p:nvSpPr>
        <p:spPr>
          <a:xfrm>
            <a:off x="1001803" y="3587300"/>
            <a:ext cx="6869153" cy="89209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n-US" sz="4400" dirty="0"/>
              <a:t>15 zonal forums &amp; Iran</a:t>
            </a:r>
          </a:p>
        </p:txBody>
      </p:sp>
      <p:pic>
        <p:nvPicPr>
          <p:cNvPr id="11" name="Picture 10">
            <a:extLst>
              <a:ext uri="{FF2B5EF4-FFF2-40B4-BE49-F238E27FC236}">
                <a16:creationId xmlns:a16="http://schemas.microsoft.com/office/drawing/2014/main" id="{4B2E42FD-37A8-024E-BFA8-7732349810EF}"/>
              </a:ext>
            </a:extLst>
          </p:cNvPr>
          <p:cNvPicPr>
            <a:picLocks noChangeAspect="1"/>
          </p:cNvPicPr>
          <p:nvPr/>
        </p:nvPicPr>
        <p:blipFill>
          <a:blip r:embed="rId3">
            <a:duotone>
              <a:prstClr val="black"/>
              <a:srgbClr val="1075CE">
                <a:tint val="45000"/>
                <a:satMod val="400000"/>
              </a:srgbClr>
            </a:duotone>
          </a:blip>
          <a:stretch>
            <a:fillRect/>
          </a:stretch>
        </p:blipFill>
        <p:spPr>
          <a:xfrm rot="12253004">
            <a:off x="-712734" y="3556371"/>
            <a:ext cx="1896533" cy="575733"/>
          </a:xfrm>
          <a:prstGeom prst="rect">
            <a:avLst/>
          </a:prstGeom>
        </p:spPr>
      </p:pic>
      <p:pic>
        <p:nvPicPr>
          <p:cNvPr id="13" name="Picture 12">
            <a:extLst>
              <a:ext uri="{FF2B5EF4-FFF2-40B4-BE49-F238E27FC236}">
                <a16:creationId xmlns:a16="http://schemas.microsoft.com/office/drawing/2014/main" id="{7677B954-C1AA-CB49-8F99-C08285F548C5}"/>
              </a:ext>
            </a:extLst>
          </p:cNvPr>
          <p:cNvPicPr>
            <a:picLocks noChangeAspect="1"/>
          </p:cNvPicPr>
          <p:nvPr/>
        </p:nvPicPr>
        <p:blipFill>
          <a:blip r:embed="rId7"/>
          <a:stretch>
            <a:fillRect/>
          </a:stretch>
        </p:blipFill>
        <p:spPr>
          <a:xfrm rot="640976">
            <a:off x="9881254" y="5893368"/>
            <a:ext cx="2139695" cy="548640"/>
          </a:xfrm>
          <a:prstGeom prst="rect">
            <a:avLst/>
          </a:prstGeom>
        </p:spPr>
      </p:pic>
      <p:pic>
        <p:nvPicPr>
          <p:cNvPr id="14" name="Picture 13">
            <a:extLst>
              <a:ext uri="{FF2B5EF4-FFF2-40B4-BE49-F238E27FC236}">
                <a16:creationId xmlns:a16="http://schemas.microsoft.com/office/drawing/2014/main" id="{DD91382E-EE58-1F44-BC3F-46FFB71C47DB}"/>
              </a:ext>
            </a:extLst>
          </p:cNvPr>
          <p:cNvPicPr>
            <a:picLocks noChangeAspect="1"/>
          </p:cNvPicPr>
          <p:nvPr/>
        </p:nvPicPr>
        <p:blipFill>
          <a:blip r:embed="rId8"/>
          <a:stretch>
            <a:fillRect/>
          </a:stretch>
        </p:blipFill>
        <p:spPr>
          <a:xfrm>
            <a:off x="10951101" y="5197122"/>
            <a:ext cx="643467" cy="575733"/>
          </a:xfrm>
          <a:prstGeom prst="rect">
            <a:avLst/>
          </a:prstGeom>
        </p:spPr>
      </p:pic>
      <p:pic>
        <p:nvPicPr>
          <p:cNvPr id="15" name="Picture 14">
            <a:extLst>
              <a:ext uri="{FF2B5EF4-FFF2-40B4-BE49-F238E27FC236}">
                <a16:creationId xmlns:a16="http://schemas.microsoft.com/office/drawing/2014/main" id="{B83AF825-F38D-214A-9DE7-50DCBDF1F739}"/>
              </a:ext>
            </a:extLst>
          </p:cNvPr>
          <p:cNvPicPr>
            <a:picLocks noChangeAspect="1"/>
          </p:cNvPicPr>
          <p:nvPr/>
        </p:nvPicPr>
        <p:blipFill>
          <a:blip r:embed="rId9"/>
          <a:stretch>
            <a:fillRect/>
          </a:stretch>
        </p:blipFill>
        <p:spPr>
          <a:xfrm rot="12255951">
            <a:off x="-721664" y="4465452"/>
            <a:ext cx="1896533" cy="575733"/>
          </a:xfrm>
          <a:prstGeom prst="rect">
            <a:avLst/>
          </a:prstGeom>
        </p:spPr>
      </p:pic>
      <p:sp>
        <p:nvSpPr>
          <p:cNvPr id="3" name="Rectangle 2"/>
          <p:cNvSpPr/>
          <p:nvPr/>
        </p:nvSpPr>
        <p:spPr>
          <a:xfrm>
            <a:off x="0" y="1132114"/>
            <a:ext cx="402771"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ctrTitle" idx="4294967295"/>
          </p:nvPr>
        </p:nvSpPr>
        <p:spPr>
          <a:xfrm>
            <a:off x="267629" y="524216"/>
            <a:ext cx="10482146" cy="1193200"/>
          </a:xfrm>
          <a:prstGeom prst="rect">
            <a:avLst/>
          </a:prstGeom>
        </p:spPr>
        <p:txBody>
          <a:bodyPr spcFirstLastPara="1" wrap="square" lIns="121900" tIns="121900" rIns="121900" bIns="121900" anchor="b" anchorCtr="0">
            <a:noAutofit/>
          </a:bodyPr>
          <a:lstStyle/>
          <a:p>
            <a:r>
              <a:rPr lang="en-US" sz="3600" b="1" dirty="0">
                <a:solidFill>
                  <a:srgbClr val="16469A"/>
                </a:solidFill>
              </a:rPr>
              <a:t>Role of Zones and Zonal Collaboration task teams met collaboratively </a:t>
            </a:r>
            <a:endParaRPr sz="3600" b="1" dirty="0">
              <a:solidFill>
                <a:srgbClr val="16469A"/>
              </a:solidFill>
            </a:endParaRPr>
          </a:p>
        </p:txBody>
      </p:sp>
      <p:sp>
        <p:nvSpPr>
          <p:cNvPr id="255" name="Google Shape;255;p28"/>
          <p:cNvSpPr txBox="1">
            <a:spLocks noGrp="1"/>
          </p:cNvSpPr>
          <p:nvPr>
            <p:ph type="subTitle" idx="4294967295"/>
          </p:nvPr>
        </p:nvSpPr>
        <p:spPr>
          <a:xfrm>
            <a:off x="178418" y="1733064"/>
            <a:ext cx="10861288" cy="3786794"/>
          </a:xfrm>
          <a:prstGeom prst="rect">
            <a:avLst/>
          </a:prstGeom>
        </p:spPr>
        <p:txBody>
          <a:bodyPr spcFirstLastPara="1" wrap="square" lIns="121900" tIns="121900" rIns="121900" bIns="121900" anchor="t" anchorCtr="0">
            <a:noAutofit/>
          </a:bodyPr>
          <a:lstStyle/>
          <a:p>
            <a:pPr>
              <a:spcBef>
                <a:spcPts val="800"/>
              </a:spcBef>
            </a:pPr>
            <a:r>
              <a:rPr lang="en-US" sz="4000" b="1" dirty="0"/>
              <a:t>Virtual Meeting of Zones: </a:t>
            </a:r>
            <a:r>
              <a:rPr lang="en-US" sz="4000" dirty="0"/>
              <a:t>every four months</a:t>
            </a:r>
          </a:p>
          <a:p>
            <a:pPr>
              <a:spcBef>
                <a:spcPts val="800"/>
              </a:spcBef>
            </a:pPr>
            <a:endParaRPr lang="en-US" sz="3200" dirty="0"/>
          </a:p>
          <a:p>
            <a:pPr>
              <a:spcBef>
                <a:spcPts val="800"/>
              </a:spcBef>
            </a:pPr>
            <a:r>
              <a:rPr lang="en-US" sz="4000" b="1" dirty="0"/>
              <a:t>Zonal report form: </a:t>
            </a:r>
            <a:r>
              <a:rPr lang="en-US" sz="4000" dirty="0"/>
              <a:t>“snapshot” of each zone</a:t>
            </a:r>
          </a:p>
          <a:p>
            <a:pPr>
              <a:spcBef>
                <a:spcPts val="800"/>
              </a:spcBef>
            </a:pPr>
            <a:endParaRPr lang="en-US" sz="3200" dirty="0"/>
          </a:p>
          <a:p>
            <a:pPr>
              <a:spcBef>
                <a:spcPts val="800"/>
              </a:spcBef>
            </a:pPr>
            <a:r>
              <a:rPr lang="en-US" sz="4000" b="1" dirty="0"/>
              <a:t>Self-assessment workshop: </a:t>
            </a:r>
            <a:r>
              <a:rPr lang="en-US" sz="4000" dirty="0"/>
              <a:t>for zones</a:t>
            </a:r>
          </a:p>
          <a:p>
            <a:pPr>
              <a:spcBef>
                <a:spcPts val="800"/>
              </a:spcBef>
            </a:pPr>
            <a:endParaRPr lang="en-US" sz="4000" dirty="0"/>
          </a:p>
          <a:p>
            <a:pPr>
              <a:spcBef>
                <a:spcPts val="800"/>
              </a:spcBef>
            </a:pPr>
            <a:endParaRPr sz="4800" dirty="0"/>
          </a:p>
        </p:txBody>
      </p:sp>
      <p:sp>
        <p:nvSpPr>
          <p:cNvPr id="258" name="Google Shape;258;p28"/>
          <p:cNvSpPr txBox="1">
            <a:spLocks noGrp="1"/>
          </p:cNvSpPr>
          <p:nvPr>
            <p:ph type="ctrTitle" idx="4294967295"/>
          </p:nvPr>
        </p:nvSpPr>
        <p:spPr>
          <a:xfrm>
            <a:off x="3278458" y="5489442"/>
            <a:ext cx="7471317" cy="1193200"/>
          </a:xfrm>
          <a:prstGeom prst="rect">
            <a:avLst/>
          </a:prstGeom>
        </p:spPr>
        <p:txBody>
          <a:bodyPr spcFirstLastPara="1" wrap="square" lIns="121900" tIns="121900" rIns="121900" bIns="121900" anchor="b" anchorCtr="0">
            <a:noAutofit/>
          </a:bodyPr>
          <a:lstStyle/>
          <a:p>
            <a:r>
              <a:rPr lang="en" sz="6400" b="1" dirty="0">
                <a:solidFill>
                  <a:srgbClr val="2969D5"/>
                </a:solidFill>
                <a:hlinkClick r:id="rId3"/>
              </a:rPr>
              <a:t>www.na.org/future</a:t>
            </a:r>
            <a:r>
              <a:rPr lang="en" sz="6400" b="1" dirty="0">
                <a:solidFill>
                  <a:srgbClr val="2969D5"/>
                </a:solidFill>
              </a:rPr>
              <a:t> </a:t>
            </a:r>
            <a:endParaRPr sz="6400" b="1" dirty="0">
              <a:solidFill>
                <a:srgbClr val="2969D5"/>
              </a:solidFill>
            </a:endParaRPr>
          </a:p>
        </p:txBody>
      </p:sp>
    </p:spTree>
  </p:cSld>
  <p:clrMapOvr>
    <a:masterClrMapping/>
  </p:clrMapOvr>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2251</Words>
  <Application>Microsoft Macintosh PowerPoint</Application>
  <PresentationFormat>Widescreen</PresentationFormat>
  <Paragraphs>145</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Droid Serif</vt:lpstr>
      <vt:lpstr>Franklin Gothic Book</vt:lpstr>
      <vt:lpstr>Ink Free</vt:lpstr>
      <vt:lpstr>Symbol</vt:lpstr>
      <vt:lpstr>Times New Roman</vt:lpstr>
      <vt:lpstr>Nestor template</vt:lpstr>
      <vt:lpstr>PowerPoint Presentation</vt:lpstr>
      <vt:lpstr>PowerPoint Presentation</vt:lpstr>
      <vt:lpstr>These PowerPoints only cover the main points of the CAR.  We encourage all members to read the CAR itself.  Please visit www.na.org/conference for the complete 2020 CAR. </vt:lpstr>
      <vt:lpstr>PowerPoint Presentation</vt:lpstr>
      <vt:lpstr>Invest in Our Vision  Strategic Planning  Mental Health in Recovery  Fellowship Intellectual Property Trust  WSC of the Future Project  Issue Discussion Topics for 2018–2020  Literature, Service Material, and IDT Survey  Preparing for WSC 2020  Regional Motions  Motions &amp; Survey Tally Sheet  Glossary</vt:lpstr>
      <vt:lpstr>PowerPoint Presentation</vt:lpstr>
      <vt:lpstr>WSC of the Future</vt:lpstr>
      <vt:lpstr>Three main goals:</vt:lpstr>
      <vt:lpstr>Role of Zones and Zonal Collaboration task teams met collaboratively </vt:lpstr>
      <vt:lpstr>Effective and Sustainable WSC task team</vt:lpstr>
      <vt:lpstr>Role of Zones Project Plan</vt:lpstr>
      <vt:lpstr>Issue Discussion Topics (IDTs)</vt:lpstr>
      <vt:lpstr>Three Topics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Nick Elson</dc:creator>
  <cp:lastModifiedBy>Stacy</cp:lastModifiedBy>
  <cp:revision>60</cp:revision>
  <dcterms:modified xsi:type="dcterms:W3CDTF">2019-11-27T21:25:25Z</dcterms:modified>
</cp:coreProperties>
</file>