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4" r:id="rId3"/>
    <p:sldMasterId id="2147483675" r:id="rId4"/>
    <p:sldMasterId id="2147483676" r:id="rId5"/>
    <p:sldMasterId id="2147483677" r:id="rId6"/>
    <p:sldMasterId id="2147483678" r:id="rId7"/>
    <p:sldMasterId id="2147483679" r:id="rId8"/>
    <p:sldMasterId id="2147483680" r:id="rId9"/>
    <p:sldMasterId id="2147483681" r:id="rId10"/>
    <p:sldMasterId id="2147483682" r:id="rId11"/>
    <p:sldMasterId id="2147483683" r:id="rId12"/>
    <p:sldMasterId id="2147483684" r:id="rId13"/>
    <p:sldMasterId id="2147483685" r:id="rId14"/>
  </p:sldMasterIdLst>
  <p:notesMasterIdLst>
    <p:notesMasterId r:id="rId35"/>
  </p:notesMasterIdLst>
  <p:sldIdLst>
    <p:sldId id="272" r:id="rId15"/>
    <p:sldId id="281" r:id="rId16"/>
    <p:sldId id="275" r:id="rId17"/>
    <p:sldId id="274" r:id="rId18"/>
    <p:sldId id="273" r:id="rId19"/>
    <p:sldId id="277" r:id="rId20"/>
    <p:sldId id="262" r:id="rId21"/>
    <p:sldId id="282" r:id="rId22"/>
    <p:sldId id="287" r:id="rId23"/>
    <p:sldId id="279" r:id="rId24"/>
    <p:sldId id="288" r:id="rId25"/>
    <p:sldId id="278" r:id="rId26"/>
    <p:sldId id="289" r:id="rId27"/>
    <p:sldId id="292" r:id="rId28"/>
    <p:sldId id="291" r:id="rId29"/>
    <p:sldId id="286" r:id="rId30"/>
    <p:sldId id="293" r:id="rId31"/>
    <p:sldId id="294" r:id="rId32"/>
    <p:sldId id="295" r:id="rId33"/>
    <p:sldId id="297" r:id="rId34"/>
  </p:sldIdLst>
  <p:sldSz cx="12192000" cy="6858000"/>
  <p:notesSz cx="6858000" cy="9144000"/>
  <p:custDataLst>
    <p:tags r:id="rId36"/>
  </p:custDataLst>
  <p:defaultTextStyle>
    <a:defPPr>
      <a:defRPr lang="en-US"/>
    </a:defPPr>
    <a:lvl1pPr algn="l" rtl="0" fontAlgn="base">
      <a:spcBef>
        <a:spcPct val="0"/>
      </a:spcBef>
      <a:spcAft>
        <a:spcPct val="0"/>
      </a:spcAft>
      <a:buSzPct val="100000"/>
      <a:defRPr kern="1200">
        <a:solidFill>
          <a:schemeClr val="tx1"/>
        </a:solidFill>
        <a:latin typeface="Arial" charset="0"/>
        <a:ea typeface="+mn-ea"/>
        <a:cs typeface="Arial" charset="0"/>
      </a:defRPr>
    </a:lvl1pPr>
    <a:lvl2pPr marL="457200" algn="l" rtl="0" fontAlgn="base">
      <a:spcBef>
        <a:spcPct val="0"/>
      </a:spcBef>
      <a:spcAft>
        <a:spcPct val="0"/>
      </a:spcAft>
      <a:buSzPct val="100000"/>
      <a:defRPr kern="1200">
        <a:solidFill>
          <a:schemeClr val="tx1"/>
        </a:solidFill>
        <a:latin typeface="Arial" charset="0"/>
        <a:ea typeface="+mn-ea"/>
        <a:cs typeface="Arial" charset="0"/>
      </a:defRPr>
    </a:lvl2pPr>
    <a:lvl3pPr marL="914400" algn="l" rtl="0" fontAlgn="base">
      <a:spcBef>
        <a:spcPct val="0"/>
      </a:spcBef>
      <a:spcAft>
        <a:spcPct val="0"/>
      </a:spcAft>
      <a:buSzPct val="100000"/>
      <a:defRPr kern="1200">
        <a:solidFill>
          <a:schemeClr val="tx1"/>
        </a:solidFill>
        <a:latin typeface="Arial" charset="0"/>
        <a:ea typeface="+mn-ea"/>
        <a:cs typeface="Arial" charset="0"/>
      </a:defRPr>
    </a:lvl3pPr>
    <a:lvl4pPr marL="1371600" algn="l" rtl="0" fontAlgn="base">
      <a:spcBef>
        <a:spcPct val="0"/>
      </a:spcBef>
      <a:spcAft>
        <a:spcPct val="0"/>
      </a:spcAft>
      <a:buSzPct val="100000"/>
      <a:defRPr kern="1200">
        <a:solidFill>
          <a:schemeClr val="tx1"/>
        </a:solidFill>
        <a:latin typeface="Arial" charset="0"/>
        <a:ea typeface="+mn-ea"/>
        <a:cs typeface="Arial" charset="0"/>
      </a:defRPr>
    </a:lvl4pPr>
    <a:lvl5pPr marL="1828800" algn="l" rtl="0" fontAlgn="base">
      <a:spcBef>
        <a:spcPct val="0"/>
      </a:spcBef>
      <a:spcAft>
        <a:spcPct val="0"/>
      </a:spcAft>
      <a:buSzPct val="10000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876" y="-102"/>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102" y="-2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eader Placeholder 1"/>
          <p:cNvSpPr>
            <a:spLocks noGrp="1" noChangeArrowheads="1"/>
          </p:cNvSpPr>
          <p:nvPr>
            <p:ph type="hdr" sz="quarter"/>
          </p:nvPr>
        </p:nvSpPr>
        <p:spPr bwMode="auto">
          <a:xfrm>
            <a:off x="0"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pt-BR"/>
          </a:p>
        </p:txBody>
      </p:sp>
      <p:sp>
        <p:nvSpPr>
          <p:cNvPr id="4099" name="Date Placeholder 2"/>
          <p:cNvSpPr>
            <a:spLocks noGrp="1" noChangeArrowheads="1"/>
          </p:cNvSpPr>
          <p:nvPr>
            <p:ph type="dt" idx="1"/>
          </p:nvPr>
        </p:nvSpPr>
        <p:spPr bwMode="auto">
          <a:xfrm>
            <a:off x="3884613" y="0"/>
            <a:ext cx="2971800" cy="458788"/>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endParaRPr lang="en-US"/>
          </a:p>
        </p:txBody>
      </p:sp>
      <p:sp>
        <p:nvSpPr>
          <p:cNvPr id="35844" name="Slide Image Placeholder 3"/>
          <p:cNvSpPr>
            <a:spLocks noGrp="1" noRot="1" noChangeAspect="1" noChangeArrowheads="1"/>
          </p:cNvSpPr>
          <p:nvPr>
            <p:ph type="sldImg" idx="2"/>
          </p:nvPr>
        </p:nvSpPr>
        <p:spPr bwMode="auto">
          <a:xfrm>
            <a:off x="685800" y="1143000"/>
            <a:ext cx="5486400" cy="3086100"/>
          </a:xfrm>
          <a:prstGeom prst="rect">
            <a:avLst/>
          </a:prstGeom>
          <a:noFill/>
          <a:ln w="12700" algn="ctr">
            <a:solidFill>
              <a:srgbClr val="000000"/>
            </a:solidFill>
            <a:round/>
            <a:headEnd/>
            <a:tailEnd/>
          </a:ln>
        </p:spPr>
      </p:sp>
      <p:sp>
        <p:nvSpPr>
          <p:cNvPr id="4101" name="Notes Placeholder 4"/>
          <p:cNvSpPr>
            <a:spLocks noGrp="1" noChangeArrowheads="1"/>
          </p:cNvSpPr>
          <p:nvPr>
            <p:ph type="body" sz="quarter" idx="3"/>
          </p:nvPr>
        </p:nvSpPr>
        <p:spPr bwMode="auto">
          <a:xfrm>
            <a:off x="685800" y="4400550"/>
            <a:ext cx="5486400" cy="3600450"/>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Footer Placeholder 5"/>
          <p:cNvSpPr>
            <a:spLocks noGrp="1" noChangeArrowheads="1"/>
          </p:cNvSpPr>
          <p:nvPr>
            <p:ph type="ftr" sz="quarter" idx="4"/>
          </p:nvPr>
        </p:nvSpPr>
        <p:spPr bwMode="auto">
          <a:xfrm>
            <a:off x="0"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pt-BR"/>
          </a:p>
        </p:txBody>
      </p:sp>
      <p:sp>
        <p:nvSpPr>
          <p:cNvPr id="4103" name="Slide Number Placeholder 6"/>
          <p:cNvSpPr>
            <a:spLocks noGrp="1" noChangeArrowheads="1"/>
          </p:cNvSpPr>
          <p:nvPr>
            <p:ph type="sldNum" sz="quarter" idx="5"/>
          </p:nvPr>
        </p:nvSpPr>
        <p:spPr bwMode="auto">
          <a:xfrm>
            <a:off x="3884613" y="8685213"/>
            <a:ext cx="2971800" cy="458787"/>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48C13329-32E0-4132-B27C-5CBD5AAD3AE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buSzPct val="100000"/>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noChangeArrowheads="1"/>
          </p:cNvSpPr>
          <p:nvPr>
            <p:ph type="sldNum" sz="quarter" idx="5"/>
          </p:nvPr>
        </p:nvSpPr>
        <p:spPr>
          <a:noFill/>
          <a:ln>
            <a:headEnd/>
            <a:tailEnd/>
          </a:ln>
        </p:spPr>
        <p:txBody>
          <a:bodyPr/>
          <a:lstStyle/>
          <a:p>
            <a:fld id="{DA191BA1-50C4-4265-91FD-4E1194BC29B1}" type="slidenum">
              <a:rPr lang="en-US"/>
              <a:pPr/>
              <a:t>1</a:t>
            </a:fld>
            <a:endParaRPr lang="en-US"/>
          </a:p>
        </p:txBody>
      </p:sp>
      <p:sp>
        <p:nvSpPr>
          <p:cNvPr id="36867" name="Slide Image Placeholder 1"/>
          <p:cNvSpPr>
            <a:spLocks noChangeArrowheads="1" noTextEdit="1"/>
          </p:cNvSpPr>
          <p:nvPr>
            <p:ph type="sldImg"/>
          </p:nvPr>
        </p:nvSpPr>
        <p:spPr>
          <a:noFill/>
          <a:ln cap="flat">
            <a:miter lim="800000"/>
            <a:headEnd type="none" w="med" len="med"/>
            <a:tailEnd type="none" w="med" len="med"/>
          </a:ln>
        </p:spPr>
      </p:sp>
      <p:sp>
        <p:nvSpPr>
          <p:cNvPr id="3686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Este é a quinta de cinco apresentações cobrindo o material do </a:t>
            </a:r>
            <a:r>
              <a:rPr lang="pt-BR" i="1" smtClean="0">
                <a:solidFill>
                  <a:srgbClr val="000000"/>
                </a:solidFill>
              </a:rPr>
              <a:t>Relatório da Agenda da Conferência</a:t>
            </a:r>
            <a:r>
              <a:rPr lang="pt-BR" smtClean="0">
                <a:solidFill>
                  <a:srgbClr val="000000"/>
                </a:solidFill>
              </a:rPr>
              <a:t> de 2018 (ou </a:t>
            </a:r>
            <a:r>
              <a:rPr lang="pt-BR" i="1" smtClean="0">
                <a:solidFill>
                  <a:srgbClr val="000000"/>
                </a:solidFill>
              </a:rPr>
              <a:t>CAR</a:t>
            </a:r>
            <a:r>
              <a:rPr lang="pt-BR" smtClean="0">
                <a:solidFill>
                  <a:srgbClr val="000000"/>
                </a:solidFill>
              </a:rPr>
              <a:t> para abreviar).</a:t>
            </a:r>
          </a:p>
          <a:p>
            <a:pPr eaLnBrk="1" hangingPunct="1">
              <a:spcBef>
                <a:spcPct val="0"/>
              </a:spcBef>
            </a:pPr>
            <a:endParaRPr lang="en-US" smtClean="0"/>
          </a:p>
        </p:txBody>
      </p:sp>
      <p:sp>
        <p:nvSpPr>
          <p:cNvPr id="3686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8EB29347-3DC0-4AB5-A212-44CBDFFA4250}" type="slidenum">
              <a:rPr lang="en-US" sz="1200">
                <a:latin typeface="Calibri" pitchFamily="34" charset="0"/>
              </a:rPr>
              <a:pPr algn="r"/>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noChangeArrowheads="1"/>
          </p:cNvSpPr>
          <p:nvPr>
            <p:ph type="sldNum" sz="quarter" idx="5"/>
          </p:nvPr>
        </p:nvSpPr>
        <p:spPr>
          <a:noFill/>
          <a:ln>
            <a:headEnd/>
            <a:tailEnd/>
          </a:ln>
        </p:spPr>
        <p:txBody>
          <a:bodyPr/>
          <a:lstStyle/>
          <a:p>
            <a:fld id="{BFD97829-5996-41A9-83ED-ED1883D6FA26}" type="slidenum">
              <a:rPr lang="en-US"/>
              <a:pPr/>
              <a:t>10</a:t>
            </a:fld>
            <a:endParaRPr lang="en-US"/>
          </a:p>
        </p:txBody>
      </p:sp>
      <p:sp>
        <p:nvSpPr>
          <p:cNvPr id="46083" name="Slide Image Placeholder 1"/>
          <p:cNvSpPr>
            <a:spLocks noChangeArrowheads="1" noTextEdit="1"/>
          </p:cNvSpPr>
          <p:nvPr>
            <p:ph type="sldImg"/>
          </p:nvPr>
        </p:nvSpPr>
        <p:spPr>
          <a:noFill/>
          <a:ln cap="flat">
            <a:miter lim="800000"/>
            <a:headEnd type="none" w="med" len="med"/>
            <a:tailEnd type="none" w="med" len="med"/>
          </a:ln>
        </p:spPr>
      </p:sp>
      <p:sp>
        <p:nvSpPr>
          <p:cNvPr id="4608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Agradecemos a contribuição dos membros e das estruturas de serviço do mundo todo, que ajudaram na elaboração do Plano Estratégico dos Serviços Mundiais.  A participação de todos assegura que os Serviços Mundiais trabalhem em prol dos objetivos mais importantes para a irmandade e pelo alcance da Visão para o serviço em NA. </a:t>
            </a:r>
          </a:p>
          <a:p>
            <a:pPr eaLnBrk="1" hangingPunct="1">
              <a:spcBef>
                <a:spcPct val="0"/>
              </a:spcBef>
            </a:pPr>
            <a:r>
              <a:rPr lang="en-US" smtClean="0"/>
              <a:t>. </a:t>
            </a:r>
          </a:p>
        </p:txBody>
      </p:sp>
      <p:sp>
        <p:nvSpPr>
          <p:cNvPr id="4608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78D35342-4D09-4496-A0E9-069221FD9EE0}"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noChangeArrowheads="1"/>
          </p:cNvSpPr>
          <p:nvPr>
            <p:ph type="sldNum" sz="quarter" idx="5"/>
          </p:nvPr>
        </p:nvSpPr>
        <p:spPr>
          <a:noFill/>
          <a:ln>
            <a:headEnd/>
            <a:tailEnd/>
          </a:ln>
        </p:spPr>
        <p:txBody>
          <a:bodyPr/>
          <a:lstStyle/>
          <a:p>
            <a:fld id="{9C7F4C7E-D346-492E-AA33-BF254CF6B06A}" type="slidenum">
              <a:rPr lang="en-US"/>
              <a:pPr/>
              <a:t>11</a:t>
            </a:fld>
            <a:endParaRPr lang="en-US"/>
          </a:p>
        </p:txBody>
      </p:sp>
      <p:sp>
        <p:nvSpPr>
          <p:cNvPr id="47107" name="Slide Image Placeholder 1"/>
          <p:cNvSpPr>
            <a:spLocks noChangeArrowheads="1" noTextEdit="1"/>
          </p:cNvSpPr>
          <p:nvPr>
            <p:ph type="sldImg"/>
          </p:nvPr>
        </p:nvSpPr>
        <p:spPr>
          <a:noFill/>
          <a:ln cap="flat">
            <a:miter lim="800000"/>
            <a:headEnd type="none" w="med" len="med"/>
            <a:tailEnd type="none" w="med" len="med"/>
          </a:ln>
        </p:spPr>
      </p:sp>
      <p:sp>
        <p:nvSpPr>
          <p:cNvPr id="4710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Vamos, agora, olhar para a pesquisa do </a:t>
            </a:r>
            <a:r>
              <a:rPr lang="pt-BR" i="1" smtClean="0">
                <a:solidFill>
                  <a:srgbClr val="000000"/>
                </a:solidFill>
              </a:rPr>
              <a:t>CAR</a:t>
            </a:r>
            <a:r>
              <a:rPr lang="pt-BR" smtClean="0">
                <a:solidFill>
                  <a:srgbClr val="000000"/>
                </a:solidFill>
              </a:rPr>
              <a:t> sobre literatura, material de serviço e as discussões temáticas. </a:t>
            </a:r>
          </a:p>
          <a:p>
            <a:pPr eaLnBrk="1" hangingPunct="1">
              <a:spcBef>
                <a:spcPct val="0"/>
              </a:spcBef>
            </a:pPr>
            <a:endParaRPr lang="en-US" smtClean="0"/>
          </a:p>
          <a:p>
            <a:pPr eaLnBrk="1" hangingPunct="1">
              <a:spcBef>
                <a:spcPct val="0"/>
              </a:spcBef>
            </a:pPr>
            <a:r>
              <a:rPr lang="pt-BR" smtClean="0">
                <a:solidFill>
                  <a:srgbClr val="000000"/>
                </a:solidFill>
              </a:rPr>
              <a:t>Em 2016, incluímos uma pesquisa no </a:t>
            </a:r>
            <a:r>
              <a:rPr lang="pt-BR" i="1" smtClean="0">
                <a:solidFill>
                  <a:srgbClr val="000000"/>
                </a:solidFill>
              </a:rPr>
              <a:t>Relatório da Agenda da Conferência</a:t>
            </a:r>
            <a:r>
              <a:rPr lang="pt-BR" smtClean="0">
                <a:solidFill>
                  <a:srgbClr val="000000"/>
                </a:solidFill>
              </a:rPr>
              <a:t> para ajudar a estabelecer prioridades para literatura de recuperação, material de serviço e as Discussões Temáticas. Os resultados da pesquisa ajudaram à Conferência de 2016 a selecionar Discussões Temáticas e a enfocar projetos de literatura de recuperação e material de serviço que aprovaram.  A pesquisa de 2016 foi um modo tão eficaz de receber as sugestões da Irmandade que incluímos outra pesquisa no </a:t>
            </a:r>
            <a:r>
              <a:rPr lang="pt-BR" i="1" smtClean="0">
                <a:solidFill>
                  <a:srgbClr val="000000"/>
                </a:solidFill>
              </a:rPr>
              <a:t>CAR</a:t>
            </a:r>
            <a:r>
              <a:rPr lang="pt-BR" smtClean="0">
                <a:solidFill>
                  <a:srgbClr val="000000"/>
                </a:solidFill>
              </a:rPr>
              <a:t> 2018. </a:t>
            </a:r>
          </a:p>
          <a:p>
            <a:pPr eaLnBrk="1" hangingPunct="1">
              <a:spcBef>
                <a:spcPct val="0"/>
              </a:spcBef>
            </a:pPr>
            <a:endParaRPr lang="en-US" smtClean="0"/>
          </a:p>
        </p:txBody>
      </p:sp>
      <p:sp>
        <p:nvSpPr>
          <p:cNvPr id="4710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863D941-40BE-4B5F-9112-82F06C1048FF}"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a:spLocks noGrp="1" noChangeArrowheads="1"/>
          </p:cNvSpPr>
          <p:nvPr>
            <p:ph type="sldNum" sz="quarter" idx="5"/>
          </p:nvPr>
        </p:nvSpPr>
        <p:spPr>
          <a:noFill/>
          <a:ln>
            <a:headEnd/>
            <a:tailEnd/>
          </a:ln>
        </p:spPr>
        <p:txBody>
          <a:bodyPr/>
          <a:lstStyle/>
          <a:p>
            <a:fld id="{420C75ED-A0F8-4D4E-A4B6-374722BC506E}" type="slidenum">
              <a:rPr lang="en-US"/>
              <a:pPr/>
              <a:t>12</a:t>
            </a:fld>
            <a:endParaRPr lang="en-US"/>
          </a:p>
        </p:txBody>
      </p:sp>
      <p:sp>
        <p:nvSpPr>
          <p:cNvPr id="48131" name="Slide Image Placeholder 1"/>
          <p:cNvSpPr>
            <a:spLocks noChangeArrowheads="1" noTextEdit="1"/>
          </p:cNvSpPr>
          <p:nvPr>
            <p:ph type="sldImg"/>
          </p:nvPr>
        </p:nvSpPr>
        <p:spPr>
          <a:noFill/>
          <a:ln cap="flat">
            <a:miter lim="800000"/>
            <a:headEnd type="none" w="med" len="med"/>
            <a:tailEnd type="none" w="med" len="med"/>
          </a:ln>
        </p:spPr>
      </p:sp>
      <p:sp>
        <p:nvSpPr>
          <p:cNvPr id="4813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Essa pesquisa é maior do que a anterior, porque recebemos muitas ideias dos participantes da Conferência para compor a lista. Também recebemos ideias proveitosas através de sugestões regionais para o nosso processo de planejamento estratégico, emails e telefonemas aos Serviços Mundiais, resultados de oficinas e sugestões de participantes da Conferência para um esboço inicial da pesquisa.</a:t>
            </a:r>
          </a:p>
        </p:txBody>
      </p:sp>
      <p:sp>
        <p:nvSpPr>
          <p:cNvPr id="4813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C0A7A16-97D5-443B-8FB3-48B2B33654F0}"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noChangeArrowheads="1"/>
          </p:cNvSpPr>
          <p:nvPr>
            <p:ph type="sldNum" sz="quarter" idx="5"/>
          </p:nvPr>
        </p:nvSpPr>
        <p:spPr>
          <a:noFill/>
          <a:ln>
            <a:headEnd/>
            <a:tailEnd/>
          </a:ln>
        </p:spPr>
        <p:txBody>
          <a:bodyPr/>
          <a:lstStyle/>
          <a:p>
            <a:fld id="{09641E39-B7D0-40C8-A365-CBCE312FC0EC}" type="slidenum">
              <a:rPr lang="en-US"/>
              <a:pPr/>
              <a:t>13</a:t>
            </a:fld>
            <a:endParaRPr lang="en-US"/>
          </a:p>
        </p:txBody>
      </p:sp>
      <p:sp>
        <p:nvSpPr>
          <p:cNvPr id="49155" name="Slide Image Placeholder 1"/>
          <p:cNvSpPr>
            <a:spLocks noChangeArrowheads="1" noTextEdit="1"/>
          </p:cNvSpPr>
          <p:nvPr>
            <p:ph type="sldImg"/>
          </p:nvPr>
        </p:nvSpPr>
        <p:spPr>
          <a:noFill/>
          <a:ln cap="flat">
            <a:miter lim="800000"/>
            <a:headEnd type="none" w="med" len="med"/>
            <a:tailEnd type="none" w="med" len="med"/>
          </a:ln>
        </p:spPr>
      </p:sp>
      <p:sp>
        <p:nvSpPr>
          <p:cNvPr id="4915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 pesquisa do </a:t>
            </a:r>
            <a:r>
              <a:rPr lang="pt-BR" i="1" smtClean="0">
                <a:solidFill>
                  <a:srgbClr val="000000"/>
                </a:solidFill>
              </a:rPr>
              <a:t>CAR</a:t>
            </a:r>
            <a:r>
              <a:rPr lang="pt-BR" smtClean="0">
                <a:solidFill>
                  <a:srgbClr val="000000"/>
                </a:solidFill>
              </a:rPr>
              <a:t> é um modo de a Irmandade nos dizer o que acredita serem as prioridades para nova literatura de recuperação e material de serviço. Os itens que ganham impulso - como um novo livro de meditações ou um Ip sobre saúde/doença mental em 2016 - podem ter aprovação da WSC para os próximos passos. Isso pode envolver coletar sugestões da base através de pesquisas ou reuniões virtuais para dar forma a um plano de projeto para consideração na WSC 2020. </a:t>
            </a:r>
          </a:p>
        </p:txBody>
      </p:sp>
      <p:sp>
        <p:nvSpPr>
          <p:cNvPr id="4915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94AF6E11-7BF8-4ACB-89D8-A0E72AE3B410}"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noChangeArrowheads="1"/>
          </p:cNvSpPr>
          <p:nvPr>
            <p:ph type="sldNum" sz="quarter" idx="5"/>
          </p:nvPr>
        </p:nvSpPr>
        <p:spPr>
          <a:noFill/>
          <a:ln>
            <a:headEnd/>
            <a:tailEnd/>
          </a:ln>
        </p:spPr>
        <p:txBody>
          <a:bodyPr/>
          <a:lstStyle/>
          <a:p>
            <a:fld id="{9CD3C994-6772-4BF9-95C9-C81B648E0E78}" type="slidenum">
              <a:rPr lang="en-US"/>
              <a:pPr/>
              <a:t>14</a:t>
            </a:fld>
            <a:endParaRPr lang="en-US"/>
          </a:p>
        </p:txBody>
      </p:sp>
      <p:sp>
        <p:nvSpPr>
          <p:cNvPr id="50179" name="Slide Image Placeholder 1"/>
          <p:cNvSpPr>
            <a:spLocks noChangeArrowheads="1" noTextEdit="1"/>
          </p:cNvSpPr>
          <p:nvPr>
            <p:ph type="sldImg"/>
          </p:nvPr>
        </p:nvSpPr>
        <p:spPr>
          <a:noFill/>
          <a:ln cap="flat">
            <a:miter lim="800000"/>
            <a:headEnd type="none" w="med" len="med"/>
            <a:tailEnd type="none" w="med" len="med"/>
          </a:ln>
        </p:spPr>
      </p:sp>
      <p:sp>
        <p:nvSpPr>
          <p:cNvPr id="5018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Se não recebermos nenhuma orientação em contrário na WSC 2018, pretendemos priorizar os trabalhos com os enfoques concordados pela WSC 2016: um livro de meditações e um IP sobre doença/saúde mental. Os resultados da pesquisa do </a:t>
            </a:r>
            <a:r>
              <a:rPr lang="pt-BR" i="1" smtClean="0">
                <a:solidFill>
                  <a:srgbClr val="000000"/>
                </a:solidFill>
              </a:rPr>
              <a:t>CAR</a:t>
            </a:r>
            <a:r>
              <a:rPr lang="pt-BR" smtClean="0">
                <a:solidFill>
                  <a:srgbClr val="000000"/>
                </a:solidFill>
              </a:rPr>
              <a:t> 2018 ajudarão a priorizar possíveis </a:t>
            </a:r>
            <a:r>
              <a:rPr lang="pt-BR" u="sng" smtClean="0">
                <a:solidFill>
                  <a:srgbClr val="000000"/>
                </a:solidFill>
              </a:rPr>
              <a:t>futuros</a:t>
            </a:r>
            <a:r>
              <a:rPr lang="pt-BR" smtClean="0">
                <a:solidFill>
                  <a:srgbClr val="000000"/>
                </a:solidFill>
              </a:rPr>
              <a:t> trabalhos e planos de projeto. </a:t>
            </a:r>
          </a:p>
          <a:p>
            <a:pPr eaLnBrk="1" hangingPunct="1">
              <a:spcBef>
                <a:spcPct val="0"/>
              </a:spcBef>
            </a:pPr>
            <a:endParaRPr lang="en-US" smtClean="0"/>
          </a:p>
          <a:p>
            <a:pPr eaLnBrk="1" hangingPunct="1">
              <a:spcBef>
                <a:spcPct val="0"/>
              </a:spcBef>
            </a:pPr>
            <a:r>
              <a:rPr lang="pt-BR" smtClean="0">
                <a:solidFill>
                  <a:srgbClr val="000000"/>
                </a:solidFill>
              </a:rPr>
              <a:t>Escolha pelo menos uma, mas não mais do que duas de cada lista. A Pesquisa de Literatura de Recuperação começa na página 34 do CAR 2018 e também está disponível em </a:t>
            </a:r>
            <a:r>
              <a:rPr lang="pt-BR" u="sng" smtClean="0">
                <a:solidFill>
                  <a:srgbClr val="000000"/>
                </a:solidFill>
                <a:hlinkClick r:id="rId3"/>
              </a:rPr>
              <a:t>www.na.org/conference</a:t>
            </a:r>
            <a:r>
              <a:rPr lang="pt-BR" smtClean="0">
                <a:solidFill>
                  <a:srgbClr val="000000"/>
                </a:solidFill>
              </a:rPr>
              <a:t>. </a:t>
            </a:r>
          </a:p>
          <a:p>
            <a:pPr eaLnBrk="1" hangingPunct="1">
              <a:spcBef>
                <a:spcPct val="0"/>
              </a:spcBef>
            </a:pPr>
            <a:endParaRPr lang="en-US" smtClean="0"/>
          </a:p>
        </p:txBody>
      </p:sp>
      <p:sp>
        <p:nvSpPr>
          <p:cNvPr id="5018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3A4592C-8EF6-4C75-9ECE-8AB79C98726F}" type="slidenum">
              <a:rPr lang="en-US" sz="1200">
                <a:latin typeface="Calibri" pitchFamily="34" charset="0"/>
              </a:rPr>
              <a:pPr algn="r"/>
              <a:t>14</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noChangeArrowheads="1"/>
          </p:cNvSpPr>
          <p:nvPr>
            <p:ph type="sldNum" sz="quarter" idx="5"/>
          </p:nvPr>
        </p:nvSpPr>
        <p:spPr>
          <a:noFill/>
          <a:ln>
            <a:headEnd/>
            <a:tailEnd/>
          </a:ln>
        </p:spPr>
        <p:txBody>
          <a:bodyPr/>
          <a:lstStyle/>
          <a:p>
            <a:fld id="{925A7B05-C477-4A88-9168-37FBD993AAD3}" type="slidenum">
              <a:rPr lang="en-US"/>
              <a:pPr/>
              <a:t>15</a:t>
            </a:fld>
            <a:endParaRPr lang="en-US"/>
          </a:p>
        </p:txBody>
      </p:sp>
      <p:sp>
        <p:nvSpPr>
          <p:cNvPr id="51203" name="Slide Image Placeholder 1"/>
          <p:cNvSpPr>
            <a:spLocks noChangeArrowheads="1" noTextEdit="1"/>
          </p:cNvSpPr>
          <p:nvPr>
            <p:ph type="sldImg"/>
          </p:nvPr>
        </p:nvSpPr>
        <p:spPr>
          <a:noFill/>
          <a:ln cap="flat">
            <a:miter lim="800000"/>
            <a:headEnd type="none" w="med" len="med"/>
            <a:tailEnd type="none" w="med" len="med"/>
          </a:ln>
        </p:spPr>
      </p:sp>
      <p:sp>
        <p:nvSpPr>
          <p:cNvPr id="51204" name="Notes Placeholder 2"/>
          <p:cNvSpPr>
            <a:spLocks noGrp="1" noChangeArrowheads="1"/>
          </p:cNvSpPr>
          <p:nvPr>
            <p:ph type="body" idx="1"/>
          </p:nvPr>
        </p:nvSpPr>
        <p:spPr>
          <a:noFill/>
          <a:ln/>
        </p:spPr>
        <p:txBody>
          <a:bodyPr/>
          <a:lstStyle/>
          <a:p>
            <a:pPr eaLnBrk="1" hangingPunct="1">
              <a:spcBef>
                <a:spcPct val="0"/>
              </a:spcBef>
            </a:pPr>
            <a:r>
              <a:rPr lang="pt-BR" smtClean="0">
                <a:solidFill>
                  <a:srgbClr val="000000"/>
                </a:solidFill>
              </a:rPr>
              <a:t>Esta é a lista completa de itens da seção de literatura de recuperação da pesquisa. Mais uma vez, encorajamos a todos a partilharem as suas ideias.</a:t>
            </a:r>
          </a:p>
          <a:p>
            <a:pPr eaLnBrk="1" hangingPunct="1">
              <a:spcBef>
                <a:spcPct val="0"/>
              </a:spcBef>
            </a:pPr>
            <a:endParaRPr lang="en-US" sz="900" b="1" smtClean="0"/>
          </a:p>
          <a:p>
            <a:pPr eaLnBrk="1" hangingPunct="1">
              <a:spcBef>
                <a:spcPct val="0"/>
              </a:spcBef>
            </a:pPr>
            <a:r>
              <a:rPr lang="pt-BR" sz="900" b="1" smtClean="0">
                <a:solidFill>
                  <a:srgbClr val="000000"/>
                </a:solidFill>
              </a:rPr>
              <a:t>Pesquisa de Literatura de Recuperação</a:t>
            </a:r>
          </a:p>
          <a:p>
            <a:pPr eaLnBrk="1" hangingPunct="1">
              <a:spcBef>
                <a:spcPct val="0"/>
              </a:spcBef>
            </a:pPr>
            <a:r>
              <a:rPr lang="pt-BR" sz="900" smtClean="0">
                <a:solidFill>
                  <a:srgbClr val="000000"/>
                </a:solidFill>
              </a:rPr>
              <a:t>Adaptar um IP para membros a partir do folheto de serviço (SP) Mídias sociais e nossos princípios orientadores</a:t>
            </a:r>
          </a:p>
          <a:p>
            <a:pPr eaLnBrk="1" hangingPunct="1">
              <a:spcBef>
                <a:spcPct val="0"/>
              </a:spcBef>
            </a:pPr>
            <a:r>
              <a:rPr lang="pt-BR" sz="900" smtClean="0">
                <a:solidFill>
                  <a:srgbClr val="000000"/>
                </a:solidFill>
              </a:rPr>
              <a:t>Um IP para membros: NA e os adictos em tratamento de substituição de drogas/tratamento assistido com medicação</a:t>
            </a:r>
          </a:p>
          <a:p>
            <a:pPr eaLnBrk="1" hangingPunct="1">
              <a:spcBef>
                <a:spcPct val="0"/>
              </a:spcBef>
            </a:pPr>
            <a:r>
              <a:rPr lang="pt-BR" sz="900" smtClean="0">
                <a:solidFill>
                  <a:srgbClr val="000000"/>
                </a:solidFill>
              </a:rPr>
              <a:t>Livreto com perguntas de estudo de Passos extraídas do capítulo "Como funciona" do Texto Básico </a:t>
            </a:r>
          </a:p>
          <a:p>
            <a:pPr eaLnBrk="1" hangingPunct="1">
              <a:spcBef>
                <a:spcPct val="0"/>
              </a:spcBef>
            </a:pPr>
            <a:r>
              <a:rPr lang="pt-BR" sz="900" smtClean="0">
                <a:solidFill>
                  <a:srgbClr val="000000"/>
                </a:solidFill>
              </a:rPr>
              <a:t>Livreto com perguntas de estudo de Passos extraídas do Isto resulta: como e porque e/ou do Viver limpo</a:t>
            </a:r>
          </a:p>
          <a:p>
            <a:pPr eaLnBrk="1" hangingPunct="1">
              <a:spcBef>
                <a:spcPct val="0"/>
              </a:spcBef>
            </a:pPr>
            <a:r>
              <a:rPr lang="pt-BR" sz="900" smtClean="0">
                <a:solidFill>
                  <a:srgbClr val="000000"/>
                </a:solidFill>
              </a:rPr>
              <a:t>Livreto de trabalho de Passos enfocando principalmente os Passos 1-3 destinado prioritariamente aos novos membros e àqueles em tratamento e tribunais de drogas</a:t>
            </a:r>
          </a:p>
          <a:p>
            <a:pPr eaLnBrk="1" hangingPunct="1">
              <a:spcBef>
                <a:spcPct val="0"/>
              </a:spcBef>
            </a:pPr>
            <a:r>
              <a:rPr lang="pt-BR" sz="900" smtClean="0">
                <a:solidFill>
                  <a:srgbClr val="000000"/>
                </a:solidFill>
              </a:rPr>
              <a:t>Guia de trabalho destinado aos membros que já conhecem os Passos, para dar continuidade ao ciclo de Passos</a:t>
            </a:r>
          </a:p>
          <a:p>
            <a:pPr eaLnBrk="1" hangingPunct="1">
              <a:spcBef>
                <a:spcPct val="0"/>
              </a:spcBef>
            </a:pPr>
            <a:r>
              <a:rPr lang="pt-BR" sz="900" smtClean="0">
                <a:solidFill>
                  <a:srgbClr val="000000"/>
                </a:solidFill>
              </a:rPr>
              <a:t>Livro de Conceitos semelhante ao Guiding Principles </a:t>
            </a:r>
          </a:p>
          <a:p>
            <a:pPr eaLnBrk="1" hangingPunct="1">
              <a:spcBef>
                <a:spcPct val="0"/>
              </a:spcBef>
            </a:pPr>
            <a:r>
              <a:rPr lang="pt-BR" sz="900" smtClean="0">
                <a:solidFill>
                  <a:srgbClr val="000000"/>
                </a:solidFill>
              </a:rPr>
              <a:t>Lista e definição de princípios espirituais</a:t>
            </a:r>
          </a:p>
          <a:p>
            <a:pPr eaLnBrk="1" hangingPunct="1">
              <a:spcBef>
                <a:spcPct val="0"/>
              </a:spcBef>
            </a:pPr>
            <a:r>
              <a:rPr lang="pt-BR" sz="900" smtClean="0">
                <a:solidFill>
                  <a:srgbClr val="000000"/>
                </a:solidFill>
              </a:rPr>
              <a:t>Benefícios espirituais do serviço </a:t>
            </a:r>
          </a:p>
          <a:p>
            <a:pPr eaLnBrk="1" hangingPunct="1">
              <a:spcBef>
                <a:spcPct val="0"/>
              </a:spcBef>
            </a:pPr>
            <a:r>
              <a:rPr lang="pt-BR" sz="900" smtClean="0">
                <a:solidFill>
                  <a:srgbClr val="000000"/>
                </a:solidFill>
              </a:rPr>
              <a:t>Experiência, força e esperança dos membros na credibilidade e confiança</a:t>
            </a:r>
          </a:p>
          <a:p>
            <a:pPr eaLnBrk="1" hangingPunct="1">
              <a:spcBef>
                <a:spcPct val="0"/>
              </a:spcBef>
            </a:pPr>
            <a:r>
              <a:rPr lang="pt-BR" sz="900" smtClean="0">
                <a:solidFill>
                  <a:srgbClr val="000000"/>
                </a:solidFill>
              </a:rPr>
              <a:t>Atmosfera de recuperação no serviço</a:t>
            </a:r>
          </a:p>
          <a:p>
            <a:pPr eaLnBrk="1" hangingPunct="1">
              <a:spcBef>
                <a:spcPct val="0"/>
              </a:spcBef>
            </a:pPr>
            <a:r>
              <a:rPr lang="pt-BR" sz="900" smtClean="0">
                <a:solidFill>
                  <a:srgbClr val="000000"/>
                </a:solidFill>
              </a:rPr>
              <a:t>Comportamento adequado nas reuniões</a:t>
            </a:r>
          </a:p>
          <a:p>
            <a:pPr eaLnBrk="1" hangingPunct="1">
              <a:spcBef>
                <a:spcPct val="0"/>
              </a:spcBef>
            </a:pPr>
            <a:r>
              <a:rPr lang="pt-BR" sz="900" smtClean="0">
                <a:solidFill>
                  <a:srgbClr val="000000"/>
                </a:solidFill>
              </a:rPr>
              <a:t>Folheto sobre a Primeira Tradição</a:t>
            </a:r>
          </a:p>
          <a:p>
            <a:pPr eaLnBrk="1" hangingPunct="1">
              <a:spcBef>
                <a:spcPct val="0"/>
              </a:spcBef>
            </a:pPr>
            <a:r>
              <a:rPr lang="pt-BR" sz="900" smtClean="0">
                <a:solidFill>
                  <a:srgbClr val="000000"/>
                </a:solidFill>
              </a:rPr>
              <a:t>Literatura direcionada para: companheiros mais jovens</a:t>
            </a:r>
          </a:p>
          <a:p>
            <a:pPr eaLnBrk="1" hangingPunct="1">
              <a:spcBef>
                <a:spcPct val="0"/>
              </a:spcBef>
            </a:pPr>
            <a:r>
              <a:rPr lang="pt-BR" sz="900" smtClean="0">
                <a:solidFill>
                  <a:srgbClr val="000000"/>
                </a:solidFill>
              </a:rPr>
              <a:t>Literatura direcionada para: companheiros mais velhos</a:t>
            </a:r>
          </a:p>
          <a:p>
            <a:pPr eaLnBrk="1" hangingPunct="1">
              <a:spcBef>
                <a:spcPct val="0"/>
              </a:spcBef>
            </a:pPr>
            <a:r>
              <a:rPr lang="pt-BR" sz="900" smtClean="0">
                <a:solidFill>
                  <a:srgbClr val="000000"/>
                </a:solidFill>
              </a:rPr>
              <a:t>Literatura direcionada para: companheiros experientes/"mais antigos"</a:t>
            </a:r>
          </a:p>
          <a:p>
            <a:pPr eaLnBrk="1" hangingPunct="1">
              <a:spcBef>
                <a:spcPct val="0"/>
              </a:spcBef>
            </a:pPr>
            <a:r>
              <a:rPr lang="pt-BR" sz="900" smtClean="0">
                <a:solidFill>
                  <a:srgbClr val="000000"/>
                </a:solidFill>
              </a:rPr>
              <a:t>Literatura direcionada para: companheiros LGBTQ</a:t>
            </a:r>
          </a:p>
          <a:p>
            <a:pPr eaLnBrk="1" hangingPunct="1">
              <a:spcBef>
                <a:spcPct val="0"/>
              </a:spcBef>
            </a:pPr>
            <a:r>
              <a:rPr lang="pt-BR" sz="900" smtClean="0">
                <a:solidFill>
                  <a:srgbClr val="000000"/>
                </a:solidFill>
              </a:rPr>
              <a:t>Literatura direcionada para: mulheres em recuperação</a:t>
            </a:r>
          </a:p>
          <a:p>
            <a:pPr eaLnBrk="1" hangingPunct="1">
              <a:spcBef>
                <a:spcPct val="0"/>
              </a:spcBef>
            </a:pPr>
            <a:r>
              <a:rPr lang="pt-BR" sz="900" smtClean="0">
                <a:solidFill>
                  <a:srgbClr val="000000"/>
                </a:solidFill>
              </a:rPr>
              <a:t>Literatura direcionada para: companheiros indígenas e dos povos das primeiras nações</a:t>
            </a:r>
          </a:p>
          <a:p>
            <a:pPr eaLnBrk="1" hangingPunct="1">
              <a:spcBef>
                <a:spcPct val="0"/>
              </a:spcBef>
            </a:pPr>
            <a:r>
              <a:rPr lang="pt-BR" sz="900" smtClean="0">
                <a:solidFill>
                  <a:srgbClr val="000000"/>
                </a:solidFill>
              </a:rPr>
              <a:t>Literatura direcionada para: companheiros que são profissionais</a:t>
            </a:r>
          </a:p>
          <a:p>
            <a:pPr eaLnBrk="1" hangingPunct="1">
              <a:spcBef>
                <a:spcPct val="0"/>
              </a:spcBef>
            </a:pPr>
            <a:r>
              <a:rPr lang="pt-BR" sz="900" smtClean="0">
                <a:solidFill>
                  <a:srgbClr val="000000"/>
                </a:solidFill>
              </a:rPr>
              <a:t>Literatura direcionada para: companheiros que são veteranos</a:t>
            </a:r>
          </a:p>
          <a:p>
            <a:pPr eaLnBrk="1" hangingPunct="1">
              <a:spcBef>
                <a:spcPct val="0"/>
              </a:spcBef>
            </a:pPr>
            <a:r>
              <a:rPr lang="pt-BR" sz="900" smtClean="0">
                <a:solidFill>
                  <a:srgbClr val="000000"/>
                </a:solidFill>
              </a:rPr>
              <a:t>Literatura direcionada para: ateus e companheiros com crenças espirituais não convencionais </a:t>
            </a:r>
          </a:p>
          <a:p>
            <a:pPr eaLnBrk="1" hangingPunct="1">
              <a:spcBef>
                <a:spcPct val="0"/>
              </a:spcBef>
            </a:pPr>
            <a:r>
              <a:rPr lang="pt-BR" sz="900" smtClean="0">
                <a:solidFill>
                  <a:srgbClr val="000000"/>
                </a:solidFill>
              </a:rPr>
              <a:t>Um IP sobre "Sem distinção de idade, raça, sexo, identidade sexual, crença, religião ou falta de religião" </a:t>
            </a:r>
          </a:p>
          <a:p>
            <a:pPr eaLnBrk="1" hangingPunct="1">
              <a:spcBef>
                <a:spcPct val="0"/>
              </a:spcBef>
            </a:pPr>
            <a:r>
              <a:rPr lang="pt-BR" sz="900" smtClean="0">
                <a:solidFill>
                  <a:srgbClr val="000000"/>
                </a:solidFill>
              </a:rPr>
              <a:t>O que significa quando dizemos que NA é um programa espiritual, não religioso? </a:t>
            </a:r>
          </a:p>
          <a:p>
            <a:pPr eaLnBrk="1" hangingPunct="1">
              <a:spcBef>
                <a:spcPct val="0"/>
              </a:spcBef>
            </a:pPr>
            <a:r>
              <a:rPr lang="pt-BR" sz="900" smtClean="0">
                <a:solidFill>
                  <a:srgbClr val="000000"/>
                </a:solidFill>
              </a:rPr>
              <a:t>Revisar o livro Apadrinhamento</a:t>
            </a:r>
          </a:p>
          <a:p>
            <a:pPr eaLnBrk="1" hangingPunct="1">
              <a:spcBef>
                <a:spcPct val="0"/>
              </a:spcBef>
            </a:pPr>
            <a:r>
              <a:rPr lang="pt-BR" sz="900" smtClean="0">
                <a:solidFill>
                  <a:srgbClr val="000000"/>
                </a:solidFill>
              </a:rPr>
              <a:t>Revisar O solitário</a:t>
            </a:r>
          </a:p>
          <a:p>
            <a:pPr eaLnBrk="1" hangingPunct="1">
              <a:spcBef>
                <a:spcPct val="0"/>
              </a:spcBef>
            </a:pPr>
            <a:r>
              <a:rPr lang="pt-BR" sz="900" smtClean="0">
                <a:solidFill>
                  <a:srgbClr val="000000"/>
                </a:solidFill>
              </a:rPr>
              <a:t>Revisar O serviço de H&amp;I e o membro de NA</a:t>
            </a:r>
          </a:p>
          <a:p>
            <a:pPr eaLnBrk="1" hangingPunct="1">
              <a:spcBef>
                <a:spcPct val="0"/>
              </a:spcBef>
            </a:pPr>
            <a:r>
              <a:rPr lang="pt-BR" sz="900" smtClean="0">
                <a:solidFill>
                  <a:srgbClr val="000000"/>
                </a:solidFill>
              </a:rPr>
              <a:t>Revisar IP e o membro de NA</a:t>
            </a:r>
          </a:p>
          <a:p>
            <a:pPr eaLnBrk="1" hangingPunct="1">
              <a:spcBef>
                <a:spcPct val="0"/>
              </a:spcBef>
            </a:pPr>
            <a:r>
              <a:rPr lang="pt-BR" sz="900" smtClean="0">
                <a:solidFill>
                  <a:srgbClr val="000000"/>
                </a:solidFill>
              </a:rPr>
              <a:t>Revisar outra literatura de NA: </a:t>
            </a:r>
          </a:p>
          <a:p>
            <a:pPr eaLnBrk="1" hangingPunct="1">
              <a:spcBef>
                <a:spcPct val="0"/>
              </a:spcBef>
            </a:pPr>
            <a:r>
              <a:rPr lang="pt-BR" sz="900" smtClean="0">
                <a:solidFill>
                  <a:srgbClr val="000000"/>
                </a:solidFill>
              </a:rPr>
              <a:t>Outra literatura: </a:t>
            </a:r>
          </a:p>
          <a:p>
            <a:pPr eaLnBrk="1" hangingPunct="1">
              <a:spcBef>
                <a:spcPct val="0"/>
              </a:spcBef>
            </a:pPr>
            <a:r>
              <a:rPr lang="pt-BR" sz="900" smtClean="0">
                <a:solidFill>
                  <a:srgbClr val="000000"/>
                </a:solidFill>
              </a:rPr>
              <a:t>Nenhuma nova literatura de recuperação</a:t>
            </a:r>
          </a:p>
          <a:p>
            <a:pPr eaLnBrk="1" hangingPunct="1">
              <a:spcBef>
                <a:spcPct val="0"/>
              </a:spcBef>
            </a:pPr>
            <a:endParaRPr lang="en-US" smtClean="0"/>
          </a:p>
        </p:txBody>
      </p:sp>
      <p:sp>
        <p:nvSpPr>
          <p:cNvPr id="5120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FBFA59B7-0024-4C2B-B914-05F8DBE6E329}" type="slidenum">
              <a:rPr lang="en-US" sz="1200">
                <a:latin typeface="Calibri" pitchFamily="34" charset="0"/>
              </a:rPr>
              <a:pPr algn="r"/>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noChangeArrowheads="1"/>
          </p:cNvSpPr>
          <p:nvPr>
            <p:ph type="sldNum" sz="quarter" idx="5"/>
          </p:nvPr>
        </p:nvSpPr>
        <p:spPr>
          <a:noFill/>
          <a:ln>
            <a:headEnd/>
            <a:tailEnd/>
          </a:ln>
        </p:spPr>
        <p:txBody>
          <a:bodyPr/>
          <a:lstStyle/>
          <a:p>
            <a:fld id="{D768584F-AD9A-4F86-8FF4-7BC644034B4B}" type="slidenum">
              <a:rPr lang="en-US"/>
              <a:pPr/>
              <a:t>16</a:t>
            </a:fld>
            <a:endParaRPr lang="en-US"/>
          </a:p>
        </p:txBody>
      </p:sp>
      <p:sp>
        <p:nvSpPr>
          <p:cNvPr id="52227" name="Slide Image Placeholder 1"/>
          <p:cNvSpPr>
            <a:spLocks noChangeArrowheads="1" noTextEdit="1"/>
          </p:cNvSpPr>
          <p:nvPr>
            <p:ph type="sldImg"/>
          </p:nvPr>
        </p:nvSpPr>
        <p:spPr>
          <a:noFill/>
          <a:ln cap="flat">
            <a:miter lim="800000"/>
            <a:headEnd type="none" w="med" len="med"/>
            <a:tailEnd type="none" w="med" len="med"/>
          </a:ln>
        </p:spPr>
      </p:sp>
      <p:sp>
        <p:nvSpPr>
          <p:cNvPr id="52228" name="Notes Placeholder 2"/>
          <p:cNvSpPr>
            <a:spLocks noGrp="1" noChangeArrowheads="1"/>
          </p:cNvSpPr>
          <p:nvPr>
            <p:ph type="body" idx="1"/>
          </p:nvPr>
        </p:nvSpPr>
        <p:spPr>
          <a:noFill/>
          <a:ln/>
        </p:spPr>
        <p:txBody>
          <a:bodyPr/>
          <a:lstStyle/>
          <a:p>
            <a:pPr eaLnBrk="1" hangingPunct="1">
              <a:spcBef>
                <a:spcPct val="0"/>
              </a:spcBef>
            </a:pPr>
            <a:r>
              <a:rPr lang="pt-BR" smtClean="0">
                <a:solidFill>
                  <a:srgbClr val="000000"/>
                </a:solidFill>
              </a:rPr>
              <a:t>Atualmente, o trabalho está em andamento sobre dois projetos de material de serviço concordados pela WSC 2016:  </a:t>
            </a:r>
          </a:p>
          <a:p>
            <a:pPr eaLnBrk="1" hangingPunct="1">
              <a:spcBef>
                <a:spcPct val="0"/>
              </a:spcBef>
              <a:buFontTx/>
              <a:buChar char="•"/>
            </a:pPr>
            <a:r>
              <a:rPr lang="pt-BR" smtClean="0">
                <a:solidFill>
                  <a:srgbClr val="000000"/>
                </a:solidFill>
              </a:rPr>
              <a:t>Ferramentas para Serviços Locais</a:t>
            </a:r>
          </a:p>
          <a:p>
            <a:pPr eaLnBrk="1" hangingPunct="1">
              <a:spcBef>
                <a:spcPct val="0"/>
              </a:spcBef>
              <a:buFontTx/>
              <a:buChar char="•"/>
            </a:pPr>
            <a:r>
              <a:rPr lang="pt-BR" smtClean="0">
                <a:solidFill>
                  <a:srgbClr val="000000"/>
                </a:solidFill>
              </a:rPr>
              <a:t>Ferramentas para Convenções e Eventos</a:t>
            </a:r>
          </a:p>
          <a:p>
            <a:pPr eaLnBrk="1" hangingPunct="1">
              <a:spcBef>
                <a:spcPct val="0"/>
              </a:spcBef>
            </a:pPr>
            <a:endParaRPr lang="en-US" smtClean="0"/>
          </a:p>
          <a:p>
            <a:pPr eaLnBrk="1" hangingPunct="1">
              <a:spcBef>
                <a:spcPct val="0"/>
              </a:spcBef>
            </a:pPr>
            <a:r>
              <a:rPr lang="pt-BR" smtClean="0">
                <a:solidFill>
                  <a:srgbClr val="000000"/>
                </a:solidFill>
              </a:rPr>
              <a:t>Os resultados da pesquisa atual ajudarão a priorizar possíveis futuros trabalhos e planos de projeto. A maioria dos itens desta pesquisa poderia facilmente se encaixar nas Ferramentas para Serviços Locais, junto com as duas literaturas já em desenvolvimento.</a:t>
            </a:r>
          </a:p>
          <a:p>
            <a:pPr eaLnBrk="1" hangingPunct="1">
              <a:spcBef>
                <a:spcPct val="0"/>
              </a:spcBef>
            </a:pPr>
            <a:endParaRPr lang="en-US" smtClean="0"/>
          </a:p>
          <a:p>
            <a:pPr eaLnBrk="1" hangingPunct="1">
              <a:spcBef>
                <a:spcPct val="0"/>
              </a:spcBef>
            </a:pPr>
            <a:r>
              <a:rPr lang="pt-BR" smtClean="0">
                <a:solidFill>
                  <a:srgbClr val="000000"/>
                </a:solidFill>
              </a:rPr>
              <a:t>Escolha pelo menos uma, mas não mais do que duas de cada lista. A pesquisa começa na página 35 do </a:t>
            </a:r>
            <a:r>
              <a:rPr lang="pt-BR" i="1" smtClean="0">
                <a:solidFill>
                  <a:srgbClr val="000000"/>
                </a:solidFill>
              </a:rPr>
              <a:t>CAR</a:t>
            </a:r>
            <a:r>
              <a:rPr lang="pt-BR" smtClean="0">
                <a:solidFill>
                  <a:srgbClr val="000000"/>
                </a:solidFill>
              </a:rPr>
              <a:t> 2018 e está disponível na íntegra em </a:t>
            </a:r>
            <a:r>
              <a:rPr lang="pt-BR" u="sng" smtClean="0">
                <a:solidFill>
                  <a:srgbClr val="000000"/>
                </a:solidFill>
                <a:hlinkClick r:id="rId3"/>
              </a:rPr>
              <a:t>www.na.org/conference</a:t>
            </a:r>
            <a:r>
              <a:rPr lang="pt-BR" u="sng" smtClean="0">
                <a:solidFill>
                  <a:srgbClr val="000000"/>
                </a:solidFill>
              </a:rPr>
              <a:t>.</a:t>
            </a:r>
          </a:p>
          <a:p>
            <a:pPr eaLnBrk="1" hangingPunct="1">
              <a:spcBef>
                <a:spcPct val="0"/>
              </a:spcBef>
            </a:pPr>
            <a:endParaRPr lang="en-US" smtClean="0"/>
          </a:p>
        </p:txBody>
      </p:sp>
      <p:sp>
        <p:nvSpPr>
          <p:cNvPr id="5222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83B4E61-8F5E-4AE1-B741-288EA5338165}"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noChangeArrowheads="1"/>
          </p:cNvSpPr>
          <p:nvPr>
            <p:ph type="sldNum" sz="quarter" idx="5"/>
          </p:nvPr>
        </p:nvSpPr>
        <p:spPr>
          <a:noFill/>
          <a:ln>
            <a:headEnd/>
            <a:tailEnd/>
          </a:ln>
        </p:spPr>
        <p:txBody>
          <a:bodyPr/>
          <a:lstStyle/>
          <a:p>
            <a:fld id="{B96A7137-7FAF-4ED6-B7DD-48951118FD75}" type="slidenum">
              <a:rPr lang="en-US"/>
              <a:pPr/>
              <a:t>17</a:t>
            </a:fld>
            <a:endParaRPr lang="en-US"/>
          </a:p>
        </p:txBody>
      </p:sp>
      <p:sp>
        <p:nvSpPr>
          <p:cNvPr id="53251" name="Slide Image Placeholder 1"/>
          <p:cNvSpPr>
            <a:spLocks noChangeArrowheads="1" noTextEdit="1"/>
          </p:cNvSpPr>
          <p:nvPr>
            <p:ph type="sldImg"/>
          </p:nvPr>
        </p:nvSpPr>
        <p:spPr>
          <a:noFill/>
          <a:ln cap="flat">
            <a:miter lim="800000"/>
            <a:headEnd type="none" w="med" len="med"/>
            <a:tailEnd type="none" w="med" len="med"/>
          </a:ln>
        </p:spPr>
      </p:sp>
      <p:sp>
        <p:nvSpPr>
          <p:cNvPr id="53252" name="Notes Placeholder 2"/>
          <p:cNvSpPr>
            <a:spLocks noGrp="1" noChangeArrowheads="1"/>
          </p:cNvSpPr>
          <p:nvPr>
            <p:ph type="body" idx="1"/>
          </p:nvPr>
        </p:nvSpPr>
        <p:spPr>
          <a:xfrm>
            <a:off x="685800" y="4400550"/>
            <a:ext cx="5486400" cy="4743450"/>
          </a:xfrm>
          <a:noFill/>
          <a:ln/>
        </p:spPr>
        <p:txBody>
          <a:bodyPr/>
          <a:lstStyle/>
          <a:p>
            <a:pPr eaLnBrk="1" hangingPunct="1">
              <a:spcBef>
                <a:spcPct val="0"/>
              </a:spcBef>
            </a:pPr>
            <a:r>
              <a:rPr lang="pt-BR" smtClean="0">
                <a:solidFill>
                  <a:srgbClr val="000000"/>
                </a:solidFill>
              </a:rPr>
              <a:t>Esta é uma lista completa dos itens da seção de material de serviço da pesquisa. Queremos muito saber o que você acha.</a:t>
            </a:r>
          </a:p>
          <a:p>
            <a:pPr eaLnBrk="1" hangingPunct="1">
              <a:spcBef>
                <a:spcPct val="0"/>
              </a:spcBef>
            </a:pPr>
            <a:endParaRPr lang="en-US" sz="1000" b="1" smtClean="0"/>
          </a:p>
          <a:p>
            <a:pPr eaLnBrk="1" hangingPunct="1">
              <a:spcBef>
                <a:spcPct val="0"/>
              </a:spcBef>
            </a:pPr>
            <a:r>
              <a:rPr lang="pt-BR" sz="1000" b="1" smtClean="0">
                <a:solidFill>
                  <a:srgbClr val="000000"/>
                </a:solidFill>
              </a:rPr>
              <a:t>Pesquisa sobre Material de Serviço</a:t>
            </a:r>
          </a:p>
          <a:p>
            <a:pPr eaLnBrk="1" hangingPunct="1">
              <a:spcBef>
                <a:spcPct val="0"/>
              </a:spcBef>
            </a:pPr>
            <a:r>
              <a:rPr lang="pt-BR" sz="900" smtClean="0">
                <a:solidFill>
                  <a:srgbClr val="000000"/>
                </a:solidFill>
              </a:rPr>
              <a:t>Levando a mensagem de NA</a:t>
            </a:r>
          </a:p>
          <a:p>
            <a:pPr eaLnBrk="1" hangingPunct="1">
              <a:spcBef>
                <a:spcPct val="0"/>
              </a:spcBef>
            </a:pPr>
            <a:r>
              <a:rPr lang="pt-BR" sz="900" smtClean="0">
                <a:solidFill>
                  <a:srgbClr val="000000"/>
                </a:solidFill>
              </a:rPr>
              <a:t>Princípios no serviço</a:t>
            </a:r>
          </a:p>
          <a:p>
            <a:pPr eaLnBrk="1" hangingPunct="1">
              <a:spcBef>
                <a:spcPct val="0"/>
              </a:spcBef>
            </a:pPr>
            <a:r>
              <a:rPr lang="pt-BR" sz="900" smtClean="0">
                <a:solidFill>
                  <a:srgbClr val="000000"/>
                </a:solidFill>
              </a:rPr>
              <a:t>Atmosfera de recuperação no serviço</a:t>
            </a:r>
          </a:p>
          <a:p>
            <a:pPr eaLnBrk="1" hangingPunct="1">
              <a:spcBef>
                <a:spcPct val="0"/>
              </a:spcBef>
            </a:pPr>
            <a:r>
              <a:rPr lang="pt-BR" sz="900" smtClean="0">
                <a:solidFill>
                  <a:srgbClr val="000000"/>
                </a:solidFill>
              </a:rPr>
              <a:t>Aplicação dos Conceitos - vídeos de membros compartilhando em suas próprias palavras</a:t>
            </a:r>
          </a:p>
          <a:p>
            <a:pPr eaLnBrk="1" hangingPunct="1">
              <a:spcBef>
                <a:spcPct val="0"/>
              </a:spcBef>
            </a:pPr>
            <a:r>
              <a:rPr lang="pt-BR" sz="900" smtClean="0">
                <a:solidFill>
                  <a:srgbClr val="000000"/>
                </a:solidFill>
              </a:rPr>
              <a:t>como aplicaram cada Conceito</a:t>
            </a:r>
          </a:p>
          <a:p>
            <a:pPr eaLnBrk="1" hangingPunct="1">
              <a:spcBef>
                <a:spcPct val="0"/>
              </a:spcBef>
            </a:pPr>
            <a:r>
              <a:rPr lang="pt-BR" sz="900" smtClean="0">
                <a:solidFill>
                  <a:srgbClr val="000000"/>
                </a:solidFill>
              </a:rPr>
              <a:t>O que são os Serviços Mundiais de NA e como funcionam?</a:t>
            </a:r>
          </a:p>
          <a:p>
            <a:pPr eaLnBrk="1" hangingPunct="1">
              <a:spcBef>
                <a:spcPct val="0"/>
              </a:spcBef>
            </a:pPr>
            <a:r>
              <a:rPr lang="pt-BR" sz="900" smtClean="0">
                <a:solidFill>
                  <a:srgbClr val="000000"/>
                </a:solidFill>
              </a:rPr>
              <a:t>Nossa imagem pública: lidando com a perda de confiança em NA</a:t>
            </a:r>
          </a:p>
          <a:p>
            <a:pPr eaLnBrk="1" hangingPunct="1">
              <a:spcBef>
                <a:spcPct val="0"/>
              </a:spcBef>
            </a:pPr>
            <a:r>
              <a:rPr lang="pt-BR" sz="900" smtClean="0">
                <a:solidFill>
                  <a:srgbClr val="000000"/>
                </a:solidFill>
              </a:rPr>
              <a:t>Diretrizes adicionais para mídias sociais, para além do folheto de serviço</a:t>
            </a:r>
          </a:p>
          <a:p>
            <a:pPr eaLnBrk="1" hangingPunct="1">
              <a:spcBef>
                <a:spcPct val="0"/>
              </a:spcBef>
            </a:pPr>
            <a:r>
              <a:rPr lang="pt-BR" sz="900" smtClean="0">
                <a:solidFill>
                  <a:srgbClr val="000000"/>
                </a:solidFill>
              </a:rPr>
              <a:t>Mais recursos de RP curtos e direcionados  </a:t>
            </a:r>
          </a:p>
          <a:p>
            <a:pPr eaLnBrk="1" hangingPunct="1">
              <a:spcBef>
                <a:spcPct val="0"/>
              </a:spcBef>
            </a:pPr>
            <a:r>
              <a:rPr lang="pt-BR" sz="900" smtClean="0">
                <a:solidFill>
                  <a:srgbClr val="000000"/>
                </a:solidFill>
              </a:rPr>
              <a:t>Ferramentas para auxiliar nos esforços de RP dirigidos à comunidade médica</a:t>
            </a:r>
          </a:p>
          <a:p>
            <a:pPr eaLnBrk="1" hangingPunct="1">
              <a:spcBef>
                <a:spcPct val="0"/>
              </a:spcBef>
            </a:pPr>
            <a:r>
              <a:rPr lang="pt-BR" sz="900" smtClean="0">
                <a:solidFill>
                  <a:srgbClr val="000000"/>
                </a:solidFill>
              </a:rPr>
              <a:t>Literatura para profissionais do judiciário/encaminhadores</a:t>
            </a:r>
          </a:p>
          <a:p>
            <a:pPr eaLnBrk="1" hangingPunct="1">
              <a:spcBef>
                <a:spcPct val="0"/>
              </a:spcBef>
            </a:pPr>
            <a:r>
              <a:rPr lang="pt-BR" sz="900" smtClean="0">
                <a:solidFill>
                  <a:srgbClr val="000000"/>
                </a:solidFill>
              </a:rPr>
              <a:t>Guia básico de apadrinhamento atrás das grades</a:t>
            </a:r>
          </a:p>
          <a:p>
            <a:pPr eaLnBrk="1" hangingPunct="1">
              <a:spcBef>
                <a:spcPct val="0"/>
              </a:spcBef>
            </a:pPr>
            <a:r>
              <a:rPr lang="pt-BR" sz="900" smtClean="0">
                <a:solidFill>
                  <a:srgbClr val="000000"/>
                </a:solidFill>
              </a:rPr>
              <a:t>Guia básico de desenvolvimento da irmandade</a:t>
            </a:r>
          </a:p>
          <a:p>
            <a:pPr eaLnBrk="1" hangingPunct="1">
              <a:spcBef>
                <a:spcPct val="0"/>
              </a:spcBef>
            </a:pPr>
            <a:r>
              <a:rPr lang="pt-BR" sz="900" smtClean="0">
                <a:solidFill>
                  <a:srgbClr val="000000"/>
                </a:solidFill>
              </a:rPr>
              <a:t>Desenvolvimento da irmandade: não é apenas uma coisa que acontece "em outro lugar"</a:t>
            </a:r>
          </a:p>
          <a:p>
            <a:pPr eaLnBrk="1" hangingPunct="1">
              <a:spcBef>
                <a:spcPct val="0"/>
              </a:spcBef>
            </a:pPr>
            <a:r>
              <a:rPr lang="pt-BR" sz="900" smtClean="0">
                <a:solidFill>
                  <a:srgbClr val="000000"/>
                </a:solidFill>
              </a:rPr>
              <a:t>Colaboração entre as estruturas de serviço</a:t>
            </a:r>
          </a:p>
          <a:p>
            <a:pPr eaLnBrk="1" hangingPunct="1">
              <a:spcBef>
                <a:spcPct val="0"/>
              </a:spcBef>
            </a:pPr>
            <a:r>
              <a:rPr lang="pt-BR" sz="900" smtClean="0">
                <a:solidFill>
                  <a:srgbClr val="000000"/>
                </a:solidFill>
              </a:rPr>
              <a:t>Colaboração entre as estruturas de serviço</a:t>
            </a:r>
          </a:p>
          <a:p>
            <a:pPr eaLnBrk="1" hangingPunct="1">
              <a:spcBef>
                <a:spcPct val="0"/>
              </a:spcBef>
            </a:pPr>
            <a:r>
              <a:rPr lang="pt-BR" sz="900" smtClean="0">
                <a:solidFill>
                  <a:srgbClr val="000000"/>
                </a:solidFill>
              </a:rPr>
              <a:t>Como realizar uma reunião de serviço virtual</a:t>
            </a:r>
          </a:p>
          <a:p>
            <a:pPr eaLnBrk="1" hangingPunct="1">
              <a:spcBef>
                <a:spcPct val="0"/>
              </a:spcBef>
            </a:pPr>
            <a:r>
              <a:rPr lang="pt-BR" sz="900" smtClean="0">
                <a:solidFill>
                  <a:srgbClr val="000000"/>
                </a:solidFill>
              </a:rPr>
              <a:t>Guia básico para facilitador/moderador</a:t>
            </a:r>
          </a:p>
          <a:p>
            <a:pPr eaLnBrk="1" hangingPunct="1">
              <a:spcBef>
                <a:spcPct val="0"/>
              </a:spcBef>
            </a:pPr>
            <a:r>
              <a:rPr lang="pt-BR" sz="900" smtClean="0">
                <a:solidFill>
                  <a:srgbClr val="000000"/>
                </a:solidFill>
              </a:rPr>
              <a:t>Como planejar um dia de aprendizado</a:t>
            </a:r>
          </a:p>
          <a:p>
            <a:pPr eaLnBrk="1" hangingPunct="1">
              <a:spcBef>
                <a:spcPct val="0"/>
              </a:spcBef>
            </a:pPr>
            <a:r>
              <a:rPr lang="pt-BR" sz="900" smtClean="0">
                <a:solidFill>
                  <a:srgbClr val="000000"/>
                </a:solidFill>
              </a:rPr>
              <a:t>Melhores práticas para oficinas de serviço </a:t>
            </a:r>
          </a:p>
          <a:p>
            <a:pPr eaLnBrk="1" hangingPunct="1">
              <a:spcBef>
                <a:spcPct val="0"/>
              </a:spcBef>
            </a:pPr>
            <a:r>
              <a:rPr lang="pt-BR" sz="900" smtClean="0">
                <a:solidFill>
                  <a:srgbClr val="000000"/>
                </a:solidFill>
              </a:rPr>
              <a:t>Como organizar uma assembleia de planejamento (com exemplos de agendas)</a:t>
            </a:r>
          </a:p>
          <a:p>
            <a:pPr eaLnBrk="1" hangingPunct="1">
              <a:spcBef>
                <a:spcPct val="0"/>
              </a:spcBef>
            </a:pPr>
            <a:r>
              <a:rPr lang="pt-BR" sz="900" smtClean="0">
                <a:solidFill>
                  <a:srgbClr val="000000"/>
                </a:solidFill>
              </a:rPr>
              <a:t>Começando a ter serviços com base em projetos</a:t>
            </a:r>
          </a:p>
          <a:p>
            <a:pPr eaLnBrk="1" hangingPunct="1">
              <a:spcBef>
                <a:spcPct val="0"/>
              </a:spcBef>
            </a:pPr>
            <a:r>
              <a:rPr lang="pt-BR" sz="900" smtClean="0">
                <a:solidFill>
                  <a:srgbClr val="000000"/>
                </a:solidFill>
              </a:rPr>
              <a:t>Revisar Planejamento básico</a:t>
            </a:r>
          </a:p>
          <a:p>
            <a:pPr eaLnBrk="1" hangingPunct="1">
              <a:spcBef>
                <a:spcPct val="0"/>
              </a:spcBef>
            </a:pPr>
            <a:r>
              <a:rPr lang="pt-BR" sz="900" smtClean="0">
                <a:solidFill>
                  <a:srgbClr val="000000"/>
                </a:solidFill>
              </a:rPr>
              <a:t>Processo e perguntas para o inventário regional</a:t>
            </a:r>
          </a:p>
          <a:p>
            <a:pPr eaLnBrk="1" hangingPunct="1">
              <a:spcBef>
                <a:spcPct val="0"/>
              </a:spcBef>
            </a:pPr>
            <a:r>
              <a:rPr lang="pt-BR" smtClean="0"/>
              <a:t>Descrição dos encargos de serviço nas áreas e regiões [Nota: Nós já temos um folheto de serviço sobre servidores de confiança do grupo.  Se este projeto for escolhido, poderá fazer sentido combinar essas informações de alguma forma.]</a:t>
            </a:r>
          </a:p>
          <a:p>
            <a:pPr eaLnBrk="1" hangingPunct="1">
              <a:spcBef>
                <a:spcPct val="0"/>
              </a:spcBef>
            </a:pPr>
            <a:r>
              <a:rPr lang="pt-BR" sz="900" smtClean="0">
                <a:solidFill>
                  <a:srgbClr val="000000"/>
                </a:solidFill>
              </a:rPr>
              <a:t>Como escrever relatórios eficazes</a:t>
            </a:r>
          </a:p>
          <a:p>
            <a:pPr eaLnBrk="1" hangingPunct="1">
              <a:spcBef>
                <a:spcPct val="0"/>
              </a:spcBef>
            </a:pPr>
            <a:r>
              <a:rPr lang="pt-BR" sz="900" smtClean="0">
                <a:solidFill>
                  <a:srgbClr val="000000"/>
                </a:solidFill>
              </a:rPr>
              <a:t>Material de orientação para o RSG </a:t>
            </a:r>
          </a:p>
          <a:p>
            <a:pPr eaLnBrk="1" hangingPunct="1">
              <a:spcBef>
                <a:spcPct val="0"/>
              </a:spcBef>
            </a:pPr>
            <a:r>
              <a:rPr lang="pt-BR" sz="900" smtClean="0">
                <a:solidFill>
                  <a:srgbClr val="000000"/>
                </a:solidFill>
              </a:rPr>
              <a:t>Literatura sobre assessoramento, incluindo sua relação com as estruturas de serviço e novas reuniões</a:t>
            </a:r>
          </a:p>
          <a:p>
            <a:pPr eaLnBrk="1" hangingPunct="1">
              <a:spcBef>
                <a:spcPct val="0"/>
              </a:spcBef>
            </a:pPr>
            <a:r>
              <a:rPr lang="pt-BR" sz="900" smtClean="0">
                <a:solidFill>
                  <a:srgbClr val="000000"/>
                </a:solidFill>
              </a:rPr>
              <a:t>Fundamentos do sistema de serviços</a:t>
            </a:r>
          </a:p>
          <a:p>
            <a:pPr eaLnBrk="1" hangingPunct="1">
              <a:spcBef>
                <a:spcPct val="0"/>
              </a:spcBef>
            </a:pPr>
            <a:r>
              <a:rPr lang="pt-BR" sz="900" smtClean="0">
                <a:solidFill>
                  <a:srgbClr val="000000"/>
                </a:solidFill>
              </a:rPr>
              <a:t>Guia básico sobre Conferência de Serviços Locais e Quadro de Serviços Locais</a:t>
            </a:r>
          </a:p>
          <a:p>
            <a:pPr eaLnBrk="1" hangingPunct="1">
              <a:spcBef>
                <a:spcPct val="0"/>
              </a:spcBef>
            </a:pPr>
            <a:r>
              <a:rPr lang="pt-BR" sz="900" smtClean="0">
                <a:solidFill>
                  <a:srgbClr val="000000"/>
                </a:solidFill>
              </a:rPr>
              <a:t>A função das Zonas na estrutura de serviço</a:t>
            </a:r>
          </a:p>
          <a:p>
            <a:pPr eaLnBrk="1" hangingPunct="1">
              <a:spcBef>
                <a:spcPct val="0"/>
              </a:spcBef>
            </a:pPr>
            <a:r>
              <a:rPr lang="pt-BR" sz="900" smtClean="0">
                <a:solidFill>
                  <a:srgbClr val="000000"/>
                </a:solidFill>
              </a:rPr>
              <a:t>Procedimentos em NA - diferentes estilos e abordagens das diretrizes</a:t>
            </a:r>
          </a:p>
          <a:p>
            <a:pPr eaLnBrk="1" hangingPunct="1">
              <a:spcBef>
                <a:spcPct val="0"/>
              </a:spcBef>
            </a:pPr>
            <a:r>
              <a:rPr lang="pt-BR" sz="900" smtClean="0">
                <a:solidFill>
                  <a:srgbClr val="000000"/>
                </a:solidFill>
              </a:rPr>
              <a:t>A Custódia da propriedade intelectual da irmandade (FIPT) e os websites locais</a:t>
            </a:r>
          </a:p>
          <a:p>
            <a:pPr eaLnBrk="1" hangingPunct="1">
              <a:spcBef>
                <a:spcPct val="0"/>
              </a:spcBef>
            </a:pPr>
            <a:r>
              <a:rPr lang="pt-BR" sz="900" smtClean="0">
                <a:solidFill>
                  <a:srgbClr val="000000"/>
                </a:solidFill>
              </a:rPr>
              <a:t>A Custódia da propriedade intelectual da irmandade (FIPT) e os websites locais</a:t>
            </a:r>
          </a:p>
          <a:p>
            <a:pPr eaLnBrk="1" hangingPunct="1">
              <a:spcBef>
                <a:spcPct val="0"/>
              </a:spcBef>
            </a:pPr>
            <a:r>
              <a:rPr lang="pt-BR" sz="900" smtClean="0">
                <a:solidFill>
                  <a:srgbClr val="000000"/>
                </a:solidFill>
              </a:rPr>
              <a:t>Lidando com os bancos e regulamentos financeiros governamentais</a:t>
            </a:r>
          </a:p>
          <a:p>
            <a:pPr eaLnBrk="1" hangingPunct="1">
              <a:spcBef>
                <a:spcPct val="0"/>
              </a:spcBef>
            </a:pPr>
            <a:r>
              <a:rPr lang="pt-BR" sz="900" smtClean="0">
                <a:solidFill>
                  <a:srgbClr val="000000"/>
                </a:solidFill>
              </a:rPr>
              <a:t>Lidando com a apropriação indevida dos recursos de NA</a:t>
            </a:r>
          </a:p>
          <a:p>
            <a:pPr eaLnBrk="1" hangingPunct="1">
              <a:spcBef>
                <a:spcPct val="0"/>
              </a:spcBef>
            </a:pPr>
            <a:r>
              <a:rPr lang="pt-BR" sz="900" smtClean="0">
                <a:solidFill>
                  <a:srgbClr val="000000"/>
                </a:solidFill>
              </a:rPr>
              <a:t>Guia básico do tesoureiro da área</a:t>
            </a:r>
          </a:p>
          <a:p>
            <a:pPr eaLnBrk="1" hangingPunct="1">
              <a:spcBef>
                <a:spcPct val="0"/>
              </a:spcBef>
            </a:pPr>
            <a:r>
              <a:rPr lang="pt-BR" sz="900" smtClean="0">
                <a:solidFill>
                  <a:srgbClr val="000000"/>
                </a:solidFill>
              </a:rPr>
              <a:t>Fundamentos do orçamento da área</a:t>
            </a:r>
          </a:p>
          <a:p>
            <a:pPr eaLnBrk="1" hangingPunct="1">
              <a:spcBef>
                <a:spcPct val="0"/>
              </a:spcBef>
            </a:pPr>
            <a:r>
              <a:rPr lang="pt-BR" sz="900" smtClean="0">
                <a:solidFill>
                  <a:srgbClr val="000000"/>
                </a:solidFill>
              </a:rPr>
              <a:t>Revisar Fundamentos de traduções</a:t>
            </a:r>
          </a:p>
          <a:p>
            <a:pPr eaLnBrk="1" hangingPunct="1">
              <a:spcBef>
                <a:spcPct val="0"/>
              </a:spcBef>
            </a:pPr>
            <a:r>
              <a:rPr lang="pt-BR" sz="900" smtClean="0">
                <a:solidFill>
                  <a:srgbClr val="000000"/>
                </a:solidFill>
              </a:rPr>
              <a:t>Revisar e atualizar o Manual de RP</a:t>
            </a:r>
          </a:p>
          <a:p>
            <a:pPr eaLnBrk="1" hangingPunct="1">
              <a:spcBef>
                <a:spcPct val="0"/>
              </a:spcBef>
            </a:pPr>
            <a:r>
              <a:rPr lang="pt-BR" sz="900" smtClean="0">
                <a:solidFill>
                  <a:srgbClr val="000000"/>
                </a:solidFill>
              </a:rPr>
              <a:t>Outro:</a:t>
            </a:r>
          </a:p>
          <a:p>
            <a:pPr eaLnBrk="1" hangingPunct="1">
              <a:spcBef>
                <a:spcPct val="0"/>
              </a:spcBef>
            </a:pPr>
            <a:endParaRPr lang="en-US" smtClean="0"/>
          </a:p>
        </p:txBody>
      </p:sp>
      <p:sp>
        <p:nvSpPr>
          <p:cNvPr id="5325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5CF65644-B603-4297-B839-E2AD67292712}"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noChangeArrowheads="1"/>
          </p:cNvSpPr>
          <p:nvPr>
            <p:ph type="sldNum" sz="quarter" idx="5"/>
          </p:nvPr>
        </p:nvSpPr>
        <p:spPr>
          <a:noFill/>
          <a:ln>
            <a:headEnd/>
            <a:tailEnd/>
          </a:ln>
        </p:spPr>
        <p:txBody>
          <a:bodyPr/>
          <a:lstStyle/>
          <a:p>
            <a:fld id="{291E258D-56C5-4FD6-AF7E-AF0F5AA950D4}" type="slidenum">
              <a:rPr lang="en-US"/>
              <a:pPr/>
              <a:t>18</a:t>
            </a:fld>
            <a:endParaRPr lang="en-US"/>
          </a:p>
        </p:txBody>
      </p:sp>
      <p:sp>
        <p:nvSpPr>
          <p:cNvPr id="54275" name="Slide Image Placeholder 1"/>
          <p:cNvSpPr>
            <a:spLocks noChangeArrowheads="1" noTextEdit="1"/>
          </p:cNvSpPr>
          <p:nvPr>
            <p:ph type="sldImg"/>
          </p:nvPr>
        </p:nvSpPr>
        <p:spPr>
          <a:noFill/>
          <a:ln cap="flat">
            <a:miter lim="800000"/>
            <a:headEnd type="none" w="med" len="med"/>
            <a:tailEnd type="none" w="med" len="med"/>
          </a:ln>
        </p:spPr>
      </p:sp>
      <p:sp>
        <p:nvSpPr>
          <p:cNvPr id="5427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As discussões temáticas são assuntos de interesse da Irmandade de NA que são discutidos por toda a Irmandade ao londo dos dois anos entre as Conferências. Os resultados das oficinas de discussões temáticas podem ajudar a criar a base para folhetos de serviço e outras ferramentas e literaturas. Esses resultados de pesquisa ajudarão aos delegados a decidir sobre as Discussões Temáticas para 2018-2020. </a:t>
            </a:r>
          </a:p>
          <a:p>
            <a:pPr eaLnBrk="1" hangingPunct="1">
              <a:spcBef>
                <a:spcPct val="0"/>
              </a:spcBef>
            </a:pPr>
            <a:endParaRPr lang="en-US" smtClean="0"/>
          </a:p>
          <a:p>
            <a:pPr eaLnBrk="1" hangingPunct="1">
              <a:spcBef>
                <a:spcPct val="0"/>
              </a:spcBef>
            </a:pPr>
            <a:r>
              <a:rPr lang="pt-BR" smtClean="0">
                <a:solidFill>
                  <a:srgbClr val="000000"/>
                </a:solidFill>
              </a:rPr>
              <a:t>Escolha pelo menos uma, mas não mais do que duas de cada lista. Esta pesquisa começa na página 36 do </a:t>
            </a:r>
            <a:r>
              <a:rPr lang="pt-BR" i="1" smtClean="0">
                <a:solidFill>
                  <a:srgbClr val="000000"/>
                </a:solidFill>
              </a:rPr>
              <a:t>CAR</a:t>
            </a:r>
            <a:r>
              <a:rPr lang="pt-BR" smtClean="0">
                <a:solidFill>
                  <a:srgbClr val="000000"/>
                </a:solidFill>
              </a:rPr>
              <a:t> 2018 e está disponível na íntegra em </a:t>
            </a:r>
            <a:r>
              <a:rPr lang="pt-BR" u="sng" smtClean="0">
                <a:solidFill>
                  <a:srgbClr val="000000"/>
                </a:solidFill>
                <a:hlinkClick r:id="rId3"/>
              </a:rPr>
              <a:t>www.na.org/conference</a:t>
            </a:r>
            <a:r>
              <a:rPr lang="pt-BR" u="sng" smtClean="0">
                <a:solidFill>
                  <a:srgbClr val="000000"/>
                </a:solidFill>
              </a:rPr>
              <a:t>.</a:t>
            </a:r>
          </a:p>
        </p:txBody>
      </p:sp>
      <p:sp>
        <p:nvSpPr>
          <p:cNvPr id="5427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C046ABB1-225C-42EF-A297-549A88DEB7F4}" type="slidenum">
              <a:rPr lang="en-US" sz="1200">
                <a:latin typeface="Calibri" pitchFamily="34" charset="0"/>
              </a:rPr>
              <a:pPr algn="r"/>
              <a:t>18</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noChangeArrowheads="1"/>
          </p:cNvSpPr>
          <p:nvPr>
            <p:ph type="sldNum" sz="quarter" idx="5"/>
          </p:nvPr>
        </p:nvSpPr>
        <p:spPr>
          <a:noFill/>
          <a:ln>
            <a:headEnd/>
            <a:tailEnd/>
          </a:ln>
        </p:spPr>
        <p:txBody>
          <a:bodyPr/>
          <a:lstStyle/>
          <a:p>
            <a:fld id="{C2D1751E-89A1-4712-9FD7-AF5AD1E98FA8}" type="slidenum">
              <a:rPr lang="en-US"/>
              <a:pPr/>
              <a:t>19</a:t>
            </a:fld>
            <a:endParaRPr lang="en-US"/>
          </a:p>
        </p:txBody>
      </p:sp>
      <p:sp>
        <p:nvSpPr>
          <p:cNvPr id="55299" name="Slide Image Placeholder 1"/>
          <p:cNvSpPr>
            <a:spLocks noChangeArrowheads="1" noTextEdit="1"/>
          </p:cNvSpPr>
          <p:nvPr>
            <p:ph type="sldImg"/>
          </p:nvPr>
        </p:nvSpPr>
        <p:spPr>
          <a:noFill/>
          <a:ln cap="flat">
            <a:miter lim="800000"/>
            <a:headEnd type="none" w="med" len="med"/>
            <a:tailEnd type="none" w="med" len="med"/>
          </a:ln>
        </p:spPr>
      </p:sp>
      <p:sp>
        <p:nvSpPr>
          <p:cNvPr id="55300" name="Notes Placeholder 2"/>
          <p:cNvSpPr>
            <a:spLocks noChangeArrowheads="1"/>
          </p:cNvSpPr>
          <p:nvPr>
            <p:ph type="body" idx="1"/>
          </p:nvPr>
        </p:nvSpPr>
        <p:spPr>
          <a:xfrm>
            <a:off x="685800" y="4400550"/>
            <a:ext cx="5486400" cy="4284663"/>
          </a:xfrm>
          <a:noFill/>
          <a:ln/>
        </p:spPr>
        <p:txBody>
          <a:bodyPr/>
          <a:lstStyle/>
          <a:p>
            <a:pPr eaLnBrk="1" hangingPunct="1">
              <a:spcBef>
                <a:spcPct val="0"/>
              </a:spcBef>
            </a:pPr>
            <a:r>
              <a:rPr lang="pt-BR" smtClean="0">
                <a:solidFill>
                  <a:srgbClr val="000000"/>
                </a:solidFill>
              </a:rPr>
              <a:t>Esta é uma lista completa dos temas na seção final da pesquisa do </a:t>
            </a:r>
            <a:r>
              <a:rPr lang="pt-BR" i="1" smtClean="0">
                <a:solidFill>
                  <a:srgbClr val="000000"/>
                </a:solidFill>
              </a:rPr>
              <a:t>CAR</a:t>
            </a:r>
            <a:r>
              <a:rPr lang="pt-BR" smtClean="0">
                <a:solidFill>
                  <a:srgbClr val="000000"/>
                </a:solidFill>
              </a:rPr>
              <a:t> 2018. Queremos muito ver as suas prioridades para as discussões do ciclo que vem.</a:t>
            </a:r>
          </a:p>
          <a:p>
            <a:pPr eaLnBrk="1" hangingPunct="1">
              <a:spcBef>
                <a:spcPct val="0"/>
              </a:spcBef>
            </a:pPr>
            <a:endParaRPr lang="en-US" smtClean="0"/>
          </a:p>
          <a:p>
            <a:pPr eaLnBrk="1" hangingPunct="1">
              <a:spcBef>
                <a:spcPct val="0"/>
              </a:spcBef>
            </a:pPr>
            <a:r>
              <a:rPr lang="pt-BR" b="1" smtClean="0">
                <a:solidFill>
                  <a:srgbClr val="000000"/>
                </a:solidFill>
              </a:rPr>
              <a:t>Pesquisa para Temas de Discussões Temáticas </a:t>
            </a:r>
          </a:p>
          <a:p>
            <a:pPr eaLnBrk="1" hangingPunct="1">
              <a:spcBef>
                <a:spcPct val="0"/>
              </a:spcBef>
            </a:pPr>
            <a:r>
              <a:rPr lang="pt-BR" smtClean="0">
                <a:solidFill>
                  <a:srgbClr val="000000"/>
                </a:solidFill>
              </a:rPr>
              <a:t>Nosso símbolo - um olhar mais atento</a:t>
            </a:r>
          </a:p>
          <a:p>
            <a:pPr eaLnBrk="1" hangingPunct="1">
              <a:spcBef>
                <a:spcPct val="0"/>
              </a:spcBef>
            </a:pPr>
            <a:r>
              <a:rPr lang="pt-BR" smtClean="0">
                <a:solidFill>
                  <a:srgbClr val="000000"/>
                </a:solidFill>
              </a:rPr>
              <a:t>Consciência de grupo </a:t>
            </a:r>
          </a:p>
          <a:p>
            <a:pPr eaLnBrk="1" hangingPunct="1">
              <a:spcBef>
                <a:spcPct val="0"/>
              </a:spcBef>
            </a:pPr>
            <a:r>
              <a:rPr lang="pt-BR" smtClean="0">
                <a:solidFill>
                  <a:srgbClr val="000000"/>
                </a:solidFill>
              </a:rPr>
              <a:t>Levar a mensagem de NA e tornar NA atrativo </a:t>
            </a:r>
          </a:p>
          <a:p>
            <a:pPr eaLnBrk="1" hangingPunct="1">
              <a:spcBef>
                <a:spcPct val="0"/>
              </a:spcBef>
            </a:pPr>
            <a:r>
              <a:rPr lang="pt-BR" smtClean="0">
                <a:solidFill>
                  <a:srgbClr val="000000"/>
                </a:solidFill>
              </a:rPr>
              <a:t>Permanecer não profissional e levar a mensagem de NA</a:t>
            </a:r>
          </a:p>
          <a:p>
            <a:pPr eaLnBrk="1" hangingPunct="1">
              <a:spcBef>
                <a:spcPct val="0"/>
              </a:spcBef>
            </a:pPr>
            <a:r>
              <a:rPr lang="pt-BR" smtClean="0">
                <a:solidFill>
                  <a:srgbClr val="000000"/>
                </a:solidFill>
              </a:rPr>
              <a:t>RP 101 (conceitos básicos de relações públicas)</a:t>
            </a:r>
          </a:p>
          <a:p>
            <a:pPr eaLnBrk="1" hangingPunct="1">
              <a:spcBef>
                <a:spcPct val="0"/>
              </a:spcBef>
            </a:pPr>
            <a:r>
              <a:rPr lang="pt-BR" smtClean="0">
                <a:solidFill>
                  <a:srgbClr val="000000"/>
                </a:solidFill>
              </a:rPr>
              <a:t>Simplicidade e flexibilidade no serviço</a:t>
            </a:r>
          </a:p>
          <a:p>
            <a:pPr eaLnBrk="1" hangingPunct="1">
              <a:spcBef>
                <a:spcPct val="0"/>
              </a:spcBef>
            </a:pPr>
            <a:r>
              <a:rPr lang="pt-BR" smtClean="0">
                <a:solidFill>
                  <a:srgbClr val="000000"/>
                </a:solidFill>
              </a:rPr>
              <a:t>Empatia no serviço</a:t>
            </a:r>
          </a:p>
          <a:p>
            <a:pPr eaLnBrk="1" hangingPunct="1">
              <a:spcBef>
                <a:spcPct val="0"/>
              </a:spcBef>
            </a:pPr>
            <a:r>
              <a:rPr lang="pt-BR" smtClean="0">
                <a:solidFill>
                  <a:srgbClr val="000000"/>
                </a:solidFill>
              </a:rPr>
              <a:t>Atração de companheiros para o serviço</a:t>
            </a:r>
          </a:p>
          <a:p>
            <a:pPr eaLnBrk="1" hangingPunct="1">
              <a:spcBef>
                <a:spcPct val="0"/>
              </a:spcBef>
            </a:pPr>
            <a:r>
              <a:rPr lang="pt-BR" smtClean="0">
                <a:solidFill>
                  <a:srgbClr val="000000"/>
                </a:solidFill>
              </a:rPr>
              <a:t>Como manter jovens e recém-chegados envolvidos</a:t>
            </a:r>
          </a:p>
          <a:p>
            <a:pPr eaLnBrk="1" hangingPunct="1">
              <a:spcBef>
                <a:spcPct val="0"/>
              </a:spcBef>
            </a:pPr>
            <a:r>
              <a:rPr lang="pt-BR" smtClean="0">
                <a:solidFill>
                  <a:srgbClr val="000000"/>
                </a:solidFill>
              </a:rPr>
              <a:t>Como se tornar um padrinho ou madrinha melhor</a:t>
            </a:r>
          </a:p>
          <a:p>
            <a:pPr eaLnBrk="1" hangingPunct="1">
              <a:spcBef>
                <a:spcPct val="0"/>
              </a:spcBef>
            </a:pPr>
            <a:r>
              <a:rPr lang="pt-BR" smtClean="0">
                <a:solidFill>
                  <a:srgbClr val="000000"/>
                </a:solidFill>
              </a:rPr>
              <a:t>Criando uma integração em NA</a:t>
            </a:r>
          </a:p>
          <a:p>
            <a:pPr eaLnBrk="1" hangingPunct="1">
              <a:spcBef>
                <a:spcPct val="0"/>
              </a:spcBef>
            </a:pPr>
            <a:r>
              <a:rPr lang="pt-BR" smtClean="0">
                <a:solidFill>
                  <a:srgbClr val="000000"/>
                </a:solidFill>
              </a:rPr>
              <a:t>Assessoramento e como os membros aprendem o serviço</a:t>
            </a:r>
          </a:p>
          <a:p>
            <a:pPr eaLnBrk="1" hangingPunct="1">
              <a:spcBef>
                <a:spcPct val="0"/>
              </a:spcBef>
            </a:pPr>
            <a:r>
              <a:rPr lang="pt-BR" smtClean="0">
                <a:solidFill>
                  <a:srgbClr val="000000"/>
                </a:solidFill>
              </a:rPr>
              <a:t>Liderança em NA</a:t>
            </a:r>
          </a:p>
          <a:p>
            <a:pPr eaLnBrk="1" hangingPunct="1">
              <a:spcBef>
                <a:spcPct val="0"/>
              </a:spcBef>
            </a:pPr>
            <a:r>
              <a:rPr lang="pt-BR" smtClean="0">
                <a:solidFill>
                  <a:srgbClr val="000000"/>
                </a:solidFill>
              </a:rPr>
              <a:t>A integridade e eficiência das nossas comunicações</a:t>
            </a:r>
          </a:p>
          <a:p>
            <a:pPr eaLnBrk="1" hangingPunct="1">
              <a:spcBef>
                <a:spcPct val="0"/>
              </a:spcBef>
            </a:pPr>
            <a:r>
              <a:rPr lang="pt-BR" smtClean="0">
                <a:solidFill>
                  <a:srgbClr val="000000"/>
                </a:solidFill>
              </a:rPr>
              <a:t>Décimo-Primeiro Conceito</a:t>
            </a:r>
          </a:p>
          <a:p>
            <a:pPr eaLnBrk="1" hangingPunct="1">
              <a:spcBef>
                <a:spcPct val="0"/>
              </a:spcBef>
            </a:pPr>
            <a:r>
              <a:rPr lang="pt-BR" smtClean="0">
                <a:solidFill>
                  <a:srgbClr val="000000"/>
                </a:solidFill>
              </a:rPr>
              <a:t>Respeitando nossas diferenças e construindo nossa unidade </a:t>
            </a:r>
          </a:p>
          <a:p>
            <a:pPr eaLnBrk="1" hangingPunct="1">
              <a:spcBef>
                <a:spcPct val="0"/>
              </a:spcBef>
            </a:pPr>
            <a:r>
              <a:rPr lang="pt-BR" smtClean="0">
                <a:solidFill>
                  <a:srgbClr val="000000"/>
                </a:solidFill>
              </a:rPr>
              <a:t>Sem distinção de... raça, etnia, cultura </a:t>
            </a:r>
          </a:p>
          <a:p>
            <a:pPr eaLnBrk="1" hangingPunct="1">
              <a:spcBef>
                <a:spcPct val="0"/>
              </a:spcBef>
            </a:pPr>
            <a:r>
              <a:rPr lang="pt-BR" smtClean="0">
                <a:solidFill>
                  <a:srgbClr val="000000"/>
                </a:solidFill>
              </a:rPr>
              <a:t>Retenção de membros</a:t>
            </a:r>
          </a:p>
          <a:p>
            <a:pPr eaLnBrk="1" hangingPunct="1">
              <a:spcBef>
                <a:spcPct val="0"/>
              </a:spcBef>
            </a:pPr>
            <a:r>
              <a:rPr lang="pt-BR" smtClean="0">
                <a:solidFill>
                  <a:srgbClr val="000000"/>
                </a:solidFill>
              </a:rPr>
              <a:t>Em tempos de doença e o que nossa literatura diz sobre doença e medicação</a:t>
            </a:r>
          </a:p>
          <a:p>
            <a:pPr eaLnBrk="1" hangingPunct="1">
              <a:spcBef>
                <a:spcPct val="0"/>
              </a:spcBef>
            </a:pPr>
            <a:r>
              <a:rPr lang="pt-BR" smtClean="0">
                <a:solidFill>
                  <a:srgbClr val="000000"/>
                </a:solidFill>
              </a:rPr>
              <a:t>Outra literatura:</a:t>
            </a:r>
          </a:p>
          <a:p>
            <a:pPr eaLnBrk="1" hangingPunct="1">
              <a:spcBef>
                <a:spcPct val="0"/>
              </a:spcBef>
            </a:pPr>
            <a:endParaRPr lang="en-US" smtClean="0"/>
          </a:p>
        </p:txBody>
      </p:sp>
      <p:sp>
        <p:nvSpPr>
          <p:cNvPr id="5530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3A80656F-0E65-4758-95DA-7BC5692E77E6}" type="slidenum">
              <a:rPr lang="en-US" sz="1200">
                <a:latin typeface="Calibri" pitchFamily="34" charset="0"/>
              </a:rPr>
              <a:pPr algn="r"/>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noChangeArrowheads="1"/>
          </p:cNvSpPr>
          <p:nvPr>
            <p:ph type="sldNum" sz="quarter" idx="5"/>
          </p:nvPr>
        </p:nvSpPr>
        <p:spPr>
          <a:noFill/>
          <a:ln>
            <a:headEnd/>
            <a:tailEnd/>
          </a:ln>
        </p:spPr>
        <p:txBody>
          <a:bodyPr/>
          <a:lstStyle/>
          <a:p>
            <a:fld id="{53B57CDA-9887-4402-81F7-02A5D0D5C585}" type="slidenum">
              <a:rPr lang="en-US"/>
              <a:pPr/>
              <a:t>2</a:t>
            </a:fld>
            <a:endParaRPr lang="en-US"/>
          </a:p>
        </p:txBody>
      </p:sp>
      <p:sp>
        <p:nvSpPr>
          <p:cNvPr id="37891" name="Slide Image Placeholder 1"/>
          <p:cNvSpPr>
            <a:spLocks noChangeArrowheads="1" noTextEdit="1"/>
          </p:cNvSpPr>
          <p:nvPr>
            <p:ph type="sldImg"/>
          </p:nvPr>
        </p:nvSpPr>
        <p:spPr>
          <a:noFill/>
          <a:ln cap="flat">
            <a:miter lim="800000"/>
            <a:headEnd type="none" w="med" len="med"/>
            <a:tailEnd type="none" w="med" len="med"/>
          </a:ln>
        </p:spPr>
      </p:sp>
      <p:sp>
        <p:nvSpPr>
          <p:cNvPr id="3789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 apresentação cobre o Plano Estratégico do NAWS e a </a:t>
            </a:r>
            <a:r>
              <a:rPr lang="pt-BR" i="1" smtClean="0">
                <a:solidFill>
                  <a:srgbClr val="000000"/>
                </a:solidFill>
              </a:rPr>
              <a:t>pesquisa do </a:t>
            </a:r>
            <a:r>
              <a:rPr lang="pt-BR" smtClean="0">
                <a:solidFill>
                  <a:srgbClr val="000000"/>
                </a:solidFill>
              </a:rPr>
              <a:t>CAR</a:t>
            </a:r>
            <a:r>
              <a:rPr lang="pt-BR" smtClean="0"/>
              <a:t>.</a:t>
            </a:r>
          </a:p>
          <a:p>
            <a:pPr eaLnBrk="1" hangingPunct="1">
              <a:spcBef>
                <a:spcPct val="0"/>
              </a:spcBef>
            </a:pPr>
            <a:endParaRPr lang="en-US" smtClean="0"/>
          </a:p>
        </p:txBody>
      </p:sp>
      <p:sp>
        <p:nvSpPr>
          <p:cNvPr id="3789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2BE3E935-5BDD-49A0-9EDF-5B989C374171}"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noChangeArrowheads="1"/>
          </p:cNvSpPr>
          <p:nvPr>
            <p:ph type="sldNum" sz="quarter" idx="5"/>
          </p:nvPr>
        </p:nvSpPr>
        <p:spPr>
          <a:noFill/>
          <a:ln>
            <a:headEnd/>
            <a:tailEnd/>
          </a:ln>
        </p:spPr>
        <p:txBody>
          <a:bodyPr/>
          <a:lstStyle/>
          <a:p>
            <a:fld id="{8D05B3F3-72B5-4472-BAE6-1A8CC75E3BD9}" type="slidenum">
              <a:rPr lang="en-US"/>
              <a:pPr/>
              <a:t>20</a:t>
            </a:fld>
            <a:endParaRPr lang="en-US"/>
          </a:p>
        </p:txBody>
      </p:sp>
      <p:sp>
        <p:nvSpPr>
          <p:cNvPr id="56323" name="Slide Image Placeholder 1"/>
          <p:cNvSpPr>
            <a:spLocks noChangeArrowheads="1" noTextEdit="1"/>
          </p:cNvSpPr>
          <p:nvPr>
            <p:ph type="sldImg"/>
          </p:nvPr>
        </p:nvSpPr>
        <p:spPr>
          <a:noFill/>
          <a:ln cap="flat">
            <a:miter lim="800000"/>
            <a:headEnd type="none" w="med" len="med"/>
            <a:tailEnd type="none" w="med" len="med"/>
          </a:ln>
        </p:spPr>
      </p:sp>
      <p:sp>
        <p:nvSpPr>
          <p:cNvPr id="5632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Esperamos que esta apresentação tenha ajudado na sua discussão deste material. Lembre que há quatro outras apresentações voltadas para outros conteúdos do </a:t>
            </a:r>
            <a:r>
              <a:rPr lang="pt-BR" i="1" smtClean="0">
                <a:solidFill>
                  <a:srgbClr val="000000"/>
                </a:solidFill>
              </a:rPr>
              <a:t>CAR</a:t>
            </a:r>
            <a:r>
              <a:rPr lang="pt-BR" smtClean="0">
                <a:solidFill>
                  <a:srgbClr val="000000"/>
                </a:solidFill>
              </a:rPr>
              <a:t>. Essas apresentações, o </a:t>
            </a:r>
            <a:r>
              <a:rPr lang="pt-BR" i="1" smtClean="0">
                <a:solidFill>
                  <a:srgbClr val="000000"/>
                </a:solidFill>
              </a:rPr>
              <a:t>Relatório da Agenda da Conferência</a:t>
            </a:r>
            <a:r>
              <a:rPr lang="pt-BR" smtClean="0">
                <a:solidFill>
                  <a:srgbClr val="000000"/>
                </a:solidFill>
              </a:rPr>
              <a:t>, e a enquete do </a:t>
            </a:r>
            <a:r>
              <a:rPr lang="pt-BR" i="1" smtClean="0">
                <a:solidFill>
                  <a:srgbClr val="000000"/>
                </a:solidFill>
              </a:rPr>
              <a:t>CAR</a:t>
            </a:r>
            <a:r>
              <a:rPr lang="pt-BR" smtClean="0">
                <a:solidFill>
                  <a:srgbClr val="000000"/>
                </a:solidFill>
              </a:rPr>
              <a:t> estão disponíveis na internet em </a:t>
            </a:r>
            <a:r>
              <a:rPr lang="pt-BR" u="sng" smtClean="0">
                <a:solidFill>
                  <a:srgbClr val="000000"/>
                </a:solidFill>
                <a:hlinkClick r:id="rId3"/>
              </a:rPr>
              <a:t>www.na.org/conference</a:t>
            </a:r>
            <a:r>
              <a:rPr lang="pt-BR" u="sng" smtClean="0">
                <a:solidFill>
                  <a:srgbClr val="000000"/>
                </a:solidFill>
              </a:rPr>
              <a:t>.</a:t>
            </a:r>
            <a:r>
              <a:rPr lang="pt-BR" smtClean="0">
                <a:solidFill>
                  <a:srgbClr val="000000"/>
                </a:solidFill>
              </a:rPr>
              <a:t> Cópias impressas do CAR podem ser adquiridas dos Serviços Mundiais de NA. </a:t>
            </a:r>
          </a:p>
          <a:p>
            <a:pPr eaLnBrk="1" hangingPunct="1">
              <a:spcBef>
                <a:spcPct val="0"/>
              </a:spcBef>
            </a:pPr>
            <a:endParaRPr lang="en-US" smtClean="0"/>
          </a:p>
          <a:p>
            <a:pPr eaLnBrk="1" hangingPunct="1">
              <a:spcBef>
                <a:spcPct val="0"/>
              </a:spcBef>
            </a:pPr>
            <a:r>
              <a:rPr lang="pt-BR" smtClean="0">
                <a:solidFill>
                  <a:srgbClr val="000000"/>
                </a:solidFill>
              </a:rPr>
              <a:t>Suas perguntas e sugestões sobre estas apresentações, sobre o </a:t>
            </a:r>
            <a:r>
              <a:rPr lang="pt-BR" i="1" smtClean="0">
                <a:solidFill>
                  <a:srgbClr val="000000"/>
                </a:solidFill>
              </a:rPr>
              <a:t>CAR</a:t>
            </a:r>
            <a:r>
              <a:rPr lang="pt-BR" smtClean="0">
                <a:solidFill>
                  <a:srgbClr val="000000"/>
                </a:solidFill>
              </a:rPr>
              <a:t> e qualquer outras questões são bem-vindos em </a:t>
            </a:r>
            <a:r>
              <a:rPr lang="pt-BR" u="sng" smtClean="0">
                <a:solidFill>
                  <a:srgbClr val="000000"/>
                </a:solidFill>
                <a:hlinkClick r:id="rId4"/>
              </a:rPr>
              <a:t>worldboard@na.org</a:t>
            </a:r>
            <a:r>
              <a:rPr lang="pt-BR" smtClean="0">
                <a:solidFill>
                  <a:srgbClr val="000000"/>
                </a:solidFill>
              </a:rPr>
              <a:t>.</a:t>
            </a:r>
          </a:p>
        </p:txBody>
      </p:sp>
      <p:sp>
        <p:nvSpPr>
          <p:cNvPr id="5632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0FDFBE72-DE34-441D-A211-C74E0FE7F790}" type="slidenum">
              <a:rPr lang="en-US" sz="1200">
                <a:latin typeface="Calibri" pitchFamily="34" charset="0"/>
              </a:rPr>
              <a:pPr algn="r"/>
              <a:t>20</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noChangeArrowheads="1"/>
          </p:cNvSpPr>
          <p:nvPr>
            <p:ph type="sldNum" sz="quarter" idx="5"/>
          </p:nvPr>
        </p:nvSpPr>
        <p:spPr>
          <a:noFill/>
          <a:ln>
            <a:headEnd/>
            <a:tailEnd/>
          </a:ln>
        </p:spPr>
        <p:txBody>
          <a:bodyPr/>
          <a:lstStyle/>
          <a:p>
            <a:fld id="{07BD99B2-F154-4A8B-A8CB-573CDE56D1D6}" type="slidenum">
              <a:rPr lang="en-US"/>
              <a:pPr/>
              <a:t>3</a:t>
            </a:fld>
            <a:endParaRPr lang="en-US"/>
          </a:p>
        </p:txBody>
      </p:sp>
      <p:sp>
        <p:nvSpPr>
          <p:cNvPr id="38915" name="Slide Image Placeholder 1"/>
          <p:cNvSpPr>
            <a:spLocks noChangeArrowheads="1" noTextEdit="1"/>
          </p:cNvSpPr>
          <p:nvPr>
            <p:ph type="sldImg"/>
          </p:nvPr>
        </p:nvSpPr>
        <p:spPr>
          <a:noFill/>
          <a:ln cap="flat">
            <a:miter lim="800000"/>
            <a:headEnd type="none" w="med" len="med"/>
            <a:tailEnd type="none" w="med" len="med"/>
          </a:ln>
        </p:spPr>
      </p:sp>
      <p:sp>
        <p:nvSpPr>
          <p:cNvPr id="38916"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Estas apresentações somente cobrem os pontos principais do </a:t>
            </a:r>
            <a:r>
              <a:rPr lang="pt-BR" i="1" smtClean="0">
                <a:solidFill>
                  <a:srgbClr val="000000"/>
                </a:solidFill>
              </a:rPr>
              <a:t>CAR</a:t>
            </a:r>
            <a:r>
              <a:rPr lang="pt-BR" smtClean="0">
                <a:solidFill>
                  <a:srgbClr val="000000"/>
                </a:solidFill>
              </a:rPr>
              <a:t>. Encorajamos todos os membros a ler o </a:t>
            </a:r>
            <a:r>
              <a:rPr lang="pt-BR" i="1" smtClean="0">
                <a:solidFill>
                  <a:srgbClr val="000000"/>
                </a:solidFill>
              </a:rPr>
              <a:t>CAR</a:t>
            </a:r>
            <a:r>
              <a:rPr lang="pt-BR" smtClean="0">
                <a:solidFill>
                  <a:srgbClr val="000000"/>
                </a:solidFill>
              </a:rPr>
              <a:t> em si. Vá a </a:t>
            </a:r>
            <a:r>
              <a:rPr lang="pt-BR" u="sng" smtClean="0">
                <a:solidFill>
                  <a:srgbClr val="000000"/>
                </a:solidFill>
                <a:hlinkClick r:id="rId3"/>
              </a:rPr>
              <a:t>www.na.org/conference</a:t>
            </a:r>
            <a:r>
              <a:rPr lang="pt-BR" smtClean="0">
                <a:solidFill>
                  <a:srgbClr val="000000"/>
                </a:solidFill>
              </a:rPr>
              <a:t> para obter o </a:t>
            </a:r>
            <a:r>
              <a:rPr lang="pt-BR" i="1" smtClean="0">
                <a:solidFill>
                  <a:srgbClr val="000000"/>
                </a:solidFill>
              </a:rPr>
              <a:t>CAR</a:t>
            </a:r>
            <a:r>
              <a:rPr lang="pt-BR" smtClean="0">
                <a:solidFill>
                  <a:srgbClr val="000000"/>
                </a:solidFill>
              </a:rPr>
              <a:t> 2018 completo e as outras apresentações.</a:t>
            </a:r>
          </a:p>
          <a:p>
            <a:pPr eaLnBrk="1" hangingPunct="1">
              <a:spcBef>
                <a:spcPct val="0"/>
              </a:spcBef>
            </a:pPr>
            <a:endParaRPr lang="en-US" smtClean="0"/>
          </a:p>
        </p:txBody>
      </p:sp>
      <p:sp>
        <p:nvSpPr>
          <p:cNvPr id="3891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DBF4A32C-6582-4BC4-9932-037EE6AB7FD8}" type="slidenum">
              <a:rPr lang="en-US" sz="1200">
                <a:latin typeface="Calibri" pitchFamily="34" charset="0"/>
              </a:rPr>
              <a:pPr algn="r"/>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noChangeArrowheads="1"/>
          </p:cNvSpPr>
          <p:nvPr>
            <p:ph type="sldNum" sz="quarter" idx="5"/>
          </p:nvPr>
        </p:nvSpPr>
        <p:spPr>
          <a:noFill/>
          <a:ln>
            <a:headEnd/>
            <a:tailEnd/>
          </a:ln>
        </p:spPr>
        <p:txBody>
          <a:bodyPr/>
          <a:lstStyle/>
          <a:p>
            <a:fld id="{722C5E12-0B37-4E30-8D6D-5698F8B16CF9}" type="slidenum">
              <a:rPr lang="en-US"/>
              <a:pPr/>
              <a:t>4</a:t>
            </a:fld>
            <a:endParaRPr lang="en-US"/>
          </a:p>
        </p:txBody>
      </p:sp>
      <p:sp>
        <p:nvSpPr>
          <p:cNvPr id="39939" name="Slide Image Placeholder 1"/>
          <p:cNvSpPr>
            <a:spLocks noChangeArrowheads="1" noTextEdit="1"/>
          </p:cNvSpPr>
          <p:nvPr>
            <p:ph type="sldImg"/>
          </p:nvPr>
        </p:nvSpPr>
        <p:spPr>
          <a:noFill/>
          <a:ln cap="flat">
            <a:miter lim="800000"/>
            <a:headEnd type="none" w="med" len="med"/>
            <a:tailEnd type="none" w="med" len="med"/>
          </a:ln>
        </p:spPr>
      </p:sp>
      <p:sp>
        <p:nvSpPr>
          <p:cNvPr id="3994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Primeiro, vamos falar brevemente sobre o plano estratégico.</a:t>
            </a:r>
          </a:p>
        </p:txBody>
      </p:sp>
      <p:sp>
        <p:nvSpPr>
          <p:cNvPr id="3994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DEF76EED-CF4C-4848-AC01-DCAC3C720C69}"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noChangeArrowheads="1"/>
          </p:cNvSpPr>
          <p:nvPr>
            <p:ph type="sldNum" sz="quarter" idx="5"/>
          </p:nvPr>
        </p:nvSpPr>
        <p:spPr>
          <a:noFill/>
          <a:ln>
            <a:headEnd/>
            <a:tailEnd/>
          </a:ln>
        </p:spPr>
        <p:txBody>
          <a:bodyPr/>
          <a:lstStyle/>
          <a:p>
            <a:fld id="{26BB6EE4-242E-4564-A4E4-B24C7680431B}" type="slidenum">
              <a:rPr lang="en-US"/>
              <a:pPr/>
              <a:t>5</a:t>
            </a:fld>
            <a:endParaRPr lang="en-US"/>
          </a:p>
        </p:txBody>
      </p:sp>
      <p:sp>
        <p:nvSpPr>
          <p:cNvPr id="40963" name="Slide Image Placeholder 1"/>
          <p:cNvSpPr>
            <a:spLocks noChangeArrowheads="1" noTextEdit="1"/>
          </p:cNvSpPr>
          <p:nvPr>
            <p:ph type="sldImg"/>
          </p:nvPr>
        </p:nvSpPr>
        <p:spPr>
          <a:noFill/>
          <a:ln cap="flat">
            <a:miter lim="800000"/>
            <a:headEnd type="none" w="med" len="med"/>
            <a:tailEnd type="none" w="med" len="med"/>
          </a:ln>
        </p:spPr>
      </p:sp>
      <p:sp>
        <p:nvSpPr>
          <p:cNvPr id="40964"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Muito do trabalho dos Serviços Mundiais de NA se mantém consistente de ano para ano, o que não é especificamente esboçado no plano. O Plano Estratégico do NAWS aborda atividades relacionadas a mudanças e melhoramentos e é atualizado a cada ciclo. Ele é inspirado pela Visão para os Serviços de NA, e orienta os nossos esforços em direção a objetivos de longo prazo.</a:t>
            </a:r>
          </a:p>
          <a:p>
            <a:pPr eaLnBrk="1" hangingPunct="1">
              <a:spcBef>
                <a:spcPct val="0"/>
              </a:spcBef>
            </a:pPr>
            <a:endParaRPr lang="en-US" smtClean="0"/>
          </a:p>
        </p:txBody>
      </p:sp>
      <p:sp>
        <p:nvSpPr>
          <p:cNvPr id="40965"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815B2854-0320-44D8-872E-31241D9C5052}"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noChangeArrowheads="1"/>
          </p:cNvSpPr>
          <p:nvPr>
            <p:ph type="sldNum" sz="quarter" idx="5"/>
          </p:nvPr>
        </p:nvSpPr>
        <p:spPr>
          <a:noFill/>
          <a:ln>
            <a:headEnd/>
            <a:tailEnd/>
          </a:ln>
        </p:spPr>
        <p:txBody>
          <a:bodyPr/>
          <a:lstStyle/>
          <a:p>
            <a:fld id="{73912556-42B4-48D3-A020-774392E83843}" type="slidenum">
              <a:rPr lang="en-US"/>
              <a:pPr/>
              <a:t>6</a:t>
            </a:fld>
            <a:endParaRPr lang="en-US"/>
          </a:p>
        </p:txBody>
      </p:sp>
      <p:sp>
        <p:nvSpPr>
          <p:cNvPr id="41987" name="Slide Image Placeholder 1"/>
          <p:cNvSpPr>
            <a:spLocks noChangeArrowheads="1" noTextEdit="1"/>
          </p:cNvSpPr>
          <p:nvPr>
            <p:ph type="sldImg"/>
          </p:nvPr>
        </p:nvSpPr>
        <p:spPr>
          <a:noFill/>
          <a:ln cap="flat">
            <a:miter lim="800000"/>
            <a:headEnd type="none" w="med" len="med"/>
            <a:tailEnd type="none" w="med" len="med"/>
          </a:ln>
        </p:spPr>
      </p:sp>
      <p:sp>
        <p:nvSpPr>
          <p:cNvPr id="41988"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Sugestões de diversas fontes influenciam o desenvolvimento do plano estratégico. Estas podem incluir discussões na Conferência e comunicações com membros de NA e estruturas de serviço. Também olhamos para fatores de dentro e de fora de NA que podem nos afetar, tais como relacionamentos externos e a eficácia dos grupos e estruturas de serviço de NA. </a:t>
            </a:r>
          </a:p>
          <a:p>
            <a:pPr eaLnBrk="1" hangingPunct="1">
              <a:spcBef>
                <a:spcPct val="0"/>
              </a:spcBef>
            </a:pPr>
            <a:endParaRPr lang="en-US" smtClean="0"/>
          </a:p>
        </p:txBody>
      </p:sp>
      <p:sp>
        <p:nvSpPr>
          <p:cNvPr id="41989"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46A181B-30F6-481B-8847-85E8FE45BEDB}"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noChangeArrowheads="1"/>
          </p:cNvSpPr>
          <p:nvPr>
            <p:ph type="sldNum" sz="quarter" idx="5"/>
          </p:nvPr>
        </p:nvSpPr>
        <p:spPr>
          <a:noFill/>
          <a:ln>
            <a:headEnd/>
            <a:tailEnd/>
          </a:ln>
        </p:spPr>
        <p:txBody>
          <a:bodyPr/>
          <a:lstStyle/>
          <a:p>
            <a:fld id="{A2CFA583-F9C4-41F2-B3CA-8D0D74ECA7F5}" type="slidenum">
              <a:rPr lang="en-US"/>
              <a:pPr/>
              <a:t>7</a:t>
            </a:fld>
            <a:endParaRPr lang="en-US"/>
          </a:p>
        </p:txBody>
      </p:sp>
      <p:sp>
        <p:nvSpPr>
          <p:cNvPr id="43011" name="Slide Image Placeholder 1"/>
          <p:cNvSpPr>
            <a:spLocks noChangeArrowheads="1" noTextEdit="1"/>
          </p:cNvSpPr>
          <p:nvPr>
            <p:ph type="sldImg"/>
          </p:nvPr>
        </p:nvSpPr>
        <p:spPr>
          <a:noFill/>
          <a:ln cap="flat">
            <a:miter lim="800000"/>
            <a:headEnd type="none" w="med" len="med"/>
            <a:tailEnd type="none" w="med" len="med"/>
          </a:ln>
        </p:spPr>
      </p:sp>
      <p:sp>
        <p:nvSpPr>
          <p:cNvPr id="43012"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Este diagrama do primeiro relatório do </a:t>
            </a:r>
            <a:r>
              <a:rPr lang="pt-BR" i="1" smtClean="0">
                <a:solidFill>
                  <a:srgbClr val="000000"/>
                </a:solidFill>
              </a:rPr>
              <a:t>Futuro da WSC</a:t>
            </a:r>
            <a:r>
              <a:rPr lang="pt-BR" smtClean="0">
                <a:solidFill>
                  <a:srgbClr val="000000"/>
                </a:solidFill>
              </a:rPr>
              <a:t> representa o nosso processo de planejamento estratégico colaborativo. É um processo contínuo e interativo que acontece ao longo do ciclo bianual com muitas oportunidades para sugestões de membros, servidores de confiança e estruturas de serviço por todo o mundo. O relatório pode ser encontrado na internet em </a:t>
            </a:r>
            <a:r>
              <a:rPr lang="pt-BR" u="sng" smtClean="0">
                <a:solidFill>
                  <a:srgbClr val="000000"/>
                </a:solidFill>
                <a:hlinkClick r:id="rId3"/>
              </a:rPr>
              <a:t>www.na.org/future</a:t>
            </a:r>
            <a:r>
              <a:rPr lang="pt-BR" smtClean="0">
                <a:solidFill>
                  <a:srgbClr val="000000"/>
                </a:solidFill>
              </a:rPr>
              <a:t>. </a:t>
            </a:r>
          </a:p>
          <a:p>
            <a:pPr eaLnBrk="1" hangingPunct="1">
              <a:spcBef>
                <a:spcPct val="0"/>
              </a:spcBef>
            </a:pPr>
            <a:endParaRPr lang="en-US" smtClean="0"/>
          </a:p>
          <a:p>
            <a:pPr eaLnBrk="1" hangingPunct="1">
              <a:spcBef>
                <a:spcPct val="0"/>
              </a:spcBef>
            </a:pPr>
            <a:r>
              <a:rPr lang="pt-BR" smtClean="0">
                <a:solidFill>
                  <a:srgbClr val="000000"/>
                </a:solidFill>
              </a:rPr>
              <a:t>O plano estratégico começa com uma análise de cenários. No último ciclo, pela primeira vez, distribuímos uma pesquisa pedindo para que as regiões nos ajudassem a mapear as tendências que o plano deveria abordar. A análise de dados nos ajuda a determinar objetivos para o ciclo seguinte, que são os objetivos do plano. As estratégias para atingir esses objetivos são usadas para criar planos de projetos, que são distribuídos junto ao Procedimento de Aprovação da Confência (CAT) para revisão.</a:t>
            </a:r>
          </a:p>
          <a:p>
            <a:pPr eaLnBrk="1" hangingPunct="1">
              <a:spcBef>
                <a:spcPct val="0"/>
              </a:spcBef>
            </a:pPr>
            <a:endParaRPr lang="en-US" smtClean="0"/>
          </a:p>
          <a:p>
            <a:pPr eaLnBrk="1" hangingPunct="1">
              <a:spcBef>
                <a:spcPct val="0"/>
              </a:spcBef>
            </a:pPr>
            <a:r>
              <a:rPr lang="pt-BR" smtClean="0">
                <a:solidFill>
                  <a:srgbClr val="000000"/>
                </a:solidFill>
              </a:rPr>
              <a:t>O plano estratégico sempre contém mais objetivos que sabemos poder atingir num ciclo, e geralmente existem mais projetos propostos do que esperamos concluir. Isso permite ter flexibilidade para utilizar recursos onde e quando estiverem disponíveis, ao mesmo tempo mantendo a prestação de contas à Irmandade.</a:t>
            </a:r>
          </a:p>
        </p:txBody>
      </p:sp>
      <p:sp>
        <p:nvSpPr>
          <p:cNvPr id="43013"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4CC912DB-06E8-4E30-93CA-9F976F4E4D94}"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noChangeArrowheads="1"/>
          </p:cNvSpPr>
          <p:nvPr>
            <p:ph type="sldNum" sz="quarter" idx="5"/>
          </p:nvPr>
        </p:nvSpPr>
        <p:spPr>
          <a:noFill/>
          <a:ln>
            <a:headEnd/>
            <a:tailEnd/>
          </a:ln>
        </p:spPr>
        <p:txBody>
          <a:bodyPr/>
          <a:lstStyle/>
          <a:p>
            <a:fld id="{A164DDB6-91F9-437E-A5DB-5E2D3E99855B}" type="slidenum">
              <a:rPr lang="en-US"/>
              <a:pPr/>
              <a:t>8</a:t>
            </a:fld>
            <a:endParaRPr lang="en-US"/>
          </a:p>
        </p:txBody>
      </p:sp>
      <p:sp>
        <p:nvSpPr>
          <p:cNvPr id="44035" name="Slide Image Placeholder 1"/>
          <p:cNvSpPr>
            <a:spLocks noChangeArrowheads="1" noTextEdit="1"/>
          </p:cNvSpPr>
          <p:nvPr>
            <p:ph type="sldImg"/>
          </p:nvPr>
        </p:nvSpPr>
        <p:spPr>
          <a:noFill/>
          <a:ln cap="flat">
            <a:miter lim="800000"/>
            <a:headEnd type="none" w="med" len="med"/>
            <a:tailEnd type="none" w="med" len="med"/>
          </a:ln>
        </p:spPr>
      </p:sp>
      <p:sp>
        <p:nvSpPr>
          <p:cNvPr id="44036" name="Notes Placeholder 2"/>
          <p:cNvSpPr>
            <a:spLocks noGrp="1" noChangeArrowheads="1"/>
          </p:cNvSpPr>
          <p:nvPr>
            <p:ph type="body" idx="1"/>
          </p:nvPr>
        </p:nvSpPr>
        <p:spPr>
          <a:noFill/>
          <a:ln/>
        </p:spPr>
        <p:txBody>
          <a:bodyPr/>
          <a:lstStyle/>
          <a:p>
            <a:pPr eaLnBrk="1" hangingPunct="1">
              <a:spcBef>
                <a:spcPct val="0"/>
              </a:spcBef>
            </a:pPr>
            <a:r>
              <a:rPr lang="pt-BR" smtClean="0">
                <a:solidFill>
                  <a:srgbClr val="000000"/>
                </a:solidFill>
              </a:rPr>
              <a:t>Um exemplo desse processo é o objetivo incluído no Plano Estratégico 2016–2018 para “Desenvolver nova literatura de recuperação ou revisar literatura existente para suprir necessidades da Irmandade”. As duas estratégias de trabalho para atingir esse objetivo são:</a:t>
            </a:r>
          </a:p>
          <a:p>
            <a:pPr eaLnBrk="1" hangingPunct="1">
              <a:spcBef>
                <a:spcPct val="0"/>
              </a:spcBef>
            </a:pPr>
            <a:endParaRPr lang="en-US" smtClean="0"/>
          </a:p>
          <a:p>
            <a:pPr eaLnBrk="1" hangingPunct="1">
              <a:spcBef>
                <a:spcPct val="0"/>
              </a:spcBef>
              <a:buFontTx/>
              <a:buChar char="•"/>
            </a:pPr>
            <a:r>
              <a:rPr lang="pt-BR" smtClean="0">
                <a:solidFill>
                  <a:srgbClr val="000000"/>
                </a:solidFill>
              </a:rPr>
              <a:t>Publicar </a:t>
            </a:r>
            <a:r>
              <a:rPr lang="pt-BR" i="1" smtClean="0">
                <a:solidFill>
                  <a:srgbClr val="000000"/>
                </a:solidFill>
              </a:rPr>
              <a:t>Princípios Orientadores: O espírito das nossas Tradições</a:t>
            </a:r>
            <a:r>
              <a:rPr lang="pt-BR" smtClean="0">
                <a:solidFill>
                  <a:srgbClr val="000000"/>
                </a:solidFill>
              </a:rPr>
              <a:t>, e </a:t>
            </a:r>
          </a:p>
          <a:p>
            <a:pPr eaLnBrk="1" hangingPunct="1">
              <a:spcBef>
                <a:spcPct val="0"/>
              </a:spcBef>
              <a:buFontTx/>
              <a:buChar char="•"/>
            </a:pPr>
            <a:r>
              <a:rPr lang="pt-BR" smtClean="0">
                <a:solidFill>
                  <a:srgbClr val="000000"/>
                </a:solidFill>
              </a:rPr>
              <a:t>Identificar e buscar desenvolvimento de prioridades de literatura de recuperação com base nos resultados da pesquisa da Irmandade do </a:t>
            </a:r>
            <a:r>
              <a:rPr lang="pt-BR" i="1" smtClean="0">
                <a:solidFill>
                  <a:srgbClr val="000000"/>
                </a:solidFill>
              </a:rPr>
              <a:t>CAR </a:t>
            </a:r>
            <a:r>
              <a:rPr lang="pt-BR" smtClean="0">
                <a:solidFill>
                  <a:srgbClr val="000000"/>
                </a:solidFill>
              </a:rPr>
              <a:t> de 2016 sobre literatura de recuperação.</a:t>
            </a:r>
          </a:p>
          <a:p>
            <a:pPr eaLnBrk="1" hangingPunct="1">
              <a:spcBef>
                <a:spcPct val="0"/>
              </a:spcBef>
            </a:pPr>
            <a:endParaRPr lang="en-US" smtClean="0"/>
          </a:p>
          <a:p>
            <a:pPr eaLnBrk="1" hangingPunct="1">
              <a:spcBef>
                <a:spcPct val="0"/>
              </a:spcBef>
            </a:pPr>
            <a:r>
              <a:rPr lang="pt-BR" smtClean="0">
                <a:solidFill>
                  <a:srgbClr val="000000"/>
                </a:solidFill>
              </a:rPr>
              <a:t>A primeira estratégia foi realizada quando a Conferência Mundial de Serviço de 2016 aprovou </a:t>
            </a:r>
            <a:r>
              <a:rPr lang="pt-BR" i="1" smtClean="0">
                <a:solidFill>
                  <a:srgbClr val="000000"/>
                </a:solidFill>
              </a:rPr>
              <a:t>Princípios Orientadores</a:t>
            </a:r>
            <a:r>
              <a:rPr lang="pt-BR" smtClean="0">
                <a:solidFill>
                  <a:srgbClr val="000000"/>
                </a:solidFill>
              </a:rPr>
              <a:t> e o livro foi publicado alguns meses depois. </a:t>
            </a:r>
          </a:p>
          <a:p>
            <a:pPr eaLnBrk="1" hangingPunct="1">
              <a:spcBef>
                <a:spcPct val="0"/>
              </a:spcBef>
            </a:pPr>
            <a:endParaRPr lang="en-US" smtClean="0"/>
          </a:p>
          <a:p>
            <a:pPr eaLnBrk="1" hangingPunct="1">
              <a:spcBef>
                <a:spcPct val="0"/>
              </a:spcBef>
            </a:pPr>
            <a:r>
              <a:rPr lang="pt-BR" smtClean="0">
                <a:solidFill>
                  <a:srgbClr val="000000"/>
                </a:solidFill>
              </a:rPr>
              <a:t>A segunda estratégia descreve um objetivo mais amplo. Na WSC 2016, os delegados decidiram focalizar em estruturar dois projetos com a mais alta prioridade na pesquisa - um novo livro de meditações e um IP sobre recuperação e saúde/doença mental. Para preparar esses planos de projeto durante este ciclo bienal, foram coletadas milhares de sugestões de membros de NA de todo o mundo sobre essas potenciais literaturas. Esse material nos ajudará na definição dos planos de projeto e no enfoque da literatura, fornecendo alguns textos para iniciarmos os esboços. Esses planos de projeto serão incluídos no material do CAT 2018 para consideração pela WSC 2018. Se os planos de projeto forem aprovados, o trabalho começará para esboçar os textos durante o ciclo de 2018-2020.</a:t>
            </a:r>
          </a:p>
          <a:p>
            <a:pPr eaLnBrk="1" hangingPunct="1">
              <a:spcBef>
                <a:spcPct val="0"/>
              </a:spcBef>
            </a:pPr>
            <a:endParaRPr lang="en-US" smtClean="0"/>
          </a:p>
        </p:txBody>
      </p:sp>
      <p:sp>
        <p:nvSpPr>
          <p:cNvPr id="44037"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E7B85C8-752E-403A-B8EE-5CDA51350386}"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noChangeArrowheads="1"/>
          </p:cNvSpPr>
          <p:nvPr>
            <p:ph type="sldNum" sz="quarter" idx="5"/>
          </p:nvPr>
        </p:nvSpPr>
        <p:spPr>
          <a:noFill/>
          <a:ln>
            <a:headEnd/>
            <a:tailEnd/>
          </a:ln>
        </p:spPr>
        <p:txBody>
          <a:bodyPr/>
          <a:lstStyle/>
          <a:p>
            <a:fld id="{23C9FF1F-6DBE-4A78-951E-AF0A966099E7}" type="slidenum">
              <a:rPr lang="en-US"/>
              <a:pPr/>
              <a:t>9</a:t>
            </a:fld>
            <a:endParaRPr lang="en-US"/>
          </a:p>
        </p:txBody>
      </p:sp>
      <p:sp>
        <p:nvSpPr>
          <p:cNvPr id="45059" name="Slide Image Placeholder 1"/>
          <p:cNvSpPr>
            <a:spLocks noChangeArrowheads="1" noTextEdit="1"/>
          </p:cNvSpPr>
          <p:nvPr>
            <p:ph type="sldImg"/>
          </p:nvPr>
        </p:nvSpPr>
        <p:spPr>
          <a:noFill/>
          <a:ln cap="flat">
            <a:miter lim="800000"/>
            <a:headEnd type="none" w="med" len="med"/>
            <a:tailEnd type="none" w="med" len="med"/>
          </a:ln>
        </p:spPr>
      </p:sp>
      <p:sp>
        <p:nvSpPr>
          <p:cNvPr id="45060" name="Notes Placeholder 2"/>
          <p:cNvSpPr>
            <a:spLocks noChangeArrowheads="1"/>
          </p:cNvSpPr>
          <p:nvPr>
            <p:ph type="body" idx="1"/>
          </p:nvPr>
        </p:nvSpPr>
        <p:spPr>
          <a:noFill/>
          <a:ln/>
        </p:spPr>
        <p:txBody>
          <a:bodyPr/>
          <a:lstStyle/>
          <a:p>
            <a:pPr eaLnBrk="1" hangingPunct="1">
              <a:spcBef>
                <a:spcPct val="0"/>
              </a:spcBef>
            </a:pPr>
            <a:r>
              <a:rPr lang="pt-BR" smtClean="0">
                <a:solidFill>
                  <a:srgbClr val="000000"/>
                </a:solidFill>
              </a:rPr>
              <a:t>Resumindo, o processo de planejamento estratégico tem esta aparência: </a:t>
            </a:r>
          </a:p>
          <a:p>
            <a:pPr eaLnBrk="1" hangingPunct="1">
              <a:spcBef>
                <a:spcPct val="0"/>
              </a:spcBef>
            </a:pPr>
            <a:r>
              <a:rPr lang="pt-BR" smtClean="0">
                <a:solidFill>
                  <a:srgbClr val="000000"/>
                </a:solidFill>
              </a:rPr>
              <a:t>Começamso com a análise de cenário, que nos ajuda a desenvolver objetivos para os próximos dois anos, junto com estratégias para trabalhar por esses objetivos. Em seguida, desenvolvemos planos de projeto para organizar o trabalho. Os planos de projeto são incluídos nos materiais do CAT, que são revistos e votados na Conferência Mundial de Serviço.</a:t>
            </a:r>
          </a:p>
          <a:p>
            <a:pPr eaLnBrk="1" hangingPunct="1">
              <a:spcBef>
                <a:spcPct val="0"/>
              </a:spcBef>
            </a:pPr>
            <a:endParaRPr lang="en-US" smtClean="0"/>
          </a:p>
        </p:txBody>
      </p:sp>
      <p:sp>
        <p:nvSpPr>
          <p:cNvPr id="45061" name="Slide Number Placeholder 3"/>
          <p:cNvSpPr>
            <a:spLocks noChangeArrowheads="1"/>
          </p:cNvSpPr>
          <p:nvPr/>
        </p:nvSpPr>
        <p:spPr bwMode="auto">
          <a:xfrm>
            <a:off x="3884613" y="8685213"/>
            <a:ext cx="2971800" cy="458787"/>
          </a:xfrm>
          <a:prstGeom prst="rect">
            <a:avLst/>
          </a:prstGeom>
          <a:noFill/>
          <a:ln w="9525" algn="ctr">
            <a:noFill/>
            <a:miter lim="800000"/>
            <a:headEnd/>
            <a:tailEnd/>
          </a:ln>
        </p:spPr>
        <p:txBody>
          <a:bodyPr anchor="b"/>
          <a:lstStyle/>
          <a:p>
            <a:pPr algn="r"/>
            <a:fld id="{B44C5D68-D209-4A70-95E6-59E9452BD86D}"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B6EE7308-951F-4087-A160-6A4F9F3E55E6}"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8E66E00-06C1-419D-AA3B-7F7C8CDA893B}"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8F44A846-A3E6-41A3-8C1D-0D952FB4CFA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FE79A80-E1B6-414B-B3C4-35D303B40286}" type="slidenum">
              <a:rPr lang="en-US"/>
              <a:pPr>
                <a:defRPr/>
              </a:pPr>
              <a:t>‹nº›</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3145C388-6E28-401B-AFA0-D2C28138A00A}"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6D508A6-8042-4711-A6EB-76252952098F}" type="slidenum">
              <a:rPr lang="en-US"/>
              <a:pPr>
                <a:defRPr/>
              </a:pPr>
              <a:t>‹nº›</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EDE39896-7FAD-418F-93A6-A8B14E40DD16}"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5CFF531-55A3-4066-8054-79BB625AFD83}" type="slidenum">
              <a:rPr lang="en-US"/>
              <a:pPr>
                <a:defRPr/>
              </a:pPr>
              <a:t>‹nº›</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4FD7C67A-55F8-4EF7-8E47-8921D2C770C0}"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27EA92F-6A3A-4D5C-B80F-A5222CE4D672}" type="slidenum">
              <a:rPr lang="en-US"/>
              <a:pPr>
                <a:defRPr/>
              </a:pPr>
              <a:t>‹nº›</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852AAF16-AE3D-43B6-B5A5-90A979B4B76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B8597F8-60A9-4E2F-BB25-637A776FBB93}" type="slidenum">
              <a:rPr lang="en-US"/>
              <a:pPr>
                <a:defRPr/>
              </a:pPr>
              <a:t>‹nº›</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2E12401E-23D5-4E7D-B87F-88D74E4A5F17}"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C90928-A670-4DEB-A705-7F1E93CBC32B}" type="slidenum">
              <a:rPr lang="en-US"/>
              <a:pPr>
                <a:defRPr/>
              </a:pPr>
              <a:t>‹nº›</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E8ED42C7-7C13-4ED9-8506-B938C316467D}"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7898E52B-318B-49BC-8F43-0FA7BB9A6536}"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987F708B-BCBA-42DB-A1B3-0557AF1DD99E}"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D422DAB-7499-4626-96FA-AD38F41532DF}"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D1329088-ACF3-40B5-A221-B13A3FCA58C5}"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C96E544-56CA-4D97-820A-1E4CD4C54F59}"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78A83266-E2B0-43BD-ACC2-6BB7BBBCD088}"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07EB47A2-6E57-4630-BD56-EB6C9967EC1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931083F2-471C-4451-AE84-960E741EDB13}"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57DF5DC-246F-44D6-B5E9-BCF7DC9B54E4}"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8D7CCB73-71B8-4EF9-8F14-A5CFC563D9D0}"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202228A-7A1C-4FFD-B197-BD041C154D07}"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68471EBD-B423-4638-A180-739C8A1B5CD2}"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CDC1595-18F1-4605-9F77-D1A97BC676B8}"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Date Placeholder 3"/>
          <p:cNvSpPr>
            <a:spLocks noGrp="1" noChangeArrowheads="1"/>
          </p:cNvSpPr>
          <p:nvPr>
            <p:ph type="dt" sz="half" idx="10"/>
          </p:nvPr>
        </p:nvSpPr>
        <p:spPr>
          <a:ln/>
        </p:spPr>
        <p:txBody>
          <a:bodyPr/>
          <a:lstStyle>
            <a:lvl1pPr>
              <a:defRPr/>
            </a:lvl1pPr>
          </a:lstStyle>
          <a:p>
            <a:pPr>
              <a:defRPr/>
            </a:pPr>
            <a:fld id="{BB06A20F-D177-4AED-AF04-643C48C16F64}"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68A5FEE-471A-43B9-BC29-E7A9D36444A2}"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transition spd="med">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med">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transition spd="med">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med">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med">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spd="med">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Date Placeholder 3"/>
          <p:cNvSpPr>
            <a:spLocks noGrp="1" noChangeArrowheads="1"/>
          </p:cNvSpPr>
          <p:nvPr>
            <p:ph type="dt" sz="half" idx="10"/>
          </p:nvPr>
        </p:nvSpPr>
        <p:spPr>
          <a:ln/>
        </p:spPr>
        <p:txBody>
          <a:bodyPr/>
          <a:lstStyle>
            <a:lvl1pPr>
              <a:defRPr/>
            </a:lvl1pPr>
          </a:lstStyle>
          <a:p>
            <a:pPr>
              <a:defRPr/>
            </a:pPr>
            <a:fld id="{A2ADB63E-4271-44E0-952F-EDF052351BAD}" type="datetime1">
              <a:rPr lang="en-US"/>
              <a:pPr>
                <a:defRPr/>
              </a:pPr>
              <a:t>12/27/2017</a:t>
            </a:fld>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9A4B7A1-02C3-4094-B69F-D6248019FE38}"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spd="med">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spd="med">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med">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med">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3"/>
          <p:cNvSpPr>
            <a:spLocks noGrp="1" noChangeArrowheads="1"/>
          </p:cNvSpPr>
          <p:nvPr>
            <p:ph type="dt" sz="half" idx="10"/>
          </p:nvPr>
        </p:nvSpPr>
        <p:spPr>
          <a:ln/>
        </p:spPr>
        <p:txBody>
          <a:bodyPr/>
          <a:lstStyle>
            <a:lvl1pPr>
              <a:defRPr/>
            </a:lvl1pPr>
          </a:lstStyle>
          <a:p>
            <a:pPr>
              <a:defRPr/>
            </a:pPr>
            <a:fld id="{08FBE397-E8EA-4DC1-BB71-91882EB4D52C}"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3CF9F2D-3EE4-4682-BC8A-29E49413DA54}"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Date Placeholder 3"/>
          <p:cNvSpPr>
            <a:spLocks noGrp="1" noChangeArrowheads="1"/>
          </p:cNvSpPr>
          <p:nvPr>
            <p:ph type="dt" sz="half" idx="10"/>
          </p:nvPr>
        </p:nvSpPr>
        <p:spPr>
          <a:ln/>
        </p:spPr>
        <p:txBody>
          <a:bodyPr/>
          <a:lstStyle>
            <a:lvl1pPr>
              <a:defRPr/>
            </a:lvl1pPr>
          </a:lstStyle>
          <a:p>
            <a:pPr>
              <a:defRPr/>
            </a:pPr>
            <a:fld id="{5D8BA794-4E39-444C-B814-F42B14F0C0D0}" type="datetime1">
              <a:rPr lang="en-US"/>
              <a:pPr>
                <a:defRPr/>
              </a:pPr>
              <a:t>12/27/2017</a:t>
            </a:fld>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07D29C43-9852-4B7C-B53F-438348698683}"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Date Placeholder 3"/>
          <p:cNvSpPr>
            <a:spLocks noGrp="1" noChangeArrowheads="1"/>
          </p:cNvSpPr>
          <p:nvPr>
            <p:ph type="dt" sz="half" idx="10"/>
          </p:nvPr>
        </p:nvSpPr>
        <p:spPr>
          <a:ln/>
        </p:spPr>
        <p:txBody>
          <a:bodyPr/>
          <a:lstStyle>
            <a:lvl1pPr>
              <a:defRPr/>
            </a:lvl1pPr>
          </a:lstStyle>
          <a:p>
            <a:pPr>
              <a:defRPr/>
            </a:pPr>
            <a:fld id="{8D5E8307-0ABA-4DDA-A482-79C77A0D938F}" type="datetime1">
              <a:rPr lang="en-US"/>
              <a:pPr>
                <a:defRPr/>
              </a:pPr>
              <a:t>12/27/2017</a:t>
            </a:fld>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0A92F2FF-BBEB-4D1E-AB56-38165FA34733}"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A0FA98C6-2900-4FC3-9270-8502AB0DF9DB}" type="datetime1">
              <a:rPr lang="en-US"/>
              <a:pPr>
                <a:defRPr/>
              </a:pPr>
              <a:t>12/27/2017</a:t>
            </a:fld>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C61BA916-01E7-4AC3-9595-2450F33BAB86}" type="slidenum">
              <a:rPr lang="en-US"/>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F7B03664-A0FD-4913-94D5-F2AF64198457}"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9FAA708-D71F-4B2B-A0C1-EA6E9FC168F4}" type="slidenum">
              <a:rPr lang="en-US"/>
              <a:pPr>
                <a:defRPr/>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3"/>
          <p:cNvSpPr>
            <a:spLocks noGrp="1" noChangeArrowheads="1"/>
          </p:cNvSpPr>
          <p:nvPr>
            <p:ph type="dt" sz="half" idx="10"/>
          </p:nvPr>
        </p:nvSpPr>
        <p:spPr>
          <a:ln/>
        </p:spPr>
        <p:txBody>
          <a:bodyPr/>
          <a:lstStyle>
            <a:lvl1pPr>
              <a:defRPr/>
            </a:lvl1pPr>
          </a:lstStyle>
          <a:p>
            <a:pPr>
              <a:defRPr/>
            </a:pPr>
            <a:fld id="{C64412E9-0330-45AD-B8C1-CA12AA0AAE84}" type="datetime1">
              <a:rPr lang="en-US"/>
              <a:pPr>
                <a:defRPr/>
              </a:pPr>
              <a:t>12/27/2017</a:t>
            </a:fld>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pt-B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A945831-7193-4C48-84DB-85B5E9F69273}" type="slidenum">
              <a:rPr lang="en-US"/>
              <a:pPr>
                <a:defRPr/>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188"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a:defRPr/>
            </a:pPr>
            <a:fld id="{936BCD7E-5B75-4F50-AEA4-2461B084AFE9}" type="datetime1">
              <a:rPr lang="en-US"/>
              <a:pPr>
                <a:defRPr/>
              </a:pPr>
              <a:t>12/27/2017</a:t>
            </a:fld>
            <a:endParaRPr lang="en-US"/>
          </a:p>
        </p:txBody>
      </p:sp>
      <p:sp>
        <p:nvSpPr>
          <p:cNvPr id="1029"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a:defRPr/>
            </a:pPr>
            <a:endParaRPr lang="pt-BR"/>
          </a:p>
        </p:txBody>
      </p:sp>
      <p:sp>
        <p:nvSpPr>
          <p:cNvPr id="1030"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mn-lt"/>
              </a:defRPr>
            </a:lvl1pPr>
          </a:lstStyle>
          <a:p>
            <a:pPr>
              <a:defRPr/>
            </a:pPr>
            <a:fld id="{BE130533-9DC7-48A6-8616-1AAE6205719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sp>
        <p:nvSpPr>
          <p:cNvPr id="10242"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1" name="Shape 71"/>
          <p:cNvSpPr>
            <a:spLocks noChangeShapeType="1"/>
          </p:cNvSpPr>
          <p:nvPr/>
        </p:nvSpPr>
        <p:spPr bwMode="auto">
          <a:xfrm>
            <a:off x="317500" y="466725"/>
            <a:ext cx="11287125" cy="0"/>
          </a:xfrm>
          <a:prstGeom prst="line">
            <a:avLst/>
          </a:prstGeom>
          <a:noFill/>
          <a:ln w="63500" cap="flat" algn="ctr">
            <a:solidFill>
              <a:srgbClr val="373896"/>
            </a:solidFill>
            <a:prstDash val="solid"/>
            <a:round/>
            <a:headEnd type="none" w="med" len="med"/>
            <a:tailEnd type="none" w="med" len="med"/>
          </a:ln>
        </p:spPr>
        <p:txBody>
          <a:bodyPr lIns="0" tIns="0" rIns="0" bIns="0" anchor="ctr"/>
          <a:lstStyle/>
          <a:p>
            <a:pPr>
              <a:defRPr/>
            </a:pPr>
            <a:endParaRPr lang="pt-BR" sz="1600">
              <a:latin typeface="Calibri" pitchFamily="34" charset="0"/>
            </a:endParaRPr>
          </a:p>
        </p:txBody>
      </p:sp>
      <p:pic>
        <p:nvPicPr>
          <p:cNvPr id="11267" name="WSC2018_chairs.jpg"/>
          <p:cNvPicPr preferRelativeResize="0">
            <a:picLocks noChangeArrowheads="1"/>
          </p:cNvPicPr>
          <p:nvPr/>
        </p:nvPicPr>
        <p:blipFill>
          <a:blip r:embed="rId13"/>
          <a:srcRect/>
          <a:stretch>
            <a:fillRect/>
          </a:stretch>
        </p:blipFill>
        <p:spPr bwMode="auto">
          <a:xfrm>
            <a:off x="9937750" y="184150"/>
            <a:ext cx="1989138" cy="1193800"/>
          </a:xfrm>
          <a:prstGeom prst="rect">
            <a:avLst/>
          </a:prstGeom>
          <a:noFill/>
          <a:ln w="12700" algn="ctr">
            <a:noFill/>
            <a:miter lim="400000"/>
            <a:headEnd/>
            <a:tailEnd/>
          </a:ln>
        </p:spPr>
      </p:pic>
      <p:grpSp>
        <p:nvGrpSpPr>
          <p:cNvPr id="11268" name="Group 89"/>
          <p:cNvGrpSpPr>
            <a:grpSpLocks/>
          </p:cNvGrpSpPr>
          <p:nvPr/>
        </p:nvGrpSpPr>
        <p:grpSpPr bwMode="auto">
          <a:xfrm>
            <a:off x="0" y="5026025"/>
            <a:ext cx="1866900" cy="1831975"/>
            <a:chOff x="0" y="0"/>
            <a:chExt cx="5188942" cy="5089274"/>
          </a:xfrm>
        </p:grpSpPr>
        <p:sp>
          <p:nvSpPr>
            <p:cNvPr id="1114"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115"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116"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11269"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0"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1" name="Shape 82"/>
          <p:cNvSpPr>
            <a:spLocks noChangeShapeType="1"/>
          </p:cNvSpPr>
          <p:nvPr/>
        </p:nvSpPr>
        <p:spPr bwMode="auto">
          <a:xfrm>
            <a:off x="317500" y="466725"/>
            <a:ext cx="11480800" cy="0"/>
          </a:xfrm>
          <a:prstGeom prst="line">
            <a:avLst/>
          </a:prstGeom>
          <a:noFill/>
          <a:ln w="63500" cap="flat" algn="ctr">
            <a:solidFill>
              <a:srgbClr val="373896"/>
            </a:solidFill>
            <a:prstDash val="solid"/>
            <a:round/>
            <a:headEnd type="none" w="med" len="med"/>
            <a:tailEnd type="none" w="med" len="med"/>
          </a:ln>
        </p:spPr>
        <p:txBody>
          <a:bodyPr lIns="0" tIns="0" rIns="0" bIns="0" anchor="ctr"/>
          <a:lstStyle/>
          <a:p>
            <a:pPr>
              <a:defRPr/>
            </a:pPr>
            <a:endParaRPr lang="pt-BR" sz="1600">
              <a:latin typeface="Calibri" pitchFamily="34" charset="0"/>
            </a:endParaRPr>
          </a:p>
        </p:txBody>
      </p:sp>
      <p:pic>
        <p:nvPicPr>
          <p:cNvPr id="12291"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23" name="Shape 82"/>
          <p:cNvSpPr>
            <a:spLocks noChangeShapeType="1"/>
          </p:cNvSpPr>
          <p:nvPr/>
        </p:nvSpPr>
        <p:spPr bwMode="auto">
          <a:xfrm>
            <a:off x="330200" y="1927225"/>
            <a:ext cx="11468100" cy="0"/>
          </a:xfrm>
          <a:prstGeom prst="line">
            <a:avLst/>
          </a:prstGeom>
          <a:noFill/>
          <a:ln w="63500" cap="flat" algn="ctr">
            <a:solidFill>
              <a:srgbClr val="373896"/>
            </a:solidFill>
            <a:prstDash val="solid"/>
            <a:round/>
            <a:headEnd type="none" w="med" len="med"/>
            <a:tailEnd type="none" w="med" len="med"/>
          </a:ln>
        </p:spPr>
        <p:txBody>
          <a:bodyPr lIns="0" tIns="0" rIns="0" bIns="0" anchor="ctr"/>
          <a:lstStyle/>
          <a:p>
            <a:pPr>
              <a:defRPr/>
            </a:pPr>
            <a:endParaRPr lang="pt-BR" sz="1600">
              <a:latin typeface="Calibri" pitchFamily="34" charset="0"/>
            </a:endParaRPr>
          </a:p>
        </p:txBody>
      </p:sp>
      <p:sp>
        <p:nvSpPr>
          <p:cNvPr id="1229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Shape 82"/>
          <p:cNvSpPr>
            <a:spLocks noChangeShapeType="1"/>
          </p:cNvSpPr>
          <p:nvPr/>
        </p:nvSpPr>
        <p:spPr bwMode="auto">
          <a:xfrm>
            <a:off x="317500" y="466725"/>
            <a:ext cx="11480800" cy="0"/>
          </a:xfrm>
          <a:prstGeom prst="line">
            <a:avLst/>
          </a:prstGeom>
          <a:noFill/>
          <a:ln w="63500" cap="flat" algn="ctr">
            <a:solidFill>
              <a:srgbClr val="373896"/>
            </a:solidFill>
            <a:prstDash val="solid"/>
            <a:round/>
            <a:headEnd type="none" w="med" len="med"/>
            <a:tailEnd type="none" w="med" len="med"/>
          </a:ln>
        </p:spPr>
        <p:txBody>
          <a:bodyPr lIns="0" tIns="0" rIns="0" bIns="0" anchor="ctr"/>
          <a:lstStyle/>
          <a:p>
            <a:pPr>
              <a:defRPr/>
            </a:pPr>
            <a:endParaRPr lang="pt-BR" sz="1600">
              <a:latin typeface="Calibri" pitchFamily="34" charset="0"/>
            </a:endParaRPr>
          </a:p>
        </p:txBody>
      </p:sp>
      <p:pic>
        <p:nvPicPr>
          <p:cNvPr id="13315" name="wsc2018_logobluetextchairs.png"/>
          <p:cNvPicPr preferRelativeResize="0">
            <a:picLocks noChangeArrowheads="1"/>
          </p:cNvPicPr>
          <p:nvPr/>
        </p:nvPicPr>
        <p:blipFill>
          <a:blip r:embed="rId13"/>
          <a:srcRect/>
          <a:stretch>
            <a:fillRect/>
          </a:stretch>
        </p:blipFill>
        <p:spPr bwMode="auto">
          <a:xfrm>
            <a:off x="423863" y="541338"/>
            <a:ext cx="1871662" cy="1312862"/>
          </a:xfrm>
          <a:prstGeom prst="rect">
            <a:avLst/>
          </a:prstGeom>
          <a:noFill/>
          <a:ln w="12700" algn="ctr">
            <a:noFill/>
            <a:miter lim="400000"/>
            <a:headEnd/>
            <a:tailEnd/>
          </a:ln>
        </p:spPr>
      </p:pic>
      <p:sp>
        <p:nvSpPr>
          <p:cNvPr id="1130" name="Shape 82"/>
          <p:cNvSpPr>
            <a:spLocks noChangeShapeType="1"/>
          </p:cNvSpPr>
          <p:nvPr/>
        </p:nvSpPr>
        <p:spPr bwMode="auto">
          <a:xfrm>
            <a:off x="330200" y="1927225"/>
            <a:ext cx="11468100" cy="0"/>
          </a:xfrm>
          <a:prstGeom prst="line">
            <a:avLst/>
          </a:prstGeom>
          <a:noFill/>
          <a:ln w="63500" cap="flat" algn="ctr">
            <a:solidFill>
              <a:srgbClr val="373896"/>
            </a:solidFill>
            <a:prstDash val="solid"/>
            <a:round/>
            <a:headEnd type="none" w="med" len="med"/>
            <a:tailEnd type="none" w="med" len="med"/>
          </a:ln>
        </p:spPr>
        <p:txBody>
          <a:bodyPr lIns="0" tIns="0" rIns="0" bIns="0" anchor="ctr"/>
          <a:lstStyle/>
          <a:p>
            <a:pPr>
              <a:defRPr/>
            </a:pPr>
            <a:endParaRPr lang="pt-BR" sz="1600">
              <a:latin typeface="Calibri" pitchFamily="34" charset="0"/>
            </a:endParaRPr>
          </a:p>
        </p:txBody>
      </p:sp>
      <p:sp>
        <p:nvSpPr>
          <p:cNvPr id="1131" name="Shape 97"/>
          <p:cNvSpPr>
            <a:spLocks noChangeArrowheads="1"/>
          </p:cNvSpPr>
          <p:nvPr/>
        </p:nvSpPr>
        <p:spPr bwMode="auto">
          <a:xfrm>
            <a:off x="2878138" y="679450"/>
            <a:ext cx="8455025" cy="1079500"/>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marL="0" lvl="1" algn="ctr" defTabSz="457200">
              <a:defRPr/>
            </a:pPr>
            <a:r>
              <a:rPr lang="en-US" altLang="en-US" sz="6600" b="1">
                <a:latin typeface="Cambria" pitchFamily="18" charset="0"/>
                <a:sym typeface="BotonBQ-Bold"/>
              </a:rPr>
              <a:t>Pause for Discussion</a:t>
            </a:r>
          </a:p>
        </p:txBody>
      </p:sp>
      <p:grpSp>
        <p:nvGrpSpPr>
          <p:cNvPr id="13318" name="Group 108"/>
          <p:cNvGrpSpPr>
            <a:grpSpLocks/>
          </p:cNvGrpSpPr>
          <p:nvPr/>
        </p:nvGrpSpPr>
        <p:grpSpPr bwMode="auto">
          <a:xfrm>
            <a:off x="0" y="5026025"/>
            <a:ext cx="1866900" cy="1831975"/>
            <a:chOff x="0" y="0"/>
            <a:chExt cx="5188942" cy="5089274"/>
          </a:xfrm>
        </p:grpSpPr>
        <p:sp>
          <p:nvSpPr>
            <p:cNvPr id="1133" name="Shape 77"/>
            <p:cNvSpPr>
              <a:spLocks noChangeArrowheads="1"/>
            </p:cNvSpPr>
            <p:nvPr/>
          </p:nvSpPr>
          <p:spPr bwMode="auto">
            <a:xfrm rot="18900000">
              <a:off x="772165" y="771772"/>
              <a:ext cx="3547542" cy="3545733"/>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134" name="Shape 78"/>
            <p:cNvSpPr>
              <a:spLocks/>
            </p:cNvSpPr>
            <p:nvPr/>
          </p:nvSpPr>
          <p:spPr bwMode="auto">
            <a:xfrm>
              <a:off x="0" y="0"/>
              <a:ext cx="5087459"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135" name="Shape 79"/>
            <p:cNvSpPr>
              <a:spLocks noChangeArrowheads="1"/>
            </p:cNvSpPr>
            <p:nvPr/>
          </p:nvSpPr>
          <p:spPr bwMode="auto">
            <a:xfrm>
              <a:off x="4412366" y="4074947"/>
              <a:ext cx="776576" cy="970226"/>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13319"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20"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140" name="Shape 107"/>
          <p:cNvSpPr>
            <a:spLocks noChangeArrowheads="1"/>
          </p:cNvSpPr>
          <p:nvPr/>
        </p:nvSpPr>
        <p:spPr bwMode="auto">
          <a:xfrm>
            <a:off x="-26988" y="922338"/>
            <a:ext cx="12247563" cy="4065587"/>
          </a:xfrm>
          <a:prstGeom prst="rect">
            <a:avLst/>
          </a:prstGeom>
          <a:solidFill>
            <a:srgbClr val="373896"/>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254000" tIns="254000" rIns="254000" bIns="254000" anchor="ctr"/>
          <a:lstStyle/>
          <a:p>
            <a:pPr lvl="1" algn="r" defTabSz="457200">
              <a:defRPr/>
            </a:pPr>
            <a:endParaRPr lang="en-US" altLang="en-US" sz="3200">
              <a:solidFill>
                <a:srgbClr val="FFFFFF"/>
              </a:solidFill>
              <a:latin typeface="Boton BQ Medium"/>
              <a:ea typeface="Boton BQ Medium"/>
              <a:cs typeface="Boton BQ Medium"/>
              <a:sym typeface="Boton BQ Medium"/>
            </a:endParaRPr>
          </a:p>
        </p:txBody>
      </p:sp>
      <p:grpSp>
        <p:nvGrpSpPr>
          <p:cNvPr id="14339" name="Group 117"/>
          <p:cNvGrpSpPr>
            <a:grpSpLocks/>
          </p:cNvGrpSpPr>
          <p:nvPr/>
        </p:nvGrpSpPr>
        <p:grpSpPr bwMode="auto">
          <a:xfrm>
            <a:off x="0" y="4330700"/>
            <a:ext cx="2576513" cy="2527300"/>
            <a:chOff x="0" y="0"/>
            <a:chExt cx="5188942" cy="5089274"/>
          </a:xfrm>
        </p:grpSpPr>
        <p:sp>
          <p:nvSpPr>
            <p:cNvPr id="1142"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143"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144"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pPr>
                <a:defRPr/>
              </a:pPr>
              <a:r>
                <a:rPr lang="en-US" altLang="en-US">
                  <a:solidFill>
                    <a:srgbClr val="85888D"/>
                  </a:solidFill>
                  <a:latin typeface="Helvetica" charset="0"/>
                  <a:cs typeface="Helvetica" charset="0"/>
                  <a:sym typeface="Helvetica" charset="0"/>
                </a:rPr>
                <a:t>®</a:t>
              </a:r>
            </a:p>
          </p:txBody>
        </p:sp>
      </p:grpSp>
      <p:grpSp>
        <p:nvGrpSpPr>
          <p:cNvPr id="14340" name="Group 121"/>
          <p:cNvGrpSpPr>
            <a:grpSpLocks/>
          </p:cNvGrpSpPr>
          <p:nvPr/>
        </p:nvGrpSpPr>
        <p:grpSpPr bwMode="auto">
          <a:xfrm rot="-1560000">
            <a:off x="155575" y="-344488"/>
            <a:ext cx="6184900" cy="7546976"/>
            <a:chOff x="0" y="0"/>
            <a:chExt cx="12371394" cy="15095651"/>
          </a:xfrm>
        </p:grpSpPr>
        <p:sp>
          <p:nvSpPr>
            <p:cNvPr id="1146" name="Shape 112"/>
            <p:cNvSpPr>
              <a:spLocks noChangeArrowheads="1"/>
            </p:cNvSpPr>
            <p:nvPr/>
          </p:nvSpPr>
          <p:spPr bwMode="auto">
            <a:xfrm rot="540000">
              <a:off x="987269" y="729531"/>
              <a:ext cx="10396290" cy="13434938"/>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latin typeface="Calibri" pitchFamily="34" charset="0"/>
                </a:rPr>
                <a:t>     </a:t>
              </a:r>
            </a:p>
          </p:txBody>
        </p:sp>
        <p:pic>
          <p:nvPicPr>
            <p:cNvPr id="14344"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sp>
        <p:nvSpPr>
          <p:cNvPr id="1434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Date Placeholder 3"/>
          <p:cNvSpPr>
            <a:spLocks noGrp="1" noChangeArrowheads="1"/>
          </p:cNvSpPr>
          <p:nvPr>
            <p:ph type="dt" sz="half" idx="2"/>
          </p:nvPr>
        </p:nvSpPr>
        <p:spPr bwMode="auto">
          <a:xfrm>
            <a:off x="8382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mn-lt"/>
              </a:defRPr>
            </a:lvl1pPr>
          </a:lstStyle>
          <a:p>
            <a:pPr>
              <a:defRPr/>
            </a:pPr>
            <a:fld id="{682CDA70-4040-4EB0-ABE5-A9752E390137}" type="datetime1">
              <a:rPr lang="en-US"/>
              <a:pPr>
                <a:defRPr/>
              </a:pPr>
              <a:t>12/27/2017</a:t>
            </a:fld>
            <a:endParaRPr lang="en-US"/>
          </a:p>
        </p:txBody>
      </p:sp>
      <p:sp>
        <p:nvSpPr>
          <p:cNvPr id="1036" name="Footer Placeholder 4"/>
          <p:cNvSpPr>
            <a:spLocks noGrp="1" noChangeArrowheads="1"/>
          </p:cNvSpPr>
          <p:nvPr>
            <p:ph type="ftr" sz="quarter" idx="3"/>
          </p:nvPr>
        </p:nvSpPr>
        <p:spPr bwMode="auto">
          <a:xfrm>
            <a:off x="4038600" y="6356350"/>
            <a:ext cx="41148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mn-lt"/>
              </a:defRPr>
            </a:lvl1pPr>
          </a:lstStyle>
          <a:p>
            <a:pPr>
              <a:defRPr/>
            </a:pPr>
            <a:endParaRPr lang="pt-BR"/>
          </a:p>
        </p:txBody>
      </p:sp>
      <p:sp>
        <p:nvSpPr>
          <p:cNvPr id="1037" name="Slide Number Placeholder 5"/>
          <p:cNvSpPr>
            <a:spLocks noGrp="1" noChangeArrowheads="1"/>
          </p:cNvSpPr>
          <p:nvPr>
            <p:ph type="sldNum" sz="quarter" idx="4"/>
          </p:nvPr>
        </p:nvSpPr>
        <p:spPr bwMode="auto">
          <a:xfrm>
            <a:off x="8610600" y="6356350"/>
            <a:ext cx="2743200" cy="365125"/>
          </a:xfrm>
          <a:prstGeom prst="rect">
            <a:avLst/>
          </a:prstGeom>
          <a:noFill/>
          <a:ln w="9525" cap="flat" algn="ctr">
            <a:noFill/>
            <a:prstDash val="solid"/>
            <a:roun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mn-lt"/>
              </a:defRPr>
            </a:lvl1pPr>
          </a:lstStyle>
          <a:p>
            <a:pPr>
              <a:defRPr/>
            </a:pPr>
            <a:fld id="{38AC3650-75FD-497C-8E91-95002AB8EAF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3074"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med">
    <p:cut/>
  </p:transition>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044" name="Shape 39"/>
          <p:cNvSpPr>
            <a:spLocks noChangeArrowheads="1"/>
          </p:cNvSpPr>
          <p:nvPr/>
        </p:nvSpPr>
        <p:spPr bwMode="auto">
          <a:xfrm>
            <a:off x="0" y="1681163"/>
            <a:ext cx="12192000" cy="2354262"/>
          </a:xfrm>
          <a:prstGeom prst="rect">
            <a:avLst/>
          </a:prstGeom>
          <a:solidFill>
            <a:srgbClr val="373896"/>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wrap="none" lIns="365760" tIns="254000" rIns="254000" bIns="254000" anchor="ctr"/>
          <a:lstStyle/>
          <a:p>
            <a:pPr marL="0" lvl="1" defTabSz="457200">
              <a:defRPr/>
            </a:pPr>
            <a:endParaRPr lang="pt-BR" sz="3200" b="1">
              <a:solidFill>
                <a:srgbClr val="FFFFFF"/>
              </a:solidFill>
              <a:latin typeface="Cambria" pitchFamily="18" charset="0"/>
              <a:sym typeface="Boton BQ Medium"/>
            </a:endParaRPr>
          </a:p>
        </p:txBody>
      </p:sp>
      <p:grpSp>
        <p:nvGrpSpPr>
          <p:cNvPr id="4099" name="Group 21"/>
          <p:cNvGrpSpPr>
            <a:grpSpLocks/>
          </p:cNvGrpSpPr>
          <p:nvPr/>
        </p:nvGrpSpPr>
        <p:grpSpPr bwMode="auto">
          <a:xfrm>
            <a:off x="6340475" y="-344488"/>
            <a:ext cx="6184900" cy="7546976"/>
            <a:chOff x="0" y="0"/>
            <a:chExt cx="12371394" cy="15095651"/>
          </a:xfrm>
        </p:grpSpPr>
        <p:sp>
          <p:nvSpPr>
            <p:cNvPr id="1046" name="Shape 40"/>
            <p:cNvSpPr>
              <a:spLocks noChangeArrowheads="1"/>
            </p:cNvSpPr>
            <p:nvPr/>
          </p:nvSpPr>
          <p:spPr bwMode="auto">
            <a:xfrm rot="540000">
              <a:off x="987553" y="730334"/>
              <a:ext cx="10396290" cy="13434936"/>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latin typeface="Calibri" pitchFamily="34" charset="0"/>
                </a:rPr>
                <a:t>     </a:t>
              </a:r>
            </a:p>
          </p:txBody>
        </p:sp>
        <p:pic>
          <p:nvPicPr>
            <p:cNvPr id="4107"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grpSp>
        <p:nvGrpSpPr>
          <p:cNvPr id="4100" name="Group 24"/>
          <p:cNvGrpSpPr>
            <a:grpSpLocks/>
          </p:cNvGrpSpPr>
          <p:nvPr/>
        </p:nvGrpSpPr>
        <p:grpSpPr bwMode="auto">
          <a:xfrm>
            <a:off x="0" y="4330700"/>
            <a:ext cx="2576513" cy="2527300"/>
            <a:chOff x="0" y="0"/>
            <a:chExt cx="5188942" cy="5089274"/>
          </a:xfrm>
        </p:grpSpPr>
        <p:sp>
          <p:nvSpPr>
            <p:cNvPr id="1049"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050"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051"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pPr>
                <a:defRPr/>
              </a:pPr>
              <a:r>
                <a:rPr lang="en-US" altLang="en-US">
                  <a:solidFill>
                    <a:srgbClr val="85888D"/>
                  </a:solidFill>
                  <a:latin typeface="Helvetica" charset="0"/>
                  <a:cs typeface="Helvetica" charset="0"/>
                  <a:sym typeface="Helvetica" charset="0"/>
                </a:rPr>
                <a:t>®</a:t>
              </a:r>
            </a:p>
          </p:txBody>
        </p:sp>
      </p:grpSp>
      <p:sp>
        <p:nvSpPr>
          <p:cNvPr id="410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5122" name="Picture 19"/>
          <p:cNvPicPr preferRelativeResize="0">
            <a:picLocks noChangeArrowheads="1"/>
          </p:cNvPicPr>
          <p:nvPr/>
        </p:nvPicPr>
        <p:blipFill>
          <a:blip r:embed="rId13"/>
          <a:srcRect/>
          <a:stretch>
            <a:fillRect/>
          </a:stretch>
        </p:blipFill>
        <p:spPr bwMode="auto">
          <a:xfrm>
            <a:off x="571500" y="595313"/>
            <a:ext cx="5438775" cy="1281112"/>
          </a:xfrm>
          <a:prstGeom prst="rect">
            <a:avLst/>
          </a:prstGeom>
          <a:noFill/>
          <a:ln w="9525" algn="ctr">
            <a:noFill/>
            <a:miter lim="800000"/>
            <a:headEnd/>
            <a:tailEnd/>
          </a:ln>
        </p:spPr>
      </p:pic>
      <p:sp>
        <p:nvSpPr>
          <p:cNvPr id="1057" name="Shape 48"/>
          <p:cNvSpPr>
            <a:spLocks noChangeArrowheads="1"/>
          </p:cNvSpPr>
          <p:nvPr/>
        </p:nvSpPr>
        <p:spPr bwMode="auto">
          <a:xfrm>
            <a:off x="6756400" y="227013"/>
            <a:ext cx="5200650" cy="6403975"/>
          </a:xfrm>
          <a:prstGeom prst="rect">
            <a:avLst/>
          </a:prstGeom>
          <a:solidFill>
            <a:srgbClr val="373896"/>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35719" tIns="35719" rIns="35719" bIns="35719" anchor="ctr"/>
          <a:lstStyle/>
          <a:p>
            <a:pPr>
              <a:defRPr/>
            </a:pPr>
            <a:endParaRPr lang="en-US" altLang="en-US" sz="1600">
              <a:solidFill>
                <a:srgbClr val="FFFFFF"/>
              </a:solidFill>
              <a:latin typeface="Calibri" pitchFamily="34" charset="0"/>
            </a:endParaRPr>
          </a:p>
        </p:txBody>
      </p:sp>
      <p:grpSp>
        <p:nvGrpSpPr>
          <p:cNvPr id="5124" name="Group 34"/>
          <p:cNvGrpSpPr>
            <a:grpSpLocks/>
          </p:cNvGrpSpPr>
          <p:nvPr/>
        </p:nvGrpSpPr>
        <p:grpSpPr bwMode="auto">
          <a:xfrm>
            <a:off x="12700" y="4318000"/>
            <a:ext cx="2595563" cy="2544763"/>
            <a:chOff x="0" y="0"/>
            <a:chExt cx="5188942" cy="5089274"/>
          </a:xfrm>
        </p:grpSpPr>
        <p:sp>
          <p:nvSpPr>
            <p:cNvPr id="1059" name="Shape 49"/>
            <p:cNvSpPr>
              <a:spLocks noChangeArrowheads="1"/>
            </p:cNvSpPr>
            <p:nvPr/>
          </p:nvSpPr>
          <p:spPr bwMode="auto">
            <a:xfrm rot="18900000">
              <a:off x="771201" y="771488"/>
              <a:ext cx="3548157" cy="3546298"/>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060" name="Shape 50"/>
            <p:cNvSpPr>
              <a:spLocks/>
            </p:cNvSpPr>
            <p:nvPr/>
          </p:nvSpPr>
          <p:spPr bwMode="auto">
            <a:xfrm>
              <a:off x="0" y="0"/>
              <a:ext cx="5090557"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061" name="Shape 51"/>
            <p:cNvSpPr>
              <a:spLocks noChangeArrowheads="1"/>
            </p:cNvSpPr>
            <p:nvPr/>
          </p:nvSpPr>
          <p:spPr bwMode="auto">
            <a:xfrm>
              <a:off x="4411393" y="4073324"/>
              <a:ext cx="777549" cy="971502"/>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1062" name="Shape 54"/>
          <p:cNvSpPr>
            <a:spLocks noChangeArrowheads="1"/>
          </p:cNvSpPr>
          <p:nvPr/>
        </p:nvSpPr>
        <p:spPr bwMode="auto">
          <a:xfrm>
            <a:off x="7467600" y="661988"/>
            <a:ext cx="3781425" cy="3675062"/>
          </a:xfrm>
          <a:prstGeom prst="rect">
            <a:avLst/>
          </a:prstGeom>
          <a:noFill/>
          <a:ln w="12700" cap="flat" algn="ctr">
            <a:noFill/>
            <a:prstDash val="solid"/>
            <a:miter lim="400000"/>
            <a:headEnd type="none" w="med" len="med"/>
            <a:tailEnd type="none" w="med" len="med"/>
          </a:ln>
          <a:effectLst/>
        </p:spPr>
        <p:txBody>
          <a:bodyPr lIns="22860" rIns="22860"/>
          <a:lstStyle/>
          <a:p>
            <a:pPr marL="288925" indent="-288925" defTabSz="457200">
              <a:lnSpc>
                <a:spcPct val="90000"/>
              </a:lnSpc>
              <a:spcBef>
                <a:spcPts val="900"/>
              </a:spcBef>
              <a:buSzPct val="75000"/>
              <a:buFontTx/>
              <a:buChar char="•"/>
              <a:defRPr/>
            </a:pPr>
            <a:endParaRPr lang="en-US" altLang="en-US" sz="2900" b="1">
              <a:solidFill>
                <a:srgbClr val="FFFFFF"/>
              </a:solidFill>
              <a:latin typeface="Cambria" pitchFamily="18" charset="0"/>
              <a:sym typeface="PopplLaudatio-Regular"/>
            </a:endParaRPr>
          </a:p>
        </p:txBody>
      </p:sp>
      <p:pic>
        <p:nvPicPr>
          <p:cNvPr id="5126" name="wsc2018_logo_bluetext.png"/>
          <p:cNvPicPr preferRelativeResize="0">
            <a:picLocks noChangeArrowheads="1"/>
          </p:cNvPicPr>
          <p:nvPr/>
        </p:nvPicPr>
        <p:blipFill>
          <a:blip r:embed="rId14"/>
          <a:srcRect/>
          <a:stretch>
            <a:fillRect/>
          </a:stretch>
        </p:blipFill>
        <p:spPr bwMode="auto">
          <a:xfrm>
            <a:off x="561975" y="2019300"/>
            <a:ext cx="5597525" cy="2124075"/>
          </a:xfrm>
          <a:prstGeom prst="rect">
            <a:avLst/>
          </a:prstGeom>
          <a:noFill/>
          <a:ln w="12700" algn="ctr">
            <a:noFill/>
            <a:miter lim="400000"/>
            <a:headEnd/>
            <a:tailEnd/>
          </a:ln>
        </p:spPr>
      </p:pic>
      <p:sp>
        <p:nvSpPr>
          <p:cNvPr id="1064" name="Shape 58"/>
          <p:cNvSpPr>
            <a:spLocks noChangeArrowheads="1"/>
          </p:cNvSpPr>
          <p:nvPr/>
        </p:nvSpPr>
        <p:spPr bwMode="auto">
          <a:xfrm>
            <a:off x="5099050" y="4318000"/>
            <a:ext cx="1247775" cy="615950"/>
          </a:xfrm>
          <a:prstGeom prst="rect">
            <a:avLst/>
          </a:prstGeom>
          <a:noFill/>
          <a:ln w="12700" cap="flat" algn="ctr">
            <a:noFill/>
            <a:prstDash val="solid"/>
            <a:miter lim="400000"/>
            <a:headEnd type="none" w="med" len="med"/>
            <a:tailEnd type="none" w="med" len="med"/>
          </a:ln>
          <a:effectLst/>
        </p:spPr>
        <p:txBody>
          <a:bodyPr lIns="22860" rIns="22860"/>
          <a:lstStyle/>
          <a:p>
            <a:pPr>
              <a:defRPr/>
            </a:pPr>
            <a:r>
              <a:rPr lang="en-US" altLang="en-US" sz="1700">
                <a:solidFill>
                  <a:srgbClr val="53585F"/>
                </a:solidFill>
                <a:latin typeface="Cambria" pitchFamily="18" charset="0"/>
                <a:sym typeface="Boton BQ Medium"/>
              </a:rPr>
              <a:t>A Vision for NA Service</a:t>
            </a:r>
          </a:p>
        </p:txBody>
      </p:sp>
      <p:sp>
        <p:nvSpPr>
          <p:cNvPr id="5128"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9"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6146" name="wsc2018_logo_bluetext.png"/>
          <p:cNvPicPr preferRelativeResize="0">
            <a:picLocks noChangeArrowheads="1"/>
          </p:cNvPicPr>
          <p:nvPr/>
        </p:nvPicPr>
        <p:blipFill>
          <a:blip r:embed="rId13"/>
          <a:srcRect/>
          <a:stretch>
            <a:fillRect/>
          </a:stretch>
        </p:blipFill>
        <p:spPr bwMode="auto">
          <a:xfrm>
            <a:off x="269875" y="254000"/>
            <a:ext cx="4119563" cy="1563688"/>
          </a:xfrm>
          <a:prstGeom prst="rect">
            <a:avLst/>
          </a:prstGeom>
          <a:noFill/>
          <a:ln w="12700" algn="ctr">
            <a:noFill/>
            <a:miter lim="400000"/>
            <a:headEnd/>
            <a:tailEnd/>
          </a:ln>
        </p:spPr>
      </p:pic>
      <p:pic>
        <p:nvPicPr>
          <p:cNvPr id="6147" name="WSC2018_chairs.jpg"/>
          <p:cNvPicPr preferRelativeResize="0">
            <a:picLocks noChangeArrowheads="1"/>
          </p:cNvPicPr>
          <p:nvPr/>
        </p:nvPicPr>
        <p:blipFill>
          <a:blip r:embed="rId14"/>
          <a:srcRect/>
          <a:stretch>
            <a:fillRect/>
          </a:stretch>
        </p:blipFill>
        <p:spPr bwMode="auto">
          <a:xfrm>
            <a:off x="9163050" y="4997450"/>
            <a:ext cx="3078163" cy="1847850"/>
          </a:xfrm>
          <a:prstGeom prst="rect">
            <a:avLst/>
          </a:prstGeom>
          <a:noFill/>
          <a:ln w="12700" algn="ctr">
            <a:noFill/>
            <a:miter lim="400000"/>
            <a:headEnd/>
            <a:tailEnd/>
          </a:ln>
        </p:spPr>
      </p:pic>
      <p:sp>
        <p:nvSpPr>
          <p:cNvPr id="6148"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69000">
              <a:srgbClr val="FFFFFF"/>
            </a:gs>
            <a:gs pos="100000">
              <a:srgbClr val="7CB3E1"/>
            </a:gs>
          </a:gsLst>
          <a:lin ang="5400000"/>
        </a:gradFill>
        <a:effectLst/>
      </p:bgPr>
    </p:bg>
    <p:spTree>
      <p:nvGrpSpPr>
        <p:cNvPr id="1" name=""/>
        <p:cNvGrpSpPr/>
        <p:nvPr/>
      </p:nvGrpSpPr>
      <p:grpSpPr>
        <a:xfrm>
          <a:off x="0" y="0"/>
          <a:ext cx="0" cy="0"/>
          <a:chOff x="0" y="0"/>
          <a:chExt cx="0" cy="0"/>
        </a:xfrm>
      </p:grpSpPr>
      <p:sp>
        <p:nvSpPr>
          <p:cNvPr id="1075" name="Shape 39"/>
          <p:cNvSpPr>
            <a:spLocks noChangeArrowheads="1"/>
          </p:cNvSpPr>
          <p:nvPr/>
        </p:nvSpPr>
        <p:spPr bwMode="auto">
          <a:xfrm>
            <a:off x="0" y="1681163"/>
            <a:ext cx="12192000" cy="2354262"/>
          </a:xfrm>
          <a:prstGeom prst="rect">
            <a:avLst/>
          </a:prstGeom>
          <a:solidFill>
            <a:srgbClr val="373896"/>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wrap="none" lIns="365760" tIns="254000" rIns="254000" bIns="254000" anchor="ctr"/>
          <a:lstStyle/>
          <a:p>
            <a:pPr marL="0" lvl="1" defTabSz="457200">
              <a:defRPr/>
            </a:pPr>
            <a:endParaRPr lang="pt-BR" sz="3200" b="1">
              <a:solidFill>
                <a:srgbClr val="FFFFFF"/>
              </a:solidFill>
              <a:latin typeface="Cambria" pitchFamily="18" charset="0"/>
              <a:sym typeface="Boton BQ Medium"/>
            </a:endParaRPr>
          </a:p>
        </p:txBody>
      </p:sp>
      <p:grpSp>
        <p:nvGrpSpPr>
          <p:cNvPr id="7171" name="Group 52"/>
          <p:cNvGrpSpPr>
            <a:grpSpLocks/>
          </p:cNvGrpSpPr>
          <p:nvPr/>
        </p:nvGrpSpPr>
        <p:grpSpPr bwMode="auto">
          <a:xfrm>
            <a:off x="6340475" y="-344488"/>
            <a:ext cx="6184900" cy="7546976"/>
            <a:chOff x="0" y="0"/>
            <a:chExt cx="12371394" cy="15095651"/>
          </a:xfrm>
        </p:grpSpPr>
        <p:sp>
          <p:nvSpPr>
            <p:cNvPr id="1077" name="Shape 40"/>
            <p:cNvSpPr>
              <a:spLocks noChangeArrowheads="1"/>
            </p:cNvSpPr>
            <p:nvPr/>
          </p:nvSpPr>
          <p:spPr bwMode="auto">
            <a:xfrm rot="540000">
              <a:off x="987553" y="730334"/>
              <a:ext cx="10396290" cy="13434936"/>
            </a:xfrm>
            <a:prstGeom prst="rect">
              <a:avLst/>
            </a:prstGeom>
            <a:solidFill>
              <a:srgbClr val="FFFFFF"/>
            </a:solidFill>
            <a:ln w="25400" cap="flat" algn="ctr">
              <a:solidFill>
                <a:srgbClr val="85888D"/>
              </a:solidFill>
              <a:prstDash val="solid"/>
              <a:miter lim="400000"/>
              <a:headEnd type="none" w="med" len="med"/>
              <a:tailEnd type="none" w="med" len="med"/>
            </a:ln>
            <a:effectLst>
              <a:outerShdw dist="76200" dir="3978654" rotWithShape="0">
                <a:srgbClr val="000000">
                  <a:alpha val="50000"/>
                </a:srgbClr>
              </a:outerShdw>
            </a:effectLst>
          </p:spPr>
          <p:txBody>
            <a:bodyPr lIns="0" tIns="0" rIns="0" bIns="0" anchor="ctr"/>
            <a:lstStyle/>
            <a:p>
              <a:pPr>
                <a:defRPr/>
              </a:pPr>
              <a:r>
                <a:rPr lang="en-US" altLang="en-US" sz="1600">
                  <a:latin typeface="Calibri" pitchFamily="34" charset="0"/>
                </a:rPr>
                <a:t>     </a:t>
              </a:r>
            </a:p>
          </p:txBody>
        </p:sp>
        <p:pic>
          <p:nvPicPr>
            <p:cNvPr id="7179" name="wsc2018_cover.pdf"/>
            <p:cNvPicPr preferRelativeResize="0">
              <a:picLocks noChangeArrowheads="1"/>
            </p:cNvPicPr>
            <p:nvPr/>
          </p:nvPicPr>
          <p:blipFill>
            <a:blip r:embed="rId13"/>
            <a:srcRect/>
            <a:stretch>
              <a:fillRect/>
            </a:stretch>
          </p:blipFill>
          <p:spPr bwMode="auto">
            <a:xfrm rot="540000">
              <a:off x="1192747" y="1395224"/>
              <a:ext cx="9878312" cy="13007847"/>
            </a:xfrm>
            <a:prstGeom prst="rect">
              <a:avLst/>
            </a:prstGeom>
            <a:noFill/>
            <a:ln w="12700" algn="ctr">
              <a:noFill/>
              <a:miter lim="400000"/>
              <a:headEnd/>
              <a:tailEnd/>
            </a:ln>
          </p:spPr>
        </p:pic>
      </p:grpSp>
      <p:grpSp>
        <p:nvGrpSpPr>
          <p:cNvPr id="7172" name="Group 55"/>
          <p:cNvGrpSpPr>
            <a:grpSpLocks/>
          </p:cNvGrpSpPr>
          <p:nvPr/>
        </p:nvGrpSpPr>
        <p:grpSpPr bwMode="auto">
          <a:xfrm>
            <a:off x="0" y="4330700"/>
            <a:ext cx="2576513" cy="2527300"/>
            <a:chOff x="0" y="0"/>
            <a:chExt cx="5188942" cy="5089274"/>
          </a:xfrm>
        </p:grpSpPr>
        <p:sp>
          <p:nvSpPr>
            <p:cNvPr id="1080" name="Shape 49"/>
            <p:cNvSpPr>
              <a:spLocks noChangeArrowheads="1"/>
            </p:cNvSpPr>
            <p:nvPr/>
          </p:nvSpPr>
          <p:spPr bwMode="auto">
            <a:xfrm rot="18900000">
              <a:off x="770509" y="770425"/>
              <a:ext cx="3548814" cy="3548426"/>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081" name="Shape 50"/>
            <p:cNvSpPr>
              <a:spLocks/>
            </p:cNvSpPr>
            <p:nvPr/>
          </p:nvSpPr>
          <p:spPr bwMode="auto">
            <a:xfrm>
              <a:off x="0" y="0"/>
              <a:ext cx="5089830"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3200">
                <a:latin typeface="Calibri" pitchFamily="34" charset="0"/>
              </a:endParaRPr>
            </a:p>
          </p:txBody>
        </p:sp>
        <p:sp>
          <p:nvSpPr>
            <p:cNvPr id="1082" name="Shape 51"/>
            <p:cNvSpPr>
              <a:spLocks noChangeArrowheads="1"/>
            </p:cNvSpPr>
            <p:nvPr/>
          </p:nvSpPr>
          <p:spPr bwMode="auto">
            <a:xfrm>
              <a:off x="4412039" y="4072698"/>
              <a:ext cx="776903" cy="971821"/>
            </a:xfrm>
            <a:prstGeom prst="rect">
              <a:avLst/>
            </a:prstGeom>
            <a:noFill/>
            <a:ln w="12700" cap="flat" algn="ctr">
              <a:noFill/>
              <a:prstDash val="solid"/>
              <a:miter lim="400000"/>
              <a:headEnd type="none" w="med" len="med"/>
              <a:tailEnd type="none" w="med" len="med"/>
            </a:ln>
            <a:effectLst/>
          </p:spPr>
          <p:txBody>
            <a:bodyPr lIns="71438" tIns="71438" rIns="71438" bIns="71438" anchor="ctr"/>
            <a:lstStyle/>
            <a:p>
              <a:pPr>
                <a:defRPr/>
              </a:pPr>
              <a:r>
                <a:rPr lang="en-US" altLang="en-US">
                  <a:solidFill>
                    <a:srgbClr val="85888D"/>
                  </a:solidFill>
                  <a:latin typeface="Helvetica" charset="0"/>
                  <a:cs typeface="Helvetica" charset="0"/>
                  <a:sym typeface="Helvetica" charset="0"/>
                </a:rPr>
                <a:t>®</a:t>
              </a:r>
            </a:p>
          </p:txBody>
        </p:sp>
      </p:grpSp>
      <p:sp>
        <p:nvSpPr>
          <p:cNvPr id="7173"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8194" name="Picture 19"/>
          <p:cNvPicPr preferRelativeResize="0">
            <a:picLocks noChangeArrowheads="1"/>
          </p:cNvPicPr>
          <p:nvPr/>
        </p:nvPicPr>
        <p:blipFill>
          <a:blip r:embed="rId13"/>
          <a:srcRect/>
          <a:stretch>
            <a:fillRect/>
          </a:stretch>
        </p:blipFill>
        <p:spPr bwMode="auto">
          <a:xfrm>
            <a:off x="571500" y="595313"/>
            <a:ext cx="5438775" cy="1281112"/>
          </a:xfrm>
          <a:prstGeom prst="rect">
            <a:avLst/>
          </a:prstGeom>
          <a:noFill/>
          <a:ln w="9525" algn="ctr">
            <a:noFill/>
            <a:miter lim="800000"/>
            <a:headEnd/>
            <a:tailEnd/>
          </a:ln>
        </p:spPr>
      </p:pic>
      <p:sp>
        <p:nvSpPr>
          <p:cNvPr id="1088" name="Shape 48"/>
          <p:cNvSpPr>
            <a:spLocks noChangeArrowheads="1"/>
          </p:cNvSpPr>
          <p:nvPr/>
        </p:nvSpPr>
        <p:spPr bwMode="auto">
          <a:xfrm>
            <a:off x="6756400" y="227013"/>
            <a:ext cx="5200650" cy="6403975"/>
          </a:xfrm>
          <a:prstGeom prst="rect">
            <a:avLst/>
          </a:prstGeom>
          <a:solidFill>
            <a:srgbClr val="373896"/>
          </a:solidFill>
          <a:ln w="12700" cap="flat" algn="ctr">
            <a:noFill/>
            <a:prstDash val="solid"/>
            <a:miter lim="400000"/>
            <a:headEnd type="none" w="med" len="med"/>
            <a:tailEnd type="none" w="med" len="med"/>
          </a:ln>
          <a:effectLst>
            <a:outerShdw dist="25400" dir="5400000" rotWithShape="0">
              <a:srgbClr val="000000">
                <a:alpha val="50000"/>
              </a:srgbClr>
            </a:outerShdw>
          </a:effectLst>
        </p:spPr>
        <p:txBody>
          <a:bodyPr lIns="35719" tIns="35719" rIns="35719" bIns="35719" anchor="ctr"/>
          <a:lstStyle/>
          <a:p>
            <a:pPr>
              <a:defRPr/>
            </a:pPr>
            <a:endParaRPr lang="en-US" altLang="en-US" sz="1600">
              <a:solidFill>
                <a:srgbClr val="FFFFFF"/>
              </a:solidFill>
              <a:latin typeface="Calibri" pitchFamily="34" charset="0"/>
            </a:endParaRPr>
          </a:p>
        </p:txBody>
      </p:sp>
      <p:grpSp>
        <p:nvGrpSpPr>
          <p:cNvPr id="8196" name="Group 65"/>
          <p:cNvGrpSpPr>
            <a:grpSpLocks/>
          </p:cNvGrpSpPr>
          <p:nvPr/>
        </p:nvGrpSpPr>
        <p:grpSpPr bwMode="auto">
          <a:xfrm>
            <a:off x="12700" y="4318000"/>
            <a:ext cx="2595563" cy="2544763"/>
            <a:chOff x="0" y="0"/>
            <a:chExt cx="5188942" cy="5089274"/>
          </a:xfrm>
        </p:grpSpPr>
        <p:sp>
          <p:nvSpPr>
            <p:cNvPr id="1090" name="Shape 49"/>
            <p:cNvSpPr>
              <a:spLocks noChangeArrowheads="1"/>
            </p:cNvSpPr>
            <p:nvPr/>
          </p:nvSpPr>
          <p:spPr bwMode="auto">
            <a:xfrm rot="18900000">
              <a:off x="771201" y="771488"/>
              <a:ext cx="3548157" cy="3546298"/>
            </a:xfrm>
            <a:prstGeom prst="rect">
              <a:avLst/>
            </a:prstGeom>
            <a:noFill/>
            <a:ln w="25400" cap="flat" algn="ctr">
              <a:solidFill>
                <a:srgbClr val="85888D"/>
              </a:solidFill>
              <a:prstDash val="solid"/>
              <a:miter lim="400000"/>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091" name="Shape 50"/>
            <p:cNvSpPr>
              <a:spLocks/>
            </p:cNvSpPr>
            <p:nvPr/>
          </p:nvSpPr>
          <p:spPr bwMode="auto">
            <a:xfrm>
              <a:off x="0" y="0"/>
              <a:ext cx="5090557" cy="5089274"/>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lgn="ctr">
              <a:solidFill>
                <a:srgbClr val="85888D"/>
              </a:solidFill>
              <a:prstDash val="solid"/>
              <a:round/>
              <a:headEnd type="none" w="med" len="med"/>
              <a:tailEnd type="none" w="med" len="med"/>
            </a:ln>
          </p:spPr>
          <p:txBody>
            <a:bodyPr lIns="0" tIns="0" rIns="0" bIns="0" anchor="ctr"/>
            <a:lstStyle/>
            <a:p>
              <a:pPr>
                <a:defRPr/>
              </a:pPr>
              <a:endParaRPr lang="en-US" altLang="en-US" sz="1600">
                <a:latin typeface="Calibri" pitchFamily="34" charset="0"/>
              </a:endParaRPr>
            </a:p>
          </p:txBody>
        </p:sp>
        <p:sp>
          <p:nvSpPr>
            <p:cNvPr id="1092" name="Shape 51"/>
            <p:cNvSpPr>
              <a:spLocks noChangeArrowheads="1"/>
            </p:cNvSpPr>
            <p:nvPr/>
          </p:nvSpPr>
          <p:spPr bwMode="auto">
            <a:xfrm>
              <a:off x="4411393" y="4073324"/>
              <a:ext cx="777549" cy="971502"/>
            </a:xfrm>
            <a:prstGeom prst="rect">
              <a:avLst/>
            </a:prstGeom>
            <a:noFill/>
            <a:ln w="12700" cap="flat" algn="ctr">
              <a:noFill/>
              <a:prstDash val="solid"/>
              <a:miter lim="400000"/>
              <a:headEnd type="none" w="med" len="med"/>
              <a:tailEnd type="none" w="med" len="med"/>
            </a:ln>
            <a:effectLst/>
          </p:spPr>
          <p:txBody>
            <a:bodyPr lIns="35719" tIns="35719" rIns="35719" bIns="35719" anchor="ctr"/>
            <a:lstStyle/>
            <a:p>
              <a:pPr>
                <a:defRPr/>
              </a:pPr>
              <a:r>
                <a:rPr lang="en-US" altLang="en-US" sz="1400">
                  <a:solidFill>
                    <a:srgbClr val="85888D"/>
                  </a:solidFill>
                  <a:latin typeface="Helvetica" charset="0"/>
                  <a:cs typeface="Helvetica" charset="0"/>
                  <a:sym typeface="Helvetica" charset="0"/>
                </a:rPr>
                <a:t>®</a:t>
              </a:r>
            </a:p>
          </p:txBody>
        </p:sp>
      </p:grpSp>
      <p:sp>
        <p:nvSpPr>
          <p:cNvPr id="1093" name="Shape 54"/>
          <p:cNvSpPr>
            <a:spLocks noChangeArrowheads="1"/>
          </p:cNvSpPr>
          <p:nvPr/>
        </p:nvSpPr>
        <p:spPr bwMode="auto">
          <a:xfrm>
            <a:off x="7467600" y="661988"/>
            <a:ext cx="3781425" cy="3675062"/>
          </a:xfrm>
          <a:prstGeom prst="rect">
            <a:avLst/>
          </a:prstGeom>
          <a:noFill/>
          <a:ln w="12700" cap="flat" algn="ctr">
            <a:noFill/>
            <a:prstDash val="solid"/>
            <a:miter lim="400000"/>
            <a:headEnd type="none" w="med" len="med"/>
            <a:tailEnd type="none" w="med" len="med"/>
          </a:ln>
          <a:effectLst/>
        </p:spPr>
        <p:txBody>
          <a:bodyPr lIns="22860" rIns="22860"/>
          <a:lstStyle/>
          <a:p>
            <a:pPr marL="288925" indent="-288925" defTabSz="457200">
              <a:lnSpc>
                <a:spcPct val="90000"/>
              </a:lnSpc>
              <a:spcBef>
                <a:spcPts val="900"/>
              </a:spcBef>
              <a:buSzPct val="75000"/>
              <a:buFontTx/>
              <a:buChar char="•"/>
              <a:defRPr/>
            </a:pPr>
            <a:endParaRPr lang="en-US" altLang="en-US" sz="2900" b="1">
              <a:solidFill>
                <a:srgbClr val="FFFFFF"/>
              </a:solidFill>
              <a:latin typeface="Cambria" pitchFamily="18" charset="0"/>
              <a:sym typeface="PopplLaudatio-Regular"/>
            </a:endParaRPr>
          </a:p>
        </p:txBody>
      </p:sp>
      <p:sp>
        <p:nvSpPr>
          <p:cNvPr id="1094" name="Shape 55"/>
          <p:cNvSpPr>
            <a:spLocks noChangeArrowheads="1"/>
          </p:cNvSpPr>
          <p:nvPr/>
        </p:nvSpPr>
        <p:spPr bwMode="auto">
          <a:xfrm>
            <a:off x="7123113" y="4818063"/>
            <a:ext cx="4475162" cy="1477962"/>
          </a:xfrm>
          <a:prstGeom prst="rect">
            <a:avLst/>
          </a:prstGeom>
          <a:noFill/>
          <a:ln w="12700" cap="flat" algn="ctr">
            <a:noFill/>
            <a:prstDash val="solid"/>
            <a:miter lim="400000"/>
            <a:headEnd type="none" w="med" len="med"/>
            <a:tailEnd type="none" w="med" len="med"/>
          </a:ln>
          <a:effectLst/>
        </p:spPr>
        <p:txBody>
          <a:bodyPr lIns="22860" rIns="22860"/>
          <a:lstStyle/>
          <a:p>
            <a:pPr algn="ctr" defTabSz="457200">
              <a:spcBef>
                <a:spcPts val="300"/>
              </a:spcBef>
              <a:defRPr/>
            </a:pPr>
            <a:r>
              <a:rPr lang="en-US" altLang="en-US" sz="3000" b="1" i="1">
                <a:solidFill>
                  <a:srgbClr val="FFFFFF"/>
                </a:solidFill>
                <a:latin typeface="Cambria" pitchFamily="18" charset="0"/>
                <a:sym typeface="PopplLaudatio-Italic"/>
              </a:rPr>
              <a:t>CAR</a:t>
            </a:r>
            <a:r>
              <a:rPr lang="en-US" altLang="en-US" sz="3000" b="1">
                <a:solidFill>
                  <a:srgbClr val="FFFFFF"/>
                </a:solidFill>
                <a:latin typeface="Cambria" pitchFamily="18" charset="0"/>
                <a:sym typeface="PopplLaudatio-Regular"/>
              </a:rPr>
              <a:t>, videos, and other WSC materials at</a:t>
            </a:r>
            <a:r>
              <a:rPr lang="en-US" altLang="en-US" sz="3000" b="1">
                <a:solidFill>
                  <a:srgbClr val="FFFFFF"/>
                </a:solidFill>
                <a:effectLst>
                  <a:outerShdw blurRad="38100" dist="38100" dir="2700000" algn="tl">
                    <a:srgbClr val="000000"/>
                  </a:outerShdw>
                </a:effectLst>
                <a:latin typeface="Cambria" pitchFamily="18" charset="0"/>
                <a:sym typeface="PopplLaudatio-Regular"/>
              </a:rPr>
              <a:t> </a:t>
            </a:r>
            <a:r>
              <a:rPr lang="en-US" altLang="en-US" sz="3000" b="1" u="sng">
                <a:solidFill>
                  <a:srgbClr val="00B0F0"/>
                </a:solidFill>
                <a:latin typeface="Cambria" pitchFamily="18" charset="0"/>
                <a:sym typeface="PopplLaudatio-Regular"/>
              </a:rPr>
              <a:t>www.na.org/conference </a:t>
            </a:r>
          </a:p>
        </p:txBody>
      </p:sp>
      <p:pic>
        <p:nvPicPr>
          <p:cNvPr id="8199" name="wsc2018_logo_bluetext.png"/>
          <p:cNvPicPr preferRelativeResize="0">
            <a:picLocks noChangeArrowheads="1"/>
          </p:cNvPicPr>
          <p:nvPr/>
        </p:nvPicPr>
        <p:blipFill>
          <a:blip r:embed="rId14"/>
          <a:srcRect/>
          <a:stretch>
            <a:fillRect/>
          </a:stretch>
        </p:blipFill>
        <p:spPr bwMode="auto">
          <a:xfrm>
            <a:off x="561975" y="2019300"/>
            <a:ext cx="5597525" cy="2124075"/>
          </a:xfrm>
          <a:prstGeom prst="rect">
            <a:avLst/>
          </a:prstGeom>
          <a:noFill/>
          <a:ln w="12700" algn="ctr">
            <a:noFill/>
            <a:miter lim="400000"/>
            <a:headEnd/>
            <a:tailEnd/>
          </a:ln>
        </p:spPr>
      </p:pic>
      <p:sp>
        <p:nvSpPr>
          <p:cNvPr id="1096" name="Shape 58"/>
          <p:cNvSpPr>
            <a:spLocks noChangeArrowheads="1"/>
          </p:cNvSpPr>
          <p:nvPr/>
        </p:nvSpPr>
        <p:spPr bwMode="auto">
          <a:xfrm>
            <a:off x="5099050" y="4318000"/>
            <a:ext cx="1247775" cy="615950"/>
          </a:xfrm>
          <a:prstGeom prst="rect">
            <a:avLst/>
          </a:prstGeom>
          <a:noFill/>
          <a:ln w="12700" cap="flat" algn="ctr">
            <a:noFill/>
            <a:prstDash val="solid"/>
            <a:miter lim="400000"/>
            <a:headEnd type="none" w="med" len="med"/>
            <a:tailEnd type="none" w="med" len="med"/>
          </a:ln>
          <a:effectLst/>
        </p:spPr>
        <p:txBody>
          <a:bodyPr lIns="22860" rIns="22860"/>
          <a:lstStyle/>
          <a:p>
            <a:pPr>
              <a:defRPr/>
            </a:pPr>
            <a:r>
              <a:rPr lang="en-US" altLang="en-US" sz="1700">
                <a:solidFill>
                  <a:srgbClr val="53585F"/>
                </a:solidFill>
                <a:latin typeface="Cambria" pitchFamily="18" charset="0"/>
                <a:sym typeface="Boton BQ Medium"/>
              </a:rPr>
              <a:t>A Vision for NA Service</a:t>
            </a:r>
          </a:p>
        </p:txBody>
      </p:sp>
      <p:sp>
        <p:nvSpPr>
          <p:cNvPr id="8201"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2"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CB3E1"/>
            </a:gs>
            <a:gs pos="22086">
              <a:srgbClr val="FFFFFF"/>
            </a:gs>
            <a:gs pos="100000">
              <a:srgbClr val="FFFFFF"/>
            </a:gs>
          </a:gsLst>
          <a:lin ang="0"/>
        </a:gradFill>
        <a:effectLst/>
      </p:bgPr>
    </p:bg>
    <p:spTree>
      <p:nvGrpSpPr>
        <p:cNvPr id="1" name=""/>
        <p:cNvGrpSpPr/>
        <p:nvPr/>
      </p:nvGrpSpPr>
      <p:grpSpPr>
        <a:xfrm>
          <a:off x="0" y="0"/>
          <a:ext cx="0" cy="0"/>
          <a:chOff x="0" y="0"/>
          <a:chExt cx="0" cy="0"/>
        </a:xfrm>
      </p:grpSpPr>
      <p:pic>
        <p:nvPicPr>
          <p:cNvPr id="9218" name="wsc2018_logo_bluetext.png"/>
          <p:cNvPicPr preferRelativeResize="0">
            <a:picLocks noChangeArrowheads="1"/>
          </p:cNvPicPr>
          <p:nvPr/>
        </p:nvPicPr>
        <p:blipFill>
          <a:blip r:embed="rId13"/>
          <a:srcRect/>
          <a:stretch>
            <a:fillRect/>
          </a:stretch>
        </p:blipFill>
        <p:spPr bwMode="auto">
          <a:xfrm>
            <a:off x="269875" y="254000"/>
            <a:ext cx="4119563" cy="1563688"/>
          </a:xfrm>
          <a:prstGeom prst="rect">
            <a:avLst/>
          </a:prstGeom>
          <a:noFill/>
          <a:ln w="12700" algn="ctr">
            <a:noFill/>
            <a:miter lim="400000"/>
            <a:headEnd/>
            <a:tailEnd/>
          </a:ln>
        </p:spPr>
      </p:pic>
      <p:pic>
        <p:nvPicPr>
          <p:cNvPr id="9219" name="WSC2018_chairs.jpg"/>
          <p:cNvPicPr preferRelativeResize="0">
            <a:picLocks noChangeArrowheads="1"/>
          </p:cNvPicPr>
          <p:nvPr/>
        </p:nvPicPr>
        <p:blipFill>
          <a:blip r:embed="rId14"/>
          <a:srcRect/>
          <a:stretch>
            <a:fillRect/>
          </a:stretch>
        </p:blipFill>
        <p:spPr bwMode="auto">
          <a:xfrm>
            <a:off x="9163050" y="4997450"/>
            <a:ext cx="3078163" cy="1847850"/>
          </a:xfrm>
          <a:prstGeom prst="rect">
            <a:avLst/>
          </a:prstGeom>
          <a:noFill/>
          <a:ln w="12700" algn="ctr">
            <a:noFill/>
            <a:miter lim="400000"/>
            <a:headEnd/>
            <a:tailEnd/>
          </a:ln>
        </p:spPr>
      </p:pic>
      <p:sp>
        <p:nvSpPr>
          <p:cNvPr id="9220" name="Title Placeholder 1"/>
          <p:cNvSpPr>
            <a:spLocks noChangeArrowheads="1"/>
          </p:cNvSpPr>
          <p:nvPr>
            <p:ph type="title"/>
          </p:nvPr>
        </p:nvSpPr>
        <p:spPr bwMode="auto">
          <a:xfrm>
            <a:off x="838200" y="365125"/>
            <a:ext cx="10515600" cy="13255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Text Placeholder 2"/>
          <p:cNvSpPr>
            <a:spLocks noChangeArrowheads="1"/>
          </p:cNvSpPr>
          <p:nvPr>
            <p:ph type="body" idx="1"/>
          </p:nvPr>
        </p:nvSpPr>
        <p:spPr bwMode="auto">
          <a:xfrm>
            <a:off x="838200" y="1825625"/>
            <a:ext cx="10515600" cy="43513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0" fontAlgn="base" hangingPunct="0">
        <a:lnSpc>
          <a:spcPct val="90000"/>
        </a:lnSpc>
        <a:spcBef>
          <a:spcPct val="0"/>
        </a:spcBef>
        <a:spcAft>
          <a:spcPct val="0"/>
        </a:spcAft>
        <a:buSzPct val="100000"/>
        <a:defRPr sz="4400">
          <a:solidFill>
            <a:schemeClr val="tx1"/>
          </a:solidFill>
          <a:latin typeface="+mj-lt"/>
          <a:ea typeface="+mj-ea"/>
          <a:cs typeface="+mj-cs"/>
        </a:defRPr>
      </a:lvl1pPr>
      <a:lvl2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2pPr>
      <a:lvl3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3pPr>
      <a:lvl4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4pPr>
      <a:lvl5pPr algn="l" rtl="0" eaLnBrk="0" fontAlgn="base" hangingPunct="0">
        <a:lnSpc>
          <a:spcPct val="90000"/>
        </a:lnSpc>
        <a:spcBef>
          <a:spcPct val="0"/>
        </a:spcBef>
        <a:spcAft>
          <a:spcPct val="0"/>
        </a:spcAft>
        <a:buSzPct val="100000"/>
        <a:defRPr sz="4400">
          <a:solidFill>
            <a:schemeClr val="tx1"/>
          </a:solidFill>
          <a:latin typeface="Calibri Light"/>
          <a:cs typeface="Arial" charset="0"/>
        </a:defRPr>
      </a:lvl5pPr>
      <a:lvl6pPr marL="457200" algn="l" rtl="0" fontAlgn="base">
        <a:lnSpc>
          <a:spcPct val="90000"/>
        </a:lnSpc>
        <a:spcBef>
          <a:spcPct val="0"/>
        </a:spcBef>
        <a:spcAft>
          <a:spcPct val="0"/>
        </a:spcAft>
        <a:buSzPct val="100000"/>
        <a:defRPr sz="4400">
          <a:solidFill>
            <a:schemeClr val="tx1"/>
          </a:solidFill>
          <a:latin typeface="Calibri Light"/>
          <a:cs typeface="Arial" charset="0"/>
        </a:defRPr>
      </a:lvl6pPr>
      <a:lvl7pPr marL="914400" algn="l" rtl="0" fontAlgn="base">
        <a:lnSpc>
          <a:spcPct val="90000"/>
        </a:lnSpc>
        <a:spcBef>
          <a:spcPct val="0"/>
        </a:spcBef>
        <a:spcAft>
          <a:spcPct val="0"/>
        </a:spcAft>
        <a:buSzPct val="100000"/>
        <a:defRPr sz="4400">
          <a:solidFill>
            <a:schemeClr val="tx1"/>
          </a:solidFill>
          <a:latin typeface="Calibri Light"/>
          <a:cs typeface="Arial" charset="0"/>
        </a:defRPr>
      </a:lvl7pPr>
      <a:lvl8pPr marL="1371600" algn="l" rtl="0" fontAlgn="base">
        <a:lnSpc>
          <a:spcPct val="90000"/>
        </a:lnSpc>
        <a:spcBef>
          <a:spcPct val="0"/>
        </a:spcBef>
        <a:spcAft>
          <a:spcPct val="0"/>
        </a:spcAft>
        <a:buSzPct val="100000"/>
        <a:defRPr sz="4400">
          <a:solidFill>
            <a:schemeClr val="tx1"/>
          </a:solidFill>
          <a:latin typeface="Calibri Light"/>
          <a:cs typeface="Arial" charset="0"/>
        </a:defRPr>
      </a:lvl8pPr>
      <a:lvl9pPr marL="1828800" algn="l" rtl="0" fontAlgn="base">
        <a:lnSpc>
          <a:spcPct val="90000"/>
        </a:lnSpc>
        <a:spcBef>
          <a:spcPct val="0"/>
        </a:spcBef>
        <a:spcAft>
          <a:spcPct val="0"/>
        </a:spcAft>
        <a:buSzPct val="100000"/>
        <a:defRPr sz="4400">
          <a:solidFill>
            <a:schemeClr val="tx1"/>
          </a:solidFill>
          <a:latin typeface="Calibri Light"/>
          <a:cs typeface="Arial" charset="0"/>
        </a:defRPr>
      </a:lvl9pPr>
    </p:titleStyle>
    <p:bodyStyle>
      <a:lvl1pPr marL="228600" indent="-228600" algn="l" rtl="0" eaLnBrk="0" fontAlgn="base" hangingPunct="0">
        <a:lnSpc>
          <a:spcPct val="90000"/>
        </a:lnSpc>
        <a:spcBef>
          <a:spcPts val="1000"/>
        </a:spcBef>
        <a:spcAft>
          <a:spcPct val="0"/>
        </a:spcAft>
        <a:buSzPct val="100000"/>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SzPct val="100000"/>
        <a:buFont typeface="Arial" charset="0"/>
        <a:buChar char="•"/>
        <a:defRPr sz="2400">
          <a:solidFill>
            <a:schemeClr val="tx1"/>
          </a:solidFill>
          <a:latin typeface="+mn-lt"/>
          <a:cs typeface="+mn-cs"/>
        </a:defRPr>
      </a:lvl2pPr>
      <a:lvl3pPr marL="11430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3pPr>
      <a:lvl4pPr marL="16002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4pPr>
      <a:lvl5pPr marL="2057400" indent="-228600" algn="l" rtl="0" eaLnBrk="0" fontAlgn="base" hangingPunct="0">
        <a:lnSpc>
          <a:spcPct val="90000"/>
        </a:lnSpc>
        <a:spcBef>
          <a:spcPts val="500"/>
        </a:spcBef>
        <a:spcAft>
          <a:spcPct val="0"/>
        </a:spcAft>
        <a:buSzPct val="100000"/>
        <a:buFont typeface="Arial" charset="0"/>
        <a:buChar char="•"/>
        <a:defRPr sz="2000">
          <a:solidFill>
            <a:schemeClr val="tx1"/>
          </a:solidFill>
          <a:latin typeface="+mn-lt"/>
          <a:cs typeface="+mn-cs"/>
        </a:defRPr>
      </a:lvl5pPr>
      <a:lvl6pPr marL="25146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6pPr>
      <a:lvl7pPr marL="29718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7pPr>
      <a:lvl8pPr marL="34290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8pPr>
      <a:lvl9pPr marL="3886200" indent="-228600" algn="l" rtl="0" fontAlgn="base">
        <a:lnSpc>
          <a:spcPct val="90000"/>
        </a:lnSpc>
        <a:spcBef>
          <a:spcPts val="500"/>
        </a:spcBef>
        <a:spcAft>
          <a:spcPct val="0"/>
        </a:spcAft>
        <a:buSzPct val="100000"/>
        <a:buFont typeface="Arial" charset="0"/>
        <a:buChar char="•"/>
        <a:defRPr>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na.org/confere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p:cNvSpPr>
            <a:spLocks noChangeArrowheads="1"/>
          </p:cNvSpPr>
          <p:nvPr/>
        </p:nvSpPr>
        <p:spPr bwMode="auto">
          <a:xfrm>
            <a:off x="185738" y="1789113"/>
            <a:ext cx="6540500" cy="2039937"/>
          </a:xfrm>
          <a:prstGeom prst="rect">
            <a:avLst/>
          </a:prstGeom>
          <a:noFill/>
          <a:ln w="9525" algn="ctr">
            <a:noFill/>
            <a:round/>
            <a:headEnd/>
            <a:tailEnd/>
          </a:ln>
        </p:spPr>
        <p:txBody>
          <a:bodyPr/>
          <a:lstStyle/>
          <a:p>
            <a:pPr marL="0" lvl="1" algn="ctr" defTabSz="457200">
              <a:spcAft>
                <a:spcPts val="1200"/>
              </a:spcAft>
            </a:pPr>
            <a:r>
              <a:rPr lang="pt-BR" sz="3200" b="1">
                <a:solidFill>
                  <a:srgbClr val="FFFFFF"/>
                </a:solidFill>
                <a:latin typeface="Cambria" pitchFamily="18" charset="0"/>
              </a:rPr>
              <a:t>Este é o quinto de </a:t>
            </a:r>
            <a:r>
              <a:rPr lang="en-US" sz="3200">
                <a:latin typeface="Calibri" pitchFamily="34" charset="0"/>
              </a:rPr>
              <a:t/>
            </a:r>
            <a:br>
              <a:rPr lang="en-US" sz="3200">
                <a:latin typeface="Calibri" pitchFamily="34" charset="0"/>
              </a:rPr>
            </a:br>
            <a:r>
              <a:rPr lang="pt-BR" sz="3200" b="1">
                <a:solidFill>
                  <a:srgbClr val="FFFFFF"/>
                </a:solidFill>
                <a:latin typeface="Cambria" pitchFamily="18" charset="0"/>
              </a:rPr>
              <a:t>cinco PowerPoints cobrindo o material do </a:t>
            </a:r>
            <a:r>
              <a:rPr lang="pt-BR" sz="3200" b="1" i="1">
                <a:solidFill>
                  <a:srgbClr val="FFFFFF"/>
                </a:solidFill>
                <a:latin typeface="Cambria" pitchFamily="18" charset="0"/>
              </a:rPr>
              <a:t>Relatório da Agenda da Conferência</a:t>
            </a:r>
            <a:r>
              <a:rPr lang="pt-BR" sz="3200" b="1">
                <a:solidFill>
                  <a:srgbClr val="FFFFFF"/>
                </a:solidFill>
                <a:latin typeface="Cambria" pitchFamily="18" charset="0"/>
              </a:rPr>
              <a:t> de 2018.</a:t>
            </a:r>
          </a:p>
        </p:txBody>
      </p:sp>
      <p:sp>
        <p:nvSpPr>
          <p:cNvPr id="2051" name="Text Placeholder 3"/>
          <p:cNvSpPr>
            <a:spLocks noChangeArrowheads="1"/>
          </p:cNvSpPr>
          <p:nvPr/>
        </p:nvSpPr>
        <p:spPr bwMode="auto">
          <a:xfrm>
            <a:off x="2157413" y="4316413"/>
            <a:ext cx="4498975" cy="1365250"/>
          </a:xfrm>
          <a:prstGeom prst="rect">
            <a:avLst/>
          </a:prstGeom>
          <a:noFill/>
          <a:ln w="9525" cap="flat" algn="ctr">
            <a:noFill/>
            <a:prstDash val="solid"/>
            <a:round/>
            <a:headEnd type="none" w="med" len="med"/>
            <a:tailEnd type="none" w="med" len="med"/>
          </a:ln>
          <a:effectLst/>
        </p:spPr>
        <p:txBody>
          <a:bodyPr/>
          <a:lstStyle/>
          <a:p>
            <a:pPr marL="0" lvl="1" algn="ctr" defTabSz="457200">
              <a:defRPr/>
            </a:pPr>
            <a:r>
              <a:rPr lang="pt-BR" sz="2800" b="1">
                <a:solidFill>
                  <a:srgbClr val="373896"/>
                </a:solidFill>
                <a:effectLst>
                  <a:outerShdw blurRad="38100" dist="38100" dir="2700000" algn="tl">
                    <a:srgbClr val="C0C0C0"/>
                  </a:outerShdw>
                </a:effectLst>
                <a:latin typeface="Cambria" pitchFamily="18" charset="0"/>
              </a:rPr>
              <a:t>Plano Estratégico dos Serviços Mundiais</a:t>
            </a:r>
          </a:p>
          <a:p>
            <a:pPr marL="0" lvl="1" algn="ctr" defTabSz="457200">
              <a:defRPr/>
            </a:pPr>
            <a:r>
              <a:rPr lang="pt-BR" sz="2800" b="1" i="1">
                <a:solidFill>
                  <a:srgbClr val="373896"/>
                </a:solidFill>
                <a:effectLst>
                  <a:outerShdw blurRad="38100" dist="38100" dir="2700000" algn="tl">
                    <a:srgbClr val="C0C0C0"/>
                  </a:outerShdw>
                </a:effectLst>
                <a:latin typeface="Cambria" pitchFamily="18" charset="0"/>
              </a:rPr>
              <a:t>Pesquisa do </a:t>
            </a:r>
            <a:r>
              <a:rPr lang="pt-BR" sz="2800" b="1">
                <a:solidFill>
                  <a:srgbClr val="373896"/>
                </a:solidFill>
                <a:effectLst>
                  <a:outerShdw blurRad="38100" dist="38100" dir="2700000" algn="tl">
                    <a:srgbClr val="C0C0C0"/>
                  </a:outerShdw>
                </a:effectLst>
                <a:latin typeface="Cambria" pitchFamily="18" charset="0"/>
              </a:rPr>
              <a:t>CAR</a:t>
            </a:r>
          </a:p>
        </p:txBody>
      </p:sp>
      <p:pic>
        <p:nvPicPr>
          <p:cNvPr id="15364" name="Picture 4" descr="C:\Users\Carlos\Desktop\CAR 2018\Capturar.PNG"/>
          <p:cNvPicPr>
            <a:picLocks noChangeAspect="1" noChangeArrowheads="1"/>
          </p:cNvPicPr>
          <p:nvPr/>
        </p:nvPicPr>
        <p:blipFill>
          <a:blip r:embed="rId3"/>
          <a:srcRect/>
          <a:stretch>
            <a:fillRect/>
          </a:stretch>
        </p:blipFill>
        <p:spPr bwMode="auto">
          <a:xfrm rot="574324">
            <a:off x="7007225" y="206375"/>
            <a:ext cx="4924425" cy="63706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04"/>
          <p:cNvSpPr>
            <a:spLocks noChangeArrowheads="1"/>
          </p:cNvSpPr>
          <p:nvPr/>
        </p:nvSpPr>
        <p:spPr bwMode="auto">
          <a:xfrm>
            <a:off x="1506538" y="2541588"/>
            <a:ext cx="10115550" cy="1665287"/>
          </a:xfrm>
          <a:prstGeom prst="rect">
            <a:avLst/>
          </a:prstGeom>
          <a:noFill/>
          <a:ln w="12700" algn="ctr">
            <a:noFill/>
            <a:miter lim="400000"/>
            <a:headEnd/>
            <a:tailEnd/>
          </a:ln>
        </p:spPr>
        <p:txBody>
          <a:bodyPr lIns="35719" tIns="35719" rIns="35719" bIns="35719"/>
          <a:lstStyle/>
          <a:p>
            <a:pPr marL="0" lvl="1" algn="r" defTabSz="457200"/>
            <a:r>
              <a:rPr lang="pt-BR" sz="3200">
                <a:solidFill>
                  <a:srgbClr val="92278F"/>
                </a:solidFill>
                <a:latin typeface="Cambria" pitchFamily="18" charset="0"/>
              </a:rPr>
              <a:t>Nós </a:t>
            </a:r>
            <a:r>
              <a:rPr lang="pt-BR" sz="3200" b="1">
                <a:solidFill>
                  <a:srgbClr val="000000"/>
                </a:solidFill>
                <a:latin typeface="Cambria" pitchFamily="18" charset="0"/>
              </a:rPr>
              <a:t>agradecemos</a:t>
            </a:r>
            <a:r>
              <a:rPr lang="pt-BR" sz="3200">
                <a:solidFill>
                  <a:srgbClr val="92278F"/>
                </a:solidFill>
                <a:latin typeface="Cambria" pitchFamily="18" charset="0"/>
              </a:rPr>
              <a:t> </a:t>
            </a:r>
            <a:r>
              <a:rPr lang="pt-BR" sz="3200" b="1">
                <a:solidFill>
                  <a:srgbClr val="000000"/>
                </a:solidFill>
                <a:latin typeface="Cambria" pitchFamily="18" charset="0"/>
              </a:rPr>
              <a:t>pelas sugestões consideradas</a:t>
            </a:r>
            <a:r>
              <a:rPr lang="en-US" sz="3200">
                <a:latin typeface="Calibri" pitchFamily="34" charset="0"/>
              </a:rPr>
              <a:t/>
            </a:r>
            <a:br>
              <a:rPr lang="en-US" sz="3200">
                <a:latin typeface="Calibri" pitchFamily="34" charset="0"/>
              </a:rPr>
            </a:br>
            <a:r>
              <a:rPr lang="pt-BR" sz="3200" b="1">
                <a:solidFill>
                  <a:srgbClr val="000000"/>
                </a:solidFill>
                <a:latin typeface="Cambria" pitchFamily="18" charset="0"/>
              </a:rPr>
              <a:t>de todos membros e quadros de serviço de todo o mundo</a:t>
            </a:r>
            <a:r>
              <a:rPr lang="en-US" sz="3200">
                <a:latin typeface="Calibri" pitchFamily="34" charset="0"/>
              </a:rPr>
              <a:t/>
            </a:r>
            <a:br>
              <a:rPr lang="en-US" sz="3200">
                <a:latin typeface="Calibri" pitchFamily="34" charset="0"/>
              </a:rPr>
            </a:br>
            <a:r>
              <a:rPr lang="pt-BR" sz="3200">
                <a:solidFill>
                  <a:srgbClr val="92278F"/>
                </a:solidFill>
                <a:latin typeface="Cambria" pitchFamily="18" charset="0"/>
              </a:rPr>
              <a:t>que ajudam a estruturar o Plano Estratégico do NAWS.</a:t>
            </a:r>
          </a:p>
        </p:txBody>
      </p:sp>
      <p:sp>
        <p:nvSpPr>
          <p:cNvPr id="24579" name="Shape 104"/>
          <p:cNvSpPr>
            <a:spLocks noChangeArrowheads="1"/>
          </p:cNvSpPr>
          <p:nvPr/>
        </p:nvSpPr>
        <p:spPr bwMode="auto">
          <a:xfrm>
            <a:off x="566738" y="4595813"/>
            <a:ext cx="8713787" cy="2006600"/>
          </a:xfrm>
          <a:prstGeom prst="rect">
            <a:avLst/>
          </a:prstGeom>
          <a:noFill/>
          <a:ln w="12700" algn="ctr">
            <a:noFill/>
            <a:miter lim="400000"/>
            <a:headEnd/>
            <a:tailEnd/>
          </a:ln>
        </p:spPr>
        <p:txBody>
          <a:bodyPr lIns="35719" tIns="35719" rIns="35719" bIns="35719"/>
          <a:lstStyle/>
          <a:p>
            <a:pPr marL="0" lvl="1" defTabSz="457200"/>
            <a:r>
              <a:rPr lang="pt-BR" sz="3200" b="1">
                <a:solidFill>
                  <a:srgbClr val="000000"/>
                </a:solidFill>
                <a:latin typeface="Cambria" pitchFamily="18" charset="0"/>
              </a:rPr>
              <a:t>A participação de todos assegura </a:t>
            </a:r>
            <a:r>
              <a:rPr lang="pt-BR" sz="3200">
                <a:solidFill>
                  <a:srgbClr val="92278F"/>
                </a:solidFill>
                <a:latin typeface="Cambria" pitchFamily="18" charset="0"/>
              </a:rPr>
              <a:t>que os Serviços Mundiais trabalhem em prol dos </a:t>
            </a:r>
            <a:r>
              <a:rPr lang="pt-BR" sz="3200" b="1">
                <a:solidFill>
                  <a:srgbClr val="000000"/>
                </a:solidFill>
                <a:latin typeface="Cambria" pitchFamily="18" charset="0"/>
              </a:rPr>
              <a:t>objetivos mais importantes para a irmandade e </a:t>
            </a:r>
            <a:r>
              <a:rPr lang="pt-BR" sz="3200">
                <a:solidFill>
                  <a:srgbClr val="92278F"/>
                </a:solidFill>
                <a:latin typeface="Cambria" pitchFamily="18" charset="0"/>
              </a:rPr>
              <a:t>pelo alcance da </a:t>
            </a:r>
            <a:r>
              <a:rPr lang="pt-BR" sz="3200" b="1">
                <a:solidFill>
                  <a:srgbClr val="92278F"/>
                </a:solidFill>
                <a:latin typeface="Cambria" pitchFamily="18" charset="0"/>
              </a:rPr>
              <a:t>Visão para o serviço em NA.</a:t>
            </a:r>
          </a:p>
        </p:txBody>
      </p:sp>
      <p:sp>
        <p:nvSpPr>
          <p:cNvPr id="2095" name="TextBox 4"/>
          <p:cNvSpPr>
            <a:spLocks noChangeArrowheads="1"/>
          </p:cNvSpPr>
          <p:nvPr/>
        </p:nvSpPr>
        <p:spPr bwMode="auto">
          <a:xfrm rot="21000000">
            <a:off x="6519863" y="1004888"/>
            <a:ext cx="3883025" cy="2287587"/>
          </a:xfrm>
          <a:prstGeom prst="rect">
            <a:avLst/>
          </a:prstGeom>
          <a:noFill/>
          <a:ln w="9525" cap="flat" algn="ctr">
            <a:noFill/>
            <a:prstDash val="solid"/>
            <a:round/>
            <a:headEnd type="none" w="med" len="med"/>
            <a:tailEnd type="none" w="med" len="med"/>
          </a:ln>
          <a:effectLst/>
        </p:spPr>
        <p:txBody>
          <a:bodyPr/>
          <a:lstStyle/>
          <a:p>
            <a:pPr>
              <a:defRPr/>
            </a:pPr>
            <a:r>
              <a:rPr lang="pt-BR" sz="7200" b="1">
                <a:solidFill>
                  <a:srgbClr val="92278F"/>
                </a:solidFill>
                <a:effectLst>
                  <a:outerShdw blurRad="38100" dist="38100" dir="2700000" algn="tl">
                    <a:srgbClr val="000000"/>
                  </a:outerShdw>
                </a:effectLst>
                <a:latin typeface="Brush Script MT"/>
              </a:rPr>
              <a:t>Obrigado!</a:t>
            </a:r>
          </a:p>
        </p:txBody>
      </p:sp>
      <p:pic>
        <p:nvPicPr>
          <p:cNvPr id="24581" name="Picture 3" descr="C:\Users\Carlos\Desktop\CAR 2018\base comum.png"/>
          <p:cNvPicPr>
            <a:picLocks noChangeAspect="1" noChangeArrowheads="1"/>
          </p:cNvPicPr>
          <p:nvPr/>
        </p:nvPicPr>
        <p:blipFill>
          <a:blip r:embed="rId3"/>
          <a:srcRect/>
          <a:stretch>
            <a:fillRect/>
          </a:stretch>
        </p:blipFill>
        <p:spPr bwMode="auto">
          <a:xfrm>
            <a:off x="238125" y="214313"/>
            <a:ext cx="4143375" cy="18049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a:spLocks noChangeArrowheads="1"/>
          </p:cNvSpPr>
          <p:nvPr/>
        </p:nvSpPr>
        <p:spPr bwMode="auto">
          <a:xfrm>
            <a:off x="287338" y="2368550"/>
            <a:ext cx="12057062" cy="2286000"/>
          </a:xfrm>
          <a:prstGeom prst="rect">
            <a:avLst/>
          </a:prstGeom>
          <a:solidFill>
            <a:srgbClr val="FFFFFF"/>
          </a:solidFill>
          <a:ln w="63500" algn="ctr">
            <a:solidFill>
              <a:srgbClr val="373896"/>
            </a:solidFill>
            <a:miter lim="400000"/>
            <a:headEnd/>
            <a:tailEnd/>
          </a:ln>
        </p:spPr>
        <p:txBody>
          <a:bodyPr lIns="35719" tIns="35719" rIns="35719" bIns="35719" anchor="ctr"/>
          <a:lstStyle/>
          <a:p>
            <a:pPr algn="ctr" latinLnBrk="1" hangingPunct="0"/>
            <a:r>
              <a:rPr lang="pt-BR" sz="5000" b="1">
                <a:solidFill>
                  <a:srgbClr val="000000"/>
                </a:solidFill>
                <a:latin typeface="Cambria" pitchFamily="18" charset="0"/>
              </a:rPr>
              <a:t>Pesquisas de Literatura,</a:t>
            </a:r>
          </a:p>
          <a:p>
            <a:pPr algn="ctr" latinLnBrk="1" hangingPunct="0"/>
            <a:r>
              <a:rPr lang="pt-BR" sz="5000" b="1">
                <a:solidFill>
                  <a:srgbClr val="000000"/>
                </a:solidFill>
                <a:latin typeface="Cambria" pitchFamily="18" charset="0"/>
              </a:rPr>
              <a:t>Material de Serviço</a:t>
            </a:r>
          </a:p>
          <a:p>
            <a:pPr algn="ctr" latinLnBrk="1" hangingPunct="0"/>
            <a:r>
              <a:rPr lang="pt-BR" sz="5000" b="1">
                <a:solidFill>
                  <a:srgbClr val="000000"/>
                </a:solidFill>
                <a:latin typeface="Cambria" pitchFamily="18" charset="0"/>
              </a:rPr>
              <a:t>e Discussões Temáticas</a:t>
            </a:r>
          </a:p>
        </p:txBody>
      </p:sp>
      <p:pic>
        <p:nvPicPr>
          <p:cNvPr id="25603" name="Picture 3" descr="C:\Users\Carlos\Desktop\CAR 2018\base comum.png"/>
          <p:cNvPicPr>
            <a:picLocks noChangeAspect="1" noChangeArrowheads="1"/>
          </p:cNvPicPr>
          <p:nvPr/>
        </p:nvPicPr>
        <p:blipFill>
          <a:blip r:embed="rId3"/>
          <a:srcRect/>
          <a:stretch>
            <a:fillRect/>
          </a:stretch>
        </p:blipFill>
        <p:spPr bwMode="auto">
          <a:xfrm>
            <a:off x="238125" y="214313"/>
            <a:ext cx="4214813" cy="18049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83"/>
          <p:cNvSpPr>
            <a:spLocks noChangeArrowheads="1"/>
          </p:cNvSpPr>
          <p:nvPr/>
        </p:nvSpPr>
        <p:spPr bwMode="auto">
          <a:xfrm>
            <a:off x="4056063" y="287338"/>
            <a:ext cx="7902575" cy="1409700"/>
          </a:xfrm>
          <a:prstGeom prst="rect">
            <a:avLst/>
          </a:prstGeom>
          <a:noFill/>
          <a:ln w="12700" algn="ctr">
            <a:noFill/>
            <a:miter lim="400000"/>
            <a:headEnd/>
            <a:tailEnd/>
          </a:ln>
        </p:spPr>
        <p:txBody>
          <a:bodyPr lIns="35719" tIns="35719" rIns="35719" bIns="35719"/>
          <a:lstStyle/>
          <a:p>
            <a:pPr marL="0" lvl="1" algn="ctr" defTabSz="457200"/>
            <a:r>
              <a:rPr lang="pt-BR" sz="4500" b="1">
                <a:solidFill>
                  <a:srgbClr val="000000"/>
                </a:solidFill>
                <a:latin typeface="Cambria" pitchFamily="18" charset="0"/>
              </a:rPr>
              <a:t>Como a pesquisa foi desenvolvida?</a:t>
            </a:r>
          </a:p>
        </p:txBody>
      </p:sp>
      <p:sp>
        <p:nvSpPr>
          <p:cNvPr id="26627" name="Shape 86"/>
          <p:cNvSpPr>
            <a:spLocks noChangeArrowheads="1"/>
          </p:cNvSpPr>
          <p:nvPr/>
        </p:nvSpPr>
        <p:spPr bwMode="auto">
          <a:xfrm>
            <a:off x="927100" y="2247900"/>
            <a:ext cx="10204450" cy="544513"/>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endParaRPr lang="en-US" altLang="en-US" sz="3200">
              <a:latin typeface="Cambria" pitchFamily="18" charset="0"/>
              <a:sym typeface="PopplLaudatio-Regular"/>
            </a:endParaRPr>
          </a:p>
        </p:txBody>
      </p:sp>
      <p:sp>
        <p:nvSpPr>
          <p:cNvPr id="2103" name="Rectangle 3"/>
          <p:cNvSpPr>
            <a:spLocks noChangeArrowheads="1"/>
          </p:cNvSpPr>
          <p:nvPr/>
        </p:nvSpPr>
        <p:spPr bwMode="auto">
          <a:xfrm>
            <a:off x="927100" y="2247900"/>
            <a:ext cx="10812463" cy="3883025"/>
          </a:xfrm>
          <a:prstGeom prst="rect">
            <a:avLst/>
          </a:prstGeom>
          <a:noFill/>
          <a:ln w="9525" cap="flat" algn="ctr">
            <a:noFill/>
            <a:prstDash val="solid"/>
            <a:round/>
            <a:headEnd type="none" w="med" len="med"/>
            <a:tailEnd type="none" w="med" len="med"/>
          </a:ln>
          <a:effectLst/>
        </p:spPr>
        <p:txBody>
          <a:bodyPr/>
          <a:lstStyle/>
          <a:p>
            <a:pPr marL="457200" indent="-457200">
              <a:buClr>
                <a:srgbClr val="373896"/>
              </a:buClr>
              <a:buFontTx/>
              <a:buBlip>
                <a:blip r:embed="rId3"/>
              </a:buBlip>
              <a:defRPr/>
            </a:pPr>
            <a:r>
              <a:rPr lang="pt-BR" sz="3000" dirty="0">
                <a:solidFill>
                  <a:srgbClr val="000000"/>
                </a:solidFill>
                <a:latin typeface="Cambria" pitchFamily="18" charset="0"/>
              </a:rPr>
              <a:t>Muitas ideias de participantes da Conferência e de membros </a:t>
            </a:r>
          </a:p>
          <a:p>
            <a:pPr marL="457200" indent="-457200">
              <a:buClr>
                <a:srgbClr val="373896"/>
              </a:buClr>
              <a:buFontTx/>
              <a:buBlip>
                <a:blip r:embed="rId3"/>
              </a:buBlip>
              <a:defRPr/>
            </a:pPr>
            <a:r>
              <a:rPr lang="pt-BR" sz="3000" dirty="0">
                <a:solidFill>
                  <a:srgbClr val="000000"/>
                </a:solidFill>
                <a:latin typeface="Cambria" pitchFamily="18" charset="0"/>
              </a:rPr>
              <a:t>Sugestões regionais para nosso processo de planejamento estratégico</a:t>
            </a:r>
          </a:p>
          <a:p>
            <a:pPr marL="457200" indent="-457200">
              <a:buClr>
                <a:srgbClr val="373896"/>
              </a:buClr>
              <a:buFontTx/>
              <a:buBlip>
                <a:blip r:embed="rId3"/>
              </a:buBlip>
              <a:defRPr/>
            </a:pPr>
            <a:r>
              <a:rPr lang="pt-BR" sz="3000" dirty="0">
                <a:solidFill>
                  <a:srgbClr val="000000"/>
                </a:solidFill>
                <a:latin typeface="Cambria" pitchFamily="18" charset="0"/>
              </a:rPr>
              <a:t>Emails e telefonemas dos Serviços Mundiais</a:t>
            </a:r>
          </a:p>
          <a:p>
            <a:pPr marL="457200" indent="-457200">
              <a:buClr>
                <a:srgbClr val="373896"/>
              </a:buClr>
              <a:buFontTx/>
              <a:buBlip>
                <a:blip r:embed="rId3"/>
              </a:buBlip>
              <a:defRPr/>
            </a:pPr>
            <a:r>
              <a:rPr lang="pt-BR" sz="3000" dirty="0">
                <a:solidFill>
                  <a:srgbClr val="000000"/>
                </a:solidFill>
                <a:latin typeface="Cambria" pitchFamily="18" charset="0"/>
              </a:rPr>
              <a:t>Resultados de Oficinas</a:t>
            </a:r>
          </a:p>
          <a:p>
            <a:pPr marL="457200" indent="-457200">
              <a:buClr>
                <a:srgbClr val="373896"/>
              </a:buClr>
              <a:buFontTx/>
              <a:buBlip>
                <a:blip r:embed="rId3"/>
              </a:buBlip>
              <a:defRPr/>
            </a:pPr>
            <a:r>
              <a:rPr lang="pt-BR" sz="3000" dirty="0">
                <a:solidFill>
                  <a:srgbClr val="000000"/>
                </a:solidFill>
                <a:latin typeface="Cambria" pitchFamily="18" charset="0"/>
              </a:rPr>
              <a:t>Conversas com membros do Quadro</a:t>
            </a:r>
          </a:p>
          <a:p>
            <a:pPr marL="457200" indent="-457200">
              <a:buClr>
                <a:srgbClr val="373896"/>
              </a:buClr>
              <a:buFontTx/>
              <a:buBlip>
                <a:blip r:embed="rId3"/>
              </a:buBlip>
              <a:defRPr/>
            </a:pPr>
            <a:r>
              <a:rPr lang="pt-BR" sz="3000" dirty="0">
                <a:solidFill>
                  <a:srgbClr val="000000"/>
                </a:solidFill>
                <a:latin typeface="Cambria" pitchFamily="18" charset="0"/>
              </a:rPr>
              <a:t>As sugestões de participantes da Conferência</a:t>
            </a:r>
          </a:p>
          <a:p>
            <a:pPr marL="457200" indent="-7938">
              <a:buClr>
                <a:srgbClr val="373896"/>
              </a:buClr>
              <a:defRPr/>
            </a:pPr>
            <a:r>
              <a:rPr lang="pt-BR" sz="3000" dirty="0">
                <a:solidFill>
                  <a:srgbClr val="000000"/>
                </a:solidFill>
                <a:latin typeface="Cambria" pitchFamily="18" charset="0"/>
              </a:rPr>
              <a:t>para o esboço desta pesquisa</a:t>
            </a:r>
          </a:p>
          <a:p>
            <a:pPr marL="457200" indent="-457200">
              <a:buClr>
                <a:srgbClr val="373896"/>
              </a:buClr>
              <a:defRPr/>
            </a:pPr>
            <a:endParaRPr lang="en-US" sz="3200" b="1" dirty="0">
              <a:latin typeface="Cambria" pitchFamily="18" charset="0"/>
            </a:endParaRPr>
          </a:p>
        </p:txBody>
      </p:sp>
      <p:pic>
        <p:nvPicPr>
          <p:cNvPr id="26629" name="Picture 3" descr="C:\Users\Carlos\Desktop\CAR 2018\base comum.png"/>
          <p:cNvPicPr>
            <a:picLocks noChangeAspect="1" noChangeArrowheads="1"/>
          </p:cNvPicPr>
          <p:nvPr/>
        </p:nvPicPr>
        <p:blipFill>
          <a:blip r:embed="rId4"/>
          <a:srcRect/>
          <a:stretch>
            <a:fillRect/>
          </a:stretch>
        </p:blipFill>
        <p:spPr bwMode="auto">
          <a:xfrm>
            <a:off x="238125" y="214313"/>
            <a:ext cx="4143375" cy="18049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83"/>
          <p:cNvSpPr>
            <a:spLocks noChangeArrowheads="1"/>
          </p:cNvSpPr>
          <p:nvPr/>
        </p:nvSpPr>
        <p:spPr bwMode="auto">
          <a:xfrm>
            <a:off x="4056063" y="287338"/>
            <a:ext cx="7902575" cy="1409700"/>
          </a:xfrm>
          <a:prstGeom prst="rect">
            <a:avLst/>
          </a:prstGeom>
          <a:noFill/>
          <a:ln w="12700" algn="ctr">
            <a:noFill/>
            <a:miter lim="400000"/>
            <a:headEnd/>
            <a:tailEnd/>
          </a:ln>
        </p:spPr>
        <p:txBody>
          <a:bodyPr lIns="35719" tIns="35719" rIns="35719" bIns="35719"/>
          <a:lstStyle/>
          <a:p>
            <a:pPr marL="0" lvl="1" algn="ctr" defTabSz="457200"/>
            <a:r>
              <a:rPr lang="pt-BR" sz="4500" b="1">
                <a:solidFill>
                  <a:srgbClr val="000000"/>
                </a:solidFill>
                <a:latin typeface="Cambria" pitchFamily="18" charset="0"/>
              </a:rPr>
              <a:t>Como a pesquisa pode ajudar?</a:t>
            </a:r>
          </a:p>
        </p:txBody>
      </p:sp>
      <p:sp>
        <p:nvSpPr>
          <p:cNvPr id="27651" name="Shape 86"/>
          <p:cNvSpPr>
            <a:spLocks noChangeArrowheads="1"/>
          </p:cNvSpPr>
          <p:nvPr/>
        </p:nvSpPr>
        <p:spPr bwMode="auto">
          <a:xfrm>
            <a:off x="927100" y="2247900"/>
            <a:ext cx="10204450" cy="544513"/>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endParaRPr lang="en-US" altLang="en-US" sz="3200">
              <a:latin typeface="Cambria" pitchFamily="18" charset="0"/>
              <a:sym typeface="PopplLaudatio-Regular"/>
            </a:endParaRPr>
          </a:p>
        </p:txBody>
      </p:sp>
      <p:sp>
        <p:nvSpPr>
          <p:cNvPr id="27652" name="Rectangle 3"/>
          <p:cNvSpPr>
            <a:spLocks noChangeArrowheads="1"/>
          </p:cNvSpPr>
          <p:nvPr/>
        </p:nvSpPr>
        <p:spPr bwMode="auto">
          <a:xfrm>
            <a:off x="381000" y="1928813"/>
            <a:ext cx="11358563" cy="4518025"/>
          </a:xfrm>
          <a:prstGeom prst="rect">
            <a:avLst/>
          </a:prstGeom>
          <a:noFill/>
          <a:ln w="9525" algn="ctr">
            <a:noFill/>
            <a:miter lim="800000"/>
            <a:headEnd/>
            <a:tailEnd/>
          </a:ln>
        </p:spPr>
        <p:txBody>
          <a:bodyPr/>
          <a:lstStyle/>
          <a:p>
            <a:pPr marL="457200" indent="-457200">
              <a:spcAft>
                <a:spcPts val="1200"/>
              </a:spcAft>
              <a:buClr>
                <a:srgbClr val="373896"/>
              </a:buClr>
              <a:buFontTx/>
              <a:buBlip>
                <a:blip r:embed="rId3"/>
              </a:buBlip>
            </a:pPr>
            <a:r>
              <a:rPr lang="pt-BR" sz="3000">
                <a:solidFill>
                  <a:srgbClr val="000000"/>
                </a:solidFill>
                <a:latin typeface="Cambria" pitchFamily="18" charset="0"/>
              </a:rPr>
              <a:t>Ela nos diz o que a Irmandade acha serem as prioridades para nova literatura de recuperação e/ou material de serviço. </a:t>
            </a:r>
          </a:p>
          <a:p>
            <a:pPr marL="457200" indent="-457200">
              <a:buClr>
                <a:srgbClr val="373896"/>
              </a:buClr>
              <a:buFontTx/>
              <a:buBlip>
                <a:blip r:embed="rId3"/>
              </a:buBlip>
            </a:pPr>
            <a:r>
              <a:rPr lang="pt-BR" sz="3000">
                <a:solidFill>
                  <a:srgbClr val="000000"/>
                </a:solidFill>
                <a:latin typeface="Cambria" pitchFamily="18" charset="0"/>
              </a:rPr>
              <a:t>A WSC 2016 revisou os resultados da pesquisa do </a:t>
            </a:r>
            <a:r>
              <a:rPr lang="pt-BR" sz="3000" i="1">
                <a:solidFill>
                  <a:srgbClr val="000000"/>
                </a:solidFill>
                <a:latin typeface="Cambria" pitchFamily="18" charset="0"/>
              </a:rPr>
              <a:t>CAR e decidiu estruturar</a:t>
            </a:r>
          </a:p>
          <a:p>
            <a:pPr marL="914400" lvl="1" indent="-457200">
              <a:buClr>
                <a:srgbClr val="373896"/>
              </a:buClr>
              <a:buFont typeface="Arial" charset="0"/>
              <a:buChar char="•"/>
            </a:pPr>
            <a:r>
              <a:rPr lang="pt-BR" sz="3000">
                <a:solidFill>
                  <a:srgbClr val="000000"/>
                </a:solidFill>
                <a:latin typeface="Cambria" pitchFamily="18" charset="0"/>
              </a:rPr>
              <a:t>Dois projetos de literatura com a mais alta prioridade - um novo livro de meditações e um IP sobre doença/saúde mental. </a:t>
            </a:r>
          </a:p>
          <a:p>
            <a:pPr marL="914400" lvl="1" indent="-457200">
              <a:buClr>
                <a:srgbClr val="373896"/>
              </a:buClr>
              <a:buFont typeface="Arial" charset="0"/>
              <a:buChar char="•"/>
            </a:pPr>
            <a:r>
              <a:rPr lang="pt-BR" sz="3000">
                <a:solidFill>
                  <a:srgbClr val="000000"/>
                </a:solidFill>
                <a:latin typeface="Cambria" pitchFamily="18" charset="0"/>
              </a:rPr>
              <a:t>Os projetos de material de serviço para convenções </a:t>
            </a:r>
            <a:r>
              <a:rPr lang="en-US" sz="3000">
                <a:latin typeface="Calibri" pitchFamily="34" charset="0"/>
              </a:rPr>
              <a:t/>
            </a:r>
            <a:br>
              <a:rPr lang="en-US" sz="3000">
                <a:latin typeface="Calibri" pitchFamily="34" charset="0"/>
              </a:rPr>
            </a:br>
            <a:r>
              <a:rPr lang="pt-BR" sz="3000">
                <a:solidFill>
                  <a:srgbClr val="000000"/>
                </a:solidFill>
                <a:latin typeface="Cambria" pitchFamily="18" charset="0"/>
              </a:rPr>
              <a:t>e eventos e ferramentas para serviços locais</a:t>
            </a:r>
          </a:p>
          <a:p>
            <a:pPr marL="457200" indent="-457200">
              <a:buClr>
                <a:srgbClr val="373896"/>
              </a:buClr>
              <a:buFont typeface="Arial" charset="0"/>
              <a:buBlip>
                <a:blip r:embed="rId3"/>
              </a:buBlip>
            </a:pPr>
            <a:endParaRPr lang="en-US" sz="3600" b="1">
              <a:latin typeface="Cambria" pitchFamily="18" charset="0"/>
            </a:endParaRPr>
          </a:p>
        </p:txBody>
      </p:sp>
      <p:pic>
        <p:nvPicPr>
          <p:cNvPr id="27653" name="Picture 3" descr="C:\Users\Carlos\Desktop\CAR 2018\base comum.png"/>
          <p:cNvPicPr>
            <a:picLocks noChangeAspect="1" noChangeArrowheads="1"/>
          </p:cNvPicPr>
          <p:nvPr/>
        </p:nvPicPr>
        <p:blipFill>
          <a:blip r:embed="rId4"/>
          <a:srcRect/>
          <a:stretch>
            <a:fillRect/>
          </a:stretch>
        </p:blipFill>
        <p:spPr bwMode="auto">
          <a:xfrm>
            <a:off x="238125" y="214313"/>
            <a:ext cx="4143375" cy="18049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wsc2018_logobluetextchairs.png"/>
          <p:cNvPicPr preferRelativeResize="0">
            <a:picLocks noChangeArrowheads="1"/>
          </p:cNvPicPr>
          <p:nvPr/>
        </p:nvPicPr>
        <p:blipFill>
          <a:blip r:embed="rId3"/>
          <a:srcRect/>
          <a:stretch>
            <a:fillRect/>
          </a:stretch>
        </p:blipFill>
        <p:spPr bwMode="auto">
          <a:xfrm>
            <a:off x="9847263" y="5249863"/>
            <a:ext cx="2236787" cy="1498600"/>
          </a:xfrm>
          <a:prstGeom prst="rect">
            <a:avLst/>
          </a:prstGeom>
          <a:solidFill>
            <a:srgbClr val="FFFFFF"/>
          </a:solidFill>
          <a:ln w="12700" algn="ctr">
            <a:noFill/>
            <a:miter lim="400000"/>
            <a:headEnd/>
            <a:tailEnd/>
          </a:ln>
        </p:spPr>
      </p:pic>
      <p:sp>
        <p:nvSpPr>
          <p:cNvPr id="28675" name="TextBox 1"/>
          <p:cNvSpPr>
            <a:spLocks noChangeArrowheads="1"/>
          </p:cNvSpPr>
          <p:nvPr/>
        </p:nvSpPr>
        <p:spPr bwMode="auto">
          <a:xfrm>
            <a:off x="677863" y="1344613"/>
            <a:ext cx="10847387" cy="4133850"/>
          </a:xfrm>
          <a:prstGeom prst="rect">
            <a:avLst/>
          </a:prstGeom>
          <a:noFill/>
          <a:ln w="12700" algn="ctr">
            <a:noFill/>
            <a:miter lim="400000"/>
            <a:headEnd/>
            <a:tailEnd/>
          </a:ln>
        </p:spPr>
        <p:txBody>
          <a:bodyPr lIns="35719" tIns="35719" rIns="35719" bIns="35719"/>
          <a:lstStyle/>
          <a:p>
            <a:pPr marL="457200" indent="-457200" defTabSz="292100" fontAlgn="t" latinLnBrk="1" hangingPunct="0">
              <a:spcAft>
                <a:spcPts val="1200"/>
              </a:spcAft>
              <a:buClr>
                <a:srgbClr val="373896"/>
              </a:buClr>
              <a:buFontTx/>
              <a:buBlip>
                <a:blip r:embed="rId4"/>
              </a:buBlip>
            </a:pPr>
            <a:r>
              <a:rPr lang="pt-BR" sz="2700">
                <a:solidFill>
                  <a:srgbClr val="000000"/>
                </a:solidFill>
                <a:latin typeface="Cambria" pitchFamily="18" charset="0"/>
              </a:rPr>
              <a:t>Se não recebermos nenhuma orientação contrária da WSC 2018, planejamos priorizar o trabalho naquilo que foi acordado pela WSC 2016:  </a:t>
            </a:r>
          </a:p>
          <a:p>
            <a:pPr marL="1371600" lvl="2" indent="-457200" defTabSz="292100" fontAlgn="t" latinLnBrk="1" hangingPunct="0">
              <a:buClr>
                <a:srgbClr val="373896"/>
              </a:buClr>
              <a:buFont typeface="Arial" charset="0"/>
              <a:buChar char="•"/>
            </a:pPr>
            <a:r>
              <a:rPr lang="pt-BR" sz="2700">
                <a:solidFill>
                  <a:srgbClr val="000000"/>
                </a:solidFill>
                <a:latin typeface="Cambria" pitchFamily="18" charset="0"/>
              </a:rPr>
              <a:t>Um livro de meditações</a:t>
            </a:r>
          </a:p>
          <a:p>
            <a:pPr marL="1371600" lvl="2" indent="-457200" defTabSz="292100" fontAlgn="t" latinLnBrk="1" hangingPunct="0">
              <a:spcAft>
                <a:spcPts val="1200"/>
              </a:spcAft>
              <a:buClr>
                <a:srgbClr val="373896"/>
              </a:buClr>
              <a:buFont typeface="Arial" charset="0"/>
              <a:buChar char="•"/>
            </a:pPr>
            <a:r>
              <a:rPr lang="pt-BR" sz="2700">
                <a:solidFill>
                  <a:srgbClr val="000000"/>
                </a:solidFill>
                <a:latin typeface="Cambria" pitchFamily="18" charset="0"/>
              </a:rPr>
              <a:t>Um IP sobre saúde/doença mental</a:t>
            </a:r>
          </a:p>
          <a:p>
            <a:pPr marL="457200" indent="-457200" defTabSz="292100" fontAlgn="t" latinLnBrk="1" hangingPunct="0">
              <a:spcAft>
                <a:spcPts val="1200"/>
              </a:spcAft>
              <a:buClr>
                <a:srgbClr val="373896"/>
              </a:buClr>
              <a:buFontTx/>
              <a:buBlip>
                <a:blip r:embed="rId4"/>
              </a:buBlip>
            </a:pPr>
            <a:r>
              <a:rPr lang="pt-BR" sz="2700">
                <a:solidFill>
                  <a:srgbClr val="000000"/>
                </a:solidFill>
                <a:latin typeface="Cambria" pitchFamily="18" charset="0"/>
              </a:rPr>
              <a:t>Os resultados da pesquisa ajudarão a priorizar possíveis </a:t>
            </a:r>
            <a:r>
              <a:rPr lang="pt-BR" sz="2700" u="sng">
                <a:solidFill>
                  <a:srgbClr val="000000"/>
                </a:solidFill>
                <a:latin typeface="Cambria" pitchFamily="18" charset="0"/>
              </a:rPr>
              <a:t>futuros</a:t>
            </a:r>
            <a:r>
              <a:rPr lang="en-US" sz="2700">
                <a:latin typeface="Calibri" pitchFamily="34" charset="0"/>
              </a:rPr>
              <a:t/>
            </a:r>
            <a:br>
              <a:rPr lang="en-US" sz="2700">
                <a:latin typeface="Calibri" pitchFamily="34" charset="0"/>
              </a:rPr>
            </a:br>
            <a:r>
              <a:rPr lang="pt-BR" sz="2700">
                <a:solidFill>
                  <a:srgbClr val="000000"/>
                </a:solidFill>
                <a:latin typeface="Cambria" pitchFamily="18" charset="0"/>
              </a:rPr>
              <a:t> trabalhos e planos de projeto. </a:t>
            </a:r>
          </a:p>
          <a:p>
            <a:pPr marL="457200" indent="-457200" defTabSz="292100" fontAlgn="t" latinLnBrk="1" hangingPunct="0">
              <a:spcAft>
                <a:spcPts val="1200"/>
              </a:spcAft>
              <a:buClr>
                <a:srgbClr val="373896"/>
              </a:buClr>
              <a:buFontTx/>
              <a:buBlip>
                <a:blip r:embed="rId4"/>
              </a:buBlip>
            </a:pPr>
            <a:r>
              <a:rPr lang="pt-BR" sz="2700">
                <a:solidFill>
                  <a:srgbClr val="000000"/>
                </a:solidFill>
                <a:latin typeface="Cambria" pitchFamily="18" charset="0"/>
              </a:rPr>
              <a:t>Escolha pelo menos uma, mas não mais do que duas de cada lista.</a:t>
            </a:r>
          </a:p>
          <a:p>
            <a:pPr marL="457200" indent="-457200" defTabSz="292100" fontAlgn="t" latinLnBrk="1" hangingPunct="0"/>
            <a:endParaRPr lang="en-US" sz="2700">
              <a:solidFill>
                <a:srgbClr val="000000"/>
              </a:solidFill>
              <a:latin typeface="Cambria" pitchFamily="18" charset="0"/>
            </a:endParaRPr>
          </a:p>
          <a:p>
            <a:pPr marL="457200" indent="-457200" defTabSz="292100" fontAlgn="t" latinLnBrk="1" hangingPunct="0"/>
            <a:endParaRPr lang="en-US" sz="2700">
              <a:solidFill>
                <a:srgbClr val="000000"/>
              </a:solidFill>
              <a:latin typeface="Calibri" pitchFamily="34" charset="0"/>
              <a:sym typeface="Helvetica Light"/>
            </a:endParaRPr>
          </a:p>
        </p:txBody>
      </p:sp>
      <p:sp>
        <p:nvSpPr>
          <p:cNvPr id="28676" name="TextBox 10"/>
          <p:cNvSpPr>
            <a:spLocks noChangeArrowheads="1"/>
          </p:cNvSpPr>
          <p:nvPr/>
        </p:nvSpPr>
        <p:spPr bwMode="auto">
          <a:xfrm>
            <a:off x="1198563" y="296863"/>
            <a:ext cx="9753600" cy="906462"/>
          </a:xfrm>
          <a:prstGeom prst="rect">
            <a:avLst/>
          </a:prstGeom>
          <a:solidFill>
            <a:srgbClr val="FFFFFF"/>
          </a:solidFill>
          <a:ln w="63500" algn="ctr">
            <a:solidFill>
              <a:srgbClr val="373896"/>
            </a:solidFill>
            <a:miter lim="400000"/>
            <a:headEnd/>
            <a:tailEnd/>
          </a:ln>
        </p:spPr>
        <p:txBody>
          <a:bodyPr tIns="0" bIns="36576" anchor="ctr"/>
          <a:lstStyle/>
          <a:p>
            <a:pPr algn="ctr" latinLnBrk="1" hangingPunct="0"/>
            <a:r>
              <a:rPr lang="pt-BR" sz="4200" b="1">
                <a:solidFill>
                  <a:srgbClr val="000000"/>
                </a:solidFill>
                <a:latin typeface="Cambria" pitchFamily="18" charset="0"/>
              </a:rPr>
              <a:t>Pesquisa de Literatura de Recuperação</a:t>
            </a:r>
          </a:p>
        </p:txBody>
      </p:sp>
      <p:sp>
        <p:nvSpPr>
          <p:cNvPr id="28677" name="TextBox 2"/>
          <p:cNvSpPr>
            <a:spLocks noChangeArrowheads="1"/>
          </p:cNvSpPr>
          <p:nvPr/>
        </p:nvSpPr>
        <p:spPr bwMode="auto">
          <a:xfrm>
            <a:off x="1497013" y="5124450"/>
            <a:ext cx="7826375" cy="1373188"/>
          </a:xfrm>
          <a:prstGeom prst="rect">
            <a:avLst/>
          </a:prstGeom>
          <a:noFill/>
          <a:ln w="9525" algn="ctr">
            <a:noFill/>
            <a:miter lim="800000"/>
            <a:headEnd/>
            <a:tailEnd/>
          </a:ln>
        </p:spPr>
        <p:txBody>
          <a:bodyPr>
            <a:spAutoFit/>
          </a:bodyPr>
          <a:lstStyle/>
          <a:p>
            <a:pPr algn="ctr"/>
            <a:r>
              <a:rPr lang="pt-BR" sz="2800" b="1" i="1">
                <a:solidFill>
                  <a:srgbClr val="92278F"/>
                </a:solidFill>
                <a:latin typeface="Cambria" pitchFamily="18" charset="0"/>
              </a:rPr>
              <a:t>Esta pesquisa começa na página 34 do </a:t>
            </a:r>
            <a:r>
              <a:rPr lang="pt-BR" sz="2800" b="1">
                <a:solidFill>
                  <a:srgbClr val="92278F"/>
                </a:solidFill>
                <a:latin typeface="Cambria" pitchFamily="18" charset="0"/>
              </a:rPr>
              <a:t>CAR</a:t>
            </a:r>
            <a:r>
              <a:rPr lang="pt-BR" sz="2800" b="1" i="1">
                <a:solidFill>
                  <a:srgbClr val="92278F"/>
                </a:solidFill>
                <a:latin typeface="Cambria" pitchFamily="18" charset="0"/>
              </a:rPr>
              <a:t> 2018 e está disponível na íntegra em </a:t>
            </a:r>
            <a:r>
              <a:rPr lang="pt-BR" sz="2800" b="1">
                <a:solidFill>
                  <a:srgbClr val="92278F"/>
                </a:solidFill>
                <a:latin typeface="Cambria" pitchFamily="18" charset="0"/>
              </a:rPr>
              <a:t>www.na.org/conference</a:t>
            </a:r>
            <a:r>
              <a:rPr lang="pt-BR">
                <a:latin typeface="Calibri" pitchFamily="34" charset="0"/>
              </a:rPr>
              <a:t>.</a:t>
            </a:r>
          </a:p>
        </p:txBody>
      </p:sp>
      <p:pic>
        <p:nvPicPr>
          <p:cNvPr id="28678" name="Picture 1024" descr="C:\Users\Carlos\Desktop\CAR 2018\common ground.png"/>
          <p:cNvPicPr>
            <a:picLocks noChangeAspect="1" noChangeArrowheads="1"/>
          </p:cNvPicPr>
          <p:nvPr/>
        </p:nvPicPr>
        <p:blipFill>
          <a:blip r:embed="rId5"/>
          <a:srcRect/>
          <a:stretch>
            <a:fillRect/>
          </a:stretch>
        </p:blipFill>
        <p:spPr bwMode="auto">
          <a:xfrm>
            <a:off x="9739313" y="4811713"/>
            <a:ext cx="2452687" cy="2046287"/>
          </a:xfrm>
          <a:prstGeom prst="rect">
            <a:avLst/>
          </a:prstGeom>
          <a:noFill/>
          <a:ln w="9525">
            <a:noFill/>
            <a:miter lim="800000"/>
            <a:headEnd/>
            <a:tailEnd/>
          </a:ln>
        </p:spPr>
      </p:pic>
    </p:spTree>
  </p:cSld>
  <p:clrMapOvr>
    <a:masterClrMapping/>
  </p:clrMapOvr>
  <p:transition spd="med">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0"/>
          <p:cNvSpPr>
            <a:spLocks noChangeArrowheads="1"/>
          </p:cNvSpPr>
          <p:nvPr/>
        </p:nvSpPr>
        <p:spPr bwMode="auto">
          <a:xfrm>
            <a:off x="595313" y="214313"/>
            <a:ext cx="5214937" cy="523875"/>
          </a:xfrm>
          <a:prstGeom prst="rect">
            <a:avLst/>
          </a:prstGeom>
          <a:solidFill>
            <a:srgbClr val="FFFFFF"/>
          </a:solidFill>
          <a:ln w="63500" algn="ctr">
            <a:solidFill>
              <a:srgbClr val="373896"/>
            </a:solidFill>
            <a:miter lim="400000"/>
            <a:headEnd/>
            <a:tailEnd/>
          </a:ln>
        </p:spPr>
        <p:txBody>
          <a:bodyPr tIns="0" bIns="36576"/>
          <a:lstStyle/>
          <a:p>
            <a:pPr algn="ctr" latinLnBrk="1" hangingPunct="0"/>
            <a:r>
              <a:rPr lang="pt-BR" sz="2200" b="1">
                <a:solidFill>
                  <a:srgbClr val="000000"/>
                </a:solidFill>
                <a:latin typeface="Cambria" pitchFamily="18" charset="0"/>
              </a:rPr>
              <a:t>Pesquisa de Literatura de Recuperação</a:t>
            </a:r>
          </a:p>
        </p:txBody>
      </p:sp>
      <p:sp>
        <p:nvSpPr>
          <p:cNvPr id="29699" name="TextBox 6"/>
          <p:cNvSpPr>
            <a:spLocks noChangeArrowheads="1"/>
          </p:cNvSpPr>
          <p:nvPr/>
        </p:nvSpPr>
        <p:spPr bwMode="auto">
          <a:xfrm>
            <a:off x="220663" y="941388"/>
            <a:ext cx="5715000" cy="5761037"/>
          </a:xfrm>
          <a:prstGeom prst="rect">
            <a:avLst/>
          </a:prstGeom>
          <a:noFill/>
          <a:ln w="12700" algn="ctr">
            <a:solidFill>
              <a:srgbClr val="92278F"/>
            </a:solidFill>
            <a:miter lim="400000"/>
            <a:headEnd/>
            <a:tailEnd/>
          </a:ln>
        </p:spPr>
        <p:txBody>
          <a:bodyPr tIns="91440" rIns="35719" bIns="35719"/>
          <a:lstStyle/>
          <a:p>
            <a:pPr marL="285750" indent="-285750">
              <a:lnSpc>
                <a:spcPct val="105000"/>
              </a:lnSpc>
              <a:buFont typeface="Arial" charset="0"/>
              <a:buChar char="•"/>
            </a:pPr>
            <a:r>
              <a:rPr lang="pt-BR" sz="1600">
                <a:latin typeface="Calibri" pitchFamily="34" charset="0"/>
              </a:rPr>
              <a:t>Adaptar um IP para membros a partir do folheto de serviço (SP) Mídias sociais e nossos princípios orientadores</a:t>
            </a:r>
          </a:p>
          <a:p>
            <a:pPr marL="285750" indent="-285750">
              <a:lnSpc>
                <a:spcPct val="105000"/>
              </a:lnSpc>
              <a:buFont typeface="Arial" charset="0"/>
              <a:buChar char="•"/>
            </a:pPr>
            <a:r>
              <a:rPr lang="pt-BR" sz="1600">
                <a:solidFill>
                  <a:srgbClr val="000000"/>
                </a:solidFill>
                <a:latin typeface="Cambria" pitchFamily="18" charset="0"/>
              </a:rPr>
              <a:t>Um IP para membros: NA e os adictos em tratamento de substituição de drogas/tratamento assistido com medicação</a:t>
            </a:r>
          </a:p>
          <a:p>
            <a:pPr marL="285750" indent="-285750">
              <a:lnSpc>
                <a:spcPct val="105000"/>
              </a:lnSpc>
              <a:buFont typeface="Arial" charset="0"/>
              <a:buChar char="•"/>
            </a:pPr>
            <a:r>
              <a:rPr lang="pt-BR" sz="1600">
                <a:solidFill>
                  <a:srgbClr val="000000"/>
                </a:solidFill>
                <a:latin typeface="Cambria" pitchFamily="18" charset="0"/>
              </a:rPr>
              <a:t>Livreto com perguntas de estudo de Passos extraídas do capítulo "Como funciona" do Texto Básico </a:t>
            </a:r>
          </a:p>
          <a:p>
            <a:pPr marL="285750" indent="-285750">
              <a:lnSpc>
                <a:spcPct val="105000"/>
              </a:lnSpc>
              <a:buFont typeface="Arial" charset="0"/>
              <a:buChar char="•"/>
            </a:pPr>
            <a:r>
              <a:rPr lang="pt-BR" sz="1600">
                <a:latin typeface="Calibri" pitchFamily="34" charset="0"/>
              </a:rPr>
              <a:t>Livreto com perguntas de estudo de Passos extraídas do Isto resulta: como e porque e/ou do Viver limpo</a:t>
            </a:r>
          </a:p>
          <a:p>
            <a:pPr marL="285750" indent="-285750">
              <a:lnSpc>
                <a:spcPct val="105000"/>
              </a:lnSpc>
              <a:buFont typeface="Arial" charset="0"/>
              <a:buChar char="•"/>
            </a:pPr>
            <a:r>
              <a:rPr lang="pt-BR" sz="1600">
                <a:solidFill>
                  <a:srgbClr val="000000"/>
                </a:solidFill>
                <a:latin typeface="Cambria" pitchFamily="18" charset="0"/>
              </a:rPr>
              <a:t>Livreto de trabalho de Passos enfocando principalmente os Passos 1-3 destinado prioritariamente aos novos membros e àqueles em tratamento e tribunais de drogas</a:t>
            </a:r>
          </a:p>
          <a:p>
            <a:pPr marL="285750" indent="-285750">
              <a:lnSpc>
                <a:spcPct val="105000"/>
              </a:lnSpc>
              <a:buFont typeface="Arial" charset="0"/>
              <a:buChar char="•"/>
            </a:pPr>
            <a:r>
              <a:rPr lang="pt-BR" sz="1600">
                <a:solidFill>
                  <a:srgbClr val="000000"/>
                </a:solidFill>
                <a:latin typeface="Cambria" pitchFamily="18" charset="0"/>
              </a:rPr>
              <a:t>Guia de trabalho destinado aos membros que já conhecem os Passos, para dar continuidade ao ciclo de Passos</a:t>
            </a:r>
          </a:p>
          <a:p>
            <a:pPr marL="285750" indent="-285750">
              <a:lnSpc>
                <a:spcPct val="105000"/>
              </a:lnSpc>
              <a:buFont typeface="Arial" charset="0"/>
              <a:buChar char="•"/>
            </a:pPr>
            <a:r>
              <a:rPr lang="pt-BR" sz="1600">
                <a:latin typeface="Calibri" pitchFamily="34" charset="0"/>
              </a:rPr>
              <a:t>Livro de Conceitos semelhante ao Guiding Principles </a:t>
            </a:r>
          </a:p>
          <a:p>
            <a:pPr marL="285750" indent="-285750">
              <a:lnSpc>
                <a:spcPct val="105000"/>
              </a:lnSpc>
              <a:buFont typeface="Arial" charset="0"/>
              <a:buChar char="•"/>
            </a:pPr>
            <a:r>
              <a:rPr lang="pt-BR" sz="1600">
                <a:solidFill>
                  <a:srgbClr val="000000"/>
                </a:solidFill>
                <a:latin typeface="Cambria" pitchFamily="18" charset="0"/>
              </a:rPr>
              <a:t>Lista e definição de princípios espirituais</a:t>
            </a:r>
          </a:p>
          <a:p>
            <a:pPr marL="285750" indent="-285750">
              <a:lnSpc>
                <a:spcPct val="105000"/>
              </a:lnSpc>
              <a:buFont typeface="Arial" charset="0"/>
              <a:buChar char="•"/>
            </a:pPr>
            <a:r>
              <a:rPr lang="pt-BR" sz="1600">
                <a:solidFill>
                  <a:srgbClr val="000000"/>
                </a:solidFill>
                <a:latin typeface="Cambria" pitchFamily="18" charset="0"/>
              </a:rPr>
              <a:t>Benefícios espirituais do serviço </a:t>
            </a:r>
          </a:p>
          <a:p>
            <a:pPr marL="285750" indent="-285750">
              <a:lnSpc>
                <a:spcPct val="105000"/>
              </a:lnSpc>
              <a:buFont typeface="Arial" charset="0"/>
              <a:buChar char="•"/>
            </a:pPr>
            <a:r>
              <a:rPr lang="pt-BR" sz="1600">
                <a:solidFill>
                  <a:srgbClr val="000000"/>
                </a:solidFill>
                <a:latin typeface="Cambria" pitchFamily="18" charset="0"/>
              </a:rPr>
              <a:t>Experiência, força e esperança dos membros na credibilidade e confiança</a:t>
            </a:r>
          </a:p>
          <a:p>
            <a:pPr marL="285750" indent="-285750">
              <a:lnSpc>
                <a:spcPct val="105000"/>
              </a:lnSpc>
              <a:buFont typeface="Arial" charset="0"/>
              <a:buChar char="•"/>
            </a:pPr>
            <a:r>
              <a:rPr lang="pt-BR" sz="1600">
                <a:solidFill>
                  <a:srgbClr val="000000"/>
                </a:solidFill>
                <a:latin typeface="Cambria" pitchFamily="18" charset="0"/>
              </a:rPr>
              <a:t>Atmosfera de recuperação no serviço</a:t>
            </a:r>
          </a:p>
          <a:p>
            <a:pPr marL="285750" indent="-285750">
              <a:lnSpc>
                <a:spcPct val="105000"/>
              </a:lnSpc>
              <a:buFont typeface="Arial" charset="0"/>
              <a:buChar char="•"/>
            </a:pPr>
            <a:r>
              <a:rPr lang="pt-BR" sz="1600">
                <a:solidFill>
                  <a:srgbClr val="000000"/>
                </a:solidFill>
                <a:latin typeface="Cambria" pitchFamily="18" charset="0"/>
              </a:rPr>
              <a:t>Comportamento adequado nas reuniões</a:t>
            </a:r>
          </a:p>
          <a:p>
            <a:pPr marL="285750" indent="-285750">
              <a:lnSpc>
                <a:spcPct val="105000"/>
              </a:lnSpc>
              <a:buFont typeface="Arial" charset="0"/>
              <a:buChar char="•"/>
            </a:pPr>
            <a:r>
              <a:rPr lang="pt-BR" sz="1600">
                <a:solidFill>
                  <a:srgbClr val="000000"/>
                </a:solidFill>
                <a:latin typeface="Cambria" pitchFamily="18" charset="0"/>
              </a:rPr>
              <a:t>Folheto sobre a Primeira Tradição</a:t>
            </a:r>
          </a:p>
        </p:txBody>
      </p:sp>
      <p:sp>
        <p:nvSpPr>
          <p:cNvPr id="29700" name="TextBox 7"/>
          <p:cNvSpPr>
            <a:spLocks noChangeArrowheads="1"/>
          </p:cNvSpPr>
          <p:nvPr/>
        </p:nvSpPr>
        <p:spPr bwMode="auto">
          <a:xfrm>
            <a:off x="6256338" y="80963"/>
            <a:ext cx="5715000" cy="6621462"/>
          </a:xfrm>
          <a:prstGeom prst="rect">
            <a:avLst/>
          </a:prstGeom>
          <a:noFill/>
          <a:ln w="12700" algn="ctr">
            <a:solidFill>
              <a:srgbClr val="92278F"/>
            </a:solidFill>
            <a:miter lim="400000"/>
            <a:headEnd/>
            <a:tailEnd/>
          </a:ln>
        </p:spPr>
        <p:txBody>
          <a:bodyPr tIns="91440" rIns="35719" bIns="35719"/>
          <a:lstStyle/>
          <a:p>
            <a:pPr marL="285750" indent="-285750">
              <a:lnSpc>
                <a:spcPct val="105000"/>
              </a:lnSpc>
              <a:buFont typeface="Arial" charset="0"/>
              <a:buChar char="•"/>
            </a:pPr>
            <a:r>
              <a:rPr lang="pt-BR" sz="1600">
                <a:solidFill>
                  <a:srgbClr val="000000"/>
                </a:solidFill>
                <a:latin typeface="Cambria" pitchFamily="18" charset="0"/>
              </a:rPr>
              <a:t>Literatura direcionada para: companheiros mais jovens</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mais velhos</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experientes/"mais antigos"</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LGBTQ</a:t>
            </a:r>
          </a:p>
          <a:p>
            <a:pPr marL="285750" indent="-285750">
              <a:lnSpc>
                <a:spcPct val="105000"/>
              </a:lnSpc>
              <a:buFont typeface="Arial" charset="0"/>
              <a:buChar char="•"/>
            </a:pPr>
            <a:r>
              <a:rPr lang="pt-BR" sz="1600">
                <a:solidFill>
                  <a:srgbClr val="000000"/>
                </a:solidFill>
                <a:latin typeface="Cambria" pitchFamily="18" charset="0"/>
              </a:rPr>
              <a:t>Literatura direcionada para: mulheres em recuperação</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indígenas e dos povos das primeiras nações</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que são profissionais</a:t>
            </a:r>
          </a:p>
          <a:p>
            <a:pPr marL="285750" indent="-285750">
              <a:lnSpc>
                <a:spcPct val="105000"/>
              </a:lnSpc>
              <a:buFont typeface="Arial" charset="0"/>
              <a:buChar char="•"/>
            </a:pPr>
            <a:r>
              <a:rPr lang="pt-BR" sz="1600">
                <a:solidFill>
                  <a:srgbClr val="000000"/>
                </a:solidFill>
                <a:latin typeface="Cambria" pitchFamily="18" charset="0"/>
              </a:rPr>
              <a:t>Literatura direcionada para: companheiros que são veteranos</a:t>
            </a:r>
          </a:p>
          <a:p>
            <a:pPr marL="285750" indent="-285750">
              <a:lnSpc>
                <a:spcPct val="105000"/>
              </a:lnSpc>
              <a:buFont typeface="Arial" charset="0"/>
              <a:buChar char="•"/>
            </a:pPr>
            <a:r>
              <a:rPr lang="pt-BR" sz="1600">
                <a:solidFill>
                  <a:srgbClr val="000000"/>
                </a:solidFill>
                <a:latin typeface="Cambria" pitchFamily="18" charset="0"/>
              </a:rPr>
              <a:t>Literatura direcionada para: ateus e companheiros com crenças espirituais não convencionais </a:t>
            </a:r>
          </a:p>
          <a:p>
            <a:pPr marL="285750" indent="-285750">
              <a:lnSpc>
                <a:spcPct val="105000"/>
              </a:lnSpc>
              <a:buFont typeface="Arial" charset="0"/>
              <a:buChar char="•"/>
            </a:pPr>
            <a:r>
              <a:rPr lang="pt-BR" sz="1600">
                <a:solidFill>
                  <a:srgbClr val="000000"/>
                </a:solidFill>
                <a:latin typeface="Cambria" pitchFamily="18" charset="0"/>
              </a:rPr>
              <a:t>Um IP sobre "Sem distinção de idade, raça, sexo, identidade sexual, crença, religião ou falta de religião" </a:t>
            </a:r>
          </a:p>
          <a:p>
            <a:pPr marL="285750" indent="-285750">
              <a:lnSpc>
                <a:spcPct val="105000"/>
              </a:lnSpc>
              <a:buFont typeface="Arial" charset="0"/>
              <a:buChar char="•"/>
            </a:pPr>
            <a:r>
              <a:rPr lang="pt-BR" sz="1600">
                <a:solidFill>
                  <a:srgbClr val="000000"/>
                </a:solidFill>
                <a:latin typeface="Cambria" pitchFamily="18" charset="0"/>
              </a:rPr>
              <a:t>O que significa quando dizemos que NA é um programa espiritual, não religioso? </a:t>
            </a:r>
          </a:p>
          <a:p>
            <a:pPr marL="285750" indent="-285750">
              <a:lnSpc>
                <a:spcPct val="105000"/>
              </a:lnSpc>
              <a:buFont typeface="Arial" charset="0"/>
              <a:buChar char="•"/>
            </a:pPr>
            <a:r>
              <a:rPr lang="pt-BR" sz="1600">
                <a:latin typeface="Calibri" pitchFamily="34" charset="0"/>
              </a:rPr>
              <a:t>Revisar o livro Apadrinhamento</a:t>
            </a:r>
          </a:p>
          <a:p>
            <a:pPr marL="285750" indent="-285750">
              <a:lnSpc>
                <a:spcPct val="105000"/>
              </a:lnSpc>
              <a:buFont typeface="Arial" charset="0"/>
              <a:buChar char="•"/>
            </a:pPr>
            <a:r>
              <a:rPr lang="pt-BR" sz="1600">
                <a:latin typeface="Calibri" pitchFamily="34" charset="0"/>
              </a:rPr>
              <a:t>Revisar O solitário</a:t>
            </a:r>
          </a:p>
          <a:p>
            <a:pPr marL="285750" indent="-285750">
              <a:lnSpc>
                <a:spcPct val="105000"/>
              </a:lnSpc>
              <a:buFont typeface="Arial" charset="0"/>
              <a:buChar char="•"/>
            </a:pPr>
            <a:r>
              <a:rPr lang="pt-BR" sz="1600">
                <a:latin typeface="Calibri" pitchFamily="34" charset="0"/>
              </a:rPr>
              <a:t>Revisar O serviço de H&amp;I e o membro de NA</a:t>
            </a:r>
          </a:p>
          <a:p>
            <a:pPr marL="285750" indent="-285750">
              <a:lnSpc>
                <a:spcPct val="105000"/>
              </a:lnSpc>
              <a:buFont typeface="Arial" charset="0"/>
              <a:buChar char="•"/>
            </a:pPr>
            <a:r>
              <a:rPr lang="pt-BR" sz="1600">
                <a:latin typeface="Calibri" pitchFamily="34" charset="0"/>
              </a:rPr>
              <a:t>Revisar IP e o membro de NA</a:t>
            </a:r>
          </a:p>
          <a:p>
            <a:pPr marL="285750" indent="-285750">
              <a:lnSpc>
                <a:spcPct val="105000"/>
              </a:lnSpc>
              <a:buFont typeface="Arial" charset="0"/>
              <a:buChar char="•"/>
            </a:pPr>
            <a:r>
              <a:rPr lang="pt-BR" sz="1600">
                <a:solidFill>
                  <a:srgbClr val="000000"/>
                </a:solidFill>
                <a:latin typeface="Cambria" pitchFamily="18" charset="0"/>
              </a:rPr>
              <a:t>Revisar outra literatura de NA: </a:t>
            </a:r>
          </a:p>
          <a:p>
            <a:pPr marL="285750" indent="-285750">
              <a:lnSpc>
                <a:spcPct val="105000"/>
              </a:lnSpc>
              <a:buFont typeface="Arial" charset="0"/>
              <a:buChar char="•"/>
            </a:pPr>
            <a:r>
              <a:rPr lang="pt-BR" sz="1600">
                <a:solidFill>
                  <a:srgbClr val="000000"/>
                </a:solidFill>
                <a:latin typeface="Cambria" pitchFamily="18" charset="0"/>
              </a:rPr>
              <a:t>Outro: </a:t>
            </a:r>
          </a:p>
          <a:p>
            <a:pPr marL="285750" indent="-285750">
              <a:lnSpc>
                <a:spcPct val="105000"/>
              </a:lnSpc>
              <a:buFont typeface="Arial" charset="0"/>
              <a:buChar char="•"/>
            </a:pPr>
            <a:r>
              <a:rPr lang="pt-BR" sz="1600">
                <a:solidFill>
                  <a:srgbClr val="000000"/>
                </a:solidFill>
                <a:latin typeface="Cambria" pitchFamily="18" charset="0"/>
              </a:rPr>
              <a:t>Nenhuma nova literatura de recuperação</a:t>
            </a:r>
          </a:p>
        </p:txBody>
      </p:sp>
    </p:spTree>
  </p:cSld>
  <p:clrMapOvr>
    <a:masterClrMapping/>
  </p:clrMapOvr>
  <p:transition spd="med">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 name="TextBox 1"/>
          <p:cNvSpPr>
            <a:spLocks noChangeArrowheads="1"/>
          </p:cNvSpPr>
          <p:nvPr/>
        </p:nvSpPr>
        <p:spPr bwMode="auto">
          <a:xfrm>
            <a:off x="668338" y="1357313"/>
            <a:ext cx="10999787" cy="3784600"/>
          </a:xfrm>
          <a:prstGeom prst="rect">
            <a:avLst/>
          </a:prstGeom>
          <a:noFill/>
          <a:ln w="12700" cap="flat" algn="ctr">
            <a:noFill/>
            <a:prstDash val="solid"/>
            <a:miter lim="400000"/>
            <a:headEnd type="none" w="med" len="med"/>
            <a:tailEnd type="none" w="med" len="med"/>
          </a:ln>
          <a:effectLst/>
        </p:spPr>
        <p:txBody>
          <a:bodyPr lIns="35719" tIns="35719" rIns="35719" bIns="35719"/>
          <a:lstStyle/>
          <a:p>
            <a:pPr marL="457200" indent="-457200" defTabSz="292100" fontAlgn="t" latinLnBrk="1" hangingPunct="0">
              <a:spcAft>
                <a:spcPts val="0"/>
              </a:spcAft>
              <a:buClr>
                <a:srgbClr val="373896"/>
              </a:buClr>
              <a:buFontTx/>
              <a:buBlip>
                <a:blip r:embed="rId3"/>
              </a:buBlip>
              <a:defRPr/>
            </a:pPr>
            <a:r>
              <a:rPr lang="pt-BR" sz="2800" dirty="0">
                <a:latin typeface="Cambria" pitchFamily="18" charset="0"/>
              </a:rPr>
              <a:t>Atualmente, o trabalho está em andamento sobre dois projetos de</a:t>
            </a:r>
          </a:p>
          <a:p>
            <a:pPr marL="457200" indent="-15875" defTabSz="292100" fontAlgn="t" latinLnBrk="1" hangingPunct="0">
              <a:spcAft>
                <a:spcPts val="1200"/>
              </a:spcAft>
              <a:buClr>
                <a:srgbClr val="373896"/>
              </a:buClr>
              <a:defRPr/>
            </a:pPr>
            <a:r>
              <a:rPr lang="pt-BR" sz="2800" dirty="0">
                <a:latin typeface="Cambria" pitchFamily="18" charset="0"/>
              </a:rPr>
              <a:t>material de serviço concordados pela </a:t>
            </a:r>
            <a:r>
              <a:rPr lang="pt-BR" sz="2800" dirty="0" err="1">
                <a:latin typeface="Cambria" pitchFamily="18" charset="0"/>
              </a:rPr>
              <a:t>WSC</a:t>
            </a:r>
            <a:r>
              <a:rPr lang="pt-BR" sz="2800" dirty="0">
                <a:latin typeface="Cambria" pitchFamily="18" charset="0"/>
              </a:rPr>
              <a:t> 2016:  </a:t>
            </a:r>
          </a:p>
          <a:p>
            <a:pPr marL="1371600" lvl="2" indent="-457200" defTabSz="292100" fontAlgn="t" latinLnBrk="1" hangingPunct="0">
              <a:buClr>
                <a:srgbClr val="373896"/>
              </a:buClr>
              <a:buFont typeface="Arial" charset="0"/>
              <a:buChar char="•"/>
              <a:defRPr/>
            </a:pPr>
            <a:r>
              <a:rPr lang="pt-BR" sz="2800" dirty="0">
                <a:solidFill>
                  <a:srgbClr val="000000"/>
                </a:solidFill>
                <a:latin typeface="Cambria" pitchFamily="18" charset="0"/>
              </a:rPr>
              <a:t>Ferramentas para Serviços Locais</a:t>
            </a:r>
          </a:p>
          <a:p>
            <a:pPr marL="1371600" lvl="2" indent="-457200" defTabSz="292100" fontAlgn="t" latinLnBrk="1" hangingPunct="0">
              <a:spcAft>
                <a:spcPts val="1200"/>
              </a:spcAft>
              <a:buClr>
                <a:srgbClr val="373896"/>
              </a:buClr>
              <a:buFont typeface="Arial" charset="0"/>
              <a:buChar char="•"/>
              <a:defRPr/>
            </a:pPr>
            <a:r>
              <a:rPr lang="pt-BR" sz="2800" dirty="0">
                <a:solidFill>
                  <a:srgbClr val="000000"/>
                </a:solidFill>
                <a:latin typeface="Cambria" pitchFamily="18" charset="0"/>
              </a:rPr>
              <a:t>Ferramentas para Convenções e Eventos</a:t>
            </a:r>
          </a:p>
          <a:p>
            <a:pPr marL="457200" indent="-457200" defTabSz="292100" fontAlgn="t" latinLnBrk="1" hangingPunct="0">
              <a:spcAft>
                <a:spcPts val="0"/>
              </a:spcAft>
              <a:buClr>
                <a:srgbClr val="373896"/>
              </a:buClr>
              <a:buFontTx/>
              <a:buBlip>
                <a:blip r:embed="rId3"/>
              </a:buBlip>
              <a:defRPr/>
            </a:pPr>
            <a:r>
              <a:rPr lang="pt-BR" sz="2800" dirty="0">
                <a:solidFill>
                  <a:srgbClr val="000000"/>
                </a:solidFill>
                <a:latin typeface="Cambria" pitchFamily="18" charset="0"/>
              </a:rPr>
              <a:t>Os resultados da pesquisa ajudarão a priorizar possíveis </a:t>
            </a:r>
            <a:r>
              <a:rPr lang="pt-BR" sz="2800" u="sng" dirty="0">
                <a:solidFill>
                  <a:srgbClr val="000000"/>
                </a:solidFill>
                <a:latin typeface="Cambria" pitchFamily="18" charset="0"/>
              </a:rPr>
              <a:t>futuros</a:t>
            </a:r>
          </a:p>
          <a:p>
            <a:pPr marL="457200" indent="-15875" defTabSz="292100" fontAlgn="t" latinLnBrk="1" hangingPunct="0">
              <a:spcAft>
                <a:spcPts val="0"/>
              </a:spcAft>
              <a:buClr>
                <a:srgbClr val="373896"/>
              </a:buClr>
              <a:defRPr/>
            </a:pPr>
            <a:r>
              <a:rPr lang="pt-BR" sz="2800" dirty="0">
                <a:solidFill>
                  <a:srgbClr val="000000"/>
                </a:solidFill>
                <a:latin typeface="Cambria" pitchFamily="18" charset="0"/>
              </a:rPr>
              <a:t>trabalhos e planos de projeto. A maioria dos itens desta pesquisa</a:t>
            </a:r>
          </a:p>
          <a:p>
            <a:pPr marL="457200" indent="-15875" defTabSz="292100" fontAlgn="t" latinLnBrk="1" hangingPunct="0">
              <a:spcAft>
                <a:spcPts val="1200"/>
              </a:spcAft>
              <a:buClr>
                <a:srgbClr val="373896"/>
              </a:buClr>
              <a:defRPr/>
            </a:pPr>
            <a:r>
              <a:rPr lang="pt-BR" sz="2800" dirty="0">
                <a:solidFill>
                  <a:srgbClr val="000000"/>
                </a:solidFill>
                <a:latin typeface="Cambria" pitchFamily="18" charset="0"/>
              </a:rPr>
              <a:t>poderia facilmente se encaixar nas Ferramentas para Serviços Locais.</a:t>
            </a:r>
          </a:p>
          <a:p>
            <a:pPr marL="457200" indent="-457200" defTabSz="292100" fontAlgn="t" latinLnBrk="1" hangingPunct="0">
              <a:buClr>
                <a:srgbClr val="373896"/>
              </a:buClr>
              <a:buFontTx/>
              <a:buBlip>
                <a:blip r:embed="rId3"/>
              </a:buBlip>
              <a:defRPr/>
            </a:pPr>
            <a:r>
              <a:rPr lang="pt-BR" sz="2800" dirty="0">
                <a:solidFill>
                  <a:srgbClr val="000000"/>
                </a:solidFill>
                <a:latin typeface="Cambria" pitchFamily="18" charset="0"/>
              </a:rPr>
              <a:t>Escolha pelo menos uma, mas não mais do que duas de cada lista.</a:t>
            </a:r>
          </a:p>
          <a:p>
            <a:pPr marL="457200" indent="-457200" defTabSz="292100" fontAlgn="t" latinLnBrk="1" hangingPunct="0">
              <a:defRPr/>
            </a:pPr>
            <a:endParaRPr lang="en-US" sz="2800" dirty="0">
              <a:solidFill>
                <a:srgbClr val="000000"/>
              </a:solidFill>
              <a:latin typeface="Cambria" pitchFamily="18" charset="0"/>
            </a:endParaRPr>
          </a:p>
          <a:p>
            <a:pPr marL="457200" indent="-457200" defTabSz="292100" fontAlgn="t" latinLnBrk="1" hangingPunct="0">
              <a:defRPr/>
            </a:pPr>
            <a:endParaRPr lang="en-US" sz="2800" dirty="0">
              <a:solidFill>
                <a:srgbClr val="000000"/>
              </a:solidFill>
              <a:latin typeface="Calibri" pitchFamily="34" charset="0"/>
              <a:sym typeface="Helvetica Light"/>
            </a:endParaRPr>
          </a:p>
        </p:txBody>
      </p:sp>
      <p:sp>
        <p:nvSpPr>
          <p:cNvPr id="30723" name="TextBox 10"/>
          <p:cNvSpPr>
            <a:spLocks noChangeArrowheads="1"/>
          </p:cNvSpPr>
          <p:nvPr/>
        </p:nvSpPr>
        <p:spPr bwMode="auto">
          <a:xfrm>
            <a:off x="1198563" y="296863"/>
            <a:ext cx="9753600" cy="906462"/>
          </a:xfrm>
          <a:prstGeom prst="rect">
            <a:avLst/>
          </a:prstGeom>
          <a:solidFill>
            <a:srgbClr val="FFFFFF"/>
          </a:solidFill>
          <a:ln w="63500" algn="ctr">
            <a:solidFill>
              <a:srgbClr val="373896"/>
            </a:solidFill>
            <a:miter lim="400000"/>
            <a:headEnd/>
            <a:tailEnd/>
          </a:ln>
        </p:spPr>
        <p:txBody>
          <a:bodyPr tIns="0" bIns="36576" anchor="ctr"/>
          <a:lstStyle/>
          <a:p>
            <a:pPr algn="ctr" latinLnBrk="1" hangingPunct="0"/>
            <a:r>
              <a:rPr lang="pt-BR" sz="4600" b="1">
                <a:solidFill>
                  <a:srgbClr val="000000"/>
                </a:solidFill>
                <a:latin typeface="Cambria" pitchFamily="18" charset="0"/>
              </a:rPr>
              <a:t>Pesquisa sobre Material de Serviço</a:t>
            </a:r>
          </a:p>
        </p:txBody>
      </p:sp>
      <p:pic>
        <p:nvPicPr>
          <p:cNvPr id="30724" name="wsc2018_logobluetextchairs.png"/>
          <p:cNvPicPr preferRelativeResize="0">
            <a:picLocks noChangeArrowheads="1"/>
          </p:cNvPicPr>
          <p:nvPr/>
        </p:nvPicPr>
        <p:blipFill>
          <a:blip r:embed="rId4"/>
          <a:srcRect/>
          <a:stretch>
            <a:fillRect/>
          </a:stretch>
        </p:blipFill>
        <p:spPr bwMode="auto">
          <a:xfrm>
            <a:off x="10058400" y="5511800"/>
            <a:ext cx="1833563" cy="1346200"/>
          </a:xfrm>
          <a:prstGeom prst="rect">
            <a:avLst/>
          </a:prstGeom>
          <a:solidFill>
            <a:srgbClr val="FFFFFF"/>
          </a:solidFill>
          <a:ln w="12700" algn="ctr">
            <a:noFill/>
            <a:miter lim="400000"/>
            <a:headEnd/>
            <a:tailEnd/>
          </a:ln>
        </p:spPr>
      </p:pic>
      <p:sp>
        <p:nvSpPr>
          <p:cNvPr id="30725" name="TextBox 5"/>
          <p:cNvSpPr>
            <a:spLocks noChangeArrowheads="1"/>
          </p:cNvSpPr>
          <p:nvPr/>
        </p:nvSpPr>
        <p:spPr bwMode="auto">
          <a:xfrm>
            <a:off x="1524000" y="5286375"/>
            <a:ext cx="7827963" cy="1384300"/>
          </a:xfrm>
          <a:prstGeom prst="rect">
            <a:avLst/>
          </a:prstGeom>
          <a:noFill/>
          <a:ln w="9525" algn="ctr">
            <a:noFill/>
            <a:miter lim="800000"/>
            <a:headEnd/>
            <a:tailEnd/>
          </a:ln>
        </p:spPr>
        <p:txBody>
          <a:bodyPr>
            <a:spAutoFit/>
          </a:bodyPr>
          <a:lstStyle/>
          <a:p>
            <a:pPr algn="ctr"/>
            <a:r>
              <a:rPr lang="pt-BR" sz="2800" b="1" i="1">
                <a:solidFill>
                  <a:srgbClr val="92278F"/>
                </a:solidFill>
                <a:latin typeface="Cambria" pitchFamily="18" charset="0"/>
              </a:rPr>
              <a:t>Esta pesquisa começa na página 35 do </a:t>
            </a:r>
            <a:r>
              <a:rPr lang="pt-BR" sz="2800" b="1">
                <a:solidFill>
                  <a:srgbClr val="92278F"/>
                </a:solidFill>
                <a:latin typeface="Cambria" pitchFamily="18" charset="0"/>
              </a:rPr>
              <a:t>CAR</a:t>
            </a:r>
            <a:r>
              <a:rPr lang="pt-BR" sz="2800" b="1" i="1">
                <a:solidFill>
                  <a:srgbClr val="92278F"/>
                </a:solidFill>
                <a:latin typeface="Cambria" pitchFamily="18" charset="0"/>
              </a:rPr>
              <a:t> 2018 e está disponível na íntegra em </a:t>
            </a:r>
            <a:r>
              <a:rPr lang="pt-BR" sz="2800" b="1">
                <a:solidFill>
                  <a:srgbClr val="92278F"/>
                </a:solidFill>
                <a:latin typeface="Cambria" pitchFamily="18" charset="0"/>
              </a:rPr>
              <a:t>www.na.org/conference</a:t>
            </a:r>
            <a:endParaRPr lang="pt-BR">
              <a:solidFill>
                <a:srgbClr val="000000"/>
              </a:solidFill>
              <a:latin typeface="Calibri" pitchFamily="34" charset="0"/>
            </a:endParaRPr>
          </a:p>
        </p:txBody>
      </p:sp>
      <p:pic>
        <p:nvPicPr>
          <p:cNvPr id="30726" name="Picture 1024" descr="C:\Users\Carlos\Desktop\CAR 2018\common ground.png"/>
          <p:cNvPicPr>
            <a:picLocks noChangeAspect="1" noChangeArrowheads="1"/>
          </p:cNvPicPr>
          <p:nvPr/>
        </p:nvPicPr>
        <p:blipFill>
          <a:blip r:embed="rId5"/>
          <a:srcRect/>
          <a:stretch>
            <a:fillRect/>
          </a:stretch>
        </p:blipFill>
        <p:spPr bwMode="auto">
          <a:xfrm>
            <a:off x="9953625" y="5214938"/>
            <a:ext cx="1968500" cy="1643062"/>
          </a:xfrm>
          <a:prstGeom prst="rect">
            <a:avLst/>
          </a:prstGeom>
          <a:noFill/>
          <a:ln w="9525">
            <a:noFill/>
            <a:miter lim="800000"/>
            <a:headEnd/>
            <a:tailEnd/>
          </a:ln>
        </p:spPr>
      </p:pic>
    </p:spTree>
  </p:cSld>
  <p:clrMapOvr>
    <a:masterClrMapping/>
  </p:clrMapOvr>
  <p:transition spd="med">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p:cNvSpPr>
            <a:spLocks noChangeArrowheads="1"/>
          </p:cNvSpPr>
          <p:nvPr/>
        </p:nvSpPr>
        <p:spPr bwMode="auto">
          <a:xfrm>
            <a:off x="523875" y="109538"/>
            <a:ext cx="5143500" cy="423862"/>
          </a:xfrm>
          <a:prstGeom prst="rect">
            <a:avLst/>
          </a:prstGeom>
          <a:solidFill>
            <a:srgbClr val="FFFFFF"/>
          </a:solidFill>
          <a:ln w="28575" algn="ctr">
            <a:solidFill>
              <a:srgbClr val="373896"/>
            </a:solidFill>
            <a:miter lim="400000"/>
            <a:headEnd/>
            <a:tailEnd/>
          </a:ln>
        </p:spPr>
        <p:txBody>
          <a:bodyPr tIns="0" bIns="36576"/>
          <a:lstStyle/>
          <a:p>
            <a:pPr algn="ctr" latinLnBrk="1" hangingPunct="0"/>
            <a:r>
              <a:rPr lang="pt-BR" sz="2400" b="1">
                <a:solidFill>
                  <a:srgbClr val="000000"/>
                </a:solidFill>
                <a:latin typeface="Cambria" pitchFamily="18" charset="0"/>
              </a:rPr>
              <a:t>Pesquisa sobre Material de Serviço</a:t>
            </a:r>
          </a:p>
        </p:txBody>
      </p:sp>
      <p:sp>
        <p:nvSpPr>
          <p:cNvPr id="2129" name="TextBox 6"/>
          <p:cNvSpPr>
            <a:spLocks noChangeArrowheads="1"/>
          </p:cNvSpPr>
          <p:nvPr/>
        </p:nvSpPr>
        <p:spPr bwMode="auto">
          <a:xfrm>
            <a:off x="220663" y="611188"/>
            <a:ext cx="5715000" cy="6178550"/>
          </a:xfrm>
          <a:prstGeom prst="rect">
            <a:avLst/>
          </a:prstGeom>
          <a:noFill/>
          <a:ln w="12700" cap="flat" algn="ctr">
            <a:solidFill>
              <a:srgbClr val="92278F"/>
            </a:solidFill>
            <a:prstDash val="solid"/>
            <a:miter lim="400000"/>
            <a:headEnd type="none" w="med" len="med"/>
            <a:tailEnd type="none" w="med" len="med"/>
          </a:ln>
        </p:spPr>
        <p:txBody>
          <a:bodyPr lIns="182880" tIns="35719" rIns="35719" bIns="35719"/>
          <a:lstStyle/>
          <a:p>
            <a:pPr marL="285750" indent="-285750">
              <a:buFont typeface="Arial" charset="0"/>
              <a:buChar char="•"/>
              <a:defRPr/>
            </a:pPr>
            <a:r>
              <a:rPr lang="pt-BR" sz="1450" dirty="0">
                <a:solidFill>
                  <a:srgbClr val="000000"/>
                </a:solidFill>
                <a:latin typeface="Cambria" pitchFamily="18" charset="0"/>
              </a:rPr>
              <a:t>Levando a mensagem de NA</a:t>
            </a:r>
          </a:p>
          <a:p>
            <a:pPr marL="285750" indent="-285750">
              <a:buFont typeface="Arial" charset="0"/>
              <a:buChar char="•"/>
              <a:defRPr/>
            </a:pPr>
            <a:r>
              <a:rPr lang="pt-BR" sz="1450" dirty="0">
                <a:solidFill>
                  <a:srgbClr val="000000"/>
                </a:solidFill>
                <a:latin typeface="Cambria" pitchFamily="18" charset="0"/>
              </a:rPr>
              <a:t>Princípios no serviço</a:t>
            </a:r>
          </a:p>
          <a:p>
            <a:pPr marL="285750" indent="-285750">
              <a:buFont typeface="Arial" charset="0"/>
              <a:buChar char="•"/>
              <a:defRPr/>
            </a:pPr>
            <a:r>
              <a:rPr lang="pt-BR" sz="1450" dirty="0">
                <a:solidFill>
                  <a:srgbClr val="000000"/>
                </a:solidFill>
                <a:latin typeface="Cambria" pitchFamily="18" charset="0"/>
              </a:rPr>
              <a:t>Atmosfera de recuperação no serviço</a:t>
            </a:r>
          </a:p>
          <a:p>
            <a:pPr marL="285750" indent="-285750">
              <a:buFont typeface="Arial" charset="0"/>
              <a:buChar char="•"/>
              <a:defRPr/>
            </a:pPr>
            <a:r>
              <a:rPr lang="pt-BR" sz="1450" dirty="0">
                <a:solidFill>
                  <a:srgbClr val="000000"/>
                </a:solidFill>
                <a:latin typeface="Cambria" pitchFamily="18" charset="0"/>
              </a:rPr>
              <a:t>Aplicação dos Conceitos - vídeos de membros compartilhando em suas próprias palavras como aplicaram cada Conceito</a:t>
            </a:r>
          </a:p>
          <a:p>
            <a:pPr marL="285750" indent="-285750">
              <a:buFont typeface="Arial" charset="0"/>
              <a:buChar char="•"/>
              <a:defRPr/>
            </a:pPr>
            <a:r>
              <a:rPr lang="pt-BR" sz="1450" dirty="0">
                <a:solidFill>
                  <a:srgbClr val="000000"/>
                </a:solidFill>
                <a:latin typeface="Cambria" pitchFamily="18" charset="0"/>
              </a:rPr>
              <a:t>O que são os Serviços Mundiais de NA e como funcionam?</a:t>
            </a:r>
          </a:p>
          <a:p>
            <a:pPr marL="285750" indent="-285750">
              <a:buFont typeface="Arial" charset="0"/>
              <a:buChar char="•"/>
              <a:defRPr/>
            </a:pPr>
            <a:r>
              <a:rPr lang="pt-BR" sz="1450" dirty="0">
                <a:solidFill>
                  <a:srgbClr val="000000"/>
                </a:solidFill>
                <a:latin typeface="Cambria" pitchFamily="18" charset="0"/>
              </a:rPr>
              <a:t>Nossa imagem pública: lidando com a perda de confiança em NA</a:t>
            </a:r>
          </a:p>
          <a:p>
            <a:pPr marL="285750" indent="-285750">
              <a:buFont typeface="Arial" charset="0"/>
              <a:buChar char="•"/>
              <a:defRPr/>
            </a:pPr>
            <a:r>
              <a:rPr lang="pt-BR" sz="1450" dirty="0">
                <a:solidFill>
                  <a:srgbClr val="000000"/>
                </a:solidFill>
                <a:latin typeface="Cambria" pitchFamily="18" charset="0"/>
              </a:rPr>
              <a:t>Diretrizes adicionais para mídias sociais, para além do folheto de serviço</a:t>
            </a:r>
          </a:p>
          <a:p>
            <a:pPr marL="285750" indent="-285750">
              <a:buFont typeface="Arial" charset="0"/>
              <a:buChar char="•"/>
              <a:defRPr/>
            </a:pPr>
            <a:r>
              <a:rPr lang="pt-BR" sz="1450" dirty="0">
                <a:solidFill>
                  <a:srgbClr val="000000"/>
                </a:solidFill>
                <a:latin typeface="Cambria" pitchFamily="18" charset="0"/>
              </a:rPr>
              <a:t>Mais recursos de </a:t>
            </a:r>
            <a:r>
              <a:rPr lang="pt-BR" sz="1450" dirty="0" err="1">
                <a:solidFill>
                  <a:srgbClr val="000000"/>
                </a:solidFill>
                <a:latin typeface="Cambria" pitchFamily="18" charset="0"/>
              </a:rPr>
              <a:t>RP</a:t>
            </a:r>
            <a:r>
              <a:rPr lang="pt-BR" sz="1450" dirty="0">
                <a:solidFill>
                  <a:srgbClr val="000000"/>
                </a:solidFill>
                <a:latin typeface="Cambria" pitchFamily="18" charset="0"/>
              </a:rPr>
              <a:t> curtos e direcionados  </a:t>
            </a:r>
          </a:p>
          <a:p>
            <a:pPr marL="285750" indent="-285750">
              <a:buFont typeface="Arial" charset="0"/>
              <a:buChar char="•"/>
              <a:defRPr/>
            </a:pPr>
            <a:r>
              <a:rPr lang="pt-BR" sz="1450" dirty="0">
                <a:solidFill>
                  <a:srgbClr val="000000"/>
                </a:solidFill>
                <a:latin typeface="Cambria" pitchFamily="18" charset="0"/>
              </a:rPr>
              <a:t>Ferramentas para auxiliar nos esforços de </a:t>
            </a:r>
            <a:r>
              <a:rPr lang="pt-BR" sz="1450" dirty="0" err="1">
                <a:solidFill>
                  <a:srgbClr val="000000"/>
                </a:solidFill>
                <a:latin typeface="Cambria" pitchFamily="18" charset="0"/>
              </a:rPr>
              <a:t>RP</a:t>
            </a:r>
            <a:r>
              <a:rPr lang="pt-BR" sz="1450" dirty="0">
                <a:solidFill>
                  <a:srgbClr val="000000"/>
                </a:solidFill>
                <a:latin typeface="Cambria" pitchFamily="18" charset="0"/>
              </a:rPr>
              <a:t> dirigidos à comunidade médica</a:t>
            </a:r>
          </a:p>
          <a:p>
            <a:pPr marL="285750" indent="-285750">
              <a:buFont typeface="Arial" charset="0"/>
              <a:buChar char="•"/>
              <a:defRPr/>
            </a:pPr>
            <a:r>
              <a:rPr lang="pt-BR" sz="1450" dirty="0">
                <a:solidFill>
                  <a:srgbClr val="000000"/>
                </a:solidFill>
                <a:latin typeface="Cambria" pitchFamily="18" charset="0"/>
              </a:rPr>
              <a:t>Literatura para profissionais do judiciário/encaminhadores</a:t>
            </a:r>
          </a:p>
          <a:p>
            <a:pPr marL="285750" indent="-285750">
              <a:buFont typeface="Arial" charset="0"/>
              <a:buChar char="•"/>
              <a:defRPr/>
            </a:pPr>
            <a:r>
              <a:rPr lang="pt-BR" sz="1450" dirty="0">
                <a:solidFill>
                  <a:srgbClr val="000000"/>
                </a:solidFill>
                <a:latin typeface="Cambria" pitchFamily="18" charset="0"/>
              </a:rPr>
              <a:t>Guia básico de apadrinhamento atrás das grades</a:t>
            </a:r>
          </a:p>
          <a:p>
            <a:pPr marL="285750" indent="-285750">
              <a:buFont typeface="Arial" charset="0"/>
              <a:buChar char="•"/>
              <a:defRPr/>
            </a:pPr>
            <a:r>
              <a:rPr lang="pt-BR" sz="1450" dirty="0">
                <a:solidFill>
                  <a:srgbClr val="000000"/>
                </a:solidFill>
                <a:latin typeface="Cambria" pitchFamily="18" charset="0"/>
              </a:rPr>
              <a:t>Guia básico de desenvolvimento da irmandade</a:t>
            </a:r>
          </a:p>
          <a:p>
            <a:pPr marL="285750" indent="-285750">
              <a:buFont typeface="Arial" charset="0"/>
              <a:buChar char="•"/>
              <a:defRPr/>
            </a:pPr>
            <a:r>
              <a:rPr lang="pt-BR" sz="1450" dirty="0">
                <a:solidFill>
                  <a:srgbClr val="000000"/>
                </a:solidFill>
                <a:latin typeface="Cambria" pitchFamily="18" charset="0"/>
              </a:rPr>
              <a:t>Desenvolvimento da irmandade: não é apenas uma coisa que acontece "em outro lugar"</a:t>
            </a:r>
          </a:p>
          <a:p>
            <a:pPr marL="285750" indent="-285750">
              <a:buFont typeface="Arial" charset="0"/>
              <a:buChar char="•"/>
              <a:defRPr/>
            </a:pPr>
            <a:r>
              <a:rPr lang="pt-BR" sz="1450" dirty="0">
                <a:solidFill>
                  <a:srgbClr val="000000"/>
                </a:solidFill>
                <a:latin typeface="Cambria" pitchFamily="18" charset="0"/>
              </a:rPr>
              <a:t>Colaboração entre as estruturas de serviço</a:t>
            </a:r>
          </a:p>
          <a:p>
            <a:pPr marL="285750" indent="-285750">
              <a:buFont typeface="Arial" charset="0"/>
              <a:buChar char="•"/>
              <a:defRPr/>
            </a:pPr>
            <a:r>
              <a:rPr lang="pt-BR" sz="1450" dirty="0">
                <a:solidFill>
                  <a:srgbClr val="000000"/>
                </a:solidFill>
                <a:latin typeface="Cambria" pitchFamily="18" charset="0"/>
              </a:rPr>
              <a:t>Quando as estruturas de serviço se dividem ou reunificam</a:t>
            </a:r>
          </a:p>
          <a:p>
            <a:pPr marL="285750" indent="-285750">
              <a:buFont typeface="Arial" charset="0"/>
              <a:buChar char="•"/>
              <a:defRPr/>
            </a:pPr>
            <a:r>
              <a:rPr lang="pt-BR" sz="1450" dirty="0">
                <a:solidFill>
                  <a:srgbClr val="000000"/>
                </a:solidFill>
                <a:latin typeface="Cambria" pitchFamily="18" charset="0"/>
              </a:rPr>
              <a:t>Como realizar uma reunião de serviço virtual</a:t>
            </a:r>
          </a:p>
          <a:p>
            <a:pPr marL="285750" indent="-285750">
              <a:buFont typeface="Arial" charset="0"/>
              <a:buChar char="•"/>
              <a:defRPr/>
            </a:pPr>
            <a:r>
              <a:rPr lang="pt-BR" sz="1450" dirty="0">
                <a:solidFill>
                  <a:srgbClr val="000000"/>
                </a:solidFill>
                <a:latin typeface="Cambria" pitchFamily="18" charset="0"/>
              </a:rPr>
              <a:t>Guia básico para facilitador/moderador</a:t>
            </a:r>
          </a:p>
          <a:p>
            <a:pPr marL="285750" indent="-285750">
              <a:buFont typeface="Arial" charset="0"/>
              <a:buChar char="•"/>
              <a:defRPr/>
            </a:pPr>
            <a:r>
              <a:rPr lang="pt-BR" sz="1450" dirty="0">
                <a:solidFill>
                  <a:srgbClr val="000000"/>
                </a:solidFill>
                <a:latin typeface="Cambria" pitchFamily="18" charset="0"/>
              </a:rPr>
              <a:t>Como planejar um dia de aprendizado</a:t>
            </a:r>
          </a:p>
          <a:p>
            <a:pPr marL="285750" indent="-285750">
              <a:buFont typeface="Arial" charset="0"/>
              <a:buChar char="•"/>
              <a:defRPr/>
            </a:pPr>
            <a:r>
              <a:rPr lang="pt-BR" sz="1450" dirty="0">
                <a:solidFill>
                  <a:srgbClr val="000000"/>
                </a:solidFill>
                <a:latin typeface="Cambria" pitchFamily="18" charset="0"/>
              </a:rPr>
              <a:t>Melhores práticas para oficinas de serviço </a:t>
            </a:r>
          </a:p>
          <a:p>
            <a:pPr marL="285750" indent="-285750">
              <a:buFont typeface="Arial" charset="0"/>
              <a:buChar char="•"/>
              <a:defRPr/>
            </a:pPr>
            <a:r>
              <a:rPr lang="pt-BR" sz="1450" dirty="0">
                <a:solidFill>
                  <a:srgbClr val="000000"/>
                </a:solidFill>
                <a:latin typeface="Cambria" pitchFamily="18" charset="0"/>
              </a:rPr>
              <a:t>Como organizar uma assembleia de planejamento (com exemplos de agendas)</a:t>
            </a:r>
          </a:p>
          <a:p>
            <a:pPr marL="285750" indent="-285750">
              <a:buFont typeface="Arial" charset="0"/>
              <a:buChar char="•"/>
              <a:defRPr/>
            </a:pPr>
            <a:r>
              <a:rPr lang="pt-BR" sz="1450" dirty="0">
                <a:solidFill>
                  <a:srgbClr val="000000"/>
                </a:solidFill>
                <a:latin typeface="Cambria" pitchFamily="18" charset="0"/>
              </a:rPr>
              <a:t>Começando a ter serviços com base em projetos</a:t>
            </a:r>
          </a:p>
          <a:p>
            <a:pPr marL="285750" indent="-285750">
              <a:buFont typeface="Arial" charset="0"/>
              <a:buChar char="•"/>
              <a:defRPr/>
            </a:pPr>
            <a:r>
              <a:rPr lang="pt-BR" sz="1450" dirty="0">
                <a:latin typeface="Calibri" pitchFamily="34" charset="0"/>
              </a:rPr>
              <a:t>Revisar Planejamento básico</a:t>
            </a:r>
          </a:p>
        </p:txBody>
      </p:sp>
      <p:sp>
        <p:nvSpPr>
          <p:cNvPr id="31748" name="TextBox 7"/>
          <p:cNvSpPr>
            <a:spLocks noChangeArrowheads="1"/>
          </p:cNvSpPr>
          <p:nvPr/>
        </p:nvSpPr>
        <p:spPr bwMode="auto">
          <a:xfrm>
            <a:off x="6265863" y="330200"/>
            <a:ext cx="5715000" cy="6451600"/>
          </a:xfrm>
          <a:prstGeom prst="rect">
            <a:avLst/>
          </a:prstGeom>
          <a:noFill/>
          <a:ln w="12700" algn="ctr">
            <a:solidFill>
              <a:srgbClr val="92278F"/>
            </a:solidFill>
            <a:miter lim="400000"/>
            <a:headEnd/>
            <a:tailEnd/>
          </a:ln>
        </p:spPr>
        <p:txBody>
          <a:bodyPr lIns="182880" tIns="35719" rIns="35719" bIns="35719"/>
          <a:lstStyle/>
          <a:p>
            <a:pPr marL="285750" indent="-285750">
              <a:lnSpc>
                <a:spcPct val="105000"/>
              </a:lnSpc>
              <a:buFont typeface="Arial" charset="0"/>
              <a:buChar char="•"/>
            </a:pPr>
            <a:r>
              <a:rPr lang="pt-BR" sz="1500">
                <a:solidFill>
                  <a:srgbClr val="000000"/>
                </a:solidFill>
                <a:latin typeface="Cambria" pitchFamily="18" charset="0"/>
              </a:rPr>
              <a:t>Processo e perguntas para o inventário regional</a:t>
            </a:r>
          </a:p>
          <a:p>
            <a:pPr marL="285750" indent="-285750">
              <a:lnSpc>
                <a:spcPct val="105000"/>
              </a:lnSpc>
              <a:buFont typeface="Arial" charset="0"/>
              <a:buChar char="•"/>
            </a:pPr>
            <a:r>
              <a:rPr lang="pt-BR" sz="1500">
                <a:latin typeface="Calibri" pitchFamily="34" charset="0"/>
              </a:rPr>
              <a:t>Descrição dos encargos de serviço nas áreas e regiões [Nota: Nós já temos um folheto de serviço sobre servidores de confiança do grupo.  Se este projeto for escolhido, poderá fazer sentido combinar essas informações de alguma forma.]</a:t>
            </a:r>
          </a:p>
          <a:p>
            <a:pPr marL="285750" indent="-285750">
              <a:lnSpc>
                <a:spcPct val="105000"/>
              </a:lnSpc>
              <a:buFont typeface="Arial" charset="0"/>
              <a:buChar char="•"/>
            </a:pPr>
            <a:r>
              <a:rPr lang="pt-BR" sz="1500">
                <a:solidFill>
                  <a:srgbClr val="000000"/>
                </a:solidFill>
                <a:latin typeface="Cambria" pitchFamily="18" charset="0"/>
              </a:rPr>
              <a:t>Como escrever relatórios eficazes</a:t>
            </a:r>
          </a:p>
          <a:p>
            <a:pPr marL="285750" indent="-285750">
              <a:lnSpc>
                <a:spcPct val="105000"/>
              </a:lnSpc>
              <a:buFont typeface="Arial" charset="0"/>
              <a:buChar char="•"/>
            </a:pPr>
            <a:r>
              <a:rPr lang="pt-BR" sz="1500">
                <a:solidFill>
                  <a:srgbClr val="000000"/>
                </a:solidFill>
                <a:latin typeface="Cambria" pitchFamily="18" charset="0"/>
              </a:rPr>
              <a:t>Material de orientação para o RSG </a:t>
            </a:r>
          </a:p>
          <a:p>
            <a:pPr marL="285750" indent="-285750">
              <a:lnSpc>
                <a:spcPct val="105000"/>
              </a:lnSpc>
              <a:buFont typeface="Arial" charset="0"/>
              <a:buChar char="•"/>
            </a:pPr>
            <a:r>
              <a:rPr lang="pt-BR" sz="1500">
                <a:solidFill>
                  <a:srgbClr val="000000"/>
                </a:solidFill>
                <a:latin typeface="Cambria" pitchFamily="18" charset="0"/>
              </a:rPr>
              <a:t>Literatura sobre assessoramento, incluindo sua relação com as estruturas de serviço e novas reuniões</a:t>
            </a:r>
          </a:p>
          <a:p>
            <a:pPr marL="285750" indent="-285750">
              <a:lnSpc>
                <a:spcPct val="105000"/>
              </a:lnSpc>
              <a:buFont typeface="Arial" charset="0"/>
              <a:buChar char="•"/>
            </a:pPr>
            <a:r>
              <a:rPr lang="pt-BR" sz="1500">
                <a:solidFill>
                  <a:srgbClr val="000000"/>
                </a:solidFill>
                <a:latin typeface="Cambria" pitchFamily="18" charset="0"/>
              </a:rPr>
              <a:t>Fundamentos do sistema de serviços</a:t>
            </a:r>
          </a:p>
          <a:p>
            <a:pPr marL="285750" indent="-285750">
              <a:lnSpc>
                <a:spcPct val="105000"/>
              </a:lnSpc>
              <a:buFont typeface="Arial" charset="0"/>
              <a:buChar char="•"/>
            </a:pPr>
            <a:r>
              <a:rPr lang="pt-BR" sz="1500">
                <a:solidFill>
                  <a:srgbClr val="000000"/>
                </a:solidFill>
                <a:latin typeface="Cambria" pitchFamily="18" charset="0"/>
              </a:rPr>
              <a:t>Guia básico sobre Conferência de Serviços Locais e Quadro de Serviços Locais</a:t>
            </a:r>
          </a:p>
          <a:p>
            <a:pPr marL="285750" indent="-285750">
              <a:lnSpc>
                <a:spcPct val="105000"/>
              </a:lnSpc>
              <a:buFont typeface="Arial" charset="0"/>
              <a:buChar char="•"/>
            </a:pPr>
            <a:r>
              <a:rPr lang="pt-BR" sz="1500">
                <a:solidFill>
                  <a:srgbClr val="000000"/>
                </a:solidFill>
                <a:latin typeface="Cambria" pitchFamily="18" charset="0"/>
              </a:rPr>
              <a:t>A função das Zonas na estrutura de serviço</a:t>
            </a:r>
          </a:p>
          <a:p>
            <a:pPr marL="285750" indent="-285750">
              <a:lnSpc>
                <a:spcPct val="105000"/>
              </a:lnSpc>
              <a:buFont typeface="Arial" charset="0"/>
              <a:buChar char="•"/>
            </a:pPr>
            <a:r>
              <a:rPr lang="pt-BR" sz="1500">
                <a:solidFill>
                  <a:srgbClr val="000000"/>
                </a:solidFill>
                <a:latin typeface="Cambria" pitchFamily="18" charset="0"/>
              </a:rPr>
              <a:t>Procedimentos em NA - diferentes estilos e abordagens das diretrizes</a:t>
            </a:r>
          </a:p>
          <a:p>
            <a:pPr marL="285750" indent="-285750">
              <a:lnSpc>
                <a:spcPct val="105000"/>
              </a:lnSpc>
              <a:buFont typeface="Arial" charset="0"/>
              <a:buChar char="•"/>
            </a:pPr>
            <a:r>
              <a:rPr lang="pt-BR" sz="1500">
                <a:solidFill>
                  <a:srgbClr val="000000"/>
                </a:solidFill>
                <a:latin typeface="Cambria" pitchFamily="18" charset="0"/>
              </a:rPr>
              <a:t>Informações para a criação de entidades legais /corporações</a:t>
            </a:r>
          </a:p>
          <a:p>
            <a:pPr marL="285750" indent="-285750">
              <a:lnSpc>
                <a:spcPct val="105000"/>
              </a:lnSpc>
              <a:buFont typeface="Arial" charset="0"/>
              <a:buChar char="•"/>
            </a:pPr>
            <a:r>
              <a:rPr lang="pt-BR" sz="1500">
                <a:latin typeface="Calibri" pitchFamily="34" charset="0"/>
              </a:rPr>
              <a:t>A Custódia da propriedade intelectual da irmandade (FIPT) e os websites locais</a:t>
            </a:r>
          </a:p>
          <a:p>
            <a:pPr marL="285750" indent="-285750">
              <a:lnSpc>
                <a:spcPct val="105000"/>
              </a:lnSpc>
              <a:buFont typeface="Arial" charset="0"/>
              <a:buChar char="•"/>
            </a:pPr>
            <a:r>
              <a:rPr lang="pt-BR" sz="1500">
                <a:solidFill>
                  <a:srgbClr val="000000"/>
                </a:solidFill>
                <a:latin typeface="Cambria" pitchFamily="18" charset="0"/>
              </a:rPr>
              <a:t>Lidando com os bancos e regulamentos financeiros governamentais</a:t>
            </a:r>
          </a:p>
          <a:p>
            <a:pPr marL="285750" indent="-285750">
              <a:lnSpc>
                <a:spcPct val="105000"/>
              </a:lnSpc>
              <a:buFont typeface="Arial" charset="0"/>
              <a:buChar char="•"/>
            </a:pPr>
            <a:r>
              <a:rPr lang="pt-BR" sz="1500">
                <a:solidFill>
                  <a:srgbClr val="000000"/>
                </a:solidFill>
                <a:latin typeface="Cambria" pitchFamily="18" charset="0"/>
              </a:rPr>
              <a:t>Lidando com a apropriação indevida dos recursos de NA</a:t>
            </a:r>
          </a:p>
          <a:p>
            <a:pPr marL="285750" indent="-285750">
              <a:lnSpc>
                <a:spcPct val="105000"/>
              </a:lnSpc>
              <a:buFont typeface="Arial" charset="0"/>
              <a:buChar char="•"/>
            </a:pPr>
            <a:r>
              <a:rPr lang="pt-BR" sz="1500">
                <a:solidFill>
                  <a:srgbClr val="000000"/>
                </a:solidFill>
                <a:latin typeface="Cambria" pitchFamily="18" charset="0"/>
              </a:rPr>
              <a:t>Guia básico do tesoureiro da área</a:t>
            </a:r>
          </a:p>
          <a:p>
            <a:pPr marL="285750" indent="-285750">
              <a:lnSpc>
                <a:spcPct val="105000"/>
              </a:lnSpc>
              <a:buFont typeface="Arial" charset="0"/>
              <a:buChar char="•"/>
            </a:pPr>
            <a:r>
              <a:rPr lang="pt-BR" sz="1500">
                <a:solidFill>
                  <a:srgbClr val="000000"/>
                </a:solidFill>
                <a:latin typeface="Cambria" pitchFamily="18" charset="0"/>
              </a:rPr>
              <a:t>Fundamentos do orçamento da área</a:t>
            </a:r>
          </a:p>
          <a:p>
            <a:pPr marL="285750" indent="-285750">
              <a:lnSpc>
                <a:spcPct val="105000"/>
              </a:lnSpc>
              <a:buFont typeface="Arial" charset="0"/>
              <a:buChar char="•"/>
            </a:pPr>
            <a:r>
              <a:rPr lang="pt-BR" sz="1500">
                <a:latin typeface="Calibri" pitchFamily="34" charset="0"/>
              </a:rPr>
              <a:t>Revisar Fundamentos de traduções</a:t>
            </a:r>
          </a:p>
          <a:p>
            <a:pPr marL="285750" indent="-285750">
              <a:lnSpc>
                <a:spcPct val="105000"/>
              </a:lnSpc>
              <a:buFont typeface="Arial" charset="0"/>
              <a:buChar char="•"/>
            </a:pPr>
            <a:r>
              <a:rPr lang="pt-BR" sz="1500">
                <a:latin typeface="Calibri" pitchFamily="34" charset="0"/>
              </a:rPr>
              <a:t>Revisar e atualizar o Manual de RP</a:t>
            </a:r>
          </a:p>
          <a:p>
            <a:pPr marL="285750" indent="-285750">
              <a:lnSpc>
                <a:spcPct val="105000"/>
              </a:lnSpc>
              <a:buFont typeface="Arial" charset="0"/>
              <a:buChar char="•"/>
            </a:pPr>
            <a:r>
              <a:rPr lang="pt-BR" sz="1500">
                <a:solidFill>
                  <a:srgbClr val="000000"/>
                </a:solidFill>
                <a:latin typeface="Cambria" pitchFamily="18" charset="0"/>
              </a:rPr>
              <a:t>Outra literatura:</a:t>
            </a:r>
          </a:p>
        </p:txBody>
      </p:sp>
    </p:spTree>
  </p:cSld>
  <p:clrMapOvr>
    <a:masterClrMapping/>
  </p:clrMapOvr>
  <p:transition spd="med">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wsc2018_logobluetextchairs.png"/>
          <p:cNvPicPr preferRelativeResize="0">
            <a:picLocks noChangeArrowheads="1"/>
          </p:cNvPicPr>
          <p:nvPr/>
        </p:nvPicPr>
        <p:blipFill>
          <a:blip r:embed="rId3"/>
          <a:srcRect/>
          <a:stretch>
            <a:fillRect/>
          </a:stretch>
        </p:blipFill>
        <p:spPr bwMode="auto">
          <a:xfrm>
            <a:off x="9847263" y="5249863"/>
            <a:ext cx="2236787" cy="1498600"/>
          </a:xfrm>
          <a:prstGeom prst="rect">
            <a:avLst/>
          </a:prstGeom>
          <a:solidFill>
            <a:srgbClr val="FFFFFF"/>
          </a:solidFill>
          <a:ln w="12700" algn="ctr">
            <a:noFill/>
            <a:miter lim="400000"/>
            <a:headEnd/>
            <a:tailEnd/>
          </a:ln>
        </p:spPr>
      </p:pic>
      <p:sp>
        <p:nvSpPr>
          <p:cNvPr id="2134" name="TextBox 1"/>
          <p:cNvSpPr>
            <a:spLocks noChangeArrowheads="1"/>
          </p:cNvSpPr>
          <p:nvPr/>
        </p:nvSpPr>
        <p:spPr bwMode="auto">
          <a:xfrm>
            <a:off x="677863" y="1344613"/>
            <a:ext cx="10609262" cy="4133850"/>
          </a:xfrm>
          <a:prstGeom prst="rect">
            <a:avLst/>
          </a:prstGeom>
          <a:noFill/>
          <a:ln w="12700" cap="flat" algn="ctr">
            <a:noFill/>
            <a:prstDash val="solid"/>
            <a:miter lim="400000"/>
            <a:headEnd type="none" w="med" len="med"/>
            <a:tailEnd type="none" w="med" len="med"/>
          </a:ln>
          <a:effectLst/>
        </p:spPr>
        <p:txBody>
          <a:bodyPr lIns="35719" tIns="35719" rIns="35719" bIns="35719"/>
          <a:lstStyle/>
          <a:p>
            <a:pPr marL="457200" indent="-457200" defTabSz="292100" fontAlgn="t" latinLnBrk="1" hangingPunct="0">
              <a:spcAft>
                <a:spcPts val="1200"/>
              </a:spcAft>
              <a:buClr>
                <a:srgbClr val="373896"/>
              </a:buClr>
              <a:buFontTx/>
              <a:buBlip>
                <a:blip r:embed="rId4"/>
              </a:buBlip>
              <a:defRPr/>
            </a:pPr>
            <a:r>
              <a:rPr lang="pt-BR" sz="2800" dirty="0">
                <a:solidFill>
                  <a:srgbClr val="000000"/>
                </a:solidFill>
                <a:latin typeface="Cambria" pitchFamily="18" charset="0"/>
              </a:rPr>
              <a:t>Temas que foram discutidos por toda a Irmandade nos dois</a:t>
            </a:r>
            <a:r>
              <a:rPr lang="en-US" sz="2800" dirty="0">
                <a:latin typeface="Calibri" pitchFamily="34" charset="0"/>
              </a:rPr>
              <a:t/>
            </a:r>
            <a:br>
              <a:rPr lang="en-US" sz="2800" dirty="0">
                <a:latin typeface="Calibri" pitchFamily="34" charset="0"/>
              </a:rPr>
            </a:br>
            <a:r>
              <a:rPr lang="pt-BR" sz="2800" dirty="0">
                <a:solidFill>
                  <a:srgbClr val="000000"/>
                </a:solidFill>
                <a:latin typeface="Cambria" pitchFamily="18" charset="0"/>
              </a:rPr>
              <a:t>anos entre Conferências de Serviço Mundial</a:t>
            </a:r>
          </a:p>
          <a:p>
            <a:pPr marL="457200" indent="-457200" defTabSz="292100" fontAlgn="t" latinLnBrk="1" hangingPunct="0">
              <a:spcAft>
                <a:spcPts val="1200"/>
              </a:spcAft>
              <a:buClr>
                <a:srgbClr val="373896"/>
              </a:buClr>
              <a:buFontTx/>
              <a:buBlip>
                <a:blip r:embed="rId4"/>
              </a:buBlip>
              <a:defRPr/>
            </a:pPr>
            <a:r>
              <a:rPr lang="pt-BR" sz="2800" dirty="0">
                <a:solidFill>
                  <a:srgbClr val="000000"/>
                </a:solidFill>
                <a:latin typeface="Cambria" pitchFamily="18" charset="0"/>
              </a:rPr>
              <a:t>Os resultados das oficinas de discussões temáticas podem ajudar a </a:t>
            </a:r>
            <a:r>
              <a:rPr lang="en-US" sz="2800" dirty="0">
                <a:latin typeface="Calibri" pitchFamily="34" charset="0"/>
              </a:rPr>
              <a:t/>
            </a:r>
            <a:br>
              <a:rPr lang="en-US" sz="2800" dirty="0">
                <a:latin typeface="Calibri" pitchFamily="34" charset="0"/>
              </a:rPr>
            </a:br>
            <a:r>
              <a:rPr lang="pt-BR" sz="2800" dirty="0">
                <a:solidFill>
                  <a:srgbClr val="000000"/>
                </a:solidFill>
                <a:latin typeface="Cambria" pitchFamily="18" charset="0"/>
              </a:rPr>
              <a:t>criar a base para folhetos de serviço e outras ferramentas </a:t>
            </a:r>
            <a:r>
              <a:rPr lang="en-US" sz="2800" dirty="0">
                <a:latin typeface="Calibri" pitchFamily="34" charset="0"/>
              </a:rPr>
              <a:t/>
            </a:r>
            <a:br>
              <a:rPr lang="en-US" sz="2800" dirty="0">
                <a:latin typeface="Calibri" pitchFamily="34" charset="0"/>
              </a:rPr>
            </a:br>
            <a:r>
              <a:rPr lang="pt-BR" sz="2800" dirty="0">
                <a:solidFill>
                  <a:srgbClr val="000000"/>
                </a:solidFill>
                <a:latin typeface="Cambria" pitchFamily="18" charset="0"/>
              </a:rPr>
              <a:t>e literaturas.</a:t>
            </a:r>
          </a:p>
          <a:p>
            <a:pPr marL="457200" indent="-457200" defTabSz="292100" fontAlgn="t" latinLnBrk="1" hangingPunct="0">
              <a:spcAft>
                <a:spcPts val="0"/>
              </a:spcAft>
              <a:buClr>
                <a:srgbClr val="373896"/>
              </a:buClr>
              <a:buFontTx/>
              <a:buBlip>
                <a:blip r:embed="rId4"/>
              </a:buBlip>
              <a:defRPr/>
            </a:pPr>
            <a:r>
              <a:rPr lang="pt-BR" sz="2800" dirty="0">
                <a:solidFill>
                  <a:srgbClr val="000000"/>
                </a:solidFill>
                <a:latin typeface="Cambria" pitchFamily="18" charset="0"/>
              </a:rPr>
              <a:t>Os resultados desta pesquisa ajudarão a decidir as Discussões</a:t>
            </a:r>
          </a:p>
          <a:p>
            <a:pPr marL="457200" indent="-7938" defTabSz="292100" fontAlgn="t" latinLnBrk="1" hangingPunct="0">
              <a:spcAft>
                <a:spcPts val="1200"/>
              </a:spcAft>
              <a:buClr>
                <a:srgbClr val="373896"/>
              </a:buClr>
              <a:defRPr/>
            </a:pPr>
            <a:r>
              <a:rPr lang="pt-BR" sz="2800" dirty="0">
                <a:solidFill>
                  <a:srgbClr val="000000"/>
                </a:solidFill>
                <a:latin typeface="Cambria" pitchFamily="18" charset="0"/>
              </a:rPr>
              <a:t>Temáticas para 2018-2020. </a:t>
            </a:r>
          </a:p>
          <a:p>
            <a:pPr marL="457200" indent="-457200" defTabSz="292100" fontAlgn="t" latinLnBrk="1" hangingPunct="0">
              <a:spcAft>
                <a:spcPts val="1200"/>
              </a:spcAft>
              <a:buClr>
                <a:srgbClr val="373896"/>
              </a:buClr>
              <a:buFontTx/>
              <a:buBlip>
                <a:blip r:embed="rId4"/>
              </a:buBlip>
              <a:defRPr/>
            </a:pPr>
            <a:r>
              <a:rPr lang="pt-BR" sz="2800" dirty="0">
                <a:solidFill>
                  <a:srgbClr val="000000"/>
                </a:solidFill>
                <a:latin typeface="Cambria" pitchFamily="18" charset="0"/>
              </a:rPr>
              <a:t>Escolha pelo menos uma, mas não mais do que duas de cada lista.</a:t>
            </a:r>
            <a:endParaRPr lang="en-US" sz="2800" dirty="0">
              <a:solidFill>
                <a:srgbClr val="000000"/>
              </a:solidFill>
              <a:latin typeface="Cambria" pitchFamily="18" charset="0"/>
            </a:endParaRPr>
          </a:p>
          <a:p>
            <a:pPr marL="457200" indent="-457200" defTabSz="292100" fontAlgn="t" latinLnBrk="1" hangingPunct="0">
              <a:defRPr/>
            </a:pPr>
            <a:endParaRPr lang="en-US" sz="3000" dirty="0">
              <a:solidFill>
                <a:srgbClr val="000000"/>
              </a:solidFill>
              <a:latin typeface="Calibri" pitchFamily="34" charset="0"/>
              <a:sym typeface="Helvetica Light"/>
            </a:endParaRPr>
          </a:p>
        </p:txBody>
      </p:sp>
      <p:sp>
        <p:nvSpPr>
          <p:cNvPr id="32772" name="TextBox 10"/>
          <p:cNvSpPr>
            <a:spLocks noChangeArrowheads="1"/>
          </p:cNvSpPr>
          <p:nvPr/>
        </p:nvSpPr>
        <p:spPr bwMode="auto">
          <a:xfrm>
            <a:off x="1023938" y="296863"/>
            <a:ext cx="10072687" cy="906462"/>
          </a:xfrm>
          <a:prstGeom prst="rect">
            <a:avLst/>
          </a:prstGeom>
          <a:solidFill>
            <a:srgbClr val="FFFFFF"/>
          </a:solidFill>
          <a:ln w="63500" algn="ctr">
            <a:solidFill>
              <a:srgbClr val="373896"/>
            </a:solidFill>
            <a:miter lim="400000"/>
            <a:headEnd/>
            <a:tailEnd/>
          </a:ln>
        </p:spPr>
        <p:txBody>
          <a:bodyPr tIns="0" bIns="36576" anchor="ctr"/>
          <a:lstStyle/>
          <a:p>
            <a:pPr algn="ctr" latinLnBrk="1" hangingPunct="0"/>
            <a:r>
              <a:rPr lang="pt-BR" sz="3600" b="1">
                <a:solidFill>
                  <a:srgbClr val="000000"/>
                </a:solidFill>
                <a:latin typeface="Cambria" pitchFamily="18" charset="0"/>
              </a:rPr>
              <a:t>Pesquisa para Temas das Discussões Temáticas</a:t>
            </a:r>
          </a:p>
        </p:txBody>
      </p:sp>
      <p:sp>
        <p:nvSpPr>
          <p:cNvPr id="32773" name="TextBox 2"/>
          <p:cNvSpPr>
            <a:spLocks noChangeArrowheads="1"/>
          </p:cNvSpPr>
          <p:nvPr/>
        </p:nvSpPr>
        <p:spPr bwMode="auto">
          <a:xfrm>
            <a:off x="1524000" y="5286375"/>
            <a:ext cx="7826375" cy="1384300"/>
          </a:xfrm>
          <a:prstGeom prst="rect">
            <a:avLst/>
          </a:prstGeom>
          <a:noFill/>
          <a:ln w="9525" algn="ctr">
            <a:noFill/>
            <a:miter lim="800000"/>
            <a:headEnd/>
            <a:tailEnd/>
          </a:ln>
        </p:spPr>
        <p:txBody>
          <a:bodyPr>
            <a:spAutoFit/>
          </a:bodyPr>
          <a:lstStyle/>
          <a:p>
            <a:pPr algn="ctr"/>
            <a:r>
              <a:rPr lang="pt-BR" sz="2800" b="1" i="1">
                <a:solidFill>
                  <a:srgbClr val="92278F"/>
                </a:solidFill>
                <a:latin typeface="Cambria" pitchFamily="18" charset="0"/>
              </a:rPr>
              <a:t>Esta pesquisa começa na página 36 do </a:t>
            </a:r>
            <a:r>
              <a:rPr lang="pt-BR" sz="2800" b="1">
                <a:solidFill>
                  <a:srgbClr val="92278F"/>
                </a:solidFill>
                <a:latin typeface="Cambria" pitchFamily="18" charset="0"/>
              </a:rPr>
              <a:t>CAR</a:t>
            </a:r>
            <a:r>
              <a:rPr lang="pt-BR" sz="2800" b="1" i="1">
                <a:solidFill>
                  <a:srgbClr val="92278F"/>
                </a:solidFill>
                <a:latin typeface="Cambria" pitchFamily="18" charset="0"/>
              </a:rPr>
              <a:t> 2018 e está disponível na íntegra em </a:t>
            </a:r>
            <a:r>
              <a:rPr lang="pt-BR" sz="2800" b="1">
                <a:solidFill>
                  <a:srgbClr val="92278F"/>
                </a:solidFill>
                <a:latin typeface="Cambria" pitchFamily="18" charset="0"/>
              </a:rPr>
              <a:t>www.na.org/conference</a:t>
            </a:r>
            <a:endParaRPr lang="pt-BR">
              <a:solidFill>
                <a:srgbClr val="000000"/>
              </a:solidFill>
              <a:latin typeface="Calibri" pitchFamily="34" charset="0"/>
            </a:endParaRPr>
          </a:p>
        </p:txBody>
      </p:sp>
      <p:pic>
        <p:nvPicPr>
          <p:cNvPr id="32774" name="Picture 1024" descr="C:\Users\Carlos\Desktop\CAR 2018\common ground.png"/>
          <p:cNvPicPr>
            <a:picLocks noChangeAspect="1" noChangeArrowheads="1"/>
          </p:cNvPicPr>
          <p:nvPr/>
        </p:nvPicPr>
        <p:blipFill>
          <a:blip r:embed="rId5"/>
          <a:srcRect/>
          <a:stretch>
            <a:fillRect/>
          </a:stretch>
        </p:blipFill>
        <p:spPr bwMode="auto">
          <a:xfrm>
            <a:off x="9810750" y="5214938"/>
            <a:ext cx="2381250" cy="1643062"/>
          </a:xfrm>
          <a:prstGeom prst="rect">
            <a:avLst/>
          </a:prstGeom>
          <a:noFill/>
          <a:ln w="9525">
            <a:noFill/>
            <a:miter lim="800000"/>
            <a:headEnd/>
            <a:tailEnd/>
          </a:ln>
        </p:spPr>
      </p:pic>
    </p:spTree>
  </p:cSld>
  <p:clrMapOvr>
    <a:masterClrMapping/>
  </p:clrMapOvr>
  <p:transition spd="med">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a:spLocks noChangeArrowheads="1"/>
          </p:cNvSpPr>
          <p:nvPr/>
        </p:nvSpPr>
        <p:spPr bwMode="auto">
          <a:xfrm>
            <a:off x="865188" y="214313"/>
            <a:ext cx="7016750" cy="523875"/>
          </a:xfrm>
          <a:prstGeom prst="rect">
            <a:avLst/>
          </a:prstGeom>
          <a:solidFill>
            <a:srgbClr val="FFFFFF"/>
          </a:solidFill>
          <a:ln w="63500" algn="ctr">
            <a:solidFill>
              <a:srgbClr val="373896"/>
            </a:solidFill>
            <a:miter lim="400000"/>
            <a:headEnd/>
            <a:tailEnd/>
          </a:ln>
        </p:spPr>
        <p:txBody>
          <a:bodyPr tIns="0" bIns="36576"/>
          <a:lstStyle/>
          <a:p>
            <a:pPr algn="ctr" latinLnBrk="1" hangingPunct="0"/>
            <a:r>
              <a:rPr lang="pt-BR" sz="2400" b="1">
                <a:solidFill>
                  <a:srgbClr val="000000"/>
                </a:solidFill>
                <a:latin typeface="Cambria" pitchFamily="18" charset="0"/>
              </a:rPr>
              <a:t>Pesquisa para Temas de Discussões Temáticas</a:t>
            </a:r>
          </a:p>
        </p:txBody>
      </p:sp>
      <p:sp>
        <p:nvSpPr>
          <p:cNvPr id="33795" name="TextBox 6"/>
          <p:cNvSpPr>
            <a:spLocks noChangeArrowheads="1"/>
          </p:cNvSpPr>
          <p:nvPr/>
        </p:nvSpPr>
        <p:spPr bwMode="auto">
          <a:xfrm>
            <a:off x="233363" y="1146175"/>
            <a:ext cx="5715000" cy="5554663"/>
          </a:xfrm>
          <a:prstGeom prst="rect">
            <a:avLst/>
          </a:prstGeom>
          <a:noFill/>
          <a:ln w="12700" algn="ctr">
            <a:solidFill>
              <a:srgbClr val="92278F"/>
            </a:solidFill>
            <a:miter lim="400000"/>
            <a:headEnd/>
            <a:tailEnd/>
          </a:ln>
        </p:spPr>
        <p:txBody>
          <a:bodyPr tIns="91440" rIns="35719" bIns="35719"/>
          <a:lstStyle/>
          <a:p>
            <a:pPr marL="457200" indent="-457200">
              <a:buFont typeface="Arial" charset="0"/>
              <a:buChar char="•"/>
            </a:pPr>
            <a:r>
              <a:rPr lang="pt-BR" sz="2200">
                <a:solidFill>
                  <a:srgbClr val="000000"/>
                </a:solidFill>
                <a:latin typeface="Cambria" pitchFamily="18" charset="0"/>
              </a:rPr>
              <a:t>Nosso símbolo - um olhar mais atento</a:t>
            </a:r>
          </a:p>
          <a:p>
            <a:pPr marL="457200" indent="-457200">
              <a:buFont typeface="Arial" charset="0"/>
              <a:buChar char="•"/>
            </a:pPr>
            <a:r>
              <a:rPr lang="pt-BR" sz="2200">
                <a:solidFill>
                  <a:srgbClr val="000000"/>
                </a:solidFill>
                <a:latin typeface="Cambria" pitchFamily="18" charset="0"/>
              </a:rPr>
              <a:t>Consciência de grupo </a:t>
            </a:r>
          </a:p>
          <a:p>
            <a:pPr marL="457200" indent="-457200">
              <a:buFont typeface="Arial" charset="0"/>
              <a:buChar char="•"/>
            </a:pPr>
            <a:r>
              <a:rPr lang="pt-BR" sz="2200">
                <a:solidFill>
                  <a:srgbClr val="000000"/>
                </a:solidFill>
                <a:latin typeface="Cambria" pitchFamily="18" charset="0"/>
              </a:rPr>
              <a:t>Levar a mensagem de NA e tornar NA atrativo </a:t>
            </a:r>
          </a:p>
          <a:p>
            <a:pPr marL="457200" indent="-457200">
              <a:buFont typeface="Arial" charset="0"/>
              <a:buChar char="•"/>
            </a:pPr>
            <a:r>
              <a:rPr lang="pt-BR" sz="2200">
                <a:solidFill>
                  <a:srgbClr val="000000"/>
                </a:solidFill>
                <a:latin typeface="Cambria" pitchFamily="18" charset="0"/>
              </a:rPr>
              <a:t>Permanecer não profissional e levar a mensagem de NA</a:t>
            </a:r>
          </a:p>
          <a:p>
            <a:pPr marL="457200" indent="-457200">
              <a:buFont typeface="Arial" charset="0"/>
              <a:buChar char="•"/>
            </a:pPr>
            <a:r>
              <a:rPr lang="pt-BR" sz="2200">
                <a:solidFill>
                  <a:srgbClr val="000000"/>
                </a:solidFill>
                <a:latin typeface="Cambria" pitchFamily="18" charset="0"/>
              </a:rPr>
              <a:t>RP 101 (conceitos básicos de relações públicas)</a:t>
            </a:r>
          </a:p>
          <a:p>
            <a:pPr marL="457200" indent="-457200">
              <a:buFont typeface="Arial" charset="0"/>
              <a:buChar char="•"/>
            </a:pPr>
            <a:r>
              <a:rPr lang="pt-BR" sz="2200">
                <a:solidFill>
                  <a:srgbClr val="000000"/>
                </a:solidFill>
                <a:latin typeface="Cambria" pitchFamily="18" charset="0"/>
              </a:rPr>
              <a:t>Simplicidade e flexibilidade no serviço</a:t>
            </a:r>
          </a:p>
          <a:p>
            <a:pPr marL="457200" indent="-457200">
              <a:buFont typeface="Arial" charset="0"/>
              <a:buChar char="•"/>
            </a:pPr>
            <a:r>
              <a:rPr lang="pt-BR" sz="2200">
                <a:solidFill>
                  <a:srgbClr val="000000"/>
                </a:solidFill>
                <a:latin typeface="Cambria" pitchFamily="18" charset="0"/>
              </a:rPr>
              <a:t>Empatia no serviço</a:t>
            </a:r>
          </a:p>
          <a:p>
            <a:pPr marL="457200" indent="-457200">
              <a:buFont typeface="Arial" charset="0"/>
              <a:buChar char="•"/>
            </a:pPr>
            <a:r>
              <a:rPr lang="pt-BR" sz="2200">
                <a:solidFill>
                  <a:srgbClr val="000000"/>
                </a:solidFill>
                <a:latin typeface="Cambria" pitchFamily="18" charset="0"/>
              </a:rPr>
              <a:t>Atração de companheiros para o serviço</a:t>
            </a:r>
          </a:p>
          <a:p>
            <a:pPr marL="457200" indent="-457200">
              <a:buFont typeface="Arial" charset="0"/>
              <a:buChar char="•"/>
            </a:pPr>
            <a:r>
              <a:rPr lang="pt-BR" sz="2200">
                <a:solidFill>
                  <a:srgbClr val="000000"/>
                </a:solidFill>
                <a:latin typeface="Cambria" pitchFamily="18" charset="0"/>
              </a:rPr>
              <a:t>Como manter jovens e recém-chegados envolvidos</a:t>
            </a:r>
          </a:p>
          <a:p>
            <a:pPr marL="457200" indent="-457200">
              <a:buFont typeface="Arial" charset="0"/>
              <a:buChar char="•"/>
            </a:pPr>
            <a:r>
              <a:rPr lang="pt-BR" sz="2200">
                <a:solidFill>
                  <a:srgbClr val="000000"/>
                </a:solidFill>
                <a:latin typeface="Cambria" pitchFamily="18" charset="0"/>
              </a:rPr>
              <a:t>Como se tornar um padrinho ou madrinha melhor</a:t>
            </a:r>
          </a:p>
          <a:p>
            <a:pPr marL="457200" indent="-457200">
              <a:buFont typeface="Arial" charset="0"/>
              <a:buChar char="•"/>
            </a:pPr>
            <a:r>
              <a:rPr lang="pt-BR" sz="2200">
                <a:solidFill>
                  <a:srgbClr val="000000"/>
                </a:solidFill>
                <a:latin typeface="Cambria" pitchFamily="18" charset="0"/>
              </a:rPr>
              <a:t>Criando uma integração em NA</a:t>
            </a:r>
          </a:p>
          <a:p>
            <a:pPr marL="457200" indent="-457200">
              <a:buFont typeface="Arial" charset="0"/>
              <a:buChar char="•"/>
            </a:pPr>
            <a:endParaRPr lang="en-US" sz="2200">
              <a:latin typeface="Cambria" pitchFamily="18" charset="0"/>
            </a:endParaRPr>
          </a:p>
        </p:txBody>
      </p:sp>
      <p:sp>
        <p:nvSpPr>
          <p:cNvPr id="33796" name="TextBox 7"/>
          <p:cNvSpPr>
            <a:spLocks noChangeArrowheads="1"/>
          </p:cNvSpPr>
          <p:nvPr/>
        </p:nvSpPr>
        <p:spPr bwMode="auto">
          <a:xfrm>
            <a:off x="6281738" y="1146175"/>
            <a:ext cx="5715000" cy="5554663"/>
          </a:xfrm>
          <a:prstGeom prst="rect">
            <a:avLst/>
          </a:prstGeom>
          <a:noFill/>
          <a:ln w="12700" algn="ctr">
            <a:solidFill>
              <a:srgbClr val="92278F"/>
            </a:solidFill>
            <a:miter lim="400000"/>
            <a:headEnd/>
            <a:tailEnd/>
          </a:ln>
        </p:spPr>
        <p:txBody>
          <a:bodyPr tIns="91440" rIns="35719" bIns="35719"/>
          <a:lstStyle/>
          <a:p>
            <a:pPr marL="285750" indent="-285750">
              <a:lnSpc>
                <a:spcPct val="105000"/>
              </a:lnSpc>
              <a:buFont typeface="Arial" charset="0"/>
              <a:buChar char="•"/>
            </a:pPr>
            <a:r>
              <a:rPr lang="pt-BR" sz="2200">
                <a:solidFill>
                  <a:srgbClr val="000000"/>
                </a:solidFill>
                <a:latin typeface="Cambria" pitchFamily="18" charset="0"/>
              </a:rPr>
              <a:t>Assessoramento e como os membros aprendem o serviço</a:t>
            </a:r>
          </a:p>
          <a:p>
            <a:pPr marL="285750" indent="-285750">
              <a:lnSpc>
                <a:spcPct val="105000"/>
              </a:lnSpc>
              <a:buFont typeface="Arial" charset="0"/>
              <a:buChar char="•"/>
            </a:pPr>
            <a:r>
              <a:rPr lang="pt-BR" sz="2200">
                <a:solidFill>
                  <a:srgbClr val="000000"/>
                </a:solidFill>
                <a:latin typeface="Cambria" pitchFamily="18" charset="0"/>
              </a:rPr>
              <a:t>Liderança em NA</a:t>
            </a:r>
          </a:p>
          <a:p>
            <a:pPr marL="285750" indent="-285750">
              <a:lnSpc>
                <a:spcPct val="105000"/>
              </a:lnSpc>
              <a:buFont typeface="Arial" charset="0"/>
              <a:buChar char="•"/>
            </a:pPr>
            <a:r>
              <a:rPr lang="pt-BR" sz="2200">
                <a:solidFill>
                  <a:srgbClr val="000000"/>
                </a:solidFill>
                <a:latin typeface="Cambria" pitchFamily="18" charset="0"/>
              </a:rPr>
              <a:t>A integridade e eficiência das nossas comunicações</a:t>
            </a:r>
          </a:p>
          <a:p>
            <a:pPr marL="285750" indent="-285750">
              <a:lnSpc>
                <a:spcPct val="105000"/>
              </a:lnSpc>
              <a:buFont typeface="Arial" charset="0"/>
              <a:buChar char="•"/>
            </a:pPr>
            <a:r>
              <a:rPr lang="pt-BR" sz="2200">
                <a:solidFill>
                  <a:srgbClr val="000000"/>
                </a:solidFill>
                <a:latin typeface="Cambria" pitchFamily="18" charset="0"/>
              </a:rPr>
              <a:t>Décimo-Primeiro Conceito</a:t>
            </a:r>
          </a:p>
          <a:p>
            <a:pPr marL="285750" indent="-285750">
              <a:lnSpc>
                <a:spcPct val="105000"/>
              </a:lnSpc>
              <a:buFont typeface="Arial" charset="0"/>
              <a:buChar char="•"/>
            </a:pPr>
            <a:r>
              <a:rPr lang="pt-BR" sz="2200">
                <a:solidFill>
                  <a:srgbClr val="000000"/>
                </a:solidFill>
                <a:latin typeface="Cambria" pitchFamily="18" charset="0"/>
              </a:rPr>
              <a:t>Respeitando nossas diferenças e construindo nossa unidade </a:t>
            </a:r>
          </a:p>
          <a:p>
            <a:pPr marL="285750" indent="-285750">
              <a:lnSpc>
                <a:spcPct val="105000"/>
              </a:lnSpc>
              <a:buFont typeface="Arial" charset="0"/>
              <a:buChar char="•"/>
            </a:pPr>
            <a:r>
              <a:rPr lang="pt-BR" sz="2200">
                <a:solidFill>
                  <a:srgbClr val="000000"/>
                </a:solidFill>
                <a:latin typeface="Cambria" pitchFamily="18" charset="0"/>
              </a:rPr>
              <a:t>Sem distinção de... raça, etnia, cultura </a:t>
            </a:r>
          </a:p>
          <a:p>
            <a:pPr marL="285750" indent="-285750">
              <a:lnSpc>
                <a:spcPct val="105000"/>
              </a:lnSpc>
              <a:buFont typeface="Arial" charset="0"/>
              <a:buChar char="•"/>
            </a:pPr>
            <a:r>
              <a:rPr lang="pt-BR" sz="2200">
                <a:solidFill>
                  <a:srgbClr val="000000"/>
                </a:solidFill>
                <a:latin typeface="Cambria" pitchFamily="18" charset="0"/>
              </a:rPr>
              <a:t>Retenção de membros</a:t>
            </a:r>
          </a:p>
          <a:p>
            <a:pPr marL="285750" indent="-285750">
              <a:lnSpc>
                <a:spcPct val="105000"/>
              </a:lnSpc>
              <a:buFont typeface="Arial" charset="0"/>
              <a:buChar char="•"/>
            </a:pPr>
            <a:r>
              <a:rPr lang="pt-BR" sz="2200">
                <a:solidFill>
                  <a:srgbClr val="000000"/>
                </a:solidFill>
                <a:latin typeface="Cambria" pitchFamily="18" charset="0"/>
              </a:rPr>
              <a:t>Em tempos de doença e o que nossa literatura diz sobre doença e medicação</a:t>
            </a:r>
          </a:p>
          <a:p>
            <a:pPr marL="285750" indent="-285750">
              <a:lnSpc>
                <a:spcPct val="105000"/>
              </a:lnSpc>
              <a:buFont typeface="Arial" charset="0"/>
              <a:buChar char="•"/>
            </a:pPr>
            <a:r>
              <a:rPr lang="pt-BR" sz="2200">
                <a:solidFill>
                  <a:srgbClr val="000000"/>
                </a:solidFill>
                <a:latin typeface="Cambria" pitchFamily="18" charset="0"/>
              </a:rPr>
              <a:t>Outro:</a:t>
            </a:r>
          </a:p>
        </p:txBody>
      </p:sp>
    </p:spTree>
  </p:cSld>
  <p:clrMapOvr>
    <a:masterClrMapping/>
  </p:clrMapOvr>
  <p:transition spd="med">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a:spLocks noChangeArrowheads="1"/>
          </p:cNvSpPr>
          <p:nvPr/>
        </p:nvSpPr>
        <p:spPr bwMode="auto">
          <a:xfrm>
            <a:off x="307975" y="287338"/>
            <a:ext cx="11960225" cy="1646237"/>
          </a:xfrm>
          <a:prstGeom prst="rect">
            <a:avLst/>
          </a:prstGeom>
          <a:solidFill>
            <a:srgbClr val="FFFFFF"/>
          </a:solidFill>
          <a:ln w="63500" algn="ctr">
            <a:solidFill>
              <a:srgbClr val="373896"/>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PowerPoints </a:t>
            </a:r>
            <a:r>
              <a:rPr lang="pt-BR" sz="4500" b="1" i="1">
                <a:solidFill>
                  <a:srgbClr val="000000"/>
                </a:solidFill>
                <a:latin typeface="Cambria" pitchFamily="18" charset="0"/>
              </a:rPr>
              <a:t>CAR</a:t>
            </a:r>
            <a:r>
              <a:rPr lang="pt-BR" sz="4500" b="1">
                <a:solidFill>
                  <a:srgbClr val="000000"/>
                </a:solidFill>
                <a:latin typeface="Cambria" pitchFamily="18" charset="0"/>
              </a:rPr>
              <a:t> 2018</a:t>
            </a:r>
          </a:p>
        </p:txBody>
      </p:sp>
      <p:sp>
        <p:nvSpPr>
          <p:cNvPr id="16387" name="Shape 68"/>
          <p:cNvSpPr>
            <a:spLocks noChangeArrowheads="1"/>
          </p:cNvSpPr>
          <p:nvPr/>
        </p:nvSpPr>
        <p:spPr bwMode="auto">
          <a:xfrm>
            <a:off x="1065213" y="2284413"/>
            <a:ext cx="9531350" cy="3878262"/>
          </a:xfrm>
          <a:prstGeom prst="rect">
            <a:avLst/>
          </a:prstGeom>
          <a:noFill/>
          <a:ln w="12700" algn="ctr">
            <a:noFill/>
            <a:miter lim="400000"/>
            <a:headEnd/>
            <a:tailEnd/>
          </a:ln>
        </p:spPr>
        <p:txBody>
          <a:bodyPr lIns="0" tIns="0" rIns="0" bIns="0"/>
          <a:lstStyle/>
          <a:p>
            <a:pPr marL="514350" indent="-514350">
              <a:spcBef>
                <a:spcPts val="1800"/>
              </a:spcBef>
              <a:buFont typeface="Calibri Light"/>
              <a:buAutoNum type="arabicPeriod"/>
            </a:pPr>
            <a:r>
              <a:rPr lang="pt-BR" sz="2400">
                <a:solidFill>
                  <a:srgbClr val="000000"/>
                </a:solidFill>
                <a:latin typeface="Cambria" pitchFamily="18" charset="0"/>
              </a:rPr>
              <a:t>Introdução ao </a:t>
            </a:r>
            <a:r>
              <a:rPr lang="pt-BR" sz="2400" i="1">
                <a:solidFill>
                  <a:srgbClr val="000000"/>
                </a:solidFill>
                <a:latin typeface="Cambria" pitchFamily="18" charset="0"/>
              </a:rPr>
              <a:t>CAR</a:t>
            </a:r>
            <a:r>
              <a:rPr lang="pt-BR" sz="2400">
                <a:solidFill>
                  <a:srgbClr val="000000"/>
                </a:solidFill>
                <a:latin typeface="Cambria" pitchFamily="18" charset="0"/>
              </a:rPr>
              <a:t>, Moções de 1 a 6 Literatura e Produtos</a:t>
            </a:r>
          </a:p>
          <a:p>
            <a:pPr marL="514350" indent="-514350">
              <a:spcBef>
                <a:spcPts val="1800"/>
              </a:spcBef>
              <a:buFont typeface="Calibri Light"/>
              <a:buAutoNum type="arabicPeriod"/>
            </a:pPr>
            <a:r>
              <a:rPr lang="pt-BR" sz="2400" i="1">
                <a:solidFill>
                  <a:srgbClr val="000000"/>
                </a:solidFill>
                <a:latin typeface="Cambria" pitchFamily="18" charset="0"/>
              </a:rPr>
              <a:t>Guarda da Propriedade Intelectual da Irmandade</a:t>
            </a:r>
            <a:r>
              <a:rPr lang="pt-BR" sz="2400">
                <a:solidFill>
                  <a:srgbClr val="000000"/>
                </a:solidFill>
                <a:latin typeface="Cambria" pitchFamily="18" charset="0"/>
              </a:rPr>
              <a:t>, Moções 7 e 8</a:t>
            </a:r>
          </a:p>
          <a:p>
            <a:pPr marL="514350" indent="-514350">
              <a:spcBef>
                <a:spcPts val="1800"/>
              </a:spcBef>
              <a:buFont typeface="Calibri Light"/>
              <a:buAutoNum type="arabicPeriod"/>
            </a:pPr>
            <a:r>
              <a:rPr lang="pt-BR" sz="2400">
                <a:solidFill>
                  <a:srgbClr val="000000"/>
                </a:solidFill>
                <a:latin typeface="Cambria" pitchFamily="18" charset="0"/>
              </a:rPr>
              <a:t>Moções 9 a 14  DRT/MAT, eventos especiais e TDIs </a:t>
            </a:r>
          </a:p>
          <a:p>
            <a:pPr marL="514350" indent="-514350">
              <a:spcBef>
                <a:spcPts val="1800"/>
              </a:spcBef>
              <a:buFont typeface="Calibri Light"/>
              <a:buAutoNum type="arabicPeriod"/>
            </a:pPr>
            <a:r>
              <a:rPr lang="pt-BR" sz="2400">
                <a:solidFill>
                  <a:srgbClr val="000000"/>
                </a:solidFill>
                <a:latin typeface="Cambria" pitchFamily="18" charset="0"/>
              </a:rPr>
              <a:t>Futuro da WSC, Moções 15 a 25  o papel das zonas, assentamento zonal e outros assuntos da WSC  </a:t>
            </a:r>
          </a:p>
          <a:p>
            <a:pPr marL="514350" indent="-514350">
              <a:spcBef>
                <a:spcPts val="1800"/>
              </a:spcBef>
              <a:buFont typeface="Calibri Light"/>
              <a:buAutoNum type="arabicPeriod"/>
            </a:pPr>
            <a:r>
              <a:rPr lang="pt-BR" sz="3600" b="1">
                <a:solidFill>
                  <a:srgbClr val="000000"/>
                </a:solidFill>
                <a:latin typeface="Cambria" pitchFamily="18" charset="0"/>
              </a:rPr>
              <a:t>Plano Estratégico do NAWS</a:t>
            </a:r>
          </a:p>
          <a:p>
            <a:pPr marL="514350" indent="-514350">
              <a:spcAft>
                <a:spcPts val="600"/>
              </a:spcAft>
            </a:pPr>
            <a:r>
              <a:rPr lang="pt-BR" sz="3600" b="1">
                <a:solidFill>
                  <a:srgbClr val="000000"/>
                </a:solidFill>
                <a:latin typeface="Cambria" pitchFamily="18" charset="0"/>
              </a:rPr>
              <a:t>     e a pesquisa do </a:t>
            </a:r>
            <a:r>
              <a:rPr lang="pt-BR" sz="3600" b="1" i="1">
                <a:solidFill>
                  <a:srgbClr val="000000"/>
                </a:solidFill>
                <a:latin typeface="Cambria" pitchFamily="18" charset="0"/>
              </a:rPr>
              <a:t>CAR </a:t>
            </a:r>
          </a:p>
        </p:txBody>
      </p:sp>
      <p:pic>
        <p:nvPicPr>
          <p:cNvPr id="16388" name="wsc2018_logobluetextchairs.png"/>
          <p:cNvPicPr preferRelativeResize="0">
            <a:picLocks noChangeArrowheads="1"/>
          </p:cNvPicPr>
          <p:nvPr/>
        </p:nvPicPr>
        <p:blipFill>
          <a:blip r:embed="rId3"/>
          <a:srcRect/>
          <a:stretch>
            <a:fillRect/>
          </a:stretch>
        </p:blipFill>
        <p:spPr bwMode="auto">
          <a:xfrm>
            <a:off x="431800" y="327025"/>
            <a:ext cx="2265363" cy="1589088"/>
          </a:xfrm>
          <a:prstGeom prst="rect">
            <a:avLst/>
          </a:prstGeom>
          <a:noFill/>
          <a:ln w="12700" algn="ctr">
            <a:noFill/>
            <a:miter lim="400000"/>
            <a:headEnd/>
            <a:tailEnd/>
          </a:ln>
        </p:spPr>
      </p:pic>
      <p:pic>
        <p:nvPicPr>
          <p:cNvPr id="16389" name="Imagem 3" descr="common ground.png"/>
          <p:cNvPicPr>
            <a:picLocks noChangeAspect="1"/>
          </p:cNvPicPr>
          <p:nvPr/>
        </p:nvPicPr>
        <p:blipFill>
          <a:blip r:embed="rId4"/>
          <a:srcRect/>
          <a:stretch>
            <a:fillRect/>
          </a:stretch>
        </p:blipFill>
        <p:spPr bwMode="auto">
          <a:xfrm>
            <a:off x="381000" y="341313"/>
            <a:ext cx="2286000" cy="1530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15"/>
          <p:cNvSpPr>
            <a:spLocks noChangeArrowheads="1"/>
          </p:cNvSpPr>
          <p:nvPr/>
        </p:nvSpPr>
        <p:spPr bwMode="auto">
          <a:xfrm>
            <a:off x="6718300" y="996950"/>
            <a:ext cx="5224463" cy="3959225"/>
          </a:xfrm>
          <a:prstGeom prst="rect">
            <a:avLst/>
          </a:prstGeom>
          <a:noFill/>
          <a:ln w="12700" algn="ctr">
            <a:noFill/>
            <a:miter lim="400000"/>
            <a:headEnd/>
            <a:tailEnd/>
          </a:ln>
        </p:spPr>
        <p:txBody>
          <a:bodyPr lIns="22860" rIns="22860"/>
          <a:lstStyle/>
          <a:p>
            <a:pPr marL="307975" indent="-307975" defTabSz="457200">
              <a:spcBef>
                <a:spcPts val="600"/>
              </a:spcBef>
              <a:buSzPct val="75000"/>
              <a:buFontTx/>
              <a:buChar char="•"/>
            </a:pPr>
            <a:r>
              <a:rPr lang="pt-BR" sz="2800" b="1">
                <a:solidFill>
                  <a:srgbClr val="FFFFFF"/>
                </a:solidFill>
                <a:latin typeface="Cambria" pitchFamily="18" charset="0"/>
              </a:rPr>
              <a:t>Quatro outras apresentações estão disponíveis na internet.</a:t>
            </a:r>
          </a:p>
          <a:p>
            <a:pPr marL="307975" indent="-307975" defTabSz="457200">
              <a:spcBef>
                <a:spcPts val="600"/>
              </a:spcBef>
              <a:buSzPct val="75000"/>
              <a:buFontTx/>
              <a:buChar char="•"/>
            </a:pPr>
            <a:r>
              <a:rPr lang="pt-BR" sz="2800" b="1">
                <a:solidFill>
                  <a:srgbClr val="FFFFFF"/>
                </a:solidFill>
                <a:latin typeface="Cambria" pitchFamily="18" charset="0"/>
              </a:rPr>
              <a:t>Enquetes disponíveis na internet.</a:t>
            </a:r>
          </a:p>
          <a:p>
            <a:pPr marL="307975" indent="-307975" defTabSz="457200">
              <a:spcBef>
                <a:spcPts val="600"/>
              </a:spcBef>
              <a:buSzPct val="75000"/>
              <a:buFontTx/>
              <a:buChar char="•"/>
            </a:pPr>
            <a:r>
              <a:rPr lang="pt-BR" sz="2800" b="1">
                <a:solidFill>
                  <a:srgbClr val="FFFFFF"/>
                </a:solidFill>
                <a:latin typeface="Cambria" pitchFamily="18" charset="0"/>
              </a:rPr>
              <a:t>O </a:t>
            </a:r>
            <a:r>
              <a:rPr lang="pt-BR" sz="2800" b="1" i="1">
                <a:solidFill>
                  <a:srgbClr val="FFFFFF"/>
                </a:solidFill>
                <a:latin typeface="Cambria" pitchFamily="18" charset="0"/>
              </a:rPr>
              <a:t>CAR</a:t>
            </a:r>
            <a:r>
              <a:rPr lang="pt-BR" sz="2800" b="1">
                <a:solidFill>
                  <a:srgbClr val="FFFFFF"/>
                </a:solidFill>
                <a:latin typeface="Cambria" pitchFamily="18" charset="0"/>
              </a:rPr>
              <a:t> pode ser baixado e cópias impressas podem ser requisitadas dos Serviços Mundiais de NA</a:t>
            </a:r>
            <a:r>
              <a:rPr lang="en-US" sz="2800">
                <a:latin typeface="Calibri" pitchFamily="34" charset="0"/>
              </a:rPr>
              <a:t/>
            </a:r>
            <a:br>
              <a:rPr lang="en-US" sz="2800">
                <a:latin typeface="Calibri" pitchFamily="34" charset="0"/>
              </a:rPr>
            </a:br>
            <a:endParaRPr lang="en-US" sz="2800">
              <a:latin typeface="Calibri" pitchFamily="34" charset="0"/>
            </a:endParaRPr>
          </a:p>
          <a:p>
            <a:pPr lvl="1" defTabSz="457200">
              <a:spcBef>
                <a:spcPts val="600"/>
              </a:spcBef>
              <a:buSzPct val="75000"/>
            </a:pPr>
            <a:r>
              <a:rPr lang="pt-BR" sz="2800" b="1" u="sng">
                <a:solidFill>
                  <a:srgbClr val="00B0F0"/>
                </a:solidFill>
                <a:latin typeface="Cambria" pitchFamily="18" charset="0"/>
              </a:rPr>
              <a:t>www.na.org/conference</a:t>
            </a:r>
          </a:p>
          <a:p>
            <a:pPr lvl="1" defTabSz="457200">
              <a:spcBef>
                <a:spcPts val="600"/>
              </a:spcBef>
              <a:buSzPct val="75000"/>
            </a:pPr>
            <a:r>
              <a:rPr lang="pt-BR" sz="2800" b="1" u="sng">
                <a:solidFill>
                  <a:srgbClr val="00B0F0"/>
                </a:solidFill>
                <a:latin typeface="Cambria" pitchFamily="18" charset="0"/>
              </a:rPr>
              <a:t>worldboard@na.org </a:t>
            </a:r>
          </a:p>
        </p:txBody>
      </p:sp>
      <p:pic>
        <p:nvPicPr>
          <p:cNvPr id="34819" name="Picture 4" descr="C:\Users\Carlos\Desktop\CAR 2018\Capturar.PNG"/>
          <p:cNvPicPr>
            <a:picLocks noChangeAspect="1" noChangeArrowheads="1"/>
          </p:cNvPicPr>
          <p:nvPr/>
        </p:nvPicPr>
        <p:blipFill>
          <a:blip r:embed="rId3"/>
          <a:srcRect/>
          <a:stretch>
            <a:fillRect/>
          </a:stretch>
        </p:blipFill>
        <p:spPr bwMode="auto">
          <a:xfrm rot="-1093882">
            <a:off x="787400" y="284163"/>
            <a:ext cx="4867275" cy="63833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a:spLocks noChangeArrowheads="1"/>
          </p:cNvSpPr>
          <p:nvPr/>
        </p:nvSpPr>
        <p:spPr bwMode="auto">
          <a:xfrm>
            <a:off x="307975" y="287338"/>
            <a:ext cx="11960225" cy="1646237"/>
          </a:xfrm>
          <a:prstGeom prst="rect">
            <a:avLst/>
          </a:prstGeom>
          <a:solidFill>
            <a:srgbClr val="FFFFFF"/>
          </a:solidFill>
          <a:ln w="63500" algn="ctr">
            <a:solidFill>
              <a:srgbClr val="373896"/>
            </a:solidFill>
            <a:miter lim="400000"/>
            <a:headEnd/>
            <a:tailEnd/>
          </a:ln>
        </p:spPr>
        <p:txBody>
          <a:bodyPr lIns="2468880" tIns="0" rIns="36576" bIns="36576" anchor="ctr"/>
          <a:lstStyle/>
          <a:p>
            <a:pPr algn="ctr" latinLnBrk="1" hangingPunct="0"/>
            <a:r>
              <a:rPr lang="pt-BR" sz="4500" b="1">
                <a:solidFill>
                  <a:srgbClr val="000000"/>
                </a:solidFill>
                <a:latin typeface="Cambria" pitchFamily="18" charset="0"/>
              </a:rPr>
              <a:t>PowerPoints </a:t>
            </a:r>
            <a:r>
              <a:rPr lang="pt-BR" sz="4500" b="1" i="1">
                <a:solidFill>
                  <a:srgbClr val="000000"/>
                </a:solidFill>
                <a:latin typeface="Cambria" pitchFamily="18" charset="0"/>
              </a:rPr>
              <a:t>CAR</a:t>
            </a:r>
            <a:r>
              <a:rPr lang="pt-BR" sz="4500" b="1">
                <a:solidFill>
                  <a:srgbClr val="000000"/>
                </a:solidFill>
                <a:latin typeface="Cambria" pitchFamily="18" charset="0"/>
              </a:rPr>
              <a:t> 2018</a:t>
            </a:r>
          </a:p>
        </p:txBody>
      </p:sp>
      <p:sp>
        <p:nvSpPr>
          <p:cNvPr id="17411" name="Shape 68"/>
          <p:cNvSpPr>
            <a:spLocks noChangeArrowheads="1"/>
          </p:cNvSpPr>
          <p:nvPr/>
        </p:nvSpPr>
        <p:spPr bwMode="auto">
          <a:xfrm>
            <a:off x="1381125" y="2247900"/>
            <a:ext cx="9266238" cy="4116388"/>
          </a:xfrm>
          <a:prstGeom prst="rect">
            <a:avLst/>
          </a:prstGeom>
          <a:noFill/>
          <a:ln w="12700" algn="ctr">
            <a:noFill/>
            <a:miter lim="400000"/>
            <a:headEnd/>
            <a:tailEnd/>
          </a:ln>
        </p:spPr>
        <p:txBody>
          <a:bodyPr lIns="0" tIns="0" rIns="0" bIns="0"/>
          <a:lstStyle/>
          <a:p>
            <a:pPr marL="457200" indent="-457200">
              <a:lnSpc>
                <a:spcPct val="105000"/>
              </a:lnSpc>
              <a:spcAft>
                <a:spcPts val="1200"/>
              </a:spcAft>
              <a:buSzPct val="75000"/>
              <a:buFontTx/>
              <a:buBlip>
                <a:blip r:embed="rId3"/>
              </a:buBlip>
            </a:pPr>
            <a:r>
              <a:rPr lang="pt-BR" sz="3300">
                <a:solidFill>
                  <a:srgbClr val="000000"/>
                </a:solidFill>
                <a:latin typeface="Cambria" pitchFamily="18" charset="0"/>
              </a:rPr>
              <a:t>Estas apresentações somente cobrem os pontos principais do </a:t>
            </a:r>
            <a:r>
              <a:rPr lang="pt-BR" sz="3300" i="1">
                <a:solidFill>
                  <a:srgbClr val="000000"/>
                </a:solidFill>
                <a:latin typeface="Cambria" pitchFamily="18" charset="0"/>
              </a:rPr>
              <a:t>CAR</a:t>
            </a:r>
            <a:r>
              <a:rPr lang="pt-BR" sz="3300">
                <a:solidFill>
                  <a:srgbClr val="000000"/>
                </a:solidFill>
                <a:latin typeface="Cambria" pitchFamily="18" charset="0"/>
              </a:rPr>
              <a:t>. Encorajamos aos membros a lerem o </a:t>
            </a:r>
            <a:r>
              <a:rPr lang="pt-BR" sz="3300" i="1">
                <a:solidFill>
                  <a:srgbClr val="000000"/>
                </a:solidFill>
                <a:latin typeface="Cambria" pitchFamily="18" charset="0"/>
              </a:rPr>
              <a:t>CAR</a:t>
            </a:r>
            <a:r>
              <a:rPr lang="pt-BR" sz="3300">
                <a:solidFill>
                  <a:srgbClr val="000000"/>
                </a:solidFill>
                <a:latin typeface="Cambria" pitchFamily="18" charset="0"/>
              </a:rPr>
              <a:t> em si para obter a informação completa e os textos. </a:t>
            </a:r>
          </a:p>
          <a:p>
            <a:pPr marL="457200" indent="-457200">
              <a:lnSpc>
                <a:spcPct val="105000"/>
              </a:lnSpc>
              <a:buSzPct val="75000"/>
              <a:buFontTx/>
              <a:buBlip>
                <a:blip r:embed="rId3"/>
              </a:buBlip>
            </a:pPr>
            <a:r>
              <a:rPr lang="pt-BR" sz="3300">
                <a:solidFill>
                  <a:srgbClr val="000000"/>
                </a:solidFill>
                <a:latin typeface="Cambria" pitchFamily="18" charset="0"/>
              </a:rPr>
              <a:t>Vá à página </a:t>
            </a:r>
            <a:r>
              <a:rPr lang="pt-BR" sz="3300">
                <a:solidFill>
                  <a:srgbClr val="000000"/>
                </a:solidFill>
                <a:latin typeface="Cambria" pitchFamily="18" charset="0"/>
                <a:hlinkClick r:id="rId4"/>
              </a:rPr>
              <a:t>www.na.org/conference</a:t>
            </a:r>
            <a:r>
              <a:rPr lang="pt-BR" sz="3300">
                <a:solidFill>
                  <a:srgbClr val="000000"/>
                </a:solidFill>
                <a:latin typeface="Cambria" pitchFamily="18" charset="0"/>
              </a:rPr>
              <a:t> para obter </a:t>
            </a:r>
            <a:r>
              <a:rPr lang="pt-BR" sz="3300" i="1">
                <a:solidFill>
                  <a:srgbClr val="000000"/>
                </a:solidFill>
                <a:latin typeface="Cambria" pitchFamily="18" charset="0"/>
              </a:rPr>
              <a:t>CAR </a:t>
            </a:r>
            <a:r>
              <a:rPr lang="pt-BR" sz="3300">
                <a:solidFill>
                  <a:srgbClr val="000000"/>
                </a:solidFill>
                <a:latin typeface="Cambria" pitchFamily="18" charset="0"/>
              </a:rPr>
              <a:t> de 2018, as outras apresentações e </a:t>
            </a:r>
            <a:r>
              <a:rPr lang="en-US" sz="3300">
                <a:latin typeface="Calibri" pitchFamily="34" charset="0"/>
              </a:rPr>
              <a:t/>
            </a:r>
            <a:br>
              <a:rPr lang="en-US" sz="3300">
                <a:latin typeface="Calibri" pitchFamily="34" charset="0"/>
              </a:rPr>
            </a:br>
            <a:r>
              <a:rPr lang="pt-BR" sz="3300">
                <a:solidFill>
                  <a:srgbClr val="000000"/>
                </a:solidFill>
                <a:latin typeface="Cambria" pitchFamily="18" charset="0"/>
              </a:rPr>
              <a:t>outros materiais da Conferência.</a:t>
            </a:r>
          </a:p>
          <a:p>
            <a:pPr marL="457200" indent="-457200">
              <a:lnSpc>
                <a:spcPct val="120000"/>
              </a:lnSpc>
              <a:buSzPct val="75000"/>
            </a:pPr>
            <a:endParaRPr lang="en-US" sz="3300">
              <a:latin typeface="Cambria" pitchFamily="18" charset="0"/>
              <a:sym typeface="PopplLaudatio-Regular"/>
            </a:endParaRPr>
          </a:p>
        </p:txBody>
      </p:sp>
      <p:pic>
        <p:nvPicPr>
          <p:cNvPr id="17412" name="wsc2018_logobluetextchairs.png"/>
          <p:cNvPicPr preferRelativeResize="0">
            <a:picLocks noChangeArrowheads="1"/>
          </p:cNvPicPr>
          <p:nvPr/>
        </p:nvPicPr>
        <p:blipFill>
          <a:blip r:embed="rId5"/>
          <a:srcRect/>
          <a:stretch>
            <a:fillRect/>
          </a:stretch>
        </p:blipFill>
        <p:spPr bwMode="auto">
          <a:xfrm>
            <a:off x="431800" y="327025"/>
            <a:ext cx="2265363" cy="1589088"/>
          </a:xfrm>
          <a:prstGeom prst="rect">
            <a:avLst/>
          </a:prstGeom>
          <a:noFill/>
          <a:ln w="12700" algn="ctr">
            <a:noFill/>
            <a:miter lim="400000"/>
            <a:headEnd/>
            <a:tailEnd/>
          </a:ln>
        </p:spPr>
      </p:pic>
      <p:pic>
        <p:nvPicPr>
          <p:cNvPr id="17413" name="Imagem 3" descr="common ground.png"/>
          <p:cNvPicPr>
            <a:picLocks noChangeAspect="1"/>
          </p:cNvPicPr>
          <p:nvPr/>
        </p:nvPicPr>
        <p:blipFill>
          <a:blip r:embed="rId6"/>
          <a:srcRect/>
          <a:stretch>
            <a:fillRect/>
          </a:stretch>
        </p:blipFill>
        <p:spPr bwMode="auto">
          <a:xfrm>
            <a:off x="381000" y="341313"/>
            <a:ext cx="2286000" cy="15303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a:spLocks noChangeArrowheads="1"/>
          </p:cNvSpPr>
          <p:nvPr/>
        </p:nvSpPr>
        <p:spPr bwMode="auto">
          <a:xfrm>
            <a:off x="287338" y="2368550"/>
            <a:ext cx="12063412" cy="2286000"/>
          </a:xfrm>
          <a:prstGeom prst="rect">
            <a:avLst/>
          </a:prstGeom>
          <a:solidFill>
            <a:srgbClr val="FFFFFF"/>
          </a:solidFill>
          <a:ln w="63500" algn="ctr">
            <a:solidFill>
              <a:srgbClr val="373896"/>
            </a:solidFill>
            <a:miter lim="400000"/>
            <a:headEnd/>
            <a:tailEnd/>
          </a:ln>
        </p:spPr>
        <p:txBody>
          <a:bodyPr lIns="35719" tIns="35719" rIns="35719" bIns="35719" anchor="ctr"/>
          <a:lstStyle/>
          <a:p>
            <a:pPr algn="ctr" latinLnBrk="1" hangingPunct="0"/>
            <a:r>
              <a:rPr lang="pt-BR" sz="6000" b="1">
                <a:solidFill>
                  <a:srgbClr val="000000"/>
                </a:solidFill>
                <a:latin typeface="Cambria" pitchFamily="18" charset="0"/>
              </a:rPr>
              <a:t>Plano Estratégico</a:t>
            </a:r>
          </a:p>
          <a:p>
            <a:pPr algn="ctr" latinLnBrk="1" hangingPunct="0"/>
            <a:r>
              <a:rPr lang="pt-BR" sz="6000" b="1">
                <a:solidFill>
                  <a:srgbClr val="000000"/>
                </a:solidFill>
                <a:latin typeface="Cambria" pitchFamily="18" charset="0"/>
              </a:rPr>
              <a:t>dos Serviços Mundiais de NA</a:t>
            </a:r>
          </a:p>
        </p:txBody>
      </p:sp>
      <p:pic>
        <p:nvPicPr>
          <p:cNvPr id="18435" name="Picture 3" descr="C:\Users\Carlos\Desktop\CAR 2018\base comum.png"/>
          <p:cNvPicPr>
            <a:picLocks noChangeAspect="1" noChangeArrowheads="1"/>
          </p:cNvPicPr>
          <p:nvPr/>
        </p:nvPicPr>
        <p:blipFill>
          <a:blip r:embed="rId3"/>
          <a:srcRect/>
          <a:stretch>
            <a:fillRect/>
          </a:stretch>
        </p:blipFill>
        <p:spPr bwMode="auto">
          <a:xfrm>
            <a:off x="238125" y="214313"/>
            <a:ext cx="4143375" cy="19383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4"/>
          <p:cNvSpPr>
            <a:spLocks noChangeArrowheads="1"/>
          </p:cNvSpPr>
          <p:nvPr>
            <p:ph type="body" idx="4294967295"/>
          </p:nvPr>
        </p:nvSpPr>
        <p:spPr>
          <a:xfrm>
            <a:off x="6913563" y="593725"/>
            <a:ext cx="4891087" cy="5541963"/>
          </a:xfrm>
        </p:spPr>
        <p:txBody>
          <a:bodyPr/>
          <a:lstStyle/>
          <a:p>
            <a:pPr marL="0" indent="0" algn="ctr" defTabSz="457200" eaLnBrk="1" hangingPunct="1">
              <a:spcBef>
                <a:spcPts val="900"/>
              </a:spcBef>
              <a:spcAft>
                <a:spcPts val="1800"/>
              </a:spcAft>
              <a:buSzPct val="75000"/>
              <a:buFont typeface="Arial" charset="0"/>
              <a:buNone/>
            </a:pPr>
            <a:r>
              <a:rPr lang="pt-BR" sz="4000" b="1" smtClean="0">
                <a:solidFill>
                  <a:srgbClr val="FFFFFF"/>
                </a:solidFill>
                <a:latin typeface="Cambria" pitchFamily="18" charset="0"/>
              </a:rPr>
              <a:t>O Plano Estratégico </a:t>
            </a:r>
          </a:p>
          <a:p>
            <a:pPr lvl="1" defTabSz="457200" eaLnBrk="1" hangingPunct="1">
              <a:spcBef>
                <a:spcPts val="900"/>
              </a:spcBef>
              <a:spcAft>
                <a:spcPts val="600"/>
              </a:spcAft>
              <a:buFont typeface="Wingdings" pitchFamily="2" charset="2"/>
              <a:buChar char="ü"/>
            </a:pPr>
            <a:r>
              <a:rPr lang="pt-BR" sz="3200" b="1" smtClean="0">
                <a:solidFill>
                  <a:srgbClr val="FFFFFF"/>
                </a:solidFill>
                <a:latin typeface="Cambria" pitchFamily="18" charset="0"/>
              </a:rPr>
              <a:t>Aborda mudanças e melhorias</a:t>
            </a:r>
          </a:p>
          <a:p>
            <a:pPr lvl="1" defTabSz="457200" eaLnBrk="1" hangingPunct="1">
              <a:spcBef>
                <a:spcPts val="900"/>
              </a:spcBef>
              <a:spcAft>
                <a:spcPts val="600"/>
              </a:spcAft>
              <a:buFont typeface="Wingdings" pitchFamily="2" charset="2"/>
              <a:buChar char="ü"/>
            </a:pPr>
            <a:r>
              <a:rPr lang="pt-BR" sz="3200" b="1" smtClean="0">
                <a:solidFill>
                  <a:srgbClr val="FFFFFF"/>
                </a:solidFill>
                <a:latin typeface="Cambria" pitchFamily="18" charset="0"/>
              </a:rPr>
              <a:t>É atualizado a cada dois anos</a:t>
            </a:r>
          </a:p>
          <a:p>
            <a:pPr lvl="1" defTabSz="457200" eaLnBrk="1" hangingPunct="1">
              <a:spcBef>
                <a:spcPts val="900"/>
              </a:spcBef>
              <a:spcAft>
                <a:spcPts val="600"/>
              </a:spcAft>
              <a:buFont typeface="Wingdings" pitchFamily="2" charset="2"/>
              <a:buChar char="ü"/>
            </a:pPr>
            <a:r>
              <a:rPr lang="pt-BR" sz="3200" b="1" smtClean="0">
                <a:solidFill>
                  <a:srgbClr val="FFFFFF"/>
                </a:solidFill>
                <a:latin typeface="Cambria" pitchFamily="18" charset="0"/>
              </a:rPr>
              <a:t>É inspirado pela Visão para o Serviço em NA</a:t>
            </a:r>
          </a:p>
          <a:p>
            <a:pPr lvl="1" defTabSz="457200" eaLnBrk="1" hangingPunct="1">
              <a:spcBef>
                <a:spcPts val="900"/>
              </a:spcBef>
              <a:spcAft>
                <a:spcPts val="600"/>
              </a:spcAft>
              <a:buFont typeface="Wingdings" pitchFamily="2" charset="2"/>
              <a:buChar char="ü"/>
            </a:pPr>
            <a:r>
              <a:rPr lang="pt-BR" sz="3200" b="1" smtClean="0">
                <a:solidFill>
                  <a:srgbClr val="FFFFFF"/>
                </a:solidFill>
                <a:latin typeface="Cambria" pitchFamily="18" charset="0"/>
              </a:rPr>
              <a:t>Orienta esforços para objetivos de longo prazo</a:t>
            </a:r>
          </a:p>
        </p:txBody>
      </p:sp>
      <p:pic>
        <p:nvPicPr>
          <p:cNvPr id="19459" name="Imagem 2" descr="sobre essa base comum  - cadeiras.PNG"/>
          <p:cNvPicPr>
            <a:picLocks noChangeAspect="1"/>
          </p:cNvPicPr>
          <p:nvPr/>
        </p:nvPicPr>
        <p:blipFill>
          <a:blip r:embed="rId3"/>
          <a:srcRect/>
          <a:stretch>
            <a:fillRect/>
          </a:stretch>
        </p:blipFill>
        <p:spPr bwMode="auto">
          <a:xfrm>
            <a:off x="0" y="0"/>
            <a:ext cx="6238875" cy="4857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83"/>
          <p:cNvSpPr>
            <a:spLocks noChangeArrowheads="1"/>
          </p:cNvSpPr>
          <p:nvPr/>
        </p:nvSpPr>
        <p:spPr bwMode="auto">
          <a:xfrm>
            <a:off x="4983163" y="836613"/>
            <a:ext cx="6840537" cy="765175"/>
          </a:xfrm>
          <a:prstGeom prst="rect">
            <a:avLst/>
          </a:prstGeom>
          <a:noFill/>
          <a:ln w="12700" algn="ctr">
            <a:noFill/>
            <a:miter lim="400000"/>
            <a:headEnd/>
            <a:tailEnd/>
          </a:ln>
        </p:spPr>
        <p:txBody>
          <a:bodyPr lIns="35719" tIns="35719" rIns="35719" bIns="35719" anchor="ctr"/>
          <a:lstStyle/>
          <a:p>
            <a:pPr marL="0" lvl="1" algn="ctr" defTabSz="457200"/>
            <a:r>
              <a:rPr lang="pt-BR" sz="4500" b="1">
                <a:solidFill>
                  <a:srgbClr val="373896"/>
                </a:solidFill>
                <a:latin typeface="Cambria" pitchFamily="18" charset="0"/>
              </a:rPr>
              <a:t>Preparando um plano...</a:t>
            </a:r>
          </a:p>
        </p:txBody>
      </p:sp>
      <p:sp>
        <p:nvSpPr>
          <p:cNvPr id="20483" name="Shape 86"/>
          <p:cNvSpPr>
            <a:spLocks noChangeArrowheads="1"/>
          </p:cNvSpPr>
          <p:nvPr/>
        </p:nvSpPr>
        <p:spPr bwMode="auto">
          <a:xfrm>
            <a:off x="666750" y="1714500"/>
            <a:ext cx="10572750" cy="4079875"/>
          </a:xfrm>
          <a:prstGeom prst="rect">
            <a:avLst/>
          </a:prstGeom>
          <a:noFill/>
          <a:ln w="12700" algn="ctr">
            <a:noFill/>
            <a:miter lim="400000"/>
            <a:headEnd/>
            <a:tailEnd/>
          </a:ln>
        </p:spPr>
        <p:txBody>
          <a:bodyPr lIns="0" tIns="0" rIns="0" bIns="0"/>
          <a:lstStyle/>
          <a:p>
            <a:pPr marL="457200" indent="-457200">
              <a:lnSpc>
                <a:spcPct val="120000"/>
              </a:lnSpc>
              <a:buSzPct val="75000"/>
              <a:buFontTx/>
              <a:buBlip>
                <a:blip r:embed="rId3"/>
              </a:buBlip>
            </a:pPr>
            <a:r>
              <a:rPr lang="pt-BR" sz="3200">
                <a:solidFill>
                  <a:srgbClr val="000000"/>
                </a:solidFill>
                <a:latin typeface="Cambria" pitchFamily="18" charset="0"/>
              </a:rPr>
              <a:t>Sugestões de diversas fontes:</a:t>
            </a:r>
          </a:p>
          <a:p>
            <a:pPr marL="685800" lvl="1" indent="-228600">
              <a:lnSpc>
                <a:spcPct val="120000"/>
              </a:lnSpc>
              <a:buSzPct val="75000"/>
              <a:buFont typeface="Arial" charset="0"/>
              <a:buChar char="•"/>
            </a:pPr>
            <a:r>
              <a:rPr lang="pt-BR" sz="3200">
                <a:solidFill>
                  <a:srgbClr val="000000"/>
                </a:solidFill>
                <a:latin typeface="Cambria" pitchFamily="18" charset="0"/>
              </a:rPr>
              <a:t>Discussões na última WSC</a:t>
            </a:r>
          </a:p>
          <a:p>
            <a:pPr marL="685800" lvl="1" indent="-228600">
              <a:lnSpc>
                <a:spcPct val="120000"/>
              </a:lnSpc>
              <a:buSzPct val="75000"/>
              <a:buFont typeface="Arial" charset="0"/>
              <a:buChar char="•"/>
            </a:pPr>
            <a:r>
              <a:rPr lang="pt-BR" sz="3200">
                <a:solidFill>
                  <a:srgbClr val="000000"/>
                </a:solidFill>
                <a:latin typeface="Cambria" pitchFamily="18" charset="0"/>
              </a:rPr>
              <a:t>Interações com membros de todo o mundo</a:t>
            </a:r>
          </a:p>
          <a:p>
            <a:pPr marL="685800" lvl="1" indent="-228600">
              <a:lnSpc>
                <a:spcPct val="120000"/>
              </a:lnSpc>
              <a:buSzPct val="75000"/>
              <a:buFont typeface="Arial" charset="0"/>
              <a:buChar char="•"/>
            </a:pPr>
            <a:r>
              <a:rPr lang="pt-BR" sz="3200">
                <a:solidFill>
                  <a:srgbClr val="000000"/>
                </a:solidFill>
                <a:latin typeface="Cambria" pitchFamily="18" charset="0"/>
              </a:rPr>
              <a:t>Correspondência com membros de NA</a:t>
            </a:r>
          </a:p>
          <a:p>
            <a:pPr marL="457200" indent="-457200">
              <a:lnSpc>
                <a:spcPct val="120000"/>
              </a:lnSpc>
              <a:buSzPct val="75000"/>
              <a:buFontTx/>
              <a:buBlip>
                <a:blip r:embed="rId3"/>
              </a:buBlip>
            </a:pPr>
            <a:r>
              <a:rPr lang="pt-BR" sz="3200">
                <a:solidFill>
                  <a:srgbClr val="000000"/>
                </a:solidFill>
                <a:latin typeface="Cambria" pitchFamily="18" charset="0"/>
              </a:rPr>
              <a:t>Fatores de dentro e fora de NA que podem nos afetar</a:t>
            </a:r>
          </a:p>
          <a:p>
            <a:pPr marL="685800" lvl="1" indent="-228600">
              <a:lnSpc>
                <a:spcPct val="120000"/>
              </a:lnSpc>
              <a:buSzPct val="75000"/>
              <a:buFont typeface="Arial" charset="0"/>
              <a:buChar char="•"/>
            </a:pPr>
            <a:r>
              <a:rPr lang="pt-BR" sz="3200">
                <a:solidFill>
                  <a:srgbClr val="000000"/>
                </a:solidFill>
                <a:latin typeface="Cambria" pitchFamily="18" charset="0"/>
              </a:rPr>
              <a:t>Relacionamento com o público e organizações de fora</a:t>
            </a:r>
          </a:p>
          <a:p>
            <a:pPr marL="685800" lvl="1" indent="-228600">
              <a:lnSpc>
                <a:spcPct val="120000"/>
              </a:lnSpc>
              <a:buSzPct val="75000"/>
              <a:buFont typeface="Arial" charset="0"/>
              <a:buChar char="•"/>
            </a:pPr>
            <a:r>
              <a:rPr lang="pt-BR" sz="3200">
                <a:solidFill>
                  <a:srgbClr val="000000"/>
                </a:solidFill>
                <a:latin typeface="Cambria" pitchFamily="18" charset="0"/>
              </a:rPr>
              <a:t>Eficácia dos grupos e estruturas de serviço</a:t>
            </a:r>
          </a:p>
          <a:p>
            <a:pPr marL="685800" lvl="1" indent="-228600">
              <a:lnSpc>
                <a:spcPct val="120000"/>
              </a:lnSpc>
              <a:buSzPct val="75000"/>
              <a:buFontTx/>
              <a:buBlip>
                <a:blip r:embed="rId3"/>
              </a:buBlip>
            </a:pPr>
            <a:endParaRPr lang="en-US" sz="3200">
              <a:latin typeface="Cambria" pitchFamily="18" charset="0"/>
              <a:sym typeface="PopplLaudatio-Regular"/>
            </a:endParaRPr>
          </a:p>
        </p:txBody>
      </p:sp>
      <p:pic>
        <p:nvPicPr>
          <p:cNvPr id="20484" name="Picture 3" descr="C:\Users\Carlos\Desktop\CAR 2018\base comum.png"/>
          <p:cNvPicPr>
            <a:picLocks noChangeAspect="1" noChangeArrowheads="1"/>
          </p:cNvPicPr>
          <p:nvPr/>
        </p:nvPicPr>
        <p:blipFill>
          <a:blip r:embed="rId4"/>
          <a:srcRect/>
          <a:stretch>
            <a:fillRect/>
          </a:stretch>
        </p:blipFill>
        <p:spPr bwMode="auto">
          <a:xfrm>
            <a:off x="238125" y="0"/>
            <a:ext cx="4143375" cy="18049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preferRelativeResize="0">
            <a:picLocks noChangeArrowheads="1"/>
          </p:cNvPicPr>
          <p:nvPr/>
        </p:nvPicPr>
        <p:blipFill>
          <a:blip r:embed="rId3"/>
          <a:srcRect t="13333" b="4488"/>
          <a:stretch>
            <a:fillRect/>
          </a:stretch>
        </p:blipFill>
        <p:spPr bwMode="auto">
          <a:xfrm>
            <a:off x="5849938" y="428625"/>
            <a:ext cx="6342062" cy="6081713"/>
          </a:xfrm>
          <a:prstGeom prst="rect">
            <a:avLst/>
          </a:prstGeom>
          <a:noFill/>
          <a:ln w="9525" algn="ctr">
            <a:noFill/>
            <a:miter lim="800000"/>
            <a:headEnd/>
            <a:tailEnd/>
          </a:ln>
        </p:spPr>
      </p:pic>
      <p:sp>
        <p:nvSpPr>
          <p:cNvPr id="21507" name="TextBox 1"/>
          <p:cNvSpPr>
            <a:spLocks noChangeArrowheads="1"/>
          </p:cNvSpPr>
          <p:nvPr/>
        </p:nvSpPr>
        <p:spPr bwMode="auto">
          <a:xfrm>
            <a:off x="392113" y="-479425"/>
            <a:ext cx="5461000" cy="2513013"/>
          </a:xfrm>
          <a:prstGeom prst="rect">
            <a:avLst/>
          </a:prstGeom>
          <a:noFill/>
          <a:ln w="12700" algn="ctr">
            <a:noFill/>
            <a:miter lim="400000"/>
            <a:headEnd/>
            <a:tailEnd/>
          </a:ln>
        </p:spPr>
        <p:txBody>
          <a:bodyPr lIns="35719" tIns="35719" rIns="35719" bIns="35719" anchor="ctr"/>
          <a:lstStyle/>
          <a:p>
            <a:pPr algn="ctr" defTabSz="292100" fontAlgn="t" latinLnBrk="1" hangingPunct="0"/>
            <a:r>
              <a:rPr lang="pt-BR" sz="3200" b="1">
                <a:solidFill>
                  <a:srgbClr val="373896"/>
                </a:solidFill>
                <a:latin typeface="Cambria" pitchFamily="18" charset="0"/>
              </a:rPr>
              <a:t>Processo de Planejamento</a:t>
            </a:r>
            <a:r>
              <a:rPr lang="en-US" sz="3200">
                <a:latin typeface="Calibri" pitchFamily="34" charset="0"/>
              </a:rPr>
              <a:t/>
            </a:r>
            <a:br>
              <a:rPr lang="en-US" sz="3200">
                <a:latin typeface="Calibri" pitchFamily="34" charset="0"/>
              </a:rPr>
            </a:br>
            <a:r>
              <a:rPr lang="pt-BR" sz="3200" b="1">
                <a:solidFill>
                  <a:srgbClr val="373896"/>
                </a:solidFill>
                <a:latin typeface="Cambria" pitchFamily="18" charset="0"/>
              </a:rPr>
              <a:t>Estratégico Colaborativo</a:t>
            </a:r>
          </a:p>
        </p:txBody>
      </p:sp>
      <p:sp>
        <p:nvSpPr>
          <p:cNvPr id="21508" name="TextBox 2"/>
          <p:cNvSpPr>
            <a:spLocks noChangeArrowheads="1"/>
          </p:cNvSpPr>
          <p:nvPr/>
        </p:nvSpPr>
        <p:spPr bwMode="auto">
          <a:xfrm>
            <a:off x="727075" y="1450975"/>
            <a:ext cx="4791075" cy="5165725"/>
          </a:xfrm>
          <a:prstGeom prst="rect">
            <a:avLst/>
          </a:prstGeom>
          <a:solidFill>
            <a:srgbClr val="373896"/>
          </a:solidFill>
          <a:ln w="9525" algn="ctr">
            <a:noFill/>
            <a:round/>
            <a:headEnd/>
            <a:tailEnd/>
          </a:ln>
        </p:spPr>
        <p:txBody>
          <a:bodyPr/>
          <a:lstStyle/>
          <a:p>
            <a:pPr marL="457200" indent="-457200">
              <a:spcAft>
                <a:spcPts val="2400"/>
              </a:spcAft>
            </a:pPr>
            <a:r>
              <a:rPr lang="pt-BR" sz="2600" b="1">
                <a:solidFill>
                  <a:srgbClr val="FFFFFF"/>
                </a:solidFill>
                <a:latin typeface="Cambria" pitchFamily="18" charset="0"/>
              </a:rPr>
              <a:t>Criando um plano estratégico:</a:t>
            </a:r>
          </a:p>
          <a:p>
            <a:pPr marL="457200" indent="-457200">
              <a:spcAft>
                <a:spcPts val="1200"/>
              </a:spcAft>
              <a:buFont typeface="Arial" charset="0"/>
              <a:buChar char="•"/>
            </a:pPr>
            <a:r>
              <a:rPr lang="pt-BR" sz="2600" b="1">
                <a:solidFill>
                  <a:srgbClr val="FFFFFF"/>
                </a:solidFill>
                <a:latin typeface="Cambria" pitchFamily="18" charset="0"/>
              </a:rPr>
              <a:t>Análise de cenário</a:t>
            </a:r>
          </a:p>
          <a:p>
            <a:pPr marL="457200" indent="-457200">
              <a:spcAft>
                <a:spcPts val="1200"/>
              </a:spcAft>
              <a:buFont typeface="Arial" charset="0"/>
              <a:buChar char="•"/>
            </a:pPr>
            <a:r>
              <a:rPr lang="pt-BR" sz="2600" b="1">
                <a:solidFill>
                  <a:srgbClr val="FFFFFF"/>
                </a:solidFill>
                <a:latin typeface="Cambria" pitchFamily="18" charset="0"/>
              </a:rPr>
              <a:t>Objetivos e estratégias</a:t>
            </a:r>
          </a:p>
          <a:p>
            <a:pPr marL="457200" indent="-457200">
              <a:spcAft>
                <a:spcPts val="1200"/>
              </a:spcAft>
              <a:buFont typeface="Arial" charset="0"/>
              <a:buChar char="•"/>
            </a:pPr>
            <a:r>
              <a:rPr lang="pt-BR" sz="2600" b="1">
                <a:solidFill>
                  <a:srgbClr val="FFFFFF"/>
                </a:solidFill>
                <a:latin typeface="Cambria" pitchFamily="18" charset="0"/>
              </a:rPr>
              <a:t>Planos de projeto e orçamentos</a:t>
            </a:r>
          </a:p>
          <a:p>
            <a:pPr marL="457200" indent="-457200">
              <a:spcAft>
                <a:spcPts val="1200"/>
              </a:spcAft>
              <a:buFont typeface="Arial" charset="0"/>
              <a:buChar char="•"/>
            </a:pPr>
            <a:r>
              <a:rPr lang="pt-BR" sz="2600" b="1">
                <a:solidFill>
                  <a:srgbClr val="FFFFFF"/>
                </a:solidFill>
                <a:latin typeface="Cambria" pitchFamily="18" charset="0"/>
              </a:rPr>
              <a:t>Material de Aprovação pela Conferência</a:t>
            </a:r>
          </a:p>
          <a:p>
            <a:pPr marL="457200" indent="-457200">
              <a:spcAft>
                <a:spcPts val="1200"/>
              </a:spcAft>
              <a:buFont typeface="Arial" charset="0"/>
              <a:buChar char="•"/>
            </a:pPr>
            <a:r>
              <a:rPr lang="pt-BR" sz="2600" b="1">
                <a:solidFill>
                  <a:srgbClr val="FFFFFF"/>
                </a:solidFill>
                <a:latin typeface="Cambria" pitchFamily="18" charset="0"/>
              </a:rPr>
              <a:t>Sempre mais trabalho do que conseguimos realizar</a:t>
            </a:r>
          </a:p>
        </p:txBody>
      </p:sp>
    </p:spTree>
  </p:cSld>
  <p:clrMapOvr>
    <a:masterClrMapping/>
  </p:clrMapOvr>
  <p:transition spd="med">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3"/>
          <p:cNvSpPr>
            <a:spLocks noChangeArrowheads="1"/>
          </p:cNvSpPr>
          <p:nvPr/>
        </p:nvSpPr>
        <p:spPr bwMode="auto">
          <a:xfrm>
            <a:off x="4133850" y="415925"/>
            <a:ext cx="7748588" cy="1660525"/>
          </a:xfrm>
          <a:prstGeom prst="rect">
            <a:avLst/>
          </a:prstGeom>
          <a:noFill/>
          <a:ln w="12700" algn="ctr">
            <a:noFill/>
            <a:miter lim="400000"/>
            <a:headEnd/>
            <a:tailEnd/>
          </a:ln>
        </p:spPr>
        <p:txBody>
          <a:bodyPr lIns="35719" tIns="35719" rIns="35719" bIns="35719" anchor="ctr"/>
          <a:lstStyle/>
          <a:p>
            <a:pPr marL="0" lvl="1" algn="r" defTabSz="457200"/>
            <a:r>
              <a:rPr lang="pt-BR" sz="3600" b="1">
                <a:solidFill>
                  <a:srgbClr val="000000"/>
                </a:solidFill>
                <a:latin typeface="Cambria" pitchFamily="18" charset="0"/>
              </a:rPr>
              <a:t>Plano Estratégico 2016–2018: </a:t>
            </a:r>
            <a:r>
              <a:rPr lang="en-US" sz="3600">
                <a:latin typeface="Calibri" pitchFamily="34" charset="0"/>
              </a:rPr>
              <a:t/>
            </a:r>
            <a:br>
              <a:rPr lang="en-US" sz="3600">
                <a:latin typeface="Calibri" pitchFamily="34" charset="0"/>
              </a:rPr>
            </a:br>
            <a:r>
              <a:rPr lang="pt-BR" sz="3000">
                <a:solidFill>
                  <a:srgbClr val="000000"/>
                </a:solidFill>
                <a:latin typeface="Cambria" pitchFamily="18" charset="0"/>
              </a:rPr>
              <a:t>“Desenvolver nova literatura de recuperação ou revisar literatura existente para suprir necessidades da Irmandade”.</a:t>
            </a:r>
          </a:p>
        </p:txBody>
      </p:sp>
      <p:sp>
        <p:nvSpPr>
          <p:cNvPr id="2080" name="Rectangle 5"/>
          <p:cNvSpPr>
            <a:spLocks noChangeArrowheads="1"/>
          </p:cNvSpPr>
          <p:nvPr/>
        </p:nvSpPr>
        <p:spPr bwMode="auto">
          <a:xfrm>
            <a:off x="309563" y="2428875"/>
            <a:ext cx="11287125" cy="4233863"/>
          </a:xfrm>
          <a:prstGeom prst="rect">
            <a:avLst/>
          </a:prstGeom>
          <a:noFill/>
          <a:ln w="9525" cap="flat" algn="ctr">
            <a:noFill/>
            <a:prstDash val="solid"/>
            <a:round/>
            <a:headEnd type="none" w="med" len="med"/>
            <a:tailEnd type="none" w="med" len="med"/>
          </a:ln>
          <a:effectLst/>
        </p:spPr>
        <p:txBody>
          <a:bodyPr/>
          <a:lstStyle/>
          <a:p>
            <a:pPr marL="457200" indent="-457200">
              <a:spcBef>
                <a:spcPts val="1200"/>
              </a:spcBef>
              <a:spcAft>
                <a:spcPts val="1200"/>
              </a:spcAft>
              <a:buFontTx/>
              <a:buBlip>
                <a:blip r:embed="rId3"/>
              </a:buBlip>
              <a:defRPr/>
            </a:pPr>
            <a:r>
              <a:rPr lang="pt-BR" sz="2900" b="1" dirty="0">
                <a:solidFill>
                  <a:srgbClr val="000000"/>
                </a:solidFill>
                <a:latin typeface="Cambria" pitchFamily="18" charset="0"/>
              </a:rPr>
              <a:t>Publicar </a:t>
            </a:r>
            <a:r>
              <a:rPr lang="pt-BR" sz="2900" b="1" i="1" dirty="0">
                <a:solidFill>
                  <a:srgbClr val="000000"/>
                </a:solidFill>
                <a:latin typeface="Cambria" pitchFamily="18" charset="0"/>
              </a:rPr>
              <a:t>Princípios Orientadores: o Espírito de Nossas Tradições</a:t>
            </a:r>
            <a:r>
              <a:rPr lang="en-US" sz="2900" dirty="0">
                <a:latin typeface="Calibri" pitchFamily="34" charset="0"/>
              </a:rPr>
              <a:t/>
            </a:r>
            <a:br>
              <a:rPr lang="en-US" sz="2900" dirty="0">
                <a:latin typeface="Calibri" pitchFamily="34" charset="0"/>
              </a:rPr>
            </a:br>
            <a:r>
              <a:rPr lang="pt-BR" sz="2900" dirty="0">
                <a:solidFill>
                  <a:srgbClr val="000000"/>
                </a:solidFill>
                <a:latin typeface="Cambria" pitchFamily="18" charset="0"/>
              </a:rPr>
              <a:t>Realizado com a aprovação e publicação de </a:t>
            </a:r>
            <a:r>
              <a:rPr lang="pt-BR" sz="2900" i="1" dirty="0">
                <a:solidFill>
                  <a:srgbClr val="000000"/>
                </a:solidFill>
                <a:latin typeface="Cambria" pitchFamily="18" charset="0"/>
              </a:rPr>
              <a:t>Princípios Orientadores</a:t>
            </a:r>
          </a:p>
          <a:p>
            <a:pPr marL="457200" indent="-457200">
              <a:lnSpc>
                <a:spcPct val="105000"/>
              </a:lnSpc>
              <a:spcBef>
                <a:spcPts val="0"/>
              </a:spcBef>
              <a:buFontTx/>
              <a:buBlip>
                <a:blip r:embed="rId3"/>
              </a:buBlip>
              <a:defRPr/>
            </a:pPr>
            <a:r>
              <a:rPr lang="pt-BR" sz="2900" b="1" dirty="0">
                <a:solidFill>
                  <a:srgbClr val="000000"/>
                </a:solidFill>
                <a:latin typeface="Cambria" pitchFamily="18" charset="0"/>
              </a:rPr>
              <a:t>Identificar e buscar prioridades com base nos resultados da pesquisa da Irmandade do </a:t>
            </a:r>
            <a:r>
              <a:rPr lang="pt-BR" sz="2900" b="1" i="1" dirty="0" err="1">
                <a:solidFill>
                  <a:srgbClr val="000000"/>
                </a:solidFill>
                <a:latin typeface="Cambria" pitchFamily="18" charset="0"/>
              </a:rPr>
              <a:t>CAR</a:t>
            </a:r>
            <a:r>
              <a:rPr lang="pt-BR" sz="2900" b="1" dirty="0">
                <a:solidFill>
                  <a:srgbClr val="000000"/>
                </a:solidFill>
                <a:latin typeface="Cambria" pitchFamily="18" charset="0"/>
              </a:rPr>
              <a:t> 2016 </a:t>
            </a:r>
            <a:r>
              <a:rPr lang="en-US" sz="2900" dirty="0">
                <a:latin typeface="Calibri" pitchFamily="34" charset="0"/>
              </a:rPr>
              <a:t/>
            </a:r>
            <a:br>
              <a:rPr lang="en-US" sz="2900" dirty="0">
                <a:latin typeface="Calibri" pitchFamily="34" charset="0"/>
              </a:rPr>
            </a:br>
            <a:r>
              <a:rPr lang="pt-BR" sz="2900" dirty="0">
                <a:solidFill>
                  <a:srgbClr val="000000"/>
                </a:solidFill>
                <a:latin typeface="Cambria" pitchFamily="18" charset="0"/>
              </a:rPr>
              <a:t>livro de meditações e </a:t>
            </a:r>
            <a:r>
              <a:rPr lang="pt-BR" sz="2900" dirty="0" err="1">
                <a:solidFill>
                  <a:srgbClr val="000000"/>
                </a:solidFill>
                <a:latin typeface="Cambria" pitchFamily="18" charset="0"/>
              </a:rPr>
              <a:t>IP</a:t>
            </a:r>
            <a:r>
              <a:rPr lang="pt-BR" sz="2900" dirty="0">
                <a:solidFill>
                  <a:srgbClr val="000000"/>
                </a:solidFill>
                <a:latin typeface="Cambria" pitchFamily="18" charset="0"/>
              </a:rPr>
              <a:t> sobre saúde/doença mental </a:t>
            </a:r>
            <a:r>
              <a:rPr lang="en-US" sz="2900" dirty="0">
                <a:latin typeface="Calibri" pitchFamily="34" charset="0"/>
              </a:rPr>
              <a:t/>
            </a:r>
            <a:br>
              <a:rPr lang="en-US" sz="2900" dirty="0">
                <a:latin typeface="Calibri" pitchFamily="34" charset="0"/>
              </a:rPr>
            </a:br>
            <a:r>
              <a:rPr lang="pt-BR" sz="2900" dirty="0">
                <a:solidFill>
                  <a:srgbClr val="000000"/>
                </a:solidFill>
                <a:latin typeface="Cambria" pitchFamily="18" charset="0"/>
              </a:rPr>
              <a:t>planos de projeto a incluir no material do </a:t>
            </a:r>
            <a:r>
              <a:rPr lang="pt-BR" sz="2900" dirty="0" err="1">
                <a:solidFill>
                  <a:srgbClr val="000000"/>
                </a:solidFill>
                <a:latin typeface="Cambria" pitchFamily="18" charset="0"/>
              </a:rPr>
              <a:t>CAT</a:t>
            </a:r>
            <a:r>
              <a:rPr lang="pt-BR" sz="2900" dirty="0">
                <a:solidFill>
                  <a:srgbClr val="000000"/>
                </a:solidFill>
                <a:latin typeface="Cambria" pitchFamily="18" charset="0"/>
              </a:rPr>
              <a:t> 2018</a:t>
            </a:r>
          </a:p>
          <a:p>
            <a:pPr marL="457200" indent="-15875">
              <a:lnSpc>
                <a:spcPct val="105000"/>
              </a:lnSpc>
              <a:spcBef>
                <a:spcPts val="0"/>
              </a:spcBef>
              <a:defRPr/>
            </a:pPr>
            <a:r>
              <a:rPr lang="pt-BR" sz="2900" dirty="0" err="1">
                <a:solidFill>
                  <a:srgbClr val="000000"/>
                </a:solidFill>
                <a:latin typeface="Cambria" pitchFamily="18" charset="0"/>
              </a:rPr>
              <a:t>Conference</a:t>
            </a:r>
            <a:r>
              <a:rPr lang="pt-BR" sz="2900" dirty="0">
                <a:solidFill>
                  <a:srgbClr val="000000"/>
                </a:solidFill>
                <a:latin typeface="Cambria" pitchFamily="18" charset="0"/>
              </a:rPr>
              <a:t> </a:t>
            </a:r>
            <a:r>
              <a:rPr lang="pt-BR" sz="2900" dirty="0" err="1">
                <a:solidFill>
                  <a:srgbClr val="000000"/>
                </a:solidFill>
                <a:latin typeface="Cambria" pitchFamily="18" charset="0"/>
              </a:rPr>
              <a:t>Approval</a:t>
            </a:r>
            <a:r>
              <a:rPr lang="pt-BR" sz="2900" dirty="0">
                <a:solidFill>
                  <a:srgbClr val="000000"/>
                </a:solidFill>
                <a:latin typeface="Cambria" pitchFamily="18" charset="0"/>
              </a:rPr>
              <a:t> </a:t>
            </a:r>
            <a:r>
              <a:rPr lang="pt-BR" sz="2900" dirty="0" err="1">
                <a:solidFill>
                  <a:srgbClr val="000000"/>
                </a:solidFill>
                <a:latin typeface="Cambria" pitchFamily="18" charset="0"/>
              </a:rPr>
              <a:t>Track</a:t>
            </a:r>
            <a:r>
              <a:rPr lang="pt-BR" sz="2900" dirty="0">
                <a:solidFill>
                  <a:srgbClr val="000000"/>
                </a:solidFill>
                <a:latin typeface="Cambria" pitchFamily="18" charset="0"/>
              </a:rPr>
              <a:t> para consideração</a:t>
            </a:r>
          </a:p>
          <a:p>
            <a:pPr marL="457200" indent="-15875">
              <a:lnSpc>
                <a:spcPct val="105000"/>
              </a:lnSpc>
              <a:spcBef>
                <a:spcPts val="0"/>
              </a:spcBef>
              <a:defRPr/>
            </a:pPr>
            <a:r>
              <a:rPr lang="pt-BR" sz="2900" dirty="0">
                <a:solidFill>
                  <a:srgbClr val="000000"/>
                </a:solidFill>
                <a:latin typeface="Cambria" pitchFamily="18" charset="0"/>
              </a:rPr>
              <a:t>na </a:t>
            </a:r>
            <a:r>
              <a:rPr lang="pt-BR" sz="2900" dirty="0" err="1">
                <a:solidFill>
                  <a:srgbClr val="000000"/>
                </a:solidFill>
                <a:latin typeface="Cambria" pitchFamily="18" charset="0"/>
              </a:rPr>
              <a:t>WSC</a:t>
            </a:r>
            <a:r>
              <a:rPr lang="pt-BR" sz="2900" dirty="0">
                <a:solidFill>
                  <a:srgbClr val="000000"/>
                </a:solidFill>
                <a:latin typeface="Cambria" pitchFamily="18" charset="0"/>
              </a:rPr>
              <a:t> 2018</a:t>
            </a:r>
            <a:endParaRPr lang="en-US" sz="2900" dirty="0">
              <a:latin typeface="Calibri" pitchFamily="34" charset="0"/>
            </a:endParaRPr>
          </a:p>
        </p:txBody>
      </p:sp>
      <p:pic>
        <p:nvPicPr>
          <p:cNvPr id="22532" name="Picture 3" descr="C:\Users\Carlos\Desktop\CAR 2018\base comum.png"/>
          <p:cNvPicPr>
            <a:picLocks noChangeAspect="1" noChangeArrowheads="1"/>
          </p:cNvPicPr>
          <p:nvPr/>
        </p:nvPicPr>
        <p:blipFill>
          <a:blip r:embed="rId4"/>
          <a:srcRect/>
          <a:stretch>
            <a:fillRect/>
          </a:stretch>
        </p:blipFill>
        <p:spPr bwMode="auto">
          <a:xfrm>
            <a:off x="238125" y="0"/>
            <a:ext cx="4143375" cy="18049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ight Arrow 10"/>
          <p:cNvSpPr>
            <a:spLocks noChangeArrowheads="1"/>
          </p:cNvSpPr>
          <p:nvPr/>
        </p:nvSpPr>
        <p:spPr bwMode="auto">
          <a:xfrm>
            <a:off x="38100" y="874713"/>
            <a:ext cx="12153900" cy="4635500"/>
          </a:xfrm>
          <a:prstGeom prst="rightArrow">
            <a:avLst>
              <a:gd name="adj1" fmla="val 50000"/>
              <a:gd name="adj2" fmla="val 49768"/>
            </a:avLst>
          </a:prstGeom>
          <a:solidFill>
            <a:srgbClr val="000000"/>
          </a:solidFill>
          <a:ln w="76200" algn="ctr">
            <a:solidFill>
              <a:srgbClr val="000000"/>
            </a:solidFill>
            <a:miter lim="800000"/>
            <a:headEnd/>
            <a:tailEnd/>
          </a:ln>
        </p:spPr>
        <p:txBody>
          <a:bodyPr/>
          <a:lstStyle/>
          <a:p>
            <a:endParaRPr lang="pt-BR"/>
          </a:p>
        </p:txBody>
      </p:sp>
      <p:sp>
        <p:nvSpPr>
          <p:cNvPr id="23555" name="Freeform 11"/>
          <p:cNvSpPr>
            <a:spLocks/>
          </p:cNvSpPr>
          <p:nvPr/>
        </p:nvSpPr>
        <p:spPr bwMode="auto">
          <a:xfrm>
            <a:off x="300038" y="1454150"/>
            <a:ext cx="2514600" cy="3424238"/>
          </a:xfrm>
          <a:custGeom>
            <a:avLst/>
            <a:gdLst>
              <a:gd name="T0" fmla="*/ 0 w 2280794"/>
              <a:gd name="T1" fmla="*/ 262754 h 1576493"/>
              <a:gd name="T2" fmla="*/ 262754 w 2280794"/>
              <a:gd name="T3" fmla="*/ 0 h 1576493"/>
              <a:gd name="T4" fmla="*/ 2018040 w 2280794"/>
              <a:gd name="T5" fmla="*/ 0 h 1576493"/>
              <a:gd name="T6" fmla="*/ 2280794 w 2280794"/>
              <a:gd name="T7" fmla="*/ 262754 h 1576493"/>
              <a:gd name="T8" fmla="*/ 2280794 w 2280794"/>
              <a:gd name="T9" fmla="*/ 1313739 h 1576493"/>
              <a:gd name="T10" fmla="*/ 2018040 w 2280794"/>
              <a:gd name="T11" fmla="*/ 1576493 h 1576493"/>
              <a:gd name="T12" fmla="*/ 262754 w 2280794"/>
              <a:gd name="T13" fmla="*/ 1576493 h 1576493"/>
              <a:gd name="T14" fmla="*/ 0 w 2280794"/>
              <a:gd name="T15" fmla="*/ 1313739 h 1576493"/>
              <a:gd name="T16" fmla="*/ 0 w 2280794"/>
              <a:gd name="T17" fmla="*/ 262754 h 1576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0794"/>
              <a:gd name="T28" fmla="*/ 0 h 1576493"/>
              <a:gd name="T29" fmla="*/ 2280794 w 2280794"/>
              <a:gd name="T30" fmla="*/ 1576493 h 1576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0794" h="1576493">
                <a:moveTo>
                  <a:pt x="0" y="262754"/>
                </a:moveTo>
                <a:cubicBezTo>
                  <a:pt x="0" y="117639"/>
                  <a:pt x="117639" y="0"/>
                  <a:pt x="262754" y="0"/>
                </a:cubicBezTo>
                <a:lnTo>
                  <a:pt x="2018040" y="0"/>
                </a:lnTo>
                <a:cubicBezTo>
                  <a:pt x="2163155" y="0"/>
                  <a:pt x="2280794" y="117639"/>
                  <a:pt x="2280794" y="262754"/>
                </a:cubicBezTo>
                <a:lnTo>
                  <a:pt x="2280794" y="1313739"/>
                </a:lnTo>
                <a:cubicBezTo>
                  <a:pt x="2280794" y="1458854"/>
                  <a:pt x="2163155" y="1576493"/>
                  <a:pt x="2018040" y="1576493"/>
                </a:cubicBezTo>
                <a:lnTo>
                  <a:pt x="262754" y="1576493"/>
                </a:lnTo>
                <a:cubicBezTo>
                  <a:pt x="117639" y="1576493"/>
                  <a:pt x="0" y="1458854"/>
                  <a:pt x="0" y="1313739"/>
                </a:cubicBezTo>
                <a:lnTo>
                  <a:pt x="0" y="262754"/>
                </a:lnTo>
                <a:close/>
              </a:path>
            </a:pathLst>
          </a:custGeom>
          <a:solidFill>
            <a:srgbClr val="A7A9AC"/>
          </a:solidFill>
          <a:ln w="12700" algn="ctr">
            <a:solidFill>
              <a:srgbClr val="FFFFFF"/>
            </a:solidFill>
            <a:round/>
            <a:headEnd/>
            <a:tailEnd/>
          </a:ln>
        </p:spPr>
        <p:txBody>
          <a:bodyPr lIns="141728" tIns="141728" rIns="141728" bIns="141728"/>
          <a:lstStyle/>
          <a:p>
            <a:pPr algn="ctr" defTabSz="755650"/>
            <a:r>
              <a:rPr lang="pt-BR" sz="2700">
                <a:solidFill>
                  <a:srgbClr val="FFFFFF"/>
                </a:solidFill>
                <a:latin typeface="Cambria" pitchFamily="18" charset="0"/>
              </a:rPr>
              <a:t>Análise</a:t>
            </a:r>
          </a:p>
          <a:p>
            <a:pPr algn="ctr" defTabSz="755650"/>
            <a:r>
              <a:rPr lang="pt-BR" sz="2700">
                <a:solidFill>
                  <a:srgbClr val="FFFFFF"/>
                </a:solidFill>
                <a:latin typeface="Cambria" pitchFamily="18" charset="0"/>
              </a:rPr>
              <a:t>de Cenário</a:t>
            </a:r>
          </a:p>
          <a:p>
            <a:pPr algn="ctr" defTabSz="755650"/>
            <a:endParaRPr lang="en-US" sz="2900">
              <a:solidFill>
                <a:srgbClr val="FFFFFF"/>
              </a:solidFill>
              <a:latin typeface="Cambria" pitchFamily="18" charset="0"/>
            </a:endParaRPr>
          </a:p>
          <a:p>
            <a:pPr algn="ctr" defTabSz="755650"/>
            <a:r>
              <a:rPr lang="pt-BR" sz="2400">
                <a:solidFill>
                  <a:srgbClr val="FFFFFF"/>
                </a:solidFill>
                <a:latin typeface="Cambria" pitchFamily="18" charset="0"/>
              </a:rPr>
              <a:t>interno</a:t>
            </a:r>
          </a:p>
          <a:p>
            <a:pPr algn="ctr" defTabSz="755650"/>
            <a:r>
              <a:rPr lang="pt-BR" sz="2400">
                <a:solidFill>
                  <a:srgbClr val="FFFFFF"/>
                </a:solidFill>
                <a:latin typeface="Cambria" pitchFamily="18" charset="0"/>
              </a:rPr>
              <a:t>externo</a:t>
            </a:r>
          </a:p>
          <a:p>
            <a:pPr algn="ctr" defTabSz="755650"/>
            <a:endParaRPr lang="en-US" sz="2900">
              <a:solidFill>
                <a:srgbClr val="FFFFFF"/>
              </a:solidFill>
              <a:latin typeface="Calibri" pitchFamily="34" charset="0"/>
            </a:endParaRPr>
          </a:p>
          <a:p>
            <a:pPr algn="ctr" defTabSz="755650"/>
            <a:endParaRPr lang="en-US" sz="2900">
              <a:solidFill>
                <a:srgbClr val="FFFFFF"/>
              </a:solidFill>
              <a:latin typeface="Calibri" pitchFamily="34" charset="0"/>
            </a:endParaRPr>
          </a:p>
        </p:txBody>
      </p:sp>
      <p:sp>
        <p:nvSpPr>
          <p:cNvPr id="23556" name="Freeform 12"/>
          <p:cNvSpPr>
            <a:spLocks/>
          </p:cNvSpPr>
          <p:nvPr/>
        </p:nvSpPr>
        <p:spPr bwMode="auto">
          <a:xfrm>
            <a:off x="3049588" y="1454150"/>
            <a:ext cx="2514600" cy="3424238"/>
          </a:xfrm>
          <a:custGeom>
            <a:avLst/>
            <a:gdLst>
              <a:gd name="T0" fmla="*/ 0 w 1842830"/>
              <a:gd name="T1" fmla="*/ 262754 h 1576493"/>
              <a:gd name="T2" fmla="*/ 262754 w 1842830"/>
              <a:gd name="T3" fmla="*/ 0 h 1576493"/>
              <a:gd name="T4" fmla="*/ 1580076 w 1842830"/>
              <a:gd name="T5" fmla="*/ 0 h 1576493"/>
              <a:gd name="T6" fmla="*/ 1842830 w 1842830"/>
              <a:gd name="T7" fmla="*/ 262754 h 1576493"/>
              <a:gd name="T8" fmla="*/ 1842830 w 1842830"/>
              <a:gd name="T9" fmla="*/ 1313739 h 1576493"/>
              <a:gd name="T10" fmla="*/ 1580076 w 1842830"/>
              <a:gd name="T11" fmla="*/ 1576493 h 1576493"/>
              <a:gd name="T12" fmla="*/ 262754 w 1842830"/>
              <a:gd name="T13" fmla="*/ 1576493 h 1576493"/>
              <a:gd name="T14" fmla="*/ 0 w 1842830"/>
              <a:gd name="T15" fmla="*/ 1313739 h 1576493"/>
              <a:gd name="T16" fmla="*/ 0 w 1842830"/>
              <a:gd name="T17" fmla="*/ 262754 h 1576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2830"/>
              <a:gd name="T28" fmla="*/ 0 h 1576493"/>
              <a:gd name="T29" fmla="*/ 1842830 w 1842830"/>
              <a:gd name="T30" fmla="*/ 1576493 h 1576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2830" h="1576493">
                <a:moveTo>
                  <a:pt x="0" y="262754"/>
                </a:moveTo>
                <a:cubicBezTo>
                  <a:pt x="0" y="117639"/>
                  <a:pt x="117639" y="0"/>
                  <a:pt x="262754" y="0"/>
                </a:cubicBezTo>
                <a:lnTo>
                  <a:pt x="1580076" y="0"/>
                </a:lnTo>
                <a:cubicBezTo>
                  <a:pt x="1725191" y="0"/>
                  <a:pt x="1842830" y="117639"/>
                  <a:pt x="1842830" y="262754"/>
                </a:cubicBezTo>
                <a:lnTo>
                  <a:pt x="1842830" y="1313739"/>
                </a:lnTo>
                <a:cubicBezTo>
                  <a:pt x="1842830" y="1458854"/>
                  <a:pt x="1725191" y="1576493"/>
                  <a:pt x="1580076" y="1576493"/>
                </a:cubicBezTo>
                <a:lnTo>
                  <a:pt x="262754" y="1576493"/>
                </a:lnTo>
                <a:cubicBezTo>
                  <a:pt x="117639" y="1576493"/>
                  <a:pt x="0" y="1458854"/>
                  <a:pt x="0" y="1313739"/>
                </a:cubicBezTo>
                <a:lnTo>
                  <a:pt x="0" y="262754"/>
                </a:lnTo>
                <a:close/>
              </a:path>
            </a:pathLst>
          </a:custGeom>
          <a:solidFill>
            <a:srgbClr val="27AAE1"/>
          </a:solidFill>
          <a:ln w="12700" algn="ctr">
            <a:solidFill>
              <a:srgbClr val="FFFFFF"/>
            </a:solidFill>
            <a:round/>
            <a:headEnd/>
            <a:tailEnd/>
          </a:ln>
        </p:spPr>
        <p:txBody>
          <a:bodyPr lIns="141728" tIns="141728" rIns="141728" bIns="141728"/>
          <a:lstStyle/>
          <a:p>
            <a:pPr algn="ctr" defTabSz="755650"/>
            <a:r>
              <a:rPr lang="pt-BR" sz="2700">
                <a:solidFill>
                  <a:srgbClr val="FFFFFF"/>
                </a:solidFill>
                <a:latin typeface="Cambria" pitchFamily="18" charset="0"/>
              </a:rPr>
              <a:t>Objetivos</a:t>
            </a:r>
          </a:p>
          <a:p>
            <a:pPr algn="ctr" defTabSz="755650"/>
            <a:endParaRPr lang="en-US" sz="2900">
              <a:solidFill>
                <a:srgbClr val="FFFFFF"/>
              </a:solidFill>
              <a:latin typeface="Cambria" pitchFamily="18" charset="0"/>
            </a:endParaRPr>
          </a:p>
          <a:p>
            <a:pPr algn="ctr" defTabSz="755650"/>
            <a:endParaRPr lang="en-US" sz="2900">
              <a:solidFill>
                <a:srgbClr val="FFFFFF"/>
              </a:solidFill>
              <a:latin typeface="Cambria" pitchFamily="18" charset="0"/>
            </a:endParaRPr>
          </a:p>
          <a:p>
            <a:pPr algn="ctr" defTabSz="755650"/>
            <a:r>
              <a:rPr lang="pt-BR" sz="2400">
                <a:solidFill>
                  <a:srgbClr val="FFFFFF"/>
                </a:solidFill>
                <a:latin typeface="Cambria" pitchFamily="18" charset="0"/>
              </a:rPr>
              <a:t>metas</a:t>
            </a:r>
          </a:p>
          <a:p>
            <a:pPr algn="ctr" defTabSz="755650"/>
            <a:r>
              <a:rPr lang="pt-BR" sz="2400">
                <a:solidFill>
                  <a:srgbClr val="FFFFFF"/>
                </a:solidFill>
                <a:latin typeface="Cambria" pitchFamily="18" charset="0"/>
              </a:rPr>
              <a:t>próximos</a:t>
            </a:r>
          </a:p>
          <a:p>
            <a:pPr algn="ctr" defTabSz="755650"/>
            <a:r>
              <a:rPr lang="pt-BR" sz="2400">
                <a:solidFill>
                  <a:srgbClr val="FFFFFF"/>
                </a:solidFill>
                <a:latin typeface="Cambria" pitchFamily="18" charset="0"/>
              </a:rPr>
              <a:t>2 anos</a:t>
            </a:r>
          </a:p>
          <a:p>
            <a:pPr algn="ctr" defTabSz="755650"/>
            <a:endParaRPr lang="en-US" sz="2800">
              <a:solidFill>
                <a:srgbClr val="FFFFFF"/>
              </a:solidFill>
              <a:latin typeface="Cambria" pitchFamily="18" charset="0"/>
            </a:endParaRPr>
          </a:p>
        </p:txBody>
      </p:sp>
      <p:sp>
        <p:nvSpPr>
          <p:cNvPr id="23557" name="Freeform 13"/>
          <p:cNvSpPr>
            <a:spLocks/>
          </p:cNvSpPr>
          <p:nvPr/>
        </p:nvSpPr>
        <p:spPr bwMode="auto">
          <a:xfrm>
            <a:off x="6029325" y="1454150"/>
            <a:ext cx="2514600" cy="3424238"/>
          </a:xfrm>
          <a:custGeom>
            <a:avLst/>
            <a:gdLst>
              <a:gd name="T0" fmla="*/ 0 w 3921248"/>
              <a:gd name="T1" fmla="*/ 262754 h 1576493"/>
              <a:gd name="T2" fmla="*/ 262754 w 3921248"/>
              <a:gd name="T3" fmla="*/ 0 h 1576493"/>
              <a:gd name="T4" fmla="*/ 3658494 w 3921248"/>
              <a:gd name="T5" fmla="*/ 0 h 1576493"/>
              <a:gd name="T6" fmla="*/ 3921248 w 3921248"/>
              <a:gd name="T7" fmla="*/ 262754 h 1576493"/>
              <a:gd name="T8" fmla="*/ 3921248 w 3921248"/>
              <a:gd name="T9" fmla="*/ 1313739 h 1576493"/>
              <a:gd name="T10" fmla="*/ 3658494 w 3921248"/>
              <a:gd name="T11" fmla="*/ 1576493 h 1576493"/>
              <a:gd name="T12" fmla="*/ 262754 w 3921248"/>
              <a:gd name="T13" fmla="*/ 1576493 h 1576493"/>
              <a:gd name="T14" fmla="*/ 0 w 3921248"/>
              <a:gd name="T15" fmla="*/ 1313739 h 1576493"/>
              <a:gd name="T16" fmla="*/ 0 w 3921248"/>
              <a:gd name="T17" fmla="*/ 262754 h 1576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1248"/>
              <a:gd name="T28" fmla="*/ 0 h 1576493"/>
              <a:gd name="T29" fmla="*/ 3921248 w 3921248"/>
              <a:gd name="T30" fmla="*/ 1576493 h 1576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373896"/>
          </a:solidFill>
          <a:ln w="12700" algn="ctr">
            <a:solidFill>
              <a:srgbClr val="FFFFFF"/>
            </a:solidFill>
            <a:round/>
            <a:headEnd/>
            <a:tailEnd/>
          </a:ln>
        </p:spPr>
        <p:txBody>
          <a:bodyPr lIns="141728" tIns="141728" rIns="141728" bIns="141728"/>
          <a:lstStyle/>
          <a:p>
            <a:pPr algn="ctr" defTabSz="755650"/>
            <a:r>
              <a:rPr lang="pt-BR" sz="2700">
                <a:solidFill>
                  <a:srgbClr val="FFFFFF"/>
                </a:solidFill>
                <a:latin typeface="Cambria" pitchFamily="18" charset="0"/>
              </a:rPr>
              <a:t>Estratégias</a:t>
            </a:r>
          </a:p>
          <a:p>
            <a:pPr algn="ctr" defTabSz="755650"/>
            <a:endParaRPr lang="en-US" sz="2800">
              <a:solidFill>
                <a:schemeClr val="bg1"/>
              </a:solidFill>
              <a:latin typeface="Cambria" pitchFamily="18" charset="0"/>
            </a:endParaRPr>
          </a:p>
          <a:p>
            <a:pPr algn="ctr" defTabSz="755650"/>
            <a:endParaRPr lang="en-US" sz="2800">
              <a:solidFill>
                <a:schemeClr val="bg1"/>
              </a:solidFill>
              <a:latin typeface="Cambria" pitchFamily="18" charset="0"/>
            </a:endParaRPr>
          </a:p>
          <a:p>
            <a:pPr algn="ctr" defTabSz="755650"/>
            <a:r>
              <a:rPr lang="pt-BR" sz="2400">
                <a:solidFill>
                  <a:srgbClr val="FFFFFF"/>
                </a:solidFill>
                <a:latin typeface="Cambria" pitchFamily="18" charset="0"/>
              </a:rPr>
              <a:t>Abordagens</a:t>
            </a:r>
          </a:p>
          <a:p>
            <a:pPr algn="ctr" defTabSz="755650"/>
            <a:r>
              <a:rPr lang="pt-BR" sz="2400">
                <a:solidFill>
                  <a:srgbClr val="FFFFFF"/>
                </a:solidFill>
                <a:latin typeface="Cambria" pitchFamily="18" charset="0"/>
              </a:rPr>
              <a:t>para realizar as metas</a:t>
            </a:r>
          </a:p>
          <a:p>
            <a:pPr algn="ctr" defTabSz="755650">
              <a:lnSpc>
                <a:spcPct val="90000"/>
              </a:lnSpc>
              <a:spcAft>
                <a:spcPct val="35000"/>
              </a:spcAft>
            </a:pPr>
            <a:endParaRPr lang="en-US" sz="2800">
              <a:solidFill>
                <a:srgbClr val="FFFFFF"/>
              </a:solidFill>
              <a:latin typeface="Cambria" pitchFamily="18" charset="0"/>
            </a:endParaRPr>
          </a:p>
        </p:txBody>
      </p:sp>
      <p:sp>
        <p:nvSpPr>
          <p:cNvPr id="23558" name="Freeform 14"/>
          <p:cNvSpPr>
            <a:spLocks/>
          </p:cNvSpPr>
          <p:nvPr/>
        </p:nvSpPr>
        <p:spPr bwMode="auto">
          <a:xfrm>
            <a:off x="9018588" y="1454150"/>
            <a:ext cx="2514600" cy="3424238"/>
          </a:xfrm>
          <a:custGeom>
            <a:avLst/>
            <a:gdLst>
              <a:gd name="T0" fmla="*/ 0 w 3921248"/>
              <a:gd name="T1" fmla="*/ 262754 h 1576493"/>
              <a:gd name="T2" fmla="*/ 262754 w 3921248"/>
              <a:gd name="T3" fmla="*/ 0 h 1576493"/>
              <a:gd name="T4" fmla="*/ 3658494 w 3921248"/>
              <a:gd name="T5" fmla="*/ 0 h 1576493"/>
              <a:gd name="T6" fmla="*/ 3921248 w 3921248"/>
              <a:gd name="T7" fmla="*/ 262754 h 1576493"/>
              <a:gd name="T8" fmla="*/ 3921248 w 3921248"/>
              <a:gd name="T9" fmla="*/ 1313739 h 1576493"/>
              <a:gd name="T10" fmla="*/ 3658494 w 3921248"/>
              <a:gd name="T11" fmla="*/ 1576493 h 1576493"/>
              <a:gd name="T12" fmla="*/ 262754 w 3921248"/>
              <a:gd name="T13" fmla="*/ 1576493 h 1576493"/>
              <a:gd name="T14" fmla="*/ 0 w 3921248"/>
              <a:gd name="T15" fmla="*/ 1313739 h 1576493"/>
              <a:gd name="T16" fmla="*/ 0 w 3921248"/>
              <a:gd name="T17" fmla="*/ 262754 h 1576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1248"/>
              <a:gd name="T28" fmla="*/ 0 h 1576493"/>
              <a:gd name="T29" fmla="*/ 3921248 w 3921248"/>
              <a:gd name="T30" fmla="*/ 1576493 h 15764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1248" h="1576493">
                <a:moveTo>
                  <a:pt x="0" y="262754"/>
                </a:moveTo>
                <a:cubicBezTo>
                  <a:pt x="0" y="117639"/>
                  <a:pt x="117639" y="0"/>
                  <a:pt x="262754" y="0"/>
                </a:cubicBezTo>
                <a:lnTo>
                  <a:pt x="3658494" y="0"/>
                </a:lnTo>
                <a:cubicBezTo>
                  <a:pt x="3803609" y="0"/>
                  <a:pt x="3921248" y="117639"/>
                  <a:pt x="3921248" y="262754"/>
                </a:cubicBezTo>
                <a:lnTo>
                  <a:pt x="3921248" y="1313739"/>
                </a:lnTo>
                <a:cubicBezTo>
                  <a:pt x="3921248" y="1458854"/>
                  <a:pt x="3803609" y="1576493"/>
                  <a:pt x="3658494" y="1576493"/>
                </a:cubicBezTo>
                <a:lnTo>
                  <a:pt x="262754" y="1576493"/>
                </a:lnTo>
                <a:cubicBezTo>
                  <a:pt x="117639" y="1576493"/>
                  <a:pt x="0" y="1458854"/>
                  <a:pt x="0" y="1313739"/>
                </a:cubicBezTo>
                <a:lnTo>
                  <a:pt x="0" y="262754"/>
                </a:lnTo>
                <a:close/>
              </a:path>
            </a:pathLst>
          </a:custGeom>
          <a:solidFill>
            <a:srgbClr val="92278F"/>
          </a:solidFill>
          <a:ln w="12700" algn="ctr">
            <a:solidFill>
              <a:srgbClr val="FFFFFF"/>
            </a:solidFill>
            <a:round/>
            <a:headEnd/>
            <a:tailEnd/>
          </a:ln>
        </p:spPr>
        <p:txBody>
          <a:bodyPr lIns="141728" tIns="141728" rIns="141728" bIns="141728"/>
          <a:lstStyle/>
          <a:p>
            <a:pPr algn="ctr" defTabSz="755650"/>
            <a:r>
              <a:rPr lang="pt-BR" sz="2700">
                <a:solidFill>
                  <a:srgbClr val="FFFFFF"/>
                </a:solidFill>
                <a:latin typeface="Cambria" pitchFamily="18" charset="0"/>
              </a:rPr>
              <a:t>Planos de Projeto</a:t>
            </a:r>
          </a:p>
          <a:p>
            <a:pPr algn="ctr" defTabSz="755650">
              <a:spcBef>
                <a:spcPts val="6600"/>
              </a:spcBef>
            </a:pPr>
            <a:r>
              <a:rPr lang="pt-BR" sz="2400">
                <a:solidFill>
                  <a:srgbClr val="FFFFFF"/>
                </a:solidFill>
                <a:latin typeface="Cambria" pitchFamily="18" charset="0"/>
              </a:rPr>
              <a:t>CAT </a:t>
            </a:r>
          </a:p>
          <a:p>
            <a:pPr algn="ctr" defTabSz="755650"/>
            <a:r>
              <a:rPr lang="pt-BR" sz="2400">
                <a:solidFill>
                  <a:srgbClr val="FFFFFF"/>
                </a:solidFill>
                <a:latin typeface="Cambria" pitchFamily="18" charset="0"/>
              </a:rPr>
              <a:t>Decisão na WSC</a:t>
            </a:r>
          </a:p>
          <a:p>
            <a:pPr algn="ctr" defTabSz="755650"/>
            <a:endParaRPr lang="en-US" sz="2800">
              <a:solidFill>
                <a:srgbClr val="FFFFFF"/>
              </a:solidFill>
              <a:latin typeface="Cambria" pitchFamily="18" charset="0"/>
            </a:endParaRPr>
          </a:p>
        </p:txBody>
      </p:sp>
      <p:sp>
        <p:nvSpPr>
          <p:cNvPr id="23559" name="Right Arrow 15"/>
          <p:cNvSpPr>
            <a:spLocks noChangeArrowheads="1"/>
          </p:cNvSpPr>
          <p:nvPr/>
        </p:nvSpPr>
        <p:spPr bwMode="auto">
          <a:xfrm>
            <a:off x="2562225" y="2895600"/>
            <a:ext cx="727075" cy="474663"/>
          </a:xfrm>
          <a:prstGeom prst="rightArrow">
            <a:avLst>
              <a:gd name="adj1" fmla="val 50000"/>
              <a:gd name="adj2" fmla="val 49641"/>
            </a:avLst>
          </a:prstGeom>
          <a:solidFill>
            <a:srgbClr val="FFC000"/>
          </a:solidFill>
          <a:ln w="12700" algn="ctr">
            <a:solidFill>
              <a:srgbClr val="BC8C00"/>
            </a:solidFill>
            <a:miter lim="800000"/>
            <a:headEnd/>
            <a:tailEnd/>
          </a:ln>
        </p:spPr>
        <p:txBody>
          <a:bodyPr anchor="ctr"/>
          <a:lstStyle/>
          <a:p>
            <a:pPr algn="ctr"/>
            <a:endParaRPr lang="pt-BR">
              <a:solidFill>
                <a:srgbClr val="FFFFFF"/>
              </a:solidFill>
              <a:latin typeface="Calibri" pitchFamily="34" charset="0"/>
            </a:endParaRPr>
          </a:p>
        </p:txBody>
      </p:sp>
      <p:sp>
        <p:nvSpPr>
          <p:cNvPr id="23560" name="Right Arrow 16"/>
          <p:cNvSpPr>
            <a:spLocks noChangeArrowheads="1"/>
          </p:cNvSpPr>
          <p:nvPr/>
        </p:nvSpPr>
        <p:spPr bwMode="auto">
          <a:xfrm>
            <a:off x="5449888" y="2895600"/>
            <a:ext cx="728662" cy="474663"/>
          </a:xfrm>
          <a:prstGeom prst="rightArrow">
            <a:avLst>
              <a:gd name="adj1" fmla="val 50000"/>
              <a:gd name="adj2" fmla="val 49749"/>
            </a:avLst>
          </a:prstGeom>
          <a:solidFill>
            <a:srgbClr val="FFC000"/>
          </a:solidFill>
          <a:ln w="12700" algn="ctr">
            <a:solidFill>
              <a:srgbClr val="BC8C00"/>
            </a:solidFill>
            <a:miter lim="800000"/>
            <a:headEnd/>
            <a:tailEnd/>
          </a:ln>
        </p:spPr>
        <p:txBody>
          <a:bodyPr anchor="ctr"/>
          <a:lstStyle/>
          <a:p>
            <a:pPr algn="ctr"/>
            <a:endParaRPr lang="pt-BR">
              <a:solidFill>
                <a:srgbClr val="FFFFFF"/>
              </a:solidFill>
              <a:latin typeface="Calibri" pitchFamily="34" charset="0"/>
            </a:endParaRPr>
          </a:p>
        </p:txBody>
      </p:sp>
      <p:sp>
        <p:nvSpPr>
          <p:cNvPr id="23561" name="Right Arrow 17"/>
          <p:cNvSpPr>
            <a:spLocks noChangeArrowheads="1"/>
          </p:cNvSpPr>
          <p:nvPr/>
        </p:nvSpPr>
        <p:spPr bwMode="auto">
          <a:xfrm>
            <a:off x="8355013" y="2895600"/>
            <a:ext cx="727075" cy="474663"/>
          </a:xfrm>
          <a:prstGeom prst="rightArrow">
            <a:avLst>
              <a:gd name="adj1" fmla="val 50000"/>
              <a:gd name="adj2" fmla="val 49641"/>
            </a:avLst>
          </a:prstGeom>
          <a:solidFill>
            <a:srgbClr val="FFC000"/>
          </a:solidFill>
          <a:ln w="12700" algn="ctr">
            <a:solidFill>
              <a:srgbClr val="BC8C00"/>
            </a:solidFill>
            <a:miter lim="800000"/>
            <a:headEnd/>
            <a:tailEnd/>
          </a:ln>
        </p:spPr>
        <p:txBody>
          <a:bodyPr anchor="ctr"/>
          <a:lstStyle/>
          <a:p>
            <a:pPr algn="ctr"/>
            <a:endParaRPr lang="pt-BR">
              <a:solidFill>
                <a:srgbClr val="FFFFFF"/>
              </a:solidFill>
              <a:latin typeface="Calibri" pitchFamily="34" charset="0"/>
            </a:endParaRPr>
          </a:p>
        </p:txBody>
      </p:sp>
    </p:spTree>
  </p:cSld>
  <p:clrMapOvr>
    <a:masterClrMapping/>
  </p:clrMapOvr>
  <p:transition spd="med">
    <p:cut/>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2"/>
  <p:tag name="AS_RELEASE_DATE" val="2016.11.04"/>
  <p:tag name="AS_TITLE" val="Aspose.Slides for Java"/>
  <p:tag name="AS_VERSION" val="16.10.0.0"/>
</p:tagLst>
</file>

<file path=ppt/theme/theme1.xml><?xml version="1.0" encoding="utf-8"?>
<a:theme xmlns:a="http://schemas.openxmlformats.org/drawingml/2006/main" name="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0.xml><?xml version="1.0" encoding="utf-8"?>
<a:theme xmlns:a="http://schemas.openxmlformats.org/drawingml/2006/main" name="9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9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1.xml><?xml version="1.0" encoding="utf-8"?>
<a:theme xmlns:a="http://schemas.openxmlformats.org/drawingml/2006/main" name="10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0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2.xml><?xml version="1.0" encoding="utf-8"?>
<a:theme xmlns:a="http://schemas.openxmlformats.org/drawingml/2006/main" name="11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1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3.xml><?xml version="1.0" encoding="utf-8"?>
<a:theme xmlns:a="http://schemas.openxmlformats.org/drawingml/2006/main" name="12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2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4.xml><?xml version="1.0" encoding="utf-8"?>
<a:theme xmlns:a="http://schemas.openxmlformats.org/drawingml/2006/main" name="13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3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15.xml><?xml version="1.0" encoding="utf-8"?>
<a:theme xmlns:a="http://schemas.openxmlformats.org/drawingml/2006/main" name="Tema do 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5.xml><?xml version="1.0" encoding="utf-8"?>
<a:theme xmlns:a="http://schemas.openxmlformats.org/drawingml/2006/main" name="4_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6.xml><?xml version="1.0" encoding="utf-8"?>
<a:theme xmlns:a="http://schemas.openxmlformats.org/drawingml/2006/main" name="5_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7.xml><?xml version="1.0" encoding="utf-8"?>
<a:theme xmlns:a="http://schemas.openxmlformats.org/drawingml/2006/main" name="6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6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8.xml><?xml version="1.0" encoding="utf-8"?>
<a:theme xmlns:a="http://schemas.openxmlformats.org/drawingml/2006/main" name="7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7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ppt/theme/theme9.xml><?xml version="1.0" encoding="utf-8"?>
<a:theme xmlns:a="http://schemas.openxmlformats.org/drawingml/2006/main" name="8_Office Theme">
  <a:themeElements>
    <a:clrScheme name="">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8_Office Theme">
      <a:majorFont>
        <a:latin typeface="Calibri Light"/>
        <a:ea typeface=""/>
        <a:cs typeface="Arial"/>
      </a:majorFont>
      <a:minorFont>
        <a:latin typeface="Calibri"/>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3680</Words>
  <Application>Microsoft Office PowerPoint</Application>
  <PresentationFormat>Personalizar</PresentationFormat>
  <Paragraphs>386</Paragraphs>
  <Slides>20</Slides>
  <Notes>20</Notes>
  <HiddenSlides>0</HiddenSlides>
  <MMClips>0</MMClips>
  <ScaleCrop>false</ScaleCrop>
  <HeadingPairs>
    <vt:vector size="6" baseType="variant">
      <vt:variant>
        <vt:lpstr>Fontes usadas</vt:lpstr>
      </vt:variant>
      <vt:variant>
        <vt:i4>12</vt:i4>
      </vt:variant>
      <vt:variant>
        <vt:lpstr>Tema</vt:lpstr>
      </vt:variant>
      <vt:variant>
        <vt:i4>14</vt:i4>
      </vt:variant>
      <vt:variant>
        <vt:lpstr>Títulos de slides</vt:lpstr>
      </vt:variant>
      <vt:variant>
        <vt:i4>20</vt:i4>
      </vt:variant>
    </vt:vector>
  </HeadingPairs>
  <TitlesOfParts>
    <vt:vector size="46" baseType="lpstr">
      <vt:lpstr>Arial</vt:lpstr>
      <vt:lpstr>Calibri Light</vt:lpstr>
      <vt:lpstr>Calibri</vt:lpstr>
      <vt:lpstr>Cambria</vt:lpstr>
      <vt:lpstr>Boton BQ Medium</vt:lpstr>
      <vt:lpstr>Helvetica</vt:lpstr>
      <vt:lpstr>PopplLaudatio-Regular</vt:lpstr>
      <vt:lpstr>PopplLaudatio-Italic</vt:lpstr>
      <vt:lpstr>BotonBQ-Bold</vt:lpstr>
      <vt:lpstr>Wingdings</vt:lpstr>
      <vt:lpstr>Brush Script MT</vt:lpstr>
      <vt:lpstr>Helvetica Light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Carlos Puig</cp:lastModifiedBy>
  <cp:revision>84</cp:revision>
  <cp:lastPrinted>1601-01-01T00:00:00Z</cp:lastPrinted>
  <dcterms:created xsi:type="dcterms:W3CDTF">2017-11-21T19:13:04Z</dcterms:created>
  <dcterms:modified xsi:type="dcterms:W3CDTF">2017-12-27T19:43:09Z</dcterms:modified>
</cp:coreProperties>
</file>