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2" r:id="rId2"/>
    <p:sldMasterId id="2147483692" r:id="rId3"/>
    <p:sldMasterId id="2147483705" r:id="rId4"/>
    <p:sldMasterId id="2147483706" r:id="rId5"/>
    <p:sldMasterId id="2147483707" r:id="rId6"/>
    <p:sldMasterId id="2147483708" r:id="rId7"/>
    <p:sldMasterId id="2147483709" r:id="rId8"/>
    <p:sldMasterId id="2147483710" r:id="rId9"/>
    <p:sldMasterId id="2147483711" r:id="rId10"/>
    <p:sldMasterId id="2147483712" r:id="rId11"/>
    <p:sldMasterId id="2147483713" r:id="rId12"/>
    <p:sldMasterId id="2147483714" r:id="rId13"/>
    <p:sldMasterId id="2147483715" r:id="rId14"/>
    <p:sldMasterId id="2147483716" r:id="rId15"/>
    <p:sldMasterId id="2147483717" r:id="rId16"/>
    <p:sldMasterId id="2147483718" r:id="rId17"/>
    <p:sldMasterId id="2147483719" r:id="rId18"/>
    <p:sldMasterId id="2147483720" r:id="rId19"/>
    <p:sldMasterId id="2147483721" r:id="rId20"/>
  </p:sldMasterIdLst>
  <p:notesMasterIdLst>
    <p:notesMasterId r:id="rId52"/>
  </p:notesMasterIdLst>
  <p:sldIdLst>
    <p:sldId id="298" r:id="rId21"/>
    <p:sldId id="299" r:id="rId22"/>
    <p:sldId id="300" r:id="rId23"/>
    <p:sldId id="302" r:id="rId24"/>
    <p:sldId id="257" r:id="rId25"/>
    <p:sldId id="258" r:id="rId26"/>
    <p:sldId id="259" r:id="rId27"/>
    <p:sldId id="293" r:id="rId28"/>
    <p:sldId id="260" r:id="rId29"/>
    <p:sldId id="261" r:id="rId30"/>
    <p:sldId id="272" r:id="rId31"/>
    <p:sldId id="263" r:id="rId32"/>
    <p:sldId id="264" r:id="rId33"/>
    <p:sldId id="265" r:id="rId34"/>
    <p:sldId id="285" r:id="rId35"/>
    <p:sldId id="279" r:id="rId36"/>
    <p:sldId id="295" r:id="rId37"/>
    <p:sldId id="267" r:id="rId38"/>
    <p:sldId id="296" r:id="rId39"/>
    <p:sldId id="297" r:id="rId40"/>
    <p:sldId id="282" r:id="rId41"/>
    <p:sldId id="284" r:id="rId42"/>
    <p:sldId id="303" r:id="rId43"/>
    <p:sldId id="283" r:id="rId44"/>
    <p:sldId id="287" r:id="rId45"/>
    <p:sldId id="304" r:id="rId46"/>
    <p:sldId id="305" r:id="rId47"/>
    <p:sldId id="306" r:id="rId48"/>
    <p:sldId id="307" r:id="rId49"/>
    <p:sldId id="309" r:id="rId50"/>
    <p:sldId id="278" r:id="rId51"/>
  </p:sldIdLst>
  <p:sldSz cx="12192000" cy="6858000"/>
  <p:notesSz cx="6858000" cy="9144000"/>
  <p:custDataLst>
    <p:tags r:id="rId53"/>
  </p:custDataLst>
  <p:defaultTextStyle>
    <a:defPPr>
      <a:defRPr lang="en-US"/>
    </a:defPPr>
    <a:lvl1pPr algn="l" rtl="0" fontAlgn="base">
      <a:spcBef>
        <a:spcPct val="0"/>
      </a:spcBef>
      <a:spcAft>
        <a:spcPct val="0"/>
      </a:spcAft>
      <a:buSzPct val="100000"/>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buSzPct val="100000"/>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buSzPct val="100000"/>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buSzPct val="100000"/>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buSzPct val="100000"/>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876" y="-102"/>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102" y="-2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noChangeArrowheads="1"/>
          </p:cNvSpPr>
          <p:nvPr>
            <p:ph type="hdr" sz="quarter"/>
          </p:nvPr>
        </p:nvSpPr>
        <p:spPr bwMode="auto">
          <a:xfrm>
            <a:off x="0" y="0"/>
            <a:ext cx="2971800" cy="458788"/>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pt-BR"/>
          </a:p>
        </p:txBody>
      </p:sp>
      <p:sp>
        <p:nvSpPr>
          <p:cNvPr id="4099" name="Date Placeholder 2"/>
          <p:cNvSpPr>
            <a:spLocks noGrp="1" noChangeArrowheads="1"/>
          </p:cNvSpPr>
          <p:nvPr>
            <p:ph type="dt" idx="1"/>
          </p:nvPr>
        </p:nvSpPr>
        <p:spPr bwMode="auto">
          <a:xfrm>
            <a:off x="3884613" y="0"/>
            <a:ext cx="2971800" cy="458788"/>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endParaRPr lang="en-US"/>
          </a:p>
        </p:txBody>
      </p:sp>
      <p:sp>
        <p:nvSpPr>
          <p:cNvPr id="53252" name="Slide Image Placeholder 3"/>
          <p:cNvSpPr>
            <a:spLocks noGrp="1" noRot="1" noChangeAspect="1" noChangeArrowheads="1"/>
          </p:cNvSpPr>
          <p:nvPr>
            <p:ph type="sldImg" idx="2"/>
          </p:nvPr>
        </p:nvSpPr>
        <p:spPr bwMode="auto">
          <a:xfrm>
            <a:off x="685800" y="1143000"/>
            <a:ext cx="5486400" cy="3086100"/>
          </a:xfrm>
          <a:prstGeom prst="rect">
            <a:avLst/>
          </a:prstGeom>
          <a:noFill/>
          <a:ln w="12700" algn="ctr">
            <a:solidFill>
              <a:srgbClr val="000000"/>
            </a:solidFill>
            <a:round/>
            <a:headEnd/>
            <a:tailEnd/>
          </a:ln>
        </p:spPr>
      </p:sp>
      <p:sp>
        <p:nvSpPr>
          <p:cNvPr id="4101" name="Notes Placeholder 4"/>
          <p:cNvSpPr>
            <a:spLocks noGrp="1" noChangeArrowheads="1"/>
          </p:cNvSpPr>
          <p:nvPr>
            <p:ph type="body" sz="quarter" idx="3"/>
          </p:nvPr>
        </p:nvSpPr>
        <p:spPr bwMode="auto">
          <a:xfrm>
            <a:off x="685800" y="4400550"/>
            <a:ext cx="5486400" cy="3600450"/>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Footer Placeholder 5"/>
          <p:cNvSpPr>
            <a:spLocks noGrp="1" noChangeArrowheads="1"/>
          </p:cNvSpPr>
          <p:nvPr>
            <p:ph type="ftr" sz="quarter" idx="4"/>
          </p:nvPr>
        </p:nvSpPr>
        <p:spPr bwMode="auto">
          <a:xfrm>
            <a:off x="0" y="8685213"/>
            <a:ext cx="2971800" cy="458787"/>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pt-BR"/>
          </a:p>
        </p:txBody>
      </p:sp>
      <p:sp>
        <p:nvSpPr>
          <p:cNvPr id="4103" name="Slide Number Placeholder 6"/>
          <p:cNvSpPr>
            <a:spLocks noGrp="1" noChangeArrowheads="1"/>
          </p:cNvSpPr>
          <p:nvPr>
            <p:ph type="sldNum" sz="quarter" idx="5"/>
          </p:nvPr>
        </p:nvSpPr>
        <p:spPr bwMode="auto">
          <a:xfrm>
            <a:off x="3884613" y="8685213"/>
            <a:ext cx="2971800" cy="458787"/>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EC9076FB-7BE3-4A0A-B252-36F65F6655A7}"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org/a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noChangeArrowheads="1"/>
          </p:cNvSpPr>
          <p:nvPr>
            <p:ph type="sldNum" sz="quarter" idx="5"/>
          </p:nvPr>
        </p:nvSpPr>
        <p:spPr>
          <a:noFill/>
          <a:ln>
            <a:headEnd/>
            <a:tailEnd/>
          </a:ln>
        </p:spPr>
        <p:txBody>
          <a:bodyPr/>
          <a:lstStyle/>
          <a:p>
            <a:fld id="{BAD1ECC1-82A5-42C4-8860-9F672475405F}" type="slidenum">
              <a:rPr lang="en-US" smtClean="0">
                <a:cs typeface="Arial" pitchFamily="34" charset="0"/>
              </a:rPr>
              <a:pPr/>
              <a:t>1</a:t>
            </a:fld>
            <a:endParaRPr lang="en-US" smtClean="0">
              <a:cs typeface="Arial" pitchFamily="34" charset="0"/>
            </a:endParaRPr>
          </a:p>
        </p:txBody>
      </p:sp>
      <p:sp>
        <p:nvSpPr>
          <p:cNvPr id="54275" name="Slide Image Placeholder 1"/>
          <p:cNvSpPr>
            <a:spLocks noChangeArrowheads="1" noTextEdit="1"/>
          </p:cNvSpPr>
          <p:nvPr>
            <p:ph type="sldImg"/>
          </p:nvPr>
        </p:nvSpPr>
        <p:spPr>
          <a:noFill/>
          <a:ln cap="flat">
            <a:miter lim="800000"/>
            <a:headEnd type="none" w="med" len="med"/>
            <a:tailEnd type="none" w="med" len="med"/>
          </a:ln>
        </p:spPr>
      </p:sp>
      <p:sp>
        <p:nvSpPr>
          <p:cNvPr id="5427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Esta é a segunda de cinco apresentações cobrindo o material do </a:t>
            </a:r>
            <a:r>
              <a:rPr lang="pt-BR" i="1" smtClean="0">
                <a:solidFill>
                  <a:srgbClr val="000000"/>
                </a:solidFill>
              </a:rPr>
              <a:t>Relatório da Agenda da Conferência</a:t>
            </a:r>
            <a:r>
              <a:rPr lang="pt-BR" smtClean="0">
                <a:solidFill>
                  <a:srgbClr val="000000"/>
                </a:solidFill>
              </a:rPr>
              <a:t> de 2018 (ou </a:t>
            </a:r>
            <a:r>
              <a:rPr lang="pt-BR" i="1" smtClean="0">
                <a:solidFill>
                  <a:srgbClr val="000000"/>
                </a:solidFill>
              </a:rPr>
              <a:t>CAR</a:t>
            </a:r>
            <a:r>
              <a:rPr lang="pt-BR" smtClean="0">
                <a:solidFill>
                  <a:srgbClr val="000000"/>
                </a:solidFill>
              </a:rPr>
              <a:t> para abreviar). </a:t>
            </a:r>
          </a:p>
          <a:p>
            <a:pPr eaLnBrk="1" hangingPunct="1">
              <a:spcBef>
                <a:spcPct val="0"/>
              </a:spcBef>
            </a:pPr>
            <a:endParaRPr lang="en-US" smtClean="0"/>
          </a:p>
        </p:txBody>
      </p:sp>
      <p:sp>
        <p:nvSpPr>
          <p:cNvPr id="5427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E298AA74-EB6C-4A08-92D0-DE19E86C0E31}" type="slidenum">
              <a:rPr lang="en-US" sz="1200">
                <a:latin typeface="Calibri" pitchFamily="34" charset="0"/>
              </a:rPr>
              <a:pPr algn="r"/>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noChangeArrowheads="1"/>
          </p:cNvSpPr>
          <p:nvPr>
            <p:ph type="sldNum" sz="quarter" idx="5"/>
          </p:nvPr>
        </p:nvSpPr>
        <p:spPr>
          <a:noFill/>
          <a:ln>
            <a:headEnd/>
            <a:tailEnd/>
          </a:ln>
        </p:spPr>
        <p:txBody>
          <a:bodyPr/>
          <a:lstStyle/>
          <a:p>
            <a:fld id="{653B8814-11C5-4EB6-9A7A-7E13099AB4E9}" type="slidenum">
              <a:rPr lang="en-US" smtClean="0">
                <a:cs typeface="Arial" pitchFamily="34" charset="0"/>
              </a:rPr>
              <a:pPr/>
              <a:t>10</a:t>
            </a:fld>
            <a:endParaRPr lang="en-US" smtClean="0">
              <a:cs typeface="Arial" pitchFamily="34" charset="0"/>
            </a:endParaRPr>
          </a:p>
        </p:txBody>
      </p:sp>
      <p:sp>
        <p:nvSpPr>
          <p:cNvPr id="63491" name="Slide Image Placeholder 1"/>
          <p:cNvSpPr>
            <a:spLocks noChangeArrowheads="1" noTextEdit="1"/>
          </p:cNvSpPr>
          <p:nvPr>
            <p:ph type="sldImg"/>
          </p:nvPr>
        </p:nvSpPr>
        <p:spPr>
          <a:noFill/>
          <a:ln cap="flat">
            <a:miter lim="800000"/>
            <a:headEnd type="none" w="med" len="med"/>
            <a:tailEnd type="none" w="med" len="med"/>
          </a:ln>
        </p:spPr>
      </p:sp>
      <p:sp>
        <p:nvSpPr>
          <p:cNvPr id="6349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Apesar dos melhores esforços das Conferências de 1991 e 1993 em resolver essas questões, os desfios continuam a aparecer de tempos em tempos. Recentemente, vimos campanhas para publicação de literatura ilícita como aquela de uma época anterior. Estamos contentes em relatar que, ano passado, esses esforços parecem ter se dissipado, à medida que as comunidades de NA se tornaram melhor informadas. </a:t>
            </a:r>
          </a:p>
          <a:p>
            <a:pPr eaLnBrk="1" hangingPunct="1">
              <a:spcBef>
                <a:spcPct val="0"/>
              </a:spcBef>
            </a:pPr>
            <a:endParaRPr lang="en-US" smtClean="0"/>
          </a:p>
          <a:p>
            <a:pPr eaLnBrk="1" hangingPunct="1">
              <a:spcBef>
                <a:spcPct val="0"/>
              </a:spcBef>
            </a:pPr>
            <a:r>
              <a:rPr lang="pt-BR" smtClean="0">
                <a:solidFill>
                  <a:srgbClr val="000000"/>
                </a:solidFill>
              </a:rPr>
              <a:t>As comunidades de NA se manifestaram para rejeitar a última onda de comportamento antiético daqueles envolvidos e as publicações que produzem. O fluxo contínuo de consultas sobre publicações ilícitas e sua distribuição demonstra "a integridade e eficácia de nossas comunicações", conforme está no Oitavo Conceito, e a força das ações locais para divulgar que literatura ilícita não reflete a consciência de grupo. </a:t>
            </a:r>
          </a:p>
        </p:txBody>
      </p:sp>
      <p:sp>
        <p:nvSpPr>
          <p:cNvPr id="6349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C72F8E72-6B8A-4247-8962-8061C1D6237B}"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noChangeArrowheads="1"/>
          </p:cNvSpPr>
          <p:nvPr>
            <p:ph type="sldNum" sz="quarter" idx="5"/>
          </p:nvPr>
        </p:nvSpPr>
        <p:spPr>
          <a:noFill/>
          <a:ln>
            <a:headEnd/>
            <a:tailEnd/>
          </a:ln>
        </p:spPr>
        <p:txBody>
          <a:bodyPr/>
          <a:lstStyle/>
          <a:p>
            <a:fld id="{92A645A9-1235-45EF-8A37-42BDAE41B2FD}" type="slidenum">
              <a:rPr lang="en-US" smtClean="0">
                <a:cs typeface="Arial" pitchFamily="34" charset="0"/>
              </a:rPr>
              <a:pPr/>
              <a:t>11</a:t>
            </a:fld>
            <a:endParaRPr lang="en-US" smtClean="0">
              <a:cs typeface="Arial" pitchFamily="34" charset="0"/>
            </a:endParaRPr>
          </a:p>
        </p:txBody>
      </p:sp>
      <p:sp>
        <p:nvSpPr>
          <p:cNvPr id="64515" name="Slide Image Placeholder 1"/>
          <p:cNvSpPr>
            <a:spLocks noChangeArrowheads="1" noTextEdit="1"/>
          </p:cNvSpPr>
          <p:nvPr>
            <p:ph type="sldImg"/>
          </p:nvPr>
        </p:nvSpPr>
        <p:spPr>
          <a:noFill/>
          <a:ln cap="flat">
            <a:miter lim="800000"/>
            <a:headEnd type="none" w="med" len="med"/>
            <a:tailEnd type="none" w="med" len="med"/>
          </a:ln>
        </p:spPr>
      </p:sp>
      <p:sp>
        <p:nvSpPr>
          <p:cNvPr id="64516" name="Notes Placeholder 2"/>
          <p:cNvSpPr>
            <a:spLocks noChangeArrowheads="1"/>
          </p:cNvSpPr>
          <p:nvPr>
            <p:ph type="body" idx="1"/>
          </p:nvPr>
        </p:nvSpPr>
        <p:spPr>
          <a:noFill/>
          <a:ln/>
        </p:spPr>
        <p:txBody>
          <a:bodyPr/>
          <a:lstStyle/>
          <a:p>
            <a:pPr eaLnBrk="1" hangingPunct="1">
              <a:spcBef>
                <a:spcPct val="0"/>
              </a:spcBef>
            </a:pPr>
            <a:endParaRPr lang="pt-BR" sz="1400" smtClean="0"/>
          </a:p>
        </p:txBody>
      </p:sp>
      <p:sp>
        <p:nvSpPr>
          <p:cNvPr id="6451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9F098E1-B3E8-4D49-A981-B580937BABE0}"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noChangeArrowheads="1"/>
          </p:cNvSpPr>
          <p:nvPr>
            <p:ph type="sldNum" sz="quarter" idx="5"/>
          </p:nvPr>
        </p:nvSpPr>
        <p:spPr>
          <a:noFill/>
          <a:ln>
            <a:headEnd/>
            <a:tailEnd/>
          </a:ln>
        </p:spPr>
        <p:txBody>
          <a:bodyPr/>
          <a:lstStyle/>
          <a:p>
            <a:fld id="{6D7BE806-8F3C-49CF-95A4-D93CBBBEC6F1}" type="slidenum">
              <a:rPr lang="en-US" smtClean="0">
                <a:cs typeface="Arial" pitchFamily="34" charset="0"/>
              </a:rPr>
              <a:pPr/>
              <a:t>12</a:t>
            </a:fld>
            <a:endParaRPr lang="en-US" smtClean="0">
              <a:cs typeface="Arial" pitchFamily="34" charset="0"/>
            </a:endParaRPr>
          </a:p>
        </p:txBody>
      </p:sp>
      <p:sp>
        <p:nvSpPr>
          <p:cNvPr id="65539" name="Slide Image Placeholder 1"/>
          <p:cNvSpPr>
            <a:spLocks noChangeArrowheads="1" noTextEdit="1"/>
          </p:cNvSpPr>
          <p:nvPr>
            <p:ph type="sldImg"/>
          </p:nvPr>
        </p:nvSpPr>
        <p:spPr>
          <a:noFill/>
          <a:ln cap="flat">
            <a:miter lim="800000"/>
            <a:headEnd type="none" w="med" len="med"/>
            <a:tailEnd type="none" w="med" len="med"/>
          </a:ln>
        </p:spPr>
      </p:sp>
      <p:sp>
        <p:nvSpPr>
          <p:cNvPr id="65540"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7:</a:t>
            </a:r>
            <a:r>
              <a:rPr lang="pt-BR" smtClean="0">
                <a:solidFill>
                  <a:srgbClr val="000000"/>
                </a:solidFill>
              </a:rPr>
              <a:t> Direcionar o Quadro Mundial a criar um folheto de serviço (SP) que descreva clara e simplesmente os direitos dos grupos de reproduzir a literatura de recuperação de Narcóticos Anônimos abrangida pela </a:t>
            </a:r>
            <a:r>
              <a:rPr lang="pt-BR" i="1" smtClean="0">
                <a:solidFill>
                  <a:srgbClr val="000000"/>
                </a:solidFill>
              </a:rPr>
              <a:t>Custódia da propriedade intelectual da irmandade</a:t>
            </a:r>
            <a:r>
              <a:rPr lang="pt-BR" smtClean="0">
                <a:solidFill>
                  <a:srgbClr val="000000"/>
                </a:solidFill>
              </a:rPr>
              <a:t> e seus boletins.</a:t>
            </a:r>
          </a:p>
          <a:p>
            <a:pPr eaLnBrk="1" hangingPunct="1">
              <a:spcBef>
                <a:spcPct val="0"/>
              </a:spcBef>
            </a:pPr>
            <a:r>
              <a:rPr lang="pt-BR" b="1" smtClean="0">
                <a:solidFill>
                  <a:srgbClr val="000000"/>
                </a:solidFill>
              </a:rPr>
              <a:t>Propósito: </a:t>
            </a:r>
            <a:r>
              <a:rPr lang="pt-BR" smtClean="0">
                <a:solidFill>
                  <a:srgbClr val="000000"/>
                </a:solidFill>
              </a:rPr>
              <a:t>Fazer um folheto de serviço claro, simples e de fácil acesso que os grupos possam comprar ou baixar, que torne claros os direitos dos grupos de reproduzir a literatura de Narcóticos Anônimos, conforme definido pelo </a:t>
            </a:r>
            <a:r>
              <a:rPr lang="pt-BR" i="1" smtClean="0">
                <a:solidFill>
                  <a:srgbClr val="000000"/>
                </a:solidFill>
              </a:rPr>
              <a:t>FIPT</a:t>
            </a:r>
            <a:r>
              <a:rPr lang="pt-BR" smtClean="0">
                <a:solidFill>
                  <a:srgbClr val="000000"/>
                </a:solidFill>
              </a:rPr>
              <a:t>.</a:t>
            </a:r>
          </a:p>
          <a:p>
            <a:pPr eaLnBrk="1" hangingPunct="1">
              <a:spcBef>
                <a:spcPct val="0"/>
              </a:spcBef>
            </a:pPr>
            <a:r>
              <a:rPr lang="pt-BR" b="1" smtClean="0">
                <a:solidFill>
                  <a:srgbClr val="000000"/>
                </a:solidFill>
              </a:rPr>
              <a:t>Apresentada por: </a:t>
            </a:r>
            <a:r>
              <a:rPr lang="pt-BR" smtClean="0">
                <a:solidFill>
                  <a:srgbClr val="000000"/>
                </a:solidFill>
              </a:rPr>
              <a:t>Região Norte de Nova Iorque</a:t>
            </a:r>
          </a:p>
          <a:p>
            <a:pPr eaLnBrk="1" hangingPunct="1">
              <a:spcBef>
                <a:spcPct val="0"/>
              </a:spcBef>
            </a:pPr>
            <a:endParaRPr lang="en-US" sz="1400" smtClean="0"/>
          </a:p>
        </p:txBody>
      </p:sp>
      <p:sp>
        <p:nvSpPr>
          <p:cNvPr id="6554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31BDA84-1C34-47FB-AA7B-B0994B5D5FA4}"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noChangeArrowheads="1"/>
          </p:cNvSpPr>
          <p:nvPr>
            <p:ph type="sldNum" sz="quarter" idx="5"/>
          </p:nvPr>
        </p:nvSpPr>
        <p:spPr>
          <a:noFill/>
          <a:ln>
            <a:headEnd/>
            <a:tailEnd/>
          </a:ln>
        </p:spPr>
        <p:txBody>
          <a:bodyPr/>
          <a:lstStyle/>
          <a:p>
            <a:fld id="{B506EE63-49D3-4B3A-8656-53BE84A3EABC}" type="slidenum">
              <a:rPr lang="en-US" smtClean="0">
                <a:cs typeface="Arial" pitchFamily="34" charset="0"/>
              </a:rPr>
              <a:pPr/>
              <a:t>13</a:t>
            </a:fld>
            <a:endParaRPr lang="en-US" smtClean="0">
              <a:cs typeface="Arial" pitchFamily="34" charset="0"/>
            </a:endParaRPr>
          </a:p>
        </p:txBody>
      </p:sp>
      <p:sp>
        <p:nvSpPr>
          <p:cNvPr id="66563" name="Slide Image Placeholder 1"/>
          <p:cNvSpPr>
            <a:spLocks noChangeArrowheads="1" noTextEdit="1"/>
          </p:cNvSpPr>
          <p:nvPr>
            <p:ph type="sldImg"/>
          </p:nvPr>
        </p:nvSpPr>
        <p:spPr>
          <a:noFill/>
          <a:ln cap="flat">
            <a:miter lim="800000"/>
            <a:headEnd type="none" w="med" len="med"/>
            <a:tailEnd type="none" w="med" len="med"/>
          </a:ln>
        </p:spPr>
      </p:sp>
      <p:sp>
        <p:nvSpPr>
          <p:cNvPr id="66564"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a:t>
            </a:r>
            <a:r>
              <a:rPr lang="pt-BR" smtClean="0">
                <a:solidFill>
                  <a:srgbClr val="000000"/>
                </a:solidFill>
              </a:rPr>
              <a:t> Nós, adictos, passamos grande parte de nossas vidas sem ter escolhas, e lutamos muito em nossa recuperação para recuperar nosso direito de escolha. Quando temos a percepção de que esse direito está sendo tirado de nós, membros e grupos - principalmente quando isso é feito por algo que muitas vezes percebemos como uma figura de autoridade (o NAWS), nossa natureza rebelde cintila.  Há muita desinformação e mal-entendidos em torno do </a:t>
            </a:r>
            <a:r>
              <a:rPr lang="pt-BR" i="1" smtClean="0">
                <a:solidFill>
                  <a:srgbClr val="000000"/>
                </a:solidFill>
              </a:rPr>
              <a:t>FIPT</a:t>
            </a:r>
            <a:r>
              <a:rPr lang="pt-BR" smtClean="0">
                <a:solidFill>
                  <a:srgbClr val="000000"/>
                </a:solidFill>
              </a:rPr>
              <a:t> e dos direitos que os grupos têm de reproduzir a literatura aprovada de NA inalterada.  Com a desinformação e os mal-entendidos vem a desunião.  A esperança é que, tendo um folheto de serviço simples e claro que os membros e grupos possam baixar ou comprar, essa névoa de desinformação e mal-entendidos possa se dissipar um pouco e a unidade de NA seja incentivada e, ao mesmo tempo, a autonomia e escolha do grupo sejam reforçadas.</a:t>
            </a:r>
          </a:p>
          <a:p>
            <a:pPr eaLnBrk="1" hangingPunct="1">
              <a:spcBef>
                <a:spcPct val="0"/>
              </a:spcBef>
            </a:pPr>
            <a:endParaRPr lang="en-US" sz="1400" smtClean="0">
              <a:latin typeface="Cambria" pitchFamily="18" charset="0"/>
            </a:endParaRPr>
          </a:p>
        </p:txBody>
      </p:sp>
      <p:sp>
        <p:nvSpPr>
          <p:cNvPr id="6656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8858E2F-32C0-414F-82D7-3E61E1751CAC}"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noChangeArrowheads="1"/>
          </p:cNvSpPr>
          <p:nvPr>
            <p:ph type="sldNum" sz="quarter" idx="5"/>
          </p:nvPr>
        </p:nvSpPr>
        <p:spPr>
          <a:noFill/>
          <a:ln>
            <a:headEnd/>
            <a:tailEnd/>
          </a:ln>
        </p:spPr>
        <p:txBody>
          <a:bodyPr/>
          <a:lstStyle/>
          <a:p>
            <a:fld id="{7254A453-8DEE-4B20-BA79-AED35E89FBE3}" type="slidenum">
              <a:rPr lang="en-US" smtClean="0">
                <a:cs typeface="Arial" pitchFamily="34" charset="0"/>
              </a:rPr>
              <a:pPr/>
              <a:t>14</a:t>
            </a:fld>
            <a:endParaRPr lang="en-US" smtClean="0">
              <a:cs typeface="Arial" pitchFamily="34" charset="0"/>
            </a:endParaRPr>
          </a:p>
        </p:txBody>
      </p:sp>
      <p:sp>
        <p:nvSpPr>
          <p:cNvPr id="67587" name="Slide Image Placeholder 1"/>
          <p:cNvSpPr>
            <a:spLocks noChangeArrowheads="1" noTextEdit="1"/>
          </p:cNvSpPr>
          <p:nvPr>
            <p:ph type="sldImg"/>
          </p:nvPr>
        </p:nvSpPr>
        <p:spPr>
          <a:noFill/>
          <a:ln cap="flat">
            <a:miter lim="800000"/>
            <a:headEnd type="none" w="med" len="med"/>
            <a:tailEnd type="none" w="med" len="med"/>
          </a:ln>
        </p:spPr>
      </p:sp>
      <p:sp>
        <p:nvSpPr>
          <p:cNvPr id="67588"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 </a:t>
            </a:r>
            <a:r>
              <a:rPr lang="pt-BR" i="1" smtClean="0">
                <a:solidFill>
                  <a:srgbClr val="000000"/>
                </a:solidFill>
              </a:rPr>
              <a:t>O Boletim FIPT n° 1 já explica com simplicidade as diretrizes para reprodução da literatura de recuperação de NA, incluindo os direitos e responsabilidades dos grupos de NA. Seria relativamente simples rediagramar as informações do Boletim FIPT n° 1 para o formato de um folheto de serviço e passar por um processo de 90 dias de revisão pelos delegados. Folhetos de serviço tendem a ser mais distribuídos do que boletins. Entretanto, tal como está escrito, o Boletim No. 1 não faz referência a muitas das questões do FIPT</a:t>
            </a:r>
            <a:r>
              <a:rPr lang="pt-BR" smtClean="0">
                <a:solidFill>
                  <a:srgbClr val="000000"/>
                </a:solidFill>
              </a:rPr>
              <a:t> que os grupos precisam lidar, incluindo produção de literatura ilícita. Para que um folheto de serviço sobre a </a:t>
            </a:r>
            <a:r>
              <a:rPr lang="pt-BR" i="1" smtClean="0">
                <a:solidFill>
                  <a:srgbClr val="000000"/>
                </a:solidFill>
              </a:rPr>
              <a:t>FIPT</a:t>
            </a:r>
            <a:r>
              <a:rPr lang="pt-BR" smtClean="0">
                <a:solidFill>
                  <a:srgbClr val="000000"/>
                </a:solidFill>
              </a:rPr>
              <a:t> seja mais útil para os grupos, acreditamos que o escopo precisaria ser expandido, incluindo também as responsabilidades, além dos direitos.</a:t>
            </a:r>
          </a:p>
          <a:p>
            <a:pPr eaLnBrk="1" hangingPunct="1">
              <a:spcBef>
                <a:spcPct val="0"/>
              </a:spcBef>
            </a:pPr>
            <a:endParaRPr lang="en-US" sz="1400" smtClean="0"/>
          </a:p>
        </p:txBody>
      </p:sp>
      <p:sp>
        <p:nvSpPr>
          <p:cNvPr id="6758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4E7C391A-9960-4815-AA2D-3592F76F84C5}"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noChangeArrowheads="1"/>
          </p:cNvSpPr>
          <p:nvPr>
            <p:ph type="sldNum" sz="quarter" idx="5"/>
          </p:nvPr>
        </p:nvSpPr>
        <p:spPr>
          <a:noFill/>
          <a:ln>
            <a:headEnd/>
            <a:tailEnd/>
          </a:ln>
        </p:spPr>
        <p:txBody>
          <a:bodyPr/>
          <a:lstStyle/>
          <a:p>
            <a:fld id="{09C2A185-8588-42CF-909C-9D9830C13F9E}" type="slidenum">
              <a:rPr lang="en-US" smtClean="0">
                <a:cs typeface="Arial" pitchFamily="34" charset="0"/>
              </a:rPr>
              <a:pPr/>
              <a:t>15</a:t>
            </a:fld>
            <a:endParaRPr lang="en-US" smtClean="0">
              <a:cs typeface="Arial" pitchFamily="34" charset="0"/>
            </a:endParaRPr>
          </a:p>
        </p:txBody>
      </p:sp>
      <p:sp>
        <p:nvSpPr>
          <p:cNvPr id="68611" name="Slide Image Placeholder 1"/>
          <p:cNvSpPr>
            <a:spLocks noChangeArrowheads="1" noTextEdit="1"/>
          </p:cNvSpPr>
          <p:nvPr>
            <p:ph type="sldImg"/>
          </p:nvPr>
        </p:nvSpPr>
        <p:spPr>
          <a:noFill/>
          <a:ln cap="flat">
            <a:miter lim="800000"/>
            <a:headEnd type="none" w="med" len="med"/>
            <a:tailEnd type="none" w="med" len="med"/>
          </a:ln>
        </p:spPr>
      </p:sp>
      <p:sp>
        <p:nvSpPr>
          <p:cNvPr id="68612" name="Notes Placeholder 2"/>
          <p:cNvSpPr>
            <a:spLocks noChangeArrowheads="1"/>
          </p:cNvSpPr>
          <p:nvPr>
            <p:ph type="body" idx="1"/>
          </p:nvPr>
        </p:nvSpPr>
        <p:spPr>
          <a:noFill/>
          <a:ln/>
        </p:spPr>
        <p:txBody>
          <a:bodyPr/>
          <a:lstStyle/>
          <a:p>
            <a:pPr eaLnBrk="1" hangingPunct="1">
              <a:spcBef>
                <a:spcPct val="0"/>
              </a:spcBef>
            </a:pPr>
            <a:endParaRPr lang="pt-BR" smtClean="0"/>
          </a:p>
        </p:txBody>
      </p:sp>
      <p:sp>
        <p:nvSpPr>
          <p:cNvPr id="6861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BE9103D-26BD-49E7-8D5A-B939A9BAEFCE}" type="slidenum">
              <a:rPr lang="en-US" sz="1200">
                <a:latin typeface="Calibri" pitchFamily="34" charset="0"/>
              </a:rPr>
              <a:pPr algn="r"/>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noChangeArrowheads="1"/>
          </p:cNvSpPr>
          <p:nvPr>
            <p:ph type="sldNum" sz="quarter" idx="5"/>
          </p:nvPr>
        </p:nvSpPr>
        <p:spPr>
          <a:noFill/>
          <a:ln>
            <a:headEnd/>
            <a:tailEnd/>
          </a:ln>
        </p:spPr>
        <p:txBody>
          <a:bodyPr/>
          <a:lstStyle/>
          <a:p>
            <a:fld id="{D67FB484-263F-4D0C-A23E-3C73946A01B9}" type="slidenum">
              <a:rPr lang="en-US" smtClean="0">
                <a:cs typeface="Arial" pitchFamily="34" charset="0"/>
              </a:rPr>
              <a:pPr/>
              <a:t>16</a:t>
            </a:fld>
            <a:endParaRPr lang="en-US" smtClean="0">
              <a:cs typeface="Arial" pitchFamily="34" charset="0"/>
            </a:endParaRPr>
          </a:p>
        </p:txBody>
      </p:sp>
      <p:sp>
        <p:nvSpPr>
          <p:cNvPr id="69635" name="Slide Image Placeholder 1"/>
          <p:cNvSpPr>
            <a:spLocks noChangeArrowheads="1" noTextEdit="1"/>
          </p:cNvSpPr>
          <p:nvPr>
            <p:ph type="sldImg"/>
          </p:nvPr>
        </p:nvSpPr>
        <p:spPr>
          <a:noFill/>
          <a:ln cap="flat">
            <a:miter lim="800000"/>
            <a:headEnd type="none" w="med" len="med"/>
            <a:tailEnd type="none" w="med" len="med"/>
          </a:ln>
        </p:spPr>
      </p:sp>
      <p:sp>
        <p:nvSpPr>
          <p:cNvPr id="69636"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8:</a:t>
            </a:r>
            <a:r>
              <a:rPr lang="pt-BR" smtClean="0">
                <a:solidFill>
                  <a:srgbClr val="000000"/>
                </a:solidFill>
              </a:rPr>
              <a:t> Substituir o primeiro parágrafo de "Que tipo de literatura devemos usar?" no livreto do grupo, pelo seguinte: </a:t>
            </a:r>
          </a:p>
          <a:p>
            <a:pPr eaLnBrk="1" hangingPunct="1">
              <a:spcBef>
                <a:spcPct val="0"/>
              </a:spcBef>
            </a:pPr>
            <a:endParaRPr lang="en-US" smtClean="0"/>
          </a:p>
          <a:p>
            <a:pPr eaLnBrk="1" hangingPunct="1">
              <a:spcBef>
                <a:spcPct val="0"/>
              </a:spcBef>
            </a:pPr>
            <a:r>
              <a:rPr lang="pt-BR" b="1" u="sng" smtClean="0">
                <a:solidFill>
                  <a:srgbClr val="000000"/>
                </a:solidFill>
              </a:rPr>
              <a:t>Parágrafo original</a:t>
            </a:r>
          </a:p>
          <a:p>
            <a:pPr eaLnBrk="1" hangingPunct="1">
              <a:spcBef>
                <a:spcPct val="0"/>
              </a:spcBef>
            </a:pPr>
            <a:r>
              <a:rPr lang="pt-BR" smtClean="0">
                <a:solidFill>
                  <a:srgbClr val="000000"/>
                </a:solidFill>
              </a:rPr>
              <a:t>Os Serviços Mundiais de Narcóticos Anônimos produzem uma variedade de tipos diferentes de publicações.  Entretanto, somente literatura aprovada por NA é apropriada para leitura em reuniões de Narcóticos Anônimos.  Trechos de livros e folhetos aprovados são geralmente lidos no início da reunião de NA e algumas reuniões utilizam-nos como ponto central do seu formato. Literatura aprovada por NA representa a maior variedade de recuperação em Narcóticos Anônimos.</a:t>
            </a:r>
          </a:p>
          <a:p>
            <a:pPr eaLnBrk="1" hangingPunct="1">
              <a:spcBef>
                <a:spcPct val="0"/>
              </a:spcBef>
            </a:pPr>
            <a:endParaRPr lang="en-US" sz="1400" smtClean="0"/>
          </a:p>
        </p:txBody>
      </p:sp>
      <p:sp>
        <p:nvSpPr>
          <p:cNvPr id="6963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AA61D28-0977-4A31-8424-C9BA8CE09D52}"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noChangeArrowheads="1"/>
          </p:cNvSpPr>
          <p:nvPr>
            <p:ph type="sldNum" sz="quarter" idx="5"/>
          </p:nvPr>
        </p:nvSpPr>
        <p:spPr>
          <a:noFill/>
          <a:ln>
            <a:headEnd/>
            <a:tailEnd/>
          </a:ln>
        </p:spPr>
        <p:txBody>
          <a:bodyPr/>
          <a:lstStyle/>
          <a:p>
            <a:fld id="{C863CD0E-B2E9-476A-BC07-403D0B679D1C}" type="slidenum">
              <a:rPr lang="en-US" smtClean="0">
                <a:cs typeface="Arial" pitchFamily="34" charset="0"/>
              </a:rPr>
              <a:pPr/>
              <a:t>17</a:t>
            </a:fld>
            <a:endParaRPr lang="en-US" smtClean="0">
              <a:cs typeface="Arial" pitchFamily="34" charset="0"/>
            </a:endParaRPr>
          </a:p>
        </p:txBody>
      </p:sp>
      <p:sp>
        <p:nvSpPr>
          <p:cNvPr id="70659" name="Slide Image Placeholder 1"/>
          <p:cNvSpPr>
            <a:spLocks noChangeArrowheads="1" noTextEdit="1"/>
          </p:cNvSpPr>
          <p:nvPr>
            <p:ph type="sldImg"/>
          </p:nvPr>
        </p:nvSpPr>
        <p:spPr>
          <a:noFill/>
          <a:ln cap="flat">
            <a:miter lim="800000"/>
            <a:headEnd type="none" w="med" len="med"/>
            <a:tailEnd type="none" w="med" len="med"/>
          </a:ln>
        </p:spPr>
      </p:sp>
      <p:sp>
        <p:nvSpPr>
          <p:cNvPr id="7066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Esta moção divide o texto original em dois parágrafos e adiciona texto novo, em itálico:</a:t>
            </a:r>
          </a:p>
          <a:p>
            <a:pPr eaLnBrk="1" hangingPunct="1">
              <a:spcBef>
                <a:spcPct val="0"/>
              </a:spcBef>
            </a:pPr>
            <a:endParaRPr lang="en-US" smtClean="0"/>
          </a:p>
          <a:p>
            <a:pPr eaLnBrk="1" hangingPunct="1">
              <a:spcBef>
                <a:spcPct val="0"/>
              </a:spcBef>
            </a:pPr>
            <a:r>
              <a:rPr lang="pt-BR" smtClean="0">
                <a:solidFill>
                  <a:srgbClr val="000000"/>
                </a:solidFill>
              </a:rPr>
              <a:t>Os Serviços Mundiais de Narcóticos Anônimos produzem uma variedade de tipos diferentes de publicações.  Entretanto, somente literatura aprovada por NA é apropriada para leitura em reuniões de Narcóticos Anônimos</a:t>
            </a:r>
            <a:r>
              <a:rPr lang="pt-BR" i="1" smtClean="0">
                <a:solidFill>
                  <a:srgbClr val="000000"/>
                </a:solidFill>
              </a:rPr>
              <a:t>, e somente as edições da literatura aprovadas por NA que transmitem uma mensagem unificada como a edição mais atual.  Para o Texto Básico, estas seriam a 3a Edição Revisada ou mais recentes.  As edições mais antigas da nossa literatura, bem como as minutas para aprovação, embora sejam historicamente válidas e transmitam uma mensagem de recuperação, trazem todas uma mensagem que, de alguma forma, contradiz as nossas edições atuais da literatura e não está mais em unidade com a consciência da irmandade em relação à nossa mensagem de recuperação. </a:t>
            </a:r>
          </a:p>
          <a:p>
            <a:pPr eaLnBrk="1" hangingPunct="1">
              <a:spcBef>
                <a:spcPct val="0"/>
              </a:spcBef>
            </a:pPr>
            <a:endParaRPr lang="en-US" sz="1400" smtClean="0"/>
          </a:p>
        </p:txBody>
      </p:sp>
      <p:sp>
        <p:nvSpPr>
          <p:cNvPr id="7066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CF6959D8-7A77-4F7C-891D-4F3CDED8F0A0}"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noChangeArrowheads="1"/>
          </p:cNvSpPr>
          <p:nvPr>
            <p:ph type="sldNum" sz="quarter" idx="5"/>
          </p:nvPr>
        </p:nvSpPr>
        <p:spPr>
          <a:noFill/>
          <a:ln>
            <a:headEnd/>
            <a:tailEnd/>
          </a:ln>
        </p:spPr>
        <p:txBody>
          <a:bodyPr/>
          <a:lstStyle/>
          <a:p>
            <a:fld id="{FB70D2A7-C823-4B3C-8875-2975ED33927B}" type="slidenum">
              <a:rPr lang="en-US" smtClean="0">
                <a:cs typeface="Arial" pitchFamily="34" charset="0"/>
              </a:rPr>
              <a:pPr/>
              <a:t>18</a:t>
            </a:fld>
            <a:endParaRPr lang="en-US" smtClean="0">
              <a:cs typeface="Arial" pitchFamily="34" charset="0"/>
            </a:endParaRPr>
          </a:p>
        </p:txBody>
      </p:sp>
      <p:sp>
        <p:nvSpPr>
          <p:cNvPr id="71683" name="Slide Image Placeholder 1"/>
          <p:cNvSpPr>
            <a:spLocks noChangeArrowheads="1" noTextEdit="1"/>
          </p:cNvSpPr>
          <p:nvPr>
            <p:ph type="sldImg"/>
          </p:nvPr>
        </p:nvSpPr>
        <p:spPr>
          <a:noFill/>
          <a:ln cap="flat">
            <a:miter lim="800000"/>
            <a:headEnd type="none" w="med" len="med"/>
            <a:tailEnd type="none" w="med" len="med"/>
          </a:ln>
        </p:spPr>
      </p:sp>
      <p:sp>
        <p:nvSpPr>
          <p:cNvPr id="7168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Trechos de livros e folhetos aprovados são geralmente lidos no início da reunião de NA e algumas reuniões utilizam-nos como ponto central do seu formato. Literatura aprovada por NA representa a maior variedade de recuperação em Narcóticos Anônimos. </a:t>
            </a:r>
            <a:r>
              <a:rPr lang="pt-BR" i="1" smtClean="0">
                <a:solidFill>
                  <a:srgbClr val="000000"/>
                </a:solidFill>
              </a:rPr>
              <a:t>É sugerido que as reuniões que utilizam edições mais antigas de literatura aprovada de NA reconheçam as edições atuais da literatura aprovada de NA, em favor da unidade de NA.</a:t>
            </a:r>
          </a:p>
          <a:p>
            <a:pPr eaLnBrk="1" hangingPunct="1">
              <a:spcBef>
                <a:spcPct val="0"/>
              </a:spcBef>
            </a:pPr>
            <a:endParaRPr lang="en-US" sz="1400" smtClean="0"/>
          </a:p>
        </p:txBody>
      </p:sp>
      <p:sp>
        <p:nvSpPr>
          <p:cNvPr id="7168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1CF65EC0-CB04-4030-84E3-53293A487DA2}"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noChangeArrowheads="1"/>
          </p:cNvSpPr>
          <p:nvPr>
            <p:ph type="sldNum" sz="quarter" idx="5"/>
          </p:nvPr>
        </p:nvSpPr>
        <p:spPr>
          <a:noFill/>
          <a:ln>
            <a:headEnd/>
            <a:tailEnd/>
          </a:ln>
        </p:spPr>
        <p:txBody>
          <a:bodyPr/>
          <a:lstStyle/>
          <a:p>
            <a:fld id="{50547177-E7A1-453B-8A55-0B39B27C62A6}" type="slidenum">
              <a:rPr lang="en-US" smtClean="0">
                <a:cs typeface="Arial" pitchFamily="34" charset="0"/>
              </a:rPr>
              <a:pPr/>
              <a:t>19</a:t>
            </a:fld>
            <a:endParaRPr lang="en-US" smtClean="0">
              <a:cs typeface="Arial" pitchFamily="34" charset="0"/>
            </a:endParaRPr>
          </a:p>
        </p:txBody>
      </p:sp>
      <p:sp>
        <p:nvSpPr>
          <p:cNvPr id="72707" name="Slide Image Placeholder 1"/>
          <p:cNvSpPr>
            <a:spLocks noChangeArrowheads="1" noTextEdit="1"/>
          </p:cNvSpPr>
          <p:nvPr>
            <p:ph type="sldImg"/>
          </p:nvPr>
        </p:nvSpPr>
        <p:spPr>
          <a:noFill/>
          <a:ln cap="flat">
            <a:miter lim="800000"/>
            <a:headEnd type="none" w="med" len="med"/>
            <a:tailEnd type="none" w="med" len="med"/>
          </a:ln>
        </p:spPr>
      </p:sp>
      <p:sp>
        <p:nvSpPr>
          <p:cNvPr id="72708"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Propósito: </a:t>
            </a:r>
            <a:r>
              <a:rPr lang="pt-BR" smtClean="0">
                <a:solidFill>
                  <a:srgbClr val="000000"/>
                </a:solidFill>
              </a:rPr>
              <a:t>Definir um padrão adequado de literatura de NA que se baseie na unidade da mensagem, e ao mesmo tempo reforçar a autonomia do grupo para usar outra literatura além das edições atuais aprovadas.</a:t>
            </a:r>
          </a:p>
        </p:txBody>
      </p:sp>
      <p:sp>
        <p:nvSpPr>
          <p:cNvPr id="7270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884C6A5-4A8F-489B-8A48-C7079B545F74}"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noChangeArrowheads="1"/>
          </p:cNvSpPr>
          <p:nvPr>
            <p:ph type="sldNum" sz="quarter" idx="5"/>
          </p:nvPr>
        </p:nvSpPr>
        <p:spPr>
          <a:noFill/>
          <a:ln>
            <a:headEnd/>
            <a:tailEnd/>
          </a:ln>
        </p:spPr>
        <p:txBody>
          <a:bodyPr/>
          <a:lstStyle/>
          <a:p>
            <a:fld id="{C2F31253-F8C2-40A6-990F-D9804E7B53BE}" type="slidenum">
              <a:rPr lang="en-US" smtClean="0">
                <a:cs typeface="Arial" pitchFamily="34" charset="0"/>
              </a:rPr>
              <a:pPr/>
              <a:t>2</a:t>
            </a:fld>
            <a:endParaRPr lang="en-US" smtClean="0">
              <a:cs typeface="Arial" pitchFamily="34" charset="0"/>
            </a:endParaRPr>
          </a:p>
        </p:txBody>
      </p:sp>
      <p:sp>
        <p:nvSpPr>
          <p:cNvPr id="55299" name="Slide Image Placeholder 1"/>
          <p:cNvSpPr>
            <a:spLocks noChangeArrowheads="1" noTextEdit="1"/>
          </p:cNvSpPr>
          <p:nvPr>
            <p:ph type="sldImg"/>
          </p:nvPr>
        </p:nvSpPr>
        <p:spPr>
          <a:noFill/>
          <a:ln cap="flat">
            <a:miter lim="800000"/>
            <a:headEnd type="none" w="med" len="med"/>
            <a:tailEnd type="none" w="med" len="med"/>
          </a:ln>
        </p:spPr>
      </p:sp>
      <p:sp>
        <p:nvSpPr>
          <p:cNvPr id="5530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Esta apresentação cobre a </a:t>
            </a:r>
            <a:r>
              <a:rPr lang="pt-BR" i="1" smtClean="0">
                <a:solidFill>
                  <a:srgbClr val="000000"/>
                </a:solidFill>
              </a:rPr>
              <a:t>Guarda da Propriedade Intelectual da Irmande </a:t>
            </a:r>
            <a:r>
              <a:rPr lang="pt-BR" smtClean="0">
                <a:solidFill>
                  <a:srgbClr val="000000"/>
                </a:solidFill>
              </a:rPr>
              <a:t>or</a:t>
            </a:r>
            <a:r>
              <a:rPr lang="pt-BR" i="1" smtClean="0">
                <a:solidFill>
                  <a:srgbClr val="000000"/>
                </a:solidFill>
              </a:rPr>
              <a:t>FIPT (Fellowship Intellectual Property Trust), </a:t>
            </a:r>
            <a:r>
              <a:rPr lang="pt-BR" smtClean="0">
                <a:solidFill>
                  <a:srgbClr val="000000"/>
                </a:solidFill>
              </a:rPr>
              <a:t>e as Moç~eos 7 e 8, que estão relacionadas ao </a:t>
            </a:r>
            <a:r>
              <a:rPr lang="pt-BR" i="1" smtClean="0">
                <a:solidFill>
                  <a:srgbClr val="000000"/>
                </a:solidFill>
              </a:rPr>
              <a:t>FIPT</a:t>
            </a:r>
            <a:r>
              <a:rPr lang="pt-BR" smtClean="0">
                <a:solidFill>
                  <a:srgbClr val="000000"/>
                </a:solidFill>
              </a:rPr>
              <a:t>.</a:t>
            </a:r>
          </a:p>
          <a:p>
            <a:pPr eaLnBrk="1" hangingPunct="1">
              <a:spcBef>
                <a:spcPct val="0"/>
              </a:spcBef>
            </a:pPr>
            <a:endParaRPr lang="en-US" b="1" smtClean="0">
              <a:ea typeface="Calibri" pitchFamily="34" charset="0"/>
              <a:cs typeface="Calibri" pitchFamily="34" charset="0"/>
            </a:endParaRPr>
          </a:p>
          <a:p>
            <a:pPr eaLnBrk="1" hangingPunct="1">
              <a:spcBef>
                <a:spcPct val="0"/>
              </a:spcBef>
            </a:pPr>
            <a:endParaRPr lang="en-US" smtClean="0"/>
          </a:p>
        </p:txBody>
      </p:sp>
      <p:sp>
        <p:nvSpPr>
          <p:cNvPr id="5530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D9D5A593-735E-4E23-9AB4-8E4C0229822D}"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noChangeArrowheads="1"/>
          </p:cNvSpPr>
          <p:nvPr>
            <p:ph type="sldNum" sz="quarter" idx="5"/>
          </p:nvPr>
        </p:nvSpPr>
        <p:spPr>
          <a:noFill/>
          <a:ln>
            <a:headEnd/>
            <a:tailEnd/>
          </a:ln>
        </p:spPr>
        <p:txBody>
          <a:bodyPr/>
          <a:lstStyle/>
          <a:p>
            <a:fld id="{62B8FAC8-6C0C-48E0-A6E0-084DC96CBC92}" type="slidenum">
              <a:rPr lang="en-US" smtClean="0">
                <a:cs typeface="Arial" pitchFamily="34" charset="0"/>
              </a:rPr>
              <a:pPr/>
              <a:t>20</a:t>
            </a:fld>
            <a:endParaRPr lang="en-US" smtClean="0">
              <a:cs typeface="Arial" pitchFamily="34" charset="0"/>
            </a:endParaRPr>
          </a:p>
        </p:txBody>
      </p:sp>
      <p:sp>
        <p:nvSpPr>
          <p:cNvPr id="73731" name="Slide Image Placeholder 1"/>
          <p:cNvSpPr>
            <a:spLocks noChangeArrowheads="1" noTextEdit="1"/>
          </p:cNvSpPr>
          <p:nvPr>
            <p:ph type="sldImg"/>
          </p:nvPr>
        </p:nvSpPr>
        <p:spPr>
          <a:noFill/>
          <a:ln cap="flat">
            <a:miter lim="800000"/>
            <a:headEnd type="none" w="med" len="med"/>
            <a:tailEnd type="none" w="med" len="med"/>
          </a:ln>
        </p:spPr>
      </p:sp>
      <p:sp>
        <p:nvSpPr>
          <p:cNvPr id="73732"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 </a:t>
            </a:r>
            <a:r>
              <a:rPr lang="pt-BR" smtClean="0">
                <a:solidFill>
                  <a:srgbClr val="000000"/>
                </a:solidFill>
              </a:rPr>
              <a:t>Na WSC 2016, surgiu a pergunta sobre qual é a literatura apropriada para as reuniões de NA? Onde estabelecer o limite? Como equilibrar a autonomia do grupo e a unidade de NA? Após debate dentro e fora da região, concordamos que a unidade deve começar com a nossa mensagem, e que nossa mensagem de recuperação permanece unificada a partir da 3a Edição Revisada do Texto Básico.  Esta traz a mesma mensagem que as edições de literatura mais atualizadas, apenas com uma gramática diferente.  As edições anteriores à 3a Edição Revisada contêm uma ou mais contradições em relação ao conteúdo da nossa mensagem atual e, embora contenham uma forte mensagem, não estão mais em unidade com a consciência da nossa irmandade em relação à mensagem de recuperação de NA. Ao reconhecer a literatura retroativamente até à 3a Edição Revisada, reforçamos a autonomia dos grupos para escolher as edições anteriores da literatura aprovada de NA - ao mesmo tempo, reforçando a unidade de NA através da unidade da nossa mensagem.  </a:t>
            </a:r>
          </a:p>
          <a:p>
            <a:pPr eaLnBrk="1" hangingPunct="1">
              <a:spcBef>
                <a:spcPct val="0"/>
              </a:spcBef>
            </a:pPr>
            <a:endParaRPr lang="en-US" sz="1400" smtClean="0">
              <a:latin typeface="Cambria" pitchFamily="18" charset="0"/>
            </a:endParaRPr>
          </a:p>
        </p:txBody>
      </p:sp>
      <p:sp>
        <p:nvSpPr>
          <p:cNvPr id="7373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66FC96B0-BD3E-4AA5-BF0D-DC95D6D24EE8}"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noChangeArrowheads="1"/>
          </p:cNvSpPr>
          <p:nvPr>
            <p:ph type="sldNum" sz="quarter" idx="5"/>
          </p:nvPr>
        </p:nvSpPr>
        <p:spPr>
          <a:noFill/>
          <a:ln>
            <a:headEnd/>
            <a:tailEnd/>
          </a:ln>
        </p:spPr>
        <p:txBody>
          <a:bodyPr/>
          <a:lstStyle/>
          <a:p>
            <a:fld id="{4594F29E-5B33-4F62-B4C8-F645AFB51B24}" type="slidenum">
              <a:rPr lang="en-US" smtClean="0">
                <a:cs typeface="Arial" pitchFamily="34" charset="0"/>
              </a:rPr>
              <a:pPr/>
              <a:t>21</a:t>
            </a:fld>
            <a:endParaRPr lang="en-US" smtClean="0">
              <a:cs typeface="Arial" pitchFamily="34" charset="0"/>
            </a:endParaRPr>
          </a:p>
        </p:txBody>
      </p:sp>
      <p:sp>
        <p:nvSpPr>
          <p:cNvPr id="74755" name="Slide Image Placeholder 1"/>
          <p:cNvSpPr>
            <a:spLocks noChangeArrowheads="1" noTextEdit="1"/>
          </p:cNvSpPr>
          <p:nvPr>
            <p:ph type="sldImg"/>
          </p:nvPr>
        </p:nvSpPr>
        <p:spPr>
          <a:xfrm>
            <a:off x="1390650" y="306388"/>
            <a:ext cx="4076700" cy="2293937"/>
          </a:xfrm>
          <a:noFill/>
          <a:ln cap="flat">
            <a:miter lim="800000"/>
            <a:headEnd type="none" w="med" len="med"/>
            <a:tailEnd type="none" w="med" len="med"/>
          </a:ln>
        </p:spPr>
      </p:sp>
      <p:sp>
        <p:nvSpPr>
          <p:cNvPr id="74756" name="Notes Placeholder 2"/>
          <p:cNvSpPr>
            <a:spLocks noGrp="1" noChangeArrowheads="1"/>
          </p:cNvSpPr>
          <p:nvPr>
            <p:ph type="body" idx="1"/>
          </p:nvPr>
        </p:nvSpPr>
        <p:spPr>
          <a:xfrm>
            <a:off x="334963" y="2749550"/>
            <a:ext cx="6388100" cy="4611688"/>
          </a:xfrm>
          <a:noFill/>
          <a:ln/>
        </p:spPr>
        <p:txBody>
          <a:bodyPr/>
          <a:lstStyle/>
          <a:p>
            <a:pPr eaLnBrk="1" hangingPunct="1">
              <a:lnSpc>
                <a:spcPct val="90000"/>
              </a:lnSpc>
              <a:spcBef>
                <a:spcPct val="0"/>
              </a:spcBef>
              <a:spcAft>
                <a:spcPts val="600"/>
              </a:spcAft>
            </a:pPr>
            <a:r>
              <a:rPr lang="pt-BR" b="1" smtClean="0">
                <a:solidFill>
                  <a:srgbClr val="000000"/>
                </a:solidFill>
              </a:rPr>
              <a:t>Resposta do Quadro Mundial: </a:t>
            </a:r>
            <a:r>
              <a:rPr lang="pt-BR" smtClean="0">
                <a:solidFill>
                  <a:srgbClr val="000000"/>
                </a:solidFill>
              </a:rPr>
              <a:t>A WSC 2016 discutiu isso em sua sessão sobre o </a:t>
            </a:r>
            <a:r>
              <a:rPr lang="pt-BR" i="1" smtClean="0">
                <a:solidFill>
                  <a:srgbClr val="000000"/>
                </a:solidFill>
              </a:rPr>
              <a:t>FIPT</a:t>
            </a:r>
            <a:r>
              <a:rPr lang="pt-BR" smtClean="0">
                <a:solidFill>
                  <a:srgbClr val="000000"/>
                </a:solidFill>
              </a:rPr>
              <a:t>, incluindo se os seis pontos que descrevem "O que é um grupo de NA?" deveriam ser revisados para incluir que grupos de NA somente leem literatura aprovada de NA, informação que aparece mais tarde no Livreto do Grupo. Acreditamos que seria mais simples e mais claro expressar que os grupos devem utilizar literatura aprovada atualmente. As revisões sugeriram que esta moção pode levantar perguntas de membros não familiarizados com as diferenças entre as diversas edições do Texto Básico e com a grande mudança de terminologia que aconteceu com a Terceira Edição Revisada. Também não parece útil aprovar leitura de literatura que não tem estado disponível à venda por mais de 20 anos. Enquanto membros podem usar qualquer edição que desejarem na sua recuperação pessoal, a conferência decidiu em 1991 e reiterou em 2008 que somente a edição mais atual do Texto Básico é aprovada para publicação e venda pelo NAWS. Pode ser confuso afirmar em nossa literatura que os grupos podem usar literatura que não é atualmente aprovada para produção e venda. </a:t>
            </a:r>
          </a:p>
          <a:p>
            <a:pPr eaLnBrk="1" hangingPunct="1">
              <a:lnSpc>
                <a:spcPct val="90000"/>
              </a:lnSpc>
              <a:spcBef>
                <a:spcPct val="0"/>
              </a:spcBef>
              <a:spcAft>
                <a:spcPts val="600"/>
              </a:spcAft>
            </a:pPr>
            <a:endParaRPr lang="en-US" sz="1300" smtClean="0"/>
          </a:p>
        </p:txBody>
      </p:sp>
      <p:sp>
        <p:nvSpPr>
          <p:cNvPr id="7475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7DC68E1-8462-403E-A936-68A4742D8E17}"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noChangeArrowheads="1"/>
          </p:cNvSpPr>
          <p:nvPr>
            <p:ph type="sldNum" sz="quarter" idx="5"/>
          </p:nvPr>
        </p:nvSpPr>
        <p:spPr>
          <a:noFill/>
          <a:ln>
            <a:headEnd/>
            <a:tailEnd/>
          </a:ln>
        </p:spPr>
        <p:txBody>
          <a:bodyPr/>
          <a:lstStyle/>
          <a:p>
            <a:fld id="{7DF46A9E-87AA-478E-A592-875F366431D8}" type="slidenum">
              <a:rPr lang="en-US" smtClean="0">
                <a:cs typeface="Arial" pitchFamily="34" charset="0"/>
              </a:rPr>
              <a:pPr/>
              <a:t>22</a:t>
            </a:fld>
            <a:endParaRPr lang="en-US" smtClean="0">
              <a:cs typeface="Arial" pitchFamily="34" charset="0"/>
            </a:endParaRPr>
          </a:p>
        </p:txBody>
      </p:sp>
      <p:sp>
        <p:nvSpPr>
          <p:cNvPr id="75779" name="Slide Image Placeholder 1"/>
          <p:cNvSpPr>
            <a:spLocks noChangeArrowheads="1" noTextEdit="1"/>
          </p:cNvSpPr>
          <p:nvPr>
            <p:ph type="sldImg"/>
          </p:nvPr>
        </p:nvSpPr>
        <p:spPr>
          <a:noFill/>
          <a:ln cap="flat">
            <a:miter lim="800000"/>
            <a:headEnd type="none" w="med" len="med"/>
            <a:tailEnd type="none" w="med" len="med"/>
          </a:ln>
        </p:spPr>
      </p:sp>
      <p:sp>
        <p:nvSpPr>
          <p:cNvPr id="75780" name="Notes Placeholder 2"/>
          <p:cNvSpPr>
            <a:spLocks noChangeArrowheads="1"/>
          </p:cNvSpPr>
          <p:nvPr>
            <p:ph type="body" idx="1"/>
          </p:nvPr>
        </p:nvSpPr>
        <p:spPr>
          <a:noFill/>
          <a:ln/>
        </p:spPr>
        <p:txBody>
          <a:bodyPr/>
          <a:lstStyle/>
          <a:p>
            <a:pPr eaLnBrk="1" hangingPunct="1">
              <a:spcBef>
                <a:spcPct val="0"/>
              </a:spcBef>
            </a:pPr>
            <a:endParaRPr lang="pt-BR" smtClean="0"/>
          </a:p>
        </p:txBody>
      </p:sp>
      <p:sp>
        <p:nvSpPr>
          <p:cNvPr id="7578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3708140D-D718-45BB-87EE-AA77D22D8EE2}"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noChangeArrowheads="1"/>
          </p:cNvSpPr>
          <p:nvPr>
            <p:ph type="sldNum" sz="quarter" idx="5"/>
          </p:nvPr>
        </p:nvSpPr>
        <p:spPr>
          <a:noFill/>
          <a:ln>
            <a:headEnd/>
            <a:tailEnd/>
          </a:ln>
        </p:spPr>
        <p:txBody>
          <a:bodyPr/>
          <a:lstStyle/>
          <a:p>
            <a:fld id="{F49535AE-EC4D-4DFB-A4AF-D4C3E600ADF6}" type="slidenum">
              <a:rPr lang="en-US" smtClean="0">
                <a:cs typeface="Arial" pitchFamily="34" charset="0"/>
              </a:rPr>
              <a:pPr/>
              <a:t>23</a:t>
            </a:fld>
            <a:endParaRPr lang="en-US" smtClean="0">
              <a:cs typeface="Arial" pitchFamily="34" charset="0"/>
            </a:endParaRPr>
          </a:p>
        </p:txBody>
      </p:sp>
      <p:sp>
        <p:nvSpPr>
          <p:cNvPr id="76803" name="Slide Image Placeholder 1"/>
          <p:cNvSpPr>
            <a:spLocks noChangeArrowheads="1" noTextEdit="1"/>
          </p:cNvSpPr>
          <p:nvPr>
            <p:ph type="sldImg"/>
          </p:nvPr>
        </p:nvSpPr>
        <p:spPr>
          <a:noFill/>
          <a:ln cap="flat">
            <a:miter lim="800000"/>
            <a:headEnd type="none" w="med" len="med"/>
            <a:tailEnd type="none" w="med" len="med"/>
          </a:ln>
        </p:spPr>
      </p:sp>
      <p:sp>
        <p:nvSpPr>
          <p:cNvPr id="7680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Aqui terminam as informações sobre moções relacionadas ao </a:t>
            </a:r>
            <a:r>
              <a:rPr lang="pt-BR" i="1" smtClean="0">
                <a:solidFill>
                  <a:srgbClr val="000000"/>
                </a:solidFill>
              </a:rPr>
              <a:t>FIPT</a:t>
            </a:r>
            <a:r>
              <a:rPr lang="pt-BR" smtClean="0">
                <a:solidFill>
                  <a:srgbClr val="000000"/>
                </a:solidFill>
              </a:rPr>
              <a:t>, mas antes de passar para o próximo tema, daremos informações sobre um pedido de inspeção do </a:t>
            </a:r>
            <a:r>
              <a:rPr lang="pt-BR" i="1" smtClean="0">
                <a:solidFill>
                  <a:srgbClr val="000000"/>
                </a:solidFill>
              </a:rPr>
              <a:t>FIPT</a:t>
            </a:r>
            <a:r>
              <a:rPr lang="pt-BR" smtClean="0">
                <a:solidFill>
                  <a:srgbClr val="000000"/>
                </a:solidFill>
              </a:rPr>
              <a:t> feito pela Região Sul da Flórida, resumindo algumas das perguntas feitas frequentemente que também estão incluídas no </a:t>
            </a:r>
            <a:r>
              <a:rPr lang="pt-BR" i="1" smtClean="0">
                <a:solidFill>
                  <a:srgbClr val="000000"/>
                </a:solidFill>
              </a:rPr>
              <a:t>CAR</a:t>
            </a:r>
            <a:r>
              <a:rPr lang="pt-BR" smtClean="0">
                <a:solidFill>
                  <a:srgbClr val="000000"/>
                </a:solidFill>
              </a:rPr>
              <a:t>. Aqui está um esboço do histórico desse pedido e um apanhado do seu estado atual, mas encorajamos aos membros a lerem o texto completo sobre a </a:t>
            </a:r>
            <a:r>
              <a:rPr lang="pt-BR" i="1" smtClean="0">
                <a:solidFill>
                  <a:srgbClr val="000000"/>
                </a:solidFill>
              </a:rPr>
              <a:t>Custódia da Propriedade Intelectual da Irmandade</a:t>
            </a:r>
            <a:r>
              <a:rPr lang="pt-BR" smtClean="0">
                <a:solidFill>
                  <a:srgbClr val="000000"/>
                </a:solidFill>
              </a:rPr>
              <a:t> que está no </a:t>
            </a:r>
            <a:r>
              <a:rPr lang="pt-BR" i="1" smtClean="0">
                <a:solidFill>
                  <a:srgbClr val="000000"/>
                </a:solidFill>
              </a:rPr>
              <a:t>CAR</a:t>
            </a:r>
            <a:r>
              <a:rPr lang="pt-BR" smtClean="0">
                <a:solidFill>
                  <a:srgbClr val="000000"/>
                </a:solidFill>
              </a:rPr>
              <a:t>.</a:t>
            </a:r>
          </a:p>
          <a:p>
            <a:pPr eaLnBrk="1" hangingPunct="1">
              <a:spcBef>
                <a:spcPct val="0"/>
              </a:spcBef>
            </a:pPr>
            <a:endParaRPr lang="en-US" sz="1400" smtClean="0"/>
          </a:p>
        </p:txBody>
      </p:sp>
      <p:sp>
        <p:nvSpPr>
          <p:cNvPr id="7680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1D49E855-8ADA-456E-8E01-F6843924CC96}"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noChangeArrowheads="1"/>
          </p:cNvSpPr>
          <p:nvPr>
            <p:ph type="sldNum" sz="quarter" idx="5"/>
          </p:nvPr>
        </p:nvSpPr>
        <p:spPr>
          <a:noFill/>
          <a:ln>
            <a:headEnd/>
            <a:tailEnd/>
          </a:ln>
        </p:spPr>
        <p:txBody>
          <a:bodyPr/>
          <a:lstStyle/>
          <a:p>
            <a:fld id="{0F176AAE-0F82-4061-983B-2F011F434B37}" type="slidenum">
              <a:rPr lang="en-US" smtClean="0">
                <a:cs typeface="Arial" pitchFamily="34" charset="0"/>
              </a:rPr>
              <a:pPr/>
              <a:t>24</a:t>
            </a:fld>
            <a:endParaRPr lang="en-US" smtClean="0">
              <a:cs typeface="Arial" pitchFamily="34" charset="0"/>
            </a:endParaRPr>
          </a:p>
        </p:txBody>
      </p:sp>
      <p:sp>
        <p:nvSpPr>
          <p:cNvPr id="77827" name="Slide Image Placeholder 1"/>
          <p:cNvSpPr>
            <a:spLocks noChangeArrowheads="1" noTextEdit="1"/>
          </p:cNvSpPr>
          <p:nvPr>
            <p:ph type="sldImg"/>
          </p:nvPr>
        </p:nvSpPr>
        <p:spPr>
          <a:xfrm>
            <a:off x="1463675" y="415925"/>
            <a:ext cx="3930650" cy="2211388"/>
          </a:xfrm>
          <a:noFill/>
          <a:ln cap="flat">
            <a:miter lim="800000"/>
            <a:headEnd type="none" w="med" len="med"/>
            <a:tailEnd type="none" w="med" len="med"/>
          </a:ln>
        </p:spPr>
      </p:sp>
      <p:sp>
        <p:nvSpPr>
          <p:cNvPr id="77828" name="Notes Placeholder 2"/>
          <p:cNvSpPr>
            <a:spLocks noChangeArrowheads="1"/>
          </p:cNvSpPr>
          <p:nvPr>
            <p:ph type="body" idx="1"/>
          </p:nvPr>
        </p:nvSpPr>
        <p:spPr>
          <a:xfrm>
            <a:off x="423863" y="2755900"/>
            <a:ext cx="6007100" cy="5245100"/>
          </a:xfrm>
          <a:noFill/>
          <a:ln/>
        </p:spPr>
        <p:txBody>
          <a:bodyPr/>
          <a:lstStyle/>
          <a:p>
            <a:pPr eaLnBrk="1" hangingPunct="1">
              <a:spcBef>
                <a:spcPct val="0"/>
              </a:spcBef>
            </a:pPr>
            <a:r>
              <a:rPr lang="pt-BR" smtClean="0">
                <a:solidFill>
                  <a:srgbClr val="000000"/>
                </a:solidFill>
              </a:rPr>
              <a:t>Em dezembro de 2016, a Região Sul da Flórida aprovou uma moção para “…concordar em princípio …[em] pedir uma inspeção dos registros e operações dos Serviços Mundiais de NA pela </a:t>
            </a:r>
            <a:r>
              <a:rPr lang="pt-BR" i="1" smtClean="0">
                <a:solidFill>
                  <a:srgbClr val="000000"/>
                </a:solidFill>
              </a:rPr>
              <a:t>Custódia da Propriedade Intelectual da Irmandade</a:t>
            </a:r>
            <a:r>
              <a:rPr lang="pt-BR" smtClean="0">
                <a:solidFill>
                  <a:srgbClr val="000000"/>
                </a:solidFill>
              </a:rPr>
              <a:t> (</a:t>
            </a:r>
            <a:r>
              <a:rPr lang="pt-BR" i="1" smtClean="0">
                <a:solidFill>
                  <a:srgbClr val="000000"/>
                </a:solidFill>
              </a:rPr>
              <a:t>FIPT</a:t>
            </a:r>
            <a:r>
              <a:rPr lang="pt-BR" smtClean="0">
                <a:solidFill>
                  <a:srgbClr val="000000"/>
                </a:solidFill>
              </a:rPr>
              <a:t>)…” No dia seguinte à reunião de abril de 2017 do Quadro, o NAWS recebeu um pedido da Região Sul da Flórida detalhando 10 preocupações, algumas das quais parecem não relacionadas ao </a:t>
            </a:r>
            <a:r>
              <a:rPr lang="pt-BR" i="1" smtClean="0">
                <a:solidFill>
                  <a:srgbClr val="000000"/>
                </a:solidFill>
              </a:rPr>
              <a:t>FIPT.</a:t>
            </a:r>
            <a:r>
              <a:rPr lang="pt-BR" smtClean="0">
                <a:solidFill>
                  <a:srgbClr val="000000"/>
                </a:solidFill>
              </a:rPr>
              <a:t> Sendo esta uma questão legal, o Quadro consultou advogados e discutiu o assunto alongadamente na sua reunião de julho. </a:t>
            </a:r>
          </a:p>
          <a:p>
            <a:pPr eaLnBrk="1" hangingPunct="1">
              <a:spcBef>
                <a:spcPct val="0"/>
              </a:spcBef>
            </a:pPr>
            <a:endParaRPr lang="en-US" smtClean="0"/>
          </a:p>
          <a:p>
            <a:pPr eaLnBrk="1" hangingPunct="1">
              <a:spcBef>
                <a:spcPct val="0"/>
              </a:spcBef>
            </a:pPr>
            <a:r>
              <a:rPr lang="pt-BR" smtClean="0">
                <a:solidFill>
                  <a:srgbClr val="000000"/>
                </a:solidFill>
              </a:rPr>
              <a:t>Este foi um pedido para invocar inspeção legal, tal como está previsto no documento da custódia. Precisávemos entender claramente o que estava sendo requisitado e rapidamente percebemos que precisávemos de esclarecimentos da região depios da nossa reunião de julho. Estamos atualmente aguardando uma resposta da região ao nosso pedido por esclarecimento que foi enviado em agosto.</a:t>
            </a:r>
          </a:p>
          <a:p>
            <a:pPr eaLnBrk="1" hangingPunct="1">
              <a:spcBef>
                <a:spcPct val="0"/>
              </a:spcBef>
            </a:pPr>
            <a:endParaRPr lang="en-US" smtClean="0"/>
          </a:p>
          <a:p>
            <a:pPr eaLnBrk="1" hangingPunct="1">
              <a:spcBef>
                <a:spcPct val="0"/>
              </a:spcBef>
            </a:pPr>
            <a:r>
              <a:rPr lang="pt-BR" smtClean="0">
                <a:solidFill>
                  <a:srgbClr val="000000"/>
                </a:solidFill>
              </a:rPr>
              <a:t>Seguem algumas perguntas frequentes sobre o </a:t>
            </a:r>
            <a:r>
              <a:rPr lang="pt-BR" i="1" smtClean="0">
                <a:solidFill>
                  <a:srgbClr val="000000"/>
                </a:solidFill>
              </a:rPr>
              <a:t>FIPT</a:t>
            </a:r>
            <a:r>
              <a:rPr lang="pt-BR" smtClean="0">
                <a:solidFill>
                  <a:srgbClr val="000000"/>
                </a:solidFill>
              </a:rPr>
              <a:t> e este pedido, que estão disponíveis na íntega no </a:t>
            </a:r>
            <a:r>
              <a:rPr lang="pt-BR" i="1" smtClean="0">
                <a:solidFill>
                  <a:srgbClr val="000000"/>
                </a:solidFill>
              </a:rPr>
              <a:t>CAR</a:t>
            </a:r>
            <a:r>
              <a:rPr lang="pt-BR" smtClean="0">
                <a:solidFill>
                  <a:srgbClr val="000000"/>
                </a:solidFill>
              </a:rPr>
              <a:t>.</a:t>
            </a:r>
          </a:p>
          <a:p>
            <a:pPr eaLnBrk="1" hangingPunct="1">
              <a:lnSpc>
                <a:spcPct val="90000"/>
              </a:lnSpc>
              <a:spcBef>
                <a:spcPct val="0"/>
              </a:spcBef>
              <a:spcAft>
                <a:spcPts val="600"/>
              </a:spcAft>
            </a:pPr>
            <a:endParaRPr lang="en-US" sz="1400" smtClean="0"/>
          </a:p>
        </p:txBody>
      </p:sp>
      <p:sp>
        <p:nvSpPr>
          <p:cNvPr id="7782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78F11250-5FB6-4446-AE25-F7BF930A842D}"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noChangeArrowheads="1"/>
          </p:cNvSpPr>
          <p:nvPr>
            <p:ph type="sldNum" sz="quarter" idx="5"/>
          </p:nvPr>
        </p:nvSpPr>
        <p:spPr>
          <a:noFill/>
          <a:ln>
            <a:headEnd/>
            <a:tailEnd/>
          </a:ln>
        </p:spPr>
        <p:txBody>
          <a:bodyPr/>
          <a:lstStyle/>
          <a:p>
            <a:fld id="{DC1ABC37-C0F4-4A98-82C6-3EF17B0587C4}" type="slidenum">
              <a:rPr lang="en-US" smtClean="0">
                <a:cs typeface="Arial" pitchFamily="34" charset="0"/>
              </a:rPr>
              <a:pPr/>
              <a:t>25</a:t>
            </a:fld>
            <a:endParaRPr lang="en-US" smtClean="0">
              <a:cs typeface="Arial" pitchFamily="34" charset="0"/>
            </a:endParaRPr>
          </a:p>
        </p:txBody>
      </p:sp>
      <p:sp>
        <p:nvSpPr>
          <p:cNvPr id="78851" name="Slide Image Placeholder 1"/>
          <p:cNvSpPr>
            <a:spLocks noChangeArrowheads="1" noTextEdit="1"/>
          </p:cNvSpPr>
          <p:nvPr>
            <p:ph type="sldImg"/>
          </p:nvPr>
        </p:nvSpPr>
        <p:spPr>
          <a:noFill/>
          <a:ln cap="flat">
            <a:miter lim="800000"/>
            <a:headEnd type="none" w="med" len="med"/>
            <a:tailEnd type="none" w="med" len="med"/>
          </a:ln>
        </p:spPr>
      </p:sp>
      <p:sp>
        <p:nvSpPr>
          <p:cNvPr id="78852"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PERGUNTA:</a:t>
            </a:r>
            <a:r>
              <a:rPr lang="pt-BR" smtClean="0">
                <a:solidFill>
                  <a:srgbClr val="000000"/>
                </a:solidFill>
              </a:rPr>
              <a:t> O </a:t>
            </a:r>
            <a:r>
              <a:rPr lang="pt-BR" i="1" smtClean="0">
                <a:solidFill>
                  <a:srgbClr val="000000"/>
                </a:solidFill>
              </a:rPr>
              <a:t>FIPT</a:t>
            </a:r>
            <a:r>
              <a:rPr lang="pt-BR" smtClean="0">
                <a:solidFill>
                  <a:srgbClr val="000000"/>
                </a:solidFill>
              </a:rPr>
              <a:t> não diz que qualquer região pode pedir por uma inspeção?</a:t>
            </a:r>
          </a:p>
          <a:p>
            <a:pPr eaLnBrk="1" hangingPunct="1">
              <a:spcBef>
                <a:spcPct val="0"/>
              </a:spcBef>
            </a:pPr>
            <a:r>
              <a:rPr lang="pt-BR" b="1" smtClean="0">
                <a:solidFill>
                  <a:srgbClr val="000000"/>
                </a:solidFill>
              </a:rPr>
              <a:t>RESPOSTA:</a:t>
            </a:r>
            <a:r>
              <a:rPr lang="pt-BR" smtClean="0">
                <a:solidFill>
                  <a:srgbClr val="000000"/>
                </a:solidFill>
              </a:rPr>
              <a:t> Sim, mas o pedido, tal como foi feito, pode não estar de acordo com as diretrizes descritas no </a:t>
            </a:r>
            <a:r>
              <a:rPr lang="pt-BR" i="1" smtClean="0">
                <a:solidFill>
                  <a:srgbClr val="000000"/>
                </a:solidFill>
              </a:rPr>
              <a:t>FIPT</a:t>
            </a:r>
            <a:r>
              <a:rPr lang="pt-BR" smtClean="0">
                <a:solidFill>
                  <a:srgbClr val="000000"/>
                </a:solidFill>
              </a:rPr>
              <a:t>. Para começar, a moção que foi aprovada pela região somente parece ter autorizado que concordavam em princípio que fosse feito um rascunho de um pedido de inspeção. Até esta data, eles não confirmaram que a região teve a oportunidade de revisar ou aprovar um pedido específico que tenha sido apresentado em seu nome. Nós já pedimos esclarecimentos da região. </a:t>
            </a:r>
          </a:p>
          <a:p>
            <a:pPr eaLnBrk="1" hangingPunct="1">
              <a:spcBef>
                <a:spcPct val="0"/>
              </a:spcBef>
            </a:pPr>
            <a:endParaRPr lang="en-US" sz="1400" smtClean="0"/>
          </a:p>
        </p:txBody>
      </p:sp>
      <p:sp>
        <p:nvSpPr>
          <p:cNvPr id="7885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73AE342D-87AC-4C26-B56F-F46D28BCFB9D}" type="slidenum">
              <a:rPr lang="en-US" sz="1200">
                <a:latin typeface="Calibri" pitchFamily="34" charset="0"/>
              </a:rPr>
              <a:pPr algn="r"/>
              <a:t>25</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noChangeArrowheads="1"/>
          </p:cNvSpPr>
          <p:nvPr>
            <p:ph type="sldNum" sz="quarter" idx="5"/>
          </p:nvPr>
        </p:nvSpPr>
        <p:spPr>
          <a:noFill/>
          <a:ln>
            <a:headEnd/>
            <a:tailEnd/>
          </a:ln>
        </p:spPr>
        <p:txBody>
          <a:bodyPr/>
          <a:lstStyle/>
          <a:p>
            <a:fld id="{B3D92EDD-EDAA-4D5B-8800-02F100FF5DF4}" type="slidenum">
              <a:rPr lang="en-US" smtClean="0">
                <a:cs typeface="Arial" pitchFamily="34" charset="0"/>
              </a:rPr>
              <a:pPr/>
              <a:t>26</a:t>
            </a:fld>
            <a:endParaRPr lang="en-US" smtClean="0">
              <a:cs typeface="Arial" pitchFamily="34" charset="0"/>
            </a:endParaRPr>
          </a:p>
        </p:txBody>
      </p:sp>
      <p:sp>
        <p:nvSpPr>
          <p:cNvPr id="79875" name="Slide Image Placeholder 1"/>
          <p:cNvSpPr>
            <a:spLocks noChangeArrowheads="1" noTextEdit="1"/>
          </p:cNvSpPr>
          <p:nvPr>
            <p:ph type="sldImg"/>
          </p:nvPr>
        </p:nvSpPr>
        <p:spPr>
          <a:noFill/>
          <a:ln cap="flat">
            <a:miter lim="800000"/>
            <a:headEnd type="none" w="med" len="med"/>
            <a:tailEnd type="none" w="med" len="med"/>
          </a:ln>
        </p:spPr>
      </p:sp>
      <p:sp>
        <p:nvSpPr>
          <p:cNvPr id="79876"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PERGUNTA:</a:t>
            </a:r>
            <a:r>
              <a:rPr lang="pt-BR" smtClean="0">
                <a:solidFill>
                  <a:srgbClr val="000000"/>
                </a:solidFill>
              </a:rPr>
              <a:t> Por quê o NAWS consultou um advogado?</a:t>
            </a:r>
          </a:p>
          <a:p>
            <a:pPr eaLnBrk="1" hangingPunct="1">
              <a:spcBef>
                <a:spcPct val="0"/>
              </a:spcBef>
            </a:pPr>
            <a:r>
              <a:rPr lang="pt-BR" b="1" smtClean="0">
                <a:solidFill>
                  <a:srgbClr val="000000"/>
                </a:solidFill>
              </a:rPr>
              <a:t>RESPOSTA:</a:t>
            </a:r>
            <a:r>
              <a:rPr lang="pt-BR" smtClean="0">
                <a:solidFill>
                  <a:srgbClr val="000000"/>
                </a:solidFill>
              </a:rPr>
              <a:t> O </a:t>
            </a:r>
            <a:r>
              <a:rPr lang="pt-BR" i="1" smtClean="0">
                <a:solidFill>
                  <a:srgbClr val="000000"/>
                </a:solidFill>
              </a:rPr>
              <a:t>FIPT</a:t>
            </a:r>
            <a:r>
              <a:rPr lang="pt-BR" smtClean="0">
                <a:solidFill>
                  <a:srgbClr val="000000"/>
                </a:solidFill>
              </a:rPr>
              <a:t> é um documento legal registrado no estado da Califórnia. O pedido da região está relacionado diretamente a esse documento, então, parece prudente ter aconselhamento legal. Este é um território novo para nós. Nenhuma região jamais havia pedido por uma inspeção, então, não temos experiência sobre como atender a esse pedido.</a:t>
            </a:r>
          </a:p>
          <a:p>
            <a:pPr eaLnBrk="1" hangingPunct="1">
              <a:spcBef>
                <a:spcPct val="0"/>
              </a:spcBef>
            </a:pPr>
            <a:endParaRPr lang="en-US" sz="1400" smtClean="0"/>
          </a:p>
        </p:txBody>
      </p:sp>
      <p:sp>
        <p:nvSpPr>
          <p:cNvPr id="7987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4954E88-AE20-48A7-8806-2A9211FE05AD}"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noChangeArrowheads="1"/>
          </p:cNvSpPr>
          <p:nvPr>
            <p:ph type="sldNum" sz="quarter" idx="5"/>
          </p:nvPr>
        </p:nvSpPr>
        <p:spPr>
          <a:noFill/>
          <a:ln>
            <a:headEnd/>
            <a:tailEnd/>
          </a:ln>
        </p:spPr>
        <p:txBody>
          <a:bodyPr/>
          <a:lstStyle/>
          <a:p>
            <a:fld id="{7AB823A7-438F-4D79-95E7-9CF404EEDED7}" type="slidenum">
              <a:rPr lang="en-US" smtClean="0">
                <a:cs typeface="Arial" pitchFamily="34" charset="0"/>
              </a:rPr>
              <a:pPr/>
              <a:t>27</a:t>
            </a:fld>
            <a:endParaRPr lang="en-US" smtClean="0">
              <a:cs typeface="Arial" pitchFamily="34" charset="0"/>
            </a:endParaRPr>
          </a:p>
        </p:txBody>
      </p:sp>
      <p:sp>
        <p:nvSpPr>
          <p:cNvPr id="80899" name="Slide Image Placeholder 1"/>
          <p:cNvSpPr>
            <a:spLocks noChangeArrowheads="1" noTextEdit="1"/>
          </p:cNvSpPr>
          <p:nvPr>
            <p:ph type="sldImg"/>
          </p:nvPr>
        </p:nvSpPr>
        <p:spPr>
          <a:noFill/>
          <a:ln cap="flat">
            <a:miter lim="800000"/>
            <a:headEnd type="none" w="med" len="med"/>
            <a:tailEnd type="none" w="med" len="med"/>
          </a:ln>
        </p:spPr>
      </p:sp>
      <p:sp>
        <p:nvSpPr>
          <p:cNvPr id="80900"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PERGUNTA:</a:t>
            </a:r>
            <a:r>
              <a:rPr lang="pt-BR" smtClean="0">
                <a:solidFill>
                  <a:srgbClr val="000000"/>
                </a:solidFill>
              </a:rPr>
              <a:t> Por que a demora? O NAWS está obstruindo o processo? </a:t>
            </a:r>
          </a:p>
          <a:p>
            <a:pPr eaLnBrk="1" hangingPunct="1">
              <a:spcBef>
                <a:spcPct val="0"/>
              </a:spcBef>
            </a:pPr>
            <a:r>
              <a:rPr lang="pt-BR" b="1" smtClean="0">
                <a:solidFill>
                  <a:srgbClr val="000000"/>
                </a:solidFill>
              </a:rPr>
              <a:t>RESPOSTA:</a:t>
            </a:r>
            <a:r>
              <a:rPr lang="pt-BR" smtClean="0">
                <a:solidFill>
                  <a:srgbClr val="000000"/>
                </a:solidFill>
              </a:rPr>
              <a:t> Algumas pessoas compararam incorretamente o pedido de inspeção e o tempo que estamos tomando para atendê-lo com o tempo que se toma para pedir para ver os registros do tesoureiro do grupo e ser recusado. Entendemos como essa comparação poderia causar alarme. Outros notaram que uma comparação melhor seria um cenário no qual um membro do grupo pede ao tesoureiro para gastar dinheiro e este responde que precisa consultar o resto do grupo. Não estamos obstruindo; simplesmente estamos tentando ser os guardiões responsáveis dos recursos da Irmandade. </a:t>
            </a:r>
          </a:p>
          <a:p>
            <a:pPr eaLnBrk="1" hangingPunct="1">
              <a:spcBef>
                <a:spcPct val="0"/>
              </a:spcBef>
            </a:pPr>
            <a:endParaRPr lang="en-US" smtClean="0"/>
          </a:p>
          <a:p>
            <a:pPr eaLnBrk="1" hangingPunct="1">
              <a:spcBef>
                <a:spcPct val="0"/>
              </a:spcBef>
            </a:pPr>
            <a:r>
              <a:rPr lang="pt-BR" smtClean="0">
                <a:solidFill>
                  <a:srgbClr val="000000"/>
                </a:solidFill>
              </a:rPr>
              <a:t>Simplificando, leva tempo para resolver tudo o que esta solicitação envolve. Pedir esclarecimento da região é nossa prioridade. Não está claro que eles tinham intenção de iniciar um projeto tão grande - os honorários estimados do nosso contador são 100.000 dólares, só por seu trabalho - então, nos sentimos obrigados a informar a região sobre o tempo e esforço envolvidos nessa empreitada, da forma como foi proposta, e as despesas envolvidas nesses serviços profissionais. Também nos pareceu que a WSC gostaria de debater o assunto, por causa do nível de investimento que essa solicitação exigiria. </a:t>
            </a:r>
          </a:p>
          <a:p>
            <a:pPr eaLnBrk="1" hangingPunct="1">
              <a:spcBef>
                <a:spcPct val="0"/>
              </a:spcBef>
            </a:pPr>
            <a:endParaRPr lang="en-US" sz="1400" smtClean="0"/>
          </a:p>
        </p:txBody>
      </p:sp>
      <p:sp>
        <p:nvSpPr>
          <p:cNvPr id="8090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C026A90-EACA-4AD4-AD09-8650A7728AB7}" type="slidenum">
              <a:rPr lang="en-US" sz="1200">
                <a:latin typeface="Calibri" pitchFamily="34" charset="0"/>
              </a:rPr>
              <a:pPr algn="r"/>
              <a:t>27</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noChangeArrowheads="1"/>
          </p:cNvSpPr>
          <p:nvPr>
            <p:ph type="sldNum" sz="quarter" idx="5"/>
          </p:nvPr>
        </p:nvSpPr>
        <p:spPr>
          <a:noFill/>
          <a:ln>
            <a:headEnd/>
            <a:tailEnd/>
          </a:ln>
        </p:spPr>
        <p:txBody>
          <a:bodyPr/>
          <a:lstStyle/>
          <a:p>
            <a:fld id="{FD460800-E910-488E-BB4B-07BF6D5AE9BB}" type="slidenum">
              <a:rPr lang="en-US" smtClean="0">
                <a:cs typeface="Arial" pitchFamily="34" charset="0"/>
              </a:rPr>
              <a:pPr/>
              <a:t>28</a:t>
            </a:fld>
            <a:endParaRPr lang="en-US" smtClean="0">
              <a:cs typeface="Arial" pitchFamily="34" charset="0"/>
            </a:endParaRPr>
          </a:p>
        </p:txBody>
      </p:sp>
      <p:sp>
        <p:nvSpPr>
          <p:cNvPr id="81923" name="Slide Image Placeholder 1"/>
          <p:cNvSpPr>
            <a:spLocks noChangeArrowheads="1" noTextEdit="1"/>
          </p:cNvSpPr>
          <p:nvPr>
            <p:ph type="sldImg"/>
          </p:nvPr>
        </p:nvSpPr>
        <p:spPr>
          <a:noFill/>
          <a:ln cap="flat">
            <a:miter lim="800000"/>
            <a:headEnd type="none" w="med" len="med"/>
            <a:tailEnd type="none" w="med" len="med"/>
          </a:ln>
        </p:spPr>
      </p:sp>
      <p:sp>
        <p:nvSpPr>
          <p:cNvPr id="81924"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PERGUNTA:</a:t>
            </a:r>
            <a:r>
              <a:rPr lang="pt-BR" smtClean="0">
                <a:solidFill>
                  <a:srgbClr val="000000"/>
                </a:solidFill>
              </a:rPr>
              <a:t> Por que vocês não dão para eles simplesmente o que é entregue aos auditores? </a:t>
            </a:r>
          </a:p>
          <a:p>
            <a:pPr eaLnBrk="1" hangingPunct="1">
              <a:spcBef>
                <a:spcPct val="0"/>
              </a:spcBef>
            </a:pPr>
            <a:r>
              <a:rPr lang="pt-BR" b="1" smtClean="0">
                <a:solidFill>
                  <a:srgbClr val="000000"/>
                </a:solidFill>
              </a:rPr>
              <a:t>RESPOSTA:</a:t>
            </a:r>
            <a:r>
              <a:rPr lang="pt-BR" smtClean="0">
                <a:solidFill>
                  <a:srgbClr val="000000"/>
                </a:solidFill>
              </a:rPr>
              <a:t> Nós contratamos uma empresa conceituada e independente de contabilidade pública certificada para realizar uma auditoria anual das finanças do NAWS. Todas as primaveras, uma equipe da empresa passa semanas em nosso escritório de Chatsworth, analisando uma infinidade de documentos e livros fiscais selecionados aleatoriamente, fazendo contato de forma independente com cada um dos bancos que utilizamos e comparando nossos procedimentos e registros com as diretrizes publicadas e práticas contábeis estabelecidas.  Essa auditoria anual custa entre US$ 20.000 e US$ 30.000, e os resultados são revisados por um comitê de auditoria, apresentados ao Quadro Mundial e publicados todos os anos no Annual Report. Esse processo está em conformidade com os padrões contábeis vigentes e não foi questionado anteriormente pela WSC. Os relatórios anuais desde 2003, incluindo o relatório da auditoria independente, estão publicados na página </a:t>
            </a:r>
            <a:r>
              <a:rPr lang="pt-BR" u="sng" smtClean="0">
                <a:solidFill>
                  <a:srgbClr val="000000"/>
                </a:solidFill>
                <a:hlinkClick r:id="rId3"/>
              </a:rPr>
              <a:t>www.na.org/ar</a:t>
            </a:r>
            <a:r>
              <a:rPr lang="pt-BR" smtClean="0">
                <a:solidFill>
                  <a:srgbClr val="000000"/>
                </a:solidFill>
              </a:rPr>
              <a:t>. Mais uma vez, estamos aguardando o esclarecimento da região, mas não parece que o pedido seja para duplicar esse processo.</a:t>
            </a:r>
          </a:p>
          <a:p>
            <a:pPr eaLnBrk="1" hangingPunct="1">
              <a:spcBef>
                <a:spcPct val="0"/>
              </a:spcBef>
            </a:pPr>
            <a:endParaRPr lang="en-US" sz="1400" smtClean="0"/>
          </a:p>
        </p:txBody>
      </p:sp>
      <p:sp>
        <p:nvSpPr>
          <p:cNvPr id="8192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C7D3849-712A-4171-9AC6-40824F78F341}"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6"/>
          <p:cNvSpPr>
            <a:spLocks noGrp="1" noChangeArrowheads="1"/>
          </p:cNvSpPr>
          <p:nvPr>
            <p:ph type="sldNum" sz="quarter" idx="5"/>
          </p:nvPr>
        </p:nvSpPr>
        <p:spPr>
          <a:noFill/>
          <a:ln>
            <a:headEnd/>
            <a:tailEnd/>
          </a:ln>
        </p:spPr>
        <p:txBody>
          <a:bodyPr/>
          <a:lstStyle/>
          <a:p>
            <a:fld id="{08680B8B-D8A0-4EEB-B33D-C3A83B62BEAB}" type="slidenum">
              <a:rPr lang="en-US" smtClean="0">
                <a:cs typeface="Arial" pitchFamily="34" charset="0"/>
              </a:rPr>
              <a:pPr/>
              <a:t>29</a:t>
            </a:fld>
            <a:endParaRPr lang="en-US" smtClean="0">
              <a:cs typeface="Arial" pitchFamily="34" charset="0"/>
            </a:endParaRPr>
          </a:p>
        </p:txBody>
      </p:sp>
      <p:sp>
        <p:nvSpPr>
          <p:cNvPr id="82947" name="Slide Image Placeholder 1"/>
          <p:cNvSpPr>
            <a:spLocks noChangeArrowheads="1" noTextEdit="1"/>
          </p:cNvSpPr>
          <p:nvPr>
            <p:ph type="sldImg"/>
          </p:nvPr>
        </p:nvSpPr>
        <p:spPr>
          <a:noFill/>
          <a:ln cap="flat">
            <a:miter lim="800000"/>
            <a:headEnd type="none" w="med" len="med"/>
            <a:tailEnd type="none" w="med" len="med"/>
          </a:ln>
        </p:spPr>
      </p:sp>
      <p:sp>
        <p:nvSpPr>
          <p:cNvPr id="82948"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PERGUNTA:</a:t>
            </a:r>
            <a:r>
              <a:rPr lang="pt-BR" smtClean="0">
                <a:solidFill>
                  <a:srgbClr val="000000"/>
                </a:solidFill>
              </a:rPr>
              <a:t> Por que esperar que a WSC resolva isto?</a:t>
            </a:r>
          </a:p>
          <a:p>
            <a:pPr eaLnBrk="1" hangingPunct="1">
              <a:spcBef>
                <a:spcPct val="0"/>
              </a:spcBef>
            </a:pPr>
            <a:r>
              <a:rPr lang="pt-BR" b="1" smtClean="0">
                <a:solidFill>
                  <a:srgbClr val="000000"/>
                </a:solidFill>
              </a:rPr>
              <a:t>RESPOSTA:</a:t>
            </a:r>
            <a:r>
              <a:rPr lang="pt-BR" smtClean="0">
                <a:solidFill>
                  <a:srgbClr val="000000"/>
                </a:solidFill>
              </a:rPr>
              <a:t> Em função dos recursos necessários - ainda que o pedido fosse reduzido agora - nós nos sentimos obrigados a consultar a conferência, dando oportunidade para que discuta este assunto. O NAWS está avançando com toda a velocidade, mas mantendo o compromisso com a integridade e a responsabilidade.  É uma questão importante e vale a pena dedicar algum tempo para chegar a uma resolução ponderada.</a:t>
            </a:r>
          </a:p>
          <a:p>
            <a:pPr eaLnBrk="1" hangingPunct="1">
              <a:spcBef>
                <a:spcPct val="0"/>
              </a:spcBef>
            </a:pPr>
            <a:endParaRPr lang="en-US" smtClean="0"/>
          </a:p>
          <a:p>
            <a:pPr eaLnBrk="1" hangingPunct="1">
              <a:spcBef>
                <a:spcPct val="0"/>
              </a:spcBef>
            </a:pPr>
            <a:r>
              <a:rPr lang="pt-BR" smtClean="0">
                <a:solidFill>
                  <a:srgbClr val="000000"/>
                </a:solidFill>
              </a:rPr>
              <a:t>Os delegados regionais têm todo o direito de levantar preocupações legítimas sobre as atividades relacionadas à custódia.  Se e quando a inspeção for realizada, queremos ter certeza de que ela atenderá as necessidades de NA como um todo.  Se a conferência compartilhar das mesmas preocupações que a região solicitante, nós imediatamente cumpriremos com a inspeção solicitada. </a:t>
            </a:r>
          </a:p>
          <a:p>
            <a:pPr eaLnBrk="1" hangingPunct="1">
              <a:spcBef>
                <a:spcPct val="0"/>
              </a:spcBef>
            </a:pPr>
            <a:endParaRPr lang="en-US" sz="1400" smtClean="0"/>
          </a:p>
        </p:txBody>
      </p:sp>
      <p:sp>
        <p:nvSpPr>
          <p:cNvPr id="8294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2F818C20-0925-480D-8AF7-119D897D7B24}"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noChangeArrowheads="1"/>
          </p:cNvSpPr>
          <p:nvPr>
            <p:ph type="sldNum" sz="quarter" idx="5"/>
          </p:nvPr>
        </p:nvSpPr>
        <p:spPr>
          <a:noFill/>
          <a:ln>
            <a:headEnd/>
            <a:tailEnd/>
          </a:ln>
        </p:spPr>
        <p:txBody>
          <a:bodyPr/>
          <a:lstStyle/>
          <a:p>
            <a:fld id="{FF4144D7-3EA8-4ECE-8507-200F4F94BDD3}" type="slidenum">
              <a:rPr lang="en-US" smtClean="0">
                <a:cs typeface="Arial" pitchFamily="34" charset="0"/>
              </a:rPr>
              <a:pPr/>
              <a:t>3</a:t>
            </a:fld>
            <a:endParaRPr lang="en-US" smtClean="0">
              <a:cs typeface="Arial" pitchFamily="34" charset="0"/>
            </a:endParaRPr>
          </a:p>
        </p:txBody>
      </p:sp>
      <p:sp>
        <p:nvSpPr>
          <p:cNvPr id="56323" name="Slide Image Placeholder 1"/>
          <p:cNvSpPr>
            <a:spLocks noChangeArrowheads="1" noTextEdit="1"/>
          </p:cNvSpPr>
          <p:nvPr>
            <p:ph type="sldImg"/>
          </p:nvPr>
        </p:nvSpPr>
        <p:spPr>
          <a:noFill/>
          <a:ln cap="flat">
            <a:miter lim="800000"/>
            <a:headEnd type="none" w="med" len="med"/>
            <a:tailEnd type="none" w="med" len="med"/>
          </a:ln>
        </p:spPr>
      </p:sp>
      <p:sp>
        <p:nvSpPr>
          <p:cNvPr id="5632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Tenha em mente que estas apresentações somente cobrem os pontos principais do </a:t>
            </a:r>
            <a:r>
              <a:rPr lang="pt-BR" i="1" smtClean="0">
                <a:solidFill>
                  <a:srgbClr val="000000"/>
                </a:solidFill>
              </a:rPr>
              <a:t>CAR</a:t>
            </a:r>
            <a:r>
              <a:rPr lang="pt-BR" smtClean="0">
                <a:solidFill>
                  <a:srgbClr val="000000"/>
                </a:solidFill>
              </a:rPr>
              <a:t>. Encorajamos a todos os membros a lerem o </a:t>
            </a:r>
            <a:r>
              <a:rPr lang="pt-BR" i="1" smtClean="0">
                <a:solidFill>
                  <a:srgbClr val="000000"/>
                </a:solidFill>
              </a:rPr>
              <a:t>CAR</a:t>
            </a:r>
            <a:r>
              <a:rPr lang="pt-BR" smtClean="0">
                <a:solidFill>
                  <a:srgbClr val="000000"/>
                </a:solidFill>
              </a:rPr>
              <a:t> em si para mais informações, incluindo as respostas do Quadro Mundial completas, bem como o impacto financeiro e os procedimentos afetados por cada moção. Vá à página </a:t>
            </a:r>
            <a:r>
              <a:rPr lang="pt-BR" u="sng" smtClean="0">
                <a:solidFill>
                  <a:srgbClr val="000000"/>
                </a:solidFill>
                <a:hlinkClick r:id="rId3"/>
              </a:rPr>
              <a:t>www.na.org/conference</a:t>
            </a:r>
            <a:r>
              <a:rPr lang="pt-BR" smtClean="0">
                <a:solidFill>
                  <a:srgbClr val="000000"/>
                </a:solidFill>
              </a:rPr>
              <a:t> para obter o </a:t>
            </a:r>
            <a:r>
              <a:rPr lang="pt-BR" i="1" smtClean="0">
                <a:solidFill>
                  <a:srgbClr val="000000"/>
                </a:solidFill>
              </a:rPr>
              <a:t>CAR</a:t>
            </a:r>
            <a:r>
              <a:rPr lang="pt-BR" smtClean="0">
                <a:solidFill>
                  <a:srgbClr val="000000"/>
                </a:solidFill>
              </a:rPr>
              <a:t> de 2018 completo  de 2018, as outras apresentações do </a:t>
            </a:r>
            <a:r>
              <a:rPr lang="pt-BR" i="1" smtClean="0">
                <a:solidFill>
                  <a:srgbClr val="000000"/>
                </a:solidFill>
              </a:rPr>
              <a:t>CAR</a:t>
            </a:r>
            <a:r>
              <a:rPr lang="pt-BR" smtClean="0">
                <a:solidFill>
                  <a:srgbClr val="000000"/>
                </a:solidFill>
              </a:rPr>
              <a:t> e outros materiais da Conferência.</a:t>
            </a:r>
          </a:p>
          <a:p>
            <a:pPr eaLnBrk="1" hangingPunct="1">
              <a:spcBef>
                <a:spcPct val="0"/>
              </a:spcBef>
            </a:pPr>
            <a:endParaRPr lang="en-US" smtClean="0"/>
          </a:p>
          <a:p>
            <a:pPr eaLnBrk="1" hangingPunct="1">
              <a:spcBef>
                <a:spcPct val="0"/>
              </a:spcBef>
            </a:pPr>
            <a:r>
              <a:rPr lang="pt-BR" smtClean="0">
                <a:solidFill>
                  <a:srgbClr val="000000"/>
                </a:solidFill>
              </a:rPr>
              <a:t>Para facilitar para os membros, grupos e estruturas de serviço a leitura e estudo do </a:t>
            </a:r>
            <a:r>
              <a:rPr lang="pt-BR" i="1" smtClean="0">
                <a:solidFill>
                  <a:srgbClr val="000000"/>
                </a:solidFill>
              </a:rPr>
              <a:t>CAR</a:t>
            </a:r>
            <a:r>
              <a:rPr lang="pt-BR" smtClean="0">
                <a:solidFill>
                  <a:srgbClr val="000000"/>
                </a:solidFill>
              </a:rPr>
              <a:t>, as moções foram agrupadas em categorias. A maior parte das categorias começa com algum material histórico e links para documentos relevantes.</a:t>
            </a:r>
          </a:p>
          <a:p>
            <a:pPr eaLnBrk="1" hangingPunct="1">
              <a:spcBef>
                <a:spcPct val="0"/>
              </a:spcBef>
            </a:pPr>
            <a:endParaRPr lang="en-US" smtClean="0"/>
          </a:p>
        </p:txBody>
      </p:sp>
      <p:sp>
        <p:nvSpPr>
          <p:cNvPr id="5632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4F84FD15-7E6E-4F63-8761-8F7A9F3CDFF3}"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noChangeArrowheads="1"/>
          </p:cNvSpPr>
          <p:nvPr>
            <p:ph type="sldNum" sz="quarter" idx="5"/>
          </p:nvPr>
        </p:nvSpPr>
        <p:spPr>
          <a:noFill/>
          <a:ln>
            <a:headEnd/>
            <a:tailEnd/>
          </a:ln>
        </p:spPr>
        <p:txBody>
          <a:bodyPr/>
          <a:lstStyle/>
          <a:p>
            <a:fld id="{A7B38983-EDD2-445E-B639-BF6F0D0B5823}" type="slidenum">
              <a:rPr lang="en-US" smtClean="0">
                <a:cs typeface="Arial" pitchFamily="34" charset="0"/>
              </a:rPr>
              <a:pPr/>
              <a:t>30</a:t>
            </a:fld>
            <a:endParaRPr lang="en-US" smtClean="0">
              <a:cs typeface="Arial" pitchFamily="34" charset="0"/>
            </a:endParaRPr>
          </a:p>
        </p:txBody>
      </p:sp>
      <p:sp>
        <p:nvSpPr>
          <p:cNvPr id="83971" name="Slide Image Placeholder 1"/>
          <p:cNvSpPr>
            <a:spLocks noChangeArrowheads="1" noTextEdit="1"/>
          </p:cNvSpPr>
          <p:nvPr>
            <p:ph type="sldImg"/>
          </p:nvPr>
        </p:nvSpPr>
        <p:spPr>
          <a:noFill/>
          <a:ln cap="flat">
            <a:miter lim="800000"/>
            <a:headEnd type="none" w="med" len="med"/>
            <a:tailEnd type="none" w="med" len="med"/>
          </a:ln>
        </p:spPr>
      </p:sp>
      <p:sp>
        <p:nvSpPr>
          <p:cNvPr id="83972"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PERGUNTA:</a:t>
            </a:r>
            <a:r>
              <a:rPr lang="pt-BR" smtClean="0">
                <a:solidFill>
                  <a:srgbClr val="000000"/>
                </a:solidFill>
              </a:rPr>
              <a:t> O que é essa conversa sobre mudança do </a:t>
            </a:r>
            <a:r>
              <a:rPr lang="pt-BR" i="1" smtClean="0">
                <a:solidFill>
                  <a:srgbClr val="000000"/>
                </a:solidFill>
              </a:rPr>
              <a:t>FIPT</a:t>
            </a:r>
            <a:r>
              <a:rPr lang="pt-BR" smtClean="0">
                <a:solidFill>
                  <a:srgbClr val="000000"/>
                </a:solidFill>
              </a:rPr>
              <a:t> como resultado dessa solicitação?</a:t>
            </a:r>
          </a:p>
          <a:p>
            <a:pPr eaLnBrk="1" hangingPunct="1">
              <a:spcBef>
                <a:spcPct val="0"/>
              </a:spcBef>
            </a:pPr>
            <a:r>
              <a:rPr lang="pt-BR" b="1" smtClean="0">
                <a:solidFill>
                  <a:srgbClr val="000000"/>
                </a:solidFill>
              </a:rPr>
              <a:t>RESPOSTA:</a:t>
            </a:r>
            <a:r>
              <a:rPr lang="pt-BR" smtClean="0">
                <a:solidFill>
                  <a:srgbClr val="000000"/>
                </a:solidFill>
              </a:rPr>
              <a:t> As cláusulas de inspeção do </a:t>
            </a:r>
            <a:r>
              <a:rPr lang="pt-BR" i="1" smtClean="0">
                <a:solidFill>
                  <a:srgbClr val="000000"/>
                </a:solidFill>
              </a:rPr>
              <a:t>FIPT</a:t>
            </a:r>
            <a:r>
              <a:rPr lang="pt-BR" smtClean="0">
                <a:solidFill>
                  <a:srgbClr val="000000"/>
                </a:solidFill>
              </a:rPr>
              <a:t> não foram atualizadas depois que o documento foi aprovado pela WSC em 1993.  Nós éramos uma irmandade muito menor naquela época, e nossos serviços e orçamentos eram organizados de forma diferente.  Como parte de uma revisão abrangente, os Serviços Mundiais foram reestruturados e os três orçamentos do Escritório, da Conferência e da Convenção foram unificados em um orçamento único. Isso ocorreu anos após a aprovação do </a:t>
            </a:r>
            <a:r>
              <a:rPr lang="pt-BR" i="1" smtClean="0">
                <a:solidFill>
                  <a:srgbClr val="000000"/>
                </a:solidFill>
              </a:rPr>
              <a:t>FIPT</a:t>
            </a:r>
            <a:r>
              <a:rPr lang="pt-BR" smtClean="0">
                <a:solidFill>
                  <a:srgbClr val="000000"/>
                </a:solidFill>
              </a:rPr>
              <a:t>.  Antes da reestruturação, os orçamentos do escritório e da convenção não eram revisados e aprovados pela conferência.  Desde a reestruturação, a conferência passou a revisar e aprovar todas as nossas despesas operacionais em um orçamento unificado. Como resultado dessa reestruturação, um Quadro - o Quadro Mundial de NA - seria eleito e prestaria contas na Conferência Mundial de Serviço.  </a:t>
            </a:r>
          </a:p>
          <a:p>
            <a:pPr eaLnBrk="1" hangingPunct="1">
              <a:spcBef>
                <a:spcPct val="0"/>
              </a:spcBef>
            </a:pPr>
            <a:endParaRPr lang="en-US" smtClean="0"/>
          </a:p>
          <a:p>
            <a:pPr eaLnBrk="1" hangingPunct="1">
              <a:spcBef>
                <a:spcPct val="0"/>
              </a:spcBef>
            </a:pPr>
            <a:r>
              <a:rPr lang="pt-BR" smtClean="0">
                <a:solidFill>
                  <a:srgbClr val="000000"/>
                </a:solidFill>
              </a:rPr>
              <a:t>Embora tudo isso faça sentido em termos de responsabilidade, por outro lado complica as coisas em termos de inspeção do </a:t>
            </a:r>
            <a:r>
              <a:rPr lang="pt-BR" i="1" smtClean="0">
                <a:solidFill>
                  <a:srgbClr val="000000"/>
                </a:solidFill>
              </a:rPr>
              <a:t>FIPT</a:t>
            </a:r>
            <a:r>
              <a:rPr lang="pt-BR" smtClean="0">
                <a:solidFill>
                  <a:srgbClr val="000000"/>
                </a:solidFill>
              </a:rPr>
              <a:t>.  As despesas e as receitas associadas à propriedade intelectual mantida em custódia agora estão misturadas com outros fluxos de receita nos Serviços Mundiais, e nenhuma das nossas despesas é classificada como sendo </a:t>
            </a:r>
            <a:r>
              <a:rPr lang="pt-BR" i="1" smtClean="0">
                <a:solidFill>
                  <a:srgbClr val="000000"/>
                </a:solidFill>
              </a:rPr>
              <a:t>FIPT</a:t>
            </a:r>
            <a:r>
              <a:rPr lang="pt-BR" smtClean="0">
                <a:solidFill>
                  <a:srgbClr val="000000"/>
                </a:solidFill>
              </a:rPr>
              <a:t> ou não-</a:t>
            </a:r>
            <a:r>
              <a:rPr lang="pt-BR" i="1" smtClean="0">
                <a:solidFill>
                  <a:srgbClr val="000000"/>
                </a:solidFill>
              </a:rPr>
              <a:t>FIPT</a:t>
            </a:r>
            <a:r>
              <a:rPr lang="pt-BR" smtClean="0">
                <a:solidFill>
                  <a:srgbClr val="000000"/>
                </a:solidFill>
              </a:rPr>
              <a:t>. Separar os recursos relacionados à custódia dentro dos nossos livros fiscais não seria uma tarefa pequena. </a:t>
            </a:r>
          </a:p>
          <a:p>
            <a:pPr eaLnBrk="1" hangingPunct="1">
              <a:spcBef>
                <a:spcPct val="0"/>
              </a:spcBef>
            </a:pPr>
            <a:endParaRPr lang="en-US" smtClean="0"/>
          </a:p>
          <a:p>
            <a:pPr eaLnBrk="1" hangingPunct="1">
              <a:spcBef>
                <a:spcPct val="0"/>
              </a:spcBef>
            </a:pPr>
            <a:r>
              <a:rPr lang="pt-BR" smtClean="0">
                <a:solidFill>
                  <a:srgbClr val="000000"/>
                </a:solidFill>
              </a:rPr>
              <a:t>Os recursos que seriam necessários para cumprir a solicitação de inspeção, conforme está descrita, disparam um alarme. Não nos sentimos confortáveis dedicando tanto tempo e dinheiro sem antes consultar a WSC.  A ideia de que uma única região pode iniciar um processo de inspeção, sem considerar seu custo, parece mais alinhada com a WSC do início da década de 1990 do que com a estrutura colaborativa e pautada em consenso que nós temos hoje. Dada a natureza da nossa conferência de hoje, nos sentimos obrigados a dar à WSC a oportunidade de debater a possibilidade de alterar o </a:t>
            </a:r>
            <a:r>
              <a:rPr lang="pt-BR" i="1" smtClean="0">
                <a:solidFill>
                  <a:srgbClr val="000000"/>
                </a:solidFill>
              </a:rPr>
              <a:t>FIPT</a:t>
            </a:r>
            <a:r>
              <a:rPr lang="pt-BR" smtClean="0">
                <a:solidFill>
                  <a:srgbClr val="000000"/>
                </a:solidFill>
              </a:rPr>
              <a:t> no futuro. </a:t>
            </a:r>
          </a:p>
          <a:p>
            <a:pPr eaLnBrk="1" hangingPunct="1">
              <a:spcBef>
                <a:spcPct val="0"/>
              </a:spcBef>
            </a:pPr>
            <a:endParaRPr lang="en-US" sz="1400" smtClean="0"/>
          </a:p>
        </p:txBody>
      </p:sp>
      <p:sp>
        <p:nvSpPr>
          <p:cNvPr id="8397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3268FB6-2162-4405-AF55-7368AE0D2257}" type="slidenum">
              <a:rPr lang="en-US" sz="1200">
                <a:latin typeface="Calibri" pitchFamily="34" charset="0"/>
              </a:rPr>
              <a:pPr algn="r"/>
              <a:t>30</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noChangeArrowheads="1"/>
          </p:cNvSpPr>
          <p:nvPr>
            <p:ph type="sldNum" sz="quarter" idx="5"/>
          </p:nvPr>
        </p:nvSpPr>
        <p:spPr>
          <a:noFill/>
          <a:ln>
            <a:headEnd/>
            <a:tailEnd/>
          </a:ln>
        </p:spPr>
        <p:txBody>
          <a:bodyPr/>
          <a:lstStyle/>
          <a:p>
            <a:fld id="{14125866-2CB3-41FA-BEED-DF6B50F9E11D}" type="slidenum">
              <a:rPr lang="en-US" smtClean="0">
                <a:cs typeface="Arial" pitchFamily="34" charset="0"/>
              </a:rPr>
              <a:pPr/>
              <a:t>31</a:t>
            </a:fld>
            <a:endParaRPr lang="en-US" smtClean="0">
              <a:cs typeface="Arial" pitchFamily="34" charset="0"/>
            </a:endParaRPr>
          </a:p>
        </p:txBody>
      </p:sp>
      <p:sp>
        <p:nvSpPr>
          <p:cNvPr id="84995" name="Slide Image Placeholder 1"/>
          <p:cNvSpPr>
            <a:spLocks noChangeArrowheads="1" noTextEdit="1"/>
          </p:cNvSpPr>
          <p:nvPr>
            <p:ph type="sldImg"/>
          </p:nvPr>
        </p:nvSpPr>
        <p:spPr>
          <a:noFill/>
          <a:ln cap="flat">
            <a:miter lim="800000"/>
            <a:headEnd type="none" w="med" len="med"/>
            <a:tailEnd type="none" w="med" len="med"/>
          </a:ln>
        </p:spPr>
      </p:sp>
      <p:sp>
        <p:nvSpPr>
          <p:cNvPr id="8499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Esperamos que esta apresentação tenha ajudado na sua discussão deste material. Lembre que há quatro outras apresentações voltadas para outros conteúdos do </a:t>
            </a:r>
            <a:r>
              <a:rPr lang="pt-BR" i="1" smtClean="0">
                <a:solidFill>
                  <a:srgbClr val="000000"/>
                </a:solidFill>
              </a:rPr>
              <a:t>CAR</a:t>
            </a:r>
            <a:r>
              <a:rPr lang="pt-BR" smtClean="0">
                <a:solidFill>
                  <a:srgbClr val="000000"/>
                </a:solidFill>
              </a:rPr>
              <a:t>. Essas apresentações, o </a:t>
            </a:r>
            <a:r>
              <a:rPr lang="pt-BR" i="1" smtClean="0">
                <a:solidFill>
                  <a:srgbClr val="000000"/>
                </a:solidFill>
              </a:rPr>
              <a:t>Relatório da Agenda da Conferência</a:t>
            </a:r>
            <a:r>
              <a:rPr lang="pt-BR" smtClean="0">
                <a:solidFill>
                  <a:srgbClr val="000000"/>
                </a:solidFill>
              </a:rPr>
              <a:t>, e a enquete do </a:t>
            </a:r>
            <a:r>
              <a:rPr lang="pt-BR" i="1" smtClean="0">
                <a:solidFill>
                  <a:srgbClr val="000000"/>
                </a:solidFill>
              </a:rPr>
              <a:t>CAR</a:t>
            </a:r>
            <a:r>
              <a:rPr lang="pt-BR" smtClean="0">
                <a:solidFill>
                  <a:srgbClr val="000000"/>
                </a:solidFill>
              </a:rPr>
              <a:t> estão disponíveis na internet em </a:t>
            </a:r>
            <a:r>
              <a:rPr lang="pt-BR" smtClean="0">
                <a:solidFill>
                  <a:srgbClr val="000000"/>
                </a:solidFill>
                <a:hlinkClick r:id="rId3"/>
              </a:rPr>
              <a:t>www.na.org/conference</a:t>
            </a:r>
            <a:r>
              <a:rPr lang="pt-BR" smtClean="0">
                <a:solidFill>
                  <a:srgbClr val="000000"/>
                </a:solidFill>
              </a:rPr>
              <a:t>. Cópias impressas do </a:t>
            </a:r>
            <a:r>
              <a:rPr lang="pt-BR" i="1" smtClean="0">
                <a:solidFill>
                  <a:srgbClr val="000000"/>
                </a:solidFill>
              </a:rPr>
              <a:t>CAR</a:t>
            </a:r>
            <a:r>
              <a:rPr lang="pt-BR" smtClean="0">
                <a:solidFill>
                  <a:srgbClr val="000000"/>
                </a:solidFill>
              </a:rPr>
              <a:t> podem ser adquiridas dos Serviços Mundiais de NA. </a:t>
            </a:r>
          </a:p>
          <a:p>
            <a:pPr eaLnBrk="1" hangingPunct="1">
              <a:spcBef>
                <a:spcPct val="0"/>
              </a:spcBef>
            </a:pPr>
            <a:r>
              <a:rPr lang="pt-BR" smtClean="0">
                <a:solidFill>
                  <a:srgbClr val="000000"/>
                </a:solidFill>
              </a:rPr>
              <a:t>Suas perguntas e sugestões sobre estas apresentações, sobre o CAR e qualquer outras questões são bem-vindos em </a:t>
            </a:r>
            <a:r>
              <a:rPr lang="pt-BR" smtClean="0">
                <a:solidFill>
                  <a:srgbClr val="000000"/>
                </a:solidFill>
                <a:hlinkClick r:id="rId4"/>
              </a:rPr>
              <a:t>worldboard@na.org</a:t>
            </a:r>
            <a:r>
              <a:rPr lang="pt-BR" smtClean="0">
                <a:solidFill>
                  <a:srgbClr val="000000"/>
                </a:solidFill>
              </a:rPr>
              <a:t>. </a:t>
            </a:r>
          </a:p>
          <a:p>
            <a:pPr eaLnBrk="1" hangingPunct="1">
              <a:spcBef>
                <a:spcPct val="0"/>
              </a:spcBef>
            </a:pPr>
            <a:endParaRPr lang="en-US" sz="1400" smtClean="0"/>
          </a:p>
        </p:txBody>
      </p:sp>
      <p:sp>
        <p:nvSpPr>
          <p:cNvPr id="8499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9560D8B-B405-4237-B9D8-7B67733047E6}"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noChangeArrowheads="1"/>
          </p:cNvSpPr>
          <p:nvPr>
            <p:ph type="sldNum" sz="quarter" idx="5"/>
          </p:nvPr>
        </p:nvSpPr>
        <p:spPr>
          <a:noFill/>
          <a:ln>
            <a:headEnd/>
            <a:tailEnd/>
          </a:ln>
        </p:spPr>
        <p:txBody>
          <a:bodyPr/>
          <a:lstStyle/>
          <a:p>
            <a:fld id="{D64A56ED-D127-41F2-A656-D9547BA8833C}" type="slidenum">
              <a:rPr lang="en-US" smtClean="0">
                <a:cs typeface="Arial" pitchFamily="34" charset="0"/>
              </a:rPr>
              <a:pPr/>
              <a:t>4</a:t>
            </a:fld>
            <a:endParaRPr lang="en-US" smtClean="0">
              <a:cs typeface="Arial" pitchFamily="34" charset="0"/>
            </a:endParaRPr>
          </a:p>
        </p:txBody>
      </p:sp>
      <p:sp>
        <p:nvSpPr>
          <p:cNvPr id="57347" name="Slide Image Placeholder 1"/>
          <p:cNvSpPr>
            <a:spLocks noChangeArrowheads="1" noTextEdit="1"/>
          </p:cNvSpPr>
          <p:nvPr>
            <p:ph type="sldImg"/>
          </p:nvPr>
        </p:nvSpPr>
        <p:spPr>
          <a:noFill/>
          <a:ln cap="flat">
            <a:miter lim="800000"/>
            <a:headEnd type="none" w="med" len="med"/>
            <a:tailEnd type="none" w="med" len="med"/>
          </a:ln>
        </p:spPr>
      </p:sp>
      <p:sp>
        <p:nvSpPr>
          <p:cNvPr id="57348"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Vamos começar por dar um histórico da </a:t>
            </a:r>
            <a:r>
              <a:rPr lang="pt-BR" i="1" smtClean="0">
                <a:solidFill>
                  <a:srgbClr val="000000"/>
                </a:solidFill>
              </a:rPr>
              <a:t>Guarda da Propriedade Intelectual da Irmandade</a:t>
            </a:r>
            <a:r>
              <a:rPr lang="pt-BR" smtClean="0">
                <a:solidFill>
                  <a:srgbClr val="000000"/>
                </a:solidFill>
              </a:rPr>
              <a:t> tirado de um texto do </a:t>
            </a:r>
            <a:r>
              <a:rPr lang="pt-BR" i="1" smtClean="0">
                <a:solidFill>
                  <a:srgbClr val="000000"/>
                </a:solidFill>
              </a:rPr>
              <a:t>CAR</a:t>
            </a:r>
            <a:r>
              <a:rPr lang="pt-BR" smtClean="0">
                <a:solidFill>
                  <a:srgbClr val="000000"/>
                </a:solidFill>
              </a:rPr>
              <a:t> de 2018 e relacionado às moções 7 e 8, que também vamos discutir aqui. </a:t>
            </a:r>
          </a:p>
        </p:txBody>
      </p:sp>
      <p:sp>
        <p:nvSpPr>
          <p:cNvPr id="5734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FDD70263-DB79-4E7F-8803-BC800AF07271}"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noChangeArrowheads="1"/>
          </p:cNvSpPr>
          <p:nvPr>
            <p:ph type="sldNum" sz="quarter" idx="5"/>
          </p:nvPr>
        </p:nvSpPr>
        <p:spPr>
          <a:noFill/>
          <a:ln>
            <a:headEnd/>
            <a:tailEnd/>
          </a:ln>
        </p:spPr>
        <p:txBody>
          <a:bodyPr/>
          <a:lstStyle/>
          <a:p>
            <a:fld id="{E95FCA86-22D8-48CE-8E24-8BACBEBB4686}" type="slidenum">
              <a:rPr lang="en-US" smtClean="0">
                <a:cs typeface="Arial" pitchFamily="34" charset="0"/>
              </a:rPr>
              <a:pPr/>
              <a:t>5</a:t>
            </a:fld>
            <a:endParaRPr lang="en-US" smtClean="0">
              <a:cs typeface="Arial" pitchFamily="34" charset="0"/>
            </a:endParaRPr>
          </a:p>
        </p:txBody>
      </p:sp>
      <p:sp>
        <p:nvSpPr>
          <p:cNvPr id="58371" name="Slide Image Placeholder 1"/>
          <p:cNvSpPr>
            <a:spLocks noChangeArrowheads="1" noTextEdit="1"/>
          </p:cNvSpPr>
          <p:nvPr>
            <p:ph type="sldImg"/>
          </p:nvPr>
        </p:nvSpPr>
        <p:spPr>
          <a:noFill/>
          <a:ln cap="flat">
            <a:miter lim="800000"/>
            <a:headEnd type="none" w="med" len="med"/>
            <a:tailEnd type="none" w="med" len="med"/>
          </a:ln>
        </p:spPr>
      </p:sp>
      <p:sp>
        <p:nvSpPr>
          <p:cNvPr id="5837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 </a:t>
            </a:r>
            <a:r>
              <a:rPr lang="pt-BR" i="1" smtClean="0">
                <a:solidFill>
                  <a:srgbClr val="000000"/>
                </a:solidFill>
              </a:rPr>
              <a:t>Guarda da Propriedade Intelectual da Irmandade </a:t>
            </a:r>
            <a:r>
              <a:rPr lang="pt-BR" smtClean="0">
                <a:solidFill>
                  <a:srgbClr val="000000"/>
                </a:solidFill>
              </a:rPr>
              <a:t>- ou </a:t>
            </a:r>
            <a:r>
              <a:rPr lang="pt-BR" i="1" smtClean="0">
                <a:solidFill>
                  <a:srgbClr val="000000"/>
                </a:solidFill>
              </a:rPr>
              <a:t>FIPT</a:t>
            </a:r>
            <a:r>
              <a:rPr lang="pt-BR" smtClean="0">
                <a:solidFill>
                  <a:srgbClr val="000000"/>
                </a:solidFill>
              </a:rPr>
              <a:t>, representa as decisões coletivas da Conferência de Serviços Mundiais para preservar a integridade da mensagem de NA publicada e a prestação de contas dos serviços de publicação. Ela é o fundamento da nossa administração da mensagem de NA por todo o mundo.</a:t>
            </a:r>
          </a:p>
          <a:p>
            <a:pPr eaLnBrk="1" hangingPunct="1">
              <a:spcBef>
                <a:spcPct val="0"/>
              </a:spcBef>
            </a:pPr>
            <a:endParaRPr lang="en-US" sz="1400" smtClean="0"/>
          </a:p>
        </p:txBody>
      </p:sp>
      <p:sp>
        <p:nvSpPr>
          <p:cNvPr id="5837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9E6FEA4-16CC-4E18-B8EA-CB9EBB41B187}"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noChangeArrowheads="1"/>
          </p:cNvSpPr>
          <p:nvPr>
            <p:ph type="sldNum" sz="quarter" idx="5"/>
          </p:nvPr>
        </p:nvSpPr>
        <p:spPr>
          <a:noFill/>
          <a:ln>
            <a:headEnd/>
            <a:tailEnd/>
          </a:ln>
        </p:spPr>
        <p:txBody>
          <a:bodyPr/>
          <a:lstStyle/>
          <a:p>
            <a:fld id="{817AB354-7485-4777-AD07-D3D0C2B4B386}" type="slidenum">
              <a:rPr lang="en-US" smtClean="0">
                <a:cs typeface="Arial" pitchFamily="34" charset="0"/>
              </a:rPr>
              <a:pPr/>
              <a:t>6</a:t>
            </a:fld>
            <a:endParaRPr lang="en-US" smtClean="0">
              <a:cs typeface="Arial" pitchFamily="34" charset="0"/>
            </a:endParaRPr>
          </a:p>
        </p:txBody>
      </p:sp>
      <p:sp>
        <p:nvSpPr>
          <p:cNvPr id="59395" name="Slide Image Placeholder 1"/>
          <p:cNvSpPr>
            <a:spLocks noChangeArrowheads="1" noTextEdit="1"/>
          </p:cNvSpPr>
          <p:nvPr>
            <p:ph type="sldImg"/>
          </p:nvPr>
        </p:nvSpPr>
        <p:spPr>
          <a:noFill/>
          <a:ln cap="flat">
            <a:miter lim="800000"/>
            <a:headEnd type="none" w="med" len="med"/>
            <a:tailEnd type="none" w="med" len="med"/>
          </a:ln>
        </p:spPr>
      </p:sp>
      <p:sp>
        <p:nvSpPr>
          <p:cNvPr id="5939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O </a:t>
            </a:r>
            <a:r>
              <a:rPr lang="pt-BR" i="1" smtClean="0">
                <a:solidFill>
                  <a:srgbClr val="000000"/>
                </a:solidFill>
              </a:rPr>
              <a:t>FIPT</a:t>
            </a:r>
            <a:r>
              <a:rPr lang="pt-BR" smtClean="0">
                <a:solidFill>
                  <a:srgbClr val="000000"/>
                </a:solidFill>
              </a:rPr>
              <a:t> surgiu como resultado de um processo na justiça antes de 1991 com relação à produção e distribuição do Texto Básico. Foram tempos difíceis para todos envolvidos. A esperança era a de que as decisões da Conferência dariam à Irmandade uma base comum a partir da qual continuar adiante. </a:t>
            </a:r>
          </a:p>
        </p:txBody>
      </p:sp>
      <p:sp>
        <p:nvSpPr>
          <p:cNvPr id="5939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F78587CA-70FA-4832-9ADB-D2DDFBB6DDCB}"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noChangeArrowheads="1"/>
          </p:cNvSpPr>
          <p:nvPr>
            <p:ph type="sldNum" sz="quarter" idx="5"/>
          </p:nvPr>
        </p:nvSpPr>
        <p:spPr>
          <a:noFill/>
          <a:ln>
            <a:headEnd/>
            <a:tailEnd/>
          </a:ln>
        </p:spPr>
        <p:txBody>
          <a:bodyPr/>
          <a:lstStyle/>
          <a:p>
            <a:fld id="{362B6457-F773-4506-B9A3-2442C5D8D569}" type="slidenum">
              <a:rPr lang="en-US" smtClean="0">
                <a:cs typeface="Arial" pitchFamily="34" charset="0"/>
              </a:rPr>
              <a:pPr/>
              <a:t>7</a:t>
            </a:fld>
            <a:endParaRPr lang="en-US" smtClean="0">
              <a:cs typeface="Arial" pitchFamily="34" charset="0"/>
            </a:endParaRPr>
          </a:p>
        </p:txBody>
      </p:sp>
      <p:sp>
        <p:nvSpPr>
          <p:cNvPr id="60419" name="Slide Image Placeholder 1"/>
          <p:cNvSpPr>
            <a:spLocks noChangeArrowheads="1" noTextEdit="1"/>
          </p:cNvSpPr>
          <p:nvPr>
            <p:ph type="sldImg"/>
          </p:nvPr>
        </p:nvSpPr>
        <p:spPr>
          <a:noFill/>
          <a:ln cap="flat">
            <a:miter lim="800000"/>
            <a:headEnd type="none" w="med" len="med"/>
            <a:tailEnd type="none" w="med" len="med"/>
          </a:ln>
        </p:spPr>
      </p:sp>
      <p:sp>
        <p:nvSpPr>
          <p:cNvPr id="60420" name="Notes Placeholder 2"/>
          <p:cNvSpPr>
            <a:spLocks noChangeArrowheads="1"/>
          </p:cNvSpPr>
          <p:nvPr>
            <p:ph type="body" idx="1"/>
          </p:nvPr>
        </p:nvSpPr>
        <p:spPr>
          <a:xfrm>
            <a:off x="685800" y="4400550"/>
            <a:ext cx="5486400" cy="3763963"/>
          </a:xfrm>
          <a:noFill/>
          <a:ln/>
        </p:spPr>
        <p:txBody>
          <a:bodyPr/>
          <a:lstStyle/>
          <a:p>
            <a:pPr eaLnBrk="1" hangingPunct="1">
              <a:spcBef>
                <a:spcPct val="0"/>
              </a:spcBef>
            </a:pPr>
            <a:r>
              <a:rPr lang="pt-BR" smtClean="0">
                <a:solidFill>
                  <a:srgbClr val="000000"/>
                </a:solidFill>
              </a:rPr>
              <a:t>A WSC ocupou-se de discutir diversas opções e para ter maior clareza sobre as leis de propriedade intelectual, incluindo uma sessão de perguntas e respostas com o advogado de propriedade intelectual do WSO. </a:t>
            </a:r>
          </a:p>
          <a:p>
            <a:pPr eaLnBrk="1" hangingPunct="1">
              <a:spcBef>
                <a:spcPct val="0"/>
              </a:spcBef>
            </a:pPr>
            <a:endParaRPr lang="en-US" smtClean="0"/>
          </a:p>
          <a:p>
            <a:pPr eaLnBrk="1" hangingPunct="1">
              <a:spcBef>
                <a:spcPct val="0"/>
              </a:spcBef>
            </a:pPr>
            <a:r>
              <a:rPr lang="pt-BR" smtClean="0">
                <a:solidFill>
                  <a:srgbClr val="000000"/>
                </a:solidFill>
              </a:rPr>
              <a:t>Por fim, a Conferência de 1991 pode dar um direcionamento claro quando aprovou esta moção: </a:t>
            </a:r>
          </a:p>
          <a:p>
            <a:pPr eaLnBrk="1" hangingPunct="1">
              <a:spcBef>
                <a:spcPct val="0"/>
              </a:spcBef>
            </a:pPr>
            <a:endParaRPr lang="en-US" smtClean="0"/>
          </a:p>
          <a:p>
            <a:pPr eaLnBrk="1" hangingPunct="1">
              <a:spcBef>
                <a:spcPct val="0"/>
              </a:spcBef>
            </a:pPr>
            <a:r>
              <a:rPr lang="pt-BR" i="1" smtClean="0">
                <a:solidFill>
                  <a:srgbClr val="000000"/>
                </a:solidFill>
              </a:rPr>
              <a:t>Reafirmar e ratificar que a titularidade de todas as propriedades intelectuais de NA feitas no passado e no futuro seria mantida pelo WSO, pessoa jurídica, que mantém esse título em confiança e em nome da Irmandade de Narcóticos Anônimos como um todo, de acordo com as decisões da Conferência Mundial de Serviço.</a:t>
            </a:r>
          </a:p>
          <a:p>
            <a:pPr eaLnBrk="1" hangingPunct="1">
              <a:spcBef>
                <a:spcPct val="0"/>
              </a:spcBef>
            </a:pPr>
            <a:endParaRPr lang="en-US" smtClean="0"/>
          </a:p>
          <a:p>
            <a:pPr eaLnBrk="1" hangingPunct="1">
              <a:spcBef>
                <a:spcPct val="0"/>
              </a:spcBef>
            </a:pPr>
            <a:r>
              <a:rPr lang="pt-BR" smtClean="0">
                <a:solidFill>
                  <a:srgbClr val="000000"/>
                </a:solidFill>
              </a:rPr>
              <a:t>Isso identificou o WSO como único ponto de administração da produção e da distribuição da mensagem escrita de NA aprovada em conferência. </a:t>
            </a:r>
          </a:p>
          <a:p>
            <a:pPr eaLnBrk="1" hangingPunct="1">
              <a:spcBef>
                <a:spcPct val="0"/>
              </a:spcBef>
            </a:pPr>
            <a:endParaRPr lang="en-US" sz="1400" smtClean="0"/>
          </a:p>
        </p:txBody>
      </p:sp>
      <p:sp>
        <p:nvSpPr>
          <p:cNvPr id="6042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F5F3D027-5AEC-446C-BBC4-2630473F52A4}"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noChangeArrowheads="1"/>
          </p:cNvSpPr>
          <p:nvPr>
            <p:ph type="sldNum" sz="quarter" idx="5"/>
          </p:nvPr>
        </p:nvSpPr>
        <p:spPr>
          <a:noFill/>
          <a:ln>
            <a:headEnd/>
            <a:tailEnd/>
          </a:ln>
        </p:spPr>
        <p:txBody>
          <a:bodyPr/>
          <a:lstStyle/>
          <a:p>
            <a:fld id="{3B9F5262-CB00-40F6-A58A-A4F1299EA712}" type="slidenum">
              <a:rPr lang="en-US" smtClean="0">
                <a:cs typeface="Arial" pitchFamily="34" charset="0"/>
              </a:rPr>
              <a:pPr/>
              <a:t>8</a:t>
            </a:fld>
            <a:endParaRPr lang="en-US" smtClean="0">
              <a:cs typeface="Arial" pitchFamily="34" charset="0"/>
            </a:endParaRPr>
          </a:p>
        </p:txBody>
      </p:sp>
      <p:sp>
        <p:nvSpPr>
          <p:cNvPr id="61443" name="Slide Image Placeholder 1"/>
          <p:cNvSpPr>
            <a:spLocks noChangeArrowheads="1" noTextEdit="1"/>
          </p:cNvSpPr>
          <p:nvPr>
            <p:ph type="sldImg"/>
          </p:nvPr>
        </p:nvSpPr>
        <p:spPr>
          <a:noFill/>
          <a:ln cap="flat">
            <a:miter lim="800000"/>
            <a:headEnd type="none" w="med" len="med"/>
            <a:tailEnd type="none" w="med" len="med"/>
          </a:ln>
        </p:spPr>
      </p:sp>
      <p:sp>
        <p:nvSpPr>
          <p:cNvPr id="6144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Depois de muita discussão e consideração de diversas moções, os participantes da Conferência também votaram o lançamento desta declaração para a Irmandade, em resposta às disputas sobre literatura ilícita que culminaram no processo judicial:</a:t>
            </a:r>
          </a:p>
          <a:p>
            <a:pPr eaLnBrk="1" hangingPunct="1">
              <a:spcBef>
                <a:spcPct val="0"/>
              </a:spcBef>
            </a:pPr>
            <a:endParaRPr lang="en-US" smtClean="0"/>
          </a:p>
          <a:p>
            <a:pPr eaLnBrk="1" hangingPunct="1">
              <a:spcBef>
                <a:spcPct val="0"/>
              </a:spcBef>
            </a:pPr>
            <a:r>
              <a:rPr lang="pt-BR" smtClean="0">
                <a:solidFill>
                  <a:srgbClr val="000000"/>
                </a:solidFill>
              </a:rPr>
              <a:t>"O Texto Básico, Quinta Edição, é a única edição do Texto Básico atualmente aprovada pela Conferência de Serviço Mundial de Narcóticos Anônimos para publicação e venda. Ao Quadro de Diretores do Escritório Mundial de Serviço (WSO) é confiada a responsabilidade de proteger as propriedades físicas e intelecturais da Irmandade, incluindo o Texto Básico e, a critério do quadro de diretores, deve realizar ação legal para proteger esses direitos contra toda e qualquer pessoal que escolha infringi-los em relação a esta guarda da literatura."</a:t>
            </a:r>
          </a:p>
          <a:p>
            <a:pPr eaLnBrk="1" hangingPunct="1">
              <a:spcBef>
                <a:spcPct val="0"/>
              </a:spcBef>
            </a:pPr>
            <a:endParaRPr lang="en-US" sz="1400" smtClean="0"/>
          </a:p>
        </p:txBody>
      </p:sp>
      <p:sp>
        <p:nvSpPr>
          <p:cNvPr id="6144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3B1364D7-A4D1-45E7-A3E2-DB2C0629D21B}"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noChangeArrowheads="1"/>
          </p:cNvSpPr>
          <p:nvPr>
            <p:ph type="sldNum" sz="quarter" idx="5"/>
          </p:nvPr>
        </p:nvSpPr>
        <p:spPr>
          <a:noFill/>
          <a:ln>
            <a:headEnd/>
            <a:tailEnd/>
          </a:ln>
        </p:spPr>
        <p:txBody>
          <a:bodyPr/>
          <a:lstStyle/>
          <a:p>
            <a:fld id="{0D2B2CF2-0F08-4EC9-A6E0-D96D988DC46E}" type="slidenum">
              <a:rPr lang="en-US" smtClean="0">
                <a:cs typeface="Arial" pitchFamily="34" charset="0"/>
              </a:rPr>
              <a:pPr/>
              <a:t>9</a:t>
            </a:fld>
            <a:endParaRPr lang="en-US" smtClean="0">
              <a:cs typeface="Arial" pitchFamily="34" charset="0"/>
            </a:endParaRPr>
          </a:p>
        </p:txBody>
      </p:sp>
      <p:sp>
        <p:nvSpPr>
          <p:cNvPr id="62467" name="Slide Image Placeholder 1"/>
          <p:cNvSpPr>
            <a:spLocks noChangeArrowheads="1" noTextEdit="1"/>
          </p:cNvSpPr>
          <p:nvPr>
            <p:ph type="sldImg"/>
          </p:nvPr>
        </p:nvSpPr>
        <p:spPr>
          <a:xfrm>
            <a:off x="1125538" y="461963"/>
            <a:ext cx="4830762" cy="2717800"/>
          </a:xfrm>
          <a:noFill/>
          <a:ln cap="flat">
            <a:miter lim="800000"/>
            <a:headEnd type="none" w="med" len="med"/>
            <a:tailEnd type="none" w="med" len="med"/>
          </a:ln>
        </p:spPr>
      </p:sp>
      <p:sp>
        <p:nvSpPr>
          <p:cNvPr id="62468" name="Notes Placeholder 2"/>
          <p:cNvSpPr>
            <a:spLocks noChangeArrowheads="1"/>
          </p:cNvSpPr>
          <p:nvPr>
            <p:ph type="body" idx="1"/>
          </p:nvPr>
        </p:nvSpPr>
        <p:spPr>
          <a:xfrm>
            <a:off x="382588" y="3179763"/>
            <a:ext cx="6035675" cy="5438775"/>
          </a:xfrm>
          <a:noFill/>
          <a:ln/>
        </p:spPr>
        <p:txBody>
          <a:bodyPr/>
          <a:lstStyle/>
          <a:p>
            <a:pPr eaLnBrk="1" hangingPunct="1">
              <a:spcBef>
                <a:spcPct val="0"/>
              </a:spcBef>
            </a:pPr>
            <a:r>
              <a:rPr lang="pt-BR" smtClean="0">
                <a:solidFill>
                  <a:srgbClr val="000000"/>
                </a:solidFill>
              </a:rPr>
              <a:t>No ciclo de dois anos após a WSC 1991, o Quadro de Custódios trabalhou com o Quadro do WSO e um grupo de trabalho de representantes de serviço regionais (hoje chamados de delegados regionais) desenvolveu a </a:t>
            </a:r>
            <a:r>
              <a:rPr lang="pt-BR" i="1" smtClean="0">
                <a:solidFill>
                  <a:srgbClr val="000000"/>
                </a:solidFill>
              </a:rPr>
              <a:t>Guarda da Propriedade Intelectual da Irmandade (Fellowship Intellectual Property Trust - FIPT)</a:t>
            </a:r>
            <a:r>
              <a:rPr lang="pt-BR" smtClean="0">
                <a:solidFill>
                  <a:srgbClr val="000000"/>
                </a:solidFill>
              </a:rPr>
              <a:t>. Isso fornece base legal para a administração da literatura de NA e para a mensagem de NA em todo o mundo. Conforme afirmado no Artigo 1, seção 4 do </a:t>
            </a:r>
            <a:r>
              <a:rPr lang="pt-BR" i="1" smtClean="0">
                <a:solidFill>
                  <a:srgbClr val="000000"/>
                </a:solidFill>
              </a:rPr>
              <a:t>FIPT</a:t>
            </a:r>
            <a:r>
              <a:rPr lang="pt-BR" smtClean="0">
                <a:solidFill>
                  <a:srgbClr val="000000"/>
                </a:solidFill>
              </a:rPr>
              <a:t>: </a:t>
            </a:r>
          </a:p>
          <a:p>
            <a:pPr eaLnBrk="1" hangingPunct="1">
              <a:spcBef>
                <a:spcPct val="0"/>
              </a:spcBef>
            </a:pPr>
            <a:endParaRPr lang="en-US" smtClean="0"/>
          </a:p>
          <a:p>
            <a:pPr eaLnBrk="1" hangingPunct="1">
              <a:spcBef>
                <a:spcPct val="0"/>
              </a:spcBef>
            </a:pPr>
            <a:r>
              <a:rPr lang="pt-BR" i="1" smtClean="0">
                <a:solidFill>
                  <a:srgbClr val="000000"/>
                </a:solidFill>
              </a:rPr>
              <a:t>O único objetivo e propósito desta Guarda é manter e administrar toda literatura de recuperação e outras propriedades intelectuais da Irmandade de Narcóticos Anônimos de modo que ajudará adictos a encontrarem recuperação da doença da adicção e levar a mensagem de recuperação ao adicto que ainda sofre, de acordo com os Doze Passos e Doze Tradições de NA.</a:t>
            </a:r>
          </a:p>
          <a:p>
            <a:pPr eaLnBrk="1" hangingPunct="1">
              <a:spcBef>
                <a:spcPct val="0"/>
              </a:spcBef>
            </a:pPr>
            <a:endParaRPr lang="en-US" smtClean="0"/>
          </a:p>
          <a:p>
            <a:pPr eaLnBrk="1" hangingPunct="1">
              <a:spcBef>
                <a:spcPct val="0"/>
              </a:spcBef>
            </a:pPr>
            <a:r>
              <a:rPr lang="pt-BR" smtClean="0">
                <a:solidFill>
                  <a:srgbClr val="000000"/>
                </a:solidFill>
              </a:rPr>
              <a:t>Ao aprovar o </a:t>
            </a:r>
            <a:r>
              <a:rPr lang="pt-BR" i="1" smtClean="0">
                <a:solidFill>
                  <a:srgbClr val="000000"/>
                </a:solidFill>
              </a:rPr>
              <a:t>FIPT</a:t>
            </a:r>
            <a:r>
              <a:rPr lang="pt-BR" smtClean="0">
                <a:solidFill>
                  <a:srgbClr val="000000"/>
                </a:solidFill>
              </a:rPr>
              <a:t>, a Conferência designou ao Escritório Mundial de Serviço (WSO) a tarefa de proteger a nossa propriedade intelectual em nome da Irmandade. Os fundos gerados pela venda de literatura levam nosso propósito primordial adiante. Isso acontece repetidamente em todo o mundo à medida que novas comunidades de NA se beneficiam da orientação e apoio do NAWS para traduções, por exemplo. Isso também assegura a fidelidade da mensagem de NA em qualquer língua e custeia importantes trabalhos de desenvolvimento da Irmandade, relações públicas, traduções e outros serviços cruciais.</a:t>
            </a:r>
          </a:p>
          <a:p>
            <a:pPr eaLnBrk="1" hangingPunct="1">
              <a:lnSpc>
                <a:spcPct val="95000"/>
              </a:lnSpc>
              <a:spcBef>
                <a:spcPct val="0"/>
              </a:spcBef>
            </a:pPr>
            <a:endParaRPr lang="en-US" sz="1400" smtClean="0"/>
          </a:p>
        </p:txBody>
      </p:sp>
      <p:sp>
        <p:nvSpPr>
          <p:cNvPr id="6246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0C4A7FC6-760B-4A07-9B0E-B0C9C2A68864}"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F57EFE8E-E6BA-4F94-A73E-76A19377458A}"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B590D37-7317-4953-89E7-661414DBA42C}"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F97A510B-7C30-40D1-B775-00A49C6DEDA2}"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C98EAC7-DC79-4435-9EF2-FE7E408EB0A5}" type="slidenum">
              <a:rPr lang="en-US"/>
              <a:pPr>
                <a:defRPr/>
              </a:pPr>
              <a:t>‹nº›</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F8AA1FFF-0319-4968-8649-EE3010F2129F}"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EE70478-3BED-4CF8-9E84-D70833EEAD00}" type="slidenum">
              <a:rPr lang="en-US"/>
              <a:pPr>
                <a:defRPr/>
              </a:pPr>
              <a:t>‹nº›</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2E098F98-F122-449B-AB8E-96296B18C58B}"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11D689E-BE46-42BD-BCC9-46B44F57F723}" type="slidenum">
              <a:rPr lang="en-US"/>
              <a:pPr>
                <a:defRPr/>
              </a:pPr>
              <a:t>‹nº›</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BAC40C26-54C9-4DC0-9EB1-9BC04ACD1433}"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9BD26F7-D278-45F2-A4C7-B049F0580671}" type="slidenum">
              <a:rPr lang="en-US"/>
              <a:pPr>
                <a:defRPr/>
              </a:pPr>
              <a:t>‹nº›</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Date Placeholder 3"/>
          <p:cNvSpPr>
            <a:spLocks noGrp="1" noChangeArrowheads="1"/>
          </p:cNvSpPr>
          <p:nvPr>
            <p:ph type="dt" sz="half" idx="10"/>
          </p:nvPr>
        </p:nvSpPr>
        <p:spPr>
          <a:ln/>
        </p:spPr>
        <p:txBody>
          <a:bodyPr/>
          <a:lstStyle>
            <a:lvl1pPr>
              <a:defRPr/>
            </a:lvl1pPr>
          </a:lstStyle>
          <a:p>
            <a:pPr>
              <a:defRPr/>
            </a:pPr>
            <a:fld id="{66924F13-E936-4CEF-BC4B-73CB326F8B96}"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EA0517A-1420-46E3-AC8C-8A8ADB4A64F6}" type="slidenum">
              <a:rPr lang="en-US"/>
              <a:pPr>
                <a:defRPr/>
              </a:pPr>
              <a:t>‹nº›</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3"/>
          <p:cNvSpPr>
            <a:spLocks noGrp="1" noChangeArrowheads="1"/>
          </p:cNvSpPr>
          <p:nvPr>
            <p:ph type="dt" sz="half" idx="10"/>
          </p:nvPr>
        </p:nvSpPr>
        <p:spPr>
          <a:ln/>
        </p:spPr>
        <p:txBody>
          <a:bodyPr/>
          <a:lstStyle>
            <a:lvl1pPr>
              <a:defRPr/>
            </a:lvl1pPr>
          </a:lstStyle>
          <a:p>
            <a:pPr>
              <a:defRPr/>
            </a:pPr>
            <a:fld id="{75103C8C-9F45-4D15-A1CC-A3CFFB0D9FB1}"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9DA437D-8A97-4C19-AA6C-823D4FE4CB2A}" type="slidenum">
              <a:rPr lang="en-US"/>
              <a:pPr>
                <a:defRPr/>
              </a:pPr>
              <a:t>‹nº›</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Date Placeholder 3"/>
          <p:cNvSpPr>
            <a:spLocks noGrp="1" noChangeArrowheads="1"/>
          </p:cNvSpPr>
          <p:nvPr>
            <p:ph type="dt" sz="half" idx="10"/>
          </p:nvPr>
        </p:nvSpPr>
        <p:spPr>
          <a:ln/>
        </p:spPr>
        <p:txBody>
          <a:bodyPr/>
          <a:lstStyle>
            <a:lvl1pPr>
              <a:defRPr/>
            </a:lvl1pPr>
          </a:lstStyle>
          <a:p>
            <a:pPr>
              <a:defRPr/>
            </a:pPr>
            <a:fld id="{60D4310D-82B7-4601-96E0-4C0FAE24D879}" type="datetime1">
              <a:rPr lang="en-US"/>
              <a:pPr>
                <a:defRPr/>
              </a:pPr>
              <a:t>12/27/2017</a:t>
            </a:fld>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0759BB0-7741-4C05-997D-A41E8F2937C9}" type="slidenum">
              <a:rPr lang="en-US"/>
              <a:pPr>
                <a:defRPr/>
              </a:pPr>
              <a:t>‹nº›</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Date Placeholder 3"/>
          <p:cNvSpPr>
            <a:spLocks noGrp="1" noChangeArrowheads="1"/>
          </p:cNvSpPr>
          <p:nvPr>
            <p:ph type="dt" sz="half" idx="10"/>
          </p:nvPr>
        </p:nvSpPr>
        <p:spPr>
          <a:ln/>
        </p:spPr>
        <p:txBody>
          <a:bodyPr/>
          <a:lstStyle>
            <a:lvl1pPr>
              <a:defRPr/>
            </a:lvl1pPr>
          </a:lstStyle>
          <a:p>
            <a:pPr>
              <a:defRPr/>
            </a:pPr>
            <a:fld id="{8467E078-AC24-463A-95B1-89D6E7CB759B}" type="datetime1">
              <a:rPr lang="en-US"/>
              <a:pPr>
                <a:defRPr/>
              </a:pPr>
              <a:t>12/27/2017</a:t>
            </a:fld>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761111F-0B1A-4CE6-BF65-3DC78470B47C}" type="slidenum">
              <a:rPr lang="en-US"/>
              <a:pPr>
                <a:defRPr/>
              </a:pPr>
              <a:t>‹nº›</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80BEAE82-12DB-4797-ADB7-61E247B6E9FC}" type="datetime1">
              <a:rPr lang="en-US"/>
              <a:pPr>
                <a:defRPr/>
              </a:pPr>
              <a:t>12/27/2017</a:t>
            </a:fld>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7AE450E4-6A14-495D-8152-0F2220229562}" type="slidenum">
              <a:rPr lang="en-US"/>
              <a:pPr>
                <a:defRPr/>
              </a:pPr>
              <a:t>‹nº›</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BE2E9736-0A25-4281-9D96-ECDFC3274EE1}"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142097C-C67E-4088-9AC4-BA9512E915A6}" type="slidenum">
              <a:rPr lang="en-US"/>
              <a:pPr>
                <a:defRPr/>
              </a:pPr>
              <a:t>‹nº›</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746EE43B-5501-4785-A352-4D2E97F08C52}"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9B44772-A1B5-4802-B52B-DCB1819B07D4}"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E858A0E1-B5DB-4C1B-8810-01E7B72D8EFC}"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7834762-5FA8-4FBB-B595-BD3E942E1F39}" type="slidenum">
              <a:rPr lang="en-US"/>
              <a:pPr>
                <a:defRPr/>
              </a:pPr>
              <a:t>‹nº›</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E7C72E9B-F2F2-4787-B84B-A351FD7981C1}"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64918C1-86CE-407A-9FF1-EC0ABE1D0BFE}" type="slidenum">
              <a:rPr lang="en-US"/>
              <a:pPr>
                <a:defRPr/>
              </a:pPr>
              <a:t>‹nº›</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DFEEC90F-F654-4BC3-86F3-BD840245B698}"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CEF30A0-F052-4223-A628-1764836063A4}" type="slidenum">
              <a:rPr lang="en-US"/>
              <a:pPr>
                <a:defRPr/>
              </a:pPr>
              <a:t>‹nº›</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ADD16E9D-A390-413D-B9F1-563B40F0CCD3}"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515AD91-0317-4A2C-BF78-9ABB778A1090}"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3E2A28EC-A1FA-4443-B93B-0C37C27BA51B}"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B9AF975-2AEC-4332-BCC2-41961CE1A55F}"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Date Placeholder 3"/>
          <p:cNvSpPr>
            <a:spLocks noGrp="1" noChangeArrowheads="1"/>
          </p:cNvSpPr>
          <p:nvPr>
            <p:ph type="dt" sz="half" idx="10"/>
          </p:nvPr>
        </p:nvSpPr>
        <p:spPr>
          <a:ln/>
        </p:spPr>
        <p:txBody>
          <a:bodyPr/>
          <a:lstStyle>
            <a:lvl1pPr>
              <a:defRPr/>
            </a:lvl1pPr>
          </a:lstStyle>
          <a:p>
            <a:pPr>
              <a:defRPr/>
            </a:pPr>
            <a:fld id="{0A59619F-1F64-4B53-8B6D-8A440D69A123}"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FD455EA-7CFB-4666-A752-243ADD0FF00D}"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3"/>
          <p:cNvSpPr>
            <a:spLocks noGrp="1" noChangeArrowheads="1"/>
          </p:cNvSpPr>
          <p:nvPr>
            <p:ph type="dt" sz="half" idx="10"/>
          </p:nvPr>
        </p:nvSpPr>
        <p:spPr>
          <a:ln/>
        </p:spPr>
        <p:txBody>
          <a:bodyPr/>
          <a:lstStyle>
            <a:lvl1pPr>
              <a:defRPr/>
            </a:lvl1pPr>
          </a:lstStyle>
          <a:p>
            <a:pPr>
              <a:defRPr/>
            </a:pPr>
            <a:fld id="{F0D2A531-EC18-45D3-8D6C-EBDDF9BCAED3}"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B5F2665-61B4-46D0-8E63-78F50A0EB9CE}"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Date Placeholder 3"/>
          <p:cNvSpPr>
            <a:spLocks noGrp="1" noChangeArrowheads="1"/>
          </p:cNvSpPr>
          <p:nvPr>
            <p:ph type="dt" sz="half" idx="10"/>
          </p:nvPr>
        </p:nvSpPr>
        <p:spPr>
          <a:ln/>
        </p:spPr>
        <p:txBody>
          <a:bodyPr/>
          <a:lstStyle>
            <a:lvl1pPr>
              <a:defRPr/>
            </a:lvl1pPr>
          </a:lstStyle>
          <a:p>
            <a:pPr>
              <a:defRPr/>
            </a:pPr>
            <a:fld id="{7C26DE2A-E11B-49B5-AA4B-0FA5AA77A3A2}" type="datetime1">
              <a:rPr lang="en-US"/>
              <a:pPr>
                <a:defRPr/>
              </a:pPr>
              <a:t>12/27/2017</a:t>
            </a:fld>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B84EC197-F842-466E-BB61-2DC044F56741}"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Date Placeholder 3"/>
          <p:cNvSpPr>
            <a:spLocks noGrp="1" noChangeArrowheads="1"/>
          </p:cNvSpPr>
          <p:nvPr>
            <p:ph type="dt" sz="half" idx="10"/>
          </p:nvPr>
        </p:nvSpPr>
        <p:spPr>
          <a:ln/>
        </p:spPr>
        <p:txBody>
          <a:bodyPr/>
          <a:lstStyle>
            <a:lvl1pPr>
              <a:defRPr/>
            </a:lvl1pPr>
          </a:lstStyle>
          <a:p>
            <a:pPr>
              <a:defRPr/>
            </a:pPr>
            <a:fld id="{12276B9B-5CA2-482D-A81D-390CCA9E46DC}" type="datetime1">
              <a:rPr lang="en-US"/>
              <a:pPr>
                <a:defRPr/>
              </a:pPr>
              <a:t>12/27/2017</a:t>
            </a:fld>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27290A3A-92DB-4714-9B4F-7C27F686B73D}"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F1ED77E-3EC2-4B77-B6A7-C9E744E5657C}" type="datetime1">
              <a:rPr lang="en-US"/>
              <a:pPr>
                <a:defRPr/>
              </a:pPr>
              <a:t>12/27/2017</a:t>
            </a:fld>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C97D5625-C9DB-414F-BDD3-1521D67BCB0D}"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Date Placeholder 3"/>
          <p:cNvSpPr>
            <a:spLocks noGrp="1" noChangeArrowheads="1"/>
          </p:cNvSpPr>
          <p:nvPr>
            <p:ph type="dt" sz="half" idx="10"/>
          </p:nvPr>
        </p:nvSpPr>
        <p:spPr>
          <a:ln/>
        </p:spPr>
        <p:txBody>
          <a:bodyPr/>
          <a:lstStyle>
            <a:lvl1pPr>
              <a:defRPr/>
            </a:lvl1pPr>
          </a:lstStyle>
          <a:p>
            <a:pPr>
              <a:defRPr/>
            </a:pPr>
            <a:fld id="{786A666C-2411-47F6-A908-73236ADC067E}"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243C1A1-8785-4CC0-8CDD-EAC9F0622D6E}"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050F51D2-D549-4444-BD72-48DF49BD48C8}"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6265C67-8A9E-4698-A952-EA48FA24F6C9}"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8F00C65B-47A1-463B-B6BA-2A77FBD364F0}"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B84F409A-2124-4C43-AF5D-F8823FEFC828}"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5DDCBAB9-0F11-4755-88AE-675E6B5D790B}"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DF17892-CEE2-4224-A7B2-6143C1BADD37}"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97AAB851-8CFC-4853-9A5F-219706860D79}"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879ECFC-CA84-4F82-86ED-1CF6E5CA6ADB}" type="slidenum">
              <a:rPr lang="en-US"/>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3"/>
          <p:cNvSpPr>
            <a:spLocks noGrp="1" noChangeArrowheads="1"/>
          </p:cNvSpPr>
          <p:nvPr>
            <p:ph type="dt" sz="half" idx="10"/>
          </p:nvPr>
        </p:nvSpPr>
        <p:spPr>
          <a:ln/>
        </p:spPr>
        <p:txBody>
          <a:bodyPr/>
          <a:lstStyle>
            <a:lvl1pPr>
              <a:defRPr/>
            </a:lvl1pPr>
          </a:lstStyle>
          <a:p>
            <a:pPr>
              <a:defRPr/>
            </a:pPr>
            <a:fld id="{22517EAB-5134-471E-90E5-B5E856271131}"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1282EF3-8788-41C1-9D6C-0DB055742D6C}"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Date Placeholder 3"/>
          <p:cNvSpPr>
            <a:spLocks noGrp="1" noChangeArrowheads="1"/>
          </p:cNvSpPr>
          <p:nvPr>
            <p:ph type="dt" sz="half" idx="10"/>
          </p:nvPr>
        </p:nvSpPr>
        <p:spPr>
          <a:ln/>
        </p:spPr>
        <p:txBody>
          <a:bodyPr/>
          <a:lstStyle>
            <a:lvl1pPr>
              <a:defRPr/>
            </a:lvl1pPr>
          </a:lstStyle>
          <a:p>
            <a:pPr>
              <a:defRPr/>
            </a:pPr>
            <a:fld id="{B72AED6F-83BD-47CE-A0E9-337C35504800}" type="datetime1">
              <a:rPr lang="en-US"/>
              <a:pPr>
                <a:defRPr/>
              </a:pPr>
              <a:t>12/27/2017</a:t>
            </a:fld>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85E1844C-E9CC-4304-8190-CE2CF9F0A3E9}"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Date Placeholder 3"/>
          <p:cNvSpPr>
            <a:spLocks noGrp="1" noChangeArrowheads="1"/>
          </p:cNvSpPr>
          <p:nvPr>
            <p:ph type="dt" sz="half" idx="10"/>
          </p:nvPr>
        </p:nvSpPr>
        <p:spPr>
          <a:ln/>
        </p:spPr>
        <p:txBody>
          <a:bodyPr/>
          <a:lstStyle>
            <a:lvl1pPr>
              <a:defRPr/>
            </a:lvl1pPr>
          </a:lstStyle>
          <a:p>
            <a:pPr>
              <a:defRPr/>
            </a:pPr>
            <a:fld id="{1C87D00F-1831-452A-9B02-CB65A58BA420}" type="datetime1">
              <a:rPr lang="en-US"/>
              <a:pPr>
                <a:defRPr/>
              </a:pPr>
              <a:t>12/27/2017</a:t>
            </a:fld>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623C4B61-C314-447E-A170-2C098C8EDE18}" type="slidenum">
              <a:rPr lang="en-US"/>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AA75640-E728-40B6-B676-A838C143D4CC}" type="datetime1">
              <a:rPr lang="en-US"/>
              <a:pPr>
                <a:defRPr/>
              </a:pPr>
              <a:t>12/27/2017</a:t>
            </a:fld>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BA2F3DD-B37E-49C5-A6AC-7633F0C4D49E}" type="slidenum">
              <a:rPr lang="en-US"/>
              <a:pPr>
                <a:defRPr/>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6036EDB9-8D2A-460A-AE2A-F98954C8EEDA}"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CD7CD159-90B9-4F94-A0F6-921DEFB497E2}" type="slidenum">
              <a:rPr lang="en-US"/>
              <a:pPr>
                <a:defRPr/>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FFF0F624-CFB0-4C32-8C5C-E0C574D845F1}"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EEED324-3F5D-43AC-96BA-BC3E75746A57}" type="slidenum">
              <a:rPr lang="en-US"/>
              <a:pPr>
                <a:defRPr/>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5.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6.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6.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Date Placeholder 3"/>
          <p:cNvSpPr>
            <a:spLocks noGrp="1" noChangeArrowheads="1"/>
          </p:cNvSpPr>
          <p:nvPr>
            <p:ph type="dt" sz="half" idx="2"/>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charset="0"/>
              </a:defRPr>
            </a:lvl1pPr>
          </a:lstStyle>
          <a:p>
            <a:pPr>
              <a:defRPr/>
            </a:pPr>
            <a:fld id="{B16CA545-4803-4D4E-AAF7-BBCA79D1173E}" type="datetime1">
              <a:rPr lang="en-US"/>
              <a:pPr>
                <a:defRPr/>
              </a:pPr>
              <a:t>12/27/2017</a:t>
            </a:fld>
            <a:endParaRPr lang="en-US"/>
          </a:p>
        </p:txBody>
      </p:sp>
      <p:sp>
        <p:nvSpPr>
          <p:cNvPr id="1029" name="Footer Placeholder 4"/>
          <p:cNvSpPr>
            <a:spLocks noGrp="1" noChangeArrowheads="1"/>
          </p:cNvSpPr>
          <p:nvPr>
            <p:ph type="ftr" sz="quarter" idx="3"/>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cs typeface="Arial" charset="0"/>
              </a:defRPr>
            </a:lvl1pPr>
          </a:lstStyle>
          <a:p>
            <a:pPr>
              <a:defRPr/>
            </a:pPr>
            <a:endParaRPr lang="pt-BR"/>
          </a:p>
        </p:txBody>
      </p:sp>
      <p:sp>
        <p:nvSpPr>
          <p:cNvPr id="1030" name="Slide Number Placeholder 5"/>
          <p:cNvSpPr>
            <a:spLocks noGrp="1" noChangeArrowheads="1"/>
          </p:cNvSpPr>
          <p:nvPr>
            <p:ph type="sldNum" sz="quarter" idx="4"/>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Arial" charset="0"/>
              </a:defRPr>
            </a:lvl1pPr>
          </a:lstStyle>
          <a:p>
            <a:pPr>
              <a:defRPr/>
            </a:pPr>
            <a:fld id="{FA25A0B2-AD6D-4446-9A47-F451FD5BF41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1" name="Shape 82"/>
          <p:cNvSpPr>
            <a:spLocks noChangeShapeType="1"/>
          </p:cNvSpPr>
          <p:nvPr/>
        </p:nvSpPr>
        <p:spPr bwMode="auto">
          <a:xfrm>
            <a:off x="317500" y="466725"/>
            <a:ext cx="114808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latin typeface="Calibri" pitchFamily="34" charset="0"/>
              <a:cs typeface="Arial" charset="0"/>
            </a:endParaRPr>
          </a:p>
        </p:txBody>
      </p:sp>
      <p:pic>
        <p:nvPicPr>
          <p:cNvPr id="10243"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103" name="Shape 82"/>
          <p:cNvSpPr>
            <a:spLocks noChangeShapeType="1"/>
          </p:cNvSpPr>
          <p:nvPr/>
        </p:nvSpPr>
        <p:spPr bwMode="auto">
          <a:xfrm>
            <a:off x="330200" y="1927225"/>
            <a:ext cx="114681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latin typeface="Calibri" pitchFamily="34" charset="0"/>
              <a:cs typeface="Arial" charset="0"/>
            </a:endParaRPr>
          </a:p>
        </p:txBody>
      </p:sp>
      <p:sp>
        <p:nvSpPr>
          <p:cNvPr id="10245"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6"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8" name="Shape 82"/>
          <p:cNvSpPr>
            <a:spLocks noChangeShapeType="1"/>
          </p:cNvSpPr>
          <p:nvPr/>
        </p:nvSpPr>
        <p:spPr bwMode="auto">
          <a:xfrm>
            <a:off x="317500" y="466725"/>
            <a:ext cx="114808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latin typeface="Calibri" pitchFamily="34" charset="0"/>
              <a:cs typeface="Arial" charset="0"/>
            </a:endParaRPr>
          </a:p>
        </p:txBody>
      </p:sp>
      <p:pic>
        <p:nvPicPr>
          <p:cNvPr id="11267"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110" name="Shape 82"/>
          <p:cNvSpPr>
            <a:spLocks noChangeShapeType="1"/>
          </p:cNvSpPr>
          <p:nvPr/>
        </p:nvSpPr>
        <p:spPr bwMode="auto">
          <a:xfrm>
            <a:off x="330200" y="1927225"/>
            <a:ext cx="114681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latin typeface="Calibri" pitchFamily="34" charset="0"/>
              <a:cs typeface="Arial" charset="0"/>
            </a:endParaRPr>
          </a:p>
        </p:txBody>
      </p:sp>
      <p:sp>
        <p:nvSpPr>
          <p:cNvPr id="1111" name="Shape 97"/>
          <p:cNvSpPr>
            <a:spLocks noChangeArrowheads="1"/>
          </p:cNvSpPr>
          <p:nvPr/>
        </p:nvSpPr>
        <p:spPr bwMode="auto">
          <a:xfrm>
            <a:off x="2878138" y="679450"/>
            <a:ext cx="8455025" cy="1079500"/>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marL="0" lvl="1" algn="ctr" defTabSz="457200">
              <a:defRPr/>
            </a:pPr>
            <a:r>
              <a:rPr lang="en-US" altLang="en-US" sz="6600" b="1">
                <a:latin typeface="Cambria" pitchFamily="18" charset="0"/>
                <a:cs typeface="Arial" charset="0"/>
                <a:sym typeface="BotonBQ-Bold"/>
              </a:rPr>
              <a:t>Pause for Discussion</a:t>
            </a:r>
          </a:p>
        </p:txBody>
      </p:sp>
      <p:grpSp>
        <p:nvGrpSpPr>
          <p:cNvPr id="11270" name="Group 88"/>
          <p:cNvGrpSpPr>
            <a:grpSpLocks/>
          </p:cNvGrpSpPr>
          <p:nvPr/>
        </p:nvGrpSpPr>
        <p:grpSpPr bwMode="auto">
          <a:xfrm>
            <a:off x="0" y="5026025"/>
            <a:ext cx="1866900" cy="1831975"/>
            <a:chOff x="0" y="0"/>
            <a:chExt cx="5188942" cy="5089274"/>
          </a:xfrm>
        </p:grpSpPr>
        <p:sp>
          <p:nvSpPr>
            <p:cNvPr id="1113"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cs typeface="Arial" charset="0"/>
              </a:endParaRPr>
            </a:p>
          </p:txBody>
        </p:sp>
        <p:sp>
          <p:nvSpPr>
            <p:cNvPr id="1114"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cs typeface="Arial" charset="0"/>
              </a:endParaRPr>
            </a:p>
          </p:txBody>
        </p:sp>
        <p:sp>
          <p:nvSpPr>
            <p:cNvPr id="1115"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r>
                <a:rPr lang="en-US" altLang="en-US" sz="1400">
                  <a:solidFill>
                    <a:srgbClr val="85888D"/>
                  </a:solidFill>
                  <a:latin typeface="Helvetica" charset="0"/>
                  <a:cs typeface="Helvetica" charset="0"/>
                  <a:sym typeface="Helvetica" charset="0"/>
                </a:rPr>
                <a:t>®</a:t>
              </a:r>
            </a:p>
          </p:txBody>
        </p:sp>
      </p:grpSp>
      <p:sp>
        <p:nvSpPr>
          <p:cNvPr id="1127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120" name="Shape 107"/>
          <p:cNvSpPr>
            <a:spLocks noChangeArrowheads="1"/>
          </p:cNvSpPr>
          <p:nvPr/>
        </p:nvSpPr>
        <p:spPr bwMode="auto">
          <a:xfrm>
            <a:off x="-26988" y="922338"/>
            <a:ext cx="12247563" cy="4065587"/>
          </a:xfrm>
          <a:prstGeom prst="rect">
            <a:avLst/>
          </a:prstGeom>
          <a:solidFill>
            <a:srgbClr val="838689"/>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254000" tIns="254000" rIns="254000" bIns="254000" anchor="ctr"/>
          <a:lstStyle/>
          <a:p>
            <a:pPr lvl="1" algn="r" defTabSz="457200">
              <a:defRPr/>
            </a:pPr>
            <a:endParaRPr lang="en-US" altLang="en-US" sz="3200">
              <a:solidFill>
                <a:srgbClr val="FFFFFF"/>
              </a:solidFill>
              <a:latin typeface="Boton BQ Medium"/>
              <a:ea typeface="Boton BQ Medium"/>
              <a:cs typeface="Boton BQ Medium"/>
              <a:sym typeface="Boton BQ Medium"/>
            </a:endParaRPr>
          </a:p>
        </p:txBody>
      </p:sp>
      <p:grpSp>
        <p:nvGrpSpPr>
          <p:cNvPr id="12291" name="Group 97"/>
          <p:cNvGrpSpPr>
            <a:grpSpLocks/>
          </p:cNvGrpSpPr>
          <p:nvPr/>
        </p:nvGrpSpPr>
        <p:grpSpPr bwMode="auto">
          <a:xfrm>
            <a:off x="0" y="4330700"/>
            <a:ext cx="2576513" cy="2527300"/>
            <a:chOff x="0" y="0"/>
            <a:chExt cx="5188942" cy="5089274"/>
          </a:xfrm>
        </p:grpSpPr>
        <p:sp>
          <p:nvSpPr>
            <p:cNvPr id="1122"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latin typeface="Calibri" pitchFamily="34" charset="0"/>
                <a:cs typeface="Arial" charset="0"/>
              </a:endParaRPr>
            </a:p>
          </p:txBody>
        </p:sp>
        <p:sp>
          <p:nvSpPr>
            <p:cNvPr id="1123"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latin typeface="Calibri" pitchFamily="34" charset="0"/>
                <a:cs typeface="Arial" charset="0"/>
              </a:endParaRPr>
            </a:p>
          </p:txBody>
        </p:sp>
        <p:sp>
          <p:nvSpPr>
            <p:cNvPr id="1124"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r>
                <a:rPr lang="en-US" altLang="en-US">
                  <a:solidFill>
                    <a:srgbClr val="85888D"/>
                  </a:solidFill>
                  <a:latin typeface="Helvetica" charset="0"/>
                  <a:cs typeface="Helvetica" charset="0"/>
                  <a:sym typeface="Helvetica" charset="0"/>
                </a:rPr>
                <a:t>®</a:t>
              </a:r>
            </a:p>
          </p:txBody>
        </p:sp>
      </p:grpSp>
      <p:grpSp>
        <p:nvGrpSpPr>
          <p:cNvPr id="12292" name="Group 101"/>
          <p:cNvGrpSpPr>
            <a:grpSpLocks/>
          </p:cNvGrpSpPr>
          <p:nvPr/>
        </p:nvGrpSpPr>
        <p:grpSpPr bwMode="auto">
          <a:xfrm rot="-1560000">
            <a:off x="155575" y="-344488"/>
            <a:ext cx="6184900" cy="7546976"/>
            <a:chOff x="0" y="0"/>
            <a:chExt cx="12371394" cy="15095651"/>
          </a:xfrm>
        </p:grpSpPr>
        <p:sp>
          <p:nvSpPr>
            <p:cNvPr id="1126" name="Shape 112"/>
            <p:cNvSpPr>
              <a:spLocks noChangeArrowheads="1"/>
            </p:cNvSpPr>
            <p:nvPr/>
          </p:nvSpPr>
          <p:spPr bwMode="auto">
            <a:xfrm rot="540000">
              <a:off x="987269" y="729531"/>
              <a:ext cx="10396290" cy="13434938"/>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latin typeface="Calibri" pitchFamily="34" charset="0"/>
                  <a:cs typeface="Arial" charset="0"/>
                </a:rPr>
                <a:t>     </a:t>
              </a:r>
            </a:p>
          </p:txBody>
        </p:sp>
        <p:pic>
          <p:nvPicPr>
            <p:cNvPr id="12296"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sp>
        <p:nvSpPr>
          <p:cNvPr id="1229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132" name="Shape 39"/>
          <p:cNvSpPr>
            <a:spLocks noChangeArrowheads="1"/>
          </p:cNvSpPr>
          <p:nvPr/>
        </p:nvSpPr>
        <p:spPr bwMode="auto">
          <a:xfrm>
            <a:off x="0" y="1681163"/>
            <a:ext cx="12192000" cy="2354262"/>
          </a:xfrm>
          <a:prstGeom prst="rect">
            <a:avLst/>
          </a:prstGeom>
          <a:solidFill>
            <a:srgbClr val="A7A9AC"/>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wrap="none" lIns="365760" tIns="254000" rIns="254000" bIns="254000" anchor="ctr"/>
          <a:lstStyle/>
          <a:p>
            <a:pPr marL="0" lvl="1" defTabSz="457200">
              <a:defRPr/>
            </a:pPr>
            <a:endParaRPr lang="pt-BR" sz="3200" b="1">
              <a:solidFill>
                <a:srgbClr val="FFFFFF"/>
              </a:solidFill>
              <a:latin typeface="Cambria" pitchFamily="18" charset="0"/>
              <a:cs typeface="Arial" charset="0"/>
              <a:sym typeface="Boton BQ Medium"/>
            </a:endParaRPr>
          </a:p>
        </p:txBody>
      </p:sp>
      <p:grpSp>
        <p:nvGrpSpPr>
          <p:cNvPr id="13315" name="Group 109"/>
          <p:cNvGrpSpPr>
            <a:grpSpLocks/>
          </p:cNvGrpSpPr>
          <p:nvPr/>
        </p:nvGrpSpPr>
        <p:grpSpPr bwMode="auto">
          <a:xfrm>
            <a:off x="6340475" y="-344488"/>
            <a:ext cx="6184900" cy="7546976"/>
            <a:chOff x="0" y="0"/>
            <a:chExt cx="12371394" cy="15095651"/>
          </a:xfrm>
        </p:grpSpPr>
        <p:sp>
          <p:nvSpPr>
            <p:cNvPr id="1134" name="Shape 40"/>
            <p:cNvSpPr>
              <a:spLocks noChangeArrowheads="1"/>
            </p:cNvSpPr>
            <p:nvPr/>
          </p:nvSpPr>
          <p:spPr bwMode="auto">
            <a:xfrm rot="540000">
              <a:off x="987553" y="730334"/>
              <a:ext cx="10396290" cy="13434936"/>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solidFill>
                    <a:srgbClr val="000000"/>
                  </a:solidFill>
                  <a:latin typeface="Calibri" pitchFamily="34" charset="0"/>
                  <a:cs typeface="Arial" charset="0"/>
                </a:rPr>
                <a:t>     </a:t>
              </a:r>
            </a:p>
          </p:txBody>
        </p:sp>
        <p:pic>
          <p:nvPicPr>
            <p:cNvPr id="13323"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grpSp>
        <p:nvGrpSpPr>
          <p:cNvPr id="13316" name="Group 112"/>
          <p:cNvGrpSpPr>
            <a:grpSpLocks/>
          </p:cNvGrpSpPr>
          <p:nvPr/>
        </p:nvGrpSpPr>
        <p:grpSpPr bwMode="auto">
          <a:xfrm>
            <a:off x="0" y="4330700"/>
            <a:ext cx="2576513" cy="2527300"/>
            <a:chOff x="0" y="0"/>
            <a:chExt cx="5188942" cy="5089274"/>
          </a:xfrm>
        </p:grpSpPr>
        <p:sp>
          <p:nvSpPr>
            <p:cNvPr id="1137"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cs typeface="Arial" charset="0"/>
              </a:endParaRPr>
            </a:p>
          </p:txBody>
        </p:sp>
        <p:sp>
          <p:nvSpPr>
            <p:cNvPr id="1138"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cs typeface="Arial" charset="0"/>
              </a:endParaRPr>
            </a:p>
          </p:txBody>
        </p:sp>
        <p:sp>
          <p:nvSpPr>
            <p:cNvPr id="1139"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r>
                <a:rPr lang="en-US" altLang="en-US">
                  <a:solidFill>
                    <a:srgbClr val="85888D"/>
                  </a:solidFill>
                  <a:latin typeface="Helvetica" charset="0"/>
                  <a:cs typeface="Helvetica" charset="0"/>
                  <a:sym typeface="Helvetica" charset="0"/>
                </a:rPr>
                <a:t>®</a:t>
              </a:r>
            </a:p>
          </p:txBody>
        </p:sp>
      </p:grpSp>
      <p:sp>
        <p:nvSpPr>
          <p:cNvPr id="13317"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8"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14338" name="Picture 19"/>
          <p:cNvPicPr preferRelativeResize="0">
            <a:picLocks noChangeArrowheads="1"/>
          </p:cNvPicPr>
          <p:nvPr/>
        </p:nvPicPr>
        <p:blipFill>
          <a:blip r:embed="rId13"/>
          <a:srcRect/>
          <a:stretch>
            <a:fillRect/>
          </a:stretch>
        </p:blipFill>
        <p:spPr bwMode="auto">
          <a:xfrm>
            <a:off x="571500" y="595313"/>
            <a:ext cx="5438775" cy="1281112"/>
          </a:xfrm>
          <a:prstGeom prst="rect">
            <a:avLst/>
          </a:prstGeom>
          <a:noFill/>
          <a:ln w="9525" algn="ctr">
            <a:noFill/>
            <a:miter lim="800000"/>
            <a:headEnd/>
            <a:tailEnd/>
          </a:ln>
        </p:spPr>
      </p:pic>
      <p:sp>
        <p:nvSpPr>
          <p:cNvPr id="1145" name="Shape 48"/>
          <p:cNvSpPr>
            <a:spLocks noChangeArrowheads="1"/>
          </p:cNvSpPr>
          <p:nvPr/>
        </p:nvSpPr>
        <p:spPr bwMode="auto">
          <a:xfrm>
            <a:off x="6756400" y="227013"/>
            <a:ext cx="5200650" cy="6403975"/>
          </a:xfrm>
          <a:prstGeom prst="rect">
            <a:avLst/>
          </a:prstGeom>
          <a:solidFill>
            <a:srgbClr val="A7A9AC"/>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35719" tIns="35719" rIns="35719" bIns="35719" anchor="ctr"/>
          <a:lstStyle/>
          <a:p>
            <a:pPr>
              <a:defRPr/>
            </a:pPr>
            <a:endParaRPr lang="en-US" altLang="en-US" sz="1600">
              <a:solidFill>
                <a:srgbClr val="FFFFFF"/>
              </a:solidFill>
              <a:latin typeface="Calibri" pitchFamily="34" charset="0"/>
              <a:cs typeface="Arial" charset="0"/>
            </a:endParaRPr>
          </a:p>
        </p:txBody>
      </p:sp>
      <p:grpSp>
        <p:nvGrpSpPr>
          <p:cNvPr id="14340" name="Group 122"/>
          <p:cNvGrpSpPr>
            <a:grpSpLocks/>
          </p:cNvGrpSpPr>
          <p:nvPr/>
        </p:nvGrpSpPr>
        <p:grpSpPr bwMode="auto">
          <a:xfrm>
            <a:off x="12700" y="4318000"/>
            <a:ext cx="2595563" cy="2544763"/>
            <a:chOff x="0" y="0"/>
            <a:chExt cx="5188942" cy="5089274"/>
          </a:xfrm>
        </p:grpSpPr>
        <p:sp>
          <p:nvSpPr>
            <p:cNvPr id="1147" name="Shape 49"/>
            <p:cNvSpPr>
              <a:spLocks noChangeArrowheads="1"/>
            </p:cNvSpPr>
            <p:nvPr/>
          </p:nvSpPr>
          <p:spPr bwMode="auto">
            <a:xfrm rot="18900000">
              <a:off x="771201" y="771488"/>
              <a:ext cx="3548157" cy="3546298"/>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cs typeface="Arial" charset="0"/>
              </a:endParaRPr>
            </a:p>
          </p:txBody>
        </p:sp>
        <p:sp>
          <p:nvSpPr>
            <p:cNvPr id="1148" name="Shape 50"/>
            <p:cNvSpPr>
              <a:spLocks/>
            </p:cNvSpPr>
            <p:nvPr/>
          </p:nvSpPr>
          <p:spPr bwMode="auto">
            <a:xfrm>
              <a:off x="0" y="0"/>
              <a:ext cx="5090557"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cs typeface="Arial" charset="0"/>
              </a:endParaRPr>
            </a:p>
          </p:txBody>
        </p:sp>
        <p:sp>
          <p:nvSpPr>
            <p:cNvPr id="1149" name="Shape 51"/>
            <p:cNvSpPr>
              <a:spLocks noChangeArrowheads="1"/>
            </p:cNvSpPr>
            <p:nvPr/>
          </p:nvSpPr>
          <p:spPr bwMode="auto">
            <a:xfrm>
              <a:off x="4411393" y="4073324"/>
              <a:ext cx="777549" cy="971502"/>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r>
                <a:rPr lang="en-US" altLang="en-US" sz="1400">
                  <a:solidFill>
                    <a:srgbClr val="85888D"/>
                  </a:solidFill>
                  <a:latin typeface="Helvetica" charset="0"/>
                  <a:cs typeface="Helvetica" charset="0"/>
                  <a:sym typeface="Helvetica" charset="0"/>
                </a:rPr>
                <a:t>®</a:t>
              </a:r>
            </a:p>
          </p:txBody>
        </p:sp>
      </p:grpSp>
      <p:sp>
        <p:nvSpPr>
          <p:cNvPr id="1150" name="Shape 54"/>
          <p:cNvSpPr>
            <a:spLocks noChangeArrowheads="1"/>
          </p:cNvSpPr>
          <p:nvPr/>
        </p:nvSpPr>
        <p:spPr bwMode="auto">
          <a:xfrm>
            <a:off x="7467600" y="661988"/>
            <a:ext cx="3781425" cy="3675062"/>
          </a:xfrm>
          <a:prstGeom prst="rect">
            <a:avLst/>
          </a:prstGeom>
          <a:noFill/>
          <a:ln w="12700" cap="flat" algn="ctr">
            <a:noFill/>
            <a:prstDash val="solid"/>
            <a:miter lim="400000"/>
            <a:headEnd type="none" w="med" len="med"/>
            <a:tailEnd type="none" w="med" len="med"/>
          </a:ln>
          <a:effectLst/>
        </p:spPr>
        <p:txBody>
          <a:bodyPr lIns="22860" rIns="22860"/>
          <a:lstStyle/>
          <a:p>
            <a:pPr marL="288925" indent="-288925" defTabSz="457200">
              <a:lnSpc>
                <a:spcPct val="90000"/>
              </a:lnSpc>
              <a:spcBef>
                <a:spcPts val="900"/>
              </a:spcBef>
              <a:buSzPct val="75000"/>
              <a:buFontTx/>
              <a:buChar char="•"/>
              <a:defRPr/>
            </a:pPr>
            <a:endParaRPr lang="en-US" altLang="en-US" sz="2900" b="1">
              <a:solidFill>
                <a:srgbClr val="FFFFFF"/>
              </a:solidFill>
              <a:latin typeface="Cambria" pitchFamily="18" charset="0"/>
              <a:cs typeface="Arial" charset="0"/>
              <a:sym typeface="PopplLaudatio-Regular"/>
            </a:endParaRPr>
          </a:p>
        </p:txBody>
      </p:sp>
      <p:sp>
        <p:nvSpPr>
          <p:cNvPr id="1151" name="Shape 55"/>
          <p:cNvSpPr>
            <a:spLocks noChangeArrowheads="1"/>
          </p:cNvSpPr>
          <p:nvPr/>
        </p:nvSpPr>
        <p:spPr bwMode="auto">
          <a:xfrm>
            <a:off x="7123113" y="4818063"/>
            <a:ext cx="4475162" cy="1477962"/>
          </a:xfrm>
          <a:prstGeom prst="rect">
            <a:avLst/>
          </a:prstGeom>
          <a:noFill/>
          <a:ln w="12700" cap="flat" algn="ctr">
            <a:noFill/>
            <a:prstDash val="solid"/>
            <a:miter lim="400000"/>
            <a:headEnd type="none" w="med" len="med"/>
            <a:tailEnd type="none" w="med" len="med"/>
          </a:ln>
          <a:effectLst/>
        </p:spPr>
        <p:txBody>
          <a:bodyPr lIns="22860" rIns="22860"/>
          <a:lstStyle/>
          <a:p>
            <a:pPr algn="ctr" defTabSz="457200">
              <a:spcBef>
                <a:spcPts val="300"/>
              </a:spcBef>
              <a:defRPr/>
            </a:pPr>
            <a:r>
              <a:rPr lang="en-US" altLang="en-US" sz="3000" b="1" i="1">
                <a:solidFill>
                  <a:srgbClr val="FFFFFF"/>
                </a:solidFill>
                <a:latin typeface="Cambria" pitchFamily="18" charset="0"/>
                <a:cs typeface="Arial" charset="0"/>
                <a:sym typeface="PopplLaudatio-Italic"/>
              </a:rPr>
              <a:t>CAR</a:t>
            </a:r>
            <a:r>
              <a:rPr lang="en-US" altLang="en-US" sz="3000" b="1">
                <a:solidFill>
                  <a:srgbClr val="FFFFFF"/>
                </a:solidFill>
                <a:latin typeface="Cambria" pitchFamily="18" charset="0"/>
                <a:cs typeface="Arial" charset="0"/>
                <a:sym typeface="PopplLaudatio-Regular"/>
              </a:rPr>
              <a:t>, videos, and other WSC materials at</a:t>
            </a:r>
            <a:r>
              <a:rPr lang="en-US" altLang="en-US" sz="3000" b="1">
                <a:solidFill>
                  <a:srgbClr val="FFFFFF"/>
                </a:solidFill>
                <a:effectLst>
                  <a:outerShdw blurRad="38100" dist="38100" dir="2700000" algn="tl">
                    <a:srgbClr val="000000"/>
                  </a:outerShdw>
                </a:effectLst>
                <a:latin typeface="Cambria" pitchFamily="18" charset="0"/>
                <a:cs typeface="Arial" charset="0"/>
                <a:sym typeface="PopplLaudatio-Regular"/>
              </a:rPr>
              <a:t> </a:t>
            </a:r>
            <a:r>
              <a:rPr lang="en-US" altLang="en-US" sz="3000" b="1" u="sng">
                <a:solidFill>
                  <a:srgbClr val="00A1DD"/>
                </a:solidFill>
                <a:latin typeface="Cambria" pitchFamily="18" charset="0"/>
                <a:cs typeface="Arial" charset="0"/>
                <a:sym typeface="PopplLaudatio-Regular"/>
              </a:rPr>
              <a:t>www.na.org/conference </a:t>
            </a:r>
          </a:p>
        </p:txBody>
      </p:sp>
      <p:pic>
        <p:nvPicPr>
          <p:cNvPr id="14343" name="wsc2018_logo_bluetext.png"/>
          <p:cNvPicPr preferRelativeResize="0">
            <a:picLocks noChangeArrowheads="1"/>
          </p:cNvPicPr>
          <p:nvPr/>
        </p:nvPicPr>
        <p:blipFill>
          <a:blip r:embed="rId14"/>
          <a:srcRect/>
          <a:stretch>
            <a:fillRect/>
          </a:stretch>
        </p:blipFill>
        <p:spPr bwMode="auto">
          <a:xfrm>
            <a:off x="561975" y="2019300"/>
            <a:ext cx="5597525" cy="2124075"/>
          </a:xfrm>
          <a:prstGeom prst="rect">
            <a:avLst/>
          </a:prstGeom>
          <a:noFill/>
          <a:ln w="12700" algn="ctr">
            <a:noFill/>
            <a:miter lim="400000"/>
            <a:headEnd/>
            <a:tailEnd/>
          </a:ln>
        </p:spPr>
      </p:pic>
      <p:sp>
        <p:nvSpPr>
          <p:cNvPr id="1153" name="Shape 58"/>
          <p:cNvSpPr>
            <a:spLocks noChangeArrowheads="1"/>
          </p:cNvSpPr>
          <p:nvPr/>
        </p:nvSpPr>
        <p:spPr bwMode="auto">
          <a:xfrm>
            <a:off x="5099050" y="4318000"/>
            <a:ext cx="1247775" cy="615950"/>
          </a:xfrm>
          <a:prstGeom prst="rect">
            <a:avLst/>
          </a:prstGeom>
          <a:noFill/>
          <a:ln w="12700" cap="flat" algn="ctr">
            <a:noFill/>
            <a:prstDash val="solid"/>
            <a:miter lim="400000"/>
            <a:headEnd type="none" w="med" len="med"/>
            <a:tailEnd type="none" w="med" len="med"/>
          </a:ln>
          <a:effectLst/>
        </p:spPr>
        <p:txBody>
          <a:bodyPr lIns="22860" rIns="22860"/>
          <a:lstStyle/>
          <a:p>
            <a:pPr>
              <a:defRPr/>
            </a:pPr>
            <a:r>
              <a:rPr lang="en-US" altLang="en-US" sz="1700">
                <a:solidFill>
                  <a:srgbClr val="53585F"/>
                </a:solidFill>
                <a:latin typeface="Cambria" pitchFamily="18" charset="0"/>
                <a:cs typeface="Arial" charset="0"/>
                <a:sym typeface="Boton BQ Medium"/>
              </a:rPr>
              <a:t>A Vision for NA Service</a:t>
            </a:r>
          </a:p>
        </p:txBody>
      </p:sp>
      <p:sp>
        <p:nvSpPr>
          <p:cNvPr id="14345"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6"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15362" name="wsc2018_logo_bluetext.png"/>
          <p:cNvPicPr preferRelativeResize="0">
            <a:picLocks noChangeArrowheads="1"/>
          </p:cNvPicPr>
          <p:nvPr/>
        </p:nvPicPr>
        <p:blipFill>
          <a:blip r:embed="rId13"/>
          <a:srcRect/>
          <a:stretch>
            <a:fillRect/>
          </a:stretch>
        </p:blipFill>
        <p:spPr bwMode="auto">
          <a:xfrm>
            <a:off x="269875" y="254000"/>
            <a:ext cx="4119563" cy="1563688"/>
          </a:xfrm>
          <a:prstGeom prst="rect">
            <a:avLst/>
          </a:prstGeom>
          <a:noFill/>
          <a:ln w="12700" algn="ctr">
            <a:noFill/>
            <a:miter lim="400000"/>
            <a:headEnd/>
            <a:tailEnd/>
          </a:ln>
        </p:spPr>
      </p:pic>
      <p:pic>
        <p:nvPicPr>
          <p:cNvPr id="15363" name="WSC2018_chairs.jpg"/>
          <p:cNvPicPr preferRelativeResize="0">
            <a:picLocks noChangeArrowheads="1"/>
          </p:cNvPicPr>
          <p:nvPr/>
        </p:nvPicPr>
        <p:blipFill>
          <a:blip r:embed="rId14"/>
          <a:srcRect/>
          <a:stretch>
            <a:fillRect/>
          </a:stretch>
        </p:blipFill>
        <p:spPr bwMode="auto">
          <a:xfrm>
            <a:off x="9163050" y="4997450"/>
            <a:ext cx="3078163" cy="1847850"/>
          </a:xfrm>
          <a:prstGeom prst="rect">
            <a:avLst/>
          </a:prstGeom>
          <a:noFill/>
          <a:ln w="12700" algn="ctr">
            <a:noFill/>
            <a:miter lim="400000"/>
            <a:headEnd/>
            <a:tailEnd/>
          </a:ln>
        </p:spPr>
      </p:pic>
      <p:sp>
        <p:nvSpPr>
          <p:cNvPr id="15364"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5"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sp>
        <p:nvSpPr>
          <p:cNvPr id="16386"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8" name="Shape 71"/>
          <p:cNvSpPr>
            <a:spLocks noChangeShapeType="1"/>
          </p:cNvSpPr>
          <p:nvPr/>
        </p:nvSpPr>
        <p:spPr bwMode="auto">
          <a:xfrm>
            <a:off x="317500" y="466725"/>
            <a:ext cx="11287125"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cs typeface="Arial" charset="0"/>
            </a:endParaRPr>
          </a:p>
        </p:txBody>
      </p:sp>
      <p:pic>
        <p:nvPicPr>
          <p:cNvPr id="17411" name="WSC2018_chairs.jpg"/>
          <p:cNvPicPr preferRelativeResize="0">
            <a:picLocks noChangeArrowheads="1"/>
          </p:cNvPicPr>
          <p:nvPr/>
        </p:nvPicPr>
        <p:blipFill>
          <a:blip r:embed="rId13"/>
          <a:srcRect/>
          <a:stretch>
            <a:fillRect/>
          </a:stretch>
        </p:blipFill>
        <p:spPr bwMode="auto">
          <a:xfrm>
            <a:off x="9937750" y="184150"/>
            <a:ext cx="1989138" cy="1193800"/>
          </a:xfrm>
          <a:prstGeom prst="rect">
            <a:avLst/>
          </a:prstGeom>
          <a:noFill/>
          <a:ln w="12700" algn="ctr">
            <a:noFill/>
            <a:miter lim="400000"/>
            <a:headEnd/>
            <a:tailEnd/>
          </a:ln>
        </p:spPr>
      </p:pic>
      <p:grpSp>
        <p:nvGrpSpPr>
          <p:cNvPr id="17412" name="Group 146"/>
          <p:cNvGrpSpPr>
            <a:grpSpLocks/>
          </p:cNvGrpSpPr>
          <p:nvPr/>
        </p:nvGrpSpPr>
        <p:grpSpPr bwMode="auto">
          <a:xfrm>
            <a:off x="0" y="5026025"/>
            <a:ext cx="1866900" cy="1831975"/>
            <a:chOff x="0" y="0"/>
            <a:chExt cx="5188942" cy="5089274"/>
          </a:xfrm>
        </p:grpSpPr>
        <p:sp>
          <p:nvSpPr>
            <p:cNvPr id="1171"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cs typeface="Arial" charset="0"/>
              </a:endParaRPr>
            </a:p>
          </p:txBody>
        </p:sp>
        <p:sp>
          <p:nvSpPr>
            <p:cNvPr id="1172"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cs typeface="Arial" charset="0"/>
              </a:endParaRPr>
            </a:p>
          </p:txBody>
        </p:sp>
        <p:sp>
          <p:nvSpPr>
            <p:cNvPr id="1173"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r>
                <a:rPr lang="en-US" altLang="en-US" sz="1400">
                  <a:solidFill>
                    <a:srgbClr val="85888D"/>
                  </a:solidFill>
                  <a:latin typeface="Helvetica" charset="0"/>
                  <a:cs typeface="Helvetica" charset="0"/>
                  <a:sym typeface="Helvetica" charset="0"/>
                </a:rPr>
                <a:t>®</a:t>
              </a:r>
            </a:p>
          </p:txBody>
        </p:sp>
      </p:grpSp>
      <p:sp>
        <p:nvSpPr>
          <p:cNvPr id="1741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8" name="Shape 82"/>
          <p:cNvSpPr>
            <a:spLocks noChangeShapeType="1"/>
          </p:cNvSpPr>
          <p:nvPr/>
        </p:nvSpPr>
        <p:spPr bwMode="auto">
          <a:xfrm>
            <a:off x="317500" y="466725"/>
            <a:ext cx="114808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cs typeface="Arial" charset="0"/>
            </a:endParaRPr>
          </a:p>
        </p:txBody>
      </p:sp>
      <p:pic>
        <p:nvPicPr>
          <p:cNvPr id="18435"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180" name="Shape 82"/>
          <p:cNvSpPr>
            <a:spLocks noChangeShapeType="1"/>
          </p:cNvSpPr>
          <p:nvPr/>
        </p:nvSpPr>
        <p:spPr bwMode="auto">
          <a:xfrm>
            <a:off x="330200" y="1927225"/>
            <a:ext cx="114681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cs typeface="Arial" charset="0"/>
            </a:endParaRPr>
          </a:p>
        </p:txBody>
      </p:sp>
      <p:sp>
        <p:nvSpPr>
          <p:cNvPr id="18437"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8"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5" name="Shape 82"/>
          <p:cNvSpPr>
            <a:spLocks noChangeShapeType="1"/>
          </p:cNvSpPr>
          <p:nvPr/>
        </p:nvSpPr>
        <p:spPr bwMode="auto">
          <a:xfrm>
            <a:off x="317500" y="466725"/>
            <a:ext cx="114808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cs typeface="Arial" charset="0"/>
            </a:endParaRPr>
          </a:p>
        </p:txBody>
      </p:sp>
      <p:pic>
        <p:nvPicPr>
          <p:cNvPr id="19459"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187" name="Shape 82"/>
          <p:cNvSpPr>
            <a:spLocks noChangeShapeType="1"/>
          </p:cNvSpPr>
          <p:nvPr/>
        </p:nvSpPr>
        <p:spPr bwMode="auto">
          <a:xfrm>
            <a:off x="330200" y="1927225"/>
            <a:ext cx="11468100"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cs typeface="Arial" charset="0"/>
            </a:endParaRPr>
          </a:p>
        </p:txBody>
      </p:sp>
      <p:sp>
        <p:nvSpPr>
          <p:cNvPr id="1188" name="Shape 97"/>
          <p:cNvSpPr>
            <a:spLocks noChangeArrowheads="1"/>
          </p:cNvSpPr>
          <p:nvPr/>
        </p:nvSpPr>
        <p:spPr bwMode="auto">
          <a:xfrm>
            <a:off x="2878138" y="679450"/>
            <a:ext cx="8455025" cy="1079500"/>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marL="0" lvl="1" algn="ctr" defTabSz="457200">
              <a:defRPr/>
            </a:pPr>
            <a:r>
              <a:rPr lang="en-US" altLang="en-US" sz="6600" b="1">
                <a:solidFill>
                  <a:srgbClr val="000000"/>
                </a:solidFill>
                <a:latin typeface="Cambria" pitchFamily="18" charset="0"/>
                <a:cs typeface="Arial" charset="0"/>
                <a:sym typeface="BotonBQ-Bold"/>
              </a:rPr>
              <a:t>Pause for Discussion</a:t>
            </a:r>
          </a:p>
        </p:txBody>
      </p:sp>
      <p:grpSp>
        <p:nvGrpSpPr>
          <p:cNvPr id="19462" name="Group 165"/>
          <p:cNvGrpSpPr>
            <a:grpSpLocks/>
          </p:cNvGrpSpPr>
          <p:nvPr/>
        </p:nvGrpSpPr>
        <p:grpSpPr bwMode="auto">
          <a:xfrm>
            <a:off x="0" y="5026025"/>
            <a:ext cx="1866900" cy="1831975"/>
            <a:chOff x="0" y="0"/>
            <a:chExt cx="5188942" cy="5089274"/>
          </a:xfrm>
        </p:grpSpPr>
        <p:sp>
          <p:nvSpPr>
            <p:cNvPr id="1190"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cs typeface="Arial" charset="0"/>
              </a:endParaRPr>
            </a:p>
          </p:txBody>
        </p:sp>
        <p:sp>
          <p:nvSpPr>
            <p:cNvPr id="1191"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cs typeface="Arial" charset="0"/>
              </a:endParaRPr>
            </a:p>
          </p:txBody>
        </p:sp>
        <p:sp>
          <p:nvSpPr>
            <p:cNvPr id="1192"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r>
                <a:rPr lang="en-US" altLang="en-US" sz="1400">
                  <a:solidFill>
                    <a:srgbClr val="85888D"/>
                  </a:solidFill>
                  <a:latin typeface="Helvetica" charset="0"/>
                  <a:cs typeface="Helvetica" charset="0"/>
                  <a:sym typeface="Helvetica" charset="0"/>
                </a:rPr>
                <a:t>®</a:t>
              </a:r>
            </a:p>
          </p:txBody>
        </p:sp>
      </p:grpSp>
      <p:sp>
        <p:nvSpPr>
          <p:cNvPr id="1946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Date Placeholder 3"/>
          <p:cNvSpPr>
            <a:spLocks noGrp="1" noChangeArrowheads="1"/>
          </p:cNvSpPr>
          <p:nvPr>
            <p:ph type="dt" sz="half" idx="2"/>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charset="0"/>
              </a:defRPr>
            </a:lvl1pPr>
          </a:lstStyle>
          <a:p>
            <a:pPr>
              <a:defRPr/>
            </a:pPr>
            <a:fld id="{68A8CAC7-4BF4-4BB5-96E6-5462B3629C59}" type="datetime1">
              <a:rPr lang="en-US"/>
              <a:pPr>
                <a:defRPr/>
              </a:pPr>
              <a:t>12/27/2017</a:t>
            </a:fld>
            <a:endParaRPr lang="en-US"/>
          </a:p>
        </p:txBody>
      </p:sp>
      <p:sp>
        <p:nvSpPr>
          <p:cNvPr id="1036" name="Footer Placeholder 4"/>
          <p:cNvSpPr>
            <a:spLocks noGrp="1" noChangeArrowheads="1"/>
          </p:cNvSpPr>
          <p:nvPr>
            <p:ph type="ftr" sz="quarter" idx="3"/>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cs typeface="Arial" charset="0"/>
              </a:defRPr>
            </a:lvl1pPr>
          </a:lstStyle>
          <a:p>
            <a:pPr>
              <a:defRPr/>
            </a:pPr>
            <a:endParaRPr lang="pt-BR"/>
          </a:p>
        </p:txBody>
      </p:sp>
      <p:sp>
        <p:nvSpPr>
          <p:cNvPr id="1037" name="Slide Number Placeholder 5"/>
          <p:cNvSpPr>
            <a:spLocks noGrp="1" noChangeArrowheads="1"/>
          </p:cNvSpPr>
          <p:nvPr>
            <p:ph type="sldNum" sz="quarter" idx="4"/>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Arial" charset="0"/>
              </a:defRPr>
            </a:lvl1pPr>
          </a:lstStyle>
          <a:p>
            <a:pPr>
              <a:defRPr/>
            </a:pPr>
            <a:fld id="{4A00C6AC-EDEF-4F61-BB20-6528D7FAE76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197" name="Shape 107"/>
          <p:cNvSpPr>
            <a:spLocks noChangeArrowheads="1"/>
          </p:cNvSpPr>
          <p:nvPr/>
        </p:nvSpPr>
        <p:spPr bwMode="auto">
          <a:xfrm>
            <a:off x="-26988" y="922338"/>
            <a:ext cx="12247563" cy="4065587"/>
          </a:xfrm>
          <a:prstGeom prst="rect">
            <a:avLst/>
          </a:prstGeom>
          <a:solidFill>
            <a:srgbClr val="A7A9AC"/>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254000" tIns="254000" rIns="254000" bIns="254000" anchor="ctr"/>
          <a:lstStyle/>
          <a:p>
            <a:pPr lvl="1" algn="r" defTabSz="457200">
              <a:defRPr/>
            </a:pPr>
            <a:endParaRPr lang="en-US" altLang="en-US" sz="3200">
              <a:solidFill>
                <a:srgbClr val="FFFFFF"/>
              </a:solidFill>
              <a:latin typeface="Boton BQ Medium"/>
              <a:ea typeface="Boton BQ Medium"/>
              <a:cs typeface="Boton BQ Medium"/>
              <a:sym typeface="Boton BQ Medium"/>
            </a:endParaRPr>
          </a:p>
        </p:txBody>
      </p:sp>
      <p:grpSp>
        <p:nvGrpSpPr>
          <p:cNvPr id="20483" name="Group 174"/>
          <p:cNvGrpSpPr>
            <a:grpSpLocks/>
          </p:cNvGrpSpPr>
          <p:nvPr/>
        </p:nvGrpSpPr>
        <p:grpSpPr bwMode="auto">
          <a:xfrm>
            <a:off x="0" y="4330700"/>
            <a:ext cx="2576513" cy="2527300"/>
            <a:chOff x="0" y="0"/>
            <a:chExt cx="5188942" cy="5089274"/>
          </a:xfrm>
        </p:grpSpPr>
        <p:sp>
          <p:nvSpPr>
            <p:cNvPr id="1199"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cs typeface="Arial" charset="0"/>
              </a:endParaRPr>
            </a:p>
          </p:txBody>
        </p:sp>
        <p:sp>
          <p:nvSpPr>
            <p:cNvPr id="1200"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cs typeface="Arial" charset="0"/>
              </a:endParaRPr>
            </a:p>
          </p:txBody>
        </p:sp>
        <p:sp>
          <p:nvSpPr>
            <p:cNvPr id="1201"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r>
                <a:rPr lang="en-US" altLang="en-US">
                  <a:solidFill>
                    <a:srgbClr val="85888D"/>
                  </a:solidFill>
                  <a:latin typeface="Helvetica" charset="0"/>
                  <a:cs typeface="Helvetica" charset="0"/>
                  <a:sym typeface="Helvetica" charset="0"/>
                </a:rPr>
                <a:t>®</a:t>
              </a:r>
            </a:p>
          </p:txBody>
        </p:sp>
      </p:grpSp>
      <p:grpSp>
        <p:nvGrpSpPr>
          <p:cNvPr id="20484" name="Group 178"/>
          <p:cNvGrpSpPr>
            <a:grpSpLocks/>
          </p:cNvGrpSpPr>
          <p:nvPr/>
        </p:nvGrpSpPr>
        <p:grpSpPr bwMode="auto">
          <a:xfrm rot="-1560000">
            <a:off x="155575" y="-344488"/>
            <a:ext cx="6184900" cy="7546976"/>
            <a:chOff x="0" y="0"/>
            <a:chExt cx="12371394" cy="15095651"/>
          </a:xfrm>
        </p:grpSpPr>
        <p:sp>
          <p:nvSpPr>
            <p:cNvPr id="1203" name="Shape 112"/>
            <p:cNvSpPr>
              <a:spLocks noChangeArrowheads="1"/>
            </p:cNvSpPr>
            <p:nvPr/>
          </p:nvSpPr>
          <p:spPr bwMode="auto">
            <a:xfrm rot="540000">
              <a:off x="987269" y="729531"/>
              <a:ext cx="10396290" cy="13434938"/>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solidFill>
                    <a:srgbClr val="000000"/>
                  </a:solidFill>
                  <a:latin typeface="Calibri" pitchFamily="34" charset="0"/>
                  <a:cs typeface="Arial" charset="0"/>
                </a:rPr>
                <a:t>     </a:t>
              </a:r>
            </a:p>
          </p:txBody>
        </p:sp>
        <p:pic>
          <p:nvPicPr>
            <p:cNvPr id="20488"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sp>
        <p:nvSpPr>
          <p:cNvPr id="20485"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6"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Date Placeholder 3"/>
          <p:cNvSpPr>
            <a:spLocks noGrp="1" noChangeArrowheads="1"/>
          </p:cNvSpPr>
          <p:nvPr>
            <p:ph type="dt" sz="half" idx="2"/>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charset="0"/>
              </a:defRPr>
            </a:lvl1pPr>
          </a:lstStyle>
          <a:p>
            <a:pPr>
              <a:defRPr/>
            </a:pPr>
            <a:fld id="{2C149C0E-1D05-4DCC-A8F1-315505D9421C}" type="datetime1">
              <a:rPr lang="en-US"/>
              <a:pPr>
                <a:defRPr/>
              </a:pPr>
              <a:t>12/27/2017</a:t>
            </a:fld>
            <a:endParaRPr lang="en-US"/>
          </a:p>
        </p:txBody>
      </p:sp>
      <p:sp>
        <p:nvSpPr>
          <p:cNvPr id="1043" name="Footer Placeholder 4"/>
          <p:cNvSpPr>
            <a:spLocks noGrp="1" noChangeArrowheads="1"/>
          </p:cNvSpPr>
          <p:nvPr>
            <p:ph type="ftr" sz="quarter" idx="3"/>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cs typeface="Arial" charset="0"/>
              </a:defRPr>
            </a:lvl1pPr>
          </a:lstStyle>
          <a:p>
            <a:pPr>
              <a:defRPr/>
            </a:pPr>
            <a:endParaRPr lang="pt-BR"/>
          </a:p>
        </p:txBody>
      </p:sp>
      <p:sp>
        <p:nvSpPr>
          <p:cNvPr id="1044" name="Slide Number Placeholder 5"/>
          <p:cNvSpPr>
            <a:spLocks noGrp="1" noChangeArrowheads="1"/>
          </p:cNvSpPr>
          <p:nvPr>
            <p:ph type="sldNum" sz="quarter" idx="4"/>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Arial" charset="0"/>
              </a:defRPr>
            </a:lvl1pPr>
          </a:lstStyle>
          <a:p>
            <a:pPr>
              <a:defRPr/>
            </a:pPr>
            <a:fld id="{17C49A8C-5FA2-4166-B121-AFE119D74693}" type="slidenum">
              <a:rPr lang="en-US"/>
              <a:pPr>
                <a:defRPr/>
              </a:pPr>
              <a:t>‹nº›</a:t>
            </a:fld>
            <a:endParaRPr lang="en-US"/>
          </a:p>
        </p:txBody>
      </p:sp>
      <p:sp>
        <p:nvSpPr>
          <p:cNvPr id="1045" name="Shape 71"/>
          <p:cNvSpPr>
            <a:spLocks noChangeShapeType="1"/>
          </p:cNvSpPr>
          <p:nvPr/>
        </p:nvSpPr>
        <p:spPr bwMode="auto">
          <a:xfrm>
            <a:off x="452438" y="1225550"/>
            <a:ext cx="11287125"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cs typeface="Arial" charset="0"/>
            </a:endParaRPr>
          </a:p>
        </p:txBody>
      </p:sp>
      <p:pic>
        <p:nvPicPr>
          <p:cNvPr id="3080" name="WSC2018_chairs.jpg"/>
          <p:cNvPicPr preferRelativeResize="0">
            <a:picLocks noChangeArrowheads="1"/>
          </p:cNvPicPr>
          <p:nvPr/>
        </p:nvPicPr>
        <p:blipFill>
          <a:blip r:embed="rId13"/>
          <a:srcRect/>
          <a:stretch>
            <a:fillRect/>
          </a:stretch>
        </p:blipFill>
        <p:spPr bwMode="auto">
          <a:xfrm>
            <a:off x="9937750" y="184150"/>
            <a:ext cx="1989138" cy="1193800"/>
          </a:xfrm>
          <a:prstGeom prst="rect">
            <a:avLst/>
          </a:prstGeom>
          <a:noFill/>
          <a:ln w="12700" algn="ctr">
            <a:noFill/>
            <a:miter lim="4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049" name="Shape 39"/>
          <p:cNvSpPr>
            <a:spLocks noChangeArrowheads="1"/>
          </p:cNvSpPr>
          <p:nvPr/>
        </p:nvSpPr>
        <p:spPr bwMode="auto">
          <a:xfrm>
            <a:off x="0" y="1681163"/>
            <a:ext cx="12192000" cy="2354262"/>
          </a:xfrm>
          <a:prstGeom prst="rect">
            <a:avLst/>
          </a:prstGeom>
          <a:solidFill>
            <a:srgbClr val="A7A9AC"/>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wrap="none" lIns="365760" tIns="254000" rIns="254000" bIns="254000" anchor="ctr"/>
          <a:lstStyle/>
          <a:p>
            <a:pPr marL="0" lvl="1" defTabSz="457200">
              <a:defRPr/>
            </a:pPr>
            <a:endParaRPr lang="pt-BR" sz="3200" b="1">
              <a:solidFill>
                <a:srgbClr val="FFFFFF"/>
              </a:solidFill>
              <a:latin typeface="Cambria" pitchFamily="18" charset="0"/>
              <a:cs typeface="Arial" charset="0"/>
              <a:sym typeface="Boton BQ Medium"/>
            </a:endParaRPr>
          </a:p>
        </p:txBody>
      </p:sp>
      <p:grpSp>
        <p:nvGrpSpPr>
          <p:cNvPr id="4099" name="Group 26"/>
          <p:cNvGrpSpPr>
            <a:grpSpLocks/>
          </p:cNvGrpSpPr>
          <p:nvPr/>
        </p:nvGrpSpPr>
        <p:grpSpPr bwMode="auto">
          <a:xfrm>
            <a:off x="6340475" y="-344488"/>
            <a:ext cx="6184900" cy="7546976"/>
            <a:chOff x="0" y="0"/>
            <a:chExt cx="12371394" cy="15095651"/>
          </a:xfrm>
        </p:grpSpPr>
        <p:sp>
          <p:nvSpPr>
            <p:cNvPr id="1051" name="Shape 40"/>
            <p:cNvSpPr>
              <a:spLocks noChangeArrowheads="1"/>
            </p:cNvSpPr>
            <p:nvPr/>
          </p:nvSpPr>
          <p:spPr bwMode="auto">
            <a:xfrm rot="540000">
              <a:off x="987553" y="730334"/>
              <a:ext cx="10396290" cy="13434936"/>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latin typeface="Calibri" pitchFamily="34" charset="0"/>
                  <a:cs typeface="Arial" charset="0"/>
                </a:rPr>
                <a:t>     </a:t>
              </a:r>
            </a:p>
          </p:txBody>
        </p:sp>
        <p:pic>
          <p:nvPicPr>
            <p:cNvPr id="4107"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grpSp>
        <p:nvGrpSpPr>
          <p:cNvPr id="4100" name="Group 29"/>
          <p:cNvGrpSpPr>
            <a:grpSpLocks/>
          </p:cNvGrpSpPr>
          <p:nvPr/>
        </p:nvGrpSpPr>
        <p:grpSpPr bwMode="auto">
          <a:xfrm>
            <a:off x="0" y="4330700"/>
            <a:ext cx="2576513" cy="2527300"/>
            <a:chOff x="0" y="0"/>
            <a:chExt cx="5188942" cy="5089274"/>
          </a:xfrm>
        </p:grpSpPr>
        <p:sp>
          <p:nvSpPr>
            <p:cNvPr id="1054"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latin typeface="Calibri" pitchFamily="34" charset="0"/>
                <a:cs typeface="Arial" charset="0"/>
              </a:endParaRPr>
            </a:p>
          </p:txBody>
        </p:sp>
        <p:sp>
          <p:nvSpPr>
            <p:cNvPr id="1055"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latin typeface="Calibri" pitchFamily="34" charset="0"/>
                <a:cs typeface="Arial" charset="0"/>
              </a:endParaRPr>
            </a:p>
          </p:txBody>
        </p:sp>
        <p:sp>
          <p:nvSpPr>
            <p:cNvPr id="1056"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r>
                <a:rPr lang="en-US" altLang="en-US">
                  <a:solidFill>
                    <a:srgbClr val="85888D"/>
                  </a:solidFill>
                  <a:latin typeface="Helvetica" charset="0"/>
                  <a:cs typeface="Helvetica" charset="0"/>
                  <a:sym typeface="Helvetica" charset="0"/>
                </a:rPr>
                <a:t>®</a:t>
              </a:r>
            </a:p>
          </p:txBody>
        </p:sp>
      </p:grpSp>
      <p:sp>
        <p:nvSpPr>
          <p:cNvPr id="410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5122" name="Picture 19"/>
          <p:cNvPicPr preferRelativeResize="0">
            <a:picLocks noChangeArrowheads="1"/>
          </p:cNvPicPr>
          <p:nvPr/>
        </p:nvPicPr>
        <p:blipFill>
          <a:blip r:embed="rId13"/>
          <a:srcRect/>
          <a:stretch>
            <a:fillRect/>
          </a:stretch>
        </p:blipFill>
        <p:spPr bwMode="auto">
          <a:xfrm>
            <a:off x="571500" y="595313"/>
            <a:ext cx="5438775" cy="1281112"/>
          </a:xfrm>
          <a:prstGeom prst="rect">
            <a:avLst/>
          </a:prstGeom>
          <a:noFill/>
          <a:ln w="9525" algn="ctr">
            <a:noFill/>
            <a:miter lim="800000"/>
            <a:headEnd/>
            <a:tailEnd/>
          </a:ln>
        </p:spPr>
      </p:pic>
      <p:sp>
        <p:nvSpPr>
          <p:cNvPr id="1062" name="Shape 48"/>
          <p:cNvSpPr>
            <a:spLocks noChangeArrowheads="1"/>
          </p:cNvSpPr>
          <p:nvPr/>
        </p:nvSpPr>
        <p:spPr bwMode="auto">
          <a:xfrm>
            <a:off x="6756400" y="227013"/>
            <a:ext cx="5200650" cy="6403975"/>
          </a:xfrm>
          <a:prstGeom prst="rect">
            <a:avLst/>
          </a:prstGeom>
          <a:solidFill>
            <a:srgbClr val="A7A9AC"/>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35719" tIns="35719" rIns="35719" bIns="35719" anchor="ctr"/>
          <a:lstStyle/>
          <a:p>
            <a:pPr>
              <a:defRPr/>
            </a:pPr>
            <a:endParaRPr lang="en-US" altLang="en-US" sz="1600">
              <a:solidFill>
                <a:srgbClr val="FFFFFF"/>
              </a:solidFill>
              <a:latin typeface="Calibri" pitchFamily="34" charset="0"/>
              <a:cs typeface="Arial" charset="0"/>
            </a:endParaRPr>
          </a:p>
        </p:txBody>
      </p:sp>
      <p:grpSp>
        <p:nvGrpSpPr>
          <p:cNvPr id="5124" name="Group 39"/>
          <p:cNvGrpSpPr>
            <a:grpSpLocks/>
          </p:cNvGrpSpPr>
          <p:nvPr/>
        </p:nvGrpSpPr>
        <p:grpSpPr bwMode="auto">
          <a:xfrm>
            <a:off x="12700" y="4318000"/>
            <a:ext cx="2595563" cy="2544763"/>
            <a:chOff x="0" y="0"/>
            <a:chExt cx="5188942" cy="5089274"/>
          </a:xfrm>
        </p:grpSpPr>
        <p:sp>
          <p:nvSpPr>
            <p:cNvPr id="1064" name="Shape 49"/>
            <p:cNvSpPr>
              <a:spLocks noChangeArrowheads="1"/>
            </p:cNvSpPr>
            <p:nvPr/>
          </p:nvSpPr>
          <p:spPr bwMode="auto">
            <a:xfrm rot="18900000">
              <a:off x="771201" y="771488"/>
              <a:ext cx="3548157" cy="3546298"/>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cs typeface="Arial" charset="0"/>
              </a:endParaRPr>
            </a:p>
          </p:txBody>
        </p:sp>
        <p:sp>
          <p:nvSpPr>
            <p:cNvPr id="1065" name="Shape 50"/>
            <p:cNvSpPr>
              <a:spLocks/>
            </p:cNvSpPr>
            <p:nvPr/>
          </p:nvSpPr>
          <p:spPr bwMode="auto">
            <a:xfrm>
              <a:off x="0" y="0"/>
              <a:ext cx="5090557"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cs typeface="Arial" charset="0"/>
              </a:endParaRPr>
            </a:p>
          </p:txBody>
        </p:sp>
        <p:sp>
          <p:nvSpPr>
            <p:cNvPr id="1066" name="Shape 51"/>
            <p:cNvSpPr>
              <a:spLocks noChangeArrowheads="1"/>
            </p:cNvSpPr>
            <p:nvPr/>
          </p:nvSpPr>
          <p:spPr bwMode="auto">
            <a:xfrm>
              <a:off x="4411393" y="4073324"/>
              <a:ext cx="777549" cy="971502"/>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r>
                <a:rPr lang="en-US" altLang="en-US" sz="1400">
                  <a:solidFill>
                    <a:srgbClr val="85888D"/>
                  </a:solidFill>
                  <a:latin typeface="Helvetica" charset="0"/>
                  <a:cs typeface="Helvetica" charset="0"/>
                  <a:sym typeface="Helvetica" charset="0"/>
                </a:rPr>
                <a:t>®</a:t>
              </a:r>
            </a:p>
          </p:txBody>
        </p:sp>
      </p:grpSp>
      <p:sp>
        <p:nvSpPr>
          <p:cNvPr id="1067" name="Shape 54"/>
          <p:cNvSpPr>
            <a:spLocks noChangeArrowheads="1"/>
          </p:cNvSpPr>
          <p:nvPr/>
        </p:nvSpPr>
        <p:spPr bwMode="auto">
          <a:xfrm>
            <a:off x="7467600" y="661988"/>
            <a:ext cx="3781425" cy="3675062"/>
          </a:xfrm>
          <a:prstGeom prst="rect">
            <a:avLst/>
          </a:prstGeom>
          <a:noFill/>
          <a:ln w="12700" cap="flat" algn="ctr">
            <a:noFill/>
            <a:prstDash val="solid"/>
            <a:miter lim="400000"/>
            <a:headEnd type="none" w="med" len="med"/>
            <a:tailEnd type="none" w="med" len="med"/>
          </a:ln>
          <a:effectLst/>
        </p:spPr>
        <p:txBody>
          <a:bodyPr lIns="22860" rIns="22860"/>
          <a:lstStyle/>
          <a:p>
            <a:pPr marL="288925" indent="-288925" defTabSz="457200">
              <a:lnSpc>
                <a:spcPct val="90000"/>
              </a:lnSpc>
              <a:spcBef>
                <a:spcPts val="900"/>
              </a:spcBef>
              <a:buSzPct val="75000"/>
              <a:buFontTx/>
              <a:buChar char="•"/>
              <a:defRPr/>
            </a:pPr>
            <a:endParaRPr lang="en-US" altLang="en-US" sz="2900" b="1">
              <a:solidFill>
                <a:srgbClr val="FFFFFF"/>
              </a:solidFill>
              <a:latin typeface="Cambria" pitchFamily="18" charset="0"/>
              <a:cs typeface="Arial" charset="0"/>
              <a:sym typeface="PopplLaudatio-Regular"/>
            </a:endParaRPr>
          </a:p>
        </p:txBody>
      </p:sp>
      <p:sp>
        <p:nvSpPr>
          <p:cNvPr id="1068" name="Shape 55"/>
          <p:cNvSpPr>
            <a:spLocks noChangeArrowheads="1"/>
          </p:cNvSpPr>
          <p:nvPr/>
        </p:nvSpPr>
        <p:spPr bwMode="auto">
          <a:xfrm>
            <a:off x="7123113" y="4818063"/>
            <a:ext cx="4475162" cy="1477962"/>
          </a:xfrm>
          <a:prstGeom prst="rect">
            <a:avLst/>
          </a:prstGeom>
          <a:noFill/>
          <a:ln w="12700" cap="flat" algn="ctr">
            <a:noFill/>
            <a:prstDash val="solid"/>
            <a:miter lim="400000"/>
            <a:headEnd type="none" w="med" len="med"/>
            <a:tailEnd type="none" w="med" len="med"/>
          </a:ln>
          <a:effectLst/>
        </p:spPr>
        <p:txBody>
          <a:bodyPr lIns="22860" rIns="22860"/>
          <a:lstStyle/>
          <a:p>
            <a:pPr algn="ctr" defTabSz="457200">
              <a:spcBef>
                <a:spcPts val="300"/>
              </a:spcBef>
              <a:defRPr/>
            </a:pPr>
            <a:r>
              <a:rPr lang="en-US" altLang="en-US" sz="3000" b="1" i="1">
                <a:solidFill>
                  <a:srgbClr val="FFFFFF"/>
                </a:solidFill>
                <a:latin typeface="Cambria" pitchFamily="18" charset="0"/>
                <a:cs typeface="Arial" charset="0"/>
                <a:sym typeface="PopplLaudatio-Italic"/>
              </a:rPr>
              <a:t>CAR</a:t>
            </a:r>
            <a:r>
              <a:rPr lang="en-US" altLang="en-US" sz="3000" b="1">
                <a:solidFill>
                  <a:srgbClr val="FFFFFF"/>
                </a:solidFill>
                <a:latin typeface="Cambria" pitchFamily="18" charset="0"/>
                <a:cs typeface="Arial" charset="0"/>
                <a:sym typeface="PopplLaudatio-Regular"/>
              </a:rPr>
              <a:t>, videos, and other WSC materials at</a:t>
            </a:r>
            <a:r>
              <a:rPr lang="en-US" altLang="en-US" sz="3000" b="1">
                <a:solidFill>
                  <a:srgbClr val="FFFFFF"/>
                </a:solidFill>
                <a:effectLst>
                  <a:outerShdw blurRad="38100" dist="38100" dir="2700000" algn="tl">
                    <a:srgbClr val="000000"/>
                  </a:outerShdw>
                </a:effectLst>
                <a:latin typeface="Cambria" pitchFamily="18" charset="0"/>
                <a:cs typeface="Arial" charset="0"/>
                <a:sym typeface="PopplLaudatio-Regular"/>
              </a:rPr>
              <a:t> </a:t>
            </a:r>
            <a:r>
              <a:rPr lang="en-US" altLang="en-US" sz="3000" b="1" u="sng">
                <a:solidFill>
                  <a:srgbClr val="00A1DD"/>
                </a:solidFill>
                <a:latin typeface="Cambria" pitchFamily="18" charset="0"/>
                <a:cs typeface="Arial" charset="0"/>
                <a:sym typeface="PopplLaudatio-Regular"/>
              </a:rPr>
              <a:t>www.na.org/conference </a:t>
            </a:r>
          </a:p>
        </p:txBody>
      </p:sp>
      <p:pic>
        <p:nvPicPr>
          <p:cNvPr id="5127" name="wsc2018_logo_bluetext.png"/>
          <p:cNvPicPr preferRelativeResize="0">
            <a:picLocks noChangeArrowheads="1"/>
          </p:cNvPicPr>
          <p:nvPr/>
        </p:nvPicPr>
        <p:blipFill>
          <a:blip r:embed="rId14"/>
          <a:srcRect/>
          <a:stretch>
            <a:fillRect/>
          </a:stretch>
        </p:blipFill>
        <p:spPr bwMode="auto">
          <a:xfrm>
            <a:off x="561975" y="2019300"/>
            <a:ext cx="5597525" cy="2124075"/>
          </a:xfrm>
          <a:prstGeom prst="rect">
            <a:avLst/>
          </a:prstGeom>
          <a:noFill/>
          <a:ln w="12700" algn="ctr">
            <a:noFill/>
            <a:miter lim="400000"/>
            <a:headEnd/>
            <a:tailEnd/>
          </a:ln>
        </p:spPr>
      </p:pic>
      <p:sp>
        <p:nvSpPr>
          <p:cNvPr id="1070" name="Shape 58"/>
          <p:cNvSpPr>
            <a:spLocks noChangeArrowheads="1"/>
          </p:cNvSpPr>
          <p:nvPr/>
        </p:nvSpPr>
        <p:spPr bwMode="auto">
          <a:xfrm>
            <a:off x="5099050" y="4318000"/>
            <a:ext cx="1247775" cy="615950"/>
          </a:xfrm>
          <a:prstGeom prst="rect">
            <a:avLst/>
          </a:prstGeom>
          <a:noFill/>
          <a:ln w="12700" cap="flat" algn="ctr">
            <a:noFill/>
            <a:prstDash val="solid"/>
            <a:miter lim="400000"/>
            <a:headEnd type="none" w="med" len="med"/>
            <a:tailEnd type="none" w="med" len="med"/>
          </a:ln>
          <a:effectLst/>
        </p:spPr>
        <p:txBody>
          <a:bodyPr lIns="22860" rIns="22860"/>
          <a:lstStyle/>
          <a:p>
            <a:pPr>
              <a:defRPr/>
            </a:pPr>
            <a:r>
              <a:rPr lang="en-US" altLang="en-US" sz="1700">
                <a:solidFill>
                  <a:srgbClr val="53585F"/>
                </a:solidFill>
                <a:latin typeface="Cambria" pitchFamily="18" charset="0"/>
                <a:cs typeface="Arial" charset="0"/>
                <a:sym typeface="Boton BQ Medium"/>
              </a:rPr>
              <a:t>A Vision for NA Service</a:t>
            </a:r>
          </a:p>
        </p:txBody>
      </p:sp>
      <p:sp>
        <p:nvSpPr>
          <p:cNvPr id="5129"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0"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6146" name="wsc2018_logo_bluetext.png"/>
          <p:cNvPicPr preferRelativeResize="0">
            <a:picLocks noChangeArrowheads="1"/>
          </p:cNvPicPr>
          <p:nvPr/>
        </p:nvPicPr>
        <p:blipFill>
          <a:blip r:embed="rId13"/>
          <a:srcRect/>
          <a:stretch>
            <a:fillRect/>
          </a:stretch>
        </p:blipFill>
        <p:spPr bwMode="auto">
          <a:xfrm>
            <a:off x="269875" y="254000"/>
            <a:ext cx="4119563" cy="1563688"/>
          </a:xfrm>
          <a:prstGeom prst="rect">
            <a:avLst/>
          </a:prstGeom>
          <a:noFill/>
          <a:ln w="12700" algn="ctr">
            <a:noFill/>
            <a:miter lim="400000"/>
            <a:headEnd/>
            <a:tailEnd/>
          </a:ln>
        </p:spPr>
      </p:pic>
      <p:pic>
        <p:nvPicPr>
          <p:cNvPr id="6147" name="WSC2018_chairs.jpg"/>
          <p:cNvPicPr preferRelativeResize="0">
            <a:picLocks noChangeArrowheads="1"/>
          </p:cNvPicPr>
          <p:nvPr/>
        </p:nvPicPr>
        <p:blipFill>
          <a:blip r:embed="rId14"/>
          <a:srcRect/>
          <a:stretch>
            <a:fillRect/>
          </a:stretch>
        </p:blipFill>
        <p:spPr bwMode="auto">
          <a:xfrm>
            <a:off x="9163050" y="4997450"/>
            <a:ext cx="3078163" cy="1847850"/>
          </a:xfrm>
          <a:prstGeom prst="rect">
            <a:avLst/>
          </a:prstGeom>
          <a:noFill/>
          <a:ln w="12700" algn="ctr">
            <a:noFill/>
            <a:miter lim="400000"/>
            <a:headEnd/>
            <a:tailEnd/>
          </a:ln>
        </p:spPr>
      </p:pic>
      <p:sp>
        <p:nvSpPr>
          <p:cNvPr id="6148"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sp>
        <p:nvSpPr>
          <p:cNvPr id="7170"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 name="Shape 71"/>
          <p:cNvSpPr>
            <a:spLocks noChangeShapeType="1"/>
          </p:cNvSpPr>
          <p:nvPr/>
        </p:nvSpPr>
        <p:spPr bwMode="auto">
          <a:xfrm>
            <a:off x="317500" y="466725"/>
            <a:ext cx="11287125"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latin typeface="Calibri" pitchFamily="34" charset="0"/>
              <a:cs typeface="Arial" charset="0"/>
            </a:endParaRPr>
          </a:p>
        </p:txBody>
      </p:sp>
      <p:pic>
        <p:nvPicPr>
          <p:cNvPr id="8195" name="WSC2018_chairs.jpg"/>
          <p:cNvPicPr preferRelativeResize="0">
            <a:picLocks noChangeArrowheads="1"/>
          </p:cNvPicPr>
          <p:nvPr/>
        </p:nvPicPr>
        <p:blipFill>
          <a:blip r:embed="rId13"/>
          <a:srcRect/>
          <a:stretch>
            <a:fillRect/>
          </a:stretch>
        </p:blipFill>
        <p:spPr bwMode="auto">
          <a:xfrm>
            <a:off x="9937750" y="184150"/>
            <a:ext cx="1989138" cy="1193800"/>
          </a:xfrm>
          <a:prstGeom prst="rect">
            <a:avLst/>
          </a:prstGeom>
          <a:noFill/>
          <a:ln w="12700" algn="ctr">
            <a:noFill/>
            <a:miter lim="400000"/>
            <a:headEnd/>
            <a:tailEnd/>
          </a:ln>
        </p:spPr>
      </p:pic>
      <p:grpSp>
        <p:nvGrpSpPr>
          <p:cNvPr id="8196" name="Group 63"/>
          <p:cNvGrpSpPr>
            <a:grpSpLocks/>
          </p:cNvGrpSpPr>
          <p:nvPr/>
        </p:nvGrpSpPr>
        <p:grpSpPr bwMode="auto">
          <a:xfrm>
            <a:off x="0" y="5026025"/>
            <a:ext cx="1866900" cy="1831975"/>
            <a:chOff x="0" y="0"/>
            <a:chExt cx="5188942" cy="5089274"/>
          </a:xfrm>
        </p:grpSpPr>
        <p:sp>
          <p:nvSpPr>
            <p:cNvPr id="1088"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cs typeface="Arial" charset="0"/>
              </a:endParaRPr>
            </a:p>
          </p:txBody>
        </p:sp>
        <p:sp>
          <p:nvSpPr>
            <p:cNvPr id="1089"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cs typeface="Arial" charset="0"/>
              </a:endParaRPr>
            </a:p>
          </p:txBody>
        </p:sp>
        <p:sp>
          <p:nvSpPr>
            <p:cNvPr id="1090"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r>
                <a:rPr lang="en-US" altLang="en-US" sz="1400">
                  <a:solidFill>
                    <a:srgbClr val="85888D"/>
                  </a:solidFill>
                  <a:latin typeface="Helvetica" charset="0"/>
                  <a:cs typeface="Helvetica" charset="0"/>
                  <a:sym typeface="Helvetica" charset="0"/>
                </a:rPr>
                <a:t>®</a:t>
              </a:r>
            </a:p>
          </p:txBody>
        </p:sp>
      </p:grpSp>
      <p:sp>
        <p:nvSpPr>
          <p:cNvPr id="8197"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 name="Shape 71"/>
          <p:cNvSpPr>
            <a:spLocks noChangeShapeType="1"/>
          </p:cNvSpPr>
          <p:nvPr/>
        </p:nvSpPr>
        <p:spPr bwMode="auto">
          <a:xfrm>
            <a:off x="317500" y="466725"/>
            <a:ext cx="11287125" cy="0"/>
          </a:xfrm>
          <a:prstGeom prst="line">
            <a:avLst/>
          </a:prstGeom>
          <a:noFill/>
          <a:ln w="63500" cap="flat" algn="ctr">
            <a:solidFill>
              <a:srgbClr val="A7A9AC"/>
            </a:solidFill>
            <a:prstDash val="solid"/>
            <a:round/>
            <a:headEnd type="none" w="med" len="med"/>
            <a:tailEnd type="none" w="med" len="med"/>
          </a:ln>
        </p:spPr>
        <p:txBody>
          <a:bodyPr lIns="0" tIns="0" rIns="0" bIns="0" anchor="ctr"/>
          <a:lstStyle/>
          <a:p>
            <a:pPr>
              <a:defRPr/>
            </a:pPr>
            <a:endParaRPr lang="pt-BR" sz="1600">
              <a:latin typeface="Calibri" pitchFamily="34" charset="0"/>
              <a:cs typeface="Arial" charset="0"/>
            </a:endParaRPr>
          </a:p>
        </p:txBody>
      </p:sp>
      <p:pic>
        <p:nvPicPr>
          <p:cNvPr id="9219" name="WSC2018_chairs.jpg"/>
          <p:cNvPicPr preferRelativeResize="0">
            <a:picLocks noChangeArrowheads="1"/>
          </p:cNvPicPr>
          <p:nvPr/>
        </p:nvPicPr>
        <p:blipFill>
          <a:blip r:embed="rId13"/>
          <a:srcRect/>
          <a:stretch>
            <a:fillRect/>
          </a:stretch>
        </p:blipFill>
        <p:spPr bwMode="auto">
          <a:xfrm>
            <a:off x="9937750" y="184150"/>
            <a:ext cx="1989138" cy="1193800"/>
          </a:xfrm>
          <a:prstGeom prst="rect">
            <a:avLst/>
          </a:prstGeom>
          <a:noFill/>
          <a:ln w="12700" algn="ctr">
            <a:noFill/>
            <a:miter lim="400000"/>
            <a:headEnd/>
            <a:tailEnd/>
          </a:ln>
        </p:spPr>
      </p:pic>
      <p:sp>
        <p:nvSpPr>
          <p:cNvPr id="9220"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itchFamily="34"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pitchFamily="34"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6.xml"/><Relationship Id="rId5" Type="http://schemas.openxmlformats.org/officeDocument/2006/relationships/image" Target="../media/image8.png"/><Relationship Id="rId4" Type="http://schemas.openxmlformats.org/officeDocument/2006/relationships/hyperlink" Target="http://www.na.org/fip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6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9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9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9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9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9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8.png"/><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9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3"/>
          <p:cNvSpPr>
            <a:spLocks noGrp="1" noChangeArrowheads="1"/>
          </p:cNvSpPr>
          <p:nvPr>
            <p:ph type="body" sz="quarter" idx="4294967295"/>
          </p:nvPr>
        </p:nvSpPr>
        <p:spPr>
          <a:xfrm>
            <a:off x="238125" y="1784350"/>
            <a:ext cx="6429375" cy="2136775"/>
          </a:xfrm>
        </p:spPr>
        <p:txBody>
          <a:bodyPr/>
          <a:lstStyle/>
          <a:p>
            <a:pPr marL="0" lvl="1" indent="0" algn="ctr" defTabSz="457200" eaLnBrk="1" hangingPunct="1">
              <a:lnSpc>
                <a:spcPct val="100000"/>
              </a:lnSpc>
              <a:spcBef>
                <a:spcPct val="0"/>
              </a:spcBef>
              <a:buFontTx/>
              <a:buNone/>
            </a:pPr>
            <a:r>
              <a:rPr lang="pt-BR" sz="2800" b="1" smtClean="0">
                <a:solidFill>
                  <a:srgbClr val="FFFFFF"/>
                </a:solidFill>
                <a:latin typeface="Cambria" pitchFamily="18" charset="0"/>
              </a:rPr>
              <a:t>Este é o segundo de </a:t>
            </a:r>
            <a:r>
              <a:rPr lang="en-US" sz="2800" smtClean="0"/>
              <a:t/>
            </a:r>
            <a:br>
              <a:rPr lang="en-US" sz="2800" smtClean="0"/>
            </a:br>
            <a:r>
              <a:rPr lang="pt-BR" sz="2800" b="1" smtClean="0">
                <a:solidFill>
                  <a:srgbClr val="FFFFFF"/>
                </a:solidFill>
                <a:latin typeface="Cambria" pitchFamily="18" charset="0"/>
              </a:rPr>
              <a:t>cinco PowerPoints cobrindo o material do </a:t>
            </a:r>
            <a:r>
              <a:rPr lang="en-US" sz="2800" smtClean="0"/>
              <a:t/>
            </a:r>
            <a:br>
              <a:rPr lang="en-US" sz="2800" smtClean="0"/>
            </a:br>
            <a:r>
              <a:rPr lang="pt-BR" sz="2800" b="1" i="1" smtClean="0">
                <a:solidFill>
                  <a:srgbClr val="FFFFFF"/>
                </a:solidFill>
                <a:latin typeface="Cambria" pitchFamily="18" charset="0"/>
              </a:rPr>
              <a:t>Relatório da Agenda</a:t>
            </a:r>
          </a:p>
          <a:p>
            <a:pPr marL="0" lvl="1" indent="0" algn="ctr" defTabSz="457200" eaLnBrk="1" hangingPunct="1">
              <a:lnSpc>
                <a:spcPct val="100000"/>
              </a:lnSpc>
              <a:spcBef>
                <a:spcPct val="0"/>
              </a:spcBef>
              <a:buFontTx/>
              <a:buNone/>
            </a:pPr>
            <a:r>
              <a:rPr lang="pt-BR" sz="2800" b="1" i="1" smtClean="0">
                <a:solidFill>
                  <a:srgbClr val="FFFFFF"/>
                </a:solidFill>
                <a:latin typeface="Cambria" pitchFamily="18" charset="0"/>
              </a:rPr>
              <a:t>da Conferência de 2018.</a:t>
            </a:r>
          </a:p>
        </p:txBody>
      </p:sp>
      <p:sp>
        <p:nvSpPr>
          <p:cNvPr id="2051" name="Text Placeholder 3"/>
          <p:cNvSpPr>
            <a:spLocks noChangeArrowheads="1"/>
          </p:cNvSpPr>
          <p:nvPr/>
        </p:nvSpPr>
        <p:spPr bwMode="auto">
          <a:xfrm>
            <a:off x="2132013" y="4146550"/>
            <a:ext cx="4498975" cy="2068513"/>
          </a:xfrm>
          <a:prstGeom prst="rect">
            <a:avLst/>
          </a:prstGeom>
          <a:noFill/>
          <a:ln w="9525" cap="flat" algn="ctr">
            <a:noFill/>
            <a:prstDash val="solid"/>
            <a:round/>
            <a:headEnd type="none" w="med" len="med"/>
            <a:tailEnd type="none" w="med" len="med"/>
          </a:ln>
          <a:effectLst/>
        </p:spPr>
        <p:txBody>
          <a:bodyPr/>
          <a:lstStyle/>
          <a:p>
            <a:pPr marL="0" lvl="1" algn="ctr" defTabSz="457200">
              <a:defRPr/>
            </a:pPr>
            <a:r>
              <a:rPr lang="pt-BR" sz="3200" b="1" i="1" dirty="0">
                <a:solidFill>
                  <a:srgbClr val="A7A9AC"/>
                </a:solidFill>
                <a:effectLst>
                  <a:outerShdw blurRad="38100" dist="38100" dir="2700000" algn="tl">
                    <a:srgbClr val="C0C0C0"/>
                  </a:outerShdw>
                </a:effectLst>
                <a:latin typeface="Cambria" pitchFamily="18" charset="0"/>
                <a:cs typeface="Arial" charset="0"/>
              </a:rPr>
              <a:t>Guarda da Propriedade Intelectual da Irmandade</a:t>
            </a:r>
          </a:p>
          <a:p>
            <a:pPr marL="0" lvl="1" algn="ctr" defTabSz="457200">
              <a:defRPr/>
            </a:pPr>
            <a:r>
              <a:rPr lang="pt-BR" sz="3200" b="1" dirty="0">
                <a:solidFill>
                  <a:srgbClr val="A7A9AC"/>
                </a:solidFill>
                <a:effectLst>
                  <a:outerShdw blurRad="38100" dist="38100" dir="2700000" algn="tl">
                    <a:srgbClr val="C0C0C0"/>
                  </a:outerShdw>
                </a:effectLst>
                <a:latin typeface="Cambria" pitchFamily="18" charset="0"/>
                <a:cs typeface="Arial" charset="0"/>
              </a:rPr>
              <a:t>Moções 7 e 8</a:t>
            </a:r>
          </a:p>
        </p:txBody>
      </p:sp>
      <p:pic>
        <p:nvPicPr>
          <p:cNvPr id="21508" name="Imagem 3" descr="Capturar.PNG"/>
          <p:cNvPicPr>
            <a:picLocks noChangeAspect="1"/>
          </p:cNvPicPr>
          <p:nvPr/>
        </p:nvPicPr>
        <p:blipFill>
          <a:blip r:embed="rId3"/>
          <a:srcRect/>
          <a:stretch>
            <a:fillRect/>
          </a:stretch>
        </p:blipFill>
        <p:spPr bwMode="auto">
          <a:xfrm rot="510122">
            <a:off x="6864350" y="98425"/>
            <a:ext cx="5084763" cy="65198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2090" name="Title 1"/>
          <p:cNvSpPr>
            <a:spLocks noGrp="1" noChangeArrowheads="1"/>
          </p:cNvSpPr>
          <p:nvPr>
            <p:ph type="title" idx="4294967295"/>
          </p:nvPr>
        </p:nvSpPr>
        <p:spPr>
          <a:xfrm>
            <a:off x="479425" y="365125"/>
            <a:ext cx="10637838" cy="1325563"/>
          </a:xfrm>
        </p:spPr>
        <p:txBody>
          <a:bodyPr/>
          <a:lstStyle/>
          <a:p>
            <a:pPr eaLnBrk="1" hangingPunct="1">
              <a:defRPr/>
            </a:pPr>
            <a:r>
              <a:rPr lang="pt-BR" sz="4300" b="1" smtClean="0">
                <a:solidFill>
                  <a:srgbClr val="000000"/>
                </a:solidFill>
                <a:effectLst>
                  <a:outerShdw blurRad="38100" dist="38100" dir="2700000" algn="tl">
                    <a:srgbClr val="C0C0C0"/>
                  </a:outerShdw>
                </a:effectLst>
                <a:latin typeface="Cambria" pitchFamily="18" charset="0"/>
              </a:rPr>
              <a:t>Literatura Ilícita</a:t>
            </a:r>
          </a:p>
        </p:txBody>
      </p:sp>
      <p:sp>
        <p:nvSpPr>
          <p:cNvPr id="30723" name="Content Placeholder 2"/>
          <p:cNvSpPr>
            <a:spLocks noGrp="1" noChangeArrowheads="1"/>
          </p:cNvSpPr>
          <p:nvPr>
            <p:ph idx="4294967295"/>
          </p:nvPr>
        </p:nvSpPr>
        <p:spPr>
          <a:xfrm>
            <a:off x="1309688" y="1571625"/>
            <a:ext cx="10331450" cy="4351338"/>
          </a:xfrm>
        </p:spPr>
        <p:txBody>
          <a:bodyPr/>
          <a:lstStyle/>
          <a:p>
            <a:pPr marL="457200" indent="-457200" eaLnBrk="1" hangingPunct="1">
              <a:lnSpc>
                <a:spcPct val="100000"/>
              </a:lnSpc>
              <a:spcBef>
                <a:spcPts val="1200"/>
              </a:spcBef>
              <a:buFont typeface="Arial" pitchFamily="34" charset="0"/>
              <a:buBlip>
                <a:blip r:embed="rId3"/>
              </a:buBlip>
            </a:pPr>
            <a:r>
              <a:rPr lang="pt-BR" sz="3000" smtClean="0">
                <a:solidFill>
                  <a:srgbClr val="000000"/>
                </a:solidFill>
                <a:latin typeface="Cambria" pitchFamily="18" charset="0"/>
              </a:rPr>
              <a:t>Os desafios continuam a aparecer de tempos em tempos.</a:t>
            </a:r>
          </a:p>
          <a:p>
            <a:pPr marL="457200" indent="-457200" eaLnBrk="1" hangingPunct="1">
              <a:lnSpc>
                <a:spcPct val="100000"/>
              </a:lnSpc>
              <a:spcBef>
                <a:spcPts val="1200"/>
              </a:spcBef>
              <a:buFont typeface="Arial" pitchFamily="34" charset="0"/>
              <a:buBlip>
                <a:blip r:embed="rId3"/>
              </a:buBlip>
            </a:pPr>
            <a:r>
              <a:rPr lang="pt-BR" sz="3000" smtClean="0">
                <a:solidFill>
                  <a:srgbClr val="000000"/>
                </a:solidFill>
                <a:latin typeface="Cambria" pitchFamily="18" charset="0"/>
              </a:rPr>
              <a:t>Houve esforços renovados de distribuir literatura ilícita - um híbrido no estilo dos anos 1980 combinando diversas edições do TB.</a:t>
            </a:r>
          </a:p>
          <a:p>
            <a:pPr marL="457200" indent="-457200" eaLnBrk="1" hangingPunct="1">
              <a:lnSpc>
                <a:spcPct val="100000"/>
              </a:lnSpc>
              <a:spcBef>
                <a:spcPts val="1200"/>
              </a:spcBef>
              <a:buFont typeface="Arial" pitchFamily="34" charset="0"/>
              <a:buBlip>
                <a:blip r:embed="rId3"/>
              </a:buBlip>
            </a:pPr>
            <a:r>
              <a:rPr lang="pt-BR" sz="3000" smtClean="0">
                <a:solidFill>
                  <a:srgbClr val="000000"/>
                </a:solidFill>
                <a:latin typeface="Cambria" pitchFamily="18" charset="0"/>
              </a:rPr>
              <a:t>As comunidades de NA foram cruciais em rejeitar essa última onda de comportamento antiético.</a:t>
            </a:r>
          </a:p>
          <a:p>
            <a:pPr marL="457200" indent="-457200" eaLnBrk="1" hangingPunct="1">
              <a:lnSpc>
                <a:spcPct val="100000"/>
              </a:lnSpc>
              <a:spcBef>
                <a:spcPts val="1200"/>
              </a:spcBef>
              <a:buFont typeface="Arial" pitchFamily="34" charset="0"/>
              <a:buBlip>
                <a:blip r:embed="rId3"/>
              </a:buBlip>
            </a:pPr>
            <a:r>
              <a:rPr lang="pt-BR" sz="3000" smtClean="0">
                <a:solidFill>
                  <a:srgbClr val="000000"/>
                </a:solidFill>
                <a:latin typeface="Cambria" pitchFamily="18" charset="0"/>
              </a:rPr>
              <a:t>Foi reconhecido que isso não reflete a consciência de grupo.</a:t>
            </a:r>
          </a:p>
          <a:p>
            <a:pPr marL="457200" indent="-457200" eaLnBrk="1" hangingPunct="1">
              <a:buFont typeface="Arial" pitchFamily="34" charset="0"/>
              <a:buNone/>
            </a:pPr>
            <a:endParaRPr lang="en-US" smtClean="0">
              <a:latin typeface="Cambria" pitchFamily="18" charset="0"/>
            </a:endParaRPr>
          </a:p>
          <a:p>
            <a:pPr marL="457200" indent="-457200" eaLnBrk="1" hangingPunct="1"/>
            <a:endParaRPr lang="en-US" smtClean="0">
              <a:latin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a:spLocks noChangeArrowheads="1"/>
          </p:cNvSpPr>
          <p:nvPr/>
        </p:nvSpPr>
        <p:spPr bwMode="auto">
          <a:xfrm>
            <a:off x="688975" y="2387600"/>
            <a:ext cx="10907713" cy="2286000"/>
          </a:xfrm>
          <a:prstGeom prst="rect">
            <a:avLst/>
          </a:prstGeom>
          <a:solidFill>
            <a:srgbClr val="FFFFFF"/>
          </a:solidFill>
          <a:ln w="63500" algn="ctr">
            <a:solidFill>
              <a:srgbClr val="A7A9AC"/>
            </a:solidFill>
            <a:miter lim="400000"/>
            <a:headEnd/>
            <a:tailEnd/>
          </a:ln>
        </p:spPr>
        <p:txBody>
          <a:bodyPr lIns="35719" tIns="35719" rIns="35719" bIns="35719" anchor="ctr"/>
          <a:lstStyle/>
          <a:p>
            <a:pPr algn="ctr" latinLnBrk="1" hangingPunct="0"/>
            <a:r>
              <a:rPr lang="pt-BR" sz="6000" b="1">
                <a:solidFill>
                  <a:srgbClr val="000000"/>
                </a:solidFill>
                <a:latin typeface="Cambria" pitchFamily="18" charset="0"/>
              </a:rPr>
              <a:t>Moções 7 e 8</a:t>
            </a:r>
          </a:p>
        </p:txBody>
      </p:sp>
      <p:pic>
        <p:nvPicPr>
          <p:cNvPr id="31747" name="Imagem 2" descr="base comum.png"/>
          <p:cNvPicPr>
            <a:picLocks noChangeAspect="1"/>
          </p:cNvPicPr>
          <p:nvPr/>
        </p:nvPicPr>
        <p:blipFill>
          <a:blip r:embed="rId3"/>
          <a:srcRect/>
          <a:stretch>
            <a:fillRect/>
          </a:stretch>
        </p:blipFill>
        <p:spPr bwMode="auto">
          <a:xfrm>
            <a:off x="238125" y="214313"/>
            <a:ext cx="4143375" cy="2060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ChangeArrowheads="1"/>
          </p:cNvSpPr>
          <p:nvPr>
            <p:ph idx="4294967295"/>
          </p:nvPr>
        </p:nvSpPr>
        <p:spPr>
          <a:xfrm>
            <a:off x="2238375" y="3214688"/>
            <a:ext cx="9164638" cy="2563812"/>
          </a:xfrm>
        </p:spPr>
        <p:txBody>
          <a:bodyPr/>
          <a:lstStyle/>
          <a:p>
            <a:pPr marL="0" indent="0" eaLnBrk="1" hangingPunct="1">
              <a:lnSpc>
                <a:spcPct val="100000"/>
              </a:lnSpc>
              <a:buFont typeface="Arial" pitchFamily="34" charset="0"/>
              <a:buNone/>
            </a:pPr>
            <a:r>
              <a:rPr lang="pt-BR" sz="3000" b="1" smtClean="0">
                <a:solidFill>
                  <a:srgbClr val="000000"/>
                </a:solidFill>
                <a:latin typeface="Cambria" pitchFamily="18" charset="0"/>
              </a:rPr>
              <a:t>Propósito: </a:t>
            </a:r>
            <a:r>
              <a:rPr lang="pt-BR" sz="3000" smtClean="0">
                <a:solidFill>
                  <a:srgbClr val="000000"/>
                </a:solidFill>
                <a:latin typeface="Cambria" pitchFamily="18" charset="0"/>
              </a:rPr>
              <a:t>Fazer um folheto de serviço claro, simples e de fácil acesso que os grupos possam comprar ou baixar, que torne claros os direitos dos grupos de reproduzir a literatura de Narcóticos Anônimos, conforme definido pelo </a:t>
            </a:r>
            <a:r>
              <a:rPr lang="pt-BR" sz="3000" i="1" smtClean="0">
                <a:solidFill>
                  <a:srgbClr val="000000"/>
                </a:solidFill>
                <a:latin typeface="Cambria" pitchFamily="18" charset="0"/>
              </a:rPr>
              <a:t>FIPT</a:t>
            </a:r>
            <a:r>
              <a:rPr lang="pt-BR" sz="3000" smtClean="0">
                <a:solidFill>
                  <a:srgbClr val="000000"/>
                </a:solidFill>
                <a:latin typeface="Cambria" pitchFamily="18" charset="0"/>
              </a:rPr>
              <a:t>.</a:t>
            </a:r>
          </a:p>
          <a:p>
            <a:pPr marL="0" indent="0" eaLnBrk="1" hangingPunct="1">
              <a:lnSpc>
                <a:spcPct val="114000"/>
              </a:lnSpc>
              <a:spcBef>
                <a:spcPts val="600"/>
              </a:spcBef>
              <a:buFont typeface="Arial" pitchFamily="34" charset="0"/>
              <a:buNone/>
            </a:pPr>
            <a:r>
              <a:rPr lang="pt-BR" sz="3000" b="1" smtClean="0">
                <a:solidFill>
                  <a:srgbClr val="000000"/>
                </a:solidFill>
                <a:latin typeface="Cambria" pitchFamily="18" charset="0"/>
              </a:rPr>
              <a:t>Apresentada por: </a:t>
            </a:r>
            <a:r>
              <a:rPr lang="pt-BR" sz="3000" smtClean="0">
                <a:solidFill>
                  <a:srgbClr val="000000"/>
                </a:solidFill>
                <a:latin typeface="Cambria" pitchFamily="18" charset="0"/>
              </a:rPr>
              <a:t>Região Norte de Nova Iorque</a:t>
            </a:r>
          </a:p>
        </p:txBody>
      </p:sp>
      <p:sp>
        <p:nvSpPr>
          <p:cNvPr id="32771" name="Title 1"/>
          <p:cNvSpPr>
            <a:spLocks noChangeArrowheads="1"/>
          </p:cNvSpPr>
          <p:nvPr>
            <p:ph type="title" idx="4294967295"/>
          </p:nvPr>
        </p:nvSpPr>
        <p:spPr>
          <a:xfrm>
            <a:off x="347663" y="649288"/>
            <a:ext cx="11339512" cy="1946275"/>
          </a:xfrm>
        </p:spPr>
        <p:txBody>
          <a:bodyPr anchor="t"/>
          <a:lstStyle/>
          <a:p>
            <a:pPr eaLnBrk="1" hangingPunct="1">
              <a:lnSpc>
                <a:spcPct val="110000"/>
              </a:lnSpc>
            </a:pPr>
            <a:r>
              <a:rPr lang="pt-BR" sz="2600" b="1" smtClean="0">
                <a:solidFill>
                  <a:srgbClr val="000000"/>
                </a:solidFill>
                <a:latin typeface="Cambria" pitchFamily="18" charset="0"/>
              </a:rPr>
              <a:t>Moção 7:</a:t>
            </a:r>
            <a:r>
              <a:rPr lang="pt-BR" sz="2600" smtClean="0">
                <a:solidFill>
                  <a:srgbClr val="000000"/>
                </a:solidFill>
                <a:latin typeface="Cambria" pitchFamily="18" charset="0"/>
              </a:rPr>
              <a:t> Direcionar o Quadro Mundial a criar um folheto</a:t>
            </a:r>
            <a:br>
              <a:rPr lang="pt-BR" sz="2600" smtClean="0">
                <a:solidFill>
                  <a:srgbClr val="000000"/>
                </a:solidFill>
                <a:latin typeface="Cambria" pitchFamily="18" charset="0"/>
              </a:rPr>
            </a:br>
            <a:r>
              <a:rPr lang="pt-BR" sz="2600" smtClean="0">
                <a:solidFill>
                  <a:srgbClr val="000000"/>
                </a:solidFill>
                <a:latin typeface="Cambria" pitchFamily="18" charset="0"/>
              </a:rPr>
              <a:t>de serviço (SP) que descreva clara e simplesmente os direitos dos grupos de reproduzir a literatura de recuperação de Narcóticos Anônimos abrangida pela Custódia da propriedade intelectual da irmandade e seus boletins.</a:t>
            </a:r>
            <a:endParaRPr lang="en-US" sz="2600" smtClean="0"/>
          </a:p>
        </p:txBody>
      </p:sp>
      <p:sp>
        <p:nvSpPr>
          <p:cNvPr id="32772" name="Shape 75"/>
          <p:cNvSpPr>
            <a:spLocks noChangeShapeType="1"/>
          </p:cNvSpPr>
          <p:nvPr/>
        </p:nvSpPr>
        <p:spPr bwMode="auto">
          <a:xfrm>
            <a:off x="317500" y="2906713"/>
            <a:ext cx="11287125" cy="0"/>
          </a:xfrm>
          <a:prstGeom prst="line">
            <a:avLst/>
          </a:prstGeom>
          <a:noFill/>
          <a:ln w="63500" algn="ctr">
            <a:solidFill>
              <a:srgbClr val="A7A9AC"/>
            </a:solidFill>
            <a:round/>
            <a:headEnd/>
            <a:tailEnd/>
          </a:ln>
        </p:spPr>
        <p:txBody>
          <a:bodyPr/>
          <a:lstStyle/>
          <a:p>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ChangeArrowheads="1"/>
          </p:cNvSpPr>
          <p:nvPr>
            <p:ph idx="4294967295"/>
          </p:nvPr>
        </p:nvSpPr>
        <p:spPr>
          <a:xfrm>
            <a:off x="320675" y="1376363"/>
            <a:ext cx="11450638" cy="5386387"/>
          </a:xfrm>
        </p:spPr>
        <p:txBody>
          <a:bodyPr/>
          <a:lstStyle/>
          <a:p>
            <a:pPr marL="0" indent="0" algn="just" eaLnBrk="1" hangingPunct="1">
              <a:lnSpc>
                <a:spcPct val="95000"/>
              </a:lnSpc>
              <a:buFont typeface="Arial" pitchFamily="34" charset="0"/>
              <a:buNone/>
            </a:pPr>
            <a:r>
              <a:rPr lang="pt-BR" smtClean="0">
                <a:solidFill>
                  <a:srgbClr val="000000"/>
                </a:solidFill>
                <a:latin typeface="Cambria" pitchFamily="18" charset="0"/>
              </a:rPr>
              <a:t>Nós, adictos, passamos grande parte de nossas vidas sem ter escolhas, e lutamos muito em nossa recuperação para recuperar nosso direito de escolha. Quando temos a percepção de que esse direito está sendo tirado de nós, membros e grupos - principalmente quando isso é feito por algo que muitas vezes percebemos como uma figura de autoridade (o NAWS), nossa natureza rebelde cintila. Há muita desinformação e mal-entendidos em torno do </a:t>
            </a:r>
            <a:r>
              <a:rPr lang="pt-BR" i="1" smtClean="0">
                <a:solidFill>
                  <a:srgbClr val="000000"/>
                </a:solidFill>
                <a:latin typeface="Cambria" pitchFamily="18" charset="0"/>
              </a:rPr>
              <a:t>FIPT</a:t>
            </a:r>
            <a:r>
              <a:rPr lang="pt-BR" smtClean="0">
                <a:solidFill>
                  <a:srgbClr val="000000"/>
                </a:solidFill>
                <a:latin typeface="Cambria" pitchFamily="18" charset="0"/>
              </a:rPr>
              <a:t> e dos direitos que os grupos têm de reproduzir a literatura aprovada de NA inalterada. Com a desinformação e os mal-entendidos vem a desunião. A esperança é que, tendo um folheto de serviço simples e claro que os membros e grupos possam baixar ou comprar, essa névoa de desinformação e mal-entendidos possa se dissipar um pouco e a unidade de NA seja incentivada e, ao mesmo tempo, a autonomia e escolha do grupo sejam reforçadas.</a:t>
            </a:r>
          </a:p>
        </p:txBody>
      </p:sp>
      <p:sp>
        <p:nvSpPr>
          <p:cNvPr id="33795" name="Rectangle 3"/>
          <p:cNvSpPr>
            <a:spLocks noChangeArrowheads="1"/>
          </p:cNvSpPr>
          <p:nvPr/>
        </p:nvSpPr>
        <p:spPr bwMode="auto">
          <a:xfrm>
            <a:off x="233363" y="608013"/>
            <a:ext cx="6070600" cy="579437"/>
          </a:xfrm>
          <a:prstGeom prst="rect">
            <a:avLst/>
          </a:prstGeom>
          <a:noFill/>
          <a:ln w="9525" algn="ctr">
            <a:noFill/>
            <a:miter lim="800000"/>
            <a:headEnd/>
            <a:tailEnd/>
          </a:ln>
        </p:spPr>
        <p:txBody>
          <a:bodyPr wrap="none">
            <a:spAutoFit/>
          </a:bodyPr>
          <a:lstStyle/>
          <a:p>
            <a:r>
              <a:rPr lang="pt-BR" sz="3200" b="1">
                <a:solidFill>
                  <a:srgbClr val="000000"/>
                </a:solidFill>
                <a:latin typeface="Cambria" pitchFamily="18" charset="0"/>
              </a:rPr>
              <a:t>Moção 7: Justificativa da Região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Content Placeholder 2"/>
          <p:cNvSpPr>
            <a:spLocks noChangeArrowheads="1"/>
          </p:cNvSpPr>
          <p:nvPr>
            <p:ph idx="4294967295"/>
          </p:nvPr>
        </p:nvSpPr>
        <p:spPr>
          <a:xfrm>
            <a:off x="1157288" y="2252663"/>
            <a:ext cx="10025062" cy="4105275"/>
          </a:xfrm>
        </p:spPr>
        <p:txBody>
          <a:bodyPr/>
          <a:lstStyle/>
          <a:p>
            <a:pPr marL="457200" indent="-457200" eaLnBrk="1" hangingPunct="1">
              <a:buFont typeface="Arial" pitchFamily="34" charset="0"/>
              <a:buBlip>
                <a:blip r:embed="rId3"/>
              </a:buBlip>
            </a:pPr>
            <a:r>
              <a:rPr lang="pt-BR" sz="2900" i="1" smtClean="0">
                <a:solidFill>
                  <a:srgbClr val="000000"/>
                </a:solidFill>
                <a:latin typeface="Cambria" pitchFamily="18" charset="0"/>
              </a:rPr>
              <a:t>O Boletim No. 1 do FIPT</a:t>
            </a:r>
            <a:r>
              <a:rPr lang="pt-BR" sz="2900" smtClean="0">
                <a:solidFill>
                  <a:srgbClr val="000000"/>
                </a:solidFill>
                <a:latin typeface="Cambria" pitchFamily="18" charset="0"/>
              </a:rPr>
              <a:t> já explica de modo simples as diretrizes para reprodução de literatura (</a:t>
            </a:r>
            <a:r>
              <a:rPr lang="pt-BR" sz="2900" smtClean="0">
                <a:solidFill>
                  <a:srgbClr val="000000"/>
                </a:solidFill>
                <a:latin typeface="Cambria" pitchFamily="18" charset="0"/>
                <a:hlinkClick r:id="rId4"/>
              </a:rPr>
              <a:t>www.na.org/fipt</a:t>
            </a:r>
            <a:r>
              <a:rPr lang="pt-BR" sz="2900" smtClean="0">
                <a:solidFill>
                  <a:srgbClr val="000000"/>
                </a:solidFill>
                <a:latin typeface="Cambria" pitchFamily="18" charset="0"/>
              </a:rPr>
              <a:t>)</a:t>
            </a:r>
          </a:p>
          <a:p>
            <a:pPr marL="457200" indent="-457200" eaLnBrk="1" hangingPunct="1">
              <a:buFont typeface="Arial" pitchFamily="34" charset="0"/>
              <a:buBlip>
                <a:blip r:embed="rId3"/>
              </a:buBlip>
            </a:pPr>
            <a:r>
              <a:rPr lang="pt-BR" sz="2900" smtClean="0">
                <a:solidFill>
                  <a:srgbClr val="000000"/>
                </a:solidFill>
                <a:latin typeface="Cambria" pitchFamily="18" charset="0"/>
              </a:rPr>
              <a:t>É bastante simples transformar o Boletim No. 1 em um folheto de serviço. </a:t>
            </a:r>
          </a:p>
          <a:p>
            <a:pPr marL="457200" indent="-457200" eaLnBrk="1" hangingPunct="1">
              <a:buFont typeface="Arial" pitchFamily="34" charset="0"/>
              <a:buBlip>
                <a:blip r:embed="rId3"/>
              </a:buBlip>
            </a:pPr>
            <a:r>
              <a:rPr lang="pt-BR" sz="2900" smtClean="0">
                <a:solidFill>
                  <a:srgbClr val="000000"/>
                </a:solidFill>
                <a:latin typeface="Cambria" pitchFamily="18" charset="0"/>
              </a:rPr>
              <a:t>Folhetos de serviço tendem a ser mais distribuídos do que boletins.</a:t>
            </a:r>
          </a:p>
          <a:p>
            <a:pPr marL="457200" indent="-457200" eaLnBrk="1" hangingPunct="1">
              <a:buFont typeface="Arial" pitchFamily="34" charset="0"/>
              <a:buBlip>
                <a:blip r:embed="rId3"/>
              </a:buBlip>
            </a:pPr>
            <a:r>
              <a:rPr lang="pt-BR" sz="2900" smtClean="0">
                <a:solidFill>
                  <a:srgbClr val="000000"/>
                </a:solidFill>
                <a:latin typeface="Cambria" pitchFamily="18" charset="0"/>
              </a:rPr>
              <a:t>Para aumentar a utilidade, acreditamos que o escopo precisaria ser expandido, incluindo também as responsabilidades, além dos direitos.</a:t>
            </a:r>
          </a:p>
        </p:txBody>
      </p:sp>
      <p:sp>
        <p:nvSpPr>
          <p:cNvPr id="34819"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000" b="1">
                <a:solidFill>
                  <a:srgbClr val="000000"/>
                </a:solidFill>
                <a:latin typeface="Cambria" pitchFamily="18" charset="0"/>
              </a:rPr>
              <a:t>Moção 7: Resposta do Quadro Mundial</a:t>
            </a:r>
          </a:p>
        </p:txBody>
      </p:sp>
      <p:pic>
        <p:nvPicPr>
          <p:cNvPr id="34820" name="Imagem 3" descr="common ground.png"/>
          <p:cNvPicPr>
            <a:picLocks noChangeAspect="1"/>
          </p:cNvPicPr>
          <p:nvPr/>
        </p:nvPicPr>
        <p:blipFill>
          <a:blip r:embed="rId5"/>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104"/>
          <p:cNvSpPr>
            <a:spLocks noChangeArrowheads="1"/>
          </p:cNvSpPr>
          <p:nvPr/>
        </p:nvSpPr>
        <p:spPr bwMode="auto">
          <a:xfrm>
            <a:off x="358775" y="2239963"/>
            <a:ext cx="11163300" cy="1919287"/>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Moção 7:</a:t>
            </a:r>
            <a:r>
              <a:rPr lang="pt-BR" sz="3000">
                <a:solidFill>
                  <a:srgbClr val="000000"/>
                </a:solidFill>
                <a:latin typeface="Cambria" pitchFamily="18" charset="0"/>
              </a:rPr>
              <a:t> Direcionar o Quadro Mundial a criar um folheto de serviço (SP) que descreva clara e simplesmente os direitos dos grupos de reproduzir a literatura de recuperação de Narcóticos Anônimos abrangida pela </a:t>
            </a:r>
            <a:r>
              <a:rPr lang="pt-BR" sz="3000" i="1">
                <a:solidFill>
                  <a:srgbClr val="000000"/>
                </a:solidFill>
                <a:latin typeface="Cambria" pitchFamily="18" charset="0"/>
              </a:rPr>
              <a:t>Custódia da propriedade intelectual da irmandade</a:t>
            </a:r>
            <a:r>
              <a:rPr lang="pt-BR" sz="3000">
                <a:solidFill>
                  <a:srgbClr val="000000"/>
                </a:solidFill>
                <a:latin typeface="Cambria" pitchFamily="18" charset="0"/>
              </a:rPr>
              <a:t> e seus boletins.</a:t>
            </a:r>
          </a:p>
        </p:txBody>
      </p:sp>
      <p:sp>
        <p:nvSpPr>
          <p:cNvPr id="35843" name="Shape 105"/>
          <p:cNvSpPr>
            <a:spLocks noChangeArrowheads="1"/>
          </p:cNvSpPr>
          <p:nvPr/>
        </p:nvSpPr>
        <p:spPr bwMode="auto">
          <a:xfrm>
            <a:off x="2646363" y="4568825"/>
            <a:ext cx="9080500" cy="1917700"/>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Propósito: </a:t>
            </a:r>
            <a:r>
              <a:rPr lang="pt-BR" sz="3000">
                <a:solidFill>
                  <a:srgbClr val="000000"/>
                </a:solidFill>
                <a:latin typeface="Cambria" pitchFamily="18" charset="0"/>
              </a:rPr>
              <a:t>Fazer um folheto de serviço claro, simples e de fácil acesso que os grupos possam comprar ou baixar, que torne claros os direitos dos grupos de reproduzir a literatura de Narcóticos Anônimos, conforme definido pelo </a:t>
            </a:r>
            <a:r>
              <a:rPr lang="pt-BR" sz="3000" i="1">
                <a:solidFill>
                  <a:srgbClr val="000000"/>
                </a:solidFill>
                <a:latin typeface="Cambria" pitchFamily="18" charset="0"/>
              </a:rPr>
              <a:t>FIPT</a:t>
            </a:r>
            <a:r>
              <a:rPr lang="pt-BR" sz="3000">
                <a:solidFill>
                  <a:srgbClr val="000000"/>
                </a:solidFill>
                <a:latin typeface="Cambria" pitchFamily="18" charset="0"/>
              </a:rPr>
              <a:t>.</a:t>
            </a:r>
          </a:p>
        </p:txBody>
      </p:sp>
      <p:sp>
        <p:nvSpPr>
          <p:cNvPr id="35844"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pic>
        <p:nvPicPr>
          <p:cNvPr id="35845" name="Imagem 4" descr="common ground.png"/>
          <p:cNvPicPr>
            <a:picLocks noChangeAspect="1"/>
          </p:cNvPicPr>
          <p:nvPr/>
        </p:nvPicPr>
        <p:blipFill>
          <a:blip r:embed="rId3"/>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noChangeArrowheads="1"/>
          </p:cNvSpPr>
          <p:nvPr>
            <p:ph idx="4294967295"/>
          </p:nvPr>
        </p:nvSpPr>
        <p:spPr>
          <a:xfrm>
            <a:off x="1970088" y="2317750"/>
            <a:ext cx="9991725" cy="4351338"/>
          </a:xfrm>
        </p:spPr>
        <p:txBody>
          <a:bodyPr/>
          <a:lstStyle/>
          <a:p>
            <a:pPr marL="0" indent="0" eaLnBrk="1" hangingPunct="1">
              <a:lnSpc>
                <a:spcPct val="104000"/>
              </a:lnSpc>
              <a:buFont typeface="Arial" pitchFamily="34" charset="0"/>
              <a:buNone/>
            </a:pPr>
            <a:r>
              <a:rPr lang="pt-BR" b="1" u="sng" smtClean="0">
                <a:solidFill>
                  <a:srgbClr val="000000"/>
                </a:solidFill>
                <a:latin typeface="Cambria" pitchFamily="18" charset="0"/>
              </a:rPr>
              <a:t>Parágrafo original</a:t>
            </a:r>
          </a:p>
          <a:p>
            <a:pPr marL="0" indent="0" eaLnBrk="1" hangingPunct="1">
              <a:lnSpc>
                <a:spcPct val="104000"/>
              </a:lnSpc>
              <a:buFont typeface="Arial" pitchFamily="34" charset="0"/>
              <a:buNone/>
            </a:pPr>
            <a:r>
              <a:rPr lang="pt-BR" smtClean="0">
                <a:solidFill>
                  <a:srgbClr val="000000"/>
                </a:solidFill>
                <a:latin typeface="Cambria" pitchFamily="18" charset="0"/>
              </a:rPr>
              <a:t>Os Serviços Mundiais de Narcóticos Anônimos produzem uma variedade de tipos diferentes de publicações. Entretanto, somente literatura aprovada por NA é apropriada para leitura em reuniões de Narcóticos Anônimos. Trechos de livros e folhetos aprovados são geralmente lidos no início da reunião de NA e algumas reuniões utilizam-nos como ponto central do seu formato. Literatura aprovada por NA representa a maior variedade de recuperação em Narcóticos Anônimos.</a:t>
            </a:r>
          </a:p>
        </p:txBody>
      </p:sp>
      <p:sp>
        <p:nvSpPr>
          <p:cNvPr id="36867" name="Title 1"/>
          <p:cNvSpPr>
            <a:spLocks noChangeArrowheads="1"/>
          </p:cNvSpPr>
          <p:nvPr>
            <p:ph type="title" idx="4294967295"/>
          </p:nvPr>
        </p:nvSpPr>
        <p:spPr>
          <a:xfrm>
            <a:off x="346075" y="787400"/>
            <a:ext cx="9759950" cy="1116013"/>
          </a:xfrm>
        </p:spPr>
        <p:txBody>
          <a:bodyPr/>
          <a:lstStyle/>
          <a:p>
            <a:pPr eaLnBrk="1" hangingPunct="1"/>
            <a:r>
              <a:rPr lang="pt-BR" sz="3200" b="1" smtClean="0">
                <a:solidFill>
                  <a:srgbClr val="000000"/>
                </a:solidFill>
                <a:latin typeface="Cambria" pitchFamily="18" charset="0"/>
              </a:rPr>
              <a:t>Moção 8:</a:t>
            </a:r>
            <a:r>
              <a:rPr lang="pt-BR" sz="3200" smtClean="0">
                <a:solidFill>
                  <a:srgbClr val="000000"/>
                </a:solidFill>
                <a:latin typeface="Cambria" pitchFamily="18" charset="0"/>
              </a:rPr>
              <a:t> Substituir o primeiro parágrafo de “Que tipo de literatura devemos usar?” no livreto do grupo, pelo seguinte: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ChangeArrowheads="1"/>
          </p:cNvSpPr>
          <p:nvPr>
            <p:ph type="title" idx="4294967295"/>
          </p:nvPr>
        </p:nvSpPr>
        <p:spPr>
          <a:xfrm>
            <a:off x="287338" y="508000"/>
            <a:ext cx="7408862" cy="590550"/>
          </a:xfrm>
        </p:spPr>
        <p:txBody>
          <a:bodyPr/>
          <a:lstStyle/>
          <a:p>
            <a:pPr eaLnBrk="1" hangingPunct="1"/>
            <a:r>
              <a:rPr lang="pt-BR" sz="3200" b="1" u="sng" smtClean="0">
                <a:solidFill>
                  <a:srgbClr val="000000"/>
                </a:solidFill>
                <a:latin typeface="Cambria" pitchFamily="18" charset="0"/>
              </a:rPr>
              <a:t>Substituir parágrafos</a:t>
            </a:r>
            <a:r>
              <a:rPr lang="pt-BR" sz="3200" b="1" smtClean="0">
                <a:solidFill>
                  <a:srgbClr val="000000"/>
                </a:solidFill>
                <a:latin typeface="Cambria" pitchFamily="18" charset="0"/>
              </a:rPr>
              <a:t> </a:t>
            </a:r>
            <a:r>
              <a:rPr lang="pt-BR" sz="2800" smtClean="0">
                <a:solidFill>
                  <a:srgbClr val="000000"/>
                </a:solidFill>
                <a:latin typeface="Cambria" pitchFamily="18" charset="0"/>
              </a:rPr>
              <a:t>(</a:t>
            </a:r>
            <a:r>
              <a:rPr lang="pt-BR" sz="2800" i="1" smtClean="0">
                <a:solidFill>
                  <a:srgbClr val="000000"/>
                </a:solidFill>
                <a:latin typeface="Cambria" pitchFamily="18" charset="0"/>
              </a:rPr>
              <a:t>1 de 2</a:t>
            </a:r>
            <a:r>
              <a:rPr lang="pt-BR" sz="2800" smtClean="0">
                <a:solidFill>
                  <a:srgbClr val="000000"/>
                </a:solidFill>
                <a:latin typeface="Cambria" pitchFamily="18" charset="0"/>
              </a:rPr>
              <a:t>)</a:t>
            </a:r>
          </a:p>
        </p:txBody>
      </p:sp>
      <p:sp>
        <p:nvSpPr>
          <p:cNvPr id="37891" name="Content Placeholder 4"/>
          <p:cNvSpPr>
            <a:spLocks noChangeArrowheads="1"/>
          </p:cNvSpPr>
          <p:nvPr>
            <p:ph idx="4294967295"/>
          </p:nvPr>
        </p:nvSpPr>
        <p:spPr>
          <a:xfrm>
            <a:off x="1023938" y="1466850"/>
            <a:ext cx="10715625" cy="4656138"/>
          </a:xfrm>
        </p:spPr>
        <p:txBody>
          <a:bodyPr/>
          <a:lstStyle/>
          <a:p>
            <a:pPr marL="0" indent="0" algn="just" eaLnBrk="1" hangingPunct="1">
              <a:lnSpc>
                <a:spcPct val="110000"/>
              </a:lnSpc>
              <a:buFont typeface="Arial" pitchFamily="34" charset="0"/>
              <a:buNone/>
            </a:pPr>
            <a:r>
              <a:rPr lang="pt-BR" sz="2500" smtClean="0">
                <a:solidFill>
                  <a:srgbClr val="000000"/>
                </a:solidFill>
                <a:latin typeface="Cambria" pitchFamily="18" charset="0"/>
              </a:rPr>
              <a:t>Os Serviços Mundiais de Narcóticos Anônimos produzem uma variedade de tipos diferentes de publicações.  Entretanto, somente literatura aprovada por NA é apropriada para leitura em reuniões de Narcóticos Anônimos</a:t>
            </a:r>
            <a:r>
              <a:rPr lang="pt-BR" sz="2500" i="1" smtClean="0">
                <a:solidFill>
                  <a:srgbClr val="000000"/>
                </a:solidFill>
                <a:latin typeface="Cambria" pitchFamily="18" charset="0"/>
              </a:rPr>
              <a:t>, e somente as edições da literatura aprovadas por NA que transmitem uma mensagem unificada como a edição mais atual.  Para o Texto Básico, estas seriam a 3ª Edição Revisada ou mais recentes.  As edições mais antigas da nossa literatura, bem como as minutas para aprovação, embora sejam historicamente válidas e transmitam uma mensagem de recuperação, trazem todas uma mensagem que, de alguma forma, contradiz as nossas edições atuais da literatura e não está mais em unidade com a consciência da irmandade em relação à nossa mensagem de recuperação.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ChangeArrowheads="1"/>
          </p:cNvSpPr>
          <p:nvPr>
            <p:ph type="title" idx="4294967295"/>
          </p:nvPr>
        </p:nvSpPr>
        <p:spPr>
          <a:xfrm>
            <a:off x="287338" y="508000"/>
            <a:ext cx="6196012" cy="590550"/>
          </a:xfrm>
        </p:spPr>
        <p:txBody>
          <a:bodyPr/>
          <a:lstStyle/>
          <a:p>
            <a:pPr eaLnBrk="1" hangingPunct="1"/>
            <a:r>
              <a:rPr lang="pt-BR" sz="3200" b="1" u="sng" smtClean="0">
                <a:solidFill>
                  <a:srgbClr val="000000"/>
                </a:solidFill>
                <a:latin typeface="Cambria" pitchFamily="18" charset="0"/>
              </a:rPr>
              <a:t>Substituir parágrafos</a:t>
            </a:r>
            <a:r>
              <a:rPr lang="pt-BR" sz="2800" smtClean="0">
                <a:solidFill>
                  <a:srgbClr val="000000"/>
                </a:solidFill>
                <a:latin typeface="Cambria" pitchFamily="18" charset="0"/>
              </a:rPr>
              <a:t> </a:t>
            </a:r>
            <a:r>
              <a:rPr lang="pt-BR" sz="2800" i="1" smtClean="0">
                <a:solidFill>
                  <a:srgbClr val="000000"/>
                </a:solidFill>
                <a:latin typeface="Cambria" pitchFamily="18" charset="0"/>
              </a:rPr>
              <a:t>(2 de 2)</a:t>
            </a:r>
          </a:p>
        </p:txBody>
      </p:sp>
      <p:sp>
        <p:nvSpPr>
          <p:cNvPr id="38915" name="Content Placeholder 4"/>
          <p:cNvSpPr>
            <a:spLocks noChangeArrowheads="1"/>
          </p:cNvSpPr>
          <p:nvPr>
            <p:ph idx="4294967295"/>
          </p:nvPr>
        </p:nvSpPr>
        <p:spPr>
          <a:xfrm>
            <a:off x="2166938" y="1857375"/>
            <a:ext cx="9083675" cy="3489325"/>
          </a:xfrm>
        </p:spPr>
        <p:txBody>
          <a:bodyPr/>
          <a:lstStyle/>
          <a:p>
            <a:pPr marL="0" indent="0" algn="just" eaLnBrk="1" hangingPunct="1">
              <a:lnSpc>
                <a:spcPct val="110000"/>
              </a:lnSpc>
              <a:buFont typeface="Arial" pitchFamily="34" charset="0"/>
              <a:buNone/>
            </a:pPr>
            <a:r>
              <a:rPr lang="pt-BR" sz="2500" smtClean="0">
                <a:solidFill>
                  <a:srgbClr val="000000"/>
                </a:solidFill>
                <a:latin typeface="Cambria" pitchFamily="18" charset="0"/>
              </a:rPr>
              <a:t>Trechos de livros e folhetos aprovados são geralmente lidos no início da reunião de NA e algumas reuniões utilizam-nos como ponto central do seu formato. Literatura aprovada por NA representa a maior variedade de recuperação em Narcóticos Anônimos. </a:t>
            </a:r>
            <a:r>
              <a:rPr lang="pt-BR" sz="2500" i="1" smtClean="0">
                <a:solidFill>
                  <a:srgbClr val="000000"/>
                </a:solidFill>
                <a:latin typeface="Cambria" pitchFamily="18" charset="0"/>
              </a:rPr>
              <a:t>É sugerido que as reuniões que utilizam edições mais antigas de literatura aprovada de NA reconheçam as edições atuais da literatura aprovada de NA, em favor da unidade de 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ChangeArrowheads="1"/>
          </p:cNvSpPr>
          <p:nvPr>
            <p:ph idx="4294967295"/>
          </p:nvPr>
        </p:nvSpPr>
        <p:spPr>
          <a:xfrm>
            <a:off x="2024063" y="2786063"/>
            <a:ext cx="9764712" cy="3733800"/>
          </a:xfrm>
        </p:spPr>
        <p:txBody>
          <a:bodyPr/>
          <a:lstStyle/>
          <a:p>
            <a:pPr marL="0" indent="0" eaLnBrk="1" hangingPunct="1">
              <a:lnSpc>
                <a:spcPct val="100000"/>
              </a:lnSpc>
              <a:spcBef>
                <a:spcPts val="600"/>
              </a:spcBef>
              <a:buFont typeface="Arial" pitchFamily="34" charset="0"/>
              <a:buNone/>
            </a:pPr>
            <a:r>
              <a:rPr lang="pt-BR" sz="3200" b="1" smtClean="0">
                <a:solidFill>
                  <a:srgbClr val="000000"/>
                </a:solidFill>
                <a:latin typeface="Cambria" pitchFamily="18" charset="0"/>
              </a:rPr>
              <a:t>Propósito: </a:t>
            </a:r>
            <a:r>
              <a:rPr lang="pt-BR" sz="3200" smtClean="0">
                <a:solidFill>
                  <a:srgbClr val="000000"/>
                </a:solidFill>
                <a:latin typeface="Cambria" pitchFamily="18" charset="0"/>
              </a:rPr>
              <a:t>Definir um padrão adequado de literatura de NA que se baseie na unidade da mensagem, e ao mesmo tempo reforçar a autonomia do grupo para usar outra literatura além das edições atuais aprovadas.</a:t>
            </a:r>
          </a:p>
          <a:p>
            <a:pPr marL="0" indent="0" eaLnBrk="1" hangingPunct="1">
              <a:lnSpc>
                <a:spcPct val="100000"/>
              </a:lnSpc>
              <a:spcBef>
                <a:spcPts val="600"/>
              </a:spcBef>
              <a:buFont typeface="Arial" pitchFamily="34" charset="0"/>
              <a:buNone/>
            </a:pPr>
            <a:r>
              <a:rPr lang="pt-BR" sz="3200" b="1" smtClean="0">
                <a:solidFill>
                  <a:srgbClr val="000000"/>
                </a:solidFill>
                <a:latin typeface="Cambria" pitchFamily="18" charset="0"/>
              </a:rPr>
              <a:t>Apresentada por: </a:t>
            </a:r>
            <a:r>
              <a:rPr lang="pt-BR" sz="3200" smtClean="0">
                <a:solidFill>
                  <a:srgbClr val="000000"/>
                </a:solidFill>
                <a:latin typeface="Cambria" pitchFamily="18" charset="0"/>
              </a:rPr>
              <a:t>Região Norte de Nova Iorque</a:t>
            </a:r>
          </a:p>
          <a:p>
            <a:pPr marL="0" indent="0" eaLnBrk="1" hangingPunct="1">
              <a:lnSpc>
                <a:spcPct val="100000"/>
              </a:lnSpc>
              <a:spcBef>
                <a:spcPts val="600"/>
              </a:spcBef>
              <a:buFont typeface="Arial" pitchFamily="34" charset="0"/>
              <a:buNone/>
            </a:pPr>
            <a:endParaRPr lang="en-US" sz="3200" smtClean="0">
              <a:latin typeface="Cambria" pitchFamily="18" charset="0"/>
            </a:endParaRPr>
          </a:p>
        </p:txBody>
      </p:sp>
      <p:sp>
        <p:nvSpPr>
          <p:cNvPr id="39939" name="Title 1"/>
          <p:cNvSpPr>
            <a:spLocks noChangeArrowheads="1"/>
          </p:cNvSpPr>
          <p:nvPr>
            <p:ph type="title" idx="4294967295"/>
          </p:nvPr>
        </p:nvSpPr>
        <p:spPr>
          <a:xfrm>
            <a:off x="358775" y="823913"/>
            <a:ext cx="9747250" cy="1116012"/>
          </a:xfrm>
        </p:spPr>
        <p:txBody>
          <a:bodyPr/>
          <a:lstStyle/>
          <a:p>
            <a:pPr eaLnBrk="1" hangingPunct="1"/>
            <a:r>
              <a:rPr lang="pt-BR" sz="3200" b="1" smtClean="0">
                <a:solidFill>
                  <a:srgbClr val="000000"/>
                </a:solidFill>
                <a:latin typeface="Cambria" pitchFamily="18" charset="0"/>
              </a:rPr>
              <a:t>Moção 8:</a:t>
            </a:r>
            <a:r>
              <a:rPr lang="pt-BR" sz="3200" smtClean="0">
                <a:solidFill>
                  <a:srgbClr val="000000"/>
                </a:solidFill>
                <a:latin typeface="Cambria" pitchFamily="18" charset="0"/>
              </a:rPr>
              <a:t> Substituir o primeiro parágrafo de “Que tipo de literatura devemos usar?” no livreto do grupo, pelo seguinte: </a:t>
            </a:r>
          </a:p>
        </p:txBody>
      </p:sp>
      <p:sp>
        <p:nvSpPr>
          <p:cNvPr id="39940" name="Shape 75"/>
          <p:cNvSpPr>
            <a:spLocks noChangeShapeType="1"/>
          </p:cNvSpPr>
          <p:nvPr/>
        </p:nvSpPr>
        <p:spPr bwMode="auto">
          <a:xfrm>
            <a:off x="317500" y="2227263"/>
            <a:ext cx="11287125" cy="0"/>
          </a:xfrm>
          <a:prstGeom prst="line">
            <a:avLst/>
          </a:prstGeom>
          <a:noFill/>
          <a:ln w="63500" algn="ctr">
            <a:solidFill>
              <a:srgbClr val="A7A9AC"/>
            </a:solidFill>
            <a:round/>
            <a:headEnd/>
            <a:tailEnd/>
          </a:ln>
        </p:spPr>
        <p:txBody>
          <a:bodyPr/>
          <a:lstStyle/>
          <a:p>
            <a:endParaRPr 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a:spLocks noChangeArrowheads="1"/>
          </p:cNvSpPr>
          <p:nvPr/>
        </p:nvSpPr>
        <p:spPr bwMode="auto">
          <a:xfrm>
            <a:off x="295275" y="287338"/>
            <a:ext cx="11960225" cy="1646237"/>
          </a:xfrm>
          <a:prstGeom prst="rect">
            <a:avLst/>
          </a:prstGeom>
          <a:solidFill>
            <a:srgbClr val="FFFFFF"/>
          </a:solidFill>
          <a:ln w="63500" algn="ctr">
            <a:solidFill>
              <a:srgbClr val="A7A9AC"/>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PowerPoints </a:t>
            </a:r>
            <a:r>
              <a:rPr lang="pt-BR" sz="4500" b="1" i="1">
                <a:solidFill>
                  <a:srgbClr val="000000"/>
                </a:solidFill>
                <a:latin typeface="Cambria" pitchFamily="18" charset="0"/>
              </a:rPr>
              <a:t>CAR</a:t>
            </a:r>
            <a:r>
              <a:rPr lang="pt-BR" sz="4500" b="1">
                <a:solidFill>
                  <a:srgbClr val="000000"/>
                </a:solidFill>
                <a:latin typeface="Cambria" pitchFamily="18" charset="0"/>
              </a:rPr>
              <a:t> 2018</a:t>
            </a:r>
          </a:p>
        </p:txBody>
      </p:sp>
      <p:sp>
        <p:nvSpPr>
          <p:cNvPr id="22531" name="Shape 68"/>
          <p:cNvSpPr>
            <a:spLocks noChangeArrowheads="1"/>
          </p:cNvSpPr>
          <p:nvPr/>
        </p:nvSpPr>
        <p:spPr bwMode="auto">
          <a:xfrm>
            <a:off x="1065213" y="2284413"/>
            <a:ext cx="8428037" cy="3878262"/>
          </a:xfrm>
          <a:prstGeom prst="rect">
            <a:avLst/>
          </a:prstGeom>
          <a:noFill/>
          <a:ln w="12700" algn="ctr">
            <a:noFill/>
            <a:miter lim="400000"/>
            <a:headEnd/>
            <a:tailEnd/>
          </a:ln>
        </p:spPr>
        <p:txBody>
          <a:bodyPr lIns="0" tIns="0" rIns="0" bIns="0"/>
          <a:lstStyle/>
          <a:p>
            <a:pPr marL="514350" indent="-514350">
              <a:spcBef>
                <a:spcPts val="1800"/>
              </a:spcBef>
              <a:buFont typeface="Calibri Light" pitchFamily="34" charset="0"/>
              <a:buAutoNum type="arabicPeriod"/>
            </a:pPr>
            <a:r>
              <a:rPr lang="pt-BR" sz="2400">
                <a:solidFill>
                  <a:srgbClr val="000000"/>
                </a:solidFill>
                <a:latin typeface="Cambria" pitchFamily="18" charset="0"/>
              </a:rPr>
              <a:t>Introdução ao </a:t>
            </a:r>
            <a:r>
              <a:rPr lang="pt-BR" sz="2400" i="1">
                <a:solidFill>
                  <a:srgbClr val="000000"/>
                </a:solidFill>
                <a:latin typeface="Cambria" pitchFamily="18" charset="0"/>
              </a:rPr>
              <a:t>CAR</a:t>
            </a:r>
            <a:r>
              <a:rPr lang="pt-BR" sz="2400">
                <a:solidFill>
                  <a:srgbClr val="000000"/>
                </a:solidFill>
                <a:latin typeface="Cambria" pitchFamily="18" charset="0"/>
              </a:rPr>
              <a:t>, Moções de 1 a 6</a:t>
            </a:r>
            <a:r>
              <a:rPr lang="pt-BR">
                <a:latin typeface="Calibri" pitchFamily="34" charset="0"/>
              </a:rPr>
              <a:t> Literatura e Produtos</a:t>
            </a:r>
          </a:p>
          <a:p>
            <a:pPr marL="514350" indent="-514350">
              <a:spcBef>
                <a:spcPts val="1800"/>
              </a:spcBef>
              <a:buFont typeface="Calibri Light" pitchFamily="34" charset="0"/>
              <a:buAutoNum type="arabicPeriod"/>
            </a:pPr>
            <a:r>
              <a:rPr lang="pt-BR" sz="3600" b="1">
                <a:solidFill>
                  <a:srgbClr val="000000"/>
                </a:solidFill>
                <a:latin typeface="Cambria" pitchFamily="18" charset="0"/>
              </a:rPr>
              <a:t> </a:t>
            </a:r>
            <a:r>
              <a:rPr lang="pt-BR" sz="3600" b="1" i="1">
                <a:solidFill>
                  <a:srgbClr val="000000"/>
                </a:solidFill>
                <a:latin typeface="Cambria" pitchFamily="18" charset="0"/>
              </a:rPr>
              <a:t>Custódia da Propriedade Intelectual da Irmandade</a:t>
            </a:r>
            <a:r>
              <a:rPr lang="pt-BR" sz="3600" b="1">
                <a:solidFill>
                  <a:srgbClr val="000000"/>
                </a:solidFill>
                <a:latin typeface="Cambria" pitchFamily="18" charset="0"/>
              </a:rPr>
              <a:t>, Moções 7 e 8</a:t>
            </a:r>
          </a:p>
          <a:p>
            <a:pPr marL="514350" indent="-514350">
              <a:spcBef>
                <a:spcPts val="1800"/>
              </a:spcBef>
              <a:buFont typeface="Calibri Light" pitchFamily="34" charset="0"/>
              <a:buAutoNum type="arabicPeriod"/>
            </a:pPr>
            <a:r>
              <a:rPr lang="pt-BR" sz="2400">
                <a:solidFill>
                  <a:srgbClr val="000000"/>
                </a:solidFill>
                <a:latin typeface="Cambria" pitchFamily="18" charset="0"/>
              </a:rPr>
              <a:t>Moções 9 a 14  DRT/MAT, eventos especiais e TDIs </a:t>
            </a:r>
          </a:p>
          <a:p>
            <a:pPr marL="514350" indent="-514350">
              <a:spcBef>
                <a:spcPts val="1800"/>
              </a:spcBef>
              <a:buFont typeface="Calibri Light" pitchFamily="34" charset="0"/>
              <a:buAutoNum type="arabicPeriod"/>
            </a:pPr>
            <a:r>
              <a:rPr lang="pt-BR" sz="2400">
                <a:solidFill>
                  <a:srgbClr val="000000"/>
                </a:solidFill>
                <a:latin typeface="Cambria" pitchFamily="18" charset="0"/>
              </a:rPr>
              <a:t>Futuro da WSC, Moções 15 a 25  o papel das zonas, assentamento zonal e outros assuntos da WSC  </a:t>
            </a:r>
          </a:p>
          <a:p>
            <a:pPr marL="514350" indent="-514350">
              <a:spcBef>
                <a:spcPts val="1800"/>
              </a:spcBef>
              <a:spcAft>
                <a:spcPts val="600"/>
              </a:spcAft>
              <a:buFont typeface="Calibri Light" pitchFamily="34" charset="0"/>
              <a:buAutoNum type="arabicPeriod"/>
            </a:pPr>
            <a:r>
              <a:rPr lang="pt-BR" sz="2400">
                <a:solidFill>
                  <a:srgbClr val="000000"/>
                </a:solidFill>
                <a:latin typeface="Cambria" pitchFamily="18" charset="0"/>
              </a:rPr>
              <a:t>Plano Estratégico do NAWS e a pesquisa do </a:t>
            </a:r>
            <a:r>
              <a:rPr lang="pt-BR" sz="2400" i="1">
                <a:solidFill>
                  <a:srgbClr val="000000"/>
                </a:solidFill>
                <a:latin typeface="Cambria" pitchFamily="18" charset="0"/>
              </a:rPr>
              <a:t>CAR </a:t>
            </a:r>
          </a:p>
        </p:txBody>
      </p:sp>
      <p:pic>
        <p:nvPicPr>
          <p:cNvPr id="22532" name="Imagem 3" descr="common ground.png"/>
          <p:cNvPicPr>
            <a:picLocks noChangeAspect="1"/>
          </p:cNvPicPr>
          <p:nvPr/>
        </p:nvPicPr>
        <p:blipFill>
          <a:blip r:embed="rId3"/>
          <a:srcRect/>
          <a:stretch>
            <a:fillRect/>
          </a:stretch>
        </p:blipFill>
        <p:spPr bwMode="auto">
          <a:xfrm>
            <a:off x="381000" y="341313"/>
            <a:ext cx="2071688" cy="15303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ChangeArrowheads="1"/>
          </p:cNvSpPr>
          <p:nvPr>
            <p:ph idx="4294967295"/>
          </p:nvPr>
        </p:nvSpPr>
        <p:spPr>
          <a:xfrm>
            <a:off x="452438" y="1285875"/>
            <a:ext cx="11229975" cy="5133975"/>
          </a:xfrm>
        </p:spPr>
        <p:txBody>
          <a:bodyPr/>
          <a:lstStyle/>
          <a:p>
            <a:pPr marL="0" indent="0" algn="just" eaLnBrk="1" hangingPunct="1">
              <a:lnSpc>
                <a:spcPct val="95000"/>
              </a:lnSpc>
              <a:buFont typeface="Arial" pitchFamily="34" charset="0"/>
              <a:buNone/>
            </a:pPr>
            <a:r>
              <a:rPr lang="pt-BR" sz="2500" smtClean="0">
                <a:solidFill>
                  <a:srgbClr val="000000"/>
                </a:solidFill>
                <a:latin typeface="Cambria" pitchFamily="18" charset="0"/>
              </a:rPr>
              <a:t>Na WSC 2016, surgiu a pergunta sobre qual é a literatura apropriada para as reuniões de NA? Onde estabelecer o limite? Como equilibrar a autonomia do grupo e a unidade de NA? Após debate dentro e fora da região, concordamos que a unidade deve começar com a nossa mensagem, e que nossa mensagem de recuperação permanece unificada a partir da 3a Edição Revisada do Texto Básico.  Esta traz a mesma mensagem que as edições de literatura mais atualizadas, apenas com uma gramática diferente.  As edições anteriores à 3a Edição Revisada contêm uma ou mais contradições em relação ao conteúdo da nossa mensagem atual e, embora contenham uma forte mensagem, não estão mais em unidade com a consciência da nossa irmandade em relação à mensagem de recuperação de NA. Ao reconhecer a literatura retroativamente até à 3ª Edição Revisada, reforçamos a autonomia dos grupos para escolher as edições anteriores da literatura aprovada de NA - ao mesmo tempo, reforçando a unidade de NA através da unidade da nossa mensagem.  </a:t>
            </a:r>
          </a:p>
        </p:txBody>
      </p:sp>
      <p:sp>
        <p:nvSpPr>
          <p:cNvPr id="40963" name="Rectangle 3"/>
          <p:cNvSpPr>
            <a:spLocks noChangeArrowheads="1"/>
          </p:cNvSpPr>
          <p:nvPr/>
        </p:nvSpPr>
        <p:spPr bwMode="auto">
          <a:xfrm>
            <a:off x="233363" y="608013"/>
            <a:ext cx="6070600" cy="579437"/>
          </a:xfrm>
          <a:prstGeom prst="rect">
            <a:avLst/>
          </a:prstGeom>
          <a:noFill/>
          <a:ln w="9525" algn="ctr">
            <a:noFill/>
            <a:miter lim="800000"/>
            <a:headEnd/>
            <a:tailEnd/>
          </a:ln>
        </p:spPr>
        <p:txBody>
          <a:bodyPr wrap="none">
            <a:spAutoFit/>
          </a:bodyPr>
          <a:lstStyle/>
          <a:p>
            <a:r>
              <a:rPr lang="pt-BR" sz="3200" b="1">
                <a:solidFill>
                  <a:srgbClr val="000000"/>
                </a:solidFill>
                <a:latin typeface="Cambria" pitchFamily="18" charset="0"/>
              </a:rPr>
              <a:t>Moção 8: Justificativa da Região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Content Placeholder 2"/>
          <p:cNvSpPr>
            <a:spLocks noChangeArrowheads="1"/>
          </p:cNvSpPr>
          <p:nvPr>
            <p:ph idx="4294967295"/>
          </p:nvPr>
        </p:nvSpPr>
        <p:spPr>
          <a:xfrm>
            <a:off x="247650" y="2122488"/>
            <a:ext cx="11706225" cy="4619625"/>
          </a:xfrm>
        </p:spPr>
        <p:txBody>
          <a:bodyPr/>
          <a:lstStyle/>
          <a:p>
            <a:pPr marL="457200" indent="-457200" eaLnBrk="1" hangingPunct="1">
              <a:lnSpc>
                <a:spcPct val="95000"/>
              </a:lnSpc>
              <a:spcBef>
                <a:spcPts val="600"/>
              </a:spcBef>
              <a:buFont typeface="Arial" pitchFamily="34" charset="0"/>
              <a:buBlip>
                <a:blip r:embed="rId3"/>
              </a:buBlip>
            </a:pPr>
            <a:r>
              <a:rPr lang="pt-BR" sz="2600" smtClean="0">
                <a:solidFill>
                  <a:srgbClr val="000000"/>
                </a:solidFill>
                <a:latin typeface="Cambria" pitchFamily="18" charset="0"/>
              </a:rPr>
              <a:t>A WSC 2016 discutiu esta questão.</a:t>
            </a:r>
          </a:p>
          <a:p>
            <a:pPr marL="457200" indent="-457200" eaLnBrk="1" hangingPunct="1">
              <a:lnSpc>
                <a:spcPct val="95000"/>
              </a:lnSpc>
              <a:spcBef>
                <a:spcPts val="600"/>
              </a:spcBef>
              <a:buFont typeface="Arial" pitchFamily="34" charset="0"/>
              <a:buBlip>
                <a:blip r:embed="rId3"/>
              </a:buBlip>
            </a:pPr>
            <a:r>
              <a:rPr lang="pt-BR" sz="2600" smtClean="0">
                <a:solidFill>
                  <a:srgbClr val="000000"/>
                </a:solidFill>
                <a:latin typeface="Cambria" pitchFamily="18" charset="0"/>
              </a:rPr>
              <a:t>De modo simples e claro: os grupos podem utilizar a literatura aprovada atual.</a:t>
            </a:r>
          </a:p>
          <a:p>
            <a:pPr marL="457200" indent="-457200" eaLnBrk="1" hangingPunct="1">
              <a:lnSpc>
                <a:spcPct val="95000"/>
              </a:lnSpc>
              <a:spcBef>
                <a:spcPts val="1200"/>
              </a:spcBef>
              <a:buFont typeface="Arial" pitchFamily="34" charset="0"/>
              <a:buBlip>
                <a:blip r:embed="rId3"/>
              </a:buBlip>
            </a:pPr>
            <a:r>
              <a:rPr lang="pt-BR" sz="2600" smtClean="0">
                <a:solidFill>
                  <a:srgbClr val="000000"/>
                </a:solidFill>
                <a:latin typeface="Cambria" pitchFamily="18" charset="0"/>
              </a:rPr>
              <a:t>Pode fazer surgir perguntas de membros que não conhecem a mudança de terminologia da Terceira Edição Revisada.</a:t>
            </a:r>
          </a:p>
          <a:p>
            <a:pPr marL="457200" indent="-457200" eaLnBrk="1" hangingPunct="1">
              <a:lnSpc>
                <a:spcPct val="95000"/>
              </a:lnSpc>
              <a:spcBef>
                <a:spcPts val="1200"/>
              </a:spcBef>
              <a:buFont typeface="Arial" pitchFamily="34" charset="0"/>
              <a:buBlip>
                <a:blip r:embed="rId3"/>
              </a:buBlip>
            </a:pPr>
            <a:r>
              <a:rPr lang="pt-BR" sz="2600" smtClean="0">
                <a:solidFill>
                  <a:srgbClr val="000000"/>
                </a:solidFill>
                <a:latin typeface="Cambria" pitchFamily="18" charset="0"/>
              </a:rPr>
              <a:t>Não é útil usar literatura que não está disponível à venda por mais de 20 anos.</a:t>
            </a:r>
          </a:p>
          <a:p>
            <a:pPr marL="457200" indent="-457200" eaLnBrk="1" hangingPunct="1">
              <a:lnSpc>
                <a:spcPct val="95000"/>
              </a:lnSpc>
              <a:spcBef>
                <a:spcPts val="1200"/>
              </a:spcBef>
              <a:buFont typeface="Arial" pitchFamily="34" charset="0"/>
              <a:buBlip>
                <a:blip r:embed="rId3"/>
              </a:buBlip>
            </a:pPr>
            <a:r>
              <a:rPr lang="pt-BR" sz="2600" smtClean="0">
                <a:solidFill>
                  <a:srgbClr val="000000"/>
                </a:solidFill>
                <a:latin typeface="Cambria" pitchFamily="18" charset="0"/>
              </a:rPr>
              <a:t>A conferência decidiu em 1991 e confirmou em 2008 que somente a edição mais atual* do Texto Básico é aprovada para publicação e venda pelo NAWS.</a:t>
            </a:r>
          </a:p>
          <a:p>
            <a:pPr marL="1371600" lvl="3" indent="0" algn="r" eaLnBrk="1" hangingPunct="1">
              <a:lnSpc>
                <a:spcPct val="100000"/>
              </a:lnSpc>
              <a:spcBef>
                <a:spcPts val="600"/>
              </a:spcBef>
              <a:buFont typeface="Arial" pitchFamily="34" charset="0"/>
              <a:buNone/>
            </a:pPr>
            <a:endParaRPr lang="en-US" sz="2400" smtClean="0">
              <a:latin typeface="Cambria" pitchFamily="18" charset="0"/>
            </a:endParaRPr>
          </a:p>
          <a:p>
            <a:pPr marL="1371600" lvl="3" indent="0" algn="r" eaLnBrk="1" hangingPunct="1">
              <a:lnSpc>
                <a:spcPct val="100000"/>
              </a:lnSpc>
              <a:spcBef>
                <a:spcPts val="600"/>
              </a:spcBef>
              <a:buFont typeface="Arial" pitchFamily="34" charset="0"/>
              <a:buNone/>
            </a:pPr>
            <a:r>
              <a:rPr lang="pt-BR" sz="2200" smtClean="0">
                <a:solidFill>
                  <a:srgbClr val="000000"/>
                </a:solidFill>
                <a:latin typeface="Cambria" pitchFamily="18" charset="0"/>
              </a:rPr>
              <a:t>*Quinta Edição (1991-2008) e Sexta Edição (2008-presente).</a:t>
            </a:r>
          </a:p>
          <a:p>
            <a:pPr marL="1371600" lvl="3" indent="0" algn="r" eaLnBrk="1" hangingPunct="1">
              <a:lnSpc>
                <a:spcPct val="100000"/>
              </a:lnSpc>
              <a:spcBef>
                <a:spcPts val="600"/>
              </a:spcBef>
              <a:buFont typeface="Arial" pitchFamily="34" charset="0"/>
              <a:buNone/>
            </a:pPr>
            <a:endParaRPr lang="en-US" sz="2800" smtClean="0">
              <a:latin typeface="Cambria" pitchFamily="18" charset="0"/>
            </a:endParaRPr>
          </a:p>
        </p:txBody>
      </p:sp>
      <p:sp>
        <p:nvSpPr>
          <p:cNvPr id="41987"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000" b="1">
                <a:solidFill>
                  <a:srgbClr val="000000"/>
                </a:solidFill>
                <a:latin typeface="Cambria" pitchFamily="18" charset="0"/>
              </a:rPr>
              <a:t>Moção 8: Resposta do Quadro Mundial</a:t>
            </a:r>
          </a:p>
        </p:txBody>
      </p:sp>
      <p:pic>
        <p:nvPicPr>
          <p:cNvPr id="41988" name="Imagem 3" descr="common ground.png"/>
          <p:cNvPicPr>
            <a:picLocks noChangeAspect="1"/>
          </p:cNvPicPr>
          <p:nvPr/>
        </p:nvPicPr>
        <p:blipFill>
          <a:blip r:embed="rId4"/>
          <a:srcRect/>
          <a:stretch>
            <a:fillRect/>
          </a:stretch>
        </p:blipFill>
        <p:spPr bwMode="auto">
          <a:xfrm>
            <a:off x="381000" y="552450"/>
            <a:ext cx="1857375" cy="13192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104"/>
          <p:cNvSpPr>
            <a:spLocks noChangeArrowheads="1"/>
          </p:cNvSpPr>
          <p:nvPr/>
        </p:nvSpPr>
        <p:spPr bwMode="auto">
          <a:xfrm>
            <a:off x="733425" y="2017713"/>
            <a:ext cx="10058400" cy="1919287"/>
          </a:xfrm>
          <a:prstGeom prst="rect">
            <a:avLst/>
          </a:prstGeom>
          <a:noFill/>
          <a:ln w="12700" algn="ctr">
            <a:noFill/>
            <a:miter lim="400000"/>
            <a:headEnd/>
            <a:tailEnd/>
          </a:ln>
        </p:spPr>
        <p:txBody>
          <a:bodyPr lIns="35719" tIns="35719" rIns="35719" bIns="35719" anchor="ctr"/>
          <a:lstStyle/>
          <a:p>
            <a:r>
              <a:rPr lang="pt-BR" sz="3200" b="1">
                <a:solidFill>
                  <a:srgbClr val="000000"/>
                </a:solidFill>
                <a:latin typeface="Cambria" pitchFamily="18" charset="0"/>
              </a:rPr>
              <a:t>Moção 8:</a:t>
            </a:r>
            <a:r>
              <a:rPr lang="pt-BR" sz="3200">
                <a:solidFill>
                  <a:srgbClr val="000000"/>
                </a:solidFill>
                <a:latin typeface="Cambria" pitchFamily="18" charset="0"/>
              </a:rPr>
              <a:t> Substituir o primeiro parágrafo de </a:t>
            </a:r>
            <a:r>
              <a:rPr lang="en-US" sz="3200">
                <a:latin typeface="Calibri" pitchFamily="34" charset="0"/>
              </a:rPr>
              <a:t/>
            </a:r>
            <a:br>
              <a:rPr lang="en-US" sz="3200">
                <a:latin typeface="Calibri" pitchFamily="34" charset="0"/>
              </a:rPr>
            </a:br>
            <a:r>
              <a:rPr lang="pt-BR" sz="3200">
                <a:solidFill>
                  <a:srgbClr val="000000"/>
                </a:solidFill>
                <a:latin typeface="Cambria" pitchFamily="18" charset="0"/>
              </a:rPr>
              <a:t>"Que tipo de literatura devemos usar?" no livreto do grupo, pelo seguinte...</a:t>
            </a:r>
          </a:p>
        </p:txBody>
      </p:sp>
      <p:sp>
        <p:nvSpPr>
          <p:cNvPr id="43011" name="Shape 105"/>
          <p:cNvSpPr>
            <a:spLocks noChangeArrowheads="1"/>
          </p:cNvSpPr>
          <p:nvPr/>
        </p:nvSpPr>
        <p:spPr bwMode="auto">
          <a:xfrm>
            <a:off x="3035300" y="4300538"/>
            <a:ext cx="7877175" cy="1919287"/>
          </a:xfrm>
          <a:prstGeom prst="rect">
            <a:avLst/>
          </a:prstGeom>
          <a:noFill/>
          <a:ln w="12700" algn="ctr">
            <a:noFill/>
            <a:miter lim="400000"/>
            <a:headEnd/>
            <a:tailEnd/>
          </a:ln>
        </p:spPr>
        <p:txBody>
          <a:bodyPr lIns="35719" tIns="35719" rIns="35719" bIns="35719" anchor="ctr"/>
          <a:lstStyle/>
          <a:p>
            <a:pPr>
              <a:spcBef>
                <a:spcPts val="1200"/>
              </a:spcBef>
            </a:pPr>
            <a:r>
              <a:rPr lang="pt-BR" sz="3200" b="1">
                <a:solidFill>
                  <a:srgbClr val="000000"/>
                </a:solidFill>
                <a:latin typeface="Cambria" pitchFamily="18" charset="0"/>
              </a:rPr>
              <a:t>Propósito: </a:t>
            </a:r>
            <a:r>
              <a:rPr lang="pt-BR" sz="3200">
                <a:solidFill>
                  <a:srgbClr val="000000"/>
                </a:solidFill>
                <a:latin typeface="Cambria" pitchFamily="18" charset="0"/>
              </a:rPr>
              <a:t>Definir um padrão adequado de literatura de NA que se baseie na unidade da mensagem, e ao mesmo tempo reforçar a autonomia do grupo para usar outra literatura além das edições atuais aprovadas.</a:t>
            </a:r>
          </a:p>
        </p:txBody>
      </p:sp>
      <p:sp>
        <p:nvSpPr>
          <p:cNvPr id="43012"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pic>
        <p:nvPicPr>
          <p:cNvPr id="43013" name="Imagem 4" descr="common ground.png"/>
          <p:cNvPicPr>
            <a:picLocks noChangeAspect="1"/>
          </p:cNvPicPr>
          <p:nvPr/>
        </p:nvPicPr>
        <p:blipFill>
          <a:blip r:embed="rId3"/>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a:spLocks noChangeArrowheads="1"/>
          </p:cNvSpPr>
          <p:nvPr/>
        </p:nvSpPr>
        <p:spPr bwMode="auto">
          <a:xfrm>
            <a:off x="688975" y="2387600"/>
            <a:ext cx="10907713" cy="2286000"/>
          </a:xfrm>
          <a:prstGeom prst="rect">
            <a:avLst/>
          </a:prstGeom>
          <a:solidFill>
            <a:srgbClr val="FFFFFF"/>
          </a:solidFill>
          <a:ln w="63500" algn="ctr">
            <a:solidFill>
              <a:srgbClr val="A7A9AC"/>
            </a:solidFill>
            <a:miter lim="400000"/>
            <a:headEnd/>
            <a:tailEnd/>
          </a:ln>
        </p:spPr>
        <p:txBody>
          <a:bodyPr lIns="35719" tIns="35719" rIns="35719" bIns="35719" anchor="ctr"/>
          <a:lstStyle/>
          <a:p>
            <a:pPr algn="ctr" latinLnBrk="1" hangingPunct="0"/>
            <a:r>
              <a:rPr lang="pt-BR" sz="6000" b="1" i="1">
                <a:solidFill>
                  <a:srgbClr val="000000"/>
                </a:solidFill>
                <a:latin typeface="Cambria" pitchFamily="18" charset="0"/>
              </a:rPr>
              <a:t>Pedido de Inspeção do </a:t>
            </a:r>
            <a:r>
              <a:rPr lang="pt-BR" sz="6000" b="1">
                <a:solidFill>
                  <a:srgbClr val="000000"/>
                </a:solidFill>
                <a:latin typeface="Cambria" pitchFamily="18" charset="0"/>
              </a:rPr>
              <a:t>FIPT</a:t>
            </a:r>
          </a:p>
        </p:txBody>
      </p:sp>
      <p:pic>
        <p:nvPicPr>
          <p:cNvPr id="44035" name="Imagem 2" descr="base comum.png"/>
          <p:cNvPicPr>
            <a:picLocks noChangeAspect="1"/>
          </p:cNvPicPr>
          <p:nvPr/>
        </p:nvPicPr>
        <p:blipFill>
          <a:blip r:embed="rId3"/>
          <a:srcRect/>
          <a:stretch>
            <a:fillRect/>
          </a:stretch>
        </p:blipFill>
        <p:spPr bwMode="auto">
          <a:xfrm>
            <a:off x="238125" y="214313"/>
            <a:ext cx="4143375" cy="2060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a:spLocks noChangeArrowheads="1"/>
          </p:cNvSpPr>
          <p:nvPr/>
        </p:nvSpPr>
        <p:spPr bwMode="auto">
          <a:xfrm>
            <a:off x="2157413" y="784225"/>
            <a:ext cx="9574212" cy="762000"/>
          </a:xfrm>
          <a:prstGeom prst="rect">
            <a:avLst/>
          </a:prstGeom>
          <a:noFill/>
          <a:ln w="9525" algn="ctr">
            <a:noFill/>
            <a:miter lim="800000"/>
            <a:headEnd/>
            <a:tailEnd/>
          </a:ln>
        </p:spPr>
        <p:txBody>
          <a:bodyPr>
            <a:spAutoFit/>
          </a:bodyPr>
          <a:lstStyle/>
          <a:p>
            <a:pPr algn="ctr"/>
            <a:r>
              <a:rPr lang="pt-BR" sz="4400" b="1">
                <a:solidFill>
                  <a:srgbClr val="000000"/>
                </a:solidFill>
                <a:latin typeface="Cambria" pitchFamily="18" charset="0"/>
              </a:rPr>
              <a:t>Histórico e Estado Atual</a:t>
            </a:r>
          </a:p>
        </p:txBody>
      </p:sp>
      <p:sp>
        <p:nvSpPr>
          <p:cNvPr id="45059" name="TextBox 4"/>
          <p:cNvSpPr>
            <a:spLocks noChangeArrowheads="1"/>
          </p:cNvSpPr>
          <p:nvPr/>
        </p:nvSpPr>
        <p:spPr bwMode="auto">
          <a:xfrm>
            <a:off x="776288" y="2146300"/>
            <a:ext cx="10502900" cy="4149725"/>
          </a:xfrm>
          <a:prstGeom prst="rect">
            <a:avLst/>
          </a:prstGeom>
          <a:noFill/>
          <a:ln w="9525" algn="ctr">
            <a:noFill/>
            <a:miter lim="800000"/>
            <a:headEnd/>
            <a:tailEnd/>
          </a:ln>
        </p:spPr>
        <p:txBody>
          <a:bodyPr>
            <a:spAutoFit/>
          </a:bodyPr>
          <a:lstStyle/>
          <a:p>
            <a:pPr marL="457200" indent="-457200">
              <a:lnSpc>
                <a:spcPct val="95000"/>
              </a:lnSpc>
              <a:spcAft>
                <a:spcPts val="800"/>
              </a:spcAft>
              <a:buFontTx/>
              <a:buBlip>
                <a:blip r:embed="rId3"/>
              </a:buBlip>
            </a:pPr>
            <a:r>
              <a:rPr lang="pt-BR" sz="2800">
                <a:solidFill>
                  <a:srgbClr val="000000"/>
                </a:solidFill>
                <a:latin typeface="Cambria" pitchFamily="18" charset="0"/>
              </a:rPr>
              <a:t>A região Sul da Flórida aprovou uma moção para “concordar em princípio... em solicitar uma inspeção dos registros e operações dos Serviços Mundiais de NA de acordo com a </a:t>
            </a:r>
            <a:r>
              <a:rPr lang="pt-BR" sz="2800" i="1">
                <a:solidFill>
                  <a:srgbClr val="000000"/>
                </a:solidFill>
                <a:latin typeface="Cambria" pitchFamily="18" charset="0"/>
              </a:rPr>
              <a:t>Custódia da Propriedade Intelectual da Irmandade</a:t>
            </a:r>
            <a:r>
              <a:rPr lang="pt-BR" sz="2800">
                <a:solidFill>
                  <a:srgbClr val="000000"/>
                </a:solidFill>
                <a:latin typeface="Cambria" pitchFamily="18" charset="0"/>
              </a:rPr>
              <a:t> (</a:t>
            </a:r>
            <a:r>
              <a:rPr lang="pt-BR" sz="2800" i="1">
                <a:solidFill>
                  <a:srgbClr val="000000"/>
                </a:solidFill>
                <a:latin typeface="Cambria" pitchFamily="18" charset="0"/>
              </a:rPr>
              <a:t>FIPT</a:t>
            </a:r>
            <a:r>
              <a:rPr lang="pt-BR" sz="2800">
                <a:solidFill>
                  <a:srgbClr val="000000"/>
                </a:solidFill>
                <a:latin typeface="Cambria" pitchFamily="18" charset="0"/>
              </a:rPr>
              <a:t>)...”</a:t>
            </a:r>
          </a:p>
          <a:p>
            <a:pPr marL="457200" indent="-457200">
              <a:lnSpc>
                <a:spcPct val="95000"/>
              </a:lnSpc>
              <a:spcAft>
                <a:spcPts val="800"/>
              </a:spcAft>
              <a:buFontTx/>
              <a:buBlip>
                <a:blip r:embed="rId3"/>
              </a:buBlip>
            </a:pPr>
            <a:r>
              <a:rPr lang="pt-BR" sz="2800">
                <a:solidFill>
                  <a:srgbClr val="000000"/>
                </a:solidFill>
                <a:latin typeface="Cambria" pitchFamily="18" charset="0"/>
              </a:rPr>
              <a:t>O NAWS recebeu um pedido detalhando 10 preocupações, algumas das quais parecem não relacionadas ao </a:t>
            </a:r>
            <a:r>
              <a:rPr lang="pt-BR" sz="2800" i="1">
                <a:solidFill>
                  <a:srgbClr val="000000"/>
                </a:solidFill>
                <a:latin typeface="Cambria" pitchFamily="18" charset="0"/>
              </a:rPr>
              <a:t>FIPT.</a:t>
            </a:r>
          </a:p>
          <a:p>
            <a:pPr marL="457200" indent="-457200">
              <a:lnSpc>
                <a:spcPct val="95000"/>
              </a:lnSpc>
              <a:spcAft>
                <a:spcPts val="800"/>
              </a:spcAft>
              <a:buFontTx/>
              <a:buBlip>
                <a:blip r:embed="rId3"/>
              </a:buBlip>
            </a:pPr>
            <a:r>
              <a:rPr lang="pt-BR" sz="2800">
                <a:solidFill>
                  <a:srgbClr val="000000"/>
                </a:solidFill>
                <a:latin typeface="Cambria" pitchFamily="18" charset="0"/>
              </a:rPr>
              <a:t>Sendo uma questão legal, o Quadro consultou advogados.</a:t>
            </a:r>
          </a:p>
          <a:p>
            <a:pPr marL="457200" indent="-457200">
              <a:lnSpc>
                <a:spcPct val="95000"/>
              </a:lnSpc>
              <a:spcAft>
                <a:spcPts val="800"/>
              </a:spcAft>
              <a:buFontTx/>
              <a:buBlip>
                <a:blip r:embed="rId3"/>
              </a:buBlip>
            </a:pPr>
            <a:r>
              <a:rPr lang="pt-BR" sz="2800">
                <a:solidFill>
                  <a:srgbClr val="000000"/>
                </a:solidFill>
                <a:latin typeface="Cambria" pitchFamily="18" charset="0"/>
              </a:rPr>
              <a:t>Pediu que a região esclarecesse diversos itens.</a:t>
            </a:r>
          </a:p>
          <a:p>
            <a:pPr marL="457200" indent="-457200">
              <a:lnSpc>
                <a:spcPct val="95000"/>
              </a:lnSpc>
              <a:spcAft>
                <a:spcPts val="800"/>
              </a:spcAft>
              <a:buFontTx/>
              <a:buBlip>
                <a:blip r:embed="rId3"/>
              </a:buBlip>
            </a:pPr>
            <a:r>
              <a:rPr lang="pt-BR" sz="2800">
                <a:solidFill>
                  <a:srgbClr val="000000"/>
                </a:solidFill>
                <a:latin typeface="Cambria" pitchFamily="18" charset="0"/>
              </a:rPr>
              <a:t>Está esperando a resposta da região.</a:t>
            </a:r>
          </a:p>
        </p:txBody>
      </p:sp>
      <p:pic>
        <p:nvPicPr>
          <p:cNvPr id="45060" name="Imagem 3" descr="common ground.png"/>
          <p:cNvPicPr>
            <a:picLocks noChangeAspect="1"/>
          </p:cNvPicPr>
          <p:nvPr/>
        </p:nvPicPr>
        <p:blipFill>
          <a:blip r:embed="rId4"/>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46082" name="TextBox 3"/>
          <p:cNvSpPr>
            <a:spLocks noChangeArrowheads="1"/>
          </p:cNvSpPr>
          <p:nvPr/>
        </p:nvSpPr>
        <p:spPr bwMode="auto">
          <a:xfrm>
            <a:off x="2868613" y="611188"/>
            <a:ext cx="8716962" cy="1190625"/>
          </a:xfrm>
          <a:prstGeom prst="rect">
            <a:avLst/>
          </a:prstGeom>
          <a:noFill/>
          <a:ln w="9525" algn="ctr">
            <a:noFill/>
            <a:miter lim="800000"/>
            <a:headEnd/>
            <a:tailEnd/>
          </a:ln>
        </p:spPr>
        <p:txBody>
          <a:bodyPr>
            <a:spAutoFit/>
          </a:bodyPr>
          <a:lstStyle/>
          <a:p>
            <a:pPr algn="ctr"/>
            <a:r>
              <a:rPr lang="pt-BR" sz="3600" b="1">
                <a:solidFill>
                  <a:srgbClr val="000000"/>
                </a:solidFill>
                <a:latin typeface="Cambria" pitchFamily="18" charset="0"/>
              </a:rPr>
              <a:t>Pedido de Inspeção do </a:t>
            </a:r>
            <a:r>
              <a:rPr lang="pt-BR" sz="3600" b="1" i="1">
                <a:solidFill>
                  <a:srgbClr val="000000"/>
                </a:solidFill>
                <a:latin typeface="Cambria" pitchFamily="18" charset="0"/>
              </a:rPr>
              <a:t>FIPT</a:t>
            </a:r>
            <a:r>
              <a:rPr lang="en-US" sz="3600">
                <a:latin typeface="Calibri" pitchFamily="34" charset="0"/>
              </a:rPr>
              <a:t/>
            </a:r>
            <a:br>
              <a:rPr lang="en-US" sz="3600">
                <a:latin typeface="Calibri" pitchFamily="34" charset="0"/>
              </a:rPr>
            </a:br>
            <a:r>
              <a:rPr lang="pt-BR" sz="3600" b="1">
                <a:solidFill>
                  <a:srgbClr val="000000"/>
                </a:solidFill>
                <a:latin typeface="Cambria" pitchFamily="18" charset="0"/>
              </a:rPr>
              <a:t>Perguntas Frequentes (FAQ)</a:t>
            </a:r>
          </a:p>
        </p:txBody>
      </p:sp>
      <p:sp>
        <p:nvSpPr>
          <p:cNvPr id="2151" name="TextBox 4"/>
          <p:cNvSpPr>
            <a:spLocks noChangeArrowheads="1"/>
          </p:cNvSpPr>
          <p:nvPr/>
        </p:nvSpPr>
        <p:spPr bwMode="auto">
          <a:xfrm>
            <a:off x="565150" y="2238375"/>
            <a:ext cx="11417300" cy="4460875"/>
          </a:xfrm>
          <a:prstGeom prst="rect">
            <a:avLst/>
          </a:prstGeom>
          <a:noFill/>
          <a:ln w="9525" cap="flat" algn="ctr">
            <a:noFill/>
            <a:prstDash val="solid"/>
            <a:round/>
            <a:headEnd type="none" w="med" len="med"/>
            <a:tailEnd type="none" w="med" len="med"/>
          </a:ln>
          <a:effectLst/>
        </p:spPr>
        <p:txBody>
          <a:bodyPr/>
          <a:lstStyle/>
          <a:p>
            <a:pPr marL="396875" indent="-396875">
              <a:lnSpc>
                <a:spcPct val="110000"/>
              </a:lnSpc>
              <a:spcAft>
                <a:spcPts val="1200"/>
              </a:spcAft>
              <a:defRPr/>
            </a:pPr>
            <a:r>
              <a:rPr lang="pt-BR" sz="2800" b="1" dirty="0">
                <a:solidFill>
                  <a:srgbClr val="000000"/>
                </a:solidFill>
                <a:effectLst>
                  <a:outerShdw blurRad="38100" dist="38100" dir="2700000" algn="tl">
                    <a:srgbClr val="C0C0C0"/>
                  </a:outerShdw>
                </a:effectLst>
                <a:latin typeface="Cambria" pitchFamily="18" charset="0"/>
                <a:cs typeface="Arial" charset="0"/>
              </a:rPr>
              <a:t>P</a:t>
            </a:r>
            <a:r>
              <a:rPr lang="pt-BR" sz="2800" b="1" dirty="0">
                <a:solidFill>
                  <a:srgbClr val="000000"/>
                </a:solidFill>
                <a:latin typeface="Cambria" pitchFamily="18" charset="0"/>
                <a:cs typeface="Arial" charset="0"/>
              </a:rPr>
              <a:t>:</a:t>
            </a:r>
            <a:r>
              <a:rPr lang="pt-BR" sz="2800" dirty="0">
                <a:solidFill>
                  <a:srgbClr val="000000"/>
                </a:solidFill>
                <a:latin typeface="Cambria" pitchFamily="18" charset="0"/>
                <a:cs typeface="Arial" charset="0"/>
              </a:rPr>
              <a:t> </a:t>
            </a:r>
            <a:r>
              <a:rPr lang="pt-BR" sz="2800" b="1" dirty="0">
                <a:solidFill>
                  <a:srgbClr val="000000"/>
                </a:solidFill>
                <a:latin typeface="Cambria" pitchFamily="18" charset="0"/>
                <a:cs typeface="Arial" charset="0"/>
              </a:rPr>
              <a:t> O </a:t>
            </a:r>
            <a:r>
              <a:rPr lang="pt-BR" sz="2800" b="1" i="1" dirty="0" err="1">
                <a:solidFill>
                  <a:srgbClr val="000000"/>
                </a:solidFill>
                <a:latin typeface="Cambria" pitchFamily="18" charset="0"/>
                <a:cs typeface="Arial" charset="0"/>
              </a:rPr>
              <a:t>FIPT</a:t>
            </a:r>
            <a:r>
              <a:rPr lang="pt-BR" sz="2800" b="1" dirty="0">
                <a:solidFill>
                  <a:srgbClr val="000000"/>
                </a:solidFill>
                <a:latin typeface="Cambria" pitchFamily="18" charset="0"/>
                <a:cs typeface="Arial" charset="0"/>
              </a:rPr>
              <a:t> não diz que qualquer região pode pedir por uma inspeção?</a:t>
            </a:r>
          </a:p>
          <a:p>
            <a:pPr marL="396875" indent="-396875">
              <a:lnSpc>
                <a:spcPct val="110000"/>
              </a:lnSpc>
              <a:spcAft>
                <a:spcPts val="1200"/>
              </a:spcAft>
              <a:defRPr/>
            </a:pPr>
            <a:r>
              <a:rPr lang="pt-BR" sz="2800" b="1" dirty="0">
                <a:solidFill>
                  <a:srgbClr val="000000"/>
                </a:solidFill>
                <a:effectLst>
                  <a:outerShdw blurRad="38100" dist="38100" dir="2700000" algn="tl">
                    <a:srgbClr val="C0C0C0"/>
                  </a:outerShdw>
                </a:effectLst>
                <a:latin typeface="Cambria" pitchFamily="18" charset="0"/>
                <a:cs typeface="Arial" charset="0"/>
              </a:rPr>
              <a:t>R</a:t>
            </a:r>
            <a:r>
              <a:rPr lang="pt-BR" sz="2800" b="1" dirty="0">
                <a:solidFill>
                  <a:srgbClr val="000000"/>
                </a:solidFill>
                <a:latin typeface="Cambria" pitchFamily="18" charset="0"/>
                <a:cs typeface="Arial" charset="0"/>
              </a:rPr>
              <a:t>:</a:t>
            </a:r>
            <a:r>
              <a:rPr lang="pt-BR" sz="2800" dirty="0">
                <a:solidFill>
                  <a:srgbClr val="000000"/>
                </a:solidFill>
                <a:latin typeface="Cambria" pitchFamily="18" charset="0"/>
                <a:cs typeface="Arial" charset="0"/>
              </a:rPr>
              <a:t> Sim, mas o pedido, tal como foi feito, pode não estar de acordo com as diretrizes descritas no </a:t>
            </a:r>
            <a:r>
              <a:rPr lang="pt-BR" sz="2800" i="1" dirty="0" err="1">
                <a:solidFill>
                  <a:srgbClr val="000000"/>
                </a:solidFill>
                <a:latin typeface="Cambria" pitchFamily="18" charset="0"/>
                <a:cs typeface="Arial" charset="0"/>
              </a:rPr>
              <a:t>FIPT</a:t>
            </a:r>
            <a:r>
              <a:rPr lang="pt-BR" sz="2800" dirty="0">
                <a:solidFill>
                  <a:srgbClr val="000000"/>
                </a:solidFill>
                <a:latin typeface="Cambria" pitchFamily="18" charset="0"/>
                <a:cs typeface="Arial" charset="0"/>
              </a:rPr>
              <a:t>. </a:t>
            </a:r>
          </a:p>
          <a:p>
            <a:pPr marL="914400" lvl="1" indent="-457200">
              <a:lnSpc>
                <a:spcPct val="110000"/>
              </a:lnSpc>
              <a:spcAft>
                <a:spcPts val="1200"/>
              </a:spcAft>
              <a:buFont typeface="Arial" charset="0"/>
              <a:buChar char="•"/>
              <a:defRPr/>
            </a:pPr>
            <a:r>
              <a:rPr lang="pt-BR" sz="2800" dirty="0">
                <a:solidFill>
                  <a:srgbClr val="000000"/>
                </a:solidFill>
                <a:latin typeface="Cambria" pitchFamily="18" charset="0"/>
                <a:cs typeface="Arial" charset="0"/>
              </a:rPr>
              <a:t>A região concordou, em princípio, que um pedido de inspeção fosse esboçado.</a:t>
            </a:r>
          </a:p>
          <a:p>
            <a:pPr marL="914400" lvl="1" indent="-457200">
              <a:lnSpc>
                <a:spcPct val="110000"/>
              </a:lnSpc>
              <a:spcAft>
                <a:spcPts val="1200"/>
              </a:spcAft>
              <a:buFont typeface="Arial" charset="0"/>
              <a:buChar char="•"/>
              <a:defRPr/>
            </a:pPr>
            <a:r>
              <a:rPr lang="pt-BR" sz="2800" dirty="0">
                <a:solidFill>
                  <a:srgbClr val="000000"/>
                </a:solidFill>
                <a:latin typeface="Cambria" pitchFamily="18" charset="0"/>
                <a:cs typeface="Arial" charset="0"/>
              </a:rPr>
              <a:t>Não está claro se a região teve a oportunidade de revisar ou aprovar o pedido tal como foi submetido.</a:t>
            </a:r>
          </a:p>
          <a:p>
            <a:pPr marL="914400" lvl="1" indent="-457200">
              <a:lnSpc>
                <a:spcPct val="110000"/>
              </a:lnSpc>
              <a:spcAft>
                <a:spcPts val="1200"/>
              </a:spcAft>
              <a:buFont typeface="Arial" charset="0"/>
              <a:buChar char="•"/>
              <a:defRPr/>
            </a:pPr>
            <a:r>
              <a:rPr lang="pt-BR" sz="2800" dirty="0">
                <a:solidFill>
                  <a:srgbClr val="000000"/>
                </a:solidFill>
                <a:latin typeface="Cambria" pitchFamily="18" charset="0"/>
                <a:cs typeface="Arial" charset="0"/>
              </a:rPr>
              <a:t>Nós já pedimos esclarecimentos da região. </a:t>
            </a:r>
          </a:p>
        </p:txBody>
      </p:sp>
      <p:pic>
        <p:nvPicPr>
          <p:cNvPr id="46084" name="Imagem 3" descr="common ground.png"/>
          <p:cNvPicPr>
            <a:picLocks noChangeAspect="1"/>
          </p:cNvPicPr>
          <p:nvPr/>
        </p:nvPicPr>
        <p:blipFill>
          <a:blip r:embed="rId3"/>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47106" name="TextBox 3"/>
          <p:cNvSpPr>
            <a:spLocks noChangeArrowheads="1"/>
          </p:cNvSpPr>
          <p:nvPr/>
        </p:nvSpPr>
        <p:spPr bwMode="auto">
          <a:xfrm>
            <a:off x="2868613" y="611188"/>
            <a:ext cx="8716962" cy="1190625"/>
          </a:xfrm>
          <a:prstGeom prst="rect">
            <a:avLst/>
          </a:prstGeom>
          <a:noFill/>
          <a:ln w="9525" algn="ctr">
            <a:noFill/>
            <a:miter lim="800000"/>
            <a:headEnd/>
            <a:tailEnd/>
          </a:ln>
        </p:spPr>
        <p:txBody>
          <a:bodyPr>
            <a:spAutoFit/>
          </a:bodyPr>
          <a:lstStyle/>
          <a:p>
            <a:pPr algn="ctr"/>
            <a:r>
              <a:rPr lang="pt-BR" sz="3600" b="1">
                <a:solidFill>
                  <a:srgbClr val="000000"/>
                </a:solidFill>
                <a:latin typeface="Cambria" pitchFamily="18" charset="0"/>
              </a:rPr>
              <a:t>Pedido de Inspeção do </a:t>
            </a:r>
            <a:r>
              <a:rPr lang="pt-BR" sz="3600" b="1" i="1">
                <a:solidFill>
                  <a:srgbClr val="000000"/>
                </a:solidFill>
                <a:latin typeface="Cambria" pitchFamily="18" charset="0"/>
              </a:rPr>
              <a:t>FIPT</a:t>
            </a:r>
            <a:r>
              <a:rPr lang="en-US" sz="3600">
                <a:latin typeface="Calibri" pitchFamily="34" charset="0"/>
              </a:rPr>
              <a:t/>
            </a:r>
            <a:br>
              <a:rPr lang="en-US" sz="3600">
                <a:latin typeface="Calibri" pitchFamily="34" charset="0"/>
              </a:rPr>
            </a:br>
            <a:r>
              <a:rPr lang="pt-BR" sz="3600" b="1">
                <a:solidFill>
                  <a:srgbClr val="000000"/>
                </a:solidFill>
                <a:latin typeface="Cambria" pitchFamily="18" charset="0"/>
              </a:rPr>
              <a:t>Perguntas Frequentes (FAQ)</a:t>
            </a:r>
          </a:p>
        </p:txBody>
      </p:sp>
      <p:sp>
        <p:nvSpPr>
          <p:cNvPr id="2155" name="TextBox 4"/>
          <p:cNvSpPr>
            <a:spLocks noChangeArrowheads="1"/>
          </p:cNvSpPr>
          <p:nvPr/>
        </p:nvSpPr>
        <p:spPr bwMode="auto">
          <a:xfrm>
            <a:off x="1238250" y="2500313"/>
            <a:ext cx="10215563" cy="3286125"/>
          </a:xfrm>
          <a:prstGeom prst="rect">
            <a:avLst/>
          </a:prstGeom>
          <a:noFill/>
          <a:ln w="9525" cap="flat" algn="ctr">
            <a:noFill/>
            <a:prstDash val="solid"/>
            <a:round/>
            <a:headEnd type="none" w="med" len="med"/>
            <a:tailEnd type="none" w="med" len="med"/>
          </a:ln>
          <a:effectLst/>
        </p:spPr>
        <p:txBody>
          <a:bodyPr/>
          <a:lstStyle/>
          <a:p>
            <a:pPr>
              <a:lnSpc>
                <a:spcPct val="110000"/>
              </a:lnSpc>
              <a:spcAft>
                <a:spcPts val="1200"/>
              </a:spcAft>
              <a:defRPr/>
            </a:pPr>
            <a:r>
              <a:rPr lang="pt-BR" sz="2800" b="1" dirty="0">
                <a:solidFill>
                  <a:srgbClr val="000000"/>
                </a:solidFill>
                <a:effectLst>
                  <a:outerShdw blurRad="38100" dist="38100" dir="2700000" algn="tl">
                    <a:srgbClr val="C0C0C0"/>
                  </a:outerShdw>
                </a:effectLst>
                <a:latin typeface="Cambria" pitchFamily="18" charset="0"/>
                <a:cs typeface="Arial" charset="0"/>
              </a:rPr>
              <a:t>P:</a:t>
            </a:r>
            <a:r>
              <a:rPr lang="pt-BR" sz="2800" b="1" dirty="0">
                <a:solidFill>
                  <a:srgbClr val="000000"/>
                </a:solidFill>
                <a:latin typeface="Cambria" pitchFamily="18" charset="0"/>
                <a:cs typeface="Arial" charset="0"/>
              </a:rPr>
              <a:t>  Por quê o </a:t>
            </a:r>
            <a:r>
              <a:rPr lang="pt-BR" sz="2800" b="1" dirty="0" err="1">
                <a:solidFill>
                  <a:srgbClr val="000000"/>
                </a:solidFill>
                <a:latin typeface="Cambria" pitchFamily="18" charset="0"/>
                <a:cs typeface="Arial" charset="0"/>
              </a:rPr>
              <a:t>NAWS</a:t>
            </a:r>
            <a:r>
              <a:rPr lang="pt-BR" sz="2800" b="1" dirty="0">
                <a:solidFill>
                  <a:srgbClr val="000000"/>
                </a:solidFill>
                <a:latin typeface="Cambria" pitchFamily="18" charset="0"/>
                <a:cs typeface="Arial" charset="0"/>
              </a:rPr>
              <a:t> consultou um advogado?</a:t>
            </a:r>
          </a:p>
          <a:p>
            <a:pPr>
              <a:lnSpc>
                <a:spcPct val="110000"/>
              </a:lnSpc>
              <a:spcAft>
                <a:spcPts val="1200"/>
              </a:spcAft>
              <a:defRPr/>
            </a:pPr>
            <a:r>
              <a:rPr lang="pt-BR" sz="2800" b="1" dirty="0">
                <a:solidFill>
                  <a:srgbClr val="000000"/>
                </a:solidFill>
                <a:effectLst>
                  <a:outerShdw blurRad="38100" dist="38100" dir="2700000" algn="tl">
                    <a:srgbClr val="C0C0C0"/>
                  </a:outerShdw>
                </a:effectLst>
                <a:latin typeface="Cambria" pitchFamily="18" charset="0"/>
                <a:cs typeface="Arial" charset="0"/>
              </a:rPr>
              <a:t>R:</a:t>
            </a:r>
            <a:r>
              <a:rPr lang="pt-BR" sz="2800" b="1" dirty="0">
                <a:solidFill>
                  <a:srgbClr val="000000"/>
                </a:solidFill>
                <a:latin typeface="Cambria" pitchFamily="18" charset="0"/>
                <a:cs typeface="Arial" charset="0"/>
              </a:rPr>
              <a:t> </a:t>
            </a:r>
            <a:r>
              <a:rPr lang="pt-BR" sz="1400" b="1" dirty="0">
                <a:solidFill>
                  <a:srgbClr val="000000"/>
                </a:solidFill>
                <a:latin typeface="Cambria" pitchFamily="18" charset="0"/>
                <a:cs typeface="Arial" charset="0"/>
              </a:rPr>
              <a:t> </a:t>
            </a:r>
            <a:r>
              <a:rPr lang="pt-BR" sz="2200" b="1" dirty="0">
                <a:solidFill>
                  <a:srgbClr val="000000"/>
                </a:solidFill>
                <a:latin typeface="Cambria" pitchFamily="18" charset="0"/>
                <a:cs typeface="Arial" charset="0"/>
              </a:rPr>
              <a:t>⦁</a:t>
            </a:r>
            <a:r>
              <a:rPr lang="pt-BR" sz="2800" b="1" dirty="0">
                <a:solidFill>
                  <a:srgbClr val="000000"/>
                </a:solidFill>
                <a:latin typeface="Cambria" pitchFamily="18" charset="0"/>
                <a:cs typeface="Arial" charset="0"/>
              </a:rPr>
              <a:t> 	</a:t>
            </a:r>
            <a:r>
              <a:rPr lang="pt-BR" sz="2800" dirty="0">
                <a:solidFill>
                  <a:srgbClr val="000000"/>
                </a:solidFill>
                <a:latin typeface="Cambria" pitchFamily="18" charset="0"/>
                <a:cs typeface="Arial" charset="0"/>
              </a:rPr>
              <a:t>O  </a:t>
            </a:r>
            <a:r>
              <a:rPr lang="pt-BR" sz="2800" i="1" dirty="0" err="1">
                <a:solidFill>
                  <a:srgbClr val="000000"/>
                </a:solidFill>
                <a:latin typeface="Cambria" pitchFamily="18" charset="0"/>
                <a:cs typeface="Arial" charset="0"/>
              </a:rPr>
              <a:t>FIPT</a:t>
            </a:r>
            <a:r>
              <a:rPr lang="pt-BR" sz="2800" dirty="0">
                <a:solidFill>
                  <a:srgbClr val="000000"/>
                </a:solidFill>
                <a:latin typeface="Cambria" pitchFamily="18" charset="0"/>
                <a:cs typeface="Arial" charset="0"/>
              </a:rPr>
              <a:t> é um documento legal. </a:t>
            </a:r>
          </a:p>
          <a:p>
            <a:pPr marL="914400" lvl="1" indent="-457200">
              <a:lnSpc>
                <a:spcPct val="110000"/>
              </a:lnSpc>
              <a:spcAft>
                <a:spcPts val="1200"/>
              </a:spcAft>
              <a:buFont typeface="Arial" charset="0"/>
              <a:buChar char="•"/>
              <a:defRPr/>
            </a:pPr>
            <a:r>
              <a:rPr lang="pt-BR" sz="2800" dirty="0">
                <a:solidFill>
                  <a:srgbClr val="000000"/>
                </a:solidFill>
                <a:latin typeface="Cambria" pitchFamily="18" charset="0"/>
                <a:cs typeface="Arial" charset="0"/>
              </a:rPr>
              <a:t>O pedido da região está relacionado diretamente a esse documento. </a:t>
            </a:r>
          </a:p>
          <a:p>
            <a:pPr marL="914400" lvl="1" indent="-457200">
              <a:lnSpc>
                <a:spcPct val="110000"/>
              </a:lnSpc>
              <a:spcAft>
                <a:spcPts val="1200"/>
              </a:spcAft>
              <a:buFont typeface="Arial" charset="0"/>
              <a:buChar char="•"/>
              <a:defRPr/>
            </a:pPr>
            <a:r>
              <a:rPr lang="pt-BR" sz="2800" dirty="0">
                <a:solidFill>
                  <a:srgbClr val="000000"/>
                </a:solidFill>
                <a:latin typeface="Cambria" pitchFamily="18" charset="0"/>
                <a:cs typeface="Arial" charset="0"/>
              </a:rPr>
              <a:t>Parece prudente consultar aconselhamento legal em assuntos legais.</a:t>
            </a:r>
          </a:p>
        </p:txBody>
      </p:sp>
      <p:pic>
        <p:nvPicPr>
          <p:cNvPr id="47108" name="Imagem 3" descr="common ground.png"/>
          <p:cNvPicPr>
            <a:picLocks noChangeAspect="1"/>
          </p:cNvPicPr>
          <p:nvPr/>
        </p:nvPicPr>
        <p:blipFill>
          <a:blip r:embed="rId3"/>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48130" name="TextBox 3"/>
          <p:cNvSpPr>
            <a:spLocks noChangeArrowheads="1"/>
          </p:cNvSpPr>
          <p:nvPr/>
        </p:nvSpPr>
        <p:spPr bwMode="auto">
          <a:xfrm>
            <a:off x="2868613" y="611188"/>
            <a:ext cx="8716962" cy="1190625"/>
          </a:xfrm>
          <a:prstGeom prst="rect">
            <a:avLst/>
          </a:prstGeom>
          <a:noFill/>
          <a:ln w="9525" algn="ctr">
            <a:noFill/>
            <a:miter lim="800000"/>
            <a:headEnd/>
            <a:tailEnd/>
          </a:ln>
        </p:spPr>
        <p:txBody>
          <a:bodyPr>
            <a:spAutoFit/>
          </a:bodyPr>
          <a:lstStyle/>
          <a:p>
            <a:pPr algn="ctr"/>
            <a:r>
              <a:rPr lang="pt-BR" sz="3600" b="1">
                <a:solidFill>
                  <a:srgbClr val="000000"/>
                </a:solidFill>
                <a:latin typeface="Cambria" pitchFamily="18" charset="0"/>
              </a:rPr>
              <a:t>Pedido de Inspeção do </a:t>
            </a:r>
            <a:r>
              <a:rPr lang="pt-BR" sz="3600" b="1" i="1">
                <a:solidFill>
                  <a:srgbClr val="000000"/>
                </a:solidFill>
                <a:latin typeface="Cambria" pitchFamily="18" charset="0"/>
              </a:rPr>
              <a:t>FIPT</a:t>
            </a:r>
            <a:r>
              <a:rPr lang="en-US" sz="3600">
                <a:latin typeface="Calibri" pitchFamily="34" charset="0"/>
              </a:rPr>
              <a:t/>
            </a:r>
            <a:br>
              <a:rPr lang="en-US" sz="3600">
                <a:latin typeface="Calibri" pitchFamily="34" charset="0"/>
              </a:rPr>
            </a:br>
            <a:r>
              <a:rPr lang="pt-BR" sz="3600" b="1">
                <a:solidFill>
                  <a:srgbClr val="000000"/>
                </a:solidFill>
                <a:latin typeface="Cambria" pitchFamily="18" charset="0"/>
              </a:rPr>
              <a:t>Perguntas Frequentes (FAQ)</a:t>
            </a:r>
          </a:p>
        </p:txBody>
      </p:sp>
      <p:sp>
        <p:nvSpPr>
          <p:cNvPr id="2159" name="TextBox 4"/>
          <p:cNvSpPr>
            <a:spLocks noChangeArrowheads="1"/>
          </p:cNvSpPr>
          <p:nvPr/>
        </p:nvSpPr>
        <p:spPr bwMode="auto">
          <a:xfrm>
            <a:off x="523875" y="2357438"/>
            <a:ext cx="11417300" cy="3976687"/>
          </a:xfrm>
          <a:prstGeom prst="rect">
            <a:avLst/>
          </a:prstGeom>
          <a:noFill/>
          <a:ln w="9525" cap="flat" algn="ctr">
            <a:noFill/>
            <a:prstDash val="solid"/>
            <a:round/>
            <a:headEnd type="none" w="med" len="med"/>
            <a:tailEnd type="none" w="med" len="med"/>
          </a:ln>
          <a:effectLst/>
        </p:spPr>
        <p:txBody>
          <a:bodyPr/>
          <a:lstStyle/>
          <a:p>
            <a:pPr>
              <a:lnSpc>
                <a:spcPct val="110000"/>
              </a:lnSpc>
              <a:spcAft>
                <a:spcPts val="1200"/>
              </a:spcAft>
              <a:defRPr/>
            </a:pPr>
            <a:r>
              <a:rPr lang="pt-BR" sz="2600" b="1" dirty="0">
                <a:solidFill>
                  <a:srgbClr val="000000"/>
                </a:solidFill>
                <a:effectLst>
                  <a:outerShdw blurRad="38100" dist="38100" dir="2700000" algn="tl">
                    <a:srgbClr val="C0C0C0"/>
                  </a:outerShdw>
                </a:effectLst>
                <a:latin typeface="Cambria" pitchFamily="18" charset="0"/>
                <a:cs typeface="Arial" charset="0"/>
              </a:rPr>
              <a:t>P:</a:t>
            </a:r>
            <a:r>
              <a:rPr lang="pt-BR" sz="2600" b="1" dirty="0">
                <a:solidFill>
                  <a:srgbClr val="000000"/>
                </a:solidFill>
                <a:latin typeface="Cambria" pitchFamily="18" charset="0"/>
                <a:cs typeface="Arial" charset="0"/>
              </a:rPr>
              <a:t>  Por que a demora? O </a:t>
            </a:r>
            <a:r>
              <a:rPr lang="pt-BR" sz="2600" b="1" dirty="0" err="1">
                <a:solidFill>
                  <a:srgbClr val="000000"/>
                </a:solidFill>
                <a:latin typeface="Cambria" pitchFamily="18" charset="0"/>
                <a:cs typeface="Arial" charset="0"/>
              </a:rPr>
              <a:t>NAWS</a:t>
            </a:r>
            <a:r>
              <a:rPr lang="pt-BR" sz="2600" b="1" dirty="0">
                <a:solidFill>
                  <a:srgbClr val="000000"/>
                </a:solidFill>
                <a:latin typeface="Cambria" pitchFamily="18" charset="0"/>
                <a:cs typeface="Arial" charset="0"/>
              </a:rPr>
              <a:t> está obstruindo o processo?</a:t>
            </a:r>
          </a:p>
          <a:p>
            <a:pPr>
              <a:lnSpc>
                <a:spcPct val="110000"/>
              </a:lnSpc>
              <a:spcAft>
                <a:spcPts val="1200"/>
              </a:spcAft>
              <a:defRPr/>
            </a:pPr>
            <a:r>
              <a:rPr lang="pt-BR" sz="2600" b="1" dirty="0">
                <a:solidFill>
                  <a:srgbClr val="000000"/>
                </a:solidFill>
                <a:effectLst>
                  <a:outerShdw blurRad="38100" dist="38100" dir="2700000" algn="tl">
                    <a:srgbClr val="C0C0C0"/>
                  </a:outerShdw>
                </a:effectLst>
                <a:latin typeface="Cambria" pitchFamily="18" charset="0"/>
                <a:cs typeface="Arial" charset="0"/>
              </a:rPr>
              <a:t>R:</a:t>
            </a:r>
            <a:r>
              <a:rPr lang="pt-BR" sz="2600" b="1" dirty="0">
                <a:solidFill>
                  <a:srgbClr val="000000"/>
                </a:solidFill>
                <a:latin typeface="Cambria" pitchFamily="18" charset="0"/>
                <a:cs typeface="Arial" charset="0"/>
              </a:rPr>
              <a:t>  ⦁	</a:t>
            </a:r>
            <a:r>
              <a:rPr lang="pt-BR" sz="2600" dirty="0">
                <a:solidFill>
                  <a:srgbClr val="000000"/>
                </a:solidFill>
                <a:latin typeface="Cambria" pitchFamily="18" charset="0"/>
                <a:cs typeface="Arial" charset="0"/>
              </a:rPr>
              <a:t>Comparação incorreta: “como pedir ao tesoureiro do grupo para ver as contas do grupo e ser recusado.” </a:t>
            </a:r>
          </a:p>
          <a:p>
            <a:pPr marL="914400" lvl="1" indent="-457200">
              <a:lnSpc>
                <a:spcPct val="120000"/>
              </a:lnSpc>
              <a:spcAft>
                <a:spcPts val="1200"/>
              </a:spcAft>
              <a:buFont typeface="Arial" charset="0"/>
              <a:buChar char="•"/>
              <a:defRPr/>
            </a:pPr>
            <a:r>
              <a:rPr lang="pt-BR" sz="2600" dirty="0">
                <a:solidFill>
                  <a:srgbClr val="000000"/>
                </a:solidFill>
                <a:latin typeface="Cambria" pitchFamily="18" charset="0"/>
                <a:cs typeface="Arial" charset="0"/>
              </a:rPr>
              <a:t>Comparação melhor: “como pedir ao tesoureiro para gastar dinheiro e ter a resposta de esperar até que o grupo seja consultado.” </a:t>
            </a:r>
          </a:p>
          <a:p>
            <a:pPr marL="914400" lvl="1" indent="-457200">
              <a:lnSpc>
                <a:spcPct val="120000"/>
              </a:lnSpc>
              <a:spcAft>
                <a:spcPts val="1200"/>
              </a:spcAft>
              <a:buFont typeface="Arial" charset="0"/>
              <a:buChar char="•"/>
              <a:defRPr/>
            </a:pPr>
            <a:r>
              <a:rPr lang="pt-BR" sz="2600" dirty="0">
                <a:solidFill>
                  <a:srgbClr val="000000"/>
                </a:solidFill>
                <a:latin typeface="Cambria" pitchFamily="18" charset="0"/>
                <a:cs typeface="Arial" charset="0"/>
              </a:rPr>
              <a:t>Não estamos obstruindo; simplesmente estamos tentando ser os guardiões responsáveis dos recursos da Irmandade. </a:t>
            </a:r>
          </a:p>
        </p:txBody>
      </p:sp>
      <p:pic>
        <p:nvPicPr>
          <p:cNvPr id="48132" name="Imagem 3" descr="common ground.png"/>
          <p:cNvPicPr>
            <a:picLocks noChangeAspect="1"/>
          </p:cNvPicPr>
          <p:nvPr/>
        </p:nvPicPr>
        <p:blipFill>
          <a:blip r:embed="rId3"/>
          <a:srcRect/>
          <a:stretch>
            <a:fillRect/>
          </a:stretch>
        </p:blipFill>
        <p:spPr bwMode="auto">
          <a:xfrm>
            <a:off x="381000" y="552450"/>
            <a:ext cx="1857375" cy="13192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49154" name="TextBox 3"/>
          <p:cNvSpPr>
            <a:spLocks noChangeArrowheads="1"/>
          </p:cNvSpPr>
          <p:nvPr/>
        </p:nvSpPr>
        <p:spPr bwMode="auto">
          <a:xfrm>
            <a:off x="2868613" y="611188"/>
            <a:ext cx="8716962" cy="1190625"/>
          </a:xfrm>
          <a:prstGeom prst="rect">
            <a:avLst/>
          </a:prstGeom>
          <a:noFill/>
          <a:ln w="9525" algn="ctr">
            <a:noFill/>
            <a:miter lim="800000"/>
            <a:headEnd/>
            <a:tailEnd/>
          </a:ln>
        </p:spPr>
        <p:txBody>
          <a:bodyPr>
            <a:spAutoFit/>
          </a:bodyPr>
          <a:lstStyle/>
          <a:p>
            <a:pPr algn="ctr"/>
            <a:r>
              <a:rPr lang="pt-BR" sz="3600" b="1">
                <a:solidFill>
                  <a:srgbClr val="000000"/>
                </a:solidFill>
                <a:latin typeface="Cambria" pitchFamily="18" charset="0"/>
              </a:rPr>
              <a:t>Pedido de Inspeção do </a:t>
            </a:r>
            <a:r>
              <a:rPr lang="pt-BR" sz="3600" b="1" i="1">
                <a:solidFill>
                  <a:srgbClr val="000000"/>
                </a:solidFill>
                <a:latin typeface="Cambria" pitchFamily="18" charset="0"/>
              </a:rPr>
              <a:t>FIPT</a:t>
            </a:r>
            <a:r>
              <a:rPr lang="en-US" sz="3600">
                <a:latin typeface="Calibri" pitchFamily="34" charset="0"/>
              </a:rPr>
              <a:t/>
            </a:r>
            <a:br>
              <a:rPr lang="en-US" sz="3600">
                <a:latin typeface="Calibri" pitchFamily="34" charset="0"/>
              </a:rPr>
            </a:br>
            <a:r>
              <a:rPr lang="pt-BR" sz="3600" b="1">
                <a:solidFill>
                  <a:srgbClr val="000000"/>
                </a:solidFill>
                <a:latin typeface="Cambria" pitchFamily="18" charset="0"/>
              </a:rPr>
              <a:t>Perguntas Frequentes (FAQ)</a:t>
            </a:r>
          </a:p>
        </p:txBody>
      </p:sp>
      <p:sp>
        <p:nvSpPr>
          <p:cNvPr id="2163" name="TextBox 4"/>
          <p:cNvSpPr>
            <a:spLocks noChangeArrowheads="1"/>
          </p:cNvSpPr>
          <p:nvPr/>
        </p:nvSpPr>
        <p:spPr bwMode="auto">
          <a:xfrm>
            <a:off x="381000" y="2071688"/>
            <a:ext cx="11591925" cy="4619625"/>
          </a:xfrm>
          <a:prstGeom prst="rect">
            <a:avLst/>
          </a:prstGeom>
          <a:noFill/>
          <a:ln w="9525" cap="flat" algn="ctr">
            <a:noFill/>
            <a:prstDash val="solid"/>
            <a:round/>
            <a:headEnd type="none" w="med" len="med"/>
            <a:tailEnd type="none" w="med" len="med"/>
          </a:ln>
          <a:effectLst/>
        </p:spPr>
        <p:txBody>
          <a:bodyPr/>
          <a:lstStyle/>
          <a:p>
            <a:pPr marL="396875" indent="-396875">
              <a:lnSpc>
                <a:spcPct val="110000"/>
              </a:lnSpc>
              <a:spcAft>
                <a:spcPts val="1200"/>
              </a:spcAft>
              <a:defRPr/>
            </a:pPr>
            <a:r>
              <a:rPr lang="pt-BR" sz="2600" b="1" dirty="0">
                <a:solidFill>
                  <a:srgbClr val="000000"/>
                </a:solidFill>
                <a:effectLst>
                  <a:outerShdw blurRad="38100" dist="38100" dir="2700000" algn="tl">
                    <a:srgbClr val="C0C0C0"/>
                  </a:outerShdw>
                </a:effectLst>
                <a:latin typeface="Cambria" pitchFamily="18" charset="0"/>
                <a:cs typeface="Arial" charset="0"/>
              </a:rPr>
              <a:t>P:</a:t>
            </a:r>
            <a:r>
              <a:rPr lang="pt-BR" sz="2600" b="1" dirty="0">
                <a:solidFill>
                  <a:srgbClr val="000000"/>
                </a:solidFill>
                <a:latin typeface="Cambria" pitchFamily="18" charset="0"/>
                <a:cs typeface="Arial" charset="0"/>
              </a:rPr>
              <a:t>  Por que vocês não dão para eles simplesmente o que é entregue aos auditores? </a:t>
            </a:r>
          </a:p>
          <a:p>
            <a:pPr marL="396875" indent="-396875">
              <a:lnSpc>
                <a:spcPct val="95000"/>
              </a:lnSpc>
              <a:spcAft>
                <a:spcPts val="600"/>
              </a:spcAft>
              <a:defRPr/>
            </a:pPr>
            <a:r>
              <a:rPr lang="pt-BR" sz="2600" b="1" dirty="0">
                <a:solidFill>
                  <a:srgbClr val="000000"/>
                </a:solidFill>
                <a:effectLst>
                  <a:outerShdw blurRad="38100" dist="38100" dir="2700000" algn="tl">
                    <a:srgbClr val="C0C0C0"/>
                  </a:outerShdw>
                </a:effectLst>
                <a:latin typeface="Cambria" pitchFamily="18" charset="0"/>
                <a:cs typeface="Arial" charset="0"/>
              </a:rPr>
              <a:t>R:  </a:t>
            </a:r>
            <a:r>
              <a:rPr lang="pt-BR" sz="2600" b="1" dirty="0">
                <a:solidFill>
                  <a:srgbClr val="000000"/>
                </a:solidFill>
                <a:latin typeface="Cambria" pitchFamily="18" charset="0"/>
                <a:cs typeface="Arial" charset="0"/>
              </a:rPr>
              <a:t>⦁ 	</a:t>
            </a:r>
            <a:r>
              <a:rPr lang="pt-BR" sz="2600" dirty="0">
                <a:solidFill>
                  <a:srgbClr val="000000"/>
                </a:solidFill>
                <a:latin typeface="Cambria" pitchFamily="18" charset="0"/>
                <a:cs typeface="Arial" charset="0"/>
              </a:rPr>
              <a:t>Uma empresa contábil de reputação realiza uma auditoria anual das finanças do </a:t>
            </a:r>
            <a:r>
              <a:rPr lang="pt-BR" sz="2600" dirty="0" err="1">
                <a:solidFill>
                  <a:srgbClr val="000000"/>
                </a:solidFill>
                <a:latin typeface="Cambria" pitchFamily="18" charset="0"/>
                <a:cs typeface="Arial" charset="0"/>
              </a:rPr>
              <a:t>NAWS</a:t>
            </a:r>
            <a:r>
              <a:rPr lang="pt-BR" sz="2600" dirty="0">
                <a:solidFill>
                  <a:srgbClr val="000000"/>
                </a:solidFill>
                <a:latin typeface="Cambria" pitchFamily="18" charset="0"/>
                <a:cs typeface="Arial" charset="0"/>
              </a:rPr>
              <a:t>. </a:t>
            </a:r>
          </a:p>
          <a:p>
            <a:pPr marL="914400" lvl="1" indent="-457200">
              <a:lnSpc>
                <a:spcPct val="95000"/>
              </a:lnSpc>
              <a:spcAft>
                <a:spcPts val="600"/>
              </a:spcAft>
              <a:buFont typeface="Arial" charset="0"/>
              <a:buChar char="•"/>
              <a:defRPr/>
            </a:pPr>
            <a:r>
              <a:rPr lang="pt-BR" sz="2600" dirty="0">
                <a:solidFill>
                  <a:srgbClr val="000000"/>
                </a:solidFill>
                <a:latin typeface="Cambria" pitchFamily="18" charset="0"/>
                <a:cs typeface="Arial" charset="0"/>
              </a:rPr>
              <a:t>A auditoria anual é um investimento de 20 a 30 mil dólares.</a:t>
            </a:r>
          </a:p>
          <a:p>
            <a:pPr marL="914400" lvl="1" indent="-457200">
              <a:lnSpc>
                <a:spcPct val="95000"/>
              </a:lnSpc>
              <a:spcAft>
                <a:spcPts val="600"/>
              </a:spcAft>
              <a:buFont typeface="Arial" charset="0"/>
              <a:buChar char="•"/>
              <a:defRPr/>
            </a:pPr>
            <a:r>
              <a:rPr lang="pt-BR" sz="2600" dirty="0">
                <a:solidFill>
                  <a:srgbClr val="000000"/>
                </a:solidFill>
                <a:latin typeface="Cambria" pitchFamily="18" charset="0"/>
                <a:cs typeface="Arial" charset="0"/>
              </a:rPr>
              <a:t>Os resultados são revistos por um comitê de auditoria, apresentados ao </a:t>
            </a:r>
            <a:r>
              <a:rPr lang="en-US" sz="2600" dirty="0">
                <a:latin typeface="Calibri" pitchFamily="34" charset="0"/>
                <a:cs typeface="Arial" charset="0"/>
              </a:rPr>
              <a:t/>
            </a:r>
            <a:br>
              <a:rPr lang="en-US" sz="2600" dirty="0">
                <a:latin typeface="Calibri" pitchFamily="34" charset="0"/>
                <a:cs typeface="Arial" charset="0"/>
              </a:rPr>
            </a:br>
            <a:r>
              <a:rPr lang="pt-BR" sz="2600" dirty="0">
                <a:solidFill>
                  <a:srgbClr val="000000"/>
                </a:solidFill>
                <a:latin typeface="Cambria" pitchFamily="18" charset="0"/>
                <a:cs typeface="Arial" charset="0"/>
              </a:rPr>
              <a:t>Quadro Mundial e publicados no </a:t>
            </a:r>
            <a:r>
              <a:rPr lang="pt-BR" sz="2600" i="1" dirty="0">
                <a:solidFill>
                  <a:srgbClr val="000000"/>
                </a:solidFill>
                <a:latin typeface="Cambria" pitchFamily="18" charset="0"/>
                <a:cs typeface="Arial" charset="0"/>
              </a:rPr>
              <a:t>Relatório Anual do </a:t>
            </a:r>
            <a:r>
              <a:rPr lang="pt-BR" sz="2600" i="1" dirty="0" err="1">
                <a:solidFill>
                  <a:srgbClr val="000000"/>
                </a:solidFill>
                <a:latin typeface="Cambria" pitchFamily="18" charset="0"/>
                <a:cs typeface="Arial" charset="0"/>
              </a:rPr>
              <a:t>NAWS</a:t>
            </a:r>
            <a:r>
              <a:rPr lang="pt-BR" sz="2600" i="1" dirty="0">
                <a:solidFill>
                  <a:srgbClr val="000000"/>
                </a:solidFill>
                <a:latin typeface="Cambria" pitchFamily="18" charset="0"/>
                <a:cs typeface="Arial" charset="0"/>
              </a:rPr>
              <a:t> </a:t>
            </a:r>
            <a:r>
              <a:rPr lang="pt-BR" sz="2600" dirty="0">
                <a:solidFill>
                  <a:srgbClr val="0070C0"/>
                </a:solidFill>
                <a:latin typeface="Cambria" pitchFamily="18" charset="0"/>
                <a:cs typeface="Arial" charset="0"/>
              </a:rPr>
              <a:t>(www.na.org/ar).</a:t>
            </a:r>
          </a:p>
          <a:p>
            <a:pPr marL="914400" lvl="1" indent="-457200">
              <a:lnSpc>
                <a:spcPct val="95000"/>
              </a:lnSpc>
              <a:spcAft>
                <a:spcPts val="600"/>
              </a:spcAft>
              <a:buFont typeface="Arial" charset="0"/>
              <a:buChar char="•"/>
              <a:defRPr/>
            </a:pPr>
            <a:r>
              <a:rPr lang="pt-BR" sz="2600" dirty="0">
                <a:solidFill>
                  <a:srgbClr val="000000"/>
                </a:solidFill>
                <a:latin typeface="Cambria" pitchFamily="18" charset="0"/>
                <a:cs typeface="Arial" charset="0"/>
              </a:rPr>
              <a:t>Está em conformidade com os padrões de contabilidade. </a:t>
            </a:r>
          </a:p>
          <a:p>
            <a:pPr marL="914400" lvl="1" indent="-457200">
              <a:lnSpc>
                <a:spcPct val="95000"/>
              </a:lnSpc>
              <a:spcAft>
                <a:spcPts val="600"/>
              </a:spcAft>
              <a:buFont typeface="Arial" charset="0"/>
              <a:buChar char="•"/>
              <a:defRPr/>
            </a:pPr>
            <a:r>
              <a:rPr lang="pt-BR" sz="2600" dirty="0">
                <a:solidFill>
                  <a:srgbClr val="000000"/>
                </a:solidFill>
                <a:latin typeface="Cambria" pitchFamily="18" charset="0"/>
                <a:cs typeface="Arial" charset="0"/>
              </a:rPr>
              <a:t>Não parece que o pedido seja para simplesmente duplicar esse processo. </a:t>
            </a:r>
          </a:p>
        </p:txBody>
      </p:sp>
      <p:pic>
        <p:nvPicPr>
          <p:cNvPr id="49156" name="Imagem 3" descr="common ground.png"/>
          <p:cNvPicPr>
            <a:picLocks noChangeAspect="1"/>
          </p:cNvPicPr>
          <p:nvPr/>
        </p:nvPicPr>
        <p:blipFill>
          <a:blip r:embed="rId3"/>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50178" name="TextBox 3"/>
          <p:cNvSpPr>
            <a:spLocks noChangeArrowheads="1"/>
          </p:cNvSpPr>
          <p:nvPr/>
        </p:nvSpPr>
        <p:spPr bwMode="auto">
          <a:xfrm>
            <a:off x="2868613" y="611188"/>
            <a:ext cx="8716962" cy="1190625"/>
          </a:xfrm>
          <a:prstGeom prst="rect">
            <a:avLst/>
          </a:prstGeom>
          <a:noFill/>
          <a:ln w="9525" algn="ctr">
            <a:noFill/>
            <a:miter lim="800000"/>
            <a:headEnd/>
            <a:tailEnd/>
          </a:ln>
        </p:spPr>
        <p:txBody>
          <a:bodyPr>
            <a:spAutoFit/>
          </a:bodyPr>
          <a:lstStyle/>
          <a:p>
            <a:pPr algn="ctr"/>
            <a:r>
              <a:rPr lang="pt-BR" sz="3600" b="1">
                <a:solidFill>
                  <a:srgbClr val="000000"/>
                </a:solidFill>
                <a:latin typeface="Cambria" pitchFamily="18" charset="0"/>
              </a:rPr>
              <a:t>Pedido de Inspeção do </a:t>
            </a:r>
            <a:r>
              <a:rPr lang="pt-BR" sz="3600" b="1" i="1">
                <a:solidFill>
                  <a:srgbClr val="000000"/>
                </a:solidFill>
                <a:latin typeface="Cambria" pitchFamily="18" charset="0"/>
              </a:rPr>
              <a:t>FIPT</a:t>
            </a:r>
            <a:r>
              <a:rPr lang="en-US" sz="3600">
                <a:latin typeface="Calibri" pitchFamily="34" charset="0"/>
              </a:rPr>
              <a:t/>
            </a:r>
            <a:br>
              <a:rPr lang="en-US" sz="3600">
                <a:latin typeface="Calibri" pitchFamily="34" charset="0"/>
              </a:rPr>
            </a:br>
            <a:r>
              <a:rPr lang="pt-BR" sz="3600" b="1">
                <a:solidFill>
                  <a:srgbClr val="000000"/>
                </a:solidFill>
                <a:latin typeface="Cambria" pitchFamily="18" charset="0"/>
              </a:rPr>
              <a:t>Perguntas Frequentes (FAQ)</a:t>
            </a:r>
          </a:p>
        </p:txBody>
      </p:sp>
      <p:sp>
        <p:nvSpPr>
          <p:cNvPr id="2167" name="TextBox 4"/>
          <p:cNvSpPr>
            <a:spLocks noChangeArrowheads="1"/>
          </p:cNvSpPr>
          <p:nvPr/>
        </p:nvSpPr>
        <p:spPr bwMode="auto">
          <a:xfrm>
            <a:off x="555625" y="2019300"/>
            <a:ext cx="11417300" cy="4624388"/>
          </a:xfrm>
          <a:prstGeom prst="rect">
            <a:avLst/>
          </a:prstGeom>
          <a:noFill/>
          <a:ln w="9525" cap="flat" algn="ctr">
            <a:noFill/>
            <a:prstDash val="solid"/>
            <a:round/>
            <a:headEnd type="none" w="med" len="med"/>
            <a:tailEnd type="none" w="med" len="med"/>
          </a:ln>
          <a:effectLst/>
        </p:spPr>
        <p:txBody>
          <a:bodyPr/>
          <a:lstStyle/>
          <a:p>
            <a:pPr>
              <a:lnSpc>
                <a:spcPct val="110000"/>
              </a:lnSpc>
              <a:spcAft>
                <a:spcPts val="1200"/>
              </a:spcAft>
              <a:defRPr/>
            </a:pPr>
            <a:r>
              <a:rPr lang="pt-BR" sz="2400" b="1" dirty="0">
                <a:solidFill>
                  <a:srgbClr val="000000"/>
                </a:solidFill>
                <a:effectLst>
                  <a:outerShdw blurRad="38100" dist="38100" dir="2700000" algn="tl">
                    <a:srgbClr val="C0C0C0"/>
                  </a:outerShdw>
                </a:effectLst>
                <a:latin typeface="Cambria" pitchFamily="18" charset="0"/>
                <a:cs typeface="Arial" charset="0"/>
              </a:rPr>
              <a:t>P:</a:t>
            </a:r>
            <a:r>
              <a:rPr lang="pt-BR" sz="2400" b="1" i="1" dirty="0">
                <a:solidFill>
                  <a:srgbClr val="000000"/>
                </a:solidFill>
                <a:latin typeface="Cambria" pitchFamily="18" charset="0"/>
                <a:cs typeface="Arial" charset="0"/>
              </a:rPr>
              <a:t>  </a:t>
            </a:r>
            <a:r>
              <a:rPr lang="pt-BR" sz="2400" b="1" dirty="0">
                <a:solidFill>
                  <a:srgbClr val="000000"/>
                </a:solidFill>
                <a:latin typeface="Cambria" pitchFamily="18" charset="0"/>
                <a:cs typeface="Arial" charset="0"/>
              </a:rPr>
              <a:t>Por que esperar que a </a:t>
            </a:r>
            <a:r>
              <a:rPr lang="pt-BR" sz="2400" b="1" dirty="0" err="1">
                <a:solidFill>
                  <a:srgbClr val="000000"/>
                </a:solidFill>
                <a:latin typeface="Cambria" pitchFamily="18" charset="0"/>
                <a:cs typeface="Arial" charset="0"/>
              </a:rPr>
              <a:t>WSC</a:t>
            </a:r>
            <a:r>
              <a:rPr lang="pt-BR" sz="2400" b="1" dirty="0">
                <a:solidFill>
                  <a:srgbClr val="000000"/>
                </a:solidFill>
                <a:latin typeface="Cambria" pitchFamily="18" charset="0"/>
                <a:cs typeface="Arial" charset="0"/>
              </a:rPr>
              <a:t> resolva isto?</a:t>
            </a:r>
          </a:p>
          <a:p>
            <a:pPr>
              <a:lnSpc>
                <a:spcPct val="110000"/>
              </a:lnSpc>
              <a:spcAft>
                <a:spcPts val="600"/>
              </a:spcAft>
              <a:defRPr/>
            </a:pPr>
            <a:r>
              <a:rPr lang="pt-BR" sz="2400" b="1" dirty="0">
                <a:solidFill>
                  <a:srgbClr val="000000"/>
                </a:solidFill>
                <a:effectLst>
                  <a:outerShdw blurRad="38100" dist="38100" dir="2700000" algn="tl">
                    <a:srgbClr val="C0C0C0"/>
                  </a:outerShdw>
                </a:effectLst>
                <a:latin typeface="Cambria" pitchFamily="18" charset="0"/>
                <a:cs typeface="Arial" charset="0"/>
              </a:rPr>
              <a:t>A:</a:t>
            </a:r>
            <a:r>
              <a:rPr lang="pt-BR" sz="2400" b="1" i="1" dirty="0">
                <a:solidFill>
                  <a:srgbClr val="000000"/>
                </a:solidFill>
                <a:latin typeface="Cambria" pitchFamily="18" charset="0"/>
                <a:cs typeface="Arial" charset="0"/>
              </a:rPr>
              <a:t> </a:t>
            </a:r>
            <a:r>
              <a:rPr lang="pt-BR" sz="2400" b="1" dirty="0">
                <a:solidFill>
                  <a:srgbClr val="000000"/>
                </a:solidFill>
                <a:latin typeface="Cambria" pitchFamily="18" charset="0"/>
                <a:cs typeface="Arial" charset="0"/>
              </a:rPr>
              <a:t>⦁ 	</a:t>
            </a:r>
            <a:r>
              <a:rPr lang="pt-BR" sz="2400" dirty="0">
                <a:solidFill>
                  <a:srgbClr val="000000"/>
                </a:solidFill>
                <a:latin typeface="Cambria" pitchFamily="18" charset="0"/>
                <a:cs typeface="Arial" charset="0"/>
              </a:rPr>
              <a:t>Dados os recursos requeridos, queremos dar à </a:t>
            </a:r>
            <a:r>
              <a:rPr lang="pt-BR" sz="2400" dirty="0" err="1">
                <a:solidFill>
                  <a:srgbClr val="000000"/>
                </a:solidFill>
                <a:latin typeface="Cambria" pitchFamily="18" charset="0"/>
                <a:cs typeface="Arial" charset="0"/>
              </a:rPr>
              <a:t>WSC</a:t>
            </a:r>
            <a:r>
              <a:rPr lang="pt-BR" sz="2400" dirty="0">
                <a:solidFill>
                  <a:srgbClr val="000000"/>
                </a:solidFill>
                <a:latin typeface="Cambria" pitchFamily="18" charset="0"/>
                <a:cs typeface="Arial" charset="0"/>
              </a:rPr>
              <a:t> a oportunidade de falar desta questão. </a:t>
            </a:r>
          </a:p>
          <a:p>
            <a:pPr marL="860425" lvl="1" indent="-457200">
              <a:lnSpc>
                <a:spcPct val="95000"/>
              </a:lnSpc>
              <a:spcBef>
                <a:spcPts val="1200"/>
              </a:spcBef>
              <a:buFont typeface="Arial" charset="0"/>
              <a:buChar char="•"/>
              <a:defRPr/>
            </a:pPr>
            <a:r>
              <a:rPr lang="pt-BR" sz="2400" dirty="0">
                <a:solidFill>
                  <a:srgbClr val="000000"/>
                </a:solidFill>
                <a:latin typeface="Cambria" pitchFamily="18" charset="0"/>
                <a:cs typeface="Arial" charset="0"/>
              </a:rPr>
              <a:t>Vale a pena dedicar algum tempo para chegar a uma resolução ponderada. </a:t>
            </a:r>
          </a:p>
          <a:p>
            <a:pPr marL="860425" lvl="1" indent="-457200">
              <a:lnSpc>
                <a:spcPct val="95000"/>
              </a:lnSpc>
              <a:spcBef>
                <a:spcPts val="1200"/>
              </a:spcBef>
              <a:buFont typeface="Arial" charset="0"/>
              <a:buChar char="•"/>
              <a:defRPr/>
            </a:pPr>
            <a:r>
              <a:rPr lang="pt-BR" sz="2400" dirty="0">
                <a:solidFill>
                  <a:srgbClr val="000000"/>
                </a:solidFill>
                <a:latin typeface="Cambria" pitchFamily="18" charset="0"/>
                <a:cs typeface="Arial" charset="0"/>
              </a:rPr>
              <a:t>Os delegados regionais têm todo o direito de levantar preocupações legítimas sobre as atividades relacionadas à custódia.  </a:t>
            </a:r>
          </a:p>
          <a:p>
            <a:pPr marL="860425" lvl="1" indent="-457200">
              <a:lnSpc>
                <a:spcPct val="95000"/>
              </a:lnSpc>
              <a:spcBef>
                <a:spcPts val="1200"/>
              </a:spcBef>
              <a:buFont typeface="Arial" charset="0"/>
              <a:buChar char="•"/>
              <a:defRPr/>
            </a:pPr>
            <a:r>
              <a:rPr lang="pt-BR" sz="2400" dirty="0">
                <a:solidFill>
                  <a:srgbClr val="000000"/>
                </a:solidFill>
                <a:latin typeface="Cambria" pitchFamily="18" charset="0"/>
                <a:cs typeface="Arial" charset="0"/>
              </a:rPr>
              <a:t>Queremos nos certificar que uma inspeção esteja de acordo com as necessidades de NA como um todo.</a:t>
            </a:r>
          </a:p>
          <a:p>
            <a:pPr marL="860425" lvl="1" indent="-457200">
              <a:lnSpc>
                <a:spcPct val="95000"/>
              </a:lnSpc>
              <a:spcBef>
                <a:spcPts val="1200"/>
              </a:spcBef>
              <a:buFont typeface="Arial" charset="0"/>
              <a:buChar char="•"/>
              <a:defRPr/>
            </a:pPr>
            <a:r>
              <a:rPr lang="pt-BR" sz="2400" dirty="0">
                <a:solidFill>
                  <a:srgbClr val="000000"/>
                </a:solidFill>
                <a:latin typeface="Cambria" pitchFamily="18" charset="0"/>
                <a:cs typeface="Arial" charset="0"/>
              </a:rPr>
              <a:t>Se a conferência compartilhar das mesmas preocupações que a região solicitante, nós imediatamente cumpriremos com a inspeção solicitada.</a:t>
            </a:r>
          </a:p>
        </p:txBody>
      </p:sp>
      <p:pic>
        <p:nvPicPr>
          <p:cNvPr id="50180" name="Imagem 3" descr="common ground.png"/>
          <p:cNvPicPr>
            <a:picLocks noChangeAspect="1"/>
          </p:cNvPicPr>
          <p:nvPr/>
        </p:nvPicPr>
        <p:blipFill>
          <a:blip r:embed="rId3"/>
          <a:srcRect/>
          <a:stretch>
            <a:fillRect/>
          </a:stretch>
        </p:blipFill>
        <p:spPr bwMode="auto">
          <a:xfrm>
            <a:off x="381000" y="552450"/>
            <a:ext cx="1785938" cy="13192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a:spLocks noChangeArrowheads="1"/>
          </p:cNvSpPr>
          <p:nvPr/>
        </p:nvSpPr>
        <p:spPr bwMode="auto">
          <a:xfrm>
            <a:off x="295275" y="287338"/>
            <a:ext cx="11960225" cy="1646237"/>
          </a:xfrm>
          <a:prstGeom prst="rect">
            <a:avLst/>
          </a:prstGeom>
          <a:solidFill>
            <a:srgbClr val="FFFFFF"/>
          </a:solidFill>
          <a:ln w="63500" algn="ctr">
            <a:solidFill>
              <a:srgbClr val="A7A9AC"/>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PowerPoints </a:t>
            </a:r>
            <a:r>
              <a:rPr lang="pt-BR" sz="4500" b="1" i="1">
                <a:solidFill>
                  <a:srgbClr val="000000"/>
                </a:solidFill>
                <a:latin typeface="Cambria" pitchFamily="18" charset="0"/>
              </a:rPr>
              <a:t>CAR</a:t>
            </a:r>
            <a:r>
              <a:rPr lang="pt-BR" sz="4500" b="1">
                <a:solidFill>
                  <a:srgbClr val="000000"/>
                </a:solidFill>
                <a:latin typeface="Cambria" pitchFamily="18" charset="0"/>
              </a:rPr>
              <a:t> 2018</a:t>
            </a:r>
          </a:p>
        </p:txBody>
      </p:sp>
      <p:sp>
        <p:nvSpPr>
          <p:cNvPr id="23555" name="Shape 68"/>
          <p:cNvSpPr>
            <a:spLocks noChangeArrowheads="1"/>
          </p:cNvSpPr>
          <p:nvPr/>
        </p:nvSpPr>
        <p:spPr bwMode="auto">
          <a:xfrm>
            <a:off x="1381125" y="2247900"/>
            <a:ext cx="9347200" cy="4116388"/>
          </a:xfrm>
          <a:prstGeom prst="rect">
            <a:avLst/>
          </a:prstGeom>
          <a:noFill/>
          <a:ln w="12700" algn="ctr">
            <a:noFill/>
            <a:miter lim="400000"/>
            <a:headEnd/>
            <a:tailEnd/>
          </a:ln>
        </p:spPr>
        <p:txBody>
          <a:bodyPr lIns="0" tIns="0" rIns="0" bIns="0"/>
          <a:lstStyle/>
          <a:p>
            <a:pPr marL="457200" indent="-457200">
              <a:lnSpc>
                <a:spcPct val="105000"/>
              </a:lnSpc>
              <a:spcAft>
                <a:spcPts val="1200"/>
              </a:spcAft>
              <a:buClr>
                <a:srgbClr val="A7A9AC"/>
              </a:buClr>
              <a:buSzPct val="75000"/>
              <a:buFontTx/>
              <a:buBlip>
                <a:blip r:embed="rId3"/>
              </a:buBlip>
            </a:pPr>
            <a:r>
              <a:rPr lang="pt-BR" sz="3300">
                <a:solidFill>
                  <a:srgbClr val="000000"/>
                </a:solidFill>
                <a:latin typeface="Cambria" pitchFamily="18" charset="0"/>
              </a:rPr>
              <a:t>Estas apresentações somente cobrem os pontos principais do </a:t>
            </a:r>
            <a:r>
              <a:rPr lang="pt-BR" sz="3300" i="1">
                <a:solidFill>
                  <a:srgbClr val="000000"/>
                </a:solidFill>
                <a:latin typeface="Cambria" pitchFamily="18" charset="0"/>
              </a:rPr>
              <a:t>CAR</a:t>
            </a:r>
            <a:r>
              <a:rPr lang="pt-BR" sz="3300">
                <a:solidFill>
                  <a:srgbClr val="000000"/>
                </a:solidFill>
                <a:latin typeface="Cambria" pitchFamily="18" charset="0"/>
              </a:rPr>
              <a:t>. Encorajamos aos membros a lerem o </a:t>
            </a:r>
            <a:r>
              <a:rPr lang="pt-BR" sz="3300" i="1">
                <a:solidFill>
                  <a:srgbClr val="000000"/>
                </a:solidFill>
                <a:latin typeface="Cambria" pitchFamily="18" charset="0"/>
              </a:rPr>
              <a:t>CAR</a:t>
            </a:r>
            <a:r>
              <a:rPr lang="pt-BR" sz="3300">
                <a:solidFill>
                  <a:srgbClr val="000000"/>
                </a:solidFill>
                <a:latin typeface="Cambria" pitchFamily="18" charset="0"/>
              </a:rPr>
              <a:t> em si para obter a informação completa e os textos. </a:t>
            </a:r>
          </a:p>
          <a:p>
            <a:pPr marL="457200" indent="-457200">
              <a:lnSpc>
                <a:spcPct val="105000"/>
              </a:lnSpc>
              <a:buClr>
                <a:srgbClr val="A7A9AC"/>
              </a:buClr>
              <a:buSzPct val="75000"/>
              <a:buFontTx/>
              <a:buBlip>
                <a:blip r:embed="rId3"/>
              </a:buBlip>
            </a:pPr>
            <a:r>
              <a:rPr lang="pt-BR" sz="3300">
                <a:solidFill>
                  <a:srgbClr val="000000"/>
                </a:solidFill>
                <a:latin typeface="Cambria" pitchFamily="18" charset="0"/>
              </a:rPr>
              <a:t>Vá à página </a:t>
            </a:r>
            <a:r>
              <a:rPr lang="pt-BR" sz="3300">
                <a:solidFill>
                  <a:srgbClr val="000000"/>
                </a:solidFill>
                <a:latin typeface="Cambria" pitchFamily="18" charset="0"/>
                <a:hlinkClick r:id="rId4"/>
              </a:rPr>
              <a:t>www.na.org/conference</a:t>
            </a:r>
            <a:r>
              <a:rPr lang="pt-BR" sz="3300">
                <a:solidFill>
                  <a:srgbClr val="000000"/>
                </a:solidFill>
                <a:latin typeface="Cambria" pitchFamily="18" charset="0"/>
              </a:rPr>
              <a:t> para obter </a:t>
            </a:r>
            <a:r>
              <a:rPr lang="pt-BR" sz="3300" i="1">
                <a:solidFill>
                  <a:srgbClr val="000000"/>
                </a:solidFill>
                <a:latin typeface="Cambria" pitchFamily="18" charset="0"/>
              </a:rPr>
              <a:t>CAR </a:t>
            </a:r>
            <a:r>
              <a:rPr lang="pt-BR" sz="3300">
                <a:solidFill>
                  <a:srgbClr val="000000"/>
                </a:solidFill>
                <a:latin typeface="Cambria" pitchFamily="18" charset="0"/>
              </a:rPr>
              <a:t> de 2018, as outras apresentações e </a:t>
            </a:r>
            <a:r>
              <a:rPr lang="en-US" sz="3300">
                <a:latin typeface="Calibri" pitchFamily="34" charset="0"/>
              </a:rPr>
              <a:t/>
            </a:r>
            <a:br>
              <a:rPr lang="en-US" sz="3300">
                <a:latin typeface="Calibri" pitchFamily="34" charset="0"/>
              </a:rPr>
            </a:br>
            <a:r>
              <a:rPr lang="pt-BR" sz="3300">
                <a:solidFill>
                  <a:srgbClr val="000000"/>
                </a:solidFill>
                <a:latin typeface="Cambria" pitchFamily="18" charset="0"/>
              </a:rPr>
              <a:t>outros materiais da Conferência.</a:t>
            </a:r>
          </a:p>
        </p:txBody>
      </p:sp>
      <p:pic>
        <p:nvPicPr>
          <p:cNvPr id="23556" name="Imagem 3" descr="common ground.png"/>
          <p:cNvPicPr>
            <a:picLocks noChangeAspect="1"/>
          </p:cNvPicPr>
          <p:nvPr/>
        </p:nvPicPr>
        <p:blipFill>
          <a:blip r:embed="rId5"/>
          <a:srcRect/>
          <a:stretch>
            <a:fillRect/>
          </a:stretch>
        </p:blipFill>
        <p:spPr bwMode="auto">
          <a:xfrm>
            <a:off x="381000" y="341313"/>
            <a:ext cx="2071688" cy="15303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51202" name="TextBox 3"/>
          <p:cNvSpPr>
            <a:spLocks noChangeArrowheads="1"/>
          </p:cNvSpPr>
          <p:nvPr/>
        </p:nvSpPr>
        <p:spPr bwMode="auto">
          <a:xfrm>
            <a:off x="2868613" y="611188"/>
            <a:ext cx="8716962" cy="1190625"/>
          </a:xfrm>
          <a:prstGeom prst="rect">
            <a:avLst/>
          </a:prstGeom>
          <a:noFill/>
          <a:ln w="9525" algn="ctr">
            <a:noFill/>
            <a:miter lim="800000"/>
            <a:headEnd/>
            <a:tailEnd/>
          </a:ln>
        </p:spPr>
        <p:txBody>
          <a:bodyPr>
            <a:spAutoFit/>
          </a:bodyPr>
          <a:lstStyle/>
          <a:p>
            <a:pPr algn="ctr"/>
            <a:r>
              <a:rPr lang="pt-BR" sz="3600" b="1">
                <a:solidFill>
                  <a:srgbClr val="000000"/>
                </a:solidFill>
                <a:latin typeface="Cambria" pitchFamily="18" charset="0"/>
              </a:rPr>
              <a:t>Pedido de Inspeção do </a:t>
            </a:r>
            <a:r>
              <a:rPr lang="pt-BR" sz="3600" b="1" i="1">
                <a:solidFill>
                  <a:srgbClr val="000000"/>
                </a:solidFill>
                <a:latin typeface="Cambria" pitchFamily="18" charset="0"/>
              </a:rPr>
              <a:t>FIPT</a:t>
            </a:r>
            <a:r>
              <a:rPr lang="en-US" sz="3600">
                <a:latin typeface="Calibri" pitchFamily="34" charset="0"/>
              </a:rPr>
              <a:t/>
            </a:r>
            <a:br>
              <a:rPr lang="en-US" sz="3600">
                <a:latin typeface="Calibri" pitchFamily="34" charset="0"/>
              </a:rPr>
            </a:br>
            <a:r>
              <a:rPr lang="pt-BR" sz="3600" b="1">
                <a:solidFill>
                  <a:srgbClr val="000000"/>
                </a:solidFill>
                <a:latin typeface="Cambria" pitchFamily="18" charset="0"/>
              </a:rPr>
              <a:t>Perguntas Frequentes (FAQ)</a:t>
            </a:r>
          </a:p>
        </p:txBody>
      </p:sp>
      <p:sp>
        <p:nvSpPr>
          <p:cNvPr id="2171" name="TextBox 4"/>
          <p:cNvSpPr>
            <a:spLocks noChangeArrowheads="1"/>
          </p:cNvSpPr>
          <p:nvPr/>
        </p:nvSpPr>
        <p:spPr bwMode="auto">
          <a:xfrm>
            <a:off x="238125" y="2214563"/>
            <a:ext cx="11787188" cy="4432300"/>
          </a:xfrm>
          <a:prstGeom prst="rect">
            <a:avLst/>
          </a:prstGeom>
          <a:noFill/>
          <a:ln w="9525" cap="flat" algn="ctr">
            <a:noFill/>
            <a:prstDash val="solid"/>
            <a:round/>
            <a:headEnd type="none" w="med" len="med"/>
            <a:tailEnd type="none" w="med" len="med"/>
          </a:ln>
          <a:effectLst/>
        </p:spPr>
        <p:txBody>
          <a:bodyPr/>
          <a:lstStyle/>
          <a:p>
            <a:pPr marL="749300" indent="-685800">
              <a:lnSpc>
                <a:spcPct val="90000"/>
              </a:lnSpc>
              <a:spcAft>
                <a:spcPts val="1200"/>
              </a:spcAft>
              <a:defRPr/>
            </a:pPr>
            <a:r>
              <a:rPr lang="pt-BR" sz="2300" b="1" dirty="0">
                <a:solidFill>
                  <a:srgbClr val="000000"/>
                </a:solidFill>
                <a:effectLst>
                  <a:outerShdw blurRad="38100" dist="38100" dir="2700000" algn="tl">
                    <a:srgbClr val="C0C0C0"/>
                  </a:outerShdw>
                </a:effectLst>
                <a:latin typeface="Cambria" pitchFamily="18" charset="0"/>
                <a:cs typeface="Arial" charset="0"/>
              </a:rPr>
              <a:t>P:</a:t>
            </a:r>
            <a:r>
              <a:rPr lang="pt-BR" sz="2300" b="1" i="1" dirty="0">
                <a:solidFill>
                  <a:srgbClr val="000000"/>
                </a:solidFill>
                <a:latin typeface="Cambria" pitchFamily="18" charset="0"/>
                <a:cs typeface="Arial" charset="0"/>
              </a:rPr>
              <a:t> </a:t>
            </a:r>
            <a:r>
              <a:rPr lang="pt-BR" sz="2300" b="1" dirty="0">
                <a:solidFill>
                  <a:srgbClr val="000000"/>
                </a:solidFill>
                <a:latin typeface="Cambria" pitchFamily="18" charset="0"/>
                <a:cs typeface="Arial" charset="0"/>
              </a:rPr>
              <a:t>O que é essa conversa sobre mudança do </a:t>
            </a:r>
            <a:r>
              <a:rPr lang="pt-BR" sz="2300" b="1" i="1" dirty="0" err="1">
                <a:solidFill>
                  <a:srgbClr val="000000"/>
                </a:solidFill>
                <a:latin typeface="Cambria" pitchFamily="18" charset="0"/>
                <a:cs typeface="Arial" charset="0"/>
              </a:rPr>
              <a:t>FIPT</a:t>
            </a:r>
            <a:r>
              <a:rPr lang="pt-BR" sz="2300" b="1" dirty="0">
                <a:solidFill>
                  <a:srgbClr val="000000"/>
                </a:solidFill>
                <a:latin typeface="Cambria" pitchFamily="18" charset="0"/>
                <a:cs typeface="Arial" charset="0"/>
              </a:rPr>
              <a:t> como resultado dessa solicitação?</a:t>
            </a:r>
          </a:p>
          <a:p>
            <a:pPr marL="749300" indent="-685800">
              <a:lnSpc>
                <a:spcPct val="90000"/>
              </a:lnSpc>
              <a:spcBef>
                <a:spcPts val="600"/>
              </a:spcBef>
              <a:defRPr/>
            </a:pPr>
            <a:r>
              <a:rPr lang="pt-BR" sz="2300" b="1" dirty="0">
                <a:solidFill>
                  <a:srgbClr val="000000"/>
                </a:solidFill>
                <a:effectLst>
                  <a:outerShdw blurRad="38100" dist="38100" dir="2700000" algn="tl">
                    <a:srgbClr val="C0C0C0"/>
                  </a:outerShdw>
                </a:effectLst>
                <a:latin typeface="Cambria" pitchFamily="18" charset="0"/>
                <a:cs typeface="Arial" charset="0"/>
              </a:rPr>
              <a:t>R:</a:t>
            </a:r>
            <a:r>
              <a:rPr lang="pt-BR" sz="2300" b="1" i="1" dirty="0">
                <a:solidFill>
                  <a:srgbClr val="000000"/>
                </a:solidFill>
                <a:latin typeface="Cambria" pitchFamily="18" charset="0"/>
                <a:cs typeface="Arial" charset="0"/>
              </a:rPr>
              <a:t> </a:t>
            </a:r>
            <a:r>
              <a:rPr lang="pt-BR" sz="2300" b="1" dirty="0">
                <a:solidFill>
                  <a:srgbClr val="000000"/>
                </a:solidFill>
                <a:latin typeface="Cambria" pitchFamily="18" charset="0"/>
                <a:cs typeface="Arial" charset="0"/>
              </a:rPr>
              <a:t>⦁  </a:t>
            </a:r>
            <a:r>
              <a:rPr lang="pt-BR" sz="2300" dirty="0">
                <a:solidFill>
                  <a:srgbClr val="000000"/>
                </a:solidFill>
                <a:latin typeface="Cambria" pitchFamily="18" charset="0"/>
                <a:cs typeface="Arial" charset="0"/>
              </a:rPr>
              <a:t>A possibilidade de inspeção não foi atualizada desde que se aprovou a </a:t>
            </a:r>
            <a:r>
              <a:rPr lang="pt-BR" sz="2300" i="1" dirty="0" err="1">
                <a:solidFill>
                  <a:srgbClr val="000000"/>
                </a:solidFill>
                <a:latin typeface="Cambria" pitchFamily="18" charset="0"/>
                <a:cs typeface="Arial" charset="0"/>
              </a:rPr>
              <a:t>FIPT</a:t>
            </a:r>
            <a:r>
              <a:rPr lang="pt-BR" sz="2300" dirty="0">
                <a:solidFill>
                  <a:srgbClr val="000000"/>
                </a:solidFill>
                <a:latin typeface="Cambria" pitchFamily="18" charset="0"/>
                <a:cs typeface="Arial" charset="0"/>
              </a:rPr>
              <a:t> em 1993.</a:t>
            </a:r>
          </a:p>
          <a:p>
            <a:pPr marL="685800" lvl="1" indent="-228600">
              <a:lnSpc>
                <a:spcPct val="90000"/>
              </a:lnSpc>
              <a:spcBef>
                <a:spcPts val="600"/>
              </a:spcBef>
              <a:buFont typeface="Arial" charset="0"/>
              <a:buChar char="•"/>
              <a:defRPr/>
            </a:pPr>
            <a:r>
              <a:rPr lang="pt-BR" sz="2300" dirty="0">
                <a:solidFill>
                  <a:srgbClr val="000000"/>
                </a:solidFill>
                <a:latin typeface="Cambria" pitchFamily="18" charset="0"/>
                <a:cs typeface="Arial" charset="0"/>
              </a:rPr>
              <a:t>Desde então, os Serviços Mundiais se reestruturaram, criando o </a:t>
            </a:r>
            <a:r>
              <a:rPr lang="pt-BR" sz="2300" dirty="0" err="1">
                <a:solidFill>
                  <a:srgbClr val="000000"/>
                </a:solidFill>
                <a:latin typeface="Cambria" pitchFamily="18" charset="0"/>
                <a:cs typeface="Arial" charset="0"/>
              </a:rPr>
              <a:t>NAWS</a:t>
            </a:r>
            <a:r>
              <a:rPr lang="pt-BR" sz="2300" dirty="0">
                <a:solidFill>
                  <a:srgbClr val="000000"/>
                </a:solidFill>
                <a:latin typeface="Cambria" pitchFamily="18" charset="0"/>
                <a:cs typeface="Arial" charset="0"/>
              </a:rPr>
              <a:t>: </a:t>
            </a:r>
          </a:p>
          <a:p>
            <a:pPr marL="1143000" lvl="2" indent="-228600">
              <a:lnSpc>
                <a:spcPct val="90000"/>
              </a:lnSpc>
              <a:spcBef>
                <a:spcPts val="600"/>
              </a:spcBef>
              <a:buFont typeface="Arial" charset="0"/>
              <a:buChar char="•"/>
              <a:defRPr/>
            </a:pPr>
            <a:r>
              <a:rPr lang="pt-BR" sz="2300" dirty="0">
                <a:solidFill>
                  <a:srgbClr val="000000"/>
                </a:solidFill>
                <a:latin typeface="Cambria" pitchFamily="18" charset="0"/>
                <a:cs typeface="Arial" charset="0"/>
              </a:rPr>
              <a:t>Orçamento único e unificado para </a:t>
            </a:r>
            <a:r>
              <a:rPr lang="pt-BR" sz="2300" dirty="0" err="1">
                <a:solidFill>
                  <a:srgbClr val="000000"/>
                </a:solidFill>
                <a:latin typeface="Cambria" pitchFamily="18" charset="0"/>
                <a:cs typeface="Arial" charset="0"/>
              </a:rPr>
              <a:t>WSO</a:t>
            </a:r>
            <a:r>
              <a:rPr lang="pt-BR" sz="2300" dirty="0">
                <a:solidFill>
                  <a:srgbClr val="000000"/>
                </a:solidFill>
                <a:latin typeface="Cambria" pitchFamily="18" charset="0"/>
                <a:cs typeface="Arial" charset="0"/>
              </a:rPr>
              <a:t>, </a:t>
            </a:r>
            <a:r>
              <a:rPr lang="pt-BR" sz="2300" dirty="0" err="1">
                <a:solidFill>
                  <a:srgbClr val="000000"/>
                </a:solidFill>
                <a:latin typeface="Cambria" pitchFamily="18" charset="0"/>
                <a:cs typeface="Arial" charset="0"/>
              </a:rPr>
              <a:t>WSC</a:t>
            </a:r>
            <a:r>
              <a:rPr lang="pt-BR" sz="2300" dirty="0">
                <a:solidFill>
                  <a:srgbClr val="000000"/>
                </a:solidFill>
                <a:latin typeface="Cambria" pitchFamily="18" charset="0"/>
                <a:cs typeface="Arial" charset="0"/>
              </a:rPr>
              <a:t> e </a:t>
            </a:r>
            <a:r>
              <a:rPr lang="pt-BR" sz="2300" dirty="0" err="1">
                <a:solidFill>
                  <a:srgbClr val="000000"/>
                </a:solidFill>
                <a:latin typeface="Cambria" pitchFamily="18" charset="0"/>
                <a:cs typeface="Arial" charset="0"/>
              </a:rPr>
              <a:t>WCNA</a:t>
            </a:r>
            <a:r>
              <a:rPr lang="pt-BR" sz="2300" dirty="0">
                <a:solidFill>
                  <a:srgbClr val="000000"/>
                </a:solidFill>
                <a:latin typeface="Cambria" pitchFamily="18" charset="0"/>
                <a:cs typeface="Arial" charset="0"/>
              </a:rPr>
              <a:t>.</a:t>
            </a:r>
          </a:p>
          <a:p>
            <a:pPr marL="1143000" lvl="2" indent="-228600">
              <a:lnSpc>
                <a:spcPct val="90000"/>
              </a:lnSpc>
              <a:spcBef>
                <a:spcPts val="600"/>
              </a:spcBef>
              <a:buFont typeface="Arial" charset="0"/>
              <a:buChar char="•"/>
              <a:defRPr/>
            </a:pPr>
            <a:r>
              <a:rPr lang="pt-BR" sz="2300" dirty="0">
                <a:solidFill>
                  <a:srgbClr val="000000"/>
                </a:solidFill>
                <a:latin typeface="Cambria" pitchFamily="18" charset="0"/>
                <a:cs typeface="Arial" charset="0"/>
              </a:rPr>
              <a:t>A revisão e aprovação pela </a:t>
            </a:r>
            <a:r>
              <a:rPr lang="pt-BR" sz="2300" dirty="0" err="1">
                <a:solidFill>
                  <a:srgbClr val="000000"/>
                </a:solidFill>
                <a:latin typeface="Cambria" pitchFamily="18" charset="0"/>
                <a:cs typeface="Arial" charset="0"/>
              </a:rPr>
              <a:t>WSC</a:t>
            </a:r>
            <a:r>
              <a:rPr lang="pt-BR" sz="2300" dirty="0">
                <a:solidFill>
                  <a:srgbClr val="000000"/>
                </a:solidFill>
                <a:latin typeface="Cambria" pitchFamily="18" charset="0"/>
                <a:cs typeface="Arial" charset="0"/>
              </a:rPr>
              <a:t> de todas as despesas operacionais (não só da </a:t>
            </a:r>
            <a:r>
              <a:rPr lang="pt-BR" sz="2300" dirty="0" err="1">
                <a:solidFill>
                  <a:srgbClr val="000000"/>
                </a:solidFill>
                <a:latin typeface="Cambria" pitchFamily="18" charset="0"/>
                <a:cs typeface="Arial" charset="0"/>
              </a:rPr>
              <a:t>WSC</a:t>
            </a:r>
            <a:r>
              <a:rPr lang="pt-BR" sz="2300" dirty="0">
                <a:solidFill>
                  <a:srgbClr val="000000"/>
                </a:solidFill>
                <a:latin typeface="Cambria" pitchFamily="18" charset="0"/>
                <a:cs typeface="Arial" charset="0"/>
              </a:rPr>
              <a:t>).</a:t>
            </a:r>
          </a:p>
          <a:p>
            <a:pPr marL="1143000" lvl="2" indent="-228600">
              <a:lnSpc>
                <a:spcPct val="90000"/>
              </a:lnSpc>
              <a:spcBef>
                <a:spcPts val="600"/>
              </a:spcBef>
              <a:buFont typeface="Arial" charset="0"/>
              <a:buChar char="•"/>
              <a:defRPr/>
            </a:pPr>
            <a:r>
              <a:rPr lang="pt-BR" sz="2300" dirty="0">
                <a:solidFill>
                  <a:srgbClr val="000000"/>
                </a:solidFill>
                <a:latin typeface="Cambria" pitchFamily="18" charset="0"/>
                <a:cs typeface="Arial" charset="0"/>
              </a:rPr>
              <a:t>Um Quadro único eleito e prestando contas na </a:t>
            </a:r>
            <a:r>
              <a:rPr lang="pt-BR" sz="2300" dirty="0" err="1">
                <a:solidFill>
                  <a:srgbClr val="000000"/>
                </a:solidFill>
                <a:latin typeface="Cambria" pitchFamily="18" charset="0"/>
                <a:cs typeface="Arial" charset="0"/>
              </a:rPr>
              <a:t>WSC</a:t>
            </a:r>
            <a:r>
              <a:rPr lang="pt-BR" sz="2300" dirty="0">
                <a:solidFill>
                  <a:srgbClr val="000000"/>
                </a:solidFill>
                <a:latin typeface="Cambria" pitchFamily="18" charset="0"/>
                <a:cs typeface="Arial" charset="0"/>
              </a:rPr>
              <a:t>.</a:t>
            </a:r>
          </a:p>
          <a:p>
            <a:pPr marL="1143000" lvl="2" indent="-228600">
              <a:lnSpc>
                <a:spcPct val="90000"/>
              </a:lnSpc>
              <a:spcBef>
                <a:spcPts val="600"/>
              </a:spcBef>
              <a:buFont typeface="Arial" charset="0"/>
              <a:buChar char="•"/>
              <a:defRPr/>
            </a:pPr>
            <a:r>
              <a:rPr lang="pt-BR" sz="2300" dirty="0">
                <a:solidFill>
                  <a:srgbClr val="000000"/>
                </a:solidFill>
                <a:latin typeface="Cambria" pitchFamily="18" charset="0"/>
                <a:cs typeface="Arial" charset="0"/>
              </a:rPr>
              <a:t>Bom para prestação de contas, mas as entradas e despesas relacionadas ao </a:t>
            </a:r>
            <a:r>
              <a:rPr lang="pt-BR" sz="2300" i="1" dirty="0" err="1">
                <a:solidFill>
                  <a:srgbClr val="000000"/>
                </a:solidFill>
                <a:latin typeface="Cambria" pitchFamily="18" charset="0"/>
                <a:cs typeface="Arial" charset="0"/>
              </a:rPr>
              <a:t>FIPT</a:t>
            </a:r>
            <a:r>
              <a:rPr lang="pt-BR" sz="2300" dirty="0">
                <a:solidFill>
                  <a:srgbClr val="000000"/>
                </a:solidFill>
                <a:latin typeface="Cambria" pitchFamily="18" charset="0"/>
                <a:cs typeface="Arial" charset="0"/>
              </a:rPr>
              <a:t> não são seguidas separadamente.</a:t>
            </a:r>
          </a:p>
          <a:p>
            <a:pPr marL="685800" lvl="1" indent="-228600">
              <a:lnSpc>
                <a:spcPct val="90000"/>
              </a:lnSpc>
              <a:spcBef>
                <a:spcPts val="600"/>
              </a:spcBef>
              <a:buFont typeface="Arial" charset="0"/>
              <a:buChar char="•"/>
              <a:defRPr/>
            </a:pPr>
            <a:r>
              <a:rPr lang="pt-BR" sz="2300" dirty="0">
                <a:solidFill>
                  <a:srgbClr val="000000"/>
                </a:solidFill>
                <a:latin typeface="Cambria" pitchFamily="18" charset="0"/>
                <a:cs typeface="Arial" charset="0"/>
              </a:rPr>
              <a:t>Os recursos necessários para atender a um pedido como esse são significativos, portanto queremos consultar a </a:t>
            </a:r>
            <a:r>
              <a:rPr lang="pt-BR" sz="2300" dirty="0" err="1">
                <a:solidFill>
                  <a:srgbClr val="000000"/>
                </a:solidFill>
                <a:latin typeface="Cambria" pitchFamily="18" charset="0"/>
                <a:cs typeface="Arial" charset="0"/>
              </a:rPr>
              <a:t>WSC</a:t>
            </a:r>
            <a:r>
              <a:rPr lang="pt-BR" sz="2300" dirty="0">
                <a:solidFill>
                  <a:srgbClr val="000000"/>
                </a:solidFill>
                <a:latin typeface="Cambria" pitchFamily="18" charset="0"/>
                <a:cs typeface="Arial" charset="0"/>
              </a:rPr>
              <a:t>.</a:t>
            </a:r>
          </a:p>
        </p:txBody>
      </p:sp>
      <p:pic>
        <p:nvPicPr>
          <p:cNvPr id="51204" name="Imagem 3" descr="common ground.png"/>
          <p:cNvPicPr>
            <a:picLocks noChangeAspect="1"/>
          </p:cNvPicPr>
          <p:nvPr/>
        </p:nvPicPr>
        <p:blipFill>
          <a:blip r:embed="rId3"/>
          <a:srcRect/>
          <a:stretch>
            <a:fillRect/>
          </a:stretch>
        </p:blipFill>
        <p:spPr bwMode="auto">
          <a:xfrm>
            <a:off x="381000" y="552450"/>
            <a:ext cx="1857375" cy="13192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115"/>
          <p:cNvSpPr>
            <a:spLocks noChangeArrowheads="1"/>
          </p:cNvSpPr>
          <p:nvPr/>
        </p:nvSpPr>
        <p:spPr bwMode="auto">
          <a:xfrm>
            <a:off x="6453188" y="981075"/>
            <a:ext cx="5429250" cy="3971925"/>
          </a:xfrm>
          <a:prstGeom prst="rect">
            <a:avLst/>
          </a:prstGeom>
          <a:noFill/>
          <a:ln w="12700" algn="ctr">
            <a:noFill/>
            <a:miter lim="400000"/>
            <a:headEnd/>
            <a:tailEnd/>
          </a:ln>
        </p:spPr>
        <p:txBody>
          <a:bodyPr lIns="22860" rIns="22860"/>
          <a:lstStyle/>
          <a:p>
            <a:pPr marL="307975" indent="-307975" defTabSz="457200">
              <a:spcBef>
                <a:spcPts val="600"/>
              </a:spcBef>
              <a:buSzPct val="75000"/>
              <a:buFontTx/>
              <a:buChar char="•"/>
            </a:pPr>
            <a:r>
              <a:rPr lang="pt-BR" sz="2800" b="1">
                <a:solidFill>
                  <a:srgbClr val="FFFFFF"/>
                </a:solidFill>
                <a:latin typeface="Cambria" pitchFamily="18" charset="0"/>
              </a:rPr>
              <a:t>Quatro outras apresentações estão disponíveis na internet.</a:t>
            </a:r>
          </a:p>
          <a:p>
            <a:pPr marL="307975" indent="-307975" defTabSz="457200">
              <a:spcBef>
                <a:spcPts val="600"/>
              </a:spcBef>
              <a:buSzPct val="75000"/>
              <a:buFontTx/>
              <a:buChar char="•"/>
            </a:pPr>
            <a:r>
              <a:rPr lang="pt-BR" sz="2800" b="1">
                <a:solidFill>
                  <a:srgbClr val="FFFFFF"/>
                </a:solidFill>
                <a:latin typeface="Cambria" pitchFamily="18" charset="0"/>
              </a:rPr>
              <a:t>Enquetes disponíveis na internet.</a:t>
            </a:r>
          </a:p>
          <a:p>
            <a:pPr marL="307975" indent="-307975" defTabSz="457200">
              <a:spcBef>
                <a:spcPts val="600"/>
              </a:spcBef>
              <a:buSzPct val="75000"/>
              <a:buFontTx/>
              <a:buChar char="•"/>
            </a:pPr>
            <a:r>
              <a:rPr lang="pt-BR" sz="2800" b="1">
                <a:solidFill>
                  <a:srgbClr val="FFFFFF"/>
                </a:solidFill>
                <a:latin typeface="Cambria" pitchFamily="18" charset="0"/>
              </a:rPr>
              <a:t>O </a:t>
            </a:r>
            <a:r>
              <a:rPr lang="pt-BR" sz="2800" b="1" i="1">
                <a:solidFill>
                  <a:srgbClr val="FFFFFF"/>
                </a:solidFill>
                <a:latin typeface="Cambria" pitchFamily="18" charset="0"/>
              </a:rPr>
              <a:t>CAR</a:t>
            </a:r>
            <a:r>
              <a:rPr lang="pt-BR" sz="2800" b="1">
                <a:solidFill>
                  <a:srgbClr val="FFFFFF"/>
                </a:solidFill>
                <a:latin typeface="Cambria" pitchFamily="18" charset="0"/>
              </a:rPr>
              <a:t> pode ser baixado e cópias impressas podem ser requisitadas dos Serviços Mundiais de NA</a:t>
            </a:r>
            <a:r>
              <a:rPr lang="en-US" sz="2800">
                <a:latin typeface="Calibri" pitchFamily="34" charset="0"/>
              </a:rPr>
              <a:t/>
            </a:r>
            <a:br>
              <a:rPr lang="en-US" sz="2800">
                <a:latin typeface="Calibri" pitchFamily="34" charset="0"/>
              </a:rPr>
            </a:br>
            <a:endParaRPr lang="en-US" sz="2800">
              <a:latin typeface="Calibri" pitchFamily="34" charset="0"/>
            </a:endParaRPr>
          </a:p>
          <a:p>
            <a:pPr lvl="1" defTabSz="457200">
              <a:spcBef>
                <a:spcPts val="600"/>
              </a:spcBef>
              <a:buSzPct val="75000"/>
            </a:pPr>
            <a:r>
              <a:rPr lang="pt-BR" sz="2800" b="1">
                <a:solidFill>
                  <a:srgbClr val="00B0F0"/>
                </a:solidFill>
                <a:latin typeface="Cambria" pitchFamily="18" charset="0"/>
              </a:rPr>
              <a:t>www.na.org/conference</a:t>
            </a:r>
          </a:p>
          <a:p>
            <a:pPr lvl="1" defTabSz="457200">
              <a:spcBef>
                <a:spcPts val="600"/>
              </a:spcBef>
              <a:buSzPct val="75000"/>
            </a:pPr>
            <a:r>
              <a:rPr lang="pt-BR" sz="2800" b="1">
                <a:solidFill>
                  <a:srgbClr val="00B0F0"/>
                </a:solidFill>
                <a:latin typeface="Cambria" pitchFamily="18" charset="0"/>
              </a:rPr>
              <a:t>worldboard@na.org </a:t>
            </a:r>
          </a:p>
          <a:p>
            <a:pPr lvl="2" defTabSz="457200">
              <a:buSzPct val="75000"/>
            </a:pPr>
            <a:r>
              <a:rPr lang="en-US" altLang="en-US" sz="2800" b="1" i="1" u="sng">
                <a:solidFill>
                  <a:srgbClr val="7030A0"/>
                </a:solidFill>
                <a:latin typeface="Cambria" pitchFamily="18" charset="0"/>
                <a:sym typeface="PopplLaudatio-Regular"/>
              </a:rPr>
              <a:t> </a:t>
            </a:r>
          </a:p>
        </p:txBody>
      </p:sp>
      <p:pic>
        <p:nvPicPr>
          <p:cNvPr id="52227" name="Imagem 2" descr="Capturar.PNG"/>
          <p:cNvPicPr>
            <a:picLocks noChangeAspect="1"/>
          </p:cNvPicPr>
          <p:nvPr/>
        </p:nvPicPr>
        <p:blipFill>
          <a:blip r:embed="rId3"/>
          <a:srcRect/>
          <a:stretch>
            <a:fillRect/>
          </a:stretch>
        </p:blipFill>
        <p:spPr bwMode="auto">
          <a:xfrm rot="-1045207">
            <a:off x="668338" y="111125"/>
            <a:ext cx="5084762" cy="65198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578" name="TextBox 1"/>
          <p:cNvSpPr>
            <a:spLocks noChangeArrowheads="1"/>
          </p:cNvSpPr>
          <p:nvPr/>
        </p:nvSpPr>
        <p:spPr bwMode="auto">
          <a:xfrm>
            <a:off x="709613" y="2333625"/>
            <a:ext cx="11672887" cy="2286000"/>
          </a:xfrm>
          <a:prstGeom prst="rect">
            <a:avLst/>
          </a:prstGeom>
          <a:ln w="63500" algn="ctr">
            <a:solidFill>
              <a:srgbClr val="A7A9AC"/>
            </a:solidFill>
            <a:miter lim="400000"/>
            <a:headEnd/>
            <a:tailEnd/>
          </a:ln>
        </p:spPr>
        <p:txBody>
          <a:bodyPr lIns="35719" tIns="35719" rIns="35719" bIns="35719" anchor="ctr"/>
          <a:lstStyle/>
          <a:p>
            <a:pPr algn="ctr" latinLnBrk="1" hangingPunct="0"/>
            <a:r>
              <a:rPr lang="pt-BR" sz="5000" b="1" i="1">
                <a:solidFill>
                  <a:srgbClr val="000000"/>
                </a:solidFill>
                <a:latin typeface="Cambria" pitchFamily="18" charset="0"/>
              </a:rPr>
              <a:t>Custódia da Propriedade</a:t>
            </a:r>
          </a:p>
          <a:p>
            <a:pPr algn="ctr" latinLnBrk="1" hangingPunct="0"/>
            <a:r>
              <a:rPr lang="pt-BR" sz="5000" b="1" i="1">
                <a:solidFill>
                  <a:srgbClr val="000000"/>
                </a:solidFill>
                <a:latin typeface="Cambria" pitchFamily="18" charset="0"/>
              </a:rPr>
              <a:t>Intelectual da Irmandade</a:t>
            </a:r>
          </a:p>
        </p:txBody>
      </p:sp>
      <p:pic>
        <p:nvPicPr>
          <p:cNvPr id="24579" name="Imagem 2" descr="base comum.png"/>
          <p:cNvPicPr>
            <a:picLocks noChangeAspect="1"/>
          </p:cNvPicPr>
          <p:nvPr/>
        </p:nvPicPr>
        <p:blipFill>
          <a:blip r:embed="rId3"/>
          <a:srcRect/>
          <a:stretch>
            <a:fillRect/>
          </a:stretch>
        </p:blipFill>
        <p:spPr bwMode="auto">
          <a:xfrm>
            <a:off x="166688" y="214313"/>
            <a:ext cx="4214812" cy="20113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sp>
        <p:nvSpPr>
          <p:cNvPr id="25602" name="Title 1"/>
          <p:cNvSpPr>
            <a:spLocks noChangeArrowheads="1"/>
          </p:cNvSpPr>
          <p:nvPr>
            <p:ph type="title" idx="4294967295"/>
          </p:nvPr>
        </p:nvSpPr>
        <p:spPr>
          <a:xfrm>
            <a:off x="887413" y="373063"/>
            <a:ext cx="9628187" cy="1325562"/>
          </a:xfrm>
        </p:spPr>
        <p:txBody>
          <a:bodyPr/>
          <a:lstStyle/>
          <a:p>
            <a:pPr eaLnBrk="1" hangingPunct="1"/>
            <a:r>
              <a:rPr lang="pt-BR" sz="4500" b="1" smtClean="0">
                <a:solidFill>
                  <a:srgbClr val="000000"/>
                </a:solidFill>
                <a:latin typeface="Cambria" pitchFamily="18" charset="0"/>
              </a:rPr>
              <a:t>O que é o </a:t>
            </a:r>
            <a:r>
              <a:rPr lang="pt-BR" sz="4500" b="1" i="1" smtClean="0">
                <a:solidFill>
                  <a:srgbClr val="000000"/>
                </a:solidFill>
                <a:latin typeface="Cambria" pitchFamily="18" charset="0"/>
              </a:rPr>
              <a:t>FIPT</a:t>
            </a:r>
            <a:r>
              <a:rPr lang="pt-BR" sz="4500" b="1" smtClean="0">
                <a:solidFill>
                  <a:srgbClr val="000000"/>
                </a:solidFill>
                <a:latin typeface="Cambria" pitchFamily="18" charset="0"/>
              </a:rPr>
              <a:t>?</a:t>
            </a:r>
          </a:p>
        </p:txBody>
      </p:sp>
      <p:sp>
        <p:nvSpPr>
          <p:cNvPr id="25603" name="Content Placeholder 2"/>
          <p:cNvSpPr>
            <a:spLocks noChangeArrowheads="1"/>
          </p:cNvSpPr>
          <p:nvPr>
            <p:ph idx="4294967295"/>
          </p:nvPr>
        </p:nvSpPr>
        <p:spPr>
          <a:xfrm>
            <a:off x="2095500" y="1825625"/>
            <a:ext cx="9136063" cy="4351338"/>
          </a:xfrm>
        </p:spPr>
        <p:txBody>
          <a:bodyPr/>
          <a:lstStyle/>
          <a:p>
            <a:pPr marL="0" indent="0" eaLnBrk="1" hangingPunct="1">
              <a:lnSpc>
                <a:spcPct val="100000"/>
              </a:lnSpc>
              <a:spcBef>
                <a:spcPts val="1200"/>
              </a:spcBef>
              <a:buFont typeface="Arial" pitchFamily="34" charset="0"/>
              <a:buNone/>
            </a:pPr>
            <a:r>
              <a:rPr lang="pt-BR" sz="3600" smtClean="0">
                <a:solidFill>
                  <a:srgbClr val="000000"/>
                </a:solidFill>
                <a:latin typeface="Cambria" pitchFamily="18" charset="0"/>
              </a:rPr>
              <a:t>A </a:t>
            </a:r>
            <a:r>
              <a:rPr lang="pt-BR" sz="3600" i="1" smtClean="0">
                <a:solidFill>
                  <a:srgbClr val="000000"/>
                </a:solidFill>
                <a:latin typeface="Cambria" pitchFamily="18" charset="0"/>
              </a:rPr>
              <a:t>Custódia da Propriedade Intelectual da Irmandade</a:t>
            </a:r>
            <a:r>
              <a:rPr lang="pt-BR" sz="3600" smtClean="0">
                <a:solidFill>
                  <a:srgbClr val="000000"/>
                </a:solidFill>
                <a:latin typeface="Cambria" pitchFamily="18" charset="0"/>
              </a:rPr>
              <a:t> (</a:t>
            </a:r>
            <a:r>
              <a:rPr lang="pt-BR" sz="3600" i="1" smtClean="0">
                <a:solidFill>
                  <a:srgbClr val="000000"/>
                </a:solidFill>
                <a:latin typeface="Cambria" pitchFamily="18" charset="0"/>
              </a:rPr>
              <a:t>FIPT</a:t>
            </a:r>
            <a:r>
              <a:rPr lang="pt-BR" sz="3600" smtClean="0">
                <a:solidFill>
                  <a:srgbClr val="000000"/>
                </a:solidFill>
                <a:latin typeface="Cambria" pitchFamily="18" charset="0"/>
              </a:rPr>
              <a:t>) representa as decisões coletivas da Conferência Mundial de Serviço (WSC) para preservar</a:t>
            </a:r>
          </a:p>
          <a:p>
            <a:pPr lvl="1" eaLnBrk="1" hangingPunct="1">
              <a:lnSpc>
                <a:spcPct val="100000"/>
              </a:lnSpc>
              <a:spcBef>
                <a:spcPts val="1200"/>
              </a:spcBef>
              <a:buFont typeface="Arial" pitchFamily="34" charset="0"/>
              <a:buBlip>
                <a:blip r:embed="rId3"/>
              </a:buBlip>
            </a:pPr>
            <a:r>
              <a:rPr lang="pt-BR" sz="3200" smtClean="0">
                <a:solidFill>
                  <a:srgbClr val="000000"/>
                </a:solidFill>
                <a:latin typeface="Cambria" pitchFamily="18" charset="0"/>
              </a:rPr>
              <a:t> a integridade da mensagem de NA publicada e</a:t>
            </a:r>
          </a:p>
          <a:p>
            <a:pPr lvl="1" eaLnBrk="1" hangingPunct="1">
              <a:lnSpc>
                <a:spcPct val="100000"/>
              </a:lnSpc>
              <a:spcBef>
                <a:spcPts val="1200"/>
              </a:spcBef>
              <a:buFont typeface="Arial" pitchFamily="34" charset="0"/>
              <a:buBlip>
                <a:blip r:embed="rId3"/>
              </a:buBlip>
            </a:pPr>
            <a:r>
              <a:rPr lang="pt-BR" sz="3200" smtClean="0">
                <a:solidFill>
                  <a:srgbClr val="000000"/>
                </a:solidFill>
                <a:latin typeface="Cambria" pitchFamily="18" charset="0"/>
              </a:rPr>
              <a:t> a prestação de contas de nossos servioçs de publicação.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16200000"/>
        </a:gradFill>
        <a:effectLst/>
      </p:bgPr>
    </p:bg>
    <p:spTree>
      <p:nvGrpSpPr>
        <p:cNvPr id="1" name=""/>
        <p:cNvGrpSpPr/>
        <p:nvPr/>
      </p:nvGrpSpPr>
      <p:grpSpPr>
        <a:xfrm>
          <a:off x="0" y="0"/>
          <a:ext cx="0" cy="0"/>
          <a:chOff x="0" y="0"/>
          <a:chExt cx="0" cy="0"/>
        </a:xfrm>
      </p:grpSpPr>
      <p:sp>
        <p:nvSpPr>
          <p:cNvPr id="26626" name="Title 1"/>
          <p:cNvSpPr>
            <a:spLocks noChangeArrowheads="1"/>
          </p:cNvSpPr>
          <p:nvPr>
            <p:ph type="title" idx="4294967295"/>
          </p:nvPr>
        </p:nvSpPr>
        <p:spPr>
          <a:xfrm>
            <a:off x="1265238" y="500063"/>
            <a:ext cx="10515600" cy="1325562"/>
          </a:xfrm>
        </p:spPr>
        <p:txBody>
          <a:bodyPr/>
          <a:lstStyle/>
          <a:p>
            <a:pPr algn="ctr" eaLnBrk="1" hangingPunct="1"/>
            <a:r>
              <a:rPr lang="pt-BR" sz="4500" b="1" smtClean="0">
                <a:solidFill>
                  <a:srgbClr val="000000"/>
                </a:solidFill>
                <a:latin typeface="Cambria" pitchFamily="18" charset="0"/>
              </a:rPr>
              <a:t>Histórico</a:t>
            </a:r>
          </a:p>
        </p:txBody>
      </p:sp>
      <p:sp>
        <p:nvSpPr>
          <p:cNvPr id="26627" name="Content Placeholder 2"/>
          <p:cNvSpPr>
            <a:spLocks noChangeArrowheads="1"/>
          </p:cNvSpPr>
          <p:nvPr>
            <p:ph idx="4294967295"/>
          </p:nvPr>
        </p:nvSpPr>
        <p:spPr>
          <a:xfrm>
            <a:off x="1166813" y="2357438"/>
            <a:ext cx="10010775" cy="3730625"/>
          </a:xfrm>
        </p:spPr>
        <p:txBody>
          <a:bodyPr/>
          <a:lstStyle/>
          <a:p>
            <a:pPr marL="457200" indent="-457200" eaLnBrk="1" hangingPunct="1">
              <a:lnSpc>
                <a:spcPct val="100000"/>
              </a:lnSpc>
              <a:spcBef>
                <a:spcPts val="1200"/>
              </a:spcBef>
              <a:buFont typeface="Arial" pitchFamily="34" charset="0"/>
              <a:buBlip>
                <a:blip r:embed="rId3"/>
              </a:buBlip>
            </a:pPr>
            <a:r>
              <a:rPr lang="pt-BR" sz="3200" smtClean="0">
                <a:solidFill>
                  <a:srgbClr val="000000"/>
                </a:solidFill>
                <a:latin typeface="Cambria" pitchFamily="18" charset="0"/>
              </a:rPr>
              <a:t>Controvérsia sobre a produção e distribuição do Texto Básico levou a processo na justiça. </a:t>
            </a:r>
          </a:p>
          <a:p>
            <a:pPr marL="457200" indent="-457200" eaLnBrk="1" hangingPunct="1">
              <a:lnSpc>
                <a:spcPct val="100000"/>
              </a:lnSpc>
              <a:spcBef>
                <a:spcPts val="1200"/>
              </a:spcBef>
              <a:buFont typeface="Arial" pitchFamily="34" charset="0"/>
              <a:buBlip>
                <a:blip r:embed="rId3"/>
              </a:buBlip>
            </a:pPr>
            <a:r>
              <a:rPr lang="pt-BR" sz="3200" smtClean="0">
                <a:solidFill>
                  <a:srgbClr val="000000"/>
                </a:solidFill>
                <a:latin typeface="Cambria" pitchFamily="18" charset="0"/>
              </a:rPr>
              <a:t>Foi um momento difícil para todos. </a:t>
            </a:r>
          </a:p>
          <a:p>
            <a:pPr marL="457200" indent="-457200" eaLnBrk="1" hangingPunct="1">
              <a:lnSpc>
                <a:spcPct val="100000"/>
              </a:lnSpc>
              <a:spcBef>
                <a:spcPts val="1200"/>
              </a:spcBef>
              <a:buFont typeface="Arial" pitchFamily="34" charset="0"/>
              <a:buBlip>
                <a:blip r:embed="rId3"/>
              </a:buBlip>
            </a:pPr>
            <a:r>
              <a:rPr lang="pt-BR" sz="3200" smtClean="0">
                <a:solidFill>
                  <a:srgbClr val="000000"/>
                </a:solidFill>
                <a:latin typeface="Cambria" pitchFamily="18" charset="0"/>
              </a:rPr>
              <a:t>A esperança era a de que as decisões da Conferência dariam à Irmandade uma base comum a partir da qual continuar adiante. </a:t>
            </a:r>
          </a:p>
        </p:txBody>
      </p:sp>
      <p:pic>
        <p:nvPicPr>
          <p:cNvPr id="26628" name="Imagem 3"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2075" name="Title 1"/>
          <p:cNvSpPr>
            <a:spLocks noGrp="1" noChangeArrowheads="1"/>
          </p:cNvSpPr>
          <p:nvPr>
            <p:ph type="title" idx="4294967295"/>
          </p:nvPr>
        </p:nvSpPr>
        <p:spPr>
          <a:xfrm>
            <a:off x="485775" y="365125"/>
            <a:ext cx="10029825" cy="1325563"/>
          </a:xfrm>
        </p:spPr>
        <p:txBody>
          <a:bodyPr/>
          <a:lstStyle/>
          <a:p>
            <a:pPr eaLnBrk="1" hangingPunct="1">
              <a:defRPr/>
            </a:pPr>
            <a:r>
              <a:rPr lang="pt-BR" sz="4300" b="1" smtClean="0">
                <a:solidFill>
                  <a:srgbClr val="000000"/>
                </a:solidFill>
                <a:effectLst>
                  <a:outerShdw blurRad="38100" dist="38100" dir="2700000" algn="tl">
                    <a:srgbClr val="C0C0C0"/>
                  </a:outerShdw>
                </a:effectLst>
                <a:latin typeface="Cambria" pitchFamily="18" charset="0"/>
              </a:rPr>
              <a:t>WSC 1991: Discussão e Decisão</a:t>
            </a:r>
          </a:p>
        </p:txBody>
      </p:sp>
      <p:sp>
        <p:nvSpPr>
          <p:cNvPr id="27651" name="Content Placeholder 2"/>
          <p:cNvSpPr>
            <a:spLocks noChangeArrowheads="1"/>
          </p:cNvSpPr>
          <p:nvPr>
            <p:ph idx="4294967295"/>
          </p:nvPr>
        </p:nvSpPr>
        <p:spPr>
          <a:xfrm>
            <a:off x="1166813" y="1585913"/>
            <a:ext cx="10502900" cy="4926012"/>
          </a:xfrm>
        </p:spPr>
        <p:txBody>
          <a:bodyPr/>
          <a:lstStyle/>
          <a:p>
            <a:pPr marL="0" indent="0" eaLnBrk="1" hangingPunct="1">
              <a:lnSpc>
                <a:spcPct val="100000"/>
              </a:lnSpc>
              <a:spcBef>
                <a:spcPct val="0"/>
              </a:spcBef>
              <a:spcAft>
                <a:spcPts val="1200"/>
              </a:spcAft>
              <a:buFont typeface="Arial" pitchFamily="34" charset="0"/>
              <a:buNone/>
            </a:pPr>
            <a:r>
              <a:rPr lang="pt-BR" sz="3200" smtClean="0">
                <a:solidFill>
                  <a:srgbClr val="000000"/>
                </a:solidFill>
                <a:latin typeface="Cambria" pitchFamily="18" charset="0"/>
              </a:rPr>
              <a:t>A WSC fornecer direcionamento claro sobre a produção e venda da literatura de NA quando aprovou esta moção:</a:t>
            </a:r>
          </a:p>
          <a:p>
            <a:pPr marL="742950" lvl="2" indent="0" eaLnBrk="1" hangingPunct="1">
              <a:lnSpc>
                <a:spcPct val="100000"/>
              </a:lnSpc>
              <a:spcBef>
                <a:spcPct val="0"/>
              </a:spcBef>
              <a:spcAft>
                <a:spcPts val="1200"/>
              </a:spcAft>
              <a:buFont typeface="Arial" pitchFamily="34" charset="0"/>
              <a:buNone/>
            </a:pPr>
            <a:r>
              <a:rPr lang="pt-BR" sz="2900" i="1" smtClean="0">
                <a:solidFill>
                  <a:srgbClr val="000000"/>
                </a:solidFill>
                <a:latin typeface="Cambria" pitchFamily="18" charset="0"/>
              </a:rPr>
              <a:t>Reafirmar e ratificar que a titularidade de todas as propriedades intelectuais de NA feitas no passado e no futuro seria mantida pelo WSO, pessoa jurídica, que mantém esse título em confiança e em nome da Irmandade de Narcóticos Anônimos como um todo, de acordo com as decisões da Conferência Mundial de Serviço.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2079" name="Title 1"/>
          <p:cNvSpPr>
            <a:spLocks noGrp="1" noChangeArrowheads="1"/>
          </p:cNvSpPr>
          <p:nvPr>
            <p:ph type="title" idx="4294967295"/>
          </p:nvPr>
        </p:nvSpPr>
        <p:spPr>
          <a:xfrm>
            <a:off x="309563" y="357188"/>
            <a:ext cx="10099675" cy="1325562"/>
          </a:xfrm>
        </p:spPr>
        <p:txBody>
          <a:bodyPr/>
          <a:lstStyle/>
          <a:p>
            <a:pPr eaLnBrk="1" hangingPunct="1">
              <a:defRPr/>
            </a:pPr>
            <a:r>
              <a:rPr lang="pt-BR" sz="3500" b="1" dirty="0" err="1" smtClean="0">
                <a:solidFill>
                  <a:srgbClr val="000000"/>
                </a:solidFill>
                <a:effectLst>
                  <a:outerShdw blurRad="38100" dist="38100" dir="2700000" algn="tl">
                    <a:srgbClr val="C0C0C0"/>
                  </a:outerShdw>
                </a:effectLst>
                <a:latin typeface="Cambria" pitchFamily="18" charset="0"/>
              </a:rPr>
              <a:t>WSC</a:t>
            </a:r>
            <a:r>
              <a:rPr lang="pt-BR" sz="3500" b="1" dirty="0" smtClean="0">
                <a:solidFill>
                  <a:srgbClr val="000000"/>
                </a:solidFill>
                <a:effectLst>
                  <a:outerShdw blurRad="38100" dist="38100" dir="2700000" algn="tl">
                    <a:srgbClr val="C0C0C0"/>
                  </a:outerShdw>
                </a:effectLst>
                <a:latin typeface="Cambria" pitchFamily="18" charset="0"/>
              </a:rPr>
              <a:t> 1991: Esclarecendo a Consciência de Grupo</a:t>
            </a:r>
          </a:p>
        </p:txBody>
      </p:sp>
      <p:sp>
        <p:nvSpPr>
          <p:cNvPr id="28675" name="Content Placeholder 2"/>
          <p:cNvSpPr>
            <a:spLocks noChangeArrowheads="1"/>
          </p:cNvSpPr>
          <p:nvPr>
            <p:ph idx="4294967295"/>
          </p:nvPr>
        </p:nvSpPr>
        <p:spPr>
          <a:xfrm>
            <a:off x="523875" y="1490663"/>
            <a:ext cx="11298238" cy="4926012"/>
          </a:xfrm>
        </p:spPr>
        <p:txBody>
          <a:bodyPr/>
          <a:lstStyle/>
          <a:p>
            <a:pPr marL="0" indent="0" eaLnBrk="1" hangingPunct="1">
              <a:lnSpc>
                <a:spcPct val="100000"/>
              </a:lnSpc>
              <a:buFont typeface="Arial" pitchFamily="34" charset="0"/>
              <a:buNone/>
            </a:pPr>
            <a:r>
              <a:rPr lang="pt-BR" sz="3000" smtClean="0">
                <a:solidFill>
                  <a:srgbClr val="000000"/>
                </a:solidFill>
                <a:latin typeface="Cambria" pitchFamily="18" charset="0"/>
              </a:rPr>
              <a:t>Em resposta a literatura ilícita que resultou num processo na justiça, os delegados lançaram a seguinte declaração à Irmandade:</a:t>
            </a:r>
          </a:p>
          <a:p>
            <a:pPr marL="914400" lvl="2" indent="0" eaLnBrk="1" hangingPunct="1">
              <a:lnSpc>
                <a:spcPct val="100000"/>
              </a:lnSpc>
              <a:spcBef>
                <a:spcPts val="1200"/>
              </a:spcBef>
              <a:buFont typeface="Arial" pitchFamily="34" charset="0"/>
              <a:buNone/>
            </a:pPr>
            <a:r>
              <a:rPr lang="pt-BR" sz="2600" i="1" smtClean="0">
                <a:solidFill>
                  <a:srgbClr val="000000"/>
                </a:solidFill>
                <a:latin typeface="Cambria" pitchFamily="18" charset="0"/>
              </a:rPr>
              <a:t>O Texto Básico, Quinta Edição, é a única edição do Texto Básico atualmente aprovada pela Conferência de Serviço Mundial de Narcóticos Anônimos para publicação e venda. Ao Quadro de Diretores do Escritório Mundial de Serviço (WSO) é confiada a responsabilidade de proteger as propriedades físicas e intelecturais da Irmandade, incluindo o Texto Básico e, a critério do quadro de diretores, deve realizar ação legal para proteger esses direitos contra toda e qualquer pessoal que escolha infringi-los em relação a esta guarda da literatura.</a:t>
            </a:r>
          </a:p>
          <a:p>
            <a:pPr marL="457200" lvl="1" indent="0" algn="r" eaLnBrk="1" hangingPunct="1">
              <a:spcBef>
                <a:spcPts val="1200"/>
              </a:spcBef>
              <a:buFont typeface="Arial" pitchFamily="34" charset="0"/>
              <a:buNone/>
            </a:pPr>
            <a:r>
              <a:rPr lang="pt-BR" sz="2000" smtClean="0">
                <a:solidFill>
                  <a:srgbClr val="000000"/>
                </a:solidFill>
                <a:latin typeface="Cambria" pitchFamily="18" charset="0"/>
              </a:rPr>
              <a:t>*A Sexta Edição substituiu a Quinta em 2008.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Title 1"/>
          <p:cNvSpPr>
            <a:spLocks noGrp="1" noChangeArrowheads="1"/>
          </p:cNvSpPr>
          <p:nvPr>
            <p:ph type="title" idx="4294967295"/>
          </p:nvPr>
        </p:nvSpPr>
        <p:spPr>
          <a:xfrm>
            <a:off x="463550" y="71438"/>
            <a:ext cx="11472863" cy="1325562"/>
          </a:xfrm>
        </p:spPr>
        <p:txBody>
          <a:bodyPr/>
          <a:lstStyle/>
          <a:p>
            <a:pPr eaLnBrk="1" hangingPunct="1">
              <a:defRPr/>
            </a:pPr>
            <a:r>
              <a:rPr lang="pt-BR" sz="3200" b="1" dirty="0" smtClean="0">
                <a:solidFill>
                  <a:srgbClr val="000000"/>
                </a:solidFill>
                <a:effectLst>
                  <a:outerShdw blurRad="38100" dist="38100" dir="2700000" algn="tl">
                    <a:srgbClr val="C0C0C0"/>
                  </a:outerShdw>
                </a:effectLst>
                <a:latin typeface="Cambria" pitchFamily="18" charset="0"/>
              </a:rPr>
              <a:t>1991-1993: O </a:t>
            </a:r>
            <a:r>
              <a:rPr lang="pt-BR" sz="3200" b="1" i="1" dirty="0" err="1" smtClean="0">
                <a:solidFill>
                  <a:srgbClr val="000000"/>
                </a:solidFill>
                <a:effectLst>
                  <a:outerShdw blurRad="38100" dist="38100" dir="2700000" algn="tl">
                    <a:srgbClr val="C0C0C0"/>
                  </a:outerShdw>
                </a:effectLst>
                <a:latin typeface="Cambria" pitchFamily="18" charset="0"/>
              </a:rPr>
              <a:t>FIPT</a:t>
            </a:r>
            <a:r>
              <a:rPr lang="pt-BR" sz="3200" b="1" i="1" dirty="0" smtClean="0">
                <a:solidFill>
                  <a:srgbClr val="000000"/>
                </a:solidFill>
                <a:effectLst>
                  <a:outerShdw blurRad="38100" dist="38100" dir="2700000" algn="tl">
                    <a:srgbClr val="C0C0C0"/>
                  </a:outerShdw>
                </a:effectLst>
                <a:latin typeface="Cambria" pitchFamily="18" charset="0"/>
              </a:rPr>
              <a:t> foi </a:t>
            </a:r>
            <a:r>
              <a:rPr lang="pt-BR" sz="3200" b="1" dirty="0" smtClean="0">
                <a:solidFill>
                  <a:srgbClr val="000000"/>
                </a:solidFill>
                <a:effectLst>
                  <a:outerShdw blurRad="38100" dist="38100" dir="2700000" algn="tl">
                    <a:srgbClr val="C0C0C0"/>
                  </a:outerShdw>
                </a:effectLst>
                <a:latin typeface="Cambria" pitchFamily="18" charset="0"/>
              </a:rPr>
              <a:t>desenvolvido pelo Quadro de Custódios, Quadro do </a:t>
            </a:r>
            <a:r>
              <a:rPr lang="pt-BR" sz="3200" b="1" dirty="0" err="1" smtClean="0">
                <a:solidFill>
                  <a:srgbClr val="000000"/>
                </a:solidFill>
                <a:effectLst>
                  <a:outerShdw blurRad="38100" dist="38100" dir="2700000" algn="tl">
                    <a:srgbClr val="C0C0C0"/>
                  </a:outerShdw>
                </a:effectLst>
                <a:latin typeface="Cambria" pitchFamily="18" charset="0"/>
              </a:rPr>
              <a:t>WSO</a:t>
            </a:r>
            <a:r>
              <a:rPr lang="pt-BR" sz="3200" b="1" dirty="0" smtClean="0">
                <a:solidFill>
                  <a:srgbClr val="000000"/>
                </a:solidFill>
                <a:effectLst>
                  <a:outerShdw blurRad="38100" dist="38100" dir="2700000" algn="tl">
                    <a:srgbClr val="C0C0C0"/>
                  </a:outerShdw>
                </a:effectLst>
                <a:latin typeface="Cambria" pitchFamily="18" charset="0"/>
              </a:rPr>
              <a:t> e um grupo de trabalho de </a:t>
            </a:r>
            <a:r>
              <a:rPr lang="pt-BR" sz="3200" b="1" dirty="0" err="1" smtClean="0">
                <a:solidFill>
                  <a:srgbClr val="000000"/>
                </a:solidFill>
                <a:effectLst>
                  <a:outerShdw blurRad="38100" dist="38100" dir="2700000" algn="tl">
                    <a:srgbClr val="C0C0C0"/>
                  </a:outerShdw>
                </a:effectLst>
                <a:latin typeface="Cambria" pitchFamily="18" charset="0"/>
              </a:rPr>
              <a:t>RSRs</a:t>
            </a:r>
            <a:r>
              <a:rPr lang="pt-BR" sz="3200" b="1" dirty="0" smtClean="0">
                <a:solidFill>
                  <a:srgbClr val="000000"/>
                </a:solidFill>
                <a:effectLst>
                  <a:outerShdw blurRad="38100" dist="38100" dir="2700000" algn="tl">
                    <a:srgbClr val="C0C0C0"/>
                  </a:outerShdw>
                </a:effectLst>
                <a:latin typeface="Cambria" pitchFamily="18" charset="0"/>
              </a:rPr>
              <a:t>.</a:t>
            </a:r>
          </a:p>
        </p:txBody>
      </p:sp>
      <p:sp>
        <p:nvSpPr>
          <p:cNvPr id="29699" name="Content Placeholder 2"/>
          <p:cNvSpPr>
            <a:spLocks noChangeArrowheads="1"/>
          </p:cNvSpPr>
          <p:nvPr>
            <p:ph idx="4294967295"/>
          </p:nvPr>
        </p:nvSpPr>
        <p:spPr>
          <a:xfrm>
            <a:off x="311150" y="1397000"/>
            <a:ext cx="11528425" cy="2403475"/>
          </a:xfrm>
        </p:spPr>
        <p:txBody>
          <a:bodyPr/>
          <a:lstStyle/>
          <a:p>
            <a:pPr marL="0" indent="0" algn="just" eaLnBrk="1" hangingPunct="1">
              <a:lnSpc>
                <a:spcPct val="95000"/>
              </a:lnSpc>
              <a:buFont typeface="Arial" pitchFamily="34" charset="0"/>
              <a:buNone/>
            </a:pPr>
            <a:r>
              <a:rPr lang="pt-BR" sz="2700" i="1" smtClean="0">
                <a:solidFill>
                  <a:srgbClr val="000000"/>
                </a:solidFill>
                <a:latin typeface="Cambria" pitchFamily="18" charset="0"/>
              </a:rPr>
              <a:t>O único objetivo e propósito desta Guarda é manter e administrar toda literatura de recuperação e outras propriedades intelectuais da Irmandade de Narcóticos Anônimos de modo que ajudará adictos a encontrarem recuperação da doença da adicção e levar a mensagem de recuperação ao adicto que ainda sofre, de acordo com os Doze Passos e Doze Tradições de NA.</a:t>
            </a:r>
          </a:p>
          <a:p>
            <a:pPr marL="0" indent="0" algn="r" eaLnBrk="1" hangingPunct="1">
              <a:lnSpc>
                <a:spcPct val="95000"/>
              </a:lnSpc>
              <a:buFont typeface="Arial" pitchFamily="34" charset="0"/>
              <a:buNone/>
            </a:pPr>
            <a:r>
              <a:rPr lang="pt-BR" sz="2000" i="1" smtClean="0">
                <a:solidFill>
                  <a:srgbClr val="000000"/>
                </a:solidFill>
                <a:latin typeface="Cambria" pitchFamily="18" charset="0"/>
              </a:rPr>
              <a:t>FIPT</a:t>
            </a:r>
            <a:r>
              <a:rPr lang="pt-BR" sz="2000" smtClean="0">
                <a:solidFill>
                  <a:srgbClr val="000000"/>
                </a:solidFill>
                <a:latin typeface="Cambria" pitchFamily="18" charset="0"/>
              </a:rPr>
              <a:t>, Artigo 1, Seção 4</a:t>
            </a:r>
          </a:p>
        </p:txBody>
      </p:sp>
      <p:sp>
        <p:nvSpPr>
          <p:cNvPr id="29700" name="Rounded Rectangle 6"/>
          <p:cNvSpPr>
            <a:spLocks noChangeArrowheads="1"/>
          </p:cNvSpPr>
          <p:nvPr/>
        </p:nvSpPr>
        <p:spPr bwMode="auto">
          <a:xfrm>
            <a:off x="7843838" y="4067175"/>
            <a:ext cx="3995737" cy="2476500"/>
          </a:xfrm>
          <a:prstGeom prst="roundRect">
            <a:avLst>
              <a:gd name="adj" fmla="val 16667"/>
            </a:avLst>
          </a:prstGeom>
          <a:gradFill rotWithShape="0">
            <a:gsLst>
              <a:gs pos="0">
                <a:srgbClr val="FFFFFF"/>
              </a:gs>
              <a:gs pos="68999">
                <a:srgbClr val="FFFFFF"/>
              </a:gs>
              <a:gs pos="100000">
                <a:srgbClr val="7CB3E1"/>
              </a:gs>
            </a:gsLst>
            <a:lin ang="5400000"/>
          </a:gradFill>
          <a:ln w="12700" algn="ctr">
            <a:solidFill>
              <a:srgbClr val="AFABAB"/>
            </a:solidFill>
            <a:round/>
            <a:headEnd/>
            <a:tailEnd/>
          </a:ln>
        </p:spPr>
        <p:txBody>
          <a:bodyPr anchor="ctr"/>
          <a:lstStyle/>
          <a:p>
            <a:pPr algn="ctr"/>
            <a:r>
              <a:rPr lang="pt-BR" sz="2800">
                <a:solidFill>
                  <a:srgbClr val="000000"/>
                </a:solidFill>
                <a:latin typeface="Cambria" pitchFamily="18" charset="0"/>
              </a:rPr>
              <a:t>Apoio ao desenvolvimento da Irmandade, incluindo tradições, RP e outros serviços fundamentais.</a:t>
            </a:r>
          </a:p>
        </p:txBody>
      </p:sp>
      <p:sp>
        <p:nvSpPr>
          <p:cNvPr id="29701" name="Rounded Rectangle 7"/>
          <p:cNvSpPr>
            <a:spLocks noChangeArrowheads="1"/>
          </p:cNvSpPr>
          <p:nvPr/>
        </p:nvSpPr>
        <p:spPr bwMode="auto">
          <a:xfrm>
            <a:off x="3970338" y="4067175"/>
            <a:ext cx="3571875" cy="2476500"/>
          </a:xfrm>
          <a:prstGeom prst="roundRect">
            <a:avLst>
              <a:gd name="adj" fmla="val 16667"/>
            </a:avLst>
          </a:prstGeom>
          <a:gradFill rotWithShape="0">
            <a:gsLst>
              <a:gs pos="0">
                <a:srgbClr val="FFFFFF"/>
              </a:gs>
              <a:gs pos="68999">
                <a:srgbClr val="FFFFFF"/>
              </a:gs>
              <a:gs pos="100000">
                <a:srgbClr val="7CB3E1"/>
              </a:gs>
            </a:gsLst>
            <a:lin ang="5400000"/>
          </a:gradFill>
          <a:ln w="12700" algn="ctr">
            <a:solidFill>
              <a:srgbClr val="AFABAB"/>
            </a:solidFill>
            <a:round/>
            <a:headEnd/>
            <a:tailEnd/>
          </a:ln>
        </p:spPr>
        <p:txBody>
          <a:bodyPr anchor="ctr"/>
          <a:lstStyle/>
          <a:p>
            <a:pPr marL="112713" algn="ctr">
              <a:lnSpc>
                <a:spcPct val="95000"/>
              </a:lnSpc>
              <a:spcAft>
                <a:spcPts val="800"/>
              </a:spcAft>
              <a:tabLst>
                <a:tab pos="174625" algn="l"/>
                <a:tab pos="2682875" algn="l"/>
                <a:tab pos="2743200" algn="l"/>
              </a:tabLst>
            </a:pPr>
            <a:r>
              <a:rPr lang="pt-BR" sz="2800">
                <a:solidFill>
                  <a:srgbClr val="000000"/>
                </a:solidFill>
                <a:latin typeface="Cambria" pitchFamily="18" charset="0"/>
              </a:rPr>
              <a:t>Assegura a fidelidade da nossa mensagem.</a:t>
            </a:r>
          </a:p>
        </p:txBody>
      </p:sp>
      <p:sp>
        <p:nvSpPr>
          <p:cNvPr id="29702" name="Rounded Rectangle 8"/>
          <p:cNvSpPr>
            <a:spLocks noChangeArrowheads="1"/>
          </p:cNvSpPr>
          <p:nvPr/>
        </p:nvSpPr>
        <p:spPr bwMode="auto">
          <a:xfrm>
            <a:off x="98425" y="4067175"/>
            <a:ext cx="3571875" cy="2476500"/>
          </a:xfrm>
          <a:prstGeom prst="roundRect">
            <a:avLst>
              <a:gd name="adj" fmla="val 16667"/>
            </a:avLst>
          </a:prstGeom>
          <a:gradFill rotWithShape="0">
            <a:gsLst>
              <a:gs pos="0">
                <a:srgbClr val="FFFFFF"/>
              </a:gs>
              <a:gs pos="68999">
                <a:srgbClr val="FFFFFF"/>
              </a:gs>
              <a:gs pos="100000">
                <a:srgbClr val="7CB3E1"/>
              </a:gs>
            </a:gsLst>
            <a:lin ang="5400000"/>
          </a:gradFill>
          <a:ln w="12700" algn="ctr">
            <a:solidFill>
              <a:srgbClr val="AFABAB"/>
            </a:solidFill>
            <a:round/>
            <a:headEnd/>
            <a:tailEnd/>
          </a:ln>
        </p:spPr>
        <p:txBody>
          <a:bodyPr anchor="ctr"/>
          <a:lstStyle/>
          <a:p>
            <a:pPr marL="112713" algn="ctr">
              <a:lnSpc>
                <a:spcPct val="95000"/>
              </a:lnSpc>
              <a:spcAft>
                <a:spcPts val="800"/>
              </a:spcAft>
              <a:tabLst>
                <a:tab pos="174625" algn="l"/>
                <a:tab pos="2682875" algn="l"/>
                <a:tab pos="2743200" algn="l"/>
              </a:tabLst>
            </a:pPr>
            <a:r>
              <a:rPr lang="pt-BR" sz="2800">
                <a:solidFill>
                  <a:srgbClr val="000000"/>
                </a:solidFill>
                <a:latin typeface="Cambria" pitchFamily="18" charset="0"/>
              </a:rPr>
              <a:t>Ela é o fundamento da nossa administração da mensagem de NA.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6.2"/>
  <p:tag name="AS_RELEASE_DATE" val="2016.11.04"/>
  <p:tag name="AS_TITLE" val="Aspose.Slides for Java"/>
  <p:tag name="AS_VERSION" val="16.10.0.0"/>
</p:tagLst>
</file>

<file path=ppt/theme/theme1.xml><?xml version="1.0" encoding="utf-8"?>
<a:theme xmlns:a="http://schemas.openxmlformats.org/drawingml/2006/main" name="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0.xml><?xml version="1.0" encoding="utf-8"?>
<a:theme xmlns:a="http://schemas.openxmlformats.org/drawingml/2006/main" name="7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7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1.xml><?xml version="1.0" encoding="utf-8"?>
<a:theme xmlns:a="http://schemas.openxmlformats.org/drawingml/2006/main" name="8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8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2.xml><?xml version="1.0" encoding="utf-8"?>
<a:theme xmlns:a="http://schemas.openxmlformats.org/drawingml/2006/main" name="9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9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3.xml><?xml version="1.0" encoding="utf-8"?>
<a:theme xmlns:a="http://schemas.openxmlformats.org/drawingml/2006/main" name="1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4.xml><?xml version="1.0" encoding="utf-8"?>
<a:theme xmlns:a="http://schemas.openxmlformats.org/drawingml/2006/main" name="2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2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5.xml><?xml version="1.0" encoding="utf-8"?>
<a:theme xmlns:a="http://schemas.openxmlformats.org/drawingml/2006/main" name="3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3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6.xml><?xml version="1.0" encoding="utf-8"?>
<a:theme xmlns:a="http://schemas.openxmlformats.org/drawingml/2006/main" name="4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4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7.xml><?xml version="1.0" encoding="utf-8"?>
<a:theme xmlns:a="http://schemas.openxmlformats.org/drawingml/2006/main" name="5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5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8.xml><?xml version="1.0" encoding="utf-8"?>
<a:theme xmlns:a="http://schemas.openxmlformats.org/drawingml/2006/main" name="6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6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9.xml><?xml version="1.0" encoding="utf-8"?>
<a:theme xmlns:a="http://schemas.openxmlformats.org/drawingml/2006/main" name="7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7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20.xml><?xml version="1.0" encoding="utf-8"?>
<a:theme xmlns:a="http://schemas.openxmlformats.org/drawingml/2006/main" name="8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8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21.xml><?xml version="1.0" encoding="utf-8"?>
<a:theme xmlns:a="http://schemas.openxmlformats.org/drawingml/2006/main" name="Tema do 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Custom Design">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4.xml><?xml version="1.0" encoding="utf-8"?>
<a:theme xmlns:a="http://schemas.openxmlformats.org/drawingml/2006/main" name="1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5.xml><?xml version="1.0" encoding="utf-8"?>
<a:theme xmlns:a="http://schemas.openxmlformats.org/drawingml/2006/main" name="2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2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6.xml><?xml version="1.0" encoding="utf-8"?>
<a:theme xmlns:a="http://schemas.openxmlformats.org/drawingml/2006/main" name="3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3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7.xml><?xml version="1.0" encoding="utf-8"?>
<a:theme xmlns:a="http://schemas.openxmlformats.org/drawingml/2006/main" name="4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4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8.xml><?xml version="1.0" encoding="utf-8"?>
<a:theme xmlns:a="http://schemas.openxmlformats.org/drawingml/2006/main" name="5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5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9.xml><?xml version="1.0" encoding="utf-8"?>
<a:theme xmlns:a="http://schemas.openxmlformats.org/drawingml/2006/main" name="6_CAR2018_gray">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6_CAR2018_gray">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CAR2018_gray</Template>
  <TotalTime>2505</TotalTime>
  <Words>5515</Words>
  <Application>Microsoft Office PowerPoint</Application>
  <PresentationFormat>Personalizar</PresentationFormat>
  <Paragraphs>262</Paragraphs>
  <Slides>31</Slides>
  <Notes>31</Notes>
  <HiddenSlides>0</HiddenSlides>
  <MMClips>0</MMClips>
  <ScaleCrop>false</ScaleCrop>
  <HeadingPairs>
    <vt:vector size="6" baseType="variant">
      <vt:variant>
        <vt:lpstr>Fontes usadas</vt:lpstr>
      </vt:variant>
      <vt:variant>
        <vt:i4>9</vt:i4>
      </vt:variant>
      <vt:variant>
        <vt:lpstr>Tema</vt:lpstr>
      </vt:variant>
      <vt:variant>
        <vt:i4>20</vt:i4>
      </vt:variant>
      <vt:variant>
        <vt:lpstr>Títulos de slides</vt:lpstr>
      </vt:variant>
      <vt:variant>
        <vt:i4>31</vt:i4>
      </vt:variant>
    </vt:vector>
  </HeadingPairs>
  <TitlesOfParts>
    <vt:vector size="60" baseType="lpstr">
      <vt:lpstr>Arial</vt:lpstr>
      <vt:lpstr>Calibri Light</vt:lpstr>
      <vt:lpstr>Calibri</vt:lpstr>
      <vt:lpstr>Cambria</vt:lpstr>
      <vt:lpstr>Boton BQ Medium</vt:lpstr>
      <vt:lpstr>Helvetica</vt:lpstr>
      <vt:lpstr>PopplLaudatio-Regular</vt:lpstr>
      <vt:lpstr>PopplLaudatio-Italic</vt:lpstr>
      <vt:lpstr>BotonBQ-Bold</vt:lpstr>
      <vt:lpstr>CAR2018_gray</vt:lpstr>
      <vt:lpstr>Office Theme</vt:lpstr>
      <vt:lpstr>Custom Design</vt:lpstr>
      <vt:lpstr>1_CAR2018_gray</vt:lpstr>
      <vt:lpstr>2_CAR2018_gray</vt:lpstr>
      <vt:lpstr>3_CAR2018_gray</vt:lpstr>
      <vt:lpstr>4_CAR2018_gray</vt:lpstr>
      <vt:lpstr>5_CAR2018_gray</vt:lpstr>
      <vt:lpstr>6_CAR2018_gray</vt:lpstr>
      <vt:lpstr>7_CAR2018_gray</vt:lpstr>
      <vt:lpstr>8_CAR2018_gray</vt:lpstr>
      <vt:lpstr>9_CAR2018_gray</vt:lpstr>
      <vt:lpstr>1_Office Theme</vt:lpstr>
      <vt:lpstr>2_Office Theme</vt:lpstr>
      <vt:lpstr>3_Office Theme</vt:lpstr>
      <vt:lpstr>4_Office Theme</vt:lpstr>
      <vt:lpstr>5_Office Theme</vt:lpstr>
      <vt:lpstr>6_Office Theme</vt:lpstr>
      <vt:lpstr>7_Office Theme</vt:lpstr>
      <vt:lpstr>8_Office Theme</vt:lpstr>
      <vt:lpstr>Slide 1</vt:lpstr>
      <vt:lpstr>Slide 2</vt:lpstr>
      <vt:lpstr>Slide 3</vt:lpstr>
      <vt:lpstr>Slide 4</vt:lpstr>
      <vt:lpstr>O que é o FIPT?</vt:lpstr>
      <vt:lpstr>Histórico</vt:lpstr>
      <vt:lpstr>WSC 1991: Discussão e Decisão</vt:lpstr>
      <vt:lpstr>WSC 1991: Esclarecendo a Consciência de Grupo</vt:lpstr>
      <vt:lpstr>1991-1993: O FIPT foi desenvolvido pelo Quadro de Custódios, Quadro do WSO e um grupo de trabalho de RSRs.</vt:lpstr>
      <vt:lpstr>Literatura Ilícita</vt:lpstr>
      <vt:lpstr>Slide 11</vt:lpstr>
      <vt:lpstr>Moção 7: Direcionar o Quadro Mundial a criar um folheto de serviço (SP) que descreva clara e simplesmente os direitos dos grupos de reproduzir a literatura de recuperação de Narcóticos Anônimos abrangida pela Custódia da propriedade intelectual da irmandade e seus boletins.</vt:lpstr>
      <vt:lpstr>Slide 13</vt:lpstr>
      <vt:lpstr>Slide 14</vt:lpstr>
      <vt:lpstr>Slide 15</vt:lpstr>
      <vt:lpstr>Moção 8: Substituir o primeiro parágrafo de “Que tipo de literatura devemos usar?” no livreto do grupo, pelo seguinte: </vt:lpstr>
      <vt:lpstr>Substituir parágrafos (1 de 2)</vt:lpstr>
      <vt:lpstr>Substituir parágrafos (2 de 2)</vt:lpstr>
      <vt:lpstr>Moção 8: Substituir o primeiro parágrafo de “Que tipo de literatura devemos usar?” no livreto do grupo, pelo seguinte: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Fellowship Intellectual Property Trust (FIPT)</dc:title>
  <dc:creator>Pam Tindall</dc:creator>
  <cp:lastModifiedBy>Carlos Puig</cp:lastModifiedBy>
  <cp:revision>197</cp:revision>
  <cp:lastPrinted>1601-01-01T00:00:00Z</cp:lastPrinted>
  <dcterms:created xsi:type="dcterms:W3CDTF">2017-11-20T19:19:41Z</dcterms:created>
  <dcterms:modified xsi:type="dcterms:W3CDTF">2017-12-27T19:42:21Z</dcterms:modified>
</cp:coreProperties>
</file>