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71" r:id="rId3"/>
    <p:sldMasterId id="2147483672" r:id="rId4"/>
    <p:sldMasterId id="2147483673" r:id="rId5"/>
    <p:sldMasterId id="2147483674" r:id="rId6"/>
    <p:sldMasterId id="2147483675" r:id="rId7"/>
    <p:sldMasterId id="2147483676" r:id="rId8"/>
    <p:sldMasterId id="2147483677" r:id="rId9"/>
  </p:sldMasterIdLst>
  <p:notesMasterIdLst>
    <p:notesMasterId r:id="rId48"/>
  </p:notesMasterIdLst>
  <p:sldIdLst>
    <p:sldId id="359" r:id="rId10"/>
    <p:sldId id="363" r:id="rId11"/>
    <p:sldId id="361" r:id="rId12"/>
    <p:sldId id="362" r:id="rId13"/>
    <p:sldId id="326" r:id="rId14"/>
    <p:sldId id="320" r:id="rId15"/>
    <p:sldId id="356" r:id="rId16"/>
    <p:sldId id="327" r:id="rId17"/>
    <p:sldId id="328" r:id="rId18"/>
    <p:sldId id="321" r:id="rId19"/>
    <p:sldId id="322" r:id="rId20"/>
    <p:sldId id="323" r:id="rId21"/>
    <p:sldId id="324" r:id="rId22"/>
    <p:sldId id="329" r:id="rId23"/>
    <p:sldId id="330" r:id="rId24"/>
    <p:sldId id="333" r:id="rId25"/>
    <p:sldId id="331" r:id="rId26"/>
    <p:sldId id="332" r:id="rId27"/>
    <p:sldId id="334" r:id="rId28"/>
    <p:sldId id="335" r:id="rId29"/>
    <p:sldId id="336" r:id="rId30"/>
    <p:sldId id="339" r:id="rId31"/>
    <p:sldId id="337" r:id="rId32"/>
    <p:sldId id="338" r:id="rId33"/>
    <p:sldId id="340" r:id="rId34"/>
    <p:sldId id="341" r:id="rId35"/>
    <p:sldId id="344" r:id="rId36"/>
    <p:sldId id="345" r:id="rId37"/>
    <p:sldId id="346" r:id="rId38"/>
    <p:sldId id="347" r:id="rId39"/>
    <p:sldId id="348" r:id="rId40"/>
    <p:sldId id="349" r:id="rId41"/>
    <p:sldId id="350" r:id="rId42"/>
    <p:sldId id="351" r:id="rId43"/>
    <p:sldId id="354" r:id="rId44"/>
    <p:sldId id="355" r:id="rId45"/>
    <p:sldId id="353" r:id="rId46"/>
    <p:sldId id="325" r:id="rId47"/>
  </p:sldIdLst>
  <p:sldSz cx="12192000" cy="6858000"/>
  <p:notesSz cx="6858000" cy="9144000"/>
  <p:custDataLst>
    <p:tags r:id="rId49"/>
  </p:custDataLst>
  <p:defaultTextStyle>
    <a:defPPr>
      <a:defRPr lang="en-US"/>
    </a:defPPr>
    <a:lvl1pPr algn="l" rtl="0" fontAlgn="base">
      <a:spcBef>
        <a:spcPct val="0"/>
      </a:spcBef>
      <a:spcAft>
        <a:spcPct val="0"/>
      </a:spcAft>
      <a:buSzPct val="100000"/>
      <a:defRPr kern="1200">
        <a:solidFill>
          <a:schemeClr val="tx1"/>
        </a:solidFill>
        <a:latin typeface="Arial" charset="0"/>
        <a:ea typeface="+mn-ea"/>
        <a:cs typeface="Arial" charset="0"/>
      </a:defRPr>
    </a:lvl1pPr>
    <a:lvl2pPr marL="457200" algn="l" rtl="0" fontAlgn="base">
      <a:spcBef>
        <a:spcPct val="0"/>
      </a:spcBef>
      <a:spcAft>
        <a:spcPct val="0"/>
      </a:spcAft>
      <a:buSzPct val="100000"/>
      <a:defRPr kern="1200">
        <a:solidFill>
          <a:schemeClr val="tx1"/>
        </a:solidFill>
        <a:latin typeface="Arial" charset="0"/>
        <a:ea typeface="+mn-ea"/>
        <a:cs typeface="Arial" charset="0"/>
      </a:defRPr>
    </a:lvl2pPr>
    <a:lvl3pPr marL="914400" algn="l" rtl="0" fontAlgn="base">
      <a:spcBef>
        <a:spcPct val="0"/>
      </a:spcBef>
      <a:spcAft>
        <a:spcPct val="0"/>
      </a:spcAft>
      <a:buSzPct val="100000"/>
      <a:defRPr kern="1200">
        <a:solidFill>
          <a:schemeClr val="tx1"/>
        </a:solidFill>
        <a:latin typeface="Arial" charset="0"/>
        <a:ea typeface="+mn-ea"/>
        <a:cs typeface="Arial" charset="0"/>
      </a:defRPr>
    </a:lvl3pPr>
    <a:lvl4pPr marL="1371600" algn="l" rtl="0" fontAlgn="base">
      <a:spcBef>
        <a:spcPct val="0"/>
      </a:spcBef>
      <a:spcAft>
        <a:spcPct val="0"/>
      </a:spcAft>
      <a:buSzPct val="100000"/>
      <a:defRPr kern="1200">
        <a:solidFill>
          <a:schemeClr val="tx1"/>
        </a:solidFill>
        <a:latin typeface="Arial" charset="0"/>
        <a:ea typeface="+mn-ea"/>
        <a:cs typeface="Arial" charset="0"/>
      </a:defRPr>
    </a:lvl4pPr>
    <a:lvl5pPr marL="1828800" algn="l" rtl="0" fontAlgn="base">
      <a:spcBef>
        <a:spcPct val="0"/>
      </a:spcBef>
      <a:spcAft>
        <a:spcPct val="0"/>
      </a:spcAft>
      <a:buSzPct val="100000"/>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876" y="-102"/>
      </p:cViewPr>
      <p:guideLst>
        <p:guide orient="horz" pos="2160"/>
        <p:guide pos="2880"/>
      </p:guideLst>
    </p:cSldViewPr>
  </p:slideViewPr>
  <p:notesTextViewPr>
    <p:cViewPr>
      <p:scale>
        <a:sx n="100" d="100"/>
        <a:sy n="100" d="100"/>
      </p:scale>
      <p:origin x="0" y="0"/>
    </p:cViewPr>
  </p:notesTextViewPr>
  <p:notesViewPr>
    <p:cSldViewPr>
      <p:cViewPr>
        <p:scale>
          <a:sx n="10" d="100"/>
          <a:sy n="10" d="100"/>
        </p:scale>
        <p:origin x="-102" y="-26"/>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gs" Target="tags/tag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Header Placeholder 1"/>
          <p:cNvSpPr>
            <a:spLocks noGrp="1" noChangeArrowheads="1"/>
          </p:cNvSpPr>
          <p:nvPr>
            <p:ph type="hdr" sz="quarter"/>
          </p:nvPr>
        </p:nvSpPr>
        <p:spPr bwMode="auto">
          <a:xfrm>
            <a:off x="0" y="0"/>
            <a:ext cx="2971800" cy="458788"/>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a:defRPr sz="1200" smtClean="0">
                <a:latin typeface="Calibri" pitchFamily="34" charset="0"/>
              </a:defRPr>
            </a:lvl1pPr>
          </a:lstStyle>
          <a:p>
            <a:pPr>
              <a:defRPr/>
            </a:pPr>
            <a:endParaRPr lang="pt-BR"/>
          </a:p>
        </p:txBody>
      </p:sp>
      <p:sp>
        <p:nvSpPr>
          <p:cNvPr id="4099" name="Date Placeholder 2"/>
          <p:cNvSpPr>
            <a:spLocks noGrp="1" noChangeArrowheads="1"/>
          </p:cNvSpPr>
          <p:nvPr>
            <p:ph type="dt" idx="1"/>
          </p:nvPr>
        </p:nvSpPr>
        <p:spPr bwMode="auto">
          <a:xfrm>
            <a:off x="3884613" y="0"/>
            <a:ext cx="2971800" cy="458788"/>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endParaRPr lang="en-US"/>
          </a:p>
        </p:txBody>
      </p:sp>
      <p:sp>
        <p:nvSpPr>
          <p:cNvPr id="49156" name="Slide Image Placeholder 3"/>
          <p:cNvSpPr>
            <a:spLocks noGrp="1" noRot="1" noChangeAspect="1" noChangeArrowheads="1"/>
          </p:cNvSpPr>
          <p:nvPr>
            <p:ph type="sldImg" idx="2"/>
          </p:nvPr>
        </p:nvSpPr>
        <p:spPr bwMode="auto">
          <a:xfrm>
            <a:off x="685800" y="1143000"/>
            <a:ext cx="5486400" cy="3086100"/>
          </a:xfrm>
          <a:prstGeom prst="rect">
            <a:avLst/>
          </a:prstGeom>
          <a:noFill/>
          <a:ln w="12700" algn="ctr">
            <a:solidFill>
              <a:srgbClr val="000000"/>
            </a:solidFill>
            <a:round/>
            <a:headEnd/>
            <a:tailEnd/>
          </a:ln>
        </p:spPr>
      </p:sp>
      <p:sp>
        <p:nvSpPr>
          <p:cNvPr id="4101" name="Notes Placeholder 4"/>
          <p:cNvSpPr>
            <a:spLocks noGrp="1" noChangeArrowheads="1"/>
          </p:cNvSpPr>
          <p:nvPr>
            <p:ph type="body" sz="quarter" idx="3"/>
          </p:nvPr>
        </p:nvSpPr>
        <p:spPr bwMode="auto">
          <a:xfrm>
            <a:off x="685800" y="4400550"/>
            <a:ext cx="5486400" cy="3600450"/>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Footer Placeholder 5"/>
          <p:cNvSpPr>
            <a:spLocks noGrp="1" noChangeArrowheads="1"/>
          </p:cNvSpPr>
          <p:nvPr>
            <p:ph type="ftr" sz="quarter" idx="4"/>
          </p:nvPr>
        </p:nvSpPr>
        <p:spPr bwMode="auto">
          <a:xfrm>
            <a:off x="0" y="8685213"/>
            <a:ext cx="2971800" cy="458787"/>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b" anchorCtr="0" compatLnSpc="1">
            <a:prstTxWarp prst="textNoShape">
              <a:avLst/>
            </a:prstTxWarp>
          </a:bodyPr>
          <a:lstStyle>
            <a:lvl1pPr>
              <a:defRPr sz="1200" smtClean="0">
                <a:latin typeface="Calibri" pitchFamily="34" charset="0"/>
              </a:defRPr>
            </a:lvl1pPr>
          </a:lstStyle>
          <a:p>
            <a:pPr>
              <a:defRPr/>
            </a:pPr>
            <a:endParaRPr lang="pt-BR"/>
          </a:p>
        </p:txBody>
      </p:sp>
      <p:sp>
        <p:nvSpPr>
          <p:cNvPr id="4103" name="Slide Number Placeholder 6"/>
          <p:cNvSpPr>
            <a:spLocks noGrp="1" noChangeArrowheads="1"/>
          </p:cNvSpPr>
          <p:nvPr>
            <p:ph type="sldNum" sz="quarter" idx="5"/>
          </p:nvPr>
        </p:nvSpPr>
        <p:spPr bwMode="auto">
          <a:xfrm>
            <a:off x="3884613" y="8685213"/>
            <a:ext cx="2971800" cy="458787"/>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3055EAA8-8458-4433-9DAF-7F3CCC4CE41A}"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SzPct val="100000"/>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buSzPct val="100000"/>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buSzPct val="100000"/>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buSzPct val="100000"/>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buSzPct val="100000"/>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worldboard@na.or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6"/>
          <p:cNvSpPr>
            <a:spLocks noGrp="1" noChangeArrowheads="1"/>
          </p:cNvSpPr>
          <p:nvPr>
            <p:ph type="sldNum" sz="quarter" idx="5"/>
          </p:nvPr>
        </p:nvSpPr>
        <p:spPr>
          <a:noFill/>
          <a:ln>
            <a:headEnd/>
            <a:tailEnd/>
          </a:ln>
        </p:spPr>
        <p:txBody>
          <a:bodyPr/>
          <a:lstStyle/>
          <a:p>
            <a:fld id="{E84E3E4C-780E-4DD6-BAF4-834477467A50}" type="slidenum">
              <a:rPr lang="en-US"/>
              <a:pPr/>
              <a:t>1</a:t>
            </a:fld>
            <a:endParaRPr lang="en-US"/>
          </a:p>
        </p:txBody>
      </p:sp>
      <p:sp>
        <p:nvSpPr>
          <p:cNvPr id="50179" name="Slide Image Placeholder 1"/>
          <p:cNvSpPr>
            <a:spLocks noChangeArrowheads="1" noTextEdit="1"/>
          </p:cNvSpPr>
          <p:nvPr>
            <p:ph type="sldImg"/>
          </p:nvPr>
        </p:nvSpPr>
        <p:spPr>
          <a:noFill/>
          <a:ln cap="flat">
            <a:miter lim="800000"/>
            <a:headEnd type="none" w="med" len="med"/>
            <a:tailEnd type="none" w="med" len="med"/>
          </a:ln>
        </p:spPr>
      </p:sp>
      <p:sp>
        <p:nvSpPr>
          <p:cNvPr id="50180"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Este é a primeira de cinco apresentações cobrindo o material do </a:t>
            </a:r>
            <a:r>
              <a:rPr lang="pt-BR" i="1" smtClean="0">
                <a:solidFill>
                  <a:srgbClr val="000000"/>
                </a:solidFill>
              </a:rPr>
              <a:t>Relatório da Agenda da Conferência</a:t>
            </a:r>
            <a:r>
              <a:rPr lang="pt-BR" smtClean="0">
                <a:solidFill>
                  <a:srgbClr val="000000"/>
                </a:solidFill>
              </a:rPr>
              <a:t> de 2018 (ou </a:t>
            </a:r>
            <a:r>
              <a:rPr lang="pt-BR" i="1" smtClean="0">
                <a:solidFill>
                  <a:srgbClr val="000000"/>
                </a:solidFill>
              </a:rPr>
              <a:t>CAR</a:t>
            </a:r>
            <a:r>
              <a:rPr lang="pt-BR" smtClean="0">
                <a:solidFill>
                  <a:srgbClr val="000000"/>
                </a:solidFill>
              </a:rPr>
              <a:t> para abreviar). </a:t>
            </a:r>
          </a:p>
          <a:p>
            <a:pPr eaLnBrk="1" hangingPunct="1">
              <a:spcBef>
                <a:spcPct val="0"/>
              </a:spcBef>
            </a:pPr>
            <a:endParaRPr lang="en-US" smtClean="0"/>
          </a:p>
        </p:txBody>
      </p:sp>
      <p:sp>
        <p:nvSpPr>
          <p:cNvPr id="50181"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45257848-68DB-47DA-A56B-F07DC7651698}" type="slidenum">
              <a:rPr lang="en-US" sz="1200">
                <a:latin typeface="Calibri" pitchFamily="34" charset="0"/>
              </a:rPr>
              <a:pPr algn="r"/>
              <a:t>1</a:t>
            </a:fld>
            <a:endParaRPr lang="en-US"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6"/>
          <p:cNvSpPr>
            <a:spLocks noGrp="1" noChangeArrowheads="1"/>
          </p:cNvSpPr>
          <p:nvPr>
            <p:ph type="sldNum" sz="quarter" idx="5"/>
          </p:nvPr>
        </p:nvSpPr>
        <p:spPr>
          <a:noFill/>
          <a:ln>
            <a:headEnd/>
            <a:tailEnd/>
          </a:ln>
        </p:spPr>
        <p:txBody>
          <a:bodyPr/>
          <a:lstStyle/>
          <a:p>
            <a:fld id="{3542E002-B886-46CB-8D49-50C2DD0DBD81}" type="slidenum">
              <a:rPr lang="en-US"/>
              <a:pPr/>
              <a:t>10</a:t>
            </a:fld>
            <a:endParaRPr lang="en-US"/>
          </a:p>
        </p:txBody>
      </p:sp>
      <p:sp>
        <p:nvSpPr>
          <p:cNvPr id="59395" name="Slide Image Placeholder 1"/>
          <p:cNvSpPr>
            <a:spLocks noChangeArrowheads="1" noTextEdit="1"/>
          </p:cNvSpPr>
          <p:nvPr>
            <p:ph type="sldImg"/>
          </p:nvPr>
        </p:nvSpPr>
        <p:spPr>
          <a:noFill/>
          <a:ln cap="flat">
            <a:miter lim="800000"/>
            <a:headEnd type="none" w="med" len="med"/>
            <a:tailEnd type="none" w="med" len="med"/>
          </a:ln>
        </p:spPr>
      </p:sp>
      <p:sp>
        <p:nvSpPr>
          <p:cNvPr id="59396" name="Notes Placeholder 2"/>
          <p:cNvSpPr>
            <a:spLocks noChangeArrowheads="1"/>
          </p:cNvSpPr>
          <p:nvPr>
            <p:ph type="body" idx="1"/>
          </p:nvPr>
        </p:nvSpPr>
        <p:spPr>
          <a:noFill/>
          <a:ln/>
        </p:spPr>
        <p:txBody>
          <a:bodyPr/>
          <a:lstStyle/>
          <a:p>
            <a:pPr eaLnBrk="1" hangingPunct="1">
              <a:spcBef>
                <a:spcPct val="0"/>
              </a:spcBef>
            </a:pPr>
            <a:r>
              <a:rPr lang="pt-BR" b="1" smtClean="0">
                <a:solidFill>
                  <a:srgbClr val="000000"/>
                </a:solidFill>
              </a:rPr>
              <a:t>Moção 1</a:t>
            </a:r>
            <a:r>
              <a:rPr lang="pt-BR" smtClean="0">
                <a:solidFill>
                  <a:srgbClr val="000000"/>
                </a:solidFill>
              </a:rPr>
              <a:t>: Direcionar o Quadro Mundial a criar um plano de projeto para deliberação na WSC 2020, de conversão do folheto de serviço Mídias sociais e nossos princípios orientadores em um IP de recuperação que inclua comentários e revisão da irmandade.</a:t>
            </a:r>
          </a:p>
          <a:p>
            <a:pPr eaLnBrk="1" hangingPunct="1">
              <a:spcBef>
                <a:spcPct val="0"/>
              </a:spcBef>
            </a:pPr>
            <a:r>
              <a:rPr lang="pt-BR" b="1" smtClean="0">
                <a:solidFill>
                  <a:srgbClr val="000000"/>
                </a:solidFill>
              </a:rPr>
              <a:t>Propósito: </a:t>
            </a:r>
            <a:r>
              <a:rPr lang="pt-BR" smtClean="0">
                <a:solidFill>
                  <a:srgbClr val="000000"/>
                </a:solidFill>
              </a:rPr>
              <a:t>Ter um IP sobre esse tema aprovado pela irmandade para uso em grupos de NA.</a:t>
            </a:r>
          </a:p>
          <a:p>
            <a:pPr eaLnBrk="1" hangingPunct="1">
              <a:spcBef>
                <a:spcPct val="0"/>
              </a:spcBef>
            </a:pPr>
            <a:r>
              <a:rPr lang="pt-BR" b="1" smtClean="0">
                <a:solidFill>
                  <a:srgbClr val="000000"/>
                </a:solidFill>
              </a:rPr>
              <a:t>Apresentada por: </a:t>
            </a:r>
            <a:r>
              <a:rPr lang="pt-BR" smtClean="0">
                <a:solidFill>
                  <a:srgbClr val="000000"/>
                </a:solidFill>
              </a:rPr>
              <a:t>Região Ohio e Região Michigan</a:t>
            </a:r>
          </a:p>
          <a:p>
            <a:pPr eaLnBrk="1" hangingPunct="1">
              <a:spcBef>
                <a:spcPct val="0"/>
              </a:spcBef>
            </a:pPr>
            <a:endParaRPr lang="en-US" smtClean="0"/>
          </a:p>
        </p:txBody>
      </p:sp>
      <p:sp>
        <p:nvSpPr>
          <p:cNvPr id="59397"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D6774DCC-9411-42FC-AF84-52C9E41C219B}" type="slidenum">
              <a:rPr lang="en-US" sz="1200">
                <a:latin typeface="Calibri" pitchFamily="34" charset="0"/>
              </a:rPr>
              <a:pPr algn="r"/>
              <a:t>10</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p:cNvSpPr>
            <a:spLocks noGrp="1" noChangeArrowheads="1"/>
          </p:cNvSpPr>
          <p:nvPr>
            <p:ph type="sldNum" sz="quarter" idx="5"/>
          </p:nvPr>
        </p:nvSpPr>
        <p:spPr>
          <a:noFill/>
          <a:ln>
            <a:headEnd/>
            <a:tailEnd/>
          </a:ln>
        </p:spPr>
        <p:txBody>
          <a:bodyPr/>
          <a:lstStyle/>
          <a:p>
            <a:fld id="{0AAF2704-15AD-436F-9105-FBF9CA4566B0}" type="slidenum">
              <a:rPr lang="en-US"/>
              <a:pPr/>
              <a:t>11</a:t>
            </a:fld>
            <a:endParaRPr lang="en-US"/>
          </a:p>
        </p:txBody>
      </p:sp>
      <p:sp>
        <p:nvSpPr>
          <p:cNvPr id="60419" name="Slide Image Placeholder 1"/>
          <p:cNvSpPr>
            <a:spLocks noChangeArrowheads="1" noTextEdit="1"/>
          </p:cNvSpPr>
          <p:nvPr>
            <p:ph type="sldImg"/>
          </p:nvPr>
        </p:nvSpPr>
        <p:spPr>
          <a:noFill/>
          <a:ln cap="flat">
            <a:miter lim="800000"/>
            <a:headEnd type="none" w="med" len="med"/>
            <a:tailEnd type="none" w="med" len="med"/>
          </a:ln>
        </p:spPr>
      </p:sp>
      <p:sp>
        <p:nvSpPr>
          <p:cNvPr id="60420" name="Notes Placeholder 2"/>
          <p:cNvSpPr>
            <a:spLocks noChangeArrowheads="1"/>
          </p:cNvSpPr>
          <p:nvPr>
            <p:ph type="body" idx="1"/>
          </p:nvPr>
        </p:nvSpPr>
        <p:spPr>
          <a:noFill/>
          <a:ln/>
        </p:spPr>
        <p:txBody>
          <a:bodyPr/>
          <a:lstStyle/>
          <a:p>
            <a:pPr eaLnBrk="1" hangingPunct="1">
              <a:spcBef>
                <a:spcPct val="0"/>
              </a:spcBef>
            </a:pPr>
            <a:r>
              <a:rPr lang="pt-BR" b="1" smtClean="0">
                <a:solidFill>
                  <a:srgbClr val="000000"/>
                </a:solidFill>
              </a:rPr>
              <a:t>Justificativa das Regiões:</a:t>
            </a:r>
            <a:r>
              <a:rPr lang="pt-BR" smtClean="0">
                <a:solidFill>
                  <a:srgbClr val="000000"/>
                </a:solidFill>
              </a:rPr>
              <a:t> Embora o folheto de serviço (SP) Mídias sociais e nossos princípios orientadores esteja disponível há alguns anos, ele nunca passou pela revisão da irmandade nem recebeu comentários ou sugestões, tendo sido distribuído como material aprovado pelo Quadro Mundial.  De acordo com a nossa longa prática de usar apenas material aprovado pela irmandade nas reuniões de NA, faria muito sentido ter esse valioso recurso disponível para grupos, especialmente na era atual de “hashtags”, “tweets”, marcações etc. que podem afetar o anonimato do membro sem o seu conhecimento e, às vezes, resultam em consequências negativas para esse companheiro "excluído". </a:t>
            </a:r>
          </a:p>
          <a:p>
            <a:pPr eaLnBrk="1" hangingPunct="1">
              <a:spcBef>
                <a:spcPct val="0"/>
              </a:spcBef>
            </a:pPr>
            <a:endParaRPr lang="en-US" smtClean="0"/>
          </a:p>
        </p:txBody>
      </p:sp>
      <p:sp>
        <p:nvSpPr>
          <p:cNvPr id="60421"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9CC6D83C-CBEA-4696-8858-BC6A67B398EE}" type="slidenum">
              <a:rPr lang="en-US" sz="1200">
                <a:latin typeface="Calibri" pitchFamily="34" charset="0"/>
              </a:rPr>
              <a:pPr algn="r"/>
              <a:t>11</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6"/>
          <p:cNvSpPr>
            <a:spLocks noGrp="1" noChangeArrowheads="1"/>
          </p:cNvSpPr>
          <p:nvPr>
            <p:ph type="sldNum" sz="quarter" idx="5"/>
          </p:nvPr>
        </p:nvSpPr>
        <p:spPr>
          <a:noFill/>
          <a:ln>
            <a:headEnd/>
            <a:tailEnd/>
          </a:ln>
        </p:spPr>
        <p:txBody>
          <a:bodyPr/>
          <a:lstStyle/>
          <a:p>
            <a:fld id="{340A8747-C541-4D2F-A909-97323BE1BE4A}" type="slidenum">
              <a:rPr lang="en-US"/>
              <a:pPr/>
              <a:t>12</a:t>
            </a:fld>
            <a:endParaRPr lang="en-US"/>
          </a:p>
        </p:txBody>
      </p:sp>
      <p:sp>
        <p:nvSpPr>
          <p:cNvPr id="61443" name="Slide Image Placeholder 1"/>
          <p:cNvSpPr>
            <a:spLocks noChangeArrowheads="1" noTextEdit="1"/>
          </p:cNvSpPr>
          <p:nvPr>
            <p:ph type="sldImg"/>
          </p:nvPr>
        </p:nvSpPr>
        <p:spPr>
          <a:noFill/>
          <a:ln cap="flat">
            <a:miter lim="800000"/>
            <a:headEnd type="none" w="med" len="med"/>
            <a:tailEnd type="none" w="med" len="med"/>
          </a:ln>
        </p:spPr>
      </p:sp>
      <p:sp>
        <p:nvSpPr>
          <p:cNvPr id="61444" name="Notes Placeholder 2"/>
          <p:cNvSpPr>
            <a:spLocks noChangeArrowheads="1"/>
          </p:cNvSpPr>
          <p:nvPr>
            <p:ph type="body" idx="1"/>
          </p:nvPr>
        </p:nvSpPr>
        <p:spPr>
          <a:noFill/>
          <a:ln/>
        </p:spPr>
        <p:txBody>
          <a:bodyPr/>
          <a:lstStyle/>
          <a:p>
            <a:pPr eaLnBrk="1" hangingPunct="1">
              <a:spcBef>
                <a:spcPct val="0"/>
              </a:spcBef>
            </a:pPr>
            <a:r>
              <a:rPr lang="pt-BR" b="1" smtClean="0">
                <a:solidFill>
                  <a:srgbClr val="000000"/>
                </a:solidFill>
              </a:rPr>
              <a:t>Resposta do Quadro Mundial: </a:t>
            </a:r>
            <a:r>
              <a:rPr lang="pt-BR" smtClean="0">
                <a:solidFill>
                  <a:srgbClr val="000000"/>
                </a:solidFill>
              </a:rPr>
              <a:t>Achamos que há vantagens e desvantagens na conversão de Mídias sociais e nossos princípios orientadores em um folheto informativo.  Embora não sejam tão comuns e disponíveis quanto os folhetos informativos (IPs), os folhetos de serviço (SPs) são adquiridos por muitos grupos e mantidos na mesa de literatura para referência. A conversão desse folheto em IP significaria que mais membros seriam expostos ao seu conteúdo, uma vez que os IPs costumam ter maior distribuição do que os folhetos de serviço. Por outro lado, ao se tornar um IP, quaisquer potenciais revisões ou mudanças no texto precisariam ser previamente publicadas no </a:t>
            </a:r>
            <a:r>
              <a:rPr lang="pt-BR" i="1" smtClean="0">
                <a:solidFill>
                  <a:srgbClr val="000000"/>
                </a:solidFill>
              </a:rPr>
              <a:t>Relatório da Agenda da Conferência</a:t>
            </a:r>
            <a:r>
              <a:rPr lang="pt-BR" smtClean="0">
                <a:solidFill>
                  <a:srgbClr val="000000"/>
                </a:solidFill>
              </a:rPr>
              <a:t> e aprovadas na WSC.</a:t>
            </a:r>
          </a:p>
          <a:p>
            <a:pPr eaLnBrk="1" hangingPunct="1">
              <a:spcBef>
                <a:spcPct val="0"/>
              </a:spcBef>
            </a:pPr>
            <a:endParaRPr lang="en-US" smtClean="0"/>
          </a:p>
          <a:p>
            <a:pPr eaLnBrk="1" hangingPunct="1">
              <a:spcBef>
                <a:spcPct val="0"/>
              </a:spcBef>
            </a:pPr>
            <a:r>
              <a:rPr lang="pt-BR" smtClean="0">
                <a:solidFill>
                  <a:srgbClr val="000000"/>
                </a:solidFill>
              </a:rPr>
              <a:t>Se esta moção for aprovada, não achamos que seria necessário formar um grupo de trabalho. O folheto de serviço existente poderia ser eviado para um período de 90 dias para revisão e comentários, o que envolveria despesas mínimas. Realizamos um trâmite semelhante no projeto de conversão do folheto de serviço </a:t>
            </a:r>
            <a:r>
              <a:rPr lang="pt-BR" i="1" smtClean="0">
                <a:solidFill>
                  <a:srgbClr val="000000"/>
                </a:solidFill>
              </a:rPr>
              <a:t>Uma introdução às reuniões de NA</a:t>
            </a:r>
            <a:r>
              <a:rPr lang="pt-BR" smtClean="0">
                <a:solidFill>
                  <a:srgbClr val="000000"/>
                </a:solidFill>
              </a:rPr>
              <a:t> em um folheto informativo. Também adicionamos esta ideia à pesquisa de literatura, que está incluída neste </a:t>
            </a:r>
            <a:r>
              <a:rPr lang="pt-BR" i="1" smtClean="0">
                <a:solidFill>
                  <a:srgbClr val="000000"/>
                </a:solidFill>
              </a:rPr>
              <a:t>Relatório da Agenda da Conferência</a:t>
            </a:r>
            <a:r>
              <a:rPr lang="pt-BR" smtClean="0">
                <a:solidFill>
                  <a:srgbClr val="000000"/>
                </a:solidFill>
              </a:rPr>
              <a:t> e pode ser baixado em </a:t>
            </a:r>
            <a:r>
              <a:rPr lang="pt-BR" u="sng" smtClean="0">
                <a:solidFill>
                  <a:srgbClr val="000000"/>
                </a:solidFill>
                <a:hlinkClick r:id="rId3"/>
              </a:rPr>
              <a:t>www.na.org/conference</a:t>
            </a:r>
            <a:r>
              <a:rPr lang="pt-BR" smtClean="0">
                <a:solidFill>
                  <a:srgbClr val="000000"/>
                </a:solidFill>
              </a:rPr>
              <a:t>. </a:t>
            </a:r>
          </a:p>
          <a:p>
            <a:pPr eaLnBrk="1" hangingPunct="1">
              <a:spcBef>
                <a:spcPct val="0"/>
              </a:spcBef>
            </a:pPr>
            <a:endParaRPr lang="en-US" smtClean="0"/>
          </a:p>
        </p:txBody>
      </p:sp>
      <p:sp>
        <p:nvSpPr>
          <p:cNvPr id="61445"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7E93BE35-F9DE-4621-A188-B08B30530977}" type="slidenum">
              <a:rPr lang="en-US" sz="1200">
                <a:latin typeface="Calibri" pitchFamily="34" charset="0"/>
              </a:rPr>
              <a:pPr algn="r"/>
              <a:t>12</a:t>
            </a:fld>
            <a:endParaRPr 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6"/>
          <p:cNvSpPr>
            <a:spLocks noGrp="1" noChangeArrowheads="1"/>
          </p:cNvSpPr>
          <p:nvPr>
            <p:ph type="sldNum" sz="quarter" idx="5"/>
          </p:nvPr>
        </p:nvSpPr>
        <p:spPr>
          <a:noFill/>
          <a:ln>
            <a:headEnd/>
            <a:tailEnd/>
          </a:ln>
        </p:spPr>
        <p:txBody>
          <a:bodyPr/>
          <a:lstStyle/>
          <a:p>
            <a:fld id="{BFA5F402-4CD8-4CAC-BB2C-8E9AC1240F2D}" type="slidenum">
              <a:rPr lang="en-US"/>
              <a:pPr/>
              <a:t>14</a:t>
            </a:fld>
            <a:endParaRPr lang="en-US"/>
          </a:p>
        </p:txBody>
      </p:sp>
      <p:sp>
        <p:nvSpPr>
          <p:cNvPr id="62467" name="Slide Image Placeholder 1"/>
          <p:cNvSpPr>
            <a:spLocks noChangeArrowheads="1" noTextEdit="1"/>
          </p:cNvSpPr>
          <p:nvPr>
            <p:ph type="sldImg"/>
          </p:nvPr>
        </p:nvSpPr>
        <p:spPr>
          <a:noFill/>
          <a:ln cap="flat">
            <a:miter lim="800000"/>
            <a:headEnd type="none" w="med" len="med"/>
            <a:tailEnd type="none" w="med" len="med"/>
          </a:ln>
        </p:spPr>
      </p:sp>
      <p:sp>
        <p:nvSpPr>
          <p:cNvPr id="62468" name="Notes Placeholder 2"/>
          <p:cNvSpPr>
            <a:spLocks noChangeArrowheads="1"/>
          </p:cNvSpPr>
          <p:nvPr>
            <p:ph type="body" idx="1"/>
          </p:nvPr>
        </p:nvSpPr>
        <p:spPr>
          <a:noFill/>
          <a:ln/>
        </p:spPr>
        <p:txBody>
          <a:bodyPr/>
          <a:lstStyle/>
          <a:p>
            <a:pPr eaLnBrk="1" hangingPunct="1">
              <a:spcBef>
                <a:spcPct val="0"/>
              </a:spcBef>
            </a:pPr>
            <a:r>
              <a:rPr lang="pt-BR" b="1" smtClean="0">
                <a:solidFill>
                  <a:srgbClr val="000000"/>
                </a:solidFill>
              </a:rPr>
              <a:t>Moção 2:</a:t>
            </a:r>
            <a:r>
              <a:rPr lang="pt-BR" smtClean="0">
                <a:solidFill>
                  <a:srgbClr val="000000"/>
                </a:solidFill>
              </a:rPr>
              <a:t> Retirar de catálogo e do estoque do NAWS o IP n° 27 </a:t>
            </a:r>
            <a:r>
              <a:rPr lang="pt-BR" i="1" smtClean="0">
                <a:solidFill>
                  <a:srgbClr val="000000"/>
                </a:solidFill>
              </a:rPr>
              <a:t>Para pais ou responsáveis dos adictos de NA.</a:t>
            </a:r>
          </a:p>
          <a:p>
            <a:pPr eaLnBrk="1" hangingPunct="1">
              <a:spcBef>
                <a:spcPct val="0"/>
              </a:spcBef>
            </a:pPr>
            <a:r>
              <a:rPr lang="pt-BR" b="1" smtClean="0">
                <a:solidFill>
                  <a:srgbClr val="000000"/>
                </a:solidFill>
              </a:rPr>
              <a:t>Propósito: </a:t>
            </a:r>
            <a:r>
              <a:rPr lang="pt-BR" smtClean="0">
                <a:solidFill>
                  <a:srgbClr val="000000"/>
                </a:solidFill>
              </a:rPr>
              <a:t>Retirar o folheto da lista de produtos e literaturas de NA aprovadas pela Irmandade de NA </a:t>
            </a:r>
          </a:p>
          <a:p>
            <a:pPr eaLnBrk="1" hangingPunct="1">
              <a:spcBef>
                <a:spcPct val="0"/>
              </a:spcBef>
            </a:pPr>
            <a:r>
              <a:rPr lang="pt-BR" b="1" smtClean="0">
                <a:solidFill>
                  <a:srgbClr val="000000"/>
                </a:solidFill>
              </a:rPr>
              <a:t>Apresentada por: </a:t>
            </a:r>
            <a:r>
              <a:rPr lang="pt-BR" smtClean="0">
                <a:solidFill>
                  <a:srgbClr val="000000"/>
                </a:solidFill>
              </a:rPr>
              <a:t>Região Venezuela</a:t>
            </a:r>
          </a:p>
          <a:p>
            <a:pPr eaLnBrk="1" hangingPunct="1">
              <a:spcBef>
                <a:spcPct val="0"/>
              </a:spcBef>
            </a:pPr>
            <a:endParaRPr lang="en-US" smtClean="0"/>
          </a:p>
        </p:txBody>
      </p:sp>
      <p:sp>
        <p:nvSpPr>
          <p:cNvPr id="62469"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3063B904-0118-411A-B914-4CA81F825A11}" type="slidenum">
              <a:rPr lang="en-US" sz="1200">
                <a:latin typeface="Calibri" pitchFamily="34" charset="0"/>
              </a:rPr>
              <a:pPr algn="r"/>
              <a:t>14</a:t>
            </a:fld>
            <a:endParaRPr 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6"/>
          <p:cNvSpPr>
            <a:spLocks noGrp="1" noChangeArrowheads="1"/>
          </p:cNvSpPr>
          <p:nvPr>
            <p:ph type="sldNum" sz="quarter" idx="5"/>
          </p:nvPr>
        </p:nvSpPr>
        <p:spPr>
          <a:noFill/>
          <a:ln>
            <a:headEnd/>
            <a:tailEnd/>
          </a:ln>
        </p:spPr>
        <p:txBody>
          <a:bodyPr/>
          <a:lstStyle/>
          <a:p>
            <a:fld id="{00552C17-C1B6-46E4-84B6-5A5A72DC257E}" type="slidenum">
              <a:rPr lang="en-US"/>
              <a:pPr/>
              <a:t>15</a:t>
            </a:fld>
            <a:endParaRPr lang="en-US"/>
          </a:p>
        </p:txBody>
      </p:sp>
      <p:sp>
        <p:nvSpPr>
          <p:cNvPr id="63491" name="Slide Image Placeholder 1"/>
          <p:cNvSpPr>
            <a:spLocks noChangeArrowheads="1" noTextEdit="1"/>
          </p:cNvSpPr>
          <p:nvPr>
            <p:ph type="sldImg"/>
          </p:nvPr>
        </p:nvSpPr>
        <p:spPr>
          <a:noFill/>
          <a:ln cap="flat">
            <a:miter lim="800000"/>
            <a:headEnd type="none" w="med" len="med"/>
            <a:tailEnd type="none" w="med" len="med"/>
          </a:ln>
        </p:spPr>
      </p:sp>
      <p:sp>
        <p:nvSpPr>
          <p:cNvPr id="63492" name="Notes Placeholder 2"/>
          <p:cNvSpPr>
            <a:spLocks noChangeArrowheads="1"/>
          </p:cNvSpPr>
          <p:nvPr>
            <p:ph type="body" idx="1"/>
          </p:nvPr>
        </p:nvSpPr>
        <p:spPr>
          <a:noFill/>
          <a:ln/>
        </p:spPr>
        <p:txBody>
          <a:bodyPr/>
          <a:lstStyle/>
          <a:p>
            <a:pPr eaLnBrk="1" hangingPunct="1">
              <a:spcBef>
                <a:spcPct val="0"/>
              </a:spcBef>
            </a:pPr>
            <a:r>
              <a:rPr lang="pt-BR" b="1" smtClean="0">
                <a:solidFill>
                  <a:srgbClr val="000000"/>
                </a:solidFill>
              </a:rPr>
              <a:t>Justificativa da Região:</a:t>
            </a:r>
            <a:r>
              <a:rPr lang="pt-BR" smtClean="0">
                <a:solidFill>
                  <a:srgbClr val="000000"/>
                </a:solidFill>
              </a:rPr>
              <a:t> Isso faria com que focássemos mais no nosso propósito primordial de levar a mensagem ao adicto que ainda sofre, e não a suas famílias, amigos ou conhecidos. Em breve, poderíamos cair na tentação de criar literaturas de recuperação para cônjuges de adictos, para seus empregadores, etc. Embora este folheto tenha sido pedido em pesquisas anteriores de elaboração de novas literaturas e tenha sido aprovado, acreditamos que ele não lida com uma questão de NA. </a:t>
            </a:r>
          </a:p>
          <a:p>
            <a:pPr eaLnBrk="1" hangingPunct="1">
              <a:spcBef>
                <a:spcPct val="0"/>
              </a:spcBef>
            </a:pPr>
            <a:endParaRPr lang="en-US" smtClean="0"/>
          </a:p>
        </p:txBody>
      </p:sp>
      <p:sp>
        <p:nvSpPr>
          <p:cNvPr id="63493"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088FC0F4-441C-4183-A555-6822CC7E8112}" type="slidenum">
              <a:rPr lang="en-US" sz="1200">
                <a:latin typeface="Calibri" pitchFamily="34" charset="0"/>
              </a:rPr>
              <a:pPr algn="r"/>
              <a:t>15</a:t>
            </a:fld>
            <a:endParaRPr lang="en-US"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6"/>
          <p:cNvSpPr>
            <a:spLocks noGrp="1" noChangeArrowheads="1"/>
          </p:cNvSpPr>
          <p:nvPr>
            <p:ph type="sldNum" sz="quarter" idx="5"/>
          </p:nvPr>
        </p:nvSpPr>
        <p:spPr>
          <a:noFill/>
          <a:ln>
            <a:headEnd/>
            <a:tailEnd/>
          </a:ln>
        </p:spPr>
        <p:txBody>
          <a:bodyPr/>
          <a:lstStyle/>
          <a:p>
            <a:fld id="{371B15F1-CE59-4FE9-9DE7-458DA26152D5}" type="slidenum">
              <a:rPr lang="en-US"/>
              <a:pPr/>
              <a:t>16</a:t>
            </a:fld>
            <a:endParaRPr lang="en-US"/>
          </a:p>
        </p:txBody>
      </p:sp>
      <p:sp>
        <p:nvSpPr>
          <p:cNvPr id="64515" name="Slide Image Placeholder 1"/>
          <p:cNvSpPr>
            <a:spLocks noChangeArrowheads="1" noTextEdit="1"/>
          </p:cNvSpPr>
          <p:nvPr>
            <p:ph type="sldImg"/>
          </p:nvPr>
        </p:nvSpPr>
        <p:spPr>
          <a:noFill/>
          <a:ln cap="flat">
            <a:miter lim="800000"/>
            <a:headEnd type="none" w="med" len="med"/>
            <a:tailEnd type="none" w="med" len="med"/>
          </a:ln>
        </p:spPr>
      </p:sp>
      <p:sp>
        <p:nvSpPr>
          <p:cNvPr id="64516"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Também não consideramos que seja um folheto de RP ou IP para profissionais ou para o público em geral, como Narcóticos Anônimos: um recurso em nossa comunidade, Informação sobre NA, Pesquisa de participação de membros, NA e pessoas em tratamento assistido com medicação e, agora, Narcóticos Anônimos e saúde e doença mental.</a:t>
            </a:r>
          </a:p>
          <a:p>
            <a:pPr eaLnBrk="1" hangingPunct="1">
              <a:spcBef>
                <a:spcPct val="0"/>
              </a:spcBef>
            </a:pPr>
            <a:endParaRPr lang="en-US" smtClean="0"/>
          </a:p>
        </p:txBody>
      </p:sp>
      <p:sp>
        <p:nvSpPr>
          <p:cNvPr id="64517"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3BFBBB6C-099C-4745-AF27-8E81710DD6AE}" type="slidenum">
              <a:rPr lang="en-US" sz="1200">
                <a:latin typeface="Calibri" pitchFamily="34" charset="0"/>
              </a:rPr>
              <a:pPr algn="r"/>
              <a:t>16</a:t>
            </a:fld>
            <a:endParaRPr 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6"/>
          <p:cNvSpPr>
            <a:spLocks noGrp="1" noChangeArrowheads="1"/>
          </p:cNvSpPr>
          <p:nvPr>
            <p:ph type="sldNum" sz="quarter" idx="5"/>
          </p:nvPr>
        </p:nvSpPr>
        <p:spPr>
          <a:noFill/>
          <a:ln>
            <a:headEnd/>
            <a:tailEnd/>
          </a:ln>
        </p:spPr>
        <p:txBody>
          <a:bodyPr/>
          <a:lstStyle/>
          <a:p>
            <a:fld id="{9B8A7BDF-E0DC-4DBA-97A8-B9B22BF24019}" type="slidenum">
              <a:rPr lang="en-US"/>
              <a:pPr/>
              <a:t>17</a:t>
            </a:fld>
            <a:endParaRPr lang="en-US"/>
          </a:p>
        </p:txBody>
      </p:sp>
      <p:sp>
        <p:nvSpPr>
          <p:cNvPr id="65539" name="Slide Image Placeholder 1"/>
          <p:cNvSpPr>
            <a:spLocks noChangeArrowheads="1" noTextEdit="1"/>
          </p:cNvSpPr>
          <p:nvPr>
            <p:ph type="sldImg"/>
          </p:nvPr>
        </p:nvSpPr>
        <p:spPr>
          <a:noFill/>
          <a:ln cap="flat">
            <a:miter lim="800000"/>
            <a:headEnd type="none" w="med" len="med"/>
            <a:tailEnd type="none" w="med" len="med"/>
          </a:ln>
        </p:spPr>
      </p:sp>
      <p:sp>
        <p:nvSpPr>
          <p:cNvPr id="65540" name="Notes Placeholder 2"/>
          <p:cNvSpPr>
            <a:spLocks noChangeArrowheads="1"/>
          </p:cNvSpPr>
          <p:nvPr>
            <p:ph type="body" idx="1"/>
          </p:nvPr>
        </p:nvSpPr>
        <p:spPr>
          <a:noFill/>
          <a:ln/>
        </p:spPr>
        <p:txBody>
          <a:bodyPr/>
          <a:lstStyle/>
          <a:p>
            <a:pPr eaLnBrk="1" hangingPunct="1">
              <a:spcBef>
                <a:spcPct val="0"/>
              </a:spcBef>
            </a:pPr>
            <a:r>
              <a:rPr lang="pt-BR" b="1" smtClean="0">
                <a:solidFill>
                  <a:srgbClr val="000000"/>
                </a:solidFill>
              </a:rPr>
              <a:t>Resposta do Quadro Mundial: </a:t>
            </a:r>
            <a:r>
              <a:rPr lang="pt-BR" smtClean="0">
                <a:solidFill>
                  <a:srgbClr val="000000"/>
                </a:solidFill>
              </a:rPr>
              <a:t>A WSC 2006 aprovou um projeto de literatura direcionada para jovens, que incluiu um grupo de membros muito jovens que disseram ser muito necessário essa peça de literatura. Esse IP somente fornece informação relevante sobre NA para pais e responsáveis e não os aconselha de forma alguma. Parece apropriado descrever NA para essas pessoas, em vez de esperar que uma organização externa assuma essa responsabilidade. O texto do </a:t>
            </a:r>
            <a:r>
              <a:rPr lang="pt-BR" i="1" smtClean="0">
                <a:solidFill>
                  <a:srgbClr val="000000"/>
                </a:solidFill>
              </a:rPr>
              <a:t>CAR</a:t>
            </a:r>
            <a:r>
              <a:rPr lang="pt-BR" smtClean="0">
                <a:solidFill>
                  <a:srgbClr val="000000"/>
                </a:solidFill>
              </a:rPr>
              <a:t> 2008, continua relevante e nos lembra que este IP "pode significar a diferença entre um adicto jovem ter ou não autorização para frequentar as reuniões de NA." Este IP está atualmente traduzido para doze idiomas, e já foram distribuídos mais de 700.000 exemplares desde sua publicação em 2008.</a:t>
            </a:r>
          </a:p>
        </p:txBody>
      </p:sp>
      <p:sp>
        <p:nvSpPr>
          <p:cNvPr id="65541"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5B87FB5D-D2E3-4322-B4D8-5AC800E0DDBB}" type="slidenum">
              <a:rPr lang="en-US" sz="1200">
                <a:latin typeface="Calibri" pitchFamily="34" charset="0"/>
              </a:rPr>
              <a:pPr algn="r"/>
              <a:t>17</a:t>
            </a:fld>
            <a:endParaRPr lang="en-US"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6"/>
          <p:cNvSpPr>
            <a:spLocks noGrp="1" noChangeArrowheads="1"/>
          </p:cNvSpPr>
          <p:nvPr>
            <p:ph type="sldNum" sz="quarter" idx="5"/>
          </p:nvPr>
        </p:nvSpPr>
        <p:spPr>
          <a:noFill/>
          <a:ln>
            <a:headEnd/>
            <a:tailEnd/>
          </a:ln>
        </p:spPr>
        <p:txBody>
          <a:bodyPr/>
          <a:lstStyle/>
          <a:p>
            <a:fld id="{653919D9-6644-4DC3-9B43-5A3FAD6298A1}" type="slidenum">
              <a:rPr lang="en-US"/>
              <a:pPr/>
              <a:t>19</a:t>
            </a:fld>
            <a:endParaRPr lang="en-US"/>
          </a:p>
        </p:txBody>
      </p:sp>
      <p:sp>
        <p:nvSpPr>
          <p:cNvPr id="66563" name="Slide Image Placeholder 1"/>
          <p:cNvSpPr>
            <a:spLocks noChangeArrowheads="1" noTextEdit="1"/>
          </p:cNvSpPr>
          <p:nvPr>
            <p:ph type="sldImg"/>
          </p:nvPr>
        </p:nvSpPr>
        <p:spPr>
          <a:noFill/>
          <a:ln cap="flat">
            <a:miter lim="800000"/>
            <a:headEnd type="none" w="med" len="med"/>
            <a:tailEnd type="none" w="med" len="med"/>
          </a:ln>
        </p:spPr>
      </p:sp>
      <p:sp>
        <p:nvSpPr>
          <p:cNvPr id="66564" name="Notes Placeholder 2"/>
          <p:cNvSpPr>
            <a:spLocks noChangeArrowheads="1"/>
          </p:cNvSpPr>
          <p:nvPr>
            <p:ph type="body" idx="1"/>
          </p:nvPr>
        </p:nvSpPr>
        <p:spPr>
          <a:noFill/>
          <a:ln/>
        </p:spPr>
        <p:txBody>
          <a:bodyPr/>
          <a:lstStyle/>
          <a:p>
            <a:pPr eaLnBrk="1" hangingPunct="1">
              <a:spcBef>
                <a:spcPct val="0"/>
              </a:spcBef>
            </a:pPr>
            <a:r>
              <a:rPr lang="pt-BR" b="1" smtClean="0">
                <a:solidFill>
                  <a:srgbClr val="000000"/>
                </a:solidFill>
              </a:rPr>
              <a:t>Moção 3: </a:t>
            </a:r>
            <a:r>
              <a:rPr lang="pt-BR" smtClean="0">
                <a:solidFill>
                  <a:srgbClr val="000000"/>
                </a:solidFill>
              </a:rPr>
              <a:t>Direcionar o Quadro Mundial a criar um plano de projeto de livreto de Estudo de Passos contendo perguntas derivadas apenas de frases do capítulo "Como funciona" do Texto Básico, para deliberação na WSC 2020.</a:t>
            </a:r>
          </a:p>
          <a:p>
            <a:pPr eaLnBrk="1" hangingPunct="1">
              <a:spcBef>
                <a:spcPct val="0"/>
              </a:spcBef>
            </a:pPr>
            <a:r>
              <a:rPr lang="pt-BR" b="1" smtClean="0">
                <a:solidFill>
                  <a:srgbClr val="000000"/>
                </a:solidFill>
              </a:rPr>
              <a:t>Propósito: </a:t>
            </a:r>
            <a:r>
              <a:rPr lang="pt-BR" smtClean="0">
                <a:solidFill>
                  <a:srgbClr val="000000"/>
                </a:solidFill>
              </a:rPr>
              <a:t>Criar um livreto aprovado pela irmandade, de baixo custo, com perguntas para estudo de Passos de NA diretamente relacionadas com o Texto Básico, sem necessidade de interpretação adicional.</a:t>
            </a:r>
          </a:p>
          <a:p>
            <a:pPr eaLnBrk="1" hangingPunct="1">
              <a:spcBef>
                <a:spcPct val="0"/>
              </a:spcBef>
            </a:pPr>
            <a:r>
              <a:rPr lang="pt-BR" b="1" smtClean="0">
                <a:solidFill>
                  <a:srgbClr val="000000"/>
                </a:solidFill>
              </a:rPr>
              <a:t>Apresentada por: </a:t>
            </a:r>
            <a:r>
              <a:rPr lang="pt-BR" smtClean="0">
                <a:solidFill>
                  <a:srgbClr val="000000"/>
                </a:solidFill>
              </a:rPr>
              <a:t>Região Baja Son</a:t>
            </a:r>
          </a:p>
          <a:p>
            <a:pPr eaLnBrk="1" hangingPunct="1">
              <a:spcBef>
                <a:spcPct val="0"/>
              </a:spcBef>
            </a:pPr>
            <a:endParaRPr lang="en-US" smtClean="0"/>
          </a:p>
        </p:txBody>
      </p:sp>
      <p:sp>
        <p:nvSpPr>
          <p:cNvPr id="66565"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FF25A04F-0A70-415B-93F1-B86D48C820DD}" type="slidenum">
              <a:rPr lang="en-US" sz="1200">
                <a:latin typeface="Calibri" pitchFamily="34" charset="0"/>
              </a:rPr>
              <a:pPr algn="r"/>
              <a:t>19</a:t>
            </a:fld>
            <a:endParaRPr lang="en-US"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6"/>
          <p:cNvSpPr>
            <a:spLocks noGrp="1" noChangeArrowheads="1"/>
          </p:cNvSpPr>
          <p:nvPr>
            <p:ph type="sldNum" sz="quarter" idx="5"/>
          </p:nvPr>
        </p:nvSpPr>
        <p:spPr>
          <a:noFill/>
          <a:ln>
            <a:headEnd/>
            <a:tailEnd/>
          </a:ln>
        </p:spPr>
        <p:txBody>
          <a:bodyPr/>
          <a:lstStyle/>
          <a:p>
            <a:fld id="{DB3F845D-3831-42C5-8348-262943226215}" type="slidenum">
              <a:rPr lang="en-US"/>
              <a:pPr/>
              <a:t>20</a:t>
            </a:fld>
            <a:endParaRPr lang="en-US"/>
          </a:p>
        </p:txBody>
      </p:sp>
      <p:sp>
        <p:nvSpPr>
          <p:cNvPr id="67587" name="Slide Image Placeholder 1"/>
          <p:cNvSpPr>
            <a:spLocks noChangeArrowheads="1" noTextEdit="1"/>
          </p:cNvSpPr>
          <p:nvPr>
            <p:ph type="sldImg"/>
          </p:nvPr>
        </p:nvSpPr>
        <p:spPr>
          <a:noFill/>
          <a:ln cap="flat">
            <a:miter lim="800000"/>
            <a:headEnd type="none" w="med" len="med"/>
            <a:tailEnd type="none" w="med" len="med"/>
          </a:ln>
        </p:spPr>
      </p:sp>
      <p:sp>
        <p:nvSpPr>
          <p:cNvPr id="67588" name="Notes Placeholder 2"/>
          <p:cNvSpPr>
            <a:spLocks noChangeArrowheads="1"/>
          </p:cNvSpPr>
          <p:nvPr>
            <p:ph type="body" idx="1"/>
          </p:nvPr>
        </p:nvSpPr>
        <p:spPr>
          <a:noFill/>
          <a:ln/>
        </p:spPr>
        <p:txBody>
          <a:bodyPr/>
          <a:lstStyle/>
          <a:p>
            <a:pPr eaLnBrk="1" hangingPunct="1">
              <a:spcBef>
                <a:spcPct val="0"/>
              </a:spcBef>
            </a:pPr>
            <a:r>
              <a:rPr lang="pt-BR" b="1" smtClean="0">
                <a:solidFill>
                  <a:srgbClr val="000000"/>
                </a:solidFill>
              </a:rPr>
              <a:t>Justificativa da Região:</a:t>
            </a:r>
            <a:r>
              <a:rPr lang="pt-BR" smtClean="0">
                <a:solidFill>
                  <a:srgbClr val="000000"/>
                </a:solidFill>
              </a:rPr>
              <a:t> A finalidade desta moção é disponibilizar através do Escritório Mundial de Serviço o questionário “NA Back to the Basic, Basic Text Step Study Questions” (NA de volta ao básico: perguntas para estudo de Passos do Texto Básico).  Essas perguntas são usadas no Canadá e nos Estados Unidos há mais de 30 anos, e em espanhol são conhecidas de muitos falantes do idioma que estão em recuperação nas Américas do Norte, Central e do Sul. Nosso Texto Básico oferece à irmandade definições de termos de recuperação de NA e explicações. Quando os clientes dos centros de tratamento estudam o Texto Básico, eles estão aprendendo sobre NA com a nossa literatura, e não através de uma interpretação. </a:t>
            </a:r>
          </a:p>
          <a:p>
            <a:pPr eaLnBrk="1" hangingPunct="1">
              <a:spcBef>
                <a:spcPct val="0"/>
              </a:spcBef>
            </a:pPr>
            <a:endParaRPr lang="en-US" smtClean="0"/>
          </a:p>
        </p:txBody>
      </p:sp>
      <p:sp>
        <p:nvSpPr>
          <p:cNvPr id="67589"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A06C0613-7CFA-412B-BA18-F5697EC6361A}" type="slidenum">
              <a:rPr lang="en-US" sz="1200">
                <a:latin typeface="Calibri" pitchFamily="34" charset="0"/>
              </a:rPr>
              <a:pPr algn="r"/>
              <a:t>20</a:t>
            </a:fld>
            <a:endParaRPr lang="en-US"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6"/>
          <p:cNvSpPr>
            <a:spLocks noGrp="1" noChangeArrowheads="1"/>
          </p:cNvSpPr>
          <p:nvPr>
            <p:ph type="sldNum" sz="quarter" idx="5"/>
          </p:nvPr>
        </p:nvSpPr>
        <p:spPr>
          <a:noFill/>
          <a:ln>
            <a:headEnd/>
            <a:tailEnd/>
          </a:ln>
        </p:spPr>
        <p:txBody>
          <a:bodyPr/>
          <a:lstStyle/>
          <a:p>
            <a:fld id="{6EFCEC52-A4BD-46A7-A04B-E5216D4E4B20}" type="slidenum">
              <a:rPr lang="en-US"/>
              <a:pPr/>
              <a:t>21</a:t>
            </a:fld>
            <a:endParaRPr lang="en-US"/>
          </a:p>
        </p:txBody>
      </p:sp>
      <p:sp>
        <p:nvSpPr>
          <p:cNvPr id="68611" name="Slide Image Placeholder 1"/>
          <p:cNvSpPr>
            <a:spLocks noChangeArrowheads="1" noTextEdit="1"/>
          </p:cNvSpPr>
          <p:nvPr>
            <p:ph type="sldImg"/>
          </p:nvPr>
        </p:nvSpPr>
        <p:spPr>
          <a:noFill/>
          <a:ln cap="flat">
            <a:miter lim="800000"/>
            <a:headEnd type="none" w="med" len="med"/>
            <a:tailEnd type="none" w="med" len="med"/>
          </a:ln>
        </p:spPr>
      </p:sp>
      <p:sp>
        <p:nvSpPr>
          <p:cNvPr id="68612"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A beleza dessas perguntas para estudo de Passos do Texto Básico é que a resposta é sempre a linha original do Texto Básico a partir da qual a pergunta foi criada. Como a resposta não se baseia em personalidades, as perguntas funcionam bem em localidades em desenvolvimento ou isoladas, ou à distância por telefone e internet. Este não é um pedido para desenvolver um novo livro. Há 483 perguntas no formulário completo de Perguntas para estudo dos Doze Passos do Texto Básico, e o resultado desta moção seria um livreto grampeado do tamanho do Livreto do grupo.</a:t>
            </a:r>
          </a:p>
        </p:txBody>
      </p:sp>
      <p:sp>
        <p:nvSpPr>
          <p:cNvPr id="68613"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6B8A22C5-3374-45EA-ADD7-E386CE48104C}" type="slidenum">
              <a:rPr lang="en-US" sz="1200">
                <a:latin typeface="Calibri" pitchFamily="34" charset="0"/>
              </a:rPr>
              <a:pPr algn="r"/>
              <a:t>21</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6"/>
          <p:cNvSpPr>
            <a:spLocks noGrp="1" noChangeArrowheads="1"/>
          </p:cNvSpPr>
          <p:nvPr>
            <p:ph type="sldNum" sz="quarter" idx="5"/>
          </p:nvPr>
        </p:nvSpPr>
        <p:spPr>
          <a:noFill/>
          <a:ln>
            <a:headEnd/>
            <a:tailEnd/>
          </a:ln>
        </p:spPr>
        <p:txBody>
          <a:bodyPr/>
          <a:lstStyle/>
          <a:p>
            <a:fld id="{D44DCF84-884C-4F8A-A69E-0E93874B1A15}" type="slidenum">
              <a:rPr lang="en-US"/>
              <a:pPr/>
              <a:t>2</a:t>
            </a:fld>
            <a:endParaRPr lang="en-US"/>
          </a:p>
        </p:txBody>
      </p:sp>
      <p:sp>
        <p:nvSpPr>
          <p:cNvPr id="51203" name="Slide Image Placeholder 1"/>
          <p:cNvSpPr>
            <a:spLocks noChangeArrowheads="1" noTextEdit="1"/>
          </p:cNvSpPr>
          <p:nvPr>
            <p:ph type="sldImg"/>
          </p:nvPr>
        </p:nvSpPr>
        <p:spPr>
          <a:noFill/>
          <a:ln cap="flat">
            <a:miter lim="800000"/>
            <a:headEnd type="none" w="med" len="med"/>
            <a:tailEnd type="none" w="med" len="med"/>
          </a:ln>
        </p:spPr>
      </p:sp>
      <p:sp>
        <p:nvSpPr>
          <p:cNvPr id="51204"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Esta apresentação cobre as páginas iniciais do </a:t>
            </a:r>
            <a:r>
              <a:rPr lang="pt-BR" i="1" smtClean="0">
                <a:solidFill>
                  <a:srgbClr val="000000"/>
                </a:solidFill>
              </a:rPr>
              <a:t>Relatório da Agenda da Conferência</a:t>
            </a:r>
            <a:r>
              <a:rPr lang="pt-BR" smtClean="0">
                <a:solidFill>
                  <a:srgbClr val="000000"/>
                </a:solidFill>
              </a:rPr>
              <a:t> e as moções regionais de número um a seis.</a:t>
            </a:r>
          </a:p>
          <a:p>
            <a:pPr eaLnBrk="1" hangingPunct="1">
              <a:spcBef>
                <a:spcPct val="0"/>
              </a:spcBef>
            </a:pPr>
            <a:endParaRPr lang="en-US" smtClean="0"/>
          </a:p>
        </p:txBody>
      </p:sp>
      <p:sp>
        <p:nvSpPr>
          <p:cNvPr id="51205"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D47A84BA-831E-45CD-AFB9-D7CCA7364426}" type="slidenum">
              <a:rPr lang="en-US" sz="1200">
                <a:latin typeface="Calibri" pitchFamily="34" charset="0"/>
              </a:rPr>
              <a:pPr algn="r"/>
              <a:t>2</a:t>
            </a:fld>
            <a:endParaRPr lang="en-US"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6"/>
          <p:cNvSpPr>
            <a:spLocks noGrp="1" noChangeArrowheads="1"/>
          </p:cNvSpPr>
          <p:nvPr>
            <p:ph type="sldNum" sz="quarter" idx="5"/>
          </p:nvPr>
        </p:nvSpPr>
        <p:spPr>
          <a:noFill/>
          <a:ln>
            <a:headEnd/>
            <a:tailEnd/>
          </a:ln>
        </p:spPr>
        <p:txBody>
          <a:bodyPr/>
          <a:lstStyle/>
          <a:p>
            <a:fld id="{204A4E02-4835-4B03-9A8D-48C64C41F961}" type="slidenum">
              <a:rPr lang="en-US"/>
              <a:pPr/>
              <a:t>22</a:t>
            </a:fld>
            <a:endParaRPr lang="en-US"/>
          </a:p>
        </p:txBody>
      </p:sp>
      <p:sp>
        <p:nvSpPr>
          <p:cNvPr id="69635" name="Slide Image Placeholder 1"/>
          <p:cNvSpPr>
            <a:spLocks noChangeArrowheads="1" noTextEdit="1"/>
          </p:cNvSpPr>
          <p:nvPr>
            <p:ph type="sldImg"/>
          </p:nvPr>
        </p:nvSpPr>
        <p:spPr>
          <a:noFill/>
          <a:ln cap="flat">
            <a:miter lim="800000"/>
            <a:headEnd type="none" w="med" len="med"/>
            <a:tailEnd type="none" w="med" len="med"/>
          </a:ln>
        </p:spPr>
      </p:sp>
      <p:sp>
        <p:nvSpPr>
          <p:cNvPr id="69636"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O Guia Introdutório para NA juntamente com as Perguntas para estudo de Passos do Texto Básico seria uma maneira barata de levar o programa de NA, tanto para os ambientes de reclusão como de tratamento.     Uma primeira passagem pelos Passos através do Texto Básico oferece uma base sólida a todos os membros e facilita o estudo futuro de outras literaturas de NA. A aprovação das perguntas para estudo de Passos de NA pela conferência as tornaria disponíveis através do WSO para distribuição e venda à irmandade</a:t>
            </a:r>
          </a:p>
        </p:txBody>
      </p:sp>
      <p:sp>
        <p:nvSpPr>
          <p:cNvPr id="69637"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8AC82776-4B3E-4031-9E34-F6E5156E5D6A}" type="slidenum">
              <a:rPr lang="en-US" sz="1200">
                <a:latin typeface="Calibri" pitchFamily="34" charset="0"/>
              </a:rPr>
              <a:pPr algn="r"/>
              <a:t>22</a:t>
            </a:fld>
            <a:endParaRPr lang="en-US"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a:spLocks noGrp="1" noChangeArrowheads="1"/>
          </p:cNvSpPr>
          <p:nvPr>
            <p:ph type="sldNum" sz="quarter" idx="5"/>
          </p:nvPr>
        </p:nvSpPr>
        <p:spPr>
          <a:noFill/>
          <a:ln>
            <a:headEnd/>
            <a:tailEnd/>
          </a:ln>
        </p:spPr>
        <p:txBody>
          <a:bodyPr/>
          <a:lstStyle/>
          <a:p>
            <a:fld id="{3F9C3B8D-1D83-46ED-9676-DBF29F59E9A5}" type="slidenum">
              <a:rPr lang="en-US"/>
              <a:pPr/>
              <a:t>23</a:t>
            </a:fld>
            <a:endParaRPr lang="en-US"/>
          </a:p>
        </p:txBody>
      </p:sp>
      <p:sp>
        <p:nvSpPr>
          <p:cNvPr id="70659" name="Slide Image Placeholder 1"/>
          <p:cNvSpPr>
            <a:spLocks noChangeArrowheads="1" noTextEdit="1"/>
          </p:cNvSpPr>
          <p:nvPr>
            <p:ph type="sldImg"/>
          </p:nvPr>
        </p:nvSpPr>
        <p:spPr>
          <a:noFill/>
          <a:ln cap="flat">
            <a:miter lim="800000"/>
            <a:headEnd type="none" w="med" len="med"/>
            <a:tailEnd type="none" w="med" len="med"/>
          </a:ln>
        </p:spPr>
      </p:sp>
      <p:sp>
        <p:nvSpPr>
          <p:cNvPr id="70660" name="Notes Placeholder 2"/>
          <p:cNvSpPr>
            <a:spLocks noChangeArrowheads="1"/>
          </p:cNvSpPr>
          <p:nvPr>
            <p:ph type="body" idx="1"/>
          </p:nvPr>
        </p:nvSpPr>
        <p:spPr>
          <a:noFill/>
          <a:ln/>
        </p:spPr>
        <p:txBody>
          <a:bodyPr/>
          <a:lstStyle/>
          <a:p>
            <a:pPr eaLnBrk="1" hangingPunct="1">
              <a:spcBef>
                <a:spcPct val="0"/>
              </a:spcBef>
            </a:pPr>
            <a:r>
              <a:rPr lang="pt-BR" b="1" smtClean="0">
                <a:solidFill>
                  <a:srgbClr val="000000"/>
                </a:solidFill>
              </a:rPr>
              <a:t>Resposta do Quadro Mundial: </a:t>
            </a:r>
            <a:r>
              <a:rPr lang="pt-BR" smtClean="0">
                <a:solidFill>
                  <a:srgbClr val="000000"/>
                </a:solidFill>
              </a:rPr>
              <a:t>A intenção expressa na justificativa da moção é reproduzir um conjunto já existente de perguntas, que passaria a ser literatura aprovada pela Irmandade. Recomendamos a não-aprovação desta moção, porque não é nosso procedimento ou prática encaminhar um texto já pronto para aprovação, sem permitir que as sugestões da irmandade influenciem o projeto e a minuta.  As ideias e os comentários da irmandade dão forma a cada projeto de literatura desde o seu início, mesmo antes de começarmos com a parte escrita.  A revisão e as sugestões da irmandade em relação ao esboço do trabalho podem influenciar ainda mais a direção e o conteúdo do texto.  Esse processo poderia gerar um resultado muito diferente daquilo que a moção está buscando. </a:t>
            </a:r>
          </a:p>
          <a:p>
            <a:pPr eaLnBrk="1" hangingPunct="1">
              <a:spcBef>
                <a:spcPct val="0"/>
              </a:spcBef>
            </a:pPr>
            <a:r>
              <a:rPr lang="pt-BR" smtClean="0">
                <a:solidFill>
                  <a:srgbClr val="000000"/>
                </a:solidFill>
              </a:rPr>
              <a:t>Esta ideia, bem como outra semelhante, fazem parte da pesquisa de literatura de recuperação deste </a:t>
            </a:r>
            <a:r>
              <a:rPr lang="pt-BR" i="1" smtClean="0">
                <a:solidFill>
                  <a:srgbClr val="000000"/>
                </a:solidFill>
              </a:rPr>
              <a:t>CAR</a:t>
            </a:r>
            <a:r>
              <a:rPr lang="pt-BR" smtClean="0">
                <a:solidFill>
                  <a:srgbClr val="000000"/>
                </a:solidFill>
              </a:rPr>
              <a:t>. Achamos que isso permitirá que a irmandade decida o que deseja priorizar.</a:t>
            </a:r>
          </a:p>
          <a:p>
            <a:pPr eaLnBrk="1" hangingPunct="1">
              <a:spcBef>
                <a:spcPct val="0"/>
              </a:spcBef>
            </a:pPr>
            <a:endParaRPr lang="en-US" smtClean="0"/>
          </a:p>
        </p:txBody>
      </p:sp>
      <p:sp>
        <p:nvSpPr>
          <p:cNvPr id="70661"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1A7FDA57-BF23-4BD0-922A-3C84B048ED07}" type="slidenum">
              <a:rPr lang="en-US" sz="1200">
                <a:latin typeface="Calibri" pitchFamily="34" charset="0"/>
              </a:rPr>
              <a:pPr algn="r"/>
              <a:t>23</a:t>
            </a:fld>
            <a:endParaRPr lang="en-US"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6"/>
          <p:cNvSpPr>
            <a:spLocks noGrp="1" noChangeArrowheads="1"/>
          </p:cNvSpPr>
          <p:nvPr>
            <p:ph type="sldNum" sz="quarter" idx="5"/>
          </p:nvPr>
        </p:nvSpPr>
        <p:spPr>
          <a:noFill/>
          <a:ln>
            <a:headEnd/>
            <a:tailEnd/>
          </a:ln>
        </p:spPr>
        <p:txBody>
          <a:bodyPr/>
          <a:lstStyle/>
          <a:p>
            <a:fld id="{F7CA12E6-6B3A-480F-8125-55A4A16396AE}" type="slidenum">
              <a:rPr lang="en-US"/>
              <a:pPr/>
              <a:t>25</a:t>
            </a:fld>
            <a:endParaRPr lang="en-US"/>
          </a:p>
        </p:txBody>
      </p:sp>
      <p:sp>
        <p:nvSpPr>
          <p:cNvPr id="71683" name="Slide Image Placeholder 1"/>
          <p:cNvSpPr>
            <a:spLocks noChangeArrowheads="1" noTextEdit="1"/>
          </p:cNvSpPr>
          <p:nvPr>
            <p:ph type="sldImg"/>
          </p:nvPr>
        </p:nvSpPr>
        <p:spPr>
          <a:noFill/>
          <a:ln cap="flat">
            <a:miter lim="800000"/>
            <a:headEnd type="none" w="med" len="med"/>
            <a:tailEnd type="none" w="med" len="med"/>
          </a:ln>
        </p:spPr>
      </p:sp>
      <p:sp>
        <p:nvSpPr>
          <p:cNvPr id="71684" name="Notes Placeholder 2"/>
          <p:cNvSpPr>
            <a:spLocks noChangeArrowheads="1"/>
          </p:cNvSpPr>
          <p:nvPr>
            <p:ph type="body" idx="1"/>
          </p:nvPr>
        </p:nvSpPr>
        <p:spPr>
          <a:noFill/>
          <a:ln/>
        </p:spPr>
        <p:txBody>
          <a:bodyPr/>
          <a:lstStyle/>
          <a:p>
            <a:pPr eaLnBrk="1" hangingPunct="1">
              <a:spcBef>
                <a:spcPct val="0"/>
              </a:spcBef>
            </a:pPr>
            <a:r>
              <a:rPr lang="pt-BR" b="1" smtClean="0">
                <a:solidFill>
                  <a:srgbClr val="000000"/>
                </a:solidFill>
              </a:rPr>
              <a:t>Moção 4: </a:t>
            </a:r>
            <a:r>
              <a:rPr lang="pt-BR" smtClean="0">
                <a:solidFill>
                  <a:srgbClr val="000000"/>
                </a:solidFill>
              </a:rPr>
              <a:t>Direcionar o NAWS a produzir e adicionar ao estoque o download digital em MP3 da Quinta Edição do Texto Básico em espanhol, anteriormente em estoque em fita cassete de áudio. Por norma da Conferência, o NAWS não tem autorização para publicar a Quinta Edição, uma vez que a Sexta Edição esteja disponível.  Esta moção ofereceria ao NAWS uma dispensa única da norma, até que a Sexta Edição em espanhol estivesse concluída.</a:t>
            </a:r>
          </a:p>
          <a:p>
            <a:pPr eaLnBrk="1" hangingPunct="1">
              <a:spcBef>
                <a:spcPct val="0"/>
              </a:spcBef>
            </a:pPr>
            <a:r>
              <a:rPr lang="pt-BR" b="1" smtClean="0">
                <a:solidFill>
                  <a:srgbClr val="000000"/>
                </a:solidFill>
              </a:rPr>
              <a:t>Propósito: </a:t>
            </a:r>
            <a:r>
              <a:rPr lang="pt-BR" smtClean="0">
                <a:solidFill>
                  <a:srgbClr val="000000"/>
                </a:solidFill>
              </a:rPr>
              <a:t>Ter uma versão de áudio em MP3 do Texto Básico espanhol no estoque do NAWS. </a:t>
            </a:r>
          </a:p>
          <a:p>
            <a:pPr eaLnBrk="1" hangingPunct="1">
              <a:spcBef>
                <a:spcPct val="0"/>
              </a:spcBef>
            </a:pPr>
            <a:r>
              <a:rPr lang="pt-BR" b="1" smtClean="0">
                <a:solidFill>
                  <a:srgbClr val="000000"/>
                </a:solidFill>
              </a:rPr>
              <a:t>Apresentada por: </a:t>
            </a:r>
            <a:r>
              <a:rPr lang="pt-BR" smtClean="0">
                <a:solidFill>
                  <a:srgbClr val="000000"/>
                </a:solidFill>
              </a:rPr>
              <a:t>Região Leste de Nova Iorque</a:t>
            </a:r>
          </a:p>
        </p:txBody>
      </p:sp>
      <p:sp>
        <p:nvSpPr>
          <p:cNvPr id="71685"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C8A6A99A-4592-4142-A5FD-4EB667530FFE}" type="slidenum">
              <a:rPr lang="en-US" sz="1200">
                <a:latin typeface="Calibri" pitchFamily="34" charset="0"/>
              </a:rPr>
              <a:pPr algn="r"/>
              <a:t>25</a:t>
            </a:fld>
            <a:endParaRPr lang="en-US"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6"/>
          <p:cNvSpPr>
            <a:spLocks noGrp="1" noChangeArrowheads="1"/>
          </p:cNvSpPr>
          <p:nvPr>
            <p:ph type="sldNum" sz="quarter" idx="5"/>
          </p:nvPr>
        </p:nvSpPr>
        <p:spPr>
          <a:noFill/>
          <a:ln>
            <a:headEnd/>
            <a:tailEnd/>
          </a:ln>
        </p:spPr>
        <p:txBody>
          <a:bodyPr/>
          <a:lstStyle/>
          <a:p>
            <a:fld id="{1CD9660B-C04F-4F4F-848A-32343B5B2A55}" type="slidenum">
              <a:rPr lang="en-US"/>
              <a:pPr/>
              <a:t>26</a:t>
            </a:fld>
            <a:endParaRPr lang="en-US"/>
          </a:p>
        </p:txBody>
      </p:sp>
      <p:sp>
        <p:nvSpPr>
          <p:cNvPr id="72707" name="Slide Image Placeholder 1"/>
          <p:cNvSpPr>
            <a:spLocks noChangeArrowheads="1" noTextEdit="1"/>
          </p:cNvSpPr>
          <p:nvPr>
            <p:ph type="sldImg"/>
          </p:nvPr>
        </p:nvSpPr>
        <p:spPr>
          <a:noFill/>
          <a:ln cap="flat">
            <a:miter lim="800000"/>
            <a:headEnd type="none" w="med" len="med"/>
            <a:tailEnd type="none" w="med" len="med"/>
          </a:ln>
        </p:spPr>
      </p:sp>
      <p:sp>
        <p:nvSpPr>
          <p:cNvPr id="72708" name="Notes Placeholder 2"/>
          <p:cNvSpPr>
            <a:spLocks noChangeArrowheads="1"/>
          </p:cNvSpPr>
          <p:nvPr>
            <p:ph type="body" idx="1"/>
          </p:nvPr>
        </p:nvSpPr>
        <p:spPr>
          <a:noFill/>
          <a:ln/>
        </p:spPr>
        <p:txBody>
          <a:bodyPr/>
          <a:lstStyle/>
          <a:p>
            <a:pPr eaLnBrk="1" hangingPunct="1">
              <a:spcBef>
                <a:spcPct val="0"/>
              </a:spcBef>
            </a:pPr>
            <a:r>
              <a:rPr lang="pt-BR" b="1" smtClean="0">
                <a:solidFill>
                  <a:srgbClr val="000000"/>
                </a:solidFill>
              </a:rPr>
              <a:t>Justificativa da Região:</a:t>
            </a:r>
            <a:r>
              <a:rPr lang="pt-BR" smtClean="0">
                <a:solidFill>
                  <a:srgbClr val="000000"/>
                </a:solidFill>
              </a:rPr>
              <a:t>Tornar imediatamente disponível um Texto Básico aprovado pela irmandade, mediante transferência da versão em cassete para uma mídia de tecnologia econômica, dando acesso aos membros através de download digital, de acordo com os objetivos espirituais da nossa declaração de Visão.</a:t>
            </a:r>
          </a:p>
          <a:p>
            <a:pPr eaLnBrk="1" hangingPunct="1">
              <a:spcBef>
                <a:spcPct val="0"/>
              </a:spcBef>
            </a:pPr>
            <a:endParaRPr lang="en-US" smtClean="0"/>
          </a:p>
        </p:txBody>
      </p:sp>
      <p:sp>
        <p:nvSpPr>
          <p:cNvPr id="72709"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ED6DEE4F-409A-4940-B4DC-6F38C9D99C93}" type="slidenum">
              <a:rPr lang="en-US" sz="1200">
                <a:latin typeface="Calibri" pitchFamily="34" charset="0"/>
              </a:rPr>
              <a:pPr algn="r"/>
              <a:t>26</a:t>
            </a:fld>
            <a:endParaRPr lang="en-US"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6"/>
          <p:cNvSpPr>
            <a:spLocks noGrp="1" noChangeArrowheads="1"/>
          </p:cNvSpPr>
          <p:nvPr>
            <p:ph type="sldNum" sz="quarter" idx="5"/>
          </p:nvPr>
        </p:nvSpPr>
        <p:spPr>
          <a:noFill/>
          <a:ln>
            <a:headEnd/>
            <a:tailEnd/>
          </a:ln>
        </p:spPr>
        <p:txBody>
          <a:bodyPr/>
          <a:lstStyle/>
          <a:p>
            <a:fld id="{335BF7E8-FD77-4B38-9330-971FF6316465}" type="slidenum">
              <a:rPr lang="en-US"/>
              <a:pPr/>
              <a:t>27</a:t>
            </a:fld>
            <a:endParaRPr lang="en-US"/>
          </a:p>
        </p:txBody>
      </p:sp>
      <p:sp>
        <p:nvSpPr>
          <p:cNvPr id="73731" name="Slide Image Placeholder 1"/>
          <p:cNvSpPr>
            <a:spLocks noChangeArrowheads="1" noTextEdit="1"/>
          </p:cNvSpPr>
          <p:nvPr>
            <p:ph type="sldImg"/>
          </p:nvPr>
        </p:nvSpPr>
        <p:spPr>
          <a:noFill/>
          <a:ln cap="flat">
            <a:miter lim="800000"/>
            <a:headEnd type="none" w="med" len="med"/>
            <a:tailEnd type="none" w="med" len="med"/>
          </a:ln>
        </p:spPr>
      </p:sp>
      <p:sp>
        <p:nvSpPr>
          <p:cNvPr id="73732" name="Notes Placeholder 2"/>
          <p:cNvSpPr>
            <a:spLocks noChangeArrowheads="1"/>
          </p:cNvSpPr>
          <p:nvPr>
            <p:ph type="body" idx="1"/>
          </p:nvPr>
        </p:nvSpPr>
        <p:spPr>
          <a:noFill/>
          <a:ln/>
        </p:spPr>
        <p:txBody>
          <a:bodyPr/>
          <a:lstStyle/>
          <a:p>
            <a:pPr eaLnBrk="1" hangingPunct="1">
              <a:spcBef>
                <a:spcPct val="0"/>
              </a:spcBef>
            </a:pPr>
            <a:r>
              <a:rPr lang="pt-BR" b="1" smtClean="0">
                <a:solidFill>
                  <a:srgbClr val="000000"/>
                </a:solidFill>
              </a:rPr>
              <a:t>Resposta do Quadro Mundial: </a:t>
            </a:r>
            <a:r>
              <a:rPr lang="pt-BR" smtClean="0">
                <a:solidFill>
                  <a:srgbClr val="000000"/>
                </a:solidFill>
              </a:rPr>
              <a:t>Produzir e distribuir uma versão em MP3 da Quinta Edição do Texto Básico em língua espanhola é um projeto complicado por alguns motivos, e significaria colocar de lado os procedimentos da Conferência.</a:t>
            </a:r>
          </a:p>
          <a:p>
            <a:pPr eaLnBrk="1" hangingPunct="1">
              <a:spcBef>
                <a:spcPct val="0"/>
              </a:spcBef>
            </a:pPr>
            <a:endParaRPr lang="en-US" smtClean="0"/>
          </a:p>
          <a:p>
            <a:pPr eaLnBrk="1" hangingPunct="1">
              <a:spcBef>
                <a:spcPct val="0"/>
              </a:spcBef>
            </a:pPr>
            <a:r>
              <a:rPr lang="pt-BR" smtClean="0">
                <a:solidFill>
                  <a:srgbClr val="000000"/>
                </a:solidFill>
              </a:rPr>
              <a:t>O </a:t>
            </a:r>
            <a:r>
              <a:rPr lang="pt-BR" i="1" smtClean="0">
                <a:solidFill>
                  <a:srgbClr val="000000"/>
                </a:solidFill>
              </a:rPr>
              <a:t>CAR</a:t>
            </a:r>
            <a:r>
              <a:rPr lang="pt-BR" smtClean="0">
                <a:solidFill>
                  <a:srgbClr val="000000"/>
                </a:solidFill>
              </a:rPr>
              <a:t> fornece detalhes sobre a extremamente baixa distribuição da versão em cassette da Quinta Edição desde 2008, e antes dessa data vendíamos menos de 100 cópias por ano.</a:t>
            </a:r>
          </a:p>
          <a:p>
            <a:pPr eaLnBrk="1" hangingPunct="1">
              <a:spcBef>
                <a:spcPct val="0"/>
              </a:spcBef>
            </a:pPr>
            <a:endParaRPr lang="en-US" smtClean="0"/>
          </a:p>
          <a:p>
            <a:pPr eaLnBrk="1" hangingPunct="1">
              <a:spcBef>
                <a:spcPct val="0"/>
              </a:spcBef>
            </a:pPr>
            <a:r>
              <a:rPr lang="pt-BR" smtClean="0">
                <a:solidFill>
                  <a:srgbClr val="000000"/>
                </a:solidFill>
              </a:rPr>
              <a:t>Estamos trabalhando com o painel de aprovação para traduções em espanhol para concluir uma versão de áudio completa da Sexta Edição. No entanto, mesmo que a tradução de áudio estivesse completa, a tecnologia atual traria desafios para nós em termos de distribuição on-line.  A principal empresa de gerenciamento de direitos digitais para livros de áudio exige que ela própria estabeleça o preço dos itens, e os canais de distribuição comercial de renome retêm cerca de 70% do preço de venda para si próprios.  Se não distribuirmos os MP3 através desses canais, ainda assim precisaremos elaborar os detalhes de como distribuir os arquivos de forma responsável e de acordo com nossa responsabilidade fiduciária de administradores do FIPT.</a:t>
            </a:r>
          </a:p>
          <a:p>
            <a:pPr eaLnBrk="1" hangingPunct="1">
              <a:spcBef>
                <a:spcPct val="0"/>
              </a:spcBef>
            </a:pPr>
            <a:endParaRPr lang="en-US" smtClean="0"/>
          </a:p>
          <a:p>
            <a:pPr eaLnBrk="1" hangingPunct="1">
              <a:spcBef>
                <a:spcPct val="0"/>
              </a:spcBef>
            </a:pPr>
            <a:r>
              <a:rPr lang="pt-BR" smtClean="0">
                <a:solidFill>
                  <a:srgbClr val="000000"/>
                </a:solidFill>
              </a:rPr>
              <a:t>Em suma, gostaríamos de fazer isso acontecer, mas ainda temos uma série de perguntas sem resposta.  Continuaremos estudando a melhor forma de oferecer versões de áudio para nossos textos.</a:t>
            </a:r>
          </a:p>
          <a:p>
            <a:pPr eaLnBrk="1" hangingPunct="1">
              <a:spcBef>
                <a:spcPct val="0"/>
              </a:spcBef>
            </a:pPr>
            <a:endParaRPr lang="en-US" smtClean="0"/>
          </a:p>
        </p:txBody>
      </p:sp>
      <p:sp>
        <p:nvSpPr>
          <p:cNvPr id="73733"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61829E95-CE72-44C1-B5C0-31EF54F1A473}" type="slidenum">
              <a:rPr lang="en-US" sz="1200">
                <a:latin typeface="Calibri" pitchFamily="34" charset="0"/>
              </a:rPr>
              <a:pPr algn="r"/>
              <a:t>27</a:t>
            </a:fld>
            <a:endParaRPr lang="en-US" sz="12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p:cNvSpPr>
            <a:spLocks noGrp="1" noChangeArrowheads="1"/>
          </p:cNvSpPr>
          <p:nvPr>
            <p:ph type="sldNum" sz="quarter" idx="5"/>
          </p:nvPr>
        </p:nvSpPr>
        <p:spPr>
          <a:noFill/>
          <a:ln>
            <a:headEnd/>
            <a:tailEnd/>
          </a:ln>
        </p:spPr>
        <p:txBody>
          <a:bodyPr/>
          <a:lstStyle/>
          <a:p>
            <a:fld id="{C098E7B8-A356-4AB1-8C6C-E349BCD0AD39}" type="slidenum">
              <a:rPr lang="en-US"/>
              <a:pPr/>
              <a:t>29</a:t>
            </a:fld>
            <a:endParaRPr lang="en-US"/>
          </a:p>
        </p:txBody>
      </p:sp>
      <p:sp>
        <p:nvSpPr>
          <p:cNvPr id="74755" name="Slide Image Placeholder 1"/>
          <p:cNvSpPr>
            <a:spLocks noChangeArrowheads="1" noTextEdit="1"/>
          </p:cNvSpPr>
          <p:nvPr>
            <p:ph type="sldImg"/>
          </p:nvPr>
        </p:nvSpPr>
        <p:spPr>
          <a:noFill/>
          <a:ln cap="flat">
            <a:miter lim="800000"/>
            <a:headEnd type="none" w="med" len="med"/>
            <a:tailEnd type="none" w="med" len="med"/>
          </a:ln>
        </p:spPr>
      </p:sp>
      <p:sp>
        <p:nvSpPr>
          <p:cNvPr id="74756" name="Notes Placeholder 2"/>
          <p:cNvSpPr>
            <a:spLocks noGrp="1" noChangeArrowheads="1"/>
          </p:cNvSpPr>
          <p:nvPr>
            <p:ph type="body" idx="1"/>
          </p:nvPr>
        </p:nvSpPr>
        <p:spPr>
          <a:noFill/>
          <a:ln/>
        </p:spPr>
        <p:txBody>
          <a:bodyPr/>
          <a:lstStyle/>
          <a:p>
            <a:pPr eaLnBrk="1" hangingPunct="1">
              <a:spcBef>
                <a:spcPct val="0"/>
              </a:spcBef>
            </a:pPr>
            <a:r>
              <a:rPr lang="pt-BR" b="1" smtClean="0">
                <a:solidFill>
                  <a:srgbClr val="000000"/>
                </a:solidFill>
              </a:rPr>
              <a:t>Moção 5: </a:t>
            </a:r>
            <a:r>
              <a:rPr lang="pt-BR" smtClean="0">
                <a:solidFill>
                  <a:srgbClr val="000000"/>
                </a:solidFill>
              </a:rPr>
              <a:t>Aprovar uma Oração do Serviço de NA, utilizando os dizeres da introdução do Texto Básico, substituindo a palavra “escrevermos” por “servirmos”, e inclui-la no conjunto de cartazes dos grupos de NA, conforme segue:</a:t>
            </a:r>
          </a:p>
          <a:p>
            <a:pPr eaLnBrk="1" hangingPunct="1">
              <a:spcBef>
                <a:spcPct val="0"/>
              </a:spcBef>
            </a:pPr>
            <a:r>
              <a:rPr lang="pt-BR" smtClean="0">
                <a:solidFill>
                  <a:srgbClr val="000000"/>
                </a:solidFill>
              </a:rPr>
              <a:t>"DEUS, conceda-nos a sabedoria para escrevermos servirmos de acordo com os Seus divinos preceitos. Inspire em nós um sentido do Seu propósito.  Faça-nos servidores da Sua vontade e conceda-nos um laço de abnegação, para que esta seja verdadeiramente a Sua obra, não a nossa - para que nenhum adicto, em nenhum lugar, precise morrer dos horrores da adicção.”</a:t>
            </a:r>
          </a:p>
          <a:p>
            <a:pPr eaLnBrk="1" hangingPunct="1">
              <a:spcBef>
                <a:spcPct val="0"/>
              </a:spcBef>
            </a:pPr>
            <a:r>
              <a:rPr lang="pt-BR" b="1" smtClean="0">
                <a:solidFill>
                  <a:srgbClr val="000000"/>
                </a:solidFill>
              </a:rPr>
              <a:t>Propósito: </a:t>
            </a:r>
            <a:r>
              <a:rPr lang="pt-BR" smtClean="0">
                <a:solidFill>
                  <a:srgbClr val="000000"/>
                </a:solidFill>
              </a:rPr>
              <a:t>Criar uma Oração do Serviço de NA deste tipo que não esteja diretamente ligada à Visão para o serviço em NA.</a:t>
            </a:r>
          </a:p>
          <a:p>
            <a:pPr eaLnBrk="1" hangingPunct="1">
              <a:spcBef>
                <a:spcPct val="0"/>
              </a:spcBef>
            </a:pPr>
            <a:r>
              <a:rPr lang="pt-BR" b="1" smtClean="0">
                <a:solidFill>
                  <a:srgbClr val="000000"/>
                </a:solidFill>
              </a:rPr>
              <a:t>Apresentada por: </a:t>
            </a:r>
            <a:r>
              <a:rPr lang="pt-BR" smtClean="0">
                <a:solidFill>
                  <a:srgbClr val="000000"/>
                </a:solidFill>
              </a:rPr>
              <a:t>Região Venezuela</a:t>
            </a:r>
          </a:p>
          <a:p>
            <a:pPr eaLnBrk="1" hangingPunct="1">
              <a:spcBef>
                <a:spcPct val="0"/>
              </a:spcBef>
            </a:pPr>
            <a:endParaRPr lang="en-US" smtClean="0"/>
          </a:p>
        </p:txBody>
      </p:sp>
      <p:sp>
        <p:nvSpPr>
          <p:cNvPr id="74757"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226EA38A-DADB-4030-8B70-BDADEBB546D3}" type="slidenum">
              <a:rPr lang="en-US" sz="1200">
                <a:latin typeface="Calibri" pitchFamily="34" charset="0"/>
              </a:rPr>
              <a:pPr algn="r"/>
              <a:t>29</a:t>
            </a:fld>
            <a:endParaRPr lang="en-US" sz="120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6"/>
          <p:cNvSpPr>
            <a:spLocks noGrp="1" noChangeArrowheads="1"/>
          </p:cNvSpPr>
          <p:nvPr>
            <p:ph type="sldNum" sz="quarter" idx="5"/>
          </p:nvPr>
        </p:nvSpPr>
        <p:spPr>
          <a:noFill/>
          <a:ln>
            <a:headEnd/>
            <a:tailEnd/>
          </a:ln>
        </p:spPr>
        <p:txBody>
          <a:bodyPr/>
          <a:lstStyle/>
          <a:p>
            <a:fld id="{4C0D5235-5208-4F27-AA79-3EAD727F2EEF}" type="slidenum">
              <a:rPr lang="en-US"/>
              <a:pPr/>
              <a:t>30</a:t>
            </a:fld>
            <a:endParaRPr lang="en-US"/>
          </a:p>
        </p:txBody>
      </p:sp>
      <p:sp>
        <p:nvSpPr>
          <p:cNvPr id="75779" name="Slide Image Placeholder 1"/>
          <p:cNvSpPr>
            <a:spLocks noChangeArrowheads="1" noTextEdit="1"/>
          </p:cNvSpPr>
          <p:nvPr>
            <p:ph type="sldImg"/>
          </p:nvPr>
        </p:nvSpPr>
        <p:spPr>
          <a:noFill/>
          <a:ln cap="flat">
            <a:miter lim="800000"/>
            <a:headEnd type="none" w="med" len="med"/>
            <a:tailEnd type="none" w="med" len="med"/>
          </a:ln>
        </p:spPr>
      </p:sp>
      <p:sp>
        <p:nvSpPr>
          <p:cNvPr id="75780" name="Notes Placeholder 2"/>
          <p:cNvSpPr>
            <a:spLocks noChangeArrowheads="1"/>
          </p:cNvSpPr>
          <p:nvPr>
            <p:ph type="body" idx="1"/>
          </p:nvPr>
        </p:nvSpPr>
        <p:spPr>
          <a:noFill/>
          <a:ln/>
        </p:spPr>
        <p:txBody>
          <a:bodyPr/>
          <a:lstStyle/>
          <a:p>
            <a:pPr eaLnBrk="1" hangingPunct="1">
              <a:spcBef>
                <a:spcPct val="0"/>
              </a:spcBef>
            </a:pPr>
            <a:r>
              <a:rPr lang="pt-BR" b="1" smtClean="0">
                <a:solidFill>
                  <a:srgbClr val="000000"/>
                </a:solidFill>
              </a:rPr>
              <a:t>Justificativa da Região: </a:t>
            </a:r>
            <a:r>
              <a:rPr lang="pt-BR" smtClean="0">
                <a:solidFill>
                  <a:srgbClr val="000000"/>
                </a:solidFill>
              </a:rPr>
              <a:t>Ela é usada em várias regiões nas reuniões e estruturas de serviço sem ter sido aprovada, o que gera controvérsias porque não está na literatura com o verbo “servir”, mas com o verbo “escrever”.  A ideia é aprová-la sem inconvenientes e usá-la formalmente, e não porque alguém decidiu assim.</a:t>
            </a:r>
          </a:p>
        </p:txBody>
      </p:sp>
      <p:sp>
        <p:nvSpPr>
          <p:cNvPr id="75781"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CB1AB1A8-1DB9-4596-949E-1A3DB8231AD9}" type="slidenum">
              <a:rPr lang="en-US" sz="1200">
                <a:latin typeface="Calibri" pitchFamily="34" charset="0"/>
              </a:rPr>
              <a:pPr algn="r"/>
              <a:t>30</a:t>
            </a:fld>
            <a:endParaRPr lang="en-US" sz="12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6"/>
          <p:cNvSpPr>
            <a:spLocks noGrp="1" noChangeArrowheads="1"/>
          </p:cNvSpPr>
          <p:nvPr>
            <p:ph type="sldNum" sz="quarter" idx="5"/>
          </p:nvPr>
        </p:nvSpPr>
        <p:spPr>
          <a:noFill/>
          <a:ln>
            <a:headEnd/>
            <a:tailEnd/>
          </a:ln>
        </p:spPr>
        <p:txBody>
          <a:bodyPr/>
          <a:lstStyle/>
          <a:p>
            <a:fld id="{B4DD3083-2505-444A-8E08-C4DA6444EA63}" type="slidenum">
              <a:rPr lang="en-US"/>
              <a:pPr/>
              <a:t>31</a:t>
            </a:fld>
            <a:endParaRPr lang="en-US"/>
          </a:p>
        </p:txBody>
      </p:sp>
      <p:sp>
        <p:nvSpPr>
          <p:cNvPr id="76803" name="Slide Image Placeholder 1"/>
          <p:cNvSpPr>
            <a:spLocks noChangeArrowheads="1" noTextEdit="1"/>
          </p:cNvSpPr>
          <p:nvPr>
            <p:ph type="sldImg"/>
          </p:nvPr>
        </p:nvSpPr>
        <p:spPr>
          <a:noFill/>
          <a:ln cap="flat">
            <a:miter lim="800000"/>
            <a:headEnd type="none" w="med" len="med"/>
            <a:tailEnd type="none" w="med" len="med"/>
          </a:ln>
        </p:spPr>
      </p:sp>
      <p:sp>
        <p:nvSpPr>
          <p:cNvPr id="76804" name="Notes Placeholder 2"/>
          <p:cNvSpPr>
            <a:spLocks noChangeArrowheads="1"/>
          </p:cNvSpPr>
          <p:nvPr>
            <p:ph type="body" idx="1"/>
          </p:nvPr>
        </p:nvSpPr>
        <p:spPr>
          <a:noFill/>
          <a:ln/>
        </p:spPr>
        <p:txBody>
          <a:bodyPr/>
          <a:lstStyle/>
          <a:p>
            <a:pPr eaLnBrk="1" hangingPunct="1">
              <a:spcBef>
                <a:spcPct val="0"/>
              </a:spcBef>
            </a:pPr>
            <a:r>
              <a:rPr lang="pt-BR" b="1" smtClean="0">
                <a:solidFill>
                  <a:srgbClr val="000000"/>
                </a:solidFill>
              </a:rPr>
              <a:t>Resposta do Quadro Mundial: </a:t>
            </a:r>
            <a:r>
              <a:rPr lang="pt-BR" smtClean="0">
                <a:solidFill>
                  <a:srgbClr val="000000"/>
                </a:solidFill>
              </a:rPr>
              <a:t>As estruturas de serviço têm adaptado a oração da introdução do Texto Básico dessa maneira há décadas, e podemos facilmente atender a essa solicitação se a irmandade aprovar a troca de palavras e o uso da oração.  Não vemos nenhum problema em adicionar o produto ao nosso conjunto de cartazes. </a:t>
            </a:r>
          </a:p>
        </p:txBody>
      </p:sp>
      <p:sp>
        <p:nvSpPr>
          <p:cNvPr id="76805"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0DE011DB-BC2A-48D3-AE8F-90EA7282274C}" type="slidenum">
              <a:rPr lang="en-US" sz="1200">
                <a:latin typeface="Calibri" pitchFamily="34" charset="0"/>
              </a:rPr>
              <a:pPr algn="r"/>
              <a:t>31</a:t>
            </a:fld>
            <a:endParaRPr lang="en-US" sz="12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6"/>
          <p:cNvSpPr>
            <a:spLocks noGrp="1" noChangeArrowheads="1"/>
          </p:cNvSpPr>
          <p:nvPr>
            <p:ph type="sldNum" sz="quarter" idx="5"/>
          </p:nvPr>
        </p:nvSpPr>
        <p:spPr>
          <a:noFill/>
          <a:ln>
            <a:headEnd/>
            <a:tailEnd/>
          </a:ln>
        </p:spPr>
        <p:txBody>
          <a:bodyPr/>
          <a:lstStyle/>
          <a:p>
            <a:fld id="{5AB0C65F-1AC9-43D5-9252-C3CA93D07BEC}" type="slidenum">
              <a:rPr lang="en-US"/>
              <a:pPr/>
              <a:t>33</a:t>
            </a:fld>
            <a:endParaRPr lang="en-US"/>
          </a:p>
        </p:txBody>
      </p:sp>
      <p:sp>
        <p:nvSpPr>
          <p:cNvPr id="77827" name="Slide Image Placeholder 1"/>
          <p:cNvSpPr>
            <a:spLocks noChangeArrowheads="1" noTextEdit="1"/>
          </p:cNvSpPr>
          <p:nvPr>
            <p:ph type="sldImg"/>
          </p:nvPr>
        </p:nvSpPr>
        <p:spPr>
          <a:noFill/>
          <a:ln cap="flat">
            <a:miter lim="800000"/>
            <a:headEnd type="none" w="med" len="med"/>
            <a:tailEnd type="none" w="med" len="med"/>
          </a:ln>
        </p:spPr>
      </p:sp>
      <p:sp>
        <p:nvSpPr>
          <p:cNvPr id="77828" name="Notes Placeholder 2"/>
          <p:cNvSpPr>
            <a:spLocks noChangeArrowheads="1"/>
          </p:cNvSpPr>
          <p:nvPr>
            <p:ph type="body" idx="1"/>
          </p:nvPr>
        </p:nvSpPr>
        <p:spPr>
          <a:noFill/>
          <a:ln/>
        </p:spPr>
        <p:txBody>
          <a:bodyPr/>
          <a:lstStyle/>
          <a:p>
            <a:pPr eaLnBrk="1" hangingPunct="1">
              <a:spcBef>
                <a:spcPct val="0"/>
              </a:spcBef>
            </a:pPr>
            <a:r>
              <a:rPr lang="pt-BR" b="1" smtClean="0">
                <a:solidFill>
                  <a:srgbClr val="000000"/>
                </a:solidFill>
              </a:rPr>
              <a:t>Moção 6: </a:t>
            </a:r>
            <a:r>
              <a:rPr lang="pt-BR" smtClean="0">
                <a:solidFill>
                  <a:srgbClr val="000000"/>
                </a:solidFill>
              </a:rPr>
              <a:t>Direcionar o NAWS a produzir e adicionar ao estoque chaveiros que reflitam o aumento de tempo limpo na Irmandade Mundial; especificamente, granito para uma década, roxo para décadas limpas e rosa para 25 anos limpos.</a:t>
            </a:r>
          </a:p>
          <a:p>
            <a:pPr eaLnBrk="1" hangingPunct="1">
              <a:spcBef>
                <a:spcPct val="0"/>
              </a:spcBef>
            </a:pPr>
            <a:r>
              <a:rPr lang="pt-BR" b="1" smtClean="0">
                <a:solidFill>
                  <a:srgbClr val="000000"/>
                </a:solidFill>
              </a:rPr>
              <a:t>Propósito: </a:t>
            </a:r>
            <a:r>
              <a:rPr lang="pt-BR" smtClean="0">
                <a:solidFill>
                  <a:srgbClr val="000000"/>
                </a:solidFill>
              </a:rPr>
              <a:t>Adicionar opções de chaveiros disponíveis no NAWS que indiquem um tempo limpo mais longo.</a:t>
            </a:r>
          </a:p>
          <a:p>
            <a:pPr eaLnBrk="1" hangingPunct="1">
              <a:spcBef>
                <a:spcPct val="0"/>
              </a:spcBef>
            </a:pPr>
            <a:r>
              <a:rPr lang="pt-BR" b="1" smtClean="0">
                <a:solidFill>
                  <a:srgbClr val="000000"/>
                </a:solidFill>
              </a:rPr>
              <a:t>Apresentada por: </a:t>
            </a:r>
            <a:r>
              <a:rPr lang="pt-BR" smtClean="0">
                <a:solidFill>
                  <a:srgbClr val="000000"/>
                </a:solidFill>
              </a:rPr>
              <a:t>Região Leste de Nova Iorque</a:t>
            </a:r>
          </a:p>
        </p:txBody>
      </p:sp>
      <p:sp>
        <p:nvSpPr>
          <p:cNvPr id="77829"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B1755064-4443-429E-9336-A67C8F4FF36F}" type="slidenum">
              <a:rPr lang="en-US" sz="1200">
                <a:latin typeface="Calibri" pitchFamily="34" charset="0"/>
              </a:rPr>
              <a:pPr algn="r"/>
              <a:t>33</a:t>
            </a:fld>
            <a:endParaRPr lang="en-US" sz="120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6"/>
          <p:cNvSpPr>
            <a:spLocks noGrp="1" noChangeArrowheads="1"/>
          </p:cNvSpPr>
          <p:nvPr>
            <p:ph type="sldNum" sz="quarter" idx="5"/>
          </p:nvPr>
        </p:nvSpPr>
        <p:spPr>
          <a:noFill/>
          <a:ln>
            <a:headEnd/>
            <a:tailEnd/>
          </a:ln>
        </p:spPr>
        <p:txBody>
          <a:bodyPr/>
          <a:lstStyle/>
          <a:p>
            <a:fld id="{277F6A18-FFB2-4EC8-AA06-4E90BB6DBA85}" type="slidenum">
              <a:rPr lang="en-US"/>
              <a:pPr/>
              <a:t>34</a:t>
            </a:fld>
            <a:endParaRPr lang="en-US"/>
          </a:p>
        </p:txBody>
      </p:sp>
      <p:sp>
        <p:nvSpPr>
          <p:cNvPr id="78851" name="Slide Image Placeholder 1"/>
          <p:cNvSpPr>
            <a:spLocks noChangeArrowheads="1" noTextEdit="1"/>
          </p:cNvSpPr>
          <p:nvPr>
            <p:ph type="sldImg"/>
          </p:nvPr>
        </p:nvSpPr>
        <p:spPr>
          <a:noFill/>
          <a:ln cap="flat">
            <a:miter lim="800000"/>
            <a:headEnd type="none" w="med" len="med"/>
            <a:tailEnd type="none" w="med" len="med"/>
          </a:ln>
        </p:spPr>
      </p:sp>
      <p:sp>
        <p:nvSpPr>
          <p:cNvPr id="78852" name="Notes Placeholder 2"/>
          <p:cNvSpPr>
            <a:spLocks noChangeArrowheads="1"/>
          </p:cNvSpPr>
          <p:nvPr>
            <p:ph type="body" idx="1"/>
          </p:nvPr>
        </p:nvSpPr>
        <p:spPr>
          <a:noFill/>
          <a:ln/>
        </p:spPr>
        <p:txBody>
          <a:bodyPr/>
          <a:lstStyle/>
          <a:p>
            <a:pPr eaLnBrk="1" hangingPunct="1">
              <a:spcBef>
                <a:spcPct val="0"/>
              </a:spcBef>
            </a:pPr>
            <a:r>
              <a:rPr lang="pt-BR" b="1" smtClean="0">
                <a:solidFill>
                  <a:srgbClr val="000000"/>
                </a:solidFill>
              </a:rPr>
              <a:t>Justificativa da Região:</a:t>
            </a:r>
            <a:r>
              <a:rPr lang="pt-BR" smtClean="0">
                <a:solidFill>
                  <a:srgbClr val="000000"/>
                </a:solidFill>
              </a:rPr>
              <a:t>A comemoração do tempo limpo é uma expressão da efetividade do nosso programa.  A moção propõe essas indicações de tempo limpo com base nos percentuais de anos sem drogas em nossa irmandade mundial (de acordo com a Pesquisa de membros de 2016), que poderão ser ajustados pela produção do NAWS conforme sua variação. Nossa esperança é que essa abordagem contemplasse a questão da prudência financeira, e que a produção pudesse estar vinculada ao crescimento efetivo da Irmandade.  </a:t>
            </a:r>
          </a:p>
          <a:p>
            <a:pPr eaLnBrk="1" hangingPunct="1">
              <a:spcBef>
                <a:spcPct val="0"/>
              </a:spcBef>
            </a:pPr>
            <a:endParaRPr lang="en-US" smtClean="0"/>
          </a:p>
        </p:txBody>
      </p:sp>
      <p:sp>
        <p:nvSpPr>
          <p:cNvPr id="78853"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83A87650-6D66-423E-892B-D4B9B8DC44ED}" type="slidenum">
              <a:rPr lang="en-US" sz="1200">
                <a:latin typeface="Calibri" pitchFamily="34" charset="0"/>
              </a:rPr>
              <a:pPr algn="r"/>
              <a:t>34</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6"/>
          <p:cNvSpPr>
            <a:spLocks noGrp="1" noChangeArrowheads="1"/>
          </p:cNvSpPr>
          <p:nvPr>
            <p:ph type="sldNum" sz="quarter" idx="5"/>
          </p:nvPr>
        </p:nvSpPr>
        <p:spPr>
          <a:noFill/>
          <a:ln>
            <a:headEnd/>
            <a:tailEnd/>
          </a:ln>
        </p:spPr>
        <p:txBody>
          <a:bodyPr/>
          <a:lstStyle/>
          <a:p>
            <a:fld id="{6F741ABA-5600-492C-A9C6-5E0B00571756}" type="slidenum">
              <a:rPr lang="en-US"/>
              <a:pPr/>
              <a:t>3</a:t>
            </a:fld>
            <a:endParaRPr lang="en-US"/>
          </a:p>
        </p:txBody>
      </p:sp>
      <p:sp>
        <p:nvSpPr>
          <p:cNvPr id="52227" name="Slide Image Placeholder 1"/>
          <p:cNvSpPr>
            <a:spLocks noChangeArrowheads="1" noTextEdit="1"/>
          </p:cNvSpPr>
          <p:nvPr>
            <p:ph type="sldImg"/>
          </p:nvPr>
        </p:nvSpPr>
        <p:spPr>
          <a:noFill/>
          <a:ln cap="flat">
            <a:miter lim="800000"/>
            <a:headEnd type="none" w="med" len="med"/>
            <a:tailEnd type="none" w="med" len="med"/>
          </a:ln>
        </p:spPr>
      </p:sp>
      <p:sp>
        <p:nvSpPr>
          <p:cNvPr id="52228"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Tenha em mente que estas apresentações somente cobrem os pontos principais do </a:t>
            </a:r>
            <a:r>
              <a:rPr lang="pt-BR" i="1" smtClean="0">
                <a:solidFill>
                  <a:srgbClr val="000000"/>
                </a:solidFill>
              </a:rPr>
              <a:t>CAR</a:t>
            </a:r>
            <a:r>
              <a:rPr lang="pt-BR" smtClean="0">
                <a:solidFill>
                  <a:srgbClr val="000000"/>
                </a:solidFill>
              </a:rPr>
              <a:t>. Encorajamos a todos os membros a lerem o </a:t>
            </a:r>
            <a:r>
              <a:rPr lang="pt-BR" i="1" smtClean="0">
                <a:solidFill>
                  <a:srgbClr val="000000"/>
                </a:solidFill>
              </a:rPr>
              <a:t>CAR</a:t>
            </a:r>
            <a:r>
              <a:rPr lang="pt-BR" smtClean="0">
                <a:solidFill>
                  <a:srgbClr val="000000"/>
                </a:solidFill>
              </a:rPr>
              <a:t> em si para mais informações, incluindo as respostas do Quadro Mundial completas, bem como o impacto financeiro e os procedimentos afetados por cada moção. Vá à página </a:t>
            </a:r>
            <a:r>
              <a:rPr lang="pt-BR" u="sng" smtClean="0">
                <a:solidFill>
                  <a:srgbClr val="000000"/>
                </a:solidFill>
                <a:hlinkClick r:id="rId3"/>
              </a:rPr>
              <a:t>www.na.org/conference</a:t>
            </a:r>
            <a:r>
              <a:rPr lang="pt-BR" smtClean="0">
                <a:solidFill>
                  <a:srgbClr val="000000"/>
                </a:solidFill>
              </a:rPr>
              <a:t> para obter o </a:t>
            </a:r>
            <a:r>
              <a:rPr lang="pt-BR" i="1" smtClean="0">
                <a:solidFill>
                  <a:srgbClr val="000000"/>
                </a:solidFill>
              </a:rPr>
              <a:t>CAR</a:t>
            </a:r>
            <a:r>
              <a:rPr lang="pt-BR" smtClean="0">
                <a:solidFill>
                  <a:srgbClr val="000000"/>
                </a:solidFill>
              </a:rPr>
              <a:t> de 2018 completo  de 2018, as outras apresentações do </a:t>
            </a:r>
            <a:r>
              <a:rPr lang="pt-BR" i="1" smtClean="0">
                <a:solidFill>
                  <a:srgbClr val="000000"/>
                </a:solidFill>
              </a:rPr>
              <a:t>CAR</a:t>
            </a:r>
            <a:r>
              <a:rPr lang="pt-BR" smtClean="0">
                <a:solidFill>
                  <a:srgbClr val="000000"/>
                </a:solidFill>
              </a:rPr>
              <a:t> e outros materiais da Conferência.</a:t>
            </a:r>
          </a:p>
          <a:p>
            <a:pPr eaLnBrk="1" hangingPunct="1">
              <a:spcBef>
                <a:spcPct val="0"/>
              </a:spcBef>
            </a:pPr>
            <a:endParaRPr lang="en-US" smtClean="0"/>
          </a:p>
        </p:txBody>
      </p:sp>
      <p:sp>
        <p:nvSpPr>
          <p:cNvPr id="52229"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BA3DF507-179C-4EA9-9B39-CA3A9B5FAFF3}" type="slidenum">
              <a:rPr lang="en-US" sz="1200">
                <a:latin typeface="Calibri" pitchFamily="34" charset="0"/>
              </a:rPr>
              <a:pPr algn="r"/>
              <a:t>3</a:t>
            </a:fld>
            <a:endParaRPr lang="en-US" sz="120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6"/>
          <p:cNvSpPr>
            <a:spLocks noGrp="1" noChangeArrowheads="1"/>
          </p:cNvSpPr>
          <p:nvPr>
            <p:ph type="sldNum" sz="quarter" idx="5"/>
          </p:nvPr>
        </p:nvSpPr>
        <p:spPr>
          <a:noFill/>
          <a:ln>
            <a:headEnd/>
            <a:tailEnd/>
          </a:ln>
        </p:spPr>
        <p:txBody>
          <a:bodyPr/>
          <a:lstStyle/>
          <a:p>
            <a:fld id="{AE3D6959-E722-4D71-94A3-F967F8B034E5}" type="slidenum">
              <a:rPr lang="en-US"/>
              <a:pPr/>
              <a:t>35</a:t>
            </a:fld>
            <a:endParaRPr lang="en-US"/>
          </a:p>
        </p:txBody>
      </p:sp>
      <p:sp>
        <p:nvSpPr>
          <p:cNvPr id="79875" name="Slide Image Placeholder 1"/>
          <p:cNvSpPr>
            <a:spLocks noChangeArrowheads="1" noTextEdit="1"/>
          </p:cNvSpPr>
          <p:nvPr>
            <p:ph type="sldImg"/>
          </p:nvPr>
        </p:nvSpPr>
        <p:spPr>
          <a:noFill/>
          <a:ln cap="flat">
            <a:miter lim="800000"/>
            <a:headEnd type="none" w="med" len="med"/>
            <a:tailEnd type="none" w="med" len="med"/>
          </a:ln>
        </p:spPr>
      </p:sp>
      <p:sp>
        <p:nvSpPr>
          <p:cNvPr id="79876"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Os membros da irmandade poderiam comprar esses chaveiros para as regiões, áreas ou grupos de NA para distribuição e celebração pessoal de tempo limpo, em conformidade com o FIPT e na certeza de que 100% das compras dos membros irão apoiar nossa Irmandade a levar a mensagem ao adicto que ainda sofre.</a:t>
            </a:r>
          </a:p>
        </p:txBody>
      </p:sp>
      <p:sp>
        <p:nvSpPr>
          <p:cNvPr id="79877"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4D36CA67-23D8-42F7-B5C1-ECBED6B24BC3}" type="slidenum">
              <a:rPr lang="en-US" sz="1200">
                <a:latin typeface="Calibri" pitchFamily="34" charset="0"/>
              </a:rPr>
              <a:pPr algn="r"/>
              <a:t>35</a:t>
            </a:fld>
            <a:endParaRPr lang="en-US" sz="120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6"/>
          <p:cNvSpPr>
            <a:spLocks noGrp="1" noChangeArrowheads="1"/>
          </p:cNvSpPr>
          <p:nvPr>
            <p:ph type="sldNum" sz="quarter" idx="5"/>
          </p:nvPr>
        </p:nvSpPr>
        <p:spPr>
          <a:noFill/>
          <a:ln>
            <a:headEnd/>
            <a:tailEnd/>
          </a:ln>
        </p:spPr>
        <p:txBody>
          <a:bodyPr/>
          <a:lstStyle/>
          <a:p>
            <a:fld id="{0527B6F6-1A44-4537-A608-946C7F882BCD}" type="slidenum">
              <a:rPr lang="en-US"/>
              <a:pPr/>
              <a:t>36</a:t>
            </a:fld>
            <a:endParaRPr lang="en-US"/>
          </a:p>
        </p:txBody>
      </p:sp>
      <p:sp>
        <p:nvSpPr>
          <p:cNvPr id="80899" name="Slide Image Placeholder 1"/>
          <p:cNvSpPr>
            <a:spLocks noChangeArrowheads="1" noTextEdit="1"/>
          </p:cNvSpPr>
          <p:nvPr>
            <p:ph type="sldImg"/>
          </p:nvPr>
        </p:nvSpPr>
        <p:spPr>
          <a:noFill/>
          <a:ln cap="flat">
            <a:miter lim="800000"/>
            <a:headEnd type="none" w="med" len="med"/>
            <a:tailEnd type="none" w="med" len="med"/>
          </a:ln>
        </p:spPr>
      </p:sp>
      <p:sp>
        <p:nvSpPr>
          <p:cNvPr id="80900" name="Notes Placeholder 2"/>
          <p:cNvSpPr>
            <a:spLocks noChangeArrowheads="1"/>
          </p:cNvSpPr>
          <p:nvPr>
            <p:ph type="body" idx="1"/>
          </p:nvPr>
        </p:nvSpPr>
        <p:spPr>
          <a:noFill/>
          <a:ln/>
        </p:spPr>
        <p:txBody>
          <a:bodyPr/>
          <a:lstStyle/>
          <a:p>
            <a:pPr eaLnBrk="1" hangingPunct="1">
              <a:spcBef>
                <a:spcPct val="0"/>
              </a:spcBef>
            </a:pPr>
            <a:r>
              <a:rPr lang="pt-BR" b="1" smtClean="0">
                <a:solidFill>
                  <a:srgbClr val="000000"/>
                </a:solidFill>
              </a:rPr>
              <a:t>Resposta do Quadro Mundial:</a:t>
            </a:r>
            <a:r>
              <a:rPr lang="pt-BR" smtClean="0">
                <a:solidFill>
                  <a:srgbClr val="000000"/>
                </a:solidFill>
              </a:rPr>
              <a:t> Não nos opomos a produzir e distribuir quaisquer itens relacionados à recuperação que a irmandade desejar, incluindo chaveiros diversos, mas gostaríamos de evitar a produção e armazenagem de itens para os quais não exista uma real demanda.  Temos duas preocupações: a primeira delas é que já existem tantos chaveiros em circulação, que não temos certeza de que exista necessidade ou desejo que justifiquem a sua produção.  A segunda preocupação é que há inúmeros idiomas em que a demanda pode ser mínima e, no entanto, teremos que produzir os novos chaveiros como parte do conjunto completo.  Atualmente, produzimos chaveiros em mais de 50 idiomas.</a:t>
            </a:r>
          </a:p>
          <a:p>
            <a:pPr eaLnBrk="1" hangingPunct="1">
              <a:spcBef>
                <a:spcPct val="0"/>
              </a:spcBef>
            </a:pPr>
            <a:endParaRPr lang="en-US" smtClean="0"/>
          </a:p>
          <a:p>
            <a:pPr eaLnBrk="1" hangingPunct="1">
              <a:spcBef>
                <a:spcPct val="0"/>
              </a:spcBef>
            </a:pPr>
            <a:r>
              <a:rPr lang="pt-BR" smtClean="0">
                <a:solidFill>
                  <a:srgbClr val="000000"/>
                </a:solidFill>
              </a:rPr>
              <a:t>Conforme explicamos no texto introdutório da seção de moções regionais do </a:t>
            </a:r>
            <a:r>
              <a:rPr lang="pt-BR" i="1" smtClean="0">
                <a:solidFill>
                  <a:srgbClr val="000000"/>
                </a:solidFill>
              </a:rPr>
              <a:t>CAR</a:t>
            </a:r>
            <a:r>
              <a:rPr lang="pt-BR" smtClean="0">
                <a:solidFill>
                  <a:srgbClr val="000000"/>
                </a:solidFill>
              </a:rPr>
              <a:t>, a conferência reiterou por diversas vezes que assuntos de produção relacionados a literatura, chaveiros e medalhões não devem ser decididos através do </a:t>
            </a:r>
            <a:r>
              <a:rPr lang="pt-BR" i="1" smtClean="0">
                <a:solidFill>
                  <a:srgbClr val="000000"/>
                </a:solidFill>
              </a:rPr>
              <a:t>CAR</a:t>
            </a:r>
            <a:r>
              <a:rPr lang="pt-BR" smtClean="0">
                <a:solidFill>
                  <a:srgbClr val="000000"/>
                </a:solidFill>
              </a:rPr>
              <a:t>. Preferimos que esses tipos de questões sejam enviados diretamente ao Quadro Mundial, mas também sabemos que não temos um bom mecanismo de avaliação dos desejos da irmandade. Estamos abertos para receber sugestões de como podemos melhorar essa parte do nosso processo de comunicação.</a:t>
            </a:r>
          </a:p>
          <a:p>
            <a:pPr eaLnBrk="1" hangingPunct="1">
              <a:spcBef>
                <a:spcPct val="0"/>
              </a:spcBef>
            </a:pPr>
            <a:endParaRPr lang="en-US" smtClean="0"/>
          </a:p>
        </p:txBody>
      </p:sp>
      <p:sp>
        <p:nvSpPr>
          <p:cNvPr id="80901"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3B1EAB18-4721-46BD-85CC-30F8B7DDC77D}" type="slidenum">
              <a:rPr lang="en-US" sz="1200">
                <a:latin typeface="Calibri" pitchFamily="34" charset="0"/>
              </a:rPr>
              <a:pPr algn="r"/>
              <a:t>36</a:t>
            </a:fld>
            <a:endParaRPr lang="en-US" sz="120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6"/>
          <p:cNvSpPr>
            <a:spLocks noGrp="1" noChangeArrowheads="1"/>
          </p:cNvSpPr>
          <p:nvPr>
            <p:ph type="sldNum" sz="quarter" idx="5"/>
          </p:nvPr>
        </p:nvSpPr>
        <p:spPr>
          <a:noFill/>
          <a:ln>
            <a:headEnd/>
            <a:tailEnd/>
          </a:ln>
        </p:spPr>
        <p:txBody>
          <a:bodyPr/>
          <a:lstStyle/>
          <a:p>
            <a:fld id="{DDF0FBD9-32A4-4D47-A653-73C3F1EBBBB3}" type="slidenum">
              <a:rPr lang="en-US"/>
              <a:pPr/>
              <a:t>38</a:t>
            </a:fld>
            <a:endParaRPr lang="en-US"/>
          </a:p>
        </p:txBody>
      </p:sp>
      <p:sp>
        <p:nvSpPr>
          <p:cNvPr id="81923" name="Slide Image Placeholder 1"/>
          <p:cNvSpPr>
            <a:spLocks noChangeArrowheads="1" noTextEdit="1"/>
          </p:cNvSpPr>
          <p:nvPr>
            <p:ph type="sldImg"/>
          </p:nvPr>
        </p:nvSpPr>
        <p:spPr>
          <a:noFill/>
          <a:ln cap="flat">
            <a:miter lim="800000"/>
            <a:headEnd type="none" w="med" len="med"/>
            <a:tailEnd type="none" w="med" len="med"/>
          </a:ln>
        </p:spPr>
      </p:sp>
      <p:sp>
        <p:nvSpPr>
          <p:cNvPr id="81924"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Esperamos que esta apresentação tenha ajudado na sua discussão deste material. Lembre que há quatro outras apresentações voltadas para outros conteúdos do </a:t>
            </a:r>
            <a:r>
              <a:rPr lang="pt-BR" i="1" smtClean="0">
                <a:solidFill>
                  <a:srgbClr val="000000"/>
                </a:solidFill>
              </a:rPr>
              <a:t>CAR</a:t>
            </a:r>
            <a:r>
              <a:rPr lang="pt-BR" smtClean="0">
                <a:solidFill>
                  <a:srgbClr val="000000"/>
                </a:solidFill>
              </a:rPr>
              <a:t>. Essas apresentações, o </a:t>
            </a:r>
            <a:r>
              <a:rPr lang="pt-BR" i="1" smtClean="0">
                <a:solidFill>
                  <a:srgbClr val="000000"/>
                </a:solidFill>
              </a:rPr>
              <a:t>Relatório da Agenda da Conferência</a:t>
            </a:r>
            <a:r>
              <a:rPr lang="pt-BR" smtClean="0">
                <a:solidFill>
                  <a:srgbClr val="000000"/>
                </a:solidFill>
              </a:rPr>
              <a:t>, e a enquete do </a:t>
            </a:r>
            <a:r>
              <a:rPr lang="pt-BR" i="1" smtClean="0">
                <a:solidFill>
                  <a:srgbClr val="000000"/>
                </a:solidFill>
              </a:rPr>
              <a:t>CAR</a:t>
            </a:r>
            <a:r>
              <a:rPr lang="pt-BR" smtClean="0">
                <a:solidFill>
                  <a:srgbClr val="000000"/>
                </a:solidFill>
              </a:rPr>
              <a:t> estão disponíveis na internet em </a:t>
            </a:r>
            <a:r>
              <a:rPr lang="pt-BR" smtClean="0">
                <a:solidFill>
                  <a:srgbClr val="000000"/>
                </a:solidFill>
                <a:hlinkClick r:id="rId3"/>
              </a:rPr>
              <a:t>www.na.org/conference</a:t>
            </a:r>
            <a:r>
              <a:rPr lang="pt-BR" smtClean="0">
                <a:solidFill>
                  <a:srgbClr val="000000"/>
                </a:solidFill>
              </a:rPr>
              <a:t>. Cópias impressas do </a:t>
            </a:r>
            <a:r>
              <a:rPr lang="pt-BR" i="1" smtClean="0">
                <a:solidFill>
                  <a:srgbClr val="000000"/>
                </a:solidFill>
              </a:rPr>
              <a:t>CAR</a:t>
            </a:r>
            <a:r>
              <a:rPr lang="pt-BR" smtClean="0">
                <a:solidFill>
                  <a:srgbClr val="000000"/>
                </a:solidFill>
              </a:rPr>
              <a:t> podem ser adquiridas dos Serviços Mundiais de NA. </a:t>
            </a:r>
          </a:p>
          <a:p>
            <a:pPr eaLnBrk="1" hangingPunct="1">
              <a:spcBef>
                <a:spcPct val="0"/>
              </a:spcBef>
            </a:pPr>
            <a:endParaRPr lang="en-US" smtClean="0"/>
          </a:p>
          <a:p>
            <a:pPr eaLnBrk="1" hangingPunct="1">
              <a:spcBef>
                <a:spcPct val="0"/>
              </a:spcBef>
            </a:pPr>
            <a:r>
              <a:rPr lang="pt-BR" smtClean="0">
                <a:solidFill>
                  <a:srgbClr val="000000"/>
                </a:solidFill>
              </a:rPr>
              <a:t>Suas perguntas e sugestões sobre estas apresentações, sobre o CAR e qualquer outras questões são bem-vindos em </a:t>
            </a:r>
            <a:r>
              <a:rPr lang="pt-BR" smtClean="0">
                <a:solidFill>
                  <a:srgbClr val="000000"/>
                </a:solidFill>
                <a:hlinkClick r:id="rId4"/>
              </a:rPr>
              <a:t>worldboard@na.org</a:t>
            </a:r>
            <a:r>
              <a:rPr lang="pt-BR" smtClean="0">
                <a:solidFill>
                  <a:srgbClr val="000000"/>
                </a:solidFill>
              </a:rPr>
              <a:t>.</a:t>
            </a:r>
          </a:p>
          <a:p>
            <a:pPr eaLnBrk="1" hangingPunct="1">
              <a:spcBef>
                <a:spcPct val="0"/>
              </a:spcBef>
            </a:pPr>
            <a:endParaRPr lang="en-US" smtClean="0"/>
          </a:p>
        </p:txBody>
      </p:sp>
      <p:sp>
        <p:nvSpPr>
          <p:cNvPr id="81925"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1C4AB788-926B-420F-A4DA-2AE0800F7A9E}" type="slidenum">
              <a:rPr lang="en-US" sz="1200">
                <a:latin typeface="Calibri" pitchFamily="34" charset="0"/>
              </a:rPr>
              <a:pPr algn="r"/>
              <a:t>38</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6"/>
          <p:cNvSpPr>
            <a:spLocks noGrp="1" noChangeArrowheads="1"/>
          </p:cNvSpPr>
          <p:nvPr>
            <p:ph type="sldNum" sz="quarter" idx="5"/>
          </p:nvPr>
        </p:nvSpPr>
        <p:spPr>
          <a:noFill/>
          <a:ln>
            <a:headEnd/>
            <a:tailEnd/>
          </a:ln>
        </p:spPr>
        <p:txBody>
          <a:bodyPr/>
          <a:lstStyle/>
          <a:p>
            <a:fld id="{9DA80788-4005-4124-A92C-6153928C58AF}" type="slidenum">
              <a:rPr lang="en-US"/>
              <a:pPr/>
              <a:t>4</a:t>
            </a:fld>
            <a:endParaRPr lang="en-US"/>
          </a:p>
        </p:txBody>
      </p:sp>
      <p:sp>
        <p:nvSpPr>
          <p:cNvPr id="53251" name="Slide Image Placeholder 1"/>
          <p:cNvSpPr>
            <a:spLocks noChangeArrowheads="1" noTextEdit="1"/>
          </p:cNvSpPr>
          <p:nvPr>
            <p:ph type="sldImg"/>
          </p:nvPr>
        </p:nvSpPr>
        <p:spPr>
          <a:noFill/>
          <a:ln cap="flat">
            <a:miter lim="800000"/>
            <a:headEnd type="none" w="med" len="med"/>
            <a:tailEnd type="none" w="med" len="med"/>
          </a:ln>
        </p:spPr>
      </p:sp>
      <p:sp>
        <p:nvSpPr>
          <p:cNvPr id="53252" name="Notes Placeholder 2"/>
          <p:cNvSpPr>
            <a:spLocks noChangeArrowheads="1"/>
          </p:cNvSpPr>
          <p:nvPr>
            <p:ph type="body" idx="1"/>
          </p:nvPr>
        </p:nvSpPr>
        <p:spPr>
          <a:noFill/>
          <a:ln/>
        </p:spPr>
        <p:txBody>
          <a:bodyPr/>
          <a:lstStyle/>
          <a:p>
            <a:pPr eaLnBrk="1" hangingPunct="1">
              <a:spcBef>
                <a:spcPct val="0"/>
              </a:spcBef>
            </a:pPr>
            <a:endParaRPr lang="pt-BR" smtClean="0"/>
          </a:p>
        </p:txBody>
      </p:sp>
      <p:sp>
        <p:nvSpPr>
          <p:cNvPr id="53253"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C6AB0252-8503-4DB7-80D7-A59A4697725E}" type="slidenum">
              <a:rPr lang="en-US" sz="1200">
                <a:latin typeface="Calibri" pitchFamily="34" charset="0"/>
              </a:rPr>
              <a:pPr algn="r"/>
              <a:t>4</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6"/>
          <p:cNvSpPr>
            <a:spLocks noGrp="1" noChangeArrowheads="1"/>
          </p:cNvSpPr>
          <p:nvPr>
            <p:ph type="sldNum" sz="quarter" idx="5"/>
          </p:nvPr>
        </p:nvSpPr>
        <p:spPr>
          <a:noFill/>
          <a:ln>
            <a:headEnd/>
            <a:tailEnd/>
          </a:ln>
        </p:spPr>
        <p:txBody>
          <a:bodyPr/>
          <a:lstStyle/>
          <a:p>
            <a:fld id="{01CE26FF-A6C3-48EA-906D-5EC10FA373D2}" type="slidenum">
              <a:rPr lang="en-US"/>
              <a:pPr/>
              <a:t>5</a:t>
            </a:fld>
            <a:endParaRPr lang="en-US"/>
          </a:p>
        </p:txBody>
      </p:sp>
      <p:sp>
        <p:nvSpPr>
          <p:cNvPr id="54275" name="Slide Image Placeholder 1"/>
          <p:cNvSpPr>
            <a:spLocks noChangeArrowheads="1" noTextEdit="1"/>
          </p:cNvSpPr>
          <p:nvPr>
            <p:ph type="sldImg"/>
          </p:nvPr>
        </p:nvSpPr>
        <p:spPr>
          <a:noFill/>
          <a:ln cap="flat">
            <a:miter lim="800000"/>
            <a:headEnd type="none" w="med" len="med"/>
            <a:tailEnd type="none" w="med" len="med"/>
          </a:ln>
        </p:spPr>
      </p:sp>
      <p:sp>
        <p:nvSpPr>
          <p:cNvPr id="54276" name="Notes Placeholder 2"/>
          <p:cNvSpPr>
            <a:spLocks noChangeArrowheads="1"/>
          </p:cNvSpPr>
          <p:nvPr>
            <p:ph type="body" idx="1"/>
          </p:nvPr>
        </p:nvSpPr>
        <p:spPr>
          <a:noFill/>
          <a:ln/>
        </p:spPr>
        <p:txBody>
          <a:bodyPr/>
          <a:lstStyle/>
          <a:p>
            <a:pPr eaLnBrk="1" hangingPunct="1">
              <a:spcBef>
                <a:spcPts val="1200"/>
              </a:spcBef>
            </a:pPr>
            <a:r>
              <a:rPr lang="pt-BR" smtClean="0">
                <a:solidFill>
                  <a:srgbClr val="000000"/>
                </a:solidFill>
              </a:rPr>
              <a:t>As páginas iniciais do </a:t>
            </a:r>
            <a:r>
              <a:rPr lang="pt-BR" i="1" smtClean="0">
                <a:solidFill>
                  <a:srgbClr val="000000"/>
                </a:solidFill>
              </a:rPr>
              <a:t>CAR</a:t>
            </a:r>
            <a:r>
              <a:rPr lang="pt-BR" smtClean="0">
                <a:solidFill>
                  <a:srgbClr val="000000"/>
                </a:solidFill>
              </a:rPr>
              <a:t> de 2018 descrevem o tema da Conferência de Serviço Mundial de 2018, refletindo o nosso compromisso com a base comum sobre a qual todos nos mantemos - o propósito primordial dos nossos grupos - e a nossa paixão compartilhada por atingir adictos que precisam.</a:t>
            </a:r>
          </a:p>
          <a:p>
            <a:pPr eaLnBrk="1" hangingPunct="1">
              <a:spcBef>
                <a:spcPts val="1200"/>
              </a:spcBef>
            </a:pPr>
            <a:endParaRPr lang="en-US" smtClean="0"/>
          </a:p>
          <a:p>
            <a:pPr eaLnBrk="1" hangingPunct="1">
              <a:spcBef>
                <a:spcPts val="1200"/>
              </a:spcBef>
            </a:pPr>
            <a:r>
              <a:rPr lang="pt-BR" smtClean="0">
                <a:solidFill>
                  <a:srgbClr val="000000"/>
                </a:solidFill>
              </a:rPr>
              <a:t>A introdução do CAR revisa algumas das realizações do último ciclo, discute diversos aspectos da preparamção para a Conferência Mundial de Serviço e fala do que acontece na Conferência. Enquanto a maioria dos membros de NA nunca assistirá uma WSC, qualquer um pode participar na coleta da consciência de assuntos do </a:t>
            </a:r>
            <a:r>
              <a:rPr lang="pt-BR" i="1" smtClean="0">
                <a:solidFill>
                  <a:srgbClr val="000000"/>
                </a:solidFill>
              </a:rPr>
              <a:t>CAR</a:t>
            </a:r>
            <a:r>
              <a:rPr lang="pt-BR" smtClean="0">
                <a:solidFill>
                  <a:srgbClr val="000000"/>
                </a:solidFill>
              </a:rPr>
              <a:t>. As regiões utilizam uma variedade de abordagens para esse processo. Se você não tem certeza de como isso é feito em sua região, pergunte a um membro local que tenha experiência de serviço ou entre em contato com os Serviços Mundiais de NA (NAWS) e colocaremos você em contato com o seu delegado regional.</a:t>
            </a:r>
          </a:p>
          <a:p>
            <a:pPr eaLnBrk="1" hangingPunct="1">
              <a:spcBef>
                <a:spcPts val="1200"/>
              </a:spcBef>
            </a:pPr>
            <a:endParaRPr lang="en-US" smtClean="0"/>
          </a:p>
          <a:p>
            <a:pPr eaLnBrk="1" hangingPunct="1">
              <a:spcBef>
                <a:spcPts val="1200"/>
              </a:spcBef>
            </a:pPr>
            <a:r>
              <a:rPr lang="pt-BR" smtClean="0">
                <a:solidFill>
                  <a:srgbClr val="000000"/>
                </a:solidFill>
              </a:rPr>
              <a:t>O </a:t>
            </a:r>
            <a:r>
              <a:rPr lang="pt-BR" i="1" smtClean="0">
                <a:solidFill>
                  <a:srgbClr val="000000"/>
                </a:solidFill>
              </a:rPr>
              <a:t>CAR</a:t>
            </a:r>
            <a:r>
              <a:rPr lang="pt-BR" smtClean="0">
                <a:solidFill>
                  <a:srgbClr val="000000"/>
                </a:solidFill>
              </a:rPr>
              <a:t> é a primeira de três publicações e é seguido do material do Acompanhamento de Aprovação da Conferência (Conference Approval Track - CAT) em janeiro e do Relatório da Conferência </a:t>
            </a:r>
            <a:r>
              <a:rPr lang="pt-BR" i="1" smtClean="0">
                <a:solidFill>
                  <a:srgbClr val="000000"/>
                </a:solidFill>
              </a:rPr>
              <a:t>Conference Report</a:t>
            </a:r>
            <a:r>
              <a:rPr lang="pt-BR" smtClean="0">
                <a:solidFill>
                  <a:srgbClr val="000000"/>
                </a:solidFill>
              </a:rPr>
              <a:t>, que é lançado pouco antes da WSC. Todas as publicações da Conferência e materiais relacionados são postados em: </a:t>
            </a:r>
            <a:r>
              <a:rPr lang="pt-BR" u="sng" smtClean="0">
                <a:solidFill>
                  <a:srgbClr val="000000"/>
                </a:solidFill>
                <a:hlinkClick r:id="rId3"/>
              </a:rPr>
              <a:t>www.na.org/conference</a:t>
            </a:r>
            <a:r>
              <a:rPr lang="pt-BR" smtClean="0">
                <a:solidFill>
                  <a:srgbClr val="000000"/>
                </a:solidFill>
              </a:rPr>
              <a:t>. </a:t>
            </a:r>
          </a:p>
          <a:p>
            <a:pPr eaLnBrk="1" hangingPunct="1">
              <a:spcBef>
                <a:spcPct val="0"/>
              </a:spcBef>
            </a:pPr>
            <a:endParaRPr lang="en-US" smtClean="0"/>
          </a:p>
        </p:txBody>
      </p:sp>
      <p:sp>
        <p:nvSpPr>
          <p:cNvPr id="54277"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91445CE6-551D-49CD-9290-F5EB65F8D32F}" type="slidenum">
              <a:rPr lang="en-US" sz="1200">
                <a:latin typeface="Calibri" pitchFamily="34" charset="0"/>
              </a:rPr>
              <a:pPr algn="r"/>
              <a:t>5</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6"/>
          <p:cNvSpPr>
            <a:spLocks noGrp="1" noChangeArrowheads="1"/>
          </p:cNvSpPr>
          <p:nvPr>
            <p:ph type="sldNum" sz="quarter" idx="5"/>
          </p:nvPr>
        </p:nvSpPr>
        <p:spPr>
          <a:noFill/>
          <a:ln>
            <a:headEnd/>
            <a:tailEnd/>
          </a:ln>
        </p:spPr>
        <p:txBody>
          <a:bodyPr/>
          <a:lstStyle/>
          <a:p>
            <a:fld id="{A778481B-0657-4065-ACAE-32255099CE1D}" type="slidenum">
              <a:rPr lang="en-US"/>
              <a:pPr/>
              <a:t>6</a:t>
            </a:fld>
            <a:endParaRPr lang="en-US"/>
          </a:p>
        </p:txBody>
      </p:sp>
      <p:sp>
        <p:nvSpPr>
          <p:cNvPr id="55299" name="Slide Image Placeholder 1"/>
          <p:cNvSpPr>
            <a:spLocks noChangeArrowheads="1" noTextEdit="1"/>
          </p:cNvSpPr>
          <p:nvPr>
            <p:ph type="sldImg"/>
          </p:nvPr>
        </p:nvSpPr>
        <p:spPr>
          <a:noFill/>
          <a:ln cap="flat">
            <a:miter lim="800000"/>
            <a:headEnd type="none" w="med" len="med"/>
            <a:tailEnd type="none" w="med" len="med"/>
          </a:ln>
        </p:spPr>
      </p:sp>
      <p:sp>
        <p:nvSpPr>
          <p:cNvPr id="55300"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O </a:t>
            </a:r>
            <a:r>
              <a:rPr lang="pt-BR" i="1" smtClean="0">
                <a:solidFill>
                  <a:srgbClr val="000000"/>
                </a:solidFill>
              </a:rPr>
              <a:t>CAR</a:t>
            </a:r>
            <a:r>
              <a:rPr lang="pt-BR" smtClean="0">
                <a:solidFill>
                  <a:srgbClr val="000000"/>
                </a:solidFill>
              </a:rPr>
              <a:t> de 2018 contém 25 moções regionais, o maior número em 20 anos. Para facilitar para os membros, grupos e estruturas de serviço a leitura e estudo do CAR, as moções foram agrupadas em categorias. A maior parte das categorias começa com algum material histórico e links para documentos relevantes.</a:t>
            </a:r>
          </a:p>
          <a:p>
            <a:pPr eaLnBrk="1" hangingPunct="1">
              <a:spcBef>
                <a:spcPct val="0"/>
              </a:spcBef>
            </a:pPr>
            <a:endParaRPr lang="en-US" smtClean="0"/>
          </a:p>
        </p:txBody>
      </p:sp>
      <p:sp>
        <p:nvSpPr>
          <p:cNvPr id="55301"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2E90050A-753F-45BF-A088-24CCBA57C178}" type="slidenum">
              <a:rPr lang="en-US" sz="1200">
                <a:latin typeface="Calibri" pitchFamily="34" charset="0"/>
              </a:rPr>
              <a:pPr algn="r"/>
              <a:t>6</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6"/>
          <p:cNvSpPr>
            <a:spLocks noGrp="1" noChangeArrowheads="1"/>
          </p:cNvSpPr>
          <p:nvPr>
            <p:ph type="sldNum" sz="quarter" idx="5"/>
          </p:nvPr>
        </p:nvSpPr>
        <p:spPr>
          <a:noFill/>
          <a:ln>
            <a:headEnd/>
            <a:tailEnd/>
          </a:ln>
        </p:spPr>
        <p:txBody>
          <a:bodyPr/>
          <a:lstStyle/>
          <a:p>
            <a:fld id="{5B3F636F-0AC4-4ED4-A34A-B7264F42EF05}" type="slidenum">
              <a:rPr lang="en-US"/>
              <a:pPr/>
              <a:t>7</a:t>
            </a:fld>
            <a:endParaRPr lang="en-US"/>
          </a:p>
        </p:txBody>
      </p:sp>
      <p:sp>
        <p:nvSpPr>
          <p:cNvPr id="56323" name="Slide Image Placeholder 1"/>
          <p:cNvSpPr>
            <a:spLocks noChangeArrowheads="1" noTextEdit="1"/>
          </p:cNvSpPr>
          <p:nvPr>
            <p:ph type="sldImg"/>
          </p:nvPr>
        </p:nvSpPr>
        <p:spPr>
          <a:noFill/>
          <a:ln cap="flat">
            <a:miter lim="800000"/>
            <a:headEnd type="none" w="med" len="med"/>
            <a:tailEnd type="none" w="med" len="med"/>
          </a:ln>
        </p:spPr>
      </p:sp>
      <p:sp>
        <p:nvSpPr>
          <p:cNvPr id="56324" name="Notes Placeholder 2"/>
          <p:cNvSpPr>
            <a:spLocks noChangeArrowheads="1"/>
          </p:cNvSpPr>
          <p:nvPr>
            <p:ph type="body" idx="1"/>
          </p:nvPr>
        </p:nvSpPr>
        <p:spPr>
          <a:noFill/>
          <a:ln/>
        </p:spPr>
        <p:txBody>
          <a:bodyPr/>
          <a:lstStyle/>
          <a:p>
            <a:pPr eaLnBrk="1" hangingPunct="1">
              <a:spcBef>
                <a:spcPct val="0"/>
              </a:spcBef>
            </a:pPr>
            <a:r>
              <a:rPr lang="pt-BR" i="1" smtClean="0">
                <a:solidFill>
                  <a:srgbClr val="000000"/>
                </a:solidFill>
              </a:rPr>
              <a:t>O Guia para os Serviços Mundiais de NA (Guide to World Services in NA) </a:t>
            </a:r>
            <a:r>
              <a:rPr lang="pt-BR" smtClean="0">
                <a:solidFill>
                  <a:srgbClr val="000000"/>
                </a:solidFill>
              </a:rPr>
              <a:t>explica, “itens que aparecem no </a:t>
            </a:r>
            <a:r>
              <a:rPr lang="pt-BR" i="1" smtClean="0">
                <a:solidFill>
                  <a:srgbClr val="000000"/>
                </a:solidFill>
              </a:rPr>
              <a:t>Relatório da Agenda da Conferência </a:t>
            </a:r>
            <a:r>
              <a:rPr lang="pt-BR" smtClean="0">
                <a:solidFill>
                  <a:srgbClr val="000000"/>
                </a:solidFill>
              </a:rPr>
              <a:t>são idealmente o reslutado de longas discussões e sugestões feitas na Conferência anterior e ao longo do </a:t>
            </a:r>
            <a:r>
              <a:rPr lang="pt-BR" i="1" smtClean="0">
                <a:solidFill>
                  <a:srgbClr val="000000"/>
                </a:solidFill>
              </a:rPr>
              <a:t> </a:t>
            </a:r>
            <a:r>
              <a:rPr lang="pt-BR" smtClean="0">
                <a:solidFill>
                  <a:srgbClr val="000000"/>
                </a:solidFill>
              </a:rPr>
              <a:t>ciclo da Conferência.” Diversas dessas moções são relacionadas a questões que têm sido discutidas, tais como o papel das zonas, membros em potencial e terapia de substituição de drogas, e o </a:t>
            </a:r>
            <a:r>
              <a:rPr lang="pt-BR" i="1" smtClean="0">
                <a:solidFill>
                  <a:srgbClr val="000000"/>
                </a:solidFill>
              </a:rPr>
              <a:t>FIPT (Guarda da Propriedade Intelectual da Irmandade)</a:t>
            </a:r>
            <a:r>
              <a:rPr lang="pt-BR" smtClean="0">
                <a:solidFill>
                  <a:srgbClr val="000000"/>
                </a:solidFill>
              </a:rPr>
              <a:t>. Entretanto, muitas das moções são relacionadas a decisões de produção e o </a:t>
            </a:r>
            <a:r>
              <a:rPr lang="pt-BR" i="1" smtClean="0">
                <a:solidFill>
                  <a:srgbClr val="000000"/>
                </a:solidFill>
              </a:rPr>
              <a:t>CAR</a:t>
            </a:r>
            <a:r>
              <a:rPr lang="pt-BR" smtClean="0">
                <a:solidFill>
                  <a:srgbClr val="000000"/>
                </a:solidFill>
              </a:rPr>
              <a:t> não é o local ideal para lidar com decisões de produção, já que existem muitos fatores complicadores. Como o </a:t>
            </a:r>
            <a:r>
              <a:rPr lang="pt-BR" i="1" smtClean="0">
                <a:solidFill>
                  <a:srgbClr val="000000"/>
                </a:solidFill>
              </a:rPr>
              <a:t>Guia para os Serviços Mundiais</a:t>
            </a:r>
            <a:r>
              <a:rPr lang="pt-BR" smtClean="0">
                <a:solidFill>
                  <a:srgbClr val="000000"/>
                </a:solidFill>
              </a:rPr>
              <a:t> explica, "A conferência repetidamente votou para não ter questões de produção relacionadas a literatura, chaveiros e medalhões decididas através do </a:t>
            </a:r>
            <a:r>
              <a:rPr lang="pt-BR" i="1" smtClean="0">
                <a:solidFill>
                  <a:srgbClr val="000000"/>
                </a:solidFill>
              </a:rPr>
              <a:t>CAR</a:t>
            </a:r>
            <a:r>
              <a:rPr lang="pt-BR" smtClean="0">
                <a:solidFill>
                  <a:srgbClr val="000000"/>
                </a:solidFill>
              </a:rPr>
              <a:t>. Esse tipo de questões deve ser enviado diretamente ao Quadro Mundial. Uma moção regional deve somente ser usada quando todos os caminhos já tiverem sido tentados e exauridos."</a:t>
            </a:r>
          </a:p>
          <a:p>
            <a:pPr eaLnBrk="1" hangingPunct="1">
              <a:spcBef>
                <a:spcPct val="0"/>
              </a:spcBef>
            </a:pPr>
            <a:endParaRPr lang="en-US" smtClean="0"/>
          </a:p>
        </p:txBody>
      </p:sp>
      <p:sp>
        <p:nvSpPr>
          <p:cNvPr id="56325"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864BAF7B-CF7F-4E2D-9DFC-5B1E70D9820E}" type="slidenum">
              <a:rPr lang="en-US" sz="1200">
                <a:latin typeface="Calibri" pitchFamily="34" charset="0"/>
              </a:rPr>
              <a:pPr algn="r"/>
              <a:t>7</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6"/>
          <p:cNvSpPr>
            <a:spLocks noGrp="1" noChangeArrowheads="1"/>
          </p:cNvSpPr>
          <p:nvPr>
            <p:ph type="sldNum" sz="quarter" idx="5"/>
          </p:nvPr>
        </p:nvSpPr>
        <p:spPr>
          <a:noFill/>
          <a:ln>
            <a:headEnd/>
            <a:tailEnd/>
          </a:ln>
        </p:spPr>
        <p:txBody>
          <a:bodyPr/>
          <a:lstStyle/>
          <a:p>
            <a:fld id="{CFD69FE3-62FF-40E9-9D76-8F5A8713F788}" type="slidenum">
              <a:rPr lang="en-US"/>
              <a:pPr/>
              <a:t>8</a:t>
            </a:fld>
            <a:endParaRPr lang="en-US"/>
          </a:p>
        </p:txBody>
      </p:sp>
      <p:sp>
        <p:nvSpPr>
          <p:cNvPr id="57347" name="Slide Image Placeholder 1"/>
          <p:cNvSpPr>
            <a:spLocks noChangeArrowheads="1" noTextEdit="1"/>
          </p:cNvSpPr>
          <p:nvPr>
            <p:ph type="sldImg"/>
          </p:nvPr>
        </p:nvSpPr>
        <p:spPr>
          <a:noFill/>
          <a:ln cap="flat">
            <a:miter lim="800000"/>
            <a:headEnd type="none" w="med" len="med"/>
            <a:tailEnd type="none" w="med" len="med"/>
          </a:ln>
        </p:spPr>
      </p:sp>
      <p:sp>
        <p:nvSpPr>
          <p:cNvPr id="57348"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Ao continuarmos a nos mover em direção a um processo de tomada de decisão por consenso, é difícil não pensar que dúzias de moções no </a:t>
            </a:r>
            <a:r>
              <a:rPr lang="pt-BR" i="1" smtClean="0">
                <a:solidFill>
                  <a:srgbClr val="000000"/>
                </a:solidFill>
              </a:rPr>
              <a:t>CAR</a:t>
            </a:r>
            <a:r>
              <a:rPr lang="pt-BR" smtClean="0">
                <a:solidFill>
                  <a:srgbClr val="000000"/>
                </a:solidFill>
              </a:rPr>
              <a:t> sejam um passo atrás. Mas como podemos ter discussões efetivas juntos, em toda a Irmandade, que mova as ideias adiante? Como Quadro, nós nos perguntamos sobre como conseguir isso, e não sabemos ao certo. Às vezes uma moção no </a:t>
            </a:r>
            <a:r>
              <a:rPr lang="pt-BR" i="1" smtClean="0">
                <a:solidFill>
                  <a:srgbClr val="000000"/>
                </a:solidFill>
              </a:rPr>
              <a:t>CAR</a:t>
            </a:r>
            <a:r>
              <a:rPr lang="pt-BR" smtClean="0">
                <a:solidFill>
                  <a:srgbClr val="000000"/>
                </a:solidFill>
              </a:rPr>
              <a:t> parece ser a única maneira de ter uma ideia discutida, e isso é algo que precisamos trabalhar juntos, como Conferência, para modificar.</a:t>
            </a:r>
          </a:p>
          <a:p>
            <a:pPr eaLnBrk="1" hangingPunct="1">
              <a:spcBef>
                <a:spcPct val="0"/>
              </a:spcBef>
            </a:pPr>
            <a:endParaRPr lang="en-US" smtClean="0"/>
          </a:p>
          <a:p>
            <a:pPr eaLnBrk="1" hangingPunct="1">
              <a:spcBef>
                <a:spcPct val="0"/>
              </a:spcBef>
            </a:pPr>
            <a:r>
              <a:rPr lang="pt-BR" smtClean="0">
                <a:solidFill>
                  <a:srgbClr val="000000"/>
                </a:solidFill>
              </a:rPr>
              <a:t>Toda moção no CAR é traduzida para diversas línguas para ser considerada por milhares de grupos em todo o mundo. Adictos se reúnem para discutir as mesmas questões e ouvir a vontade de um Poder Superior que pode se expressar em sua consciência de grupo. O nosso melhor estado de coisas enquanto Irmandade é quando esse grau de tempo e dedicação internacional é tomado por questões relacionadas a como levar a mensagem com mais sucesso.</a:t>
            </a:r>
          </a:p>
        </p:txBody>
      </p:sp>
      <p:sp>
        <p:nvSpPr>
          <p:cNvPr id="57349"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07989C03-1ECA-4A6C-8E09-C588A94831C3}" type="slidenum">
              <a:rPr lang="en-US" sz="1200">
                <a:latin typeface="Calibri" pitchFamily="34" charset="0"/>
              </a:rPr>
              <a:pPr algn="r"/>
              <a:t>8</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6"/>
          <p:cNvSpPr>
            <a:spLocks noGrp="1" noChangeArrowheads="1"/>
          </p:cNvSpPr>
          <p:nvPr>
            <p:ph type="sldNum" sz="quarter" idx="5"/>
          </p:nvPr>
        </p:nvSpPr>
        <p:spPr>
          <a:noFill/>
          <a:ln>
            <a:headEnd/>
            <a:tailEnd/>
          </a:ln>
        </p:spPr>
        <p:txBody>
          <a:bodyPr/>
          <a:lstStyle/>
          <a:p>
            <a:fld id="{76440CC1-3580-4EC5-B8DD-925B422F8AB9}" type="slidenum">
              <a:rPr lang="en-US"/>
              <a:pPr/>
              <a:t>9</a:t>
            </a:fld>
            <a:endParaRPr lang="en-US"/>
          </a:p>
        </p:txBody>
      </p:sp>
      <p:sp>
        <p:nvSpPr>
          <p:cNvPr id="58371" name="Slide Image Placeholder 1"/>
          <p:cNvSpPr>
            <a:spLocks noChangeArrowheads="1" noTextEdit="1"/>
          </p:cNvSpPr>
          <p:nvPr>
            <p:ph type="sldImg"/>
          </p:nvPr>
        </p:nvSpPr>
        <p:spPr>
          <a:noFill/>
          <a:ln cap="flat">
            <a:miter lim="800000"/>
            <a:headEnd type="none" w="med" len="med"/>
            <a:tailEnd type="none" w="med" len="med"/>
          </a:ln>
        </p:spPr>
      </p:sp>
      <p:sp>
        <p:nvSpPr>
          <p:cNvPr id="58372"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As primeiras seis moções regionais estão relacionadas à literatura e a questões de produção. Links para material relevante do </a:t>
            </a:r>
            <a:r>
              <a:rPr lang="pt-BR" i="1" smtClean="0">
                <a:solidFill>
                  <a:srgbClr val="000000"/>
                </a:solidFill>
              </a:rPr>
              <a:t>CAR</a:t>
            </a:r>
            <a:r>
              <a:rPr lang="pt-BR" smtClean="0">
                <a:solidFill>
                  <a:srgbClr val="000000"/>
                </a:solidFill>
              </a:rPr>
              <a:t> incluem o folheto de serviço </a:t>
            </a:r>
            <a:r>
              <a:rPr lang="pt-BR" i="1" smtClean="0">
                <a:solidFill>
                  <a:srgbClr val="000000"/>
                </a:solidFill>
              </a:rPr>
              <a:t>Mídias sociais e nossos princípios orientadores</a:t>
            </a:r>
            <a:r>
              <a:rPr lang="pt-BR" smtClean="0">
                <a:solidFill>
                  <a:srgbClr val="000000"/>
                </a:solidFill>
              </a:rPr>
              <a:t>; o IP No. 27, </a:t>
            </a:r>
            <a:r>
              <a:rPr lang="pt-BR" i="1" smtClean="0">
                <a:solidFill>
                  <a:srgbClr val="000000"/>
                </a:solidFill>
              </a:rPr>
              <a:t>Para pais e responsáveis de jovens em NA;</a:t>
            </a:r>
            <a:r>
              <a:rPr lang="pt-BR" smtClean="0">
                <a:solidFill>
                  <a:srgbClr val="000000"/>
                </a:solidFill>
              </a:rPr>
              <a:t> e a seção do </a:t>
            </a:r>
            <a:r>
              <a:rPr lang="pt-BR" i="1" smtClean="0">
                <a:solidFill>
                  <a:srgbClr val="000000"/>
                </a:solidFill>
              </a:rPr>
              <a:t>Guia para os Serviços Mundiais em NA</a:t>
            </a:r>
            <a:r>
              <a:rPr lang="pt-BR" smtClean="0">
                <a:solidFill>
                  <a:srgbClr val="000000"/>
                </a:solidFill>
              </a:rPr>
              <a:t>, que descreve os processos de aprovação de material de NA.</a:t>
            </a:r>
          </a:p>
          <a:p>
            <a:pPr eaLnBrk="1" hangingPunct="1">
              <a:spcBef>
                <a:spcPct val="0"/>
              </a:spcBef>
            </a:pPr>
            <a:endParaRPr lang="en-US" smtClean="0"/>
          </a:p>
        </p:txBody>
      </p:sp>
      <p:sp>
        <p:nvSpPr>
          <p:cNvPr id="58373"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B2283806-4A56-4BD4-8D40-424F9757DB9B}" type="slidenum">
              <a:rPr lang="en-US" sz="1200">
                <a:latin typeface="Calibri" pitchFamily="34" charset="0"/>
              </a:rPr>
              <a:pPr algn="r"/>
              <a:t>9</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Date Placeholder 3"/>
          <p:cNvSpPr>
            <a:spLocks noGrp="1" noChangeArrowheads="1"/>
          </p:cNvSpPr>
          <p:nvPr>
            <p:ph type="dt" sz="half" idx="10"/>
          </p:nvPr>
        </p:nvSpPr>
        <p:spPr>
          <a:ln/>
        </p:spPr>
        <p:txBody>
          <a:bodyPr/>
          <a:lstStyle>
            <a:lvl1pPr>
              <a:defRPr/>
            </a:lvl1pPr>
          </a:lstStyle>
          <a:p>
            <a:pPr>
              <a:defRPr/>
            </a:pPr>
            <a:fld id="{25A288F2-DFAB-464B-9D74-2AFC68800A09}"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36A3C39-05DD-40F0-8A63-689171BBDDC3}"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Date Placeholder 3"/>
          <p:cNvSpPr>
            <a:spLocks noGrp="1" noChangeArrowheads="1"/>
          </p:cNvSpPr>
          <p:nvPr>
            <p:ph type="dt" sz="half" idx="10"/>
          </p:nvPr>
        </p:nvSpPr>
        <p:spPr>
          <a:ln/>
        </p:spPr>
        <p:txBody>
          <a:bodyPr/>
          <a:lstStyle>
            <a:lvl1pPr>
              <a:defRPr/>
            </a:lvl1pPr>
          </a:lstStyle>
          <a:p>
            <a:pPr>
              <a:defRPr/>
            </a:pPr>
            <a:fld id="{523EF507-B29C-4F51-A8E3-969F12619EDD}"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941D05F-E8DD-4980-8427-38E1B22A1729}"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Date Placeholder 3"/>
          <p:cNvSpPr>
            <a:spLocks noGrp="1" noChangeArrowheads="1"/>
          </p:cNvSpPr>
          <p:nvPr>
            <p:ph type="dt" sz="half" idx="10"/>
          </p:nvPr>
        </p:nvSpPr>
        <p:spPr>
          <a:ln/>
        </p:spPr>
        <p:txBody>
          <a:bodyPr/>
          <a:lstStyle>
            <a:lvl1pPr>
              <a:defRPr/>
            </a:lvl1pPr>
          </a:lstStyle>
          <a:p>
            <a:pPr>
              <a:defRPr/>
            </a:pPr>
            <a:fld id="{627D9497-7E27-4CBA-A901-F7539F5C3D3E}"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F8FC8A7B-B92C-48D3-8E1F-44E9D5F41D1F}"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Date Placeholder 3"/>
          <p:cNvSpPr>
            <a:spLocks noGrp="1" noChangeArrowheads="1"/>
          </p:cNvSpPr>
          <p:nvPr>
            <p:ph type="dt" sz="half" idx="10"/>
          </p:nvPr>
        </p:nvSpPr>
        <p:spPr>
          <a:ln/>
        </p:spPr>
        <p:txBody>
          <a:bodyPr/>
          <a:lstStyle>
            <a:lvl1pPr>
              <a:defRPr/>
            </a:lvl1pPr>
          </a:lstStyle>
          <a:p>
            <a:pPr>
              <a:defRPr/>
            </a:pPr>
            <a:fld id="{42F56A9A-F718-4BE5-B321-27EE316779CB}"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03D6E234-B6E8-4B73-A0DC-90C35CF67A97}" type="slidenum">
              <a:rPr lang="en-US"/>
              <a:pPr>
                <a:defRPr/>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Date Placeholder 3"/>
          <p:cNvSpPr>
            <a:spLocks noGrp="1" noChangeArrowheads="1"/>
          </p:cNvSpPr>
          <p:nvPr>
            <p:ph type="dt" sz="half" idx="10"/>
          </p:nvPr>
        </p:nvSpPr>
        <p:spPr>
          <a:ln/>
        </p:spPr>
        <p:txBody>
          <a:bodyPr/>
          <a:lstStyle>
            <a:lvl1pPr>
              <a:defRPr/>
            </a:lvl1pPr>
          </a:lstStyle>
          <a:p>
            <a:pPr>
              <a:defRPr/>
            </a:pPr>
            <a:fld id="{568A7FF3-EA59-48D7-A891-B1737A0C6AA9}"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4EF800E-310F-4A62-BBDF-AB1416A131D2}" type="slidenum">
              <a:rPr lang="en-US"/>
              <a:pPr>
                <a:defRPr/>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Date Placeholder 3"/>
          <p:cNvSpPr>
            <a:spLocks noGrp="1" noChangeArrowheads="1"/>
          </p:cNvSpPr>
          <p:nvPr>
            <p:ph type="dt" sz="half" idx="10"/>
          </p:nvPr>
        </p:nvSpPr>
        <p:spPr>
          <a:ln/>
        </p:spPr>
        <p:txBody>
          <a:bodyPr/>
          <a:lstStyle>
            <a:lvl1pPr>
              <a:defRPr/>
            </a:lvl1pPr>
          </a:lstStyle>
          <a:p>
            <a:pPr>
              <a:defRPr/>
            </a:pPr>
            <a:fld id="{ED6B725A-4222-4167-8DEA-A7D3D4FB865F}" type="datetime1">
              <a:rPr lang="en-US"/>
              <a:pPr>
                <a:defRPr/>
              </a:pPr>
              <a:t>12/27/2017</a:t>
            </a:fld>
            <a:endParaRPr 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5094887A-3AF5-4EAE-B001-66B1D19BF59A}" type="slidenum">
              <a:rPr lang="en-US"/>
              <a:pPr>
                <a:defRPr/>
              </a:pPr>
              <a:t>‹nº›</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Date Placeholder 3"/>
          <p:cNvSpPr>
            <a:spLocks noGrp="1" noChangeArrowheads="1"/>
          </p:cNvSpPr>
          <p:nvPr>
            <p:ph type="dt" sz="half" idx="10"/>
          </p:nvPr>
        </p:nvSpPr>
        <p:spPr>
          <a:ln/>
        </p:spPr>
        <p:txBody>
          <a:bodyPr/>
          <a:lstStyle>
            <a:lvl1pPr>
              <a:defRPr/>
            </a:lvl1pPr>
          </a:lstStyle>
          <a:p>
            <a:pPr>
              <a:defRPr/>
            </a:pPr>
            <a:fld id="{EBC4AA4F-02AB-4274-98A9-6A9C66CA2FE2}" type="datetime1">
              <a:rPr lang="en-US"/>
              <a:pPr>
                <a:defRPr/>
              </a:pPr>
              <a:t>12/27/2017</a:t>
            </a:fld>
            <a:endParaRPr 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8F7D38FD-015A-4C46-943A-47C5AD85A581}" type="slidenum">
              <a:rPr lang="en-US"/>
              <a:pPr>
                <a:defRPr/>
              </a:pPr>
              <a:t>‹nº›</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Date Placeholder 3"/>
          <p:cNvSpPr>
            <a:spLocks noGrp="1" noChangeArrowheads="1"/>
          </p:cNvSpPr>
          <p:nvPr>
            <p:ph type="dt" sz="half" idx="10"/>
          </p:nvPr>
        </p:nvSpPr>
        <p:spPr>
          <a:ln/>
        </p:spPr>
        <p:txBody>
          <a:bodyPr/>
          <a:lstStyle>
            <a:lvl1pPr>
              <a:defRPr/>
            </a:lvl1pPr>
          </a:lstStyle>
          <a:p>
            <a:pPr>
              <a:defRPr/>
            </a:pPr>
            <a:fld id="{0C10F257-C582-4DC7-8B77-34140874652D}" type="datetime1">
              <a:rPr lang="en-US"/>
              <a:pPr>
                <a:defRPr/>
              </a:pPr>
              <a:t>12/27/2017</a:t>
            </a:fld>
            <a:endParaRPr 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2B7AD4C2-107F-4491-ACBE-C470A1547CA8}" type="slidenum">
              <a:rPr lang="en-US"/>
              <a:pPr>
                <a:defRPr/>
              </a:pPr>
              <a:t>‹nº›</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68A61046-F963-4AC0-B453-804606C068C2}" type="datetime1">
              <a:rPr lang="en-US"/>
              <a:pPr>
                <a:defRPr/>
              </a:pPr>
              <a:t>12/27/2017</a:t>
            </a:fld>
            <a:endParaRPr 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8BDC1225-374F-4D42-A1AB-8C556051D62B}" type="slidenum">
              <a:rPr lang="en-US"/>
              <a:pPr>
                <a:defRPr/>
              </a:pPr>
              <a:t>‹nº›</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Date Placeholder 3"/>
          <p:cNvSpPr>
            <a:spLocks noGrp="1" noChangeArrowheads="1"/>
          </p:cNvSpPr>
          <p:nvPr>
            <p:ph type="dt" sz="half" idx="10"/>
          </p:nvPr>
        </p:nvSpPr>
        <p:spPr>
          <a:ln/>
        </p:spPr>
        <p:txBody>
          <a:bodyPr/>
          <a:lstStyle>
            <a:lvl1pPr>
              <a:defRPr/>
            </a:lvl1pPr>
          </a:lstStyle>
          <a:p>
            <a:pPr>
              <a:defRPr/>
            </a:pPr>
            <a:fld id="{AB244D14-A701-4804-B43F-6152F3AB2305}" type="datetime1">
              <a:rPr lang="en-US"/>
              <a:pPr>
                <a:defRPr/>
              </a:pPr>
              <a:t>12/27/2017</a:t>
            </a:fld>
            <a:endParaRPr 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5C3D0DC2-4A04-4B0F-BE2C-375F23FFC5FF}" type="slidenum">
              <a:rPr lang="en-US"/>
              <a:pPr>
                <a:defRPr/>
              </a:pPr>
              <a:t>‹nº›</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Date Placeholder 3"/>
          <p:cNvSpPr>
            <a:spLocks noGrp="1" noChangeArrowheads="1"/>
          </p:cNvSpPr>
          <p:nvPr>
            <p:ph type="dt" sz="half" idx="10"/>
          </p:nvPr>
        </p:nvSpPr>
        <p:spPr>
          <a:ln/>
        </p:spPr>
        <p:txBody>
          <a:bodyPr/>
          <a:lstStyle>
            <a:lvl1pPr>
              <a:defRPr/>
            </a:lvl1pPr>
          </a:lstStyle>
          <a:p>
            <a:pPr>
              <a:defRPr/>
            </a:pPr>
            <a:fld id="{BA1F8EB0-35B6-4B47-BAEA-F4B3F9D36BF3}" type="datetime1">
              <a:rPr lang="en-US"/>
              <a:pPr>
                <a:defRPr/>
              </a:pPr>
              <a:t>12/27/2017</a:t>
            </a:fld>
            <a:endParaRPr 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55EEB60C-B9F8-4685-AC07-C79F1D312AD0}" type="slidenum">
              <a:rPr lang="en-US"/>
              <a:pPr>
                <a:defRPr/>
              </a:pPr>
              <a:t>‹nº›</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6.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Date Placeholder 3"/>
          <p:cNvSpPr>
            <a:spLocks noGrp="1" noChangeArrowheads="1"/>
          </p:cNvSpPr>
          <p:nvPr>
            <p:ph type="dt" sz="half" idx="2"/>
          </p:nvPr>
        </p:nvSpPr>
        <p:spPr bwMode="auto">
          <a:xfrm>
            <a:off x="838200" y="6356350"/>
            <a:ext cx="2743200" cy="365125"/>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mn-lt"/>
              </a:defRPr>
            </a:lvl1pPr>
          </a:lstStyle>
          <a:p>
            <a:pPr>
              <a:defRPr/>
            </a:pPr>
            <a:fld id="{0CA3AA92-514E-481A-BE7A-33F370D1BD6B}" type="datetime1">
              <a:rPr lang="en-US"/>
              <a:pPr>
                <a:defRPr/>
              </a:pPr>
              <a:t>12/27/2017</a:t>
            </a:fld>
            <a:endParaRPr lang="en-US"/>
          </a:p>
        </p:txBody>
      </p:sp>
      <p:sp>
        <p:nvSpPr>
          <p:cNvPr id="1029" name="Footer Placeholder 4"/>
          <p:cNvSpPr>
            <a:spLocks noGrp="1" noChangeArrowheads="1"/>
          </p:cNvSpPr>
          <p:nvPr>
            <p:ph type="ftr" sz="quarter" idx="3"/>
          </p:nvPr>
        </p:nvSpPr>
        <p:spPr bwMode="auto">
          <a:xfrm>
            <a:off x="4038600" y="6356350"/>
            <a:ext cx="4114800" cy="365125"/>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mn-lt"/>
              </a:defRPr>
            </a:lvl1pPr>
          </a:lstStyle>
          <a:p>
            <a:pPr>
              <a:defRPr/>
            </a:pPr>
            <a:endParaRPr lang="pt-BR"/>
          </a:p>
        </p:txBody>
      </p:sp>
      <p:sp>
        <p:nvSpPr>
          <p:cNvPr id="1030" name="Slide Number Placeholder 5"/>
          <p:cNvSpPr>
            <a:spLocks noGrp="1" noChangeArrowheads="1"/>
          </p:cNvSpPr>
          <p:nvPr>
            <p:ph type="sldNum" sz="quarter" idx="4"/>
          </p:nvPr>
        </p:nvSpPr>
        <p:spPr bwMode="auto">
          <a:xfrm>
            <a:off x="8610600" y="6356350"/>
            <a:ext cx="2743200" cy="365125"/>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mn-lt"/>
              </a:defRPr>
            </a:lvl1pPr>
          </a:lstStyle>
          <a:p>
            <a:pPr>
              <a:defRPr/>
            </a:pPr>
            <a:fld id="{6DF2ECF8-C553-4CD8-A305-5EADDD99D477}"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69000">
              <a:srgbClr val="FFFFFF"/>
            </a:gs>
            <a:gs pos="100000">
              <a:srgbClr val="7CB3E1"/>
            </a:gs>
          </a:gsLst>
          <a:lin ang="5400000"/>
        </a:gradFill>
        <a:effectLst/>
      </p:bgPr>
    </p:bg>
    <p:spTree>
      <p:nvGrpSpPr>
        <p:cNvPr id="1" name=""/>
        <p:cNvGrpSpPr/>
        <p:nvPr/>
      </p:nvGrpSpPr>
      <p:grpSpPr>
        <a:xfrm>
          <a:off x="0" y="0"/>
          <a:ext cx="0" cy="0"/>
          <a:chOff x="0" y="0"/>
          <a:chExt cx="0" cy="0"/>
        </a:xfrm>
      </p:grpSpPr>
      <p:sp>
        <p:nvSpPr>
          <p:cNvPr id="1033" name="Shape 39"/>
          <p:cNvSpPr>
            <a:spLocks noChangeArrowheads="1"/>
          </p:cNvSpPr>
          <p:nvPr/>
        </p:nvSpPr>
        <p:spPr bwMode="auto">
          <a:xfrm>
            <a:off x="0" y="1681163"/>
            <a:ext cx="12192000" cy="2354262"/>
          </a:xfrm>
          <a:prstGeom prst="rect">
            <a:avLst/>
          </a:prstGeom>
          <a:solidFill>
            <a:srgbClr val="92278F"/>
          </a:solidFill>
          <a:ln w="12700" cap="flat" algn="ctr">
            <a:noFill/>
            <a:prstDash val="solid"/>
            <a:miter lim="400000"/>
            <a:headEnd type="none" w="med" len="med"/>
            <a:tailEnd type="none" w="med" len="med"/>
          </a:ln>
          <a:effectLst>
            <a:outerShdw dist="25400" dir="5400000" rotWithShape="0">
              <a:srgbClr val="000000">
                <a:alpha val="50000"/>
              </a:srgbClr>
            </a:outerShdw>
          </a:effectLst>
        </p:spPr>
        <p:txBody>
          <a:bodyPr wrap="none" lIns="365760" tIns="254000" rIns="254000" bIns="254000" anchor="ctr"/>
          <a:lstStyle/>
          <a:p>
            <a:pPr marL="0" lvl="1" defTabSz="457200">
              <a:defRPr/>
            </a:pPr>
            <a:endParaRPr lang="pt-BR" sz="3200" b="1">
              <a:solidFill>
                <a:srgbClr val="FFFFFF"/>
              </a:solidFill>
              <a:latin typeface="Cambria" pitchFamily="18" charset="0"/>
              <a:sym typeface="Boton BQ Medium"/>
            </a:endParaRPr>
          </a:p>
        </p:txBody>
      </p:sp>
      <p:grpSp>
        <p:nvGrpSpPr>
          <p:cNvPr id="2051" name="Group 10"/>
          <p:cNvGrpSpPr>
            <a:grpSpLocks/>
          </p:cNvGrpSpPr>
          <p:nvPr/>
        </p:nvGrpSpPr>
        <p:grpSpPr bwMode="auto">
          <a:xfrm>
            <a:off x="6340475" y="-344488"/>
            <a:ext cx="6184900" cy="7546976"/>
            <a:chOff x="0" y="0"/>
            <a:chExt cx="12371394" cy="15095651"/>
          </a:xfrm>
        </p:grpSpPr>
        <p:sp>
          <p:nvSpPr>
            <p:cNvPr id="1035" name="Shape 40"/>
            <p:cNvSpPr>
              <a:spLocks noChangeArrowheads="1"/>
            </p:cNvSpPr>
            <p:nvPr/>
          </p:nvSpPr>
          <p:spPr bwMode="auto">
            <a:xfrm rot="540000">
              <a:off x="987553" y="730334"/>
              <a:ext cx="10396290" cy="13434936"/>
            </a:xfrm>
            <a:prstGeom prst="rect">
              <a:avLst/>
            </a:prstGeom>
            <a:solidFill>
              <a:srgbClr val="FFFFFF"/>
            </a:solidFill>
            <a:ln w="25400" cap="flat" algn="ctr">
              <a:solidFill>
                <a:srgbClr val="85888D"/>
              </a:solidFill>
              <a:prstDash val="solid"/>
              <a:miter lim="400000"/>
              <a:headEnd type="none" w="med" len="med"/>
              <a:tailEnd type="none" w="med" len="med"/>
            </a:ln>
            <a:effectLst>
              <a:outerShdw dist="76200" dir="3978654" rotWithShape="0">
                <a:srgbClr val="000000">
                  <a:alpha val="50000"/>
                </a:srgbClr>
              </a:outerShdw>
            </a:effectLst>
          </p:spPr>
          <p:txBody>
            <a:bodyPr lIns="0" tIns="0" rIns="0" bIns="0" anchor="ctr"/>
            <a:lstStyle/>
            <a:p>
              <a:pPr>
                <a:defRPr/>
              </a:pPr>
              <a:r>
                <a:rPr lang="en-US" altLang="en-US" sz="1600">
                  <a:solidFill>
                    <a:srgbClr val="000000"/>
                  </a:solidFill>
                  <a:latin typeface="Calibri" pitchFamily="34" charset="0"/>
                </a:rPr>
                <a:t>     </a:t>
              </a:r>
            </a:p>
          </p:txBody>
        </p:sp>
        <p:pic>
          <p:nvPicPr>
            <p:cNvPr id="2059" name="wsc2018_cover.pdf"/>
            <p:cNvPicPr preferRelativeResize="0">
              <a:picLocks noChangeArrowheads="1"/>
            </p:cNvPicPr>
            <p:nvPr/>
          </p:nvPicPr>
          <p:blipFill>
            <a:blip r:embed="rId13"/>
            <a:srcRect/>
            <a:stretch>
              <a:fillRect/>
            </a:stretch>
          </p:blipFill>
          <p:spPr bwMode="auto">
            <a:xfrm rot="540000">
              <a:off x="1192747" y="1395224"/>
              <a:ext cx="9878312" cy="13007847"/>
            </a:xfrm>
            <a:prstGeom prst="rect">
              <a:avLst/>
            </a:prstGeom>
            <a:noFill/>
            <a:ln w="12700" algn="ctr">
              <a:noFill/>
              <a:miter lim="400000"/>
              <a:headEnd/>
              <a:tailEnd/>
            </a:ln>
          </p:spPr>
        </p:pic>
      </p:grpSp>
      <p:grpSp>
        <p:nvGrpSpPr>
          <p:cNvPr id="2052" name="Group 13"/>
          <p:cNvGrpSpPr>
            <a:grpSpLocks/>
          </p:cNvGrpSpPr>
          <p:nvPr/>
        </p:nvGrpSpPr>
        <p:grpSpPr bwMode="auto">
          <a:xfrm>
            <a:off x="0" y="4330700"/>
            <a:ext cx="2576513" cy="2527300"/>
            <a:chOff x="0" y="0"/>
            <a:chExt cx="5188942" cy="5089274"/>
          </a:xfrm>
        </p:grpSpPr>
        <p:sp>
          <p:nvSpPr>
            <p:cNvPr id="1038" name="Shape 49"/>
            <p:cNvSpPr>
              <a:spLocks noChangeArrowheads="1"/>
            </p:cNvSpPr>
            <p:nvPr/>
          </p:nvSpPr>
          <p:spPr bwMode="auto">
            <a:xfrm rot="18900000">
              <a:off x="770509" y="770425"/>
              <a:ext cx="3548814" cy="3548426"/>
            </a:xfrm>
            <a:prstGeom prst="rect">
              <a:avLst/>
            </a:prstGeom>
            <a:noFill/>
            <a:ln w="25400" cap="flat" algn="ctr">
              <a:solidFill>
                <a:srgbClr val="85888D"/>
              </a:solidFill>
              <a:prstDash val="solid"/>
              <a:miter lim="400000"/>
              <a:headEnd type="none" w="med" len="med"/>
              <a:tailEnd type="none" w="med" len="med"/>
            </a:ln>
          </p:spPr>
          <p:txBody>
            <a:bodyPr lIns="0" tIns="0" rIns="0" bIns="0" anchor="ctr"/>
            <a:lstStyle/>
            <a:p>
              <a:pPr>
                <a:defRPr/>
              </a:pPr>
              <a:endParaRPr lang="en-US" altLang="en-US" sz="3200">
                <a:solidFill>
                  <a:srgbClr val="000000"/>
                </a:solidFill>
                <a:latin typeface="Calibri" pitchFamily="34" charset="0"/>
              </a:endParaRPr>
            </a:p>
          </p:txBody>
        </p:sp>
        <p:sp>
          <p:nvSpPr>
            <p:cNvPr id="1039" name="Shape 50"/>
            <p:cNvSpPr>
              <a:spLocks/>
            </p:cNvSpPr>
            <p:nvPr/>
          </p:nvSpPr>
          <p:spPr bwMode="auto">
            <a:xfrm>
              <a:off x="0" y="0"/>
              <a:ext cx="5089830" cy="5089274"/>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lgn="ctr">
              <a:solidFill>
                <a:srgbClr val="85888D"/>
              </a:solidFill>
              <a:prstDash val="solid"/>
              <a:round/>
              <a:headEnd type="none" w="med" len="med"/>
              <a:tailEnd type="none" w="med" len="med"/>
            </a:ln>
          </p:spPr>
          <p:txBody>
            <a:bodyPr lIns="0" tIns="0" rIns="0" bIns="0" anchor="ctr"/>
            <a:lstStyle/>
            <a:p>
              <a:pPr>
                <a:defRPr/>
              </a:pPr>
              <a:endParaRPr lang="en-US" altLang="en-US" sz="3200">
                <a:solidFill>
                  <a:srgbClr val="000000"/>
                </a:solidFill>
                <a:latin typeface="Calibri" pitchFamily="34" charset="0"/>
              </a:endParaRPr>
            </a:p>
          </p:txBody>
        </p:sp>
        <p:sp>
          <p:nvSpPr>
            <p:cNvPr id="1040" name="Shape 51"/>
            <p:cNvSpPr>
              <a:spLocks noChangeArrowheads="1"/>
            </p:cNvSpPr>
            <p:nvPr/>
          </p:nvSpPr>
          <p:spPr bwMode="auto">
            <a:xfrm>
              <a:off x="4412039" y="4072698"/>
              <a:ext cx="776903" cy="971821"/>
            </a:xfrm>
            <a:prstGeom prst="rect">
              <a:avLst/>
            </a:prstGeom>
            <a:noFill/>
            <a:ln w="12700" cap="flat" algn="ctr">
              <a:noFill/>
              <a:prstDash val="solid"/>
              <a:miter lim="400000"/>
              <a:headEnd type="none" w="med" len="med"/>
              <a:tailEnd type="none" w="med" len="med"/>
            </a:ln>
            <a:effectLst/>
          </p:spPr>
          <p:txBody>
            <a:bodyPr lIns="71438" tIns="71438" rIns="71438" bIns="71438" anchor="ctr"/>
            <a:lstStyle/>
            <a:p>
              <a:pPr>
                <a:defRPr/>
              </a:pPr>
              <a:r>
                <a:rPr lang="en-US" altLang="en-US">
                  <a:solidFill>
                    <a:srgbClr val="85888D"/>
                  </a:solidFill>
                  <a:latin typeface="Helvetica" charset="0"/>
                  <a:cs typeface="Helvetica" charset="0"/>
                  <a:sym typeface="Helvetica" charset="0"/>
                </a:rPr>
                <a:t>®</a:t>
              </a:r>
            </a:p>
          </p:txBody>
        </p:sp>
      </p:grpSp>
      <p:sp>
        <p:nvSpPr>
          <p:cNvPr id="2053"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CB3E1"/>
            </a:gs>
            <a:gs pos="22086">
              <a:srgbClr val="FFFFFF"/>
            </a:gs>
            <a:gs pos="100000">
              <a:srgbClr val="FFFFFF"/>
            </a:gs>
          </a:gsLst>
          <a:lin ang="0"/>
        </a:gradFill>
        <a:effectLst/>
      </p:bgPr>
    </p:bg>
    <p:spTree>
      <p:nvGrpSpPr>
        <p:cNvPr id="1" name=""/>
        <p:cNvGrpSpPr/>
        <p:nvPr/>
      </p:nvGrpSpPr>
      <p:grpSpPr>
        <a:xfrm>
          <a:off x="0" y="0"/>
          <a:ext cx="0" cy="0"/>
          <a:chOff x="0" y="0"/>
          <a:chExt cx="0" cy="0"/>
        </a:xfrm>
      </p:grpSpPr>
      <p:pic>
        <p:nvPicPr>
          <p:cNvPr id="3074" name="Picture 19"/>
          <p:cNvPicPr preferRelativeResize="0">
            <a:picLocks noChangeArrowheads="1"/>
          </p:cNvPicPr>
          <p:nvPr/>
        </p:nvPicPr>
        <p:blipFill>
          <a:blip r:embed="rId13"/>
          <a:srcRect/>
          <a:stretch>
            <a:fillRect/>
          </a:stretch>
        </p:blipFill>
        <p:spPr bwMode="auto">
          <a:xfrm>
            <a:off x="571500" y="595313"/>
            <a:ext cx="5438775" cy="1281112"/>
          </a:xfrm>
          <a:prstGeom prst="rect">
            <a:avLst/>
          </a:prstGeom>
          <a:noFill/>
          <a:ln w="9525" algn="ctr">
            <a:noFill/>
            <a:miter lim="800000"/>
            <a:headEnd/>
            <a:tailEnd/>
          </a:ln>
        </p:spPr>
      </p:pic>
      <p:sp>
        <p:nvSpPr>
          <p:cNvPr id="1046" name="Shape 48"/>
          <p:cNvSpPr>
            <a:spLocks noChangeArrowheads="1"/>
          </p:cNvSpPr>
          <p:nvPr/>
        </p:nvSpPr>
        <p:spPr bwMode="auto">
          <a:xfrm>
            <a:off x="6756400" y="227013"/>
            <a:ext cx="5200650" cy="6403975"/>
          </a:xfrm>
          <a:prstGeom prst="rect">
            <a:avLst/>
          </a:prstGeom>
          <a:solidFill>
            <a:srgbClr val="92278F"/>
          </a:solidFill>
          <a:ln w="12700" cap="flat" algn="ctr">
            <a:noFill/>
            <a:prstDash val="solid"/>
            <a:miter lim="400000"/>
            <a:headEnd type="none" w="med" len="med"/>
            <a:tailEnd type="none" w="med" len="med"/>
          </a:ln>
          <a:effectLst>
            <a:outerShdw dist="25400" dir="5400000" rotWithShape="0">
              <a:srgbClr val="000000">
                <a:alpha val="50000"/>
              </a:srgbClr>
            </a:outerShdw>
          </a:effectLst>
        </p:spPr>
        <p:txBody>
          <a:bodyPr lIns="35719" tIns="35719" rIns="35719" bIns="35719" anchor="ctr"/>
          <a:lstStyle/>
          <a:p>
            <a:pPr>
              <a:defRPr/>
            </a:pPr>
            <a:endParaRPr lang="en-US" altLang="en-US" sz="1600">
              <a:solidFill>
                <a:srgbClr val="FFFFFF"/>
              </a:solidFill>
              <a:latin typeface="Calibri" pitchFamily="34" charset="0"/>
            </a:endParaRPr>
          </a:p>
        </p:txBody>
      </p:sp>
      <p:grpSp>
        <p:nvGrpSpPr>
          <p:cNvPr id="3076" name="Group 23"/>
          <p:cNvGrpSpPr>
            <a:grpSpLocks/>
          </p:cNvGrpSpPr>
          <p:nvPr/>
        </p:nvGrpSpPr>
        <p:grpSpPr bwMode="auto">
          <a:xfrm>
            <a:off x="12700" y="4318000"/>
            <a:ext cx="2595563" cy="2544763"/>
            <a:chOff x="0" y="0"/>
            <a:chExt cx="5188942" cy="5089274"/>
          </a:xfrm>
        </p:grpSpPr>
        <p:sp>
          <p:nvSpPr>
            <p:cNvPr id="1048" name="Shape 49"/>
            <p:cNvSpPr>
              <a:spLocks noChangeArrowheads="1"/>
            </p:cNvSpPr>
            <p:nvPr/>
          </p:nvSpPr>
          <p:spPr bwMode="auto">
            <a:xfrm rot="18900000">
              <a:off x="771201" y="771488"/>
              <a:ext cx="3548157" cy="3546298"/>
            </a:xfrm>
            <a:prstGeom prst="rect">
              <a:avLst/>
            </a:prstGeom>
            <a:noFill/>
            <a:ln w="25400" cap="flat" algn="ctr">
              <a:solidFill>
                <a:srgbClr val="85888D"/>
              </a:solidFill>
              <a:prstDash val="solid"/>
              <a:miter lim="400000"/>
              <a:headEnd type="none" w="med" len="med"/>
              <a:tailEnd type="none" w="med" len="med"/>
            </a:ln>
          </p:spPr>
          <p:txBody>
            <a:bodyPr lIns="0" tIns="0" rIns="0" bIns="0" anchor="ctr"/>
            <a:lstStyle/>
            <a:p>
              <a:pPr>
                <a:defRPr/>
              </a:pPr>
              <a:endParaRPr lang="en-US" altLang="en-US" sz="1600">
                <a:solidFill>
                  <a:srgbClr val="000000"/>
                </a:solidFill>
                <a:latin typeface="Calibri" pitchFamily="34" charset="0"/>
              </a:endParaRPr>
            </a:p>
          </p:txBody>
        </p:sp>
        <p:sp>
          <p:nvSpPr>
            <p:cNvPr id="1049" name="Shape 50"/>
            <p:cNvSpPr>
              <a:spLocks/>
            </p:cNvSpPr>
            <p:nvPr/>
          </p:nvSpPr>
          <p:spPr bwMode="auto">
            <a:xfrm>
              <a:off x="0" y="0"/>
              <a:ext cx="5090557" cy="5089274"/>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lgn="ctr">
              <a:solidFill>
                <a:srgbClr val="85888D"/>
              </a:solidFill>
              <a:prstDash val="solid"/>
              <a:round/>
              <a:headEnd type="none" w="med" len="med"/>
              <a:tailEnd type="none" w="med" len="med"/>
            </a:ln>
          </p:spPr>
          <p:txBody>
            <a:bodyPr lIns="0" tIns="0" rIns="0" bIns="0" anchor="ctr"/>
            <a:lstStyle/>
            <a:p>
              <a:pPr>
                <a:defRPr/>
              </a:pPr>
              <a:endParaRPr lang="en-US" altLang="en-US" sz="1600">
                <a:solidFill>
                  <a:srgbClr val="000000"/>
                </a:solidFill>
                <a:latin typeface="Calibri" pitchFamily="34" charset="0"/>
              </a:endParaRPr>
            </a:p>
          </p:txBody>
        </p:sp>
        <p:sp>
          <p:nvSpPr>
            <p:cNvPr id="1050" name="Shape 51"/>
            <p:cNvSpPr>
              <a:spLocks noChangeArrowheads="1"/>
            </p:cNvSpPr>
            <p:nvPr/>
          </p:nvSpPr>
          <p:spPr bwMode="auto">
            <a:xfrm>
              <a:off x="4411393" y="4073324"/>
              <a:ext cx="777549" cy="971502"/>
            </a:xfrm>
            <a:prstGeom prst="rect">
              <a:avLst/>
            </a:prstGeom>
            <a:noFill/>
            <a:ln w="12700" cap="flat" algn="ctr">
              <a:noFill/>
              <a:prstDash val="solid"/>
              <a:miter lim="400000"/>
              <a:headEnd type="none" w="med" len="med"/>
              <a:tailEnd type="none" w="med" len="med"/>
            </a:ln>
            <a:effectLst/>
          </p:spPr>
          <p:txBody>
            <a:bodyPr lIns="35719" tIns="35719" rIns="35719" bIns="35719" anchor="ctr"/>
            <a:lstStyle/>
            <a:p>
              <a:pPr>
                <a:defRPr/>
              </a:pPr>
              <a:r>
                <a:rPr lang="en-US" altLang="en-US" sz="1400">
                  <a:solidFill>
                    <a:srgbClr val="85888D"/>
                  </a:solidFill>
                  <a:latin typeface="Helvetica" charset="0"/>
                  <a:cs typeface="Helvetica" charset="0"/>
                  <a:sym typeface="Helvetica" charset="0"/>
                </a:rPr>
                <a:t>®</a:t>
              </a:r>
            </a:p>
          </p:txBody>
        </p:sp>
      </p:grpSp>
      <p:sp>
        <p:nvSpPr>
          <p:cNvPr id="1051" name="Shape 54"/>
          <p:cNvSpPr>
            <a:spLocks noChangeArrowheads="1"/>
          </p:cNvSpPr>
          <p:nvPr/>
        </p:nvSpPr>
        <p:spPr bwMode="auto">
          <a:xfrm>
            <a:off x="7467600" y="661988"/>
            <a:ext cx="3781425" cy="3675062"/>
          </a:xfrm>
          <a:prstGeom prst="rect">
            <a:avLst/>
          </a:prstGeom>
          <a:noFill/>
          <a:ln w="12700" cap="flat" algn="ctr">
            <a:noFill/>
            <a:prstDash val="solid"/>
            <a:miter lim="400000"/>
            <a:headEnd type="none" w="med" len="med"/>
            <a:tailEnd type="none" w="med" len="med"/>
          </a:ln>
          <a:effectLst/>
        </p:spPr>
        <p:txBody>
          <a:bodyPr lIns="22860" rIns="22860"/>
          <a:lstStyle/>
          <a:p>
            <a:pPr marL="288925" indent="-288925" defTabSz="457200">
              <a:lnSpc>
                <a:spcPct val="90000"/>
              </a:lnSpc>
              <a:spcBef>
                <a:spcPts val="900"/>
              </a:spcBef>
              <a:buSzPct val="75000"/>
              <a:buFontTx/>
              <a:buChar char="•"/>
              <a:defRPr/>
            </a:pPr>
            <a:endParaRPr lang="en-US" altLang="en-US" sz="2900" b="1">
              <a:solidFill>
                <a:srgbClr val="FFFFFF"/>
              </a:solidFill>
              <a:latin typeface="Cambria" pitchFamily="18" charset="0"/>
              <a:sym typeface="PopplLaudatio-Regular"/>
            </a:endParaRPr>
          </a:p>
        </p:txBody>
      </p:sp>
      <p:sp>
        <p:nvSpPr>
          <p:cNvPr id="1052" name="Shape 55"/>
          <p:cNvSpPr>
            <a:spLocks noChangeArrowheads="1"/>
          </p:cNvSpPr>
          <p:nvPr/>
        </p:nvSpPr>
        <p:spPr bwMode="auto">
          <a:xfrm>
            <a:off x="7119938" y="5043488"/>
            <a:ext cx="4475162" cy="1477962"/>
          </a:xfrm>
          <a:prstGeom prst="rect">
            <a:avLst/>
          </a:prstGeom>
          <a:noFill/>
          <a:ln w="12700" cap="flat" algn="ctr">
            <a:noFill/>
            <a:prstDash val="solid"/>
            <a:miter lim="400000"/>
            <a:headEnd type="none" w="med" len="med"/>
            <a:tailEnd type="none" w="med" len="med"/>
          </a:ln>
          <a:effectLst/>
        </p:spPr>
        <p:txBody>
          <a:bodyPr lIns="22860" rIns="22860"/>
          <a:lstStyle/>
          <a:p>
            <a:pPr algn="ctr" defTabSz="457200">
              <a:spcBef>
                <a:spcPts val="300"/>
              </a:spcBef>
              <a:defRPr/>
            </a:pPr>
            <a:r>
              <a:rPr lang="en-US" altLang="en-US" sz="3000" b="1" i="1">
                <a:solidFill>
                  <a:srgbClr val="FFFFFF"/>
                </a:solidFill>
                <a:latin typeface="Cambria" pitchFamily="18" charset="0"/>
                <a:sym typeface="PopplLaudatio-Italic"/>
              </a:rPr>
              <a:t>CAR</a:t>
            </a:r>
            <a:r>
              <a:rPr lang="en-US" altLang="en-US" sz="3000" b="1">
                <a:solidFill>
                  <a:srgbClr val="FFFFFF"/>
                </a:solidFill>
                <a:latin typeface="Cambria" pitchFamily="18" charset="0"/>
                <a:sym typeface="PopplLaudatio-Regular"/>
              </a:rPr>
              <a:t>, videos, and other WSC materials at</a:t>
            </a:r>
            <a:r>
              <a:rPr lang="en-US" altLang="en-US" sz="3000" b="1">
                <a:solidFill>
                  <a:srgbClr val="FFFFFF"/>
                </a:solidFill>
                <a:effectLst>
                  <a:outerShdw blurRad="38100" dist="38100" dir="2700000" algn="tl">
                    <a:srgbClr val="000000"/>
                  </a:outerShdw>
                </a:effectLst>
                <a:latin typeface="Cambria" pitchFamily="18" charset="0"/>
                <a:sym typeface="PopplLaudatio-Regular"/>
              </a:rPr>
              <a:t> </a:t>
            </a:r>
            <a:r>
              <a:rPr lang="en-US" altLang="en-US" sz="3000" b="1" u="sng">
                <a:solidFill>
                  <a:srgbClr val="00B0F0"/>
                </a:solidFill>
                <a:latin typeface="Cambria" pitchFamily="18" charset="0"/>
                <a:sym typeface="PopplLaudatio-Regular"/>
              </a:rPr>
              <a:t>www.na.org/conference </a:t>
            </a:r>
          </a:p>
        </p:txBody>
      </p:sp>
      <p:pic>
        <p:nvPicPr>
          <p:cNvPr id="3079" name="wsc2018_logo_bluetext.png"/>
          <p:cNvPicPr preferRelativeResize="0">
            <a:picLocks noChangeArrowheads="1"/>
          </p:cNvPicPr>
          <p:nvPr/>
        </p:nvPicPr>
        <p:blipFill>
          <a:blip r:embed="rId14"/>
          <a:srcRect/>
          <a:stretch>
            <a:fillRect/>
          </a:stretch>
        </p:blipFill>
        <p:spPr bwMode="auto">
          <a:xfrm>
            <a:off x="561975" y="2019300"/>
            <a:ext cx="5597525" cy="2124075"/>
          </a:xfrm>
          <a:prstGeom prst="rect">
            <a:avLst/>
          </a:prstGeom>
          <a:noFill/>
          <a:ln w="12700" algn="ctr">
            <a:noFill/>
            <a:miter lim="400000"/>
            <a:headEnd/>
            <a:tailEnd/>
          </a:ln>
        </p:spPr>
      </p:pic>
      <p:sp>
        <p:nvSpPr>
          <p:cNvPr id="1054" name="Shape 58"/>
          <p:cNvSpPr>
            <a:spLocks noChangeArrowheads="1"/>
          </p:cNvSpPr>
          <p:nvPr/>
        </p:nvSpPr>
        <p:spPr bwMode="auto">
          <a:xfrm>
            <a:off x="5099050" y="4318000"/>
            <a:ext cx="1247775" cy="615950"/>
          </a:xfrm>
          <a:prstGeom prst="rect">
            <a:avLst/>
          </a:prstGeom>
          <a:noFill/>
          <a:ln w="12700" cap="flat" algn="ctr">
            <a:noFill/>
            <a:prstDash val="solid"/>
            <a:miter lim="400000"/>
            <a:headEnd type="none" w="med" len="med"/>
            <a:tailEnd type="none" w="med" len="med"/>
          </a:ln>
          <a:effectLst/>
        </p:spPr>
        <p:txBody>
          <a:bodyPr lIns="22860" rIns="22860"/>
          <a:lstStyle/>
          <a:p>
            <a:pPr>
              <a:defRPr/>
            </a:pPr>
            <a:r>
              <a:rPr lang="en-US" altLang="en-US" sz="1700">
                <a:solidFill>
                  <a:srgbClr val="53585F"/>
                </a:solidFill>
                <a:latin typeface="Cambria" pitchFamily="18" charset="0"/>
                <a:sym typeface="Boton BQ Medium"/>
              </a:rPr>
              <a:t>A Vision for NA Service</a:t>
            </a:r>
          </a:p>
        </p:txBody>
      </p:sp>
      <p:sp>
        <p:nvSpPr>
          <p:cNvPr id="3081"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82"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CB3E1"/>
            </a:gs>
            <a:gs pos="22086">
              <a:srgbClr val="FFFFFF"/>
            </a:gs>
            <a:gs pos="100000">
              <a:srgbClr val="FFFFFF"/>
            </a:gs>
          </a:gsLst>
          <a:lin ang="0"/>
        </a:gradFill>
        <a:effectLst/>
      </p:bgPr>
    </p:bg>
    <p:spTree>
      <p:nvGrpSpPr>
        <p:cNvPr id="1" name=""/>
        <p:cNvGrpSpPr/>
        <p:nvPr/>
      </p:nvGrpSpPr>
      <p:grpSpPr>
        <a:xfrm>
          <a:off x="0" y="0"/>
          <a:ext cx="0" cy="0"/>
          <a:chOff x="0" y="0"/>
          <a:chExt cx="0" cy="0"/>
        </a:xfrm>
      </p:grpSpPr>
      <p:pic>
        <p:nvPicPr>
          <p:cNvPr id="4098" name="wsc2018_logo_bluetext.png"/>
          <p:cNvPicPr preferRelativeResize="0">
            <a:picLocks noChangeArrowheads="1"/>
          </p:cNvPicPr>
          <p:nvPr/>
        </p:nvPicPr>
        <p:blipFill>
          <a:blip r:embed="rId13"/>
          <a:srcRect/>
          <a:stretch>
            <a:fillRect/>
          </a:stretch>
        </p:blipFill>
        <p:spPr bwMode="auto">
          <a:xfrm>
            <a:off x="269875" y="254000"/>
            <a:ext cx="4119563" cy="1563688"/>
          </a:xfrm>
          <a:prstGeom prst="rect">
            <a:avLst/>
          </a:prstGeom>
          <a:noFill/>
          <a:ln w="12700" algn="ctr">
            <a:noFill/>
            <a:miter lim="400000"/>
            <a:headEnd/>
            <a:tailEnd/>
          </a:ln>
        </p:spPr>
      </p:pic>
      <p:pic>
        <p:nvPicPr>
          <p:cNvPr id="4099" name="WSC2018_chairs.jpg"/>
          <p:cNvPicPr preferRelativeResize="0">
            <a:picLocks noChangeArrowheads="1"/>
          </p:cNvPicPr>
          <p:nvPr/>
        </p:nvPicPr>
        <p:blipFill>
          <a:blip r:embed="rId14"/>
          <a:srcRect/>
          <a:stretch>
            <a:fillRect/>
          </a:stretch>
        </p:blipFill>
        <p:spPr bwMode="auto">
          <a:xfrm>
            <a:off x="9163050" y="4997450"/>
            <a:ext cx="3078163" cy="1847850"/>
          </a:xfrm>
          <a:prstGeom prst="rect">
            <a:avLst/>
          </a:prstGeom>
          <a:noFill/>
          <a:ln w="12700" algn="ctr">
            <a:noFill/>
            <a:miter lim="400000"/>
            <a:headEnd/>
            <a:tailEnd/>
          </a:ln>
        </p:spPr>
      </p:pic>
      <p:sp>
        <p:nvSpPr>
          <p:cNvPr id="4100"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1"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CB3E1"/>
            </a:gs>
            <a:gs pos="22086">
              <a:srgbClr val="FFFFFF"/>
            </a:gs>
            <a:gs pos="100000">
              <a:srgbClr val="FFFFFF"/>
            </a:gs>
          </a:gsLst>
          <a:lin ang="0"/>
        </a:gradFill>
        <a:effectLst/>
      </p:bgPr>
    </p:bg>
    <p:spTree>
      <p:nvGrpSpPr>
        <p:cNvPr id="1" name=""/>
        <p:cNvGrpSpPr/>
        <p:nvPr/>
      </p:nvGrpSpPr>
      <p:grpSpPr>
        <a:xfrm>
          <a:off x="0" y="0"/>
          <a:ext cx="0" cy="0"/>
          <a:chOff x="0" y="0"/>
          <a:chExt cx="0" cy="0"/>
        </a:xfrm>
      </p:grpSpPr>
      <p:sp>
        <p:nvSpPr>
          <p:cNvPr id="5122"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9" name="Shape 71"/>
          <p:cNvSpPr>
            <a:spLocks noChangeShapeType="1"/>
          </p:cNvSpPr>
          <p:nvPr/>
        </p:nvSpPr>
        <p:spPr bwMode="auto">
          <a:xfrm>
            <a:off x="317500" y="466725"/>
            <a:ext cx="11287125" cy="0"/>
          </a:xfrm>
          <a:prstGeom prst="line">
            <a:avLst/>
          </a:prstGeom>
          <a:noFill/>
          <a:ln w="63500" cap="flat" algn="ctr">
            <a:solidFill>
              <a:srgbClr val="92278F"/>
            </a:solidFill>
            <a:prstDash val="solid"/>
            <a:round/>
            <a:headEnd type="none" w="med" len="med"/>
            <a:tailEnd type="none" w="med" len="med"/>
          </a:ln>
        </p:spPr>
        <p:txBody>
          <a:bodyPr lIns="0" tIns="0" rIns="0" bIns="0" anchor="ctr"/>
          <a:lstStyle/>
          <a:p>
            <a:pPr>
              <a:defRPr/>
            </a:pPr>
            <a:endParaRPr lang="pt-BR" sz="1600">
              <a:solidFill>
                <a:srgbClr val="000000"/>
              </a:solidFill>
              <a:latin typeface="Calibri" pitchFamily="34" charset="0"/>
            </a:endParaRPr>
          </a:p>
        </p:txBody>
      </p:sp>
      <p:pic>
        <p:nvPicPr>
          <p:cNvPr id="6147" name="WSC2018_chairs.jpg"/>
          <p:cNvPicPr preferRelativeResize="0">
            <a:picLocks noChangeArrowheads="1"/>
          </p:cNvPicPr>
          <p:nvPr/>
        </p:nvPicPr>
        <p:blipFill>
          <a:blip r:embed="rId13"/>
          <a:srcRect/>
          <a:stretch>
            <a:fillRect/>
          </a:stretch>
        </p:blipFill>
        <p:spPr bwMode="auto">
          <a:xfrm>
            <a:off x="9937750" y="184150"/>
            <a:ext cx="1989138" cy="1193800"/>
          </a:xfrm>
          <a:prstGeom prst="rect">
            <a:avLst/>
          </a:prstGeom>
          <a:noFill/>
          <a:ln w="12700" algn="ctr">
            <a:noFill/>
            <a:miter lim="400000"/>
            <a:headEnd/>
            <a:tailEnd/>
          </a:ln>
        </p:spPr>
      </p:pic>
      <p:grpSp>
        <p:nvGrpSpPr>
          <p:cNvPr id="6148" name="Group 47"/>
          <p:cNvGrpSpPr>
            <a:grpSpLocks/>
          </p:cNvGrpSpPr>
          <p:nvPr/>
        </p:nvGrpSpPr>
        <p:grpSpPr bwMode="auto">
          <a:xfrm>
            <a:off x="0" y="5026025"/>
            <a:ext cx="1866900" cy="1831975"/>
            <a:chOff x="0" y="0"/>
            <a:chExt cx="5188942" cy="5089274"/>
          </a:xfrm>
        </p:grpSpPr>
        <p:sp>
          <p:nvSpPr>
            <p:cNvPr id="1072" name="Shape 77"/>
            <p:cNvSpPr>
              <a:spLocks noChangeArrowheads="1"/>
            </p:cNvSpPr>
            <p:nvPr/>
          </p:nvSpPr>
          <p:spPr bwMode="auto">
            <a:xfrm rot="18900000">
              <a:off x="772165" y="771772"/>
              <a:ext cx="3547542" cy="3545733"/>
            </a:xfrm>
            <a:prstGeom prst="rect">
              <a:avLst/>
            </a:prstGeom>
            <a:noFill/>
            <a:ln w="25400" cap="flat" algn="ctr">
              <a:solidFill>
                <a:srgbClr val="85888D"/>
              </a:solidFill>
              <a:prstDash val="solid"/>
              <a:miter lim="400000"/>
              <a:headEnd type="none" w="med" len="med"/>
              <a:tailEnd type="none" w="med" len="med"/>
            </a:ln>
          </p:spPr>
          <p:txBody>
            <a:bodyPr lIns="0" tIns="0" rIns="0" bIns="0" anchor="ctr"/>
            <a:lstStyle/>
            <a:p>
              <a:pPr>
                <a:defRPr/>
              </a:pPr>
              <a:endParaRPr lang="en-US" altLang="en-US" sz="1600">
                <a:solidFill>
                  <a:srgbClr val="000000"/>
                </a:solidFill>
                <a:latin typeface="Calibri" pitchFamily="34" charset="0"/>
              </a:endParaRPr>
            </a:p>
          </p:txBody>
        </p:sp>
        <p:sp>
          <p:nvSpPr>
            <p:cNvPr id="1073" name="Shape 78"/>
            <p:cNvSpPr>
              <a:spLocks/>
            </p:cNvSpPr>
            <p:nvPr/>
          </p:nvSpPr>
          <p:spPr bwMode="auto">
            <a:xfrm>
              <a:off x="0" y="0"/>
              <a:ext cx="5087459" cy="5089274"/>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lgn="ctr">
              <a:solidFill>
                <a:srgbClr val="85888D"/>
              </a:solidFill>
              <a:prstDash val="solid"/>
              <a:round/>
              <a:headEnd type="none" w="med" len="med"/>
              <a:tailEnd type="none" w="med" len="med"/>
            </a:ln>
          </p:spPr>
          <p:txBody>
            <a:bodyPr lIns="0" tIns="0" rIns="0" bIns="0" anchor="ctr"/>
            <a:lstStyle/>
            <a:p>
              <a:pPr>
                <a:defRPr/>
              </a:pPr>
              <a:endParaRPr lang="en-US" altLang="en-US" sz="1600">
                <a:solidFill>
                  <a:srgbClr val="000000"/>
                </a:solidFill>
                <a:latin typeface="Calibri" pitchFamily="34" charset="0"/>
              </a:endParaRPr>
            </a:p>
          </p:txBody>
        </p:sp>
        <p:sp>
          <p:nvSpPr>
            <p:cNvPr id="1074" name="Shape 79"/>
            <p:cNvSpPr>
              <a:spLocks noChangeArrowheads="1"/>
            </p:cNvSpPr>
            <p:nvPr/>
          </p:nvSpPr>
          <p:spPr bwMode="auto">
            <a:xfrm>
              <a:off x="4412366" y="4074947"/>
              <a:ext cx="776576" cy="970226"/>
            </a:xfrm>
            <a:prstGeom prst="rect">
              <a:avLst/>
            </a:prstGeom>
            <a:noFill/>
            <a:ln w="12700" cap="flat" algn="ctr">
              <a:noFill/>
              <a:prstDash val="solid"/>
              <a:miter lim="400000"/>
              <a:headEnd type="none" w="med" len="med"/>
              <a:tailEnd type="none" w="med" len="med"/>
            </a:ln>
            <a:effectLst/>
          </p:spPr>
          <p:txBody>
            <a:bodyPr lIns="35719" tIns="35719" rIns="35719" bIns="35719" anchor="ctr"/>
            <a:lstStyle/>
            <a:p>
              <a:pPr>
                <a:defRPr/>
              </a:pPr>
              <a:r>
                <a:rPr lang="en-US" altLang="en-US" sz="1400">
                  <a:solidFill>
                    <a:srgbClr val="85888D"/>
                  </a:solidFill>
                  <a:latin typeface="Helvetica" charset="0"/>
                  <a:cs typeface="Helvetica" charset="0"/>
                  <a:sym typeface="Helvetica" charset="0"/>
                </a:rPr>
                <a:t>®</a:t>
              </a:r>
            </a:p>
          </p:txBody>
        </p:sp>
      </p:grpSp>
      <p:sp>
        <p:nvSpPr>
          <p:cNvPr id="6149"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0"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9" name="Shape 82"/>
          <p:cNvSpPr>
            <a:spLocks noChangeShapeType="1"/>
          </p:cNvSpPr>
          <p:nvPr/>
        </p:nvSpPr>
        <p:spPr bwMode="auto">
          <a:xfrm>
            <a:off x="317500" y="466725"/>
            <a:ext cx="11480800" cy="0"/>
          </a:xfrm>
          <a:prstGeom prst="line">
            <a:avLst/>
          </a:prstGeom>
          <a:noFill/>
          <a:ln w="63500" cap="flat" algn="ctr">
            <a:solidFill>
              <a:srgbClr val="92278F"/>
            </a:solidFill>
            <a:prstDash val="solid"/>
            <a:round/>
            <a:headEnd type="none" w="med" len="med"/>
            <a:tailEnd type="none" w="med" len="med"/>
          </a:ln>
        </p:spPr>
        <p:txBody>
          <a:bodyPr lIns="0" tIns="0" rIns="0" bIns="0" anchor="ctr"/>
          <a:lstStyle/>
          <a:p>
            <a:pPr>
              <a:defRPr/>
            </a:pPr>
            <a:endParaRPr lang="pt-BR" sz="1600">
              <a:solidFill>
                <a:srgbClr val="000000"/>
              </a:solidFill>
              <a:latin typeface="Calibri" pitchFamily="34" charset="0"/>
            </a:endParaRPr>
          </a:p>
        </p:txBody>
      </p:sp>
      <p:pic>
        <p:nvPicPr>
          <p:cNvPr id="7171" name="wsc2018_logobluetextchairs.png"/>
          <p:cNvPicPr preferRelativeResize="0">
            <a:picLocks noChangeArrowheads="1"/>
          </p:cNvPicPr>
          <p:nvPr/>
        </p:nvPicPr>
        <p:blipFill>
          <a:blip r:embed="rId13"/>
          <a:srcRect/>
          <a:stretch>
            <a:fillRect/>
          </a:stretch>
        </p:blipFill>
        <p:spPr bwMode="auto">
          <a:xfrm>
            <a:off x="423863" y="541338"/>
            <a:ext cx="1871662" cy="1312862"/>
          </a:xfrm>
          <a:prstGeom prst="rect">
            <a:avLst/>
          </a:prstGeom>
          <a:noFill/>
          <a:ln w="12700" algn="ctr">
            <a:noFill/>
            <a:miter lim="400000"/>
            <a:headEnd/>
            <a:tailEnd/>
          </a:ln>
        </p:spPr>
      </p:pic>
      <p:sp>
        <p:nvSpPr>
          <p:cNvPr id="1081" name="Shape 82"/>
          <p:cNvSpPr>
            <a:spLocks noChangeShapeType="1"/>
          </p:cNvSpPr>
          <p:nvPr/>
        </p:nvSpPr>
        <p:spPr bwMode="auto">
          <a:xfrm>
            <a:off x="330200" y="1927225"/>
            <a:ext cx="11468100" cy="0"/>
          </a:xfrm>
          <a:prstGeom prst="line">
            <a:avLst/>
          </a:prstGeom>
          <a:noFill/>
          <a:ln w="63500" cap="flat" algn="ctr">
            <a:solidFill>
              <a:srgbClr val="92278F"/>
            </a:solidFill>
            <a:prstDash val="solid"/>
            <a:round/>
            <a:headEnd type="none" w="med" len="med"/>
            <a:tailEnd type="none" w="med" len="med"/>
          </a:ln>
        </p:spPr>
        <p:txBody>
          <a:bodyPr lIns="0" tIns="0" rIns="0" bIns="0" anchor="ctr"/>
          <a:lstStyle/>
          <a:p>
            <a:pPr>
              <a:defRPr/>
            </a:pPr>
            <a:endParaRPr lang="pt-BR" sz="1600">
              <a:solidFill>
                <a:srgbClr val="000000"/>
              </a:solidFill>
              <a:latin typeface="Calibri" pitchFamily="34" charset="0"/>
            </a:endParaRPr>
          </a:p>
        </p:txBody>
      </p:sp>
      <p:sp>
        <p:nvSpPr>
          <p:cNvPr id="7173"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4"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6" name="Shape 82"/>
          <p:cNvSpPr>
            <a:spLocks noChangeShapeType="1"/>
          </p:cNvSpPr>
          <p:nvPr/>
        </p:nvSpPr>
        <p:spPr bwMode="auto">
          <a:xfrm>
            <a:off x="317500" y="466725"/>
            <a:ext cx="11480800" cy="0"/>
          </a:xfrm>
          <a:prstGeom prst="line">
            <a:avLst/>
          </a:prstGeom>
          <a:noFill/>
          <a:ln w="63500" cap="flat" algn="ctr">
            <a:solidFill>
              <a:srgbClr val="92278F"/>
            </a:solidFill>
            <a:prstDash val="solid"/>
            <a:round/>
            <a:headEnd type="none" w="med" len="med"/>
            <a:tailEnd type="none" w="med" len="med"/>
          </a:ln>
        </p:spPr>
        <p:txBody>
          <a:bodyPr lIns="0" tIns="0" rIns="0" bIns="0" anchor="ctr"/>
          <a:lstStyle/>
          <a:p>
            <a:pPr>
              <a:defRPr/>
            </a:pPr>
            <a:endParaRPr lang="pt-BR" sz="1600">
              <a:solidFill>
                <a:srgbClr val="000000"/>
              </a:solidFill>
              <a:latin typeface="Calibri" pitchFamily="34" charset="0"/>
            </a:endParaRPr>
          </a:p>
        </p:txBody>
      </p:sp>
      <p:pic>
        <p:nvPicPr>
          <p:cNvPr id="8195" name="wsc2018_logobluetextchairs.png"/>
          <p:cNvPicPr preferRelativeResize="0">
            <a:picLocks noChangeArrowheads="1"/>
          </p:cNvPicPr>
          <p:nvPr/>
        </p:nvPicPr>
        <p:blipFill>
          <a:blip r:embed="rId13"/>
          <a:srcRect/>
          <a:stretch>
            <a:fillRect/>
          </a:stretch>
        </p:blipFill>
        <p:spPr bwMode="auto">
          <a:xfrm>
            <a:off x="423863" y="541338"/>
            <a:ext cx="1871662" cy="1312862"/>
          </a:xfrm>
          <a:prstGeom prst="rect">
            <a:avLst/>
          </a:prstGeom>
          <a:noFill/>
          <a:ln w="12700" algn="ctr">
            <a:noFill/>
            <a:miter lim="400000"/>
            <a:headEnd/>
            <a:tailEnd/>
          </a:ln>
        </p:spPr>
      </p:pic>
      <p:sp>
        <p:nvSpPr>
          <p:cNvPr id="1088" name="Shape 82"/>
          <p:cNvSpPr>
            <a:spLocks noChangeShapeType="1"/>
          </p:cNvSpPr>
          <p:nvPr/>
        </p:nvSpPr>
        <p:spPr bwMode="auto">
          <a:xfrm>
            <a:off x="330200" y="1927225"/>
            <a:ext cx="11468100" cy="0"/>
          </a:xfrm>
          <a:prstGeom prst="line">
            <a:avLst/>
          </a:prstGeom>
          <a:noFill/>
          <a:ln w="63500" cap="flat" algn="ctr">
            <a:solidFill>
              <a:srgbClr val="92278F"/>
            </a:solidFill>
            <a:prstDash val="solid"/>
            <a:round/>
            <a:headEnd type="none" w="med" len="med"/>
            <a:tailEnd type="none" w="med" len="med"/>
          </a:ln>
        </p:spPr>
        <p:txBody>
          <a:bodyPr lIns="0" tIns="0" rIns="0" bIns="0" anchor="ctr"/>
          <a:lstStyle/>
          <a:p>
            <a:pPr>
              <a:defRPr/>
            </a:pPr>
            <a:endParaRPr lang="pt-BR" sz="1600">
              <a:solidFill>
                <a:srgbClr val="000000"/>
              </a:solidFill>
              <a:latin typeface="Calibri" pitchFamily="34" charset="0"/>
            </a:endParaRPr>
          </a:p>
        </p:txBody>
      </p:sp>
      <p:sp>
        <p:nvSpPr>
          <p:cNvPr id="1089" name="Shape 97"/>
          <p:cNvSpPr>
            <a:spLocks noChangeArrowheads="1"/>
          </p:cNvSpPr>
          <p:nvPr/>
        </p:nvSpPr>
        <p:spPr bwMode="auto">
          <a:xfrm>
            <a:off x="2878138" y="679450"/>
            <a:ext cx="8455025" cy="1079500"/>
          </a:xfrm>
          <a:prstGeom prst="rect">
            <a:avLst/>
          </a:prstGeom>
          <a:noFill/>
          <a:ln w="12700" cap="flat" algn="ctr">
            <a:noFill/>
            <a:prstDash val="solid"/>
            <a:miter lim="400000"/>
            <a:headEnd type="none" w="med" len="med"/>
            <a:tailEnd type="none" w="med" len="med"/>
          </a:ln>
          <a:effectLst/>
        </p:spPr>
        <p:txBody>
          <a:bodyPr lIns="35719" tIns="35719" rIns="35719" bIns="35719" anchor="ctr"/>
          <a:lstStyle/>
          <a:p>
            <a:pPr marL="0" lvl="1" algn="ctr" defTabSz="457200">
              <a:defRPr/>
            </a:pPr>
            <a:r>
              <a:rPr lang="en-US" altLang="en-US" sz="6600" b="1">
                <a:solidFill>
                  <a:srgbClr val="000000"/>
                </a:solidFill>
                <a:latin typeface="Cambria" pitchFamily="18" charset="0"/>
                <a:sym typeface="BotonBQ-Bold"/>
              </a:rPr>
              <a:t>Pause for Discussion</a:t>
            </a:r>
          </a:p>
        </p:txBody>
      </p:sp>
      <p:grpSp>
        <p:nvGrpSpPr>
          <p:cNvPr id="8198" name="Group 66"/>
          <p:cNvGrpSpPr>
            <a:grpSpLocks/>
          </p:cNvGrpSpPr>
          <p:nvPr/>
        </p:nvGrpSpPr>
        <p:grpSpPr bwMode="auto">
          <a:xfrm>
            <a:off x="0" y="5026025"/>
            <a:ext cx="1866900" cy="1831975"/>
            <a:chOff x="0" y="0"/>
            <a:chExt cx="5188942" cy="5089274"/>
          </a:xfrm>
        </p:grpSpPr>
        <p:sp>
          <p:nvSpPr>
            <p:cNvPr id="1091" name="Shape 77"/>
            <p:cNvSpPr>
              <a:spLocks noChangeArrowheads="1"/>
            </p:cNvSpPr>
            <p:nvPr/>
          </p:nvSpPr>
          <p:spPr bwMode="auto">
            <a:xfrm rot="18900000">
              <a:off x="772165" y="771772"/>
              <a:ext cx="3547542" cy="3545733"/>
            </a:xfrm>
            <a:prstGeom prst="rect">
              <a:avLst/>
            </a:prstGeom>
            <a:noFill/>
            <a:ln w="25400" cap="flat" algn="ctr">
              <a:solidFill>
                <a:srgbClr val="85888D"/>
              </a:solidFill>
              <a:prstDash val="solid"/>
              <a:miter lim="400000"/>
              <a:headEnd type="none" w="med" len="med"/>
              <a:tailEnd type="none" w="med" len="med"/>
            </a:ln>
          </p:spPr>
          <p:txBody>
            <a:bodyPr lIns="0" tIns="0" rIns="0" bIns="0" anchor="ctr"/>
            <a:lstStyle/>
            <a:p>
              <a:pPr>
                <a:defRPr/>
              </a:pPr>
              <a:endParaRPr lang="en-US" altLang="en-US" sz="1600">
                <a:solidFill>
                  <a:srgbClr val="000000"/>
                </a:solidFill>
                <a:latin typeface="Calibri" pitchFamily="34" charset="0"/>
              </a:endParaRPr>
            </a:p>
          </p:txBody>
        </p:sp>
        <p:sp>
          <p:nvSpPr>
            <p:cNvPr id="1092" name="Shape 78"/>
            <p:cNvSpPr>
              <a:spLocks/>
            </p:cNvSpPr>
            <p:nvPr/>
          </p:nvSpPr>
          <p:spPr bwMode="auto">
            <a:xfrm>
              <a:off x="0" y="0"/>
              <a:ext cx="5087459" cy="5089274"/>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lgn="ctr">
              <a:solidFill>
                <a:srgbClr val="85888D"/>
              </a:solidFill>
              <a:prstDash val="solid"/>
              <a:round/>
              <a:headEnd type="none" w="med" len="med"/>
              <a:tailEnd type="none" w="med" len="med"/>
            </a:ln>
          </p:spPr>
          <p:txBody>
            <a:bodyPr lIns="0" tIns="0" rIns="0" bIns="0" anchor="ctr"/>
            <a:lstStyle/>
            <a:p>
              <a:pPr>
                <a:defRPr/>
              </a:pPr>
              <a:endParaRPr lang="en-US" altLang="en-US" sz="1600">
                <a:solidFill>
                  <a:srgbClr val="000000"/>
                </a:solidFill>
                <a:latin typeface="Calibri" pitchFamily="34" charset="0"/>
              </a:endParaRPr>
            </a:p>
          </p:txBody>
        </p:sp>
        <p:sp>
          <p:nvSpPr>
            <p:cNvPr id="1093" name="Shape 79"/>
            <p:cNvSpPr>
              <a:spLocks noChangeArrowheads="1"/>
            </p:cNvSpPr>
            <p:nvPr/>
          </p:nvSpPr>
          <p:spPr bwMode="auto">
            <a:xfrm>
              <a:off x="4412366" y="4074947"/>
              <a:ext cx="776576" cy="970226"/>
            </a:xfrm>
            <a:prstGeom prst="rect">
              <a:avLst/>
            </a:prstGeom>
            <a:noFill/>
            <a:ln w="12700" cap="flat" algn="ctr">
              <a:noFill/>
              <a:prstDash val="solid"/>
              <a:miter lim="400000"/>
              <a:headEnd type="none" w="med" len="med"/>
              <a:tailEnd type="none" w="med" len="med"/>
            </a:ln>
            <a:effectLst/>
          </p:spPr>
          <p:txBody>
            <a:bodyPr lIns="35719" tIns="35719" rIns="35719" bIns="35719" anchor="ctr"/>
            <a:lstStyle/>
            <a:p>
              <a:pPr>
                <a:defRPr/>
              </a:pPr>
              <a:r>
                <a:rPr lang="en-US" altLang="en-US" sz="1400">
                  <a:solidFill>
                    <a:srgbClr val="85888D"/>
                  </a:solidFill>
                  <a:latin typeface="Helvetica" charset="0"/>
                  <a:cs typeface="Helvetica" charset="0"/>
                  <a:sym typeface="Helvetica" charset="0"/>
                </a:rPr>
                <a:t>®</a:t>
              </a:r>
            </a:p>
          </p:txBody>
        </p:sp>
      </p:grpSp>
      <p:sp>
        <p:nvSpPr>
          <p:cNvPr id="8199"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200"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69000">
              <a:srgbClr val="FFFFFF"/>
            </a:gs>
            <a:gs pos="100000">
              <a:srgbClr val="7CB3E1"/>
            </a:gs>
          </a:gsLst>
          <a:lin ang="5400000"/>
        </a:gradFill>
        <a:effectLst/>
      </p:bgPr>
    </p:bg>
    <p:spTree>
      <p:nvGrpSpPr>
        <p:cNvPr id="1" name=""/>
        <p:cNvGrpSpPr/>
        <p:nvPr/>
      </p:nvGrpSpPr>
      <p:grpSpPr>
        <a:xfrm>
          <a:off x="0" y="0"/>
          <a:ext cx="0" cy="0"/>
          <a:chOff x="0" y="0"/>
          <a:chExt cx="0" cy="0"/>
        </a:xfrm>
      </p:grpSpPr>
      <p:sp>
        <p:nvSpPr>
          <p:cNvPr id="1098" name="Shape 107"/>
          <p:cNvSpPr>
            <a:spLocks noChangeArrowheads="1"/>
          </p:cNvSpPr>
          <p:nvPr/>
        </p:nvSpPr>
        <p:spPr bwMode="auto">
          <a:xfrm>
            <a:off x="-26988" y="922338"/>
            <a:ext cx="12247563" cy="4065587"/>
          </a:xfrm>
          <a:prstGeom prst="rect">
            <a:avLst/>
          </a:prstGeom>
          <a:solidFill>
            <a:srgbClr val="92278F"/>
          </a:solidFill>
          <a:ln w="12700" cap="flat" algn="ctr">
            <a:noFill/>
            <a:prstDash val="solid"/>
            <a:miter lim="400000"/>
            <a:headEnd type="none" w="med" len="med"/>
            <a:tailEnd type="none" w="med" len="med"/>
          </a:ln>
          <a:effectLst>
            <a:outerShdw dist="25400" dir="5400000" rotWithShape="0">
              <a:srgbClr val="000000">
                <a:alpha val="50000"/>
              </a:srgbClr>
            </a:outerShdw>
          </a:effectLst>
        </p:spPr>
        <p:txBody>
          <a:bodyPr lIns="254000" tIns="254000" rIns="254000" bIns="254000" anchor="ctr"/>
          <a:lstStyle/>
          <a:p>
            <a:pPr lvl="1" algn="r" defTabSz="457200">
              <a:defRPr/>
            </a:pPr>
            <a:endParaRPr lang="en-US" altLang="en-US" sz="3200">
              <a:solidFill>
                <a:srgbClr val="FFFFFF"/>
              </a:solidFill>
              <a:latin typeface="Boton BQ Medium"/>
              <a:ea typeface="Boton BQ Medium"/>
              <a:cs typeface="Boton BQ Medium"/>
              <a:sym typeface="Boton BQ Medium"/>
            </a:endParaRPr>
          </a:p>
        </p:txBody>
      </p:sp>
      <p:grpSp>
        <p:nvGrpSpPr>
          <p:cNvPr id="9219" name="Group 75"/>
          <p:cNvGrpSpPr>
            <a:grpSpLocks/>
          </p:cNvGrpSpPr>
          <p:nvPr/>
        </p:nvGrpSpPr>
        <p:grpSpPr bwMode="auto">
          <a:xfrm>
            <a:off x="0" y="4330700"/>
            <a:ext cx="2576513" cy="2527300"/>
            <a:chOff x="0" y="0"/>
            <a:chExt cx="5188942" cy="5089274"/>
          </a:xfrm>
        </p:grpSpPr>
        <p:sp>
          <p:nvSpPr>
            <p:cNvPr id="1100" name="Shape 49"/>
            <p:cNvSpPr>
              <a:spLocks noChangeArrowheads="1"/>
            </p:cNvSpPr>
            <p:nvPr/>
          </p:nvSpPr>
          <p:spPr bwMode="auto">
            <a:xfrm rot="18900000">
              <a:off x="770509" y="770425"/>
              <a:ext cx="3548814" cy="3548426"/>
            </a:xfrm>
            <a:prstGeom prst="rect">
              <a:avLst/>
            </a:prstGeom>
            <a:noFill/>
            <a:ln w="25400" cap="flat" algn="ctr">
              <a:solidFill>
                <a:srgbClr val="85888D"/>
              </a:solidFill>
              <a:prstDash val="solid"/>
              <a:miter lim="400000"/>
              <a:headEnd type="none" w="med" len="med"/>
              <a:tailEnd type="none" w="med" len="med"/>
            </a:ln>
          </p:spPr>
          <p:txBody>
            <a:bodyPr lIns="0" tIns="0" rIns="0" bIns="0" anchor="ctr"/>
            <a:lstStyle/>
            <a:p>
              <a:pPr>
                <a:defRPr/>
              </a:pPr>
              <a:endParaRPr lang="en-US" altLang="en-US" sz="3200">
                <a:solidFill>
                  <a:srgbClr val="000000"/>
                </a:solidFill>
                <a:latin typeface="Calibri" pitchFamily="34" charset="0"/>
              </a:endParaRPr>
            </a:p>
          </p:txBody>
        </p:sp>
        <p:sp>
          <p:nvSpPr>
            <p:cNvPr id="1101" name="Shape 50"/>
            <p:cNvSpPr>
              <a:spLocks/>
            </p:cNvSpPr>
            <p:nvPr/>
          </p:nvSpPr>
          <p:spPr bwMode="auto">
            <a:xfrm>
              <a:off x="0" y="0"/>
              <a:ext cx="5089830" cy="5089274"/>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lgn="ctr">
              <a:solidFill>
                <a:srgbClr val="85888D"/>
              </a:solidFill>
              <a:prstDash val="solid"/>
              <a:round/>
              <a:headEnd type="none" w="med" len="med"/>
              <a:tailEnd type="none" w="med" len="med"/>
            </a:ln>
          </p:spPr>
          <p:txBody>
            <a:bodyPr lIns="0" tIns="0" rIns="0" bIns="0" anchor="ctr"/>
            <a:lstStyle/>
            <a:p>
              <a:pPr>
                <a:defRPr/>
              </a:pPr>
              <a:endParaRPr lang="en-US" altLang="en-US" sz="3200">
                <a:solidFill>
                  <a:srgbClr val="000000"/>
                </a:solidFill>
                <a:latin typeface="Calibri" pitchFamily="34" charset="0"/>
              </a:endParaRPr>
            </a:p>
          </p:txBody>
        </p:sp>
        <p:sp>
          <p:nvSpPr>
            <p:cNvPr id="1102" name="Shape 51"/>
            <p:cNvSpPr>
              <a:spLocks noChangeArrowheads="1"/>
            </p:cNvSpPr>
            <p:nvPr/>
          </p:nvSpPr>
          <p:spPr bwMode="auto">
            <a:xfrm>
              <a:off x="4412039" y="4072698"/>
              <a:ext cx="776903" cy="971821"/>
            </a:xfrm>
            <a:prstGeom prst="rect">
              <a:avLst/>
            </a:prstGeom>
            <a:noFill/>
            <a:ln w="12700" cap="flat" algn="ctr">
              <a:noFill/>
              <a:prstDash val="solid"/>
              <a:miter lim="400000"/>
              <a:headEnd type="none" w="med" len="med"/>
              <a:tailEnd type="none" w="med" len="med"/>
            </a:ln>
            <a:effectLst/>
          </p:spPr>
          <p:txBody>
            <a:bodyPr lIns="71438" tIns="71438" rIns="71438" bIns="71438" anchor="ctr"/>
            <a:lstStyle/>
            <a:p>
              <a:pPr>
                <a:defRPr/>
              </a:pPr>
              <a:r>
                <a:rPr lang="en-US" altLang="en-US">
                  <a:solidFill>
                    <a:srgbClr val="85888D"/>
                  </a:solidFill>
                  <a:latin typeface="Helvetica" charset="0"/>
                  <a:cs typeface="Helvetica" charset="0"/>
                  <a:sym typeface="Helvetica" charset="0"/>
                </a:rPr>
                <a:t>®</a:t>
              </a:r>
            </a:p>
          </p:txBody>
        </p:sp>
      </p:grpSp>
      <p:grpSp>
        <p:nvGrpSpPr>
          <p:cNvPr id="9220" name="Group 79"/>
          <p:cNvGrpSpPr>
            <a:grpSpLocks/>
          </p:cNvGrpSpPr>
          <p:nvPr/>
        </p:nvGrpSpPr>
        <p:grpSpPr bwMode="auto">
          <a:xfrm rot="-1560000">
            <a:off x="155575" y="-344488"/>
            <a:ext cx="6184900" cy="7546976"/>
            <a:chOff x="0" y="0"/>
            <a:chExt cx="12371394" cy="15095651"/>
          </a:xfrm>
        </p:grpSpPr>
        <p:sp>
          <p:nvSpPr>
            <p:cNvPr id="1104" name="Shape 112"/>
            <p:cNvSpPr>
              <a:spLocks noChangeArrowheads="1"/>
            </p:cNvSpPr>
            <p:nvPr/>
          </p:nvSpPr>
          <p:spPr bwMode="auto">
            <a:xfrm rot="540000">
              <a:off x="987269" y="729531"/>
              <a:ext cx="10396290" cy="13434938"/>
            </a:xfrm>
            <a:prstGeom prst="rect">
              <a:avLst/>
            </a:prstGeom>
            <a:solidFill>
              <a:srgbClr val="FFFFFF"/>
            </a:solidFill>
            <a:ln w="25400" cap="flat" algn="ctr">
              <a:solidFill>
                <a:srgbClr val="85888D"/>
              </a:solidFill>
              <a:prstDash val="solid"/>
              <a:miter lim="400000"/>
              <a:headEnd type="none" w="med" len="med"/>
              <a:tailEnd type="none" w="med" len="med"/>
            </a:ln>
            <a:effectLst>
              <a:outerShdw dist="76200" dir="3978654" rotWithShape="0">
                <a:srgbClr val="000000">
                  <a:alpha val="50000"/>
                </a:srgbClr>
              </a:outerShdw>
            </a:effectLst>
          </p:spPr>
          <p:txBody>
            <a:bodyPr lIns="0" tIns="0" rIns="0" bIns="0" anchor="ctr"/>
            <a:lstStyle/>
            <a:p>
              <a:pPr>
                <a:defRPr/>
              </a:pPr>
              <a:r>
                <a:rPr lang="en-US" altLang="en-US" sz="1600">
                  <a:solidFill>
                    <a:srgbClr val="000000"/>
                  </a:solidFill>
                  <a:latin typeface="Calibri" pitchFamily="34" charset="0"/>
                </a:rPr>
                <a:t>     </a:t>
              </a:r>
            </a:p>
          </p:txBody>
        </p:sp>
        <p:pic>
          <p:nvPicPr>
            <p:cNvPr id="9224" name="wsc2018_cover.pdf"/>
            <p:cNvPicPr preferRelativeResize="0">
              <a:picLocks noChangeArrowheads="1"/>
            </p:cNvPicPr>
            <p:nvPr/>
          </p:nvPicPr>
          <p:blipFill>
            <a:blip r:embed="rId13"/>
            <a:srcRect/>
            <a:stretch>
              <a:fillRect/>
            </a:stretch>
          </p:blipFill>
          <p:spPr bwMode="auto">
            <a:xfrm rot="540000">
              <a:off x="1192747" y="1395224"/>
              <a:ext cx="9878312" cy="13007847"/>
            </a:xfrm>
            <a:prstGeom prst="rect">
              <a:avLst/>
            </a:prstGeom>
            <a:noFill/>
            <a:ln w="12700" algn="ctr">
              <a:noFill/>
              <a:miter lim="400000"/>
              <a:headEnd/>
              <a:tailEnd/>
            </a:ln>
          </p:spPr>
        </p:pic>
      </p:grpSp>
      <p:sp>
        <p:nvSpPr>
          <p:cNvPr id="9221"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2"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3.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3.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0.xml"/><Relationship Id="rId5" Type="http://schemas.openxmlformats.org/officeDocument/2006/relationships/image" Target="../media/image8.png"/><Relationship Id="rId4" Type="http://schemas.openxmlformats.org/officeDocument/2006/relationships/hyperlink" Target="http://www.na.org/conferenc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73.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73.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73.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4.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9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1.xml"/><Relationship Id="rId5" Type="http://schemas.openxmlformats.org/officeDocument/2006/relationships/image" Target="../media/image8.png"/><Relationship Id="rId4" Type="http://schemas.openxmlformats.org/officeDocument/2006/relationships/hyperlink" Target="mailto:worldboard@na.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3"/>
          <p:cNvSpPr>
            <a:spLocks noGrp="1" noChangeArrowheads="1"/>
          </p:cNvSpPr>
          <p:nvPr>
            <p:ph type="body" sz="quarter" idx="4294967295"/>
          </p:nvPr>
        </p:nvSpPr>
        <p:spPr>
          <a:xfrm>
            <a:off x="238125" y="1784350"/>
            <a:ext cx="6286500" cy="2136775"/>
          </a:xfrm>
        </p:spPr>
        <p:txBody>
          <a:bodyPr/>
          <a:lstStyle/>
          <a:p>
            <a:pPr marL="0" lvl="1" indent="0" algn="ctr" defTabSz="457200" eaLnBrk="1" hangingPunct="1">
              <a:lnSpc>
                <a:spcPct val="100000"/>
              </a:lnSpc>
              <a:spcBef>
                <a:spcPct val="0"/>
              </a:spcBef>
              <a:buFontTx/>
              <a:buNone/>
            </a:pPr>
            <a:r>
              <a:rPr lang="pt-BR" sz="2800" b="1" smtClean="0">
                <a:solidFill>
                  <a:srgbClr val="FFFFFF"/>
                </a:solidFill>
                <a:latin typeface="Cambria" pitchFamily="18" charset="0"/>
              </a:rPr>
              <a:t>Este é o primeiro de </a:t>
            </a:r>
            <a:r>
              <a:rPr lang="en-US" sz="2800" smtClean="0"/>
              <a:t/>
            </a:r>
            <a:br>
              <a:rPr lang="en-US" sz="2800" smtClean="0"/>
            </a:br>
            <a:r>
              <a:rPr lang="pt-BR" sz="2800" b="1" smtClean="0">
                <a:solidFill>
                  <a:srgbClr val="FFFFFF"/>
                </a:solidFill>
                <a:latin typeface="Cambria" pitchFamily="18" charset="0"/>
              </a:rPr>
              <a:t>cinco PowerPoints cobrindo o material do </a:t>
            </a:r>
            <a:r>
              <a:rPr lang="en-US" sz="2800" smtClean="0"/>
              <a:t/>
            </a:r>
            <a:br>
              <a:rPr lang="en-US" sz="2800" smtClean="0"/>
            </a:br>
            <a:r>
              <a:rPr lang="pt-BR" sz="2800" b="1" i="1" smtClean="0">
                <a:solidFill>
                  <a:srgbClr val="FFFFFF"/>
                </a:solidFill>
                <a:latin typeface="Cambria" pitchFamily="18" charset="0"/>
              </a:rPr>
              <a:t>Relatório da Agenda da Conferência de 2018</a:t>
            </a:r>
            <a:r>
              <a:rPr lang="pt-BR" sz="3200" b="1" i="1" smtClean="0">
                <a:solidFill>
                  <a:srgbClr val="FFFFFF"/>
                </a:solidFill>
                <a:latin typeface="Cambria" pitchFamily="18" charset="0"/>
              </a:rPr>
              <a:t>.</a:t>
            </a:r>
          </a:p>
        </p:txBody>
      </p:sp>
      <p:sp>
        <p:nvSpPr>
          <p:cNvPr id="2051" name="Text Placeholder 3"/>
          <p:cNvSpPr>
            <a:spLocks noChangeArrowheads="1"/>
          </p:cNvSpPr>
          <p:nvPr/>
        </p:nvSpPr>
        <p:spPr bwMode="auto">
          <a:xfrm>
            <a:off x="1809750" y="4286250"/>
            <a:ext cx="4498975" cy="1365250"/>
          </a:xfrm>
          <a:prstGeom prst="rect">
            <a:avLst/>
          </a:prstGeom>
          <a:noFill/>
          <a:ln w="9525" cap="flat" algn="ctr">
            <a:noFill/>
            <a:prstDash val="solid"/>
            <a:round/>
            <a:headEnd type="none" w="med" len="med"/>
            <a:tailEnd type="none" w="med" len="med"/>
          </a:ln>
          <a:effectLst/>
        </p:spPr>
        <p:txBody>
          <a:bodyPr/>
          <a:lstStyle/>
          <a:p>
            <a:pPr marL="0" lvl="1" algn="ctr" defTabSz="457200">
              <a:defRPr/>
            </a:pPr>
            <a:r>
              <a:rPr lang="pt-BR" sz="2800" b="1" dirty="0">
                <a:solidFill>
                  <a:srgbClr val="92278F"/>
                </a:solidFill>
                <a:effectLst>
                  <a:outerShdw blurRad="38100" dist="38100" dir="2700000" algn="tl">
                    <a:srgbClr val="C0C0C0"/>
                  </a:outerShdw>
                </a:effectLst>
                <a:latin typeface="Cambria" pitchFamily="18" charset="0"/>
              </a:rPr>
              <a:t>Introdução ao</a:t>
            </a:r>
          </a:p>
          <a:p>
            <a:pPr marL="0" lvl="1" algn="ctr" defTabSz="457200">
              <a:defRPr/>
            </a:pPr>
            <a:r>
              <a:rPr lang="pt-BR" sz="2800" b="1" i="1" dirty="0" err="1">
                <a:solidFill>
                  <a:srgbClr val="92278F"/>
                </a:solidFill>
                <a:effectLst>
                  <a:outerShdw blurRad="38100" dist="38100" dir="2700000" algn="tl">
                    <a:srgbClr val="C0C0C0"/>
                  </a:outerShdw>
                </a:effectLst>
                <a:latin typeface="Cambria" pitchFamily="18" charset="0"/>
              </a:rPr>
              <a:t>CAR</a:t>
            </a:r>
            <a:r>
              <a:rPr lang="pt-BR" sz="2800" b="1" i="1" dirty="0">
                <a:solidFill>
                  <a:srgbClr val="92278F"/>
                </a:solidFill>
                <a:effectLst>
                  <a:outerShdw blurRad="38100" dist="38100" dir="2700000" algn="tl">
                    <a:srgbClr val="C0C0C0"/>
                  </a:outerShdw>
                </a:effectLst>
                <a:latin typeface="Cambria" pitchFamily="18" charset="0"/>
              </a:rPr>
              <a:t> de 2018</a:t>
            </a:r>
          </a:p>
          <a:p>
            <a:pPr marL="0" lvl="1" algn="ctr" defTabSz="457200">
              <a:defRPr/>
            </a:pPr>
            <a:r>
              <a:rPr lang="pt-BR" sz="2800" b="1" dirty="0">
                <a:solidFill>
                  <a:srgbClr val="92278F"/>
                </a:solidFill>
                <a:effectLst>
                  <a:outerShdw blurRad="38100" dist="38100" dir="2700000" algn="tl">
                    <a:srgbClr val="C0C0C0"/>
                  </a:outerShdw>
                </a:effectLst>
                <a:latin typeface="Cambria" pitchFamily="18" charset="0"/>
              </a:rPr>
              <a:t>Moções Regionais de 1 a 6</a:t>
            </a:r>
          </a:p>
        </p:txBody>
      </p:sp>
      <p:pic>
        <p:nvPicPr>
          <p:cNvPr id="10244" name="Imagem 3" descr="Capturar.PNG"/>
          <p:cNvPicPr>
            <a:picLocks noChangeAspect="1"/>
          </p:cNvPicPr>
          <p:nvPr/>
        </p:nvPicPr>
        <p:blipFill>
          <a:blip r:embed="rId3"/>
          <a:srcRect/>
          <a:stretch>
            <a:fillRect/>
          </a:stretch>
        </p:blipFill>
        <p:spPr bwMode="auto">
          <a:xfrm rot="546117">
            <a:off x="6851650" y="46038"/>
            <a:ext cx="506095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hape 74"/>
          <p:cNvSpPr>
            <a:spLocks noChangeArrowheads="1"/>
          </p:cNvSpPr>
          <p:nvPr/>
        </p:nvSpPr>
        <p:spPr bwMode="auto">
          <a:xfrm>
            <a:off x="309563" y="642938"/>
            <a:ext cx="11466512" cy="2311400"/>
          </a:xfrm>
          <a:prstGeom prst="rect">
            <a:avLst/>
          </a:prstGeom>
          <a:noFill/>
          <a:ln w="12700" algn="ctr">
            <a:noFill/>
            <a:miter lim="400000"/>
            <a:headEnd/>
            <a:tailEnd/>
          </a:ln>
        </p:spPr>
        <p:txBody>
          <a:bodyPr lIns="35719" tIns="35719" rIns="35719" bIns="35719"/>
          <a:lstStyle/>
          <a:p>
            <a:r>
              <a:rPr lang="pt-BR" sz="3200" b="1">
                <a:solidFill>
                  <a:srgbClr val="000000"/>
                </a:solidFill>
                <a:latin typeface="Cambria" pitchFamily="18" charset="0"/>
              </a:rPr>
              <a:t>Moção 1</a:t>
            </a:r>
            <a:r>
              <a:rPr lang="pt-BR" sz="3200">
                <a:solidFill>
                  <a:srgbClr val="000000"/>
                </a:solidFill>
                <a:latin typeface="Cambria" pitchFamily="18" charset="0"/>
              </a:rPr>
              <a:t>: Direcionar o Quadro Mundial a criar</a:t>
            </a:r>
          </a:p>
          <a:p>
            <a:r>
              <a:rPr lang="pt-BR" sz="3200">
                <a:solidFill>
                  <a:srgbClr val="000000"/>
                </a:solidFill>
                <a:latin typeface="Cambria" pitchFamily="18" charset="0"/>
              </a:rPr>
              <a:t>um plano de projeto para deliberação na WSC 2020, de conversão do folheto de serviço Mídias sociais e nossos princípios orientadores em um IP de recuperação que inclua comentários e revisão da irmandade.</a:t>
            </a:r>
          </a:p>
        </p:txBody>
      </p:sp>
      <p:sp>
        <p:nvSpPr>
          <p:cNvPr id="19459" name="Shape 75"/>
          <p:cNvSpPr>
            <a:spLocks noChangeShapeType="1"/>
          </p:cNvSpPr>
          <p:nvPr/>
        </p:nvSpPr>
        <p:spPr bwMode="auto">
          <a:xfrm>
            <a:off x="344488" y="3125788"/>
            <a:ext cx="11287125" cy="0"/>
          </a:xfrm>
          <a:prstGeom prst="line">
            <a:avLst/>
          </a:prstGeom>
          <a:noFill/>
          <a:ln w="63500" algn="ctr">
            <a:solidFill>
              <a:srgbClr val="92278F"/>
            </a:solidFill>
            <a:round/>
            <a:headEnd/>
            <a:tailEnd/>
          </a:ln>
        </p:spPr>
        <p:txBody>
          <a:bodyPr/>
          <a:lstStyle/>
          <a:p>
            <a:endParaRPr lang="pt-BR"/>
          </a:p>
        </p:txBody>
      </p:sp>
      <p:sp>
        <p:nvSpPr>
          <p:cNvPr id="19460" name="Shape 76"/>
          <p:cNvSpPr>
            <a:spLocks noChangeArrowheads="1"/>
          </p:cNvSpPr>
          <p:nvPr/>
        </p:nvSpPr>
        <p:spPr bwMode="auto">
          <a:xfrm>
            <a:off x="2630488" y="3602038"/>
            <a:ext cx="8680450" cy="2381250"/>
          </a:xfrm>
          <a:prstGeom prst="rect">
            <a:avLst/>
          </a:prstGeom>
          <a:noFill/>
          <a:ln w="12700" algn="ctr">
            <a:noFill/>
            <a:miter lim="400000"/>
            <a:headEnd/>
            <a:tailEnd/>
          </a:ln>
        </p:spPr>
        <p:txBody>
          <a:bodyPr lIns="35719" tIns="35719" rIns="35719" bIns="35719" anchor="ctr"/>
          <a:lstStyle/>
          <a:p>
            <a:pPr marL="0" lvl="1" defTabSz="457200"/>
            <a:r>
              <a:rPr lang="pt-BR" sz="3200" b="1">
                <a:solidFill>
                  <a:srgbClr val="000000"/>
                </a:solidFill>
                <a:latin typeface="Cambria" pitchFamily="18" charset="0"/>
              </a:rPr>
              <a:t>Propósito: </a:t>
            </a:r>
            <a:r>
              <a:rPr lang="pt-BR" sz="3200">
                <a:solidFill>
                  <a:srgbClr val="000000"/>
                </a:solidFill>
                <a:latin typeface="Cambria" pitchFamily="18" charset="0"/>
              </a:rPr>
              <a:t>Ter um IP sobre esse tema aprovado pela irmandade para uso em grupos de NA. </a:t>
            </a:r>
          </a:p>
          <a:p>
            <a:pPr marL="0" lvl="1" defTabSz="457200">
              <a:spcBef>
                <a:spcPts val="600"/>
              </a:spcBef>
            </a:pPr>
            <a:r>
              <a:rPr lang="pt-BR" sz="3200" b="1">
                <a:solidFill>
                  <a:srgbClr val="000000"/>
                </a:solidFill>
                <a:latin typeface="Cambria" pitchFamily="18" charset="0"/>
              </a:rPr>
              <a:t>Apresentada por: </a:t>
            </a:r>
            <a:r>
              <a:rPr lang="pt-BR" sz="3200">
                <a:solidFill>
                  <a:srgbClr val="000000"/>
                </a:solidFill>
                <a:latin typeface="Cambria" pitchFamily="18" charset="0"/>
              </a:rPr>
              <a:t>Região Ohio e Região Michigan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83"/>
          <p:cNvSpPr>
            <a:spLocks noChangeArrowheads="1"/>
          </p:cNvSpPr>
          <p:nvPr/>
        </p:nvSpPr>
        <p:spPr bwMode="auto">
          <a:xfrm>
            <a:off x="2413000" y="836613"/>
            <a:ext cx="9410700" cy="765175"/>
          </a:xfrm>
          <a:prstGeom prst="rect">
            <a:avLst/>
          </a:prstGeom>
          <a:noFill/>
          <a:ln w="12700" algn="ctr">
            <a:noFill/>
            <a:miter lim="400000"/>
            <a:headEnd/>
            <a:tailEnd/>
          </a:ln>
        </p:spPr>
        <p:txBody>
          <a:bodyPr lIns="35719" tIns="35719" rIns="35719" bIns="35719" anchor="ctr"/>
          <a:lstStyle/>
          <a:p>
            <a:pPr marL="0" lvl="1" algn="ctr" defTabSz="457200"/>
            <a:r>
              <a:rPr lang="pt-BR" sz="4500" b="1">
                <a:solidFill>
                  <a:srgbClr val="000000"/>
                </a:solidFill>
                <a:latin typeface="Cambria" pitchFamily="18" charset="0"/>
              </a:rPr>
              <a:t>Moção 1: Justificativa das Regiões</a:t>
            </a:r>
          </a:p>
        </p:txBody>
      </p:sp>
      <p:sp>
        <p:nvSpPr>
          <p:cNvPr id="20483" name="Shape 86"/>
          <p:cNvSpPr>
            <a:spLocks noChangeArrowheads="1"/>
          </p:cNvSpPr>
          <p:nvPr/>
        </p:nvSpPr>
        <p:spPr bwMode="auto">
          <a:xfrm>
            <a:off x="520700" y="2068513"/>
            <a:ext cx="11314113" cy="4441825"/>
          </a:xfrm>
          <a:prstGeom prst="rect">
            <a:avLst/>
          </a:prstGeom>
          <a:noFill/>
          <a:ln w="12700" algn="ctr">
            <a:noFill/>
            <a:miter lim="400000"/>
            <a:headEnd/>
            <a:tailEnd/>
          </a:ln>
        </p:spPr>
        <p:txBody>
          <a:bodyPr lIns="0" tIns="0" rIns="0" bIns="0">
            <a:spAutoFit/>
          </a:bodyPr>
          <a:lstStyle/>
          <a:p>
            <a:pPr>
              <a:lnSpc>
                <a:spcPct val="120000"/>
              </a:lnSpc>
              <a:buSzPct val="75000"/>
            </a:pPr>
            <a:r>
              <a:rPr lang="pt-BR" sz="2700">
                <a:solidFill>
                  <a:srgbClr val="000000"/>
                </a:solidFill>
                <a:latin typeface="Cambria" pitchFamily="18" charset="0"/>
              </a:rPr>
              <a:t>Embora o folheto de serviço (SP) Mídias sociais e nossos princípios orientadores esteja disponível há alguns anos, ele nunca passou pela revisão da irmandade nem recebeu comentários ou sugestões, tendo sido distribuído como material aprovado pelo Quadro Mundial.  De acordo com a nossa longa prática de usar apenas material aprovado pela irmandade nas reuniões de NA, faria muito sentido ter esse valioso recurso disponível para grupos, especialmente na era atual de “hashtags”, “tweets”, marcações etc. que podem afetar o anonimato do membro sem o seu conhecimento e, às vezes, resultam em consequências negativas para esse companheiro "excluído".</a:t>
            </a:r>
          </a:p>
        </p:txBody>
      </p:sp>
      <p:pic>
        <p:nvPicPr>
          <p:cNvPr id="20484" name="Imagem 3" descr="common ground.png"/>
          <p:cNvPicPr>
            <a:picLocks noChangeAspect="1"/>
          </p:cNvPicPr>
          <p:nvPr/>
        </p:nvPicPr>
        <p:blipFill>
          <a:blip r:embed="rId3"/>
          <a:srcRect/>
          <a:stretch>
            <a:fillRect/>
          </a:stretch>
        </p:blipFill>
        <p:spPr bwMode="auto">
          <a:xfrm>
            <a:off x="381000" y="500063"/>
            <a:ext cx="185737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hape 83"/>
          <p:cNvSpPr>
            <a:spLocks noChangeArrowheads="1"/>
          </p:cNvSpPr>
          <p:nvPr/>
        </p:nvSpPr>
        <p:spPr bwMode="auto">
          <a:xfrm>
            <a:off x="2311400" y="836613"/>
            <a:ext cx="9512300" cy="765175"/>
          </a:xfrm>
          <a:prstGeom prst="rect">
            <a:avLst/>
          </a:prstGeom>
          <a:noFill/>
          <a:ln w="12700" algn="ctr">
            <a:noFill/>
            <a:miter lim="400000"/>
            <a:headEnd/>
            <a:tailEnd/>
          </a:ln>
        </p:spPr>
        <p:txBody>
          <a:bodyPr lIns="35719" tIns="35719" rIns="35719" bIns="35719" anchor="ctr"/>
          <a:lstStyle/>
          <a:p>
            <a:pPr marL="0" lvl="1" algn="ctr" defTabSz="457200"/>
            <a:r>
              <a:rPr lang="pt-BR" sz="4500" b="1">
                <a:solidFill>
                  <a:srgbClr val="000000"/>
                </a:solidFill>
                <a:latin typeface="Cambria" pitchFamily="18" charset="0"/>
              </a:rPr>
              <a:t>Moção 1: Resposta do Quadro Mundial</a:t>
            </a:r>
          </a:p>
        </p:txBody>
      </p:sp>
      <p:sp>
        <p:nvSpPr>
          <p:cNvPr id="21507" name="Shape 86"/>
          <p:cNvSpPr>
            <a:spLocks noChangeArrowheads="1"/>
          </p:cNvSpPr>
          <p:nvPr/>
        </p:nvSpPr>
        <p:spPr bwMode="auto">
          <a:xfrm>
            <a:off x="452438" y="2155825"/>
            <a:ext cx="11287125" cy="4137025"/>
          </a:xfrm>
          <a:prstGeom prst="rect">
            <a:avLst/>
          </a:prstGeom>
          <a:noFill/>
          <a:ln w="12700" algn="ctr">
            <a:noFill/>
            <a:miter lim="400000"/>
            <a:headEnd/>
            <a:tailEnd/>
          </a:ln>
        </p:spPr>
        <p:txBody>
          <a:bodyPr lIns="0" tIns="0" rIns="0" bIns="0">
            <a:spAutoFit/>
          </a:bodyPr>
          <a:lstStyle/>
          <a:p>
            <a:pPr marL="457200" indent="-457200">
              <a:lnSpc>
                <a:spcPct val="120000"/>
              </a:lnSpc>
              <a:buSzPct val="75000"/>
              <a:buFontTx/>
              <a:buBlip>
                <a:blip r:embed="rId3"/>
              </a:buBlip>
            </a:pPr>
            <a:r>
              <a:rPr lang="pt-BR" sz="3200">
                <a:solidFill>
                  <a:srgbClr val="000000"/>
                </a:solidFill>
                <a:latin typeface="Cambria" pitchFamily="18" charset="0"/>
              </a:rPr>
              <a:t>Os SPs são disponíveis amplamente, mas não são aprovados para ler em reuniões, como os IPs.</a:t>
            </a:r>
          </a:p>
          <a:p>
            <a:pPr marL="457200" indent="-457200">
              <a:lnSpc>
                <a:spcPct val="120000"/>
              </a:lnSpc>
              <a:buSzPct val="75000"/>
              <a:buFontTx/>
              <a:buBlip>
                <a:blip r:embed="rId3"/>
              </a:buBlip>
            </a:pPr>
            <a:r>
              <a:rPr lang="pt-BR" sz="3200">
                <a:solidFill>
                  <a:srgbClr val="000000"/>
                </a:solidFill>
                <a:latin typeface="Cambria" pitchFamily="18" charset="0"/>
              </a:rPr>
              <a:t>Os IPs são mais amplamente distribuiídos, mas as potenciais revisões precisam vir no </a:t>
            </a:r>
            <a:r>
              <a:rPr lang="pt-BR" sz="3200" i="1">
                <a:solidFill>
                  <a:srgbClr val="000000"/>
                </a:solidFill>
                <a:latin typeface="Cambria" pitchFamily="18" charset="0"/>
              </a:rPr>
              <a:t>CAR</a:t>
            </a:r>
            <a:r>
              <a:rPr lang="pt-BR" sz="3200">
                <a:solidFill>
                  <a:srgbClr val="000000"/>
                </a:solidFill>
                <a:latin typeface="Cambria" pitchFamily="18" charset="0"/>
              </a:rPr>
              <a:t> e serem aprovadas pela WSC.</a:t>
            </a:r>
          </a:p>
          <a:p>
            <a:pPr marL="457200" indent="-457200">
              <a:lnSpc>
                <a:spcPct val="120000"/>
              </a:lnSpc>
              <a:buSzPct val="75000"/>
              <a:buFontTx/>
              <a:buBlip>
                <a:blip r:embed="rId3"/>
              </a:buBlip>
            </a:pPr>
            <a:r>
              <a:rPr lang="pt-BR" sz="3200">
                <a:solidFill>
                  <a:srgbClr val="000000"/>
                </a:solidFill>
                <a:latin typeface="Cambria" pitchFamily="18" charset="0"/>
              </a:rPr>
              <a:t>Não seria necessário um grupo de trabalho e envolveria despesas mínimas.</a:t>
            </a:r>
          </a:p>
          <a:p>
            <a:pPr marL="457200" indent="-457200">
              <a:lnSpc>
                <a:spcPct val="120000"/>
              </a:lnSpc>
              <a:buSzPct val="75000"/>
              <a:buFontTx/>
              <a:buBlip>
                <a:blip r:embed="rId3"/>
              </a:buBlip>
            </a:pPr>
            <a:r>
              <a:rPr lang="pt-BR" sz="3200">
                <a:solidFill>
                  <a:srgbClr val="000000"/>
                </a:solidFill>
                <a:latin typeface="Cambria" pitchFamily="18" charset="0"/>
              </a:rPr>
              <a:t>A ideia é incluir na pesquisa de literatura do </a:t>
            </a:r>
            <a:r>
              <a:rPr lang="pt-BR" sz="3200" i="1">
                <a:solidFill>
                  <a:srgbClr val="000000"/>
                </a:solidFill>
                <a:latin typeface="Cambria" pitchFamily="18" charset="0"/>
              </a:rPr>
              <a:t>CAR</a:t>
            </a:r>
            <a:r>
              <a:rPr lang="pt-BR" sz="3200">
                <a:solidFill>
                  <a:srgbClr val="000000"/>
                </a:solidFill>
                <a:latin typeface="Cambria" pitchFamily="18" charset="0"/>
              </a:rPr>
              <a:t>.</a:t>
            </a:r>
          </a:p>
        </p:txBody>
      </p:sp>
      <p:pic>
        <p:nvPicPr>
          <p:cNvPr id="21508" name="Imagem 4" descr="common ground.png"/>
          <p:cNvPicPr>
            <a:picLocks noChangeAspect="1"/>
          </p:cNvPicPr>
          <p:nvPr/>
        </p:nvPicPr>
        <p:blipFill>
          <a:blip r:embed="rId4"/>
          <a:srcRect/>
          <a:stretch>
            <a:fillRect/>
          </a:stretch>
        </p:blipFill>
        <p:spPr bwMode="auto">
          <a:xfrm>
            <a:off x="381000" y="500063"/>
            <a:ext cx="185737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104"/>
          <p:cNvSpPr>
            <a:spLocks noChangeArrowheads="1"/>
          </p:cNvSpPr>
          <p:nvPr/>
        </p:nvSpPr>
        <p:spPr bwMode="auto">
          <a:xfrm>
            <a:off x="373063" y="2138363"/>
            <a:ext cx="11176000" cy="1919287"/>
          </a:xfrm>
          <a:prstGeom prst="rect">
            <a:avLst/>
          </a:prstGeom>
          <a:noFill/>
          <a:ln w="12700" algn="ctr">
            <a:noFill/>
            <a:miter lim="400000"/>
            <a:headEnd/>
            <a:tailEnd/>
          </a:ln>
        </p:spPr>
        <p:txBody>
          <a:bodyPr lIns="35719" tIns="35719" rIns="35719" bIns="35719" anchor="ctr"/>
          <a:lstStyle/>
          <a:p>
            <a:pPr marL="0" lvl="1" defTabSz="457200"/>
            <a:r>
              <a:rPr lang="pt-BR" sz="3000" b="1">
                <a:solidFill>
                  <a:srgbClr val="000000"/>
                </a:solidFill>
                <a:latin typeface="Cambria" pitchFamily="18" charset="0"/>
              </a:rPr>
              <a:t>Moção 1</a:t>
            </a:r>
            <a:r>
              <a:rPr lang="pt-BR" sz="3000">
                <a:solidFill>
                  <a:srgbClr val="000000"/>
                </a:solidFill>
                <a:latin typeface="Cambria" pitchFamily="18" charset="0"/>
              </a:rPr>
              <a:t>: Direcionar o Quadro Mundial a criar um plano de projeto para deliberação na WSC 2020, de conversão do folheto de serviço Mídias sociais e nossos princípios orientadores em um IP de recuperação que inclua comentários e revisão da irmandade.</a:t>
            </a:r>
          </a:p>
        </p:txBody>
      </p:sp>
      <p:sp>
        <p:nvSpPr>
          <p:cNvPr id="22531" name="Shape 105"/>
          <p:cNvSpPr>
            <a:spLocks noChangeArrowheads="1"/>
          </p:cNvSpPr>
          <p:nvPr/>
        </p:nvSpPr>
        <p:spPr bwMode="auto">
          <a:xfrm>
            <a:off x="2952750" y="4357688"/>
            <a:ext cx="8680450" cy="1919287"/>
          </a:xfrm>
          <a:prstGeom prst="rect">
            <a:avLst/>
          </a:prstGeom>
          <a:noFill/>
          <a:ln w="12700" algn="ctr">
            <a:noFill/>
            <a:miter lim="400000"/>
            <a:headEnd/>
            <a:tailEnd/>
          </a:ln>
        </p:spPr>
        <p:txBody>
          <a:bodyPr lIns="35719" tIns="35719" rIns="35719" bIns="35719" anchor="ctr"/>
          <a:lstStyle/>
          <a:p>
            <a:pPr marL="0" lvl="1" defTabSz="457200"/>
            <a:r>
              <a:rPr lang="pt-BR" sz="3000" b="1">
                <a:solidFill>
                  <a:srgbClr val="000000"/>
                </a:solidFill>
                <a:latin typeface="Cambria" pitchFamily="18" charset="0"/>
              </a:rPr>
              <a:t>Propósito: </a:t>
            </a:r>
            <a:r>
              <a:rPr lang="pt-BR" sz="3000">
                <a:solidFill>
                  <a:srgbClr val="000000"/>
                </a:solidFill>
                <a:latin typeface="Cambria" pitchFamily="18" charset="0"/>
              </a:rPr>
              <a:t>Ter um IP sobre esse tema aprovado pela irmandade para uso em grupos de NA. </a:t>
            </a:r>
          </a:p>
        </p:txBody>
      </p:sp>
      <p:pic>
        <p:nvPicPr>
          <p:cNvPr id="22532" name="Imagem 3" descr="common ground.png"/>
          <p:cNvPicPr>
            <a:picLocks noChangeAspect="1"/>
          </p:cNvPicPr>
          <p:nvPr/>
        </p:nvPicPr>
        <p:blipFill>
          <a:blip r:embed="rId2"/>
          <a:srcRect/>
          <a:stretch>
            <a:fillRect/>
          </a:stretch>
        </p:blipFill>
        <p:spPr bwMode="auto">
          <a:xfrm>
            <a:off x="381000" y="500063"/>
            <a:ext cx="1857375" cy="1371600"/>
          </a:xfrm>
          <a:prstGeom prst="rect">
            <a:avLst/>
          </a:prstGeom>
          <a:noFill/>
          <a:ln w="9525">
            <a:noFill/>
            <a:miter lim="800000"/>
            <a:headEnd/>
            <a:tailEnd/>
          </a:ln>
        </p:spPr>
      </p:pic>
      <p:sp>
        <p:nvSpPr>
          <p:cNvPr id="22533" name="CaixaDeTexto 4"/>
          <p:cNvSpPr txBox="1">
            <a:spLocks noChangeArrowheads="1"/>
          </p:cNvSpPr>
          <p:nvPr/>
        </p:nvSpPr>
        <p:spPr bwMode="auto">
          <a:xfrm>
            <a:off x="3095625" y="714375"/>
            <a:ext cx="8001000" cy="1016000"/>
          </a:xfrm>
          <a:prstGeom prst="rect">
            <a:avLst/>
          </a:prstGeom>
          <a:solidFill>
            <a:schemeClr val="bg1"/>
          </a:solidFill>
          <a:ln w="9525">
            <a:noFill/>
            <a:miter lim="800000"/>
            <a:headEnd/>
            <a:tailEnd/>
          </a:ln>
        </p:spPr>
        <p:txBody>
          <a:bodyPr>
            <a:spAutoFit/>
          </a:bodyPr>
          <a:lstStyle/>
          <a:p>
            <a:r>
              <a:rPr lang="pt-BR" sz="6000" b="1">
                <a:latin typeface="Cambria" pitchFamily="18" charset="0"/>
              </a:rPr>
              <a:t>Pausa para discussão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hape 74"/>
          <p:cNvSpPr>
            <a:spLocks noChangeArrowheads="1"/>
          </p:cNvSpPr>
          <p:nvPr/>
        </p:nvSpPr>
        <p:spPr bwMode="auto">
          <a:xfrm>
            <a:off x="344488" y="758825"/>
            <a:ext cx="11334750" cy="1558925"/>
          </a:xfrm>
          <a:prstGeom prst="rect">
            <a:avLst/>
          </a:prstGeom>
          <a:noFill/>
          <a:ln w="12700" algn="ctr">
            <a:noFill/>
            <a:miter lim="400000"/>
            <a:headEnd/>
            <a:tailEnd/>
          </a:ln>
        </p:spPr>
        <p:txBody>
          <a:bodyPr lIns="35719" tIns="35719" rIns="35719" bIns="35719"/>
          <a:lstStyle/>
          <a:p>
            <a:r>
              <a:rPr lang="pt-BR" sz="3200" b="1">
                <a:solidFill>
                  <a:srgbClr val="000000"/>
                </a:solidFill>
                <a:latin typeface="Cambria" pitchFamily="18" charset="0"/>
              </a:rPr>
              <a:t>Moção 2:</a:t>
            </a:r>
            <a:r>
              <a:rPr lang="pt-BR" sz="3400">
                <a:solidFill>
                  <a:srgbClr val="000000"/>
                </a:solidFill>
                <a:latin typeface="Cambria" pitchFamily="18" charset="0"/>
              </a:rPr>
              <a:t> Retirar de catálogo e do </a:t>
            </a:r>
            <a:r>
              <a:rPr lang="en-US" sz="3400">
                <a:latin typeface="Calibri" pitchFamily="34" charset="0"/>
              </a:rPr>
              <a:t/>
            </a:r>
            <a:br>
              <a:rPr lang="en-US" sz="3400">
                <a:latin typeface="Calibri" pitchFamily="34" charset="0"/>
              </a:rPr>
            </a:br>
            <a:r>
              <a:rPr lang="pt-BR" sz="3400">
                <a:solidFill>
                  <a:srgbClr val="000000"/>
                </a:solidFill>
                <a:latin typeface="Cambria" pitchFamily="18" charset="0"/>
              </a:rPr>
              <a:t>estoque do NAWS o IP n° 27 </a:t>
            </a:r>
            <a:r>
              <a:rPr lang="pt-BR" sz="3400" i="1">
                <a:solidFill>
                  <a:srgbClr val="000000"/>
                </a:solidFill>
                <a:latin typeface="Cambria" pitchFamily="18" charset="0"/>
              </a:rPr>
              <a:t>Para pais ou responsáveis dos adictos de NA.</a:t>
            </a:r>
            <a:r>
              <a:rPr lang="en-US" sz="3400">
                <a:latin typeface="Calibri" pitchFamily="34" charset="0"/>
              </a:rPr>
              <a:t/>
            </a:r>
            <a:br>
              <a:rPr lang="en-US" sz="3400">
                <a:latin typeface="Calibri" pitchFamily="34" charset="0"/>
              </a:rPr>
            </a:br>
            <a:r>
              <a:rPr lang="pt-BR">
                <a:latin typeface="Calibri" pitchFamily="34" charset="0"/>
              </a:rPr>
              <a:t>.</a:t>
            </a:r>
          </a:p>
        </p:txBody>
      </p:sp>
      <p:sp>
        <p:nvSpPr>
          <p:cNvPr id="23555" name="Shape 75"/>
          <p:cNvSpPr>
            <a:spLocks noChangeShapeType="1"/>
          </p:cNvSpPr>
          <p:nvPr/>
        </p:nvSpPr>
        <p:spPr bwMode="auto">
          <a:xfrm>
            <a:off x="344488" y="2582863"/>
            <a:ext cx="11287125" cy="0"/>
          </a:xfrm>
          <a:prstGeom prst="line">
            <a:avLst/>
          </a:prstGeom>
          <a:noFill/>
          <a:ln w="63500" algn="ctr">
            <a:solidFill>
              <a:srgbClr val="92278F"/>
            </a:solidFill>
            <a:round/>
            <a:headEnd/>
            <a:tailEnd/>
          </a:ln>
        </p:spPr>
        <p:txBody>
          <a:bodyPr/>
          <a:lstStyle/>
          <a:p>
            <a:endParaRPr lang="pt-BR"/>
          </a:p>
        </p:txBody>
      </p:sp>
      <p:sp>
        <p:nvSpPr>
          <p:cNvPr id="23556" name="Shape 76"/>
          <p:cNvSpPr>
            <a:spLocks noChangeArrowheads="1"/>
          </p:cNvSpPr>
          <p:nvPr/>
        </p:nvSpPr>
        <p:spPr bwMode="auto">
          <a:xfrm>
            <a:off x="2667000" y="3357563"/>
            <a:ext cx="8680450" cy="2381250"/>
          </a:xfrm>
          <a:prstGeom prst="rect">
            <a:avLst/>
          </a:prstGeom>
          <a:noFill/>
          <a:ln w="12700" algn="ctr">
            <a:noFill/>
            <a:miter lim="400000"/>
            <a:headEnd/>
            <a:tailEnd/>
          </a:ln>
        </p:spPr>
        <p:txBody>
          <a:bodyPr lIns="35719" tIns="35719" rIns="35719" bIns="35719" anchor="ctr"/>
          <a:lstStyle/>
          <a:p>
            <a:pPr marL="0" lvl="1" defTabSz="457200"/>
            <a:r>
              <a:rPr lang="pt-BR" sz="3400" b="1">
                <a:solidFill>
                  <a:srgbClr val="000000"/>
                </a:solidFill>
                <a:latin typeface="Cambria" pitchFamily="18" charset="0"/>
              </a:rPr>
              <a:t>Propósito: </a:t>
            </a:r>
            <a:r>
              <a:rPr lang="pt-BR" sz="3400">
                <a:solidFill>
                  <a:srgbClr val="000000"/>
                </a:solidFill>
                <a:latin typeface="Cambria" pitchFamily="18" charset="0"/>
              </a:rPr>
              <a:t>Retirar o folheto da lista de produtos e literaturas de NA aprovadas pela Irmandade de NA</a:t>
            </a:r>
          </a:p>
          <a:p>
            <a:pPr marL="0" lvl="1" defTabSz="457200">
              <a:spcBef>
                <a:spcPts val="600"/>
              </a:spcBef>
            </a:pPr>
            <a:r>
              <a:rPr lang="pt-BR" sz="3400" b="1">
                <a:solidFill>
                  <a:srgbClr val="000000"/>
                </a:solidFill>
                <a:latin typeface="Cambria" pitchFamily="18" charset="0"/>
              </a:rPr>
              <a:t>Apresentada por: </a:t>
            </a:r>
            <a:r>
              <a:rPr lang="pt-BR" sz="3400">
                <a:solidFill>
                  <a:srgbClr val="000000"/>
                </a:solidFill>
                <a:latin typeface="Cambria" pitchFamily="18" charset="0"/>
              </a:rPr>
              <a:t>Região Venezuela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83"/>
          <p:cNvSpPr>
            <a:spLocks noChangeArrowheads="1"/>
          </p:cNvSpPr>
          <p:nvPr/>
        </p:nvSpPr>
        <p:spPr bwMode="auto">
          <a:xfrm>
            <a:off x="2413000" y="836613"/>
            <a:ext cx="9410700" cy="765175"/>
          </a:xfrm>
          <a:prstGeom prst="rect">
            <a:avLst/>
          </a:prstGeom>
          <a:noFill/>
          <a:ln w="12700" algn="ctr">
            <a:noFill/>
            <a:miter lim="400000"/>
            <a:headEnd/>
            <a:tailEnd/>
          </a:ln>
        </p:spPr>
        <p:txBody>
          <a:bodyPr lIns="35719" tIns="35719" rIns="35719" bIns="35719" anchor="ctr"/>
          <a:lstStyle/>
          <a:p>
            <a:pPr marL="0" lvl="1" algn="ctr" defTabSz="457200"/>
            <a:r>
              <a:rPr lang="pt-BR" sz="4500" b="1">
                <a:solidFill>
                  <a:srgbClr val="000000"/>
                </a:solidFill>
                <a:latin typeface="Cambria" pitchFamily="18" charset="0"/>
              </a:rPr>
              <a:t>Moção 2: Justificativa da Região</a:t>
            </a:r>
          </a:p>
        </p:txBody>
      </p:sp>
      <p:sp>
        <p:nvSpPr>
          <p:cNvPr id="24579" name="Shape 86"/>
          <p:cNvSpPr>
            <a:spLocks noChangeArrowheads="1"/>
          </p:cNvSpPr>
          <p:nvPr/>
        </p:nvSpPr>
        <p:spPr bwMode="auto">
          <a:xfrm>
            <a:off x="520700" y="2068513"/>
            <a:ext cx="11303000" cy="4443412"/>
          </a:xfrm>
          <a:prstGeom prst="rect">
            <a:avLst/>
          </a:prstGeom>
          <a:noFill/>
          <a:ln w="12700" algn="ctr">
            <a:noFill/>
            <a:miter lim="400000"/>
            <a:headEnd/>
            <a:tailEnd/>
          </a:ln>
        </p:spPr>
        <p:txBody>
          <a:bodyPr lIns="0" tIns="0" rIns="0" bIns="0"/>
          <a:lstStyle/>
          <a:p>
            <a:pPr>
              <a:lnSpc>
                <a:spcPct val="114000"/>
              </a:lnSpc>
              <a:buSzPct val="75000"/>
            </a:pPr>
            <a:r>
              <a:rPr lang="pt-BR" sz="3200">
                <a:solidFill>
                  <a:srgbClr val="000000"/>
                </a:solidFill>
                <a:latin typeface="Cambria" pitchFamily="18" charset="0"/>
              </a:rPr>
              <a:t>Isso faria com que focássemos mais no nosso propósito primordial de levar a mensagem ao adicto que ainda sofre, e não a suas famílias, amigos ou conhecidos. Em breve, poderíamos cair na tentação de criar literaturas de recuperação para cônjuges de adictos, para seus empregadores, etc. Embora este folheto tenha sido pedido em pesquisas anteriores de elaboração de novas literaturas e tenha sido aprovado, acreditamos que ele não lida com uma questão de NA. </a:t>
            </a:r>
          </a:p>
        </p:txBody>
      </p:sp>
      <p:pic>
        <p:nvPicPr>
          <p:cNvPr id="24580" name="Imagem 3" descr="common ground.png"/>
          <p:cNvPicPr>
            <a:picLocks noChangeAspect="1"/>
          </p:cNvPicPr>
          <p:nvPr/>
        </p:nvPicPr>
        <p:blipFill>
          <a:blip r:embed="rId3"/>
          <a:srcRect/>
          <a:stretch>
            <a:fillRect/>
          </a:stretch>
        </p:blipFill>
        <p:spPr bwMode="auto">
          <a:xfrm>
            <a:off x="381000" y="500063"/>
            <a:ext cx="185737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83"/>
          <p:cNvSpPr>
            <a:spLocks noChangeArrowheads="1"/>
          </p:cNvSpPr>
          <p:nvPr/>
        </p:nvSpPr>
        <p:spPr bwMode="auto">
          <a:xfrm>
            <a:off x="2413000" y="836613"/>
            <a:ext cx="9410700" cy="765175"/>
          </a:xfrm>
          <a:prstGeom prst="rect">
            <a:avLst/>
          </a:prstGeom>
          <a:noFill/>
          <a:ln w="12700" algn="ctr">
            <a:noFill/>
            <a:miter lim="400000"/>
            <a:headEnd/>
            <a:tailEnd/>
          </a:ln>
        </p:spPr>
        <p:txBody>
          <a:bodyPr lIns="35719" tIns="35719" rIns="35719" bIns="35719" anchor="ctr"/>
          <a:lstStyle/>
          <a:p>
            <a:pPr marL="0" lvl="1" algn="ctr" defTabSz="457200"/>
            <a:r>
              <a:rPr lang="pt-BR" sz="4500" b="1">
                <a:solidFill>
                  <a:srgbClr val="000000"/>
                </a:solidFill>
                <a:latin typeface="Cambria" pitchFamily="18" charset="0"/>
              </a:rPr>
              <a:t>Moção 2: Justificativa da Região</a:t>
            </a:r>
          </a:p>
        </p:txBody>
      </p:sp>
      <p:sp>
        <p:nvSpPr>
          <p:cNvPr id="25603" name="Shape 86"/>
          <p:cNvSpPr>
            <a:spLocks noChangeArrowheads="1"/>
          </p:cNvSpPr>
          <p:nvPr/>
        </p:nvSpPr>
        <p:spPr bwMode="auto">
          <a:xfrm>
            <a:off x="523875" y="2286000"/>
            <a:ext cx="11314113" cy="3338513"/>
          </a:xfrm>
          <a:prstGeom prst="rect">
            <a:avLst/>
          </a:prstGeom>
          <a:noFill/>
          <a:ln w="12700" algn="ctr">
            <a:noFill/>
            <a:miter lim="400000"/>
            <a:headEnd/>
            <a:tailEnd/>
          </a:ln>
        </p:spPr>
        <p:txBody>
          <a:bodyPr lIns="0" tIns="0" rIns="0" bIns="0">
            <a:spAutoFit/>
          </a:bodyPr>
          <a:lstStyle/>
          <a:p>
            <a:pPr>
              <a:lnSpc>
                <a:spcPct val="114000"/>
              </a:lnSpc>
              <a:buSzPct val="75000"/>
            </a:pPr>
            <a:r>
              <a:rPr lang="pt-BR" sz="3200">
                <a:solidFill>
                  <a:srgbClr val="000000"/>
                </a:solidFill>
                <a:latin typeface="Cambria" pitchFamily="18" charset="0"/>
              </a:rPr>
              <a:t>Também não consideramos que seja um folheto de RP ou IP para profissionais ou para o público em geral, como Narcóticos Anônimos: um recurso em nossa comunidade, Informação sobre NA, Pesquisa de participação de membros, NA e pessoas em tratamento assistido com medicação e, agora, Narcóticos Anônimos e saúde e doença mental.</a:t>
            </a:r>
          </a:p>
        </p:txBody>
      </p:sp>
      <p:pic>
        <p:nvPicPr>
          <p:cNvPr id="25604" name="Imagem 3" descr="common ground.png"/>
          <p:cNvPicPr>
            <a:picLocks noChangeAspect="1"/>
          </p:cNvPicPr>
          <p:nvPr/>
        </p:nvPicPr>
        <p:blipFill>
          <a:blip r:embed="rId3"/>
          <a:srcRect/>
          <a:stretch>
            <a:fillRect/>
          </a:stretch>
        </p:blipFill>
        <p:spPr bwMode="auto">
          <a:xfrm>
            <a:off x="381000" y="500063"/>
            <a:ext cx="185737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hape 83"/>
          <p:cNvSpPr>
            <a:spLocks noChangeArrowheads="1"/>
          </p:cNvSpPr>
          <p:nvPr/>
        </p:nvSpPr>
        <p:spPr bwMode="auto">
          <a:xfrm>
            <a:off x="2311400" y="836613"/>
            <a:ext cx="9512300" cy="765175"/>
          </a:xfrm>
          <a:prstGeom prst="rect">
            <a:avLst/>
          </a:prstGeom>
          <a:noFill/>
          <a:ln w="12700" algn="ctr">
            <a:noFill/>
            <a:miter lim="400000"/>
            <a:headEnd/>
            <a:tailEnd/>
          </a:ln>
        </p:spPr>
        <p:txBody>
          <a:bodyPr lIns="35719" tIns="35719" rIns="35719" bIns="35719" anchor="ctr"/>
          <a:lstStyle/>
          <a:p>
            <a:pPr marL="0" lvl="1" algn="ctr" defTabSz="457200"/>
            <a:r>
              <a:rPr lang="pt-BR" sz="4500" b="1">
                <a:solidFill>
                  <a:srgbClr val="000000"/>
                </a:solidFill>
                <a:latin typeface="Cambria" pitchFamily="18" charset="0"/>
              </a:rPr>
              <a:t>Moção 2: Resposta do Quadro Mundial</a:t>
            </a:r>
          </a:p>
        </p:txBody>
      </p:sp>
      <p:sp>
        <p:nvSpPr>
          <p:cNvPr id="26627" name="Shape 86"/>
          <p:cNvSpPr>
            <a:spLocks noChangeArrowheads="1"/>
          </p:cNvSpPr>
          <p:nvPr/>
        </p:nvSpPr>
        <p:spPr bwMode="auto">
          <a:xfrm>
            <a:off x="563563" y="2116138"/>
            <a:ext cx="11174412" cy="4379912"/>
          </a:xfrm>
          <a:prstGeom prst="rect">
            <a:avLst/>
          </a:prstGeom>
          <a:noFill/>
          <a:ln w="12700" algn="ctr">
            <a:noFill/>
            <a:miter lim="400000"/>
            <a:headEnd/>
            <a:tailEnd/>
          </a:ln>
        </p:spPr>
        <p:txBody>
          <a:bodyPr lIns="0" tIns="0" rIns="0" bIns="0">
            <a:spAutoFit/>
          </a:bodyPr>
          <a:lstStyle/>
          <a:p>
            <a:pPr marL="457200" indent="-457200">
              <a:lnSpc>
                <a:spcPct val="114000"/>
              </a:lnSpc>
              <a:buSzPct val="75000"/>
              <a:buFontTx/>
              <a:buBlip>
                <a:blip r:embed="rId3"/>
              </a:buBlip>
            </a:pPr>
            <a:r>
              <a:rPr lang="pt-BR" sz="2800">
                <a:solidFill>
                  <a:srgbClr val="000000"/>
                </a:solidFill>
                <a:latin typeface="Cambria" pitchFamily="18" charset="0"/>
              </a:rPr>
              <a:t>Grupo de trabalho de membros jovens recomendou muito esse folheto.</a:t>
            </a:r>
          </a:p>
          <a:p>
            <a:pPr marL="457200" indent="-457200">
              <a:lnSpc>
                <a:spcPct val="114000"/>
              </a:lnSpc>
              <a:buSzPct val="75000"/>
              <a:buFontTx/>
              <a:buBlip>
                <a:blip r:embed="rId3"/>
              </a:buBlip>
            </a:pPr>
            <a:r>
              <a:rPr lang="pt-BR" sz="2800">
                <a:solidFill>
                  <a:srgbClr val="000000"/>
                </a:solidFill>
                <a:latin typeface="Cambria" pitchFamily="18" charset="0"/>
              </a:rPr>
              <a:t>Somente fornece informação sobre NA; não aconselha pais ou responsáveis.</a:t>
            </a:r>
          </a:p>
          <a:p>
            <a:pPr marL="457200" indent="-457200">
              <a:lnSpc>
                <a:spcPct val="114000"/>
              </a:lnSpc>
              <a:buSzPct val="75000"/>
              <a:buFontTx/>
              <a:buBlip>
                <a:blip r:embed="rId3"/>
              </a:buBlip>
            </a:pPr>
            <a:r>
              <a:rPr lang="pt-BR" sz="2800">
                <a:solidFill>
                  <a:srgbClr val="000000"/>
                </a:solidFill>
                <a:latin typeface="Cambria" pitchFamily="18" charset="0"/>
              </a:rPr>
              <a:t>É apropriado para descrevermos NA em vez de alguma organização assumir essa responsabilidade.</a:t>
            </a:r>
          </a:p>
          <a:p>
            <a:pPr marL="457200" indent="-457200">
              <a:lnSpc>
                <a:spcPct val="114000"/>
              </a:lnSpc>
              <a:buSzPct val="75000"/>
              <a:buFontTx/>
              <a:buBlip>
                <a:blip r:embed="rId3"/>
              </a:buBlip>
            </a:pPr>
            <a:r>
              <a:rPr lang="pt-BR" sz="2800">
                <a:solidFill>
                  <a:srgbClr val="000000"/>
                </a:solidFill>
                <a:latin typeface="Cambria" pitchFamily="18" charset="0"/>
              </a:rPr>
              <a:t>Pode ajudar ao jovem adicto a receber permissão para assistir às nossas reuniões.</a:t>
            </a:r>
          </a:p>
          <a:p>
            <a:pPr marL="457200" indent="-457200">
              <a:lnSpc>
                <a:spcPct val="114000"/>
              </a:lnSpc>
              <a:buSzPct val="75000"/>
              <a:buFontTx/>
              <a:buBlip>
                <a:blip r:embed="rId3"/>
              </a:buBlip>
            </a:pPr>
            <a:r>
              <a:rPr lang="pt-BR" sz="2800">
                <a:solidFill>
                  <a:srgbClr val="000000"/>
                </a:solidFill>
                <a:latin typeface="Cambria" pitchFamily="18" charset="0"/>
              </a:rPr>
              <a:t>Atualmente traduzido para 12 línguas e distribuídas 700 mil cópias desde 2008.</a:t>
            </a:r>
          </a:p>
        </p:txBody>
      </p:sp>
      <p:pic>
        <p:nvPicPr>
          <p:cNvPr id="26628" name="Imagem 3" descr="common ground.png"/>
          <p:cNvPicPr>
            <a:picLocks noChangeAspect="1"/>
          </p:cNvPicPr>
          <p:nvPr/>
        </p:nvPicPr>
        <p:blipFill>
          <a:blip r:embed="rId4"/>
          <a:srcRect/>
          <a:stretch>
            <a:fillRect/>
          </a:stretch>
        </p:blipFill>
        <p:spPr bwMode="auto">
          <a:xfrm>
            <a:off x="381000" y="500063"/>
            <a:ext cx="185737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hape 104"/>
          <p:cNvSpPr>
            <a:spLocks noChangeArrowheads="1"/>
          </p:cNvSpPr>
          <p:nvPr/>
        </p:nvSpPr>
        <p:spPr bwMode="auto">
          <a:xfrm>
            <a:off x="373063" y="2138363"/>
            <a:ext cx="11176000" cy="1919287"/>
          </a:xfrm>
          <a:prstGeom prst="rect">
            <a:avLst/>
          </a:prstGeom>
          <a:noFill/>
          <a:ln w="12700" algn="ctr">
            <a:noFill/>
            <a:miter lim="400000"/>
            <a:headEnd/>
            <a:tailEnd/>
          </a:ln>
        </p:spPr>
        <p:txBody>
          <a:bodyPr lIns="35719" tIns="35719" rIns="35719" bIns="35719" anchor="ctr"/>
          <a:lstStyle/>
          <a:p>
            <a:pPr marL="0" lvl="1" defTabSz="457200"/>
            <a:r>
              <a:rPr lang="pt-BR" sz="3200" b="1">
                <a:solidFill>
                  <a:srgbClr val="000000"/>
                </a:solidFill>
                <a:latin typeface="Cambria" pitchFamily="18" charset="0"/>
              </a:rPr>
              <a:t>Moção 2:</a:t>
            </a:r>
            <a:r>
              <a:rPr lang="pt-BR" sz="3200">
                <a:solidFill>
                  <a:srgbClr val="000000"/>
                </a:solidFill>
                <a:latin typeface="Cambria" pitchFamily="18" charset="0"/>
              </a:rPr>
              <a:t> Retirar de catálogo e do estoque do NAWS o </a:t>
            </a:r>
            <a:r>
              <a:rPr lang="en-US" sz="3200">
                <a:latin typeface="Calibri" pitchFamily="34" charset="0"/>
              </a:rPr>
              <a:t/>
            </a:r>
            <a:br>
              <a:rPr lang="en-US" sz="3200">
                <a:latin typeface="Calibri" pitchFamily="34" charset="0"/>
              </a:rPr>
            </a:br>
            <a:r>
              <a:rPr lang="pt-BR" sz="3200">
                <a:solidFill>
                  <a:srgbClr val="000000"/>
                </a:solidFill>
                <a:latin typeface="Cambria" pitchFamily="18" charset="0"/>
              </a:rPr>
              <a:t>IP n° 27 </a:t>
            </a:r>
            <a:r>
              <a:rPr lang="pt-BR" sz="3200" i="1">
                <a:solidFill>
                  <a:srgbClr val="000000"/>
                </a:solidFill>
                <a:latin typeface="Cambria" pitchFamily="18" charset="0"/>
              </a:rPr>
              <a:t>Para pais ou responsáveis dos adictos de NA.</a:t>
            </a:r>
          </a:p>
        </p:txBody>
      </p:sp>
      <p:sp>
        <p:nvSpPr>
          <p:cNvPr id="27651" name="Shape 105"/>
          <p:cNvSpPr>
            <a:spLocks noChangeArrowheads="1"/>
          </p:cNvSpPr>
          <p:nvPr/>
        </p:nvSpPr>
        <p:spPr bwMode="auto">
          <a:xfrm>
            <a:off x="3024188" y="4214813"/>
            <a:ext cx="8423275" cy="1919287"/>
          </a:xfrm>
          <a:prstGeom prst="rect">
            <a:avLst/>
          </a:prstGeom>
          <a:noFill/>
          <a:ln w="12700" algn="ctr">
            <a:noFill/>
            <a:miter lim="400000"/>
            <a:headEnd/>
            <a:tailEnd/>
          </a:ln>
        </p:spPr>
        <p:txBody>
          <a:bodyPr lIns="35719" tIns="35719" rIns="35719" bIns="35719" anchor="ctr"/>
          <a:lstStyle/>
          <a:p>
            <a:pPr marL="0" lvl="1" defTabSz="457200"/>
            <a:r>
              <a:rPr lang="pt-BR" sz="3200" b="1">
                <a:solidFill>
                  <a:srgbClr val="000000"/>
                </a:solidFill>
                <a:latin typeface="Cambria" pitchFamily="18" charset="0"/>
              </a:rPr>
              <a:t>Propósito: </a:t>
            </a:r>
            <a:r>
              <a:rPr lang="pt-BR" sz="3200">
                <a:solidFill>
                  <a:srgbClr val="000000"/>
                </a:solidFill>
                <a:latin typeface="Cambria" pitchFamily="18" charset="0"/>
              </a:rPr>
              <a:t>Retirar o folheto da lista de produtos e literaturas de NA aprovadas pela Irmandade de NA </a:t>
            </a:r>
          </a:p>
        </p:txBody>
      </p:sp>
      <p:pic>
        <p:nvPicPr>
          <p:cNvPr id="27652" name="Imagem 3" descr="common ground.png"/>
          <p:cNvPicPr>
            <a:picLocks noChangeAspect="1"/>
          </p:cNvPicPr>
          <p:nvPr/>
        </p:nvPicPr>
        <p:blipFill>
          <a:blip r:embed="rId2"/>
          <a:srcRect/>
          <a:stretch>
            <a:fillRect/>
          </a:stretch>
        </p:blipFill>
        <p:spPr bwMode="auto">
          <a:xfrm>
            <a:off x="381000" y="500063"/>
            <a:ext cx="1857375" cy="1371600"/>
          </a:xfrm>
          <a:prstGeom prst="rect">
            <a:avLst/>
          </a:prstGeom>
          <a:noFill/>
          <a:ln w="9525">
            <a:noFill/>
            <a:miter lim="800000"/>
            <a:headEnd/>
            <a:tailEnd/>
          </a:ln>
        </p:spPr>
      </p:pic>
      <p:sp>
        <p:nvSpPr>
          <p:cNvPr id="27653" name="CaixaDeTexto 4"/>
          <p:cNvSpPr txBox="1">
            <a:spLocks noChangeArrowheads="1"/>
          </p:cNvSpPr>
          <p:nvPr/>
        </p:nvSpPr>
        <p:spPr bwMode="auto">
          <a:xfrm>
            <a:off x="3095625" y="714375"/>
            <a:ext cx="8001000" cy="1016000"/>
          </a:xfrm>
          <a:prstGeom prst="rect">
            <a:avLst/>
          </a:prstGeom>
          <a:solidFill>
            <a:schemeClr val="bg1"/>
          </a:solidFill>
          <a:ln w="9525">
            <a:noFill/>
            <a:miter lim="800000"/>
            <a:headEnd/>
            <a:tailEnd/>
          </a:ln>
        </p:spPr>
        <p:txBody>
          <a:bodyPr>
            <a:spAutoFit/>
          </a:bodyPr>
          <a:lstStyle/>
          <a:p>
            <a:r>
              <a:rPr lang="pt-BR" sz="6000" b="1">
                <a:latin typeface="Cambria" pitchFamily="18" charset="0"/>
              </a:rPr>
              <a:t>Pausa para discussão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74"/>
          <p:cNvSpPr>
            <a:spLocks noChangeArrowheads="1"/>
          </p:cNvSpPr>
          <p:nvPr/>
        </p:nvSpPr>
        <p:spPr bwMode="auto">
          <a:xfrm>
            <a:off x="344488" y="758825"/>
            <a:ext cx="11334750" cy="2251075"/>
          </a:xfrm>
          <a:prstGeom prst="rect">
            <a:avLst/>
          </a:prstGeom>
          <a:noFill/>
          <a:ln w="12700" algn="ctr">
            <a:noFill/>
            <a:miter lim="400000"/>
            <a:headEnd/>
            <a:tailEnd/>
          </a:ln>
        </p:spPr>
        <p:txBody>
          <a:bodyPr lIns="35719" tIns="35719" rIns="35719" bIns="35719"/>
          <a:lstStyle/>
          <a:p>
            <a:r>
              <a:rPr lang="pt-BR" sz="3200" b="1">
                <a:solidFill>
                  <a:srgbClr val="000000"/>
                </a:solidFill>
                <a:latin typeface="Cambria" pitchFamily="18" charset="0"/>
              </a:rPr>
              <a:t>Moção 3: </a:t>
            </a:r>
            <a:r>
              <a:rPr lang="pt-BR" sz="3200">
                <a:solidFill>
                  <a:srgbClr val="000000"/>
                </a:solidFill>
                <a:latin typeface="Cambria" pitchFamily="18" charset="0"/>
              </a:rPr>
              <a:t>Direcionar o Quadro Mundial a criar um plano</a:t>
            </a:r>
          </a:p>
          <a:p>
            <a:r>
              <a:rPr lang="pt-BR" sz="3200">
                <a:solidFill>
                  <a:srgbClr val="000000"/>
                </a:solidFill>
                <a:latin typeface="Cambria" pitchFamily="18" charset="0"/>
              </a:rPr>
              <a:t>de projeto de livreto de Estudo de Passos contendo perguntas derivadas apenas de frases do capítulo "Como funciona" do Texto Básico, para deliberação na WSC 2020.</a:t>
            </a:r>
          </a:p>
        </p:txBody>
      </p:sp>
      <p:sp>
        <p:nvSpPr>
          <p:cNvPr id="28675" name="Shape 75"/>
          <p:cNvSpPr>
            <a:spLocks noChangeShapeType="1"/>
          </p:cNvSpPr>
          <p:nvPr/>
        </p:nvSpPr>
        <p:spPr bwMode="auto">
          <a:xfrm>
            <a:off x="344488" y="3108325"/>
            <a:ext cx="11287125" cy="0"/>
          </a:xfrm>
          <a:prstGeom prst="line">
            <a:avLst/>
          </a:prstGeom>
          <a:noFill/>
          <a:ln w="63500" algn="ctr">
            <a:solidFill>
              <a:srgbClr val="92278F"/>
            </a:solidFill>
            <a:round/>
            <a:headEnd/>
            <a:tailEnd/>
          </a:ln>
        </p:spPr>
        <p:txBody>
          <a:bodyPr/>
          <a:lstStyle/>
          <a:p>
            <a:endParaRPr lang="pt-BR"/>
          </a:p>
        </p:txBody>
      </p:sp>
      <p:sp>
        <p:nvSpPr>
          <p:cNvPr id="28676" name="Shape 76"/>
          <p:cNvSpPr>
            <a:spLocks noChangeArrowheads="1"/>
          </p:cNvSpPr>
          <p:nvPr/>
        </p:nvSpPr>
        <p:spPr bwMode="auto">
          <a:xfrm>
            <a:off x="2630488" y="3429000"/>
            <a:ext cx="8680450" cy="3000375"/>
          </a:xfrm>
          <a:prstGeom prst="rect">
            <a:avLst/>
          </a:prstGeom>
          <a:noFill/>
          <a:ln w="12700" algn="ctr">
            <a:noFill/>
            <a:miter lim="400000"/>
            <a:headEnd/>
            <a:tailEnd/>
          </a:ln>
        </p:spPr>
        <p:txBody>
          <a:bodyPr lIns="35719" tIns="35719" rIns="35719" bIns="35719" anchor="ctr"/>
          <a:lstStyle/>
          <a:p>
            <a:pPr marL="0" lvl="1" defTabSz="457200"/>
            <a:r>
              <a:rPr lang="pt-BR" sz="3200" b="1">
                <a:solidFill>
                  <a:srgbClr val="000000"/>
                </a:solidFill>
                <a:latin typeface="Cambria" pitchFamily="18" charset="0"/>
              </a:rPr>
              <a:t>Propósito: </a:t>
            </a:r>
            <a:r>
              <a:rPr lang="pt-BR" sz="3200">
                <a:solidFill>
                  <a:srgbClr val="000000"/>
                </a:solidFill>
                <a:latin typeface="Cambria" pitchFamily="18" charset="0"/>
              </a:rPr>
              <a:t>Criar um livreto aprovado pela irmandade, de baixo custo, com perguntas para estudo de Passos de NA diretamente relacionadas com o Texto Básico, sem necessidade de interpretação adicional.</a:t>
            </a:r>
          </a:p>
          <a:p>
            <a:pPr marL="0" lvl="1" defTabSz="457200">
              <a:spcBef>
                <a:spcPts val="600"/>
              </a:spcBef>
            </a:pPr>
            <a:r>
              <a:rPr lang="pt-BR" sz="3200" b="1">
                <a:solidFill>
                  <a:srgbClr val="000000"/>
                </a:solidFill>
                <a:latin typeface="Cambria" pitchFamily="18" charset="0"/>
              </a:rPr>
              <a:t>Apresentada por: </a:t>
            </a:r>
            <a:r>
              <a:rPr lang="pt-BR" sz="3200">
                <a:solidFill>
                  <a:srgbClr val="000000"/>
                </a:solidFill>
                <a:latin typeface="Cambria" pitchFamily="18" charset="0"/>
              </a:rPr>
              <a:t>Região Baja Son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a:spLocks noChangeArrowheads="1"/>
          </p:cNvSpPr>
          <p:nvPr/>
        </p:nvSpPr>
        <p:spPr bwMode="auto">
          <a:xfrm>
            <a:off x="320675" y="287338"/>
            <a:ext cx="11960225" cy="1646237"/>
          </a:xfrm>
          <a:prstGeom prst="rect">
            <a:avLst/>
          </a:prstGeom>
          <a:solidFill>
            <a:srgbClr val="FFFFFF"/>
          </a:solidFill>
          <a:ln w="63500" algn="ctr">
            <a:solidFill>
              <a:srgbClr val="92278F"/>
            </a:solidFill>
            <a:miter lim="400000"/>
            <a:headEnd/>
            <a:tailEnd/>
          </a:ln>
        </p:spPr>
        <p:txBody>
          <a:bodyPr lIns="2468880" tIns="0" rIns="36576" bIns="36576" anchor="ctr"/>
          <a:lstStyle/>
          <a:p>
            <a:pPr algn="ctr" latinLnBrk="1" hangingPunct="0"/>
            <a:r>
              <a:rPr lang="pt-BR" sz="4500" b="1">
                <a:solidFill>
                  <a:srgbClr val="000000"/>
                </a:solidFill>
                <a:latin typeface="Cambria" pitchFamily="18" charset="0"/>
              </a:rPr>
              <a:t>Apresentações do </a:t>
            </a:r>
            <a:r>
              <a:rPr lang="pt-BR" sz="4500" b="1" i="1">
                <a:solidFill>
                  <a:srgbClr val="000000"/>
                </a:solidFill>
                <a:latin typeface="Cambria" pitchFamily="18" charset="0"/>
              </a:rPr>
              <a:t>CAR</a:t>
            </a:r>
            <a:r>
              <a:rPr lang="pt-BR" sz="4500" b="1">
                <a:solidFill>
                  <a:srgbClr val="000000"/>
                </a:solidFill>
                <a:latin typeface="Cambria" pitchFamily="18" charset="0"/>
              </a:rPr>
              <a:t> de 2018</a:t>
            </a:r>
          </a:p>
        </p:txBody>
      </p:sp>
      <p:sp>
        <p:nvSpPr>
          <p:cNvPr id="11267" name="Shape 68"/>
          <p:cNvSpPr>
            <a:spLocks noChangeArrowheads="1"/>
          </p:cNvSpPr>
          <p:nvPr/>
        </p:nvSpPr>
        <p:spPr bwMode="auto">
          <a:xfrm>
            <a:off x="1065213" y="2284413"/>
            <a:ext cx="8674100" cy="3878262"/>
          </a:xfrm>
          <a:prstGeom prst="rect">
            <a:avLst/>
          </a:prstGeom>
          <a:noFill/>
          <a:ln w="12700" algn="ctr">
            <a:noFill/>
            <a:miter lim="400000"/>
            <a:headEnd/>
            <a:tailEnd/>
          </a:ln>
        </p:spPr>
        <p:txBody>
          <a:bodyPr lIns="0" tIns="0" rIns="0" bIns="0"/>
          <a:lstStyle/>
          <a:p>
            <a:pPr marL="514350" indent="-514350">
              <a:spcBef>
                <a:spcPts val="1800"/>
              </a:spcBef>
              <a:buFont typeface="Calibri Light"/>
              <a:buAutoNum type="arabicPeriod"/>
            </a:pPr>
            <a:r>
              <a:rPr lang="pt-BR" sz="3600" b="1">
                <a:solidFill>
                  <a:srgbClr val="000000"/>
                </a:solidFill>
                <a:latin typeface="Cambria" pitchFamily="18" charset="0"/>
              </a:rPr>
              <a:t>Introdução ao </a:t>
            </a:r>
            <a:r>
              <a:rPr lang="pt-BR" sz="3600" b="1" i="1">
                <a:solidFill>
                  <a:srgbClr val="000000"/>
                </a:solidFill>
                <a:latin typeface="Cambria" pitchFamily="18" charset="0"/>
              </a:rPr>
              <a:t>CAR</a:t>
            </a:r>
            <a:r>
              <a:rPr lang="pt-BR" sz="3600" b="1">
                <a:solidFill>
                  <a:srgbClr val="000000"/>
                </a:solidFill>
                <a:latin typeface="Cambria" pitchFamily="18" charset="0"/>
              </a:rPr>
              <a:t>, Moções de 1 a 6: Literatura e Produtos</a:t>
            </a:r>
          </a:p>
          <a:p>
            <a:pPr marL="514350" indent="-514350">
              <a:spcBef>
                <a:spcPts val="1800"/>
              </a:spcBef>
              <a:buFont typeface="Calibri Light"/>
              <a:buAutoNum type="arabicPeriod"/>
            </a:pPr>
            <a:r>
              <a:rPr lang="pt-BR" sz="2400" i="1">
                <a:solidFill>
                  <a:srgbClr val="000000"/>
                </a:solidFill>
                <a:latin typeface="Cambria" pitchFamily="18" charset="0"/>
              </a:rPr>
              <a:t>Guarda da Propriedade Intelectual da Irmandade</a:t>
            </a:r>
            <a:r>
              <a:rPr lang="pt-BR" sz="2400">
                <a:solidFill>
                  <a:srgbClr val="000000"/>
                </a:solidFill>
                <a:latin typeface="Cambria" pitchFamily="18" charset="0"/>
              </a:rPr>
              <a:t>, Moções 7 e 8</a:t>
            </a:r>
          </a:p>
          <a:p>
            <a:pPr marL="514350" indent="-514350">
              <a:spcBef>
                <a:spcPts val="1800"/>
              </a:spcBef>
              <a:buFont typeface="Calibri Light"/>
              <a:buAutoNum type="arabicPeriod"/>
            </a:pPr>
            <a:r>
              <a:rPr lang="pt-BR" sz="2400">
                <a:solidFill>
                  <a:srgbClr val="000000"/>
                </a:solidFill>
                <a:latin typeface="Cambria" pitchFamily="18" charset="0"/>
              </a:rPr>
              <a:t>Moções 9 a 14</a:t>
            </a:r>
            <a:r>
              <a:rPr lang="pt-BR" sz="2400" b="1">
                <a:solidFill>
                  <a:srgbClr val="000000"/>
                </a:solidFill>
                <a:latin typeface="Cambria" pitchFamily="18" charset="0"/>
              </a:rPr>
              <a:t> </a:t>
            </a:r>
            <a:r>
              <a:rPr lang="en-US" sz="2400">
                <a:solidFill>
                  <a:srgbClr val="000000"/>
                </a:solidFill>
                <a:latin typeface="Calibri" pitchFamily="34" charset="0"/>
                <a:sym typeface="Symbol"/>
              </a:rPr>
              <a:t></a:t>
            </a:r>
            <a:r>
              <a:rPr lang="pt-BR" sz="2400" b="1">
                <a:solidFill>
                  <a:srgbClr val="000000"/>
                </a:solidFill>
                <a:latin typeface="Cambria" pitchFamily="18" charset="0"/>
              </a:rPr>
              <a:t> </a:t>
            </a:r>
            <a:r>
              <a:rPr lang="pt-BR" sz="2400">
                <a:solidFill>
                  <a:srgbClr val="000000"/>
                </a:solidFill>
                <a:latin typeface="Cambria" pitchFamily="18" charset="0"/>
              </a:rPr>
              <a:t>DRT/MAT, eventos especiais e TDIs</a:t>
            </a:r>
          </a:p>
          <a:p>
            <a:pPr marL="514350" indent="-514350">
              <a:spcBef>
                <a:spcPts val="1800"/>
              </a:spcBef>
              <a:buFont typeface="Calibri Light"/>
              <a:buAutoNum type="arabicPeriod"/>
            </a:pPr>
            <a:r>
              <a:rPr lang="pt-BR" sz="2400">
                <a:solidFill>
                  <a:srgbClr val="000000"/>
                </a:solidFill>
                <a:latin typeface="Cambria" pitchFamily="18" charset="0"/>
              </a:rPr>
              <a:t>Futuro da WSC, Moções 15 a 25</a:t>
            </a:r>
            <a:r>
              <a:rPr lang="pt-BR" sz="2400" b="1">
                <a:solidFill>
                  <a:srgbClr val="000000"/>
                </a:solidFill>
                <a:latin typeface="Cambria" pitchFamily="18" charset="0"/>
              </a:rPr>
              <a:t> </a:t>
            </a:r>
            <a:r>
              <a:rPr lang="en-US" sz="2400">
                <a:solidFill>
                  <a:srgbClr val="000000"/>
                </a:solidFill>
                <a:latin typeface="Calibri" pitchFamily="34" charset="0"/>
                <a:sym typeface="Symbol"/>
              </a:rPr>
              <a:t></a:t>
            </a:r>
            <a:r>
              <a:rPr lang="pt-BR" sz="2400" b="1">
                <a:solidFill>
                  <a:srgbClr val="000000"/>
                </a:solidFill>
                <a:latin typeface="Cambria" pitchFamily="18" charset="0"/>
              </a:rPr>
              <a:t> </a:t>
            </a:r>
            <a:r>
              <a:rPr lang="pt-BR" sz="2400">
                <a:solidFill>
                  <a:srgbClr val="000000"/>
                </a:solidFill>
                <a:latin typeface="Cambria" pitchFamily="18" charset="0"/>
              </a:rPr>
              <a:t>o papel das zonas, assentamento zonal e outros assuntos da WSC </a:t>
            </a:r>
          </a:p>
          <a:p>
            <a:pPr marL="514350" indent="-514350">
              <a:spcBef>
                <a:spcPts val="1800"/>
              </a:spcBef>
              <a:spcAft>
                <a:spcPts val="600"/>
              </a:spcAft>
              <a:buFont typeface="Calibri Light"/>
              <a:buAutoNum type="arabicPeriod"/>
            </a:pPr>
            <a:r>
              <a:rPr lang="pt-BR" sz="2400">
                <a:solidFill>
                  <a:srgbClr val="000000"/>
                </a:solidFill>
                <a:latin typeface="Cambria" pitchFamily="18" charset="0"/>
              </a:rPr>
              <a:t>Plano Estratégico do NAWS e a pesquisa do </a:t>
            </a:r>
            <a:r>
              <a:rPr lang="pt-BR" sz="2400" i="1">
                <a:solidFill>
                  <a:srgbClr val="000000"/>
                </a:solidFill>
                <a:latin typeface="Cambria" pitchFamily="18" charset="0"/>
              </a:rPr>
              <a:t>CAR </a:t>
            </a:r>
          </a:p>
        </p:txBody>
      </p:sp>
      <p:pic>
        <p:nvPicPr>
          <p:cNvPr id="11268" name="Imagem 4" descr="common ground.png"/>
          <p:cNvPicPr>
            <a:picLocks noChangeAspect="1"/>
          </p:cNvPicPr>
          <p:nvPr/>
        </p:nvPicPr>
        <p:blipFill>
          <a:blip r:embed="rId3"/>
          <a:srcRect/>
          <a:stretch>
            <a:fillRect/>
          </a:stretch>
        </p:blipFill>
        <p:spPr bwMode="auto">
          <a:xfrm>
            <a:off x="381000" y="357188"/>
            <a:ext cx="1857375" cy="154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hape 83"/>
          <p:cNvSpPr>
            <a:spLocks noChangeArrowheads="1"/>
          </p:cNvSpPr>
          <p:nvPr/>
        </p:nvSpPr>
        <p:spPr bwMode="auto">
          <a:xfrm>
            <a:off x="2413000" y="836613"/>
            <a:ext cx="9410700" cy="765175"/>
          </a:xfrm>
          <a:prstGeom prst="rect">
            <a:avLst/>
          </a:prstGeom>
          <a:noFill/>
          <a:ln w="12700" algn="ctr">
            <a:noFill/>
            <a:miter lim="400000"/>
            <a:headEnd/>
            <a:tailEnd/>
          </a:ln>
        </p:spPr>
        <p:txBody>
          <a:bodyPr lIns="35719" tIns="35719" rIns="35719" bIns="35719" anchor="ctr"/>
          <a:lstStyle/>
          <a:p>
            <a:pPr marL="0" lvl="1" algn="ctr" defTabSz="457200"/>
            <a:r>
              <a:rPr lang="pt-BR" sz="4500" b="1">
                <a:solidFill>
                  <a:srgbClr val="000000"/>
                </a:solidFill>
                <a:latin typeface="Cambria" pitchFamily="18" charset="0"/>
              </a:rPr>
              <a:t>Moção 3: Justificativa da Região</a:t>
            </a:r>
          </a:p>
        </p:txBody>
      </p:sp>
      <p:sp>
        <p:nvSpPr>
          <p:cNvPr id="29699" name="Shape 86"/>
          <p:cNvSpPr>
            <a:spLocks noChangeArrowheads="1"/>
          </p:cNvSpPr>
          <p:nvPr/>
        </p:nvSpPr>
        <p:spPr bwMode="auto">
          <a:xfrm>
            <a:off x="520700" y="2068513"/>
            <a:ext cx="11314113" cy="4870450"/>
          </a:xfrm>
          <a:prstGeom prst="rect">
            <a:avLst/>
          </a:prstGeom>
          <a:noFill/>
          <a:ln w="12700" algn="ctr">
            <a:noFill/>
            <a:miter lim="400000"/>
            <a:headEnd/>
            <a:tailEnd/>
          </a:ln>
        </p:spPr>
        <p:txBody>
          <a:bodyPr lIns="0" tIns="0" rIns="0" bIns="0">
            <a:spAutoFit/>
          </a:bodyPr>
          <a:lstStyle/>
          <a:p>
            <a:pPr>
              <a:lnSpc>
                <a:spcPct val="114000"/>
              </a:lnSpc>
              <a:buSzPct val="75000"/>
            </a:pPr>
            <a:r>
              <a:rPr lang="pt-BR" sz="2700">
                <a:solidFill>
                  <a:srgbClr val="000000"/>
                </a:solidFill>
                <a:latin typeface="Cambria" pitchFamily="18" charset="0"/>
              </a:rPr>
              <a:t>A finalidade desta moção é disponibilizar através do Escritório Mundial de Serviço o questionário “NA Back to the Basic, Basic Text Step Study Questions” (NA de volta ao básico: perguntas para estudo de Passos do Texto Básico).  Essas perguntas são usadas no Canadá e nos Estados Unidos há mais de 30 anos, e em espanhol são conhecidas de muitos falantes do idioma que estão em recuperação nas Américas do Norte, Central e do Sul. Nosso Texto Básico nos fornece definições de termos e compreensões da recuperação na Irmandade de NA. Quando os clientes dos centros de tratamento estudam o Texto Básico, eles estão aprendendo sobre NA com a nossa literatura, e não através de uma interpretação.</a:t>
            </a:r>
          </a:p>
        </p:txBody>
      </p:sp>
      <p:pic>
        <p:nvPicPr>
          <p:cNvPr id="29700" name="Imagem 3" descr="common ground.png"/>
          <p:cNvPicPr>
            <a:picLocks noChangeAspect="1"/>
          </p:cNvPicPr>
          <p:nvPr/>
        </p:nvPicPr>
        <p:blipFill>
          <a:blip r:embed="rId3"/>
          <a:srcRect/>
          <a:stretch>
            <a:fillRect/>
          </a:stretch>
        </p:blipFill>
        <p:spPr bwMode="auto">
          <a:xfrm>
            <a:off x="381000" y="500063"/>
            <a:ext cx="185737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83"/>
          <p:cNvSpPr>
            <a:spLocks noChangeArrowheads="1"/>
          </p:cNvSpPr>
          <p:nvPr/>
        </p:nvSpPr>
        <p:spPr bwMode="auto">
          <a:xfrm>
            <a:off x="2413000" y="836613"/>
            <a:ext cx="9410700" cy="765175"/>
          </a:xfrm>
          <a:prstGeom prst="rect">
            <a:avLst/>
          </a:prstGeom>
          <a:noFill/>
          <a:ln w="12700" algn="ctr">
            <a:noFill/>
            <a:miter lim="400000"/>
            <a:headEnd/>
            <a:tailEnd/>
          </a:ln>
        </p:spPr>
        <p:txBody>
          <a:bodyPr lIns="35719" tIns="35719" rIns="35719" bIns="35719" anchor="ctr"/>
          <a:lstStyle/>
          <a:p>
            <a:pPr marL="0" lvl="1" algn="ctr" defTabSz="457200"/>
            <a:r>
              <a:rPr lang="pt-BR" sz="4500" b="1">
                <a:solidFill>
                  <a:srgbClr val="000000"/>
                </a:solidFill>
                <a:latin typeface="Cambria" pitchFamily="18" charset="0"/>
              </a:rPr>
              <a:t>Moção 3: Justificativa da Região</a:t>
            </a:r>
          </a:p>
        </p:txBody>
      </p:sp>
      <p:sp>
        <p:nvSpPr>
          <p:cNvPr id="30723" name="Shape 86"/>
          <p:cNvSpPr>
            <a:spLocks noChangeArrowheads="1"/>
          </p:cNvSpPr>
          <p:nvPr/>
        </p:nvSpPr>
        <p:spPr bwMode="auto">
          <a:xfrm>
            <a:off x="809625" y="2000250"/>
            <a:ext cx="10790238" cy="4421188"/>
          </a:xfrm>
          <a:prstGeom prst="rect">
            <a:avLst/>
          </a:prstGeom>
          <a:noFill/>
          <a:ln w="12700" algn="ctr">
            <a:noFill/>
            <a:miter lim="400000"/>
            <a:headEnd/>
            <a:tailEnd/>
          </a:ln>
        </p:spPr>
        <p:txBody>
          <a:bodyPr lIns="0" tIns="0" rIns="0" bIns="0">
            <a:spAutoFit/>
          </a:bodyPr>
          <a:lstStyle/>
          <a:p>
            <a:pPr>
              <a:lnSpc>
                <a:spcPct val="114000"/>
              </a:lnSpc>
              <a:buSzPct val="75000"/>
            </a:pPr>
            <a:r>
              <a:rPr lang="pt-BR" sz="2800">
                <a:solidFill>
                  <a:srgbClr val="000000"/>
                </a:solidFill>
                <a:latin typeface="Cambria" pitchFamily="18" charset="0"/>
              </a:rPr>
              <a:t>A beleza dessas perguntas para estudo de Passos do Texto Básico é que a resposta é sempre a linha original do Texto Básico a partir da qual a pergunta foi criada. Como a resposta não se baseia em personalidades, as perguntas funcionam bem em localidades em desenvolvimento ou isoladas, ou à distância por telefone e internet. Este não é um pedido para desenvolver um novo livro. Há 483 perguntas no formulário completo de Perguntas para estudo dos Doze Passos do Texto Básico, e o resultado desta moção seria um livreto grampeado do tamanho do Livreto do grupo.</a:t>
            </a:r>
          </a:p>
        </p:txBody>
      </p:sp>
      <p:pic>
        <p:nvPicPr>
          <p:cNvPr id="30724" name="Imagem 3" descr="common ground.png"/>
          <p:cNvPicPr>
            <a:picLocks noChangeAspect="1"/>
          </p:cNvPicPr>
          <p:nvPr/>
        </p:nvPicPr>
        <p:blipFill>
          <a:blip r:embed="rId3"/>
          <a:srcRect/>
          <a:stretch>
            <a:fillRect/>
          </a:stretch>
        </p:blipFill>
        <p:spPr bwMode="auto">
          <a:xfrm>
            <a:off x="381000" y="500063"/>
            <a:ext cx="185737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ape 83"/>
          <p:cNvSpPr>
            <a:spLocks noChangeArrowheads="1"/>
          </p:cNvSpPr>
          <p:nvPr/>
        </p:nvSpPr>
        <p:spPr bwMode="auto">
          <a:xfrm>
            <a:off x="2413000" y="836613"/>
            <a:ext cx="9410700" cy="765175"/>
          </a:xfrm>
          <a:prstGeom prst="rect">
            <a:avLst/>
          </a:prstGeom>
          <a:noFill/>
          <a:ln w="12700" algn="ctr">
            <a:noFill/>
            <a:miter lim="400000"/>
            <a:headEnd/>
            <a:tailEnd/>
          </a:ln>
        </p:spPr>
        <p:txBody>
          <a:bodyPr lIns="35719" tIns="35719" rIns="35719" bIns="35719" anchor="ctr"/>
          <a:lstStyle/>
          <a:p>
            <a:pPr marL="0" lvl="1" algn="ctr" defTabSz="457200"/>
            <a:r>
              <a:rPr lang="pt-BR" sz="4500" b="1">
                <a:solidFill>
                  <a:srgbClr val="000000"/>
                </a:solidFill>
                <a:latin typeface="Cambria" pitchFamily="18" charset="0"/>
              </a:rPr>
              <a:t>Moção 3: Justificativa da Região</a:t>
            </a:r>
          </a:p>
        </p:txBody>
      </p:sp>
      <p:sp>
        <p:nvSpPr>
          <p:cNvPr id="31747" name="Shape 86"/>
          <p:cNvSpPr>
            <a:spLocks noChangeArrowheads="1"/>
          </p:cNvSpPr>
          <p:nvPr/>
        </p:nvSpPr>
        <p:spPr bwMode="auto">
          <a:xfrm>
            <a:off x="520700" y="2068513"/>
            <a:ext cx="11075988" cy="3929062"/>
          </a:xfrm>
          <a:prstGeom prst="rect">
            <a:avLst/>
          </a:prstGeom>
          <a:noFill/>
          <a:ln w="12700" algn="ctr">
            <a:noFill/>
            <a:miter lim="400000"/>
            <a:headEnd/>
            <a:tailEnd/>
          </a:ln>
        </p:spPr>
        <p:txBody>
          <a:bodyPr lIns="0" tIns="0" rIns="0" bIns="0">
            <a:spAutoFit/>
          </a:bodyPr>
          <a:lstStyle/>
          <a:p>
            <a:pPr>
              <a:lnSpc>
                <a:spcPct val="114000"/>
              </a:lnSpc>
              <a:buSzPct val="75000"/>
            </a:pPr>
            <a:r>
              <a:rPr lang="pt-BR" sz="2800">
                <a:solidFill>
                  <a:srgbClr val="000000"/>
                </a:solidFill>
                <a:latin typeface="Cambria" pitchFamily="18" charset="0"/>
              </a:rPr>
              <a:t>O Guia Introdutório para NA juntamente com as Perguntas para estudo de Passos do Texto Básico seria uma maneira barata de levar o programa de NA, tanto para os ambientes de reclusão como de tratamento. </a:t>
            </a:r>
          </a:p>
          <a:p>
            <a:pPr>
              <a:lnSpc>
                <a:spcPct val="114000"/>
              </a:lnSpc>
              <a:buSzPct val="75000"/>
            </a:pPr>
            <a:r>
              <a:rPr lang="pt-BR" sz="2800">
                <a:solidFill>
                  <a:srgbClr val="000000"/>
                </a:solidFill>
                <a:latin typeface="Cambria" pitchFamily="18" charset="0"/>
              </a:rPr>
              <a:t>Uma primeira passagem pelos Passos através do Texto Básico oferece uma base sólida a todos os membros e facilita o estudo futuro de outras literaturas de NA. A aprovação das perguntas para estudo de Passos de NA pela conferência as tornaria disponíveis através do WSO para distribuição e venda à irmandade</a:t>
            </a:r>
          </a:p>
        </p:txBody>
      </p:sp>
      <p:pic>
        <p:nvPicPr>
          <p:cNvPr id="31748" name="Imagem 3" descr="common ground.png"/>
          <p:cNvPicPr>
            <a:picLocks noChangeAspect="1"/>
          </p:cNvPicPr>
          <p:nvPr/>
        </p:nvPicPr>
        <p:blipFill>
          <a:blip r:embed="rId3"/>
          <a:srcRect/>
          <a:stretch>
            <a:fillRect/>
          </a:stretch>
        </p:blipFill>
        <p:spPr bwMode="auto">
          <a:xfrm>
            <a:off x="381000" y="500063"/>
            <a:ext cx="185737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83"/>
          <p:cNvSpPr>
            <a:spLocks noChangeArrowheads="1"/>
          </p:cNvSpPr>
          <p:nvPr/>
        </p:nvSpPr>
        <p:spPr bwMode="auto">
          <a:xfrm>
            <a:off x="2311400" y="836613"/>
            <a:ext cx="9512300" cy="765175"/>
          </a:xfrm>
          <a:prstGeom prst="rect">
            <a:avLst/>
          </a:prstGeom>
          <a:noFill/>
          <a:ln w="12700" algn="ctr">
            <a:noFill/>
            <a:miter lim="400000"/>
            <a:headEnd/>
            <a:tailEnd/>
          </a:ln>
        </p:spPr>
        <p:txBody>
          <a:bodyPr lIns="35719" tIns="35719" rIns="35719" bIns="35719" anchor="ctr"/>
          <a:lstStyle/>
          <a:p>
            <a:pPr marL="0" lvl="1" algn="ctr" defTabSz="457200"/>
            <a:r>
              <a:rPr lang="pt-BR" sz="4500" b="1">
                <a:solidFill>
                  <a:srgbClr val="000000"/>
                </a:solidFill>
                <a:latin typeface="Cambria" pitchFamily="18" charset="0"/>
              </a:rPr>
              <a:t>Moção 3: Resposta do Quadro Mundial</a:t>
            </a:r>
          </a:p>
        </p:txBody>
      </p:sp>
      <p:sp>
        <p:nvSpPr>
          <p:cNvPr id="32771" name="Shape 86"/>
          <p:cNvSpPr>
            <a:spLocks noChangeArrowheads="1"/>
          </p:cNvSpPr>
          <p:nvPr/>
        </p:nvSpPr>
        <p:spPr bwMode="auto">
          <a:xfrm>
            <a:off x="952500" y="2143125"/>
            <a:ext cx="10379075" cy="4451350"/>
          </a:xfrm>
          <a:prstGeom prst="rect">
            <a:avLst/>
          </a:prstGeom>
          <a:noFill/>
          <a:ln w="12700" algn="ctr">
            <a:noFill/>
            <a:miter lim="400000"/>
            <a:headEnd/>
            <a:tailEnd/>
          </a:ln>
        </p:spPr>
        <p:txBody>
          <a:bodyPr lIns="0" tIns="0" rIns="0" bIns="0"/>
          <a:lstStyle/>
          <a:p>
            <a:pPr marL="457200" indent="-457200">
              <a:lnSpc>
                <a:spcPct val="114000"/>
              </a:lnSpc>
              <a:buSzPct val="75000"/>
              <a:buFontTx/>
              <a:buBlip>
                <a:blip r:embed="rId3"/>
              </a:buBlip>
            </a:pPr>
            <a:r>
              <a:rPr lang="pt-BR" sz="3200">
                <a:solidFill>
                  <a:srgbClr val="000000"/>
                </a:solidFill>
                <a:latin typeface="Cambria" pitchFamily="18" charset="0"/>
              </a:rPr>
              <a:t>A intenção expressa da moção é reproduzir um conjunto já existente de perguntas, que passaria a ser literatura aprovada pela Irmandade.</a:t>
            </a:r>
          </a:p>
          <a:p>
            <a:pPr marL="457200" indent="-457200">
              <a:lnSpc>
                <a:spcPct val="114000"/>
              </a:lnSpc>
              <a:buSzPct val="75000"/>
              <a:buFontTx/>
              <a:buBlip>
                <a:blip r:embed="rId3"/>
              </a:buBlip>
            </a:pPr>
            <a:r>
              <a:rPr lang="pt-BR" sz="3200">
                <a:solidFill>
                  <a:srgbClr val="000000"/>
                </a:solidFill>
                <a:latin typeface="Cambria" pitchFamily="18" charset="0"/>
              </a:rPr>
              <a:t>Direcionamento e conteúdo de nova literatura é formatado pelas sugestões da Irmandade desde o início.</a:t>
            </a:r>
          </a:p>
          <a:p>
            <a:pPr marL="457200" indent="-457200">
              <a:lnSpc>
                <a:spcPct val="114000"/>
              </a:lnSpc>
              <a:buSzPct val="75000"/>
              <a:buFontTx/>
              <a:buBlip>
                <a:blip r:embed="rId3"/>
              </a:buBlip>
            </a:pPr>
            <a:r>
              <a:rPr lang="pt-BR" sz="3200">
                <a:solidFill>
                  <a:srgbClr val="000000"/>
                </a:solidFill>
                <a:latin typeface="Cambria" pitchFamily="18" charset="0"/>
              </a:rPr>
              <a:t>Nosso processo de criação de literatura pode obter um resultado diferente daquele que a moção busca.</a:t>
            </a:r>
          </a:p>
          <a:p>
            <a:pPr marL="457200" indent="-457200">
              <a:lnSpc>
                <a:spcPct val="114000"/>
              </a:lnSpc>
              <a:buSzPct val="75000"/>
              <a:buFontTx/>
              <a:buBlip>
                <a:blip r:embed="rId3"/>
              </a:buBlip>
            </a:pPr>
            <a:r>
              <a:rPr lang="pt-BR" sz="3200">
                <a:solidFill>
                  <a:srgbClr val="000000"/>
                </a:solidFill>
                <a:latin typeface="Cambria" pitchFamily="18" charset="0"/>
              </a:rPr>
              <a:t>Ideias parecidas estão na pesquisa de literatura do </a:t>
            </a:r>
            <a:r>
              <a:rPr lang="pt-BR" sz="3200" i="1">
                <a:solidFill>
                  <a:srgbClr val="000000"/>
                </a:solidFill>
                <a:latin typeface="Cambria" pitchFamily="18" charset="0"/>
              </a:rPr>
              <a:t>CAR</a:t>
            </a:r>
            <a:r>
              <a:rPr lang="pt-BR" sz="3200">
                <a:solidFill>
                  <a:srgbClr val="000000"/>
                </a:solidFill>
                <a:latin typeface="Cambria" pitchFamily="18" charset="0"/>
              </a:rPr>
              <a:t>.</a:t>
            </a:r>
          </a:p>
        </p:txBody>
      </p:sp>
      <p:pic>
        <p:nvPicPr>
          <p:cNvPr id="32772" name="Imagem 3" descr="common ground.png"/>
          <p:cNvPicPr>
            <a:picLocks noChangeAspect="1"/>
          </p:cNvPicPr>
          <p:nvPr/>
        </p:nvPicPr>
        <p:blipFill>
          <a:blip r:embed="rId4"/>
          <a:srcRect/>
          <a:stretch>
            <a:fillRect/>
          </a:stretch>
        </p:blipFill>
        <p:spPr bwMode="auto">
          <a:xfrm>
            <a:off x="381000" y="500063"/>
            <a:ext cx="185737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hape 104"/>
          <p:cNvSpPr>
            <a:spLocks noChangeArrowheads="1"/>
          </p:cNvSpPr>
          <p:nvPr/>
        </p:nvSpPr>
        <p:spPr bwMode="auto">
          <a:xfrm>
            <a:off x="373063" y="2138363"/>
            <a:ext cx="11176000" cy="1919287"/>
          </a:xfrm>
          <a:prstGeom prst="rect">
            <a:avLst/>
          </a:prstGeom>
          <a:noFill/>
          <a:ln w="12700" algn="ctr">
            <a:noFill/>
            <a:miter lim="400000"/>
            <a:headEnd/>
            <a:tailEnd/>
          </a:ln>
        </p:spPr>
        <p:txBody>
          <a:bodyPr lIns="35719" tIns="35719" rIns="35719" bIns="35719"/>
          <a:lstStyle/>
          <a:p>
            <a:pPr marL="0" lvl="1" defTabSz="457200"/>
            <a:r>
              <a:rPr lang="pt-BR" sz="3200" b="1">
                <a:solidFill>
                  <a:srgbClr val="000000"/>
                </a:solidFill>
                <a:latin typeface="Cambria" pitchFamily="18" charset="0"/>
              </a:rPr>
              <a:t>Moção 3: </a:t>
            </a:r>
            <a:r>
              <a:rPr lang="pt-BR" sz="3200">
                <a:solidFill>
                  <a:srgbClr val="000000"/>
                </a:solidFill>
                <a:latin typeface="Cambria" pitchFamily="18" charset="0"/>
              </a:rPr>
              <a:t>Direcionar o Quadro Mundial a criar um plano de projeto de livreto de Estudo de Passos contendo perguntas derivadas apenas de frases do capítulo "Como funciona" do Texto Básico, para deliberação na WSC 2020.</a:t>
            </a:r>
          </a:p>
        </p:txBody>
      </p:sp>
      <p:sp>
        <p:nvSpPr>
          <p:cNvPr id="33795" name="Shape 105"/>
          <p:cNvSpPr>
            <a:spLocks noChangeArrowheads="1"/>
          </p:cNvSpPr>
          <p:nvPr/>
        </p:nvSpPr>
        <p:spPr bwMode="auto">
          <a:xfrm>
            <a:off x="2986088" y="4286250"/>
            <a:ext cx="8680450" cy="2279650"/>
          </a:xfrm>
          <a:prstGeom prst="rect">
            <a:avLst/>
          </a:prstGeom>
          <a:noFill/>
          <a:ln w="12700" algn="ctr">
            <a:noFill/>
            <a:miter lim="400000"/>
            <a:headEnd/>
            <a:tailEnd/>
          </a:ln>
        </p:spPr>
        <p:txBody>
          <a:bodyPr lIns="35719" tIns="35719" rIns="35719" bIns="35719" anchor="ctr"/>
          <a:lstStyle/>
          <a:p>
            <a:pPr marL="0" lvl="1" defTabSz="457200"/>
            <a:r>
              <a:rPr lang="pt-BR" sz="3200" b="1">
                <a:solidFill>
                  <a:srgbClr val="000000"/>
                </a:solidFill>
                <a:latin typeface="Cambria" pitchFamily="18" charset="0"/>
              </a:rPr>
              <a:t>Propósito: </a:t>
            </a:r>
            <a:r>
              <a:rPr lang="pt-BR" sz="3200">
                <a:solidFill>
                  <a:srgbClr val="000000"/>
                </a:solidFill>
                <a:latin typeface="Cambria" pitchFamily="18" charset="0"/>
              </a:rPr>
              <a:t>Criar um livreto aprovado pela irmandade, de baixo custo, com perguntas para estudo de Passos de NA diretamente relacionadas com o Texto Básico, sem necessidade de interpretação adicional. </a:t>
            </a:r>
          </a:p>
        </p:txBody>
      </p:sp>
      <p:pic>
        <p:nvPicPr>
          <p:cNvPr id="33796" name="Imagem 3" descr="common ground.png"/>
          <p:cNvPicPr>
            <a:picLocks noChangeAspect="1"/>
          </p:cNvPicPr>
          <p:nvPr/>
        </p:nvPicPr>
        <p:blipFill>
          <a:blip r:embed="rId2"/>
          <a:srcRect/>
          <a:stretch>
            <a:fillRect/>
          </a:stretch>
        </p:blipFill>
        <p:spPr bwMode="auto">
          <a:xfrm>
            <a:off x="381000" y="500063"/>
            <a:ext cx="1857375" cy="1371600"/>
          </a:xfrm>
          <a:prstGeom prst="rect">
            <a:avLst/>
          </a:prstGeom>
          <a:noFill/>
          <a:ln w="9525">
            <a:noFill/>
            <a:miter lim="800000"/>
            <a:headEnd/>
            <a:tailEnd/>
          </a:ln>
        </p:spPr>
      </p:pic>
      <p:sp>
        <p:nvSpPr>
          <p:cNvPr id="33797" name="CaixaDeTexto 4"/>
          <p:cNvSpPr txBox="1">
            <a:spLocks noChangeArrowheads="1"/>
          </p:cNvSpPr>
          <p:nvPr/>
        </p:nvSpPr>
        <p:spPr bwMode="auto">
          <a:xfrm>
            <a:off x="3095625" y="714375"/>
            <a:ext cx="8001000" cy="1016000"/>
          </a:xfrm>
          <a:prstGeom prst="rect">
            <a:avLst/>
          </a:prstGeom>
          <a:solidFill>
            <a:schemeClr val="bg1"/>
          </a:solidFill>
          <a:ln w="9525">
            <a:noFill/>
            <a:miter lim="800000"/>
            <a:headEnd/>
            <a:tailEnd/>
          </a:ln>
        </p:spPr>
        <p:txBody>
          <a:bodyPr>
            <a:spAutoFit/>
          </a:bodyPr>
          <a:lstStyle/>
          <a:p>
            <a:r>
              <a:rPr lang="pt-BR" sz="6000" b="1">
                <a:latin typeface="Cambria" pitchFamily="18" charset="0"/>
              </a:rPr>
              <a:t>Pausa para discussão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hape 74"/>
          <p:cNvSpPr>
            <a:spLocks noChangeArrowheads="1"/>
          </p:cNvSpPr>
          <p:nvPr/>
        </p:nvSpPr>
        <p:spPr bwMode="auto">
          <a:xfrm>
            <a:off x="319088" y="539750"/>
            <a:ext cx="11336337" cy="3492500"/>
          </a:xfrm>
          <a:prstGeom prst="rect">
            <a:avLst/>
          </a:prstGeom>
          <a:noFill/>
          <a:ln w="12700" algn="ctr">
            <a:noFill/>
            <a:miter lim="400000"/>
            <a:headEnd/>
            <a:tailEnd/>
          </a:ln>
        </p:spPr>
        <p:txBody>
          <a:bodyPr lIns="35719" tIns="35719" rIns="35719" bIns="35719"/>
          <a:lstStyle/>
          <a:p>
            <a:r>
              <a:rPr lang="pt-BR" sz="3000" b="1">
                <a:solidFill>
                  <a:srgbClr val="000000"/>
                </a:solidFill>
                <a:latin typeface="Cambria" pitchFamily="18" charset="0"/>
              </a:rPr>
              <a:t>Moção 4: </a:t>
            </a:r>
            <a:r>
              <a:rPr lang="pt-BR" sz="3000">
                <a:solidFill>
                  <a:srgbClr val="000000"/>
                </a:solidFill>
                <a:latin typeface="Cambria" pitchFamily="18" charset="0"/>
              </a:rPr>
              <a:t>Direcionar o NAWS a produzir e adicionar ao </a:t>
            </a:r>
            <a:r>
              <a:rPr lang="en-US" sz="3000">
                <a:latin typeface="Calibri" pitchFamily="34" charset="0"/>
              </a:rPr>
              <a:t/>
            </a:r>
            <a:br>
              <a:rPr lang="en-US" sz="3000">
                <a:latin typeface="Calibri" pitchFamily="34" charset="0"/>
              </a:rPr>
            </a:br>
            <a:r>
              <a:rPr lang="pt-BR" sz="3000">
                <a:solidFill>
                  <a:srgbClr val="000000"/>
                </a:solidFill>
                <a:latin typeface="Cambria" pitchFamily="18" charset="0"/>
              </a:rPr>
              <a:t>estoque o download digital em MP3 da Quinta Edição do</a:t>
            </a:r>
          </a:p>
          <a:p>
            <a:r>
              <a:rPr lang="pt-BR" sz="3000">
                <a:solidFill>
                  <a:srgbClr val="000000"/>
                </a:solidFill>
                <a:latin typeface="Cambria" pitchFamily="18" charset="0"/>
              </a:rPr>
              <a:t>Texto Básico em espanhol, anteriormente em estoque em fita cassete de áudio. Por norma da Conferência, o NAWS não tem autorização para publicar a Quinta Edição, uma vez que a Sexta Edição esteja disponível.  Esta moção ofereceria ao NAWS uma dispensa única da norma, até que a Sexta Edição em espanhol estivesse concluída.</a:t>
            </a:r>
          </a:p>
        </p:txBody>
      </p:sp>
      <p:sp>
        <p:nvSpPr>
          <p:cNvPr id="34819" name="Shape 75"/>
          <p:cNvSpPr>
            <a:spLocks noChangeShapeType="1"/>
          </p:cNvSpPr>
          <p:nvPr/>
        </p:nvSpPr>
        <p:spPr bwMode="auto">
          <a:xfrm>
            <a:off x="368300" y="4140200"/>
            <a:ext cx="11287125" cy="0"/>
          </a:xfrm>
          <a:prstGeom prst="line">
            <a:avLst/>
          </a:prstGeom>
          <a:noFill/>
          <a:ln w="63500" algn="ctr">
            <a:solidFill>
              <a:srgbClr val="92278F"/>
            </a:solidFill>
            <a:round/>
            <a:headEnd/>
            <a:tailEnd/>
          </a:ln>
        </p:spPr>
        <p:txBody>
          <a:bodyPr/>
          <a:lstStyle/>
          <a:p>
            <a:endParaRPr lang="pt-BR"/>
          </a:p>
        </p:txBody>
      </p:sp>
      <p:sp>
        <p:nvSpPr>
          <p:cNvPr id="34820" name="Shape 76"/>
          <p:cNvSpPr>
            <a:spLocks noChangeArrowheads="1"/>
          </p:cNvSpPr>
          <p:nvPr/>
        </p:nvSpPr>
        <p:spPr bwMode="auto">
          <a:xfrm>
            <a:off x="2452688" y="4500563"/>
            <a:ext cx="8678862" cy="1878012"/>
          </a:xfrm>
          <a:prstGeom prst="rect">
            <a:avLst/>
          </a:prstGeom>
          <a:noFill/>
          <a:ln w="12700" algn="ctr">
            <a:noFill/>
            <a:miter lim="400000"/>
            <a:headEnd/>
            <a:tailEnd/>
          </a:ln>
        </p:spPr>
        <p:txBody>
          <a:bodyPr lIns="35719" tIns="35719" rIns="35719" bIns="35719" anchor="ctr"/>
          <a:lstStyle/>
          <a:p>
            <a:pPr marL="0" lvl="1" defTabSz="457200"/>
            <a:r>
              <a:rPr lang="pt-BR" sz="3000" b="1">
                <a:solidFill>
                  <a:srgbClr val="000000"/>
                </a:solidFill>
                <a:latin typeface="Cambria" pitchFamily="18" charset="0"/>
              </a:rPr>
              <a:t>Propósito: </a:t>
            </a:r>
            <a:r>
              <a:rPr lang="pt-BR" sz="3000">
                <a:solidFill>
                  <a:srgbClr val="000000"/>
                </a:solidFill>
                <a:latin typeface="Cambria" pitchFamily="18" charset="0"/>
              </a:rPr>
              <a:t>Ter uma versão de áudio em MP3 do Texto Básico espanhol no estoque do NAWS.</a:t>
            </a:r>
          </a:p>
          <a:p>
            <a:pPr marL="0" lvl="1" defTabSz="457200">
              <a:spcBef>
                <a:spcPts val="600"/>
              </a:spcBef>
            </a:pPr>
            <a:r>
              <a:rPr lang="pt-BR" sz="3000" b="1">
                <a:solidFill>
                  <a:srgbClr val="000000"/>
                </a:solidFill>
                <a:latin typeface="Cambria" pitchFamily="18" charset="0"/>
              </a:rPr>
              <a:t>Apresentada por: </a:t>
            </a:r>
            <a:r>
              <a:rPr lang="pt-BR" sz="3000">
                <a:solidFill>
                  <a:srgbClr val="000000"/>
                </a:solidFill>
                <a:latin typeface="Cambria" pitchFamily="18" charset="0"/>
              </a:rPr>
              <a:t>Região Leste de Nova Iorque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hape 83"/>
          <p:cNvSpPr>
            <a:spLocks noChangeArrowheads="1"/>
          </p:cNvSpPr>
          <p:nvPr/>
        </p:nvSpPr>
        <p:spPr bwMode="auto">
          <a:xfrm>
            <a:off x="2413000" y="836613"/>
            <a:ext cx="9410700" cy="765175"/>
          </a:xfrm>
          <a:prstGeom prst="rect">
            <a:avLst/>
          </a:prstGeom>
          <a:noFill/>
          <a:ln w="12700" algn="ctr">
            <a:noFill/>
            <a:miter lim="400000"/>
            <a:headEnd/>
            <a:tailEnd/>
          </a:ln>
        </p:spPr>
        <p:txBody>
          <a:bodyPr lIns="35719" tIns="35719" rIns="35719" bIns="35719" anchor="ctr"/>
          <a:lstStyle/>
          <a:p>
            <a:pPr marL="0" lvl="1" algn="ctr" defTabSz="457200"/>
            <a:r>
              <a:rPr lang="pt-BR" sz="4500" b="1">
                <a:solidFill>
                  <a:srgbClr val="000000"/>
                </a:solidFill>
                <a:latin typeface="Cambria" pitchFamily="18" charset="0"/>
              </a:rPr>
              <a:t>Moção 4: Justificativa da Região</a:t>
            </a:r>
          </a:p>
        </p:txBody>
      </p:sp>
      <p:sp>
        <p:nvSpPr>
          <p:cNvPr id="35843" name="Shape 86"/>
          <p:cNvSpPr>
            <a:spLocks noChangeArrowheads="1"/>
          </p:cNvSpPr>
          <p:nvPr/>
        </p:nvSpPr>
        <p:spPr bwMode="auto">
          <a:xfrm>
            <a:off x="666750" y="2643188"/>
            <a:ext cx="11075988" cy="3003550"/>
          </a:xfrm>
          <a:prstGeom prst="rect">
            <a:avLst/>
          </a:prstGeom>
          <a:noFill/>
          <a:ln w="12700" algn="ctr">
            <a:noFill/>
            <a:miter lim="400000"/>
            <a:headEnd/>
            <a:tailEnd/>
          </a:ln>
        </p:spPr>
        <p:txBody>
          <a:bodyPr lIns="0" tIns="0" rIns="0" bIns="0"/>
          <a:lstStyle/>
          <a:p>
            <a:pPr>
              <a:lnSpc>
                <a:spcPct val="114000"/>
              </a:lnSpc>
              <a:buSzPct val="75000"/>
            </a:pPr>
            <a:r>
              <a:rPr lang="pt-BR" sz="3200">
                <a:solidFill>
                  <a:srgbClr val="000000"/>
                </a:solidFill>
                <a:latin typeface="Cambria" pitchFamily="18" charset="0"/>
              </a:rPr>
              <a:t>Tornar imediatamente disponível um Texto Básico aprovado pela irmandade, mediante transferência da versão em cassete para uma mídia de tecnologia econômica, dando acesso aos membros através de download digital, de acordo com os objetivos espirituais da nossa declaração de Visão.</a:t>
            </a:r>
          </a:p>
        </p:txBody>
      </p:sp>
      <p:pic>
        <p:nvPicPr>
          <p:cNvPr id="35844" name="Imagem 3" descr="common ground.png"/>
          <p:cNvPicPr>
            <a:picLocks noChangeAspect="1"/>
          </p:cNvPicPr>
          <p:nvPr/>
        </p:nvPicPr>
        <p:blipFill>
          <a:blip r:embed="rId3"/>
          <a:srcRect/>
          <a:stretch>
            <a:fillRect/>
          </a:stretch>
        </p:blipFill>
        <p:spPr bwMode="auto">
          <a:xfrm>
            <a:off x="381000" y="500063"/>
            <a:ext cx="185737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83"/>
          <p:cNvSpPr>
            <a:spLocks noChangeArrowheads="1"/>
          </p:cNvSpPr>
          <p:nvPr/>
        </p:nvSpPr>
        <p:spPr bwMode="auto">
          <a:xfrm>
            <a:off x="2311400" y="836613"/>
            <a:ext cx="9512300" cy="765175"/>
          </a:xfrm>
          <a:prstGeom prst="rect">
            <a:avLst/>
          </a:prstGeom>
          <a:noFill/>
          <a:ln w="12700" algn="ctr">
            <a:noFill/>
            <a:miter lim="400000"/>
            <a:headEnd/>
            <a:tailEnd/>
          </a:ln>
        </p:spPr>
        <p:txBody>
          <a:bodyPr lIns="35719" tIns="35719" rIns="35719" bIns="35719" anchor="ctr"/>
          <a:lstStyle/>
          <a:p>
            <a:pPr marL="0" lvl="1" algn="ctr" defTabSz="457200"/>
            <a:r>
              <a:rPr lang="pt-BR" sz="4500" b="1">
                <a:solidFill>
                  <a:srgbClr val="000000"/>
                </a:solidFill>
                <a:latin typeface="Cambria" pitchFamily="18" charset="0"/>
              </a:rPr>
              <a:t>Moção 4: Resposta do Quadro Mundial</a:t>
            </a:r>
          </a:p>
        </p:txBody>
      </p:sp>
      <p:sp>
        <p:nvSpPr>
          <p:cNvPr id="36867" name="Shape 86"/>
          <p:cNvSpPr>
            <a:spLocks noChangeArrowheads="1"/>
          </p:cNvSpPr>
          <p:nvPr/>
        </p:nvSpPr>
        <p:spPr bwMode="auto">
          <a:xfrm>
            <a:off x="595313" y="2247900"/>
            <a:ext cx="11144250" cy="4210050"/>
          </a:xfrm>
          <a:prstGeom prst="rect">
            <a:avLst/>
          </a:prstGeom>
          <a:noFill/>
          <a:ln w="12700" algn="ctr">
            <a:noFill/>
            <a:miter lim="400000"/>
            <a:headEnd/>
            <a:tailEnd/>
          </a:ln>
        </p:spPr>
        <p:txBody>
          <a:bodyPr lIns="0" tIns="0" rIns="0" bIns="0"/>
          <a:lstStyle/>
          <a:p>
            <a:pPr marL="457200" indent="-457200">
              <a:lnSpc>
                <a:spcPct val="114000"/>
              </a:lnSpc>
              <a:buSzPct val="75000"/>
              <a:buFontTx/>
              <a:buBlip>
                <a:blip r:embed="rId3"/>
              </a:buBlip>
            </a:pPr>
            <a:r>
              <a:rPr lang="pt-BR" sz="2800">
                <a:solidFill>
                  <a:srgbClr val="000000"/>
                </a:solidFill>
                <a:latin typeface="Cambria" pitchFamily="18" charset="0"/>
              </a:rPr>
              <a:t>Precisaria deixar de lado o procedimento.</a:t>
            </a:r>
          </a:p>
          <a:p>
            <a:pPr marL="457200" indent="-457200">
              <a:lnSpc>
                <a:spcPct val="114000"/>
              </a:lnSpc>
              <a:buSzPct val="75000"/>
              <a:buFontTx/>
              <a:buBlip>
                <a:blip r:embed="rId3"/>
              </a:buBlip>
            </a:pPr>
            <a:r>
              <a:rPr lang="pt-BR" sz="2800">
                <a:solidFill>
                  <a:srgbClr val="000000"/>
                </a:solidFill>
                <a:latin typeface="Cambria" pitchFamily="18" charset="0"/>
              </a:rPr>
              <a:t>Houve muito pouca saída na distribuição de cassettes.</a:t>
            </a:r>
          </a:p>
          <a:p>
            <a:pPr marL="457200" indent="-457200">
              <a:lnSpc>
                <a:spcPct val="114000"/>
              </a:lnSpc>
              <a:buSzPct val="75000"/>
              <a:buFontTx/>
              <a:buBlip>
                <a:blip r:embed="rId3"/>
              </a:buBlip>
            </a:pPr>
            <a:r>
              <a:rPr lang="pt-BR" sz="2800">
                <a:solidFill>
                  <a:srgbClr val="000000"/>
                </a:solidFill>
                <a:latin typeface="Cambria" pitchFamily="18" charset="0"/>
              </a:rPr>
              <a:t>A versão em áudio da Sexta Edição está próxima de ser terminada,</a:t>
            </a:r>
          </a:p>
          <a:p>
            <a:pPr marL="457200" indent="-457200">
              <a:lnSpc>
                <a:spcPct val="114000"/>
              </a:lnSpc>
              <a:buSzPct val="75000"/>
            </a:pPr>
            <a:r>
              <a:rPr lang="pt-BR" sz="2800">
                <a:solidFill>
                  <a:srgbClr val="000000"/>
                </a:solidFill>
                <a:latin typeface="Cambria" pitchFamily="18" charset="0"/>
              </a:rPr>
              <a:t>      mas a distribuição online traz desafios.</a:t>
            </a:r>
          </a:p>
          <a:p>
            <a:pPr marL="457200" indent="-457200">
              <a:lnSpc>
                <a:spcPct val="114000"/>
              </a:lnSpc>
              <a:buSzPct val="75000"/>
              <a:buFontTx/>
              <a:buBlip>
                <a:blip r:embed="rId3"/>
              </a:buBlip>
            </a:pPr>
            <a:r>
              <a:rPr lang="pt-BR" sz="2800">
                <a:solidFill>
                  <a:srgbClr val="000000"/>
                </a:solidFill>
                <a:latin typeface="Cambria" pitchFamily="18" charset="0"/>
              </a:rPr>
              <a:t>Os preços são estabelecidos pela empresa de gerenciamento de direitos digitais e 70% do preço de compra é retido pelo distribuidor.</a:t>
            </a:r>
          </a:p>
          <a:p>
            <a:pPr marL="457200" indent="-457200">
              <a:lnSpc>
                <a:spcPct val="114000"/>
              </a:lnSpc>
              <a:buSzPct val="75000"/>
              <a:buFontTx/>
              <a:buBlip>
                <a:blip r:embed="rId3"/>
              </a:buBlip>
            </a:pPr>
            <a:r>
              <a:rPr lang="pt-BR" sz="2800">
                <a:solidFill>
                  <a:srgbClr val="000000"/>
                </a:solidFill>
                <a:latin typeface="Cambria" pitchFamily="18" charset="0"/>
              </a:rPr>
              <a:t>Os detalhes de oferecer download gratuito precisam ser trabalhados para garantir as responsabilidades fiduciárias.</a:t>
            </a:r>
          </a:p>
        </p:txBody>
      </p:sp>
      <p:pic>
        <p:nvPicPr>
          <p:cNvPr id="36868" name="Imagem 3" descr="common ground.png"/>
          <p:cNvPicPr>
            <a:picLocks noChangeAspect="1"/>
          </p:cNvPicPr>
          <p:nvPr/>
        </p:nvPicPr>
        <p:blipFill>
          <a:blip r:embed="rId4"/>
          <a:srcRect/>
          <a:stretch>
            <a:fillRect/>
          </a:stretch>
        </p:blipFill>
        <p:spPr bwMode="auto">
          <a:xfrm>
            <a:off x="381000" y="500063"/>
            <a:ext cx="185737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104"/>
          <p:cNvSpPr>
            <a:spLocks noChangeArrowheads="1"/>
          </p:cNvSpPr>
          <p:nvPr/>
        </p:nvSpPr>
        <p:spPr bwMode="auto">
          <a:xfrm>
            <a:off x="373063" y="2071688"/>
            <a:ext cx="11176000" cy="3071812"/>
          </a:xfrm>
          <a:prstGeom prst="rect">
            <a:avLst/>
          </a:prstGeom>
          <a:noFill/>
          <a:ln w="12700" algn="ctr">
            <a:noFill/>
            <a:miter lim="400000"/>
            <a:headEnd/>
            <a:tailEnd/>
          </a:ln>
        </p:spPr>
        <p:txBody>
          <a:bodyPr lIns="35719" tIns="35719" rIns="35719" bIns="35719" anchor="ctr"/>
          <a:lstStyle/>
          <a:p>
            <a:pPr marL="0" lvl="1" defTabSz="457200"/>
            <a:r>
              <a:rPr lang="pt-BR" sz="2800" b="1">
                <a:solidFill>
                  <a:srgbClr val="000000"/>
                </a:solidFill>
                <a:latin typeface="Cambria" pitchFamily="18" charset="0"/>
              </a:rPr>
              <a:t>Moção 4: </a:t>
            </a:r>
            <a:r>
              <a:rPr lang="pt-BR" sz="2800">
                <a:solidFill>
                  <a:srgbClr val="000000"/>
                </a:solidFill>
                <a:latin typeface="Cambria" pitchFamily="18" charset="0"/>
              </a:rPr>
              <a:t>Direcionar o NAWS a produzir e adicionar ao estoque o download digital em MP3 da Quinta Edição do Texto Básico em espanhol, anteriormente em estoque em fita cassete de áudio. Por norma da Conferência, o NAWS não tem autorização para publicar a Quinta Edição, uma vez que a Sexta Edição esteja disponível.  Esta moção ofereceria ao NAWS uma dispensa única da norma, até que a Sexta Edição em espanhol estivesse concluída.</a:t>
            </a:r>
          </a:p>
        </p:txBody>
      </p:sp>
      <p:sp>
        <p:nvSpPr>
          <p:cNvPr id="37891" name="Shape 105"/>
          <p:cNvSpPr>
            <a:spLocks noChangeArrowheads="1"/>
          </p:cNvSpPr>
          <p:nvPr/>
        </p:nvSpPr>
        <p:spPr bwMode="auto">
          <a:xfrm>
            <a:off x="3024188" y="5072063"/>
            <a:ext cx="8680450" cy="1325562"/>
          </a:xfrm>
          <a:prstGeom prst="rect">
            <a:avLst/>
          </a:prstGeom>
          <a:noFill/>
          <a:ln w="12700" algn="ctr">
            <a:noFill/>
            <a:miter lim="400000"/>
            <a:headEnd/>
            <a:tailEnd/>
          </a:ln>
        </p:spPr>
        <p:txBody>
          <a:bodyPr lIns="35719" tIns="35719" rIns="35719" bIns="35719" anchor="ctr"/>
          <a:lstStyle/>
          <a:p>
            <a:pPr marL="0" lvl="1" defTabSz="457200"/>
            <a:r>
              <a:rPr lang="pt-BR" sz="3000" b="1">
                <a:solidFill>
                  <a:srgbClr val="000000"/>
                </a:solidFill>
                <a:latin typeface="Cambria" pitchFamily="18" charset="0"/>
              </a:rPr>
              <a:t>Propósito: </a:t>
            </a:r>
            <a:r>
              <a:rPr lang="pt-BR" sz="3000">
                <a:solidFill>
                  <a:srgbClr val="000000"/>
                </a:solidFill>
                <a:latin typeface="Cambria" pitchFamily="18" charset="0"/>
              </a:rPr>
              <a:t>Ter um IP sobre esse tema aprovado pela irmandade para uso em grupos de NA. </a:t>
            </a:r>
          </a:p>
        </p:txBody>
      </p:sp>
      <p:pic>
        <p:nvPicPr>
          <p:cNvPr id="37892" name="Imagem 3" descr="common ground.png"/>
          <p:cNvPicPr>
            <a:picLocks noChangeAspect="1"/>
          </p:cNvPicPr>
          <p:nvPr/>
        </p:nvPicPr>
        <p:blipFill>
          <a:blip r:embed="rId2"/>
          <a:srcRect/>
          <a:stretch>
            <a:fillRect/>
          </a:stretch>
        </p:blipFill>
        <p:spPr bwMode="auto">
          <a:xfrm>
            <a:off x="381000" y="500063"/>
            <a:ext cx="1857375" cy="1371600"/>
          </a:xfrm>
          <a:prstGeom prst="rect">
            <a:avLst/>
          </a:prstGeom>
          <a:noFill/>
          <a:ln w="9525">
            <a:noFill/>
            <a:miter lim="800000"/>
            <a:headEnd/>
            <a:tailEnd/>
          </a:ln>
        </p:spPr>
      </p:pic>
      <p:sp>
        <p:nvSpPr>
          <p:cNvPr id="37893" name="CaixaDeTexto 4"/>
          <p:cNvSpPr txBox="1">
            <a:spLocks noChangeArrowheads="1"/>
          </p:cNvSpPr>
          <p:nvPr/>
        </p:nvSpPr>
        <p:spPr bwMode="auto">
          <a:xfrm>
            <a:off x="3095625" y="714375"/>
            <a:ext cx="8001000" cy="1016000"/>
          </a:xfrm>
          <a:prstGeom prst="rect">
            <a:avLst/>
          </a:prstGeom>
          <a:solidFill>
            <a:schemeClr val="bg1"/>
          </a:solidFill>
          <a:ln w="9525">
            <a:noFill/>
            <a:miter lim="800000"/>
            <a:headEnd/>
            <a:tailEnd/>
          </a:ln>
        </p:spPr>
        <p:txBody>
          <a:bodyPr>
            <a:spAutoFit/>
          </a:bodyPr>
          <a:lstStyle/>
          <a:p>
            <a:r>
              <a:rPr lang="pt-BR" sz="6000" b="1">
                <a:latin typeface="Cambria" pitchFamily="18" charset="0"/>
              </a:rPr>
              <a:t>Pausa para discussão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74"/>
          <p:cNvSpPr>
            <a:spLocks noChangeArrowheads="1"/>
          </p:cNvSpPr>
          <p:nvPr/>
        </p:nvSpPr>
        <p:spPr bwMode="auto">
          <a:xfrm>
            <a:off x="309563" y="500063"/>
            <a:ext cx="11336337" cy="4214812"/>
          </a:xfrm>
          <a:prstGeom prst="rect">
            <a:avLst/>
          </a:prstGeom>
          <a:noFill/>
          <a:ln w="12700" algn="ctr">
            <a:noFill/>
            <a:miter lim="400000"/>
            <a:headEnd/>
            <a:tailEnd/>
          </a:ln>
        </p:spPr>
        <p:txBody>
          <a:bodyPr lIns="35719" tIns="35719" rIns="35719" bIns="35719"/>
          <a:lstStyle/>
          <a:p>
            <a:r>
              <a:rPr lang="pt-BR" sz="2800" b="1">
                <a:solidFill>
                  <a:srgbClr val="000000"/>
                </a:solidFill>
                <a:latin typeface="Cambria" pitchFamily="18" charset="0"/>
              </a:rPr>
              <a:t>Moção 5: </a:t>
            </a:r>
            <a:r>
              <a:rPr lang="pt-BR" sz="2800">
                <a:solidFill>
                  <a:srgbClr val="000000"/>
                </a:solidFill>
                <a:latin typeface="Cambria" pitchFamily="18" charset="0"/>
              </a:rPr>
              <a:t>Aprovar uma Oração do Serviço de NA, utilizando os </a:t>
            </a:r>
            <a:r>
              <a:rPr lang="en-US" sz="2800">
                <a:latin typeface="Calibri" pitchFamily="34" charset="0"/>
              </a:rPr>
              <a:t/>
            </a:r>
            <a:br>
              <a:rPr lang="en-US" sz="2800">
                <a:latin typeface="Calibri" pitchFamily="34" charset="0"/>
              </a:rPr>
            </a:br>
            <a:r>
              <a:rPr lang="pt-BR" sz="2800">
                <a:solidFill>
                  <a:srgbClr val="000000"/>
                </a:solidFill>
                <a:latin typeface="Cambria" pitchFamily="18" charset="0"/>
              </a:rPr>
              <a:t>dizeres da introdução do Texto Básico, substituindo a palavra “escrevermos” por “servirmos”, e inclui-la no conjunto de cartazes dos grupos de NA, conforme segue:</a:t>
            </a:r>
          </a:p>
          <a:p>
            <a:r>
              <a:rPr lang="pt-BR" sz="2800">
                <a:solidFill>
                  <a:srgbClr val="000000"/>
                </a:solidFill>
                <a:latin typeface="Cambria" pitchFamily="18" charset="0"/>
              </a:rPr>
              <a:t>DEUS, conceda-nos a sabedoria para escrevermos servirmos de acordo com os Seus divinos preceitos. Inspire em nós um sentido do Seu propósito.  Faça-nos servidores da Sua vontade e conceda-nos um laço de abnegação, para que esta seja verdadeiramente a Sua obra, não a nossa - para que nenhum adicto, em nenhum lugar, precise morrer dos horrores da adicção.”</a:t>
            </a:r>
          </a:p>
        </p:txBody>
      </p:sp>
      <p:sp>
        <p:nvSpPr>
          <p:cNvPr id="38915" name="Shape 75"/>
          <p:cNvSpPr>
            <a:spLocks noChangeShapeType="1"/>
          </p:cNvSpPr>
          <p:nvPr/>
        </p:nvSpPr>
        <p:spPr bwMode="auto">
          <a:xfrm>
            <a:off x="319088" y="4856163"/>
            <a:ext cx="11287125" cy="0"/>
          </a:xfrm>
          <a:prstGeom prst="line">
            <a:avLst/>
          </a:prstGeom>
          <a:noFill/>
          <a:ln w="63500" algn="ctr">
            <a:solidFill>
              <a:srgbClr val="92278F"/>
            </a:solidFill>
            <a:round/>
            <a:headEnd/>
            <a:tailEnd/>
          </a:ln>
        </p:spPr>
        <p:txBody>
          <a:bodyPr/>
          <a:lstStyle/>
          <a:p>
            <a:endParaRPr lang="pt-BR"/>
          </a:p>
        </p:txBody>
      </p:sp>
      <p:sp>
        <p:nvSpPr>
          <p:cNvPr id="38916" name="Shape 76"/>
          <p:cNvSpPr>
            <a:spLocks noChangeArrowheads="1"/>
          </p:cNvSpPr>
          <p:nvPr/>
        </p:nvSpPr>
        <p:spPr bwMode="auto">
          <a:xfrm>
            <a:off x="3348038" y="4856163"/>
            <a:ext cx="8680450" cy="2001837"/>
          </a:xfrm>
          <a:prstGeom prst="rect">
            <a:avLst/>
          </a:prstGeom>
          <a:noFill/>
          <a:ln w="12700" algn="ctr">
            <a:noFill/>
            <a:miter lim="400000"/>
            <a:headEnd/>
            <a:tailEnd/>
          </a:ln>
        </p:spPr>
        <p:txBody>
          <a:bodyPr lIns="35719" tIns="35719" rIns="35719" bIns="35719" anchor="ctr"/>
          <a:lstStyle/>
          <a:p>
            <a:pPr marL="0" lvl="1" defTabSz="457200"/>
            <a:r>
              <a:rPr lang="pt-BR" sz="3000" b="1">
                <a:solidFill>
                  <a:srgbClr val="000000"/>
                </a:solidFill>
                <a:latin typeface="Cambria" pitchFamily="18" charset="0"/>
              </a:rPr>
              <a:t>Propósito: </a:t>
            </a:r>
            <a:r>
              <a:rPr lang="pt-BR" sz="3000">
                <a:solidFill>
                  <a:srgbClr val="000000"/>
                </a:solidFill>
                <a:latin typeface="Cambria" pitchFamily="18" charset="0"/>
              </a:rPr>
              <a:t>Criar uma Oração do Serviço de NA deste tipo que não esteja diretamente ligada à Visão para o serviço em NA.</a:t>
            </a:r>
          </a:p>
          <a:p>
            <a:pPr marL="0" lvl="1" defTabSz="457200">
              <a:spcBef>
                <a:spcPts val="600"/>
              </a:spcBef>
            </a:pPr>
            <a:r>
              <a:rPr lang="pt-BR" sz="3000" b="1">
                <a:solidFill>
                  <a:srgbClr val="000000"/>
                </a:solidFill>
                <a:latin typeface="Cambria" pitchFamily="18" charset="0"/>
              </a:rPr>
              <a:t>Apresentada por: </a:t>
            </a:r>
            <a:r>
              <a:rPr lang="pt-BR" sz="3000">
                <a:solidFill>
                  <a:srgbClr val="000000"/>
                </a:solidFill>
                <a:latin typeface="Cambria" pitchFamily="18" charset="0"/>
              </a:rPr>
              <a:t>Região Venezuela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a:spLocks noChangeArrowheads="1"/>
          </p:cNvSpPr>
          <p:nvPr/>
        </p:nvSpPr>
        <p:spPr bwMode="auto">
          <a:xfrm>
            <a:off x="320675" y="287338"/>
            <a:ext cx="11960225" cy="1646237"/>
          </a:xfrm>
          <a:prstGeom prst="rect">
            <a:avLst/>
          </a:prstGeom>
          <a:solidFill>
            <a:srgbClr val="FFFFFF"/>
          </a:solidFill>
          <a:ln w="63500" algn="ctr">
            <a:solidFill>
              <a:srgbClr val="92278F"/>
            </a:solidFill>
            <a:miter lim="400000"/>
            <a:headEnd/>
            <a:tailEnd/>
          </a:ln>
        </p:spPr>
        <p:txBody>
          <a:bodyPr lIns="2468880" tIns="0" rIns="36576" bIns="36576" anchor="ctr"/>
          <a:lstStyle/>
          <a:p>
            <a:pPr algn="ctr" latinLnBrk="1" hangingPunct="0"/>
            <a:r>
              <a:rPr lang="pt-BR" sz="4500" b="1">
                <a:solidFill>
                  <a:srgbClr val="000000"/>
                </a:solidFill>
                <a:latin typeface="Cambria" pitchFamily="18" charset="0"/>
              </a:rPr>
              <a:t>Apresentações do </a:t>
            </a:r>
            <a:r>
              <a:rPr lang="pt-BR" sz="4500" b="1" i="1">
                <a:solidFill>
                  <a:srgbClr val="000000"/>
                </a:solidFill>
                <a:latin typeface="Cambria" pitchFamily="18" charset="0"/>
              </a:rPr>
              <a:t>CAR</a:t>
            </a:r>
            <a:r>
              <a:rPr lang="pt-BR" sz="4500" b="1">
                <a:solidFill>
                  <a:srgbClr val="000000"/>
                </a:solidFill>
                <a:latin typeface="Cambria" pitchFamily="18" charset="0"/>
              </a:rPr>
              <a:t> de 2018</a:t>
            </a:r>
          </a:p>
        </p:txBody>
      </p:sp>
      <p:sp>
        <p:nvSpPr>
          <p:cNvPr id="12291" name="Shape 68"/>
          <p:cNvSpPr>
            <a:spLocks noChangeArrowheads="1"/>
          </p:cNvSpPr>
          <p:nvPr/>
        </p:nvSpPr>
        <p:spPr bwMode="auto">
          <a:xfrm>
            <a:off x="1166813" y="2274888"/>
            <a:ext cx="9715500" cy="4116387"/>
          </a:xfrm>
          <a:prstGeom prst="rect">
            <a:avLst/>
          </a:prstGeom>
          <a:noFill/>
          <a:ln w="12700" algn="ctr">
            <a:noFill/>
            <a:miter lim="400000"/>
            <a:headEnd/>
            <a:tailEnd/>
          </a:ln>
        </p:spPr>
        <p:txBody>
          <a:bodyPr lIns="0" tIns="0" rIns="0" bIns="0"/>
          <a:lstStyle/>
          <a:p>
            <a:pPr marL="457200" indent="-457200">
              <a:lnSpc>
                <a:spcPct val="105000"/>
              </a:lnSpc>
              <a:spcAft>
                <a:spcPts val="1200"/>
              </a:spcAft>
              <a:buSzPct val="75000"/>
              <a:buFontTx/>
              <a:buBlip>
                <a:blip r:embed="rId3"/>
              </a:buBlip>
            </a:pPr>
            <a:r>
              <a:rPr lang="pt-BR" sz="3300">
                <a:solidFill>
                  <a:srgbClr val="000000"/>
                </a:solidFill>
                <a:latin typeface="Cambria" pitchFamily="18" charset="0"/>
              </a:rPr>
              <a:t>Estas apresentações somente cobrem os pontos principais do </a:t>
            </a:r>
            <a:r>
              <a:rPr lang="pt-BR" sz="3300" i="1">
                <a:solidFill>
                  <a:srgbClr val="000000"/>
                </a:solidFill>
                <a:latin typeface="Cambria" pitchFamily="18" charset="0"/>
              </a:rPr>
              <a:t>CAR</a:t>
            </a:r>
            <a:r>
              <a:rPr lang="pt-BR" sz="3300">
                <a:solidFill>
                  <a:srgbClr val="000000"/>
                </a:solidFill>
                <a:latin typeface="Cambria" pitchFamily="18" charset="0"/>
              </a:rPr>
              <a:t>. Encorajamos aos membros a lerem o </a:t>
            </a:r>
            <a:r>
              <a:rPr lang="pt-BR" sz="3300" i="1">
                <a:solidFill>
                  <a:srgbClr val="000000"/>
                </a:solidFill>
                <a:latin typeface="Cambria" pitchFamily="18" charset="0"/>
              </a:rPr>
              <a:t>CAR</a:t>
            </a:r>
            <a:r>
              <a:rPr lang="pt-BR" sz="3300">
                <a:solidFill>
                  <a:srgbClr val="000000"/>
                </a:solidFill>
                <a:latin typeface="Cambria" pitchFamily="18" charset="0"/>
              </a:rPr>
              <a:t> em si para obter a informação completa e os textos. </a:t>
            </a:r>
          </a:p>
          <a:p>
            <a:pPr marL="457200" indent="-457200">
              <a:lnSpc>
                <a:spcPct val="105000"/>
              </a:lnSpc>
              <a:buSzPct val="75000"/>
              <a:buFontTx/>
              <a:buBlip>
                <a:blip r:embed="rId3"/>
              </a:buBlip>
            </a:pPr>
            <a:r>
              <a:rPr lang="pt-BR" sz="3300">
                <a:solidFill>
                  <a:srgbClr val="000000"/>
                </a:solidFill>
                <a:latin typeface="Cambria" pitchFamily="18" charset="0"/>
              </a:rPr>
              <a:t>Vá à página </a:t>
            </a:r>
            <a:r>
              <a:rPr lang="pt-BR" sz="3300">
                <a:solidFill>
                  <a:srgbClr val="000000"/>
                </a:solidFill>
                <a:latin typeface="Cambria" pitchFamily="18" charset="0"/>
                <a:hlinkClick r:id="rId4"/>
              </a:rPr>
              <a:t>www.na.org/conference</a:t>
            </a:r>
            <a:r>
              <a:rPr lang="pt-BR" sz="3300">
                <a:solidFill>
                  <a:srgbClr val="000000"/>
                </a:solidFill>
                <a:latin typeface="Cambria" pitchFamily="18" charset="0"/>
              </a:rPr>
              <a:t> para obter o </a:t>
            </a:r>
            <a:r>
              <a:rPr lang="pt-BR" sz="3300" i="1">
                <a:solidFill>
                  <a:srgbClr val="000000"/>
                </a:solidFill>
                <a:latin typeface="Cambria" pitchFamily="18" charset="0"/>
              </a:rPr>
              <a:t>CAR </a:t>
            </a:r>
            <a:r>
              <a:rPr lang="pt-BR" sz="3300">
                <a:solidFill>
                  <a:srgbClr val="000000"/>
                </a:solidFill>
                <a:latin typeface="Cambria" pitchFamily="18" charset="0"/>
              </a:rPr>
              <a:t> de 2018, as outras apresentações e </a:t>
            </a:r>
            <a:r>
              <a:rPr lang="en-US" sz="3300">
                <a:latin typeface="Calibri" pitchFamily="34" charset="0"/>
              </a:rPr>
              <a:t/>
            </a:r>
            <a:br>
              <a:rPr lang="en-US" sz="3300">
                <a:latin typeface="Calibri" pitchFamily="34" charset="0"/>
              </a:rPr>
            </a:br>
            <a:r>
              <a:rPr lang="pt-BR" sz="3300">
                <a:solidFill>
                  <a:srgbClr val="000000"/>
                </a:solidFill>
                <a:latin typeface="Cambria" pitchFamily="18" charset="0"/>
              </a:rPr>
              <a:t>outros materiais da Conferência.</a:t>
            </a:r>
          </a:p>
          <a:p>
            <a:pPr marL="457200" indent="-457200">
              <a:lnSpc>
                <a:spcPct val="120000"/>
              </a:lnSpc>
              <a:buSzPct val="75000"/>
            </a:pPr>
            <a:endParaRPr lang="en-US" sz="3300">
              <a:latin typeface="Cambria" pitchFamily="18" charset="0"/>
              <a:sym typeface="PopplLaudatio-Regular"/>
            </a:endParaRPr>
          </a:p>
        </p:txBody>
      </p:sp>
      <p:pic>
        <p:nvPicPr>
          <p:cNvPr id="12292" name="Imagem 4" descr="common ground.png"/>
          <p:cNvPicPr>
            <a:picLocks noChangeAspect="1"/>
          </p:cNvPicPr>
          <p:nvPr/>
        </p:nvPicPr>
        <p:blipFill>
          <a:blip r:embed="rId5"/>
          <a:srcRect/>
          <a:stretch>
            <a:fillRect/>
          </a:stretch>
        </p:blipFill>
        <p:spPr bwMode="auto">
          <a:xfrm>
            <a:off x="381000" y="357188"/>
            <a:ext cx="1857375" cy="154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83"/>
          <p:cNvSpPr>
            <a:spLocks noChangeArrowheads="1"/>
          </p:cNvSpPr>
          <p:nvPr/>
        </p:nvSpPr>
        <p:spPr bwMode="auto">
          <a:xfrm>
            <a:off x="2413000" y="836613"/>
            <a:ext cx="9410700" cy="765175"/>
          </a:xfrm>
          <a:prstGeom prst="rect">
            <a:avLst/>
          </a:prstGeom>
          <a:noFill/>
          <a:ln w="12700" algn="ctr">
            <a:noFill/>
            <a:miter lim="400000"/>
            <a:headEnd/>
            <a:tailEnd/>
          </a:ln>
        </p:spPr>
        <p:txBody>
          <a:bodyPr lIns="35719" tIns="35719" rIns="35719" bIns="35719" anchor="ctr"/>
          <a:lstStyle/>
          <a:p>
            <a:pPr marL="0" lvl="1" algn="ctr" defTabSz="457200"/>
            <a:r>
              <a:rPr lang="pt-BR" sz="4500" b="1">
                <a:solidFill>
                  <a:srgbClr val="000000"/>
                </a:solidFill>
                <a:latin typeface="Cambria" pitchFamily="18" charset="0"/>
              </a:rPr>
              <a:t>Moção 5: Justificativa da Região</a:t>
            </a:r>
          </a:p>
        </p:txBody>
      </p:sp>
      <p:sp>
        <p:nvSpPr>
          <p:cNvPr id="39939" name="Shape 86"/>
          <p:cNvSpPr>
            <a:spLocks noChangeArrowheads="1"/>
          </p:cNvSpPr>
          <p:nvPr/>
        </p:nvSpPr>
        <p:spPr bwMode="auto">
          <a:xfrm>
            <a:off x="523875" y="2428875"/>
            <a:ext cx="11303000" cy="3543300"/>
          </a:xfrm>
          <a:prstGeom prst="rect">
            <a:avLst/>
          </a:prstGeom>
          <a:noFill/>
          <a:ln w="12700" algn="ctr">
            <a:noFill/>
            <a:miter lim="400000"/>
            <a:headEnd/>
            <a:tailEnd/>
          </a:ln>
        </p:spPr>
        <p:txBody>
          <a:bodyPr lIns="0" tIns="0" rIns="0" bIns="0"/>
          <a:lstStyle/>
          <a:p>
            <a:pPr>
              <a:lnSpc>
                <a:spcPct val="114000"/>
              </a:lnSpc>
              <a:buSzPct val="75000"/>
            </a:pPr>
            <a:r>
              <a:rPr lang="pt-BR" sz="3200">
                <a:solidFill>
                  <a:srgbClr val="000000"/>
                </a:solidFill>
                <a:latin typeface="Cambria" pitchFamily="18" charset="0"/>
              </a:rPr>
              <a:t>Ela é usada em várias regiões nas reuniões e estruturas de serviço sem ter sido aprovada, o que gera controvérsias porque não está na literatura com o verbo “servir”, mas com o verbo “escrever”.  A ideia é aprová-la sem inconvenientes e usá-la formalmente, e não porque alguém decidiu assim.</a:t>
            </a:r>
          </a:p>
        </p:txBody>
      </p:sp>
      <p:pic>
        <p:nvPicPr>
          <p:cNvPr id="39940" name="Imagem 3" descr="common ground.png"/>
          <p:cNvPicPr>
            <a:picLocks noChangeAspect="1"/>
          </p:cNvPicPr>
          <p:nvPr/>
        </p:nvPicPr>
        <p:blipFill>
          <a:blip r:embed="rId3"/>
          <a:srcRect/>
          <a:stretch>
            <a:fillRect/>
          </a:stretch>
        </p:blipFill>
        <p:spPr bwMode="auto">
          <a:xfrm>
            <a:off x="381000" y="500063"/>
            <a:ext cx="185737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hape 83"/>
          <p:cNvSpPr>
            <a:spLocks noChangeArrowheads="1"/>
          </p:cNvSpPr>
          <p:nvPr/>
        </p:nvSpPr>
        <p:spPr bwMode="auto">
          <a:xfrm>
            <a:off x="2311400" y="836613"/>
            <a:ext cx="9512300" cy="765175"/>
          </a:xfrm>
          <a:prstGeom prst="rect">
            <a:avLst/>
          </a:prstGeom>
          <a:noFill/>
          <a:ln w="12700" algn="ctr">
            <a:noFill/>
            <a:miter lim="400000"/>
            <a:headEnd/>
            <a:tailEnd/>
          </a:ln>
        </p:spPr>
        <p:txBody>
          <a:bodyPr lIns="35719" tIns="35719" rIns="35719" bIns="35719" anchor="ctr"/>
          <a:lstStyle/>
          <a:p>
            <a:pPr marL="0" lvl="1" algn="ctr" defTabSz="457200"/>
            <a:r>
              <a:rPr lang="pt-BR" sz="4500" b="1">
                <a:solidFill>
                  <a:srgbClr val="000000"/>
                </a:solidFill>
                <a:latin typeface="Cambria" pitchFamily="18" charset="0"/>
              </a:rPr>
              <a:t>Moção 5: Resposta do Quadro Mundial</a:t>
            </a:r>
          </a:p>
        </p:txBody>
      </p:sp>
      <p:sp>
        <p:nvSpPr>
          <p:cNvPr id="40963" name="Shape 86"/>
          <p:cNvSpPr>
            <a:spLocks noChangeArrowheads="1"/>
          </p:cNvSpPr>
          <p:nvPr/>
        </p:nvSpPr>
        <p:spPr bwMode="auto">
          <a:xfrm>
            <a:off x="809625" y="2428875"/>
            <a:ext cx="10379075" cy="3514725"/>
          </a:xfrm>
          <a:prstGeom prst="rect">
            <a:avLst/>
          </a:prstGeom>
          <a:noFill/>
          <a:ln w="12700" algn="ctr">
            <a:noFill/>
            <a:miter lim="400000"/>
            <a:headEnd/>
            <a:tailEnd/>
          </a:ln>
        </p:spPr>
        <p:txBody>
          <a:bodyPr lIns="0" tIns="0" rIns="0" bIns="0">
            <a:spAutoFit/>
          </a:bodyPr>
          <a:lstStyle/>
          <a:p>
            <a:pPr marL="457200" indent="-457200">
              <a:lnSpc>
                <a:spcPct val="120000"/>
              </a:lnSpc>
              <a:buSzPct val="75000"/>
              <a:buFontTx/>
              <a:buBlip>
                <a:blip r:embed="rId3"/>
              </a:buBlip>
            </a:pPr>
            <a:r>
              <a:rPr lang="pt-BR" sz="3200">
                <a:solidFill>
                  <a:srgbClr val="000000"/>
                </a:solidFill>
                <a:latin typeface="Cambria" pitchFamily="18" charset="0"/>
              </a:rPr>
              <a:t>Corpos de serviço têm adaptado essa oração da introdução do Texto Básico desse modo há décadas.</a:t>
            </a:r>
          </a:p>
          <a:p>
            <a:pPr marL="457200" indent="-457200">
              <a:lnSpc>
                <a:spcPct val="120000"/>
              </a:lnSpc>
              <a:buSzPct val="75000"/>
              <a:buFontTx/>
              <a:buBlip>
                <a:blip r:embed="rId3"/>
              </a:buBlip>
            </a:pPr>
            <a:r>
              <a:rPr lang="pt-BR" sz="3200">
                <a:solidFill>
                  <a:srgbClr val="000000"/>
                </a:solidFill>
                <a:latin typeface="Cambria" pitchFamily="18" charset="0"/>
              </a:rPr>
              <a:t>Podemos facilmente realizar esse pedido se a Irmandade aprovar a alteração da palavra e o seu uso. </a:t>
            </a:r>
          </a:p>
          <a:p>
            <a:pPr marL="457200" indent="-457200">
              <a:lnSpc>
                <a:spcPct val="120000"/>
              </a:lnSpc>
              <a:buSzPct val="75000"/>
              <a:buFontTx/>
              <a:buBlip>
                <a:blip r:embed="rId3"/>
              </a:buBlip>
            </a:pPr>
            <a:r>
              <a:rPr lang="pt-BR" sz="3200">
                <a:solidFill>
                  <a:srgbClr val="000000"/>
                </a:solidFill>
                <a:latin typeface="Cambria" pitchFamily="18" charset="0"/>
              </a:rPr>
              <a:t>Não vemos nenhum problema em adicionar o produto ao nosso conjunto de cartazes.</a:t>
            </a:r>
          </a:p>
        </p:txBody>
      </p:sp>
      <p:pic>
        <p:nvPicPr>
          <p:cNvPr id="40964" name="Imagem 3" descr="common ground.png"/>
          <p:cNvPicPr>
            <a:picLocks noChangeAspect="1"/>
          </p:cNvPicPr>
          <p:nvPr/>
        </p:nvPicPr>
        <p:blipFill>
          <a:blip r:embed="rId4"/>
          <a:srcRect/>
          <a:stretch>
            <a:fillRect/>
          </a:stretch>
        </p:blipFill>
        <p:spPr bwMode="auto">
          <a:xfrm>
            <a:off x="381000" y="500063"/>
            <a:ext cx="185737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hape 104"/>
          <p:cNvSpPr>
            <a:spLocks noChangeArrowheads="1"/>
          </p:cNvSpPr>
          <p:nvPr/>
        </p:nvSpPr>
        <p:spPr bwMode="auto">
          <a:xfrm>
            <a:off x="309563" y="2000250"/>
            <a:ext cx="11176000" cy="3429000"/>
          </a:xfrm>
          <a:prstGeom prst="rect">
            <a:avLst/>
          </a:prstGeom>
          <a:noFill/>
          <a:ln w="12700" algn="ctr">
            <a:noFill/>
            <a:miter lim="400000"/>
            <a:headEnd/>
            <a:tailEnd/>
          </a:ln>
        </p:spPr>
        <p:txBody>
          <a:bodyPr lIns="35719" tIns="35719" rIns="35719" bIns="35719" anchor="ctr"/>
          <a:lstStyle/>
          <a:p>
            <a:pPr marL="0" lvl="1" defTabSz="457200"/>
            <a:r>
              <a:rPr lang="pt-BR" sz="2400" b="1">
                <a:solidFill>
                  <a:srgbClr val="000000"/>
                </a:solidFill>
                <a:latin typeface="Cambria" pitchFamily="18" charset="0"/>
              </a:rPr>
              <a:t>Moção 5: </a:t>
            </a:r>
            <a:r>
              <a:rPr lang="pt-BR" sz="2400">
                <a:solidFill>
                  <a:srgbClr val="000000"/>
                </a:solidFill>
                <a:latin typeface="Cambria" pitchFamily="18" charset="0"/>
              </a:rPr>
              <a:t>Aprovar uma Oração do Serviço de NA, utilizando os dizeres da introdução do Texto Básico, substituindo a palavra “escrevermos” por “servirmos”, e inclui-la no conjunto de cartazes dos grupos de NA, conforme segue:</a:t>
            </a:r>
          </a:p>
          <a:p>
            <a:pPr marL="1431925" lvl="4" indent="-53975" defTabSz="457200"/>
            <a:r>
              <a:rPr lang="pt-BR" sz="2400">
                <a:solidFill>
                  <a:srgbClr val="000000"/>
                </a:solidFill>
                <a:latin typeface="Cambria" pitchFamily="18" charset="0"/>
              </a:rPr>
              <a:t>"DEUS, conceda-nos a sabedoria para escrevermos servirmos de acordo com os Seus divinos preceitos. Inspire em nós um sentido do Seu propósito.  Faça-nos servidores da Sua vontade e conceda-nos um laço de abnegação, para que esta seja verdadeiramente a Sua obra, não a nossa - para que nenhum adicto, em nenhum lugar, precise morrer dos horrores da adicção.”</a:t>
            </a:r>
          </a:p>
        </p:txBody>
      </p:sp>
      <p:sp>
        <p:nvSpPr>
          <p:cNvPr id="41987" name="Shape 105"/>
          <p:cNvSpPr>
            <a:spLocks noChangeArrowheads="1"/>
          </p:cNvSpPr>
          <p:nvPr/>
        </p:nvSpPr>
        <p:spPr bwMode="auto">
          <a:xfrm>
            <a:off x="3309938" y="5429250"/>
            <a:ext cx="8680450" cy="928688"/>
          </a:xfrm>
          <a:prstGeom prst="rect">
            <a:avLst/>
          </a:prstGeom>
          <a:noFill/>
          <a:ln w="12700" algn="ctr">
            <a:noFill/>
            <a:miter lim="400000"/>
            <a:headEnd/>
            <a:tailEnd/>
          </a:ln>
        </p:spPr>
        <p:txBody>
          <a:bodyPr lIns="35719" tIns="35719" rIns="35719" bIns="35719" anchor="ctr"/>
          <a:lstStyle/>
          <a:p>
            <a:pPr marL="0" lvl="1" defTabSz="457200"/>
            <a:r>
              <a:rPr lang="pt-BR" sz="2800" b="1">
                <a:solidFill>
                  <a:srgbClr val="000000"/>
                </a:solidFill>
                <a:latin typeface="Cambria" pitchFamily="18" charset="0"/>
              </a:rPr>
              <a:t>Propósito: </a:t>
            </a:r>
            <a:r>
              <a:rPr lang="pt-BR" sz="2800">
                <a:solidFill>
                  <a:srgbClr val="000000"/>
                </a:solidFill>
                <a:latin typeface="Cambria" pitchFamily="18" charset="0"/>
              </a:rPr>
              <a:t>Criar uma Oração do Serviço de NA deste tipo que não esteja diretamente ligada à Visão para o serviço em NA.</a:t>
            </a:r>
          </a:p>
        </p:txBody>
      </p:sp>
      <p:pic>
        <p:nvPicPr>
          <p:cNvPr id="41988" name="Imagem 3" descr="common ground.png"/>
          <p:cNvPicPr>
            <a:picLocks noChangeAspect="1"/>
          </p:cNvPicPr>
          <p:nvPr/>
        </p:nvPicPr>
        <p:blipFill>
          <a:blip r:embed="rId2"/>
          <a:srcRect/>
          <a:stretch>
            <a:fillRect/>
          </a:stretch>
        </p:blipFill>
        <p:spPr bwMode="auto">
          <a:xfrm>
            <a:off x="381000" y="500063"/>
            <a:ext cx="1857375" cy="1371600"/>
          </a:xfrm>
          <a:prstGeom prst="rect">
            <a:avLst/>
          </a:prstGeom>
          <a:noFill/>
          <a:ln w="9525">
            <a:noFill/>
            <a:miter lim="800000"/>
            <a:headEnd/>
            <a:tailEnd/>
          </a:ln>
        </p:spPr>
      </p:pic>
      <p:sp>
        <p:nvSpPr>
          <p:cNvPr id="41989" name="CaixaDeTexto 4"/>
          <p:cNvSpPr txBox="1">
            <a:spLocks noChangeArrowheads="1"/>
          </p:cNvSpPr>
          <p:nvPr/>
        </p:nvSpPr>
        <p:spPr bwMode="auto">
          <a:xfrm>
            <a:off x="3095625" y="714375"/>
            <a:ext cx="8001000" cy="1016000"/>
          </a:xfrm>
          <a:prstGeom prst="rect">
            <a:avLst/>
          </a:prstGeom>
          <a:solidFill>
            <a:schemeClr val="bg1"/>
          </a:solidFill>
          <a:ln w="9525">
            <a:noFill/>
            <a:miter lim="800000"/>
            <a:headEnd/>
            <a:tailEnd/>
          </a:ln>
        </p:spPr>
        <p:txBody>
          <a:bodyPr>
            <a:spAutoFit/>
          </a:bodyPr>
          <a:lstStyle/>
          <a:p>
            <a:r>
              <a:rPr lang="pt-BR" sz="6000" b="1">
                <a:latin typeface="Cambria" pitchFamily="18" charset="0"/>
              </a:rPr>
              <a:t>Pausa para discussão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hape 74"/>
          <p:cNvSpPr>
            <a:spLocks noChangeArrowheads="1"/>
          </p:cNvSpPr>
          <p:nvPr/>
        </p:nvSpPr>
        <p:spPr bwMode="auto">
          <a:xfrm>
            <a:off x="347663" y="758825"/>
            <a:ext cx="11336337" cy="2251075"/>
          </a:xfrm>
          <a:prstGeom prst="rect">
            <a:avLst/>
          </a:prstGeom>
          <a:noFill/>
          <a:ln w="12700" algn="ctr">
            <a:noFill/>
            <a:miter lim="400000"/>
            <a:headEnd/>
            <a:tailEnd/>
          </a:ln>
        </p:spPr>
        <p:txBody>
          <a:bodyPr lIns="35719" tIns="35719" rIns="35719" bIns="35719"/>
          <a:lstStyle/>
          <a:p>
            <a:r>
              <a:rPr lang="pt-BR" sz="3200" b="1">
                <a:solidFill>
                  <a:srgbClr val="000000"/>
                </a:solidFill>
                <a:latin typeface="Cambria" pitchFamily="18" charset="0"/>
              </a:rPr>
              <a:t>Moção 6: </a:t>
            </a:r>
            <a:r>
              <a:rPr lang="pt-BR" sz="3200">
                <a:solidFill>
                  <a:srgbClr val="000000"/>
                </a:solidFill>
                <a:latin typeface="Cambria" pitchFamily="18" charset="0"/>
              </a:rPr>
              <a:t>Direcionar o NAWS a produzir e adicionar</a:t>
            </a:r>
          </a:p>
          <a:p>
            <a:r>
              <a:rPr lang="pt-BR" sz="3200">
                <a:solidFill>
                  <a:srgbClr val="000000"/>
                </a:solidFill>
                <a:latin typeface="Cambria" pitchFamily="18" charset="0"/>
              </a:rPr>
              <a:t>ao estoque chaveiros que reflitam o aumento de tempo limpo na Irmandade Mundial; especificamente, granito para uma década, roxo para décadas limpas e rosa para 25 anos limpos.</a:t>
            </a:r>
          </a:p>
        </p:txBody>
      </p:sp>
      <p:sp>
        <p:nvSpPr>
          <p:cNvPr id="43011" name="Shape 75"/>
          <p:cNvSpPr>
            <a:spLocks noChangeShapeType="1"/>
          </p:cNvSpPr>
          <p:nvPr/>
        </p:nvSpPr>
        <p:spPr bwMode="auto">
          <a:xfrm>
            <a:off x="319088" y="3062288"/>
            <a:ext cx="11287125" cy="0"/>
          </a:xfrm>
          <a:prstGeom prst="line">
            <a:avLst/>
          </a:prstGeom>
          <a:noFill/>
          <a:ln w="63500" algn="ctr">
            <a:solidFill>
              <a:srgbClr val="92278F"/>
            </a:solidFill>
            <a:round/>
            <a:headEnd/>
            <a:tailEnd/>
          </a:ln>
        </p:spPr>
        <p:txBody>
          <a:bodyPr/>
          <a:lstStyle/>
          <a:p>
            <a:endParaRPr lang="pt-BR"/>
          </a:p>
        </p:txBody>
      </p:sp>
      <p:sp>
        <p:nvSpPr>
          <p:cNvPr id="43012" name="Shape 76"/>
          <p:cNvSpPr>
            <a:spLocks noChangeArrowheads="1"/>
          </p:cNvSpPr>
          <p:nvPr/>
        </p:nvSpPr>
        <p:spPr bwMode="auto">
          <a:xfrm>
            <a:off x="2381250" y="3571875"/>
            <a:ext cx="8975725" cy="2001838"/>
          </a:xfrm>
          <a:prstGeom prst="rect">
            <a:avLst/>
          </a:prstGeom>
          <a:noFill/>
          <a:ln w="12700" algn="ctr">
            <a:noFill/>
            <a:miter lim="400000"/>
            <a:headEnd/>
            <a:tailEnd/>
          </a:ln>
        </p:spPr>
        <p:txBody>
          <a:bodyPr lIns="35719" tIns="35719" rIns="35719" bIns="35719" anchor="ctr"/>
          <a:lstStyle/>
          <a:p>
            <a:pPr marL="0" lvl="1" defTabSz="457200"/>
            <a:r>
              <a:rPr lang="pt-BR" sz="3200" b="1">
                <a:solidFill>
                  <a:srgbClr val="000000"/>
                </a:solidFill>
                <a:latin typeface="Cambria" pitchFamily="18" charset="0"/>
              </a:rPr>
              <a:t>Propósito: </a:t>
            </a:r>
            <a:r>
              <a:rPr lang="pt-BR" sz="3200">
                <a:solidFill>
                  <a:srgbClr val="000000"/>
                </a:solidFill>
                <a:latin typeface="Cambria" pitchFamily="18" charset="0"/>
              </a:rPr>
              <a:t>Adicionar opções de chaveiros disponíveis no NAWS que indiquem um tempo limpo mais longo.</a:t>
            </a:r>
          </a:p>
          <a:p>
            <a:pPr marL="0" lvl="1" defTabSz="457200">
              <a:spcBef>
                <a:spcPts val="600"/>
              </a:spcBef>
            </a:pPr>
            <a:r>
              <a:rPr lang="pt-BR" sz="3200" b="1">
                <a:solidFill>
                  <a:srgbClr val="000000"/>
                </a:solidFill>
                <a:latin typeface="Cambria" pitchFamily="18" charset="0"/>
              </a:rPr>
              <a:t>Apresentada por: </a:t>
            </a:r>
            <a:r>
              <a:rPr lang="pt-BR" sz="3200">
                <a:solidFill>
                  <a:srgbClr val="000000"/>
                </a:solidFill>
                <a:latin typeface="Cambria" pitchFamily="18" charset="0"/>
              </a:rPr>
              <a:t>Região Leste de Nova Iorque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hape 83"/>
          <p:cNvSpPr>
            <a:spLocks noChangeArrowheads="1"/>
          </p:cNvSpPr>
          <p:nvPr/>
        </p:nvSpPr>
        <p:spPr bwMode="auto">
          <a:xfrm>
            <a:off x="2413000" y="836613"/>
            <a:ext cx="9410700" cy="765175"/>
          </a:xfrm>
          <a:prstGeom prst="rect">
            <a:avLst/>
          </a:prstGeom>
          <a:noFill/>
          <a:ln w="12700" algn="ctr">
            <a:noFill/>
            <a:miter lim="400000"/>
            <a:headEnd/>
            <a:tailEnd/>
          </a:ln>
        </p:spPr>
        <p:txBody>
          <a:bodyPr lIns="35719" tIns="35719" rIns="35719" bIns="35719" anchor="ctr"/>
          <a:lstStyle/>
          <a:p>
            <a:pPr marL="0" lvl="1" algn="ctr" defTabSz="457200"/>
            <a:r>
              <a:rPr lang="pt-BR" sz="4500" b="1">
                <a:solidFill>
                  <a:srgbClr val="000000"/>
                </a:solidFill>
                <a:latin typeface="Cambria" pitchFamily="18" charset="0"/>
              </a:rPr>
              <a:t>Moção 6: Justificativa da Região</a:t>
            </a:r>
          </a:p>
        </p:txBody>
      </p:sp>
      <p:sp>
        <p:nvSpPr>
          <p:cNvPr id="44035" name="Shape 86"/>
          <p:cNvSpPr>
            <a:spLocks noChangeArrowheads="1"/>
          </p:cNvSpPr>
          <p:nvPr/>
        </p:nvSpPr>
        <p:spPr bwMode="auto">
          <a:xfrm>
            <a:off x="523875" y="2143125"/>
            <a:ext cx="11303000" cy="4137025"/>
          </a:xfrm>
          <a:prstGeom prst="rect">
            <a:avLst/>
          </a:prstGeom>
          <a:noFill/>
          <a:ln w="12700" algn="ctr">
            <a:noFill/>
            <a:miter lim="400000"/>
            <a:headEnd/>
            <a:tailEnd/>
          </a:ln>
        </p:spPr>
        <p:txBody>
          <a:bodyPr lIns="0" tIns="0" rIns="0" bIns="0"/>
          <a:lstStyle/>
          <a:p>
            <a:pPr>
              <a:lnSpc>
                <a:spcPct val="114000"/>
              </a:lnSpc>
              <a:buSzPct val="75000"/>
            </a:pPr>
            <a:r>
              <a:rPr lang="pt-BR" sz="3000">
                <a:solidFill>
                  <a:srgbClr val="000000"/>
                </a:solidFill>
                <a:latin typeface="Cambria" pitchFamily="18" charset="0"/>
              </a:rPr>
              <a:t>A comemoração do tempo limpo é uma expressão da efetividade do nosso programa.  A moção propõe essas indicações de tempo limpo com base nos percentuais de anos sem drogas em nossa irmandade mundial (de acordo com a Pesquisa de membros de 2016), que poderão ser ajustados pela produção do NAWS conforme sua variação. Nossa esperança é que essa abordagem contemplasse a questão da prudência financeira, e que a produção pudesse estar vinculada ao crescimento efetivo da Irmandade.  </a:t>
            </a:r>
          </a:p>
        </p:txBody>
      </p:sp>
      <p:pic>
        <p:nvPicPr>
          <p:cNvPr id="44036" name="Imagem 3" descr="common ground.png"/>
          <p:cNvPicPr>
            <a:picLocks noChangeAspect="1"/>
          </p:cNvPicPr>
          <p:nvPr/>
        </p:nvPicPr>
        <p:blipFill>
          <a:blip r:embed="rId3"/>
          <a:srcRect/>
          <a:stretch>
            <a:fillRect/>
          </a:stretch>
        </p:blipFill>
        <p:spPr bwMode="auto">
          <a:xfrm>
            <a:off x="381000" y="500063"/>
            <a:ext cx="185737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hape 83"/>
          <p:cNvSpPr>
            <a:spLocks noChangeArrowheads="1"/>
          </p:cNvSpPr>
          <p:nvPr/>
        </p:nvSpPr>
        <p:spPr bwMode="auto">
          <a:xfrm>
            <a:off x="2413000" y="836613"/>
            <a:ext cx="9410700" cy="765175"/>
          </a:xfrm>
          <a:prstGeom prst="rect">
            <a:avLst/>
          </a:prstGeom>
          <a:noFill/>
          <a:ln w="12700" algn="ctr">
            <a:noFill/>
            <a:miter lim="400000"/>
            <a:headEnd/>
            <a:tailEnd/>
          </a:ln>
        </p:spPr>
        <p:txBody>
          <a:bodyPr lIns="35719" tIns="35719" rIns="35719" bIns="35719" anchor="ctr"/>
          <a:lstStyle/>
          <a:p>
            <a:pPr marL="0" lvl="1" algn="ctr" defTabSz="457200"/>
            <a:r>
              <a:rPr lang="pt-BR" sz="4500" b="1">
                <a:solidFill>
                  <a:srgbClr val="000000"/>
                </a:solidFill>
                <a:latin typeface="Cambria" pitchFamily="18" charset="0"/>
              </a:rPr>
              <a:t>Moção 6: Justificativa da Região</a:t>
            </a:r>
          </a:p>
        </p:txBody>
      </p:sp>
      <p:sp>
        <p:nvSpPr>
          <p:cNvPr id="45059" name="Shape 86"/>
          <p:cNvSpPr>
            <a:spLocks noChangeArrowheads="1"/>
          </p:cNvSpPr>
          <p:nvPr/>
        </p:nvSpPr>
        <p:spPr bwMode="auto">
          <a:xfrm>
            <a:off x="666750" y="2428875"/>
            <a:ext cx="10790238" cy="3544888"/>
          </a:xfrm>
          <a:prstGeom prst="rect">
            <a:avLst/>
          </a:prstGeom>
          <a:noFill/>
          <a:ln w="12700" algn="ctr">
            <a:noFill/>
            <a:miter lim="400000"/>
            <a:headEnd/>
            <a:tailEnd/>
          </a:ln>
        </p:spPr>
        <p:txBody>
          <a:bodyPr lIns="0" tIns="0" rIns="0" bIns="0"/>
          <a:lstStyle/>
          <a:p>
            <a:pPr>
              <a:lnSpc>
                <a:spcPct val="114000"/>
              </a:lnSpc>
              <a:buSzPct val="75000"/>
            </a:pPr>
            <a:r>
              <a:rPr lang="pt-BR" sz="3200">
                <a:solidFill>
                  <a:srgbClr val="000000"/>
                </a:solidFill>
                <a:latin typeface="Cambria" pitchFamily="18" charset="0"/>
              </a:rPr>
              <a:t>Os membros da irmandade poderiam comprar esses chaveiros para as regiões, áreas ou grupos de NA para distribuição e celebração pessoal de tempo limpo, em conformidade com o FIPT e na certeza de que 100% das compras dos membros irão apoiar nossa Irmandade a levar a mensagem ao adicto que ainda sofre.</a:t>
            </a:r>
          </a:p>
        </p:txBody>
      </p:sp>
      <p:pic>
        <p:nvPicPr>
          <p:cNvPr id="45060" name="Imagem 3" descr="common ground.png"/>
          <p:cNvPicPr>
            <a:picLocks noChangeAspect="1"/>
          </p:cNvPicPr>
          <p:nvPr/>
        </p:nvPicPr>
        <p:blipFill>
          <a:blip r:embed="rId3"/>
          <a:srcRect/>
          <a:stretch>
            <a:fillRect/>
          </a:stretch>
        </p:blipFill>
        <p:spPr bwMode="auto">
          <a:xfrm>
            <a:off x="381000" y="500063"/>
            <a:ext cx="185737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hape 83"/>
          <p:cNvSpPr>
            <a:spLocks noChangeArrowheads="1"/>
          </p:cNvSpPr>
          <p:nvPr/>
        </p:nvSpPr>
        <p:spPr bwMode="auto">
          <a:xfrm>
            <a:off x="2311400" y="836613"/>
            <a:ext cx="9512300" cy="765175"/>
          </a:xfrm>
          <a:prstGeom prst="rect">
            <a:avLst/>
          </a:prstGeom>
          <a:noFill/>
          <a:ln w="12700" algn="ctr">
            <a:noFill/>
            <a:miter lim="400000"/>
            <a:headEnd/>
            <a:tailEnd/>
          </a:ln>
        </p:spPr>
        <p:txBody>
          <a:bodyPr lIns="35719" tIns="35719" rIns="35719" bIns="35719" anchor="ctr"/>
          <a:lstStyle/>
          <a:p>
            <a:pPr marL="0" lvl="1" algn="ctr" defTabSz="457200"/>
            <a:r>
              <a:rPr lang="pt-BR" sz="4500" b="1">
                <a:solidFill>
                  <a:srgbClr val="000000"/>
                </a:solidFill>
                <a:latin typeface="Cambria" pitchFamily="18" charset="0"/>
              </a:rPr>
              <a:t>Moção 6: Resposta do Quadro Mundial</a:t>
            </a:r>
          </a:p>
        </p:txBody>
      </p:sp>
      <p:sp>
        <p:nvSpPr>
          <p:cNvPr id="46083" name="Shape 86"/>
          <p:cNvSpPr>
            <a:spLocks noChangeArrowheads="1"/>
          </p:cNvSpPr>
          <p:nvPr/>
        </p:nvSpPr>
        <p:spPr bwMode="auto">
          <a:xfrm>
            <a:off x="666750" y="2179638"/>
            <a:ext cx="11072813" cy="4089400"/>
          </a:xfrm>
          <a:prstGeom prst="rect">
            <a:avLst/>
          </a:prstGeom>
          <a:noFill/>
          <a:ln w="12700" algn="ctr">
            <a:noFill/>
            <a:miter lim="400000"/>
            <a:headEnd/>
            <a:tailEnd/>
          </a:ln>
        </p:spPr>
        <p:txBody>
          <a:bodyPr lIns="0" tIns="0" rIns="0" bIns="0">
            <a:spAutoFit/>
          </a:bodyPr>
          <a:lstStyle/>
          <a:p>
            <a:pPr marL="457200" indent="-457200">
              <a:lnSpc>
                <a:spcPct val="120000"/>
              </a:lnSpc>
              <a:buSzPct val="75000"/>
              <a:buFontTx/>
              <a:buBlip>
                <a:blip r:embed="rId3"/>
              </a:buBlip>
            </a:pPr>
            <a:r>
              <a:rPr lang="pt-BR" sz="2800">
                <a:solidFill>
                  <a:srgbClr val="000000"/>
                </a:solidFill>
                <a:latin typeface="Cambria" pitchFamily="18" charset="0"/>
              </a:rPr>
              <a:t>Não se opõem à produção de itens relativos à recuperação que se queira, mas querem evitar produzir e estocar itens não desejados.</a:t>
            </a:r>
          </a:p>
          <a:p>
            <a:pPr marL="457200" indent="-457200">
              <a:lnSpc>
                <a:spcPct val="120000"/>
              </a:lnSpc>
              <a:buSzPct val="75000"/>
              <a:buFontTx/>
              <a:buBlip>
                <a:blip r:embed="rId3"/>
              </a:buBlip>
            </a:pPr>
            <a:r>
              <a:rPr lang="pt-BR" sz="2800">
                <a:solidFill>
                  <a:srgbClr val="000000"/>
                </a:solidFill>
                <a:latin typeface="Cambria" pitchFamily="18" charset="0"/>
              </a:rPr>
              <a:t>Muitos desses chaveiros já estão em circulação.</a:t>
            </a:r>
          </a:p>
          <a:p>
            <a:pPr marL="457200" indent="-457200">
              <a:lnSpc>
                <a:spcPct val="120000"/>
              </a:lnSpc>
              <a:buSzPct val="75000"/>
              <a:buFontTx/>
              <a:buBlip>
                <a:blip r:embed="rId3"/>
              </a:buBlip>
            </a:pPr>
            <a:r>
              <a:rPr lang="pt-BR" sz="2800">
                <a:solidFill>
                  <a:srgbClr val="000000"/>
                </a:solidFill>
                <a:latin typeface="Cambria" pitchFamily="18" charset="0"/>
              </a:rPr>
              <a:t>O NAWS atualmente produz chaveiros em 50 línguas, muitas das quais têm demanda mínima por esses chaveiros.</a:t>
            </a:r>
          </a:p>
          <a:p>
            <a:pPr marL="457200" indent="-457200">
              <a:lnSpc>
                <a:spcPct val="120000"/>
              </a:lnSpc>
              <a:buSzPct val="75000"/>
              <a:buFontTx/>
              <a:buBlip>
                <a:blip r:embed="rId3"/>
              </a:buBlip>
            </a:pPr>
            <a:r>
              <a:rPr lang="pt-BR" sz="2800">
                <a:solidFill>
                  <a:srgbClr val="000000"/>
                </a:solidFill>
                <a:latin typeface="Cambria" pitchFamily="18" charset="0"/>
              </a:rPr>
              <a:t>A WSC repetidamente afirmou que questões de produção não devem ser dedicidas através do </a:t>
            </a:r>
            <a:r>
              <a:rPr lang="pt-BR" sz="2800" i="1">
                <a:solidFill>
                  <a:srgbClr val="000000"/>
                </a:solidFill>
                <a:latin typeface="Cambria" pitchFamily="18" charset="0"/>
              </a:rPr>
              <a:t>CAR. </a:t>
            </a:r>
            <a:r>
              <a:rPr lang="pt-BR" sz="2800">
                <a:solidFill>
                  <a:srgbClr val="000000"/>
                </a:solidFill>
                <a:latin typeface="Cambria" pitchFamily="18" charset="0"/>
              </a:rPr>
              <a:t>Esse tipo de questões deve ser enviado diretamente ao Quadro Mundial.</a:t>
            </a:r>
          </a:p>
        </p:txBody>
      </p:sp>
      <p:pic>
        <p:nvPicPr>
          <p:cNvPr id="46084" name="Imagem 3" descr="common ground.png"/>
          <p:cNvPicPr>
            <a:picLocks noChangeAspect="1"/>
          </p:cNvPicPr>
          <p:nvPr/>
        </p:nvPicPr>
        <p:blipFill>
          <a:blip r:embed="rId4"/>
          <a:srcRect/>
          <a:stretch>
            <a:fillRect/>
          </a:stretch>
        </p:blipFill>
        <p:spPr bwMode="auto">
          <a:xfrm>
            <a:off x="381000" y="500063"/>
            <a:ext cx="185737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hape 104"/>
          <p:cNvSpPr>
            <a:spLocks noChangeArrowheads="1"/>
          </p:cNvSpPr>
          <p:nvPr/>
        </p:nvSpPr>
        <p:spPr bwMode="auto">
          <a:xfrm>
            <a:off x="381000" y="2143125"/>
            <a:ext cx="11176000" cy="1989138"/>
          </a:xfrm>
          <a:prstGeom prst="rect">
            <a:avLst/>
          </a:prstGeom>
          <a:noFill/>
          <a:ln w="12700" algn="ctr">
            <a:noFill/>
            <a:miter lim="400000"/>
            <a:headEnd/>
            <a:tailEnd/>
          </a:ln>
        </p:spPr>
        <p:txBody>
          <a:bodyPr lIns="35719" tIns="35719" rIns="35719" bIns="35719" anchor="ctr"/>
          <a:lstStyle/>
          <a:p>
            <a:pPr marL="0" lvl="1" defTabSz="457200"/>
            <a:r>
              <a:rPr lang="pt-BR" sz="3200" b="1">
                <a:solidFill>
                  <a:srgbClr val="000000"/>
                </a:solidFill>
                <a:latin typeface="Cambria" pitchFamily="18" charset="0"/>
              </a:rPr>
              <a:t>Moção 6: </a:t>
            </a:r>
            <a:r>
              <a:rPr lang="pt-BR" sz="3200">
                <a:solidFill>
                  <a:srgbClr val="000000"/>
                </a:solidFill>
                <a:latin typeface="Cambria" pitchFamily="18" charset="0"/>
              </a:rPr>
              <a:t>Direcionar o NAWS a produzir e adicionar ao estoque chaveiros que reflitam o aumento de tempo limpo na Irmandade Mundial; especificamente, granito para uma década, roxo para décadas limpas e rosa para 25 anos limpos.</a:t>
            </a:r>
          </a:p>
        </p:txBody>
      </p:sp>
      <p:sp>
        <p:nvSpPr>
          <p:cNvPr id="47107" name="Shape 105"/>
          <p:cNvSpPr>
            <a:spLocks noChangeArrowheads="1"/>
          </p:cNvSpPr>
          <p:nvPr/>
        </p:nvSpPr>
        <p:spPr bwMode="auto">
          <a:xfrm>
            <a:off x="2882900" y="4827588"/>
            <a:ext cx="7967663" cy="1246187"/>
          </a:xfrm>
          <a:prstGeom prst="rect">
            <a:avLst/>
          </a:prstGeom>
          <a:noFill/>
          <a:ln w="12700" algn="ctr">
            <a:noFill/>
            <a:miter lim="400000"/>
            <a:headEnd/>
            <a:tailEnd/>
          </a:ln>
        </p:spPr>
        <p:txBody>
          <a:bodyPr lIns="35719" tIns="35719" rIns="35719" bIns="35719" anchor="ctr"/>
          <a:lstStyle/>
          <a:p>
            <a:pPr marL="0" lvl="1" defTabSz="457200"/>
            <a:r>
              <a:rPr lang="pt-BR" sz="3200" b="1">
                <a:solidFill>
                  <a:srgbClr val="000000"/>
                </a:solidFill>
                <a:latin typeface="Cambria" pitchFamily="18" charset="0"/>
              </a:rPr>
              <a:t>Propósito: </a:t>
            </a:r>
            <a:r>
              <a:rPr lang="pt-BR" sz="3200">
                <a:solidFill>
                  <a:srgbClr val="000000"/>
                </a:solidFill>
                <a:latin typeface="Cambria" pitchFamily="18" charset="0"/>
              </a:rPr>
              <a:t>Adicionar opções de chaveiros disponíveis no NAWS que indiquem um tempo limpo mais longo.</a:t>
            </a:r>
          </a:p>
        </p:txBody>
      </p:sp>
      <p:pic>
        <p:nvPicPr>
          <p:cNvPr id="47108" name="Imagem 3" descr="common ground.png"/>
          <p:cNvPicPr>
            <a:picLocks noChangeAspect="1"/>
          </p:cNvPicPr>
          <p:nvPr/>
        </p:nvPicPr>
        <p:blipFill>
          <a:blip r:embed="rId2"/>
          <a:srcRect/>
          <a:stretch>
            <a:fillRect/>
          </a:stretch>
        </p:blipFill>
        <p:spPr bwMode="auto">
          <a:xfrm>
            <a:off x="381000" y="500063"/>
            <a:ext cx="1857375" cy="1371600"/>
          </a:xfrm>
          <a:prstGeom prst="rect">
            <a:avLst/>
          </a:prstGeom>
          <a:noFill/>
          <a:ln w="9525">
            <a:noFill/>
            <a:miter lim="800000"/>
            <a:headEnd/>
            <a:tailEnd/>
          </a:ln>
        </p:spPr>
      </p:pic>
      <p:sp>
        <p:nvSpPr>
          <p:cNvPr id="47109" name="CaixaDeTexto 4"/>
          <p:cNvSpPr txBox="1">
            <a:spLocks noChangeArrowheads="1"/>
          </p:cNvSpPr>
          <p:nvPr/>
        </p:nvSpPr>
        <p:spPr bwMode="auto">
          <a:xfrm>
            <a:off x="3095625" y="714375"/>
            <a:ext cx="8001000" cy="1016000"/>
          </a:xfrm>
          <a:prstGeom prst="rect">
            <a:avLst/>
          </a:prstGeom>
          <a:solidFill>
            <a:schemeClr val="bg1"/>
          </a:solidFill>
          <a:ln w="9525">
            <a:noFill/>
            <a:miter lim="800000"/>
            <a:headEnd/>
            <a:tailEnd/>
          </a:ln>
        </p:spPr>
        <p:txBody>
          <a:bodyPr>
            <a:spAutoFit/>
          </a:bodyPr>
          <a:lstStyle/>
          <a:p>
            <a:r>
              <a:rPr lang="pt-BR" sz="6000" b="1">
                <a:latin typeface="Cambria" pitchFamily="18" charset="0"/>
              </a:rPr>
              <a:t>Pausa para discussão</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hape 115"/>
          <p:cNvSpPr>
            <a:spLocks noChangeArrowheads="1"/>
          </p:cNvSpPr>
          <p:nvPr/>
        </p:nvSpPr>
        <p:spPr bwMode="auto">
          <a:xfrm>
            <a:off x="6238875" y="1058863"/>
            <a:ext cx="5953125" cy="3660775"/>
          </a:xfrm>
          <a:prstGeom prst="rect">
            <a:avLst/>
          </a:prstGeom>
          <a:noFill/>
          <a:ln w="12700" algn="ctr">
            <a:noFill/>
            <a:miter lim="400000"/>
            <a:headEnd/>
            <a:tailEnd/>
          </a:ln>
        </p:spPr>
        <p:txBody>
          <a:bodyPr lIns="22860" rIns="22860"/>
          <a:lstStyle/>
          <a:p>
            <a:pPr marL="307975" indent="-307975" defTabSz="457200">
              <a:spcBef>
                <a:spcPts val="600"/>
              </a:spcBef>
              <a:buSzPct val="75000"/>
              <a:buFontTx/>
              <a:buChar char="•"/>
            </a:pPr>
            <a:r>
              <a:rPr lang="pt-BR" sz="2700" b="1">
                <a:solidFill>
                  <a:srgbClr val="FFFFFF"/>
                </a:solidFill>
                <a:latin typeface="Cambria" pitchFamily="18" charset="0"/>
              </a:rPr>
              <a:t>Quatro outras apresentações estão disponíveis na internet.</a:t>
            </a:r>
          </a:p>
          <a:p>
            <a:pPr marL="307975" indent="-307975" defTabSz="457200">
              <a:spcBef>
                <a:spcPts val="600"/>
              </a:spcBef>
              <a:buSzPct val="75000"/>
              <a:buFontTx/>
              <a:buChar char="•"/>
            </a:pPr>
            <a:r>
              <a:rPr lang="pt-BR" sz="2700" b="1">
                <a:solidFill>
                  <a:srgbClr val="FFFFFF"/>
                </a:solidFill>
                <a:latin typeface="Cambria" pitchFamily="18" charset="0"/>
              </a:rPr>
              <a:t>Enquetes disponíveis na internet.</a:t>
            </a:r>
          </a:p>
          <a:p>
            <a:pPr marL="307975" indent="-307975" defTabSz="457200">
              <a:spcBef>
                <a:spcPts val="600"/>
              </a:spcBef>
              <a:buSzPct val="75000"/>
              <a:buFontTx/>
              <a:buChar char="•"/>
            </a:pPr>
            <a:r>
              <a:rPr lang="pt-BR" sz="2700" b="1">
                <a:solidFill>
                  <a:srgbClr val="FFFFFF"/>
                </a:solidFill>
                <a:latin typeface="Cambria" pitchFamily="18" charset="0"/>
              </a:rPr>
              <a:t>O</a:t>
            </a:r>
            <a:r>
              <a:rPr lang="pt-BR" sz="2700" b="1" i="1">
                <a:solidFill>
                  <a:srgbClr val="FFFFFF"/>
                </a:solidFill>
                <a:latin typeface="Cambria" pitchFamily="18" charset="0"/>
              </a:rPr>
              <a:t> CAR</a:t>
            </a:r>
            <a:r>
              <a:rPr lang="pt-BR" sz="2700" b="1">
                <a:solidFill>
                  <a:srgbClr val="FFFFFF"/>
                </a:solidFill>
                <a:latin typeface="Cambria" pitchFamily="18" charset="0"/>
              </a:rPr>
              <a:t> pode ser baixado e cópias impressas podem ser requisitadas dos Serviços Mundiais de NA</a:t>
            </a:r>
          </a:p>
          <a:p>
            <a:pPr lvl="1" defTabSz="457200">
              <a:spcBef>
                <a:spcPts val="600"/>
              </a:spcBef>
              <a:buSzPct val="75000"/>
            </a:pPr>
            <a:r>
              <a:rPr lang="pt-BR" sz="2700" b="1" u="sng">
                <a:solidFill>
                  <a:srgbClr val="00B0F0"/>
                </a:solidFill>
                <a:latin typeface="Cambria" pitchFamily="18" charset="0"/>
              </a:rPr>
              <a:t>www.na.org/conference</a:t>
            </a:r>
          </a:p>
          <a:p>
            <a:pPr lvl="1" defTabSz="457200">
              <a:spcBef>
                <a:spcPts val="600"/>
              </a:spcBef>
              <a:buSzPct val="75000"/>
            </a:pPr>
            <a:r>
              <a:rPr lang="pt-BR" sz="2700" b="1" u="sng">
                <a:solidFill>
                  <a:srgbClr val="00B0F0"/>
                </a:solidFill>
                <a:latin typeface="Cambria" pitchFamily="18" charset="0"/>
              </a:rPr>
              <a:t>worldboard@na.org </a:t>
            </a:r>
          </a:p>
        </p:txBody>
      </p:sp>
      <p:pic>
        <p:nvPicPr>
          <p:cNvPr id="48131" name="Imagem 2" descr="Capturar.PNG"/>
          <p:cNvPicPr>
            <a:picLocks noChangeAspect="1"/>
          </p:cNvPicPr>
          <p:nvPr/>
        </p:nvPicPr>
        <p:blipFill>
          <a:blip r:embed="rId3"/>
          <a:srcRect/>
          <a:stretch>
            <a:fillRect/>
          </a:stretch>
        </p:blipFill>
        <p:spPr bwMode="auto">
          <a:xfrm rot="-1034506">
            <a:off x="696913" y="381000"/>
            <a:ext cx="4940300" cy="6338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a:spLocks noChangeArrowheads="1"/>
          </p:cNvSpPr>
          <p:nvPr/>
        </p:nvSpPr>
        <p:spPr bwMode="auto">
          <a:xfrm>
            <a:off x="774700" y="2347913"/>
            <a:ext cx="11604625" cy="2286000"/>
          </a:xfrm>
          <a:prstGeom prst="rect">
            <a:avLst/>
          </a:prstGeom>
          <a:solidFill>
            <a:srgbClr val="FFFFFF"/>
          </a:solidFill>
          <a:ln w="63500" algn="ctr">
            <a:solidFill>
              <a:srgbClr val="92278F"/>
            </a:solidFill>
            <a:miter lim="400000"/>
            <a:headEnd/>
            <a:tailEnd/>
          </a:ln>
        </p:spPr>
        <p:txBody>
          <a:bodyPr lIns="35719" tIns="35719" rIns="35719" bIns="35719" anchor="ctr"/>
          <a:lstStyle/>
          <a:p>
            <a:pPr algn="ctr" latinLnBrk="1" hangingPunct="0"/>
            <a:r>
              <a:rPr lang="pt-BR" sz="6000" b="1">
                <a:solidFill>
                  <a:srgbClr val="000000"/>
                </a:solidFill>
                <a:latin typeface="Cambria" pitchFamily="18" charset="0"/>
              </a:rPr>
              <a:t>Introdução ao </a:t>
            </a:r>
            <a:r>
              <a:rPr lang="pt-BR" sz="6000" b="1" i="1">
                <a:solidFill>
                  <a:srgbClr val="000000"/>
                </a:solidFill>
                <a:latin typeface="Cambria" pitchFamily="18" charset="0"/>
              </a:rPr>
              <a:t>CAR de 2018</a:t>
            </a:r>
          </a:p>
        </p:txBody>
      </p:sp>
      <p:pic>
        <p:nvPicPr>
          <p:cNvPr id="13315" name="Imagem 2" descr="base comum.png"/>
          <p:cNvPicPr>
            <a:picLocks noChangeAspect="1"/>
          </p:cNvPicPr>
          <p:nvPr/>
        </p:nvPicPr>
        <p:blipFill>
          <a:blip r:embed="rId3"/>
          <a:srcRect/>
          <a:stretch>
            <a:fillRect/>
          </a:stretch>
        </p:blipFill>
        <p:spPr bwMode="auto">
          <a:xfrm>
            <a:off x="238125" y="214313"/>
            <a:ext cx="4143375" cy="2084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4"/>
          <p:cNvSpPr>
            <a:spLocks noChangeArrowheads="1"/>
          </p:cNvSpPr>
          <p:nvPr>
            <p:ph type="body" idx="4294967295"/>
          </p:nvPr>
        </p:nvSpPr>
        <p:spPr>
          <a:xfrm>
            <a:off x="6983413" y="806450"/>
            <a:ext cx="4800600" cy="4492625"/>
          </a:xfrm>
        </p:spPr>
        <p:txBody>
          <a:bodyPr/>
          <a:lstStyle/>
          <a:p>
            <a:pPr marL="288925" indent="-288925" defTabSz="457200" eaLnBrk="1" hangingPunct="1">
              <a:spcBef>
                <a:spcPts val="900"/>
              </a:spcBef>
              <a:spcAft>
                <a:spcPts val="600"/>
              </a:spcAft>
              <a:buSzPct val="75000"/>
            </a:pPr>
            <a:r>
              <a:rPr lang="pt-BR" b="1" smtClean="0">
                <a:solidFill>
                  <a:srgbClr val="FFFFFF"/>
                </a:solidFill>
                <a:latin typeface="Cambria" pitchFamily="18" charset="0"/>
              </a:rPr>
              <a:t>Visão geral do ciclo</a:t>
            </a:r>
          </a:p>
          <a:p>
            <a:pPr marL="288925" indent="-288925" defTabSz="457200" eaLnBrk="1" hangingPunct="1">
              <a:spcBef>
                <a:spcPts val="900"/>
              </a:spcBef>
              <a:spcAft>
                <a:spcPts val="600"/>
              </a:spcAft>
              <a:buSzPct val="75000"/>
            </a:pPr>
            <a:r>
              <a:rPr lang="pt-BR" b="1" smtClean="0">
                <a:solidFill>
                  <a:srgbClr val="FFFFFF"/>
                </a:solidFill>
                <a:latin typeface="Cambria" pitchFamily="18" charset="0"/>
              </a:rPr>
              <a:t>Preparando para a WSC</a:t>
            </a:r>
          </a:p>
          <a:p>
            <a:pPr marL="288925" indent="-288925" defTabSz="457200" eaLnBrk="1" hangingPunct="1">
              <a:spcBef>
                <a:spcPts val="900"/>
              </a:spcBef>
              <a:spcAft>
                <a:spcPts val="600"/>
              </a:spcAft>
              <a:buSzPct val="75000"/>
            </a:pPr>
            <a:r>
              <a:rPr lang="pt-BR" b="1" smtClean="0">
                <a:solidFill>
                  <a:srgbClr val="FFFFFF"/>
                </a:solidFill>
                <a:latin typeface="Cambria" pitchFamily="18" charset="0"/>
              </a:rPr>
              <a:t>O que acontece na WSC</a:t>
            </a:r>
          </a:p>
          <a:p>
            <a:pPr marL="288925" indent="-288925" defTabSz="457200" eaLnBrk="1" hangingPunct="1">
              <a:spcBef>
                <a:spcPts val="900"/>
              </a:spcBef>
              <a:spcAft>
                <a:spcPts val="600"/>
              </a:spcAft>
              <a:buSzPct val="75000"/>
            </a:pPr>
            <a:r>
              <a:rPr lang="pt-BR" b="1" smtClean="0">
                <a:solidFill>
                  <a:srgbClr val="FFFFFF"/>
                </a:solidFill>
                <a:latin typeface="Cambria" pitchFamily="18" charset="0"/>
              </a:rPr>
              <a:t>CAT e </a:t>
            </a:r>
            <a:r>
              <a:rPr lang="pt-BR" b="1" i="1" smtClean="0">
                <a:solidFill>
                  <a:srgbClr val="FFFFFF"/>
                </a:solidFill>
                <a:latin typeface="Cambria" pitchFamily="18" charset="0"/>
              </a:rPr>
              <a:t>Conference Report (Relatório da Conferência)</a:t>
            </a:r>
          </a:p>
          <a:p>
            <a:pPr marL="288925" indent="-288925" defTabSz="457200" eaLnBrk="1" hangingPunct="1">
              <a:spcBef>
                <a:spcPts val="900"/>
              </a:spcBef>
              <a:spcAft>
                <a:spcPts val="600"/>
              </a:spcAft>
              <a:buSzPct val="75000"/>
            </a:pPr>
            <a:r>
              <a:rPr lang="pt-BR" b="1" smtClean="0">
                <a:solidFill>
                  <a:srgbClr val="FFFFFF"/>
                </a:solidFill>
                <a:latin typeface="Cambria" pitchFamily="18" charset="0"/>
              </a:rPr>
              <a:t>Moções de 1 a 6</a:t>
            </a:r>
          </a:p>
        </p:txBody>
      </p:sp>
      <p:pic>
        <p:nvPicPr>
          <p:cNvPr id="14339" name="Imagem 2" descr="sobre essa base comum  - cadeiras.PNG"/>
          <p:cNvPicPr>
            <a:picLocks noChangeAspect="1"/>
          </p:cNvPicPr>
          <p:nvPr/>
        </p:nvPicPr>
        <p:blipFill>
          <a:blip r:embed="rId3"/>
          <a:srcRect/>
          <a:stretch>
            <a:fillRect/>
          </a:stretch>
        </p:blipFill>
        <p:spPr bwMode="auto">
          <a:xfrm>
            <a:off x="0" y="0"/>
            <a:ext cx="6238875"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a:spLocks noChangeArrowheads="1"/>
          </p:cNvSpPr>
          <p:nvPr/>
        </p:nvSpPr>
        <p:spPr bwMode="auto">
          <a:xfrm>
            <a:off x="320675" y="287338"/>
            <a:ext cx="11960225" cy="1646237"/>
          </a:xfrm>
          <a:prstGeom prst="rect">
            <a:avLst/>
          </a:prstGeom>
          <a:solidFill>
            <a:srgbClr val="FFFFFF"/>
          </a:solidFill>
          <a:ln w="63500" algn="ctr">
            <a:solidFill>
              <a:srgbClr val="92278F"/>
            </a:solidFill>
            <a:miter lim="400000"/>
            <a:headEnd/>
            <a:tailEnd/>
          </a:ln>
        </p:spPr>
        <p:txBody>
          <a:bodyPr lIns="2468880" tIns="0" rIns="36576" bIns="36576" anchor="ctr"/>
          <a:lstStyle/>
          <a:p>
            <a:pPr algn="ctr" latinLnBrk="1" hangingPunct="0"/>
            <a:r>
              <a:rPr lang="pt-BR" sz="4500" b="1">
                <a:solidFill>
                  <a:srgbClr val="000000"/>
                </a:solidFill>
                <a:latin typeface="Cambria" pitchFamily="18" charset="0"/>
              </a:rPr>
              <a:t>Moções Regionais</a:t>
            </a:r>
          </a:p>
        </p:txBody>
      </p:sp>
      <p:sp>
        <p:nvSpPr>
          <p:cNvPr id="15363" name="Shape 68"/>
          <p:cNvSpPr>
            <a:spLocks noChangeArrowheads="1"/>
          </p:cNvSpPr>
          <p:nvPr/>
        </p:nvSpPr>
        <p:spPr bwMode="auto">
          <a:xfrm>
            <a:off x="877888" y="2247900"/>
            <a:ext cx="10718800" cy="4252913"/>
          </a:xfrm>
          <a:prstGeom prst="rect">
            <a:avLst/>
          </a:prstGeom>
          <a:noFill/>
          <a:ln w="12700" algn="ctr">
            <a:noFill/>
            <a:miter lim="400000"/>
            <a:headEnd/>
            <a:tailEnd/>
          </a:ln>
        </p:spPr>
        <p:txBody>
          <a:bodyPr lIns="0" tIns="0" rIns="0" bIns="0"/>
          <a:lstStyle/>
          <a:p>
            <a:pPr marL="457200" indent="-457200">
              <a:lnSpc>
                <a:spcPct val="120000"/>
              </a:lnSpc>
              <a:buSzPct val="75000"/>
              <a:buFontTx/>
              <a:buBlip>
                <a:blip r:embed="rId3"/>
              </a:buBlip>
            </a:pPr>
            <a:r>
              <a:rPr lang="pt-BR" sz="3600">
                <a:solidFill>
                  <a:srgbClr val="000000"/>
                </a:solidFill>
                <a:latin typeface="Cambria" pitchFamily="18" charset="0"/>
              </a:rPr>
              <a:t>25 moções regionais neste </a:t>
            </a:r>
            <a:r>
              <a:rPr lang="pt-BR" sz="3600" i="1">
                <a:solidFill>
                  <a:srgbClr val="000000"/>
                </a:solidFill>
                <a:latin typeface="Cambria" pitchFamily="18" charset="0"/>
              </a:rPr>
              <a:t>CAR</a:t>
            </a:r>
            <a:r>
              <a:rPr lang="pt-BR" sz="3600">
                <a:solidFill>
                  <a:srgbClr val="000000"/>
                </a:solidFill>
                <a:latin typeface="Cambria" pitchFamily="18" charset="0"/>
              </a:rPr>
              <a:t>, o maior número em 20 anos.</a:t>
            </a:r>
          </a:p>
          <a:p>
            <a:pPr marL="457200" indent="-457200">
              <a:lnSpc>
                <a:spcPct val="120000"/>
              </a:lnSpc>
              <a:buSzPct val="75000"/>
              <a:buFontTx/>
              <a:buBlip>
                <a:blip r:embed="rId3"/>
              </a:buBlip>
            </a:pPr>
            <a:r>
              <a:rPr lang="pt-BR" sz="3600">
                <a:solidFill>
                  <a:srgbClr val="000000"/>
                </a:solidFill>
                <a:latin typeface="Cambria" pitchFamily="18" charset="0"/>
              </a:rPr>
              <a:t>As moções foram agrupadas em categorias para facilitar.</a:t>
            </a:r>
          </a:p>
          <a:p>
            <a:pPr marL="457200" indent="-457200">
              <a:lnSpc>
                <a:spcPct val="120000"/>
              </a:lnSpc>
              <a:buSzPct val="75000"/>
              <a:buFontTx/>
              <a:buBlip>
                <a:blip r:embed="rId3"/>
              </a:buBlip>
            </a:pPr>
            <a:r>
              <a:rPr lang="pt-BR" sz="3600">
                <a:solidFill>
                  <a:srgbClr val="000000"/>
                </a:solidFill>
                <a:latin typeface="Cambria" pitchFamily="18" charset="0"/>
              </a:rPr>
              <a:t>A maioria das moções incluem histórico e fontes.</a:t>
            </a:r>
          </a:p>
          <a:p>
            <a:pPr marL="457200" indent="-457200">
              <a:lnSpc>
                <a:spcPct val="120000"/>
              </a:lnSpc>
              <a:buSzPct val="75000"/>
            </a:pPr>
            <a:endParaRPr lang="en-US" altLang="en-US" sz="3600">
              <a:solidFill>
                <a:srgbClr val="000000"/>
              </a:solidFill>
              <a:latin typeface="Cambria" pitchFamily="18" charset="0"/>
              <a:sym typeface="PopplLaudatio-Regular"/>
            </a:endParaRPr>
          </a:p>
        </p:txBody>
      </p:sp>
      <p:pic>
        <p:nvPicPr>
          <p:cNvPr id="15364" name="Imagem 4" descr="common ground.png"/>
          <p:cNvPicPr>
            <a:picLocks noChangeAspect="1"/>
          </p:cNvPicPr>
          <p:nvPr/>
        </p:nvPicPr>
        <p:blipFill>
          <a:blip r:embed="rId4"/>
          <a:srcRect/>
          <a:stretch>
            <a:fillRect/>
          </a:stretch>
        </p:blipFill>
        <p:spPr bwMode="auto">
          <a:xfrm>
            <a:off x="381000" y="357188"/>
            <a:ext cx="1857375" cy="154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a:spLocks noChangeArrowheads="1"/>
          </p:cNvSpPr>
          <p:nvPr/>
        </p:nvSpPr>
        <p:spPr bwMode="auto">
          <a:xfrm>
            <a:off x="320675" y="287338"/>
            <a:ext cx="11960225" cy="1646237"/>
          </a:xfrm>
          <a:prstGeom prst="rect">
            <a:avLst/>
          </a:prstGeom>
          <a:solidFill>
            <a:srgbClr val="FFFFFF"/>
          </a:solidFill>
          <a:ln w="63500" algn="ctr">
            <a:solidFill>
              <a:srgbClr val="92278F"/>
            </a:solidFill>
            <a:miter lim="400000"/>
            <a:headEnd/>
            <a:tailEnd/>
          </a:ln>
        </p:spPr>
        <p:txBody>
          <a:bodyPr lIns="2468880" tIns="0" rIns="36576" bIns="36576" anchor="ctr"/>
          <a:lstStyle/>
          <a:p>
            <a:pPr algn="ctr" latinLnBrk="1" hangingPunct="0"/>
            <a:r>
              <a:rPr lang="pt-BR" sz="4500" b="1">
                <a:solidFill>
                  <a:srgbClr val="000000"/>
                </a:solidFill>
                <a:latin typeface="Cambria" pitchFamily="18" charset="0"/>
              </a:rPr>
              <a:t>Moções Regionais</a:t>
            </a:r>
          </a:p>
        </p:txBody>
      </p:sp>
      <p:sp>
        <p:nvSpPr>
          <p:cNvPr id="16387" name="Shape 68"/>
          <p:cNvSpPr>
            <a:spLocks noChangeArrowheads="1"/>
          </p:cNvSpPr>
          <p:nvPr/>
        </p:nvSpPr>
        <p:spPr bwMode="auto">
          <a:xfrm>
            <a:off x="877888" y="2247900"/>
            <a:ext cx="10436225" cy="4152900"/>
          </a:xfrm>
          <a:prstGeom prst="rect">
            <a:avLst/>
          </a:prstGeom>
          <a:noFill/>
          <a:ln w="12700" algn="ctr">
            <a:noFill/>
            <a:miter lim="400000"/>
            <a:headEnd/>
            <a:tailEnd/>
          </a:ln>
        </p:spPr>
        <p:txBody>
          <a:bodyPr lIns="0" tIns="0" rIns="0" bIns="0"/>
          <a:lstStyle/>
          <a:p>
            <a:pPr marL="457200" indent="-457200">
              <a:lnSpc>
                <a:spcPct val="120000"/>
              </a:lnSpc>
              <a:buSzPct val="75000"/>
              <a:buFontTx/>
              <a:buBlip>
                <a:blip r:embed="rId3"/>
              </a:buBlip>
            </a:pPr>
            <a:r>
              <a:rPr lang="pt-BR" sz="3300">
                <a:solidFill>
                  <a:srgbClr val="000000"/>
                </a:solidFill>
                <a:latin typeface="Cambria" pitchFamily="18" charset="0"/>
              </a:rPr>
              <a:t>O ideal é que os itens do </a:t>
            </a:r>
            <a:r>
              <a:rPr lang="pt-BR" sz="3300" i="1">
                <a:solidFill>
                  <a:srgbClr val="000000"/>
                </a:solidFill>
                <a:latin typeface="Cambria" pitchFamily="18" charset="0"/>
              </a:rPr>
              <a:t>CAR</a:t>
            </a:r>
            <a:r>
              <a:rPr lang="pt-BR" sz="3300">
                <a:solidFill>
                  <a:srgbClr val="000000"/>
                </a:solidFill>
                <a:latin typeface="Cambria" pitchFamily="18" charset="0"/>
              </a:rPr>
              <a:t> sejam resultado de discussões anteriores e de sugestões.</a:t>
            </a:r>
          </a:p>
          <a:p>
            <a:pPr marL="457200" indent="-457200">
              <a:lnSpc>
                <a:spcPct val="120000"/>
              </a:lnSpc>
              <a:buSzPct val="75000"/>
              <a:buFontTx/>
              <a:buBlip>
                <a:blip r:embed="rId3"/>
              </a:buBlip>
            </a:pPr>
            <a:r>
              <a:rPr lang="pt-BR" sz="3300">
                <a:solidFill>
                  <a:srgbClr val="000000"/>
                </a:solidFill>
                <a:latin typeface="Cambria" pitchFamily="18" charset="0"/>
              </a:rPr>
              <a:t>O </a:t>
            </a:r>
            <a:r>
              <a:rPr lang="pt-BR" sz="3300" i="1">
                <a:solidFill>
                  <a:srgbClr val="000000"/>
                </a:solidFill>
                <a:latin typeface="Cambria" pitchFamily="18" charset="0"/>
              </a:rPr>
              <a:t>CAR</a:t>
            </a:r>
            <a:r>
              <a:rPr lang="pt-BR" sz="3300">
                <a:solidFill>
                  <a:srgbClr val="000000"/>
                </a:solidFill>
                <a:latin typeface="Cambria" pitchFamily="18" charset="0"/>
              </a:rPr>
              <a:t> não é o local ideal para lidar com </a:t>
            </a:r>
            <a:r>
              <a:rPr lang="en-US" sz="3300">
                <a:latin typeface="Calibri" pitchFamily="34" charset="0"/>
              </a:rPr>
              <a:t/>
            </a:r>
            <a:br>
              <a:rPr lang="en-US" sz="3300">
                <a:latin typeface="Calibri" pitchFamily="34" charset="0"/>
              </a:rPr>
            </a:br>
            <a:r>
              <a:rPr lang="pt-BR" sz="3300">
                <a:solidFill>
                  <a:srgbClr val="000000"/>
                </a:solidFill>
                <a:latin typeface="Cambria" pitchFamily="18" charset="0"/>
              </a:rPr>
              <a:t>questões de produção.</a:t>
            </a:r>
          </a:p>
          <a:p>
            <a:pPr marL="457200" indent="-457200">
              <a:lnSpc>
                <a:spcPct val="120000"/>
              </a:lnSpc>
              <a:buSzPct val="75000"/>
              <a:buFontTx/>
              <a:buBlip>
                <a:blip r:embed="rId3"/>
              </a:buBlip>
            </a:pPr>
            <a:r>
              <a:rPr lang="pt-BR" sz="3300">
                <a:solidFill>
                  <a:srgbClr val="000000"/>
                </a:solidFill>
                <a:latin typeface="Cambria" pitchFamily="18" charset="0"/>
              </a:rPr>
              <a:t>As questões e ideias de produção podem ser enviadas diretamente para  </a:t>
            </a:r>
            <a:r>
              <a:rPr lang="pt-BR" sz="3300">
                <a:solidFill>
                  <a:srgbClr val="000000"/>
                </a:solidFill>
                <a:latin typeface="Cambria" pitchFamily="18" charset="0"/>
                <a:hlinkClick r:id="rId4"/>
              </a:rPr>
              <a:t>worldboard@na.org</a:t>
            </a:r>
            <a:r>
              <a:rPr lang="pt-BR" sz="3300">
                <a:solidFill>
                  <a:srgbClr val="000000"/>
                </a:solidFill>
                <a:latin typeface="Cambria" pitchFamily="18" charset="0"/>
              </a:rPr>
              <a:t> </a:t>
            </a:r>
          </a:p>
          <a:p>
            <a:pPr marL="457200" indent="-457200">
              <a:lnSpc>
                <a:spcPct val="120000"/>
              </a:lnSpc>
              <a:buSzPct val="75000"/>
              <a:buFontTx/>
              <a:buBlip>
                <a:blip r:embed="rId3"/>
              </a:buBlip>
            </a:pPr>
            <a:endParaRPr lang="en-US" altLang="en-US" sz="3300">
              <a:solidFill>
                <a:srgbClr val="000000"/>
              </a:solidFill>
              <a:latin typeface="Cambria" pitchFamily="18" charset="0"/>
              <a:sym typeface="PopplLaudatio-Regular"/>
            </a:endParaRPr>
          </a:p>
        </p:txBody>
      </p:sp>
      <p:pic>
        <p:nvPicPr>
          <p:cNvPr id="16388" name="Imagem 4" descr="common ground.png"/>
          <p:cNvPicPr>
            <a:picLocks noChangeAspect="1"/>
          </p:cNvPicPr>
          <p:nvPr/>
        </p:nvPicPr>
        <p:blipFill>
          <a:blip r:embed="rId5"/>
          <a:srcRect/>
          <a:stretch>
            <a:fillRect/>
          </a:stretch>
        </p:blipFill>
        <p:spPr bwMode="auto">
          <a:xfrm>
            <a:off x="381000" y="357188"/>
            <a:ext cx="1857375" cy="154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a:spLocks noChangeArrowheads="1"/>
          </p:cNvSpPr>
          <p:nvPr/>
        </p:nvSpPr>
        <p:spPr bwMode="auto">
          <a:xfrm>
            <a:off x="320675" y="287338"/>
            <a:ext cx="11960225" cy="1646237"/>
          </a:xfrm>
          <a:prstGeom prst="rect">
            <a:avLst/>
          </a:prstGeom>
          <a:solidFill>
            <a:srgbClr val="FFFFFF"/>
          </a:solidFill>
          <a:ln w="63500" algn="ctr">
            <a:solidFill>
              <a:srgbClr val="92278F"/>
            </a:solidFill>
            <a:miter lim="400000"/>
            <a:headEnd/>
            <a:tailEnd/>
          </a:ln>
        </p:spPr>
        <p:txBody>
          <a:bodyPr lIns="2468880" tIns="0" rIns="36576" bIns="36576" anchor="ctr"/>
          <a:lstStyle/>
          <a:p>
            <a:pPr algn="ctr" latinLnBrk="1" hangingPunct="0"/>
            <a:r>
              <a:rPr lang="pt-BR" sz="4500" b="1">
                <a:solidFill>
                  <a:srgbClr val="000000"/>
                </a:solidFill>
                <a:latin typeface="Cambria" pitchFamily="18" charset="0"/>
              </a:rPr>
              <a:t>Moções Regionais</a:t>
            </a:r>
          </a:p>
        </p:txBody>
      </p:sp>
      <p:sp>
        <p:nvSpPr>
          <p:cNvPr id="17411" name="Shape 68"/>
          <p:cNvSpPr>
            <a:spLocks noChangeArrowheads="1"/>
          </p:cNvSpPr>
          <p:nvPr/>
        </p:nvSpPr>
        <p:spPr bwMode="auto">
          <a:xfrm>
            <a:off x="881063" y="2428875"/>
            <a:ext cx="10790237" cy="3822700"/>
          </a:xfrm>
          <a:prstGeom prst="rect">
            <a:avLst/>
          </a:prstGeom>
          <a:noFill/>
          <a:ln w="12700" algn="ctr">
            <a:noFill/>
            <a:miter lim="400000"/>
            <a:headEnd/>
            <a:tailEnd/>
          </a:ln>
        </p:spPr>
        <p:txBody>
          <a:bodyPr lIns="0" tIns="0" rIns="0" bIns="0"/>
          <a:lstStyle/>
          <a:p>
            <a:pPr marL="457200" indent="-457200">
              <a:lnSpc>
                <a:spcPct val="120000"/>
              </a:lnSpc>
              <a:buSzPct val="75000"/>
              <a:buFontTx/>
              <a:buBlip>
                <a:blip r:embed="rId3"/>
              </a:buBlip>
            </a:pPr>
            <a:r>
              <a:rPr lang="pt-BR" sz="2800">
                <a:solidFill>
                  <a:srgbClr val="000000"/>
                </a:solidFill>
                <a:latin typeface="Cambria" pitchFamily="18" charset="0"/>
              </a:rPr>
              <a:t>Será que dúzias de moções no </a:t>
            </a:r>
            <a:r>
              <a:rPr lang="pt-BR" sz="2800" i="1">
                <a:solidFill>
                  <a:srgbClr val="000000"/>
                </a:solidFill>
                <a:latin typeface="Cambria" pitchFamily="18" charset="0"/>
              </a:rPr>
              <a:t>CAR</a:t>
            </a:r>
            <a:r>
              <a:rPr lang="pt-BR" sz="2800">
                <a:solidFill>
                  <a:srgbClr val="000000"/>
                </a:solidFill>
                <a:latin typeface="Cambria" pitchFamily="18" charset="0"/>
              </a:rPr>
              <a:t> são um passo atrás em nosso esforço em direção a um processo de decisão?</a:t>
            </a:r>
          </a:p>
          <a:p>
            <a:pPr marL="457200" indent="-457200">
              <a:lnSpc>
                <a:spcPct val="120000"/>
              </a:lnSpc>
              <a:buSzPct val="75000"/>
              <a:buFontTx/>
              <a:buBlip>
                <a:blip r:embed="rId3"/>
              </a:buBlip>
            </a:pPr>
            <a:r>
              <a:rPr lang="pt-BR" sz="2800">
                <a:solidFill>
                  <a:srgbClr val="000000"/>
                </a:solidFill>
                <a:latin typeface="Cambria" pitchFamily="18" charset="0"/>
              </a:rPr>
              <a:t>Como podemos discutir as questões na Irmandade toda?</a:t>
            </a:r>
          </a:p>
          <a:p>
            <a:pPr marL="457200" indent="-457200">
              <a:lnSpc>
                <a:spcPct val="120000"/>
              </a:lnSpc>
              <a:buSzPct val="75000"/>
              <a:buFontTx/>
              <a:buBlip>
                <a:blip r:embed="rId3"/>
              </a:buBlip>
            </a:pPr>
            <a:r>
              <a:rPr lang="pt-BR" sz="2800">
                <a:solidFill>
                  <a:srgbClr val="000000"/>
                </a:solidFill>
                <a:latin typeface="Cambria" pitchFamily="18" charset="0"/>
              </a:rPr>
              <a:t>Moções do </a:t>
            </a:r>
            <a:r>
              <a:rPr lang="pt-BR" sz="2800" i="1">
                <a:solidFill>
                  <a:srgbClr val="000000"/>
                </a:solidFill>
                <a:latin typeface="Cambria" pitchFamily="18" charset="0"/>
              </a:rPr>
              <a:t>CAR</a:t>
            </a:r>
            <a:r>
              <a:rPr lang="pt-BR" sz="2800">
                <a:solidFill>
                  <a:srgbClr val="000000"/>
                </a:solidFill>
                <a:latin typeface="Cambria" pitchFamily="18" charset="0"/>
              </a:rPr>
              <a:t> são traduzidas e discutidas por milhares </a:t>
            </a:r>
            <a:r>
              <a:rPr lang="en-US" sz="2800">
                <a:latin typeface="Calibri" pitchFamily="34" charset="0"/>
              </a:rPr>
              <a:t/>
            </a:r>
            <a:br>
              <a:rPr lang="en-US" sz="2800">
                <a:latin typeface="Calibri" pitchFamily="34" charset="0"/>
              </a:rPr>
            </a:br>
            <a:r>
              <a:rPr lang="pt-BR" sz="2800">
                <a:solidFill>
                  <a:srgbClr val="000000"/>
                </a:solidFill>
                <a:latin typeface="Cambria" pitchFamily="18" charset="0"/>
              </a:rPr>
              <a:t>de grpuos e membros em todo o mundo.</a:t>
            </a:r>
          </a:p>
          <a:p>
            <a:pPr marL="457200" indent="-457200">
              <a:lnSpc>
                <a:spcPct val="120000"/>
              </a:lnSpc>
              <a:buSzPct val="75000"/>
              <a:buFontTx/>
              <a:buBlip>
                <a:blip r:embed="rId3"/>
              </a:buBlip>
            </a:pPr>
            <a:r>
              <a:rPr lang="pt-BR" sz="2800">
                <a:solidFill>
                  <a:srgbClr val="000000"/>
                </a:solidFill>
                <a:latin typeface="Cambria" pitchFamily="18" charset="0"/>
              </a:rPr>
              <a:t>O nosso melhor estado de coisas é quando buscamos a consciência de grupo sobre como levar a mensagem com mais sucesso. </a:t>
            </a:r>
          </a:p>
          <a:p>
            <a:pPr marL="457200" indent="-457200">
              <a:lnSpc>
                <a:spcPct val="120000"/>
              </a:lnSpc>
              <a:buSzPct val="75000"/>
              <a:buFontTx/>
              <a:buBlip>
                <a:blip r:embed="rId3"/>
              </a:buBlip>
            </a:pPr>
            <a:endParaRPr lang="en-US" altLang="en-US" sz="3300">
              <a:solidFill>
                <a:srgbClr val="000000"/>
              </a:solidFill>
              <a:latin typeface="Cambria" pitchFamily="18" charset="0"/>
              <a:sym typeface="PopplLaudatio-Regular"/>
            </a:endParaRPr>
          </a:p>
        </p:txBody>
      </p:sp>
      <p:pic>
        <p:nvPicPr>
          <p:cNvPr id="17412" name="Imagem 4" descr="common ground.png"/>
          <p:cNvPicPr>
            <a:picLocks noChangeAspect="1"/>
          </p:cNvPicPr>
          <p:nvPr/>
        </p:nvPicPr>
        <p:blipFill>
          <a:blip r:embed="rId4"/>
          <a:srcRect/>
          <a:stretch>
            <a:fillRect/>
          </a:stretch>
        </p:blipFill>
        <p:spPr bwMode="auto">
          <a:xfrm>
            <a:off x="381000" y="357188"/>
            <a:ext cx="1857375" cy="154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a:spLocks noChangeArrowheads="1"/>
          </p:cNvSpPr>
          <p:nvPr/>
        </p:nvSpPr>
        <p:spPr bwMode="auto">
          <a:xfrm>
            <a:off x="320675" y="287338"/>
            <a:ext cx="11960225" cy="1646237"/>
          </a:xfrm>
          <a:prstGeom prst="rect">
            <a:avLst/>
          </a:prstGeom>
          <a:solidFill>
            <a:srgbClr val="FFFFFF"/>
          </a:solidFill>
          <a:ln w="63500" algn="ctr">
            <a:solidFill>
              <a:srgbClr val="92278F"/>
            </a:solidFill>
            <a:miter lim="400000"/>
            <a:headEnd/>
            <a:tailEnd/>
          </a:ln>
        </p:spPr>
        <p:txBody>
          <a:bodyPr lIns="2468880" tIns="0" rIns="36576" bIns="36576" anchor="ctr"/>
          <a:lstStyle/>
          <a:p>
            <a:pPr algn="ctr" latinLnBrk="1" hangingPunct="0"/>
            <a:r>
              <a:rPr lang="pt-BR" sz="4500" b="1">
                <a:solidFill>
                  <a:srgbClr val="000000"/>
                </a:solidFill>
                <a:latin typeface="Cambria" pitchFamily="18" charset="0"/>
              </a:rPr>
              <a:t>Moções Regionais</a:t>
            </a:r>
          </a:p>
        </p:txBody>
      </p:sp>
      <p:sp>
        <p:nvSpPr>
          <p:cNvPr id="18435" name="Shape 68"/>
          <p:cNvSpPr>
            <a:spLocks noChangeArrowheads="1"/>
          </p:cNvSpPr>
          <p:nvPr/>
        </p:nvSpPr>
        <p:spPr bwMode="auto">
          <a:xfrm>
            <a:off x="881063" y="2428875"/>
            <a:ext cx="10433050" cy="3752850"/>
          </a:xfrm>
          <a:prstGeom prst="rect">
            <a:avLst/>
          </a:prstGeom>
          <a:noFill/>
          <a:ln w="12700" algn="ctr">
            <a:noFill/>
            <a:miter lim="400000"/>
            <a:headEnd/>
            <a:tailEnd/>
          </a:ln>
        </p:spPr>
        <p:txBody>
          <a:bodyPr wrap="none" lIns="0" tIns="0" rIns="0" bIns="0"/>
          <a:lstStyle/>
          <a:p>
            <a:pPr marL="457200" indent="-457200">
              <a:lnSpc>
                <a:spcPct val="120000"/>
              </a:lnSpc>
              <a:buSzPct val="75000"/>
              <a:buFontTx/>
              <a:buBlip>
                <a:blip r:embed="rId3"/>
              </a:buBlip>
            </a:pPr>
            <a:r>
              <a:rPr lang="pt-BR" sz="3300">
                <a:solidFill>
                  <a:srgbClr val="000000"/>
                </a:solidFill>
                <a:latin typeface="Cambria" pitchFamily="18" charset="0"/>
              </a:rPr>
              <a:t>As primeiras seis moções regionas estão relacionadas</a:t>
            </a:r>
          </a:p>
          <a:p>
            <a:pPr marL="457200" indent="-457200">
              <a:lnSpc>
                <a:spcPct val="120000"/>
              </a:lnSpc>
              <a:buSzPct val="75000"/>
            </a:pPr>
            <a:r>
              <a:rPr lang="pt-BR" sz="3300">
                <a:solidFill>
                  <a:srgbClr val="000000"/>
                </a:solidFill>
                <a:latin typeface="Cambria" pitchFamily="18" charset="0"/>
              </a:rPr>
              <a:t>à literatura e a questões de produção.</a:t>
            </a:r>
          </a:p>
          <a:p>
            <a:pPr marL="457200" indent="-457200">
              <a:lnSpc>
                <a:spcPct val="120000"/>
              </a:lnSpc>
              <a:buSzPct val="75000"/>
              <a:buFontTx/>
              <a:buBlip>
                <a:blip r:embed="rId3"/>
              </a:buBlip>
            </a:pPr>
            <a:r>
              <a:rPr lang="pt-BR" sz="3300">
                <a:solidFill>
                  <a:srgbClr val="000000"/>
                </a:solidFill>
                <a:latin typeface="Cambria" pitchFamily="18" charset="0"/>
              </a:rPr>
              <a:t>Links para material relevante do </a:t>
            </a:r>
            <a:r>
              <a:rPr lang="pt-BR" sz="3300" i="1">
                <a:solidFill>
                  <a:srgbClr val="000000"/>
                </a:solidFill>
                <a:latin typeface="Cambria" pitchFamily="18" charset="0"/>
              </a:rPr>
              <a:t>CAR</a:t>
            </a:r>
            <a:r>
              <a:rPr lang="pt-BR" sz="3300">
                <a:solidFill>
                  <a:srgbClr val="000000"/>
                </a:solidFill>
                <a:latin typeface="Cambria" pitchFamily="18" charset="0"/>
              </a:rPr>
              <a:t>:</a:t>
            </a:r>
          </a:p>
          <a:p>
            <a:pPr marL="914400" lvl="1" indent="-457200">
              <a:lnSpc>
                <a:spcPct val="120000"/>
              </a:lnSpc>
              <a:buSzPct val="75000"/>
              <a:buFont typeface="Courier New" pitchFamily="49" charset="0"/>
              <a:buChar char="o"/>
            </a:pPr>
            <a:r>
              <a:rPr lang="pt-BR" sz="3300" i="1">
                <a:solidFill>
                  <a:srgbClr val="000000"/>
                </a:solidFill>
                <a:latin typeface="Cambria" pitchFamily="18" charset="0"/>
              </a:rPr>
              <a:t>Mídias sociais e nossos prinípios orientadores</a:t>
            </a:r>
          </a:p>
          <a:p>
            <a:pPr marL="914400" lvl="1" indent="-457200">
              <a:lnSpc>
                <a:spcPct val="120000"/>
              </a:lnSpc>
              <a:buSzPct val="75000"/>
              <a:buFont typeface="Courier New" pitchFamily="49" charset="0"/>
              <a:buChar char="o"/>
            </a:pPr>
            <a:r>
              <a:rPr lang="pt-BR" sz="3300" i="1">
                <a:solidFill>
                  <a:srgbClr val="000000"/>
                </a:solidFill>
                <a:latin typeface="Cambria" pitchFamily="18" charset="0"/>
              </a:rPr>
              <a:t>Para pais e responsáveis de jovens em NA</a:t>
            </a:r>
          </a:p>
          <a:p>
            <a:pPr marL="914400" lvl="1" indent="-457200">
              <a:lnSpc>
                <a:spcPct val="120000"/>
              </a:lnSpc>
              <a:buSzPct val="75000"/>
              <a:buFont typeface="Courier New" pitchFamily="49" charset="0"/>
              <a:buChar char="o"/>
            </a:pPr>
            <a:r>
              <a:rPr lang="pt-BR" sz="3300">
                <a:solidFill>
                  <a:srgbClr val="000000"/>
                </a:solidFill>
                <a:latin typeface="Cambria" pitchFamily="18" charset="0"/>
              </a:rPr>
              <a:t>Processos de aprovação de material de NA</a:t>
            </a:r>
          </a:p>
        </p:txBody>
      </p:sp>
      <p:pic>
        <p:nvPicPr>
          <p:cNvPr id="18436" name="Imagem 4" descr="common ground.png"/>
          <p:cNvPicPr>
            <a:picLocks noChangeAspect="1"/>
          </p:cNvPicPr>
          <p:nvPr/>
        </p:nvPicPr>
        <p:blipFill>
          <a:blip r:embed="rId4"/>
          <a:srcRect/>
          <a:stretch>
            <a:fillRect/>
          </a:stretch>
        </p:blipFill>
        <p:spPr bwMode="auto">
          <a:xfrm>
            <a:off x="381000" y="357188"/>
            <a:ext cx="1857375" cy="154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6.2"/>
  <p:tag name="AS_RELEASE_DATE" val="2016.11.04"/>
  <p:tag name="AS_TITLE" val="Aspose.Slides for Java"/>
  <p:tag name="AS_VERSION" val="16.10.0.0"/>
</p:tagLst>
</file>

<file path=ppt/theme/theme1.xml><?xml version="1.0" encoding="utf-8"?>
<a:theme xmlns:a="http://schemas.openxmlformats.org/drawingml/2006/main" name="1_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1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10.xml><?xml version="1.0" encoding="utf-8"?>
<a:theme xmlns:a="http://schemas.openxmlformats.org/drawingml/2006/main" name="Tema do Offic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2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3.xml><?xml version="1.0" encoding="utf-8"?>
<a:theme xmlns:a="http://schemas.openxmlformats.org/drawingml/2006/main" name="3_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3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4.xml><?xml version="1.0" encoding="utf-8"?>
<a:theme xmlns:a="http://schemas.openxmlformats.org/drawingml/2006/main" name="4_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4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5.xml><?xml version="1.0" encoding="utf-8"?>
<a:theme xmlns:a="http://schemas.openxmlformats.org/drawingml/2006/main" name="5_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5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6.xml><?xml version="1.0" encoding="utf-8"?>
<a:theme xmlns:a="http://schemas.openxmlformats.org/drawingml/2006/main" name="6_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6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7.xml><?xml version="1.0" encoding="utf-8"?>
<a:theme xmlns:a="http://schemas.openxmlformats.org/drawingml/2006/main" name="7_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7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8.xml><?xml version="1.0" encoding="utf-8"?>
<a:theme xmlns:a="http://schemas.openxmlformats.org/drawingml/2006/main" name="8_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8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9.xml><?xml version="1.0" encoding="utf-8"?>
<a:theme xmlns:a="http://schemas.openxmlformats.org/drawingml/2006/main" name="9_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9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docProps/app.xml><?xml version="1.0" encoding="utf-8"?>
<Properties xmlns="http://schemas.openxmlformats.org/officeDocument/2006/extended-properties" xmlns:vt="http://schemas.openxmlformats.org/officeDocument/2006/docPropsVTypes">
  <Template/>
  <TotalTime>6022</TotalTime>
  <Words>5795</Words>
  <Application>Microsoft Office PowerPoint</Application>
  <PresentationFormat>Personalizar</PresentationFormat>
  <Paragraphs>266</Paragraphs>
  <Slides>38</Slides>
  <Notes>32</Notes>
  <HiddenSlides>0</HiddenSlides>
  <MMClips>0</MMClips>
  <ScaleCrop>false</ScaleCrop>
  <HeadingPairs>
    <vt:vector size="6" baseType="variant">
      <vt:variant>
        <vt:lpstr>Fontes usadas</vt:lpstr>
      </vt:variant>
      <vt:variant>
        <vt:i4>11</vt:i4>
      </vt:variant>
      <vt:variant>
        <vt:lpstr>Tema</vt:lpstr>
      </vt:variant>
      <vt:variant>
        <vt:i4>9</vt:i4>
      </vt:variant>
      <vt:variant>
        <vt:lpstr>Títulos de slides</vt:lpstr>
      </vt:variant>
      <vt:variant>
        <vt:i4>38</vt:i4>
      </vt:variant>
    </vt:vector>
  </HeadingPairs>
  <TitlesOfParts>
    <vt:vector size="58" baseType="lpstr">
      <vt:lpstr>Arial</vt:lpstr>
      <vt:lpstr>Calibri Light</vt:lpstr>
      <vt:lpstr>Calibri</vt:lpstr>
      <vt:lpstr>Cambria</vt:lpstr>
      <vt:lpstr>Boton BQ Medium</vt:lpstr>
      <vt:lpstr>Helvetica</vt:lpstr>
      <vt:lpstr>PopplLaudatio-Regular</vt:lpstr>
      <vt:lpstr>PopplLaudatio-Italic</vt:lpstr>
      <vt:lpstr>BotonBQ-Bold</vt:lpstr>
      <vt:lpstr>Symbol</vt:lpstr>
      <vt:lpstr>Courier New</vt:lpstr>
      <vt:lpstr>1_Office Theme</vt:lpstr>
      <vt:lpstr>2_Office Theme</vt:lpstr>
      <vt:lpstr>3_Office Theme</vt:lpstr>
      <vt:lpstr>4_Office Theme</vt:lpstr>
      <vt:lpstr>5_Office Theme</vt:lpstr>
      <vt:lpstr>6_Office Theme</vt:lpstr>
      <vt:lpstr>7_Office Theme</vt:lpstr>
      <vt:lpstr>8_Office Theme</vt:lpstr>
      <vt:lpstr>9_Office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Elson</dc:creator>
  <cp:lastModifiedBy>Carlos Puig</cp:lastModifiedBy>
  <cp:revision>151</cp:revision>
  <cp:lastPrinted>1601-01-01T00:00:00Z</cp:lastPrinted>
  <dcterms:created xsi:type="dcterms:W3CDTF">2017-11-17T00:20:40Z</dcterms:created>
  <dcterms:modified xsi:type="dcterms:W3CDTF">2017-12-27T19:40:50Z</dcterms:modified>
</cp:coreProperties>
</file>