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sldIdLst>
    <p:sldId id="272" r:id="rId3"/>
    <p:sldId id="281" r:id="rId4"/>
    <p:sldId id="275" r:id="rId5"/>
    <p:sldId id="274" r:id="rId6"/>
    <p:sldId id="273" r:id="rId7"/>
    <p:sldId id="277" r:id="rId8"/>
    <p:sldId id="262" r:id="rId9"/>
    <p:sldId id="282" r:id="rId10"/>
    <p:sldId id="287" r:id="rId11"/>
    <p:sldId id="279" r:id="rId12"/>
    <p:sldId id="288" r:id="rId13"/>
    <p:sldId id="278" r:id="rId14"/>
    <p:sldId id="289" r:id="rId15"/>
    <p:sldId id="292" r:id="rId16"/>
    <p:sldId id="291" r:id="rId17"/>
    <p:sldId id="286" r:id="rId18"/>
    <p:sldId id="293" r:id="rId19"/>
    <p:sldId id="294" r:id="rId20"/>
    <p:sldId id="295"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Elson" initials="NE"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CB3E1"/>
    <a:srgbClr val="373896"/>
    <a:srgbClr val="92278F"/>
    <a:srgbClr val="27AAE1"/>
    <a:srgbClr val="A7A9AC"/>
    <a:srgbClr val="8037B7"/>
    <a:srgbClr val="632B8D"/>
    <a:srgbClr val="873AC0"/>
    <a:srgbClr val="8C3FC5"/>
    <a:srgbClr val="AC7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2" autoAdjust="0"/>
    <p:restoredTop sz="57150"/>
  </p:normalViewPr>
  <p:slideViewPr>
    <p:cSldViewPr snapToGrid="0">
      <p:cViewPr varScale="1">
        <p:scale>
          <a:sx n="92" d="100"/>
          <a:sy n="92" d="100"/>
        </p:scale>
        <p:origin x="720" y="176"/>
      </p:cViewPr>
      <p:guideLst/>
    </p:cSldViewPr>
  </p:slideViewPr>
  <p:notesTextViewPr>
    <p:cViewPr>
      <p:scale>
        <a:sx n="1" d="1"/>
        <a:sy n="1" d="1"/>
      </p:scale>
      <p:origin x="0" y="0"/>
    </p:cViewPr>
  </p:notesTextViewPr>
  <p:notesViewPr>
    <p:cSldViewPr snapToGrid="0">
      <p:cViewPr varScale="1">
        <p:scale>
          <a:sx n="68" d="100"/>
          <a:sy n="6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244BA-47F4-43E5-9BC9-2E508171E1B2}" type="datetimeFigureOut">
              <a:rPr lang="en-US" smtClean="0"/>
              <a:t>12/19/17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7E59A-E94F-4ECF-9DD7-38BA2B65DD8A}" type="slidenum">
              <a:rPr lang="en-US" smtClean="0"/>
              <a:t>‹#›</a:t>
            </a:fld>
            <a:endParaRPr lang="en-US"/>
          </a:p>
        </p:txBody>
      </p:sp>
    </p:spTree>
    <p:extLst>
      <p:ext uri="{BB962C8B-B14F-4D97-AF65-F5344CB8AC3E}">
        <p14:creationId xmlns:p14="http://schemas.microsoft.com/office/powerpoint/2010/main" val="418560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na.org/conferenc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na.org/conferenc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na.org/conferenc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org/conference" TargetMode="External"/><Relationship Id="rId4" Type="http://schemas.openxmlformats.org/officeDocument/2006/relationships/hyperlink" Target="worldboard@na.org"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a.org/conferenc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na.org/futur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fifth of five videos covering material in the 2018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for short).</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a:t>
            </a:fld>
            <a:endParaRPr lang="en-US"/>
          </a:p>
        </p:txBody>
      </p:sp>
    </p:spTree>
    <p:extLst>
      <p:ext uri="{BB962C8B-B14F-4D97-AF65-F5344CB8AC3E}">
        <p14:creationId xmlns:p14="http://schemas.microsoft.com/office/powerpoint/2010/main" val="290155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grateful for the thoughtful input from members and service bodies around the world that helps to frame the World Services Strategic Plan. Your participation ensures that we are working toward the goals that are most important to the Fellowship, and toward achieving A Vision for NA Service.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10</a:t>
            </a:fld>
            <a:endParaRPr lang="en-US"/>
          </a:p>
        </p:txBody>
      </p:sp>
    </p:spTree>
    <p:extLst>
      <p:ext uri="{BB962C8B-B14F-4D97-AF65-F5344CB8AC3E}">
        <p14:creationId xmlns:p14="http://schemas.microsoft.com/office/powerpoint/2010/main" val="25262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move on now to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covering literature, service material, and issue discussion topics.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2016, we included a survey in the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to help set priorities for recovery literature, service material, and Issue Discussion Topics (or IDTs). The survey results helped the 2016 Conference select IDTs and focus the recovery literature and service material projects it approved.  The 2016 survey was such an effective way to get this input from the Fellowship that we have included another survey in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11</a:t>
            </a:fld>
            <a:endParaRPr lang="en-US"/>
          </a:p>
        </p:txBody>
      </p:sp>
    </p:spTree>
    <p:extLst>
      <p:ext uri="{BB962C8B-B14F-4D97-AF65-F5344CB8AC3E}">
        <p14:creationId xmlns:p14="http://schemas.microsoft.com/office/powerpoint/2010/main" val="73015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survey is longer than the previous one because we received so many ideas from Conference participants for what should be on the list. We also received helpful ideas through regional input to our strategic planning process, emails and calls to World Services, workshop results, conversations with Board members, and Conference participant input on an initial draft of the survey.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12</a:t>
            </a:fld>
            <a:endParaRPr lang="en-US"/>
          </a:p>
        </p:txBody>
      </p:sp>
    </p:spTree>
    <p:extLst>
      <p:ext uri="{BB962C8B-B14F-4D97-AF65-F5344CB8AC3E}">
        <p14:creationId xmlns:p14="http://schemas.microsoft.com/office/powerpoint/2010/main" val="64267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survey is a way for the Fellowship to tell us what it believes are priorities for new recovery literature and/or service material. Items that gain traction—like a new meditation book and an IP on mental health/mental illness in 2016—may get WSC approval for the next steps. This might involve collecting front-end input through surveys or web meetings to shape a project plan for consideration at WSC 2020.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13</a:t>
            </a:fld>
            <a:endParaRPr lang="en-US"/>
          </a:p>
        </p:txBody>
      </p:sp>
    </p:spTree>
    <p:extLst>
      <p:ext uri="{BB962C8B-B14F-4D97-AF65-F5344CB8AC3E}">
        <p14:creationId xmlns:p14="http://schemas.microsoft.com/office/powerpoint/2010/main" val="294640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Unless otherwise directed by WSC 2018, during the upcoming cycle we plan to prioritize work on the focuses agreed upon by WSC 2016: a meditation book and an IP on mental health/mental illness. The results of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will help prioritize possible </a:t>
            </a:r>
            <a:r>
              <a:rPr lang="en-US" sz="1200" u="sng" kern="1200" dirty="0" smtClean="0">
                <a:solidFill>
                  <a:schemeClr val="tx1"/>
                </a:solidFill>
                <a:effectLst/>
                <a:latin typeface="+mn-lt"/>
                <a:ea typeface="+mn-ea"/>
                <a:cs typeface="+mn-cs"/>
              </a:rPr>
              <a:t>future</a:t>
            </a:r>
            <a:r>
              <a:rPr lang="en-US" sz="1200" kern="1200" dirty="0" smtClean="0">
                <a:solidFill>
                  <a:schemeClr val="tx1"/>
                </a:solidFill>
                <a:effectLst/>
                <a:latin typeface="+mn-lt"/>
                <a:ea typeface="+mn-ea"/>
                <a:cs typeface="+mn-cs"/>
              </a:rPr>
              <a:t> work and project plans.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choose at least one, but no more than two from the list. The Recovery Literature Survey begins on page 32 of the 2018 CAR and is also available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14</a:t>
            </a:fld>
            <a:endParaRPr lang="en-US"/>
          </a:p>
        </p:txBody>
      </p:sp>
    </p:spTree>
    <p:extLst>
      <p:ext uri="{BB962C8B-B14F-4D97-AF65-F5344CB8AC3E}">
        <p14:creationId xmlns:p14="http://schemas.microsoft.com/office/powerpoint/2010/main" val="312310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full list of items in the recovery literature section of the survey. Again, we encourage you to share your ideas.</a:t>
            </a:r>
          </a:p>
          <a:p>
            <a:endParaRPr lang="en-US" sz="950" b="1" dirty="0" smtClean="0"/>
          </a:p>
          <a:p>
            <a:r>
              <a:rPr lang="en-US" sz="950" b="1" dirty="0" smtClean="0"/>
              <a:t>Recovery </a:t>
            </a:r>
            <a:r>
              <a:rPr lang="en-US" sz="950" b="1" dirty="0"/>
              <a:t>Literature Survey</a:t>
            </a:r>
            <a:endParaRPr lang="en-US" sz="950" dirty="0"/>
          </a:p>
          <a:p>
            <a:r>
              <a:rPr lang="en-US" sz="950" dirty="0"/>
              <a:t>Adapt Social Media and Our Guiding Principles to an IP from an SP</a:t>
            </a:r>
          </a:p>
          <a:p>
            <a:r>
              <a:rPr lang="en-US" sz="950" dirty="0"/>
              <a:t>An IP for members: NA and addicts on DRT/MAT</a:t>
            </a:r>
          </a:p>
          <a:p>
            <a:r>
              <a:rPr lang="en-US" sz="950" dirty="0"/>
              <a:t>Booklet of Step study questions taken from “How It Works” in the Basic Text </a:t>
            </a:r>
          </a:p>
          <a:p>
            <a:r>
              <a:rPr lang="en-US" sz="950" dirty="0"/>
              <a:t>Booklet of Step study questions from It Works: How and Why and/or Living Clean</a:t>
            </a:r>
          </a:p>
          <a:p>
            <a:r>
              <a:rPr lang="en-US" sz="950" dirty="0"/>
              <a:t>Step working booklet focused mainly on Steps 1–3 aimed primarily for new members and those in treatment and drug courts</a:t>
            </a:r>
          </a:p>
          <a:p>
            <a:r>
              <a:rPr lang="en-US" sz="950" dirty="0"/>
              <a:t>Step working guide aimed at members not new to the Steps, as a follow-up set of Steps</a:t>
            </a:r>
          </a:p>
          <a:p>
            <a:r>
              <a:rPr lang="en-US" sz="950" dirty="0"/>
              <a:t>Concepts book similar to Guiding Principles</a:t>
            </a:r>
          </a:p>
          <a:p>
            <a:r>
              <a:rPr lang="en-US" sz="950" dirty="0"/>
              <a:t>List and definition of spiritual principles</a:t>
            </a:r>
          </a:p>
          <a:p>
            <a:r>
              <a:rPr lang="en-US" sz="950" dirty="0"/>
              <a:t>The spiritual benefits of service </a:t>
            </a:r>
          </a:p>
          <a:p>
            <a:r>
              <a:rPr lang="en-US" sz="950" dirty="0"/>
              <a:t>Members’ experience, strength, and hope on trustworthiness and trusting</a:t>
            </a:r>
          </a:p>
          <a:p>
            <a:r>
              <a:rPr lang="en-US" sz="950" dirty="0"/>
              <a:t>Atmosphere of recovery in service</a:t>
            </a:r>
          </a:p>
          <a:p>
            <a:r>
              <a:rPr lang="en-US" sz="950" dirty="0"/>
              <a:t>Appropriate meeting behavior</a:t>
            </a:r>
          </a:p>
          <a:p>
            <a:r>
              <a:rPr lang="en-US" sz="950" dirty="0"/>
              <a:t>Pamphlet on the First Tradition</a:t>
            </a:r>
          </a:p>
          <a:p>
            <a:r>
              <a:rPr lang="en-US" sz="950" dirty="0"/>
              <a:t>Literature targeted to: Younger members</a:t>
            </a:r>
          </a:p>
          <a:p>
            <a:r>
              <a:rPr lang="en-US" sz="950" dirty="0"/>
              <a:t>Literature targeted to: Older members</a:t>
            </a:r>
          </a:p>
          <a:p>
            <a:r>
              <a:rPr lang="en-US" sz="950" dirty="0"/>
              <a:t>Literature targeted to: Experienced members/“oldtimers”</a:t>
            </a:r>
          </a:p>
          <a:p>
            <a:r>
              <a:rPr lang="en-US" sz="950" dirty="0"/>
              <a:t>Literature targeted to: LGBTQ members</a:t>
            </a:r>
          </a:p>
          <a:p>
            <a:r>
              <a:rPr lang="en-US" sz="950" dirty="0"/>
              <a:t>Literature targeted to: Women in recovery</a:t>
            </a:r>
          </a:p>
          <a:p>
            <a:r>
              <a:rPr lang="en-US" sz="950" dirty="0"/>
              <a:t>Literature targeted to: First nations/indigenous members</a:t>
            </a:r>
          </a:p>
          <a:p>
            <a:r>
              <a:rPr lang="en-US" sz="950" dirty="0"/>
              <a:t>Literature targeted to: Members who are professionals</a:t>
            </a:r>
          </a:p>
          <a:p>
            <a:r>
              <a:rPr lang="en-US" sz="950" dirty="0"/>
              <a:t>Literature targeted to: Members who are veterans</a:t>
            </a:r>
          </a:p>
          <a:p>
            <a:r>
              <a:rPr lang="en-US" sz="950" dirty="0"/>
              <a:t>Literature targeted to: Atheists and members with non-mainstream spiritual beliefs </a:t>
            </a:r>
          </a:p>
          <a:p>
            <a:r>
              <a:rPr lang="en-US" sz="950" dirty="0"/>
              <a:t>An IP: Regardless of age, race, sex, sexual identity, creed, religion, or lack of religion </a:t>
            </a:r>
          </a:p>
          <a:p>
            <a:r>
              <a:rPr lang="en-US" sz="950" dirty="0"/>
              <a:t>What does it mean that NA is a spiritual, not religious, program? </a:t>
            </a:r>
          </a:p>
          <a:p>
            <a:r>
              <a:rPr lang="en-US" sz="950" dirty="0"/>
              <a:t>Revise the Sponsorship book</a:t>
            </a:r>
          </a:p>
          <a:p>
            <a:r>
              <a:rPr lang="en-US" sz="950" dirty="0"/>
              <a:t>Revise The Loner</a:t>
            </a:r>
          </a:p>
          <a:p>
            <a:r>
              <a:rPr lang="en-US" sz="950" dirty="0"/>
              <a:t>Revise H&amp;I Service and the NA Member</a:t>
            </a:r>
          </a:p>
          <a:p>
            <a:r>
              <a:rPr lang="en-US" sz="950" dirty="0"/>
              <a:t>Revise PI and the NA Member</a:t>
            </a:r>
          </a:p>
          <a:p>
            <a:r>
              <a:rPr lang="en-US" sz="950" dirty="0"/>
              <a:t>Revise another piece of NA literature: </a:t>
            </a:r>
          </a:p>
          <a:p>
            <a:r>
              <a:rPr lang="en-US" sz="950" dirty="0"/>
              <a:t>Other: </a:t>
            </a:r>
          </a:p>
          <a:p>
            <a:r>
              <a:rPr lang="en-US" sz="950" dirty="0"/>
              <a:t>No new recovery lit</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15</a:t>
            </a:fld>
            <a:endParaRPr lang="en-US"/>
          </a:p>
        </p:txBody>
      </p:sp>
    </p:spTree>
    <p:extLst>
      <p:ext uri="{BB962C8B-B14F-4D97-AF65-F5344CB8AC3E}">
        <p14:creationId xmlns:p14="http://schemas.microsoft.com/office/powerpoint/2010/main" val="2027146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 is currently underway on two service material project focuses agreed upon by WSC 2016:  </a:t>
            </a:r>
          </a:p>
          <a:p>
            <a:pPr marL="171450" lvl="0" indent="-171450">
              <a:buFont typeface="Arial" charset="0"/>
              <a:buChar char="•"/>
            </a:pPr>
            <a:r>
              <a:rPr lang="en-US" sz="1200" kern="1200" dirty="0" smtClean="0">
                <a:solidFill>
                  <a:schemeClr val="tx1"/>
                </a:solidFill>
                <a:effectLst/>
                <a:latin typeface="+mn-lt"/>
                <a:ea typeface="+mn-ea"/>
                <a:cs typeface="+mn-cs"/>
              </a:rPr>
              <a:t>Local Service Toolbox</a:t>
            </a:r>
          </a:p>
          <a:p>
            <a:pPr marL="171450" lvl="0" indent="-171450">
              <a:buFont typeface="Arial" charset="0"/>
              <a:buChar char="•"/>
            </a:pPr>
            <a:r>
              <a:rPr lang="en-US" sz="1200" kern="1200" dirty="0" smtClean="0">
                <a:solidFill>
                  <a:schemeClr val="tx1"/>
                </a:solidFill>
                <a:effectLst/>
                <a:latin typeface="+mn-lt"/>
                <a:ea typeface="+mn-ea"/>
                <a:cs typeface="+mn-cs"/>
              </a:rPr>
              <a:t>Conventions and Events Toolbox</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results of the current survey will help prioritize possible future work or project plans. Most of the items in this survey could easily fit into a Local Service Toolbox along with the two pieces already in development.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choose at least one, but no more than two from the list. This survey begins on page 33 of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is available to complete online at </a:t>
            </a:r>
            <a:r>
              <a:rPr lang="en-US" sz="1200" u="sng" kern="1200" dirty="0" smtClean="0">
                <a:solidFill>
                  <a:schemeClr val="tx1"/>
                </a:solidFill>
                <a:effectLst/>
                <a:latin typeface="+mn-lt"/>
                <a:ea typeface="+mn-ea"/>
                <a:cs typeface="+mn-cs"/>
                <a:hlinkClick r:id="rId3"/>
              </a:rPr>
              <a:t>www.na.org/conference</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16</a:t>
            </a:fld>
            <a:endParaRPr lang="en-US"/>
          </a:p>
        </p:txBody>
      </p:sp>
    </p:spTree>
    <p:extLst>
      <p:ext uri="{BB962C8B-B14F-4D97-AF65-F5344CB8AC3E}">
        <p14:creationId xmlns:p14="http://schemas.microsoft.com/office/powerpoint/2010/main" val="219185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numCol="2"/>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full list of items in the service material section of the survey. We look forward to seeing your thoughts.</a:t>
            </a:r>
          </a:p>
          <a:p>
            <a:endParaRPr lang="en-US" sz="1000" b="1" dirty="0" smtClean="0"/>
          </a:p>
          <a:p>
            <a:r>
              <a:rPr lang="en-US" sz="1000" b="1" dirty="0" smtClean="0"/>
              <a:t>Service </a:t>
            </a:r>
            <a:r>
              <a:rPr lang="en-US" sz="1000" b="1" dirty="0"/>
              <a:t>Material Survey</a:t>
            </a:r>
          </a:p>
          <a:p>
            <a:r>
              <a:rPr lang="en-US" sz="950" dirty="0"/>
              <a:t>Carrying the NA message</a:t>
            </a:r>
          </a:p>
          <a:p>
            <a:r>
              <a:rPr lang="en-US" sz="950" dirty="0"/>
              <a:t>Principles in service</a:t>
            </a:r>
          </a:p>
          <a:p>
            <a:r>
              <a:rPr lang="en-US" sz="950" dirty="0"/>
              <a:t>Atmosphere of recovery in service</a:t>
            </a:r>
          </a:p>
          <a:p>
            <a:r>
              <a:rPr lang="en-US" sz="950" dirty="0"/>
              <a:t>Applying the Concepts—videos of members sharing in their own words how they</a:t>
            </a:r>
          </a:p>
          <a:p>
            <a:r>
              <a:rPr lang="en-US" sz="950" dirty="0"/>
              <a:t>applied each Concept</a:t>
            </a:r>
          </a:p>
          <a:p>
            <a:r>
              <a:rPr lang="en-US" sz="950" dirty="0"/>
              <a:t>What is NA World Services and how does it work?</a:t>
            </a:r>
          </a:p>
          <a:p>
            <a:r>
              <a:rPr lang="en-US" sz="950" dirty="0"/>
              <a:t>Our public image: dealing with loss of confidence in NA</a:t>
            </a:r>
          </a:p>
          <a:p>
            <a:r>
              <a:rPr lang="en-US" sz="950" dirty="0"/>
              <a:t>More social media guidelines above and beyond the service pamphlet</a:t>
            </a:r>
          </a:p>
          <a:p>
            <a:r>
              <a:rPr lang="en-US" sz="950" dirty="0"/>
              <a:t>More short, focused PR resources  </a:t>
            </a:r>
          </a:p>
          <a:p>
            <a:r>
              <a:rPr lang="en-US" sz="950" dirty="0"/>
              <a:t>Tools to assist PR efforts to reach the medical community</a:t>
            </a:r>
          </a:p>
          <a:p>
            <a:r>
              <a:rPr lang="en-US" sz="950" dirty="0"/>
              <a:t>Literature for justice department professionals/referrers</a:t>
            </a:r>
          </a:p>
          <a:p>
            <a:r>
              <a:rPr lang="en-US" sz="950" dirty="0"/>
              <a:t>Sponsorship behind the walls basics</a:t>
            </a:r>
          </a:p>
          <a:p>
            <a:r>
              <a:rPr lang="en-US" sz="950" dirty="0"/>
              <a:t>Fellowship development basics</a:t>
            </a:r>
          </a:p>
          <a:p>
            <a:r>
              <a:rPr lang="en-US" sz="950" dirty="0"/>
              <a:t>FD—it’s not just something that happens “somewhere else”</a:t>
            </a:r>
          </a:p>
          <a:p>
            <a:r>
              <a:rPr lang="en-US" sz="950" dirty="0"/>
              <a:t>Collaborating among service bodies</a:t>
            </a:r>
          </a:p>
          <a:p>
            <a:r>
              <a:rPr lang="en-US" sz="950" dirty="0"/>
              <a:t>When service bodies split or reunify</a:t>
            </a:r>
          </a:p>
          <a:p>
            <a:r>
              <a:rPr lang="en-US" sz="950" dirty="0"/>
              <a:t>How to hold a virtual service meeting</a:t>
            </a:r>
          </a:p>
          <a:p>
            <a:r>
              <a:rPr lang="en-US" sz="950" dirty="0"/>
              <a:t>Facilitation basics</a:t>
            </a:r>
          </a:p>
          <a:p>
            <a:r>
              <a:rPr lang="en-US" sz="950" dirty="0"/>
              <a:t>How to plan a learning day</a:t>
            </a:r>
          </a:p>
          <a:p>
            <a:r>
              <a:rPr lang="en-US" sz="950" dirty="0"/>
              <a:t>Best practices for service workshops </a:t>
            </a:r>
          </a:p>
          <a:p>
            <a:r>
              <a:rPr lang="en-US" sz="950" dirty="0"/>
              <a:t>How to put on a planning assembly (including sample agendas)</a:t>
            </a:r>
          </a:p>
          <a:p>
            <a:r>
              <a:rPr lang="en-US" sz="950" dirty="0"/>
              <a:t>Getting started with project-based services</a:t>
            </a:r>
          </a:p>
          <a:p>
            <a:r>
              <a:rPr lang="en-US" sz="950" dirty="0"/>
              <a:t>Revise Planning Basics</a:t>
            </a:r>
          </a:p>
          <a:p>
            <a:r>
              <a:rPr lang="en-US" sz="950" dirty="0"/>
              <a:t>Regional inventory process/questions</a:t>
            </a:r>
          </a:p>
          <a:p>
            <a:r>
              <a:rPr lang="en-US" sz="950" dirty="0"/>
              <a:t>Description of service commitments at areas and regions [Note: We already have a service pamphlet on group trusted servants. If this piece is prioritized, it might make sense to somehow combine this information.]</a:t>
            </a:r>
          </a:p>
          <a:p>
            <a:r>
              <a:rPr lang="en-US" sz="950" dirty="0"/>
              <a:t>Effective report writing</a:t>
            </a:r>
          </a:p>
          <a:p>
            <a:r>
              <a:rPr lang="en-US" sz="950" dirty="0"/>
              <a:t>GSR orientation material </a:t>
            </a:r>
          </a:p>
          <a:p>
            <a:r>
              <a:rPr lang="en-US" sz="950" dirty="0"/>
              <a:t>Literature on mentorship, including as it relates to service bodies and new meetings</a:t>
            </a:r>
          </a:p>
          <a:p>
            <a:r>
              <a:rPr lang="en-US" sz="950" dirty="0"/>
              <a:t>Service system basics</a:t>
            </a:r>
          </a:p>
          <a:p>
            <a:r>
              <a:rPr lang="en-US" sz="950" dirty="0"/>
              <a:t>Local service conference and local service board basics</a:t>
            </a:r>
          </a:p>
          <a:p>
            <a:r>
              <a:rPr lang="en-US" sz="950" dirty="0"/>
              <a:t>Role of zones in the service structure</a:t>
            </a:r>
          </a:p>
          <a:p>
            <a:r>
              <a:rPr lang="en-US" sz="950" dirty="0"/>
              <a:t>Policy in NA—different kinds of policy styles and approaches</a:t>
            </a:r>
          </a:p>
          <a:p>
            <a:r>
              <a:rPr lang="en-US" sz="950" dirty="0"/>
              <a:t>Information for creating legal entities/incorporating</a:t>
            </a:r>
          </a:p>
          <a:p>
            <a:r>
              <a:rPr lang="en-US" sz="950" dirty="0"/>
              <a:t>The Fellowship Intellectual Property Trust (FIPT) and local websites</a:t>
            </a:r>
          </a:p>
          <a:p>
            <a:r>
              <a:rPr lang="en-US" sz="950" dirty="0"/>
              <a:t>Dealing with banks and government financial regulations</a:t>
            </a:r>
          </a:p>
          <a:p>
            <a:r>
              <a:rPr lang="en-US" sz="950" dirty="0"/>
              <a:t>Dealing with misappropriation of NA funds</a:t>
            </a:r>
          </a:p>
          <a:p>
            <a:r>
              <a:rPr lang="en-US" sz="950" dirty="0"/>
              <a:t>Area treasurers’ basics</a:t>
            </a:r>
          </a:p>
          <a:p>
            <a:r>
              <a:rPr lang="en-US" sz="950" dirty="0"/>
              <a:t>Area budgeting basics</a:t>
            </a:r>
          </a:p>
          <a:p>
            <a:r>
              <a:rPr lang="en-US" sz="950" dirty="0"/>
              <a:t>Revise Translation Basics</a:t>
            </a:r>
          </a:p>
          <a:p>
            <a:r>
              <a:rPr lang="en-US" sz="950" dirty="0"/>
              <a:t>Revise and update PR Handbook</a:t>
            </a:r>
          </a:p>
          <a:p>
            <a:r>
              <a:rPr lang="en-US" sz="950" dirty="0"/>
              <a:t>Other:</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17</a:t>
            </a:fld>
            <a:endParaRPr lang="en-US"/>
          </a:p>
        </p:txBody>
      </p:sp>
    </p:spTree>
    <p:extLst>
      <p:ext uri="{BB962C8B-B14F-4D97-AF65-F5344CB8AC3E}">
        <p14:creationId xmlns:p14="http://schemas.microsoft.com/office/powerpoint/2010/main" val="302029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Issue Discussion Topics are subjects of interest to the NA Fellowship that are discussed throughout the Fellowship for the two years between Conferences. The results of IDT workshops and discussions can help to create the foundation for service pamphlets and other tools and literature. These survey results will help delegates decide on the Issue Discussion Topics for the 2018-2020.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choose at least one, but no more than two from the list. This survey begins on page 34 of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is available to complete online at </a:t>
            </a:r>
            <a:r>
              <a:rPr lang="en-US" sz="1200" u="sng" kern="1200" dirty="0" smtClean="0">
                <a:solidFill>
                  <a:schemeClr val="tx1"/>
                </a:solidFill>
                <a:effectLst/>
                <a:latin typeface="+mn-lt"/>
                <a:ea typeface="+mn-ea"/>
                <a:cs typeface="+mn-cs"/>
                <a:hlinkClick r:id="rId3"/>
              </a:rPr>
              <a:t>www.na.org/conference</a:t>
            </a:r>
            <a:r>
              <a:rPr lang="en-US" sz="1200" u="sng"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18</a:t>
            </a:fld>
            <a:endParaRPr lang="en-US"/>
          </a:p>
        </p:txBody>
      </p:sp>
    </p:spTree>
    <p:extLst>
      <p:ext uri="{BB962C8B-B14F-4D97-AF65-F5344CB8AC3E}">
        <p14:creationId xmlns:p14="http://schemas.microsoft.com/office/powerpoint/2010/main" val="1472661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full list of topics in the final section of the 2018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survey. We look forward to seeing your priorities for discussions in the upcoming cycle.</a:t>
            </a:r>
          </a:p>
          <a:p>
            <a:endParaRPr lang="en-US" dirty="0" smtClean="0"/>
          </a:p>
          <a:p>
            <a:r>
              <a:rPr lang="en-US" b="1" dirty="0" smtClean="0"/>
              <a:t>IDTs Survey: </a:t>
            </a:r>
          </a:p>
          <a:p>
            <a:r>
              <a:rPr lang="en-US" dirty="0" smtClean="0"/>
              <a:t>Our </a:t>
            </a:r>
            <a:r>
              <a:rPr lang="en-US" dirty="0"/>
              <a:t>Symbol—a closer look</a:t>
            </a:r>
          </a:p>
          <a:p>
            <a:r>
              <a:rPr lang="en-US" dirty="0"/>
              <a:t>Group conscience </a:t>
            </a:r>
          </a:p>
          <a:p>
            <a:r>
              <a:rPr lang="en-US" dirty="0"/>
              <a:t>Carrying the NA message and making NA attractive </a:t>
            </a:r>
          </a:p>
          <a:p>
            <a:r>
              <a:rPr lang="en-US" dirty="0"/>
              <a:t>Remaining nonprofessional and carrying the NA message</a:t>
            </a:r>
          </a:p>
          <a:p>
            <a:r>
              <a:rPr lang="en-US" dirty="0"/>
              <a:t>PR 101</a:t>
            </a:r>
          </a:p>
          <a:p>
            <a:r>
              <a:rPr lang="en-US" dirty="0"/>
              <a:t>Simplicity and flexibility in service</a:t>
            </a:r>
          </a:p>
          <a:p>
            <a:r>
              <a:rPr lang="en-US" dirty="0"/>
              <a:t>Empathy in service</a:t>
            </a:r>
          </a:p>
          <a:p>
            <a:r>
              <a:rPr lang="en-US" dirty="0"/>
              <a:t>Attracting members to service</a:t>
            </a:r>
          </a:p>
          <a:p>
            <a:r>
              <a:rPr lang="en-US" dirty="0"/>
              <a:t>Getting youth and newcomers involved</a:t>
            </a:r>
          </a:p>
          <a:p>
            <a:r>
              <a:rPr lang="en-US" dirty="0"/>
              <a:t>Becoming a better sponsor</a:t>
            </a:r>
          </a:p>
          <a:p>
            <a:r>
              <a:rPr lang="en-US" dirty="0"/>
              <a:t>Creating community in NA</a:t>
            </a:r>
          </a:p>
          <a:p>
            <a:r>
              <a:rPr lang="en-US" dirty="0"/>
              <a:t>Mentorship and how members learn in service</a:t>
            </a:r>
          </a:p>
          <a:p>
            <a:r>
              <a:rPr lang="en-US" dirty="0"/>
              <a:t>Leadership in NA</a:t>
            </a:r>
          </a:p>
          <a:p>
            <a:r>
              <a:rPr lang="en-US" dirty="0"/>
              <a:t>The integrity and effectiveness of our communications</a:t>
            </a:r>
          </a:p>
          <a:p>
            <a:r>
              <a:rPr lang="en-US" dirty="0"/>
              <a:t>Eleventh Concept</a:t>
            </a:r>
          </a:p>
          <a:p>
            <a:r>
              <a:rPr lang="en-US" dirty="0"/>
              <a:t>Respecting our differences and building our unity </a:t>
            </a:r>
          </a:p>
          <a:p>
            <a:r>
              <a:rPr lang="en-US" dirty="0"/>
              <a:t>Regardless of . . . race, ethnicity, culture </a:t>
            </a:r>
          </a:p>
          <a:p>
            <a:r>
              <a:rPr lang="en-US" dirty="0"/>
              <a:t>Retaining members</a:t>
            </a:r>
          </a:p>
          <a:p>
            <a:r>
              <a:rPr lang="en-US" dirty="0"/>
              <a:t>In Times of Illness and what our literature says about illness and medication</a:t>
            </a:r>
          </a:p>
          <a:p>
            <a:r>
              <a:rPr lang="en-US" dirty="0"/>
              <a:t>Other:</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19</a:t>
            </a:fld>
            <a:endParaRPr lang="en-US"/>
          </a:p>
        </p:txBody>
      </p:sp>
    </p:spTree>
    <p:extLst>
      <p:ext uri="{BB962C8B-B14F-4D97-AF65-F5344CB8AC3E}">
        <p14:creationId xmlns:p14="http://schemas.microsoft.com/office/powerpoint/2010/main" val="175966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video covers the NAWS Strategic Plan and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2</a:t>
            </a:fld>
            <a:endParaRPr lang="en-US"/>
          </a:p>
        </p:txBody>
      </p:sp>
    </p:spTree>
    <p:extLst>
      <p:ext uri="{BB962C8B-B14F-4D97-AF65-F5344CB8AC3E}">
        <p14:creationId xmlns:p14="http://schemas.microsoft.com/office/powerpoint/2010/main" val="263786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hope this video has helped in your discussion of this material. Please note that there are four other videos that focus on other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contents. These videos, the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and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are available online at </a:t>
            </a:r>
            <a:r>
              <a:rPr lang="en-US" sz="1200" u="sng" kern="1200" dirty="0" smtClean="0">
                <a:solidFill>
                  <a:schemeClr val="tx1"/>
                </a:solidFill>
                <a:effectLst/>
                <a:latin typeface="+mn-lt"/>
                <a:ea typeface="+mn-ea"/>
                <a:cs typeface="+mn-cs"/>
                <a:hlinkClick r:id="rId3"/>
              </a:rPr>
              <a:t>www.na.org/conference</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Hard copies of the CAR may be purchased from NA World Services</a:t>
            </a:r>
            <a:r>
              <a:rPr lang="en-US" sz="1200" kern="120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welcome your questions and your feedback on these videos,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all other issues at </a:t>
            </a:r>
            <a:r>
              <a:rPr lang="en-US" sz="1200" u="sng" kern="1200" dirty="0" smtClean="0">
                <a:solidFill>
                  <a:schemeClr val="tx1"/>
                </a:solidFill>
                <a:effectLst/>
                <a:latin typeface="+mn-lt"/>
                <a:ea typeface="+mn-ea"/>
                <a:cs typeface="+mn-cs"/>
                <a:hlinkClick r:id="rId4" action="ppaction://hlinkfile"/>
              </a:rPr>
              <a:t>worldboard@na.org</a:t>
            </a:r>
            <a:r>
              <a:rPr lang="en-US"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20</a:t>
            </a:fld>
            <a:endParaRPr lang="en-US"/>
          </a:p>
        </p:txBody>
      </p:sp>
    </p:spTree>
    <p:extLst>
      <p:ext uri="{BB962C8B-B14F-4D97-AF65-F5344CB8AC3E}">
        <p14:creationId xmlns:p14="http://schemas.microsoft.com/office/powerpoint/2010/main" val="16689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videos only cover the main points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We encourage all members to read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itself. Please visit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for the complete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and the other videos.</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3</a:t>
            </a:fld>
            <a:endParaRPr lang="en-US"/>
          </a:p>
        </p:txBody>
      </p:sp>
    </p:spTree>
    <p:extLst>
      <p:ext uri="{BB962C8B-B14F-4D97-AF65-F5344CB8AC3E}">
        <p14:creationId xmlns:p14="http://schemas.microsoft.com/office/powerpoint/2010/main" val="366949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are </a:t>
            </a:r>
            <a:r>
              <a:rPr lang="en-US" sz="1200" kern="1200" smtClean="0">
                <a:solidFill>
                  <a:schemeClr val="tx1"/>
                </a:solidFill>
                <a:effectLst/>
                <a:latin typeface="+mn-lt"/>
                <a:ea typeface="+mn-ea"/>
                <a:cs typeface="+mn-cs"/>
              </a:rPr>
              <a:t>going </a:t>
            </a:r>
            <a:r>
              <a:rPr lang="en-US" sz="1200" kern="1200" smtClean="0">
                <a:solidFill>
                  <a:schemeClr val="tx1"/>
                </a:solidFill>
                <a:effectLst/>
                <a:latin typeface="+mn-lt"/>
                <a:ea typeface="+mn-ea"/>
                <a:cs typeface="+mn-cs"/>
              </a:rPr>
              <a:t>to briefly </a:t>
            </a:r>
            <a:r>
              <a:rPr lang="en-US" sz="1200" kern="1200" smtClean="0">
                <a:solidFill>
                  <a:schemeClr val="tx1"/>
                </a:solidFill>
                <a:effectLst/>
                <a:latin typeface="+mn-lt"/>
                <a:ea typeface="+mn-ea"/>
                <a:cs typeface="+mn-cs"/>
              </a:rPr>
              <a:t>talk </a:t>
            </a:r>
            <a:r>
              <a:rPr lang="en-US" sz="1200" kern="1200" smtClean="0">
                <a:solidFill>
                  <a:schemeClr val="tx1"/>
                </a:solidFill>
                <a:effectLst/>
                <a:latin typeface="+mn-lt"/>
                <a:ea typeface="+mn-ea"/>
                <a:cs typeface="+mn-cs"/>
              </a:rPr>
              <a:t>about </a:t>
            </a:r>
            <a:r>
              <a:rPr lang="en-US" sz="1200" kern="1200" dirty="0" smtClean="0">
                <a:solidFill>
                  <a:schemeClr val="tx1"/>
                </a:solidFill>
                <a:effectLst/>
                <a:latin typeface="+mn-lt"/>
                <a:ea typeface="+mn-ea"/>
                <a:cs typeface="+mn-cs"/>
              </a:rPr>
              <a:t>the strategic plan.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4</a:t>
            </a:fld>
            <a:endParaRPr lang="en-US"/>
          </a:p>
        </p:txBody>
      </p:sp>
    </p:spTree>
    <p:extLst>
      <p:ext uri="{BB962C8B-B14F-4D97-AF65-F5344CB8AC3E}">
        <p14:creationId xmlns:p14="http://schemas.microsoft.com/office/powerpoint/2010/main" val="363864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Much of the work of NA World Services remains relatively consistent from year to year, and is not specifically outlined in the plan. The NAWS Strategic Plan addresses activity related to changes and improvements and is updated each cycle. It is inspired by A Vision for NA Service, and guides our efforts toward long-term goals.</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5</a:t>
            </a:fld>
            <a:endParaRPr lang="en-US"/>
          </a:p>
        </p:txBody>
      </p:sp>
    </p:spTree>
    <p:extLst>
      <p:ext uri="{BB962C8B-B14F-4D97-AF65-F5344CB8AC3E}">
        <p14:creationId xmlns:p14="http://schemas.microsoft.com/office/powerpoint/2010/main" val="116873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Input from several sources influences the development of the strategic plan. These include Conference discussions and communications with NA members and service bodies. We also look at factors within and outside NA that may affect us, such as our external relationships and the effectiveness of NA groups and service bodies. </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6</a:t>
            </a:fld>
            <a:endParaRPr lang="en-US"/>
          </a:p>
        </p:txBody>
      </p:sp>
    </p:spTree>
    <p:extLst>
      <p:ext uri="{BB962C8B-B14F-4D97-AF65-F5344CB8AC3E}">
        <p14:creationId xmlns:p14="http://schemas.microsoft.com/office/powerpoint/2010/main" val="341687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diagram from the first </a:t>
            </a:r>
            <a:r>
              <a:rPr lang="en-US" sz="1200" i="1" kern="1200" dirty="0" smtClean="0">
                <a:solidFill>
                  <a:schemeClr val="tx1"/>
                </a:solidFill>
                <a:effectLst/>
                <a:latin typeface="+mn-lt"/>
                <a:ea typeface="+mn-ea"/>
                <a:cs typeface="+mn-cs"/>
              </a:rPr>
              <a:t>Future of the WSC</a:t>
            </a:r>
            <a:r>
              <a:rPr lang="en-US" sz="1200" kern="1200" dirty="0" smtClean="0">
                <a:solidFill>
                  <a:schemeClr val="tx1"/>
                </a:solidFill>
                <a:effectLst/>
                <a:latin typeface="+mn-lt"/>
                <a:ea typeface="+mn-ea"/>
                <a:cs typeface="+mn-cs"/>
              </a:rPr>
              <a:t> report represents our collaborative strategic planning process. It is an ongoing, interactive process throughout each two-year cycle with many opportunities for input from members, trusted servants, and service bodies around the world. The report can be found online here </a:t>
            </a:r>
            <a:r>
              <a:rPr lang="en-US" sz="1200" u="sng" kern="1200" dirty="0" smtClean="0">
                <a:solidFill>
                  <a:schemeClr val="tx1"/>
                </a:solidFill>
                <a:effectLst/>
                <a:latin typeface="+mn-lt"/>
                <a:ea typeface="+mn-ea"/>
                <a:cs typeface="+mn-cs"/>
                <a:hlinkClick r:id="rId3"/>
              </a:rPr>
              <a:t>www.na.org/future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strategic plan starts with an environmental scan. This past cycle, for the first time, we distributed a survey asking regions to help us map the trends the plan should address. The scan data helps to determine goals for the upcoming cycle, which are the plan’s objectives. The strategies to achieve these objectives are used to create project plans, which are distributed with the Conference Approval Track material for review.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strategic plan always contains more goals than we know we can achieve in a cycle, and usually there are more projects proposed than we expect to complete. This allows flexibility to utilize resources where and when they are available while still remaining accountable to the Fellowship.</a:t>
            </a:r>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7</a:t>
            </a:fld>
            <a:endParaRPr lang="en-US"/>
          </a:p>
        </p:txBody>
      </p:sp>
    </p:spTree>
    <p:extLst>
      <p:ext uri="{BB962C8B-B14F-4D97-AF65-F5344CB8AC3E}">
        <p14:creationId xmlns:p14="http://schemas.microsoft.com/office/powerpoint/2010/main" val="170010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of this process is the objective included in the 2016–2018 Strategic Plan to “Develop new recovery literature and/or revise existing literature to meet Fellowship needs.” The two strategies to work toward that objective were:</a:t>
            </a:r>
          </a:p>
          <a:p>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To publish </a:t>
            </a:r>
            <a:r>
              <a:rPr lang="en-US" sz="1200" i="1" kern="1200" dirty="0" smtClean="0">
                <a:solidFill>
                  <a:schemeClr val="tx1"/>
                </a:solidFill>
                <a:effectLst/>
                <a:latin typeface="+mn-lt"/>
                <a:ea typeface="+mn-ea"/>
                <a:cs typeface="+mn-cs"/>
              </a:rPr>
              <a:t>Guiding Principles: The Spirit of Our Traditions</a:t>
            </a:r>
            <a:r>
              <a:rPr lang="en-US" sz="1200" kern="1200" dirty="0" smtClean="0">
                <a:solidFill>
                  <a:schemeClr val="tx1"/>
                </a:solidFill>
                <a:effectLst/>
                <a:latin typeface="+mn-lt"/>
                <a:ea typeface="+mn-ea"/>
                <a:cs typeface="+mn-cs"/>
              </a:rPr>
              <a:t>, and </a:t>
            </a:r>
          </a:p>
          <a:p>
            <a:pPr marL="171450" lvl="0" indent="-171450">
              <a:buFont typeface="Arial" charset="0"/>
              <a:buChar char="•"/>
            </a:pPr>
            <a:r>
              <a:rPr lang="en-US" sz="1200" kern="1200" dirty="0" smtClean="0">
                <a:solidFill>
                  <a:schemeClr val="tx1"/>
                </a:solidFill>
                <a:effectLst/>
                <a:latin typeface="+mn-lt"/>
                <a:ea typeface="+mn-ea"/>
                <a:cs typeface="+mn-cs"/>
              </a:rPr>
              <a:t>To identify and pursue development of recovery literature priorities based on the results of the 2016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Fellowship survey on recovery literature.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first strategy was accomplished when the 2016 World Service Conference approved </a:t>
            </a:r>
            <a:r>
              <a:rPr lang="en-US" sz="1200" i="1" kern="1200" dirty="0" smtClean="0">
                <a:solidFill>
                  <a:schemeClr val="tx1"/>
                </a:solidFill>
                <a:effectLst/>
                <a:latin typeface="+mn-lt"/>
                <a:ea typeface="+mn-ea"/>
                <a:cs typeface="+mn-cs"/>
              </a:rPr>
              <a:t>Guiding Principles</a:t>
            </a:r>
            <a:r>
              <a:rPr lang="en-US" sz="1200" kern="1200" dirty="0" smtClean="0">
                <a:solidFill>
                  <a:schemeClr val="tx1"/>
                </a:solidFill>
                <a:effectLst/>
                <a:latin typeface="+mn-lt"/>
                <a:ea typeface="+mn-ea"/>
                <a:cs typeface="+mn-cs"/>
              </a:rPr>
              <a:t> and the book was published a few months later.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strategy describes a broader goal. At the 2016 WSC, delegates decided to focus on framing two projects with the highest priority in the survey—a new meditation book and an IP on recovery and mental health/mental illness. To prepare those project plans during this two-year cycle we collected thousands of pieces of input from NA members around the world about these potential pieces of literature. The input will help us frame the project plans and the focus of the pieces, and will provide some material to begin a draft. These project plans will be included in the 2018 CAT material for consideration by the 2018 WSC. If those project plans are approved, work will begin drafting the texts during the 2018-2020 cycle.</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8</a:t>
            </a:fld>
            <a:endParaRPr lang="en-US"/>
          </a:p>
        </p:txBody>
      </p:sp>
    </p:spTree>
    <p:extLst>
      <p:ext uri="{BB962C8B-B14F-4D97-AF65-F5344CB8AC3E}">
        <p14:creationId xmlns:p14="http://schemas.microsoft.com/office/powerpoint/2010/main" val="42145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short, the strategic planning process looks like this: </a:t>
            </a:r>
          </a:p>
          <a:p>
            <a:r>
              <a:rPr lang="en-US" sz="1200" kern="1200" dirty="0" smtClean="0">
                <a:solidFill>
                  <a:schemeClr val="tx1"/>
                </a:solidFill>
                <a:effectLst/>
                <a:latin typeface="+mn-lt"/>
                <a:ea typeface="+mn-ea"/>
                <a:cs typeface="+mn-cs"/>
              </a:rPr>
              <a:t>We begin with the environmental scan, which helps us develop objectives for the next two years, along with strategies to work toward those objectives. From there, we develop project plans to organize the work. The project plans are included in the Conference Approval Track materials, which are reviewed and voted on by the World Service Conference.</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9</a:t>
            </a:fld>
            <a:endParaRPr lang="en-US"/>
          </a:p>
        </p:txBody>
      </p:sp>
    </p:spTree>
    <p:extLst>
      <p:ext uri="{BB962C8B-B14F-4D97-AF65-F5344CB8AC3E}">
        <p14:creationId xmlns:p14="http://schemas.microsoft.com/office/powerpoint/2010/main" val="170882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119345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75096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14089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bg>
      <p:bgPr>
        <a:gradFill flip="none" rotWithShape="1">
          <a:gsLst>
            <a:gs pos="0">
              <a:srgbClr val="FFFFFF"/>
            </a:gs>
            <a:gs pos="100000">
              <a:srgbClr val="7CB3E1"/>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0653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373896"/>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200"/>
              </a:lvl1pPr>
            </a:lstStyle>
            <a:p>
              <a:pPr lvl="0">
                <a:defRPr sz="1800"/>
              </a:pPr>
              <a:r>
                <a:rPr sz="160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2721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373896"/>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a14="http://schemas.microsoft.com/office/mac/drawingml/2011/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sz="1700" dirty="0">
                <a:solidFill>
                  <a:srgbClr val="53585F"/>
                </a:solidFill>
                <a:latin typeface="Cambria" charset="0"/>
                <a:ea typeface="Cambria" charset="0"/>
                <a:cs typeface="Cambria" charset="0"/>
              </a:rPr>
              <a:t>A Vision for NA Service</a:t>
            </a:r>
          </a:p>
        </p:txBody>
      </p:sp>
      <p:sp>
        <p:nvSpPr>
          <p:cNvPr id="19" name="Text Placeholder 18"/>
          <p:cNvSpPr>
            <a:spLocks noGrp="1"/>
          </p:cNvSpPr>
          <p:nvPr>
            <p:ph type="body" idx="10"/>
          </p:nvPr>
        </p:nvSpPr>
        <p:spPr>
          <a:xfrm>
            <a:off x="6905595" y="632248"/>
            <a:ext cx="4918851" cy="3632200"/>
          </a:xfrm>
        </p:spPr>
        <p:txBody>
          <a:bodyPr>
            <a:noAutofit/>
          </a:bodyPr>
          <a:lstStyle>
            <a:lvl1pPr marL="290160" indent="-290160" algn="l" defTabSz="457200">
              <a:lnSpc>
                <a:spcPct val="90000"/>
              </a:lnSpc>
              <a:spcBef>
                <a:spcPts val="600"/>
              </a:spcBef>
              <a:buSzPct val="75000"/>
              <a:buChar char="•"/>
              <a:defRPr sz="2400"/>
            </a:lvl1pPr>
          </a:lstStyle>
          <a:p>
            <a:pPr marL="290160" indent="-290160" algn="l" defTabSz="457200">
              <a:lnSpc>
                <a:spcPct val="90000"/>
              </a:lnSpc>
              <a:spcBef>
                <a:spcPts val="900"/>
              </a:spcBef>
              <a:buSzPct val="75000"/>
              <a:buChar char="•"/>
              <a:defRPr sz="1800"/>
            </a:pP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3113447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258172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5917C-84F6-604B-8EFD-001F2D0426B7}"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D0B4C-6D09-5E4B-A656-5ADBC2008CC2}" type="slidenum">
              <a:rPr lang="en-US" smtClean="0"/>
              <a:t>‹#›</a:t>
            </a:fld>
            <a:endParaRPr lang="en-US"/>
          </a:p>
        </p:txBody>
      </p:sp>
    </p:spTree>
    <p:extLst>
      <p:ext uri="{BB962C8B-B14F-4D97-AF65-F5344CB8AC3E}">
        <p14:creationId xmlns:p14="http://schemas.microsoft.com/office/powerpoint/2010/main" val="63654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373896"/>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200"/>
              </a:lvl1pPr>
            </a:lstStyle>
            <a:p>
              <a:pPr lvl="0">
                <a:defRPr sz="1800"/>
              </a:pPr>
              <a:r>
                <a:rPr sz="160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4091988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373896"/>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a14="http://schemas.microsoft.com/office/mac/drawingml/2011/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ma14="http://schemas.microsoft.com/office/mac/drawingml/2011/main" val="1"/>
            </a:ext>
          </a:extLst>
        </p:spPr>
        <p:txBody>
          <a:bodyPr wrap="square" lIns="22860" rIns="22860">
            <a:noAutofit/>
          </a:bodyPr>
          <a:lstStyle/>
          <a:p>
            <a:pPr algn="ctr" defTabSz="457200">
              <a:spcBef>
                <a:spcPts val="300"/>
              </a:spcBef>
              <a:defRPr sz="1800"/>
            </a:pPr>
            <a:r>
              <a:rPr sz="3000" b="1" i="1" dirty="0">
                <a:solidFill>
                  <a:srgbClr val="FFFFFF"/>
                </a:solidFill>
                <a:latin typeface="Cambria" charset="0"/>
                <a:ea typeface="Cambria" charset="0"/>
                <a:cs typeface="Cambria" charset="0"/>
                <a:sym typeface="PopplLaudatio-Italic"/>
              </a:rPr>
              <a:t>CAR</a:t>
            </a:r>
            <a:r>
              <a:rPr sz="3000" b="1" dirty="0">
                <a:solidFill>
                  <a:srgbClr val="FFFFFF"/>
                </a:solidFill>
                <a:latin typeface="Cambria" charset="0"/>
                <a:ea typeface="Cambria" charset="0"/>
                <a:cs typeface="Cambria" charset="0"/>
                <a:sym typeface="PopplLaudatio-Regular"/>
              </a:rPr>
              <a:t>, videos, and other WSC materials at</a:t>
            </a:r>
            <a:r>
              <a:rPr sz="3000" b="1" dirty="0">
                <a:solidFill>
                  <a:srgbClr val="FFFFFF"/>
                </a:solidFill>
                <a:effectLst>
                  <a:outerShdw blurRad="38100" dist="38100" dir="2700000" rotWithShape="0">
                    <a:srgbClr val="000000">
                      <a:alpha val="43137"/>
                    </a:srgbClr>
                  </a:outerShdw>
                </a:effectLst>
                <a:latin typeface="Cambria" charset="0"/>
                <a:ea typeface="Cambria" charset="0"/>
                <a:cs typeface="Cambria" charset="0"/>
                <a:sym typeface="PopplLaudatio-Regular"/>
              </a:rPr>
              <a:t> </a:t>
            </a:r>
            <a:r>
              <a:rPr sz="3000" b="1" u="sng" baseline="0" dirty="0">
                <a:solidFill>
                  <a:srgbClr val="00B0F0"/>
                </a:solidFill>
                <a:effectLst/>
                <a:uFill>
                  <a:solidFill>
                    <a:srgbClr val="00B0F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sz="1700" dirty="0">
                <a:solidFill>
                  <a:srgbClr val="53585F"/>
                </a:solidFill>
                <a:latin typeface="Cambria" charset="0"/>
                <a:ea typeface="Cambria" charset="0"/>
                <a:cs typeface="Cambria" charset="0"/>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494392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202193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272321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13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373896"/>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p14="http://schemas.microsoft.com/office/powerpoint/2010/main" val="608056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373896"/>
            </a:solidFill>
            <a:miter lim="400000"/>
          </a:ln>
        </p:spPr>
        <p:txBody>
          <a:bodyPr lIns="0" tIns="0" rIns="0" bIns="0" anchor="ctr"/>
          <a:lstStyle/>
          <a:p>
            <a:pPr lvl="0">
              <a:defRPr sz="3200"/>
            </a:pPr>
            <a:endParaRPr sz="1600"/>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373896"/>
            </a:solidFill>
            <a:miter lim="400000"/>
          </a:ln>
        </p:spPr>
        <p:txBody>
          <a:bodyPr lIns="0" tIns="0" rIns="0" bIns="0" anchor="ctr"/>
          <a:lstStyle/>
          <a:p>
            <a:pPr lvl="0">
              <a:defRPr sz="3200"/>
            </a:pPr>
            <a:endParaRPr sz="1600"/>
          </a:p>
        </p:txBody>
      </p:sp>
    </p:spTree>
    <p:extLst>
      <p:ext uri="{BB962C8B-B14F-4D97-AF65-F5344CB8AC3E}">
        <p14:creationId xmlns:p14="http://schemas.microsoft.com/office/powerpoint/2010/main" val="4116773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373896"/>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373896"/>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p14="http://schemas.microsoft.com/office/powerpoint/2010/main" val="2251782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373896"/>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200"/>
              </a:lvl1pPr>
            </a:lstStyle>
            <a:p>
              <a:pPr lvl="0">
                <a:defRPr sz="1800"/>
              </a:pPr>
              <a:r>
                <a:rPr sz="160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368287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D512F2-E5C4-4CF0-96C6-E7463753B0EE}" type="datetimeFigureOut">
              <a:rPr lang="en-US" smtClean="0"/>
              <a:t>12/19/17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35375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D512F2-E5C4-4CF0-96C6-E7463753B0EE}" type="datetimeFigureOut">
              <a:rPr lang="en-US" smtClean="0"/>
              <a:t>12/19/17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345089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D512F2-E5C4-4CF0-96C6-E7463753B0EE}" type="datetimeFigureOut">
              <a:rPr lang="en-US" smtClean="0"/>
              <a:t>12/19/17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304192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512F2-E5C4-4CF0-96C6-E7463753B0EE}" type="datetimeFigureOut">
              <a:rPr lang="en-US" smtClean="0"/>
              <a:t>12/19/17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148783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512F2-E5C4-4CF0-96C6-E7463753B0EE}" type="datetimeFigureOut">
              <a:rPr lang="en-US" smtClean="0"/>
              <a:t>12/19/17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5337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D512F2-E5C4-4CF0-96C6-E7463753B0EE}" type="datetimeFigureOut">
              <a:rPr lang="en-US" smtClean="0"/>
              <a:t>12/19/17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53564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D512F2-E5C4-4CF0-96C6-E7463753B0EE}" type="datetimeFigureOut">
              <a:rPr lang="en-US" smtClean="0"/>
              <a:t>12/19/17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2697157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512F2-E5C4-4CF0-96C6-E7463753B0EE}" type="datetimeFigureOut">
              <a:rPr lang="en-US" smtClean="0"/>
              <a:t>12/19/17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AC6E-A696-45E9-BF60-1C533A7DBE29}" type="slidenum">
              <a:rPr lang="en-US" smtClean="0"/>
              <a:t>‹#›</a:t>
            </a:fld>
            <a:endParaRPr lang="en-US"/>
          </a:p>
        </p:txBody>
      </p:sp>
    </p:spTree>
    <p:extLst>
      <p:ext uri="{BB962C8B-B14F-4D97-AF65-F5344CB8AC3E}">
        <p14:creationId xmlns:p14="http://schemas.microsoft.com/office/powerpoint/2010/main" val="48641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5917C-84F6-604B-8EFD-001F2D0426B7}" type="datetimeFigureOut">
              <a:rPr lang="en-US" smtClean="0"/>
              <a:t>12/19/17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D0B4C-6D09-5E4B-A656-5ADBC2008CC2}" type="slidenum">
              <a:rPr lang="en-US" smtClean="0"/>
              <a:t>‹#›</a:t>
            </a:fld>
            <a:endParaRPr lang="en-US"/>
          </a:p>
        </p:txBody>
      </p:sp>
    </p:spTree>
    <p:extLst>
      <p:ext uri="{BB962C8B-B14F-4D97-AF65-F5344CB8AC3E}">
        <p14:creationId xmlns:p14="http://schemas.microsoft.com/office/powerpoint/2010/main" val="17324108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na.org/conference" TargetMode="External"/><Relationship Id="rId5" Type="http://schemas.openxmlformats.org/officeDocument/2006/relationships/image" Target="../media/image5.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85420" y="1788608"/>
            <a:ext cx="6540500" cy="2039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defRPr sz="1800"/>
            </a:pPr>
            <a:r>
              <a:rPr lang="en-US" sz="3250" b="1" dirty="0">
                <a:solidFill>
                  <a:srgbClr val="FFFFFF"/>
                </a:solidFill>
                <a:latin typeface="Cambria" charset="0"/>
                <a:ea typeface="Cambria" charset="0"/>
                <a:cs typeface="Cambria" charset="0"/>
                <a:sym typeface="Boton BQ Medium"/>
              </a:rPr>
              <a:t>This is the fifth of </a:t>
            </a:r>
            <a:r>
              <a:rPr lang="en-US" sz="3250" b="1" dirty="0" smtClean="0">
                <a:solidFill>
                  <a:srgbClr val="FFFFFF"/>
                </a:solidFill>
                <a:latin typeface="Cambria" charset="0"/>
                <a:ea typeface="Cambria" charset="0"/>
                <a:cs typeface="Cambria" charset="0"/>
                <a:sym typeface="Boton BQ Medium"/>
              </a:rPr>
              <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five PowerPoints</a:t>
            </a:r>
            <a:r>
              <a:rPr lang="en-US" sz="3250" b="1" dirty="0">
                <a:solidFill>
                  <a:srgbClr val="FFFFFF"/>
                </a:solidFill>
                <a:latin typeface="Cambria" charset="0"/>
                <a:ea typeface="Cambria" charset="0"/>
                <a:cs typeface="Cambria" charset="0"/>
                <a:sym typeface="Boton BQ Medium"/>
              </a:rPr>
              <a:t/>
            </a:r>
            <a:br>
              <a:rPr lang="en-US" sz="3250" b="1" dirty="0">
                <a:solidFill>
                  <a:srgbClr val="FFFFFF"/>
                </a:solidFill>
                <a:latin typeface="Cambria" charset="0"/>
                <a:ea typeface="Cambria" charset="0"/>
                <a:cs typeface="Cambria" charset="0"/>
                <a:sym typeface="Boton BQ Medium"/>
              </a:rPr>
            </a:br>
            <a:r>
              <a:rPr lang="en-US" sz="3250" b="1" dirty="0">
                <a:solidFill>
                  <a:srgbClr val="FFFFFF"/>
                </a:solidFill>
                <a:latin typeface="Cambria" charset="0"/>
                <a:ea typeface="Cambria" charset="0"/>
                <a:cs typeface="Cambria" charset="0"/>
                <a:sym typeface="Boton BQ Medium"/>
              </a:rPr>
              <a:t>covering material in the 2018 </a:t>
            </a:r>
            <a:r>
              <a:rPr lang="en-US" sz="3250" b="1" i="1" dirty="0">
                <a:solidFill>
                  <a:srgbClr val="FFFFFF"/>
                </a:solidFill>
                <a:latin typeface="Cambria" charset="0"/>
                <a:ea typeface="Cambria" charset="0"/>
                <a:cs typeface="Cambria" charset="0"/>
                <a:sym typeface="Boton BQ Medium"/>
              </a:rPr>
              <a:t>Conference Agenda Report</a:t>
            </a:r>
          </a:p>
        </p:txBody>
      </p:sp>
      <p:sp>
        <p:nvSpPr>
          <p:cNvPr id="6" name="Text Placeholder 3"/>
          <p:cNvSpPr txBox="1">
            <a:spLocks/>
          </p:cNvSpPr>
          <p:nvPr/>
        </p:nvSpPr>
        <p:spPr>
          <a:xfrm>
            <a:off x="2157984" y="4317193"/>
            <a:ext cx="4498848" cy="1365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r>
              <a:rPr lang="en-US" sz="2800" b="1" dirty="0" smtClean="0">
                <a:solidFill>
                  <a:srgbClr val="373896"/>
                </a:solidFill>
                <a:effectLst>
                  <a:outerShdw blurRad="38100" dist="38100" dir="2700000" algn="tl">
                    <a:srgbClr val="000000">
                      <a:alpha val="43137"/>
                    </a:srgbClr>
                  </a:outerShdw>
                </a:effectLst>
                <a:latin typeface="Cambria" charset="0"/>
                <a:ea typeface="Cambria" charset="0"/>
                <a:cs typeface="Cambria" charset="0"/>
                <a:sym typeface="Boton BQ Medium"/>
              </a:rPr>
              <a:t>NAWS Strategic Plan</a:t>
            </a:r>
          </a:p>
          <a:p>
            <a:pPr lvl="1" algn="ctr">
              <a:defRPr sz="1800"/>
            </a:pPr>
            <a:r>
              <a:rPr lang="en-US" sz="2800" b="1" i="1" dirty="0" smtClean="0">
                <a:solidFill>
                  <a:srgbClr val="373896"/>
                </a:solidFill>
                <a:effectLst>
                  <a:outerShdw blurRad="38100" dist="38100" dir="2700000" algn="tl">
                    <a:srgbClr val="000000">
                      <a:alpha val="43137"/>
                    </a:srgbClr>
                  </a:outerShdw>
                </a:effectLst>
                <a:latin typeface="Cambria" charset="0"/>
                <a:ea typeface="Cambria" charset="0"/>
                <a:cs typeface="Cambria" charset="0"/>
                <a:sym typeface="Boton BQ Medium"/>
              </a:rPr>
              <a:t>CAR</a:t>
            </a:r>
            <a:r>
              <a:rPr lang="en-US" sz="2800" b="1" dirty="0" smtClean="0">
                <a:solidFill>
                  <a:srgbClr val="373896"/>
                </a:solidFill>
                <a:effectLst>
                  <a:outerShdw blurRad="38100" dist="38100" dir="2700000" algn="tl">
                    <a:srgbClr val="000000">
                      <a:alpha val="43137"/>
                    </a:srgbClr>
                  </a:outerShdw>
                </a:effectLst>
                <a:latin typeface="Cambria" charset="0"/>
                <a:ea typeface="Cambria" charset="0"/>
                <a:cs typeface="Cambria" charset="0"/>
                <a:sym typeface="Boton BQ Medium"/>
              </a:rPr>
              <a:t> Survey</a:t>
            </a:r>
            <a:endParaRPr lang="en-US" sz="2800" b="1" dirty="0">
              <a:solidFill>
                <a:srgbClr val="373896"/>
              </a:solidFill>
              <a:effectLst>
                <a:outerShdw blurRad="38100" dist="38100" dir="2700000" algn="tl">
                  <a:srgbClr val="000000">
                    <a:alpha val="43137"/>
                  </a:srgbClr>
                </a:outerShdw>
              </a:effectLst>
              <a:latin typeface="Cambria" charset="0"/>
              <a:ea typeface="Cambria" charset="0"/>
              <a:cs typeface="Cambria" charset="0"/>
              <a:sym typeface="Boton BQ Medium"/>
            </a:endParaRPr>
          </a:p>
        </p:txBody>
      </p:sp>
    </p:spTree>
    <p:extLst>
      <p:ext uri="{BB962C8B-B14F-4D97-AF65-F5344CB8AC3E}">
        <p14:creationId xmlns:p14="http://schemas.microsoft.com/office/powerpoint/2010/main" val="77430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4"/>
          <p:cNvSpPr/>
          <p:nvPr/>
        </p:nvSpPr>
        <p:spPr>
          <a:xfrm>
            <a:off x="1506939" y="2542032"/>
            <a:ext cx="10115086" cy="166420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marL="0" lvl="1" algn="r" defTabSz="457200">
              <a:defRPr sz="1800"/>
            </a:pPr>
            <a:r>
              <a:rPr lang="en-US" sz="3200" dirty="0">
                <a:solidFill>
                  <a:srgbClr val="92278F"/>
                </a:solidFill>
                <a:latin typeface="Cambria" panose="02040503050406030204" pitchFamily="18" charset="0"/>
              </a:rPr>
              <a:t>We </a:t>
            </a:r>
            <a:r>
              <a:rPr lang="en-US" sz="3200" dirty="0" smtClean="0">
                <a:solidFill>
                  <a:srgbClr val="92278F"/>
                </a:solidFill>
                <a:latin typeface="Cambria" panose="02040503050406030204" pitchFamily="18" charset="0"/>
              </a:rPr>
              <a:t>are </a:t>
            </a:r>
            <a:r>
              <a:rPr lang="en-US" sz="3200" b="1" dirty="0" smtClean="0">
                <a:latin typeface="Cambria" panose="02040503050406030204" pitchFamily="18" charset="0"/>
              </a:rPr>
              <a:t>grateful</a:t>
            </a:r>
            <a:r>
              <a:rPr lang="en-US" sz="3200" dirty="0" smtClean="0">
                <a:solidFill>
                  <a:srgbClr val="92278F"/>
                </a:solidFill>
                <a:latin typeface="Cambria" panose="02040503050406030204" pitchFamily="18" charset="0"/>
              </a:rPr>
              <a:t> </a:t>
            </a:r>
            <a:r>
              <a:rPr lang="en-US" sz="3200" b="1" dirty="0">
                <a:latin typeface="Cambria" panose="02040503050406030204" pitchFamily="18" charset="0"/>
              </a:rPr>
              <a:t>for </a:t>
            </a:r>
            <a:r>
              <a:rPr lang="en-US" sz="3200" b="1" dirty="0" smtClean="0">
                <a:latin typeface="Cambria" panose="02040503050406030204" pitchFamily="18" charset="0"/>
              </a:rPr>
              <a:t>thoughtful input</a:t>
            </a:r>
            <a:br>
              <a:rPr lang="en-US" sz="3200" b="1" dirty="0" smtClean="0">
                <a:latin typeface="Cambria" panose="02040503050406030204" pitchFamily="18" charset="0"/>
              </a:rPr>
            </a:br>
            <a:r>
              <a:rPr lang="en-US" sz="3200" b="1" dirty="0" smtClean="0">
                <a:latin typeface="Cambria" panose="02040503050406030204" pitchFamily="18" charset="0"/>
              </a:rPr>
              <a:t>from </a:t>
            </a:r>
            <a:r>
              <a:rPr lang="en-US" sz="3200" b="1" dirty="0">
                <a:latin typeface="Cambria" panose="02040503050406030204" pitchFamily="18" charset="0"/>
              </a:rPr>
              <a:t>members and service bodies around the </a:t>
            </a:r>
            <a:r>
              <a:rPr lang="en-US" sz="3200" b="1" dirty="0" smtClean="0">
                <a:latin typeface="Cambria" panose="02040503050406030204" pitchFamily="18" charset="0"/>
              </a:rPr>
              <a:t>world</a:t>
            </a:r>
            <a:br>
              <a:rPr lang="en-US" sz="3200" b="1" dirty="0" smtClean="0">
                <a:latin typeface="Cambria" panose="02040503050406030204" pitchFamily="18" charset="0"/>
              </a:rPr>
            </a:br>
            <a:r>
              <a:rPr lang="en-US" sz="3200" dirty="0" smtClean="0">
                <a:solidFill>
                  <a:srgbClr val="92278F"/>
                </a:solidFill>
                <a:latin typeface="Cambria" panose="02040503050406030204" pitchFamily="18" charset="0"/>
              </a:rPr>
              <a:t>to </a:t>
            </a:r>
            <a:r>
              <a:rPr lang="en-US" sz="3200" dirty="0">
                <a:solidFill>
                  <a:srgbClr val="92278F"/>
                </a:solidFill>
                <a:latin typeface="Cambria" panose="02040503050406030204" pitchFamily="18" charset="0"/>
              </a:rPr>
              <a:t>help </a:t>
            </a:r>
            <a:r>
              <a:rPr lang="en-US" sz="3200" dirty="0" smtClean="0">
                <a:solidFill>
                  <a:srgbClr val="92278F"/>
                </a:solidFill>
                <a:latin typeface="Cambria" panose="02040503050406030204" pitchFamily="18" charset="0"/>
              </a:rPr>
              <a:t>frame </a:t>
            </a:r>
            <a:r>
              <a:rPr lang="en-US" sz="3200" dirty="0">
                <a:solidFill>
                  <a:srgbClr val="92278F"/>
                </a:solidFill>
                <a:latin typeface="Cambria" panose="02040503050406030204" pitchFamily="18" charset="0"/>
              </a:rPr>
              <a:t>the </a:t>
            </a:r>
            <a:r>
              <a:rPr lang="en-US" sz="3200" dirty="0" smtClean="0">
                <a:solidFill>
                  <a:srgbClr val="92278F"/>
                </a:solidFill>
                <a:latin typeface="Cambria" panose="02040503050406030204" pitchFamily="18" charset="0"/>
              </a:rPr>
              <a:t>NAWS Strategic Plan.</a:t>
            </a:r>
            <a:endParaRPr sz="3200" b="1" dirty="0">
              <a:solidFill>
                <a:srgbClr val="92278F"/>
              </a:solidFill>
              <a:latin typeface="Cambria" panose="02040503050406030204" pitchFamily="18" charset="0"/>
              <a:ea typeface="Cambria" charset="0"/>
              <a:cs typeface="Cambria" charset="0"/>
              <a:sym typeface="BotonBQ-Regular"/>
            </a:endParaRPr>
          </a:p>
        </p:txBody>
      </p:sp>
      <p:sp>
        <p:nvSpPr>
          <p:cNvPr id="4" name="Shape 104"/>
          <p:cNvSpPr/>
          <p:nvPr/>
        </p:nvSpPr>
        <p:spPr>
          <a:xfrm>
            <a:off x="566929" y="4595342"/>
            <a:ext cx="8714232" cy="2006626"/>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marL="0" lvl="1" defTabSz="457200">
              <a:defRPr sz="1800"/>
            </a:pPr>
            <a:r>
              <a:rPr lang="en-US" sz="3200" b="1" dirty="0" smtClean="0">
                <a:latin typeface="Cambria" panose="02040503050406030204" pitchFamily="18" charset="0"/>
              </a:rPr>
              <a:t>Your </a:t>
            </a:r>
            <a:r>
              <a:rPr lang="en-US" sz="3200" b="1" dirty="0">
                <a:latin typeface="Cambria" panose="02040503050406030204" pitchFamily="18" charset="0"/>
              </a:rPr>
              <a:t>participation ensures </a:t>
            </a:r>
            <a:r>
              <a:rPr lang="en-US" sz="3200" dirty="0">
                <a:solidFill>
                  <a:srgbClr val="92278F"/>
                </a:solidFill>
                <a:latin typeface="Cambria" panose="02040503050406030204" pitchFamily="18" charset="0"/>
              </a:rPr>
              <a:t>that </a:t>
            </a:r>
            <a:r>
              <a:rPr lang="en-US" sz="3200" dirty="0" smtClean="0">
                <a:solidFill>
                  <a:srgbClr val="92278F"/>
                </a:solidFill>
                <a:latin typeface="Cambria" panose="02040503050406030204" pitchFamily="18" charset="0"/>
              </a:rPr>
              <a:t>we are working </a:t>
            </a:r>
            <a:r>
              <a:rPr lang="en-US" sz="3200" dirty="0">
                <a:solidFill>
                  <a:srgbClr val="92278F"/>
                </a:solidFill>
                <a:latin typeface="Cambria" panose="02040503050406030204" pitchFamily="18" charset="0"/>
              </a:rPr>
              <a:t>toward the </a:t>
            </a:r>
            <a:r>
              <a:rPr lang="en-US" sz="3200" b="1" dirty="0">
                <a:latin typeface="Cambria" panose="02040503050406030204" pitchFamily="18" charset="0"/>
              </a:rPr>
              <a:t>goals that are most important to the </a:t>
            </a:r>
            <a:r>
              <a:rPr lang="en-US" sz="3200" b="1" dirty="0" smtClean="0">
                <a:latin typeface="Cambria" panose="02040503050406030204" pitchFamily="18" charset="0"/>
              </a:rPr>
              <a:t>Fellowship, </a:t>
            </a:r>
            <a:r>
              <a:rPr lang="en-US" sz="3200" b="1" dirty="0">
                <a:latin typeface="Cambria" panose="02040503050406030204" pitchFamily="18" charset="0"/>
              </a:rPr>
              <a:t>and </a:t>
            </a:r>
            <a:r>
              <a:rPr lang="en-US" sz="3200" dirty="0">
                <a:solidFill>
                  <a:srgbClr val="92278F"/>
                </a:solidFill>
                <a:latin typeface="Cambria" panose="02040503050406030204" pitchFamily="18" charset="0"/>
              </a:rPr>
              <a:t>toward achieving </a:t>
            </a:r>
            <a:r>
              <a:rPr lang="en-US" sz="3200" b="1" dirty="0">
                <a:solidFill>
                  <a:srgbClr val="92278F"/>
                </a:solidFill>
                <a:latin typeface="Cambria" panose="02040503050406030204" pitchFamily="18" charset="0"/>
              </a:rPr>
              <a:t>A Vision for NA Service</a:t>
            </a:r>
            <a:r>
              <a:rPr lang="en-US" sz="3200" b="1" dirty="0" smtClean="0">
                <a:solidFill>
                  <a:srgbClr val="92278F"/>
                </a:solidFill>
                <a:latin typeface="Cambria" panose="02040503050406030204" pitchFamily="18" charset="0"/>
              </a:rPr>
              <a:t>.</a:t>
            </a:r>
            <a:endParaRPr sz="3200" b="1" dirty="0">
              <a:solidFill>
                <a:srgbClr val="92278F"/>
              </a:solidFill>
              <a:latin typeface="Cambria" panose="02040503050406030204" pitchFamily="18" charset="0"/>
              <a:ea typeface="Cambria" charset="0"/>
              <a:cs typeface="Cambria" charset="0"/>
              <a:sym typeface="BotonBQ-Regular"/>
            </a:endParaRPr>
          </a:p>
        </p:txBody>
      </p:sp>
      <p:sp>
        <p:nvSpPr>
          <p:cNvPr id="5" name="TextBox 4"/>
          <p:cNvSpPr txBox="1"/>
          <p:nvPr/>
        </p:nvSpPr>
        <p:spPr>
          <a:xfrm rot="21000127">
            <a:off x="6425713" y="1014144"/>
            <a:ext cx="3878471" cy="1200329"/>
          </a:xfrm>
          <a:prstGeom prst="rect">
            <a:avLst/>
          </a:prstGeom>
          <a:noFill/>
        </p:spPr>
        <p:txBody>
          <a:bodyPr wrap="square" rtlCol="0">
            <a:spAutoFit/>
          </a:bodyPr>
          <a:lstStyle/>
          <a:p>
            <a:r>
              <a:rPr lang="en-US" sz="7200" b="1" dirty="0" smtClean="0">
                <a:solidFill>
                  <a:srgbClr val="92278F"/>
                </a:solidFill>
                <a:effectLst>
                  <a:outerShdw blurRad="38100" dist="38100" dir="2700000" algn="tl">
                    <a:srgbClr val="000000">
                      <a:alpha val="43137"/>
                    </a:srgbClr>
                  </a:outerShdw>
                </a:effectLst>
                <a:latin typeface="Brush Script MT" panose="03060802040406070304" pitchFamily="66" charset="0"/>
              </a:rPr>
              <a:t>Thank You!</a:t>
            </a:r>
            <a:endParaRPr lang="en-US" sz="7200" b="1" dirty="0">
              <a:solidFill>
                <a:srgbClr val="92278F"/>
              </a:solidFill>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p14="http://schemas.microsoft.com/office/powerpoint/2010/main" val="121833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2057838" cy="228600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n-US" sz="5400" b="1" dirty="0" smtClean="0">
                <a:latin typeface="Cambria" charset="0"/>
                <a:ea typeface="Cambria" charset="0"/>
                <a:cs typeface="Cambria" charset="0"/>
              </a:rPr>
              <a:t>Literature, Service Material,</a:t>
            </a:r>
            <a:br>
              <a:rPr lang="en-US" sz="5400" b="1" dirty="0" smtClean="0">
                <a:latin typeface="Cambria" charset="0"/>
                <a:ea typeface="Cambria" charset="0"/>
                <a:cs typeface="Cambria" charset="0"/>
              </a:rPr>
            </a:br>
            <a:r>
              <a:rPr lang="en-US" sz="5400" b="1" dirty="0" smtClean="0">
                <a:latin typeface="Cambria" charset="0"/>
                <a:ea typeface="Cambria" charset="0"/>
                <a:cs typeface="Cambria" charset="0"/>
              </a:rPr>
              <a:t>and Issue Discussion Topics Survey</a:t>
            </a:r>
            <a:endParaRPr lang="en-US" sz="5400" dirty="0">
              <a:solidFill>
                <a:srgbClr val="000000"/>
              </a:solidFill>
            </a:endParaRPr>
          </a:p>
        </p:txBody>
      </p:sp>
    </p:spTree>
    <p:extLst>
      <p:ext uri="{BB962C8B-B14F-4D97-AF65-F5344CB8AC3E}">
        <p14:creationId xmlns:p14="http://schemas.microsoft.com/office/powerpoint/2010/main" val="198478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055533" y="286549"/>
            <a:ext cx="7903633" cy="141066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marL="0" lvl="1" indent="0" algn="ctr" defTabSz="457200">
              <a:defRPr sz="1800"/>
            </a:pPr>
            <a:r>
              <a:rPr lang="en-US" sz="4500" b="1" dirty="0" smtClean="0">
                <a:latin typeface="Cambria" charset="0"/>
                <a:ea typeface="Cambria" charset="0"/>
                <a:cs typeface="Cambria" charset="0"/>
                <a:sym typeface="BotonBQ-Bold"/>
              </a:rPr>
              <a:t>How was the survey developed?</a:t>
            </a:r>
            <a:endParaRPr sz="4500" b="1" dirty="0">
              <a:latin typeface="Cambria" charset="0"/>
              <a:ea typeface="Cambria" charset="0"/>
              <a:cs typeface="Cambria" charset="0"/>
              <a:sym typeface="BotonBQ-Bold"/>
            </a:endParaRPr>
          </a:p>
        </p:txBody>
      </p:sp>
      <p:sp>
        <p:nvSpPr>
          <p:cNvPr id="3" name="Shape 86"/>
          <p:cNvSpPr/>
          <p:nvPr/>
        </p:nvSpPr>
        <p:spPr>
          <a:xfrm>
            <a:off x="926883" y="2247553"/>
            <a:ext cx="10204308" cy="54489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
        <p:nvSpPr>
          <p:cNvPr id="4" name="Rectangle 3"/>
          <p:cNvSpPr/>
          <p:nvPr/>
        </p:nvSpPr>
        <p:spPr>
          <a:xfrm>
            <a:off x="926883" y="2247553"/>
            <a:ext cx="10638584" cy="3883459"/>
          </a:xfrm>
          <a:prstGeom prst="rect">
            <a:avLst/>
          </a:prstGeom>
        </p:spPr>
        <p:txBody>
          <a:bodyPr>
            <a:noAutofit/>
          </a:bodyPr>
          <a:lstStyle/>
          <a:p>
            <a:pPr marL="457200" indent="-457200">
              <a:buClr>
                <a:srgbClr val="373896"/>
              </a:buClr>
              <a:buBlip>
                <a:blip r:embed="rId3"/>
              </a:buBlip>
            </a:pPr>
            <a:r>
              <a:rPr lang="en-US" sz="3200" dirty="0">
                <a:latin typeface="Cambria" panose="02040503050406030204" pitchFamily="18" charset="0"/>
              </a:rPr>
              <a:t>M</a:t>
            </a:r>
            <a:r>
              <a:rPr lang="en-US" sz="3200" dirty="0" smtClean="0">
                <a:latin typeface="Cambria" panose="02040503050406030204" pitchFamily="18" charset="0"/>
              </a:rPr>
              <a:t>any </a:t>
            </a:r>
            <a:r>
              <a:rPr lang="en-US" sz="3200" dirty="0">
                <a:latin typeface="Cambria" panose="02040503050406030204" pitchFamily="18" charset="0"/>
              </a:rPr>
              <a:t>ideas from Conference participants </a:t>
            </a:r>
            <a:r>
              <a:rPr lang="en-US" sz="3200" dirty="0" smtClean="0">
                <a:latin typeface="Cambria" panose="02040503050406030204" pitchFamily="18" charset="0"/>
              </a:rPr>
              <a:t>and from members </a:t>
            </a:r>
          </a:p>
          <a:p>
            <a:pPr marL="457200" indent="-457200">
              <a:buClr>
                <a:srgbClr val="373896"/>
              </a:buClr>
              <a:buBlip>
                <a:blip r:embed="rId3"/>
              </a:buBlip>
            </a:pPr>
            <a:r>
              <a:rPr lang="en-US" sz="3200" dirty="0">
                <a:latin typeface="Cambria" panose="02040503050406030204" pitchFamily="18" charset="0"/>
              </a:rPr>
              <a:t>R</a:t>
            </a:r>
            <a:r>
              <a:rPr lang="en-US" sz="3200" dirty="0" smtClean="0">
                <a:latin typeface="Cambria" panose="02040503050406030204" pitchFamily="18" charset="0"/>
              </a:rPr>
              <a:t>egional </a:t>
            </a:r>
            <a:r>
              <a:rPr lang="en-US" sz="3200" dirty="0">
                <a:latin typeface="Cambria" panose="02040503050406030204" pitchFamily="18" charset="0"/>
              </a:rPr>
              <a:t>input to our strategic planning </a:t>
            </a:r>
            <a:r>
              <a:rPr lang="en-US" sz="3200" dirty="0" smtClean="0">
                <a:latin typeface="Cambria" panose="02040503050406030204" pitchFamily="18" charset="0"/>
              </a:rPr>
              <a:t>process</a:t>
            </a:r>
          </a:p>
          <a:p>
            <a:pPr marL="457200" lvl="0" indent="-457200">
              <a:buClr>
                <a:srgbClr val="373896"/>
              </a:buClr>
              <a:buBlip>
                <a:blip r:embed="rId3"/>
              </a:buBlip>
            </a:pPr>
            <a:r>
              <a:rPr lang="en-US" sz="3200" dirty="0">
                <a:solidFill>
                  <a:prstClr val="black"/>
                </a:solidFill>
                <a:latin typeface="Cambria" panose="02040503050406030204" pitchFamily="18" charset="0"/>
              </a:rPr>
              <a:t>Emails and calls to World Services</a:t>
            </a:r>
          </a:p>
          <a:p>
            <a:pPr marL="457200" lvl="0" indent="-457200">
              <a:buClr>
                <a:srgbClr val="373896"/>
              </a:buClr>
              <a:buBlip>
                <a:blip r:embed="rId3"/>
              </a:buBlip>
            </a:pPr>
            <a:r>
              <a:rPr lang="en-US" sz="3200" dirty="0">
                <a:solidFill>
                  <a:prstClr val="black"/>
                </a:solidFill>
                <a:latin typeface="Cambria" panose="02040503050406030204" pitchFamily="18" charset="0"/>
              </a:rPr>
              <a:t>Workshop </a:t>
            </a:r>
            <a:r>
              <a:rPr lang="en-US" sz="3200" dirty="0" smtClean="0">
                <a:solidFill>
                  <a:prstClr val="black"/>
                </a:solidFill>
                <a:latin typeface="Cambria" panose="02040503050406030204" pitchFamily="18" charset="0"/>
              </a:rPr>
              <a:t>results</a:t>
            </a:r>
            <a:endParaRPr lang="en-US" sz="3200" dirty="0" smtClean="0">
              <a:latin typeface="Cambria" panose="02040503050406030204" pitchFamily="18" charset="0"/>
            </a:endParaRPr>
          </a:p>
          <a:p>
            <a:pPr marL="457200" indent="-457200">
              <a:buClr>
                <a:srgbClr val="373896"/>
              </a:buClr>
              <a:buBlip>
                <a:blip r:embed="rId3"/>
              </a:buBlip>
            </a:pPr>
            <a:r>
              <a:rPr lang="en-US" sz="3200" dirty="0" smtClean="0">
                <a:latin typeface="Cambria" panose="02040503050406030204" pitchFamily="18" charset="0"/>
              </a:rPr>
              <a:t>Conversations with Board members</a:t>
            </a:r>
          </a:p>
          <a:p>
            <a:pPr marL="457200" indent="-457200">
              <a:buClr>
                <a:srgbClr val="373896"/>
              </a:buClr>
              <a:buBlip>
                <a:blip r:embed="rId3"/>
              </a:buBlip>
            </a:pPr>
            <a:r>
              <a:rPr lang="en-US" sz="3200" dirty="0" smtClean="0">
                <a:latin typeface="Cambria" panose="02040503050406030204" pitchFamily="18" charset="0"/>
              </a:rPr>
              <a:t>Conference </a:t>
            </a:r>
            <a:r>
              <a:rPr lang="en-US" sz="3200" dirty="0">
                <a:latin typeface="Cambria" panose="02040503050406030204" pitchFamily="18" charset="0"/>
              </a:rPr>
              <a:t>participant input on </a:t>
            </a:r>
            <a:r>
              <a:rPr lang="en-US" sz="3200" dirty="0" smtClean="0">
                <a:latin typeface="Cambria" panose="02040503050406030204" pitchFamily="18" charset="0"/>
              </a:rPr>
              <a:t>the draft </a:t>
            </a:r>
            <a:br>
              <a:rPr lang="en-US" sz="3200" dirty="0" smtClean="0">
                <a:latin typeface="Cambria" panose="02040503050406030204" pitchFamily="18" charset="0"/>
              </a:rPr>
            </a:br>
            <a:r>
              <a:rPr lang="en-US" sz="3200" dirty="0" smtClean="0">
                <a:latin typeface="Cambria" panose="02040503050406030204" pitchFamily="18" charset="0"/>
              </a:rPr>
              <a:t>of </a:t>
            </a:r>
            <a:r>
              <a:rPr lang="en-US" sz="3200" dirty="0">
                <a:latin typeface="Cambria" panose="02040503050406030204" pitchFamily="18" charset="0"/>
              </a:rPr>
              <a:t>this </a:t>
            </a:r>
            <a:r>
              <a:rPr lang="en-US" sz="3200" dirty="0" smtClean="0">
                <a:latin typeface="Cambria" panose="02040503050406030204" pitchFamily="18" charset="0"/>
              </a:rPr>
              <a:t>survey </a:t>
            </a:r>
          </a:p>
          <a:p>
            <a:pPr>
              <a:buClr>
                <a:srgbClr val="373896"/>
              </a:buClr>
            </a:pPr>
            <a:endParaRPr lang="en-US" sz="3200" b="1" dirty="0">
              <a:latin typeface="Cambria" panose="02040503050406030204" pitchFamily="18" charset="0"/>
            </a:endParaRPr>
          </a:p>
        </p:txBody>
      </p:sp>
    </p:spTree>
    <p:extLst>
      <p:ext uri="{BB962C8B-B14F-4D97-AF65-F5344CB8AC3E}">
        <p14:creationId xmlns:p14="http://schemas.microsoft.com/office/powerpoint/2010/main" val="2497848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055533" y="286549"/>
            <a:ext cx="7903633" cy="141066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t" anchorCtr="0">
            <a:noAutofit/>
          </a:bodyPr>
          <a:lstStyle/>
          <a:p>
            <a:pPr marL="0" lvl="1" indent="0" algn="ctr" defTabSz="457200">
              <a:defRPr sz="1800"/>
            </a:pPr>
            <a:r>
              <a:rPr lang="en-US" sz="4500" b="1" dirty="0" smtClean="0">
                <a:latin typeface="Cambria" charset="0"/>
                <a:ea typeface="Cambria" charset="0"/>
                <a:cs typeface="Cambria" charset="0"/>
                <a:sym typeface="BotonBQ-Bold"/>
              </a:rPr>
              <a:t>How can the survey help?</a:t>
            </a:r>
            <a:endParaRPr sz="4500" b="1" dirty="0">
              <a:latin typeface="Cambria" charset="0"/>
              <a:ea typeface="Cambria" charset="0"/>
              <a:cs typeface="Cambria" charset="0"/>
              <a:sym typeface="BotonBQ-Bold"/>
            </a:endParaRPr>
          </a:p>
        </p:txBody>
      </p:sp>
      <p:sp>
        <p:nvSpPr>
          <p:cNvPr id="3" name="Shape 86"/>
          <p:cNvSpPr/>
          <p:nvPr/>
        </p:nvSpPr>
        <p:spPr>
          <a:xfrm>
            <a:off x="926883" y="2247553"/>
            <a:ext cx="10204308" cy="54489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
        <p:nvSpPr>
          <p:cNvPr id="4" name="Rectangle 3"/>
          <p:cNvSpPr/>
          <p:nvPr/>
        </p:nvSpPr>
        <p:spPr>
          <a:xfrm>
            <a:off x="926883" y="1939129"/>
            <a:ext cx="10638584" cy="4517314"/>
          </a:xfrm>
          <a:prstGeom prst="rect">
            <a:avLst/>
          </a:prstGeom>
        </p:spPr>
        <p:txBody>
          <a:bodyPr>
            <a:noAutofit/>
          </a:bodyPr>
          <a:lstStyle/>
          <a:p>
            <a:pPr marL="457200" indent="-457200">
              <a:spcAft>
                <a:spcPts val="1200"/>
              </a:spcAft>
              <a:buClr>
                <a:srgbClr val="373896"/>
              </a:buClr>
              <a:buBlip>
                <a:blip r:embed="rId3"/>
              </a:buBlip>
            </a:pPr>
            <a:r>
              <a:rPr lang="en-US" sz="3200" dirty="0" smtClean="0">
                <a:latin typeface="Cambria" panose="02040503050406030204" pitchFamily="18" charset="0"/>
              </a:rPr>
              <a:t>Tells us what the Fellowship </a:t>
            </a:r>
            <a:r>
              <a:rPr lang="en-US" sz="3200" dirty="0">
                <a:latin typeface="Cambria" panose="02040503050406030204" pitchFamily="18" charset="0"/>
              </a:rPr>
              <a:t>believes are priorities for </a:t>
            </a:r>
            <a:r>
              <a:rPr lang="en-US" sz="3200" dirty="0" smtClean="0">
                <a:latin typeface="Cambria" panose="02040503050406030204" pitchFamily="18" charset="0"/>
              </a:rPr>
              <a:t>new </a:t>
            </a:r>
            <a:r>
              <a:rPr lang="en-US" sz="3200" dirty="0">
                <a:latin typeface="Cambria" panose="02040503050406030204" pitchFamily="18" charset="0"/>
              </a:rPr>
              <a:t>recovery literature and/or service </a:t>
            </a:r>
            <a:r>
              <a:rPr lang="en-US" sz="3200" dirty="0" smtClean="0">
                <a:latin typeface="Cambria" panose="02040503050406030204" pitchFamily="18" charset="0"/>
              </a:rPr>
              <a:t>material </a:t>
            </a:r>
          </a:p>
          <a:p>
            <a:pPr marL="457200" indent="-457200">
              <a:buClr>
                <a:srgbClr val="373896"/>
              </a:buClr>
              <a:buBlip>
                <a:blip r:embed="rId3"/>
              </a:buBlip>
            </a:pPr>
            <a:r>
              <a:rPr lang="en-US" sz="3200" dirty="0" smtClean="0">
                <a:latin typeface="Cambria" panose="02040503050406030204" pitchFamily="18" charset="0"/>
              </a:rPr>
              <a:t>2016 WSC reviewed </a:t>
            </a:r>
            <a:r>
              <a:rPr lang="en-US" sz="3200" i="1" dirty="0" smtClean="0">
                <a:latin typeface="Cambria" panose="02040503050406030204" pitchFamily="18" charset="0"/>
              </a:rPr>
              <a:t>CAR</a:t>
            </a:r>
            <a:r>
              <a:rPr lang="en-US" sz="3200" dirty="0" smtClean="0">
                <a:latin typeface="Cambria" panose="02040503050406030204" pitchFamily="18" charset="0"/>
              </a:rPr>
              <a:t> survey results, </a:t>
            </a:r>
            <a:r>
              <a:rPr lang="en-US" sz="3200" dirty="0">
                <a:latin typeface="Cambria" panose="02040503050406030204" pitchFamily="18" charset="0"/>
              </a:rPr>
              <a:t>and decided to </a:t>
            </a:r>
            <a:r>
              <a:rPr lang="en-US" sz="3200" dirty="0" smtClean="0">
                <a:latin typeface="Cambria" panose="02040503050406030204" pitchFamily="18" charset="0"/>
              </a:rPr>
              <a:t>frame</a:t>
            </a:r>
          </a:p>
          <a:p>
            <a:pPr marL="914400" lvl="1" indent="-457200">
              <a:buClr>
                <a:srgbClr val="373896"/>
              </a:buClr>
              <a:buFont typeface="Arial" panose="020B0604020202020204" pitchFamily="34" charset="0"/>
              <a:buChar char="•"/>
            </a:pPr>
            <a:r>
              <a:rPr lang="en-US" sz="3200" dirty="0" smtClean="0">
                <a:latin typeface="Cambria" panose="02040503050406030204" pitchFamily="18" charset="0"/>
              </a:rPr>
              <a:t>Two literature projects </a:t>
            </a:r>
            <a:r>
              <a:rPr lang="en-US" sz="3200" dirty="0">
                <a:latin typeface="Cambria" panose="02040503050406030204" pitchFamily="18" charset="0"/>
              </a:rPr>
              <a:t>with </a:t>
            </a:r>
            <a:r>
              <a:rPr lang="en-US" sz="3200" dirty="0" smtClean="0">
                <a:latin typeface="Cambria" panose="02040503050406030204" pitchFamily="18" charset="0"/>
              </a:rPr>
              <a:t>highest priority—a </a:t>
            </a:r>
            <a:r>
              <a:rPr lang="en-US" sz="3200" dirty="0">
                <a:latin typeface="Cambria" panose="02040503050406030204" pitchFamily="18" charset="0"/>
              </a:rPr>
              <a:t>new meditation </a:t>
            </a:r>
            <a:r>
              <a:rPr lang="en-US" sz="3200" dirty="0" smtClean="0">
                <a:latin typeface="Cambria" panose="02040503050406030204" pitchFamily="18" charset="0"/>
              </a:rPr>
              <a:t>book, </a:t>
            </a:r>
            <a:r>
              <a:rPr lang="en-US" sz="3200" dirty="0">
                <a:latin typeface="Cambria" panose="02040503050406030204" pitchFamily="18" charset="0"/>
              </a:rPr>
              <a:t>and an IP on recovery and mental health/mental </a:t>
            </a:r>
            <a:r>
              <a:rPr lang="en-US" sz="3200" dirty="0" smtClean="0">
                <a:latin typeface="Cambria" panose="02040503050406030204" pitchFamily="18" charset="0"/>
              </a:rPr>
              <a:t>illness </a:t>
            </a:r>
          </a:p>
          <a:p>
            <a:pPr marL="914400" lvl="1" indent="-457200">
              <a:buClr>
                <a:srgbClr val="373896"/>
              </a:buClr>
              <a:buFont typeface="Arial" panose="020B0604020202020204" pitchFamily="34" charset="0"/>
              <a:buChar char="•"/>
            </a:pPr>
            <a:r>
              <a:rPr lang="en-US" sz="3200" dirty="0" smtClean="0">
                <a:latin typeface="Cambria" panose="02040503050406030204" pitchFamily="18" charset="0"/>
              </a:rPr>
              <a:t>Service material projects for conventions </a:t>
            </a:r>
            <a:br>
              <a:rPr lang="en-US" sz="3200" dirty="0" smtClean="0">
                <a:latin typeface="Cambria" panose="02040503050406030204" pitchFamily="18" charset="0"/>
              </a:rPr>
            </a:br>
            <a:r>
              <a:rPr lang="en-US" sz="3200" dirty="0" smtClean="0">
                <a:latin typeface="Cambria" panose="02040503050406030204" pitchFamily="18" charset="0"/>
              </a:rPr>
              <a:t>and events, and local service tools</a:t>
            </a:r>
            <a:endParaRPr lang="en-US" sz="3200" dirty="0">
              <a:latin typeface="Cambria" panose="02040503050406030204" pitchFamily="18" charset="0"/>
            </a:endParaRPr>
          </a:p>
          <a:p>
            <a:pPr marL="457200" indent="-457200">
              <a:buClr>
                <a:srgbClr val="373896"/>
              </a:buClr>
              <a:buFont typeface="Arial" panose="020B0604020202020204" pitchFamily="34" charset="0"/>
              <a:buChar char="•"/>
            </a:pPr>
            <a:endParaRPr lang="en-US" sz="3600" b="1" dirty="0">
              <a:latin typeface="Cambria" panose="02040503050406030204" pitchFamily="18" charset="0"/>
            </a:endParaRPr>
          </a:p>
        </p:txBody>
      </p:sp>
    </p:spTree>
    <p:extLst>
      <p:ext uri="{BB962C8B-B14F-4D97-AF65-F5344CB8AC3E}">
        <p14:creationId xmlns:p14="http://schemas.microsoft.com/office/powerpoint/2010/main" val="415656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wsc2018_logobluetextchairs.png"/>
          <p:cNvPicPr/>
          <p:nvPr/>
        </p:nvPicPr>
        <p:blipFill>
          <a:blip r:embed="rId3">
            <a:extLst/>
          </a:blip>
          <a:stretch>
            <a:fillRect/>
          </a:stretch>
        </p:blipFill>
        <p:spPr>
          <a:xfrm>
            <a:off x="9846734" y="5249331"/>
            <a:ext cx="2237298" cy="1498598"/>
          </a:xfrm>
          <a:prstGeom prst="rect">
            <a:avLst/>
          </a:prstGeom>
          <a:solidFill>
            <a:schemeClr val="bg1"/>
          </a:solidFill>
          <a:ln w="12700">
            <a:miter lim="400000"/>
          </a:ln>
        </p:spPr>
      </p:pic>
      <p:sp>
        <p:nvSpPr>
          <p:cNvPr id="2" name="TextBox 1"/>
          <p:cNvSpPr txBox="1"/>
          <p:nvPr/>
        </p:nvSpPr>
        <p:spPr>
          <a:xfrm>
            <a:off x="677334" y="1344223"/>
            <a:ext cx="10608734" cy="41337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4"/>
              </a:buBlip>
            </a:pPr>
            <a:r>
              <a:rPr lang="en-US" sz="3000" dirty="0">
                <a:solidFill>
                  <a:srgbClr val="000000"/>
                </a:solidFill>
                <a:latin typeface="Cambria" charset="0"/>
                <a:ea typeface="Cambria" charset="0"/>
                <a:cs typeface="Cambria" charset="0"/>
                <a:sym typeface="Helvetica Light"/>
              </a:rPr>
              <a:t>Unless otherwise directed by WSC 2018, we plan to prioritize work on focuses agreed upon by WSC 2016:  </a:t>
            </a:r>
          </a:p>
          <a:p>
            <a:pPr marL="1371600" lvl="2" indent="-457200" defTabSz="292100" fontAlgn="t" latinLnBrk="1" hangingPunct="0">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A meditation book</a:t>
            </a:r>
          </a:p>
          <a:p>
            <a:pPr marL="1371600" lvl="2" indent="-457200" defTabSz="292100" fontAlgn="t" latinLnBrk="1" hangingPunct="0">
              <a:spcAft>
                <a:spcPts val="1200"/>
              </a:spcAft>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An IP on mental health/mental illness</a:t>
            </a:r>
            <a:endParaRPr lang="en-US" sz="30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These survey results will help prioritize possible </a:t>
            </a:r>
            <a:r>
              <a:rPr lang="en-US" sz="3000" u="sng" dirty="0" smtClean="0">
                <a:solidFill>
                  <a:srgbClr val="000000"/>
                </a:solidFill>
                <a:latin typeface="Cambria" charset="0"/>
                <a:ea typeface="Cambria" charset="0"/>
                <a:cs typeface="Cambria" charset="0"/>
                <a:sym typeface="Helvetica Light"/>
              </a:rPr>
              <a:t>future</a:t>
            </a:r>
            <a:r>
              <a:rPr lang="en-US" sz="3000" dirty="0" smtClean="0">
                <a:solidFill>
                  <a:srgbClr val="000000"/>
                </a:solidFill>
                <a:latin typeface="Cambria" charset="0"/>
                <a:ea typeface="Cambria" charset="0"/>
                <a:cs typeface="Cambria" charset="0"/>
                <a:sym typeface="Helvetica Light"/>
              </a:rPr>
              <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work/project plans. </a:t>
            </a: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Please choose at least one, but no more than two from the list</a:t>
            </a:r>
            <a:endParaRPr lang="en-US" sz="3000" dirty="0">
              <a:solidFill>
                <a:srgbClr val="000000"/>
              </a:solidFill>
              <a:latin typeface="Cambria" charset="0"/>
              <a:ea typeface="Cambria" charset="0"/>
              <a:cs typeface="Cambria" charset="0"/>
              <a:sym typeface="Helvetica Light"/>
            </a:endParaRPr>
          </a:p>
          <a:p>
            <a:pPr defTabSz="292100" fontAlgn="t" latinLnBrk="1" hangingPunct="0"/>
            <a:endParaRPr lang="en-US" sz="900" dirty="0">
              <a:solidFill>
                <a:srgbClr val="000000"/>
              </a:solidFill>
              <a:latin typeface="Cambria" charset="0"/>
              <a:ea typeface="Cambria" charset="0"/>
              <a:cs typeface="Cambria" charset="0"/>
            </a:endParaRPr>
          </a:p>
          <a:p>
            <a:pPr defTabSz="292100" fontAlgn="t" latinLnBrk="1" hangingPunct="0"/>
            <a:endParaRPr lang="en-U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n-US" sz="4800" b="1" dirty="0" smtClean="0">
                <a:latin typeface="Cambria" charset="0"/>
                <a:ea typeface="Cambria" charset="0"/>
                <a:cs typeface="Cambria" charset="0"/>
              </a:rPr>
              <a:t>Recovery Literature Survey</a:t>
            </a:r>
            <a:endParaRPr lang="en-US" sz="4800" b="1" dirty="0">
              <a:latin typeface="Cambria" charset="0"/>
              <a:ea typeface="Cambria" charset="0"/>
              <a:cs typeface="Cambria" charset="0"/>
            </a:endParaRPr>
          </a:p>
        </p:txBody>
      </p:sp>
      <p:sp>
        <p:nvSpPr>
          <p:cNvPr id="3" name="TextBox 2"/>
          <p:cNvSpPr txBox="1"/>
          <p:nvPr/>
        </p:nvSpPr>
        <p:spPr>
          <a:xfrm>
            <a:off x="1500075" y="5124902"/>
            <a:ext cx="7819015" cy="1384995"/>
          </a:xfrm>
          <a:prstGeom prst="rect">
            <a:avLst/>
          </a:prstGeom>
          <a:noFill/>
        </p:spPr>
        <p:txBody>
          <a:bodyPr wrap="square" rtlCol="0">
            <a:spAutoFit/>
          </a:bodyPr>
          <a:lstStyle/>
          <a:p>
            <a:pPr algn="ctr"/>
            <a:r>
              <a:rPr lang="en-US" sz="2800" b="1" dirty="0" smtClean="0">
                <a:solidFill>
                  <a:srgbClr val="92278F"/>
                </a:solidFill>
                <a:latin typeface="Cambria" panose="02040503050406030204" pitchFamily="18" charset="0"/>
              </a:rPr>
              <a:t>This survey begins on page 32 of the 2018 </a:t>
            </a:r>
            <a:r>
              <a:rPr lang="en-US" sz="2800" b="1" i="1" dirty="0" smtClean="0">
                <a:solidFill>
                  <a:srgbClr val="92278F"/>
                </a:solidFill>
                <a:latin typeface="Cambria" panose="02040503050406030204" pitchFamily="18" charset="0"/>
              </a:rPr>
              <a:t>CAR </a:t>
            </a:r>
            <a:r>
              <a:rPr lang="en-US" sz="2800" b="1" dirty="0" smtClean="0">
                <a:solidFill>
                  <a:srgbClr val="92278F"/>
                </a:solidFill>
                <a:latin typeface="Cambria" panose="02040503050406030204" pitchFamily="18" charset="0"/>
              </a:rPr>
              <a:t>and is available to complete online at www.na.org/conference</a:t>
            </a:r>
            <a:endParaRPr lang="en-US" sz="2800" b="1" dirty="0">
              <a:solidFill>
                <a:srgbClr val="92278F"/>
              </a:solidFill>
              <a:latin typeface="Cambria" panose="02040503050406030204" pitchFamily="18" charset="0"/>
            </a:endParaRPr>
          </a:p>
        </p:txBody>
      </p:sp>
    </p:spTree>
    <p:extLst>
      <p:ext uri="{BB962C8B-B14F-4D97-AF65-F5344CB8AC3E}">
        <p14:creationId xmlns:p14="http://schemas.microsoft.com/office/powerpoint/2010/main" val="224817069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5700" y="214981"/>
            <a:ext cx="4635452" cy="523894"/>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n-US" sz="2800" b="1" dirty="0" smtClean="0">
                <a:latin typeface="Cambria" charset="0"/>
                <a:ea typeface="Cambria" charset="0"/>
                <a:cs typeface="Cambria" charset="0"/>
              </a:rPr>
              <a:t>Recovery Literature Survey</a:t>
            </a:r>
            <a:endParaRPr lang="en-US" sz="2800" b="1" dirty="0">
              <a:latin typeface="Cambria" charset="0"/>
              <a:ea typeface="Cambria" charset="0"/>
              <a:cs typeface="Cambria" charset="0"/>
            </a:endParaRPr>
          </a:p>
        </p:txBody>
      </p:sp>
      <p:sp>
        <p:nvSpPr>
          <p:cNvPr id="7" name="TextBox 6"/>
          <p:cNvSpPr txBox="1"/>
          <p:nvPr/>
        </p:nvSpPr>
        <p:spPr>
          <a:xfrm>
            <a:off x="220084" y="942075"/>
            <a:ext cx="5715000" cy="5760720"/>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n-US" sz="1750" dirty="0">
                <a:latin typeface="Cambria" panose="02040503050406030204" pitchFamily="18" charset="0"/>
              </a:rPr>
              <a:t>Adapt </a:t>
            </a:r>
            <a:r>
              <a:rPr lang="en-US" sz="1750" i="1" dirty="0">
                <a:latin typeface="Cambria" panose="02040503050406030204" pitchFamily="18" charset="0"/>
              </a:rPr>
              <a:t>Social Media and Our Guiding Principles</a:t>
            </a:r>
            <a:r>
              <a:rPr lang="en-US" sz="1750" dirty="0">
                <a:latin typeface="Cambria" panose="02040503050406030204" pitchFamily="18" charset="0"/>
              </a:rPr>
              <a:t> to an IP from an SP</a:t>
            </a:r>
          </a:p>
          <a:p>
            <a:pPr marL="285750" indent="-285750">
              <a:lnSpc>
                <a:spcPct val="105000"/>
              </a:lnSpc>
              <a:buFont typeface="Arial" panose="020B0604020202020204" pitchFamily="34" charset="0"/>
              <a:buChar char="•"/>
            </a:pPr>
            <a:r>
              <a:rPr lang="en-US" sz="1750" dirty="0">
                <a:latin typeface="Cambria" panose="02040503050406030204" pitchFamily="18" charset="0"/>
              </a:rPr>
              <a:t>An IP for members: NA and addicts on DRT/MAT</a:t>
            </a:r>
          </a:p>
          <a:p>
            <a:pPr marL="285750" indent="-285750">
              <a:lnSpc>
                <a:spcPct val="105000"/>
              </a:lnSpc>
              <a:buFont typeface="Arial" panose="020B0604020202020204" pitchFamily="34" charset="0"/>
              <a:buChar char="•"/>
            </a:pPr>
            <a:r>
              <a:rPr lang="en-US" sz="1750" dirty="0">
                <a:latin typeface="Cambria" panose="02040503050406030204" pitchFamily="18" charset="0"/>
              </a:rPr>
              <a:t>Booklet of Step study questions taken from “How It Works” in the Basic Text </a:t>
            </a:r>
          </a:p>
          <a:p>
            <a:pPr marL="285750" indent="-285750">
              <a:lnSpc>
                <a:spcPct val="105000"/>
              </a:lnSpc>
              <a:buFont typeface="Arial" panose="020B0604020202020204" pitchFamily="34" charset="0"/>
              <a:buChar char="•"/>
            </a:pPr>
            <a:r>
              <a:rPr lang="en-US" sz="1750" dirty="0">
                <a:latin typeface="Cambria" panose="02040503050406030204" pitchFamily="18" charset="0"/>
              </a:rPr>
              <a:t>Booklet of Step study questions from </a:t>
            </a:r>
            <a:r>
              <a:rPr lang="en-US" sz="1750" i="1" dirty="0">
                <a:latin typeface="Cambria" panose="02040503050406030204" pitchFamily="18" charset="0"/>
              </a:rPr>
              <a:t>It Works: How and Why</a:t>
            </a:r>
            <a:r>
              <a:rPr lang="en-US" sz="1750" dirty="0">
                <a:latin typeface="Cambria" panose="02040503050406030204" pitchFamily="18" charset="0"/>
              </a:rPr>
              <a:t> and/or </a:t>
            </a:r>
            <a:r>
              <a:rPr lang="en-US" sz="1750" i="1" dirty="0">
                <a:latin typeface="Cambria" panose="02040503050406030204" pitchFamily="18" charset="0"/>
              </a:rPr>
              <a:t>Living Clean</a:t>
            </a:r>
          </a:p>
          <a:p>
            <a:pPr marL="285750" indent="-285750">
              <a:lnSpc>
                <a:spcPct val="105000"/>
              </a:lnSpc>
              <a:buFont typeface="Arial" panose="020B0604020202020204" pitchFamily="34" charset="0"/>
              <a:buChar char="•"/>
            </a:pPr>
            <a:r>
              <a:rPr lang="en-US" sz="1750" dirty="0">
                <a:latin typeface="Cambria" panose="02040503050406030204" pitchFamily="18" charset="0"/>
              </a:rPr>
              <a:t>Step working booklet focused mainly on Steps 1–3 aimed primarily for new members and those in treatment and drug courts</a:t>
            </a:r>
          </a:p>
          <a:p>
            <a:pPr marL="285750" indent="-285750">
              <a:lnSpc>
                <a:spcPct val="105000"/>
              </a:lnSpc>
              <a:buFont typeface="Arial" panose="020B0604020202020204" pitchFamily="34" charset="0"/>
              <a:buChar char="•"/>
            </a:pPr>
            <a:r>
              <a:rPr lang="en-US" sz="1750" dirty="0">
                <a:latin typeface="Cambria" panose="02040503050406030204" pitchFamily="18" charset="0"/>
              </a:rPr>
              <a:t>Step working guide aimed at members not new to the Steps, as a follow-up set of Steps</a:t>
            </a:r>
          </a:p>
          <a:p>
            <a:pPr marL="285750" indent="-285750">
              <a:lnSpc>
                <a:spcPct val="105000"/>
              </a:lnSpc>
              <a:buFont typeface="Arial" panose="020B0604020202020204" pitchFamily="34" charset="0"/>
              <a:buChar char="•"/>
            </a:pPr>
            <a:r>
              <a:rPr lang="en-US" sz="1750" dirty="0">
                <a:latin typeface="Cambria" panose="02040503050406030204" pitchFamily="18" charset="0"/>
              </a:rPr>
              <a:t>Concepts book similar to </a:t>
            </a:r>
            <a:r>
              <a:rPr lang="en-US" sz="1750" i="1" dirty="0">
                <a:latin typeface="Cambria" panose="02040503050406030204" pitchFamily="18" charset="0"/>
              </a:rPr>
              <a:t>Guiding Principles</a:t>
            </a:r>
          </a:p>
          <a:p>
            <a:pPr marL="285750" indent="-285750">
              <a:lnSpc>
                <a:spcPct val="105000"/>
              </a:lnSpc>
              <a:buFont typeface="Arial" panose="020B0604020202020204" pitchFamily="34" charset="0"/>
              <a:buChar char="•"/>
            </a:pPr>
            <a:r>
              <a:rPr lang="en-US" sz="1750" dirty="0">
                <a:latin typeface="Cambria" panose="02040503050406030204" pitchFamily="18" charset="0"/>
              </a:rPr>
              <a:t>List and definition of spiritual principles</a:t>
            </a:r>
          </a:p>
          <a:p>
            <a:pPr marL="285750" indent="-285750">
              <a:lnSpc>
                <a:spcPct val="105000"/>
              </a:lnSpc>
              <a:buFont typeface="Arial" panose="020B0604020202020204" pitchFamily="34" charset="0"/>
              <a:buChar char="•"/>
            </a:pPr>
            <a:r>
              <a:rPr lang="en-US" sz="1750" dirty="0">
                <a:latin typeface="Cambria" panose="02040503050406030204" pitchFamily="18" charset="0"/>
              </a:rPr>
              <a:t>The spiritual benefits of service </a:t>
            </a:r>
          </a:p>
          <a:p>
            <a:pPr marL="285750" indent="-285750">
              <a:lnSpc>
                <a:spcPct val="105000"/>
              </a:lnSpc>
              <a:buFont typeface="Arial" panose="020B0604020202020204" pitchFamily="34" charset="0"/>
              <a:buChar char="•"/>
            </a:pPr>
            <a:r>
              <a:rPr lang="en-US" sz="1750" dirty="0">
                <a:latin typeface="Cambria" panose="02040503050406030204" pitchFamily="18" charset="0"/>
              </a:rPr>
              <a:t>Members’ experience, strength, and hope on trustworthiness and trusting</a:t>
            </a:r>
          </a:p>
          <a:p>
            <a:pPr marL="285750" indent="-285750">
              <a:lnSpc>
                <a:spcPct val="105000"/>
              </a:lnSpc>
              <a:buFont typeface="Arial" panose="020B0604020202020204" pitchFamily="34" charset="0"/>
              <a:buChar char="•"/>
            </a:pPr>
            <a:r>
              <a:rPr lang="en-US" sz="1750" dirty="0">
                <a:latin typeface="Cambria" panose="02040503050406030204" pitchFamily="18" charset="0"/>
              </a:rPr>
              <a:t>Atmosphere of recovery in service</a:t>
            </a:r>
          </a:p>
          <a:p>
            <a:pPr marL="285750" indent="-285750">
              <a:lnSpc>
                <a:spcPct val="105000"/>
              </a:lnSpc>
              <a:buFont typeface="Arial" panose="020B0604020202020204" pitchFamily="34" charset="0"/>
              <a:buChar char="•"/>
            </a:pPr>
            <a:r>
              <a:rPr lang="en-US" sz="1750" dirty="0">
                <a:latin typeface="Cambria" panose="02040503050406030204" pitchFamily="18" charset="0"/>
              </a:rPr>
              <a:t>Appropriate meeting behavior</a:t>
            </a:r>
          </a:p>
          <a:p>
            <a:pPr marL="285750" indent="-285750">
              <a:lnSpc>
                <a:spcPct val="105000"/>
              </a:lnSpc>
              <a:buFont typeface="Arial" panose="020B0604020202020204" pitchFamily="34" charset="0"/>
              <a:buChar char="•"/>
            </a:pPr>
            <a:r>
              <a:rPr lang="en-US" sz="1750" dirty="0">
                <a:latin typeface="Cambria" panose="02040503050406030204" pitchFamily="18" charset="0"/>
              </a:rPr>
              <a:t>Pamphlet on the First Tradition</a:t>
            </a:r>
          </a:p>
        </p:txBody>
      </p:sp>
      <p:sp>
        <p:nvSpPr>
          <p:cNvPr id="8" name="TextBox 7"/>
          <p:cNvSpPr txBox="1"/>
          <p:nvPr/>
        </p:nvSpPr>
        <p:spPr>
          <a:xfrm>
            <a:off x="6256858" y="80756"/>
            <a:ext cx="5715000" cy="6622039"/>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Younger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Older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Experienced members/“oldtimers”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LGBTQ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Women in recovery</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First nations/indigenous members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Members who are professionals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Members who are veterans</a:t>
            </a:r>
          </a:p>
          <a:p>
            <a:pPr marL="285750" indent="-285750">
              <a:lnSpc>
                <a:spcPct val="105000"/>
              </a:lnSpc>
              <a:buFont typeface="Arial" panose="020B0604020202020204" pitchFamily="34" charset="0"/>
              <a:buChar char="•"/>
            </a:pPr>
            <a:r>
              <a:rPr lang="en-US" sz="1750" dirty="0">
                <a:latin typeface="Cambria" panose="02040503050406030204" pitchFamily="18" charset="0"/>
              </a:rPr>
              <a:t>Literature targeted to: Atheists and members with non-mainstream spiritual beliefs </a:t>
            </a:r>
          </a:p>
          <a:p>
            <a:pPr marL="285750" indent="-285750">
              <a:lnSpc>
                <a:spcPct val="105000"/>
              </a:lnSpc>
              <a:buFont typeface="Arial" panose="020B0604020202020204" pitchFamily="34" charset="0"/>
              <a:buChar char="•"/>
            </a:pPr>
            <a:r>
              <a:rPr lang="en-US" sz="1750" dirty="0">
                <a:latin typeface="Cambria" panose="02040503050406030204" pitchFamily="18" charset="0"/>
              </a:rPr>
              <a:t>An IP: Regardless of age, race, sex, sexual identity, creed, religion, or lack of religion </a:t>
            </a:r>
          </a:p>
          <a:p>
            <a:pPr marL="285750" indent="-285750">
              <a:lnSpc>
                <a:spcPct val="105000"/>
              </a:lnSpc>
              <a:buFont typeface="Arial" panose="020B0604020202020204" pitchFamily="34" charset="0"/>
              <a:buChar char="•"/>
            </a:pPr>
            <a:r>
              <a:rPr lang="en-US" sz="1750" dirty="0">
                <a:latin typeface="Cambria" panose="02040503050406030204" pitchFamily="18" charset="0"/>
              </a:rPr>
              <a:t>What does it mean that NA is a spiritual, not religious, program? </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the </a:t>
            </a:r>
            <a:r>
              <a:rPr lang="en-US" sz="1750" i="1" dirty="0">
                <a:latin typeface="Cambria" panose="02040503050406030204" pitchFamily="18" charset="0"/>
              </a:rPr>
              <a:t>Sponsorship</a:t>
            </a:r>
            <a:r>
              <a:rPr lang="en-US" sz="1750" dirty="0">
                <a:latin typeface="Cambria" panose="02040503050406030204" pitchFamily="18" charset="0"/>
              </a:rPr>
              <a:t> book</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t>
            </a:r>
            <a:r>
              <a:rPr lang="en-US" sz="1750" i="1" dirty="0">
                <a:latin typeface="Cambria" panose="02040503050406030204" pitchFamily="18" charset="0"/>
              </a:rPr>
              <a:t>The Loner</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t>
            </a:r>
            <a:r>
              <a:rPr lang="en-US" sz="1750" i="1" dirty="0">
                <a:latin typeface="Cambria" panose="02040503050406030204" pitchFamily="18" charset="0"/>
              </a:rPr>
              <a:t>H&amp;I Service and the NA Member</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t>
            </a:r>
            <a:r>
              <a:rPr lang="en-US" sz="1750" i="1" dirty="0">
                <a:latin typeface="Cambria" panose="02040503050406030204" pitchFamily="18" charset="0"/>
              </a:rPr>
              <a:t>PI and the NA Member</a:t>
            </a:r>
          </a:p>
          <a:p>
            <a:pPr marL="285750" indent="-285750">
              <a:lnSpc>
                <a:spcPct val="105000"/>
              </a:lnSpc>
              <a:buFont typeface="Arial" panose="020B0604020202020204" pitchFamily="34" charset="0"/>
              <a:buChar char="•"/>
            </a:pPr>
            <a:r>
              <a:rPr lang="en-US" sz="1750" dirty="0">
                <a:latin typeface="Cambria" panose="02040503050406030204" pitchFamily="18" charset="0"/>
              </a:rPr>
              <a:t>Revise another piece of NA literature: </a:t>
            </a:r>
          </a:p>
          <a:p>
            <a:pPr marL="285750" indent="-285750">
              <a:lnSpc>
                <a:spcPct val="105000"/>
              </a:lnSpc>
              <a:buFont typeface="Arial" panose="020B0604020202020204" pitchFamily="34" charset="0"/>
              <a:buChar char="•"/>
            </a:pPr>
            <a:r>
              <a:rPr lang="en-US" sz="1750" dirty="0">
                <a:latin typeface="Cambria" panose="02040503050406030204" pitchFamily="18" charset="0"/>
              </a:rPr>
              <a:t>Other: </a:t>
            </a:r>
          </a:p>
          <a:p>
            <a:pPr marL="285750" indent="-285750">
              <a:lnSpc>
                <a:spcPct val="105000"/>
              </a:lnSpc>
              <a:buFont typeface="Arial" panose="020B0604020202020204" pitchFamily="34" charset="0"/>
              <a:buChar char="•"/>
            </a:pPr>
            <a:r>
              <a:rPr lang="en-US" sz="1750" dirty="0">
                <a:latin typeface="Cambria" panose="02040503050406030204" pitchFamily="18" charset="0"/>
              </a:rPr>
              <a:t>No new recovery lit</a:t>
            </a:r>
          </a:p>
        </p:txBody>
      </p:sp>
    </p:spTree>
    <p:extLst>
      <p:ext uri="{BB962C8B-B14F-4D97-AF65-F5344CB8AC3E}">
        <p14:creationId xmlns:p14="http://schemas.microsoft.com/office/powerpoint/2010/main" val="128935159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67" y="1356945"/>
            <a:ext cx="10608734" cy="37846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3"/>
              </a:buBlip>
            </a:pPr>
            <a:r>
              <a:rPr lang="en-US" sz="3000" dirty="0" smtClean="0">
                <a:solidFill>
                  <a:srgbClr val="000000"/>
                </a:solidFill>
                <a:latin typeface="Cambria" charset="0"/>
                <a:ea typeface="Cambria" charset="0"/>
                <a:cs typeface="Cambria" charset="0"/>
                <a:sym typeface="Helvetica Light"/>
              </a:rPr>
              <a:t>Work is currently underway on two service material project</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focuses agreed </a:t>
            </a:r>
            <a:r>
              <a:rPr lang="en-US" sz="3000" dirty="0">
                <a:solidFill>
                  <a:srgbClr val="000000"/>
                </a:solidFill>
                <a:latin typeface="Cambria" charset="0"/>
                <a:ea typeface="Cambria" charset="0"/>
                <a:cs typeface="Cambria" charset="0"/>
                <a:sym typeface="Helvetica Light"/>
              </a:rPr>
              <a:t>upon by WSC 2016:  </a:t>
            </a:r>
          </a:p>
          <a:p>
            <a:pPr marL="1371600" lvl="2" indent="-457200" defTabSz="292100" fontAlgn="t" latinLnBrk="1" hangingPunct="0">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Local Service Toolbox</a:t>
            </a:r>
          </a:p>
          <a:p>
            <a:pPr marL="1371600" lvl="2" indent="-457200" defTabSz="292100" fontAlgn="t" latinLnBrk="1" hangingPunct="0">
              <a:spcAft>
                <a:spcPts val="1200"/>
              </a:spcAft>
              <a:buClr>
                <a:srgbClr val="373896"/>
              </a:buClr>
              <a:buFont typeface="Arial" charset="0"/>
              <a:buChar char="•"/>
            </a:pPr>
            <a:r>
              <a:rPr lang="en-US" sz="3000" dirty="0" smtClean="0">
                <a:solidFill>
                  <a:srgbClr val="000000"/>
                </a:solidFill>
                <a:latin typeface="Cambria" charset="0"/>
                <a:ea typeface="Cambria" charset="0"/>
                <a:cs typeface="Cambria" charset="0"/>
                <a:sym typeface="Helvetica Light"/>
              </a:rPr>
              <a:t>Conventions and Events Toolbox</a:t>
            </a:r>
            <a:endParaRPr lang="en-US" sz="30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3"/>
              </a:buBlip>
            </a:pPr>
            <a:r>
              <a:rPr lang="en-US" sz="3000" dirty="0" smtClean="0">
                <a:solidFill>
                  <a:srgbClr val="000000"/>
                </a:solidFill>
                <a:latin typeface="Cambria" charset="0"/>
                <a:ea typeface="Cambria" charset="0"/>
                <a:cs typeface="Cambria" charset="0"/>
                <a:sym typeface="Helvetica Light"/>
              </a:rPr>
              <a:t>These survey results will help prioritize possible </a:t>
            </a:r>
            <a:r>
              <a:rPr lang="en-US" sz="3000" u="sng" dirty="0" smtClean="0">
                <a:solidFill>
                  <a:srgbClr val="000000"/>
                </a:solidFill>
                <a:latin typeface="Cambria" charset="0"/>
                <a:ea typeface="Cambria" charset="0"/>
                <a:cs typeface="Cambria" charset="0"/>
                <a:sym typeface="Helvetica Light"/>
              </a:rPr>
              <a:t>future</a:t>
            </a:r>
            <a:r>
              <a:rPr lang="en-US" sz="3000" dirty="0" smtClean="0">
                <a:solidFill>
                  <a:srgbClr val="000000"/>
                </a:solidFill>
                <a:latin typeface="Cambria" charset="0"/>
                <a:ea typeface="Cambria" charset="0"/>
                <a:cs typeface="Cambria" charset="0"/>
                <a:sym typeface="Helvetica Light"/>
              </a:rPr>
              <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work/project plans. Most of the items in this survey could </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easily fit into a Local Service Toolbox.</a:t>
            </a:r>
          </a:p>
          <a:p>
            <a:pPr marL="457200" indent="-457200" defTabSz="292100" fontAlgn="t" latinLnBrk="1" hangingPunct="0">
              <a:buClr>
                <a:srgbClr val="373896"/>
              </a:buClr>
              <a:buBlip>
                <a:blip r:embed="rId3"/>
              </a:buBlip>
            </a:pPr>
            <a:r>
              <a:rPr lang="en-US" sz="3000" dirty="0" smtClean="0">
                <a:solidFill>
                  <a:srgbClr val="000000"/>
                </a:solidFill>
                <a:latin typeface="Cambria" charset="0"/>
                <a:ea typeface="Cambria" charset="0"/>
                <a:cs typeface="Cambria" charset="0"/>
                <a:sym typeface="Helvetica Light"/>
              </a:rPr>
              <a:t>Please choose at least one, but no more than two from the list</a:t>
            </a:r>
            <a:endParaRPr lang="en-US" sz="3000" dirty="0">
              <a:solidFill>
                <a:srgbClr val="000000"/>
              </a:solidFill>
              <a:latin typeface="Cambria" charset="0"/>
              <a:ea typeface="Cambria" charset="0"/>
              <a:cs typeface="Cambria" charset="0"/>
              <a:sym typeface="Helvetica Light"/>
            </a:endParaRPr>
          </a:p>
          <a:p>
            <a:pPr defTabSz="292100" fontAlgn="t" latinLnBrk="1" hangingPunct="0"/>
            <a:endParaRPr lang="en-US" sz="900" dirty="0">
              <a:solidFill>
                <a:srgbClr val="000000"/>
              </a:solidFill>
              <a:latin typeface="Cambria" charset="0"/>
              <a:ea typeface="Cambria" charset="0"/>
              <a:cs typeface="Cambria" charset="0"/>
            </a:endParaRPr>
          </a:p>
          <a:p>
            <a:pPr defTabSz="292100" fontAlgn="t" latinLnBrk="1" hangingPunct="0"/>
            <a:endParaRPr lang="en-U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n-US" sz="4800" b="1" dirty="0" smtClean="0">
                <a:latin typeface="Cambria" charset="0"/>
                <a:ea typeface="Cambria" charset="0"/>
                <a:cs typeface="Cambria" charset="0"/>
              </a:rPr>
              <a:t>Service Material Survey</a:t>
            </a:r>
            <a:endParaRPr lang="en-US" sz="4800" b="1" dirty="0">
              <a:latin typeface="Cambria" charset="0"/>
              <a:ea typeface="Cambria" charset="0"/>
              <a:cs typeface="Cambria" charset="0"/>
            </a:endParaRPr>
          </a:p>
        </p:txBody>
      </p:sp>
      <p:pic>
        <p:nvPicPr>
          <p:cNvPr id="12" name="wsc2018_logobluetextchairs.png"/>
          <p:cNvPicPr/>
          <p:nvPr/>
        </p:nvPicPr>
        <p:blipFill>
          <a:blip r:embed="rId4">
            <a:extLst/>
          </a:blip>
          <a:stretch>
            <a:fillRect/>
          </a:stretch>
        </p:blipFill>
        <p:spPr>
          <a:xfrm>
            <a:off x="10058401" y="5511801"/>
            <a:ext cx="1832998" cy="1346200"/>
          </a:xfrm>
          <a:prstGeom prst="rect">
            <a:avLst/>
          </a:prstGeom>
          <a:solidFill>
            <a:schemeClr val="bg1"/>
          </a:solidFill>
          <a:ln w="12700">
            <a:miter lim="400000"/>
          </a:ln>
        </p:spPr>
      </p:pic>
      <p:sp>
        <p:nvSpPr>
          <p:cNvPr id="6" name="TextBox 5"/>
          <p:cNvSpPr txBox="1"/>
          <p:nvPr/>
        </p:nvSpPr>
        <p:spPr>
          <a:xfrm>
            <a:off x="1481787" y="5511801"/>
            <a:ext cx="7819015" cy="1292662"/>
          </a:xfrm>
          <a:prstGeom prst="rect">
            <a:avLst/>
          </a:prstGeom>
          <a:noFill/>
        </p:spPr>
        <p:txBody>
          <a:bodyPr wrap="square" rtlCol="0">
            <a:spAutoFit/>
          </a:bodyPr>
          <a:lstStyle/>
          <a:p>
            <a:pPr algn="ctr"/>
            <a:r>
              <a:rPr lang="en-US" sz="2600" b="1" dirty="0" smtClean="0">
                <a:solidFill>
                  <a:srgbClr val="92278F"/>
                </a:solidFill>
                <a:latin typeface="Cambria" panose="02040503050406030204" pitchFamily="18" charset="0"/>
              </a:rPr>
              <a:t>This survey begins on page 33 of the</a:t>
            </a:r>
            <a:br>
              <a:rPr lang="en-US" sz="2600" b="1" dirty="0" smtClean="0">
                <a:solidFill>
                  <a:srgbClr val="92278F"/>
                </a:solidFill>
                <a:latin typeface="Cambria" panose="02040503050406030204" pitchFamily="18" charset="0"/>
              </a:rPr>
            </a:br>
            <a:r>
              <a:rPr lang="en-US" sz="2600" b="1" dirty="0" smtClean="0">
                <a:solidFill>
                  <a:srgbClr val="92278F"/>
                </a:solidFill>
                <a:latin typeface="Cambria" panose="02040503050406030204" pitchFamily="18" charset="0"/>
              </a:rPr>
              <a:t>2018 </a:t>
            </a:r>
            <a:r>
              <a:rPr lang="en-US" sz="2600" b="1" i="1" dirty="0" smtClean="0">
                <a:solidFill>
                  <a:srgbClr val="92278F"/>
                </a:solidFill>
                <a:latin typeface="Cambria" panose="02040503050406030204" pitchFamily="18" charset="0"/>
              </a:rPr>
              <a:t>CAR </a:t>
            </a:r>
            <a:r>
              <a:rPr lang="en-US" sz="2600" b="1" dirty="0" smtClean="0">
                <a:solidFill>
                  <a:srgbClr val="92278F"/>
                </a:solidFill>
                <a:latin typeface="Cambria" panose="02040503050406030204" pitchFamily="18" charset="0"/>
              </a:rPr>
              <a:t>and is available to complete online at www.na.org/conference</a:t>
            </a:r>
            <a:endParaRPr lang="en-US" sz="2600" b="1" dirty="0">
              <a:solidFill>
                <a:srgbClr val="92278F"/>
              </a:solidFill>
              <a:latin typeface="Cambria" panose="02040503050406030204" pitchFamily="18" charset="0"/>
            </a:endParaRPr>
          </a:p>
        </p:txBody>
      </p:sp>
    </p:spTree>
    <p:extLst>
      <p:ext uri="{BB962C8B-B14F-4D97-AF65-F5344CB8AC3E}">
        <p14:creationId xmlns:p14="http://schemas.microsoft.com/office/powerpoint/2010/main" val="32100587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9858" y="109470"/>
            <a:ext cx="4635452" cy="423930"/>
          </a:xfrm>
          <a:prstGeom prst="rect">
            <a:avLst/>
          </a:prstGeom>
          <a:solidFill>
            <a:srgbClr val="FFFFFF"/>
          </a:solidFill>
          <a:ln w="28575"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n-US" sz="2600" b="1" dirty="0" smtClean="0">
                <a:latin typeface="Cambria" charset="0"/>
                <a:ea typeface="Cambria" charset="0"/>
                <a:cs typeface="Cambria" charset="0"/>
              </a:rPr>
              <a:t>Service Material Survey</a:t>
            </a:r>
            <a:endParaRPr lang="en-US" sz="2600" b="1" dirty="0">
              <a:latin typeface="Cambria" charset="0"/>
              <a:ea typeface="Cambria" charset="0"/>
              <a:cs typeface="Cambria" charset="0"/>
            </a:endParaRPr>
          </a:p>
        </p:txBody>
      </p:sp>
      <p:sp>
        <p:nvSpPr>
          <p:cNvPr id="7" name="TextBox 6"/>
          <p:cNvSpPr txBox="1"/>
          <p:nvPr/>
        </p:nvSpPr>
        <p:spPr>
          <a:xfrm>
            <a:off x="220084" y="611877"/>
            <a:ext cx="5715000" cy="6178390"/>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35719" rIns="35719" bIns="35719" numCol="1" spcCol="38100" rtlCol="0" anchor="t" anchorCtr="0">
            <a:noAutofit/>
          </a:bodyPr>
          <a:lstStyle/>
          <a:p>
            <a:pPr marL="285750" indent="-285750">
              <a:buFont typeface="Arial" panose="020B0604020202020204" pitchFamily="34" charset="0"/>
              <a:buChar char="•"/>
            </a:pPr>
            <a:r>
              <a:rPr lang="en-US" sz="1600" dirty="0">
                <a:latin typeface="Cambria" panose="02040503050406030204" pitchFamily="18" charset="0"/>
              </a:rPr>
              <a:t>Carrying the NA message</a:t>
            </a:r>
          </a:p>
          <a:p>
            <a:pPr marL="285750" indent="-285750">
              <a:buFont typeface="Arial" panose="020B0604020202020204" pitchFamily="34" charset="0"/>
              <a:buChar char="•"/>
            </a:pPr>
            <a:r>
              <a:rPr lang="en-US" sz="1600" dirty="0">
                <a:latin typeface="Cambria" panose="02040503050406030204" pitchFamily="18" charset="0"/>
              </a:rPr>
              <a:t>Principles in service</a:t>
            </a:r>
          </a:p>
          <a:p>
            <a:pPr marL="285750" indent="-285750">
              <a:buFont typeface="Arial" panose="020B0604020202020204" pitchFamily="34" charset="0"/>
              <a:buChar char="•"/>
            </a:pPr>
            <a:r>
              <a:rPr lang="en-US" sz="1600" dirty="0">
                <a:latin typeface="Cambria" panose="02040503050406030204" pitchFamily="18" charset="0"/>
              </a:rPr>
              <a:t>Atmosphere of recovery in service</a:t>
            </a:r>
          </a:p>
          <a:p>
            <a:pPr marL="285750" indent="-285750">
              <a:buFont typeface="Arial" panose="020B0604020202020204" pitchFamily="34" charset="0"/>
              <a:buChar char="•"/>
            </a:pPr>
            <a:r>
              <a:rPr lang="en-US" sz="1600" dirty="0">
                <a:latin typeface="Cambria" panose="02040503050406030204" pitchFamily="18" charset="0"/>
              </a:rPr>
              <a:t>Applying the Concepts—videos of members sharing in their own words how </a:t>
            </a:r>
            <a:r>
              <a:rPr lang="en-US" sz="1600" dirty="0" smtClean="0">
                <a:latin typeface="Cambria" panose="02040503050406030204" pitchFamily="18" charset="0"/>
              </a:rPr>
              <a:t>they applied </a:t>
            </a:r>
            <a:r>
              <a:rPr lang="en-US" sz="1600" dirty="0">
                <a:latin typeface="Cambria" panose="02040503050406030204" pitchFamily="18" charset="0"/>
              </a:rPr>
              <a:t>each Concept</a:t>
            </a:r>
          </a:p>
          <a:p>
            <a:pPr marL="285750" indent="-285750">
              <a:buFont typeface="Arial" panose="020B0604020202020204" pitchFamily="34" charset="0"/>
              <a:buChar char="•"/>
            </a:pPr>
            <a:r>
              <a:rPr lang="en-US" sz="1600" dirty="0">
                <a:latin typeface="Cambria" panose="02040503050406030204" pitchFamily="18" charset="0"/>
              </a:rPr>
              <a:t>What is NA World Services and how does it work?</a:t>
            </a:r>
          </a:p>
          <a:p>
            <a:pPr marL="285750" indent="-285750">
              <a:buFont typeface="Arial" panose="020B0604020202020204" pitchFamily="34" charset="0"/>
              <a:buChar char="•"/>
            </a:pPr>
            <a:r>
              <a:rPr lang="en-US" sz="1600" dirty="0">
                <a:latin typeface="Cambria" panose="02040503050406030204" pitchFamily="18" charset="0"/>
              </a:rPr>
              <a:t>Our public image: dealing with loss of confidence in NA</a:t>
            </a:r>
          </a:p>
          <a:p>
            <a:pPr marL="285750" indent="-285750">
              <a:buFont typeface="Arial" panose="020B0604020202020204" pitchFamily="34" charset="0"/>
              <a:buChar char="•"/>
            </a:pPr>
            <a:r>
              <a:rPr lang="en-US" sz="1600" dirty="0">
                <a:latin typeface="Cambria" panose="02040503050406030204" pitchFamily="18" charset="0"/>
              </a:rPr>
              <a:t>More social media guidelines above and beyond the service pamphlet</a:t>
            </a:r>
          </a:p>
          <a:p>
            <a:pPr marL="285750" indent="-285750">
              <a:buFont typeface="Arial" panose="020B0604020202020204" pitchFamily="34" charset="0"/>
              <a:buChar char="•"/>
            </a:pPr>
            <a:r>
              <a:rPr lang="en-US" sz="1600" dirty="0">
                <a:latin typeface="Cambria" panose="02040503050406030204" pitchFamily="18" charset="0"/>
              </a:rPr>
              <a:t>More short, focused PR resources  </a:t>
            </a:r>
          </a:p>
          <a:p>
            <a:pPr marL="285750" indent="-285750">
              <a:buFont typeface="Arial" panose="020B0604020202020204" pitchFamily="34" charset="0"/>
              <a:buChar char="•"/>
            </a:pPr>
            <a:r>
              <a:rPr lang="en-US" sz="1600" dirty="0">
                <a:latin typeface="Cambria" panose="02040503050406030204" pitchFamily="18" charset="0"/>
              </a:rPr>
              <a:t>Tools to assist PR efforts to reach the medical community</a:t>
            </a:r>
          </a:p>
          <a:p>
            <a:pPr marL="285750" indent="-285750">
              <a:buFont typeface="Arial" panose="020B0604020202020204" pitchFamily="34" charset="0"/>
              <a:buChar char="•"/>
            </a:pPr>
            <a:r>
              <a:rPr lang="en-US" sz="1600" dirty="0">
                <a:latin typeface="Cambria" panose="02040503050406030204" pitchFamily="18" charset="0"/>
              </a:rPr>
              <a:t>Literature for justice department professionals/referrers</a:t>
            </a:r>
          </a:p>
          <a:p>
            <a:pPr marL="285750" indent="-285750">
              <a:buFont typeface="Arial" panose="020B0604020202020204" pitchFamily="34" charset="0"/>
              <a:buChar char="•"/>
            </a:pPr>
            <a:r>
              <a:rPr lang="en-US" sz="1600" dirty="0">
                <a:latin typeface="Cambria" panose="02040503050406030204" pitchFamily="18" charset="0"/>
              </a:rPr>
              <a:t>Sponsorship behind the walls basics</a:t>
            </a:r>
          </a:p>
          <a:p>
            <a:pPr marL="285750" indent="-285750">
              <a:buFont typeface="Arial" panose="020B0604020202020204" pitchFamily="34" charset="0"/>
              <a:buChar char="•"/>
            </a:pPr>
            <a:r>
              <a:rPr lang="en-US" sz="1600" dirty="0">
                <a:latin typeface="Cambria" panose="02040503050406030204" pitchFamily="18" charset="0"/>
              </a:rPr>
              <a:t>Fellowship development basics</a:t>
            </a:r>
          </a:p>
          <a:p>
            <a:pPr marL="285750" indent="-285750">
              <a:buFont typeface="Arial" panose="020B0604020202020204" pitchFamily="34" charset="0"/>
              <a:buChar char="•"/>
            </a:pPr>
            <a:r>
              <a:rPr lang="en-US" sz="1600" dirty="0">
                <a:latin typeface="Cambria" panose="02040503050406030204" pitchFamily="18" charset="0"/>
              </a:rPr>
              <a:t>FD—it’s not just something that happens “somewhere else”</a:t>
            </a:r>
          </a:p>
          <a:p>
            <a:pPr marL="285750" indent="-285750">
              <a:buFont typeface="Arial" panose="020B0604020202020204" pitchFamily="34" charset="0"/>
              <a:buChar char="•"/>
            </a:pPr>
            <a:r>
              <a:rPr lang="en-US" sz="1600" dirty="0">
                <a:latin typeface="Cambria" panose="02040503050406030204" pitchFamily="18" charset="0"/>
              </a:rPr>
              <a:t>Collaborating among service bodies</a:t>
            </a:r>
          </a:p>
          <a:p>
            <a:pPr marL="285750" indent="-285750">
              <a:buFont typeface="Arial" panose="020B0604020202020204" pitchFamily="34" charset="0"/>
              <a:buChar char="•"/>
            </a:pPr>
            <a:r>
              <a:rPr lang="en-US" sz="1600" dirty="0">
                <a:latin typeface="Cambria" panose="02040503050406030204" pitchFamily="18" charset="0"/>
              </a:rPr>
              <a:t>When service bodies split or reunify</a:t>
            </a:r>
          </a:p>
          <a:p>
            <a:pPr marL="285750" indent="-285750">
              <a:buFont typeface="Arial" panose="020B0604020202020204" pitchFamily="34" charset="0"/>
              <a:buChar char="•"/>
            </a:pPr>
            <a:r>
              <a:rPr lang="en-US" sz="1600" dirty="0">
                <a:latin typeface="Cambria" panose="02040503050406030204" pitchFamily="18" charset="0"/>
              </a:rPr>
              <a:t>How to hold a virtual service meeting</a:t>
            </a:r>
          </a:p>
          <a:p>
            <a:pPr marL="285750" indent="-285750">
              <a:buFont typeface="Arial" panose="020B0604020202020204" pitchFamily="34" charset="0"/>
              <a:buChar char="•"/>
            </a:pPr>
            <a:r>
              <a:rPr lang="en-US" sz="1600" dirty="0">
                <a:latin typeface="Cambria" panose="02040503050406030204" pitchFamily="18" charset="0"/>
              </a:rPr>
              <a:t>Facilitation basics</a:t>
            </a:r>
          </a:p>
          <a:p>
            <a:pPr marL="285750" indent="-285750">
              <a:buFont typeface="Arial" panose="020B0604020202020204" pitchFamily="34" charset="0"/>
              <a:buChar char="•"/>
            </a:pPr>
            <a:r>
              <a:rPr lang="en-US" sz="1600" dirty="0" smtClean="0">
                <a:latin typeface="Cambria" panose="02040503050406030204" pitchFamily="18" charset="0"/>
              </a:rPr>
              <a:t>How </a:t>
            </a:r>
            <a:r>
              <a:rPr lang="en-US" sz="1600" dirty="0">
                <a:latin typeface="Cambria" panose="02040503050406030204" pitchFamily="18" charset="0"/>
              </a:rPr>
              <a:t>to plan a learning day</a:t>
            </a:r>
          </a:p>
          <a:p>
            <a:pPr marL="285750" indent="-285750">
              <a:buFont typeface="Arial" panose="020B0604020202020204" pitchFamily="34" charset="0"/>
              <a:buChar char="•"/>
            </a:pPr>
            <a:r>
              <a:rPr lang="en-US" sz="1600" dirty="0">
                <a:latin typeface="Cambria" panose="02040503050406030204" pitchFamily="18" charset="0"/>
              </a:rPr>
              <a:t>Best practices for service workshops </a:t>
            </a:r>
          </a:p>
          <a:p>
            <a:pPr marL="285750" indent="-285750">
              <a:buFont typeface="Arial" panose="020B0604020202020204" pitchFamily="34" charset="0"/>
              <a:buChar char="•"/>
            </a:pPr>
            <a:r>
              <a:rPr lang="en-US" sz="1600" dirty="0">
                <a:latin typeface="Cambria" panose="02040503050406030204" pitchFamily="18" charset="0"/>
              </a:rPr>
              <a:t>How to put on a planning assembly (including sample agendas)</a:t>
            </a:r>
          </a:p>
          <a:p>
            <a:pPr marL="285750" indent="-285750">
              <a:buFont typeface="Arial" panose="020B0604020202020204" pitchFamily="34" charset="0"/>
              <a:buChar char="•"/>
            </a:pPr>
            <a:r>
              <a:rPr lang="en-US" sz="1600" dirty="0">
                <a:latin typeface="Cambria" panose="02040503050406030204" pitchFamily="18" charset="0"/>
              </a:rPr>
              <a:t>Getting started with project-based </a:t>
            </a:r>
            <a:r>
              <a:rPr lang="en-US" sz="1600" dirty="0" smtClean="0">
                <a:latin typeface="Cambria" panose="02040503050406030204" pitchFamily="18" charset="0"/>
              </a:rPr>
              <a:t>services</a:t>
            </a:r>
          </a:p>
          <a:p>
            <a:pPr marL="285750" indent="-285750">
              <a:buFont typeface="Arial" panose="020B0604020202020204" pitchFamily="34" charset="0"/>
              <a:buChar char="•"/>
            </a:pPr>
            <a:r>
              <a:rPr lang="en-US" sz="1600" dirty="0" smtClean="0">
                <a:latin typeface="Cambria" panose="02040503050406030204" pitchFamily="18" charset="0"/>
              </a:rPr>
              <a:t>Revise </a:t>
            </a:r>
            <a:r>
              <a:rPr lang="en-US" sz="1600" i="1" dirty="0" smtClean="0">
                <a:latin typeface="Cambria" panose="02040503050406030204" pitchFamily="18" charset="0"/>
              </a:rPr>
              <a:t>Planning Basics</a:t>
            </a:r>
            <a:endParaRPr lang="en-US" sz="1600" i="1" dirty="0">
              <a:latin typeface="Cambria" panose="02040503050406030204" pitchFamily="18" charset="0"/>
            </a:endParaRPr>
          </a:p>
        </p:txBody>
      </p:sp>
      <p:sp>
        <p:nvSpPr>
          <p:cNvPr id="8" name="TextBox 7"/>
          <p:cNvSpPr txBox="1"/>
          <p:nvPr/>
        </p:nvSpPr>
        <p:spPr>
          <a:xfrm>
            <a:off x="6265325" y="330201"/>
            <a:ext cx="5715000" cy="6451072"/>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35719" rIns="35719" bIns="35719" numCol="1" spcCol="38100" rtlCol="0" anchor="t" anchorCtr="0">
            <a:noAutofit/>
          </a:bodyPr>
          <a:lstStyle/>
          <a:p>
            <a:pPr marL="285750" indent="-285750">
              <a:lnSpc>
                <a:spcPct val="105000"/>
              </a:lnSpc>
              <a:buFont typeface="Arial" panose="020B0604020202020204" pitchFamily="34" charset="0"/>
              <a:buChar char="•"/>
            </a:pPr>
            <a:r>
              <a:rPr lang="en-US" sz="1600" dirty="0" smtClean="0">
                <a:latin typeface="Cambria" panose="02040503050406030204" pitchFamily="18" charset="0"/>
              </a:rPr>
              <a:t>Regional </a:t>
            </a:r>
            <a:r>
              <a:rPr lang="en-US" sz="1600" dirty="0">
                <a:latin typeface="Cambria" panose="02040503050406030204" pitchFamily="18" charset="0"/>
              </a:rPr>
              <a:t>inventory process/questions</a:t>
            </a:r>
          </a:p>
          <a:p>
            <a:pPr marL="285750" indent="-285750">
              <a:lnSpc>
                <a:spcPct val="105000"/>
              </a:lnSpc>
              <a:buFont typeface="Arial" panose="020B0604020202020204" pitchFamily="34" charset="0"/>
              <a:buChar char="•"/>
            </a:pPr>
            <a:r>
              <a:rPr lang="en-US" sz="1600" dirty="0">
                <a:latin typeface="Cambria" panose="02040503050406030204" pitchFamily="18" charset="0"/>
              </a:rPr>
              <a:t>Description of service commitments at areas and regions [Note: We already have a service pamphlet on group trusted servants. If this piece is prioritized, it might make sense to somehow combine this information.]</a:t>
            </a:r>
          </a:p>
          <a:p>
            <a:pPr marL="285750" indent="-285750">
              <a:lnSpc>
                <a:spcPct val="105000"/>
              </a:lnSpc>
              <a:buFont typeface="Arial" panose="020B0604020202020204" pitchFamily="34" charset="0"/>
              <a:buChar char="•"/>
            </a:pPr>
            <a:r>
              <a:rPr lang="en-US" sz="1600" dirty="0">
                <a:latin typeface="Cambria" panose="02040503050406030204" pitchFamily="18" charset="0"/>
              </a:rPr>
              <a:t>Effective report writing</a:t>
            </a:r>
          </a:p>
          <a:p>
            <a:pPr marL="285750" indent="-285750">
              <a:lnSpc>
                <a:spcPct val="105000"/>
              </a:lnSpc>
              <a:buFont typeface="Arial" panose="020B0604020202020204" pitchFamily="34" charset="0"/>
              <a:buChar char="•"/>
            </a:pPr>
            <a:r>
              <a:rPr lang="en-US" sz="1600" dirty="0">
                <a:latin typeface="Cambria" panose="02040503050406030204" pitchFamily="18" charset="0"/>
              </a:rPr>
              <a:t>GSR orientation material </a:t>
            </a:r>
          </a:p>
          <a:p>
            <a:pPr marL="285750" indent="-285750">
              <a:lnSpc>
                <a:spcPct val="105000"/>
              </a:lnSpc>
              <a:buFont typeface="Arial" panose="020B0604020202020204" pitchFamily="34" charset="0"/>
              <a:buChar char="•"/>
            </a:pPr>
            <a:r>
              <a:rPr lang="en-US" sz="1600" dirty="0">
                <a:latin typeface="Cambria" panose="02040503050406030204" pitchFamily="18" charset="0"/>
              </a:rPr>
              <a:t>Literature on mentorship, including as it relates to service bodies and new meetings</a:t>
            </a:r>
          </a:p>
          <a:p>
            <a:pPr marL="285750" indent="-285750">
              <a:lnSpc>
                <a:spcPct val="105000"/>
              </a:lnSpc>
              <a:buFont typeface="Arial" panose="020B0604020202020204" pitchFamily="34" charset="0"/>
              <a:buChar char="•"/>
            </a:pPr>
            <a:r>
              <a:rPr lang="en-US" sz="1600" dirty="0">
                <a:latin typeface="Cambria" panose="02040503050406030204" pitchFamily="18" charset="0"/>
              </a:rPr>
              <a:t>Service system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Local service conference and local service board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Role of zones in the service structure</a:t>
            </a:r>
          </a:p>
          <a:p>
            <a:pPr marL="285750" indent="-285750">
              <a:lnSpc>
                <a:spcPct val="105000"/>
              </a:lnSpc>
              <a:buFont typeface="Arial" panose="020B0604020202020204" pitchFamily="34" charset="0"/>
              <a:buChar char="•"/>
            </a:pPr>
            <a:r>
              <a:rPr lang="en-US" sz="1600" dirty="0">
                <a:latin typeface="Cambria" panose="02040503050406030204" pitchFamily="18" charset="0"/>
              </a:rPr>
              <a:t>Policy in NA—different kinds of policy styles and approaches</a:t>
            </a:r>
          </a:p>
          <a:p>
            <a:pPr marL="285750" indent="-285750">
              <a:lnSpc>
                <a:spcPct val="105000"/>
              </a:lnSpc>
              <a:buFont typeface="Arial" panose="020B0604020202020204" pitchFamily="34" charset="0"/>
              <a:buChar char="•"/>
            </a:pPr>
            <a:r>
              <a:rPr lang="en-US" sz="1600" dirty="0">
                <a:latin typeface="Cambria" panose="02040503050406030204" pitchFamily="18" charset="0"/>
              </a:rPr>
              <a:t>Information for creating legal entities/incorporating</a:t>
            </a:r>
          </a:p>
          <a:p>
            <a:pPr marL="285750" indent="-285750">
              <a:lnSpc>
                <a:spcPct val="105000"/>
              </a:lnSpc>
              <a:buFont typeface="Arial" panose="020B0604020202020204" pitchFamily="34" charset="0"/>
              <a:buChar char="•"/>
            </a:pPr>
            <a:r>
              <a:rPr lang="en-US" sz="1600" dirty="0">
                <a:latin typeface="Cambria" panose="02040503050406030204" pitchFamily="18" charset="0"/>
              </a:rPr>
              <a:t>The </a:t>
            </a:r>
            <a:r>
              <a:rPr lang="en-US" sz="1600" i="1" dirty="0">
                <a:latin typeface="Cambria" panose="02040503050406030204" pitchFamily="18" charset="0"/>
              </a:rPr>
              <a:t>Fellowship Intellectual Property Trust </a:t>
            </a:r>
            <a:r>
              <a:rPr lang="en-US" sz="1600" dirty="0">
                <a:latin typeface="Cambria" panose="02040503050406030204" pitchFamily="18" charset="0"/>
              </a:rPr>
              <a:t>(</a:t>
            </a:r>
            <a:r>
              <a:rPr lang="en-US" sz="1600" i="1" dirty="0">
                <a:latin typeface="Cambria" panose="02040503050406030204" pitchFamily="18" charset="0"/>
              </a:rPr>
              <a:t>FIPT</a:t>
            </a:r>
            <a:r>
              <a:rPr lang="en-US" sz="1600" dirty="0">
                <a:latin typeface="Cambria" panose="02040503050406030204" pitchFamily="18" charset="0"/>
              </a:rPr>
              <a:t>) and local websites</a:t>
            </a:r>
          </a:p>
          <a:p>
            <a:pPr marL="285750" indent="-285750">
              <a:lnSpc>
                <a:spcPct val="105000"/>
              </a:lnSpc>
              <a:buFont typeface="Arial" panose="020B0604020202020204" pitchFamily="34" charset="0"/>
              <a:buChar char="•"/>
            </a:pPr>
            <a:r>
              <a:rPr lang="en-US" sz="1600" dirty="0">
                <a:latin typeface="Cambria" panose="02040503050406030204" pitchFamily="18" charset="0"/>
              </a:rPr>
              <a:t>Dealing with banks and government financial regulations</a:t>
            </a:r>
          </a:p>
          <a:p>
            <a:pPr marL="285750" indent="-285750">
              <a:lnSpc>
                <a:spcPct val="105000"/>
              </a:lnSpc>
              <a:buFont typeface="Arial" panose="020B0604020202020204" pitchFamily="34" charset="0"/>
              <a:buChar char="•"/>
            </a:pPr>
            <a:r>
              <a:rPr lang="en-US" sz="1600" dirty="0">
                <a:latin typeface="Cambria" panose="02040503050406030204" pitchFamily="18" charset="0"/>
              </a:rPr>
              <a:t>Dealing with misappropriation of NA funds</a:t>
            </a:r>
          </a:p>
          <a:p>
            <a:pPr marL="285750" indent="-285750">
              <a:lnSpc>
                <a:spcPct val="105000"/>
              </a:lnSpc>
              <a:buFont typeface="Arial" panose="020B0604020202020204" pitchFamily="34" charset="0"/>
              <a:buChar char="•"/>
            </a:pPr>
            <a:r>
              <a:rPr lang="en-US" sz="1600" dirty="0">
                <a:latin typeface="Cambria" panose="02040503050406030204" pitchFamily="18" charset="0"/>
              </a:rPr>
              <a:t>Area treasurers’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Area budgeting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Revise </a:t>
            </a:r>
            <a:r>
              <a:rPr lang="en-US" sz="1600" i="1" dirty="0">
                <a:latin typeface="Cambria" panose="02040503050406030204" pitchFamily="18" charset="0"/>
              </a:rPr>
              <a:t>Translation Basics</a:t>
            </a:r>
          </a:p>
          <a:p>
            <a:pPr marL="285750" indent="-285750">
              <a:lnSpc>
                <a:spcPct val="105000"/>
              </a:lnSpc>
              <a:buFont typeface="Arial" panose="020B0604020202020204" pitchFamily="34" charset="0"/>
              <a:buChar char="•"/>
            </a:pPr>
            <a:r>
              <a:rPr lang="en-US" sz="1600" dirty="0">
                <a:latin typeface="Cambria" panose="02040503050406030204" pitchFamily="18" charset="0"/>
              </a:rPr>
              <a:t>Revise and update </a:t>
            </a:r>
            <a:r>
              <a:rPr lang="en-US" sz="1600" i="1" dirty="0">
                <a:latin typeface="Cambria" panose="02040503050406030204" pitchFamily="18" charset="0"/>
              </a:rPr>
              <a:t>PR Handbook</a:t>
            </a:r>
          </a:p>
          <a:p>
            <a:pPr marL="285750" indent="-285750">
              <a:lnSpc>
                <a:spcPct val="105000"/>
              </a:lnSpc>
              <a:buFont typeface="Arial" panose="020B0604020202020204" pitchFamily="34" charset="0"/>
              <a:buChar char="•"/>
            </a:pPr>
            <a:r>
              <a:rPr lang="en-US" sz="1600" dirty="0">
                <a:latin typeface="Cambria" panose="02040503050406030204" pitchFamily="18" charset="0"/>
              </a:rPr>
              <a:t>Other:</a:t>
            </a:r>
          </a:p>
        </p:txBody>
      </p:sp>
    </p:spTree>
    <p:extLst>
      <p:ext uri="{BB962C8B-B14F-4D97-AF65-F5344CB8AC3E}">
        <p14:creationId xmlns:p14="http://schemas.microsoft.com/office/powerpoint/2010/main" val="8497783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wsc2018_logobluetextchairs.png"/>
          <p:cNvPicPr/>
          <p:nvPr/>
        </p:nvPicPr>
        <p:blipFill>
          <a:blip r:embed="rId3">
            <a:extLst/>
          </a:blip>
          <a:stretch>
            <a:fillRect/>
          </a:stretch>
        </p:blipFill>
        <p:spPr>
          <a:xfrm>
            <a:off x="9846734" y="5249331"/>
            <a:ext cx="2237298" cy="1498598"/>
          </a:xfrm>
          <a:prstGeom prst="rect">
            <a:avLst/>
          </a:prstGeom>
          <a:solidFill>
            <a:schemeClr val="bg1"/>
          </a:solidFill>
          <a:ln w="12700">
            <a:miter lim="400000"/>
          </a:ln>
        </p:spPr>
      </p:pic>
      <p:sp>
        <p:nvSpPr>
          <p:cNvPr id="2" name="TextBox 1"/>
          <p:cNvSpPr txBox="1"/>
          <p:nvPr/>
        </p:nvSpPr>
        <p:spPr>
          <a:xfrm>
            <a:off x="677334" y="1344223"/>
            <a:ext cx="10608734" cy="41337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Issues that are discussed throughout the Fellowship for two</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years between World Service Conferences</a:t>
            </a: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Results of your IDT workshops and discussions can help</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create the foundation for service pamphlets and other tools</a:t>
            </a:r>
            <a:br>
              <a:rPr lang="en-US" sz="3000" dirty="0" smtClean="0">
                <a:solidFill>
                  <a:srgbClr val="000000"/>
                </a:solidFill>
                <a:latin typeface="Cambria" charset="0"/>
                <a:ea typeface="Cambria" charset="0"/>
                <a:cs typeface="Cambria" charset="0"/>
                <a:sym typeface="Helvetica Light"/>
              </a:rPr>
            </a:br>
            <a:r>
              <a:rPr lang="en-US" sz="3000" dirty="0" smtClean="0">
                <a:solidFill>
                  <a:srgbClr val="000000"/>
                </a:solidFill>
                <a:latin typeface="Cambria" charset="0"/>
                <a:ea typeface="Cambria" charset="0"/>
                <a:cs typeface="Cambria" charset="0"/>
                <a:sym typeface="Helvetica Light"/>
              </a:rPr>
              <a:t>and literature</a:t>
            </a:r>
            <a:endParaRPr lang="en-US" sz="24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These survey results will help decide the 2018-2020 IDTs </a:t>
            </a:r>
          </a:p>
          <a:p>
            <a:pPr marL="457200" indent="-457200" defTabSz="292100" fontAlgn="t" latinLnBrk="1" hangingPunct="0">
              <a:spcAft>
                <a:spcPts val="1200"/>
              </a:spcAft>
              <a:buClr>
                <a:srgbClr val="373896"/>
              </a:buClr>
              <a:buBlip>
                <a:blip r:embed="rId4"/>
              </a:buBlip>
            </a:pPr>
            <a:r>
              <a:rPr lang="en-US" sz="3000" dirty="0" smtClean="0">
                <a:solidFill>
                  <a:srgbClr val="000000"/>
                </a:solidFill>
                <a:latin typeface="Cambria" charset="0"/>
                <a:ea typeface="Cambria" charset="0"/>
                <a:cs typeface="Cambria" charset="0"/>
                <a:sym typeface="Helvetica Light"/>
              </a:rPr>
              <a:t>Please choose at least one, but no more than two from the list</a:t>
            </a:r>
            <a:endParaRPr lang="en-US" sz="3000" dirty="0">
              <a:solidFill>
                <a:srgbClr val="000000"/>
              </a:solidFill>
              <a:latin typeface="Cambria" charset="0"/>
              <a:ea typeface="Cambria" charset="0"/>
              <a:cs typeface="Cambria" charset="0"/>
              <a:sym typeface="Helvetica Light"/>
            </a:endParaRPr>
          </a:p>
          <a:p>
            <a:pPr defTabSz="292100" fontAlgn="t" latinLnBrk="1" hangingPunct="0"/>
            <a:endParaRPr lang="en-US" sz="900" dirty="0">
              <a:solidFill>
                <a:srgbClr val="000000"/>
              </a:solidFill>
              <a:latin typeface="Cambria" charset="0"/>
              <a:ea typeface="Cambria" charset="0"/>
              <a:cs typeface="Cambria" charset="0"/>
            </a:endParaRPr>
          </a:p>
          <a:p>
            <a:pPr defTabSz="292100" fontAlgn="t" latinLnBrk="1" hangingPunct="0"/>
            <a:endParaRPr lang="en-U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n-US" sz="4800" b="1" dirty="0" smtClean="0">
                <a:latin typeface="Cambria" charset="0"/>
                <a:ea typeface="Cambria" charset="0"/>
                <a:cs typeface="Cambria" charset="0"/>
              </a:rPr>
              <a:t>Issue Discussion Topics Survey</a:t>
            </a:r>
            <a:endParaRPr lang="en-US" sz="4800" b="1" dirty="0">
              <a:latin typeface="Cambria" charset="0"/>
              <a:ea typeface="Cambria" charset="0"/>
              <a:cs typeface="Cambria" charset="0"/>
            </a:endParaRPr>
          </a:p>
        </p:txBody>
      </p:sp>
      <p:sp>
        <p:nvSpPr>
          <p:cNvPr id="3" name="TextBox 2"/>
          <p:cNvSpPr txBox="1"/>
          <p:nvPr/>
        </p:nvSpPr>
        <p:spPr>
          <a:xfrm>
            <a:off x="1545795" y="5161478"/>
            <a:ext cx="7819015" cy="1384995"/>
          </a:xfrm>
          <a:prstGeom prst="rect">
            <a:avLst/>
          </a:prstGeom>
          <a:noFill/>
        </p:spPr>
        <p:txBody>
          <a:bodyPr wrap="square" rtlCol="0">
            <a:spAutoFit/>
          </a:bodyPr>
          <a:lstStyle/>
          <a:p>
            <a:pPr algn="ctr"/>
            <a:r>
              <a:rPr lang="en-US" sz="2800" b="1" dirty="0" smtClean="0">
                <a:solidFill>
                  <a:srgbClr val="92278F"/>
                </a:solidFill>
                <a:latin typeface="Cambria" panose="02040503050406030204" pitchFamily="18" charset="0"/>
              </a:rPr>
              <a:t>This survey begins on page 34 of the 2018 </a:t>
            </a:r>
            <a:r>
              <a:rPr lang="en-US" sz="2800" b="1" i="1" dirty="0" smtClean="0">
                <a:solidFill>
                  <a:srgbClr val="92278F"/>
                </a:solidFill>
                <a:latin typeface="Cambria" panose="02040503050406030204" pitchFamily="18" charset="0"/>
              </a:rPr>
              <a:t>CAR and is available to complete online at </a:t>
            </a:r>
            <a:r>
              <a:rPr lang="en-US" sz="2800" b="1" i="1" dirty="0">
                <a:solidFill>
                  <a:srgbClr val="92278F"/>
                </a:solidFill>
                <a:latin typeface="Cambria" panose="02040503050406030204" pitchFamily="18" charset="0"/>
              </a:rPr>
              <a:t>www.na.org/conference. </a:t>
            </a:r>
          </a:p>
        </p:txBody>
      </p:sp>
    </p:spTree>
    <p:extLst>
      <p:ext uri="{BB962C8B-B14F-4D97-AF65-F5344CB8AC3E}">
        <p14:creationId xmlns:p14="http://schemas.microsoft.com/office/powerpoint/2010/main" val="206312932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5700" y="214981"/>
            <a:ext cx="4635452" cy="523894"/>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n-US" sz="2800" b="1" dirty="0" smtClean="0">
                <a:latin typeface="Cambria" charset="0"/>
                <a:ea typeface="Cambria" charset="0"/>
                <a:cs typeface="Cambria" charset="0"/>
              </a:rPr>
              <a:t>IDTs Survey</a:t>
            </a:r>
            <a:endParaRPr lang="en-US" sz="2800" b="1" dirty="0">
              <a:latin typeface="Cambria" charset="0"/>
              <a:ea typeface="Cambria" charset="0"/>
              <a:cs typeface="Cambria" charset="0"/>
            </a:endParaRPr>
          </a:p>
        </p:txBody>
      </p:sp>
      <p:sp>
        <p:nvSpPr>
          <p:cNvPr id="7" name="TextBox 6"/>
          <p:cNvSpPr txBox="1"/>
          <p:nvPr/>
        </p:nvSpPr>
        <p:spPr>
          <a:xfrm>
            <a:off x="232793" y="1145855"/>
            <a:ext cx="5715000" cy="5554134"/>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457200" indent="-457200">
              <a:buFont typeface="Arial" panose="020B0604020202020204" pitchFamily="34" charset="0"/>
              <a:buChar char="•"/>
            </a:pPr>
            <a:r>
              <a:rPr lang="en-US" sz="2400" dirty="0">
                <a:latin typeface="Cambria" panose="02040503050406030204" pitchFamily="18" charset="0"/>
              </a:rPr>
              <a:t>Our Symbol—a closer look</a:t>
            </a:r>
          </a:p>
          <a:p>
            <a:pPr marL="457200" indent="-457200">
              <a:buFont typeface="Arial" panose="020B0604020202020204" pitchFamily="34" charset="0"/>
              <a:buChar char="•"/>
            </a:pPr>
            <a:r>
              <a:rPr lang="en-US" sz="2400" dirty="0">
                <a:latin typeface="Cambria" panose="02040503050406030204" pitchFamily="18" charset="0"/>
              </a:rPr>
              <a:t>Group conscience </a:t>
            </a:r>
          </a:p>
          <a:p>
            <a:pPr marL="457200" indent="-457200">
              <a:buFont typeface="Arial" panose="020B0604020202020204" pitchFamily="34" charset="0"/>
              <a:buChar char="•"/>
            </a:pPr>
            <a:r>
              <a:rPr lang="en-US" sz="2400" dirty="0">
                <a:latin typeface="Cambria" panose="02040503050406030204" pitchFamily="18" charset="0"/>
              </a:rPr>
              <a:t>Carrying the NA message and making NA attractive </a:t>
            </a:r>
          </a:p>
          <a:p>
            <a:pPr marL="457200" indent="-457200">
              <a:buFont typeface="Arial" panose="020B0604020202020204" pitchFamily="34" charset="0"/>
              <a:buChar char="•"/>
            </a:pPr>
            <a:r>
              <a:rPr lang="en-US" sz="2400" dirty="0">
                <a:latin typeface="Cambria" panose="02040503050406030204" pitchFamily="18" charset="0"/>
              </a:rPr>
              <a:t>Remaining nonprofessional and carrying the NA message</a:t>
            </a:r>
          </a:p>
          <a:p>
            <a:pPr marL="457200" indent="-457200">
              <a:buFont typeface="Arial" panose="020B0604020202020204" pitchFamily="34" charset="0"/>
              <a:buChar char="•"/>
            </a:pPr>
            <a:r>
              <a:rPr lang="en-US" sz="2400" dirty="0">
                <a:latin typeface="Cambria" panose="02040503050406030204" pitchFamily="18" charset="0"/>
              </a:rPr>
              <a:t>PR 101</a:t>
            </a:r>
          </a:p>
          <a:p>
            <a:pPr marL="457200" indent="-457200">
              <a:buFont typeface="Arial" panose="020B0604020202020204" pitchFamily="34" charset="0"/>
              <a:buChar char="•"/>
            </a:pPr>
            <a:r>
              <a:rPr lang="en-US" sz="2400" dirty="0">
                <a:latin typeface="Cambria" panose="02040503050406030204" pitchFamily="18" charset="0"/>
              </a:rPr>
              <a:t>Simplicity and flexibility in service</a:t>
            </a:r>
          </a:p>
          <a:p>
            <a:pPr marL="457200" indent="-457200">
              <a:buFont typeface="Arial" panose="020B0604020202020204" pitchFamily="34" charset="0"/>
              <a:buChar char="•"/>
            </a:pPr>
            <a:r>
              <a:rPr lang="en-US" sz="2400" dirty="0">
                <a:latin typeface="Cambria" panose="02040503050406030204" pitchFamily="18" charset="0"/>
              </a:rPr>
              <a:t>Empathy in service</a:t>
            </a:r>
          </a:p>
          <a:p>
            <a:pPr marL="457200" indent="-457200">
              <a:buFont typeface="Arial" panose="020B0604020202020204" pitchFamily="34" charset="0"/>
              <a:buChar char="•"/>
            </a:pPr>
            <a:r>
              <a:rPr lang="en-US" sz="2400" dirty="0">
                <a:latin typeface="Cambria" panose="02040503050406030204" pitchFamily="18" charset="0"/>
              </a:rPr>
              <a:t>Attracting members to service</a:t>
            </a:r>
          </a:p>
          <a:p>
            <a:pPr marL="457200" indent="-457200">
              <a:buFont typeface="Arial" panose="020B0604020202020204" pitchFamily="34" charset="0"/>
              <a:buChar char="•"/>
            </a:pPr>
            <a:r>
              <a:rPr lang="en-US" sz="2400" dirty="0">
                <a:latin typeface="Cambria" panose="02040503050406030204" pitchFamily="18" charset="0"/>
              </a:rPr>
              <a:t>Getting youth and newcomers involved</a:t>
            </a:r>
          </a:p>
          <a:p>
            <a:pPr marL="457200" indent="-457200">
              <a:buFont typeface="Arial" panose="020B0604020202020204" pitchFamily="34" charset="0"/>
              <a:buChar char="•"/>
            </a:pPr>
            <a:r>
              <a:rPr lang="en-US" sz="2400" dirty="0">
                <a:latin typeface="Cambria" panose="02040503050406030204" pitchFamily="18" charset="0"/>
              </a:rPr>
              <a:t>Becoming a better </a:t>
            </a:r>
            <a:r>
              <a:rPr lang="en-US" sz="2400" dirty="0" smtClean="0">
                <a:latin typeface="Cambria" panose="02040503050406030204" pitchFamily="18" charset="0"/>
              </a:rPr>
              <a:t>sponsor</a:t>
            </a:r>
          </a:p>
          <a:p>
            <a:pPr marL="457200" indent="-457200">
              <a:buFont typeface="Arial" panose="020B0604020202020204" pitchFamily="34" charset="0"/>
              <a:buChar char="•"/>
            </a:pPr>
            <a:r>
              <a:rPr lang="en-US" sz="2400" dirty="0">
                <a:latin typeface="Cambria" panose="02040503050406030204" pitchFamily="18" charset="0"/>
              </a:rPr>
              <a:t>Creating community in NA</a:t>
            </a:r>
          </a:p>
          <a:p>
            <a:pPr marL="457200" indent="-457200">
              <a:buFont typeface="Arial" panose="020B0604020202020204" pitchFamily="34" charset="0"/>
              <a:buChar char="•"/>
            </a:pPr>
            <a:endParaRPr lang="en-US" sz="2400" dirty="0">
              <a:latin typeface="Cambria" panose="02040503050406030204" pitchFamily="18" charset="0"/>
            </a:endParaRPr>
          </a:p>
        </p:txBody>
      </p:sp>
      <p:sp>
        <p:nvSpPr>
          <p:cNvPr id="8" name="TextBox 7"/>
          <p:cNvSpPr txBox="1"/>
          <p:nvPr/>
        </p:nvSpPr>
        <p:spPr>
          <a:xfrm>
            <a:off x="6282258" y="1145855"/>
            <a:ext cx="5715000" cy="5554134"/>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n-US" sz="2400" dirty="0">
                <a:latin typeface="Cambria" panose="02040503050406030204" pitchFamily="18" charset="0"/>
              </a:rPr>
              <a:t>Mentorship and how members learn in service</a:t>
            </a:r>
          </a:p>
          <a:p>
            <a:pPr marL="285750" indent="-285750">
              <a:lnSpc>
                <a:spcPct val="105000"/>
              </a:lnSpc>
              <a:buFont typeface="Arial" panose="020B0604020202020204" pitchFamily="34" charset="0"/>
              <a:buChar char="•"/>
            </a:pPr>
            <a:r>
              <a:rPr lang="en-US" sz="2400" dirty="0" smtClean="0">
                <a:latin typeface="Cambria" panose="02040503050406030204" pitchFamily="18" charset="0"/>
              </a:rPr>
              <a:t>Leadership </a:t>
            </a:r>
            <a:r>
              <a:rPr lang="en-US" sz="2400" dirty="0">
                <a:latin typeface="Cambria" panose="02040503050406030204" pitchFamily="18" charset="0"/>
              </a:rPr>
              <a:t>in NA</a:t>
            </a:r>
          </a:p>
          <a:p>
            <a:pPr marL="285750" indent="-285750">
              <a:lnSpc>
                <a:spcPct val="105000"/>
              </a:lnSpc>
              <a:buFont typeface="Arial" panose="020B0604020202020204" pitchFamily="34" charset="0"/>
              <a:buChar char="•"/>
            </a:pPr>
            <a:r>
              <a:rPr lang="en-US" sz="2400" dirty="0">
                <a:latin typeface="Cambria" panose="02040503050406030204" pitchFamily="18" charset="0"/>
              </a:rPr>
              <a:t>The integrity and effectiveness of our communications</a:t>
            </a:r>
          </a:p>
          <a:p>
            <a:pPr marL="285750" indent="-285750">
              <a:lnSpc>
                <a:spcPct val="105000"/>
              </a:lnSpc>
              <a:buFont typeface="Arial" panose="020B0604020202020204" pitchFamily="34" charset="0"/>
              <a:buChar char="•"/>
            </a:pPr>
            <a:r>
              <a:rPr lang="en-US" sz="2400" dirty="0">
                <a:latin typeface="Cambria" panose="02040503050406030204" pitchFamily="18" charset="0"/>
              </a:rPr>
              <a:t>Eleventh Concept</a:t>
            </a:r>
          </a:p>
          <a:p>
            <a:pPr marL="285750" indent="-285750">
              <a:lnSpc>
                <a:spcPct val="105000"/>
              </a:lnSpc>
              <a:buFont typeface="Arial" panose="020B0604020202020204" pitchFamily="34" charset="0"/>
              <a:buChar char="•"/>
            </a:pPr>
            <a:r>
              <a:rPr lang="en-US" sz="2400" dirty="0">
                <a:latin typeface="Cambria" panose="02040503050406030204" pitchFamily="18" charset="0"/>
              </a:rPr>
              <a:t>Respecting our differences and building our unity </a:t>
            </a:r>
          </a:p>
          <a:p>
            <a:pPr marL="285750" indent="-285750">
              <a:lnSpc>
                <a:spcPct val="105000"/>
              </a:lnSpc>
              <a:buFont typeface="Arial" panose="020B0604020202020204" pitchFamily="34" charset="0"/>
              <a:buChar char="•"/>
            </a:pPr>
            <a:r>
              <a:rPr lang="en-US" sz="2400" dirty="0">
                <a:latin typeface="Cambria" panose="02040503050406030204" pitchFamily="18" charset="0"/>
              </a:rPr>
              <a:t>Regardless of . . . race, ethnicity, culture </a:t>
            </a:r>
          </a:p>
          <a:p>
            <a:pPr marL="285750" indent="-285750">
              <a:lnSpc>
                <a:spcPct val="105000"/>
              </a:lnSpc>
              <a:buFont typeface="Arial" panose="020B0604020202020204" pitchFamily="34" charset="0"/>
              <a:buChar char="•"/>
            </a:pPr>
            <a:r>
              <a:rPr lang="en-US" sz="2400" dirty="0">
                <a:latin typeface="Cambria" panose="02040503050406030204" pitchFamily="18" charset="0"/>
              </a:rPr>
              <a:t>Retaining members</a:t>
            </a:r>
          </a:p>
          <a:p>
            <a:pPr marL="285750" indent="-285750">
              <a:lnSpc>
                <a:spcPct val="105000"/>
              </a:lnSpc>
              <a:buFont typeface="Arial" panose="020B0604020202020204" pitchFamily="34" charset="0"/>
              <a:buChar char="•"/>
            </a:pPr>
            <a:r>
              <a:rPr lang="en-US" sz="2400" dirty="0">
                <a:latin typeface="Cambria" panose="02040503050406030204" pitchFamily="18" charset="0"/>
              </a:rPr>
              <a:t>In Times of Illness and what our literature says about illness and medication</a:t>
            </a:r>
          </a:p>
          <a:p>
            <a:pPr marL="285750" indent="-285750">
              <a:lnSpc>
                <a:spcPct val="105000"/>
              </a:lnSpc>
              <a:buFont typeface="Arial" panose="020B0604020202020204" pitchFamily="34" charset="0"/>
              <a:buChar char="•"/>
            </a:pPr>
            <a:r>
              <a:rPr lang="en-US" sz="2400" dirty="0">
                <a:latin typeface="Cambria" panose="02040503050406030204" pitchFamily="18" charset="0"/>
              </a:rPr>
              <a:t>Other:</a:t>
            </a:r>
          </a:p>
        </p:txBody>
      </p:sp>
    </p:spTree>
    <p:extLst>
      <p:ext uri="{BB962C8B-B14F-4D97-AF65-F5344CB8AC3E}">
        <p14:creationId xmlns:p14="http://schemas.microsoft.com/office/powerpoint/2010/main" val="165349695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684" y="287171"/>
            <a:ext cx="11960860" cy="164592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smtClean="0">
                <a:latin typeface="Cambria" charset="0"/>
                <a:ea typeface="Cambria" charset="0"/>
                <a:cs typeface="Cambria" charset="0"/>
              </a:rPr>
              <a:t>2018 </a:t>
            </a:r>
            <a:r>
              <a:rPr lang="en-US" sz="4500" b="1" i="1" dirty="0" smtClean="0">
                <a:latin typeface="Cambria" charset="0"/>
                <a:ea typeface="Cambria" charset="0"/>
                <a:cs typeface="Cambria" charset="0"/>
              </a:rPr>
              <a:t>CAR</a:t>
            </a:r>
            <a:r>
              <a:rPr lang="en-US" sz="4500" b="1" dirty="0" smtClean="0">
                <a:latin typeface="Cambria" charset="0"/>
                <a:ea typeface="Cambria" charset="0"/>
                <a:cs typeface="Cambria" charset="0"/>
              </a:rPr>
              <a:t> PowerPoints</a:t>
            </a:r>
            <a:endParaRPr lang="en-US" sz="4500" b="1" dirty="0">
              <a:latin typeface="Cambria" charset="0"/>
              <a:ea typeface="Cambria" charset="0"/>
              <a:cs typeface="Cambria" charset="0"/>
            </a:endParaRPr>
          </a:p>
        </p:txBody>
      </p:sp>
      <p:sp>
        <p:nvSpPr>
          <p:cNvPr id="3" name="Shape 68"/>
          <p:cNvSpPr/>
          <p:nvPr/>
        </p:nvSpPr>
        <p:spPr>
          <a:xfrm>
            <a:off x="1065530" y="2284128"/>
            <a:ext cx="8427788" cy="387892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oAutofit/>
          </a:bodyPr>
          <a:lstStyle/>
          <a:p>
            <a:pPr marL="514350" indent="-514350">
              <a:spcBef>
                <a:spcPts val="1800"/>
              </a:spcBef>
              <a:buFont typeface="+mj-lt"/>
              <a:buAutoNum type="arabicPeriod"/>
              <a:defRPr sz="1800"/>
            </a:pPr>
            <a:r>
              <a:rPr lang="en-US" sz="2400" dirty="0" smtClean="0">
                <a:latin typeface="Cambria" charset="0"/>
                <a:ea typeface="Cambria" charset="0"/>
                <a:cs typeface="Cambria" charset="0"/>
                <a:sym typeface="PopplLaudatio-Regular"/>
              </a:rPr>
              <a:t>Introduction to </a:t>
            </a:r>
            <a:r>
              <a:rPr lang="en-US" sz="2400" i="1" dirty="0" smtClean="0">
                <a:latin typeface="Cambria" charset="0"/>
                <a:ea typeface="Cambria" charset="0"/>
                <a:cs typeface="Cambria" charset="0"/>
                <a:sym typeface="PopplLaudatio-Regular"/>
              </a:rPr>
              <a:t>CAR</a:t>
            </a:r>
            <a:r>
              <a:rPr lang="en-US" sz="2400" dirty="0" smtClean="0">
                <a:latin typeface="Cambria" charset="0"/>
                <a:ea typeface="Cambria" charset="0"/>
                <a:cs typeface="Cambria" charset="0"/>
                <a:sym typeface="PopplLaudatio-Regular"/>
              </a:rPr>
              <a:t>, Motions 1-6—</a:t>
            </a:r>
            <a:r>
              <a:rPr lang="en-US" sz="2400" dirty="0" smtClean="0">
                <a:solidFill>
                  <a:prstClr val="black"/>
                </a:solidFill>
                <a:latin typeface="Cambria" charset="0"/>
                <a:ea typeface="Cambria" charset="0"/>
                <a:cs typeface="Cambria" charset="0"/>
                <a:sym typeface="PopplLaudatio-Regular"/>
              </a:rPr>
              <a:t>literature </a:t>
            </a:r>
            <a:r>
              <a:rPr lang="en-US" sz="2400" dirty="0">
                <a:solidFill>
                  <a:prstClr val="black"/>
                </a:solidFill>
                <a:latin typeface="Cambria" charset="0"/>
                <a:ea typeface="Cambria" charset="0"/>
                <a:cs typeface="Cambria" charset="0"/>
                <a:sym typeface="PopplLaudatio-Regular"/>
              </a:rPr>
              <a:t>and products </a:t>
            </a:r>
            <a:endParaRPr lang="en-US" sz="2400" i="1" dirty="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n-US" sz="2400" i="1" dirty="0" smtClean="0">
                <a:latin typeface="Cambria" charset="0"/>
                <a:ea typeface="Cambria" charset="0"/>
                <a:cs typeface="Cambria" charset="0"/>
                <a:sym typeface="PopplLaudatio-Regular"/>
              </a:rPr>
              <a:t>Fellowship Intellectual Property Trust</a:t>
            </a:r>
            <a:r>
              <a:rPr lang="en-US" sz="2400" dirty="0" smtClean="0">
                <a:latin typeface="Cambria" charset="0"/>
                <a:ea typeface="Cambria" charset="0"/>
                <a:cs typeface="Cambria" charset="0"/>
                <a:sym typeface="PopplLaudatio-Regular"/>
              </a:rPr>
              <a:t>, Motions 7 &amp; 8</a:t>
            </a:r>
          </a:p>
          <a:p>
            <a:pPr marL="514350" indent="-514350">
              <a:spcBef>
                <a:spcPts val="1800"/>
              </a:spcBef>
              <a:buFont typeface="+mj-lt"/>
              <a:buAutoNum type="arabicPeriod"/>
              <a:defRPr sz="1800"/>
            </a:pPr>
            <a:r>
              <a:rPr lang="en-US" sz="2400" dirty="0">
                <a:latin typeface="Cambria" charset="0"/>
                <a:ea typeface="Cambria" charset="0"/>
                <a:cs typeface="Cambria" charset="0"/>
                <a:sym typeface="PopplLaudatio-Regular"/>
              </a:rPr>
              <a:t>Motions </a:t>
            </a:r>
            <a:r>
              <a:rPr lang="en-US" sz="2400" dirty="0" smtClean="0">
                <a:latin typeface="Cambria" charset="0"/>
                <a:ea typeface="Cambria" charset="0"/>
                <a:cs typeface="Cambria" charset="0"/>
                <a:sym typeface="PopplLaudatio-Regular"/>
              </a:rPr>
              <a:t>9-14—DRT/MAT</a:t>
            </a:r>
            <a:r>
              <a:rPr lang="en-US" sz="2400" dirty="0">
                <a:latin typeface="Cambria" charset="0"/>
                <a:ea typeface="Cambria" charset="0"/>
                <a:cs typeface="Cambria" charset="0"/>
                <a:sym typeface="PopplLaudatio-Regular"/>
              </a:rPr>
              <a:t>, special events, and IDTs </a:t>
            </a:r>
          </a:p>
          <a:p>
            <a:pPr marL="514350" indent="-514350">
              <a:spcBef>
                <a:spcPts val="1800"/>
              </a:spcBef>
              <a:buFont typeface="+mj-lt"/>
              <a:buAutoNum type="arabicPeriod"/>
              <a:defRPr sz="1800"/>
            </a:pPr>
            <a:r>
              <a:rPr lang="en-US" sz="2400" dirty="0" smtClean="0">
                <a:latin typeface="Cambria" charset="0"/>
                <a:ea typeface="Cambria" charset="0"/>
                <a:cs typeface="Cambria" charset="0"/>
                <a:sym typeface="PopplLaudatio-Regular"/>
              </a:rPr>
              <a:t>Future of the WSC, </a:t>
            </a:r>
            <a:r>
              <a:rPr lang="en-US" sz="2400" dirty="0">
                <a:solidFill>
                  <a:prstClr val="black"/>
                </a:solidFill>
                <a:latin typeface="Cambria" charset="0"/>
                <a:ea typeface="Cambria" charset="0"/>
                <a:cs typeface="Cambria" charset="0"/>
                <a:sym typeface="PopplLaudatio-Regular"/>
              </a:rPr>
              <a:t>Motions </a:t>
            </a:r>
            <a:r>
              <a:rPr lang="en-US" sz="2400" dirty="0" smtClean="0">
                <a:solidFill>
                  <a:prstClr val="black"/>
                </a:solidFill>
                <a:latin typeface="Cambria" charset="0"/>
                <a:ea typeface="Cambria" charset="0"/>
                <a:cs typeface="Cambria" charset="0"/>
                <a:sym typeface="PopplLaudatio-Regular"/>
              </a:rPr>
              <a:t>15-25—</a:t>
            </a:r>
            <a:r>
              <a:rPr lang="en-US" sz="2400" dirty="0" smtClean="0">
                <a:latin typeface="Cambria" charset="0"/>
                <a:ea typeface="Cambria" charset="0"/>
                <a:cs typeface="Cambria" charset="0"/>
                <a:sym typeface="PopplLaudatio-Regular"/>
              </a:rPr>
              <a:t>role </a:t>
            </a:r>
            <a:r>
              <a:rPr lang="en-US" sz="2400" dirty="0">
                <a:latin typeface="Cambria" charset="0"/>
                <a:ea typeface="Cambria" charset="0"/>
                <a:cs typeface="Cambria" charset="0"/>
                <a:sym typeface="PopplLaudatio-Regular"/>
              </a:rPr>
              <a:t>of zones, </a:t>
            </a:r>
            <a:r>
              <a:rPr lang="en-US" sz="2400" dirty="0" smtClean="0">
                <a:latin typeface="Cambria" charset="0"/>
                <a:ea typeface="Cambria" charset="0"/>
                <a:cs typeface="Cambria" charset="0"/>
                <a:sym typeface="PopplLaudatio-Regular"/>
              </a:rPr>
              <a:t>zonal seating</a:t>
            </a:r>
            <a:r>
              <a:rPr lang="en-US" sz="2400" dirty="0">
                <a:latin typeface="Cambria" charset="0"/>
                <a:ea typeface="Cambria" charset="0"/>
                <a:cs typeface="Cambria" charset="0"/>
                <a:sym typeface="PopplLaudatio-Regular"/>
              </a:rPr>
              <a:t>, and other WSC </a:t>
            </a:r>
            <a:r>
              <a:rPr lang="en-US" sz="2400" dirty="0" smtClean="0">
                <a:latin typeface="Cambria" charset="0"/>
                <a:ea typeface="Cambria" charset="0"/>
                <a:cs typeface="Cambria" charset="0"/>
                <a:sym typeface="PopplLaudatio-Regular"/>
              </a:rPr>
              <a:t>issues </a:t>
            </a:r>
          </a:p>
          <a:p>
            <a:pPr marL="514350" indent="-514350">
              <a:spcBef>
                <a:spcPts val="1800"/>
              </a:spcBef>
              <a:spcAft>
                <a:spcPts val="600"/>
              </a:spcAft>
              <a:buFont typeface="+mj-lt"/>
              <a:buAutoNum type="arabicPeriod"/>
              <a:defRPr sz="1800"/>
            </a:pPr>
            <a:r>
              <a:rPr lang="en-US" sz="3600" b="1" dirty="0" smtClean="0">
                <a:latin typeface="Cambria" charset="0"/>
                <a:ea typeface="Cambria" charset="0"/>
                <a:cs typeface="Cambria" charset="0"/>
                <a:sym typeface="PopplLaudatio-Regular"/>
              </a:rPr>
              <a:t>NAWS Strategic </a:t>
            </a:r>
            <a:r>
              <a:rPr lang="en-US" sz="3600" b="1" dirty="0">
                <a:latin typeface="Cambria" charset="0"/>
                <a:ea typeface="Cambria" charset="0"/>
                <a:cs typeface="Cambria" charset="0"/>
                <a:sym typeface="PopplLaudatio-Regular"/>
              </a:rPr>
              <a:t>Plan and </a:t>
            </a:r>
            <a:r>
              <a:rPr lang="en-US" sz="3600" b="1" i="1" dirty="0">
                <a:latin typeface="Cambria" charset="0"/>
                <a:ea typeface="Cambria" charset="0"/>
                <a:cs typeface="Cambria" charset="0"/>
                <a:sym typeface="PopplLaudatio-Regular"/>
              </a:rPr>
              <a:t>CAR</a:t>
            </a:r>
            <a:r>
              <a:rPr lang="en-US" sz="3600" b="1" dirty="0">
                <a:latin typeface="Cambria" charset="0"/>
                <a:ea typeface="Cambria" charset="0"/>
                <a:cs typeface="Cambria" charset="0"/>
                <a:sym typeface="PopplLaudatio-Regular"/>
              </a:rPr>
              <a:t> </a:t>
            </a:r>
            <a:r>
              <a:rPr lang="en-US" sz="3600" b="1" dirty="0" smtClean="0">
                <a:latin typeface="Cambria" charset="0"/>
                <a:ea typeface="Cambria" charset="0"/>
                <a:cs typeface="Cambria" charset="0"/>
                <a:sym typeface="PopplLaudatio-Regular"/>
              </a:rPr>
              <a:t>survey</a:t>
            </a:r>
            <a:endParaRPr lang="en-US" sz="3600" b="1" dirty="0">
              <a:latin typeface="Cambria" charset="0"/>
              <a:ea typeface="Cambria" charset="0"/>
              <a:cs typeface="Cambria" charset="0"/>
              <a:sym typeface="PopplLaudatio-Regular"/>
            </a:endParaRPr>
          </a:p>
        </p:txBody>
      </p:sp>
      <p:pic>
        <p:nvPicPr>
          <p:cNvPr id="4"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147414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
          <p:cNvSpPr/>
          <p:nvPr/>
        </p:nvSpPr>
        <p:spPr>
          <a:xfrm>
            <a:off x="6719003" y="996696"/>
            <a:ext cx="5223969" cy="3959352"/>
          </a:xfrm>
          <a:prstGeom prst="rect">
            <a:avLst/>
          </a:prstGeom>
          <a:ln w="12700">
            <a:miter lim="400000"/>
          </a:ln>
          <a:extLst>
            <a:ext uri="{C572A759-6A51-4108-AA02-DFA0A04FC94B}">
              <ma14:wrappingTextBoxFlag xmlns:ma14="http://schemas.microsoft.com/office/mac/drawingml/2011/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Four other </a:t>
            </a:r>
            <a:r>
              <a:rPr lang="en-US" sz="2800" b="1" dirty="0" smtClean="0">
                <a:solidFill>
                  <a:srgbClr val="FFFFFF"/>
                </a:solidFill>
                <a:latin typeface="Cambria" charset="0"/>
                <a:ea typeface="Cambria" charset="0"/>
                <a:cs typeface="Cambria" charset="0"/>
                <a:sym typeface="PopplLaudatio-Regular"/>
              </a:rPr>
              <a:t>PowerPoint</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s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available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online</a:t>
            </a:r>
            <a:endPar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2800" b="1" dirty="0" smtClean="0">
                <a:solidFill>
                  <a:srgbClr val="FFFFFF"/>
                </a:solidFill>
                <a:latin typeface="Cambria" charset="0"/>
                <a:ea typeface="Cambria" charset="0"/>
                <a:cs typeface="Cambria" charset="0"/>
                <a:sym typeface="PopplLaudatio-Regular"/>
              </a:rPr>
              <a:t>Surveys available online</a:t>
            </a:r>
            <a:endPar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28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CAR</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can be downloaded or hard </a:t>
            </a:r>
            <a:r>
              <a:rPr kumimoji="0" sz="2800" b="1" i="0" u="none" strike="noStrike" kern="1200" cap="none" spc="0" normalizeH="0" baseline="0" noProof="0">
                <a:ln>
                  <a:noFill/>
                </a:ln>
                <a:solidFill>
                  <a:srgbClr val="FFFFFF"/>
                </a:solidFill>
                <a:effectLst/>
                <a:uLnTx/>
                <a:uFillTx/>
                <a:latin typeface="Cambria" charset="0"/>
                <a:ea typeface="Cambria" charset="0"/>
                <a:cs typeface="Cambria" charset="0"/>
                <a:sym typeface="PopplLaudatio-Regular"/>
              </a:rPr>
              <a:t>copies </a:t>
            </a:r>
            <a:r>
              <a:rPr kumimoji="0" sz="2800" b="1" i="0" u="none" strike="noStrike" kern="1200" cap="none" spc="0" normalizeH="0" baseline="0" noProof="0" smtClean="0">
                <a:ln>
                  <a:noFill/>
                </a:ln>
                <a:solidFill>
                  <a:srgbClr val="FFFFFF"/>
                </a:solidFill>
                <a:effectLst/>
                <a:uLnTx/>
                <a:uFillTx/>
                <a:latin typeface="Cambria" charset="0"/>
                <a:ea typeface="Cambria" charset="0"/>
                <a:cs typeface="Cambria" charset="0"/>
                <a:sym typeface="PopplLaudatio-Regular"/>
              </a:rPr>
              <a:t>ordered </a:t>
            </a:r>
            <a:r>
              <a:rPr kumimoji="0" sz="2800" b="1" i="0" u="none" strike="noStrike" kern="1200" cap="none" spc="0" normalizeH="0" baseline="0" noProof="0">
                <a:ln>
                  <a:noFill/>
                </a:ln>
                <a:solidFill>
                  <a:srgbClr val="FFFFFF"/>
                </a:solidFill>
                <a:effectLst/>
                <a:uLnTx/>
                <a:uFillTx/>
                <a:latin typeface="Cambria" charset="0"/>
                <a:ea typeface="Cambria" charset="0"/>
                <a:cs typeface="Cambria" charset="0"/>
                <a:sym typeface="PopplLaudatio-Regular"/>
              </a:rPr>
              <a:t>from </a:t>
            </a:r>
            <a:r>
              <a:rPr kumimoji="0" lang="en-US" sz="2800" b="1" i="0" u="none" strike="noStrike" kern="1200" cap="none" spc="0" normalizeH="0" baseline="0" noProof="0" smtClean="0">
                <a:ln>
                  <a:noFill/>
                </a:ln>
                <a:solidFill>
                  <a:srgbClr val="FFFFFF"/>
                </a:solidFill>
                <a:effectLst/>
                <a:uLnTx/>
                <a:uFillTx/>
                <a:latin typeface="Cambria" charset="0"/>
                <a:ea typeface="Cambria" charset="0"/>
                <a:cs typeface="Cambria" charset="0"/>
                <a:sym typeface="PopplLaudatio-Regular"/>
              </a:rPr>
              <a:t/>
            </a:r>
            <a:br>
              <a:rPr kumimoji="0" lang="en-US" sz="2800" b="1" i="0" u="none" strike="noStrike" kern="1200" cap="none" spc="0" normalizeH="0" baseline="0" noProof="0" smtClean="0">
                <a:ln>
                  <a:noFill/>
                </a:ln>
                <a:solidFill>
                  <a:srgbClr val="FFFFFF"/>
                </a:solidFill>
                <a:effectLst/>
                <a:uLnTx/>
                <a:uFillTx/>
                <a:latin typeface="Cambria" charset="0"/>
                <a:ea typeface="Cambria" charset="0"/>
                <a:cs typeface="Cambria" charset="0"/>
                <a:sym typeface="PopplLaudatio-Regular"/>
              </a:rPr>
            </a:br>
            <a:r>
              <a:rPr kumimoji="0" sz="2800" b="1" i="0" u="none" strike="noStrike" kern="1200" cap="none" spc="0" normalizeH="0" baseline="0" noProof="0" smtClean="0">
                <a:ln>
                  <a:noFill/>
                </a:ln>
                <a:solidFill>
                  <a:srgbClr val="FFFFFF"/>
                </a:solidFill>
                <a:effectLst/>
                <a:uLnTx/>
                <a:uFillTx/>
                <a:latin typeface="Cambria" charset="0"/>
                <a:ea typeface="Cambria" charset="0"/>
                <a:cs typeface="Cambria" charset="0"/>
                <a:sym typeface="PopplLaudatio-Regular"/>
              </a:rPr>
              <a:t>NA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00B0F0"/>
                </a:solidFill>
                <a:effectLst/>
                <a:uLnTx/>
                <a:uFill>
                  <a:solidFill>
                    <a:srgbClr val="00B0F0"/>
                  </a:solidFill>
                </a:uFill>
                <a:latin typeface="Cambria" charset="0"/>
                <a:ea typeface="Cambria" charset="0"/>
                <a:cs typeface="Cambria" charset="0"/>
                <a:sym typeface="PopplLaudatio-Regular"/>
              </a:rPr>
              <a:t>www.na.org/conference</a:t>
            </a:r>
            <a:endParaRPr kumimoji="0" sz="28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00B0F0"/>
                </a:solidFill>
                <a:effectLst/>
                <a:uLnTx/>
                <a:uFill>
                  <a:solidFill>
                    <a:srgbClr val="00B0F0"/>
                  </a:solidFill>
                </a:uFill>
                <a:latin typeface="Cambria" charset="0"/>
                <a:ea typeface="Cambria" charset="0"/>
                <a:cs typeface="Cambria" charset="0"/>
                <a:sym typeface="PopplLaudatio-Regular"/>
              </a:rPr>
              <a:t>worldboard@na.org </a:t>
            </a:r>
            <a:endParaRPr kumimoji="0" sz="28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4261800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684" y="287171"/>
            <a:ext cx="11960860" cy="164592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smtClean="0">
                <a:latin typeface="Cambria" charset="0"/>
                <a:ea typeface="Cambria" charset="0"/>
                <a:cs typeface="Cambria" charset="0"/>
              </a:rPr>
              <a:t>2018 </a:t>
            </a:r>
            <a:r>
              <a:rPr lang="en-US" sz="4500" b="1" i="1" dirty="0" smtClean="0">
                <a:latin typeface="Cambria" charset="0"/>
                <a:ea typeface="Cambria" charset="0"/>
                <a:cs typeface="Cambria" charset="0"/>
              </a:rPr>
              <a:t>CAR</a:t>
            </a:r>
            <a:r>
              <a:rPr lang="en-US" sz="4500" b="1" dirty="0" smtClean="0">
                <a:latin typeface="Cambria" charset="0"/>
                <a:ea typeface="Cambria" charset="0"/>
                <a:cs typeface="Cambria" charset="0"/>
              </a:rPr>
              <a:t> PowerPoints</a:t>
            </a:r>
            <a:endParaRPr lang="en-US" sz="4500" b="1" dirty="0">
              <a:latin typeface="Cambria" charset="0"/>
              <a:ea typeface="Cambria" charset="0"/>
              <a:cs typeface="Cambria" charset="0"/>
            </a:endParaRPr>
          </a:p>
        </p:txBody>
      </p:sp>
      <p:sp>
        <p:nvSpPr>
          <p:cNvPr id="3" name="Shape 68"/>
          <p:cNvSpPr/>
          <p:nvPr/>
        </p:nvSpPr>
        <p:spPr>
          <a:xfrm>
            <a:off x="2219586" y="2247552"/>
            <a:ext cx="8427788" cy="411667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oAutofit/>
          </a:bodyPr>
          <a:lstStyle/>
          <a:p>
            <a:pPr marL="457200" indent="-457200">
              <a:lnSpc>
                <a:spcPct val="105000"/>
              </a:lnSpc>
              <a:spcAft>
                <a:spcPts val="1200"/>
              </a:spcAft>
              <a:buSzPct val="75000"/>
              <a:buBlip>
                <a:blip r:embed="rId3"/>
              </a:buBlip>
              <a:defRPr sz="1800"/>
            </a:pPr>
            <a:r>
              <a:rPr lang="en-US" sz="3300" dirty="0" smtClean="0">
                <a:latin typeface="Cambria" charset="0"/>
                <a:ea typeface="Cambria" charset="0"/>
                <a:cs typeface="Cambria" charset="0"/>
                <a:sym typeface="PopplLaudatio-Regular"/>
              </a:rPr>
              <a:t>These PowerPoints </a:t>
            </a:r>
            <a:r>
              <a:rPr lang="en-US" sz="3300" dirty="0">
                <a:latin typeface="Cambria" charset="0"/>
                <a:ea typeface="Cambria" charset="0"/>
                <a:cs typeface="Cambria" charset="0"/>
                <a:sym typeface="PopplLaudatio-Regular"/>
              </a:rPr>
              <a:t>only cover the main points of the </a:t>
            </a:r>
            <a:r>
              <a:rPr lang="en-US" sz="3300" i="1" dirty="0">
                <a:latin typeface="Cambria" charset="0"/>
                <a:ea typeface="Cambria" charset="0"/>
                <a:cs typeface="Cambria" charset="0"/>
                <a:sym typeface="PopplLaudatio-Regular"/>
              </a:rPr>
              <a:t>CAR</a:t>
            </a:r>
            <a:r>
              <a:rPr lang="en-US" sz="3300" dirty="0">
                <a:latin typeface="Cambria" charset="0"/>
                <a:ea typeface="Cambria" charset="0"/>
                <a:cs typeface="Cambria" charset="0"/>
                <a:sym typeface="PopplLaudatio-Regular"/>
              </a:rPr>
              <a:t>. We encourage all members to read the </a:t>
            </a:r>
            <a:r>
              <a:rPr lang="en-US" sz="3300" i="1" dirty="0">
                <a:latin typeface="Cambria" charset="0"/>
                <a:ea typeface="Cambria" charset="0"/>
                <a:cs typeface="Cambria" charset="0"/>
                <a:sym typeface="PopplLaudatio-Regular"/>
              </a:rPr>
              <a:t>CAR</a:t>
            </a:r>
            <a:r>
              <a:rPr lang="en-US" sz="3300" dirty="0">
                <a:latin typeface="Cambria" charset="0"/>
                <a:ea typeface="Cambria" charset="0"/>
                <a:cs typeface="Cambria" charset="0"/>
                <a:sym typeface="PopplLaudatio-Regular"/>
              </a:rPr>
              <a:t> </a:t>
            </a:r>
            <a:r>
              <a:rPr lang="en-US" sz="3300" dirty="0" smtClean="0">
                <a:latin typeface="Cambria" charset="0"/>
                <a:ea typeface="Cambria" charset="0"/>
                <a:cs typeface="Cambria" charset="0"/>
                <a:sym typeface="PopplLaudatio-Regular"/>
              </a:rPr>
              <a:t>itself for complete information and essays. </a:t>
            </a:r>
          </a:p>
          <a:p>
            <a:pPr marL="457200" indent="-457200">
              <a:lnSpc>
                <a:spcPct val="105000"/>
              </a:lnSpc>
              <a:buSzPct val="75000"/>
              <a:buBlip>
                <a:blip r:embed="rId3"/>
              </a:buBlip>
              <a:defRPr sz="1800"/>
            </a:pPr>
            <a:r>
              <a:rPr lang="en-US" sz="3300" dirty="0" smtClean="0">
                <a:latin typeface="Cambria" charset="0"/>
                <a:ea typeface="Cambria" charset="0"/>
                <a:cs typeface="Cambria" charset="0"/>
                <a:sym typeface="PopplLaudatio-Regular"/>
              </a:rPr>
              <a:t>Please </a:t>
            </a:r>
            <a:r>
              <a:rPr lang="en-US" sz="3300" dirty="0">
                <a:latin typeface="Cambria" charset="0"/>
                <a:ea typeface="Cambria" charset="0"/>
                <a:cs typeface="Cambria" charset="0"/>
                <a:sym typeface="PopplLaudatio-Regular"/>
              </a:rPr>
              <a:t>visit </a:t>
            </a:r>
            <a:r>
              <a:rPr lang="en-US" sz="3300" dirty="0" smtClean="0">
                <a:latin typeface="Cambria" charset="0"/>
                <a:ea typeface="Cambria" charset="0"/>
                <a:cs typeface="Cambria" charset="0"/>
                <a:sym typeface="PopplLaudatio-Regular"/>
                <a:hlinkClick r:id="rId4"/>
              </a:rPr>
              <a:t>www.na.org/conference</a:t>
            </a:r>
            <a:r>
              <a:rPr lang="en-US" sz="3300" dirty="0" smtClean="0">
                <a:latin typeface="Cambria" charset="0"/>
                <a:ea typeface="Cambria" charset="0"/>
                <a:cs typeface="Cambria" charset="0"/>
                <a:sym typeface="PopplLaudatio-Regular"/>
              </a:rPr>
              <a:t> for </a:t>
            </a:r>
            <a:r>
              <a:rPr lang="en-US" sz="3300" dirty="0">
                <a:latin typeface="Cambria" charset="0"/>
                <a:ea typeface="Cambria" charset="0"/>
                <a:cs typeface="Cambria" charset="0"/>
                <a:sym typeface="PopplLaudatio-Regular"/>
              </a:rPr>
              <a:t>the </a:t>
            </a:r>
            <a:r>
              <a:rPr lang="en-US" sz="3300" dirty="0" smtClean="0">
                <a:latin typeface="Cambria" charset="0"/>
                <a:ea typeface="Cambria" charset="0"/>
                <a:cs typeface="Cambria" charset="0"/>
                <a:sym typeface="PopplLaudatio-Regular"/>
              </a:rPr>
              <a:t>2018 </a:t>
            </a:r>
            <a:r>
              <a:rPr lang="en-US" sz="3300" i="1" dirty="0" smtClean="0">
                <a:latin typeface="Cambria" charset="0"/>
                <a:ea typeface="Cambria" charset="0"/>
                <a:cs typeface="Cambria" charset="0"/>
                <a:sym typeface="PopplLaudatio-Regular"/>
              </a:rPr>
              <a:t>CAR, </a:t>
            </a:r>
            <a:r>
              <a:rPr lang="en-US" sz="3300" dirty="0" smtClean="0">
                <a:latin typeface="Cambria" charset="0"/>
                <a:ea typeface="Cambria" charset="0"/>
                <a:cs typeface="Cambria" charset="0"/>
                <a:sym typeface="PopplLaudatio-Regular"/>
              </a:rPr>
              <a:t>the </a:t>
            </a:r>
            <a:r>
              <a:rPr lang="en-US" sz="3300" dirty="0">
                <a:latin typeface="Cambria" charset="0"/>
                <a:ea typeface="Cambria" charset="0"/>
                <a:cs typeface="Cambria" charset="0"/>
                <a:sym typeface="PopplLaudatio-Regular"/>
              </a:rPr>
              <a:t>other </a:t>
            </a:r>
            <a:r>
              <a:rPr lang="en-US" sz="3300" dirty="0" smtClean="0">
                <a:latin typeface="Cambria" charset="0"/>
                <a:ea typeface="Cambria" charset="0"/>
                <a:cs typeface="Cambria" charset="0"/>
                <a:sym typeface="PopplLaudatio-Regular"/>
              </a:rPr>
              <a:t>PowerPoints, </a:t>
            </a:r>
            <a:br>
              <a:rPr lang="en-US" sz="3300" dirty="0" smtClean="0">
                <a:latin typeface="Cambria" charset="0"/>
                <a:ea typeface="Cambria" charset="0"/>
                <a:cs typeface="Cambria" charset="0"/>
                <a:sym typeface="PopplLaudatio-Regular"/>
              </a:rPr>
            </a:br>
            <a:r>
              <a:rPr lang="en-US" sz="3300" dirty="0" smtClean="0">
                <a:latin typeface="Cambria" charset="0"/>
                <a:ea typeface="Cambria" charset="0"/>
                <a:cs typeface="Cambria" charset="0"/>
                <a:sym typeface="PopplLaudatio-Regular"/>
              </a:rPr>
              <a:t>and other </a:t>
            </a:r>
            <a:r>
              <a:rPr lang="en-US" sz="3300" smtClean="0">
                <a:latin typeface="Cambria" charset="0"/>
                <a:ea typeface="Cambria" charset="0"/>
                <a:cs typeface="Cambria" charset="0"/>
                <a:sym typeface="PopplLaudatio-Regular"/>
              </a:rPr>
              <a:t>Conference materials</a:t>
            </a:r>
            <a:r>
              <a:rPr lang="en-US" sz="3300" dirty="0" smtClean="0">
                <a:latin typeface="Cambria" charset="0"/>
                <a:ea typeface="Cambria" charset="0"/>
                <a:cs typeface="Cambria" charset="0"/>
                <a:sym typeface="PopplLaudatio-Regular"/>
              </a:rPr>
              <a:t>.</a:t>
            </a:r>
          </a:p>
          <a:p>
            <a:pPr algn="l">
              <a:lnSpc>
                <a:spcPct val="120000"/>
              </a:lnSpc>
              <a:buSzPct val="75000"/>
              <a:defRPr sz="1800"/>
            </a:pPr>
            <a:endParaRPr lang="en-US" sz="3300" dirty="0">
              <a:latin typeface="Cambria" charset="0"/>
              <a:ea typeface="Cambria" charset="0"/>
              <a:cs typeface="Cambria" charset="0"/>
              <a:sym typeface="PopplLaudatio-Regular"/>
            </a:endParaRPr>
          </a:p>
        </p:txBody>
      </p:sp>
      <p:pic>
        <p:nvPicPr>
          <p:cNvPr id="4"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169386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2062862" cy="228600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n-US" sz="6000" b="1" dirty="0" smtClean="0">
                <a:latin typeface="Cambria" charset="0"/>
                <a:ea typeface="Cambria" charset="0"/>
                <a:cs typeface="Cambria" charset="0"/>
              </a:rPr>
              <a:t>NA World Services Strategic Plan</a:t>
            </a:r>
            <a:endParaRPr lang="en-US" dirty="0">
              <a:solidFill>
                <a:srgbClr val="000000"/>
              </a:solidFill>
            </a:endParaRPr>
          </a:p>
        </p:txBody>
      </p:sp>
    </p:spTree>
    <p:extLst>
      <p:ext uri="{BB962C8B-B14F-4D97-AF65-F5344CB8AC3E}">
        <p14:creationId xmlns:p14="http://schemas.microsoft.com/office/powerpoint/2010/main" val="1090698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6912864" y="594360"/>
            <a:ext cx="4892040" cy="5541264"/>
          </a:xfrm>
        </p:spPr>
        <p:txBody>
          <a:bodyPr>
            <a:noAutofit/>
          </a:bodyPr>
          <a:lstStyle/>
          <a:p>
            <a:pPr marL="0" indent="0" algn="ctr">
              <a:spcBef>
                <a:spcPts val="900"/>
              </a:spcBef>
              <a:spcAft>
                <a:spcPts val="1800"/>
              </a:spcAft>
              <a:buNone/>
              <a:defRPr sz="1800"/>
            </a:pPr>
            <a:r>
              <a:rPr lang="en-US" sz="4000" b="1" dirty="0" smtClean="0">
                <a:solidFill>
                  <a:srgbClr val="FFFFFF"/>
                </a:solidFill>
                <a:latin typeface="Cambria" charset="0"/>
                <a:ea typeface="Cambria" charset="0"/>
                <a:cs typeface="Cambria" charset="0"/>
                <a:sym typeface="PopplLaudatio-Regular"/>
              </a:rPr>
              <a:t>The Strategic Plan </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Addresses changes and improvements</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Is updated every two years</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Is inspired by A Vision for NA Service</a:t>
            </a:r>
          </a:p>
          <a:p>
            <a:pPr lvl="1">
              <a:spcBef>
                <a:spcPts val="900"/>
              </a:spcBef>
              <a:spcAft>
                <a:spcPts val="600"/>
              </a:spcAft>
              <a:buFont typeface="Wingdings" panose="05000000000000000000" pitchFamily="2" charset="2"/>
              <a:buChar char="ü"/>
              <a:defRPr sz="1800"/>
            </a:pPr>
            <a:r>
              <a:rPr lang="en-US" sz="3200" b="1" dirty="0" smtClean="0">
                <a:solidFill>
                  <a:srgbClr val="FFFFFF"/>
                </a:solidFill>
                <a:latin typeface="Cambria" charset="0"/>
                <a:ea typeface="Cambria" charset="0"/>
                <a:cs typeface="Cambria" charset="0"/>
                <a:sym typeface="PopplLaudatio-Regular"/>
              </a:rPr>
              <a:t>Guides efforts toward long-term goals</a:t>
            </a:r>
            <a:endParaRPr lang="en-US" sz="320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17785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983480" y="836884"/>
            <a:ext cx="6840220" cy="76463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ctr" defTabSz="457200">
              <a:defRPr sz="1800"/>
            </a:pPr>
            <a:r>
              <a:rPr lang="en-US" sz="4500" b="1" dirty="0" smtClean="0">
                <a:solidFill>
                  <a:srgbClr val="373896"/>
                </a:solidFill>
                <a:latin typeface="Cambria" charset="0"/>
                <a:ea typeface="Cambria" charset="0"/>
                <a:cs typeface="Cambria" charset="0"/>
                <a:sym typeface="BotonBQ-Bold"/>
              </a:rPr>
              <a:t>Making a plan…</a:t>
            </a:r>
            <a:endParaRPr sz="4500" b="1" dirty="0">
              <a:solidFill>
                <a:srgbClr val="373896"/>
              </a:solidFill>
              <a:latin typeface="Cambria" charset="0"/>
              <a:ea typeface="Cambria" charset="0"/>
              <a:cs typeface="Cambria" charset="0"/>
              <a:sym typeface="BotonBQ-Bold"/>
            </a:endParaRPr>
          </a:p>
        </p:txBody>
      </p:sp>
      <p:sp>
        <p:nvSpPr>
          <p:cNvPr id="3" name="Shape 86"/>
          <p:cNvSpPr/>
          <p:nvPr/>
        </p:nvSpPr>
        <p:spPr>
          <a:xfrm>
            <a:off x="926883" y="1785330"/>
            <a:ext cx="10204308" cy="408009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oAutofit/>
          </a:bodyPr>
          <a:lstStyle/>
          <a:p>
            <a:pPr marL="457200" indent="-457200" algn="l">
              <a:lnSpc>
                <a:spcPct val="120000"/>
              </a:lnSpc>
              <a:buSzPct val="75000"/>
              <a:buBlip>
                <a:blip r:embed="rId3"/>
              </a:buBlip>
              <a:defRPr sz="1800"/>
            </a:pPr>
            <a:r>
              <a:rPr lang="en-US" sz="3200" dirty="0" smtClean="0">
                <a:latin typeface="Cambria" charset="0"/>
                <a:ea typeface="Cambria" charset="0"/>
                <a:cs typeface="Cambria" charset="0"/>
                <a:sym typeface="PopplLaudatio-Regular"/>
              </a:rPr>
              <a:t>Input from several sources:</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Discussion at past WSC</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Interactions with members around the world</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Correspondence with NA members</a:t>
            </a:r>
          </a:p>
          <a:p>
            <a:pPr marL="457200" lvl="0" indent="-457200">
              <a:lnSpc>
                <a:spcPct val="120000"/>
              </a:lnSpc>
              <a:buSzPct val="75000"/>
              <a:buBlip>
                <a:blip r:embed="rId3"/>
              </a:buBlip>
              <a:defRPr sz="1800"/>
            </a:pPr>
            <a:r>
              <a:rPr lang="en-US" sz="3200" dirty="0" smtClean="0">
                <a:solidFill>
                  <a:prstClr val="black"/>
                </a:solidFill>
                <a:latin typeface="Cambria" charset="0"/>
                <a:ea typeface="Cambria" charset="0"/>
                <a:cs typeface="Cambria" charset="0"/>
                <a:sym typeface="PopplLaudatio-Regular"/>
              </a:rPr>
              <a:t>Factors </a:t>
            </a:r>
            <a:r>
              <a:rPr lang="en-US" sz="3200" dirty="0">
                <a:solidFill>
                  <a:prstClr val="black"/>
                </a:solidFill>
                <a:latin typeface="Cambria" charset="0"/>
                <a:ea typeface="Cambria" charset="0"/>
                <a:cs typeface="Cambria" charset="0"/>
                <a:sym typeface="PopplLaudatio-Regular"/>
              </a:rPr>
              <a:t>within and outside of NA that may </a:t>
            </a:r>
            <a:r>
              <a:rPr lang="en-US" sz="3200" dirty="0" smtClean="0">
                <a:solidFill>
                  <a:prstClr val="black"/>
                </a:solidFill>
                <a:latin typeface="Cambria" charset="0"/>
                <a:ea typeface="Cambria" charset="0"/>
                <a:cs typeface="Cambria" charset="0"/>
                <a:sym typeface="PopplLaudatio-Regular"/>
              </a:rPr>
              <a:t>affect us</a:t>
            </a:r>
          </a:p>
          <a:p>
            <a:pPr marL="685800" lvl="1" indent="-228600">
              <a:lnSpc>
                <a:spcPct val="120000"/>
              </a:lnSpc>
              <a:buSzPct val="75000"/>
              <a:buFont typeface="Arial" charset="0"/>
              <a:buChar char="•"/>
              <a:defRPr sz="1800"/>
            </a:pPr>
            <a:r>
              <a:rPr lang="en-US" sz="3200" dirty="0">
                <a:latin typeface="Cambria" charset="0"/>
                <a:ea typeface="Cambria" charset="0"/>
                <a:cs typeface="Cambria" charset="0"/>
                <a:sym typeface="PopplLaudatio-Regular"/>
              </a:rPr>
              <a:t>Relationships with the public and outside </a:t>
            </a:r>
            <a:r>
              <a:rPr lang="en-US" sz="3200" dirty="0" smtClean="0">
                <a:latin typeface="Cambria" charset="0"/>
                <a:ea typeface="Cambria" charset="0"/>
                <a:cs typeface="Cambria" charset="0"/>
                <a:sym typeface="PopplLaudatio-Regular"/>
              </a:rPr>
              <a:t>organizations</a:t>
            </a:r>
          </a:p>
          <a:p>
            <a:pPr marL="685800" lvl="1" indent="-228600">
              <a:lnSpc>
                <a:spcPct val="120000"/>
              </a:lnSpc>
              <a:buSzPct val="75000"/>
              <a:buFont typeface="Arial" charset="0"/>
              <a:buChar char="•"/>
              <a:defRPr sz="1800"/>
            </a:pPr>
            <a:r>
              <a:rPr lang="en-US" sz="3200" dirty="0" smtClean="0">
                <a:latin typeface="Cambria" charset="0"/>
                <a:ea typeface="Cambria" charset="0"/>
                <a:cs typeface="Cambria" charset="0"/>
                <a:sym typeface="PopplLaudatio-Regular"/>
              </a:rPr>
              <a:t>Effectiveness of groups and service bodies</a:t>
            </a:r>
            <a:endParaRPr lang="en-US" sz="3200" dirty="0">
              <a:latin typeface="Cambria" charset="0"/>
              <a:ea typeface="Cambria" charset="0"/>
              <a:cs typeface="Cambria" charset="0"/>
              <a:sym typeface="PopplLaudatio-Regular"/>
            </a:endParaRPr>
          </a:p>
          <a:p>
            <a:pPr marL="914400" lvl="1" indent="-457200">
              <a:lnSpc>
                <a:spcPct val="120000"/>
              </a:lnSpc>
              <a:buSzPct val="75000"/>
              <a:buBlip>
                <a:blip r:embed="rId3"/>
              </a:buBlip>
              <a:defRPr sz="1800"/>
            </a:pPr>
            <a:endParaRPr lang="en-US" sz="3200" dirty="0">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29103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3333" b="4487"/>
          <a:stretch/>
        </p:blipFill>
        <p:spPr>
          <a:xfrm>
            <a:off x="5850659" y="786435"/>
            <a:ext cx="6341341" cy="6080709"/>
          </a:xfrm>
          <a:prstGeom prst="rect">
            <a:avLst/>
          </a:prstGeom>
        </p:spPr>
      </p:pic>
      <p:sp>
        <p:nvSpPr>
          <p:cNvPr id="2" name="TextBox 1"/>
          <p:cNvSpPr txBox="1"/>
          <p:nvPr/>
        </p:nvSpPr>
        <p:spPr>
          <a:xfrm>
            <a:off x="394978" y="125670"/>
            <a:ext cx="5455681" cy="13032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292100" fontAlgn="t" latinLnBrk="1" hangingPunct="0"/>
            <a:r>
              <a:rPr lang="en-US" sz="4000" b="1" dirty="0">
                <a:solidFill>
                  <a:srgbClr val="373896"/>
                </a:solidFill>
                <a:latin typeface="Cambria" panose="02040503050406030204" pitchFamily="18" charset="0"/>
              </a:rPr>
              <a:t>Collaborative </a:t>
            </a:r>
            <a:r>
              <a:rPr lang="en-US" sz="4000" b="1" dirty="0" smtClean="0">
                <a:solidFill>
                  <a:srgbClr val="373896"/>
                </a:solidFill>
                <a:latin typeface="Cambria" panose="02040503050406030204" pitchFamily="18" charset="0"/>
              </a:rPr>
              <a:t>Strategic</a:t>
            </a:r>
            <a:br>
              <a:rPr lang="en-US" sz="4000" b="1" dirty="0" smtClean="0">
                <a:solidFill>
                  <a:srgbClr val="373896"/>
                </a:solidFill>
                <a:latin typeface="Cambria" panose="02040503050406030204" pitchFamily="18" charset="0"/>
              </a:rPr>
            </a:br>
            <a:r>
              <a:rPr lang="en-US" sz="4000" b="1" dirty="0" smtClean="0">
                <a:solidFill>
                  <a:srgbClr val="373896"/>
                </a:solidFill>
                <a:latin typeface="Cambria" panose="02040503050406030204" pitchFamily="18" charset="0"/>
              </a:rPr>
              <a:t>Planning </a:t>
            </a:r>
            <a:r>
              <a:rPr lang="en-US" sz="4000" b="1" dirty="0">
                <a:solidFill>
                  <a:srgbClr val="373896"/>
                </a:solidFill>
                <a:latin typeface="Cambria" panose="02040503050406030204" pitchFamily="18" charset="0"/>
              </a:rPr>
              <a:t>Process</a:t>
            </a:r>
            <a:endParaRPr lang="en-US" sz="4000" dirty="0">
              <a:solidFill>
                <a:srgbClr val="373896"/>
              </a:solidFill>
              <a:sym typeface="Helvetica Light"/>
            </a:endParaRPr>
          </a:p>
        </p:txBody>
      </p:sp>
      <p:sp>
        <p:nvSpPr>
          <p:cNvPr id="3" name="TextBox 2"/>
          <p:cNvSpPr txBox="1"/>
          <p:nvPr/>
        </p:nvSpPr>
        <p:spPr>
          <a:xfrm>
            <a:off x="727090" y="1451661"/>
            <a:ext cx="4791456" cy="5166360"/>
          </a:xfrm>
          <a:prstGeom prst="rect">
            <a:avLst/>
          </a:prstGeom>
          <a:solidFill>
            <a:srgbClr val="373896"/>
          </a:solidFill>
        </p:spPr>
        <p:txBody>
          <a:bodyPr wrap="square" rtlCol="0">
            <a:noAutofit/>
          </a:bodyPr>
          <a:lstStyle/>
          <a:p>
            <a:pPr algn="l">
              <a:spcAft>
                <a:spcPts val="2400"/>
              </a:spcAft>
            </a:pPr>
            <a:r>
              <a:rPr lang="en-US" sz="2800" b="1" dirty="0" smtClean="0">
                <a:solidFill>
                  <a:schemeClr val="bg1"/>
                </a:solidFill>
                <a:latin typeface="Cambria" panose="02040503050406030204" pitchFamily="18" charset="0"/>
              </a:rPr>
              <a:t>Creating the strategic </a:t>
            </a:r>
            <a:r>
              <a:rPr lang="en-US" sz="2800" b="1" dirty="0">
                <a:solidFill>
                  <a:schemeClr val="bg1"/>
                </a:solidFill>
                <a:latin typeface="Cambria" panose="02040503050406030204" pitchFamily="18" charset="0"/>
              </a:rPr>
              <a:t>p</a:t>
            </a:r>
            <a:r>
              <a:rPr lang="en-US" sz="2800" b="1" dirty="0" smtClean="0">
                <a:solidFill>
                  <a:schemeClr val="bg1"/>
                </a:solidFill>
                <a:latin typeface="Cambria" panose="02040503050406030204" pitchFamily="18" charset="0"/>
              </a:rPr>
              <a:t>lan:</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Environmental scan</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Objectives and strategies</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Project </a:t>
            </a:r>
            <a:r>
              <a:rPr lang="en-US" sz="2800" b="1" dirty="0">
                <a:solidFill>
                  <a:schemeClr val="bg1"/>
                </a:solidFill>
                <a:latin typeface="Cambria" panose="02040503050406030204" pitchFamily="18" charset="0"/>
              </a:rPr>
              <a:t>p</a:t>
            </a:r>
            <a:r>
              <a:rPr lang="en-US" sz="2800" b="1" dirty="0" smtClean="0">
                <a:solidFill>
                  <a:schemeClr val="bg1"/>
                </a:solidFill>
                <a:latin typeface="Cambria" panose="02040503050406030204" pitchFamily="18" charset="0"/>
              </a:rPr>
              <a:t>lans and budgets</a:t>
            </a:r>
          </a:p>
          <a:p>
            <a:pPr marL="457200" indent="-457200" algn="l">
              <a:spcAft>
                <a:spcPts val="1200"/>
              </a:spcAft>
              <a:buFont typeface="Arial" panose="020B0604020202020204" pitchFamily="34" charset="0"/>
              <a:buChar char="•"/>
            </a:pPr>
            <a:r>
              <a:rPr lang="en-US" sz="2800" b="1" dirty="0" smtClean="0">
                <a:solidFill>
                  <a:schemeClr val="bg1"/>
                </a:solidFill>
                <a:latin typeface="Cambria" panose="02040503050406030204" pitchFamily="18" charset="0"/>
              </a:rPr>
              <a:t>Conference Approval Material</a:t>
            </a:r>
          </a:p>
          <a:p>
            <a:pPr marL="457200" indent="-457200">
              <a:spcAft>
                <a:spcPts val="1200"/>
              </a:spcAft>
              <a:buFont typeface="Arial" panose="020B0604020202020204" pitchFamily="34" charset="0"/>
              <a:buChar char="•"/>
            </a:pPr>
            <a:r>
              <a:rPr lang="en-US" sz="2800" b="1" dirty="0">
                <a:solidFill>
                  <a:schemeClr val="bg1"/>
                </a:solidFill>
                <a:latin typeface="Cambria" panose="02040503050406030204" pitchFamily="18" charset="0"/>
              </a:rPr>
              <a:t>Always more </a:t>
            </a:r>
            <a:r>
              <a:rPr lang="en-US" sz="2800" b="1" dirty="0" smtClean="0">
                <a:solidFill>
                  <a:schemeClr val="bg1"/>
                </a:solidFill>
                <a:latin typeface="Cambria" panose="02040503050406030204" pitchFamily="18" charset="0"/>
              </a:rPr>
              <a:t>work than </a:t>
            </a:r>
            <a:r>
              <a:rPr lang="en-US" sz="2800" b="1" dirty="0">
                <a:solidFill>
                  <a:schemeClr val="bg1"/>
                </a:solidFill>
                <a:latin typeface="Cambria" panose="02040503050406030204" pitchFamily="18" charset="0"/>
              </a:rPr>
              <a:t>we can achieve</a:t>
            </a:r>
          </a:p>
          <a:p>
            <a:pPr marL="457200" indent="-457200" algn="l">
              <a:spcAft>
                <a:spcPts val="2400"/>
              </a:spcAft>
              <a:buFont typeface="Arial" panose="020B0604020202020204" pitchFamily="34" charset="0"/>
              <a:buChar char="•"/>
            </a:pPr>
            <a:endParaRPr lang="en-US" sz="2800" b="1" dirty="0" smtClean="0">
              <a:solidFill>
                <a:schemeClr val="bg1"/>
              </a:solidFill>
              <a:latin typeface="Cambria" panose="02040503050406030204" pitchFamily="18" charset="0"/>
            </a:endParaRPr>
          </a:p>
        </p:txBody>
      </p:sp>
    </p:spTree>
    <p:extLst>
      <p:ext uri="{BB962C8B-B14F-4D97-AF65-F5344CB8AC3E}">
        <p14:creationId xmlns:p14="http://schemas.microsoft.com/office/powerpoint/2010/main" val="47962115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133088" y="416260"/>
            <a:ext cx="7599172" cy="165942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noAutofit/>
          </a:bodyPr>
          <a:lstStyle/>
          <a:p>
            <a:pPr marL="0" lvl="1" indent="0" algn="r" defTabSz="457200">
              <a:defRPr sz="1800"/>
            </a:pPr>
            <a:r>
              <a:rPr lang="en-US" sz="3600" b="1" dirty="0">
                <a:latin typeface="Cambria" panose="02040503050406030204" pitchFamily="18" charset="0"/>
              </a:rPr>
              <a:t>2016-2018 Strategic Plan</a:t>
            </a:r>
            <a:r>
              <a:rPr lang="en-US" sz="3600" b="1" dirty="0" smtClean="0">
                <a:latin typeface="Cambria" panose="02040503050406030204" pitchFamily="18" charset="0"/>
              </a:rPr>
              <a:t>:</a:t>
            </a:r>
            <a:br>
              <a:rPr lang="en-US" sz="3600" b="1" dirty="0" smtClean="0">
                <a:latin typeface="Cambria" panose="02040503050406030204" pitchFamily="18" charset="0"/>
              </a:rPr>
            </a:br>
            <a:r>
              <a:rPr lang="en-US" sz="3200" dirty="0" smtClean="0">
                <a:solidFill>
                  <a:prstClr val="black"/>
                </a:solidFill>
                <a:latin typeface="Cambria" panose="02040503050406030204" pitchFamily="18" charset="0"/>
              </a:rPr>
              <a:t>“</a:t>
            </a:r>
            <a:r>
              <a:rPr lang="en-US" sz="3200" dirty="0">
                <a:solidFill>
                  <a:prstClr val="black"/>
                </a:solidFill>
                <a:latin typeface="Cambria" panose="02040503050406030204" pitchFamily="18" charset="0"/>
              </a:rPr>
              <a:t>Develop new recovery literature and/or revise existing literature to meet Fellowship needs</a:t>
            </a:r>
            <a:r>
              <a:rPr lang="en-US" sz="3200" dirty="0" smtClean="0">
                <a:solidFill>
                  <a:prstClr val="black"/>
                </a:solidFill>
                <a:latin typeface="Cambria" panose="02040503050406030204" pitchFamily="18" charset="0"/>
              </a:rPr>
              <a:t>.”</a:t>
            </a:r>
            <a:endParaRPr sz="4500" dirty="0">
              <a:latin typeface="Cambria" panose="02040503050406030204" pitchFamily="18" charset="0"/>
              <a:ea typeface="Cambria" charset="0"/>
              <a:cs typeface="Cambria" charset="0"/>
              <a:sym typeface="BotonBQ-Bold"/>
            </a:endParaRPr>
          </a:p>
        </p:txBody>
      </p:sp>
      <p:sp>
        <p:nvSpPr>
          <p:cNvPr id="6" name="Rectangle 5"/>
          <p:cNvSpPr/>
          <p:nvPr/>
        </p:nvSpPr>
        <p:spPr>
          <a:xfrm>
            <a:off x="274320" y="2672523"/>
            <a:ext cx="10899648" cy="4233672"/>
          </a:xfrm>
          <a:prstGeom prst="rect">
            <a:avLst/>
          </a:prstGeom>
        </p:spPr>
        <p:txBody>
          <a:bodyPr>
            <a:noAutofit/>
          </a:bodyPr>
          <a:lstStyle/>
          <a:p>
            <a:pPr marL="457200" indent="-457200">
              <a:spcBef>
                <a:spcPts val="1200"/>
              </a:spcBef>
              <a:buBlip>
                <a:blip r:embed="rId3"/>
              </a:buBlip>
            </a:pPr>
            <a:r>
              <a:rPr lang="en-US" sz="2900" b="1" dirty="0" smtClean="0">
                <a:latin typeface="Cambria" charset="0"/>
                <a:ea typeface="Cambria" charset="0"/>
                <a:cs typeface="Cambria" charset="0"/>
              </a:rPr>
              <a:t>Publish </a:t>
            </a:r>
            <a:r>
              <a:rPr lang="en-US" sz="2900" b="1" i="1" dirty="0" smtClean="0">
                <a:latin typeface="Cambria" charset="0"/>
                <a:ea typeface="Cambria" charset="0"/>
                <a:cs typeface="Cambria" charset="0"/>
              </a:rPr>
              <a:t>Guiding Principles: The Spirit of Our Traditions</a:t>
            </a:r>
            <a:r>
              <a:rPr lang="en-US" sz="2900" b="1" dirty="0" smtClean="0">
                <a:latin typeface="Cambria" charset="0"/>
                <a:ea typeface="Cambria" charset="0"/>
                <a:cs typeface="Cambria" charset="0"/>
              </a:rPr>
              <a:t/>
            </a:r>
            <a:br>
              <a:rPr lang="en-US" sz="2900" b="1" dirty="0" smtClean="0">
                <a:latin typeface="Cambria" charset="0"/>
                <a:ea typeface="Cambria" charset="0"/>
                <a:cs typeface="Cambria" charset="0"/>
              </a:rPr>
            </a:br>
            <a:r>
              <a:rPr lang="en-US" sz="2900" dirty="0" smtClean="0">
                <a:latin typeface="Cambria" charset="0"/>
                <a:ea typeface="Cambria" charset="0"/>
                <a:cs typeface="Cambria" charset="0"/>
              </a:rPr>
              <a:t>Accomplished with approval and publishing of </a:t>
            </a:r>
            <a:r>
              <a:rPr lang="en-US" sz="2900" i="1" dirty="0" smtClean="0">
                <a:latin typeface="Cambria" charset="0"/>
                <a:ea typeface="Cambria" charset="0"/>
                <a:cs typeface="Cambria" charset="0"/>
              </a:rPr>
              <a:t>Guiding Principles</a:t>
            </a:r>
            <a:endParaRPr lang="en-US" sz="2900" i="1" dirty="0">
              <a:latin typeface="Cambria" charset="0"/>
              <a:ea typeface="Cambria" charset="0"/>
              <a:cs typeface="Cambria" charset="0"/>
            </a:endParaRPr>
          </a:p>
          <a:p>
            <a:pPr marL="457200" indent="-457200">
              <a:lnSpc>
                <a:spcPct val="105000"/>
              </a:lnSpc>
              <a:spcBef>
                <a:spcPts val="1200"/>
              </a:spcBef>
              <a:buBlip>
                <a:blip r:embed="rId3"/>
              </a:buBlip>
            </a:pPr>
            <a:r>
              <a:rPr lang="en-US" sz="2900" b="1" dirty="0" smtClean="0">
                <a:latin typeface="Cambria" charset="0"/>
                <a:ea typeface="Cambria" charset="0"/>
                <a:cs typeface="Cambria" charset="0"/>
              </a:rPr>
              <a:t>Identify and </a:t>
            </a:r>
            <a:r>
              <a:rPr lang="en-US" sz="2900" b="1" dirty="0">
                <a:latin typeface="Cambria" charset="0"/>
                <a:ea typeface="Cambria" charset="0"/>
                <a:cs typeface="Cambria" charset="0"/>
              </a:rPr>
              <a:t>pursue </a:t>
            </a:r>
            <a:r>
              <a:rPr lang="en-US" sz="2900" b="1" dirty="0" smtClean="0">
                <a:latin typeface="Cambria" charset="0"/>
                <a:ea typeface="Cambria" charset="0"/>
                <a:cs typeface="Cambria" charset="0"/>
              </a:rPr>
              <a:t>recovery </a:t>
            </a:r>
            <a:r>
              <a:rPr lang="en-US" sz="2900" b="1" dirty="0">
                <a:latin typeface="Cambria" charset="0"/>
                <a:ea typeface="Cambria" charset="0"/>
                <a:cs typeface="Cambria" charset="0"/>
              </a:rPr>
              <a:t>literature priorities based on the results of the 2016 </a:t>
            </a:r>
            <a:r>
              <a:rPr lang="en-US" sz="2900" b="1" i="1" dirty="0">
                <a:latin typeface="Cambria" charset="0"/>
                <a:ea typeface="Cambria" charset="0"/>
                <a:cs typeface="Cambria" charset="0"/>
              </a:rPr>
              <a:t>CAR</a:t>
            </a:r>
            <a:r>
              <a:rPr lang="en-US" sz="2900" b="1" dirty="0">
                <a:latin typeface="Cambria" charset="0"/>
                <a:ea typeface="Cambria" charset="0"/>
                <a:cs typeface="Cambria" charset="0"/>
              </a:rPr>
              <a:t> Fellowship </a:t>
            </a:r>
            <a:r>
              <a:rPr lang="en-US" sz="2900" b="1" dirty="0" smtClean="0">
                <a:latin typeface="Cambria" charset="0"/>
                <a:ea typeface="Cambria" charset="0"/>
                <a:cs typeface="Cambria" charset="0"/>
              </a:rPr>
              <a:t>survey</a:t>
            </a:r>
            <a:br>
              <a:rPr lang="en-US" sz="2900" b="1" dirty="0" smtClean="0">
                <a:latin typeface="Cambria" charset="0"/>
                <a:ea typeface="Cambria" charset="0"/>
                <a:cs typeface="Cambria" charset="0"/>
              </a:rPr>
            </a:br>
            <a:r>
              <a:rPr lang="en-US" sz="2900" dirty="0" smtClean="0">
                <a:latin typeface="Cambria" charset="0"/>
                <a:ea typeface="Cambria" charset="0"/>
                <a:cs typeface="Cambria" charset="0"/>
              </a:rPr>
              <a:t>Meditation book and mental health/mental illness IP </a:t>
            </a:r>
            <a:br>
              <a:rPr lang="en-US" sz="2900" dirty="0" smtClean="0">
                <a:latin typeface="Cambria" charset="0"/>
                <a:ea typeface="Cambria" charset="0"/>
                <a:cs typeface="Cambria" charset="0"/>
              </a:rPr>
            </a:br>
            <a:r>
              <a:rPr lang="en-US" sz="2900" dirty="0" smtClean="0">
                <a:latin typeface="Cambria" charset="0"/>
                <a:ea typeface="Cambria" charset="0"/>
                <a:cs typeface="Cambria" charset="0"/>
              </a:rPr>
              <a:t>project plans will be included in 2018 Conference </a:t>
            </a:r>
            <a:br>
              <a:rPr lang="en-US" sz="2900" dirty="0" smtClean="0">
                <a:latin typeface="Cambria" charset="0"/>
                <a:ea typeface="Cambria" charset="0"/>
                <a:cs typeface="Cambria" charset="0"/>
              </a:rPr>
            </a:br>
            <a:r>
              <a:rPr lang="en-US" sz="2900" dirty="0" smtClean="0">
                <a:latin typeface="Cambria" charset="0"/>
                <a:ea typeface="Cambria" charset="0"/>
                <a:cs typeface="Cambria" charset="0"/>
              </a:rPr>
              <a:t>Approval Track Material for consideration by </a:t>
            </a:r>
            <a:br>
              <a:rPr lang="en-US" sz="2900" dirty="0" smtClean="0">
                <a:latin typeface="Cambria" charset="0"/>
                <a:ea typeface="Cambria" charset="0"/>
                <a:cs typeface="Cambria" charset="0"/>
              </a:rPr>
            </a:br>
            <a:r>
              <a:rPr lang="en-US" sz="2900" dirty="0" smtClean="0">
                <a:latin typeface="Cambria" charset="0"/>
                <a:ea typeface="Cambria" charset="0"/>
                <a:cs typeface="Cambria" charset="0"/>
              </a:rPr>
              <a:t>WSC 2018</a:t>
            </a:r>
            <a:endParaRPr lang="en-US" sz="2900" dirty="0">
              <a:latin typeface="Cambria" charset="0"/>
              <a:ea typeface="Cambria" charset="0"/>
              <a:cs typeface="Cambria" charset="0"/>
            </a:endParaRPr>
          </a:p>
          <a:p>
            <a:endParaRPr lang="en-US" sz="3200" dirty="0"/>
          </a:p>
        </p:txBody>
      </p:sp>
    </p:spTree>
    <p:extLst>
      <p:ext uri="{BB962C8B-B14F-4D97-AF65-F5344CB8AC3E}">
        <p14:creationId xmlns:p14="http://schemas.microsoft.com/office/powerpoint/2010/main" val="2644510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37410" y="874718"/>
            <a:ext cx="12154590" cy="4635501"/>
          </a:xfrm>
          <a:prstGeom prst="rightArrow">
            <a:avLst/>
          </a:prstGeom>
          <a:solidFill>
            <a:schemeClr val="tx1"/>
          </a:solidFill>
          <a:ln w="76200">
            <a:solidFill>
              <a:schemeClr val="tx1"/>
            </a:solidFill>
          </a:ln>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00095" y="1454722"/>
            <a:ext cx="2514600" cy="3423216"/>
          </a:xfrm>
          <a:custGeom>
            <a:avLst/>
            <a:gdLst>
              <a:gd name="connsiteX0" fmla="*/ 0 w 2280794"/>
              <a:gd name="connsiteY0" fmla="*/ 262754 h 1576493"/>
              <a:gd name="connsiteX1" fmla="*/ 262754 w 2280794"/>
              <a:gd name="connsiteY1" fmla="*/ 0 h 1576493"/>
              <a:gd name="connsiteX2" fmla="*/ 2018040 w 2280794"/>
              <a:gd name="connsiteY2" fmla="*/ 0 h 1576493"/>
              <a:gd name="connsiteX3" fmla="*/ 2280794 w 2280794"/>
              <a:gd name="connsiteY3" fmla="*/ 262754 h 1576493"/>
              <a:gd name="connsiteX4" fmla="*/ 2280794 w 2280794"/>
              <a:gd name="connsiteY4" fmla="*/ 1313739 h 1576493"/>
              <a:gd name="connsiteX5" fmla="*/ 2018040 w 2280794"/>
              <a:gd name="connsiteY5" fmla="*/ 1576493 h 1576493"/>
              <a:gd name="connsiteX6" fmla="*/ 262754 w 2280794"/>
              <a:gd name="connsiteY6" fmla="*/ 1576493 h 1576493"/>
              <a:gd name="connsiteX7" fmla="*/ 0 w 2280794"/>
              <a:gd name="connsiteY7" fmla="*/ 1313739 h 1576493"/>
              <a:gd name="connsiteX8" fmla="*/ 0 w 2280794"/>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94" h="1576493">
                <a:moveTo>
                  <a:pt x="0" y="262754"/>
                </a:moveTo>
                <a:cubicBezTo>
                  <a:pt x="0" y="117639"/>
                  <a:pt x="117639" y="0"/>
                  <a:pt x="262754" y="0"/>
                </a:cubicBezTo>
                <a:lnTo>
                  <a:pt x="2018040" y="0"/>
                </a:lnTo>
                <a:cubicBezTo>
                  <a:pt x="2163155" y="0"/>
                  <a:pt x="2280794" y="117639"/>
                  <a:pt x="2280794" y="262754"/>
                </a:cubicBezTo>
                <a:lnTo>
                  <a:pt x="2280794" y="1313739"/>
                </a:lnTo>
                <a:cubicBezTo>
                  <a:pt x="2280794" y="1458854"/>
                  <a:pt x="2163155" y="1576493"/>
                  <a:pt x="2018040" y="1576493"/>
                </a:cubicBezTo>
                <a:lnTo>
                  <a:pt x="262754" y="1576493"/>
                </a:lnTo>
                <a:cubicBezTo>
                  <a:pt x="117639" y="1576493"/>
                  <a:pt x="0" y="1458854"/>
                  <a:pt x="0" y="1313739"/>
                </a:cubicBezTo>
                <a:lnTo>
                  <a:pt x="0" y="262754"/>
                </a:lnTo>
                <a:close/>
              </a:path>
            </a:pathLst>
          </a:custGeom>
          <a:solidFill>
            <a:srgbClr val="A7A9A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n-US" sz="2700" kern="1200" dirty="0" smtClean="0">
                <a:latin typeface="Cambria" charset="0"/>
                <a:ea typeface="Cambria" charset="0"/>
                <a:cs typeface="Cambria" charset="0"/>
              </a:rPr>
              <a:t>Environmental</a:t>
            </a:r>
          </a:p>
          <a:p>
            <a:pPr lvl="0" algn="ctr" defTabSz="755650">
              <a:spcBef>
                <a:spcPct val="0"/>
              </a:spcBef>
            </a:pPr>
            <a:r>
              <a:rPr lang="en-US" sz="2700" kern="1200" dirty="0" smtClean="0">
                <a:latin typeface="Cambria" charset="0"/>
                <a:ea typeface="Cambria" charset="0"/>
                <a:cs typeface="Cambria" charset="0"/>
              </a:rPr>
              <a:t>Scan</a:t>
            </a:r>
          </a:p>
          <a:p>
            <a:pPr lvl="0" algn="ctr" defTabSz="755650">
              <a:spcBef>
                <a:spcPct val="0"/>
              </a:spcBef>
            </a:pPr>
            <a:endParaRPr lang="en-US" sz="2900" dirty="0">
              <a:latin typeface="Cambria" charset="0"/>
              <a:ea typeface="Cambria" charset="0"/>
              <a:cs typeface="Cambria" charset="0"/>
            </a:endParaRPr>
          </a:p>
          <a:p>
            <a:pPr lvl="0" algn="ctr" defTabSz="755650">
              <a:spcBef>
                <a:spcPct val="0"/>
              </a:spcBef>
            </a:pPr>
            <a:r>
              <a:rPr lang="en-US" sz="2400" dirty="0" smtClean="0">
                <a:latin typeface="Cambria" charset="0"/>
                <a:ea typeface="Cambria" charset="0"/>
                <a:cs typeface="Cambria" charset="0"/>
              </a:rPr>
              <a:t>internal</a:t>
            </a:r>
            <a:endParaRPr lang="en-US" sz="2400" dirty="0">
              <a:latin typeface="Cambria" charset="0"/>
              <a:ea typeface="Cambria" charset="0"/>
              <a:cs typeface="Cambria" charset="0"/>
            </a:endParaRPr>
          </a:p>
          <a:p>
            <a:pPr lvl="0" algn="ctr" defTabSz="755650">
              <a:spcBef>
                <a:spcPct val="0"/>
              </a:spcBef>
            </a:pPr>
            <a:r>
              <a:rPr lang="en-US" sz="2400" dirty="0">
                <a:latin typeface="Cambria" charset="0"/>
                <a:ea typeface="Cambria" charset="0"/>
                <a:cs typeface="Cambria" charset="0"/>
              </a:rPr>
              <a:t>external</a:t>
            </a:r>
          </a:p>
          <a:p>
            <a:pPr lvl="0" algn="ctr" defTabSz="755650">
              <a:spcBef>
                <a:spcPct val="0"/>
              </a:spcBef>
            </a:pPr>
            <a:endParaRPr lang="en-US" sz="2900" kern="1200" dirty="0" smtClean="0"/>
          </a:p>
          <a:p>
            <a:pPr lvl="0" algn="ctr" defTabSz="755650">
              <a:spcBef>
                <a:spcPct val="0"/>
              </a:spcBef>
            </a:pPr>
            <a:endParaRPr lang="en-US" sz="2900" kern="1200" dirty="0" smtClean="0"/>
          </a:p>
        </p:txBody>
      </p:sp>
      <p:sp>
        <p:nvSpPr>
          <p:cNvPr id="13" name="Freeform 12"/>
          <p:cNvSpPr/>
          <p:nvPr/>
        </p:nvSpPr>
        <p:spPr>
          <a:xfrm>
            <a:off x="3049365" y="1454721"/>
            <a:ext cx="2514600" cy="3423218"/>
          </a:xfrm>
          <a:custGeom>
            <a:avLst/>
            <a:gdLst>
              <a:gd name="connsiteX0" fmla="*/ 0 w 1842830"/>
              <a:gd name="connsiteY0" fmla="*/ 262754 h 1576493"/>
              <a:gd name="connsiteX1" fmla="*/ 262754 w 1842830"/>
              <a:gd name="connsiteY1" fmla="*/ 0 h 1576493"/>
              <a:gd name="connsiteX2" fmla="*/ 1580076 w 1842830"/>
              <a:gd name="connsiteY2" fmla="*/ 0 h 1576493"/>
              <a:gd name="connsiteX3" fmla="*/ 1842830 w 1842830"/>
              <a:gd name="connsiteY3" fmla="*/ 262754 h 1576493"/>
              <a:gd name="connsiteX4" fmla="*/ 1842830 w 1842830"/>
              <a:gd name="connsiteY4" fmla="*/ 1313739 h 1576493"/>
              <a:gd name="connsiteX5" fmla="*/ 1580076 w 1842830"/>
              <a:gd name="connsiteY5" fmla="*/ 1576493 h 1576493"/>
              <a:gd name="connsiteX6" fmla="*/ 262754 w 1842830"/>
              <a:gd name="connsiteY6" fmla="*/ 1576493 h 1576493"/>
              <a:gd name="connsiteX7" fmla="*/ 0 w 1842830"/>
              <a:gd name="connsiteY7" fmla="*/ 1313739 h 1576493"/>
              <a:gd name="connsiteX8" fmla="*/ 0 w 1842830"/>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830" h="1576493">
                <a:moveTo>
                  <a:pt x="0" y="262754"/>
                </a:moveTo>
                <a:cubicBezTo>
                  <a:pt x="0" y="117639"/>
                  <a:pt x="117639" y="0"/>
                  <a:pt x="262754" y="0"/>
                </a:cubicBezTo>
                <a:lnTo>
                  <a:pt x="1580076" y="0"/>
                </a:lnTo>
                <a:cubicBezTo>
                  <a:pt x="1725191" y="0"/>
                  <a:pt x="1842830" y="117639"/>
                  <a:pt x="1842830" y="262754"/>
                </a:cubicBezTo>
                <a:lnTo>
                  <a:pt x="1842830" y="1313739"/>
                </a:lnTo>
                <a:cubicBezTo>
                  <a:pt x="1842830" y="1458854"/>
                  <a:pt x="1725191" y="1576493"/>
                  <a:pt x="1580076" y="1576493"/>
                </a:cubicBezTo>
                <a:lnTo>
                  <a:pt x="262754" y="1576493"/>
                </a:lnTo>
                <a:cubicBezTo>
                  <a:pt x="117639" y="1576493"/>
                  <a:pt x="0" y="1458854"/>
                  <a:pt x="0" y="1313739"/>
                </a:cubicBezTo>
                <a:lnTo>
                  <a:pt x="0" y="262754"/>
                </a:lnTo>
                <a:close/>
              </a:path>
            </a:pathLst>
          </a:custGeom>
          <a:solidFill>
            <a:srgbClr val="27AAE1"/>
          </a:soli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n-US" sz="2700" kern="1200" dirty="0" smtClean="0">
                <a:latin typeface="Cambria" charset="0"/>
                <a:ea typeface="Cambria" charset="0"/>
                <a:cs typeface="Cambria" charset="0"/>
              </a:rPr>
              <a:t>Objectives</a:t>
            </a:r>
          </a:p>
          <a:p>
            <a:pPr lvl="0" algn="ctr" defTabSz="755650">
              <a:spcBef>
                <a:spcPct val="0"/>
              </a:spcBef>
            </a:pPr>
            <a:endParaRPr lang="en-US" sz="2900" dirty="0">
              <a:latin typeface="Cambria" charset="0"/>
              <a:ea typeface="Cambria" charset="0"/>
              <a:cs typeface="Cambria" charset="0"/>
            </a:endParaRPr>
          </a:p>
          <a:p>
            <a:pPr lvl="0" algn="ctr" defTabSz="755650">
              <a:spcBef>
                <a:spcPct val="0"/>
              </a:spcBef>
            </a:pPr>
            <a:endParaRPr lang="en-US" sz="2900" dirty="0" smtClean="0">
              <a:latin typeface="Cambria" charset="0"/>
              <a:ea typeface="Cambria" charset="0"/>
              <a:cs typeface="Cambria" charset="0"/>
            </a:endParaRPr>
          </a:p>
          <a:p>
            <a:pPr lvl="0" algn="ctr" defTabSz="755650">
              <a:spcBef>
                <a:spcPct val="0"/>
              </a:spcBef>
            </a:pPr>
            <a:r>
              <a:rPr lang="en-US" sz="2400" dirty="0" smtClean="0">
                <a:latin typeface="Cambria" charset="0"/>
                <a:ea typeface="Cambria" charset="0"/>
                <a:cs typeface="Cambria" charset="0"/>
              </a:rPr>
              <a:t>goals</a:t>
            </a:r>
            <a:endParaRPr lang="en-US" sz="2400" dirty="0">
              <a:latin typeface="Cambria" charset="0"/>
              <a:ea typeface="Cambria" charset="0"/>
              <a:cs typeface="Cambria" charset="0"/>
            </a:endParaRPr>
          </a:p>
          <a:p>
            <a:pPr algn="ctr" defTabSz="755650">
              <a:spcBef>
                <a:spcPct val="0"/>
              </a:spcBef>
            </a:pPr>
            <a:r>
              <a:rPr lang="en-US" sz="2400" dirty="0">
                <a:latin typeface="Cambria" charset="0"/>
                <a:ea typeface="Cambria" charset="0"/>
                <a:cs typeface="Cambria" charset="0"/>
              </a:rPr>
              <a:t>next 2 years</a:t>
            </a:r>
          </a:p>
          <a:p>
            <a:pPr lvl="0" algn="ctr" defTabSz="755650">
              <a:spcBef>
                <a:spcPct val="0"/>
              </a:spcBef>
            </a:pPr>
            <a:endParaRPr lang="en-US" sz="2800" kern="1200" dirty="0">
              <a:latin typeface="Cambria" charset="0"/>
              <a:ea typeface="Cambria" charset="0"/>
              <a:cs typeface="Cambria" charset="0"/>
            </a:endParaRPr>
          </a:p>
        </p:txBody>
      </p:sp>
      <p:sp>
        <p:nvSpPr>
          <p:cNvPr id="14" name="Freeform 13"/>
          <p:cNvSpPr/>
          <p:nvPr/>
        </p:nvSpPr>
        <p:spPr>
          <a:xfrm>
            <a:off x="6028550" y="1454719"/>
            <a:ext cx="2514600" cy="3423219"/>
          </a:xfrm>
          <a:custGeom>
            <a:avLst/>
            <a:gdLst>
              <a:gd name="connsiteX0" fmla="*/ 0 w 3921248"/>
              <a:gd name="connsiteY0" fmla="*/ 262754 h 1576493"/>
              <a:gd name="connsiteX1" fmla="*/ 262754 w 3921248"/>
              <a:gd name="connsiteY1" fmla="*/ 0 h 1576493"/>
              <a:gd name="connsiteX2" fmla="*/ 3658494 w 3921248"/>
              <a:gd name="connsiteY2" fmla="*/ 0 h 1576493"/>
              <a:gd name="connsiteX3" fmla="*/ 3921248 w 3921248"/>
              <a:gd name="connsiteY3" fmla="*/ 262754 h 1576493"/>
              <a:gd name="connsiteX4" fmla="*/ 3921248 w 3921248"/>
              <a:gd name="connsiteY4" fmla="*/ 1313739 h 1576493"/>
              <a:gd name="connsiteX5" fmla="*/ 3658494 w 3921248"/>
              <a:gd name="connsiteY5" fmla="*/ 1576493 h 1576493"/>
              <a:gd name="connsiteX6" fmla="*/ 262754 w 3921248"/>
              <a:gd name="connsiteY6" fmla="*/ 1576493 h 1576493"/>
              <a:gd name="connsiteX7" fmla="*/ 0 w 3921248"/>
              <a:gd name="connsiteY7" fmla="*/ 1313739 h 1576493"/>
              <a:gd name="connsiteX8" fmla="*/ 0 w 3921248"/>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373896"/>
          </a:soli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141728" tIns="141728" rIns="141728" bIns="141728" numCol="1" spcCol="1270" anchor="t" anchorCtr="0">
            <a:noAutofit/>
          </a:bodyPr>
          <a:lstStyle/>
          <a:p>
            <a:pPr algn="ctr" defTabSz="755650">
              <a:spcBef>
                <a:spcPct val="0"/>
              </a:spcBef>
            </a:pPr>
            <a:r>
              <a:rPr lang="en-US" sz="2700" dirty="0" smtClean="0">
                <a:latin typeface="Cambria" charset="0"/>
                <a:ea typeface="Cambria" charset="0"/>
                <a:cs typeface="Cambria" charset="0"/>
              </a:rPr>
              <a:t>Strategies</a:t>
            </a:r>
          </a:p>
          <a:p>
            <a:pPr algn="ctr" defTabSz="755650">
              <a:spcBef>
                <a:spcPct val="0"/>
              </a:spcBef>
            </a:pPr>
            <a:endParaRPr lang="en-US" sz="2800" dirty="0">
              <a:solidFill>
                <a:schemeClr val="bg1"/>
              </a:solidFill>
              <a:latin typeface="Cambria" charset="0"/>
              <a:ea typeface="Cambria" charset="0"/>
              <a:cs typeface="Cambria" charset="0"/>
            </a:endParaRPr>
          </a:p>
          <a:p>
            <a:pPr algn="ctr" defTabSz="755650">
              <a:spcBef>
                <a:spcPct val="0"/>
              </a:spcBef>
            </a:pPr>
            <a:endParaRPr lang="en-US" sz="2800" dirty="0" smtClean="0">
              <a:solidFill>
                <a:schemeClr val="bg1"/>
              </a:solidFill>
              <a:latin typeface="Cambria" charset="0"/>
              <a:ea typeface="Cambria" charset="0"/>
              <a:cs typeface="Cambria" charset="0"/>
            </a:endParaRPr>
          </a:p>
          <a:p>
            <a:pPr algn="ctr" defTabSz="755650">
              <a:spcBef>
                <a:spcPct val="0"/>
              </a:spcBef>
            </a:pPr>
            <a:r>
              <a:rPr lang="en-US" sz="2400" dirty="0" smtClean="0">
                <a:solidFill>
                  <a:schemeClr val="bg1"/>
                </a:solidFill>
                <a:latin typeface="Cambria" charset="0"/>
                <a:ea typeface="Cambria" charset="0"/>
                <a:cs typeface="Cambria" charset="0"/>
              </a:rPr>
              <a:t>approaches </a:t>
            </a:r>
            <a:r>
              <a:rPr lang="en-US" sz="2400" dirty="0">
                <a:solidFill>
                  <a:schemeClr val="bg1"/>
                </a:solidFill>
                <a:latin typeface="Cambria" charset="0"/>
                <a:ea typeface="Cambria" charset="0"/>
                <a:cs typeface="Cambria" charset="0"/>
              </a:rPr>
              <a:t>to accomplish goals</a:t>
            </a:r>
          </a:p>
          <a:p>
            <a:pPr algn="ctr" defTabSz="755650">
              <a:lnSpc>
                <a:spcPct val="90000"/>
              </a:lnSpc>
              <a:spcBef>
                <a:spcPct val="0"/>
              </a:spcBef>
              <a:spcAft>
                <a:spcPct val="35000"/>
              </a:spcAft>
            </a:pPr>
            <a:endParaRPr lang="en-US" sz="2800" dirty="0" smtClean="0">
              <a:latin typeface="Cambria" charset="0"/>
              <a:ea typeface="Cambria" charset="0"/>
              <a:cs typeface="Cambria" charset="0"/>
            </a:endParaRPr>
          </a:p>
        </p:txBody>
      </p:sp>
      <p:sp>
        <p:nvSpPr>
          <p:cNvPr id="15" name="Freeform 14"/>
          <p:cNvSpPr/>
          <p:nvPr/>
        </p:nvSpPr>
        <p:spPr>
          <a:xfrm>
            <a:off x="9018243" y="1454721"/>
            <a:ext cx="2514600" cy="3423218"/>
          </a:xfrm>
          <a:custGeom>
            <a:avLst/>
            <a:gdLst>
              <a:gd name="connsiteX0" fmla="*/ 0 w 3921248"/>
              <a:gd name="connsiteY0" fmla="*/ 262754 h 1576493"/>
              <a:gd name="connsiteX1" fmla="*/ 262754 w 3921248"/>
              <a:gd name="connsiteY1" fmla="*/ 0 h 1576493"/>
              <a:gd name="connsiteX2" fmla="*/ 3658494 w 3921248"/>
              <a:gd name="connsiteY2" fmla="*/ 0 h 1576493"/>
              <a:gd name="connsiteX3" fmla="*/ 3921248 w 3921248"/>
              <a:gd name="connsiteY3" fmla="*/ 262754 h 1576493"/>
              <a:gd name="connsiteX4" fmla="*/ 3921248 w 3921248"/>
              <a:gd name="connsiteY4" fmla="*/ 1313739 h 1576493"/>
              <a:gd name="connsiteX5" fmla="*/ 3658494 w 3921248"/>
              <a:gd name="connsiteY5" fmla="*/ 1576493 h 1576493"/>
              <a:gd name="connsiteX6" fmla="*/ 262754 w 3921248"/>
              <a:gd name="connsiteY6" fmla="*/ 1576493 h 1576493"/>
              <a:gd name="connsiteX7" fmla="*/ 0 w 3921248"/>
              <a:gd name="connsiteY7" fmla="*/ 1313739 h 1576493"/>
              <a:gd name="connsiteX8" fmla="*/ 0 w 3921248"/>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92278F"/>
          </a:soli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n-US" sz="2700" dirty="0" smtClean="0">
                <a:latin typeface="Cambria" charset="0"/>
                <a:ea typeface="Cambria" charset="0"/>
                <a:cs typeface="Cambria" charset="0"/>
              </a:rPr>
              <a:t>Project Plans</a:t>
            </a:r>
          </a:p>
          <a:p>
            <a:pPr lvl="0" algn="ctr" defTabSz="755650">
              <a:spcBef>
                <a:spcPts val="6600"/>
              </a:spcBef>
            </a:pPr>
            <a:r>
              <a:rPr lang="en-US" sz="2400" dirty="0" smtClean="0">
                <a:latin typeface="Cambria" charset="0"/>
                <a:ea typeface="Cambria" charset="0"/>
                <a:cs typeface="Cambria" charset="0"/>
              </a:rPr>
              <a:t>CAT </a:t>
            </a:r>
            <a:endParaRPr lang="en-US" sz="2400" dirty="0">
              <a:latin typeface="Cambria" charset="0"/>
              <a:ea typeface="Cambria" charset="0"/>
              <a:cs typeface="Cambria" charset="0"/>
            </a:endParaRPr>
          </a:p>
          <a:p>
            <a:pPr lvl="0" algn="ctr" defTabSz="755650">
              <a:spcBef>
                <a:spcPct val="0"/>
              </a:spcBef>
            </a:pPr>
            <a:r>
              <a:rPr lang="en-US" sz="2400" dirty="0">
                <a:latin typeface="Cambria" charset="0"/>
                <a:ea typeface="Cambria" charset="0"/>
                <a:cs typeface="Cambria" charset="0"/>
              </a:rPr>
              <a:t>WSC </a:t>
            </a:r>
            <a:r>
              <a:rPr lang="en-US" sz="2400" dirty="0" smtClean="0">
                <a:latin typeface="Cambria" charset="0"/>
                <a:ea typeface="Cambria" charset="0"/>
                <a:cs typeface="Cambria" charset="0"/>
              </a:rPr>
              <a:t>decision</a:t>
            </a:r>
            <a:endParaRPr lang="en-US" sz="2400" dirty="0">
              <a:latin typeface="Cambria" charset="0"/>
              <a:ea typeface="Cambria" charset="0"/>
              <a:cs typeface="Cambria" charset="0"/>
            </a:endParaRPr>
          </a:p>
          <a:p>
            <a:pPr lvl="0" algn="ctr" defTabSz="755650">
              <a:spcBef>
                <a:spcPct val="0"/>
              </a:spcBef>
            </a:pPr>
            <a:endParaRPr lang="en-US" sz="2800" dirty="0" smtClean="0">
              <a:latin typeface="Cambria" charset="0"/>
              <a:ea typeface="Cambria" charset="0"/>
              <a:cs typeface="Cambria" charset="0"/>
            </a:endParaRPr>
          </a:p>
        </p:txBody>
      </p:sp>
      <p:sp>
        <p:nvSpPr>
          <p:cNvPr id="16" name="Right Arrow 15"/>
          <p:cNvSpPr/>
          <p:nvPr/>
        </p:nvSpPr>
        <p:spPr>
          <a:xfrm>
            <a:off x="2561655"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ight Arrow 16"/>
          <p:cNvSpPr/>
          <p:nvPr/>
        </p:nvSpPr>
        <p:spPr>
          <a:xfrm>
            <a:off x="5450254"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ight Arrow 17"/>
          <p:cNvSpPr/>
          <p:nvPr/>
        </p:nvSpPr>
        <p:spPr>
          <a:xfrm>
            <a:off x="8354585"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27487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3172</Words>
  <Application>Microsoft Macintosh PowerPoint</Application>
  <PresentationFormat>Widescreen</PresentationFormat>
  <Paragraphs>353</Paragraphs>
  <Slides>20</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Arial</vt:lpstr>
      <vt:lpstr>Boton BQ Medium</vt:lpstr>
      <vt:lpstr>BotonBQ-Bold</vt:lpstr>
      <vt:lpstr>BotonBQ-Regular</vt:lpstr>
      <vt:lpstr>Brush Script MT</vt:lpstr>
      <vt:lpstr>Calibri</vt:lpstr>
      <vt:lpstr>Calibri Light</vt:lpstr>
      <vt:lpstr>Cambria</vt:lpstr>
      <vt:lpstr>Helvetica</vt:lpstr>
      <vt:lpstr>Helvetica Light</vt:lpstr>
      <vt:lpstr>PopplLaudatio-Italic</vt:lpstr>
      <vt:lpstr>PopplLaudatio-Regular</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Jenkins</dc:creator>
  <cp:lastModifiedBy>Stacy</cp:lastModifiedBy>
  <cp:revision>82</cp:revision>
  <dcterms:created xsi:type="dcterms:W3CDTF">2017-11-21T19:13:04Z</dcterms:created>
  <dcterms:modified xsi:type="dcterms:W3CDTF">2017-12-19T23:10:51Z</dcterms:modified>
</cp:coreProperties>
</file>