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sldIdLst>
    <p:sldId id="256" r:id="rId3"/>
    <p:sldId id="347" r:id="rId4"/>
    <p:sldId id="348" r:id="rId5"/>
    <p:sldId id="349" r:id="rId6"/>
    <p:sldId id="335" r:id="rId7"/>
    <p:sldId id="259" r:id="rId8"/>
    <p:sldId id="262" r:id="rId9"/>
    <p:sldId id="260" r:id="rId10"/>
    <p:sldId id="261" r:id="rId11"/>
    <p:sldId id="326" r:id="rId12"/>
    <p:sldId id="327" r:id="rId13"/>
    <p:sldId id="328" r:id="rId14"/>
    <p:sldId id="350" r:id="rId15"/>
    <p:sldId id="336" r:id="rId16"/>
    <p:sldId id="264" r:id="rId17"/>
    <p:sldId id="265" r:id="rId18"/>
    <p:sldId id="329" r:id="rId19"/>
    <p:sldId id="330" r:id="rId20"/>
    <p:sldId id="270" r:id="rId21"/>
    <p:sldId id="331" r:id="rId22"/>
    <p:sldId id="332" r:id="rId23"/>
    <p:sldId id="333" r:id="rId24"/>
    <p:sldId id="334" r:id="rId25"/>
    <p:sldId id="351" r:id="rId26"/>
    <p:sldId id="277" r:id="rId27"/>
    <p:sldId id="337" r:id="rId28"/>
    <p:sldId id="272" r:id="rId29"/>
    <p:sldId id="273" r:id="rId30"/>
    <p:sldId id="338" r:id="rId31"/>
    <p:sldId id="275" r:id="rId32"/>
    <p:sldId id="278" r:id="rId33"/>
    <p:sldId id="279" r:id="rId34"/>
    <p:sldId id="339" r:id="rId35"/>
    <p:sldId id="280" r:id="rId36"/>
    <p:sldId id="283" r:id="rId37"/>
    <p:sldId id="284" r:id="rId38"/>
    <p:sldId id="285" r:id="rId39"/>
    <p:sldId id="286" r:id="rId40"/>
    <p:sldId id="287" r:id="rId41"/>
    <p:sldId id="340" r:id="rId42"/>
    <p:sldId id="288" r:id="rId43"/>
    <p:sldId id="289" r:id="rId44"/>
    <p:sldId id="290" r:id="rId45"/>
    <p:sldId id="341" r:id="rId46"/>
    <p:sldId id="291" r:id="rId47"/>
    <p:sldId id="352" r:id="rId48"/>
    <p:sldId id="293" r:id="rId49"/>
    <p:sldId id="294" r:id="rId50"/>
    <p:sldId id="342" r:id="rId51"/>
    <p:sldId id="295" r:id="rId52"/>
    <p:sldId id="296" r:id="rId53"/>
    <p:sldId id="302" r:id="rId54"/>
    <p:sldId id="303" r:id="rId55"/>
    <p:sldId id="343" r:id="rId56"/>
    <p:sldId id="304" r:id="rId57"/>
    <p:sldId id="305" r:id="rId58"/>
    <p:sldId id="307" r:id="rId59"/>
    <p:sldId id="308" r:id="rId60"/>
    <p:sldId id="344" r:id="rId61"/>
    <p:sldId id="345" r:id="rId62"/>
    <p:sldId id="314" r:id="rId63"/>
    <p:sldId id="310" r:id="rId64"/>
    <p:sldId id="312" r:id="rId65"/>
    <p:sldId id="313" r:id="rId66"/>
    <p:sldId id="315" r:id="rId67"/>
    <p:sldId id="34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acy" initials="SM [4]" lastIdx="1" clrIdx="6">
    <p:extLst/>
  </p:cmAuthor>
  <p:cmAuthor id="1" name="De Jenkins" initials="DJ" lastIdx="6" clrIdx="0">
    <p:extLst/>
  </p:cmAuthor>
  <p:cmAuthor id="8" name="Stacy" initials="SM [5]" lastIdx="1" clrIdx="7">
    <p:extLst/>
  </p:cmAuthor>
  <p:cmAuthor id="2" name="Pam Tindall" initials="PT" lastIdx="7" clrIdx="1">
    <p:extLst/>
  </p:cmAuthor>
  <p:cmAuthor id="9" name="Stacy" initials="SM [6]" lastIdx="1" clrIdx="8">
    <p:extLst/>
  </p:cmAuthor>
  <p:cmAuthor id="3" name="Microsoft Office User" initials="Office" lastIdx="1" clrIdx="2">
    <p:extLst/>
  </p:cmAuthor>
  <p:cmAuthor id="10" name="Stacy" initials="SM [7]" lastIdx="1" clrIdx="9">
    <p:extLst/>
  </p:cmAuthor>
  <p:cmAuthor id="4" name="Stacy" initials="SM" lastIdx="1" clrIdx="3">
    <p:extLst/>
  </p:cmAuthor>
  <p:cmAuthor id="5" name="Stacy" initials="SM [2]" lastIdx="1" clrIdx="4">
    <p:extLst/>
  </p:cmAuthor>
  <p:cmAuthor id="6" name="Stacy" initials="SM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AAE1"/>
    <a:srgbClr val="286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0" autoAdjust="0"/>
    <p:restoredTop sz="88136" autoAdjust="0"/>
  </p:normalViewPr>
  <p:slideViewPr>
    <p:cSldViewPr snapToGrid="0">
      <p:cViewPr varScale="1">
        <p:scale>
          <a:sx n="95" d="100"/>
          <a:sy n="95" d="100"/>
        </p:scale>
        <p:origin x="216" y="1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B7BFD-4774-459F-A788-41BD25D4E6A5}" type="datetimeFigureOut">
              <a:rPr lang="en-US" smtClean="0"/>
              <a:t>12/19/17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7B996-6F61-4E42-852C-853BC7ED000A}" type="slidenum">
              <a:rPr lang="en-US" smtClean="0"/>
              <a:t>‹#›</a:t>
            </a:fld>
            <a:endParaRPr lang="en-US"/>
          </a:p>
        </p:txBody>
      </p:sp>
    </p:spTree>
    <p:extLst>
      <p:ext uri="{BB962C8B-B14F-4D97-AF65-F5344CB8AC3E}">
        <p14:creationId xmlns:p14="http://schemas.microsoft.com/office/powerpoint/2010/main" val="150423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na.org/futu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http://www.na.org/future"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a.org/conferenc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na.org/future"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worldboard@na.org" TargetMode="External"/><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fourth of five videos covering material in the 2018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(or</a:t>
            </a:r>
            <a:r>
              <a:rPr lang="en-US" sz="1200" i="1" kern="1200" dirty="0" smtClean="0">
                <a:solidFill>
                  <a:schemeClr val="tx1"/>
                </a:solidFill>
                <a:effectLst/>
                <a:latin typeface="+mn-lt"/>
                <a:ea typeface="+mn-ea"/>
                <a:cs typeface="+mn-cs"/>
              </a:rPr>
              <a:t> CAR</a:t>
            </a:r>
            <a:r>
              <a:rPr lang="en-US" sz="1200" kern="1200" dirty="0" smtClean="0">
                <a:solidFill>
                  <a:schemeClr val="tx1"/>
                </a:solidFill>
                <a:effectLst/>
                <a:latin typeface="+mn-lt"/>
                <a:ea typeface="+mn-ea"/>
                <a:cs typeface="+mn-cs"/>
              </a:rPr>
              <a:t> for short).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1</a:t>
            </a:fld>
            <a:endParaRPr lang="en-US"/>
          </a:p>
        </p:txBody>
      </p:sp>
    </p:spTree>
    <p:extLst>
      <p:ext uri="{BB962C8B-B14F-4D97-AF65-F5344CB8AC3E}">
        <p14:creationId xmlns:p14="http://schemas.microsoft.com/office/powerpoint/2010/main" val="56443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exciting changes we are suggesting have to do with the proposals submitted at the WSC. There are a number of ways for participants to share ideas or proposals prior to the Conference, but most of the proposals submitted as part of new business haven’t been shared with other participants before the </a:t>
            </a:r>
            <a:r>
              <a:rPr lang="en-US" sz="1200" kern="1200" dirty="0" smtClean="0">
                <a:solidFill>
                  <a:schemeClr val="tx1"/>
                </a:solidFill>
                <a:effectLst/>
                <a:latin typeface="+mn-lt"/>
                <a:ea typeface="+mn-ea"/>
                <a:cs typeface="+mn-cs"/>
              </a:rPr>
              <a:t>Conference. </a:t>
            </a:r>
            <a:r>
              <a:rPr lang="en-US" sz="1200" kern="1200" dirty="0" smtClean="0">
                <a:solidFill>
                  <a:schemeClr val="tx1"/>
                </a:solidFill>
                <a:effectLst/>
                <a:latin typeface="+mn-lt"/>
                <a:ea typeface="+mn-ea"/>
                <a:cs typeface="+mn-cs"/>
              </a:rPr>
              <a:t>As the graphs we just looked at show, many proposals are submitted but very few are passed. In addition to this, the length of time spent on new business at the last two Conferences meant we had to reschedule the last day’s sessions. These sessions are crucial to making sure we all end the Conference with a shared understanding, and were greatly undermined.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suggestion is for participants to prioritize all new proposals and then discuss only the most highly rated in small-group breakout sessions. Two 90-minute sessions will be scheduled for these discussions. If there are any proposals that more than half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participants want to discuss that we do not have time to get to, we can make a collective decision, as a Conference, about how to carry those ideas or concerns forward after the WSC. The Moving Forward session on Saturday morning will be an opportunity to report back to the large group and cement a shared understanding of the  breakout room discussions.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10</a:t>
            </a:fld>
            <a:endParaRPr lang="en-US"/>
          </a:p>
        </p:txBody>
      </p:sp>
    </p:spTree>
    <p:extLst>
      <p:ext uri="{BB962C8B-B14F-4D97-AF65-F5344CB8AC3E}">
        <p14:creationId xmlns:p14="http://schemas.microsoft.com/office/powerpoint/2010/main" val="200453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procedural issues we argued about the most at the last WSC was whether a given decision required a two-thirds majority or a simple majority. We are suggesting making a change to Conference processes and requiring a two-thirds majority for all decisions except elections, which will require the same percentages they do now. A higher threshold for decision making seems to be in concert with our evolution, as a Conference, in the direction of consensus-based decision making. We have recently made this same change for decisions made by the World Board.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11</a:t>
            </a:fld>
            <a:endParaRPr lang="en-US"/>
          </a:p>
        </p:txBody>
      </p:sp>
    </p:spTree>
    <p:extLst>
      <p:ext uri="{BB962C8B-B14F-4D97-AF65-F5344CB8AC3E}">
        <p14:creationId xmlns:p14="http://schemas.microsoft.com/office/powerpoint/2010/main" val="28281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Future of the WSC project also focused on ways to improve the use of time between Conferences. Communication continues to be a challenge for us as a Conference and we still struggle with how to develop ideas together throughout the cycle.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current forums for sharing and developing ideas—the Conference participant discussion board and the FTP site—are both underutilized, and it continues to be a challenge to maintain focus and follow through over the course of many months.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meetings have certainly helped, and we are interested to see whether we can carry the ideas from WSC 2018 forward in Conference participant discussions throughout the cycle. Having discussions toward the end of the Conference week about new ideas submitted by participants may improve our ability as a Conference to carry those conversations forward.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12</a:t>
            </a:fld>
            <a:endParaRPr lang="en-US"/>
          </a:p>
        </p:txBody>
      </p:sp>
    </p:spTree>
    <p:extLst>
      <p:ext uri="{BB962C8B-B14F-4D97-AF65-F5344CB8AC3E}">
        <p14:creationId xmlns:p14="http://schemas.microsoft.com/office/powerpoint/2010/main" val="147453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Having talked about some of the ideas contained in the Future of the WSC essay, we are now going to review the regional motions related to the Conference. The first of these focus on the role of zones.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13</a:t>
            </a:fld>
            <a:endParaRPr lang="en-US"/>
          </a:p>
        </p:txBody>
      </p:sp>
    </p:spTree>
    <p:extLst>
      <p:ext uri="{BB962C8B-B14F-4D97-AF65-F5344CB8AC3E}">
        <p14:creationId xmlns:p14="http://schemas.microsoft.com/office/powerpoint/2010/main" val="307571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offers some background information and links related to this topic.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 one and two of </a:t>
            </a:r>
            <a:r>
              <a:rPr lang="en-US" sz="1200" i="1" kern="1200" dirty="0" smtClean="0">
                <a:solidFill>
                  <a:schemeClr val="tx1"/>
                </a:solidFill>
                <a:effectLst/>
                <a:latin typeface="+mn-lt"/>
                <a:ea typeface="+mn-ea"/>
                <a:cs typeface="+mn-cs"/>
              </a:rPr>
              <a:t>A Guide to World Services in NA</a:t>
            </a:r>
            <a:r>
              <a:rPr lang="en-US" sz="1200" kern="1200" dirty="0" smtClean="0">
                <a:solidFill>
                  <a:schemeClr val="tx1"/>
                </a:solidFill>
                <a:effectLst/>
                <a:latin typeface="+mn-lt"/>
                <a:ea typeface="+mn-ea"/>
                <a:cs typeface="+mn-cs"/>
              </a:rPr>
              <a:t> offers a description of zonal forums, which in practice vary a great deal. More information about zones can be found at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We are currently updating the information we have from zones about their roles and functions and will post that data as it becomes available.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14</a:t>
            </a:fld>
            <a:endParaRPr lang="en-US"/>
          </a:p>
        </p:txBody>
      </p:sp>
    </p:spTree>
    <p:extLst>
      <p:ext uri="{BB962C8B-B14F-4D97-AF65-F5344CB8AC3E}">
        <p14:creationId xmlns:p14="http://schemas.microsoft.com/office/powerpoint/2010/main" val="93934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15: </a:t>
            </a:r>
            <a:r>
              <a:rPr lang="en-US" sz="1200" kern="1200" dirty="0" smtClean="0">
                <a:solidFill>
                  <a:schemeClr val="tx1"/>
                </a:solidFill>
                <a:effectLst/>
                <a:latin typeface="+mn-lt"/>
                <a:ea typeface="+mn-ea"/>
                <a:cs typeface="+mn-cs"/>
              </a:rPr>
              <a:t>To hold a 3 day meeting of 2 representatives from each of the existing zonal forums. The meeting will be planned by NA World Services who will also cover the expenses for the meeting itself. The zonal forums or their regions will cover the cost of travel and meals for the representatives with financial assistance from NA World Services if necessary.</a:t>
            </a:r>
          </a:p>
          <a:p>
            <a:r>
              <a:rPr lang="en-US" sz="1200" kern="1200" dirty="0" smtClean="0">
                <a:solidFill>
                  <a:schemeClr val="tx1"/>
                </a:solidFill>
                <a:effectLst/>
                <a:latin typeface="+mn-lt"/>
                <a:ea typeface="+mn-ea"/>
                <a:cs typeface="+mn-cs"/>
              </a:rPr>
              <a:t>This meeting will occur in the 2018-2020 conference cycle.</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create an opportunity for zonal forums to get in touch, present themselves, discuss how they work and talk about possible future zonal representation at the WSC, its advantages, and challenges.</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Portugal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15</a:t>
            </a:fld>
            <a:endParaRPr lang="en-US"/>
          </a:p>
        </p:txBody>
      </p:sp>
    </p:spTree>
    <p:extLst>
      <p:ext uri="{BB962C8B-B14F-4D97-AF65-F5344CB8AC3E}">
        <p14:creationId xmlns:p14="http://schemas.microsoft.com/office/powerpoint/2010/main" val="37327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We believe that zonal representation is the way forward for seating at WSC. We feel that promoting a meeting between the 15 existing Zonal Forums can lead to a more efficient use of NA funds, enable NA to carry the message to addicts in their own languages more effectively, improve accountability and conscience at WSC. A gathering of the zones will allow for an exchange of ideas and information between zones. In the parts world where FD is important having zones with the resources to meet some of these requests locally can be more efficient than leaving everything to the WSO…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16</a:t>
            </a:fld>
            <a:endParaRPr lang="en-US"/>
          </a:p>
        </p:txBody>
      </p:sp>
    </p:spTree>
    <p:extLst>
      <p:ext uri="{BB962C8B-B14F-4D97-AF65-F5344CB8AC3E}">
        <p14:creationId xmlns:p14="http://schemas.microsoft.com/office/powerpoint/2010/main" val="77690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combination of geographic proximity and sometimes language skills can make zones an important tool for helping smaller fellowships grow offering more addicts the chance to experience the NA message in their own language. As NA grows more and more regions have asked to be seated at the WSC if Iran follows the pattern of Brazil the WSC may be faced with many request for more seated regions. A key opportunity of having a zonal gathering is to look at the way towards a WSC that is attended by zones instead of regions. This would lead to a WSC with less delegates making to easier for a dialog between members to occur and making it easier for a clear conscience of the fellowship to form.</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17</a:t>
            </a:fld>
            <a:endParaRPr lang="en-US"/>
          </a:p>
        </p:txBody>
      </p:sp>
    </p:spTree>
    <p:extLst>
      <p:ext uri="{BB962C8B-B14F-4D97-AF65-F5344CB8AC3E}">
        <p14:creationId xmlns:p14="http://schemas.microsoft.com/office/powerpoint/2010/main" val="74966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support this idea to have a single three-day meeting where a different group of people can come together to talk about the role of zones and possibilities for zonal seating. There has never been an international face-to-face meeting of different zones. This would give a group of people who are deeply experienced with zones but have never sat around a table together a chance to meet in person and exchange ideas. One way to get new ideas is to hear from a new body. We also believe this meeting could be supplemented with additional work and meetings done online.</a:t>
            </a:r>
          </a:p>
          <a:p>
            <a:r>
              <a:rPr lang="en-US" sz="1200" kern="1200" dirty="0" smtClean="0">
                <a:solidFill>
                  <a:schemeClr val="tx1"/>
                </a:solidFill>
                <a:effectLst/>
                <a:latin typeface="+mn-lt"/>
                <a:ea typeface="+mn-ea"/>
                <a:cs typeface="+mn-cs"/>
              </a:rPr>
              <a:t>This meeting could be funded through the budget allocated to the Future of the WSC project that we will be proposing in the CAT material. It would function much like any other NA World Services workgroup, except that the participants will be chosen by the zones. Determining which zones receive financial assistance would be the responsibility of the World Services.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18</a:t>
            </a:fld>
            <a:endParaRPr lang="en-US"/>
          </a:p>
        </p:txBody>
      </p:sp>
    </p:spTree>
    <p:extLst>
      <p:ext uri="{BB962C8B-B14F-4D97-AF65-F5344CB8AC3E}">
        <p14:creationId xmlns:p14="http://schemas.microsoft.com/office/powerpoint/2010/main" val="25797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16: </a:t>
            </a:r>
            <a:r>
              <a:rPr lang="en-US" sz="1200" kern="1200" dirty="0" smtClean="0">
                <a:solidFill>
                  <a:schemeClr val="tx1"/>
                </a:solidFill>
                <a:effectLst/>
                <a:latin typeface="+mn-lt"/>
                <a:ea typeface="+mn-ea"/>
                <a:cs typeface="+mn-cs"/>
              </a:rPr>
              <a:t>That the WB develop a project plan, including budget and timeline, for presentation at WSC 2020 on the role of Zones, their relationship to the wider fellowship, including integrating Zonal Delegate participation into the decision making process at WSC.</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better understand the diverse nature of zones, help inform discussions at the 2020 WSC and lead to well considered changes to representation that can be applied to any Zone.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20</a:t>
            </a:fld>
            <a:endParaRPr lang="en-US"/>
          </a:p>
        </p:txBody>
      </p:sp>
    </p:spTree>
    <p:extLst>
      <p:ext uri="{BB962C8B-B14F-4D97-AF65-F5344CB8AC3E}">
        <p14:creationId xmlns:p14="http://schemas.microsoft.com/office/powerpoint/2010/main" val="209258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make it easier for members, groups, and service bodies to read through and workshop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the motions have been grouped into categories. Most of the categories begin with some basic background material and links to relevant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video covers the main points of the Future of the WSC essay and regional motions numbered fifteen through twenty-five related to the role of zonal forums, seating at the World Service Conference, and other WSC issues.</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2</a:t>
            </a:fld>
            <a:endParaRPr lang="en-US"/>
          </a:p>
        </p:txBody>
      </p:sp>
    </p:spTree>
    <p:extLst>
      <p:ext uri="{BB962C8B-B14F-4D97-AF65-F5344CB8AC3E}">
        <p14:creationId xmlns:p14="http://schemas.microsoft.com/office/powerpoint/2010/main" val="321793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Region(s):</a:t>
            </a:r>
            <a:r>
              <a:rPr lang="en-US" sz="1200" kern="1200" dirty="0" smtClean="0">
                <a:solidFill>
                  <a:schemeClr val="tx1"/>
                </a:solidFill>
                <a:effectLst/>
                <a:latin typeface="+mn-lt"/>
                <a:ea typeface="+mn-ea"/>
                <a:cs typeface="+mn-cs"/>
              </a:rPr>
              <a:t> Before moving forward to Zonal representation, we need to properly understand the Role of Zones, the services they provide, and their relationships with both their member communities and the wider Fellowship. This will enable us to create viable change if necessary. We will have a better understanding of Zones, and of how they may formally fit into the WSC.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21</a:t>
            </a:fld>
            <a:endParaRPr lang="en-US"/>
          </a:p>
        </p:txBody>
      </p:sp>
    </p:spTree>
    <p:extLst>
      <p:ext uri="{BB962C8B-B14F-4D97-AF65-F5344CB8AC3E}">
        <p14:creationId xmlns:p14="http://schemas.microsoft.com/office/powerpoint/2010/main" val="66045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The Future of the WSC has been a project focus for World Services for the last two Conference cycles, and this project would be in concert with that focus. If the Conference supports Motion 15, the information from that meeting of zonal representatives would inform the frame of this project plan and, most likely, the work itself, were the project plan to be approved.</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22</a:t>
            </a:fld>
            <a:endParaRPr lang="en-US"/>
          </a:p>
        </p:txBody>
      </p:sp>
    </p:spTree>
    <p:extLst>
      <p:ext uri="{BB962C8B-B14F-4D97-AF65-F5344CB8AC3E}">
        <p14:creationId xmlns:p14="http://schemas.microsoft.com/office/powerpoint/2010/main" val="210947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five motions related to zonal seating at the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24</a:t>
            </a:fld>
            <a:endParaRPr lang="en-US"/>
          </a:p>
        </p:txBody>
      </p:sp>
    </p:spTree>
    <p:extLst>
      <p:ext uri="{BB962C8B-B14F-4D97-AF65-F5344CB8AC3E}">
        <p14:creationId xmlns:p14="http://schemas.microsoft.com/office/powerpoint/2010/main" val="208476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offering a single response to all five motions on zonal seating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have expressed throughout the cycle, we do not see it as our role to lead the WSC toward a specific model of seating. We do believe that change is necessary in order for the Conference to be effective and sustainable, but at the close of WSC 2016 we explained that we would not make a specific recommendation for seating this cycle, and we continue to hold to that commitment. We believe this is a decision the Fellowship needs to make, and if the Conference can build or express consensus around a vision for change in the future of the WSC, we will support that direction.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25</a:t>
            </a:fld>
            <a:endParaRPr lang="en-US"/>
          </a:p>
        </p:txBody>
      </p:sp>
    </p:spTree>
    <p:extLst>
      <p:ext uri="{BB962C8B-B14F-4D97-AF65-F5344CB8AC3E}">
        <p14:creationId xmlns:p14="http://schemas.microsoft.com/office/powerpoint/2010/main" val="121341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collection of sources related to WSC seating can be in the 2016 </a:t>
            </a:r>
            <a:r>
              <a:rPr lang="en-US" sz="1200" i="1" kern="1200" dirty="0" smtClean="0">
                <a:solidFill>
                  <a:schemeClr val="tx1"/>
                </a:solidFill>
                <a:effectLst/>
                <a:latin typeface="+mn-lt"/>
                <a:ea typeface="+mn-ea"/>
                <a:cs typeface="+mn-cs"/>
              </a:rPr>
              <a:t>Conference Report</a:t>
            </a:r>
            <a:r>
              <a:rPr lang="en-US" sz="1200" kern="1200" dirty="0" smtClean="0">
                <a:solidFill>
                  <a:schemeClr val="tx1"/>
                </a:solidFill>
                <a:effectLst/>
                <a:latin typeface="+mn-lt"/>
                <a:ea typeface="+mn-ea"/>
                <a:cs typeface="+mn-cs"/>
              </a:rPr>
              <a:t> available under the WSC Archive link on the Conference webpage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and thoughts about the need for change in representation at the WSC can be found in the May 2017 Future of the WSC report posted at </a:t>
            </a:r>
            <a:r>
              <a:rPr lang="en-US" sz="1200" u="sng" kern="1200" dirty="0" smtClean="0">
                <a:solidFill>
                  <a:schemeClr val="tx1"/>
                </a:solidFill>
                <a:effectLst/>
                <a:latin typeface="+mn-lt"/>
                <a:ea typeface="+mn-ea"/>
                <a:cs typeface="+mn-cs"/>
                <a:hlinkClick r:id="rId4"/>
              </a:rPr>
              <a:t>www.na.org/future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Direct links to both these reports can be found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26</a:t>
            </a:fld>
            <a:endParaRPr lang="en-US"/>
          </a:p>
        </p:txBody>
      </p:sp>
    </p:spTree>
    <p:extLst>
      <p:ext uri="{BB962C8B-B14F-4D97-AF65-F5344CB8AC3E}">
        <p14:creationId xmlns:p14="http://schemas.microsoft.com/office/powerpoint/2010/main" val="198641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17: </a:t>
            </a:r>
            <a:r>
              <a:rPr lang="en-US" sz="1200" kern="1200" dirty="0" smtClean="0">
                <a:solidFill>
                  <a:schemeClr val="tx1"/>
                </a:solidFill>
                <a:effectLst/>
                <a:latin typeface="+mn-lt"/>
                <a:ea typeface="+mn-ea"/>
                <a:cs typeface="+mn-cs"/>
              </a:rPr>
              <a:t>To approve a change in the description of World Service Conference participants from regional delegates to zonal delegates. This change will occur over 3 conference cycles from 2018 to 2024 with the choice of representation left to the seated regions during this transition period. These three conference cycles will be used to develop details for the future. Any policies or ideas developed will be presented back to the fellowship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Zonal delegates attending the WSC will carry a vote for all of their seated regions that are not represented by a regional delegate. No new regional seating requests will be considered during the transition.</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allow for a transition to zonal representation with the choice of representation left to the seated region during the transition.</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Portugal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27</a:t>
            </a:fld>
            <a:endParaRPr lang="en-US"/>
          </a:p>
        </p:txBody>
      </p:sp>
    </p:spTree>
    <p:extLst>
      <p:ext uri="{BB962C8B-B14F-4D97-AF65-F5344CB8AC3E}">
        <p14:creationId xmlns:p14="http://schemas.microsoft.com/office/powerpoint/2010/main" val="134554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We believe that the current WSC is not as effective as it could be. We hope to move forward in the direction of zonal seating. The challenges of organizing a meeting of 118 RDs, 88 Alternates and 15 World board members has lead a lot of procedural discussions at WSC. The 200+ attendance has limited the involvement of many delegates in the meeting and its discussions. This has led to a WSC that many members find frustrating and ineffectual. We believe that moving towards Zonal representation and having less members at the WSC meeting would better allow a conscience to form increasing the accountability and effectiveness of world services thus hopefully developing the connection between WSO and the regions…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28</a:t>
            </a:fld>
            <a:endParaRPr lang="en-US"/>
          </a:p>
        </p:txBody>
      </p:sp>
    </p:spTree>
    <p:extLst>
      <p:ext uri="{BB962C8B-B14F-4D97-AF65-F5344CB8AC3E}">
        <p14:creationId xmlns:p14="http://schemas.microsoft.com/office/powerpoint/2010/main" val="1628298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understand that some zones would be ready to move straight to having zonal representation and others would need time to make changes. If we can agree where we want to go then we can work out how to get there. This would also enable the cost of the WSC to decrease and lead to money being freed for our primary purpose. Zonal seating would also mean that all NA communities are represented at the WSC because they adhere to a zone and thereby make the WSC a truly inclusive body.</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29</a:t>
            </a:fld>
            <a:endParaRPr lang="en-US"/>
          </a:p>
        </p:txBody>
      </p:sp>
    </p:spTree>
    <p:extLst>
      <p:ext uri="{BB962C8B-B14F-4D97-AF65-F5344CB8AC3E}">
        <p14:creationId xmlns:p14="http://schemas.microsoft.com/office/powerpoint/2010/main" val="143269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18: </a:t>
            </a:r>
            <a:r>
              <a:rPr lang="en-US" sz="1200" kern="1200" dirty="0" smtClean="0">
                <a:solidFill>
                  <a:schemeClr val="tx1"/>
                </a:solidFill>
                <a:effectLst/>
                <a:latin typeface="+mn-lt"/>
                <a:ea typeface="+mn-ea"/>
                <a:cs typeface="+mn-cs"/>
              </a:rPr>
              <a:t>That any Zonal Forum with two or more zonally seated regions or communities that are not seated at the World Service Conference, may choose to send one Zonal Delegate to the World Service Conference to represent those regions or communities.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provide representation at the World Service Conference for the numerous unseated NA communities around the world.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31</a:t>
            </a:fld>
            <a:endParaRPr lang="en-US"/>
          </a:p>
        </p:txBody>
      </p:sp>
    </p:spTree>
    <p:extLst>
      <p:ext uri="{BB962C8B-B14F-4D97-AF65-F5344CB8AC3E}">
        <p14:creationId xmlns:p14="http://schemas.microsoft.com/office/powerpoint/2010/main" val="1664600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Zones outside of the USA have a significant number of Regions or communities not seated at WSC. In APF 20 of 29 are not seated; </a:t>
            </a:r>
            <a:r>
              <a:rPr lang="en-US" sz="1200" kern="1200" dirty="0" err="1" smtClean="0">
                <a:solidFill>
                  <a:schemeClr val="tx1"/>
                </a:solidFill>
                <a:effectLst/>
                <a:latin typeface="+mn-lt"/>
                <a:ea typeface="+mn-ea"/>
                <a:cs typeface="+mn-cs"/>
              </a:rPr>
              <a:t>Afri</a:t>
            </a:r>
            <a:r>
              <a:rPr lang="en-US" sz="1200" kern="1200" dirty="0" smtClean="0">
                <a:solidFill>
                  <a:schemeClr val="tx1"/>
                </a:solidFill>
                <a:effectLst/>
                <a:latin typeface="+mn-lt"/>
                <a:ea typeface="+mn-ea"/>
                <a:cs typeface="+mn-cs"/>
              </a:rPr>
              <a:t>-Can 13 of 14 are not seated; EDM 14 of 30; Brazil 7 of 9; Latin America 5 of 21; CANA 2 of 8; Russia 4 of 5. Many of those Regions may not meet the seating criteria due to size or evolution of their fellowship, or have the support of WSC to be seated. Collectively though these unseated communities represent thousands of NA meetings and a significant percentage of the world’s population. Yet the number of meetings is disproportionately under-represented compared to places where NA is well established. The World Service Conference is therefore far from a forum that truly represents the world wide fellowship and perspectives of Narcotics Anonymous in the 21st century.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32</a:t>
            </a:fld>
            <a:endParaRPr lang="en-US"/>
          </a:p>
        </p:txBody>
      </p:sp>
    </p:spTree>
    <p:extLst>
      <p:ext uri="{BB962C8B-B14F-4D97-AF65-F5344CB8AC3E}">
        <p14:creationId xmlns:p14="http://schemas.microsoft.com/office/powerpoint/2010/main" val="167123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keep in mind, these videos only cover the main points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We encourage all members to read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itself for more information, including the full World Board responses, as well as the financial impact and policy affected for each motion. Please visit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for the complete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the other videos.</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3</a:t>
            </a:fld>
            <a:endParaRPr lang="en-US"/>
          </a:p>
        </p:txBody>
      </p:sp>
    </p:spTree>
    <p:extLst>
      <p:ext uri="{BB962C8B-B14F-4D97-AF65-F5344CB8AC3E}">
        <p14:creationId xmlns:p14="http://schemas.microsoft.com/office/powerpoint/2010/main" val="586802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alteration to representation provides an interim method for incorporating our diversity, until ongoing changes to representation are agreed and implemented. Zonal Forums such as APF and EDM are directly providing services through Fellowship Development efforts in their member communities. As a result of these efforts a lot of communities are now experiencing growth. However more support for translations or workshops are needed in addition to the limited resources of the Zones. Currently there is no direct way for these communities to share their needs and views to the global NA Platform.</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33</a:t>
            </a:fld>
            <a:endParaRPr lang="en-US"/>
          </a:p>
        </p:txBody>
      </p:sp>
    </p:spTree>
    <p:extLst>
      <p:ext uri="{BB962C8B-B14F-4D97-AF65-F5344CB8AC3E}">
        <p14:creationId xmlns:p14="http://schemas.microsoft.com/office/powerpoint/2010/main" val="1505891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note that the makers of Motions 18-21 have specified that if Motion 18 is not adopted, Motions 19, 20, and 21 will not be offered. </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Motion 19: </a:t>
            </a:r>
            <a:r>
              <a:rPr lang="en-US" sz="1200" kern="1200" dirty="0" smtClean="0">
                <a:solidFill>
                  <a:schemeClr val="tx1"/>
                </a:solidFill>
                <a:effectLst/>
                <a:latin typeface="+mn-lt"/>
                <a:ea typeface="+mn-ea"/>
                <a:cs typeface="+mn-cs"/>
              </a:rPr>
              <a:t>If motion 18 is not adopted then the following will not be offered.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That Zonal Delegates are voting members when in attendance at the World Service Conference. These Zonal Delegates would have one vote.</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provide voting rights to Zonal Delegates, equivalent to Regional Delegates.</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sz="3200" i="1" kern="1200" dirty="0">
              <a:solidFill>
                <a:schemeClr val="tx1"/>
              </a:solidFill>
              <a:latin typeface="Cambria" charset="0"/>
              <a:ea typeface="Cambria" charset="0"/>
              <a:cs typeface="Cambria" charset="0"/>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35</a:t>
            </a:fld>
            <a:endParaRPr lang="en-US"/>
          </a:p>
        </p:txBody>
      </p:sp>
    </p:spTree>
    <p:extLst>
      <p:ext uri="{BB962C8B-B14F-4D97-AF65-F5344CB8AC3E}">
        <p14:creationId xmlns:p14="http://schemas.microsoft.com/office/powerpoint/2010/main" val="1421946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As attendees at WSC, Zonal Delegates are participating in the same way as any Regional Delegate, and indeed may be carrying the conscience of several unseated Regions/Communities, increasing the diversity of the Conference. The 7th Concept reminds us that “all members of a service body bear substantial responsibility for that body’s decisions and should be allowed to fully participate in its decision-making processes”. Any Delegate not being able to vote at WSC is not fully participating and therefore is not fulfilling the responsibility of the Zone they represent nor are they a full participant of the WSC.</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36</a:t>
            </a:fld>
            <a:endParaRPr lang="en-US"/>
          </a:p>
        </p:txBody>
      </p:sp>
    </p:spTree>
    <p:extLst>
      <p:ext uri="{BB962C8B-B14F-4D97-AF65-F5344CB8AC3E}">
        <p14:creationId xmlns:p14="http://schemas.microsoft.com/office/powerpoint/2010/main" val="1453289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like the previous motion, the makers will offer this and the next motion only if Motion 18 passes.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Motion 20: </a:t>
            </a:r>
            <a:r>
              <a:rPr lang="en-US" sz="1200" kern="1200" dirty="0" smtClean="0">
                <a:solidFill>
                  <a:schemeClr val="tx1"/>
                </a:solidFill>
                <a:effectLst/>
                <a:latin typeface="+mn-lt"/>
                <a:ea typeface="+mn-ea"/>
                <a:cs typeface="+mn-cs"/>
              </a:rPr>
              <a:t>If motion 18 is not adopted then the following will not be offered.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Zonal Delegates are eligible to receive the same funding from NA World Services as regional delegates when attending the WSC. This funding includes travel, lodging, and meal expenses only.</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Zonal delegates have the same eligibility for funding by NA World Services as other WSC participants.</a:t>
            </a:r>
          </a:p>
          <a:p>
            <a:r>
              <a:rPr lang="en-US" sz="1200" b="1" kern="1200" dirty="0" smtClean="0">
                <a:solidFill>
                  <a:schemeClr val="tx1"/>
                </a:solidFill>
                <a:effectLst/>
                <a:latin typeface="+mn-lt"/>
                <a:ea typeface="+mn-ea"/>
                <a:cs typeface="+mn-cs"/>
              </a:rPr>
              <a:t>Makers:</a:t>
            </a:r>
            <a:r>
              <a:rPr lang="en-US" sz="1200" kern="1200" dirty="0" smtClean="0">
                <a:solidFill>
                  <a:schemeClr val="tx1"/>
                </a:solidFill>
                <a:effectLst/>
                <a:latin typeface="+mn-lt"/>
                <a:ea typeface="+mn-ea"/>
                <a:cs typeface="+mn-cs"/>
              </a:rPr>
              <a:t> 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38</a:t>
            </a:fld>
            <a:endParaRPr lang="en-US"/>
          </a:p>
        </p:txBody>
      </p:sp>
    </p:spTree>
    <p:extLst>
      <p:ext uri="{BB962C8B-B14F-4D97-AF65-F5344CB8AC3E}">
        <p14:creationId xmlns:p14="http://schemas.microsoft.com/office/powerpoint/2010/main" val="2097058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Delegates from some parts of the world have significant distances to travel to the WSC. The cost of air fares, hotel accommodation and visas to send a Zonal Delegate (Regional or Zonal) residing in the Asia Pacific zone to the World Service Conference can be up to US$3,000. The variable part of this is the airfare, which could account for more than half of this amount for a delegate traveling longer distances. This is the same cost to NAWS as any currently funded Regional Delegate’s attendance from a similar location.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39</a:t>
            </a:fld>
            <a:endParaRPr lang="en-US"/>
          </a:p>
        </p:txBody>
      </p:sp>
    </p:spTree>
    <p:extLst>
      <p:ext uri="{BB962C8B-B14F-4D97-AF65-F5344CB8AC3E}">
        <p14:creationId xmlns:p14="http://schemas.microsoft.com/office/powerpoint/2010/main" val="762544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impact for a Zone could be significant. For example this is approximately 10% of APF’s annual budget. Current APF expenditure is prioritized for hosting the annual APF meeting, funding any member community to attend if they are unable to do so themselves, and for fellowship development. As is the case with RD costs, any Zone that is able to would be free to contribute as much as they could towards these total costs or individual components thereof.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40</a:t>
            </a:fld>
            <a:endParaRPr lang="en-US"/>
          </a:p>
        </p:txBody>
      </p:sp>
    </p:spTree>
    <p:extLst>
      <p:ext uri="{BB962C8B-B14F-4D97-AF65-F5344CB8AC3E}">
        <p14:creationId xmlns:p14="http://schemas.microsoft.com/office/powerpoint/2010/main" val="2051296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21: </a:t>
            </a:r>
            <a:r>
              <a:rPr lang="en-US" sz="1200" kern="1200" dirty="0" smtClean="0">
                <a:solidFill>
                  <a:schemeClr val="tx1"/>
                </a:solidFill>
                <a:effectLst/>
                <a:latin typeface="+mn-lt"/>
                <a:ea typeface="+mn-ea"/>
                <a:cs typeface="+mn-cs"/>
              </a:rPr>
              <a:t>If motion 18 is not adopted then the following will not be offered.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Alternate Zonal Delegates may attend the WSC with the same rights and limitations as is currently offered to Alternate Regional Delegates.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allow an Alternate Delegate to be present, serve alongside and support the Zonal Delegate so they may function as a team in the same way as RD and AD teams can. The cost of attending the WSC for the Alternate Zonal Delegate would be the responsibility of the zone and each zonal delegate is limited to one alternate.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42</a:t>
            </a:fld>
            <a:endParaRPr lang="en-US"/>
          </a:p>
        </p:txBody>
      </p:sp>
    </p:spTree>
    <p:extLst>
      <p:ext uri="{BB962C8B-B14F-4D97-AF65-F5344CB8AC3E}">
        <p14:creationId xmlns:p14="http://schemas.microsoft.com/office/powerpoint/2010/main" val="43926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It is common practice amongst seated Regions to have both the RD and AD attend WSC, as a delegate team. An Alt Delegate is typically seen as a training role, and attendance at the World Service Conference in an integral part of this training. Most Regions who, because of their location and easy ability to travel to Woodland Hills, or who have sufficient financial resources, will make the choice to send their Alternate Delegate to WSC.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43</a:t>
            </a:fld>
            <a:endParaRPr lang="en-US"/>
          </a:p>
        </p:txBody>
      </p:sp>
    </p:spTree>
    <p:extLst>
      <p:ext uri="{BB962C8B-B14F-4D97-AF65-F5344CB8AC3E}">
        <p14:creationId xmlns:p14="http://schemas.microsoft.com/office/powerpoint/2010/main" val="1888939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Attendance at WSC for a week, with some of the days being very long, is undoubtedly one of the most demanding service roles in NA. This is even more challenging where a Delegate is from a different culture and/or must travel significant distances around the globe, as may often be the case for a Zonal Delegate. The attendance of an Alternate Delegate is the best way to provide this support.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44</a:t>
            </a:fld>
            <a:endParaRPr lang="en-US"/>
          </a:p>
        </p:txBody>
      </p:sp>
    </p:spTree>
    <p:extLst>
      <p:ext uri="{BB962C8B-B14F-4D97-AF65-F5344CB8AC3E}">
        <p14:creationId xmlns:p14="http://schemas.microsoft.com/office/powerpoint/2010/main" val="115471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further four regional motions have been offered that relate to other aspects of the World Service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46</a:t>
            </a:fld>
            <a:endParaRPr lang="en-US"/>
          </a:p>
        </p:txBody>
      </p:sp>
    </p:spTree>
    <p:extLst>
      <p:ext uri="{BB962C8B-B14F-4D97-AF65-F5344CB8AC3E}">
        <p14:creationId xmlns:p14="http://schemas.microsoft.com/office/powerpoint/2010/main" val="331820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4</a:t>
            </a:fld>
            <a:endParaRPr lang="en-US"/>
          </a:p>
        </p:txBody>
      </p:sp>
    </p:spTree>
    <p:extLst>
      <p:ext uri="{BB962C8B-B14F-4D97-AF65-F5344CB8AC3E}">
        <p14:creationId xmlns:p14="http://schemas.microsoft.com/office/powerpoint/2010/main" val="263660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22: </a:t>
            </a:r>
            <a:r>
              <a:rPr lang="en-US" sz="1200" kern="1200" dirty="0" smtClean="0">
                <a:solidFill>
                  <a:schemeClr val="tx1"/>
                </a:solidFill>
                <a:effectLst/>
                <a:latin typeface="+mn-lt"/>
                <a:ea typeface="+mn-ea"/>
                <a:cs typeface="+mn-cs"/>
              </a:rPr>
              <a:t>To discontinue the WSC Conference Participants Discussion Board hosted and maintained by NA World Services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no longer have NAWS host and maintain a conference participant discussion board.</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Washington North Idaho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47</a:t>
            </a:fld>
            <a:endParaRPr lang="en-US"/>
          </a:p>
        </p:txBody>
      </p:sp>
    </p:spTree>
    <p:extLst>
      <p:ext uri="{BB962C8B-B14F-4D97-AF65-F5344CB8AC3E}">
        <p14:creationId xmlns:p14="http://schemas.microsoft.com/office/powerpoint/2010/main" val="518985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In the early 2000s a suggestion was made at the World Service Conference to create a conference participants online discussion board. Conference participants suggested that having such a board hosted and maintained by NA World Services might lead to useful service discussions online.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Conference Participants Discussion Board was created, social media sites like Facebook have dramatically increased in use. There are many groups on Facebook, including some limited to conference participants that have much more participation and discussion than the site hosted by NA World Services.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48</a:t>
            </a:fld>
            <a:endParaRPr lang="en-US"/>
          </a:p>
        </p:txBody>
      </p:sp>
    </p:spTree>
    <p:extLst>
      <p:ext uri="{BB962C8B-B14F-4D97-AF65-F5344CB8AC3E}">
        <p14:creationId xmlns:p14="http://schemas.microsoft.com/office/powerpoint/2010/main" val="1651418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Internet technology is an excellent way for members to interact, the lack of participation and need to moderate an “official NA” board only open to some service members suggests this board has outlived its usefulness. Facebook groups, and the recent conference participant webinars using video technology seem much better ways to communicate online the conference discussion board.</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49</a:t>
            </a:fld>
            <a:endParaRPr lang="en-US"/>
          </a:p>
        </p:txBody>
      </p:sp>
    </p:spTree>
    <p:extLst>
      <p:ext uri="{BB962C8B-B14F-4D97-AF65-F5344CB8AC3E}">
        <p14:creationId xmlns:p14="http://schemas.microsoft.com/office/powerpoint/2010/main" val="1454920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see this as an issue for the Conference to decide. The motion’s rationale raises some questions about effective and productive communication among Conference participants, and whether the discussion board is an effective tool for this. It requires human resources to maintain, and it has proved impossible to enforce the values participants have agreed upon. It also appears that the board has a relatively low level of participation as the figures published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demonstrate.</a:t>
            </a:r>
          </a:p>
          <a:p>
            <a:r>
              <a:rPr lang="en-US" sz="1200" kern="1200" dirty="0" smtClean="0">
                <a:solidFill>
                  <a:schemeClr val="tx1"/>
                </a:solidFill>
                <a:effectLst/>
                <a:latin typeface="+mn-lt"/>
                <a:ea typeface="+mn-ea"/>
                <a:cs typeface="+mn-cs"/>
              </a:rPr>
              <a:t>However, the Conference participant board remains the only collective forum available. Web meetings and the FTP site provide other options, and we would like to continue to explore ways for participants to talk to each other between Conferences. In the meantime, as its name indicates, the Conference participant bulletin board is for the Conference, and the Conference should decide whether to continue its use.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50</a:t>
            </a:fld>
            <a:endParaRPr lang="en-US"/>
          </a:p>
        </p:txBody>
      </p:sp>
    </p:spTree>
    <p:extLst>
      <p:ext uri="{BB962C8B-B14F-4D97-AF65-F5344CB8AC3E}">
        <p14:creationId xmlns:p14="http://schemas.microsoft.com/office/powerpoint/2010/main" val="1603534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23: </a:t>
            </a:r>
            <a:r>
              <a:rPr lang="en-US" sz="1200" kern="1200" dirty="0" smtClean="0">
                <a:solidFill>
                  <a:schemeClr val="tx1"/>
                </a:solidFill>
                <a:effectLst/>
                <a:latin typeface="+mn-lt"/>
                <a:ea typeface="+mn-ea"/>
                <a:cs typeface="+mn-cs"/>
              </a:rPr>
              <a:t>Direct the World Board to develop plans to move to a three-year conference cycle. This plan would include quarterly web meetings, longer review time for the Conference Agenda Report, and would be developed in a way to provide an opportunity to include other ideas from conference participants.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study a change in the conference cycle </a:t>
            </a:r>
            <a:r>
              <a:rPr lang="en-US" sz="1200" kern="1200" smtClean="0">
                <a:solidFill>
                  <a:schemeClr val="tx1"/>
                </a:solidFill>
                <a:effectLst/>
                <a:latin typeface="+mn-lt"/>
                <a:ea typeface="+mn-ea"/>
                <a:cs typeface="+mn-cs"/>
              </a:rPr>
              <a:t>to every </a:t>
            </a:r>
            <a:r>
              <a:rPr lang="en-US" sz="1200" kern="1200" dirty="0" smtClean="0">
                <a:solidFill>
                  <a:schemeClr val="tx1"/>
                </a:solidFill>
                <a:effectLst/>
                <a:latin typeface="+mn-lt"/>
                <a:ea typeface="+mn-ea"/>
                <a:cs typeface="+mn-cs"/>
              </a:rPr>
              <a:t>three years. </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Argentina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52</a:t>
            </a:fld>
            <a:endParaRPr lang="en-US"/>
          </a:p>
        </p:txBody>
      </p:sp>
    </p:spTree>
    <p:extLst>
      <p:ext uri="{BB962C8B-B14F-4D97-AF65-F5344CB8AC3E}">
        <p14:creationId xmlns:p14="http://schemas.microsoft.com/office/powerpoint/2010/main" val="1833971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To have more time to work and discuss during the time in between the meetings of the WSC conference cycle.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propose a solution which would provide us the possibility of maintaining a more fluid contact, dealing with the topics of the cycle and the different motions in a more practical manner and arrive to the conference with the topics and proposals after they have been worked by the regions, and to have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available a few months in advance.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regards to the economic impact and according to the financial reports, it directly reduces it in a very significant amount and at the same time it allows regions to generate funds to finance its delegates.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53</a:t>
            </a:fld>
            <a:endParaRPr lang="en-US"/>
          </a:p>
        </p:txBody>
      </p:sp>
    </p:spTree>
    <p:extLst>
      <p:ext uri="{BB962C8B-B14F-4D97-AF65-F5344CB8AC3E}">
        <p14:creationId xmlns:p14="http://schemas.microsoft.com/office/powerpoint/2010/main" val="722769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to the different proposals to change the size of the WSC, which we believe are not the most appropriate ones, we are proposing a solution that would give us the possibility to maintain a more fluid contact, so we can deal with the topics of the cycle and the different motions and in a more practical manner so we can arrive to the conference after having worked these topics and proposals in the regions, and so we can receive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several months in advance and financially we can reduce cost substantially which we would allow us not to reduce the representation and the conscience of the regions.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54</a:t>
            </a:fld>
            <a:endParaRPr lang="en-US"/>
          </a:p>
        </p:txBody>
      </p:sp>
    </p:spTree>
    <p:extLst>
      <p:ext uri="{BB962C8B-B14F-4D97-AF65-F5344CB8AC3E}">
        <p14:creationId xmlns:p14="http://schemas.microsoft.com/office/powerpoint/2010/main" val="849478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This motion is really about creating a project plan to explore this issue and develop plans. We do not see a three-year cycle as a solution to the size of the Conference, which we believe is too large to be effective. We are also concerned about the effect this idea might have on the work cycle and our ability to connect together as a body. It feels premature to move toward a decision about the timing of the Conference cycle, but it should remain as one of many ideas for the Future of the WSC Project.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55</a:t>
            </a:fld>
            <a:endParaRPr lang="en-US"/>
          </a:p>
        </p:txBody>
      </p:sp>
    </p:spTree>
    <p:extLst>
      <p:ext uri="{BB962C8B-B14F-4D97-AF65-F5344CB8AC3E}">
        <p14:creationId xmlns:p14="http://schemas.microsoft.com/office/powerpoint/2010/main" val="709460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24</a:t>
            </a:r>
            <a:r>
              <a:rPr lang="en-US" sz="1200" kern="1200" dirty="0" smtClean="0">
                <a:solidFill>
                  <a:schemeClr val="tx1"/>
                </a:solidFill>
                <a:effectLst/>
                <a:latin typeface="+mn-lt"/>
                <a:ea typeface="+mn-ea"/>
                <a:cs typeface="+mn-cs"/>
              </a:rPr>
              <a:t>: In new business the World Board will have one collective vote represented by the World board chair. Each World Board member votes only in Elections and may make motions in all sessions.</a:t>
            </a: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This motion would change World Board voting in new business from (up to) 15 individual votes to one collective</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Israel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57</a:t>
            </a:fld>
            <a:endParaRPr lang="en-US"/>
          </a:p>
        </p:txBody>
      </p:sp>
    </p:spTree>
    <p:extLst>
      <p:ext uri="{BB962C8B-B14F-4D97-AF65-F5344CB8AC3E}">
        <p14:creationId xmlns:p14="http://schemas.microsoft.com/office/powerpoint/2010/main" val="1078625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In new business session every region has 1 vote and so does every WB member. WB members don't represent any region and yet they consist of up to 15 votes. This means that in new business the WB consists of more than 10% of the votes.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Giving WB members who represent only themselves so much power in votes, does not go side by side with the spiritual principle of anonymity which is a cornerstone of the N.A way...</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58</a:t>
            </a:fld>
            <a:endParaRPr lang="en-US"/>
          </a:p>
        </p:txBody>
      </p:sp>
    </p:spTree>
    <p:extLst>
      <p:ext uri="{BB962C8B-B14F-4D97-AF65-F5344CB8AC3E}">
        <p14:creationId xmlns:p14="http://schemas.microsoft.com/office/powerpoint/2010/main" val="154975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Future of the WSC is an ongoing project about improving the effectiveness and sustainability of the Conference. The project stems from an objective in the 2016–2018 NAWS Strategic Plan. We have issued three reports about these ideas and held several Conference participant web meetings. These reports and other related materials can be found online at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Future of the WSC project has three main strategies to improve the sustainability and effectiveness of the WSC: discussing options for seating; improving the effectiveness of the WSC meeting itself; and making better use of the time between Conferences. Seating is the most challenging part of this work and we have stepped back from trying to frame seating options for the Conference to discuss.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primary focus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essay is on the recommendations to improve the Conference week itself. More about these suggestions can be found in the first and third Future of the WSC reports.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a:t>
            </a:fld>
            <a:endParaRPr lang="en-US"/>
          </a:p>
        </p:txBody>
      </p:sp>
    </p:spTree>
    <p:extLst>
      <p:ext uri="{BB962C8B-B14F-4D97-AF65-F5344CB8AC3E}">
        <p14:creationId xmlns:p14="http://schemas.microsoft.com/office/powerpoint/2010/main" val="1583572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"Though we may </a:t>
            </a:r>
            <a:r>
              <a:rPr lang="en-US" sz="1200" i="1" kern="1200" dirty="0" smtClean="0">
                <a:solidFill>
                  <a:schemeClr val="tx1"/>
                </a:solidFill>
                <a:effectLst/>
                <a:latin typeface="+mn-lt"/>
                <a:ea typeface="+mn-ea"/>
                <a:cs typeface="+mn-cs"/>
              </a:rPr>
              <a:t>not all participate in every decision made in our fellowship</a:t>
            </a:r>
            <a:r>
              <a:rPr lang="en-US" sz="1200" kern="1200" dirty="0" smtClean="0">
                <a:solidFill>
                  <a:schemeClr val="tx1"/>
                </a:solidFill>
                <a:effectLst/>
                <a:latin typeface="+mn-lt"/>
                <a:ea typeface="+mn-ea"/>
                <a:cs typeface="+mn-cs"/>
              </a:rPr>
              <a:t>, we all have the right to participate fully and equally in the decision making processes…" (12 concepts booklet,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concept).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service concept we are free to limit the vote of the WB, just as we limit the voting of other WSC participants such as alternate delegates, facilitators and NAWS members. By limiting the WB to one vote, we are enabling the fellowship a balanced and experienced opinion of all the WB members while still keeping a proportional weight of the WB in the voting process.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59</a:t>
            </a:fld>
            <a:endParaRPr lang="en-US"/>
          </a:p>
        </p:txBody>
      </p:sp>
    </p:spTree>
    <p:extLst>
      <p:ext uri="{BB962C8B-B14F-4D97-AF65-F5344CB8AC3E}">
        <p14:creationId xmlns:p14="http://schemas.microsoft.com/office/powerpoint/2010/main" val="216932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establishment of the WB, in the vast majority of WSCs that were held, motions were submitted to limit the WB's voting rights in different ways. In the last WSC (2016) a similar motion was submitted (motion 13). The results of the votes were 42% for, 52% against, 6% other. These results show that this voice is not of a small minority anymore but more close to half of the fellowship. It is the conscience of the fellowship showing us an injustice that wishes to be amended.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60</a:t>
            </a:fld>
            <a:endParaRPr lang="en-US"/>
          </a:p>
        </p:txBody>
      </p:sp>
    </p:spTree>
    <p:extLst>
      <p:ext uri="{BB962C8B-B14F-4D97-AF65-F5344CB8AC3E}">
        <p14:creationId xmlns:p14="http://schemas.microsoft.com/office/powerpoint/2010/main" val="1480191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The Seventh Concept explains that “All members of a service body bear substantial responsibility for that body’s decisions and should be allowed to fully participate in its decision-making processes.” We are compelled to follow the Concepts, and believe full participation includes voting.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Conference participants, World Board members are in the unique position of being elected to serve the Fellowship as a whole. They are the only voting members of the Conference elected by the Conference, not by a local service body. The Board is delegated to perform work on behalf of the Conference including; suggesting direction, providing services, and overseeing Conference projects. Board members also communicate with service bodies around the world, some of whom may not have representation at the Conference. They serve the Fellowship as a whole, and their thinking is global and strategic in nature.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Board does not vote on old business at the Conference, and as we move toward consensus-based decision making, it is our hope that there will be less voting on new business.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61</a:t>
            </a:fld>
            <a:endParaRPr lang="en-US"/>
          </a:p>
        </p:txBody>
      </p:sp>
    </p:spTree>
    <p:extLst>
      <p:ext uri="{BB962C8B-B14F-4D97-AF65-F5344CB8AC3E}">
        <p14:creationId xmlns:p14="http://schemas.microsoft.com/office/powerpoint/2010/main" val="1128864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25</a:t>
            </a:r>
            <a:r>
              <a:rPr lang="en-US" sz="1200" kern="1200" dirty="0" smtClean="0">
                <a:solidFill>
                  <a:schemeClr val="tx1"/>
                </a:solidFill>
                <a:effectLst/>
                <a:latin typeface="+mn-lt"/>
                <a:ea typeface="+mn-ea"/>
                <a:cs typeface="+mn-cs"/>
              </a:rPr>
              <a:t>: To authorize the World Board to investigate and pursue ways for conference participants who are unable to attend the WSC due to visa and other issues beyond their control, to engage in sessions of the WSC.</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not miss and voice and conscience and provide an opportunity for these delegates to be involved with the WSC</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Iran Region</a:t>
            </a:r>
          </a:p>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No rationale was provided by the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63</a:t>
            </a:fld>
            <a:endParaRPr lang="en-US"/>
          </a:p>
        </p:txBody>
      </p:sp>
    </p:spTree>
    <p:extLst>
      <p:ext uri="{BB962C8B-B14F-4D97-AF65-F5344CB8AC3E}">
        <p14:creationId xmlns:p14="http://schemas.microsoft.com/office/powerpoint/2010/main" val="119024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would like to try something for WSC 2018 so that we can connect delegates regardless of their visa status or political issues. We will research what is possible and report back before the Conference in </a:t>
            </a:r>
            <a:r>
              <a:rPr lang="en-US" sz="1200" i="1" kern="1200" dirty="0" smtClean="0">
                <a:solidFill>
                  <a:schemeClr val="tx1"/>
                </a:solidFill>
                <a:effectLst/>
                <a:latin typeface="+mn-lt"/>
                <a:ea typeface="+mn-ea"/>
                <a:cs typeface="+mn-cs"/>
              </a:rPr>
              <a:t>NAWS News</a:t>
            </a:r>
            <a:r>
              <a:rPr lang="en-US" sz="1200" kern="1200" dirty="0" smtClean="0">
                <a:solidFill>
                  <a:schemeClr val="tx1"/>
                </a:solidFill>
                <a:effectLst/>
                <a:latin typeface="+mn-lt"/>
                <a:ea typeface="+mn-ea"/>
                <a:cs typeface="+mn-cs"/>
              </a:rPr>
              <a:t> and/or the </a:t>
            </a:r>
            <a:r>
              <a:rPr lang="en-US" sz="1200" i="1" kern="1200" dirty="0" smtClean="0">
                <a:solidFill>
                  <a:schemeClr val="tx1"/>
                </a:solidFill>
                <a:effectLst/>
                <a:latin typeface="+mn-lt"/>
                <a:ea typeface="+mn-ea"/>
                <a:cs typeface="+mn-cs"/>
              </a:rPr>
              <a:t>Conference Report</a:t>
            </a:r>
            <a:r>
              <a:rPr lang="en-US" sz="1200" kern="1200" dirty="0" smtClean="0">
                <a:solidFill>
                  <a:schemeClr val="tx1"/>
                </a:solidFill>
                <a:effectLst/>
                <a:latin typeface="+mn-lt"/>
                <a:ea typeface="+mn-ea"/>
                <a:cs typeface="+mn-cs"/>
              </a:rPr>
              <a:t>. We believe that Conference agreement would be all that is needed in order to allow seated delegates who are unable to attend the WSC to participate virtually in some manner. It will be up to the delegates present to decide whether to adapt the rules to allow voting. Regardless of that decision, we hope to be able to connect in some way with delegates who are unable to attend this Conference.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64</a:t>
            </a:fld>
            <a:endParaRPr lang="en-US"/>
          </a:p>
        </p:txBody>
      </p:sp>
    </p:spTree>
    <p:extLst>
      <p:ext uri="{BB962C8B-B14F-4D97-AF65-F5344CB8AC3E}">
        <p14:creationId xmlns:p14="http://schemas.microsoft.com/office/powerpoint/2010/main" val="1143832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hope this video has helped in your discussion of this material. Please note that there are four other videos that focus on other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contents. These videos, the Conference Agenda Report,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are available online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Hard copies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may be purchased from NA World Services. </a:t>
            </a:r>
          </a:p>
          <a:p>
            <a:r>
              <a:rPr lang="en-US" sz="1200" kern="1200" dirty="0" smtClean="0">
                <a:solidFill>
                  <a:schemeClr val="tx1"/>
                </a:solidFill>
                <a:effectLst/>
                <a:latin typeface="+mn-lt"/>
                <a:ea typeface="+mn-ea"/>
                <a:cs typeface="+mn-cs"/>
              </a:rPr>
              <a:t>We welcome your questions and your feedback on these videos,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all other issues at </a:t>
            </a:r>
            <a:r>
              <a:rPr lang="en-US" sz="1200" u="sng" kern="1200" dirty="0" smtClean="0">
                <a:solidFill>
                  <a:schemeClr val="tx1"/>
                </a:solidFill>
                <a:effectLst/>
                <a:latin typeface="+mn-lt"/>
                <a:ea typeface="+mn-ea"/>
                <a:cs typeface="+mn-cs"/>
                <a:hlinkClick r:id="rId4" action="ppaction://hlinkfile"/>
              </a:rPr>
              <a:t>worldboard@na.org</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7077B996-6F61-4E42-852C-853BC7ED000A}" type="slidenum">
              <a:rPr lang="en-US" smtClean="0"/>
              <a:t>66</a:t>
            </a:fld>
            <a:endParaRPr lang="en-US"/>
          </a:p>
        </p:txBody>
      </p:sp>
    </p:spTree>
    <p:extLst>
      <p:ext uri="{BB962C8B-B14F-4D97-AF65-F5344CB8AC3E}">
        <p14:creationId xmlns:p14="http://schemas.microsoft.com/office/powerpoint/2010/main" val="11723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this diagram from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shows, the last five Conferences have each been longer than the one before. More time is spent discussing and deciding on motions and proposals, and less on presenting information and discussing ideas in small groups.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6</a:t>
            </a:fld>
            <a:endParaRPr lang="en-US"/>
          </a:p>
        </p:txBody>
      </p:sp>
    </p:spTree>
    <p:extLst>
      <p:ext uri="{BB962C8B-B14F-4D97-AF65-F5344CB8AC3E}">
        <p14:creationId xmlns:p14="http://schemas.microsoft.com/office/powerpoint/2010/main" val="213999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gives you some idea of how effective that extra time spent on motions and proposals has been.  The motions and proposals considered in each business session over the last five Conferences have been represented on these bar graphs. The grey sections represent how many of those motions passed. If you look at the bottom bar for each Conference, you’ll see that it’s clear that many new business proposals are submitted but very few are passed.</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7</a:t>
            </a:fld>
            <a:endParaRPr lang="en-US"/>
          </a:p>
        </p:txBody>
      </p:sp>
    </p:spTree>
    <p:extLst>
      <p:ext uri="{BB962C8B-B14F-4D97-AF65-F5344CB8AC3E}">
        <p14:creationId xmlns:p14="http://schemas.microsoft.com/office/powerpoint/2010/main" val="89656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provides a detailed breakdown of the available hours at a Conference and the essential topics that are covered each year. Taking into account the time needed for necessary breaks, the Conference has time for 24 sessions lasting 90 minutes each. This slide lists fourteen of the sessions we feel are essential that are described briefly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 time is also needed to discuss and reach decisions on the issues contained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Thirteen and half hours was spent on this in 2014, and eighteen hours in 2016, leading to the cancellation and combining of several planned sessions. Making careful decisions in a body as large as the Conference takes time, but the amount of time we are spending does not seem productive.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8</a:t>
            </a:fld>
            <a:endParaRPr lang="en-US"/>
          </a:p>
        </p:txBody>
      </p:sp>
    </p:spTree>
    <p:extLst>
      <p:ext uri="{BB962C8B-B14F-4D97-AF65-F5344CB8AC3E}">
        <p14:creationId xmlns:p14="http://schemas.microsoft.com/office/powerpoint/2010/main" val="208754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2004 we have been scheduling a discussion session prior to the formal decision-making sessions at the Conference. We believe there is consensus to eliminate the formal business sessions of the WSC entirely and make all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CAT-related decisions in the discussion sessions.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was previously called “old business” would now be CAR-related discussions and decisions.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have been calling “new business” would now be divided into two different types of sessions. One session would focus on CAT-related discussion and decisions, which would include motions or proposals to approve the budget and project plans, seat regions, and address any other decision items forwarded by the Board in the Conference Approval Track material. The second type of session is for proposals newly submitted at the WSC.</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t>9</a:t>
            </a:fld>
            <a:endParaRPr lang="en-US"/>
          </a:p>
        </p:txBody>
      </p:sp>
    </p:spTree>
    <p:extLst>
      <p:ext uri="{BB962C8B-B14F-4D97-AF65-F5344CB8AC3E}">
        <p14:creationId xmlns:p14="http://schemas.microsoft.com/office/powerpoint/2010/main" val="137164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205470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p14="http://schemas.microsoft.com/office/powerpoint/2010/main" val="206385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27AAE1"/>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lvl="0">
                <a:defRPr sz="1800"/>
              </a:pPr>
              <a:r>
                <a:rPr sz="160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80498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666D4B-8D69-43F8-99EA-505BC820E8FB}"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55038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66D4B-8D69-43F8-99EA-505BC820E8FB}" type="datetimeFigureOut">
              <a:rPr lang="en-US" smtClean="0"/>
              <a:t>12/19/17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403155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66D4B-8D69-43F8-99EA-505BC820E8FB}" type="datetimeFigureOut">
              <a:rPr lang="en-US" smtClean="0"/>
              <a:t>12/19/17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168403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66D4B-8D69-43F8-99EA-505BC820E8FB}" type="datetimeFigureOut">
              <a:rPr lang="en-US" smtClean="0"/>
              <a:t>12/19/17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320643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66D4B-8D69-43F8-99EA-505BC820E8FB}" type="datetimeFigureOut">
              <a:rPr lang="en-US" smtClean="0"/>
              <a:t>12/19/17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2639425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66D4B-8D69-43F8-99EA-505BC820E8FB}" type="datetimeFigureOut">
              <a:rPr lang="en-US" smtClean="0"/>
              <a:t>12/19/17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59401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66D4B-8D69-43F8-99EA-505BC820E8FB}" type="datetimeFigureOut">
              <a:rPr lang="en-US" smtClean="0"/>
              <a:t>12/19/17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70601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1709904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326467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297609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414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27AAE1"/>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4220678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27AAE1"/>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a14="http://schemas.microsoft.com/office/mac/drawingml/2011/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a14="http://schemas.microsoft.com/office/mac/drawingml/2011/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sz="30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Italic"/>
              </a:rPr>
              <a:t>CAR</a:t>
            </a:r>
            <a:r>
              <a:rPr kumimoji="0" sz="30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videos, and other WSC materials at</a:t>
            </a:r>
            <a:r>
              <a:rPr kumimoji="0" sz="30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Cambria" charset="0"/>
                <a:ea typeface="Cambria" charset="0"/>
                <a:cs typeface="Cambria" charset="0"/>
                <a:sym typeface="PopplLaudatio-Regular"/>
              </a:rPr>
              <a:t> </a:t>
            </a:r>
            <a:r>
              <a:rPr kumimoji="0" sz="3000" b="1" i="0" u="sng" strike="noStrike" kern="1200" cap="none" spc="0" normalizeH="0" baseline="0" noProof="0" dirty="0">
                <a:ln>
                  <a:noFill/>
                </a:ln>
                <a:solidFill>
                  <a:srgbClr val="0070C0"/>
                </a:solidFill>
                <a:effectLst/>
                <a:uLnTx/>
                <a:uFill>
                  <a:solidFill>
                    <a:srgbClr val="0070C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700" b="0" i="0" u="none" strike="noStrike" kern="1200" cap="none" spc="0" normalizeH="0" baseline="0" noProof="0" dirty="0">
                <a:ln>
                  <a:noFill/>
                </a:ln>
                <a:solidFill>
                  <a:srgbClr val="53585F"/>
                </a:solidFill>
                <a:effectLst/>
                <a:uLnTx/>
                <a:uFillTx/>
                <a:latin typeface="Cambria" charset="0"/>
                <a:ea typeface="Cambria" charset="0"/>
                <a:cs typeface="Cambria" charset="0"/>
                <a:sym typeface="Boton BQ Medium"/>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472792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1892115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622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p14="http://schemas.microsoft.com/office/powerpoint/2010/main" val="2478163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39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66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Pause for Discussion</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p14="http://schemas.microsoft.com/office/powerpoint/2010/main" val="30628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27AAE1"/>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78708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27AAE1"/>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291124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27AAE1"/>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a14="http://schemas.microsoft.com/office/mac/drawingml/2011/main" val="1"/>
            </a:ext>
          </a:extLst>
        </p:spPr>
        <p:txBody>
          <a:bodyPr wrap="square" lIns="22860" rIns="22860">
            <a:noAutofit/>
          </a:bodyPr>
          <a:lstStyle/>
          <a:p>
            <a:pPr algn="ctr" defTabSz="457200">
              <a:spcBef>
                <a:spcPts val="300"/>
              </a:spcBef>
              <a:defRPr sz="1800"/>
            </a:pPr>
            <a:r>
              <a:rPr sz="3000" b="1" i="1" dirty="0">
                <a:solidFill>
                  <a:srgbClr val="FFFFFF"/>
                </a:solidFill>
                <a:latin typeface="Cambria" charset="0"/>
                <a:ea typeface="Cambria" charset="0"/>
                <a:cs typeface="Cambria" charset="0"/>
                <a:sym typeface="PopplLaudatio-Italic"/>
              </a:rPr>
              <a:t>CAR</a:t>
            </a:r>
            <a:r>
              <a:rPr sz="3000" b="1" dirty="0">
                <a:solidFill>
                  <a:srgbClr val="FFFFFF"/>
                </a:solidFill>
                <a:latin typeface="Cambria" charset="0"/>
                <a:ea typeface="Cambria" charset="0"/>
                <a:cs typeface="Cambria" charset="0"/>
                <a:sym typeface="PopplLaudatio-Regular"/>
              </a:rPr>
              <a:t>, videos, and other WSC materials at</a:t>
            </a:r>
            <a:r>
              <a:rPr sz="3000" b="1" dirty="0">
                <a:solidFill>
                  <a:srgbClr val="FFFFFF"/>
                </a:solidFill>
                <a:effectLst>
                  <a:outerShdw blurRad="38100" dist="38100" dir="2700000" rotWithShape="0">
                    <a:srgbClr val="000000">
                      <a:alpha val="43137"/>
                    </a:srgbClr>
                  </a:outerShdw>
                </a:effectLst>
                <a:latin typeface="Cambria" charset="0"/>
                <a:ea typeface="Cambria" charset="0"/>
                <a:cs typeface="Cambria" charset="0"/>
                <a:sym typeface="PopplLaudatio-Regular"/>
              </a:rPr>
              <a:t> </a:t>
            </a:r>
            <a:r>
              <a:rPr sz="3000" b="1" u="sng" baseline="0" dirty="0">
                <a:solidFill>
                  <a:srgbClr val="0070C0"/>
                </a:solidFill>
                <a:effectLst/>
                <a:uFill>
                  <a:solidFill>
                    <a:srgbClr val="0070C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44653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176919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8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p14="http://schemas.microsoft.com/office/powerpoint/2010/main" val="231311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201135607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theme" Target="../theme/theme2.xml"/><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66D4B-8D69-43F8-99EA-505BC820E8FB}" type="datetimeFigureOut">
              <a:rPr lang="en-US" smtClean="0"/>
              <a:t>12/19/17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B78A3-A029-459F-BA71-1B559F73B7F7}" type="slidenum">
              <a:rPr lang="en-US" smtClean="0"/>
              <a:t>‹#›</a:t>
            </a:fld>
            <a:endParaRPr lang="en-US"/>
          </a:p>
        </p:txBody>
      </p:sp>
    </p:spTree>
    <p:extLst>
      <p:ext uri="{BB962C8B-B14F-4D97-AF65-F5344CB8AC3E}">
        <p14:creationId xmlns:p14="http://schemas.microsoft.com/office/powerpoint/2010/main" val="242078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1" r:id="rId4"/>
    <p:sldLayoutId id="2147483672" r:id="rId5"/>
    <p:sldLayoutId id="2147483673" r:id="rId6"/>
    <p:sldLayoutId id="2147483674" r:id="rId7"/>
    <p:sldLayoutId id="2147483678" r:id="rId8"/>
    <p:sldLayoutId id="2147483675" r:id="rId9"/>
    <p:sldLayoutId id="2147483676" r:id="rId10"/>
    <p:sldLayoutId id="2147483679" r:id="rId11"/>
    <p:sldLayoutId id="2147483677"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558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naorg/future"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http://www.na.org/future" TargetMode="External"/><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a.org/conference" TargetMode="External"/><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na.org/future"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06570" y="1882641"/>
            <a:ext cx="6540500" cy="1905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n-US" sz="3250" b="1" dirty="0" smtClean="0">
                <a:solidFill>
                  <a:srgbClr val="FFFFFF"/>
                </a:solidFill>
                <a:latin typeface="Cambria" charset="0"/>
                <a:ea typeface="Cambria" charset="0"/>
                <a:cs typeface="Cambria" charset="0"/>
                <a:sym typeface="Boton BQ Medium"/>
              </a:rPr>
              <a:t>This is the fourth of </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five PowerPoints</a:t>
            </a:r>
            <a:r>
              <a:rPr lang="en-US" sz="3250" b="1" dirty="0">
                <a:solidFill>
                  <a:srgbClr val="FFFFFF"/>
                </a:solidFill>
                <a:latin typeface="Cambria" charset="0"/>
                <a:ea typeface="Cambria" charset="0"/>
                <a:cs typeface="Cambria" charset="0"/>
                <a:sym typeface="Boton BQ Medium"/>
              </a:rPr>
              <a:t> </a:t>
            </a:r>
            <a:r>
              <a:rPr lang="en-US" sz="3250" b="1" dirty="0" smtClean="0">
                <a:solidFill>
                  <a:srgbClr val="FFFFFF"/>
                </a:solidFill>
                <a:latin typeface="Cambria" charset="0"/>
                <a:ea typeface="Cambria" charset="0"/>
                <a:cs typeface="Cambria" charset="0"/>
                <a:sym typeface="Boton BQ Medium"/>
              </a:rPr>
              <a:t>covering material in the 2018 </a:t>
            </a:r>
            <a:br>
              <a:rPr lang="en-US" sz="3250" b="1" dirty="0" smtClean="0">
                <a:solidFill>
                  <a:srgbClr val="FFFFFF"/>
                </a:solidFill>
                <a:latin typeface="Cambria" charset="0"/>
                <a:ea typeface="Cambria" charset="0"/>
                <a:cs typeface="Cambria" charset="0"/>
                <a:sym typeface="Boton BQ Medium"/>
              </a:rPr>
            </a:br>
            <a:r>
              <a:rPr lang="en-US" sz="3250" b="1" i="1" dirty="0" smtClean="0">
                <a:solidFill>
                  <a:srgbClr val="FFFFFF"/>
                </a:solidFill>
                <a:latin typeface="Cambria" charset="0"/>
                <a:ea typeface="Cambria" charset="0"/>
                <a:cs typeface="Cambria" charset="0"/>
                <a:sym typeface="Boton BQ Medium"/>
              </a:rPr>
              <a:t>Conference Agenda Report</a:t>
            </a:r>
            <a:endParaRPr lang="en-US" sz="3250" b="1" i="1" dirty="0">
              <a:solidFill>
                <a:srgbClr val="FFFFFF"/>
              </a:solidFill>
              <a:latin typeface="Cambria" charset="0"/>
              <a:ea typeface="Cambria" charset="0"/>
              <a:cs typeface="Cambria" charset="0"/>
              <a:sym typeface="Boton BQ Medium"/>
            </a:endParaRPr>
          </a:p>
        </p:txBody>
      </p:sp>
      <p:sp>
        <p:nvSpPr>
          <p:cNvPr id="3" name="Text Placeholder 3"/>
          <p:cNvSpPr txBox="1">
            <a:spLocks/>
          </p:cNvSpPr>
          <p:nvPr/>
        </p:nvSpPr>
        <p:spPr>
          <a:xfrm>
            <a:off x="2234249" y="4307140"/>
            <a:ext cx="4498848" cy="1365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n-US" sz="2800" b="1" dirty="0" smtClean="0">
                <a:solidFill>
                  <a:srgbClr val="27AAE1"/>
                </a:solidFill>
                <a:effectLst>
                  <a:outerShdw blurRad="38100" dist="38100" dir="2700000" algn="tl">
                    <a:srgbClr val="000000">
                      <a:alpha val="43137"/>
                    </a:srgbClr>
                  </a:outerShdw>
                </a:effectLst>
                <a:latin typeface="Cambria" charset="0"/>
                <a:ea typeface="Cambria" charset="0"/>
                <a:cs typeface="Cambria" charset="0"/>
                <a:sym typeface="Boton BQ Medium"/>
              </a:rPr>
              <a:t>Future of the WSC</a:t>
            </a:r>
            <a:endParaRPr lang="en-US" sz="2800" b="1" i="1" dirty="0" smtClean="0">
              <a:solidFill>
                <a:srgbClr val="27AAE1"/>
              </a:solidFill>
              <a:effectLst>
                <a:outerShdw blurRad="38100" dist="38100" dir="2700000" algn="tl">
                  <a:srgbClr val="000000">
                    <a:alpha val="43137"/>
                  </a:srgbClr>
                </a:outerShdw>
              </a:effectLst>
              <a:latin typeface="Cambria" charset="0"/>
              <a:ea typeface="Cambria" charset="0"/>
              <a:cs typeface="Cambria" charset="0"/>
              <a:sym typeface="Boton BQ Medium"/>
            </a:endParaRPr>
          </a:p>
          <a:p>
            <a:pPr lvl="1" algn="ctr">
              <a:defRPr sz="1800"/>
            </a:pPr>
            <a:r>
              <a:rPr lang="en-US" sz="2800" b="1" dirty="0" smtClean="0">
                <a:solidFill>
                  <a:srgbClr val="27AAE1"/>
                </a:solidFill>
                <a:effectLst>
                  <a:outerShdw blurRad="38100" dist="38100" dir="2700000" algn="tl">
                    <a:srgbClr val="000000">
                      <a:alpha val="43137"/>
                    </a:srgbClr>
                  </a:outerShdw>
                </a:effectLst>
                <a:latin typeface="Cambria" charset="0"/>
                <a:ea typeface="Cambria" charset="0"/>
                <a:cs typeface="Cambria" charset="0"/>
                <a:sym typeface="Boton BQ Medium"/>
              </a:rPr>
              <a:t>Regional motions 15 - 25</a:t>
            </a:r>
            <a:endParaRPr lang="en-US" sz="2800" b="1" dirty="0">
              <a:solidFill>
                <a:srgbClr val="27AAE1"/>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spTree>
    <p:extLst>
      <p:ext uri="{BB962C8B-B14F-4D97-AF65-F5344CB8AC3E}">
        <p14:creationId xmlns:p14="http://schemas.microsoft.com/office/powerpoint/2010/main" val="334451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131" y="2158409"/>
            <a:ext cx="10399769" cy="4399628"/>
          </a:xfrm>
        </p:spPr>
        <p:txBody>
          <a:bodyPr>
            <a:noAutofit/>
          </a:bodyPr>
          <a:lstStyle/>
          <a:p>
            <a:pPr marL="457200" indent="-457200">
              <a:lnSpc>
                <a:spcPct val="95000"/>
              </a:lnSpc>
              <a:spcBef>
                <a:spcPts val="600"/>
              </a:spcBef>
              <a:buBlip>
                <a:blip r:embed="rId3"/>
              </a:buBlip>
            </a:pPr>
            <a:r>
              <a:rPr lang="en-US" b="1" dirty="0">
                <a:latin typeface="+mj-lt"/>
              </a:rPr>
              <a:t>Revise process for new </a:t>
            </a:r>
            <a:r>
              <a:rPr lang="en-US" b="1" dirty="0" smtClean="0">
                <a:latin typeface="+mj-lt"/>
              </a:rPr>
              <a:t>proposals</a:t>
            </a:r>
            <a:endParaRPr lang="en-US" b="1" dirty="0">
              <a:latin typeface="+mj-lt"/>
            </a:endParaRPr>
          </a:p>
          <a:p>
            <a:pPr lvl="1">
              <a:lnSpc>
                <a:spcPct val="95000"/>
              </a:lnSpc>
              <a:spcBef>
                <a:spcPts val="600"/>
              </a:spcBef>
              <a:buFont typeface="Arial" charset="0"/>
              <a:buChar char="•"/>
            </a:pPr>
            <a:r>
              <a:rPr lang="en-US" sz="2800" dirty="0" smtClean="0">
                <a:latin typeface="+mj-lt"/>
              </a:rPr>
              <a:t>Ideas and proposals can be shared before the Conference, but most new business is not </a:t>
            </a:r>
          </a:p>
          <a:p>
            <a:pPr lvl="1">
              <a:lnSpc>
                <a:spcPct val="95000"/>
              </a:lnSpc>
              <a:spcBef>
                <a:spcPts val="600"/>
              </a:spcBef>
              <a:buFont typeface="Arial" charset="0"/>
              <a:buChar char="•"/>
            </a:pPr>
            <a:r>
              <a:rPr lang="en-US" sz="2800" dirty="0" smtClean="0">
                <a:latin typeface="+mj-lt"/>
              </a:rPr>
              <a:t>New </a:t>
            </a:r>
            <a:r>
              <a:rPr lang="en-US" sz="2800" dirty="0">
                <a:latin typeface="+mj-lt"/>
              </a:rPr>
              <a:t>proposals will be prioritized by Conference participants</a:t>
            </a:r>
          </a:p>
          <a:p>
            <a:pPr lvl="1">
              <a:lnSpc>
                <a:spcPct val="95000"/>
              </a:lnSpc>
              <a:spcBef>
                <a:spcPts val="600"/>
              </a:spcBef>
              <a:buFont typeface="Arial" charset="0"/>
              <a:buChar char="•"/>
            </a:pPr>
            <a:r>
              <a:rPr lang="en-US" sz="2800" dirty="0">
                <a:latin typeface="+mj-lt"/>
              </a:rPr>
              <a:t>Address only the number of proposals that can be addressed in the time allotted </a:t>
            </a:r>
          </a:p>
          <a:p>
            <a:pPr lvl="1">
              <a:lnSpc>
                <a:spcPct val="95000"/>
              </a:lnSpc>
              <a:spcBef>
                <a:spcPts val="600"/>
              </a:spcBef>
              <a:buFont typeface="Arial" charset="0"/>
              <a:buChar char="•"/>
            </a:pPr>
            <a:r>
              <a:rPr lang="en-US" sz="2800" dirty="0">
                <a:latin typeface="+mj-lt"/>
              </a:rPr>
              <a:t>Process for other proposals that attract more than 50% support but no time is available to discuss will be determined by the Conference</a:t>
            </a:r>
          </a:p>
          <a:p>
            <a:pPr lvl="1">
              <a:lnSpc>
                <a:spcPct val="95000"/>
              </a:lnSpc>
              <a:spcBef>
                <a:spcPts val="600"/>
              </a:spcBef>
              <a:buFont typeface="Arial" charset="0"/>
              <a:buChar char="•"/>
            </a:pPr>
            <a:r>
              <a:rPr lang="en-US" sz="2800" dirty="0">
                <a:latin typeface="+mj-lt"/>
              </a:rPr>
              <a:t>Wrap-up discussions will take place on Saturday morning</a:t>
            </a:r>
            <a:endParaRPr lang="en-US" dirty="0">
              <a:latin typeface="+mj-lt"/>
            </a:endParaRPr>
          </a:p>
          <a:p>
            <a:pPr>
              <a:lnSpc>
                <a:spcPct val="95000"/>
              </a:lnSpc>
              <a:spcBef>
                <a:spcPts val="600"/>
              </a:spcBef>
              <a:buFont typeface="Arial" charset="0"/>
              <a:buChar char="•"/>
            </a:pPr>
            <a:endParaRPr lang="en-US" dirty="0" smtClean="0">
              <a:latin typeface="+mj-lt"/>
            </a:endParaRPr>
          </a:p>
          <a:p>
            <a:pPr>
              <a:lnSpc>
                <a:spcPct val="95000"/>
              </a:lnSpc>
              <a:spcBef>
                <a:spcPts val="600"/>
              </a:spcBef>
            </a:pPr>
            <a:endParaRPr lang="en-US" dirty="0">
              <a:latin typeface="+mj-lt"/>
            </a:endParaRPr>
          </a:p>
          <a:p>
            <a:pPr>
              <a:lnSpc>
                <a:spcPct val="95000"/>
              </a:lnSpc>
              <a:spcBef>
                <a:spcPts val="600"/>
              </a:spcBef>
            </a:pPr>
            <a:endParaRPr lang="en-US" dirty="0">
              <a:latin typeface="+mj-lt"/>
            </a:endParaRP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Recommendations for 2018</a:t>
            </a:r>
            <a:endParaRPr lang="en-US" b="1" dirty="0"/>
          </a:p>
        </p:txBody>
      </p:sp>
    </p:spTree>
    <p:extLst>
      <p:ext uri="{BB962C8B-B14F-4D97-AF65-F5344CB8AC3E}">
        <p14:creationId xmlns:p14="http://schemas.microsoft.com/office/powerpoint/2010/main" val="171446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0418" y="2158409"/>
            <a:ext cx="11231545" cy="4399628"/>
          </a:xfrm>
        </p:spPr>
        <p:txBody>
          <a:bodyPr>
            <a:noAutofit/>
          </a:bodyPr>
          <a:lstStyle/>
          <a:p>
            <a:pPr marL="457200" indent="-457200">
              <a:lnSpc>
                <a:spcPct val="95000"/>
              </a:lnSpc>
              <a:spcBef>
                <a:spcPts val="0"/>
              </a:spcBef>
              <a:spcAft>
                <a:spcPts val="600"/>
              </a:spcAft>
              <a:buBlip>
                <a:blip r:embed="rId3"/>
              </a:buBlip>
            </a:pPr>
            <a:r>
              <a:rPr lang="en-US" b="1" dirty="0" smtClean="0">
                <a:latin typeface="+mj-lt"/>
              </a:rPr>
              <a:t>Change </a:t>
            </a:r>
            <a:r>
              <a:rPr lang="en-US" b="1" dirty="0">
                <a:latin typeface="+mj-lt"/>
              </a:rPr>
              <a:t>the voting threshold to 2/3 for everything</a:t>
            </a:r>
          </a:p>
          <a:p>
            <a:pPr lvl="1">
              <a:lnSpc>
                <a:spcPct val="95000"/>
              </a:lnSpc>
              <a:spcBef>
                <a:spcPts val="1200"/>
              </a:spcBef>
              <a:spcAft>
                <a:spcPts val="600"/>
              </a:spcAft>
              <a:buFont typeface="Arial" charset="0"/>
              <a:buChar char="•"/>
            </a:pPr>
            <a:r>
              <a:rPr lang="en-US" sz="2800" dirty="0" smtClean="0">
                <a:latin typeface="+mj-lt"/>
              </a:rPr>
              <a:t>Procedural </a:t>
            </a:r>
            <a:r>
              <a:rPr lang="en-US" sz="2800" dirty="0">
                <a:latin typeface="+mj-lt"/>
              </a:rPr>
              <a:t>arguments at WSC 2016 about voting threshold required for different motions</a:t>
            </a:r>
          </a:p>
          <a:p>
            <a:pPr lvl="1">
              <a:lnSpc>
                <a:spcPct val="95000"/>
              </a:lnSpc>
              <a:spcBef>
                <a:spcPts val="1200"/>
              </a:spcBef>
              <a:spcAft>
                <a:spcPts val="600"/>
              </a:spcAft>
              <a:buFont typeface="Arial" charset="0"/>
              <a:buChar char="•"/>
            </a:pPr>
            <a:r>
              <a:rPr lang="en-US" sz="2800" dirty="0" smtClean="0">
                <a:latin typeface="+mj-lt"/>
              </a:rPr>
              <a:t>Reflects </a:t>
            </a:r>
            <a:r>
              <a:rPr lang="en-US" sz="2800" dirty="0">
                <a:latin typeface="+mj-lt"/>
              </a:rPr>
              <a:t>the evolution towards consensus-based decision making</a:t>
            </a:r>
          </a:p>
          <a:p>
            <a:pPr lvl="1">
              <a:lnSpc>
                <a:spcPct val="95000"/>
              </a:lnSpc>
              <a:spcBef>
                <a:spcPts val="1200"/>
              </a:spcBef>
              <a:spcAft>
                <a:spcPts val="600"/>
              </a:spcAft>
              <a:buFont typeface="Arial" charset="0"/>
              <a:buChar char="•"/>
            </a:pPr>
            <a:r>
              <a:rPr lang="en-US" sz="2800" dirty="0" smtClean="0">
                <a:latin typeface="+mj-lt"/>
              </a:rPr>
              <a:t>Percentages </a:t>
            </a:r>
            <a:r>
              <a:rPr lang="en-US" sz="2800" dirty="0">
                <a:latin typeface="+mj-lt"/>
              </a:rPr>
              <a:t>for elections remain unchanged </a:t>
            </a:r>
          </a:p>
          <a:p>
            <a:pPr lvl="2">
              <a:lnSpc>
                <a:spcPct val="95000"/>
              </a:lnSpc>
              <a:spcBef>
                <a:spcPts val="0"/>
              </a:spcBef>
              <a:spcAft>
                <a:spcPts val="600"/>
              </a:spcAft>
              <a:buFont typeface="Wingdings" panose="05000000000000000000" pitchFamily="2" charset="2"/>
              <a:buChar char="§"/>
            </a:pPr>
            <a:r>
              <a:rPr lang="en-US" sz="2800" dirty="0" smtClean="0">
                <a:latin typeface="+mj-lt"/>
              </a:rPr>
              <a:t>60</a:t>
            </a:r>
            <a:r>
              <a:rPr lang="en-US" sz="2800" dirty="0">
                <a:latin typeface="+mj-lt"/>
              </a:rPr>
              <a:t>% for World </a:t>
            </a:r>
            <a:r>
              <a:rPr lang="en-US" sz="2800" dirty="0" smtClean="0">
                <a:latin typeface="+mj-lt"/>
              </a:rPr>
              <a:t>Board </a:t>
            </a:r>
          </a:p>
          <a:p>
            <a:pPr lvl="2">
              <a:lnSpc>
                <a:spcPct val="95000"/>
              </a:lnSpc>
              <a:spcBef>
                <a:spcPts val="0"/>
              </a:spcBef>
              <a:spcAft>
                <a:spcPts val="600"/>
              </a:spcAft>
              <a:buFont typeface="Wingdings" panose="05000000000000000000" pitchFamily="2" charset="2"/>
              <a:buChar char="§"/>
            </a:pPr>
            <a:r>
              <a:rPr lang="en-US" sz="2800" dirty="0" smtClean="0">
                <a:latin typeface="+mj-lt"/>
              </a:rPr>
              <a:t>50</a:t>
            </a:r>
            <a:r>
              <a:rPr lang="en-US" sz="2800" dirty="0">
                <a:latin typeface="+mj-lt"/>
              </a:rPr>
              <a:t>% for WSC Cofacilitators and Human Resource Panel members</a:t>
            </a: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Recommendations for 2018</a:t>
            </a:r>
            <a:endParaRPr lang="en-US" b="1" dirty="0"/>
          </a:p>
        </p:txBody>
      </p:sp>
    </p:spTree>
    <p:extLst>
      <p:ext uri="{BB962C8B-B14F-4D97-AF65-F5344CB8AC3E}">
        <p14:creationId xmlns:p14="http://schemas.microsoft.com/office/powerpoint/2010/main" val="4000234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7556" y="2158409"/>
            <a:ext cx="10483832" cy="4399628"/>
          </a:xfrm>
        </p:spPr>
        <p:txBody>
          <a:bodyPr>
            <a:noAutofit/>
          </a:bodyPr>
          <a:lstStyle/>
          <a:p>
            <a:pPr marL="457200" indent="-457200">
              <a:lnSpc>
                <a:spcPct val="95000"/>
              </a:lnSpc>
              <a:spcBef>
                <a:spcPts val="600"/>
              </a:spcBef>
              <a:spcAft>
                <a:spcPts val="1000"/>
              </a:spcAft>
              <a:buBlip>
                <a:blip r:embed="rId3"/>
              </a:buBlip>
            </a:pPr>
            <a:r>
              <a:rPr lang="en-US" b="1" dirty="0">
                <a:latin typeface="+mj-lt"/>
              </a:rPr>
              <a:t>Improving the use of time between Conferences</a:t>
            </a:r>
          </a:p>
          <a:p>
            <a:pPr lvl="1">
              <a:lnSpc>
                <a:spcPct val="95000"/>
              </a:lnSpc>
              <a:spcBef>
                <a:spcPts val="600"/>
              </a:spcBef>
              <a:spcAft>
                <a:spcPts val="1000"/>
              </a:spcAft>
              <a:buFont typeface="Arial" charset="0"/>
              <a:buChar char="•"/>
            </a:pPr>
            <a:r>
              <a:rPr lang="en-US" sz="2800" dirty="0" smtClean="0">
                <a:latin typeface="+mj-lt"/>
              </a:rPr>
              <a:t>Forum </a:t>
            </a:r>
            <a:r>
              <a:rPr lang="en-US" sz="2800" dirty="0">
                <a:latin typeface="+mj-lt"/>
              </a:rPr>
              <a:t>for discussion and development of </a:t>
            </a:r>
            <a:r>
              <a:rPr lang="en-US" sz="2800" dirty="0" smtClean="0">
                <a:latin typeface="+mj-lt"/>
              </a:rPr>
              <a:t>ideas is needed, </a:t>
            </a:r>
            <a:r>
              <a:rPr lang="en-US" sz="2800" dirty="0">
                <a:latin typeface="+mj-lt"/>
              </a:rPr>
              <a:t>but unclear what  medium to use for this</a:t>
            </a:r>
          </a:p>
          <a:p>
            <a:pPr lvl="1">
              <a:lnSpc>
                <a:spcPct val="95000"/>
              </a:lnSpc>
              <a:spcBef>
                <a:spcPts val="600"/>
              </a:spcBef>
              <a:spcAft>
                <a:spcPts val="1000"/>
              </a:spcAft>
              <a:buFont typeface="Arial" charset="0"/>
              <a:buChar char="•"/>
            </a:pPr>
            <a:r>
              <a:rPr lang="en-US" sz="2800" dirty="0" smtClean="0">
                <a:latin typeface="+mj-lt"/>
              </a:rPr>
              <a:t>Current </a:t>
            </a:r>
            <a:r>
              <a:rPr lang="en-US" sz="2800" dirty="0">
                <a:latin typeface="+mj-lt"/>
              </a:rPr>
              <a:t>options are underutilized</a:t>
            </a:r>
          </a:p>
          <a:p>
            <a:pPr lvl="1">
              <a:lnSpc>
                <a:spcPct val="95000"/>
              </a:lnSpc>
              <a:spcBef>
                <a:spcPts val="600"/>
              </a:spcBef>
              <a:spcAft>
                <a:spcPts val="1000"/>
              </a:spcAft>
              <a:buFont typeface="Arial" charset="0"/>
              <a:buChar char="•"/>
            </a:pPr>
            <a:r>
              <a:rPr lang="en-US" sz="2800" dirty="0" smtClean="0">
                <a:latin typeface="+mj-lt"/>
              </a:rPr>
              <a:t>Difficult </a:t>
            </a:r>
            <a:r>
              <a:rPr lang="en-US" sz="2800" dirty="0">
                <a:latin typeface="+mj-lt"/>
              </a:rPr>
              <a:t>to maintain focus and follow through over the course of many months</a:t>
            </a:r>
          </a:p>
          <a:p>
            <a:pPr lvl="1">
              <a:lnSpc>
                <a:spcPct val="95000"/>
              </a:lnSpc>
              <a:spcBef>
                <a:spcPts val="600"/>
              </a:spcBef>
              <a:spcAft>
                <a:spcPts val="1000"/>
              </a:spcAft>
              <a:buFont typeface="Arial" charset="0"/>
              <a:buChar char="•"/>
            </a:pPr>
            <a:r>
              <a:rPr lang="en-US" sz="2800" dirty="0" smtClean="0">
                <a:latin typeface="+mj-lt"/>
              </a:rPr>
              <a:t>Web </a:t>
            </a:r>
            <a:r>
              <a:rPr lang="en-US" sz="2800" dirty="0">
                <a:latin typeface="+mj-lt"/>
              </a:rPr>
              <a:t>meetings have helped and may be used to carry forward discussions begun at WSC </a:t>
            </a:r>
            <a:r>
              <a:rPr lang="en-US" sz="2800" dirty="0" smtClean="0">
                <a:latin typeface="+mj-lt"/>
              </a:rPr>
              <a:t>2018</a:t>
            </a:r>
            <a:endParaRPr lang="en-US" sz="2800" dirty="0">
              <a:latin typeface="+mj-lt"/>
            </a:endParaRP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t>Recommendations for 2018</a:t>
            </a:r>
            <a:endParaRPr lang="en-US" b="1" dirty="0"/>
          </a:p>
        </p:txBody>
      </p:sp>
    </p:spTree>
    <p:extLst>
      <p:ext uri="{BB962C8B-B14F-4D97-AF65-F5344CB8AC3E}">
        <p14:creationId xmlns:p14="http://schemas.microsoft.com/office/powerpoint/2010/main" val="218563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211270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a:r>
              <a:rPr lang="en-US" sz="5400" b="1" dirty="0">
                <a:solidFill>
                  <a:prstClr val="black"/>
                </a:solidFill>
                <a:latin typeface="Cambria" panose="02040503050406030204"/>
              </a:rPr>
              <a:t>Regional motions related </a:t>
            </a:r>
            <a:br>
              <a:rPr lang="en-US" sz="5400" b="1" dirty="0">
                <a:solidFill>
                  <a:prstClr val="black"/>
                </a:solidFill>
                <a:latin typeface="Cambria" panose="02040503050406030204"/>
              </a:rPr>
            </a:br>
            <a:r>
              <a:rPr lang="en-US" sz="5400" b="1" dirty="0">
                <a:solidFill>
                  <a:prstClr val="black"/>
                </a:solidFill>
                <a:latin typeface="Cambria" panose="02040503050406030204"/>
              </a:rPr>
              <a:t>to the role of </a:t>
            </a:r>
            <a:r>
              <a:rPr lang="en-US" sz="5400" b="1" dirty="0" smtClean="0">
                <a:solidFill>
                  <a:prstClr val="black"/>
                </a:solidFill>
                <a:latin typeface="Cambria" panose="02040503050406030204"/>
              </a:rPr>
              <a:t>zones</a:t>
            </a:r>
            <a:endParaRPr lang="en-US" sz="5400" b="1" dirty="0">
              <a:solidFill>
                <a:prstClr val="black"/>
              </a:solidFill>
              <a:latin typeface="Cambria" panose="02040503050406030204"/>
            </a:endParaRPr>
          </a:p>
        </p:txBody>
      </p:sp>
    </p:spTree>
    <p:extLst>
      <p:ext uri="{BB962C8B-B14F-4D97-AF65-F5344CB8AC3E}">
        <p14:creationId xmlns:p14="http://schemas.microsoft.com/office/powerpoint/2010/main" val="218472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algn="ctr"/>
            <a:r>
              <a:rPr lang="en-US" sz="4500" b="1" dirty="0">
                <a:latin typeface="+mj-lt"/>
              </a:rPr>
              <a:t>Regional motions related </a:t>
            </a:r>
            <a:r>
              <a:rPr lang="en-US" sz="4500" b="1" dirty="0" smtClean="0">
                <a:latin typeface="+mj-lt"/>
              </a:rPr>
              <a:t/>
            </a:r>
            <a:br>
              <a:rPr lang="en-US" sz="4500" b="1" dirty="0" smtClean="0">
                <a:latin typeface="+mj-lt"/>
              </a:rPr>
            </a:br>
            <a:r>
              <a:rPr lang="en-US" sz="4500" b="1" dirty="0" smtClean="0">
                <a:latin typeface="+mj-lt"/>
              </a:rPr>
              <a:t>to </a:t>
            </a:r>
            <a:r>
              <a:rPr lang="en-US" sz="4500" b="1" dirty="0">
                <a:latin typeface="+mj-lt"/>
              </a:rPr>
              <a:t>the role of </a:t>
            </a:r>
            <a:r>
              <a:rPr lang="en-US" sz="4500" b="1" dirty="0" smtClean="0">
                <a:latin typeface="+mj-lt"/>
              </a:rPr>
              <a:t>zones</a:t>
            </a:r>
            <a:endParaRPr lang="en-US" sz="4500" b="1" dirty="0">
              <a:latin typeface="+mj-lt"/>
            </a:endParaRPr>
          </a:p>
        </p:txBody>
      </p:sp>
      <p:pic>
        <p:nvPicPr>
          <p:cNvPr id="5"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
        <p:nvSpPr>
          <p:cNvPr id="7" name="Content Placeholder 2"/>
          <p:cNvSpPr txBox="1">
            <a:spLocks/>
          </p:cNvSpPr>
          <p:nvPr/>
        </p:nvSpPr>
        <p:spPr>
          <a:xfrm>
            <a:off x="955266" y="2299216"/>
            <a:ext cx="110684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Font typeface="Arial" panose="020B0604020202020204" pitchFamily="34" charset="0"/>
              <a:buNone/>
            </a:pPr>
            <a:r>
              <a:rPr lang="en-US" dirty="0" smtClean="0">
                <a:latin typeface="+mj-lt"/>
              </a:rPr>
              <a:t>Background information and helpful links contained in the </a:t>
            </a:r>
            <a:r>
              <a:rPr lang="en-US" i="1" dirty="0" smtClean="0">
                <a:latin typeface="+mj-lt"/>
              </a:rPr>
              <a:t>CAR</a:t>
            </a:r>
          </a:p>
          <a:p>
            <a:pPr lvl="1">
              <a:lnSpc>
                <a:spcPct val="100000"/>
              </a:lnSpc>
              <a:spcBef>
                <a:spcPts val="800"/>
              </a:spcBef>
            </a:pPr>
            <a:r>
              <a:rPr lang="en-US" sz="2800" dirty="0" smtClean="0">
                <a:latin typeface="+mj-lt"/>
              </a:rPr>
              <a:t>Description of zonal forums in </a:t>
            </a:r>
            <a:r>
              <a:rPr lang="en-US" sz="2800" i="1" dirty="0" smtClean="0">
                <a:latin typeface="+mj-lt"/>
              </a:rPr>
              <a:t>A Guide to World Services in NA</a:t>
            </a:r>
          </a:p>
          <a:p>
            <a:pPr lvl="1">
              <a:lnSpc>
                <a:spcPct val="100000"/>
              </a:lnSpc>
              <a:spcBef>
                <a:spcPts val="800"/>
              </a:spcBef>
            </a:pPr>
            <a:r>
              <a:rPr lang="en-US" sz="2800" dirty="0" smtClean="0">
                <a:latin typeface="+mj-lt"/>
              </a:rPr>
              <a:t>In practice, zones vary a great deal</a:t>
            </a:r>
          </a:p>
          <a:p>
            <a:pPr lvl="1">
              <a:lnSpc>
                <a:spcPct val="100000"/>
              </a:lnSpc>
              <a:spcBef>
                <a:spcPts val="800"/>
              </a:spcBef>
            </a:pPr>
            <a:r>
              <a:rPr lang="en-US" sz="2800" dirty="0" smtClean="0">
                <a:latin typeface="+mj-lt"/>
              </a:rPr>
              <a:t>Future of the WSC Project webpage at </a:t>
            </a:r>
            <a:r>
              <a:rPr lang="en-US" sz="2800" dirty="0" smtClean="0">
                <a:latin typeface="+mj-lt"/>
                <a:hlinkClick r:id="rId4"/>
              </a:rPr>
              <a:t>www.naorg/future</a:t>
            </a:r>
            <a:r>
              <a:rPr lang="en-US" sz="2800" dirty="0" smtClean="0">
                <a:latin typeface="+mj-lt"/>
              </a:rPr>
              <a:t> contains</a:t>
            </a:r>
          </a:p>
          <a:p>
            <a:pPr lvl="2">
              <a:lnSpc>
                <a:spcPct val="100000"/>
              </a:lnSpc>
              <a:spcBef>
                <a:spcPts val="800"/>
              </a:spcBef>
              <a:buFont typeface="Courier New" panose="02070309020205020404" pitchFamily="49" charset="0"/>
              <a:buChar char="o"/>
            </a:pPr>
            <a:r>
              <a:rPr lang="en-US" sz="2800" dirty="0" smtClean="0">
                <a:latin typeface="+mj-lt"/>
              </a:rPr>
              <a:t> Materials and results from Role of Zones 2014-2016 IDT</a:t>
            </a:r>
          </a:p>
          <a:p>
            <a:pPr lvl="2">
              <a:lnSpc>
                <a:spcPct val="100000"/>
              </a:lnSpc>
              <a:spcBef>
                <a:spcPts val="800"/>
              </a:spcBef>
              <a:buFont typeface="Courier New" panose="02070309020205020404" pitchFamily="49" charset="0"/>
              <a:buChar char="o"/>
            </a:pPr>
            <a:r>
              <a:rPr lang="en-US" sz="2800" dirty="0" smtClean="0">
                <a:latin typeface="+mj-lt"/>
              </a:rPr>
              <a:t> Zonal map and other information</a:t>
            </a:r>
          </a:p>
          <a:p>
            <a:pPr lvl="1">
              <a:lnSpc>
                <a:spcPct val="100000"/>
              </a:lnSpc>
              <a:spcBef>
                <a:spcPts val="800"/>
              </a:spcBef>
            </a:pPr>
            <a:r>
              <a:rPr lang="en-US" sz="2800" dirty="0" smtClean="0">
                <a:latin typeface="+mj-lt"/>
              </a:rPr>
              <a:t>Information on roles and functions of zones is currently being updated</a:t>
            </a:r>
            <a:endParaRPr lang="en-US" dirty="0">
              <a:latin typeface="+mj-lt"/>
            </a:endParaRPr>
          </a:p>
        </p:txBody>
      </p:sp>
    </p:spTree>
    <p:extLst>
      <p:ext uri="{BB962C8B-B14F-4D97-AF65-F5344CB8AC3E}">
        <p14:creationId xmlns:p14="http://schemas.microsoft.com/office/powerpoint/2010/main" val="121059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62708" y="4114800"/>
            <a:ext cx="9929292" cy="2743200"/>
          </a:xfrm>
        </p:spPr>
        <p:txBody>
          <a:bodyPr>
            <a:normAutofit/>
          </a:bodyPr>
          <a:lstStyle/>
          <a:p>
            <a:pPr marL="0" indent="0">
              <a:lnSpc>
                <a:spcPct val="100000"/>
              </a:lnSpc>
              <a:buNone/>
            </a:pPr>
            <a:r>
              <a:rPr lang="en-US" b="1" dirty="0">
                <a:latin typeface="Cambria" panose="02040503050406030204" pitchFamily="18" charset="0"/>
              </a:rPr>
              <a:t>Intent: </a:t>
            </a:r>
            <a:r>
              <a:rPr lang="en-US" dirty="0">
                <a:latin typeface="Cambria" panose="02040503050406030204" pitchFamily="18" charset="0"/>
              </a:rPr>
              <a:t>To create an opportunity for zonal forums to get in touch, present themselves, discuss how they work and talk about possible future zonal representation at the WSC, its advantages, and challenges.</a:t>
            </a:r>
          </a:p>
          <a:p>
            <a:pPr marL="0" indent="0">
              <a:lnSpc>
                <a:spcPct val="100000"/>
              </a:lnSpc>
              <a:spcBef>
                <a:spcPts val="600"/>
              </a:spcBef>
              <a:buNone/>
            </a:pPr>
            <a:r>
              <a:rPr lang="en-US" b="1" dirty="0">
                <a:latin typeface="Cambria" panose="02040503050406030204" pitchFamily="18" charset="0"/>
              </a:rPr>
              <a:t>Maker: </a:t>
            </a:r>
            <a:r>
              <a:rPr lang="en-US" dirty="0">
                <a:latin typeface="Cambria" panose="02040503050406030204" pitchFamily="18" charset="0"/>
              </a:rPr>
              <a:t>Portugal </a:t>
            </a:r>
            <a:r>
              <a:rPr lang="en-US" dirty="0" smtClean="0">
                <a:latin typeface="Cambria" panose="02040503050406030204" pitchFamily="18" charset="0"/>
              </a:rPr>
              <a:t>Region</a:t>
            </a:r>
          </a:p>
          <a:p>
            <a:pPr marL="0" indent="0">
              <a:lnSpc>
                <a:spcPct val="100000"/>
              </a:lnSpc>
              <a:spcBef>
                <a:spcPts val="1800"/>
              </a:spcBef>
              <a:buNone/>
            </a:pPr>
            <a:endParaRPr lang="en-US" dirty="0">
              <a:latin typeface="Cambria" panose="02040503050406030204" pitchFamily="18" charset="0"/>
            </a:endParaRPr>
          </a:p>
        </p:txBody>
      </p:sp>
      <p:sp>
        <p:nvSpPr>
          <p:cNvPr id="4" name="Shape 75"/>
          <p:cNvSpPr/>
          <p:nvPr/>
        </p:nvSpPr>
        <p:spPr>
          <a:xfrm>
            <a:off x="317499" y="34503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2" name="Rectangle 1"/>
          <p:cNvSpPr/>
          <p:nvPr/>
        </p:nvSpPr>
        <p:spPr>
          <a:xfrm>
            <a:off x="0" y="2694214"/>
            <a:ext cx="12192000" cy="1583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74"/>
          <p:cNvSpPr/>
          <p:nvPr/>
        </p:nvSpPr>
        <p:spPr>
          <a:xfrm>
            <a:off x="343823" y="653130"/>
            <a:ext cx="11335862" cy="2797207"/>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5</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2800" dirty="0" smtClean="0">
                <a:latin typeface="Cambria" panose="02040503050406030204" pitchFamily="18" charset="0"/>
              </a:rPr>
              <a:t>To </a:t>
            </a:r>
            <a:r>
              <a:rPr lang="en-US" sz="2800" dirty="0">
                <a:latin typeface="Cambria" panose="02040503050406030204" pitchFamily="18" charset="0"/>
              </a:rPr>
              <a:t>hold a 3 day meeting of 2 representatives </a:t>
            </a:r>
            <a:r>
              <a:rPr lang="en-US" sz="2800" dirty="0" smtClean="0">
                <a:latin typeface="Cambria" panose="02040503050406030204" pitchFamily="18" charset="0"/>
              </a:rPr>
              <a:t>from </a:t>
            </a:r>
          </a:p>
          <a:p>
            <a:pPr marL="0" lvl="1" defTabSz="457200">
              <a:spcAft>
                <a:spcPts val="600"/>
              </a:spcAft>
              <a:defRPr sz="1800"/>
            </a:pPr>
            <a:r>
              <a:rPr lang="en-US" sz="2800" dirty="0" smtClean="0">
                <a:latin typeface="Cambria" panose="02040503050406030204" pitchFamily="18" charset="0"/>
              </a:rPr>
              <a:t>each of the existing zonal forums. The meeting will be planned by NA World Services who will also cover the expenses for the meeting itself. The zonal forums or their regions will cover the cost of travel and meals for the representatives with financial assistance from NA World Services if necessary.</a:t>
            </a:r>
          </a:p>
          <a:p>
            <a:pPr marL="0" lvl="1" defTabSz="457200">
              <a:defRPr sz="1800"/>
            </a:pPr>
            <a:r>
              <a:rPr lang="en-US" sz="2800" dirty="0">
                <a:latin typeface="Cambria" panose="02040503050406030204" pitchFamily="18" charset="0"/>
              </a:rPr>
              <a:t>This meeting will occur in the 2018-2020 Conference cycle.</a:t>
            </a:r>
            <a:endParaRPr sz="2800" dirty="0">
              <a:latin typeface="Cambria" charset="0"/>
              <a:ea typeface="Cambria" charset="0"/>
              <a:cs typeface="Cambria" charset="0"/>
              <a:sym typeface="BotonBQ-Regular"/>
            </a:endParaRPr>
          </a:p>
        </p:txBody>
      </p:sp>
    </p:spTree>
    <p:extLst>
      <p:ext uri="{BB962C8B-B14F-4D97-AF65-F5344CB8AC3E}">
        <p14:creationId xmlns:p14="http://schemas.microsoft.com/office/powerpoint/2010/main" val="135374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9162" y="2179674"/>
            <a:ext cx="11054243" cy="4504329"/>
          </a:xfrm>
        </p:spPr>
        <p:txBody>
          <a:bodyPr>
            <a:noAutofit/>
          </a:bodyPr>
          <a:lstStyle/>
          <a:p>
            <a:pPr marL="0" indent="0">
              <a:lnSpc>
                <a:spcPct val="100000"/>
              </a:lnSpc>
              <a:buNone/>
            </a:pPr>
            <a:r>
              <a:rPr lang="en-US" dirty="0">
                <a:latin typeface="+mj-lt"/>
              </a:rPr>
              <a:t>We believe that zonal representation is the way forward for seating at WSC. We feel that promoting a meeting between the 15 existing Zonal Forums can lead to a more efficient use of NA funds, enable NA to carry the message to addicts in their own languages more effectively, improve accountability and conscience at WSC. </a:t>
            </a:r>
            <a:r>
              <a:rPr lang="en-US" dirty="0" smtClean="0">
                <a:latin typeface="+mj-lt"/>
              </a:rPr>
              <a:t>A </a:t>
            </a:r>
            <a:r>
              <a:rPr lang="en-US" dirty="0">
                <a:latin typeface="+mj-lt"/>
              </a:rPr>
              <a:t>gathering of the zones will allow for an exchange of ideas and information between zones. In the parts world where FD is important having zones with the resources to meet some of these requests locally can be more efficient than leaving everything to the </a:t>
            </a:r>
            <a:r>
              <a:rPr lang="en-US" dirty="0" smtClean="0">
                <a:latin typeface="+mj-lt"/>
              </a:rPr>
              <a:t>WSO…</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5</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Tree>
    <p:extLst>
      <p:ext uri="{BB962C8B-B14F-4D97-AF65-F5344CB8AC3E}">
        <p14:creationId xmlns:p14="http://schemas.microsoft.com/office/powerpoint/2010/main" val="273081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2324" y="2126511"/>
            <a:ext cx="10862857" cy="4504329"/>
          </a:xfrm>
        </p:spPr>
        <p:txBody>
          <a:bodyPr>
            <a:noAutofit/>
          </a:bodyPr>
          <a:lstStyle/>
          <a:p>
            <a:pPr marL="0" indent="0">
              <a:lnSpc>
                <a:spcPct val="95000"/>
              </a:lnSpc>
              <a:buNone/>
            </a:pPr>
            <a:r>
              <a:rPr lang="en-US" sz="2700" dirty="0">
                <a:latin typeface="+mj-lt"/>
              </a:rPr>
              <a:t>The combination of geographic proximity and sometimes language skills can make zones an important tool for helping smaller fellowships grow offering more addicts the chance to experience the NA message in their own language. </a:t>
            </a:r>
            <a:r>
              <a:rPr lang="en-US" sz="2700" dirty="0" smtClean="0">
                <a:latin typeface="+mj-lt"/>
              </a:rPr>
              <a:t>As </a:t>
            </a:r>
            <a:r>
              <a:rPr lang="en-US" sz="2700" dirty="0">
                <a:latin typeface="+mj-lt"/>
              </a:rPr>
              <a:t>NA grows more and more regions have asked to be seated at the WSC if Iran follows the pattern of Brazil the WSC may be faced with many request for more seated regions. A key opportunity of having a zonal gathering is to look at the way towards a WSC that is attended by zones instead of regions. This would lead to a WSC with less delegates making to easier for a dialog between members to occur and making it easier for a clear conscience of the fellowship to form.</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5</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Tree>
    <p:extLst>
      <p:ext uri="{BB962C8B-B14F-4D97-AF65-F5344CB8AC3E}">
        <p14:creationId xmlns:p14="http://schemas.microsoft.com/office/powerpoint/2010/main" val="366667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5</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Content Placeholder 2"/>
          <p:cNvSpPr txBox="1">
            <a:spLocks/>
          </p:cNvSpPr>
          <p:nvPr/>
        </p:nvSpPr>
        <p:spPr>
          <a:xfrm>
            <a:off x="245660" y="2113811"/>
            <a:ext cx="11578040" cy="474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5000"/>
              </a:lnSpc>
              <a:spcBef>
                <a:spcPts val="0"/>
              </a:spcBef>
              <a:spcAft>
                <a:spcPts val="1200"/>
              </a:spcAft>
              <a:buBlip>
                <a:blip r:embed="rId3"/>
              </a:buBlip>
            </a:pPr>
            <a:r>
              <a:rPr lang="en-US" dirty="0" smtClean="0">
                <a:latin typeface="+mj-lt"/>
              </a:rPr>
              <a:t>In support of the idea of a three-day, international, face-to-face meeting of zones </a:t>
            </a:r>
          </a:p>
          <a:p>
            <a:pPr marL="457200" indent="-457200">
              <a:lnSpc>
                <a:spcPct val="95000"/>
              </a:lnSpc>
              <a:spcBef>
                <a:spcPts val="0"/>
              </a:spcBef>
              <a:spcAft>
                <a:spcPts val="1200"/>
              </a:spcAft>
              <a:buBlip>
                <a:blip r:embed="rId3"/>
              </a:buBlip>
            </a:pPr>
            <a:r>
              <a:rPr lang="en-US" dirty="0" smtClean="0">
                <a:latin typeface="+mj-lt"/>
              </a:rPr>
              <a:t>A new body may come up with new ideas</a:t>
            </a:r>
          </a:p>
          <a:p>
            <a:pPr marL="457200" indent="-457200">
              <a:lnSpc>
                <a:spcPct val="95000"/>
              </a:lnSpc>
              <a:spcBef>
                <a:spcPts val="0"/>
              </a:spcBef>
              <a:spcAft>
                <a:spcPts val="600"/>
              </a:spcAft>
              <a:buBlip>
                <a:blip r:embed="rId3"/>
              </a:buBlip>
            </a:pPr>
            <a:r>
              <a:rPr lang="en-US" dirty="0" smtClean="0">
                <a:latin typeface="+mj-lt"/>
              </a:rPr>
              <a:t>This meeting could be supplemented with additional work online</a:t>
            </a:r>
          </a:p>
          <a:p>
            <a:pPr lvl="3">
              <a:lnSpc>
                <a:spcPct val="95000"/>
              </a:lnSpc>
              <a:spcBef>
                <a:spcPts val="0"/>
              </a:spcBef>
              <a:spcAft>
                <a:spcPts val="600"/>
              </a:spcAft>
            </a:pPr>
            <a:r>
              <a:rPr lang="en-US" sz="2800" dirty="0" smtClean="0">
                <a:latin typeface="+mj-lt"/>
              </a:rPr>
              <a:t>Funding could come from the Future of the WSC project</a:t>
            </a:r>
          </a:p>
          <a:p>
            <a:pPr lvl="3">
              <a:lnSpc>
                <a:spcPct val="95000"/>
              </a:lnSpc>
              <a:spcBef>
                <a:spcPts val="0"/>
              </a:spcBef>
              <a:spcAft>
                <a:spcPts val="600"/>
              </a:spcAft>
            </a:pPr>
            <a:r>
              <a:rPr lang="en-US" sz="2800" dirty="0" smtClean="0">
                <a:latin typeface="+mj-lt"/>
              </a:rPr>
              <a:t>Choice of participants would be up to the zones</a:t>
            </a:r>
          </a:p>
          <a:p>
            <a:pPr lvl="3">
              <a:lnSpc>
                <a:spcPct val="95000"/>
              </a:lnSpc>
              <a:spcBef>
                <a:spcPts val="0"/>
              </a:spcBef>
              <a:spcAft>
                <a:spcPts val="600"/>
              </a:spcAft>
            </a:pPr>
            <a:r>
              <a:rPr lang="en-US" sz="2800" dirty="0" smtClean="0">
                <a:latin typeface="+mj-lt"/>
              </a:rPr>
              <a:t>Decisions about funding would be up to World Services</a:t>
            </a:r>
            <a:endParaRPr lang="en-US" sz="2800" dirty="0">
              <a:latin typeface="+mj-lt"/>
            </a:endParaRPr>
          </a:p>
        </p:txBody>
      </p:sp>
    </p:spTree>
    <p:extLst>
      <p:ext uri="{BB962C8B-B14F-4D97-AF65-F5344CB8AC3E}">
        <p14:creationId xmlns:p14="http://schemas.microsoft.com/office/powerpoint/2010/main" val="452837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0671" y="2125272"/>
            <a:ext cx="11293840" cy="4745038"/>
          </a:xfrm>
        </p:spPr>
        <p:txBody>
          <a:bodyPr>
            <a:normAutofit lnSpcReduction="10000"/>
          </a:bodyPr>
          <a:lstStyle/>
          <a:p>
            <a:pPr marL="0" indent="0">
              <a:lnSpc>
                <a:spcPct val="100000"/>
              </a:lnSpc>
              <a:buNone/>
            </a:pPr>
            <a:r>
              <a:rPr lang="en-US" b="1" dirty="0">
                <a:solidFill>
                  <a:prstClr val="black"/>
                </a:solidFill>
                <a:latin typeface="+mj-lt"/>
                <a:ea typeface="+mj-ea"/>
                <a:cs typeface="+mj-cs"/>
              </a:rPr>
              <a:t>Motion 15: </a:t>
            </a:r>
            <a:r>
              <a:rPr lang="en-US" dirty="0">
                <a:solidFill>
                  <a:prstClr val="black"/>
                </a:solidFill>
                <a:latin typeface="+mj-lt"/>
                <a:ea typeface="+mj-ea"/>
                <a:cs typeface="+mj-cs"/>
              </a:rPr>
              <a:t>To hold a 3 day meeting of 2 representatives from each of the existing zonal forums. The meeting will be planned by NA World Services who will also cover the expenses for the meeting itself. The zonal forums or their regions will cover the cost of travel and meals for the representatives with financial assistance from NA World Services if necessary</a:t>
            </a:r>
            <a:r>
              <a:rPr lang="en-US" dirty="0" smtClean="0">
                <a:solidFill>
                  <a:prstClr val="black"/>
                </a:solidFill>
                <a:latin typeface="+mj-lt"/>
                <a:ea typeface="+mj-ea"/>
                <a:cs typeface="+mj-cs"/>
              </a:rPr>
              <a:t>.</a:t>
            </a:r>
          </a:p>
          <a:p>
            <a:pPr marL="0" indent="0">
              <a:lnSpc>
                <a:spcPct val="100000"/>
              </a:lnSpc>
              <a:buNone/>
            </a:pPr>
            <a:r>
              <a:rPr lang="en-US" dirty="0">
                <a:solidFill>
                  <a:prstClr val="black"/>
                </a:solidFill>
                <a:latin typeface="+mj-lt"/>
                <a:ea typeface="+mj-ea"/>
                <a:cs typeface="+mj-cs"/>
              </a:rPr>
              <a:t>This meeting will occur in the 2018-2020 Conference cycle.</a:t>
            </a:r>
            <a:endParaRPr lang="en-US" dirty="0" smtClean="0">
              <a:solidFill>
                <a:prstClr val="black"/>
              </a:solidFill>
              <a:latin typeface="+mj-lt"/>
              <a:ea typeface="+mj-ea"/>
              <a:cs typeface="+mj-cs"/>
            </a:endParaRPr>
          </a:p>
          <a:p>
            <a:pPr marL="1836738" lvl="3" indent="0">
              <a:lnSpc>
                <a:spcPct val="100000"/>
              </a:lnSpc>
              <a:spcBef>
                <a:spcPts val="1200"/>
              </a:spcBef>
              <a:buNone/>
            </a:pPr>
            <a:r>
              <a:rPr lang="en-US" sz="2800" b="1" dirty="0">
                <a:latin typeface="+mj-lt"/>
              </a:rPr>
              <a:t>Intent: </a:t>
            </a:r>
            <a:r>
              <a:rPr lang="en-US" sz="2800" dirty="0">
                <a:latin typeface="+mj-lt"/>
              </a:rPr>
              <a:t>To create an opportunity for zonal forums to get in touch, present themselves, discuss how they work and talk about possible future zonal representation at the WSC, its advantages, and challenges.</a:t>
            </a:r>
          </a:p>
          <a:p>
            <a:pPr>
              <a:lnSpc>
                <a:spcPct val="100000"/>
              </a:lnSpc>
            </a:pPr>
            <a:endParaRPr lang="en-US" dirty="0">
              <a:latin typeface="+mj-lt"/>
            </a:endParaRPr>
          </a:p>
        </p:txBody>
      </p:sp>
    </p:spTree>
    <p:extLst>
      <p:ext uri="{BB962C8B-B14F-4D97-AF65-F5344CB8AC3E}">
        <p14:creationId xmlns:p14="http://schemas.microsoft.com/office/powerpoint/2010/main" val="118356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2018 </a:t>
            </a:r>
            <a:r>
              <a:rPr lang="en-US" sz="4500" b="1" i="1" dirty="0" smtClean="0">
                <a:latin typeface="Cambria" charset="0"/>
                <a:ea typeface="Cambria" charset="0"/>
                <a:cs typeface="Cambria" charset="0"/>
              </a:rPr>
              <a:t>CAR</a:t>
            </a:r>
            <a:r>
              <a:rPr lang="en-US" sz="4500" b="1" dirty="0" smtClean="0">
                <a:latin typeface="Cambria" charset="0"/>
                <a:ea typeface="Cambria" charset="0"/>
                <a:cs typeface="Cambria" charset="0"/>
              </a:rPr>
              <a:t> PowerPoints</a:t>
            </a:r>
            <a:endParaRPr lang="en-US" sz="4500" b="1" dirty="0">
              <a:latin typeface="Cambria" charset="0"/>
              <a:ea typeface="Cambria" charset="0"/>
              <a:cs typeface="Cambria" charset="0"/>
            </a:endParaRPr>
          </a:p>
        </p:txBody>
      </p:sp>
      <p:sp>
        <p:nvSpPr>
          <p:cNvPr id="3" name="Shape 68"/>
          <p:cNvSpPr/>
          <p:nvPr/>
        </p:nvSpPr>
        <p:spPr>
          <a:xfrm>
            <a:off x="1065530" y="2284128"/>
            <a:ext cx="8427788" cy="387892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oAutofit/>
          </a:bodyPr>
          <a:lstStyle/>
          <a:p>
            <a:pPr marL="514350" indent="-514350">
              <a:spcBef>
                <a:spcPts val="1800"/>
              </a:spcBef>
              <a:buFont typeface="+mj-lt"/>
              <a:buAutoNum type="arabicPeriod"/>
              <a:defRPr sz="1800"/>
            </a:pPr>
            <a:r>
              <a:rPr lang="en-US" sz="2400" dirty="0" smtClean="0">
                <a:latin typeface="Cambria" charset="0"/>
                <a:ea typeface="Cambria" charset="0"/>
                <a:cs typeface="Cambria" charset="0"/>
                <a:sym typeface="PopplLaudatio-Regular"/>
              </a:rPr>
              <a:t>Introduction to </a:t>
            </a:r>
            <a:r>
              <a:rPr lang="en-US" sz="2400" i="1" dirty="0" smtClean="0">
                <a:latin typeface="Cambria" charset="0"/>
                <a:ea typeface="Cambria" charset="0"/>
                <a:cs typeface="Cambria" charset="0"/>
                <a:sym typeface="PopplLaudatio-Regular"/>
              </a:rPr>
              <a:t>CAR</a:t>
            </a:r>
            <a:r>
              <a:rPr lang="en-US" sz="2400" dirty="0" smtClean="0">
                <a:latin typeface="Cambria" charset="0"/>
                <a:ea typeface="Cambria" charset="0"/>
                <a:cs typeface="Cambria" charset="0"/>
                <a:sym typeface="PopplLaudatio-Regular"/>
              </a:rPr>
              <a:t>, Motions 1-6—literature and products</a:t>
            </a:r>
            <a:endParaRPr lang="en-US" sz="2400" i="1" dirty="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n-US" sz="2400" i="1" dirty="0" smtClean="0">
                <a:latin typeface="Cambria" charset="0"/>
                <a:ea typeface="Cambria" charset="0"/>
                <a:cs typeface="Cambria" charset="0"/>
                <a:sym typeface="PopplLaudatio-Regular"/>
              </a:rPr>
              <a:t>Fellowship Intellectual Property Trust</a:t>
            </a:r>
            <a:r>
              <a:rPr lang="en-US" sz="2400" dirty="0" smtClean="0">
                <a:latin typeface="Cambria" charset="0"/>
                <a:ea typeface="Cambria" charset="0"/>
                <a:cs typeface="Cambria" charset="0"/>
                <a:sym typeface="PopplLaudatio-Regular"/>
              </a:rPr>
              <a:t>, Motions 7 &amp; 8</a:t>
            </a:r>
          </a:p>
          <a:p>
            <a:pPr marL="514350" indent="-514350">
              <a:spcBef>
                <a:spcPts val="1800"/>
              </a:spcBef>
              <a:buFont typeface="+mj-lt"/>
              <a:buAutoNum type="arabicPeriod"/>
              <a:defRPr sz="1800"/>
            </a:pPr>
            <a:r>
              <a:rPr lang="en-US" sz="2400" dirty="0">
                <a:solidFill>
                  <a:prstClr val="black"/>
                </a:solidFill>
                <a:latin typeface="Cambria" charset="0"/>
                <a:ea typeface="Cambria" charset="0"/>
                <a:cs typeface="Cambria" charset="0"/>
                <a:sym typeface="PopplLaudatio-Regular"/>
              </a:rPr>
              <a:t>Motions </a:t>
            </a:r>
            <a:r>
              <a:rPr lang="en-US" sz="2400" dirty="0" smtClean="0">
                <a:solidFill>
                  <a:prstClr val="black"/>
                </a:solidFill>
                <a:latin typeface="Cambria" charset="0"/>
                <a:ea typeface="Cambria" charset="0"/>
                <a:cs typeface="Cambria" charset="0"/>
                <a:sym typeface="PopplLaudatio-Regular"/>
              </a:rPr>
              <a:t>9-14—</a:t>
            </a:r>
            <a:r>
              <a:rPr lang="en-US" sz="2400" dirty="0" smtClean="0">
                <a:latin typeface="Cambria" charset="0"/>
                <a:ea typeface="Cambria" charset="0"/>
                <a:cs typeface="Cambria" charset="0"/>
                <a:sym typeface="PopplLaudatio-Regular"/>
              </a:rPr>
              <a:t>DRT/MAT</a:t>
            </a:r>
            <a:r>
              <a:rPr lang="en-US" sz="2400" dirty="0">
                <a:latin typeface="Cambria" charset="0"/>
                <a:ea typeface="Cambria" charset="0"/>
                <a:cs typeface="Cambria" charset="0"/>
                <a:sym typeface="PopplLaudatio-Regular"/>
              </a:rPr>
              <a:t>, special events, and IDTs </a:t>
            </a:r>
          </a:p>
          <a:p>
            <a:pPr marL="514350" indent="-514350">
              <a:spcBef>
                <a:spcPts val="1800"/>
              </a:spcBef>
              <a:buFont typeface="+mj-lt"/>
              <a:buAutoNum type="arabicPeriod"/>
              <a:defRPr sz="1800"/>
            </a:pPr>
            <a:r>
              <a:rPr lang="en-US" sz="3600" b="1" dirty="0" smtClean="0">
                <a:latin typeface="Cambria" charset="0"/>
                <a:ea typeface="Cambria" charset="0"/>
                <a:cs typeface="Cambria" charset="0"/>
                <a:sym typeface="PopplLaudatio-Regular"/>
              </a:rPr>
              <a:t>Future of the WSC, </a:t>
            </a:r>
            <a:r>
              <a:rPr lang="en-US" sz="3600" b="1" dirty="0">
                <a:solidFill>
                  <a:prstClr val="black"/>
                </a:solidFill>
                <a:latin typeface="Cambria" charset="0"/>
                <a:ea typeface="Cambria" charset="0"/>
                <a:cs typeface="Cambria" charset="0"/>
                <a:sym typeface="PopplLaudatio-Regular"/>
              </a:rPr>
              <a:t>Motions </a:t>
            </a:r>
            <a:r>
              <a:rPr lang="en-US" sz="3600" b="1" dirty="0" smtClean="0">
                <a:solidFill>
                  <a:prstClr val="black"/>
                </a:solidFill>
                <a:latin typeface="Cambria" charset="0"/>
                <a:ea typeface="Cambria" charset="0"/>
                <a:cs typeface="Cambria" charset="0"/>
                <a:sym typeface="PopplLaudatio-Regular"/>
              </a:rPr>
              <a:t>15-25—</a:t>
            </a:r>
            <a:r>
              <a:rPr lang="en-US" sz="3600" b="1" dirty="0" smtClean="0">
                <a:latin typeface="Cambria" charset="0"/>
                <a:ea typeface="Cambria" charset="0"/>
                <a:cs typeface="Cambria" charset="0"/>
                <a:sym typeface="PopplLaudatio-Regular"/>
              </a:rPr>
              <a:t>role </a:t>
            </a:r>
            <a:r>
              <a:rPr lang="en-US" sz="3600" b="1" dirty="0">
                <a:latin typeface="Cambria" charset="0"/>
                <a:ea typeface="Cambria" charset="0"/>
                <a:cs typeface="Cambria" charset="0"/>
                <a:sym typeface="PopplLaudatio-Regular"/>
              </a:rPr>
              <a:t>of zones, </a:t>
            </a:r>
            <a:r>
              <a:rPr lang="en-US" sz="3600" b="1" dirty="0" smtClean="0">
                <a:latin typeface="Cambria" charset="0"/>
                <a:ea typeface="Cambria" charset="0"/>
                <a:cs typeface="Cambria" charset="0"/>
                <a:sym typeface="PopplLaudatio-Regular"/>
              </a:rPr>
              <a:t>zonal seating</a:t>
            </a:r>
            <a:r>
              <a:rPr lang="en-US" sz="3600" b="1" dirty="0">
                <a:latin typeface="Cambria" charset="0"/>
                <a:ea typeface="Cambria" charset="0"/>
                <a:cs typeface="Cambria" charset="0"/>
                <a:sym typeface="PopplLaudatio-Regular"/>
              </a:rPr>
              <a:t>, and other WSC </a:t>
            </a:r>
            <a:r>
              <a:rPr lang="en-US" sz="3600" b="1" dirty="0" smtClean="0">
                <a:latin typeface="Cambria" charset="0"/>
                <a:ea typeface="Cambria" charset="0"/>
                <a:cs typeface="Cambria" charset="0"/>
                <a:sym typeface="PopplLaudatio-Regular"/>
              </a:rPr>
              <a:t>issues </a:t>
            </a:r>
          </a:p>
          <a:p>
            <a:pPr marL="514350" indent="-514350">
              <a:spcBef>
                <a:spcPts val="1800"/>
              </a:spcBef>
              <a:spcAft>
                <a:spcPts val="600"/>
              </a:spcAft>
              <a:buFont typeface="+mj-lt"/>
              <a:buAutoNum type="arabicPeriod"/>
              <a:defRPr sz="1800"/>
            </a:pPr>
            <a:r>
              <a:rPr lang="en-US" sz="2400" dirty="0" smtClean="0">
                <a:latin typeface="Cambria" charset="0"/>
                <a:ea typeface="Cambria" charset="0"/>
                <a:cs typeface="Cambria" charset="0"/>
                <a:sym typeface="PopplLaudatio-Regular"/>
              </a:rPr>
              <a:t>NAWS Strategic </a:t>
            </a:r>
            <a:r>
              <a:rPr lang="en-US" sz="2400" dirty="0">
                <a:latin typeface="Cambria" charset="0"/>
                <a:ea typeface="Cambria" charset="0"/>
                <a:cs typeface="Cambria" charset="0"/>
                <a:sym typeface="PopplLaudatio-Regular"/>
              </a:rPr>
              <a:t>Plan and </a:t>
            </a:r>
            <a:r>
              <a:rPr lang="en-US" sz="2400" i="1" dirty="0">
                <a:latin typeface="Cambria" charset="0"/>
                <a:ea typeface="Cambria" charset="0"/>
                <a:cs typeface="Cambria" charset="0"/>
                <a:sym typeface="PopplLaudatio-Regular"/>
              </a:rPr>
              <a:t>CAR</a:t>
            </a:r>
            <a:r>
              <a:rPr lang="en-US" sz="2400" dirty="0">
                <a:latin typeface="Cambria" charset="0"/>
                <a:ea typeface="Cambria" charset="0"/>
                <a:cs typeface="Cambria" charset="0"/>
                <a:sym typeface="PopplLaudatio-Regular"/>
              </a:rPr>
              <a:t> </a:t>
            </a:r>
            <a:r>
              <a:rPr lang="en-US" sz="2400" dirty="0" smtClean="0">
                <a:latin typeface="Cambria" charset="0"/>
                <a:ea typeface="Cambria" charset="0"/>
                <a:cs typeface="Cambria" charset="0"/>
                <a:sym typeface="PopplLaudatio-Regular"/>
              </a:rPr>
              <a:t>survey</a:t>
            </a:r>
            <a:endParaRPr lang="en-US" sz="2400" dirty="0">
              <a:latin typeface="Cambria" charset="0"/>
              <a:ea typeface="Cambria" charset="0"/>
              <a:cs typeface="Cambria" charset="0"/>
              <a:sym typeface="PopplLaudatio-Regular"/>
            </a:endParaRP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128342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00300" y="3803650"/>
            <a:ext cx="9436395" cy="2640012"/>
          </a:xfrm>
        </p:spPr>
        <p:txBody>
          <a:bodyPr>
            <a:noAutofit/>
          </a:bodyPr>
          <a:lstStyle/>
          <a:p>
            <a:pPr marL="0" indent="0">
              <a:lnSpc>
                <a:spcPct val="100000"/>
              </a:lnSpc>
              <a:buNone/>
            </a:pPr>
            <a:r>
              <a:rPr lang="en-US" sz="3200" b="1" dirty="0" smtClean="0">
                <a:latin typeface="+mj-lt"/>
              </a:rPr>
              <a:t>Intent</a:t>
            </a:r>
            <a:r>
              <a:rPr lang="en-US" sz="3200" b="1" dirty="0">
                <a:latin typeface="+mj-lt"/>
              </a:rPr>
              <a:t>: </a:t>
            </a:r>
            <a:r>
              <a:rPr lang="en-US" sz="3200" dirty="0">
                <a:latin typeface="+mj-lt"/>
              </a:rPr>
              <a:t>To better understand the diverse nature of zones, help inform discussions at the 2020 WSC and lead to well considered changes to representation that can be applied to any Zone. </a:t>
            </a:r>
          </a:p>
          <a:p>
            <a:pPr marL="0" indent="0">
              <a:lnSpc>
                <a:spcPct val="100000"/>
              </a:lnSpc>
              <a:spcBef>
                <a:spcPts val="600"/>
              </a:spcBef>
              <a:buNone/>
            </a:pPr>
            <a:r>
              <a:rPr lang="en-US" sz="3200" b="1" dirty="0" smtClean="0">
                <a:latin typeface="+mj-lt"/>
              </a:rPr>
              <a:t>Makers: </a:t>
            </a:r>
            <a:r>
              <a:rPr lang="en-US" sz="3200" dirty="0">
                <a:latin typeface="+mj-lt"/>
              </a:rPr>
              <a:t>Australia Region and </a:t>
            </a:r>
            <a:r>
              <a:rPr lang="en-US" sz="3200" dirty="0" err="1">
                <a:latin typeface="+mj-lt"/>
              </a:rPr>
              <a:t>Aotearoa</a:t>
            </a:r>
            <a:r>
              <a:rPr lang="en-US" sz="3200" dirty="0">
                <a:latin typeface="+mj-lt"/>
              </a:rPr>
              <a:t> NZ Region</a:t>
            </a:r>
          </a:p>
        </p:txBody>
      </p:sp>
      <p:sp>
        <p:nvSpPr>
          <p:cNvPr id="4" name="Shape 75"/>
          <p:cNvSpPr/>
          <p:nvPr/>
        </p:nvSpPr>
        <p:spPr>
          <a:xfrm>
            <a:off x="317499" y="34503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5" name="Shape 74"/>
          <p:cNvSpPr/>
          <p:nvPr/>
        </p:nvSpPr>
        <p:spPr>
          <a:xfrm>
            <a:off x="366486" y="731813"/>
            <a:ext cx="11014530" cy="2797207"/>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lang="en-US" sz="3500" b="1" dirty="0">
                <a:latin typeface="+mj-lt"/>
              </a:rPr>
              <a:t>Motion 16: </a:t>
            </a:r>
            <a:r>
              <a:rPr lang="en-US" sz="3200" dirty="0">
                <a:latin typeface="+mj-lt"/>
              </a:rPr>
              <a:t>That the WB develop a project plan, </a:t>
            </a:r>
            <a:r>
              <a:rPr lang="en-US" sz="3200" dirty="0" smtClean="0">
                <a:latin typeface="+mj-lt"/>
              </a:rPr>
              <a:t/>
            </a:r>
            <a:br>
              <a:rPr lang="en-US" sz="3200" dirty="0" smtClean="0">
                <a:latin typeface="+mj-lt"/>
              </a:rPr>
            </a:br>
            <a:r>
              <a:rPr lang="en-US" sz="3200" dirty="0" smtClean="0">
                <a:latin typeface="+mj-lt"/>
              </a:rPr>
              <a:t>including </a:t>
            </a:r>
            <a:r>
              <a:rPr lang="en-US" sz="3200" dirty="0">
                <a:latin typeface="+mj-lt"/>
              </a:rPr>
              <a:t>budget and timeline, for presentation at WSC 2020 on the role of Zones, their relationship to the wider fellowship, including integrating Zonal Delegate participation into the decision making process at WSC.</a:t>
            </a:r>
            <a:endParaRPr sz="3200" dirty="0">
              <a:latin typeface="+mj-lt"/>
              <a:ea typeface="Cambria" charset="0"/>
              <a:cs typeface="Cambria" charset="0"/>
              <a:sym typeface="BotonBQ-Regular"/>
            </a:endParaRPr>
          </a:p>
        </p:txBody>
      </p:sp>
    </p:spTree>
    <p:extLst>
      <p:ext uri="{BB962C8B-B14F-4D97-AF65-F5344CB8AC3E}">
        <p14:creationId xmlns:p14="http://schemas.microsoft.com/office/powerpoint/2010/main" val="159862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1939" y="2353671"/>
            <a:ext cx="10395405" cy="4504329"/>
          </a:xfrm>
        </p:spPr>
        <p:txBody>
          <a:bodyPr>
            <a:noAutofit/>
          </a:bodyPr>
          <a:lstStyle/>
          <a:p>
            <a:pPr marL="0" indent="0">
              <a:lnSpc>
                <a:spcPct val="100000"/>
              </a:lnSpc>
              <a:buNone/>
            </a:pPr>
            <a:r>
              <a:rPr lang="en-US" sz="3200" dirty="0">
                <a:latin typeface="+mj-lt"/>
              </a:rPr>
              <a:t>Before moving forward to Zonal representation, we need to properly understand the Role of Zones, the services they provide, and their relationships with both their member communities and the wider Fellowship. This will enable us to create viable change if necessary. We will have a better understanding of Zones, and of how they may formally fit into the WSC.</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6</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Tree>
    <p:extLst>
      <p:ext uri="{BB962C8B-B14F-4D97-AF65-F5344CB8AC3E}">
        <p14:creationId xmlns:p14="http://schemas.microsoft.com/office/powerpoint/2010/main" val="1222651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6</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Content Placeholder 2"/>
          <p:cNvSpPr txBox="1">
            <a:spLocks/>
          </p:cNvSpPr>
          <p:nvPr/>
        </p:nvSpPr>
        <p:spPr>
          <a:xfrm>
            <a:off x="1222603" y="2358740"/>
            <a:ext cx="10484983" cy="474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Blip>
                <a:blip r:embed="rId3"/>
              </a:buBlip>
            </a:pPr>
            <a:r>
              <a:rPr lang="en-US" sz="3200" dirty="0">
                <a:latin typeface="+mj-lt"/>
              </a:rPr>
              <a:t>The Future of the WSC has been a project focus for World Services for the last two Conference cycles, and this project would be in concert with that focus. </a:t>
            </a:r>
          </a:p>
          <a:p>
            <a:pPr marL="457200" indent="-457200">
              <a:lnSpc>
                <a:spcPct val="100000"/>
              </a:lnSpc>
              <a:spcBef>
                <a:spcPts val="1200"/>
              </a:spcBef>
              <a:buBlip>
                <a:blip r:embed="rId3"/>
              </a:buBlip>
            </a:pPr>
            <a:r>
              <a:rPr lang="en-US" sz="3200" dirty="0">
                <a:latin typeface="+mj-lt"/>
              </a:rPr>
              <a:t>If the Conference supports Motion 15, the information from that meeting of zonal representatives would inform the frame of this project plan and, most likely, the work itself, were the project plan to be approved. </a:t>
            </a:r>
          </a:p>
        </p:txBody>
      </p:sp>
    </p:spTree>
    <p:extLst>
      <p:ext uri="{BB962C8B-B14F-4D97-AF65-F5344CB8AC3E}">
        <p14:creationId xmlns:p14="http://schemas.microsoft.com/office/powerpoint/2010/main" val="1981990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1194" y="2151245"/>
            <a:ext cx="11280192" cy="4745038"/>
          </a:xfrm>
        </p:spPr>
        <p:txBody>
          <a:bodyPr>
            <a:normAutofit/>
          </a:bodyPr>
          <a:lstStyle/>
          <a:p>
            <a:pPr marL="0" lvl="1" indent="0" defTabSz="457200">
              <a:lnSpc>
                <a:spcPct val="100000"/>
              </a:lnSpc>
              <a:buNone/>
              <a:defRPr sz="1800"/>
            </a:pPr>
            <a:r>
              <a:rPr lang="en-US" sz="3000" b="1" dirty="0">
                <a:latin typeface="+mj-lt"/>
              </a:rPr>
              <a:t>Motion 16: </a:t>
            </a:r>
            <a:r>
              <a:rPr lang="en-US" sz="3000" dirty="0">
                <a:latin typeface="+mj-lt"/>
              </a:rPr>
              <a:t>That the WB develop a project plan, </a:t>
            </a:r>
            <a:r>
              <a:rPr lang="en-US" sz="3000" dirty="0" smtClean="0">
                <a:latin typeface="+mj-lt"/>
              </a:rPr>
              <a:t>including </a:t>
            </a:r>
            <a:r>
              <a:rPr lang="en-US" sz="3000" dirty="0">
                <a:latin typeface="+mj-lt"/>
              </a:rPr>
              <a:t>budget and timeline, for presentation at WSC 2020 on the role of Zones, their relationship to the wider fellowship, including integrating Zonal Delegate participation into the decision making process </a:t>
            </a:r>
            <a:r>
              <a:rPr lang="en-US" sz="3000" dirty="0" smtClean="0">
                <a:latin typeface="+mj-lt"/>
              </a:rPr>
              <a:t/>
            </a:r>
            <a:br>
              <a:rPr lang="en-US" sz="3000" dirty="0" smtClean="0">
                <a:latin typeface="+mj-lt"/>
              </a:rPr>
            </a:br>
            <a:r>
              <a:rPr lang="en-US" sz="3000" dirty="0" smtClean="0">
                <a:latin typeface="+mj-lt"/>
              </a:rPr>
              <a:t>at </a:t>
            </a:r>
            <a:r>
              <a:rPr lang="en-US" sz="3000" dirty="0">
                <a:latin typeface="+mj-lt"/>
              </a:rPr>
              <a:t>WSC</a:t>
            </a:r>
            <a:r>
              <a:rPr lang="en-US" sz="3000" dirty="0" smtClean="0">
                <a:latin typeface="+mj-lt"/>
              </a:rPr>
              <a:t>.</a:t>
            </a:r>
          </a:p>
          <a:p>
            <a:pPr marL="0" lvl="1" indent="0" defTabSz="457200">
              <a:buNone/>
              <a:defRPr sz="1800"/>
            </a:pPr>
            <a:endParaRPr lang="en-US" sz="1000" dirty="0">
              <a:latin typeface="+mj-lt"/>
              <a:ea typeface="Cambria" charset="0"/>
              <a:cs typeface="Cambria" charset="0"/>
              <a:sym typeface="BotonBQ-Regular"/>
            </a:endParaRPr>
          </a:p>
          <a:p>
            <a:pPr marL="2012950" indent="0">
              <a:lnSpc>
                <a:spcPct val="100000"/>
              </a:lnSpc>
              <a:buNone/>
            </a:pPr>
            <a:r>
              <a:rPr lang="en-US" sz="3000" b="1" dirty="0">
                <a:latin typeface="+mj-lt"/>
              </a:rPr>
              <a:t>Intent: </a:t>
            </a:r>
            <a:r>
              <a:rPr lang="en-US" sz="3000" dirty="0">
                <a:latin typeface="+mj-lt"/>
              </a:rPr>
              <a:t>To better understand the diverse nature of zones, help inform discussions at the 2020 WSC and lead to well considered changes to representation that can be applied to any Zone. </a:t>
            </a:r>
          </a:p>
          <a:p>
            <a:pPr>
              <a:lnSpc>
                <a:spcPct val="100000"/>
              </a:lnSpc>
            </a:pPr>
            <a:endParaRPr lang="en-US" dirty="0">
              <a:latin typeface="+mj-lt"/>
            </a:endParaRPr>
          </a:p>
        </p:txBody>
      </p:sp>
    </p:spTree>
    <p:extLst>
      <p:ext uri="{BB962C8B-B14F-4D97-AF65-F5344CB8AC3E}">
        <p14:creationId xmlns:p14="http://schemas.microsoft.com/office/powerpoint/2010/main" val="1699501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211270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a:r>
              <a:rPr lang="en-US" sz="5400" b="1" dirty="0">
                <a:solidFill>
                  <a:prstClr val="black"/>
                </a:solidFill>
                <a:latin typeface="Cambria" panose="02040503050406030204"/>
              </a:rPr>
              <a:t>Regional motions related </a:t>
            </a:r>
            <a:br>
              <a:rPr lang="en-US" sz="5400" b="1" dirty="0">
                <a:solidFill>
                  <a:prstClr val="black"/>
                </a:solidFill>
                <a:latin typeface="Cambria" panose="02040503050406030204"/>
              </a:rPr>
            </a:br>
            <a:r>
              <a:rPr lang="en-US" sz="5400" b="1" dirty="0">
                <a:solidFill>
                  <a:prstClr val="black"/>
                </a:solidFill>
                <a:latin typeface="Cambria" panose="02040503050406030204"/>
              </a:rPr>
              <a:t>to zonal seating </a:t>
            </a:r>
            <a:r>
              <a:rPr lang="en-US" sz="5400" b="1" dirty="0" smtClean="0">
                <a:solidFill>
                  <a:prstClr val="black"/>
                </a:solidFill>
                <a:latin typeface="Cambria" panose="02040503050406030204"/>
              </a:rPr>
              <a:t>at the WSC</a:t>
            </a:r>
            <a:endParaRPr lang="en-US" sz="5400" b="1" dirty="0">
              <a:solidFill>
                <a:prstClr val="black"/>
              </a:solidFill>
              <a:latin typeface="Cambria" panose="02040503050406030204"/>
            </a:endParaRPr>
          </a:p>
        </p:txBody>
      </p:sp>
    </p:spTree>
    <p:extLst>
      <p:ext uri="{BB962C8B-B14F-4D97-AF65-F5344CB8AC3E}">
        <p14:creationId xmlns:p14="http://schemas.microsoft.com/office/powerpoint/2010/main" val="202067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887" y="2214562"/>
            <a:ext cx="11187113" cy="4643438"/>
          </a:xfrm>
        </p:spPr>
        <p:txBody>
          <a:bodyPr>
            <a:noAutofit/>
          </a:bodyPr>
          <a:lstStyle/>
          <a:p>
            <a:pPr marL="0" indent="0">
              <a:lnSpc>
                <a:spcPct val="100000"/>
              </a:lnSpc>
              <a:buNone/>
            </a:pPr>
            <a:r>
              <a:rPr lang="en-US" dirty="0" smtClean="0">
                <a:latin typeface="+mj-lt"/>
              </a:rPr>
              <a:t>The following points summarize the Board’s response to motions 17 through 21:</a:t>
            </a:r>
          </a:p>
          <a:p>
            <a:pPr>
              <a:lnSpc>
                <a:spcPct val="100000"/>
              </a:lnSpc>
            </a:pPr>
            <a:r>
              <a:rPr lang="en-US" dirty="0" smtClean="0">
                <a:latin typeface="+mj-lt"/>
              </a:rPr>
              <a:t>Not the Board’s role to lead the WSC toward a specific model for seating, but we do believe that change is necessary if the WSC is to be sustainable and effective</a:t>
            </a:r>
          </a:p>
          <a:p>
            <a:pPr>
              <a:lnSpc>
                <a:spcPct val="100000"/>
              </a:lnSpc>
            </a:pPr>
            <a:r>
              <a:rPr lang="en-US" dirty="0" smtClean="0">
                <a:latin typeface="+mj-lt"/>
              </a:rPr>
              <a:t>Commitment made by Board at WSC 2016 to not make a specific recommendation for changes in seating this cycle </a:t>
            </a:r>
          </a:p>
          <a:p>
            <a:pPr>
              <a:lnSpc>
                <a:spcPct val="100000"/>
              </a:lnSpc>
            </a:pPr>
            <a:r>
              <a:rPr lang="en-US" dirty="0">
                <a:latin typeface="+mj-lt"/>
              </a:rPr>
              <a:t>Change in seating is a decision for the Fellowship, and the Board will support any consensus the Conference is able to reach</a:t>
            </a:r>
          </a:p>
          <a:p>
            <a:pPr>
              <a:lnSpc>
                <a:spcPct val="120000"/>
              </a:lnSpc>
            </a:pPr>
            <a:endParaRPr lang="en-US" i="1" dirty="0" smtClean="0">
              <a:latin typeface="+mj-lt"/>
            </a:endParaRPr>
          </a:p>
        </p:txBody>
      </p:sp>
      <p:sp>
        <p:nvSpPr>
          <p:cNvPr id="4" name="TextBox 3"/>
          <p:cNvSpPr txBox="1"/>
          <p:nvPr/>
        </p:nvSpPr>
        <p:spPr>
          <a:xfrm>
            <a:off x="320040" y="287171"/>
            <a:ext cx="11981497"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mj-lt"/>
              </a:rPr>
              <a:t>Regional motions related to </a:t>
            </a:r>
            <a:r>
              <a:rPr lang="en-US" sz="4500" b="1" dirty="0" smtClean="0">
                <a:latin typeface="+mj-lt"/>
              </a:rPr>
              <a:t/>
            </a:r>
            <a:br>
              <a:rPr lang="en-US" sz="4500" b="1" dirty="0" smtClean="0">
                <a:latin typeface="+mj-lt"/>
              </a:rPr>
            </a:br>
            <a:r>
              <a:rPr lang="en-US" sz="4500" b="1" dirty="0">
                <a:latin typeface="+mj-lt"/>
              </a:rPr>
              <a:t>zonal</a:t>
            </a:r>
            <a:r>
              <a:rPr lang="en-US" sz="4500" b="1" dirty="0"/>
              <a:t> </a:t>
            </a:r>
            <a:r>
              <a:rPr lang="en-US" sz="4500" b="1" dirty="0" smtClean="0">
                <a:latin typeface="+mj-lt"/>
              </a:rPr>
              <a:t>seating at </a:t>
            </a:r>
            <a:r>
              <a:rPr lang="en-US" sz="4500" b="1" dirty="0">
                <a:latin typeface="+mj-lt"/>
              </a:rPr>
              <a:t>the WSC</a:t>
            </a:r>
            <a:endParaRPr lang="en-US" sz="4500" b="1" dirty="0">
              <a:latin typeface="+mj-lt"/>
              <a:ea typeface="Cambria" charset="0"/>
              <a:cs typeface="Cambria" charset="0"/>
            </a:endParaRPr>
          </a:p>
        </p:txBody>
      </p:sp>
      <p:pic>
        <p:nvPicPr>
          <p:cNvPr id="6"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2378623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888" y="2214562"/>
            <a:ext cx="10110788" cy="4643438"/>
          </a:xfrm>
        </p:spPr>
        <p:txBody>
          <a:bodyPr>
            <a:noAutofit/>
          </a:bodyPr>
          <a:lstStyle/>
          <a:p>
            <a:pPr marL="0" indent="0">
              <a:lnSpc>
                <a:spcPct val="100000"/>
              </a:lnSpc>
              <a:buNone/>
            </a:pPr>
            <a:r>
              <a:rPr lang="en-US" sz="3000" dirty="0">
                <a:latin typeface="+mj-lt"/>
              </a:rPr>
              <a:t>The following resources provide further background  information response to motions 17 through 21:</a:t>
            </a:r>
          </a:p>
          <a:p>
            <a:pPr>
              <a:lnSpc>
                <a:spcPct val="100000"/>
              </a:lnSpc>
            </a:pPr>
            <a:r>
              <a:rPr lang="en-US" sz="3000" dirty="0">
                <a:latin typeface="+mj-lt"/>
              </a:rPr>
              <a:t>2016 </a:t>
            </a:r>
            <a:r>
              <a:rPr lang="en-US" sz="3000" i="1" dirty="0">
                <a:latin typeface="+mj-lt"/>
              </a:rPr>
              <a:t>Conference Report </a:t>
            </a:r>
            <a:r>
              <a:rPr lang="en-US" sz="3000" dirty="0">
                <a:latin typeface="+mj-lt"/>
              </a:rPr>
              <a:t>contains a collection of sources related to WSC seating - </a:t>
            </a:r>
            <a:r>
              <a:rPr lang="en-US" sz="3000" dirty="0">
                <a:latin typeface="+mj-lt"/>
                <a:hlinkClick r:id="rId3"/>
              </a:rPr>
              <a:t>www.na.org/conference</a:t>
            </a:r>
            <a:r>
              <a:rPr lang="en-US" sz="3000" dirty="0">
                <a:latin typeface="+mj-lt"/>
              </a:rPr>
              <a:t> </a:t>
            </a:r>
          </a:p>
          <a:p>
            <a:pPr lvl="0">
              <a:lnSpc>
                <a:spcPct val="100000"/>
              </a:lnSpc>
            </a:pPr>
            <a:r>
              <a:rPr lang="en-US" sz="3000" dirty="0">
                <a:latin typeface="+mj-lt"/>
              </a:rPr>
              <a:t>May 2017 Future of the WSC report focused on the need for change in representation to the WSC - </a:t>
            </a:r>
            <a:r>
              <a:rPr lang="en-US" sz="3000" dirty="0">
                <a:solidFill>
                  <a:prstClr val="black"/>
                </a:solidFill>
                <a:latin typeface="+mj-lt"/>
                <a:hlinkClick r:id="rId4"/>
              </a:rPr>
              <a:t>www.na.org/future</a:t>
            </a:r>
            <a:r>
              <a:rPr lang="en-US" sz="3000" dirty="0">
                <a:solidFill>
                  <a:prstClr val="black"/>
                </a:solidFill>
                <a:latin typeface="+mj-lt"/>
              </a:rPr>
              <a:t> </a:t>
            </a:r>
            <a:endParaRPr lang="en-US" sz="3000" dirty="0">
              <a:latin typeface="+mj-lt"/>
            </a:endParaRPr>
          </a:p>
          <a:p>
            <a:pPr>
              <a:lnSpc>
                <a:spcPct val="100000"/>
              </a:lnSpc>
            </a:pPr>
            <a:r>
              <a:rPr lang="en-US" sz="3000" dirty="0">
                <a:latin typeface="+mj-lt"/>
              </a:rPr>
              <a:t>Direct links to both reports available in the </a:t>
            </a:r>
            <a:r>
              <a:rPr lang="en-US" sz="3000" i="1" dirty="0" smtClean="0">
                <a:latin typeface="+mj-lt"/>
              </a:rPr>
              <a:t>CAR</a:t>
            </a:r>
            <a:endParaRPr lang="en-US" sz="3000" i="1" dirty="0">
              <a:latin typeface="+mj-lt"/>
            </a:endParaRPr>
          </a:p>
        </p:txBody>
      </p:sp>
      <p:sp>
        <p:nvSpPr>
          <p:cNvPr id="4" name="TextBox 3"/>
          <p:cNvSpPr txBox="1"/>
          <p:nvPr/>
        </p:nvSpPr>
        <p:spPr>
          <a:xfrm>
            <a:off x="320040" y="287171"/>
            <a:ext cx="11981497"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mj-lt"/>
              </a:rPr>
              <a:t>Regional motions related to </a:t>
            </a:r>
            <a:r>
              <a:rPr lang="en-US" sz="4500" b="1" dirty="0" smtClean="0">
                <a:latin typeface="+mj-lt"/>
              </a:rPr>
              <a:t/>
            </a:r>
            <a:br>
              <a:rPr lang="en-US" sz="4500" b="1" dirty="0" smtClean="0">
                <a:latin typeface="+mj-lt"/>
              </a:rPr>
            </a:br>
            <a:r>
              <a:rPr lang="en-US" sz="4500" b="1" dirty="0">
                <a:latin typeface="+mj-lt"/>
              </a:rPr>
              <a:t>zonal</a:t>
            </a:r>
            <a:r>
              <a:rPr lang="en-US" sz="4500" b="1" dirty="0"/>
              <a:t> </a:t>
            </a:r>
            <a:r>
              <a:rPr lang="en-US" sz="4500" b="1" dirty="0" smtClean="0">
                <a:latin typeface="+mj-lt"/>
              </a:rPr>
              <a:t>seating at </a:t>
            </a:r>
            <a:r>
              <a:rPr lang="en-US" sz="4500" b="1" dirty="0">
                <a:latin typeface="+mj-lt"/>
              </a:rPr>
              <a:t>the WSC</a:t>
            </a:r>
            <a:endParaRPr lang="en-US" sz="4500" b="1" dirty="0">
              <a:latin typeface="+mj-lt"/>
              <a:ea typeface="Cambria" charset="0"/>
              <a:cs typeface="Cambria" charset="0"/>
            </a:endParaRPr>
          </a:p>
        </p:txBody>
      </p:sp>
      <p:pic>
        <p:nvPicPr>
          <p:cNvPr id="6"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377324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5"/>
          <p:cNvSpPr/>
          <p:nvPr/>
        </p:nvSpPr>
        <p:spPr>
          <a:xfrm>
            <a:off x="317499" y="5247182"/>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7" name="Shape 74"/>
          <p:cNvSpPr/>
          <p:nvPr/>
        </p:nvSpPr>
        <p:spPr>
          <a:xfrm>
            <a:off x="343823" y="653131"/>
            <a:ext cx="11335862" cy="5559410"/>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7</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2800" dirty="0">
                <a:latin typeface="+mj-lt"/>
              </a:rPr>
              <a:t>To approve a change in the description of </a:t>
            </a:r>
            <a:endParaRPr lang="en-US" sz="2800" dirty="0" smtClean="0">
              <a:latin typeface="+mj-lt"/>
            </a:endParaRPr>
          </a:p>
          <a:p>
            <a:pPr marL="0" lvl="1" defTabSz="457200">
              <a:defRPr sz="1800"/>
            </a:pPr>
            <a:r>
              <a:rPr lang="en-US" sz="2800" dirty="0" smtClean="0">
                <a:latin typeface="+mj-lt"/>
              </a:rPr>
              <a:t>World </a:t>
            </a:r>
            <a:r>
              <a:rPr lang="en-US" sz="2800" dirty="0">
                <a:latin typeface="+mj-lt"/>
              </a:rPr>
              <a:t>Service Conference participants from regional delegates to zonal delegates. This change will occur over 3 conference cycles from 2018 to 2024 with the choice of representation left to the seated regions during this transition period. These three conference cycles will be used to develop details for the future. Any policies or ideas developed will be presented back to the fellowship in the </a:t>
            </a:r>
            <a:r>
              <a:rPr lang="en-US" sz="2800" i="1" dirty="0">
                <a:latin typeface="+mj-lt"/>
              </a:rPr>
              <a:t>CAR</a:t>
            </a:r>
            <a:r>
              <a:rPr lang="en-US" sz="2800" dirty="0">
                <a:latin typeface="+mj-lt"/>
              </a:rPr>
              <a:t>. Zonal delegates attending the WSC will carry a vote for all of their seated regions that are not represented by a regional delegate. No new regional seating requests will be considered during the transition.</a:t>
            </a:r>
            <a:endParaRPr sz="2800" dirty="0">
              <a:latin typeface="+mj-lt"/>
              <a:ea typeface="Cambria" charset="0"/>
              <a:cs typeface="Cambria" charset="0"/>
              <a:sym typeface="BotonBQ-Regular"/>
            </a:endParaRPr>
          </a:p>
        </p:txBody>
      </p:sp>
      <p:sp>
        <p:nvSpPr>
          <p:cNvPr id="11" name="Shape 76"/>
          <p:cNvSpPr/>
          <p:nvPr/>
        </p:nvSpPr>
        <p:spPr>
          <a:xfrm>
            <a:off x="1093382" y="5429086"/>
            <a:ext cx="10748592" cy="122368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r>
              <a:rPr lang="en-US" sz="2800" b="1" dirty="0">
                <a:latin typeface="+mj-lt"/>
              </a:rPr>
              <a:t>Intent: </a:t>
            </a:r>
            <a:r>
              <a:rPr lang="en-US" sz="2800" dirty="0">
                <a:latin typeface="+mj-lt"/>
              </a:rPr>
              <a:t>To allow for a transition to zonal representation with the choice of representation left to the seated region during the transition.</a:t>
            </a:r>
          </a:p>
          <a:p>
            <a:r>
              <a:rPr lang="en-US" sz="2800" b="1" dirty="0">
                <a:latin typeface="+mj-lt"/>
              </a:rPr>
              <a:t>Maker: </a:t>
            </a:r>
            <a:r>
              <a:rPr lang="en-US" sz="2800" dirty="0">
                <a:latin typeface="+mj-lt"/>
              </a:rPr>
              <a:t>Portugal Region</a:t>
            </a:r>
          </a:p>
        </p:txBody>
      </p:sp>
    </p:spTree>
    <p:extLst>
      <p:ext uri="{BB962C8B-B14F-4D97-AF65-F5344CB8AC3E}">
        <p14:creationId xmlns:p14="http://schemas.microsoft.com/office/powerpoint/2010/main" val="1510561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7</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6" name="Shape 86"/>
          <p:cNvSpPr/>
          <p:nvPr/>
        </p:nvSpPr>
        <p:spPr>
          <a:xfrm>
            <a:off x="443752" y="2126530"/>
            <a:ext cx="11379947" cy="473975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2800" dirty="0" smtClean="0">
                <a:latin typeface="+mj-lt"/>
              </a:rPr>
              <a:t>We </a:t>
            </a:r>
            <a:r>
              <a:rPr lang="en-US" sz="2800" dirty="0">
                <a:latin typeface="+mj-lt"/>
              </a:rPr>
              <a:t>believe that the current WSC is not as effective as it could be. We hope to move forward in the direction of zonal seating. The challenges of organizing a meeting of 118 RDs, 88 Alternates and 15 World board members has lead a lot of procedural discussions at WSC. The 200+ attendance has limited the involvement of many delegates in the meeting and its discussions. This has led to a WSC that many members find frustrating and ineffectual. </a:t>
            </a:r>
            <a:r>
              <a:rPr lang="en-US" sz="2800" dirty="0" smtClean="0">
                <a:latin typeface="+mj-lt"/>
              </a:rPr>
              <a:t>We believe that moving towards Zonal representation and having less members at the WSC meeting would better allow a conscience to form increasing the accountability and effectiveness of world services thus hopefully developing the connection between WSO and the regions. . . .</a:t>
            </a:r>
            <a:endParaRPr lang="en-US" sz="2800" dirty="0">
              <a:latin typeface="+mj-lt"/>
            </a:endParaRPr>
          </a:p>
        </p:txBody>
      </p:sp>
    </p:spTree>
    <p:extLst>
      <p:ext uri="{BB962C8B-B14F-4D97-AF65-F5344CB8AC3E}">
        <p14:creationId xmlns:p14="http://schemas.microsoft.com/office/powerpoint/2010/main" val="3432087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7</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6" name="Shape 86"/>
          <p:cNvSpPr/>
          <p:nvPr/>
        </p:nvSpPr>
        <p:spPr>
          <a:xfrm>
            <a:off x="443752" y="2126530"/>
            <a:ext cx="11379947" cy="30162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2800" dirty="0" smtClean="0">
                <a:latin typeface="+mj-lt"/>
              </a:rPr>
              <a:t>We </a:t>
            </a:r>
            <a:r>
              <a:rPr lang="en-US" sz="2800" dirty="0">
                <a:latin typeface="+mj-lt"/>
              </a:rPr>
              <a:t>understand that some zones would be ready to move straight to having zonal representation and others would need time to make changes. If we can agree where we want to go then we can work out how to get there. This would also enable the cost of the WSC to decrease and lead to money being freed for our primary purpose. Zonal seating would also mean that all NA communities are represented at the WSC because they adhere to a zone and thereby make the WSC a truly inclusive body.</a:t>
            </a:r>
          </a:p>
        </p:txBody>
      </p:sp>
    </p:spTree>
    <p:extLst>
      <p:ext uri="{BB962C8B-B14F-4D97-AF65-F5344CB8AC3E}">
        <p14:creationId xmlns:p14="http://schemas.microsoft.com/office/powerpoint/2010/main" val="19280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2018 </a:t>
            </a:r>
            <a:r>
              <a:rPr lang="en-US" sz="4500" b="1" i="1" dirty="0" smtClean="0">
                <a:latin typeface="Cambria" charset="0"/>
                <a:ea typeface="Cambria" charset="0"/>
                <a:cs typeface="Cambria" charset="0"/>
              </a:rPr>
              <a:t>CAR</a:t>
            </a:r>
            <a:r>
              <a:rPr lang="en-US" sz="4500" b="1" dirty="0" smtClean="0">
                <a:latin typeface="Cambria" charset="0"/>
                <a:ea typeface="Cambria" charset="0"/>
                <a:cs typeface="Cambria" charset="0"/>
              </a:rPr>
              <a:t> PowerPoints</a:t>
            </a:r>
            <a:endParaRPr lang="en-US" sz="4500" b="1" dirty="0">
              <a:latin typeface="Cambria" charset="0"/>
              <a:ea typeface="Cambria" charset="0"/>
              <a:cs typeface="Cambria" charset="0"/>
            </a:endParaRPr>
          </a:p>
        </p:txBody>
      </p:sp>
      <p:sp>
        <p:nvSpPr>
          <p:cNvPr id="3" name="Shape 68"/>
          <p:cNvSpPr/>
          <p:nvPr/>
        </p:nvSpPr>
        <p:spPr>
          <a:xfrm>
            <a:off x="2214906" y="2247552"/>
            <a:ext cx="8427788" cy="411667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oAutofit/>
          </a:bodyPr>
          <a:lstStyle/>
          <a:p>
            <a:pPr marL="457200" indent="-457200">
              <a:lnSpc>
                <a:spcPct val="105000"/>
              </a:lnSpc>
              <a:spcAft>
                <a:spcPts val="1200"/>
              </a:spcAft>
              <a:buSzPct val="75000"/>
              <a:buBlip>
                <a:blip r:embed="rId3"/>
              </a:buBlip>
              <a:defRPr sz="1800"/>
            </a:pPr>
            <a:r>
              <a:rPr lang="en-US" sz="3300" dirty="0" smtClean="0">
                <a:latin typeface="Cambria" charset="0"/>
                <a:ea typeface="Cambria" charset="0"/>
                <a:cs typeface="Cambria" charset="0"/>
                <a:sym typeface="PopplLaudatio-Regular"/>
              </a:rPr>
              <a:t>These PowerPoints </a:t>
            </a:r>
            <a:r>
              <a:rPr lang="en-US" sz="3300" dirty="0">
                <a:latin typeface="Cambria" charset="0"/>
                <a:ea typeface="Cambria" charset="0"/>
                <a:cs typeface="Cambria" charset="0"/>
                <a:sym typeface="PopplLaudatio-Regular"/>
              </a:rPr>
              <a:t>only cover the main points of the </a:t>
            </a:r>
            <a:r>
              <a:rPr lang="en-US" sz="3300" i="1" dirty="0">
                <a:latin typeface="Cambria" charset="0"/>
                <a:ea typeface="Cambria" charset="0"/>
                <a:cs typeface="Cambria" charset="0"/>
                <a:sym typeface="PopplLaudatio-Regular"/>
              </a:rPr>
              <a:t>CAR</a:t>
            </a:r>
            <a:r>
              <a:rPr lang="en-US" sz="3300" dirty="0">
                <a:latin typeface="Cambria" charset="0"/>
                <a:ea typeface="Cambria" charset="0"/>
                <a:cs typeface="Cambria" charset="0"/>
                <a:sym typeface="PopplLaudatio-Regular"/>
              </a:rPr>
              <a:t>. We encourage all members to read the </a:t>
            </a:r>
            <a:r>
              <a:rPr lang="en-US" sz="3300" i="1" dirty="0">
                <a:latin typeface="Cambria" charset="0"/>
                <a:ea typeface="Cambria" charset="0"/>
                <a:cs typeface="Cambria" charset="0"/>
                <a:sym typeface="PopplLaudatio-Regular"/>
              </a:rPr>
              <a:t>CAR</a:t>
            </a:r>
            <a:r>
              <a:rPr lang="en-US" sz="3300" dirty="0">
                <a:latin typeface="Cambria" charset="0"/>
                <a:ea typeface="Cambria" charset="0"/>
                <a:cs typeface="Cambria" charset="0"/>
                <a:sym typeface="PopplLaudatio-Regular"/>
              </a:rPr>
              <a:t> </a:t>
            </a:r>
            <a:r>
              <a:rPr lang="en-US" sz="3300" dirty="0" smtClean="0">
                <a:latin typeface="Cambria" charset="0"/>
                <a:ea typeface="Cambria" charset="0"/>
                <a:cs typeface="Cambria" charset="0"/>
                <a:sym typeface="PopplLaudatio-Regular"/>
              </a:rPr>
              <a:t>itself for complete information and essays. </a:t>
            </a:r>
          </a:p>
          <a:p>
            <a:pPr marL="457200" indent="-457200">
              <a:lnSpc>
                <a:spcPct val="105000"/>
              </a:lnSpc>
              <a:buSzPct val="75000"/>
              <a:buBlip>
                <a:blip r:embed="rId3"/>
              </a:buBlip>
              <a:defRPr sz="1800"/>
            </a:pPr>
            <a:r>
              <a:rPr lang="en-US" sz="3300" dirty="0" smtClean="0">
                <a:latin typeface="Cambria" charset="0"/>
                <a:ea typeface="Cambria" charset="0"/>
                <a:cs typeface="Cambria" charset="0"/>
                <a:sym typeface="PopplLaudatio-Regular"/>
              </a:rPr>
              <a:t>Please </a:t>
            </a:r>
            <a:r>
              <a:rPr lang="en-US" sz="3300" dirty="0">
                <a:latin typeface="Cambria" charset="0"/>
                <a:ea typeface="Cambria" charset="0"/>
                <a:cs typeface="Cambria" charset="0"/>
                <a:sym typeface="PopplLaudatio-Regular"/>
              </a:rPr>
              <a:t>visit </a:t>
            </a:r>
            <a:r>
              <a:rPr lang="en-US" sz="3300" dirty="0" smtClean="0">
                <a:latin typeface="Cambria" charset="0"/>
                <a:ea typeface="Cambria" charset="0"/>
                <a:cs typeface="Cambria" charset="0"/>
                <a:sym typeface="PopplLaudatio-Regular"/>
                <a:hlinkClick r:id="rId4"/>
              </a:rPr>
              <a:t>www.na.org/conference</a:t>
            </a:r>
            <a:r>
              <a:rPr lang="en-US" sz="3300" dirty="0" smtClean="0">
                <a:latin typeface="Cambria" charset="0"/>
                <a:ea typeface="Cambria" charset="0"/>
                <a:cs typeface="Cambria" charset="0"/>
                <a:sym typeface="PopplLaudatio-Regular"/>
              </a:rPr>
              <a:t> for </a:t>
            </a:r>
            <a:r>
              <a:rPr lang="en-US" sz="3300" dirty="0">
                <a:latin typeface="Cambria" charset="0"/>
                <a:ea typeface="Cambria" charset="0"/>
                <a:cs typeface="Cambria" charset="0"/>
                <a:sym typeface="PopplLaudatio-Regular"/>
              </a:rPr>
              <a:t>the </a:t>
            </a:r>
            <a:r>
              <a:rPr lang="en-US" sz="3300" dirty="0" smtClean="0">
                <a:latin typeface="Cambria" charset="0"/>
                <a:ea typeface="Cambria" charset="0"/>
                <a:cs typeface="Cambria" charset="0"/>
                <a:sym typeface="PopplLaudatio-Regular"/>
              </a:rPr>
              <a:t>2018 </a:t>
            </a:r>
            <a:r>
              <a:rPr lang="en-US" sz="3300" i="1" dirty="0" smtClean="0">
                <a:latin typeface="Cambria" charset="0"/>
                <a:ea typeface="Cambria" charset="0"/>
                <a:cs typeface="Cambria" charset="0"/>
                <a:sym typeface="PopplLaudatio-Regular"/>
              </a:rPr>
              <a:t>CAR, </a:t>
            </a:r>
            <a:r>
              <a:rPr lang="en-US" sz="3300" dirty="0" smtClean="0">
                <a:latin typeface="Cambria" charset="0"/>
                <a:ea typeface="Cambria" charset="0"/>
                <a:cs typeface="Cambria" charset="0"/>
                <a:sym typeface="PopplLaudatio-Regular"/>
              </a:rPr>
              <a:t>the </a:t>
            </a:r>
            <a:r>
              <a:rPr lang="en-US" sz="3300">
                <a:latin typeface="Cambria" charset="0"/>
                <a:ea typeface="Cambria" charset="0"/>
                <a:cs typeface="Cambria" charset="0"/>
                <a:sym typeface="PopplLaudatio-Regular"/>
              </a:rPr>
              <a:t>other </a:t>
            </a:r>
            <a:r>
              <a:rPr lang="en-US" sz="3300" smtClean="0">
                <a:latin typeface="Cambria" charset="0"/>
                <a:ea typeface="Cambria" charset="0"/>
                <a:cs typeface="Cambria" charset="0"/>
                <a:sym typeface="PopplLaudatio-Regular"/>
              </a:rPr>
              <a:t>PowerPoints, </a:t>
            </a:r>
            <a:br>
              <a:rPr lang="en-US" sz="3300" smtClean="0">
                <a:latin typeface="Cambria" charset="0"/>
                <a:ea typeface="Cambria" charset="0"/>
                <a:cs typeface="Cambria" charset="0"/>
                <a:sym typeface="PopplLaudatio-Regular"/>
              </a:rPr>
            </a:br>
            <a:r>
              <a:rPr lang="en-US" sz="3300" smtClean="0">
                <a:latin typeface="Cambria" charset="0"/>
                <a:ea typeface="Cambria" charset="0"/>
                <a:cs typeface="Cambria" charset="0"/>
                <a:sym typeface="PopplLaudatio-Regular"/>
              </a:rPr>
              <a:t>and </a:t>
            </a:r>
            <a:r>
              <a:rPr lang="en-US" sz="3300" dirty="0" smtClean="0">
                <a:latin typeface="Cambria" charset="0"/>
                <a:ea typeface="Cambria" charset="0"/>
                <a:cs typeface="Cambria" charset="0"/>
                <a:sym typeface="PopplLaudatio-Regular"/>
              </a:rPr>
              <a:t>other </a:t>
            </a:r>
            <a:r>
              <a:rPr lang="en-US" sz="3300" smtClean="0">
                <a:latin typeface="Cambria" charset="0"/>
                <a:ea typeface="Cambria" charset="0"/>
                <a:cs typeface="Cambria" charset="0"/>
                <a:sym typeface="PopplLaudatio-Regular"/>
              </a:rPr>
              <a:t>Conference materials</a:t>
            </a:r>
            <a:r>
              <a:rPr lang="en-US" sz="3300" dirty="0" smtClean="0">
                <a:latin typeface="Cambria" charset="0"/>
                <a:ea typeface="Cambria" charset="0"/>
                <a:cs typeface="Cambria" charset="0"/>
                <a:sym typeface="PopplLaudatio-Regular"/>
              </a:rPr>
              <a:t>.</a:t>
            </a:r>
          </a:p>
          <a:p>
            <a:pPr algn="l">
              <a:lnSpc>
                <a:spcPct val="120000"/>
              </a:lnSpc>
              <a:buSzPct val="75000"/>
              <a:defRPr sz="1800"/>
            </a:pPr>
            <a:endParaRPr lang="en-US" sz="3300" dirty="0">
              <a:latin typeface="Cambria" charset="0"/>
              <a:ea typeface="Cambria" charset="0"/>
              <a:cs typeface="Cambria" charset="0"/>
              <a:sym typeface="PopplLaudatio-Regular"/>
            </a:endParaRPr>
          </a:p>
        </p:txBody>
      </p:sp>
      <p:pic>
        <p:nvPicPr>
          <p:cNvPr id="4"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3905724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176" y="2112963"/>
            <a:ext cx="11376212" cy="4745037"/>
          </a:xfrm>
        </p:spPr>
        <p:txBody>
          <a:bodyPr>
            <a:noAutofit/>
          </a:bodyPr>
          <a:lstStyle/>
          <a:p>
            <a:pPr marL="0" indent="0">
              <a:lnSpc>
                <a:spcPct val="100000"/>
              </a:lnSpc>
              <a:buNone/>
            </a:pPr>
            <a:r>
              <a:rPr lang="en-US" sz="2600" b="1" dirty="0">
                <a:latin typeface="+mj-lt"/>
              </a:rPr>
              <a:t>Motion 17: </a:t>
            </a:r>
            <a:r>
              <a:rPr lang="en-US" sz="2600" dirty="0">
                <a:latin typeface="+mj-lt"/>
              </a:rPr>
              <a:t>To approve a change in the description of World Service Conference participants from regional delegates to zonal delegates. This change will occur over 3 conference cycles from 2018 to 2024 with the choice of representation left to the seated regions during this transition period. These three conference cycles will be used to develop details for the future. Any policies or ideas developed will be presented back to the fellowship in the </a:t>
            </a:r>
            <a:r>
              <a:rPr lang="en-US" sz="2600" i="1" dirty="0">
                <a:latin typeface="+mj-lt"/>
              </a:rPr>
              <a:t>CAR</a:t>
            </a:r>
            <a:r>
              <a:rPr lang="en-US" sz="2600" dirty="0">
                <a:latin typeface="+mj-lt"/>
              </a:rPr>
              <a:t>. Zonal delegates attending the WSC will carry a vote for all of their seated regions that are not represented by a regional delegate. No new regional seating requests will be considered during the </a:t>
            </a:r>
            <a:r>
              <a:rPr lang="en-US" sz="2600" dirty="0" smtClean="0">
                <a:latin typeface="+mj-lt"/>
              </a:rPr>
              <a:t>transition.</a:t>
            </a:r>
          </a:p>
          <a:p>
            <a:pPr marL="0" indent="0">
              <a:lnSpc>
                <a:spcPct val="100000"/>
              </a:lnSpc>
              <a:buNone/>
            </a:pPr>
            <a:r>
              <a:rPr lang="en-US" sz="2600" b="1" dirty="0" smtClean="0">
                <a:latin typeface="+mj-lt"/>
              </a:rPr>
              <a:t>Intent</a:t>
            </a:r>
            <a:r>
              <a:rPr lang="en-US" sz="2600" b="1" dirty="0">
                <a:latin typeface="+mj-lt"/>
              </a:rPr>
              <a:t>: </a:t>
            </a:r>
            <a:r>
              <a:rPr lang="en-US" sz="2600" dirty="0">
                <a:latin typeface="+mj-lt"/>
              </a:rPr>
              <a:t>To allow for a transition to zonal representation with the choice of representation left to the seated region during the transition.</a:t>
            </a:r>
          </a:p>
        </p:txBody>
      </p:sp>
    </p:spTree>
    <p:extLst>
      <p:ext uri="{BB962C8B-B14F-4D97-AF65-F5344CB8AC3E}">
        <p14:creationId xmlns:p14="http://schemas.microsoft.com/office/powerpoint/2010/main" val="212350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2533822"/>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8</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000" dirty="0">
                <a:latin typeface="Cambria" charset="0"/>
                <a:ea typeface="Cambria" charset="0"/>
                <a:cs typeface="Cambria" charset="0"/>
              </a:rPr>
              <a:t>That any Zonal Forum with two or more </a:t>
            </a:r>
            <a:r>
              <a:rPr lang="en-US" sz="3000" dirty="0" smtClean="0">
                <a:latin typeface="Cambria" charset="0"/>
                <a:ea typeface="Cambria" charset="0"/>
                <a:cs typeface="Cambria" charset="0"/>
              </a:rPr>
              <a:t/>
            </a:r>
            <a:br>
              <a:rPr lang="en-US" sz="3000" dirty="0" smtClean="0">
                <a:latin typeface="Cambria" charset="0"/>
                <a:ea typeface="Cambria" charset="0"/>
                <a:cs typeface="Cambria" charset="0"/>
              </a:rPr>
            </a:br>
            <a:r>
              <a:rPr lang="en-US" sz="3000" dirty="0" smtClean="0">
                <a:latin typeface="Cambria" charset="0"/>
                <a:ea typeface="Cambria" charset="0"/>
                <a:cs typeface="Cambria" charset="0"/>
              </a:rPr>
              <a:t>zonally </a:t>
            </a:r>
            <a:r>
              <a:rPr lang="en-US" sz="3000" dirty="0">
                <a:latin typeface="Cambria" charset="0"/>
                <a:ea typeface="Cambria" charset="0"/>
                <a:cs typeface="Cambria" charset="0"/>
              </a:rPr>
              <a:t>seated regions or communities that are not seated at the World Service Conference, may choose to send one Zonal Delegate to the World Service Conference to represent those regions or communities.</a:t>
            </a:r>
            <a:endParaRPr sz="3000" dirty="0">
              <a:latin typeface="Cambria" charset="0"/>
              <a:ea typeface="Cambria" charset="0"/>
              <a:cs typeface="Cambria" charset="0"/>
              <a:sym typeface="BotonBQ-Regular"/>
            </a:endParaRPr>
          </a:p>
        </p:txBody>
      </p:sp>
      <p:sp>
        <p:nvSpPr>
          <p:cNvPr id="5" name="Shape 75"/>
          <p:cNvSpPr/>
          <p:nvPr/>
        </p:nvSpPr>
        <p:spPr>
          <a:xfrm>
            <a:off x="317499" y="3216675"/>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898098"/>
            <a:ext cx="8680153" cy="238045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a:spcBef>
                <a:spcPts val="1000"/>
              </a:spcBef>
            </a:pPr>
            <a:r>
              <a:rPr lang="en-US" sz="3000" b="1" dirty="0">
                <a:latin typeface="+mj-lt"/>
              </a:rPr>
              <a:t>Intent: </a:t>
            </a:r>
            <a:r>
              <a:rPr lang="en-US" sz="3000" dirty="0">
                <a:latin typeface="+mj-lt"/>
              </a:rPr>
              <a:t>To provide representation at the World Service Conference for the numerous unseated NA communities around the world. </a:t>
            </a:r>
          </a:p>
          <a:p>
            <a:pPr>
              <a:spcBef>
                <a:spcPts val="600"/>
              </a:spcBef>
            </a:pPr>
            <a:r>
              <a:rPr lang="en-US" sz="3000" b="1" dirty="0" smtClean="0">
                <a:latin typeface="+mj-lt"/>
              </a:rPr>
              <a:t>Makers: </a:t>
            </a:r>
            <a:r>
              <a:rPr lang="en-US" sz="3000" dirty="0">
                <a:latin typeface="+mj-lt"/>
              </a:rPr>
              <a:t>Australia Region and </a:t>
            </a:r>
            <a:r>
              <a:rPr lang="en-US" sz="3000" dirty="0" err="1">
                <a:latin typeface="+mj-lt"/>
              </a:rPr>
              <a:t>Aotearoa</a:t>
            </a:r>
            <a:r>
              <a:rPr lang="en-US" sz="3000" dirty="0">
                <a:latin typeface="+mj-lt"/>
              </a:rPr>
              <a:t> NZ Region</a:t>
            </a:r>
          </a:p>
        </p:txBody>
      </p:sp>
    </p:spTree>
    <p:extLst>
      <p:ext uri="{BB962C8B-B14F-4D97-AF65-F5344CB8AC3E}">
        <p14:creationId xmlns:p14="http://schemas.microsoft.com/office/powerpoint/2010/main" val="3097674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8</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349624" y="2143192"/>
            <a:ext cx="11474076" cy="500136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2700" dirty="0" smtClean="0">
                <a:latin typeface="Cambria" charset="0"/>
                <a:ea typeface="Cambria" charset="0"/>
                <a:cs typeface="Cambria" charset="0"/>
              </a:rPr>
              <a:t>Zones </a:t>
            </a:r>
            <a:r>
              <a:rPr lang="en-US" sz="2700" dirty="0">
                <a:latin typeface="Cambria" charset="0"/>
                <a:ea typeface="Cambria" charset="0"/>
                <a:cs typeface="Cambria" charset="0"/>
              </a:rPr>
              <a:t>outside of the USA have a significant number of Regions or communities not seated at WSC. In APF 20 of 29 are not seated; </a:t>
            </a:r>
            <a:r>
              <a:rPr lang="en-US" sz="2700" dirty="0" err="1">
                <a:latin typeface="Cambria" charset="0"/>
                <a:ea typeface="Cambria" charset="0"/>
                <a:cs typeface="Cambria" charset="0"/>
              </a:rPr>
              <a:t>Afri</a:t>
            </a:r>
            <a:r>
              <a:rPr lang="en-US" sz="2700" dirty="0">
                <a:latin typeface="Cambria" charset="0"/>
                <a:ea typeface="Cambria" charset="0"/>
                <a:cs typeface="Cambria" charset="0"/>
              </a:rPr>
              <a:t>-Can 13 of 14 are not seated; EDM 14 of 30; Brazil 7 of 9; Latin America 5 of 21; CANA 2 of 8; Russia 4 of 5. </a:t>
            </a:r>
            <a:r>
              <a:rPr lang="en-US" sz="2700" dirty="0" smtClean="0">
                <a:latin typeface="Cambria" charset="0"/>
                <a:ea typeface="Cambria" charset="0"/>
                <a:cs typeface="Cambria" charset="0"/>
              </a:rPr>
              <a:t>Many </a:t>
            </a:r>
            <a:r>
              <a:rPr lang="en-US" sz="2700" dirty="0">
                <a:latin typeface="Cambria" charset="0"/>
                <a:ea typeface="Cambria" charset="0"/>
                <a:cs typeface="Cambria" charset="0"/>
              </a:rPr>
              <a:t>of those Regions may not meet the seating criteria due to size or evolution of their fellowship, or have the support of WSC to be seated. Collectively though these unseated communities represent thousands of NA meetings and a significant percentage of the world’s population. Yet the number of meetings is disproportionately under-represented compared to places where NA is well established. The World Service Conference is therefore far from a forum that truly represents the world wide fellowship and perspectives of Narcotics Anonymous in the 21st century. </a:t>
            </a:r>
            <a:r>
              <a:rPr lang="en-US" sz="2700" dirty="0" smtClean="0">
                <a:latin typeface="Cambria" charset="0"/>
                <a:ea typeface="Cambria" charset="0"/>
                <a:cs typeface="Cambria" charset="0"/>
              </a:rPr>
              <a:t>. . .</a:t>
            </a:r>
          </a:p>
          <a:p>
            <a:pPr marL="457200" indent="-457200" algn="l">
              <a:buSzPct val="75000"/>
              <a:buBlip>
                <a:blip r:embed="rId3"/>
              </a:buBlip>
              <a:defRPr sz="1800"/>
            </a:pPr>
            <a:endParaRPr lang="en-US" sz="2800" dirty="0">
              <a:latin typeface="Cambria" charset="0"/>
              <a:ea typeface="Cambria" charset="0"/>
              <a:cs typeface="Cambria" charset="0"/>
            </a:endParaRPr>
          </a:p>
        </p:txBody>
      </p:sp>
    </p:spTree>
    <p:extLst>
      <p:ext uri="{BB962C8B-B14F-4D97-AF65-F5344CB8AC3E}">
        <p14:creationId xmlns:p14="http://schemas.microsoft.com/office/powerpoint/2010/main" val="1623339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8</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349624" y="2139696"/>
            <a:ext cx="11474076" cy="387798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2800" dirty="0" smtClean="0">
                <a:latin typeface="Cambria" charset="0"/>
                <a:ea typeface="Cambria" charset="0"/>
                <a:cs typeface="Cambria" charset="0"/>
              </a:rPr>
              <a:t>This </a:t>
            </a:r>
            <a:r>
              <a:rPr lang="en-US" sz="2800" dirty="0">
                <a:latin typeface="Cambria" charset="0"/>
                <a:ea typeface="Cambria" charset="0"/>
                <a:cs typeface="Cambria" charset="0"/>
              </a:rPr>
              <a:t>alteration to representation provides an interim method for incorporating our diversity, until ongoing changes to representation are agreed and implemented. Zonal Forums such as APF and EDM are directly providing services through Fellowship Development efforts in their member communities. As a result of these efforts a lot of communities are now experiencing growth. However more support for translations or workshops are needed in addition to the limited resources of the Zones. Currently there is no direct way for these communities to share their needs and views to the global NA Platform</a:t>
            </a:r>
            <a:r>
              <a:rPr lang="en-US" sz="2800" dirty="0" smtClean="0">
                <a:latin typeface="Cambria" charset="0"/>
                <a:ea typeface="Cambria" charset="0"/>
                <a:cs typeface="Cambria" charset="0"/>
              </a:rPr>
              <a:t>.</a:t>
            </a:r>
            <a:endParaRPr lang="en-US" sz="2800" dirty="0">
              <a:latin typeface="Cambria" charset="0"/>
              <a:ea typeface="Cambria" charset="0"/>
              <a:cs typeface="Cambria" charset="0"/>
            </a:endParaRPr>
          </a:p>
        </p:txBody>
      </p:sp>
    </p:spTree>
    <p:extLst>
      <p:ext uri="{BB962C8B-B14F-4D97-AF65-F5344CB8AC3E}">
        <p14:creationId xmlns:p14="http://schemas.microsoft.com/office/powerpoint/2010/main" val="1853670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4"/>
          <p:cNvSpPr/>
          <p:nvPr/>
        </p:nvSpPr>
        <p:spPr>
          <a:xfrm>
            <a:off x="327546" y="2138655"/>
            <a:ext cx="11221537"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000" b="1" dirty="0">
                <a:solidFill>
                  <a:prstClr val="black"/>
                </a:solidFill>
                <a:latin typeface="+mj-lt"/>
              </a:rPr>
              <a:t>Motion 18: </a:t>
            </a:r>
            <a:r>
              <a:rPr lang="en-US" sz="3000" dirty="0">
                <a:solidFill>
                  <a:prstClr val="black"/>
                </a:solidFill>
                <a:latin typeface="+mj-lt"/>
              </a:rPr>
              <a:t>That any Zonal Forum with two or more zonally seated regions or communities that are not seated at the World Service Conference, may choose to send one Zonal Delegate to the World Service Conference to represent those regions or communities.</a:t>
            </a:r>
          </a:p>
        </p:txBody>
      </p:sp>
      <p:sp>
        <p:nvSpPr>
          <p:cNvPr id="7" name="Shape 105"/>
          <p:cNvSpPr/>
          <p:nvPr/>
        </p:nvSpPr>
        <p:spPr>
          <a:xfrm>
            <a:off x="2986832" y="4646740"/>
            <a:ext cx="8680153" cy="1565801"/>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lvl="0"/>
            <a:r>
              <a:rPr lang="en-US" sz="3000" b="1" dirty="0">
                <a:solidFill>
                  <a:prstClr val="black"/>
                </a:solidFill>
                <a:latin typeface="+mj-lt"/>
              </a:rPr>
              <a:t>Intent: </a:t>
            </a:r>
            <a:r>
              <a:rPr lang="en-US" sz="3000" dirty="0">
                <a:solidFill>
                  <a:prstClr val="black"/>
                </a:solidFill>
                <a:latin typeface="+mj-lt"/>
              </a:rPr>
              <a:t>To provide representation at the World Service Conference for the numerous unseated NA communities around the world. </a:t>
            </a:r>
          </a:p>
        </p:txBody>
      </p:sp>
    </p:spTree>
    <p:extLst>
      <p:ext uri="{BB962C8B-B14F-4D97-AF65-F5344CB8AC3E}">
        <p14:creationId xmlns:p14="http://schemas.microsoft.com/office/powerpoint/2010/main" val="1479771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0"/>
            <a:ext cx="11335862" cy="2668293"/>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9</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a:t>
            </a:r>
            <a:r>
              <a:rPr lang="en-US" sz="3200" i="1" dirty="0" smtClean="0">
                <a:latin typeface="Cambria" charset="0"/>
                <a:ea typeface="Cambria" charset="0"/>
                <a:cs typeface="Cambria" charset="0"/>
              </a:rPr>
              <a:t/>
            </a:r>
            <a:br>
              <a:rPr lang="en-US" sz="3200" i="1" dirty="0" smtClean="0">
                <a:latin typeface="Cambria" charset="0"/>
                <a:ea typeface="Cambria" charset="0"/>
                <a:cs typeface="Cambria" charset="0"/>
              </a:rPr>
            </a:br>
            <a:r>
              <a:rPr lang="en-US" sz="3200" i="1" dirty="0" smtClean="0">
                <a:latin typeface="Cambria" charset="0"/>
                <a:ea typeface="Cambria" charset="0"/>
                <a:cs typeface="Cambria" charset="0"/>
              </a:rPr>
              <a:t>following </a:t>
            </a:r>
            <a:r>
              <a:rPr lang="en-US" sz="3200" i="1" dirty="0">
                <a:latin typeface="Cambria" charset="0"/>
                <a:ea typeface="Cambria" charset="0"/>
                <a:cs typeface="Cambria" charset="0"/>
              </a:rPr>
              <a:t>will not be offered. </a:t>
            </a:r>
            <a:endParaRPr lang="en-US" sz="3200" i="1" dirty="0" smtClean="0">
              <a:latin typeface="Cambria" charset="0"/>
              <a:ea typeface="Cambria" charset="0"/>
              <a:cs typeface="Cambria" charset="0"/>
            </a:endParaRPr>
          </a:p>
          <a:p>
            <a:pPr marL="0" lvl="1" defTabSz="457200">
              <a:spcBef>
                <a:spcPts val="600"/>
              </a:spcBef>
              <a:defRPr sz="1800"/>
            </a:pPr>
            <a:r>
              <a:rPr lang="en-US" sz="3200" dirty="0" smtClean="0">
                <a:latin typeface="Cambria" charset="0"/>
                <a:ea typeface="Cambria" charset="0"/>
                <a:cs typeface="Cambria" charset="0"/>
              </a:rPr>
              <a:t>That </a:t>
            </a:r>
            <a:r>
              <a:rPr lang="en-US" sz="3200" dirty="0">
                <a:latin typeface="Cambria" charset="0"/>
                <a:ea typeface="Cambria" charset="0"/>
                <a:cs typeface="Cambria" charset="0"/>
              </a:rPr>
              <a:t>Zonal Delegates are voting members when in attendance at the World Service Conference. These Zonal Delegates would have one vote.</a:t>
            </a:r>
            <a:endParaRPr sz="3000" dirty="0">
              <a:latin typeface="Cambria" charset="0"/>
              <a:ea typeface="Cambria" charset="0"/>
              <a:cs typeface="Cambria" charset="0"/>
              <a:sym typeface="BotonBQ-Regular"/>
            </a:endParaRPr>
          </a:p>
        </p:txBody>
      </p:sp>
      <p:sp>
        <p:nvSpPr>
          <p:cNvPr id="5" name="Shape 75"/>
          <p:cNvSpPr/>
          <p:nvPr/>
        </p:nvSpPr>
        <p:spPr>
          <a:xfrm>
            <a:off x="317499" y="3431827"/>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4182035"/>
            <a:ext cx="8680153" cy="1800687"/>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10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To provide voting rights to Zonal Delegates, equivalent to Regional Delegates. </a:t>
            </a:r>
          </a:p>
          <a:p>
            <a:pPr>
              <a:spcBef>
                <a:spcPts val="600"/>
              </a:spcBef>
            </a:pPr>
            <a:r>
              <a:rPr lang="en-US" sz="3200" b="1" dirty="0" smtClean="0">
                <a:latin typeface="Cambria" charset="0"/>
                <a:ea typeface="Cambria" charset="0"/>
                <a:cs typeface="Cambria" charset="0"/>
              </a:rPr>
              <a:t>Makers: </a:t>
            </a:r>
            <a:r>
              <a:rPr lang="en-US" sz="3200" dirty="0">
                <a:latin typeface="Cambria" charset="0"/>
                <a:ea typeface="Cambria" charset="0"/>
                <a:cs typeface="Cambria" charset="0"/>
              </a:rPr>
              <a:t>Australia Region and </a:t>
            </a:r>
            <a:r>
              <a:rPr lang="en-US" sz="3200" dirty="0" err="1">
                <a:latin typeface="Cambria" charset="0"/>
                <a:ea typeface="Cambria" charset="0"/>
                <a:cs typeface="Cambria" charset="0"/>
              </a:rPr>
              <a:t>Aotearoa</a:t>
            </a:r>
            <a:r>
              <a:rPr lang="en-US" sz="3200" dirty="0">
                <a:latin typeface="Cambria" charset="0"/>
                <a:ea typeface="Cambria" charset="0"/>
                <a:cs typeface="Cambria" charset="0"/>
              </a:rPr>
              <a:t> NZ Region</a:t>
            </a:r>
          </a:p>
        </p:txBody>
      </p:sp>
    </p:spTree>
    <p:extLst>
      <p:ext uri="{BB962C8B-B14F-4D97-AF65-F5344CB8AC3E}">
        <p14:creationId xmlns:p14="http://schemas.microsoft.com/office/powerpoint/2010/main" val="108444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551329" y="2247553"/>
            <a:ext cx="10821909" cy="387798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2800" dirty="0" smtClean="0">
                <a:latin typeface="Cambria" charset="0"/>
                <a:ea typeface="Cambria" charset="0"/>
                <a:cs typeface="Cambria" charset="0"/>
              </a:rPr>
              <a:t>As </a:t>
            </a:r>
            <a:r>
              <a:rPr lang="en-US" sz="2800" dirty="0">
                <a:latin typeface="Cambria" charset="0"/>
                <a:ea typeface="Cambria" charset="0"/>
                <a:cs typeface="Cambria" charset="0"/>
              </a:rPr>
              <a:t>attendees at WSC, Zonal Delegates are participating in the same way as any Regional Delegate, and indeed may be carrying the conscience of several unseated Regions/Communities, increasing the diversity of </a:t>
            </a:r>
            <a:r>
              <a:rPr lang="en-US" sz="2800" dirty="0" smtClean="0">
                <a:latin typeface="Cambria" charset="0"/>
                <a:ea typeface="Cambria" charset="0"/>
                <a:cs typeface="Cambria" charset="0"/>
              </a:rPr>
              <a:t>the </a:t>
            </a:r>
            <a:r>
              <a:rPr lang="en-US" sz="2800" dirty="0">
                <a:latin typeface="Cambria" charset="0"/>
                <a:ea typeface="Cambria" charset="0"/>
                <a:cs typeface="Cambria" charset="0"/>
              </a:rPr>
              <a:t>Conference. </a:t>
            </a:r>
            <a:r>
              <a:rPr lang="en-US" sz="2800" dirty="0" smtClean="0">
                <a:latin typeface="Cambria" charset="0"/>
                <a:ea typeface="Cambria" charset="0"/>
                <a:cs typeface="Cambria" charset="0"/>
              </a:rPr>
              <a:t>The </a:t>
            </a:r>
            <a:r>
              <a:rPr lang="en-US" sz="2800" dirty="0">
                <a:latin typeface="Cambria" charset="0"/>
                <a:ea typeface="Cambria" charset="0"/>
                <a:cs typeface="Cambria" charset="0"/>
              </a:rPr>
              <a:t>7th Concept </a:t>
            </a:r>
            <a:r>
              <a:rPr lang="en-US" sz="2800" dirty="0" smtClean="0">
                <a:latin typeface="Cambria" charset="0"/>
                <a:ea typeface="Cambria" charset="0"/>
                <a:cs typeface="Cambria" charset="0"/>
              </a:rPr>
              <a:t>reminds us </a:t>
            </a:r>
            <a:r>
              <a:rPr lang="en-US" sz="2800" dirty="0">
                <a:latin typeface="Cambria" charset="0"/>
                <a:ea typeface="Cambria" charset="0"/>
                <a:cs typeface="Cambria" charset="0"/>
              </a:rPr>
              <a:t>that “all members of a service body bear substantial responsibility for that body’s decisions and should be allowed to fully participate in its decision-making processes”. Any Delegate not being able to vote at WSC is not fully participating and therefore is not fulfilling the responsibility of the Zone they represent nor are they a full participant of the WSC. </a:t>
            </a:r>
          </a:p>
        </p:txBody>
      </p:sp>
    </p:spTree>
    <p:extLst>
      <p:ext uri="{BB962C8B-B14F-4D97-AF65-F5344CB8AC3E}">
        <p14:creationId xmlns:p14="http://schemas.microsoft.com/office/powerpoint/2010/main" val="650607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4"/>
          <p:cNvSpPr/>
          <p:nvPr/>
        </p:nvSpPr>
        <p:spPr>
          <a:xfrm>
            <a:off x="738842" y="2138654"/>
            <a:ext cx="11176001" cy="2756075"/>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a:spcBef>
                <a:spcPts val="600"/>
              </a:spcBef>
            </a:pPr>
            <a:r>
              <a:rPr sz="3200" b="1" dirty="0">
                <a:latin typeface="Cambria" charset="0"/>
                <a:ea typeface="Cambria" charset="0"/>
                <a:cs typeface="Cambria" charset="0"/>
                <a:sym typeface="BotonBQ-Bold"/>
              </a:rPr>
              <a:t>Motion </a:t>
            </a:r>
            <a:r>
              <a:rPr sz="3200" b="1" dirty="0" smtClean="0">
                <a:latin typeface="Cambria" charset="0"/>
                <a:ea typeface="Cambria" charset="0"/>
                <a:cs typeface="Cambria" charset="0"/>
                <a:sym typeface="BotonBQ-Bold"/>
              </a:rPr>
              <a:t>1</a:t>
            </a:r>
            <a:r>
              <a:rPr lang="en-US" sz="3200" b="1" dirty="0" smtClean="0">
                <a:latin typeface="Cambria" charset="0"/>
                <a:ea typeface="Cambria" charset="0"/>
                <a:cs typeface="Cambria" charset="0"/>
                <a:sym typeface="BotonBQ-Bold"/>
              </a:rPr>
              <a:t>9</a:t>
            </a:r>
            <a:r>
              <a:rPr sz="3200" b="1" dirty="0" smtClean="0">
                <a:latin typeface="Cambria" charset="0"/>
                <a:ea typeface="Cambria" charset="0"/>
                <a:cs typeface="Cambria" charset="0"/>
                <a:sym typeface="BotonBQ-Bold"/>
              </a:rPr>
              <a:t>:</a:t>
            </a:r>
            <a:r>
              <a:rPr sz="3200" b="1" i="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following will not be offered. </a:t>
            </a:r>
            <a:endParaRPr lang="en-US" sz="3200" i="1" dirty="0" smtClean="0">
              <a:latin typeface="Cambria" charset="0"/>
              <a:ea typeface="Cambria" charset="0"/>
              <a:cs typeface="Cambria" charset="0"/>
            </a:endParaRPr>
          </a:p>
          <a:p>
            <a:pPr>
              <a:spcBef>
                <a:spcPts val="600"/>
              </a:spcBef>
            </a:pPr>
            <a:r>
              <a:rPr lang="en-US" sz="3200" dirty="0" smtClean="0">
                <a:latin typeface="Cambria" charset="0"/>
                <a:ea typeface="Cambria" charset="0"/>
                <a:cs typeface="Cambria" charset="0"/>
              </a:rPr>
              <a:t>That </a:t>
            </a:r>
            <a:r>
              <a:rPr lang="en-US" sz="3200" dirty="0">
                <a:latin typeface="Cambria" charset="0"/>
                <a:ea typeface="Cambria" charset="0"/>
                <a:cs typeface="Cambria" charset="0"/>
              </a:rPr>
              <a:t>Zonal Delegates are voting members when in attendance at the World Service Conference. These Zonal Delegates would have one vote.</a:t>
            </a:r>
          </a:p>
        </p:txBody>
      </p:sp>
      <p:sp>
        <p:nvSpPr>
          <p:cNvPr id="6" name="Shape 105"/>
          <p:cNvSpPr/>
          <p:nvPr/>
        </p:nvSpPr>
        <p:spPr>
          <a:xfrm>
            <a:off x="2986832" y="4733364"/>
            <a:ext cx="8680153" cy="183216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r>
              <a:rPr sz="3000" b="1" dirty="0">
                <a:latin typeface="Cambria" charset="0"/>
                <a:ea typeface="Cambria" charset="0"/>
                <a:cs typeface="Cambria" charset="0"/>
                <a:sym typeface="BotonBQ-Bold"/>
              </a:rPr>
              <a:t>Intent: </a:t>
            </a:r>
            <a:r>
              <a:rPr lang="en-US" sz="3000" dirty="0">
                <a:solidFill>
                  <a:prstClr val="black"/>
                </a:solidFill>
                <a:latin typeface="Cambria" charset="0"/>
                <a:ea typeface="Cambria" charset="0"/>
                <a:cs typeface="Cambria" charset="0"/>
              </a:rPr>
              <a:t>To provide representation at the World Service Conference for the numerous unseated NA communities around the world. </a:t>
            </a:r>
          </a:p>
        </p:txBody>
      </p:sp>
    </p:spTree>
    <p:extLst>
      <p:ext uri="{BB962C8B-B14F-4D97-AF65-F5344CB8AC3E}">
        <p14:creationId xmlns:p14="http://schemas.microsoft.com/office/powerpoint/2010/main" val="259180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2641398"/>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spcBef>
                <a:spcPts val="600"/>
              </a:spcBef>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20</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a:t>
            </a:r>
            <a:br>
              <a:rPr lang="en-US" sz="3200" i="1" dirty="0">
                <a:latin typeface="Cambria" charset="0"/>
                <a:ea typeface="Cambria" charset="0"/>
                <a:cs typeface="Cambria" charset="0"/>
              </a:rPr>
            </a:br>
            <a:r>
              <a:rPr lang="en-US" sz="3200" i="1" dirty="0">
                <a:latin typeface="Cambria" charset="0"/>
                <a:ea typeface="Cambria" charset="0"/>
                <a:cs typeface="Cambria" charset="0"/>
              </a:rPr>
              <a:t>following will not be offered. </a:t>
            </a:r>
          </a:p>
          <a:p>
            <a:pPr marL="0" lvl="1" defTabSz="457200">
              <a:spcBef>
                <a:spcPts val="600"/>
              </a:spcBef>
              <a:defRPr sz="1800"/>
            </a:pPr>
            <a:r>
              <a:rPr lang="en-US" sz="3200" dirty="0" smtClean="0">
                <a:latin typeface="Cambria" charset="0"/>
                <a:ea typeface="Cambria" charset="0"/>
                <a:cs typeface="Cambria" charset="0"/>
              </a:rPr>
              <a:t>Zonal </a:t>
            </a:r>
            <a:r>
              <a:rPr lang="en-US" sz="3200" dirty="0">
                <a:latin typeface="Cambria" charset="0"/>
                <a:ea typeface="Cambria" charset="0"/>
                <a:cs typeface="Cambria" charset="0"/>
              </a:rPr>
              <a:t>Delegates are eligible to receive the same funding from NA World Services as regional delegates when attending the WSC. This funding includes travel, lodging, and meal expenses only. </a:t>
            </a:r>
            <a:endParaRPr sz="3000" dirty="0">
              <a:latin typeface="Cambria" charset="0"/>
              <a:ea typeface="Cambria" charset="0"/>
              <a:cs typeface="Cambria" charset="0"/>
              <a:sym typeface="BotonBQ-Regular"/>
            </a:endParaRPr>
          </a:p>
        </p:txBody>
      </p:sp>
      <p:sp>
        <p:nvSpPr>
          <p:cNvPr id="5" name="Shape 75"/>
          <p:cNvSpPr/>
          <p:nvPr/>
        </p:nvSpPr>
        <p:spPr>
          <a:xfrm>
            <a:off x="317499" y="3404933"/>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44680" y="3911545"/>
            <a:ext cx="8959984" cy="238045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10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Zonal delegates have the same eligibility for funding by NA World Services as other WSC participants. </a:t>
            </a:r>
          </a:p>
          <a:p>
            <a:pPr>
              <a:spcBef>
                <a:spcPts val="1000"/>
              </a:spcBef>
            </a:pPr>
            <a:r>
              <a:rPr lang="en-US" sz="3200" b="1" dirty="0" smtClean="0">
                <a:latin typeface="Cambria" charset="0"/>
                <a:ea typeface="Cambria" charset="0"/>
                <a:cs typeface="Cambria" charset="0"/>
              </a:rPr>
              <a:t>Makers: </a:t>
            </a:r>
            <a:r>
              <a:rPr lang="en-US" sz="3200" dirty="0">
                <a:latin typeface="Cambria" charset="0"/>
                <a:ea typeface="Cambria" charset="0"/>
                <a:cs typeface="Cambria" charset="0"/>
              </a:rPr>
              <a:t>Australia Region and </a:t>
            </a:r>
            <a:r>
              <a:rPr lang="en-US" sz="3200" dirty="0" err="1">
                <a:latin typeface="Cambria" charset="0"/>
                <a:ea typeface="Cambria" charset="0"/>
                <a:cs typeface="Cambria" charset="0"/>
              </a:rPr>
              <a:t>Aotearoa</a:t>
            </a:r>
            <a:r>
              <a:rPr lang="en-US" sz="3200" dirty="0">
                <a:latin typeface="Cambria" charset="0"/>
                <a:ea typeface="Cambria" charset="0"/>
                <a:cs typeface="Cambria" charset="0"/>
              </a:rPr>
              <a:t> NZ Region</a:t>
            </a:r>
          </a:p>
        </p:txBody>
      </p:sp>
    </p:spTree>
    <p:extLst>
      <p:ext uri="{BB962C8B-B14F-4D97-AF65-F5344CB8AC3E}">
        <p14:creationId xmlns:p14="http://schemas.microsoft.com/office/powerpoint/2010/main" val="3543745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20</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632012" y="2247553"/>
            <a:ext cx="10784541" cy="369331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3000" dirty="0" smtClean="0">
                <a:latin typeface="Cambria" charset="0"/>
                <a:ea typeface="Cambria" charset="0"/>
                <a:cs typeface="Cambria" charset="0"/>
              </a:rPr>
              <a:t>Delegates </a:t>
            </a:r>
            <a:r>
              <a:rPr lang="en-US" sz="3000" dirty="0">
                <a:latin typeface="Cambria" charset="0"/>
                <a:ea typeface="Cambria" charset="0"/>
                <a:cs typeface="Cambria" charset="0"/>
              </a:rPr>
              <a:t>from some parts of the world have significant distances to travel to the WSC. The cost of air fares, hotel accommodation and visas to send a Zonal Delegate (Regional or Zonal) residing in the Asia Pacific zone to the World Service Conference can be up to US$3,000. The variable part of this is the airfare, which could account for more than half of this amount for a delegate traveling longer distances. This is the same cost to NAWS as any currently funded Regional Delegate’s attendance from a similar location. </a:t>
            </a:r>
            <a:r>
              <a:rPr lang="en-US" sz="3000" dirty="0" smtClean="0">
                <a:latin typeface="Cambria" charset="0"/>
                <a:ea typeface="Cambria" charset="0"/>
                <a:cs typeface="Cambria" charset="0"/>
              </a:rPr>
              <a:t>. . .</a:t>
            </a:r>
            <a:endParaRPr lang="en-US" sz="3000" dirty="0">
              <a:latin typeface="Cambria" charset="0"/>
              <a:ea typeface="Cambria" charset="0"/>
              <a:cs typeface="Cambria" charset="0"/>
            </a:endParaRPr>
          </a:p>
        </p:txBody>
      </p:sp>
    </p:spTree>
    <p:extLst>
      <p:ext uri="{BB962C8B-B14F-4D97-AF65-F5344CB8AC3E}">
        <p14:creationId xmlns:p14="http://schemas.microsoft.com/office/powerpoint/2010/main" val="345626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211270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6000" b="1" dirty="0" smtClean="0">
                <a:latin typeface="Cambria" charset="0"/>
                <a:ea typeface="Cambria" charset="0"/>
                <a:cs typeface="Cambria" charset="0"/>
              </a:rPr>
              <a:t>The Future of the WSC</a:t>
            </a:r>
            <a:endParaRPr lang="en-US" i="1" dirty="0">
              <a:solidFill>
                <a:srgbClr val="000000"/>
              </a:solidFill>
            </a:endParaRPr>
          </a:p>
        </p:txBody>
      </p:sp>
    </p:spTree>
    <p:extLst>
      <p:ext uri="{BB962C8B-B14F-4D97-AF65-F5344CB8AC3E}">
        <p14:creationId xmlns:p14="http://schemas.microsoft.com/office/powerpoint/2010/main" val="3986137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20</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632012" y="2247553"/>
            <a:ext cx="10784541" cy="423821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3000" dirty="0" smtClean="0">
                <a:latin typeface="Cambria" charset="0"/>
                <a:ea typeface="Cambria" charset="0"/>
                <a:cs typeface="Cambria" charset="0"/>
              </a:rPr>
              <a:t>The impact for a Zone could be significant. For example this is approximately 10% of APF’s annual budget. Current APF expenditure is prioritized for hosting the annual APF meeting, funding any member community to attend if they are unable to do so themselves, and for fellowship development. As is the case with RD costs, any Zone that is able to would be free to contribute as much as they could towards these total costs or individual components thereof.</a:t>
            </a:r>
          </a:p>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131984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73082" y="2138655"/>
            <a:ext cx="11331238" cy="264849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a:lnSpc>
                <a:spcPct val="110000"/>
              </a:lnSpc>
              <a:spcBef>
                <a:spcPts val="600"/>
              </a:spcBef>
            </a:pPr>
            <a:r>
              <a:rPr sz="3200" b="1" dirty="0">
                <a:latin typeface="Cambria" charset="0"/>
                <a:ea typeface="Cambria" charset="0"/>
                <a:cs typeface="Cambria" charset="0"/>
                <a:sym typeface="BotonBQ-Bold"/>
              </a:rPr>
              <a:t>Motion </a:t>
            </a:r>
            <a:r>
              <a:rPr lang="en-US" sz="3200" b="1" dirty="0" smtClean="0">
                <a:latin typeface="Cambria" charset="0"/>
                <a:ea typeface="Cambria" charset="0"/>
                <a:cs typeface="Cambria" charset="0"/>
                <a:sym typeface="BotonBQ-Bold"/>
              </a:rPr>
              <a:t>20</a:t>
            </a:r>
            <a:r>
              <a:rPr sz="3200" b="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following will not be offered. </a:t>
            </a:r>
            <a:endParaRPr lang="en-US" sz="3200" i="1" dirty="0" smtClean="0">
              <a:latin typeface="Cambria" charset="0"/>
              <a:ea typeface="Cambria" charset="0"/>
              <a:cs typeface="Cambria" charset="0"/>
            </a:endParaRPr>
          </a:p>
          <a:p>
            <a:pPr>
              <a:lnSpc>
                <a:spcPct val="110000"/>
              </a:lnSpc>
              <a:spcBef>
                <a:spcPts val="600"/>
              </a:spcBef>
            </a:pPr>
            <a:r>
              <a:rPr lang="en-US" sz="3200" dirty="0" smtClean="0">
                <a:latin typeface="Cambria" charset="0"/>
                <a:ea typeface="Cambria" charset="0"/>
                <a:cs typeface="Cambria" charset="0"/>
              </a:rPr>
              <a:t>Zonal </a:t>
            </a:r>
            <a:r>
              <a:rPr lang="en-US" sz="3200" dirty="0">
                <a:latin typeface="Cambria" charset="0"/>
                <a:ea typeface="Cambria" charset="0"/>
                <a:cs typeface="Cambria" charset="0"/>
              </a:rPr>
              <a:t>Delegates are eligible to receive the same funding from NA World Services as regional delegates when attending the WSC. This funding includes travel, lodging, and meal expenses only.</a:t>
            </a:r>
          </a:p>
        </p:txBody>
      </p:sp>
      <p:sp>
        <p:nvSpPr>
          <p:cNvPr id="5" name="Shape 105"/>
          <p:cNvSpPr/>
          <p:nvPr/>
        </p:nvSpPr>
        <p:spPr>
          <a:xfrm>
            <a:off x="2986832" y="5284694"/>
            <a:ext cx="8254909" cy="1280840"/>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000" b="1" dirty="0">
                <a:solidFill>
                  <a:prstClr val="black"/>
                </a:solidFill>
                <a:latin typeface="Cambria" charset="0"/>
                <a:ea typeface="Cambria" charset="0"/>
                <a:cs typeface="Cambria" charset="0"/>
              </a:rPr>
              <a:t>Intent: </a:t>
            </a:r>
            <a:r>
              <a:rPr lang="en-US" sz="3000" dirty="0">
                <a:latin typeface="Cambria" charset="0"/>
                <a:ea typeface="Cambria" charset="0"/>
                <a:cs typeface="Cambria" charset="0"/>
              </a:rPr>
              <a:t>Zonal delegates have the same eligibility for funding by NA World Services as other WSC participants.</a:t>
            </a:r>
            <a:r>
              <a:rPr lang="en-US" sz="3000" dirty="0">
                <a:solidFill>
                  <a:prstClr val="black"/>
                </a:solidFill>
                <a:latin typeface="Cambria" charset="0"/>
                <a:ea typeface="Cambria" charset="0"/>
                <a:cs typeface="Cambria" charset="0"/>
              </a:rPr>
              <a:t> </a:t>
            </a:r>
          </a:p>
        </p:txBody>
      </p:sp>
    </p:spTree>
    <p:extLst>
      <p:ext uri="{BB962C8B-B14F-4D97-AF65-F5344CB8AC3E}">
        <p14:creationId xmlns:p14="http://schemas.microsoft.com/office/powerpoint/2010/main" val="3539243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0"/>
            <a:ext cx="11335862" cy="2547269"/>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spcBef>
                <a:spcPts val="600"/>
              </a:spcBef>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a:t>
            </a:r>
            <a:r>
              <a:rPr sz="3500" b="1" dirty="0" smtClean="0">
                <a:latin typeface="Cambria" charset="0"/>
                <a:ea typeface="Cambria" charset="0"/>
                <a:cs typeface="Cambria" charset="0"/>
                <a:sym typeface="BotonBQ-Bold"/>
              </a:rPr>
              <a:t>1</a:t>
            </a:r>
            <a:r>
              <a:rPr sz="3500" b="1" dirty="0">
                <a:latin typeface="Cambria" charset="0"/>
                <a:ea typeface="Cambria" charset="0"/>
                <a:cs typeface="Cambria" charset="0"/>
                <a:sym typeface="BotonBQ-Bold"/>
              </a:rPr>
              <a:t>:</a:t>
            </a:r>
            <a:r>
              <a:rPr sz="3250" b="1" dirty="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following </a:t>
            </a:r>
            <a:br>
              <a:rPr lang="en-US" sz="3200" i="1" dirty="0">
                <a:latin typeface="Cambria" charset="0"/>
                <a:ea typeface="Cambria" charset="0"/>
                <a:cs typeface="Cambria" charset="0"/>
              </a:rPr>
            </a:br>
            <a:r>
              <a:rPr lang="en-US" sz="3200" i="1" dirty="0">
                <a:latin typeface="Cambria" charset="0"/>
                <a:ea typeface="Cambria" charset="0"/>
                <a:cs typeface="Cambria" charset="0"/>
              </a:rPr>
              <a:t>will not be offered. </a:t>
            </a:r>
          </a:p>
          <a:p>
            <a:pPr marL="0" lvl="1" defTabSz="457200">
              <a:spcBef>
                <a:spcPts val="600"/>
              </a:spcBef>
              <a:defRPr sz="1800"/>
            </a:pPr>
            <a:r>
              <a:rPr lang="en-US" sz="3000" dirty="0" smtClean="0">
                <a:solidFill>
                  <a:srgbClr val="272934"/>
                </a:solidFill>
                <a:latin typeface="Cambria" charset="0"/>
                <a:ea typeface="Cambria" charset="0"/>
                <a:cs typeface="Cambria" charset="0"/>
              </a:rPr>
              <a:t>Alternate </a:t>
            </a:r>
            <a:r>
              <a:rPr lang="en-US" sz="3000" dirty="0">
                <a:solidFill>
                  <a:srgbClr val="272934"/>
                </a:solidFill>
                <a:latin typeface="Cambria" charset="0"/>
                <a:ea typeface="Cambria" charset="0"/>
                <a:cs typeface="Cambria" charset="0"/>
              </a:rPr>
              <a:t>Zonal Delegates may attend the WSC with the same rights and limitations as is currently offered to Alternate Regional Delegates.</a:t>
            </a:r>
            <a:r>
              <a:rPr lang="en-US" sz="3000" dirty="0">
                <a:latin typeface="Cambria" charset="0"/>
                <a:ea typeface="Cambria" charset="0"/>
                <a:cs typeface="Cambria" charset="0"/>
              </a:rPr>
              <a:t> </a:t>
            </a:r>
            <a:endParaRPr sz="3000" dirty="0">
              <a:latin typeface="Cambria" charset="0"/>
              <a:ea typeface="Cambria" charset="0"/>
              <a:cs typeface="Cambria" charset="0"/>
              <a:sym typeface="BotonBQ-Regular"/>
            </a:endParaRPr>
          </a:p>
        </p:txBody>
      </p:sp>
      <p:sp>
        <p:nvSpPr>
          <p:cNvPr id="5" name="Shape 75"/>
          <p:cNvSpPr/>
          <p:nvPr/>
        </p:nvSpPr>
        <p:spPr>
          <a:xfrm>
            <a:off x="317499" y="3257016"/>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093260" y="3373663"/>
            <a:ext cx="10098740" cy="3766725"/>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a:spcBef>
                <a:spcPts val="600"/>
              </a:spcBef>
            </a:pPr>
            <a:r>
              <a:rPr sz="3000" b="1" dirty="0">
                <a:latin typeface="Cambria" charset="0"/>
                <a:ea typeface="Cambria" charset="0"/>
                <a:cs typeface="Cambria" charset="0"/>
                <a:sym typeface="BotonBQ-Bold"/>
              </a:rPr>
              <a:t>Intent: </a:t>
            </a:r>
            <a:r>
              <a:rPr lang="en-US" sz="3000" dirty="0">
                <a:latin typeface="Cambria" charset="0"/>
                <a:ea typeface="Cambria" charset="0"/>
                <a:cs typeface="Cambria" charset="0"/>
              </a:rPr>
              <a:t>To allow an Alternate Delegate to be present, serve alongside and support the Zonal Delegate so they may function as a team in the same way as RD and AD teams can. The cost of attending the WSC for the Alternate Zonal Delegate would be the responsibility of the zone and each zonal delegate is limited to one alternate. </a:t>
            </a:r>
          </a:p>
          <a:p>
            <a:pPr>
              <a:spcBef>
                <a:spcPts val="600"/>
              </a:spcBef>
            </a:pPr>
            <a:r>
              <a:rPr lang="en-US" sz="3000" b="1" dirty="0" smtClean="0">
                <a:latin typeface="Cambria" charset="0"/>
                <a:ea typeface="Cambria" charset="0"/>
                <a:cs typeface="Cambria" charset="0"/>
              </a:rPr>
              <a:t>Makers: </a:t>
            </a:r>
            <a:r>
              <a:rPr lang="en-US" sz="3000" dirty="0">
                <a:latin typeface="Cambria" charset="0"/>
                <a:ea typeface="Cambria" charset="0"/>
                <a:cs typeface="Cambria" charset="0"/>
              </a:rPr>
              <a:t>Australia Region and </a:t>
            </a:r>
            <a:r>
              <a:rPr lang="en-US" sz="3000" dirty="0" err="1">
                <a:latin typeface="Cambria" charset="0"/>
                <a:ea typeface="Cambria" charset="0"/>
                <a:cs typeface="Cambria" charset="0"/>
              </a:rPr>
              <a:t>Aotearoa</a:t>
            </a:r>
            <a:r>
              <a:rPr lang="en-US" sz="3000" dirty="0">
                <a:latin typeface="Cambria" charset="0"/>
                <a:ea typeface="Cambria" charset="0"/>
                <a:cs typeface="Cambria" charset="0"/>
              </a:rPr>
              <a:t> NZ Region</a:t>
            </a:r>
          </a:p>
        </p:txBody>
      </p:sp>
    </p:spTree>
    <p:extLst>
      <p:ext uri="{BB962C8B-B14F-4D97-AF65-F5344CB8AC3E}">
        <p14:creationId xmlns:p14="http://schemas.microsoft.com/office/powerpoint/2010/main" val="2645793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a:t>
            </a:r>
            <a:r>
              <a:rPr sz="4500" b="1" dirty="0" smtClean="0">
                <a:latin typeface="Cambria" charset="0"/>
                <a:ea typeface="Cambria" charset="0"/>
                <a:cs typeface="Cambria" charset="0"/>
                <a:sym typeface="BotonBQ-Bold"/>
              </a:rPr>
              <a:t>1</a:t>
            </a:r>
            <a:r>
              <a:rPr sz="4500" b="1" dirty="0">
                <a:latin typeface="Cambria" charset="0"/>
                <a:ea typeface="Cambria" charset="0"/>
                <a:cs typeface="Cambria" charset="0"/>
                <a:sym typeface="BotonBQ-Bold"/>
              </a:rPr>
              <a:t>: 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926882" y="2247553"/>
            <a:ext cx="10422435" cy="393954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3200" dirty="0" smtClean="0">
                <a:latin typeface="Cambria" charset="0"/>
                <a:ea typeface="Cambria" charset="0"/>
                <a:cs typeface="Cambria" charset="0"/>
              </a:rPr>
              <a:t>It </a:t>
            </a:r>
            <a:r>
              <a:rPr lang="en-US" sz="3200" dirty="0">
                <a:latin typeface="Cambria" charset="0"/>
                <a:ea typeface="Cambria" charset="0"/>
                <a:cs typeface="Cambria" charset="0"/>
              </a:rPr>
              <a:t>is common practice amongst seated Regions to have both the RD and AD attend WSC, as a delegate team. An Alt Delegate is typically seen as a training role, and attendance at the World Service Conference in an integral part of this training. Most Regions who, because of their location and easy ability to travel to Woodland Hills, or who have sufficient financial resources, will make the choice to send their Alternate Delegate to WSC. </a:t>
            </a:r>
            <a:r>
              <a:rPr lang="en-US" sz="3200" dirty="0" smtClean="0">
                <a:latin typeface="Cambria" charset="0"/>
                <a:ea typeface="Cambria" charset="0"/>
                <a:cs typeface="Cambria" charset="0"/>
              </a:rPr>
              <a:t>. . .</a:t>
            </a:r>
          </a:p>
        </p:txBody>
      </p:sp>
    </p:spTree>
    <p:extLst>
      <p:ext uri="{BB962C8B-B14F-4D97-AF65-F5344CB8AC3E}">
        <p14:creationId xmlns:p14="http://schemas.microsoft.com/office/powerpoint/2010/main" val="2584604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a:t>
            </a:r>
            <a:r>
              <a:rPr sz="4500" b="1" dirty="0" smtClean="0">
                <a:latin typeface="Cambria" charset="0"/>
                <a:ea typeface="Cambria" charset="0"/>
                <a:cs typeface="Cambria" charset="0"/>
                <a:sym typeface="BotonBQ-Bold"/>
              </a:rPr>
              <a:t>1</a:t>
            </a:r>
            <a:r>
              <a:rPr sz="4500" b="1" dirty="0">
                <a:latin typeface="Cambria" charset="0"/>
                <a:ea typeface="Cambria" charset="0"/>
                <a:cs typeface="Cambria" charset="0"/>
                <a:sym typeface="BotonBQ-Bold"/>
              </a:rPr>
              <a:t>: 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926883" y="2247553"/>
            <a:ext cx="10204308" cy="34470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buSzPct val="75000"/>
              <a:defRPr sz="1800"/>
            </a:pPr>
            <a:r>
              <a:rPr lang="en-US" sz="3200" dirty="0" smtClean="0">
                <a:latin typeface="Cambria" charset="0"/>
                <a:ea typeface="Cambria" charset="0"/>
                <a:cs typeface="Cambria" charset="0"/>
              </a:rPr>
              <a:t>Attendance </a:t>
            </a:r>
            <a:r>
              <a:rPr lang="en-US" sz="3200" dirty="0">
                <a:latin typeface="Cambria" charset="0"/>
                <a:ea typeface="Cambria" charset="0"/>
                <a:cs typeface="Cambria" charset="0"/>
              </a:rPr>
              <a:t>at WSC for a week, with some of the days being very long, is undoubtedly one of the most demanding service roles in NA. This is even more challenging where a Delegate is from a different culture and/or must travel significant distances around the globe, as may often be the case for a Zonal Delegate. The attendance of an Alternate Delegate is the best way to provide this support</a:t>
            </a:r>
            <a:r>
              <a:rPr lang="en-US" sz="3200" dirty="0" smtClean="0">
                <a:latin typeface="Cambria" charset="0"/>
                <a:ea typeface="Cambria" charset="0"/>
                <a:cs typeface="Cambria" charset="0"/>
              </a:rPr>
              <a:t>.</a:t>
            </a:r>
            <a:endParaRPr lang="en-US" sz="3200" dirty="0">
              <a:latin typeface="Cambria" charset="0"/>
              <a:ea typeface="Cambria" charset="0"/>
              <a:cs typeface="Cambria" charset="0"/>
            </a:endParaRPr>
          </a:p>
        </p:txBody>
      </p:sp>
    </p:spTree>
    <p:extLst>
      <p:ext uri="{BB962C8B-B14F-4D97-AF65-F5344CB8AC3E}">
        <p14:creationId xmlns:p14="http://schemas.microsoft.com/office/powerpoint/2010/main" val="1945964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490984" y="2205157"/>
            <a:ext cx="11176001"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95000"/>
              </a:lnSpc>
              <a:spcBef>
                <a:spcPts val="600"/>
              </a:spcBef>
            </a:pPr>
            <a:r>
              <a:rPr lang="en-US" sz="3000" b="1" dirty="0">
                <a:latin typeface="Cambria" charset="0"/>
                <a:ea typeface="Cambria" charset="0"/>
                <a:cs typeface="Cambria" charset="0"/>
              </a:rPr>
              <a:t>Motion 21: </a:t>
            </a:r>
            <a:r>
              <a:rPr lang="en-US" sz="3000" i="1" dirty="0">
                <a:latin typeface="Cambria" charset="0"/>
                <a:ea typeface="Cambria" charset="0"/>
                <a:cs typeface="Cambria" charset="0"/>
              </a:rPr>
              <a:t>If motion 18 is not adopted then the following will not be offered. </a:t>
            </a:r>
          </a:p>
          <a:p>
            <a:pPr>
              <a:lnSpc>
                <a:spcPct val="95000"/>
              </a:lnSpc>
              <a:spcBef>
                <a:spcPts val="600"/>
              </a:spcBef>
            </a:pPr>
            <a:r>
              <a:rPr lang="en-US" sz="3000" dirty="0">
                <a:latin typeface="Cambria" charset="0"/>
                <a:ea typeface="Cambria" charset="0"/>
                <a:cs typeface="Cambria" charset="0"/>
              </a:rPr>
              <a:t>Alternate Zonal Delegates may attend the WSC with the same rights and limitations as is currently offered to Alternate Regional Delegates.</a:t>
            </a:r>
          </a:p>
        </p:txBody>
      </p:sp>
      <p:sp>
        <p:nvSpPr>
          <p:cNvPr id="5" name="Shape 105"/>
          <p:cNvSpPr/>
          <p:nvPr/>
        </p:nvSpPr>
        <p:spPr>
          <a:xfrm>
            <a:off x="1062318" y="4541737"/>
            <a:ext cx="10604667" cy="231626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a:lnSpc>
                <a:spcPct val="95000"/>
              </a:lnSpc>
            </a:pPr>
            <a:r>
              <a:rPr lang="en-US" sz="2800" b="1" dirty="0">
                <a:solidFill>
                  <a:prstClr val="black"/>
                </a:solidFill>
                <a:latin typeface="Cambria" charset="0"/>
                <a:ea typeface="Cambria" charset="0"/>
                <a:cs typeface="Cambria" charset="0"/>
              </a:rPr>
              <a:t>Intent: </a:t>
            </a:r>
            <a:r>
              <a:rPr lang="en-US" sz="2800" dirty="0">
                <a:latin typeface="Cambria" charset="0"/>
                <a:ea typeface="Cambria" charset="0"/>
                <a:cs typeface="Cambria" charset="0"/>
              </a:rPr>
              <a:t>To allow an Alternate Delegate to be present, serve alongside and support the Zonal Delegate so they may function as a team in the same way as RD and AD teams can. The cost of attending the WSC for the Alternate Zonal Delegate would be the responsibility of the zone and each zonal delegate is limited to one alternate. </a:t>
            </a:r>
            <a:r>
              <a:rPr lang="en-US" sz="2800" dirty="0">
                <a:solidFill>
                  <a:prstClr val="black"/>
                </a:solidFill>
                <a:latin typeface="Cambria" charset="0"/>
                <a:ea typeface="Cambria" charset="0"/>
                <a:cs typeface="Cambria" charset="0"/>
              </a:rPr>
              <a:t> </a:t>
            </a:r>
          </a:p>
        </p:txBody>
      </p:sp>
    </p:spTree>
    <p:extLst>
      <p:ext uri="{BB962C8B-B14F-4D97-AF65-F5344CB8AC3E}">
        <p14:creationId xmlns:p14="http://schemas.microsoft.com/office/powerpoint/2010/main" val="340901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211270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latinLnBrk="1" hangingPunct="0"/>
            <a:r>
              <a:rPr lang="en-US" sz="5400" b="1" dirty="0">
                <a:latin typeface="Cambria" charset="0"/>
                <a:ea typeface="Cambria" charset="0"/>
                <a:cs typeface="Cambria" charset="0"/>
              </a:rPr>
              <a:t>Other regional motions </a:t>
            </a:r>
            <a:br>
              <a:rPr lang="en-US" sz="5400" b="1" dirty="0">
                <a:latin typeface="Cambria" charset="0"/>
                <a:ea typeface="Cambria" charset="0"/>
                <a:cs typeface="Cambria" charset="0"/>
              </a:rPr>
            </a:br>
            <a:r>
              <a:rPr lang="en-US" sz="5400" b="1" dirty="0">
                <a:latin typeface="Cambria" charset="0"/>
                <a:ea typeface="Cambria" charset="0"/>
                <a:cs typeface="Cambria" charset="0"/>
              </a:rPr>
              <a:t>related to the WSC</a:t>
            </a:r>
          </a:p>
        </p:txBody>
      </p:sp>
    </p:spTree>
    <p:extLst>
      <p:ext uri="{BB962C8B-B14F-4D97-AF65-F5344CB8AC3E}">
        <p14:creationId xmlns:p14="http://schemas.microsoft.com/office/powerpoint/2010/main" val="3377380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22</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500" dirty="0">
                <a:latin typeface="Cambria" charset="0"/>
                <a:ea typeface="Cambria" charset="0"/>
                <a:cs typeface="Cambria" charset="0"/>
              </a:rPr>
              <a:t>To discontinue the WSC Conference Participants Discussion Board hosted and maintained </a:t>
            </a:r>
            <a:r>
              <a:rPr lang="en-US" sz="3500" dirty="0" smtClean="0">
                <a:latin typeface="Cambria" charset="0"/>
                <a:ea typeface="Cambria" charset="0"/>
                <a:cs typeface="Cambria" charset="0"/>
              </a:rPr>
              <a:t/>
            </a:r>
            <a:br>
              <a:rPr lang="en-US" sz="3500" dirty="0" smtClean="0">
                <a:latin typeface="Cambria" charset="0"/>
                <a:ea typeface="Cambria" charset="0"/>
                <a:cs typeface="Cambria" charset="0"/>
              </a:rPr>
            </a:br>
            <a:r>
              <a:rPr lang="en-US" sz="3500" dirty="0" smtClean="0">
                <a:latin typeface="Cambria" charset="0"/>
                <a:ea typeface="Cambria" charset="0"/>
                <a:cs typeface="Cambria" charset="0"/>
              </a:rPr>
              <a:t>by </a:t>
            </a:r>
            <a:r>
              <a:rPr lang="en-US" sz="3500" dirty="0">
                <a:latin typeface="Cambria" charset="0"/>
                <a:ea typeface="Cambria" charset="0"/>
                <a:cs typeface="Cambria" charset="0"/>
              </a:rPr>
              <a:t>NA World Services</a:t>
            </a:r>
            <a:endParaRPr sz="3500" dirty="0">
              <a:latin typeface="Cambria" charset="0"/>
              <a:ea typeface="Cambria" charset="0"/>
              <a:cs typeface="Cambria" charset="0"/>
              <a:sym typeface="BotonBQ-Regular"/>
            </a:endParaRPr>
          </a:p>
        </p:txBody>
      </p:sp>
      <p:sp>
        <p:nvSpPr>
          <p:cNvPr id="5" name="Shape 75"/>
          <p:cNvSpPr/>
          <p:nvPr/>
        </p:nvSpPr>
        <p:spPr>
          <a:xfrm>
            <a:off x="317499" y="2648869"/>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602263"/>
            <a:ext cx="8680153" cy="238045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600"/>
              </a:spcBef>
            </a:pPr>
            <a:r>
              <a:rPr lang="en-US" sz="3500" b="1" dirty="0">
                <a:latin typeface="Cambria" charset="0"/>
                <a:ea typeface="Cambria" charset="0"/>
                <a:cs typeface="Cambria" charset="0"/>
              </a:rPr>
              <a:t>Intent: </a:t>
            </a:r>
            <a:r>
              <a:rPr lang="en-US" sz="3500" dirty="0">
                <a:latin typeface="Cambria" charset="0"/>
                <a:ea typeface="Cambria" charset="0"/>
                <a:cs typeface="Cambria" charset="0"/>
              </a:rPr>
              <a:t>To no longer have NAWS host and maintain a conference participant discussion board. </a:t>
            </a:r>
          </a:p>
          <a:p>
            <a:pPr>
              <a:spcBef>
                <a:spcPts val="600"/>
              </a:spcBef>
            </a:pPr>
            <a:r>
              <a:rPr lang="en-US" sz="3500" b="1" dirty="0">
                <a:latin typeface="Cambria" charset="0"/>
                <a:ea typeface="Cambria" charset="0"/>
                <a:cs typeface="Cambria" charset="0"/>
              </a:rPr>
              <a:t>Maker: </a:t>
            </a:r>
            <a:r>
              <a:rPr lang="en-US" sz="3500" dirty="0">
                <a:latin typeface="Cambria" charset="0"/>
                <a:ea typeface="Cambria" charset="0"/>
                <a:cs typeface="Cambria" charset="0"/>
              </a:rPr>
              <a:t>Washington North Idaho Region</a:t>
            </a:r>
          </a:p>
        </p:txBody>
      </p:sp>
    </p:spTree>
    <p:extLst>
      <p:ext uri="{BB962C8B-B14F-4D97-AF65-F5344CB8AC3E}">
        <p14:creationId xmlns:p14="http://schemas.microsoft.com/office/powerpoint/2010/main" val="3189042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22</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926882" y="2247553"/>
            <a:ext cx="10624141" cy="438581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spcBef>
                <a:spcPts val="600"/>
              </a:spcBef>
              <a:buSzPct val="75000"/>
              <a:defRPr sz="1800"/>
            </a:pPr>
            <a:r>
              <a:rPr lang="en-US" sz="2800" dirty="0" smtClean="0">
                <a:latin typeface="Cambria" charset="0"/>
                <a:ea typeface="Cambria" charset="0"/>
                <a:cs typeface="Cambria" charset="0"/>
              </a:rPr>
              <a:t>In </a:t>
            </a:r>
            <a:r>
              <a:rPr lang="en-US" sz="2800" dirty="0">
                <a:latin typeface="Cambria" charset="0"/>
                <a:ea typeface="Cambria" charset="0"/>
                <a:cs typeface="Cambria" charset="0"/>
              </a:rPr>
              <a:t>the early 2000s a suggestion was made at the World Service Conference to create a conference participants online discussion board. Conference participants suggested that having such a board hosted and maintained by NA World Services might lead to useful service discussions </a:t>
            </a:r>
            <a:r>
              <a:rPr lang="en-US" sz="2800" dirty="0" smtClean="0">
                <a:latin typeface="Cambria" charset="0"/>
                <a:ea typeface="Cambria" charset="0"/>
                <a:cs typeface="Cambria" charset="0"/>
              </a:rPr>
              <a:t>online.</a:t>
            </a:r>
          </a:p>
          <a:p>
            <a:pPr algn="l">
              <a:spcBef>
                <a:spcPts val="600"/>
              </a:spcBef>
              <a:buSzPct val="75000"/>
              <a:defRPr sz="1800"/>
            </a:pPr>
            <a:r>
              <a:rPr lang="en-US" sz="2800" dirty="0" smtClean="0">
                <a:latin typeface="Cambria" charset="0"/>
                <a:ea typeface="Cambria" charset="0"/>
                <a:cs typeface="Cambria" charset="0"/>
              </a:rPr>
              <a:t>Since </a:t>
            </a:r>
            <a:r>
              <a:rPr lang="en-US" sz="2800" dirty="0">
                <a:latin typeface="Cambria" charset="0"/>
                <a:ea typeface="Cambria" charset="0"/>
                <a:cs typeface="Cambria" charset="0"/>
              </a:rPr>
              <a:t>the Conference Participants Discussion Board was created, social media sites like Facebook have dramatically increased in use. There are many groups on Facebook, including some limited to conference participants that have much more participation and discussion than the site hosted by NA World Services</a:t>
            </a:r>
            <a:r>
              <a:rPr lang="en-US" sz="2800" dirty="0" smtClean="0">
                <a:latin typeface="Cambria" charset="0"/>
                <a:ea typeface="Cambria" charset="0"/>
                <a:cs typeface="Cambria" charset="0"/>
              </a:rPr>
              <a:t>. . . .</a:t>
            </a:r>
            <a:endParaRPr lang="en-US" sz="2800" dirty="0">
              <a:latin typeface="Cambria" charset="0"/>
              <a:ea typeface="Cambria" charset="0"/>
              <a:cs typeface="Cambria" charset="0"/>
            </a:endParaRPr>
          </a:p>
        </p:txBody>
      </p:sp>
    </p:spTree>
    <p:extLst>
      <p:ext uri="{BB962C8B-B14F-4D97-AF65-F5344CB8AC3E}">
        <p14:creationId xmlns:p14="http://schemas.microsoft.com/office/powerpoint/2010/main" val="2242069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22</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926882" y="2247553"/>
            <a:ext cx="10624141" cy="258532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spcBef>
                <a:spcPts val="600"/>
              </a:spcBef>
              <a:buSzPct val="75000"/>
              <a:defRPr sz="1800"/>
            </a:pPr>
            <a:r>
              <a:rPr lang="en-US" sz="2800" dirty="0" smtClean="0">
                <a:latin typeface="Cambria" charset="0"/>
                <a:ea typeface="Cambria" charset="0"/>
                <a:cs typeface="Cambria" charset="0"/>
              </a:rPr>
              <a:t>While </a:t>
            </a:r>
            <a:r>
              <a:rPr lang="en-US" sz="2800" dirty="0">
                <a:latin typeface="Cambria" charset="0"/>
                <a:ea typeface="Cambria" charset="0"/>
                <a:cs typeface="Cambria" charset="0"/>
              </a:rPr>
              <a:t>Internet technology is an excellent way for members to interact, the lack of participation and need to moderate an “official NA” board only open to some service members suggests this board has outlived its usefulness. Facebook groups, and the recent conference participant webinars using video technology seem much better ways to communicate online the conference discussion board.</a:t>
            </a:r>
          </a:p>
        </p:txBody>
      </p:sp>
    </p:spTree>
    <p:extLst>
      <p:ext uri="{BB962C8B-B14F-4D97-AF65-F5344CB8AC3E}">
        <p14:creationId xmlns:p14="http://schemas.microsoft.com/office/powerpoint/2010/main" val="199777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800" b="1" dirty="0">
                <a:latin typeface="+mj-lt"/>
              </a:rPr>
              <a:t>Future of the WSC</a:t>
            </a:r>
            <a:endParaRPr lang="en-US" sz="4500" b="1" dirty="0">
              <a:latin typeface="+mj-lt"/>
              <a:ea typeface="Cambria" charset="0"/>
              <a:cs typeface="Cambria" charset="0"/>
            </a:endParaRP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
        <p:nvSpPr>
          <p:cNvPr id="6" name="Content Placeholder 2"/>
          <p:cNvSpPr txBox="1">
            <a:spLocks/>
          </p:cNvSpPr>
          <p:nvPr/>
        </p:nvSpPr>
        <p:spPr>
          <a:xfrm>
            <a:off x="1401164" y="2134025"/>
            <a:ext cx="10515600" cy="4448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mtClean="0">
                <a:latin typeface="+mj-lt"/>
              </a:rPr>
              <a:t>The Future of the WSC is an ongoing project about improving the effectiveness and sustainability of the Conference.</a:t>
            </a:r>
          </a:p>
          <a:p>
            <a:pPr lvl="1">
              <a:lnSpc>
                <a:spcPct val="100000"/>
              </a:lnSpc>
              <a:spcBef>
                <a:spcPts val="600"/>
              </a:spcBef>
            </a:pPr>
            <a:r>
              <a:rPr lang="en-US" sz="2800" smtClean="0">
                <a:latin typeface="+mj-lt"/>
              </a:rPr>
              <a:t>Reports and related material are posted at </a:t>
            </a:r>
            <a:r>
              <a:rPr lang="en-US" sz="2800" smtClean="0">
                <a:latin typeface="+mj-lt"/>
                <a:hlinkClick r:id="rId4"/>
              </a:rPr>
              <a:t>www.na.org/future</a:t>
            </a:r>
            <a:r>
              <a:rPr lang="en-US" sz="2800" smtClean="0">
                <a:latin typeface="+mj-lt"/>
              </a:rPr>
              <a:t> </a:t>
            </a:r>
          </a:p>
          <a:p>
            <a:pPr lvl="1">
              <a:lnSpc>
                <a:spcPct val="100000"/>
              </a:lnSpc>
              <a:spcBef>
                <a:spcPts val="600"/>
              </a:spcBef>
            </a:pPr>
            <a:r>
              <a:rPr lang="en-US" sz="2800" smtClean="0">
                <a:latin typeface="+mj-lt"/>
              </a:rPr>
              <a:t>Project is focused on: </a:t>
            </a:r>
          </a:p>
          <a:p>
            <a:pPr marL="914400" lvl="2" indent="0">
              <a:lnSpc>
                <a:spcPct val="100000"/>
              </a:lnSpc>
              <a:spcBef>
                <a:spcPts val="600"/>
              </a:spcBef>
              <a:buFont typeface="Arial" panose="020B0604020202020204" pitchFamily="34" charset="0"/>
              <a:buNone/>
            </a:pPr>
            <a:r>
              <a:rPr lang="en-US" sz="2800" smtClean="0">
                <a:latin typeface="+mj-lt"/>
              </a:rPr>
              <a:t>a) WSC seating </a:t>
            </a:r>
          </a:p>
          <a:p>
            <a:pPr marL="914400" lvl="2" indent="0">
              <a:lnSpc>
                <a:spcPct val="100000"/>
              </a:lnSpc>
              <a:spcBef>
                <a:spcPts val="600"/>
              </a:spcBef>
              <a:buFont typeface="Arial" panose="020B0604020202020204" pitchFamily="34" charset="0"/>
              <a:buNone/>
            </a:pPr>
            <a:r>
              <a:rPr lang="en-US" sz="2800" smtClean="0">
                <a:latin typeface="+mj-lt"/>
              </a:rPr>
              <a:t>b) the WSC week itself </a:t>
            </a:r>
          </a:p>
          <a:p>
            <a:pPr marL="914400" lvl="2" indent="0">
              <a:lnSpc>
                <a:spcPct val="100000"/>
              </a:lnSpc>
              <a:spcBef>
                <a:spcPts val="600"/>
              </a:spcBef>
              <a:buFont typeface="Arial" panose="020B0604020202020204" pitchFamily="34" charset="0"/>
              <a:buNone/>
            </a:pPr>
            <a:r>
              <a:rPr lang="en-US" sz="2800" smtClean="0">
                <a:latin typeface="+mj-lt"/>
              </a:rPr>
              <a:t>c) better use of the time between Conferences</a:t>
            </a:r>
            <a:endParaRPr lang="en-US" sz="2400" smtClean="0">
              <a:latin typeface="+mj-lt"/>
            </a:endParaRPr>
          </a:p>
          <a:p>
            <a:pPr marL="0" indent="0">
              <a:lnSpc>
                <a:spcPct val="100000"/>
              </a:lnSpc>
              <a:spcBef>
                <a:spcPts val="600"/>
              </a:spcBef>
              <a:buFont typeface="Arial" panose="020B0604020202020204" pitchFamily="34" charset="0"/>
              <a:buNone/>
            </a:pPr>
            <a:r>
              <a:rPr lang="en-US" smtClean="0">
                <a:latin typeface="+mj-lt"/>
              </a:rPr>
              <a:t>Seating is where we are challenged to reach consensus and the Board has stepped back from framing seating options for discussion</a:t>
            </a:r>
            <a:endParaRPr lang="en-US" dirty="0" smtClean="0">
              <a:latin typeface="+mj-lt"/>
            </a:endParaRPr>
          </a:p>
        </p:txBody>
      </p:sp>
    </p:spTree>
    <p:extLst>
      <p:ext uri="{BB962C8B-B14F-4D97-AF65-F5344CB8AC3E}">
        <p14:creationId xmlns:p14="http://schemas.microsoft.com/office/powerpoint/2010/main" val="1706453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22</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5" name="Shape 86"/>
          <p:cNvSpPr/>
          <p:nvPr/>
        </p:nvSpPr>
        <p:spPr>
          <a:xfrm>
            <a:off x="926883" y="2193765"/>
            <a:ext cx="10204308" cy="453970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57200" indent="-457200" algn="l">
              <a:spcBef>
                <a:spcPts val="600"/>
              </a:spcBef>
              <a:buSzPct val="75000"/>
              <a:buBlip>
                <a:blip r:embed="rId3"/>
              </a:buBlip>
              <a:defRPr sz="1800"/>
            </a:pPr>
            <a:r>
              <a:rPr lang="en-US" sz="2600" dirty="0" smtClean="0">
                <a:latin typeface="Cambria" charset="0"/>
                <a:ea typeface="Cambria" charset="0"/>
                <a:cs typeface="Cambria" charset="0"/>
              </a:rPr>
              <a:t>The </a:t>
            </a:r>
            <a:r>
              <a:rPr lang="en-US" sz="2600" dirty="0">
                <a:latin typeface="Cambria" charset="0"/>
                <a:ea typeface="Cambria" charset="0"/>
                <a:cs typeface="Cambria" charset="0"/>
              </a:rPr>
              <a:t>Boards sees this as an issue for the Conference to </a:t>
            </a:r>
            <a:r>
              <a:rPr lang="en-US" sz="2600" dirty="0" smtClean="0">
                <a:latin typeface="Cambria" charset="0"/>
                <a:ea typeface="Cambria" charset="0"/>
                <a:cs typeface="Cambria" charset="0"/>
              </a:rPr>
              <a:t>decide</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How </a:t>
            </a:r>
            <a:r>
              <a:rPr lang="en-US" sz="2600" dirty="0">
                <a:latin typeface="Cambria" charset="0"/>
                <a:ea typeface="Cambria" charset="0"/>
                <a:cs typeface="Cambria" charset="0"/>
              </a:rPr>
              <a:t>to effectively communicate and share </a:t>
            </a:r>
            <a:r>
              <a:rPr lang="en-US" sz="2600" dirty="0" smtClean="0">
                <a:latin typeface="Cambria" charset="0"/>
                <a:ea typeface="Cambria" charset="0"/>
                <a:cs typeface="Cambria" charset="0"/>
              </a:rPr>
              <a:t>ideas?</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Requires </a:t>
            </a:r>
            <a:r>
              <a:rPr lang="en-US" sz="2600" dirty="0">
                <a:latin typeface="Cambria" charset="0"/>
                <a:ea typeface="Cambria" charset="0"/>
                <a:cs typeface="Cambria" charset="0"/>
              </a:rPr>
              <a:t>human resources to </a:t>
            </a:r>
            <a:r>
              <a:rPr lang="en-US" sz="2600" dirty="0" smtClean="0">
                <a:latin typeface="Cambria" charset="0"/>
                <a:ea typeface="Cambria" charset="0"/>
                <a:cs typeface="Cambria" charset="0"/>
              </a:rPr>
              <a:t>maintain</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Impossible </a:t>
            </a:r>
            <a:r>
              <a:rPr lang="en-US" sz="2600" dirty="0">
                <a:latin typeface="Cambria" charset="0"/>
                <a:ea typeface="Cambria" charset="0"/>
                <a:cs typeface="Cambria" charset="0"/>
              </a:rPr>
              <a:t>to enforce common </a:t>
            </a:r>
            <a:r>
              <a:rPr lang="en-US" sz="2600" dirty="0" smtClean="0">
                <a:latin typeface="Cambria" charset="0"/>
                <a:ea typeface="Cambria" charset="0"/>
                <a:cs typeface="Cambria" charset="0"/>
              </a:rPr>
              <a:t>values</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Relatively </a:t>
            </a:r>
            <a:r>
              <a:rPr lang="en-US" sz="2600" dirty="0">
                <a:latin typeface="Cambria" charset="0"/>
                <a:ea typeface="Cambria" charset="0"/>
                <a:cs typeface="Cambria" charset="0"/>
              </a:rPr>
              <a:t>low </a:t>
            </a:r>
            <a:r>
              <a:rPr lang="en-US" sz="2600" dirty="0" smtClean="0">
                <a:latin typeface="Cambria" charset="0"/>
                <a:ea typeface="Cambria" charset="0"/>
                <a:cs typeface="Cambria" charset="0"/>
              </a:rPr>
              <a:t>participation. Three-quarters </a:t>
            </a:r>
            <a:r>
              <a:rPr lang="en-US" sz="2600" dirty="0">
                <a:latin typeface="Cambria" charset="0"/>
                <a:ea typeface="Cambria" charset="0"/>
                <a:cs typeface="Cambria" charset="0"/>
              </a:rPr>
              <a:t>of recent posts made by ten </a:t>
            </a:r>
            <a:r>
              <a:rPr lang="en-US" sz="2600" dirty="0" smtClean="0">
                <a:latin typeface="Cambria" charset="0"/>
                <a:ea typeface="Cambria" charset="0"/>
                <a:cs typeface="Cambria" charset="0"/>
              </a:rPr>
              <a:t>participants</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No </a:t>
            </a:r>
            <a:r>
              <a:rPr lang="en-US" sz="2600" dirty="0">
                <a:latin typeface="Cambria" charset="0"/>
                <a:ea typeface="Cambria" charset="0"/>
                <a:cs typeface="Cambria" charset="0"/>
              </a:rPr>
              <a:t>other collective forum, although web meetings and sharing ideas via the </a:t>
            </a:r>
            <a:r>
              <a:rPr lang="en-US" sz="2600" dirty="0" smtClean="0">
                <a:latin typeface="Cambria" charset="0"/>
                <a:ea typeface="Cambria" charset="0"/>
                <a:cs typeface="Cambria" charset="0"/>
              </a:rPr>
              <a:t>FTP </a:t>
            </a:r>
            <a:r>
              <a:rPr lang="en-US" sz="2600" dirty="0">
                <a:latin typeface="Cambria" charset="0"/>
                <a:ea typeface="Cambria" charset="0"/>
                <a:cs typeface="Cambria" charset="0"/>
              </a:rPr>
              <a:t>site are </a:t>
            </a:r>
            <a:r>
              <a:rPr lang="en-US" sz="2600" dirty="0" smtClean="0">
                <a:latin typeface="Cambria" charset="0"/>
                <a:ea typeface="Cambria" charset="0"/>
                <a:cs typeface="Cambria" charset="0"/>
              </a:rPr>
              <a:t>available</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Continuing </a:t>
            </a:r>
            <a:r>
              <a:rPr lang="en-US" sz="2600" dirty="0">
                <a:latin typeface="Cambria" charset="0"/>
                <a:ea typeface="Cambria" charset="0"/>
                <a:cs typeface="Cambria" charset="0"/>
              </a:rPr>
              <a:t>to explore productive and positive ways for participant discussions between Conferences</a:t>
            </a:r>
          </a:p>
        </p:txBody>
      </p:sp>
    </p:spTree>
    <p:extLst>
      <p:ext uri="{BB962C8B-B14F-4D97-AF65-F5344CB8AC3E}">
        <p14:creationId xmlns:p14="http://schemas.microsoft.com/office/powerpoint/2010/main" val="1261361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06580" y="2072153"/>
            <a:ext cx="11360405"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300" b="1" dirty="0">
                <a:latin typeface="Cambria" charset="0"/>
                <a:ea typeface="Cambria" charset="0"/>
                <a:cs typeface="Cambria" charset="0"/>
              </a:rPr>
              <a:t>Motion 22: </a:t>
            </a:r>
            <a:r>
              <a:rPr lang="en-US" sz="3300" dirty="0">
                <a:latin typeface="Cambria" charset="0"/>
                <a:ea typeface="Cambria" charset="0"/>
                <a:cs typeface="Cambria" charset="0"/>
              </a:rPr>
              <a:t>To discontinue the WSC Conference Participants Discussion Board hosted and maintained by NA World Services</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300" b="1" dirty="0">
                <a:solidFill>
                  <a:prstClr val="black"/>
                </a:solidFill>
                <a:latin typeface="Cambria" charset="0"/>
                <a:ea typeface="Cambria" charset="0"/>
                <a:cs typeface="Cambria" charset="0"/>
              </a:rPr>
              <a:t>Intent: </a:t>
            </a:r>
            <a:r>
              <a:rPr lang="en-US" sz="3300" dirty="0">
                <a:latin typeface="Cambria" charset="0"/>
                <a:ea typeface="Cambria" charset="0"/>
                <a:cs typeface="Cambria" charset="0"/>
              </a:rPr>
              <a:t>To no longer have NAWS host and maintain a conference participant discussion board.</a:t>
            </a:r>
            <a:endParaRPr lang="en-US" sz="3300" dirty="0">
              <a:solidFill>
                <a:prstClr val="black"/>
              </a:solidFill>
              <a:latin typeface="Cambria" charset="0"/>
              <a:ea typeface="Cambria" charset="0"/>
              <a:cs typeface="Cambria" charset="0"/>
            </a:endParaRPr>
          </a:p>
        </p:txBody>
      </p:sp>
    </p:spTree>
    <p:extLst>
      <p:ext uri="{BB962C8B-B14F-4D97-AF65-F5344CB8AC3E}">
        <p14:creationId xmlns:p14="http://schemas.microsoft.com/office/powerpoint/2010/main" val="1295670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23</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dirty="0">
                <a:latin typeface="Cambria" charset="0"/>
                <a:ea typeface="Cambria" charset="0"/>
                <a:cs typeface="Cambria" charset="0"/>
              </a:rPr>
              <a:t>Direct the World Board to develop plans to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move </a:t>
            </a:r>
            <a:r>
              <a:rPr lang="en-US" sz="3200" dirty="0">
                <a:latin typeface="Cambria" charset="0"/>
                <a:ea typeface="Cambria" charset="0"/>
                <a:cs typeface="Cambria" charset="0"/>
              </a:rPr>
              <a:t>to a three-year conference cycle. This plan would include quarterly web meetings, longer review time for the Conference Agenda Report, and would be developed in a way to provide an opportunity to include other ideas from conference participants. </a:t>
            </a:r>
            <a:endParaRPr sz="3000" dirty="0">
              <a:latin typeface="Cambria" charset="0"/>
              <a:ea typeface="Cambria" charset="0"/>
              <a:cs typeface="Cambria" charset="0"/>
              <a:sym typeface="BotonBQ-Regular"/>
            </a:endParaRPr>
          </a:p>
        </p:txBody>
      </p:sp>
      <p:sp>
        <p:nvSpPr>
          <p:cNvPr id="5" name="Shape 75"/>
          <p:cNvSpPr/>
          <p:nvPr/>
        </p:nvSpPr>
        <p:spPr>
          <a:xfrm>
            <a:off x="317499" y="3404391"/>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845860"/>
            <a:ext cx="8680153" cy="2487706"/>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6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To study a change in the conference cycle to every three years. </a:t>
            </a:r>
          </a:p>
          <a:p>
            <a:pPr>
              <a:spcBef>
                <a:spcPts val="600"/>
              </a:spcBef>
            </a:pPr>
            <a:r>
              <a:rPr lang="en-US" sz="3200" b="1" dirty="0">
                <a:latin typeface="Cambria" charset="0"/>
                <a:ea typeface="Cambria" charset="0"/>
                <a:cs typeface="Cambria" charset="0"/>
              </a:rPr>
              <a:t>Maker: </a:t>
            </a:r>
            <a:r>
              <a:rPr lang="en-US" sz="3200" dirty="0">
                <a:latin typeface="Cambria" charset="0"/>
                <a:ea typeface="Cambria" charset="0"/>
                <a:cs typeface="Cambria" charset="0"/>
              </a:rPr>
              <a:t>Argentina Region</a:t>
            </a:r>
          </a:p>
        </p:txBody>
      </p:sp>
    </p:spTree>
    <p:extLst>
      <p:ext uri="{BB962C8B-B14F-4D97-AF65-F5344CB8AC3E}">
        <p14:creationId xmlns:p14="http://schemas.microsoft.com/office/powerpoint/2010/main" val="1631515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23</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322729" y="2247553"/>
            <a:ext cx="11147612" cy="453970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spcBef>
                <a:spcPts val="300"/>
              </a:spcBef>
              <a:spcAft>
                <a:spcPts val="600"/>
              </a:spcAft>
              <a:buSzPct val="75000"/>
              <a:defRPr sz="1800"/>
            </a:pPr>
            <a:r>
              <a:rPr lang="en-US" sz="2800" dirty="0" smtClean="0">
                <a:latin typeface="Cambria" charset="0"/>
                <a:ea typeface="Cambria" charset="0"/>
                <a:cs typeface="Cambria" charset="0"/>
              </a:rPr>
              <a:t>To </a:t>
            </a:r>
            <a:r>
              <a:rPr lang="en-US" sz="2800" dirty="0">
                <a:latin typeface="Cambria" charset="0"/>
                <a:ea typeface="Cambria" charset="0"/>
                <a:cs typeface="Cambria" charset="0"/>
              </a:rPr>
              <a:t>have more time to work and discuss during the time in between the meetings of the WSC conference </a:t>
            </a:r>
            <a:r>
              <a:rPr lang="en-US" sz="2800" dirty="0" smtClean="0">
                <a:latin typeface="Cambria" charset="0"/>
                <a:ea typeface="Cambria" charset="0"/>
                <a:cs typeface="Cambria" charset="0"/>
              </a:rPr>
              <a:t>cycle.</a:t>
            </a:r>
          </a:p>
          <a:p>
            <a:pPr algn="l">
              <a:spcBef>
                <a:spcPts val="300"/>
              </a:spcBef>
              <a:spcAft>
                <a:spcPts val="600"/>
              </a:spcAft>
              <a:buSzPct val="75000"/>
              <a:defRPr sz="1800"/>
            </a:pPr>
            <a:r>
              <a:rPr lang="en-US" sz="2800" dirty="0" smtClean="0">
                <a:latin typeface="Cambria" charset="0"/>
                <a:ea typeface="Cambria" charset="0"/>
                <a:cs typeface="Cambria" charset="0"/>
              </a:rPr>
              <a:t>We </a:t>
            </a:r>
            <a:r>
              <a:rPr lang="en-US" sz="2800" dirty="0">
                <a:latin typeface="Cambria" charset="0"/>
                <a:ea typeface="Cambria" charset="0"/>
                <a:cs typeface="Cambria" charset="0"/>
              </a:rPr>
              <a:t>propose a solution which would provide us the possibility of maintaining a more fluid contact, dealing with the topics of the cycle and the different motions in a more practical manner and arrive to the conference with the topics and proposals after they have been worked by the regions, and to have the CAR available a few months in </a:t>
            </a:r>
            <a:r>
              <a:rPr lang="en-US" sz="2800" dirty="0" smtClean="0">
                <a:latin typeface="Cambria" charset="0"/>
                <a:ea typeface="Cambria" charset="0"/>
                <a:cs typeface="Cambria" charset="0"/>
              </a:rPr>
              <a:t>advance.</a:t>
            </a:r>
          </a:p>
          <a:p>
            <a:pPr algn="l">
              <a:spcBef>
                <a:spcPts val="300"/>
              </a:spcBef>
              <a:spcAft>
                <a:spcPts val="600"/>
              </a:spcAft>
              <a:buSzPct val="75000"/>
              <a:defRPr sz="1800"/>
            </a:pPr>
            <a:r>
              <a:rPr lang="en-US" sz="2800" dirty="0" smtClean="0">
                <a:latin typeface="Cambria" charset="0"/>
                <a:ea typeface="Cambria" charset="0"/>
                <a:cs typeface="Cambria" charset="0"/>
              </a:rPr>
              <a:t>In </a:t>
            </a:r>
            <a:r>
              <a:rPr lang="en-US" sz="2800" dirty="0">
                <a:latin typeface="Cambria" charset="0"/>
                <a:ea typeface="Cambria" charset="0"/>
                <a:cs typeface="Cambria" charset="0"/>
              </a:rPr>
              <a:t>regards to the economic impact and according to the financial reports, it directly reduces it in a very significant amount and at the same time it allows regions to generate funds to finance its delegates.</a:t>
            </a:r>
          </a:p>
        </p:txBody>
      </p:sp>
    </p:spTree>
    <p:extLst>
      <p:ext uri="{BB962C8B-B14F-4D97-AF65-F5344CB8AC3E}">
        <p14:creationId xmlns:p14="http://schemas.microsoft.com/office/powerpoint/2010/main" val="4084409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23</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322729" y="2247553"/>
            <a:ext cx="11147612" cy="387798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spcBef>
                <a:spcPts val="300"/>
              </a:spcBef>
              <a:buSzPct val="75000"/>
              <a:defRPr sz="1800"/>
            </a:pPr>
            <a:r>
              <a:rPr lang="en-US" sz="2800" dirty="0" smtClean="0">
                <a:latin typeface="Cambria" charset="0"/>
                <a:ea typeface="Cambria" charset="0"/>
                <a:cs typeface="Cambria" charset="0"/>
              </a:rPr>
              <a:t>Due </a:t>
            </a:r>
            <a:r>
              <a:rPr lang="en-US" sz="2800" dirty="0">
                <a:latin typeface="Cambria" charset="0"/>
                <a:ea typeface="Cambria" charset="0"/>
                <a:cs typeface="Cambria" charset="0"/>
              </a:rPr>
              <a:t>to the different proposals to change the size of the WSC, which we believe are not the most appropriate ones, we are proposing a solution that would give us the possibility to maintain a more fluid contact, so we can deal with the topics of the cycle and the different motions and in a more practical manner so we can arrive to the conference after having worked these topics and proposals in the regions, and so we can receive the CAR several months in advance and financially we can reduce cost substantially which we would allow us not to reduce the representation and the conscience of the regions.</a:t>
            </a:r>
          </a:p>
        </p:txBody>
      </p:sp>
    </p:spTree>
    <p:extLst>
      <p:ext uri="{BB962C8B-B14F-4D97-AF65-F5344CB8AC3E}">
        <p14:creationId xmlns:p14="http://schemas.microsoft.com/office/powerpoint/2010/main" val="119242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23</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5" name="Shape 86"/>
          <p:cNvSpPr/>
          <p:nvPr/>
        </p:nvSpPr>
        <p:spPr>
          <a:xfrm>
            <a:off x="926883" y="2247553"/>
            <a:ext cx="10204308" cy="424731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57200" indent="-457200" algn="l">
              <a:spcBef>
                <a:spcPts val="600"/>
              </a:spcBef>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motion asks for a project plan to be </a:t>
            </a:r>
            <a:r>
              <a:rPr lang="en-US" sz="3200" dirty="0" smtClean="0">
                <a:latin typeface="Cambria" charset="0"/>
                <a:ea typeface="Cambria" charset="0"/>
                <a:cs typeface="Cambria" charset="0"/>
              </a:rPr>
              <a:t>developed</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Board does not see a three-year Conference cycle as a solution to the issue of the size of the </a:t>
            </a:r>
            <a:r>
              <a:rPr lang="en-US" sz="3200" dirty="0" smtClean="0">
                <a:latin typeface="Cambria" charset="0"/>
                <a:ea typeface="Cambria" charset="0"/>
                <a:cs typeface="Cambria" charset="0"/>
              </a:rPr>
              <a:t>WSC</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Concerns </a:t>
            </a:r>
            <a:r>
              <a:rPr lang="en-US" sz="3200" dirty="0">
                <a:latin typeface="Cambria" charset="0"/>
                <a:ea typeface="Cambria" charset="0"/>
                <a:cs typeface="Cambria" charset="0"/>
              </a:rPr>
              <a:t>about the effect on the work cycle and the ability for participants to </a:t>
            </a:r>
            <a:r>
              <a:rPr lang="en-US" sz="3200" dirty="0" smtClean="0">
                <a:latin typeface="Cambria" charset="0"/>
                <a:ea typeface="Cambria" charset="0"/>
                <a:cs typeface="Cambria" charset="0"/>
              </a:rPr>
              <a:t>connect</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Issue </a:t>
            </a:r>
            <a:r>
              <a:rPr lang="en-US" sz="3200" dirty="0">
                <a:latin typeface="Cambria" charset="0"/>
                <a:ea typeface="Cambria" charset="0"/>
                <a:cs typeface="Cambria" charset="0"/>
              </a:rPr>
              <a:t>needs further study and is just one piece of the Future of the WSC </a:t>
            </a:r>
            <a:r>
              <a:rPr lang="en-US" sz="3200" dirty="0" smtClean="0">
                <a:latin typeface="Cambria" charset="0"/>
                <a:ea typeface="Cambria" charset="0"/>
                <a:cs typeface="Cambria" charset="0"/>
              </a:rPr>
              <a:t>project</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Could </a:t>
            </a:r>
            <a:r>
              <a:rPr lang="en-US" sz="3200" dirty="0">
                <a:latin typeface="Cambria" charset="0"/>
                <a:ea typeface="Cambria" charset="0"/>
                <a:cs typeface="Cambria" charset="0"/>
              </a:rPr>
              <a:t>be premature to move to a decision </a:t>
            </a:r>
          </a:p>
        </p:txBody>
      </p:sp>
    </p:spTree>
    <p:extLst>
      <p:ext uri="{BB962C8B-B14F-4D97-AF65-F5344CB8AC3E}">
        <p14:creationId xmlns:p14="http://schemas.microsoft.com/office/powerpoint/2010/main" val="3907377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13900" y="2138655"/>
            <a:ext cx="11235184" cy="3051910"/>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r>
              <a:rPr lang="en-US" sz="3000" b="1" dirty="0">
                <a:latin typeface="Cambria" charset="0"/>
                <a:ea typeface="Cambria" charset="0"/>
                <a:cs typeface="Cambria" charset="0"/>
              </a:rPr>
              <a:t>Motion 23: </a:t>
            </a:r>
            <a:r>
              <a:rPr lang="en-US" sz="3000" dirty="0">
                <a:latin typeface="Cambria" charset="0"/>
                <a:ea typeface="Cambria" charset="0"/>
                <a:cs typeface="Cambria" charset="0"/>
              </a:rPr>
              <a:t>Direct the World Board to develop plans to move to a three-year conference cycle. This plan would include quarterly web meetings, longer review time for the Conference Agenda Report, and would be developed in a way to provide an opportunity to include other ideas from conference participants. </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000" b="1" dirty="0">
                <a:solidFill>
                  <a:prstClr val="black"/>
                </a:solidFill>
                <a:latin typeface="Cambria" charset="0"/>
                <a:ea typeface="Cambria" charset="0"/>
                <a:cs typeface="Cambria" charset="0"/>
              </a:rPr>
              <a:t>Intent: </a:t>
            </a:r>
            <a:r>
              <a:rPr lang="en-US" sz="3000" dirty="0">
                <a:latin typeface="Cambria" charset="0"/>
                <a:ea typeface="Cambria" charset="0"/>
                <a:cs typeface="Cambria" charset="0"/>
              </a:rPr>
              <a:t>To study a change in the conference cycle to every three years. </a:t>
            </a:r>
            <a:endParaRPr lang="en-US" sz="3000" dirty="0">
              <a:solidFill>
                <a:prstClr val="black"/>
              </a:solidFill>
              <a:latin typeface="Cambria" charset="0"/>
              <a:ea typeface="Cambria" charset="0"/>
              <a:cs typeface="Cambria" charset="0"/>
            </a:endParaRPr>
          </a:p>
        </p:txBody>
      </p:sp>
    </p:spTree>
    <p:extLst>
      <p:ext uri="{BB962C8B-B14F-4D97-AF65-F5344CB8AC3E}">
        <p14:creationId xmlns:p14="http://schemas.microsoft.com/office/powerpoint/2010/main" val="1254224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24</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300" dirty="0">
                <a:latin typeface="Cambria" charset="0"/>
                <a:ea typeface="Cambria" charset="0"/>
                <a:cs typeface="Cambria" charset="0"/>
              </a:rPr>
              <a:t>In new business the World Board will </a:t>
            </a:r>
            <a:r>
              <a:rPr lang="en-US" sz="3300" dirty="0" smtClean="0">
                <a:latin typeface="Cambria" charset="0"/>
                <a:ea typeface="Cambria" charset="0"/>
                <a:cs typeface="Cambria" charset="0"/>
              </a:rPr>
              <a:t/>
            </a:r>
            <a:br>
              <a:rPr lang="en-US" sz="3300" dirty="0" smtClean="0">
                <a:latin typeface="Cambria" charset="0"/>
                <a:ea typeface="Cambria" charset="0"/>
                <a:cs typeface="Cambria" charset="0"/>
              </a:rPr>
            </a:br>
            <a:r>
              <a:rPr lang="en-US" sz="3300" dirty="0" smtClean="0">
                <a:latin typeface="Cambria" charset="0"/>
                <a:ea typeface="Cambria" charset="0"/>
                <a:cs typeface="Cambria" charset="0"/>
              </a:rPr>
              <a:t>have </a:t>
            </a:r>
            <a:r>
              <a:rPr lang="en-US" sz="3300" dirty="0">
                <a:latin typeface="Cambria" charset="0"/>
                <a:ea typeface="Cambria" charset="0"/>
                <a:cs typeface="Cambria" charset="0"/>
              </a:rPr>
              <a:t>one collective vote represented by the World board chair. Each World Board member votes only in Elections and may make motions in all sessions. </a:t>
            </a:r>
            <a:endParaRPr sz="3300" dirty="0">
              <a:latin typeface="Cambria" charset="0"/>
              <a:ea typeface="Cambria" charset="0"/>
              <a:cs typeface="Cambria" charset="0"/>
              <a:sym typeface="BotonBQ-Regular"/>
            </a:endParaRPr>
          </a:p>
        </p:txBody>
      </p:sp>
      <p:sp>
        <p:nvSpPr>
          <p:cNvPr id="5" name="Shape 75"/>
          <p:cNvSpPr/>
          <p:nvPr/>
        </p:nvSpPr>
        <p:spPr>
          <a:xfrm>
            <a:off x="317499" y="2907394"/>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58126" y="3736733"/>
            <a:ext cx="8680153" cy="238045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600"/>
              </a:spcBef>
            </a:pPr>
            <a:r>
              <a:rPr lang="en-US" sz="3300" b="1" dirty="0">
                <a:latin typeface="Cambria" charset="0"/>
                <a:ea typeface="Cambria" charset="0"/>
                <a:cs typeface="Cambria" charset="0"/>
              </a:rPr>
              <a:t>Intent: </a:t>
            </a:r>
            <a:r>
              <a:rPr lang="en-US" sz="3300" dirty="0">
                <a:latin typeface="Cambria" charset="0"/>
                <a:ea typeface="Cambria" charset="0"/>
                <a:cs typeface="Cambria" charset="0"/>
              </a:rPr>
              <a:t>This motion would change World Board voting in new business from (up to) 15 individual votes to one collective </a:t>
            </a:r>
          </a:p>
          <a:p>
            <a:pPr>
              <a:spcBef>
                <a:spcPts val="600"/>
              </a:spcBef>
            </a:pPr>
            <a:r>
              <a:rPr lang="en-US" sz="3300" b="1" dirty="0">
                <a:latin typeface="Cambria" charset="0"/>
                <a:ea typeface="Cambria" charset="0"/>
                <a:cs typeface="Cambria" charset="0"/>
              </a:rPr>
              <a:t>Maker: </a:t>
            </a:r>
            <a:r>
              <a:rPr lang="en-US" sz="3300" dirty="0">
                <a:latin typeface="Cambria" charset="0"/>
                <a:ea typeface="Cambria" charset="0"/>
                <a:cs typeface="Cambria" charset="0"/>
              </a:rPr>
              <a:t>Israel Region</a:t>
            </a:r>
          </a:p>
        </p:txBody>
      </p:sp>
    </p:spTree>
    <p:extLst>
      <p:ext uri="{BB962C8B-B14F-4D97-AF65-F5344CB8AC3E}">
        <p14:creationId xmlns:p14="http://schemas.microsoft.com/office/powerpoint/2010/main" val="2395133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430306" y="2247553"/>
            <a:ext cx="10959353" cy="334707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spcBef>
                <a:spcPts val="300"/>
              </a:spcBef>
              <a:spcAft>
                <a:spcPts val="600"/>
              </a:spcAft>
              <a:buSzPct val="75000"/>
              <a:defRPr sz="1800"/>
            </a:pPr>
            <a:r>
              <a:rPr lang="en-US" sz="3000" dirty="0" smtClean="0">
                <a:latin typeface="Cambria" charset="0"/>
                <a:ea typeface="Cambria" charset="0"/>
                <a:cs typeface="Cambria" charset="0"/>
              </a:rPr>
              <a:t>In </a:t>
            </a:r>
            <a:r>
              <a:rPr lang="en-US" sz="3000" dirty="0">
                <a:latin typeface="Cambria" charset="0"/>
                <a:ea typeface="Cambria" charset="0"/>
                <a:cs typeface="Cambria" charset="0"/>
              </a:rPr>
              <a:t>new business session every region has 1 vote and so does every WB member. WB members don't represent any region and yet they consist of up to 15 votes. This means that in new business the WB consists of more than 10% of the </a:t>
            </a:r>
            <a:r>
              <a:rPr lang="en-US" sz="3000" dirty="0" smtClean="0">
                <a:latin typeface="Cambria" charset="0"/>
                <a:ea typeface="Cambria" charset="0"/>
                <a:cs typeface="Cambria" charset="0"/>
              </a:rPr>
              <a:t>votes.</a:t>
            </a:r>
          </a:p>
          <a:p>
            <a:pPr algn="l">
              <a:spcBef>
                <a:spcPts val="300"/>
              </a:spcBef>
              <a:spcAft>
                <a:spcPts val="600"/>
              </a:spcAft>
              <a:buSzPct val="75000"/>
              <a:defRPr sz="1800"/>
            </a:pPr>
            <a:r>
              <a:rPr lang="en-US" sz="3000" dirty="0" smtClean="0">
                <a:latin typeface="Cambria" charset="0"/>
                <a:ea typeface="Cambria" charset="0"/>
                <a:cs typeface="Cambria" charset="0"/>
              </a:rPr>
              <a:t>Giving </a:t>
            </a:r>
            <a:r>
              <a:rPr lang="en-US" sz="3000" dirty="0">
                <a:latin typeface="Cambria" charset="0"/>
                <a:ea typeface="Cambria" charset="0"/>
                <a:cs typeface="Cambria" charset="0"/>
              </a:rPr>
              <a:t>WB members who represent only themselves so much power in votes, does not go side by side with the spiritual principle of anonymity which is a cornerstone of the N.A </a:t>
            </a:r>
            <a:r>
              <a:rPr lang="en-US" sz="3000" dirty="0" smtClean="0">
                <a:latin typeface="Cambria" charset="0"/>
                <a:ea typeface="Cambria" charset="0"/>
                <a:cs typeface="Cambria" charset="0"/>
              </a:rPr>
              <a:t>way. . . .</a:t>
            </a:r>
          </a:p>
        </p:txBody>
      </p:sp>
    </p:spTree>
    <p:extLst>
      <p:ext uri="{BB962C8B-B14F-4D97-AF65-F5344CB8AC3E}">
        <p14:creationId xmlns:p14="http://schemas.microsoft.com/office/powerpoint/2010/main" val="694341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430306" y="2247553"/>
            <a:ext cx="11604812" cy="428322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spcBef>
                <a:spcPts val="1000"/>
              </a:spcBef>
              <a:buSzPct val="75000"/>
              <a:defRPr sz="1800"/>
            </a:pPr>
            <a:r>
              <a:rPr lang="en-US" sz="3000" dirty="0">
                <a:latin typeface="Cambria" charset="0"/>
                <a:ea typeface="Cambria" charset="0"/>
                <a:cs typeface="Cambria" charset="0"/>
              </a:rPr>
              <a:t>“Though we may not all participate in every decision made in our fellowship, we all have the right to participate fully and equally in the decision making processes…” (12 concepts booklet, 7th concept). </a:t>
            </a:r>
            <a:endParaRPr lang="en-US" sz="3000" dirty="0" smtClean="0">
              <a:latin typeface="Cambria" charset="0"/>
              <a:ea typeface="Cambria" charset="0"/>
              <a:cs typeface="Cambria" charset="0"/>
            </a:endParaRPr>
          </a:p>
          <a:p>
            <a:pPr algn="l">
              <a:spcBef>
                <a:spcPts val="1000"/>
              </a:spcBef>
              <a:buSzPct val="75000"/>
              <a:defRPr sz="1800"/>
            </a:pPr>
            <a:r>
              <a:rPr lang="en-US" sz="3000" dirty="0" smtClean="0">
                <a:latin typeface="Cambria" charset="0"/>
                <a:ea typeface="Cambria" charset="0"/>
                <a:cs typeface="Cambria" charset="0"/>
              </a:rPr>
              <a:t>Following the 7thservice concept we are free to limit the vote of the WB, just as we limit the voting of other WSC participants such as alternate delegates, facilitators and NAWS members. By limiting the WB to one vote, we are enabling the fellowship a balanced and experienced opinion of all the WB members while still keeping a proportional weight of the WB in the voting process. . . .</a:t>
            </a:r>
          </a:p>
        </p:txBody>
      </p:sp>
    </p:spTree>
    <p:extLst>
      <p:ext uri="{BB962C8B-B14F-4D97-AF65-F5344CB8AC3E}">
        <p14:creationId xmlns:p14="http://schemas.microsoft.com/office/powerpoint/2010/main" val="8381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26976561"/>
              </p:ext>
            </p:extLst>
          </p:nvPr>
        </p:nvGraphicFramePr>
        <p:xfrm>
          <a:off x="1236853" y="87315"/>
          <a:ext cx="9749077" cy="6583680"/>
        </p:xfrm>
        <a:graphic>
          <a:graphicData uri="http://schemas.openxmlformats.org/presentationml/2006/ole">
            <mc:AlternateContent xmlns:mc="http://schemas.openxmlformats.org/markup-compatibility/2006">
              <mc:Choice xmlns:v="urn:schemas-microsoft-com:vml" Requires="v">
                <p:oleObj spid="_x0000_s1096" name="Acrobat Document" r:id="rId4" imgW="3916495" imgH="2644056" progId="AcroExch.Document.DC">
                  <p:embed/>
                </p:oleObj>
              </mc:Choice>
              <mc:Fallback>
                <p:oleObj name="Acrobat Document" r:id="rId4" imgW="3916495" imgH="2644056" progId="AcroExch.Document.DC">
                  <p:embed/>
                  <p:pic>
                    <p:nvPicPr>
                      <p:cNvPr id="0" name=""/>
                      <p:cNvPicPr/>
                      <p:nvPr/>
                    </p:nvPicPr>
                    <p:blipFill>
                      <a:blip r:embed="rId5"/>
                      <a:stretch>
                        <a:fillRect/>
                      </a:stretch>
                    </p:blipFill>
                    <p:spPr>
                      <a:xfrm>
                        <a:off x="1236853" y="87315"/>
                        <a:ext cx="9749077" cy="6583680"/>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895019" y="47628"/>
            <a:ext cx="10609409" cy="6810371"/>
          </a:xfrm>
          <a:prstGeom prst="rect">
            <a:avLst/>
          </a:prstGeom>
        </p:spPr>
      </p:pic>
    </p:spTree>
    <p:extLst>
      <p:ext uri="{BB962C8B-B14F-4D97-AF65-F5344CB8AC3E}">
        <p14:creationId xmlns:p14="http://schemas.microsoft.com/office/powerpoint/2010/main" val="1171505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430306" y="2247553"/>
            <a:ext cx="11393394" cy="323165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l">
              <a:spcBef>
                <a:spcPts val="300"/>
              </a:spcBef>
              <a:buSzPct val="75000"/>
              <a:defRPr sz="1800"/>
            </a:pPr>
            <a:r>
              <a:rPr lang="en-US" sz="3000" dirty="0" smtClean="0">
                <a:latin typeface="Cambria" charset="0"/>
                <a:ea typeface="Cambria" charset="0"/>
                <a:cs typeface="Cambria" charset="0"/>
              </a:rPr>
              <a:t>Since </a:t>
            </a:r>
            <a:r>
              <a:rPr lang="en-US" sz="3000" dirty="0">
                <a:latin typeface="Cambria" charset="0"/>
                <a:ea typeface="Cambria" charset="0"/>
                <a:cs typeface="Cambria" charset="0"/>
              </a:rPr>
              <a:t>the establishment of the WB, in the vast majority of WSCs that were held, motions were submitted to limit the WB's voting rights in different ways. In the last WSC (2016) a similar motion was submitted (motion 13). The results of the votes were 42% for, 52% against, 6% other. These results show that this voice is not of a small minority anymore but more close to half of the fellowship. It is the conscience of the fellowship showing us an injustice that wishes to be amended. </a:t>
            </a:r>
          </a:p>
        </p:txBody>
      </p:sp>
    </p:spTree>
    <p:extLst>
      <p:ext uri="{BB962C8B-B14F-4D97-AF65-F5344CB8AC3E}">
        <p14:creationId xmlns:p14="http://schemas.microsoft.com/office/powerpoint/2010/main" val="546826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5" name="Shape 86"/>
          <p:cNvSpPr/>
          <p:nvPr/>
        </p:nvSpPr>
        <p:spPr>
          <a:xfrm>
            <a:off x="309283" y="2247553"/>
            <a:ext cx="11672046" cy="448122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r>
              <a:rPr lang="en-US" sz="2800" dirty="0" smtClean="0">
                <a:latin typeface="Cambria" charset="0"/>
                <a:ea typeface="Cambria" charset="0"/>
                <a:cs typeface="Cambria" charset="0"/>
              </a:rPr>
              <a:t>Seventh Concept: full </a:t>
            </a:r>
            <a:r>
              <a:rPr lang="en-US" sz="2800" dirty="0">
                <a:latin typeface="Cambria" charset="0"/>
                <a:ea typeface="Cambria" charset="0"/>
                <a:cs typeface="Cambria" charset="0"/>
              </a:rPr>
              <a:t>participation includes </a:t>
            </a:r>
            <a:r>
              <a:rPr lang="en-US" sz="2800" dirty="0" smtClean="0">
                <a:latin typeface="Cambria" charset="0"/>
                <a:ea typeface="Cambria" charset="0"/>
                <a:cs typeface="Cambria" charset="0"/>
              </a:rPr>
              <a:t>voting</a:t>
            </a:r>
          </a:p>
          <a:p>
            <a:pPr marL="457200" indent="-457200" algn="l">
              <a:buSzPct val="75000"/>
              <a:buBlip>
                <a:blip r:embed="rId3"/>
              </a:buBlip>
              <a:defRPr sz="1800"/>
            </a:pPr>
            <a:r>
              <a:rPr lang="en-US" sz="2800" spc="-100" dirty="0" smtClean="0">
                <a:latin typeface="Cambria" charset="0"/>
                <a:ea typeface="Cambria" charset="0"/>
                <a:cs typeface="Cambria" charset="0"/>
              </a:rPr>
              <a:t>Board </a:t>
            </a:r>
            <a:r>
              <a:rPr lang="en-US" sz="2800" spc="-100" dirty="0">
                <a:latin typeface="Cambria" charset="0"/>
                <a:ea typeface="Cambria" charset="0"/>
                <a:cs typeface="Cambria" charset="0"/>
              </a:rPr>
              <a:t>members are elected by the Conference to serve the Fellowship as a </a:t>
            </a:r>
            <a:r>
              <a:rPr lang="en-US" sz="2800" spc="-100" dirty="0" smtClean="0">
                <a:latin typeface="Cambria" charset="0"/>
                <a:ea typeface="Cambria" charset="0"/>
                <a:cs typeface="Cambria" charset="0"/>
              </a:rPr>
              <a:t>whole</a:t>
            </a:r>
          </a:p>
          <a:p>
            <a:pPr marL="457200" indent="-457200" algn="l">
              <a:lnSpc>
                <a:spcPct val="120000"/>
              </a:lnSpc>
              <a:buSzPct val="75000"/>
              <a:buBlip>
                <a:blip r:embed="rId3"/>
              </a:buBlip>
              <a:defRPr sz="1800"/>
            </a:pPr>
            <a:r>
              <a:rPr lang="en-US" sz="2800" dirty="0" smtClean="0">
                <a:latin typeface="Cambria" charset="0"/>
                <a:ea typeface="Cambria" charset="0"/>
                <a:cs typeface="Cambria" charset="0"/>
              </a:rPr>
              <a:t>Leadership </a:t>
            </a:r>
            <a:r>
              <a:rPr lang="en-US" sz="2800" dirty="0">
                <a:latin typeface="Cambria" charset="0"/>
                <a:ea typeface="Cambria" charset="0"/>
                <a:cs typeface="Cambria" charset="0"/>
              </a:rPr>
              <a:t>tasks include: </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Suggesting direction</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Providing services</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Overseeing projects</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Travelling and communicating with service bodies around the </a:t>
            </a:r>
            <a:r>
              <a:rPr lang="en-US" sz="2800" dirty="0" smtClean="0">
                <a:latin typeface="Cambria" charset="0"/>
                <a:ea typeface="Cambria" charset="0"/>
                <a:cs typeface="Cambria" charset="0"/>
              </a:rPr>
              <a:t>world</a:t>
            </a:r>
          </a:p>
          <a:p>
            <a:pPr marL="457200" indent="-457200">
              <a:buSzPct val="75000"/>
              <a:buBlip>
                <a:blip r:embed="rId3"/>
              </a:buBlip>
              <a:defRPr sz="1800"/>
            </a:pPr>
            <a:r>
              <a:rPr lang="en-US" sz="2800" dirty="0">
                <a:solidFill>
                  <a:prstClr val="black"/>
                </a:solidFill>
                <a:latin typeface="Cambria" charset="0"/>
                <a:ea typeface="Cambria" charset="0"/>
                <a:cs typeface="Cambria" charset="0"/>
              </a:rPr>
              <a:t>Board thinking is global and strategic in nature</a:t>
            </a:r>
            <a:endParaRPr lang="en-US" sz="2800" dirty="0">
              <a:latin typeface="Cambria" charset="0"/>
              <a:ea typeface="Cambria" charset="0"/>
              <a:cs typeface="Cambria" charset="0"/>
            </a:endParaRPr>
          </a:p>
          <a:p>
            <a:pPr marL="457200" indent="-457200">
              <a:buSzPct val="75000"/>
              <a:buBlip>
                <a:blip r:embed="rId3"/>
              </a:buBlip>
              <a:defRPr sz="1800"/>
            </a:pPr>
            <a:r>
              <a:rPr lang="en-US" sz="2800" dirty="0">
                <a:latin typeface="Cambria" charset="0"/>
                <a:ea typeface="Cambria" charset="0"/>
                <a:cs typeface="Cambria" charset="0"/>
              </a:rPr>
              <a:t>The Board does not vote on old business items (including </a:t>
            </a:r>
            <a:r>
              <a:rPr lang="en-US" sz="2800" i="1" dirty="0">
                <a:latin typeface="Cambria" charset="0"/>
                <a:ea typeface="Cambria" charset="0"/>
                <a:cs typeface="Cambria" charset="0"/>
              </a:rPr>
              <a:t>CAR</a:t>
            </a:r>
            <a:r>
              <a:rPr lang="en-US" sz="2800" dirty="0">
                <a:latin typeface="Cambria" charset="0"/>
                <a:ea typeface="Cambria" charset="0"/>
                <a:cs typeface="Cambria" charset="0"/>
              </a:rPr>
              <a:t> motions)</a:t>
            </a:r>
          </a:p>
          <a:p>
            <a:pPr marL="457200" indent="-457200">
              <a:buSzPct val="75000"/>
              <a:buBlip>
                <a:blip r:embed="rId3"/>
              </a:buBlip>
              <a:defRPr sz="1800"/>
            </a:pPr>
            <a:r>
              <a:rPr lang="en-US" sz="2800" dirty="0">
                <a:latin typeface="Cambria" charset="0"/>
                <a:ea typeface="Cambria" charset="0"/>
                <a:cs typeface="Cambria" charset="0"/>
              </a:rPr>
              <a:t>Consensus-based decision making means hopefully less voting </a:t>
            </a:r>
          </a:p>
        </p:txBody>
      </p:sp>
    </p:spTree>
    <p:extLst>
      <p:ext uri="{BB962C8B-B14F-4D97-AF65-F5344CB8AC3E}">
        <p14:creationId xmlns:p14="http://schemas.microsoft.com/office/powerpoint/2010/main" val="42486073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73082" y="2138655"/>
            <a:ext cx="11176001"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marL="0" lvl="1" defTabSz="457200">
              <a:defRPr sz="1800"/>
            </a:pPr>
            <a:r>
              <a:rPr lang="en-US" sz="3500" b="1" dirty="0">
                <a:latin typeface="Cambria" charset="0"/>
                <a:ea typeface="Cambria" charset="0"/>
                <a:cs typeface="Cambria" charset="0"/>
                <a:sym typeface="BotonBQ-Bold"/>
              </a:rPr>
              <a:t>Motion 24:</a:t>
            </a:r>
            <a:r>
              <a:rPr lang="en-US" sz="3250" b="1" dirty="0">
                <a:latin typeface="Cambria" charset="0"/>
                <a:ea typeface="Cambria" charset="0"/>
                <a:cs typeface="Cambria" charset="0"/>
                <a:sym typeface="BotonBQ-Bold"/>
              </a:rPr>
              <a:t> </a:t>
            </a:r>
            <a:r>
              <a:rPr lang="en-US" sz="3300" dirty="0">
                <a:latin typeface="Cambria" charset="0"/>
                <a:ea typeface="Cambria" charset="0"/>
                <a:cs typeface="Cambria" charset="0"/>
              </a:rPr>
              <a:t>In new business the World Board will </a:t>
            </a:r>
            <a:br>
              <a:rPr lang="en-US" sz="3300" dirty="0">
                <a:latin typeface="Cambria" charset="0"/>
                <a:ea typeface="Cambria" charset="0"/>
                <a:cs typeface="Cambria" charset="0"/>
              </a:rPr>
            </a:br>
            <a:r>
              <a:rPr lang="en-US" sz="3300" dirty="0">
                <a:latin typeface="Cambria" charset="0"/>
                <a:ea typeface="Cambria" charset="0"/>
                <a:cs typeface="Cambria" charset="0"/>
              </a:rPr>
              <a:t>have one collective vote represented by the World board chair. Each World Board member votes only in Elections and may make motions in all sessions. </a:t>
            </a:r>
            <a:endParaRPr lang="en-US" sz="3300" dirty="0">
              <a:latin typeface="Cambria" charset="0"/>
              <a:ea typeface="Cambria" charset="0"/>
              <a:cs typeface="Cambria" charset="0"/>
              <a:sym typeface="BotonBQ-Regular"/>
            </a:endParaRPr>
          </a:p>
        </p:txBody>
      </p:sp>
      <p:sp>
        <p:nvSpPr>
          <p:cNvPr id="7" name="Shape 76"/>
          <p:cNvSpPr/>
          <p:nvPr/>
        </p:nvSpPr>
        <p:spPr>
          <a:xfrm>
            <a:off x="2868930" y="4333313"/>
            <a:ext cx="8680153" cy="238045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600"/>
              </a:spcBef>
            </a:pPr>
            <a:r>
              <a:rPr lang="en-US" sz="3000" b="1" dirty="0">
                <a:latin typeface="Cambria" charset="0"/>
                <a:ea typeface="Cambria" charset="0"/>
                <a:cs typeface="Cambria" charset="0"/>
              </a:rPr>
              <a:t>Intent: </a:t>
            </a:r>
            <a:r>
              <a:rPr lang="en-US" sz="3000" dirty="0">
                <a:latin typeface="Cambria" charset="0"/>
                <a:ea typeface="Cambria" charset="0"/>
                <a:cs typeface="Cambria" charset="0"/>
              </a:rPr>
              <a:t>This motion would change World Board voting in new business from (up to) 15 individual votes to one collective </a:t>
            </a:r>
          </a:p>
          <a:p>
            <a:pPr>
              <a:spcBef>
                <a:spcPts val="600"/>
              </a:spcBef>
            </a:pPr>
            <a:r>
              <a:rPr lang="en-US" sz="3000" b="1" dirty="0">
                <a:latin typeface="Cambria" charset="0"/>
                <a:ea typeface="Cambria" charset="0"/>
                <a:cs typeface="Cambria" charset="0"/>
              </a:rPr>
              <a:t>Maker: </a:t>
            </a:r>
            <a:r>
              <a:rPr lang="en-US" sz="3000" dirty="0">
                <a:latin typeface="Cambria" charset="0"/>
                <a:ea typeface="Cambria" charset="0"/>
                <a:cs typeface="Cambria" charset="0"/>
              </a:rPr>
              <a:t>Israel Region</a:t>
            </a:r>
          </a:p>
        </p:txBody>
      </p:sp>
    </p:spTree>
    <p:extLst>
      <p:ext uri="{BB962C8B-B14F-4D97-AF65-F5344CB8AC3E}">
        <p14:creationId xmlns:p14="http://schemas.microsoft.com/office/powerpoint/2010/main" val="35015439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25</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dirty="0">
                <a:latin typeface="Cambria" charset="0"/>
                <a:ea typeface="Cambria" charset="0"/>
                <a:cs typeface="Cambria" charset="0"/>
              </a:rPr>
              <a:t>To authorize the World Board to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investigate and pursue </a:t>
            </a:r>
            <a:r>
              <a:rPr lang="en-US" sz="3200" dirty="0">
                <a:latin typeface="Cambria" charset="0"/>
                <a:ea typeface="Cambria" charset="0"/>
                <a:cs typeface="Cambria" charset="0"/>
              </a:rPr>
              <a:t>ways for conference participants who are unable to attend the WSC due to visa and other issues beyond their control, to engage in sessions of the WSC. </a:t>
            </a:r>
            <a:endParaRPr sz="3200" dirty="0">
              <a:latin typeface="Cambria" charset="0"/>
              <a:ea typeface="Cambria" charset="0"/>
              <a:cs typeface="Cambria" charset="0"/>
              <a:sym typeface="BotonBQ-Regular"/>
            </a:endParaRPr>
          </a:p>
        </p:txBody>
      </p:sp>
      <p:sp>
        <p:nvSpPr>
          <p:cNvPr id="5" name="Shape 75"/>
          <p:cNvSpPr/>
          <p:nvPr/>
        </p:nvSpPr>
        <p:spPr>
          <a:xfrm>
            <a:off x="317499" y="2907394"/>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421740" y="3521581"/>
            <a:ext cx="9048453" cy="310781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spcBef>
                <a:spcPts val="6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To not miss and voice and conscience and provide an opportunity for these delegates to be involved with the WSC </a:t>
            </a:r>
          </a:p>
          <a:p>
            <a:pPr>
              <a:spcBef>
                <a:spcPts val="600"/>
              </a:spcBef>
            </a:pPr>
            <a:r>
              <a:rPr lang="en-US" sz="3200" b="1" dirty="0">
                <a:latin typeface="Cambria" charset="0"/>
                <a:ea typeface="Cambria" charset="0"/>
                <a:cs typeface="Cambria" charset="0"/>
              </a:rPr>
              <a:t>Maker: </a:t>
            </a:r>
            <a:r>
              <a:rPr lang="en-US" sz="3200" dirty="0">
                <a:latin typeface="Cambria" charset="0"/>
                <a:ea typeface="Cambria" charset="0"/>
                <a:cs typeface="Cambria" charset="0"/>
              </a:rPr>
              <a:t>Iran </a:t>
            </a:r>
            <a:r>
              <a:rPr lang="en-US" sz="3200" dirty="0" smtClean="0">
                <a:latin typeface="Cambria" charset="0"/>
                <a:ea typeface="Cambria" charset="0"/>
                <a:cs typeface="Cambria" charset="0"/>
              </a:rPr>
              <a:t>Region</a:t>
            </a:r>
          </a:p>
          <a:p>
            <a:pPr>
              <a:spcBef>
                <a:spcPts val="600"/>
              </a:spcBef>
            </a:pPr>
            <a:r>
              <a:rPr lang="en-US" sz="3200" b="1" dirty="0" smtClean="0">
                <a:latin typeface="Cambria" charset="0"/>
                <a:ea typeface="Cambria" charset="0"/>
                <a:cs typeface="Cambria" charset="0"/>
              </a:rPr>
              <a:t>Rationale: </a:t>
            </a:r>
            <a:r>
              <a:rPr lang="en-US" sz="3200" dirty="0">
                <a:latin typeface="Cambria" charset="0"/>
                <a:ea typeface="Cambria" charset="0"/>
                <a:cs typeface="Cambria" charset="0"/>
              </a:rPr>
              <a:t>No rationale was provided by the region </a:t>
            </a:r>
          </a:p>
        </p:txBody>
      </p:sp>
    </p:spTree>
    <p:extLst>
      <p:ext uri="{BB962C8B-B14F-4D97-AF65-F5344CB8AC3E}">
        <p14:creationId xmlns:p14="http://schemas.microsoft.com/office/powerpoint/2010/main" val="2916022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83"/>
          <p:cNvSpPr/>
          <p:nvPr/>
        </p:nvSpPr>
        <p:spPr>
          <a:xfrm>
            <a:off x="2311400" y="836884"/>
            <a:ext cx="951230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25</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8" name="Shape 86"/>
          <p:cNvSpPr/>
          <p:nvPr/>
        </p:nvSpPr>
        <p:spPr>
          <a:xfrm>
            <a:off x="926883" y="2247553"/>
            <a:ext cx="10204308" cy="413651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Board would like to try something for WSC 2018 so delegates with visa or political issues can </a:t>
            </a:r>
            <a:r>
              <a:rPr lang="en-US" sz="3200" dirty="0" smtClean="0">
                <a:latin typeface="Cambria" charset="0"/>
                <a:ea typeface="Cambria" charset="0"/>
                <a:cs typeface="Cambria" charset="0"/>
              </a:rPr>
              <a:t>connect</a:t>
            </a:r>
          </a:p>
          <a:p>
            <a:pPr marL="457200" indent="-457200" algn="l">
              <a:lnSpc>
                <a:spcPct val="120000"/>
              </a:lnSpc>
              <a:buSzPct val="75000"/>
              <a:buBlip>
                <a:blip r:embed="rId3"/>
              </a:buBlip>
              <a:defRPr sz="1800"/>
            </a:pPr>
            <a:r>
              <a:rPr lang="en-US" sz="3200" dirty="0" smtClean="0">
                <a:latin typeface="Cambria" charset="0"/>
                <a:ea typeface="Cambria" charset="0"/>
                <a:cs typeface="Cambria" charset="0"/>
              </a:rPr>
              <a:t>Updates </a:t>
            </a:r>
            <a:r>
              <a:rPr lang="en-US" sz="3200" dirty="0">
                <a:latin typeface="Cambria" charset="0"/>
                <a:ea typeface="Cambria" charset="0"/>
                <a:cs typeface="Cambria" charset="0"/>
              </a:rPr>
              <a:t>will be provided in </a:t>
            </a:r>
            <a:r>
              <a:rPr lang="en-US" sz="3200" i="1" dirty="0">
                <a:latin typeface="Cambria" charset="0"/>
                <a:ea typeface="Cambria" charset="0"/>
                <a:cs typeface="Cambria" charset="0"/>
              </a:rPr>
              <a:t>NAWS News </a:t>
            </a:r>
            <a:r>
              <a:rPr lang="en-US" sz="3200" dirty="0">
                <a:latin typeface="Cambria" charset="0"/>
                <a:ea typeface="Cambria" charset="0"/>
                <a:cs typeface="Cambria" charset="0"/>
              </a:rPr>
              <a:t>and/or the </a:t>
            </a:r>
            <a:r>
              <a:rPr lang="en-US" sz="3200" i="1" dirty="0">
                <a:latin typeface="Cambria" charset="0"/>
                <a:ea typeface="Cambria" charset="0"/>
                <a:cs typeface="Cambria" charset="0"/>
              </a:rPr>
              <a:t>Conference </a:t>
            </a:r>
            <a:r>
              <a:rPr lang="en-US" sz="3200" i="1" dirty="0" smtClean="0">
                <a:latin typeface="Cambria" charset="0"/>
                <a:ea typeface="Cambria" charset="0"/>
                <a:cs typeface="Cambria" charset="0"/>
              </a:rPr>
              <a:t>Report</a:t>
            </a:r>
          </a:p>
          <a:p>
            <a:pPr marL="457200" indent="-457200" algn="l">
              <a:lnSpc>
                <a:spcPct val="120000"/>
              </a:lnSpc>
              <a:buSzPct val="75000"/>
              <a:buBlip>
                <a:blip r:embed="rId3"/>
              </a:buBlip>
              <a:defRPr sz="1800"/>
            </a:pPr>
            <a:r>
              <a:rPr lang="en-US" sz="3200" dirty="0" smtClean="0">
                <a:latin typeface="Cambria" charset="0"/>
                <a:ea typeface="Cambria" charset="0"/>
                <a:cs typeface="Cambria" charset="0"/>
              </a:rPr>
              <a:t>Only </a:t>
            </a:r>
            <a:r>
              <a:rPr lang="en-US" sz="3200" dirty="0">
                <a:latin typeface="Cambria" charset="0"/>
                <a:ea typeface="Cambria" charset="0"/>
                <a:cs typeface="Cambria" charset="0"/>
              </a:rPr>
              <a:t>Conference agreement would be needed to allow virtual </a:t>
            </a:r>
            <a:r>
              <a:rPr lang="en-US" sz="3200" dirty="0" smtClean="0">
                <a:latin typeface="Cambria" charset="0"/>
                <a:ea typeface="Cambria" charset="0"/>
                <a:cs typeface="Cambria" charset="0"/>
              </a:rPr>
              <a:t>participation. Conference can decide if that would include voting.</a:t>
            </a:r>
            <a:endParaRPr lang="en-US" sz="3200" dirty="0">
              <a:latin typeface="Cambria" charset="0"/>
              <a:ea typeface="Cambria" charset="0"/>
              <a:cs typeface="Cambria" charset="0"/>
            </a:endParaRPr>
          </a:p>
        </p:txBody>
      </p:sp>
    </p:spTree>
    <p:extLst>
      <p:ext uri="{BB962C8B-B14F-4D97-AF65-F5344CB8AC3E}">
        <p14:creationId xmlns:p14="http://schemas.microsoft.com/office/powerpoint/2010/main" val="1998212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73082" y="2138655"/>
            <a:ext cx="11176001"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000" b="1" dirty="0">
                <a:latin typeface="Cambria" charset="0"/>
                <a:ea typeface="Cambria" charset="0"/>
                <a:cs typeface="Cambria" charset="0"/>
              </a:rPr>
              <a:t>Motion 25: </a:t>
            </a:r>
            <a:r>
              <a:rPr lang="en-US" sz="3000" dirty="0">
                <a:latin typeface="Cambria" charset="0"/>
                <a:ea typeface="Cambria" charset="0"/>
                <a:cs typeface="Cambria" charset="0"/>
              </a:rPr>
              <a:t>To authorize the World Board to investigate and pursue ways for conference participants who are unable to attend the WSC due to visa and other issues beyond their control, to engage in sessions of the WSC. </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a:lnSpc>
                <a:spcPct val="110000"/>
              </a:lnSpc>
            </a:pPr>
            <a:r>
              <a:rPr lang="en-US" sz="3000" b="1" dirty="0">
                <a:solidFill>
                  <a:prstClr val="black"/>
                </a:solidFill>
                <a:latin typeface="Cambria" charset="0"/>
                <a:ea typeface="Cambria" charset="0"/>
                <a:cs typeface="Cambria" charset="0"/>
              </a:rPr>
              <a:t>Intent: </a:t>
            </a:r>
            <a:r>
              <a:rPr lang="en-US" sz="3000" dirty="0">
                <a:latin typeface="Cambria" charset="0"/>
                <a:ea typeface="Cambria" charset="0"/>
                <a:cs typeface="Cambria" charset="0"/>
              </a:rPr>
              <a:t>To not miss and voice and conscience and provide an opportunity for these delegates to be involved with the WSC </a:t>
            </a:r>
            <a:endParaRPr lang="en-US" sz="3000" dirty="0">
              <a:solidFill>
                <a:prstClr val="black"/>
              </a:solidFill>
              <a:latin typeface="Cambria" charset="0"/>
              <a:ea typeface="Cambria" charset="0"/>
              <a:cs typeface="Cambria" charset="0"/>
            </a:endParaRPr>
          </a:p>
        </p:txBody>
      </p:sp>
    </p:spTree>
    <p:extLst>
      <p:ext uri="{BB962C8B-B14F-4D97-AF65-F5344CB8AC3E}">
        <p14:creationId xmlns:p14="http://schemas.microsoft.com/office/powerpoint/2010/main" val="2812391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
          <p:cNvSpPr/>
          <p:nvPr/>
        </p:nvSpPr>
        <p:spPr>
          <a:xfrm>
            <a:off x="6719003" y="967564"/>
            <a:ext cx="5223969" cy="3976576"/>
          </a:xfrm>
          <a:prstGeom prst="rect">
            <a:avLst/>
          </a:prstGeom>
          <a:ln w="12700">
            <a:miter lim="400000"/>
          </a:ln>
          <a:extLst>
            <a:ext uri="{C572A759-6A51-4108-AA02-DFA0A04FC94B}">
              <ma14:wrappingTextBoxFlag xmlns:ma14="http://schemas.microsoft.com/office/mac/drawingml/2011/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Four other </a:t>
            </a:r>
            <a:r>
              <a:rPr lang="en-US" sz="2800" b="1" dirty="0" smtClean="0">
                <a:solidFill>
                  <a:srgbClr val="FFFFFF"/>
                </a:solidFill>
                <a:latin typeface="Cambria" charset="0"/>
                <a:ea typeface="Cambria" charset="0"/>
                <a:cs typeface="Cambria" charset="0"/>
                <a:sym typeface="PopplLaudatio-Regular"/>
              </a:rPr>
              <a:t>PowerPoint</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s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available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online</a:t>
            </a:r>
            <a:endPar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2800" b="1" dirty="0" smtClean="0">
                <a:solidFill>
                  <a:srgbClr val="FFFFFF"/>
                </a:solidFill>
                <a:latin typeface="Cambria" charset="0"/>
                <a:ea typeface="Cambria" charset="0"/>
                <a:cs typeface="Cambria" charset="0"/>
                <a:sym typeface="PopplLaudatio-Regular"/>
              </a:rPr>
              <a:t>Surveys available online</a:t>
            </a:r>
            <a:endPar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CAR</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can be downloaded or hard copies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ordered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from </a:t>
            </a: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
            </a:r>
            <a:b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b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NA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286AA6"/>
                </a:solidFill>
                <a:effectLst/>
                <a:uLnTx/>
                <a:uFill>
                  <a:solidFill>
                    <a:srgbClr val="00B0F0"/>
                  </a:solidFill>
                </a:uFill>
                <a:latin typeface="Cambria" charset="0"/>
                <a:ea typeface="Cambria" charset="0"/>
                <a:cs typeface="Cambria" charset="0"/>
                <a:sym typeface="PopplLaudatio-Regular"/>
              </a:rPr>
              <a:t>www.na.org/conference</a:t>
            </a:r>
            <a:endParaRPr kumimoji="0" sz="28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286AA6"/>
                </a:solidFill>
                <a:effectLst/>
                <a:uLnTx/>
                <a:uFill>
                  <a:solidFill>
                    <a:srgbClr val="00B0F0"/>
                  </a:solidFill>
                </a:uFill>
                <a:latin typeface="Cambria" charset="0"/>
                <a:ea typeface="Cambria" charset="0"/>
                <a:cs typeface="Cambria" charset="0"/>
                <a:sym typeface="PopplLaudatio-Regular"/>
              </a:rPr>
              <a:t>worldboard@na.org </a:t>
            </a:r>
            <a:endParaRPr kumimoji="0" sz="28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295977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58"/>
          <a:stretch/>
        </p:blipFill>
        <p:spPr>
          <a:xfrm>
            <a:off x="940760" y="0"/>
            <a:ext cx="10267950" cy="6903410"/>
          </a:xfrm>
          <a:prstGeom prst="rect">
            <a:avLst/>
          </a:prstGeom>
        </p:spPr>
      </p:pic>
    </p:spTree>
    <p:extLst>
      <p:ext uri="{BB962C8B-B14F-4D97-AF65-F5344CB8AC3E}">
        <p14:creationId xmlns:p14="http://schemas.microsoft.com/office/powerpoint/2010/main" val="112905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24" y="545582"/>
            <a:ext cx="9658349" cy="1325563"/>
          </a:xfrm>
        </p:spPr>
        <p:txBody>
          <a:bodyPr/>
          <a:lstStyle/>
          <a:p>
            <a:pPr algn="ctr"/>
            <a:r>
              <a:rPr lang="en-US" b="1" dirty="0" smtClean="0">
                <a:latin typeface="Cambria" panose="02040503050406030204" pitchFamily="18" charset="0"/>
              </a:rPr>
              <a:t>Time available at WSC</a:t>
            </a:r>
            <a:endParaRPr lang="en-US" b="1" dirty="0">
              <a:latin typeface="Cambria" panose="02040503050406030204" pitchFamily="18" charset="0"/>
            </a:endParaRPr>
          </a:p>
        </p:txBody>
      </p:sp>
      <p:sp>
        <p:nvSpPr>
          <p:cNvPr id="3" name="Content Placeholder 2"/>
          <p:cNvSpPr>
            <a:spLocks noGrp="1"/>
          </p:cNvSpPr>
          <p:nvPr>
            <p:ph idx="4294967295"/>
          </p:nvPr>
        </p:nvSpPr>
        <p:spPr>
          <a:xfrm>
            <a:off x="1495646" y="2218698"/>
            <a:ext cx="10696354" cy="4543609"/>
          </a:xfrm>
        </p:spPr>
        <p:txBody>
          <a:bodyPr>
            <a:normAutofit/>
          </a:bodyPr>
          <a:lstStyle/>
          <a:p>
            <a:pPr marL="457200" indent="-457200">
              <a:spcBef>
                <a:spcPts val="0"/>
              </a:spcBef>
              <a:buBlip>
                <a:blip r:embed="rId3"/>
              </a:buBlip>
            </a:pPr>
            <a:r>
              <a:rPr lang="en-US" dirty="0" smtClean="0">
                <a:latin typeface="+mj-lt"/>
              </a:rPr>
              <a:t>24, 90-minute </a:t>
            </a:r>
            <a:r>
              <a:rPr lang="en-US" dirty="0">
                <a:latin typeface="+mj-lt"/>
              </a:rPr>
              <a:t>sessions</a:t>
            </a:r>
            <a:r>
              <a:rPr lang="en-US" dirty="0" smtClean="0">
                <a:latin typeface="+mj-lt"/>
              </a:rPr>
              <a:t> over 6½ days + evening sessions</a:t>
            </a:r>
          </a:p>
          <a:p>
            <a:pPr marL="457200" indent="-457200">
              <a:lnSpc>
                <a:spcPct val="95000"/>
              </a:lnSpc>
              <a:spcBef>
                <a:spcPts val="1200"/>
              </a:spcBef>
              <a:buBlip>
                <a:blip r:embed="rId3"/>
              </a:buBlip>
            </a:pPr>
            <a:r>
              <a:rPr lang="en-US" dirty="0" smtClean="0">
                <a:latin typeface="+mj-lt"/>
              </a:rPr>
              <a:t>14 sessions cover essential topics</a:t>
            </a:r>
          </a:p>
          <a:p>
            <a:pPr lvl="1">
              <a:lnSpc>
                <a:spcPct val="95000"/>
              </a:lnSpc>
              <a:spcBef>
                <a:spcPts val="0"/>
              </a:spcBef>
              <a:buFont typeface="Arial" charset="0"/>
              <a:buChar char="•"/>
            </a:pPr>
            <a:r>
              <a:rPr lang="en-US" sz="2800" dirty="0" smtClean="0">
                <a:latin typeface="+mj-lt"/>
              </a:rPr>
              <a:t> Welcoming, orientation, and community-building (3)</a:t>
            </a:r>
          </a:p>
          <a:p>
            <a:pPr lvl="1">
              <a:lnSpc>
                <a:spcPct val="95000"/>
              </a:lnSpc>
              <a:spcBef>
                <a:spcPts val="0"/>
              </a:spcBef>
              <a:buFont typeface="Arial" charset="0"/>
              <a:buChar char="•"/>
            </a:pPr>
            <a:r>
              <a:rPr lang="en-US" sz="2800" dirty="0" smtClean="0">
                <a:latin typeface="+mj-lt"/>
              </a:rPr>
              <a:t> Human Resource Panel and elections (2)</a:t>
            </a:r>
          </a:p>
          <a:p>
            <a:pPr lvl="1">
              <a:lnSpc>
                <a:spcPct val="95000"/>
              </a:lnSpc>
              <a:spcBef>
                <a:spcPts val="0"/>
              </a:spcBef>
              <a:buFont typeface="Arial" charset="0"/>
              <a:buChar char="•"/>
            </a:pPr>
            <a:r>
              <a:rPr lang="en-US" sz="2800" dirty="0" smtClean="0">
                <a:latin typeface="+mj-lt"/>
              </a:rPr>
              <a:t> NAWS and World Board reports + Q&amp;A (3)</a:t>
            </a:r>
          </a:p>
          <a:p>
            <a:pPr lvl="1">
              <a:lnSpc>
                <a:spcPct val="95000"/>
              </a:lnSpc>
              <a:spcBef>
                <a:spcPts val="0"/>
              </a:spcBef>
              <a:buFont typeface="Arial" charset="0"/>
              <a:buChar char="•"/>
            </a:pPr>
            <a:r>
              <a:rPr lang="en-US" sz="2800" dirty="0" smtClean="0">
                <a:latin typeface="+mj-lt"/>
              </a:rPr>
              <a:t> Budget and project plans—presentation and approval (2)</a:t>
            </a:r>
          </a:p>
          <a:p>
            <a:pPr lvl="1">
              <a:lnSpc>
                <a:spcPct val="95000"/>
              </a:lnSpc>
              <a:spcBef>
                <a:spcPts val="0"/>
              </a:spcBef>
              <a:buFont typeface="Arial" charset="0"/>
              <a:buChar char="•"/>
            </a:pPr>
            <a:r>
              <a:rPr lang="en-US" sz="2800" dirty="0" smtClean="0">
                <a:latin typeface="+mj-lt"/>
              </a:rPr>
              <a:t> Fellowship Development and PR (2)</a:t>
            </a:r>
          </a:p>
          <a:p>
            <a:pPr lvl="1">
              <a:lnSpc>
                <a:spcPct val="95000"/>
              </a:lnSpc>
              <a:spcBef>
                <a:spcPts val="0"/>
              </a:spcBef>
              <a:buFont typeface="Arial" charset="0"/>
              <a:buChar char="•"/>
            </a:pPr>
            <a:r>
              <a:rPr lang="en-US" sz="2800" dirty="0" smtClean="0">
                <a:latin typeface="+mj-lt"/>
              </a:rPr>
              <a:t> Moving Forward and Closing (2)</a:t>
            </a:r>
          </a:p>
          <a:p>
            <a:pPr marL="457200" indent="-457200">
              <a:spcBef>
                <a:spcPts val="1200"/>
              </a:spcBef>
              <a:buBlip>
                <a:blip r:embed="rId3"/>
              </a:buBlip>
            </a:pPr>
            <a:r>
              <a:rPr lang="en-US" dirty="0" smtClean="0">
                <a:latin typeface="+mj-lt"/>
              </a:rPr>
              <a:t>Plus </a:t>
            </a:r>
            <a:r>
              <a:rPr lang="en-US" dirty="0">
                <a:latin typeface="+mj-lt"/>
              </a:rPr>
              <a:t>time </a:t>
            </a:r>
            <a:r>
              <a:rPr lang="en-US" dirty="0" smtClean="0">
                <a:latin typeface="+mj-lt"/>
              </a:rPr>
              <a:t>for </a:t>
            </a:r>
            <a:r>
              <a:rPr lang="en-US" i="1" dirty="0">
                <a:latin typeface="+mj-lt"/>
              </a:rPr>
              <a:t>CAR</a:t>
            </a:r>
            <a:r>
              <a:rPr lang="en-US" dirty="0">
                <a:latin typeface="+mj-lt"/>
              </a:rPr>
              <a:t>-related discussion </a:t>
            </a:r>
            <a:r>
              <a:rPr lang="en-US" dirty="0" smtClean="0">
                <a:latin typeface="+mj-lt"/>
              </a:rPr>
              <a:t>&amp; decisions</a:t>
            </a:r>
          </a:p>
          <a:p>
            <a:pPr lvl="1">
              <a:spcBef>
                <a:spcPts val="0"/>
              </a:spcBef>
              <a:buFont typeface="Arial" charset="0"/>
              <a:buChar char="•"/>
            </a:pPr>
            <a:r>
              <a:rPr lang="en-US" sz="2800" dirty="0" smtClean="0">
                <a:latin typeface="+mj-lt"/>
              </a:rPr>
              <a:t> 13½ hours spent in 2014 &amp; 18 hours in 2016 </a:t>
            </a:r>
            <a:endParaRPr lang="en-US" sz="2800" dirty="0">
              <a:latin typeface="+mj-lt"/>
            </a:endParaRPr>
          </a:p>
        </p:txBody>
      </p:sp>
    </p:spTree>
    <p:extLst>
      <p:ext uri="{BB962C8B-B14F-4D97-AF65-F5344CB8AC3E}">
        <p14:creationId xmlns:p14="http://schemas.microsoft.com/office/powerpoint/2010/main" val="370364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4563" y="546542"/>
            <a:ext cx="9459985" cy="1325563"/>
          </a:xfrm>
        </p:spPr>
        <p:txBody>
          <a:bodyPr/>
          <a:lstStyle/>
          <a:p>
            <a:pPr algn="ctr"/>
            <a:r>
              <a:rPr lang="en-US" b="1" dirty="0" smtClean="0"/>
              <a:t>Recommendations for 2018</a:t>
            </a:r>
            <a:endParaRPr lang="en-US" b="1" dirty="0"/>
          </a:p>
        </p:txBody>
      </p:sp>
      <p:sp>
        <p:nvSpPr>
          <p:cNvPr id="3" name="Content Placeholder 2"/>
          <p:cNvSpPr>
            <a:spLocks noGrp="1"/>
          </p:cNvSpPr>
          <p:nvPr>
            <p:ph idx="4294967295"/>
          </p:nvPr>
        </p:nvSpPr>
        <p:spPr>
          <a:xfrm>
            <a:off x="628657" y="2172697"/>
            <a:ext cx="11045891" cy="4399628"/>
          </a:xfrm>
        </p:spPr>
        <p:txBody>
          <a:bodyPr>
            <a:noAutofit/>
          </a:bodyPr>
          <a:lstStyle/>
          <a:p>
            <a:pPr marL="457200" indent="-457200">
              <a:spcBef>
                <a:spcPts val="0"/>
              </a:spcBef>
              <a:buBlip>
                <a:blip r:embed="rId3"/>
              </a:buBlip>
            </a:pPr>
            <a:r>
              <a:rPr lang="en-US" sz="2600" b="1" dirty="0" smtClean="0">
                <a:latin typeface="+mj-lt"/>
              </a:rPr>
              <a:t>Remove formal business session </a:t>
            </a:r>
          </a:p>
          <a:p>
            <a:pPr lvl="1">
              <a:spcBef>
                <a:spcPts val="300"/>
              </a:spcBef>
              <a:buFont typeface="Arial" charset="0"/>
              <a:buChar char="•"/>
            </a:pPr>
            <a:r>
              <a:rPr lang="en-US" sz="2600" dirty="0" smtClean="0">
                <a:latin typeface="+mj-lt"/>
              </a:rPr>
              <a:t>All </a:t>
            </a:r>
            <a:r>
              <a:rPr lang="en-US" sz="2600" dirty="0">
                <a:latin typeface="+mj-lt"/>
              </a:rPr>
              <a:t>decisions </a:t>
            </a:r>
            <a:r>
              <a:rPr lang="en-US" sz="2600" dirty="0" smtClean="0">
                <a:latin typeface="+mj-lt"/>
              </a:rPr>
              <a:t>would </a:t>
            </a:r>
            <a:r>
              <a:rPr lang="en-US" sz="2600" dirty="0">
                <a:latin typeface="+mj-lt"/>
              </a:rPr>
              <a:t>be made during the discussion session currently held prior to the formal session</a:t>
            </a:r>
          </a:p>
          <a:p>
            <a:pPr marL="457200" indent="-457200">
              <a:spcBef>
                <a:spcPts val="800"/>
              </a:spcBef>
              <a:buBlip>
                <a:blip r:embed="rId3"/>
              </a:buBlip>
            </a:pPr>
            <a:r>
              <a:rPr lang="en-US" sz="2600" b="1" dirty="0" smtClean="0">
                <a:latin typeface="+mj-lt"/>
              </a:rPr>
              <a:t>Old business would now be “</a:t>
            </a:r>
            <a:r>
              <a:rPr lang="en-US" sz="2600" b="1" i="1" dirty="0" smtClean="0">
                <a:latin typeface="+mj-lt"/>
              </a:rPr>
              <a:t>CAR</a:t>
            </a:r>
            <a:r>
              <a:rPr lang="en-US" sz="2600" b="1" dirty="0" smtClean="0">
                <a:latin typeface="+mj-lt"/>
              </a:rPr>
              <a:t>-related discussions and decisions” </a:t>
            </a:r>
          </a:p>
          <a:p>
            <a:pPr lvl="1">
              <a:spcBef>
                <a:spcPts val="300"/>
              </a:spcBef>
              <a:buFont typeface="Arial" charset="0"/>
              <a:buChar char="•"/>
            </a:pPr>
            <a:r>
              <a:rPr lang="en-US" sz="2600" i="1" dirty="0" smtClean="0">
                <a:latin typeface="+mj-lt"/>
              </a:rPr>
              <a:t>CAR</a:t>
            </a:r>
            <a:r>
              <a:rPr lang="en-US" sz="2600" dirty="0" smtClean="0">
                <a:latin typeface="+mj-lt"/>
              </a:rPr>
              <a:t> motions + proposals to amend those motions</a:t>
            </a:r>
          </a:p>
          <a:p>
            <a:pPr lvl="1">
              <a:spcBef>
                <a:spcPts val="300"/>
              </a:spcBef>
              <a:buFont typeface="Arial" charset="0"/>
              <a:buChar char="•"/>
            </a:pPr>
            <a:r>
              <a:rPr lang="en-US" sz="2600" dirty="0" smtClean="0">
                <a:latin typeface="+mj-lt"/>
              </a:rPr>
              <a:t>Approval of minutes </a:t>
            </a:r>
          </a:p>
          <a:p>
            <a:pPr lvl="1">
              <a:spcBef>
                <a:spcPts val="300"/>
              </a:spcBef>
              <a:buFont typeface="Arial" charset="0"/>
              <a:buChar char="•"/>
            </a:pPr>
            <a:r>
              <a:rPr lang="en-US" sz="2600" dirty="0">
                <a:latin typeface="+mj-lt"/>
              </a:rPr>
              <a:t>M</a:t>
            </a:r>
            <a:r>
              <a:rPr lang="en-US" sz="2600" dirty="0" smtClean="0">
                <a:latin typeface="+mj-lt"/>
              </a:rPr>
              <a:t>otions/proposals about business processes</a:t>
            </a:r>
          </a:p>
          <a:p>
            <a:pPr marL="457200" indent="-457200">
              <a:spcBef>
                <a:spcPts val="800"/>
              </a:spcBef>
              <a:buBlip>
                <a:blip r:embed="rId3"/>
              </a:buBlip>
            </a:pPr>
            <a:r>
              <a:rPr lang="en-US" sz="2600" b="1" dirty="0" smtClean="0">
                <a:latin typeface="+mj-lt"/>
              </a:rPr>
              <a:t>Divide new business into two sessions</a:t>
            </a:r>
          </a:p>
          <a:p>
            <a:pPr lvl="1">
              <a:spcBef>
                <a:spcPts val="300"/>
              </a:spcBef>
              <a:buFont typeface="Arial" charset="0"/>
              <a:buChar char="•"/>
            </a:pPr>
            <a:r>
              <a:rPr lang="en-US" sz="2600" dirty="0" smtClean="0">
                <a:latin typeface="+mj-lt"/>
              </a:rPr>
              <a:t>Discussion and decision of CAT-related motions and proposals </a:t>
            </a:r>
            <a:r>
              <a:rPr lang="en-US" dirty="0" smtClean="0">
                <a:latin typeface="+mj-lt"/>
              </a:rPr>
              <a:t>(budget, project plans, seating regions, and other CAT issues)</a:t>
            </a:r>
          </a:p>
          <a:p>
            <a:pPr lvl="1">
              <a:spcBef>
                <a:spcPts val="300"/>
              </a:spcBef>
              <a:buFont typeface="Arial" charset="0"/>
              <a:buChar char="•"/>
            </a:pPr>
            <a:r>
              <a:rPr lang="en-US" sz="2600" dirty="0" smtClean="0">
                <a:latin typeface="+mj-lt"/>
              </a:rPr>
              <a:t>New proposals submitted at the WSC</a:t>
            </a:r>
          </a:p>
        </p:txBody>
      </p:sp>
    </p:spTree>
    <p:extLst>
      <p:ext uri="{BB962C8B-B14F-4D97-AF65-F5344CB8AC3E}">
        <p14:creationId xmlns:p14="http://schemas.microsoft.com/office/powerpoint/2010/main" val="307987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4465</TotalTime>
  <Words>10014</Words>
  <Application>Microsoft Macintosh PowerPoint</Application>
  <PresentationFormat>Widescreen</PresentationFormat>
  <Paragraphs>417</Paragraphs>
  <Slides>66</Slides>
  <Notes>55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81" baseType="lpstr">
      <vt:lpstr>Arial</vt:lpstr>
      <vt:lpstr>Boton BQ Medium</vt:lpstr>
      <vt:lpstr>BotonBQ-Bold</vt:lpstr>
      <vt:lpstr>BotonBQ-Regular</vt:lpstr>
      <vt:lpstr>Calibri</vt:lpstr>
      <vt:lpstr>Calibri Light</vt:lpstr>
      <vt:lpstr>Cambria</vt:lpstr>
      <vt:lpstr>Courier New</vt:lpstr>
      <vt:lpstr>Helvetica</vt:lpstr>
      <vt:lpstr>PopplLaudatio-Italic</vt:lpstr>
      <vt:lpstr>PopplLaudatio-Regular</vt:lpstr>
      <vt:lpstr>Wingdings</vt:lpstr>
      <vt:lpstr>Office Theme</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available at WSC</vt:lpstr>
      <vt:lpstr>Recommendations for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Elson</dc:creator>
  <cp:lastModifiedBy>Stacy</cp:lastModifiedBy>
  <cp:revision>141</cp:revision>
  <cp:lastPrinted>2017-12-04T20:19:26Z</cp:lastPrinted>
  <dcterms:created xsi:type="dcterms:W3CDTF">2017-11-17T00:20:40Z</dcterms:created>
  <dcterms:modified xsi:type="dcterms:W3CDTF">2017-12-19T23:23:45Z</dcterms:modified>
</cp:coreProperties>
</file>