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3" r:id="rId19"/>
    <p:sldId id="294"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988" autoAdjust="0"/>
  </p:normalViewPr>
  <p:slideViewPr>
    <p:cSldViewPr snapToGrid="0">
      <p:cViewPr varScale="1">
        <p:scale>
          <a:sx n="44" d="100"/>
          <a:sy n="44" d="100"/>
        </p:scale>
        <p:origin x="19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D05DB-851C-46DC-A088-EE164BB7F462}" type="datetimeFigureOut">
              <a:rPr lang="en-US" smtClean="0"/>
              <a:t>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889B5-FF58-4F06-8E2D-E0B696B0838C}" type="slidenum">
              <a:rPr lang="en-US" smtClean="0"/>
              <a:t>‹#›</a:t>
            </a:fld>
            <a:endParaRPr lang="en-US"/>
          </a:p>
        </p:txBody>
      </p:sp>
    </p:spTree>
    <p:extLst>
      <p:ext uri="{BB962C8B-B14F-4D97-AF65-F5344CB8AC3E}">
        <p14:creationId xmlns:p14="http://schemas.microsoft.com/office/powerpoint/2010/main" val="127599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GWSNA CAT definition (pg. 15-16)</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Conference Approval Track </a:t>
            </a:r>
            <a:r>
              <a:rPr lang="en-US" sz="1200" b="0" i="0" u="none" strike="noStrike" kern="1200" baseline="0" dirty="0" smtClean="0">
                <a:solidFill>
                  <a:schemeClr val="tx1"/>
                </a:solidFill>
                <a:latin typeface="+mn-lt"/>
                <a:ea typeface="+mn-ea"/>
                <a:cs typeface="+mn-cs"/>
              </a:rPr>
              <a:t>contains a variety of material to be considered at the upcoming World Service Conference that was not included in the </a:t>
            </a:r>
            <a:r>
              <a:rPr lang="en-US" sz="1200" b="0" i="1" u="none" strike="noStrike" kern="1200" baseline="0" dirty="0" smtClean="0">
                <a:solidFill>
                  <a:schemeClr val="tx1"/>
                </a:solidFill>
                <a:latin typeface="+mn-lt"/>
                <a:ea typeface="+mn-ea"/>
                <a:cs typeface="+mn-cs"/>
              </a:rPr>
              <a:t>Conference Agenda Report</a:t>
            </a:r>
            <a:r>
              <a:rPr lang="en-US" sz="1200" b="0" i="0" u="none" strike="noStrike" kern="1200" baseline="0" dirty="0" smtClean="0">
                <a:solidFill>
                  <a:schemeClr val="tx1"/>
                </a:solidFill>
                <a:latin typeface="+mn-lt"/>
                <a:ea typeface="+mn-ea"/>
                <a:cs typeface="+mn-cs"/>
              </a:rPr>
              <a:t>. This approval track was created over ten years ago as the result of years of input from members and groups regarding the types of issues they were being asked to review in the </a:t>
            </a:r>
            <a:r>
              <a:rPr lang="en-US" sz="1200" b="0" i="1" u="none" strike="noStrike" kern="1200" baseline="0" dirty="0" smtClean="0">
                <a:solidFill>
                  <a:schemeClr val="tx1"/>
                </a:solidFill>
                <a:latin typeface="+mn-lt"/>
                <a:ea typeface="+mn-ea"/>
                <a:cs typeface="+mn-cs"/>
              </a:rPr>
              <a:t>CAR</a:t>
            </a:r>
            <a:r>
              <a:rPr lang="en-US" sz="1200" b="0" i="0" u="none" strike="noStrike" kern="1200" baseline="0" dirty="0" smtClean="0">
                <a:solidFill>
                  <a:schemeClr val="tx1"/>
                </a:solidFill>
                <a:latin typeface="+mn-lt"/>
                <a:ea typeface="+mn-ea"/>
                <a:cs typeface="+mn-cs"/>
              </a:rPr>
              <a:t>. Having</a:t>
            </a:r>
            <a:r>
              <a:rPr lang="en-US" dirty="0" smtClean="0"/>
              <a:t> </a:t>
            </a:r>
            <a:r>
              <a:rPr lang="en-US" sz="1200" b="0" i="0" u="none" strike="noStrike" kern="1200" baseline="0" dirty="0" smtClean="0">
                <a:solidFill>
                  <a:schemeClr val="tx1"/>
                </a:solidFill>
                <a:latin typeface="+mn-lt"/>
                <a:ea typeface="+mn-ea"/>
                <a:cs typeface="+mn-cs"/>
              </a:rPr>
              <a:t>a separate approval track from the </a:t>
            </a:r>
            <a:r>
              <a:rPr lang="en-US" sz="1200" b="0" i="1" u="none" strike="noStrike" kern="1200" baseline="0" dirty="0" smtClean="0">
                <a:solidFill>
                  <a:schemeClr val="tx1"/>
                </a:solidFill>
                <a:latin typeface="+mn-lt"/>
                <a:ea typeface="+mn-ea"/>
                <a:cs typeface="+mn-cs"/>
              </a:rPr>
              <a:t>CAR </a:t>
            </a:r>
            <a:r>
              <a:rPr lang="en-US" sz="1200" b="0" i="0" u="none" strike="noStrike" kern="1200" baseline="0" dirty="0" smtClean="0">
                <a:solidFill>
                  <a:schemeClr val="tx1"/>
                </a:solidFill>
                <a:latin typeface="+mn-lt"/>
                <a:ea typeface="+mn-ea"/>
                <a:cs typeface="+mn-cs"/>
              </a:rPr>
              <a:t>allows for materials intended for committees and boards, such as handbooks or service manuals, to be distributed directly to conference participants 90 days before the WSC, allowing time for the regional delegates to workshop it in a manner that fits with in their local community. Each local community can determine for itself</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how the material will be reviewed and how to direct their regional delegate.”</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1</a:t>
            </a:fld>
            <a:endParaRPr lang="en-US"/>
          </a:p>
        </p:txBody>
      </p:sp>
    </p:spTree>
    <p:extLst>
      <p:ext uri="{BB962C8B-B14F-4D97-AF65-F5344CB8AC3E}">
        <p14:creationId xmlns:p14="http://schemas.microsoft.com/office/powerpoint/2010/main" val="406298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reorganized</a:t>
            </a:r>
            <a:r>
              <a:rPr lang="en-US" baseline="0" dirty="0" smtClean="0"/>
              <a:t> the Local Service Resources Page on na.org and encourage folks to send in tools that are working for them. We are also looking forward to more web meetings on topics like shared services and service in rural areas. </a:t>
            </a:r>
            <a:endParaRPr lang="en-US" dirty="0" smtClean="0"/>
          </a:p>
          <a:p>
            <a:r>
              <a:rPr lang="en-US" dirty="0" smtClean="0"/>
              <a:t>The Service System essay in the </a:t>
            </a:r>
            <a:r>
              <a:rPr lang="en-US" i="1" dirty="0" smtClean="0"/>
              <a:t>CAR</a:t>
            </a:r>
            <a:r>
              <a:rPr lang="en-US" dirty="0" smtClean="0"/>
              <a:t> (pages 28-29) explains our</a:t>
            </a:r>
            <a:r>
              <a:rPr lang="en-US" baseline="0" dirty="0" smtClean="0"/>
              <a:t> thoughts on a future revision of </a:t>
            </a:r>
            <a:r>
              <a:rPr lang="en-US" i="1" baseline="0" dirty="0" smtClean="0"/>
              <a:t>GLS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12</a:t>
            </a:fld>
            <a:endParaRPr lang="en-US"/>
          </a:p>
        </p:txBody>
      </p:sp>
    </p:spTree>
    <p:extLst>
      <p:ext uri="{BB962C8B-B14F-4D97-AF65-F5344CB8AC3E}">
        <p14:creationId xmlns:p14="http://schemas.microsoft.com/office/powerpoint/2010/main" val="59588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collaborative nature of the project plans this cycle are a step in the direction of the work outlined in this project plan. We have farther to go including improving region/zone/board collaboration on the environmental scanning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13</a:t>
            </a:fld>
            <a:endParaRPr lang="en-US"/>
          </a:p>
        </p:txBody>
      </p:sp>
    </p:spTree>
    <p:extLst>
      <p:ext uri="{BB962C8B-B14F-4D97-AF65-F5344CB8AC3E}">
        <p14:creationId xmlns:p14="http://schemas.microsoft.com/office/powerpoint/2010/main" val="2739757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project plan addresses both the continuation of the discussion about the future of Conference seating and furthering ideas to improve discussion and decision-making processes that happen at and between conferences.</a:t>
            </a:r>
          </a:p>
          <a:p>
            <a:r>
              <a:rPr lang="en-US" baseline="0" dirty="0" smtClean="0"/>
              <a:t>We also believe we will be forming a virtual seating workgroup again this cycle. </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14</a:t>
            </a:fld>
            <a:endParaRPr lang="en-US"/>
          </a:p>
        </p:txBody>
      </p:sp>
    </p:spTree>
    <p:extLst>
      <p:ext uri="{BB962C8B-B14F-4D97-AF65-F5344CB8AC3E}">
        <p14:creationId xmlns:p14="http://schemas.microsoft.com/office/powerpoint/2010/main" val="402913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Collaborating</a:t>
            </a:r>
            <a:r>
              <a:rPr lang="en-US" baseline="0" dirty="0" smtClean="0"/>
              <a:t> with zones, and eventually other service bodies,  to work on a PR strategy requires commitment to work together and time on zonal forums’ agendas to do this work. Working together we can help NA grow. We had great success in the Brazilian zone.  </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15</a:t>
            </a:fld>
            <a:endParaRPr lang="en-US"/>
          </a:p>
        </p:txBody>
      </p:sp>
    </p:spTree>
    <p:extLst>
      <p:ext uri="{BB962C8B-B14F-4D97-AF65-F5344CB8AC3E}">
        <p14:creationId xmlns:p14="http://schemas.microsoft.com/office/powerpoint/2010/main" val="182265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 project</a:t>
            </a:r>
            <a:r>
              <a:rPr lang="en-US" baseline="0" dirty="0" smtClean="0"/>
              <a:t> and it is focused on research so that we can all talk together about the possibilities with some real information in front of us. Social media present particular challenges for NA because of our Traditions, but it is also where many people find information. This project is about social media in general, not just Facebook.</a:t>
            </a:r>
          </a:p>
          <a:p>
            <a:r>
              <a:rPr lang="en-US" baseline="0" dirty="0" smtClean="0"/>
              <a:t>WSC 2010 straw poll—strong opposition to pursuing a NAWS Facebook page.</a:t>
            </a:r>
          </a:p>
          <a:p>
            <a:r>
              <a:rPr lang="en-US" baseline="0" dirty="0" smtClean="0"/>
              <a:t>WSC 2012 straw poll—strong support for a “push-only” Facebook page</a:t>
            </a:r>
          </a:p>
          <a:p>
            <a:r>
              <a:rPr lang="en-US" baseline="0" dirty="0" smtClean="0"/>
              <a:t>WSC 2014 NAWS reported we have no immediate plans to utilize social media. No straw poll was taken. </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16</a:t>
            </a:fld>
            <a:endParaRPr lang="en-US"/>
          </a:p>
        </p:txBody>
      </p:sp>
    </p:spTree>
    <p:extLst>
      <p:ext uri="{BB962C8B-B14F-4D97-AF65-F5344CB8AC3E}">
        <p14:creationId xmlns:p14="http://schemas.microsoft.com/office/powerpoint/2010/main" val="260156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all of the objectives</a:t>
            </a:r>
            <a:r>
              <a:rPr lang="en-US" baseline="0" dirty="0" smtClean="0"/>
              <a:t> in the strategic plan require project plans to meet their goals. Both of these objectives focus on work that we would target regardless and that does not require a budget allotment beyond those in our fixed operational expenses. </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17</a:t>
            </a:fld>
            <a:endParaRPr lang="en-US"/>
          </a:p>
        </p:txBody>
      </p:sp>
    </p:spTree>
    <p:extLst>
      <p:ext uri="{BB962C8B-B14F-4D97-AF65-F5344CB8AC3E}">
        <p14:creationId xmlns:p14="http://schemas.microsoft.com/office/powerpoint/2010/main" val="2118522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other two objectives</a:t>
            </a:r>
            <a:r>
              <a:rPr lang="en-US" baseline="0" dirty="0" smtClean="0"/>
              <a:t> that do not have a project plan associated with them. </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18</a:t>
            </a:fld>
            <a:endParaRPr lang="en-US"/>
          </a:p>
        </p:txBody>
      </p:sp>
    </p:spTree>
    <p:extLst>
      <p:ext uri="{BB962C8B-B14F-4D97-AF65-F5344CB8AC3E}">
        <p14:creationId xmlns:p14="http://schemas.microsoft.com/office/powerpoint/2010/main" val="31108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t>
            </a:r>
            <a:r>
              <a:rPr lang="en-US" baseline="0" dirty="0" smtClean="0"/>
              <a:t> page 17</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19</a:t>
            </a:fld>
            <a:endParaRPr lang="en-US"/>
          </a:p>
        </p:txBody>
      </p:sp>
    </p:spTree>
    <p:extLst>
      <p:ext uri="{BB962C8B-B14F-4D97-AF65-F5344CB8AC3E}">
        <p14:creationId xmlns:p14="http://schemas.microsoft.com/office/powerpoint/2010/main" val="3984961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t>
            </a:r>
            <a:r>
              <a:rPr lang="en-US" baseline="0" dirty="0" smtClean="0"/>
              <a:t> page 31</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24</a:t>
            </a:fld>
            <a:endParaRPr lang="en-US"/>
          </a:p>
        </p:txBody>
      </p:sp>
    </p:spTree>
    <p:extLst>
      <p:ext uri="{BB962C8B-B14F-4D97-AF65-F5344CB8AC3E}">
        <p14:creationId xmlns:p14="http://schemas.microsoft.com/office/powerpoint/2010/main" val="3108889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Board will make a motion at the beginning of old business to adopt these ideas for WSC</a:t>
            </a:r>
            <a:r>
              <a:rPr lang="en-US" baseline="0" dirty="0" smtClean="0"/>
              <a:t> 2016 only. If the ideas are successful, there may be a new business proposal to adopt them, or some of them, as policy. </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26</a:t>
            </a:fld>
            <a:endParaRPr lang="en-US"/>
          </a:p>
        </p:txBody>
      </p:sp>
    </p:spTree>
    <p:extLst>
      <p:ext uri="{BB962C8B-B14F-4D97-AF65-F5344CB8AC3E}">
        <p14:creationId xmlns:p14="http://schemas.microsoft.com/office/powerpoint/2010/main" val="47616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housekeeping motion we neglected</a:t>
            </a:r>
            <a:r>
              <a:rPr lang="en-US" baseline="0" dirty="0" smtClean="0"/>
              <a:t> to make when the NAWS Vision was replaced with A Vision for NA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4</a:t>
            </a:fld>
            <a:endParaRPr lang="en-US"/>
          </a:p>
        </p:txBody>
      </p:sp>
    </p:spTree>
    <p:extLst>
      <p:ext uri="{BB962C8B-B14F-4D97-AF65-F5344CB8AC3E}">
        <p14:creationId xmlns:p14="http://schemas.microsoft.com/office/powerpoint/2010/main" val="4170164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continue to try new things each conference. The project plan on the Future of the WSC would continue this work. </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27</a:t>
            </a:fld>
            <a:endParaRPr lang="en-US"/>
          </a:p>
        </p:txBody>
      </p:sp>
    </p:spTree>
    <p:extLst>
      <p:ext uri="{BB962C8B-B14F-4D97-AF65-F5344CB8AC3E}">
        <p14:creationId xmlns:p14="http://schemas.microsoft.com/office/powerpoint/2010/main" val="27170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“Rules and Tools” document outlines</a:t>
            </a:r>
            <a:r>
              <a:rPr lang="en-US" baseline="0" dirty="0" smtClean="0"/>
              <a:t> the specifics of what is being proposed. Some of the ideas include: </a:t>
            </a:r>
          </a:p>
          <a:p>
            <a:pPr marL="171450" indent="-171450">
              <a:buFont typeface="Arial" panose="020B0604020202020204" pitchFamily="34" charset="0"/>
              <a:buChar char="•"/>
            </a:pPr>
            <a:r>
              <a:rPr lang="en-US" baseline="0" dirty="0" smtClean="0"/>
              <a:t>putting participants who haven’t spoken at the front of the queue, </a:t>
            </a:r>
          </a:p>
          <a:p>
            <a:pPr marL="171450" indent="-171450">
              <a:buFont typeface="Arial" panose="020B0604020202020204" pitchFamily="34" charset="0"/>
              <a:buChar char="•"/>
            </a:pPr>
            <a:r>
              <a:rPr lang="en-US" baseline="0" dirty="0" smtClean="0"/>
              <a:t>noting the number of times each participant has spoken, </a:t>
            </a:r>
          </a:p>
          <a:p>
            <a:pPr marL="171450" indent="-171450">
              <a:buFont typeface="Arial" panose="020B0604020202020204" pitchFamily="34" charset="0"/>
              <a:buChar char="•"/>
            </a:pPr>
            <a:r>
              <a:rPr lang="en-US" baseline="0" dirty="0" smtClean="0"/>
              <a:t>only displaying part of the queue at a time so that the facilitators can try to ensure diversity in discussion (if only members from one part of the world have spoken, for instance, they may try to select someone in the queue from somewhere else)</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28</a:t>
            </a:fld>
            <a:endParaRPr lang="en-US"/>
          </a:p>
        </p:txBody>
      </p:sp>
    </p:spTree>
    <p:extLst>
      <p:ext uri="{BB962C8B-B14F-4D97-AF65-F5344CB8AC3E}">
        <p14:creationId xmlns:p14="http://schemas.microsoft.com/office/powerpoint/2010/main" val="1839088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flow chart</a:t>
            </a:r>
            <a:r>
              <a:rPr lang="en-US" baseline="0" dirty="0" smtClean="0"/>
              <a:t> of how discussion will function in the Business Discussion sessions. </a:t>
            </a:r>
          </a:p>
          <a:p>
            <a:r>
              <a:rPr lang="en-US" baseline="0" dirty="0" smtClean="0"/>
              <a:t>The Board is not proposing changing the threshold required to pass a motion or proposal. They are proposing limiting discussion when the Conference is at least 80% for or against a motion or proposal. In that case, they would hear from two participants who are not part of the consensus and then straw poll again. If the Conference is still 80% in favor or against the item, there will be no more discussion and the Conference will have thus made a decision on the proposal. Motions will be voted on in formal business. </a:t>
            </a:r>
            <a:endParaRPr lang="en-US" dirty="0" smtClean="0"/>
          </a:p>
          <a:p>
            <a:endParaRPr lang="en-US" dirty="0"/>
          </a:p>
        </p:txBody>
      </p:sp>
      <p:sp>
        <p:nvSpPr>
          <p:cNvPr id="4" name="Slide Number Placeholder 3"/>
          <p:cNvSpPr>
            <a:spLocks noGrp="1"/>
          </p:cNvSpPr>
          <p:nvPr>
            <p:ph type="sldNum" sz="quarter" idx="10"/>
          </p:nvPr>
        </p:nvSpPr>
        <p:spPr/>
        <p:txBody>
          <a:bodyPr/>
          <a:lstStyle/>
          <a:p>
            <a:fld id="{AC17F235-2132-4736-A326-843EF96CD64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76172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 page 37</a:t>
            </a:r>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30</a:t>
            </a:fld>
            <a:endParaRPr lang="en-US"/>
          </a:p>
        </p:txBody>
      </p:sp>
    </p:spTree>
    <p:extLst>
      <p:ext uri="{BB962C8B-B14F-4D97-AF65-F5344CB8AC3E}">
        <p14:creationId xmlns:p14="http://schemas.microsoft.com/office/powerpoint/2010/main" val="2945181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Future of the WSC project plan is tasked with continuing the discussion in</a:t>
            </a:r>
            <a:r>
              <a:rPr lang="en-US" baseline="0" dirty="0" smtClean="0"/>
              <a:t> the hopes of developing viable seating options for the future. </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31</a:t>
            </a:fld>
            <a:endParaRPr lang="en-US"/>
          </a:p>
        </p:txBody>
      </p:sp>
    </p:spTree>
    <p:extLst>
      <p:ext uri="{BB962C8B-B14F-4D97-AF65-F5344CB8AC3E}">
        <p14:creationId xmlns:p14="http://schemas.microsoft.com/office/powerpoint/2010/main" val="203990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Last</a:t>
            </a:r>
            <a:r>
              <a:rPr lang="en-US" baseline="0" dirty="0" smtClean="0"/>
              <a:t> piece of the PDF</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34</a:t>
            </a:fld>
            <a:endParaRPr lang="en-US"/>
          </a:p>
        </p:txBody>
      </p:sp>
    </p:spTree>
    <p:extLst>
      <p:ext uri="{BB962C8B-B14F-4D97-AF65-F5344CB8AC3E}">
        <p14:creationId xmlns:p14="http://schemas.microsoft.com/office/powerpoint/2010/main" val="775043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Board opened up the CAT material to</a:t>
            </a:r>
            <a:r>
              <a:rPr lang="en-US" baseline="0" dirty="0" smtClean="0"/>
              <a:t> include proposals sent in by regions in response to a regional request.</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35</a:t>
            </a:fld>
            <a:endParaRPr lang="en-US"/>
          </a:p>
        </p:txBody>
      </p:sp>
    </p:spTree>
    <p:extLst>
      <p:ext uri="{BB962C8B-B14F-4D97-AF65-F5344CB8AC3E}">
        <p14:creationId xmlns:p14="http://schemas.microsoft.com/office/powerpoint/2010/main" val="2328236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regional rationale, intent, and policy affected are in the document that is included at the end of the CAT material. </a:t>
            </a:r>
          </a:p>
          <a:p>
            <a:endParaRPr lang="en-US" baseline="0" dirty="0" smtClean="0"/>
          </a:p>
          <a:p>
            <a:r>
              <a:rPr lang="en-US" baseline="0" dirty="0" smtClean="0"/>
              <a:t>A participant may submit the proposal in new business if they wish. </a:t>
            </a:r>
            <a:r>
              <a:rPr lang="en-US" baseline="0" smtClean="0"/>
              <a:t>That process is not automatic. </a:t>
            </a:r>
            <a:endParaRPr lang="en-US" smtClean="0"/>
          </a:p>
          <a:p>
            <a:endParaRPr lang="en-US"/>
          </a:p>
        </p:txBody>
      </p:sp>
      <p:sp>
        <p:nvSpPr>
          <p:cNvPr id="4" name="Slide Number Placeholder 3"/>
          <p:cNvSpPr>
            <a:spLocks noGrp="1"/>
          </p:cNvSpPr>
          <p:nvPr>
            <p:ph type="sldNum" sz="quarter" idx="10"/>
          </p:nvPr>
        </p:nvSpPr>
        <p:spPr/>
        <p:txBody>
          <a:bodyPr/>
          <a:lstStyle/>
          <a:p>
            <a:fld id="{8A9889B5-FF58-4F06-8E2D-E0B696B0838C}" type="slidenum">
              <a:rPr lang="en-US" smtClean="0"/>
              <a:t>36</a:t>
            </a:fld>
            <a:endParaRPr lang="en-US"/>
          </a:p>
        </p:txBody>
      </p:sp>
    </p:spTree>
    <p:extLst>
      <p:ext uri="{BB962C8B-B14F-4D97-AF65-F5344CB8AC3E}">
        <p14:creationId xmlns:p14="http://schemas.microsoft.com/office/powerpoint/2010/main" val="13366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Page 5 of the CAT</a:t>
            </a:r>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5</a:t>
            </a:fld>
            <a:endParaRPr lang="en-US"/>
          </a:p>
        </p:txBody>
      </p:sp>
    </p:spTree>
    <p:extLst>
      <p:ext uri="{BB962C8B-B14F-4D97-AF65-F5344CB8AC3E}">
        <p14:creationId xmlns:p14="http://schemas.microsoft.com/office/powerpoint/2010/main" val="240872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CAT material always includes</a:t>
            </a:r>
            <a:r>
              <a:rPr lang="en-US" baseline="0" dirty="0" smtClean="0"/>
              <a:t> the strategic plan and proposed project plans. We hope this cycle’s plan is easier to understand than in the past. There are ten objectives in the strategic plan. Six of them have related project plans. </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6</a:t>
            </a:fld>
            <a:endParaRPr lang="en-US"/>
          </a:p>
        </p:txBody>
      </p:sp>
    </p:spTree>
    <p:extLst>
      <p:ext uri="{BB962C8B-B14F-4D97-AF65-F5344CB8AC3E}">
        <p14:creationId xmlns:p14="http://schemas.microsoft.com/office/powerpoint/2010/main" val="128973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continue</a:t>
            </a:r>
            <a:r>
              <a:rPr lang="en-US" baseline="0" dirty="0" smtClean="0"/>
              <a:t> to try to use our limited resources strategically. Technology has helped, but we have not found virtual meetings to be an entirely effective substitute for face-to-face meetings. We expect to use some combinations to best meet the needs of the work. </a:t>
            </a:r>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7</a:t>
            </a:fld>
            <a:endParaRPr lang="en-US"/>
          </a:p>
        </p:txBody>
      </p:sp>
    </p:spTree>
    <p:extLst>
      <p:ext uri="{BB962C8B-B14F-4D97-AF65-F5344CB8AC3E}">
        <p14:creationId xmlns:p14="http://schemas.microsoft.com/office/powerpoint/2010/main" val="22236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less detail in this cycle’s project plans than in the past, because we are looking forward to defining the scope of several of the plans at the WSC itself (recovery literature, service material, and collaboration in service). We also hope participants will prioritize the plans at the Conference. We haven’t yet discussed how that prioritization process will take place. In the past, we have asked participants to indicate whether they thought each project was “high, medium, or low” priority.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project plans introduction on page 11 of the CAT material further explains the more collaborative approach this cycle.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8</a:t>
            </a:fld>
            <a:endParaRPr lang="en-US"/>
          </a:p>
        </p:txBody>
      </p:sp>
    </p:spTree>
    <p:extLst>
      <p:ext uri="{BB962C8B-B14F-4D97-AF65-F5344CB8AC3E}">
        <p14:creationId xmlns:p14="http://schemas.microsoft.com/office/powerpoint/2010/main" val="392671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Traditions</a:t>
            </a:r>
            <a:r>
              <a:rPr lang="en-US" baseline="0" dirty="0" smtClean="0"/>
              <a:t> workgroup was budgeted at $250,000, but to date we have spent just over $205,000.</a:t>
            </a:r>
          </a:p>
          <a:p>
            <a:r>
              <a:rPr lang="en-US" dirty="0" smtClean="0"/>
              <a:t>What that means is we have less funds than we typically do for one large project. We trust that with Conference input and flexibility, we can address several of the priorities this cycle in new ways. All of that cannot be totally defined yet. </a:t>
            </a:r>
            <a:endParaRPr lang="en-US" baseline="0" dirty="0" smtClean="0"/>
          </a:p>
          <a:p>
            <a:r>
              <a:rPr lang="en-US" baseline="0" dirty="0" smtClean="0"/>
              <a:t>Scope and priority of the projects will help guide resource decisions. </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9</a:t>
            </a:fld>
            <a:endParaRPr lang="en-US"/>
          </a:p>
        </p:txBody>
      </p:sp>
    </p:spTree>
    <p:extLst>
      <p:ext uri="{BB962C8B-B14F-4D97-AF65-F5344CB8AC3E}">
        <p14:creationId xmlns:p14="http://schemas.microsoft.com/office/powerpoint/2010/main" val="103649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Proposed project plans are drawn from objectives identified in the NAWS</a:t>
            </a:r>
            <a:r>
              <a:rPr lang="en-US" baseline="0" dirty="0" smtClean="0"/>
              <a:t> </a:t>
            </a:r>
            <a:r>
              <a:rPr lang="en-US" dirty="0" smtClean="0"/>
              <a:t>strategic plan. Not all strategic plan objectives correspond to a proposed project.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10</a:t>
            </a:fld>
            <a:endParaRPr lang="en-US"/>
          </a:p>
        </p:txBody>
      </p:sp>
    </p:spTree>
    <p:extLst>
      <p:ext uri="{BB962C8B-B14F-4D97-AF65-F5344CB8AC3E}">
        <p14:creationId xmlns:p14="http://schemas.microsoft.com/office/powerpoint/2010/main" val="270398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review process for recovery literature will be the same regardless of the Conference’s decision on focus of this project plan. As stated in the </a:t>
            </a:r>
            <a:r>
              <a:rPr lang="en-US" i="1" dirty="0" smtClean="0"/>
              <a:t>CAR</a:t>
            </a:r>
            <a:r>
              <a:rPr lang="en-US" dirty="0" smtClean="0"/>
              <a:t>, t</a:t>
            </a:r>
            <a:r>
              <a:rPr lang="en-US" baseline="0" dirty="0" smtClean="0"/>
              <a:t>he Board does not anticipate taking on a book-length literature project this cycle because of the amount of resources (human and financial) a book takes up. The resource needs for an IP or booklet would depend on the subject. A revision of an existing IP might not require a full workgroup, for instance.</a:t>
            </a:r>
            <a:endParaRPr lang="en-US" dirty="0" smtClean="0"/>
          </a:p>
          <a:p>
            <a:endParaRPr lang="en-US" dirty="0"/>
          </a:p>
        </p:txBody>
      </p:sp>
      <p:sp>
        <p:nvSpPr>
          <p:cNvPr id="4" name="Slide Number Placeholder 3"/>
          <p:cNvSpPr>
            <a:spLocks noGrp="1"/>
          </p:cNvSpPr>
          <p:nvPr>
            <p:ph type="sldNum" sz="quarter" idx="10"/>
          </p:nvPr>
        </p:nvSpPr>
        <p:spPr/>
        <p:txBody>
          <a:bodyPr/>
          <a:lstStyle/>
          <a:p>
            <a:fld id="{8A9889B5-FF58-4F06-8E2D-E0B696B0838C}" type="slidenum">
              <a:rPr lang="en-US" smtClean="0"/>
              <a:t>11</a:t>
            </a:fld>
            <a:endParaRPr lang="en-US"/>
          </a:p>
        </p:txBody>
      </p:sp>
    </p:spTree>
    <p:extLst>
      <p:ext uri="{BB962C8B-B14F-4D97-AF65-F5344CB8AC3E}">
        <p14:creationId xmlns:p14="http://schemas.microsoft.com/office/powerpoint/2010/main" val="400112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700249" y="6356352"/>
            <a:ext cx="1219201" cy="365125"/>
          </a:xfrm>
        </p:spPr>
        <p:txBody>
          <a:bodyPr/>
          <a:lstStyle>
            <a:lvl1pPr>
              <a:defRPr>
                <a:solidFill>
                  <a:schemeClr val="tx1"/>
                </a:solidFill>
              </a:defRPr>
            </a:lvl1pPr>
          </a:lstStyle>
          <a:p>
            <a:fld id="{8F81D24A-EF38-4949-81EA-C39AA50871C5}" type="datetime1">
              <a:rPr lang="en-US" smtClean="0">
                <a:solidFill>
                  <a:srgbClr val="FFFFFF"/>
                </a:solidFill>
              </a:rPr>
              <a:pPr/>
              <a:t>2/3/2016</a:t>
            </a:fld>
            <a:endParaRPr lang="en-US" dirty="0">
              <a:solidFill>
                <a:srgbClr val="FFFFFF"/>
              </a:solidFill>
            </a:endParaRPr>
          </a:p>
        </p:txBody>
      </p:sp>
      <p:sp>
        <p:nvSpPr>
          <p:cNvPr id="5" name="Footer Placeholder 4"/>
          <p:cNvSpPr>
            <a:spLocks noGrp="1"/>
          </p:cNvSpPr>
          <p:nvPr>
            <p:ph type="ftr" sz="quarter" idx="11"/>
          </p:nvPr>
        </p:nvSpPr>
        <p:spPr>
          <a:xfrm>
            <a:off x="6116301" y="6356352"/>
            <a:ext cx="3975100" cy="365125"/>
          </a:xfrm>
        </p:spPr>
        <p:txBody>
          <a:bodyPr/>
          <a:lstStyle>
            <a:lvl1pPr>
              <a:defRPr>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10288251" y="6356352"/>
            <a:ext cx="609600" cy="365125"/>
          </a:xfrm>
        </p:spPr>
        <p:txBody>
          <a:bodyPr/>
          <a:lstStyle>
            <a:lvl1pPr>
              <a:defRPr>
                <a:solidFill>
                  <a:schemeClr val="tx1"/>
                </a:solidFill>
              </a:defRPr>
            </a:lvl1pPr>
          </a:lstStyle>
          <a:p>
            <a:fld id="{7DC1BBB0-96F0-4077-A278-0F3FB5C104D3}"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dirty="0" smtClean="0"/>
              <a:t>Click to edit Master title style</a:t>
            </a:r>
            <a:endParaRPr dirty="0"/>
          </a:p>
        </p:txBody>
      </p:sp>
    </p:spTree>
    <p:extLst>
      <p:ext uri="{BB962C8B-B14F-4D97-AF65-F5344CB8AC3E}">
        <p14:creationId xmlns:p14="http://schemas.microsoft.com/office/powerpoint/2010/main" val="291689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69A895-DC24-4A80-9E4B-77E8C98B8261}" type="datetime1">
              <a:rPr lang="en-US" smtClean="0">
                <a:solidFill>
                  <a:srgbClr val="FFFFFF"/>
                </a:solidFill>
              </a:rPr>
              <a:pPr/>
              <a:t>2/3/2016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DC1BBB0-96F0-4077-A278-0F3FB5C104D3}" type="slidenum">
              <a:rPr lang="en-US" smtClean="0">
                <a:solidFill>
                  <a:srgbClr val="FFFFFF"/>
                </a:solidFill>
              </a:rPr>
              <a:pPr/>
              <a:t>‹#›</a:t>
            </a:fld>
            <a:endParaRPr lang="en-US">
              <a:solidFill>
                <a:srgbClr val="FFFFFF"/>
              </a:solidFill>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05732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11491E-4104-40E9-885C-6629BDFE1DBB}" type="datetime1">
              <a:rPr lang="en-US" smtClean="0">
                <a:solidFill>
                  <a:srgbClr val="FFFFFF"/>
                </a:solidFill>
              </a:rPr>
              <a:pPr/>
              <a:t>2/3/2016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DC1BBB0-96F0-4077-A278-0F3FB5C104D3}" type="slidenum">
              <a:rPr lang="en-US" smtClean="0">
                <a:solidFill>
                  <a:srgbClr val="FFFFFF"/>
                </a:solidFill>
              </a:rPr>
              <a:pPr/>
              <a:t>‹#›</a:t>
            </a:fld>
            <a:endParaRPr lang="en-US">
              <a:solidFill>
                <a:srgbClr val="FFFFFF"/>
              </a:solidFill>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602112" y="685800"/>
            <a:ext cx="1787992" cy="5486400"/>
          </a:xfrm>
        </p:spPr>
        <p:txBody>
          <a:bodyPr vert="eaVert"/>
          <a:lstStyle/>
          <a:p>
            <a:r>
              <a:rPr lang="en-US" smtClean="0"/>
              <a:t>Click to edit Master title style</a:t>
            </a:r>
            <a:endParaRPr/>
          </a:p>
        </p:txBody>
      </p:sp>
    </p:spTree>
    <p:extLst>
      <p:ext uri="{BB962C8B-B14F-4D97-AF65-F5344CB8AC3E}">
        <p14:creationId xmlns:p14="http://schemas.microsoft.com/office/powerpoint/2010/main" val="339912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023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900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654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470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603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966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247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26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19F328-D78C-4AE3-9BD5-6819CFE7241A}" type="datetime1">
              <a:rPr lang="en-US" smtClean="0">
                <a:solidFill>
                  <a:srgbClr val="FFFFFF"/>
                </a:solidFill>
              </a:rPr>
              <a:pPr/>
              <a:t>2/3/2016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7DC1BBB0-96F0-4077-A278-0F3FB5C104D3}" type="slidenum">
              <a:rPr lang="en-US" smtClean="0">
                <a:solidFill>
                  <a:srgbClr val="FFFFFF"/>
                </a:solidFill>
              </a:rPr>
              <a:pPr/>
              <a:t>‹#›</a:t>
            </a:fld>
            <a:endParaRPr lang="en-US">
              <a:solidFill>
                <a:srgbClr val="FFFFFF"/>
              </a:solidFill>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427662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332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05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35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E783FD6-3C14-4BAD-B096-2ECF8D7D1C88}" type="datetime1">
              <a:rPr lang="en-US" smtClean="0">
                <a:solidFill>
                  <a:srgbClr val="FFFFFF"/>
                </a:solidFill>
              </a:rPr>
              <a:pPr/>
              <a:t>2/3/2016</a:t>
            </a:fld>
            <a:endParaRPr lang="en-US">
              <a:solidFill>
                <a:srgbClr val="FFFFF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solidFill>
                  <a:srgbClr val="FFFFFF"/>
                </a:solidFill>
              </a:rPr>
              <a:pPr/>
              <a:t>‹#›</a:t>
            </a:fld>
            <a:endParaRPr lang="en-US">
              <a:solidFill>
                <a:srgbClr val="FFFFFF"/>
              </a:solidFill>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99029" y="1600201"/>
            <a:ext cx="8285430" cy="2654064"/>
          </a:xfrm>
        </p:spPr>
        <p:txBody>
          <a:bodyPr anchor="b">
            <a:normAutofit/>
            <a:scene3d>
              <a:camera prst="orthographicFront"/>
              <a:lightRig rig="threePt" dir="t"/>
            </a:scene3d>
            <a:sp3d extrusionH="57150">
              <a:bevelT w="38100" h="38100"/>
            </a:sp3d>
          </a:bodyPr>
          <a:lstStyle>
            <a:lvl1pPr algn="l">
              <a:defRPr sz="5400" b="1" cap="none" spc="0" baseline="0">
                <a:ln w="22225">
                  <a:solidFill>
                    <a:schemeClr val="tx2"/>
                  </a:solidFill>
                  <a:prstDash val="solid"/>
                </a:ln>
                <a:solidFill>
                  <a:schemeClr val="tx2"/>
                </a:solidFill>
                <a:effectLst/>
              </a:defRPr>
            </a:lvl1pPr>
          </a:lstStyle>
          <a:p>
            <a:r>
              <a:rPr lang="en-US" smtClean="0"/>
              <a:t>Click to edit Master title style</a:t>
            </a:r>
            <a:endParaRPr/>
          </a:p>
        </p:txBody>
      </p:sp>
    </p:spTree>
    <p:extLst>
      <p:ext uri="{BB962C8B-B14F-4D97-AF65-F5344CB8AC3E}">
        <p14:creationId xmlns:p14="http://schemas.microsoft.com/office/powerpoint/2010/main" val="324264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095541-7853-4DCC-906F-39CE0BB88B8E}" type="datetime1">
              <a:rPr lang="en-US" smtClean="0">
                <a:solidFill>
                  <a:srgbClr val="FFFFFF"/>
                </a:solidFill>
              </a:rPr>
              <a:pPr/>
              <a:t>2/3/2016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7DC1BBB0-96F0-4077-A278-0F3FB5C104D3}" type="slidenum">
              <a:rPr lang="en-US" smtClean="0">
                <a:solidFill>
                  <a:srgbClr val="FFFFFF"/>
                </a:solidFill>
              </a:rPr>
              <a:pPr/>
              <a:t>‹#›</a:t>
            </a:fld>
            <a:endParaRPr lang="en-US">
              <a:solidFill>
                <a:srgbClr val="FFFFFF"/>
              </a:solidFill>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56800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DD790FE-2B5A-46A8-B4F6-76CB6FDA68AC}" type="datetime1">
              <a:rPr lang="en-US" smtClean="0">
                <a:solidFill>
                  <a:srgbClr val="FFFFFF"/>
                </a:solidFill>
              </a:rPr>
              <a:pPr/>
              <a:t>2/3/2016</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7DC1BBB0-96F0-4077-A278-0F3FB5C104D3}" type="slidenum">
              <a:rPr lang="en-US" smtClean="0">
                <a:solidFill>
                  <a:srgbClr val="FFFFFF"/>
                </a:solidFill>
              </a:rPr>
              <a:pPr/>
              <a:t>‹#›</a:t>
            </a:fld>
            <a:endParaRPr lang="en-US">
              <a:solidFill>
                <a:srgbClr val="FFFFFF"/>
              </a:solidFill>
            </a:endParaRP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93852" y="177801"/>
            <a:ext cx="9785349" cy="1239837"/>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113529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FC2738-2C3A-4E5B-A4DB-9708318E767B}" type="datetime1">
              <a:rPr lang="en-US" smtClean="0">
                <a:solidFill>
                  <a:srgbClr val="FFFFFF"/>
                </a:solidFill>
              </a:rPr>
              <a:pPr/>
              <a:t>2/3/2016</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7DC1BBB0-96F0-4077-A278-0F3FB5C104D3}" type="slidenum">
              <a:rPr lang="en-US" smtClean="0">
                <a:solidFill>
                  <a:srgbClr val="FFFFFF"/>
                </a:solidFill>
              </a:rPr>
              <a:pPr/>
              <a:t>‹#›</a:t>
            </a:fld>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69576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49EB1C49-F74B-47FE-8050-CE9AAF0717AC}" type="datetime1">
              <a:rPr lang="en-US" smtClean="0">
                <a:solidFill>
                  <a:srgbClr val="FFFFFF"/>
                </a:solidFill>
              </a:rPr>
              <a:pPr/>
              <a:t>2/3/2016</a:t>
            </a:fld>
            <a:endParaRPr lang="en-US">
              <a:solidFill>
                <a:srgbClr val="FFFFFF"/>
              </a:solidFill>
            </a:endParaRPr>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752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8F57B2-B504-486D-85D3-4C584AEF2C6C}" type="datetime1">
              <a:rPr lang="en-US" smtClean="0">
                <a:solidFill>
                  <a:srgbClr val="FFFFFF"/>
                </a:solidFill>
              </a:rPr>
              <a:pPr/>
              <a:t>2/3/2016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7DC1BBB0-96F0-4077-A278-0F3FB5C104D3}" type="slidenum">
              <a:rPr lang="en-US" smtClean="0">
                <a:solidFill>
                  <a:srgbClr val="FFFFFF"/>
                </a:solidFill>
              </a:rPr>
              <a:pPr/>
              <a:t>‹#›</a:t>
            </a:fld>
            <a:endParaRPr lang="en-US">
              <a:solidFill>
                <a:srgbClr val="FFFFFF"/>
              </a:solidFill>
            </a:endParaRPr>
          </a:p>
        </p:txBody>
      </p:sp>
      <p:sp>
        <p:nvSpPr>
          <p:cNvPr id="3" name="Content Placeholder 2"/>
          <p:cNvSpPr>
            <a:spLocks noGrp="1"/>
          </p:cNvSpPr>
          <p:nvPr>
            <p:ph idx="1"/>
          </p:nvPr>
        </p:nvSpPr>
        <p:spPr>
          <a:xfrm>
            <a:off x="5333801" y="482600"/>
            <a:ext cx="6045399"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white">
          <a:xfrm>
            <a:off x="1767818"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bwMode="white">
          <a:xfrm>
            <a:off x="1767818" y="381000"/>
            <a:ext cx="3294280" cy="1371600"/>
          </a:xfrm>
        </p:spPr>
        <p:txBody>
          <a:bodyPr anchor="b">
            <a:normAutofit/>
          </a:bodyPr>
          <a:lstStyle>
            <a:lvl1pPr algn="l">
              <a:defRPr sz="2800" b="1" cap="all" baseline="0">
                <a:solidFill>
                  <a:schemeClr val="tx2"/>
                </a:solidFill>
              </a:defRPr>
            </a:lvl1pPr>
          </a:lstStyle>
          <a:p>
            <a:r>
              <a:rPr lang="en-US" smtClean="0"/>
              <a:t>Click to edit Master title style</a:t>
            </a:r>
            <a:endParaRPr dirty="0"/>
          </a:p>
        </p:txBody>
      </p:sp>
    </p:spTree>
    <p:extLst>
      <p:ext uri="{BB962C8B-B14F-4D97-AF65-F5344CB8AC3E}">
        <p14:creationId xmlns:p14="http://schemas.microsoft.com/office/powerpoint/2010/main" val="366098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110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4876799" y="0"/>
            <a:ext cx="7315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solidFill>
                <a:srgbClr val="FFFFFF"/>
              </a:solidFill>
            </a:endParaRPr>
          </a:p>
        </p:txBody>
      </p:sp>
      <p:sp>
        <p:nvSpPr>
          <p:cNvPr id="5" name="Date Placeholder 4"/>
          <p:cNvSpPr>
            <a:spLocks noGrp="1"/>
          </p:cNvSpPr>
          <p:nvPr>
            <p:ph type="dt" sz="half" idx="10"/>
          </p:nvPr>
        </p:nvSpPr>
        <p:spPr/>
        <p:txBody>
          <a:bodyPr/>
          <a:lstStyle/>
          <a:p>
            <a:fld id="{C675C8C5-A9A9-4B3A-B134-0E3A713D185C}" type="datetime1">
              <a:rPr lang="en-US" smtClean="0">
                <a:solidFill>
                  <a:srgbClr val="FFFFFF"/>
                </a:solidFill>
              </a:rPr>
              <a:pPr/>
              <a:t>2/3/2016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7DC1BBB0-96F0-4077-A278-0F3FB5C104D3}" type="slidenum">
              <a:rPr lang="en-US" smtClean="0">
                <a:solidFill>
                  <a:srgbClr val="FFFFFF"/>
                </a:solidFill>
              </a:rPr>
              <a:pPr/>
              <a:t>‹#›</a:t>
            </a:fld>
            <a:endParaRPr lang="en-US">
              <a:solidFill>
                <a:srgbClr val="FFFFFF"/>
              </a:solidFill>
            </a:endParaRPr>
          </a:p>
        </p:txBody>
      </p:sp>
      <p:sp>
        <p:nvSpPr>
          <p:cNvPr id="3" name="Picture Placeholder 2"/>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74520" y="381000"/>
            <a:ext cx="3294280" cy="1371600"/>
          </a:xfrm>
        </p:spPr>
        <p:txBody>
          <a:bodyPr anchor="b">
            <a:normAutofit/>
          </a:bodyPr>
          <a:lstStyle>
            <a:lvl1pPr algn="l">
              <a:defRPr sz="2800" b="1" cap="none" spc="0" baseline="0">
                <a:ln w="22225">
                  <a:solidFill>
                    <a:schemeClr val="tx2"/>
                  </a:solidFill>
                  <a:prstDash val="solid"/>
                </a:ln>
                <a:solidFill>
                  <a:schemeClr val="tx2"/>
                </a:solidFill>
                <a:effectLst/>
              </a:defRPr>
            </a:lvl1pPr>
          </a:lstStyle>
          <a:p>
            <a:r>
              <a:rPr lang="en-US" smtClean="0"/>
              <a:t>Click to edit Master title style</a:t>
            </a:r>
            <a:endParaRPr/>
          </a:p>
        </p:txBody>
      </p:sp>
    </p:spTree>
    <p:extLst>
      <p:ext uri="{BB962C8B-B14F-4D97-AF65-F5344CB8AC3E}">
        <p14:creationId xmlns:p14="http://schemas.microsoft.com/office/powerpoint/2010/main" val="104017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gradFill flip="none" rotWithShape="1">
          <a:gsLst>
            <a:gs pos="0">
              <a:schemeClr val="tx1">
                <a:lumMod val="95000"/>
              </a:schemeClr>
            </a:gs>
            <a:gs pos="100000">
              <a:srgbClr val="C7C7C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5A4F0574-43A3-46A0-8870-1B2305CBE5B3}" type="datetime1">
              <a:rPr lang="en-US" smtClean="0">
                <a:solidFill>
                  <a:srgbClr val="FFFFFF"/>
                </a:solidFill>
              </a:rPr>
              <a:pPr/>
              <a:t>2/3/2016</a:t>
            </a:fld>
            <a:endParaRPr lang="en-US">
              <a:solidFill>
                <a:srgbClr val="FFFFFF"/>
              </a:solidFill>
            </a:endParaRPr>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b="0" i="0" u="none" cap="all"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solidFill>
                  <a:srgbClr val="FFFFFF"/>
                </a:solidFill>
              </a:rPr>
              <a:pPr/>
              <a:t>‹#›</a:t>
            </a:fld>
            <a:endParaRPr lang="en-US">
              <a:solidFill>
                <a:srgbClr val="FFFFFF"/>
              </a:solidFill>
            </a:endParaRPr>
          </a:p>
        </p:txBody>
      </p:sp>
      <p:grpSp>
        <p:nvGrpSpPr>
          <p:cNvPr id="8" name="Group 7"/>
          <p:cNvGrpSpPr/>
          <p:nvPr/>
        </p:nvGrpSpPr>
        <p:grpSpPr>
          <a:xfrm>
            <a:off x="10607" y="-9144"/>
            <a:ext cx="12181393" cy="6878638"/>
            <a:chOff x="10604" y="-9144"/>
            <a:chExt cx="12178221" cy="6878638"/>
          </a:xfrm>
        </p:grpSpPr>
        <p:sp>
          <p:nvSpPr>
            <p:cNvPr id="7" name="Rectangle 6"/>
            <p:cNvSpPr/>
            <p:nvPr/>
          </p:nvSpPr>
          <p:spPr>
            <a:xfrm>
              <a:off x="11884104" y="0"/>
              <a:ext cx="304721" cy="6858000"/>
            </a:xfrm>
            <a:prstGeom prst="rect">
              <a:avLst/>
            </a:prstGeom>
            <a:solidFill>
              <a:schemeClr val="tx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solidFill>
                  <a:srgbClr val="FFFFFF"/>
                </a:solidFill>
              </a:endParaRPr>
            </a:p>
          </p:txBody>
        </p:sp>
        <p:grpSp>
          <p:nvGrpSpPr>
            <p:cNvPr id="10" name="Group 9"/>
            <p:cNvGrpSpPr/>
            <p:nvPr/>
          </p:nvGrpSpPr>
          <p:grpSpPr>
            <a:xfrm flipV="1">
              <a:off x="10604" y="-9144"/>
              <a:ext cx="1951038" cy="6878638"/>
              <a:chOff x="-4636" y="-9144"/>
              <a:chExt cx="1951038" cy="6878638"/>
            </a:xfrm>
            <a:solidFill>
              <a:schemeClr val="bg2"/>
            </a:solidFill>
          </p:grpSpPr>
          <p:sp>
            <p:nvSpPr>
              <p:cNvPr id="17" name="Freeform 4"/>
              <p:cNvSpPr>
                <a:spLocks/>
              </p:cNvSpPr>
              <p:nvPr/>
            </p:nvSpPr>
            <p:spPr bwMode="grayWhite">
              <a:xfrm>
                <a:off x="135064" y="143256"/>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18" name="Freeform 5"/>
              <p:cNvSpPr>
                <a:spLocks/>
              </p:cNvSpPr>
              <p:nvPr/>
            </p:nvSpPr>
            <p:spPr bwMode="grayWhite">
              <a:xfrm>
                <a:off x="42989" y="2829306"/>
                <a:ext cx="733425" cy="981075"/>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19" name="Freeform 6"/>
              <p:cNvSpPr>
                <a:spLocks/>
              </p:cNvSpPr>
              <p:nvPr/>
            </p:nvSpPr>
            <p:spPr bwMode="grayWhite">
              <a:xfrm>
                <a:off x="89027" y="2084769"/>
                <a:ext cx="990600" cy="588963"/>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20" name="Freeform 7"/>
              <p:cNvSpPr>
                <a:spLocks/>
              </p:cNvSpPr>
              <p:nvPr/>
            </p:nvSpPr>
            <p:spPr bwMode="grayWhite">
              <a:xfrm>
                <a:off x="12827" y="1132269"/>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21" name="Freeform 8"/>
              <p:cNvSpPr>
                <a:spLocks/>
              </p:cNvSpPr>
              <p:nvPr/>
            </p:nvSpPr>
            <p:spPr bwMode="grayWhite">
              <a:xfrm>
                <a:off x="866902" y="711581"/>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22" name="Freeform 9"/>
              <p:cNvSpPr>
                <a:spLocks/>
              </p:cNvSpPr>
              <p:nvPr/>
            </p:nvSpPr>
            <p:spPr bwMode="grayWhite">
              <a:xfrm>
                <a:off x="741489" y="3732594"/>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23" name="Freeform 10"/>
              <p:cNvSpPr>
                <a:spLocks/>
              </p:cNvSpPr>
              <p:nvPr/>
            </p:nvSpPr>
            <p:spPr bwMode="grayWhite">
              <a:xfrm>
                <a:off x="770064" y="4589844"/>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24" name="Freeform 11"/>
              <p:cNvSpPr>
                <a:spLocks/>
              </p:cNvSpPr>
              <p:nvPr/>
            </p:nvSpPr>
            <p:spPr bwMode="grayWhite">
              <a:xfrm>
                <a:off x="90614" y="3884994"/>
                <a:ext cx="649288" cy="985838"/>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25" name="Freeform 12"/>
              <p:cNvSpPr>
                <a:spLocks/>
              </p:cNvSpPr>
              <p:nvPr/>
            </p:nvSpPr>
            <p:spPr bwMode="grayWhite">
              <a:xfrm>
                <a:off x="882777" y="-9144"/>
                <a:ext cx="696913" cy="628650"/>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26" name="Freeform 13"/>
              <p:cNvSpPr>
                <a:spLocks/>
              </p:cNvSpPr>
              <p:nvPr/>
            </p:nvSpPr>
            <p:spPr bwMode="grayWhite">
              <a:xfrm>
                <a:off x="-4636" y="4966081"/>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27" name="Freeform 14"/>
              <p:cNvSpPr>
                <a:spLocks/>
              </p:cNvSpPr>
              <p:nvPr/>
            </p:nvSpPr>
            <p:spPr bwMode="grayWhite">
              <a:xfrm>
                <a:off x="616077" y="5509006"/>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28" name="Freeform 15"/>
              <p:cNvSpPr>
                <a:spLocks/>
              </p:cNvSpPr>
              <p:nvPr/>
            </p:nvSpPr>
            <p:spPr bwMode="grayWhite">
              <a:xfrm>
                <a:off x="1132014" y="6086856"/>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29" name="Freeform 16"/>
              <p:cNvSpPr>
                <a:spLocks/>
              </p:cNvSpPr>
              <p:nvPr/>
            </p:nvSpPr>
            <p:spPr bwMode="grayWhite">
              <a:xfrm>
                <a:off x="8064" y="5947156"/>
                <a:ext cx="534988" cy="563563"/>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sp>
            <p:nvSpPr>
              <p:cNvPr id="30" name="Freeform 17"/>
              <p:cNvSpPr>
                <a:spLocks/>
              </p:cNvSpPr>
              <p:nvPr/>
            </p:nvSpPr>
            <p:spPr bwMode="grayWhite">
              <a:xfrm>
                <a:off x="274764" y="6323394"/>
                <a:ext cx="676275" cy="541338"/>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sz="1800">
                  <a:solidFill>
                    <a:srgbClr val="FFFFFF"/>
                  </a:solidFill>
                </a:endParaRPr>
              </a:p>
            </p:txBody>
          </p:sp>
        </p:grpSp>
      </p:gr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p>
            <a:r>
              <a:rPr lang="en-US" smtClean="0"/>
              <a:t>Click to edit Master title style</a:t>
            </a:r>
            <a:endParaRPr dirty="0"/>
          </a:p>
        </p:txBody>
      </p:sp>
    </p:spTree>
    <p:extLst>
      <p:ext uri="{BB962C8B-B14F-4D97-AF65-F5344CB8AC3E}">
        <p14:creationId xmlns:p14="http://schemas.microsoft.com/office/powerpoint/2010/main" val="1403412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i="0" u="none" kern="1200" cap="none" spc="0">
          <a:ln w="22225">
            <a:solidFill>
              <a:schemeClr val="tx2"/>
            </a:solidFill>
            <a:prstDash val="solid"/>
          </a:ln>
          <a:solidFill>
            <a:schemeClr val="tx2"/>
          </a:solidFill>
          <a:effectLst/>
          <a:latin typeface="+mj-lt"/>
          <a:ea typeface="+mj-ea"/>
          <a:cs typeface="+mj-cs"/>
        </a:defRPr>
      </a:lvl1pPr>
    </p:titleStyle>
    <p:bodyStyle>
      <a:lvl1pPr marL="246888" indent="-246888" algn="l" defTabSz="914400" rtl="0" eaLnBrk="1" latinLnBrk="0" hangingPunct="1">
        <a:lnSpc>
          <a:spcPct val="90000"/>
        </a:lnSpc>
        <a:spcBef>
          <a:spcPts val="1400"/>
        </a:spcBef>
        <a:buClr>
          <a:schemeClr val="tx2"/>
        </a:buClr>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Clr>
          <a:schemeClr val="tx2"/>
        </a:buClr>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Clr>
          <a:schemeClr val="tx2"/>
        </a:buClr>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Clr>
          <a:schemeClr val="tx2"/>
        </a:buClr>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guide id="3" pos="100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95000"/>
              </a:schemeClr>
            </a:gs>
            <a:gs pos="100000">
              <a:srgbClr val="C7C7C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FD094-AD68-4D42-B55A-DDCAAACFCA80}" type="datetimeFigureOut">
              <a:rPr lang="en-US" smtClean="0">
                <a:solidFill>
                  <a:prstClr val="black">
                    <a:tint val="75000"/>
                  </a:prstClr>
                </a:solidFill>
              </a:rPr>
              <a:pPr/>
              <a:t>2/3/2016</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4AD12-CE20-421B-A9C9-A0CF9B9CF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268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worldboard@na.org" TargetMode="External"/><Relationship Id="rId2" Type="http://schemas.openxmlformats.org/officeDocument/2006/relationships/hyperlink" Target="http://www.na.org/conference" TargetMode="External"/><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95600" y="5486400"/>
            <a:ext cx="7620000" cy="1219200"/>
          </a:xfrm>
        </p:spPr>
        <p:txBody>
          <a:bodyPr>
            <a:noAutofit/>
          </a:bodyPr>
          <a:lstStyle/>
          <a:p>
            <a:pPr algn="just">
              <a:lnSpc>
                <a:spcPts val="2700"/>
              </a:lnSpc>
            </a:pPr>
            <a:r>
              <a:rPr lang="en-US" sz="2400" dirty="0">
                <a:solidFill>
                  <a:schemeClr val="bg1"/>
                </a:solidFill>
              </a:rPr>
              <a:t>This presentation only summarizes CAT material.</a:t>
            </a:r>
            <a:br>
              <a:rPr lang="en-US" sz="2400" dirty="0">
                <a:solidFill>
                  <a:schemeClr val="bg1"/>
                </a:solidFill>
              </a:rPr>
            </a:br>
            <a:r>
              <a:rPr lang="en-US" sz="2400" dirty="0">
                <a:solidFill>
                  <a:schemeClr val="bg1"/>
                </a:solidFill>
              </a:rPr>
              <a:t>Please read the complete CAT for comprehensive information and reports: </a:t>
            </a:r>
            <a:r>
              <a:rPr lang="en-US" sz="2400" dirty="0">
                <a:solidFill>
                  <a:schemeClr val="bg1"/>
                </a:solidFill>
                <a:hlinkClick r:id="rId3"/>
              </a:rPr>
              <a:t>www.na.org/conference</a:t>
            </a:r>
            <a:r>
              <a:rPr lang="en-US" sz="2400" dirty="0">
                <a:solidFill>
                  <a:schemeClr val="bg1"/>
                </a:solidFill>
              </a:rPr>
              <a:t>. </a:t>
            </a:r>
            <a:endParaRPr lang="en-US" sz="24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Title 2"/>
          <p:cNvSpPr>
            <a:spLocks noGrp="1"/>
          </p:cNvSpPr>
          <p:nvPr>
            <p:ph type="ctrTitle"/>
          </p:nvPr>
        </p:nvSpPr>
        <p:spPr>
          <a:xfrm>
            <a:off x="1905001" y="1080822"/>
            <a:ext cx="9609342" cy="2348179"/>
          </a:xfrm>
        </p:spPr>
        <p:txBody>
          <a:bodyPr/>
          <a:lstStyle/>
          <a:p>
            <a:pPr algn="r"/>
            <a:r>
              <a:rPr lang="en-US" dirty="0" smtClean="0">
                <a:effectLst>
                  <a:outerShdw blurRad="38100" dist="38100" dir="2700000" algn="tl">
                    <a:srgbClr val="000000">
                      <a:alpha val="43137"/>
                    </a:srgbClr>
                  </a:outerShdw>
                </a:effectLst>
                <a:latin typeface="Century Gothic" panose="020B0502020202020204" pitchFamily="34" charset="0"/>
              </a:rPr>
              <a:t>2016</a:t>
            </a:r>
            <a:br>
              <a:rPr lang="en-US" dirty="0" smtClean="0">
                <a:effectLst>
                  <a:outerShdw blurRad="38100" dist="38100" dir="2700000" algn="tl">
                    <a:srgbClr val="000000">
                      <a:alpha val="43137"/>
                    </a:srgbClr>
                  </a:outerShdw>
                </a:effectLst>
                <a:latin typeface="Century Gothic" panose="020B0502020202020204" pitchFamily="34" charset="0"/>
              </a:rPr>
            </a:br>
            <a:r>
              <a:rPr lang="en-US" dirty="0" smtClean="0">
                <a:effectLst>
                  <a:outerShdw blurRad="38100" dist="38100" dir="2700000" algn="tl">
                    <a:srgbClr val="000000">
                      <a:alpha val="43137"/>
                    </a:srgbClr>
                  </a:outerShdw>
                </a:effectLst>
                <a:latin typeface="Century Gothic" panose="020B0502020202020204" pitchFamily="34" charset="0"/>
              </a:rPr>
              <a:t>Conference Approval Track Material</a:t>
            </a:r>
            <a:endParaRPr lang="en-US" dirty="0">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2819400"/>
            <a:ext cx="4953000" cy="4953000"/>
          </a:xfrm>
          <a:prstGeom prst="rect">
            <a:avLst/>
          </a:prstGeom>
        </p:spPr>
      </p:pic>
    </p:spTree>
    <p:extLst>
      <p:ext uri="{BB962C8B-B14F-4D97-AF65-F5344CB8AC3E}">
        <p14:creationId xmlns:p14="http://schemas.microsoft.com/office/powerpoint/2010/main" val="3180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8637" y="508002"/>
            <a:ext cx="9782801" cy="1195442"/>
          </a:xfrm>
        </p:spPr>
        <p:txBody>
          <a:bodyPr>
            <a:noAutofit/>
          </a:bodyPr>
          <a:lstStyle/>
          <a:p>
            <a:r>
              <a:rPr lang="en-US" dirty="0" smtClean="0"/>
              <a:t>2016-2018</a:t>
            </a:r>
            <a:br>
              <a:rPr lang="en-US" dirty="0" smtClean="0"/>
            </a:br>
            <a:r>
              <a:rPr lang="en-US" sz="4000" dirty="0"/>
              <a:t>Strategic Plan &amp; Proposed Project Plans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6" name="Content Placeholder 13"/>
          <p:cNvSpPr>
            <a:spLocks noGrp="1"/>
          </p:cNvSpPr>
          <p:nvPr>
            <p:ph idx="1"/>
          </p:nvPr>
        </p:nvSpPr>
        <p:spPr>
          <a:xfrm>
            <a:off x="1447801" y="1727200"/>
            <a:ext cx="9782801" cy="3600103"/>
          </a:xfrm>
        </p:spPr>
        <p:txBody>
          <a:bodyPr>
            <a:noAutofit/>
          </a:bodyPr>
          <a:lstStyle/>
          <a:p>
            <a:pPr lvl="0"/>
            <a:r>
              <a:rPr lang="en-US" sz="3500" b="1" dirty="0">
                <a:solidFill>
                  <a:schemeClr val="bg1"/>
                </a:solidFill>
              </a:rPr>
              <a:t>Six proposed projects</a:t>
            </a:r>
          </a:p>
          <a:p>
            <a:pPr lvl="1"/>
            <a:r>
              <a:rPr lang="en-US" sz="3100" b="1" dirty="0">
                <a:solidFill>
                  <a:schemeClr val="bg1"/>
                </a:solidFill>
              </a:rPr>
              <a:t>Recovery Literature</a:t>
            </a:r>
          </a:p>
          <a:p>
            <a:pPr lvl="1"/>
            <a:r>
              <a:rPr lang="en-US" sz="3100" b="1" dirty="0">
                <a:solidFill>
                  <a:schemeClr val="bg1"/>
                </a:solidFill>
              </a:rPr>
              <a:t>Service Tools</a:t>
            </a:r>
          </a:p>
          <a:p>
            <a:pPr lvl="1"/>
            <a:r>
              <a:rPr lang="en-US" sz="3100" b="1" dirty="0">
                <a:solidFill>
                  <a:schemeClr val="bg1"/>
                </a:solidFill>
              </a:rPr>
              <a:t>Collaboration in Service</a:t>
            </a:r>
          </a:p>
          <a:p>
            <a:pPr lvl="1"/>
            <a:r>
              <a:rPr lang="en-US" sz="3100" b="1" dirty="0">
                <a:solidFill>
                  <a:schemeClr val="bg1"/>
                </a:solidFill>
              </a:rPr>
              <a:t>Future of the WSC</a:t>
            </a:r>
          </a:p>
          <a:p>
            <a:pPr lvl="1"/>
            <a:r>
              <a:rPr lang="en-US" sz="3100" b="1" dirty="0">
                <a:solidFill>
                  <a:schemeClr val="bg1"/>
                </a:solidFill>
              </a:rPr>
              <a:t>Fellowship Development &amp; Public Relations</a:t>
            </a:r>
          </a:p>
          <a:p>
            <a:pPr lvl="1"/>
            <a:r>
              <a:rPr lang="en-US" sz="3100" b="1" dirty="0">
                <a:solidFill>
                  <a:schemeClr val="bg1"/>
                </a:solidFill>
              </a:rPr>
              <a:t>Social Media as a PR Tool</a:t>
            </a:r>
          </a:p>
          <a:p>
            <a:pPr marL="365760" lvl="1" indent="0">
              <a:buNone/>
            </a:pPr>
            <a:endParaRPr lang="en-US" sz="2800" b="1" dirty="0">
              <a:solidFill>
                <a:schemeClr val="bg1"/>
              </a:solidFill>
            </a:endParaRPr>
          </a:p>
        </p:txBody>
      </p:sp>
      <p:sp>
        <p:nvSpPr>
          <p:cNvPr id="7" name="TextBox 6"/>
          <p:cNvSpPr txBox="1"/>
          <p:nvPr/>
        </p:nvSpPr>
        <p:spPr>
          <a:xfrm>
            <a:off x="2057401" y="5327303"/>
            <a:ext cx="7132587" cy="1292662"/>
          </a:xfrm>
          <a:prstGeom prst="rect">
            <a:avLst/>
          </a:prstGeom>
          <a:noFill/>
          <a:ln w="38100">
            <a:solidFill>
              <a:srgbClr val="7E1079"/>
            </a:solidFill>
          </a:ln>
        </p:spPr>
        <p:txBody>
          <a:bodyPr wrap="square" rtlCol="0">
            <a:spAutoFit/>
          </a:bodyPr>
          <a:lstStyle/>
          <a:p>
            <a:pPr marL="365760" lvl="1" algn="ctr"/>
            <a:r>
              <a:rPr lang="en-US" sz="2600" b="1" spc="300" dirty="0">
                <a:solidFill>
                  <a:srgbClr val="B917B1"/>
                </a:solidFill>
              </a:rPr>
              <a:t>Note: Not all strategic </a:t>
            </a:r>
            <a:r>
              <a:rPr lang="en-US" sz="2600" b="1" spc="300" dirty="0" smtClean="0">
                <a:solidFill>
                  <a:srgbClr val="B917B1"/>
                </a:solidFill>
              </a:rPr>
              <a:t>plan objectives </a:t>
            </a:r>
            <a:r>
              <a:rPr lang="en-US" sz="2600" b="1" spc="300" dirty="0">
                <a:solidFill>
                  <a:srgbClr val="B917B1"/>
                </a:solidFill>
              </a:rPr>
              <a:t>have associated project plans</a:t>
            </a:r>
          </a:p>
        </p:txBody>
      </p:sp>
    </p:spTree>
    <p:extLst>
      <p:ext uri="{BB962C8B-B14F-4D97-AF65-F5344CB8AC3E}">
        <p14:creationId xmlns:p14="http://schemas.microsoft.com/office/powerpoint/2010/main" val="336239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6" presetClass="entr" presetSubtype="0" fill="hold" grpId="1" nodeType="withEffect">
                                  <p:stCondLst>
                                    <p:cond delay="17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32" presetClass="emph" presetSubtype="0" fill="hold" grpId="2" nodeType="withEffect">
                                  <p:stCondLst>
                                    <p:cond delay="2500"/>
                                  </p:stCondLst>
                                  <p:childTnLst>
                                    <p:animRot by="120000">
                                      <p:cBhvr>
                                        <p:cTn id="26" dur="350" fill="hold">
                                          <p:stCondLst>
                                            <p:cond delay="0"/>
                                          </p:stCondLst>
                                        </p:cTn>
                                        <p:tgtEl>
                                          <p:spTgt spid="7"/>
                                        </p:tgtEl>
                                        <p:attrNameLst>
                                          <p:attrName>r</p:attrName>
                                        </p:attrNameLst>
                                      </p:cBhvr>
                                    </p:animRot>
                                    <p:animRot by="-240000">
                                      <p:cBhvr>
                                        <p:cTn id="27" dur="700" fill="hold">
                                          <p:stCondLst>
                                            <p:cond delay="700"/>
                                          </p:stCondLst>
                                        </p:cTn>
                                        <p:tgtEl>
                                          <p:spTgt spid="7"/>
                                        </p:tgtEl>
                                        <p:attrNameLst>
                                          <p:attrName>r</p:attrName>
                                        </p:attrNameLst>
                                      </p:cBhvr>
                                    </p:animRot>
                                    <p:animRot by="240000">
                                      <p:cBhvr>
                                        <p:cTn id="28" dur="700" fill="hold">
                                          <p:stCondLst>
                                            <p:cond delay="1400"/>
                                          </p:stCondLst>
                                        </p:cTn>
                                        <p:tgtEl>
                                          <p:spTgt spid="7"/>
                                        </p:tgtEl>
                                        <p:attrNameLst>
                                          <p:attrName>r</p:attrName>
                                        </p:attrNameLst>
                                      </p:cBhvr>
                                    </p:animRot>
                                    <p:animRot by="-240000">
                                      <p:cBhvr>
                                        <p:cTn id="29" dur="700" fill="hold">
                                          <p:stCondLst>
                                            <p:cond delay="2100"/>
                                          </p:stCondLst>
                                        </p:cTn>
                                        <p:tgtEl>
                                          <p:spTgt spid="7"/>
                                        </p:tgtEl>
                                        <p:attrNameLst>
                                          <p:attrName>r</p:attrName>
                                        </p:attrNameLst>
                                      </p:cBhvr>
                                    </p:animRot>
                                    <p:animRot by="120000">
                                      <p:cBhvr>
                                        <p:cTn id="30" dur="700" fill="hold">
                                          <p:stCondLst>
                                            <p:cond delay="2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14" name="Content Placeholder 13"/>
          <p:cNvSpPr>
            <a:spLocks noGrp="1"/>
          </p:cNvSpPr>
          <p:nvPr>
            <p:ph idx="1"/>
          </p:nvPr>
        </p:nvSpPr>
        <p:spPr>
          <a:xfrm>
            <a:off x="1601789" y="3429001"/>
            <a:ext cx="9472825" cy="3327399"/>
          </a:xfrm>
        </p:spPr>
        <p:txBody>
          <a:bodyPr>
            <a:normAutofit/>
          </a:bodyPr>
          <a:lstStyle/>
          <a:p>
            <a:pPr lvl="0"/>
            <a:r>
              <a:rPr lang="en-US" sz="3200" b="1" dirty="0">
                <a:solidFill>
                  <a:schemeClr val="bg1"/>
                </a:solidFill>
              </a:rPr>
              <a:t>Publish “Guiding Principles: The Spirit of Our Traditions”</a:t>
            </a:r>
          </a:p>
          <a:p>
            <a:pPr lvl="0"/>
            <a:r>
              <a:rPr lang="en-US" sz="3200" b="1" dirty="0">
                <a:solidFill>
                  <a:schemeClr val="bg1"/>
                </a:solidFill>
              </a:rPr>
              <a:t>Identify literature priorities based on</a:t>
            </a:r>
            <a:br>
              <a:rPr lang="en-US" sz="3200" b="1" dirty="0">
                <a:solidFill>
                  <a:schemeClr val="bg1"/>
                </a:solidFill>
              </a:rPr>
            </a:br>
            <a:r>
              <a:rPr lang="en-US" sz="3200" b="1" dirty="0">
                <a:solidFill>
                  <a:schemeClr val="bg1"/>
                </a:solidFill>
              </a:rPr>
              <a:t>the </a:t>
            </a:r>
            <a:r>
              <a:rPr lang="en-US" sz="3200" b="1" i="1" dirty="0">
                <a:solidFill>
                  <a:schemeClr val="bg1"/>
                </a:solidFill>
              </a:rPr>
              <a:t>CAR</a:t>
            </a:r>
            <a:r>
              <a:rPr lang="en-US" sz="3200" b="1" dirty="0">
                <a:solidFill>
                  <a:schemeClr val="bg1"/>
                </a:solidFill>
              </a:rPr>
              <a:t> Fellowship survey</a:t>
            </a:r>
          </a:p>
        </p:txBody>
      </p:sp>
      <p:sp>
        <p:nvSpPr>
          <p:cNvPr id="13" name="Title 12"/>
          <p:cNvSpPr>
            <a:spLocks noGrp="1"/>
          </p:cNvSpPr>
          <p:nvPr>
            <p:ph type="title"/>
          </p:nvPr>
        </p:nvSpPr>
        <p:spPr>
          <a:xfrm>
            <a:off x="2187004" y="228600"/>
            <a:ext cx="9144000" cy="1069848"/>
          </a:xfrm>
        </p:spPr>
        <p:txBody>
          <a:bodyPr anchor="ctr" anchorCtr="0">
            <a:noAutofit/>
          </a:bodyPr>
          <a:lstStyle/>
          <a:p>
            <a:pPr algn="r"/>
            <a:r>
              <a:rPr lang="en-US" sz="4000" dirty="0"/>
              <a:t>Project Plans</a:t>
            </a:r>
            <a:br>
              <a:rPr lang="en-US" sz="4000" dirty="0"/>
            </a:br>
            <a:r>
              <a:rPr lang="en-US" sz="4000" dirty="0"/>
              <a:t>Recovery Literature </a:t>
            </a:r>
          </a:p>
        </p:txBody>
      </p:sp>
      <p:sp>
        <p:nvSpPr>
          <p:cNvPr id="2" name="TextBox 1"/>
          <p:cNvSpPr txBox="1"/>
          <p:nvPr/>
        </p:nvSpPr>
        <p:spPr>
          <a:xfrm>
            <a:off x="1601788" y="1676401"/>
            <a:ext cx="9729216" cy="1588127"/>
          </a:xfrm>
          <a:prstGeom prst="rect">
            <a:avLst/>
          </a:prstGeom>
          <a:noFill/>
        </p:spPr>
        <p:txBody>
          <a:bodyPr wrap="square" rtlCol="0">
            <a:spAutoFit/>
          </a:bodyPr>
          <a:lstStyle/>
          <a:p>
            <a:pPr>
              <a:lnSpc>
                <a:spcPct val="90000"/>
              </a:lnSpc>
            </a:pPr>
            <a:r>
              <a:rPr lang="en-US" sz="3600" b="1" dirty="0">
                <a:solidFill>
                  <a:srgbClr val="AD0404"/>
                </a:solidFill>
              </a:rPr>
              <a:t>Objective 1: </a:t>
            </a:r>
            <a:r>
              <a:rPr lang="en-US" sz="3500" b="1" dirty="0">
                <a:solidFill>
                  <a:srgbClr val="171616"/>
                </a:solidFill>
              </a:rPr>
              <a:t>Develop new recovery literature and/or revise existing literature to meet Fellowship’s needs. </a:t>
            </a:r>
          </a:p>
        </p:txBody>
      </p:sp>
    </p:spTree>
    <p:extLst>
      <p:ext uri="{BB962C8B-B14F-4D97-AF65-F5344CB8AC3E}">
        <p14:creationId xmlns:p14="http://schemas.microsoft.com/office/powerpoint/2010/main" val="35440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14" name="Content Placeholder 13"/>
          <p:cNvSpPr>
            <a:spLocks noGrp="1"/>
          </p:cNvSpPr>
          <p:nvPr>
            <p:ph idx="1"/>
          </p:nvPr>
        </p:nvSpPr>
        <p:spPr>
          <a:xfrm>
            <a:off x="1601789" y="3429001"/>
            <a:ext cx="9472825" cy="3327399"/>
          </a:xfrm>
        </p:spPr>
        <p:txBody>
          <a:bodyPr>
            <a:normAutofit/>
          </a:bodyPr>
          <a:lstStyle/>
          <a:p>
            <a:pPr lvl="0"/>
            <a:r>
              <a:rPr lang="en-US" sz="3200" b="1" dirty="0">
                <a:solidFill>
                  <a:schemeClr val="bg1"/>
                </a:solidFill>
              </a:rPr>
              <a:t>Identify new tools from the </a:t>
            </a:r>
            <a:r>
              <a:rPr lang="en-US" sz="3200" b="1" i="1" dirty="0">
                <a:solidFill>
                  <a:schemeClr val="bg1"/>
                </a:solidFill>
              </a:rPr>
              <a:t>CAR </a:t>
            </a:r>
            <a:r>
              <a:rPr lang="en-US" sz="3200" b="1" dirty="0">
                <a:solidFill>
                  <a:schemeClr val="bg1"/>
                </a:solidFill>
              </a:rPr>
              <a:t>Fellowship survey</a:t>
            </a:r>
          </a:p>
          <a:p>
            <a:pPr lvl="0"/>
            <a:r>
              <a:rPr lang="en-US" sz="3200" b="1" dirty="0">
                <a:solidFill>
                  <a:schemeClr val="bg1"/>
                </a:solidFill>
              </a:rPr>
              <a:t>Collect and incorporate best practices of service delivery</a:t>
            </a:r>
          </a:p>
        </p:txBody>
      </p:sp>
      <p:sp>
        <p:nvSpPr>
          <p:cNvPr id="13" name="Title 12"/>
          <p:cNvSpPr>
            <a:spLocks noGrp="1"/>
          </p:cNvSpPr>
          <p:nvPr>
            <p:ph type="title"/>
          </p:nvPr>
        </p:nvSpPr>
        <p:spPr>
          <a:xfrm>
            <a:off x="2187004" y="228600"/>
            <a:ext cx="9144000" cy="1069848"/>
          </a:xfrm>
        </p:spPr>
        <p:txBody>
          <a:bodyPr anchor="ctr" anchorCtr="0">
            <a:noAutofit/>
          </a:bodyPr>
          <a:lstStyle/>
          <a:p>
            <a:pPr algn="r"/>
            <a:r>
              <a:rPr lang="en-US" sz="4000" dirty="0"/>
              <a:t>Project Plans</a:t>
            </a:r>
            <a:br>
              <a:rPr lang="en-US" sz="4000" dirty="0"/>
            </a:br>
            <a:r>
              <a:rPr lang="en-US" sz="4000" dirty="0"/>
              <a:t>Service Tools</a:t>
            </a:r>
          </a:p>
        </p:txBody>
      </p:sp>
      <p:sp>
        <p:nvSpPr>
          <p:cNvPr id="5" name="TextBox 4"/>
          <p:cNvSpPr txBox="1"/>
          <p:nvPr/>
        </p:nvSpPr>
        <p:spPr>
          <a:xfrm>
            <a:off x="1601788" y="1676401"/>
            <a:ext cx="9729216" cy="1532727"/>
          </a:xfrm>
          <a:prstGeom prst="rect">
            <a:avLst/>
          </a:prstGeom>
          <a:noFill/>
        </p:spPr>
        <p:txBody>
          <a:bodyPr wrap="square" rtlCol="0">
            <a:spAutoFit/>
          </a:bodyPr>
          <a:lstStyle/>
          <a:p>
            <a:pPr>
              <a:lnSpc>
                <a:spcPct val="90000"/>
              </a:lnSpc>
            </a:pPr>
            <a:r>
              <a:rPr lang="en-US" sz="3600" b="1" dirty="0">
                <a:solidFill>
                  <a:srgbClr val="AD0404"/>
                </a:solidFill>
              </a:rPr>
              <a:t>Objective 2: </a:t>
            </a:r>
            <a:r>
              <a:rPr lang="en-US" sz="3400" b="1" dirty="0">
                <a:solidFill>
                  <a:srgbClr val="171616"/>
                </a:solidFill>
              </a:rPr>
              <a:t>Develop concise, accessible, relevant, adaptable tools that address basic concepts and inspire users in service efforts. </a:t>
            </a:r>
          </a:p>
        </p:txBody>
      </p:sp>
    </p:spTree>
    <p:extLst>
      <p:ext uri="{BB962C8B-B14F-4D97-AF65-F5344CB8AC3E}">
        <p14:creationId xmlns:p14="http://schemas.microsoft.com/office/powerpoint/2010/main" val="272417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14" name="Content Placeholder 13"/>
          <p:cNvSpPr>
            <a:spLocks noGrp="1"/>
          </p:cNvSpPr>
          <p:nvPr>
            <p:ph idx="1"/>
          </p:nvPr>
        </p:nvSpPr>
        <p:spPr>
          <a:xfrm>
            <a:off x="1601789" y="3733801"/>
            <a:ext cx="9472825" cy="3022599"/>
          </a:xfrm>
        </p:spPr>
        <p:txBody>
          <a:bodyPr>
            <a:normAutofit/>
          </a:bodyPr>
          <a:lstStyle/>
          <a:p>
            <a:pPr lvl="0"/>
            <a:r>
              <a:rPr lang="en-US" sz="3100" b="1" dirty="0">
                <a:solidFill>
                  <a:schemeClr val="bg1"/>
                </a:solidFill>
              </a:rPr>
              <a:t>Continue collaborating with regional delegates on World Services planning</a:t>
            </a:r>
          </a:p>
          <a:p>
            <a:pPr lvl="0"/>
            <a:r>
              <a:rPr lang="en-US" sz="3100" b="1" dirty="0">
                <a:solidFill>
                  <a:schemeClr val="bg1"/>
                </a:solidFill>
              </a:rPr>
              <a:t>Further the concept and value of</a:t>
            </a:r>
            <a:br>
              <a:rPr lang="en-US" sz="3100" b="1" dirty="0">
                <a:solidFill>
                  <a:schemeClr val="bg1"/>
                </a:solidFill>
              </a:rPr>
            </a:br>
            <a:r>
              <a:rPr lang="en-US" sz="3100" b="1" dirty="0">
                <a:solidFill>
                  <a:schemeClr val="bg1"/>
                </a:solidFill>
              </a:rPr>
              <a:t>system-wide planning</a:t>
            </a:r>
          </a:p>
        </p:txBody>
      </p:sp>
      <p:sp>
        <p:nvSpPr>
          <p:cNvPr id="13" name="Title 12"/>
          <p:cNvSpPr>
            <a:spLocks noGrp="1"/>
          </p:cNvSpPr>
          <p:nvPr>
            <p:ph type="title"/>
          </p:nvPr>
        </p:nvSpPr>
        <p:spPr>
          <a:xfrm>
            <a:off x="2187004" y="228600"/>
            <a:ext cx="9144000" cy="1069848"/>
          </a:xfrm>
        </p:spPr>
        <p:txBody>
          <a:bodyPr anchor="ctr" anchorCtr="0">
            <a:noAutofit/>
          </a:bodyPr>
          <a:lstStyle/>
          <a:p>
            <a:pPr algn="r"/>
            <a:r>
              <a:rPr lang="en-US" sz="4000" dirty="0"/>
              <a:t>Project Plans</a:t>
            </a:r>
            <a:br>
              <a:rPr lang="en-US" sz="4000" dirty="0"/>
            </a:br>
            <a:r>
              <a:rPr lang="en-US" sz="4000" dirty="0"/>
              <a:t>Collaboration</a:t>
            </a:r>
          </a:p>
        </p:txBody>
      </p:sp>
      <p:sp>
        <p:nvSpPr>
          <p:cNvPr id="5" name="TextBox 4"/>
          <p:cNvSpPr txBox="1"/>
          <p:nvPr/>
        </p:nvSpPr>
        <p:spPr>
          <a:xfrm>
            <a:off x="1601788" y="1524000"/>
            <a:ext cx="9729216" cy="1920526"/>
          </a:xfrm>
          <a:prstGeom prst="rect">
            <a:avLst/>
          </a:prstGeom>
          <a:noFill/>
        </p:spPr>
        <p:txBody>
          <a:bodyPr wrap="square" rtlCol="0">
            <a:spAutoFit/>
          </a:bodyPr>
          <a:lstStyle/>
          <a:p>
            <a:pPr>
              <a:lnSpc>
                <a:spcPct val="90000"/>
              </a:lnSpc>
            </a:pPr>
            <a:r>
              <a:rPr lang="en-US" sz="3500" b="1" dirty="0">
                <a:solidFill>
                  <a:srgbClr val="AD0404"/>
                </a:solidFill>
              </a:rPr>
              <a:t>Objective 3:</a:t>
            </a:r>
            <a:r>
              <a:rPr lang="en-US" sz="3600" b="1" dirty="0">
                <a:solidFill>
                  <a:srgbClr val="AD0404"/>
                </a:solidFill>
              </a:rPr>
              <a:t> </a:t>
            </a:r>
            <a:r>
              <a:rPr lang="en-US" sz="3200" b="1" dirty="0">
                <a:solidFill>
                  <a:srgbClr val="171616"/>
                </a:solidFill>
              </a:rPr>
              <a:t>Raise awareness of the value, impact &amp; spiritual necessity of collaboration, demonstrating relevance of A Vision for NA Service to each body within the service system.</a:t>
            </a:r>
          </a:p>
        </p:txBody>
      </p:sp>
    </p:spTree>
    <p:extLst>
      <p:ext uri="{BB962C8B-B14F-4D97-AF65-F5344CB8AC3E}">
        <p14:creationId xmlns:p14="http://schemas.microsoft.com/office/powerpoint/2010/main" val="411069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14" name="Content Placeholder 13"/>
          <p:cNvSpPr>
            <a:spLocks noGrp="1"/>
          </p:cNvSpPr>
          <p:nvPr>
            <p:ph idx="1"/>
          </p:nvPr>
        </p:nvSpPr>
        <p:spPr>
          <a:xfrm>
            <a:off x="1602659" y="3226881"/>
            <a:ext cx="9472825" cy="3755071"/>
          </a:xfrm>
        </p:spPr>
        <p:txBody>
          <a:bodyPr>
            <a:normAutofit/>
          </a:bodyPr>
          <a:lstStyle/>
          <a:p>
            <a:pPr lvl="0"/>
            <a:r>
              <a:rPr lang="en-US" sz="3100" b="1" dirty="0">
                <a:solidFill>
                  <a:schemeClr val="bg1"/>
                </a:solidFill>
              </a:rPr>
              <a:t>Continue discussion to frame viable</a:t>
            </a:r>
            <a:br>
              <a:rPr lang="en-US" sz="3100" b="1" dirty="0">
                <a:solidFill>
                  <a:schemeClr val="bg1"/>
                </a:solidFill>
              </a:rPr>
            </a:br>
            <a:r>
              <a:rPr lang="en-US" sz="3100" b="1" dirty="0">
                <a:solidFill>
                  <a:schemeClr val="bg1"/>
                </a:solidFill>
              </a:rPr>
              <a:t>WSC seating options</a:t>
            </a:r>
          </a:p>
          <a:p>
            <a:pPr lvl="0"/>
            <a:r>
              <a:rPr lang="en-US" sz="3100" b="1" dirty="0">
                <a:solidFill>
                  <a:schemeClr val="bg1"/>
                </a:solidFill>
              </a:rPr>
              <a:t>Improve discussion and consensus-building processes at the WSC</a:t>
            </a:r>
          </a:p>
          <a:p>
            <a:pPr lvl="0"/>
            <a:r>
              <a:rPr lang="en-US" sz="3100" b="1" dirty="0">
                <a:solidFill>
                  <a:schemeClr val="bg1"/>
                </a:solidFill>
              </a:rPr>
              <a:t>Improve processes to forward issues &amp;</a:t>
            </a:r>
            <a:br>
              <a:rPr lang="en-US" sz="3100" b="1" dirty="0">
                <a:solidFill>
                  <a:schemeClr val="bg1"/>
                </a:solidFill>
              </a:rPr>
            </a:br>
            <a:r>
              <a:rPr lang="en-US" sz="3100" b="1" dirty="0">
                <a:solidFill>
                  <a:schemeClr val="bg1"/>
                </a:solidFill>
              </a:rPr>
              <a:t>discussions between Conferences</a:t>
            </a:r>
          </a:p>
        </p:txBody>
      </p:sp>
      <p:sp>
        <p:nvSpPr>
          <p:cNvPr id="13" name="Title 12"/>
          <p:cNvSpPr>
            <a:spLocks noGrp="1"/>
          </p:cNvSpPr>
          <p:nvPr>
            <p:ph type="title"/>
          </p:nvPr>
        </p:nvSpPr>
        <p:spPr>
          <a:xfrm>
            <a:off x="2187004" y="228600"/>
            <a:ext cx="9144000" cy="1069848"/>
          </a:xfrm>
        </p:spPr>
        <p:txBody>
          <a:bodyPr anchor="ctr" anchorCtr="0">
            <a:noAutofit/>
          </a:bodyPr>
          <a:lstStyle/>
          <a:p>
            <a:pPr algn="r"/>
            <a:r>
              <a:rPr lang="en-US" sz="4000" dirty="0"/>
              <a:t>Project Plans</a:t>
            </a:r>
            <a:br>
              <a:rPr lang="en-US" sz="4000" dirty="0"/>
            </a:br>
            <a:r>
              <a:rPr lang="en-US" sz="4000" dirty="0"/>
              <a:t>Future of the WSC</a:t>
            </a:r>
          </a:p>
        </p:txBody>
      </p:sp>
      <p:sp>
        <p:nvSpPr>
          <p:cNvPr id="5" name="TextBox 4"/>
          <p:cNvSpPr txBox="1"/>
          <p:nvPr/>
        </p:nvSpPr>
        <p:spPr>
          <a:xfrm>
            <a:off x="1601788" y="1524001"/>
            <a:ext cx="9729216" cy="1532727"/>
          </a:xfrm>
          <a:prstGeom prst="rect">
            <a:avLst/>
          </a:prstGeom>
          <a:noFill/>
        </p:spPr>
        <p:txBody>
          <a:bodyPr wrap="square" rtlCol="0">
            <a:spAutoFit/>
          </a:bodyPr>
          <a:lstStyle/>
          <a:p>
            <a:pPr>
              <a:lnSpc>
                <a:spcPct val="90000"/>
              </a:lnSpc>
            </a:pPr>
            <a:r>
              <a:rPr lang="en-US" sz="3500" b="1" dirty="0">
                <a:solidFill>
                  <a:srgbClr val="AD0404"/>
                </a:solidFill>
              </a:rPr>
              <a:t>Objective 4:</a:t>
            </a:r>
            <a:r>
              <a:rPr lang="en-US" sz="3600" b="1" dirty="0">
                <a:solidFill>
                  <a:srgbClr val="AD0404"/>
                </a:solidFill>
              </a:rPr>
              <a:t> </a:t>
            </a:r>
            <a:r>
              <a:rPr lang="en-US" sz="3400" b="1" dirty="0">
                <a:solidFill>
                  <a:srgbClr val="171616"/>
                </a:solidFill>
              </a:rPr>
              <a:t>Continue work to make the WSC a more effective resource to help achieve</a:t>
            </a:r>
            <a:br>
              <a:rPr lang="en-US" sz="3400" b="1" dirty="0">
                <a:solidFill>
                  <a:srgbClr val="171616"/>
                </a:solidFill>
              </a:rPr>
            </a:br>
            <a:r>
              <a:rPr lang="en-US" sz="3400" b="1" dirty="0">
                <a:solidFill>
                  <a:srgbClr val="171616"/>
                </a:solidFill>
              </a:rPr>
              <a:t>A Vision for NA Service.</a:t>
            </a:r>
          </a:p>
        </p:txBody>
      </p:sp>
    </p:spTree>
    <p:extLst>
      <p:ext uri="{BB962C8B-B14F-4D97-AF65-F5344CB8AC3E}">
        <p14:creationId xmlns:p14="http://schemas.microsoft.com/office/powerpoint/2010/main" val="231729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14" name="Content Placeholder 13"/>
          <p:cNvSpPr>
            <a:spLocks noGrp="1"/>
          </p:cNvSpPr>
          <p:nvPr>
            <p:ph idx="1"/>
          </p:nvPr>
        </p:nvSpPr>
        <p:spPr>
          <a:xfrm>
            <a:off x="1602659" y="4126200"/>
            <a:ext cx="9472825" cy="2884201"/>
          </a:xfrm>
        </p:spPr>
        <p:txBody>
          <a:bodyPr>
            <a:normAutofit/>
          </a:bodyPr>
          <a:lstStyle/>
          <a:p>
            <a:pPr lvl="0"/>
            <a:r>
              <a:rPr lang="en-US" sz="3100" b="1" dirty="0">
                <a:solidFill>
                  <a:schemeClr val="bg1"/>
                </a:solidFill>
              </a:rPr>
              <a:t>Help service bodies understand their essential part in collaborative PR to grow NA and advance NA’s vision</a:t>
            </a:r>
          </a:p>
          <a:p>
            <a:pPr lvl="0"/>
            <a:r>
              <a:rPr lang="en-US" sz="3100" b="1" dirty="0">
                <a:solidFill>
                  <a:schemeClr val="bg1"/>
                </a:solidFill>
              </a:rPr>
              <a:t>Conduct a PR roundtable with</a:t>
            </a:r>
            <a:br>
              <a:rPr lang="en-US" sz="3100" b="1" dirty="0">
                <a:solidFill>
                  <a:schemeClr val="bg1"/>
                </a:solidFill>
              </a:rPr>
            </a:br>
            <a:r>
              <a:rPr lang="en-US" sz="3100" b="1" dirty="0">
                <a:solidFill>
                  <a:schemeClr val="bg1"/>
                </a:solidFill>
              </a:rPr>
              <a:t>medical professionals</a:t>
            </a:r>
          </a:p>
        </p:txBody>
      </p:sp>
      <p:sp>
        <p:nvSpPr>
          <p:cNvPr id="13" name="Title 12"/>
          <p:cNvSpPr>
            <a:spLocks noGrp="1"/>
          </p:cNvSpPr>
          <p:nvPr>
            <p:ph type="title"/>
          </p:nvPr>
        </p:nvSpPr>
        <p:spPr>
          <a:xfrm>
            <a:off x="2187004" y="457200"/>
            <a:ext cx="9144000" cy="1069848"/>
          </a:xfrm>
        </p:spPr>
        <p:txBody>
          <a:bodyPr anchor="ctr" anchorCtr="0">
            <a:noAutofit/>
          </a:bodyPr>
          <a:lstStyle/>
          <a:p>
            <a:pPr algn="r"/>
            <a:r>
              <a:rPr lang="en-US" sz="4000" dirty="0"/>
              <a:t>Project Plans</a:t>
            </a:r>
            <a:br>
              <a:rPr lang="en-US" sz="4000" dirty="0"/>
            </a:br>
            <a:r>
              <a:rPr lang="en-US" sz="4000" dirty="0"/>
              <a:t>Fellowship Development</a:t>
            </a:r>
            <a:br>
              <a:rPr lang="en-US" sz="4000" dirty="0"/>
            </a:br>
            <a:r>
              <a:rPr lang="en-US" sz="4000" dirty="0"/>
              <a:t>&amp; Public Relations</a:t>
            </a:r>
          </a:p>
        </p:txBody>
      </p:sp>
      <p:sp>
        <p:nvSpPr>
          <p:cNvPr id="5" name="TextBox 4"/>
          <p:cNvSpPr txBox="1"/>
          <p:nvPr/>
        </p:nvSpPr>
        <p:spPr>
          <a:xfrm>
            <a:off x="1601788" y="1951673"/>
            <a:ext cx="9729216" cy="2003625"/>
          </a:xfrm>
          <a:prstGeom prst="rect">
            <a:avLst/>
          </a:prstGeom>
          <a:noFill/>
        </p:spPr>
        <p:txBody>
          <a:bodyPr wrap="square" rtlCol="0">
            <a:spAutoFit/>
          </a:bodyPr>
          <a:lstStyle/>
          <a:p>
            <a:pPr>
              <a:lnSpc>
                <a:spcPct val="90000"/>
              </a:lnSpc>
            </a:pPr>
            <a:r>
              <a:rPr lang="en-US" sz="3500" b="1" dirty="0">
                <a:solidFill>
                  <a:srgbClr val="AD0404"/>
                </a:solidFill>
              </a:rPr>
              <a:t>Objective 6:</a:t>
            </a:r>
            <a:r>
              <a:rPr lang="en-US" sz="3600" b="1" dirty="0">
                <a:solidFill>
                  <a:srgbClr val="AD0404"/>
                </a:solidFill>
              </a:rPr>
              <a:t> </a:t>
            </a:r>
            <a:r>
              <a:rPr lang="en-US" sz="3400" b="1" dirty="0">
                <a:solidFill>
                  <a:srgbClr val="171616"/>
                </a:solidFill>
              </a:rPr>
              <a:t>Increase understanding that effective FD efforts depend on PR work, emphasizing the need for collaboration among service bodies</a:t>
            </a:r>
          </a:p>
        </p:txBody>
      </p:sp>
    </p:spTree>
    <p:extLst>
      <p:ext uri="{BB962C8B-B14F-4D97-AF65-F5344CB8AC3E}">
        <p14:creationId xmlns:p14="http://schemas.microsoft.com/office/powerpoint/2010/main" val="31061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14" name="Content Placeholder 13"/>
          <p:cNvSpPr>
            <a:spLocks noGrp="1"/>
          </p:cNvSpPr>
          <p:nvPr>
            <p:ph idx="1"/>
          </p:nvPr>
        </p:nvSpPr>
        <p:spPr>
          <a:xfrm>
            <a:off x="1601788" y="3665952"/>
            <a:ext cx="9472825" cy="2884201"/>
          </a:xfrm>
        </p:spPr>
        <p:txBody>
          <a:bodyPr>
            <a:normAutofit/>
          </a:bodyPr>
          <a:lstStyle/>
          <a:p>
            <a:pPr lvl="0"/>
            <a:r>
              <a:rPr lang="en-US" sz="3100" b="1" dirty="0">
                <a:solidFill>
                  <a:schemeClr val="bg1"/>
                </a:solidFill>
              </a:rPr>
              <a:t>Research use of social media by</a:t>
            </a:r>
            <a:br>
              <a:rPr lang="en-US" sz="3100" b="1" dirty="0">
                <a:solidFill>
                  <a:schemeClr val="bg1"/>
                </a:solidFill>
              </a:rPr>
            </a:br>
            <a:r>
              <a:rPr lang="en-US" sz="3100" b="1" dirty="0">
                <a:solidFill>
                  <a:schemeClr val="bg1"/>
                </a:solidFill>
              </a:rPr>
              <a:t>similar organizations</a:t>
            </a:r>
          </a:p>
          <a:p>
            <a:pPr lvl="0"/>
            <a:r>
              <a:rPr lang="en-US" sz="3100" b="1" dirty="0">
                <a:solidFill>
                  <a:schemeClr val="bg1"/>
                </a:solidFill>
              </a:rPr>
              <a:t>Frame a discussion about social</a:t>
            </a:r>
            <a:br>
              <a:rPr lang="en-US" sz="3100" b="1" dirty="0">
                <a:solidFill>
                  <a:schemeClr val="bg1"/>
                </a:solidFill>
              </a:rPr>
            </a:br>
            <a:r>
              <a:rPr lang="en-US" sz="3100" b="1" dirty="0">
                <a:solidFill>
                  <a:schemeClr val="bg1"/>
                </a:solidFill>
              </a:rPr>
              <a:t>media with the Fellowship and</a:t>
            </a:r>
            <a:br>
              <a:rPr lang="en-US" sz="3100" b="1" dirty="0">
                <a:solidFill>
                  <a:schemeClr val="bg1"/>
                </a:solidFill>
              </a:rPr>
            </a:br>
            <a:r>
              <a:rPr lang="en-US" sz="3100" b="1" dirty="0">
                <a:solidFill>
                  <a:schemeClr val="bg1"/>
                </a:solidFill>
              </a:rPr>
              <a:t>Conference for WSC 2018</a:t>
            </a:r>
          </a:p>
        </p:txBody>
      </p:sp>
      <p:sp>
        <p:nvSpPr>
          <p:cNvPr id="13" name="Title 12"/>
          <p:cNvSpPr>
            <a:spLocks noGrp="1"/>
          </p:cNvSpPr>
          <p:nvPr>
            <p:ph type="title"/>
          </p:nvPr>
        </p:nvSpPr>
        <p:spPr>
          <a:xfrm>
            <a:off x="2187004" y="228600"/>
            <a:ext cx="9144000" cy="1069848"/>
          </a:xfrm>
        </p:spPr>
        <p:txBody>
          <a:bodyPr anchor="ctr" anchorCtr="0">
            <a:noAutofit/>
          </a:bodyPr>
          <a:lstStyle/>
          <a:p>
            <a:pPr algn="r"/>
            <a:r>
              <a:rPr lang="en-US" sz="4000" dirty="0"/>
              <a:t>Project Plans</a:t>
            </a:r>
            <a:br>
              <a:rPr lang="en-US" sz="4000" dirty="0"/>
            </a:br>
            <a:r>
              <a:rPr lang="en-US" sz="4000" dirty="0"/>
              <a:t>Social Media for PR</a:t>
            </a:r>
          </a:p>
        </p:txBody>
      </p:sp>
      <p:sp>
        <p:nvSpPr>
          <p:cNvPr id="5" name="TextBox 4"/>
          <p:cNvSpPr txBox="1"/>
          <p:nvPr/>
        </p:nvSpPr>
        <p:spPr>
          <a:xfrm>
            <a:off x="1601788" y="1951673"/>
            <a:ext cx="9729216" cy="1477328"/>
          </a:xfrm>
          <a:prstGeom prst="rect">
            <a:avLst/>
          </a:prstGeom>
          <a:noFill/>
        </p:spPr>
        <p:txBody>
          <a:bodyPr wrap="square" rtlCol="0">
            <a:spAutoFit/>
          </a:bodyPr>
          <a:lstStyle/>
          <a:p>
            <a:pPr>
              <a:lnSpc>
                <a:spcPct val="90000"/>
              </a:lnSpc>
            </a:pPr>
            <a:r>
              <a:rPr lang="en-US" sz="3500" b="1" dirty="0">
                <a:solidFill>
                  <a:srgbClr val="AD0404"/>
                </a:solidFill>
              </a:rPr>
              <a:t>Objective 8:</a:t>
            </a:r>
            <a:r>
              <a:rPr lang="en-US" sz="3600" b="1" dirty="0">
                <a:solidFill>
                  <a:srgbClr val="AD0404"/>
                </a:solidFill>
              </a:rPr>
              <a:t> </a:t>
            </a:r>
            <a:r>
              <a:rPr lang="en-US" sz="3200" b="1" dirty="0">
                <a:solidFill>
                  <a:srgbClr val="171616"/>
                </a:solidFill>
              </a:rPr>
              <a:t>Raise awareness </a:t>
            </a:r>
            <a:r>
              <a:rPr lang="en-US" sz="3200" b="1" dirty="0" smtClean="0">
                <a:solidFill>
                  <a:srgbClr val="171616"/>
                </a:solidFill>
              </a:rPr>
              <a:t>&amp; understanding </a:t>
            </a:r>
            <a:r>
              <a:rPr lang="en-US" sz="3200" b="1" dirty="0">
                <a:solidFill>
                  <a:srgbClr val="171616"/>
                </a:solidFill>
              </a:rPr>
              <a:t>of NA among the general public and potential members </a:t>
            </a:r>
            <a:r>
              <a:rPr lang="en-US" sz="3200" b="1" dirty="0" smtClean="0">
                <a:solidFill>
                  <a:srgbClr val="171616"/>
                </a:solidFill>
              </a:rPr>
              <a:t>through use </a:t>
            </a:r>
            <a:r>
              <a:rPr lang="en-US" sz="3200" b="1" dirty="0">
                <a:solidFill>
                  <a:srgbClr val="171616"/>
                </a:solidFill>
              </a:rPr>
              <a:t>of social media</a:t>
            </a:r>
          </a:p>
        </p:txBody>
      </p:sp>
    </p:spTree>
    <p:extLst>
      <p:ext uri="{BB962C8B-B14F-4D97-AF65-F5344CB8AC3E}">
        <p14:creationId xmlns:p14="http://schemas.microsoft.com/office/powerpoint/2010/main" val="245443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21928" y="285958"/>
            <a:ext cx="9782801" cy="1039760"/>
          </a:xfrm>
        </p:spPr>
        <p:txBody>
          <a:bodyPr>
            <a:noAutofit/>
          </a:bodyPr>
          <a:lstStyle/>
          <a:p>
            <a:pPr algn="r"/>
            <a:r>
              <a:rPr lang="en-US" dirty="0" smtClean="0"/>
              <a:t>2016-2018</a:t>
            </a:r>
            <a:br>
              <a:rPr lang="en-US" dirty="0" smtClean="0"/>
            </a:br>
            <a:r>
              <a:rPr lang="en-US" dirty="0" smtClean="0"/>
              <a:t>Objectives without </a:t>
            </a:r>
            <a:r>
              <a:rPr lang="en-US" dirty="0"/>
              <a:t>Project Plans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6" name="Content Placeholder 13"/>
          <p:cNvSpPr>
            <a:spLocks noGrp="1"/>
          </p:cNvSpPr>
          <p:nvPr>
            <p:ph idx="1"/>
          </p:nvPr>
        </p:nvSpPr>
        <p:spPr>
          <a:xfrm>
            <a:off x="1366685" y="1522361"/>
            <a:ext cx="10096564" cy="4966110"/>
          </a:xfrm>
        </p:spPr>
        <p:txBody>
          <a:bodyPr lIns="0" rIns="0">
            <a:noAutofit/>
          </a:bodyPr>
          <a:lstStyle/>
          <a:p>
            <a:pPr marL="365760" lvl="1" indent="0">
              <a:buNone/>
            </a:pPr>
            <a:r>
              <a:rPr lang="en-US" sz="3200" b="1" dirty="0">
                <a:solidFill>
                  <a:srgbClr val="171616"/>
                </a:solidFill>
              </a:rPr>
              <a:t>Not all </a:t>
            </a:r>
            <a:r>
              <a:rPr lang="en-US" sz="3200" b="1" dirty="0" smtClean="0">
                <a:solidFill>
                  <a:srgbClr val="171616"/>
                </a:solidFill>
              </a:rPr>
              <a:t>objectives </a:t>
            </a:r>
            <a:r>
              <a:rPr lang="en-US" sz="3200" b="1" dirty="0">
                <a:solidFill>
                  <a:srgbClr val="171616"/>
                </a:solidFill>
              </a:rPr>
              <a:t>require a project </a:t>
            </a:r>
            <a:r>
              <a:rPr lang="en-US" sz="3200" b="1" dirty="0" smtClean="0">
                <a:solidFill>
                  <a:srgbClr val="171616"/>
                </a:solidFill>
              </a:rPr>
              <a:t>plan. There </a:t>
            </a:r>
            <a:r>
              <a:rPr lang="en-US" sz="3200" b="1" dirty="0">
                <a:solidFill>
                  <a:srgbClr val="171616"/>
                </a:solidFill>
              </a:rPr>
              <a:t>are </a:t>
            </a:r>
            <a:r>
              <a:rPr lang="en-US" sz="3200" b="1" dirty="0" smtClean="0">
                <a:solidFill>
                  <a:srgbClr val="171616"/>
                </a:solidFill>
              </a:rPr>
              <a:t>four objectives </a:t>
            </a:r>
            <a:r>
              <a:rPr lang="en-US" sz="3200" b="1" dirty="0">
                <a:solidFill>
                  <a:srgbClr val="171616"/>
                </a:solidFill>
              </a:rPr>
              <a:t>without </a:t>
            </a:r>
            <a:r>
              <a:rPr lang="en-US" sz="3200" b="1" dirty="0" smtClean="0">
                <a:solidFill>
                  <a:srgbClr val="171616"/>
                </a:solidFill>
              </a:rPr>
              <a:t>plans:</a:t>
            </a:r>
          </a:p>
          <a:p>
            <a:pPr marL="365760" lvl="1" indent="0">
              <a:buNone/>
            </a:pPr>
            <a:endParaRPr lang="en-US" sz="3200" b="1" dirty="0">
              <a:solidFill>
                <a:srgbClr val="171616"/>
              </a:solidFill>
            </a:endParaRPr>
          </a:p>
          <a:p>
            <a:pPr marL="365760" lvl="1" indent="0">
              <a:spcBef>
                <a:spcPts val="0"/>
              </a:spcBef>
              <a:spcAft>
                <a:spcPts val="600"/>
              </a:spcAft>
              <a:buNone/>
            </a:pPr>
            <a:r>
              <a:rPr lang="en-US" sz="2800" b="1" dirty="0" smtClean="0">
                <a:solidFill>
                  <a:srgbClr val="C00000"/>
                </a:solidFill>
              </a:rPr>
              <a:t>Objective 5-World Board Development:</a:t>
            </a:r>
            <a:r>
              <a:rPr lang="en-US" sz="2800" b="1" dirty="0" smtClean="0">
                <a:solidFill>
                  <a:schemeClr val="bg1"/>
                </a:solidFill>
              </a:rPr>
              <a:t> Enhance Board effectiveness, building on the strategies initiated in the 2014-2016 cycle. </a:t>
            </a:r>
          </a:p>
          <a:p>
            <a:pPr marL="365760" lvl="1" indent="0">
              <a:buNone/>
            </a:pPr>
            <a:r>
              <a:rPr lang="en-US" sz="2800" b="1" dirty="0" smtClean="0">
                <a:solidFill>
                  <a:srgbClr val="C00000"/>
                </a:solidFill>
              </a:rPr>
              <a:t>Objective 7-Targeting Fellowship Development Resources:</a:t>
            </a:r>
            <a:r>
              <a:rPr lang="en-US" sz="2800" b="1" dirty="0" smtClean="0">
                <a:solidFill>
                  <a:schemeClr val="bg1"/>
                </a:solidFill>
              </a:rPr>
              <a:t> continue to target the use of NAWS</a:t>
            </a:r>
            <a:br>
              <a:rPr lang="en-US" sz="2800" b="1" dirty="0" smtClean="0">
                <a:solidFill>
                  <a:schemeClr val="bg1"/>
                </a:solidFill>
              </a:rPr>
            </a:br>
            <a:r>
              <a:rPr lang="en-US" sz="2800" b="1" dirty="0" smtClean="0">
                <a:solidFill>
                  <a:schemeClr val="bg1"/>
                </a:solidFill>
              </a:rPr>
              <a:t>resources for fellowship development on a</a:t>
            </a:r>
            <a:br>
              <a:rPr lang="en-US" sz="2800" b="1" dirty="0" smtClean="0">
                <a:solidFill>
                  <a:schemeClr val="bg1"/>
                </a:solidFill>
              </a:rPr>
            </a:br>
            <a:r>
              <a:rPr lang="en-US" sz="2800" b="1" dirty="0" smtClean="0">
                <a:solidFill>
                  <a:schemeClr val="bg1"/>
                </a:solidFill>
              </a:rPr>
              <a:t>global scale by identifying and acting upon opportunities. </a:t>
            </a:r>
          </a:p>
        </p:txBody>
      </p:sp>
    </p:spTree>
    <p:extLst>
      <p:ext uri="{BB962C8B-B14F-4D97-AF65-F5344CB8AC3E}">
        <p14:creationId xmlns:p14="http://schemas.microsoft.com/office/powerpoint/2010/main" val="188587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58759" y="167971"/>
            <a:ext cx="9782801" cy="1039760"/>
          </a:xfrm>
        </p:spPr>
        <p:txBody>
          <a:bodyPr>
            <a:noAutofit/>
          </a:bodyPr>
          <a:lstStyle/>
          <a:p>
            <a:pPr algn="r"/>
            <a:r>
              <a:rPr lang="en-US" dirty="0" smtClean="0"/>
              <a:t>2016-2018</a:t>
            </a:r>
            <a:br>
              <a:rPr lang="en-US" dirty="0" smtClean="0"/>
            </a:br>
            <a:r>
              <a:rPr lang="en-US" dirty="0" smtClean="0"/>
              <a:t>Objectives without </a:t>
            </a:r>
            <a:r>
              <a:rPr lang="en-US" dirty="0"/>
              <a:t>Project Plans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6" name="Content Placeholder 13"/>
          <p:cNvSpPr>
            <a:spLocks noGrp="1"/>
          </p:cNvSpPr>
          <p:nvPr>
            <p:ph idx="1"/>
          </p:nvPr>
        </p:nvSpPr>
        <p:spPr>
          <a:xfrm>
            <a:off x="1405194" y="1375696"/>
            <a:ext cx="10096564" cy="4966110"/>
          </a:xfrm>
        </p:spPr>
        <p:txBody>
          <a:bodyPr lIns="0" rIns="0">
            <a:noAutofit/>
          </a:bodyPr>
          <a:lstStyle/>
          <a:p>
            <a:pPr marL="365760" lvl="1" indent="0">
              <a:buNone/>
            </a:pPr>
            <a:r>
              <a:rPr lang="en-US" sz="3200" b="1" dirty="0">
                <a:solidFill>
                  <a:srgbClr val="171616"/>
                </a:solidFill>
              </a:rPr>
              <a:t>Not all </a:t>
            </a:r>
            <a:r>
              <a:rPr lang="en-US" sz="3200" b="1" dirty="0" smtClean="0">
                <a:solidFill>
                  <a:srgbClr val="171616"/>
                </a:solidFill>
              </a:rPr>
              <a:t>objectives </a:t>
            </a:r>
            <a:r>
              <a:rPr lang="en-US" sz="3200" b="1" dirty="0">
                <a:solidFill>
                  <a:srgbClr val="171616"/>
                </a:solidFill>
              </a:rPr>
              <a:t>require a project </a:t>
            </a:r>
            <a:r>
              <a:rPr lang="en-US" sz="3200" b="1" dirty="0" smtClean="0">
                <a:solidFill>
                  <a:srgbClr val="171616"/>
                </a:solidFill>
              </a:rPr>
              <a:t>plan. There </a:t>
            </a:r>
            <a:r>
              <a:rPr lang="en-US" sz="3200" b="1" dirty="0">
                <a:solidFill>
                  <a:srgbClr val="171616"/>
                </a:solidFill>
              </a:rPr>
              <a:t>are </a:t>
            </a:r>
            <a:r>
              <a:rPr lang="en-US" sz="3200" b="1" dirty="0" smtClean="0">
                <a:solidFill>
                  <a:srgbClr val="171616"/>
                </a:solidFill>
              </a:rPr>
              <a:t>four objectives </a:t>
            </a:r>
            <a:r>
              <a:rPr lang="en-US" sz="3200" b="1" dirty="0">
                <a:solidFill>
                  <a:srgbClr val="171616"/>
                </a:solidFill>
              </a:rPr>
              <a:t>without </a:t>
            </a:r>
            <a:r>
              <a:rPr lang="en-US" sz="3200" b="1" dirty="0" smtClean="0">
                <a:solidFill>
                  <a:srgbClr val="171616"/>
                </a:solidFill>
              </a:rPr>
              <a:t>plans:</a:t>
            </a:r>
          </a:p>
          <a:p>
            <a:pPr marL="365760" lvl="1" indent="0">
              <a:buNone/>
            </a:pPr>
            <a:r>
              <a:rPr lang="en-US" sz="2200" b="1" dirty="0" smtClean="0">
                <a:solidFill>
                  <a:schemeClr val="bg1"/>
                </a:solidFill>
              </a:rPr>
              <a:t> </a:t>
            </a:r>
          </a:p>
          <a:p>
            <a:pPr marL="365760" lvl="1" indent="0">
              <a:spcBef>
                <a:spcPts val="0"/>
              </a:spcBef>
              <a:spcAft>
                <a:spcPts val="600"/>
              </a:spcAft>
              <a:buNone/>
            </a:pPr>
            <a:r>
              <a:rPr lang="en-US" sz="2800" b="1" dirty="0" smtClean="0">
                <a:solidFill>
                  <a:srgbClr val="C00000"/>
                </a:solidFill>
              </a:rPr>
              <a:t>Objective 9-Fellowship Communication: </a:t>
            </a:r>
            <a:r>
              <a:rPr lang="en-US" sz="2800" b="1" dirty="0" smtClean="0">
                <a:solidFill>
                  <a:schemeClr val="bg1"/>
                </a:solidFill>
              </a:rPr>
              <a:t>Use multi-media tools including video to enrich NAWS communication about fellowship development efforts around the world, inspiring a broader understanding of our worldwide fellowship. </a:t>
            </a:r>
          </a:p>
          <a:p>
            <a:pPr marL="365760" lvl="1" indent="0">
              <a:buNone/>
            </a:pPr>
            <a:r>
              <a:rPr lang="en-US" sz="2800" b="1" dirty="0" smtClean="0">
                <a:solidFill>
                  <a:srgbClr val="C00000"/>
                </a:solidFill>
              </a:rPr>
              <a:t>Objective 10-Financial Contributions:</a:t>
            </a:r>
            <a:br>
              <a:rPr lang="en-US" sz="2800" b="1" dirty="0" smtClean="0">
                <a:solidFill>
                  <a:srgbClr val="C00000"/>
                </a:solidFill>
              </a:rPr>
            </a:br>
            <a:r>
              <a:rPr lang="en-US" sz="2800" b="1" dirty="0" smtClean="0">
                <a:solidFill>
                  <a:schemeClr val="bg1"/>
                </a:solidFill>
              </a:rPr>
              <a:t>Communicate and recognize the positive</a:t>
            </a:r>
            <a:br>
              <a:rPr lang="en-US" sz="2800" b="1" dirty="0" smtClean="0">
                <a:solidFill>
                  <a:schemeClr val="bg1"/>
                </a:solidFill>
              </a:rPr>
            </a:br>
            <a:r>
              <a:rPr lang="en-US" sz="2800" b="1" dirty="0" smtClean="0">
                <a:solidFill>
                  <a:schemeClr val="bg1"/>
                </a:solidFill>
              </a:rPr>
              <a:t>impact contributions have had and will have</a:t>
            </a:r>
            <a:br>
              <a:rPr lang="en-US" sz="2800" b="1" dirty="0" smtClean="0">
                <a:solidFill>
                  <a:schemeClr val="bg1"/>
                </a:solidFill>
              </a:rPr>
            </a:br>
            <a:r>
              <a:rPr lang="en-US" sz="2800" b="1" dirty="0" smtClean="0">
                <a:solidFill>
                  <a:schemeClr val="bg1"/>
                </a:solidFill>
              </a:rPr>
              <a:t>in fulfilling the Vision for NA Service.</a:t>
            </a:r>
            <a:r>
              <a:rPr lang="en-US" sz="2800" dirty="0" smtClean="0"/>
              <a:t/>
            </a:r>
            <a:br>
              <a:rPr lang="en-US" sz="2800" dirty="0" smtClean="0"/>
            </a:br>
            <a:endParaRPr lang="en-US" sz="2800" b="1" dirty="0">
              <a:solidFill>
                <a:schemeClr val="bg1"/>
              </a:solidFill>
            </a:endParaRPr>
          </a:p>
        </p:txBody>
      </p:sp>
    </p:spTree>
    <p:extLst>
      <p:ext uri="{BB962C8B-B14F-4D97-AF65-F5344CB8AC3E}">
        <p14:creationId xmlns:p14="http://schemas.microsoft.com/office/powerpoint/2010/main" val="278829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905001" y="1080822"/>
            <a:ext cx="9609342" cy="2348179"/>
          </a:xfrm>
        </p:spPr>
        <p:txBody>
          <a:bodyPr/>
          <a:lstStyle/>
          <a:p>
            <a:pPr algn="r"/>
            <a:r>
              <a:rPr lang="en-US" dirty="0" smtClean="0">
                <a:effectLst>
                  <a:outerShdw blurRad="38100" dist="38100" dir="2700000" algn="tl">
                    <a:srgbClr val="000000">
                      <a:alpha val="43137"/>
                    </a:srgbClr>
                  </a:outerShdw>
                </a:effectLst>
                <a:latin typeface="Century Gothic" panose="020B0502020202020204" pitchFamily="34" charset="0"/>
              </a:rPr>
              <a:t>2016-2018</a:t>
            </a:r>
            <a:br>
              <a:rPr lang="en-US" dirty="0" smtClean="0">
                <a:effectLst>
                  <a:outerShdw blurRad="38100" dist="38100" dir="2700000" algn="tl">
                    <a:srgbClr val="000000">
                      <a:alpha val="43137"/>
                    </a:srgbClr>
                  </a:outerShdw>
                </a:effectLst>
                <a:latin typeface="Century Gothic" panose="020B0502020202020204" pitchFamily="34" charset="0"/>
              </a:rPr>
            </a:br>
            <a:r>
              <a:rPr lang="en-US" dirty="0" smtClean="0">
                <a:effectLst>
                  <a:outerShdw blurRad="38100" dist="38100" dir="2700000" algn="tl">
                    <a:srgbClr val="000000">
                      <a:alpha val="43137"/>
                    </a:srgbClr>
                  </a:outerShdw>
                </a:effectLst>
                <a:latin typeface="Century Gothic" panose="020B0502020202020204" pitchFamily="34" charset="0"/>
              </a:rPr>
              <a:t>Proposed Budget</a:t>
            </a:r>
            <a:endParaRPr lang="en-US" dirty="0">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819400"/>
            <a:ext cx="4953000" cy="4953000"/>
          </a:xfrm>
          <a:prstGeom prst="rect">
            <a:avLst/>
          </a:prstGeom>
        </p:spPr>
      </p:pic>
    </p:spTree>
    <p:extLst>
      <p:ext uri="{BB962C8B-B14F-4D97-AF65-F5344CB8AC3E}">
        <p14:creationId xmlns:p14="http://schemas.microsoft.com/office/powerpoint/2010/main" val="173292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188576" y="2362200"/>
            <a:ext cx="9089025" cy="4419600"/>
          </a:xfrm>
        </p:spPr>
        <p:txBody>
          <a:bodyPr>
            <a:noAutofit/>
          </a:bodyPr>
          <a:lstStyle/>
          <a:p>
            <a:pPr lvl="0"/>
            <a:r>
              <a:rPr lang="en-US" sz="3600" b="1" dirty="0">
                <a:solidFill>
                  <a:schemeClr val="bg1"/>
                </a:solidFill>
              </a:rPr>
              <a:t>CAT material is considered in new business of the WSC.</a:t>
            </a:r>
          </a:p>
          <a:p>
            <a:pPr lvl="0"/>
            <a:r>
              <a:rPr lang="en-US" sz="3600" b="1" dirty="0">
                <a:solidFill>
                  <a:schemeClr val="bg1"/>
                </a:solidFill>
              </a:rPr>
              <a:t>Exception: “Proposed Rules &amp; Tools related to WSC Decision Making” will first be presented in a motion at the beginning of old business.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213" y="4144297"/>
            <a:ext cx="3115870" cy="3347685"/>
          </a:xfrm>
          <a:prstGeom prst="rect">
            <a:avLst/>
          </a:prstGeom>
          <a:ln w="12700">
            <a:noFill/>
          </a:ln>
        </p:spPr>
      </p:pic>
      <p:sp>
        <p:nvSpPr>
          <p:cNvPr id="5" name="Title 4"/>
          <p:cNvSpPr>
            <a:spLocks noGrp="1"/>
          </p:cNvSpPr>
          <p:nvPr>
            <p:ph type="title"/>
          </p:nvPr>
        </p:nvSpPr>
        <p:spPr>
          <a:xfrm>
            <a:off x="2188576" y="609600"/>
            <a:ext cx="9089025" cy="1066800"/>
          </a:xfrm>
        </p:spPr>
        <p:txBody>
          <a:bodyPr anchor="ctr" anchorCtr="0">
            <a:noAutofit/>
          </a:bodyPr>
          <a:lstStyle/>
          <a:p>
            <a:pPr algn="ctr"/>
            <a:r>
              <a:rPr lang="en-US" sz="4000" dirty="0"/>
              <a:t>Conference Approval Track (CAT) Material</a:t>
            </a:r>
          </a:p>
        </p:txBody>
      </p:sp>
    </p:spTree>
    <p:extLst>
      <p:ext uri="{BB962C8B-B14F-4D97-AF65-F5344CB8AC3E}">
        <p14:creationId xmlns:p14="http://schemas.microsoft.com/office/powerpoint/2010/main" val="389464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14" name="Content Placeholder 13"/>
          <p:cNvSpPr>
            <a:spLocks noGrp="1"/>
          </p:cNvSpPr>
          <p:nvPr>
            <p:ph idx="1"/>
          </p:nvPr>
        </p:nvSpPr>
        <p:spPr>
          <a:xfrm>
            <a:off x="2086198" y="2133601"/>
            <a:ext cx="8837612" cy="4470399"/>
          </a:xfrm>
        </p:spPr>
        <p:txBody>
          <a:bodyPr>
            <a:normAutofit/>
          </a:bodyPr>
          <a:lstStyle/>
          <a:p>
            <a:pPr lvl="0"/>
            <a:r>
              <a:rPr lang="en-US" sz="3600" b="1" dirty="0">
                <a:solidFill>
                  <a:schemeClr val="bg1"/>
                </a:solidFill>
              </a:rPr>
              <a:t>Cover memo explains budget</a:t>
            </a:r>
            <a:br>
              <a:rPr lang="en-US" sz="3600" b="1" dirty="0">
                <a:solidFill>
                  <a:schemeClr val="bg1"/>
                </a:solidFill>
              </a:rPr>
            </a:br>
            <a:r>
              <a:rPr lang="en-US" sz="3600" b="1" dirty="0">
                <a:solidFill>
                  <a:schemeClr val="bg1"/>
                </a:solidFill>
              </a:rPr>
              <a:t>and terminology</a:t>
            </a:r>
          </a:p>
          <a:p>
            <a:pPr lvl="0"/>
            <a:r>
              <a:rPr lang="en-US" sz="3600" b="1" dirty="0">
                <a:solidFill>
                  <a:schemeClr val="bg1"/>
                </a:solidFill>
              </a:rPr>
              <a:t>Budget includes projected</a:t>
            </a:r>
            <a:br>
              <a:rPr lang="en-US" sz="3600" b="1" dirty="0">
                <a:solidFill>
                  <a:schemeClr val="bg1"/>
                </a:solidFill>
              </a:rPr>
            </a:br>
            <a:r>
              <a:rPr lang="en-US" sz="3600" b="1" dirty="0">
                <a:solidFill>
                  <a:schemeClr val="bg1"/>
                </a:solidFill>
              </a:rPr>
              <a:t>income and expenses</a:t>
            </a:r>
          </a:p>
          <a:p>
            <a:r>
              <a:rPr lang="en-US" sz="3600" b="1" dirty="0">
                <a:solidFill>
                  <a:schemeClr val="bg1"/>
                </a:solidFill>
              </a:rPr>
              <a:t>Planning and activity are for</a:t>
            </a:r>
            <a:br>
              <a:rPr lang="en-US" sz="3600" b="1" dirty="0">
                <a:solidFill>
                  <a:schemeClr val="bg1"/>
                </a:solidFill>
              </a:rPr>
            </a:br>
            <a:r>
              <a:rPr lang="en-US" sz="3600" b="1" dirty="0">
                <a:solidFill>
                  <a:schemeClr val="bg1"/>
                </a:solidFill>
              </a:rPr>
              <a:t>2016-2018 two-year cycle</a:t>
            </a:r>
          </a:p>
          <a:p>
            <a:pPr marL="0" indent="0">
              <a:buNone/>
            </a:pPr>
            <a:endParaRPr lang="en-US" sz="3600" b="1" dirty="0">
              <a:solidFill>
                <a:schemeClr val="bg1"/>
              </a:solidFill>
            </a:endParaRPr>
          </a:p>
        </p:txBody>
      </p:sp>
      <p:sp>
        <p:nvSpPr>
          <p:cNvPr id="13" name="Title 12"/>
          <p:cNvSpPr>
            <a:spLocks noGrp="1"/>
          </p:cNvSpPr>
          <p:nvPr>
            <p:ph type="title"/>
          </p:nvPr>
        </p:nvSpPr>
        <p:spPr>
          <a:xfrm>
            <a:off x="2071551" y="609600"/>
            <a:ext cx="8842248" cy="1069848"/>
          </a:xfrm>
        </p:spPr>
        <p:txBody>
          <a:bodyPr anchor="ctr" anchorCtr="0">
            <a:noAutofit/>
          </a:bodyPr>
          <a:lstStyle/>
          <a:p>
            <a:pPr algn="ctr"/>
            <a:r>
              <a:rPr lang="en-US" sz="4000" dirty="0"/>
              <a:t>2016-2018</a:t>
            </a:r>
            <a:br>
              <a:rPr lang="en-US" sz="4000" dirty="0"/>
            </a:br>
            <a:r>
              <a:rPr lang="en-US" sz="4000" dirty="0"/>
              <a:t>Proposed Budget</a:t>
            </a:r>
          </a:p>
        </p:txBody>
      </p:sp>
    </p:spTree>
    <p:extLst>
      <p:ext uri="{BB962C8B-B14F-4D97-AF65-F5344CB8AC3E}">
        <p14:creationId xmlns:p14="http://schemas.microsoft.com/office/powerpoint/2010/main" val="32652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14" name="Content Placeholder 13"/>
          <p:cNvSpPr>
            <a:spLocks noGrp="1"/>
          </p:cNvSpPr>
          <p:nvPr>
            <p:ph idx="1"/>
          </p:nvPr>
        </p:nvSpPr>
        <p:spPr>
          <a:xfrm>
            <a:off x="2088452" y="2130553"/>
            <a:ext cx="8842248" cy="4470399"/>
          </a:xfrm>
        </p:spPr>
        <p:txBody>
          <a:bodyPr>
            <a:normAutofit/>
          </a:bodyPr>
          <a:lstStyle/>
          <a:p>
            <a:pPr lvl="0"/>
            <a:r>
              <a:rPr lang="en-US" sz="3600" b="1" dirty="0">
                <a:solidFill>
                  <a:schemeClr val="bg1"/>
                </a:solidFill>
              </a:rPr>
              <a:t>Operating income is gross sales</a:t>
            </a:r>
            <a:br>
              <a:rPr lang="en-US" sz="3600" b="1" dirty="0">
                <a:solidFill>
                  <a:schemeClr val="bg1"/>
                </a:solidFill>
              </a:rPr>
            </a:br>
            <a:r>
              <a:rPr lang="en-US" sz="3600" b="1" dirty="0">
                <a:solidFill>
                  <a:schemeClr val="bg1"/>
                </a:solidFill>
              </a:rPr>
              <a:t>minus the cost of </a:t>
            </a:r>
            <a:r>
              <a:rPr lang="en-US" sz="3600" b="1" dirty="0" smtClean="0">
                <a:solidFill>
                  <a:schemeClr val="bg1"/>
                </a:solidFill>
              </a:rPr>
              <a:t>goods</a:t>
            </a:r>
          </a:p>
          <a:p>
            <a:pPr lvl="0"/>
            <a:r>
              <a:rPr lang="en-US" sz="3600" b="1" dirty="0" smtClean="0">
                <a:solidFill>
                  <a:schemeClr val="bg1"/>
                </a:solidFill>
              </a:rPr>
              <a:t>Four </a:t>
            </a:r>
            <a:r>
              <a:rPr lang="en-US" sz="3600" b="1" dirty="0">
                <a:solidFill>
                  <a:schemeClr val="bg1"/>
                </a:solidFill>
              </a:rPr>
              <a:t>expense areas</a:t>
            </a:r>
          </a:p>
          <a:p>
            <a:pPr lvl="1"/>
            <a:r>
              <a:rPr lang="en-US" sz="3200" b="1" dirty="0">
                <a:solidFill>
                  <a:schemeClr val="bg1"/>
                </a:solidFill>
              </a:rPr>
              <a:t>Literature production &amp; distribution</a:t>
            </a:r>
          </a:p>
          <a:p>
            <a:pPr lvl="1"/>
            <a:r>
              <a:rPr lang="en-US" sz="3200" b="1" dirty="0">
                <a:solidFill>
                  <a:schemeClr val="bg1"/>
                </a:solidFill>
              </a:rPr>
              <a:t>WSC support</a:t>
            </a:r>
          </a:p>
          <a:p>
            <a:pPr lvl="1"/>
            <a:r>
              <a:rPr lang="en-US" sz="3200" b="1" dirty="0">
                <a:solidFill>
                  <a:schemeClr val="bg1"/>
                </a:solidFill>
              </a:rPr>
              <a:t>Fellowship development</a:t>
            </a:r>
          </a:p>
          <a:p>
            <a:pPr lvl="1"/>
            <a:r>
              <a:rPr lang="en-US" sz="3200" b="1" dirty="0">
                <a:solidFill>
                  <a:schemeClr val="bg1"/>
                </a:solidFill>
              </a:rPr>
              <a:t>Events</a:t>
            </a:r>
          </a:p>
          <a:p>
            <a:pPr marL="0" indent="0">
              <a:buNone/>
            </a:pPr>
            <a:endParaRPr lang="en-US" sz="3600" b="1" dirty="0">
              <a:solidFill>
                <a:schemeClr val="bg1"/>
              </a:solidFill>
            </a:endParaRPr>
          </a:p>
          <a:p>
            <a:pPr lvl="0"/>
            <a:endParaRPr lang="en-US" sz="3600" b="1" dirty="0">
              <a:solidFill>
                <a:schemeClr val="bg1"/>
              </a:solidFill>
            </a:endParaRPr>
          </a:p>
        </p:txBody>
      </p:sp>
      <p:sp>
        <p:nvSpPr>
          <p:cNvPr id="13" name="Title 12"/>
          <p:cNvSpPr>
            <a:spLocks noGrp="1"/>
          </p:cNvSpPr>
          <p:nvPr>
            <p:ph type="title"/>
          </p:nvPr>
        </p:nvSpPr>
        <p:spPr>
          <a:xfrm>
            <a:off x="2068132" y="612648"/>
            <a:ext cx="8842248" cy="1069848"/>
          </a:xfrm>
        </p:spPr>
        <p:txBody>
          <a:bodyPr anchor="ctr" anchorCtr="0">
            <a:noAutofit/>
          </a:bodyPr>
          <a:lstStyle/>
          <a:p>
            <a:pPr algn="ctr"/>
            <a:r>
              <a:rPr lang="en-US" sz="4000" dirty="0"/>
              <a:t/>
            </a:r>
            <a:br>
              <a:rPr lang="en-US" sz="4000" dirty="0"/>
            </a:br>
            <a:r>
              <a:rPr lang="en-US" sz="4000" dirty="0"/>
              <a:t/>
            </a:r>
            <a:br>
              <a:rPr lang="en-US" sz="4000" dirty="0"/>
            </a:br>
            <a:r>
              <a:rPr lang="en-US" sz="4000" dirty="0"/>
              <a:t>2016-2018</a:t>
            </a:r>
            <a:br>
              <a:rPr lang="en-US" sz="4000" dirty="0"/>
            </a:br>
            <a:r>
              <a:rPr lang="en-US" sz="4000" dirty="0"/>
              <a:t>Proposed Budget</a:t>
            </a:r>
            <a:br>
              <a:rPr lang="en-US" sz="4000" dirty="0"/>
            </a:br>
            <a:r>
              <a:rPr lang="en-US" sz="4000" dirty="0"/>
              <a:t/>
            </a:r>
            <a:br>
              <a:rPr lang="en-US" sz="4000" dirty="0"/>
            </a:br>
            <a:endParaRPr lang="en-US" sz="4000" dirty="0"/>
          </a:p>
        </p:txBody>
      </p:sp>
    </p:spTree>
    <p:extLst>
      <p:ext uri="{BB962C8B-B14F-4D97-AF65-F5344CB8AC3E}">
        <p14:creationId xmlns:p14="http://schemas.microsoft.com/office/powerpoint/2010/main" val="85786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14" name="Content Placeholder 13"/>
          <p:cNvSpPr>
            <a:spLocks noGrp="1"/>
          </p:cNvSpPr>
          <p:nvPr>
            <p:ph idx="1"/>
          </p:nvPr>
        </p:nvSpPr>
        <p:spPr>
          <a:xfrm>
            <a:off x="1955800" y="2057401"/>
            <a:ext cx="8842248" cy="4470399"/>
          </a:xfrm>
        </p:spPr>
        <p:txBody>
          <a:bodyPr>
            <a:noAutofit/>
          </a:bodyPr>
          <a:lstStyle/>
          <a:p>
            <a:pPr lvl="0"/>
            <a:r>
              <a:rPr lang="en-US" sz="3600" b="1" dirty="0">
                <a:solidFill>
                  <a:schemeClr val="bg1"/>
                </a:solidFill>
              </a:rPr>
              <a:t>Expense classifications</a:t>
            </a:r>
          </a:p>
          <a:p>
            <a:pPr lvl="1">
              <a:spcAft>
                <a:spcPts val="600"/>
              </a:spcAft>
            </a:pPr>
            <a:r>
              <a:rPr lang="en-US" sz="3200" b="1" dirty="0">
                <a:solidFill>
                  <a:schemeClr val="bg1"/>
                </a:solidFill>
              </a:rPr>
              <a:t>Fixed operational funds are for</a:t>
            </a:r>
            <a:br>
              <a:rPr lang="en-US" sz="3200" b="1" dirty="0">
                <a:solidFill>
                  <a:schemeClr val="bg1"/>
                </a:solidFill>
              </a:rPr>
            </a:br>
            <a:r>
              <a:rPr lang="en-US" sz="3200" b="1" dirty="0">
                <a:solidFill>
                  <a:schemeClr val="bg1"/>
                </a:solidFill>
              </a:rPr>
              <a:t>recurring expenses </a:t>
            </a:r>
          </a:p>
          <a:p>
            <a:pPr lvl="1">
              <a:spcAft>
                <a:spcPts val="600"/>
              </a:spcAft>
            </a:pPr>
            <a:r>
              <a:rPr lang="en-US" sz="3200" b="1" dirty="0">
                <a:solidFill>
                  <a:schemeClr val="bg1"/>
                </a:solidFill>
              </a:rPr>
              <a:t>Variable operational funds are for</a:t>
            </a:r>
            <a:br>
              <a:rPr lang="en-US" sz="3200" b="1" dirty="0">
                <a:solidFill>
                  <a:schemeClr val="bg1"/>
                </a:solidFill>
              </a:rPr>
            </a:br>
            <a:r>
              <a:rPr lang="en-US" sz="3200" b="1" dirty="0">
                <a:solidFill>
                  <a:schemeClr val="bg1"/>
                </a:solidFill>
              </a:rPr>
              <a:t>non-routine expenses (e.g., projects)</a:t>
            </a:r>
          </a:p>
          <a:p>
            <a:pPr lvl="1"/>
            <a:r>
              <a:rPr lang="en-US" sz="3200" b="1" dirty="0">
                <a:solidFill>
                  <a:schemeClr val="bg1"/>
                </a:solidFill>
              </a:rPr>
              <a:t>Reserve funds are set aside for future</a:t>
            </a:r>
            <a:br>
              <a:rPr lang="en-US" sz="3200" b="1" dirty="0">
                <a:solidFill>
                  <a:schemeClr val="bg1"/>
                </a:solidFill>
              </a:rPr>
            </a:br>
            <a:r>
              <a:rPr lang="en-US" sz="3200" b="1" dirty="0">
                <a:solidFill>
                  <a:schemeClr val="bg1"/>
                </a:solidFill>
              </a:rPr>
              <a:t>or unexpected current needs</a:t>
            </a:r>
          </a:p>
          <a:p>
            <a:pPr marL="0" indent="0">
              <a:buNone/>
            </a:pPr>
            <a:endParaRPr lang="en-US" sz="3600" b="1" dirty="0">
              <a:solidFill>
                <a:schemeClr val="bg1"/>
              </a:solidFill>
            </a:endParaRPr>
          </a:p>
          <a:p>
            <a:pPr lvl="0"/>
            <a:endParaRPr lang="en-US" sz="3600" b="1" dirty="0">
              <a:solidFill>
                <a:schemeClr val="bg1"/>
              </a:solidFill>
            </a:endParaRPr>
          </a:p>
        </p:txBody>
      </p:sp>
      <p:sp>
        <p:nvSpPr>
          <p:cNvPr id="13" name="Title 12"/>
          <p:cNvSpPr>
            <a:spLocks noGrp="1"/>
          </p:cNvSpPr>
          <p:nvPr>
            <p:ph type="title"/>
          </p:nvPr>
        </p:nvSpPr>
        <p:spPr>
          <a:xfrm>
            <a:off x="2068132" y="612648"/>
            <a:ext cx="8842248" cy="1069848"/>
          </a:xfrm>
        </p:spPr>
        <p:txBody>
          <a:bodyPr anchor="ctr" anchorCtr="0">
            <a:noAutofit/>
          </a:bodyPr>
          <a:lstStyle/>
          <a:p>
            <a:pPr algn="ctr"/>
            <a:r>
              <a:rPr lang="en-US" sz="4000" dirty="0"/>
              <a:t/>
            </a:r>
            <a:br>
              <a:rPr lang="en-US" sz="4000" dirty="0"/>
            </a:br>
            <a:r>
              <a:rPr lang="en-US" sz="4000" dirty="0"/>
              <a:t/>
            </a:r>
            <a:br>
              <a:rPr lang="en-US" sz="4000" dirty="0"/>
            </a:br>
            <a:r>
              <a:rPr lang="en-US" sz="4000" dirty="0"/>
              <a:t>2016-2018</a:t>
            </a:r>
            <a:br>
              <a:rPr lang="en-US" sz="4000" dirty="0"/>
            </a:br>
            <a:r>
              <a:rPr lang="en-US" sz="4000" dirty="0"/>
              <a:t>Proposed Budget</a:t>
            </a:r>
            <a:br>
              <a:rPr lang="en-US" sz="4000" dirty="0"/>
            </a:br>
            <a:r>
              <a:rPr lang="en-US" sz="4000" dirty="0"/>
              <a:t/>
            </a:r>
            <a:br>
              <a:rPr lang="en-US" sz="4000" dirty="0"/>
            </a:br>
            <a:endParaRPr lang="en-US" sz="4000" dirty="0"/>
          </a:p>
        </p:txBody>
      </p:sp>
    </p:spTree>
    <p:extLst>
      <p:ext uri="{BB962C8B-B14F-4D97-AF65-F5344CB8AC3E}">
        <p14:creationId xmlns:p14="http://schemas.microsoft.com/office/powerpoint/2010/main" val="345246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14" name="Content Placeholder 13"/>
          <p:cNvSpPr>
            <a:spLocks noGrp="1"/>
          </p:cNvSpPr>
          <p:nvPr>
            <p:ph idx="1"/>
          </p:nvPr>
        </p:nvSpPr>
        <p:spPr>
          <a:xfrm>
            <a:off x="2088452" y="2130553"/>
            <a:ext cx="8842248" cy="4470399"/>
          </a:xfrm>
        </p:spPr>
        <p:txBody>
          <a:bodyPr>
            <a:normAutofit/>
          </a:bodyPr>
          <a:lstStyle/>
          <a:p>
            <a:r>
              <a:rPr lang="en-US" sz="3600" b="1" dirty="0">
                <a:solidFill>
                  <a:schemeClr val="bg1"/>
                </a:solidFill>
              </a:rPr>
              <a:t>Budget Notes:</a:t>
            </a:r>
          </a:p>
          <a:p>
            <a:pPr lvl="1">
              <a:spcAft>
                <a:spcPts val="1200"/>
              </a:spcAft>
            </a:pPr>
            <a:r>
              <a:rPr lang="en-US" sz="3200" b="1" dirty="0">
                <a:solidFill>
                  <a:schemeClr val="bg1"/>
                </a:solidFill>
              </a:rPr>
              <a:t>Second fiscal year is a deficit, but</a:t>
            </a:r>
            <a:br>
              <a:rPr lang="en-US" sz="3200" b="1" dirty="0">
                <a:solidFill>
                  <a:schemeClr val="bg1"/>
                </a:solidFill>
              </a:rPr>
            </a:br>
            <a:r>
              <a:rPr lang="en-US" sz="3200" b="1" dirty="0">
                <a:solidFill>
                  <a:schemeClr val="bg1"/>
                </a:solidFill>
              </a:rPr>
              <a:t>overall budget is not</a:t>
            </a:r>
          </a:p>
          <a:p>
            <a:pPr lvl="1">
              <a:spcAft>
                <a:spcPts val="1200"/>
              </a:spcAft>
            </a:pPr>
            <a:r>
              <a:rPr lang="en-US" sz="3200" b="1" dirty="0">
                <a:solidFill>
                  <a:schemeClr val="bg1"/>
                </a:solidFill>
              </a:rPr>
              <a:t>“Guiding Principles” line item</a:t>
            </a:r>
            <a:br>
              <a:rPr lang="en-US" sz="3200" b="1" dirty="0">
                <a:solidFill>
                  <a:schemeClr val="bg1"/>
                </a:solidFill>
              </a:rPr>
            </a:br>
            <a:r>
              <a:rPr lang="en-US" sz="3200" b="1" dirty="0">
                <a:solidFill>
                  <a:schemeClr val="bg1"/>
                </a:solidFill>
              </a:rPr>
              <a:t>depends on Conference approval</a:t>
            </a:r>
          </a:p>
          <a:p>
            <a:pPr lvl="1"/>
            <a:r>
              <a:rPr lang="en-US" sz="3200" b="1" dirty="0">
                <a:solidFill>
                  <a:schemeClr val="bg1"/>
                </a:solidFill>
              </a:rPr>
              <a:t>No WCNA expenses included</a:t>
            </a:r>
            <a:br>
              <a:rPr lang="en-US" sz="3200" b="1" dirty="0">
                <a:solidFill>
                  <a:schemeClr val="bg1"/>
                </a:solidFill>
              </a:rPr>
            </a:br>
            <a:r>
              <a:rPr lang="en-US" sz="3000" b="1" dirty="0">
                <a:solidFill>
                  <a:schemeClr val="bg1"/>
                </a:solidFill>
              </a:rPr>
              <a:t>(other than workgroup line item)</a:t>
            </a:r>
            <a:br>
              <a:rPr lang="en-US" sz="3000" b="1" dirty="0">
                <a:solidFill>
                  <a:schemeClr val="bg1"/>
                </a:solidFill>
              </a:rPr>
            </a:br>
            <a:r>
              <a:rPr lang="en-US" sz="3200" b="1" dirty="0">
                <a:solidFill>
                  <a:schemeClr val="bg1"/>
                </a:solidFill>
              </a:rPr>
              <a:t>due to new 3-year WCNA cycle</a:t>
            </a:r>
          </a:p>
        </p:txBody>
      </p:sp>
      <p:sp>
        <p:nvSpPr>
          <p:cNvPr id="13" name="Title 12"/>
          <p:cNvSpPr>
            <a:spLocks noGrp="1"/>
          </p:cNvSpPr>
          <p:nvPr>
            <p:ph type="title"/>
          </p:nvPr>
        </p:nvSpPr>
        <p:spPr>
          <a:xfrm>
            <a:off x="2068132" y="612648"/>
            <a:ext cx="8842248" cy="1069848"/>
          </a:xfrm>
        </p:spPr>
        <p:txBody>
          <a:bodyPr anchor="ctr" anchorCtr="0">
            <a:noAutofit/>
          </a:bodyPr>
          <a:lstStyle/>
          <a:p>
            <a:pPr algn="ctr"/>
            <a:r>
              <a:rPr lang="en-US" sz="4000" dirty="0"/>
              <a:t>2016-2018</a:t>
            </a:r>
            <a:br>
              <a:rPr lang="en-US" sz="4000" dirty="0"/>
            </a:br>
            <a:r>
              <a:rPr lang="en-US" sz="4000" dirty="0"/>
              <a:t>Proposed Budget</a:t>
            </a:r>
          </a:p>
        </p:txBody>
      </p:sp>
    </p:spTree>
    <p:extLst>
      <p:ext uri="{BB962C8B-B14F-4D97-AF65-F5344CB8AC3E}">
        <p14:creationId xmlns:p14="http://schemas.microsoft.com/office/powerpoint/2010/main" val="107295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905001" y="1080822"/>
            <a:ext cx="9609342" cy="2348179"/>
          </a:xfrm>
        </p:spPr>
        <p:txBody>
          <a:bodyPr/>
          <a:lstStyle/>
          <a:p>
            <a:pPr algn="r"/>
            <a:r>
              <a:rPr lang="en-US" dirty="0" smtClean="0">
                <a:effectLst>
                  <a:outerShdw blurRad="38100" dist="38100" dir="2700000" algn="tl">
                    <a:srgbClr val="000000">
                      <a:alpha val="43137"/>
                    </a:srgbClr>
                  </a:outerShdw>
                </a:effectLst>
                <a:latin typeface="Century Gothic" panose="020B0502020202020204" pitchFamily="34" charset="0"/>
              </a:rPr>
              <a:t>2016-2018</a:t>
            </a:r>
            <a:br>
              <a:rPr lang="en-US" dirty="0" smtClean="0">
                <a:effectLst>
                  <a:outerShdw blurRad="38100" dist="38100" dir="2700000" algn="tl">
                    <a:srgbClr val="000000">
                      <a:alpha val="43137"/>
                    </a:srgbClr>
                  </a:outerShdw>
                </a:effectLst>
                <a:latin typeface="Century Gothic" panose="020B0502020202020204" pitchFamily="34" charset="0"/>
              </a:rPr>
            </a:br>
            <a:r>
              <a:rPr lang="en-US" dirty="0" smtClean="0">
                <a:effectLst>
                  <a:outerShdw blurRad="38100" dist="38100" dir="2700000" algn="tl">
                    <a:srgbClr val="000000">
                      <a:alpha val="43137"/>
                    </a:srgbClr>
                  </a:outerShdw>
                </a:effectLst>
                <a:latin typeface="Century Gothic" panose="020B0502020202020204" pitchFamily="34" charset="0"/>
              </a:rPr>
              <a:t>Proposed Rules &amp; Tools for WSC Decision Making</a:t>
            </a:r>
            <a:endParaRPr lang="en-US" dirty="0">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819400"/>
            <a:ext cx="4953000" cy="4953000"/>
          </a:xfrm>
          <a:prstGeom prst="rect">
            <a:avLst/>
          </a:prstGeom>
        </p:spPr>
      </p:pic>
    </p:spTree>
    <p:extLst>
      <p:ext uri="{BB962C8B-B14F-4D97-AF65-F5344CB8AC3E}">
        <p14:creationId xmlns:p14="http://schemas.microsoft.com/office/powerpoint/2010/main" val="384863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601789" y="2286001"/>
            <a:ext cx="9782801" cy="4017963"/>
          </a:xfrm>
        </p:spPr>
        <p:txBody>
          <a:bodyPr>
            <a:normAutofit/>
          </a:bodyPr>
          <a:lstStyle/>
          <a:p>
            <a:pPr lvl="0"/>
            <a:r>
              <a:rPr lang="en-US" sz="3600" b="1" dirty="0">
                <a:solidFill>
                  <a:schemeClr val="bg1"/>
                </a:solidFill>
              </a:rPr>
              <a:t>Ideas to use time effectively and to respect meaningful discussion and</a:t>
            </a:r>
            <a:br>
              <a:rPr lang="en-US" sz="3600" b="1" dirty="0">
                <a:solidFill>
                  <a:schemeClr val="bg1"/>
                </a:solidFill>
              </a:rPr>
            </a:br>
            <a:r>
              <a:rPr lang="en-US" sz="3600" b="1" dirty="0">
                <a:solidFill>
                  <a:schemeClr val="bg1"/>
                </a:solidFill>
              </a:rPr>
              <a:t>the minority voice</a:t>
            </a:r>
          </a:p>
          <a:p>
            <a:pPr lvl="0"/>
            <a:r>
              <a:rPr lang="en-US" sz="3600" b="1" dirty="0">
                <a:solidFill>
                  <a:schemeClr val="bg1"/>
                </a:solidFill>
              </a:rPr>
              <a:t>As has been done at past WSC, a</a:t>
            </a:r>
            <a:br>
              <a:rPr lang="en-US" sz="3600" b="1" dirty="0">
                <a:solidFill>
                  <a:schemeClr val="bg1"/>
                </a:solidFill>
              </a:rPr>
            </a:br>
            <a:r>
              <a:rPr lang="en-US" sz="3600" b="1" dirty="0">
                <a:solidFill>
                  <a:schemeClr val="bg1"/>
                </a:solidFill>
              </a:rPr>
              <a:t>motion will be made at the beginning</a:t>
            </a:r>
            <a:br>
              <a:rPr lang="en-US" sz="3600" b="1" dirty="0">
                <a:solidFill>
                  <a:schemeClr val="bg1"/>
                </a:solidFill>
              </a:rPr>
            </a:br>
            <a:r>
              <a:rPr lang="en-US" sz="3600" b="1" dirty="0">
                <a:solidFill>
                  <a:schemeClr val="bg1"/>
                </a:solidFill>
              </a:rPr>
              <a:t>of old business to try these ideas</a:t>
            </a:r>
            <a:br>
              <a:rPr lang="en-US" sz="3600" b="1" dirty="0">
                <a:solidFill>
                  <a:schemeClr val="bg1"/>
                </a:solidFill>
              </a:rPr>
            </a:br>
            <a:r>
              <a:rPr lang="en-US" sz="3600" b="1" dirty="0">
                <a:solidFill>
                  <a:schemeClr val="bg1"/>
                </a:solidFill>
              </a:rPr>
              <a:t>for WSC 2016</a:t>
            </a:r>
          </a:p>
        </p:txBody>
      </p:sp>
      <p:sp>
        <p:nvSpPr>
          <p:cNvPr id="13" name="Title 12"/>
          <p:cNvSpPr>
            <a:spLocks noGrp="1"/>
          </p:cNvSpPr>
          <p:nvPr>
            <p:ph type="title"/>
          </p:nvPr>
        </p:nvSpPr>
        <p:spPr>
          <a:xfrm>
            <a:off x="1528637" y="914401"/>
            <a:ext cx="9782801" cy="1316037"/>
          </a:xfrm>
        </p:spPr>
        <p:txBody>
          <a:bodyPr>
            <a:noAutofit/>
          </a:bodyPr>
          <a:lstStyle/>
          <a:p>
            <a:r>
              <a:rPr lang="en-US" dirty="0" smtClean="0"/>
              <a:t/>
            </a:r>
            <a:br>
              <a:rPr lang="en-US" dirty="0" smtClean="0"/>
            </a:br>
            <a:r>
              <a:rPr lang="en-US" sz="4000" dirty="0"/>
              <a:t>Proposed Rules &amp; Tools for</a:t>
            </a:r>
            <a:br>
              <a:rPr lang="en-US" sz="4000" dirty="0"/>
            </a:br>
            <a:r>
              <a:rPr lang="en-US" sz="4000" dirty="0"/>
              <a:t>WSC Decision Making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Tree>
    <p:extLst>
      <p:ext uri="{BB962C8B-B14F-4D97-AF65-F5344CB8AC3E}">
        <p14:creationId xmlns:p14="http://schemas.microsoft.com/office/powerpoint/2010/main" val="128655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601789" y="2286001"/>
            <a:ext cx="9782801" cy="4017963"/>
          </a:xfrm>
        </p:spPr>
        <p:txBody>
          <a:bodyPr>
            <a:normAutofit/>
          </a:bodyPr>
          <a:lstStyle/>
          <a:p>
            <a:pPr lvl="0"/>
            <a:r>
              <a:rPr lang="en-US" sz="3600" b="1" dirty="0">
                <a:solidFill>
                  <a:schemeClr val="bg1"/>
                </a:solidFill>
              </a:rPr>
              <a:t>2012 &amp; 2014 WSC agreed to try using proposals in addition to </a:t>
            </a:r>
            <a:r>
              <a:rPr lang="en-US" sz="3600" b="1" dirty="0" smtClean="0">
                <a:solidFill>
                  <a:schemeClr val="bg1"/>
                </a:solidFill>
              </a:rPr>
              <a:t>motions</a:t>
            </a:r>
          </a:p>
          <a:p>
            <a:pPr lvl="0"/>
            <a:r>
              <a:rPr lang="en-US" sz="3600" b="1" dirty="0" smtClean="0">
                <a:solidFill>
                  <a:schemeClr val="bg1"/>
                </a:solidFill>
              </a:rPr>
              <a:t>After </a:t>
            </a:r>
            <a:r>
              <a:rPr lang="en-US" sz="3600" b="1" dirty="0">
                <a:solidFill>
                  <a:schemeClr val="bg1"/>
                </a:solidFill>
              </a:rPr>
              <a:t>trying the new processes, WSC 2014 unanimously adopted them as policy </a:t>
            </a:r>
            <a:r>
              <a:rPr lang="en-US" sz="3000" b="1" dirty="0">
                <a:solidFill>
                  <a:schemeClr val="bg1"/>
                </a:solidFill>
              </a:rPr>
              <a:t>(Proposal </a:t>
            </a:r>
            <a:r>
              <a:rPr lang="en-US" sz="3000" b="1" dirty="0" smtClean="0">
                <a:solidFill>
                  <a:schemeClr val="bg1"/>
                </a:solidFill>
              </a:rPr>
              <a:t>BC)</a:t>
            </a:r>
          </a:p>
          <a:p>
            <a:pPr lvl="0"/>
            <a:r>
              <a:rPr lang="en-US" sz="3600" b="1" dirty="0" smtClean="0">
                <a:solidFill>
                  <a:schemeClr val="bg1"/>
                </a:solidFill>
              </a:rPr>
              <a:t>We’re </a:t>
            </a:r>
            <a:r>
              <a:rPr lang="en-US" sz="3600" b="1" dirty="0">
                <a:solidFill>
                  <a:schemeClr val="bg1"/>
                </a:solidFill>
              </a:rPr>
              <a:t>suggesting a similar trial of</a:t>
            </a:r>
            <a:br>
              <a:rPr lang="en-US" sz="3600" b="1" dirty="0">
                <a:solidFill>
                  <a:schemeClr val="bg1"/>
                </a:solidFill>
              </a:rPr>
            </a:br>
            <a:r>
              <a:rPr lang="en-US" sz="3600" b="1" dirty="0">
                <a:solidFill>
                  <a:schemeClr val="bg1"/>
                </a:solidFill>
              </a:rPr>
              <a:t>new rules and tools at WSC 2016</a:t>
            </a:r>
          </a:p>
          <a:p>
            <a:pPr lvl="0"/>
            <a:endParaRPr lang="en-US" sz="3600" b="1" dirty="0">
              <a:solidFill>
                <a:schemeClr val="bg1"/>
              </a:solidFill>
            </a:endParaRPr>
          </a:p>
          <a:p>
            <a:pPr marL="0" indent="0">
              <a:buNone/>
            </a:pPr>
            <a:endParaRPr lang="en-US" sz="3600" b="1" dirty="0">
              <a:solidFill>
                <a:schemeClr val="bg1"/>
              </a:solidFill>
            </a:endParaRPr>
          </a:p>
        </p:txBody>
      </p:sp>
      <p:sp>
        <p:nvSpPr>
          <p:cNvPr id="13" name="Title 12"/>
          <p:cNvSpPr>
            <a:spLocks noGrp="1"/>
          </p:cNvSpPr>
          <p:nvPr>
            <p:ph type="title"/>
          </p:nvPr>
        </p:nvSpPr>
        <p:spPr>
          <a:xfrm>
            <a:off x="1528637" y="914401"/>
            <a:ext cx="9782801" cy="1316037"/>
          </a:xfrm>
        </p:spPr>
        <p:txBody>
          <a:bodyPr>
            <a:noAutofit/>
          </a:bodyPr>
          <a:lstStyle/>
          <a:p>
            <a:r>
              <a:rPr lang="en-US" dirty="0" smtClean="0"/>
              <a:t/>
            </a:r>
            <a:br>
              <a:rPr lang="en-US" dirty="0" smtClean="0"/>
            </a:br>
            <a:r>
              <a:rPr lang="en-US" sz="4000" dirty="0"/>
              <a:t>Proposed Rules &amp; Tools for</a:t>
            </a:r>
            <a:br>
              <a:rPr lang="en-US" sz="4000" dirty="0"/>
            </a:br>
            <a:r>
              <a:rPr lang="en-US" sz="4000" dirty="0"/>
              <a:t>WSC Decision Making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Tree>
    <p:extLst>
      <p:ext uri="{BB962C8B-B14F-4D97-AF65-F5344CB8AC3E}">
        <p14:creationId xmlns:p14="http://schemas.microsoft.com/office/powerpoint/2010/main" val="234396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601789" y="2286001"/>
            <a:ext cx="9782801" cy="4017963"/>
          </a:xfrm>
        </p:spPr>
        <p:txBody>
          <a:bodyPr>
            <a:noAutofit/>
          </a:bodyPr>
          <a:lstStyle/>
          <a:p>
            <a:pPr>
              <a:spcAft>
                <a:spcPts val="1200"/>
              </a:spcAft>
            </a:pPr>
            <a:r>
              <a:rPr lang="en-US" sz="3600" b="1" dirty="0">
                <a:solidFill>
                  <a:schemeClr val="bg1"/>
                </a:solidFill>
              </a:rPr>
              <a:t>Evolving ideas for discussion</a:t>
            </a:r>
          </a:p>
          <a:p>
            <a:pPr lvl="1">
              <a:spcAft>
                <a:spcPts val="600"/>
              </a:spcAft>
            </a:pPr>
            <a:r>
              <a:rPr lang="en-US" sz="3200" b="1" dirty="0">
                <a:solidFill>
                  <a:schemeClr val="bg1"/>
                </a:solidFill>
              </a:rPr>
              <a:t>New: Regional ideas distributed with the CAT</a:t>
            </a:r>
          </a:p>
          <a:p>
            <a:pPr lvl="1">
              <a:spcAft>
                <a:spcPts val="600"/>
              </a:spcAft>
            </a:pPr>
            <a:r>
              <a:rPr lang="en-US" sz="3200" b="1" dirty="0">
                <a:solidFill>
                  <a:schemeClr val="bg1"/>
                </a:solidFill>
              </a:rPr>
              <a:t>Reminder: Regions can also forward ideas in the </a:t>
            </a:r>
            <a:r>
              <a:rPr lang="en-US" sz="3200" b="1" i="1" dirty="0">
                <a:solidFill>
                  <a:schemeClr val="bg1"/>
                </a:solidFill>
              </a:rPr>
              <a:t>Conference Report </a:t>
            </a:r>
            <a:r>
              <a:rPr lang="en-US" sz="3000" b="1" dirty="0">
                <a:solidFill>
                  <a:schemeClr val="bg1"/>
                </a:solidFill>
              </a:rPr>
              <a:t>(deadline 15 February)</a:t>
            </a:r>
          </a:p>
          <a:p>
            <a:pPr lvl="1"/>
            <a:r>
              <a:rPr lang="en-US" sz="3200" b="1" i="1" dirty="0">
                <a:solidFill>
                  <a:schemeClr val="bg1"/>
                </a:solidFill>
              </a:rPr>
              <a:t>CAR</a:t>
            </a:r>
            <a:r>
              <a:rPr lang="en-US" sz="3200" b="1" dirty="0">
                <a:solidFill>
                  <a:schemeClr val="bg1"/>
                </a:solidFill>
              </a:rPr>
              <a:t> survey was a collaboration with delegates and will lead to further collaboration at the WSC</a:t>
            </a:r>
          </a:p>
          <a:p>
            <a:pPr lvl="0"/>
            <a:endParaRPr lang="en-US" sz="3600" b="1" dirty="0">
              <a:solidFill>
                <a:schemeClr val="bg1"/>
              </a:solidFill>
            </a:endParaRPr>
          </a:p>
          <a:p>
            <a:pPr marL="0" indent="0">
              <a:buNone/>
            </a:pPr>
            <a:endParaRPr lang="en-US" sz="3600" b="1" dirty="0">
              <a:solidFill>
                <a:schemeClr val="bg1"/>
              </a:solidFill>
            </a:endParaRPr>
          </a:p>
        </p:txBody>
      </p:sp>
      <p:sp>
        <p:nvSpPr>
          <p:cNvPr id="13" name="Title 12"/>
          <p:cNvSpPr>
            <a:spLocks noGrp="1"/>
          </p:cNvSpPr>
          <p:nvPr>
            <p:ph type="title"/>
          </p:nvPr>
        </p:nvSpPr>
        <p:spPr>
          <a:xfrm>
            <a:off x="1528637" y="914401"/>
            <a:ext cx="9782801" cy="1316037"/>
          </a:xfrm>
        </p:spPr>
        <p:txBody>
          <a:bodyPr>
            <a:noAutofit/>
          </a:bodyPr>
          <a:lstStyle/>
          <a:p>
            <a:r>
              <a:rPr lang="en-US" dirty="0" smtClean="0"/>
              <a:t/>
            </a:r>
            <a:br>
              <a:rPr lang="en-US" dirty="0" smtClean="0"/>
            </a:br>
            <a:r>
              <a:rPr lang="en-US" sz="4000" dirty="0"/>
              <a:t>Proposed Rules &amp; Tools for</a:t>
            </a:r>
            <a:br>
              <a:rPr lang="en-US" sz="4000" dirty="0"/>
            </a:br>
            <a:r>
              <a:rPr lang="en-US" sz="4000" dirty="0"/>
              <a:t>WSC Decision Making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Tree>
    <p:extLst>
      <p:ext uri="{BB962C8B-B14F-4D97-AF65-F5344CB8AC3E}">
        <p14:creationId xmlns:p14="http://schemas.microsoft.com/office/powerpoint/2010/main" val="271453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601789" y="2286001"/>
            <a:ext cx="9782801" cy="4017963"/>
          </a:xfrm>
        </p:spPr>
        <p:txBody>
          <a:bodyPr>
            <a:noAutofit/>
          </a:bodyPr>
          <a:lstStyle/>
          <a:p>
            <a:pPr>
              <a:spcAft>
                <a:spcPts val="600"/>
              </a:spcAft>
            </a:pPr>
            <a:r>
              <a:rPr lang="en-US" sz="3600" b="1" dirty="0">
                <a:solidFill>
                  <a:schemeClr val="bg1"/>
                </a:solidFill>
              </a:rPr>
              <a:t>Utilizing CBDM at the WSC includes approaches for </a:t>
            </a:r>
          </a:p>
          <a:p>
            <a:pPr lvl="1">
              <a:spcAft>
                <a:spcPts val="400"/>
              </a:spcAft>
            </a:pPr>
            <a:r>
              <a:rPr lang="en-US" sz="3200" b="1" dirty="0">
                <a:solidFill>
                  <a:schemeClr val="bg1"/>
                </a:solidFill>
              </a:rPr>
              <a:t>Focusing the WSC</a:t>
            </a:r>
          </a:p>
          <a:p>
            <a:pPr lvl="1">
              <a:spcAft>
                <a:spcPts val="400"/>
              </a:spcAft>
            </a:pPr>
            <a:r>
              <a:rPr lang="en-US" sz="3200" b="1" dirty="0">
                <a:solidFill>
                  <a:schemeClr val="bg1"/>
                </a:solidFill>
              </a:rPr>
              <a:t>Managing the discussion queue</a:t>
            </a:r>
          </a:p>
          <a:p>
            <a:pPr lvl="1">
              <a:spcAft>
                <a:spcPts val="400"/>
              </a:spcAft>
            </a:pPr>
            <a:r>
              <a:rPr lang="en-US" sz="3200" b="1" dirty="0">
                <a:solidFill>
                  <a:schemeClr val="bg1"/>
                </a:solidFill>
              </a:rPr>
              <a:t>Measuring consensus</a:t>
            </a:r>
          </a:p>
          <a:p>
            <a:pPr lvl="1">
              <a:spcAft>
                <a:spcPts val="400"/>
              </a:spcAft>
            </a:pPr>
            <a:r>
              <a:rPr lang="en-US" sz="3200" b="1" dirty="0">
                <a:solidFill>
                  <a:schemeClr val="bg1"/>
                </a:solidFill>
              </a:rPr>
              <a:t>Introducing motions and proposals</a:t>
            </a:r>
          </a:p>
          <a:p>
            <a:pPr lvl="1"/>
            <a:r>
              <a:rPr lang="en-US" sz="3200" b="1" dirty="0">
                <a:solidFill>
                  <a:schemeClr val="bg1"/>
                </a:solidFill>
              </a:rPr>
              <a:t>Managing discussions</a:t>
            </a:r>
          </a:p>
          <a:p>
            <a:pPr lvl="0"/>
            <a:endParaRPr lang="en-US" sz="3600" b="1" dirty="0">
              <a:solidFill>
                <a:schemeClr val="bg1"/>
              </a:solidFill>
            </a:endParaRPr>
          </a:p>
          <a:p>
            <a:pPr marL="0" indent="0">
              <a:buNone/>
            </a:pPr>
            <a:endParaRPr lang="en-US" sz="3600" b="1" dirty="0">
              <a:solidFill>
                <a:schemeClr val="bg1"/>
              </a:solidFill>
            </a:endParaRPr>
          </a:p>
        </p:txBody>
      </p:sp>
      <p:sp>
        <p:nvSpPr>
          <p:cNvPr id="13" name="Title 12"/>
          <p:cNvSpPr>
            <a:spLocks noGrp="1"/>
          </p:cNvSpPr>
          <p:nvPr>
            <p:ph type="title"/>
          </p:nvPr>
        </p:nvSpPr>
        <p:spPr>
          <a:xfrm>
            <a:off x="1528637" y="914401"/>
            <a:ext cx="9782801" cy="1316037"/>
          </a:xfrm>
        </p:spPr>
        <p:txBody>
          <a:bodyPr>
            <a:noAutofit/>
          </a:bodyPr>
          <a:lstStyle/>
          <a:p>
            <a:r>
              <a:rPr lang="en-US" dirty="0" smtClean="0"/>
              <a:t/>
            </a:r>
            <a:br>
              <a:rPr lang="en-US" dirty="0" smtClean="0"/>
            </a:br>
            <a:r>
              <a:rPr lang="en-US" sz="4000" dirty="0"/>
              <a:t>Proposed Rules &amp; Tools for</a:t>
            </a:r>
            <a:br>
              <a:rPr lang="en-US" sz="4000" dirty="0"/>
            </a:br>
            <a:r>
              <a:rPr lang="en-US" sz="4000" dirty="0"/>
              <a:t>WSC Decision Making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Tree>
    <p:extLst>
      <p:ext uri="{BB962C8B-B14F-4D97-AF65-F5344CB8AC3E}">
        <p14:creationId xmlns:p14="http://schemas.microsoft.com/office/powerpoint/2010/main" val="43510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rgbClr val="C7C7C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extBox 5"/>
          <p:cNvSpPr txBox="1"/>
          <p:nvPr/>
        </p:nvSpPr>
        <p:spPr>
          <a:xfrm>
            <a:off x="2514602" y="1096569"/>
            <a:ext cx="7096943" cy="369332"/>
          </a:xfrm>
          <a:prstGeom prst="rect">
            <a:avLst/>
          </a:prstGeom>
          <a:noFill/>
          <a:ln w="38100">
            <a:solidFill>
              <a:schemeClr val="tx1"/>
            </a:solidFill>
          </a:ln>
        </p:spPr>
        <p:txBody>
          <a:bodyPr wrap="none" rtlCol="0">
            <a:spAutoFit/>
          </a:bodyPr>
          <a:lstStyle/>
          <a:p>
            <a:r>
              <a:rPr lang="en-US" dirty="0">
                <a:solidFill>
                  <a:prstClr val="black"/>
                </a:solidFill>
              </a:rPr>
              <a:t>Present motion or proposal, hear comments, and conduct initial straw poll</a:t>
            </a:r>
          </a:p>
        </p:txBody>
      </p:sp>
      <p:sp>
        <p:nvSpPr>
          <p:cNvPr id="7" name="TextBox 6"/>
          <p:cNvSpPr txBox="1"/>
          <p:nvPr/>
        </p:nvSpPr>
        <p:spPr>
          <a:xfrm>
            <a:off x="2133600" y="1786682"/>
            <a:ext cx="2621230" cy="369332"/>
          </a:xfrm>
          <a:prstGeom prst="rect">
            <a:avLst/>
          </a:prstGeom>
          <a:noFill/>
          <a:ln w="38100">
            <a:solidFill>
              <a:schemeClr val="tx1"/>
            </a:solidFill>
          </a:ln>
        </p:spPr>
        <p:txBody>
          <a:bodyPr wrap="none" rtlCol="0">
            <a:spAutoFit/>
          </a:bodyPr>
          <a:lstStyle/>
          <a:p>
            <a:r>
              <a:rPr lang="en-US" dirty="0">
                <a:solidFill>
                  <a:prstClr val="black"/>
                </a:solidFill>
              </a:rPr>
              <a:t>Consensus not in support </a:t>
            </a:r>
          </a:p>
        </p:txBody>
      </p:sp>
      <p:sp>
        <p:nvSpPr>
          <p:cNvPr id="9" name="TextBox 8"/>
          <p:cNvSpPr txBox="1"/>
          <p:nvPr/>
        </p:nvSpPr>
        <p:spPr>
          <a:xfrm>
            <a:off x="4724400" y="5048073"/>
            <a:ext cx="2743200" cy="1200329"/>
          </a:xfrm>
          <a:prstGeom prst="rect">
            <a:avLst/>
          </a:prstGeom>
          <a:noFill/>
          <a:ln w="38100">
            <a:solidFill>
              <a:schemeClr val="tx1"/>
            </a:solidFill>
          </a:ln>
        </p:spPr>
        <p:txBody>
          <a:bodyPr wrap="square" rtlCol="0">
            <a:spAutoFit/>
          </a:bodyPr>
          <a:lstStyle/>
          <a:p>
            <a:pPr algn="ctr"/>
            <a:r>
              <a:rPr lang="en-US" dirty="0">
                <a:solidFill>
                  <a:prstClr val="black"/>
                </a:solidFill>
              </a:rPr>
              <a:t>Per GWSNA &amp; </a:t>
            </a:r>
            <a:r>
              <a:rPr lang="en-US" dirty="0" err="1">
                <a:solidFill>
                  <a:prstClr val="black"/>
                </a:solidFill>
              </a:rPr>
              <a:t>Cofac</a:t>
            </a:r>
            <a:r>
              <a:rPr lang="en-US" dirty="0">
                <a:solidFill>
                  <a:prstClr val="black"/>
                </a:solidFill>
              </a:rPr>
              <a:t> tools, discuss and straw polls; if a proposal, vote; motions decided in business session</a:t>
            </a:r>
          </a:p>
        </p:txBody>
      </p:sp>
      <p:sp>
        <p:nvSpPr>
          <p:cNvPr id="12" name="TextBox 11"/>
          <p:cNvSpPr txBox="1"/>
          <p:nvPr/>
        </p:nvSpPr>
        <p:spPr>
          <a:xfrm>
            <a:off x="1952427" y="2512014"/>
            <a:ext cx="2356222" cy="369332"/>
          </a:xfrm>
          <a:prstGeom prst="rect">
            <a:avLst/>
          </a:prstGeom>
          <a:noFill/>
          <a:ln w="38100">
            <a:solidFill>
              <a:schemeClr val="tx1"/>
            </a:solidFill>
          </a:ln>
        </p:spPr>
        <p:txBody>
          <a:bodyPr wrap="none" rtlCol="0">
            <a:spAutoFit/>
          </a:bodyPr>
          <a:lstStyle/>
          <a:p>
            <a:r>
              <a:rPr lang="en-US" dirty="0">
                <a:solidFill>
                  <a:prstClr val="black"/>
                </a:solidFill>
              </a:rPr>
              <a:t>Hear from the minority</a:t>
            </a:r>
          </a:p>
        </p:txBody>
      </p:sp>
      <p:sp>
        <p:nvSpPr>
          <p:cNvPr id="13" name="TextBox 12"/>
          <p:cNvSpPr txBox="1"/>
          <p:nvPr/>
        </p:nvSpPr>
        <p:spPr>
          <a:xfrm>
            <a:off x="1828800" y="3237861"/>
            <a:ext cx="2667000" cy="646331"/>
          </a:xfrm>
          <a:prstGeom prst="rect">
            <a:avLst/>
          </a:prstGeom>
          <a:noFill/>
          <a:ln w="38100">
            <a:solidFill>
              <a:schemeClr val="tx1"/>
            </a:solidFill>
          </a:ln>
        </p:spPr>
        <p:txBody>
          <a:bodyPr wrap="square" rtlCol="0">
            <a:spAutoFit/>
          </a:bodyPr>
          <a:lstStyle/>
          <a:p>
            <a:pPr algn="ctr"/>
            <a:r>
              <a:rPr lang="en-US" dirty="0">
                <a:solidFill>
                  <a:prstClr val="black"/>
                </a:solidFill>
              </a:rPr>
              <a:t>2</a:t>
            </a:r>
            <a:r>
              <a:rPr lang="en-US" baseline="30000" dirty="0">
                <a:solidFill>
                  <a:prstClr val="black"/>
                </a:solidFill>
              </a:rPr>
              <a:t>nd</a:t>
            </a:r>
            <a:r>
              <a:rPr lang="en-US" dirty="0">
                <a:solidFill>
                  <a:prstClr val="black"/>
                </a:solidFill>
              </a:rPr>
              <a:t> straw poll; still consensus not in support?</a:t>
            </a:r>
          </a:p>
        </p:txBody>
      </p:sp>
      <p:sp>
        <p:nvSpPr>
          <p:cNvPr id="15" name="TextBox 14"/>
          <p:cNvSpPr txBox="1"/>
          <p:nvPr/>
        </p:nvSpPr>
        <p:spPr>
          <a:xfrm>
            <a:off x="8042566" y="1785522"/>
            <a:ext cx="1967205" cy="369332"/>
          </a:xfrm>
          <a:prstGeom prst="rect">
            <a:avLst/>
          </a:prstGeom>
          <a:noFill/>
          <a:ln w="38100">
            <a:solidFill>
              <a:schemeClr val="tx1"/>
            </a:solidFill>
          </a:ln>
        </p:spPr>
        <p:txBody>
          <a:bodyPr wrap="none" rtlCol="0">
            <a:spAutoFit/>
          </a:bodyPr>
          <a:lstStyle/>
          <a:p>
            <a:r>
              <a:rPr lang="en-US" dirty="0">
                <a:solidFill>
                  <a:prstClr val="black"/>
                </a:solidFill>
              </a:rPr>
              <a:t>Consensus support</a:t>
            </a:r>
          </a:p>
        </p:txBody>
      </p:sp>
      <p:sp>
        <p:nvSpPr>
          <p:cNvPr id="16" name="TextBox 15"/>
          <p:cNvSpPr txBox="1"/>
          <p:nvPr/>
        </p:nvSpPr>
        <p:spPr>
          <a:xfrm>
            <a:off x="4851148" y="2610046"/>
            <a:ext cx="2460930" cy="369332"/>
          </a:xfrm>
          <a:prstGeom prst="rect">
            <a:avLst/>
          </a:prstGeom>
          <a:noFill/>
          <a:ln w="38100">
            <a:solidFill>
              <a:schemeClr val="tx1"/>
            </a:solidFill>
          </a:ln>
        </p:spPr>
        <p:txBody>
          <a:bodyPr wrap="none" rtlCol="0">
            <a:spAutoFit/>
          </a:bodyPr>
          <a:lstStyle/>
          <a:p>
            <a:r>
              <a:rPr lang="en-US" dirty="0">
                <a:solidFill>
                  <a:prstClr val="black"/>
                </a:solidFill>
              </a:rPr>
              <a:t>&gt;20% and &lt;80% support</a:t>
            </a:r>
          </a:p>
        </p:txBody>
      </p:sp>
      <p:sp>
        <p:nvSpPr>
          <p:cNvPr id="18" name="TextBox 17"/>
          <p:cNvSpPr txBox="1"/>
          <p:nvPr/>
        </p:nvSpPr>
        <p:spPr>
          <a:xfrm>
            <a:off x="7854578" y="2544811"/>
            <a:ext cx="2356222" cy="369332"/>
          </a:xfrm>
          <a:prstGeom prst="rect">
            <a:avLst/>
          </a:prstGeom>
          <a:noFill/>
          <a:ln w="38100">
            <a:solidFill>
              <a:schemeClr val="tx1"/>
            </a:solidFill>
          </a:ln>
        </p:spPr>
        <p:txBody>
          <a:bodyPr wrap="none" rtlCol="0">
            <a:spAutoFit/>
          </a:bodyPr>
          <a:lstStyle/>
          <a:p>
            <a:r>
              <a:rPr lang="en-US" dirty="0">
                <a:solidFill>
                  <a:prstClr val="black"/>
                </a:solidFill>
              </a:rPr>
              <a:t>Hear from the minority</a:t>
            </a:r>
          </a:p>
        </p:txBody>
      </p:sp>
      <p:sp>
        <p:nvSpPr>
          <p:cNvPr id="22" name="TextBox 21"/>
          <p:cNvSpPr txBox="1"/>
          <p:nvPr/>
        </p:nvSpPr>
        <p:spPr>
          <a:xfrm>
            <a:off x="1955909" y="5046152"/>
            <a:ext cx="2006493" cy="1200329"/>
          </a:xfrm>
          <a:prstGeom prst="rect">
            <a:avLst/>
          </a:prstGeom>
          <a:noFill/>
          <a:ln w="38100">
            <a:solidFill>
              <a:schemeClr val="tx1"/>
            </a:solidFill>
          </a:ln>
        </p:spPr>
        <p:txBody>
          <a:bodyPr wrap="square" rtlCol="0">
            <a:spAutoFit/>
          </a:bodyPr>
          <a:lstStyle/>
          <a:p>
            <a:pPr algn="ctr"/>
            <a:r>
              <a:rPr lang="en-US" dirty="0">
                <a:solidFill>
                  <a:prstClr val="black"/>
                </a:solidFill>
              </a:rPr>
              <a:t>Discussion ends; if a proposal, it fails; motions decided in business session</a:t>
            </a:r>
          </a:p>
        </p:txBody>
      </p:sp>
      <p:cxnSp>
        <p:nvCxnSpPr>
          <p:cNvPr id="38" name="Straight Arrow Connector 37"/>
          <p:cNvCxnSpPr>
            <a:stCxn id="6" idx="2"/>
            <a:endCxn id="16" idx="0"/>
          </p:cNvCxnSpPr>
          <p:nvPr/>
        </p:nvCxnSpPr>
        <p:spPr>
          <a:xfrm>
            <a:off x="6063074" y="1465903"/>
            <a:ext cx="18541" cy="114414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9058524" y="2181750"/>
            <a:ext cx="9276" cy="32813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058524" y="2909723"/>
            <a:ext cx="9276" cy="32813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048000" y="2138847"/>
            <a:ext cx="9276" cy="32813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048000" y="2909724"/>
            <a:ext cx="9276" cy="32813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229600" y="4188171"/>
            <a:ext cx="455574" cy="369332"/>
          </a:xfrm>
          <a:prstGeom prst="rect">
            <a:avLst/>
          </a:prstGeom>
          <a:noFill/>
          <a:ln w="38100">
            <a:solidFill>
              <a:schemeClr val="tx1"/>
            </a:solidFill>
          </a:ln>
        </p:spPr>
        <p:txBody>
          <a:bodyPr wrap="none" rtlCol="0">
            <a:spAutoFit/>
          </a:bodyPr>
          <a:lstStyle/>
          <a:p>
            <a:r>
              <a:rPr lang="en-US" dirty="0">
                <a:solidFill>
                  <a:prstClr val="black"/>
                </a:solidFill>
              </a:rPr>
              <a:t>No</a:t>
            </a:r>
          </a:p>
        </p:txBody>
      </p:sp>
      <p:sp>
        <p:nvSpPr>
          <p:cNvPr id="72" name="TextBox 71"/>
          <p:cNvSpPr txBox="1"/>
          <p:nvPr/>
        </p:nvSpPr>
        <p:spPr>
          <a:xfrm>
            <a:off x="3295821" y="4208171"/>
            <a:ext cx="455574" cy="369332"/>
          </a:xfrm>
          <a:prstGeom prst="rect">
            <a:avLst/>
          </a:prstGeom>
          <a:noFill/>
          <a:ln w="38100">
            <a:solidFill>
              <a:schemeClr val="tx1"/>
            </a:solidFill>
          </a:ln>
        </p:spPr>
        <p:txBody>
          <a:bodyPr wrap="none" rtlCol="0">
            <a:spAutoFit/>
          </a:bodyPr>
          <a:lstStyle/>
          <a:p>
            <a:r>
              <a:rPr lang="en-US" dirty="0">
                <a:solidFill>
                  <a:prstClr val="black"/>
                </a:solidFill>
              </a:rPr>
              <a:t>No</a:t>
            </a:r>
          </a:p>
        </p:txBody>
      </p:sp>
      <p:cxnSp>
        <p:nvCxnSpPr>
          <p:cNvPr id="95" name="Straight Arrow Connector 94"/>
          <p:cNvCxnSpPr/>
          <p:nvPr/>
        </p:nvCxnSpPr>
        <p:spPr>
          <a:xfrm>
            <a:off x="3349961" y="3884190"/>
            <a:ext cx="209569" cy="30935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8382003" y="3899915"/>
            <a:ext cx="152399" cy="28825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6096000" y="3008850"/>
            <a:ext cx="2194" cy="202285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007477" y="3229754"/>
            <a:ext cx="2050925" cy="646331"/>
          </a:xfrm>
          <a:prstGeom prst="rect">
            <a:avLst/>
          </a:prstGeom>
          <a:noFill/>
          <a:ln w="38100">
            <a:solidFill>
              <a:schemeClr val="tx1"/>
            </a:solidFill>
          </a:ln>
        </p:spPr>
        <p:txBody>
          <a:bodyPr wrap="square" rtlCol="0">
            <a:spAutoFit/>
          </a:bodyPr>
          <a:lstStyle/>
          <a:p>
            <a:pPr algn="ctr"/>
            <a:r>
              <a:rPr lang="en-US" dirty="0">
                <a:solidFill>
                  <a:prstClr val="black"/>
                </a:solidFill>
              </a:rPr>
              <a:t>2</a:t>
            </a:r>
            <a:r>
              <a:rPr lang="en-US" baseline="30000" dirty="0">
                <a:solidFill>
                  <a:prstClr val="black"/>
                </a:solidFill>
              </a:rPr>
              <a:t>nd</a:t>
            </a:r>
            <a:r>
              <a:rPr lang="en-US" dirty="0">
                <a:solidFill>
                  <a:prstClr val="black"/>
                </a:solidFill>
              </a:rPr>
              <a:t> straw poll; still consensus support?</a:t>
            </a:r>
          </a:p>
        </p:txBody>
      </p:sp>
      <p:sp>
        <p:nvSpPr>
          <p:cNvPr id="33" name="TextBox 32"/>
          <p:cNvSpPr txBox="1"/>
          <p:nvPr/>
        </p:nvSpPr>
        <p:spPr>
          <a:xfrm>
            <a:off x="4495802" y="304800"/>
            <a:ext cx="3511675" cy="369332"/>
          </a:xfrm>
          <a:prstGeom prst="rect">
            <a:avLst/>
          </a:prstGeom>
          <a:noFill/>
          <a:ln w="38100">
            <a:solidFill>
              <a:srgbClr val="C00000"/>
            </a:solidFill>
          </a:ln>
        </p:spPr>
        <p:txBody>
          <a:bodyPr wrap="square" rtlCol="0">
            <a:spAutoFit/>
          </a:bodyPr>
          <a:lstStyle/>
          <a:p>
            <a:pPr algn="ctr"/>
            <a:r>
              <a:rPr lang="en-US" dirty="0">
                <a:solidFill>
                  <a:prstClr val="black"/>
                </a:solidFill>
              </a:rPr>
              <a:t>Motion and Proposal Discussions</a:t>
            </a:r>
          </a:p>
        </p:txBody>
      </p:sp>
      <p:sp>
        <p:nvSpPr>
          <p:cNvPr id="42" name="TextBox 41"/>
          <p:cNvSpPr txBox="1"/>
          <p:nvPr/>
        </p:nvSpPr>
        <p:spPr>
          <a:xfrm>
            <a:off x="9448800" y="4202668"/>
            <a:ext cx="485518" cy="369332"/>
          </a:xfrm>
          <a:prstGeom prst="rect">
            <a:avLst/>
          </a:prstGeom>
          <a:noFill/>
          <a:ln w="38100">
            <a:solidFill>
              <a:schemeClr val="tx1"/>
            </a:solidFill>
          </a:ln>
        </p:spPr>
        <p:txBody>
          <a:bodyPr wrap="none" rtlCol="0">
            <a:spAutoFit/>
          </a:bodyPr>
          <a:lstStyle/>
          <a:p>
            <a:r>
              <a:rPr lang="en-US" dirty="0">
                <a:solidFill>
                  <a:prstClr val="black"/>
                </a:solidFill>
              </a:rPr>
              <a:t>Yes</a:t>
            </a:r>
          </a:p>
        </p:txBody>
      </p:sp>
      <p:cxnSp>
        <p:nvCxnSpPr>
          <p:cNvPr id="46" name="Straight Arrow Connector 45"/>
          <p:cNvCxnSpPr/>
          <p:nvPr/>
        </p:nvCxnSpPr>
        <p:spPr>
          <a:xfrm flipH="1">
            <a:off x="2336603" y="3899915"/>
            <a:ext cx="212824" cy="30825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2" idx="0"/>
          </p:cNvCxnSpPr>
          <p:nvPr/>
        </p:nvCxnSpPr>
        <p:spPr>
          <a:xfrm>
            <a:off x="9516519" y="3893317"/>
            <a:ext cx="175040" cy="30935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093844" y="4208171"/>
            <a:ext cx="485518" cy="369332"/>
          </a:xfrm>
          <a:prstGeom prst="rect">
            <a:avLst/>
          </a:prstGeom>
          <a:noFill/>
          <a:ln w="38100">
            <a:solidFill>
              <a:schemeClr val="tx1"/>
            </a:solidFill>
          </a:ln>
        </p:spPr>
        <p:txBody>
          <a:bodyPr wrap="none" rtlCol="0">
            <a:spAutoFit/>
          </a:bodyPr>
          <a:lstStyle/>
          <a:p>
            <a:r>
              <a:rPr lang="en-US" dirty="0">
                <a:solidFill>
                  <a:prstClr val="black"/>
                </a:solidFill>
              </a:rPr>
              <a:t>Yes</a:t>
            </a:r>
          </a:p>
        </p:txBody>
      </p:sp>
      <p:cxnSp>
        <p:nvCxnSpPr>
          <p:cNvPr id="40" name="Straight Arrow Connector 39"/>
          <p:cNvCxnSpPr/>
          <p:nvPr/>
        </p:nvCxnSpPr>
        <p:spPr>
          <a:xfrm>
            <a:off x="9750817" y="4579472"/>
            <a:ext cx="2785" cy="48111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303078" y="4567745"/>
            <a:ext cx="9276" cy="46396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48601" y="5039492"/>
            <a:ext cx="2362200" cy="1200329"/>
          </a:xfrm>
          <a:prstGeom prst="rect">
            <a:avLst/>
          </a:prstGeom>
          <a:noFill/>
          <a:ln w="38100">
            <a:solidFill>
              <a:schemeClr val="tx1"/>
            </a:solidFill>
          </a:ln>
        </p:spPr>
        <p:txBody>
          <a:bodyPr wrap="square" rtlCol="0">
            <a:spAutoFit/>
          </a:bodyPr>
          <a:lstStyle/>
          <a:p>
            <a:pPr algn="ctr"/>
            <a:r>
              <a:rPr lang="en-US" dirty="0">
                <a:solidFill>
                  <a:prstClr val="black"/>
                </a:solidFill>
              </a:rPr>
              <a:t>Discussion ends; if a proposal, it is adopted; motions decided in business session</a:t>
            </a:r>
          </a:p>
        </p:txBody>
      </p:sp>
      <p:cxnSp>
        <p:nvCxnSpPr>
          <p:cNvPr id="49" name="Straight Arrow Connector 48"/>
          <p:cNvCxnSpPr/>
          <p:nvPr/>
        </p:nvCxnSpPr>
        <p:spPr>
          <a:xfrm flipH="1">
            <a:off x="3810002" y="1463690"/>
            <a:ext cx="227787" cy="30825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189846" y="1460598"/>
            <a:ext cx="209569" cy="30935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72" idx="3"/>
          </p:cNvCxnSpPr>
          <p:nvPr/>
        </p:nvCxnSpPr>
        <p:spPr>
          <a:xfrm>
            <a:off x="3751397" y="4392839"/>
            <a:ext cx="1330455" cy="653313"/>
          </a:xfrm>
          <a:prstGeom prst="bentConnector3">
            <a:avLst>
              <a:gd name="adj1" fmla="val 99746"/>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a:stretch>
            <a:fillRect/>
          </a:stretch>
        </p:blipFill>
        <p:spPr>
          <a:xfrm flipH="1">
            <a:off x="7002706" y="4387279"/>
            <a:ext cx="1226894" cy="783266"/>
          </a:xfrm>
          <a:prstGeom prst="rect">
            <a:avLst/>
          </a:prstGeom>
        </p:spPr>
      </p:pic>
      <p:sp>
        <p:nvSpPr>
          <p:cNvPr id="2" name="Rectangle 1"/>
          <p:cNvSpPr/>
          <p:nvPr/>
        </p:nvSpPr>
        <p:spPr>
          <a:xfrm>
            <a:off x="76200" y="76200"/>
            <a:ext cx="12039600" cy="6705600"/>
          </a:xfrm>
          <a:prstGeom prst="rect">
            <a:avLst/>
          </a:prstGeom>
          <a:noFill/>
          <a:ln w="4762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itle 12"/>
          <p:cNvSpPr txBox="1">
            <a:spLocks/>
          </p:cNvSpPr>
          <p:nvPr/>
        </p:nvSpPr>
        <p:spPr>
          <a:xfrm>
            <a:off x="252437" y="220089"/>
            <a:ext cx="2719364" cy="884024"/>
          </a:xfrm>
          <a:prstGeom prst="rect">
            <a:avLst/>
          </a:prstGeom>
        </p:spPr>
        <p:txBody>
          <a:bodyPr vert="horz" lIns="91440" tIns="45720" rIns="91440" bIns="45720" rtlCol="0" anchor="b">
            <a:no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3600" b="1" kern="1200" cap="none" spc="0">
                <a:ln w="22225">
                  <a:solidFill>
                    <a:schemeClr val="tx2"/>
                  </a:solidFill>
                  <a:prstDash val="solid"/>
                </a:ln>
                <a:solidFill>
                  <a:schemeClr val="tx2"/>
                </a:solidFill>
                <a:effectLst/>
                <a:latin typeface="+mj-lt"/>
                <a:ea typeface="+mj-ea"/>
                <a:cs typeface="+mj-cs"/>
              </a:defRPr>
            </a:lvl1pPr>
          </a:lstStyle>
          <a:p>
            <a:pPr>
              <a:defRPr/>
            </a:pPr>
            <a:r>
              <a:rPr lang="en-US" dirty="0">
                <a:ln w="22225">
                  <a:solidFill>
                    <a:srgbClr val="C00000"/>
                  </a:solidFill>
                  <a:prstDash val="solid"/>
                </a:ln>
                <a:solidFill>
                  <a:srgbClr val="C00000"/>
                </a:solidFill>
                <a:latin typeface="Century Gothic" panose="020B0502020202020204"/>
              </a:rPr>
              <a:t/>
            </a:r>
            <a:br>
              <a:rPr lang="en-US" dirty="0">
                <a:ln w="22225">
                  <a:solidFill>
                    <a:srgbClr val="C00000"/>
                  </a:solidFill>
                  <a:prstDash val="solid"/>
                </a:ln>
                <a:solidFill>
                  <a:srgbClr val="C00000"/>
                </a:solidFill>
                <a:latin typeface="Century Gothic" panose="020B0502020202020204"/>
              </a:rPr>
            </a:br>
            <a:r>
              <a:rPr lang="en-US" sz="2800" dirty="0">
                <a:ln w="22225">
                  <a:solidFill>
                    <a:srgbClr val="C00000"/>
                  </a:solidFill>
                  <a:prstDash val="solid"/>
                </a:ln>
                <a:solidFill>
                  <a:srgbClr val="C00000"/>
                </a:solidFill>
                <a:latin typeface="Century Gothic" panose="020B0502020202020204"/>
              </a:rPr>
              <a:t>Proposed</a:t>
            </a:r>
            <a:br>
              <a:rPr lang="en-US" sz="2800" dirty="0">
                <a:ln w="22225">
                  <a:solidFill>
                    <a:srgbClr val="C00000"/>
                  </a:solidFill>
                  <a:prstDash val="solid"/>
                </a:ln>
                <a:solidFill>
                  <a:srgbClr val="C00000"/>
                </a:solidFill>
                <a:latin typeface="Century Gothic" panose="020B0502020202020204"/>
              </a:rPr>
            </a:br>
            <a:r>
              <a:rPr lang="en-US" sz="2800" dirty="0">
                <a:ln w="22225">
                  <a:solidFill>
                    <a:srgbClr val="C00000"/>
                  </a:solidFill>
                  <a:prstDash val="solid"/>
                </a:ln>
                <a:solidFill>
                  <a:srgbClr val="C00000"/>
                </a:solidFill>
                <a:latin typeface="Century Gothic" panose="020B0502020202020204"/>
              </a:rPr>
              <a:t>Rules &amp; Tools</a:t>
            </a:r>
          </a:p>
        </p:txBody>
      </p:sp>
    </p:spTree>
    <p:extLst>
      <p:ext uri="{BB962C8B-B14F-4D97-AF65-F5344CB8AC3E}">
        <p14:creationId xmlns:p14="http://schemas.microsoft.com/office/powerpoint/2010/main" val="2185840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Table sample"/>
          <p:cNvGraphicFramePr>
            <a:graphicFrameLocks noGrp="1"/>
          </p:cNvGraphicFramePr>
          <p:nvPr>
            <p:ph sz="half" idx="1"/>
            <p:extLst/>
          </p:nvPr>
        </p:nvGraphicFramePr>
        <p:xfrm>
          <a:off x="1828800" y="838201"/>
          <a:ext cx="9601200" cy="5257803"/>
        </p:xfrm>
        <a:graphic>
          <a:graphicData uri="http://schemas.openxmlformats.org/drawingml/2006/table">
            <a:tbl>
              <a:tblPr firstRow="1" bandRow="1">
                <a:tableStyleId>{6E25E649-3F16-4E02-A733-19D2CDBF48F0}</a:tableStyleId>
              </a:tblPr>
              <a:tblGrid>
                <a:gridCol w="9601200"/>
              </a:tblGrid>
              <a:tr h="844048">
                <a:tc>
                  <a:txBody>
                    <a:bodyPr/>
                    <a:lstStyle/>
                    <a:p>
                      <a:endParaRPr lang="en-US" dirty="0"/>
                    </a:p>
                  </a:txBody>
                  <a:tcPr marL="92231" marR="92231" anchor="ctr">
                    <a:solidFill>
                      <a:schemeClr val="tx1">
                        <a:lumMod val="75000"/>
                      </a:schemeClr>
                    </a:solidFill>
                  </a:tcPr>
                </a:tc>
              </a:tr>
              <a:tr h="844048">
                <a:tc>
                  <a:txBody>
                    <a:bodyPr/>
                    <a:lstStyle/>
                    <a:p>
                      <a:pPr marL="457200" indent="-457200">
                        <a:buClr>
                          <a:srgbClr val="C00000"/>
                        </a:buClr>
                        <a:buFont typeface="Wingdings" panose="05000000000000000000" pitchFamily="2" charset="2"/>
                        <a:buChar char="§"/>
                      </a:pPr>
                      <a:r>
                        <a:rPr lang="en-US" sz="2900" dirty="0" smtClean="0"/>
                        <a:t>Strategic</a:t>
                      </a:r>
                      <a:r>
                        <a:rPr lang="en-US" sz="2900" baseline="0" dirty="0" smtClean="0"/>
                        <a:t> Plan &amp; Proposed Project Plans</a:t>
                      </a:r>
                      <a:endParaRPr lang="en-US" sz="2900" b="1" dirty="0"/>
                    </a:p>
                  </a:txBody>
                  <a:tcPr marL="92231" marR="92231" anchor="ctr"/>
                </a:tc>
              </a:tr>
              <a:tr h="844048">
                <a:tc>
                  <a:txBody>
                    <a:bodyPr/>
                    <a:lstStyle/>
                    <a:p>
                      <a:pPr marL="457200" indent="-457200">
                        <a:buClr>
                          <a:srgbClr val="C00000"/>
                        </a:buClr>
                        <a:buFont typeface="Wingdings" panose="05000000000000000000" pitchFamily="2" charset="2"/>
                        <a:buChar char="§"/>
                      </a:pPr>
                      <a:r>
                        <a:rPr lang="en-US" sz="2900" dirty="0" smtClean="0"/>
                        <a:t>Proposed Budget &amp; Cover</a:t>
                      </a:r>
                      <a:endParaRPr lang="en-US" sz="2900" b="1" dirty="0"/>
                    </a:p>
                  </a:txBody>
                  <a:tcPr marL="92231" marR="92231" anchor="ctr"/>
                </a:tc>
              </a:tr>
              <a:tr h="1037563">
                <a:tc>
                  <a:txBody>
                    <a:bodyPr/>
                    <a:lstStyle/>
                    <a:p>
                      <a:pPr marL="457200" indent="-457200">
                        <a:buClr>
                          <a:srgbClr val="C00000"/>
                        </a:buClr>
                        <a:buFont typeface="Wingdings" panose="05000000000000000000" pitchFamily="2" charset="2"/>
                        <a:buChar char="§"/>
                      </a:pPr>
                      <a:r>
                        <a:rPr lang="en-US" sz="2900" dirty="0" smtClean="0"/>
                        <a:t>Proposed Rules &amp; Tools for WSC Decision-making</a:t>
                      </a:r>
                      <a:endParaRPr lang="en-US" sz="2900" b="1" dirty="0"/>
                    </a:p>
                  </a:txBody>
                  <a:tcPr marL="92231" marR="92231" anchor="ctr"/>
                </a:tc>
              </a:tr>
              <a:tr h="844048">
                <a:tc>
                  <a:txBody>
                    <a:bodyPr/>
                    <a:lstStyle/>
                    <a:p>
                      <a:pPr marL="457200" indent="-457200">
                        <a:buClr>
                          <a:srgbClr val="C00000"/>
                        </a:buClr>
                        <a:buFont typeface="Wingdings" panose="05000000000000000000" pitchFamily="2" charset="2"/>
                        <a:buChar char="§"/>
                      </a:pPr>
                      <a:r>
                        <a:rPr lang="en-US" sz="2900" dirty="0" smtClean="0"/>
                        <a:t>WSC Seating </a:t>
                      </a:r>
                      <a:r>
                        <a:rPr lang="en-US" sz="2900" baseline="0" dirty="0" smtClean="0"/>
                        <a:t>Report </a:t>
                      </a:r>
                      <a:endParaRPr lang="en-US" sz="2900" b="1" dirty="0"/>
                    </a:p>
                  </a:txBody>
                  <a:tcPr marL="92231" marR="92231" anchor="ctr"/>
                </a:tc>
              </a:tr>
              <a:tr h="844048">
                <a:tc>
                  <a:txBody>
                    <a:bodyPr/>
                    <a:lstStyle/>
                    <a:p>
                      <a:pPr marL="457200" indent="-457200">
                        <a:buClr>
                          <a:srgbClr val="C00000"/>
                        </a:buClr>
                        <a:buFont typeface="Wingdings" panose="05000000000000000000" pitchFamily="2" charset="2"/>
                        <a:buChar char="§"/>
                      </a:pPr>
                      <a:r>
                        <a:rPr lang="en-US" sz="2900" dirty="0" smtClean="0"/>
                        <a:t>Regional Ideas Submitted for WSC Consideration</a:t>
                      </a:r>
                      <a:endParaRPr lang="en-US" sz="2900" b="1" dirty="0"/>
                    </a:p>
                  </a:txBody>
                  <a:tcPr marL="92231" marR="92231" anchor="ctr"/>
                </a:tc>
              </a:tr>
            </a:tbl>
          </a:graphicData>
        </a:graphic>
      </p:graphicFrame>
      <p:sp>
        <p:nvSpPr>
          <p:cNvPr id="2" name="Title 1"/>
          <p:cNvSpPr>
            <a:spLocks noGrp="1"/>
          </p:cNvSpPr>
          <p:nvPr>
            <p:ph type="title"/>
          </p:nvPr>
        </p:nvSpPr>
        <p:spPr>
          <a:xfrm>
            <a:off x="4667250" y="990601"/>
            <a:ext cx="3543300" cy="609601"/>
          </a:xfrm>
        </p:spPr>
        <p:txBody>
          <a:bodyPr>
            <a:noAutofit/>
          </a:bodyPr>
          <a:lstStyle/>
          <a:p>
            <a:r>
              <a:rPr lang="en-US" sz="4000" dirty="0"/>
              <a:t>CAT Contents</a:t>
            </a:r>
          </a:p>
        </p:txBody>
      </p:sp>
    </p:spTree>
    <p:extLst>
      <p:ext uri="{BB962C8B-B14F-4D97-AF65-F5344CB8AC3E}">
        <p14:creationId xmlns:p14="http://schemas.microsoft.com/office/powerpoint/2010/main" val="118623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905001" y="1080822"/>
            <a:ext cx="9609342" cy="2348179"/>
          </a:xfrm>
        </p:spPr>
        <p:txBody>
          <a:bodyPr/>
          <a:lstStyle/>
          <a:p>
            <a:pPr algn="r"/>
            <a:r>
              <a:rPr lang="en-US" dirty="0" smtClean="0">
                <a:effectLst>
                  <a:outerShdw blurRad="38100" dist="38100" dir="2700000" algn="tl">
                    <a:srgbClr val="000000">
                      <a:alpha val="43137"/>
                    </a:srgbClr>
                  </a:outerShdw>
                </a:effectLst>
                <a:latin typeface="Century Gothic" panose="020B0502020202020204" pitchFamily="34" charset="0"/>
              </a:rPr>
              <a:t>2016</a:t>
            </a:r>
            <a:br>
              <a:rPr lang="en-US" dirty="0" smtClean="0">
                <a:effectLst>
                  <a:outerShdw blurRad="38100" dist="38100" dir="2700000" algn="tl">
                    <a:srgbClr val="000000">
                      <a:alpha val="43137"/>
                    </a:srgbClr>
                  </a:outerShdw>
                </a:effectLst>
                <a:latin typeface="Century Gothic" panose="020B0502020202020204" pitchFamily="34" charset="0"/>
              </a:rPr>
            </a:br>
            <a:r>
              <a:rPr lang="en-US" dirty="0" smtClean="0">
                <a:effectLst>
                  <a:outerShdw blurRad="38100" dist="38100" dir="2700000" algn="tl">
                    <a:srgbClr val="000000">
                      <a:alpha val="43137"/>
                    </a:srgbClr>
                  </a:outerShdw>
                </a:effectLst>
                <a:latin typeface="Century Gothic" panose="020B0502020202020204" pitchFamily="34" charset="0"/>
              </a:rPr>
              <a:t>WSC Seating Report</a:t>
            </a:r>
            <a:endParaRPr lang="en-US" dirty="0">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819400"/>
            <a:ext cx="4953000" cy="4953000"/>
          </a:xfrm>
          <a:prstGeom prst="rect">
            <a:avLst/>
          </a:prstGeom>
        </p:spPr>
      </p:pic>
    </p:spTree>
    <p:extLst>
      <p:ext uri="{BB962C8B-B14F-4D97-AF65-F5344CB8AC3E}">
        <p14:creationId xmlns:p14="http://schemas.microsoft.com/office/powerpoint/2010/main" val="222559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601788" y="1873122"/>
            <a:ext cx="9980612" cy="4451478"/>
          </a:xfrm>
        </p:spPr>
        <p:txBody>
          <a:bodyPr>
            <a:noAutofit/>
          </a:bodyPr>
          <a:lstStyle/>
          <a:p>
            <a:pPr lvl="0"/>
            <a:r>
              <a:rPr lang="en-US" sz="3100" b="1" dirty="0">
                <a:solidFill>
                  <a:schemeClr val="bg1"/>
                </a:solidFill>
              </a:rPr>
              <a:t>Seating is an issue that has challenged</a:t>
            </a:r>
            <a:br>
              <a:rPr lang="en-US" sz="3100" b="1" dirty="0">
                <a:solidFill>
                  <a:schemeClr val="bg1"/>
                </a:solidFill>
              </a:rPr>
            </a:br>
            <a:r>
              <a:rPr lang="en-US" sz="3100" b="1" dirty="0">
                <a:solidFill>
                  <a:schemeClr val="bg1"/>
                </a:solidFill>
              </a:rPr>
              <a:t>Conferences over the years </a:t>
            </a:r>
          </a:p>
          <a:p>
            <a:pPr lvl="0"/>
            <a:r>
              <a:rPr lang="en-US" sz="3100" b="1" dirty="0">
                <a:solidFill>
                  <a:schemeClr val="bg1"/>
                </a:solidFill>
              </a:rPr>
              <a:t>Need a more sustainable and effective WSC</a:t>
            </a:r>
          </a:p>
          <a:p>
            <a:pPr lvl="0"/>
            <a:r>
              <a:rPr lang="en-US" sz="3100" b="1" dirty="0">
                <a:solidFill>
                  <a:schemeClr val="bg1"/>
                </a:solidFill>
              </a:rPr>
              <a:t>Current seating criteria have proven ineffective,</a:t>
            </a:r>
            <a:br>
              <a:rPr lang="en-US" sz="3100" b="1" dirty="0">
                <a:solidFill>
                  <a:schemeClr val="bg1"/>
                </a:solidFill>
              </a:rPr>
            </a:br>
            <a:r>
              <a:rPr lang="en-US" sz="3100" b="1" dirty="0">
                <a:solidFill>
                  <a:schemeClr val="bg1"/>
                </a:solidFill>
              </a:rPr>
              <a:t>and decisions have become increasingly difficult</a:t>
            </a:r>
          </a:p>
          <a:p>
            <a:r>
              <a:rPr lang="en-US" sz="3100" b="1" dirty="0">
                <a:solidFill>
                  <a:schemeClr val="bg1"/>
                </a:solidFill>
              </a:rPr>
              <a:t>Ongoing discussion about the future of the WSC</a:t>
            </a:r>
          </a:p>
          <a:p>
            <a:pPr lvl="0"/>
            <a:r>
              <a:rPr lang="en-US" sz="3100" b="1" dirty="0">
                <a:solidFill>
                  <a:schemeClr val="bg1"/>
                </a:solidFill>
              </a:rPr>
              <a:t>With WSC discussion, hope to develop</a:t>
            </a:r>
            <a:br>
              <a:rPr lang="en-US" sz="3100" b="1" dirty="0">
                <a:solidFill>
                  <a:schemeClr val="bg1"/>
                </a:solidFill>
              </a:rPr>
            </a:br>
            <a:r>
              <a:rPr lang="en-US" sz="3100" b="1" dirty="0">
                <a:solidFill>
                  <a:schemeClr val="bg1"/>
                </a:solidFill>
              </a:rPr>
              <a:t>viable options for future</a:t>
            </a:r>
          </a:p>
          <a:p>
            <a:pPr lvl="0"/>
            <a:endParaRPr lang="en-US" b="1" dirty="0" smtClean="0">
              <a:solidFill>
                <a:schemeClr val="bg1"/>
              </a:solidFill>
            </a:endParaRPr>
          </a:p>
        </p:txBody>
      </p:sp>
      <p:sp>
        <p:nvSpPr>
          <p:cNvPr id="13" name="Title 12"/>
          <p:cNvSpPr>
            <a:spLocks noGrp="1"/>
          </p:cNvSpPr>
          <p:nvPr>
            <p:ph type="title"/>
          </p:nvPr>
        </p:nvSpPr>
        <p:spPr>
          <a:xfrm>
            <a:off x="2068133" y="612649"/>
            <a:ext cx="9782801" cy="1239837"/>
          </a:xfrm>
        </p:spPr>
        <p:txBody>
          <a:bodyPr>
            <a:noAutofit/>
          </a:bodyPr>
          <a:lstStyle/>
          <a:p>
            <a:pPr algn="r"/>
            <a:r>
              <a:rPr lang="en-US" dirty="0" smtClean="0"/>
              <a:t>2016 </a:t>
            </a:r>
            <a:r>
              <a:rPr lang="en-US" sz="4000" dirty="0"/>
              <a:t/>
            </a:r>
            <a:br>
              <a:rPr lang="en-US" sz="4000" dirty="0"/>
            </a:br>
            <a:r>
              <a:rPr lang="en-US" sz="4000" dirty="0"/>
              <a:t>WSC Seating Report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Tree>
    <p:extLst>
      <p:ext uri="{BB962C8B-B14F-4D97-AF65-F5344CB8AC3E}">
        <p14:creationId xmlns:p14="http://schemas.microsoft.com/office/powerpoint/2010/main" val="202489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601789" y="1981200"/>
            <a:ext cx="9782801" cy="4800600"/>
          </a:xfrm>
        </p:spPr>
        <p:txBody>
          <a:bodyPr>
            <a:noAutofit/>
          </a:bodyPr>
          <a:lstStyle/>
          <a:p>
            <a:pPr>
              <a:spcAft>
                <a:spcPts val="600"/>
              </a:spcAft>
            </a:pPr>
            <a:r>
              <a:rPr lang="en-US" sz="3600" b="1" dirty="0">
                <a:solidFill>
                  <a:schemeClr val="bg1"/>
                </a:solidFill>
              </a:rPr>
              <a:t>Eight regions completed seating requests</a:t>
            </a:r>
          </a:p>
          <a:p>
            <a:pPr>
              <a:spcAft>
                <a:spcPts val="600"/>
              </a:spcAft>
            </a:pPr>
            <a:r>
              <a:rPr lang="en-US" sz="3600" b="1" dirty="0">
                <a:solidFill>
                  <a:schemeClr val="bg1"/>
                </a:solidFill>
              </a:rPr>
              <a:t>Seating workgroup formed for first time since 2006: three RDs and one Board member</a:t>
            </a:r>
          </a:p>
          <a:p>
            <a:pPr lvl="0"/>
            <a:r>
              <a:rPr lang="en-US" sz="3600" b="1" dirty="0">
                <a:solidFill>
                  <a:schemeClr val="bg1"/>
                </a:solidFill>
              </a:rPr>
              <a:t>The WSC is in a process of </a:t>
            </a:r>
            <a:r>
              <a:rPr lang="en-US" sz="3600" b="1" dirty="0" smtClean="0">
                <a:solidFill>
                  <a:schemeClr val="bg1"/>
                </a:solidFill>
              </a:rPr>
              <a:t>change,</a:t>
            </a:r>
            <a:br>
              <a:rPr lang="en-US" sz="3600" b="1" dirty="0" smtClean="0">
                <a:solidFill>
                  <a:schemeClr val="bg1"/>
                </a:solidFill>
              </a:rPr>
            </a:br>
            <a:r>
              <a:rPr lang="en-US" sz="3600" b="1" dirty="0" smtClean="0">
                <a:solidFill>
                  <a:schemeClr val="bg1"/>
                </a:solidFill>
              </a:rPr>
              <a:t>but </a:t>
            </a:r>
            <a:r>
              <a:rPr lang="en-US" sz="3600" b="1" dirty="0">
                <a:solidFill>
                  <a:schemeClr val="bg1"/>
                </a:solidFill>
              </a:rPr>
              <a:t>must still deal with the current</a:t>
            </a:r>
            <a:br>
              <a:rPr lang="en-US" sz="3600" b="1" dirty="0">
                <a:solidFill>
                  <a:schemeClr val="bg1"/>
                </a:solidFill>
              </a:rPr>
            </a:br>
            <a:r>
              <a:rPr lang="en-US" sz="3600" b="1" dirty="0">
                <a:solidFill>
                  <a:schemeClr val="bg1"/>
                </a:solidFill>
              </a:rPr>
              <a:t>reality of seating</a:t>
            </a:r>
          </a:p>
          <a:p>
            <a:pPr lvl="1"/>
            <a:endParaRPr lang="en-US" sz="3200" b="1" dirty="0">
              <a:solidFill>
                <a:schemeClr val="bg1"/>
              </a:solidFill>
            </a:endParaRPr>
          </a:p>
          <a:p>
            <a:pPr lvl="1"/>
            <a:endParaRPr lang="en-US" sz="3200" b="1" dirty="0">
              <a:solidFill>
                <a:schemeClr val="bg1"/>
              </a:solidFill>
            </a:endParaRPr>
          </a:p>
        </p:txBody>
      </p:sp>
      <p:sp>
        <p:nvSpPr>
          <p:cNvPr id="13" name="Title 12"/>
          <p:cNvSpPr>
            <a:spLocks noGrp="1"/>
          </p:cNvSpPr>
          <p:nvPr>
            <p:ph type="title"/>
          </p:nvPr>
        </p:nvSpPr>
        <p:spPr>
          <a:xfrm>
            <a:off x="1723400" y="436564"/>
            <a:ext cx="9782801" cy="1239837"/>
          </a:xfrm>
        </p:spPr>
        <p:txBody>
          <a:bodyPr>
            <a:noAutofit/>
          </a:bodyPr>
          <a:lstStyle/>
          <a:p>
            <a:pPr algn="r"/>
            <a:r>
              <a:rPr lang="en-US" dirty="0" smtClean="0"/>
              <a:t>2016 </a:t>
            </a:r>
            <a:r>
              <a:rPr lang="en-US" sz="4000" dirty="0"/>
              <a:t/>
            </a:r>
            <a:br>
              <a:rPr lang="en-US" sz="4000" dirty="0"/>
            </a:br>
            <a:r>
              <a:rPr lang="en-US" sz="4000" dirty="0"/>
              <a:t>WSC Seating Report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Tree>
    <p:extLst>
      <p:ext uri="{BB962C8B-B14F-4D97-AF65-F5344CB8AC3E}">
        <p14:creationId xmlns:p14="http://schemas.microsoft.com/office/powerpoint/2010/main" val="295562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601789" y="1752600"/>
            <a:ext cx="9782801" cy="2667000"/>
          </a:xfrm>
        </p:spPr>
        <p:txBody>
          <a:bodyPr>
            <a:noAutofit/>
          </a:bodyPr>
          <a:lstStyle/>
          <a:p>
            <a:pPr lvl="0">
              <a:spcAft>
                <a:spcPts val="600"/>
              </a:spcAft>
            </a:pPr>
            <a:r>
              <a:rPr lang="en-US" sz="3600" b="1" dirty="0">
                <a:solidFill>
                  <a:schemeClr val="bg1"/>
                </a:solidFill>
              </a:rPr>
              <a:t>If the WSC chooses to seat new participants, the WB believes the best course of action may be the workgroup’s recommendation to seat only the three that meet </a:t>
            </a:r>
            <a:r>
              <a:rPr lang="en-US" sz="3600" b="1" dirty="0" smtClean="0">
                <a:solidFill>
                  <a:schemeClr val="bg1"/>
                </a:solidFill>
              </a:rPr>
              <a:t>criteria:</a:t>
            </a:r>
          </a:p>
          <a:p>
            <a:pPr lvl="1"/>
            <a:endParaRPr lang="en-US" sz="3200" b="1" dirty="0">
              <a:solidFill>
                <a:schemeClr val="bg1"/>
              </a:solidFill>
            </a:endParaRPr>
          </a:p>
          <a:p>
            <a:pPr lvl="1"/>
            <a:endParaRPr lang="en-US" sz="3200" b="1" dirty="0">
              <a:solidFill>
                <a:schemeClr val="bg1"/>
              </a:solidFill>
            </a:endParaRPr>
          </a:p>
        </p:txBody>
      </p:sp>
      <p:sp>
        <p:nvSpPr>
          <p:cNvPr id="13" name="Title 12"/>
          <p:cNvSpPr>
            <a:spLocks noGrp="1"/>
          </p:cNvSpPr>
          <p:nvPr>
            <p:ph type="title"/>
          </p:nvPr>
        </p:nvSpPr>
        <p:spPr>
          <a:xfrm>
            <a:off x="1723400" y="436564"/>
            <a:ext cx="9782801" cy="1239837"/>
          </a:xfrm>
        </p:spPr>
        <p:txBody>
          <a:bodyPr>
            <a:noAutofit/>
          </a:bodyPr>
          <a:lstStyle/>
          <a:p>
            <a:pPr algn="r"/>
            <a:r>
              <a:rPr lang="en-US" dirty="0" smtClean="0"/>
              <a:t>2016 </a:t>
            </a:r>
            <a:r>
              <a:rPr lang="en-US" sz="4000" dirty="0"/>
              <a:t/>
            </a:r>
            <a:br>
              <a:rPr lang="en-US" sz="4000" dirty="0"/>
            </a:br>
            <a:r>
              <a:rPr lang="en-US" sz="4000" dirty="0"/>
              <a:t>WSC Seating Report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2" name="TextBox 1"/>
          <p:cNvSpPr txBox="1"/>
          <p:nvPr/>
        </p:nvSpPr>
        <p:spPr>
          <a:xfrm>
            <a:off x="1053148" y="4096512"/>
            <a:ext cx="9782801" cy="2481072"/>
          </a:xfrm>
          <a:prstGeom prst="rect">
            <a:avLst/>
          </a:prstGeom>
          <a:noFill/>
          <a:ln>
            <a:noFill/>
          </a:ln>
        </p:spPr>
        <p:txBody>
          <a:bodyPr wrap="square" lIns="45720" rIns="45720" rtlCol="0" anchor="ctr" anchorCtr="0">
            <a:noAutofit/>
          </a:bodyPr>
          <a:lstStyle/>
          <a:p>
            <a:pPr marL="2743200" lvl="5" indent="-457200">
              <a:buClr>
                <a:srgbClr val="C00000"/>
              </a:buClr>
              <a:buFont typeface="Wingdings" panose="05000000000000000000" pitchFamily="2" charset="2"/>
              <a:buChar char="§"/>
            </a:pPr>
            <a:r>
              <a:rPr lang="en-US" sz="3200" b="1" dirty="0">
                <a:solidFill>
                  <a:schemeClr val="bg1"/>
                </a:solidFill>
              </a:rPr>
              <a:t>Grand Sao </a:t>
            </a:r>
            <a:r>
              <a:rPr lang="en-US" sz="3200" b="1" dirty="0" smtClean="0">
                <a:solidFill>
                  <a:schemeClr val="bg1"/>
                </a:solidFill>
              </a:rPr>
              <a:t>Paulo Region</a:t>
            </a:r>
          </a:p>
          <a:p>
            <a:pPr marL="2743200" lvl="5" indent="-457200">
              <a:buClr>
                <a:srgbClr val="C00000"/>
              </a:buClr>
              <a:buFont typeface="Wingdings" panose="05000000000000000000" pitchFamily="2" charset="2"/>
              <a:buChar char="§"/>
            </a:pPr>
            <a:r>
              <a:rPr lang="en-US" sz="3200" b="1" dirty="0" smtClean="0">
                <a:solidFill>
                  <a:schemeClr val="bg1"/>
                </a:solidFill>
              </a:rPr>
              <a:t>HOW </a:t>
            </a:r>
            <a:r>
              <a:rPr lang="en-US" sz="3200" b="1" dirty="0">
                <a:solidFill>
                  <a:schemeClr val="bg1"/>
                </a:solidFill>
              </a:rPr>
              <a:t>Region</a:t>
            </a:r>
          </a:p>
          <a:p>
            <a:pPr marL="2743200" lvl="5" indent="-457200">
              <a:buClr>
                <a:srgbClr val="C00000"/>
              </a:buClr>
              <a:buFont typeface="Wingdings" panose="05000000000000000000" pitchFamily="2" charset="2"/>
              <a:buChar char="§"/>
            </a:pPr>
            <a:r>
              <a:rPr lang="en-US" sz="3200" b="1" dirty="0">
                <a:solidFill>
                  <a:schemeClr val="bg1"/>
                </a:solidFill>
              </a:rPr>
              <a:t>Rio de </a:t>
            </a:r>
            <a:r>
              <a:rPr lang="en-US" sz="3200" b="1" dirty="0" smtClean="0">
                <a:solidFill>
                  <a:schemeClr val="bg1"/>
                </a:solidFill>
              </a:rPr>
              <a:t>Janeiro Region</a:t>
            </a:r>
            <a:endParaRPr lang="en-US" sz="3200" b="1" dirty="0">
              <a:solidFill>
                <a:schemeClr val="bg1"/>
              </a:solidFill>
            </a:endParaRPr>
          </a:p>
        </p:txBody>
      </p:sp>
    </p:spTree>
    <p:extLst>
      <p:ext uri="{BB962C8B-B14F-4D97-AF65-F5344CB8AC3E}">
        <p14:creationId xmlns:p14="http://schemas.microsoft.com/office/powerpoint/2010/main" val="26700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87624" y="1080823"/>
            <a:ext cx="10226719" cy="1578402"/>
          </a:xfrm>
        </p:spPr>
        <p:txBody>
          <a:bodyPr/>
          <a:lstStyle/>
          <a:p>
            <a:pPr algn="r"/>
            <a:r>
              <a:rPr lang="en-US" sz="4800" dirty="0" smtClean="0">
                <a:effectLst>
                  <a:outerShdw blurRad="38100" dist="38100" dir="2700000" algn="tl">
                    <a:srgbClr val="000000">
                      <a:alpha val="43137"/>
                    </a:srgbClr>
                  </a:outerShdw>
                </a:effectLst>
                <a:latin typeface="Century Gothic" panose="020B0502020202020204" pitchFamily="34" charset="0"/>
              </a:rPr>
              <a:t>Regional Ideas Submitted for Conference Consideration</a:t>
            </a:r>
            <a:endParaRPr lang="en-US" sz="4800" dirty="0">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819400"/>
            <a:ext cx="4953000" cy="4953000"/>
          </a:xfrm>
          <a:prstGeom prst="rect">
            <a:avLst/>
          </a:prstGeom>
        </p:spPr>
      </p:pic>
    </p:spTree>
    <p:extLst>
      <p:ext uri="{BB962C8B-B14F-4D97-AF65-F5344CB8AC3E}">
        <p14:creationId xmlns:p14="http://schemas.microsoft.com/office/powerpoint/2010/main" val="123574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601789" y="1773238"/>
            <a:ext cx="9782801" cy="4398963"/>
          </a:xfrm>
        </p:spPr>
        <p:txBody>
          <a:bodyPr>
            <a:noAutofit/>
          </a:bodyPr>
          <a:lstStyle/>
          <a:p>
            <a:pPr lvl="0"/>
            <a:r>
              <a:rPr lang="en-US" sz="3500" b="1" dirty="0">
                <a:solidFill>
                  <a:schemeClr val="bg1"/>
                </a:solidFill>
              </a:rPr>
              <a:t>This is a new way for regions to submit ideas for other Conference participants</a:t>
            </a:r>
            <a:br>
              <a:rPr lang="en-US" sz="3500" b="1" dirty="0">
                <a:solidFill>
                  <a:schemeClr val="bg1"/>
                </a:solidFill>
              </a:rPr>
            </a:br>
            <a:r>
              <a:rPr lang="en-US" sz="3500" b="1" dirty="0">
                <a:solidFill>
                  <a:schemeClr val="bg1"/>
                </a:solidFill>
              </a:rPr>
              <a:t>to consider</a:t>
            </a:r>
          </a:p>
          <a:p>
            <a:pPr lvl="0"/>
            <a:r>
              <a:rPr lang="en-US" sz="3500" b="1" dirty="0">
                <a:solidFill>
                  <a:schemeClr val="bg1"/>
                </a:solidFill>
              </a:rPr>
              <a:t>Evolving process; may want to work on</a:t>
            </a:r>
          </a:p>
          <a:p>
            <a:pPr lvl="1"/>
            <a:r>
              <a:rPr lang="en-US" sz="3100" b="1" dirty="0">
                <a:solidFill>
                  <a:schemeClr val="bg1"/>
                </a:solidFill>
              </a:rPr>
              <a:t>parameters/process for submitting material</a:t>
            </a:r>
          </a:p>
          <a:p>
            <a:pPr lvl="1">
              <a:spcAft>
                <a:spcPts val="1200"/>
              </a:spcAft>
            </a:pPr>
            <a:r>
              <a:rPr lang="en-US" sz="3100" b="1" dirty="0">
                <a:solidFill>
                  <a:schemeClr val="bg1"/>
                </a:solidFill>
              </a:rPr>
              <a:t>how to frame ideas to discuss and collect meaningful input</a:t>
            </a:r>
          </a:p>
          <a:p>
            <a:r>
              <a:rPr lang="en-US" sz="3500" b="1" dirty="0">
                <a:solidFill>
                  <a:schemeClr val="bg1"/>
                </a:solidFill>
              </a:rPr>
              <a:t>One region sent material…</a:t>
            </a:r>
          </a:p>
          <a:p>
            <a:pPr lvl="0"/>
            <a:endParaRPr lang="en-US" sz="3500" b="1" dirty="0">
              <a:solidFill>
                <a:schemeClr val="bg1"/>
              </a:solidFill>
            </a:endParaRPr>
          </a:p>
        </p:txBody>
      </p:sp>
      <p:sp>
        <p:nvSpPr>
          <p:cNvPr id="13" name="Title 12"/>
          <p:cNvSpPr>
            <a:spLocks noGrp="1"/>
          </p:cNvSpPr>
          <p:nvPr>
            <p:ph type="title"/>
          </p:nvPr>
        </p:nvSpPr>
        <p:spPr>
          <a:xfrm>
            <a:off x="2057401" y="228601"/>
            <a:ext cx="9782801" cy="1316037"/>
          </a:xfrm>
        </p:spPr>
        <p:txBody>
          <a:bodyPr>
            <a:noAutofit/>
          </a:bodyPr>
          <a:lstStyle/>
          <a:p>
            <a:r>
              <a:rPr lang="en-US" sz="4000" dirty="0"/>
              <a:t/>
            </a:r>
            <a:br>
              <a:rPr lang="en-US" sz="4000" dirty="0"/>
            </a:br>
            <a:r>
              <a:rPr lang="en-US" sz="4000" dirty="0"/>
              <a:t>Regional Ideas Submitted for Conference Consideration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Tree>
    <p:extLst>
      <p:ext uri="{BB962C8B-B14F-4D97-AF65-F5344CB8AC3E}">
        <p14:creationId xmlns:p14="http://schemas.microsoft.com/office/powerpoint/2010/main" val="242364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447800" y="1717674"/>
            <a:ext cx="10134600" cy="4759326"/>
          </a:xfrm>
        </p:spPr>
        <p:txBody>
          <a:bodyPr>
            <a:normAutofit/>
          </a:bodyPr>
          <a:lstStyle/>
          <a:p>
            <a:pPr>
              <a:spcAft>
                <a:spcPts val="600"/>
              </a:spcAft>
            </a:pPr>
            <a:r>
              <a:rPr lang="en-US" sz="3300" b="1" dirty="0">
                <a:solidFill>
                  <a:schemeClr val="bg1"/>
                </a:solidFill>
              </a:rPr>
              <a:t>Fellowship Issue Discussion Topics (IDTs) selection process. During each Conference year:</a:t>
            </a:r>
          </a:p>
          <a:p>
            <a:pPr lvl="1">
              <a:spcAft>
                <a:spcPts val="600"/>
              </a:spcAft>
            </a:pPr>
            <a:r>
              <a:rPr lang="en-US" sz="2900" b="1" dirty="0">
                <a:solidFill>
                  <a:schemeClr val="bg1"/>
                </a:solidFill>
              </a:rPr>
              <a:t>Members, groups, areas, </a:t>
            </a:r>
            <a:r>
              <a:rPr lang="en-US" sz="2900" b="1" dirty="0" smtClean="0">
                <a:solidFill>
                  <a:schemeClr val="bg1"/>
                </a:solidFill>
              </a:rPr>
              <a:t>regions &amp; zones </a:t>
            </a:r>
            <a:r>
              <a:rPr lang="en-US" sz="2900" b="1" dirty="0">
                <a:solidFill>
                  <a:schemeClr val="bg1"/>
                </a:solidFill>
              </a:rPr>
              <a:t>can submit IDT ideas online beginning 1 August </a:t>
            </a:r>
          </a:p>
          <a:p>
            <a:pPr lvl="1">
              <a:spcAft>
                <a:spcPts val="600"/>
              </a:spcAft>
            </a:pPr>
            <a:r>
              <a:rPr lang="en-US" sz="2900" b="1" dirty="0">
                <a:solidFill>
                  <a:schemeClr val="bg1"/>
                </a:solidFill>
              </a:rPr>
              <a:t>1 February (before the next WSC), </a:t>
            </a:r>
            <a:r>
              <a:rPr lang="en-US" sz="2900" b="1" dirty="0" smtClean="0">
                <a:solidFill>
                  <a:schemeClr val="bg1"/>
                </a:solidFill>
              </a:rPr>
              <a:t>Fellowship</a:t>
            </a:r>
            <a:br>
              <a:rPr lang="en-US" sz="2900" b="1" dirty="0" smtClean="0">
                <a:solidFill>
                  <a:schemeClr val="bg1"/>
                </a:solidFill>
              </a:rPr>
            </a:br>
            <a:r>
              <a:rPr lang="en-US" sz="2900" b="1" dirty="0" smtClean="0">
                <a:solidFill>
                  <a:schemeClr val="bg1"/>
                </a:solidFill>
              </a:rPr>
              <a:t>votes </a:t>
            </a:r>
            <a:r>
              <a:rPr lang="en-US" sz="2900" b="1" dirty="0" smtClean="0">
                <a:solidFill>
                  <a:srgbClr val="171616"/>
                </a:solidFill>
              </a:rPr>
              <a:t>on </a:t>
            </a:r>
            <a:r>
              <a:rPr lang="en-US" sz="2900" b="1" dirty="0">
                <a:solidFill>
                  <a:srgbClr val="171616"/>
                </a:solidFill>
              </a:rPr>
              <a:t>ideas submitted </a:t>
            </a:r>
            <a:r>
              <a:rPr lang="en-US" sz="2900" b="1" dirty="0">
                <a:solidFill>
                  <a:schemeClr val="bg1"/>
                </a:solidFill>
              </a:rPr>
              <a:t>online</a:t>
            </a:r>
          </a:p>
          <a:p>
            <a:pPr lvl="1"/>
            <a:r>
              <a:rPr lang="en-US" sz="2900" b="1" dirty="0">
                <a:solidFill>
                  <a:schemeClr val="bg1"/>
                </a:solidFill>
              </a:rPr>
              <a:t>Top six ideas included in </a:t>
            </a:r>
            <a:r>
              <a:rPr lang="en-US" sz="2900" b="1" i="1" dirty="0">
                <a:solidFill>
                  <a:schemeClr val="bg1"/>
                </a:solidFill>
              </a:rPr>
              <a:t>CAR</a:t>
            </a:r>
            <a:r>
              <a:rPr lang="en-US" sz="2900" b="1" dirty="0">
                <a:solidFill>
                  <a:schemeClr val="bg1"/>
                </a:solidFill>
              </a:rPr>
              <a:t> &amp; voted on</a:t>
            </a:r>
            <a:br>
              <a:rPr lang="en-US" sz="2900" b="1" dirty="0">
                <a:solidFill>
                  <a:schemeClr val="bg1"/>
                </a:solidFill>
              </a:rPr>
            </a:br>
            <a:r>
              <a:rPr lang="en-US" sz="2900" b="1" dirty="0">
                <a:solidFill>
                  <a:schemeClr val="bg1"/>
                </a:solidFill>
              </a:rPr>
              <a:t>in new business; top three voted on </a:t>
            </a:r>
            <a:r>
              <a:rPr lang="en-US" sz="2900" b="1" dirty="0" smtClean="0">
                <a:solidFill>
                  <a:schemeClr val="bg1"/>
                </a:solidFill>
              </a:rPr>
              <a:t>in</a:t>
            </a:r>
            <a:br>
              <a:rPr lang="en-US" sz="2900" b="1" dirty="0" smtClean="0">
                <a:solidFill>
                  <a:schemeClr val="bg1"/>
                </a:solidFill>
              </a:rPr>
            </a:br>
            <a:r>
              <a:rPr lang="en-US" sz="2900" b="1" dirty="0" smtClean="0">
                <a:solidFill>
                  <a:schemeClr val="bg1"/>
                </a:solidFill>
              </a:rPr>
              <a:t>new business </a:t>
            </a:r>
            <a:r>
              <a:rPr lang="en-US" sz="2900" b="1" dirty="0">
                <a:solidFill>
                  <a:schemeClr val="bg1"/>
                </a:solidFill>
              </a:rPr>
              <a:t>are IDTs for next cycle</a:t>
            </a:r>
          </a:p>
        </p:txBody>
      </p:sp>
      <p:sp>
        <p:nvSpPr>
          <p:cNvPr id="13" name="Title 12"/>
          <p:cNvSpPr>
            <a:spLocks noGrp="1"/>
          </p:cNvSpPr>
          <p:nvPr>
            <p:ph type="title"/>
          </p:nvPr>
        </p:nvSpPr>
        <p:spPr>
          <a:xfrm>
            <a:off x="2057401" y="228601"/>
            <a:ext cx="9782801" cy="1316037"/>
          </a:xfrm>
        </p:spPr>
        <p:txBody>
          <a:bodyPr>
            <a:noAutofit/>
          </a:bodyPr>
          <a:lstStyle/>
          <a:p>
            <a:r>
              <a:rPr lang="en-US" sz="4000" dirty="0"/>
              <a:t/>
            </a:r>
            <a:br>
              <a:rPr lang="en-US" sz="4000" dirty="0"/>
            </a:br>
            <a:r>
              <a:rPr lang="en-US" sz="4000" dirty="0"/>
              <a:t>Regional Idea Submitted for Conference Consideration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Tree>
    <p:extLst>
      <p:ext uri="{BB962C8B-B14F-4D97-AF65-F5344CB8AC3E}">
        <p14:creationId xmlns:p14="http://schemas.microsoft.com/office/powerpoint/2010/main" val="107761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1" y="1401097"/>
            <a:ext cx="7704343" cy="5228303"/>
          </a:xfrm>
        </p:spPr>
        <p:txBody>
          <a:bodyPr>
            <a:noAutofit/>
          </a:bodyPr>
          <a:lstStyle/>
          <a:p>
            <a:pPr algn="r"/>
            <a:r>
              <a:rPr lang="en-US" b="1" i="1" dirty="0" smtClean="0">
                <a:solidFill>
                  <a:schemeClr val="bg1"/>
                </a:solidFill>
                <a:effectLst>
                  <a:outerShdw blurRad="38100" dist="38100" dir="2700000" algn="tl">
                    <a:srgbClr val="000000">
                      <a:alpha val="43137"/>
                    </a:srgbClr>
                  </a:outerShdw>
                </a:effectLst>
                <a:latin typeface="Century Gothic" panose="020B0502020202020204" pitchFamily="34" charset="0"/>
              </a:rPr>
              <a:t>CAR</a:t>
            </a: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rPr>
              <a:t> &amp; CAT </a:t>
            </a:r>
          </a:p>
          <a:p>
            <a:pPr algn="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hlinkClick r:id="rId2"/>
              </a:rPr>
              <a:t>www.na.org/conference</a:t>
            </a:r>
            <a:endPar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Username: wsc2016</a:t>
            </a:r>
          </a:p>
          <a:p>
            <a:pPr algn="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Password: CP2016</a:t>
            </a:r>
          </a:p>
          <a:p>
            <a:pPr algn="r"/>
            <a:endParaRPr lang="en-US"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rPr>
              <a:t>Deadline for Regional Reports</a:t>
            </a:r>
          </a:p>
          <a:p>
            <a:pPr algn="r"/>
            <a:r>
              <a:rPr lang="en-US" sz="2400" dirty="0">
                <a:solidFill>
                  <a:schemeClr val="bg1"/>
                </a:solidFill>
                <a:effectLst>
                  <a:outerShdw blurRad="38100" dist="38100" dir="2700000" algn="tl">
                    <a:srgbClr val="000000">
                      <a:alpha val="43137"/>
                    </a:srgbClr>
                  </a:outerShdw>
                </a:effectLst>
                <a:latin typeface="Century Gothic" panose="020B0502020202020204" pitchFamily="34" charset="0"/>
              </a:rPr>
              <a:t>and other </a:t>
            </a:r>
            <a:r>
              <a:rPr lang="en-US" sz="2400" i="1" dirty="0">
                <a:solidFill>
                  <a:schemeClr val="bg1"/>
                </a:solidFill>
                <a:effectLst>
                  <a:outerShdw blurRad="38100" dist="38100" dir="2700000" algn="tl">
                    <a:srgbClr val="000000">
                      <a:alpha val="43137"/>
                    </a:srgbClr>
                  </a:outerShdw>
                </a:effectLst>
                <a:latin typeface="Century Gothic" panose="020B0502020202020204" pitchFamily="34" charset="0"/>
              </a:rPr>
              <a:t>Conference Report </a:t>
            </a:r>
            <a:r>
              <a:rPr lang="en-US" sz="2400" dirty="0">
                <a:solidFill>
                  <a:schemeClr val="bg1"/>
                </a:solidFill>
                <a:effectLst>
                  <a:outerShdw blurRad="38100" dist="38100" dir="2700000" algn="tl">
                    <a:srgbClr val="000000">
                      <a:alpha val="43137"/>
                    </a:srgbClr>
                  </a:outerShdw>
                </a:effectLst>
                <a:latin typeface="Century Gothic" panose="020B0502020202020204" pitchFamily="34" charset="0"/>
              </a:rPr>
              <a:t>material</a:t>
            </a: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rPr>
              <a:t/>
            </a:r>
            <a:b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rPr>
            </a:br>
            <a:r>
              <a:rPr lang="en-US" b="1" dirty="0" smtClean="0">
                <a:solidFill>
                  <a:srgbClr val="C00000"/>
                </a:solidFill>
                <a:effectLst>
                  <a:outerShdw blurRad="38100" dist="38100" dir="2700000" algn="tl">
                    <a:srgbClr val="000000">
                      <a:alpha val="43137"/>
                    </a:srgbClr>
                  </a:outerShdw>
                </a:effectLst>
                <a:latin typeface="Century Gothic" panose="020B0502020202020204" pitchFamily="34" charset="0"/>
              </a:rPr>
              <a:t>15 February 2016</a:t>
            </a:r>
          </a:p>
          <a:p>
            <a:pPr algn="r"/>
            <a:endParaRPr lang="en-US"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rPr>
              <a:t>Questions, Comments, Ideas</a:t>
            </a:r>
          </a:p>
          <a:p>
            <a:pPr algn="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hlinkClick r:id="rId3"/>
              </a:rPr>
              <a:t>worldboard@na.org</a:t>
            </a: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b="1" i="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endParaRPr lang="en-US" b="1"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Title 2"/>
          <p:cNvSpPr>
            <a:spLocks noGrp="1"/>
          </p:cNvSpPr>
          <p:nvPr>
            <p:ph type="ctrTitle"/>
          </p:nvPr>
        </p:nvSpPr>
        <p:spPr>
          <a:xfrm>
            <a:off x="1981201" y="76200"/>
            <a:ext cx="8923543" cy="1295400"/>
          </a:xfrm>
        </p:spPr>
        <p:txBody>
          <a:bodyPr/>
          <a:lstStyle/>
          <a:p>
            <a:r>
              <a:rPr lang="en-US" sz="4000" dirty="0">
                <a:effectLst>
                  <a:outerShdw blurRad="38100" dist="38100" dir="2700000" algn="tl">
                    <a:srgbClr val="000000">
                      <a:alpha val="43137"/>
                    </a:srgbClr>
                  </a:outerShdw>
                </a:effectLst>
                <a:latin typeface="Century Gothic" panose="020B0502020202020204" pitchFamily="34" charset="0"/>
              </a:rPr>
              <a:t>Preparing for the</a:t>
            </a:r>
            <a:br>
              <a:rPr lang="en-US" sz="4000" dirty="0">
                <a:effectLst>
                  <a:outerShdw blurRad="38100" dist="38100" dir="2700000" algn="tl">
                    <a:srgbClr val="000000">
                      <a:alpha val="43137"/>
                    </a:srgbClr>
                  </a:outerShdw>
                </a:effectLst>
                <a:latin typeface="Century Gothic" panose="020B0502020202020204" pitchFamily="34" charset="0"/>
              </a:rPr>
            </a:br>
            <a:r>
              <a:rPr lang="en-US" sz="4000" dirty="0">
                <a:effectLst>
                  <a:outerShdw blurRad="38100" dist="38100" dir="2700000" algn="tl">
                    <a:srgbClr val="000000">
                      <a:alpha val="43137"/>
                    </a:srgbClr>
                  </a:outerShdw>
                </a:effectLst>
                <a:latin typeface="Century Gothic" panose="020B0502020202020204" pitchFamily="34" charset="0"/>
              </a:rPr>
              <a:t>World Service Conference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2819400"/>
            <a:ext cx="4953000" cy="4953000"/>
          </a:xfrm>
          <a:prstGeom prst="rect">
            <a:avLst/>
          </a:prstGeom>
        </p:spPr>
      </p:pic>
    </p:spTree>
    <p:extLst>
      <p:ext uri="{BB962C8B-B14F-4D97-AF65-F5344CB8AC3E}">
        <p14:creationId xmlns:p14="http://schemas.microsoft.com/office/powerpoint/2010/main" val="255664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94431" y="3066176"/>
            <a:ext cx="8802420" cy="3540233"/>
            <a:chOff x="2694431" y="3066176"/>
            <a:chExt cx="8802420" cy="3540233"/>
          </a:xfrm>
        </p:grpSpPr>
        <p:sp>
          <p:nvSpPr>
            <p:cNvPr id="5" name="TextBox 4"/>
            <p:cNvSpPr txBox="1"/>
            <p:nvPr/>
          </p:nvSpPr>
          <p:spPr>
            <a:xfrm>
              <a:off x="2694431" y="5516880"/>
              <a:ext cx="3975137" cy="1089529"/>
            </a:xfrm>
            <a:prstGeom prst="rect">
              <a:avLst/>
            </a:prstGeom>
            <a:noFill/>
          </p:spPr>
          <p:txBody>
            <a:bodyPr wrap="square" rtlCol="0">
              <a:spAutoFit/>
            </a:bodyPr>
            <a:lstStyle/>
            <a:p>
              <a:pPr algn="r">
                <a:lnSpc>
                  <a:spcPct val="90000"/>
                </a:lnSpc>
              </a:pPr>
              <a:r>
                <a:rPr lang="en-US" sz="7200" b="1" dirty="0">
                  <a:solidFill>
                    <a:srgbClr val="C00000"/>
                  </a:solidFill>
                </a:rPr>
                <a:t>t</a:t>
              </a:r>
              <a:r>
                <a:rPr lang="en-US" sz="7200" b="1" dirty="0" smtClean="0">
                  <a:solidFill>
                    <a:srgbClr val="C00000"/>
                  </a:solidFill>
                </a:rPr>
                <a:t>he end</a:t>
              </a:r>
              <a:endParaRPr lang="en-US" sz="7200"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648" y="3066176"/>
              <a:ext cx="4949203" cy="3286580"/>
            </a:xfrm>
            <a:prstGeom prst="rect">
              <a:avLst/>
            </a:prstGeom>
          </p:spPr>
        </p:pic>
      </p:grpSp>
      <p:cxnSp>
        <p:nvCxnSpPr>
          <p:cNvPr id="6" name="Straight Connector 5"/>
          <p:cNvCxnSpPr/>
          <p:nvPr/>
        </p:nvCxnSpPr>
        <p:spPr>
          <a:xfrm flipH="1">
            <a:off x="2" y="6352756"/>
            <a:ext cx="11887198" cy="0"/>
          </a:xfrm>
          <a:prstGeom prst="line">
            <a:avLst/>
          </a:prstGeom>
          <a:ln w="44450">
            <a:solidFill>
              <a:srgbClr val="C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05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662121" y="1752600"/>
            <a:ext cx="9244292" cy="5486400"/>
          </a:xfrm>
        </p:spPr>
        <p:txBody>
          <a:bodyPr>
            <a:noAutofit/>
          </a:bodyPr>
          <a:lstStyle/>
          <a:p>
            <a:pPr lvl="0"/>
            <a:r>
              <a:rPr lang="en-US" sz="3600" b="1" dirty="0">
                <a:solidFill>
                  <a:schemeClr val="bg1"/>
                </a:solidFill>
              </a:rPr>
              <a:t>The World Board plans to offer a motion to change an outdated reference to NA World Services vision: </a:t>
            </a:r>
          </a:p>
          <a:p>
            <a:pPr lvl="1">
              <a:lnSpc>
                <a:spcPts val="5000"/>
              </a:lnSpc>
              <a:spcBef>
                <a:spcPts val="1800"/>
              </a:spcBef>
            </a:pPr>
            <a:r>
              <a:rPr lang="en-US" sz="3200" b="1" i="1" dirty="0">
                <a:solidFill>
                  <a:schemeClr val="bg1"/>
                </a:solidFill>
              </a:rPr>
              <a:t>Participants propose and gain fellowship consensus on initiatives that further </a:t>
            </a:r>
            <a:r>
              <a:rPr lang="en-US" sz="3200" b="1" i="1" strike="sngStrike" dirty="0">
                <a:solidFill>
                  <a:srgbClr val="C00000"/>
                </a:solidFill>
              </a:rPr>
              <a:t>the NA World Services vision</a:t>
            </a:r>
            <a:r>
              <a:rPr lang="en-US" sz="3200" b="1" i="1" dirty="0">
                <a:solidFill>
                  <a:schemeClr val="bg1"/>
                </a:solidFill>
              </a:rPr>
              <a:t> A Vision for NA </a:t>
            </a:r>
            <a:r>
              <a:rPr lang="en-US" sz="3200" b="1" i="1" dirty="0" smtClean="0">
                <a:solidFill>
                  <a:schemeClr val="bg1"/>
                </a:solidFill>
              </a:rPr>
              <a:t>Service…</a:t>
            </a:r>
            <a:endParaRPr lang="en-US" sz="3200" b="1" i="1" dirty="0">
              <a:solidFill>
                <a:schemeClr val="bg1"/>
              </a:solidFill>
            </a:endParaRPr>
          </a:p>
          <a:p>
            <a:pPr marL="0" indent="0">
              <a:buNone/>
            </a:pPr>
            <a:endParaRPr lang="en-US" sz="36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13" y="4144297"/>
            <a:ext cx="3115870" cy="3347685"/>
          </a:xfrm>
          <a:prstGeom prst="rect">
            <a:avLst/>
          </a:prstGeom>
          <a:ln w="12700">
            <a:noFill/>
          </a:ln>
        </p:spPr>
      </p:pic>
      <p:sp>
        <p:nvSpPr>
          <p:cNvPr id="5" name="Title 4"/>
          <p:cNvSpPr>
            <a:spLocks noGrp="1"/>
          </p:cNvSpPr>
          <p:nvPr>
            <p:ph type="title"/>
          </p:nvPr>
        </p:nvSpPr>
        <p:spPr>
          <a:xfrm>
            <a:off x="1662120" y="939800"/>
            <a:ext cx="9244292" cy="812800"/>
          </a:xfrm>
        </p:spPr>
        <p:txBody>
          <a:bodyPr anchor="ctr" anchorCtr="0">
            <a:normAutofit/>
          </a:bodyPr>
          <a:lstStyle/>
          <a:p>
            <a:r>
              <a:rPr lang="en-US" sz="4000" dirty="0"/>
              <a:t>WSC Mission Statement</a:t>
            </a:r>
          </a:p>
        </p:txBody>
      </p:sp>
    </p:spTree>
    <p:extLst>
      <p:ext uri="{BB962C8B-B14F-4D97-AF65-F5344CB8AC3E}">
        <p14:creationId xmlns:p14="http://schemas.microsoft.com/office/powerpoint/2010/main" val="62829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905001" y="1080822"/>
            <a:ext cx="9609342" cy="2348179"/>
          </a:xfrm>
        </p:spPr>
        <p:txBody>
          <a:bodyPr/>
          <a:lstStyle/>
          <a:p>
            <a:pPr algn="r"/>
            <a:r>
              <a:rPr lang="en-US" dirty="0" smtClean="0">
                <a:effectLst>
                  <a:outerShdw blurRad="38100" dist="38100" dir="2700000" algn="tl">
                    <a:srgbClr val="000000">
                      <a:alpha val="43137"/>
                    </a:srgbClr>
                  </a:outerShdw>
                </a:effectLst>
                <a:latin typeface="Century Gothic" panose="020B0502020202020204" pitchFamily="34" charset="0"/>
              </a:rPr>
              <a:t>2016-2018</a:t>
            </a:r>
            <a:br>
              <a:rPr lang="en-US" dirty="0" smtClean="0">
                <a:effectLst>
                  <a:outerShdw blurRad="38100" dist="38100" dir="2700000" algn="tl">
                    <a:srgbClr val="000000">
                      <a:alpha val="43137"/>
                    </a:srgbClr>
                  </a:outerShdw>
                </a:effectLst>
                <a:latin typeface="Century Gothic" panose="020B0502020202020204" pitchFamily="34" charset="0"/>
              </a:rPr>
            </a:br>
            <a:r>
              <a:rPr lang="en-US" dirty="0" smtClean="0">
                <a:effectLst>
                  <a:outerShdw blurRad="38100" dist="38100" dir="2700000" algn="tl">
                    <a:srgbClr val="000000">
                      <a:alpha val="43137"/>
                    </a:srgbClr>
                  </a:outerShdw>
                </a:effectLst>
                <a:latin typeface="Century Gothic" panose="020B0502020202020204" pitchFamily="34" charset="0"/>
              </a:rPr>
              <a:t>Strategic Plan &amp; Proposed Project Plans</a:t>
            </a:r>
            <a:endParaRPr lang="en-US" dirty="0">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819400"/>
            <a:ext cx="4953000" cy="4953000"/>
          </a:xfrm>
          <a:prstGeom prst="rect">
            <a:avLst/>
          </a:prstGeom>
        </p:spPr>
      </p:pic>
    </p:spTree>
    <p:extLst>
      <p:ext uri="{BB962C8B-B14F-4D97-AF65-F5344CB8AC3E}">
        <p14:creationId xmlns:p14="http://schemas.microsoft.com/office/powerpoint/2010/main" val="11122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1" y="914401"/>
            <a:ext cx="9782801" cy="1239837"/>
          </a:xfrm>
        </p:spPr>
        <p:txBody>
          <a:bodyPr>
            <a:noAutofit/>
          </a:bodyPr>
          <a:lstStyle/>
          <a:p>
            <a:r>
              <a:rPr lang="en-US" dirty="0" smtClean="0"/>
              <a:t>2016-2018</a:t>
            </a:r>
            <a:br>
              <a:rPr lang="en-US" dirty="0" smtClean="0"/>
            </a:br>
            <a:r>
              <a:rPr lang="en-US" sz="4000" dirty="0"/>
              <a:t>Strategic Plan &amp; Proposed Project Plans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5" name="Content Placeholder 13"/>
          <p:cNvSpPr txBox="1">
            <a:spLocks/>
          </p:cNvSpPr>
          <p:nvPr/>
        </p:nvSpPr>
        <p:spPr>
          <a:xfrm>
            <a:off x="1600201" y="2286000"/>
            <a:ext cx="9782801" cy="4572000"/>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Clr>
                <a:schemeClr val="tx2"/>
              </a:buClr>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Clr>
                <a:schemeClr val="tx2"/>
              </a:buClr>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Clr>
                <a:schemeClr val="tx2"/>
              </a:buClr>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Clr>
                <a:schemeClr val="tx2"/>
              </a:buClr>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9pPr>
          </a:lstStyle>
          <a:p>
            <a:pPr>
              <a:spcAft>
                <a:spcPts val="600"/>
              </a:spcAft>
              <a:buClr>
                <a:srgbClr val="C00000"/>
              </a:buClr>
            </a:pPr>
            <a:r>
              <a:rPr lang="en-US" sz="3500" b="1" dirty="0">
                <a:solidFill>
                  <a:srgbClr val="171616"/>
                </a:solidFill>
              </a:rPr>
              <a:t>New simpler format</a:t>
            </a:r>
          </a:p>
          <a:p>
            <a:pPr>
              <a:spcAft>
                <a:spcPts val="600"/>
              </a:spcAft>
              <a:buClr>
                <a:srgbClr val="C00000"/>
              </a:buClr>
            </a:pPr>
            <a:r>
              <a:rPr lang="en-US" sz="3500" b="1" dirty="0">
                <a:solidFill>
                  <a:srgbClr val="171616"/>
                </a:solidFill>
              </a:rPr>
              <a:t>Includes update on 2014-2016 projects</a:t>
            </a:r>
          </a:p>
          <a:p>
            <a:pPr>
              <a:spcAft>
                <a:spcPts val="600"/>
              </a:spcAft>
              <a:buClr>
                <a:srgbClr val="C00000"/>
              </a:buClr>
            </a:pPr>
            <a:r>
              <a:rPr lang="en-US" sz="3500" b="1" dirty="0">
                <a:solidFill>
                  <a:srgbClr val="171616"/>
                </a:solidFill>
              </a:rPr>
              <a:t>Project plans explain the scope of the work</a:t>
            </a:r>
          </a:p>
          <a:p>
            <a:pPr>
              <a:buClr>
                <a:srgbClr val="C00000"/>
              </a:buClr>
            </a:pPr>
            <a:r>
              <a:rPr lang="en-US" sz="3500" b="1" dirty="0">
                <a:solidFill>
                  <a:srgbClr val="171616"/>
                </a:solidFill>
              </a:rPr>
              <a:t>We always propose more projects than</a:t>
            </a:r>
            <a:br>
              <a:rPr lang="en-US" sz="3500" b="1" dirty="0">
                <a:solidFill>
                  <a:srgbClr val="171616"/>
                </a:solidFill>
              </a:rPr>
            </a:br>
            <a:r>
              <a:rPr lang="en-US" sz="3500" b="1" dirty="0">
                <a:solidFill>
                  <a:srgbClr val="171616"/>
                </a:solidFill>
              </a:rPr>
              <a:t>we expect to be able to complete</a:t>
            </a:r>
          </a:p>
          <a:p>
            <a:pPr marL="0" indent="0">
              <a:buClr>
                <a:srgbClr val="C00000"/>
              </a:buClr>
              <a:buNone/>
            </a:pPr>
            <a:endParaRPr lang="en-US" sz="3600" b="1" dirty="0">
              <a:solidFill>
                <a:srgbClr val="171616"/>
              </a:solidFill>
            </a:endParaRPr>
          </a:p>
        </p:txBody>
      </p:sp>
    </p:spTree>
    <p:extLst>
      <p:ext uri="{BB962C8B-B14F-4D97-AF65-F5344CB8AC3E}">
        <p14:creationId xmlns:p14="http://schemas.microsoft.com/office/powerpoint/2010/main" val="214760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8637" y="914401"/>
            <a:ext cx="9782801" cy="1239837"/>
          </a:xfrm>
        </p:spPr>
        <p:txBody>
          <a:bodyPr>
            <a:noAutofit/>
          </a:bodyPr>
          <a:lstStyle/>
          <a:p>
            <a:r>
              <a:rPr lang="en-US" dirty="0" smtClean="0"/>
              <a:t>2016-2018</a:t>
            </a:r>
            <a:br>
              <a:rPr lang="en-US" dirty="0" smtClean="0"/>
            </a:br>
            <a:r>
              <a:rPr lang="en-US" sz="4000" dirty="0"/>
              <a:t>Strategic Plan &amp; Proposed Project Plans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6" name="Content Placeholder 13"/>
          <p:cNvSpPr>
            <a:spLocks noGrp="1"/>
          </p:cNvSpPr>
          <p:nvPr>
            <p:ph idx="1"/>
          </p:nvPr>
        </p:nvSpPr>
        <p:spPr>
          <a:xfrm>
            <a:off x="1601789" y="2286000"/>
            <a:ext cx="9782801" cy="4572000"/>
          </a:xfrm>
        </p:spPr>
        <p:txBody>
          <a:bodyPr>
            <a:noAutofit/>
          </a:bodyPr>
          <a:lstStyle/>
          <a:p>
            <a:pPr>
              <a:spcAft>
                <a:spcPts val="1200"/>
              </a:spcAft>
            </a:pPr>
            <a:r>
              <a:rPr lang="en-US" sz="3600" b="1" dirty="0">
                <a:solidFill>
                  <a:schemeClr val="bg1"/>
                </a:solidFill>
              </a:rPr>
              <a:t>Getting work done more economically</a:t>
            </a:r>
          </a:p>
          <a:p>
            <a:pPr lvl="1">
              <a:spcAft>
                <a:spcPts val="600"/>
              </a:spcAft>
            </a:pPr>
            <a:r>
              <a:rPr lang="en-US" sz="3200" b="1" dirty="0">
                <a:solidFill>
                  <a:schemeClr val="bg1"/>
                </a:solidFill>
              </a:rPr>
              <a:t>Mixture of virtual and face-to-face meetings</a:t>
            </a:r>
          </a:p>
          <a:p>
            <a:pPr lvl="1">
              <a:spcAft>
                <a:spcPts val="600"/>
              </a:spcAft>
            </a:pPr>
            <a:r>
              <a:rPr lang="en-US" sz="3200" b="1" dirty="0">
                <a:solidFill>
                  <a:schemeClr val="bg1"/>
                </a:solidFill>
              </a:rPr>
              <a:t>Use of focus groups</a:t>
            </a:r>
          </a:p>
          <a:p>
            <a:pPr lvl="1">
              <a:spcAft>
                <a:spcPts val="1200"/>
              </a:spcAft>
            </a:pPr>
            <a:r>
              <a:rPr lang="en-US" sz="3200" b="1" dirty="0">
                <a:solidFill>
                  <a:schemeClr val="bg1"/>
                </a:solidFill>
              </a:rPr>
              <a:t>“Talking” via email &amp; other electronic means</a:t>
            </a:r>
          </a:p>
          <a:p>
            <a:pPr marL="365760" lvl="1" indent="0">
              <a:buNone/>
            </a:pPr>
            <a:endParaRPr lang="en-US" sz="2800" b="1" dirty="0">
              <a:solidFill>
                <a:schemeClr val="bg1"/>
              </a:solidFill>
            </a:endParaRPr>
          </a:p>
        </p:txBody>
      </p:sp>
    </p:spTree>
    <p:extLst>
      <p:ext uri="{BB962C8B-B14F-4D97-AF65-F5344CB8AC3E}">
        <p14:creationId xmlns:p14="http://schemas.microsoft.com/office/powerpoint/2010/main" val="233295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8637" y="914401"/>
            <a:ext cx="9782801" cy="1239837"/>
          </a:xfrm>
        </p:spPr>
        <p:txBody>
          <a:bodyPr>
            <a:noAutofit/>
          </a:bodyPr>
          <a:lstStyle/>
          <a:p>
            <a:r>
              <a:rPr lang="en-US" dirty="0" smtClean="0"/>
              <a:t>2016-2018</a:t>
            </a:r>
            <a:br>
              <a:rPr lang="en-US" dirty="0" smtClean="0"/>
            </a:br>
            <a:r>
              <a:rPr lang="en-US" sz="4000" dirty="0"/>
              <a:t>Strategic Plan &amp; Proposed Project Plans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6" name="Content Placeholder 13"/>
          <p:cNvSpPr>
            <a:spLocks noGrp="1"/>
          </p:cNvSpPr>
          <p:nvPr>
            <p:ph idx="1"/>
          </p:nvPr>
        </p:nvSpPr>
        <p:spPr>
          <a:xfrm>
            <a:off x="1601789" y="2286000"/>
            <a:ext cx="9782801" cy="4572000"/>
          </a:xfrm>
        </p:spPr>
        <p:txBody>
          <a:bodyPr>
            <a:noAutofit/>
          </a:bodyPr>
          <a:lstStyle/>
          <a:p>
            <a:pPr marL="246888" lvl="1">
              <a:spcBef>
                <a:spcPts val="1400"/>
              </a:spcBef>
              <a:spcAft>
                <a:spcPts val="1200"/>
              </a:spcAft>
              <a:buFont typeface="Euphemia" pitchFamily="34" charset="0"/>
              <a:buChar char="›"/>
            </a:pPr>
            <a:r>
              <a:rPr lang="en-US" sz="3100" b="1" dirty="0">
                <a:solidFill>
                  <a:schemeClr val="bg1"/>
                </a:solidFill>
              </a:rPr>
              <a:t>A new approach to further collaborate:  </a:t>
            </a:r>
            <a:r>
              <a:rPr lang="en-US" sz="3200" b="1" dirty="0">
                <a:solidFill>
                  <a:schemeClr val="bg1"/>
                </a:solidFill>
              </a:rPr>
              <a:t>WSC will discuss, prioritize, and approve project plans</a:t>
            </a:r>
          </a:p>
          <a:p>
            <a:pPr marL="246888" lvl="1">
              <a:spcBef>
                <a:spcPts val="1400"/>
              </a:spcBef>
              <a:spcAft>
                <a:spcPts val="1200"/>
              </a:spcAft>
              <a:buFont typeface="Euphemia" pitchFamily="34" charset="0"/>
              <a:buChar char="›"/>
            </a:pPr>
            <a:r>
              <a:rPr lang="en-US" sz="3200" b="1" dirty="0">
                <a:solidFill>
                  <a:schemeClr val="bg1"/>
                </a:solidFill>
              </a:rPr>
              <a:t>Results of </a:t>
            </a:r>
            <a:r>
              <a:rPr lang="en-US" sz="3200" b="1" i="1" dirty="0">
                <a:solidFill>
                  <a:schemeClr val="bg1"/>
                </a:solidFill>
              </a:rPr>
              <a:t>CAR</a:t>
            </a:r>
            <a:r>
              <a:rPr lang="en-US" sz="3200" b="1" dirty="0">
                <a:solidFill>
                  <a:schemeClr val="bg1"/>
                </a:solidFill>
              </a:rPr>
              <a:t> survey will help </a:t>
            </a:r>
            <a:r>
              <a:rPr lang="en-US" sz="3200" b="1" dirty="0" smtClean="0">
                <a:solidFill>
                  <a:schemeClr val="bg1"/>
                </a:solidFill>
              </a:rPr>
              <a:t>determine</a:t>
            </a:r>
            <a:br>
              <a:rPr lang="en-US" sz="3200" b="1" dirty="0" smtClean="0">
                <a:solidFill>
                  <a:schemeClr val="bg1"/>
                </a:solidFill>
              </a:rPr>
            </a:br>
            <a:r>
              <a:rPr lang="en-US" sz="3200" b="1" dirty="0" smtClean="0">
                <a:solidFill>
                  <a:schemeClr val="bg1"/>
                </a:solidFill>
              </a:rPr>
              <a:t>the </a:t>
            </a:r>
            <a:r>
              <a:rPr lang="en-US" sz="3200" b="1" dirty="0">
                <a:solidFill>
                  <a:schemeClr val="bg1"/>
                </a:solidFill>
              </a:rPr>
              <a:t>focus of some projects</a:t>
            </a:r>
          </a:p>
          <a:p>
            <a:pPr marL="246888" lvl="1">
              <a:spcBef>
                <a:spcPts val="1400"/>
              </a:spcBef>
              <a:spcAft>
                <a:spcPts val="1200"/>
              </a:spcAft>
              <a:buFont typeface="Euphemia" pitchFamily="34" charset="0"/>
              <a:buChar char="›"/>
            </a:pPr>
            <a:r>
              <a:rPr lang="en-US" sz="3200" b="1" dirty="0">
                <a:solidFill>
                  <a:schemeClr val="bg1"/>
                </a:solidFill>
              </a:rPr>
              <a:t>Details and updates will be </a:t>
            </a:r>
            <a:r>
              <a:rPr lang="en-US" sz="3200" b="1" dirty="0" smtClean="0">
                <a:solidFill>
                  <a:schemeClr val="bg1"/>
                </a:solidFill>
              </a:rPr>
              <a:t>reported</a:t>
            </a:r>
            <a:br>
              <a:rPr lang="en-US" sz="3200" b="1" dirty="0" smtClean="0">
                <a:solidFill>
                  <a:schemeClr val="bg1"/>
                </a:solidFill>
              </a:rPr>
            </a:br>
            <a:r>
              <a:rPr lang="en-US" sz="3200" b="1" dirty="0" smtClean="0">
                <a:solidFill>
                  <a:schemeClr val="bg1"/>
                </a:solidFill>
              </a:rPr>
              <a:t>in </a:t>
            </a:r>
            <a:r>
              <a:rPr lang="en-US" sz="3200" b="1" i="1" dirty="0" smtClean="0">
                <a:solidFill>
                  <a:schemeClr val="bg1"/>
                </a:solidFill>
              </a:rPr>
              <a:t>NAWS </a:t>
            </a:r>
            <a:r>
              <a:rPr lang="en-US" sz="3200" b="1" i="1" dirty="0">
                <a:solidFill>
                  <a:schemeClr val="bg1"/>
                </a:solidFill>
              </a:rPr>
              <a:t>News</a:t>
            </a:r>
            <a:endParaRPr lang="en-US" sz="3200" b="1" dirty="0">
              <a:solidFill>
                <a:schemeClr val="bg1"/>
              </a:solidFill>
            </a:endParaRPr>
          </a:p>
        </p:txBody>
      </p:sp>
    </p:spTree>
    <p:extLst>
      <p:ext uri="{BB962C8B-B14F-4D97-AF65-F5344CB8AC3E}">
        <p14:creationId xmlns:p14="http://schemas.microsoft.com/office/powerpoint/2010/main" val="335306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8637" y="914401"/>
            <a:ext cx="9782801" cy="1239837"/>
          </a:xfrm>
        </p:spPr>
        <p:txBody>
          <a:bodyPr>
            <a:noAutofit/>
          </a:bodyPr>
          <a:lstStyle/>
          <a:p>
            <a:r>
              <a:rPr lang="en-US" dirty="0" smtClean="0"/>
              <a:t>2016-2018</a:t>
            </a:r>
            <a:br>
              <a:rPr lang="en-US" dirty="0" smtClean="0"/>
            </a:br>
            <a:r>
              <a:rPr lang="en-US" sz="4000" dirty="0"/>
              <a:t>Strategic Plan &amp; Proposed Project Plans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987" y="4419600"/>
            <a:ext cx="3001296" cy="3001296"/>
          </a:xfrm>
          <a:prstGeom prst="rect">
            <a:avLst/>
          </a:prstGeom>
        </p:spPr>
      </p:pic>
      <p:sp>
        <p:nvSpPr>
          <p:cNvPr id="6" name="Content Placeholder 13"/>
          <p:cNvSpPr>
            <a:spLocks noGrp="1"/>
          </p:cNvSpPr>
          <p:nvPr>
            <p:ph idx="1"/>
          </p:nvPr>
        </p:nvSpPr>
        <p:spPr>
          <a:xfrm>
            <a:off x="1601789" y="2286000"/>
            <a:ext cx="9782801" cy="4572000"/>
          </a:xfrm>
        </p:spPr>
        <p:txBody>
          <a:bodyPr>
            <a:noAutofit/>
          </a:bodyPr>
          <a:lstStyle/>
          <a:p>
            <a:pPr>
              <a:spcAft>
                <a:spcPts val="1200"/>
              </a:spcAft>
            </a:pPr>
            <a:r>
              <a:rPr lang="en-US" sz="3100" b="1" dirty="0">
                <a:solidFill>
                  <a:schemeClr val="bg1"/>
                </a:solidFill>
              </a:rPr>
              <a:t>Total budget for all projects ($200,000) is less than the Traditions Book Workgroup expense</a:t>
            </a:r>
          </a:p>
          <a:p>
            <a:pPr>
              <a:spcAft>
                <a:spcPts val="1200"/>
              </a:spcAft>
            </a:pPr>
            <a:r>
              <a:rPr lang="en-US" sz="3100" b="1" dirty="0">
                <a:solidFill>
                  <a:schemeClr val="bg1"/>
                </a:solidFill>
              </a:rPr>
              <a:t>$38,000 from 2014-2016 budget is being carried forward to PR project as a separate line item</a:t>
            </a:r>
            <a:endParaRPr lang="en-US" sz="2400" b="1" dirty="0">
              <a:solidFill>
                <a:schemeClr val="bg1"/>
              </a:solidFill>
            </a:endParaRPr>
          </a:p>
          <a:p>
            <a:pPr>
              <a:spcAft>
                <a:spcPts val="1200"/>
              </a:spcAft>
            </a:pPr>
            <a:r>
              <a:rPr lang="en-US" sz="3100" b="1" dirty="0">
                <a:solidFill>
                  <a:schemeClr val="bg1"/>
                </a:solidFill>
              </a:rPr>
              <a:t>Budget distribution will depend on results of Conference discussions</a:t>
            </a:r>
          </a:p>
          <a:p>
            <a:pPr lvl="1"/>
            <a:endParaRPr lang="en-US" sz="2800" b="1" dirty="0">
              <a:solidFill>
                <a:schemeClr val="bg1"/>
              </a:solidFill>
            </a:endParaRPr>
          </a:p>
        </p:txBody>
      </p:sp>
    </p:spTree>
    <p:extLst>
      <p:ext uri="{BB962C8B-B14F-4D97-AF65-F5344CB8AC3E}">
        <p14:creationId xmlns:p14="http://schemas.microsoft.com/office/powerpoint/2010/main" val="191892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Jigsaw design template">
  <a:themeElements>
    <a:clrScheme name="Custom 5">
      <a:dk1>
        <a:srgbClr val="171616"/>
      </a:dk1>
      <a:lt1>
        <a:srgbClr val="FFFFFF"/>
      </a:lt1>
      <a:dk2>
        <a:srgbClr val="C6C3C3"/>
      </a:dk2>
      <a:lt2>
        <a:srgbClr val="C00000"/>
      </a:lt2>
      <a:accent1>
        <a:srgbClr val="FC0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Jigsaw design template" id="{14C4544E-5D6E-4A0E-A4F6-43B5568F88FA}" vid="{794A1C51-6A02-405C-B010-53747BB716D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2379</Words>
  <Application>Microsoft Office PowerPoint</Application>
  <PresentationFormat>Widescreen</PresentationFormat>
  <Paragraphs>245</Paragraphs>
  <Slides>38</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Century Gothic</vt:lpstr>
      <vt:lpstr>Euphemia</vt:lpstr>
      <vt:lpstr>Wingdings</vt:lpstr>
      <vt:lpstr>Jigsaw design template</vt:lpstr>
      <vt:lpstr>1_Office Theme</vt:lpstr>
      <vt:lpstr>2016 Conference Approval Track Material</vt:lpstr>
      <vt:lpstr>Conference Approval Track (CAT) Material</vt:lpstr>
      <vt:lpstr>CAT Contents</vt:lpstr>
      <vt:lpstr>WSC Mission Statement</vt:lpstr>
      <vt:lpstr>2016-2018 Strategic Plan &amp; Proposed Project Plans</vt:lpstr>
      <vt:lpstr>2016-2018 Strategic Plan &amp; Proposed Project Plans</vt:lpstr>
      <vt:lpstr>2016-2018 Strategic Plan &amp; Proposed Project Plans</vt:lpstr>
      <vt:lpstr>2016-2018 Strategic Plan &amp; Proposed Project Plans</vt:lpstr>
      <vt:lpstr>2016-2018 Strategic Plan &amp; Proposed Project Plans</vt:lpstr>
      <vt:lpstr>2016-2018 Strategic Plan &amp; Proposed Project Plans</vt:lpstr>
      <vt:lpstr>Project Plans Recovery Literature </vt:lpstr>
      <vt:lpstr>Project Plans Service Tools</vt:lpstr>
      <vt:lpstr>Project Plans Collaboration</vt:lpstr>
      <vt:lpstr>Project Plans Future of the WSC</vt:lpstr>
      <vt:lpstr>Project Plans Fellowship Development &amp; Public Relations</vt:lpstr>
      <vt:lpstr>Project Plans Social Media for PR</vt:lpstr>
      <vt:lpstr>2016-2018 Objectives without Project Plans</vt:lpstr>
      <vt:lpstr>2016-2018 Objectives without Project Plans</vt:lpstr>
      <vt:lpstr>2016-2018 Proposed Budget</vt:lpstr>
      <vt:lpstr>2016-2018 Proposed Budget</vt:lpstr>
      <vt:lpstr>  2016-2018 Proposed Budget  </vt:lpstr>
      <vt:lpstr>  2016-2018 Proposed Budget  </vt:lpstr>
      <vt:lpstr>2016-2018 Proposed Budget</vt:lpstr>
      <vt:lpstr>2016-2018 Proposed Rules &amp; Tools for WSC Decision Making</vt:lpstr>
      <vt:lpstr> Proposed Rules &amp; Tools for WSC Decision Making</vt:lpstr>
      <vt:lpstr> Proposed Rules &amp; Tools for WSC Decision Making</vt:lpstr>
      <vt:lpstr> Proposed Rules &amp; Tools for WSC Decision Making</vt:lpstr>
      <vt:lpstr> Proposed Rules &amp; Tools for WSC Decision Making</vt:lpstr>
      <vt:lpstr>PowerPoint Presentation</vt:lpstr>
      <vt:lpstr>2016 WSC Seating Report</vt:lpstr>
      <vt:lpstr>2016  WSC Seating Report</vt:lpstr>
      <vt:lpstr>2016  WSC Seating Report</vt:lpstr>
      <vt:lpstr>2016  WSC Seating Report</vt:lpstr>
      <vt:lpstr>Regional Ideas Submitted for Conference Consideration</vt:lpstr>
      <vt:lpstr> Regional Ideas Submitted for Conference Consideration</vt:lpstr>
      <vt:lpstr> Regional Idea Submitted for Conference Consideration</vt:lpstr>
      <vt:lpstr>Preparing for the World Service Conference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Jenkins</dc:creator>
  <cp:lastModifiedBy>Stephan Lantos</cp:lastModifiedBy>
  <cp:revision>18</cp:revision>
  <dcterms:created xsi:type="dcterms:W3CDTF">2016-01-26T23:26:53Z</dcterms:created>
  <dcterms:modified xsi:type="dcterms:W3CDTF">2016-02-03T21:26:45Z</dcterms:modified>
</cp:coreProperties>
</file>