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 showGuides="1">
      <p:cViewPr>
        <p:scale>
          <a:sx n="72" d="100"/>
          <a:sy n="72" d="100"/>
        </p:scale>
        <p:origin x="-275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F572F-1F76-4657-909D-7CC3B4A29F09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3157-36CE-47E8-8694-84D8D1F01C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06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61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90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9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90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770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31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612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344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61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51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9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6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9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A6900">
            <a:alpha val="1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53548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333675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9FDC84-7AE9-4361-82C6-7E392B4512A5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EDED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F1F-1138-4F1D-8621-9F20A6BFFBD4}" type="slidenum">
              <a:rPr lang="en-US" smtClean="0">
                <a:solidFill>
                  <a:srgbClr val="DEDEDE"/>
                </a:solidFill>
              </a:rPr>
              <a:pPr/>
              <a:t>‹Nº›</a:t>
            </a:fld>
            <a:endParaRPr lang="en-US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86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305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rgbClr val="8A69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 rot="16200000">
            <a:off x="-2647949" y="3028949"/>
            <a:ext cx="6858000" cy="80010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89658" y="5790358"/>
            <a:ext cx="126965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1819207" y="2363275"/>
            <a:ext cx="528738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 rot="16200000"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501" y="76200"/>
            <a:ext cx="7057519" cy="66294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82283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11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254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2474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8A6900">
            <a:alpha val="1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49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07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71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570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F1F-1138-4F1D-8621-9F20A6BFFBD4}" type="slidenum">
              <a:rPr lang="en-US" smtClean="0">
                <a:solidFill>
                  <a:srgbClr val="424456"/>
                </a:solidFill>
              </a:rPr>
              <a:pPr/>
              <a:t>‹Nº›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0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5676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9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69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2/14/2014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rgbClr val="33367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7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43808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438086"/>
        </a:buClr>
        <a:buSzPct val="75000"/>
        <a:buFont typeface="Wingdings" panose="05000000000000000000" pitchFamily="2" charset="2"/>
        <a:buChar char="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53548A"/>
        </a:buClr>
        <a:buSzPct val="65000"/>
        <a:buFont typeface="Wingdings 2" panose="05020102010507070707" pitchFamily="18" charset="2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573A27"/>
        </a:buClr>
        <a:buSzPct val="75000"/>
        <a:buFont typeface="Wingdings" panose="05000000000000000000" pitchFamily="2" charset="2"/>
        <a:buChar char="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8A6900"/>
        </a:buClr>
        <a:buSzPct val="80000"/>
        <a:buFont typeface="Wingdings" panose="05000000000000000000" pitchFamily="2" charset="2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57151A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worldboard@n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orldboard@na.org" TargetMode="External"/><Relationship Id="rId4" Type="http://schemas.openxmlformats.org/officeDocument/2006/relationships/hyperlink" Target="http://www.na.org/conferenc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worldboard@n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confer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confere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5177631" cy="6858000"/>
          </a:xfrm>
        </p:spPr>
      </p:pic>
      <p:sp>
        <p:nvSpPr>
          <p:cNvPr id="19" name="TextBox 18"/>
          <p:cNvSpPr txBox="1"/>
          <p:nvPr/>
        </p:nvSpPr>
        <p:spPr>
          <a:xfrm>
            <a:off x="6646624" y="4495800"/>
            <a:ext cx="2192576" cy="1815882"/>
          </a:xfrm>
          <a:prstGeom prst="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  <a:ln w="22225">
            <a:solidFill>
              <a:srgbClr val="4380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333675"/>
                </a:solidFill>
              </a:rPr>
              <a:t>Envíanos </a:t>
            </a:r>
            <a:r>
              <a:rPr lang="es-ES_tradnl" sz="2800" b="1" dirty="0" smtClean="0">
                <a:solidFill>
                  <a:srgbClr val="333675"/>
                </a:solidFill>
              </a:rPr>
              <a:t>t</a:t>
            </a:r>
            <a:r>
              <a:rPr lang="es-ES_tradnl" sz="2800" b="1" dirty="0" smtClean="0">
                <a:solidFill>
                  <a:srgbClr val="333675"/>
                </a:solidFill>
              </a:rPr>
              <a:t>us ideas a </a:t>
            </a:r>
            <a:r>
              <a:rPr lang="es-ES_tradnl" sz="2800" b="1" dirty="0" smtClean="0">
                <a:solidFill>
                  <a:prstClr val="black"/>
                </a:solidFill>
                <a:hlinkClick r:id="rId4"/>
              </a:rPr>
              <a:t>worldboard@na.org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30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  <a:ln w="0"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Moción </a:t>
            </a:r>
            <a:r>
              <a:rPr lang="en-US" sz="6000" b="1" dirty="0" smtClean="0"/>
              <a:t>2: </a:t>
            </a:r>
            <a:r>
              <a:rPr lang="en-US" b="1" dirty="0" smtClean="0"/>
              <a:t>Futuro de la CSM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1389888" y="2438400"/>
            <a:ext cx="3791712" cy="35814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s-ES_tradnl" sz="3600" b="1" dirty="0" smtClean="0"/>
              <a:t>La Moción 2 aborda la asistencia de los delegados suplentes a la CSM.</a:t>
            </a:r>
            <a:br>
              <a:rPr lang="es-ES_tradnl" sz="3600" b="1" dirty="0" smtClean="0"/>
            </a:br>
            <a:endParaRPr lang="es-ES_tradnl" sz="36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6000" size="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1" b="3333"/>
          <a:stretch/>
        </p:blipFill>
        <p:spPr>
          <a:xfrm>
            <a:off x="5486401" y="3733800"/>
            <a:ext cx="3048000" cy="2636520"/>
          </a:xfrm>
          <a:prstGeom prst="rect">
            <a:avLst/>
          </a:prstGeom>
          <a:effectLst>
            <a:glow rad="431800">
              <a:srgbClr val="438086">
                <a:alpha val="22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998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Moción 2:</a:t>
            </a:r>
            <a:r>
              <a:rPr lang="en-US" sz="6000" b="1" dirty="0" smtClean="0"/>
              <a:t> </a:t>
            </a:r>
            <a:r>
              <a:rPr lang="en-US" b="1" dirty="0" smtClean="0"/>
              <a:t>Retos de la CSM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086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77200" cy="4419600"/>
          </a:xfrm>
        </p:spPr>
        <p:txBody>
          <a:bodyPr>
            <a:noAutofit/>
          </a:bodyPr>
          <a:lstStyle/>
          <a:p>
            <a:pPr lvl="0"/>
            <a:r>
              <a:rPr lang="es-ES" sz="3200" b="1" dirty="0" smtClean="0"/>
              <a:t>El </a:t>
            </a:r>
            <a:r>
              <a:rPr lang="es-ES" sz="3200" b="1" dirty="0"/>
              <a:t>deseo de una representatividad mundial más </a:t>
            </a:r>
            <a:r>
              <a:rPr lang="es-ES" sz="3200" b="1" dirty="0" smtClean="0"/>
              <a:t>equitativa</a:t>
            </a:r>
            <a:endParaRPr lang="es-ES" sz="3200" b="1" dirty="0"/>
          </a:p>
          <a:p>
            <a:pPr lvl="0"/>
            <a:r>
              <a:rPr lang="es-ES" sz="3200" b="1" dirty="0" smtClean="0"/>
              <a:t>El </a:t>
            </a:r>
            <a:r>
              <a:rPr lang="es-ES" sz="3200" b="1" dirty="0"/>
              <a:t>tamaño de la conferencia y la dificultad de discutir distintos temas con un grupo </a:t>
            </a:r>
            <a:r>
              <a:rPr lang="es-ES" sz="3200" b="1" dirty="0" smtClean="0"/>
              <a:t>tan grande </a:t>
            </a:r>
          </a:p>
          <a:p>
            <a:pPr lvl="0"/>
            <a:r>
              <a:rPr lang="es-ES" sz="3200" b="1" dirty="0" smtClean="0"/>
              <a:t>El </a:t>
            </a:r>
            <a:r>
              <a:rPr lang="es-ES" sz="3200" b="1" dirty="0"/>
              <a:t>costo para la </a:t>
            </a:r>
            <a:r>
              <a:rPr lang="es-ES" sz="3200" b="1" dirty="0" smtClean="0"/>
              <a:t>confraternidad</a:t>
            </a:r>
          </a:p>
        </p:txBody>
      </p:sp>
    </p:spTree>
    <p:extLst>
      <p:ext uri="{BB962C8B-B14F-4D97-AF65-F5344CB8AC3E}">
        <p14:creationId xmlns:p14="http://schemas.microsoft.com/office/powerpoint/2010/main" xmlns="" val="425432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Moción </a:t>
            </a:r>
            <a:r>
              <a:rPr lang="en-US" sz="6000" b="1" dirty="0" smtClean="0"/>
              <a:t>2: </a:t>
            </a:r>
            <a:r>
              <a:rPr lang="en-US" b="1" dirty="0" smtClean="0"/>
              <a:t>Retos de la CSM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086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77200" cy="441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3200" b="1" dirty="0"/>
              <a:t>Los Servicios Mundiales de NA se reestructuraron en 1998, pero 15 años </a:t>
            </a:r>
            <a:r>
              <a:rPr lang="es-ES" sz="3200" b="1" dirty="0" smtClean="0"/>
              <a:t>después </a:t>
            </a:r>
            <a:r>
              <a:rPr lang="es-ES" sz="3200" b="1" dirty="0" smtClean="0"/>
              <a:t>seguimos sin </a:t>
            </a:r>
            <a:r>
              <a:rPr lang="es-ES" sz="3200" b="1" dirty="0" smtClean="0"/>
              <a:t>poder llegar a un </a:t>
            </a:r>
            <a:r>
              <a:rPr lang="es-ES" sz="3200" b="1" dirty="0"/>
              <a:t>consenso para cambiar la conferencia en sí.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3200" b="1" dirty="0"/>
              <a:t>La conferencia gastó unos 168.000 dólares para que los delegados suplentes estuvieran </a:t>
            </a:r>
            <a:r>
              <a:rPr lang="es-ES" sz="3200" b="1" dirty="0" smtClean="0"/>
              <a:t>en la </a:t>
            </a:r>
            <a:r>
              <a:rPr lang="es-ES" sz="3200" b="1" dirty="0"/>
              <a:t>CSM </a:t>
            </a:r>
            <a:r>
              <a:rPr lang="es-ES" sz="3200" b="1" dirty="0" smtClean="0"/>
              <a:t>2012</a:t>
            </a:r>
            <a:r>
              <a:rPr lang="en-US" sz="3200" b="1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9454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Moción </a:t>
            </a:r>
            <a:r>
              <a:rPr lang="en-US" sz="6000" b="1" dirty="0" smtClean="0"/>
              <a:t>2: </a:t>
            </a:r>
            <a:r>
              <a:rPr lang="en-US" b="1" dirty="0" smtClean="0"/>
              <a:t>Retos de la CSM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086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77200" cy="441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3200" b="1" dirty="0"/>
              <a:t>Nuestro tamaño actual hace difícil desarrollar un </a:t>
            </a:r>
            <a:r>
              <a:rPr lang="es-ES" sz="3200" b="1" dirty="0" smtClean="0"/>
              <a:t>consenso y mantener discusiones </a:t>
            </a:r>
            <a:r>
              <a:rPr lang="es-ES" sz="3200" b="1" dirty="0"/>
              <a:t>significativas durante esas </a:t>
            </a:r>
            <a:r>
              <a:rPr lang="es-ES" sz="3200" b="1" dirty="0" smtClean="0"/>
              <a:t>sesiones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3200" b="1" dirty="0" smtClean="0"/>
              <a:t>115 regiones con escaño = 209 participantes en la CSM 2012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3200" b="1" dirty="0" smtClean="0"/>
              <a:t>adoptar </a:t>
            </a:r>
            <a:r>
              <a:rPr lang="es-ES" sz="3200" b="1" dirty="0"/>
              <a:t>esta moción implicaría pasar </a:t>
            </a:r>
            <a:r>
              <a:rPr lang="es-ES" sz="3200" b="1" dirty="0" smtClean="0"/>
              <a:t>de 209 </a:t>
            </a:r>
            <a:r>
              <a:rPr lang="es-ES" sz="3200" b="1" dirty="0"/>
              <a:t>participantes a </a:t>
            </a:r>
            <a:r>
              <a:rPr lang="es-ES" sz="3200" b="1" dirty="0" smtClean="0"/>
              <a:t>133.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1951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Moción </a:t>
            </a:r>
            <a:r>
              <a:rPr lang="es-ES_tradnl" sz="6000" b="1" dirty="0" smtClean="0"/>
              <a:t>2: </a:t>
            </a:r>
            <a:r>
              <a:rPr lang="es-ES_tradnl" b="1" dirty="0" smtClean="0"/>
              <a:t>Asistencia </a:t>
            </a:r>
            <a:r>
              <a:rPr lang="es-ES_tradnl" b="1" dirty="0" smtClean="0"/>
              <a:t>de los delegados </a:t>
            </a:r>
            <a:r>
              <a:rPr lang="es-ES_tradnl" b="1" dirty="0" smtClean="0"/>
              <a:t>suplentes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76600" y="2133599"/>
            <a:ext cx="2209800" cy="1447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 smtClean="0"/>
              <a:t>CSM 2012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25863" y="3657599"/>
            <a:ext cx="3429000" cy="213360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53548A"/>
              </a:buClr>
              <a:buSzPct val="65000"/>
              <a:buFont typeface="Wingdings 2" panose="05020102010507070707" pitchFamily="18" charset="2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573A27"/>
              </a:buClr>
              <a:buSzPct val="75000"/>
              <a:buFont typeface="Wingdings" panose="05000000000000000000" pitchFamily="2" charset="2"/>
              <a:buChar char="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8A6900"/>
              </a:buClr>
              <a:buSzPct val="80000"/>
              <a:buFont typeface="Wingdings" panose="05000000000000000000" pitchFamily="2" charset="2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57151A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s-ES_tradnl" sz="3600" b="1" dirty="0" smtClean="0">
                <a:solidFill>
                  <a:prstClr val="black"/>
                </a:solidFill>
                <a:latin typeface="Bodoni MT Black" panose="02070A03080606020203" pitchFamily="18" charset="0"/>
              </a:rPr>
              <a:t>48%</a:t>
            </a:r>
            <a:r>
              <a:rPr lang="es-ES_tradnl" sz="3200" b="1" dirty="0" smtClean="0">
                <a:solidFill>
                  <a:prstClr val="black"/>
                </a:solidFill>
              </a:rPr>
              <a:t/>
            </a:r>
            <a:br>
              <a:rPr lang="es-ES_tradnl" sz="3200" b="1" dirty="0" smtClean="0">
                <a:solidFill>
                  <a:prstClr val="black"/>
                </a:solidFill>
              </a:rPr>
            </a:br>
            <a:r>
              <a:rPr lang="es-ES_tradnl" sz="3200" b="1" dirty="0" smtClean="0">
                <a:solidFill>
                  <a:prstClr val="black"/>
                </a:solidFill>
              </a:rPr>
              <a:t>de las regiones fuera de los EEUU enviaron suplentes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85800" y="3657599"/>
            <a:ext cx="3429000" cy="213360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53548A"/>
              </a:buClr>
              <a:buSzPct val="65000"/>
              <a:buFont typeface="Wingdings 2" panose="05020102010507070707" pitchFamily="18" charset="2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573A27"/>
              </a:buClr>
              <a:buSzPct val="75000"/>
              <a:buFont typeface="Wingdings" panose="05000000000000000000" pitchFamily="2" charset="2"/>
              <a:buChar char="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8A6900"/>
              </a:buClr>
              <a:buSzPct val="80000"/>
              <a:buFont typeface="Wingdings" panose="05000000000000000000" pitchFamily="2" charset="2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57151A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s-ES_tradnl" sz="3600" b="1" dirty="0" smtClean="0">
                <a:solidFill>
                  <a:prstClr val="black"/>
                </a:solidFill>
                <a:latin typeface="Bodoni MT Black" panose="02070A03080606020203" pitchFamily="18" charset="0"/>
              </a:rPr>
              <a:t>91%</a:t>
            </a:r>
            <a:r>
              <a:rPr lang="es-ES_tradnl" sz="3200" b="1" dirty="0" smtClean="0">
                <a:solidFill>
                  <a:prstClr val="black"/>
                </a:solidFill>
              </a:rPr>
              <a:t/>
            </a:r>
            <a:br>
              <a:rPr lang="es-ES_tradnl" sz="3200" b="1" dirty="0" smtClean="0">
                <a:solidFill>
                  <a:prstClr val="black"/>
                </a:solidFill>
              </a:rPr>
            </a:br>
            <a:r>
              <a:rPr lang="es-ES_tradnl" sz="3200" b="1" dirty="0" smtClean="0">
                <a:solidFill>
                  <a:prstClr val="black"/>
                </a:solidFill>
              </a:rPr>
              <a:t>de las regiones de los EEUU enviaron suplentes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3200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33751" y="2870547"/>
            <a:ext cx="2095499" cy="0"/>
          </a:xfrm>
          <a:prstGeom prst="line">
            <a:avLst/>
          </a:prstGeom>
          <a:ln w="317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205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87552"/>
          </a:xfrm>
        </p:spPr>
        <p:txBody>
          <a:bodyPr>
            <a:noAutofit/>
          </a:bodyPr>
          <a:lstStyle/>
          <a:p>
            <a:r>
              <a:rPr lang="es-ES_tradnl" dirty="0" smtClean="0"/>
              <a:t>Moción </a:t>
            </a:r>
            <a:r>
              <a:rPr lang="es-ES_tradnl" b="1" dirty="0" smtClean="0"/>
              <a:t>2: </a:t>
            </a:r>
            <a:r>
              <a:rPr lang="es-ES_tradnl" b="1" dirty="0" smtClean="0"/>
              <a:t>DR titulares </a:t>
            </a:r>
            <a:r>
              <a:rPr lang="es-ES_tradnl" b="1" dirty="0" smtClean="0"/>
              <a:t>que fueron </a:t>
            </a:r>
            <a:r>
              <a:rPr lang="es-ES_tradnl" b="1" dirty="0" smtClean="0"/>
              <a:t>DR suplentes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4616735"/>
              </p:ext>
            </p:extLst>
          </p:nvPr>
        </p:nvGraphicFramePr>
        <p:xfrm>
          <a:off x="457200" y="2743200"/>
          <a:ext cx="8153404" cy="3444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8351"/>
                <a:gridCol w="2038351"/>
                <a:gridCol w="2038351"/>
                <a:gridCol w="2038351"/>
              </a:tblGrid>
              <a:tr h="6553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Fuera de EEUU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EEUU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42%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55%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" y="1676401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prstClr val="black"/>
                </a:solidFill>
              </a:rPr>
              <a:t>Porcentaje de delegados</a:t>
            </a:r>
            <a:br>
              <a:rPr lang="es-ES_tradnl" sz="2400" b="1" dirty="0" smtClean="0">
                <a:solidFill>
                  <a:prstClr val="black"/>
                </a:solidFill>
              </a:rPr>
            </a:br>
            <a:r>
              <a:rPr lang="es-ES_tradnl" sz="2400" b="1" dirty="0" smtClean="0">
                <a:solidFill>
                  <a:prstClr val="black"/>
                </a:solidFill>
              </a:rPr>
              <a:t>que asistieron como suplentes a CSM anteriores* </a:t>
            </a:r>
            <a:endParaRPr lang="es-ES_tradnl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es-ES_tradnl" sz="1600" dirty="0" smtClean="0">
                <a:solidFill>
                  <a:prstClr val="black"/>
                </a:solidFill>
              </a:rPr>
              <a:t>Delegados que fueron suplentes en </a:t>
            </a:r>
            <a:r>
              <a:rPr lang="es-ES_tradnl" sz="1600" dirty="0" smtClean="0">
                <a:solidFill>
                  <a:prstClr val="black"/>
                </a:solidFill>
              </a:rPr>
              <a:t>conferencias anteriores</a:t>
            </a:r>
            <a:r>
              <a:rPr lang="es-ES_tradnl" sz="1600" dirty="0" smtClean="0">
                <a:solidFill>
                  <a:prstClr val="black"/>
                </a:solidFill>
              </a:rPr>
              <a:t>, no aquellos que prestaron servicio durante dos ciclos de servicio o que asistieron a una CSM anterior como suplentes</a:t>
            </a:r>
            <a:endParaRPr lang="es-ES_tradn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Moción </a:t>
            </a:r>
            <a:r>
              <a:rPr lang="es-ES_tradnl" sz="6000" b="1" dirty="0" smtClean="0"/>
              <a:t>2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464552" cy="4702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b="1" dirty="0"/>
              <a:t>Adoptar la siguiente política de la CSM: «Los escaños en la reunión bienal de </a:t>
            </a:r>
            <a:r>
              <a:rPr lang="es-ES" sz="3600" b="1" dirty="0" smtClean="0"/>
              <a:t>la CSM </a:t>
            </a:r>
            <a:r>
              <a:rPr lang="es-ES" sz="3600" b="1" dirty="0"/>
              <a:t>están limitados a un delegado por región».</a:t>
            </a:r>
          </a:p>
          <a:p>
            <a:pPr marL="320040" lvl="1" indent="0">
              <a:buNone/>
            </a:pPr>
            <a:r>
              <a:rPr lang="es-ES" b="1" dirty="0" smtClean="0"/>
              <a:t>Propósito: </a:t>
            </a:r>
            <a:r>
              <a:rPr lang="es-ES" dirty="0"/>
              <a:t>Reducir el tamaño y el costo de la CSM y crear </a:t>
            </a:r>
            <a:r>
              <a:rPr lang="es-ES" dirty="0" smtClean="0"/>
              <a:t>un ambiente </a:t>
            </a:r>
            <a:r>
              <a:rPr lang="es-ES" dirty="0"/>
              <a:t>más propicio para la toma de decisiones basada en la discusión</a:t>
            </a:r>
            <a:r>
              <a:rPr lang="es-ES" dirty="0" smtClean="0"/>
              <a:t>.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916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es-ES" sz="6000" dirty="0" smtClean="0"/>
              <a:t>Pausa </a:t>
            </a:r>
          </a:p>
          <a:p>
            <a:pPr algn="ctr"/>
            <a:r>
              <a:rPr lang="es-ES" sz="6000" dirty="0" smtClean="0"/>
              <a:t>o</a:t>
            </a:r>
            <a:r>
              <a:rPr lang="es-ES" sz="6000" dirty="0" smtClean="0"/>
              <a:t>pcional </a:t>
            </a:r>
          </a:p>
          <a:p>
            <a:pPr algn="ctr"/>
            <a:r>
              <a:rPr lang="es-ES" sz="6000" dirty="0" smtClean="0"/>
              <a:t>para </a:t>
            </a:r>
          </a:p>
          <a:p>
            <a:pPr algn="ctr"/>
            <a:r>
              <a:rPr lang="es-ES" sz="6000" dirty="0" smtClean="0"/>
              <a:t>d</a:t>
            </a:r>
            <a:r>
              <a:rPr lang="es-ES" sz="6000" dirty="0" smtClean="0"/>
              <a:t>iscutir 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xmlns="" val="303328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Moción </a:t>
            </a:r>
            <a:r>
              <a:rPr lang="es-ES_tradnl" sz="6000" b="1" dirty="0" smtClean="0"/>
              <a:t>3: </a:t>
            </a:r>
            <a:r>
              <a:rPr lang="es-ES_tradnl" b="1" dirty="0" smtClean="0"/>
              <a:t>Futuro de la CSM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36576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400" b="1" dirty="0"/>
              <a:t>La Moción 3 aborda la financiación de los delegados que acuden a la </a:t>
            </a:r>
            <a:r>
              <a:rPr lang="es-ES" sz="3400" b="1" dirty="0" smtClean="0"/>
              <a:t>CSM.</a:t>
            </a:r>
            <a:endParaRPr lang="en-US" sz="3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utout trans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124200"/>
            <a:ext cx="4572000" cy="1779559"/>
          </a:xfrm>
          <a:prstGeom prst="rect">
            <a:avLst/>
          </a:prstGeom>
          <a:effectLst>
            <a:glow rad="508000">
              <a:srgbClr val="CC9900">
                <a:alpha val="16000"/>
              </a:srgbClr>
            </a:glo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505200"/>
            <a:ext cx="2895600" cy="1150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53548A"/>
              </a:buClr>
              <a:buSzPct val="65000"/>
              <a:buFont typeface="Wingdings 2" panose="05020102010507070707" pitchFamily="18" charset="2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573A27"/>
              </a:buClr>
              <a:buSzPct val="75000"/>
              <a:buFont typeface="Wingdings" panose="05000000000000000000" pitchFamily="2" charset="2"/>
              <a:buChar char="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8A6900"/>
              </a:buClr>
              <a:buSzPct val="80000"/>
              <a:buFont typeface="Wingdings" panose="05000000000000000000" pitchFamily="2" charset="2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57151A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65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Moción </a:t>
            </a:r>
            <a:r>
              <a:rPr lang="en-US" sz="6000" b="1" dirty="0" smtClean="0"/>
              <a:t>3:</a:t>
            </a:r>
            <a:r>
              <a:rPr lang="en-US" b="1" dirty="0" smtClean="0"/>
              <a:t>Financiación de los </a:t>
            </a:r>
            <a:r>
              <a:rPr lang="en-US" b="1" dirty="0" smtClean="0"/>
              <a:t>DR </a:t>
            </a:r>
            <a:r>
              <a:rPr lang="en-US" b="1" dirty="0" smtClean="0"/>
              <a:t>por parte de los SMNA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_tradnl" sz="3200" b="1" dirty="0" smtClean="0"/>
              <a:t>Los Servicios Mundiales de NA han financiado a todos los delegados durante las últimas seis conferencias.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_tradnl" sz="3200" b="1" dirty="0" smtClean="0"/>
              <a:t>La financiación de todas las regiones se propuso en principio como una manera de equiparar costos.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_tradnl" sz="3200" b="1" dirty="0" smtClean="0"/>
              <a:t>El financiar a todos los participantes no se ha visto compensado por un aumento de las contribuciones regionales a los Servicios Mundiales.</a:t>
            </a:r>
            <a:endParaRPr lang="es-ES_tradnl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27847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1"/>
            <a:ext cx="9144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de la Agenda de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Conferencia 2014</a:t>
            </a:r>
            <a:endParaRPr lang="en-US" sz="4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38200" cy="4343400"/>
          </a:xfrm>
        </p:spPr>
        <p:txBody>
          <a:bodyPr vert="vert270">
            <a:normAutofit fontScale="92500"/>
          </a:bodyPr>
          <a:lstStyle/>
          <a:p>
            <a:pPr algn="ctr"/>
            <a:r>
              <a:rPr lang="en-US" sz="2600" dirty="0" smtClean="0"/>
              <a:t>Mociones de la Junta Mundial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52600" y="1752600"/>
            <a:ext cx="7010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Este es el </a:t>
            </a:r>
            <a:r>
              <a:rPr lang="es-ES" b="1" dirty="0" smtClean="0"/>
              <a:t>segundo </a:t>
            </a:r>
            <a:r>
              <a:rPr lang="es-ES" b="1" dirty="0"/>
              <a:t>de una serie de tres videos que cubre el material del </a:t>
            </a:r>
            <a:r>
              <a:rPr lang="es-ES" b="1" i="1" dirty="0"/>
              <a:t>Informe de la Agenda de la Conferencia</a:t>
            </a:r>
            <a:r>
              <a:rPr lang="es-ES" b="1" dirty="0"/>
              <a:t> 2014</a:t>
            </a:r>
          </a:p>
          <a:p>
            <a:pPr marL="0" indent="0">
              <a:buNone/>
            </a:pPr>
            <a:r>
              <a:rPr lang="es-ES" b="1" dirty="0"/>
              <a:t>Visita, por favor, </a:t>
            </a:r>
            <a:r>
              <a:rPr lang="es-ES" b="1" u="sng" dirty="0"/>
              <a:t>www.na.org/conference</a:t>
            </a:r>
            <a:r>
              <a:rPr lang="es-ES" b="1" dirty="0"/>
              <a:t> para descargar los </a:t>
            </a:r>
            <a:r>
              <a:rPr lang="es-ES" b="1" dirty="0" smtClean="0"/>
              <a:t>tres videos </a:t>
            </a:r>
            <a:r>
              <a:rPr lang="es-ES" b="1" dirty="0"/>
              <a:t>y acceder al resto del material relacionado con la conferencia.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418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990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Moción </a:t>
            </a:r>
            <a:r>
              <a:rPr lang="es-ES_tradnl" sz="6000" b="1" dirty="0" smtClean="0"/>
              <a:t>3: </a:t>
            </a:r>
            <a:r>
              <a:rPr lang="es-ES_tradnl" sz="4000" b="1" dirty="0" smtClean="0"/>
              <a:t>Nuestra </a:t>
            </a:r>
            <a:r>
              <a:rPr lang="es-ES_tradnl" sz="4000" b="1" dirty="0" smtClean="0"/>
              <a:t>responsabilidad </a:t>
            </a:r>
            <a:r>
              <a:rPr lang="es-ES_tradnl" sz="4000" b="1" dirty="0" smtClean="0"/>
              <a:t>c</a:t>
            </a:r>
            <a:r>
              <a:rPr lang="es-ES_tradnl" sz="4000" b="1" dirty="0" smtClean="0"/>
              <a:t>olectiva</a:t>
            </a:r>
            <a:endParaRPr lang="es-ES_trad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3000" b="1" dirty="0" smtClean="0"/>
              <a:t>Muchas </a:t>
            </a:r>
            <a:r>
              <a:rPr lang="es-ES" sz="3000" b="1" dirty="0"/>
              <a:t>regiones podrían pagar la asistencia de su delegado a la </a:t>
            </a:r>
            <a:r>
              <a:rPr lang="es-ES" sz="3000" b="1" dirty="0" smtClean="0"/>
              <a:t>conferencia</a:t>
            </a:r>
            <a:r>
              <a:rPr lang="en-US" sz="3000" b="1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3000" b="1" dirty="0" smtClean="0"/>
              <a:t>Un </a:t>
            </a:r>
            <a:r>
              <a:rPr lang="es-ES" sz="3000" b="1" dirty="0"/>
              <a:t>pequeño número seguiría necesitando nuestro </a:t>
            </a:r>
            <a:r>
              <a:rPr lang="es-ES" sz="3000" b="1" dirty="0" smtClean="0"/>
              <a:t>apoyo colectivo </a:t>
            </a:r>
            <a:r>
              <a:rPr lang="es-ES" sz="3000" b="1" dirty="0"/>
              <a:t>para </a:t>
            </a:r>
            <a:r>
              <a:rPr lang="es-ES" sz="3000" b="1" dirty="0" smtClean="0"/>
              <a:t>participar</a:t>
            </a:r>
            <a:r>
              <a:rPr lang="en-US" sz="3000" b="1" dirty="0" smtClean="0"/>
              <a:t>.</a:t>
            </a:r>
            <a:endParaRPr lang="en-US" sz="3000" b="1" dirty="0"/>
          </a:p>
          <a:p>
            <a:pPr>
              <a:spcBef>
                <a:spcPts val="0"/>
              </a:spcBef>
            </a:pPr>
            <a:r>
              <a:rPr lang="es-ES" sz="3000" b="1" dirty="0"/>
              <a:t>Si esta moción se </a:t>
            </a:r>
            <a:r>
              <a:rPr lang="es-ES" sz="3000" b="1" dirty="0" smtClean="0"/>
              <a:t>aprueba, pediríamos que las solicitudes de financiación incluyeran información que demostrase la necesidad de fondos.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862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Moción </a:t>
            </a:r>
            <a:r>
              <a:rPr lang="en-US" sz="6000" b="1" dirty="0"/>
              <a:t>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388352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/>
              <a:t>Adoptar la siguiente política de la CSM: «La Conferencia de Servicio Mundial </a:t>
            </a:r>
            <a:r>
              <a:rPr lang="es-ES" sz="2800" b="1" dirty="0" smtClean="0"/>
              <a:t>no financia </a:t>
            </a:r>
            <a:r>
              <a:rPr lang="es-ES" sz="2800" b="1" dirty="0"/>
              <a:t>automáticamente la asistencia de los delegados. Los delegados de </a:t>
            </a:r>
            <a:r>
              <a:rPr lang="es-ES" sz="2800" b="1" dirty="0" smtClean="0"/>
              <a:t>las regiones </a:t>
            </a:r>
            <a:r>
              <a:rPr lang="es-ES" sz="2800" b="1" dirty="0"/>
              <a:t>que no puedan financiarse completamente podrán solicitar ayuda a </a:t>
            </a:r>
            <a:r>
              <a:rPr lang="es-ES" sz="2800" b="1" dirty="0" smtClean="0"/>
              <a:t>la Junta </a:t>
            </a:r>
            <a:r>
              <a:rPr lang="es-ES" sz="2800" b="1" dirty="0"/>
              <a:t>Mundial</a:t>
            </a:r>
            <a:r>
              <a:rPr lang="es-ES" sz="2800" b="1" dirty="0" smtClean="0"/>
              <a:t>».</a:t>
            </a:r>
          </a:p>
          <a:p>
            <a:pPr marL="320040" lvl="1" indent="0">
              <a:buNone/>
            </a:pPr>
            <a:r>
              <a:rPr lang="es-ES" sz="2800" b="1" dirty="0" smtClean="0"/>
              <a:t>Propósito: </a:t>
            </a:r>
            <a:r>
              <a:rPr lang="es-ES" sz="2800" dirty="0"/>
              <a:t>Que los Servicios Mundiales de NA dejen de </a:t>
            </a:r>
            <a:r>
              <a:rPr lang="es-ES" sz="2800" dirty="0" smtClean="0"/>
              <a:t>tener la </a:t>
            </a:r>
            <a:r>
              <a:rPr lang="es-ES" sz="2800" dirty="0"/>
              <a:t>exclusiva responsabilidad de financiar la asistencia de los delegados a la CSM</a:t>
            </a:r>
            <a:r>
              <a:rPr lang="es-E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60077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fontScale="85000" lnSpcReduction="20000"/>
          </a:bodyPr>
          <a:lstStyle/>
          <a:p>
            <a:pPr algn="ctr"/>
            <a:r>
              <a:rPr lang="es-ES" sz="6000" dirty="0" smtClean="0"/>
              <a:t>Pausa </a:t>
            </a:r>
          </a:p>
          <a:p>
            <a:pPr algn="ctr"/>
            <a:r>
              <a:rPr lang="es-ES" sz="6000" dirty="0" smtClean="0"/>
              <a:t>opcional</a:t>
            </a:r>
          </a:p>
          <a:p>
            <a:pPr algn="ctr"/>
            <a:r>
              <a:rPr lang="es-ES" sz="6000" dirty="0" smtClean="0"/>
              <a:t>p</a:t>
            </a:r>
            <a:r>
              <a:rPr lang="es-ES" sz="6000" dirty="0" smtClean="0"/>
              <a:t>ara</a:t>
            </a:r>
          </a:p>
          <a:p>
            <a:pPr algn="ctr"/>
            <a:r>
              <a:rPr lang="es-ES" sz="6000" dirty="0" smtClean="0"/>
              <a:t>d</a:t>
            </a:r>
            <a:r>
              <a:rPr lang="es-ES" sz="6000" dirty="0" smtClean="0"/>
              <a:t>iscutir</a:t>
            </a:r>
          </a:p>
          <a:p>
            <a:pPr algn="ctr"/>
            <a:r>
              <a:rPr lang="en-US" sz="6000" dirty="0" smtClean="0"/>
              <a:t> 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xmlns="" val="426631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500" b="1" i="1" dirty="0" smtClean="0"/>
              <a:t>Informe de la Agenda de la Conferencia 2014</a:t>
            </a:r>
            <a:endParaRPr lang="en-US" sz="4500" b="1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0"/>
            <a:ext cx="8305800" cy="3352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20040" indent="-320040">
              <a:spcAft>
                <a:spcPts val="1800"/>
              </a:spcAft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</a:pPr>
            <a:r>
              <a:rPr lang="es-ES_tradnl" sz="3600" b="1" dirty="0" smtClean="0">
                <a:solidFill>
                  <a:prstClr val="black"/>
                </a:solidFill>
              </a:rPr>
              <a:t>El </a:t>
            </a:r>
            <a:r>
              <a:rPr lang="es-ES_tradnl" sz="3600" b="1" i="1" dirty="0" smtClean="0">
                <a:solidFill>
                  <a:prstClr val="black"/>
                </a:solidFill>
              </a:rPr>
              <a:t>IAC </a:t>
            </a:r>
            <a:r>
              <a:rPr lang="es-ES_tradnl" sz="3600" b="1" dirty="0" smtClean="0">
                <a:solidFill>
                  <a:prstClr val="black"/>
                </a:solidFill>
              </a:rPr>
              <a:t>siempre contiene </a:t>
            </a:r>
            <a:r>
              <a:rPr lang="es-ES_tradnl" sz="3600" b="1" dirty="0" smtClean="0">
                <a:solidFill>
                  <a:prstClr val="black"/>
                </a:solidFill>
              </a:rPr>
              <a:t>otra información además de </a:t>
            </a:r>
            <a:r>
              <a:rPr lang="es-ES_tradnl" sz="3600" b="1" dirty="0" smtClean="0">
                <a:solidFill>
                  <a:prstClr val="black"/>
                </a:solidFill>
              </a:rPr>
              <a:t>las mociones y propuestas</a:t>
            </a:r>
            <a:endParaRPr lang="es-ES_tradnl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77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obtener más información</a:t>
            </a:r>
            <a:endParaRPr lang="es-ES_tradnl" b="1" dirty="0">
              <a:solidFill>
                <a:srgbClr val="571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s-ES_tradnl" sz="3200" dirty="0" smtClean="0"/>
          </a:p>
          <a:p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886200"/>
            <a:ext cx="38862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609600" y="1752601"/>
            <a:ext cx="7924800" cy="1763839"/>
          </a:xfrm>
          <a:prstGeom prst="rect">
            <a:avLst/>
          </a:prstGeom>
          <a:ln w="38100" cap="rnd" cmpd="sng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s-ES_tradnl" sz="3200" b="1" dirty="0" smtClean="0">
                <a:solidFill>
                  <a:prstClr val="black"/>
                </a:solidFill>
              </a:rPr>
              <a:t>Descarga </a:t>
            </a:r>
            <a:r>
              <a:rPr lang="es-ES_tradnl" sz="3200" b="1" dirty="0" smtClean="0">
                <a:solidFill>
                  <a:prstClr val="black"/>
                </a:solidFill>
              </a:rPr>
              <a:t>gratis el </a:t>
            </a:r>
            <a:r>
              <a:rPr lang="es-ES_tradnl" sz="3200" b="1" i="1" dirty="0" smtClean="0">
                <a:solidFill>
                  <a:prstClr val="black"/>
                </a:solidFill>
              </a:rPr>
              <a:t>IAC</a:t>
            </a:r>
            <a:r>
              <a:rPr lang="es-ES_tradnl" sz="3200" b="1" dirty="0" smtClean="0">
                <a:solidFill>
                  <a:prstClr val="black"/>
                </a:solidFill>
              </a:rPr>
              <a:t> en </a:t>
            </a:r>
            <a:r>
              <a:rPr lang="es-ES_tradnl" sz="3200" b="1" dirty="0" smtClean="0">
                <a:solidFill>
                  <a:prstClr val="black"/>
                </a:solidFill>
                <a:hlinkClick r:id="rId4"/>
              </a:rPr>
              <a:t>www.na.org/conference</a:t>
            </a:r>
            <a:r>
              <a:rPr lang="es-ES_tradnl" sz="3200" b="1" dirty="0" smtClean="0">
                <a:solidFill>
                  <a:prstClr val="black"/>
                </a:solidFill>
              </a:rPr>
              <a:t/>
            </a:r>
            <a:br>
              <a:rPr lang="es-ES_tradnl" sz="3200" b="1" dirty="0" smtClean="0">
                <a:solidFill>
                  <a:prstClr val="black"/>
                </a:solidFill>
              </a:rPr>
            </a:br>
            <a:r>
              <a:rPr lang="es-ES_tradnl" sz="3200" b="1" dirty="0" smtClean="0">
                <a:solidFill>
                  <a:prstClr val="black"/>
                </a:solidFill>
              </a:rPr>
              <a:t>o </a:t>
            </a:r>
            <a:r>
              <a:rPr lang="es-ES_tradnl" sz="3200" b="1" dirty="0" smtClean="0">
                <a:solidFill>
                  <a:prstClr val="black"/>
                </a:solidFill>
              </a:rPr>
              <a:t>pídelo </a:t>
            </a:r>
            <a:r>
              <a:rPr lang="es-ES_tradnl" sz="3200" b="1" dirty="0" smtClean="0">
                <a:solidFill>
                  <a:prstClr val="black"/>
                </a:solidFill>
              </a:rPr>
              <a:t>a los Servicios Mundiales de NA por correo </a:t>
            </a:r>
            <a:r>
              <a:rPr lang="es-ES_tradnl" sz="3200" b="1" dirty="0" smtClean="0">
                <a:solidFill>
                  <a:prstClr val="black"/>
                </a:solidFill>
              </a:rPr>
              <a:t>postal (US$ 8</a:t>
            </a:r>
            <a:r>
              <a:rPr lang="es-ES_tradnl" sz="3200" b="1" dirty="0" smtClean="0">
                <a:solidFill>
                  <a:prstClr val="black"/>
                </a:solidFill>
              </a:rPr>
              <a:t>)</a:t>
            </a:r>
            <a:br>
              <a:rPr lang="es-ES_tradnl" sz="3200" b="1" dirty="0" smtClean="0">
                <a:solidFill>
                  <a:prstClr val="black"/>
                </a:solidFill>
              </a:rPr>
            </a:br>
            <a:endParaRPr lang="es-ES_tradnl" sz="3200" b="1" dirty="0" smtClean="0">
              <a:solidFill>
                <a:prstClr val="black"/>
              </a:solidFill>
            </a:endParaRPr>
          </a:p>
          <a:p>
            <a:pPr algn="ctr"/>
            <a:endParaRPr lang="es-ES_tradnl" sz="2400" b="1" dirty="0" smtClean="0">
              <a:solidFill>
                <a:prstClr val="black"/>
              </a:solidFill>
            </a:endParaRPr>
          </a:p>
          <a:p>
            <a:pPr algn="ctr"/>
            <a:endParaRPr lang="es-ES_tradnl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333675"/>
                </a:solidFill>
              </a:rPr>
              <a:t>Envíanos </a:t>
            </a:r>
            <a:r>
              <a:rPr lang="es-ES_tradnl" sz="3200" b="1" dirty="0" smtClean="0">
                <a:solidFill>
                  <a:srgbClr val="333675"/>
                </a:solidFill>
              </a:rPr>
              <a:t>t</a:t>
            </a:r>
            <a:r>
              <a:rPr lang="es-ES_tradnl" sz="3200" b="1" dirty="0" smtClean="0">
                <a:solidFill>
                  <a:srgbClr val="333675"/>
                </a:solidFill>
              </a:rPr>
              <a:t>us comentarios a </a:t>
            </a:r>
            <a:r>
              <a:rPr lang="es-ES_tradnl" sz="3200" b="1" dirty="0" smtClean="0">
                <a:solidFill>
                  <a:prstClr val="black"/>
                </a:solidFill>
                <a:hlinkClick r:id="rId5"/>
              </a:rPr>
              <a:t>worldboard@na.org</a:t>
            </a:r>
            <a:endParaRPr lang="es-ES_tradnl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5177631" cy="6858000"/>
          </a:xfrm>
        </p:spPr>
      </p:pic>
      <p:sp>
        <p:nvSpPr>
          <p:cNvPr id="19" name="TextBox 18"/>
          <p:cNvSpPr txBox="1"/>
          <p:nvPr/>
        </p:nvSpPr>
        <p:spPr>
          <a:xfrm>
            <a:off x="6646624" y="4495800"/>
            <a:ext cx="2192576" cy="1815882"/>
          </a:xfrm>
          <a:prstGeom prst="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  <a:ln w="22225">
            <a:solidFill>
              <a:srgbClr val="4380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333675"/>
                </a:solidFill>
              </a:rPr>
              <a:t>Envíanos </a:t>
            </a:r>
            <a:r>
              <a:rPr lang="es-ES_tradnl" sz="2800" b="1" dirty="0" smtClean="0">
                <a:solidFill>
                  <a:srgbClr val="333675"/>
                </a:solidFill>
              </a:rPr>
              <a:t>t</a:t>
            </a:r>
            <a:r>
              <a:rPr lang="es-ES_tradnl" sz="2800" b="1" dirty="0" smtClean="0">
                <a:solidFill>
                  <a:srgbClr val="333675"/>
                </a:solidFill>
              </a:rPr>
              <a:t>us ideas </a:t>
            </a:r>
            <a:r>
              <a:rPr lang="es-ES_tradnl" sz="2800" b="1" dirty="0" smtClean="0">
                <a:solidFill>
                  <a:srgbClr val="333675"/>
                </a:solidFill>
              </a:rPr>
              <a:t>a </a:t>
            </a:r>
            <a:r>
              <a:rPr lang="es-ES_tradnl" sz="2800" b="1" dirty="0" smtClean="0">
                <a:solidFill>
                  <a:prstClr val="black"/>
                </a:solidFill>
                <a:hlinkClick r:id="rId4"/>
              </a:rPr>
              <a:t>worldboard@na.org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17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6553200" cy="1295400"/>
          </a:xfrm>
        </p:spPr>
        <p:txBody>
          <a:bodyPr>
            <a:normAutofit/>
          </a:bodyPr>
          <a:lstStyle/>
          <a:p>
            <a:pPr marL="803275" indent="-323850">
              <a:buFont typeface="Wingdings"/>
              <a:buChar char=""/>
            </a:pPr>
            <a:r>
              <a:rPr lang="en-US" sz="3200" b="1" dirty="0" smtClean="0">
                <a:solidFill>
                  <a:srgbClr val="53548A"/>
                </a:solidFill>
              </a:rPr>
              <a:t>Mociones de la Junta Mundial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Informe de la </a:t>
            </a:r>
            <a:br>
              <a:rPr lang="en-US" b="1" i="1" dirty="0" smtClean="0"/>
            </a:br>
            <a:r>
              <a:rPr lang="en-US" b="1" i="1" dirty="0" smtClean="0"/>
              <a:t>Agenda de la Conferencia 2014</a:t>
            </a:r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381000" y="4953000"/>
            <a:ext cx="82296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rnd" cmpd="sng">
            <a:solidFill>
              <a:srgbClr val="43808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s-ES_tradnl" sz="2600" b="1" dirty="0" smtClean="0">
                <a:solidFill>
                  <a:srgbClr val="333675"/>
                </a:solidFill>
              </a:rPr>
              <a:t>Descarga </a:t>
            </a:r>
            <a:r>
              <a:rPr lang="es-ES_tradnl" sz="2600" b="1" dirty="0" smtClean="0">
                <a:solidFill>
                  <a:srgbClr val="333675"/>
                </a:solidFill>
              </a:rPr>
              <a:t>gratis el </a:t>
            </a:r>
            <a:r>
              <a:rPr lang="es-ES_tradnl" sz="2600" b="1" i="1" dirty="0" smtClean="0">
                <a:solidFill>
                  <a:srgbClr val="333675"/>
                </a:solidFill>
              </a:rPr>
              <a:t>IAC</a:t>
            </a:r>
            <a:r>
              <a:rPr lang="es-ES_tradnl" sz="2600" b="1" dirty="0" smtClean="0">
                <a:solidFill>
                  <a:srgbClr val="333675"/>
                </a:solidFill>
              </a:rPr>
              <a:t> en </a:t>
            </a:r>
            <a:r>
              <a:rPr lang="es-ES_tradnl" sz="2600" b="1" dirty="0" smtClean="0">
                <a:solidFill>
                  <a:prstClr val="black"/>
                </a:solidFill>
                <a:hlinkClick r:id="rId3"/>
              </a:rPr>
              <a:t>www.na.org/conference</a:t>
            </a:r>
            <a:r>
              <a:rPr lang="es-ES_tradnl" sz="2600" b="1" dirty="0" smtClean="0">
                <a:solidFill>
                  <a:prstClr val="black"/>
                </a:solidFill>
              </a:rPr>
              <a:t/>
            </a:r>
            <a:br>
              <a:rPr lang="es-ES_tradnl" sz="2600" b="1" dirty="0" smtClean="0">
                <a:solidFill>
                  <a:prstClr val="black"/>
                </a:solidFill>
              </a:rPr>
            </a:br>
            <a:r>
              <a:rPr lang="es-ES_tradnl" sz="2600" b="1" dirty="0" smtClean="0">
                <a:solidFill>
                  <a:srgbClr val="333675"/>
                </a:solidFill>
              </a:rPr>
              <a:t>o </a:t>
            </a:r>
            <a:r>
              <a:rPr lang="es-ES_tradnl" sz="2600" b="1" dirty="0" smtClean="0">
                <a:solidFill>
                  <a:srgbClr val="333675"/>
                </a:solidFill>
              </a:rPr>
              <a:t>pídelo a </a:t>
            </a:r>
            <a:r>
              <a:rPr lang="es-ES_tradnl" sz="2600" b="1" dirty="0" smtClean="0">
                <a:solidFill>
                  <a:srgbClr val="333675"/>
                </a:solidFill>
              </a:rPr>
              <a:t>los Servicios Mundiales de NA </a:t>
            </a:r>
            <a:r>
              <a:rPr lang="es-ES_tradnl" sz="2600" b="1" dirty="0" smtClean="0">
                <a:solidFill>
                  <a:srgbClr val="333675"/>
                </a:solidFill>
              </a:rPr>
              <a:t>por </a:t>
            </a:r>
            <a:r>
              <a:rPr lang="es-ES_tradnl" sz="2600" b="1" dirty="0" smtClean="0">
                <a:solidFill>
                  <a:srgbClr val="333675"/>
                </a:solidFill>
              </a:rPr>
              <a:t>correo postal </a:t>
            </a:r>
            <a:r>
              <a:rPr lang="es-ES_tradnl" sz="2600" b="1" dirty="0" smtClean="0">
                <a:solidFill>
                  <a:srgbClr val="333675"/>
                </a:solidFill>
              </a:rPr>
              <a:t>(US$ 8</a:t>
            </a:r>
            <a:r>
              <a:rPr lang="es-ES_tradnl" sz="2600" b="1" dirty="0" smtClean="0">
                <a:solidFill>
                  <a:srgbClr val="333675"/>
                </a:solidFill>
              </a:rPr>
              <a:t>)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0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875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7151A"/>
                </a:solidFill>
              </a:rPr>
              <a:t>Mociones de la Junta Mundial</a:t>
            </a:r>
            <a:endParaRPr lang="en-US" b="1" dirty="0">
              <a:solidFill>
                <a:srgbClr val="57151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248400" cy="3124200"/>
          </a:xfrm>
        </p:spPr>
        <p:txBody>
          <a:bodyPr>
            <a:noAutofit/>
          </a:bodyPr>
          <a:lstStyle/>
          <a:p>
            <a:r>
              <a:rPr lang="es-ES_tradnl" sz="3000" b="1" dirty="0" smtClean="0"/>
              <a:t>Moción 1</a:t>
            </a:r>
            <a:r>
              <a:rPr lang="es-ES_tradnl" sz="3000" b="1" dirty="0" smtClean="0"/>
              <a:t>: Folleto </a:t>
            </a:r>
            <a:r>
              <a:rPr lang="es-ES_tradnl" sz="3000" b="1" i="1" dirty="0" smtClean="0"/>
              <a:t>Introducción </a:t>
            </a:r>
            <a:r>
              <a:rPr lang="es-ES_tradnl" sz="3000" b="1" i="1" dirty="0" smtClean="0"/>
              <a:t>a las </a:t>
            </a:r>
            <a:r>
              <a:rPr lang="es-ES_tradnl" sz="3000" b="1" i="1" dirty="0" smtClean="0"/>
              <a:t>reuniones </a:t>
            </a:r>
            <a:r>
              <a:rPr lang="es-ES_tradnl" sz="3000" b="1" i="1" dirty="0" smtClean="0"/>
              <a:t>de NA</a:t>
            </a:r>
            <a:endParaRPr lang="es-ES_tradnl" sz="3000" b="1" dirty="0" smtClean="0"/>
          </a:p>
          <a:p>
            <a:pPr marL="320040" lvl="1" indent="-320040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</a:pPr>
            <a:r>
              <a:rPr lang="es-ES_tradnl" sz="3000" b="1" dirty="0" smtClean="0"/>
              <a:t>Mociones 2 </a:t>
            </a:r>
            <a:r>
              <a:rPr lang="es-ES_tradnl" sz="3000" b="1" dirty="0" smtClean="0"/>
              <a:t>y </a:t>
            </a:r>
            <a:r>
              <a:rPr lang="es-ES_tradnl" sz="3000" b="1" dirty="0" smtClean="0"/>
              <a:t>3: Futuro de la CSM –  </a:t>
            </a:r>
            <a:r>
              <a:rPr lang="es-ES_tradnl" sz="3000" b="1" dirty="0" smtClean="0"/>
              <a:t>financiación </a:t>
            </a:r>
            <a:r>
              <a:rPr lang="es-ES_tradnl" sz="3000" b="1" dirty="0" smtClean="0"/>
              <a:t>de los delegados y asistencia </a:t>
            </a:r>
            <a:r>
              <a:rPr lang="es-ES_tradnl" sz="3000" b="1" dirty="0" smtClean="0"/>
              <a:t>de los </a:t>
            </a:r>
            <a:r>
              <a:rPr lang="es-ES_tradnl" sz="3000" b="1" dirty="0" smtClean="0"/>
              <a:t>delegados suplentes</a:t>
            </a:r>
          </a:p>
          <a:p>
            <a:pPr marL="320040" lvl="1" indent="-320040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</a:pPr>
            <a:r>
              <a:rPr lang="es-ES_tradnl" sz="3000" b="1" dirty="0" smtClean="0"/>
              <a:t>Mociones </a:t>
            </a:r>
            <a:r>
              <a:rPr lang="es-ES_tradnl" sz="3000" b="1" dirty="0" smtClean="0"/>
              <a:t>4 a 6</a:t>
            </a:r>
            <a:r>
              <a:rPr lang="es-ES_tradnl" sz="3000" b="1" dirty="0" smtClean="0"/>
              <a:t>: </a:t>
            </a:r>
            <a:r>
              <a:rPr lang="en-US" sz="3000" b="1" dirty="0" err="1" smtClean="0"/>
              <a:t>Proyecto</a:t>
            </a:r>
            <a:r>
              <a:rPr lang="en-US" sz="3000" b="1" dirty="0" smtClean="0"/>
              <a:t> de </a:t>
            </a:r>
            <a:r>
              <a:rPr lang="es-ES_tradnl" sz="3000" b="1" dirty="0" smtClean="0"/>
              <a:t>s</a:t>
            </a:r>
            <a:r>
              <a:rPr lang="es-ES_tradnl" sz="3000" b="1" dirty="0" smtClean="0"/>
              <a:t>istema </a:t>
            </a:r>
            <a:r>
              <a:rPr lang="es-ES_tradnl" sz="3000" b="1" dirty="0" smtClean="0"/>
              <a:t>de </a:t>
            </a:r>
            <a:r>
              <a:rPr lang="es-ES_tradnl" sz="3000" b="1" dirty="0" smtClean="0"/>
              <a:t>servicio </a:t>
            </a:r>
            <a:endParaRPr lang="es-ES_tradnl" sz="3000" b="1" dirty="0" smtClean="0"/>
          </a:p>
          <a:p>
            <a:pPr marL="320040" lvl="1" indent="-320040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</a:pPr>
            <a:endParaRPr lang="en-US" sz="3000" b="1" dirty="0" smtClean="0"/>
          </a:p>
          <a:p>
            <a:pPr marL="0" lvl="1" indent="0">
              <a:spcBef>
                <a:spcPts val="700"/>
              </a:spcBef>
              <a:buClr>
                <a:srgbClr val="438086"/>
              </a:buClr>
              <a:buSzPct val="75000"/>
              <a:buNone/>
            </a:pP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4971871"/>
            <a:ext cx="6019800" cy="17697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685800" lvl="2" algn="ctr">
              <a:spcBef>
                <a:spcPts val="3000"/>
              </a:spcBef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85800" lvl="2" algn="ctr">
              <a:spcBef>
                <a:spcPts val="3000"/>
              </a:spcBef>
            </a:pPr>
            <a:r>
              <a:rPr lang="es-ES_tradnl" sz="2000" dirty="0" smtClean="0">
                <a:solidFill>
                  <a:prstClr val="black"/>
                </a:solidFill>
              </a:rPr>
              <a:t> Las mociones </a:t>
            </a:r>
            <a:r>
              <a:rPr lang="es-ES_tradnl" sz="2000" dirty="0" smtClean="0">
                <a:solidFill>
                  <a:prstClr val="black"/>
                </a:solidFill>
              </a:rPr>
              <a:t>sobre el sistema </a:t>
            </a:r>
            <a:r>
              <a:rPr lang="es-ES_tradnl" sz="2000" dirty="0" smtClean="0">
                <a:solidFill>
                  <a:prstClr val="black"/>
                </a:solidFill>
              </a:rPr>
              <a:t>de </a:t>
            </a:r>
            <a:r>
              <a:rPr lang="es-ES_tradnl" sz="2000" dirty="0" smtClean="0">
                <a:solidFill>
                  <a:prstClr val="black"/>
                </a:solidFill>
              </a:rPr>
              <a:t>servicio </a:t>
            </a:r>
            <a:r>
              <a:rPr lang="es-ES_tradnl" sz="2000" dirty="0" smtClean="0">
                <a:solidFill>
                  <a:prstClr val="black"/>
                </a:solidFill>
              </a:rPr>
              <a:t>se </a:t>
            </a:r>
            <a:r>
              <a:rPr lang="es-ES_tradnl" sz="2000" dirty="0" smtClean="0">
                <a:solidFill>
                  <a:prstClr val="black"/>
                </a:solidFill>
              </a:rPr>
              <a:t>presentan en otro video, disponible </a:t>
            </a:r>
            <a:r>
              <a:rPr lang="es-ES_tradnl" sz="2000" dirty="0" smtClean="0">
                <a:solidFill>
                  <a:prstClr val="black"/>
                </a:solidFill>
              </a:rPr>
              <a:t>en </a:t>
            </a:r>
            <a:r>
              <a:rPr lang="es-ES_tradnl" sz="2000" b="1" dirty="0" smtClean="0">
                <a:solidFill>
                  <a:prstClr val="black"/>
                </a:solidFill>
                <a:hlinkClick r:id="rId3"/>
              </a:rPr>
              <a:t>www.na.org/conference</a:t>
            </a:r>
            <a:endParaRPr lang="es-ES_tradnl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8288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100" y="1905000"/>
            <a:ext cx="1600200" cy="4419600"/>
          </a:xfrm>
          <a:prstGeom prst="rect">
            <a:avLst/>
          </a:prstGeom>
          <a:solidFill>
            <a:srgbClr val="438086"/>
          </a:solidFill>
        </p:spPr>
        <p:txBody>
          <a:bodyPr wrap="square" rtlCol="0">
            <a:noAutofit/>
          </a:bodyPr>
          <a:lstStyle/>
          <a:p>
            <a:pPr algn="ctr">
              <a:spcBef>
                <a:spcPts val="700"/>
              </a:spcBef>
              <a:spcAft>
                <a:spcPts val="1000"/>
              </a:spcAft>
              <a:buClr>
                <a:srgbClr val="438086"/>
              </a:buClr>
              <a:buSzPct val="75000"/>
            </a:pPr>
            <a:r>
              <a:rPr lang="es-ES_tradnl" sz="2300" b="1" dirty="0" smtClean="0">
                <a:solidFill>
                  <a:srgbClr val="FFFFFF"/>
                </a:solidFill>
              </a:rPr>
              <a:t>El </a:t>
            </a:r>
            <a:r>
              <a:rPr lang="es-ES_tradnl" sz="2300" b="1" i="1" dirty="0" smtClean="0">
                <a:solidFill>
                  <a:srgbClr val="FFFFFF"/>
                </a:solidFill>
              </a:rPr>
              <a:t>IAC  </a:t>
            </a:r>
            <a:r>
              <a:rPr lang="es-ES_tradnl" sz="2300" b="1" dirty="0" smtClean="0">
                <a:solidFill>
                  <a:srgbClr val="FFFFFF"/>
                </a:solidFill>
              </a:rPr>
              <a:t>contiene seis mociones de la Junta Mundial. Estos videos cubren tres de </a:t>
            </a:r>
            <a:r>
              <a:rPr lang="es-ES_tradnl" sz="2300" b="1" dirty="0" smtClean="0">
                <a:solidFill>
                  <a:srgbClr val="FFFFFF"/>
                </a:solidFill>
              </a:rPr>
              <a:t>ellas</a:t>
            </a:r>
            <a:r>
              <a:rPr lang="en-US" sz="2300" b="1" dirty="0" smtClean="0">
                <a:solidFill>
                  <a:srgbClr val="FFFFFF"/>
                </a:solidFill>
              </a:rPr>
              <a:t>.</a:t>
            </a:r>
            <a:endParaRPr lang="en-US" sz="2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51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88739"/>
            <a:ext cx="2443163" cy="3295606"/>
          </a:xfrm>
          <a:prstGeom prst="rect">
            <a:avLst/>
          </a:prstGeom>
          <a:noFill/>
          <a:ln>
            <a:noFill/>
          </a:ln>
          <a:effectLst>
            <a:glow rad="1371600">
              <a:srgbClr val="FFFFFF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Moción </a:t>
            </a:r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s-ES_tradnl" sz="4200" dirty="0" smtClean="0"/>
              <a:t>Aprobación del IP</a:t>
            </a:r>
            <a:endParaRPr lang="es-ES_tradnl" sz="4200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1392488" y="1962194"/>
            <a:ext cx="3959352" cy="337180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s-ES_tradnl" sz="3600" b="1" dirty="0" smtClean="0"/>
              <a:t>La Moción 1 aborda la aprobación del borrador del IP </a:t>
            </a:r>
            <a:r>
              <a:rPr lang="es-ES_tradnl" sz="3600" b="1" i="1" dirty="0" smtClean="0"/>
              <a:t>Introducción </a:t>
            </a:r>
            <a:r>
              <a:rPr lang="es-ES_tradnl" sz="3600" b="1" i="1" dirty="0" smtClean="0"/>
              <a:t>a las </a:t>
            </a:r>
            <a:r>
              <a:rPr lang="es-ES_tradnl" sz="3600" b="1" i="1" dirty="0" smtClean="0"/>
              <a:t>r</a:t>
            </a:r>
            <a:r>
              <a:rPr lang="es-ES_tradnl" sz="3600" b="1" i="1" dirty="0" smtClean="0"/>
              <a:t>euniones </a:t>
            </a:r>
            <a:r>
              <a:rPr lang="es-ES_tradnl" sz="3600" b="1" i="1" dirty="0" smtClean="0"/>
              <a:t>de NA</a:t>
            </a:r>
            <a:r>
              <a:rPr lang="es-ES_tradnl" sz="3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3702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Moción </a:t>
            </a:r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s-ES_tradnl" sz="4200" dirty="0" smtClean="0"/>
              <a:t>Introducción </a:t>
            </a:r>
            <a:r>
              <a:rPr lang="es-ES_tradnl" sz="4200" dirty="0" smtClean="0"/>
              <a:t>a las </a:t>
            </a:r>
            <a:r>
              <a:rPr lang="es-ES_tradnl" sz="4200" dirty="0" smtClean="0"/>
              <a:t>reuniones </a:t>
            </a:r>
            <a:r>
              <a:rPr lang="es-ES_tradnl" sz="4200" dirty="0" smtClean="0"/>
              <a:t>de NA</a:t>
            </a:r>
            <a:endParaRPr lang="es-ES_tradnl" sz="4200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sz="3200" b="1" dirty="0" smtClean="0"/>
              <a:t>Disponible </a:t>
            </a:r>
            <a:r>
              <a:rPr lang="es-ES_tradnl" sz="3200" b="1" dirty="0" smtClean="0"/>
              <a:t>como </a:t>
            </a:r>
            <a:r>
              <a:rPr lang="es-ES_tradnl" sz="3200" b="1" dirty="0" smtClean="0"/>
              <a:t>folleto </a:t>
            </a:r>
            <a:r>
              <a:rPr lang="es-ES_tradnl" sz="3200" b="1" dirty="0" smtClean="0"/>
              <a:t>de servicio desde 2008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sz="3200" b="1" dirty="0" smtClean="0"/>
              <a:t>Publicado </a:t>
            </a:r>
            <a:r>
              <a:rPr lang="es-ES_tradnl" sz="3200" b="1" dirty="0" smtClean="0"/>
              <a:t>en seis </a:t>
            </a:r>
            <a:r>
              <a:rPr lang="es-ES_tradnl" sz="3200" b="1" dirty="0" smtClean="0"/>
              <a:t>idiomas</a:t>
            </a:r>
            <a:endParaRPr lang="es-ES_tradnl" sz="32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sz="3200" b="1" dirty="0" smtClean="0"/>
              <a:t>Creado originariamente </a:t>
            </a:r>
            <a:r>
              <a:rPr lang="es-ES_tradnl" sz="3200" b="1" dirty="0" smtClean="0"/>
              <a:t>para que los profesionales se lo entregaran a los adictos</a:t>
            </a:r>
          </a:p>
          <a:p>
            <a:pPr>
              <a:spcBef>
                <a:spcPts val="1200"/>
              </a:spcBef>
            </a:pPr>
            <a:r>
              <a:rPr lang="es-ES_tradnl" sz="3200" b="1" dirty="0" smtClean="0"/>
              <a:t>Resulta más adecuado como IP</a:t>
            </a:r>
            <a:endParaRPr lang="es-ES_tradnl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2712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5048" cy="990600"/>
          </a:xfrm>
        </p:spPr>
        <p:txBody>
          <a:bodyPr>
            <a:noAutofit/>
          </a:bodyPr>
          <a:lstStyle/>
          <a:p>
            <a:r>
              <a:rPr lang="es-ES_tradnl" sz="4000" dirty="0" smtClean="0"/>
              <a:t>Moción </a:t>
            </a:r>
            <a:r>
              <a:rPr lang="es-ES_tradnl" sz="5400" b="1" dirty="0" smtClean="0"/>
              <a:t>1: </a:t>
            </a:r>
            <a:r>
              <a:rPr lang="es-ES_tradnl" sz="3800" dirty="0" smtClean="0"/>
              <a:t>Introducción </a:t>
            </a:r>
            <a:r>
              <a:rPr lang="es-ES_tradnl" sz="3800" dirty="0" smtClean="0"/>
              <a:t>a las </a:t>
            </a:r>
            <a:r>
              <a:rPr lang="es-ES_tradnl" sz="3800" dirty="0" smtClean="0"/>
              <a:t>reuniones </a:t>
            </a:r>
            <a:r>
              <a:rPr lang="es-ES_tradnl" sz="3800" dirty="0" smtClean="0"/>
              <a:t>de NA</a:t>
            </a:r>
            <a:endParaRPr lang="es-ES_tradnl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086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77200" cy="4419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sz="3200" b="1" dirty="0" smtClean="0"/>
              <a:t>Período de cuatro meses </a:t>
            </a:r>
            <a:r>
              <a:rPr lang="es-ES_tradnl" sz="3200" b="1" dirty="0" smtClean="0"/>
              <a:t>de revisión </a:t>
            </a:r>
            <a:r>
              <a:rPr lang="es-ES_tradnl" sz="3200" b="1" dirty="0" smtClean="0"/>
              <a:t>y aportes</a:t>
            </a:r>
          </a:p>
          <a:p>
            <a:pPr lvl="1">
              <a:spcBef>
                <a:spcPts val="1200"/>
              </a:spcBef>
            </a:pPr>
            <a:r>
              <a:rPr lang="es-ES_tradnl" sz="2800" b="1" dirty="0" smtClean="0"/>
              <a:t>p</a:t>
            </a:r>
            <a:r>
              <a:rPr lang="es-ES_tradnl" sz="2800" b="1" dirty="0" smtClean="0"/>
              <a:t>or </a:t>
            </a:r>
            <a:r>
              <a:rPr lang="es-ES_tradnl" sz="2800" b="1" dirty="0" smtClean="0"/>
              <a:t>parte de miembros y comités de servicio </a:t>
            </a:r>
          </a:p>
          <a:p>
            <a:pPr lvl="1">
              <a:spcBef>
                <a:spcPts val="1200"/>
              </a:spcBef>
            </a:pPr>
            <a:r>
              <a:rPr lang="es-ES_tradnl" sz="2800" b="1" dirty="0" smtClean="0"/>
              <a:t>19 estados </a:t>
            </a:r>
            <a:r>
              <a:rPr lang="es-ES_tradnl" sz="2800" b="1" dirty="0" smtClean="0"/>
              <a:t>de EEUU </a:t>
            </a:r>
            <a:r>
              <a:rPr lang="es-ES_tradnl" sz="2800" b="1" dirty="0" smtClean="0"/>
              <a:t>y otros 4 países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s-ES_tradnl" sz="2800" b="1" dirty="0" smtClean="0"/>
              <a:t>a</a:t>
            </a:r>
            <a:r>
              <a:rPr lang="es-ES_tradnl" sz="2800" b="1" dirty="0" smtClean="0"/>
              <a:t>portes </a:t>
            </a:r>
            <a:r>
              <a:rPr lang="es-ES_tradnl" sz="2800" b="1" dirty="0" smtClean="0"/>
              <a:t>positivos con sugerencias útiles</a:t>
            </a:r>
          </a:p>
          <a:p>
            <a:r>
              <a:rPr lang="es-ES_tradnl" sz="3200" b="1" dirty="0" smtClean="0"/>
              <a:t>Estos cambios </a:t>
            </a:r>
            <a:r>
              <a:rPr lang="es-ES_tradnl" sz="3200" b="1" dirty="0" smtClean="0"/>
              <a:t>figuran en </a:t>
            </a:r>
            <a:r>
              <a:rPr lang="es-ES_tradnl" sz="3200" b="1" dirty="0" smtClean="0"/>
              <a:t>el borrador </a:t>
            </a:r>
            <a:r>
              <a:rPr lang="es-ES_tradnl" sz="3200" b="1" dirty="0" smtClean="0"/>
              <a:t>disponible en el Apéndice </a:t>
            </a:r>
            <a:r>
              <a:rPr lang="es-ES_tradnl" sz="3200" b="1" dirty="0" smtClean="0"/>
              <a:t>A.</a:t>
            </a:r>
            <a:endParaRPr lang="es-ES_tradnl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32201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b="1" dirty="0" smtClean="0"/>
              <a:t>Aprobar el borrador contenido en el Apéndice A, IP Nº 29, </a:t>
            </a:r>
            <a:r>
              <a:rPr lang="es-ES_tradnl" sz="3600" b="1" i="1" dirty="0" smtClean="0"/>
              <a:t>Introducción </a:t>
            </a:r>
            <a:r>
              <a:rPr lang="es-ES_tradnl" sz="3600" b="1" i="1" dirty="0" smtClean="0"/>
              <a:t>a las </a:t>
            </a:r>
            <a:r>
              <a:rPr lang="es-ES_tradnl" sz="3600" b="1" i="1" dirty="0" smtClean="0"/>
              <a:t>reuniones </a:t>
            </a:r>
            <a:r>
              <a:rPr lang="es-ES_tradnl" sz="3600" b="1" i="1" dirty="0" smtClean="0"/>
              <a:t>de NA</a:t>
            </a:r>
            <a:r>
              <a:rPr lang="es-ES_tradnl" sz="3600" b="1" dirty="0" smtClean="0"/>
              <a:t>.</a:t>
            </a:r>
          </a:p>
          <a:p>
            <a:pPr lvl="1"/>
            <a:r>
              <a:rPr lang="es-ES_tradnl" sz="3200" b="1" dirty="0" smtClean="0"/>
              <a:t>Propósito</a:t>
            </a:r>
            <a:r>
              <a:rPr lang="es-ES_tradnl" sz="3200" dirty="0" smtClean="0"/>
              <a:t>: </a:t>
            </a:r>
            <a:r>
              <a:rPr lang="es-ES_tradnl" sz="3200" dirty="0" smtClean="0"/>
              <a:t>aprobar </a:t>
            </a:r>
            <a:r>
              <a:rPr lang="es-ES_tradnl" sz="3200" dirty="0" smtClean="0"/>
              <a:t>este IP para uso de la confraternidad.</a:t>
            </a:r>
            <a:endParaRPr lang="es-ES_tradnl" sz="2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385048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438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dirty="0" smtClean="0"/>
              <a:t>Moción </a:t>
            </a:r>
            <a:r>
              <a:rPr lang="es-ES_tradnl" sz="5400" b="1" dirty="0" smtClean="0"/>
              <a:t>1</a:t>
            </a:r>
            <a:endParaRPr lang="es-ES_tradnl" sz="3800" dirty="0"/>
          </a:p>
        </p:txBody>
      </p:sp>
    </p:spTree>
    <p:extLst>
      <p:ext uri="{BB962C8B-B14F-4D97-AF65-F5344CB8AC3E}">
        <p14:creationId xmlns:p14="http://schemas.microsoft.com/office/powerpoint/2010/main" xmlns="" val="160955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es-ES" sz="6000" dirty="0" smtClean="0"/>
              <a:t>Pausa </a:t>
            </a:r>
          </a:p>
          <a:p>
            <a:pPr algn="ctr"/>
            <a:r>
              <a:rPr lang="es-ES" sz="6000" dirty="0" smtClean="0"/>
              <a:t>o</a:t>
            </a:r>
            <a:r>
              <a:rPr lang="es-ES" sz="6000" dirty="0" smtClean="0"/>
              <a:t>pcional </a:t>
            </a:r>
          </a:p>
          <a:p>
            <a:pPr algn="ctr"/>
            <a:r>
              <a:rPr lang="es-ES" sz="6000" dirty="0" smtClean="0"/>
              <a:t>para </a:t>
            </a:r>
          </a:p>
          <a:p>
            <a:pPr algn="ctr"/>
            <a:r>
              <a:rPr lang="es-ES" sz="6000" dirty="0" err="1" smtClean="0"/>
              <a:t>d</a:t>
            </a:r>
            <a:r>
              <a:rPr lang="es-ES" sz="6000" dirty="0" err="1" smtClean="0"/>
              <a:t>iscu</a:t>
            </a:r>
            <a:r>
              <a:rPr lang="en-US" sz="6000" dirty="0" err="1" smtClean="0"/>
              <a:t>tir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019869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AR Video">
      <a:dk1>
        <a:sysClr val="windowText" lastClr="000000"/>
      </a:dk1>
      <a:lt1>
        <a:srgbClr val="F2F2F2"/>
      </a:lt1>
      <a:dk2>
        <a:srgbClr val="424456"/>
      </a:dk2>
      <a:lt2>
        <a:srgbClr val="DEDEDE"/>
      </a:lt2>
      <a:accent1>
        <a:srgbClr val="333675"/>
      </a:accent1>
      <a:accent2>
        <a:srgbClr val="438086"/>
      </a:accent2>
      <a:accent3>
        <a:srgbClr val="326064"/>
      </a:accent3>
      <a:accent4>
        <a:srgbClr val="C4652D"/>
      </a:accent4>
      <a:accent5>
        <a:srgbClr val="8B5D3D"/>
      </a:accent5>
      <a:accent6>
        <a:srgbClr val="5C92B5"/>
      </a:accent6>
      <a:hlink>
        <a:srgbClr val="57151A"/>
      </a:hlink>
      <a:folHlink>
        <a:srgbClr val="33367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877</Words>
  <Application>Microsoft Office PowerPoint</Application>
  <PresentationFormat>Presentación en pantalla (4:3)</PresentationFormat>
  <Paragraphs>128</Paragraphs>
  <Slides>25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Median</vt:lpstr>
      <vt:lpstr>Diapositiva 1</vt:lpstr>
      <vt:lpstr>Informe de la Agenda de  la Conferencia 2014</vt:lpstr>
      <vt:lpstr>Informe de la  Agenda de la Conferencia 2014</vt:lpstr>
      <vt:lpstr>Mociones de la Junta Mundial</vt:lpstr>
      <vt:lpstr>Moción 1: Aprobación del IP</vt:lpstr>
      <vt:lpstr>Moción 1: Introducción a las reuniones de NA</vt:lpstr>
      <vt:lpstr>Moción 1: Introducción a las reuniones de NA</vt:lpstr>
      <vt:lpstr>Diapositiva 8</vt:lpstr>
      <vt:lpstr>Diapositiva 9</vt:lpstr>
      <vt:lpstr>Moción 2: Futuro de la CSM</vt:lpstr>
      <vt:lpstr>Moción 2: Retos de la CSM</vt:lpstr>
      <vt:lpstr>Moción 2: Retos de la CSM</vt:lpstr>
      <vt:lpstr>Moción 2: Retos de la CSM</vt:lpstr>
      <vt:lpstr>Moción 2: Asistencia de los delegados suplentes</vt:lpstr>
      <vt:lpstr>Moción 2: DR titulares que fueron DR suplentes</vt:lpstr>
      <vt:lpstr>Moción 2</vt:lpstr>
      <vt:lpstr>Diapositiva 17</vt:lpstr>
      <vt:lpstr>Moción 3: Futuro de la CSM</vt:lpstr>
      <vt:lpstr>Moción 3:Financiación de los DR por parte de los SMNA</vt:lpstr>
      <vt:lpstr>Moción 3: Nuestra responsabilidad colectiva</vt:lpstr>
      <vt:lpstr>Moción 3</vt:lpstr>
      <vt:lpstr>Diapositiva 22</vt:lpstr>
      <vt:lpstr>Informe de la Agenda de la Conferencia 2014</vt:lpstr>
      <vt:lpstr>Para obtener más información</vt:lpstr>
      <vt:lpstr>Diapositiva 25</vt:lpstr>
    </vt:vector>
  </TitlesOfParts>
  <Company>NAWS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Jenkins</dc:creator>
  <cp:lastModifiedBy>Silvia</cp:lastModifiedBy>
  <cp:revision>40</cp:revision>
  <dcterms:created xsi:type="dcterms:W3CDTF">2013-12-13T22:44:22Z</dcterms:created>
  <dcterms:modified xsi:type="dcterms:W3CDTF">2014-02-14T23:11:12Z</dcterms:modified>
</cp:coreProperties>
</file>