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1" r:id="rId1"/>
  </p:sldMasterIdLst>
  <p:notesMasterIdLst>
    <p:notesMasterId r:id="rId30"/>
  </p:notesMasterIdLst>
  <p:handoutMasterIdLst>
    <p:handoutMasterId r:id="rId31"/>
  </p:handoutMasterIdLst>
  <p:sldIdLst>
    <p:sldId id="261" r:id="rId2"/>
    <p:sldId id="270" r:id="rId3"/>
    <p:sldId id="263" r:id="rId4"/>
    <p:sldId id="271" r:id="rId5"/>
    <p:sldId id="282" r:id="rId6"/>
    <p:sldId id="273" r:id="rId7"/>
    <p:sldId id="292" r:id="rId8"/>
    <p:sldId id="274" r:id="rId9"/>
    <p:sldId id="283" r:id="rId10"/>
    <p:sldId id="272" r:id="rId11"/>
    <p:sldId id="275" r:id="rId12"/>
    <p:sldId id="293" r:id="rId13"/>
    <p:sldId id="294" r:id="rId14"/>
    <p:sldId id="276" r:id="rId15"/>
    <p:sldId id="277" r:id="rId16"/>
    <p:sldId id="278" r:id="rId17"/>
    <p:sldId id="285" r:id="rId18"/>
    <p:sldId id="286" r:id="rId19"/>
    <p:sldId id="287" r:id="rId20"/>
    <p:sldId id="288" r:id="rId21"/>
    <p:sldId id="289" r:id="rId22"/>
    <p:sldId id="295" r:id="rId23"/>
    <p:sldId id="279" r:id="rId24"/>
    <p:sldId id="291" r:id="rId25"/>
    <p:sldId id="296" r:id="rId26"/>
    <p:sldId id="280" r:id="rId27"/>
    <p:sldId id="265" r:id="rId28"/>
    <p:sldId id="268" r:id="rId29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6B86"/>
    <a:srgbClr val="2C0698"/>
    <a:srgbClr val="A6422A"/>
    <a:srgbClr val="415B5C"/>
    <a:srgbClr val="EBEFF1"/>
    <a:srgbClr val="E4E9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717A621A-F454-464F-A91D-7C2CF27FD9BC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85E8FBFF-4181-4B24-A340-3F3113318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542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E408EBA0-79DD-4FA2-BB8B-17C4AF5A839B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B1595E83-5932-4864-A77D-A531451FD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650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95E83-5932-4864-A77D-A531451FD1C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719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95E83-5932-4864-A77D-A531451FD1C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38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95E83-5932-4864-A77D-A531451FD1C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090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95E83-5932-4864-A77D-A531451FD1C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090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95E83-5932-4864-A77D-A531451FD1C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55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95E83-5932-4864-A77D-A531451FD1C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834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95E83-5932-4864-A77D-A531451FD1C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834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95E83-5932-4864-A77D-A531451FD1C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990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304" y="28041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rgbClr val="A6422A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4361688" y="2209800"/>
            <a:ext cx="420624" cy="420624"/>
            <a:chOff x="4361688" y="2209800"/>
            <a:chExt cx="420624" cy="420624"/>
          </a:xfrm>
        </p:grpSpPr>
        <p:sp>
          <p:nvSpPr>
            <p:cNvPr id="14" name="Oval 13"/>
            <p:cNvSpPr/>
            <p:nvPr/>
          </p:nvSpPr>
          <p:spPr>
            <a:xfrm>
              <a:off x="4361688" y="2209800"/>
              <a:ext cx="420624" cy="420624"/>
            </a:xfrm>
            <a:prstGeom prst="ellipse">
              <a:avLst/>
            </a:prstGeom>
            <a:solidFill>
              <a:srgbClr val="FFFFFF"/>
            </a:solidFill>
            <a:ln w="50800" cap="rnd" cmpd="dbl" algn="ctr">
              <a:solidFill>
                <a:schemeClr val="accent3">
                  <a:shade val="75000"/>
                </a:schemeClr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2" name="Rectangle 1"/>
            <p:cNvSpPr>
              <a:spLocks/>
            </p:cNvSpPr>
            <p:nvPr userDrawn="1"/>
          </p:nvSpPr>
          <p:spPr>
            <a:xfrm rot="2803041">
              <a:off x="4441144" y="2289771"/>
              <a:ext cx="265176" cy="2560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 userDrawn="1"/>
          </p:nvSpPr>
          <p:spPr>
            <a:xfrm>
              <a:off x="4734687" y="2579216"/>
              <a:ext cx="45720" cy="45719"/>
            </a:xfrm>
            <a:prstGeom prst="rect">
              <a:avLst/>
            </a:prstGeom>
            <a:noFill/>
          </p:spPr>
          <p:txBody>
            <a:bodyPr wrap="square" rtlCol="0" anchor="t" anchorCtr="1">
              <a:noAutofit/>
            </a:bodyPr>
            <a:lstStyle/>
            <a:p>
              <a:r>
                <a:rPr lang="en-US" sz="200" dirty="0" smtClean="0">
                  <a:solidFill>
                    <a:schemeClr val="accent3">
                      <a:lumMod val="75000"/>
                    </a:schemeClr>
                  </a:solidFill>
                  <a:sym typeface="Symbol"/>
                </a:rPr>
                <a:t></a:t>
              </a:r>
              <a:endParaRPr lang="en-US" sz="2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15B5C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>
                <a:solidFill>
                  <a:srgbClr val="A6422A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4361688" y="1027176"/>
            <a:ext cx="420624" cy="420624"/>
            <a:chOff x="4361688" y="2209800"/>
            <a:chExt cx="420624" cy="420624"/>
          </a:xfrm>
        </p:grpSpPr>
        <p:sp>
          <p:nvSpPr>
            <p:cNvPr id="13" name="Oval 12"/>
            <p:cNvSpPr/>
            <p:nvPr/>
          </p:nvSpPr>
          <p:spPr>
            <a:xfrm>
              <a:off x="4361688" y="2209800"/>
              <a:ext cx="420624" cy="420624"/>
            </a:xfrm>
            <a:prstGeom prst="ellipse">
              <a:avLst/>
            </a:prstGeom>
            <a:solidFill>
              <a:srgbClr val="FFFFFF"/>
            </a:solidFill>
            <a:ln w="50800" cap="rnd" cmpd="dbl" algn="ctr">
              <a:solidFill>
                <a:schemeClr val="accent3">
                  <a:shade val="75000"/>
                </a:schemeClr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14" name="Rectangle 13"/>
            <p:cNvSpPr>
              <a:spLocks/>
            </p:cNvSpPr>
            <p:nvPr userDrawn="1"/>
          </p:nvSpPr>
          <p:spPr>
            <a:xfrm rot="2803041">
              <a:off x="4441144" y="2289771"/>
              <a:ext cx="265176" cy="2560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 userDrawn="1"/>
          </p:nvSpPr>
          <p:spPr>
            <a:xfrm>
              <a:off x="4734687" y="2579216"/>
              <a:ext cx="45720" cy="45719"/>
            </a:xfrm>
            <a:prstGeom prst="rect">
              <a:avLst/>
            </a:prstGeom>
            <a:noFill/>
          </p:spPr>
          <p:txBody>
            <a:bodyPr wrap="square" rtlCol="0" anchor="t" anchorCtr="1">
              <a:noAutofit/>
            </a:bodyPr>
            <a:lstStyle/>
            <a:p>
              <a:r>
                <a:rPr lang="en-US" sz="200" dirty="0" smtClean="0">
                  <a:solidFill>
                    <a:schemeClr val="accent3">
                      <a:lumMod val="75000"/>
                    </a:schemeClr>
                  </a:solidFill>
                  <a:sym typeface="Symbol"/>
                </a:rPr>
                <a:t></a:t>
              </a:r>
              <a:endParaRPr lang="en-US" sz="2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rgbClr val="A6422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 userDrawn="1"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4361688" y="2209800"/>
            <a:ext cx="420624" cy="420624"/>
            <a:chOff x="4361688" y="2209800"/>
            <a:chExt cx="420624" cy="420624"/>
          </a:xfrm>
        </p:grpSpPr>
        <p:sp>
          <p:nvSpPr>
            <p:cNvPr id="21" name="Oval 20"/>
            <p:cNvSpPr/>
            <p:nvPr/>
          </p:nvSpPr>
          <p:spPr>
            <a:xfrm>
              <a:off x="4361688" y="2209800"/>
              <a:ext cx="420624" cy="420624"/>
            </a:xfrm>
            <a:prstGeom prst="ellipse">
              <a:avLst/>
            </a:prstGeom>
            <a:solidFill>
              <a:srgbClr val="FFFFFF"/>
            </a:solidFill>
            <a:ln w="50800" cap="rnd" cmpd="dbl" algn="ctr">
              <a:solidFill>
                <a:schemeClr val="accent3">
                  <a:shade val="75000"/>
                </a:schemeClr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22" name="Rectangle 21"/>
            <p:cNvSpPr>
              <a:spLocks/>
            </p:cNvSpPr>
            <p:nvPr userDrawn="1"/>
          </p:nvSpPr>
          <p:spPr>
            <a:xfrm rot="2803041">
              <a:off x="4441144" y="2289771"/>
              <a:ext cx="265176" cy="2560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 userDrawn="1"/>
          </p:nvSpPr>
          <p:spPr>
            <a:xfrm>
              <a:off x="4734687" y="2579216"/>
              <a:ext cx="45720" cy="45719"/>
            </a:xfrm>
            <a:prstGeom prst="rect">
              <a:avLst/>
            </a:prstGeom>
            <a:noFill/>
          </p:spPr>
          <p:txBody>
            <a:bodyPr wrap="square" rtlCol="0" anchor="t" anchorCtr="1">
              <a:noAutofit/>
            </a:bodyPr>
            <a:lstStyle/>
            <a:p>
              <a:r>
                <a:rPr lang="en-US" sz="200" dirty="0" smtClean="0">
                  <a:solidFill>
                    <a:schemeClr val="accent3">
                      <a:lumMod val="75000"/>
                    </a:schemeClr>
                  </a:solidFill>
                  <a:sym typeface="Symbol"/>
                </a:rPr>
                <a:t></a:t>
              </a:r>
              <a:endParaRPr lang="en-US" sz="2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>
            <a:lvl1pPr>
              <a:defRPr>
                <a:solidFill>
                  <a:srgbClr val="415B5C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4361689" y="1144360"/>
            <a:ext cx="420624" cy="420624"/>
            <a:chOff x="4361688" y="2209800"/>
            <a:chExt cx="420624" cy="420624"/>
          </a:xfrm>
        </p:grpSpPr>
        <p:sp>
          <p:nvSpPr>
            <p:cNvPr id="11" name="Oval 10"/>
            <p:cNvSpPr/>
            <p:nvPr/>
          </p:nvSpPr>
          <p:spPr>
            <a:xfrm>
              <a:off x="4361688" y="2209800"/>
              <a:ext cx="420624" cy="420624"/>
            </a:xfrm>
            <a:prstGeom prst="ellipse">
              <a:avLst/>
            </a:prstGeom>
            <a:solidFill>
              <a:srgbClr val="FFFFFF"/>
            </a:solidFill>
            <a:ln w="50800" cap="rnd" cmpd="dbl" algn="ctr">
              <a:solidFill>
                <a:schemeClr val="accent3">
                  <a:shade val="75000"/>
                </a:schemeClr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13" name="Rectangle 12"/>
            <p:cNvSpPr>
              <a:spLocks/>
            </p:cNvSpPr>
            <p:nvPr userDrawn="1"/>
          </p:nvSpPr>
          <p:spPr>
            <a:xfrm rot="2803041">
              <a:off x="4441144" y="2289771"/>
              <a:ext cx="265176" cy="2560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 userDrawn="1"/>
          </p:nvSpPr>
          <p:spPr>
            <a:xfrm>
              <a:off x="4734687" y="2579216"/>
              <a:ext cx="45720" cy="45719"/>
            </a:xfrm>
            <a:prstGeom prst="rect">
              <a:avLst/>
            </a:prstGeom>
            <a:noFill/>
          </p:spPr>
          <p:txBody>
            <a:bodyPr wrap="square" rtlCol="0" anchor="t" anchorCtr="1">
              <a:noAutofit/>
            </a:bodyPr>
            <a:lstStyle/>
            <a:p>
              <a:r>
                <a:rPr lang="en-US" sz="200" dirty="0" smtClean="0">
                  <a:solidFill>
                    <a:schemeClr val="accent3">
                      <a:lumMod val="75000"/>
                    </a:schemeClr>
                  </a:solidFill>
                  <a:sym typeface="Symbol"/>
                </a:rPr>
                <a:t></a:t>
              </a:r>
              <a:endParaRPr lang="en-US" sz="2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8833104" cy="914400"/>
          </a:xfrm>
          <a:prstGeom prst="rect">
            <a:avLst/>
          </a:prstGeom>
          <a:solidFill>
            <a:srgbClr val="A6422A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762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762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518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>
            <a:lvl1pPr>
              <a:defRPr>
                <a:solidFill>
                  <a:srgbClr val="415B5C"/>
                </a:solidFill>
              </a:defRPr>
            </a:lvl1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>
            <a:lvl1pPr>
              <a:defRPr>
                <a:solidFill>
                  <a:srgbClr val="415B5C"/>
                </a:solidFill>
              </a:defRPr>
            </a:lvl1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4267200" y="194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grpSp>
        <p:nvGrpSpPr>
          <p:cNvPr id="28" name="Group 27"/>
          <p:cNvGrpSpPr/>
          <p:nvPr userDrawn="1"/>
        </p:nvGrpSpPr>
        <p:grpSpPr>
          <a:xfrm>
            <a:off x="4367684" y="280904"/>
            <a:ext cx="420624" cy="420624"/>
            <a:chOff x="4361688" y="2209800"/>
            <a:chExt cx="420624" cy="420624"/>
          </a:xfrm>
        </p:grpSpPr>
        <p:sp>
          <p:nvSpPr>
            <p:cNvPr id="29" name="Oval 28"/>
            <p:cNvSpPr/>
            <p:nvPr/>
          </p:nvSpPr>
          <p:spPr>
            <a:xfrm>
              <a:off x="4361688" y="2209800"/>
              <a:ext cx="420624" cy="420624"/>
            </a:xfrm>
            <a:prstGeom prst="ellipse">
              <a:avLst/>
            </a:prstGeom>
            <a:solidFill>
              <a:srgbClr val="FFFFFF"/>
            </a:solidFill>
            <a:ln w="50800" cap="rnd" cmpd="dbl" algn="ctr">
              <a:solidFill>
                <a:schemeClr val="accent3">
                  <a:shade val="75000"/>
                </a:schemeClr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30" name="Rectangle 29"/>
            <p:cNvSpPr>
              <a:spLocks/>
            </p:cNvSpPr>
            <p:nvPr userDrawn="1"/>
          </p:nvSpPr>
          <p:spPr>
            <a:xfrm rot="2803041">
              <a:off x="4441144" y="2289771"/>
              <a:ext cx="265176" cy="2560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 userDrawn="1"/>
          </p:nvSpPr>
          <p:spPr>
            <a:xfrm>
              <a:off x="4734687" y="2579216"/>
              <a:ext cx="45720" cy="45719"/>
            </a:xfrm>
            <a:prstGeom prst="rect">
              <a:avLst/>
            </a:prstGeom>
            <a:noFill/>
          </p:spPr>
          <p:txBody>
            <a:bodyPr wrap="square" rtlCol="0" anchor="t" anchorCtr="1">
              <a:noAutofit/>
            </a:bodyPr>
            <a:lstStyle/>
            <a:p>
              <a:r>
                <a:rPr lang="en-US" sz="200" dirty="0" smtClean="0">
                  <a:solidFill>
                    <a:schemeClr val="accent3">
                      <a:lumMod val="75000"/>
                    </a:schemeClr>
                  </a:solidFill>
                  <a:sym typeface="Symbol"/>
                </a:rPr>
                <a:t></a:t>
              </a:r>
              <a:endParaRPr lang="en-US" sz="2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3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4361688" y="6385560"/>
            <a:ext cx="420624" cy="420624"/>
            <a:chOff x="4361688" y="2209800"/>
            <a:chExt cx="420624" cy="420624"/>
          </a:xfrm>
        </p:grpSpPr>
        <p:sp>
          <p:nvSpPr>
            <p:cNvPr id="8" name="Oval 7"/>
            <p:cNvSpPr/>
            <p:nvPr/>
          </p:nvSpPr>
          <p:spPr>
            <a:xfrm>
              <a:off x="4361688" y="2209800"/>
              <a:ext cx="420624" cy="420624"/>
            </a:xfrm>
            <a:prstGeom prst="ellipse">
              <a:avLst/>
            </a:prstGeom>
            <a:solidFill>
              <a:srgbClr val="FFFFFF"/>
            </a:solidFill>
            <a:ln w="50800" cap="rnd" cmpd="dbl" algn="ctr">
              <a:solidFill>
                <a:schemeClr val="accent3">
                  <a:shade val="75000"/>
                </a:schemeClr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9" name="Rectangle 8"/>
            <p:cNvSpPr>
              <a:spLocks/>
            </p:cNvSpPr>
            <p:nvPr userDrawn="1"/>
          </p:nvSpPr>
          <p:spPr>
            <a:xfrm rot="2803041">
              <a:off x="4441144" y="2289771"/>
              <a:ext cx="265176" cy="2560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4734687" y="2579216"/>
              <a:ext cx="45720" cy="45719"/>
            </a:xfrm>
            <a:prstGeom prst="rect">
              <a:avLst/>
            </a:prstGeom>
            <a:noFill/>
          </p:spPr>
          <p:txBody>
            <a:bodyPr wrap="square" rtlCol="0" anchor="t" anchorCtr="1">
              <a:noAutofit/>
            </a:bodyPr>
            <a:lstStyle/>
            <a:p>
              <a:r>
                <a:rPr lang="en-US" sz="200" dirty="0" smtClean="0">
                  <a:solidFill>
                    <a:schemeClr val="accent3">
                      <a:lumMod val="75000"/>
                    </a:schemeClr>
                  </a:solidFill>
                  <a:sym typeface="Symbol"/>
                </a:rPr>
                <a:t></a:t>
              </a:r>
              <a:endParaRPr lang="en-US" sz="2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351020" y="6315456"/>
            <a:ext cx="420624" cy="420624"/>
            <a:chOff x="4361688" y="2209800"/>
            <a:chExt cx="420624" cy="420624"/>
          </a:xfrm>
        </p:grpSpPr>
        <p:sp>
          <p:nvSpPr>
            <p:cNvPr id="12" name="Oval 11"/>
            <p:cNvSpPr/>
            <p:nvPr/>
          </p:nvSpPr>
          <p:spPr>
            <a:xfrm>
              <a:off x="4361688" y="2209800"/>
              <a:ext cx="420624" cy="420624"/>
            </a:xfrm>
            <a:prstGeom prst="ellipse">
              <a:avLst/>
            </a:prstGeom>
            <a:solidFill>
              <a:srgbClr val="FFFFFF"/>
            </a:solidFill>
            <a:ln w="50800" cap="rnd" cmpd="dbl" algn="ctr">
              <a:solidFill>
                <a:schemeClr val="accent3">
                  <a:shade val="75000"/>
                </a:schemeClr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13" name="Rectangle 12"/>
            <p:cNvSpPr>
              <a:spLocks/>
            </p:cNvSpPr>
            <p:nvPr userDrawn="1"/>
          </p:nvSpPr>
          <p:spPr>
            <a:xfrm rot="2803041">
              <a:off x="4441144" y="2289771"/>
              <a:ext cx="265176" cy="2560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 userDrawn="1"/>
          </p:nvSpPr>
          <p:spPr>
            <a:xfrm>
              <a:off x="4734687" y="2579216"/>
              <a:ext cx="45720" cy="45719"/>
            </a:xfrm>
            <a:prstGeom prst="rect">
              <a:avLst/>
            </a:prstGeom>
            <a:noFill/>
          </p:spPr>
          <p:txBody>
            <a:bodyPr wrap="square" rtlCol="0" anchor="t" anchorCtr="1">
              <a:noAutofit/>
            </a:bodyPr>
            <a:lstStyle/>
            <a:p>
              <a:r>
                <a:rPr lang="en-US" sz="200" dirty="0" smtClean="0">
                  <a:solidFill>
                    <a:schemeClr val="accent3">
                      <a:lumMod val="75000"/>
                    </a:schemeClr>
                  </a:solidFill>
                  <a:sym typeface="Symbol"/>
                </a:rPr>
                <a:t></a:t>
              </a:r>
              <a:endParaRPr lang="en-US" sz="2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rgbClr val="A6422A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>
            <a:lvl1pPr>
              <a:defRPr>
                <a:solidFill>
                  <a:srgbClr val="415B5C"/>
                </a:solidFill>
              </a:defRPr>
            </a:lvl1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altLang="en-US"/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1389888" y="304800"/>
            <a:ext cx="420624" cy="420624"/>
            <a:chOff x="4361688" y="2209800"/>
            <a:chExt cx="420624" cy="420624"/>
          </a:xfrm>
        </p:grpSpPr>
        <p:sp>
          <p:nvSpPr>
            <p:cNvPr id="23" name="Oval 22"/>
            <p:cNvSpPr/>
            <p:nvPr/>
          </p:nvSpPr>
          <p:spPr>
            <a:xfrm>
              <a:off x="4361688" y="2209800"/>
              <a:ext cx="420624" cy="420624"/>
            </a:xfrm>
            <a:prstGeom prst="ellipse">
              <a:avLst/>
            </a:prstGeom>
            <a:solidFill>
              <a:srgbClr val="FFFFFF"/>
            </a:solidFill>
            <a:ln w="50800" cap="rnd" cmpd="dbl" algn="ctr">
              <a:solidFill>
                <a:schemeClr val="accent3">
                  <a:shade val="75000"/>
                </a:schemeClr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24" name="Rectangle 23"/>
            <p:cNvSpPr>
              <a:spLocks/>
            </p:cNvSpPr>
            <p:nvPr userDrawn="1"/>
          </p:nvSpPr>
          <p:spPr>
            <a:xfrm rot="2803041">
              <a:off x="4441144" y="2289771"/>
              <a:ext cx="265176" cy="2560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 userDrawn="1"/>
          </p:nvSpPr>
          <p:spPr>
            <a:xfrm>
              <a:off x="4734687" y="2579216"/>
              <a:ext cx="45720" cy="45719"/>
            </a:xfrm>
            <a:prstGeom prst="rect">
              <a:avLst/>
            </a:prstGeom>
            <a:noFill/>
          </p:spPr>
          <p:txBody>
            <a:bodyPr wrap="square" rtlCol="0" anchor="t" anchorCtr="1">
              <a:noAutofit/>
            </a:bodyPr>
            <a:lstStyle/>
            <a:p>
              <a:r>
                <a:rPr lang="en-US" sz="200" dirty="0" smtClean="0">
                  <a:solidFill>
                    <a:schemeClr val="accent3">
                      <a:lumMod val="75000"/>
                    </a:schemeClr>
                  </a:solidFill>
                  <a:sym typeface="Symbol"/>
                </a:rPr>
                <a:t></a:t>
              </a:r>
              <a:endParaRPr lang="en-US" sz="2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 userDrawn="1"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4361688" y="1072896"/>
            <a:ext cx="420624" cy="420624"/>
            <a:chOff x="4361688" y="2209800"/>
            <a:chExt cx="420624" cy="420624"/>
          </a:xfrm>
        </p:grpSpPr>
        <p:sp>
          <p:nvSpPr>
            <p:cNvPr id="21" name="Oval 20"/>
            <p:cNvSpPr/>
            <p:nvPr/>
          </p:nvSpPr>
          <p:spPr>
            <a:xfrm>
              <a:off x="4361688" y="2209800"/>
              <a:ext cx="420624" cy="420624"/>
            </a:xfrm>
            <a:prstGeom prst="ellipse">
              <a:avLst/>
            </a:prstGeom>
            <a:solidFill>
              <a:srgbClr val="FFFFFF"/>
            </a:solidFill>
            <a:ln w="50800" cap="rnd" cmpd="dbl" algn="ctr">
              <a:solidFill>
                <a:schemeClr val="accent3">
                  <a:shade val="75000"/>
                </a:schemeClr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24" name="Rectangle 23"/>
            <p:cNvSpPr>
              <a:spLocks/>
            </p:cNvSpPr>
            <p:nvPr userDrawn="1"/>
          </p:nvSpPr>
          <p:spPr>
            <a:xfrm rot="2803041">
              <a:off x="4441144" y="2289771"/>
              <a:ext cx="265176" cy="2560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 userDrawn="1"/>
          </p:nvSpPr>
          <p:spPr>
            <a:xfrm>
              <a:off x="4734687" y="2579216"/>
              <a:ext cx="45720" cy="45719"/>
            </a:xfrm>
            <a:prstGeom prst="rect">
              <a:avLst/>
            </a:prstGeom>
            <a:noFill/>
          </p:spPr>
          <p:txBody>
            <a:bodyPr wrap="square" rtlCol="0" anchor="t" anchorCtr="1">
              <a:noAutofit/>
            </a:bodyPr>
            <a:lstStyle/>
            <a:p>
              <a:r>
                <a:rPr lang="en-US" sz="200" dirty="0" smtClean="0">
                  <a:solidFill>
                    <a:schemeClr val="accent3">
                      <a:lumMod val="75000"/>
                    </a:schemeClr>
                  </a:solidFill>
                  <a:sym typeface="Symbol"/>
                </a:rPr>
                <a:t></a:t>
              </a:r>
              <a:endParaRPr lang="en-US" sz="2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rgbClr val="415B5C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rgbClr val="A6422A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8001000" cy="3429000"/>
          </a:xfrm>
        </p:spPr>
        <p:txBody>
          <a:bodyPr>
            <a:noAutofit/>
          </a:bodyPr>
          <a:lstStyle/>
          <a:p>
            <a:pPr lvl="0">
              <a:buSzPct val="125000"/>
            </a:pPr>
            <a:r>
              <a:rPr lang="en-US" sz="3200" cap="none" spc="0" dirty="0" smtClean="0">
                <a:solidFill>
                  <a:srgbClr val="415B5C"/>
                </a:solidFill>
              </a:rPr>
              <a:t>CAT material</a:t>
            </a:r>
            <a:br>
              <a:rPr lang="en-US" sz="3200" cap="none" spc="0" dirty="0" smtClean="0">
                <a:solidFill>
                  <a:srgbClr val="415B5C"/>
                </a:solidFill>
              </a:rPr>
            </a:br>
            <a:r>
              <a:rPr lang="en-US" sz="3200" cap="none" spc="0" dirty="0" smtClean="0">
                <a:solidFill>
                  <a:srgbClr val="415B5C"/>
                </a:solidFill>
              </a:rPr>
              <a:t>is considered in new business</a:t>
            </a:r>
            <a:br>
              <a:rPr lang="en-US" sz="3200" cap="none" spc="0" dirty="0" smtClean="0">
                <a:solidFill>
                  <a:srgbClr val="415B5C"/>
                </a:solidFill>
              </a:rPr>
            </a:br>
            <a:r>
              <a:rPr lang="en-US" sz="3200" cap="none" spc="0" dirty="0" smtClean="0">
                <a:solidFill>
                  <a:srgbClr val="415B5C"/>
                </a:solidFill>
              </a:rPr>
              <a:t>of the </a:t>
            </a:r>
            <a:r>
              <a:rPr lang="en-US" sz="3200" cap="none" spc="0" dirty="0">
                <a:solidFill>
                  <a:srgbClr val="415B5C"/>
                </a:solidFill>
              </a:rPr>
              <a:t>World Service </a:t>
            </a:r>
            <a:r>
              <a:rPr lang="en-US" sz="3200" cap="none" spc="0" dirty="0" smtClean="0">
                <a:solidFill>
                  <a:srgbClr val="415B5C"/>
                </a:solidFill>
              </a:rPr>
              <a:t>Conference.</a:t>
            </a:r>
            <a:endParaRPr lang="en-US" sz="3200" cap="none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8229600" cy="17526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Eras Demi ITC" panose="020B0805030504020804" pitchFamily="34" charset="0"/>
              </a:rPr>
              <a:t>2014</a:t>
            </a:r>
            <a:r>
              <a:rPr lang="en-US" sz="4400" b="1" dirty="0">
                <a:latin typeface="Eras Demi ITC" panose="020B0805030504020804" pitchFamily="34" charset="0"/>
              </a:rPr>
              <a:t/>
            </a:r>
            <a:br>
              <a:rPr lang="en-US" sz="4400" b="1" dirty="0">
                <a:latin typeface="Eras Demi ITC" panose="020B0805030504020804" pitchFamily="34" charset="0"/>
              </a:rPr>
            </a:br>
            <a:r>
              <a:rPr lang="en-US" sz="4400" b="1" dirty="0">
                <a:latin typeface="Eras Demi ITC" panose="020B0805030504020804" pitchFamily="34" charset="0"/>
              </a:rPr>
              <a:t>Conference Approval Track</a:t>
            </a:r>
            <a:br>
              <a:rPr lang="en-US" sz="4400" b="1" dirty="0">
                <a:latin typeface="Eras Demi ITC" panose="020B0805030504020804" pitchFamily="34" charset="0"/>
              </a:rPr>
            </a:br>
            <a:r>
              <a:rPr lang="en-US" sz="3200" b="1" dirty="0">
                <a:latin typeface="Eras Demi ITC" panose="020B0805030504020804" pitchFamily="34" charset="0"/>
              </a:rPr>
              <a:t>Material</a:t>
            </a:r>
          </a:p>
        </p:txBody>
      </p:sp>
    </p:spTree>
    <p:extLst>
      <p:ext uri="{BB962C8B-B14F-4D97-AF65-F5344CB8AC3E}">
        <p14:creationId xmlns:p14="http://schemas.microsoft.com/office/powerpoint/2010/main" val="3874190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85800"/>
            <a:ext cx="7848600" cy="4950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Public Relations</a:t>
            </a:r>
          </a:p>
          <a:p>
            <a:pPr algn="ctr"/>
            <a:endParaRPr lang="en-US" sz="3600" dirty="0" smtClean="0"/>
          </a:p>
          <a:p>
            <a:pPr marL="457200" indent="-457200">
              <a:spcAft>
                <a:spcPts val="8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 smtClean="0"/>
              <a:t>Attend professional events</a:t>
            </a:r>
          </a:p>
          <a:p>
            <a:pPr marL="457200" indent="-457200">
              <a:spcAft>
                <a:spcPts val="8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 smtClean="0"/>
              <a:t>Participate in cooperative events with local NA communities</a:t>
            </a:r>
          </a:p>
          <a:p>
            <a:pPr marL="457200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 smtClean="0"/>
              <a:t>Conduct focused trainings or roundtables to share and gather information with medical professionals who serve addicts seeking recovery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6831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81000" y="2743200"/>
            <a:ext cx="8458200" cy="3505200"/>
          </a:xfrm>
        </p:spPr>
        <p:txBody>
          <a:bodyPr>
            <a:noAutofit/>
          </a:bodyPr>
          <a:lstStyle/>
          <a:p>
            <a:pPr marL="365760" lvl="1" indent="0">
              <a:spcAft>
                <a:spcPts val="1200"/>
              </a:spcAft>
            </a:pPr>
            <a:r>
              <a:rPr lang="en-US" sz="2800" b="1" cap="all" spc="250" dirty="0">
                <a:solidFill>
                  <a:schemeClr val="tx2"/>
                </a:solidFill>
              </a:rPr>
              <a:t>The budget </a:t>
            </a:r>
            <a:r>
              <a:rPr lang="en-US" sz="2800" b="1" cap="all" spc="250" dirty="0" smtClean="0">
                <a:solidFill>
                  <a:schemeClr val="tx2"/>
                </a:solidFill>
              </a:rPr>
              <a:t>outlines:</a:t>
            </a:r>
            <a:endParaRPr lang="en-US" sz="2800" b="1" cap="all" spc="250" dirty="0">
              <a:solidFill>
                <a:schemeClr val="tx2"/>
              </a:solidFill>
            </a:endParaRPr>
          </a:p>
          <a:p>
            <a:pPr lvl="2">
              <a:buClr>
                <a:srgbClr val="A6422A"/>
              </a:buClr>
              <a:buFont typeface="Wingdings" panose="05000000000000000000" pitchFamily="2" charset="2"/>
              <a:buChar char="u"/>
            </a:pPr>
            <a:r>
              <a:rPr lang="en-US" sz="3200" dirty="0" smtClean="0">
                <a:solidFill>
                  <a:schemeClr val="tx1"/>
                </a:solidFill>
              </a:rPr>
              <a:t> Projected </a:t>
            </a:r>
            <a:r>
              <a:rPr lang="en-US" sz="3200" dirty="0">
                <a:solidFill>
                  <a:schemeClr val="tx1"/>
                </a:solidFill>
              </a:rPr>
              <a:t>Income and Expenses</a:t>
            </a:r>
          </a:p>
          <a:p>
            <a:pPr lvl="2">
              <a:buClr>
                <a:srgbClr val="A6422A"/>
              </a:buClr>
              <a:buFont typeface="Wingdings" panose="05000000000000000000" pitchFamily="2" charset="2"/>
              <a:buChar char="u"/>
            </a:pPr>
            <a:r>
              <a:rPr lang="en-US" sz="3200" dirty="0" smtClean="0">
                <a:solidFill>
                  <a:schemeClr val="tx1"/>
                </a:solidFill>
              </a:rPr>
              <a:t> Fiscal Years 1 </a:t>
            </a:r>
            <a:r>
              <a:rPr lang="en-US" sz="3200" dirty="0">
                <a:solidFill>
                  <a:schemeClr val="tx1"/>
                </a:solidFill>
              </a:rPr>
              <a:t>July </a:t>
            </a:r>
            <a:r>
              <a:rPr lang="en-US" sz="3200" dirty="0" smtClean="0">
                <a:solidFill>
                  <a:schemeClr val="tx1"/>
                </a:solidFill>
              </a:rPr>
              <a:t>2014 - 30 June </a:t>
            </a:r>
            <a:r>
              <a:rPr lang="en-US" sz="3200" dirty="0">
                <a:solidFill>
                  <a:schemeClr val="tx1"/>
                </a:solidFill>
              </a:rPr>
              <a:t>2016</a:t>
            </a:r>
          </a:p>
          <a:p>
            <a:pPr marL="1463040" lvl="5" indent="0">
              <a:buNone/>
            </a:pPr>
            <a:endParaRPr lang="en-US" sz="3000" cap="non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Eras Demi ITC" panose="020B0805030504020804" pitchFamily="34" charset="0"/>
              </a:rPr>
              <a:t>2014-2016 Proposed Budget</a:t>
            </a:r>
          </a:p>
        </p:txBody>
      </p:sp>
    </p:spTree>
    <p:extLst>
      <p:ext uri="{BB962C8B-B14F-4D97-AF65-F5344CB8AC3E}">
        <p14:creationId xmlns:p14="http://schemas.microsoft.com/office/powerpoint/2010/main" val="339852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838200"/>
            <a:ext cx="7848600" cy="5406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Budget Format</a:t>
            </a:r>
          </a:p>
          <a:p>
            <a:pPr marL="457200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endParaRPr lang="en-US" sz="3200" dirty="0" smtClean="0"/>
          </a:p>
          <a:p>
            <a:pPr marL="457200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 smtClean="0"/>
              <a:t>Operating income</a:t>
            </a:r>
            <a:endParaRPr lang="en-US" sz="3200" dirty="0"/>
          </a:p>
          <a:p>
            <a:pPr marL="914400" lvl="1" indent="-457200">
              <a:spcAft>
                <a:spcPts val="800"/>
              </a:spcAft>
              <a:buClr>
                <a:srgbClr val="415B5C"/>
              </a:buClr>
              <a:buSzPct val="60000"/>
              <a:buFont typeface="Wingdings" panose="05000000000000000000" pitchFamily="2" charset="2"/>
              <a:buChar char=""/>
            </a:pPr>
            <a:r>
              <a:rPr lang="en-US" sz="2800" dirty="0"/>
              <a:t>Gross sales minus cost of goods</a:t>
            </a:r>
          </a:p>
          <a:p>
            <a:pPr marL="457200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/>
              <a:t>Four expense </a:t>
            </a:r>
            <a:r>
              <a:rPr lang="en-US" sz="3200" dirty="0" smtClean="0"/>
              <a:t>areas</a:t>
            </a:r>
            <a:endParaRPr lang="en-US" sz="3200" dirty="0"/>
          </a:p>
          <a:p>
            <a:pPr marL="914400" lvl="1" indent="-457200">
              <a:spcAft>
                <a:spcPts val="800"/>
              </a:spcAft>
              <a:buClr>
                <a:srgbClr val="415B5C"/>
              </a:buClr>
              <a:buSzPct val="60000"/>
              <a:buFont typeface="Wingdings" panose="05000000000000000000" pitchFamily="2" charset="2"/>
              <a:buChar char=""/>
            </a:pPr>
            <a:r>
              <a:rPr lang="en-US" sz="2800" dirty="0"/>
              <a:t>Literature production and distribution</a:t>
            </a:r>
          </a:p>
          <a:p>
            <a:pPr marL="914400" lvl="1" indent="-457200">
              <a:spcAft>
                <a:spcPts val="800"/>
              </a:spcAft>
              <a:buClr>
                <a:srgbClr val="415B5C"/>
              </a:buClr>
              <a:buSzPct val="60000"/>
              <a:buFont typeface="Wingdings" panose="05000000000000000000" pitchFamily="2" charset="2"/>
              <a:buChar char=""/>
            </a:pPr>
            <a:r>
              <a:rPr lang="en-US" sz="2800" dirty="0"/>
              <a:t>WSC support</a:t>
            </a:r>
          </a:p>
          <a:p>
            <a:pPr marL="914400" lvl="1" indent="-457200">
              <a:spcAft>
                <a:spcPts val="800"/>
              </a:spcAft>
              <a:buClr>
                <a:srgbClr val="415B5C"/>
              </a:buClr>
              <a:buSzPct val="60000"/>
              <a:buFont typeface="Wingdings" panose="05000000000000000000" pitchFamily="2" charset="2"/>
              <a:buChar char=""/>
            </a:pPr>
            <a:r>
              <a:rPr lang="en-US" sz="2800" dirty="0"/>
              <a:t>Fellowship development</a:t>
            </a:r>
          </a:p>
          <a:p>
            <a:pPr marL="914400" lvl="1" indent="-457200">
              <a:spcAft>
                <a:spcPts val="800"/>
              </a:spcAft>
              <a:buClr>
                <a:srgbClr val="415B5C"/>
              </a:buClr>
              <a:buSzPct val="60000"/>
              <a:buFont typeface="Wingdings" panose="05000000000000000000" pitchFamily="2" charset="2"/>
              <a:buChar char=""/>
            </a:pPr>
            <a:r>
              <a:rPr lang="en-US" sz="2800" dirty="0"/>
              <a:t>Events</a:t>
            </a:r>
          </a:p>
          <a:p>
            <a:pPr marL="457200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896140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09600"/>
            <a:ext cx="78486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Budget Format:</a:t>
            </a:r>
            <a:br>
              <a:rPr lang="en-US" sz="4400" dirty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</a:br>
            <a:r>
              <a:rPr lang="en-US" sz="4400" dirty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Expense Classifications</a:t>
            </a:r>
          </a:p>
          <a:p>
            <a:pPr lvl="2">
              <a:buClr>
                <a:srgbClr val="A6422A"/>
              </a:buClr>
              <a:buSzPct val="60000"/>
            </a:pPr>
            <a:endParaRPr lang="en-US" sz="3600" dirty="0"/>
          </a:p>
          <a:p>
            <a:pPr marL="457200" lvl="2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/>
              <a:t>Fixed operational funds</a:t>
            </a:r>
          </a:p>
          <a:p>
            <a:pPr marL="914400" lvl="1" indent="-457200">
              <a:spcAft>
                <a:spcPts val="800"/>
              </a:spcAft>
              <a:buClr>
                <a:srgbClr val="415B5C"/>
              </a:buClr>
              <a:buSzPct val="60000"/>
              <a:buFont typeface="Wingdings" panose="05000000000000000000" pitchFamily="2" charset="2"/>
              <a:buChar char=""/>
            </a:pPr>
            <a:r>
              <a:rPr lang="en-US" sz="2800" dirty="0"/>
              <a:t>Recurring “essential services”</a:t>
            </a:r>
          </a:p>
          <a:p>
            <a:pPr marL="457200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/>
              <a:t>Variable operational </a:t>
            </a:r>
            <a:r>
              <a:rPr lang="en-US" sz="3200" dirty="0" smtClean="0"/>
              <a:t>funds</a:t>
            </a:r>
            <a:endParaRPr lang="en-US" sz="3200" dirty="0"/>
          </a:p>
          <a:p>
            <a:pPr marL="914400" lvl="1" indent="-457200">
              <a:spcAft>
                <a:spcPts val="800"/>
              </a:spcAft>
              <a:buClr>
                <a:srgbClr val="415B5C"/>
              </a:buClr>
              <a:buSzPct val="60000"/>
              <a:buFont typeface="Wingdings" panose="05000000000000000000" pitchFamily="2" charset="2"/>
              <a:buChar char=""/>
            </a:pPr>
            <a:r>
              <a:rPr lang="en-US" sz="2800" dirty="0"/>
              <a:t>Variable expenses – e.g. projects</a:t>
            </a:r>
          </a:p>
          <a:p>
            <a:pPr marL="457200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/>
              <a:t>Reserve </a:t>
            </a:r>
            <a:r>
              <a:rPr lang="en-US" sz="3200" dirty="0" smtClean="0"/>
              <a:t>funds</a:t>
            </a:r>
            <a:endParaRPr lang="en-US" sz="3200" dirty="0"/>
          </a:p>
          <a:p>
            <a:pPr marL="914400" lvl="1" indent="-457200">
              <a:spcAft>
                <a:spcPts val="800"/>
              </a:spcAft>
              <a:buClr>
                <a:srgbClr val="415B5C"/>
              </a:buClr>
              <a:buSzPct val="60000"/>
              <a:buFont typeface="Wingdings" panose="05000000000000000000" pitchFamily="2" charset="2"/>
              <a:buChar char=""/>
            </a:pPr>
            <a:r>
              <a:rPr lang="en-US" sz="2800" dirty="0"/>
              <a:t>Set aside for future and/or current needs</a:t>
            </a:r>
          </a:p>
          <a:p>
            <a:pPr marL="457200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60247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09600" y="2743200"/>
            <a:ext cx="7924800" cy="3505200"/>
          </a:xfrm>
        </p:spPr>
        <p:txBody>
          <a:bodyPr>
            <a:noAutofit/>
          </a:bodyPr>
          <a:lstStyle/>
          <a:p>
            <a:pPr algn="just"/>
            <a:r>
              <a:rPr lang="en-US" sz="2800" i="1" cap="none" spc="-150" dirty="0" smtClean="0"/>
              <a:t>GWSNA </a:t>
            </a:r>
            <a:r>
              <a:rPr lang="en-US" sz="2800" cap="none" spc="-150" dirty="0" smtClean="0"/>
              <a:t>could use a more holistic review, but the </a:t>
            </a:r>
            <a:r>
              <a:rPr lang="en-US" sz="2800" cap="none" spc="-150" dirty="0" smtClean="0">
                <a:solidFill>
                  <a:srgbClr val="646B86"/>
                </a:solidFill>
              </a:rPr>
              <a:t>conference has important decisions to make about its future that </a:t>
            </a:r>
            <a:r>
              <a:rPr lang="en-US" sz="2800" cap="none" spc="-150" dirty="0" smtClean="0"/>
              <a:t>will significantly affect it. In the cycle ahead, we would like to draft a glossary.</a:t>
            </a:r>
          </a:p>
          <a:p>
            <a:pPr marL="1463040" lvl="5" indent="0">
              <a:buNone/>
            </a:pPr>
            <a:endParaRPr lang="en-US" sz="3000" cap="non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18288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Eras Demi ITC" panose="020B0805030504020804" pitchFamily="34" charset="0"/>
              </a:rPr>
              <a:t>Proposed Revisions to</a:t>
            </a:r>
            <a:br>
              <a:rPr lang="en-US" dirty="0">
                <a:solidFill>
                  <a:schemeClr val="bg1"/>
                </a:solidFill>
                <a:latin typeface="Eras Demi ITC" panose="020B0805030504020804" pitchFamily="34" charset="0"/>
              </a:rPr>
            </a:br>
            <a:r>
              <a:rPr lang="en-US" i="1" dirty="0">
                <a:solidFill>
                  <a:schemeClr val="bg1"/>
                </a:solidFill>
                <a:latin typeface="Eras Demi ITC" panose="020B0805030504020804" pitchFamily="34" charset="0"/>
              </a:rPr>
              <a:t>A Guide to World Services in </a:t>
            </a:r>
            <a:r>
              <a:rPr lang="en-US" i="1" dirty="0" smtClean="0">
                <a:solidFill>
                  <a:schemeClr val="bg1"/>
                </a:solidFill>
                <a:latin typeface="Eras Demi ITC" panose="020B0805030504020804" pitchFamily="34" charset="0"/>
              </a:rPr>
              <a:t>NA</a:t>
            </a:r>
            <a:endParaRPr lang="en-US" i="1" dirty="0">
              <a:solidFill>
                <a:schemeClr val="bg1"/>
              </a:solidFill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35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838200"/>
            <a:ext cx="7848600" cy="5029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Proposed GWSNA Revisions</a:t>
            </a:r>
          </a:p>
          <a:p>
            <a:pPr algn="ctr"/>
            <a:endParaRPr lang="en-US" sz="2800" dirty="0" smtClean="0"/>
          </a:p>
          <a:p>
            <a:pPr marL="457200" lvl="5" indent="-457200">
              <a:spcAft>
                <a:spcPts val="6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/>
              <a:t>Policies affected by Motions 2 and 3</a:t>
            </a:r>
          </a:p>
          <a:p>
            <a:pPr marL="457200" lvl="5" indent="-457200">
              <a:spcAft>
                <a:spcPts val="6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 smtClean="0"/>
              <a:t>Decisions </a:t>
            </a:r>
            <a:r>
              <a:rPr lang="en-US" sz="3200" dirty="0"/>
              <a:t>related to </a:t>
            </a:r>
            <a:r>
              <a:rPr lang="en-US" sz="3200" dirty="0" smtClean="0"/>
              <a:t>proposals experiment</a:t>
            </a:r>
          </a:p>
          <a:p>
            <a:pPr marL="457200" lvl="5" indent="-457200">
              <a:spcAft>
                <a:spcPts val="6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 smtClean="0"/>
              <a:t>Text left out of 2012-14 </a:t>
            </a:r>
            <a:r>
              <a:rPr lang="en-US" sz="3200" i="1" dirty="0" smtClean="0"/>
              <a:t>GWSNA</a:t>
            </a:r>
            <a:endParaRPr lang="en-US" sz="3200" i="1" dirty="0"/>
          </a:p>
          <a:p>
            <a:pPr marL="457200" lvl="5" indent="-457200">
              <a:spcAft>
                <a:spcPts val="6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 smtClean="0"/>
              <a:t>Edits regarding outdated policies</a:t>
            </a:r>
            <a:endParaRPr lang="en-US" sz="3200" dirty="0"/>
          </a:p>
          <a:p>
            <a:pPr marL="457200" lvl="5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/>
              <a:t>HRP </a:t>
            </a:r>
            <a:r>
              <a:rPr lang="en-US" sz="3200" dirty="0" smtClean="0"/>
              <a:t>requested change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82186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09600" y="2743200"/>
            <a:ext cx="7924800" cy="3505200"/>
          </a:xfrm>
        </p:spPr>
        <p:txBody>
          <a:bodyPr>
            <a:noAutofit/>
          </a:bodyPr>
          <a:lstStyle/>
          <a:p>
            <a:r>
              <a:rPr lang="en-US" sz="2800" cap="none" spc="0" dirty="0" smtClean="0"/>
              <a:t>We need to come to a collective understanding about the future of the WSC and develop seating criteria based on that understanding.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533400"/>
            <a:ext cx="7961313" cy="1524000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Eras Demi ITC" panose="020B0805030504020804" pitchFamily="34" charset="0"/>
              </a:rPr>
              <a:t>WSC Seating</a:t>
            </a:r>
          </a:p>
        </p:txBody>
      </p:sp>
    </p:spTree>
    <p:extLst>
      <p:ext uri="{BB962C8B-B14F-4D97-AF65-F5344CB8AC3E}">
        <p14:creationId xmlns:p14="http://schemas.microsoft.com/office/powerpoint/2010/main" val="315740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7848600" cy="5867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4200" dirty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Recent WSC Seating Decisions </a:t>
            </a:r>
          </a:p>
          <a:p>
            <a:pPr lvl="1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endParaRPr lang="en-US" sz="3200" dirty="0" smtClean="0"/>
          </a:p>
          <a:p>
            <a:pPr lvl="1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100" dirty="0" smtClean="0"/>
              <a:t>2008</a:t>
            </a:r>
            <a:r>
              <a:rPr lang="en-US" sz="3100" dirty="0"/>
              <a:t>: Approved moratorium on consideration of regions resulting from a regional split for two conference </a:t>
            </a:r>
            <a:r>
              <a:rPr lang="en-US" sz="3100" dirty="0" smtClean="0"/>
              <a:t>cycles </a:t>
            </a:r>
            <a:r>
              <a:rPr lang="en-US" sz="2400" dirty="0" smtClean="0"/>
              <a:t>[passed by voice vote]</a:t>
            </a:r>
          </a:p>
          <a:p>
            <a:pPr marL="0" lvl="1">
              <a:buClr>
                <a:srgbClr val="A6422A"/>
              </a:buClr>
              <a:buSzPct val="60000"/>
            </a:pPr>
            <a:endParaRPr lang="en-US" sz="2400" dirty="0"/>
          </a:p>
          <a:p>
            <a:pPr lvl="1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100" dirty="0"/>
              <a:t>2010: Failed amendment to </a:t>
            </a:r>
            <a:r>
              <a:rPr lang="en-US" sz="3100" dirty="0" smtClean="0"/>
              <a:t>moratorium that </a:t>
            </a:r>
            <a:r>
              <a:rPr lang="en-US" sz="3100" dirty="0"/>
              <a:t>called for no regions being considered for seating at WSC </a:t>
            </a:r>
            <a:r>
              <a:rPr lang="en-US" sz="3100" dirty="0" smtClean="0"/>
              <a:t>2012</a:t>
            </a:r>
            <a:r>
              <a:rPr lang="en-US" sz="3200" dirty="0" smtClean="0"/>
              <a:t> </a:t>
            </a:r>
            <a:r>
              <a:rPr lang="en-US" sz="2300" dirty="0" smtClean="0"/>
              <a:t>[standing vote: 80/40/1/0 (yes/no/abstain/present)]</a:t>
            </a:r>
            <a:endParaRPr lang="en-US" sz="2300" dirty="0"/>
          </a:p>
          <a:p>
            <a:pPr>
              <a:buClr>
                <a:srgbClr val="A6422A"/>
              </a:buClr>
              <a:buSzPct val="60000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60086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7848600" cy="5791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4200" dirty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Recent WSC Seating Decisions</a:t>
            </a:r>
          </a:p>
          <a:p>
            <a:pPr algn="ctr"/>
            <a:endParaRPr lang="en-US" sz="2800" dirty="0" smtClean="0"/>
          </a:p>
          <a:p>
            <a:pPr lvl="1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/>
              <a:t>2012: Two questions considered</a:t>
            </a:r>
          </a:p>
          <a:p>
            <a:pPr marL="914400" lvl="1" indent="-457200">
              <a:spcAft>
                <a:spcPts val="800"/>
              </a:spcAft>
              <a:buClr>
                <a:srgbClr val="415B5C"/>
              </a:buClr>
              <a:buSzPct val="60000"/>
              <a:buFont typeface="Wingdings" panose="05000000000000000000" pitchFamily="2" charset="2"/>
              <a:buChar char=""/>
            </a:pPr>
            <a:r>
              <a:rPr lang="en-US" sz="2800" dirty="0"/>
              <a:t>Do you support the WB recommendation to not consider any regions of seating at WSC 2014?</a:t>
            </a:r>
            <a:br>
              <a:rPr lang="en-US" sz="2800" dirty="0"/>
            </a:br>
            <a:r>
              <a:rPr lang="en-US" sz="2400" dirty="0"/>
              <a:t>[Straw Poll Results: 41 in favor, 55 opposed]</a:t>
            </a:r>
          </a:p>
          <a:p>
            <a:pPr marL="914400" lvl="1" indent="-457200">
              <a:spcAft>
                <a:spcPts val="800"/>
              </a:spcAft>
              <a:buClr>
                <a:srgbClr val="415B5C"/>
              </a:buClr>
              <a:buSzPct val="60000"/>
              <a:buFont typeface="Wingdings" panose="05000000000000000000" pitchFamily="2" charset="2"/>
              <a:buChar char=""/>
            </a:pPr>
            <a:endParaRPr lang="en-US" sz="2800" dirty="0"/>
          </a:p>
          <a:p>
            <a:pPr marL="914400" lvl="1" indent="-457200">
              <a:spcAft>
                <a:spcPts val="800"/>
              </a:spcAft>
              <a:buClr>
                <a:srgbClr val="415B5C"/>
              </a:buClr>
              <a:buSzPct val="60000"/>
              <a:buFont typeface="Wingdings" panose="05000000000000000000" pitchFamily="2" charset="2"/>
              <a:buChar char=""/>
            </a:pPr>
            <a:r>
              <a:rPr lang="en-US" sz="2800" dirty="0"/>
              <a:t>Continue the spirit of the existing moratorium for one cycle. (Do not consider regions resulting from a split.) </a:t>
            </a:r>
            <a:r>
              <a:rPr lang="en-US" sz="2400" dirty="0"/>
              <a:t>[Straw poll results: 73 in favor, 20 opposed]</a:t>
            </a:r>
          </a:p>
          <a:p>
            <a:pPr marL="1371600" lvl="2" indent="-457200">
              <a:buClr>
                <a:srgbClr val="415B5C"/>
              </a:buClr>
              <a:buSzPct val="75000"/>
              <a:buFont typeface="Courier New" panose="02070309020205020404" pitchFamily="49" charset="0"/>
              <a:buChar char="o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61471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7848600" cy="5791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4100" dirty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WSC Seating: Moving Forward </a:t>
            </a:r>
          </a:p>
          <a:p>
            <a:pPr lvl="1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endParaRPr lang="en-US" sz="3200" dirty="0"/>
          </a:p>
          <a:p>
            <a:pPr lvl="1" indent="-457200">
              <a:spcAft>
                <a:spcPts val="8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/>
              <a:t>Ongoing WB </a:t>
            </a:r>
            <a:r>
              <a:rPr lang="en-US" sz="3200" dirty="0" smtClean="0"/>
              <a:t>&amp; conference discussions</a:t>
            </a:r>
            <a:endParaRPr lang="en-US" sz="3200" dirty="0"/>
          </a:p>
          <a:p>
            <a:pPr lvl="1" indent="-457200">
              <a:spcAft>
                <a:spcPts val="8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/>
              <a:t>Two motions offered in the </a:t>
            </a:r>
            <a:r>
              <a:rPr lang="en-US" sz="3200" i="1" dirty="0"/>
              <a:t>CAR</a:t>
            </a:r>
            <a:r>
              <a:rPr lang="en-US" sz="3200" dirty="0"/>
              <a:t> that could affect the conference</a:t>
            </a:r>
          </a:p>
          <a:p>
            <a:pPr lvl="1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/>
              <a:t>WSC 2014 sessions regarding WSC purpose, WSC seating, and the role of zones</a:t>
            </a:r>
          </a:p>
        </p:txBody>
      </p:sp>
    </p:spTree>
    <p:extLst>
      <p:ext uri="{BB962C8B-B14F-4D97-AF65-F5344CB8AC3E}">
        <p14:creationId xmlns:p14="http://schemas.microsoft.com/office/powerpoint/2010/main" val="1577403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09600" y="2743200"/>
            <a:ext cx="7924800" cy="3505200"/>
          </a:xfrm>
        </p:spPr>
        <p:txBody>
          <a:bodyPr>
            <a:noAutofit/>
          </a:bodyPr>
          <a:lstStyle/>
          <a:p>
            <a:pPr marL="731520" lvl="1" indent="-457200">
              <a:spcAft>
                <a:spcPts val="6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2800" dirty="0" smtClean="0">
                <a:solidFill>
                  <a:srgbClr val="415B5C"/>
                </a:solidFill>
              </a:rPr>
              <a:t>2014–2016 Strategic Plan </a:t>
            </a:r>
            <a:r>
              <a:rPr lang="en-US" sz="2800" dirty="0">
                <a:solidFill>
                  <a:srgbClr val="415B5C"/>
                </a:solidFill>
              </a:rPr>
              <a:t>and P</a:t>
            </a:r>
            <a:r>
              <a:rPr lang="en-US" sz="2800" dirty="0" smtClean="0">
                <a:solidFill>
                  <a:srgbClr val="415B5C"/>
                </a:solidFill>
              </a:rPr>
              <a:t>roposed Project Plans</a:t>
            </a:r>
            <a:endParaRPr lang="en-US" sz="2800" dirty="0">
              <a:solidFill>
                <a:srgbClr val="415B5C"/>
              </a:solidFill>
            </a:endParaRPr>
          </a:p>
          <a:p>
            <a:pPr marL="731520" lvl="1" indent="-457200">
              <a:spcAft>
                <a:spcPts val="6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2800" dirty="0" smtClean="0">
                <a:solidFill>
                  <a:srgbClr val="415B5C"/>
                </a:solidFill>
              </a:rPr>
              <a:t>2014–2016 Proposed Budget </a:t>
            </a:r>
            <a:r>
              <a:rPr lang="en-US" sz="2800" dirty="0">
                <a:solidFill>
                  <a:srgbClr val="415B5C"/>
                </a:solidFill>
              </a:rPr>
              <a:t>and </a:t>
            </a:r>
            <a:r>
              <a:rPr lang="en-US" sz="2800" dirty="0" smtClean="0">
                <a:solidFill>
                  <a:srgbClr val="415B5C"/>
                </a:solidFill>
              </a:rPr>
              <a:t>Cover</a:t>
            </a:r>
            <a:endParaRPr lang="en-US" sz="2800" dirty="0">
              <a:solidFill>
                <a:srgbClr val="415B5C"/>
              </a:solidFill>
            </a:endParaRPr>
          </a:p>
          <a:p>
            <a:pPr marL="731520" lvl="1" indent="-457200">
              <a:spcAft>
                <a:spcPts val="6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2800" dirty="0" smtClean="0">
                <a:solidFill>
                  <a:srgbClr val="415B5C"/>
                </a:solidFill>
              </a:rPr>
              <a:t>Proposed Revisions </a:t>
            </a:r>
            <a:r>
              <a:rPr lang="en-US" sz="2800" dirty="0">
                <a:solidFill>
                  <a:srgbClr val="415B5C"/>
                </a:solidFill>
              </a:rPr>
              <a:t>to the 2012–2014 </a:t>
            </a:r>
            <a:r>
              <a:rPr lang="en-US" sz="2800" i="1" dirty="0">
                <a:solidFill>
                  <a:srgbClr val="415B5C"/>
                </a:solidFill>
              </a:rPr>
              <a:t>A Guide to World Services In NA</a:t>
            </a:r>
            <a:r>
              <a:rPr lang="en-US" sz="2800" dirty="0">
                <a:solidFill>
                  <a:srgbClr val="415B5C"/>
                </a:solidFill>
              </a:rPr>
              <a:t> (</a:t>
            </a:r>
            <a:r>
              <a:rPr lang="en-US" sz="2800" i="1" dirty="0">
                <a:solidFill>
                  <a:srgbClr val="415B5C"/>
                </a:solidFill>
              </a:rPr>
              <a:t>GWSNA</a:t>
            </a:r>
            <a:r>
              <a:rPr lang="en-US" sz="2800" dirty="0">
                <a:solidFill>
                  <a:srgbClr val="415B5C"/>
                </a:solidFill>
              </a:rPr>
              <a:t>)</a:t>
            </a:r>
          </a:p>
          <a:p>
            <a:pPr marL="731520" lvl="1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2800" dirty="0" smtClean="0">
                <a:solidFill>
                  <a:srgbClr val="415B5C"/>
                </a:solidFill>
              </a:rPr>
              <a:t>WSC Seating Requests </a:t>
            </a:r>
            <a:r>
              <a:rPr lang="en-US" sz="2800" dirty="0">
                <a:solidFill>
                  <a:srgbClr val="415B5C"/>
                </a:solidFill>
              </a:rPr>
              <a:t>and </a:t>
            </a:r>
            <a:r>
              <a:rPr lang="en-US" sz="2800" dirty="0" smtClean="0">
                <a:solidFill>
                  <a:srgbClr val="415B5C"/>
                </a:solidFill>
              </a:rPr>
              <a:t>Cover Memo</a:t>
            </a:r>
            <a:endParaRPr lang="en-US" sz="2800" dirty="0">
              <a:solidFill>
                <a:srgbClr val="415B5C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Eras Demi ITC" panose="020B0805030504020804" pitchFamily="34" charset="0"/>
              </a:rPr>
              <a:t>CAT Contents</a:t>
            </a:r>
          </a:p>
        </p:txBody>
      </p:sp>
    </p:spTree>
    <p:extLst>
      <p:ext uri="{BB962C8B-B14F-4D97-AF65-F5344CB8AC3E}">
        <p14:creationId xmlns:p14="http://schemas.microsoft.com/office/powerpoint/2010/main" val="35637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7848600" cy="5791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4200" dirty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WSC Seating</a:t>
            </a:r>
          </a:p>
          <a:p>
            <a:pPr algn="ctr">
              <a:spcBef>
                <a:spcPct val="0"/>
              </a:spcBef>
            </a:pPr>
            <a:r>
              <a:rPr lang="en-US" sz="4200" dirty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Requests and Inquiries</a:t>
            </a:r>
          </a:p>
          <a:p>
            <a:pPr algn="ctr"/>
            <a:endParaRPr lang="en-US" sz="3600" b="1" dirty="0" smtClean="0">
              <a:solidFill>
                <a:srgbClr val="A6422A"/>
              </a:solidFill>
            </a:endParaRPr>
          </a:p>
          <a:p>
            <a:pPr lvl="1" indent="-457200">
              <a:spcBef>
                <a:spcPts val="1200"/>
              </a:spcBef>
              <a:spcAft>
                <a:spcPts val="8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 smtClean="0"/>
              <a:t>Seven requests received</a:t>
            </a:r>
          </a:p>
          <a:p>
            <a:pPr lvl="1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 smtClean="0"/>
              <a:t>Five from regions resulting from splits</a:t>
            </a:r>
          </a:p>
          <a:p>
            <a:pPr lvl="2" indent="-457200">
              <a:spcBef>
                <a:spcPts val="600"/>
              </a:spcBef>
              <a:buClr>
                <a:srgbClr val="415B5C"/>
              </a:buClr>
              <a:buSzPct val="60000"/>
              <a:buFont typeface="Wingdings" panose="05000000000000000000" pitchFamily="2" charset="2"/>
              <a:buChar char="¢"/>
            </a:pPr>
            <a:r>
              <a:rPr lang="en-US" sz="2800" dirty="0" err="1" smtClean="0"/>
              <a:t>Occidente</a:t>
            </a:r>
            <a:r>
              <a:rPr lang="en-US" sz="2800" dirty="0" smtClean="0"/>
              <a:t> Region in Mexico</a:t>
            </a:r>
            <a:endParaRPr lang="en-US" sz="2800" dirty="0"/>
          </a:p>
          <a:p>
            <a:pPr lvl="2" indent="-457200">
              <a:buClr>
                <a:srgbClr val="415B5C"/>
              </a:buClr>
              <a:buSzPct val="60000"/>
              <a:buFont typeface="Wingdings" panose="05000000000000000000" pitchFamily="2" charset="2"/>
              <a:buChar char="¢"/>
            </a:pPr>
            <a:r>
              <a:rPr lang="en-US" sz="2800" dirty="0" smtClean="0"/>
              <a:t>HOW</a:t>
            </a:r>
            <a:r>
              <a:rPr lang="en-US" sz="2800" dirty="0"/>
              <a:t>, Rio de Janeiro, Grande Sao Paulo, </a:t>
            </a:r>
            <a:r>
              <a:rPr lang="en-US" sz="2800"/>
              <a:t>and </a:t>
            </a:r>
            <a:r>
              <a:rPr lang="en-US" sz="2800" smtClean="0"/>
              <a:t>Rio </a:t>
            </a:r>
            <a:r>
              <a:rPr lang="en-US" sz="2800" dirty="0"/>
              <a:t>Grande do </a:t>
            </a:r>
            <a:r>
              <a:rPr lang="en-US" sz="2800" dirty="0" err="1"/>
              <a:t>Sul</a:t>
            </a:r>
            <a:r>
              <a:rPr lang="en-US" sz="2800" dirty="0"/>
              <a:t> </a:t>
            </a:r>
            <a:r>
              <a:rPr lang="en-US" sz="2800" dirty="0" smtClean="0"/>
              <a:t>in Brazil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9148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7848600" cy="5791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4200" dirty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WSC Seating</a:t>
            </a:r>
          </a:p>
          <a:p>
            <a:pPr algn="ctr">
              <a:spcBef>
                <a:spcPct val="0"/>
              </a:spcBef>
            </a:pPr>
            <a:r>
              <a:rPr lang="en-US" sz="4200" dirty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Requests and Inquiries</a:t>
            </a:r>
          </a:p>
          <a:p>
            <a:pPr algn="ctr"/>
            <a:endParaRPr lang="en-US" sz="3600" b="1" dirty="0" smtClean="0">
              <a:solidFill>
                <a:srgbClr val="A6422A"/>
              </a:solidFill>
            </a:endParaRPr>
          </a:p>
          <a:p>
            <a:pPr lvl="1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 smtClean="0"/>
              <a:t>Two requests received by 1 April deadline from regions that did not result from a split</a:t>
            </a:r>
          </a:p>
          <a:p>
            <a:pPr lvl="2" indent="-457200">
              <a:buClr>
                <a:srgbClr val="415B5C"/>
              </a:buClr>
              <a:buSzPct val="60000"/>
              <a:buFont typeface="Wingdings" panose="05000000000000000000" pitchFamily="2" charset="2"/>
              <a:buChar char="¢"/>
            </a:pPr>
            <a:r>
              <a:rPr lang="en-US" sz="2800" dirty="0"/>
              <a:t>Dominican Republic</a:t>
            </a:r>
          </a:p>
          <a:p>
            <a:pPr lvl="2" indent="-457200">
              <a:buClr>
                <a:srgbClr val="415B5C"/>
              </a:buClr>
              <a:buSzPct val="60000"/>
              <a:buFont typeface="Wingdings" panose="05000000000000000000" pitchFamily="2" charset="2"/>
              <a:buChar char="¢"/>
            </a:pPr>
            <a:r>
              <a:rPr lang="en-US" sz="2800" dirty="0"/>
              <a:t>Turkey</a:t>
            </a:r>
          </a:p>
        </p:txBody>
      </p:sp>
    </p:spTree>
    <p:extLst>
      <p:ext uri="{BB962C8B-B14F-4D97-AF65-F5344CB8AC3E}">
        <p14:creationId xmlns:p14="http://schemas.microsoft.com/office/powerpoint/2010/main" val="15956099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7848600" cy="5791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4200" dirty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WSC Seating</a:t>
            </a:r>
          </a:p>
          <a:p>
            <a:pPr algn="ctr">
              <a:spcBef>
                <a:spcPct val="0"/>
              </a:spcBef>
            </a:pPr>
            <a:r>
              <a:rPr lang="en-US" sz="4200" dirty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Requests and Inquiries</a:t>
            </a:r>
          </a:p>
          <a:p>
            <a:pPr algn="ctr"/>
            <a:endParaRPr lang="en-US" sz="3600" b="1" dirty="0">
              <a:solidFill>
                <a:srgbClr val="A6422A"/>
              </a:solidFill>
            </a:endParaRPr>
          </a:p>
          <a:p>
            <a:pPr lvl="1" indent="-457200">
              <a:spcAft>
                <a:spcPts val="8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000" dirty="0" smtClean="0"/>
              <a:t>Recommendation </a:t>
            </a:r>
            <a:r>
              <a:rPr lang="en-US" sz="3000" dirty="0"/>
              <a:t>is </a:t>
            </a:r>
            <a:r>
              <a:rPr lang="en-US" sz="3000" dirty="0" smtClean="0"/>
              <a:t>to not seat any new regions at this time, but to offer a commitment of support from NAWS until WSC seating is resolved</a:t>
            </a:r>
          </a:p>
          <a:p>
            <a:pPr lvl="1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000" dirty="0" smtClean="0"/>
              <a:t>This recommendation is a call to action</a:t>
            </a:r>
          </a:p>
        </p:txBody>
      </p:sp>
    </p:spTree>
    <p:extLst>
      <p:ext uri="{BB962C8B-B14F-4D97-AF65-F5344CB8AC3E}">
        <p14:creationId xmlns:p14="http://schemas.microsoft.com/office/powerpoint/2010/main" val="358839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219200" y="2743200"/>
            <a:ext cx="6934200" cy="3505200"/>
          </a:xfrm>
        </p:spPr>
        <p:txBody>
          <a:bodyPr>
            <a:noAutofit/>
          </a:bodyPr>
          <a:lstStyle/>
          <a:p>
            <a:pPr marL="0" lvl="5" indent="0" algn="ctr">
              <a:buClr>
                <a:srgbClr val="A6422A"/>
              </a:buClr>
              <a:buSzPct val="60000"/>
              <a:buNone/>
            </a:pPr>
            <a:r>
              <a:rPr lang="en-US" sz="3200" b="1" dirty="0" smtClean="0">
                <a:solidFill>
                  <a:srgbClr val="646B86"/>
                </a:solidFill>
              </a:rPr>
              <a:t>This is not part of the CAT,</a:t>
            </a:r>
            <a:br>
              <a:rPr lang="en-US" sz="3200" b="1" dirty="0" smtClean="0">
                <a:solidFill>
                  <a:srgbClr val="646B86"/>
                </a:solidFill>
              </a:rPr>
            </a:br>
            <a:r>
              <a:rPr lang="en-US" sz="3200" b="1" dirty="0" smtClean="0">
                <a:solidFill>
                  <a:srgbClr val="646B86"/>
                </a:solidFill>
              </a:rPr>
              <a:t>but affects </a:t>
            </a:r>
            <a:r>
              <a:rPr lang="en-US" sz="3200" b="1" i="1" dirty="0" smtClean="0">
                <a:solidFill>
                  <a:srgbClr val="646B86"/>
                </a:solidFill>
              </a:rPr>
              <a:t>CAR</a:t>
            </a:r>
            <a:r>
              <a:rPr lang="en-US" sz="3200" b="1" dirty="0" smtClean="0">
                <a:solidFill>
                  <a:srgbClr val="646B86"/>
                </a:solidFill>
              </a:rPr>
              <a:t> material.</a:t>
            </a:r>
            <a:br>
              <a:rPr lang="en-US" sz="3200" b="1" dirty="0" smtClean="0">
                <a:solidFill>
                  <a:srgbClr val="646B86"/>
                </a:solidFill>
              </a:rPr>
            </a:br>
            <a:r>
              <a:rPr lang="en-US" sz="3200" b="1" dirty="0" smtClean="0">
                <a:solidFill>
                  <a:srgbClr val="646B86"/>
                </a:solidFill>
              </a:rPr>
              <a:t>We will recommend:</a:t>
            </a:r>
          </a:p>
          <a:p>
            <a:endParaRPr lang="en-US" sz="2800" cap="none" spc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533400"/>
            <a:ext cx="8534400" cy="1524000"/>
          </a:xfrm>
        </p:spPr>
        <p:txBody>
          <a:bodyPr>
            <a:noAutofit/>
          </a:bodyPr>
          <a:lstStyle/>
          <a:p>
            <a:r>
              <a:rPr lang="en-US" sz="4300" i="1" dirty="0">
                <a:solidFill>
                  <a:schemeClr val="bg1"/>
                </a:solidFill>
                <a:latin typeface="Eras Demi ITC" panose="020B0805030504020804" pitchFamily="34" charset="0"/>
              </a:rPr>
              <a:t>An Introduction to NA Meetings </a:t>
            </a:r>
            <a:r>
              <a:rPr lang="en-US" sz="4400" dirty="0">
                <a:solidFill>
                  <a:schemeClr val="bg1"/>
                </a:solidFill>
                <a:latin typeface="Eras Demi ITC" panose="020B0805030504020804" pitchFamily="34" charset="0"/>
              </a:rPr>
              <a:t>IP Edits</a:t>
            </a:r>
          </a:p>
        </p:txBody>
      </p:sp>
    </p:spTree>
    <p:extLst>
      <p:ext uri="{BB962C8B-B14F-4D97-AF65-F5344CB8AC3E}">
        <p14:creationId xmlns:p14="http://schemas.microsoft.com/office/powerpoint/2010/main" val="1938146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7848600" cy="5791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Bef>
                <a:spcPct val="0"/>
              </a:spcBef>
              <a:spcAft>
                <a:spcPts val="1200"/>
              </a:spcAft>
            </a:pPr>
            <a:r>
              <a:rPr lang="en-US" sz="4400" i="1" dirty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An Introduction to NA </a:t>
            </a:r>
            <a:r>
              <a:rPr lang="en-US" sz="4400" i="1" dirty="0" smtClean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Meetings  </a:t>
            </a:r>
            <a:r>
              <a:rPr lang="en-US" sz="4400" dirty="0" smtClean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IP </a:t>
            </a:r>
            <a:r>
              <a:rPr lang="en-US" sz="4400" dirty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corrections</a:t>
            </a:r>
          </a:p>
          <a:p>
            <a:pPr marL="457200" lvl="5" indent="-457200">
              <a:spcAft>
                <a:spcPts val="18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 smtClean="0"/>
              <a:t>Correct a typographical error</a:t>
            </a:r>
          </a:p>
          <a:p>
            <a:pPr marL="0" lvl="5" algn="ctr">
              <a:spcAft>
                <a:spcPts val="800"/>
              </a:spcAft>
              <a:buClr>
                <a:srgbClr val="A6422A"/>
              </a:buClr>
              <a:buSzPct val="60000"/>
            </a:pPr>
            <a:r>
              <a:rPr lang="en-US" sz="3000" b="1" dirty="0" smtClean="0">
                <a:latin typeface="Eras Bk BT" panose="020B0502030509030804" pitchFamily="34" charset="0"/>
              </a:rPr>
              <a:t>We encourage you to read NA literature including the Basic text and the booklet In Time</a:t>
            </a:r>
            <a:r>
              <a:rPr lang="en-US" sz="3000" b="1" dirty="0" smtClean="0">
                <a:solidFill>
                  <a:srgbClr val="FF0000"/>
                </a:solidFill>
                <a:latin typeface="Eras Bk BT" panose="020B0502030509030804" pitchFamily="34" charset="0"/>
              </a:rPr>
              <a:t>s</a:t>
            </a:r>
            <a:r>
              <a:rPr lang="en-US" sz="3000" b="1" dirty="0" smtClean="0">
                <a:latin typeface="Eras Bk BT" panose="020B0502030509030804" pitchFamily="34" charset="0"/>
              </a:rPr>
              <a:t> of Illness, which will explain…</a:t>
            </a:r>
            <a:br>
              <a:rPr lang="en-US" sz="3000" b="1" dirty="0" smtClean="0">
                <a:latin typeface="Eras Bk BT" panose="020B0502030509030804" pitchFamily="34" charset="0"/>
              </a:rPr>
            </a:br>
            <a:r>
              <a:rPr lang="en-US" sz="2400" dirty="0" smtClean="0"/>
              <a:t>[</a:t>
            </a:r>
            <a:r>
              <a:rPr lang="en-US" sz="2400" i="1" dirty="0" smtClean="0"/>
              <a:t>CAR</a:t>
            </a:r>
            <a:r>
              <a:rPr lang="en-US" sz="2400" dirty="0" smtClean="0"/>
              <a:t>, p. 48, first paragraph after bullet points]</a:t>
            </a:r>
            <a:endParaRPr lang="en-US" sz="2400" dirty="0"/>
          </a:p>
          <a:p>
            <a:pPr marL="0" lvl="5">
              <a:spcAft>
                <a:spcPts val="800"/>
              </a:spcAft>
              <a:buClr>
                <a:srgbClr val="A6422A"/>
              </a:buClr>
              <a:buSzPct val="60000"/>
            </a:pPr>
            <a:endParaRPr lang="en-US" sz="2800" b="1" spc="-150" dirty="0" smtClean="0"/>
          </a:p>
          <a:p>
            <a:pPr marL="0" lvl="5">
              <a:spcAft>
                <a:spcPts val="800"/>
              </a:spcAft>
              <a:buClr>
                <a:srgbClr val="A6422A"/>
              </a:buClr>
              <a:buSzPct val="60000"/>
            </a:pPr>
            <a:endParaRPr lang="en-US" sz="2800" b="1" spc="-150" dirty="0"/>
          </a:p>
          <a:p>
            <a:pPr algn="ctr"/>
            <a:endParaRPr lang="en-US" sz="3600" b="1" dirty="0">
              <a:solidFill>
                <a:srgbClr val="A642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833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7848600" cy="5791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Bef>
                <a:spcPct val="0"/>
              </a:spcBef>
              <a:spcAft>
                <a:spcPts val="1200"/>
              </a:spcAft>
            </a:pPr>
            <a:r>
              <a:rPr lang="en-US" sz="4400" i="1" dirty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An Introduction to NA Meetings </a:t>
            </a:r>
            <a:r>
              <a:rPr lang="en-US" sz="4400" dirty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IP corrections</a:t>
            </a:r>
          </a:p>
          <a:p>
            <a:pPr marL="457200" lvl="5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 smtClean="0"/>
              <a:t>Remove </a:t>
            </a:r>
            <a:r>
              <a:rPr lang="en-US" sz="3200" dirty="0"/>
              <a:t>potentially confusing reference to our primary </a:t>
            </a:r>
            <a:r>
              <a:rPr lang="en-US" sz="3200" dirty="0" smtClean="0"/>
              <a:t>purpose </a:t>
            </a:r>
          </a:p>
          <a:p>
            <a:pPr marL="0" lvl="5" algn="ctr">
              <a:buClr>
                <a:srgbClr val="A6422A"/>
              </a:buClr>
              <a:buSzPct val="60000"/>
            </a:pP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000" b="1" dirty="0">
                <a:latin typeface="Eras Bk BT" panose="020B0502030509030804" pitchFamily="34" charset="0"/>
              </a:rPr>
              <a:t>People have all sorts of reasons for attending NA meetings, but the purpose of each </a:t>
            </a:r>
            <a:r>
              <a:rPr lang="en-US" sz="3000" b="1" dirty="0" smtClean="0">
                <a:latin typeface="Eras Bk BT" panose="020B0502030509030804" pitchFamily="34" charset="0"/>
              </a:rPr>
              <a:t>meeting </a:t>
            </a:r>
            <a:r>
              <a:rPr lang="en-US" sz="3000" b="1" strike="sngStrike" dirty="0" smtClean="0">
                <a:solidFill>
                  <a:srgbClr val="C00000"/>
                </a:solidFill>
                <a:latin typeface="Eras Bk BT" panose="020B0502030509030804" pitchFamily="34" charset="0"/>
              </a:rPr>
              <a:t>— our </a:t>
            </a:r>
            <a:r>
              <a:rPr lang="en-US" sz="3000" b="1" strike="sngStrike" dirty="0">
                <a:solidFill>
                  <a:srgbClr val="C00000"/>
                </a:solidFill>
                <a:latin typeface="Eras Bk BT" panose="020B0502030509030804" pitchFamily="34" charset="0"/>
              </a:rPr>
              <a:t>“primary purpose</a:t>
            </a:r>
            <a:r>
              <a:rPr lang="en-US" sz="3000" b="1" strike="sngStrike" dirty="0" smtClean="0">
                <a:solidFill>
                  <a:srgbClr val="C00000"/>
                </a:solidFill>
                <a:latin typeface="Eras Bk BT" panose="020B0502030509030804" pitchFamily="34" charset="0"/>
              </a:rPr>
              <a:t>” — </a:t>
            </a:r>
            <a:r>
              <a:rPr lang="en-US" sz="3000" b="1" dirty="0" smtClean="0">
                <a:latin typeface="Eras Bk BT" panose="020B0502030509030804" pitchFamily="34" charset="0"/>
              </a:rPr>
              <a:t>is </a:t>
            </a:r>
            <a:r>
              <a:rPr lang="en-US" sz="3000" b="1" dirty="0">
                <a:latin typeface="Eras Bk BT" panose="020B0502030509030804" pitchFamily="34" charset="0"/>
              </a:rPr>
              <a:t>to give NA members a place to share recovery with other addicts.</a:t>
            </a:r>
          </a:p>
          <a:p>
            <a:pPr marL="0" lvl="5" algn="ctr">
              <a:buClr>
                <a:srgbClr val="A6422A"/>
              </a:buClr>
              <a:buSzPct val="60000"/>
            </a:pPr>
            <a:r>
              <a:rPr lang="en-US" sz="2400" b="1" spc="-150" dirty="0" smtClean="0"/>
              <a:t> </a:t>
            </a:r>
            <a:r>
              <a:rPr lang="en-US" sz="2400" dirty="0"/>
              <a:t>[</a:t>
            </a:r>
            <a:r>
              <a:rPr lang="en-US" sz="2400" i="1" dirty="0"/>
              <a:t>CAR</a:t>
            </a:r>
            <a:r>
              <a:rPr lang="en-US" sz="2400" dirty="0"/>
              <a:t>, p. 47, second paragraph] </a:t>
            </a:r>
          </a:p>
          <a:p>
            <a:pPr marL="457200" lvl="5" indent="-457200">
              <a:spcAft>
                <a:spcPts val="8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endParaRPr lang="en-US" sz="2800" b="1" spc="-150" dirty="0" smtClean="0"/>
          </a:p>
          <a:p>
            <a:pPr marL="0" lvl="5">
              <a:spcAft>
                <a:spcPts val="800"/>
              </a:spcAft>
              <a:buClr>
                <a:srgbClr val="A6422A"/>
              </a:buClr>
              <a:buSzPct val="60000"/>
            </a:pPr>
            <a:endParaRPr lang="en-US" sz="2800" b="1" spc="-150" dirty="0"/>
          </a:p>
          <a:p>
            <a:pPr algn="ctr"/>
            <a:endParaRPr lang="en-US" sz="3600" b="1" dirty="0">
              <a:solidFill>
                <a:srgbClr val="A642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313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04800" y="2743200"/>
            <a:ext cx="8610600" cy="3505200"/>
          </a:xfrm>
        </p:spPr>
        <p:txBody>
          <a:bodyPr>
            <a:noAutofit/>
          </a:bodyPr>
          <a:lstStyle/>
          <a:p>
            <a:pPr marL="457200" lvl="5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 smtClean="0"/>
              <a:t>All materials are available at</a:t>
            </a:r>
          </a:p>
          <a:p>
            <a:pPr marL="0" lvl="5" indent="0" algn="ctr">
              <a:buClr>
                <a:srgbClr val="A6422A"/>
              </a:buClr>
              <a:buSzPct val="60000"/>
              <a:buNone/>
            </a:pPr>
            <a:r>
              <a:rPr lang="en-US" sz="3200" b="1" dirty="0">
                <a:solidFill>
                  <a:srgbClr val="2C0698"/>
                </a:solidFill>
              </a:rPr>
              <a:t>www.na.org/conference </a:t>
            </a:r>
          </a:p>
          <a:p>
            <a:pPr marL="457200" lvl="5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 smtClean="0"/>
              <a:t>Regional and zonal reports due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February</a:t>
            </a:r>
          </a:p>
          <a:p>
            <a:pPr marL="457200" lvl="5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 smtClean="0"/>
              <a:t>Regional and zonal reports will be included in the </a:t>
            </a:r>
            <a:r>
              <a:rPr lang="en-US" sz="3200" i="1" dirty="0" smtClean="0"/>
              <a:t>Conference Report</a:t>
            </a:r>
          </a:p>
          <a:p>
            <a:pPr marL="457200" lvl="5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endParaRPr lang="en-US" sz="3200" dirty="0"/>
          </a:p>
          <a:p>
            <a:endParaRPr lang="en-US" sz="2800" cap="none" spc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533400"/>
            <a:ext cx="7961313" cy="1524000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Eras Demi ITC" panose="020B0805030504020804" pitchFamily="34" charset="0"/>
              </a:rPr>
              <a:t>WSC Preparation</a:t>
            </a:r>
          </a:p>
        </p:txBody>
      </p:sp>
    </p:spTree>
    <p:extLst>
      <p:ext uri="{BB962C8B-B14F-4D97-AF65-F5344CB8AC3E}">
        <p14:creationId xmlns:p14="http://schemas.microsoft.com/office/powerpoint/2010/main" val="755510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01752" y="762000"/>
            <a:ext cx="8613648" cy="732974"/>
          </a:xfr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sz="4200" b="0" dirty="0">
                <a:solidFill>
                  <a:schemeClr val="bg1"/>
                </a:solidFill>
                <a:latin typeface="Eras Demi ITC" panose="020B0805030504020804" pitchFamily="34" charset="0"/>
                <a:ea typeface="+mj-ea"/>
                <a:cs typeface="+mj-cs"/>
              </a:rPr>
              <a:t>Additional Resources </a:t>
            </a:r>
            <a:r>
              <a:rPr lang="en-US" sz="4200" b="0" dirty="0" smtClean="0">
                <a:solidFill>
                  <a:schemeClr val="bg1"/>
                </a:solidFill>
                <a:latin typeface="Eras Demi ITC" panose="020B0805030504020804" pitchFamily="34" charset="0"/>
                <a:ea typeface="+mj-ea"/>
                <a:cs typeface="+mj-cs"/>
              </a:rPr>
              <a:t>&amp;Feedback</a:t>
            </a:r>
            <a:endParaRPr lang="en-US" sz="4200" b="0" dirty="0">
              <a:solidFill>
                <a:schemeClr val="bg1"/>
              </a:solidFill>
              <a:latin typeface="Eras Demi ITC" panose="020B0805030504020804" pitchFamily="34" charset="0"/>
              <a:ea typeface="+mj-ea"/>
              <a:cs typeface="+mj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01752" y="1828800"/>
            <a:ext cx="8613648" cy="3818404"/>
          </a:xfrm>
        </p:spPr>
        <p:txBody>
          <a:bodyPr>
            <a:normAutofit lnSpcReduction="10000"/>
          </a:bodyPr>
          <a:lstStyle/>
          <a:p>
            <a:pPr lvl="6"/>
            <a:r>
              <a:rPr lang="en-US" sz="3200" b="1" dirty="0" smtClean="0">
                <a:solidFill>
                  <a:srgbClr val="2C0698"/>
                </a:solidFill>
              </a:rPr>
              <a:t>www.na.org/conference</a:t>
            </a:r>
          </a:p>
          <a:p>
            <a:pPr lvl="6"/>
            <a:r>
              <a:rPr lang="en-US" sz="3200" b="1" dirty="0" smtClean="0">
                <a:solidFill>
                  <a:srgbClr val="2C0698"/>
                </a:solidFill>
              </a:rPr>
              <a:t>www.na.org/IDT</a:t>
            </a:r>
          </a:p>
          <a:p>
            <a:pPr lvl="6"/>
            <a:r>
              <a:rPr lang="en-US" sz="3200" b="1" dirty="0" smtClean="0">
                <a:solidFill>
                  <a:srgbClr val="2C0698"/>
                </a:solidFill>
              </a:rPr>
              <a:t>www.na.org/servicesystem</a:t>
            </a:r>
          </a:p>
          <a:p>
            <a:pPr lvl="6"/>
            <a:r>
              <a:rPr lang="en-US" sz="3200" b="1" dirty="0" smtClean="0">
                <a:solidFill>
                  <a:srgbClr val="2C0698"/>
                </a:solidFill>
              </a:rPr>
              <a:t>www.na.org/traditions</a:t>
            </a:r>
            <a:endParaRPr lang="en-US" sz="3200" b="1" dirty="0">
              <a:solidFill>
                <a:srgbClr val="2C0698"/>
              </a:solidFill>
            </a:endParaRPr>
          </a:p>
          <a:p>
            <a:pPr marL="1737360" lvl="6" indent="0">
              <a:buNone/>
            </a:pPr>
            <a:endParaRPr lang="en-US" sz="3200" b="1" dirty="0" smtClean="0">
              <a:solidFill>
                <a:srgbClr val="415B5C"/>
              </a:solidFill>
            </a:endParaRPr>
          </a:p>
          <a:p>
            <a:pPr marL="0" indent="0">
              <a:buNone/>
            </a:pPr>
            <a:r>
              <a:rPr lang="en-US" dirty="0" smtClean="0"/>
              <a:t>And we always welcome your questions and input: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rgbClr val="2C0698"/>
                </a:solidFill>
              </a:rPr>
              <a:t>worldboard@na.org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28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066800"/>
            <a:ext cx="2438400" cy="5059363"/>
          </a:xfrm>
        </p:spPr>
        <p:txBody>
          <a:bodyPr>
            <a:normAutofit/>
          </a:bodyPr>
          <a:lstStyle/>
          <a:p>
            <a:pPr>
              <a:spcBef>
                <a:spcPts val="4800"/>
              </a:spcBef>
            </a:pPr>
            <a:endParaRPr lang="en-US" sz="3200" dirty="0" smtClean="0">
              <a:latin typeface="Eras Demi ITC" panose="020B0805030504020804" pitchFamily="34" charset="0"/>
            </a:endParaRPr>
          </a:p>
          <a:p>
            <a:pPr>
              <a:spcBef>
                <a:spcPts val="4800"/>
              </a:spcBef>
            </a:pPr>
            <a:endParaRPr lang="en-US" sz="3200" dirty="0">
              <a:latin typeface="Eras Demi ITC" panose="020B0805030504020804" pitchFamily="34" charset="0"/>
            </a:endParaRPr>
          </a:p>
          <a:p>
            <a:pPr>
              <a:spcBef>
                <a:spcPts val="4800"/>
              </a:spcBef>
            </a:pPr>
            <a:r>
              <a:rPr lang="en-US" sz="3200" dirty="0" smtClean="0">
                <a:latin typeface="Eras Demi ITC" panose="020B0805030504020804" pitchFamily="34" charset="0"/>
              </a:rPr>
              <a:t>2014 Conference Approval Track Material</a:t>
            </a:r>
            <a:endParaRPr lang="en-US" sz="3200" dirty="0">
              <a:latin typeface="Eras Demi ITC" panose="020B08050305040208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124200" y="1676400"/>
            <a:ext cx="5638800" cy="403860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1200"/>
              </a:spcBef>
              <a:buNone/>
            </a:pPr>
            <a:r>
              <a:rPr lang="en-US" sz="7200" b="1" dirty="0" smtClean="0"/>
              <a:t>Discussion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7200" b="1" dirty="0" smtClean="0"/>
              <a:t>and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7200" b="1" dirty="0" smtClean="0"/>
              <a:t> Q &amp; A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852415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09600" y="2743200"/>
            <a:ext cx="7924800" cy="3505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Four proposed Project Plans</a:t>
            </a:r>
          </a:p>
          <a:p>
            <a:pPr lvl="4">
              <a:spcBef>
                <a:spcPts val="1800"/>
              </a:spcBef>
              <a:buClr>
                <a:srgbClr val="A6422A"/>
              </a:buClr>
              <a:buSzPct val="75000"/>
              <a:buFont typeface="Wingdings" panose="05000000000000000000" pitchFamily="2" charset="2"/>
              <a:buChar char="u"/>
            </a:pPr>
            <a:r>
              <a:rPr lang="en-US" sz="3000" cap="none" dirty="0" smtClean="0">
                <a:solidFill>
                  <a:schemeClr val="tx1"/>
                </a:solidFill>
              </a:rPr>
              <a:t>  Fellowship Issue Discussions</a:t>
            </a:r>
          </a:p>
          <a:p>
            <a:pPr lvl="4">
              <a:buClr>
                <a:srgbClr val="A6422A"/>
              </a:buClr>
              <a:buSzPct val="75000"/>
              <a:buFont typeface="Wingdings" panose="05000000000000000000" pitchFamily="2" charset="2"/>
              <a:buChar char="u"/>
            </a:pPr>
            <a:r>
              <a:rPr lang="en-US" sz="3000" cap="none" dirty="0" smtClean="0">
                <a:solidFill>
                  <a:schemeClr val="tx1"/>
                </a:solidFill>
              </a:rPr>
              <a:t>  Service System</a:t>
            </a:r>
          </a:p>
          <a:p>
            <a:pPr lvl="4">
              <a:buClr>
                <a:srgbClr val="A6422A"/>
              </a:buClr>
              <a:buSzPct val="75000"/>
              <a:buFont typeface="Wingdings" panose="05000000000000000000" pitchFamily="2" charset="2"/>
              <a:buChar char="u"/>
            </a:pPr>
            <a:r>
              <a:rPr lang="en-US" sz="3000" cap="none" dirty="0" smtClean="0">
                <a:solidFill>
                  <a:schemeClr val="tx1"/>
                </a:solidFill>
              </a:rPr>
              <a:t>  Traditions Book Project</a:t>
            </a:r>
          </a:p>
          <a:p>
            <a:pPr lvl="4">
              <a:buClr>
                <a:srgbClr val="A6422A"/>
              </a:buClr>
              <a:buSzPct val="75000"/>
              <a:buFont typeface="Wingdings" panose="05000000000000000000" pitchFamily="2" charset="2"/>
              <a:buChar char="u"/>
            </a:pPr>
            <a:r>
              <a:rPr lang="en-US" sz="3000" cap="none" dirty="0" smtClean="0">
                <a:solidFill>
                  <a:schemeClr val="tx1"/>
                </a:solidFill>
              </a:rPr>
              <a:t>  Public Relations</a:t>
            </a:r>
            <a:endParaRPr lang="en-US" sz="3000" cap="none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Eras Demi ITC" panose="020B0805030504020804" pitchFamily="34" charset="0"/>
              </a:rPr>
              <a:t>2014-2016 Strategic Plan and Proposed Project Plans</a:t>
            </a:r>
          </a:p>
        </p:txBody>
      </p:sp>
    </p:spTree>
    <p:extLst>
      <p:ext uri="{BB962C8B-B14F-4D97-AF65-F5344CB8AC3E}">
        <p14:creationId xmlns:p14="http://schemas.microsoft.com/office/powerpoint/2010/main" val="3459661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838200"/>
            <a:ext cx="7848600" cy="4360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Fellowship Issue Discussions</a:t>
            </a:r>
          </a:p>
          <a:p>
            <a:pPr algn="ctr"/>
            <a:endParaRPr lang="en-US" sz="2800" dirty="0" smtClean="0"/>
          </a:p>
          <a:p>
            <a:pPr marL="457200" indent="-457200">
              <a:spcAft>
                <a:spcPts val="8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 smtClean="0"/>
              <a:t>Engage the fellowship in local discussions about issues of worldwide importance</a:t>
            </a:r>
          </a:p>
          <a:p>
            <a:pPr marL="457200" indent="-457200">
              <a:spcAft>
                <a:spcPts val="8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 smtClean="0"/>
              <a:t>Inspire action around current issues</a:t>
            </a:r>
          </a:p>
          <a:p>
            <a:pPr marL="457200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 smtClean="0"/>
              <a:t>Help members apply NA principles in local service efforts</a:t>
            </a:r>
          </a:p>
        </p:txBody>
      </p:sp>
    </p:spTree>
    <p:extLst>
      <p:ext uri="{BB962C8B-B14F-4D97-AF65-F5344CB8AC3E}">
        <p14:creationId xmlns:p14="http://schemas.microsoft.com/office/powerpoint/2010/main" val="1139037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838200"/>
            <a:ext cx="78486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Fellowship Issue Discussions</a:t>
            </a:r>
          </a:p>
          <a:p>
            <a:pPr algn="ctr"/>
            <a:endParaRPr lang="en-US" sz="2800" dirty="0" smtClean="0"/>
          </a:p>
          <a:p>
            <a:pPr marL="457200" indent="-457200">
              <a:spcAft>
                <a:spcPts val="8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 smtClean="0"/>
              <a:t>Improve communication within the fellowship between members, groups, service bodies, and NAWS</a:t>
            </a:r>
          </a:p>
          <a:p>
            <a:pPr marL="457200" indent="-457200">
              <a:spcAft>
                <a:spcPts val="8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 smtClean="0"/>
              <a:t>Work on consensus-building models or methods</a:t>
            </a:r>
          </a:p>
          <a:p>
            <a:pPr marL="457200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 smtClean="0"/>
              <a:t>Recommend carrying over Third Tradition topic, and will present other topics at WSC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52506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85800"/>
            <a:ext cx="8305800" cy="512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Service System</a:t>
            </a:r>
          </a:p>
          <a:p>
            <a:pPr algn="ctr"/>
            <a:endParaRPr lang="en-US" sz="2800" dirty="0" smtClean="0"/>
          </a:p>
          <a:p>
            <a:pPr marL="457200" indent="-457200">
              <a:spcAft>
                <a:spcPts val="8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000" dirty="0" smtClean="0"/>
              <a:t>To be offered pending results of Motions 4-6</a:t>
            </a:r>
          </a:p>
          <a:p>
            <a:pPr marL="457200" indent="-457200">
              <a:spcAft>
                <a:spcPts val="8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000" dirty="0" smtClean="0"/>
              <a:t>Referred </a:t>
            </a:r>
            <a:r>
              <a:rPr lang="en-US" sz="3000" dirty="0"/>
              <a:t>to </a:t>
            </a:r>
            <a:r>
              <a:rPr lang="en-US" sz="3000" dirty="0" smtClean="0"/>
              <a:t>as </a:t>
            </a:r>
            <a:r>
              <a:rPr lang="en-US" sz="3000" dirty="0"/>
              <a:t>a “transition </a:t>
            </a:r>
            <a:r>
              <a:rPr lang="en-US" sz="3000" dirty="0" smtClean="0"/>
              <a:t>plan</a:t>
            </a:r>
            <a:r>
              <a:rPr lang="en-US" sz="3000" dirty="0"/>
              <a:t>,” </a:t>
            </a:r>
            <a:r>
              <a:rPr lang="en-US" sz="3000" dirty="0" smtClean="0"/>
              <a:t>but it’s not </a:t>
            </a:r>
            <a:r>
              <a:rPr lang="en-US" sz="3000" dirty="0"/>
              <a:t>a plan to instruct communities on how to move forward</a:t>
            </a:r>
          </a:p>
          <a:p>
            <a:pPr marL="457200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000" dirty="0" smtClean="0"/>
              <a:t>Outlines </a:t>
            </a:r>
            <a:r>
              <a:rPr lang="en-US" sz="3000" dirty="0"/>
              <a:t>work World Services can do </a:t>
            </a:r>
            <a:r>
              <a:rPr lang="en-US" sz="3000" dirty="0" smtClean="0"/>
              <a:t>over the next two years to </a:t>
            </a:r>
            <a:r>
              <a:rPr lang="en-US" sz="3000" dirty="0"/>
              <a:t>support communities in the process of or thinking about transitioning </a:t>
            </a:r>
            <a:endParaRPr lang="en-US" sz="3000" dirty="0" smtClean="0"/>
          </a:p>
          <a:p>
            <a:pPr marL="457200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070062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85800"/>
            <a:ext cx="7848600" cy="5455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Service System</a:t>
            </a:r>
          </a:p>
          <a:p>
            <a:pPr>
              <a:spcBef>
                <a:spcPts val="600"/>
              </a:spcBef>
              <a:spcAft>
                <a:spcPts val="300"/>
              </a:spcAft>
              <a:buClr>
                <a:srgbClr val="A6422A"/>
              </a:buClr>
              <a:buSzPct val="60000"/>
            </a:pPr>
            <a:r>
              <a:rPr lang="en-US" sz="3200" dirty="0" smtClean="0"/>
              <a:t>In 2014-16 cycle, we plan to:</a:t>
            </a:r>
          </a:p>
          <a:p>
            <a:pPr lvl="1" indent="-457200">
              <a:spcAft>
                <a:spcPts val="8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000" dirty="0"/>
              <a:t>Develop more tools &amp; resources to help with planning, training, group support, etc.</a:t>
            </a:r>
          </a:p>
          <a:p>
            <a:pPr lvl="1" indent="-457200">
              <a:spcAft>
                <a:spcPts val="8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000" dirty="0"/>
              <a:t>Collect ideas from communities adopting and adapting the SSP</a:t>
            </a:r>
          </a:p>
          <a:p>
            <a:pPr lvl="1" indent="-457200">
              <a:spcAft>
                <a:spcPts val="8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000" dirty="0"/>
              <a:t>Share best practices</a:t>
            </a:r>
          </a:p>
          <a:p>
            <a:pPr lvl="1" indent="-457200">
              <a:spcAft>
                <a:spcPts val="6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000" dirty="0"/>
              <a:t>Create opportunities for communities to share their experiences</a:t>
            </a:r>
          </a:p>
        </p:txBody>
      </p:sp>
    </p:spTree>
    <p:extLst>
      <p:ext uri="{BB962C8B-B14F-4D97-AF65-F5344CB8AC3E}">
        <p14:creationId xmlns:p14="http://schemas.microsoft.com/office/powerpoint/2010/main" val="3614426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838200"/>
            <a:ext cx="7848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Traditions Book</a:t>
            </a:r>
          </a:p>
          <a:p>
            <a:pPr algn="ctr"/>
            <a:endParaRPr lang="en-US" sz="3600" dirty="0" smtClean="0"/>
          </a:p>
          <a:p>
            <a:pPr marL="457200" indent="-457200">
              <a:spcAft>
                <a:spcPts val="6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 smtClean="0"/>
              <a:t>2008: Strong support in lit survey</a:t>
            </a:r>
          </a:p>
          <a:p>
            <a:pPr marL="457200" indent="-457200">
              <a:spcAft>
                <a:spcPts val="6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 smtClean="0"/>
              <a:t>2010: Motion to create project plan</a:t>
            </a:r>
          </a:p>
          <a:p>
            <a:pPr marL="457200" indent="-457200">
              <a:spcAft>
                <a:spcPts val="6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 smtClean="0"/>
              <a:t>2012-14: Project plan spanning two cycles </a:t>
            </a:r>
          </a:p>
          <a:p>
            <a:pPr marL="914400" lvl="1" indent="-457200">
              <a:spcAft>
                <a:spcPts val="400"/>
              </a:spcAft>
              <a:buClr>
                <a:srgbClr val="415B5C"/>
              </a:buClr>
              <a:buSzPct val="60000"/>
              <a:buFont typeface="Wingdings" panose="05000000000000000000" pitchFamily="2" charset="2"/>
              <a:buChar char=""/>
            </a:pPr>
            <a:r>
              <a:rPr lang="en-US" sz="2800" dirty="0" smtClean="0"/>
              <a:t>Gain clarity and consensus on format and then begin drafting and review</a:t>
            </a:r>
          </a:p>
          <a:p>
            <a:pPr marL="914400" lvl="1" indent="-457200">
              <a:buClr>
                <a:srgbClr val="415B5C"/>
              </a:buClr>
              <a:buSzPct val="60000"/>
              <a:buFont typeface="Wingdings" panose="05000000000000000000" pitchFamily="2" charset="2"/>
              <a:buChar char=""/>
            </a:pPr>
            <a:r>
              <a:rPr lang="en-US" sz="2800" dirty="0" smtClean="0"/>
              <a:t>Began gathering input and experience</a:t>
            </a:r>
          </a:p>
        </p:txBody>
      </p:sp>
    </p:spTree>
    <p:extLst>
      <p:ext uri="{BB962C8B-B14F-4D97-AF65-F5344CB8AC3E}">
        <p14:creationId xmlns:p14="http://schemas.microsoft.com/office/powerpoint/2010/main" val="33445266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838200"/>
            <a:ext cx="7848600" cy="4657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>
                <a:solidFill>
                  <a:srgbClr val="A6422A"/>
                </a:solidFill>
                <a:latin typeface="Eras Demi ITC" panose="020B0805030504020804" pitchFamily="34" charset="0"/>
                <a:ea typeface="+mj-ea"/>
                <a:cs typeface="+mj-cs"/>
              </a:rPr>
              <a:t>Traditions Book</a:t>
            </a:r>
          </a:p>
          <a:p>
            <a:pPr algn="ctr"/>
            <a:endParaRPr lang="en-US" sz="3600" dirty="0" smtClean="0"/>
          </a:p>
          <a:p>
            <a:pPr marL="457200" indent="-457200">
              <a:spcAft>
                <a:spcPts val="600"/>
              </a:spcAft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3200" dirty="0" smtClean="0"/>
              <a:t>2014-16</a:t>
            </a:r>
            <a:r>
              <a:rPr lang="en-US" sz="3200" dirty="0"/>
              <a:t>: Form </a:t>
            </a:r>
            <a:r>
              <a:rPr lang="en-US" sz="3200" dirty="0" smtClean="0"/>
              <a:t>workgroup to</a:t>
            </a:r>
          </a:p>
          <a:p>
            <a:pPr marL="914400" lvl="1" indent="-457200">
              <a:spcAft>
                <a:spcPts val="400"/>
              </a:spcAft>
              <a:buClr>
                <a:srgbClr val="415B5C"/>
              </a:buClr>
              <a:buSzPct val="60000"/>
              <a:buFont typeface="Wingdings" panose="05000000000000000000" pitchFamily="2" charset="2"/>
              <a:buChar char=""/>
            </a:pPr>
            <a:r>
              <a:rPr lang="en-US" sz="2800" dirty="0"/>
              <a:t>Draft book</a:t>
            </a:r>
          </a:p>
          <a:p>
            <a:pPr marL="914400" lvl="1" indent="-457200">
              <a:spcAft>
                <a:spcPts val="400"/>
              </a:spcAft>
              <a:buClr>
                <a:srgbClr val="415B5C"/>
              </a:buClr>
              <a:buSzPct val="60000"/>
              <a:buFont typeface="Wingdings" panose="05000000000000000000" pitchFamily="2" charset="2"/>
              <a:buChar char=""/>
            </a:pPr>
            <a:r>
              <a:rPr lang="en-US" sz="2800" dirty="0"/>
              <a:t>Conduct review and input</a:t>
            </a:r>
          </a:p>
          <a:p>
            <a:pPr marL="914400" lvl="1" indent="-457200">
              <a:spcAft>
                <a:spcPts val="600"/>
              </a:spcAft>
              <a:buClr>
                <a:srgbClr val="415B5C"/>
              </a:buClr>
              <a:buSzPct val="60000"/>
              <a:buFont typeface="Wingdings" panose="05000000000000000000" pitchFamily="2" charset="2"/>
              <a:buChar char=""/>
            </a:pPr>
            <a:r>
              <a:rPr lang="en-US" sz="2800" dirty="0"/>
              <a:t>Prepare approval draft for inclusion in 2016 </a:t>
            </a:r>
            <a:r>
              <a:rPr lang="en-US" sz="2800" i="1" dirty="0"/>
              <a:t>CAR</a:t>
            </a:r>
          </a:p>
          <a:p>
            <a:pPr marL="457200" indent="-457200">
              <a:buClr>
                <a:srgbClr val="A6422A"/>
              </a:buClr>
              <a:buSzPct val="60000"/>
              <a:buFont typeface="Wingdings" panose="05000000000000000000" pitchFamily="2" charset="2"/>
              <a:buChar char="u"/>
            </a:pPr>
            <a:r>
              <a:rPr lang="en-US" sz="2800" dirty="0" smtClean="0"/>
              <a:t>Tradition a Month Challenge:</a:t>
            </a:r>
            <a:br>
              <a:rPr lang="en-US" sz="2800" dirty="0" smtClean="0"/>
            </a:br>
            <a:r>
              <a:rPr lang="en-US" sz="2800" dirty="0" smtClean="0"/>
              <a:t>Visit </a:t>
            </a:r>
            <a:r>
              <a:rPr lang="en-US" sz="2800" b="1" dirty="0" smtClean="0">
                <a:solidFill>
                  <a:srgbClr val="2C0698"/>
                </a:solidFill>
              </a:rPr>
              <a:t>www.na.org/traditions</a:t>
            </a:r>
            <a:r>
              <a:rPr lang="en-US" sz="2800" dirty="0" smtClean="0"/>
              <a:t> to participate</a:t>
            </a:r>
          </a:p>
        </p:txBody>
      </p:sp>
    </p:spTree>
    <p:extLst>
      <p:ext uri="{BB962C8B-B14F-4D97-AF65-F5344CB8AC3E}">
        <p14:creationId xmlns:p14="http://schemas.microsoft.com/office/powerpoint/2010/main" val="1620937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2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3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4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631</TotalTime>
  <Words>806</Words>
  <Application>Microsoft Office PowerPoint</Application>
  <PresentationFormat>On-screen Show (4:3)</PresentationFormat>
  <Paragraphs>157</Paragraphs>
  <Slides>28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Calibri</vt:lpstr>
      <vt:lpstr>Courier New</vt:lpstr>
      <vt:lpstr>Eras Bk BT</vt:lpstr>
      <vt:lpstr>Eras Demi ITC</vt:lpstr>
      <vt:lpstr>Georgia</vt:lpstr>
      <vt:lpstr>Symbol</vt:lpstr>
      <vt:lpstr>Wingdings</vt:lpstr>
      <vt:lpstr>Wingdings 2</vt:lpstr>
      <vt:lpstr>Civic</vt:lpstr>
      <vt:lpstr>2014 Conference Approval Track Material</vt:lpstr>
      <vt:lpstr>CAT Contents</vt:lpstr>
      <vt:lpstr>2014-2016 Strategic Plan and Proposed Project Plans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2014-2016 Proposed Budget</vt:lpstr>
      <vt:lpstr>PowerPoint Presentation</vt:lpstr>
      <vt:lpstr>PowerPoint Presentation</vt:lpstr>
      <vt:lpstr>Proposed Revisions to A Guide to World Services in NA</vt:lpstr>
      <vt:lpstr>PowerPoint Presentation</vt:lpstr>
      <vt:lpstr>WSC Seating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 Introduction to NA Meetings IP Edits</vt:lpstr>
      <vt:lpstr>PowerPoint Presentation</vt:lpstr>
      <vt:lpstr>PowerPoint Presentation</vt:lpstr>
      <vt:lpstr>WSC Preparation</vt:lpstr>
      <vt:lpstr>PowerPoint Presentation</vt:lpstr>
      <vt:lpstr>PowerPoint Presentation</vt:lpstr>
    </vt:vector>
  </TitlesOfParts>
  <Company>NAWS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 Jenkins</dc:creator>
  <cp:lastModifiedBy>Stephan Lantos</cp:lastModifiedBy>
  <cp:revision>43</cp:revision>
  <cp:lastPrinted>2014-01-22T22:57:32Z</cp:lastPrinted>
  <dcterms:created xsi:type="dcterms:W3CDTF">2014-01-21T19:51:30Z</dcterms:created>
  <dcterms:modified xsi:type="dcterms:W3CDTF">2014-01-24T20:33:17Z</dcterms:modified>
</cp:coreProperties>
</file>