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8" r:id="rId3"/>
    <p:sldId id="345" r:id="rId4"/>
    <p:sldId id="296" r:id="rId5"/>
    <p:sldId id="298" r:id="rId6"/>
    <p:sldId id="260" r:id="rId7"/>
    <p:sldId id="348" r:id="rId8"/>
    <p:sldId id="263" r:id="rId9"/>
    <p:sldId id="300" r:id="rId10"/>
    <p:sldId id="304" r:id="rId11"/>
    <p:sldId id="306" r:id="rId12"/>
    <p:sldId id="309" r:id="rId13"/>
    <p:sldId id="311" r:id="rId14"/>
    <p:sldId id="312" r:id="rId15"/>
    <p:sldId id="314" r:id="rId16"/>
    <p:sldId id="317" r:id="rId17"/>
    <p:sldId id="318" r:id="rId18"/>
    <p:sldId id="293" r:id="rId19"/>
    <p:sldId id="320" r:id="rId20"/>
    <p:sldId id="322" r:id="rId21"/>
    <p:sldId id="327" r:id="rId22"/>
    <p:sldId id="357" r:id="rId23"/>
    <p:sldId id="333" r:id="rId24"/>
    <p:sldId id="350" r:id="rId25"/>
    <p:sldId id="284" r:id="rId26"/>
    <p:sldId id="336" r:id="rId27"/>
    <p:sldId id="337" r:id="rId28"/>
    <p:sldId id="359" r:id="rId29"/>
    <p:sldId id="338" r:id="rId30"/>
    <p:sldId id="361" r:id="rId31"/>
    <p:sldId id="339" r:id="rId32"/>
    <p:sldId id="360" r:id="rId33"/>
    <p:sldId id="340" r:id="rId34"/>
    <p:sldId id="288" r:id="rId35"/>
    <p:sldId id="342" r:id="rId36"/>
    <p:sldId id="344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Jenkins" initials="D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5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ACC13A52-71A2-418C-9B45-80572C43BBA3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ABD8CAC2-35DF-471F-B9FD-652534703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0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DA53DF9-1F72-4A13-9AAF-A9FEA485A45F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15077"/>
            <a:ext cx="5487020" cy="4183539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830153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DDB8C3CC-10C4-44F0-AD61-947DD90E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4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5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0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1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6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17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4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1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69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6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7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9FDC84-7AE9-4361-82C6-7E392B4512A5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.org/conference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worldboard@na.org" TargetMode="External"/><Relationship Id="rId7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hyperlink" Target="http://www.na.org/servicesystem" TargetMode="External"/><Relationship Id="rId4" Type="http://schemas.openxmlformats.org/officeDocument/2006/relationships/hyperlink" Target="mailto:servicesystem@na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6553200" cy="2209800"/>
          </a:xfrm>
        </p:spPr>
        <p:txBody>
          <a:bodyPr>
            <a:normAutofit lnSpcReduction="10000"/>
          </a:bodyPr>
          <a:lstStyle/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&amp; Background</a:t>
            </a:r>
          </a:p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Support </a:t>
            </a:r>
            <a:r>
              <a:rPr lang="en-US" sz="3200" b="1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Forums</a:t>
            </a:r>
            <a:endParaRPr lang="en-US" sz="3200" b="1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Service </a:t>
            </a:r>
            <a:r>
              <a:rPr lang="en-US" sz="3200" b="1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</a:t>
            </a:r>
            <a:endParaRPr lang="en-US" sz="3200" b="1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World Service Conference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r>
              <a:rPr lang="en-US" b="1" dirty="0" smtClean="0"/>
              <a:t>The Service System Proposals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5410200"/>
            <a:ext cx="6400800" cy="609600"/>
          </a:xfrm>
          <a:prstGeom prst="rect">
            <a:avLst/>
          </a:prstGeom>
          <a:ln w="38100" cap="rnd" cmpd="sng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/>
            <a:r>
              <a:rPr lang="en-US" sz="2400" b="1" dirty="0"/>
              <a:t>More information: www.na.org/servicesystem</a:t>
            </a:r>
          </a:p>
        </p:txBody>
      </p:sp>
    </p:spTree>
    <p:extLst>
      <p:ext uri="{BB962C8B-B14F-4D97-AF65-F5344CB8AC3E}">
        <p14:creationId xmlns:p14="http://schemas.microsoft.com/office/powerpoint/2010/main" val="2874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GSFs</a:t>
            </a:r>
            <a:r>
              <a:rPr lang="en-US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Group-focused  </a:t>
            </a:r>
            <a:endParaRPr lang="en-US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GSFs might be a place for </a:t>
            </a:r>
          </a:p>
          <a:p>
            <a:pPr lvl="2"/>
            <a:r>
              <a:rPr lang="en-US" sz="2600" dirty="0" smtClean="0"/>
              <a:t>Literature distribution</a:t>
            </a:r>
          </a:p>
          <a:p>
            <a:pPr lvl="2"/>
            <a:r>
              <a:rPr lang="en-US" sz="2600" dirty="0" smtClean="0"/>
              <a:t>Workshops and training sessions</a:t>
            </a:r>
          </a:p>
          <a:p>
            <a:pPr lvl="2"/>
            <a:r>
              <a:rPr lang="en-US" sz="2600" dirty="0" smtClean="0"/>
              <a:t>Planning neighborhood-based activities</a:t>
            </a:r>
          </a:p>
          <a:p>
            <a:pPr lvl="2"/>
            <a:r>
              <a:rPr lang="en-US" sz="2600" dirty="0" smtClean="0"/>
              <a:t>Whatever will help the needs of the groups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8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GSFs: Participants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All interested members attend (not just GSRs</a:t>
            </a:r>
            <a:r>
              <a:rPr lang="en-US" sz="2900" dirty="0" smtClean="0"/>
              <a:t>)</a:t>
            </a:r>
            <a:endParaRPr lang="en-US" sz="2900" dirty="0"/>
          </a:p>
          <a:p>
            <a:pPr marL="320040" lvl="1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GSFs are discussion-based gatherings</a:t>
            </a:r>
          </a:p>
          <a:p>
            <a:pPr marL="320040" lvl="1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Newer members can learn about </a:t>
            </a:r>
            <a:r>
              <a:rPr lang="en-US" sz="2900" dirty="0" smtClean="0"/>
              <a:t>NA</a:t>
            </a:r>
            <a:endParaRPr lang="en-US" sz="2900" dirty="0"/>
          </a:p>
          <a:p>
            <a:pPr marL="320040" lvl="1" indent="-320040">
              <a:spcBef>
                <a:spcPts val="4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Veteran members </a:t>
            </a:r>
            <a:r>
              <a:rPr lang="en-US" sz="2900" dirty="0" smtClean="0"/>
              <a:t>can</a:t>
            </a:r>
            <a:br>
              <a:rPr lang="en-US" sz="2900" dirty="0" smtClean="0"/>
            </a:br>
            <a:r>
              <a:rPr lang="en-US" sz="2900" dirty="0" smtClean="0"/>
              <a:t>share </a:t>
            </a:r>
            <a:r>
              <a:rPr lang="en-US" sz="2900" dirty="0"/>
              <a:t>experience </a:t>
            </a:r>
            <a:r>
              <a:rPr lang="en-US" sz="2900" dirty="0" smtClean="0"/>
              <a:t>with</a:t>
            </a:r>
            <a:br>
              <a:rPr lang="en-US" sz="2900" dirty="0" smtClean="0"/>
            </a:br>
            <a:r>
              <a:rPr lang="en-US" sz="2900" dirty="0" smtClean="0"/>
              <a:t>and </a:t>
            </a:r>
            <a:r>
              <a:rPr lang="en-US" sz="2900" dirty="0"/>
              <a:t>mentor newer </a:t>
            </a:r>
            <a:r>
              <a:rPr lang="en-US" sz="2900" dirty="0" smtClean="0"/>
              <a:t>members</a:t>
            </a:r>
            <a:endParaRPr lang="en-US" sz="29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8862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3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GSFs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May be neighborhood-sized</a:t>
            </a:r>
          </a:p>
          <a:p>
            <a:pPr lvl="2"/>
            <a:r>
              <a:rPr lang="en-US" sz="2600" dirty="0" smtClean="0"/>
              <a:t>Less distance to travel</a:t>
            </a:r>
          </a:p>
          <a:p>
            <a:pPr lvl="2">
              <a:spcAft>
                <a:spcPts val="1400"/>
              </a:spcAft>
            </a:pPr>
            <a:r>
              <a:rPr lang="en-US" sz="2600" dirty="0" smtClean="0"/>
              <a:t>Easier to keep discussion informal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Field testing: some communities prefer a group-focused gathering that includes all groups </a:t>
            </a:r>
          </a:p>
          <a:p>
            <a:pPr lvl="2"/>
            <a:r>
              <a:rPr lang="en-US" sz="2600" dirty="0" smtClean="0"/>
              <a:t>Better communication across the whole community</a:t>
            </a:r>
          </a:p>
          <a:p>
            <a:pPr lvl="2"/>
            <a:r>
              <a:rPr lang="en-US" sz="2600" dirty="0" smtClean="0"/>
              <a:t>Could achieve this by simply changing the focus of area service committee meetings.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3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GSFs: Representation &amp; Delegation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Some group support forums have a delegate who attends &amp; reports on the groups at the local service conference.</a:t>
            </a:r>
          </a:p>
          <a:p>
            <a:r>
              <a:rPr lang="en-US" dirty="0"/>
              <a:t>GSRs can attend the local service conference or delegate that responsibility to the GSF </a:t>
            </a:r>
            <a:r>
              <a:rPr lang="en-US" dirty="0" smtClean="0"/>
              <a:t>delegate</a:t>
            </a:r>
          </a:p>
          <a:p>
            <a:pPr marL="1143000" lvl="3" indent="0">
              <a:buNone/>
            </a:pPr>
            <a:endParaRPr lang="en-US" sz="2900" dirty="0" smtClean="0"/>
          </a:p>
          <a:p>
            <a:pPr marL="1143000" lvl="3" indent="0">
              <a:buNone/>
            </a:pPr>
            <a:r>
              <a:rPr lang="en-US" sz="2900" dirty="0" smtClean="0"/>
              <a:t>Flexibility is one of the foundational principles of the proposals.</a:t>
            </a:r>
            <a:endParaRPr lang="en-US" sz="2900" dirty="0"/>
          </a:p>
        </p:txBody>
      </p:sp>
      <p:pic>
        <p:nvPicPr>
          <p:cNvPr id="5" name="Picture 8" descr="Q:\WB\Workplans\Service System\ssp video\Graphics\Flexi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9748"/>
            <a:ext cx="938174" cy="9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Local Service Conferences (LSCs)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" y="4910084"/>
            <a:ext cx="938174" cy="938174"/>
          </a:xfrm>
          <a:prstGeom prst="rect">
            <a:avLst/>
          </a:prstGeom>
        </p:spPr>
      </p:pic>
      <p:pic>
        <p:nvPicPr>
          <p:cNvPr id="5" name="Picture 7" descr="Q:\WB\Workplans\Service System\ssp video\Graphics\Gro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8" y="2965350"/>
            <a:ext cx="938174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Q:\WB\Workplans\Service System\ssp video\Graphics\Flexib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28" y="2965350"/>
            <a:ext cx="938174" cy="9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Q:\WB\Workplans\Service System\ssp video\Graphics\Collaborative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3" y="4910084"/>
            <a:ext cx="938174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Q:\WB\Workplans\Service System\ssp video\Graphics\Geographic 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68" y="4910084"/>
            <a:ext cx="938174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2274570" y="3952902"/>
            <a:ext cx="1383030" cy="95718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n-US" sz="2600" dirty="0" smtClean="0"/>
              <a:t>Group</a:t>
            </a:r>
          </a:p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n-US" sz="2600" dirty="0" smtClean="0"/>
              <a:t>focused</a:t>
            </a:r>
            <a:endParaRPr lang="en-US" sz="2600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410200" y="3952902"/>
            <a:ext cx="1230630" cy="730736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Flexible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505200" y="5888218"/>
            <a:ext cx="2026920" cy="730736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Collaborative</a:t>
            </a:r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62000" y="5888218"/>
            <a:ext cx="1516151" cy="89253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n-US" sz="2600" dirty="0" smtClean="0"/>
              <a:t>Purpose</a:t>
            </a:r>
          </a:p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n-US" sz="2600" dirty="0" smtClean="0"/>
              <a:t>driven</a:t>
            </a:r>
            <a:endParaRPr lang="en-US" sz="2600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553200" y="5888218"/>
            <a:ext cx="2327910" cy="81738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en-US" sz="2600" dirty="0" smtClean="0"/>
              <a:t>Geographically based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48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Service Conferences (LSCs)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smtClean="0"/>
              <a:t>According to the proposals: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700" dirty="0"/>
              <a:t>Quarterly, plan-driven meetings</a:t>
            </a:r>
          </a:p>
          <a:p>
            <a:pPr marL="320040" lvl="1" indent="-320040">
              <a:spcBef>
                <a:spcPts val="70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700" dirty="0"/>
              <a:t>Attended by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All GSRs and/or GSF delegates</a:t>
            </a:r>
          </a:p>
          <a:p>
            <a:pPr lvl="2"/>
            <a:r>
              <a:rPr lang="en-US" dirty="0" smtClean="0"/>
              <a:t>Trusted servants of the LSC</a:t>
            </a:r>
          </a:p>
          <a:p>
            <a:pPr lvl="2"/>
            <a:r>
              <a:rPr lang="en-US" dirty="0" smtClean="0"/>
              <a:t>All interested members</a:t>
            </a:r>
          </a:p>
          <a:p>
            <a:pPr marL="320040" lvl="1" indent="-320040">
              <a:spcBef>
                <a:spcPts val="700"/>
              </a:spcBef>
              <a:spcAft>
                <a:spcPts val="4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700" dirty="0"/>
              <a:t>The annual </a:t>
            </a:r>
            <a:r>
              <a:rPr lang="en-US" sz="2700" dirty="0" smtClean="0"/>
              <a:t>assembly</a:t>
            </a:r>
            <a:endParaRPr lang="en-US" sz="2700" dirty="0"/>
          </a:p>
          <a:p>
            <a:pPr lvl="2">
              <a:spcBef>
                <a:spcPts val="400"/>
              </a:spcBef>
            </a:pPr>
            <a:r>
              <a:rPr lang="en-US" dirty="0"/>
              <a:t>Attended by all interested local members </a:t>
            </a:r>
          </a:p>
          <a:p>
            <a:pPr lvl="2"/>
            <a:r>
              <a:rPr lang="en-US" dirty="0" smtClean="0"/>
              <a:t>Prioritize </a:t>
            </a:r>
            <a:r>
              <a:rPr lang="en-US" dirty="0"/>
              <a:t>service for the year ahead</a:t>
            </a:r>
          </a:p>
          <a:p>
            <a:pPr lvl="2"/>
            <a:r>
              <a:rPr lang="en-US" dirty="0" smtClean="0"/>
              <a:t>Ensures that the groups </a:t>
            </a:r>
            <a:r>
              <a:rPr lang="en-US" dirty="0"/>
              <a:t>set the direction of services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Communication</a:t>
            </a:r>
            <a:r>
              <a:rPr lang="en-US" sz="2900" dirty="0"/>
              <a:t>, oversight, and selection of leaders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71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LSCs: Delegation &amp;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429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Strategic direction and oversight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Administrative decisions &amp; details delegated to the </a:t>
            </a:r>
            <a:r>
              <a:rPr lang="en-US" dirty="0"/>
              <a:t>l</a:t>
            </a:r>
            <a:r>
              <a:rPr lang="en-US" dirty="0" smtClean="0"/>
              <a:t>ocal service board (LSB) </a:t>
            </a:r>
          </a:p>
          <a:p>
            <a:r>
              <a:rPr lang="en-US" dirty="0" smtClean="0"/>
              <a:t>Third </a:t>
            </a:r>
            <a:r>
              <a:rPr lang="en-US" dirty="0"/>
              <a:t>Concept </a:t>
            </a:r>
            <a:r>
              <a:rPr lang="en-US" dirty="0" smtClean="0"/>
              <a:t>delegation</a:t>
            </a:r>
          </a:p>
          <a:p>
            <a:pPr marL="320040" lvl="1" indent="0">
              <a:buNone/>
            </a:pPr>
            <a:r>
              <a:rPr lang="en-US" sz="2900" dirty="0" smtClean="0"/>
              <a:t>Second </a:t>
            </a:r>
            <a:r>
              <a:rPr lang="en-US" sz="2900" dirty="0"/>
              <a:t>Concept responsibility </a:t>
            </a:r>
            <a:endParaRPr lang="en-US" sz="2900" dirty="0" smtClean="0"/>
          </a:p>
          <a:p>
            <a:pPr marL="320040" lvl="1" indent="0">
              <a:buNone/>
            </a:pPr>
            <a:r>
              <a:rPr lang="en-US" sz="2900" dirty="0" smtClean="0"/>
              <a:t>and </a:t>
            </a:r>
            <a:r>
              <a:rPr lang="en-US" sz="2900" dirty="0"/>
              <a:t>authority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545">
            <a:off x="5992545" y="3306763"/>
            <a:ext cx="2191892" cy="304571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5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often do they meet?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1828800"/>
            <a:ext cx="5032248" cy="4724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Proposals suggest quarterly LSCs, monthly LSBs</a:t>
            </a:r>
          </a:p>
          <a:p>
            <a:pPr>
              <a:spcAft>
                <a:spcPts val="600"/>
              </a:spcAft>
            </a:pPr>
            <a:r>
              <a:rPr lang="en-US" dirty="0"/>
              <a:t>Some prefer having all GSRs meet together more frequently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Local service conference meeting preferences are flexible, adaptable by each community</a:t>
            </a:r>
          </a:p>
        </p:txBody>
      </p:sp>
      <p:pic>
        <p:nvPicPr>
          <p:cNvPr id="6153" name="Picture 9" descr="C:\Users\de\AppData\Local\Microsoft\Windows\Temporary Internet Files\Content.IE5\735P9KUM\MP9003096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895600" cy="2065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875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6921499" cy="4495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57800" y="1676400"/>
            <a:ext cx="3128212" cy="1524000"/>
          </a:xfrm>
          <a:ln cap="rnd" cmpd="sng">
            <a:rou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solidFill>
                  <a:schemeClr val="bg1">
                    <a:lumMod val="90000"/>
                  </a:schemeClr>
                </a:solidFill>
              </a:rPr>
              <a:t>Decision-making is consensus-based where practical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Chart: CBDM Basics, available at www.na.org/servicesystem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8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Service Boards (LSBs)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4999"/>
            <a:ext cx="8153400" cy="42327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Does the day-to-day work to accomplish the goals and realize vision of the local service conference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Administers the work prioritized by the local service conference annual planning assembly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6922"/>
            <a:ext cx="2519597" cy="16766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4142363"/>
            <a:ext cx="579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57151A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3F3F3F"/>
                </a:solidFill>
              </a:rPr>
              <a:t>The local service conference participants are the </a:t>
            </a:r>
            <a:r>
              <a:rPr lang="en-US" sz="2900" dirty="0" smtClean="0">
                <a:solidFill>
                  <a:srgbClr val="3F3F3F"/>
                </a:solidFill>
              </a:rPr>
              <a:t>architects;</a:t>
            </a:r>
            <a:br>
              <a:rPr lang="en-US" sz="2900" dirty="0" smtClean="0">
                <a:solidFill>
                  <a:srgbClr val="3F3F3F"/>
                </a:solidFill>
              </a:rPr>
            </a:br>
            <a:r>
              <a:rPr lang="en-US" sz="2900" dirty="0" smtClean="0">
                <a:solidFill>
                  <a:srgbClr val="3F3F3F"/>
                </a:solidFill>
              </a:rPr>
              <a:t>the </a:t>
            </a:r>
            <a:r>
              <a:rPr lang="en-US" sz="2900" dirty="0">
                <a:solidFill>
                  <a:srgbClr val="3F3F3F"/>
                </a:solidFill>
              </a:rPr>
              <a:t>local service board members are the builders and contractors</a:t>
            </a:r>
          </a:p>
        </p:txBody>
      </p:sp>
    </p:spTree>
    <p:extLst>
      <p:ext uri="{BB962C8B-B14F-4D97-AF65-F5344CB8AC3E}">
        <p14:creationId xmlns:p14="http://schemas.microsoft.com/office/powerpoint/2010/main" val="6794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 Report</a:t>
            </a:r>
            <a:endParaRPr lang="en-US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38200" cy="4343400"/>
          </a:xfrm>
        </p:spPr>
        <p:txBody>
          <a:bodyPr vert="vert270">
            <a:normAutofit/>
          </a:bodyPr>
          <a:lstStyle/>
          <a:p>
            <a:pPr algn="ctr"/>
            <a:r>
              <a:rPr lang="en-US" sz="2600" dirty="0" smtClean="0"/>
              <a:t>The Service System Proposals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7010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three videos covering the material in the 2014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www.na.org/conference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download all three videos and access any other conference material.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9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LSBs: Accountability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Reports to and is overseen by the local service conference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Creates plans and a budget, which are </a:t>
            </a:r>
            <a:r>
              <a:rPr lang="en-US" smtClean="0"/>
              <a:t>approved at the </a:t>
            </a:r>
            <a:r>
              <a:rPr lang="en-US" dirty="0" smtClean="0"/>
              <a:t>local service conference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Service may be accomplished by workgroups led by coordinators or committees</a:t>
            </a:r>
          </a:p>
          <a:p>
            <a:pPr lvl="2"/>
            <a:r>
              <a:rPr lang="en-US" sz="2600" dirty="0" smtClean="0"/>
              <a:t>LSC decides based on board’s recommendations</a:t>
            </a:r>
          </a:p>
          <a:p>
            <a:pPr lvl="2"/>
            <a:r>
              <a:rPr lang="en-US" sz="2600" dirty="0" smtClean="0"/>
              <a:t>Form follows function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24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8704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purpose-driven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service system proposals suggest: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Group issues handled at group support forum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Strategic decisions &amp; general oversight handled at local service conference</a:t>
            </a:r>
          </a:p>
          <a:p>
            <a:r>
              <a:rPr lang="en-US" dirty="0" smtClean="0"/>
              <a:t>Day-to-day administration handled by local</a:t>
            </a:r>
          </a:p>
          <a:p>
            <a:pPr marL="320040" lvl="1" indent="0">
              <a:buNone/>
            </a:pPr>
            <a:r>
              <a:rPr lang="en-US" sz="2900" dirty="0" smtClean="0"/>
              <a:t>service board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026"/>
            <a:ext cx="938174" cy="9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990600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boundaries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7312152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US: county, town, or city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order to:</a:t>
            </a:r>
          </a:p>
          <a:p>
            <a:pPr lvl="2">
              <a:spcAft>
                <a:spcPts val="600"/>
              </a:spcAft>
            </a:pPr>
            <a:r>
              <a:rPr lang="en-US" sz="2600" dirty="0"/>
              <a:t>Avoid duplication of services</a:t>
            </a:r>
          </a:p>
          <a:p>
            <a:pPr lvl="2"/>
            <a:r>
              <a:rPr lang="en-US" sz="2600" dirty="0" smtClean="0"/>
              <a:t>Ensure all parts of a state or nation are covered by a service body</a:t>
            </a:r>
          </a:p>
          <a:p>
            <a:pPr lvl="2"/>
            <a:r>
              <a:rPr lang="en-US" sz="2600" dirty="0" smtClean="0"/>
              <a:t>Make NA more visible and enhance PR efforts</a:t>
            </a:r>
          </a:p>
          <a:p>
            <a:pPr marL="685800" lvl="2" indent="0">
              <a:buNone/>
            </a:pPr>
            <a:r>
              <a:rPr lang="en-US" sz="2600" dirty="0" smtClean="0"/>
              <a:t> </a:t>
            </a:r>
          </a:p>
        </p:txBody>
      </p:sp>
      <p:pic>
        <p:nvPicPr>
          <p:cNvPr id="4" name="Picture 10" descr="Q:\WB\Workplans\Service System\ssp video\Graphics\Geographic 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026"/>
            <a:ext cx="938174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233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sz="5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Unifying with neighboring areas can be daunting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Most crucial is better </a:t>
            </a:r>
            <a:r>
              <a:rPr lang="en-US" dirty="0"/>
              <a:t>communication &amp; collaboration with our neighbors &amp; </a:t>
            </a:r>
            <a:r>
              <a:rPr lang="en-US" i="1" u="sng" dirty="0"/>
              <a:t>possible</a:t>
            </a:r>
            <a:r>
              <a:rPr lang="en-US" dirty="0"/>
              <a:t> unification in the future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Open communication with neighboring service bodies &amp; bring trusted servants together</a:t>
            </a:r>
          </a:p>
          <a:p>
            <a:r>
              <a:rPr lang="en-US" dirty="0" smtClean="0"/>
              <a:t>Consider sharing services between neighboring service bodies</a:t>
            </a:r>
            <a:endParaRPr lang="en-US" dirty="0"/>
          </a:p>
        </p:txBody>
      </p:sp>
      <p:pic>
        <p:nvPicPr>
          <p:cNvPr id="4" name="Picture 9" descr="Q:\WB\Workplans\Service System\ssp video\Graphics\Collaborativ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26" y="228600"/>
            <a:ext cx="938174" cy="9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86400" cy="990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Evolution, not revolution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2819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Change is difficult. </a:t>
            </a:r>
          </a:p>
          <a:p>
            <a:pPr marL="0" indent="0">
              <a:buNone/>
            </a:pPr>
            <a:r>
              <a:rPr lang="en-US" sz="2800" dirty="0" smtClean="0"/>
              <a:t>Take it </a:t>
            </a:r>
            <a:endParaRPr lang="en-US" sz="4400" dirty="0" smtClean="0"/>
          </a:p>
          <a:p>
            <a:pPr marL="0" indent="0">
              <a:buNone/>
            </a:pPr>
            <a:endParaRPr lang="en-US" i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194780" y="1774832"/>
            <a:ext cx="3271369" cy="5032658"/>
            <a:chOff x="4194780" y="1774832"/>
            <a:chExt cx="3271369" cy="50326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141">
              <a:off x="4377761" y="1774832"/>
              <a:ext cx="3054904" cy="4838641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ontent Placeholder 4"/>
            <p:cNvSpPr txBox="1">
              <a:spLocks/>
            </p:cNvSpPr>
            <p:nvPr/>
          </p:nvSpPr>
          <p:spPr>
            <a:xfrm rot="233114">
              <a:off x="4194780" y="2086607"/>
              <a:ext cx="3271369" cy="4720883"/>
            </a:xfrm>
            <a:prstGeom prst="rect">
              <a:avLst/>
            </a:prstGeom>
          </p:spPr>
          <p:txBody>
            <a:bodyPr vert="horz" anchor="ctr" anchorCtr="0">
              <a:no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endParaRPr lang="en-US" sz="4400" dirty="0" smtClean="0"/>
            </a:p>
            <a:p>
              <a:pPr marL="0" indent="0" algn="ctr">
                <a:spcBef>
                  <a:spcPts val="400"/>
                </a:spcBef>
                <a:buFont typeface="Wingdings"/>
                <a:buNone/>
              </a:pPr>
              <a: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  <a:t>We must realize</a:t>
              </a:r>
              <a:b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</a:br>
              <a: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  <a:t>that we are not perfect.</a:t>
              </a:r>
              <a:b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</a:br>
              <a: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  <a:t>There will always</a:t>
              </a:r>
              <a:b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</a:br>
              <a:r>
                <a:rPr lang="en-US" sz="2400" i="1" spc="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  <a:t>be room for growth. </a:t>
              </a:r>
              <a:endParaRPr lang="en-US" sz="2400" i="1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endParaRPr>
            </a:p>
            <a:p>
              <a:pPr marL="0" indent="0" algn="r">
                <a:spcBef>
                  <a:spcPts val="400"/>
                </a:spcBef>
                <a:buFont typeface="Wingdings"/>
                <a:buNone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venir Lt BT" panose="02080503040505020303" pitchFamily="18" charset="0"/>
                </a:rPr>
                <a:t>Basic Text</a:t>
              </a:r>
              <a:endPara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indent="0">
                <a:buFont typeface="Wingdings"/>
                <a:buNone/>
              </a:pPr>
              <a:r>
                <a:rPr lang="en-US" i="1" dirty="0" smtClean="0"/>
                <a:t>					</a:t>
              </a:r>
              <a:endParaRPr lang="en-US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0326" y="257592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F3F3F"/>
                </a:solidFill>
              </a:rPr>
              <a:t>slow.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3051175"/>
            <a:ext cx="7427913" cy="1673225"/>
          </a:xfrm>
        </p:spPr>
        <p:txBody>
          <a:bodyPr>
            <a:normAutofit/>
          </a:bodyPr>
          <a:lstStyle/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 Report</a:t>
            </a:r>
          </a:p>
          <a:p>
            <a:pPr marL="803275" indent="-323850">
              <a:buFont typeface="Wingdings"/>
              <a:buChar char=""/>
            </a:pPr>
            <a:r>
              <a:rPr lang="en-US" sz="3200" b="1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Approval Track materials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World Service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World Service Conference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461248" cy="4495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Decisions: </a:t>
            </a:r>
            <a:endParaRPr lang="en-US" dirty="0"/>
          </a:p>
          <a:p>
            <a:pPr lvl="2"/>
            <a:r>
              <a:rPr lang="en-US" sz="2600" dirty="0" smtClean="0"/>
              <a:t>Whether </a:t>
            </a:r>
            <a:r>
              <a:rPr lang="en-US" sz="2600" dirty="0"/>
              <a:t>to agree in principle to </a:t>
            </a:r>
            <a:r>
              <a:rPr lang="en-US" sz="2600" dirty="0" smtClean="0"/>
              <a:t>move </a:t>
            </a:r>
            <a:r>
              <a:rPr lang="en-US" sz="2600" dirty="0"/>
              <a:t>forward with group support </a:t>
            </a:r>
            <a:r>
              <a:rPr lang="en-US" sz="2600" dirty="0" smtClean="0"/>
              <a:t>forums, local </a:t>
            </a:r>
            <a:r>
              <a:rPr lang="en-US" sz="2600" dirty="0"/>
              <a:t>service </a:t>
            </a:r>
            <a:r>
              <a:rPr lang="en-US" sz="2600" dirty="0" smtClean="0"/>
              <a:t>conferences, and local service boards</a:t>
            </a:r>
            <a:endParaRPr lang="en-US" sz="2600" dirty="0"/>
          </a:p>
          <a:p>
            <a:pPr lvl="2"/>
            <a:r>
              <a:rPr lang="en-US" sz="2600" dirty="0" smtClean="0"/>
              <a:t>Presented as motions in the </a:t>
            </a:r>
            <a:r>
              <a:rPr lang="en-US" sz="2600" i="1" dirty="0" smtClean="0"/>
              <a:t>Conference </a:t>
            </a:r>
            <a:r>
              <a:rPr lang="en-US" sz="2600" i="1" dirty="0"/>
              <a:t>Agenda </a:t>
            </a:r>
            <a:r>
              <a:rPr lang="en-US" sz="2600" i="1" dirty="0" smtClean="0"/>
              <a:t>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31" y="4572000"/>
            <a:ext cx="6279969" cy="2125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76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4: Group Support Forums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Motion </a:t>
            </a:r>
            <a:r>
              <a:rPr lang="en-US" sz="2700" b="1" dirty="0"/>
              <a:t>4</a:t>
            </a:r>
            <a:r>
              <a:rPr lang="en-US" sz="2700" dirty="0"/>
              <a:t>: To agree in principle to move in the direction of a service system that contains group support forums: discussion oriented gatherings focused on the needs of the group, as described by the characteristics below.</a:t>
            </a:r>
          </a:p>
          <a:p>
            <a:pPr lvl="4"/>
            <a:r>
              <a:rPr lang="en-US" sz="2400" dirty="0" smtClean="0"/>
              <a:t>Discussion-oriented</a:t>
            </a:r>
          </a:p>
          <a:p>
            <a:pPr lvl="4"/>
            <a:r>
              <a:rPr lang="en-US" sz="2400" dirty="0" smtClean="0"/>
              <a:t>Group-focused</a:t>
            </a:r>
          </a:p>
          <a:p>
            <a:pPr lvl="4"/>
            <a:r>
              <a:rPr lang="en-US" sz="2400" dirty="0" smtClean="0"/>
              <a:t>Training-oriented</a:t>
            </a:r>
          </a:p>
          <a:p>
            <a:pPr lvl="4"/>
            <a:r>
              <a:rPr lang="en-US" sz="2400" dirty="0" smtClean="0"/>
              <a:t>Open to all</a:t>
            </a:r>
          </a:p>
          <a:p>
            <a:pPr lvl="4"/>
            <a:r>
              <a:rPr lang="en-US" sz="2400" dirty="0" smtClean="0"/>
              <a:t>Neighborhood-sized (recommended)</a:t>
            </a:r>
          </a:p>
          <a:p>
            <a:pPr lvl="4"/>
            <a:r>
              <a:rPr lang="en-US" sz="2400" dirty="0" smtClean="0"/>
              <a:t>Meets monthly (recommended)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24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5: Local Service Conferences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Motion </a:t>
            </a:r>
            <a:r>
              <a:rPr lang="en-US" b="1" dirty="0"/>
              <a:t>5</a:t>
            </a:r>
            <a:r>
              <a:rPr lang="en-US" dirty="0"/>
              <a:t>: To agree in principle to move in the direction of a service system that contains local service conferences, strategic service oriented planning conferences as described by the characteristics below.</a:t>
            </a:r>
          </a:p>
          <a:p>
            <a:pPr lvl="4"/>
            <a:r>
              <a:rPr lang="en-US" sz="2600" dirty="0" smtClean="0"/>
              <a:t>Plan-driven</a:t>
            </a:r>
          </a:p>
          <a:p>
            <a:pPr lvl="4"/>
            <a:r>
              <a:rPr lang="en-US" sz="2600" dirty="0"/>
              <a:t>F</a:t>
            </a:r>
            <a:r>
              <a:rPr lang="en-US" sz="2600" dirty="0" smtClean="0"/>
              <a:t>orm </a:t>
            </a:r>
            <a:r>
              <a:rPr lang="en-US" sz="2600" dirty="0"/>
              <a:t>follows </a:t>
            </a:r>
            <a:r>
              <a:rPr lang="en-US" sz="2600" dirty="0" smtClean="0"/>
              <a:t>function</a:t>
            </a:r>
          </a:p>
          <a:p>
            <a:pPr lvl="4"/>
            <a:r>
              <a:rPr lang="en-US" sz="2600" dirty="0" smtClean="0"/>
              <a:t>Strategic</a:t>
            </a:r>
          </a:p>
          <a:p>
            <a:pPr lvl="4"/>
            <a:r>
              <a:rPr lang="en-US" sz="2600" dirty="0" smtClean="0"/>
              <a:t>Consensus-based</a:t>
            </a:r>
          </a:p>
          <a:p>
            <a:pPr lvl="4"/>
            <a:r>
              <a:rPr lang="en-US" sz="2600" dirty="0"/>
              <a:t>Meets quarterly (recommended)</a:t>
            </a:r>
          </a:p>
          <a:p>
            <a:pPr lvl="4"/>
            <a:r>
              <a:rPr lang="en-US" sz="2600" dirty="0" smtClean="0"/>
              <a:t>Defined </a:t>
            </a:r>
            <a:r>
              <a:rPr lang="en-US" sz="2600" dirty="0"/>
              <a:t>by county, city, or town </a:t>
            </a:r>
            <a:r>
              <a:rPr lang="en-US" sz="2600" dirty="0" smtClean="0"/>
              <a:t>boundaries (recommended)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990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Underpinning Principles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85048" cy="3962400"/>
          </a:xfrm>
        </p:spPr>
        <p:txBody>
          <a:bodyPr/>
          <a:lstStyle/>
          <a:p>
            <a:pPr marL="803275" indent="-323850"/>
            <a:r>
              <a:rPr lang="en-US" dirty="0" smtClean="0"/>
              <a:t>Group support</a:t>
            </a:r>
          </a:p>
          <a:p>
            <a:pPr marL="803275" indent="-323850"/>
            <a:r>
              <a:rPr lang="en-US" dirty="0" smtClean="0"/>
              <a:t>Planning</a:t>
            </a:r>
          </a:p>
          <a:p>
            <a:pPr marL="803275" indent="-323850"/>
            <a:r>
              <a:rPr lang="en-US" dirty="0" smtClean="0"/>
              <a:t>Collective decision-making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Adaptable:</a:t>
            </a:r>
          </a:p>
          <a:p>
            <a:pPr marL="0" indent="0" algn="ctr">
              <a:buNone/>
            </a:pPr>
            <a:r>
              <a:rPr lang="en-US" dirty="0" smtClean="0"/>
              <a:t> Field testing is offering shared experiences so communities can adapt to fit local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663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6: Local Service Boards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Motion </a:t>
            </a:r>
            <a:r>
              <a:rPr lang="en-US" sz="2700" b="1" dirty="0"/>
              <a:t>6</a:t>
            </a:r>
            <a:r>
              <a:rPr lang="en-US" sz="2700" dirty="0"/>
              <a:t>: To agree in principle to move in the direction of a service system that contains local service boards, a body overseen by the local service conference that administers the work prioritized by the LSC, as described in the characteristics below.</a:t>
            </a:r>
          </a:p>
          <a:p>
            <a:pPr lvl="4"/>
            <a:r>
              <a:rPr lang="en-US" sz="2400" dirty="0" smtClean="0"/>
              <a:t>Responsible </a:t>
            </a:r>
            <a:r>
              <a:rPr lang="en-US" sz="2400" dirty="0"/>
              <a:t>to the local service </a:t>
            </a:r>
            <a:r>
              <a:rPr lang="en-US" sz="2400" dirty="0" smtClean="0"/>
              <a:t>conference</a:t>
            </a:r>
          </a:p>
          <a:p>
            <a:pPr lvl="4"/>
            <a:r>
              <a:rPr lang="en-US" sz="2400" dirty="0" smtClean="0"/>
              <a:t>Carries </a:t>
            </a:r>
            <a:r>
              <a:rPr lang="en-US" sz="2400" dirty="0"/>
              <a:t>out the LSC’s </a:t>
            </a:r>
            <a:r>
              <a:rPr lang="en-US" sz="2400" dirty="0" smtClean="0"/>
              <a:t>priorities</a:t>
            </a:r>
          </a:p>
          <a:p>
            <a:pPr lvl="4"/>
            <a:r>
              <a:rPr lang="en-US" sz="2400" dirty="0"/>
              <a:t>Meets monthly (recommended)</a:t>
            </a:r>
          </a:p>
          <a:p>
            <a:pPr lvl="4"/>
            <a:r>
              <a:rPr lang="en-US" sz="2400" dirty="0" smtClean="0"/>
              <a:t>Consist </a:t>
            </a:r>
            <a:r>
              <a:rPr lang="en-US" sz="2400" dirty="0"/>
              <a:t>of </a:t>
            </a:r>
            <a:r>
              <a:rPr lang="en-US" sz="2400" dirty="0" smtClean="0"/>
              <a:t>administrative </a:t>
            </a:r>
            <a:r>
              <a:rPr lang="en-US" sz="2400" dirty="0"/>
              <a:t>body and service </a:t>
            </a:r>
            <a:r>
              <a:rPr lang="en-US" sz="2400" dirty="0" smtClean="0"/>
              <a:t>coordinators (recommended)</a:t>
            </a:r>
          </a:p>
        </p:txBody>
      </p:sp>
    </p:spTree>
    <p:extLst>
      <p:ext uri="{BB962C8B-B14F-4D97-AF65-F5344CB8AC3E}">
        <p14:creationId xmlns:p14="http://schemas.microsoft.com/office/powerpoint/2010/main" val="77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49362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Normally these ideas wouldn’t be in the form of a motion until there is written material to adopt, but these </a:t>
            </a:r>
            <a:r>
              <a:rPr lang="en-US" sz="2800" dirty="0"/>
              <a:t>motions </a:t>
            </a:r>
            <a:r>
              <a:rPr lang="en-US" sz="2800" dirty="0" smtClean="0"/>
              <a:t>are offered in </a:t>
            </a:r>
            <a:r>
              <a:rPr lang="en-US" sz="2800" dirty="0"/>
              <a:t>the spirit of unity. 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These </a:t>
            </a:r>
            <a:r>
              <a:rPr lang="en-US" sz="2800" dirty="0"/>
              <a:t>motions are not a </a:t>
            </a:r>
            <a:r>
              <a:rPr lang="en-US" sz="2800" dirty="0" smtClean="0"/>
              <a:t>mandate. World Services </a:t>
            </a:r>
            <a:r>
              <a:rPr lang="en-US" sz="2800" dirty="0"/>
              <a:t>has no ability to mandate or enforce how </a:t>
            </a:r>
            <a:r>
              <a:rPr lang="en-US" sz="2800" dirty="0" smtClean="0"/>
              <a:t>services are delivered locally, </a:t>
            </a:r>
            <a:r>
              <a:rPr lang="en-US" sz="2800" dirty="0"/>
              <a:t>nor do we desire such </a:t>
            </a:r>
            <a:r>
              <a:rPr lang="en-US" sz="2800" dirty="0" smtClean="0"/>
              <a:t>ability.</a:t>
            </a:r>
          </a:p>
          <a:p>
            <a:r>
              <a:rPr lang="en-US" sz="2800" dirty="0" smtClean="0"/>
              <a:t>World Services’ purpose is “communication</a:t>
            </a:r>
            <a:r>
              <a:rPr lang="en-US" sz="2800" dirty="0"/>
              <a:t>, coordination, information, and guidance.” It is in the service of that purpose that we have undertaken the work of the Service System Project.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these motions?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3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23300" cy="99060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Approval Track (CAT) Material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If </a:t>
            </a:r>
            <a:r>
              <a:rPr lang="en-US" sz="2900" dirty="0" smtClean="0"/>
              <a:t>the </a:t>
            </a:r>
            <a:r>
              <a:rPr lang="en-US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r>
              <a:rPr lang="en-US" sz="2900" dirty="0" smtClean="0"/>
              <a:t> motions are approved</a:t>
            </a:r>
            <a:r>
              <a:rPr lang="en-US" sz="2900" dirty="0"/>
              <a:t>, WSC will vote on a transition plan (which will be included in the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Approval Track </a:t>
            </a:r>
            <a:r>
              <a:rPr lang="en-US" sz="2900" dirty="0"/>
              <a:t>material)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93526"/>
            <a:ext cx="1219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(CAT)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657600"/>
            <a:ext cx="4203700" cy="284996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875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Service System Discussions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Ideas that are still being discussed, but will </a:t>
            </a:r>
            <a:r>
              <a:rPr lang="en-US" u="sng" dirty="0" smtClean="0"/>
              <a:t>not</a:t>
            </a:r>
            <a:r>
              <a:rPr lang="en-US" dirty="0" smtClean="0"/>
              <a:t> be decided on at </a:t>
            </a:r>
            <a:r>
              <a:rPr lang="en-US" sz="2900" dirty="0" smtClean="0"/>
              <a:t>WSC 2014:</a:t>
            </a:r>
          </a:p>
          <a:p>
            <a:pPr lvl="2"/>
            <a:r>
              <a:rPr lang="en-US" sz="2600" dirty="0" smtClean="0"/>
              <a:t>State-, province-, or nationwide service bodies</a:t>
            </a:r>
          </a:p>
          <a:p>
            <a:pPr lvl="2"/>
            <a:r>
              <a:rPr lang="en-US" sz="2600" dirty="0" smtClean="0"/>
              <a:t>World Service Conference seating</a:t>
            </a:r>
          </a:p>
          <a:p>
            <a:pPr lvl="2"/>
            <a:r>
              <a:rPr lang="en-US" sz="2600" dirty="0" smtClean="0"/>
              <a:t>The role of zones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987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620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    Questions	    Feedback	   Ideas	      Additional Information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87840" y="1828800"/>
            <a:ext cx="5638800" cy="2438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worldboard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@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na.org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servicesystem@na.org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www.na.org/servicesystem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80002"/>
            <a:ext cx="2972677" cy="2801798"/>
          </a:xfrm>
          <a:prstGeom prst="rect">
            <a:avLst/>
          </a:prstGeom>
          <a:effectLst>
            <a:glow rad="63500">
              <a:srgbClr val="FFFFFF">
                <a:alpha val="0"/>
              </a:srgbClr>
            </a:glow>
            <a:softEdge rad="762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4312451"/>
            <a:ext cx="5867400" cy="2101697"/>
          </a:xfrm>
          <a:prstGeom prst="rect">
            <a:avLst/>
          </a:prstGeom>
          <a:noFill/>
          <a:ln w="38100">
            <a:noFill/>
          </a:ln>
        </p:spPr>
        <p:txBody>
          <a:bodyPr wrap="square" lIns="45720" rIns="45720" rtlCol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en-US" sz="2800" dirty="0" smtClean="0"/>
              <a:t>Download the</a:t>
            </a:r>
            <a:br>
              <a:rPr lang="en-US" sz="2800" dirty="0" smtClean="0"/>
            </a:br>
            <a:r>
              <a:rPr lang="en-US" sz="3200" b="1" i="1" dirty="0" smtClean="0"/>
              <a:t>Conference </a:t>
            </a:r>
            <a:r>
              <a:rPr lang="en-US" sz="3200" b="1" i="1" dirty="0"/>
              <a:t>Agenda </a:t>
            </a:r>
            <a:r>
              <a:rPr lang="en-US" sz="3200" b="1" i="1" dirty="0" smtClean="0"/>
              <a:t>Report:</a:t>
            </a:r>
            <a:r>
              <a:rPr lang="en-US" sz="3200" b="1" dirty="0" smtClean="0"/>
              <a:t> </a:t>
            </a:r>
            <a:r>
              <a:rPr lang="en-US" sz="2800" u="sng" dirty="0" smtClean="0">
                <a:hlinkClick r:id="rId7"/>
              </a:rPr>
              <a:t>www.na.org/conference</a:t>
            </a:r>
            <a:endParaRPr lang="en-US" sz="2800" u="sng" dirty="0" smtClean="0"/>
          </a:p>
          <a:p>
            <a:pPr lvl="0" algn="ctr">
              <a:spcAft>
                <a:spcPts val="1200"/>
              </a:spcAft>
            </a:pPr>
            <a:r>
              <a:rPr lang="en-US" sz="2400" dirty="0" smtClean="0"/>
              <a:t>or </a:t>
            </a:r>
            <a:r>
              <a:rPr lang="en-US" sz="2400" dirty="0"/>
              <a:t>order </a:t>
            </a:r>
            <a:r>
              <a:rPr lang="en-US" sz="2400" dirty="0" smtClean="0"/>
              <a:t>hard copies from NA </a:t>
            </a:r>
            <a:r>
              <a:rPr lang="en-US" sz="2400" dirty="0"/>
              <a:t>World </a:t>
            </a:r>
            <a:r>
              <a:rPr lang="en-US" sz="2400" dirty="0" smtClean="0"/>
              <a:t>Services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Project Origins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962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Grew from the need to address struggles NA service bodies have reported, like:</a:t>
            </a:r>
          </a:p>
          <a:p>
            <a:pPr lvl="2"/>
            <a:r>
              <a:rPr lang="en-US" sz="2600" dirty="0" smtClean="0"/>
              <a:t>Too few trusted servants</a:t>
            </a:r>
          </a:p>
          <a:p>
            <a:pPr lvl="2"/>
            <a:r>
              <a:rPr lang="en-US" sz="2600" dirty="0" smtClean="0"/>
              <a:t>Poor atmosphere of recovery at service meetings</a:t>
            </a:r>
          </a:p>
          <a:p>
            <a:pPr lvl="2"/>
            <a:r>
              <a:rPr lang="en-US" sz="2600" dirty="0" smtClean="0"/>
              <a:t>Duplication of efforts</a:t>
            </a:r>
          </a:p>
          <a:p>
            <a:pPr lvl="2"/>
            <a:r>
              <a:rPr lang="en-US" sz="2600" dirty="0" smtClean="0"/>
              <a:t>Poor communication…</a:t>
            </a:r>
          </a:p>
        </p:txBody>
      </p:sp>
    </p:spTree>
    <p:extLst>
      <p:ext uri="{BB962C8B-B14F-4D97-AF65-F5344CB8AC3E}">
        <p14:creationId xmlns:p14="http://schemas.microsoft.com/office/powerpoint/2010/main" val="15603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43152" cy="5370598"/>
          </a:xfrm>
          <a:ln w="158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Where to start?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Traditions &amp; Concepts</a:t>
            </a:r>
          </a:p>
          <a:p>
            <a:r>
              <a:rPr lang="en-US" dirty="0" smtClean="0"/>
              <a:t>A shared vision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A Vision for NA Service approved by 2010 WSC</a:t>
            </a:r>
          </a:p>
        </p:txBody>
      </p:sp>
    </p:spTree>
    <p:extLst>
      <p:ext uri="{BB962C8B-B14F-4D97-AF65-F5344CB8AC3E}">
        <p14:creationId xmlns:p14="http://schemas.microsoft.com/office/powerpoint/2010/main" val="8963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8755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Our Primary 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981200"/>
            <a:ext cx="5943599" cy="3124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i="1" dirty="0">
                <a:latin typeface="Souvenir Lt BT" panose="02080503040505020303" pitchFamily="18" charset="0"/>
              </a:rPr>
              <a:t>Everything that </a:t>
            </a:r>
            <a:r>
              <a:rPr lang="en-US" sz="3200" i="1" dirty="0" smtClean="0">
                <a:latin typeface="Souvenir Lt BT" panose="02080503040505020303" pitchFamily="18" charset="0"/>
              </a:rPr>
              <a:t>occurs</a:t>
            </a:r>
            <a:br>
              <a:rPr lang="en-US" sz="3200" i="1" dirty="0" smtClean="0">
                <a:latin typeface="Souvenir Lt BT" panose="02080503040505020303" pitchFamily="18" charset="0"/>
              </a:rPr>
            </a:br>
            <a:r>
              <a:rPr lang="en-US" sz="3200" i="1" dirty="0" smtClean="0">
                <a:latin typeface="Souvenir Lt BT" panose="02080503040505020303" pitchFamily="18" charset="0"/>
              </a:rPr>
              <a:t>in </a:t>
            </a:r>
            <a:r>
              <a:rPr lang="en-US" sz="3200" i="1" dirty="0">
                <a:latin typeface="Souvenir Lt BT" panose="02080503040505020303" pitchFamily="18" charset="0"/>
              </a:rPr>
              <a:t>the course of NA </a:t>
            </a:r>
            <a:r>
              <a:rPr lang="en-US" sz="3200" i="1" dirty="0" smtClean="0">
                <a:latin typeface="Souvenir Lt BT" panose="02080503040505020303" pitchFamily="18" charset="0"/>
              </a:rPr>
              <a:t>service</a:t>
            </a:r>
            <a:br>
              <a:rPr lang="en-US" sz="3200" i="1" dirty="0" smtClean="0">
                <a:latin typeface="Souvenir Lt BT" panose="02080503040505020303" pitchFamily="18" charset="0"/>
              </a:rPr>
            </a:br>
            <a:r>
              <a:rPr lang="en-US" sz="3200" i="1" dirty="0" smtClean="0">
                <a:latin typeface="Souvenir Lt BT" panose="02080503040505020303" pitchFamily="18" charset="0"/>
              </a:rPr>
              <a:t>must </a:t>
            </a:r>
            <a:r>
              <a:rPr lang="en-US" sz="3200" i="1" dirty="0">
                <a:latin typeface="Souvenir Lt BT" panose="02080503040505020303" pitchFamily="18" charset="0"/>
              </a:rPr>
              <a:t>be motivated by the </a:t>
            </a:r>
            <a:r>
              <a:rPr lang="en-US" sz="3200" i="1" dirty="0" smtClean="0">
                <a:latin typeface="Souvenir Lt BT" panose="02080503040505020303" pitchFamily="18" charset="0"/>
              </a:rPr>
              <a:t>desire</a:t>
            </a:r>
            <a:br>
              <a:rPr lang="en-US" sz="3200" i="1" dirty="0" smtClean="0">
                <a:latin typeface="Souvenir Lt BT" panose="02080503040505020303" pitchFamily="18" charset="0"/>
              </a:rPr>
            </a:br>
            <a:r>
              <a:rPr lang="en-US" sz="3200" i="1" dirty="0" smtClean="0">
                <a:latin typeface="Souvenir Lt BT" panose="02080503040505020303" pitchFamily="18" charset="0"/>
              </a:rPr>
              <a:t>to </a:t>
            </a:r>
            <a:r>
              <a:rPr lang="en-US" sz="3200" i="1" dirty="0">
                <a:latin typeface="Souvenir Lt BT" panose="02080503040505020303" pitchFamily="18" charset="0"/>
              </a:rPr>
              <a:t>more successfully </a:t>
            </a:r>
            <a:r>
              <a:rPr lang="en-US" sz="3200" i="1" dirty="0" smtClean="0">
                <a:latin typeface="Souvenir Lt BT" panose="02080503040505020303" pitchFamily="18" charset="0"/>
              </a:rPr>
              <a:t>carry</a:t>
            </a:r>
            <a:br>
              <a:rPr lang="en-US" sz="3200" i="1" dirty="0" smtClean="0">
                <a:latin typeface="Souvenir Lt BT" panose="02080503040505020303" pitchFamily="18" charset="0"/>
              </a:rPr>
            </a:br>
            <a:r>
              <a:rPr lang="en-US" sz="3200" i="1" dirty="0" smtClean="0">
                <a:latin typeface="Souvenir Lt BT" panose="02080503040505020303" pitchFamily="18" charset="0"/>
              </a:rPr>
              <a:t>the </a:t>
            </a:r>
            <a:r>
              <a:rPr lang="en-US" sz="3200" i="1" dirty="0">
                <a:latin typeface="Souvenir Lt BT" panose="02080503040505020303" pitchFamily="18" charset="0"/>
              </a:rPr>
              <a:t>NA message to </a:t>
            </a:r>
            <a:r>
              <a:rPr lang="en-US" sz="3200" i="1" dirty="0" smtClean="0">
                <a:latin typeface="Souvenir Lt BT" panose="02080503040505020303" pitchFamily="18" charset="0"/>
              </a:rPr>
              <a:t>the</a:t>
            </a:r>
            <a:br>
              <a:rPr lang="en-US" sz="3200" i="1" dirty="0" smtClean="0">
                <a:latin typeface="Souvenir Lt BT" panose="02080503040505020303" pitchFamily="18" charset="0"/>
              </a:rPr>
            </a:br>
            <a:r>
              <a:rPr lang="en-US" sz="3200" i="1" dirty="0" smtClean="0">
                <a:latin typeface="Souvenir Lt BT" panose="02080503040505020303" pitchFamily="18" charset="0"/>
              </a:rPr>
              <a:t>addict </a:t>
            </a:r>
            <a:r>
              <a:rPr lang="en-US" sz="3200" i="1" dirty="0">
                <a:latin typeface="Souvenir Lt BT" panose="02080503040505020303" pitchFamily="18" charset="0"/>
              </a:rPr>
              <a:t>who still </a:t>
            </a:r>
            <a:r>
              <a:rPr lang="en-US" sz="3200" i="1" dirty="0" smtClean="0">
                <a:latin typeface="Souvenir Lt BT" panose="02080503040505020303" pitchFamily="18" charset="0"/>
              </a:rPr>
              <a:t>suffers.</a:t>
            </a:r>
          </a:p>
          <a:p>
            <a:pPr marL="0" indent="0" algn="r">
              <a:buNone/>
            </a:pPr>
            <a:r>
              <a:rPr lang="en-US" sz="1900" dirty="0" smtClean="0">
                <a:latin typeface="Souvenir Lt BT" panose="02080503040505020303" pitchFamily="18" charset="0"/>
              </a:rPr>
              <a:t>Basic Text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961">
            <a:off x="963936" y="2094700"/>
            <a:ext cx="1734035" cy="2746525"/>
          </a:xfrm>
          <a:prstGeom prst="rect">
            <a:avLst/>
          </a:prstGeom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6448" cy="98755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Our Primary 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981200"/>
            <a:ext cx="8610600" cy="2209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Our Fifth Tradition:</a:t>
            </a:r>
            <a:br>
              <a:rPr lang="en-US" sz="2800" dirty="0" smtClean="0"/>
            </a:br>
            <a:r>
              <a:rPr lang="en-US" sz="2800" dirty="0" smtClean="0"/>
              <a:t>to support the groups in achieving their primary purpose</a:t>
            </a:r>
          </a:p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b="1" dirty="0" smtClean="0"/>
              <a:t>Proposed:</a:t>
            </a:r>
            <a:br>
              <a:rPr lang="en-US" sz="2800" b="1" dirty="0" smtClean="0"/>
            </a:br>
            <a:r>
              <a:rPr lang="en-US" sz="2800" b="1" dirty="0" smtClean="0"/>
              <a:t>A forum to support the groups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Support Forums (GSFs)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0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506"/>
            <a:ext cx="8156448" cy="990600"/>
          </a:xfrm>
        </p:spPr>
        <p:txBody>
          <a:bodyPr/>
          <a:lstStyle/>
          <a:p>
            <a:r>
              <a:rPr lang="en-US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GSFs: Group-focused</a:t>
            </a:r>
            <a:endParaRPr lang="en-US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Discuss group problems &amp; successes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service equivalent of one addict helping another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Share introductory or basic information about NA</a:t>
            </a:r>
          </a:p>
          <a:p>
            <a:r>
              <a:rPr lang="en-US" dirty="0" smtClean="0"/>
              <a:t>How the NA service system works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harpenSoften amoun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8506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91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3F3F3F"/>
      </a:dk1>
      <a:lt1>
        <a:srgbClr val="E0D9E7"/>
      </a:lt1>
      <a:dk2>
        <a:srgbClr val="57151A"/>
      </a:dk2>
      <a:lt2>
        <a:srgbClr val="000000"/>
      </a:lt2>
      <a:accent1>
        <a:srgbClr val="0C0C0C"/>
      </a:accent1>
      <a:accent2>
        <a:srgbClr val="57151A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5A9E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1652</TotalTime>
  <Words>1193</Words>
  <Application>Microsoft Office PowerPoint</Application>
  <PresentationFormat>On-screen Show (4:3)</PresentationFormat>
  <Paragraphs>223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The Service System Proposals</vt:lpstr>
      <vt:lpstr>2014 Conference Agenda Report</vt:lpstr>
      <vt:lpstr>Background: Underpinning Principles</vt:lpstr>
      <vt:lpstr>Background: Project Origins</vt:lpstr>
      <vt:lpstr>Background: Where to start?</vt:lpstr>
      <vt:lpstr>Background: Our Primary Purpose</vt:lpstr>
      <vt:lpstr>Background: Our Primary Purpose</vt:lpstr>
      <vt:lpstr>Group Support Forums (GSFs)</vt:lpstr>
      <vt:lpstr>GSFs: Group-focused</vt:lpstr>
      <vt:lpstr>GSFs: Group-focused  </vt:lpstr>
      <vt:lpstr>GSFs: Participants</vt:lpstr>
      <vt:lpstr>Size of GSFs</vt:lpstr>
      <vt:lpstr>GSFs: Representation &amp; Delegation</vt:lpstr>
      <vt:lpstr>Local Service Conferences (LSCs)</vt:lpstr>
      <vt:lpstr>Local Service Conferences (LSCs)</vt:lpstr>
      <vt:lpstr>LSCs: Delegation &amp; Responsibility</vt:lpstr>
      <vt:lpstr>How often do they meet?</vt:lpstr>
      <vt:lpstr>Decision-making</vt:lpstr>
      <vt:lpstr>Local Service Boards (LSBs)</vt:lpstr>
      <vt:lpstr>LSBs: Accountability</vt:lpstr>
      <vt:lpstr>A purpose-driven system</vt:lpstr>
      <vt:lpstr>Geographic boundaries</vt:lpstr>
      <vt:lpstr>Communication&amp;Collaboration</vt:lpstr>
      <vt:lpstr>Evolution, not revolution</vt:lpstr>
      <vt:lpstr>2014 World Service Conference</vt:lpstr>
      <vt:lpstr>2014 World Service Conference</vt:lpstr>
      <vt:lpstr>Motion 4: Group Support Forums</vt:lpstr>
      <vt:lpstr>PowerPoint Presentation</vt:lpstr>
      <vt:lpstr>Motion 5: Local Service Conferences</vt:lpstr>
      <vt:lpstr>PowerPoint Presentation</vt:lpstr>
      <vt:lpstr>Motion 6: Local Service Boards</vt:lpstr>
      <vt:lpstr>PowerPoint Presentation</vt:lpstr>
      <vt:lpstr>Why these motions?</vt:lpstr>
      <vt:lpstr>Conference Approval Track (CAT) Material</vt:lpstr>
      <vt:lpstr>Ongoing Service System Discussions</vt:lpstr>
      <vt:lpstr>PowerPoint Presentation</vt:lpstr>
    </vt:vector>
  </TitlesOfParts>
  <Company>NAWS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Service System</dc:title>
  <dc:creator>De Jenkins</dc:creator>
  <cp:lastModifiedBy>De Jenkins</cp:lastModifiedBy>
  <cp:revision>168</cp:revision>
  <cp:lastPrinted>2013-10-20T18:03:28Z</cp:lastPrinted>
  <dcterms:created xsi:type="dcterms:W3CDTF">2013-10-10T23:33:59Z</dcterms:created>
  <dcterms:modified xsi:type="dcterms:W3CDTF">2014-02-18T22:44:42Z</dcterms:modified>
</cp:coreProperties>
</file>