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F572F-1F76-4657-909D-7CC3B4A29F09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3157-36CE-47E8-8694-84D8D1F0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1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0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1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12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44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1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1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6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C3CC-10C4-44F0-AD61-947DD90EA8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9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A6900">
            <a:alpha val="1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53548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333675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9FDC84-7AE9-4361-82C6-7E392B4512A5}" type="datetimeFigureOut">
              <a:rPr lang="en-US" smtClean="0"/>
              <a:pPr/>
              <a:t>2/18/2014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DED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F1F-1138-4F1D-8621-9F20A6BFFBD4}" type="slidenum">
              <a:rPr lang="en-US" smtClean="0">
                <a:solidFill>
                  <a:srgbClr val="DEDEDE"/>
                </a:solidFill>
              </a:rPr>
              <a:pPr/>
              <a:t>‹#›</a:t>
            </a:fld>
            <a:endParaRPr lang="en-US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6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5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8A69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rot="16200000">
            <a:off x="-2647949" y="3028949"/>
            <a:ext cx="6858000" cy="80010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89658" y="5790358"/>
            <a:ext cx="126965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819207" y="2363275"/>
            <a:ext cx="528738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 rot="16200000"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</a:lstStyle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501" y="76200"/>
            <a:ext cx="7057519" cy="66294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2283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1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3"/>
            <a:ext cx="533400" cy="244476"/>
          </a:xfrm>
        </p:spPr>
        <p:txBody>
          <a:bodyPr/>
          <a:lstStyle/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5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474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8A6900">
            <a:alpha val="1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9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1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D1F1F-1138-4F1D-8621-9F20A6BFFBD4}" type="slidenum">
              <a:rPr lang="en-US" smtClean="0">
                <a:solidFill>
                  <a:srgbClr val="424456"/>
                </a:solidFill>
              </a:rPr>
              <a:pPr/>
              <a:t>‹#›</a:t>
            </a:fld>
            <a:endParaRPr lang="en-US" dirty="0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0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676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690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9FDC84-7AE9-4361-82C6-7E392B4512A5}" type="datetimeFigureOut">
              <a:rPr lang="en-US" smtClean="0">
                <a:solidFill>
                  <a:srgbClr val="424456"/>
                </a:solidFill>
              </a:rPr>
              <a:pPr/>
              <a:t>2/18/2014</a:t>
            </a:fld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rgbClr val="33367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8D1F1F-1138-4F1D-8621-9F20A6BFF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43808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438086"/>
        </a:buClr>
        <a:buSzPct val="75000"/>
        <a:buFont typeface="Wingdings" panose="05000000000000000000" pitchFamily="2" charset="2"/>
        <a:buChar char="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53548A"/>
        </a:buClr>
        <a:buSzPct val="65000"/>
        <a:buFont typeface="Wingdings 2" panose="05020102010507070707" pitchFamily="18" charset="2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573A27"/>
        </a:buClr>
        <a:buSzPct val="75000"/>
        <a:buFont typeface="Wingdings" panose="05000000000000000000" pitchFamily="2" charset="2"/>
        <a:buChar char="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8A6900"/>
        </a:buClr>
        <a:buSzPct val="80000"/>
        <a:buFont typeface="Wingdings" panose="05000000000000000000" pitchFamily="2" charset="2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57151A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worldboard@n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.org/conference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orldboard@na.org" TargetMode="External"/><Relationship Id="rId4" Type="http://schemas.openxmlformats.org/officeDocument/2006/relationships/hyperlink" Target="http://www.na.org/conferenc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worldboard@n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177631" cy="6858000"/>
          </a:xfrm>
        </p:spPr>
      </p:pic>
      <p:sp>
        <p:nvSpPr>
          <p:cNvPr id="19" name="TextBox 18"/>
          <p:cNvSpPr txBox="1"/>
          <p:nvPr/>
        </p:nvSpPr>
        <p:spPr>
          <a:xfrm>
            <a:off x="6646624" y="4495800"/>
            <a:ext cx="2192576" cy="2246769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 w="22225">
            <a:solidFill>
              <a:srgbClr val="438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675"/>
                </a:solidFill>
              </a:rPr>
              <a:t>We welcome your feedback at </a:t>
            </a:r>
            <a:r>
              <a:rPr lang="en-US" sz="2800" b="1" dirty="0">
                <a:solidFill>
                  <a:prstClr val="black"/>
                </a:solidFill>
                <a:hlinkClick r:id="rId4"/>
              </a:rPr>
              <a:t>worldboard@na.org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  <a:ln w="0"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2: </a:t>
            </a:r>
            <a:r>
              <a:rPr lang="en-US" b="1" dirty="0" smtClean="0"/>
              <a:t>Future of the WSC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1389888" y="1965960"/>
            <a:ext cx="3791712" cy="268224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600" b="1" dirty="0" smtClean="0"/>
              <a:t>Motion 2 is about</a:t>
            </a:r>
            <a:br>
              <a:rPr lang="en-US" sz="3600" b="1" dirty="0" smtClean="0"/>
            </a:br>
            <a:r>
              <a:rPr lang="en-US" sz="3600" b="1" dirty="0" smtClean="0"/>
              <a:t>alternate delegate </a:t>
            </a:r>
            <a:br>
              <a:rPr lang="en-US" sz="3600" b="1" dirty="0" smtClean="0"/>
            </a:br>
            <a:r>
              <a:rPr lang="en-US" sz="3600" b="1" dirty="0" smtClean="0"/>
              <a:t>attendance</a:t>
            </a:r>
            <a:br>
              <a:rPr lang="en-US" sz="3600" b="1" dirty="0" smtClean="0"/>
            </a:br>
            <a:r>
              <a:rPr lang="en-US" sz="3600" b="1" dirty="0" smtClean="0"/>
              <a:t>at the WSC.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6000" size="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1" b="3333"/>
          <a:stretch/>
        </p:blipFill>
        <p:spPr>
          <a:xfrm>
            <a:off x="3962400" y="3352800"/>
            <a:ext cx="4064000" cy="3017520"/>
          </a:xfrm>
          <a:prstGeom prst="rect">
            <a:avLst/>
          </a:prstGeom>
          <a:effectLst>
            <a:glow rad="431800">
              <a:srgbClr val="438086">
                <a:alpha val="22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998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2: </a:t>
            </a:r>
            <a:r>
              <a:rPr lang="en-US" b="1" dirty="0" smtClean="0"/>
              <a:t>WSC 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The </a:t>
            </a:r>
            <a:r>
              <a:rPr lang="en-US" sz="3200" b="1" dirty="0"/>
              <a:t>desire for more equitable global </a:t>
            </a:r>
            <a:r>
              <a:rPr lang="en-US" sz="3200" b="1" dirty="0" smtClean="0"/>
              <a:t>representation</a:t>
            </a:r>
          </a:p>
          <a:p>
            <a:pPr marL="0" lvl="0" indent="0">
              <a:buNone/>
            </a:pPr>
            <a:endParaRPr lang="en-US" sz="3200" b="1" dirty="0"/>
          </a:p>
          <a:p>
            <a:pPr lvl="0"/>
            <a:r>
              <a:rPr lang="en-US" sz="3200" b="1" dirty="0" smtClean="0"/>
              <a:t>The </a:t>
            </a:r>
            <a:r>
              <a:rPr lang="en-US" sz="3200" b="1" dirty="0"/>
              <a:t>size of the </a:t>
            </a:r>
            <a:r>
              <a:rPr lang="en-US" sz="3200" b="1" dirty="0" smtClean="0"/>
              <a:t>Conference </a:t>
            </a:r>
            <a:r>
              <a:rPr lang="en-US" sz="3200" b="1" dirty="0"/>
              <a:t>and the difficulty discussing issues in a group this </a:t>
            </a:r>
            <a:r>
              <a:rPr lang="en-US" sz="3200" b="1" dirty="0" smtClean="0"/>
              <a:t>large </a:t>
            </a:r>
          </a:p>
          <a:p>
            <a:pPr lvl="0"/>
            <a:endParaRPr lang="en-US" sz="3200" b="1" dirty="0"/>
          </a:p>
          <a:p>
            <a:pPr lvl="0"/>
            <a:r>
              <a:rPr lang="en-US" sz="3200" b="1" dirty="0" smtClean="0"/>
              <a:t>The </a:t>
            </a:r>
            <a:r>
              <a:rPr lang="en-US" sz="3200" b="1" dirty="0"/>
              <a:t>cost to the </a:t>
            </a:r>
            <a:r>
              <a:rPr lang="en-US" sz="3200" b="1" dirty="0" smtClean="0"/>
              <a:t>Fellowship </a:t>
            </a:r>
            <a:endParaRPr lang="en-US" sz="3200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3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2: </a:t>
            </a:r>
            <a:r>
              <a:rPr lang="en-US" b="1" dirty="0" smtClean="0"/>
              <a:t>WSC 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World Services restructured in 1998, but </a:t>
            </a:r>
            <a:r>
              <a:rPr lang="en-US" sz="3200" b="1" dirty="0" smtClean="0"/>
              <a:t>we still have no consensus </a:t>
            </a:r>
            <a:r>
              <a:rPr lang="en-US" sz="3200" b="1" dirty="0"/>
              <a:t>about </a:t>
            </a:r>
            <a:r>
              <a:rPr lang="en-US" sz="3200" b="1" dirty="0" smtClean="0"/>
              <a:t>WSC changes.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 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The Fellowship spent approximately $168,000 to have alternate delegates </a:t>
            </a:r>
            <a:r>
              <a:rPr lang="en-US" sz="3200" b="1" dirty="0" smtClean="0"/>
              <a:t>attend WSC 2012.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45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2: </a:t>
            </a:r>
            <a:r>
              <a:rPr lang="en-US" b="1" dirty="0" smtClean="0"/>
              <a:t>WSC Challenges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b="1" dirty="0" smtClean="0"/>
              <a:t>Current size makes it difficult to develop consensus in small group sessions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b="1" dirty="0" smtClean="0"/>
              <a:t>115 seated regions = 209 participants at WSC 2012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Adopting this motion would decrease small group sessions from 209 to 133 participants.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195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2: </a:t>
            </a:r>
            <a:r>
              <a:rPr lang="en-US" b="1" dirty="0" smtClean="0"/>
              <a:t>Alternate Attendance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276600" y="2133599"/>
            <a:ext cx="2209800" cy="1447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1" dirty="0" smtClean="0"/>
              <a:t>WSC 2012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425863" y="3657599"/>
            <a:ext cx="3429000" cy="167640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53548A"/>
              </a:buClr>
              <a:buSzPct val="65000"/>
              <a:buFont typeface="Wingdings 2" panose="05020102010507070707" pitchFamily="18" charset="2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573A27"/>
              </a:buClr>
              <a:buSzPct val="75000"/>
              <a:buFont typeface="Wingdings" panose="05000000000000000000" pitchFamily="2" charset="2"/>
              <a:buChar char="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A6900"/>
              </a:buClr>
              <a:buSzPct val="80000"/>
              <a:buFont typeface="Wingdings" panose="05000000000000000000" pitchFamily="2" charset="2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57151A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Bodoni MT Black" panose="02070A03080606020203" pitchFamily="18" charset="0"/>
              </a:rPr>
              <a:t>48%</a:t>
            </a:r>
            <a:r>
              <a:rPr lang="en-US" sz="3200" b="1" dirty="0" smtClean="0">
                <a:solidFill>
                  <a:prstClr val="black"/>
                </a:solidFill>
              </a:rPr>
              <a:t/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200" b="1" dirty="0" smtClean="0">
                <a:solidFill>
                  <a:prstClr val="black"/>
                </a:solidFill>
              </a:rPr>
              <a:t>of non-US regions sent alternates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85800" y="3657599"/>
            <a:ext cx="3429000" cy="167640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53548A"/>
              </a:buClr>
              <a:buSzPct val="65000"/>
              <a:buFont typeface="Wingdings 2" panose="05020102010507070707" pitchFamily="18" charset="2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573A27"/>
              </a:buClr>
              <a:buSzPct val="75000"/>
              <a:buFont typeface="Wingdings" panose="05000000000000000000" pitchFamily="2" charset="2"/>
              <a:buChar char="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A6900"/>
              </a:buClr>
              <a:buSzPct val="80000"/>
              <a:buFont typeface="Wingdings" panose="05000000000000000000" pitchFamily="2" charset="2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57151A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Bodoni MT Black" panose="02070A03080606020203" pitchFamily="18" charset="0"/>
              </a:rPr>
              <a:t>91%</a:t>
            </a:r>
            <a:r>
              <a:rPr lang="en-US" sz="3200" b="1" dirty="0" smtClean="0">
                <a:solidFill>
                  <a:prstClr val="black"/>
                </a:solidFill>
              </a:rPr>
              <a:t/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200" b="1" dirty="0" smtClean="0">
                <a:solidFill>
                  <a:prstClr val="black"/>
                </a:solidFill>
              </a:rPr>
              <a:t>of US regions</a:t>
            </a:r>
            <a:br>
              <a:rPr lang="en-US" sz="3200" b="1" dirty="0" smtClean="0">
                <a:solidFill>
                  <a:prstClr val="black"/>
                </a:solidFill>
              </a:rPr>
            </a:br>
            <a:r>
              <a:rPr lang="en-US" sz="3200" b="1" dirty="0" smtClean="0">
                <a:solidFill>
                  <a:prstClr val="black"/>
                </a:solidFill>
              </a:rPr>
              <a:t>sent alternates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3200" b="1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33751" y="2870547"/>
            <a:ext cx="2095499" cy="0"/>
          </a:xfrm>
          <a:prstGeom prst="line">
            <a:avLst/>
          </a:prstGeom>
          <a:ln w="317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0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2: </a:t>
            </a:r>
            <a:r>
              <a:rPr lang="en-US" b="1" dirty="0" smtClean="0"/>
              <a:t>RDs who were ADs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1046414"/>
              </p:ext>
            </p:extLst>
          </p:nvPr>
        </p:nvGraphicFramePr>
        <p:xfrm>
          <a:off x="457200" y="2743200"/>
          <a:ext cx="8153404" cy="3276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8351"/>
                <a:gridCol w="2038351"/>
                <a:gridCol w="2038351"/>
                <a:gridCol w="2038351"/>
              </a:tblGrid>
              <a:tr h="6553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Non-US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US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167640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Percentage of delegates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who attended the previous WSC as alternates*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09600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*Delegates who were alternates at previous WSC, not those serving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2-cycle terms or who attended an earlier WSC as an alternate</a:t>
            </a:r>
          </a:p>
        </p:txBody>
      </p:sp>
    </p:spTree>
    <p:extLst>
      <p:ext uri="{BB962C8B-B14F-4D97-AF65-F5344CB8AC3E}">
        <p14:creationId xmlns:p14="http://schemas.microsoft.com/office/powerpoint/2010/main" val="3974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/>
              <a:t>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7464552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To </a:t>
            </a:r>
            <a:r>
              <a:rPr lang="en-US" sz="3600" b="1" dirty="0"/>
              <a:t>adopt the following as WSC policy: </a:t>
            </a:r>
            <a:r>
              <a:rPr lang="en-US" sz="3600" b="1" dirty="0" smtClean="0"/>
              <a:t>“Seating </a:t>
            </a:r>
            <a:r>
              <a:rPr lang="en-US" sz="3600" b="1" dirty="0"/>
              <a:t>at the biennial meeting of the WSC is limited to one delegate per region</a:t>
            </a:r>
            <a:r>
              <a:rPr lang="en-US" sz="3600" b="1" dirty="0" smtClean="0"/>
              <a:t>.”</a:t>
            </a:r>
            <a:endParaRPr lang="en-US" sz="3600" dirty="0"/>
          </a:p>
          <a:p>
            <a:pPr lvl="1"/>
            <a:r>
              <a:rPr lang="en-US" sz="2800" b="1" dirty="0" smtClean="0"/>
              <a:t>Intent</a:t>
            </a:r>
            <a:r>
              <a:rPr lang="en-US" sz="2800" dirty="0" smtClean="0"/>
              <a:t>: </a:t>
            </a:r>
            <a:r>
              <a:rPr lang="en-US" sz="2800" dirty="0"/>
              <a:t>To reduce the size and cost of the WSC and create an environment more conducive to discussion based decision making.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391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n-US" sz="6000" dirty="0" smtClean="0"/>
              <a:t>Optional </a:t>
            </a:r>
          </a:p>
          <a:p>
            <a:pPr algn="ctr"/>
            <a:r>
              <a:rPr lang="en-US" sz="6000" dirty="0" smtClean="0"/>
              <a:t>Pause</a:t>
            </a:r>
          </a:p>
          <a:p>
            <a:pPr algn="ctr"/>
            <a:r>
              <a:rPr lang="en-US" sz="6000" dirty="0" smtClean="0"/>
              <a:t>for </a:t>
            </a:r>
          </a:p>
          <a:p>
            <a:pPr algn="ctr"/>
            <a:r>
              <a:rPr lang="en-US" sz="6000" dirty="0" smtClean="0"/>
              <a:t>Discussion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328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/>
              <a:t>3: </a:t>
            </a:r>
            <a:r>
              <a:rPr lang="en-US" b="1" dirty="0"/>
              <a:t>Future of the WSC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36576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Motion 3 is about</a:t>
            </a:r>
            <a:br>
              <a:rPr lang="en-US" sz="3600" b="1" dirty="0" smtClean="0"/>
            </a:br>
            <a:r>
              <a:rPr lang="en-US" sz="3600" b="1" dirty="0" smtClean="0"/>
              <a:t>the funding</a:t>
            </a: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 trans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44" y="3124200"/>
            <a:ext cx="5256756" cy="1779559"/>
          </a:xfrm>
          <a:prstGeom prst="rect">
            <a:avLst/>
          </a:prstGeom>
          <a:effectLst>
            <a:glow rad="508000">
              <a:srgbClr val="CC9900">
                <a:alpha val="16000"/>
              </a:srgbClr>
            </a:glo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505200"/>
            <a:ext cx="2895600" cy="1150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53548A"/>
              </a:buClr>
              <a:buSzPct val="65000"/>
              <a:buFont typeface="Wingdings 2" panose="05020102010507070707" pitchFamily="18" charset="2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573A27"/>
              </a:buClr>
              <a:buSzPct val="75000"/>
              <a:buFont typeface="Wingdings" panose="05000000000000000000" pitchFamily="2" charset="2"/>
              <a:buChar char="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A6900"/>
              </a:buClr>
              <a:buSzPct val="80000"/>
              <a:buFont typeface="Wingdings" panose="05000000000000000000" pitchFamily="2" charset="2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57151A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prstClr val="black"/>
                </a:solidFill>
              </a:rPr>
              <a:t> of delegates</a:t>
            </a:r>
            <a:br>
              <a:rPr lang="en-US" sz="3600" b="1" dirty="0" smtClean="0">
                <a:solidFill>
                  <a:prstClr val="black"/>
                </a:solidFill>
              </a:rPr>
            </a:br>
            <a:r>
              <a:rPr lang="en-US" sz="3600" b="1" dirty="0" smtClean="0">
                <a:solidFill>
                  <a:prstClr val="black"/>
                </a:solidFill>
              </a:rPr>
              <a:t>to the WSC.</a:t>
            </a:r>
            <a:endParaRPr lang="en-US" sz="3600" dirty="0" smtClean="0">
              <a:solidFill>
                <a:prstClr val="black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endParaRPr lang="en-US" sz="2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3: </a:t>
            </a:r>
            <a:r>
              <a:rPr lang="en-US" b="1" dirty="0" smtClean="0"/>
              <a:t>NAWS Funding of RDs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NAWS has funded all delegates to the past six </a:t>
            </a:r>
            <a:r>
              <a:rPr lang="en-US" sz="3200" b="1" dirty="0" smtClean="0"/>
              <a:t>WSCs.</a:t>
            </a:r>
            <a:endParaRPr lang="en-US" sz="32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/>
              <a:t>Full funding for all regions was originally intended as a way to equalize </a:t>
            </a:r>
            <a:r>
              <a:rPr lang="en-US" sz="3200" b="1" dirty="0" smtClean="0"/>
              <a:t>costs</a:t>
            </a: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/>
              <a:t>Full funding for all participants has not been counterbalanced by an increase in regional contributions to World </a:t>
            </a:r>
            <a:r>
              <a:rPr lang="en-US" sz="3200" b="1" dirty="0" smtClean="0"/>
              <a:t>Services.</a:t>
            </a:r>
            <a:endParaRPr lang="en-US" sz="32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2784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n-US" sz="4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Agenda Report</a:t>
            </a:r>
            <a:endParaRPr lang="en-US" sz="4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38200" cy="4343400"/>
          </a:xfrm>
        </p:spPr>
        <p:txBody>
          <a:bodyPr vert="vert270">
            <a:normAutofit/>
          </a:bodyPr>
          <a:lstStyle/>
          <a:p>
            <a:pPr algn="ctr"/>
            <a:r>
              <a:rPr lang="en-US" sz="2600" dirty="0" smtClean="0"/>
              <a:t>World Board Motions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7010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three videos covering the material in the 2014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Agenda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www.na.org/conference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download all three videos and access any other conference material.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8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 smtClean="0"/>
              <a:t>3: </a:t>
            </a:r>
            <a:r>
              <a:rPr lang="en-US" sz="4100" b="1" dirty="0" smtClean="0"/>
              <a:t>Our Collective Responsibility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962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Many </a:t>
            </a:r>
            <a:r>
              <a:rPr lang="en-US" sz="3200" b="1" dirty="0"/>
              <a:t>regions could afford to pay for their delegates to attend the </a:t>
            </a:r>
            <a:r>
              <a:rPr lang="en-US" sz="3200" b="1" dirty="0" smtClean="0"/>
              <a:t>Conference.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A </a:t>
            </a:r>
            <a:r>
              <a:rPr lang="en-US" sz="3200" b="1" dirty="0"/>
              <a:t>small number of regions will still need our </a:t>
            </a:r>
            <a:r>
              <a:rPr lang="en-US" sz="3200" b="1" dirty="0" smtClean="0"/>
              <a:t>collective support </a:t>
            </a:r>
            <a:r>
              <a:rPr lang="en-US" sz="3200" b="1" dirty="0"/>
              <a:t>to </a:t>
            </a:r>
            <a:r>
              <a:rPr lang="en-US" sz="3200" b="1" dirty="0" smtClean="0"/>
              <a:t>participate.</a:t>
            </a: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/>
              <a:t>If this motion passes, we’ll ask that funding requests will include information to demonstrate </a:t>
            </a:r>
            <a:r>
              <a:rPr lang="en-US" sz="3200" b="1" dirty="0" smtClean="0"/>
              <a:t>need.</a:t>
            </a:r>
            <a:endParaRPr lang="en-US" sz="3200" b="1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4286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Motion </a:t>
            </a:r>
            <a:r>
              <a:rPr lang="en-US" sz="6000" b="1" dirty="0"/>
              <a:t>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7388352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To adopt the following as WSC policy: “The World Service Conference does not automatically fund attendance of delegates. Delegates from regions that are unable to fully fund themselves may request funding from the World Board</a:t>
            </a:r>
            <a:r>
              <a:rPr lang="en-US" sz="3200" b="1" dirty="0" smtClean="0"/>
              <a:t>.”</a:t>
            </a:r>
            <a:endParaRPr lang="en-US" sz="3200" dirty="0"/>
          </a:p>
          <a:p>
            <a:pPr lvl="1"/>
            <a:r>
              <a:rPr lang="en-US" sz="2800" b="1" dirty="0" smtClean="0"/>
              <a:t>Intent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/>
              <a:t>To have NA World Services no longer bear the sole responsibility for funding delegate attendance at the WSC</a:t>
            </a:r>
            <a:r>
              <a:rPr lang="en-US" sz="2800" b="1" i="1" dirty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007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n-US" sz="6000" dirty="0" smtClean="0"/>
              <a:t>Optional </a:t>
            </a:r>
          </a:p>
          <a:p>
            <a:pPr algn="ctr"/>
            <a:r>
              <a:rPr lang="en-US" sz="6000" dirty="0" smtClean="0"/>
              <a:t>Pause</a:t>
            </a:r>
          </a:p>
          <a:p>
            <a:pPr algn="ctr"/>
            <a:r>
              <a:rPr lang="en-US" sz="6000" dirty="0" smtClean="0"/>
              <a:t>for </a:t>
            </a:r>
          </a:p>
          <a:p>
            <a:pPr algn="ctr"/>
            <a:r>
              <a:rPr lang="en-US" sz="6000" dirty="0" smtClean="0"/>
              <a:t>Discussion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6631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b="1" dirty="0"/>
              <a:t>2014 </a:t>
            </a:r>
            <a:r>
              <a:rPr lang="en-US" sz="4500" b="1" i="1" dirty="0"/>
              <a:t>Conference Agenda </a:t>
            </a:r>
            <a:r>
              <a:rPr lang="en-US" sz="4500" b="1" i="1" dirty="0" smtClean="0"/>
              <a:t>Report</a:t>
            </a:r>
            <a:endParaRPr lang="en-US" sz="45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33400" y="3048000"/>
            <a:ext cx="8305800" cy="3352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20040" indent="-320040">
              <a:spcAft>
                <a:spcPts val="1800"/>
              </a:spcAft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r>
              <a:rPr lang="en-US" sz="3600" b="1" dirty="0">
                <a:solidFill>
                  <a:prstClr val="black"/>
                </a:solidFill>
              </a:rPr>
              <a:t>The </a:t>
            </a:r>
            <a:r>
              <a:rPr lang="en-US" sz="3600" b="1" i="1" dirty="0">
                <a:solidFill>
                  <a:prstClr val="black"/>
                </a:solidFill>
              </a:rPr>
              <a:t>CAR </a:t>
            </a:r>
            <a:r>
              <a:rPr lang="en-US" sz="3600" b="1" dirty="0">
                <a:solidFill>
                  <a:prstClr val="black"/>
                </a:solidFill>
              </a:rPr>
              <a:t>always contains information beyond motions and proposals </a:t>
            </a:r>
          </a:p>
        </p:txBody>
      </p:sp>
    </p:spTree>
    <p:extLst>
      <p:ext uri="{BB962C8B-B14F-4D97-AF65-F5344CB8AC3E}">
        <p14:creationId xmlns:p14="http://schemas.microsoft.com/office/powerpoint/2010/main" val="15707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57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</a:t>
            </a:r>
            <a:endParaRPr lang="en-US" b="1" dirty="0">
              <a:solidFill>
                <a:srgbClr val="57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8862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604157" y="1752601"/>
            <a:ext cx="7924800" cy="1763839"/>
          </a:xfrm>
          <a:prstGeom prst="rect">
            <a:avLst/>
          </a:prstGeom>
          <a:ln w="38100" cap="rnd" cmpd="sng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prstClr val="black"/>
                </a:solidFill>
              </a:rPr>
              <a:t>Download the </a:t>
            </a:r>
            <a:r>
              <a:rPr lang="en-US" sz="3200" b="1" i="1" dirty="0">
                <a:solidFill>
                  <a:prstClr val="black"/>
                </a:solidFill>
              </a:rPr>
              <a:t>CAR</a:t>
            </a:r>
            <a:r>
              <a:rPr lang="en-US" sz="3200" b="1" dirty="0">
                <a:solidFill>
                  <a:prstClr val="black"/>
                </a:solidFill>
              </a:rPr>
              <a:t> free at </a:t>
            </a:r>
            <a:r>
              <a:rPr lang="en-US" sz="3200" b="1" dirty="0">
                <a:solidFill>
                  <a:prstClr val="black"/>
                </a:solidFill>
                <a:hlinkClick r:id="rId4"/>
              </a:rPr>
              <a:t>www.na.org/conference</a:t>
            </a:r>
            <a:r>
              <a:rPr lang="en-US" sz="3200" b="1" dirty="0">
                <a:solidFill>
                  <a:prstClr val="black"/>
                </a:solidFill>
              </a:rPr>
              <a:t/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or order by mail ($8)</a:t>
            </a:r>
            <a:br>
              <a:rPr lang="en-US" sz="3200" b="1" dirty="0">
                <a:solidFill>
                  <a:prstClr val="black"/>
                </a:solidFill>
              </a:rPr>
            </a:br>
            <a:r>
              <a:rPr lang="en-US" sz="3200" b="1" dirty="0">
                <a:solidFill>
                  <a:prstClr val="black"/>
                </a:solidFill>
              </a:rPr>
              <a:t>from NA World Services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33675"/>
                </a:solidFill>
              </a:rPr>
              <a:t>We welcome your feedback! </a:t>
            </a:r>
            <a:r>
              <a:rPr lang="en-US" sz="3200" b="1" dirty="0">
                <a:solidFill>
                  <a:prstClr val="black"/>
                </a:solidFill>
                <a:hlinkClick r:id="rId5"/>
              </a:rPr>
              <a:t>worldboard@na.org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5177631" cy="6858000"/>
          </a:xfrm>
        </p:spPr>
      </p:pic>
      <p:sp>
        <p:nvSpPr>
          <p:cNvPr id="19" name="TextBox 18"/>
          <p:cNvSpPr txBox="1"/>
          <p:nvPr/>
        </p:nvSpPr>
        <p:spPr>
          <a:xfrm>
            <a:off x="6646624" y="4495800"/>
            <a:ext cx="2192576" cy="2246769"/>
          </a:xfrm>
          <a:prstGeom prst="rect">
            <a:avLst/>
          </a:prstGeom>
          <a:solidFill>
            <a:schemeClr val="accent6">
              <a:lumMod val="20000"/>
              <a:lumOff val="80000"/>
              <a:alpha val="42000"/>
            </a:schemeClr>
          </a:solidFill>
          <a:ln w="22225">
            <a:solidFill>
              <a:srgbClr val="43808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675"/>
                </a:solidFill>
              </a:rPr>
              <a:t>We welcome your feedback at </a:t>
            </a:r>
            <a:r>
              <a:rPr lang="en-US" sz="2800" b="1" dirty="0">
                <a:solidFill>
                  <a:prstClr val="black"/>
                </a:solidFill>
                <a:hlinkClick r:id="rId4"/>
              </a:rPr>
              <a:t>worldboard@na.org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838200" y="2971800"/>
            <a:ext cx="6553200" cy="1295400"/>
          </a:xfrm>
        </p:spPr>
        <p:txBody>
          <a:bodyPr>
            <a:normAutofit/>
          </a:bodyPr>
          <a:lstStyle/>
          <a:p>
            <a:pPr marL="803275" indent="-323850">
              <a:buFont typeface="Wingdings"/>
              <a:buChar char=""/>
            </a:pPr>
            <a:r>
              <a:rPr lang="en-US" sz="3200" b="1" dirty="0" smtClean="0">
                <a:solidFill>
                  <a:srgbClr val="53548A"/>
                </a:solidFill>
              </a:rPr>
              <a:t>World Board Motions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2014 </a:t>
            </a:r>
            <a:r>
              <a:rPr lang="en-US" b="1" i="1" dirty="0" smtClean="0"/>
              <a:t>Conference Agenda Report</a:t>
            </a:r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381000" y="4953000"/>
            <a:ext cx="82296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rnd" cmpd="sng">
            <a:solidFill>
              <a:srgbClr val="43808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1440" rIns="91440" bIns="9144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>
                <a:solidFill>
                  <a:srgbClr val="333675"/>
                </a:solidFill>
              </a:rPr>
              <a:t>Download the </a:t>
            </a:r>
            <a:r>
              <a:rPr lang="en-US" sz="2600" b="1" i="1" dirty="0">
                <a:solidFill>
                  <a:srgbClr val="333675"/>
                </a:solidFill>
              </a:rPr>
              <a:t>CAR</a:t>
            </a:r>
            <a:r>
              <a:rPr lang="en-US" sz="2600" b="1" dirty="0">
                <a:solidFill>
                  <a:srgbClr val="333675"/>
                </a:solidFill>
              </a:rPr>
              <a:t> free at </a:t>
            </a:r>
            <a:r>
              <a:rPr lang="en-US" sz="2600" b="1" dirty="0">
                <a:solidFill>
                  <a:prstClr val="black"/>
                </a:solidFill>
                <a:hlinkClick r:id="rId3"/>
              </a:rPr>
              <a:t>www.na.org/conference</a:t>
            </a:r>
            <a:r>
              <a:rPr lang="en-US" sz="2600" b="1" dirty="0">
                <a:solidFill>
                  <a:prstClr val="black"/>
                </a:solidFill>
              </a:rPr>
              <a:t/>
            </a:r>
            <a:br>
              <a:rPr lang="en-US" sz="2600" b="1" dirty="0">
                <a:solidFill>
                  <a:prstClr val="black"/>
                </a:solidFill>
              </a:rPr>
            </a:br>
            <a:r>
              <a:rPr lang="en-US" sz="2600" b="1" dirty="0">
                <a:solidFill>
                  <a:srgbClr val="333675"/>
                </a:solidFill>
              </a:rPr>
              <a:t>or</a:t>
            </a:r>
            <a:br>
              <a:rPr lang="en-US" sz="2600" b="1" dirty="0">
                <a:solidFill>
                  <a:srgbClr val="333675"/>
                </a:solidFill>
              </a:rPr>
            </a:br>
            <a:r>
              <a:rPr lang="en-US" sz="2600" b="1" dirty="0">
                <a:solidFill>
                  <a:srgbClr val="333675"/>
                </a:solidFill>
              </a:rPr>
              <a:t>order by mail ($8) from NA World Services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875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7151A"/>
                </a:solidFill>
              </a:rPr>
              <a:t>World Board Motions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248400" cy="31242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Motion 1: </a:t>
            </a:r>
            <a:r>
              <a:rPr lang="en-US" sz="3000" b="1" i="1" dirty="0" smtClean="0"/>
              <a:t>An Introduction to NA Meetings</a:t>
            </a:r>
            <a:r>
              <a:rPr lang="en-US" sz="3000" b="1" dirty="0" smtClean="0"/>
              <a:t> IP</a:t>
            </a:r>
          </a:p>
          <a:p>
            <a:pPr marL="320040" lvl="1" indent="-320040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r>
              <a:rPr lang="en-US" sz="3000" b="1" dirty="0" smtClean="0"/>
              <a:t>Motions 2 &amp; 3: WSC future –  delegate funding and alternate delegate attendance</a:t>
            </a:r>
          </a:p>
          <a:p>
            <a:pPr marL="320040" lvl="1" indent="-320040">
              <a:spcBef>
                <a:spcPts val="700"/>
              </a:spcBef>
              <a:buClr>
                <a:srgbClr val="438086"/>
              </a:buClr>
              <a:buSzPct val="75000"/>
              <a:buFont typeface="Wingdings" panose="05000000000000000000" pitchFamily="2" charset="2"/>
              <a:buChar char=""/>
            </a:pPr>
            <a:r>
              <a:rPr lang="en-US" sz="3000" b="1" dirty="0" smtClean="0"/>
              <a:t>Motions 4-6:  Service System Project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4971871"/>
            <a:ext cx="55626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685800" lvl="2" algn="ctr">
              <a:spcBef>
                <a:spcPts val="3000"/>
              </a:spcBef>
            </a:pPr>
            <a:r>
              <a:rPr lang="en-US" sz="2400" dirty="0">
                <a:solidFill>
                  <a:prstClr val="black"/>
                </a:solidFill>
              </a:rPr>
              <a:t>Service System motions are discussed in a separate video available at </a:t>
            </a:r>
            <a:r>
              <a:rPr lang="en-US" sz="2400" b="1" dirty="0">
                <a:solidFill>
                  <a:prstClr val="black"/>
                </a:solidFill>
                <a:hlinkClick r:id="rId3"/>
              </a:rPr>
              <a:t>www.na.org/conference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8288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" y="1905000"/>
            <a:ext cx="1600200" cy="4343400"/>
          </a:xfrm>
          <a:prstGeom prst="rect">
            <a:avLst/>
          </a:prstGeom>
          <a:solidFill>
            <a:srgbClr val="438086"/>
          </a:solidFill>
        </p:spPr>
        <p:txBody>
          <a:bodyPr wrap="square" rtlCol="0">
            <a:noAutofit/>
          </a:bodyPr>
          <a:lstStyle/>
          <a:p>
            <a:pPr algn="ctr">
              <a:spcBef>
                <a:spcPts val="700"/>
              </a:spcBef>
              <a:spcAft>
                <a:spcPts val="1000"/>
              </a:spcAft>
              <a:buClr>
                <a:srgbClr val="438086"/>
              </a:buClr>
              <a:buSzPct val="75000"/>
            </a:pPr>
            <a:r>
              <a:rPr lang="en-US" sz="2300" b="1" dirty="0">
                <a:solidFill>
                  <a:srgbClr val="FFFFFF"/>
                </a:solidFill>
              </a:rPr>
              <a:t>The </a:t>
            </a:r>
            <a:r>
              <a:rPr lang="en-US" sz="2300" b="1" i="1" dirty="0">
                <a:solidFill>
                  <a:srgbClr val="FFFFFF"/>
                </a:solidFill>
              </a:rPr>
              <a:t>CAR </a:t>
            </a:r>
            <a:r>
              <a:rPr lang="en-US" sz="2300" b="1" dirty="0">
                <a:solidFill>
                  <a:srgbClr val="FFFFFF"/>
                </a:solidFill>
              </a:rPr>
              <a:t>contains six motions from the World Board. This video covers three of those motions.</a:t>
            </a:r>
          </a:p>
        </p:txBody>
      </p:sp>
    </p:spTree>
    <p:extLst>
      <p:ext uri="{BB962C8B-B14F-4D97-AF65-F5344CB8AC3E}">
        <p14:creationId xmlns:p14="http://schemas.microsoft.com/office/powerpoint/2010/main" val="6735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3181394"/>
            <a:ext cx="2443163" cy="3295606"/>
          </a:xfrm>
          <a:prstGeom prst="rect">
            <a:avLst/>
          </a:prstGeom>
          <a:noFill/>
          <a:ln>
            <a:noFill/>
          </a:ln>
          <a:effectLst>
            <a:glow rad="1371600">
              <a:srgbClr val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-US" sz="4200" dirty="0" smtClean="0"/>
              <a:t>IP Approval</a:t>
            </a:r>
            <a:endParaRPr lang="en-US" sz="4200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1392488" y="1962194"/>
            <a:ext cx="3959352" cy="2971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600" b="1" dirty="0" smtClean="0"/>
              <a:t>Motion 1 is about approving the draft of </a:t>
            </a:r>
            <a:r>
              <a:rPr lang="en-US" sz="3600" b="1" i="1" dirty="0" smtClean="0"/>
              <a:t>An Introduction to NA Meetings</a:t>
            </a:r>
            <a:r>
              <a:rPr lang="en-US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0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</a:t>
            </a:r>
            <a:r>
              <a:rPr lang="en-US" sz="4200" dirty="0" smtClean="0"/>
              <a:t>An Introduction to NA Meetings</a:t>
            </a:r>
            <a:endParaRPr lang="en-US" sz="4200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/>
              <a:t>Available since 2008 as a service pamphlet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/>
              <a:t>Published in six languages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/>
              <a:t>Originally intended for professionals to give to addicts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S</a:t>
            </a:r>
            <a:r>
              <a:rPr lang="en-US" sz="3200" b="1" dirty="0" smtClean="0"/>
              <a:t>eems better suited as an IP</a:t>
            </a:r>
          </a:p>
        </p:txBody>
      </p:sp>
    </p:spTree>
    <p:extLst>
      <p:ext uri="{BB962C8B-B14F-4D97-AF65-F5344CB8AC3E}">
        <p14:creationId xmlns:p14="http://schemas.microsoft.com/office/powerpoint/2010/main" val="40271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048" cy="990600"/>
          </a:xfrm>
        </p:spPr>
        <p:txBody>
          <a:bodyPr>
            <a:noAutofit/>
          </a:bodyPr>
          <a:lstStyle/>
          <a:p>
            <a:r>
              <a:rPr lang="en-US" sz="4000" dirty="0"/>
              <a:t>Motion </a:t>
            </a:r>
            <a:r>
              <a:rPr lang="en-US" sz="5400" b="1" dirty="0"/>
              <a:t>1: </a:t>
            </a:r>
            <a:r>
              <a:rPr lang="en-US" sz="3800" dirty="0"/>
              <a:t>An Introduction to NA Meetings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819400"/>
            <a:ext cx="4495800" cy="2743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086"/>
              </a:buClr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8077200" cy="4419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/>
              <a:t>Four-month review and input period </a:t>
            </a:r>
          </a:p>
          <a:p>
            <a:pPr lvl="1">
              <a:spcBef>
                <a:spcPts val="1200"/>
              </a:spcBef>
            </a:pPr>
            <a:r>
              <a:rPr lang="en-US" sz="2800" b="1" dirty="0" smtClean="0"/>
              <a:t>from members and service committees </a:t>
            </a:r>
          </a:p>
          <a:p>
            <a:pPr lvl="1">
              <a:spcBef>
                <a:spcPts val="1200"/>
              </a:spcBef>
            </a:pPr>
            <a:r>
              <a:rPr lang="en-US" sz="2800" b="1" dirty="0" smtClean="0"/>
              <a:t>19 US states and 4 other countries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smtClean="0"/>
              <a:t>Positive input with helpful suggestions</a:t>
            </a:r>
          </a:p>
          <a:p>
            <a:r>
              <a:rPr lang="en-US" sz="3200" b="1" dirty="0" smtClean="0"/>
              <a:t>These changes are reflected in the draft in Addendum A.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3220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To approve the draft contained in Addendum A as IP #29, </a:t>
            </a:r>
            <a:r>
              <a:rPr lang="en-US" sz="3600" b="1" i="1" dirty="0"/>
              <a:t>An Introduction to NA Meetings</a:t>
            </a:r>
            <a:r>
              <a:rPr lang="en-US" sz="3600" b="1" dirty="0"/>
              <a:t>.</a:t>
            </a:r>
          </a:p>
          <a:p>
            <a:pPr lvl="1"/>
            <a:r>
              <a:rPr lang="en-US" sz="3200" b="1" dirty="0"/>
              <a:t>Intent</a:t>
            </a:r>
            <a:r>
              <a:rPr lang="en-US" sz="3200" dirty="0"/>
              <a:t>: To approve this IP for use in the </a:t>
            </a:r>
            <a:r>
              <a:rPr lang="en-US" sz="3200" dirty="0" smtClean="0"/>
              <a:t>Fellowship. </a:t>
            </a:r>
            <a:endParaRPr lang="en-US" sz="3200" dirty="0"/>
          </a:p>
          <a:p>
            <a:pPr marL="0" indent="0">
              <a:spcAft>
                <a:spcPts val="1200"/>
              </a:spcAft>
              <a:buNone/>
            </a:pPr>
            <a:endParaRPr lang="en-US" sz="26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38504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438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Motion </a:t>
            </a:r>
            <a:r>
              <a:rPr lang="en-US" sz="5400" b="1" dirty="0" smtClean="0"/>
              <a:t>1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095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905000"/>
            <a:ext cx="8077200" cy="4419600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en-US" sz="6000" dirty="0" smtClean="0"/>
              <a:t>Optional </a:t>
            </a:r>
          </a:p>
          <a:p>
            <a:pPr algn="ctr"/>
            <a:r>
              <a:rPr lang="en-US" sz="6000" dirty="0" smtClean="0"/>
              <a:t>Pause</a:t>
            </a:r>
          </a:p>
          <a:p>
            <a:pPr algn="ctr"/>
            <a:r>
              <a:rPr lang="en-US" sz="6000" dirty="0" smtClean="0"/>
              <a:t>for </a:t>
            </a:r>
          </a:p>
          <a:p>
            <a:pPr algn="ctr"/>
            <a:r>
              <a:rPr lang="en-US" sz="6000" dirty="0" smtClean="0"/>
              <a:t>Discussion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9869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AR Video">
      <a:dk1>
        <a:sysClr val="windowText" lastClr="000000"/>
      </a:dk1>
      <a:lt1>
        <a:srgbClr val="F2F2F2"/>
      </a:lt1>
      <a:dk2>
        <a:srgbClr val="424456"/>
      </a:dk2>
      <a:lt2>
        <a:srgbClr val="DEDEDE"/>
      </a:lt2>
      <a:accent1>
        <a:srgbClr val="333675"/>
      </a:accent1>
      <a:accent2>
        <a:srgbClr val="438086"/>
      </a:accent2>
      <a:accent3>
        <a:srgbClr val="326064"/>
      </a:accent3>
      <a:accent4>
        <a:srgbClr val="C4652D"/>
      </a:accent4>
      <a:accent5>
        <a:srgbClr val="8B5D3D"/>
      </a:accent5>
      <a:accent6>
        <a:srgbClr val="5C92B5"/>
      </a:accent6>
      <a:hlink>
        <a:srgbClr val="57151A"/>
      </a:hlink>
      <a:folHlink>
        <a:srgbClr val="33367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724</Words>
  <Application>Microsoft Office PowerPoint</Application>
  <PresentationFormat>On-screen Show (4:3)</PresentationFormat>
  <Paragraphs>131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PowerPoint Presentation</vt:lpstr>
      <vt:lpstr>2014 Conference Agenda Report</vt:lpstr>
      <vt:lpstr>2014 Conference Agenda Report</vt:lpstr>
      <vt:lpstr>World Board Motions</vt:lpstr>
      <vt:lpstr>Motion 1: IP Approval</vt:lpstr>
      <vt:lpstr>Motion 1: An Introduction to NA Meetings</vt:lpstr>
      <vt:lpstr>Motion 1: An Introduction to NA Meetings</vt:lpstr>
      <vt:lpstr>PowerPoint Presentation</vt:lpstr>
      <vt:lpstr>PowerPoint Presentation</vt:lpstr>
      <vt:lpstr>Motion 2: Future of the WSC</vt:lpstr>
      <vt:lpstr>Motion 2: WSC Challenges</vt:lpstr>
      <vt:lpstr>Motion 2: WSC Challenges</vt:lpstr>
      <vt:lpstr>Motion 2: WSC Challenges</vt:lpstr>
      <vt:lpstr>Motion 2: Alternate Attendance</vt:lpstr>
      <vt:lpstr>Motion 2: RDs who were ADs</vt:lpstr>
      <vt:lpstr>Motion 2</vt:lpstr>
      <vt:lpstr>PowerPoint Presentation</vt:lpstr>
      <vt:lpstr>Motion 3: Future of the WSC</vt:lpstr>
      <vt:lpstr>Motion 3: NAWS Funding of RDs</vt:lpstr>
      <vt:lpstr>Motion 3: Our Collective Responsibility</vt:lpstr>
      <vt:lpstr>Motion 3</vt:lpstr>
      <vt:lpstr>PowerPoint Presentation</vt:lpstr>
      <vt:lpstr>2014 Conference Agenda Report</vt:lpstr>
      <vt:lpstr>For more information</vt:lpstr>
      <vt:lpstr>PowerPoint Presentation</vt:lpstr>
    </vt:vector>
  </TitlesOfParts>
  <Company>NAWS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Jenkins</dc:creator>
  <cp:lastModifiedBy>De Jenkins</cp:lastModifiedBy>
  <cp:revision>2</cp:revision>
  <dcterms:created xsi:type="dcterms:W3CDTF">2013-12-13T22:44:22Z</dcterms:created>
  <dcterms:modified xsi:type="dcterms:W3CDTF">2014-02-18T22:45:16Z</dcterms:modified>
</cp:coreProperties>
</file>