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88" r:id="rId3"/>
    <p:sldId id="259" r:id="rId4"/>
    <p:sldId id="265" r:id="rId5"/>
    <p:sldId id="260" r:id="rId6"/>
    <p:sldId id="298" r:id="rId7"/>
    <p:sldId id="299" r:id="rId8"/>
    <p:sldId id="300" r:id="rId9"/>
    <p:sldId id="271" r:id="rId10"/>
    <p:sldId id="301" r:id="rId11"/>
    <p:sldId id="291" r:id="rId12"/>
    <p:sldId id="276" r:id="rId13"/>
    <p:sldId id="266" r:id="rId14"/>
    <p:sldId id="274" r:id="rId15"/>
    <p:sldId id="275" r:id="rId16"/>
    <p:sldId id="294" r:id="rId17"/>
    <p:sldId id="292" r:id="rId18"/>
    <p:sldId id="277" r:id="rId19"/>
    <p:sldId id="264" r:id="rId20"/>
    <p:sldId id="302" r:id="rId21"/>
    <p:sldId id="303" r:id="rId22"/>
    <p:sldId id="281" r:id="rId23"/>
    <p:sldId id="304" r:id="rId24"/>
    <p:sldId id="305" r:id="rId25"/>
    <p:sldId id="285" r:id="rId26"/>
    <p:sldId id="286" r:id="rId27"/>
    <p:sldId id="293" r:id="rId28"/>
    <p:sldId id="297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 Jenkins" initials="DJ" lastIdx="1" clrIdx="0">
    <p:extLst>
      <p:ext uri="{19B8F6BF-5375-455C-9EA6-DF929625EA0E}">
        <p15:presenceInfo xmlns:p15="http://schemas.microsoft.com/office/powerpoint/2012/main" userId="S-1-5-21-1752581467-1810641152-996637233-19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63A3"/>
    <a:srgbClr val="71096E"/>
    <a:srgbClr val="CE57F3"/>
    <a:srgbClr val="C85677"/>
    <a:srgbClr val="FA00D9"/>
    <a:srgbClr val="FA2AD9"/>
    <a:srgbClr val="B82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82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C961F-8F16-4CFD-9DA7-1DD009D52F91}" type="datetimeFigureOut">
              <a:rPr lang="en-US" smtClean="0"/>
              <a:t>1/15/2016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5D48F-1B36-429F-B063-191664866D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251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907C9-DA46-4221-AD17-2E1BFA4C5DE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772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907C9-DA46-4221-AD17-2E1BFA4C5DE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64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D48F-1B36-429F-B063-191664866DA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65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D48F-1B36-429F-B063-191664866DA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286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D48F-1B36-429F-B063-191664866DA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3166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D48F-1B36-429F-B063-191664866DA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9643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D48F-1B36-429F-B063-191664866DA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037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907C9-DA46-4221-AD17-2E1BFA4C5DE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6433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D48F-1B36-429F-B063-191664866DA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476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D48F-1B36-429F-B063-191664866DA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5969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D48F-1B36-429F-B063-191664866DA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433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D48F-1B36-429F-B063-191664866DA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1388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D48F-1B36-429F-B063-191664866DA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7971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D48F-1B36-429F-B063-191664866DA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0702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D48F-1B36-429F-B063-191664866DA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1087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D48F-1B36-429F-B063-191664866DA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0941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D48F-1B36-429F-B063-191664866DA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1004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D48F-1B36-429F-B063-191664866DA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4505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907C9-DA46-4221-AD17-2E1BFA4C5DE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344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907C9-DA46-4221-AD17-2E1BFA4C5DE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82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D48F-1B36-429F-B063-191664866DA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624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D48F-1B36-429F-B063-191664866DA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924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D48F-1B36-429F-B063-191664866DA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425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D48F-1B36-429F-B063-191664866DA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87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D48F-1B36-429F-B063-191664866DA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342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D48F-1B36-429F-B063-191664866DA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06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5D48F-1B36-429F-B063-191664866DA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030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0C68-02C5-43F3-8A88-C5A8CC8AF1E1}" type="datetimeFigureOut">
              <a:rPr lang="en-US" smtClean="0"/>
              <a:t>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CE75-ED1D-4E73-B04A-7FC4DAD66C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470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0C68-02C5-43F3-8A88-C5A8CC8AF1E1}" type="datetimeFigureOut">
              <a:rPr lang="en-US" smtClean="0"/>
              <a:t>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CE75-ED1D-4E73-B04A-7FC4DAD66C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582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0C68-02C5-43F3-8A88-C5A8CC8AF1E1}" type="datetimeFigureOut">
              <a:rPr lang="en-US" smtClean="0"/>
              <a:t>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CE75-ED1D-4E73-B04A-7FC4DAD66C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70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DBA1-FD7C-4072-9367-394DB5AD7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C595-0BF8-4266-95D4-F965A223DD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904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DBA1-FD7C-4072-9367-394DB5AD7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C595-0BF8-4266-95D4-F965A223DD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347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DBA1-FD7C-4072-9367-394DB5AD7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C595-0BF8-4266-95D4-F965A223DD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460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DBA1-FD7C-4072-9367-394DB5AD7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C595-0BF8-4266-95D4-F965A223DD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8771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DBA1-FD7C-4072-9367-394DB5AD7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C595-0BF8-4266-95D4-F965A223DD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131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DBA1-FD7C-4072-9367-394DB5AD7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C595-0BF8-4266-95D4-F965A223DD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559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DBA1-FD7C-4072-9367-394DB5AD7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C595-0BF8-4266-95D4-F965A223DD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037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DBA1-FD7C-4072-9367-394DB5AD7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C595-0BF8-4266-95D4-F965A223DD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069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0C68-02C5-43F3-8A88-C5A8CC8AF1E1}" type="datetimeFigureOut">
              <a:rPr lang="en-US" smtClean="0"/>
              <a:t>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CE75-ED1D-4E73-B04A-7FC4DAD66C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667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DBA1-FD7C-4072-9367-394DB5AD7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C595-0BF8-4266-95D4-F965A223DD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63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DBA1-FD7C-4072-9367-394DB5AD7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C595-0BF8-4266-95D4-F965A223DD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293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3DBA1-FD7C-4072-9367-394DB5AD7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9C595-0BF8-4266-95D4-F965A223DD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857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0C68-02C5-43F3-8A88-C5A8CC8AF1E1}" type="datetimeFigureOut">
              <a:rPr lang="en-US" smtClean="0"/>
              <a:t>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CE75-ED1D-4E73-B04A-7FC4DAD66C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399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0C68-02C5-43F3-8A88-C5A8CC8AF1E1}" type="datetimeFigureOut">
              <a:rPr lang="en-US" smtClean="0"/>
              <a:t>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CE75-ED1D-4E73-B04A-7FC4DAD66C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42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0C68-02C5-43F3-8A88-C5A8CC8AF1E1}" type="datetimeFigureOut">
              <a:rPr lang="en-US" smtClean="0"/>
              <a:t>1/15/2016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CE75-ED1D-4E73-B04A-7FC4DAD66C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14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0C68-02C5-43F3-8A88-C5A8CC8AF1E1}" type="datetimeFigureOut">
              <a:rPr lang="en-US" smtClean="0"/>
              <a:t>1/15/2016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CE75-ED1D-4E73-B04A-7FC4DAD66C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170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0C68-02C5-43F3-8A88-C5A8CC8AF1E1}" type="datetimeFigureOut">
              <a:rPr lang="en-US" smtClean="0"/>
              <a:t>1/15/2016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CE75-ED1D-4E73-B04A-7FC4DAD66C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222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0C68-02C5-43F3-8A88-C5A8CC8AF1E1}" type="datetimeFigureOut">
              <a:rPr lang="en-US" smtClean="0"/>
              <a:t>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CE75-ED1D-4E73-B04A-7FC4DAD66C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29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0C68-02C5-43F3-8A88-C5A8CC8AF1E1}" type="datetimeFigureOut">
              <a:rPr lang="en-US" smtClean="0"/>
              <a:t>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BCE75-ED1D-4E73-B04A-7FC4DAD66C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288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30C68-02C5-43F3-8A88-C5A8CC8AF1E1}" type="datetimeFigureOut">
              <a:rPr lang="en-US" smtClean="0"/>
              <a:t>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BCE75-ED1D-4E73-B04A-7FC4DAD66C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24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Rockwell Condensed" panose="020606030504050201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ckwell" panose="020606030202050204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Rockwell" panose="020606030202050204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ckwell" panose="020606030202050204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ckwell" panose="020606030202050204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ckwell" panose="020606030202050204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3DBA1-FD7C-4072-9367-394DB5AD78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9C595-0BF8-4266-95D4-F965A223DD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436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ckwell Condensed" panose="020606030504050201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ckwell" panose="020606030202050204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ckwell" panose="020606030202050204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ckwell" panose="020606030202050204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ckwell" panose="020606030202050204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ckwell" panose="020606030202050204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tiff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tiff"/><Relationship Id="rId5" Type="http://schemas.openxmlformats.org/officeDocument/2006/relationships/image" Target="../media/image6.jp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microsoft.com/office/2007/relationships/hdphoto" Target="../media/hdphoto1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a.org/localresources" TargetMode="External"/><Relationship Id="rId5" Type="http://schemas.openxmlformats.org/officeDocument/2006/relationships/image" Target="../media/image4.jp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tiff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a.org/fipt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12.tif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image" Target="../media/image5.png"/><Relationship Id="rId7" Type="http://schemas.openxmlformats.org/officeDocument/2006/relationships/hyperlink" Target="http://www.na.org/fip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13.tiff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hyperlink" Target="http://www.na.org/conference" TargetMode="Externa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tiff"/><Relationship Id="rId5" Type="http://schemas.openxmlformats.org/officeDocument/2006/relationships/image" Target="../media/image14.tiff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tiff"/><Relationship Id="rId3" Type="http://schemas.openxmlformats.org/officeDocument/2006/relationships/image" Target="../media/image5.png"/><Relationship Id="rId7" Type="http://schemas.openxmlformats.org/officeDocument/2006/relationships/image" Target="../media/image17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4" Type="http://schemas.microsoft.com/office/2007/relationships/hdphoto" Target="../media/hdphoto2.wdp"/><Relationship Id="rId9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f"/><Relationship Id="rId3" Type="http://schemas.openxmlformats.org/officeDocument/2006/relationships/image" Target="../media/image5.png"/><Relationship Id="rId7" Type="http://schemas.openxmlformats.org/officeDocument/2006/relationships/image" Target="../media/image19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15.tiff"/><Relationship Id="rId4" Type="http://schemas.microsoft.com/office/2007/relationships/hdphoto" Target="../media/hdphoto2.wdp"/><Relationship Id="rId9" Type="http://schemas.openxmlformats.org/officeDocument/2006/relationships/image" Target="../media/image21.tif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f"/><Relationship Id="rId3" Type="http://schemas.openxmlformats.org/officeDocument/2006/relationships/image" Target="../media/image5.png"/><Relationship Id="rId7" Type="http://schemas.openxmlformats.org/officeDocument/2006/relationships/image" Target="../media/image19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15.tiff"/><Relationship Id="rId4" Type="http://schemas.microsoft.com/office/2007/relationships/hdphoto" Target="../media/hdphoto2.wdp"/><Relationship Id="rId9" Type="http://schemas.openxmlformats.org/officeDocument/2006/relationships/image" Target="../media/image21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8.tiff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mailto:worldboard@na.org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www.na.org/conference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8.tiff"/><Relationship Id="rId10" Type="http://schemas.microsoft.com/office/2007/relationships/hdphoto" Target="../media/hdphoto1.wdp"/><Relationship Id="rId4" Type="http://schemas.microsoft.com/office/2007/relationships/hdphoto" Target="../media/hdphoto2.wdp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tiff"/><Relationship Id="rId5" Type="http://schemas.openxmlformats.org/officeDocument/2006/relationships/image" Target="../media/image4.jp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tiff"/><Relationship Id="rId5" Type="http://schemas.openxmlformats.org/officeDocument/2006/relationships/image" Target="../media/image4.jp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tiff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tiff"/><Relationship Id="rId5" Type="http://schemas.openxmlformats.org/officeDocument/2006/relationships/image" Target="../media/image4.jp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na.org/future" TargetMode="External"/><Relationship Id="rId5" Type="http://schemas.openxmlformats.org/officeDocument/2006/relationships/image" Target="../media/image4.jp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tiff"/><Relationship Id="rId5" Type="http://schemas.openxmlformats.org/officeDocument/2006/relationships/image" Target="../media/image4.jp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01711" y="3894083"/>
            <a:ext cx="409904" cy="2468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06652" y="3595568"/>
            <a:ext cx="6771862" cy="3262432"/>
          </a:xfrm>
          <a:prstGeom prst="rect">
            <a:avLst/>
          </a:prstGeom>
          <a:solidFill>
            <a:srgbClr val="71096E">
              <a:alpha val="35000"/>
            </a:srgbClr>
          </a:solidFill>
          <a:effectLst>
            <a:softEdge rad="63500"/>
          </a:effectLst>
        </p:spPr>
        <p:txBody>
          <a:bodyPr wrap="square" lIns="274320" tIns="274320" rIns="274320" bIns="274320">
            <a:spAutoFit/>
          </a:bodyPr>
          <a:lstStyle/>
          <a:p>
            <a:r>
              <a:rPr lang="es-ES_tradnl" sz="4400" dirty="0" smtClean="0">
                <a:latin typeface="Rockwell Condensed" panose="02060603050405020104" pitchFamily="18" charset="0"/>
              </a:rPr>
              <a:t>Este es el segundo de cuatro videos que cubren el material  en el </a:t>
            </a:r>
            <a:r>
              <a:rPr lang="es-ES_tradnl" sz="4400" i="1" dirty="0" smtClean="0">
                <a:latin typeface="Rockwell Condensed" panose="02060603050405020104" pitchFamily="18" charset="0"/>
              </a:rPr>
              <a:t>Informe de la Agenda de la Conferencia 2016</a:t>
            </a:r>
            <a:endParaRPr lang="es-ES_tradnl" sz="4400" dirty="0">
              <a:latin typeface="Rockwell Condensed" panose="020606030504050201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191876" y="5760296"/>
            <a:ext cx="833270" cy="1017072"/>
            <a:chOff x="648738" y="5491333"/>
            <a:chExt cx="632207" cy="771659"/>
          </a:xfrm>
        </p:grpSpPr>
        <p:sp>
          <p:nvSpPr>
            <p:cNvPr id="24" name="Oval 23"/>
            <p:cNvSpPr/>
            <p:nvPr/>
          </p:nvSpPr>
          <p:spPr>
            <a:xfrm>
              <a:off x="648738" y="5491333"/>
              <a:ext cx="632207" cy="632206"/>
            </a:xfrm>
            <a:prstGeom prst="ellipse">
              <a:avLst/>
            </a:prstGeom>
            <a:blipFill dpi="0" rotWithShape="1">
              <a:blip r:embed="rId4">
                <a:duotone>
                  <a:srgbClr val="92278F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1167558" y="6078326"/>
              <a:ext cx="1133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1096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®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109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710089" y="5550759"/>
              <a:ext cx="512092" cy="508201"/>
              <a:chOff x="702140" y="2161946"/>
              <a:chExt cx="875540" cy="868886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1121868" y="2161946"/>
                <a:ext cx="434966" cy="43891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702140" y="2591920"/>
                <a:ext cx="438912" cy="43891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712042" y="2161946"/>
                <a:ext cx="438912" cy="43891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1138768" y="2586687"/>
                <a:ext cx="438912" cy="43891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</p:grpSp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885496"/>
              </p:ext>
            </p:extLst>
          </p:nvPr>
        </p:nvGraphicFramePr>
        <p:xfrm>
          <a:off x="26391" y="193427"/>
          <a:ext cx="4301153" cy="5566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Acrobat Document" r:id="rId6" imgW="5829233" imgH="7543775" progId="AcroExch.Document.7">
                  <p:embed/>
                </p:oleObj>
              </mc:Choice>
              <mc:Fallback>
                <p:oleObj name="Acrobat Document" r:id="rId6" imgW="5829233" imgH="754377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391" y="193427"/>
                        <a:ext cx="4301153" cy="55668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53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ubtitle 61"/>
          <p:cNvSpPr>
            <a:spLocks noGrp="1"/>
          </p:cNvSpPr>
          <p:nvPr>
            <p:ph type="subTitle" idx="1"/>
          </p:nvPr>
        </p:nvSpPr>
        <p:spPr>
          <a:xfrm>
            <a:off x="0" y="3419878"/>
            <a:ext cx="12192000" cy="2703460"/>
          </a:xfrm>
          <a:ln w="69850" cmpd="dbl">
            <a:noFill/>
          </a:ln>
        </p:spPr>
        <p:txBody>
          <a:bodyPr>
            <a:noAutofit/>
          </a:bodyPr>
          <a:lstStyle/>
          <a:p>
            <a:r>
              <a:rPr lang="en-US" sz="8000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PAUSA PARA DISCUTIR</a:t>
            </a:r>
            <a:endParaRPr lang="en-US" sz="8000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Aft>
                <a:spcPts val="1200"/>
              </a:spcAft>
            </a:pP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-1331" y="2383702"/>
            <a:ext cx="12207240" cy="82296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2548128" y="669890"/>
            <a:ext cx="9643872" cy="1725112"/>
          </a:xfrm>
        </p:spPr>
        <p:txBody>
          <a:bodyPr anchor="t" anchorCtr="0">
            <a:normAutofit/>
          </a:bodyPr>
          <a:lstStyle/>
          <a:p>
            <a:r>
              <a:rPr lang="en-US" sz="4800" b="1" i="1" cap="all" dirty="0" smtClean="0">
                <a:latin typeface="Rockwell Condensed" panose="02060603050405020104" pitchFamily="18" charset="0"/>
              </a:rPr>
              <a:t>INForme de la agenda </a:t>
            </a:r>
            <a:br>
              <a:rPr lang="en-US" sz="4800" b="1" i="1" cap="all" dirty="0" smtClean="0">
                <a:latin typeface="Rockwell Condensed" panose="02060603050405020104" pitchFamily="18" charset="0"/>
              </a:rPr>
            </a:br>
            <a:r>
              <a:rPr lang="en-US" sz="4800" b="1" i="1" cap="all" dirty="0" smtClean="0">
                <a:latin typeface="Rockwell Condensed" panose="02060603050405020104" pitchFamily="18" charset="0"/>
              </a:rPr>
              <a:t>de la conferencia 2016</a:t>
            </a:r>
            <a:endParaRPr lang="en-US" sz="4800" b="1" i="1" dirty="0">
              <a:latin typeface="Rockwell Condensed" panose="020606030504050201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1331" y="448018"/>
            <a:ext cx="12207240" cy="82296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60" y="127720"/>
            <a:ext cx="2349689" cy="2244049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11191876" y="5760296"/>
            <a:ext cx="833270" cy="1017072"/>
            <a:chOff x="648738" y="5491333"/>
            <a:chExt cx="632207" cy="771659"/>
          </a:xfrm>
        </p:grpSpPr>
        <p:sp>
          <p:nvSpPr>
            <p:cNvPr id="30" name="Oval 29"/>
            <p:cNvSpPr/>
            <p:nvPr/>
          </p:nvSpPr>
          <p:spPr>
            <a:xfrm>
              <a:off x="648738" y="5491333"/>
              <a:ext cx="632207" cy="632206"/>
            </a:xfrm>
            <a:prstGeom prst="ellipse">
              <a:avLst/>
            </a:prstGeom>
            <a:blipFill dpi="0" rotWithShape="1">
              <a:blip r:embed="rId6">
                <a:duotone>
                  <a:srgbClr val="92278F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31" name="TextBox 7"/>
            <p:cNvSpPr txBox="1"/>
            <p:nvPr/>
          </p:nvSpPr>
          <p:spPr>
            <a:xfrm>
              <a:off x="1167558" y="6078326"/>
              <a:ext cx="1133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1096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®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109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710089" y="5550759"/>
              <a:ext cx="512092" cy="508201"/>
              <a:chOff x="702140" y="2161946"/>
              <a:chExt cx="875540" cy="868886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1121868" y="2161946"/>
                <a:ext cx="434966" cy="43891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702140" y="2591920"/>
                <a:ext cx="438912" cy="43891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35" name="Straight Connector 34"/>
              <p:cNvCxnSpPr/>
              <p:nvPr/>
            </p:nvCxnSpPr>
            <p:spPr>
              <a:xfrm flipV="1">
                <a:off x="712042" y="2161946"/>
                <a:ext cx="438912" cy="43891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36" name="Straight Connector 35"/>
              <p:cNvCxnSpPr/>
              <p:nvPr/>
            </p:nvCxnSpPr>
            <p:spPr>
              <a:xfrm flipV="1">
                <a:off x="1138768" y="2586687"/>
                <a:ext cx="438912" cy="43891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42239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99152" y="6260297"/>
            <a:ext cx="11274552" cy="36576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84" y="52813"/>
            <a:ext cx="11271240" cy="414710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8738" y="1021277"/>
            <a:ext cx="10704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Rockwell" panose="02060603020205020403" pitchFamily="18" charset="0"/>
              </a:rPr>
              <a:t>Nuestro sistema de servicio</a:t>
            </a:r>
            <a:endParaRPr lang="en-US" sz="6000" b="1" dirty="0">
              <a:latin typeface="Rockwell" panose="02060603020205020403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99963">
            <a:off x="8277730" y="3059150"/>
            <a:ext cx="3486403" cy="344123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48738" y="5727538"/>
            <a:ext cx="632207" cy="771659"/>
            <a:chOff x="648738" y="5491333"/>
            <a:chExt cx="632207" cy="771659"/>
          </a:xfrm>
        </p:grpSpPr>
        <p:sp>
          <p:nvSpPr>
            <p:cNvPr id="19" name="Oval 18"/>
            <p:cNvSpPr/>
            <p:nvPr/>
          </p:nvSpPr>
          <p:spPr>
            <a:xfrm>
              <a:off x="648738" y="5491333"/>
              <a:ext cx="632207" cy="632206"/>
            </a:xfrm>
            <a:prstGeom prst="ellipse">
              <a:avLst/>
            </a:prstGeom>
            <a:blipFill dpi="0" rotWithShape="1">
              <a:blip r:embed="rId7">
                <a:duotone>
                  <a:srgbClr val="92278F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20" name="TextBox 7"/>
            <p:cNvSpPr txBox="1"/>
            <p:nvPr/>
          </p:nvSpPr>
          <p:spPr>
            <a:xfrm>
              <a:off x="1167558" y="6078326"/>
              <a:ext cx="1133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1096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®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109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710089" y="5550759"/>
              <a:ext cx="512092" cy="508201"/>
              <a:chOff x="702140" y="2161946"/>
              <a:chExt cx="875540" cy="868886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1121868" y="2161946"/>
                <a:ext cx="434966" cy="43891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702140" y="2591920"/>
                <a:ext cx="438912" cy="43891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712042" y="2161946"/>
                <a:ext cx="438912" cy="43891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1138768" y="2586687"/>
                <a:ext cx="438912" cy="43891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</p:grpSp>
      </p:grpSp>
      <p:sp>
        <p:nvSpPr>
          <p:cNvPr id="27" name="TextBox 26"/>
          <p:cNvSpPr txBox="1"/>
          <p:nvPr/>
        </p:nvSpPr>
        <p:spPr>
          <a:xfrm>
            <a:off x="1264353" y="5760533"/>
            <a:ext cx="4697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Rockwell" panose="02060603020205020403" pitchFamily="18" charset="0"/>
              </a:rPr>
              <a:t>IAC </a:t>
            </a:r>
            <a:r>
              <a:rPr lang="en-US" sz="3600" b="1" dirty="0" smtClean="0">
                <a:latin typeface="Rockwell" panose="02060603020205020403" pitchFamily="18" charset="0"/>
              </a:rPr>
              <a:t>2016</a:t>
            </a:r>
            <a:r>
              <a:rPr lang="en-US" sz="3600" b="1" i="1" dirty="0" smtClean="0">
                <a:latin typeface="Rockwell" panose="02060603020205020403" pitchFamily="18" charset="0"/>
              </a:rPr>
              <a:t>,</a:t>
            </a:r>
            <a:r>
              <a:rPr lang="en-US" sz="3600" b="1" dirty="0" smtClean="0">
                <a:latin typeface="Rockwell" panose="02060603020205020403" pitchFamily="18" charset="0"/>
              </a:rPr>
              <a:t> </a:t>
            </a:r>
            <a:r>
              <a:rPr lang="en-US" sz="3600" b="1" dirty="0" smtClean="0">
                <a:latin typeface="Rockwell" panose="02060603020205020403" pitchFamily="18" charset="0"/>
              </a:rPr>
              <a:t>página </a:t>
            </a:r>
            <a:r>
              <a:rPr lang="en-US" sz="3600" b="1" dirty="0" smtClean="0">
                <a:latin typeface="Rockwell" panose="02060603020205020403" pitchFamily="18" charset="0"/>
              </a:rPr>
              <a:t>28</a:t>
            </a:r>
            <a:endParaRPr lang="en-US" sz="3600" b="1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63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 txBox="1">
            <a:spLocks/>
          </p:cNvSpPr>
          <p:nvPr/>
        </p:nvSpPr>
        <p:spPr>
          <a:xfrm>
            <a:off x="0" y="201881"/>
            <a:ext cx="12192000" cy="1341912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3822" y="451260"/>
            <a:ext cx="6772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Rockwell" panose="02060603020205020403" pitchFamily="18" charset="0"/>
              </a:rPr>
              <a:t>WSC 2014 – 3 motions</a:t>
            </a:r>
            <a:endParaRPr lang="en-US" sz="4800" b="1" dirty="0">
              <a:latin typeface="Rockwell" panose="02060603020205020403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557632" y="336145"/>
            <a:ext cx="1080904" cy="1188266"/>
            <a:chOff x="581415" y="2053856"/>
            <a:chExt cx="1080904" cy="1188266"/>
          </a:xfrm>
        </p:grpSpPr>
        <p:sp>
          <p:nvSpPr>
            <p:cNvPr id="5" name="Oval 4"/>
            <p:cNvSpPr/>
            <p:nvPr/>
          </p:nvSpPr>
          <p:spPr>
            <a:xfrm>
              <a:off x="581415" y="2053856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rgbClr val="92278F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89506" y="2161946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468458" y="3057456"/>
              <a:ext cx="19386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514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®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514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86309" y="2155458"/>
              <a:ext cx="875540" cy="868886"/>
              <a:chOff x="702140" y="2161946"/>
              <a:chExt cx="875540" cy="868886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1121868" y="2161946"/>
                <a:ext cx="434966" cy="43891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702140" y="2591920"/>
                <a:ext cx="438912" cy="43891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712042" y="2161946"/>
                <a:ext cx="438912" cy="43891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1138768" y="2586687"/>
                <a:ext cx="438912" cy="43891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</p:grpSp>
      </p:grpSp>
      <p:sp>
        <p:nvSpPr>
          <p:cNvPr id="13" name="Title 8"/>
          <p:cNvSpPr txBox="1">
            <a:spLocks/>
          </p:cNvSpPr>
          <p:nvPr/>
        </p:nvSpPr>
        <p:spPr>
          <a:xfrm>
            <a:off x="841248" y="1743676"/>
            <a:ext cx="10515600" cy="1208412"/>
          </a:xfrm>
          <a:prstGeom prst="rect">
            <a:avLst/>
          </a:prstGeom>
          <a:noFill/>
          <a:ln w="25400" cap="rnd">
            <a:solidFill>
              <a:srgbClr val="A563A3">
                <a:alpha val="5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1248" y="1755535"/>
            <a:ext cx="10515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latin typeface="Rockwell" panose="02060603020205020403" pitchFamily="18" charset="0"/>
              </a:rPr>
              <a:t>“</a:t>
            </a:r>
            <a:r>
              <a:rPr lang="es-ES" sz="2600" dirty="0" smtClean="0">
                <a:latin typeface="Rockwell" panose="02060603020205020403" pitchFamily="18" charset="0"/>
              </a:rPr>
              <a:t>Acordar</a:t>
            </a:r>
            <a:r>
              <a:rPr lang="es-ES" sz="2600" dirty="0">
                <a:latin typeface="Rockwell" panose="02060603020205020403" pitchFamily="18" charset="0"/>
              </a:rPr>
              <a:t>, en principio, avanzar hacia </a:t>
            </a:r>
            <a:r>
              <a:rPr lang="es-ES" sz="2600" dirty="0" smtClean="0">
                <a:latin typeface="Rockwell" panose="02060603020205020403" pitchFamily="18" charset="0"/>
              </a:rPr>
              <a:t>un sistema </a:t>
            </a:r>
            <a:r>
              <a:rPr lang="es-ES" sz="2600" dirty="0">
                <a:latin typeface="Rockwell" panose="02060603020205020403" pitchFamily="18" charset="0"/>
              </a:rPr>
              <a:t>de servicio que contenga </a:t>
            </a:r>
            <a:r>
              <a:rPr lang="es-ES" sz="2600" dirty="0" smtClean="0">
                <a:latin typeface="Rockwell" panose="02060603020205020403" pitchFamily="18" charset="0"/>
              </a:rPr>
              <a:t>foros </a:t>
            </a:r>
            <a:r>
              <a:rPr lang="es-ES" sz="2600" dirty="0">
                <a:latin typeface="Rockwell" panose="02060603020205020403" pitchFamily="18" charset="0"/>
              </a:rPr>
              <a:t>de apoyo al grupo</a:t>
            </a:r>
            <a:r>
              <a:rPr lang="en-US" sz="2600" dirty="0" smtClean="0">
                <a:latin typeface="Rockwell" panose="020606030202050204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…”</a:t>
            </a:r>
            <a:endParaRPr lang="en-US" sz="2600" dirty="0">
              <a:latin typeface="Rockwell" panose="020606030202050204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55075" y="2922123"/>
            <a:ext cx="83109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Blip>
                <a:blip r:embed="rId7"/>
              </a:buBlip>
            </a:pPr>
            <a:r>
              <a:rPr lang="en-US" sz="3200" dirty="0" smtClean="0">
                <a:latin typeface="Rockwell" panose="02060603020205020403" pitchFamily="18" charset="0"/>
              </a:rPr>
              <a:t>Foros de apoyo al grupo</a:t>
            </a:r>
          </a:p>
          <a:p>
            <a:pPr marL="457200" indent="-457200">
              <a:spcAft>
                <a:spcPts val="1800"/>
              </a:spcAft>
              <a:buBlip>
                <a:blip r:embed="rId7"/>
              </a:buBlip>
            </a:pPr>
            <a:r>
              <a:rPr lang="en-US" sz="3200" dirty="0" smtClean="0">
                <a:latin typeface="Rockwell" panose="02060603020205020403" pitchFamily="18" charset="0"/>
              </a:rPr>
              <a:t>Conferencias de servicio local </a:t>
            </a:r>
          </a:p>
          <a:p>
            <a:pPr marL="457200" indent="-457200">
              <a:spcAft>
                <a:spcPts val="1800"/>
              </a:spcAft>
              <a:buBlip>
                <a:blip r:embed="rId7"/>
              </a:buBlip>
            </a:pPr>
            <a:r>
              <a:rPr lang="en-US" sz="3200" dirty="0" smtClean="0">
                <a:latin typeface="Rockwell" panose="02060603020205020403" pitchFamily="18" charset="0"/>
              </a:rPr>
              <a:t>Juntas de servicio local</a:t>
            </a:r>
            <a:endParaRPr lang="en-US" sz="3200" dirty="0">
              <a:latin typeface="Rockwell" panose="02060603020205020403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5280" y="4953448"/>
            <a:ext cx="11521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>
                <a:latin typeface="Rockwell" panose="02060603020205020403" pitchFamily="18" charset="0"/>
              </a:rPr>
              <a:t>Las tres se aprobaron </a:t>
            </a:r>
            <a:r>
              <a:rPr lang="es-ES" sz="3000" dirty="0" smtClean="0">
                <a:latin typeface="Rockwell" panose="02060603020205020403" pitchFamily="18" charset="0"/>
              </a:rPr>
              <a:t>por una </a:t>
            </a:r>
            <a:r>
              <a:rPr lang="es-ES" sz="3000" dirty="0">
                <a:latin typeface="Rockwell" panose="02060603020205020403" pitchFamily="18" charset="0"/>
              </a:rPr>
              <a:t>mayoría de más de dos tercios, después de que se enmendaran para añadir lo</a:t>
            </a:r>
          </a:p>
          <a:p>
            <a:r>
              <a:rPr lang="es-ES" sz="3000" dirty="0">
                <a:latin typeface="Rockwell" panose="02060603020205020403" pitchFamily="18" charset="0"/>
              </a:rPr>
              <a:t>siguiente: «que se incluya en la GSL como opción junto con nuestras unidades </a:t>
            </a:r>
            <a:r>
              <a:rPr lang="es-ES" sz="3000" dirty="0" smtClean="0">
                <a:latin typeface="Rockwell" panose="02060603020205020403" pitchFamily="18" charset="0"/>
              </a:rPr>
              <a:t>de servicio </a:t>
            </a:r>
            <a:r>
              <a:rPr lang="es-ES" sz="3000" dirty="0">
                <a:latin typeface="Rockwell" panose="02060603020205020403" pitchFamily="18" charset="0"/>
              </a:rPr>
              <a:t>actuales</a:t>
            </a:r>
            <a:r>
              <a:rPr lang="es-ES" sz="3000" dirty="0" smtClean="0">
                <a:latin typeface="Rockwell" panose="02060603020205020403" pitchFamily="18" charset="0"/>
              </a:rPr>
              <a:t>».</a:t>
            </a:r>
            <a:endParaRPr lang="es-ES" sz="30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79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12064" y="1496292"/>
            <a:ext cx="11679936" cy="5504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200"/>
              </a:spcAft>
              <a:buBlip>
                <a:blip r:embed="rId3"/>
              </a:buBlip>
            </a:pPr>
            <a:r>
              <a:rPr lang="es-ES_tradnl" sz="3400" dirty="0" smtClean="0">
                <a:latin typeface="Rockwell" panose="02060603020205020403" pitchFamily="18" charset="0"/>
              </a:rPr>
              <a:t>Revisar la </a:t>
            </a:r>
            <a:r>
              <a:rPr lang="es-ES_tradnl" sz="3400" i="1" dirty="0" smtClean="0">
                <a:latin typeface="Rockwell" panose="02060603020205020403" pitchFamily="18" charset="0"/>
              </a:rPr>
              <a:t>GSL </a:t>
            </a:r>
            <a:r>
              <a:rPr lang="es-ES_tradnl" sz="3400" dirty="0" smtClean="0">
                <a:latin typeface="Rockwell" panose="02060603020205020403" pitchFamily="18" charset="0"/>
              </a:rPr>
              <a:t>podría ser útil pero no estamos listos todavía</a:t>
            </a:r>
          </a:p>
          <a:p>
            <a:pPr marL="571500" indent="-571500">
              <a:spcAft>
                <a:spcPts val="1200"/>
              </a:spcAft>
              <a:buBlip>
                <a:blip r:embed="rId3"/>
              </a:buBlip>
            </a:pPr>
            <a:r>
              <a:rPr lang="es-ES_tradnl" sz="3400" dirty="0" smtClean="0">
                <a:latin typeface="Rockwell" panose="02060603020205020403" pitchFamily="18" charset="0"/>
              </a:rPr>
              <a:t>Los materiales de servicio deberían describir lo que realmente funciona</a:t>
            </a:r>
          </a:p>
          <a:p>
            <a:pPr marL="571500" indent="-571500">
              <a:spcAft>
                <a:spcPts val="600"/>
              </a:spcAft>
              <a:buBlip>
                <a:blip r:embed="rId3"/>
              </a:buBlip>
            </a:pPr>
            <a:r>
              <a:rPr lang="es-ES_tradnl" sz="3400" dirty="0" smtClean="0">
                <a:latin typeface="Rockwell" panose="02060603020205020403" pitchFamily="18" charset="0"/>
              </a:rPr>
              <a:t>Podrían incluir materiales sobre:</a:t>
            </a:r>
          </a:p>
          <a:p>
            <a:pPr marL="1371600" lvl="2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ES_tradnl" sz="3000" dirty="0" smtClean="0">
                <a:latin typeface="Rockwell" panose="02060603020205020403" pitchFamily="18" charset="0"/>
              </a:rPr>
              <a:t>Mejor apoyo al grupo</a:t>
            </a:r>
          </a:p>
          <a:p>
            <a:pPr marL="1371600" lvl="2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ES_tradnl" sz="3000" dirty="0" smtClean="0">
                <a:latin typeface="Rockwell" panose="02060603020205020403" pitchFamily="18" charset="0"/>
              </a:rPr>
              <a:t>Asambleas de planificación</a:t>
            </a:r>
          </a:p>
          <a:p>
            <a:pPr marL="1371600" lvl="2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ES_tradnl" sz="3000" dirty="0" smtClean="0">
                <a:latin typeface="Rockwell" panose="02060603020205020403" pitchFamily="18" charset="0"/>
              </a:rPr>
              <a:t>Proyectos</a:t>
            </a:r>
          </a:p>
          <a:p>
            <a:pPr marL="1371600" lvl="2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ES_tradnl" sz="3000" dirty="0" smtClean="0">
                <a:latin typeface="Rockwell" panose="02060603020205020403" pitchFamily="18" charset="0"/>
              </a:rPr>
              <a:t>Presupuestos</a:t>
            </a:r>
          </a:p>
          <a:p>
            <a:pPr marL="1371600" lvl="2" indent="-4572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ES_tradnl" sz="3000" dirty="0" smtClean="0">
                <a:latin typeface="Rockwell" panose="02060603020205020403" pitchFamily="18" charset="0"/>
              </a:rPr>
              <a:t>Decisiones  a través del consenso</a:t>
            </a:r>
            <a:endParaRPr lang="es-ES_tradnl" sz="3000" dirty="0">
              <a:latin typeface="Rockwell" panose="02060603020205020403" pitchFamily="18" charset="0"/>
            </a:endParaRPr>
          </a:p>
        </p:txBody>
      </p:sp>
      <p:sp>
        <p:nvSpPr>
          <p:cNvPr id="2" name="Title 8"/>
          <p:cNvSpPr txBox="1">
            <a:spLocks/>
          </p:cNvSpPr>
          <p:nvPr/>
        </p:nvSpPr>
        <p:spPr>
          <a:xfrm>
            <a:off x="0" y="201881"/>
            <a:ext cx="12192000" cy="1341912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510635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latin typeface="Rockwell" panose="02060603020205020403" pitchFamily="18" charset="0"/>
              </a:rPr>
              <a:t>Guía de los servicios locales en NA</a:t>
            </a:r>
            <a:endParaRPr lang="en-US" sz="4800" b="1" i="1" dirty="0">
              <a:latin typeface="Rockwell" panose="02060603020205020403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191876" y="5760296"/>
            <a:ext cx="833270" cy="1017072"/>
            <a:chOff x="648738" y="5491333"/>
            <a:chExt cx="632207" cy="771659"/>
          </a:xfrm>
        </p:grpSpPr>
        <p:sp>
          <p:nvSpPr>
            <p:cNvPr id="16" name="Oval 15"/>
            <p:cNvSpPr/>
            <p:nvPr/>
          </p:nvSpPr>
          <p:spPr>
            <a:xfrm>
              <a:off x="648738" y="5491333"/>
              <a:ext cx="632207" cy="632206"/>
            </a:xfrm>
            <a:prstGeom prst="ellipse">
              <a:avLst/>
            </a:prstGeom>
            <a:blipFill dpi="0" rotWithShape="1">
              <a:blip r:embed="rId6">
                <a:duotone>
                  <a:srgbClr val="92278F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7" name="TextBox 7"/>
            <p:cNvSpPr txBox="1"/>
            <p:nvPr/>
          </p:nvSpPr>
          <p:spPr>
            <a:xfrm>
              <a:off x="1167558" y="6078326"/>
              <a:ext cx="1133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1096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®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109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710089" y="5550759"/>
              <a:ext cx="512092" cy="508201"/>
              <a:chOff x="702140" y="2161946"/>
              <a:chExt cx="875540" cy="868886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1121868" y="2161946"/>
                <a:ext cx="434966" cy="43891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702140" y="2591920"/>
                <a:ext cx="438912" cy="43891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712042" y="2161946"/>
                <a:ext cx="438912" cy="43891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1138768" y="2586687"/>
                <a:ext cx="438912" cy="43891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50460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 txBox="1">
            <a:spLocks/>
          </p:cNvSpPr>
          <p:nvPr/>
        </p:nvSpPr>
        <p:spPr>
          <a:xfrm>
            <a:off x="0" y="201881"/>
            <a:ext cx="12191999" cy="1341912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510635"/>
            <a:ext cx="12191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Rockwell" panose="02060603020205020403" pitchFamily="18" charset="0"/>
              </a:rPr>
              <a:t>¿Que sigue?</a:t>
            </a:r>
            <a:endParaRPr lang="en-US" sz="4800" b="1" dirty="0">
              <a:latin typeface="Rockwell" panose="020606030202050204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647504"/>
            <a:ext cx="121062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800"/>
              </a:spcAft>
              <a:buBlip>
                <a:blip r:embed="rId5"/>
              </a:buBlip>
            </a:pPr>
            <a:r>
              <a:rPr lang="es-ES_tradnl" sz="3500" dirty="0" smtClean="0">
                <a:latin typeface="Rockwell" panose="02060603020205020403" pitchFamily="18" charset="0"/>
              </a:rPr>
              <a:t>Mas reuniones por la red sobre el sistema de servicio</a:t>
            </a:r>
          </a:p>
          <a:p>
            <a:pPr marL="571500" indent="-571500">
              <a:spcAft>
                <a:spcPts val="1800"/>
              </a:spcAft>
              <a:buBlip>
                <a:blip r:embed="rId5"/>
              </a:buBlip>
            </a:pPr>
            <a:r>
              <a:rPr lang="es-ES_tradnl" sz="3500" dirty="0" smtClean="0">
                <a:latin typeface="Rockwell" panose="02060603020205020403" pitchFamily="18" charset="0"/>
              </a:rPr>
              <a:t>Pág</a:t>
            </a:r>
            <a:r>
              <a:rPr lang="es-ES_tradnl" sz="3500" dirty="0" smtClean="0">
                <a:latin typeface="Rockwell" panose="02060603020205020403" pitchFamily="18" charset="0"/>
              </a:rPr>
              <a:t>ina </a:t>
            </a:r>
            <a:r>
              <a:rPr lang="es-ES_tradnl" sz="3500" dirty="0" smtClean="0">
                <a:latin typeface="Rockwell" panose="02060603020205020403" pitchFamily="18" charset="0"/>
              </a:rPr>
              <a:t>web reorganizada de recursos locales de servicio – </a:t>
            </a:r>
            <a:r>
              <a:rPr lang="es-ES_tradnl" sz="3500" dirty="0" smtClean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  <a:hlinkClick r:id="rId6"/>
              </a:rPr>
              <a:t>www.na.org/localresources</a:t>
            </a:r>
            <a:r>
              <a:rPr lang="es-ES_tradnl" sz="3500" dirty="0" smtClean="0">
                <a:solidFill>
                  <a:schemeClr val="accent6">
                    <a:lumMod val="75000"/>
                  </a:schemeClr>
                </a:solidFill>
                <a:latin typeface="Rockwell" panose="02060603020205020403" pitchFamily="18" charset="0"/>
              </a:rPr>
              <a:t> </a:t>
            </a:r>
          </a:p>
          <a:p>
            <a:pPr marL="571500" indent="-571500">
              <a:spcAft>
                <a:spcPts val="600"/>
              </a:spcAft>
              <a:buBlip>
                <a:blip r:embed="rId5"/>
              </a:buBlip>
            </a:pPr>
            <a:r>
              <a:rPr lang="es-ES_tradnl" sz="3500" dirty="0" smtClean="0">
                <a:latin typeface="Rockwell" panose="02060603020205020403" pitchFamily="18" charset="0"/>
              </a:rPr>
              <a:t>No es únicamente sobre ideas del proyecto del sistema de servicio</a:t>
            </a:r>
          </a:p>
          <a:p>
            <a:pPr marL="571500" indent="-571500">
              <a:spcAft>
                <a:spcPts val="600"/>
              </a:spcAft>
              <a:buBlip>
                <a:blip r:embed="rId5"/>
              </a:buBlip>
            </a:pPr>
            <a:r>
              <a:rPr lang="es-ES_tradnl" sz="3500" dirty="0" smtClean="0">
                <a:latin typeface="Rockwell" panose="02060603020205020403" pitchFamily="18" charset="0"/>
              </a:rPr>
              <a:t>Envíenos sus herramientas e ideas sobre lo que </a:t>
            </a:r>
            <a:r>
              <a:rPr lang="es-ES_tradnl" sz="3500" dirty="0" smtClean="0">
                <a:latin typeface="Rockwell" panose="02060603020205020403" pitchFamily="18" charset="0"/>
              </a:rPr>
              <a:t>está </a:t>
            </a:r>
            <a:r>
              <a:rPr lang="es-ES_tradnl" sz="3500" dirty="0" smtClean="0">
                <a:latin typeface="Rockwell" panose="02060603020205020403" pitchFamily="18" charset="0"/>
              </a:rPr>
              <a:t>funcionando en sus áreas y regiones</a:t>
            </a:r>
            <a:endParaRPr lang="es-ES_tradnl" sz="3500" dirty="0">
              <a:latin typeface="Rockwell" panose="02060603020205020403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191876" y="5760296"/>
            <a:ext cx="833270" cy="1017072"/>
            <a:chOff x="648738" y="5491333"/>
            <a:chExt cx="632207" cy="771659"/>
          </a:xfrm>
        </p:grpSpPr>
        <p:sp>
          <p:nvSpPr>
            <p:cNvPr id="16" name="Oval 15"/>
            <p:cNvSpPr/>
            <p:nvPr/>
          </p:nvSpPr>
          <p:spPr>
            <a:xfrm>
              <a:off x="648738" y="5491333"/>
              <a:ext cx="632207" cy="632206"/>
            </a:xfrm>
            <a:prstGeom prst="ellipse">
              <a:avLst/>
            </a:prstGeom>
            <a:blipFill dpi="0" rotWithShape="1">
              <a:blip r:embed="rId7">
                <a:duotone>
                  <a:srgbClr val="92278F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7" name="TextBox 7"/>
            <p:cNvSpPr txBox="1"/>
            <p:nvPr/>
          </p:nvSpPr>
          <p:spPr>
            <a:xfrm>
              <a:off x="1167558" y="6078326"/>
              <a:ext cx="1133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1096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®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109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710089" y="5550759"/>
              <a:ext cx="512092" cy="508201"/>
              <a:chOff x="702140" y="2161946"/>
              <a:chExt cx="875540" cy="868886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1121868" y="2161946"/>
                <a:ext cx="434966" cy="43891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702140" y="2591920"/>
                <a:ext cx="438912" cy="43891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712042" y="2161946"/>
                <a:ext cx="438912" cy="43891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1138768" y="2586687"/>
                <a:ext cx="438912" cy="43891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44298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 txBox="1">
            <a:spLocks/>
          </p:cNvSpPr>
          <p:nvPr/>
        </p:nvSpPr>
        <p:spPr>
          <a:xfrm>
            <a:off x="0" y="201881"/>
            <a:ext cx="12191999" cy="1341912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10635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Rockwell" panose="02060603020205020403" pitchFamily="18" charset="0"/>
              </a:rPr>
              <a:t>¿Que sigue?</a:t>
            </a:r>
            <a:endParaRPr lang="en-US" sz="4800" b="1" dirty="0">
              <a:latin typeface="Rockwell" panose="020606030202050204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23" y="2025908"/>
            <a:ext cx="1052048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Blip>
                <a:blip r:embed="rId5"/>
              </a:buBlip>
            </a:pPr>
            <a:r>
              <a:rPr lang="es-ES_tradnl" sz="3600" dirty="0" smtClean="0">
                <a:latin typeface="Rockwell" panose="02060603020205020403" pitchFamily="18" charset="0"/>
              </a:rPr>
              <a:t>Organismos de servicio de estado, nación, o provincia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3600" dirty="0" smtClean="0">
                <a:latin typeface="Rockwell" panose="02060603020205020403" pitchFamily="18" charset="0"/>
              </a:rPr>
              <a:t>…es mas fácil ubicarnos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3600" dirty="0" smtClean="0">
                <a:latin typeface="Rockwell" panose="02060603020205020403" pitchFamily="18" charset="0"/>
              </a:rPr>
              <a:t>…es mas fácil comunicarse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3600" dirty="0" smtClean="0">
                <a:latin typeface="Rockwell" panose="02060603020205020403" pitchFamily="18" charset="0"/>
              </a:rPr>
              <a:t>…NA crece en cada parte de nuestras comunidades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3600" dirty="0" smtClean="0">
                <a:latin typeface="Rockwell" panose="02060603020205020403" pitchFamily="18" charset="0"/>
              </a:rPr>
              <a:t>…no tiene que ver necesariamente con ¡las admisiones!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1191876" y="5760296"/>
            <a:ext cx="833270" cy="1017072"/>
            <a:chOff x="648738" y="5491333"/>
            <a:chExt cx="632207" cy="771659"/>
          </a:xfrm>
        </p:grpSpPr>
        <p:sp>
          <p:nvSpPr>
            <p:cNvPr id="16" name="Oval 15"/>
            <p:cNvSpPr/>
            <p:nvPr/>
          </p:nvSpPr>
          <p:spPr>
            <a:xfrm>
              <a:off x="648738" y="5491333"/>
              <a:ext cx="632207" cy="632206"/>
            </a:xfrm>
            <a:prstGeom prst="ellipse">
              <a:avLst/>
            </a:prstGeom>
            <a:blipFill dpi="0" rotWithShape="1">
              <a:blip r:embed="rId6">
                <a:duotone>
                  <a:srgbClr val="92278F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7" name="TextBox 7"/>
            <p:cNvSpPr txBox="1"/>
            <p:nvPr/>
          </p:nvSpPr>
          <p:spPr>
            <a:xfrm>
              <a:off x="1167558" y="6078326"/>
              <a:ext cx="1133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1096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®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109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710089" y="5550759"/>
              <a:ext cx="512092" cy="508201"/>
              <a:chOff x="702140" y="2161946"/>
              <a:chExt cx="875540" cy="868886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1121868" y="2161946"/>
                <a:ext cx="434966" cy="43891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702140" y="2591920"/>
                <a:ext cx="438912" cy="43891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712042" y="2161946"/>
                <a:ext cx="438912" cy="43891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>
              <a:xfrm flipV="1">
                <a:off x="1138768" y="2586687"/>
                <a:ext cx="438912" cy="43891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322409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ubtitle 61"/>
          <p:cNvSpPr>
            <a:spLocks noGrp="1"/>
          </p:cNvSpPr>
          <p:nvPr>
            <p:ph type="subTitle" idx="1"/>
          </p:nvPr>
        </p:nvSpPr>
        <p:spPr>
          <a:xfrm>
            <a:off x="973792" y="3419878"/>
            <a:ext cx="9747978" cy="2703460"/>
          </a:xfrm>
          <a:ln w="69850" cmpd="dbl">
            <a:noFill/>
          </a:ln>
        </p:spPr>
        <p:txBody>
          <a:bodyPr>
            <a:noAutofit/>
          </a:bodyPr>
          <a:lstStyle/>
          <a:p>
            <a:r>
              <a:rPr lang="en-US" sz="8000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PAUSA PARA DISCUTIR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-1331" y="2383702"/>
            <a:ext cx="12207240" cy="82296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2548128" y="669890"/>
            <a:ext cx="9643872" cy="1725112"/>
          </a:xfrm>
        </p:spPr>
        <p:txBody>
          <a:bodyPr anchor="t" anchorCtr="0"/>
          <a:lstStyle/>
          <a:p>
            <a:r>
              <a:rPr lang="en-US" sz="4800" b="1" i="1" cap="all" dirty="0"/>
              <a:t>INForme de la agenda </a:t>
            </a:r>
            <a:br>
              <a:rPr lang="en-US" sz="4800" b="1" i="1" cap="all" dirty="0"/>
            </a:br>
            <a:r>
              <a:rPr lang="en-US" sz="4800" b="1" i="1" cap="all" dirty="0"/>
              <a:t>de la conferencia 2016</a:t>
            </a:r>
            <a:endParaRPr lang="en-US" sz="4800" b="1" i="1" dirty="0">
              <a:latin typeface="Rockwell Condensed" panose="020606030504050201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1331" y="448018"/>
            <a:ext cx="12207240" cy="82296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60" y="127720"/>
            <a:ext cx="2349689" cy="2244049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1191876" y="5760296"/>
            <a:ext cx="833270" cy="1017072"/>
            <a:chOff x="648738" y="5491333"/>
            <a:chExt cx="632207" cy="771659"/>
          </a:xfrm>
        </p:grpSpPr>
        <p:sp>
          <p:nvSpPr>
            <p:cNvPr id="22" name="Oval 21"/>
            <p:cNvSpPr/>
            <p:nvPr/>
          </p:nvSpPr>
          <p:spPr>
            <a:xfrm>
              <a:off x="648738" y="5491333"/>
              <a:ext cx="632207" cy="632206"/>
            </a:xfrm>
            <a:prstGeom prst="ellipse">
              <a:avLst/>
            </a:prstGeom>
            <a:blipFill dpi="0" rotWithShape="1">
              <a:blip r:embed="rId6">
                <a:duotone>
                  <a:srgbClr val="92278F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1167558" y="6078326"/>
              <a:ext cx="1133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1096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®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109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10089" y="5550759"/>
              <a:ext cx="512092" cy="508201"/>
              <a:chOff x="702140" y="2161946"/>
              <a:chExt cx="875540" cy="868886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1121868" y="2161946"/>
                <a:ext cx="434966" cy="43891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702140" y="2591920"/>
                <a:ext cx="438912" cy="43891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712042" y="2161946"/>
                <a:ext cx="438912" cy="43891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1138768" y="2586687"/>
                <a:ext cx="438912" cy="43891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21431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99152" y="6260297"/>
            <a:ext cx="11274552" cy="36576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52" y="468830"/>
            <a:ext cx="11271240" cy="414710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09809" y="802463"/>
            <a:ext cx="86689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000" b="1" dirty="0" smtClean="0">
                <a:latin typeface="Rockwell" panose="02060603020205020403" pitchFamily="18" charset="0"/>
              </a:rPr>
              <a:t>La literatura de NA </a:t>
            </a:r>
            <a:br>
              <a:rPr lang="es-ES_tradnl" sz="6000" b="1" dirty="0" smtClean="0">
                <a:latin typeface="Rockwell" panose="02060603020205020403" pitchFamily="18" charset="0"/>
              </a:rPr>
            </a:br>
            <a:r>
              <a:rPr lang="es-ES_tradnl" sz="6000" b="1" dirty="0" smtClean="0">
                <a:latin typeface="Rockwell" panose="02060603020205020403" pitchFamily="18" charset="0"/>
              </a:rPr>
              <a:t>y </a:t>
            </a:r>
            <a:br>
              <a:rPr lang="es-ES_tradnl" sz="6000" b="1" dirty="0" smtClean="0">
                <a:latin typeface="Rockwell" panose="02060603020205020403" pitchFamily="18" charset="0"/>
              </a:rPr>
            </a:br>
            <a:r>
              <a:rPr lang="es-ES_tradnl" sz="6000" b="1" dirty="0" smtClean="0">
                <a:latin typeface="Rockwell" panose="02060603020205020403" pitchFamily="18" charset="0"/>
              </a:rPr>
              <a:t>Nuestro propósito primordial</a:t>
            </a:r>
            <a:endParaRPr lang="es-ES_tradnl" sz="6000" b="1" dirty="0">
              <a:latin typeface="Rockwell" panose="02060603020205020403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11959" y="5554553"/>
            <a:ext cx="505765" cy="505765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48738" y="5727538"/>
            <a:ext cx="632207" cy="771659"/>
            <a:chOff x="648738" y="5491333"/>
            <a:chExt cx="632207" cy="771659"/>
          </a:xfrm>
        </p:grpSpPr>
        <p:sp>
          <p:nvSpPr>
            <p:cNvPr id="3" name="Oval 2"/>
            <p:cNvSpPr/>
            <p:nvPr/>
          </p:nvSpPr>
          <p:spPr>
            <a:xfrm>
              <a:off x="648738" y="5491333"/>
              <a:ext cx="632207" cy="632206"/>
            </a:xfrm>
            <a:prstGeom prst="ellipse">
              <a:avLst/>
            </a:prstGeom>
            <a:blipFill dpi="0" rotWithShape="1">
              <a:blip r:embed="rId6">
                <a:duotone>
                  <a:srgbClr val="92278F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5" name="TextBox 7"/>
            <p:cNvSpPr txBox="1"/>
            <p:nvPr/>
          </p:nvSpPr>
          <p:spPr>
            <a:xfrm>
              <a:off x="1167558" y="6078326"/>
              <a:ext cx="1133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1096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®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109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10089" y="5550759"/>
              <a:ext cx="512092" cy="508201"/>
              <a:chOff x="702140" y="2161946"/>
              <a:chExt cx="875540" cy="868886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121868" y="2161946"/>
                <a:ext cx="434966" cy="43891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702140" y="2591920"/>
                <a:ext cx="438912" cy="43891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712042" y="2161946"/>
                <a:ext cx="438912" cy="43891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1138768" y="2586687"/>
                <a:ext cx="438912" cy="43891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</p:grp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99963">
            <a:off x="8289602" y="3059150"/>
            <a:ext cx="3486403" cy="344123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64353" y="5760533"/>
            <a:ext cx="442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Rockwell" panose="02060603020205020403" pitchFamily="18" charset="0"/>
              </a:rPr>
              <a:t>IAC,</a:t>
            </a:r>
            <a:r>
              <a:rPr lang="en-US" sz="3600" b="1" dirty="0" smtClean="0">
                <a:latin typeface="Rockwell" panose="02060603020205020403" pitchFamily="18" charset="0"/>
              </a:rPr>
              <a:t> </a:t>
            </a:r>
            <a:r>
              <a:rPr lang="en-US" sz="3600" b="1" dirty="0" smtClean="0">
                <a:latin typeface="Rockwell" panose="02060603020205020403" pitchFamily="18" charset="0"/>
              </a:rPr>
              <a:t>página </a:t>
            </a:r>
            <a:r>
              <a:rPr lang="en-US" sz="3600" b="1" dirty="0" smtClean="0">
                <a:latin typeface="Rockwell" panose="02060603020205020403" pitchFamily="18" charset="0"/>
              </a:rPr>
              <a:t>31</a:t>
            </a:r>
            <a:endParaRPr lang="en-US" sz="3600" b="1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39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89" y="5174630"/>
            <a:ext cx="1517239" cy="15800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468" y="1003245"/>
            <a:ext cx="2331655" cy="23014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88957" y="0"/>
            <a:ext cx="8450393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71500" indent="-571500">
              <a:spcAft>
                <a:spcPts val="1800"/>
              </a:spcAft>
              <a:buBlip>
                <a:blip r:embed="rId5"/>
              </a:buBlip>
            </a:pPr>
            <a:r>
              <a:rPr lang="es-ES_tradnl" sz="3600" dirty="0" smtClean="0">
                <a:latin typeface="Rockwell" panose="02060603020205020403" pitchFamily="18" charset="0"/>
              </a:rPr>
              <a:t>un grupo de miembros reducido pero insistente amplía la distribución de literatura ilícita</a:t>
            </a:r>
          </a:p>
          <a:p>
            <a:pPr marL="571500" indent="-571500">
              <a:spcAft>
                <a:spcPts val="1800"/>
              </a:spcAft>
              <a:buBlip>
                <a:blip r:embed="rId5"/>
              </a:buBlip>
            </a:pPr>
            <a:r>
              <a:rPr lang="es-ES_tradnl" sz="3600" dirty="0" smtClean="0">
                <a:latin typeface="Rockwell" panose="02060603020205020403" pitchFamily="18" charset="0"/>
              </a:rPr>
              <a:t>Es un recordatorio de lo que ocurrió en la parte inicial  de los 90s</a:t>
            </a:r>
          </a:p>
          <a:p>
            <a:pPr marL="571500" indent="-571500">
              <a:spcAft>
                <a:spcPts val="1800"/>
              </a:spcAft>
              <a:buBlip>
                <a:blip r:embed="rId5"/>
              </a:buBlip>
            </a:pPr>
            <a:r>
              <a:rPr lang="es-ES_tradnl" sz="3600" dirty="0" smtClean="0">
                <a:latin typeface="Rockwell" panose="02060603020205020403" pitchFamily="18" charset="0"/>
              </a:rPr>
              <a:t>Nos desvía de nuestro propósito principal</a:t>
            </a:r>
          </a:p>
          <a:p>
            <a:pPr marL="571500" indent="-571500">
              <a:buBlip>
                <a:blip r:embed="rId5"/>
              </a:buBlip>
            </a:pPr>
            <a:r>
              <a:rPr lang="es-ES_tradnl" sz="3600" dirty="0" smtClean="0">
                <a:latin typeface="Rockwell" panose="02060603020205020403" pitchFamily="18" charset="0"/>
              </a:rPr>
              <a:t>Aparto de NA a miembros o miembros potenciales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66950" y="630364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Rockwell" panose="02060603020205020403" pitchFamily="18" charset="0"/>
              </a:rPr>
              <a:t>Dos boletines en </a:t>
            </a:r>
            <a:r>
              <a:rPr lang="en-US" sz="3600" dirty="0" smtClean="0">
                <a:latin typeface="Rockwell" panose="02060603020205020403" pitchFamily="18" charset="0"/>
                <a:hlinkClick r:id="rId6"/>
              </a:rPr>
              <a:t>www.na.org/fipt</a:t>
            </a:r>
            <a:r>
              <a:rPr lang="en-US" sz="3600" dirty="0" smtClean="0">
                <a:latin typeface="Rockwell" panose="02060603020205020403" pitchFamily="18" charset="0"/>
              </a:rPr>
              <a:t> </a:t>
            </a:r>
            <a:endParaRPr lang="en-US" sz="36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67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 txBox="1">
            <a:spLocks/>
          </p:cNvSpPr>
          <p:nvPr/>
        </p:nvSpPr>
        <p:spPr>
          <a:xfrm>
            <a:off x="0" y="201881"/>
            <a:ext cx="12192000" cy="895399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09" y="5456420"/>
            <a:ext cx="919195" cy="12166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49114" y="1024340"/>
            <a:ext cx="867930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800"/>
              </a:spcAft>
              <a:buBlip>
                <a:blip r:embed="rId6"/>
              </a:buBlip>
            </a:pPr>
            <a:r>
              <a:rPr lang="es-ES_tradnl" sz="3200" dirty="0" smtClean="0">
                <a:latin typeface="Rockwell" panose="02060603020205020403" pitchFamily="18" charset="0"/>
              </a:rPr>
              <a:t>la conciencia de grupo expresada por la CSM reconoció que la OSM era la única autoridad con derecho a publicar y distribuir literatura de NA</a:t>
            </a:r>
          </a:p>
          <a:p>
            <a:pPr marL="571500" indent="-571500">
              <a:spcAft>
                <a:spcPts val="1800"/>
              </a:spcAft>
              <a:buBlip>
                <a:blip r:embed="rId6"/>
              </a:buBlip>
            </a:pPr>
            <a:r>
              <a:rPr lang="es-ES_tradnl" sz="3200" i="1" dirty="0" smtClean="0">
                <a:latin typeface="Rockwell" panose="02060603020205020403" pitchFamily="18" charset="0"/>
              </a:rPr>
              <a:t>Guía Introductoria de NA </a:t>
            </a:r>
            <a:r>
              <a:rPr lang="es-ES_tradnl" sz="3200" dirty="0" smtClean="0">
                <a:latin typeface="Rockwell" panose="02060603020205020403" pitchFamily="18" charset="0"/>
              </a:rPr>
              <a:t> </a:t>
            </a:r>
          </a:p>
          <a:p>
            <a:pPr marL="571500" indent="-571500">
              <a:spcAft>
                <a:spcPts val="1800"/>
              </a:spcAft>
              <a:buBlip>
                <a:blip r:embed="rId6"/>
              </a:buBlip>
            </a:pPr>
            <a:r>
              <a:rPr lang="es-ES_tradnl" sz="3200" i="1" dirty="0" smtClean="0">
                <a:latin typeface="Rockwell" panose="02060603020205020403" pitchFamily="18" charset="0"/>
              </a:rPr>
              <a:t>Fideicomiso de la Propiedad Intelectual de la Confraternidad:  </a:t>
            </a:r>
            <a:r>
              <a:rPr lang="es-ES_tradnl" sz="3200" dirty="0" smtClean="0">
                <a:latin typeface="Rockwell" panose="02060603020205020403" pitchFamily="18" charset="0"/>
              </a:rPr>
              <a:t>la propiedad de NA se mantiene en fideicomiso y a salvo para la confraternidad</a:t>
            </a:r>
            <a:endParaRPr lang="es-ES_tradnl" sz="3200" dirty="0">
              <a:latin typeface="Rockwell" panose="020606030202050204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64601" y="5918375"/>
            <a:ext cx="4025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Rockwell" panose="02060603020205020403" pitchFamily="18" charset="0"/>
                <a:hlinkClick r:id="rId7"/>
              </a:rPr>
              <a:t>www.na.org/fipt</a:t>
            </a:r>
            <a:r>
              <a:rPr lang="en-US" sz="3600" dirty="0" smtClean="0">
                <a:latin typeface="Rockwell" panose="02060603020205020403" pitchFamily="18" charset="0"/>
              </a:rPr>
              <a:t> </a:t>
            </a:r>
            <a:endParaRPr lang="en-US" sz="3600" dirty="0">
              <a:latin typeface="Rockwell" panose="020606030202050204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0929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Rockwell" panose="02060603020205020403" pitchFamily="18" charset="0"/>
              </a:rPr>
              <a:t>1990s</a:t>
            </a:r>
            <a:endParaRPr lang="en-US" sz="4000" b="1" dirty="0">
              <a:latin typeface="Rockwell" panose="02060603020205020403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468" y="1017179"/>
            <a:ext cx="2334532" cy="230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0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965" y="7407862"/>
            <a:ext cx="2223365" cy="2194560"/>
          </a:xfrm>
          <a:prstGeom prst="rect">
            <a:avLst/>
          </a:prstGeom>
        </p:spPr>
      </p:pic>
      <p:sp>
        <p:nvSpPr>
          <p:cNvPr id="18" name="Subtitle 2"/>
          <p:cNvSpPr txBox="1">
            <a:spLocks/>
          </p:cNvSpPr>
          <p:nvPr/>
        </p:nvSpPr>
        <p:spPr>
          <a:xfrm>
            <a:off x="106877" y="2939731"/>
            <a:ext cx="10806545" cy="3762821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65000"/>
              <a:buFont typeface="Wingdings" panose="05000000000000000000" pitchFamily="2" charset="2"/>
              <a:buChar char="q"/>
              <a:defRPr sz="2600" kern="1200">
                <a:solidFill>
                  <a:schemeClr val="tx1"/>
                </a:solidFill>
                <a:latin typeface="Rockwell Condensed" panose="02060603050405020104" pitchFamily="18" charset="0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55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Rockwell Condensed" panose="02060603050405020104" pitchFamily="18" charset="0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45000"/>
              <a:buFont typeface="Wingdings" panose="05000000000000000000" pitchFamily="2" charset="2"/>
              <a:buChar char="q"/>
              <a:defRPr sz="2200" kern="1200">
                <a:solidFill>
                  <a:schemeClr val="tx1"/>
                </a:solidFill>
                <a:latin typeface="Rockwell Condensed" panose="02060603050405020104" pitchFamily="18" charset="0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40000"/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Rockwell Condensed" panose="02060603050405020104" pitchFamily="18" charset="0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  <a:buSzPct val="100000"/>
              <a:buBlip>
                <a:blip r:embed="rId4"/>
              </a:buBlip>
            </a:pPr>
            <a:r>
              <a:rPr lang="en-US" sz="3600" b="1" dirty="0" smtClean="0"/>
              <a:t> </a:t>
            </a:r>
            <a:r>
              <a:rPr lang="es-ES_tradnl" sz="3600" dirty="0" smtClean="0"/>
              <a:t>Futuro de la CSM y el papel de las zonas</a:t>
            </a:r>
          </a:p>
          <a:p>
            <a:pPr>
              <a:spcAft>
                <a:spcPts val="1800"/>
              </a:spcAft>
              <a:buSzPct val="100000"/>
              <a:buBlip>
                <a:blip r:embed="rId4"/>
              </a:buBlip>
            </a:pPr>
            <a:r>
              <a:rPr lang="es-ES_tradnl" sz="3600" dirty="0" smtClean="0"/>
              <a:t> Nuestro sistema de servicio</a:t>
            </a:r>
          </a:p>
          <a:p>
            <a:pPr>
              <a:buSzPct val="100000"/>
              <a:buBlip>
                <a:blip r:embed="rId4"/>
              </a:buBlip>
            </a:pPr>
            <a:r>
              <a:rPr lang="es-ES_tradnl" sz="3600" dirty="0" smtClean="0"/>
              <a:t> Literatura de NA y nuestro propósito primordial</a:t>
            </a:r>
            <a:endParaRPr lang="es-ES_tradnl" sz="3600" dirty="0"/>
          </a:p>
        </p:txBody>
      </p:sp>
      <p:sp>
        <p:nvSpPr>
          <p:cNvPr id="2" name="Rectangle 1"/>
          <p:cNvSpPr/>
          <p:nvPr/>
        </p:nvSpPr>
        <p:spPr>
          <a:xfrm>
            <a:off x="1077170" y="5437789"/>
            <a:ext cx="969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b="1" i="1" dirty="0" smtClean="0">
                <a:latin typeface="Rockwell" panose="02060603020205020403" pitchFamily="18" charset="0"/>
              </a:rPr>
              <a:t>IAC</a:t>
            </a:r>
            <a:r>
              <a:rPr lang="en-US" sz="3600" b="1" dirty="0" smtClean="0">
                <a:latin typeface="Rockwell" panose="02060603020205020403" pitchFamily="18" charset="0"/>
              </a:rPr>
              <a:t>, </a:t>
            </a:r>
            <a:r>
              <a:rPr lang="en-US" sz="3600" b="1" dirty="0">
                <a:latin typeface="Rockwell" panose="02060603020205020403" pitchFamily="18" charset="0"/>
              </a:rPr>
              <a:t>videos, </a:t>
            </a:r>
            <a:r>
              <a:rPr lang="en-US" sz="3600" b="1" dirty="0" smtClean="0">
                <a:latin typeface="Rockwell" panose="02060603020205020403" pitchFamily="18" charset="0"/>
              </a:rPr>
              <a:t>y otros materiales de la CSM en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hlinkClick r:id="rId5"/>
              </a:rPr>
              <a:t>www.na.org/conference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 </a:t>
            </a:r>
          </a:p>
        </p:txBody>
      </p:sp>
      <p:sp>
        <p:nvSpPr>
          <p:cNvPr id="11" name="Title 8"/>
          <p:cNvSpPr txBox="1">
            <a:spLocks/>
          </p:cNvSpPr>
          <p:nvPr/>
        </p:nvSpPr>
        <p:spPr>
          <a:xfrm>
            <a:off x="0" y="31243"/>
            <a:ext cx="12192000" cy="3021278"/>
          </a:xfrm>
          <a:prstGeom prst="rect">
            <a:avLst/>
          </a:prstGeom>
          <a:blipFill dpi="0" rotWithShape="1">
            <a:blip r:embed="rId6">
              <a:alphaModFix amt="52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-122550"/>
            <a:ext cx="1209592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i="1" dirty="0" smtClean="0">
                <a:latin typeface="Rockwell" panose="02060603020205020403" pitchFamily="18" charset="0"/>
              </a:rPr>
              <a:t>La honestidad, la confianza y la </a:t>
            </a:r>
          </a:p>
          <a:p>
            <a:pPr algn="ctr"/>
            <a:r>
              <a:rPr lang="es-ES_tradnl" sz="4800" b="1" i="1" dirty="0" smtClean="0">
                <a:latin typeface="Rockwell" panose="02060603020205020403" pitchFamily="18" charset="0"/>
              </a:rPr>
              <a:t>buena voluntad</a:t>
            </a:r>
            <a:r>
              <a:rPr lang="es-ES_tradnl" sz="3400" dirty="0" smtClean="0">
                <a:latin typeface="Rockwell" panose="02060603020205020403" pitchFamily="18" charset="0"/>
              </a:rPr>
              <a:t/>
            </a:r>
            <a:br>
              <a:rPr lang="es-ES_tradnl" sz="3400" dirty="0" smtClean="0">
                <a:latin typeface="Rockwell" panose="02060603020205020403" pitchFamily="18" charset="0"/>
              </a:rPr>
            </a:br>
            <a:r>
              <a:rPr lang="es-ES_tradnl" sz="3400" dirty="0" smtClean="0">
                <a:latin typeface="Rockwell" panose="02060603020205020403" pitchFamily="18" charset="0"/>
              </a:rPr>
              <a:t>son la base  de nuestros esfuerzos de servicio, y todos ellos dependen de la guía de un Poder Superior bondadoso</a:t>
            </a:r>
            <a:r>
              <a:rPr lang="en-US" sz="3600" dirty="0" smtClean="0">
                <a:latin typeface="Rockwell" panose="02060603020205020403" pitchFamily="18" charset="0"/>
              </a:rPr>
              <a:t>.</a:t>
            </a:r>
            <a:endParaRPr lang="en-US" sz="3600" dirty="0">
              <a:latin typeface="Rockwell" panose="020606030202050204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95210" y="2416511"/>
            <a:ext cx="3656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Rockwell Condensed" panose="02060603050405020104" pitchFamily="18" charset="0"/>
              </a:rPr>
              <a:t>Visión para el servicio en NA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197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8"/>
          <p:cNvSpPr txBox="1">
            <a:spLocks/>
          </p:cNvSpPr>
          <p:nvPr/>
        </p:nvSpPr>
        <p:spPr>
          <a:xfrm>
            <a:off x="0" y="201881"/>
            <a:ext cx="12192000" cy="895399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8" y="5114966"/>
            <a:ext cx="2019993" cy="14813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468" y="1129799"/>
            <a:ext cx="2334532" cy="23042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8790" y="1228327"/>
            <a:ext cx="893024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800"/>
              </a:spcAft>
              <a:buBlip>
                <a:blip r:embed="rId7"/>
              </a:buBlip>
            </a:pPr>
            <a:r>
              <a:rPr lang="es-ES_tradnl" sz="3600" dirty="0" smtClean="0">
                <a:latin typeface="Rockwell" panose="02060603020205020403" pitchFamily="18" charset="0"/>
              </a:rPr>
              <a:t>Podría no afectar 	a quienes están distribuyendo la literatura</a:t>
            </a:r>
          </a:p>
          <a:p>
            <a:pPr marL="571500" indent="-571500">
              <a:spcAft>
                <a:spcPts val="1800"/>
              </a:spcAft>
              <a:buBlip>
                <a:blip r:embed="rId7"/>
              </a:buBlip>
            </a:pPr>
            <a:r>
              <a:rPr lang="es-ES_tradnl" sz="3600" dirty="0" smtClean="0">
                <a:latin typeface="Rockwell" panose="02060603020205020403" pitchFamily="18" charset="0"/>
              </a:rPr>
              <a:t>Las procesos judiciales son dolorosos y caros</a:t>
            </a:r>
          </a:p>
          <a:p>
            <a:pPr marL="571500" indent="-571500">
              <a:spcAft>
                <a:spcPts val="1800"/>
              </a:spcAft>
              <a:buBlip>
                <a:blip r:embed="rId7"/>
              </a:buBlip>
            </a:pPr>
            <a:r>
              <a:rPr lang="es-ES_tradnl" sz="3600" dirty="0" smtClean="0">
                <a:latin typeface="Rockwell" panose="02060603020205020403" pitchFamily="18" charset="0"/>
              </a:rPr>
              <a:t>Los recursos humanos y financieros se podrían utilizar para otros fines</a:t>
            </a:r>
            <a:endParaRPr lang="es-ES_tradnl" sz="3600" dirty="0">
              <a:latin typeface="Rockwell" panose="020606030202050204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9086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Rockwell" panose="02060603020205020403" pitchFamily="18" charset="0"/>
              </a:rPr>
              <a:t>¿Porque no presentamos una demanda?</a:t>
            </a:r>
            <a:endParaRPr lang="en-US" sz="4000" b="1" dirty="0">
              <a:latin typeface="Rockwell" panose="020606030202050204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26327" y="5528138"/>
            <a:ext cx="7031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Rockwell" panose="02060603020205020403" pitchFamily="18" charset="0"/>
              </a:rPr>
              <a:t>Solo los miembros de NA pueden detener esta actividad </a:t>
            </a:r>
            <a:endParaRPr lang="en-US" sz="36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40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8"/>
          <p:cNvSpPr txBox="1">
            <a:spLocks/>
          </p:cNvSpPr>
          <p:nvPr/>
        </p:nvSpPr>
        <p:spPr>
          <a:xfrm>
            <a:off x="0" y="201881"/>
            <a:ext cx="12191999" cy="895399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003" y="1246172"/>
            <a:ext cx="2334532" cy="230428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85090" y="3270786"/>
            <a:ext cx="1481567" cy="1902022"/>
            <a:chOff x="185090" y="3270785"/>
            <a:chExt cx="3189852" cy="314825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246" y="4776862"/>
              <a:ext cx="2240696" cy="164218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791" y="3270785"/>
              <a:ext cx="1582328" cy="164218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090" y="4231882"/>
              <a:ext cx="1642180" cy="2180844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049708" y="1294822"/>
            <a:ext cx="74722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800"/>
              </a:spcAft>
              <a:buBlip>
                <a:blip r:embed="rId9"/>
              </a:buBlip>
            </a:pPr>
            <a:r>
              <a:rPr lang="es-ES_tradnl" sz="3600" dirty="0" smtClean="0">
                <a:latin typeface="Rockwell" panose="02060603020205020403" pitchFamily="18" charset="0"/>
              </a:rPr>
              <a:t>El precio de la literatura ayuda a prestar servicios y apoyo</a:t>
            </a:r>
          </a:p>
          <a:p>
            <a:pPr marL="571500" indent="-571500">
              <a:spcAft>
                <a:spcPts val="1800"/>
              </a:spcAft>
              <a:buBlip>
                <a:blip r:embed="rId9"/>
              </a:buBlip>
            </a:pPr>
            <a:r>
              <a:rPr lang="es-ES_tradnl" sz="3600" dirty="0" smtClean="0">
                <a:latin typeface="Rockwell" panose="02060603020205020403" pitchFamily="18" charset="0"/>
              </a:rPr>
              <a:t>NA se mantiene unida en sus esfuerzos mundiales</a:t>
            </a:r>
          </a:p>
          <a:p>
            <a:pPr marL="571500" indent="-571500">
              <a:spcAft>
                <a:spcPts val="1800"/>
              </a:spcAft>
              <a:buBlip>
                <a:blip r:embed="rId9"/>
              </a:buBlip>
            </a:pPr>
            <a:endParaRPr lang="es-ES_tradnl" sz="3600" b="1" dirty="0" smtClean="0">
              <a:latin typeface="Rockwell" panose="020606030202050204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11654" y="4922490"/>
            <a:ext cx="8680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dirty="0" smtClean="0">
                <a:latin typeface="Rockwell" panose="02060603020205020403" pitchFamily="18" charset="0"/>
              </a:rPr>
              <a:t>Proteger la fidelidad de la literatura de NA y mantener los servicios es cada vez mas complicado en la </a:t>
            </a:r>
            <a:r>
              <a:rPr lang="es-ES_tradnl" sz="3200" dirty="0" smtClean="0">
                <a:latin typeface="Rockwell" panose="02060603020205020403" pitchFamily="18" charset="0"/>
              </a:rPr>
              <a:t>medida </a:t>
            </a:r>
            <a:r>
              <a:rPr lang="es-ES_tradnl" sz="3200" dirty="0" smtClean="0">
                <a:latin typeface="Rockwell" panose="02060603020205020403" pitchFamily="18" charset="0"/>
              </a:rPr>
              <a:t>que NA crece</a:t>
            </a:r>
            <a:endParaRPr lang="es-ES_tradnl" sz="3200" dirty="0">
              <a:latin typeface="Rockwell" panose="020606030202050204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325518"/>
            <a:ext cx="12191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Rockwell" panose="02060603020205020403" pitchFamily="18" charset="0"/>
              </a:rPr>
              <a:t>Una confraternidad realmente internacional</a:t>
            </a:r>
            <a:r>
              <a:rPr lang="en-US" sz="40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…</a:t>
            </a:r>
            <a:endParaRPr lang="en-US" sz="4000" b="1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66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8"/>
          <p:cNvSpPr txBox="1">
            <a:spLocks/>
          </p:cNvSpPr>
          <p:nvPr/>
        </p:nvSpPr>
        <p:spPr>
          <a:xfrm>
            <a:off x="0" y="201881"/>
            <a:ext cx="12191999" cy="895399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679" y="212878"/>
            <a:ext cx="2334532" cy="23042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9971" y="1294823"/>
            <a:ext cx="7671981" cy="44963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71500" indent="-571500">
              <a:spcAft>
                <a:spcPts val="1800"/>
              </a:spcAft>
              <a:buBlip>
                <a:blip r:embed="rId6"/>
              </a:buBlip>
            </a:pPr>
            <a:r>
              <a:rPr lang="es-ES_tradnl" sz="3600" dirty="0" smtClean="0">
                <a:latin typeface="Rockwell" panose="02060603020205020403" pitchFamily="18" charset="0"/>
              </a:rPr>
              <a:t>16,575 reuniones – mas del  </a:t>
            </a:r>
            <a:br>
              <a:rPr lang="es-ES_tradnl" sz="3600" dirty="0" smtClean="0">
                <a:latin typeface="Rockwell" panose="02060603020205020403" pitchFamily="18" charset="0"/>
              </a:rPr>
            </a:br>
            <a:r>
              <a:rPr lang="es-ES_tradnl" sz="3600" dirty="0" smtClean="0">
                <a:latin typeface="Rockwell" panose="02060603020205020403" pitchFamily="18" charset="0"/>
              </a:rPr>
              <a:t>88% en los EEUU y Canadá</a:t>
            </a:r>
          </a:p>
          <a:p>
            <a:pPr marL="571500" indent="-571500">
              <a:spcAft>
                <a:spcPts val="1800"/>
              </a:spcAft>
              <a:buBlip>
                <a:blip r:embed="rId6"/>
              </a:buBlip>
            </a:pPr>
            <a:r>
              <a:rPr lang="es-ES_tradnl" sz="3600" dirty="0" smtClean="0">
                <a:latin typeface="Rockwell" panose="02060603020205020403" pitchFamily="18" charset="0"/>
              </a:rPr>
              <a:t>IPs, libritos, el Texto Básico y el </a:t>
            </a:r>
            <a:r>
              <a:rPr lang="es-ES_tradnl" sz="3600" i="1" dirty="0" smtClean="0">
                <a:latin typeface="Rockwell" panose="02060603020205020403" pitchFamily="18" charset="0"/>
              </a:rPr>
              <a:t>Solo por Hoy </a:t>
            </a:r>
            <a:r>
              <a:rPr lang="es-ES_tradnl" sz="3600" dirty="0" smtClean="0">
                <a:latin typeface="Rockwell" panose="02060603020205020403" pitchFamily="18" charset="0"/>
              </a:rPr>
              <a:t>+ de 100 títulos traducidos</a:t>
            </a:r>
          </a:p>
          <a:p>
            <a:pPr marL="2400300" lvl="4" indent="-571500">
              <a:spcAft>
                <a:spcPts val="1800"/>
              </a:spcAft>
              <a:buBlip>
                <a:blip r:embed="rId6"/>
              </a:buBlip>
            </a:pPr>
            <a:r>
              <a:rPr lang="es-ES_tradnl" sz="3600" dirty="0" smtClean="0">
                <a:latin typeface="Rockwell" panose="02060603020205020403" pitchFamily="18" charset="0"/>
              </a:rPr>
              <a:t>$4,772 en literatura gratis para HeI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7838" y="325518"/>
            <a:ext cx="8619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Rockwell" panose="02060603020205020403" pitchFamily="18" charset="0"/>
              </a:rPr>
              <a:t>En1993 cuando se adoptó el FPIC</a:t>
            </a:r>
            <a:r>
              <a:rPr lang="en-US" sz="36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…</a:t>
            </a:r>
            <a:endParaRPr lang="en-US" sz="3600" b="1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5090" y="3270785"/>
            <a:ext cx="3189852" cy="3148257"/>
            <a:chOff x="185090" y="3270785"/>
            <a:chExt cx="3189852" cy="314825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246" y="4776862"/>
              <a:ext cx="2240696" cy="164218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791" y="3270785"/>
              <a:ext cx="1582328" cy="164218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090" y="4231882"/>
              <a:ext cx="1642180" cy="2180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266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8"/>
          <p:cNvSpPr txBox="1">
            <a:spLocks/>
          </p:cNvSpPr>
          <p:nvPr/>
        </p:nvSpPr>
        <p:spPr>
          <a:xfrm>
            <a:off x="0" y="201881"/>
            <a:ext cx="12191999" cy="895399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 w="127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none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833" y="201881"/>
            <a:ext cx="2334532" cy="23042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49708" y="1294822"/>
            <a:ext cx="7472244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800"/>
              </a:spcAft>
              <a:buBlip>
                <a:blip r:embed="rId6"/>
              </a:buBlip>
            </a:pPr>
            <a:r>
              <a:rPr lang="es-ES_tradnl" sz="3600" dirty="0" smtClean="0">
                <a:latin typeface="Rockwell" panose="02060603020205020403" pitchFamily="18" charset="0"/>
              </a:rPr>
              <a:t>63,000 reuniones – solo </a:t>
            </a:r>
            <a:br>
              <a:rPr lang="es-ES_tradnl" sz="3600" dirty="0" smtClean="0">
                <a:latin typeface="Rockwell" panose="02060603020205020403" pitchFamily="18" charset="0"/>
              </a:rPr>
            </a:br>
            <a:r>
              <a:rPr lang="es-ES_tradnl" sz="3600" dirty="0" smtClean="0">
                <a:latin typeface="Rockwell" panose="02060603020205020403" pitchFamily="18" charset="0"/>
              </a:rPr>
              <a:t>45% en los EEUU y en Canadá</a:t>
            </a:r>
          </a:p>
          <a:p>
            <a:pPr marL="571500" indent="-571500">
              <a:spcAft>
                <a:spcPts val="1800"/>
              </a:spcAft>
              <a:buBlip>
                <a:blip r:embed="rId6"/>
              </a:buBlip>
            </a:pPr>
            <a:r>
              <a:rPr lang="es-ES_tradnl" sz="3600" dirty="0" smtClean="0">
                <a:latin typeface="Rockwell" panose="02060603020205020403" pitchFamily="18" charset="0"/>
              </a:rPr>
              <a:t>77 lenguajes, 131 países, casi 1,000 títulos traducidos </a:t>
            </a:r>
          </a:p>
          <a:p>
            <a:pPr marL="2400300" lvl="4" indent="-571500">
              <a:spcAft>
                <a:spcPts val="1800"/>
              </a:spcAft>
              <a:buBlip>
                <a:blip r:embed="rId6"/>
              </a:buBlip>
            </a:pPr>
            <a:r>
              <a:rPr lang="es-ES_tradnl" sz="3600" dirty="0" smtClean="0">
                <a:latin typeface="Rockwell" panose="02060603020205020403" pitchFamily="18" charset="0"/>
              </a:rPr>
              <a:t>$535,599 en literatura gratis o subsidiada el año fiscal 2014-15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191405"/>
            <a:ext cx="12191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Rockwell" panose="02060603020205020403" pitchFamily="18" charset="0"/>
              </a:rPr>
              <a:t>NA en la actualidad…</a:t>
            </a:r>
            <a:endParaRPr lang="en-US" sz="4400" b="1" dirty="0">
              <a:latin typeface="Rockwell" panose="02060603020205020403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5090" y="3270785"/>
            <a:ext cx="3189852" cy="3148257"/>
            <a:chOff x="185090" y="3270785"/>
            <a:chExt cx="3189852" cy="314825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246" y="4776862"/>
              <a:ext cx="2240696" cy="164218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791" y="3270785"/>
              <a:ext cx="1582328" cy="164218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090" y="4231882"/>
              <a:ext cx="1642180" cy="2180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511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68851" y="36576"/>
            <a:ext cx="7364653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Blip>
                <a:blip r:embed="rId3"/>
              </a:buBlip>
            </a:pPr>
            <a:r>
              <a:rPr lang="es-ES_tradnl" sz="2600" dirty="0" smtClean="0">
                <a:latin typeface="Rockwell" panose="02060603020205020403" pitchFamily="18" charset="0"/>
              </a:rPr>
              <a:t>No solo debido a los SMNA, pero los SMNA han jugado un parte junto con los miembros, grupos, áreas, región y zonas</a:t>
            </a:r>
          </a:p>
          <a:p>
            <a:pPr marL="457200" indent="-457200">
              <a:spcAft>
                <a:spcPts val="1800"/>
              </a:spcAft>
              <a:buBlip>
                <a:blip r:embed="rId3"/>
              </a:buBlip>
            </a:pPr>
            <a:r>
              <a:rPr lang="es-ES_tradnl" sz="2600" dirty="0" smtClean="0">
                <a:latin typeface="Rockwell" panose="02060603020205020403" pitchFamily="18" charset="0"/>
              </a:rPr>
              <a:t>La literatura en el idioma propio de los miembros  y la cultura han tenido un impacto</a:t>
            </a:r>
          </a:p>
          <a:p>
            <a:pPr marL="457200" indent="-457200">
              <a:spcAft>
                <a:spcPts val="1800"/>
              </a:spcAft>
              <a:buBlip>
                <a:blip r:embed="rId3"/>
              </a:buBlip>
            </a:pPr>
            <a:r>
              <a:rPr lang="es-ES_tradnl" sz="2600" dirty="0" smtClean="0">
                <a:latin typeface="Rockwell" panose="02060603020205020403" pitchFamily="18" charset="0"/>
              </a:rPr>
              <a:t>Los Servicios Mundiales forman y financian grupos de trabajo internacionales y diversos para crear borradores de literatura nueva para que se revisen</a:t>
            </a:r>
          </a:p>
          <a:p>
            <a:pPr marL="457200" indent="-457200">
              <a:buBlip>
                <a:blip r:embed="rId3"/>
              </a:buBlip>
            </a:pPr>
            <a:r>
              <a:rPr lang="es-ES_tradnl" sz="2600" dirty="0" smtClean="0">
                <a:latin typeface="Rockwell" panose="02060603020205020403" pitchFamily="18" charset="0"/>
              </a:rPr>
              <a:t>Los Servicios Mundiales proveen traducciones profesionales en muchos lenguajes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60" y="2469149"/>
            <a:ext cx="4213967" cy="40238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2064" y="341376"/>
            <a:ext cx="38648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Rockwell" panose="02060603020205020403" pitchFamily="18" charset="0"/>
              </a:rPr>
              <a:t>Crecimiento de NA…</a:t>
            </a:r>
            <a:endParaRPr lang="en-US" sz="4400" b="1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05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742003" y="85344"/>
            <a:ext cx="720615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800"/>
              </a:spcAft>
              <a:buBlip>
                <a:blip r:embed="rId3"/>
              </a:buBlip>
            </a:pPr>
            <a:r>
              <a:rPr lang="es-ES_tradnl" sz="3200" dirty="0" smtClean="0">
                <a:latin typeface="Rockwell" panose="02060603020205020403" pitchFamily="18" charset="0"/>
              </a:rPr>
              <a:t>Las publicaciones aprobadas deben permanecer con los Servicios Mundiales de NA</a:t>
            </a:r>
          </a:p>
          <a:p>
            <a:pPr marL="571500" indent="-571500">
              <a:spcAft>
                <a:spcPts val="1800"/>
              </a:spcAft>
              <a:buBlip>
                <a:blip r:embed="rId3"/>
              </a:buBlip>
            </a:pPr>
            <a:r>
              <a:rPr lang="es-ES_tradnl" sz="3200" dirty="0" smtClean="0">
                <a:latin typeface="Rockwell" panose="02060603020205020403" pitchFamily="18" charset="0"/>
              </a:rPr>
              <a:t>Los grupos y miembros de NA tienen el derecho y responsabilidad de exigir que se detenga la re impresión y la modificación de la literatura de NA</a:t>
            </a:r>
          </a:p>
          <a:p>
            <a:pPr marL="571500" indent="-571500">
              <a:spcAft>
                <a:spcPts val="1800"/>
              </a:spcAft>
              <a:buBlip>
                <a:blip r:embed="rId3"/>
              </a:buBlip>
            </a:pPr>
            <a:r>
              <a:rPr lang="es-ES_tradnl" sz="3200" dirty="0" smtClean="0">
                <a:latin typeface="Rockwell" panose="02060603020205020403" pitchFamily="18" charset="0"/>
              </a:rPr>
              <a:t>La recuperación de NA depende de la unidad de NA y debemos trabajar juntos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2064" y="341376"/>
            <a:ext cx="38648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Rockwell" panose="02060603020205020403" pitchFamily="18" charset="0"/>
              </a:rPr>
              <a:t>Conciencia de NA’s…</a:t>
            </a:r>
            <a:endParaRPr lang="en-US" sz="4400" b="1" dirty="0">
              <a:latin typeface="Rockwell" panose="020606030202050204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60" y="2479540"/>
            <a:ext cx="4213967" cy="40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9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ubtitle 61"/>
          <p:cNvSpPr>
            <a:spLocks noGrp="1"/>
          </p:cNvSpPr>
          <p:nvPr>
            <p:ph type="subTitle" idx="1"/>
          </p:nvPr>
        </p:nvSpPr>
        <p:spPr>
          <a:xfrm>
            <a:off x="973792" y="3419878"/>
            <a:ext cx="9747978" cy="2703460"/>
          </a:xfrm>
          <a:ln w="69850" cmpd="dbl">
            <a:noFill/>
          </a:ln>
        </p:spPr>
        <p:txBody>
          <a:bodyPr>
            <a:noAutofit/>
          </a:bodyPr>
          <a:lstStyle/>
          <a:p>
            <a:r>
              <a:rPr lang="en-US" sz="8000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PAUSA PARA DISCUTIR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-1331" y="2383702"/>
            <a:ext cx="12207240" cy="82296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2548128" y="669890"/>
            <a:ext cx="9643872" cy="1725112"/>
          </a:xfrm>
        </p:spPr>
        <p:txBody>
          <a:bodyPr anchor="t" anchorCtr="0">
            <a:normAutofit/>
          </a:bodyPr>
          <a:lstStyle/>
          <a:p>
            <a:r>
              <a:rPr lang="en-US" sz="4800" b="1" i="1" cap="all" dirty="0" smtClean="0">
                <a:latin typeface="Rockwell Condensed" panose="02060603050405020104" pitchFamily="18" charset="0"/>
              </a:rPr>
              <a:t>informe de la Agenda de la Conferencia </a:t>
            </a:r>
            <a:r>
              <a:rPr lang="en-US" sz="4800" b="1" cap="all" dirty="0" smtClean="0">
                <a:latin typeface="Rockwell Condensed" panose="02060603050405020104" pitchFamily="18" charset="0"/>
              </a:rPr>
              <a:t>2016</a:t>
            </a:r>
            <a:endParaRPr lang="en-US" sz="4800" b="1" i="1" dirty="0">
              <a:latin typeface="Rockwell Condensed" panose="020606030504050201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1331" y="448018"/>
            <a:ext cx="12207240" cy="82296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60" y="127720"/>
            <a:ext cx="2349689" cy="2244049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1191876" y="5760296"/>
            <a:ext cx="833270" cy="1017072"/>
            <a:chOff x="648738" y="5491333"/>
            <a:chExt cx="632207" cy="771659"/>
          </a:xfrm>
        </p:grpSpPr>
        <p:sp>
          <p:nvSpPr>
            <p:cNvPr id="22" name="Oval 21"/>
            <p:cNvSpPr/>
            <p:nvPr/>
          </p:nvSpPr>
          <p:spPr>
            <a:xfrm>
              <a:off x="648738" y="5491333"/>
              <a:ext cx="632207" cy="632206"/>
            </a:xfrm>
            <a:prstGeom prst="ellipse">
              <a:avLst/>
            </a:prstGeom>
            <a:blipFill dpi="0" rotWithShape="1">
              <a:blip r:embed="rId6">
                <a:duotone>
                  <a:srgbClr val="92278F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1167558" y="6078326"/>
              <a:ext cx="1133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1096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®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109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10089" y="5550759"/>
              <a:ext cx="512092" cy="508201"/>
              <a:chOff x="702140" y="2161946"/>
              <a:chExt cx="875540" cy="868886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1121868" y="2161946"/>
                <a:ext cx="434966" cy="43891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702140" y="2591920"/>
                <a:ext cx="438912" cy="43891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712042" y="2161946"/>
                <a:ext cx="438912" cy="43891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1138768" y="2586687"/>
                <a:ext cx="438912" cy="43891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41404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1331" y="2383702"/>
            <a:ext cx="12207240" cy="82296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8128" y="669890"/>
            <a:ext cx="9643872" cy="1725112"/>
          </a:xfrm>
        </p:spPr>
        <p:txBody>
          <a:bodyPr anchor="t" anchorCtr="0"/>
          <a:lstStyle/>
          <a:p>
            <a:r>
              <a:rPr lang="en-US" sz="4800" b="1" i="1" cap="all" dirty="0"/>
              <a:t>informe de la Agenda de la Conferencia </a:t>
            </a:r>
            <a:r>
              <a:rPr lang="en-US" sz="4800" b="1" cap="all" dirty="0"/>
              <a:t>2016</a:t>
            </a:r>
            <a:endParaRPr lang="en-US" sz="4800" b="1" i="1" dirty="0">
              <a:latin typeface="Rockwell Condensed" panose="020606030504050201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-1331" y="448018"/>
            <a:ext cx="12207240" cy="82296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60" y="127720"/>
            <a:ext cx="2349689" cy="2244049"/>
          </a:xfrm>
          <a:prstGeom prst="rect">
            <a:avLst/>
          </a:prstGeom>
        </p:spPr>
      </p:pic>
      <p:sp>
        <p:nvSpPr>
          <p:cNvPr id="18" name="Subtitle 2"/>
          <p:cNvSpPr txBox="1">
            <a:spLocks/>
          </p:cNvSpPr>
          <p:nvPr/>
        </p:nvSpPr>
        <p:spPr>
          <a:xfrm>
            <a:off x="1010696" y="2477931"/>
            <a:ext cx="9767130" cy="3726892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75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Rockwell" panose="02060603020205020403" pitchFamily="18" charset="0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65000"/>
              <a:buFont typeface="Wingdings" panose="05000000000000000000" pitchFamily="2" charset="2"/>
              <a:buChar char="q"/>
              <a:defRPr sz="2600" kern="1200">
                <a:solidFill>
                  <a:schemeClr val="tx1"/>
                </a:solidFill>
                <a:latin typeface="Rockwell Condensed" panose="02060603050405020104" pitchFamily="18" charset="0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55000"/>
              <a:buFont typeface="Wingdings" panose="05000000000000000000" pitchFamily="2" charset="2"/>
              <a:buChar char="q"/>
              <a:defRPr sz="2400" kern="1200">
                <a:solidFill>
                  <a:schemeClr val="tx1"/>
                </a:solidFill>
                <a:latin typeface="Rockwell Condensed" panose="02060603050405020104" pitchFamily="18" charset="0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45000"/>
              <a:buFont typeface="Wingdings" panose="05000000000000000000" pitchFamily="2" charset="2"/>
              <a:buChar char="q"/>
              <a:defRPr sz="2200" kern="1200">
                <a:solidFill>
                  <a:schemeClr val="tx1"/>
                </a:solidFill>
                <a:latin typeface="Rockwell Condensed" panose="02060603050405020104" pitchFamily="18" charset="0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40000"/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Rockwell Condensed" panose="02060603050405020104" pitchFamily="18" charset="0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1200"/>
              </a:spcAft>
              <a:buBlip>
                <a:blip r:embed="rId6"/>
              </a:buBlip>
            </a:pPr>
            <a:r>
              <a:rPr lang="es-ES_tradnl" sz="3600" b="1" dirty="0" smtClean="0"/>
              <a:t> </a:t>
            </a:r>
            <a:r>
              <a:rPr lang="es-ES_tradnl" sz="3000" dirty="0" smtClean="0"/>
              <a:t>Hay tres videos adicionales disponibles en la red</a:t>
            </a:r>
          </a:p>
          <a:p>
            <a:pPr>
              <a:lnSpc>
                <a:spcPct val="100000"/>
              </a:lnSpc>
              <a:spcAft>
                <a:spcPts val="1200"/>
              </a:spcAft>
              <a:buBlip>
                <a:blip r:embed="rId6"/>
              </a:buBlip>
            </a:pPr>
            <a:r>
              <a:rPr lang="es-ES_tradnl" sz="3000" i="1" dirty="0" smtClean="0"/>
              <a:t> </a:t>
            </a:r>
            <a:r>
              <a:rPr lang="es-ES_tradnl" sz="3000" dirty="0" smtClean="0"/>
              <a:t>El </a:t>
            </a:r>
            <a:r>
              <a:rPr lang="es-ES_tradnl" sz="3000" i="1" dirty="0" smtClean="0"/>
              <a:t>IAC</a:t>
            </a:r>
            <a:r>
              <a:rPr lang="es-ES_tradnl" sz="3000" dirty="0" smtClean="0"/>
              <a:t> se puede bajar de la red o se pueden ordenar copias en papel con los Servicios Mundiales de NA</a:t>
            </a:r>
          </a:p>
          <a:p>
            <a:pPr>
              <a:lnSpc>
                <a:spcPct val="100000"/>
              </a:lnSpc>
              <a:spcAft>
                <a:spcPts val="1200"/>
              </a:spcAft>
              <a:buBlip>
                <a:blip r:embed="rId6"/>
              </a:buBlip>
            </a:pPr>
            <a:r>
              <a:rPr lang="es-ES_tradnl" sz="3000" dirty="0" smtClean="0"/>
              <a:t> </a:t>
            </a:r>
            <a:r>
              <a:rPr lang="es-ES_tradnl" sz="3000" dirty="0" smtClean="0">
                <a:hlinkClick r:id="rId7"/>
              </a:rPr>
              <a:t>www.na.org/conference</a:t>
            </a:r>
            <a:endParaRPr lang="es-ES_tradnl" sz="3000" dirty="0" smtClean="0"/>
          </a:p>
          <a:p>
            <a:pPr>
              <a:lnSpc>
                <a:spcPct val="100000"/>
              </a:lnSpc>
              <a:spcAft>
                <a:spcPts val="1200"/>
              </a:spcAft>
              <a:buBlip>
                <a:blip r:embed="rId6"/>
              </a:buBlip>
            </a:pPr>
            <a:r>
              <a:rPr lang="es-ES_tradnl" sz="3000" dirty="0" smtClean="0"/>
              <a:t> </a:t>
            </a:r>
            <a:r>
              <a:rPr lang="es-ES_tradnl" sz="3000" dirty="0" smtClean="0">
                <a:hlinkClick r:id="rId8"/>
              </a:rPr>
              <a:t>worldboard@na.org</a:t>
            </a:r>
            <a:r>
              <a:rPr lang="es-ES_tradnl" sz="3000" dirty="0" smtClean="0"/>
              <a:t> </a:t>
            </a:r>
          </a:p>
          <a:p>
            <a:pPr>
              <a:lnSpc>
                <a:spcPct val="100000"/>
              </a:lnSpc>
              <a:spcAft>
                <a:spcPts val="1200"/>
              </a:spcAft>
              <a:buBlip>
                <a:blip r:embed="rId6"/>
              </a:buBlip>
            </a:pPr>
            <a:endParaRPr lang="es-ES_tradnl" sz="3600" dirty="0" smtClean="0"/>
          </a:p>
        </p:txBody>
      </p:sp>
      <p:grpSp>
        <p:nvGrpSpPr>
          <p:cNvPr id="19" name="Group 18"/>
          <p:cNvGrpSpPr/>
          <p:nvPr/>
        </p:nvGrpSpPr>
        <p:grpSpPr>
          <a:xfrm>
            <a:off x="11191876" y="5760296"/>
            <a:ext cx="833270" cy="1017072"/>
            <a:chOff x="648738" y="5491333"/>
            <a:chExt cx="632207" cy="771659"/>
          </a:xfrm>
        </p:grpSpPr>
        <p:sp>
          <p:nvSpPr>
            <p:cNvPr id="20" name="Oval 19"/>
            <p:cNvSpPr/>
            <p:nvPr/>
          </p:nvSpPr>
          <p:spPr>
            <a:xfrm>
              <a:off x="648738" y="5491333"/>
              <a:ext cx="632207" cy="632206"/>
            </a:xfrm>
            <a:prstGeom prst="ellipse">
              <a:avLst/>
            </a:prstGeom>
            <a:blipFill dpi="0" rotWithShape="1">
              <a:blip r:embed="rId9">
                <a:duotone>
                  <a:srgbClr val="92278F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21" name="TextBox 7"/>
            <p:cNvSpPr txBox="1"/>
            <p:nvPr/>
          </p:nvSpPr>
          <p:spPr>
            <a:xfrm>
              <a:off x="1167558" y="6078326"/>
              <a:ext cx="1133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1096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®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109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710089" y="5550759"/>
              <a:ext cx="512092" cy="508201"/>
              <a:chOff x="702140" y="2161946"/>
              <a:chExt cx="875540" cy="868886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1121868" y="2161946"/>
                <a:ext cx="434966" cy="43891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702140" y="2591920"/>
                <a:ext cx="438912" cy="43891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712042" y="2161946"/>
                <a:ext cx="438912" cy="43891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1138768" y="2586687"/>
                <a:ext cx="438912" cy="43891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27542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99152" y="6260297"/>
            <a:ext cx="11274552" cy="36576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84" y="52813"/>
            <a:ext cx="11271240" cy="414710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09809" y="790585"/>
            <a:ext cx="86689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Rockwell" panose="02060603020205020403" pitchFamily="18" charset="0"/>
              </a:rPr>
              <a:t>El futuro de la CSM </a:t>
            </a:r>
            <a:br>
              <a:rPr lang="en-US" sz="6000" b="1" dirty="0" smtClean="0">
                <a:latin typeface="Rockwell" panose="02060603020205020403" pitchFamily="18" charset="0"/>
              </a:rPr>
            </a:br>
            <a:r>
              <a:rPr lang="en-US" sz="6000" b="1" dirty="0" smtClean="0">
                <a:latin typeface="Rockwell" panose="02060603020205020403" pitchFamily="18" charset="0"/>
              </a:rPr>
              <a:t>y </a:t>
            </a:r>
            <a:br>
              <a:rPr lang="en-US" sz="6000" b="1" dirty="0" smtClean="0">
                <a:latin typeface="Rockwell" panose="02060603020205020403" pitchFamily="18" charset="0"/>
              </a:rPr>
            </a:br>
            <a:r>
              <a:rPr lang="en-US" sz="6000" b="1" dirty="0" smtClean="0">
                <a:latin typeface="Rockwell" panose="02060603020205020403" pitchFamily="18" charset="0"/>
              </a:rPr>
              <a:t>el papel de las zonas</a:t>
            </a:r>
            <a:endParaRPr lang="en-US" sz="6000" b="1" dirty="0">
              <a:latin typeface="Rockwell" panose="02060603020205020403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329521" y="573651"/>
            <a:ext cx="1080904" cy="1188266"/>
            <a:chOff x="581415" y="2053856"/>
            <a:chExt cx="1080904" cy="1188266"/>
          </a:xfrm>
        </p:grpSpPr>
        <p:sp>
          <p:nvSpPr>
            <p:cNvPr id="3" name="Oval 2"/>
            <p:cNvSpPr/>
            <p:nvPr/>
          </p:nvSpPr>
          <p:spPr>
            <a:xfrm>
              <a:off x="581415" y="2053856"/>
              <a:ext cx="1080904" cy="1080902"/>
            </a:xfrm>
            <a:prstGeom prst="ellipse">
              <a:avLst/>
            </a:prstGeom>
            <a:blipFill dpi="0" rotWithShape="1">
              <a:blip r:embed="rId6">
                <a:duotone>
                  <a:srgbClr val="92278F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89506" y="2161946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5" name="TextBox 7"/>
            <p:cNvSpPr txBox="1"/>
            <p:nvPr/>
          </p:nvSpPr>
          <p:spPr>
            <a:xfrm>
              <a:off x="1468458" y="3057456"/>
              <a:ext cx="193861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514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®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8514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86309" y="2155458"/>
              <a:ext cx="875540" cy="868886"/>
              <a:chOff x="702140" y="2161946"/>
              <a:chExt cx="875540" cy="868886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121868" y="2161946"/>
                <a:ext cx="434966" cy="43891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702140" y="2591920"/>
                <a:ext cx="438912" cy="43891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9" name="Straight Connector 8"/>
              <p:cNvCxnSpPr/>
              <p:nvPr/>
            </p:nvCxnSpPr>
            <p:spPr>
              <a:xfrm flipV="1">
                <a:off x="712042" y="2161946"/>
                <a:ext cx="438912" cy="43891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1138768" y="2586687"/>
                <a:ext cx="438912" cy="43891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</p:grp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99963">
            <a:off x="8289602" y="3059150"/>
            <a:ext cx="3486403" cy="344123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48738" y="5727538"/>
            <a:ext cx="632207" cy="771659"/>
            <a:chOff x="648738" y="5491333"/>
            <a:chExt cx="632207" cy="771659"/>
          </a:xfrm>
        </p:grpSpPr>
        <p:sp>
          <p:nvSpPr>
            <p:cNvPr id="19" name="Oval 18"/>
            <p:cNvSpPr/>
            <p:nvPr/>
          </p:nvSpPr>
          <p:spPr>
            <a:xfrm>
              <a:off x="648738" y="5491333"/>
              <a:ext cx="632207" cy="632206"/>
            </a:xfrm>
            <a:prstGeom prst="ellipse">
              <a:avLst/>
            </a:prstGeom>
            <a:blipFill dpi="0" rotWithShape="1">
              <a:blip r:embed="rId6">
                <a:duotone>
                  <a:srgbClr val="92278F">
                    <a:shade val="45000"/>
                    <a:satMod val="135000"/>
                  </a:srgb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20" name="TextBox 7"/>
            <p:cNvSpPr txBox="1"/>
            <p:nvPr/>
          </p:nvSpPr>
          <p:spPr>
            <a:xfrm>
              <a:off x="1167558" y="6078326"/>
              <a:ext cx="1133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1096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®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71096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710089" y="5550759"/>
              <a:ext cx="512092" cy="508201"/>
              <a:chOff x="702140" y="2161946"/>
              <a:chExt cx="875540" cy="868886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>
                <a:off x="1121868" y="2161946"/>
                <a:ext cx="434966" cy="43891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702140" y="2591920"/>
                <a:ext cx="438912" cy="43891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712042" y="2161946"/>
                <a:ext cx="438912" cy="43891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1138768" y="2586687"/>
                <a:ext cx="438912" cy="43891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</p:grpSp>
      </p:grpSp>
      <p:sp>
        <p:nvSpPr>
          <p:cNvPr id="27" name="TextBox 26"/>
          <p:cNvSpPr txBox="1"/>
          <p:nvPr/>
        </p:nvSpPr>
        <p:spPr>
          <a:xfrm>
            <a:off x="1264352" y="5760533"/>
            <a:ext cx="4596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latin typeface="Rockwell" panose="02060603020205020403" pitchFamily="18" charset="0"/>
              </a:rPr>
              <a:t>IAC </a:t>
            </a:r>
            <a:r>
              <a:rPr lang="en-US" sz="3600" b="1" dirty="0" smtClean="0">
                <a:latin typeface="Rockwell" panose="02060603020205020403" pitchFamily="18" charset="0"/>
              </a:rPr>
              <a:t>2016</a:t>
            </a:r>
            <a:r>
              <a:rPr lang="en-US" sz="3600" b="1" i="1" dirty="0" smtClean="0">
                <a:latin typeface="Rockwell" panose="02060603020205020403" pitchFamily="18" charset="0"/>
              </a:rPr>
              <a:t>,</a:t>
            </a:r>
            <a:r>
              <a:rPr lang="en-US" sz="3600" b="1" dirty="0" smtClean="0">
                <a:latin typeface="Rockwell" panose="02060603020205020403" pitchFamily="18" charset="0"/>
              </a:rPr>
              <a:t> </a:t>
            </a:r>
            <a:r>
              <a:rPr lang="es-ES_tradnl" sz="3600" b="1" dirty="0" smtClean="0">
                <a:latin typeface="Rockwell" panose="02060603020205020403" pitchFamily="18" charset="0"/>
              </a:rPr>
              <a:t>página</a:t>
            </a:r>
            <a:r>
              <a:rPr lang="en-US" sz="3600" b="1" dirty="0" smtClean="0">
                <a:latin typeface="Rockwell" panose="02060603020205020403" pitchFamily="18" charset="0"/>
              </a:rPr>
              <a:t> </a:t>
            </a:r>
            <a:r>
              <a:rPr lang="en-US" sz="3600" b="1" dirty="0" smtClean="0">
                <a:latin typeface="Rockwell" panose="02060603020205020403" pitchFamily="18" charset="0"/>
              </a:rPr>
              <a:t>25</a:t>
            </a:r>
            <a:endParaRPr lang="en-US" sz="3600" b="1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43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398815" y="1445335"/>
            <a:ext cx="8876671" cy="82296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547572"/>
            <a:ext cx="12192000" cy="893208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Rockwell Condensed" panose="02060603050405020104" pitchFamily="18" charset="0"/>
              </a:rPr>
              <a:t>CSM 2014</a:t>
            </a:r>
            <a:endParaRPr lang="en-US" sz="4800" b="1" i="1" dirty="0">
              <a:latin typeface="Rockwell Condensed" panose="020606030504050201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0160" y="448018"/>
            <a:ext cx="10625328" cy="82296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Subtitle 61"/>
          <p:cNvSpPr>
            <a:spLocks noGrp="1"/>
          </p:cNvSpPr>
          <p:nvPr>
            <p:ph type="subTitle" idx="1"/>
          </p:nvPr>
        </p:nvSpPr>
        <p:spPr>
          <a:xfrm>
            <a:off x="1442140" y="2594389"/>
            <a:ext cx="10100285" cy="3535639"/>
          </a:xfrm>
          <a:ln w="69850" cmpd="dbl">
            <a:noFill/>
          </a:ln>
        </p:spPr>
        <p:txBody>
          <a:bodyPr>
            <a:noAutofit/>
          </a:bodyPr>
          <a:lstStyle/>
          <a:p>
            <a:pPr marL="571500" indent="-571500" algn="l">
              <a:spcAft>
                <a:spcPts val="1800"/>
              </a:spcAft>
              <a:buBlip>
                <a:blip r:embed="rId5"/>
              </a:buBlip>
            </a:pPr>
            <a:r>
              <a:rPr lang="es-ES_tradnl" sz="3600" dirty="0" smtClean="0"/>
              <a:t>En la CSM 2014 se tuvieron discusiones  sobre el futuro de la conferencia</a:t>
            </a:r>
          </a:p>
          <a:p>
            <a:pPr marL="571500" indent="-571500" algn="l">
              <a:spcAft>
                <a:spcPts val="1800"/>
              </a:spcAft>
              <a:buBlip>
                <a:blip r:embed="rId5"/>
              </a:buBlip>
            </a:pPr>
            <a:r>
              <a:rPr lang="es-ES_tradnl" sz="3600" dirty="0" smtClean="0"/>
              <a:t>¡No se tomaron decisiones!</a:t>
            </a:r>
          </a:p>
          <a:p>
            <a:pPr marL="571500" indent="-571500" algn="l">
              <a:spcAft>
                <a:spcPts val="1800"/>
              </a:spcAft>
              <a:buBlip>
                <a:blip r:embed="rId5"/>
              </a:buBlip>
            </a:pPr>
            <a:r>
              <a:rPr lang="es-ES_tradnl" sz="3600" dirty="0" smtClean="0"/>
              <a:t>La discusión continuara en la CSM 2016</a:t>
            </a:r>
            <a:endParaRPr lang="es-ES_tradnl" sz="3600" i="1" dirty="0" smtClean="0"/>
          </a:p>
          <a:p>
            <a:pPr algn="l">
              <a:spcAft>
                <a:spcPts val="1800"/>
              </a:spcAft>
            </a:pP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60" y="127720"/>
            <a:ext cx="2349689" cy="224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7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398815" y="1445335"/>
            <a:ext cx="8876671" cy="82296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7572"/>
            <a:ext cx="12191999" cy="893208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Rockwell Condensed" panose="02060603050405020104" pitchFamily="18" charset="0"/>
              </a:rPr>
              <a:t>CSM 2014</a:t>
            </a:r>
            <a:endParaRPr lang="en-US" sz="4800" b="1" i="1" dirty="0">
              <a:latin typeface="Rockwell Condensed" panose="020606030504050201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0160" y="448018"/>
            <a:ext cx="10625328" cy="82296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Subtitle 61"/>
          <p:cNvSpPr>
            <a:spLocks noGrp="1"/>
          </p:cNvSpPr>
          <p:nvPr>
            <p:ph type="subTitle" idx="1"/>
          </p:nvPr>
        </p:nvSpPr>
        <p:spPr>
          <a:xfrm>
            <a:off x="1337210" y="2264605"/>
            <a:ext cx="9747978" cy="4450987"/>
          </a:xfrm>
          <a:ln w="69850" cmpd="dbl">
            <a:noFill/>
          </a:ln>
        </p:spPr>
        <p:txBody>
          <a:bodyPr>
            <a:noAutofit/>
          </a:bodyPr>
          <a:lstStyle/>
          <a:p>
            <a:pPr marL="571500" indent="-571500" algn="l">
              <a:spcAft>
                <a:spcPts val="1800"/>
              </a:spcAft>
              <a:buBlip>
                <a:blip r:embed="rId5"/>
              </a:buBlip>
            </a:pPr>
            <a:r>
              <a:rPr lang="es-ES_tradnl" sz="3600" b="1" dirty="0" smtClean="0"/>
              <a:t>L</a:t>
            </a:r>
            <a:r>
              <a:rPr lang="es-ES_tradnl" sz="3600" dirty="0" smtClean="0"/>
              <a:t>a CSM es grande y costosa</a:t>
            </a:r>
          </a:p>
          <a:p>
            <a:pPr marL="571500" indent="-571500" algn="l">
              <a:spcAft>
                <a:spcPts val="1800"/>
              </a:spcAft>
              <a:buBlip>
                <a:blip r:embed="rId5"/>
              </a:buBlip>
            </a:pPr>
            <a:r>
              <a:rPr lang="es-ES_tradnl" sz="3600" dirty="0" smtClean="0"/>
              <a:t>Su eficacia esta en peligro</a:t>
            </a:r>
          </a:p>
          <a:p>
            <a:pPr marL="571500" indent="-571500" algn="l">
              <a:lnSpc>
                <a:spcPct val="100000"/>
              </a:lnSpc>
              <a:spcAft>
                <a:spcPts val="1800"/>
              </a:spcAft>
              <a:buBlip>
                <a:blip r:embed="rId5"/>
              </a:buBlip>
            </a:pPr>
            <a:r>
              <a:rPr lang="es-ES_tradnl" sz="3600" dirty="0" smtClean="0"/>
              <a:t>Las recomendaciones de la Junta Mundial en conferencias anteriores no han recibido apoyo y no han recibido suficiente atracción para generar cambios</a:t>
            </a:r>
            <a:endParaRPr lang="es-ES_tradnl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60" y="127720"/>
            <a:ext cx="2349689" cy="224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98815" y="1445335"/>
            <a:ext cx="8876671" cy="82296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547572"/>
            <a:ext cx="12191999" cy="893208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Rockwell Condensed" panose="02060603050405020104" pitchFamily="18" charset="0"/>
              </a:rPr>
              <a:t>CSM 2014</a:t>
            </a:r>
            <a:endParaRPr lang="en-US" sz="4800" b="1" i="1" dirty="0">
              <a:latin typeface="Rockwell Condensed" panose="020606030504050201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0160" y="448018"/>
            <a:ext cx="10625328" cy="82296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60" y="127720"/>
            <a:ext cx="2349689" cy="22440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27565" y="5018056"/>
            <a:ext cx="92705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b="1" dirty="0" smtClean="0">
                <a:solidFill>
                  <a:srgbClr val="7109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mental de las razones por las cuales nos reunimos</a:t>
            </a:r>
            <a:endParaRPr lang="es-ES_tradnl" sz="4400" b="1" dirty="0">
              <a:solidFill>
                <a:srgbClr val="7109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8623" y="1850010"/>
            <a:ext cx="8139660" cy="300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9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398815" y="1445335"/>
            <a:ext cx="8876671" cy="82296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7572"/>
            <a:ext cx="12191999" cy="893208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Rockwell Condensed" panose="02060603050405020104" pitchFamily="18" charset="0"/>
              </a:rPr>
              <a:t>El futuro de la CSM</a:t>
            </a:r>
            <a:endParaRPr lang="en-US" sz="4800" b="1" i="1" dirty="0">
              <a:latin typeface="Rockwell Condensed" panose="020606030504050201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0160" y="448018"/>
            <a:ext cx="10625328" cy="82296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Subtitle 61"/>
          <p:cNvSpPr>
            <a:spLocks noGrp="1"/>
          </p:cNvSpPr>
          <p:nvPr>
            <p:ph type="subTitle" idx="1"/>
          </p:nvPr>
        </p:nvSpPr>
        <p:spPr>
          <a:xfrm>
            <a:off x="1433828" y="2594389"/>
            <a:ext cx="10691668" cy="4196936"/>
          </a:xfrm>
          <a:ln w="69850" cmpd="dbl">
            <a:noFill/>
          </a:ln>
        </p:spPr>
        <p:txBody>
          <a:bodyPr>
            <a:noAutofit/>
          </a:bodyPr>
          <a:lstStyle/>
          <a:p>
            <a:pPr marL="571500" indent="-571500" algn="l">
              <a:spcBef>
                <a:spcPts val="0"/>
              </a:spcBef>
              <a:spcAft>
                <a:spcPts val="1200"/>
              </a:spcAft>
              <a:buBlip>
                <a:blip r:embed="rId5"/>
              </a:buBlip>
            </a:pPr>
            <a:r>
              <a:rPr lang="es-ES_tradnl" sz="3600" dirty="0" smtClean="0"/>
              <a:t>¿Quienes deben estar presentes en la CSM?</a:t>
            </a:r>
          </a:p>
          <a:p>
            <a:pPr marL="571500" indent="-571500" algn="l">
              <a:spcBef>
                <a:spcPts val="0"/>
              </a:spcBef>
              <a:spcAft>
                <a:spcPts val="1200"/>
              </a:spcAft>
              <a:buBlip>
                <a:blip r:embed="rId5"/>
              </a:buBlip>
            </a:pPr>
            <a:r>
              <a:rPr lang="es-ES_tradnl" sz="3600" dirty="0" smtClean="0"/>
              <a:t>¿Admisión zonal?</a:t>
            </a:r>
          </a:p>
          <a:p>
            <a:pPr marL="571500" indent="-571500" algn="l">
              <a:spcBef>
                <a:spcPts val="0"/>
              </a:spcBef>
              <a:spcAft>
                <a:spcPts val="1200"/>
              </a:spcAft>
              <a:buBlip>
                <a:blip r:embed="rId5"/>
              </a:buBlip>
            </a:pPr>
            <a:r>
              <a:rPr lang="es-ES_tradnl" sz="3600" dirty="0" smtClean="0"/>
              <a:t>¿En que dirección vamos?</a:t>
            </a:r>
          </a:p>
          <a:p>
            <a:pPr marL="571500" indent="-571500" algn="l">
              <a:spcBef>
                <a:spcPts val="0"/>
              </a:spcBef>
              <a:spcAft>
                <a:spcPts val="600"/>
              </a:spcAft>
              <a:buBlip>
                <a:blip r:embed="rId5"/>
              </a:buBlip>
            </a:pPr>
            <a:r>
              <a:rPr lang="es-ES_tradnl" sz="3600" dirty="0" smtClean="0"/>
              <a:t>El grupo de trabajo del Futuro de la CSM creo – dos conversaciones:</a:t>
            </a:r>
          </a:p>
          <a:p>
            <a:pPr marL="1485900" lvl="2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S_tradnl" sz="3200" dirty="0" smtClean="0"/>
              <a:t>El papel de las zonas en sus comunidades</a:t>
            </a:r>
          </a:p>
          <a:p>
            <a:pPr marL="1485900" lvl="2" indent="-571500" algn="l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s-ES_tradnl" sz="3200" dirty="0" smtClean="0"/>
              <a:t>Una CSM sostenible y eficaz</a:t>
            </a:r>
          </a:p>
          <a:p>
            <a:pPr algn="l">
              <a:spcAft>
                <a:spcPts val="1800"/>
              </a:spcAft>
            </a:pPr>
            <a:endParaRPr lang="es-ES_tradnl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60" y="127720"/>
            <a:ext cx="2349689" cy="224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35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398815" y="1445335"/>
            <a:ext cx="8876671" cy="82296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0313"/>
            <a:ext cx="12192000" cy="915022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El futuro de la CSM</a:t>
            </a:r>
            <a:endParaRPr lang="en-US" sz="4800" b="1" i="1" dirty="0"/>
          </a:p>
        </p:txBody>
      </p:sp>
      <p:sp>
        <p:nvSpPr>
          <p:cNvPr id="40" name="Rectangle 39"/>
          <p:cNvSpPr/>
          <p:nvPr/>
        </p:nvSpPr>
        <p:spPr>
          <a:xfrm>
            <a:off x="650160" y="448018"/>
            <a:ext cx="10625328" cy="82296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Subtitle 61"/>
          <p:cNvSpPr>
            <a:spLocks noGrp="1"/>
          </p:cNvSpPr>
          <p:nvPr>
            <p:ph type="subTitle" idx="1"/>
          </p:nvPr>
        </p:nvSpPr>
        <p:spPr>
          <a:xfrm>
            <a:off x="1433828" y="2078182"/>
            <a:ext cx="10301524" cy="4868883"/>
          </a:xfrm>
          <a:ln w="69850" cmpd="dbl">
            <a:noFill/>
          </a:ln>
        </p:spPr>
        <p:txBody>
          <a:bodyPr>
            <a:noAutofit/>
          </a:bodyPr>
          <a:lstStyle/>
          <a:p>
            <a:pPr marL="457200" indent="-457200" algn="l">
              <a:lnSpc>
                <a:spcPct val="100000"/>
              </a:lnSpc>
              <a:spcAft>
                <a:spcPts val="1200"/>
              </a:spcAft>
              <a:buBlip>
                <a:blip r:embed="rId5"/>
              </a:buBlip>
            </a:pPr>
            <a:r>
              <a:rPr lang="es-ES_tradnl" sz="3600" dirty="0" smtClean="0"/>
              <a:t>El paquete de información sobre las zonas se creo para discutir estos temas en las regiones y para preparar a los delegados para la CSM 2016:</a:t>
            </a:r>
          </a:p>
          <a:p>
            <a:pPr marL="1257300" lvl="2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_tradnl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Datos de los talleres del papel de las zonas</a:t>
            </a:r>
          </a:p>
          <a:p>
            <a:pPr marL="1257300" lvl="2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_tradnl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Datos de las encuestas de las zonas </a:t>
            </a:r>
          </a:p>
          <a:p>
            <a:pPr marL="1257300" lvl="2" indent="-342900" algn="l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ES_tradnl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PowerPoint/Video del futuro de la CSM </a:t>
            </a:r>
          </a:p>
          <a:p>
            <a:pPr>
              <a:spcBef>
                <a:spcPts val="600"/>
              </a:spcBef>
            </a:pPr>
            <a:r>
              <a:rPr lang="es-ES_tradnl" sz="3600" dirty="0" smtClean="0">
                <a:solidFill>
                  <a:schemeClr val="accent6">
                    <a:lumMod val="75000"/>
                  </a:schemeClr>
                </a:solidFill>
                <a:hlinkClick r:id="rId6"/>
              </a:rPr>
              <a:t>www.na.org/future</a:t>
            </a:r>
            <a:r>
              <a:rPr lang="es-ES_tradnl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l">
              <a:spcAft>
                <a:spcPts val="1800"/>
              </a:spcAft>
            </a:pPr>
            <a:endParaRPr lang="es-ES_tradnl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61" y="127720"/>
            <a:ext cx="2203928" cy="210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5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398815" y="1445335"/>
            <a:ext cx="8876671" cy="82296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7572"/>
            <a:ext cx="12191999" cy="893208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Rockwell Condensed" panose="02060603050405020104" pitchFamily="18" charset="0"/>
              </a:rPr>
              <a:t>Discusiones de la CSM 2016</a:t>
            </a:r>
            <a:endParaRPr lang="en-US" sz="4800" b="1" i="1" dirty="0">
              <a:latin typeface="Rockwell Condensed" panose="020606030504050201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0160" y="448018"/>
            <a:ext cx="10625328" cy="82296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Subtitle 61"/>
          <p:cNvSpPr>
            <a:spLocks noGrp="1"/>
          </p:cNvSpPr>
          <p:nvPr>
            <p:ph type="subTitle" idx="1"/>
          </p:nvPr>
        </p:nvSpPr>
        <p:spPr>
          <a:xfrm>
            <a:off x="1105121" y="1754923"/>
            <a:ext cx="10691668" cy="5014012"/>
          </a:xfrm>
          <a:ln w="69850" cmpd="dbl">
            <a:noFill/>
          </a:ln>
        </p:spPr>
        <p:txBody>
          <a:bodyPr>
            <a:noAutofit/>
          </a:bodyPr>
          <a:lstStyle/>
          <a:p>
            <a:pPr marL="571500" indent="-571500" algn="l">
              <a:spcBef>
                <a:spcPts val="0"/>
              </a:spcBef>
              <a:spcAft>
                <a:spcPts val="1200"/>
              </a:spcAft>
              <a:buBlip>
                <a:blip r:embed="rId5"/>
              </a:buBlip>
            </a:pPr>
            <a:r>
              <a:rPr lang="es-ES_tradnl" sz="3600" dirty="0" smtClean="0"/>
              <a:t>¿Nos dirigimos a una conferencia con escaños zonales?</a:t>
            </a:r>
          </a:p>
          <a:p>
            <a:pPr marL="571500" indent="-571500" algn="l">
              <a:spcBef>
                <a:spcPts val="0"/>
              </a:spcBef>
              <a:spcAft>
                <a:spcPts val="1200"/>
              </a:spcAft>
              <a:buBlip>
                <a:blip r:embed="rId5"/>
              </a:buBlip>
            </a:pPr>
            <a:r>
              <a:rPr lang="es-ES_tradnl" sz="3600" dirty="0" smtClean="0"/>
              <a:t>¿Qué nos hará falta, como conferencia, para negociar una solución factible?</a:t>
            </a:r>
          </a:p>
          <a:p>
            <a:pPr marL="571500" indent="-571500" algn="l">
              <a:spcBef>
                <a:spcPts val="0"/>
              </a:spcBef>
              <a:spcAft>
                <a:spcPts val="1200"/>
              </a:spcAft>
              <a:buBlip>
                <a:blip r:embed="rId5"/>
              </a:buBlip>
            </a:pPr>
            <a:r>
              <a:rPr lang="es-ES_tradnl" sz="3600" dirty="0" smtClean="0"/>
              <a:t>¿Cual es el criterio de admisión a la CSM?</a:t>
            </a:r>
          </a:p>
          <a:p>
            <a:pPr marL="571500" indent="-571500" algn="l">
              <a:spcBef>
                <a:spcPts val="0"/>
              </a:spcBef>
              <a:spcAft>
                <a:spcPts val="1200"/>
              </a:spcAft>
              <a:buBlip>
                <a:blip r:embed="rId5"/>
              </a:buBlip>
            </a:pPr>
            <a:r>
              <a:rPr lang="es-ES_tradnl" sz="3600" dirty="0" smtClean="0"/>
              <a:t>La preocupación principal de la JM: que la CSM llegue a un acuerdo sobre algún tipo de visión que alcance un umbral de sostenibilidad y eficacia.  </a:t>
            </a:r>
            <a:endParaRPr lang="es-ES_tradnl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29" y="-97909"/>
            <a:ext cx="1921985" cy="18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4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9.0&quot;&gt;&lt;object type=&quot;1&quot; unique_id=&quot;10001&quot;&gt;&lt;object type=&quot;2&quot; unique_id=&quot;12421&quot;&gt;&lt;object type=&quot;3&quot; unique_id=&quot;12422&quot;&gt;&lt;property id=&quot;20148&quot; value=&quot;5&quot;/&gt;&lt;property id=&quot;20300&quot; value=&quot;Slide 1&quot;/&gt;&lt;property id=&quot;20307&quot; value=&quot;288&quot;/&gt;&lt;/object&gt;&lt;object type=&quot;3&quot; unique_id=&quot;12423&quot;&gt;&lt;property id=&quot;20148&quot; value=&quot;5&quot;/&gt;&lt;property id=&quot;20300&quot; value=&quot;Slide 2&quot;/&gt;&lt;property id=&quot;20307&quot; value=&quot;259&quot;/&gt;&lt;/object&gt;&lt;object type=&quot;3&quot; unique_id=&quot;12424&quot;&gt;&lt;property id=&quot;20148&quot; value=&quot;5&quot;/&gt;&lt;property id=&quot;20300&quot; value=&quot;Slide 3&quot;/&gt;&lt;property id=&quot;20307&quot; value=&quot;265&quot;/&gt;&lt;/object&gt;&lt;object type=&quot;3&quot; unique_id=&quot;12425&quot;&gt;&lt;property id=&quot;20148&quot; value=&quot;5&quot;/&gt;&lt;property id=&quot;20300&quot; value=&quot;Slide 4 - &amp;quot;WSC 2014&amp;quot;&quot;/&gt;&lt;property id=&quot;20307&quot; value=&quot;260&quot;/&gt;&lt;/object&gt;&lt;object type=&quot;3&quot; unique_id=&quot;12426&quot;&gt;&lt;property id=&quot;20148&quot; value=&quot;5&quot;/&gt;&lt;property id=&quot;20300&quot; value=&quot;Slide 5 - &amp;quot;WSC 2014&amp;quot;&quot;/&gt;&lt;property id=&quot;20307&quot; value=&quot;298&quot;/&gt;&lt;/object&gt;&lt;object type=&quot;3&quot; unique_id=&quot;12427&quot;&gt;&lt;property id=&quot;20148&quot; value=&quot;5&quot;/&gt;&lt;property id=&quot;20300&quot; value=&quot;Slide 6 - &amp;quot;WSC 2014&amp;quot;&quot;/&gt;&lt;property id=&quot;20307&quot; value=&quot;299&quot;/&gt;&lt;/object&gt;&lt;object type=&quot;3&quot; unique_id=&quot;12428&quot;&gt;&lt;property id=&quot;20148&quot; value=&quot;5&quot;/&gt;&lt;property id=&quot;20300&quot; value=&quot;Slide 7 - &amp;quot;The Future of the WSC&amp;quot;&quot;/&gt;&lt;property id=&quot;20307&quot; value=&quot;300&quot;/&gt;&lt;/object&gt;&lt;object type=&quot;3&quot; unique_id=&quot;12429&quot;&gt;&lt;property id=&quot;20148&quot; value=&quot;5&quot;/&gt;&lt;property id=&quot;20300&quot; value=&quot;Slide 8 - &amp;quot;The Future of the WSC&amp;quot;&quot;/&gt;&lt;property id=&quot;20307&quot; value=&quot;271&quot;/&gt;&lt;/object&gt;&lt;object type=&quot;3&quot; unique_id=&quot;12430&quot;&gt;&lt;property id=&quot;20148&quot; value=&quot;5&quot;/&gt;&lt;property id=&quot;20300&quot; value=&quot;Slide 9 - &amp;quot;WSC 2016 Discussions&amp;quot;&quot;/&gt;&lt;property id=&quot;20307&quot; value=&quot;301&quot;/&gt;&lt;/object&gt;&lt;object type=&quot;3&quot; unique_id=&quot;12431&quot;&gt;&lt;property id=&quot;20148&quot; value=&quot;5&quot;/&gt;&lt;property id=&quot;20300&quot; value=&quot;Slide 10 - &amp;quot;2016 CONFERENCE AGENDA REPORT&amp;quot;&quot;/&gt;&lt;property id=&quot;20307&quot; value=&quot;291&quot;/&gt;&lt;/object&gt;&lt;object type=&quot;3&quot; unique_id=&quot;12432&quot;&gt;&lt;property id=&quot;20148&quot; value=&quot;5&quot;/&gt;&lt;property id=&quot;20300&quot; value=&quot;Slide 11&quot;/&gt;&lt;property id=&quot;20307&quot; value=&quot;276&quot;/&gt;&lt;/object&gt;&lt;object type=&quot;3&quot; unique_id=&quot;12433&quot;&gt;&lt;property id=&quot;20148&quot; value=&quot;5&quot;/&gt;&lt;property id=&quot;20300&quot; value=&quot;Slide 12&quot;/&gt;&lt;property id=&quot;20307&quot; value=&quot;266&quot;/&gt;&lt;/object&gt;&lt;object type=&quot;3&quot; unique_id=&quot;12434&quot;&gt;&lt;property id=&quot;20148&quot; value=&quot;5&quot;/&gt;&lt;property id=&quot;20300&quot; value=&quot;Slide 13&quot;/&gt;&lt;property id=&quot;20307&quot; value=&quot;274&quot;/&gt;&lt;/object&gt;&lt;object type=&quot;3&quot; unique_id=&quot;12435&quot;&gt;&lt;property id=&quot;20148&quot; value=&quot;5&quot;/&gt;&lt;property id=&quot;20300&quot; value=&quot;Slide 14&quot;/&gt;&lt;property id=&quot;20307&quot; value=&quot;275&quot;/&gt;&lt;/object&gt;&lt;object type=&quot;3&quot; unique_id=&quot;12436&quot;&gt;&lt;property id=&quot;20148&quot; value=&quot;5&quot;/&gt;&lt;property id=&quot;20300&quot; value=&quot;Slide 15&quot;/&gt;&lt;property id=&quot;20307&quot; value=&quot;294&quot;/&gt;&lt;/object&gt;&lt;object type=&quot;3&quot; unique_id=&quot;12437&quot;&gt;&lt;property id=&quot;20148&quot; value=&quot;5&quot;/&gt;&lt;property id=&quot;20300&quot; value=&quot;Slide 16 - &amp;quot;2016 CONFERENCE AGENDA REPORT&amp;quot;&quot;/&gt;&lt;property id=&quot;20307&quot; value=&quot;292&quot;/&gt;&lt;/object&gt;&lt;object type=&quot;3&quot; unique_id=&quot;12438&quot;&gt;&lt;property id=&quot;20148&quot; value=&quot;5&quot;/&gt;&lt;property id=&quot;20300&quot; value=&quot;Slide 17&quot;/&gt;&lt;property id=&quot;20307&quot; value=&quot;277&quot;/&gt;&lt;/object&gt;&lt;object type=&quot;3&quot; unique_id=&quot;12439&quot;&gt;&lt;property id=&quot;20148&quot; value=&quot;5&quot;/&gt;&lt;property id=&quot;20300&quot; value=&quot;Slide 18&quot;/&gt;&lt;property id=&quot;20307&quot; value=&quot;264&quot;/&gt;&lt;/object&gt;&lt;object type=&quot;3&quot; unique_id=&quot;12440&quot;&gt;&lt;property id=&quot;20148&quot; value=&quot;5&quot;/&gt;&lt;property id=&quot;20300&quot; value=&quot;Slide 19&quot;/&gt;&lt;property id=&quot;20307&quot; value=&quot;302&quot;/&gt;&lt;/object&gt;&lt;object type=&quot;3&quot; unique_id=&quot;12441&quot;&gt;&lt;property id=&quot;20148&quot; value=&quot;5&quot;/&gt;&lt;property id=&quot;20300&quot; value=&quot;Slide 20&quot;/&gt;&lt;property id=&quot;20307&quot; value=&quot;303&quot;/&gt;&lt;/object&gt;&lt;object type=&quot;3&quot; unique_id=&quot;12442&quot;&gt;&lt;property id=&quot;20148&quot; value=&quot;5&quot;/&gt;&lt;property id=&quot;20300&quot; value=&quot;Slide 21&quot;/&gt;&lt;property id=&quot;20307&quot; value=&quot;281&quot;/&gt;&lt;/object&gt;&lt;object type=&quot;3&quot; unique_id=&quot;12443&quot;&gt;&lt;property id=&quot;20148&quot; value=&quot;5&quot;/&gt;&lt;property id=&quot;20300&quot; value=&quot;Slide 22&quot;/&gt;&lt;property id=&quot;20307&quot; value=&quot;304&quot;/&gt;&lt;/object&gt;&lt;object type=&quot;3&quot; unique_id=&quot;12444&quot;&gt;&lt;property id=&quot;20148&quot; value=&quot;5&quot;/&gt;&lt;property id=&quot;20300&quot; value=&quot;Slide 23&quot;/&gt;&lt;property id=&quot;20307&quot; value=&quot;305&quot;/&gt;&lt;/object&gt;&lt;object type=&quot;3&quot; unique_id=&quot;12445&quot;&gt;&lt;property id=&quot;20148&quot; value=&quot;5&quot;/&gt;&lt;property id=&quot;20300&quot; value=&quot;Slide 24&quot;/&gt;&lt;property id=&quot;20307&quot; value=&quot;285&quot;/&gt;&lt;/object&gt;&lt;object type=&quot;3&quot; unique_id=&quot;12446&quot;&gt;&lt;property id=&quot;20148&quot; value=&quot;5&quot;/&gt;&lt;property id=&quot;20300&quot; value=&quot;Slide 25&quot;/&gt;&lt;property id=&quot;20307&quot; value=&quot;286&quot;/&gt;&lt;/object&gt;&lt;object type=&quot;3&quot; unique_id=&quot;12447&quot;&gt;&lt;property id=&quot;20148&quot; value=&quot;5&quot;/&gt;&lt;property id=&quot;20300&quot; value=&quot;Slide 26 - &amp;quot;2016 CONFERENCE AGENDA REPORT&amp;quot;&quot;/&gt;&lt;property id=&quot;20307&quot; value=&quot;293&quot;/&gt;&lt;/object&gt;&lt;object type=&quot;3&quot; unique_id=&quot;12448&quot;&gt;&lt;property id=&quot;20148&quot; value=&quot;5&quot;/&gt;&lt;property id=&quot;20300&quot; value=&quot;Slide 27 - &amp;quot;2016 CONFERENCE AGENDA REPORT&amp;quot;&quot;/&gt;&lt;property id=&quot;20307&quot; value=&quot;297&quot;/&gt;&lt;/object&gt;&lt;/object&gt;&lt;object type=&quot;8&quot; unique_id=&quot;12477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C31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</TotalTime>
  <Words>998</Words>
  <Application>Microsoft Office PowerPoint</Application>
  <PresentationFormat>Widescreen</PresentationFormat>
  <Paragraphs>167</Paragraphs>
  <Slides>27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Rockwell</vt:lpstr>
      <vt:lpstr>Rockwell Condensed</vt:lpstr>
      <vt:lpstr>Times New Roman</vt:lpstr>
      <vt:lpstr>Wingdings</vt:lpstr>
      <vt:lpstr>Office Theme</vt:lpstr>
      <vt:lpstr>1_Office Theme</vt:lpstr>
      <vt:lpstr>Acrobat Document</vt:lpstr>
      <vt:lpstr>PowerPoint Presentation</vt:lpstr>
      <vt:lpstr>PowerPoint Presentation</vt:lpstr>
      <vt:lpstr>PowerPoint Presentation</vt:lpstr>
      <vt:lpstr>CSM 2014</vt:lpstr>
      <vt:lpstr>CSM 2014</vt:lpstr>
      <vt:lpstr>CSM 2014</vt:lpstr>
      <vt:lpstr>El futuro de la CSM</vt:lpstr>
      <vt:lpstr>El futuro de la CSM</vt:lpstr>
      <vt:lpstr>Discusiones de la CSM 2016</vt:lpstr>
      <vt:lpstr>INForme de la agenda  de la conferencia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INForme de la agenda  de la conferencia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informe de la Agenda de la Conferencia 2016</vt:lpstr>
      <vt:lpstr>informe de la Agenda de la Conferencia 2016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 Jenkins</dc:creator>
  <cp:lastModifiedBy>Johnny Lamprea</cp:lastModifiedBy>
  <cp:revision>105</cp:revision>
  <dcterms:created xsi:type="dcterms:W3CDTF">2015-11-19T18:34:59Z</dcterms:created>
  <dcterms:modified xsi:type="dcterms:W3CDTF">2016-01-15T19:36:17Z</dcterms:modified>
</cp:coreProperties>
</file>