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notesMasterIdLst>
    <p:notesMasterId r:id="rId13"/>
  </p:notesMasterIdLst>
  <p:sldIdLst>
    <p:sldId id="256" r:id="rId2"/>
    <p:sldId id="259" r:id="rId3"/>
    <p:sldId id="260" r:id="rId4"/>
    <p:sldId id="264" r:id="rId5"/>
    <p:sldId id="261" r:id="rId6"/>
    <p:sldId id="265" r:id="rId7"/>
    <p:sldId id="262" r:id="rId8"/>
    <p:sldId id="266" r:id="rId9"/>
    <p:sldId id="267" r:id="rId10"/>
    <p:sldId id="269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7" autoAdjust="0"/>
    <p:restoredTop sz="94533" autoAdjust="0"/>
  </p:normalViewPr>
  <p:slideViewPr>
    <p:cSldViewPr snapToGrid="0">
      <p:cViewPr>
        <p:scale>
          <a:sx n="104" d="100"/>
          <a:sy n="104" d="100"/>
        </p:scale>
        <p:origin x="-312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19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5AFB-C488-40D3-9B1D-D895AE53915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DA31-6B5E-4728-9A53-E57FC8F8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1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0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4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8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13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id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hyperlink" Target="mailto:wb@n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868" y="772599"/>
            <a:ext cx="5445337" cy="2673128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Привлечение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ru-RU" sz="4400" dirty="0" smtClean="0"/>
              <a:t>членов сообщества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>в служение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pic>
        <p:nvPicPr>
          <p:cNvPr id="1026" name="Picture 2" descr="C:\Users\Admin\Desktop\wsc2018_vision (RU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5" y="3355522"/>
            <a:ext cx="2583127" cy="16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831477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Обсуждение </a:t>
            </a:r>
            <a:r>
              <a:rPr lang="ru-RU" sz="3600" dirty="0"/>
              <a:t>в большой группе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78618"/>
            <a:ext cx="5817229" cy="3382308"/>
          </a:xfrm>
        </p:spPr>
        <p:txBody>
          <a:bodyPr>
            <a:noAutofit/>
          </a:bodyPr>
          <a:lstStyle/>
          <a:p>
            <a:r>
              <a:rPr lang="ru-RU" sz="3000" dirty="0"/>
              <a:t>Что мы можем изменить в нашем отношении и практике, чтобы привлечь </a:t>
            </a:r>
            <a:r>
              <a:rPr lang="ru-RU" sz="3000" dirty="0" smtClean="0"/>
              <a:t>в служение </a:t>
            </a:r>
            <a:r>
              <a:rPr lang="ru-RU" sz="3000" dirty="0"/>
              <a:t>группы людей, которых нам не хватает, например, молодежь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50" dirty="0"/>
              <a:t>Дальнейшие шаги</a:t>
            </a:r>
            <a:endParaRPr lang="en-US" sz="405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6682" y="1261482"/>
            <a:ext cx="5312134" cy="3171935"/>
          </a:xfrm>
        </p:spPr>
        <p:txBody>
          <a:bodyPr/>
          <a:lstStyle/>
          <a:p>
            <a:pPr marL="0" indent="0">
              <a:lnSpc>
                <a:spcPts val="2800"/>
              </a:lnSpc>
              <a:spcBef>
                <a:spcPts val="2200"/>
              </a:spcBef>
              <a:buNone/>
            </a:pPr>
            <a:r>
              <a:rPr lang="ru-RU" sz="2700" dirty="0"/>
              <a:t>Спасибо за участие</a:t>
            </a:r>
            <a:r>
              <a:rPr lang="en-US" sz="2700" dirty="0" smtClean="0"/>
              <a:t>.</a:t>
            </a:r>
          </a:p>
          <a:p>
            <a:pPr marL="0" indent="0">
              <a:lnSpc>
                <a:spcPts val="2800"/>
              </a:lnSpc>
              <a:spcBef>
                <a:spcPts val="2200"/>
              </a:spcBef>
              <a:buNone/>
            </a:pPr>
            <a:r>
              <a:rPr lang="ru-RU" sz="2700" dirty="0"/>
              <a:t>Материалы к остальным ГТО вы можете найти по адресу</a:t>
            </a:r>
            <a:r>
              <a:rPr lang="en-US" sz="2700" dirty="0" smtClean="0"/>
              <a:t> </a:t>
            </a:r>
            <a:r>
              <a:rPr lang="en-US" sz="2700" dirty="0" smtClean="0">
                <a:hlinkClick r:id="rId3"/>
              </a:rPr>
              <a:t>www.na.org/idt</a:t>
            </a:r>
            <a:r>
              <a:rPr lang="en-US" sz="2700" dirty="0" smtClean="0"/>
              <a:t>.</a:t>
            </a:r>
          </a:p>
          <a:p>
            <a:pPr marL="0" indent="0">
              <a:lnSpc>
                <a:spcPts val="2800"/>
              </a:lnSpc>
              <a:spcBef>
                <a:spcPts val="2200"/>
              </a:spcBef>
              <a:buNone/>
            </a:pPr>
            <a:r>
              <a:rPr lang="ru-RU" sz="2700" dirty="0"/>
              <a:t>Свои пожелание можете отправлять на адрес</a:t>
            </a:r>
            <a:r>
              <a:rPr lang="en-US" sz="2700" dirty="0" smtClean="0"/>
              <a:t> </a:t>
            </a:r>
            <a:r>
              <a:rPr lang="en-US" sz="2700" dirty="0" smtClean="0">
                <a:hlinkClick r:id="rId4"/>
              </a:rPr>
              <a:t>wb@na.org</a:t>
            </a:r>
            <a:r>
              <a:rPr lang="en-US" sz="2700" dirty="0" smtClean="0"/>
              <a:t>.</a:t>
            </a:r>
            <a:endParaRPr lang="en-US" sz="27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3124200"/>
            <a:ext cx="3365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pic>
        <p:nvPicPr>
          <p:cNvPr id="4" name="Picture 2" descr="C:\Users\Admin\Desktop\id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78641"/>
            <a:ext cx="5678424" cy="4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67" y="808464"/>
            <a:ext cx="5413297" cy="2854712"/>
          </a:xfrm>
        </p:spPr>
        <p:txBody>
          <a:bodyPr>
            <a:noAutofit/>
          </a:bodyPr>
          <a:lstStyle/>
          <a:p>
            <a:r>
              <a:rPr lang="ru-RU" sz="4200" b="1" dirty="0"/>
              <a:t>Где бы вы были, не будь у вас возможности услышать весть АН?</a:t>
            </a:r>
            <a:r>
              <a:rPr lang="en-US" sz="4200" b="1" dirty="0" smtClean="0"/>
              <a:t> 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RU_Vision_2016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74" y="0"/>
            <a:ext cx="526580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97774" y="2350121"/>
            <a:ext cx="5265807" cy="57162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9" name="Pentagon 8"/>
          <p:cNvSpPr/>
          <p:nvPr/>
        </p:nvSpPr>
        <p:spPr>
          <a:xfrm>
            <a:off x="633828" y="2506110"/>
            <a:ext cx="906843" cy="41563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/>
              <a:t>Первая Концепция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78618"/>
            <a:ext cx="5938519" cy="3382308"/>
          </a:xfrm>
        </p:spPr>
        <p:txBody>
          <a:bodyPr>
            <a:noAutofit/>
          </a:bodyPr>
          <a:lstStyle/>
          <a:p>
            <a:r>
              <a:rPr lang="ru-RU" sz="3000" dirty="0" smtClean="0"/>
              <a:t>Выполняя </a:t>
            </a:r>
            <a:r>
              <a:rPr lang="ru-RU" sz="3000" dirty="0"/>
              <a:t>главное предназначение Сообщества, группы АН объединились, чтобы создать структуру, которая развивает, координирует и поддерживает обслуживание АН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/>
              <a:t>Базовый текст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78618"/>
            <a:ext cx="5817229" cy="3382308"/>
          </a:xfrm>
        </p:spPr>
        <p:txBody>
          <a:bodyPr>
            <a:noAutofit/>
          </a:bodyPr>
          <a:lstStyle/>
          <a:p>
            <a:r>
              <a:rPr lang="ru-RU" sz="3000" dirty="0" smtClean="0"/>
              <a:t>Всё</a:t>
            </a:r>
            <a:r>
              <a:rPr lang="ru-RU" sz="3000" dirty="0"/>
              <a:t>, что делается в АН, должно руководствоваться только желанием более успешно нести весть о выздоровлении тем зависимым, которые всё ещё страдают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pic>
        <p:nvPicPr>
          <p:cNvPr id="1026" name="Picture 2" descr="C:\Users\Admin\Desktop\Service Structure_v3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0"/>
            <a:ext cx="56144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pic>
        <p:nvPicPr>
          <p:cNvPr id="2050" name="Picture 2" descr="C:\Users\Admin\Desktop\World service system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" y="0"/>
            <a:ext cx="56740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Обсуждение </a:t>
            </a:r>
            <a:r>
              <a:rPr lang="ru-RU" sz="3600" dirty="0"/>
              <a:t>в малой группе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7" y="1261482"/>
            <a:ext cx="6863857" cy="396042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300" dirty="0"/>
              <a:t>Каким бы было Сообщество АН без </a:t>
            </a:r>
            <a:r>
              <a:rPr lang="ru-RU" sz="2300" dirty="0" smtClean="0"/>
              <a:t>служения?</a:t>
            </a:r>
            <a:r>
              <a:rPr lang="en-US" sz="2300" dirty="0" smtClean="0"/>
              <a:t> </a:t>
            </a:r>
            <a:r>
              <a:rPr lang="ru-RU" sz="2300" dirty="0" smtClean="0"/>
              <a:t>Почему </a:t>
            </a:r>
            <a:r>
              <a:rPr lang="ru-RU" sz="2300" dirty="0"/>
              <a:t>служение является такой важной частью Программы АН?</a:t>
            </a:r>
            <a:r>
              <a:rPr lang="en-US" sz="2300" dirty="0" smtClean="0"/>
              <a:t> </a:t>
            </a:r>
            <a:endParaRPr lang="en-US" sz="2300" dirty="0"/>
          </a:p>
          <a:p>
            <a:pPr marL="514350" lvl="0" indent="-514350">
              <a:buFont typeface="+mj-lt"/>
              <a:buAutoNum type="arabicPeriod"/>
            </a:pPr>
            <a:r>
              <a:rPr lang="ru-RU" sz="2300" dirty="0"/>
              <a:t>В чем польза служения, и как </a:t>
            </a:r>
            <a:r>
              <a:rPr lang="ru-RU" sz="2300" dirty="0" smtClean="0"/>
              <a:t>оно </a:t>
            </a:r>
            <a:r>
              <a:rPr lang="ru-RU" sz="2300" dirty="0"/>
              <a:t>влияет на наше личное выздоровление</a:t>
            </a:r>
            <a:r>
              <a:rPr lang="en-US" sz="2300" dirty="0" smtClean="0"/>
              <a:t>? </a:t>
            </a:r>
            <a:endParaRPr lang="en-US" sz="2300" dirty="0"/>
          </a:p>
          <a:p>
            <a:pPr marL="514350" lvl="0" indent="-514350">
              <a:buFont typeface="+mj-lt"/>
              <a:buAutoNum type="arabicPeriod"/>
            </a:pPr>
            <a:r>
              <a:rPr lang="ru-RU" sz="2300" dirty="0"/>
              <a:t>Как я могу помочь привлечь членов сообщества </a:t>
            </a:r>
            <a:r>
              <a:rPr lang="ru-RU" sz="2300" dirty="0" smtClean="0"/>
              <a:t>в служение, </a:t>
            </a:r>
            <a:r>
              <a:rPr lang="ru-RU" sz="2300" dirty="0"/>
              <a:t>и что я могу сделать, чтобы они получили такой же положительный опыт, который был у меня</a:t>
            </a:r>
            <a:r>
              <a:rPr lang="en-US" sz="2300" dirty="0" smtClean="0"/>
              <a:t>?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</TotalTime>
  <Words>195</Words>
  <Application>Microsoft Office PowerPoint</Application>
  <PresentationFormat>Экран (16:9)</PresentationFormat>
  <Paragraphs>26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Facet</vt:lpstr>
      <vt:lpstr>Привлечение членов сообщества в служение </vt:lpstr>
      <vt:lpstr>Презентация PowerPoint</vt:lpstr>
      <vt:lpstr>Где бы вы были, не будь у вас возможности услышать весть АН? </vt:lpstr>
      <vt:lpstr>Презентация PowerPoint</vt:lpstr>
      <vt:lpstr>Первая Концепция</vt:lpstr>
      <vt:lpstr>Базовый текст</vt:lpstr>
      <vt:lpstr>Презентация PowerPoint</vt:lpstr>
      <vt:lpstr>Презентация PowerPoint</vt:lpstr>
      <vt:lpstr>Обсуждение в малой группе</vt:lpstr>
      <vt:lpstr>Обсуждение в большой группе</vt:lpstr>
      <vt:lpstr>Дальнейшие шаги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Carrying the NA Message and Making NA Attractive</dc:title>
  <dc:creator>Travis Koplow</dc:creator>
  <cp:lastModifiedBy>Автор</cp:lastModifiedBy>
  <cp:revision>32</cp:revision>
  <dcterms:created xsi:type="dcterms:W3CDTF">2018-07-17T18:52:18Z</dcterms:created>
  <dcterms:modified xsi:type="dcterms:W3CDTF">2018-11-23T10:17:56Z</dcterms:modified>
</cp:coreProperties>
</file>