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B364C64-3776-4CD0-9EC4-EBF2D73FD6F3}" type="datetimeFigureOut">
              <a:rPr lang="en-US" smtClean="0"/>
              <a:t>12/30/2014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B6A3C65-9BE5-4678-81A9-201FAE1629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5105400"/>
            <a:ext cx="7772400" cy="1470025"/>
          </a:xfrm>
        </p:spPr>
        <p:txBody>
          <a:bodyPr>
            <a:noAutofit/>
          </a:bodyPr>
          <a:lstStyle/>
          <a:p>
            <a:r>
              <a:rPr lang="en-US" sz="11500" b="1" dirty="0"/>
              <a:t>What is an NA group?</a:t>
            </a:r>
            <a:r>
              <a:rPr lang="en-US" sz="11500" dirty="0"/>
              <a:t/>
            </a:r>
            <a:br>
              <a:rPr lang="en-US" sz="11500" dirty="0"/>
            </a:b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165921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543800" cy="3886200"/>
          </a:xfrm>
        </p:spPr>
        <p:txBody>
          <a:bodyPr>
            <a:normAutofit/>
          </a:bodyPr>
          <a:lstStyle/>
          <a:p>
            <a:r>
              <a:rPr lang="en-US" sz="3200" b="1" dirty="0"/>
              <a:t>NA groups are self-governing </a:t>
            </a:r>
            <a:endParaRPr lang="en-US" sz="3200" b="1" dirty="0" smtClean="0"/>
          </a:p>
          <a:p>
            <a:r>
              <a:rPr lang="en-US" sz="3200" b="1" dirty="0" smtClean="0"/>
              <a:t>Should not </a:t>
            </a:r>
            <a:r>
              <a:rPr lang="en-US" sz="3200" b="1" dirty="0"/>
              <a:t>adversely affect other NA groups or NA as a </a:t>
            </a:r>
            <a:r>
              <a:rPr lang="en-US" sz="3200" b="1" dirty="0" smtClean="0"/>
              <a:t>whole</a:t>
            </a:r>
          </a:p>
          <a:p>
            <a:r>
              <a:rPr lang="en-US" sz="3200" b="1" dirty="0"/>
              <a:t>The Twelve Traditions guide NA groups and help them to </a:t>
            </a:r>
            <a:r>
              <a:rPr lang="en-US" sz="3200" b="1" dirty="0" smtClean="0"/>
              <a:t>grow</a:t>
            </a:r>
          </a:p>
          <a:p>
            <a:r>
              <a:rPr lang="en-US" sz="3200" b="1" dirty="0"/>
              <a:t>6 points </a:t>
            </a:r>
            <a:r>
              <a:rPr lang="en-US" sz="3200" b="1" dirty="0"/>
              <a:t>from The Group Booklet </a:t>
            </a:r>
          </a:p>
        </p:txBody>
      </p:sp>
    </p:spTree>
    <p:extLst>
      <p:ext uri="{BB962C8B-B14F-4D97-AF65-F5344CB8AC3E}">
        <p14:creationId xmlns:p14="http://schemas.microsoft.com/office/powerpoint/2010/main" val="2355325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543800" cy="441960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3200" b="1" dirty="0" smtClean="0"/>
              <a:t>All </a:t>
            </a:r>
            <a:r>
              <a:rPr lang="en-US" sz="3200" b="1" dirty="0"/>
              <a:t>members of a group are drug addicts, and all drug addicts are eligible for membership.</a:t>
            </a:r>
          </a:p>
          <a:p>
            <a:r>
              <a:rPr lang="en-US" sz="3200" b="1" dirty="0">
                <a:solidFill>
                  <a:schemeClr val="accent1"/>
                </a:solidFill>
              </a:rPr>
              <a:t>How can we work towards making sure NA membership is available to </a:t>
            </a:r>
            <a:r>
              <a:rPr lang="en-US" sz="3200" b="1" u="sng" dirty="0">
                <a:solidFill>
                  <a:schemeClr val="accent1"/>
                </a:solidFill>
              </a:rPr>
              <a:t>every</a:t>
            </a:r>
            <a:r>
              <a:rPr lang="en-US" sz="3200" b="1" dirty="0">
                <a:solidFill>
                  <a:schemeClr val="accent1"/>
                </a:solidFill>
              </a:rPr>
              <a:t> addict in our community? 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en-US" sz="3200" b="1" dirty="0"/>
              <a:t>As a group, they are self-supporting.</a:t>
            </a:r>
          </a:p>
          <a:p>
            <a:r>
              <a:rPr lang="en-US" sz="3200" b="1" dirty="0">
                <a:solidFill>
                  <a:schemeClr val="accent1"/>
                </a:solidFill>
              </a:rPr>
              <a:t>What does being self-supporting add to our groups and to our recoveries?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4226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Small group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Select a facilitator and a note taker</a:t>
            </a:r>
          </a:p>
          <a:p>
            <a:r>
              <a:rPr lang="en-US" sz="3200" b="1" dirty="0" smtClean="0"/>
              <a:t>Share the time</a:t>
            </a:r>
          </a:p>
          <a:p>
            <a:r>
              <a:rPr lang="en-US" sz="3200" b="1" dirty="0"/>
              <a:t>S</a:t>
            </a:r>
            <a:r>
              <a:rPr lang="en-US" sz="3200" b="1" dirty="0" smtClean="0"/>
              <a:t>hare ideas and experience―don’t debate</a:t>
            </a:r>
          </a:p>
          <a:p>
            <a:r>
              <a:rPr lang="en-US" sz="3200" b="1" dirty="0"/>
              <a:t>Asking questions is ok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7611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33400"/>
            <a:ext cx="7543800" cy="4572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3. As a group, their single goal is to help drug addicts recover through application of </a:t>
            </a:r>
            <a:r>
              <a:rPr lang="en-US" sz="2800" b="1" dirty="0" smtClean="0"/>
              <a:t>the Twelve </a:t>
            </a:r>
            <a:r>
              <a:rPr lang="en-US" sz="2800" b="1" dirty="0"/>
              <a:t>Steps of Narcotics Anonymous</a:t>
            </a:r>
            <a:r>
              <a:rPr lang="en-US" sz="2800" b="1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What </a:t>
            </a:r>
            <a:r>
              <a:rPr lang="en-US" sz="2800" b="1" dirty="0">
                <a:solidFill>
                  <a:schemeClr val="accent1"/>
                </a:solidFill>
              </a:rPr>
              <a:t>are the most effective ways that a group can fulfill its primary purpose of helping addicts recover</a:t>
            </a:r>
            <a:r>
              <a:rPr lang="en-US" sz="2800" b="1" dirty="0" smtClean="0">
                <a:solidFill>
                  <a:schemeClr val="accent1"/>
                </a:solidFill>
              </a:rPr>
              <a:t>?</a:t>
            </a:r>
            <a:endParaRPr lang="en-US" sz="2800" b="1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4. As a group, they have no affiliation outside Narcotics Anonymous</a:t>
            </a:r>
            <a:r>
              <a:rPr lang="en-US" sz="2800" b="1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accent1"/>
                </a:solidFill>
              </a:rPr>
              <a:t>In what ways do our groups risk being affiliated, or risk appearing to be affiliated, with outside enterprises</a:t>
            </a:r>
            <a:r>
              <a:rPr lang="en-US" sz="2800" b="1" dirty="0" smtClean="0">
                <a:solidFill>
                  <a:schemeClr val="accent1"/>
                </a:solidFill>
              </a:rPr>
              <a:t>?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01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572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5. As a group, they express no opinion on outside issues.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b="1" dirty="0">
                <a:solidFill>
                  <a:schemeClr val="accent1"/>
                </a:solidFill>
              </a:rPr>
              <a:t>What can our groups do to avoid expressing opinions on outside issues</a:t>
            </a:r>
            <a:r>
              <a:rPr lang="en-US" sz="2800" b="1" dirty="0" smtClean="0">
                <a:solidFill>
                  <a:schemeClr val="accent1"/>
                </a:solidFill>
              </a:rPr>
              <a:t>?</a:t>
            </a:r>
            <a:endParaRPr lang="en-US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800" b="1" dirty="0"/>
              <a:t>6. As a group, their public relations policy is based on attraction rather than promotion.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What can our groups do to be attractive to new members?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079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</TotalTime>
  <Words>264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What is an NA group? </vt:lpstr>
      <vt:lpstr>Introduction</vt:lpstr>
      <vt:lpstr>Large group discussion</vt:lpstr>
      <vt:lpstr>Small group discussion</vt:lpstr>
      <vt:lpstr>Small group feedback</vt:lpstr>
      <vt:lpstr>Small group feedback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NA group? </dc:title>
  <dc:creator>Nick Elson</dc:creator>
  <cp:lastModifiedBy>Nick Elson</cp:lastModifiedBy>
  <cp:revision>3</cp:revision>
  <dcterms:created xsi:type="dcterms:W3CDTF">2014-12-31T00:29:18Z</dcterms:created>
  <dcterms:modified xsi:type="dcterms:W3CDTF">2014-12-31T00:48:48Z</dcterms:modified>
</cp:coreProperties>
</file>