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5"/>
  </p:notesMasterIdLst>
  <p:sldIdLst>
    <p:sldId id="278" r:id="rId2"/>
    <p:sldId id="275" r:id="rId3"/>
    <p:sldId id="276" r:id="rId4"/>
    <p:sldId id="280" r:id="rId5"/>
    <p:sldId id="281" r:id="rId6"/>
    <p:sldId id="259" r:id="rId7"/>
    <p:sldId id="282" r:id="rId8"/>
    <p:sldId id="283" r:id="rId9"/>
    <p:sldId id="284" r:id="rId10"/>
    <p:sldId id="262" r:id="rId11"/>
    <p:sldId id="285" r:id="rId12"/>
    <p:sldId id="286" r:id="rId13"/>
    <p:sldId id="266" r:id="rId14"/>
    <p:sldId id="287" r:id="rId15"/>
    <p:sldId id="288" r:id="rId16"/>
    <p:sldId id="289" r:id="rId17"/>
    <p:sldId id="270" r:id="rId18"/>
    <p:sldId id="290" r:id="rId19"/>
    <p:sldId id="272" r:id="rId20"/>
    <p:sldId id="291" r:id="rId21"/>
    <p:sldId id="292" r:id="rId22"/>
    <p:sldId id="294"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F86"/>
    <a:srgbClr val="FFF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430" autoAdjust="0"/>
  </p:normalViewPr>
  <p:slideViewPr>
    <p:cSldViewPr snapToGrid="0" snapToObjects="1">
      <p:cViewPr varScale="1">
        <p:scale>
          <a:sx n="107" d="100"/>
          <a:sy n="107" d="100"/>
        </p:scale>
        <p:origin x="636" y="108"/>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B6380-0797-4901-94AF-9316F7B2F8F2}"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69CDB-6D86-4242-89AF-53882948FDE6}" type="slidenum">
              <a:rPr lang="en-US" smtClean="0"/>
              <a:t>‹#›</a:t>
            </a:fld>
            <a:endParaRPr lang="en-US"/>
          </a:p>
        </p:txBody>
      </p:sp>
    </p:spTree>
    <p:extLst>
      <p:ext uri="{BB962C8B-B14F-4D97-AF65-F5344CB8AC3E}">
        <p14:creationId xmlns:p14="http://schemas.microsoft.com/office/powerpoint/2010/main" val="376226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69CDB-6D86-4242-89AF-53882948FDE6}" type="slidenum">
              <a:rPr lang="en-US" smtClean="0"/>
              <a:t>2</a:t>
            </a:fld>
            <a:endParaRPr lang="en-US"/>
          </a:p>
        </p:txBody>
      </p:sp>
    </p:spTree>
    <p:extLst>
      <p:ext uri="{BB962C8B-B14F-4D97-AF65-F5344CB8AC3E}">
        <p14:creationId xmlns:p14="http://schemas.microsoft.com/office/powerpoint/2010/main" val="302154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78140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FCE3AA-FAF2-4843-9330-B22B7F9CA697}"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43962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67585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888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2497740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25277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2867053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284299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233768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280177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108314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FCE3AA-FAF2-4843-9330-B22B7F9CA697}"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163154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FCE3AA-FAF2-4843-9330-B22B7F9CA697}"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350740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135677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45194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7FCE3AA-FAF2-4843-9330-B22B7F9CA697}" type="datetimeFigureOut">
              <a:rPr lang="en-US" smtClean="0"/>
              <a:t>2/15/2022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408623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FCE3AA-FAF2-4843-9330-B22B7F9CA697}"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814CE-E63C-2A4F-93AC-954971ADD332}" type="slidenum">
              <a:rPr lang="en-US" smtClean="0"/>
              <a:t>‹#›</a:t>
            </a:fld>
            <a:endParaRPr lang="en-US"/>
          </a:p>
        </p:txBody>
      </p:sp>
    </p:spTree>
    <p:extLst>
      <p:ext uri="{BB962C8B-B14F-4D97-AF65-F5344CB8AC3E}">
        <p14:creationId xmlns:p14="http://schemas.microsoft.com/office/powerpoint/2010/main" val="390151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FCE3AA-FAF2-4843-9330-B22B7F9CA697}" type="datetimeFigureOut">
              <a:rPr lang="en-US" smtClean="0"/>
              <a:t>2/15/2022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3814CE-E63C-2A4F-93AC-954971ADD332}" type="slidenum">
              <a:rPr lang="en-US" smtClean="0"/>
              <a:t>‹#›</a:t>
            </a:fld>
            <a:endParaRPr lang="en-US"/>
          </a:p>
        </p:txBody>
      </p:sp>
      <p:sp>
        <p:nvSpPr>
          <p:cNvPr id="13" name="Rectangle 12">
            <a:extLst>
              <a:ext uri="{FF2B5EF4-FFF2-40B4-BE49-F238E27FC236}">
                <a16:creationId xmlns:a16="http://schemas.microsoft.com/office/drawing/2014/main" id="{066F800A-74F1-6D4E-BF88-2D076B224950}"/>
              </a:ext>
            </a:extLst>
          </p:cNvPr>
          <p:cNvSpPr/>
          <p:nvPr userDrawn="1"/>
        </p:nvSpPr>
        <p:spPr>
          <a:xfrm>
            <a:off x="11811000" y="0"/>
            <a:ext cx="381000" cy="6858000"/>
          </a:xfrm>
          <a:prstGeom prst="rect">
            <a:avLst/>
          </a:prstGeom>
          <a:solidFill>
            <a:srgbClr val="EFF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2429B6-5DFB-4A41-9A07-8DEB9034FABD}"/>
              </a:ext>
            </a:extLst>
          </p:cNvPr>
          <p:cNvSpPr/>
          <p:nvPr userDrawn="1"/>
        </p:nvSpPr>
        <p:spPr>
          <a:xfrm>
            <a:off x="-11723" y="0"/>
            <a:ext cx="381000" cy="6858000"/>
          </a:xfrm>
          <a:prstGeom prst="rect">
            <a:avLst/>
          </a:prstGeom>
          <a:solidFill>
            <a:srgbClr val="EFF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57838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0160" y="1058534"/>
            <a:ext cx="8825658" cy="3329581"/>
          </a:xfrm>
        </p:spPr>
        <p:txBody>
          <a:bodyPr/>
          <a:lstStyle/>
          <a:p>
            <a:r>
              <a:rPr lang="en-US" sz="5400" dirty="0">
                <a:effectLst>
                  <a:outerShdw blurRad="38100" dist="38100" dir="2700000" algn="tl">
                    <a:srgbClr val="000000">
                      <a:alpha val="43137"/>
                    </a:srgbClr>
                  </a:outerShdw>
                </a:effectLst>
              </a:rPr>
              <a:t/>
            </a:r>
            <a:br>
              <a:rPr lang="en-US" sz="5400" dirty="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IP </a:t>
            </a:r>
            <a:r>
              <a:rPr lang="en-US" sz="5400" dirty="0">
                <a:effectLst>
                  <a:outerShdw blurRad="38100" dist="38100" dir="2700000" algn="tl">
                    <a:srgbClr val="000000">
                      <a:alpha val="43137"/>
                    </a:srgbClr>
                  </a:outerShdw>
                </a:effectLst>
              </a:rPr>
              <a:t>#</a:t>
            </a:r>
            <a:r>
              <a:rPr lang="en-US" sz="5400" dirty="0" smtClean="0">
                <a:effectLst>
                  <a:outerShdw blurRad="38100" dist="38100" dir="2700000" algn="tl">
                    <a:srgbClr val="000000">
                      <a:alpha val="43137"/>
                    </a:srgbClr>
                  </a:outerShdw>
                </a:effectLst>
              </a:rPr>
              <a:t>21: </a:t>
            </a:r>
            <a:r>
              <a:rPr lang="en-US" sz="5600" i="1" dirty="0" smtClean="0">
                <a:effectLst>
                  <a:outerShdw blurRad="38100" dist="38100" dir="2700000" algn="tl">
                    <a:srgbClr val="000000">
                      <a:alpha val="43137"/>
                    </a:srgbClr>
                  </a:outerShdw>
                </a:effectLst>
              </a:rPr>
              <a:t>The </a:t>
            </a:r>
            <a:r>
              <a:rPr lang="en-US" sz="5600" i="1" dirty="0">
                <a:effectLst>
                  <a:outerShdw blurRad="38100" dist="38100" dir="2700000" algn="tl">
                    <a:srgbClr val="000000">
                      <a:alpha val="43137"/>
                    </a:srgbClr>
                  </a:outerShdw>
                </a:effectLst>
              </a:rPr>
              <a:t>Loner—Staying Clean in </a:t>
            </a:r>
            <a:r>
              <a:rPr lang="en-US" sz="5600" i="1" dirty="0" smtClean="0">
                <a:effectLst>
                  <a:outerShdw blurRad="38100" dist="38100" dir="2700000" algn="tl">
                    <a:srgbClr val="000000">
                      <a:alpha val="43137"/>
                    </a:srgbClr>
                  </a:outerShdw>
                </a:effectLst>
              </a:rPr>
              <a:t>Isolation</a:t>
            </a:r>
            <a:endParaRPr lang="en-US" sz="56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50160" y="1878698"/>
            <a:ext cx="8825658" cy="861420"/>
          </a:xfrm>
        </p:spPr>
        <p:txBody>
          <a:bodyPr>
            <a:normAutofit/>
          </a:bodyPr>
          <a:lstStyle/>
          <a:p>
            <a:r>
              <a:rPr lang="en-US" sz="3600" dirty="0" smtClean="0">
                <a:solidFill>
                  <a:schemeClr val="accent2"/>
                </a:solidFill>
              </a:rPr>
              <a:t>Input for updates to</a:t>
            </a:r>
            <a:endParaRPr lang="en-US" sz="3600" dirty="0">
              <a:solidFill>
                <a:schemeClr val="accent2"/>
              </a:solidFill>
            </a:endParaRPr>
          </a:p>
        </p:txBody>
      </p:sp>
      <p:pic>
        <p:nvPicPr>
          <p:cNvPr id="4" name="Picture 3">
            <a:extLst>
              <a:ext uri="{FF2B5EF4-FFF2-40B4-BE49-F238E27FC236}">
                <a16:creationId xmlns:a16="http://schemas.microsoft.com/office/drawing/2014/main" id="{7D0D11EF-77FD-CA40-A22E-ECB750666182}"/>
              </a:ext>
            </a:extLst>
          </p:cNvPr>
          <p:cNvPicPr>
            <a:picLocks noChangeAspect="1"/>
          </p:cNvPicPr>
          <p:nvPr/>
        </p:nvPicPr>
        <p:blipFill rotWithShape="1">
          <a:blip r:embed="rId2"/>
          <a:srcRect b="11053"/>
          <a:stretch/>
        </p:blipFill>
        <p:spPr>
          <a:xfrm>
            <a:off x="10119121" y="4368157"/>
            <a:ext cx="1901092" cy="2016167"/>
          </a:xfrm>
          <a:prstGeom prst="rect">
            <a:avLst/>
          </a:prstGeom>
        </p:spPr>
      </p:pic>
      <p:pic>
        <p:nvPicPr>
          <p:cNvPr id="5" name="Picture 4"/>
          <p:cNvPicPr>
            <a:picLocks noChangeAspect="1"/>
          </p:cNvPicPr>
          <p:nvPr/>
        </p:nvPicPr>
        <p:blipFill rotWithShape="1">
          <a:blip r:embed="rId3"/>
          <a:srcRect l="19867" t="687" r="20531" b="1808"/>
          <a:stretch/>
        </p:blipFill>
        <p:spPr>
          <a:xfrm>
            <a:off x="178203" y="735808"/>
            <a:ext cx="2545493" cy="5552303"/>
          </a:xfrm>
          <a:prstGeom prst="rect">
            <a:avLst/>
          </a:prstGeom>
        </p:spPr>
      </p:pic>
      <p:sp>
        <p:nvSpPr>
          <p:cNvPr id="6" name="TextBox 5"/>
          <p:cNvSpPr txBox="1"/>
          <p:nvPr/>
        </p:nvSpPr>
        <p:spPr>
          <a:xfrm>
            <a:off x="10185104" y="6286982"/>
            <a:ext cx="1973617" cy="400110"/>
          </a:xfrm>
          <a:prstGeom prst="rect">
            <a:avLst/>
          </a:prstGeom>
          <a:noFill/>
        </p:spPr>
        <p:txBody>
          <a:bodyPr wrap="none" rtlCol="0">
            <a:spAutoFit/>
          </a:bodyPr>
          <a:lstStyle/>
          <a:p>
            <a:r>
              <a:rPr lang="en-US" sz="2000" dirty="0" smtClean="0"/>
              <a:t>World Services</a:t>
            </a:r>
            <a:endParaRPr lang="en-US" sz="2000" dirty="0"/>
          </a:p>
        </p:txBody>
      </p:sp>
    </p:spTree>
    <p:extLst>
      <p:ext uri="{BB962C8B-B14F-4D97-AF65-F5344CB8AC3E}">
        <p14:creationId xmlns:p14="http://schemas.microsoft.com/office/powerpoint/2010/main" val="219946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D898-FB88-3D47-8E96-2EBF3D60203E}"/>
              </a:ext>
            </a:extLst>
          </p:cNvPr>
          <p:cNvSpPr>
            <a:spLocks noGrp="1"/>
          </p:cNvSpPr>
          <p:nvPr>
            <p:ph type="title"/>
          </p:nvPr>
        </p:nvSpPr>
        <p:spPr>
          <a:xfrm>
            <a:off x="1366835" y="711200"/>
            <a:ext cx="9386889" cy="3368676"/>
          </a:xfrm>
        </p:spPr>
        <p:txBody>
          <a:bodyPr anchor="t" anchorCtr="0">
            <a:noAutofit/>
          </a:bodyPr>
          <a:lstStyle/>
          <a:p>
            <a:pPr fontAlgn="ctr">
              <a:lnSpc>
                <a:spcPct val="110000"/>
              </a:lnSpc>
            </a:pPr>
            <a:r>
              <a:rPr lang="en-US" sz="2800" dirty="0"/>
              <a:t>So if it is possible, contact some other recovering addicts either by phone or by mail</a:t>
            </a:r>
            <a:r>
              <a:rPr lang="en-US" sz="2800" dirty="0" smtClean="0"/>
              <a:t>. </a:t>
            </a:r>
            <a:r>
              <a:rPr lang="en-US" sz="2800" dirty="0"/>
              <a:t>If you contact the NA World Service Office, they will assist you in reaching the nearest recovering addicts. </a:t>
            </a:r>
            <a:r>
              <a:rPr lang="en-US" sz="2800" dirty="0" smtClean="0"/>
              <a:t>Remember </a:t>
            </a:r>
            <a:r>
              <a:rPr lang="en-US" sz="2800" dirty="0"/>
              <a:t>that you don’t have to be lonely, even though you might be alone</a:t>
            </a:r>
            <a:r>
              <a:rPr lang="en-US" sz="2800" dirty="0" smtClean="0"/>
              <a:t>.</a:t>
            </a:r>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251746"/>
            <a:ext cx="1791172" cy="2503511"/>
          </a:xfrm>
          <a:prstGeom prst="rect">
            <a:avLst/>
          </a:prstGeom>
        </p:spPr>
      </p:pic>
      <p:sp>
        <p:nvSpPr>
          <p:cNvPr id="3" name="TextBox 2"/>
          <p:cNvSpPr txBox="1"/>
          <p:nvPr/>
        </p:nvSpPr>
        <p:spPr>
          <a:xfrm>
            <a:off x="2238374" y="3939901"/>
            <a:ext cx="7010401" cy="2677656"/>
          </a:xfrm>
          <a:prstGeom prst="rect">
            <a:avLst/>
          </a:prstGeom>
          <a:noFill/>
        </p:spPr>
        <p:txBody>
          <a:bodyPr wrap="square" rtlCol="0">
            <a:spAutoFit/>
          </a:bodyPr>
          <a:lstStyle/>
          <a:p>
            <a:r>
              <a:rPr lang="en-US" sz="2800" i="1" dirty="0"/>
              <a:t>“It is so easy for me to forget about the importance of sharing, especially when my pride and arrogance prevent me from sharing feelings and thoughts I don’t like or don’t want to have</a:t>
            </a:r>
            <a:r>
              <a:rPr lang="en-US" sz="2800" i="1" dirty="0" smtClean="0"/>
              <a:t>. When </a:t>
            </a:r>
            <a:r>
              <a:rPr lang="en-US" sz="2800" i="1" dirty="0"/>
              <a:t>I write things about myself, it helps.”</a:t>
            </a:r>
            <a:endParaRPr lang="en-US" sz="2800" dirty="0"/>
          </a:p>
        </p:txBody>
      </p:sp>
    </p:spTree>
    <p:extLst>
      <p:ext uri="{BB962C8B-B14F-4D97-AF65-F5344CB8AC3E}">
        <p14:creationId xmlns:p14="http://schemas.microsoft.com/office/powerpoint/2010/main" val="382847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112335"/>
            <a:ext cx="6019800" cy="6678751"/>
          </a:xfrm>
          <a:prstGeom prst="rect">
            <a:avLst/>
          </a:prstGeom>
        </p:spPr>
        <p:txBody>
          <a:bodyPr wrap="square">
            <a:spAutoFit/>
          </a:bodyPr>
          <a:lstStyle/>
          <a:p>
            <a:r>
              <a:rPr lang="en-US" sz="2600" b="1" dirty="0"/>
              <a:t>The value of </a:t>
            </a:r>
            <a:r>
              <a:rPr lang="en-US" sz="2600" b="1" dirty="0" smtClean="0"/>
              <a:t>sharing</a:t>
            </a:r>
          </a:p>
          <a:p>
            <a:r>
              <a:rPr lang="en-US" sz="1200" dirty="0"/>
              <a:t/>
            </a:r>
            <a:br>
              <a:rPr lang="en-US" sz="1200" dirty="0"/>
            </a:br>
            <a:r>
              <a:rPr lang="en-US" sz="2600" dirty="0"/>
              <a:t>There is no easy solution for recovering addicts who have no local NA community for fellowship and support, but recovery is possible if we truly want to stay clean. </a:t>
            </a:r>
            <a:r>
              <a:rPr lang="en-US" sz="2600" dirty="0" smtClean="0"/>
              <a:t>Although </a:t>
            </a:r>
            <a:r>
              <a:rPr lang="en-US" sz="2600" dirty="0"/>
              <a:t>we may be the only recovering addict for miles around, we need not be afraid to reach out for help</a:t>
            </a:r>
            <a:r>
              <a:rPr lang="en-US" sz="2600" dirty="0" smtClean="0"/>
              <a:t>. </a:t>
            </a:r>
            <a:r>
              <a:rPr lang="en-US" sz="2600" dirty="0"/>
              <a:t>There are many ways of contacting other recovering addicts, and any initial contact can be used as a link to new ones. </a:t>
            </a:r>
            <a:r>
              <a:rPr lang="en-US" sz="2600" dirty="0" smtClean="0"/>
              <a:t>Many </a:t>
            </a:r>
            <a:r>
              <a:rPr lang="en-US" sz="2600" dirty="0"/>
              <a:t>isolated addicts have regular pen pals with whom they </a:t>
            </a:r>
            <a:r>
              <a:rPr lang="en-US" sz="2600" dirty="0" smtClean="0"/>
              <a:t>communicate </a:t>
            </a:r>
            <a:r>
              <a:rPr lang="en-US" sz="2600" dirty="0"/>
              <a:t>to share their recovery. It is also </a:t>
            </a:r>
          </a:p>
        </p:txBody>
      </p:sp>
      <p:sp>
        <p:nvSpPr>
          <p:cNvPr id="5" name="TextBox 4"/>
          <p:cNvSpPr txBox="1"/>
          <p:nvPr/>
        </p:nvSpPr>
        <p:spPr>
          <a:xfrm>
            <a:off x="6334126" y="678299"/>
            <a:ext cx="5581649" cy="6093976"/>
          </a:xfrm>
          <a:prstGeom prst="rect">
            <a:avLst/>
          </a:prstGeom>
          <a:noFill/>
        </p:spPr>
        <p:txBody>
          <a:bodyPr wrap="square" rtlCol="0">
            <a:spAutoFit/>
          </a:bodyPr>
          <a:lstStyle/>
          <a:p>
            <a:r>
              <a:rPr lang="en-US" sz="2600" dirty="0" smtClean="0"/>
              <a:t>important </a:t>
            </a:r>
            <a:r>
              <a:rPr lang="en-US" sz="2600" dirty="0"/>
              <a:t>to have a sponsor or someone to help you learn and practice the Twelve Steps</a:t>
            </a:r>
            <a:r>
              <a:rPr lang="en-US" sz="2600" dirty="0" smtClean="0"/>
              <a:t>. </a:t>
            </a:r>
            <a:r>
              <a:rPr lang="en-US" sz="2600" dirty="0"/>
              <a:t>If there is no one near you to ask to be your sponsor, don’t be afraid to ask someone in another area. </a:t>
            </a:r>
            <a:r>
              <a:rPr lang="en-US" sz="2600" dirty="0" smtClean="0"/>
              <a:t>You </a:t>
            </a:r>
            <a:r>
              <a:rPr lang="en-US" sz="2600" dirty="0"/>
              <a:t>can write letters to each other, send tapes back and forth, and make long-distance phone calls whenever necessary. </a:t>
            </a:r>
            <a:r>
              <a:rPr lang="en-US" sz="2600" dirty="0" smtClean="0"/>
              <a:t>The </a:t>
            </a:r>
            <a:r>
              <a:rPr lang="en-US" sz="2600" dirty="0"/>
              <a:t>action of sharing with another addict, whether it is in person, by phone, or on paper, can alleviate problems even without immediate feedback.</a:t>
            </a:r>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7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0"/>
            <a:ext cx="6081712" cy="6894195"/>
          </a:xfrm>
          <a:prstGeom prst="rect">
            <a:avLst/>
          </a:prstGeom>
        </p:spPr>
        <p:txBody>
          <a:bodyPr wrap="square">
            <a:spAutoFit/>
          </a:bodyPr>
          <a:lstStyle/>
          <a:p>
            <a:r>
              <a:rPr lang="en-US" sz="2600" dirty="0"/>
              <a:t>One member shared about getting clean in a country where she didn’t speak the language</a:t>
            </a:r>
            <a:r>
              <a:rPr lang="en-US" sz="2600" dirty="0" smtClean="0"/>
              <a:t>. Her </a:t>
            </a:r>
            <a:r>
              <a:rPr lang="en-US" sz="2600" dirty="0"/>
              <a:t>sponsor was in a different country, many miles away</a:t>
            </a:r>
            <a:r>
              <a:rPr lang="en-US" sz="2600" dirty="0" smtClean="0"/>
              <a:t>. She </a:t>
            </a:r>
            <a:r>
              <a:rPr lang="en-US" sz="2600" dirty="0"/>
              <a:t>had to use the phone and call other women in the NA Fellowship in another country to get direction on working the Twelve Steps</a:t>
            </a:r>
            <a:r>
              <a:rPr lang="en-US" sz="2600" dirty="0" smtClean="0"/>
              <a:t>. But </a:t>
            </a:r>
            <a:r>
              <a:rPr lang="en-US" sz="2600" dirty="0"/>
              <a:t>she wanted to recover from her addiction, and so she was willing to take that action</a:t>
            </a:r>
            <a:r>
              <a:rPr lang="en-US" sz="2600" dirty="0" smtClean="0"/>
              <a:t>. She </a:t>
            </a:r>
            <a:r>
              <a:rPr lang="en-US" sz="2600" dirty="0"/>
              <a:t>found that by making the phone calls, she was creating a bond with those other recovering women</a:t>
            </a:r>
            <a:r>
              <a:rPr lang="en-US" sz="2600" dirty="0" smtClean="0"/>
              <a:t>. Pretty </a:t>
            </a:r>
            <a:r>
              <a:rPr lang="en-US" sz="2600" dirty="0"/>
              <a:t>soon, she </a:t>
            </a:r>
            <a:r>
              <a:rPr lang="en-US" sz="2600" dirty="0" smtClean="0"/>
              <a:t>didn’t </a:t>
            </a:r>
            <a:r>
              <a:rPr lang="en-US" sz="2600" dirty="0"/>
              <a:t>call just her sponsor, she also called other members whose telephone </a:t>
            </a:r>
            <a:r>
              <a:rPr lang="en-US" sz="2600" dirty="0" smtClean="0"/>
              <a:t>numbers </a:t>
            </a:r>
            <a:r>
              <a:rPr lang="en-US" sz="2600" dirty="0"/>
              <a:t>her </a:t>
            </a:r>
          </a:p>
        </p:txBody>
      </p:sp>
      <p:sp>
        <p:nvSpPr>
          <p:cNvPr id="5" name="TextBox 4"/>
          <p:cNvSpPr txBox="1"/>
          <p:nvPr/>
        </p:nvSpPr>
        <p:spPr>
          <a:xfrm>
            <a:off x="6410326" y="47625"/>
            <a:ext cx="5591174" cy="7294305"/>
          </a:xfrm>
          <a:prstGeom prst="rect">
            <a:avLst/>
          </a:prstGeom>
          <a:noFill/>
        </p:spPr>
        <p:txBody>
          <a:bodyPr wrap="square" rtlCol="0">
            <a:spAutoFit/>
          </a:bodyPr>
          <a:lstStyle/>
          <a:p>
            <a:r>
              <a:rPr lang="en-US" sz="2600" dirty="0" smtClean="0"/>
              <a:t>sponsor </a:t>
            </a:r>
            <a:r>
              <a:rPr lang="en-US" sz="2600" dirty="0"/>
              <a:t>had shared with her. </a:t>
            </a:r>
          </a:p>
          <a:p>
            <a:r>
              <a:rPr lang="en-US" sz="2600" dirty="0" smtClean="0"/>
              <a:t>And </a:t>
            </a:r>
            <a:r>
              <a:rPr lang="en-US" sz="2600" dirty="0"/>
              <a:t>she shared those numbers with other women who wanted to recover from addiction</a:t>
            </a:r>
            <a:r>
              <a:rPr lang="en-US" sz="2600" dirty="0" smtClean="0"/>
              <a:t>. That </a:t>
            </a:r>
            <a:r>
              <a:rPr lang="en-US" sz="2600" dirty="0"/>
              <a:t>way they could all rely on and help each other</a:t>
            </a:r>
            <a:r>
              <a:rPr lang="en-US" sz="2600" dirty="0" smtClean="0"/>
              <a:t>. All </a:t>
            </a:r>
            <a:r>
              <a:rPr lang="en-US" sz="2600" dirty="0"/>
              <a:t>of a sudden, they had some unity, a feeling of belonging to a worldwide fellowship, and not being alone anymore</a:t>
            </a:r>
            <a:r>
              <a:rPr lang="en-US" sz="2600" dirty="0" smtClean="0"/>
              <a:t>. For </a:t>
            </a:r>
            <a:r>
              <a:rPr lang="en-US" sz="2600" dirty="0"/>
              <a:t>someone who was alone in a strange country, our member felt that she was no longer alone</a:t>
            </a:r>
            <a:r>
              <a:rPr lang="en-US" sz="2600" dirty="0" smtClean="0"/>
              <a:t>. She </a:t>
            </a:r>
            <a:r>
              <a:rPr lang="en-US" sz="2600" dirty="0"/>
              <a:t>was a member of NA, she stayed clean, and she practiced the Twelve Steps</a:t>
            </a:r>
            <a:r>
              <a:rPr lang="en-US" sz="2600" dirty="0" smtClean="0"/>
              <a:t>. She </a:t>
            </a:r>
            <a:r>
              <a:rPr lang="en-US" sz="2600" dirty="0"/>
              <a:t>found another way, a way to recover and live a new life.</a:t>
            </a:r>
            <a:br>
              <a:rPr lang="en-US" sz="2600" dirty="0"/>
            </a:br>
            <a:endParaRPr lang="en-US" sz="2600" dirty="0"/>
          </a:p>
        </p:txBody>
      </p:sp>
      <p:cxnSp>
        <p:nvCxnSpPr>
          <p:cNvPr id="7" name="Straight Connector 6"/>
          <p:cNvCxnSpPr/>
          <p:nvPr/>
        </p:nvCxnSpPr>
        <p:spPr>
          <a:xfrm>
            <a:off x="6243637" y="113347"/>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37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D898-FB88-3D47-8E96-2EBF3D60203E}"/>
              </a:ext>
            </a:extLst>
          </p:cNvPr>
          <p:cNvSpPr>
            <a:spLocks noGrp="1"/>
          </p:cNvSpPr>
          <p:nvPr>
            <p:ph type="title"/>
          </p:nvPr>
        </p:nvSpPr>
        <p:spPr>
          <a:xfrm>
            <a:off x="1495426" y="34980"/>
            <a:ext cx="9086849" cy="3178176"/>
          </a:xfrm>
        </p:spPr>
        <p:txBody>
          <a:bodyPr anchor="t" anchorCtr="0">
            <a:noAutofit/>
          </a:bodyPr>
          <a:lstStyle/>
          <a:p>
            <a:pPr fontAlgn="ctr"/>
            <a:r>
              <a:rPr lang="en-US" sz="2800" dirty="0"/>
              <a:t>We have all found that after sharing with another recovering addict, we feel better. </a:t>
            </a:r>
            <a:r>
              <a:rPr lang="en-US" sz="2800" dirty="0" smtClean="0"/>
              <a:t>There </a:t>
            </a:r>
            <a:r>
              <a:rPr lang="en-US" sz="2800" dirty="0"/>
              <a:t>is someone who understands our disease and can help us take the steps which are necessary for our recovery. </a:t>
            </a:r>
            <a:r>
              <a:rPr lang="en-US" sz="2800" dirty="0" smtClean="0"/>
              <a:t>So</a:t>
            </a:r>
            <a:r>
              <a:rPr lang="en-US" sz="2800" dirty="0"/>
              <a:t>, whether it is by telephone, on paper, or through cassette tapes, the value of sharing is paramount to our recovery</a:t>
            </a:r>
            <a:r>
              <a:rPr lang="en-US" sz="2800" dirty="0" smtClean="0"/>
              <a:t>.</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251746"/>
            <a:ext cx="1791172" cy="2503511"/>
          </a:xfrm>
          <a:prstGeom prst="rect">
            <a:avLst/>
          </a:prstGeom>
        </p:spPr>
      </p:pic>
      <p:sp>
        <p:nvSpPr>
          <p:cNvPr id="7" name="Rectangle 6"/>
          <p:cNvSpPr/>
          <p:nvPr/>
        </p:nvSpPr>
        <p:spPr>
          <a:xfrm>
            <a:off x="1971674" y="3213156"/>
            <a:ext cx="8067675" cy="3644844"/>
          </a:xfrm>
          <a:prstGeom prst="rect">
            <a:avLst/>
          </a:prstGeom>
        </p:spPr>
        <p:txBody>
          <a:bodyPr wrap="square">
            <a:spAutoFit/>
          </a:bodyPr>
          <a:lstStyle/>
          <a:p>
            <a:pPr>
              <a:lnSpc>
                <a:spcPct val="95000"/>
              </a:lnSpc>
            </a:pPr>
            <a:r>
              <a:rPr lang="en-US" sz="2700" i="1" dirty="0"/>
              <a:t>“I’m an addict</a:t>
            </a:r>
            <a:r>
              <a:rPr lang="en-US" sz="2700" i="1" dirty="0" smtClean="0"/>
              <a:t>. I </a:t>
            </a:r>
            <a:r>
              <a:rPr lang="en-US" sz="2700" i="1" dirty="0"/>
              <a:t>started the first meeting of NA in this town four weeks ago. The first meeting only had two people and I was on my own the last two. But I have a few more people coming next week</a:t>
            </a:r>
            <a:r>
              <a:rPr lang="en-US" sz="2700" i="1" dirty="0" smtClean="0"/>
              <a:t>. </a:t>
            </a:r>
            <a:r>
              <a:rPr lang="en-US" sz="2700" i="1" dirty="0"/>
              <a:t>Even sitting by myself in that room for an hour and a half, I don’t feel lonely. I just pray that one day I might help someone. I’m really very grateful and I know by giving it away, I keep it</a:t>
            </a:r>
            <a:r>
              <a:rPr lang="en-US" sz="2700" i="1" dirty="0" smtClean="0"/>
              <a:t>. </a:t>
            </a:r>
            <a:r>
              <a:rPr lang="en-US" sz="2700" i="1" dirty="0"/>
              <a:t>I need NA so much.”</a:t>
            </a:r>
            <a:endParaRPr lang="en-US" sz="2700" dirty="0"/>
          </a:p>
        </p:txBody>
      </p:sp>
    </p:spTree>
    <p:extLst>
      <p:ext uri="{BB962C8B-B14F-4D97-AF65-F5344CB8AC3E}">
        <p14:creationId xmlns:p14="http://schemas.microsoft.com/office/powerpoint/2010/main" val="70205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159960"/>
            <a:ext cx="5915025" cy="6278642"/>
          </a:xfrm>
          <a:prstGeom prst="rect">
            <a:avLst/>
          </a:prstGeom>
        </p:spPr>
        <p:txBody>
          <a:bodyPr wrap="square">
            <a:spAutoFit/>
          </a:bodyPr>
          <a:lstStyle/>
          <a:p>
            <a:r>
              <a:rPr lang="en-US" sz="2600" b="1" dirty="0"/>
              <a:t>Starting an NA meeting</a:t>
            </a:r>
            <a:br>
              <a:rPr lang="en-US" sz="2600" b="1" dirty="0"/>
            </a:br>
            <a:r>
              <a:rPr lang="en-US" sz="1200" dirty="0"/>
              <a:t/>
            </a:r>
            <a:br>
              <a:rPr lang="en-US" sz="1200" dirty="0"/>
            </a:br>
            <a:r>
              <a:rPr lang="en-US" sz="2600" dirty="0"/>
              <a:t>How do you start an NA meeting? It’s really quite simple. All you really need to start an NA meeting is a desire to stop using and an NA Basic Text, and maybe a pot of coffee. You can find more information about locating a facility and electing officers in the </a:t>
            </a:r>
            <a:r>
              <a:rPr lang="en-US" sz="2600" i="1" dirty="0" err="1"/>
              <a:t>The</a:t>
            </a:r>
            <a:r>
              <a:rPr lang="en-US" sz="2600" i="1" dirty="0"/>
              <a:t> Group Booklet</a:t>
            </a:r>
            <a:r>
              <a:rPr lang="en-US" sz="2600" dirty="0"/>
              <a:t>. The most important thing, though, is to maintain consistency and perseverance. Whenever an NA meeting is started, even if it is by only one person, that person </a:t>
            </a:r>
          </a:p>
        </p:txBody>
      </p:sp>
      <p:sp>
        <p:nvSpPr>
          <p:cNvPr id="5" name="TextBox 4"/>
          <p:cNvSpPr txBox="1"/>
          <p:nvPr/>
        </p:nvSpPr>
        <p:spPr>
          <a:xfrm>
            <a:off x="6505576" y="725924"/>
            <a:ext cx="5238749" cy="5693866"/>
          </a:xfrm>
          <a:prstGeom prst="rect">
            <a:avLst/>
          </a:prstGeom>
          <a:noFill/>
        </p:spPr>
        <p:txBody>
          <a:bodyPr wrap="square" rtlCol="0">
            <a:spAutoFit/>
          </a:bodyPr>
          <a:lstStyle/>
          <a:p>
            <a:r>
              <a:rPr lang="en-US" sz="2600" dirty="0"/>
              <a:t>must make a commitment to be there. If no one else shows up, read from the Basic Text. We have learned this lesson through repeated experiences and it still holds true today. Many NA meetings have started this way, and thousands of addicts are alive and clean today because just one or two addicts made and kept the commitment to have the NA door open when others reached out for help.</a:t>
            </a:r>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52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0"/>
            <a:ext cx="5838825" cy="6894195"/>
          </a:xfrm>
          <a:prstGeom prst="rect">
            <a:avLst/>
          </a:prstGeom>
        </p:spPr>
        <p:txBody>
          <a:bodyPr wrap="square">
            <a:spAutoFit/>
          </a:bodyPr>
          <a:lstStyle/>
          <a:p>
            <a:r>
              <a:rPr lang="en-US" sz="2600" dirty="0"/>
              <a:t>In some cases, when a meeting is first started, the attendance is small. Sometimes no one shows up except the member who started the meeting. In situations like these, it is helpful to do some basic public information work such as putting up notices or announcements about your meeting in places where addicts might see them. Newspapers and bulletin boards are common places to use for such notices, but above all, keep the NA door open, make some coffee and study from the NA Basic Text. Do not be discouraged if your new meeting seems to </a:t>
            </a:r>
            <a:r>
              <a:rPr lang="en-US" sz="2600" dirty="0" smtClean="0"/>
              <a:t>have</a:t>
            </a:r>
            <a:endParaRPr lang="en-US" sz="2600" dirty="0"/>
          </a:p>
        </p:txBody>
      </p:sp>
      <p:sp>
        <p:nvSpPr>
          <p:cNvPr id="5" name="TextBox 4"/>
          <p:cNvSpPr txBox="1"/>
          <p:nvPr/>
        </p:nvSpPr>
        <p:spPr>
          <a:xfrm>
            <a:off x="6334126" y="47625"/>
            <a:ext cx="5697454" cy="6894195"/>
          </a:xfrm>
          <a:prstGeom prst="rect">
            <a:avLst/>
          </a:prstGeom>
          <a:noFill/>
        </p:spPr>
        <p:txBody>
          <a:bodyPr wrap="square" rtlCol="0">
            <a:spAutoFit/>
          </a:bodyPr>
          <a:lstStyle/>
          <a:p>
            <a:r>
              <a:rPr lang="en-US" sz="2600" dirty="0"/>
              <a:t>a rocky start. </a:t>
            </a:r>
            <a:r>
              <a:rPr lang="en-US" sz="2600" dirty="0" smtClean="0"/>
              <a:t>Put </a:t>
            </a:r>
            <a:r>
              <a:rPr lang="en-US" sz="2600" dirty="0"/>
              <a:t>up some more notices and come back the next week. Do it over and over again until other addicts begin coming to the meeting. And they will come. There have been many examples cited by members of NA where meetings have been kept open for up to a year with only one or two regular members. Then, for no apparent reason, the rooms suddenly filled with people seeking recovery. Many of these groups now report quite a few years experience with successfully carrying the message of recovery.</a:t>
            </a:r>
            <a:br>
              <a:rPr lang="en-US" sz="2600" dirty="0"/>
            </a:br>
            <a:endParaRPr lang="en-US" sz="2600" dirty="0"/>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4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201027"/>
            <a:ext cx="5838824" cy="6494085"/>
          </a:xfrm>
          <a:prstGeom prst="rect">
            <a:avLst/>
          </a:prstGeom>
        </p:spPr>
        <p:txBody>
          <a:bodyPr wrap="square">
            <a:spAutoFit/>
          </a:bodyPr>
          <a:lstStyle/>
          <a:p>
            <a:r>
              <a:rPr lang="en-US" sz="2600" dirty="0"/>
              <a:t>In all your efforts, remember that even doing the basic footwork will help keep you clean and grateful for your recovery. Be direct with all people to whom you speak, whether it is the pastor of a church, an administrator of a hospital, or the local police. They probably will be interested in what you have to say. If you have a piece of NA literature to leave with them, that will serve as a reminder to them of your own efforts to stay clean and may plant the seed for them referring an addict to the meeting. When they see </a:t>
            </a:r>
            <a:r>
              <a:rPr lang="en-US" sz="2600" dirty="0" smtClean="0"/>
              <a:t>that </a:t>
            </a:r>
            <a:r>
              <a:rPr lang="en-US" sz="2600" dirty="0"/>
              <a:t>you are not </a:t>
            </a:r>
          </a:p>
        </p:txBody>
      </p:sp>
      <p:sp>
        <p:nvSpPr>
          <p:cNvPr id="5" name="TextBox 4"/>
          <p:cNvSpPr txBox="1"/>
          <p:nvPr/>
        </p:nvSpPr>
        <p:spPr>
          <a:xfrm>
            <a:off x="6334126" y="201027"/>
            <a:ext cx="5440779" cy="6093976"/>
          </a:xfrm>
          <a:prstGeom prst="rect">
            <a:avLst/>
          </a:prstGeom>
          <a:noFill/>
        </p:spPr>
        <p:txBody>
          <a:bodyPr wrap="square" rtlCol="0">
            <a:spAutoFit/>
          </a:bodyPr>
          <a:lstStyle/>
          <a:p>
            <a:r>
              <a:rPr lang="en-US" sz="2600" dirty="0" smtClean="0"/>
              <a:t>there to evangelize or </a:t>
            </a:r>
            <a:r>
              <a:rPr lang="en-US" sz="2600" dirty="0"/>
              <a:t>to encroach on their programs, </a:t>
            </a:r>
            <a:r>
              <a:rPr lang="en-US" sz="2600" dirty="0" smtClean="0"/>
              <a:t>they will </a:t>
            </a:r>
            <a:r>
              <a:rPr lang="en-US" sz="2600" dirty="0"/>
              <a:t>not feel threatened and so may offer to help support a meeting in your area. Perhaps they will ask you questions about the NA program. You can share your personal experience with addiction and recovery, or give them some NA literature, and so carry the NA message that way. Your efforts are bound to pay off. You do the footwork, and leave the results to God. At the very least, you will stay clean. </a:t>
            </a:r>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17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D898-FB88-3D47-8E96-2EBF3D60203E}"/>
              </a:ext>
            </a:extLst>
          </p:cNvPr>
          <p:cNvSpPr>
            <a:spLocks noGrp="1"/>
          </p:cNvSpPr>
          <p:nvPr>
            <p:ph type="title"/>
          </p:nvPr>
        </p:nvSpPr>
        <p:spPr>
          <a:xfrm>
            <a:off x="1828800" y="2381929"/>
            <a:ext cx="8101263" cy="4031770"/>
          </a:xfrm>
        </p:spPr>
        <p:txBody>
          <a:bodyPr anchor="t" anchorCtr="0">
            <a:noAutofit/>
          </a:bodyPr>
          <a:lstStyle/>
          <a:p>
            <a:pPr fontAlgn="ctr"/>
            <a:r>
              <a:rPr lang="en-US" sz="2800" i="1" dirty="0"/>
              <a:t>“All of the NA materials have been important to me, but especially my NA book which gives me continuous hope</a:t>
            </a:r>
            <a:r>
              <a:rPr lang="en-US" sz="2800" i="1" dirty="0" smtClean="0"/>
              <a:t>. Writing </a:t>
            </a:r>
            <a:r>
              <a:rPr lang="en-US" sz="2800" i="1" dirty="0"/>
              <a:t>to other addicts who have been loners at one time also helps me through daily living</a:t>
            </a:r>
            <a:r>
              <a:rPr lang="en-US" sz="2800" i="1" dirty="0" smtClean="0"/>
              <a:t>. In </a:t>
            </a:r>
            <a:r>
              <a:rPr lang="en-US" sz="2800" i="1" dirty="0"/>
              <a:t>my personal recovery the most important thing is my spiritual contact with God, which I obtain through the book, literature, my sponsor, and letters to loners and other addicts I have met across the country</a:t>
            </a:r>
            <a:r>
              <a:rPr lang="en-US" sz="2800" i="1" dirty="0" smtClean="0"/>
              <a:t>.”</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251746"/>
            <a:ext cx="1791172" cy="2503511"/>
          </a:xfrm>
          <a:prstGeom prst="rect">
            <a:avLst/>
          </a:prstGeom>
        </p:spPr>
      </p:pic>
      <p:sp>
        <p:nvSpPr>
          <p:cNvPr id="8" name="Rectangle 7"/>
          <p:cNvSpPr/>
          <p:nvPr/>
        </p:nvSpPr>
        <p:spPr>
          <a:xfrm>
            <a:off x="1203158" y="406478"/>
            <a:ext cx="9545052" cy="1815882"/>
          </a:xfrm>
          <a:prstGeom prst="rect">
            <a:avLst/>
          </a:prstGeom>
        </p:spPr>
        <p:txBody>
          <a:bodyPr wrap="square">
            <a:spAutoFit/>
          </a:bodyPr>
          <a:lstStyle/>
          <a:p>
            <a:r>
              <a:rPr lang="en-US" sz="2800" dirty="0"/>
              <a:t>You surely will come to a better understanding of the Twelve Steps and Twelve Traditions. And you may well be God’s instrument for helping plant NA’s seed of recovery in your community.</a:t>
            </a:r>
          </a:p>
        </p:txBody>
      </p:sp>
    </p:spTree>
    <p:extLst>
      <p:ext uri="{BB962C8B-B14F-4D97-AF65-F5344CB8AC3E}">
        <p14:creationId xmlns:p14="http://schemas.microsoft.com/office/powerpoint/2010/main" val="112239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6" y="104775"/>
            <a:ext cx="5605211" cy="6309420"/>
          </a:xfrm>
          <a:prstGeom prst="rect">
            <a:avLst/>
          </a:prstGeom>
        </p:spPr>
        <p:txBody>
          <a:bodyPr wrap="square">
            <a:spAutoFit/>
          </a:bodyPr>
          <a:lstStyle/>
          <a:p>
            <a:r>
              <a:rPr lang="en-US" sz="2800" b="1" dirty="0" smtClean="0"/>
              <a:t>Crises</a:t>
            </a:r>
          </a:p>
          <a:p>
            <a:r>
              <a:rPr lang="en-US" sz="1200" dirty="0"/>
              <a:t/>
            </a:r>
            <a:br>
              <a:rPr lang="en-US" sz="1200" dirty="0"/>
            </a:br>
            <a:r>
              <a:rPr lang="en-US" sz="2800" dirty="0" err="1"/>
              <a:t>Crises</a:t>
            </a:r>
            <a:r>
              <a:rPr lang="en-US" sz="2800" dirty="0"/>
              <a:t> come in many forms to all addicts. Without other recovering addicts or meetings to help us keep a balanced perspective, routine problems can become magnified in our minds. We may start to think that staying clean isn’t paying off, and arouse feelings of self-pity, resentment, and anger. We must keep foremost in mind that whatever pain we experience will pass.</a:t>
            </a:r>
          </a:p>
        </p:txBody>
      </p:sp>
      <p:sp>
        <p:nvSpPr>
          <p:cNvPr id="5" name="TextBox 4"/>
          <p:cNvSpPr txBox="1"/>
          <p:nvPr/>
        </p:nvSpPr>
        <p:spPr>
          <a:xfrm>
            <a:off x="6590800" y="733246"/>
            <a:ext cx="4863263" cy="6124754"/>
          </a:xfrm>
          <a:prstGeom prst="rect">
            <a:avLst/>
          </a:prstGeom>
          <a:noFill/>
        </p:spPr>
        <p:txBody>
          <a:bodyPr wrap="square" rtlCol="0">
            <a:spAutoFit/>
          </a:bodyPr>
          <a:lstStyle/>
          <a:p>
            <a:r>
              <a:rPr lang="en-US" sz="2800" dirty="0"/>
              <a:t>Problems are realities of life and do not disappear just because we stay clean. In recovery, however, we find that we grow through pain and often feel that a crisis brings a gift by allowing us the opportunity to experience growth through living clean. No matter how painful life’s tragedies may be for us, one thing is clear: </a:t>
            </a:r>
            <a:r>
              <a:rPr lang="en-US" sz="2800" i="1" dirty="0"/>
              <a:t>we must not use, no matter what</a:t>
            </a:r>
            <a:r>
              <a:rPr lang="en-US" sz="2800" dirty="0"/>
              <a:t>. </a:t>
            </a:r>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9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D898-FB88-3D47-8E96-2EBF3D60203E}"/>
              </a:ext>
            </a:extLst>
          </p:cNvPr>
          <p:cNvSpPr>
            <a:spLocks noGrp="1"/>
          </p:cNvSpPr>
          <p:nvPr>
            <p:ph type="title"/>
          </p:nvPr>
        </p:nvSpPr>
        <p:spPr>
          <a:xfrm>
            <a:off x="1811986" y="2727158"/>
            <a:ext cx="8134119" cy="3710928"/>
          </a:xfrm>
        </p:spPr>
        <p:txBody>
          <a:bodyPr anchor="t" anchorCtr="0">
            <a:noAutofit/>
          </a:bodyPr>
          <a:lstStyle/>
          <a:p>
            <a:pPr fontAlgn="ctr"/>
            <a:r>
              <a:rPr lang="en-US" sz="2800" i="1" dirty="0"/>
              <a:t>“Some of the special things I like to do when no one is home and I’m not at a meeting are to read my </a:t>
            </a:r>
            <a:r>
              <a:rPr lang="en-US" sz="2800" dirty="0"/>
              <a:t>NA Way Magazine</a:t>
            </a:r>
            <a:r>
              <a:rPr lang="en-US" sz="2800" i="1" dirty="0"/>
              <a:t>, my Basic Text, and write to other loners</a:t>
            </a:r>
            <a:r>
              <a:rPr lang="en-US" sz="2800" i="1" dirty="0" smtClean="0"/>
              <a:t>. Anything </a:t>
            </a:r>
            <a:r>
              <a:rPr lang="en-US" sz="2800" i="1" dirty="0"/>
              <a:t>that talks to me about recovery, love, and fellowship the NA way adds direction to my thoughts</a:t>
            </a:r>
            <a:r>
              <a:rPr lang="en-US" sz="2800" i="1" dirty="0" smtClean="0"/>
              <a:t>. My </a:t>
            </a:r>
            <a:r>
              <a:rPr lang="en-US" sz="2800" i="1" dirty="0"/>
              <a:t>most dependable source of comfort and enlightenment is my Higher Power</a:t>
            </a:r>
            <a:r>
              <a:rPr lang="en-US" sz="2800" i="1" dirty="0" smtClean="0"/>
              <a:t>. I’m </a:t>
            </a:r>
            <a:r>
              <a:rPr lang="en-US" sz="2800" i="1" dirty="0"/>
              <a:t>very grateful to have come to believe.”</a:t>
            </a:r>
            <a:br>
              <a:rPr lang="en-US" sz="2800" i="1" dirty="0"/>
            </a:br>
            <a:endParaRPr lang="en-US" sz="28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251746"/>
            <a:ext cx="1791172" cy="2503511"/>
          </a:xfrm>
          <a:prstGeom prst="rect">
            <a:avLst/>
          </a:prstGeom>
        </p:spPr>
      </p:pic>
      <p:sp>
        <p:nvSpPr>
          <p:cNvPr id="7" name="Rectangle 6"/>
          <p:cNvSpPr/>
          <p:nvPr/>
        </p:nvSpPr>
        <p:spPr>
          <a:xfrm>
            <a:off x="1074435" y="733200"/>
            <a:ext cx="9865894" cy="1815882"/>
          </a:xfrm>
          <a:prstGeom prst="rect">
            <a:avLst/>
          </a:prstGeom>
        </p:spPr>
        <p:txBody>
          <a:bodyPr wrap="square">
            <a:spAutoFit/>
          </a:bodyPr>
          <a:lstStyle/>
          <a:p>
            <a:r>
              <a:rPr lang="en-US" sz="2800" dirty="0"/>
              <a:t>Our experience has shown that if we put forth even half the effort to stay clean that we did to use, we have an excellent chance of maintaining our recovery. When we reach out for help, we begin to grow.</a:t>
            </a:r>
          </a:p>
        </p:txBody>
      </p:sp>
    </p:spTree>
    <p:extLst>
      <p:ext uri="{BB962C8B-B14F-4D97-AF65-F5344CB8AC3E}">
        <p14:creationId xmlns:p14="http://schemas.microsoft.com/office/powerpoint/2010/main" val="35705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on </a:t>
            </a:r>
            <a:r>
              <a:rPr lang="en-US" i="1" dirty="0" smtClean="0"/>
              <a:t>The Loner</a:t>
            </a:r>
            <a:endParaRPr lang="en-US" dirty="0"/>
          </a:p>
        </p:txBody>
      </p:sp>
      <p:sp>
        <p:nvSpPr>
          <p:cNvPr id="4" name="Content Placeholder 3"/>
          <p:cNvSpPr>
            <a:spLocks noGrp="1"/>
          </p:cNvSpPr>
          <p:nvPr>
            <p:ph idx="1"/>
          </p:nvPr>
        </p:nvSpPr>
        <p:spPr>
          <a:xfrm>
            <a:off x="4207850" y="1643698"/>
            <a:ext cx="7640149" cy="3571875"/>
          </a:xfrm>
        </p:spPr>
        <p:txBody>
          <a:bodyPr>
            <a:noAutofit/>
          </a:bodyPr>
          <a:lstStyle/>
          <a:p>
            <a:pPr>
              <a:buClr>
                <a:schemeClr val="accent3"/>
              </a:buClr>
            </a:pPr>
            <a:r>
              <a:rPr lang="en-US" sz="3200" dirty="0" smtClean="0">
                <a:effectLst>
                  <a:outerShdw blurRad="38100" dist="38100" dir="2700000" algn="tl">
                    <a:srgbClr val="000000">
                      <a:alpha val="43137"/>
                    </a:srgbClr>
                  </a:outerShdw>
                </a:effectLst>
              </a:rPr>
              <a:t>Written in 1986</a:t>
            </a:r>
          </a:p>
          <a:p>
            <a:pPr lvl="1">
              <a:spcBef>
                <a:spcPts val="800"/>
              </a:spcBef>
              <a:buClr>
                <a:schemeClr val="accent3"/>
              </a:buClr>
              <a:buFont typeface="Wingdings" panose="05000000000000000000" pitchFamily="2" charset="2"/>
              <a:buChar char="§"/>
            </a:pPr>
            <a:r>
              <a:rPr lang="en-US" sz="2400" dirty="0">
                <a:effectLst>
                  <a:outerShdw blurRad="38100" dist="38100" dir="2700000" algn="tl">
                    <a:srgbClr val="000000">
                      <a:alpha val="43137"/>
                    </a:srgbClr>
                  </a:outerShdw>
                </a:effectLst>
              </a:rPr>
              <a:t>Reflects the pre-Internet era</a:t>
            </a:r>
          </a:p>
          <a:p>
            <a:pPr lvl="1">
              <a:spcBef>
                <a:spcPts val="800"/>
              </a:spcBef>
              <a:buClr>
                <a:schemeClr val="accent3"/>
              </a:buClr>
              <a:buFont typeface="Wingdings" panose="05000000000000000000" pitchFamily="2" charset="2"/>
              <a:buChar char="§"/>
            </a:pPr>
            <a:r>
              <a:rPr lang="en-US" sz="2400" dirty="0" smtClean="0">
                <a:effectLst>
                  <a:outerShdw blurRad="38100" dist="38100" dir="2700000" algn="tl">
                    <a:srgbClr val="000000">
                      <a:alpha val="43137"/>
                    </a:srgbClr>
                  </a:outerShdw>
                </a:effectLst>
              </a:rPr>
              <a:t>Contains outdated references &amp; suggestions</a:t>
            </a:r>
          </a:p>
          <a:p>
            <a:pPr>
              <a:spcBef>
                <a:spcPts val="1800"/>
              </a:spcBef>
              <a:buClr>
                <a:schemeClr val="accent3"/>
              </a:buClr>
            </a:pPr>
            <a:r>
              <a:rPr lang="en-US" sz="2800" dirty="0">
                <a:effectLst>
                  <a:outerShdw blurRad="38100" dist="38100" dir="2700000" algn="tl">
                    <a:srgbClr val="000000">
                      <a:alpha val="43137"/>
                    </a:srgbClr>
                  </a:outerShdw>
                </a:effectLst>
              </a:rPr>
              <a:t>C</a:t>
            </a:r>
            <a:r>
              <a:rPr lang="en-US" sz="2800" dirty="0" smtClean="0">
                <a:effectLst>
                  <a:outerShdw blurRad="38100" dist="38100" dir="2700000" algn="tl">
                    <a:srgbClr val="000000">
                      <a:alpha val="43137"/>
                    </a:srgbClr>
                  </a:outerShdw>
                </a:effectLst>
              </a:rPr>
              <a:t>urrent experience will shape revisions</a:t>
            </a:r>
          </a:p>
          <a:p>
            <a:pPr lvl="1">
              <a:spcBef>
                <a:spcPts val="800"/>
              </a:spcBef>
              <a:buClr>
                <a:schemeClr val="accent3"/>
              </a:buClr>
              <a:buFont typeface="Wingdings" panose="05000000000000000000" pitchFamily="2" charset="2"/>
              <a:buChar char="§"/>
            </a:pPr>
            <a:r>
              <a:rPr lang="en-US" sz="2400" dirty="0" smtClean="0">
                <a:effectLst>
                  <a:outerShdw blurRad="38100" dist="38100" dir="2700000" algn="tl">
                    <a:srgbClr val="000000">
                      <a:alpha val="43137"/>
                    </a:srgbClr>
                  </a:outerShdw>
                </a:effectLst>
              </a:rPr>
              <a:t>Members who have recovered as “loners”</a:t>
            </a:r>
          </a:p>
          <a:p>
            <a:pPr lvl="1">
              <a:spcBef>
                <a:spcPts val="800"/>
              </a:spcBef>
              <a:buClr>
                <a:schemeClr val="accent3"/>
              </a:buClr>
              <a:buFont typeface="Wingdings" panose="05000000000000000000" pitchFamily="2" charset="2"/>
              <a:buChar char="§"/>
            </a:pPr>
            <a:r>
              <a:rPr lang="en-US" sz="2400" dirty="0" smtClean="0">
                <a:effectLst>
                  <a:outerShdw blurRad="38100" dist="38100" dir="2700000" algn="tl">
                    <a:srgbClr val="000000">
                      <a:alpha val="43137"/>
                    </a:srgbClr>
                  </a:outerShdw>
                </a:effectLst>
              </a:rPr>
              <a:t>Members isolated by the pandemic</a:t>
            </a:r>
            <a:endParaRPr lang="en-US" sz="2400" dirty="0">
              <a:effectLst>
                <a:outerShdw blurRad="38100" dist="38100" dir="2700000" algn="tl">
                  <a:srgbClr val="000000">
                    <a:alpha val="43137"/>
                  </a:srgbClr>
                </a:outerShdw>
              </a:effectLst>
            </a:endParaRPr>
          </a:p>
        </p:txBody>
      </p:sp>
      <p:pic>
        <p:nvPicPr>
          <p:cNvPr id="1036" name="Picture 12" descr="Tin Can Telephone, 19th Century - Stock Image - C030/4142 - Science Photo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49" y="1743710"/>
            <a:ext cx="3178551" cy="2924267"/>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9861" y="5096548"/>
            <a:ext cx="11279189" cy="1862048"/>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Read the IP at </a:t>
            </a:r>
            <a:r>
              <a:rPr lang="en-US" sz="2800" i="1" spc="300" dirty="0" smtClean="0">
                <a:solidFill>
                  <a:schemeClr val="accent2"/>
                </a:solidFill>
                <a:effectLst>
                  <a:outerShdw blurRad="38100" dist="38100" dir="2700000" algn="tl">
                    <a:srgbClr val="000000">
                      <a:alpha val="43137"/>
                    </a:srgbClr>
                  </a:outerShdw>
                </a:effectLst>
              </a:rPr>
              <a:t>na.org/IPs</a:t>
            </a:r>
            <a:endParaRPr lang="en-US" sz="2800" i="1" spc="300" dirty="0" smtClean="0">
              <a:solidFill>
                <a:schemeClr val="accent2"/>
              </a:solidFill>
              <a:effectLst>
                <a:outerShdw blurRad="38100" dist="38100" dir="2700000" algn="tl">
                  <a:srgbClr val="000000">
                    <a:alpha val="43137"/>
                  </a:srgbClr>
                </a:outerShdw>
              </a:effectLst>
            </a:endParaRPr>
          </a:p>
          <a:p>
            <a:pPr algn="ctr">
              <a:spcBef>
                <a:spcPts val="600"/>
              </a:spcBef>
            </a:pPr>
            <a:r>
              <a:rPr lang="en-US" sz="2800" dirty="0" smtClean="0">
                <a:effectLst>
                  <a:outerShdw blurRad="38100" dist="38100" dir="2700000" algn="tl">
                    <a:srgbClr val="000000">
                      <a:alpha val="43137"/>
                    </a:srgbClr>
                  </a:outerShdw>
                </a:effectLst>
              </a:rPr>
              <a:t>Share your experience, strength, and hope at </a:t>
            </a:r>
            <a:endParaRPr lang="en-US" sz="3600" dirty="0" smtClean="0">
              <a:effectLst>
                <a:outerShdw blurRad="38100" dist="38100" dir="2700000" algn="tl">
                  <a:srgbClr val="000000">
                    <a:alpha val="43137"/>
                  </a:srgbClr>
                </a:outerShdw>
              </a:effectLst>
            </a:endParaRPr>
          </a:p>
          <a:p>
            <a:pPr algn="ctr">
              <a:lnSpc>
                <a:spcPct val="90000"/>
              </a:lnSpc>
            </a:pPr>
            <a:r>
              <a:rPr lang="en-US" sz="4000" i="1" spc="300" dirty="0" smtClean="0">
                <a:solidFill>
                  <a:schemeClr val="accent2"/>
                </a:solidFill>
                <a:effectLst>
                  <a:outerShdw blurRad="38100" dist="38100" dir="2700000" algn="tl">
                    <a:srgbClr val="000000">
                      <a:alpha val="43137"/>
                    </a:srgbClr>
                  </a:outerShdw>
                </a:effectLst>
              </a:rPr>
              <a:t>na.org/survey</a:t>
            </a:r>
          </a:p>
          <a:p>
            <a:endParaRPr lang="en-US" dirty="0"/>
          </a:p>
        </p:txBody>
      </p:sp>
    </p:spTree>
    <p:extLst>
      <p:ext uri="{BB962C8B-B14F-4D97-AF65-F5344CB8AC3E}">
        <p14:creationId xmlns:p14="http://schemas.microsoft.com/office/powerpoint/2010/main" val="397668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6" y="104775"/>
            <a:ext cx="5605211" cy="6494085"/>
          </a:xfrm>
          <a:prstGeom prst="rect">
            <a:avLst/>
          </a:prstGeom>
        </p:spPr>
        <p:txBody>
          <a:bodyPr wrap="square">
            <a:spAutoFit/>
          </a:bodyPr>
          <a:lstStyle/>
          <a:p>
            <a:r>
              <a:rPr lang="en-US" sz="2800" b="1" dirty="0"/>
              <a:t>Living the program</a:t>
            </a:r>
            <a:endParaRPr lang="en-US" sz="2800" b="1" dirty="0" smtClean="0"/>
          </a:p>
          <a:p>
            <a:r>
              <a:rPr lang="en-US" sz="1200" dirty="0" smtClean="0"/>
              <a:t/>
            </a:r>
            <a:br>
              <a:rPr lang="en-US" sz="1200" dirty="0" smtClean="0"/>
            </a:br>
            <a:r>
              <a:rPr lang="en-US" sz="2800" dirty="0"/>
              <a:t>The Twelve Steps are our blueprint for recovery from the disease of addiction. As we continually practice these steps, we come to live the program. Through the direct application of these principles in all of our affairs, we find acceptance, faith, and humility. We learn to live life on its own terms</a:t>
            </a:r>
            <a:r>
              <a:rPr lang="en-US" sz="2800" dirty="0" smtClean="0"/>
              <a:t>.</a:t>
            </a:r>
          </a:p>
          <a:p>
            <a:r>
              <a:rPr lang="en-US" sz="1200" dirty="0"/>
              <a:t/>
            </a:r>
            <a:br>
              <a:rPr lang="en-US" sz="1200" dirty="0"/>
            </a:br>
            <a:r>
              <a:rPr lang="en-US" sz="2800" dirty="0"/>
              <a:t>As we recover, we come to depend on a Power </a:t>
            </a:r>
            <a:r>
              <a:rPr lang="en-US" sz="2800" dirty="0" smtClean="0"/>
              <a:t>greater</a:t>
            </a:r>
            <a:endParaRPr lang="en-US" sz="2800" dirty="0"/>
          </a:p>
        </p:txBody>
      </p:sp>
      <p:sp>
        <p:nvSpPr>
          <p:cNvPr id="5" name="TextBox 4"/>
          <p:cNvSpPr txBox="1"/>
          <p:nvPr/>
        </p:nvSpPr>
        <p:spPr>
          <a:xfrm>
            <a:off x="6415338" y="462855"/>
            <a:ext cx="5776662" cy="6309420"/>
          </a:xfrm>
          <a:prstGeom prst="rect">
            <a:avLst/>
          </a:prstGeom>
          <a:noFill/>
        </p:spPr>
        <p:txBody>
          <a:bodyPr wrap="square" rtlCol="0">
            <a:spAutoFit/>
          </a:bodyPr>
          <a:lstStyle/>
          <a:p>
            <a:r>
              <a:rPr lang="en-US" sz="2800" dirty="0"/>
              <a:t>than ourselves. We learn that by asking for God’s will for us, and the power to carry that out, we can do things we never believed possible. Our lives become worthwhile, and we lose the obsession to use, just for today.</a:t>
            </a:r>
            <a:br>
              <a:rPr lang="en-US" sz="2800" dirty="0"/>
            </a:br>
            <a:r>
              <a:rPr lang="en-US" sz="1200" dirty="0"/>
              <a:t/>
            </a:r>
            <a:br>
              <a:rPr lang="en-US" sz="1200" dirty="0"/>
            </a:br>
            <a:r>
              <a:rPr lang="en-US" sz="2800" dirty="0"/>
              <a:t>We cannot afford to become complacent because the disease of addiction is with us twenty-four hours a day. Daily vigilance towards defective attitudes is essential for </a:t>
            </a:r>
            <a:r>
              <a:rPr lang="en-US" sz="2800" dirty="0" smtClean="0"/>
              <a:t>ongoing</a:t>
            </a:r>
            <a:endParaRPr lang="en-US" sz="2800" dirty="0"/>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29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6" y="104775"/>
            <a:ext cx="5605211" cy="6309420"/>
          </a:xfrm>
          <a:prstGeom prst="rect">
            <a:avLst/>
          </a:prstGeom>
        </p:spPr>
        <p:txBody>
          <a:bodyPr wrap="square">
            <a:spAutoFit/>
          </a:bodyPr>
          <a:lstStyle/>
          <a:p>
            <a:r>
              <a:rPr lang="en-US" sz="2800" dirty="0"/>
              <a:t>recovery. By living the steps, we begin to find relief from our self-obsession. We learn that attitudes, thoughts, and reactions change. In time we realize that we are not alone, and begin to understand and accept who and what we are.</a:t>
            </a:r>
            <a:br>
              <a:rPr lang="en-US" sz="2800" dirty="0"/>
            </a:br>
            <a:r>
              <a:rPr lang="en-US" sz="1200" dirty="0"/>
              <a:t/>
            </a:r>
            <a:br>
              <a:rPr lang="en-US" sz="1200" dirty="0"/>
            </a:br>
            <a:r>
              <a:rPr lang="en-US" sz="2800" dirty="0"/>
              <a:t>The NA Basic Text contains many suggestions that are the basis of our recovery. By using these tools, our despair and active addiction can turn into hope and new life. By living </a:t>
            </a:r>
            <a:r>
              <a:rPr lang="en-US" sz="2800" dirty="0" smtClean="0"/>
              <a:t>the</a:t>
            </a:r>
            <a:endParaRPr lang="en-US" sz="2800" dirty="0"/>
          </a:p>
        </p:txBody>
      </p:sp>
      <p:sp>
        <p:nvSpPr>
          <p:cNvPr id="5" name="TextBox 4"/>
          <p:cNvSpPr txBox="1"/>
          <p:nvPr/>
        </p:nvSpPr>
        <p:spPr>
          <a:xfrm>
            <a:off x="6415338" y="104775"/>
            <a:ext cx="5776662" cy="1815882"/>
          </a:xfrm>
          <a:prstGeom prst="rect">
            <a:avLst/>
          </a:prstGeom>
          <a:noFill/>
        </p:spPr>
        <p:txBody>
          <a:bodyPr wrap="square" rtlCol="0">
            <a:spAutoFit/>
          </a:bodyPr>
          <a:lstStyle/>
          <a:p>
            <a:r>
              <a:rPr lang="en-US" sz="2800" dirty="0"/>
              <a:t>Twelve Steps of NA we are part of the worldwide NA Fellowship, no matter where we are.</a:t>
            </a:r>
            <a:br>
              <a:rPr lang="en-US" sz="2800" dirty="0"/>
            </a:br>
            <a:endParaRPr lang="en-US" sz="2800" dirty="0"/>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83FD898-FB88-3D47-8E96-2EBF3D60203E}"/>
              </a:ext>
            </a:extLst>
          </p:cNvPr>
          <p:cNvSpPr txBox="1">
            <a:spLocks/>
          </p:cNvSpPr>
          <p:nvPr/>
        </p:nvSpPr>
        <p:spPr>
          <a:xfrm>
            <a:off x="6889052" y="1560670"/>
            <a:ext cx="5151020" cy="4535329"/>
          </a:xfrm>
          <a:prstGeom prst="rect">
            <a:avLst/>
          </a:prstGeom>
        </p:spPr>
        <p:txBody>
          <a:bodyPr anchor="t"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ctr">
              <a:lnSpc>
                <a:spcPct val="90000"/>
              </a:lnSpc>
            </a:pPr>
            <a:r>
              <a:rPr lang="en-US" sz="2600" i="1" dirty="0" smtClean="0"/>
              <a:t>“I feel very lonely sometimes being a loner, but I have faith today that I will not use just for today. I’m very grateful to be a part of NA. I love you all and can never begin to give back as much as I have received </a:t>
            </a:r>
          </a:p>
          <a:p>
            <a:pPr fontAlgn="ctr">
              <a:lnSpc>
                <a:spcPct val="90000"/>
              </a:lnSpc>
            </a:pPr>
            <a:r>
              <a:rPr lang="en-US" sz="2600" i="1" dirty="0" smtClean="0"/>
              <a:t>from all my NA </a:t>
            </a:r>
          </a:p>
          <a:p>
            <a:pPr fontAlgn="ctr">
              <a:lnSpc>
                <a:spcPct val="90000"/>
              </a:lnSpc>
            </a:pPr>
            <a:r>
              <a:rPr lang="en-US" sz="2600" i="1" dirty="0" smtClean="0"/>
              <a:t>friends.”</a:t>
            </a:r>
            <a:endParaRPr lang="en-US" sz="2600"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251746"/>
            <a:ext cx="1791172" cy="2503511"/>
          </a:xfrm>
          <a:prstGeom prst="rect">
            <a:avLst/>
          </a:prstGeom>
        </p:spPr>
      </p:pic>
      <p:sp>
        <p:nvSpPr>
          <p:cNvPr id="3" name="Rectangle 2"/>
          <p:cNvSpPr/>
          <p:nvPr/>
        </p:nvSpPr>
        <p:spPr>
          <a:xfrm>
            <a:off x="6954725" y="5053480"/>
            <a:ext cx="3142247" cy="1323439"/>
          </a:xfrm>
          <a:prstGeom prst="rect">
            <a:avLst/>
          </a:prstGeom>
        </p:spPr>
        <p:txBody>
          <a:bodyPr wrap="square">
            <a:spAutoFit/>
          </a:bodyPr>
          <a:lstStyle/>
          <a:p>
            <a:pPr algn="ctr"/>
            <a:r>
              <a:rPr lang="en-US" sz="2000" dirty="0"/>
              <a:t>Our gratitude speaks</a:t>
            </a:r>
          </a:p>
          <a:p>
            <a:pPr algn="ctr"/>
            <a:r>
              <a:rPr lang="en-US" sz="2000" dirty="0"/>
              <a:t>when we care and</a:t>
            </a:r>
          </a:p>
          <a:p>
            <a:pPr algn="ctr"/>
            <a:r>
              <a:rPr lang="en-US" sz="2000" dirty="0"/>
              <a:t>when we share</a:t>
            </a:r>
          </a:p>
          <a:p>
            <a:pPr algn="ctr"/>
            <a:r>
              <a:rPr lang="en-US" sz="2000" dirty="0"/>
              <a:t>with others the NA way</a:t>
            </a:r>
          </a:p>
        </p:txBody>
      </p:sp>
    </p:spTree>
    <p:extLst>
      <p:ext uri="{BB962C8B-B14F-4D97-AF65-F5344CB8AC3E}">
        <p14:creationId xmlns:p14="http://schemas.microsoft.com/office/powerpoint/2010/main" val="267653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8E941E-48BE-254F-9582-FD4F0BB4902A}"/>
              </a:ext>
            </a:extLst>
          </p:cNvPr>
          <p:cNvSpPr txBox="1">
            <a:spLocks/>
          </p:cNvSpPr>
          <p:nvPr/>
        </p:nvSpPr>
        <p:spPr>
          <a:xfrm>
            <a:off x="689919" y="2076693"/>
            <a:ext cx="10515600" cy="368789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p>
        </p:txBody>
      </p:sp>
      <p:sp>
        <p:nvSpPr>
          <p:cNvPr id="7" name="Title 6"/>
          <p:cNvSpPr>
            <a:spLocks noGrp="1"/>
          </p:cNvSpPr>
          <p:nvPr>
            <p:ph type="title"/>
          </p:nvPr>
        </p:nvSpPr>
        <p:spPr>
          <a:xfrm>
            <a:off x="385065" y="636242"/>
            <a:ext cx="3401064" cy="847725"/>
          </a:xfrm>
        </p:spPr>
        <p:txBody>
          <a:bodyPr/>
          <a:lstStyle/>
          <a:p>
            <a:r>
              <a:rPr lang="en-US" sz="4000" dirty="0" smtClean="0">
                <a:effectLst>
                  <a:outerShdw blurRad="38100" dist="38100" dir="2700000" algn="tl">
                    <a:srgbClr val="000000">
                      <a:alpha val="43137"/>
                    </a:srgbClr>
                  </a:outerShdw>
                </a:effectLst>
              </a:rPr>
              <a:t>Discuss…</a:t>
            </a:r>
            <a:endParaRPr lang="en-US" sz="4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689919" y="1571896"/>
            <a:ext cx="6596652" cy="4572000"/>
          </a:xfrm>
        </p:spPr>
        <p:txBody>
          <a:bodyPr>
            <a:noAutofit/>
          </a:bodyPr>
          <a:lstStyle/>
          <a:p>
            <a:pPr>
              <a:spcBef>
                <a:spcPts val="1800"/>
              </a:spcBef>
              <a:buClr>
                <a:schemeClr val="accent3"/>
              </a:buClr>
            </a:pPr>
            <a:r>
              <a:rPr lang="en-US" sz="2800" dirty="0">
                <a:effectLst>
                  <a:outerShdw blurRad="38100" dist="38100" dir="2700000" algn="tl">
                    <a:srgbClr val="000000">
                      <a:alpha val="43137"/>
                    </a:srgbClr>
                  </a:outerShdw>
                </a:effectLst>
              </a:rPr>
              <a:t>What are the two or three most important ideas you’d like conveyed in this pamphlet</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a:spcBef>
                <a:spcPts val="1800"/>
              </a:spcBef>
              <a:buClr>
                <a:schemeClr val="accent3"/>
              </a:buClr>
            </a:pPr>
            <a:r>
              <a:rPr lang="en-US" sz="2800" dirty="0">
                <a:effectLst>
                  <a:outerShdw blurRad="38100" dist="38100" dir="2700000" algn="tl">
                    <a:srgbClr val="000000">
                      <a:alpha val="43137"/>
                    </a:srgbClr>
                  </a:outerShdw>
                </a:effectLst>
              </a:rPr>
              <a:t>What suggestions for connecting with the Fellowship would you want included in this IP? </a:t>
            </a:r>
          </a:p>
          <a:p>
            <a:pPr>
              <a:spcBef>
                <a:spcPts val="1800"/>
              </a:spcBef>
              <a:buClr>
                <a:schemeClr val="accent3"/>
              </a:buClr>
            </a:pPr>
            <a:r>
              <a:rPr lang="en-US" sz="2800" dirty="0">
                <a:effectLst>
                  <a:outerShdw blurRad="38100" dist="38100" dir="2700000" algn="tl">
                    <a:srgbClr val="000000">
                      <a:alpha val="43137"/>
                    </a:srgbClr>
                  </a:outerShdw>
                </a:effectLst>
              </a:rPr>
              <a:t>What was a significant experience you had with being a loner in recovery? </a:t>
            </a:r>
          </a:p>
        </p:txBody>
      </p:sp>
      <p:pic>
        <p:nvPicPr>
          <p:cNvPr id="12296" name="Picture 8" descr="DOM Academic Officers&amp;#39; Roundtable Meeting - UCSF Events Calenda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86571" y="1861750"/>
            <a:ext cx="4122712" cy="3902835"/>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0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ank You clipart transparent 2 - Clipart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817" y="3238500"/>
            <a:ext cx="67818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6274" y="585554"/>
            <a:ext cx="10186736" cy="2092881"/>
          </a:xfrm>
          <a:prstGeom prst="rect">
            <a:avLst/>
          </a:prstGeom>
        </p:spPr>
        <p:txBody>
          <a:bodyPr wrap="square">
            <a:spAutoFit/>
          </a:bodyPr>
          <a:lstStyle/>
          <a:p>
            <a:pPr algn="ctr"/>
            <a:r>
              <a:rPr lang="en-US" sz="3600" dirty="0" smtClean="0"/>
              <a:t>Please enter your input at </a:t>
            </a:r>
            <a:r>
              <a:rPr lang="en-US" sz="5400" i="1" dirty="0" smtClean="0">
                <a:solidFill>
                  <a:schemeClr val="accent2"/>
                </a:solidFill>
                <a:effectLst>
                  <a:outerShdw blurRad="38100" dist="38100" dir="2700000" algn="tl">
                    <a:srgbClr val="000000">
                      <a:alpha val="43137"/>
                    </a:srgbClr>
                  </a:outerShdw>
                </a:effectLst>
              </a:rPr>
              <a:t>na.org/survey</a:t>
            </a:r>
            <a:endParaRPr lang="en-US" sz="3600" i="1" dirty="0" smtClean="0">
              <a:solidFill>
                <a:schemeClr val="accent2"/>
              </a:solidFill>
              <a:effectLst>
                <a:outerShdw blurRad="38100" dist="38100" dir="2700000" algn="tl">
                  <a:srgbClr val="000000">
                    <a:alpha val="43137"/>
                  </a:srgbClr>
                </a:outerShdw>
              </a:effectLst>
            </a:endParaRPr>
          </a:p>
          <a:p>
            <a:pPr algn="ctr"/>
            <a:r>
              <a:rPr lang="en-US" sz="3600" dirty="0" smtClean="0"/>
              <a:t>by 31 </a:t>
            </a:r>
            <a:r>
              <a:rPr lang="en-US" sz="3600" dirty="0"/>
              <a:t>August </a:t>
            </a:r>
            <a:r>
              <a:rPr lang="en-US" sz="3600" dirty="0" smtClean="0"/>
              <a:t>2022</a:t>
            </a:r>
            <a:endParaRPr lang="en-US" sz="3600" dirty="0"/>
          </a:p>
        </p:txBody>
      </p:sp>
    </p:spTree>
    <p:extLst>
      <p:ext uri="{BB962C8B-B14F-4D97-AF65-F5344CB8AC3E}">
        <p14:creationId xmlns:p14="http://schemas.microsoft.com/office/powerpoint/2010/main" val="117429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8E941E-48BE-254F-9582-FD4F0BB4902A}"/>
              </a:ext>
            </a:extLst>
          </p:cNvPr>
          <p:cNvSpPr txBox="1">
            <a:spLocks/>
          </p:cNvSpPr>
          <p:nvPr/>
        </p:nvSpPr>
        <p:spPr>
          <a:xfrm>
            <a:off x="689919" y="2076693"/>
            <a:ext cx="10515600" cy="368789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p>
        </p:txBody>
      </p:sp>
      <p:sp>
        <p:nvSpPr>
          <p:cNvPr id="7" name="Title 6"/>
          <p:cNvSpPr>
            <a:spLocks noGrp="1"/>
          </p:cNvSpPr>
          <p:nvPr>
            <p:ph type="title"/>
          </p:nvPr>
        </p:nvSpPr>
        <p:spPr>
          <a:xfrm>
            <a:off x="689919" y="523874"/>
            <a:ext cx="3401064" cy="847725"/>
          </a:xfrm>
        </p:spPr>
        <p:txBody>
          <a:bodyPr/>
          <a:lstStyle/>
          <a:p>
            <a:r>
              <a:rPr lang="en-US" sz="4000" dirty="0" smtClean="0">
                <a:effectLst>
                  <a:outerShdw blurRad="38100" dist="38100" dir="2700000" algn="tl">
                    <a:srgbClr val="000000">
                      <a:alpha val="43137"/>
                    </a:srgbClr>
                  </a:outerShdw>
                </a:effectLst>
              </a:rPr>
              <a:t>Consider…</a:t>
            </a:r>
            <a:endParaRPr lang="en-US" sz="4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994773" y="1459528"/>
            <a:ext cx="6596652" cy="4572000"/>
          </a:xfrm>
        </p:spPr>
        <p:txBody>
          <a:bodyPr>
            <a:noAutofit/>
          </a:bodyPr>
          <a:lstStyle/>
          <a:p>
            <a:pPr>
              <a:spcBef>
                <a:spcPts val="1800"/>
              </a:spcBef>
              <a:buClr>
                <a:schemeClr val="accent3"/>
              </a:buClr>
            </a:pPr>
            <a:r>
              <a:rPr lang="en-US" sz="2800" dirty="0">
                <a:effectLst>
                  <a:outerShdw blurRad="38100" dist="38100" dir="2700000" algn="tl">
                    <a:srgbClr val="000000">
                      <a:alpha val="43137"/>
                    </a:srgbClr>
                  </a:outerShdw>
                </a:effectLst>
              </a:rPr>
              <a:t>What are the two or three most important ideas you’d like conveyed in this pamphlet</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a:spcBef>
                <a:spcPts val="1800"/>
              </a:spcBef>
              <a:buClr>
                <a:schemeClr val="accent3"/>
              </a:buClr>
            </a:pPr>
            <a:r>
              <a:rPr lang="en-US" sz="2800" dirty="0">
                <a:effectLst>
                  <a:outerShdw blurRad="38100" dist="38100" dir="2700000" algn="tl">
                    <a:srgbClr val="000000">
                      <a:alpha val="43137"/>
                    </a:srgbClr>
                  </a:outerShdw>
                </a:effectLst>
              </a:rPr>
              <a:t>What suggestions for connecting with the Fellowship would you want included in this IP? </a:t>
            </a:r>
          </a:p>
          <a:p>
            <a:pPr>
              <a:spcBef>
                <a:spcPts val="1800"/>
              </a:spcBef>
              <a:buClr>
                <a:schemeClr val="accent3"/>
              </a:buClr>
            </a:pPr>
            <a:r>
              <a:rPr lang="en-US" sz="2800" dirty="0">
                <a:effectLst>
                  <a:outerShdw blurRad="38100" dist="38100" dir="2700000" algn="tl">
                    <a:srgbClr val="000000">
                      <a:alpha val="43137"/>
                    </a:srgbClr>
                  </a:outerShdw>
                </a:effectLst>
              </a:rPr>
              <a:t>What was a significant experience you had with being a loner in recovery? </a:t>
            </a:r>
          </a:p>
        </p:txBody>
      </p:sp>
      <p:pic>
        <p:nvPicPr>
          <p:cNvPr id="3076" name="Picture 4" descr="Ouriginal FAQs - Ouriginal: Plagiarism prevention made ea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75488" y="1939439"/>
            <a:ext cx="45910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50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867" t="687" r="20531" b="1808"/>
          <a:stretch/>
        </p:blipFill>
        <p:spPr>
          <a:xfrm>
            <a:off x="1368827" y="554832"/>
            <a:ext cx="2599122" cy="5669280"/>
          </a:xfrm>
          <a:prstGeom prst="rect">
            <a:avLst/>
          </a:prstGeom>
        </p:spPr>
      </p:pic>
      <p:sp>
        <p:nvSpPr>
          <p:cNvPr id="6" name="Rectangle 5"/>
          <p:cNvSpPr/>
          <p:nvPr/>
        </p:nvSpPr>
        <p:spPr>
          <a:xfrm>
            <a:off x="4610100" y="2987342"/>
            <a:ext cx="7086600" cy="3108543"/>
          </a:xfrm>
          <a:prstGeom prst="rect">
            <a:avLst/>
          </a:prstGeom>
        </p:spPr>
        <p:txBody>
          <a:bodyPr wrap="square">
            <a:spAutoFit/>
          </a:bodyPr>
          <a:lstStyle/>
          <a:p>
            <a:r>
              <a:rPr lang="en-US" sz="2800" i="1" dirty="0">
                <a:effectLst>
                  <a:outerShdw blurRad="38100" dist="38100" dir="2700000" algn="tl">
                    <a:srgbClr val="000000">
                      <a:alpha val="43137"/>
                    </a:srgbClr>
                  </a:outerShdw>
                </a:effectLst>
              </a:rPr>
              <a:t>“Receiving a letter makes my day</a:t>
            </a:r>
            <a:r>
              <a:rPr lang="en-US" sz="2800" i="1" dirty="0" smtClean="0">
                <a:effectLst>
                  <a:outerShdw blurRad="38100" dist="38100" dir="2700000" algn="tl">
                    <a:srgbClr val="000000">
                      <a:alpha val="43137"/>
                    </a:srgbClr>
                  </a:outerShdw>
                </a:effectLst>
              </a:rPr>
              <a:t>! It </a:t>
            </a:r>
            <a:r>
              <a:rPr lang="en-US" sz="2800" i="1" dirty="0">
                <a:effectLst>
                  <a:outerShdw blurRad="38100" dist="38100" dir="2700000" algn="tl">
                    <a:srgbClr val="000000">
                      <a:alpha val="43137"/>
                    </a:srgbClr>
                  </a:outerShdw>
                </a:effectLst>
              </a:rPr>
              <a:t>seems the letters I receive from my loner friends are always perfectly timed. It reminds me that someone far away is getting to know me and cares enough to write. I matter in someone else’s recovery and they matter in mine.”</a:t>
            </a:r>
            <a:endParaRPr lang="en-US" sz="2800" dirty="0">
              <a:effectLst>
                <a:outerShdw blurRad="38100" dist="38100" dir="2700000" algn="tl">
                  <a:srgbClr val="000000">
                    <a:alpha val="43137"/>
                  </a:srgbClr>
                </a:outerShdw>
              </a:effectLst>
            </a:endParaRPr>
          </a:p>
        </p:txBody>
      </p:sp>
      <p:cxnSp>
        <p:nvCxnSpPr>
          <p:cNvPr id="9" name="Straight Arrow Connector 8"/>
          <p:cNvCxnSpPr/>
          <p:nvPr/>
        </p:nvCxnSpPr>
        <p:spPr>
          <a:xfrm>
            <a:off x="3619500" y="3219450"/>
            <a:ext cx="990600" cy="0"/>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8784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3FD898-FB88-3D47-8E96-2EBF3D60203E}"/>
              </a:ext>
            </a:extLst>
          </p:cNvPr>
          <p:cNvSpPr txBox="1">
            <a:spLocks/>
          </p:cNvSpPr>
          <p:nvPr/>
        </p:nvSpPr>
        <p:spPr>
          <a:xfrm>
            <a:off x="1754957" y="304299"/>
            <a:ext cx="9009295" cy="6233383"/>
          </a:xfrm>
          <a:prstGeom prst="rect">
            <a:avLst/>
          </a:prstGeom>
        </p:spPr>
        <p:txBody>
          <a:bodyPr anchor="t"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ctr">
              <a:lnSpc>
                <a:spcPct val="110000"/>
              </a:lnSpc>
              <a:spcBef>
                <a:spcPts val="1200"/>
              </a:spcBef>
              <a:spcAft>
                <a:spcPts val="1200"/>
              </a:spcAft>
            </a:pPr>
            <a:r>
              <a:rPr lang="en-US" sz="3200" b="1" dirty="0" smtClean="0">
                <a:effectLst>
                  <a:outerShdw blurRad="38100" dist="38100" dir="2700000" algn="tl">
                    <a:srgbClr val="000000">
                      <a:alpha val="43137"/>
                    </a:srgbClr>
                  </a:outerShdw>
                </a:effectLst>
              </a:rPr>
              <a:t>Introduction </a:t>
            </a:r>
            <a:br>
              <a:rPr lang="en-US" sz="3200" b="1" dirty="0" smtClean="0">
                <a:effectLst>
                  <a:outerShdw blurRad="38100" dist="38100" dir="2700000" algn="tl">
                    <a:srgbClr val="000000">
                      <a:alpha val="43137"/>
                    </a:srgbClr>
                  </a:outerShdw>
                </a:effectLst>
              </a:rPr>
            </a:br>
            <a:r>
              <a:rPr lang="en-US" sz="1000" dirty="0" smtClean="0">
                <a:effectLst>
                  <a:outerShdw blurRad="38100" dist="38100" dir="2700000" algn="tl">
                    <a:srgbClr val="000000">
                      <a:alpha val="43137"/>
                    </a:srgbClr>
                  </a:outerShdw>
                </a:effectLst>
              </a:rPr>
              <a:t/>
            </a:r>
            <a:br>
              <a:rPr lang="en-US" sz="10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For the purpose of this pamphlet, we identify “the loner” as a geographically isolated addict who wants to recover from addiction. If you are unable to come to NA meetings, we hope that this pamphlet will reach you and offer workable solutions for living a happy, joyous, and free life.</a:t>
            </a:r>
            <a:br>
              <a:rPr lang="en-US" sz="28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
            </a:r>
            <a:br>
              <a:rPr lang="en-US" sz="12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Although this pamphlet is directed specifically to addicts recovering in remote areas, unable to attend regular NA meetings, any addict who reads this pamphlet will gain some valuable insights on how to recover from the disease of addiction.</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79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D898-FB88-3D47-8E96-2EBF3D60203E}"/>
              </a:ext>
            </a:extLst>
          </p:cNvPr>
          <p:cNvSpPr>
            <a:spLocks noGrp="1"/>
          </p:cNvSpPr>
          <p:nvPr>
            <p:ph type="title"/>
          </p:nvPr>
        </p:nvSpPr>
        <p:spPr>
          <a:xfrm>
            <a:off x="1269831" y="196369"/>
            <a:ext cx="9574632" cy="3571019"/>
          </a:xfrm>
        </p:spPr>
        <p:txBody>
          <a:bodyPr anchor="t" anchorCtr="0">
            <a:noAutofit/>
          </a:bodyPr>
          <a:lstStyle/>
          <a:p>
            <a:pPr fontAlgn="ctr">
              <a:lnSpc>
                <a:spcPct val="110000"/>
              </a:lnSpc>
            </a:pPr>
            <a:r>
              <a:rPr lang="en-US" sz="2800" dirty="0">
                <a:effectLst>
                  <a:outerShdw blurRad="38100" dist="38100" dir="2700000" algn="tl">
                    <a:srgbClr val="000000">
                      <a:alpha val="43137"/>
                    </a:srgbClr>
                  </a:outerShdw>
                </a:effectLst>
              </a:rPr>
              <a:t>Most of us, at some point in our recovery, have experienced feelings of loneliness or isolation</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There are also addicts who feel isolated from others because of hearing or visual impairment or some other physical disability. </a:t>
            </a:r>
            <a:r>
              <a:rPr lang="en-US" sz="2800" dirty="0" smtClean="0">
                <a:effectLst>
                  <a:outerShdw blurRad="38100" dist="38100" dir="2700000" algn="tl">
                    <a:srgbClr val="000000">
                      <a:alpha val="43137"/>
                    </a:srgbClr>
                  </a:outerShdw>
                </a:effectLst>
              </a:rPr>
              <a:t>So</a:t>
            </a:r>
            <a:r>
              <a:rPr lang="en-US" sz="2800" dirty="0">
                <a:effectLst>
                  <a:outerShdw blurRad="38100" dist="38100" dir="2700000" algn="tl">
                    <a:srgbClr val="000000">
                      <a:alpha val="43137"/>
                    </a:srgbClr>
                  </a:outerShdw>
                </a:effectLst>
              </a:rPr>
              <a:t>, whether we are isolated emotionally, physically, or geographically, we believe the suggestions offered in this pamphlet will help any addict stay clean and find a new way of life</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0" y="4251746"/>
            <a:ext cx="1791172" cy="2503511"/>
          </a:xfrm>
          <a:prstGeom prst="rect">
            <a:avLst/>
          </a:prstGeom>
        </p:spPr>
      </p:pic>
      <p:sp>
        <p:nvSpPr>
          <p:cNvPr id="9" name="Rectangle 8"/>
          <p:cNvSpPr/>
          <p:nvPr/>
        </p:nvSpPr>
        <p:spPr>
          <a:xfrm>
            <a:off x="1892969" y="4251746"/>
            <a:ext cx="8145878" cy="2548390"/>
          </a:xfrm>
          <a:prstGeom prst="rect">
            <a:avLst/>
          </a:prstGeom>
        </p:spPr>
        <p:txBody>
          <a:bodyPr wrap="square">
            <a:spAutoFit/>
          </a:bodyPr>
          <a:lstStyle/>
          <a:p>
            <a:pPr>
              <a:lnSpc>
                <a:spcPct val="95000"/>
              </a:lnSpc>
            </a:pPr>
            <a:r>
              <a:rPr lang="en-US" sz="2800" i="1" dirty="0">
                <a:effectLst>
                  <a:outerShdw blurRad="38100" dist="38100" dir="2700000" algn="tl">
                    <a:srgbClr val="000000">
                      <a:alpha val="43137"/>
                    </a:srgbClr>
                  </a:outerShdw>
                </a:effectLst>
              </a:rPr>
              <a:t>“Being a loner at times can be frustrating, but I have to make an effort in every area of my new life</a:t>
            </a:r>
            <a:r>
              <a:rPr lang="en-US" sz="2800" i="1" dirty="0" smtClean="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Being a part of NA is special to me</a:t>
            </a:r>
            <a:r>
              <a:rPr lang="en-US" sz="2800" i="1" dirty="0" smtClean="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I know I have friends whom I haven’t met yet, but to know they are there gives me hope to go on.”</a:t>
            </a:r>
            <a:r>
              <a:rPr lang="en-US" sz="2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6902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25" y="0"/>
            <a:ext cx="6096000" cy="6678751"/>
          </a:xfrm>
          <a:prstGeom prst="rect">
            <a:avLst/>
          </a:prstGeom>
        </p:spPr>
        <p:txBody>
          <a:bodyPr wrap="square">
            <a:spAutoFit/>
          </a:bodyPr>
          <a:lstStyle/>
          <a:p>
            <a:r>
              <a:rPr lang="en-US" sz="2800" b="1" dirty="0"/>
              <a:t>Reaching out for </a:t>
            </a:r>
            <a:r>
              <a:rPr lang="en-US" sz="2800" b="1" dirty="0" smtClean="0"/>
              <a:t>help</a:t>
            </a:r>
          </a:p>
          <a:p>
            <a:r>
              <a:rPr lang="en-US" sz="1000" dirty="0"/>
              <a:t/>
            </a:r>
            <a:br>
              <a:rPr lang="en-US" sz="1000" dirty="0"/>
            </a:br>
            <a:r>
              <a:rPr lang="en-US" sz="2600" dirty="0"/>
              <a:t>Narcotics Anonymous is a program of Twelve Steps and Twelve Traditions designed to help addicts find recovery, regardless of where they may be. </a:t>
            </a:r>
            <a:r>
              <a:rPr lang="en-US" sz="2600" dirty="0" smtClean="0"/>
              <a:t>By </a:t>
            </a:r>
            <a:r>
              <a:rPr lang="en-US" sz="2600" dirty="0"/>
              <a:t>practicing these spiritual principles, we achieve freedom from active addiction. We suggest you read all the NA literature you can get, and if at all possible, attend an NA meeting or function. </a:t>
            </a:r>
            <a:r>
              <a:rPr lang="en-US" sz="2600" dirty="0" smtClean="0"/>
              <a:t>If </a:t>
            </a:r>
            <a:r>
              <a:rPr lang="en-US" sz="2600" dirty="0"/>
              <a:t>there are no NA meetings in your area, go ahead and start one. </a:t>
            </a:r>
            <a:r>
              <a:rPr lang="en-US" sz="2600" dirty="0" smtClean="0"/>
              <a:t>Even </a:t>
            </a:r>
            <a:r>
              <a:rPr lang="en-US" sz="2600" dirty="0"/>
              <a:t>though </a:t>
            </a:r>
            <a:r>
              <a:rPr lang="en-US" sz="2600" dirty="0" smtClean="0"/>
              <a:t>you </a:t>
            </a:r>
            <a:r>
              <a:rPr lang="en-US" sz="2600" dirty="0"/>
              <a:t>may start it by yourself, you never know when another suffering addict will walk </a:t>
            </a:r>
          </a:p>
        </p:txBody>
      </p:sp>
      <p:sp>
        <p:nvSpPr>
          <p:cNvPr id="5" name="TextBox 4"/>
          <p:cNvSpPr txBox="1"/>
          <p:nvPr/>
        </p:nvSpPr>
        <p:spPr>
          <a:xfrm>
            <a:off x="6334125" y="571499"/>
            <a:ext cx="5762625" cy="6494085"/>
          </a:xfrm>
          <a:prstGeom prst="rect">
            <a:avLst/>
          </a:prstGeom>
          <a:noFill/>
        </p:spPr>
        <p:txBody>
          <a:bodyPr wrap="square" rtlCol="0">
            <a:spAutoFit/>
          </a:bodyPr>
          <a:lstStyle/>
          <a:p>
            <a:r>
              <a:rPr lang="en-US" sz="2600" dirty="0" smtClean="0"/>
              <a:t>through </a:t>
            </a:r>
            <a:r>
              <a:rPr lang="en-US" sz="2600" dirty="0"/>
              <a:t>the door</a:t>
            </a:r>
            <a:r>
              <a:rPr lang="en-US" sz="2600" dirty="0" smtClean="0"/>
              <a:t>. Fill </a:t>
            </a:r>
            <a:r>
              <a:rPr lang="en-US" sz="2600" dirty="0"/>
              <a:t>out the form in the back of this pamphlet for a free starter kit and send it to the World Service Office.</a:t>
            </a:r>
            <a:br>
              <a:rPr lang="en-US" sz="2600" dirty="0"/>
            </a:br>
            <a:r>
              <a:rPr lang="en-US" sz="1200" dirty="0"/>
              <a:t/>
            </a:r>
            <a:br>
              <a:rPr lang="en-US" sz="1200" dirty="0"/>
            </a:br>
            <a:r>
              <a:rPr lang="en-US" sz="2600" dirty="0"/>
              <a:t>There are many NA services available which were designed to reach out to isolated addicts</a:t>
            </a:r>
            <a:r>
              <a:rPr lang="en-US" sz="2600" dirty="0" smtClean="0"/>
              <a:t>. Some </a:t>
            </a:r>
            <a:r>
              <a:rPr lang="en-US" sz="2600" dirty="0"/>
              <a:t>of these are coordinated through special committees. </a:t>
            </a:r>
            <a:r>
              <a:rPr lang="en-US" sz="2600" dirty="0" smtClean="0"/>
              <a:t>In </a:t>
            </a:r>
            <a:r>
              <a:rPr lang="en-US" sz="2600" dirty="0"/>
              <a:t>many areas, there are local NA </a:t>
            </a:r>
            <a:r>
              <a:rPr lang="en-US" sz="2600" dirty="0" err="1"/>
              <a:t>phonelines</a:t>
            </a:r>
            <a:r>
              <a:rPr lang="en-US" sz="2600" dirty="0"/>
              <a:t>, meeting directories, and newsletters. </a:t>
            </a:r>
            <a:r>
              <a:rPr lang="en-US" sz="2600" dirty="0" smtClean="0"/>
              <a:t>You </a:t>
            </a:r>
            <a:r>
              <a:rPr lang="en-US" sz="2600" dirty="0"/>
              <a:t>can also get NA literature and other information about NA from the nearest area or regional office.</a:t>
            </a:r>
          </a:p>
        </p:txBody>
      </p:sp>
      <p:cxnSp>
        <p:nvCxnSpPr>
          <p:cNvPr id="7" name="Straight Connector 6"/>
          <p:cNvCxnSpPr/>
          <p:nvPr/>
        </p:nvCxnSpPr>
        <p:spPr>
          <a:xfrm>
            <a:off x="6153150" y="571499"/>
            <a:ext cx="28575" cy="62007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57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0"/>
            <a:ext cx="6096000" cy="6894195"/>
          </a:xfrm>
          <a:prstGeom prst="rect">
            <a:avLst/>
          </a:prstGeom>
        </p:spPr>
        <p:txBody>
          <a:bodyPr>
            <a:spAutoFit/>
          </a:bodyPr>
          <a:lstStyle/>
          <a:p>
            <a:r>
              <a:rPr lang="en-US" sz="2600" dirty="0"/>
              <a:t>The World Service Office also provides a variety of services to addicts who are geographically isolated</a:t>
            </a:r>
            <a:r>
              <a:rPr lang="en-US" sz="2600" dirty="0" smtClean="0"/>
              <a:t>. It </a:t>
            </a:r>
            <a:r>
              <a:rPr lang="en-US" sz="2600" dirty="0"/>
              <a:t>produces a </a:t>
            </a:r>
            <a:r>
              <a:rPr lang="en-US" sz="2600" dirty="0" err="1"/>
              <a:t>phoneline</a:t>
            </a:r>
            <a:r>
              <a:rPr lang="en-US" sz="2600" dirty="0"/>
              <a:t> directory that lists all of the known NA </a:t>
            </a:r>
            <a:r>
              <a:rPr lang="en-US" sz="2600" dirty="0" err="1"/>
              <a:t>phoneline</a:t>
            </a:r>
            <a:r>
              <a:rPr lang="en-US" sz="2600" dirty="0"/>
              <a:t> numbers in the world</a:t>
            </a:r>
            <a:r>
              <a:rPr lang="en-US" sz="2600" dirty="0" smtClean="0"/>
              <a:t>. The </a:t>
            </a:r>
            <a:r>
              <a:rPr lang="en-US" sz="2600" dirty="0"/>
              <a:t>WSO also sends out free group starter kits and informational packages upon request</a:t>
            </a:r>
            <a:r>
              <a:rPr lang="en-US" sz="2600" dirty="0" smtClean="0"/>
              <a:t>. </a:t>
            </a:r>
            <a:r>
              <a:rPr lang="en-US" sz="2600" dirty="0"/>
              <a:t>You can write or call to find out where the nearest NA meeting or office is</a:t>
            </a:r>
            <a:r>
              <a:rPr lang="en-US" sz="2600" dirty="0" smtClean="0"/>
              <a:t>. </a:t>
            </a:r>
            <a:r>
              <a:rPr lang="en-US" sz="2600" dirty="0"/>
              <a:t>You can also get answers to a lot of other questions through the shared experience, strength, and </a:t>
            </a:r>
            <a:r>
              <a:rPr lang="en-US" sz="2600" dirty="0" smtClean="0"/>
              <a:t>hope </a:t>
            </a:r>
            <a:r>
              <a:rPr lang="en-US" sz="2600" dirty="0"/>
              <a:t>of NA groups around the world channeled through the World Service Office.</a:t>
            </a:r>
          </a:p>
        </p:txBody>
      </p:sp>
      <p:sp>
        <p:nvSpPr>
          <p:cNvPr id="5" name="TextBox 4"/>
          <p:cNvSpPr txBox="1"/>
          <p:nvPr/>
        </p:nvSpPr>
        <p:spPr>
          <a:xfrm>
            <a:off x="6334126" y="47625"/>
            <a:ext cx="5591174" cy="6494085"/>
          </a:xfrm>
          <a:prstGeom prst="rect">
            <a:avLst/>
          </a:prstGeom>
          <a:noFill/>
        </p:spPr>
        <p:txBody>
          <a:bodyPr wrap="square" rtlCol="0">
            <a:spAutoFit/>
          </a:bodyPr>
          <a:lstStyle/>
          <a:p>
            <a:r>
              <a:rPr lang="en-US" sz="2600" dirty="0" smtClean="0"/>
              <a:t>You </a:t>
            </a:r>
            <a:r>
              <a:rPr lang="en-US" sz="2600" dirty="0"/>
              <a:t>might also find the Narcotics Anonymous Loner Group helpful</a:t>
            </a:r>
            <a:r>
              <a:rPr lang="en-US" sz="2600" dirty="0" smtClean="0"/>
              <a:t>. It </a:t>
            </a:r>
            <a:r>
              <a:rPr lang="en-US" sz="2600" dirty="0"/>
              <a:t>is a means by which geographically isolated addicts communicate with one another through the mail. </a:t>
            </a:r>
            <a:r>
              <a:rPr lang="en-US" sz="2600" dirty="0" smtClean="0"/>
              <a:t>This </a:t>
            </a:r>
            <a:r>
              <a:rPr lang="en-US" sz="2600" dirty="0"/>
              <a:t>unconventional meeting allows recovering addicts to share their experience, strength, and hope through regular correspondence</a:t>
            </a:r>
            <a:r>
              <a:rPr lang="en-US" sz="2600" dirty="0" smtClean="0"/>
              <a:t>. The </a:t>
            </a:r>
            <a:r>
              <a:rPr lang="en-US" sz="2600" dirty="0"/>
              <a:t>Loner Group publishes a bimonthly newsletter, entitled </a:t>
            </a:r>
            <a:r>
              <a:rPr lang="en-US" sz="2600" i="1" dirty="0"/>
              <a:t>Meeting by Mail</a:t>
            </a:r>
            <a:r>
              <a:rPr lang="en-US" sz="2600" dirty="0"/>
              <a:t>. </a:t>
            </a:r>
            <a:r>
              <a:rPr lang="en-US" sz="2600" dirty="0" smtClean="0"/>
              <a:t>If </a:t>
            </a:r>
            <a:r>
              <a:rPr lang="en-US" sz="2600" dirty="0"/>
              <a:t>you wish to become involved with the Loner Group, write to the World Service Office, </a:t>
            </a:r>
            <a:r>
              <a:rPr lang="en-US" sz="2600" dirty="0" err="1"/>
              <a:t>attn:</a:t>
            </a:r>
            <a:r>
              <a:rPr lang="en-US" sz="2600" dirty="0"/>
              <a:t> Loner Group.</a:t>
            </a:r>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2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5" y="112335"/>
            <a:ext cx="6096000" cy="6494085"/>
          </a:xfrm>
          <a:prstGeom prst="rect">
            <a:avLst/>
          </a:prstGeom>
        </p:spPr>
        <p:txBody>
          <a:bodyPr>
            <a:spAutoFit/>
          </a:bodyPr>
          <a:lstStyle/>
          <a:p>
            <a:r>
              <a:rPr lang="en-US" sz="2600" dirty="0"/>
              <a:t>There is another publication that is very helpful for addicts in remote areas: The NA Way Magazine</a:t>
            </a:r>
            <a:r>
              <a:rPr lang="en-US" sz="2600" dirty="0" smtClean="0"/>
              <a:t>. It </a:t>
            </a:r>
            <a:r>
              <a:rPr lang="en-US" sz="2600" dirty="0"/>
              <a:t>is published quarterly in English, French, German, Portuguese, and Spanish, and subscriptions are provided without charge upon request</a:t>
            </a:r>
            <a:r>
              <a:rPr lang="en-US" sz="2600" dirty="0" smtClean="0"/>
              <a:t>. You </a:t>
            </a:r>
            <a:r>
              <a:rPr lang="en-US" sz="2600" dirty="0"/>
              <a:t>can have your name added to the mailing list just by writing to the WSO</a:t>
            </a:r>
            <a:r>
              <a:rPr lang="en-US" sz="2600" dirty="0" smtClean="0"/>
              <a:t>. You </a:t>
            </a:r>
            <a:r>
              <a:rPr lang="en-US" sz="2600" dirty="0"/>
              <a:t>will then begin receiving The NA Way on a regular basis</a:t>
            </a:r>
            <a:r>
              <a:rPr lang="en-US" sz="2600" dirty="0" smtClean="0"/>
              <a:t>. It </a:t>
            </a:r>
            <a:r>
              <a:rPr lang="en-US" sz="2600" dirty="0"/>
              <a:t>contains notices of upcoming NA conventions, as well as other items recovery sharing, and articles and features that are of interest to NA members</a:t>
            </a:r>
            <a:r>
              <a:rPr lang="en-US" sz="2600" dirty="0" smtClean="0"/>
              <a:t>. This</a:t>
            </a:r>
            <a:endParaRPr lang="en-US" sz="2600" dirty="0"/>
          </a:p>
        </p:txBody>
      </p:sp>
      <p:sp>
        <p:nvSpPr>
          <p:cNvPr id="5" name="TextBox 4"/>
          <p:cNvSpPr txBox="1"/>
          <p:nvPr/>
        </p:nvSpPr>
        <p:spPr>
          <a:xfrm>
            <a:off x="6334126" y="47625"/>
            <a:ext cx="5633285" cy="4448910"/>
          </a:xfrm>
          <a:prstGeom prst="rect">
            <a:avLst/>
          </a:prstGeom>
          <a:noFill/>
        </p:spPr>
        <p:txBody>
          <a:bodyPr wrap="square" rtlCol="0">
            <a:spAutoFit/>
          </a:bodyPr>
          <a:lstStyle/>
          <a:p>
            <a:pPr>
              <a:lnSpc>
                <a:spcPct val="95000"/>
              </a:lnSpc>
            </a:pPr>
            <a:r>
              <a:rPr lang="en-US" sz="2600" dirty="0"/>
              <a:t>publication is very helpful in encouraging communication and unity by keeping you informed of developments in the worldwide Fellowship of Narcotics </a:t>
            </a:r>
            <a:r>
              <a:rPr lang="en-US" sz="2600" dirty="0" smtClean="0"/>
              <a:t>Anonymous.</a:t>
            </a:r>
          </a:p>
          <a:p>
            <a:pPr>
              <a:lnSpc>
                <a:spcPct val="95000"/>
              </a:lnSpc>
            </a:pPr>
            <a:endParaRPr lang="en-US" sz="1200" dirty="0"/>
          </a:p>
          <a:p>
            <a:pPr>
              <a:lnSpc>
                <a:spcPct val="95000"/>
              </a:lnSpc>
            </a:pPr>
            <a:r>
              <a:rPr lang="en-US" sz="2600" dirty="0"/>
              <a:t>The most important service NA offers is the recovering addict</a:t>
            </a:r>
            <a:r>
              <a:rPr lang="en-US" sz="2600" dirty="0" smtClean="0"/>
              <a:t>. Remember</a:t>
            </a:r>
            <a:r>
              <a:rPr lang="en-US" sz="2600" dirty="0"/>
              <a:t>, the therapeutic value of one addict helping another is without parallel.* </a:t>
            </a:r>
            <a:endParaRPr lang="en-US" sz="2600" dirty="0" smtClean="0"/>
          </a:p>
        </p:txBody>
      </p:sp>
      <p:cxnSp>
        <p:nvCxnSpPr>
          <p:cNvPr id="7" name="Straight Connector 6"/>
          <p:cNvCxnSpPr/>
          <p:nvPr/>
        </p:nvCxnSpPr>
        <p:spPr>
          <a:xfrm>
            <a:off x="6153150" y="104775"/>
            <a:ext cx="28575" cy="66675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377740" y="4574750"/>
            <a:ext cx="5589672" cy="2197525"/>
          </a:xfrm>
          <a:prstGeom prst="rect">
            <a:avLst/>
          </a:prstGeom>
        </p:spPr>
        <p:txBody>
          <a:bodyPr wrap="square">
            <a:spAutoFit/>
          </a:bodyPr>
          <a:lstStyle/>
          <a:p>
            <a:pPr>
              <a:lnSpc>
                <a:spcPct val="95000"/>
              </a:lnSpc>
            </a:pPr>
            <a:r>
              <a:rPr lang="en-US" dirty="0"/>
              <a:t>* This sentence is a quote from our Basic Text, Narcotics Anonymous. Reading the Basic Text is a very important part of our recovery from addiction. If you don’t have a Basic Text, write to the WSO. They will send you an order form which you can use to order the Basic Text and other NA literature. The address is printed in the back of this pamphlet.</a:t>
            </a:r>
            <a:endParaRPr lang="en-US" sz="2400" dirty="0"/>
          </a:p>
        </p:txBody>
      </p:sp>
    </p:spTree>
    <p:extLst>
      <p:ext uri="{BB962C8B-B14F-4D97-AF65-F5344CB8AC3E}">
        <p14:creationId xmlns:p14="http://schemas.microsoft.com/office/powerpoint/2010/main" val="298015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520</TotalTime>
  <Words>3055</Words>
  <Application>Microsoft Office PowerPoint</Application>
  <PresentationFormat>Widescreen</PresentationFormat>
  <Paragraphs>74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Wingdings</vt:lpstr>
      <vt:lpstr>Wingdings 3</vt:lpstr>
      <vt:lpstr>Ion</vt:lpstr>
      <vt:lpstr> IP #21: The Loner—Staying Clean in Isolation</vt:lpstr>
      <vt:lpstr>Background on The Loner</vt:lpstr>
      <vt:lpstr>Consider…</vt:lpstr>
      <vt:lpstr>PowerPoint Presentation</vt:lpstr>
      <vt:lpstr>PowerPoint Presentation</vt:lpstr>
      <vt:lpstr>Most of us, at some point in our recovery, have experienced feelings of loneliness or isolation. There are also addicts who feel isolated from others because of hearing or visual impairment or some other physical disability. So, whether we are isolated emotionally, physically, or geographically, we believe the suggestions offered in this pamphlet will help any addict stay clean and find a new way of life. </vt:lpstr>
      <vt:lpstr>PowerPoint Presentation</vt:lpstr>
      <vt:lpstr>PowerPoint Presentation</vt:lpstr>
      <vt:lpstr>PowerPoint Presentation</vt:lpstr>
      <vt:lpstr>So if it is possible, contact some other recovering addicts either by phone or by mail. If you contact the NA World Service Office, they will assist you in reaching the nearest recovering addicts. Remember that you don’t have to be lonely, even though you might be alone.</vt:lpstr>
      <vt:lpstr>PowerPoint Presentation</vt:lpstr>
      <vt:lpstr>PowerPoint Presentation</vt:lpstr>
      <vt:lpstr>We have all found that after sharing with another recovering addict, we feel better. There is someone who understands our disease and can help us take the steps which are necessary for our recovery. So, whether it is by telephone, on paper, or through cassette tapes, the value of sharing is paramount to our recovery.</vt:lpstr>
      <vt:lpstr>PowerPoint Presentation</vt:lpstr>
      <vt:lpstr>PowerPoint Presentation</vt:lpstr>
      <vt:lpstr>PowerPoint Presentation</vt:lpstr>
      <vt:lpstr>“All of the NA materials have been important to me, but especially my NA book which gives me continuous hope. Writing to other addicts who have been loners at one time also helps me through daily living. In my personal recovery the most important thing is my spiritual contact with God, which I obtain through the book, literature, my sponsor, and letters to loners and other addicts I have met across the country.”</vt:lpstr>
      <vt:lpstr>PowerPoint Presentation</vt:lpstr>
      <vt:lpstr>“Some of the special things I like to do when no one is home and I’m not at a meeting are to read my NA Way Magazine, my Basic Text, and write to other loners. Anything that talks to me about recovery, love, and fellowship the NA way adds direction to my thoughts. My most dependable source of comfort and enlightenment is my Higher Power. I’m very grateful to have come to believe.” </vt:lpstr>
      <vt:lpstr>PowerPoint Presentation</vt:lpstr>
      <vt:lpstr>PowerPoint Presentation</vt:lpstr>
      <vt:lpstr>Discuss…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Loner—Staying Clean  in Isolation</dc:title>
  <dc:creator>Stacy</dc:creator>
  <cp:lastModifiedBy>Windows User</cp:lastModifiedBy>
  <cp:revision>46</cp:revision>
  <dcterms:created xsi:type="dcterms:W3CDTF">2022-02-11T16:41:50Z</dcterms:created>
  <dcterms:modified xsi:type="dcterms:W3CDTF">2022-02-15T17:39:26Z</dcterms:modified>
</cp:coreProperties>
</file>