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letter"/>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0000"/>
    <a:srgbClr val="8E0000"/>
    <a:srgbClr val="7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2128" y="3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CF7B0C-E8FE-4ED8-BDBA-FA3CA7785B56}" type="datetimeFigureOut">
              <a:rPr lang="es-CR" smtClean="0"/>
              <a:pPr/>
              <a:t>14/11/2018</a:t>
            </a:fld>
            <a:endParaRPr lang="es-CR"/>
          </a:p>
        </p:txBody>
      </p:sp>
      <p:sp>
        <p:nvSpPr>
          <p:cNvPr id="4" name="3 Marcador de imagen de diapositiva"/>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s-C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3D9D14-3E51-4BB4-B9C1-931F6E6E39F6}" type="slidenum">
              <a:rPr lang="es-CR" smtClean="0"/>
              <a:pPr/>
              <a:t>‹#›</a:t>
            </a:fld>
            <a:endParaRPr lang="es-C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2143125" y="685800"/>
            <a:ext cx="2571750" cy="3429000"/>
          </a:xfrm>
        </p:spPr>
      </p:sp>
      <p:sp>
        <p:nvSpPr>
          <p:cNvPr id="3" name="2 Marcador de notas"/>
          <p:cNvSpPr>
            <a:spLocks noGrp="1"/>
          </p:cNvSpPr>
          <p:nvPr>
            <p:ph type="body" idx="1"/>
          </p:nvPr>
        </p:nvSpPr>
        <p:spPr/>
        <p:txBody>
          <a:bodyPr>
            <a:normAutofit/>
          </a:bodyPr>
          <a:lstStyle/>
          <a:p>
            <a:endParaRPr lang="es-CR"/>
          </a:p>
        </p:txBody>
      </p:sp>
      <p:sp>
        <p:nvSpPr>
          <p:cNvPr id="4" name="3 Marcador de número de diapositiva"/>
          <p:cNvSpPr>
            <a:spLocks noGrp="1"/>
          </p:cNvSpPr>
          <p:nvPr>
            <p:ph type="sldNum" sz="quarter" idx="10"/>
          </p:nvPr>
        </p:nvSpPr>
        <p:spPr/>
        <p:txBody>
          <a:bodyPr/>
          <a:lstStyle/>
          <a:p>
            <a:fld id="{113D9D14-3E51-4BB4-B9C1-931F6E6E39F6}" type="slidenum">
              <a:rPr lang="es-CR" smtClean="0"/>
              <a:pPr/>
              <a:t>1</a:t>
            </a:fld>
            <a:endParaRPr lang="es-C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R"/>
          </a:p>
        </p:txBody>
      </p:sp>
      <p:sp>
        <p:nvSpPr>
          <p:cNvPr id="4" name="3 Marcador de número de diapositiva"/>
          <p:cNvSpPr>
            <a:spLocks noGrp="1"/>
          </p:cNvSpPr>
          <p:nvPr>
            <p:ph type="sldNum" sz="quarter" idx="10"/>
          </p:nvPr>
        </p:nvSpPr>
        <p:spPr/>
        <p:txBody>
          <a:bodyPr/>
          <a:lstStyle/>
          <a:p>
            <a:fld id="{113D9D14-3E51-4BB4-B9C1-931F6E6E39F6}" type="slidenum">
              <a:rPr lang="es-CR" smtClean="0"/>
              <a:pPr/>
              <a:t>2</a:t>
            </a:fld>
            <a:endParaRPr lang="es-C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63C2D5E2-C8BB-4730-81EE-2780AF21793F}" type="datetimeFigureOut">
              <a:rPr lang="es-CR" smtClean="0"/>
              <a:pPr/>
              <a:t>14/11/2018</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7B8D650B-BA28-48D3-BF4F-11D901F07AED}" type="slidenum">
              <a:rPr lang="es-CR" smtClean="0"/>
              <a:pPr/>
              <a:t>‹#›</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63C2D5E2-C8BB-4730-81EE-2780AF21793F}" type="datetimeFigureOut">
              <a:rPr lang="es-CR" smtClean="0"/>
              <a:pPr/>
              <a:t>14/11/2018</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7B8D650B-BA28-48D3-BF4F-11D901F07AED}" type="slidenum">
              <a:rPr lang="es-CR" smtClean="0"/>
              <a:pPr/>
              <a:t>‹#›</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63C2D5E2-C8BB-4730-81EE-2780AF21793F}" type="datetimeFigureOut">
              <a:rPr lang="es-CR" smtClean="0"/>
              <a:pPr/>
              <a:t>14/11/2018</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7B8D650B-BA28-48D3-BF4F-11D901F07AED}" type="slidenum">
              <a:rPr lang="es-CR" smtClean="0"/>
              <a:pPr/>
              <a:t>‹#›</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63C2D5E2-C8BB-4730-81EE-2780AF21793F}" type="datetimeFigureOut">
              <a:rPr lang="es-CR" smtClean="0"/>
              <a:pPr/>
              <a:t>14/11/2018</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7B8D650B-BA28-48D3-BF4F-11D901F07AED}" type="slidenum">
              <a:rPr lang="es-CR" smtClean="0"/>
              <a:pPr/>
              <a:t>‹#›</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3C2D5E2-C8BB-4730-81EE-2780AF21793F}" type="datetimeFigureOut">
              <a:rPr lang="es-CR" smtClean="0"/>
              <a:pPr/>
              <a:t>14/11/2018</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7B8D650B-BA28-48D3-BF4F-11D901F07AED}" type="slidenum">
              <a:rPr lang="es-CR" smtClean="0"/>
              <a:pPr/>
              <a:t>‹#›</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63C2D5E2-C8BB-4730-81EE-2780AF21793F}" type="datetimeFigureOut">
              <a:rPr lang="es-CR" smtClean="0"/>
              <a:pPr/>
              <a:t>14/11/2018</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7B8D650B-BA28-48D3-BF4F-11D901F07AED}" type="slidenum">
              <a:rPr lang="es-CR" smtClean="0"/>
              <a:pPr/>
              <a:t>‹#›</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63C2D5E2-C8BB-4730-81EE-2780AF21793F}" type="datetimeFigureOut">
              <a:rPr lang="es-CR" smtClean="0"/>
              <a:pPr/>
              <a:t>14/11/2018</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7B8D650B-BA28-48D3-BF4F-11D901F07AED}" type="slidenum">
              <a:rPr lang="es-CR" smtClean="0"/>
              <a:pPr/>
              <a:t>‹#›</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63C2D5E2-C8BB-4730-81EE-2780AF21793F}" type="datetimeFigureOut">
              <a:rPr lang="es-CR" smtClean="0"/>
              <a:pPr/>
              <a:t>14/11/2018</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7B8D650B-BA28-48D3-BF4F-11D901F07AED}" type="slidenum">
              <a:rPr lang="es-CR" smtClean="0"/>
              <a:pPr/>
              <a:t>‹#›</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3C2D5E2-C8BB-4730-81EE-2780AF21793F}" type="datetimeFigureOut">
              <a:rPr lang="es-CR" smtClean="0"/>
              <a:pPr/>
              <a:t>14/11/2018</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7B8D650B-BA28-48D3-BF4F-11D901F07AED}" type="slidenum">
              <a:rPr lang="es-CR" smtClean="0"/>
              <a:pPr/>
              <a:t>‹#›</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3C2D5E2-C8BB-4730-81EE-2780AF21793F}" type="datetimeFigureOut">
              <a:rPr lang="es-CR" smtClean="0"/>
              <a:pPr/>
              <a:t>14/11/2018</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7B8D650B-BA28-48D3-BF4F-11D901F07AED}" type="slidenum">
              <a:rPr lang="es-CR" smtClean="0"/>
              <a:pPr/>
              <a:t>‹#›</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3C2D5E2-C8BB-4730-81EE-2780AF21793F}" type="datetimeFigureOut">
              <a:rPr lang="es-CR" smtClean="0"/>
              <a:pPr/>
              <a:t>14/11/2018</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7B8D650B-BA28-48D3-BF4F-11D901F07AED}" type="slidenum">
              <a:rPr lang="es-CR" smtClean="0"/>
              <a:pPr/>
              <a:t>‹#›</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3C2D5E2-C8BB-4730-81EE-2780AF21793F}" type="datetimeFigureOut">
              <a:rPr lang="es-CR" smtClean="0"/>
              <a:pPr/>
              <a:t>14/11/2018</a:t>
            </a:fld>
            <a:endParaRPr lang="es-CR"/>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B8D650B-BA28-48D3-BF4F-11D901F07AED}" type="slidenum">
              <a:rPr lang="es-CR" smtClean="0"/>
              <a:pPr/>
              <a:t>‹#›</a:t>
            </a:fld>
            <a:endParaRPr 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wb@na.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04664" y="234677"/>
            <a:ext cx="6120680" cy="1169551"/>
          </a:xfrm>
          <a:prstGeom prst="rect">
            <a:avLst/>
          </a:prstGeom>
          <a:solidFill>
            <a:srgbClr val="B80000"/>
          </a:solidFill>
        </p:spPr>
        <p:txBody>
          <a:bodyPr wrap="square">
            <a:spAutoFit/>
          </a:bodyPr>
          <a:lstStyle/>
          <a:p>
            <a:pPr algn="ctr"/>
            <a:r>
              <a:rPr lang="en-US" sz="3500" b="1" dirty="0" smtClean="0">
                <a:solidFill>
                  <a:schemeClr val="bg1"/>
                </a:solidFill>
                <a:latin typeface="Lucida Bright" pitchFamily="18" charset="0"/>
                <a:ea typeface="Trebuchet MS" charset="0"/>
                <a:cs typeface="Arabic Typesetting" pitchFamily="66" charset="-78"/>
              </a:rPr>
              <a:t>TSD/TAM en </a:t>
            </a:r>
          </a:p>
          <a:p>
            <a:pPr algn="ctr"/>
            <a:r>
              <a:rPr lang="en-US" sz="3500" b="1" dirty="0" smtClean="0">
                <a:solidFill>
                  <a:schemeClr val="bg1"/>
                </a:solidFill>
                <a:latin typeface="Lucida Bright" pitchFamily="18" charset="0"/>
                <a:ea typeface="Trebuchet MS" charset="0"/>
                <a:cs typeface="Arabic Typesetting" pitchFamily="66" charset="-78"/>
              </a:rPr>
              <a:t>relación con NA</a:t>
            </a:r>
            <a:endParaRPr lang="es-CR" sz="3500" b="1" dirty="0">
              <a:solidFill>
                <a:schemeClr val="bg1"/>
              </a:solidFill>
              <a:latin typeface="Lucida Bright" pitchFamily="18" charset="0"/>
              <a:cs typeface="Arabic Typesetting" pitchFamily="66" charset="-78"/>
            </a:endParaRPr>
          </a:p>
        </p:txBody>
      </p:sp>
      <p:sp>
        <p:nvSpPr>
          <p:cNvPr id="5" name="4 Rectángulo"/>
          <p:cNvSpPr/>
          <p:nvPr/>
        </p:nvSpPr>
        <p:spPr>
          <a:xfrm>
            <a:off x="404664" y="1674837"/>
            <a:ext cx="6120680" cy="3323987"/>
          </a:xfrm>
          <a:prstGeom prst="rect">
            <a:avLst/>
          </a:prstGeom>
        </p:spPr>
        <p:txBody>
          <a:bodyPr wrap="square">
            <a:spAutoFit/>
          </a:bodyPr>
          <a:lstStyle/>
          <a:p>
            <a:pPr algn="ctr"/>
            <a:r>
              <a:rPr lang="es-CR" sz="2100" b="1" dirty="0" smtClean="0">
                <a:solidFill>
                  <a:srgbClr val="8E0000"/>
                </a:solidFill>
                <a:latin typeface="Times New Roman" pitchFamily="18" charset="0"/>
                <a:cs typeface="Times New Roman" pitchFamily="18" charset="0"/>
              </a:rPr>
              <a:t>“</a:t>
            </a:r>
            <a:r>
              <a:rPr lang="es-CR" sz="2100" dirty="0" smtClean="0">
                <a:latin typeface="Times New Roman" pitchFamily="18" charset="0"/>
                <a:cs typeface="Times New Roman" pitchFamily="18" charset="0"/>
              </a:rPr>
              <a:t>NA no tiene opinión sobre prácticas médicas o de ninguna organización ajenas a NA. Sin embargo, en el contexto de NA y sus reuniones, tenemos principios aceptados de forma general, y uno de ellos es que este es un programa de abstinencia completa. Por definición, la terapia asistida por la medicina indica que se prescribe medicación para tratar la adicción. En NA, la adicción se trata por medio de la abstinencia y la aplicación de los principios espirituales contenidos en los Doce Pasos de Narcóticos Anónimos.</a:t>
            </a:r>
            <a:r>
              <a:rPr lang="es-CR" sz="2100" b="1" dirty="0" smtClean="0">
                <a:solidFill>
                  <a:srgbClr val="8E0000"/>
                </a:solidFill>
                <a:latin typeface="Times New Roman" pitchFamily="18" charset="0"/>
                <a:cs typeface="Times New Roman" pitchFamily="18" charset="0"/>
              </a:rPr>
              <a:t>”</a:t>
            </a:r>
            <a:endParaRPr lang="es-CR" sz="2100" b="1" dirty="0">
              <a:solidFill>
                <a:srgbClr val="8E0000"/>
              </a:solidFill>
              <a:latin typeface="Times New Roman" pitchFamily="18" charset="0"/>
              <a:cs typeface="Times New Roman" pitchFamily="18" charset="0"/>
            </a:endParaRPr>
          </a:p>
        </p:txBody>
      </p:sp>
      <p:sp>
        <p:nvSpPr>
          <p:cNvPr id="6" name="5 Rectángulo"/>
          <p:cNvSpPr/>
          <p:nvPr/>
        </p:nvSpPr>
        <p:spPr>
          <a:xfrm>
            <a:off x="2420888" y="5004048"/>
            <a:ext cx="4176464" cy="523220"/>
          </a:xfrm>
          <a:prstGeom prst="rect">
            <a:avLst/>
          </a:prstGeom>
        </p:spPr>
        <p:txBody>
          <a:bodyPr wrap="square">
            <a:spAutoFit/>
          </a:bodyPr>
          <a:lstStyle/>
          <a:p>
            <a:pPr algn="r"/>
            <a:r>
              <a:rPr lang="es-CR" sz="1400" i="1" dirty="0"/>
              <a:t>Narcóticos Anónimos y las personas en tratamiento asistido con </a:t>
            </a:r>
            <a:r>
              <a:rPr lang="es-CR" sz="1400" i="1" dirty="0" smtClean="0"/>
              <a:t>medicación, folleto RP </a:t>
            </a:r>
            <a:endParaRPr lang="es-CR" sz="1400" i="1" dirty="0"/>
          </a:p>
        </p:txBody>
      </p:sp>
      <p:sp>
        <p:nvSpPr>
          <p:cNvPr id="7" name="6 Rectángulo"/>
          <p:cNvSpPr/>
          <p:nvPr/>
        </p:nvSpPr>
        <p:spPr>
          <a:xfrm>
            <a:off x="260648" y="5831556"/>
            <a:ext cx="6264696" cy="1384995"/>
          </a:xfrm>
          <a:prstGeom prst="rect">
            <a:avLst/>
          </a:prstGeom>
        </p:spPr>
        <p:txBody>
          <a:bodyPr wrap="square">
            <a:spAutoFit/>
          </a:bodyPr>
          <a:lstStyle/>
          <a:p>
            <a:pPr algn="ctr"/>
            <a:r>
              <a:rPr lang="es-CR" sz="2100" b="1" dirty="0" smtClean="0">
                <a:solidFill>
                  <a:srgbClr val="8E0000"/>
                </a:solidFill>
                <a:latin typeface="Times New Roman" pitchFamily="18" charset="0"/>
                <a:cs typeface="Times New Roman" pitchFamily="18" charset="0"/>
              </a:rPr>
              <a:t>“ </a:t>
            </a:r>
            <a:r>
              <a:rPr lang="es-ES_tradnl" sz="2100" dirty="0" smtClean="0">
                <a:latin typeface="Times New Roman" pitchFamily="18" charset="0"/>
                <a:cs typeface="Times New Roman" pitchFamily="18" charset="0"/>
              </a:rPr>
              <a:t>Aunque </a:t>
            </a:r>
            <a:r>
              <a:rPr lang="es-ES_tradnl" sz="2100" dirty="0">
                <a:latin typeface="Times New Roman" pitchFamily="18" charset="0"/>
                <a:cs typeface="Times New Roman" pitchFamily="18" charset="0"/>
              </a:rPr>
              <a:t>se haga hincapié en la importancia de la abstinencia to­tal, se le da la bienvenida a nuestras reuniones a los adictos que todavía consumen, animándolos, sobre todo a que sigan viniendo. </a:t>
            </a:r>
            <a:r>
              <a:rPr lang="es-CR" sz="2100" b="1" dirty="0" smtClean="0">
                <a:solidFill>
                  <a:srgbClr val="8E0000"/>
                </a:solidFill>
                <a:latin typeface="Times New Roman" pitchFamily="18" charset="0"/>
                <a:cs typeface="Times New Roman" pitchFamily="18" charset="0"/>
              </a:rPr>
              <a:t>“</a:t>
            </a:r>
            <a:endParaRPr lang="es-CR" sz="2100" dirty="0">
              <a:latin typeface="Times New Roman" pitchFamily="18" charset="0"/>
              <a:cs typeface="Times New Roman" pitchFamily="18" charset="0"/>
            </a:endParaRPr>
          </a:p>
        </p:txBody>
      </p:sp>
      <p:sp>
        <p:nvSpPr>
          <p:cNvPr id="8" name="7 Rectángulo"/>
          <p:cNvSpPr/>
          <p:nvPr/>
        </p:nvSpPr>
        <p:spPr>
          <a:xfrm>
            <a:off x="2420888" y="7216551"/>
            <a:ext cx="4176464" cy="307777"/>
          </a:xfrm>
          <a:prstGeom prst="rect">
            <a:avLst/>
          </a:prstGeom>
        </p:spPr>
        <p:txBody>
          <a:bodyPr wrap="square">
            <a:spAutoFit/>
          </a:bodyPr>
          <a:lstStyle/>
          <a:p>
            <a:pPr algn="r"/>
            <a:r>
              <a:rPr lang="es-CR" sz="1400" i="1" dirty="0" smtClean="0"/>
              <a:t>Funciona: Cómo y porqué, Tercera Tradición</a:t>
            </a:r>
            <a:endParaRPr lang="es-CR" sz="1400" i="1" dirty="0"/>
          </a:p>
        </p:txBody>
      </p:sp>
      <p:pic>
        <p:nvPicPr>
          <p:cNvPr id="1027" name="Picture 3"/>
          <p:cNvPicPr>
            <a:picLocks noChangeAspect="1" noChangeArrowheads="1"/>
          </p:cNvPicPr>
          <p:nvPr/>
        </p:nvPicPr>
        <p:blipFill>
          <a:blip r:embed="rId3" cstate="print"/>
          <a:srcRect/>
          <a:stretch>
            <a:fillRect/>
          </a:stretch>
        </p:blipFill>
        <p:spPr bwMode="auto">
          <a:xfrm>
            <a:off x="5138679" y="7649005"/>
            <a:ext cx="1602689" cy="138749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234677"/>
            <a:ext cx="6858000" cy="553998"/>
          </a:xfrm>
          <a:prstGeom prst="rect">
            <a:avLst/>
          </a:prstGeom>
          <a:solidFill>
            <a:srgbClr val="B80000"/>
          </a:solidFill>
        </p:spPr>
        <p:txBody>
          <a:bodyPr wrap="square">
            <a:spAutoFit/>
          </a:bodyPr>
          <a:lstStyle/>
          <a:p>
            <a:pPr algn="ctr"/>
            <a:r>
              <a:rPr lang="en-US" sz="3000" b="1" dirty="0" smtClean="0">
                <a:solidFill>
                  <a:schemeClr val="bg1"/>
                </a:solidFill>
                <a:latin typeface="Lucida Bright" pitchFamily="18" charset="0"/>
                <a:ea typeface="Trebuchet MS" charset="0"/>
                <a:cs typeface="Arabic Typesetting" pitchFamily="66" charset="-78"/>
              </a:rPr>
              <a:t>TSD/TAM en relación con NA</a:t>
            </a:r>
            <a:endParaRPr lang="es-CR" sz="3000" b="1" dirty="0">
              <a:solidFill>
                <a:schemeClr val="bg1"/>
              </a:solidFill>
              <a:latin typeface="Lucida Bright" pitchFamily="18" charset="0"/>
              <a:cs typeface="Arabic Typesetting" pitchFamily="66" charset="-78"/>
            </a:endParaRPr>
          </a:p>
        </p:txBody>
      </p:sp>
      <p:sp>
        <p:nvSpPr>
          <p:cNvPr id="9" name="8 Rectángulo">
            <a:hlinkClick r:id="rId3"/>
          </p:cNvPr>
          <p:cNvSpPr/>
          <p:nvPr/>
        </p:nvSpPr>
        <p:spPr>
          <a:xfrm>
            <a:off x="47920" y="8163108"/>
            <a:ext cx="1724896" cy="369332"/>
          </a:xfrm>
          <a:prstGeom prst="rect">
            <a:avLst/>
          </a:prstGeom>
        </p:spPr>
        <p:txBody>
          <a:bodyPr wrap="none">
            <a:spAutoFit/>
          </a:bodyPr>
          <a:lstStyle/>
          <a:p>
            <a:r>
              <a:rPr lang="es-CR" b="1" dirty="0" smtClean="0">
                <a:solidFill>
                  <a:srgbClr val="B80000"/>
                </a:solidFill>
              </a:rPr>
              <a:t>www.na.org/idt</a:t>
            </a:r>
            <a:endParaRPr lang="es-CR" dirty="0">
              <a:solidFill>
                <a:srgbClr val="B80000"/>
              </a:solidFill>
            </a:endParaRPr>
          </a:p>
        </p:txBody>
      </p:sp>
      <p:sp>
        <p:nvSpPr>
          <p:cNvPr id="10" name="9 Rectángulo"/>
          <p:cNvSpPr/>
          <p:nvPr/>
        </p:nvSpPr>
        <p:spPr>
          <a:xfrm>
            <a:off x="44624" y="8441268"/>
            <a:ext cx="5904656" cy="523220"/>
          </a:xfrm>
          <a:prstGeom prst="rect">
            <a:avLst/>
          </a:prstGeom>
        </p:spPr>
        <p:txBody>
          <a:bodyPr wrap="square">
            <a:spAutoFit/>
          </a:bodyPr>
          <a:lstStyle/>
          <a:p>
            <a:r>
              <a:rPr lang="es-CR" sz="1400" dirty="0" smtClean="0"/>
              <a:t>Compartan </a:t>
            </a:r>
            <a:r>
              <a:rPr lang="es-CR" sz="1400" dirty="0"/>
              <a:t>s</a:t>
            </a:r>
            <a:r>
              <a:rPr lang="es-CR" sz="1400" dirty="0" smtClean="0"/>
              <a:t>us debates: Escaneen o tome una foto de estas</a:t>
            </a:r>
          </a:p>
          <a:p>
            <a:r>
              <a:rPr lang="es-CR" sz="1400" dirty="0" smtClean="0"/>
              <a:t>notas y remítalas al email: </a:t>
            </a:r>
            <a:r>
              <a:rPr lang="es-CR" sz="1400" dirty="0" smtClean="0">
                <a:hlinkClick r:id="rId3"/>
              </a:rPr>
              <a:t>worldboard@na.org</a:t>
            </a:r>
            <a:endParaRPr lang="es-CR" sz="1400" dirty="0"/>
          </a:p>
        </p:txBody>
      </p:sp>
      <p:grpSp>
        <p:nvGrpSpPr>
          <p:cNvPr id="20" name="19 Grupo"/>
          <p:cNvGrpSpPr/>
          <p:nvPr/>
        </p:nvGrpSpPr>
        <p:grpSpPr>
          <a:xfrm>
            <a:off x="476672" y="1547664"/>
            <a:ext cx="5976664" cy="1656184"/>
            <a:chOff x="260648" y="1619672"/>
            <a:chExt cx="6192688" cy="2016224"/>
          </a:xfrm>
        </p:grpSpPr>
        <p:sp>
          <p:nvSpPr>
            <p:cNvPr id="12" name="11 Rectángulo"/>
            <p:cNvSpPr/>
            <p:nvPr/>
          </p:nvSpPr>
          <p:spPr>
            <a:xfrm>
              <a:off x="260648" y="2195736"/>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3" name="12 Rectángulo"/>
            <p:cNvSpPr/>
            <p:nvPr/>
          </p:nvSpPr>
          <p:spPr>
            <a:xfrm>
              <a:off x="260648" y="2483768"/>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13 Rectángulo"/>
            <p:cNvSpPr/>
            <p:nvPr/>
          </p:nvSpPr>
          <p:spPr>
            <a:xfrm>
              <a:off x="260648" y="2771800"/>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5" name="14 Rectángulo"/>
            <p:cNvSpPr/>
            <p:nvPr/>
          </p:nvSpPr>
          <p:spPr>
            <a:xfrm>
              <a:off x="260648" y="3059832"/>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6" name="15 Rectángulo"/>
            <p:cNvSpPr/>
            <p:nvPr/>
          </p:nvSpPr>
          <p:spPr>
            <a:xfrm>
              <a:off x="260648" y="1619672"/>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7" name="16 Rectángulo"/>
            <p:cNvSpPr/>
            <p:nvPr/>
          </p:nvSpPr>
          <p:spPr>
            <a:xfrm>
              <a:off x="260648" y="1907704"/>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17 Rectángulo"/>
            <p:cNvSpPr/>
            <p:nvPr/>
          </p:nvSpPr>
          <p:spPr>
            <a:xfrm>
              <a:off x="260648" y="3347864"/>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grpSp>
        <p:nvGrpSpPr>
          <p:cNvPr id="21" name="20 Grupo"/>
          <p:cNvGrpSpPr/>
          <p:nvPr/>
        </p:nvGrpSpPr>
        <p:grpSpPr>
          <a:xfrm>
            <a:off x="476672" y="4067944"/>
            <a:ext cx="5976664" cy="1656184"/>
            <a:chOff x="260648" y="1619672"/>
            <a:chExt cx="6192688" cy="2016224"/>
          </a:xfrm>
        </p:grpSpPr>
        <p:sp>
          <p:nvSpPr>
            <p:cNvPr id="22" name="21 Rectángulo"/>
            <p:cNvSpPr/>
            <p:nvPr/>
          </p:nvSpPr>
          <p:spPr>
            <a:xfrm>
              <a:off x="260648" y="2195736"/>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3" name="22 Rectángulo"/>
            <p:cNvSpPr/>
            <p:nvPr/>
          </p:nvSpPr>
          <p:spPr>
            <a:xfrm>
              <a:off x="260648" y="2483768"/>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4" name="23 Rectángulo"/>
            <p:cNvSpPr/>
            <p:nvPr/>
          </p:nvSpPr>
          <p:spPr>
            <a:xfrm>
              <a:off x="260648" y="2771800"/>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5" name="24 Rectángulo"/>
            <p:cNvSpPr/>
            <p:nvPr/>
          </p:nvSpPr>
          <p:spPr>
            <a:xfrm>
              <a:off x="260648" y="3059832"/>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6" name="25 Rectángulo"/>
            <p:cNvSpPr/>
            <p:nvPr/>
          </p:nvSpPr>
          <p:spPr>
            <a:xfrm>
              <a:off x="260648" y="1619672"/>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7" name="26 Rectángulo"/>
            <p:cNvSpPr/>
            <p:nvPr/>
          </p:nvSpPr>
          <p:spPr>
            <a:xfrm>
              <a:off x="260648" y="1907704"/>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8" name="27 Rectángulo"/>
            <p:cNvSpPr/>
            <p:nvPr/>
          </p:nvSpPr>
          <p:spPr>
            <a:xfrm>
              <a:off x="260648" y="3347864"/>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grpSp>
        <p:nvGrpSpPr>
          <p:cNvPr id="29" name="28 Grupo"/>
          <p:cNvGrpSpPr/>
          <p:nvPr/>
        </p:nvGrpSpPr>
        <p:grpSpPr>
          <a:xfrm>
            <a:off x="425025" y="6007947"/>
            <a:ext cx="5976664" cy="1656184"/>
            <a:chOff x="260648" y="1619672"/>
            <a:chExt cx="6192688" cy="2016224"/>
          </a:xfrm>
        </p:grpSpPr>
        <p:sp>
          <p:nvSpPr>
            <p:cNvPr id="30" name="29 Rectángulo"/>
            <p:cNvSpPr/>
            <p:nvPr/>
          </p:nvSpPr>
          <p:spPr>
            <a:xfrm>
              <a:off x="260648" y="2195736"/>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1" name="30 Rectángulo"/>
            <p:cNvSpPr/>
            <p:nvPr/>
          </p:nvSpPr>
          <p:spPr>
            <a:xfrm>
              <a:off x="260648" y="2483768"/>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2" name="31 Rectángulo"/>
            <p:cNvSpPr/>
            <p:nvPr/>
          </p:nvSpPr>
          <p:spPr>
            <a:xfrm>
              <a:off x="260648" y="2771800"/>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3" name="32 Rectángulo"/>
            <p:cNvSpPr/>
            <p:nvPr/>
          </p:nvSpPr>
          <p:spPr>
            <a:xfrm>
              <a:off x="260648" y="3059832"/>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4" name="33 Rectángulo"/>
            <p:cNvSpPr/>
            <p:nvPr/>
          </p:nvSpPr>
          <p:spPr>
            <a:xfrm>
              <a:off x="260648" y="1619672"/>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5" name="34 Rectángulo"/>
            <p:cNvSpPr/>
            <p:nvPr/>
          </p:nvSpPr>
          <p:spPr>
            <a:xfrm>
              <a:off x="260648" y="1907704"/>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6" name="35 Rectángulo"/>
            <p:cNvSpPr/>
            <p:nvPr/>
          </p:nvSpPr>
          <p:spPr>
            <a:xfrm>
              <a:off x="260648" y="3347864"/>
              <a:ext cx="6192688" cy="2880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grpSp>
      <p:sp>
        <p:nvSpPr>
          <p:cNvPr id="37" name="36 Rectángulo"/>
          <p:cNvSpPr/>
          <p:nvPr/>
        </p:nvSpPr>
        <p:spPr>
          <a:xfrm>
            <a:off x="260648" y="1547664"/>
            <a:ext cx="288032" cy="6696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8" name="37 Rectángulo"/>
          <p:cNvSpPr/>
          <p:nvPr/>
        </p:nvSpPr>
        <p:spPr>
          <a:xfrm>
            <a:off x="6453336" y="1547664"/>
            <a:ext cx="288032" cy="6696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8" name="Picture 3"/>
          <p:cNvPicPr>
            <a:picLocks noChangeAspect="1" noChangeArrowheads="1"/>
          </p:cNvPicPr>
          <p:nvPr/>
        </p:nvPicPr>
        <p:blipFill>
          <a:blip r:embed="rId4" cstate="print"/>
          <a:srcRect/>
          <a:stretch>
            <a:fillRect/>
          </a:stretch>
        </p:blipFill>
        <p:spPr bwMode="auto">
          <a:xfrm>
            <a:off x="5138679" y="7649005"/>
            <a:ext cx="1602689" cy="1387491"/>
          </a:xfrm>
          <a:prstGeom prst="rect">
            <a:avLst/>
          </a:prstGeom>
          <a:noFill/>
          <a:ln w="9525">
            <a:noFill/>
            <a:miter lim="800000"/>
            <a:headEnd/>
            <a:tailEnd/>
          </a:ln>
          <a:effectLst/>
        </p:spPr>
      </p:pic>
      <p:sp>
        <p:nvSpPr>
          <p:cNvPr id="5" name="4 Rectángulo"/>
          <p:cNvSpPr/>
          <p:nvPr/>
        </p:nvSpPr>
        <p:spPr>
          <a:xfrm>
            <a:off x="620688" y="894358"/>
            <a:ext cx="5832648" cy="5093702"/>
          </a:xfrm>
          <a:prstGeom prst="rect">
            <a:avLst/>
          </a:prstGeom>
        </p:spPr>
        <p:txBody>
          <a:bodyPr wrap="square">
            <a:spAutoFit/>
          </a:bodyPr>
          <a:lstStyle/>
          <a:p>
            <a:pPr indent="-461963"/>
            <a:r>
              <a:rPr lang="es-CR" sz="1300" dirty="0" smtClean="0">
                <a:latin typeface="Times New Roman" pitchFamily="18" charset="0"/>
                <a:cs typeface="Times New Roman" pitchFamily="18" charset="0"/>
              </a:rPr>
              <a:t>¿Cómo podemos enfocarnos en la unidad en las reuniones de NA a medida que más personas vienen a NA con medicaciones TRD / TAM?</a:t>
            </a: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r>
              <a:rPr lang="es-CR" sz="1300" dirty="0" smtClean="0">
                <a:latin typeface="Times New Roman" pitchFamily="18" charset="0"/>
                <a:cs typeface="Times New Roman" pitchFamily="18" charset="0"/>
              </a:rPr>
              <a:t>¿Qué acciones podemos tomar para ayudar a las personas que reciben medicaciones TSD / TAM a sentirse más bienvenidas en las reuniones de </a:t>
            </a:r>
            <a:r>
              <a:rPr lang="es-CR" sz="1300" dirty="0" smtClean="0">
                <a:latin typeface="Times New Roman" pitchFamily="18" charset="0"/>
                <a:cs typeface="Times New Roman" pitchFamily="18" charset="0"/>
              </a:rPr>
              <a:t>NA y se queden el tiempo suficiente para entender el mensaje de recuperación de  NA?</a:t>
            </a: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a:p>
            <a:pPr indent="-461963"/>
            <a:endParaRPr lang="es-CR" sz="1300" dirty="0" smtClean="0">
              <a:latin typeface="Times New Roman" pitchFamily="18" charset="0"/>
              <a:cs typeface="Times New Roman" pitchFamily="18" charset="0"/>
            </a:endParaRPr>
          </a:p>
        </p:txBody>
      </p:sp>
      <p:sp>
        <p:nvSpPr>
          <p:cNvPr id="39" name="38 CuadroTexto"/>
          <p:cNvSpPr txBox="1"/>
          <p:nvPr/>
        </p:nvSpPr>
        <p:spPr>
          <a:xfrm>
            <a:off x="404664" y="899592"/>
            <a:ext cx="319318" cy="5309146"/>
          </a:xfrm>
          <a:prstGeom prst="rect">
            <a:avLst/>
          </a:prstGeom>
          <a:noFill/>
        </p:spPr>
        <p:txBody>
          <a:bodyPr wrap="none" rtlCol="0">
            <a:spAutoFit/>
          </a:bodyPr>
          <a:lstStyle/>
          <a:p>
            <a:r>
              <a:rPr lang="es-CR" sz="1400" dirty="0" smtClean="0">
                <a:solidFill>
                  <a:srgbClr val="B80000"/>
                </a:solidFill>
                <a:latin typeface="Times New Roman" pitchFamily="18" charset="0"/>
                <a:cs typeface="Times New Roman" pitchFamily="18" charset="0"/>
              </a:rPr>
              <a:t>1.</a:t>
            </a:r>
          </a:p>
          <a:p>
            <a:endParaRPr lang="es-CR" sz="1400" dirty="0" smtClean="0">
              <a:solidFill>
                <a:srgbClr val="B80000"/>
              </a:solidFill>
              <a:latin typeface="Times New Roman" pitchFamily="18" charset="0"/>
              <a:cs typeface="Times New Roman" pitchFamily="18" charset="0"/>
            </a:endParaRPr>
          </a:p>
          <a:p>
            <a:endParaRPr lang="es-CR" sz="1400" dirty="0" smtClean="0">
              <a:solidFill>
                <a:srgbClr val="B80000"/>
              </a:solidFill>
              <a:latin typeface="Times New Roman" pitchFamily="18" charset="0"/>
              <a:cs typeface="Times New Roman" pitchFamily="18" charset="0"/>
            </a:endParaRPr>
          </a:p>
          <a:p>
            <a:endParaRPr lang="es-CR" sz="1400" dirty="0" smtClean="0">
              <a:solidFill>
                <a:srgbClr val="B80000"/>
              </a:solidFill>
              <a:latin typeface="Times New Roman" pitchFamily="18" charset="0"/>
              <a:cs typeface="Times New Roman" pitchFamily="18" charset="0"/>
            </a:endParaRPr>
          </a:p>
          <a:p>
            <a:endParaRPr lang="es-CR" sz="1400" dirty="0" smtClean="0">
              <a:solidFill>
                <a:srgbClr val="B80000"/>
              </a:solidFill>
              <a:latin typeface="Times New Roman" pitchFamily="18" charset="0"/>
              <a:cs typeface="Times New Roman" pitchFamily="18" charset="0"/>
            </a:endParaRPr>
          </a:p>
          <a:p>
            <a:endParaRPr lang="es-CR" sz="1400" dirty="0" smtClean="0">
              <a:solidFill>
                <a:srgbClr val="B80000"/>
              </a:solidFill>
              <a:latin typeface="Times New Roman" pitchFamily="18" charset="0"/>
              <a:cs typeface="Times New Roman" pitchFamily="18" charset="0"/>
            </a:endParaRPr>
          </a:p>
          <a:p>
            <a:endParaRPr lang="es-CR" sz="1400" dirty="0" smtClean="0">
              <a:solidFill>
                <a:srgbClr val="B80000"/>
              </a:solidFill>
              <a:latin typeface="Times New Roman" pitchFamily="18" charset="0"/>
              <a:cs typeface="Times New Roman" pitchFamily="18" charset="0"/>
            </a:endParaRPr>
          </a:p>
          <a:p>
            <a:endParaRPr lang="es-CR" sz="1400" dirty="0" smtClean="0">
              <a:solidFill>
                <a:srgbClr val="B80000"/>
              </a:solidFill>
              <a:latin typeface="Times New Roman" pitchFamily="18" charset="0"/>
              <a:cs typeface="Times New Roman" pitchFamily="18" charset="0"/>
            </a:endParaRPr>
          </a:p>
          <a:p>
            <a:endParaRPr lang="es-CR" sz="1400" dirty="0" smtClean="0">
              <a:solidFill>
                <a:srgbClr val="B80000"/>
              </a:solidFill>
              <a:latin typeface="Times New Roman" pitchFamily="18" charset="0"/>
              <a:cs typeface="Times New Roman" pitchFamily="18" charset="0"/>
            </a:endParaRPr>
          </a:p>
          <a:p>
            <a:endParaRPr lang="es-CR" sz="1400" dirty="0" smtClean="0">
              <a:solidFill>
                <a:srgbClr val="B80000"/>
              </a:solidFill>
              <a:latin typeface="Times New Roman" pitchFamily="18" charset="0"/>
              <a:cs typeface="Times New Roman" pitchFamily="18" charset="0"/>
            </a:endParaRPr>
          </a:p>
          <a:p>
            <a:endParaRPr lang="es-CR" sz="1400" dirty="0" smtClean="0">
              <a:solidFill>
                <a:srgbClr val="B80000"/>
              </a:solidFill>
              <a:latin typeface="Times New Roman" pitchFamily="18" charset="0"/>
              <a:cs typeface="Times New Roman" pitchFamily="18" charset="0"/>
            </a:endParaRPr>
          </a:p>
          <a:p>
            <a:endParaRPr lang="es-CR" sz="1400" dirty="0" smtClean="0">
              <a:solidFill>
                <a:srgbClr val="B80000"/>
              </a:solidFill>
              <a:latin typeface="Times New Roman" pitchFamily="18" charset="0"/>
              <a:cs typeface="Times New Roman" pitchFamily="18" charset="0"/>
            </a:endParaRPr>
          </a:p>
          <a:p>
            <a:r>
              <a:rPr lang="es-CR" sz="1400" dirty="0" smtClean="0">
                <a:solidFill>
                  <a:srgbClr val="B80000"/>
                </a:solidFill>
                <a:latin typeface="Times New Roman" pitchFamily="18" charset="0"/>
                <a:cs typeface="Times New Roman" pitchFamily="18" charset="0"/>
              </a:rPr>
              <a:t>2.</a:t>
            </a:r>
          </a:p>
          <a:p>
            <a:endParaRPr lang="es-CR" sz="1100" dirty="0" smtClean="0">
              <a:solidFill>
                <a:srgbClr val="B80000"/>
              </a:solidFill>
              <a:latin typeface="Times New Roman" pitchFamily="18" charset="0"/>
              <a:cs typeface="Times New Roman" pitchFamily="18" charset="0"/>
            </a:endParaRPr>
          </a:p>
          <a:p>
            <a:endParaRPr lang="es-CR" sz="1100" dirty="0" smtClean="0">
              <a:solidFill>
                <a:srgbClr val="B80000"/>
              </a:solidFill>
              <a:latin typeface="Times New Roman" pitchFamily="18" charset="0"/>
              <a:cs typeface="Times New Roman" pitchFamily="18" charset="0"/>
            </a:endParaRPr>
          </a:p>
          <a:p>
            <a:endParaRPr lang="es-CR" sz="1100" dirty="0" smtClean="0">
              <a:solidFill>
                <a:srgbClr val="B80000"/>
              </a:solidFill>
              <a:latin typeface="Times New Roman" pitchFamily="18" charset="0"/>
              <a:cs typeface="Times New Roman" pitchFamily="18" charset="0"/>
            </a:endParaRPr>
          </a:p>
          <a:p>
            <a:endParaRPr lang="es-CR" sz="1100" dirty="0" smtClean="0">
              <a:solidFill>
                <a:srgbClr val="B80000"/>
              </a:solidFill>
              <a:latin typeface="Times New Roman" pitchFamily="18" charset="0"/>
              <a:cs typeface="Times New Roman" pitchFamily="18" charset="0"/>
            </a:endParaRPr>
          </a:p>
          <a:p>
            <a:endParaRPr lang="es-CR" sz="1100" dirty="0" smtClean="0">
              <a:solidFill>
                <a:srgbClr val="B80000"/>
              </a:solidFill>
              <a:latin typeface="Times New Roman" pitchFamily="18" charset="0"/>
              <a:cs typeface="Times New Roman" pitchFamily="18" charset="0"/>
            </a:endParaRPr>
          </a:p>
          <a:p>
            <a:endParaRPr lang="es-CR" sz="1100" dirty="0" smtClean="0">
              <a:solidFill>
                <a:srgbClr val="B80000"/>
              </a:solidFill>
              <a:latin typeface="Times New Roman" pitchFamily="18" charset="0"/>
              <a:cs typeface="Times New Roman" pitchFamily="18" charset="0"/>
            </a:endParaRPr>
          </a:p>
          <a:p>
            <a:endParaRPr lang="es-CR" sz="1100" dirty="0" smtClean="0">
              <a:solidFill>
                <a:srgbClr val="B80000"/>
              </a:solidFill>
              <a:latin typeface="Times New Roman" pitchFamily="18" charset="0"/>
              <a:cs typeface="Times New Roman" pitchFamily="18" charset="0"/>
            </a:endParaRPr>
          </a:p>
          <a:p>
            <a:endParaRPr lang="es-CR" sz="1100" dirty="0" smtClean="0">
              <a:solidFill>
                <a:srgbClr val="B80000"/>
              </a:solidFill>
              <a:latin typeface="Times New Roman" pitchFamily="18" charset="0"/>
              <a:cs typeface="Times New Roman" pitchFamily="18" charset="0"/>
            </a:endParaRPr>
          </a:p>
          <a:p>
            <a:endParaRPr lang="es-CR" sz="1100" dirty="0" smtClean="0">
              <a:solidFill>
                <a:srgbClr val="B80000"/>
              </a:solidFill>
              <a:latin typeface="Times New Roman" pitchFamily="18" charset="0"/>
              <a:cs typeface="Times New Roman" pitchFamily="18" charset="0"/>
            </a:endParaRPr>
          </a:p>
          <a:p>
            <a:endParaRPr lang="es-CR" sz="1100" dirty="0" smtClean="0">
              <a:solidFill>
                <a:srgbClr val="B80000"/>
              </a:solidFill>
              <a:latin typeface="Times New Roman" pitchFamily="18" charset="0"/>
              <a:cs typeface="Times New Roman" pitchFamily="18" charset="0"/>
            </a:endParaRPr>
          </a:p>
          <a:p>
            <a:endParaRPr lang="es-CR" sz="1100" dirty="0" smtClean="0">
              <a:solidFill>
                <a:srgbClr val="B80000"/>
              </a:solidFill>
              <a:latin typeface="Times New Roman" pitchFamily="18" charset="0"/>
              <a:cs typeface="Times New Roman" pitchFamily="18" charset="0"/>
            </a:endParaRPr>
          </a:p>
          <a:p>
            <a:endParaRPr lang="es-CR" sz="1100" dirty="0" smtClean="0">
              <a:solidFill>
                <a:srgbClr val="B80000"/>
              </a:solidFill>
              <a:latin typeface="Times New Roman" pitchFamily="18" charset="0"/>
              <a:cs typeface="Times New Roman" pitchFamily="18" charset="0"/>
            </a:endParaRPr>
          </a:p>
          <a:p>
            <a:endParaRPr lang="es-CR" sz="1100" dirty="0" smtClean="0">
              <a:solidFill>
                <a:srgbClr val="B80000"/>
              </a:solidFill>
              <a:latin typeface="Times New Roman" pitchFamily="18" charset="0"/>
              <a:cs typeface="Times New Roman" pitchFamily="18" charset="0"/>
            </a:endParaRPr>
          </a:p>
          <a:p>
            <a:endParaRPr lang="es-CR" sz="1400" dirty="0">
              <a:solidFill>
                <a:srgbClr val="B8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256</Words>
  <Application>Microsoft Office PowerPoint</Application>
  <PresentationFormat>Letter Paper (8.5x11 in)</PresentationFormat>
  <Paragraphs>57</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Arabic Typesetting</vt:lpstr>
      <vt:lpstr>Arial</vt:lpstr>
      <vt:lpstr>Calibri</vt:lpstr>
      <vt:lpstr>Lucida Bright</vt:lpstr>
      <vt:lpstr>Times New Roman</vt:lpstr>
      <vt:lpstr>Trebuchet MS</vt:lpstr>
      <vt:lpstr>Tema de Office</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Sergio Ulloa</dc:creator>
  <cp:lastModifiedBy>Johnny Lamprea</cp:lastModifiedBy>
  <cp:revision>10</cp:revision>
  <dcterms:created xsi:type="dcterms:W3CDTF">2018-10-15T20:34:27Z</dcterms:created>
  <dcterms:modified xsi:type="dcterms:W3CDTF">2018-11-14T23:06:00Z</dcterms:modified>
</cp:coreProperties>
</file>