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75" r:id="rId1"/>
  </p:sldMasterIdLst>
  <p:notesMasterIdLst>
    <p:notesMasterId r:id="rId21"/>
  </p:notesMasterIdLst>
  <p:handoutMasterIdLst>
    <p:handoutMasterId r:id="rId22"/>
  </p:handoutMasterIdLst>
  <p:sldIdLst>
    <p:sldId id="256" r:id="rId2"/>
    <p:sldId id="258" r:id="rId3"/>
    <p:sldId id="358" r:id="rId4"/>
    <p:sldId id="359" r:id="rId5"/>
    <p:sldId id="360" r:id="rId6"/>
    <p:sldId id="361" r:id="rId7"/>
    <p:sldId id="357" r:id="rId8"/>
    <p:sldId id="356" r:id="rId9"/>
    <p:sldId id="362" r:id="rId10"/>
    <p:sldId id="363" r:id="rId11"/>
    <p:sldId id="364" r:id="rId12"/>
    <p:sldId id="365" r:id="rId13"/>
    <p:sldId id="366" r:id="rId14"/>
    <p:sldId id="367" r:id="rId15"/>
    <p:sldId id="368" r:id="rId16"/>
    <p:sldId id="369" r:id="rId17"/>
    <p:sldId id="370" r:id="rId18"/>
    <p:sldId id="371" r:id="rId19"/>
    <p:sldId id="37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E09"/>
    <a:srgbClr val="F4FF58"/>
    <a:srgbClr val="0000FF"/>
    <a:srgbClr val="FFFFFF"/>
    <a:srgbClr val="FFFFCC"/>
    <a:srgbClr val="009900"/>
    <a:srgbClr val="E89E0A"/>
    <a:srgbClr val="CC0099"/>
    <a:srgbClr val="000000"/>
    <a:srgbClr val="00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autoAdjust="0"/>
    <p:restoredTop sz="85885" autoAdjust="0"/>
  </p:normalViewPr>
  <p:slideViewPr>
    <p:cSldViewPr>
      <p:cViewPr varScale="1">
        <p:scale>
          <a:sx n="99" d="100"/>
          <a:sy n="99"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68"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15B-F640-A660-408E5026297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15B-F640-A660-408E5026297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15B-F640-A660-408E5026297D}"/>
              </c:ext>
            </c:extLst>
          </c:dPt>
          <c:dLbls>
            <c:dLbl>
              <c:idx val="2"/>
              <c:layout>
                <c:manualLayout>
                  <c:x val="6.4853500455300233E-3"/>
                  <c:y val="8.274063956291177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15B-F640-A660-408E5026297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FREQUENCIES!$K$16:$K$18</c:f>
              <c:strCache>
                <c:ptCount val="3"/>
                <c:pt idx="0">
                  <c:v>Female 42%</c:v>
                </c:pt>
                <c:pt idx="1">
                  <c:v>Male 57%</c:v>
                </c:pt>
                <c:pt idx="2">
                  <c:v>Other 1%</c:v>
                </c:pt>
              </c:strCache>
            </c:strRef>
          </c:cat>
          <c:val>
            <c:numRef>
              <c:f>FREQUENCIES!$L$16:$L$18</c:f>
              <c:numCache>
                <c:formatCode>General</c:formatCode>
                <c:ptCount val="3"/>
                <c:pt idx="0">
                  <c:v>0.42334176503653737</c:v>
                </c:pt>
                <c:pt idx="1">
                  <c:v>0.57086143901068021</c:v>
                </c:pt>
                <c:pt idx="2">
                  <c:v>0.01</c:v>
                </c:pt>
              </c:numCache>
            </c:numRef>
          </c:val>
          <c:extLst>
            <c:ext xmlns:c16="http://schemas.microsoft.com/office/drawing/2014/chart" uri="{C3380CC4-5D6E-409C-BE32-E72D297353CC}">
              <c16:uniqueId val="{00000006-615B-F640-A660-408E5026297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933856928598211"/>
          <c:y val="0.26806015319513632"/>
          <c:w val="0.26069593979324013"/>
          <c:h val="0.344831806738443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5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noFill/>
            </a:ln>
            <a:effectLst>
              <a:outerShdw blurRad="57150" dist="19050" dir="5400000" algn="ctr" rotWithShape="0">
                <a:srgbClr val="000000">
                  <a:alpha val="63000"/>
                </a:srgbClr>
              </a:outerShdw>
            </a:effectLst>
          </c:spPr>
          <c:invertIfNegative val="0"/>
          <c:dLbls>
            <c:dLbl>
              <c:idx val="1"/>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6-CB4E-9216-553FDA5EF167}"/>
                </c:ext>
              </c:extLst>
            </c:dLbl>
            <c:dLbl>
              <c:idx val="2"/>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6-CB4E-9216-553FDA5EF167}"/>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6-CB4E-9216-553FDA5EF167}"/>
                </c:ext>
              </c:extLst>
            </c:dLbl>
            <c:dLbl>
              <c:idx val="4"/>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6-CB4E-9216-553FDA5EF167}"/>
                </c:ext>
              </c:extLst>
            </c:dLbl>
            <c:dLbl>
              <c:idx val="5"/>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6-CB4E-9216-553FDA5EF167}"/>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Age!$A$5:$A$10</c:f>
              <c:strCache>
                <c:ptCount val="6"/>
                <c:pt idx="0">
                  <c:v>&lt;21</c:v>
                </c:pt>
                <c:pt idx="1">
                  <c:v>21-30</c:v>
                </c:pt>
                <c:pt idx="2">
                  <c:v>31-40</c:v>
                </c:pt>
                <c:pt idx="3">
                  <c:v>41-50</c:v>
                </c:pt>
                <c:pt idx="4">
                  <c:v>51-60</c:v>
                </c:pt>
                <c:pt idx="5">
                  <c:v>&gt;60</c:v>
                </c:pt>
              </c:strCache>
            </c:strRef>
          </c:cat>
          <c:val>
            <c:numRef>
              <c:f>Age!$B$5:$B$10</c:f>
              <c:numCache>
                <c:formatCode>0%</c:formatCode>
                <c:ptCount val="6"/>
                <c:pt idx="0">
                  <c:v>0.01</c:v>
                </c:pt>
                <c:pt idx="1">
                  <c:v>0.14000000000000001</c:v>
                </c:pt>
                <c:pt idx="2">
                  <c:v>0.25</c:v>
                </c:pt>
                <c:pt idx="3">
                  <c:v>0.2</c:v>
                </c:pt>
                <c:pt idx="4">
                  <c:v>0.25</c:v>
                </c:pt>
                <c:pt idx="5">
                  <c:v>0.15</c:v>
                </c:pt>
              </c:numCache>
            </c:numRef>
          </c:val>
          <c:extLst>
            <c:ext xmlns:c16="http://schemas.microsoft.com/office/drawing/2014/chart" uri="{C3380CC4-5D6E-409C-BE32-E72D297353CC}">
              <c16:uniqueId val="{00000005-1906-CB4E-9216-553FDA5EF167}"/>
            </c:ext>
          </c:extLst>
        </c:ser>
        <c:dLbls>
          <c:showLegendKey val="0"/>
          <c:showVal val="0"/>
          <c:showCatName val="0"/>
          <c:showSerName val="0"/>
          <c:showPercent val="0"/>
          <c:showBubbleSize val="0"/>
        </c:dLbls>
        <c:gapWidth val="100"/>
        <c:overlap val="-24"/>
        <c:axId val="284554384"/>
        <c:axId val="136140736"/>
      </c:barChart>
      <c:catAx>
        <c:axId val="284554384"/>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b="1" dirty="0"/>
                  <a:t>Average Age 45.5 </a:t>
                </a:r>
              </a:p>
            </c:rich>
          </c:tx>
          <c:layout>
            <c:manualLayout>
              <c:xMode val="edge"/>
              <c:yMode val="edge"/>
              <c:x val="0.48553612783696154"/>
              <c:y val="0.8963356878184344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36140736"/>
        <c:crosses val="autoZero"/>
        <c:auto val="1"/>
        <c:lblAlgn val="ctr"/>
        <c:lblOffset val="100"/>
        <c:noMultiLvlLbl val="0"/>
      </c:catAx>
      <c:valAx>
        <c:axId val="136140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8455438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720886862826362E-2"/>
          <c:y val="0"/>
          <c:w val="0.59568103329189126"/>
          <c:h val="0.9928017221531521"/>
        </c:manualLayout>
      </c:layout>
      <c:doughnutChart>
        <c:varyColors val="1"/>
        <c:ser>
          <c:idx val="0"/>
          <c:order val="0"/>
          <c:explosion val="23"/>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65D-1B4C-805D-865C92EE439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65D-1B4C-805D-865C92EE439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65D-1B4C-805D-865C92EE439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65D-1B4C-805D-865C92EE439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65D-1B4C-805D-865C92EE439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065D-1B4C-805D-865C92EE4397}"/>
              </c:ext>
            </c:extLst>
          </c:dPt>
          <c:dLbls>
            <c:dLbl>
              <c:idx val="0"/>
              <c:tx>
                <c:rich>
                  <a:bodyPr/>
                  <a:lstStyle/>
                  <a:p>
                    <a:r>
                      <a:rPr lang="en-US"/>
                      <a:t>64%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65D-1B4C-805D-865C92EE4397}"/>
                </c:ext>
              </c:extLst>
            </c:dLbl>
            <c:dLbl>
              <c:idx val="1"/>
              <c:tx>
                <c:rich>
                  <a:bodyPr/>
                  <a:lstStyle/>
                  <a:p>
                    <a:r>
                      <a:rPr lang="en-US"/>
                      <a:t>11%</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65D-1B4C-805D-865C92EE4397}"/>
                </c:ext>
              </c:extLst>
            </c:dLbl>
            <c:dLbl>
              <c:idx val="3"/>
              <c:layout>
                <c:manualLayout>
                  <c:x val="-2.9239766081871612E-3"/>
                  <c:y val="-1.2183235867446393E-2"/>
                </c:manualLayout>
              </c:layout>
              <c:tx>
                <c:rich>
                  <a:bodyPr/>
                  <a:lstStyle/>
                  <a:p>
                    <a:r>
                      <a:rPr lang="en-US"/>
                      <a:t>7%</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65D-1B4C-805D-865C92EE4397}"/>
                </c:ext>
              </c:extLst>
            </c:dLbl>
            <c:dLbl>
              <c:idx val="4"/>
              <c:layout>
                <c:manualLayout>
                  <c:x val="-8.7719298245614308E-3"/>
                  <c:y val="-5.360623781676413E-2"/>
                </c:manualLayout>
              </c:layout>
              <c:tx>
                <c:rich>
                  <a:bodyPr/>
                  <a:lstStyle/>
                  <a:p>
                    <a:r>
                      <a:rPr lang="en-US" dirty="0"/>
                      <a:t>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65D-1B4C-805D-865C92EE4397}"/>
                </c:ext>
              </c:extLst>
            </c:dLbl>
            <c:dLbl>
              <c:idx val="5"/>
              <c:layout>
                <c:manualLayout>
                  <c:x val="-4.3859649122807015E-3"/>
                  <c:y val="-4.87329434697855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65D-1B4C-805D-865C92EE4397}"/>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Employment!$B$4:$B$9</c:f>
              <c:strCache>
                <c:ptCount val="6"/>
                <c:pt idx="0">
                  <c:v>Full-Time</c:v>
                </c:pt>
                <c:pt idx="1">
                  <c:v>Part-Time</c:v>
                </c:pt>
                <c:pt idx="2">
                  <c:v>Retired</c:v>
                </c:pt>
                <c:pt idx="3">
                  <c:v>Unemployed</c:v>
                </c:pt>
                <c:pt idx="4">
                  <c:v>Homemaker</c:v>
                </c:pt>
                <c:pt idx="5">
                  <c:v>Student</c:v>
                </c:pt>
              </c:strCache>
            </c:strRef>
          </c:cat>
          <c:val>
            <c:numRef>
              <c:f>Employment!$C$4:$C$9</c:f>
              <c:numCache>
                <c:formatCode>0%</c:formatCode>
                <c:ptCount val="6"/>
                <c:pt idx="0">
                  <c:v>0.64</c:v>
                </c:pt>
                <c:pt idx="1">
                  <c:v>0.11</c:v>
                </c:pt>
                <c:pt idx="2">
                  <c:v>0.11</c:v>
                </c:pt>
                <c:pt idx="3">
                  <c:v>7.0000000000000007E-2</c:v>
                </c:pt>
                <c:pt idx="4">
                  <c:v>0.03</c:v>
                </c:pt>
                <c:pt idx="5">
                  <c:v>0.04</c:v>
                </c:pt>
              </c:numCache>
            </c:numRef>
          </c:val>
          <c:extLst>
            <c:ext xmlns:c16="http://schemas.microsoft.com/office/drawing/2014/chart" uri="{C3380CC4-5D6E-409C-BE32-E72D297353CC}">
              <c16:uniqueId val="{0000000C-065D-1B4C-805D-865C92EE439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56067251461988299"/>
          <c:y val="0.13230994152046785"/>
          <c:w val="0.31871345029239767"/>
          <c:h val="0.7706207502570950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824771903512061E-3"/>
          <c:y val="2.6341741180657501E-2"/>
          <c:w val="0.99087314085739286"/>
          <c:h val="0.97217527470083187"/>
        </c:manualLayout>
      </c:layout>
      <c:pie3DChart>
        <c:varyColors val="1"/>
        <c:ser>
          <c:idx val="0"/>
          <c:order val="0"/>
          <c:spPr>
            <a:ln>
              <a:solidFill>
                <a:srgbClr val="FFFFCC"/>
              </a:solidFill>
            </a:ln>
          </c:spPr>
          <c:dPt>
            <c:idx val="0"/>
            <c:bubble3D val="0"/>
            <c:spPr>
              <a:solidFill>
                <a:schemeClr val="accent1"/>
              </a:solidFill>
              <a:ln w="25400">
                <a:solidFill>
                  <a:srgbClr val="FFFFCC"/>
                </a:solidFill>
              </a:ln>
              <a:effectLst/>
              <a:sp3d contourW="25400">
                <a:contourClr>
                  <a:srgbClr val="FFFFCC"/>
                </a:contourClr>
              </a:sp3d>
            </c:spPr>
            <c:extLst>
              <c:ext xmlns:c16="http://schemas.microsoft.com/office/drawing/2014/chart" uri="{C3380CC4-5D6E-409C-BE32-E72D297353CC}">
                <c16:uniqueId val="{00000001-086D-1C4B-82DC-275902A72B26}"/>
              </c:ext>
            </c:extLst>
          </c:dPt>
          <c:dPt>
            <c:idx val="1"/>
            <c:bubble3D val="0"/>
            <c:spPr>
              <a:solidFill>
                <a:schemeClr val="accent2"/>
              </a:solidFill>
              <a:ln w="25400">
                <a:solidFill>
                  <a:srgbClr val="FFFFCC"/>
                </a:solidFill>
              </a:ln>
              <a:effectLst/>
              <a:sp3d contourW="25400">
                <a:contourClr>
                  <a:srgbClr val="FFFFCC"/>
                </a:contourClr>
              </a:sp3d>
            </c:spPr>
            <c:extLst>
              <c:ext xmlns:c16="http://schemas.microsoft.com/office/drawing/2014/chart" uri="{C3380CC4-5D6E-409C-BE32-E72D297353CC}">
                <c16:uniqueId val="{00000003-086D-1C4B-82DC-275902A72B26}"/>
              </c:ext>
            </c:extLst>
          </c:dPt>
          <c:dPt>
            <c:idx val="2"/>
            <c:bubble3D val="0"/>
            <c:spPr>
              <a:solidFill>
                <a:schemeClr val="accent3"/>
              </a:solidFill>
              <a:ln w="25400">
                <a:solidFill>
                  <a:srgbClr val="FFFFCC"/>
                </a:solidFill>
              </a:ln>
              <a:effectLst/>
              <a:sp3d contourW="25400">
                <a:contourClr>
                  <a:srgbClr val="FFFFCC"/>
                </a:contourClr>
              </a:sp3d>
            </c:spPr>
            <c:extLst>
              <c:ext xmlns:c16="http://schemas.microsoft.com/office/drawing/2014/chart" uri="{C3380CC4-5D6E-409C-BE32-E72D297353CC}">
                <c16:uniqueId val="{00000005-086D-1C4B-82DC-275902A72B26}"/>
              </c:ext>
            </c:extLst>
          </c:dPt>
          <c:dPt>
            <c:idx val="3"/>
            <c:bubble3D val="0"/>
            <c:spPr>
              <a:solidFill>
                <a:schemeClr val="accent4"/>
              </a:solidFill>
              <a:ln w="25400">
                <a:solidFill>
                  <a:srgbClr val="FFFFCC"/>
                </a:solidFill>
              </a:ln>
              <a:effectLst/>
              <a:sp3d contourW="25400">
                <a:contourClr>
                  <a:srgbClr val="FFFFCC"/>
                </a:contourClr>
              </a:sp3d>
            </c:spPr>
            <c:extLst>
              <c:ext xmlns:c16="http://schemas.microsoft.com/office/drawing/2014/chart" uri="{C3380CC4-5D6E-409C-BE32-E72D297353CC}">
                <c16:uniqueId val="{00000007-086D-1C4B-82DC-275902A72B26}"/>
              </c:ext>
            </c:extLst>
          </c:dPt>
          <c:dPt>
            <c:idx val="4"/>
            <c:bubble3D val="0"/>
            <c:spPr>
              <a:solidFill>
                <a:schemeClr val="accent5"/>
              </a:solidFill>
              <a:ln w="25400">
                <a:solidFill>
                  <a:srgbClr val="FFFFCC"/>
                </a:solidFill>
              </a:ln>
              <a:effectLst/>
              <a:sp3d contourW="25400">
                <a:contourClr>
                  <a:srgbClr val="FFFFCC"/>
                </a:contourClr>
              </a:sp3d>
            </c:spPr>
            <c:extLst>
              <c:ext xmlns:c16="http://schemas.microsoft.com/office/drawing/2014/chart" uri="{C3380CC4-5D6E-409C-BE32-E72D297353CC}">
                <c16:uniqueId val="{00000009-086D-1C4B-82DC-275902A72B26}"/>
              </c:ext>
            </c:extLst>
          </c:dPt>
          <c:dPt>
            <c:idx val="5"/>
            <c:bubble3D val="0"/>
            <c:spPr>
              <a:solidFill>
                <a:schemeClr val="accent6"/>
              </a:solidFill>
              <a:ln w="25400">
                <a:solidFill>
                  <a:srgbClr val="FFFFCC"/>
                </a:solidFill>
              </a:ln>
              <a:effectLst/>
              <a:sp3d contourW="25400">
                <a:contourClr>
                  <a:srgbClr val="FFFFCC"/>
                </a:contourClr>
              </a:sp3d>
            </c:spPr>
            <c:extLst>
              <c:ext xmlns:c16="http://schemas.microsoft.com/office/drawing/2014/chart" uri="{C3380CC4-5D6E-409C-BE32-E72D297353CC}">
                <c16:uniqueId val="{0000000B-086D-1C4B-82DC-275902A72B26}"/>
              </c:ext>
            </c:extLst>
          </c:dPt>
          <c:dLbls>
            <c:dLbl>
              <c:idx val="0"/>
              <c:layout>
                <c:manualLayout>
                  <c:x val="-0.12039270091238595"/>
                  <c:y val="0.13446327683615819"/>
                </c:manualLayout>
              </c:layout>
              <c:tx>
                <c:rich>
                  <a:bodyPr/>
                  <a:lstStyle/>
                  <a:p>
                    <a:fld id="{1CE7EFD6-79EA-4F5C-BC71-A885834BC4EF}" type="CATEGORYNAME">
                      <a:rPr lang="en-US"/>
                      <a:pPr/>
                      <a:t>[CATEGORY NAME]</a:t>
                    </a:fld>
                    <a:r>
                      <a:rPr lang="en-US" baseline="0" dirty="0"/>
                      <a:t>
12%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86D-1C4B-82DC-275902A72B26}"/>
                </c:ext>
              </c:extLst>
            </c:dLbl>
            <c:dLbl>
              <c:idx val="1"/>
              <c:layout>
                <c:manualLayout>
                  <c:x val="-0.13519835020622434"/>
                  <c:y val="-0.14377543485030478"/>
                </c:manualLayout>
              </c:layout>
              <c:tx>
                <c:rich>
                  <a:bodyPr/>
                  <a:lstStyle/>
                  <a:p>
                    <a:fld id="{FF7F6564-2465-4F5C-B718-4B31698EEF86}" type="CATEGORYNAME">
                      <a:rPr lang="en-US" dirty="0"/>
                      <a:pPr/>
                      <a:t>[CATEGORY NAME]</a:t>
                    </a:fld>
                    <a:r>
                      <a:rPr lang="en-US" baseline="0" dirty="0"/>
                      <a:t>
31%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86D-1C4B-82DC-275902A72B26}"/>
                </c:ext>
              </c:extLst>
            </c:dLbl>
            <c:dLbl>
              <c:idx val="2"/>
              <c:layout>
                <c:manualLayout>
                  <c:x val="3.9186481640290011E-2"/>
                  <c:y val="-0.32787350453154324"/>
                </c:manualLayout>
              </c:layout>
              <c:tx>
                <c:rich>
                  <a:bodyPr/>
                  <a:lstStyle/>
                  <a:p>
                    <a:fld id="{730A7A7E-FACE-49D3-98D0-DBFADD11F8C1}" type="CATEGORYNAME">
                      <a:rPr lang="en-US"/>
                      <a:pPr/>
                      <a:t>[CATEGORY NAME]</a:t>
                    </a:fld>
                    <a:r>
                      <a:rPr lang="en-US" baseline="0" dirty="0"/>
                      <a:t>
15%</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86D-1C4B-82DC-275902A72B26}"/>
                </c:ext>
              </c:extLst>
            </c:dLbl>
            <c:dLbl>
              <c:idx val="3"/>
              <c:layout>
                <c:manualLayout>
                  <c:x val="0.10682588323575107"/>
                  <c:y val="-0.26050979582608352"/>
                </c:manualLayout>
              </c:layout>
              <c:tx>
                <c:rich>
                  <a:bodyPr/>
                  <a:lstStyle/>
                  <a:p>
                    <a:fld id="{832ACBC5-EB81-4F9E-844E-D39A2F84BCD8}" type="CATEGORYNAME">
                      <a:rPr lang="en-US"/>
                      <a:pPr/>
                      <a:t>[CATEGORY NAME]</a:t>
                    </a:fld>
                    <a:r>
                      <a:rPr lang="en-US" baseline="0" dirty="0"/>
                      <a:t>
11%</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4038790966008397"/>
                      <c:h val="0.19037463013752495"/>
                    </c:manualLayout>
                  </c15:layout>
                  <c15:dlblFieldTable/>
                  <c15:showDataLabelsRange val="0"/>
                </c:ext>
                <c:ext xmlns:c16="http://schemas.microsoft.com/office/drawing/2014/chart" uri="{C3380CC4-5D6E-409C-BE32-E72D297353CC}">
                  <c16:uniqueId val="{00000007-086D-1C4B-82DC-275902A72B26}"/>
                </c:ext>
              </c:extLst>
            </c:dLbl>
            <c:dLbl>
              <c:idx val="4"/>
              <c:layout>
                <c:manualLayout>
                  <c:x val="3.1259049299027571E-2"/>
                  <c:y val="-0.15156192554582362"/>
                </c:manualLayout>
              </c:layout>
              <c:tx>
                <c:rich>
                  <a:bodyPr/>
                  <a:lstStyle/>
                  <a:p>
                    <a:fld id="{E1CB501A-C00A-4E9E-9B07-54016B3C50D9}" type="CATEGORYNAME">
                      <a:rPr lang="en-US"/>
                      <a:pPr/>
                      <a:t>[CATEGORY NAME]</a:t>
                    </a:fld>
                    <a:r>
                      <a:rPr lang="en-US" baseline="0" dirty="0"/>
                      <a:t>
9%</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863414946704334"/>
                      <c:h val="0.19037463013752495"/>
                    </c:manualLayout>
                  </c15:layout>
                  <c15:dlblFieldTable/>
                  <c15:showDataLabelsRange val="0"/>
                </c:ext>
                <c:ext xmlns:c16="http://schemas.microsoft.com/office/drawing/2014/chart" uri="{C3380CC4-5D6E-409C-BE32-E72D297353CC}">
                  <c16:uniqueId val="{00000009-086D-1C4B-82DC-275902A72B26}"/>
                </c:ext>
              </c:extLst>
            </c:dLbl>
            <c:dLbl>
              <c:idx val="5"/>
              <c:layout>
                <c:manualLayout>
                  <c:x val="0.19432483439570053"/>
                  <c:y val="0.12276524756439341"/>
                </c:manualLayout>
              </c:layout>
              <c:tx>
                <c:rich>
                  <a:bodyPr/>
                  <a:lstStyle/>
                  <a:p>
                    <a:fld id="{E8326AAD-1D79-452B-B197-A56935549CC8}" type="CATEGORYNAME">
                      <a:rPr lang="en-US"/>
                      <a:pPr/>
                      <a:t>[CATEGORY NAME]</a:t>
                    </a:fld>
                    <a:r>
                      <a:rPr lang="en-US" baseline="0" dirty="0"/>
                      <a:t>
22%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086D-1C4B-82DC-275902A72B26}"/>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'Years Clean'!$A$4:$A$9</c:f>
              <c:strCache>
                <c:ptCount val="6"/>
                <c:pt idx="0">
                  <c:v>&lt;1 Year</c:v>
                </c:pt>
                <c:pt idx="1">
                  <c:v>1 to 5 Years</c:v>
                </c:pt>
                <c:pt idx="2">
                  <c:v>6 to 10 Years</c:v>
                </c:pt>
                <c:pt idx="3">
                  <c:v>11 to 15 Years</c:v>
                </c:pt>
                <c:pt idx="4">
                  <c:v>16 to 20 Years</c:v>
                </c:pt>
                <c:pt idx="5">
                  <c:v>&gt;20 Years</c:v>
                </c:pt>
              </c:strCache>
            </c:strRef>
          </c:cat>
          <c:val>
            <c:numRef>
              <c:f>'Years Clean'!$B$4:$B$9</c:f>
              <c:numCache>
                <c:formatCode>0%</c:formatCode>
                <c:ptCount val="6"/>
                <c:pt idx="0">
                  <c:v>0.12</c:v>
                </c:pt>
                <c:pt idx="1">
                  <c:v>0.31</c:v>
                </c:pt>
                <c:pt idx="2">
                  <c:v>0.15</c:v>
                </c:pt>
                <c:pt idx="3">
                  <c:v>0.11</c:v>
                </c:pt>
                <c:pt idx="4">
                  <c:v>0.09</c:v>
                </c:pt>
                <c:pt idx="5">
                  <c:v>0.22</c:v>
                </c:pt>
              </c:numCache>
            </c:numRef>
          </c:val>
          <c:extLst>
            <c:ext xmlns:c16="http://schemas.microsoft.com/office/drawing/2014/chart" uri="{C3380CC4-5D6E-409C-BE32-E72D297353CC}">
              <c16:uniqueId val="{0000000C-086D-1C4B-82DC-275902A72B2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00E7">
                  <a:lumMod val="60000"/>
                  <a:lumOff val="40000"/>
                </a:srgbClr>
              </a:solidFill>
              <a:ln>
                <a:noFill/>
              </a:ln>
              <a:effectLst/>
              <a:sp3d/>
            </c:spPr>
            <c:extLst>
              <c:ext xmlns:c16="http://schemas.microsoft.com/office/drawing/2014/chart" uri="{C3380CC4-5D6E-409C-BE32-E72D297353CC}">
                <c16:uniqueId val="{00000001-F806-294F-88DF-21CDC618B274}"/>
              </c:ext>
            </c:extLst>
          </c:dPt>
          <c:dPt>
            <c:idx val="1"/>
            <c:invertIfNegative val="0"/>
            <c:bubble3D val="0"/>
            <c:spPr>
              <a:solidFill>
                <a:srgbClr val="009900"/>
              </a:solidFill>
              <a:ln>
                <a:noFill/>
              </a:ln>
              <a:effectLst/>
              <a:sp3d/>
            </c:spPr>
            <c:extLst>
              <c:ext xmlns:c16="http://schemas.microsoft.com/office/drawing/2014/chart" uri="{C3380CC4-5D6E-409C-BE32-E72D297353CC}">
                <c16:uniqueId val="{00000003-F806-294F-88DF-21CDC618B274}"/>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5-F806-294F-88DF-21CDC618B274}"/>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7-F806-294F-88DF-21CDC618B274}"/>
              </c:ext>
            </c:extLst>
          </c:dPt>
          <c:dPt>
            <c:idx val="4"/>
            <c:invertIfNegative val="0"/>
            <c:bubble3D val="0"/>
            <c:spPr>
              <a:solidFill>
                <a:srgbClr val="E89E0A"/>
              </a:solidFill>
              <a:ln>
                <a:noFill/>
              </a:ln>
              <a:effectLst/>
              <a:sp3d/>
            </c:spPr>
            <c:extLst>
              <c:ext xmlns:c16="http://schemas.microsoft.com/office/drawing/2014/chart" uri="{C3380CC4-5D6E-409C-BE32-E72D297353CC}">
                <c16:uniqueId val="{00000009-F806-294F-88DF-21CDC618B274}"/>
              </c:ext>
            </c:extLst>
          </c:dPt>
          <c:dPt>
            <c:idx val="5"/>
            <c:invertIfNegative val="0"/>
            <c:bubble3D val="0"/>
            <c:spPr>
              <a:solidFill>
                <a:srgbClr val="FFFFFF">
                  <a:lumMod val="65000"/>
                </a:srgbClr>
              </a:solidFill>
              <a:ln>
                <a:noFill/>
              </a:ln>
              <a:effectLst/>
              <a:sp3d/>
            </c:spPr>
            <c:extLst>
              <c:ext xmlns:c16="http://schemas.microsoft.com/office/drawing/2014/chart" uri="{C3380CC4-5D6E-409C-BE32-E72D297353CC}">
                <c16:uniqueId val="{0000000B-F806-294F-88DF-21CDC618B274}"/>
              </c:ext>
            </c:extLst>
          </c:dPt>
          <c:dLbls>
            <c:dLbl>
              <c:idx val="0"/>
              <c:layout>
                <c:manualLayout>
                  <c:x val="1.746031746031743E-2"/>
                  <c:y val="-1.3559322033898305E-2"/>
                </c:manualLayout>
              </c:layout>
              <c:tx>
                <c:rich>
                  <a:bodyPr/>
                  <a:lstStyle/>
                  <a:p>
                    <a:r>
                      <a:rPr lang="en-US" dirty="0"/>
                      <a:t>91%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06-294F-88DF-21CDC618B274}"/>
                </c:ext>
              </c:extLst>
            </c:dLbl>
            <c:dLbl>
              <c:idx val="1"/>
              <c:layout>
                <c:manualLayout>
                  <c:x val="1.4285714285714285E-2"/>
                  <c:y val="-1.8079096045197741E-2"/>
                </c:manualLayout>
              </c:layout>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06-294F-88DF-21CDC618B274}"/>
                </c:ext>
              </c:extLst>
            </c:dLbl>
            <c:dLbl>
              <c:idx val="2"/>
              <c:layout>
                <c:manualLayout>
                  <c:x val="1.7460317460317461E-2"/>
                  <c:y val="-1.3559322033898305E-2"/>
                </c:manualLayout>
              </c:layout>
              <c:tx>
                <c:rich>
                  <a:bodyPr/>
                  <a:lstStyle/>
                  <a:p>
                    <a:r>
                      <a:rPr lang="en-US" dirty="0"/>
                      <a:t>79%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06-294F-88DF-21CDC618B274}"/>
                </c:ext>
              </c:extLst>
            </c:dLbl>
            <c:dLbl>
              <c:idx val="3"/>
              <c:layout>
                <c:manualLayout>
                  <c:x val="1.4285714285714169E-2"/>
                  <c:y val="-2.0338983050847456E-2"/>
                </c:manualLayout>
              </c:layout>
              <c:tx>
                <c:rich>
                  <a:bodyPr/>
                  <a:lstStyle/>
                  <a:p>
                    <a:r>
                      <a:rPr lang="en-US" dirty="0"/>
                      <a:t>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06-294F-88DF-21CDC618B274}"/>
                </c:ext>
              </c:extLst>
            </c:dLbl>
            <c:dLbl>
              <c:idx val="4"/>
              <c:layout>
                <c:manualLayout>
                  <c:x val="1.7460317460317461E-2"/>
                  <c:y val="-1.8079096045197741E-2"/>
                </c:manualLayout>
              </c:layout>
              <c:tx>
                <c:rich>
                  <a:bodyPr/>
                  <a:lstStyle/>
                  <a:p>
                    <a:r>
                      <a:rPr lang="en-US" dirty="0"/>
                      <a:t>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06-294F-88DF-21CDC618B274}"/>
                </c:ext>
              </c:extLst>
            </c:dLbl>
            <c:dLbl>
              <c:idx val="5"/>
              <c:layout>
                <c:manualLayout>
                  <c:x val="1.2698412698412698E-2"/>
                  <c:y val="-1.8079096045197782E-2"/>
                </c:manualLayout>
              </c:layout>
              <c:tx>
                <c:rich>
                  <a:bodyPr/>
                  <a:lstStyle/>
                  <a:p>
                    <a:r>
                      <a:rPr lang="en-US" dirty="0"/>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06-294F-88DF-21CDC618B2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Improvement!$A$4:$A$9</c:f>
              <c:strCache>
                <c:ptCount val="6"/>
                <c:pt idx="0">
                  <c:v>Family relationships</c:v>
                </c:pt>
                <c:pt idx="1">
                  <c:v>Social connectedness</c:v>
                </c:pt>
                <c:pt idx="2">
                  <c:v>Hobbies/interests</c:v>
                </c:pt>
                <c:pt idx="3">
                  <c:v>Stable housing</c:v>
                </c:pt>
                <c:pt idx="4">
                  <c:v>Employment</c:v>
                </c:pt>
                <c:pt idx="5">
                  <c:v>Education advancement</c:v>
                </c:pt>
              </c:strCache>
            </c:strRef>
          </c:cat>
          <c:val>
            <c:numRef>
              <c:f>Improvement!$B$4:$B$9</c:f>
              <c:numCache>
                <c:formatCode>0%</c:formatCode>
                <c:ptCount val="6"/>
                <c:pt idx="0">
                  <c:v>0.91</c:v>
                </c:pt>
                <c:pt idx="1">
                  <c:v>0.87</c:v>
                </c:pt>
                <c:pt idx="2">
                  <c:v>0.79</c:v>
                </c:pt>
                <c:pt idx="3">
                  <c:v>0.76</c:v>
                </c:pt>
                <c:pt idx="4">
                  <c:v>0.78</c:v>
                </c:pt>
                <c:pt idx="5">
                  <c:v>0.55000000000000004</c:v>
                </c:pt>
              </c:numCache>
            </c:numRef>
          </c:val>
          <c:extLst>
            <c:ext xmlns:c16="http://schemas.microsoft.com/office/drawing/2014/chart" uri="{C3380CC4-5D6E-409C-BE32-E72D297353CC}">
              <c16:uniqueId val="{0000000C-F806-294F-88DF-21CDC618B274}"/>
            </c:ext>
          </c:extLst>
        </c:ser>
        <c:dLbls>
          <c:showLegendKey val="0"/>
          <c:showVal val="0"/>
          <c:showCatName val="0"/>
          <c:showSerName val="0"/>
          <c:showPercent val="0"/>
          <c:showBubbleSize val="0"/>
        </c:dLbls>
        <c:gapWidth val="150"/>
        <c:shape val="box"/>
        <c:axId val="285853328"/>
        <c:axId val="79809656"/>
        <c:axId val="0"/>
      </c:bar3DChart>
      <c:catAx>
        <c:axId val="285853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9809656"/>
        <c:crosses val="autoZero"/>
        <c:auto val="1"/>
        <c:lblAlgn val="ctr"/>
        <c:lblOffset val="100"/>
        <c:noMultiLvlLbl val="0"/>
      </c:catAx>
      <c:valAx>
        <c:axId val="79809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585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0.09714</cdr:x>
      <cdr:y>0.92203</cdr:y>
    </cdr:from>
    <cdr:to>
      <cdr:x>0.37143</cdr:x>
      <cdr:y>1</cdr:y>
    </cdr:to>
    <cdr:sp macro="" textlink="">
      <cdr:nvSpPr>
        <cdr:cNvPr id="2" name="TextBox 1"/>
        <cdr:cNvSpPr txBox="1"/>
      </cdr:nvSpPr>
      <cdr:spPr>
        <a:xfrm xmlns:a="http://schemas.openxmlformats.org/drawingml/2006/main">
          <a:off x="777240" y="5181600"/>
          <a:ext cx="2194560" cy="438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Average Years Clean </a:t>
          </a:r>
          <a:r>
            <a:rPr lang="en-US" sz="1500" b="1" dirty="0"/>
            <a:t>11.41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defRPr sz="1200"/>
            </a:lvl1pPr>
          </a:lstStyle>
          <a:p>
            <a:pPr>
              <a:defRPr/>
            </a:pPr>
            <a:endParaRPr lang="en-US"/>
          </a:p>
        </p:txBody>
      </p:sp>
      <p:sp>
        <p:nvSpPr>
          <p:cNvPr id="410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r">
              <a:defRPr sz="1200"/>
            </a:lvl1pPr>
          </a:lstStyle>
          <a:p>
            <a:pPr>
              <a:defRPr/>
            </a:pPr>
            <a:fld id="{44F72187-C9B6-4267-A168-AF06619139EA}" type="slidenum">
              <a:rPr lang="en-US"/>
              <a:pPr>
                <a:defRPr/>
              </a:pPr>
              <a:t>‹#›</a:t>
            </a:fld>
            <a:endParaRPr lang="en-US"/>
          </a:p>
        </p:txBody>
      </p:sp>
    </p:spTree>
    <p:extLst>
      <p:ext uri="{BB962C8B-B14F-4D97-AF65-F5344CB8AC3E}">
        <p14:creationId xmlns:p14="http://schemas.microsoft.com/office/powerpoint/2010/main" val="182652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96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a:p>
        </p:txBody>
      </p:sp>
    </p:spTree>
    <p:extLst>
      <p:ext uri="{BB962C8B-B14F-4D97-AF65-F5344CB8AC3E}">
        <p14:creationId xmlns:p14="http://schemas.microsoft.com/office/powerpoint/2010/main" val="387907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202061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39401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316009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118881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57273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243080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88166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393777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Literature – printed tool to reaffirm or transmit key core principles.</a:t>
            </a:r>
          </a:p>
          <a:p>
            <a:endParaRPr lang="en-US" altLang="en-US" dirty="0"/>
          </a:p>
        </p:txBody>
      </p:sp>
    </p:spTree>
    <p:extLst>
      <p:ext uri="{BB962C8B-B14F-4D97-AF65-F5344CB8AC3E}">
        <p14:creationId xmlns:p14="http://schemas.microsoft.com/office/powerpoint/2010/main" val="56003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May wish to add local contact information</a:t>
            </a:r>
          </a:p>
          <a:p>
            <a:endParaRPr lang="en-US" altLang="en-US" dirty="0"/>
          </a:p>
        </p:txBody>
      </p:sp>
    </p:spTree>
    <p:extLst>
      <p:ext uri="{BB962C8B-B14F-4D97-AF65-F5344CB8AC3E}">
        <p14:creationId xmlns:p14="http://schemas.microsoft.com/office/powerpoint/2010/main" val="181736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a:p>
        </p:txBody>
      </p:sp>
    </p:spTree>
    <p:extLst>
      <p:ext uri="{BB962C8B-B14F-4D97-AF65-F5344CB8AC3E}">
        <p14:creationId xmlns:p14="http://schemas.microsoft.com/office/powerpoint/2010/main" val="92485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a:p>
        </p:txBody>
      </p:sp>
    </p:spTree>
    <p:extLst>
      <p:ext uri="{BB962C8B-B14F-4D97-AF65-F5344CB8AC3E}">
        <p14:creationId xmlns:p14="http://schemas.microsoft.com/office/powerpoint/2010/main" val="28699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a:p>
        </p:txBody>
      </p:sp>
    </p:spTree>
    <p:extLst>
      <p:ext uri="{BB962C8B-B14F-4D97-AF65-F5344CB8AC3E}">
        <p14:creationId xmlns:p14="http://schemas.microsoft.com/office/powerpoint/2010/main" val="340530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23932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297923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655638"/>
            <a:ext cx="3721100" cy="2790825"/>
          </a:xfrm>
        </p:spPr>
      </p:sp>
      <p:sp>
        <p:nvSpPr>
          <p:cNvPr id="3" name="Notes Placeholder 2"/>
          <p:cNvSpPr>
            <a:spLocks noGrp="1"/>
          </p:cNvSpPr>
          <p:nvPr>
            <p:ph type="body" idx="1"/>
          </p:nvPr>
        </p:nvSpPr>
        <p:spPr>
          <a:xfrm>
            <a:off x="546265" y="3465868"/>
            <a:ext cx="5825908" cy="5292544"/>
          </a:xfrm>
        </p:spPr>
        <p:txBody>
          <a:bodyPr/>
          <a:lstStyle/>
          <a:p>
            <a:pPr lvl="0"/>
            <a:r>
              <a:rPr lang="en-US" dirty="0"/>
              <a:t>NAWS serves the global NA Fellowship, as the meeting data represented on this graph demonstrates. The top line above the blue shows the trend for all of NA. The good news is that we are growing. </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0FEEACCB-00EF-4718-901C-B316C924BA5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3375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31677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US" altLang="en-US" dirty="0"/>
          </a:p>
        </p:txBody>
      </p:sp>
    </p:spTree>
    <p:extLst>
      <p:ext uri="{BB962C8B-B14F-4D97-AF65-F5344CB8AC3E}">
        <p14:creationId xmlns:p14="http://schemas.microsoft.com/office/powerpoint/2010/main" val="343643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2A9DD2-E97E-6041-9273-DFFED3C26302}"/>
              </a:ext>
            </a:extLst>
          </p:cNvPr>
          <p:cNvSpPr/>
          <p:nvPr userDrawn="1"/>
        </p:nvSpPr>
        <p:spPr>
          <a:xfrm>
            <a:off x="7848600" y="0"/>
            <a:ext cx="12954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2EA36E-E0D9-7945-9900-99B88107B8C9}"/>
              </a:ext>
            </a:extLst>
          </p:cNvPr>
          <p:cNvSpPr/>
          <p:nvPr userDrawn="1"/>
        </p:nvSpPr>
        <p:spPr>
          <a:xfrm>
            <a:off x="7696200" y="0"/>
            <a:ext cx="228600" cy="6858000"/>
          </a:xfrm>
          <a:prstGeom prst="rect">
            <a:avLst/>
          </a:prstGeom>
          <a:solidFill>
            <a:srgbClr val="E9E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A78A53-4F1F-CD42-810B-7E7167CCE8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152400"/>
            <a:ext cx="1901789" cy="2016158"/>
          </a:xfrm>
          <a:prstGeom prst="rect">
            <a:avLst/>
          </a:prstGeom>
        </p:spPr>
      </p:pic>
      <p:sp>
        <p:nvSpPr>
          <p:cNvPr id="2" name="Title 1">
            <a:extLst>
              <a:ext uri="{FF2B5EF4-FFF2-40B4-BE49-F238E27FC236}">
                <a16:creationId xmlns:a16="http://schemas.microsoft.com/office/drawing/2014/main" id="{2DAC94F9-8F34-CD41-AA3E-797AA24342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DE10C8-DC20-DC40-BB31-BB33BA467A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5A3161-C7AB-9C43-99ED-4DFADDF8896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F65A250-A2A9-5948-B25F-28947E1602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8900E5A-89DC-2E44-B522-2297EEAC0B76}"/>
              </a:ext>
            </a:extLst>
          </p:cNvPr>
          <p:cNvSpPr>
            <a:spLocks noGrp="1"/>
          </p:cNvSpPr>
          <p:nvPr>
            <p:ph type="sldNum" sz="quarter" idx="12"/>
          </p:nvPr>
        </p:nvSpPr>
        <p:spPr/>
        <p:txBody>
          <a:bodyPr/>
          <a:lstStyle/>
          <a:p>
            <a:pPr>
              <a:defRPr/>
            </a:pPr>
            <a:fld id="{5286C37A-F446-45CD-88E8-57C94939630B}" type="slidenum">
              <a:rPr lang="en-US" smtClean="0"/>
              <a:pPr>
                <a:defRPr/>
              </a:pPr>
              <a:t>‹#›</a:t>
            </a:fld>
            <a:endParaRPr lang="en-US"/>
          </a:p>
        </p:txBody>
      </p:sp>
      <p:sp>
        <p:nvSpPr>
          <p:cNvPr id="11" name="Oval 10">
            <a:extLst>
              <a:ext uri="{FF2B5EF4-FFF2-40B4-BE49-F238E27FC236}">
                <a16:creationId xmlns:a16="http://schemas.microsoft.com/office/drawing/2014/main" id="{8A2A2911-6574-B240-B242-F4C82087C951}"/>
              </a:ext>
            </a:extLst>
          </p:cNvPr>
          <p:cNvSpPr/>
          <p:nvPr userDrawn="1"/>
        </p:nvSpPr>
        <p:spPr>
          <a:xfrm>
            <a:off x="76200" y="5105400"/>
            <a:ext cx="1676400" cy="1676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B18832A0-8FF0-9A4B-830A-D08F0F22C93D}"/>
              </a:ext>
            </a:extLst>
          </p:cNvPr>
          <p:cNvSpPr/>
          <p:nvPr userDrawn="1"/>
        </p:nvSpPr>
        <p:spPr>
          <a:xfrm>
            <a:off x="76200" y="5105400"/>
            <a:ext cx="1676400" cy="1676400"/>
          </a:xfrm>
          <a:prstGeom prst="diamond">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9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1519-9D51-7B43-88A1-F4493E1293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8B2D76-3144-3E46-94D9-7C588135E0C8}"/>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4" name="Footer Placeholder 3">
            <a:extLst>
              <a:ext uri="{FF2B5EF4-FFF2-40B4-BE49-F238E27FC236}">
                <a16:creationId xmlns:a16="http://schemas.microsoft.com/office/drawing/2014/main" id="{B6D3F97E-BE82-1848-A9DF-B4B4DD56A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CA0E9-4199-5248-8D0C-731B5B43870B}"/>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428750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E63D4-9E96-CB43-9BE1-9A105E87ACC9}"/>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3" name="Footer Placeholder 2">
            <a:extLst>
              <a:ext uri="{FF2B5EF4-FFF2-40B4-BE49-F238E27FC236}">
                <a16:creationId xmlns:a16="http://schemas.microsoft.com/office/drawing/2014/main" id="{534B0DD5-2653-7D47-A690-7ED920CE8F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5AEED0-4246-2242-BCC9-90163B1093F2}"/>
              </a:ext>
            </a:extLst>
          </p:cNvPr>
          <p:cNvSpPr>
            <a:spLocks noGrp="1"/>
          </p:cNvSpPr>
          <p:nvPr>
            <p:ph type="sldNum" sz="quarter" idx="12"/>
          </p:nvPr>
        </p:nvSpPr>
        <p:spPr/>
        <p:txBody>
          <a:bodyPr/>
          <a:lstStyle/>
          <a:p>
            <a:pPr>
              <a:defRPr/>
            </a:pPr>
            <a:fld id="{E4E91F90-47D4-4CD9-97E3-AF4D27E432E1}" type="slidenum">
              <a:rPr lang="en-US" smtClean="0"/>
              <a:pPr>
                <a:defRPr/>
              </a:pPr>
              <a:t>‹#›</a:t>
            </a:fld>
            <a:endParaRPr lang="en-US"/>
          </a:p>
        </p:txBody>
      </p:sp>
    </p:spTree>
    <p:extLst>
      <p:ext uri="{BB962C8B-B14F-4D97-AF65-F5344CB8AC3E}">
        <p14:creationId xmlns:p14="http://schemas.microsoft.com/office/powerpoint/2010/main" val="195662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7E56-88E2-1346-BDB9-579E371434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D9E34D7-5082-274E-B3F1-37D15D3664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333A02-FE94-DC48-BE6B-8D26BD1C50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ECAAA4-4CBE-324B-8022-06B296C142AC}"/>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6" name="Footer Placeholder 5">
            <a:extLst>
              <a:ext uri="{FF2B5EF4-FFF2-40B4-BE49-F238E27FC236}">
                <a16:creationId xmlns:a16="http://schemas.microsoft.com/office/drawing/2014/main" id="{1F5925EF-A882-7640-AC58-89866B616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C2107-11AB-C74B-A133-665599763FD7}"/>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3038478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2595-C110-FB4E-B6F4-2E0319F8CA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CD55A6F-3462-DA41-B073-46B1B3C5CC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C5376B-E2AC-A648-BED0-9DDB86272D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3ECD4F-5300-E848-81FE-8E1E357C49DA}"/>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6" name="Footer Placeholder 5">
            <a:extLst>
              <a:ext uri="{FF2B5EF4-FFF2-40B4-BE49-F238E27FC236}">
                <a16:creationId xmlns:a16="http://schemas.microsoft.com/office/drawing/2014/main" id="{FBB26B48-22C3-E643-8960-A5F8D45EC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2A84C-9F3D-D643-A58C-188F4E958579}"/>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62850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B6BE-2347-0247-99C7-534AC8A85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943E6C-B60F-0148-95B4-BC198A85E9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E69E9-D8A0-C743-8F83-688B093E3FA2}"/>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5" name="Footer Placeholder 4">
            <a:extLst>
              <a:ext uri="{FF2B5EF4-FFF2-40B4-BE49-F238E27FC236}">
                <a16:creationId xmlns:a16="http://schemas.microsoft.com/office/drawing/2014/main" id="{0474D7EE-6997-4A40-8E3A-4E62D7AB6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4D5DD-2B72-524B-881A-09C1C30F94EE}"/>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238758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AF935-6235-1D4D-BFD6-A9108BA81A7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D70AA-D165-4B43-8F90-832A4144E63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BF64D-C657-984B-9B1F-E53134A1A790}"/>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5" name="Footer Placeholder 4">
            <a:extLst>
              <a:ext uri="{FF2B5EF4-FFF2-40B4-BE49-F238E27FC236}">
                <a16:creationId xmlns:a16="http://schemas.microsoft.com/office/drawing/2014/main" id="{BEA2C560-CB73-2641-9781-23BCF01B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317F3-47DC-C74A-B8C6-167AF994556E}"/>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222312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8"/>
          <p:cNvSpPr txBox="1">
            <a:spLocks/>
          </p:cNvSpPr>
          <p:nvPr userDrawn="1"/>
        </p:nvSpPr>
        <p:spPr>
          <a:xfrm>
            <a:off x="628650" y="365127"/>
            <a:ext cx="7886700" cy="3414395"/>
          </a:xfrm>
          <a:prstGeom prst="rect">
            <a:avLst/>
          </a:prstGeom>
        </p:spPr>
        <p:txBody>
          <a:bodyPr anchor="t" anchorCtr="0">
            <a:noAutofit/>
          </a:bodyPr>
          <a:lstStyle>
            <a:lvl1pPr algn="l" defTabSz="914400" rtl="0" eaLnBrk="1" latinLnBrk="0" hangingPunct="1">
              <a:lnSpc>
                <a:spcPct val="90000"/>
              </a:lnSpc>
              <a:spcBef>
                <a:spcPct val="0"/>
              </a:spcBef>
              <a:buNone/>
              <a:defRPr sz="3200" b="1" i="0" kern="1200">
                <a:solidFill>
                  <a:srgbClr val="27AAE1"/>
                </a:solidFill>
                <a:effectLst/>
                <a:latin typeface="Corbel" charset="0"/>
                <a:ea typeface="Corbel" charset="0"/>
                <a:cs typeface="Corbel" charset="0"/>
              </a:defRPr>
            </a:lvl1pPr>
          </a:lstStyle>
          <a:p>
            <a:endParaRPr lang="en-US" sz="1800" dirty="0">
              <a:solidFill>
                <a:srgbClr val="23A3D7"/>
              </a:solidFill>
            </a:endParaRPr>
          </a:p>
        </p:txBody>
      </p:sp>
    </p:spTree>
    <p:extLst>
      <p:ext uri="{BB962C8B-B14F-4D97-AF65-F5344CB8AC3E}">
        <p14:creationId xmlns:p14="http://schemas.microsoft.com/office/powerpoint/2010/main" val="287958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250"/>
            <a:ext cx="8001000"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pPr>
              <a:defRPr/>
            </a:pPr>
            <a:fld id="{50CC0F4D-CCC4-4C63-89F7-72F02C384EF7}" type="slidenum">
              <a:rPr lang="en-US"/>
              <a:pPr>
                <a:defRPr/>
              </a:pPr>
              <a:t>‹#›</a:t>
            </a:fld>
            <a:endParaRPr lang="en-US"/>
          </a:p>
        </p:txBody>
      </p:sp>
    </p:spTree>
    <p:extLst>
      <p:ext uri="{BB962C8B-B14F-4D97-AF65-F5344CB8AC3E}">
        <p14:creationId xmlns:p14="http://schemas.microsoft.com/office/powerpoint/2010/main" val="30827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2A9DD2-E97E-6041-9273-DFFED3C26302}"/>
              </a:ext>
            </a:extLst>
          </p:cNvPr>
          <p:cNvSpPr/>
          <p:nvPr userDrawn="1"/>
        </p:nvSpPr>
        <p:spPr>
          <a:xfrm>
            <a:off x="7848600" y="0"/>
            <a:ext cx="12954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2EA36E-E0D9-7945-9900-99B88107B8C9}"/>
              </a:ext>
            </a:extLst>
          </p:cNvPr>
          <p:cNvSpPr/>
          <p:nvPr userDrawn="1"/>
        </p:nvSpPr>
        <p:spPr>
          <a:xfrm>
            <a:off x="7696200" y="0"/>
            <a:ext cx="228600" cy="6858000"/>
          </a:xfrm>
          <a:prstGeom prst="rect">
            <a:avLst/>
          </a:prstGeom>
          <a:solidFill>
            <a:srgbClr val="E9E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A78A53-4F1F-CD42-810B-7E7167CCE8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152400"/>
            <a:ext cx="1901789" cy="2016158"/>
          </a:xfrm>
          <a:prstGeom prst="rect">
            <a:avLst/>
          </a:prstGeom>
        </p:spPr>
      </p:pic>
      <p:sp>
        <p:nvSpPr>
          <p:cNvPr id="2" name="Title 1">
            <a:extLst>
              <a:ext uri="{FF2B5EF4-FFF2-40B4-BE49-F238E27FC236}">
                <a16:creationId xmlns:a16="http://schemas.microsoft.com/office/drawing/2014/main" id="{2DAC94F9-8F34-CD41-AA3E-797AA24342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DE10C8-DC20-DC40-BB31-BB33BA467A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5A3161-C7AB-9C43-99ED-4DFADDF8896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F65A250-A2A9-5948-B25F-28947E1602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8900E5A-89DC-2E44-B522-2297EEAC0B76}"/>
              </a:ext>
            </a:extLst>
          </p:cNvPr>
          <p:cNvSpPr>
            <a:spLocks noGrp="1"/>
          </p:cNvSpPr>
          <p:nvPr>
            <p:ph type="sldNum" sz="quarter" idx="12"/>
          </p:nvPr>
        </p:nvSpPr>
        <p:spPr/>
        <p:txBody>
          <a:bodyPr/>
          <a:lstStyle/>
          <a:p>
            <a:pPr>
              <a:defRPr/>
            </a:pPr>
            <a:fld id="{5286C37A-F446-45CD-88E8-57C94939630B}" type="slidenum">
              <a:rPr lang="en-US" smtClean="0"/>
              <a:pPr>
                <a:defRPr/>
              </a:pPr>
              <a:t>‹#›</a:t>
            </a:fld>
            <a:endParaRPr lang="en-US"/>
          </a:p>
        </p:txBody>
      </p:sp>
    </p:spTree>
    <p:extLst>
      <p:ext uri="{BB962C8B-B14F-4D97-AF65-F5344CB8AC3E}">
        <p14:creationId xmlns:p14="http://schemas.microsoft.com/office/powerpoint/2010/main" val="225389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2A9DD2-E97E-6041-9273-DFFED3C26302}"/>
              </a:ext>
            </a:extLst>
          </p:cNvPr>
          <p:cNvSpPr/>
          <p:nvPr userDrawn="1"/>
        </p:nvSpPr>
        <p:spPr>
          <a:xfrm>
            <a:off x="7848600" y="0"/>
            <a:ext cx="12954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2EA36E-E0D9-7945-9900-99B88107B8C9}"/>
              </a:ext>
            </a:extLst>
          </p:cNvPr>
          <p:cNvSpPr/>
          <p:nvPr userDrawn="1"/>
        </p:nvSpPr>
        <p:spPr>
          <a:xfrm>
            <a:off x="7696200" y="0"/>
            <a:ext cx="228600" cy="6858000"/>
          </a:xfrm>
          <a:prstGeom prst="rect">
            <a:avLst/>
          </a:prstGeom>
          <a:solidFill>
            <a:srgbClr val="E9E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C94F9-8F34-CD41-AA3E-797AA24342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DE10C8-DC20-DC40-BB31-BB33BA467A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5A3161-C7AB-9C43-99ED-4DFADDF8896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F65A250-A2A9-5948-B25F-28947E1602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8900E5A-89DC-2E44-B522-2297EEAC0B76}"/>
              </a:ext>
            </a:extLst>
          </p:cNvPr>
          <p:cNvSpPr>
            <a:spLocks noGrp="1"/>
          </p:cNvSpPr>
          <p:nvPr>
            <p:ph type="sldNum" sz="quarter" idx="12"/>
          </p:nvPr>
        </p:nvSpPr>
        <p:spPr/>
        <p:txBody>
          <a:bodyPr/>
          <a:lstStyle/>
          <a:p>
            <a:pPr>
              <a:defRPr/>
            </a:pPr>
            <a:fld id="{5286C37A-F446-45CD-88E8-57C94939630B}" type="slidenum">
              <a:rPr lang="en-US" smtClean="0"/>
              <a:pPr>
                <a:defRPr/>
              </a:pPr>
              <a:t>‹#›</a:t>
            </a:fld>
            <a:endParaRPr lang="en-US"/>
          </a:p>
        </p:txBody>
      </p:sp>
      <p:sp>
        <p:nvSpPr>
          <p:cNvPr id="11" name="Oval 10">
            <a:extLst>
              <a:ext uri="{FF2B5EF4-FFF2-40B4-BE49-F238E27FC236}">
                <a16:creationId xmlns:a16="http://schemas.microsoft.com/office/drawing/2014/main" id="{3CB70670-9692-744E-A75E-937E35D9483A}"/>
              </a:ext>
            </a:extLst>
          </p:cNvPr>
          <p:cNvSpPr/>
          <p:nvPr userDrawn="1"/>
        </p:nvSpPr>
        <p:spPr>
          <a:xfrm>
            <a:off x="76200" y="5105400"/>
            <a:ext cx="1676400" cy="1676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9CE2AF6F-1B47-3047-BE25-B2CD9A6E87FD}"/>
              </a:ext>
            </a:extLst>
          </p:cNvPr>
          <p:cNvSpPr/>
          <p:nvPr userDrawn="1"/>
        </p:nvSpPr>
        <p:spPr>
          <a:xfrm>
            <a:off x="76200" y="5105400"/>
            <a:ext cx="1676400" cy="1676400"/>
          </a:xfrm>
          <a:prstGeom prst="diamond">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17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2A9DD2-E97E-6041-9273-DFFED3C26302}"/>
              </a:ext>
            </a:extLst>
          </p:cNvPr>
          <p:cNvSpPr/>
          <p:nvPr userDrawn="1"/>
        </p:nvSpPr>
        <p:spPr>
          <a:xfrm>
            <a:off x="7848600" y="0"/>
            <a:ext cx="12954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2EA36E-E0D9-7945-9900-99B88107B8C9}"/>
              </a:ext>
            </a:extLst>
          </p:cNvPr>
          <p:cNvSpPr/>
          <p:nvPr userDrawn="1"/>
        </p:nvSpPr>
        <p:spPr>
          <a:xfrm>
            <a:off x="7696200" y="0"/>
            <a:ext cx="228600" cy="6858000"/>
          </a:xfrm>
          <a:prstGeom prst="rect">
            <a:avLst/>
          </a:prstGeom>
          <a:solidFill>
            <a:srgbClr val="E9E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C94F9-8F34-CD41-AA3E-797AA24342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DE10C8-DC20-DC40-BB31-BB33BA467A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5A3161-C7AB-9C43-99ED-4DFADDF8896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F65A250-A2A9-5948-B25F-28947E1602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8900E5A-89DC-2E44-B522-2297EEAC0B76}"/>
              </a:ext>
            </a:extLst>
          </p:cNvPr>
          <p:cNvSpPr>
            <a:spLocks noGrp="1"/>
          </p:cNvSpPr>
          <p:nvPr>
            <p:ph type="sldNum" sz="quarter" idx="12"/>
          </p:nvPr>
        </p:nvSpPr>
        <p:spPr/>
        <p:txBody>
          <a:bodyPr/>
          <a:lstStyle/>
          <a:p>
            <a:pPr>
              <a:defRPr/>
            </a:pPr>
            <a:fld id="{5286C37A-F446-45CD-88E8-57C94939630B}" type="slidenum">
              <a:rPr lang="en-US" smtClean="0"/>
              <a:pPr>
                <a:defRPr/>
              </a:pPr>
              <a:t>‹#›</a:t>
            </a:fld>
            <a:endParaRPr lang="en-US"/>
          </a:p>
        </p:txBody>
      </p:sp>
    </p:spTree>
    <p:extLst>
      <p:ext uri="{BB962C8B-B14F-4D97-AF65-F5344CB8AC3E}">
        <p14:creationId xmlns:p14="http://schemas.microsoft.com/office/powerpoint/2010/main" val="108168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3F3EA8-1A83-2E42-81D2-7F119D3504AA}"/>
              </a:ext>
            </a:extLst>
          </p:cNvPr>
          <p:cNvSpPr/>
          <p:nvPr userDrawn="1"/>
        </p:nvSpPr>
        <p:spPr>
          <a:xfrm>
            <a:off x="304800" y="0"/>
            <a:ext cx="89916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F82191-4395-2147-A480-1C5D42FE29A1}"/>
              </a:ext>
            </a:extLst>
          </p:cNvPr>
          <p:cNvSpPr/>
          <p:nvPr userDrawn="1"/>
        </p:nvSpPr>
        <p:spPr>
          <a:xfrm>
            <a:off x="152400" y="0"/>
            <a:ext cx="228600" cy="6858000"/>
          </a:xfrm>
          <a:prstGeom prst="rect">
            <a:avLst/>
          </a:prstGeom>
          <a:solidFill>
            <a:srgbClr val="E9E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011DC-F1C4-9E40-8A75-7B1F262E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26667-17E6-5F43-AB9C-F5C1068A8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FE02-2DA6-014D-A239-B7E77FE7BD6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3B441FB-50C4-114B-8A1C-5B119EC49C5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03E0CD-47A6-DD4E-A37F-E9A9F9F877EC}"/>
              </a:ext>
            </a:extLst>
          </p:cNvPr>
          <p:cNvSpPr>
            <a:spLocks noGrp="1"/>
          </p:cNvSpPr>
          <p:nvPr>
            <p:ph type="sldNum" sz="quarter" idx="12"/>
          </p:nvPr>
        </p:nvSpPr>
        <p:spPr/>
        <p:txBody>
          <a:bodyPr/>
          <a:lstStyle/>
          <a:p>
            <a:pPr>
              <a:defRPr/>
            </a:pPr>
            <a:fld id="{E40FB2C9-09C9-4063-A501-5FC6D0C20896}" type="slidenum">
              <a:rPr lang="en-US" smtClean="0"/>
              <a:pPr>
                <a:defRPr/>
              </a:pPr>
              <a:t>‹#›</a:t>
            </a:fld>
            <a:endParaRPr lang="en-US"/>
          </a:p>
        </p:txBody>
      </p:sp>
      <p:pic>
        <p:nvPicPr>
          <p:cNvPr id="9" name="Picture 8">
            <a:extLst>
              <a:ext uri="{FF2B5EF4-FFF2-40B4-BE49-F238E27FC236}">
                <a16:creationId xmlns:a16="http://schemas.microsoft.com/office/drawing/2014/main" id="{E011B2A4-6518-1B43-912D-8F88916872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152400"/>
            <a:ext cx="1901789" cy="2016158"/>
          </a:xfrm>
          <a:prstGeom prst="rect">
            <a:avLst/>
          </a:prstGeom>
        </p:spPr>
      </p:pic>
      <p:sp>
        <p:nvSpPr>
          <p:cNvPr id="10" name="Oval 9">
            <a:extLst>
              <a:ext uri="{FF2B5EF4-FFF2-40B4-BE49-F238E27FC236}">
                <a16:creationId xmlns:a16="http://schemas.microsoft.com/office/drawing/2014/main" id="{8AC1A300-E3D6-5B49-A1C1-1890DB59C0B5}"/>
              </a:ext>
            </a:extLst>
          </p:cNvPr>
          <p:cNvSpPr/>
          <p:nvPr userDrawn="1"/>
        </p:nvSpPr>
        <p:spPr>
          <a:xfrm>
            <a:off x="457200" y="5105400"/>
            <a:ext cx="1676400" cy="1676400"/>
          </a:xfrm>
          <a:prstGeom prst="ellipse">
            <a:avLst/>
          </a:prstGeom>
          <a:noFill/>
          <a:ln>
            <a:solidFill>
              <a:srgbClr val="E9EE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06D0A051-B65E-B847-A0E8-34A490CC3D37}"/>
              </a:ext>
            </a:extLst>
          </p:cNvPr>
          <p:cNvSpPr/>
          <p:nvPr userDrawn="1"/>
        </p:nvSpPr>
        <p:spPr>
          <a:xfrm>
            <a:off x="457200" y="5105400"/>
            <a:ext cx="1676400" cy="1676400"/>
          </a:xfrm>
          <a:prstGeom prst="diamond">
            <a:avLst/>
          </a:prstGeom>
          <a:noFill/>
          <a:ln>
            <a:solidFill>
              <a:srgbClr val="E9EE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5418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3F3EA8-1A83-2E42-81D2-7F119D3504AA}"/>
              </a:ext>
            </a:extLst>
          </p:cNvPr>
          <p:cNvSpPr/>
          <p:nvPr userDrawn="1"/>
        </p:nvSpPr>
        <p:spPr>
          <a:xfrm>
            <a:off x="304800" y="0"/>
            <a:ext cx="89916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F82191-4395-2147-A480-1C5D42FE29A1}"/>
              </a:ext>
            </a:extLst>
          </p:cNvPr>
          <p:cNvSpPr/>
          <p:nvPr userDrawn="1"/>
        </p:nvSpPr>
        <p:spPr>
          <a:xfrm>
            <a:off x="152400" y="0"/>
            <a:ext cx="228600" cy="6858000"/>
          </a:xfrm>
          <a:prstGeom prst="rect">
            <a:avLst/>
          </a:prstGeom>
          <a:solidFill>
            <a:srgbClr val="E9E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011DC-F1C4-9E40-8A75-7B1F262E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26667-17E6-5F43-AB9C-F5C1068A8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FE02-2DA6-014D-A239-B7E77FE7BD6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3B441FB-50C4-114B-8A1C-5B119EC49C5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03E0CD-47A6-DD4E-A37F-E9A9F9F877EC}"/>
              </a:ext>
            </a:extLst>
          </p:cNvPr>
          <p:cNvSpPr>
            <a:spLocks noGrp="1"/>
          </p:cNvSpPr>
          <p:nvPr>
            <p:ph type="sldNum" sz="quarter" idx="12"/>
          </p:nvPr>
        </p:nvSpPr>
        <p:spPr/>
        <p:txBody>
          <a:bodyPr/>
          <a:lstStyle/>
          <a:p>
            <a:pPr>
              <a:defRPr/>
            </a:pPr>
            <a:fld id="{E40FB2C9-09C9-4063-A501-5FC6D0C20896}" type="slidenum">
              <a:rPr lang="en-US" smtClean="0"/>
              <a:pPr>
                <a:defRPr/>
              </a:pPr>
              <a:t>‹#›</a:t>
            </a:fld>
            <a:endParaRPr lang="en-US"/>
          </a:p>
        </p:txBody>
      </p:sp>
      <p:pic>
        <p:nvPicPr>
          <p:cNvPr id="9" name="Picture 8">
            <a:extLst>
              <a:ext uri="{FF2B5EF4-FFF2-40B4-BE49-F238E27FC236}">
                <a16:creationId xmlns:a16="http://schemas.microsoft.com/office/drawing/2014/main" id="{E011B2A4-6518-1B43-912D-8F88916872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152400"/>
            <a:ext cx="1901789" cy="2016158"/>
          </a:xfrm>
          <a:prstGeom prst="rect">
            <a:avLst/>
          </a:prstGeom>
        </p:spPr>
      </p:pic>
    </p:spTree>
    <p:extLst>
      <p:ext uri="{BB962C8B-B14F-4D97-AF65-F5344CB8AC3E}">
        <p14:creationId xmlns:p14="http://schemas.microsoft.com/office/powerpoint/2010/main" val="42114063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7776-FF52-664E-B41F-DA22618215E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E246CD2-1ED5-864C-923B-34AE647BDFB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A9BAC-CE91-D746-B2F8-7574FDAA6055}"/>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5" name="Footer Placeholder 4">
            <a:extLst>
              <a:ext uri="{FF2B5EF4-FFF2-40B4-BE49-F238E27FC236}">
                <a16:creationId xmlns:a16="http://schemas.microsoft.com/office/drawing/2014/main" id="{25B76000-DCE0-704A-89DD-13D1B7B10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5CF44-E0B9-2F49-BF53-1C969B86E118}"/>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300123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ED54-58C6-ED46-A094-A4041371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E09E7-4841-4E46-A3A1-2A292085AD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87BED-7AC6-9245-90FA-21390FCA57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384642-FD2A-EB4E-9452-26752D5641C4}"/>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6" name="Footer Placeholder 5">
            <a:extLst>
              <a:ext uri="{FF2B5EF4-FFF2-40B4-BE49-F238E27FC236}">
                <a16:creationId xmlns:a16="http://schemas.microsoft.com/office/drawing/2014/main" id="{21938BA1-4C37-0742-89F7-B22C0734D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42EE8-FD06-A941-828E-DF4482B743B0}"/>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287524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2CC8-2C55-A744-9512-32F5A0C8CCE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97EFAA-9743-9248-8B64-F8771B1BE3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E12BC-047F-7947-9AFF-E6B58D71C4B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66394-CBC6-AF49-95F2-476C2498E1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E1A87-DAE1-A440-A6F1-EA86EB3C1B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AF278-796A-944D-A2F0-EEB8F4B70420}"/>
              </a:ext>
            </a:extLst>
          </p:cNvPr>
          <p:cNvSpPr>
            <a:spLocks noGrp="1"/>
          </p:cNvSpPr>
          <p:nvPr>
            <p:ph type="dt" sz="half" idx="10"/>
          </p:nvPr>
        </p:nvSpPr>
        <p:spPr/>
        <p:txBody>
          <a:bodyPr/>
          <a:lstStyle/>
          <a:p>
            <a:fld id="{06C1091F-0CD2-224F-8B62-9EA43E694953}" type="datetimeFigureOut">
              <a:rPr lang="en-US" smtClean="0"/>
              <a:t>5/29/2019</a:t>
            </a:fld>
            <a:endParaRPr lang="en-US"/>
          </a:p>
        </p:txBody>
      </p:sp>
      <p:sp>
        <p:nvSpPr>
          <p:cNvPr id="8" name="Footer Placeholder 7">
            <a:extLst>
              <a:ext uri="{FF2B5EF4-FFF2-40B4-BE49-F238E27FC236}">
                <a16:creationId xmlns:a16="http://schemas.microsoft.com/office/drawing/2014/main" id="{16078A67-5058-B94C-A4DF-D9CE20AD06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45B2CB-C3A4-BD41-B668-3C83D86EDBB9}"/>
              </a:ext>
            </a:extLst>
          </p:cNvPr>
          <p:cNvSpPr>
            <a:spLocks noGrp="1"/>
          </p:cNvSpPr>
          <p:nvPr>
            <p:ph type="sldNum" sz="quarter" idx="12"/>
          </p:nvPr>
        </p:nvSpPr>
        <p:spPr/>
        <p:txBody>
          <a:body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10498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8D4E9-0FD2-8348-8531-179887FD14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7EC52C-EDC6-2346-80CE-496360EE9E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7072-6FFC-6B47-9DDB-324B4F96E4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C1091F-0CD2-224F-8B62-9EA43E694953}" type="datetimeFigureOut">
              <a:rPr lang="en-US" smtClean="0"/>
              <a:t>5/29/2019</a:t>
            </a:fld>
            <a:endParaRPr lang="en-US"/>
          </a:p>
        </p:txBody>
      </p:sp>
      <p:sp>
        <p:nvSpPr>
          <p:cNvPr id="5" name="Footer Placeholder 4">
            <a:extLst>
              <a:ext uri="{FF2B5EF4-FFF2-40B4-BE49-F238E27FC236}">
                <a16:creationId xmlns:a16="http://schemas.microsoft.com/office/drawing/2014/main" id="{FD6081E5-A996-354E-8B90-7581E9DC8F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69E9DA-4E6E-264B-B0E2-CFE3FBBFC5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FF6D520-4B39-4BED-B778-850E157BD4C9}" type="slidenum">
              <a:rPr lang="en-US" smtClean="0"/>
              <a:pPr>
                <a:defRPr/>
              </a:pPr>
              <a:t>‹#›</a:t>
            </a:fld>
            <a:endParaRPr lang="en-US"/>
          </a:p>
        </p:txBody>
      </p:sp>
    </p:spTree>
    <p:extLst>
      <p:ext uri="{BB962C8B-B14F-4D97-AF65-F5344CB8AC3E}">
        <p14:creationId xmlns:p14="http://schemas.microsoft.com/office/powerpoint/2010/main" val="2964514643"/>
      </p:ext>
    </p:extLst>
  </p:cSld>
  <p:clrMap bg1="lt1" tx1="dk1" bg2="lt2" tx2="dk2" accent1="accent1" accent2="accent2" accent3="accent3" accent4="accent4" accent5="accent5" accent6="accent6" hlink="hlink" folHlink="folHlink"/>
  <p:sldLayoutIdLst>
    <p:sldLayoutId id="2147484076" r:id="rId1"/>
    <p:sldLayoutId id="2147484090" r:id="rId2"/>
    <p:sldLayoutId id="2147484089" r:id="rId3"/>
    <p:sldLayoutId id="2147484091" r:id="rId4"/>
    <p:sldLayoutId id="2147484077" r:id="rId5"/>
    <p:sldLayoutId id="2147484092"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Lst>
  <p:transition>
    <p:fade thruBlk="1"/>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3657600"/>
            <a:ext cx="7886700" cy="1325563"/>
          </a:xfrm>
        </p:spPr>
        <p:txBody>
          <a:bodyPr>
            <a:normAutofit/>
          </a:bodyPr>
          <a:lstStyle/>
          <a:p>
            <a:r>
              <a:rPr lang="en-US" altLang="en-US" sz="4000" dirty="0">
                <a:solidFill>
                  <a:srgbClr val="002395"/>
                </a:solidFill>
                <a:effectLst/>
                <a:latin typeface="Arial" panose="020B0604020202020204" pitchFamily="34" charset="0"/>
                <a:cs typeface="Arial" panose="020B0604020202020204" pitchFamily="34" charset="0"/>
              </a:rPr>
              <a:t>A Vital Community Resource </a:t>
            </a:r>
          </a:p>
        </p:txBody>
      </p:sp>
      <p:sp>
        <p:nvSpPr>
          <p:cNvPr id="4100" name="Rectangle 5"/>
          <p:cNvSpPr>
            <a:spLocks noChangeArrowheads="1"/>
          </p:cNvSpPr>
          <p:nvPr/>
        </p:nvSpPr>
        <p:spPr bwMode="auto">
          <a:xfrm>
            <a:off x="685800" y="1524000"/>
            <a:ext cx="754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Book Antiqua" pitchFamily="18" charset="0"/>
              </a:defRPr>
            </a:lvl1pPr>
            <a:lvl2pPr marL="742950" indent="-285750">
              <a:defRPr sz="2400">
                <a:solidFill>
                  <a:schemeClr val="tx1"/>
                </a:solidFill>
                <a:latin typeface="Book Antiqua" pitchFamily="18" charset="0"/>
              </a:defRPr>
            </a:lvl2pPr>
            <a:lvl3pPr marL="1143000" indent="-228600">
              <a:defRPr sz="2400">
                <a:solidFill>
                  <a:schemeClr val="tx1"/>
                </a:solidFill>
                <a:latin typeface="Book Antiqua" pitchFamily="18" charset="0"/>
              </a:defRPr>
            </a:lvl3pPr>
            <a:lvl4pPr marL="1600200" indent="-228600">
              <a:defRPr sz="2400">
                <a:solidFill>
                  <a:schemeClr val="tx1"/>
                </a:solidFill>
                <a:latin typeface="Book Antiqua" pitchFamily="18" charset="0"/>
              </a:defRPr>
            </a:lvl4pPr>
            <a:lvl5pPr marL="2057400" indent="-228600">
              <a:defRPr sz="2400">
                <a:solidFill>
                  <a:schemeClr val="tx1"/>
                </a:solidFill>
                <a:latin typeface="Book Antiqua" pitchFamily="18" charset="0"/>
              </a:defRPr>
            </a:lvl5pPr>
            <a:lvl6pPr marL="2514600" indent="-228600" eaLnBrk="0" fontAlgn="base" hangingPunct="0">
              <a:spcBef>
                <a:spcPct val="0"/>
              </a:spcBef>
              <a:spcAft>
                <a:spcPct val="0"/>
              </a:spcAft>
              <a:defRPr sz="2400">
                <a:solidFill>
                  <a:schemeClr val="tx1"/>
                </a:solidFill>
                <a:latin typeface="Book Antiqua" pitchFamily="18" charset="0"/>
              </a:defRPr>
            </a:lvl6pPr>
            <a:lvl7pPr marL="2971800" indent="-228600" eaLnBrk="0" fontAlgn="base" hangingPunct="0">
              <a:spcBef>
                <a:spcPct val="0"/>
              </a:spcBef>
              <a:spcAft>
                <a:spcPct val="0"/>
              </a:spcAft>
              <a:defRPr sz="2400">
                <a:solidFill>
                  <a:schemeClr val="tx1"/>
                </a:solidFill>
                <a:latin typeface="Book Antiqua" pitchFamily="18" charset="0"/>
              </a:defRPr>
            </a:lvl7pPr>
            <a:lvl8pPr marL="3429000" indent="-228600" eaLnBrk="0" fontAlgn="base" hangingPunct="0">
              <a:spcBef>
                <a:spcPct val="0"/>
              </a:spcBef>
              <a:spcAft>
                <a:spcPct val="0"/>
              </a:spcAft>
              <a:defRPr sz="2400">
                <a:solidFill>
                  <a:schemeClr val="tx1"/>
                </a:solidFill>
                <a:latin typeface="Book Antiqua" pitchFamily="18" charset="0"/>
              </a:defRPr>
            </a:lvl8pPr>
            <a:lvl9pPr marL="3886200" indent="-228600" eaLnBrk="0" fontAlgn="base" hangingPunct="0">
              <a:spcBef>
                <a:spcPct val="0"/>
              </a:spcBef>
              <a:spcAft>
                <a:spcPct val="0"/>
              </a:spcAft>
              <a:defRPr sz="2400">
                <a:solidFill>
                  <a:schemeClr val="tx1"/>
                </a:solidFill>
                <a:latin typeface="Book Antiqua" pitchFamily="18" charset="0"/>
              </a:defRPr>
            </a:lvl9pPr>
          </a:lstStyle>
          <a:p>
            <a:r>
              <a:rPr lang="en-US" altLang="en-US" sz="6200" b="1" dirty="0">
                <a:solidFill>
                  <a:srgbClr val="002395"/>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Narcotics </a:t>
            </a:r>
          </a:p>
          <a:p>
            <a:r>
              <a:rPr lang="en-US" altLang="en-US" sz="6200" b="1" dirty="0">
                <a:solidFill>
                  <a:srgbClr val="002395"/>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Anonymous</a:t>
            </a:r>
          </a:p>
        </p:txBody>
      </p:sp>
    </p:spTree>
  </p:cSld>
  <p:clrMapOvr>
    <a:overrideClrMapping bg1="dk2" tx1="lt1" bg2="dk1" tx2="lt2" accent1="accent1" accent2="accent2" accent3="accent3" accent4="accent4" accent5="accent5" accent6="accent6" hlink="hlink" folHlink="folHlink"/>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2018 Membership Survey</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1905000"/>
            <a:ext cx="7315200" cy="4724400"/>
          </a:xfrm>
        </p:spPr>
        <p:txBody>
          <a:bodyPr>
            <a:noAutofit/>
          </a:bodyPr>
          <a:lstStyle/>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Carried out biennially since 1996</a:t>
            </a:r>
          </a:p>
          <a:p>
            <a:pPr marL="285750" indent="-285750" algn="l">
              <a:spcAft>
                <a:spcPct val="20000"/>
              </a:spcAft>
              <a:buClr>
                <a:srgbClr val="002395"/>
              </a:buClr>
              <a:buFont typeface="Arial Unicode MS" pitchFamily="34" charset="-128"/>
              <a:buChar char="◆"/>
            </a:pPr>
            <a:r>
              <a:rPr lang="en-US" altLang="en-US" sz="2800" dirty="0" smtClean="0">
                <a:solidFill>
                  <a:srgbClr val="002395"/>
                </a:solidFill>
                <a:latin typeface="Arial" panose="020B0604020202020204" pitchFamily="34" charset="0"/>
                <a:cs typeface="Arial" panose="020B0604020202020204" pitchFamily="34" charset="0"/>
              </a:rPr>
              <a:t>55</a:t>
            </a:r>
            <a:r>
              <a:rPr lang="en-US" altLang="en-US" sz="2800" dirty="0" smtClean="0">
                <a:solidFill>
                  <a:srgbClr val="002395"/>
                </a:solidFill>
                <a:latin typeface="Arial" panose="020B0604020202020204" pitchFamily="34" charset="0"/>
                <a:cs typeface="Arial" panose="020B0604020202020204" pitchFamily="34" charset="0"/>
              </a:rPr>
              <a:t>% </a:t>
            </a:r>
            <a:r>
              <a:rPr lang="en-US" altLang="en-US" sz="2800" dirty="0">
                <a:solidFill>
                  <a:srgbClr val="002395"/>
                </a:solidFill>
                <a:latin typeface="Arial" panose="020B0604020202020204" pitchFamily="34" charset="0"/>
                <a:cs typeface="Arial" panose="020B0604020202020204" pitchFamily="34" charset="0"/>
              </a:rPr>
              <a:t>rated first NA meeting Important or Very Important</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Top three influences to attend first NA meeting:</a:t>
            </a:r>
          </a:p>
          <a:p>
            <a:pPr marL="857250" lvl="1" indent="-514350" algn="l">
              <a:spcAft>
                <a:spcPct val="20000"/>
              </a:spcAft>
              <a:buClr>
                <a:srgbClr val="002395"/>
              </a:buClr>
              <a:buFont typeface="+mj-lt"/>
              <a:buAutoNum type="arabicPeriod"/>
            </a:pPr>
            <a:r>
              <a:rPr lang="en-US" altLang="en-US" sz="2500" dirty="0">
                <a:solidFill>
                  <a:srgbClr val="002395"/>
                </a:solidFill>
                <a:latin typeface="Arial" panose="020B0604020202020204" pitchFamily="34" charset="0"/>
                <a:cs typeface="Arial" panose="020B0604020202020204" pitchFamily="34" charset="0"/>
              </a:rPr>
              <a:t>Another NA member</a:t>
            </a:r>
          </a:p>
          <a:p>
            <a:pPr marL="857250" lvl="1" indent="-514350" algn="l">
              <a:spcAft>
                <a:spcPct val="20000"/>
              </a:spcAft>
              <a:buClr>
                <a:srgbClr val="002395"/>
              </a:buClr>
              <a:buFont typeface="+mj-lt"/>
              <a:buAutoNum type="arabicPeriod"/>
            </a:pPr>
            <a:r>
              <a:rPr lang="en-US" altLang="en-US" sz="2500" dirty="0">
                <a:solidFill>
                  <a:srgbClr val="002395"/>
                </a:solidFill>
                <a:latin typeface="Arial" panose="020B0604020202020204" pitchFamily="34" charset="0"/>
                <a:cs typeface="Arial" panose="020B0604020202020204" pitchFamily="34" charset="0"/>
              </a:rPr>
              <a:t>Treatment / counseling agency</a:t>
            </a:r>
          </a:p>
          <a:p>
            <a:pPr marL="857250" lvl="1" indent="-514350" algn="l">
              <a:spcAft>
                <a:spcPct val="20000"/>
              </a:spcAft>
              <a:buClr>
                <a:srgbClr val="002395"/>
              </a:buClr>
              <a:buFont typeface="+mj-lt"/>
              <a:buAutoNum type="arabicPeriod"/>
            </a:pPr>
            <a:r>
              <a:rPr lang="en-US" altLang="en-US" sz="2500" dirty="0">
                <a:solidFill>
                  <a:srgbClr val="002395"/>
                </a:solidFill>
                <a:latin typeface="Arial" panose="020B0604020202020204" pitchFamily="34" charset="0"/>
                <a:cs typeface="Arial" panose="020B0604020202020204" pitchFamily="34" charset="0"/>
              </a:rPr>
              <a:t>Family</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Members surveyed averaged 2.19 meetings per week</a:t>
            </a: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63165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20BC1A-7D6E-5E4C-AEE0-5EC069691426}"/>
              </a:ext>
            </a:extLst>
          </p:cNvPr>
          <p:cNvGraphicFramePr>
            <a:graphicFrameLocks/>
          </p:cNvGraphicFramePr>
          <p:nvPr>
            <p:extLst>
              <p:ext uri="{D42A27DB-BD31-4B8C-83A1-F6EECF244321}">
                <p14:modId xmlns:p14="http://schemas.microsoft.com/office/powerpoint/2010/main" val="1933025397"/>
              </p:ext>
            </p:extLst>
          </p:nvPr>
        </p:nvGraphicFramePr>
        <p:xfrm>
          <a:off x="0" y="1752600"/>
          <a:ext cx="7467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a:extLst>
              <a:ext uri="{FF2B5EF4-FFF2-40B4-BE49-F238E27FC236}">
                <a16:creationId xmlns:a16="http://schemas.microsoft.com/office/drawing/2014/main" id="{E016C522-C662-3E49-95AE-62F08952644D}"/>
              </a:ext>
            </a:extLst>
          </p:cNvPr>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Gender</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08337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68541D-75C7-994F-A066-DFF42468FC95}"/>
              </a:ext>
            </a:extLst>
          </p:cNvPr>
          <p:cNvGraphicFramePr>
            <a:graphicFrameLocks/>
          </p:cNvGraphicFramePr>
          <p:nvPr>
            <p:extLst>
              <p:ext uri="{D42A27DB-BD31-4B8C-83A1-F6EECF244321}">
                <p14:modId xmlns:p14="http://schemas.microsoft.com/office/powerpoint/2010/main" val="1221589890"/>
              </p:ext>
            </p:extLst>
          </p:nvPr>
        </p:nvGraphicFramePr>
        <p:xfrm>
          <a:off x="152400" y="1905000"/>
          <a:ext cx="7620000" cy="47737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a:extLst>
              <a:ext uri="{FF2B5EF4-FFF2-40B4-BE49-F238E27FC236}">
                <a16:creationId xmlns:a16="http://schemas.microsoft.com/office/drawing/2014/main" id="{8F340314-19F3-834D-A9EC-7189F365CD71}"/>
              </a:ext>
            </a:extLst>
          </p:cNvPr>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Age</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80846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FDE21D8-3010-864E-A3D6-1CDFFFD20632}"/>
              </a:ext>
            </a:extLst>
          </p:cNvPr>
          <p:cNvGraphicFramePr>
            <a:graphicFrameLocks/>
          </p:cNvGraphicFramePr>
          <p:nvPr>
            <p:extLst>
              <p:ext uri="{D42A27DB-BD31-4B8C-83A1-F6EECF244321}">
                <p14:modId xmlns:p14="http://schemas.microsoft.com/office/powerpoint/2010/main" val="3542926241"/>
              </p:ext>
            </p:extLst>
          </p:nvPr>
        </p:nvGraphicFramePr>
        <p:xfrm>
          <a:off x="152400" y="1447800"/>
          <a:ext cx="868680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686B8BE4-9204-8E44-B961-5F713BD481F3}"/>
              </a:ext>
            </a:extLst>
          </p:cNvPr>
          <p:cNvSpPr txBox="1">
            <a:spLocks noChangeArrowheads="1"/>
          </p:cNvSpPr>
          <p:nvPr/>
        </p:nvSpPr>
        <p:spPr>
          <a:xfrm>
            <a:off x="533400" y="533400"/>
            <a:ext cx="6858000" cy="132080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4000" dirty="0">
                <a:solidFill>
                  <a:srgbClr val="002395"/>
                </a:solidFill>
                <a:latin typeface="Arial" panose="020B0604020202020204" pitchFamily="34" charset="0"/>
                <a:cs typeface="Arial" panose="020B0604020202020204" pitchFamily="34" charset="0"/>
              </a:rPr>
              <a:t>Employment Status</a:t>
            </a:r>
          </a:p>
        </p:txBody>
      </p:sp>
    </p:spTree>
    <p:extLst>
      <p:ext uri="{BB962C8B-B14F-4D97-AF65-F5344CB8AC3E}">
        <p14:creationId xmlns:p14="http://schemas.microsoft.com/office/powerpoint/2010/main" val="291927585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F8EFE3A8-24C0-BA42-A66C-BCAA7AAE0E8F}"/>
              </a:ext>
            </a:extLst>
          </p:cNvPr>
          <p:cNvGraphicFramePr>
            <a:graphicFrameLocks/>
          </p:cNvGraphicFramePr>
          <p:nvPr>
            <p:extLst>
              <p:ext uri="{D42A27DB-BD31-4B8C-83A1-F6EECF244321}">
                <p14:modId xmlns:p14="http://schemas.microsoft.com/office/powerpoint/2010/main" val="2072892309"/>
              </p:ext>
            </p:extLst>
          </p:nvPr>
        </p:nvGraphicFramePr>
        <p:xfrm>
          <a:off x="228600" y="1447800"/>
          <a:ext cx="7241583" cy="50863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4B018EFD-2DC4-5242-97A3-3D55E9971544}"/>
              </a:ext>
            </a:extLst>
          </p:cNvPr>
          <p:cNvSpPr txBox="1">
            <a:spLocks noChangeArrowheads="1"/>
          </p:cNvSpPr>
          <p:nvPr/>
        </p:nvSpPr>
        <p:spPr>
          <a:xfrm>
            <a:off x="533400" y="533400"/>
            <a:ext cx="6858000" cy="132080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4000" dirty="0">
                <a:solidFill>
                  <a:srgbClr val="002395"/>
                </a:solidFill>
                <a:latin typeface="Arial" panose="020B0604020202020204" pitchFamily="34" charset="0"/>
                <a:cs typeface="Arial" panose="020B0604020202020204" pitchFamily="34" charset="0"/>
              </a:rPr>
              <a:t>Years Drug-Free</a:t>
            </a:r>
          </a:p>
        </p:txBody>
      </p:sp>
    </p:spTree>
    <p:extLst>
      <p:ext uri="{BB962C8B-B14F-4D97-AF65-F5344CB8AC3E}">
        <p14:creationId xmlns:p14="http://schemas.microsoft.com/office/powerpoint/2010/main" val="18515549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1525DE1F-BC97-9446-AF9C-67FF2AFE0D27}"/>
              </a:ext>
            </a:extLst>
          </p:cNvPr>
          <p:cNvGraphicFramePr>
            <a:graphicFrameLocks/>
          </p:cNvGraphicFramePr>
          <p:nvPr>
            <p:extLst>
              <p:ext uri="{D42A27DB-BD31-4B8C-83A1-F6EECF244321}">
                <p14:modId xmlns:p14="http://schemas.microsoft.com/office/powerpoint/2010/main" val="701381631"/>
              </p:ext>
            </p:extLst>
          </p:nvPr>
        </p:nvGraphicFramePr>
        <p:xfrm>
          <a:off x="228600" y="1238250"/>
          <a:ext cx="8001000" cy="56197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07D3A6E4-11C5-E844-BAF7-DA24649B6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52400"/>
            <a:ext cx="1901789" cy="2016158"/>
          </a:xfrm>
          <a:prstGeom prst="rect">
            <a:avLst/>
          </a:prstGeom>
        </p:spPr>
      </p:pic>
      <p:sp>
        <p:nvSpPr>
          <p:cNvPr id="7" name="Rectangle 2">
            <a:extLst>
              <a:ext uri="{FF2B5EF4-FFF2-40B4-BE49-F238E27FC236}">
                <a16:creationId xmlns:a16="http://schemas.microsoft.com/office/drawing/2014/main" id="{F1717152-45FC-FF43-9EE7-A779EE30C5E3}"/>
              </a:ext>
            </a:extLst>
          </p:cNvPr>
          <p:cNvSpPr txBox="1">
            <a:spLocks noChangeArrowheads="1"/>
          </p:cNvSpPr>
          <p:nvPr/>
        </p:nvSpPr>
        <p:spPr>
          <a:xfrm>
            <a:off x="533400" y="533400"/>
            <a:ext cx="6858000" cy="132080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4000" dirty="0">
                <a:solidFill>
                  <a:srgbClr val="002395"/>
                </a:solidFill>
                <a:latin typeface="Arial" panose="020B0604020202020204" pitchFamily="34" charset="0"/>
                <a:cs typeface="Arial" panose="020B0604020202020204" pitchFamily="34" charset="0"/>
              </a:rPr>
              <a:t>Areas of Improvement</a:t>
            </a:r>
          </a:p>
        </p:txBody>
      </p:sp>
    </p:spTree>
    <p:extLst>
      <p:ext uri="{BB962C8B-B14F-4D97-AF65-F5344CB8AC3E}">
        <p14:creationId xmlns:p14="http://schemas.microsoft.com/office/powerpoint/2010/main" val="174929290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Cooperating with Professionals </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2438400"/>
            <a:ext cx="7315200" cy="4038600"/>
          </a:xfrm>
        </p:spPr>
        <p:txBody>
          <a:bodyPr>
            <a:noAutofit/>
          </a:bodyPr>
          <a:lstStyle/>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Welcoming your clients to meetings</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Presentations to professionals and clients</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Printed material, audio-visual, helplines, websites</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Subscription to NA newsletters and literature useful for client introduction to NA</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There is no charge or fee to attend NA recovery meetings or for NA presentations</a:t>
            </a:r>
          </a:p>
        </p:txBody>
      </p:sp>
    </p:spTree>
    <p:extLst>
      <p:ext uri="{BB962C8B-B14F-4D97-AF65-F5344CB8AC3E}">
        <p14:creationId xmlns:p14="http://schemas.microsoft.com/office/powerpoint/2010/main" val="2042083892"/>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Benefits to…</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1600200"/>
            <a:ext cx="8077200" cy="5257800"/>
          </a:xfrm>
        </p:spPr>
        <p:txBody>
          <a:bodyPr>
            <a:noAutofit/>
          </a:bodyPr>
          <a:lstStyle/>
          <a:p>
            <a:pPr algn="l">
              <a:spcAft>
                <a:spcPct val="20000"/>
              </a:spcAft>
              <a:buClr>
                <a:srgbClr val="002395"/>
              </a:buClr>
            </a:pPr>
            <a:r>
              <a:rPr lang="en-US" altLang="en-US" sz="2800" dirty="0">
                <a:solidFill>
                  <a:srgbClr val="002395"/>
                </a:solidFill>
                <a:latin typeface="Arial" panose="020B0604020202020204" pitchFamily="34" charset="0"/>
                <a:cs typeface="Arial" panose="020B0604020202020204" pitchFamily="34" charset="0"/>
              </a:rPr>
              <a:t>The Client:</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Assists with transition back into the community</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Can support clients while in treatment and correctional facilities</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Provides a peer-based support network</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Drug-free role model reinforcement</a:t>
            </a:r>
          </a:p>
          <a:p>
            <a:pPr algn="l">
              <a:spcAft>
                <a:spcPct val="20000"/>
              </a:spcAft>
              <a:buClr>
                <a:srgbClr val="002395"/>
              </a:buClr>
            </a:pPr>
            <a:endParaRPr lang="en-US" altLang="en-US" sz="1200" dirty="0">
              <a:solidFill>
                <a:srgbClr val="002395"/>
              </a:solidFill>
              <a:latin typeface="Arial" panose="020B0604020202020204" pitchFamily="34" charset="0"/>
              <a:cs typeface="Arial" panose="020B0604020202020204" pitchFamily="34" charset="0"/>
            </a:endParaRPr>
          </a:p>
          <a:p>
            <a:pPr algn="l">
              <a:spcAft>
                <a:spcPct val="20000"/>
              </a:spcAft>
              <a:buClr>
                <a:srgbClr val="002395"/>
              </a:buClr>
            </a:pPr>
            <a:r>
              <a:rPr lang="en-US" altLang="en-US" sz="2800" dirty="0">
                <a:solidFill>
                  <a:srgbClr val="002395"/>
                </a:solidFill>
                <a:latin typeface="Arial" panose="020B0604020202020204" pitchFamily="34" charset="0"/>
                <a:cs typeface="Arial" panose="020B0604020202020204" pitchFamily="34" charset="0"/>
              </a:rPr>
              <a:t>The Professional:</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Research indicates: improves retention </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Immediate access to aftercare support</a:t>
            </a: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53188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a:extLst>
              <a:ext uri="{FF2B5EF4-FFF2-40B4-BE49-F238E27FC236}">
                <a16:creationId xmlns:a16="http://schemas.microsoft.com/office/drawing/2014/main" id="{638B92BD-DC7D-8D41-AA5E-1CA71D8F0B24}"/>
              </a:ext>
            </a:extLst>
          </p:cNvPr>
          <p:cNvSpPr/>
          <p:nvPr/>
        </p:nvSpPr>
        <p:spPr>
          <a:xfrm flipH="1">
            <a:off x="7315200" y="2667000"/>
            <a:ext cx="1600200" cy="2209800"/>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lit">
            <a:extLst>
              <a:ext uri="{FF2B5EF4-FFF2-40B4-BE49-F238E27FC236}">
                <a16:creationId xmlns:a16="http://schemas.microsoft.com/office/drawing/2014/main" id="{4A5D808B-FB49-9A41-BB41-BFDB10D3171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152" b="-1152"/>
          <a:stretch/>
        </p:blipFill>
        <p:spPr bwMode="auto">
          <a:xfrm>
            <a:off x="0" y="2493963"/>
            <a:ext cx="9144000" cy="4440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C75BBF9F-A452-334C-9A7B-C1A064633FC6}"/>
              </a:ext>
            </a:extLst>
          </p:cNvPr>
          <p:cNvSpPr txBox="1">
            <a:spLocks noChangeArrowheads="1"/>
          </p:cNvSpPr>
          <p:nvPr/>
        </p:nvSpPr>
        <p:spPr>
          <a:xfrm>
            <a:off x="533400" y="533400"/>
            <a:ext cx="6858000" cy="132080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4000" dirty="0">
                <a:solidFill>
                  <a:srgbClr val="002395"/>
                </a:solidFill>
                <a:latin typeface="Arial" panose="020B0604020202020204" pitchFamily="34" charset="0"/>
                <a:cs typeface="Arial" panose="020B0604020202020204" pitchFamily="34" charset="0"/>
              </a:rPr>
              <a:t>NA Literature</a:t>
            </a:r>
          </a:p>
        </p:txBody>
      </p:sp>
    </p:spTree>
    <p:extLst>
      <p:ext uri="{BB962C8B-B14F-4D97-AF65-F5344CB8AC3E}">
        <p14:creationId xmlns:p14="http://schemas.microsoft.com/office/powerpoint/2010/main" val="333337146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676400" y="1825625"/>
            <a:ext cx="6838950" cy="4351338"/>
          </a:xfrm>
        </p:spPr>
        <p:txBody>
          <a:bodyPr>
            <a:noAutofit/>
          </a:bodyPr>
          <a:lstStyle/>
          <a:p>
            <a:pPr marL="0" indent="0" algn="l">
              <a:spcAft>
                <a:spcPct val="20000"/>
              </a:spcAft>
              <a:buClr>
                <a:srgbClr val="002395"/>
              </a:buClr>
              <a:buNone/>
            </a:pPr>
            <a:r>
              <a:rPr lang="en-US" altLang="en-US" sz="3200" dirty="0">
                <a:solidFill>
                  <a:srgbClr val="002395"/>
                </a:solidFill>
                <a:latin typeface="Arial" panose="020B0604020202020204" pitchFamily="34" charset="0"/>
                <a:cs typeface="Arial" panose="020B0604020202020204" pitchFamily="34" charset="0"/>
              </a:rPr>
              <a:t>NA World Services</a:t>
            </a:r>
          </a:p>
          <a:p>
            <a:pPr marL="0" indent="0" algn="l">
              <a:spcAft>
                <a:spcPct val="20000"/>
              </a:spcAft>
              <a:buClr>
                <a:srgbClr val="002395"/>
              </a:buClr>
              <a:buNone/>
            </a:pPr>
            <a:r>
              <a:rPr lang="en-US" altLang="en-US" sz="3200" dirty="0">
                <a:solidFill>
                  <a:srgbClr val="002395"/>
                </a:solidFill>
                <a:latin typeface="Arial" panose="020B0604020202020204" pitchFamily="34" charset="0"/>
                <a:cs typeface="Arial" panose="020B0604020202020204" pitchFamily="34" charset="0"/>
              </a:rPr>
              <a:t>P.O. Box 9999</a:t>
            </a:r>
          </a:p>
          <a:p>
            <a:pPr marL="0" indent="0" algn="l">
              <a:spcAft>
                <a:spcPct val="20000"/>
              </a:spcAft>
              <a:buClr>
                <a:srgbClr val="002395"/>
              </a:buClr>
              <a:buNone/>
            </a:pPr>
            <a:r>
              <a:rPr lang="en-US" altLang="en-US" sz="3200" dirty="0">
                <a:solidFill>
                  <a:srgbClr val="002395"/>
                </a:solidFill>
                <a:latin typeface="Arial" panose="020B0604020202020204" pitchFamily="34" charset="0"/>
                <a:cs typeface="Arial" panose="020B0604020202020204" pitchFamily="34" charset="0"/>
              </a:rPr>
              <a:t>Van Nuys, CA 91409</a:t>
            </a:r>
          </a:p>
          <a:p>
            <a:pPr marL="0" indent="0" algn="l">
              <a:spcAft>
                <a:spcPct val="20000"/>
              </a:spcAft>
              <a:buClr>
                <a:srgbClr val="002395"/>
              </a:buClr>
              <a:buNone/>
            </a:pPr>
            <a:endParaRPr lang="en-US" altLang="en-US" sz="1600" dirty="0">
              <a:solidFill>
                <a:srgbClr val="002395"/>
              </a:solidFill>
              <a:latin typeface="Arial" panose="020B0604020202020204" pitchFamily="34" charset="0"/>
              <a:cs typeface="Arial" panose="020B0604020202020204" pitchFamily="34" charset="0"/>
            </a:endParaRPr>
          </a:p>
          <a:p>
            <a:pPr marL="0" indent="0" algn="l">
              <a:spcAft>
                <a:spcPct val="20000"/>
              </a:spcAft>
              <a:buClr>
                <a:srgbClr val="002395"/>
              </a:buClr>
              <a:buNone/>
            </a:pPr>
            <a:r>
              <a:rPr lang="en-US" altLang="en-US" sz="3200" dirty="0">
                <a:solidFill>
                  <a:srgbClr val="002395"/>
                </a:solidFill>
                <a:latin typeface="Arial" panose="020B0604020202020204" pitchFamily="34" charset="0"/>
                <a:cs typeface="Arial" panose="020B0604020202020204" pitchFamily="34" charset="0"/>
              </a:rPr>
              <a:t>Website: </a:t>
            </a:r>
            <a:r>
              <a:rPr lang="en-US" altLang="en-US" sz="3200" dirty="0">
                <a:solidFill>
                  <a:srgbClr val="002395"/>
                </a:solidFill>
                <a:latin typeface="Arial" panose="020B0604020202020204" pitchFamily="34" charset="0"/>
                <a:cs typeface="Arial" panose="020B0604020202020204" pitchFamily="34" charset="0"/>
                <a:hlinkClick r:id="rId3"/>
              </a:rPr>
              <a:t>www.na.org</a:t>
            </a:r>
            <a:endParaRPr lang="en-US" altLang="en-US" sz="3200" dirty="0">
              <a:solidFill>
                <a:srgbClr val="002395"/>
              </a:solidFill>
              <a:latin typeface="Arial" panose="020B0604020202020204" pitchFamily="34" charset="0"/>
              <a:cs typeface="Arial" panose="020B0604020202020204" pitchFamily="34" charset="0"/>
            </a:endParaRPr>
          </a:p>
          <a:p>
            <a:pPr marL="0" indent="0">
              <a:spcAft>
                <a:spcPct val="20000"/>
              </a:spcAft>
              <a:buClr>
                <a:srgbClr val="002395"/>
              </a:buClr>
              <a:buNone/>
            </a:pPr>
            <a:endParaRPr lang="en-US" altLang="en-US" sz="1600" dirty="0">
              <a:solidFill>
                <a:srgbClr val="002395"/>
              </a:solidFill>
              <a:latin typeface="Arial" panose="020B0604020202020204" pitchFamily="34" charset="0"/>
              <a:cs typeface="Arial" panose="020B0604020202020204" pitchFamily="34" charset="0"/>
            </a:endParaRPr>
          </a:p>
          <a:p>
            <a:pPr marL="0" indent="0" algn="l">
              <a:spcAft>
                <a:spcPct val="20000"/>
              </a:spcAft>
              <a:buClr>
                <a:srgbClr val="002395"/>
              </a:buClr>
              <a:buNone/>
            </a:pPr>
            <a:r>
              <a:rPr lang="en-US" altLang="en-US" sz="3200" dirty="0">
                <a:solidFill>
                  <a:srgbClr val="002395"/>
                </a:solidFill>
                <a:latin typeface="Arial" panose="020B0604020202020204" pitchFamily="34" charset="0"/>
                <a:cs typeface="Arial" panose="020B0604020202020204" pitchFamily="34" charset="0"/>
              </a:rPr>
              <a:t>Phone: 818.773.9999</a:t>
            </a:r>
          </a:p>
          <a:p>
            <a:pPr marL="0" indent="0" algn="l">
              <a:spcAft>
                <a:spcPct val="20000"/>
              </a:spcAft>
              <a:buClr>
                <a:srgbClr val="002395"/>
              </a:buClr>
              <a:buNone/>
            </a:pPr>
            <a:r>
              <a:rPr lang="en-US" altLang="en-US" sz="3200" dirty="0">
                <a:solidFill>
                  <a:srgbClr val="002395"/>
                </a:solidFill>
                <a:latin typeface="Arial" panose="020B0604020202020204" pitchFamily="34" charset="0"/>
                <a:cs typeface="Arial" panose="020B0604020202020204" pitchFamily="34" charset="0"/>
              </a:rPr>
              <a:t>FAX: 818.700.0700</a:t>
            </a:r>
          </a:p>
          <a:p>
            <a:pPr algn="l">
              <a:spcAft>
                <a:spcPct val="20000"/>
              </a:spcAft>
              <a:buClr>
                <a:srgbClr val="002395"/>
              </a:buClr>
            </a:pPr>
            <a:endParaRPr lang="en-US" altLang="en-US" sz="3600" dirty="0">
              <a:solidFill>
                <a:srgbClr val="002395"/>
              </a:solidFill>
              <a:latin typeface="Arial" panose="020B0604020202020204" pitchFamily="34" charset="0"/>
              <a:cs typeface="Arial" panose="020B0604020202020204" pitchFamily="34" charset="0"/>
            </a:endParaRPr>
          </a:p>
          <a:p>
            <a:pPr algn="l">
              <a:spcAft>
                <a:spcPct val="20000"/>
              </a:spcAft>
              <a:buClr>
                <a:srgbClr val="002395"/>
              </a:buClr>
            </a:pPr>
            <a:endParaRPr lang="en-US" altLang="en-US" sz="2800" dirty="0">
              <a:solidFill>
                <a:srgbClr val="00239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49197C14-D47B-714E-8302-72F8BEBFEBE3}"/>
              </a:ext>
            </a:extLst>
          </p:cNvPr>
          <p:cNvSpPr txBox="1">
            <a:spLocks noChangeArrowheads="1"/>
          </p:cNvSpPr>
          <p:nvPr/>
        </p:nvSpPr>
        <p:spPr>
          <a:xfrm>
            <a:off x="533400" y="533400"/>
            <a:ext cx="6858000" cy="132080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4000" dirty="0">
                <a:solidFill>
                  <a:srgbClr val="002395"/>
                </a:solidFill>
                <a:latin typeface="Arial" panose="020B0604020202020204" pitchFamily="34" charset="0"/>
                <a:cs typeface="Arial" panose="020B0604020202020204" pitchFamily="34" charset="0"/>
              </a:rPr>
              <a:t>Contacting NA</a:t>
            </a:r>
          </a:p>
        </p:txBody>
      </p:sp>
    </p:spTree>
    <p:extLst>
      <p:ext uri="{BB962C8B-B14F-4D97-AF65-F5344CB8AC3E}">
        <p14:creationId xmlns:p14="http://schemas.microsoft.com/office/powerpoint/2010/main" val="2943864225"/>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b="0" i="0" dirty="0">
                <a:solidFill>
                  <a:srgbClr val="002395"/>
                </a:solidFill>
                <a:effectLst/>
                <a:latin typeface="Arial" panose="020B0604020202020204" pitchFamily="34" charset="0"/>
                <a:cs typeface="Arial" panose="020B0604020202020204" pitchFamily="34" charset="0"/>
              </a:rPr>
              <a:t>Origin of our name – </a:t>
            </a:r>
            <a:br>
              <a:rPr lang="en-US" altLang="en-US" sz="4000" b="0" i="0" dirty="0">
                <a:solidFill>
                  <a:srgbClr val="002395"/>
                </a:solidFill>
                <a:effectLst/>
                <a:latin typeface="Arial" panose="020B0604020202020204" pitchFamily="34" charset="0"/>
                <a:cs typeface="Arial" panose="020B0604020202020204" pitchFamily="34" charset="0"/>
              </a:rPr>
            </a:br>
            <a:r>
              <a:rPr lang="en-US" altLang="en-US" sz="4000" b="0" i="0" dirty="0">
                <a:solidFill>
                  <a:srgbClr val="002395"/>
                </a:solidFill>
                <a:effectLst/>
                <a:latin typeface="Arial" panose="020B0604020202020204" pitchFamily="34" charset="0"/>
                <a:cs typeface="Arial" panose="020B0604020202020204" pitchFamily="34" charset="0"/>
              </a:rPr>
              <a:t>Why “Narcotics?”</a:t>
            </a:r>
          </a:p>
        </p:txBody>
      </p:sp>
      <p:sp>
        <p:nvSpPr>
          <p:cNvPr id="5123" name="Rectangle 3"/>
          <p:cNvSpPr>
            <a:spLocks noGrp="1" noChangeArrowheads="1"/>
          </p:cNvSpPr>
          <p:nvPr>
            <p:ph type="subTitle" idx="1"/>
          </p:nvPr>
        </p:nvSpPr>
        <p:spPr>
          <a:xfrm>
            <a:off x="838200" y="2438400"/>
            <a:ext cx="6248400" cy="3581400"/>
          </a:xfrm>
        </p:spPr>
        <p:txBody>
          <a:bodyPr>
            <a:noAutofit/>
          </a:bodyPr>
          <a:lstStyle/>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Commonly used for all illegal substances at the time of our inception in 1953</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N.A. is not a drug-specific program but has universal appeal to all who share the disease of addiction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Historical Background</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2438400"/>
            <a:ext cx="6096000" cy="3581400"/>
          </a:xfrm>
        </p:spPr>
        <p:txBody>
          <a:bodyPr>
            <a:noAutofit/>
          </a:bodyPr>
          <a:lstStyle/>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Adapted from AA; regular NA meetings started in Los Angeles, CA in 1953</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Explosive growth coincided with publishing of the book Narcotics Anonymous, in 1983 </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As of April </a:t>
            </a:r>
            <a:r>
              <a:rPr lang="en-US" altLang="en-US" sz="2800" dirty="0" smtClean="0">
                <a:solidFill>
                  <a:srgbClr val="002395"/>
                </a:solidFill>
                <a:latin typeface="Arial" panose="020B0604020202020204" pitchFamily="34" charset="0"/>
                <a:cs typeface="Arial" panose="020B0604020202020204" pitchFamily="34" charset="0"/>
              </a:rPr>
              <a:t>2018, </a:t>
            </a:r>
            <a:r>
              <a:rPr lang="en-US" altLang="en-US" sz="2800" dirty="0">
                <a:solidFill>
                  <a:srgbClr val="002395"/>
                </a:solidFill>
                <a:latin typeface="Arial" panose="020B0604020202020204" pitchFamily="34" charset="0"/>
                <a:cs typeface="Arial" panose="020B0604020202020204" pitchFamily="34" charset="0"/>
              </a:rPr>
              <a:t>there are over </a:t>
            </a:r>
            <a:r>
              <a:rPr lang="en-US" altLang="en-US" sz="2800" dirty="0" smtClean="0">
                <a:solidFill>
                  <a:srgbClr val="002395"/>
                </a:solidFill>
                <a:latin typeface="Arial" panose="020B0604020202020204" pitchFamily="34" charset="0"/>
                <a:cs typeface="Arial" panose="020B0604020202020204" pitchFamily="34" charset="0"/>
              </a:rPr>
              <a:t>70</a:t>
            </a:r>
            <a:r>
              <a:rPr lang="en-US" altLang="en-US" sz="2800" dirty="0" smtClean="0">
                <a:solidFill>
                  <a:srgbClr val="002395"/>
                </a:solidFill>
                <a:latin typeface="Arial" panose="020B0604020202020204" pitchFamily="34" charset="0"/>
                <a:cs typeface="Arial" panose="020B0604020202020204" pitchFamily="34" charset="0"/>
              </a:rPr>
              <a:t>,000 </a:t>
            </a:r>
            <a:r>
              <a:rPr lang="en-US" altLang="en-US" sz="2800" dirty="0">
                <a:solidFill>
                  <a:srgbClr val="002395"/>
                </a:solidFill>
                <a:latin typeface="Arial" panose="020B0604020202020204" pitchFamily="34" charset="0"/>
                <a:cs typeface="Arial" panose="020B0604020202020204" pitchFamily="34" charset="0"/>
              </a:rPr>
              <a:t>meetings in </a:t>
            </a:r>
            <a:r>
              <a:rPr lang="en-US" altLang="en-US" sz="2800" dirty="0" smtClean="0">
                <a:solidFill>
                  <a:srgbClr val="002395"/>
                </a:solidFill>
                <a:latin typeface="Arial" panose="020B0604020202020204" pitchFamily="34" charset="0"/>
                <a:cs typeface="Arial" panose="020B0604020202020204" pitchFamily="34" charset="0"/>
              </a:rPr>
              <a:t>144 </a:t>
            </a:r>
            <a:r>
              <a:rPr lang="en-US" altLang="en-US" sz="2800" dirty="0">
                <a:solidFill>
                  <a:srgbClr val="002395"/>
                </a:solidFill>
                <a:latin typeface="Arial" panose="020B0604020202020204" pitchFamily="34" charset="0"/>
                <a:cs typeface="Arial" panose="020B0604020202020204" pitchFamily="34" charset="0"/>
              </a:rPr>
              <a:t>countries</a:t>
            </a: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42868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What is NA? </a:t>
            </a:r>
            <a:br>
              <a:rPr lang="en-US" altLang="en-US" sz="4000" dirty="0">
                <a:solidFill>
                  <a:srgbClr val="002395"/>
                </a:solidFill>
                <a:latin typeface="Arial" panose="020B0604020202020204" pitchFamily="34" charset="0"/>
                <a:cs typeface="Arial" panose="020B0604020202020204" pitchFamily="34" charset="0"/>
              </a:rPr>
            </a:br>
            <a:r>
              <a:rPr lang="en-US" altLang="en-US" sz="4000" dirty="0">
                <a:solidFill>
                  <a:srgbClr val="002395"/>
                </a:solidFill>
                <a:latin typeface="Arial" panose="020B0604020202020204" pitchFamily="34" charset="0"/>
                <a:cs typeface="Arial" panose="020B0604020202020204" pitchFamily="34" charset="0"/>
              </a:rPr>
              <a:t>A Vital Resource </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2438400"/>
            <a:ext cx="6248400" cy="3581400"/>
          </a:xfrm>
        </p:spPr>
        <p:txBody>
          <a:bodyPr>
            <a:noAutofit/>
          </a:bodyPr>
          <a:lstStyle/>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Therapeutic value of one addict helping another — support network</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Process for change through the Twelve Steps</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Adjunct to treatment professionals in continuing care</a:t>
            </a: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92532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553200" cy="17526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The NA Meeting – </a:t>
            </a:r>
            <a:br>
              <a:rPr lang="en-US" altLang="en-US" sz="4000" dirty="0">
                <a:solidFill>
                  <a:srgbClr val="002395"/>
                </a:solidFill>
                <a:latin typeface="Arial" panose="020B0604020202020204" pitchFamily="34" charset="0"/>
                <a:cs typeface="Arial" panose="020B0604020202020204" pitchFamily="34" charset="0"/>
              </a:rPr>
            </a:br>
            <a:r>
              <a:rPr lang="en-US" altLang="en-US" sz="3600" dirty="0">
                <a:solidFill>
                  <a:srgbClr val="002395"/>
                </a:solidFill>
                <a:latin typeface="Arial" panose="020B0604020202020204" pitchFamily="34" charset="0"/>
                <a:cs typeface="Arial" panose="020B0604020202020204" pitchFamily="34" charset="0"/>
              </a:rPr>
              <a:t>Primary vehicle for delivering the NA message of recovery</a:t>
            </a:r>
            <a:endParaRPr lang="en-US" altLang="en-US" sz="36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2438400"/>
            <a:ext cx="8077200" cy="4343400"/>
          </a:xfrm>
        </p:spPr>
        <p:txBody>
          <a:bodyPr>
            <a:noAutofit/>
          </a:bodyPr>
          <a:lstStyle/>
          <a:p>
            <a:pPr marL="285750" indent="-285750" algn="l">
              <a:spcAft>
                <a:spcPct val="20000"/>
              </a:spcAft>
              <a:buClr>
                <a:srgbClr val="002395"/>
              </a:buClr>
              <a:buFont typeface="Arial Unicode MS" pitchFamily="34" charset="-128"/>
              <a:buChar char="◆"/>
            </a:pPr>
            <a:r>
              <a:rPr lang="en-US" altLang="en-US" sz="2400" dirty="0">
                <a:solidFill>
                  <a:srgbClr val="002395"/>
                </a:solidFill>
                <a:latin typeface="Arial" panose="020B0604020202020204" pitchFamily="34" charset="0"/>
                <a:cs typeface="Arial" panose="020B0604020202020204" pitchFamily="34" charset="0"/>
              </a:rPr>
              <a:t>2 or more NA members gathering constitute a meeting</a:t>
            </a:r>
          </a:p>
          <a:p>
            <a:pPr marL="285750" indent="-285750" algn="l">
              <a:spcAft>
                <a:spcPct val="20000"/>
              </a:spcAft>
              <a:buClr>
                <a:srgbClr val="002395"/>
              </a:buClr>
              <a:buFont typeface="Arial Unicode MS" pitchFamily="34" charset="-128"/>
              <a:buChar char="◆"/>
            </a:pPr>
            <a:r>
              <a:rPr lang="en-US" altLang="en-US" sz="2400" dirty="0">
                <a:solidFill>
                  <a:srgbClr val="002395"/>
                </a:solidFill>
                <a:latin typeface="Arial" panose="020B0604020202020204" pitchFamily="34" charset="0"/>
                <a:cs typeface="Arial" panose="020B0604020202020204" pitchFamily="34" charset="0"/>
              </a:rPr>
              <a:t>Meetings promote atmosphere of recovery from drug dependence</a:t>
            </a:r>
          </a:p>
          <a:p>
            <a:pPr marL="285750" indent="-285750" algn="l">
              <a:spcAft>
                <a:spcPct val="20000"/>
              </a:spcAft>
              <a:buClr>
                <a:srgbClr val="002395"/>
              </a:buClr>
              <a:buFont typeface="Arial Unicode MS" pitchFamily="34" charset="-128"/>
              <a:buChar char="◆"/>
            </a:pPr>
            <a:r>
              <a:rPr lang="en-US" altLang="en-US" sz="2400" dirty="0">
                <a:solidFill>
                  <a:srgbClr val="002395"/>
                </a:solidFill>
                <a:latin typeface="Arial" panose="020B0604020202020204" pitchFamily="34" charset="0"/>
                <a:cs typeface="Arial" panose="020B0604020202020204" pitchFamily="34" charset="0"/>
              </a:rPr>
              <a:t>Members often share their personal experiences with addiction and recovery</a:t>
            </a:r>
          </a:p>
          <a:p>
            <a:pPr marL="285750" indent="-285750" algn="l">
              <a:spcAft>
                <a:spcPct val="20000"/>
              </a:spcAft>
              <a:buClr>
                <a:srgbClr val="002395"/>
              </a:buClr>
              <a:buFont typeface="Arial Unicode MS" pitchFamily="34" charset="-128"/>
              <a:buChar char="◆"/>
            </a:pPr>
            <a:r>
              <a:rPr lang="en-US" altLang="en-US" sz="2400" dirty="0">
                <a:solidFill>
                  <a:srgbClr val="002395"/>
                </a:solidFill>
                <a:latin typeface="Arial" panose="020B0604020202020204" pitchFamily="34" charset="0"/>
                <a:cs typeface="Arial" panose="020B0604020202020204" pitchFamily="34" charset="0"/>
              </a:rPr>
              <a:t>Experienced older members support newer members</a:t>
            </a:r>
          </a:p>
          <a:p>
            <a:pPr marL="285750" indent="-285750" algn="l">
              <a:spcAft>
                <a:spcPct val="20000"/>
              </a:spcAft>
              <a:buClr>
                <a:srgbClr val="002395"/>
              </a:buClr>
              <a:buFont typeface="Arial Unicode MS" pitchFamily="34" charset="-128"/>
              <a:buChar char="◆"/>
            </a:pPr>
            <a:r>
              <a:rPr lang="en-US" altLang="en-US" sz="2400" dirty="0">
                <a:solidFill>
                  <a:srgbClr val="002395"/>
                </a:solidFill>
                <a:latin typeface="Arial" panose="020B0604020202020204" pitchFamily="34" charset="0"/>
                <a:cs typeface="Arial" panose="020B0604020202020204" pitchFamily="34" charset="0"/>
              </a:rPr>
              <a:t>NA meetings are self supporting by those who choose to contribute (no fees)</a:t>
            </a:r>
          </a:p>
          <a:p>
            <a:pPr marL="285750" indent="-285750" algn="l">
              <a:spcAft>
                <a:spcPct val="20000"/>
              </a:spcAft>
              <a:buClr>
                <a:srgbClr val="002395"/>
              </a:buClr>
              <a:buFont typeface="Arial Unicode MS" pitchFamily="34" charset="-128"/>
              <a:buChar char="◆"/>
            </a:pPr>
            <a:r>
              <a:rPr lang="en-US" altLang="en-US" sz="2400" dirty="0">
                <a:solidFill>
                  <a:srgbClr val="002395"/>
                </a:solidFill>
                <a:latin typeface="Arial" panose="020B0604020202020204" pitchFamily="34" charset="0"/>
                <a:cs typeface="Arial" panose="020B0604020202020204" pitchFamily="34" charset="0"/>
              </a:rPr>
              <a:t>Guidelines of how to conduct an NA meeting are available</a:t>
            </a:r>
          </a:p>
          <a:p>
            <a:pPr marL="285750" indent="-285750" algn="l">
              <a:spcAft>
                <a:spcPct val="20000"/>
              </a:spcAft>
              <a:buClr>
                <a:srgbClr val="002395"/>
              </a:buClr>
              <a:buFont typeface="Arial Unicode MS" pitchFamily="34" charset="-128"/>
              <a:buChar char="◆"/>
            </a:pPr>
            <a:endParaRPr lang="en-US" altLang="en-US" sz="2400" dirty="0">
              <a:solidFill>
                <a:srgbClr val="0023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418340"/>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553200" cy="17526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The NA Meeting – </a:t>
            </a:r>
            <a:br>
              <a:rPr lang="en-US" altLang="en-US" sz="4000" dirty="0">
                <a:solidFill>
                  <a:srgbClr val="002395"/>
                </a:solidFill>
                <a:latin typeface="Arial" panose="020B0604020202020204" pitchFamily="34" charset="0"/>
                <a:cs typeface="Arial" panose="020B0604020202020204" pitchFamily="34" charset="0"/>
              </a:rPr>
            </a:br>
            <a:r>
              <a:rPr lang="en-US" altLang="en-US" sz="3600" dirty="0">
                <a:solidFill>
                  <a:srgbClr val="002395"/>
                </a:solidFill>
                <a:latin typeface="Arial" panose="020B0604020202020204" pitchFamily="34" charset="0"/>
                <a:cs typeface="Arial" panose="020B0604020202020204" pitchFamily="34" charset="0"/>
              </a:rPr>
              <a:t>Primary vehicle for delivering the NA message of recovery</a:t>
            </a:r>
            <a:endParaRPr lang="en-US" altLang="en-US" sz="36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457200" y="3124200"/>
            <a:ext cx="7010400" cy="3657600"/>
          </a:xfrm>
        </p:spPr>
        <p:txBody>
          <a:bodyPr>
            <a:noAutofit/>
          </a:bodyPr>
          <a:lstStyle/>
          <a:p>
            <a:pPr>
              <a:spcAft>
                <a:spcPct val="20000"/>
              </a:spcAft>
              <a:buClr>
                <a:srgbClr val="002395"/>
              </a:buClr>
            </a:pPr>
            <a:r>
              <a:rPr lang="en-US" altLang="en-US" sz="3600" dirty="0">
                <a:solidFill>
                  <a:srgbClr val="002395"/>
                </a:solidFill>
                <a:latin typeface="Arial" panose="020B0604020202020204" pitchFamily="34" charset="0"/>
                <a:cs typeface="Arial" panose="020B0604020202020204" pitchFamily="34" charset="0"/>
              </a:rPr>
              <a:t>NA meetings provide an environment within which people can help one another stop using drugs and learn to live drug free</a:t>
            </a:r>
          </a:p>
        </p:txBody>
      </p:sp>
    </p:spTree>
    <p:extLst>
      <p:ext uri="{BB962C8B-B14F-4D97-AF65-F5344CB8AC3E}">
        <p14:creationId xmlns:p14="http://schemas.microsoft.com/office/powerpoint/2010/main" val="195824863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0"/>
            <a:ext cx="8654634" cy="4495800"/>
          </a:xfrm>
          <a:prstGeom prst="rect">
            <a:avLst/>
          </a:prstGeom>
        </p:spPr>
      </p:pic>
    </p:spTree>
    <p:extLst>
      <p:ext uri="{BB962C8B-B14F-4D97-AF65-F5344CB8AC3E}">
        <p14:creationId xmlns:p14="http://schemas.microsoft.com/office/powerpoint/2010/main" val="17655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13607" y="457200"/>
            <a:ext cx="9067800" cy="6096000"/>
          </a:xfrm>
        </p:spPr>
      </p:pic>
    </p:spTree>
    <p:extLst>
      <p:ext uri="{BB962C8B-B14F-4D97-AF65-F5344CB8AC3E}">
        <p14:creationId xmlns:p14="http://schemas.microsoft.com/office/powerpoint/2010/main" val="2114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533400"/>
            <a:ext cx="6858000" cy="1320800"/>
          </a:xfrm>
          <a:effectLst>
            <a:outerShdw blurRad="50800" dist="38100" dir="2700000" algn="tl" rotWithShape="0">
              <a:prstClr val="black">
                <a:alpha val="40000"/>
              </a:prstClr>
            </a:outerShdw>
          </a:effectLst>
        </p:spPr>
        <p:txBody>
          <a:bodyPr anchor="t" anchorCtr="0">
            <a:normAutofit/>
          </a:bodyPr>
          <a:lstStyle/>
          <a:p>
            <a:pPr algn="l"/>
            <a:r>
              <a:rPr lang="en-US" altLang="en-US" sz="4000" dirty="0">
                <a:solidFill>
                  <a:srgbClr val="002395"/>
                </a:solidFill>
                <a:latin typeface="Arial" panose="020B0604020202020204" pitchFamily="34" charset="0"/>
                <a:cs typeface="Arial" panose="020B0604020202020204" pitchFamily="34" charset="0"/>
              </a:rPr>
              <a:t>Cultural Adaptability of NA</a:t>
            </a:r>
            <a:endParaRPr lang="en-US" altLang="en-US" sz="4000" b="0" i="0" dirty="0">
              <a:solidFill>
                <a:srgbClr val="002395"/>
              </a:solidFill>
              <a:effectLst/>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838200" y="2438400"/>
            <a:ext cx="6248400" cy="3581400"/>
          </a:xfrm>
        </p:spPr>
        <p:txBody>
          <a:bodyPr>
            <a:noAutofit/>
          </a:bodyPr>
          <a:lstStyle/>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Long Term NA Communities: Indian sub continent, Japan, Western Europe, Latin America, Middle East</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Recent Growth: Asia-Pacific, Eastern Europe and Africa </a:t>
            </a:r>
          </a:p>
          <a:p>
            <a:pPr marL="285750" indent="-285750" algn="l">
              <a:spcAft>
                <a:spcPct val="20000"/>
              </a:spcAft>
              <a:buClr>
                <a:srgbClr val="002395"/>
              </a:buClr>
              <a:buFont typeface="Arial Unicode MS" pitchFamily="34" charset="-128"/>
              <a:buChar char="◆"/>
            </a:pPr>
            <a:r>
              <a:rPr lang="en-US" altLang="en-US" sz="2800" dirty="0">
                <a:solidFill>
                  <a:srgbClr val="002395"/>
                </a:solidFill>
                <a:latin typeface="Arial" panose="020B0604020202020204" pitchFamily="34" charset="0"/>
                <a:cs typeface="Arial" panose="020B0604020202020204" pitchFamily="34" charset="0"/>
              </a:rPr>
              <a:t>Published NA literature in 47 languages and meetings held in 80 languages.</a:t>
            </a: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a:p>
            <a:pPr marL="285750" indent="-285750" algn="l">
              <a:spcAft>
                <a:spcPct val="20000"/>
              </a:spcAft>
              <a:buClr>
                <a:srgbClr val="002395"/>
              </a:buClr>
              <a:buFont typeface="Arial Unicode MS" pitchFamily="34" charset="-128"/>
              <a:buChar char="◆"/>
            </a:pPr>
            <a:endParaRPr lang="en-US" altLang="en-US" sz="2800" dirty="0">
              <a:solidFill>
                <a:srgbClr val="0023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661142"/>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4127</TotalTime>
  <Words>520</Words>
  <Application>Microsoft Office PowerPoint</Application>
  <PresentationFormat>On-screen Show (4:3)</PresentationFormat>
  <Paragraphs>96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Unicode MS</vt:lpstr>
      <vt:lpstr>Calibri</vt:lpstr>
      <vt:lpstr>Calibri Light</vt:lpstr>
      <vt:lpstr>Corbel</vt:lpstr>
      <vt:lpstr>Office Theme</vt:lpstr>
      <vt:lpstr>A Vital Community Resource </vt:lpstr>
      <vt:lpstr>Origin of our name –  Why “Narcotics?”</vt:lpstr>
      <vt:lpstr>Historical Background</vt:lpstr>
      <vt:lpstr>What is NA?  A Vital Resource </vt:lpstr>
      <vt:lpstr>The NA Meeting –  Primary vehicle for delivering the NA message of recovery</vt:lpstr>
      <vt:lpstr>The NA Meeting –  Primary vehicle for delivering the NA message of recovery</vt:lpstr>
      <vt:lpstr>PowerPoint Presentation</vt:lpstr>
      <vt:lpstr>PowerPoint Presentation</vt:lpstr>
      <vt:lpstr>Cultural Adaptability of NA</vt:lpstr>
      <vt:lpstr>2018 Membership Survey</vt:lpstr>
      <vt:lpstr>Gender</vt:lpstr>
      <vt:lpstr>Age</vt:lpstr>
      <vt:lpstr>PowerPoint Presentation</vt:lpstr>
      <vt:lpstr>PowerPoint Presentation</vt:lpstr>
      <vt:lpstr>PowerPoint Presentation</vt:lpstr>
      <vt:lpstr>Cooperating with Professionals </vt:lpstr>
      <vt:lpstr>Benefits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NA PR PowerPoint Presentation</dc:title>
  <dc:creator>NA World Services</dc:creator>
  <cp:lastModifiedBy>Jane.Nickels</cp:lastModifiedBy>
  <cp:revision>159</cp:revision>
  <cp:lastPrinted>2014-11-21T16:40:50Z</cp:lastPrinted>
  <dcterms:created xsi:type="dcterms:W3CDTF">1995-06-02T22:06:36Z</dcterms:created>
  <dcterms:modified xsi:type="dcterms:W3CDTF">2019-05-29T19:58:18Z</dcterms:modified>
</cp:coreProperties>
</file>