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4"/>
    <p:restoredTop sz="96327"/>
  </p:normalViewPr>
  <p:slideViewPr>
    <p:cSldViewPr snapToGrid="0">
      <p:cViewPr varScale="1">
        <p:scale>
          <a:sx n="115" d="100"/>
          <a:sy n="115" d="100"/>
        </p:scale>
        <p:origin x="5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5645-03F3-099C-9ACE-986DCE337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1A20C-59A9-E431-2203-B5CAB7177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5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ircles&#10;&#10;Description automatically generated">
            <a:extLst>
              <a:ext uri="{FF2B5EF4-FFF2-40B4-BE49-F238E27FC236}">
                <a16:creationId xmlns:a16="http://schemas.microsoft.com/office/drawing/2014/main" id="{CBDD5551-7BFD-745B-7D62-E5B7D3631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8" y="0"/>
            <a:ext cx="12180732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ircles&#10;&#10;Description automatically generated">
            <a:extLst>
              <a:ext uri="{FF2B5EF4-FFF2-40B4-BE49-F238E27FC236}">
                <a16:creationId xmlns:a16="http://schemas.microsoft.com/office/drawing/2014/main" id="{CBDD5551-7BFD-745B-7D62-E5B7D3631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1268" y="0"/>
            <a:ext cx="12180732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1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ircle with dots&#10;&#10;Description automatically generated">
            <a:extLst>
              <a:ext uri="{FF2B5EF4-FFF2-40B4-BE49-F238E27FC236}">
                <a16:creationId xmlns:a16="http://schemas.microsoft.com/office/drawing/2014/main" id="{443F2EEE-51FB-7071-8CAA-8E72FD1BC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10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gradients and circles&#10;&#10;Description automatically generated with medium confidence">
            <a:extLst>
              <a:ext uri="{FF2B5EF4-FFF2-40B4-BE49-F238E27FC236}">
                <a16:creationId xmlns:a16="http://schemas.microsoft.com/office/drawing/2014/main" id="{F33F2055-4F04-3578-247F-341C2769E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7" y="0"/>
            <a:ext cx="12169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34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gradient&#10;&#10;Description automatically generated">
            <a:extLst>
              <a:ext uri="{FF2B5EF4-FFF2-40B4-BE49-F238E27FC236}">
                <a16:creationId xmlns:a16="http://schemas.microsoft.com/office/drawing/2014/main" id="{D43C3FF0-4104-5532-7EA6-444484FB7F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0" y="0"/>
            <a:ext cx="12182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4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rectangle with black background&#10;&#10;Description automatically generated">
            <a:extLst>
              <a:ext uri="{FF2B5EF4-FFF2-40B4-BE49-F238E27FC236}">
                <a16:creationId xmlns:a16="http://schemas.microsoft.com/office/drawing/2014/main" id="{496FDAE2-8CD9-AD42-2164-C5E7006B9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725" y="-113577"/>
            <a:ext cx="11183757" cy="21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54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3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C52E-C4B1-E0AB-6AA4-E5F33FE7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86D0-9136-1F85-CCEB-81C79AED0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0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930B-A455-F4A2-CB14-F7FD8629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398C6-D903-68B4-7369-14284A597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54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394C-24FA-94E4-CBF6-7DD6D309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8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white chairs in a room&#10;&#10;Description automatically generated">
            <a:extLst>
              <a:ext uri="{FF2B5EF4-FFF2-40B4-BE49-F238E27FC236}">
                <a16:creationId xmlns:a16="http://schemas.microsoft.com/office/drawing/2014/main" id="{C8797763-D328-A8AB-AC63-BAE29D83E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60"/>
          <a:stretch/>
        </p:blipFill>
        <p:spPr>
          <a:xfrm>
            <a:off x="0" y="648183"/>
            <a:ext cx="7939418" cy="6209818"/>
          </a:xfrm>
          <a:prstGeom prst="rect">
            <a:avLst/>
          </a:prstGeom>
        </p:spPr>
      </p:pic>
      <p:pic>
        <p:nvPicPr>
          <p:cNvPr id="11" name="Picture 10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F4C35B45-C691-ACE3-A9D2-EDDB67171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22554" t="28801" b="5573"/>
          <a:stretch/>
        </p:blipFill>
        <p:spPr>
          <a:xfrm>
            <a:off x="0" y="23150"/>
            <a:ext cx="3327600" cy="3041250"/>
          </a:xfrm>
          <a:prstGeom prst="rect">
            <a:avLst/>
          </a:prstGeom>
        </p:spPr>
      </p:pic>
      <p:pic>
        <p:nvPicPr>
          <p:cNvPr id="3" name="Picture 2" descr="A black and blue circles&#10;&#10;Description automatically generated">
            <a:extLst>
              <a:ext uri="{FF2B5EF4-FFF2-40B4-BE49-F238E27FC236}">
                <a16:creationId xmlns:a16="http://schemas.microsoft.com/office/drawing/2014/main" id="{C2E571A1-D3BA-05A4-73F3-09F64A5675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computer on a table&#10;&#10;Description automatically generated">
            <a:extLst>
              <a:ext uri="{FF2B5EF4-FFF2-40B4-BE49-F238E27FC236}">
                <a16:creationId xmlns:a16="http://schemas.microsoft.com/office/drawing/2014/main" id="{032B89F3-A439-19B0-B454-75BF162EE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5403" t="18208"/>
          <a:stretch/>
        </p:blipFill>
        <p:spPr>
          <a:xfrm>
            <a:off x="0" y="0"/>
            <a:ext cx="2916050" cy="27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0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search engine&#10;&#10;Description automatically generated">
            <a:extLst>
              <a:ext uri="{FF2B5EF4-FFF2-40B4-BE49-F238E27FC236}">
                <a16:creationId xmlns:a16="http://schemas.microsoft.com/office/drawing/2014/main" id="{97F3D148-8701-94C6-E602-719DF88C8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617" t="8878" r="-5052" b="-8068"/>
          <a:stretch/>
        </p:blipFill>
        <p:spPr>
          <a:xfrm>
            <a:off x="0" y="272986"/>
            <a:ext cx="4671862" cy="5908159"/>
          </a:xfrm>
          <a:prstGeom prst="rect">
            <a:avLst/>
          </a:prstGeom>
        </p:spPr>
      </p:pic>
      <p:pic>
        <p:nvPicPr>
          <p:cNvPr id="12" name="Picture 11" descr="A blue and white circle with a blue arrow&#10;&#10;Description automatically generated">
            <a:extLst>
              <a:ext uri="{FF2B5EF4-FFF2-40B4-BE49-F238E27FC236}">
                <a16:creationId xmlns:a16="http://schemas.microsoft.com/office/drawing/2014/main" id="{E3F23DA1-D357-C45B-A625-F79BC30A1F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182031">
            <a:off x="3162240" y="2828629"/>
            <a:ext cx="2241755" cy="40787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E3576D01-1BA2-9F8E-69FC-99198822F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1929"/>
          <a:stretch/>
        </p:blipFill>
        <p:spPr>
          <a:xfrm rot="347018">
            <a:off x="4296344" y="3912856"/>
            <a:ext cx="2241755" cy="323293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578003E8-38FA-9ABB-1581-31C27C77E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52440"/>
          <a:stretch/>
        </p:blipFill>
        <p:spPr>
          <a:xfrm>
            <a:off x="4835481" y="5222325"/>
            <a:ext cx="2241755" cy="191764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 descr="A blue and white circle with a blue arrow&#10;&#10;Description automatically generated">
            <a:extLst>
              <a:ext uri="{FF2B5EF4-FFF2-40B4-BE49-F238E27FC236}">
                <a16:creationId xmlns:a16="http://schemas.microsoft.com/office/drawing/2014/main" id="{67ADB1A3-93FD-5059-EAFE-025169BDD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46146"/>
          <a:stretch/>
        </p:blipFill>
        <p:spPr>
          <a:xfrm rot="21224648">
            <a:off x="2580536" y="4884272"/>
            <a:ext cx="2241755" cy="219655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Picture 17" descr="A black and blue circles&#10;&#10;Description automatically generated">
            <a:extLst>
              <a:ext uri="{FF2B5EF4-FFF2-40B4-BE49-F238E27FC236}">
                <a16:creationId xmlns:a16="http://schemas.microsoft.com/office/drawing/2014/main" id="{C70F3401-F3B2-2320-E7A9-D337DD2BE01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1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circle&#10;&#10;Description automatically generated">
            <a:extLst>
              <a:ext uri="{FF2B5EF4-FFF2-40B4-BE49-F238E27FC236}">
                <a16:creationId xmlns:a16="http://schemas.microsoft.com/office/drawing/2014/main" id="{E5E2CDFD-EB35-3054-44C6-CA25B59AE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white circles&#10;&#10;Description automatically generated">
            <a:extLst>
              <a:ext uri="{FF2B5EF4-FFF2-40B4-BE49-F238E27FC236}">
                <a16:creationId xmlns:a16="http://schemas.microsoft.com/office/drawing/2014/main" id="{44A15847-1DB9-0D49-6F20-1984C9248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3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ue circles&#10;&#10;Description automatically generated">
            <a:extLst>
              <a:ext uri="{FF2B5EF4-FFF2-40B4-BE49-F238E27FC236}">
                <a16:creationId xmlns:a16="http://schemas.microsoft.com/office/drawing/2014/main" id="{BDA581E3-6DE4-8CB2-11B5-AB4EC44E5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3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64346B-A84C-5BEE-3B0F-99E9C26B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D2489-297E-8455-8FC5-DBE630581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9BF31-CC72-42C3-0259-A886011FB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A67F-34A5-224E-B8DD-035FE042509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2F48E-7E0A-28C7-8C12-6DDFE21F6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2AADF-F042-9AA3-3D9B-35B59DDD3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88DED-0BDA-EE49-825C-9B1F5038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9" r:id="rId6"/>
    <p:sldLayoutId id="2147483657" r:id="rId7"/>
    <p:sldLayoutId id="2147483666" r:id="rId8"/>
    <p:sldLayoutId id="2147483668" r:id="rId9"/>
    <p:sldLayoutId id="2147483658" r:id="rId10"/>
    <p:sldLayoutId id="2147483667" r:id="rId11"/>
    <p:sldLayoutId id="2147483664" r:id="rId12"/>
    <p:sldLayoutId id="2147483660" r:id="rId13"/>
    <p:sldLayoutId id="2147483661" r:id="rId14"/>
    <p:sldLayoutId id="2147483662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odoni MT" panose="020706030806060202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surve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hyperlink" Target="http://www.na.org/id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sps" TargetMode="External"/><Relationship Id="rId2" Type="http://schemas.openxmlformats.org/officeDocument/2006/relationships/hyperlink" Target="http://www.na.org/localresources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613A42-D213-DCDA-0D76-1CB59484AC4E}"/>
              </a:ext>
            </a:extLst>
          </p:cNvPr>
          <p:cNvSpPr txBox="1"/>
          <p:nvPr/>
        </p:nvSpPr>
        <p:spPr>
          <a:xfrm>
            <a:off x="6439594" y="329069"/>
            <a:ext cx="575240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smtClean="0">
                <a:solidFill>
                  <a:srgbClr val="002060"/>
                </a:solidFill>
                <a:latin typeface="Bodoni MT" panose="02070603080606020203" pitchFamily="18" charset="77"/>
                <a:cs typeface="Bodoni MT" panose="020F0502020204030204" pitchFamily="34" charset="0"/>
              </a:rPr>
              <a:t>Comportamientos problemáticos y depredad</a:t>
            </a:r>
            <a:r>
              <a:rPr lang="es-ES_tradnl" sz="7000" b="1" dirty="0" smtClean="0">
                <a:solidFill>
                  <a:srgbClr val="002060"/>
                </a:solidFill>
                <a:latin typeface="Bodoni MT" panose="02070603080606020203" pitchFamily="18" charset="77"/>
                <a:cs typeface="Bodoni MT" panose="020F0502020204030204" pitchFamily="34" charset="0"/>
              </a:rPr>
              <a:t>ores</a:t>
            </a:r>
            <a:endParaRPr lang="en-US" sz="7000" b="1" dirty="0">
              <a:solidFill>
                <a:srgbClr val="002060"/>
              </a:solidFill>
              <a:latin typeface="Bodoni MT" panose="02070603080606020203" pitchFamily="18" charset="77"/>
              <a:cs typeface="Bodoni MT" panose="020F0502020204030204" pitchFamily="34" charset="0"/>
            </a:endParaRPr>
          </a:p>
        </p:txBody>
      </p:sp>
      <p:pic>
        <p:nvPicPr>
          <p:cNvPr id="3" name="Picture 2" descr="A black and gold logo&#10;&#10;Description automatically generated">
            <a:extLst>
              <a:ext uri="{FF2B5EF4-FFF2-40B4-BE49-F238E27FC236}">
                <a16:creationId xmlns:a16="http://schemas.microsoft.com/office/drawing/2014/main" id="{EEC5EC32-53AD-52DF-068E-D70C6B9D2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836" y="4820811"/>
            <a:ext cx="18288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8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DE972-BED0-D5F9-E803-E7FC08985CC3}"/>
              </a:ext>
            </a:extLst>
          </p:cNvPr>
          <p:cNvSpPr txBox="1"/>
          <p:nvPr/>
        </p:nvSpPr>
        <p:spPr>
          <a:xfrm>
            <a:off x="115747" y="196769"/>
            <a:ext cx="11960506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36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Bodoni MT" panose="02070603080606020203" pitchFamily="18" charset="77"/>
                <a:ea typeface="Calibri" panose="020F0502020204030204" pitchFamily="34" charset="0"/>
              </a:rPr>
              <a:t>Ejemplos de comportamientos problemáticos y depredadores</a:t>
            </a:r>
            <a:endParaRPr lang="en-US" sz="3600" b="1" dirty="0">
              <a:solidFill>
                <a:srgbClr val="002060"/>
              </a:solidFill>
              <a:effectLst/>
              <a:uFill>
                <a:solidFill>
                  <a:srgbClr val="000000"/>
                </a:solidFill>
              </a:uFill>
              <a:latin typeface="Bodoni MT" panose="02070603080606020203" pitchFamily="18" charset="77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3E3A6-D940-4B83-6801-0375B8E5C9C2}"/>
              </a:ext>
            </a:extLst>
          </p:cNvPr>
          <p:cNvSpPr txBox="1"/>
          <p:nvPr/>
        </p:nvSpPr>
        <p:spPr>
          <a:xfrm>
            <a:off x="0" y="809190"/>
            <a:ext cx="6095999" cy="595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marR="0" indent="-205740">
              <a:lnSpc>
                <a:spcPts val="3720"/>
              </a:lnSpc>
              <a:spcBef>
                <a:spcPts val="600"/>
              </a:spcBef>
              <a:spcAft>
                <a:spcPts val="8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Intimidar/molestar/acosar</a:t>
            </a:r>
            <a:endParaRPr lang="es-ES_tradnl" sz="3400" b="1" dirty="0" smtClean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Amenazar con violencia física</a:t>
            </a: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Palabras o acciones racistas</a:t>
            </a: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Palabras o acciones homofóbicas</a:t>
            </a: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Robo</a:t>
            </a: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Pedir dinero a los miembros</a:t>
            </a:r>
            <a:endParaRPr lang="es-ES_tradnl" sz="3400" b="1" dirty="0" smtClean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Mensajería privada de miembros (virtual)</a:t>
            </a:r>
          </a:p>
          <a:p>
            <a:pPr marL="205740" indent="-205740">
              <a:lnSpc>
                <a:spcPts val="3720"/>
              </a:lnSpc>
              <a:spcBef>
                <a:spcPts val="6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Distribución de literatura no aprobada</a:t>
            </a:r>
            <a:endParaRPr lang="es-ES_tradnl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69AE4-E6FE-CF79-B555-F99CA01AC70E}"/>
              </a:ext>
            </a:extLst>
          </p:cNvPr>
          <p:cNvSpPr txBox="1"/>
          <p:nvPr/>
        </p:nvSpPr>
        <p:spPr>
          <a:xfrm>
            <a:off x="6269622" y="809190"/>
            <a:ext cx="59223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Acechar</a:t>
            </a: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Violar ordenes de restricción</a:t>
            </a:r>
            <a:endParaRPr lang="es-ES_tradnl" sz="3400" b="1" dirty="0" smtClean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Usar  el teléfono para grabar durante la reunión</a:t>
            </a:r>
            <a:endParaRPr lang="es-ES_tradnl" sz="3400" b="1" dirty="0" smtClean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Familiares/mascotas ruidosas (virtual)</a:t>
            </a:r>
            <a:endParaRPr lang="es-ES_tradnl" sz="3400" b="1" dirty="0" smtClean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Niños problemáticos            (en-persona)</a:t>
            </a:r>
            <a:endParaRPr lang="es-ES_tradnl" sz="3400" b="1" dirty="0" smtClean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Interrumpir cuando un miembro comparte</a:t>
            </a:r>
            <a:endParaRPr lang="es-ES_tradnl" sz="3400" b="1" dirty="0" smtClean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Hacer insinuaciones  sexuales no deseadas</a:t>
            </a:r>
            <a:endParaRPr lang="es-ES_tradnl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5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1F4C34-DD72-C0D6-6381-EE2CAADDAE0F}"/>
              </a:ext>
            </a:extLst>
          </p:cNvPr>
          <p:cNvSpPr txBox="1"/>
          <p:nvPr/>
        </p:nvSpPr>
        <p:spPr>
          <a:xfrm>
            <a:off x="148471" y="105983"/>
            <a:ext cx="75657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80"/>
              </a:lnSpc>
              <a:spcBef>
                <a:spcPts val="2400"/>
              </a:spcBef>
            </a:pPr>
            <a:r>
              <a:rPr lang="es-ES_tradnl" sz="8000" b="1" dirty="0" smtClean="0">
                <a:solidFill>
                  <a:srgbClr val="002060"/>
                </a:solidFill>
                <a:latin typeface="Bodoni MT" panose="02070603080606020203" pitchFamily="18" charset="77"/>
              </a:rPr>
              <a:t>¿</a:t>
            </a:r>
            <a:r>
              <a:rPr lang="es-ES_tradnl" sz="8000" b="1" dirty="0">
                <a:solidFill>
                  <a:srgbClr val="002060"/>
                </a:solidFill>
                <a:latin typeface="Bodoni MT" panose="02070603080606020203" pitchFamily="18" charset="77"/>
              </a:rPr>
              <a:t>Cuáles son algunos otros </a:t>
            </a:r>
            <a:r>
              <a:rPr lang="es-ES_tradnl" sz="8000" b="1" dirty="0" smtClean="0">
                <a:solidFill>
                  <a:srgbClr val="002060"/>
                </a:solidFill>
                <a:latin typeface="Bodoni MT" panose="02070603080606020203" pitchFamily="18" charset="77"/>
              </a:rPr>
              <a:t>ejemplos de comportamientos problemáticos y depredadores? </a:t>
            </a:r>
            <a:endParaRPr lang="en-US" sz="80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568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Soluciones positivas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81584" y="1726858"/>
            <a:ext cx="11829326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s-ES_tradnl" sz="48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Debemos ser claros con todos los adictos: </a:t>
            </a:r>
            <a:endParaRPr lang="es-ES_tradnl" sz="4800" dirty="0" smtClean="0">
              <a:solidFill>
                <a:srgbClr val="0070C0"/>
              </a:solidFill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>
              <a:spcBef>
                <a:spcPts val="2400"/>
              </a:spcBef>
            </a:pPr>
            <a:r>
              <a:rPr lang="es-ES_tradnl" sz="4800" dirty="0" smtClean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Son bienvenidos.</a:t>
            </a:r>
            <a:r>
              <a:rPr lang="en-US" sz="4800" dirty="0" smtClean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</a:t>
            </a:r>
            <a:endParaRPr lang="en-US" sz="4800" dirty="0">
              <a:solidFill>
                <a:srgbClr val="0070C0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lvl="1">
              <a:spcBef>
                <a:spcPts val="3000"/>
              </a:spcBef>
            </a:pPr>
            <a:r>
              <a:rPr lang="es-ES_tradnl" sz="4800" i="1" dirty="0">
                <a:solidFill>
                  <a:srgbClr val="0070C0"/>
                </a:solidFill>
                <a:latin typeface="Bodoni MT" panose="02070603080606020203" pitchFamily="18" charset="77"/>
              </a:rPr>
              <a:t>El comportamiento que daña a otros o altera la atmósfera de recuperación no es bienvenido.</a:t>
            </a:r>
            <a:endParaRPr lang="en-US" sz="4800" i="1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76074" y="5320145"/>
            <a:ext cx="1634836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5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58B87-B052-C6BC-71E1-AD013BFDE22F}"/>
              </a:ext>
            </a:extLst>
          </p:cNvPr>
          <p:cNvSpPr txBox="1"/>
          <p:nvPr/>
        </p:nvSpPr>
        <p:spPr>
          <a:xfrm>
            <a:off x="-405009" y="89024"/>
            <a:ext cx="417898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i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La Guía </a:t>
            </a:r>
          </a:p>
          <a:p>
            <a:pPr algn="ctr"/>
            <a:r>
              <a:rPr lang="en-US" sz="5500" b="1" i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del  </a:t>
            </a:r>
          </a:p>
          <a:p>
            <a:pPr algn="ctr"/>
            <a:r>
              <a:rPr lang="en-US" sz="5500" b="1" i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Grupo  </a:t>
            </a:r>
          </a:p>
          <a:p>
            <a:pPr algn="ctr"/>
            <a:r>
              <a:rPr lang="en-US" sz="5500" b="1" i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nos recuerda</a:t>
            </a:r>
            <a:r>
              <a:rPr lang="en-US" sz="55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</a:t>
            </a:r>
            <a:endParaRPr lang="en-US" sz="55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9AE41-C405-C242-797A-66FBE26433F2}"/>
              </a:ext>
            </a:extLst>
          </p:cNvPr>
          <p:cNvSpPr txBox="1"/>
          <p:nvPr/>
        </p:nvSpPr>
        <p:spPr>
          <a:xfrm>
            <a:off x="4917396" y="266008"/>
            <a:ext cx="715025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i="1" dirty="0">
                <a:solidFill>
                  <a:srgbClr val="00206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“El sentido común, una actitud abierta, una discusión tranquila, la información correcta, el respeto mutuo y la saludable recuperación personal son los elementos que permiten al grupo resolver con eficiencia casi todos los problemas que se interponen en su camino”.</a:t>
            </a:r>
            <a:endParaRPr lang="en-US" sz="4000" b="1" i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5474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Soluciones positivas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0" y="1632470"/>
            <a:ext cx="1219199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Lo peor que podemos hacer por un recién llegado es hacer que NA se sienta como el lugar de donde </a:t>
            </a:r>
            <a:r>
              <a:rPr lang="es-ES_tradnl" sz="4000" dirty="0" smtClean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vienen</a:t>
            </a:r>
          </a:p>
          <a:p>
            <a:r>
              <a:rPr lang="es-ES_tradnl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Necesitamos hacer todo lo posible para proteger a nuestros miembros, respetando al mismo tiempo su derecho a que tomen sus propias decisiones. </a:t>
            </a:r>
            <a:endParaRPr lang="es-ES_tradnl" sz="4400" i="1" dirty="0" smtClean="0">
              <a:solidFill>
                <a:srgbClr val="0070C0"/>
              </a:solidFill>
              <a:latin typeface="Bodoni MT" panose="02070603080606020203" pitchFamily="18" charset="77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ES_tradnl" sz="4000" dirty="0">
                <a:solidFill>
                  <a:srgbClr val="0070C0"/>
                </a:solidFill>
                <a:latin typeface="Bodoni MT" panose="02070603080606020203" pitchFamily="18" charset="77"/>
              </a:rPr>
              <a:t>Puede haber una línea delgada entre ser </a:t>
            </a:r>
            <a:r>
              <a:rPr lang="es-ES_tradnl" sz="4000" dirty="0" smtClean="0">
                <a:solidFill>
                  <a:srgbClr val="0070C0"/>
                </a:solidFill>
                <a:latin typeface="Bodoni MT" panose="02070603080606020203" pitchFamily="18" charset="77"/>
              </a:rPr>
              <a:t>     protector </a:t>
            </a:r>
            <a:r>
              <a:rPr lang="es-ES_tradnl" sz="4000" dirty="0">
                <a:solidFill>
                  <a:srgbClr val="0070C0"/>
                </a:solidFill>
                <a:latin typeface="Bodoni MT" panose="02070603080606020203" pitchFamily="18" charset="77"/>
              </a:rPr>
              <a:t>y </a:t>
            </a:r>
            <a:r>
              <a:rPr lang="es-ES_tradnl" sz="4000" dirty="0" smtClean="0">
                <a:solidFill>
                  <a:srgbClr val="0070C0"/>
                </a:solidFill>
                <a:latin typeface="Bodoni MT" panose="02070603080606020203" pitchFamily="18" charset="77"/>
              </a:rPr>
              <a:t>autoritario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70C0"/>
                </a:solidFill>
                <a:latin typeface="Bodoni MT" panose="02070603080606020203" pitchFamily="18" charset="77"/>
              </a:rPr>
              <a:t>¿Soy la persona para ofrecer </a:t>
            </a:r>
            <a:r>
              <a:rPr lang="en-US" sz="4000" dirty="0" err="1" smtClean="0">
                <a:solidFill>
                  <a:srgbClr val="0070C0"/>
                </a:solidFill>
                <a:latin typeface="Bodoni MT" panose="02070603080606020203" pitchFamily="18" charset="77"/>
              </a:rPr>
              <a:t>ayuda</a:t>
            </a:r>
            <a:r>
              <a:rPr lang="en-US" sz="4000" dirty="0" smtClean="0">
                <a:solidFill>
                  <a:srgbClr val="0070C0"/>
                </a:solidFill>
                <a:latin typeface="Bodoni MT" panose="02070603080606020203" pitchFamily="18" charset="77"/>
              </a:rPr>
              <a:t>?</a:t>
            </a:r>
            <a:endParaRPr lang="en-US" sz="4000" i="1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02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DE972-BED0-D5F9-E803-E7FC08985CC3}"/>
              </a:ext>
            </a:extLst>
          </p:cNvPr>
          <p:cNvSpPr txBox="1"/>
          <p:nvPr/>
        </p:nvSpPr>
        <p:spPr>
          <a:xfrm>
            <a:off x="107432" y="0"/>
            <a:ext cx="11960506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smtClean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Bodoni MT" panose="02070603080606020203" pitchFamily="18" charset="77"/>
                <a:ea typeface="Calibri" panose="020F0502020204030204" pitchFamily="34" charset="0"/>
              </a:rPr>
              <a:t>Lista de posibles soluciones:</a:t>
            </a:r>
            <a:endParaRPr lang="en-US" sz="3600" b="1" dirty="0">
              <a:solidFill>
                <a:srgbClr val="002060"/>
              </a:solidFill>
              <a:effectLst/>
              <a:uFill>
                <a:solidFill>
                  <a:srgbClr val="000000"/>
                </a:solidFill>
              </a:uFill>
              <a:latin typeface="Bodoni MT" panose="02070603080606020203" pitchFamily="18" charset="77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3E3A6-D940-4B83-6801-0375B8E5C9C2}"/>
              </a:ext>
            </a:extLst>
          </p:cNvPr>
          <p:cNvSpPr txBox="1"/>
          <p:nvPr/>
        </p:nvSpPr>
        <p:spPr>
          <a:xfrm>
            <a:off x="0" y="541071"/>
            <a:ext cx="6354500" cy="6414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Agregar un párrafo al formato del grupo</a:t>
            </a:r>
            <a:r>
              <a:rPr lang="en-US" sz="25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Acercarse </a:t>
            </a: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 los miembros nuevos y asegurar que se sientan bienvenidos</a:t>
            </a:r>
            <a:r>
              <a:rPr lang="es-ES_tradnl" sz="25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Unirse </a:t>
            </a: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 otro miembro o miembros y apartar al miembro que muestra el comportamiento y tratar de hablar con esta persona</a:t>
            </a:r>
            <a:r>
              <a:rPr lang="es-ES_tradnl" sz="25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Si alguien está violando una orden de protección, un par de personas se pueden ofrecer para asistir a otra reunión con esa persona</a:t>
            </a:r>
            <a:r>
              <a:rPr lang="es-ES_tradnl" sz="25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Apagar la cámara/poner a un miembro en la sala de espera (virtual</a:t>
            </a:r>
            <a:r>
              <a:rPr lang="es-ES_tradnl" sz="25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).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Discutir el comportamiento en una reunión de trabajo del grupo.</a:t>
            </a:r>
            <a:endParaRPr lang="en-US" sz="25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Times New Roman" panose="02020603050405020304" pitchFamily="18" charset="0"/>
              <a:cs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69AE4-E6FE-CF79-B555-F99CA01AC70E}"/>
              </a:ext>
            </a:extLst>
          </p:cNvPr>
          <p:cNvSpPr txBox="1"/>
          <p:nvPr/>
        </p:nvSpPr>
        <p:spPr>
          <a:xfrm>
            <a:off x="6263532" y="558440"/>
            <a:ext cx="5895374" cy="600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El coordinador/líder/secretario del grupo puede solicitar un descanso breve o pedir que el grupo se una en oración o en un momento de silencio</a:t>
            </a:r>
            <a:r>
              <a:rPr lang="es-ES_tradnl" sz="25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Realizar una reunión de recuperación centrada en una discusión sobre la atmósfera de recuperación</a:t>
            </a:r>
            <a:r>
              <a:rPr lang="es-ES_tradnl" sz="25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Discutir </a:t>
            </a: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con otros grupos en una reunión del organismo de servicio local</a:t>
            </a:r>
            <a:r>
              <a:rPr lang="es-ES_tradnl" sz="25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Acérquese al miembro de una manera amorosa y comprensiva</a:t>
            </a:r>
            <a:r>
              <a:rPr lang="es-ES_tradnl" sz="25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Suspender temporalmente la reunión</a:t>
            </a:r>
            <a:r>
              <a:rPr lang="en-US" sz="2500" b="1" dirty="0" smtClean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Llamar a la policía.</a:t>
            </a:r>
            <a:endParaRPr lang="en-US" sz="25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Times New Roman" panose="02020603050405020304" pitchFamily="18" charset="0"/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72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AA5EA1-C76B-DF8C-D700-5EC7C410C1E3}"/>
              </a:ext>
            </a:extLst>
          </p:cNvPr>
          <p:cNvSpPr txBox="1"/>
          <p:nvPr/>
        </p:nvSpPr>
        <p:spPr>
          <a:xfrm>
            <a:off x="4159166" y="380105"/>
            <a:ext cx="7744659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80"/>
              </a:lnSpc>
              <a:spcBef>
                <a:spcPts val="2400"/>
              </a:spcBef>
            </a:pPr>
            <a:r>
              <a:rPr lang="es-ES_tradnl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¿Cuál es nuestra responsabilidad como miembros?</a:t>
            </a:r>
            <a:endParaRPr lang="en-US" sz="4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13529-4926-8437-1438-42ABD043D22F}"/>
              </a:ext>
            </a:extLst>
          </p:cNvPr>
          <p:cNvSpPr txBox="1"/>
          <p:nvPr/>
        </p:nvSpPr>
        <p:spPr>
          <a:xfrm>
            <a:off x="212203" y="1736837"/>
            <a:ext cx="341453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Discusión de grupos pequeños</a:t>
            </a:r>
            <a:endParaRPr lang="en-US" sz="5500" b="1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60691-F315-0149-03CA-12B400553C2D}"/>
              </a:ext>
            </a:extLst>
          </p:cNvPr>
          <p:cNvSpPr txBox="1"/>
          <p:nvPr/>
        </p:nvSpPr>
        <p:spPr>
          <a:xfrm>
            <a:off x="3011341" y="609672"/>
            <a:ext cx="8275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1</a:t>
            </a:r>
            <a:endParaRPr lang="en-US" sz="55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FFE3A-216F-1EB6-DA4E-8DF444923164}"/>
              </a:ext>
            </a:extLst>
          </p:cNvPr>
          <p:cNvSpPr txBox="1"/>
          <p:nvPr/>
        </p:nvSpPr>
        <p:spPr>
          <a:xfrm>
            <a:off x="4070426" y="2381539"/>
            <a:ext cx="8275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2</a:t>
            </a:r>
            <a:endParaRPr lang="en-US" sz="55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CC686-00BF-38A6-B189-783A01125810}"/>
              </a:ext>
            </a:extLst>
          </p:cNvPr>
          <p:cNvSpPr txBox="1"/>
          <p:nvPr/>
        </p:nvSpPr>
        <p:spPr>
          <a:xfrm>
            <a:off x="3745371" y="4368145"/>
            <a:ext cx="8275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3</a:t>
            </a:r>
            <a:endParaRPr lang="en-US" sz="55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9347C-1482-CD23-4227-6E424C209C23}"/>
              </a:ext>
            </a:extLst>
          </p:cNvPr>
          <p:cNvSpPr txBox="1"/>
          <p:nvPr/>
        </p:nvSpPr>
        <p:spPr>
          <a:xfrm>
            <a:off x="5179385" y="1976138"/>
            <a:ext cx="7141580" cy="187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80"/>
              </a:lnSpc>
              <a:spcBef>
                <a:spcPts val="2400"/>
              </a:spcBef>
            </a:pPr>
            <a:r>
              <a:rPr lang="es-ES_tradnl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¿Cuál es nuestra responsabilidad como grupos y organismos de servicio?</a:t>
            </a:r>
            <a:endParaRPr lang="en-US" sz="4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59A79-9877-7E6E-39D8-B401BB8FBC6B}"/>
              </a:ext>
            </a:extLst>
          </p:cNvPr>
          <p:cNvSpPr txBox="1"/>
          <p:nvPr/>
        </p:nvSpPr>
        <p:spPr>
          <a:xfrm>
            <a:off x="4762693" y="3851300"/>
            <a:ext cx="7558272" cy="3053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80"/>
              </a:lnSpc>
              <a:spcBef>
                <a:spcPts val="600"/>
              </a:spcBef>
            </a:pPr>
            <a:r>
              <a:rPr lang="es-ES_tradnl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Teniendo esto en cuenta, ¿cómo tratamos el comportamiento? ¿Cómo basamos nuestro enfoque en principios espirituales?</a:t>
            </a:r>
            <a:endParaRPr lang="en-US" sz="4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50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A26321-A852-FD1B-E3CB-71121730BD2D}"/>
              </a:ext>
            </a:extLst>
          </p:cNvPr>
          <p:cNvSpPr txBox="1"/>
          <p:nvPr/>
        </p:nvSpPr>
        <p:spPr>
          <a:xfrm>
            <a:off x="1209555" y="639784"/>
            <a:ext cx="83279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54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Escuchemos sus discusiones. </a:t>
            </a:r>
            <a:r>
              <a:rPr lang="es-ES_tradnl" sz="54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Cuéntenos qué ejemplo(s) discutió y algunas de las soluciones de las que habló en su grupo.</a:t>
            </a:r>
            <a:endParaRPr lang="en-US" sz="5400" dirty="0">
              <a:solidFill>
                <a:srgbClr val="0070C0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</p:txBody>
      </p:sp>
      <p:pic>
        <p:nvPicPr>
          <p:cNvPr id="3" name="Picture 2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0BA33666-DD4F-8383-BC8D-7AD2A10EB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26691" b="27312"/>
          <a:stretch/>
        </p:blipFill>
        <p:spPr>
          <a:xfrm>
            <a:off x="9421794" y="3895416"/>
            <a:ext cx="2770206" cy="2962583"/>
          </a:xfrm>
          <a:prstGeom prst="rect">
            <a:avLst/>
          </a:prstGeom>
        </p:spPr>
      </p:pic>
      <p:pic>
        <p:nvPicPr>
          <p:cNvPr id="4" name="Picture 3" descr="A white square with a black background&#10;&#10;Description automatically generated">
            <a:extLst>
              <a:ext uri="{FF2B5EF4-FFF2-40B4-BE49-F238E27FC236}">
                <a16:creationId xmlns:a16="http://schemas.microsoft.com/office/drawing/2014/main" id="{25ACEE9D-C40B-067A-9757-90D455C98F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9966925" y="4609779"/>
            <a:ext cx="21209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64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1F4C34-DD72-C0D6-6381-EE2CAADDAE0F}"/>
              </a:ext>
            </a:extLst>
          </p:cNvPr>
          <p:cNvSpPr txBox="1"/>
          <p:nvPr/>
        </p:nvSpPr>
        <p:spPr>
          <a:xfrm>
            <a:off x="763928" y="456231"/>
            <a:ext cx="71415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80"/>
              </a:lnSpc>
              <a:spcBef>
                <a:spcPts val="3600"/>
              </a:spcBef>
            </a:pPr>
            <a:r>
              <a:rPr lang="es-ES_tradnl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¿Existen herramientas que pueden crear localmente y que les ayuden</a:t>
            </a:r>
            <a:r>
              <a:rPr lang="es-ES_tradnl" sz="4400" b="1" dirty="0" smtClean="0">
                <a:solidFill>
                  <a:srgbClr val="002060"/>
                </a:solidFill>
                <a:latin typeface="Bodoni MT" panose="02070603080606020203" pitchFamily="18" charset="77"/>
              </a:rPr>
              <a:t>?</a:t>
            </a:r>
          </a:p>
          <a:p>
            <a:pPr>
              <a:lnSpc>
                <a:spcPts val="4780"/>
              </a:lnSpc>
              <a:spcBef>
                <a:spcPts val="3600"/>
              </a:spcBef>
            </a:pPr>
            <a:r>
              <a:rPr lang="es-ES_tradnl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¿Qué tipo de recursos sería útil que los SMNA crearan</a:t>
            </a:r>
            <a:r>
              <a:rPr lang="es-ES_tradnl" sz="4400" b="1" dirty="0" smtClean="0">
                <a:solidFill>
                  <a:srgbClr val="002060"/>
                </a:solidFill>
                <a:latin typeface="Bodoni MT" panose="02070603080606020203" pitchFamily="18" charset="77"/>
              </a:rPr>
              <a:t>?</a:t>
            </a:r>
          </a:p>
          <a:p>
            <a:pPr>
              <a:lnSpc>
                <a:spcPts val="4780"/>
              </a:lnSpc>
              <a:spcBef>
                <a:spcPts val="3600"/>
              </a:spcBef>
            </a:pPr>
            <a:r>
              <a:rPr lang="es-ES_tradnl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Si los SMNA crearan o actualizaran uno o más recursos, ¿qué les gustaría que incluyera o dijera?</a:t>
            </a:r>
            <a:endParaRPr lang="en-US" sz="4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34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E4EB93C4-872D-4D4D-2DFE-D6E521AD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74" b="24996"/>
          <a:stretch/>
        </p:blipFill>
        <p:spPr>
          <a:xfrm>
            <a:off x="8692587" y="3224294"/>
            <a:ext cx="3499413" cy="36705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45A625-E3E6-37DA-01ED-0883CE945E1B}"/>
              </a:ext>
            </a:extLst>
          </p:cNvPr>
          <p:cNvSpPr txBox="1"/>
          <p:nvPr/>
        </p:nvSpPr>
        <p:spPr>
          <a:xfrm>
            <a:off x="0" y="298764"/>
            <a:ext cx="12192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s-ES_tradnl" sz="3800" b="1" dirty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s-ES_tradnl" sz="3800" b="1" dirty="0" smtClean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olviden </a:t>
            </a:r>
            <a:r>
              <a:rPr lang="es-ES_tradnl" sz="3800" b="1" dirty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completar el formulario en </a:t>
            </a:r>
            <a:r>
              <a:rPr lang="es-ES_tradnl" sz="3800" b="1" dirty="0" smtClean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www.na.org/survey</a:t>
            </a:r>
            <a:endParaRPr lang="es-ES_tradnl" sz="3800" b="1" dirty="0" smtClean="0">
              <a:solidFill>
                <a:srgbClr val="002060"/>
              </a:solidFill>
              <a:latin typeface="Bodoni MT" panose="020706030806060202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S_tradnl" sz="3000" dirty="0">
                <a:solidFill>
                  <a:schemeClr val="bg1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Este es uno de los cuatro IDT de este ciclo</a:t>
            </a:r>
            <a:r>
              <a:rPr lang="es-ES_tradnl" sz="3000" dirty="0" smtClean="0">
                <a:solidFill>
                  <a:schemeClr val="bg1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3000" dirty="0">
                <a:solidFill>
                  <a:schemeClr val="bg1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Los otros tres son</a:t>
            </a:r>
            <a:r>
              <a:rPr lang="en-US" sz="3000" dirty="0" smtClean="0">
                <a:solidFill>
                  <a:schemeClr val="bg1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_tradnl" sz="3000" dirty="0">
                <a:solidFill>
                  <a:schemeClr val="bg1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Lenguaje inclusivo y de género neutro en la literatura de </a:t>
            </a:r>
            <a:r>
              <a:rPr lang="es-ES_tradnl" sz="3000" dirty="0" smtClean="0">
                <a:solidFill>
                  <a:schemeClr val="bg1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_tradnl" sz="3000" dirty="0">
                <a:solidFill>
                  <a:schemeClr val="bg1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Re imaginar y revitalizar los comités de servicio (para ampliar el alcance del mensaje de NA, mejorar la comunicación, brindar tutoría y capacitación y hacer el servicio más atractivo y accesible, aprendiendo de nuestra experiencia de los últimos años</a:t>
            </a:r>
            <a:r>
              <a:rPr lang="es-ES_tradnl" sz="3000" dirty="0" smtClean="0">
                <a:solidFill>
                  <a:schemeClr val="bg1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_tradnl" sz="3000" dirty="0">
                <a:solidFill>
                  <a:schemeClr val="bg1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TRD/TAM en lo que se refiere a </a:t>
            </a:r>
            <a:r>
              <a:rPr lang="es-ES_tradnl" sz="3000" dirty="0" smtClean="0">
                <a:solidFill>
                  <a:schemeClr val="bg1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</a:p>
          <a:p>
            <a:pPr>
              <a:spcAft>
                <a:spcPts val="800"/>
              </a:spcAft>
            </a:pPr>
            <a:r>
              <a:rPr lang="es-ES_tradnl" sz="3600" b="1" dirty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A medida que el material del taller esté </a:t>
            </a:r>
            <a:endParaRPr lang="es-ES_tradnl" sz="3600" b="1" dirty="0" smtClean="0">
              <a:solidFill>
                <a:srgbClr val="002060"/>
              </a:solidFill>
              <a:latin typeface="Bodoni MT" panose="020706030806060202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S_tradnl" sz="3600" b="1" dirty="0" smtClean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disponible</a:t>
            </a:r>
            <a:r>
              <a:rPr lang="es-ES_tradnl" sz="3600" b="1" dirty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, se publicará en</a:t>
            </a:r>
            <a:r>
              <a:rPr lang="en-US" sz="3600" b="1" u="sng" dirty="0" smtClean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www.na.org/idt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effectLst/>
              <a:latin typeface="Bodoni MT" panose="020706030806060202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omputer on a table&#10;&#10;Description automatically generated">
            <a:extLst>
              <a:ext uri="{FF2B5EF4-FFF2-40B4-BE49-F238E27FC236}">
                <a16:creationId xmlns:a16="http://schemas.microsoft.com/office/drawing/2014/main" id="{62BC55C4-6734-2697-3D91-2DD2896942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3274" t="-4928" r="11753" b="11193"/>
          <a:stretch/>
        </p:blipFill>
        <p:spPr>
          <a:xfrm>
            <a:off x="8692587" y="3705990"/>
            <a:ext cx="3499413" cy="3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0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92F9C9-0E10-B055-0560-3E922DE88E08}"/>
              </a:ext>
            </a:extLst>
          </p:cNvPr>
          <p:cNvSpPr txBox="1"/>
          <p:nvPr/>
        </p:nvSpPr>
        <p:spPr>
          <a:xfrm>
            <a:off x="3946968" y="439838"/>
            <a:ext cx="802125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563C1"/>
                </a:solidFill>
                <a:effectLst/>
                <a:uFill>
                  <a:solidFill>
                    <a:srgbClr val="0563C1"/>
                  </a:solidFill>
                </a:u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  <a:hlinkClick r:id="rId2"/>
              </a:rPr>
              <a:t>www.na.org/localresources</a:t>
            </a:r>
            <a:endParaRPr lang="en-US" sz="5400" b="1" dirty="0">
              <a:solidFill>
                <a:srgbClr val="0563C1"/>
              </a:solidFill>
              <a:effectLst/>
              <a:uFill>
                <a:solidFill>
                  <a:srgbClr val="0563C1"/>
                </a:solidFill>
              </a:uFill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Bodoni MT" panose="02070603080606020203" pitchFamily="18" charset="77"/>
              </a:rPr>
              <a:t>Recursos de organismos de servicio local</a:t>
            </a:r>
            <a:endParaRPr lang="en-US" sz="4000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B2FF63-7BE0-3E66-E483-8BF9DF5091B1}"/>
              </a:ext>
            </a:extLst>
          </p:cNvPr>
          <p:cNvSpPr txBox="1"/>
          <p:nvPr/>
        </p:nvSpPr>
        <p:spPr>
          <a:xfrm>
            <a:off x="7562126" y="2370319"/>
            <a:ext cx="462987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smtClean="0">
                <a:solidFill>
                  <a:srgbClr val="0563C1"/>
                </a:solidFill>
                <a:effectLst/>
                <a:uFill>
                  <a:solidFill>
                    <a:srgbClr val="0563C1"/>
                  </a:solidFill>
                </a:u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  <a:hlinkClick r:id="rId3"/>
              </a:rPr>
              <a:t>www.na.org/sps</a:t>
            </a:r>
            <a:endParaRPr lang="es-ES_tradnl" sz="5400" b="1" dirty="0" smtClean="0">
              <a:solidFill>
                <a:srgbClr val="0563C1"/>
              </a:solidFill>
              <a:effectLst/>
              <a:uFill>
                <a:solidFill>
                  <a:srgbClr val="0563C1"/>
                </a:solidFill>
              </a:uFill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r>
              <a:rPr lang="es-ES_tradnl" sz="4000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77"/>
                <a:ea typeface="Arial Unicode MS" panose="020B0604020202020204" pitchFamily="34" charset="-128"/>
              </a:rPr>
              <a:t>Folleto de servicio sobre comportamiento problemático y violento que se redactó en 2007</a:t>
            </a:r>
            <a:endParaRPr lang="es-ES_tradnl" sz="4000" dirty="0"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696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DDCDA3-1AB5-E725-8B07-4B515E35CCF2}"/>
              </a:ext>
            </a:extLst>
          </p:cNvPr>
          <p:cNvSpPr txBox="1"/>
          <p:nvPr/>
        </p:nvSpPr>
        <p:spPr>
          <a:xfrm>
            <a:off x="358457" y="323495"/>
            <a:ext cx="11193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Guiada por los aportes de la confraternidad y las respuestas a la encuesta IAC, la Conferencia de Servicio Mundial de 2023 </a:t>
            </a:r>
            <a:endParaRPr lang="es-ES_tradnl" sz="3600" b="1" dirty="0" smtClean="0">
              <a:solidFill>
                <a:srgbClr val="002060"/>
              </a:solidFill>
              <a:latin typeface="Bodoni MT" panose="020706030806060202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3600" b="1" dirty="0" smtClean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seleccionó este </a:t>
            </a:r>
            <a:r>
              <a:rPr lang="es-ES_tradnl" sz="3600" b="1" dirty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tema </a:t>
            </a:r>
            <a:endParaRPr lang="es-ES_tradnl" sz="3600" b="1" dirty="0" smtClean="0">
              <a:solidFill>
                <a:srgbClr val="002060"/>
              </a:solidFill>
              <a:latin typeface="Bodoni MT" panose="020706030806060202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3600" b="1" dirty="0" smtClean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como </a:t>
            </a:r>
            <a:r>
              <a:rPr lang="es-ES_tradnl" sz="3600" b="1" dirty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tema </a:t>
            </a:r>
            <a:r>
              <a:rPr lang="es-ES_tradnl" sz="3600" b="1" dirty="0" smtClean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</a:p>
          <a:p>
            <a:r>
              <a:rPr lang="es-ES_tradnl" sz="3600" b="1" dirty="0" smtClean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discusión</a:t>
            </a:r>
            <a:r>
              <a:rPr lang="es-ES_tradnl" sz="3600" b="1" dirty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s-ES_tradnl" sz="3600" b="1" dirty="0" smtClean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TD.</a:t>
            </a:r>
            <a:endParaRPr lang="en-US" sz="36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white square with a black background&#10;&#10;Description automatically generated">
            <a:extLst>
              <a:ext uri="{FF2B5EF4-FFF2-40B4-BE49-F238E27FC236}">
                <a16:creationId xmlns:a16="http://schemas.microsoft.com/office/drawing/2014/main" id="{82D3400A-0459-22E1-5016-07BC7DDC54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4737100"/>
            <a:ext cx="2120900" cy="212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622" y="1554481"/>
            <a:ext cx="7473142" cy="51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4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B8A28-1946-DC97-FF5F-7BAD21DDCE21}"/>
              </a:ext>
            </a:extLst>
          </p:cNvPr>
          <p:cNvSpPr txBox="1"/>
          <p:nvPr/>
        </p:nvSpPr>
        <p:spPr>
          <a:xfrm>
            <a:off x="272003" y="329878"/>
            <a:ext cx="69505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latin typeface="Bodoni MT" panose="02070603080606020203" pitchFamily="18" charset="0"/>
              </a:rPr>
              <a:t>Este </a:t>
            </a:r>
            <a:r>
              <a:rPr lang="es-ES_tradnl" sz="4400" b="1" dirty="0">
                <a:latin typeface="Bodoni MT" panose="02070603080606020203" pitchFamily="18" charset="0"/>
              </a:rPr>
              <a:t>tema, en esencia, trata sobre nuestra capacidad como confraternidad para llevar el mensaje</a:t>
            </a:r>
            <a:r>
              <a:rPr lang="en-US" sz="4400" b="1" dirty="0" smtClean="0">
                <a:solidFill>
                  <a:srgbClr val="002060"/>
                </a:solidFill>
                <a:effectLst/>
                <a:latin typeface="Bodoni MT" panose="02070603080606020203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/>
                <a:latin typeface="Bodoni MT" panose="02070603080606020203" pitchFamily="18" charset="77"/>
              </a:rPr>
              <a:t>—</a:t>
            </a:r>
            <a:endParaRPr lang="en-US" sz="4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B3617-7C15-49B3-5F45-D9C7A2AEA556}"/>
              </a:ext>
            </a:extLst>
          </p:cNvPr>
          <p:cNvSpPr txBox="1"/>
          <p:nvPr/>
        </p:nvSpPr>
        <p:spPr>
          <a:xfrm>
            <a:off x="441764" y="3432211"/>
            <a:ext cx="40607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si </a:t>
            </a:r>
            <a:r>
              <a:rPr lang="es-ES_tradnl" sz="44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los miembros nuevos no se sienten seguros, no se </a:t>
            </a:r>
            <a:r>
              <a:rPr lang="es-ES_tradnl" sz="4400" dirty="0" smtClean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quedarán</a:t>
            </a:r>
            <a:endParaRPr lang="en-US" sz="4400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B154E-3CDB-8D6B-ED4D-FA7D066FC82C}"/>
              </a:ext>
            </a:extLst>
          </p:cNvPr>
          <p:cNvSpPr txBox="1"/>
          <p:nvPr/>
        </p:nvSpPr>
        <p:spPr>
          <a:xfrm>
            <a:off x="7139474" y="1203936"/>
            <a:ext cx="49693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si </a:t>
            </a:r>
            <a:r>
              <a:rPr lang="es-ES_tradnl" sz="44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los profesionales escuchan cosas negativas sobre NA, dejarán de recomendarnos a sus </a:t>
            </a:r>
            <a:r>
              <a:rPr lang="es-ES_tradnl" sz="4400" dirty="0" smtClean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clientes</a:t>
            </a:r>
            <a:endParaRPr lang="en-US" sz="4400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EF72E-EACE-1382-8F12-BB9C819F659B}"/>
              </a:ext>
            </a:extLst>
          </p:cNvPr>
          <p:cNvSpPr txBox="1"/>
          <p:nvPr/>
        </p:nvSpPr>
        <p:spPr>
          <a:xfrm>
            <a:off x="4796445" y="5411450"/>
            <a:ext cx="7223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y </a:t>
            </a:r>
            <a:r>
              <a:rPr lang="es-ES_tradnl" sz="4400" b="1" dirty="0" smtClean="0">
                <a:solidFill>
                  <a:srgbClr val="00206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los </a:t>
            </a:r>
            <a:r>
              <a:rPr lang="es-ES_tradnl" sz="4400" b="1" dirty="0">
                <a:solidFill>
                  <a:srgbClr val="00206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adictos que nos necesitan nunca nos encuentren. </a:t>
            </a:r>
            <a:endParaRPr lang="en-US" sz="4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639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58B87-B052-C6BC-71E1-AD013BFDE22F}"/>
              </a:ext>
            </a:extLst>
          </p:cNvPr>
          <p:cNvSpPr txBox="1"/>
          <p:nvPr/>
        </p:nvSpPr>
        <p:spPr>
          <a:xfrm>
            <a:off x="335666" y="787713"/>
            <a:ext cx="3414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De </a:t>
            </a:r>
            <a:r>
              <a:rPr lang="en-US" sz="6000" b="1" i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Vivir </a:t>
            </a:r>
            <a:r>
              <a:rPr lang="en-US" sz="6000" b="1" i="1" dirty="0" smtClean="0">
                <a:solidFill>
                  <a:schemeClr val="bg1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Limpios</a:t>
            </a:r>
            <a:r>
              <a:rPr lang="en-US" sz="6000" b="1" i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…</a:t>
            </a:r>
            <a:endParaRPr lang="en-US" sz="60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9AE41-C405-C242-797A-66FBE26433F2}"/>
              </a:ext>
            </a:extLst>
          </p:cNvPr>
          <p:cNvSpPr txBox="1"/>
          <p:nvPr/>
        </p:nvSpPr>
        <p:spPr>
          <a:xfrm>
            <a:off x="5041745" y="804758"/>
            <a:ext cx="6594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“</a:t>
            </a:r>
            <a:r>
              <a:rPr lang="es-ES_tradnl" sz="4800" b="1" dirty="0" smtClean="0">
                <a:solidFill>
                  <a:srgbClr val="00206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Siempre </a:t>
            </a:r>
            <a:r>
              <a:rPr lang="es-ES_tradnl" sz="4800" b="1" dirty="0">
                <a:solidFill>
                  <a:srgbClr val="00206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habíamos buscado la paz y a seguridad que sentimos en </a:t>
            </a:r>
            <a:r>
              <a:rPr lang="es-ES_tradnl" sz="4800" b="1" dirty="0" smtClean="0">
                <a:solidFill>
                  <a:srgbClr val="00206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recuperación</a:t>
            </a:r>
            <a:r>
              <a:rPr lang="en-US" sz="4800" b="1" dirty="0" smtClean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.”</a:t>
            </a:r>
            <a:endParaRPr lang="en-US" sz="48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75A09-F7F0-4C3B-B548-4FFCB563C03C}"/>
              </a:ext>
            </a:extLst>
          </p:cNvPr>
          <p:cNvSpPr txBox="1"/>
          <p:nvPr/>
        </p:nvSpPr>
        <p:spPr>
          <a:xfrm>
            <a:off x="5979621" y="4057233"/>
            <a:ext cx="6049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i="1" dirty="0" smtClean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Tratar </a:t>
            </a:r>
            <a:r>
              <a:rPr lang="es-ES_tradnl" sz="4400" i="1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el comportamiento depredador y problemático es parte de cómo lo denunciamos</a:t>
            </a:r>
            <a:r>
              <a:rPr lang="es-ES_tradnl" sz="4400" i="1" dirty="0" smtClean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.</a:t>
            </a:r>
            <a:endParaRPr lang="en-US" sz="4400" i="1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698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Atmósfera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de </a:t>
            </a:r>
            <a:r>
              <a:rPr lang="es-ES_tradnl" sz="5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recuperación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181337" y="1901425"/>
            <a:ext cx="11829326" cy="532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Una </a:t>
            </a:r>
            <a:r>
              <a:rPr lang="es-ES_tradnl" sz="44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atmósfera de recuperación consiste en garantizar que todos los que necesitan NA se sientan seguros y </a:t>
            </a:r>
            <a:r>
              <a:rPr lang="es-ES_tradnl" sz="4400" dirty="0" smtClean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bienvenidos.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r>
              <a:rPr lang="es-ES_tradnl" sz="4400" i="1" dirty="0" smtClean="0">
                <a:solidFill>
                  <a:srgbClr val="0070C0"/>
                </a:solidFill>
                <a:latin typeface="Bodoni MT" panose="02070603080606020203" pitchFamily="18" charset="77"/>
              </a:rPr>
              <a:t>Anonimato, compartir, escuchar, respeto, </a:t>
            </a:r>
            <a:br>
              <a:rPr lang="es-ES_tradnl" sz="4400" i="1" dirty="0" smtClean="0">
                <a:solidFill>
                  <a:srgbClr val="0070C0"/>
                </a:solidFill>
                <a:latin typeface="Bodoni MT" panose="02070603080606020203" pitchFamily="18" charset="77"/>
              </a:rPr>
            </a:br>
            <a:r>
              <a:rPr lang="es-ES_tradnl" sz="4400" i="1" dirty="0" smtClean="0">
                <a:solidFill>
                  <a:srgbClr val="0070C0"/>
                </a:solidFill>
                <a:latin typeface="Bodoni MT" panose="02070603080606020203" pitchFamily="18" charset="77"/>
              </a:rPr>
              <a:t>no juzgar, y seguridad. </a:t>
            </a:r>
            <a:endParaRPr lang="es-ES_tradnl" sz="4400" i="1" dirty="0" smtClean="0">
              <a:solidFill>
                <a:srgbClr val="0070C0"/>
              </a:solidFill>
              <a:latin typeface="Bodoni MT" panose="02070603080606020203" pitchFamily="18" charset="77"/>
            </a:endParaRPr>
          </a:p>
          <a:p>
            <a:r>
              <a:rPr lang="es-ES_tradnl" sz="5400" b="1" dirty="0" smtClean="0">
                <a:solidFill>
                  <a:srgbClr val="002060"/>
                </a:solidFill>
                <a:latin typeface="Bodoni MT" panose="02070603080606020203" pitchFamily="18" charset="77"/>
              </a:rPr>
              <a:t>¿</a:t>
            </a:r>
            <a:r>
              <a:rPr lang="es-ES_tradnl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Qué más caracteriza una </a:t>
            </a:r>
            <a:endParaRPr lang="es-ES_tradnl" sz="5400" b="1" dirty="0" smtClean="0">
              <a:solidFill>
                <a:srgbClr val="002060"/>
              </a:solidFill>
              <a:latin typeface="Bodoni MT" panose="02070603080606020203" pitchFamily="18" charset="77"/>
            </a:endParaRPr>
          </a:p>
          <a:p>
            <a:r>
              <a:rPr lang="es-ES_tradnl" sz="5400" b="1" dirty="0" smtClean="0">
                <a:solidFill>
                  <a:srgbClr val="002060"/>
                </a:solidFill>
                <a:latin typeface="Bodoni MT" panose="02070603080606020203" pitchFamily="18" charset="77"/>
              </a:rPr>
              <a:t>atmósfera </a:t>
            </a:r>
            <a:r>
              <a:rPr lang="es-ES_tradnl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de recuperación</a:t>
            </a:r>
            <a:r>
              <a:rPr lang="es-ES_tradnl" sz="5400" b="1" dirty="0" smtClean="0">
                <a:solidFill>
                  <a:srgbClr val="002060"/>
                </a:solidFill>
                <a:latin typeface="Bodoni MT" panose="02070603080606020203" pitchFamily="18" charset="77"/>
              </a:rPr>
              <a:t>?</a:t>
            </a:r>
            <a:r>
              <a:rPr lang="en-US" sz="5400" b="1" dirty="0" smtClean="0">
                <a:solidFill>
                  <a:srgbClr val="002060"/>
                </a:solidFill>
                <a:latin typeface="Bodoni MT" panose="02070603080606020203" pitchFamily="18" charset="77"/>
              </a:rPr>
              <a:t> </a:t>
            </a:r>
            <a:endParaRPr lang="en-US" sz="5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1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D75B6F-7C96-45B2-7D99-65FEAE7A78D7}"/>
              </a:ext>
            </a:extLst>
          </p:cNvPr>
          <p:cNvSpPr txBox="1"/>
          <p:nvPr/>
        </p:nvSpPr>
        <p:spPr>
          <a:xfrm>
            <a:off x="0" y="0"/>
            <a:ext cx="1196436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I</a:t>
            </a:r>
            <a:r>
              <a:rPr lang="es-ES_tradnl" sz="4000" dirty="0" smtClean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deas para </a:t>
            </a:r>
            <a:r>
              <a:rPr lang="es-ES_tradnl" sz="4000" dirty="0" smtClean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aumentar</a:t>
            </a:r>
            <a:r>
              <a:rPr lang="es-ES_tradnl" sz="4400" dirty="0" smtClean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la atmósfera de recuperación</a:t>
            </a:r>
            <a:endParaRPr lang="es-ES_tradnl" sz="4400" dirty="0" smtClean="0">
              <a:solidFill>
                <a:srgbClr val="0070C0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3600" dirty="0" smtClean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Liderar con el ejemplo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3600" dirty="0" smtClean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Dar la bienvenida y prestar </a:t>
            </a:r>
          </a:p>
          <a:p>
            <a:pPr marL="91440">
              <a:lnSpc>
                <a:spcPts val="3620"/>
              </a:lnSpc>
              <a:spcBef>
                <a:spcPts val="1200"/>
              </a:spcBef>
            </a:pPr>
            <a:r>
              <a:rPr lang="es-ES_tradnl" sz="3600" dirty="0" smtClean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  </a:t>
            </a:r>
            <a:r>
              <a:rPr lang="es-ES_tradnl" sz="3600" dirty="0" smtClean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atención a los recién llegados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3600" dirty="0" smtClean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Crear un ambiente de reunión </a:t>
            </a:r>
          </a:p>
          <a:p>
            <a:pPr marL="91440">
              <a:lnSpc>
                <a:spcPts val="3620"/>
              </a:lnSpc>
              <a:spcBef>
                <a:spcPts val="1200"/>
              </a:spcBef>
            </a:pPr>
            <a:r>
              <a:rPr lang="es-ES_tradnl" sz="3600" dirty="0" smtClean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  seguro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3600" dirty="0" smtClean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Compartir de una manera con la que </a:t>
            </a:r>
          </a:p>
          <a:p>
            <a:pPr marL="91440">
              <a:lnSpc>
                <a:spcPts val="3620"/>
              </a:lnSpc>
              <a:spcBef>
                <a:spcPts val="1200"/>
              </a:spcBef>
            </a:pPr>
            <a:r>
              <a:rPr lang="es-ES_tradnl" sz="3600" dirty="0" smtClean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  </a:t>
            </a:r>
            <a:r>
              <a:rPr lang="es-ES_tradnl" sz="3600" dirty="0" smtClean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otros miembros puedan identificarse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3600" dirty="0" smtClean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Asesorar a servidores de confianza </a:t>
            </a:r>
            <a:br>
              <a:rPr lang="es-ES_tradnl" sz="3600" dirty="0" smtClean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</a:br>
            <a:endParaRPr lang="es-ES_tradnl" sz="3600" dirty="0" smtClean="0">
              <a:solidFill>
                <a:srgbClr val="0070C0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3600" dirty="0" smtClean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Unidad del grupo</a:t>
            </a:r>
            <a:endParaRPr lang="es-ES_tradnl" sz="3600" dirty="0">
              <a:solidFill>
                <a:srgbClr val="0070C0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553C8-FB4D-2356-31A0-E0B8A81DDD3F}"/>
              </a:ext>
            </a:extLst>
          </p:cNvPr>
          <p:cNvSpPr txBox="1"/>
          <p:nvPr/>
        </p:nvSpPr>
        <p:spPr>
          <a:xfrm>
            <a:off x="7994073" y="1978430"/>
            <a:ext cx="4197927" cy="394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980"/>
              </a:lnSpc>
              <a:spcBef>
                <a:spcPts val="2400"/>
              </a:spcBef>
            </a:pPr>
            <a:r>
              <a:rPr lang="es-ES_tradnl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¿Qué más contribuye con una atmósfera de recuperación? </a:t>
            </a:r>
            <a:endParaRPr lang="en-US" sz="5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278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Comportamientos negativos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181337" y="1901425"/>
            <a:ext cx="118293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Debemos </a:t>
            </a:r>
            <a:r>
              <a:rPr lang="es-ES_tradnl" sz="44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llegar a un entendimiento común del problema antes de que podamos buscar una solución</a:t>
            </a:r>
            <a:r>
              <a:rPr lang="es-ES_tradnl" sz="4400" dirty="0" smtClean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.</a:t>
            </a:r>
          </a:p>
          <a:p>
            <a:r>
              <a:rPr lang="es-ES_tradnl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Una forma de pensar en el comportamiento problemático en general es el </a:t>
            </a:r>
            <a:r>
              <a:rPr lang="es-ES_tradnl" sz="4400" i="1" dirty="0" smtClean="0">
                <a:solidFill>
                  <a:srgbClr val="0070C0"/>
                </a:solidFill>
                <a:latin typeface="Bodoni MT" panose="02070603080606020203" pitchFamily="18" charset="77"/>
              </a:rPr>
              <a:t>comportamiento</a:t>
            </a:r>
          </a:p>
          <a:p>
            <a:r>
              <a:rPr lang="es-ES_tradnl" sz="4400" i="1" dirty="0" smtClean="0">
                <a:solidFill>
                  <a:srgbClr val="0070C0"/>
                </a:solidFill>
                <a:latin typeface="Bodoni MT" panose="02070603080606020203" pitchFamily="18" charset="77"/>
              </a:rPr>
              <a:t>que </a:t>
            </a:r>
            <a:r>
              <a:rPr lang="es-ES_tradnl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interfiere con la paz, la seguridad y la </a:t>
            </a:r>
            <a:endParaRPr lang="es-ES_tradnl" sz="4400" i="1" dirty="0" smtClean="0">
              <a:solidFill>
                <a:srgbClr val="0070C0"/>
              </a:solidFill>
              <a:latin typeface="Bodoni MT" panose="02070603080606020203" pitchFamily="18" charset="77"/>
            </a:endParaRPr>
          </a:p>
          <a:p>
            <a:r>
              <a:rPr lang="es-ES_tradnl" sz="4400" i="1" dirty="0" smtClean="0">
                <a:solidFill>
                  <a:srgbClr val="0070C0"/>
                </a:solidFill>
                <a:latin typeface="Bodoni MT" panose="02070603080606020203" pitchFamily="18" charset="77"/>
              </a:rPr>
              <a:t>integridad </a:t>
            </a:r>
            <a:r>
              <a:rPr lang="es-ES_tradnl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de una reunión y sus miembros</a:t>
            </a:r>
            <a:endParaRPr lang="en-US" sz="5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8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Bodoni MT" panose="02070603080606020203" pitchFamily="18" charset="77"/>
              </a:rPr>
              <a:t>Comportamientos negativos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0" y="1793360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s-ES_tradnl" sz="4400" i="1" dirty="0" smtClean="0">
                <a:solidFill>
                  <a:srgbClr val="0070C0"/>
                </a:solidFill>
                <a:latin typeface="Bodoni MT" panose="02070603080606020203" pitchFamily="18" charset="77"/>
              </a:rPr>
              <a:t>El comportamiento depredador ocurre cuando un miembro, consciente o inconscientemente, se aprovecha de la vulnerabilidad de otro miembro. </a:t>
            </a:r>
          </a:p>
          <a:p>
            <a:pPr>
              <a:spcBef>
                <a:spcPts val="2400"/>
              </a:spcBef>
            </a:pPr>
            <a:r>
              <a:rPr lang="es-ES_tradnl" sz="4200" dirty="0" smtClean="0">
                <a:solidFill>
                  <a:srgbClr val="0070C0"/>
                </a:solidFill>
                <a:latin typeface="Bodoni MT" panose="02070603080606020203" pitchFamily="18" charset="77"/>
              </a:rPr>
              <a:t>A veces el comportamiento es descarado, a veces es  sutil</a:t>
            </a:r>
          </a:p>
          <a:p>
            <a:pPr marL="754380" indent="-3886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_tradnl" sz="4200" dirty="0" smtClean="0">
                <a:solidFill>
                  <a:srgbClr val="0070C0"/>
                </a:solidFill>
                <a:latin typeface="Bodoni MT" panose="02070603080606020203" pitchFamily="18" charset="77"/>
              </a:rPr>
              <a:t>Se caracteriza por la manipulación</a:t>
            </a:r>
          </a:p>
          <a:p>
            <a:pPr marL="754380" indent="-3886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_tradnl" sz="4200" dirty="0" smtClean="0">
                <a:solidFill>
                  <a:srgbClr val="0070C0"/>
                </a:solidFill>
                <a:latin typeface="Bodoni MT" panose="02070603080606020203" pitchFamily="18" charset="77"/>
              </a:rPr>
              <a:t>Connotación sexual o apunta a la sexualidad</a:t>
            </a:r>
            <a:endParaRPr lang="es-ES_tradnl" sz="4200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612143" cy="161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954</Words>
  <Application>Microsoft Office PowerPoint</Application>
  <PresentationFormat>Widescreen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Bodoni MT</vt:lpstr>
      <vt:lpstr>Calibri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Fowler</dc:creator>
  <cp:lastModifiedBy>Johnny Lamprea</cp:lastModifiedBy>
  <cp:revision>35</cp:revision>
  <dcterms:created xsi:type="dcterms:W3CDTF">2023-08-24T14:54:00Z</dcterms:created>
  <dcterms:modified xsi:type="dcterms:W3CDTF">2023-09-03T23:18:18Z</dcterms:modified>
</cp:coreProperties>
</file>