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2" r:id="rId4"/>
    <p:sldId id="263" r:id="rId5"/>
    <p:sldId id="267" r:id="rId6"/>
    <p:sldId id="266" r:id="rId7"/>
    <p:sldId id="268" r:id="rId8"/>
    <p:sldId id="265" r:id="rId9"/>
    <p:sldId id="269" r:id="rId10"/>
    <p:sldId id="259" r:id="rId11"/>
    <p:sldId id="270" r:id="rId12"/>
    <p:sldId id="271" r:id="rId13"/>
    <p:sldId id="261" r:id="rId14"/>
  </p:sldIdLst>
  <p:sldSz cx="12192000" cy="6858000"/>
  <p:notesSz cx="6858000" cy="9144000"/>
  <p:defaultTextStyle>
    <a:defPPr>
      <a:defRPr lang="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D100"/>
    <a:srgbClr val="F14A62"/>
    <a:srgbClr val="6B6FED"/>
    <a:srgbClr val="575A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1"/>
    <p:restoredTop sz="94729"/>
  </p:normalViewPr>
  <p:slideViewPr>
    <p:cSldViewPr snapToGrid="0">
      <p:cViewPr varScale="1">
        <p:scale>
          <a:sx n="109" d="100"/>
          <a:sy n="109" d="100"/>
        </p:scale>
        <p:origin x="66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25760-9528-409C-AC7B-94F1768BC801}" type="datetimeFigureOut">
              <a:rPr lang="es-ES_tradnl" smtClean="0"/>
              <a:t>27/02/2024</a:t>
            </a:fld>
            <a:endParaRPr lang="es-ES_trad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ACACFD-49A7-4ADA-B1B8-42D4994F74D4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8229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ACACFD-49A7-4ADA-B1B8-42D4994F74D4}" type="slidenum">
              <a:rPr lang="es-ES_tradnl" smtClean="0"/>
              <a:t>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18863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6B6F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56F99-E42A-AF23-0C56-A92752A2FB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DAE5D2-14FB-61F6-8FE0-A33E706643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73653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2E8DC-9EFD-7341-08D1-4057D3469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170816-F470-6B18-D553-2F2992B6DC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4304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56441-B4FF-6A18-1027-0E6776314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53598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3206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solidFill>
          <a:srgbClr val="FBD1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3852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bg>
      <p:bgPr>
        <a:solidFill>
          <a:srgbClr val="F14A62">
            <a:alpha val="7616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4867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bg>
      <p:bgPr>
        <a:solidFill>
          <a:srgbClr val="6B6FED">
            <a:alpha val="4892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4166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CC37B1-2D9B-069E-2E1B-336FA36FA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CF2D9C-2D72-526E-5AB2-493E4D4E51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27369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4" r:id="rId3"/>
    <p:sldLayoutId id="2147483655" r:id="rId4"/>
    <p:sldLayoutId id="2147483656" r:id="rId5"/>
    <p:sldLayoutId id="2147483658" r:id="rId6"/>
    <p:sldLayoutId id="214748365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Gill Sans MT" panose="020B0502020104020203" pitchFamily="34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artoon of a hat with objects in it&#10;&#10;Description automatically generated">
            <a:extLst>
              <a:ext uri="{FF2B5EF4-FFF2-40B4-BE49-F238E27FC236}">
                <a16:creationId xmlns:a16="http://schemas.microsoft.com/office/drawing/2014/main" id="{D9486756-F3F1-BD2D-15AF-9E41A659B3C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752" r="8834"/>
          <a:stretch/>
        </p:blipFill>
        <p:spPr>
          <a:xfrm>
            <a:off x="4437413" y="0"/>
            <a:ext cx="7754587" cy="665611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8B260D3-1777-5653-09AC-A9FE30B156A3}"/>
              </a:ext>
            </a:extLst>
          </p:cNvPr>
          <p:cNvSpPr txBox="1"/>
          <p:nvPr/>
        </p:nvSpPr>
        <p:spPr>
          <a:xfrm>
            <a:off x="425532" y="570015"/>
            <a:ext cx="5537860" cy="3426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500"/>
              </a:lnSpc>
            </a:pPr>
            <a:r>
              <a:rPr lang="es" sz="6000" b="1" dirty="0" smtClean="0">
                <a:solidFill>
                  <a:schemeClr val="bg1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Re imaginar </a:t>
            </a:r>
            <a:r>
              <a:rPr lang="es" sz="6000" b="1" dirty="0">
                <a:solidFill>
                  <a:schemeClr val="bg1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y revitalizar los comités de servicio</a:t>
            </a:r>
          </a:p>
        </p:txBody>
      </p:sp>
      <p:pic>
        <p:nvPicPr>
          <p:cNvPr id="10" name="Picture 9" descr="A black and gold logo&#10;&#10;Description automatically generated">
            <a:extLst>
              <a:ext uri="{FF2B5EF4-FFF2-40B4-BE49-F238E27FC236}">
                <a16:creationId xmlns:a16="http://schemas.microsoft.com/office/drawing/2014/main" id="{546AB185-5130-BD33-D65B-5CFF829CF9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711" y="4700318"/>
            <a:ext cx="1828800" cy="195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384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171968D-7717-08D7-09D8-B5836CFDBDDB}"/>
              </a:ext>
            </a:extLst>
          </p:cNvPr>
          <p:cNvSpPr/>
          <p:nvPr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F14A6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CC3AA8-A41A-4F2B-0CCA-E5271B6B8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11648049" cy="1325563"/>
          </a:xfrm>
        </p:spPr>
        <p:txBody>
          <a:bodyPr>
            <a:noAutofit/>
          </a:bodyPr>
          <a:lstStyle/>
          <a:p>
            <a:r>
              <a:rPr lang="es" sz="5400" dirty="0">
                <a:solidFill>
                  <a:schemeClr val="bg1"/>
                </a:solidFill>
              </a:rPr>
              <a:t>Configuración de grupos pequeños</a:t>
            </a:r>
          </a:p>
        </p:txBody>
      </p:sp>
      <p:pic>
        <p:nvPicPr>
          <p:cNvPr id="6" name="Picture 5" descr="A blue squares on a black background&#10;&#10;Description automatically generated">
            <a:extLst>
              <a:ext uri="{FF2B5EF4-FFF2-40B4-BE49-F238E27FC236}">
                <a16:creationId xmlns:a16="http://schemas.microsoft.com/office/drawing/2014/main" id="{5C3D058E-C7A8-ADD4-2B52-E72F845439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7798" y="1040189"/>
            <a:ext cx="1913662" cy="118581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6C05D7A-0859-C353-7A01-58E75A5499FF}"/>
              </a:ext>
            </a:extLst>
          </p:cNvPr>
          <p:cNvSpPr txBox="1"/>
          <p:nvPr/>
        </p:nvSpPr>
        <p:spPr>
          <a:xfrm>
            <a:off x="768205" y="1633097"/>
            <a:ext cx="8622930" cy="5260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91540" lvl="1" indent="-434340">
              <a:lnSpc>
                <a:spcPts val="4860"/>
              </a:lnSpc>
              <a:spcBef>
                <a:spcPts val="1200"/>
              </a:spcBef>
              <a:spcAft>
                <a:spcPts val="1800"/>
              </a:spcAft>
              <a:buFont typeface="Symbol" pitchFamily="2" charset="2"/>
              <a:buChar char=""/>
            </a:pPr>
            <a:r>
              <a:rPr lang="es" sz="4400" dirty="0">
                <a:solidFill>
                  <a:srgbClr val="F14A62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Necesitará un facilitador y alguien que tome notas.</a:t>
            </a:r>
          </a:p>
          <a:p>
            <a:pPr marL="891540" lvl="1" indent="-434340">
              <a:lnSpc>
                <a:spcPts val="4860"/>
              </a:lnSpc>
              <a:spcBef>
                <a:spcPts val="1200"/>
              </a:spcBef>
              <a:spcAft>
                <a:spcPts val="1800"/>
              </a:spcAft>
              <a:buFont typeface="Symbol" pitchFamily="2" charset="2"/>
              <a:buChar char=""/>
            </a:pPr>
            <a:r>
              <a:rPr lang="es" sz="4400" dirty="0">
                <a:solidFill>
                  <a:srgbClr val="F14A62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Revise las reglas básicas, las pautas para </a:t>
            </a:r>
            <a:r>
              <a:rPr lang="es" sz="4400" dirty="0" smtClean="0">
                <a:solidFill>
                  <a:srgbClr val="F14A62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el intercambio </a:t>
            </a:r>
            <a:r>
              <a:rPr lang="es" sz="4400" dirty="0">
                <a:solidFill>
                  <a:srgbClr val="F14A62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de ideas y las instrucciones del facilitador.</a:t>
            </a:r>
          </a:p>
          <a:p>
            <a:pPr marL="891540" lvl="1" indent="-434340">
              <a:lnSpc>
                <a:spcPts val="4860"/>
              </a:lnSpc>
              <a:spcBef>
                <a:spcPts val="1200"/>
              </a:spcBef>
              <a:spcAft>
                <a:spcPts val="1800"/>
              </a:spcAft>
              <a:buFont typeface="Symbol" pitchFamily="2" charset="2"/>
              <a:buChar char=""/>
            </a:pPr>
            <a:r>
              <a:rPr lang="es" sz="4400" dirty="0">
                <a:solidFill>
                  <a:srgbClr val="F14A62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¡</a:t>
            </a:r>
            <a:r>
              <a:rPr lang="es" sz="4400" dirty="0" smtClean="0">
                <a:solidFill>
                  <a:srgbClr val="F14A62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Escriba </a:t>
            </a:r>
            <a:r>
              <a:rPr lang="es" sz="4400" dirty="0">
                <a:solidFill>
                  <a:srgbClr val="F14A62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claramente!</a:t>
            </a:r>
          </a:p>
        </p:txBody>
      </p:sp>
      <p:pic>
        <p:nvPicPr>
          <p:cNvPr id="9" name="Picture 8" descr="A yellow line on a black background&#10;&#10;Description automatically generated">
            <a:extLst>
              <a:ext uri="{FF2B5EF4-FFF2-40B4-BE49-F238E27FC236}">
                <a16:creationId xmlns:a16="http://schemas.microsoft.com/office/drawing/2014/main" id="{8DAD7390-A0D8-7F0B-6D8C-FDF471038D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91136" y="2226005"/>
            <a:ext cx="1916526" cy="4039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769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171968D-7717-08D7-09D8-B5836CFDBDDB}"/>
              </a:ext>
            </a:extLst>
          </p:cNvPr>
          <p:cNvSpPr/>
          <p:nvPr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F14A6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44107C-9558-1971-283B-B3C20A916842}"/>
              </a:ext>
            </a:extLst>
          </p:cNvPr>
          <p:cNvSpPr txBox="1"/>
          <p:nvPr/>
        </p:nvSpPr>
        <p:spPr>
          <a:xfrm>
            <a:off x="360218" y="1399498"/>
            <a:ext cx="11963080" cy="14516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>
              <a:lnSpc>
                <a:spcPts val="4660"/>
              </a:lnSpc>
              <a:spcAft>
                <a:spcPts val="1200"/>
              </a:spcAft>
              <a:buClr>
                <a:srgbClr val="6B6FED"/>
              </a:buClr>
              <a:buFont typeface="+mj-lt"/>
              <a:buAutoNum type="arabicPeriod"/>
            </a:pPr>
            <a:r>
              <a:rPr lang="es" sz="40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Primero, </a:t>
            </a:r>
            <a:r>
              <a:rPr lang="es" sz="4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definan </a:t>
            </a:r>
            <a:r>
              <a:rPr lang="es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un objetivo.</a:t>
            </a:r>
          </a:p>
          <a:p>
            <a:pPr marL="914400" marR="0" lvl="0" indent="-914400">
              <a:lnSpc>
                <a:spcPts val="4660"/>
              </a:lnSpc>
              <a:spcAft>
                <a:spcPts val="1200"/>
              </a:spcAft>
              <a:buClr>
                <a:srgbClr val="6B6FED"/>
              </a:buClr>
              <a:buFont typeface="+mj-lt"/>
              <a:buAutoNum type="arabicPeriod"/>
            </a:pPr>
            <a:r>
              <a:rPr lang="es" sz="40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A continuación, </a:t>
            </a:r>
            <a:r>
              <a:rPr lang="es" sz="40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analicen </a:t>
            </a:r>
            <a:r>
              <a:rPr lang="es" sz="40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ideas para alcanzar la meta.</a:t>
            </a:r>
          </a:p>
        </p:txBody>
      </p:sp>
      <p:pic>
        <p:nvPicPr>
          <p:cNvPr id="6" name="Picture 5" descr="A blue squares on a black background&#10;&#10;Description automatically generated">
            <a:extLst>
              <a:ext uri="{FF2B5EF4-FFF2-40B4-BE49-F238E27FC236}">
                <a16:creationId xmlns:a16="http://schemas.microsoft.com/office/drawing/2014/main" id="{5C3D058E-C7A8-ADD4-2B52-E72F845439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6362" y="939522"/>
            <a:ext cx="1913662" cy="118581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2A43CD8-02CA-B1DC-7967-C50F5E429198}"/>
              </a:ext>
            </a:extLst>
          </p:cNvPr>
          <p:cNvSpPr txBox="1"/>
          <p:nvPr/>
        </p:nvSpPr>
        <p:spPr>
          <a:xfrm>
            <a:off x="257054" y="2948683"/>
            <a:ext cx="11471564" cy="2746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91540" lvl="1" indent="-434340">
              <a:lnSpc>
                <a:spcPts val="3860"/>
              </a:lnSpc>
              <a:spcBef>
                <a:spcPts val="600"/>
              </a:spcBef>
              <a:buFont typeface="Symbol" pitchFamily="2" charset="2"/>
              <a:buChar char=""/>
            </a:pPr>
            <a:r>
              <a:rPr lang="es" sz="3600" dirty="0">
                <a:solidFill>
                  <a:srgbClr val="6B6FED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¿</a:t>
            </a:r>
            <a:r>
              <a:rPr lang="es" sz="3600" dirty="0" smtClean="0">
                <a:solidFill>
                  <a:srgbClr val="6B6FED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Necesitan </a:t>
            </a:r>
            <a:r>
              <a:rPr lang="es" sz="3600" dirty="0">
                <a:solidFill>
                  <a:srgbClr val="6B6FED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hacer cambios estructurales?</a:t>
            </a:r>
          </a:p>
          <a:p>
            <a:pPr marL="891540" lvl="1" indent="-434340">
              <a:lnSpc>
                <a:spcPts val="3860"/>
              </a:lnSpc>
              <a:spcBef>
                <a:spcPts val="600"/>
              </a:spcBef>
              <a:buFont typeface="Symbol" pitchFamily="2" charset="2"/>
              <a:buChar char=""/>
            </a:pPr>
            <a:r>
              <a:rPr lang="es" sz="3600" dirty="0">
                <a:solidFill>
                  <a:srgbClr val="6B6FED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¿</a:t>
            </a:r>
            <a:r>
              <a:rPr lang="es" sz="3600" dirty="0" smtClean="0">
                <a:solidFill>
                  <a:srgbClr val="6B6FED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Necesitan </a:t>
            </a:r>
            <a:r>
              <a:rPr lang="es" sz="3600" dirty="0">
                <a:solidFill>
                  <a:srgbClr val="6B6FED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redefinir algunas de las funciones y responsabilidades de sus servidores de confianza?</a:t>
            </a:r>
          </a:p>
          <a:p>
            <a:pPr marL="891540" lvl="1" indent="-434340">
              <a:lnSpc>
                <a:spcPts val="3860"/>
              </a:lnSpc>
              <a:spcBef>
                <a:spcPts val="600"/>
              </a:spcBef>
              <a:buFont typeface="Symbol" pitchFamily="2" charset="2"/>
              <a:buChar char=""/>
            </a:pPr>
            <a:r>
              <a:rPr lang="es" sz="3600" dirty="0">
                <a:solidFill>
                  <a:srgbClr val="6B6FED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¿</a:t>
            </a:r>
            <a:r>
              <a:rPr lang="es" sz="3600" dirty="0" smtClean="0">
                <a:solidFill>
                  <a:srgbClr val="6B6FED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Necesitan </a:t>
            </a:r>
            <a:r>
              <a:rPr lang="es" sz="3600" dirty="0">
                <a:solidFill>
                  <a:srgbClr val="6B6FED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recursos adicionales para ayudar a alcanzar este objetivo?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28B097A-3379-59F1-2E39-359FB4C12ACA}"/>
              </a:ext>
            </a:extLst>
          </p:cNvPr>
          <p:cNvSpPr txBox="1"/>
          <p:nvPr/>
        </p:nvSpPr>
        <p:spPr>
          <a:xfrm>
            <a:off x="360218" y="5963594"/>
            <a:ext cx="11471564" cy="695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>
              <a:lnSpc>
                <a:spcPts val="4660"/>
              </a:lnSpc>
              <a:spcAft>
                <a:spcPts val="1200"/>
              </a:spcAft>
              <a:buClr>
                <a:srgbClr val="6B6FED"/>
              </a:buClr>
              <a:buFont typeface="+mj-lt"/>
              <a:buAutoNum type="arabicPeriod" startAt="3"/>
            </a:pPr>
            <a:r>
              <a:rPr lang="es" sz="40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Prioricen </a:t>
            </a:r>
            <a:r>
              <a:rPr lang="es" sz="40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una idea.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5B7F445-61C6-40EA-AF01-0CA168EEE832}"/>
              </a:ext>
            </a:extLst>
          </p:cNvPr>
          <p:cNvSpPr txBox="1">
            <a:spLocks/>
          </p:cNvSpPr>
          <p:nvPr/>
        </p:nvSpPr>
        <p:spPr>
          <a:xfrm>
            <a:off x="-1" y="0"/>
            <a:ext cx="1164804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latin typeface="Gill Sans MT" panose="020B0502020104020203" pitchFamily="34" charset="77"/>
                <a:ea typeface="+mj-ea"/>
                <a:cs typeface="+mj-cs"/>
              </a:defRPr>
            </a:lvl1pPr>
          </a:lstStyle>
          <a:p>
            <a:r>
              <a:rPr lang="es" sz="5400">
                <a:solidFill>
                  <a:schemeClr val="bg1"/>
                </a:solidFill>
              </a:rPr>
              <a:t>Configuración de grupos pequeños</a:t>
            </a:r>
            <a:endParaRPr lang="es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748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CF960D31-E67D-15D4-9D5C-CFDA38C5556B}"/>
              </a:ext>
            </a:extLst>
          </p:cNvPr>
          <p:cNvSpPr txBox="1"/>
          <p:nvPr/>
        </p:nvSpPr>
        <p:spPr>
          <a:xfrm>
            <a:off x="3171851" y="2105236"/>
            <a:ext cx="8105332" cy="795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>
              <a:lnSpc>
                <a:spcPts val="5360"/>
              </a:lnSpc>
              <a:spcAft>
                <a:spcPts val="1200"/>
              </a:spcAft>
              <a:buClr>
                <a:srgbClr val="6B6FED"/>
              </a:buClr>
            </a:pPr>
            <a:r>
              <a:rPr lang="es" sz="54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Crear </a:t>
            </a:r>
            <a:r>
              <a:rPr lang="es" sz="54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un plan de acción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20A0B4F-0D8A-C23E-6738-181E1D45EC5E}"/>
              </a:ext>
            </a:extLst>
          </p:cNvPr>
          <p:cNvSpPr/>
          <p:nvPr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6B6FE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50C5EE6-35DA-3F87-D003-3ECE6F7A69A8}"/>
              </a:ext>
            </a:extLst>
          </p:cNvPr>
          <p:cNvSpPr txBox="1">
            <a:spLocks/>
          </p:cNvSpPr>
          <p:nvPr/>
        </p:nvSpPr>
        <p:spPr>
          <a:xfrm>
            <a:off x="494297" y="185621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latin typeface="Gill Sans MT" panose="020B0502020104020203" pitchFamily="34" charset="77"/>
                <a:ea typeface="+mj-ea"/>
                <a:cs typeface="+mj-cs"/>
              </a:defRPr>
            </a:lvl1pPr>
          </a:lstStyle>
          <a:p>
            <a:r>
              <a:rPr lang="es" sz="6200" dirty="0">
                <a:solidFill>
                  <a:schemeClr val="bg1"/>
                </a:solidFill>
              </a:rPr>
              <a:t>Discusión en grupo grande</a:t>
            </a:r>
          </a:p>
        </p:txBody>
      </p:sp>
      <p:pic>
        <p:nvPicPr>
          <p:cNvPr id="11" name="Picture 10" descr="A blue squares on a black background&#10;&#10;Description automatically generated">
            <a:extLst>
              <a:ext uri="{FF2B5EF4-FFF2-40B4-BE49-F238E27FC236}">
                <a16:creationId xmlns:a16="http://schemas.microsoft.com/office/drawing/2014/main" id="{A38CA06F-035C-37B6-B84E-71A2DCCC59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69613" y="1023780"/>
            <a:ext cx="1745247" cy="108145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25EA65A5-BA2C-474B-8B36-97E014A2C9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96805"/>
            <a:ext cx="2748322" cy="5486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EC55C40-331A-4447-921B-BF1BBC0B8774}"/>
              </a:ext>
            </a:extLst>
          </p:cNvPr>
          <p:cNvSpPr txBox="1"/>
          <p:nvPr/>
        </p:nvSpPr>
        <p:spPr>
          <a:xfrm>
            <a:off x="3608893" y="3326539"/>
            <a:ext cx="7533344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lvl="0" indent="-571500">
              <a:buFont typeface="Wingdings" panose="05000000000000000000" pitchFamily="2" charset="2"/>
              <a:buChar char="Ø"/>
            </a:pPr>
            <a:r>
              <a:rPr lang="es" sz="4000" b="1" dirty="0">
                <a:solidFill>
                  <a:schemeClr val="bg2">
                    <a:lumMod val="50000"/>
                  </a:schemeClr>
                </a:solidFill>
              </a:rPr>
              <a:t>¿Quién va a hacer el trabajo?</a:t>
            </a:r>
          </a:p>
          <a:p>
            <a:pPr marL="571500" lvl="0" indent="-571500">
              <a:buFont typeface="Wingdings" panose="05000000000000000000" pitchFamily="2" charset="2"/>
              <a:buChar char="Ø"/>
            </a:pPr>
            <a:r>
              <a:rPr lang="es" sz="4000" b="1" dirty="0">
                <a:solidFill>
                  <a:schemeClr val="bg2">
                    <a:lumMod val="50000"/>
                  </a:schemeClr>
                </a:solidFill>
              </a:rPr>
              <a:t>¿Qué van a hacer exactamente?</a:t>
            </a:r>
          </a:p>
          <a:p>
            <a:pPr marL="571500" lvl="0" indent="-571500">
              <a:buFont typeface="Wingdings" panose="05000000000000000000" pitchFamily="2" charset="2"/>
              <a:buChar char="Ø"/>
            </a:pPr>
            <a:r>
              <a:rPr lang="es" sz="4000" b="1" dirty="0">
                <a:solidFill>
                  <a:schemeClr val="bg2">
                    <a:lumMod val="50000"/>
                  </a:schemeClr>
                </a:solidFill>
              </a:rPr>
              <a:t>¿Cuándo estará hecho?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s" sz="4000" b="1" dirty="0">
                <a:solidFill>
                  <a:schemeClr val="bg2">
                    <a:lumMod val="50000"/>
                  </a:schemeClr>
                </a:solidFill>
              </a:rPr>
              <a:t>¿Y cuánto costará?</a:t>
            </a:r>
            <a:endParaRPr lang="en-US" sz="40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7736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81B9718F-5162-3DB7-9D9A-09F3C0442A58}"/>
              </a:ext>
            </a:extLst>
          </p:cNvPr>
          <p:cNvSpPr txBox="1">
            <a:spLocks/>
          </p:cNvSpPr>
          <p:nvPr/>
        </p:nvSpPr>
        <p:spPr>
          <a:xfrm>
            <a:off x="191983" y="195656"/>
            <a:ext cx="5009408" cy="144278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0" kern="1200">
                <a:solidFill>
                  <a:schemeClr val="tx1"/>
                </a:solidFill>
                <a:latin typeface="Gill Sans MT" panose="020B0502020104020203" pitchFamily="34" charset="77"/>
                <a:ea typeface="+mj-ea"/>
                <a:cs typeface="+mj-cs"/>
              </a:defRPr>
            </a:lvl1pPr>
          </a:lstStyle>
          <a:p>
            <a:pPr algn="l"/>
            <a:r>
              <a:rPr lang="es" sz="6600" i="1" dirty="0">
                <a:solidFill>
                  <a:srgbClr val="FBD100"/>
                </a:solidFill>
              </a:rPr>
              <a:t>Gracias </a:t>
            </a:r>
            <a:r>
              <a:rPr lang="es" sz="5400" i="1" dirty="0">
                <a:solidFill>
                  <a:srgbClr val="FBD100"/>
                </a:solidFill>
              </a:rPr>
              <a:t>!</a:t>
            </a:r>
            <a:r>
              <a:rPr lang="en-US" sz="5400" i="1" dirty="0">
                <a:solidFill>
                  <a:schemeClr val="bg1"/>
                </a:solidFill>
              </a:rPr>
              <a:t/>
            </a:r>
            <a:br>
              <a:rPr lang="en-US" sz="5400" i="1" dirty="0">
                <a:solidFill>
                  <a:schemeClr val="bg1"/>
                </a:solidFill>
              </a:rPr>
            </a:br>
            <a:endParaRPr lang="en-US" sz="5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18866C-9DB8-2BC8-E90C-0A374A4EBCAC}"/>
              </a:ext>
            </a:extLst>
          </p:cNvPr>
          <p:cNvSpPr txBox="1"/>
          <p:nvPr/>
        </p:nvSpPr>
        <p:spPr>
          <a:xfrm>
            <a:off x="309489" y="1202723"/>
            <a:ext cx="11513165" cy="27030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ts val="6000"/>
              </a:lnSpc>
              <a:spcBef>
                <a:spcPts val="600"/>
              </a:spcBef>
              <a:spcAft>
                <a:spcPts val="600"/>
              </a:spcAft>
            </a:pPr>
            <a:r>
              <a:rPr lang="es" sz="4400" b="1" dirty="0">
                <a:solidFill>
                  <a:srgbClr val="FBD100"/>
                </a:solidFill>
                <a:latin typeface="Gill Sans MT" panose="020B0502020104020203" pitchFamily="34" charset="77"/>
              </a:rPr>
              <a:t>Esperamos que el trabajo </a:t>
            </a:r>
            <a:r>
              <a:rPr lang="es" sz="4400" b="1" dirty="0" smtClean="0">
                <a:solidFill>
                  <a:srgbClr val="FBD100"/>
                </a:solidFill>
                <a:latin typeface="Gill Sans MT" panose="020B0502020104020203" pitchFamily="34" charset="77"/>
              </a:rPr>
              <a:t>del día de hoy </a:t>
            </a:r>
            <a:r>
              <a:rPr lang="es" sz="4400" b="1" dirty="0">
                <a:solidFill>
                  <a:srgbClr val="FBD100"/>
                </a:solidFill>
                <a:latin typeface="Gill Sans MT" panose="020B0502020104020203" pitchFamily="34" charset="77"/>
              </a:rPr>
              <a:t>ayude a </a:t>
            </a:r>
            <a:r>
              <a:rPr lang="es" sz="4400" b="1" dirty="0" smtClean="0">
                <a:solidFill>
                  <a:srgbClr val="FBD100"/>
                </a:solidFill>
                <a:latin typeface="Gill Sans MT" panose="020B0502020104020203" pitchFamily="34" charset="77"/>
              </a:rPr>
              <a:t> que sus organismos de servicio crezcan </a:t>
            </a:r>
            <a:r>
              <a:rPr lang="es" sz="4400" b="1" dirty="0">
                <a:solidFill>
                  <a:srgbClr val="FBD100"/>
                </a:solidFill>
                <a:latin typeface="Gill Sans MT" panose="020B0502020104020203" pitchFamily="34" charset="77"/>
              </a:rPr>
              <a:t>y </a:t>
            </a:r>
            <a:r>
              <a:rPr lang="es" sz="4400" b="1" dirty="0" smtClean="0">
                <a:solidFill>
                  <a:srgbClr val="FBD100"/>
                </a:solidFill>
                <a:latin typeface="Gill Sans MT" panose="020B0502020104020203" pitchFamily="34" charset="77"/>
              </a:rPr>
              <a:t>se actualicen.</a:t>
            </a:r>
            <a:endParaRPr lang="es" sz="4400" b="1" dirty="0">
              <a:solidFill>
                <a:srgbClr val="FBD100"/>
              </a:solidFill>
              <a:latin typeface="Gill Sans MT" panose="020B0502020104020203" pitchFamily="34" charset="77"/>
            </a:endParaRPr>
          </a:p>
          <a:p>
            <a:pPr>
              <a:lnSpc>
                <a:spcPts val="6000"/>
              </a:lnSpc>
              <a:spcBef>
                <a:spcPts val="1800"/>
              </a:spcBef>
              <a:spcAft>
                <a:spcPts val="1800"/>
              </a:spcAft>
            </a:pPr>
            <a:r>
              <a:rPr lang="es" sz="4400" b="1" dirty="0" smtClean="0">
                <a:solidFill>
                  <a:srgbClr val="FBD100"/>
                </a:solidFill>
                <a:latin typeface="Gill Sans MT" panose="020B0502020104020203" pitchFamily="34" charset="77"/>
              </a:rPr>
              <a:t>Compartan </a:t>
            </a:r>
            <a:r>
              <a:rPr lang="es" sz="4400" b="1" dirty="0">
                <a:solidFill>
                  <a:srgbClr val="FBD100"/>
                </a:solidFill>
                <a:latin typeface="Gill Sans MT" panose="020B0502020104020203" pitchFamily="34" charset="77"/>
              </a:rPr>
              <a:t>los resultados de sus debates a través de la página web de </a:t>
            </a:r>
            <a:r>
              <a:rPr lang="es" sz="4400" b="1" dirty="0" smtClean="0">
                <a:solidFill>
                  <a:srgbClr val="FBD100"/>
                </a:solidFill>
                <a:latin typeface="Gill Sans MT" panose="020B0502020104020203" pitchFamily="34" charset="77"/>
              </a:rPr>
              <a:t>TD.</a:t>
            </a:r>
            <a:endParaRPr lang="en-US" sz="4400" b="1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77"/>
            </a:endParaRPr>
          </a:p>
        </p:txBody>
      </p:sp>
      <p:pic>
        <p:nvPicPr>
          <p:cNvPr id="4" name="Picture 3" descr="A purple logo with a black background&#10;&#10;Description automatically generated">
            <a:extLst>
              <a:ext uri="{FF2B5EF4-FFF2-40B4-BE49-F238E27FC236}">
                <a16:creationId xmlns:a16="http://schemas.microsoft.com/office/drawing/2014/main" id="{5FECCD1B-B832-486E-8055-CC9BD4B906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2043" y="4719937"/>
            <a:ext cx="2098747" cy="2098747"/>
          </a:xfrm>
          <a:prstGeom prst="rect">
            <a:avLst/>
          </a:prstGeom>
        </p:spPr>
      </p:pic>
      <p:sp>
        <p:nvSpPr>
          <p:cNvPr id="6" name="TextBox 1">
            <a:extLst>
              <a:ext uri="{FF2B5EF4-FFF2-40B4-BE49-F238E27FC236}">
                <a16:creationId xmlns:a16="http://schemas.microsoft.com/office/drawing/2014/main" id="{005E95E5-02F4-4517-AC52-88300E8180FC}"/>
              </a:ext>
            </a:extLst>
          </p:cNvPr>
          <p:cNvSpPr txBox="1"/>
          <p:nvPr/>
        </p:nvSpPr>
        <p:spPr>
          <a:xfrm>
            <a:off x="476734" y="5435094"/>
            <a:ext cx="9449315" cy="16758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ts val="5300"/>
              </a:lnSpc>
              <a:spcBef>
                <a:spcPts val="1800"/>
              </a:spcBef>
              <a:spcAft>
                <a:spcPts val="1800"/>
              </a:spcAft>
            </a:pPr>
            <a:r>
              <a:rPr lang="en-US" sz="5000" b="1" dirty="0">
                <a:solidFill>
                  <a:schemeClr val="bg1"/>
                </a:solidFill>
                <a:latin typeface="Gill Sans MT" panose="020B0502020104020203" pitchFamily="34" charset="77"/>
              </a:rPr>
              <a:t> </a:t>
            </a:r>
            <a:r>
              <a:rPr lang="en-US" sz="5000" b="1" dirty="0" smtClean="0">
                <a:solidFill>
                  <a:schemeClr val="bg1"/>
                </a:solidFill>
                <a:latin typeface="Gill Sans MT" panose="020B0502020104020203" pitchFamily="34" charset="77"/>
              </a:rPr>
              <a:t>Los materiales de </a:t>
            </a:r>
            <a:r>
              <a:rPr lang="en-US" sz="5000" b="1" dirty="0">
                <a:solidFill>
                  <a:schemeClr val="bg1"/>
                </a:solidFill>
                <a:latin typeface="Gill Sans MT" panose="020B0502020104020203" pitchFamily="34" charset="77"/>
              </a:rPr>
              <a:t>TD </a:t>
            </a:r>
            <a:r>
              <a:rPr lang="en-US" sz="5000" b="1" dirty="0" smtClean="0">
                <a:solidFill>
                  <a:schemeClr val="bg1"/>
                </a:solidFill>
                <a:latin typeface="Gill Sans MT" panose="020B0502020104020203" pitchFamily="34" charset="77"/>
              </a:rPr>
              <a:t>estan publicados </a:t>
            </a:r>
            <a:r>
              <a:rPr lang="en-US" sz="5000" b="1" dirty="0">
                <a:solidFill>
                  <a:schemeClr val="bg1"/>
                </a:solidFill>
                <a:latin typeface="Gill Sans MT" panose="020B0502020104020203" pitchFamily="34" charset="77"/>
              </a:rPr>
              <a:t>en  </a:t>
            </a:r>
            <a:r>
              <a:rPr lang="en-US" sz="5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77"/>
              </a:rPr>
              <a:t>www.na.org/idt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8D5E357-A858-4D89-83F7-9C62D0056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s-CO" altLang="es-C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CO" altLang="es-C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311690C-EE76-47D3-84B9-4E546229BD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325" y="1889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Google Sans"/>
              </a:rPr>
              <a:t>​</a:t>
            </a:r>
            <a:endParaRPr kumimoji="0" lang="es-CO" altLang="es-CO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354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6EA8088-CB25-7E3E-FDE0-42B51176D93C}"/>
              </a:ext>
            </a:extLst>
          </p:cNvPr>
          <p:cNvSpPr/>
          <p:nvPr/>
        </p:nvSpPr>
        <p:spPr>
          <a:xfrm>
            <a:off x="0" y="0"/>
            <a:ext cx="4530810" cy="6858000"/>
          </a:xfrm>
          <a:prstGeom prst="rect">
            <a:avLst/>
          </a:prstGeom>
          <a:solidFill>
            <a:srgbClr val="6B6FE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6DF170A-27FD-2DC0-423C-1F3335337A03}"/>
              </a:ext>
            </a:extLst>
          </p:cNvPr>
          <p:cNvSpPr txBox="1"/>
          <p:nvPr/>
        </p:nvSpPr>
        <p:spPr>
          <a:xfrm>
            <a:off x="4892955" y="212735"/>
            <a:ext cx="713017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" sz="6000" b="1" dirty="0">
                <a:solidFill>
                  <a:srgbClr val="6B6FED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Objetivo de la sesión</a:t>
            </a:r>
          </a:p>
          <a:p>
            <a:pPr marL="342900" marR="0" lvl="0" indent="-342900">
              <a:spcAft>
                <a:spcPts val="1800"/>
              </a:spcAft>
              <a:buFont typeface="Symbol" pitchFamily="2" charset="2"/>
              <a:buChar char=""/>
            </a:pPr>
            <a:r>
              <a:rPr lang="es" sz="3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Discutir cambios e innovaciones en los organismos de servicios locales.</a:t>
            </a:r>
          </a:p>
          <a:p>
            <a:pPr marL="342900" marR="0" lvl="0" indent="-342900">
              <a:spcAft>
                <a:spcPts val="1800"/>
              </a:spcAft>
              <a:buFont typeface="Symbol" pitchFamily="2" charset="2"/>
              <a:buChar char=""/>
            </a:pPr>
            <a:r>
              <a:rPr lang="e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Ayude </a:t>
            </a:r>
            <a:r>
              <a:rPr lang="es" sz="3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a los participantes a comprender la práctica de escanear y planificar.</a:t>
            </a:r>
          </a:p>
          <a:p>
            <a:pPr marL="342900" marR="0" lvl="0" indent="-342900">
              <a:spcAft>
                <a:spcPts val="1800"/>
              </a:spcAft>
              <a:buFont typeface="Symbol" pitchFamily="2" charset="2"/>
              <a:buChar char=""/>
            </a:pPr>
            <a:r>
              <a:rPr lang="es" sz="3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Crear conciencia sobre esta oportunidad de cambio positivo.</a:t>
            </a:r>
          </a:p>
        </p:txBody>
      </p:sp>
      <p:pic>
        <p:nvPicPr>
          <p:cNvPr id="5" name="Picture 4" descr="A cartoon rocket with a blue circle and pink wings&#10;&#10;Description automatically generated">
            <a:extLst>
              <a:ext uri="{FF2B5EF4-FFF2-40B4-BE49-F238E27FC236}">
                <a16:creationId xmlns:a16="http://schemas.microsoft.com/office/drawing/2014/main" id="{AADC3A98-5AAE-6516-62EF-83824F45244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248"/>
          <a:stretch/>
        </p:blipFill>
        <p:spPr>
          <a:xfrm>
            <a:off x="627640" y="320633"/>
            <a:ext cx="3275529" cy="6537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456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6DF170A-27FD-2DC0-423C-1F3335337A03}"/>
              </a:ext>
            </a:extLst>
          </p:cNvPr>
          <p:cNvSpPr txBox="1"/>
          <p:nvPr/>
        </p:nvSpPr>
        <p:spPr>
          <a:xfrm>
            <a:off x="288965" y="35627"/>
            <a:ext cx="11574483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6000" b="1" dirty="0">
                <a:solidFill>
                  <a:srgbClr val="F14A62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IDT para el ciclo 2023-2026</a:t>
            </a:r>
            <a:endParaRPr lang="en-US" sz="600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Gill Sans MT" panose="020B0502020104020203" pitchFamily="34" charset="77"/>
              <a:ea typeface="Times New Roman" panose="02020603050405020304" pitchFamily="18" charset="0"/>
            </a:endParaRPr>
          </a:p>
          <a:p>
            <a:pPr marL="525780" marR="0" indent="-525780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es" sz="44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Cómo </a:t>
            </a:r>
            <a:r>
              <a:rPr lang="es" sz="44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tratar </a:t>
            </a:r>
            <a:r>
              <a:rPr lang="es" sz="44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el comportamiento </a:t>
            </a:r>
            <a:r>
              <a:rPr lang="es" sz="44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problematico </a:t>
            </a:r>
            <a:r>
              <a:rPr lang="es" sz="44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y depredador</a:t>
            </a:r>
          </a:p>
          <a:p>
            <a:pPr marL="525780" marR="0" indent="-525780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es" sz="44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Lenguaje inclusivo </a:t>
            </a:r>
            <a:r>
              <a:rPr lang="es" sz="44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y de género </a:t>
            </a:r>
            <a:r>
              <a:rPr lang="es" sz="44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               neutro en </a:t>
            </a:r>
            <a:r>
              <a:rPr lang="es" sz="44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la literatura de NA</a:t>
            </a:r>
          </a:p>
          <a:p>
            <a:pPr marL="525780" marR="0" indent="-525780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es" sz="4400" dirty="0" smtClean="0">
                <a:solidFill>
                  <a:srgbClr val="6B6FED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Re imaginar </a:t>
            </a:r>
            <a:r>
              <a:rPr lang="es" sz="4400" dirty="0">
                <a:solidFill>
                  <a:srgbClr val="6B6FED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y revitalizar </a:t>
            </a:r>
            <a:r>
              <a:rPr lang="en-US" sz="4400" dirty="0">
                <a:solidFill>
                  <a:srgbClr val="6B6FED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/>
            </a:r>
            <a:br>
              <a:rPr lang="en-US" sz="4400" dirty="0">
                <a:solidFill>
                  <a:srgbClr val="6B6FED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</a:br>
            <a:r>
              <a:rPr lang="es" sz="4400" dirty="0">
                <a:solidFill>
                  <a:srgbClr val="6B6FED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los comités de servicio</a:t>
            </a:r>
          </a:p>
          <a:p>
            <a:pPr marL="525780" marR="0" indent="-525780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es" sz="44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TRD/TAM </a:t>
            </a:r>
            <a:r>
              <a:rPr lang="es" sz="44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en lo que se refiere a NA</a:t>
            </a:r>
          </a:p>
        </p:txBody>
      </p:sp>
      <p:pic>
        <p:nvPicPr>
          <p:cNvPr id="3" name="Picture 2" descr="A yellow light bulb with a black background&#10;&#10;Description automatically generated">
            <a:extLst>
              <a:ext uri="{FF2B5EF4-FFF2-40B4-BE49-F238E27FC236}">
                <a16:creationId xmlns:a16="http://schemas.microsoft.com/office/drawing/2014/main" id="{B94CA648-8055-668B-6031-5CB1EBD150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6864" y="1748941"/>
            <a:ext cx="1977630" cy="2621689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A2E55AF2-195E-CBF1-ECDB-E58D3FCBB4A4}"/>
              </a:ext>
            </a:extLst>
          </p:cNvPr>
          <p:cNvGrpSpPr/>
          <p:nvPr/>
        </p:nvGrpSpPr>
        <p:grpSpPr>
          <a:xfrm rot="645543">
            <a:off x="7429145" y="4573212"/>
            <a:ext cx="4468483" cy="824796"/>
            <a:chOff x="7367506" y="5004088"/>
            <a:chExt cx="4757351" cy="101292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32DE932-21FE-8A94-C29A-F19E9ADE3812}"/>
                </a:ext>
              </a:extLst>
            </p:cNvPr>
            <p:cNvSpPr/>
            <p:nvPr/>
          </p:nvSpPr>
          <p:spPr>
            <a:xfrm>
              <a:off x="7367506" y="5004088"/>
              <a:ext cx="4757351" cy="988541"/>
            </a:xfrm>
            <a:prstGeom prst="rect">
              <a:avLst/>
            </a:prstGeom>
            <a:solidFill>
              <a:srgbClr val="F14A6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5A45ED1-BF63-978F-380A-728688FEF217}"/>
                </a:ext>
              </a:extLst>
            </p:cNvPr>
            <p:cNvSpPr txBox="1"/>
            <p:nvPr/>
          </p:nvSpPr>
          <p:spPr>
            <a:xfrm>
              <a:off x="7411087" y="5122535"/>
              <a:ext cx="4697332" cy="894481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lnSpc>
                  <a:spcPts val="5300"/>
                </a:lnSpc>
                <a:spcBef>
                  <a:spcPts val="1800"/>
                </a:spcBef>
                <a:spcAft>
                  <a:spcPts val="1800"/>
                </a:spcAft>
              </a:pPr>
              <a:r>
                <a:rPr lang="es" sz="5000" b="1" dirty="0" smtClean="0">
                  <a:solidFill>
                    <a:schemeClr val="bg1"/>
                  </a:solidFill>
                  <a:latin typeface="Gill Sans MT" panose="020B0502020104020203" pitchFamily="34" charset="77"/>
                </a:rPr>
                <a:t>www.na.org/id</a:t>
              </a:r>
              <a:endParaRPr lang="en-US" sz="5000" b="1" dirty="0">
                <a:solidFill>
                  <a:schemeClr val="bg1"/>
                </a:solidFill>
                <a:latin typeface="Gill Sans MT" panose="020B0502020104020203" pitchFamily="34" charset="7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61926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418BE49-8D15-1E20-B096-8FF1661CA6FA}"/>
              </a:ext>
            </a:extLst>
          </p:cNvPr>
          <p:cNvSpPr txBox="1"/>
          <p:nvPr/>
        </p:nvSpPr>
        <p:spPr>
          <a:xfrm>
            <a:off x="271527" y="37604"/>
            <a:ext cx="11753460" cy="68711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" sz="4400" b="1" dirty="0">
                <a:solidFill>
                  <a:srgbClr val="F14A62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Conversaciones sobre el cambio en el servicio de NA</a:t>
            </a:r>
          </a:p>
          <a:p>
            <a:pPr marL="342900" marR="0" lvl="0" indent="-342900">
              <a:lnSpc>
                <a:spcPts val="4260"/>
              </a:lnSpc>
              <a:spcBef>
                <a:spcPts val="1200"/>
              </a:spcBef>
              <a:spcAft>
                <a:spcPts val="1200"/>
              </a:spcAft>
              <a:buFont typeface="Symbol" pitchFamily="2" charset="2"/>
              <a:buChar char=""/>
            </a:pPr>
            <a:r>
              <a:rPr lang="es" sz="3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El </a:t>
            </a:r>
            <a:r>
              <a:rPr lang="es" sz="3600" dirty="0">
                <a:solidFill>
                  <a:srgbClr val="6B6FED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proyecto Futuro de la CSM </a:t>
            </a:r>
            <a:r>
              <a:rPr lang="es" sz="3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tiene la tarea de formular ideas para los debates sobre cómo hacer que el ciclo de conferencias de tres años sea más productivo y valioso.</a:t>
            </a:r>
          </a:p>
          <a:p>
            <a:pPr marL="342900" marR="0" lvl="0" indent="-342900">
              <a:lnSpc>
                <a:spcPts val="4260"/>
              </a:lnSpc>
              <a:spcAft>
                <a:spcPts val="1200"/>
              </a:spcAft>
              <a:buFont typeface="Symbol" pitchFamily="2" charset="2"/>
              <a:buChar char=""/>
            </a:pPr>
            <a:r>
              <a:rPr lang="es" sz="3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Regiones y zonas participan en la creación 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/>
            </a:r>
            <a:b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</a:br>
            <a:r>
              <a:rPr lang="es" sz="3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del </a:t>
            </a:r>
            <a:r>
              <a:rPr lang="es" sz="3600" dirty="0">
                <a:solidFill>
                  <a:srgbClr val="6B6FED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plan estratégico de los SMNA </a:t>
            </a:r>
            <a:r>
              <a:rPr lang="es" sz="3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que dará forma a 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/>
            </a:r>
            <a:b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</a:br>
            <a:r>
              <a:rPr lang="es" sz="3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nuevos proyectos en el futuro</a:t>
            </a:r>
          </a:p>
          <a:p>
            <a:pPr marL="342900" marR="0" lvl="0" indent="-342900">
              <a:lnSpc>
                <a:spcPts val="4260"/>
              </a:lnSpc>
              <a:spcAft>
                <a:spcPts val="1200"/>
              </a:spcAft>
              <a:buFont typeface="Symbol" pitchFamily="2" charset="2"/>
              <a:buChar char=""/>
            </a:pPr>
            <a:r>
              <a:rPr lang="es" sz="3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El </a:t>
            </a:r>
            <a:r>
              <a:rPr lang="es" sz="3600" dirty="0">
                <a:solidFill>
                  <a:srgbClr val="6B6FED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proyecto de herramientas de servicio nuevas y revisadas </a:t>
            </a:r>
            <a:r>
              <a:rPr lang="es" sz="3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se centra en servicios virtuales, </a:t>
            </a:r>
            <a:r>
              <a:rPr lang="es" sz="3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HeI </a:t>
            </a:r>
            <a:r>
              <a:rPr lang="es" sz="3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, herramientas de relaciones públicas y reuniones de </a:t>
            </a:r>
            <a:r>
              <a:rPr lang="es" sz="36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trabajo</a:t>
            </a:r>
            <a:r>
              <a:rPr lang="es" sz="3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 </a:t>
            </a:r>
            <a:r>
              <a:rPr lang="e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grupales .</a:t>
            </a:r>
          </a:p>
        </p:txBody>
      </p:sp>
      <p:pic>
        <p:nvPicPr>
          <p:cNvPr id="3" name="Picture 2" descr="A white triangles on a black background&#10;&#10;Description automatically generated">
            <a:extLst>
              <a:ext uri="{FF2B5EF4-FFF2-40B4-BE49-F238E27FC236}">
                <a16:creationId xmlns:a16="http://schemas.microsoft.com/office/drawing/2014/main" id="{639E13EC-5A5A-7AF0-F29E-AB618027B02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5688" r="31585" b="41999"/>
          <a:stretch/>
        </p:blipFill>
        <p:spPr>
          <a:xfrm>
            <a:off x="9228406" y="3196145"/>
            <a:ext cx="2963594" cy="173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821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6F732FF-37A2-99DF-9E80-E80992D5E5D2}"/>
              </a:ext>
            </a:extLst>
          </p:cNvPr>
          <p:cNvSpPr txBox="1"/>
          <p:nvPr/>
        </p:nvSpPr>
        <p:spPr>
          <a:xfrm>
            <a:off x="2013438" y="150162"/>
            <a:ext cx="10063360" cy="1656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ts val="6100"/>
              </a:lnSpc>
              <a:spcBef>
                <a:spcPts val="0"/>
              </a:spcBef>
              <a:spcAft>
                <a:spcPts val="0"/>
              </a:spcAft>
            </a:pPr>
            <a:r>
              <a:rPr lang="es" sz="6000" b="1" dirty="0">
                <a:solidFill>
                  <a:srgbClr val="575AC8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Hoy la atención se </a:t>
            </a:r>
            <a:r>
              <a:rPr lang="es" sz="6000" b="1" dirty="0" smtClean="0">
                <a:solidFill>
                  <a:srgbClr val="575AC8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centrará </a:t>
            </a:r>
            <a:r>
              <a:rPr lang="en-US" sz="6000" b="1" dirty="0">
                <a:solidFill>
                  <a:srgbClr val="575AC8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/>
            </a:r>
            <a:br>
              <a:rPr lang="en-US" sz="6000" b="1" dirty="0">
                <a:solidFill>
                  <a:srgbClr val="575AC8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</a:br>
            <a:r>
              <a:rPr lang="es" sz="6000" b="1" dirty="0">
                <a:solidFill>
                  <a:srgbClr val="575AC8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en los servicios locales.</a:t>
            </a:r>
          </a:p>
        </p:txBody>
      </p:sp>
      <p:pic>
        <p:nvPicPr>
          <p:cNvPr id="4" name="Picture 3" descr="A yellow and blue magnifying glass&#10;&#10;Description automatically generated">
            <a:extLst>
              <a:ext uri="{FF2B5EF4-FFF2-40B4-BE49-F238E27FC236}">
                <a16:creationId xmlns:a16="http://schemas.microsoft.com/office/drawing/2014/main" id="{BB1F447F-C30D-5963-A64F-A072461420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802" y="1807027"/>
            <a:ext cx="3751554" cy="475387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C56DF36-A967-429A-8A1F-E04F89E230C4}"/>
              </a:ext>
            </a:extLst>
          </p:cNvPr>
          <p:cNvSpPr txBox="1"/>
          <p:nvPr/>
        </p:nvSpPr>
        <p:spPr>
          <a:xfrm>
            <a:off x="3556465" y="1855123"/>
            <a:ext cx="8857957" cy="4106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>
              <a:lnSpc>
                <a:spcPts val="4260"/>
              </a:lnSpc>
              <a:spcBef>
                <a:spcPts val="1200"/>
              </a:spcBef>
            </a:pPr>
            <a:r>
              <a:rPr lang="es" sz="3600" b="1" dirty="0">
                <a:solidFill>
                  <a:schemeClr val="bg1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Los temas de discusión previos para mejorar </a:t>
            </a:r>
            <a:r>
              <a:rPr lang="es" sz="3600" b="1" dirty="0" smtClean="0">
                <a:solidFill>
                  <a:schemeClr val="bg1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los </a:t>
            </a:r>
            <a:r>
              <a:rPr lang="es" sz="3600" b="1" dirty="0">
                <a:solidFill>
                  <a:schemeClr val="bg1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servicios de NA incluyen:</a:t>
            </a:r>
          </a:p>
          <a:p>
            <a:pPr marL="800100" lvl="1" indent="-342900">
              <a:lnSpc>
                <a:spcPts val="4260"/>
              </a:lnSpc>
              <a:spcBef>
                <a:spcPts val="1200"/>
              </a:spcBef>
              <a:buFont typeface="Symbol" pitchFamily="2" charset="2"/>
              <a:buChar char=""/>
            </a:pPr>
            <a:r>
              <a:rPr lang="es" sz="3600" dirty="0">
                <a:solidFill>
                  <a:schemeClr val="bg1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Atraer miembros al servicio</a:t>
            </a:r>
          </a:p>
          <a:p>
            <a:pPr marL="800100" lvl="1" indent="-342900">
              <a:lnSpc>
                <a:spcPts val="4260"/>
              </a:lnSpc>
              <a:buFont typeface="Symbol" pitchFamily="2" charset="2"/>
              <a:buChar char=""/>
            </a:pPr>
            <a:r>
              <a:rPr lang="es" sz="3600" dirty="0">
                <a:solidFill>
                  <a:schemeClr val="bg1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Atmósfera de recuperación </a:t>
            </a:r>
            <a:r>
              <a:rPr lang="es" sz="3600" dirty="0" smtClean="0">
                <a:solidFill>
                  <a:schemeClr val="bg1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en el </a:t>
            </a:r>
            <a:r>
              <a:rPr lang="es" sz="3600" dirty="0">
                <a:solidFill>
                  <a:schemeClr val="bg1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servicio</a:t>
            </a:r>
          </a:p>
          <a:p>
            <a:pPr marL="800100" lvl="1" indent="-342900">
              <a:lnSpc>
                <a:spcPts val="4260"/>
              </a:lnSpc>
              <a:buFont typeface="Symbol" pitchFamily="2" charset="2"/>
              <a:buChar char=""/>
            </a:pPr>
            <a:r>
              <a:rPr lang="es" sz="3600" dirty="0">
                <a:solidFill>
                  <a:schemeClr val="bg1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Colaboración</a:t>
            </a:r>
          </a:p>
          <a:p>
            <a:pPr marL="800100" lvl="1" indent="-342900">
              <a:lnSpc>
                <a:spcPts val="4260"/>
              </a:lnSpc>
              <a:buFont typeface="Symbol" pitchFamily="2" charset="2"/>
              <a:buChar char=""/>
            </a:pPr>
            <a:r>
              <a:rPr lang="es" sz="3600" dirty="0" smtClean="0">
                <a:solidFill>
                  <a:schemeClr val="bg1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Construir </a:t>
            </a:r>
            <a:r>
              <a:rPr lang="es" sz="3600" dirty="0">
                <a:solidFill>
                  <a:schemeClr val="bg1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comunicación</a:t>
            </a:r>
          </a:p>
          <a:p>
            <a:pPr marL="800100" lvl="1" indent="-342900">
              <a:lnSpc>
                <a:spcPts val="4260"/>
              </a:lnSpc>
              <a:buFont typeface="Symbol" pitchFamily="2" charset="2"/>
              <a:buChar char=""/>
            </a:pPr>
            <a:r>
              <a:rPr lang="es" sz="3600" dirty="0">
                <a:solidFill>
                  <a:schemeClr val="bg1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Quien falta</a:t>
            </a:r>
          </a:p>
        </p:txBody>
      </p:sp>
    </p:spTree>
    <p:extLst>
      <p:ext uri="{BB962C8B-B14F-4D97-AF65-F5344CB8AC3E}">
        <p14:creationId xmlns:p14="http://schemas.microsoft.com/office/powerpoint/2010/main" val="3898305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66368CA-6255-6CD5-C5B3-50539724029A}"/>
              </a:ext>
            </a:extLst>
          </p:cNvPr>
          <p:cNvSpPr txBox="1"/>
          <p:nvPr/>
        </p:nvSpPr>
        <p:spPr>
          <a:xfrm>
            <a:off x="558353" y="181957"/>
            <a:ext cx="1110342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" sz="48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“</a:t>
            </a:r>
            <a:r>
              <a:rPr lang="e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Re imaginar </a:t>
            </a:r>
            <a:r>
              <a:rPr lang="es" sz="48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y revitalizar los comités de servicio (para ampliar el alcance del mensaje de NA, mejorar la comunicación, brindar tutoría y capacitación y hacer que el servicio sea más atractivo y accesible, aprendiendo de nuestra experiencia de los últimos años)”</a:t>
            </a:r>
            <a:endParaRPr lang="en-US" sz="48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Gill Sans MT" panose="020B0502020104020203" pitchFamily="34" charset="77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169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C015C81-2A94-E523-7DB6-4C0C1F9D0C2B}"/>
              </a:ext>
            </a:extLst>
          </p:cNvPr>
          <p:cNvSpPr txBox="1"/>
          <p:nvPr/>
        </p:nvSpPr>
        <p:spPr>
          <a:xfrm>
            <a:off x="0" y="113990"/>
            <a:ext cx="1219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4800" b="1" dirty="0">
                <a:solidFill>
                  <a:srgbClr val="F14A62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¡Hagamos un inventario!</a:t>
            </a:r>
          </a:p>
          <a:p>
            <a:r>
              <a:rPr lang="es" sz="48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Comience el proceso con un </a:t>
            </a:r>
            <a:r>
              <a:rPr lang="es" sz="48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exploración </a:t>
            </a:r>
            <a:r>
              <a:rPr lang="es" sz="48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ambiental.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401963C-D800-5049-F82F-108AB90EF372}"/>
              </a:ext>
            </a:extLst>
          </p:cNvPr>
          <p:cNvSpPr txBox="1"/>
          <p:nvPr/>
        </p:nvSpPr>
        <p:spPr>
          <a:xfrm>
            <a:off x="1776046" y="2088097"/>
            <a:ext cx="10415954" cy="4588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s" sz="4800" dirty="0" smtClean="0">
                <a:solidFill>
                  <a:srgbClr val="6B6FED"/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    Piensen </a:t>
            </a:r>
            <a:r>
              <a:rPr lang="es" sz="4800" dirty="0">
                <a:solidFill>
                  <a:srgbClr val="6B6FED"/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en:</a:t>
            </a:r>
            <a:endParaRPr lang="en-US" sz="4800" dirty="0">
              <a:solidFill>
                <a:srgbClr val="6B6FED"/>
              </a:solidFill>
              <a:effectLst/>
              <a:latin typeface="Gill Sans MT" panose="020B0502020104020203" pitchFamily="34" charset="77"/>
              <a:ea typeface="Times New Roman" panose="02020603050405020304" pitchFamily="18" charset="0"/>
            </a:endParaRPr>
          </a:p>
          <a:p>
            <a:pPr marL="891540" lvl="1" indent="-434340">
              <a:lnSpc>
                <a:spcPts val="4860"/>
              </a:lnSpc>
              <a:spcBef>
                <a:spcPts val="1200"/>
              </a:spcBef>
              <a:spcAft>
                <a:spcPts val="1800"/>
              </a:spcAft>
              <a:buFont typeface="Symbol" pitchFamily="2" charset="2"/>
              <a:buChar char=""/>
            </a:pPr>
            <a:r>
              <a:rPr lang="es" sz="4800" dirty="0">
                <a:solidFill>
                  <a:srgbClr val="6B6FED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¿Qué cambios están experimentando en sus órganos de servicio?</a:t>
            </a:r>
          </a:p>
          <a:p>
            <a:pPr marL="891540" lvl="1" indent="-434340">
              <a:lnSpc>
                <a:spcPts val="4860"/>
              </a:lnSpc>
              <a:spcAft>
                <a:spcPts val="1800"/>
              </a:spcAft>
              <a:buFont typeface="Symbol" pitchFamily="2" charset="2"/>
              <a:buChar char=""/>
            </a:pPr>
            <a:r>
              <a:rPr lang="es" sz="4800" dirty="0">
                <a:solidFill>
                  <a:srgbClr val="6B6FED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¿En sus comunidades?</a:t>
            </a:r>
          </a:p>
          <a:p>
            <a:pPr marL="891540" lvl="1" indent="-434340">
              <a:lnSpc>
                <a:spcPts val="4860"/>
              </a:lnSpc>
              <a:spcAft>
                <a:spcPts val="1800"/>
              </a:spcAft>
              <a:buFont typeface="Symbol" pitchFamily="2" charset="2"/>
              <a:buChar char=""/>
            </a:pPr>
            <a:r>
              <a:rPr lang="es" sz="4800" dirty="0">
                <a:solidFill>
                  <a:srgbClr val="6B6FED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¿Qué </a:t>
            </a:r>
            <a:r>
              <a:rPr lang="es" sz="4800" dirty="0" smtClean="0">
                <a:solidFill>
                  <a:srgbClr val="6B6FED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retos tienen </a:t>
            </a:r>
            <a:r>
              <a:rPr lang="es" sz="4800" dirty="0">
                <a:solidFill>
                  <a:srgbClr val="6B6FED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al intentar </a:t>
            </a:r>
            <a:r>
              <a:rPr lang="es" sz="4800" dirty="0" smtClean="0">
                <a:solidFill>
                  <a:srgbClr val="6B6FED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proveer </a:t>
            </a:r>
            <a:r>
              <a:rPr lang="es" sz="4800" dirty="0">
                <a:solidFill>
                  <a:srgbClr val="6B6FED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servicios de NA?</a:t>
            </a:r>
          </a:p>
        </p:txBody>
      </p:sp>
      <p:pic>
        <p:nvPicPr>
          <p:cNvPr id="9" name="Picture 8" descr="A purple logo with a black background&#10;&#10;Description automatically generated">
            <a:extLst>
              <a:ext uri="{FF2B5EF4-FFF2-40B4-BE49-F238E27FC236}">
                <a16:creationId xmlns:a16="http://schemas.microsoft.com/office/drawing/2014/main" id="{F8BF354C-97C1-C66E-E61B-F39CACF317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193" y="4746539"/>
            <a:ext cx="17145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351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29883C6-477B-A7A8-5EB1-F345F403F680}"/>
              </a:ext>
            </a:extLst>
          </p:cNvPr>
          <p:cNvSpPr/>
          <p:nvPr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6B6FE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270F47E-4A91-6EDC-A1BA-0EB389C0DDE2}"/>
              </a:ext>
            </a:extLst>
          </p:cNvPr>
          <p:cNvSpPr txBox="1">
            <a:spLocks/>
          </p:cNvSpPr>
          <p:nvPr/>
        </p:nvSpPr>
        <p:spPr>
          <a:xfrm>
            <a:off x="0" y="185621"/>
            <a:ext cx="11009897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latin typeface="Gill Sans MT" panose="020B0502020104020203" pitchFamily="34" charset="77"/>
                <a:ea typeface="+mj-ea"/>
                <a:cs typeface="+mj-cs"/>
              </a:defRPr>
            </a:lvl1pPr>
          </a:lstStyle>
          <a:p>
            <a:r>
              <a:rPr lang="es" sz="6200" dirty="0">
                <a:solidFill>
                  <a:schemeClr val="bg1"/>
                </a:solidFill>
              </a:rPr>
              <a:t>Discusión en grupo grande</a:t>
            </a:r>
          </a:p>
        </p:txBody>
      </p:sp>
      <p:pic>
        <p:nvPicPr>
          <p:cNvPr id="6" name="Picture 5" descr="A blue squares on a black background&#10;&#10;Description automatically generated">
            <a:extLst>
              <a:ext uri="{FF2B5EF4-FFF2-40B4-BE49-F238E27FC236}">
                <a16:creationId xmlns:a16="http://schemas.microsoft.com/office/drawing/2014/main" id="{B12E285D-7454-911A-6C44-414E1E483F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18120" y="69873"/>
            <a:ext cx="1913662" cy="118581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63BE50D-F09A-BB05-AC1F-1914389F4A50}"/>
              </a:ext>
            </a:extLst>
          </p:cNvPr>
          <p:cNvSpPr txBox="1"/>
          <p:nvPr/>
        </p:nvSpPr>
        <p:spPr>
          <a:xfrm>
            <a:off x="570015" y="1696805"/>
            <a:ext cx="11471564" cy="5247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40080" marR="0" lvl="0" indent="-640080">
              <a:lnSpc>
                <a:spcPts val="5360"/>
              </a:lnSpc>
              <a:spcAft>
                <a:spcPts val="1200"/>
              </a:spcAft>
              <a:buClr>
                <a:srgbClr val="6B6FED"/>
              </a:buClr>
              <a:buFont typeface="+mj-lt"/>
              <a:buAutoNum type="arabicPeriod"/>
            </a:pPr>
            <a:r>
              <a:rPr lang="es" sz="48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En su comité de servicio, ¿qué es diferente hoy </a:t>
            </a:r>
            <a:r>
              <a:rPr lang="es" sz="48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de lo que era </a:t>
            </a:r>
            <a:r>
              <a:rPr lang="es" sz="48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en 2019?</a:t>
            </a:r>
          </a:p>
          <a:p>
            <a:pPr marL="640080" marR="0" lvl="0" indent="-640080">
              <a:lnSpc>
                <a:spcPts val="5360"/>
              </a:lnSpc>
              <a:spcAft>
                <a:spcPts val="1200"/>
              </a:spcAft>
              <a:buClr>
                <a:srgbClr val="6B6FED"/>
              </a:buClr>
              <a:buFont typeface="+mj-lt"/>
              <a:buAutoNum type="arabicPeriod"/>
            </a:pPr>
            <a:r>
              <a:rPr lang="es" sz="48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En </a:t>
            </a:r>
            <a:r>
              <a:rPr lang="es" sz="48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su </a:t>
            </a:r>
            <a:r>
              <a:rPr lang="es" sz="48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comunidad local (fuera de NA), ¿qué es diferente hoy que en 2019 que afecta nuestra capacidad de llevar el </a:t>
            </a:r>
            <a:r>
              <a:rPr lang="en-US" sz="48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/>
            </a:r>
            <a:br>
              <a:rPr lang="en-US" sz="48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</a:br>
            <a:r>
              <a:rPr lang="es" sz="48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mensaje?</a:t>
            </a:r>
          </a:p>
          <a:p>
            <a:pPr marR="0" lvl="0">
              <a:lnSpc>
                <a:spcPts val="5360"/>
              </a:lnSpc>
              <a:spcAft>
                <a:spcPts val="1200"/>
              </a:spcAft>
              <a:buClr>
                <a:srgbClr val="6B6FED"/>
              </a:buClr>
            </a:pPr>
            <a:endParaRPr lang="en-US" sz="480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Gill Sans MT" panose="020B0502020104020203" pitchFamily="34" charset="77"/>
              <a:ea typeface="Times New Roman" panose="02020603050405020304" pitchFamily="18" charset="0"/>
            </a:endParaRPr>
          </a:p>
        </p:txBody>
      </p:sp>
      <p:pic>
        <p:nvPicPr>
          <p:cNvPr id="8" name="Picture 7" descr="A group of colorful gears&#10;&#10;Description automatically generated">
            <a:extLst>
              <a:ext uri="{FF2B5EF4-FFF2-40B4-BE49-F238E27FC236}">
                <a16:creationId xmlns:a16="http://schemas.microsoft.com/office/drawing/2014/main" id="{7A1F249E-5104-86F8-1151-35BDB519DC3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3879"/>
          <a:stretch/>
        </p:blipFill>
        <p:spPr>
          <a:xfrm>
            <a:off x="9082217" y="4768838"/>
            <a:ext cx="2862398" cy="1952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936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5D59CF66-A717-61AA-B7AF-7E002BF04E48}"/>
              </a:ext>
            </a:extLst>
          </p:cNvPr>
          <p:cNvGrpSpPr/>
          <p:nvPr/>
        </p:nvGrpSpPr>
        <p:grpSpPr>
          <a:xfrm>
            <a:off x="308920" y="3175686"/>
            <a:ext cx="3163330" cy="3163330"/>
            <a:chOff x="568411" y="2891481"/>
            <a:chExt cx="3163330" cy="3163330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5E0512BC-B7A8-CA54-E085-756AFD670D6F}"/>
                </a:ext>
              </a:extLst>
            </p:cNvPr>
            <p:cNvSpPr/>
            <p:nvPr/>
          </p:nvSpPr>
          <p:spPr>
            <a:xfrm>
              <a:off x="568411" y="2891481"/>
              <a:ext cx="3163330" cy="3163330"/>
            </a:xfrm>
            <a:prstGeom prst="ellipse">
              <a:avLst/>
            </a:prstGeom>
            <a:solidFill>
              <a:srgbClr val="FBD1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0E7DA027-B876-469B-A0A3-55BF79F9DDCB}"/>
                </a:ext>
              </a:extLst>
            </p:cNvPr>
            <p:cNvSpPr/>
            <p:nvPr/>
          </p:nvSpPr>
          <p:spPr>
            <a:xfrm>
              <a:off x="1003987" y="3327057"/>
              <a:ext cx="2292178" cy="2292178"/>
            </a:xfrm>
            <a:prstGeom prst="ellipse">
              <a:avLst/>
            </a:prstGeom>
            <a:solidFill>
              <a:srgbClr val="6B6FE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FA080852-CCD2-D14F-83D2-E827FA8F82D2}"/>
                </a:ext>
              </a:extLst>
            </p:cNvPr>
            <p:cNvSpPr/>
            <p:nvPr/>
          </p:nvSpPr>
          <p:spPr>
            <a:xfrm>
              <a:off x="1366966" y="3690036"/>
              <a:ext cx="1566219" cy="1566219"/>
            </a:xfrm>
            <a:prstGeom prst="ellipse">
              <a:avLst/>
            </a:prstGeom>
            <a:solidFill>
              <a:srgbClr val="F14A6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3320A01E-0C2B-64B6-0813-0B65878B1F02}"/>
                </a:ext>
              </a:extLst>
            </p:cNvPr>
            <p:cNvSpPr/>
            <p:nvPr/>
          </p:nvSpPr>
          <p:spPr>
            <a:xfrm>
              <a:off x="1736128" y="4081596"/>
              <a:ext cx="809364" cy="80936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CF960D31-E67D-15D4-9D5C-CFDA38C5556B}"/>
              </a:ext>
            </a:extLst>
          </p:cNvPr>
          <p:cNvSpPr txBox="1"/>
          <p:nvPr/>
        </p:nvSpPr>
        <p:spPr>
          <a:xfrm>
            <a:off x="3659145" y="1985641"/>
            <a:ext cx="805800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>
              <a:lnSpc>
                <a:spcPts val="5360"/>
              </a:lnSpc>
              <a:spcAft>
                <a:spcPts val="1200"/>
              </a:spcAft>
              <a:buClr>
                <a:srgbClr val="6B6FED"/>
              </a:buClr>
              <a:buFont typeface="+mj-lt"/>
              <a:buAutoNum type="arabicPeriod" startAt="3"/>
            </a:pPr>
            <a:r>
              <a:rPr lang="es" sz="48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Teniendo estos cambios en mente, ¿cuáles son los mayores retos </a:t>
            </a:r>
            <a:r>
              <a:rPr lang="es" sz="4800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que </a:t>
            </a:r>
            <a:r>
              <a:rPr lang="es" sz="48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estamos experimentando en nuestros esfuerzos por llevar el mensaje de NA?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20A0B4F-0D8A-C23E-6738-181E1D45EC5E}"/>
              </a:ext>
            </a:extLst>
          </p:cNvPr>
          <p:cNvSpPr/>
          <p:nvPr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6B6FE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50C5EE6-35DA-3F87-D003-3ECE6F7A69A8}"/>
              </a:ext>
            </a:extLst>
          </p:cNvPr>
          <p:cNvSpPr txBox="1">
            <a:spLocks/>
          </p:cNvSpPr>
          <p:nvPr/>
        </p:nvSpPr>
        <p:spPr>
          <a:xfrm>
            <a:off x="0" y="185621"/>
            <a:ext cx="11009897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latin typeface="Gill Sans MT" panose="020B0502020104020203" pitchFamily="34" charset="77"/>
                <a:ea typeface="+mj-ea"/>
                <a:cs typeface="+mj-cs"/>
              </a:defRPr>
            </a:lvl1pPr>
          </a:lstStyle>
          <a:p>
            <a:r>
              <a:rPr lang="es" sz="6200" dirty="0">
                <a:solidFill>
                  <a:schemeClr val="bg1"/>
                </a:solidFill>
              </a:rPr>
              <a:t>Discusión en grupo grande</a:t>
            </a:r>
          </a:p>
        </p:txBody>
      </p:sp>
      <p:pic>
        <p:nvPicPr>
          <p:cNvPr id="11" name="Picture 10" descr="A blue squares on a black background&#10;&#10;Description automatically generated">
            <a:extLst>
              <a:ext uri="{FF2B5EF4-FFF2-40B4-BE49-F238E27FC236}">
                <a16:creationId xmlns:a16="http://schemas.microsoft.com/office/drawing/2014/main" id="{A38CA06F-035C-37B6-B84E-71A2DCCC59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18120" y="69873"/>
            <a:ext cx="1913662" cy="1185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167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</TotalTime>
  <Words>561</Words>
  <Application>Microsoft Office PowerPoint</Application>
  <PresentationFormat>Widescreen</PresentationFormat>
  <Paragraphs>58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Gill Sans MT</vt:lpstr>
      <vt:lpstr>Google Sans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Configuración de grupos pequeños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Stacy Fowler</dc:creator>
  <cp:lastModifiedBy>Johnny Lamprea</cp:lastModifiedBy>
  <cp:revision>20</cp:revision>
  <dcterms:created xsi:type="dcterms:W3CDTF">2023-08-23T15:18:35Z</dcterms:created>
  <dcterms:modified xsi:type="dcterms:W3CDTF">2024-02-27T23:09:09Z</dcterms:modified>
</cp:coreProperties>
</file>