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6" r:id="rId2"/>
    <p:sldId id="257" r:id="rId3"/>
    <p:sldId id="258" r:id="rId4"/>
    <p:sldId id="259" r:id="rId5"/>
    <p:sldId id="263" r:id="rId6"/>
    <p:sldId id="260" r:id="rId7"/>
    <p:sldId id="262"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916" autoAdjust="0"/>
  </p:normalViewPr>
  <p:slideViewPr>
    <p:cSldViewPr>
      <p:cViewPr>
        <p:scale>
          <a:sx n="53" d="100"/>
          <a:sy n="53" d="100"/>
        </p:scale>
        <p:origin x="-163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0DA3C8-4081-4AB0-AAC2-FDAF6B42A96C}" type="datetimeFigureOut">
              <a:rPr lang="en-US" smtClean="0"/>
              <a:t>5/5/2018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181A46-5EB8-4645-AF9C-58744856D74E}" type="slidenum">
              <a:rPr lang="en-US" smtClean="0"/>
              <a:t>‹#›</a:t>
            </a:fld>
            <a:endParaRPr lang="en-US"/>
          </a:p>
        </p:txBody>
      </p:sp>
    </p:spTree>
    <p:extLst>
      <p:ext uri="{BB962C8B-B14F-4D97-AF65-F5344CB8AC3E}">
        <p14:creationId xmlns:p14="http://schemas.microsoft.com/office/powerpoint/2010/main" val="4022231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our literature, we continually tell people that the newcomer is the most important person at any meeting. Most of the meetings have something like that in their scripts. On our medallions, we say, “That no addict seeking recovery need ever die.” However, when people come to our meetings, do we love them and support them? Or do we take advantage of them? How many of us know someone who was preyed upon as a newcomer? How many of us have done it ourselves? </a:t>
            </a:r>
          </a:p>
          <a:p>
            <a:endParaRPr lang="en-US" baseline="0" dirty="0" smtClean="0"/>
          </a:p>
          <a:p>
            <a:r>
              <a:rPr lang="en-US" baseline="0" dirty="0" smtClean="0"/>
              <a:t>How can we tell newcomers they are important if we abuse them when they get here?</a:t>
            </a:r>
            <a:endParaRPr lang="en-US" dirty="0"/>
          </a:p>
        </p:txBody>
      </p:sp>
      <p:sp>
        <p:nvSpPr>
          <p:cNvPr id="4" name="Slide Number Placeholder 3"/>
          <p:cNvSpPr>
            <a:spLocks noGrp="1"/>
          </p:cNvSpPr>
          <p:nvPr>
            <p:ph type="sldNum" sz="quarter" idx="10"/>
          </p:nvPr>
        </p:nvSpPr>
        <p:spPr/>
        <p:txBody>
          <a:bodyPr/>
          <a:lstStyle/>
          <a:p>
            <a:fld id="{B0181A46-5EB8-4645-AF9C-58744856D74E}" type="slidenum">
              <a:rPr lang="en-US" smtClean="0"/>
              <a:t>2</a:t>
            </a:fld>
            <a:endParaRPr lang="en-US"/>
          </a:p>
        </p:txBody>
      </p:sp>
    </p:spTree>
    <p:extLst>
      <p:ext uri="{BB962C8B-B14F-4D97-AF65-F5344CB8AC3E}">
        <p14:creationId xmlns:p14="http://schemas.microsoft.com/office/powerpoint/2010/main" val="254359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 to our latest</a:t>
            </a:r>
            <a:r>
              <a:rPr lang="en-US" baseline="0" dirty="0" smtClean="0"/>
              <a:t> Membership Survey in 2016 we know that the average age of our members is 48. However, 12% of our members are under 30 with a substantial number under 20. 8% of our members have less than 1 year clean. 77% of our members got here from either a treatment center or a family member. 56% say what happened at their first meeting was a big influence on them.</a:t>
            </a:r>
          </a:p>
          <a:p>
            <a:endParaRPr lang="en-US" baseline="0" dirty="0" smtClean="0"/>
          </a:p>
          <a:p>
            <a:r>
              <a:rPr lang="en-US" baseline="0" dirty="0" smtClean="0"/>
              <a:t>So, with more and more treatment centers and family members trusting us with their young people, how good a job are we doing? Are we earning that trust? What can we do to deserve that trust?</a:t>
            </a:r>
            <a:endParaRPr lang="en-US" dirty="0"/>
          </a:p>
        </p:txBody>
      </p:sp>
      <p:sp>
        <p:nvSpPr>
          <p:cNvPr id="4" name="Slide Number Placeholder 3"/>
          <p:cNvSpPr>
            <a:spLocks noGrp="1"/>
          </p:cNvSpPr>
          <p:nvPr>
            <p:ph type="sldNum" sz="quarter" idx="10"/>
          </p:nvPr>
        </p:nvSpPr>
        <p:spPr/>
        <p:txBody>
          <a:bodyPr/>
          <a:lstStyle/>
          <a:p>
            <a:fld id="{B0181A46-5EB8-4645-AF9C-58744856D74E}" type="slidenum">
              <a:rPr lang="en-US" smtClean="0"/>
              <a:t>3</a:t>
            </a:fld>
            <a:endParaRPr lang="en-US"/>
          </a:p>
        </p:txBody>
      </p:sp>
    </p:spTree>
    <p:extLst>
      <p:ext uri="{BB962C8B-B14F-4D97-AF65-F5344CB8AC3E}">
        <p14:creationId xmlns:p14="http://schemas.microsoft.com/office/powerpoint/2010/main" val="2164852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181A46-5EB8-4645-AF9C-58744856D74E}" type="slidenum">
              <a:rPr lang="en-US" smtClean="0"/>
              <a:t>4</a:t>
            </a:fld>
            <a:endParaRPr lang="en-US"/>
          </a:p>
        </p:txBody>
      </p:sp>
    </p:spTree>
    <p:extLst>
      <p:ext uri="{BB962C8B-B14F-4D97-AF65-F5344CB8AC3E}">
        <p14:creationId xmlns:p14="http://schemas.microsoft.com/office/powerpoint/2010/main" val="3003461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181A46-5EB8-4645-AF9C-58744856D74E}" type="slidenum">
              <a:rPr lang="en-US" smtClean="0"/>
              <a:t>5</a:t>
            </a:fld>
            <a:endParaRPr lang="en-US"/>
          </a:p>
        </p:txBody>
      </p:sp>
    </p:spTree>
    <p:extLst>
      <p:ext uri="{BB962C8B-B14F-4D97-AF65-F5344CB8AC3E}">
        <p14:creationId xmlns:p14="http://schemas.microsoft.com/office/powerpoint/2010/main" val="13532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 can we make the</a:t>
            </a:r>
            <a:r>
              <a:rPr lang="en-US" baseline="0" dirty="0" smtClean="0"/>
              <a:t> fellowship safer? </a:t>
            </a:r>
            <a:endParaRPr lang="en-US" dirty="0" smtClean="0"/>
          </a:p>
          <a:p>
            <a:endParaRPr lang="en-US" dirty="0"/>
          </a:p>
        </p:txBody>
      </p:sp>
      <p:sp>
        <p:nvSpPr>
          <p:cNvPr id="4" name="Slide Number Placeholder 3"/>
          <p:cNvSpPr>
            <a:spLocks noGrp="1"/>
          </p:cNvSpPr>
          <p:nvPr>
            <p:ph type="sldNum" sz="quarter" idx="10"/>
          </p:nvPr>
        </p:nvSpPr>
        <p:spPr/>
        <p:txBody>
          <a:bodyPr/>
          <a:lstStyle/>
          <a:p>
            <a:fld id="{B0181A46-5EB8-4645-AF9C-58744856D74E}" type="slidenum">
              <a:rPr lang="en-US" smtClean="0"/>
              <a:t>6</a:t>
            </a:fld>
            <a:endParaRPr lang="en-US"/>
          </a:p>
        </p:txBody>
      </p:sp>
    </p:spTree>
    <p:extLst>
      <p:ext uri="{BB962C8B-B14F-4D97-AF65-F5344CB8AC3E}">
        <p14:creationId xmlns:p14="http://schemas.microsoft.com/office/powerpoint/2010/main" val="3015655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split into smaller groups. Your group will be assigned either A or B. Please elect a spokes person and a recorder. For the next 10-15</a:t>
            </a:r>
            <a:r>
              <a:rPr lang="en-US" baseline="0" dirty="0" smtClean="0"/>
              <a:t> </a:t>
            </a:r>
            <a:r>
              <a:rPr lang="en-US" baseline="0" dirty="0" err="1" smtClean="0"/>
              <a:t>mins</a:t>
            </a:r>
            <a:r>
              <a:rPr lang="en-US" baseline="0" dirty="0" smtClean="0"/>
              <a:t> discuss each of the questions and be prepared to present your solutions to the group.</a:t>
            </a:r>
            <a:endParaRPr lang="en-US" dirty="0"/>
          </a:p>
        </p:txBody>
      </p:sp>
      <p:sp>
        <p:nvSpPr>
          <p:cNvPr id="4" name="Slide Number Placeholder 3"/>
          <p:cNvSpPr>
            <a:spLocks noGrp="1"/>
          </p:cNvSpPr>
          <p:nvPr>
            <p:ph type="sldNum" sz="quarter" idx="10"/>
          </p:nvPr>
        </p:nvSpPr>
        <p:spPr/>
        <p:txBody>
          <a:bodyPr/>
          <a:lstStyle/>
          <a:p>
            <a:fld id="{B0181A46-5EB8-4645-AF9C-58744856D74E}" type="slidenum">
              <a:rPr lang="en-US" smtClean="0"/>
              <a:t>7</a:t>
            </a:fld>
            <a:endParaRPr lang="en-US"/>
          </a:p>
        </p:txBody>
      </p:sp>
    </p:spTree>
    <p:extLst>
      <p:ext uri="{BB962C8B-B14F-4D97-AF65-F5344CB8AC3E}">
        <p14:creationId xmlns:p14="http://schemas.microsoft.com/office/powerpoint/2010/main" val="2294964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statement was adapted from IP #29, and Introduction to NA Meetings. Some groups in our Area</a:t>
            </a:r>
            <a:r>
              <a:rPr lang="en-US" baseline="0" dirty="0" smtClean="0"/>
              <a:t> have either added or are considering adding this to the Chair Person’s script. It is not fellowship approved, but then again, no chair person’s script is </a:t>
            </a:r>
            <a:r>
              <a:rPr lang="en-US" baseline="0" dirty="0" smtClean="0"/>
              <a:t>fellowship approved, and </a:t>
            </a:r>
            <a:r>
              <a:rPr lang="en-US" baseline="0" dirty="0" smtClean="0"/>
              <a:t>each group is autonomous in matter such as these.</a:t>
            </a:r>
            <a:endParaRPr lang="en-US" dirty="0"/>
          </a:p>
        </p:txBody>
      </p:sp>
      <p:sp>
        <p:nvSpPr>
          <p:cNvPr id="4" name="Slide Number Placeholder 3"/>
          <p:cNvSpPr>
            <a:spLocks noGrp="1"/>
          </p:cNvSpPr>
          <p:nvPr>
            <p:ph type="sldNum" sz="quarter" idx="10"/>
          </p:nvPr>
        </p:nvSpPr>
        <p:spPr/>
        <p:txBody>
          <a:bodyPr/>
          <a:lstStyle/>
          <a:p>
            <a:fld id="{B0181A46-5EB8-4645-AF9C-58744856D74E}" type="slidenum">
              <a:rPr lang="en-US" smtClean="0"/>
              <a:t>8</a:t>
            </a:fld>
            <a:endParaRPr lang="en-US"/>
          </a:p>
        </p:txBody>
      </p:sp>
    </p:spTree>
    <p:extLst>
      <p:ext uri="{BB962C8B-B14F-4D97-AF65-F5344CB8AC3E}">
        <p14:creationId xmlns:p14="http://schemas.microsoft.com/office/powerpoint/2010/main" val="490419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dirty="0" smtClean="0">
                <a:latin typeface="Bradley Hand ITC" panose="03070402050302030203" pitchFamily="66" charset="0"/>
              </a:rPr>
              <a:t>Take away: </a:t>
            </a:r>
            <a:r>
              <a:rPr lang="en-US" sz="1200" dirty="0" smtClean="0">
                <a:latin typeface="Bradley Hand ITC" panose="03070402050302030203" pitchFamily="66" charset="0"/>
              </a:rPr>
              <a:t>What can I do to make the fellowship safer? What is my responsibility to the newcomer?</a:t>
            </a:r>
          </a:p>
          <a:p>
            <a:pPr algn="l"/>
            <a:endParaRPr lang="en-US" b="0" dirty="0"/>
          </a:p>
        </p:txBody>
      </p:sp>
      <p:sp>
        <p:nvSpPr>
          <p:cNvPr id="4" name="Slide Number Placeholder 3"/>
          <p:cNvSpPr>
            <a:spLocks noGrp="1"/>
          </p:cNvSpPr>
          <p:nvPr>
            <p:ph type="sldNum" sz="quarter" idx="10"/>
          </p:nvPr>
        </p:nvSpPr>
        <p:spPr/>
        <p:txBody>
          <a:bodyPr/>
          <a:lstStyle/>
          <a:p>
            <a:fld id="{B0181A46-5EB8-4645-AF9C-58744856D74E}" type="slidenum">
              <a:rPr lang="en-US" smtClean="0"/>
              <a:t>9</a:t>
            </a:fld>
            <a:endParaRPr lang="en-US"/>
          </a:p>
        </p:txBody>
      </p:sp>
    </p:spTree>
    <p:extLst>
      <p:ext uri="{BB962C8B-B14F-4D97-AF65-F5344CB8AC3E}">
        <p14:creationId xmlns:p14="http://schemas.microsoft.com/office/powerpoint/2010/main" val="3421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email pictures of your answers to fellowshipdevelopment@bergenarea.org</a:t>
            </a:r>
            <a:endParaRPr lang="en-US" dirty="0"/>
          </a:p>
        </p:txBody>
      </p:sp>
      <p:sp>
        <p:nvSpPr>
          <p:cNvPr id="4" name="Slide Number Placeholder 3"/>
          <p:cNvSpPr>
            <a:spLocks noGrp="1"/>
          </p:cNvSpPr>
          <p:nvPr>
            <p:ph type="sldNum" sz="quarter" idx="10"/>
          </p:nvPr>
        </p:nvSpPr>
        <p:spPr/>
        <p:txBody>
          <a:bodyPr/>
          <a:lstStyle/>
          <a:p>
            <a:fld id="{B0181A46-5EB8-4645-AF9C-58744856D74E}" type="slidenum">
              <a:rPr lang="en-US" smtClean="0"/>
              <a:t>10</a:t>
            </a:fld>
            <a:endParaRPr lang="en-US"/>
          </a:p>
        </p:txBody>
      </p:sp>
    </p:spTree>
    <p:extLst>
      <p:ext uri="{BB962C8B-B14F-4D97-AF65-F5344CB8AC3E}">
        <p14:creationId xmlns:p14="http://schemas.microsoft.com/office/powerpoint/2010/main" val="454645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EE3C37-ECEE-4D0B-B2B8-73F8232A07C1}"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7845B-90CD-4985-AAE2-01CD7751B10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EE3C37-ECEE-4D0B-B2B8-73F8232A07C1}"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7845B-90CD-4985-AAE2-01CD7751B10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EE3C37-ECEE-4D0B-B2B8-73F8232A07C1}"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7845B-90CD-4985-AAE2-01CD7751B10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EE3C37-ECEE-4D0B-B2B8-73F8232A07C1}"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7845B-90CD-4985-AAE2-01CD7751B10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E4EE3C37-ECEE-4D0B-B2B8-73F8232A07C1}" type="datetimeFigureOut">
              <a:rPr lang="en-US" smtClean="0"/>
              <a:t>5/5/2018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7845B-90CD-4985-AAE2-01CD7751B10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EE3C37-ECEE-4D0B-B2B8-73F8232A07C1}" type="datetimeFigureOut">
              <a:rPr lang="en-US" smtClean="0"/>
              <a:t>5/5/2018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7845B-90CD-4985-AAE2-01CD7751B10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EE3C37-ECEE-4D0B-B2B8-73F8232A07C1}" type="datetimeFigureOut">
              <a:rPr lang="en-US" smtClean="0"/>
              <a:t>5/5/2018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27845B-90CD-4985-AAE2-01CD7751B10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EE3C37-ECEE-4D0B-B2B8-73F8232A07C1}" type="datetimeFigureOut">
              <a:rPr lang="en-US" smtClean="0"/>
              <a:t>5/5/2018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27845B-90CD-4985-AAE2-01CD7751B10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EE3C37-ECEE-4D0B-B2B8-73F8232A07C1}" type="datetimeFigureOut">
              <a:rPr lang="en-US" smtClean="0"/>
              <a:t>5/5/2018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27845B-90CD-4985-AAE2-01CD7751B10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E4EE3C37-ECEE-4D0B-B2B8-73F8232A07C1}" type="datetimeFigureOut">
              <a:rPr lang="en-US" smtClean="0"/>
              <a:t>5/5/2018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327845B-90CD-4985-AAE2-01CD7751B10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E3C37-ECEE-4D0B-B2B8-73F8232A07C1}" type="datetimeFigureOut">
              <a:rPr lang="en-US" smtClean="0"/>
              <a:t>5/5/2018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7845B-90CD-4985-AAE2-01CD7751B10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4EE3C37-ECEE-4D0B-B2B8-73F8232A07C1}" type="datetimeFigureOut">
              <a:rPr lang="en-US" smtClean="0"/>
              <a:t>5/5/2018</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327845B-90CD-4985-AAE2-01CD7751B10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Keeping a safe haven</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t>Addressing predatory behavior in our fellowship</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6" name="TextBox 5"/>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sp>
        <p:nvSpPr>
          <p:cNvPr id="4" name="Rectangle 3"/>
          <p:cNvSpPr/>
          <p:nvPr/>
        </p:nvSpPr>
        <p:spPr>
          <a:xfrm rot="19094222">
            <a:off x="1958607" y="3619418"/>
            <a:ext cx="4144853" cy="369332"/>
          </a:xfrm>
          <a:prstGeom prst="rect">
            <a:avLst/>
          </a:prstGeom>
        </p:spPr>
        <p:txBody>
          <a:bodyPr wrap="none">
            <a:spAutoFit/>
          </a:bodyPr>
          <a:lstStyle/>
          <a:p>
            <a:r>
              <a:rPr lang="en-US" dirty="0" smtClean="0">
                <a:solidFill>
                  <a:schemeClr val="bg1"/>
                </a:solidFill>
              </a:rPr>
              <a:t>FellowshipDevelopment@bergenarea.org</a:t>
            </a:r>
            <a:endParaRPr lang="en-US" dirty="0">
              <a:solidFill>
                <a:schemeClr val="bg1"/>
              </a:solidFill>
            </a:endParaRPr>
          </a:p>
        </p:txBody>
      </p:sp>
    </p:spTree>
    <p:extLst>
      <p:ext uri="{BB962C8B-B14F-4D97-AF65-F5344CB8AC3E}">
        <p14:creationId xmlns:p14="http://schemas.microsoft.com/office/powerpoint/2010/main" val="3528374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2087408"/>
            <a:ext cx="6339840" cy="548640"/>
          </a:xfrm>
        </p:spPr>
        <p:txBody>
          <a:bodyPr/>
          <a:lstStyle/>
          <a:p>
            <a:pPr algn="ctr"/>
            <a:r>
              <a:rPr lang="en-US" dirty="0" smtClean="0">
                <a:latin typeface="Bradley Hand ITC" panose="03070402050302030203" pitchFamily="66" charset="0"/>
              </a:rPr>
              <a:t>Thank you for your </a:t>
            </a:r>
            <a:br>
              <a:rPr lang="en-US" dirty="0" smtClean="0">
                <a:latin typeface="Bradley Hand ITC" panose="03070402050302030203" pitchFamily="66" charset="0"/>
              </a:rPr>
            </a:br>
            <a:r>
              <a:rPr lang="en-US" dirty="0" smtClean="0">
                <a:latin typeface="Bradley Hand ITC" panose="03070402050302030203" pitchFamily="66" charset="0"/>
              </a:rPr>
              <a:t>participation!</a:t>
            </a:r>
            <a:endParaRPr lang="en-US" dirty="0">
              <a:latin typeface="Bradley Hand ITC" panose="03070402050302030203" pitchFamily="66" charset="0"/>
            </a:endParaRPr>
          </a:p>
        </p:txBody>
      </p:sp>
      <p:sp>
        <p:nvSpPr>
          <p:cNvPr id="8" name="Content Placeholder 7"/>
          <p:cNvSpPr>
            <a:spLocks noGrp="1"/>
          </p:cNvSpPr>
          <p:nvPr>
            <p:ph idx="1"/>
          </p:nvPr>
        </p:nvSpPr>
        <p:spPr>
          <a:xfrm>
            <a:off x="457200" y="3886200"/>
            <a:ext cx="3801428" cy="794277"/>
          </a:xfrm>
        </p:spPr>
        <p:txBody>
          <a:bodyPr>
            <a:normAutofit fontScale="92500"/>
          </a:bodyPr>
          <a:lstStyle/>
          <a:p>
            <a:r>
              <a:rPr lang="en-US" dirty="0" smtClean="0"/>
              <a:t>Please email pictures of your responses to</a:t>
            </a:r>
          </a:p>
          <a:p>
            <a:r>
              <a:rPr lang="en-US" dirty="0" smtClean="0"/>
              <a:t>FellowShipDevelopment@bergenarea.org</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7" name="TextBox 6"/>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76800" y="457200"/>
            <a:ext cx="3967341" cy="4114800"/>
          </a:xfrm>
          <a:prstGeom prst="rect">
            <a:avLst/>
          </a:prstGeom>
        </p:spPr>
      </p:pic>
    </p:spTree>
    <p:extLst>
      <p:ext uri="{BB962C8B-B14F-4D97-AF65-F5344CB8AC3E}">
        <p14:creationId xmlns:p14="http://schemas.microsoft.com/office/powerpoint/2010/main" val="2815974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That no addict seeking recovery need ever die!</a:t>
            </a:r>
            <a:endParaRPr lang="en-US" sz="24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34863" y="1100138"/>
            <a:ext cx="3696499" cy="3579812"/>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6" name="TextBox 5"/>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spTree>
    <p:extLst>
      <p:ext uri="{BB962C8B-B14F-4D97-AF65-F5344CB8AC3E}">
        <p14:creationId xmlns:p14="http://schemas.microsoft.com/office/powerpoint/2010/main" val="4075259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One promise, many gifts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As we come into recovery, we are vulnerable</a:t>
            </a:r>
          </a:p>
          <a:p>
            <a:pPr>
              <a:buFont typeface="Arial" panose="020B0604020202020204" pitchFamily="34" charset="0"/>
              <a:buChar char="•"/>
            </a:pPr>
            <a:r>
              <a:rPr lang="en-US" dirty="0" smtClean="0"/>
              <a:t>It takes some time for us to get our footings.</a:t>
            </a:r>
          </a:p>
          <a:p>
            <a:pPr>
              <a:buFont typeface="Arial" panose="020B0604020202020204" pitchFamily="34" charset="0"/>
              <a:buChar char="•"/>
            </a:pPr>
            <a:r>
              <a:rPr lang="en-US" dirty="0" smtClean="0"/>
              <a:t>As per our 2016 Membership Survey 12% under 30</a:t>
            </a:r>
          </a:p>
          <a:p>
            <a:pPr>
              <a:buFont typeface="Arial" panose="020B0604020202020204" pitchFamily="34" charset="0"/>
              <a:buChar char="•"/>
            </a:pPr>
            <a:r>
              <a:rPr lang="en-US" dirty="0" smtClean="0"/>
              <a:t>77% of our members were referred by  a treatment center or family </a:t>
            </a:r>
          </a:p>
          <a:p>
            <a:pPr>
              <a:buFont typeface="Arial" panose="020B0604020202020204" pitchFamily="34" charset="0"/>
              <a:buChar char="•"/>
            </a:pPr>
            <a:r>
              <a:rPr lang="en-US" dirty="0" smtClean="0"/>
              <a:t>8% of our members have less than 1 year clean</a:t>
            </a:r>
          </a:p>
          <a:p>
            <a:pPr>
              <a:buFont typeface="Arial" panose="020B0604020202020204" pitchFamily="34" charset="0"/>
              <a:buChar char="•"/>
            </a:pPr>
            <a:r>
              <a:rPr lang="en-US" dirty="0" smtClean="0"/>
              <a:t>56% say their first meeting was very important to them and their willingness to stay</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5" name="TextBox 4"/>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spTree>
    <p:extLst>
      <p:ext uri="{BB962C8B-B14F-4D97-AF65-F5344CB8AC3E}">
        <p14:creationId xmlns:p14="http://schemas.microsoft.com/office/powerpoint/2010/main" val="421940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0800" y="1100628"/>
            <a:ext cx="5753100" cy="3579849"/>
          </a:xfrm>
        </p:spPr>
        <p:txBody>
          <a:bodyPr anchor="ctr"/>
          <a:lstStyle/>
          <a:p>
            <a:pPr marL="0" indent="0"/>
            <a:r>
              <a:rPr lang="en-US" dirty="0" smtClean="0"/>
              <a:t>With this Issue Discussion Topic (IDT) we hope to learn of your experiences making our fellowship safe, and how we can make it safer for all members new and seasoned.</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5" name="TextBox 4"/>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1295400"/>
            <a:ext cx="2352675" cy="3333750"/>
          </a:xfrm>
          <a:prstGeom prst="rect">
            <a:avLst/>
          </a:prstGeom>
        </p:spPr>
      </p:pic>
    </p:spTree>
    <p:extLst>
      <p:ext uri="{BB962C8B-B14F-4D97-AF65-F5344CB8AC3E}">
        <p14:creationId xmlns:p14="http://schemas.microsoft.com/office/powerpoint/2010/main" val="1733235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Common situations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 female surrounded by males after a meeting</a:t>
            </a:r>
          </a:p>
          <a:p>
            <a:pPr>
              <a:buFont typeface="Arial" panose="020B0604020202020204" pitchFamily="34" charset="0"/>
              <a:buChar char="•"/>
            </a:pPr>
            <a:r>
              <a:rPr lang="en-US" dirty="0" smtClean="0"/>
              <a:t>An older member pressuring a younger member</a:t>
            </a:r>
          </a:p>
          <a:p>
            <a:pPr>
              <a:buFont typeface="Arial" panose="020B0604020202020204" pitchFamily="34" charset="0"/>
              <a:buChar char="•"/>
            </a:pPr>
            <a:r>
              <a:rPr lang="en-US" dirty="0" smtClean="0"/>
              <a:t>Younger members pressuring other younger members.</a:t>
            </a:r>
          </a:p>
          <a:p>
            <a:pPr>
              <a:buFont typeface="Arial" panose="020B0604020202020204" pitchFamily="34" charset="0"/>
              <a:buChar char="•"/>
            </a:pPr>
            <a:r>
              <a:rPr lang="en-US" dirty="0" smtClean="0"/>
              <a:t>A member of the opposite gender scanning the meeting list for numbers.</a:t>
            </a:r>
          </a:p>
          <a:p>
            <a:pPr>
              <a:buFont typeface="Arial" panose="020B0604020202020204" pitchFamily="34" charset="0"/>
              <a:buChar char="•"/>
            </a:pPr>
            <a:r>
              <a:rPr lang="en-US" dirty="0" smtClean="0"/>
              <a:t>Using H&amp;I to pick up newcomers.</a:t>
            </a:r>
          </a:p>
          <a:p>
            <a:pPr>
              <a:buFont typeface="Arial" panose="020B0604020202020204" pitchFamily="34" charset="0"/>
              <a:buChar char="•"/>
            </a:pPr>
            <a:r>
              <a:rPr lang="en-US" dirty="0" smtClean="0"/>
              <a:t>Younger members preying on older members</a:t>
            </a:r>
          </a:p>
          <a:p>
            <a:pPr>
              <a:buFont typeface="Arial" panose="020B0604020202020204" pitchFamily="34" charset="0"/>
              <a:buChar char="•"/>
            </a:pPr>
            <a:r>
              <a:rPr lang="en-US" dirty="0" smtClean="0"/>
              <a:t>Someone with substantial clean time picking up newcomers.</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5" name="TextBox 4"/>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spTree>
    <p:extLst>
      <p:ext uri="{BB962C8B-B14F-4D97-AF65-F5344CB8AC3E}">
        <p14:creationId xmlns:p14="http://schemas.microsoft.com/office/powerpoint/2010/main" val="2098094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group discussion</a:t>
            </a:r>
            <a:endParaRPr lang="en-US" dirty="0"/>
          </a:p>
        </p:txBody>
      </p:sp>
      <p:sp>
        <p:nvSpPr>
          <p:cNvPr id="3" name="Content Placeholder 2"/>
          <p:cNvSpPr>
            <a:spLocks noGrp="1"/>
          </p:cNvSpPr>
          <p:nvPr>
            <p:ph idx="1"/>
          </p:nvPr>
        </p:nvSpPr>
        <p:spPr>
          <a:xfrm>
            <a:off x="822960" y="1100628"/>
            <a:ext cx="4511040" cy="3579849"/>
          </a:xfrm>
        </p:spPr>
        <p:txBody>
          <a:bodyPr anchor="ctr">
            <a:normAutofit/>
          </a:bodyPr>
          <a:lstStyle/>
          <a:p>
            <a:pPr algn="ctr"/>
            <a:r>
              <a:rPr lang="en-US" sz="3600" dirty="0" smtClean="0"/>
              <a:t>What does a safe place to recover mean to me?</a:t>
            </a:r>
            <a:endParaRPr lang="en-US" sz="3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400" y="1143000"/>
            <a:ext cx="3073400" cy="30734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6" name="TextBox 5"/>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spTree>
    <p:extLst>
      <p:ext uri="{BB962C8B-B14F-4D97-AF65-F5344CB8AC3E}">
        <p14:creationId xmlns:p14="http://schemas.microsoft.com/office/powerpoint/2010/main" val="1483048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70000" lnSpcReduction="20000"/>
          </a:bodyPr>
          <a:lstStyle/>
          <a:p>
            <a:endParaRPr lang="en-US" dirty="0" smtClean="0"/>
          </a:p>
          <a:p>
            <a:endParaRPr lang="en-US" dirty="0"/>
          </a:p>
          <a:p>
            <a:endParaRPr lang="en-US" dirty="0" smtClean="0"/>
          </a:p>
          <a:p>
            <a:r>
              <a:rPr lang="en-US" dirty="0" smtClean="0"/>
              <a:t>A.) Personal Responsibilities.</a:t>
            </a:r>
          </a:p>
          <a:p>
            <a:pPr marL="514350" indent="-514350">
              <a:buAutoNum type="arabicPeriod"/>
            </a:pPr>
            <a:r>
              <a:rPr lang="en-US" dirty="0" smtClean="0"/>
              <a:t>When should members intervene in predatory behavior?</a:t>
            </a:r>
          </a:p>
          <a:p>
            <a:pPr marL="514350" indent="-514350">
              <a:buAutoNum type="arabicPeriod"/>
            </a:pPr>
            <a:r>
              <a:rPr lang="en-US" dirty="0" smtClean="0"/>
              <a:t>How do we approach these people without causing harm?</a:t>
            </a:r>
            <a:endParaRPr lang="en-US" dirty="0"/>
          </a:p>
        </p:txBody>
      </p:sp>
      <p:sp>
        <p:nvSpPr>
          <p:cNvPr id="3" name="Content Placeholder 2"/>
          <p:cNvSpPr>
            <a:spLocks noGrp="1"/>
          </p:cNvSpPr>
          <p:nvPr>
            <p:ph sz="half" idx="2"/>
          </p:nvPr>
        </p:nvSpPr>
        <p:spPr/>
        <p:txBody>
          <a:bodyPr>
            <a:normAutofit fontScale="70000" lnSpcReduction="20000"/>
          </a:bodyPr>
          <a:lstStyle/>
          <a:p>
            <a:r>
              <a:rPr lang="en-US" dirty="0" smtClean="0"/>
              <a:t>B.) Group Responsibilities. </a:t>
            </a:r>
          </a:p>
          <a:p>
            <a:pPr marL="514350" indent="-514350">
              <a:buAutoNum type="arabicPeriod"/>
            </a:pPr>
            <a:r>
              <a:rPr lang="en-US" dirty="0" smtClean="0"/>
              <a:t>What should a trusted servant do when a member reports an incident?</a:t>
            </a:r>
          </a:p>
          <a:p>
            <a:pPr marL="514350" indent="-514350">
              <a:buAutoNum type="arabicPeriod"/>
            </a:pPr>
            <a:r>
              <a:rPr lang="en-US" dirty="0" smtClean="0"/>
              <a:t>How can a Home Group take an inventory of these issues on an annual or semi-annual basis?</a:t>
            </a:r>
            <a:endParaRPr lang="en-US" dirty="0"/>
          </a:p>
        </p:txBody>
      </p:sp>
      <p:sp>
        <p:nvSpPr>
          <p:cNvPr id="4" name="Title 3"/>
          <p:cNvSpPr>
            <a:spLocks noGrp="1"/>
          </p:cNvSpPr>
          <p:nvPr>
            <p:ph type="title"/>
          </p:nvPr>
        </p:nvSpPr>
        <p:spPr/>
        <p:txBody>
          <a:bodyPr/>
          <a:lstStyle/>
          <a:p>
            <a:pPr algn="r"/>
            <a:r>
              <a:rPr lang="en-US" dirty="0" smtClean="0"/>
              <a:t>Small group discussion</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152400"/>
            <a:ext cx="2486025" cy="183832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7" name="TextBox 6"/>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spTree>
    <p:extLst>
      <p:ext uri="{BB962C8B-B14F-4D97-AF65-F5344CB8AC3E}">
        <p14:creationId xmlns:p14="http://schemas.microsoft.com/office/powerpoint/2010/main" val="2915934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The Safety statement</a:t>
            </a:r>
            <a:endParaRPr lang="en-US" dirty="0"/>
          </a:p>
        </p:txBody>
      </p:sp>
      <p:sp>
        <p:nvSpPr>
          <p:cNvPr id="6" name="Content Placeholder 5"/>
          <p:cNvSpPr>
            <a:spLocks noGrp="1"/>
          </p:cNvSpPr>
          <p:nvPr>
            <p:ph idx="1"/>
          </p:nvPr>
        </p:nvSpPr>
        <p:spPr/>
        <p:txBody>
          <a:bodyPr>
            <a:normAutofit lnSpcReduction="10000"/>
          </a:bodyPr>
          <a:lstStyle/>
          <a:p>
            <a:pPr algn="ctr"/>
            <a:r>
              <a:rPr lang="en-US" dirty="0"/>
              <a:t>We strongly discourage any harassment, threats, or</a:t>
            </a:r>
          </a:p>
          <a:p>
            <a:pPr algn="ctr"/>
            <a:r>
              <a:rPr lang="en-US" dirty="0"/>
              <a:t>disturbing behavior before, during, and after our meetings.</a:t>
            </a:r>
          </a:p>
          <a:p>
            <a:pPr algn="ctr"/>
            <a:r>
              <a:rPr lang="en-US" dirty="0"/>
              <a:t>This includes unwelcome sexual and romantic advances</a:t>
            </a:r>
          </a:p>
          <a:p>
            <a:pPr algn="ctr"/>
            <a:r>
              <a:rPr lang="en-US" dirty="0"/>
              <a:t>towards members, especially newcomers. Our meetings</a:t>
            </a:r>
          </a:p>
          <a:p>
            <a:pPr algn="ctr"/>
            <a:r>
              <a:rPr lang="en-US" dirty="0"/>
              <a:t>are for sharing NA recovery. It is the responsibility of all</a:t>
            </a:r>
          </a:p>
          <a:p>
            <a:pPr algn="ctr"/>
            <a:r>
              <a:rPr lang="en-US" dirty="0"/>
              <a:t>group members to help maintain an atmosphere in which</a:t>
            </a:r>
          </a:p>
          <a:p>
            <a:pPr algn="ctr"/>
            <a:r>
              <a:rPr lang="en-US" dirty="0"/>
              <a:t>every addict is safe to recover. If you feel harassed or</a:t>
            </a:r>
          </a:p>
          <a:p>
            <a:pPr algn="ctr"/>
            <a:r>
              <a:rPr lang="en-US" dirty="0"/>
              <a:t>threatened, share your concerns with the meeting leader</a:t>
            </a:r>
          </a:p>
          <a:p>
            <a:pPr algn="ctr"/>
            <a:r>
              <a:rPr lang="en-US" dirty="0"/>
              <a:t>or a trusted servant.</a:t>
            </a:r>
          </a:p>
          <a:p>
            <a:pPr algn="ctr"/>
            <a:endParaRPr lang="en-US" dirty="0"/>
          </a:p>
          <a:p>
            <a:pPr algn="ctr"/>
            <a:r>
              <a:rPr lang="en-US" dirty="0"/>
              <a:t>Adapted from IP #29: An Introduction to NA Meetings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8" name="TextBox 7"/>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spTree>
    <p:extLst>
      <p:ext uri="{BB962C8B-B14F-4D97-AF65-F5344CB8AC3E}">
        <p14:creationId xmlns:p14="http://schemas.microsoft.com/office/powerpoint/2010/main" val="3170490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Bradley Hand ITC" panose="03070402050302030203" pitchFamily="66" charset="0"/>
              </a:rPr>
              <a:t>Take away</a:t>
            </a:r>
            <a:endParaRPr lang="en-US" b="1" dirty="0">
              <a:latin typeface="Bradley Hand ITC" panose="03070402050302030203" pitchFamily="66" charset="0"/>
            </a:endParaRPr>
          </a:p>
        </p:txBody>
      </p:sp>
      <p:sp>
        <p:nvSpPr>
          <p:cNvPr id="3" name="Content Placeholder 2"/>
          <p:cNvSpPr>
            <a:spLocks noGrp="1"/>
          </p:cNvSpPr>
          <p:nvPr>
            <p:ph idx="1"/>
          </p:nvPr>
        </p:nvSpPr>
        <p:spPr/>
        <p:txBody>
          <a:bodyPr anchor="ctr">
            <a:normAutofit/>
          </a:bodyPr>
          <a:lstStyle/>
          <a:p>
            <a:pPr algn="ctr"/>
            <a:r>
              <a:rPr lang="en-US" sz="2800" dirty="0" smtClean="0">
                <a:latin typeface="Bradley Hand ITC" panose="03070402050302030203" pitchFamily="66" charset="0"/>
              </a:rPr>
              <a:t>             What can I do to make the fellowship safer?</a:t>
            </a:r>
          </a:p>
          <a:p>
            <a:pPr algn="ctr"/>
            <a:endParaRPr lang="en-US" sz="2800" dirty="0" smtClean="0">
              <a:latin typeface="Bradley Hand ITC" panose="03070402050302030203" pitchFamily="66" charset="0"/>
            </a:endParaRPr>
          </a:p>
          <a:p>
            <a:pPr algn="ctr"/>
            <a:r>
              <a:rPr lang="en-US" sz="2800" dirty="0" smtClean="0">
                <a:latin typeface="Bradley Hand ITC" panose="03070402050302030203" pitchFamily="66" charset="0"/>
              </a:rPr>
              <a:t>           What is my responsibility to the newcomer?</a:t>
            </a:r>
            <a:endParaRPr lang="en-US" sz="2800" dirty="0">
              <a:latin typeface="Bradley Hand ITC" panose="03070402050302030203" pitchFamily="66"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791200"/>
            <a:ext cx="1066800" cy="1066800"/>
          </a:xfrm>
          <a:prstGeom prst="rect">
            <a:avLst/>
          </a:prstGeom>
        </p:spPr>
      </p:pic>
      <p:sp>
        <p:nvSpPr>
          <p:cNvPr id="5" name="TextBox 4"/>
          <p:cNvSpPr txBox="1"/>
          <p:nvPr/>
        </p:nvSpPr>
        <p:spPr>
          <a:xfrm>
            <a:off x="457200" y="6488668"/>
            <a:ext cx="5688930" cy="369332"/>
          </a:xfrm>
          <a:prstGeom prst="rect">
            <a:avLst/>
          </a:prstGeom>
          <a:noFill/>
        </p:spPr>
        <p:txBody>
          <a:bodyPr wrap="none" rtlCol="0">
            <a:spAutoFit/>
          </a:bodyPr>
          <a:lstStyle/>
          <a:p>
            <a:r>
              <a:rPr lang="en-US" dirty="0" smtClean="0">
                <a:solidFill>
                  <a:schemeClr val="bg1"/>
                </a:solidFill>
              </a:rPr>
              <a:t>Bergen Area Service Committee Fellowship Development</a:t>
            </a:r>
            <a:endParaRPr lang="en-US" dirty="0">
              <a:solidFill>
                <a:schemeClr val="bg1"/>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762000"/>
            <a:ext cx="2398776" cy="3048000"/>
          </a:xfrm>
          <a:prstGeom prst="rect">
            <a:avLst/>
          </a:prstGeom>
        </p:spPr>
      </p:pic>
    </p:spTree>
    <p:extLst>
      <p:ext uri="{BB962C8B-B14F-4D97-AF65-F5344CB8AC3E}">
        <p14:creationId xmlns:p14="http://schemas.microsoft.com/office/powerpoint/2010/main" val="5349477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31242</TotalTime>
  <Words>847</Words>
  <Application>Microsoft Office PowerPoint</Application>
  <PresentationFormat>On-screen Show (4:3)</PresentationFormat>
  <Paragraphs>81</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Angles</vt:lpstr>
      <vt:lpstr>Keeping a safe haven</vt:lpstr>
      <vt:lpstr>That no addict seeking recovery need ever die!</vt:lpstr>
      <vt:lpstr>One promise, many gifts</vt:lpstr>
      <vt:lpstr>PowerPoint Presentation</vt:lpstr>
      <vt:lpstr>Common situations</vt:lpstr>
      <vt:lpstr>Large group discussion</vt:lpstr>
      <vt:lpstr>Small group discussion</vt:lpstr>
      <vt:lpstr>The Safety statement</vt:lpstr>
      <vt:lpstr>Take away</vt:lpstr>
      <vt:lpstr>Thank you for your  participation!</vt:lpstr>
    </vt:vector>
  </TitlesOfParts>
  <Company>Englewood Hospital and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Keeps a safe haven</dc:title>
  <dc:creator>admin830</dc:creator>
  <cp:lastModifiedBy>admin830</cp:lastModifiedBy>
  <cp:revision>26</cp:revision>
  <dcterms:created xsi:type="dcterms:W3CDTF">2017-12-10T18:29:03Z</dcterms:created>
  <dcterms:modified xsi:type="dcterms:W3CDTF">2018-05-06T02:12:35Z</dcterms:modified>
</cp:coreProperties>
</file>