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1"/>
  </p:sldMasterIdLst>
  <p:notesMasterIdLst>
    <p:notesMasterId r:id="rId14"/>
  </p:notesMasterIdLst>
  <p:sldIdLst>
    <p:sldId id="256" r:id="rId2"/>
    <p:sldId id="259" r:id="rId3"/>
    <p:sldId id="260" r:id="rId4"/>
    <p:sldId id="264" r:id="rId5"/>
    <p:sldId id="261" r:id="rId6"/>
    <p:sldId id="265" r:id="rId7"/>
    <p:sldId id="262" r:id="rId8"/>
    <p:sldId id="266" r:id="rId9"/>
    <p:sldId id="270" r:id="rId10"/>
    <p:sldId id="267" r:id="rId11"/>
    <p:sldId id="269" r:id="rId12"/>
    <p:sldId id="263" r:id="rId13"/>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7" autoAdjust="0"/>
    <p:restoredTop sz="94533" autoAdjust="0"/>
  </p:normalViewPr>
  <p:slideViewPr>
    <p:cSldViewPr snapToGrid="0">
      <p:cViewPr varScale="1">
        <p:scale>
          <a:sx n="86" d="100"/>
          <a:sy n="86" d="100"/>
        </p:scale>
        <p:origin x="644" y="52"/>
      </p:cViewPr>
      <p:guideLst>
        <p:guide orient="horz" pos="1620"/>
        <p:guide pos="2880"/>
      </p:guideLst>
    </p:cSldViewPr>
  </p:slideViewPr>
  <p:notesTextViewPr>
    <p:cViewPr>
      <p:scale>
        <a:sx n="1" d="1"/>
        <a:sy n="1" d="1"/>
      </p:scale>
      <p:origin x="0" y="0"/>
    </p:cViewPr>
  </p:notesTextViewPr>
  <p:notesViewPr>
    <p:cSldViewPr snapToGrid="0">
      <p:cViewPr varScale="1">
        <p:scale>
          <a:sx n="47" d="100"/>
          <a:sy n="47" d="100"/>
        </p:scale>
        <p:origin x="2719" y="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5AFB-C488-40D3-9B1D-D895AE539154}" type="datetimeFigureOut">
              <a:rPr lang="en-US" smtClean="0"/>
              <a:pPr/>
              <a:t>11/14/2018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1DA31-6B5E-4728-9A53-E57FC8F83058}" type="slidenum">
              <a:rPr lang="en-US" smtClean="0"/>
              <a:pPr/>
              <a:t>‹#›</a:t>
            </a:fld>
            <a:endParaRPr lang="en-US" dirty="0"/>
          </a:p>
        </p:txBody>
      </p:sp>
    </p:spTree>
    <p:extLst>
      <p:ext uri="{BB962C8B-B14F-4D97-AF65-F5344CB8AC3E}">
        <p14:creationId xmlns:p14="http://schemas.microsoft.com/office/powerpoint/2010/main" val="41110379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1</a:t>
            </a:fld>
            <a:endParaRPr lang="en-US" dirty="0"/>
          </a:p>
        </p:txBody>
      </p:sp>
    </p:spTree>
    <p:extLst>
      <p:ext uri="{BB962C8B-B14F-4D97-AF65-F5344CB8AC3E}">
        <p14:creationId xmlns:p14="http://schemas.microsoft.com/office/powerpoint/2010/main" val="55088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12</a:t>
            </a:fld>
            <a:endParaRPr lang="en-US" dirty="0"/>
          </a:p>
        </p:txBody>
      </p:sp>
    </p:spTree>
    <p:extLst>
      <p:ext uri="{BB962C8B-B14F-4D97-AF65-F5344CB8AC3E}">
        <p14:creationId xmlns:p14="http://schemas.microsoft.com/office/powerpoint/2010/main" val="207624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2</a:t>
            </a:fld>
            <a:endParaRPr lang="en-US" dirty="0"/>
          </a:p>
        </p:txBody>
      </p:sp>
    </p:spTree>
    <p:extLst>
      <p:ext uri="{BB962C8B-B14F-4D97-AF65-F5344CB8AC3E}">
        <p14:creationId xmlns:p14="http://schemas.microsoft.com/office/powerpoint/2010/main" val="127301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3</a:t>
            </a:fld>
            <a:endParaRPr lang="en-US" dirty="0"/>
          </a:p>
        </p:txBody>
      </p:sp>
    </p:spTree>
    <p:extLst>
      <p:ext uri="{BB962C8B-B14F-4D97-AF65-F5344CB8AC3E}">
        <p14:creationId xmlns:p14="http://schemas.microsoft.com/office/powerpoint/2010/main" val="37944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5</a:t>
            </a:fld>
            <a:endParaRPr lang="en-US" dirty="0"/>
          </a:p>
        </p:txBody>
      </p:sp>
    </p:spTree>
    <p:extLst>
      <p:ext uri="{BB962C8B-B14F-4D97-AF65-F5344CB8AC3E}">
        <p14:creationId xmlns:p14="http://schemas.microsoft.com/office/powerpoint/2010/main" val="108939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6</a:t>
            </a:fld>
            <a:endParaRPr lang="en-US" dirty="0"/>
          </a:p>
        </p:txBody>
      </p:sp>
    </p:spTree>
    <p:extLst>
      <p:ext uri="{BB962C8B-B14F-4D97-AF65-F5344CB8AC3E}">
        <p14:creationId xmlns:p14="http://schemas.microsoft.com/office/powerpoint/2010/main" val="72800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7</a:t>
            </a:fld>
            <a:endParaRPr lang="en-US" dirty="0"/>
          </a:p>
        </p:txBody>
      </p:sp>
    </p:spTree>
    <p:extLst>
      <p:ext uri="{BB962C8B-B14F-4D97-AF65-F5344CB8AC3E}">
        <p14:creationId xmlns:p14="http://schemas.microsoft.com/office/powerpoint/2010/main" val="83148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8</a:t>
            </a:fld>
            <a:endParaRPr lang="en-US" dirty="0"/>
          </a:p>
        </p:txBody>
      </p:sp>
    </p:spTree>
    <p:extLst>
      <p:ext uri="{BB962C8B-B14F-4D97-AF65-F5344CB8AC3E}">
        <p14:creationId xmlns:p14="http://schemas.microsoft.com/office/powerpoint/2010/main" val="208468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10</a:t>
            </a:fld>
            <a:endParaRPr lang="en-US" dirty="0"/>
          </a:p>
        </p:txBody>
      </p:sp>
    </p:spTree>
    <p:extLst>
      <p:ext uri="{BB962C8B-B14F-4D97-AF65-F5344CB8AC3E}">
        <p14:creationId xmlns:p14="http://schemas.microsoft.com/office/powerpoint/2010/main" val="86031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11</a:t>
            </a:fld>
            <a:endParaRPr lang="en-US" dirty="0"/>
          </a:p>
        </p:txBody>
      </p:sp>
    </p:spTree>
    <p:extLst>
      <p:ext uri="{BB962C8B-B14F-4D97-AF65-F5344CB8AC3E}">
        <p14:creationId xmlns:p14="http://schemas.microsoft.com/office/powerpoint/2010/main" val="157555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13"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Drag picture to placeholder or click icon to add</a:t>
            </a:r>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06543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a.org/id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hyperlink" Target="mailto:wb@n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680" y="946428"/>
            <a:ext cx="6387320" cy="2673128"/>
          </a:xfrm>
        </p:spPr>
        <p:txBody>
          <a:bodyPr>
            <a:noAutofit/>
          </a:bodyPr>
          <a:lstStyle/>
          <a:p>
            <a:r>
              <a:rPr lang="es-VE" sz="6000" b="1" dirty="0"/>
              <a:t>Atraer </a:t>
            </a:r>
            <a:br>
              <a:rPr lang="es-VE" sz="6000" b="1" dirty="0"/>
            </a:br>
            <a:r>
              <a:rPr lang="es-VE" sz="6000" b="1" dirty="0"/>
              <a:t>Miembros </a:t>
            </a:r>
            <a:br>
              <a:rPr lang="es-VE" sz="6000" b="1" dirty="0"/>
            </a:br>
            <a:r>
              <a:rPr lang="es-VE" sz="6000" b="1" dirty="0"/>
              <a:t>al Servicio </a:t>
            </a:r>
          </a:p>
        </p:txBody>
      </p:sp>
      <p:pic>
        <p:nvPicPr>
          <p:cNvPr id="3" name="Picture 2"/>
          <p:cNvPicPr>
            <a:picLocks noChangeAspect="1"/>
          </p:cNvPicPr>
          <p:nvPr/>
        </p:nvPicPr>
        <p:blipFill>
          <a:blip r:embed="rId3"/>
          <a:stretch>
            <a:fillRect/>
          </a:stretch>
        </p:blipFill>
        <p:spPr>
          <a:xfrm>
            <a:off x="7339478" y="78640"/>
            <a:ext cx="1182842" cy="1182842"/>
          </a:xfrm>
          <a:prstGeom prst="rect">
            <a:avLst/>
          </a:prstGeom>
        </p:spPr>
      </p:pic>
      <p:pic>
        <p:nvPicPr>
          <p:cNvPr id="4" name="Picture 3">
            <a:extLst>
              <a:ext uri="{FF2B5EF4-FFF2-40B4-BE49-F238E27FC236}">
                <a16:creationId xmlns:a16="http://schemas.microsoft.com/office/drawing/2014/main" id="{AC14D526-C484-4C5B-8353-1AC1C8098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17" y="3308684"/>
            <a:ext cx="2263695" cy="1870911"/>
          </a:xfrm>
          <a:prstGeom prst="rect">
            <a:avLst/>
          </a:prstGeom>
        </p:spPr>
      </p:pic>
    </p:spTree>
    <p:extLst>
      <p:ext uri="{BB962C8B-B14F-4D97-AF65-F5344CB8AC3E}">
        <p14:creationId xmlns:p14="http://schemas.microsoft.com/office/powerpoint/2010/main" val="227498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57" y="259160"/>
            <a:ext cx="6683575" cy="821802"/>
          </a:xfrm>
        </p:spPr>
        <p:txBody>
          <a:bodyPr>
            <a:normAutofit fontScale="90000"/>
          </a:bodyPr>
          <a:lstStyle/>
          <a:p>
            <a:r>
              <a:rPr lang="en-US" sz="4000" b="1" dirty="0" smtClean="0"/>
              <a:t>Debate de grupos </a:t>
            </a:r>
            <a:r>
              <a:rPr lang="en-US" sz="4000" b="1" dirty="0" smtClean="0"/>
              <a:t>pequeños </a:t>
            </a:r>
            <a:endParaRPr lang="en-US" sz="4000" b="1" dirty="0"/>
          </a:p>
        </p:txBody>
      </p:sp>
      <p:sp>
        <p:nvSpPr>
          <p:cNvPr id="3" name="Content Placeholder 2"/>
          <p:cNvSpPr>
            <a:spLocks noGrp="1"/>
          </p:cNvSpPr>
          <p:nvPr>
            <p:ph idx="1"/>
          </p:nvPr>
        </p:nvSpPr>
        <p:spPr>
          <a:xfrm>
            <a:off x="415057" y="1041722"/>
            <a:ext cx="6863857" cy="3692325"/>
          </a:xfrm>
        </p:spPr>
        <p:txBody>
          <a:bodyPr>
            <a:noAutofit/>
          </a:bodyPr>
          <a:lstStyle/>
          <a:p>
            <a:pPr marL="514350" lvl="0" indent="-514350" algn="just">
              <a:buClrTx/>
              <a:buSzPct val="100000"/>
              <a:buFont typeface="+mj-lt"/>
              <a:buAutoNum type="arabicPeriod"/>
            </a:pPr>
            <a:r>
              <a:rPr lang="es-ES_tradnl" sz="2000" dirty="0">
                <a:solidFill>
                  <a:schemeClr val="tx1"/>
                </a:solidFill>
              </a:rPr>
              <a:t>•	¿Cómo me he beneficiado personalmente del servicio? ¿Cómo me ha ayudado el servicio a permanecer limpio y a mejorar mi recuperación</a:t>
            </a:r>
            <a:r>
              <a:rPr lang="es-ES_tradnl" sz="2000" dirty="0" smtClean="0">
                <a:solidFill>
                  <a:schemeClr val="tx1"/>
                </a:solidFill>
              </a:rPr>
              <a:t>?</a:t>
            </a:r>
          </a:p>
          <a:p>
            <a:pPr marL="514350" lvl="0" indent="-514350" algn="just">
              <a:buClrTx/>
              <a:buSzPct val="100000"/>
              <a:buFont typeface="+mj-lt"/>
              <a:buAutoNum type="arabicPeriod"/>
            </a:pPr>
            <a:r>
              <a:rPr lang="es-ES_tradnl" sz="2000" dirty="0">
                <a:solidFill>
                  <a:schemeClr val="tx1"/>
                </a:solidFill>
              </a:rPr>
              <a:t>•	Imagine que estamos cinco años más adelante. NA está creciendo en su área y los miembros están emocionados prestando servicio. Hay muchos voluntarios para cada posición y las elecciones para posiciones de servicio son muy competidas. ¿Qué cosas han cambiado para que esto sea posible? ¿Qué cosas en su comunidad han hecho para que el servicio sea tan atractivo?</a:t>
            </a:r>
            <a:endParaRPr lang="en-US" sz="2000" dirty="0" smtClean="0">
              <a:solidFill>
                <a:schemeClr val="tx1"/>
              </a:solidFill>
            </a:endParaRP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155939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850404"/>
            <a:ext cx="6447501" cy="990600"/>
          </a:xfrm>
        </p:spPr>
        <p:txBody>
          <a:bodyPr>
            <a:normAutofit/>
          </a:bodyPr>
          <a:lstStyle/>
          <a:p>
            <a:r>
              <a:rPr lang="en-US" sz="4200" b="1" dirty="0" smtClean="0"/>
              <a:t>Debate </a:t>
            </a:r>
            <a:r>
              <a:rPr lang="en-US" sz="4200" b="1" dirty="0"/>
              <a:t>de </a:t>
            </a:r>
            <a:r>
              <a:rPr lang="en-US" sz="4200" b="1" dirty="0" smtClean="0"/>
              <a:t>grupo grande</a:t>
            </a:r>
            <a:endParaRPr lang="en-US" sz="4200" b="1" dirty="0"/>
          </a:p>
        </p:txBody>
      </p:sp>
      <p:sp>
        <p:nvSpPr>
          <p:cNvPr id="3" name="Content Placeholder 2"/>
          <p:cNvSpPr>
            <a:spLocks noGrp="1"/>
          </p:cNvSpPr>
          <p:nvPr>
            <p:ph idx="1"/>
          </p:nvPr>
        </p:nvSpPr>
        <p:spPr>
          <a:xfrm>
            <a:off x="508001" y="1653352"/>
            <a:ext cx="6309488" cy="3059448"/>
          </a:xfrm>
        </p:spPr>
        <p:txBody>
          <a:bodyPr>
            <a:noAutofit/>
          </a:bodyPr>
          <a:lstStyle/>
          <a:p>
            <a:pPr algn="just"/>
            <a:r>
              <a:rPr lang="es-ES_tradnl" sz="3000" dirty="0" smtClean="0">
                <a:solidFill>
                  <a:schemeClr val="tx1"/>
                </a:solidFill>
              </a:rPr>
              <a:t>¿Qué cambios podemos hacer en nuestras actitudes y prácticas para atraer a las personas personas que hacen faltan, como atraer al servicio a los miembros más jóvenes?</a:t>
            </a:r>
            <a:endParaRPr lang="es-ES_tradnl" sz="3000" dirty="0">
              <a:solidFill>
                <a:schemeClr val="tx1"/>
              </a:solidFill>
            </a:endParaRP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965036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186" y="529017"/>
            <a:ext cx="6447501" cy="827590"/>
          </a:xfrm>
        </p:spPr>
        <p:txBody>
          <a:bodyPr>
            <a:normAutofit/>
          </a:bodyPr>
          <a:lstStyle/>
          <a:p>
            <a:r>
              <a:rPr lang="en-US" sz="4050" b="1" dirty="0"/>
              <a:t>Próximos Pasos</a:t>
            </a:r>
          </a:p>
        </p:txBody>
      </p:sp>
      <p:sp>
        <p:nvSpPr>
          <p:cNvPr id="8" name="Content Placeholder 7"/>
          <p:cNvSpPr>
            <a:spLocks noGrp="1"/>
          </p:cNvSpPr>
          <p:nvPr>
            <p:ph idx="1"/>
          </p:nvPr>
        </p:nvSpPr>
        <p:spPr>
          <a:xfrm>
            <a:off x="507999" y="1467700"/>
            <a:ext cx="5688263" cy="2905559"/>
          </a:xfrm>
        </p:spPr>
        <p:txBody>
          <a:bodyPr/>
          <a:lstStyle/>
          <a:p>
            <a:pPr marL="0" indent="0" algn="just">
              <a:lnSpc>
                <a:spcPts val="2800"/>
              </a:lnSpc>
              <a:spcBef>
                <a:spcPts val="2200"/>
              </a:spcBef>
              <a:buNone/>
            </a:pPr>
            <a:r>
              <a:rPr lang="en-US" sz="2700" dirty="0">
                <a:solidFill>
                  <a:schemeClr val="tx1"/>
                </a:solidFill>
              </a:rPr>
              <a:t>Gracias por su participación.</a:t>
            </a:r>
          </a:p>
          <a:p>
            <a:pPr marL="0" indent="0" algn="just">
              <a:lnSpc>
                <a:spcPts val="2800"/>
              </a:lnSpc>
              <a:spcBef>
                <a:spcPts val="2200"/>
              </a:spcBef>
              <a:buNone/>
            </a:pPr>
            <a:r>
              <a:rPr lang="en-US" sz="2700" dirty="0">
                <a:solidFill>
                  <a:schemeClr val="tx1"/>
                </a:solidFill>
              </a:rPr>
              <a:t>Pueden encontrar otras sesiones de TDs, </a:t>
            </a:r>
            <a:r>
              <a:rPr lang="en-US" sz="2700" dirty="0" smtClean="0">
                <a:solidFill>
                  <a:schemeClr val="tx1"/>
                </a:solidFill>
              </a:rPr>
              <a:t>en </a:t>
            </a:r>
            <a:r>
              <a:rPr lang="en-US" sz="2700" dirty="0">
                <a:solidFill>
                  <a:schemeClr val="tx1"/>
                </a:solidFill>
                <a:hlinkClick r:id="rId3"/>
              </a:rPr>
              <a:t>www.na.org/idt</a:t>
            </a:r>
            <a:r>
              <a:rPr lang="en-US" sz="2700" dirty="0">
                <a:solidFill>
                  <a:schemeClr val="tx1"/>
                </a:solidFill>
              </a:rPr>
              <a:t>. </a:t>
            </a:r>
          </a:p>
          <a:p>
            <a:pPr marL="0" indent="0" algn="just">
              <a:lnSpc>
                <a:spcPts val="2800"/>
              </a:lnSpc>
              <a:spcBef>
                <a:spcPts val="2200"/>
              </a:spcBef>
              <a:buNone/>
            </a:pPr>
            <a:r>
              <a:rPr lang="en-US" sz="2700" dirty="0">
                <a:solidFill>
                  <a:schemeClr val="tx1"/>
                </a:solidFill>
              </a:rPr>
              <a:t>Por favor, envíen sus ideas </a:t>
            </a:r>
            <a:br>
              <a:rPr lang="en-US" sz="2700" dirty="0">
                <a:solidFill>
                  <a:schemeClr val="tx1"/>
                </a:solidFill>
              </a:rPr>
            </a:br>
            <a:r>
              <a:rPr lang="en-US" sz="2700" dirty="0" smtClean="0">
                <a:solidFill>
                  <a:schemeClr val="tx1"/>
                </a:solidFill>
              </a:rPr>
              <a:t>a </a:t>
            </a:r>
            <a:r>
              <a:rPr lang="en-US" sz="2700" dirty="0">
                <a:solidFill>
                  <a:schemeClr val="tx1"/>
                </a:solidFill>
                <a:hlinkClick r:id="rId4"/>
              </a:rPr>
              <a:t>wb@na.org</a:t>
            </a:r>
            <a:r>
              <a:rPr lang="en-US" sz="2700" dirty="0">
                <a:solidFill>
                  <a:schemeClr val="tx1"/>
                </a:solidFill>
              </a:rPr>
              <a:t>. </a:t>
            </a:r>
          </a:p>
          <a:p>
            <a:pPr marL="0" indent="0">
              <a:buNone/>
            </a:pPr>
            <a:endParaRPr lang="en-US" dirty="0"/>
          </a:p>
        </p:txBody>
      </p:sp>
      <p:pic>
        <p:nvPicPr>
          <p:cNvPr id="5" name="Picture 4"/>
          <p:cNvPicPr>
            <a:picLocks noChangeAspect="1"/>
          </p:cNvPicPr>
          <p:nvPr/>
        </p:nvPicPr>
        <p:blipFill>
          <a:blip r:embed="rId5"/>
          <a:stretch>
            <a:fillRect/>
          </a:stretch>
        </p:blipFill>
        <p:spPr>
          <a:xfrm>
            <a:off x="7339478" y="78640"/>
            <a:ext cx="1182842" cy="118284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343" y="3124200"/>
            <a:ext cx="3365500" cy="2019300"/>
          </a:xfrm>
          <a:prstGeom prst="rect">
            <a:avLst/>
          </a:prstGeom>
        </p:spPr>
      </p:pic>
    </p:spTree>
    <p:extLst>
      <p:ext uri="{BB962C8B-B14F-4D97-AF65-F5344CB8AC3E}">
        <p14:creationId xmlns:p14="http://schemas.microsoft.com/office/powerpoint/2010/main" val="512580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39478" y="78640"/>
            <a:ext cx="1182842" cy="1182842"/>
          </a:xfrm>
          <a:prstGeom prst="rect">
            <a:avLst/>
          </a:prstGeom>
        </p:spPr>
      </p:pic>
      <p:pic>
        <p:nvPicPr>
          <p:cNvPr id="4" name="Picture 3">
            <a:extLst>
              <a:ext uri="{FF2B5EF4-FFF2-40B4-BE49-F238E27FC236}">
                <a16:creationId xmlns:a16="http://schemas.microsoft.com/office/drawing/2014/main" id="{36D8120C-B5EC-42AC-8E8F-0E9F5717DFB5}"/>
              </a:ext>
            </a:extLst>
          </p:cNvPr>
          <p:cNvPicPr>
            <a:picLocks noChangeAspect="1"/>
          </p:cNvPicPr>
          <p:nvPr/>
        </p:nvPicPr>
        <p:blipFill>
          <a:blip r:embed="rId4"/>
          <a:stretch>
            <a:fillRect/>
          </a:stretch>
        </p:blipFill>
        <p:spPr>
          <a:xfrm>
            <a:off x="709864" y="0"/>
            <a:ext cx="5967662" cy="5143500"/>
          </a:xfrm>
          <a:prstGeom prst="rect">
            <a:avLst/>
          </a:prstGeom>
        </p:spPr>
      </p:pic>
    </p:spTree>
    <p:extLst>
      <p:ext uri="{BB962C8B-B14F-4D97-AF65-F5344CB8AC3E}">
        <p14:creationId xmlns:p14="http://schemas.microsoft.com/office/powerpoint/2010/main" val="3047237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80" y="754322"/>
            <a:ext cx="6316439" cy="3540952"/>
          </a:xfrm>
        </p:spPr>
        <p:txBody>
          <a:bodyPr>
            <a:noAutofit/>
          </a:bodyPr>
          <a:lstStyle/>
          <a:p>
            <a:pPr algn="ctr"/>
            <a:r>
              <a:rPr lang="es-ES_tradnl" sz="4500" b="1" dirty="0" smtClean="0"/>
              <a:t>¿Dónde estarías ahora si nunca hubieses tenido la oportunidad de escuchar el mensaje de NA? </a:t>
            </a:r>
            <a:endParaRPr lang="es-ES_tradnl" sz="4500" dirty="0"/>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398191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857049" y="2506109"/>
            <a:ext cx="906843" cy="41563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7339478" y="78640"/>
            <a:ext cx="1182842" cy="1182842"/>
          </a:xfrm>
          <a:prstGeom prst="rect">
            <a:avLst/>
          </a:prstGeom>
        </p:spPr>
      </p:pic>
      <p:pic>
        <p:nvPicPr>
          <p:cNvPr id="2" name="Picture 1">
            <a:extLst>
              <a:ext uri="{FF2B5EF4-FFF2-40B4-BE49-F238E27FC236}">
                <a16:creationId xmlns:a16="http://schemas.microsoft.com/office/drawing/2014/main" id="{19093C29-F9CF-42A1-A032-960A50B7A8BB}"/>
              </a:ext>
            </a:extLst>
          </p:cNvPr>
          <p:cNvPicPr>
            <a:picLocks noChangeAspect="1"/>
          </p:cNvPicPr>
          <p:nvPr/>
        </p:nvPicPr>
        <p:blipFill>
          <a:blip r:embed="rId3"/>
          <a:stretch>
            <a:fillRect/>
          </a:stretch>
        </p:blipFill>
        <p:spPr>
          <a:xfrm>
            <a:off x="1948383" y="0"/>
            <a:ext cx="4299761" cy="5187665"/>
          </a:xfrm>
          <a:prstGeom prst="rect">
            <a:avLst/>
          </a:prstGeom>
        </p:spPr>
      </p:pic>
      <p:sp>
        <p:nvSpPr>
          <p:cNvPr id="10" name="Rectangle 9">
            <a:extLst>
              <a:ext uri="{FF2B5EF4-FFF2-40B4-BE49-F238E27FC236}">
                <a16:creationId xmlns:a16="http://schemas.microsoft.com/office/drawing/2014/main" id="{FB637AAE-8E42-4800-88F2-C95DEA6E1C39}"/>
              </a:ext>
            </a:extLst>
          </p:cNvPr>
          <p:cNvSpPr/>
          <p:nvPr/>
        </p:nvSpPr>
        <p:spPr>
          <a:xfrm>
            <a:off x="1948383" y="2350119"/>
            <a:ext cx="4299761" cy="727617"/>
          </a:xfrm>
          <a:prstGeom prst="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Tree>
    <p:extLst>
      <p:ext uri="{BB962C8B-B14F-4D97-AF65-F5344CB8AC3E}">
        <p14:creationId xmlns:p14="http://schemas.microsoft.com/office/powerpoint/2010/main" val="140259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21130"/>
            <a:ext cx="6447501" cy="858754"/>
          </a:xfrm>
        </p:spPr>
        <p:txBody>
          <a:bodyPr>
            <a:normAutofit/>
          </a:bodyPr>
          <a:lstStyle/>
          <a:p>
            <a:r>
              <a:rPr lang="en-US" sz="4200" b="1" dirty="0" smtClean="0"/>
              <a:t>Primer </a:t>
            </a:r>
            <a:r>
              <a:rPr lang="en-US" sz="4200" b="1" dirty="0" err="1" smtClean="0"/>
              <a:t>Concepto</a:t>
            </a:r>
            <a:endParaRPr lang="en-US" sz="4200" b="1" dirty="0"/>
          </a:p>
        </p:txBody>
      </p:sp>
      <p:sp>
        <p:nvSpPr>
          <p:cNvPr id="3" name="Content Placeholder 2"/>
          <p:cNvSpPr>
            <a:spLocks noGrp="1"/>
          </p:cNvSpPr>
          <p:nvPr>
            <p:ph idx="1"/>
          </p:nvPr>
        </p:nvSpPr>
        <p:spPr>
          <a:xfrm>
            <a:off x="508001" y="1611730"/>
            <a:ext cx="6735010" cy="2447424"/>
          </a:xfrm>
        </p:spPr>
        <p:txBody>
          <a:bodyPr>
            <a:noAutofit/>
          </a:bodyPr>
          <a:lstStyle/>
          <a:p>
            <a:pPr algn="just"/>
            <a:r>
              <a:rPr lang="en-US" sz="2400" dirty="0">
                <a:solidFill>
                  <a:schemeClr val="tx1"/>
                </a:solidFill>
              </a:rPr>
              <a:t>Para cumplir con el propósito primordial de nuestra confraternidad, los grupos de NA se han unido para crear una estructura de servicio que desarrolle, coordine y mantenga servicios en nombre de NA en su conjunto.</a:t>
            </a: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285025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99" y="890336"/>
            <a:ext cx="6447501" cy="990600"/>
          </a:xfrm>
        </p:spPr>
        <p:txBody>
          <a:bodyPr>
            <a:normAutofit/>
          </a:bodyPr>
          <a:lstStyle/>
          <a:p>
            <a:r>
              <a:rPr lang="en-US" sz="4200" b="1" dirty="0"/>
              <a:t>Cita del Texto Básico</a:t>
            </a:r>
          </a:p>
        </p:txBody>
      </p:sp>
      <p:sp>
        <p:nvSpPr>
          <p:cNvPr id="3" name="Content Placeholder 2"/>
          <p:cNvSpPr>
            <a:spLocks noGrp="1"/>
          </p:cNvSpPr>
          <p:nvPr>
            <p:ph idx="1"/>
          </p:nvPr>
        </p:nvSpPr>
        <p:spPr>
          <a:xfrm>
            <a:off x="574798" y="2006266"/>
            <a:ext cx="6764679" cy="1689435"/>
          </a:xfrm>
        </p:spPr>
        <p:txBody>
          <a:bodyPr>
            <a:noAutofit/>
          </a:bodyPr>
          <a:lstStyle/>
          <a:p>
            <a:pPr algn="just"/>
            <a:r>
              <a:rPr lang="en-US" sz="2400" dirty="0">
                <a:solidFill>
                  <a:schemeClr val="tx1"/>
                </a:solidFill>
              </a:rPr>
              <a:t>Todo lo que ocurra en el transcurso del servicio de NA debe estar motivado por el deseo de llevar mejor el mensaje de recuperación al adicto que todavía sufre.</a:t>
            </a: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90071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39478" y="78640"/>
            <a:ext cx="1182842" cy="1182842"/>
          </a:xfrm>
          <a:prstGeom prst="rect">
            <a:avLst/>
          </a:prstGeom>
        </p:spPr>
      </p:pic>
      <p:pic>
        <p:nvPicPr>
          <p:cNvPr id="4" name="Picture 3">
            <a:extLst>
              <a:ext uri="{FF2B5EF4-FFF2-40B4-BE49-F238E27FC236}">
                <a16:creationId xmlns:a16="http://schemas.microsoft.com/office/drawing/2014/main" id="{9267E40C-3A29-4684-8664-569AFAC9983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6885" y="-1"/>
            <a:ext cx="6412832" cy="5143501"/>
          </a:xfrm>
          <a:prstGeom prst="rect">
            <a:avLst/>
          </a:prstGeom>
        </p:spPr>
      </p:pic>
    </p:spTree>
    <p:extLst>
      <p:ext uri="{BB962C8B-B14F-4D97-AF65-F5344CB8AC3E}">
        <p14:creationId xmlns:p14="http://schemas.microsoft.com/office/powerpoint/2010/main" val="3667039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39478" y="78640"/>
            <a:ext cx="1182842" cy="1182842"/>
          </a:xfrm>
          <a:prstGeom prst="rect">
            <a:avLst/>
          </a:prstGeom>
        </p:spPr>
      </p:pic>
      <p:pic>
        <p:nvPicPr>
          <p:cNvPr id="4" name="Picture 3">
            <a:extLst>
              <a:ext uri="{FF2B5EF4-FFF2-40B4-BE49-F238E27FC236}">
                <a16:creationId xmlns:a16="http://schemas.microsoft.com/office/drawing/2014/main" id="{8F5DD35A-E15D-467E-B0E4-2CDB139187D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9209" y="0"/>
            <a:ext cx="6334411" cy="5143500"/>
          </a:xfrm>
          <a:prstGeom prst="rect">
            <a:avLst/>
          </a:prstGeom>
        </p:spPr>
      </p:pic>
    </p:spTree>
    <p:extLst>
      <p:ext uri="{BB962C8B-B14F-4D97-AF65-F5344CB8AC3E}">
        <p14:creationId xmlns:p14="http://schemas.microsoft.com/office/powerpoint/2010/main" val="138531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4200" dirty="0" smtClean="0"/>
              <a:t>Debate de grupo grande</a:t>
            </a:r>
            <a:endParaRPr lang="es-ES_tradnl" sz="4200" dirty="0"/>
          </a:p>
        </p:txBody>
      </p:sp>
      <p:sp>
        <p:nvSpPr>
          <p:cNvPr id="3" name="Content Placeholder 2"/>
          <p:cNvSpPr>
            <a:spLocks noGrp="1"/>
          </p:cNvSpPr>
          <p:nvPr>
            <p:ph idx="1"/>
          </p:nvPr>
        </p:nvSpPr>
        <p:spPr/>
        <p:txBody>
          <a:bodyPr/>
          <a:lstStyle/>
          <a:p>
            <a:pPr marL="0" indent="0">
              <a:buNone/>
            </a:pPr>
            <a:r>
              <a:rPr lang="es-ES_tradnl" dirty="0" smtClean="0"/>
              <a:t>¿</a:t>
            </a:r>
            <a:r>
              <a:rPr lang="es-ES_tradnl" sz="2800" dirty="0"/>
              <a:t>Cómo sería NA sin el servicio? </a:t>
            </a:r>
            <a:endParaRPr lang="es-ES_tradnl" sz="2800" dirty="0" smtClean="0"/>
          </a:p>
          <a:p>
            <a:pPr marL="0" indent="0">
              <a:buNone/>
            </a:pPr>
            <a:r>
              <a:rPr lang="es-ES_tradnl" sz="2800" dirty="0" smtClean="0"/>
              <a:t>¿</a:t>
            </a:r>
            <a:r>
              <a:rPr lang="es-ES_tradnl" sz="2800" dirty="0"/>
              <a:t>Por qué es el servicio un componente tan significativo del programa de NA?</a:t>
            </a:r>
          </a:p>
        </p:txBody>
      </p:sp>
    </p:spTree>
    <p:extLst>
      <p:ext uri="{BB962C8B-B14F-4D97-AF65-F5344CB8AC3E}">
        <p14:creationId xmlns:p14="http://schemas.microsoft.com/office/powerpoint/2010/main" val="335319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484</TotalTime>
  <Words>191</Words>
  <Application>Microsoft Office PowerPoint</Application>
  <PresentationFormat>On-screen Show (16:9)</PresentationFormat>
  <Paragraphs>28</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Atraer  Miembros  al Servicio </vt:lpstr>
      <vt:lpstr>PowerPoint Presentation</vt:lpstr>
      <vt:lpstr>¿Dónde estarías ahora si nunca hubieses tenido la oportunidad de escuchar el mensaje de NA? </vt:lpstr>
      <vt:lpstr>PowerPoint Presentation</vt:lpstr>
      <vt:lpstr>Primer Concepto</vt:lpstr>
      <vt:lpstr>Cita del Texto Básico</vt:lpstr>
      <vt:lpstr>PowerPoint Presentation</vt:lpstr>
      <vt:lpstr>PowerPoint Presentation</vt:lpstr>
      <vt:lpstr>Debate de grupo grande</vt:lpstr>
      <vt:lpstr>Debate de grupos pequeños </vt:lpstr>
      <vt:lpstr>Debate de grupo grande</vt:lpstr>
      <vt:lpstr>Próximos Pasos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Carrying the NA Message and Making NA Attractive</dc:title>
  <dc:creator>Travis Koplow</dc:creator>
  <cp:lastModifiedBy>Johnny Lamprea</cp:lastModifiedBy>
  <cp:revision>53</cp:revision>
  <dcterms:created xsi:type="dcterms:W3CDTF">2018-07-17T18:52:18Z</dcterms:created>
  <dcterms:modified xsi:type="dcterms:W3CDTF">2018-11-14T19:40:12Z</dcterms:modified>
</cp:coreProperties>
</file>