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9"/>
  </p:notesMasterIdLst>
  <p:sldIdLst>
    <p:sldId id="256" r:id="rId2"/>
    <p:sldId id="259" r:id="rId3"/>
    <p:sldId id="260" r:id="rId4"/>
    <p:sldId id="265" r:id="rId5"/>
    <p:sldId id="264" r:id="rId6"/>
    <p:sldId id="261"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3" autoAdjust="0"/>
    <p:restoredTop sz="92261" autoAdjust="0"/>
  </p:normalViewPr>
  <p:slideViewPr>
    <p:cSldViewPr snapToGrid="0">
      <p:cViewPr varScale="1">
        <p:scale>
          <a:sx n="69" d="100"/>
          <a:sy n="69" d="100"/>
        </p:scale>
        <p:origin x="408" y="44"/>
      </p:cViewPr>
      <p:guideLst>
        <p:guide orient="horz" pos="2160"/>
        <p:guide pos="3840"/>
      </p:guideLst>
    </p:cSldViewPr>
  </p:slideViewPr>
  <p:notesTextViewPr>
    <p:cViewPr>
      <p:scale>
        <a:sx n="1" d="1"/>
        <a:sy n="1" d="1"/>
      </p:scale>
      <p:origin x="0" y="0"/>
    </p:cViewPr>
  </p:notesTextViewPr>
  <p:notesViewPr>
    <p:cSldViewPr snapToGrid="0">
      <p:cViewPr varScale="1">
        <p:scale>
          <a:sx n="47" d="100"/>
          <a:sy n="47" d="100"/>
        </p:scale>
        <p:origin x="2719" y="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5AFB-C488-40D3-9B1D-D895AE539154}" type="datetimeFigureOut">
              <a:rPr lang="en-US" smtClean="0"/>
              <a:pPr/>
              <a:t>11/14/2018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1DA31-6B5E-4728-9A53-E57FC8F83058}" type="slidenum">
              <a:rPr lang="en-US" smtClean="0"/>
              <a:pPr/>
              <a:t>‹#›</a:t>
            </a:fld>
            <a:endParaRPr lang="en-US" dirty="0"/>
          </a:p>
        </p:txBody>
      </p:sp>
    </p:spTree>
    <p:extLst>
      <p:ext uri="{BB962C8B-B14F-4D97-AF65-F5344CB8AC3E}">
        <p14:creationId xmlns:p14="http://schemas.microsoft.com/office/powerpoint/2010/main" val="411103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1</a:t>
            </a:fld>
            <a:endParaRPr lang="en-US" dirty="0"/>
          </a:p>
        </p:txBody>
      </p:sp>
    </p:spTree>
    <p:extLst>
      <p:ext uri="{BB962C8B-B14F-4D97-AF65-F5344CB8AC3E}">
        <p14:creationId xmlns:p14="http://schemas.microsoft.com/office/powerpoint/2010/main" val="367780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2</a:t>
            </a:fld>
            <a:endParaRPr lang="en-US" dirty="0"/>
          </a:p>
        </p:txBody>
      </p:sp>
    </p:spTree>
    <p:extLst>
      <p:ext uri="{BB962C8B-B14F-4D97-AF65-F5344CB8AC3E}">
        <p14:creationId xmlns:p14="http://schemas.microsoft.com/office/powerpoint/2010/main" val="1273018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3</a:t>
            </a:fld>
            <a:endParaRPr lang="en-US" dirty="0"/>
          </a:p>
        </p:txBody>
      </p:sp>
    </p:spTree>
    <p:extLst>
      <p:ext uri="{BB962C8B-B14F-4D97-AF65-F5344CB8AC3E}">
        <p14:creationId xmlns:p14="http://schemas.microsoft.com/office/powerpoint/2010/main" val="379442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4</a:t>
            </a:fld>
            <a:endParaRPr lang="en-US" dirty="0"/>
          </a:p>
        </p:txBody>
      </p:sp>
    </p:spTree>
    <p:extLst>
      <p:ext uri="{BB962C8B-B14F-4D97-AF65-F5344CB8AC3E}">
        <p14:creationId xmlns:p14="http://schemas.microsoft.com/office/powerpoint/2010/main" val="311202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5</a:t>
            </a:fld>
            <a:endParaRPr lang="en-US" dirty="0"/>
          </a:p>
        </p:txBody>
      </p:sp>
    </p:spTree>
    <p:extLst>
      <p:ext uri="{BB962C8B-B14F-4D97-AF65-F5344CB8AC3E}">
        <p14:creationId xmlns:p14="http://schemas.microsoft.com/office/powerpoint/2010/main" val="2411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6</a:t>
            </a:fld>
            <a:endParaRPr lang="en-US" dirty="0"/>
          </a:p>
        </p:txBody>
      </p:sp>
    </p:spTree>
    <p:extLst>
      <p:ext uri="{BB962C8B-B14F-4D97-AF65-F5344CB8AC3E}">
        <p14:creationId xmlns:p14="http://schemas.microsoft.com/office/powerpoint/2010/main" val="108939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pPr/>
              <a:t>7</a:t>
            </a:fld>
            <a:endParaRPr lang="en-US" dirty="0"/>
          </a:p>
        </p:txBody>
      </p:sp>
    </p:spTree>
    <p:extLst>
      <p:ext uri="{BB962C8B-B14F-4D97-AF65-F5344CB8AC3E}">
        <p14:creationId xmlns:p14="http://schemas.microsoft.com/office/powerpoint/2010/main" val="275147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1736011"/>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61137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856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9720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441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94482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771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1086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8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8279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001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33658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17008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522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890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5165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520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11/14/2018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64656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wb@n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0000"/>
          </a:blip>
          <a:stretch>
            <a:fillRect/>
          </a:stretch>
        </p:blipFill>
        <p:spPr>
          <a:xfrm>
            <a:off x="458347" y="209251"/>
            <a:ext cx="3328987" cy="3328987"/>
          </a:xfrm>
          <a:prstGeom prst="rect">
            <a:avLst/>
          </a:prstGeom>
        </p:spPr>
      </p:pic>
      <p:sp>
        <p:nvSpPr>
          <p:cNvPr id="2" name="Title 1"/>
          <p:cNvSpPr>
            <a:spLocks noGrp="1"/>
          </p:cNvSpPr>
          <p:nvPr>
            <p:ph type="title"/>
          </p:nvPr>
        </p:nvSpPr>
        <p:spPr>
          <a:xfrm>
            <a:off x="4175184" y="854695"/>
            <a:ext cx="8016815" cy="1709485"/>
          </a:xfrm>
        </p:spPr>
        <p:txBody>
          <a:bodyPr>
            <a:normAutofit/>
          </a:bodyPr>
          <a:lstStyle/>
          <a:p>
            <a:pPr algn="just"/>
            <a:r>
              <a:rPr lang="en-US" sz="4400" dirty="0">
                <a:solidFill>
                  <a:schemeClr val="tx1"/>
                </a:solidFill>
              </a:rPr>
              <a:t>Llevar el </a:t>
            </a:r>
            <a:r>
              <a:rPr lang="en-US" sz="4400" dirty="0" smtClean="0">
                <a:solidFill>
                  <a:schemeClr val="tx1"/>
                </a:solidFill>
              </a:rPr>
              <a:t>mensaje </a:t>
            </a:r>
            <a:r>
              <a:rPr lang="en-US" sz="4400" dirty="0">
                <a:solidFill>
                  <a:schemeClr val="tx1"/>
                </a:solidFill>
              </a:rPr>
              <a:t>de NA y </a:t>
            </a:r>
            <a:r>
              <a:rPr lang="en-US" sz="4400" dirty="0" smtClean="0">
                <a:solidFill>
                  <a:schemeClr val="tx1"/>
                </a:solidFill>
              </a:rPr>
              <a:t>hacer </a:t>
            </a:r>
            <a:r>
              <a:rPr lang="en-US" sz="4400" dirty="0">
                <a:solidFill>
                  <a:schemeClr val="tx1"/>
                </a:solidFill>
              </a:rPr>
              <a:t>que NA sea </a:t>
            </a:r>
            <a:r>
              <a:rPr lang="en-US" sz="4400" dirty="0" smtClean="0">
                <a:solidFill>
                  <a:schemeClr val="tx1"/>
                </a:solidFill>
              </a:rPr>
              <a:t>atractivo</a:t>
            </a:r>
            <a:endParaRPr lang="en-US" sz="4400"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200400"/>
            <a:ext cx="6096000" cy="3657600"/>
          </a:xfrm>
          <a:prstGeom prst="rect">
            <a:avLst/>
          </a:prstGeom>
        </p:spPr>
      </p:pic>
    </p:spTree>
    <p:extLst>
      <p:ext uri="{BB962C8B-B14F-4D97-AF65-F5344CB8AC3E}">
        <p14:creationId xmlns:p14="http://schemas.microsoft.com/office/powerpoint/2010/main" val="2274986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B5F2D5-FE20-4E18-9A68-3BEEE6A99104}"/>
              </a:ext>
            </a:extLst>
          </p:cNvPr>
          <p:cNvPicPr>
            <a:picLocks noChangeAspect="1"/>
          </p:cNvPicPr>
          <p:nvPr/>
        </p:nvPicPr>
        <p:blipFill>
          <a:blip r:embed="rId3"/>
          <a:stretch>
            <a:fillRect/>
          </a:stretch>
        </p:blipFill>
        <p:spPr>
          <a:xfrm>
            <a:off x="2959768" y="0"/>
            <a:ext cx="7936831" cy="6840718"/>
          </a:xfrm>
          <a:prstGeom prst="rect">
            <a:avLst/>
          </a:prstGeom>
        </p:spPr>
      </p:pic>
    </p:spTree>
    <p:extLst>
      <p:ext uri="{BB962C8B-B14F-4D97-AF65-F5344CB8AC3E}">
        <p14:creationId xmlns:p14="http://schemas.microsoft.com/office/powerpoint/2010/main" val="3047237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53054" y="231835"/>
            <a:ext cx="10072245" cy="6626165"/>
          </a:xfrm>
        </p:spPr>
        <p:txBody>
          <a:bodyPr>
            <a:noAutofit/>
          </a:bodyPr>
          <a:lstStyle/>
          <a:p>
            <a:pPr algn="just"/>
            <a:r>
              <a:rPr lang="es-419" sz="3000" dirty="0" smtClean="0">
                <a:solidFill>
                  <a:srgbClr val="C00000"/>
                </a:solidFill>
              </a:rPr>
              <a:t>Queremos </a:t>
            </a:r>
            <a:r>
              <a:rPr lang="es-VE" sz="3000" dirty="0">
                <a:solidFill>
                  <a:srgbClr val="C00000"/>
                </a:solidFill>
              </a:rPr>
              <a:t>que el recién llegado se sienta bienvenido, porque todos recordamos el miedo y la desconfianza que sentimos la primera vez que fuimos a una reunión de NA, y lo agradecidos que estuvimos por esa primera sonrisa. Aprendimos lo mucho que podía aliviar nuestra soledad un simple abrazo dado con cariño. </a:t>
            </a:r>
            <a:r>
              <a:rPr lang="es-419" sz="3000" dirty="0">
                <a:solidFill>
                  <a:srgbClr val="C00000"/>
                </a:solidFill>
              </a:rPr>
              <a:t>En realidad necesitábamos encontrar personas como nosotros, que hubieran pasado por lo </a:t>
            </a:r>
            <a:r>
              <a:rPr lang="es-419" sz="3000" dirty="0" smtClean="0">
                <a:solidFill>
                  <a:srgbClr val="C00000"/>
                </a:solidFill>
              </a:rPr>
              <a:t>mismo………</a:t>
            </a:r>
            <a:endParaRPr lang="en-US" sz="3000" dirty="0">
              <a:solidFill>
                <a:srgbClr val="C00000"/>
              </a:solidFill>
              <a:effectLst>
                <a:outerShdw blurRad="38100" dist="38100" dir="2700000" algn="tl">
                  <a:srgbClr val="000000">
                    <a:alpha val="43137"/>
                  </a:srgbClr>
                </a:outerShdw>
              </a:effectLst>
              <a:latin typeface="Century Gothic" pitchFamily="34" charset="0"/>
            </a:endParaRPr>
          </a:p>
        </p:txBody>
      </p:sp>
      <p:pic>
        <p:nvPicPr>
          <p:cNvPr id="5" name="Picture 4"/>
          <p:cNvPicPr>
            <a:picLocks noChangeAspect="1"/>
          </p:cNvPicPr>
          <p:nvPr/>
        </p:nvPicPr>
        <p:blipFill>
          <a:blip r:embed="rId3">
            <a:alphaModFix amt="30000"/>
            <a:duotone>
              <a:schemeClr val="bg2">
                <a:shade val="45000"/>
                <a:satMod val="135000"/>
              </a:schemeClr>
              <a:prstClr val="white"/>
            </a:duotone>
          </a:blip>
          <a:stretch>
            <a:fillRect/>
          </a:stretch>
        </p:blipFill>
        <p:spPr>
          <a:xfrm>
            <a:off x="8774877" y="3440877"/>
            <a:ext cx="3328987" cy="3328987"/>
          </a:xfrm>
          <a:prstGeom prst="rect">
            <a:avLst/>
          </a:prstGeom>
        </p:spPr>
      </p:pic>
    </p:spTree>
    <p:extLst>
      <p:ext uri="{BB962C8B-B14F-4D97-AF65-F5344CB8AC3E}">
        <p14:creationId xmlns:p14="http://schemas.microsoft.com/office/powerpoint/2010/main" val="3981914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110326" y="5432226"/>
            <a:ext cx="11858172" cy="696685"/>
          </a:xfrm>
        </p:spPr>
        <p:txBody>
          <a:bodyPr>
            <a:noAutofit/>
          </a:bodyPr>
          <a:lstStyle/>
          <a:p>
            <a:pPr algn="ctr"/>
            <a:r>
              <a:rPr lang="en-US" sz="4400" dirty="0">
                <a:ln w="0"/>
                <a:solidFill>
                  <a:srgbClr val="C00000"/>
                </a:solidFill>
              </a:rPr>
              <a:t>Encuesta </a:t>
            </a:r>
            <a:r>
              <a:rPr lang="en-US" sz="4400" dirty="0" smtClean="0">
                <a:ln w="0"/>
                <a:solidFill>
                  <a:srgbClr val="C00000"/>
                </a:solidFill>
              </a:rPr>
              <a:t>de la membresía </a:t>
            </a:r>
            <a:r>
              <a:rPr lang="en-US" sz="4400" dirty="0">
                <a:ln w="0"/>
                <a:solidFill>
                  <a:srgbClr val="C00000"/>
                </a:solidFill>
              </a:rPr>
              <a:t>2015</a:t>
            </a:r>
            <a:endParaRPr lang="en-US" sz="4400" dirty="0">
              <a:solidFill>
                <a:srgbClr val="C00000"/>
              </a:solidFill>
            </a:endParaRPr>
          </a:p>
        </p:txBody>
      </p:sp>
      <p:grpSp>
        <p:nvGrpSpPr>
          <p:cNvPr id="23" name="Group 22"/>
          <p:cNvGrpSpPr/>
          <p:nvPr/>
        </p:nvGrpSpPr>
        <p:grpSpPr>
          <a:xfrm>
            <a:off x="0" y="444935"/>
            <a:ext cx="12192000" cy="4987291"/>
            <a:chOff x="1486766" y="815048"/>
            <a:chExt cx="9766328" cy="4987291"/>
          </a:xfrm>
        </p:grpSpPr>
        <p:sp>
          <p:nvSpPr>
            <p:cNvPr id="24" name="object 14"/>
            <p:cNvSpPr txBox="1"/>
            <p:nvPr/>
          </p:nvSpPr>
          <p:spPr>
            <a:xfrm>
              <a:off x="4805788" y="5130437"/>
              <a:ext cx="6319412" cy="671902"/>
            </a:xfrm>
            <a:prstGeom prst="rect">
              <a:avLst/>
            </a:prstGeom>
          </p:spPr>
          <p:txBody>
            <a:bodyPr vert="horz" wrap="square" lIns="0" tIns="12700" rIns="0" bIns="0" rtlCol="0">
              <a:noAutofit/>
            </a:bodyPr>
            <a:lstStyle/>
            <a:p>
              <a:pPr marL="12700" defTabSz="914400">
                <a:spcBef>
                  <a:spcPts val="100"/>
                </a:spcBef>
                <a:tabLst>
                  <a:tab pos="282575" algn="l"/>
                </a:tabLst>
              </a:pPr>
              <a:r>
                <a:rPr sz="2000" b="1" spc="-20" dirty="0">
                  <a:solidFill>
                    <a:srgbClr val="4F81BD">
                      <a:lumMod val="75000"/>
                    </a:srgbClr>
                  </a:solidFill>
                  <a:cs typeface="Century Gothic"/>
                </a:rPr>
                <a:t>0%	10% </a:t>
              </a:r>
              <a:r>
                <a:rPr lang="en-US" sz="2000" b="1" spc="-20" dirty="0">
                  <a:solidFill>
                    <a:srgbClr val="4F81BD">
                      <a:lumMod val="75000"/>
                    </a:srgbClr>
                  </a:solidFill>
                  <a:cs typeface="Century Gothic"/>
                </a:rPr>
                <a:t>	</a:t>
              </a:r>
              <a:r>
                <a:rPr sz="2000" b="1" spc="-20" dirty="0">
                  <a:solidFill>
                    <a:srgbClr val="4F81BD">
                      <a:lumMod val="75000"/>
                    </a:srgbClr>
                  </a:solidFill>
                  <a:cs typeface="Century Gothic"/>
                </a:rPr>
                <a:t>20% </a:t>
              </a:r>
              <a:r>
                <a:rPr lang="en-US" sz="2000" b="1" spc="-20" dirty="0">
                  <a:solidFill>
                    <a:srgbClr val="4F81BD">
                      <a:lumMod val="75000"/>
                    </a:srgbClr>
                  </a:solidFill>
                  <a:cs typeface="Century Gothic"/>
                </a:rPr>
                <a:t>	</a:t>
              </a:r>
              <a:r>
                <a:rPr sz="2000" b="1" spc="-20" dirty="0">
                  <a:solidFill>
                    <a:srgbClr val="4F81BD">
                      <a:lumMod val="75000"/>
                    </a:srgbClr>
                  </a:solidFill>
                  <a:cs typeface="Century Gothic"/>
                </a:rPr>
                <a:t>30% </a:t>
              </a:r>
              <a:r>
                <a:rPr lang="en-US" sz="2000" b="1" spc="-20" dirty="0">
                  <a:solidFill>
                    <a:srgbClr val="4F81BD">
                      <a:lumMod val="75000"/>
                    </a:srgbClr>
                  </a:solidFill>
                  <a:cs typeface="Century Gothic"/>
                </a:rPr>
                <a:t>	</a:t>
              </a:r>
              <a:r>
                <a:rPr sz="2000" b="1" spc="-20" dirty="0">
                  <a:solidFill>
                    <a:srgbClr val="4F81BD">
                      <a:lumMod val="75000"/>
                    </a:srgbClr>
                  </a:solidFill>
                  <a:cs typeface="Century Gothic"/>
                </a:rPr>
                <a:t>40% </a:t>
              </a:r>
              <a:r>
                <a:rPr lang="en-US" sz="2000" b="1" spc="-20" dirty="0">
                  <a:solidFill>
                    <a:srgbClr val="4F81BD">
                      <a:lumMod val="75000"/>
                    </a:srgbClr>
                  </a:solidFill>
                  <a:cs typeface="Century Gothic"/>
                </a:rPr>
                <a:t>	</a:t>
              </a:r>
              <a:r>
                <a:rPr sz="2000" b="1" spc="-20" dirty="0">
                  <a:solidFill>
                    <a:srgbClr val="4F81BD">
                      <a:lumMod val="75000"/>
                    </a:srgbClr>
                  </a:solidFill>
                  <a:cs typeface="Century Gothic"/>
                </a:rPr>
                <a:t>50%</a:t>
              </a:r>
              <a:r>
                <a:rPr sz="2000" b="1" spc="75" dirty="0">
                  <a:solidFill>
                    <a:srgbClr val="4F81BD">
                      <a:lumMod val="75000"/>
                    </a:srgbClr>
                  </a:solidFill>
                  <a:cs typeface="Century Gothic"/>
                </a:rPr>
                <a:t> </a:t>
              </a:r>
              <a:r>
                <a:rPr lang="en-US" sz="2000" b="1" spc="75" dirty="0">
                  <a:solidFill>
                    <a:srgbClr val="4F81BD">
                      <a:lumMod val="75000"/>
                    </a:srgbClr>
                  </a:solidFill>
                  <a:cs typeface="Century Gothic"/>
                </a:rPr>
                <a:t>	</a:t>
              </a:r>
              <a:r>
                <a:rPr sz="2000" b="1" spc="-20" dirty="0">
                  <a:solidFill>
                    <a:srgbClr val="4F81BD">
                      <a:lumMod val="75000"/>
                    </a:srgbClr>
                  </a:solidFill>
                  <a:cs typeface="Century Gothic"/>
                </a:rPr>
                <a:t>60%</a:t>
              </a:r>
              <a:endParaRPr sz="2000" dirty="0">
                <a:solidFill>
                  <a:srgbClr val="4F81BD">
                    <a:lumMod val="75000"/>
                  </a:srgbClr>
                </a:solidFill>
                <a:cs typeface="Century Gothic"/>
              </a:endParaRPr>
            </a:p>
          </p:txBody>
        </p:sp>
        <p:grpSp>
          <p:nvGrpSpPr>
            <p:cNvPr id="25" name="Group 24"/>
            <p:cNvGrpSpPr/>
            <p:nvPr/>
          </p:nvGrpSpPr>
          <p:grpSpPr>
            <a:xfrm>
              <a:off x="1486766" y="815048"/>
              <a:ext cx="9766328" cy="4526527"/>
              <a:chOff x="1486766" y="815048"/>
              <a:chExt cx="9766328" cy="4526527"/>
            </a:xfrm>
          </p:grpSpPr>
          <p:sp>
            <p:nvSpPr>
              <p:cNvPr id="26" name="object 2"/>
              <p:cNvSpPr txBox="1"/>
              <p:nvPr/>
            </p:nvSpPr>
            <p:spPr>
              <a:xfrm>
                <a:off x="1486766" y="815048"/>
                <a:ext cx="9766328" cy="505267"/>
              </a:xfrm>
              <a:prstGeom prst="rect">
                <a:avLst/>
              </a:prstGeom>
            </p:spPr>
            <p:txBody>
              <a:bodyPr vert="horz" wrap="square" lIns="0" tIns="12700" rIns="0" bIns="0" rtlCol="0">
                <a:spAutoFit/>
              </a:bodyPr>
              <a:lstStyle/>
              <a:p>
                <a:pPr marL="12700" algn="ctr" defTabSz="914400">
                  <a:spcBef>
                    <a:spcPts val="100"/>
                  </a:spcBef>
                </a:pPr>
                <a:r>
                  <a:rPr sz="3200" spc="10" dirty="0">
                    <a:solidFill>
                      <a:srgbClr val="4F81BD">
                        <a:lumMod val="75000"/>
                      </a:srgbClr>
                    </a:solidFill>
                    <a:effectLst>
                      <a:outerShdw blurRad="38100" dist="38100" dir="2700000" algn="tl">
                        <a:srgbClr val="000000">
                          <a:alpha val="43137"/>
                        </a:srgbClr>
                      </a:outerShdw>
                    </a:effectLst>
                    <a:latin typeface="Calibri"/>
                    <a:cs typeface="Calibri"/>
                  </a:rPr>
                  <a:t>Importanc</a:t>
                </a:r>
                <a:r>
                  <a:rPr lang="es-VE" sz="3200" spc="10" dirty="0">
                    <a:solidFill>
                      <a:srgbClr val="4F81BD">
                        <a:lumMod val="75000"/>
                      </a:srgbClr>
                    </a:solidFill>
                    <a:effectLst>
                      <a:outerShdw blurRad="38100" dist="38100" dir="2700000" algn="tl">
                        <a:srgbClr val="000000">
                          <a:alpha val="43137"/>
                        </a:srgbClr>
                      </a:outerShdw>
                    </a:effectLst>
                    <a:latin typeface="Calibri"/>
                    <a:cs typeface="Calibri"/>
                  </a:rPr>
                  <a:t>ia</a:t>
                </a:r>
                <a:r>
                  <a:rPr sz="3200" spc="10" dirty="0">
                    <a:solidFill>
                      <a:srgbClr val="4F81BD">
                        <a:lumMod val="75000"/>
                      </a:srgbClr>
                    </a:solidFill>
                    <a:effectLst>
                      <a:outerShdw blurRad="38100" dist="38100" dir="2700000" algn="tl">
                        <a:srgbClr val="000000">
                          <a:alpha val="43137"/>
                        </a:srgbClr>
                      </a:outerShdw>
                    </a:effectLst>
                    <a:latin typeface="Calibri"/>
                    <a:cs typeface="Calibri"/>
                  </a:rPr>
                  <a:t> </a:t>
                </a:r>
                <a:r>
                  <a:rPr lang="es-VE" sz="3200" dirty="0">
                    <a:solidFill>
                      <a:srgbClr val="4F81BD">
                        <a:lumMod val="75000"/>
                      </a:srgbClr>
                    </a:solidFill>
                    <a:effectLst>
                      <a:outerShdw blurRad="38100" dist="38100" dir="2700000" algn="tl">
                        <a:srgbClr val="000000">
                          <a:alpha val="43137"/>
                        </a:srgbClr>
                      </a:outerShdw>
                    </a:effectLst>
                    <a:latin typeface="Calibri"/>
                    <a:cs typeface="Calibri"/>
                  </a:rPr>
                  <a:t>de la </a:t>
                </a:r>
                <a:r>
                  <a:rPr lang="es-VE" sz="3200" dirty="0" smtClean="0">
                    <a:solidFill>
                      <a:srgbClr val="4F81BD">
                        <a:lumMod val="75000"/>
                      </a:srgbClr>
                    </a:solidFill>
                    <a:effectLst>
                      <a:outerShdw blurRad="38100" dist="38100" dir="2700000" algn="tl">
                        <a:srgbClr val="000000">
                          <a:alpha val="43137"/>
                        </a:srgbClr>
                      </a:outerShdw>
                    </a:effectLst>
                    <a:latin typeface="Calibri"/>
                    <a:cs typeface="Calibri"/>
                  </a:rPr>
                  <a:t>primera</a:t>
                </a:r>
                <a:r>
                  <a:rPr sz="3200" spc="-5" dirty="0" smtClean="0">
                    <a:solidFill>
                      <a:srgbClr val="4F81BD">
                        <a:lumMod val="75000"/>
                      </a:srgbClr>
                    </a:solidFill>
                    <a:effectLst>
                      <a:outerShdw blurRad="38100" dist="38100" dir="2700000" algn="tl">
                        <a:srgbClr val="000000">
                          <a:alpha val="43137"/>
                        </a:srgbClr>
                      </a:outerShdw>
                    </a:effectLst>
                    <a:latin typeface="Calibri"/>
                    <a:cs typeface="Calibri"/>
                  </a:rPr>
                  <a:t> </a:t>
                </a:r>
                <a:r>
                  <a:rPr lang="en-US" sz="3200" spc="-5" dirty="0" smtClean="0">
                    <a:solidFill>
                      <a:srgbClr val="4F81BD">
                        <a:lumMod val="75000"/>
                      </a:srgbClr>
                    </a:solidFill>
                    <a:effectLst>
                      <a:outerShdw blurRad="38100" dist="38100" dir="2700000" algn="tl">
                        <a:srgbClr val="000000">
                          <a:alpha val="43137"/>
                        </a:srgbClr>
                      </a:outerShdw>
                    </a:effectLst>
                    <a:latin typeface="Calibri"/>
                    <a:cs typeface="Calibri"/>
                  </a:rPr>
                  <a:t>r</a:t>
                </a:r>
                <a:r>
                  <a:rPr lang="es-VE" sz="3200" spc="-5" dirty="0" err="1" smtClean="0">
                    <a:solidFill>
                      <a:srgbClr val="4F81BD">
                        <a:lumMod val="75000"/>
                      </a:srgbClr>
                    </a:solidFill>
                    <a:effectLst>
                      <a:outerShdw blurRad="38100" dist="38100" dir="2700000" algn="tl">
                        <a:srgbClr val="000000">
                          <a:alpha val="43137"/>
                        </a:srgbClr>
                      </a:outerShdw>
                    </a:effectLst>
                    <a:latin typeface="Calibri"/>
                    <a:cs typeface="Calibri"/>
                  </a:rPr>
                  <a:t>eunión</a:t>
                </a:r>
                <a:r>
                  <a:rPr lang="es-VE" sz="3200" spc="-5" dirty="0" smtClean="0">
                    <a:solidFill>
                      <a:srgbClr val="4F81BD">
                        <a:lumMod val="75000"/>
                      </a:srgbClr>
                    </a:solidFill>
                    <a:effectLst>
                      <a:outerShdw blurRad="38100" dist="38100" dir="2700000" algn="tl">
                        <a:srgbClr val="000000">
                          <a:alpha val="43137"/>
                        </a:srgbClr>
                      </a:outerShdw>
                    </a:effectLst>
                    <a:latin typeface="Calibri"/>
                    <a:cs typeface="Calibri"/>
                  </a:rPr>
                  <a:t> </a:t>
                </a:r>
                <a:r>
                  <a:rPr lang="es-VE" sz="3200" spc="-5" dirty="0">
                    <a:solidFill>
                      <a:srgbClr val="4F81BD">
                        <a:lumMod val="75000"/>
                      </a:srgbClr>
                    </a:solidFill>
                    <a:effectLst>
                      <a:outerShdw blurRad="38100" dist="38100" dir="2700000" algn="tl">
                        <a:srgbClr val="000000">
                          <a:alpha val="43137"/>
                        </a:srgbClr>
                      </a:outerShdw>
                    </a:effectLst>
                    <a:latin typeface="Calibri"/>
                    <a:cs typeface="Calibri"/>
                  </a:rPr>
                  <a:t>de </a:t>
                </a:r>
                <a:r>
                  <a:rPr sz="3200" spc="25" dirty="0">
                    <a:solidFill>
                      <a:srgbClr val="4F81BD">
                        <a:lumMod val="75000"/>
                      </a:srgbClr>
                    </a:solidFill>
                    <a:effectLst>
                      <a:outerShdw blurRad="38100" dist="38100" dir="2700000" algn="tl">
                        <a:srgbClr val="000000">
                          <a:alpha val="43137"/>
                        </a:srgbClr>
                      </a:outerShdw>
                    </a:effectLst>
                    <a:latin typeface="Calibri"/>
                    <a:cs typeface="Calibri"/>
                  </a:rPr>
                  <a:t>NA</a:t>
                </a:r>
                <a:endParaRPr sz="3200" dirty="0">
                  <a:solidFill>
                    <a:srgbClr val="4F81BD">
                      <a:lumMod val="75000"/>
                    </a:srgbClr>
                  </a:solidFill>
                  <a:effectLst>
                    <a:outerShdw blurRad="38100" dist="38100" dir="2700000" algn="tl">
                      <a:srgbClr val="000000">
                        <a:alpha val="43137"/>
                      </a:srgbClr>
                    </a:outerShdw>
                  </a:effectLst>
                  <a:latin typeface="Calibri"/>
                  <a:cs typeface="Calibri"/>
                </a:endParaRPr>
              </a:p>
            </p:txBody>
          </p:sp>
          <p:sp>
            <p:nvSpPr>
              <p:cNvPr id="27" name="object 3"/>
              <p:cNvSpPr/>
              <p:nvPr/>
            </p:nvSpPr>
            <p:spPr>
              <a:xfrm>
                <a:off x="4827586" y="4583139"/>
                <a:ext cx="658814" cy="228600"/>
              </a:xfrm>
              <a:custGeom>
                <a:avLst/>
                <a:gdLst/>
                <a:ahLst/>
                <a:cxnLst/>
                <a:rect l="l" t="t" r="r" b="b"/>
                <a:pathLst>
                  <a:path w="194309" h="67309">
                    <a:moveTo>
                      <a:pt x="193814" y="0"/>
                    </a:moveTo>
                    <a:lnTo>
                      <a:pt x="193814" y="67208"/>
                    </a:lnTo>
                    <a:lnTo>
                      <a:pt x="0" y="67208"/>
                    </a:lnTo>
                    <a:lnTo>
                      <a:pt x="0" y="0"/>
                    </a:lnTo>
                    <a:lnTo>
                      <a:pt x="193814" y="0"/>
                    </a:lnTo>
                    <a:close/>
                  </a:path>
                </a:pathLst>
              </a:custGeom>
              <a:solidFill>
                <a:srgbClr val="0070C0"/>
              </a:solidFill>
              <a:ln w="14363">
                <a:solidFill>
                  <a:srgbClr val="4971B7"/>
                </a:solidFill>
              </a:ln>
            </p:spPr>
            <p:txBody>
              <a:bodyPr wrap="square" lIns="0" tIns="0" rIns="0" bIns="0" rtlCol="0"/>
              <a:lstStyle/>
              <a:p>
                <a:pPr defTabSz="914400"/>
                <a:endParaRPr dirty="0">
                  <a:solidFill>
                    <a:prstClr val="black"/>
                  </a:solidFill>
                  <a:latin typeface="Calibri"/>
                </a:endParaRPr>
              </a:p>
            </p:txBody>
          </p:sp>
          <p:sp>
            <p:nvSpPr>
              <p:cNvPr id="28" name="object 4"/>
              <p:cNvSpPr/>
              <p:nvPr/>
            </p:nvSpPr>
            <p:spPr>
              <a:xfrm>
                <a:off x="4805789" y="3897339"/>
                <a:ext cx="833011" cy="228600"/>
              </a:xfrm>
              <a:custGeom>
                <a:avLst/>
                <a:gdLst/>
                <a:ahLst/>
                <a:cxnLst/>
                <a:rect l="l" t="t" r="r" b="b"/>
                <a:pathLst>
                  <a:path w="299084" h="67309">
                    <a:moveTo>
                      <a:pt x="298932" y="0"/>
                    </a:moveTo>
                    <a:lnTo>
                      <a:pt x="298932" y="67208"/>
                    </a:lnTo>
                    <a:lnTo>
                      <a:pt x="0" y="67208"/>
                    </a:lnTo>
                    <a:lnTo>
                      <a:pt x="0" y="0"/>
                    </a:lnTo>
                    <a:lnTo>
                      <a:pt x="298932" y="0"/>
                    </a:lnTo>
                    <a:close/>
                  </a:path>
                </a:pathLst>
              </a:custGeom>
              <a:solidFill>
                <a:srgbClr val="0070C0"/>
              </a:solidFill>
              <a:ln w="14363">
                <a:solidFill>
                  <a:srgbClr val="4971B7"/>
                </a:solidFill>
              </a:ln>
            </p:spPr>
            <p:txBody>
              <a:bodyPr wrap="square" lIns="0" tIns="0" rIns="0" bIns="0" rtlCol="0"/>
              <a:lstStyle/>
              <a:p>
                <a:pPr defTabSz="914400"/>
                <a:endParaRPr dirty="0">
                  <a:solidFill>
                    <a:prstClr val="black"/>
                  </a:solidFill>
                  <a:latin typeface="Calibri"/>
                </a:endParaRPr>
              </a:p>
            </p:txBody>
          </p:sp>
          <p:sp>
            <p:nvSpPr>
              <p:cNvPr id="29" name="object 5"/>
              <p:cNvSpPr/>
              <p:nvPr/>
            </p:nvSpPr>
            <p:spPr>
              <a:xfrm>
                <a:off x="4827586" y="3211539"/>
                <a:ext cx="1344614" cy="228600"/>
              </a:xfrm>
              <a:custGeom>
                <a:avLst/>
                <a:gdLst/>
                <a:ahLst/>
                <a:cxnLst/>
                <a:rect l="l" t="t" r="r" b="b"/>
                <a:pathLst>
                  <a:path w="431800" h="67309">
                    <a:moveTo>
                      <a:pt x="431634" y="0"/>
                    </a:moveTo>
                    <a:lnTo>
                      <a:pt x="431634" y="67208"/>
                    </a:lnTo>
                    <a:lnTo>
                      <a:pt x="0" y="67208"/>
                    </a:lnTo>
                    <a:lnTo>
                      <a:pt x="0" y="0"/>
                    </a:lnTo>
                    <a:lnTo>
                      <a:pt x="431634" y="0"/>
                    </a:lnTo>
                    <a:close/>
                  </a:path>
                </a:pathLst>
              </a:custGeom>
              <a:solidFill>
                <a:srgbClr val="0070C0"/>
              </a:solidFill>
              <a:ln w="14363">
                <a:solidFill>
                  <a:srgbClr val="4971B7"/>
                </a:solidFill>
              </a:ln>
            </p:spPr>
            <p:txBody>
              <a:bodyPr wrap="square" lIns="0" tIns="0" rIns="0" bIns="0" rtlCol="0"/>
              <a:lstStyle/>
              <a:p>
                <a:pPr defTabSz="914400"/>
                <a:endParaRPr dirty="0">
                  <a:solidFill>
                    <a:prstClr val="black"/>
                  </a:solidFill>
                  <a:latin typeface="Calibri"/>
                </a:endParaRPr>
              </a:p>
            </p:txBody>
          </p:sp>
          <p:sp>
            <p:nvSpPr>
              <p:cNvPr id="30" name="object 6"/>
              <p:cNvSpPr/>
              <p:nvPr/>
            </p:nvSpPr>
            <p:spPr>
              <a:xfrm>
                <a:off x="4827586" y="2525740"/>
                <a:ext cx="1497014" cy="228600"/>
              </a:xfrm>
              <a:custGeom>
                <a:avLst/>
                <a:gdLst/>
                <a:ahLst/>
                <a:cxnLst/>
                <a:rect l="l" t="t" r="r" b="b"/>
                <a:pathLst>
                  <a:path w="539750" h="67309">
                    <a:moveTo>
                      <a:pt x="539343" y="0"/>
                    </a:moveTo>
                    <a:lnTo>
                      <a:pt x="539343" y="67208"/>
                    </a:lnTo>
                    <a:lnTo>
                      <a:pt x="0" y="67208"/>
                    </a:lnTo>
                    <a:lnTo>
                      <a:pt x="0" y="0"/>
                    </a:lnTo>
                    <a:lnTo>
                      <a:pt x="539343" y="0"/>
                    </a:lnTo>
                    <a:close/>
                  </a:path>
                </a:pathLst>
              </a:custGeom>
              <a:solidFill>
                <a:srgbClr val="0070C0"/>
              </a:solidFill>
              <a:ln w="14363">
                <a:solidFill>
                  <a:srgbClr val="4971B7"/>
                </a:solidFill>
              </a:ln>
            </p:spPr>
            <p:txBody>
              <a:bodyPr wrap="square" lIns="0" tIns="0" rIns="0" bIns="0" rtlCol="0"/>
              <a:lstStyle/>
              <a:p>
                <a:pPr defTabSz="914400"/>
                <a:endParaRPr dirty="0">
                  <a:solidFill>
                    <a:prstClr val="black"/>
                  </a:solidFill>
                  <a:latin typeface="Calibri"/>
                </a:endParaRPr>
              </a:p>
            </p:txBody>
          </p:sp>
          <p:sp>
            <p:nvSpPr>
              <p:cNvPr id="31" name="object 7"/>
              <p:cNvSpPr/>
              <p:nvPr/>
            </p:nvSpPr>
            <p:spPr>
              <a:xfrm>
                <a:off x="4827586" y="1932929"/>
                <a:ext cx="5030318" cy="228600"/>
              </a:xfrm>
              <a:custGeom>
                <a:avLst/>
                <a:gdLst/>
                <a:ahLst/>
                <a:cxnLst/>
                <a:rect l="l" t="t" r="r" b="b"/>
                <a:pathLst>
                  <a:path w="1684020" h="66675">
                    <a:moveTo>
                      <a:pt x="1683639" y="0"/>
                    </a:moveTo>
                    <a:lnTo>
                      <a:pt x="1683639" y="66344"/>
                    </a:lnTo>
                    <a:lnTo>
                      <a:pt x="0" y="66344"/>
                    </a:lnTo>
                    <a:lnTo>
                      <a:pt x="0" y="0"/>
                    </a:lnTo>
                    <a:lnTo>
                      <a:pt x="1683639" y="0"/>
                    </a:lnTo>
                    <a:close/>
                  </a:path>
                </a:pathLst>
              </a:custGeom>
              <a:solidFill>
                <a:srgbClr val="0070C0"/>
              </a:solidFill>
              <a:ln w="14363">
                <a:solidFill>
                  <a:srgbClr val="4971B7"/>
                </a:solidFill>
              </a:ln>
            </p:spPr>
            <p:txBody>
              <a:bodyPr wrap="square" lIns="0" tIns="0" rIns="0" bIns="0" rtlCol="0"/>
              <a:lstStyle/>
              <a:p>
                <a:pPr defTabSz="914400"/>
                <a:endParaRPr dirty="0">
                  <a:solidFill>
                    <a:prstClr val="black"/>
                  </a:solidFill>
                  <a:latin typeface="Calibri"/>
                </a:endParaRPr>
              </a:p>
            </p:txBody>
          </p:sp>
          <p:sp>
            <p:nvSpPr>
              <p:cNvPr id="32" name="object 8"/>
              <p:cNvSpPr/>
              <p:nvPr/>
            </p:nvSpPr>
            <p:spPr>
              <a:xfrm>
                <a:off x="4829443" y="5040339"/>
                <a:ext cx="6143357" cy="301236"/>
              </a:xfrm>
              <a:custGeom>
                <a:avLst/>
                <a:gdLst/>
                <a:ahLst/>
                <a:cxnLst/>
                <a:rect l="l" t="t" r="r" b="b"/>
                <a:pathLst>
                  <a:path w="1901825">
                    <a:moveTo>
                      <a:pt x="0" y="0"/>
                    </a:moveTo>
                    <a:lnTo>
                      <a:pt x="1901672" y="0"/>
                    </a:lnTo>
                  </a:path>
                </a:pathLst>
              </a:custGeom>
              <a:ln w="25400">
                <a:solidFill>
                  <a:srgbClr val="DCDDDE"/>
                </a:solidFill>
              </a:ln>
            </p:spPr>
            <p:txBody>
              <a:bodyPr wrap="square" lIns="0" tIns="0" rIns="0" bIns="0" rtlCol="0"/>
              <a:lstStyle/>
              <a:p>
                <a:pPr defTabSz="914400"/>
                <a:endParaRPr dirty="0">
                  <a:solidFill>
                    <a:prstClr val="black"/>
                  </a:solidFill>
                  <a:latin typeface="Calibri"/>
                </a:endParaRPr>
              </a:p>
            </p:txBody>
          </p:sp>
          <p:sp>
            <p:nvSpPr>
              <p:cNvPr id="33" name="object 9"/>
              <p:cNvSpPr txBox="1"/>
              <p:nvPr/>
            </p:nvSpPr>
            <p:spPr>
              <a:xfrm>
                <a:off x="5556113" y="4513888"/>
                <a:ext cx="458361" cy="320040"/>
              </a:xfrm>
              <a:prstGeom prst="rect">
                <a:avLst/>
              </a:prstGeom>
            </p:spPr>
            <p:txBody>
              <a:bodyPr vert="horz" wrap="square" lIns="0" tIns="12700" rIns="0" bIns="0" rtlCol="0">
                <a:noAutofit/>
              </a:bodyPr>
              <a:lstStyle/>
              <a:p>
                <a:pPr marL="12700" defTabSz="914400">
                  <a:spcBef>
                    <a:spcPts val="100"/>
                  </a:spcBef>
                </a:pPr>
                <a:r>
                  <a:rPr sz="2400" b="1" spc="-20" dirty="0">
                    <a:solidFill>
                      <a:srgbClr val="2E5598"/>
                    </a:solidFill>
                    <a:cs typeface="Century Gothic"/>
                  </a:rPr>
                  <a:t>7%</a:t>
                </a:r>
                <a:endParaRPr sz="2400" dirty="0">
                  <a:solidFill>
                    <a:prstClr val="black"/>
                  </a:solidFill>
                  <a:cs typeface="Century Gothic"/>
                </a:endParaRPr>
              </a:p>
            </p:txBody>
          </p:sp>
          <p:sp>
            <p:nvSpPr>
              <p:cNvPr id="34" name="object 10"/>
              <p:cNvSpPr txBox="1"/>
              <p:nvPr/>
            </p:nvSpPr>
            <p:spPr>
              <a:xfrm>
                <a:off x="5713839" y="3851619"/>
                <a:ext cx="458361" cy="320040"/>
              </a:xfrm>
              <a:prstGeom prst="rect">
                <a:avLst/>
              </a:prstGeom>
            </p:spPr>
            <p:txBody>
              <a:bodyPr vert="horz" wrap="square" lIns="0" tIns="12700" rIns="0" bIns="0" rtlCol="0" anchor="ctr" anchorCtr="0">
                <a:noAutofit/>
              </a:bodyPr>
              <a:lstStyle/>
              <a:p>
                <a:pPr marL="12700" defTabSz="914400">
                  <a:spcBef>
                    <a:spcPts val="100"/>
                  </a:spcBef>
                </a:pPr>
                <a:r>
                  <a:rPr sz="2400" b="1" spc="-20" dirty="0">
                    <a:solidFill>
                      <a:srgbClr val="2E5598"/>
                    </a:solidFill>
                    <a:cs typeface="Century Gothic"/>
                  </a:rPr>
                  <a:t>9%</a:t>
                </a:r>
                <a:endParaRPr sz="2400" dirty="0">
                  <a:solidFill>
                    <a:prstClr val="black"/>
                  </a:solidFill>
                  <a:cs typeface="Century Gothic"/>
                </a:endParaRPr>
              </a:p>
            </p:txBody>
          </p:sp>
          <p:sp>
            <p:nvSpPr>
              <p:cNvPr id="35" name="object 11"/>
              <p:cNvSpPr txBox="1"/>
              <p:nvPr/>
            </p:nvSpPr>
            <p:spPr>
              <a:xfrm>
                <a:off x="6221795" y="3145775"/>
                <a:ext cx="613078" cy="320040"/>
              </a:xfrm>
              <a:prstGeom prst="rect">
                <a:avLst/>
              </a:prstGeom>
            </p:spPr>
            <p:txBody>
              <a:bodyPr vert="horz" wrap="square" lIns="0" tIns="12700" rIns="0" bIns="0" rtlCol="0" anchor="ctr" anchorCtr="0">
                <a:noAutofit/>
              </a:bodyPr>
              <a:lstStyle/>
              <a:p>
                <a:pPr marL="12700" defTabSz="914400">
                  <a:spcBef>
                    <a:spcPts val="100"/>
                  </a:spcBef>
                </a:pPr>
                <a:r>
                  <a:rPr sz="2400" b="1" spc="-25" dirty="0">
                    <a:solidFill>
                      <a:srgbClr val="2E5598"/>
                    </a:solidFill>
                    <a:cs typeface="Century Gothic"/>
                  </a:rPr>
                  <a:t>12%</a:t>
                </a:r>
                <a:endParaRPr sz="2400" dirty="0">
                  <a:solidFill>
                    <a:prstClr val="black"/>
                  </a:solidFill>
                  <a:cs typeface="Century Gothic"/>
                </a:endParaRPr>
              </a:p>
            </p:txBody>
          </p:sp>
          <p:sp>
            <p:nvSpPr>
              <p:cNvPr id="36" name="object 12"/>
              <p:cNvSpPr txBox="1"/>
              <p:nvPr/>
            </p:nvSpPr>
            <p:spPr>
              <a:xfrm>
                <a:off x="6352677" y="2468730"/>
                <a:ext cx="613078" cy="320040"/>
              </a:xfrm>
              <a:prstGeom prst="rect">
                <a:avLst/>
              </a:prstGeom>
            </p:spPr>
            <p:txBody>
              <a:bodyPr vert="horz" wrap="square" lIns="0" tIns="12700" rIns="0" bIns="0" rtlCol="0" anchor="ctr" anchorCtr="0">
                <a:noAutofit/>
              </a:bodyPr>
              <a:lstStyle/>
              <a:p>
                <a:pPr marL="12700" defTabSz="914400">
                  <a:spcBef>
                    <a:spcPts val="100"/>
                  </a:spcBef>
                </a:pPr>
                <a:r>
                  <a:rPr lang="en-US" sz="2400" b="1" spc="-20" dirty="0">
                    <a:solidFill>
                      <a:srgbClr val="2E5598"/>
                    </a:solidFill>
                    <a:cs typeface="Century Gothic"/>
                  </a:rPr>
                  <a:t>16%</a:t>
                </a:r>
                <a:endParaRPr sz="2400" dirty="0">
                  <a:solidFill>
                    <a:prstClr val="black"/>
                  </a:solidFill>
                  <a:cs typeface="Century Gothic"/>
                </a:endParaRPr>
              </a:p>
            </p:txBody>
          </p:sp>
          <p:sp>
            <p:nvSpPr>
              <p:cNvPr id="37" name="object 13"/>
              <p:cNvSpPr txBox="1"/>
              <p:nvPr/>
            </p:nvSpPr>
            <p:spPr>
              <a:xfrm>
                <a:off x="9953697" y="1868955"/>
                <a:ext cx="668478" cy="320040"/>
              </a:xfrm>
              <a:prstGeom prst="rect">
                <a:avLst/>
              </a:prstGeom>
            </p:spPr>
            <p:txBody>
              <a:bodyPr vert="horz" wrap="square" lIns="0" tIns="12700" rIns="0" bIns="0" rtlCol="0" anchor="ctr" anchorCtr="0">
                <a:noAutofit/>
              </a:bodyPr>
              <a:lstStyle/>
              <a:p>
                <a:pPr marL="12700" defTabSz="914400">
                  <a:spcBef>
                    <a:spcPts val="100"/>
                  </a:spcBef>
                </a:pPr>
                <a:r>
                  <a:rPr sz="2400" b="1" spc="-25" dirty="0">
                    <a:solidFill>
                      <a:srgbClr val="2E5598"/>
                    </a:solidFill>
                    <a:cs typeface="Century Gothic"/>
                  </a:rPr>
                  <a:t>56%</a:t>
                </a:r>
                <a:endParaRPr sz="2400" dirty="0">
                  <a:solidFill>
                    <a:prstClr val="black"/>
                  </a:solidFill>
                  <a:cs typeface="Century Gothic"/>
                </a:endParaRPr>
              </a:p>
            </p:txBody>
          </p:sp>
          <p:sp>
            <p:nvSpPr>
              <p:cNvPr id="38" name="object 15"/>
              <p:cNvSpPr txBox="1"/>
              <p:nvPr/>
            </p:nvSpPr>
            <p:spPr>
              <a:xfrm>
                <a:off x="1626284" y="1781239"/>
                <a:ext cx="3105510" cy="3159006"/>
              </a:xfrm>
              <a:prstGeom prst="rect">
                <a:avLst/>
              </a:prstGeom>
            </p:spPr>
            <p:txBody>
              <a:bodyPr vert="horz" wrap="square" lIns="0" tIns="12700" rIns="0" bIns="0" rtlCol="0">
                <a:spAutoFit/>
              </a:bodyPr>
              <a:lstStyle/>
              <a:p>
                <a:pPr marL="224154" algn="r" defTabSz="914400">
                  <a:spcBef>
                    <a:spcPts val="100"/>
                  </a:spcBef>
                </a:pPr>
                <a:r>
                  <a:rPr lang="es-VE" sz="2800" spc="-114" dirty="0">
                    <a:solidFill>
                      <a:srgbClr val="2E5598"/>
                    </a:solidFill>
                    <a:latin typeface="Calibri"/>
                    <a:cs typeface="Calibri"/>
                  </a:rPr>
                  <a:t>Muy importante</a:t>
                </a:r>
                <a:endParaRPr sz="2800" dirty="0">
                  <a:solidFill>
                    <a:prstClr val="black"/>
                  </a:solidFill>
                  <a:latin typeface="Calibri"/>
                  <a:cs typeface="Calibri"/>
                </a:endParaRPr>
              </a:p>
              <a:p>
                <a:pPr marL="12700" marR="5080" indent="485140" algn="r" defTabSz="914400">
                  <a:lnSpc>
                    <a:spcPct val="158700"/>
                  </a:lnSpc>
                  <a:spcBef>
                    <a:spcPts val="50"/>
                  </a:spcBef>
                </a:pPr>
                <a:r>
                  <a:rPr lang="es-419" sz="2800" spc="-95" dirty="0">
                    <a:solidFill>
                      <a:srgbClr val="2E5598"/>
                    </a:solidFill>
                    <a:latin typeface="Calibri"/>
                    <a:cs typeface="Calibri"/>
                  </a:rPr>
                  <a:t>Indiferente</a:t>
                </a:r>
                <a:endParaRPr lang="en-US" sz="2800" spc="-95" dirty="0">
                  <a:solidFill>
                    <a:srgbClr val="2E5598"/>
                  </a:solidFill>
                  <a:latin typeface="Calibri"/>
                  <a:cs typeface="Calibri"/>
                </a:endParaRPr>
              </a:p>
              <a:p>
                <a:pPr marL="12700" marR="5080" indent="485140" algn="r" defTabSz="914400">
                  <a:lnSpc>
                    <a:spcPct val="158700"/>
                  </a:lnSpc>
                  <a:spcBef>
                    <a:spcPts val="50"/>
                  </a:spcBef>
                </a:pPr>
                <a:r>
                  <a:rPr lang="es-419" sz="2800" spc="-100" dirty="0">
                    <a:solidFill>
                      <a:srgbClr val="2E5598"/>
                    </a:solidFill>
                    <a:latin typeface="Calibri"/>
                    <a:cs typeface="Calibri"/>
                  </a:rPr>
                  <a:t>Importante</a:t>
                </a:r>
                <a:endParaRPr lang="es-VE" sz="2800" spc="-105" dirty="0">
                  <a:solidFill>
                    <a:srgbClr val="2E5598"/>
                  </a:solidFill>
                  <a:latin typeface="Calibri"/>
                  <a:cs typeface="Calibri"/>
                </a:endParaRPr>
              </a:p>
              <a:p>
                <a:pPr marL="12700" marR="5080" indent="485140" algn="r" defTabSz="914400">
                  <a:lnSpc>
                    <a:spcPct val="158700"/>
                  </a:lnSpc>
                  <a:spcBef>
                    <a:spcPts val="50"/>
                  </a:spcBef>
                </a:pPr>
                <a:r>
                  <a:rPr sz="2800" spc="-105" dirty="0">
                    <a:solidFill>
                      <a:srgbClr val="2E5598"/>
                    </a:solidFill>
                    <a:latin typeface="Calibri"/>
                    <a:cs typeface="Calibri"/>
                  </a:rPr>
                  <a:t> </a:t>
                </a:r>
                <a:r>
                  <a:rPr sz="2800" spc="-55" dirty="0">
                    <a:solidFill>
                      <a:srgbClr val="2E5598"/>
                    </a:solidFill>
                    <a:latin typeface="Calibri"/>
                    <a:cs typeface="Calibri"/>
                  </a:rPr>
                  <a:t> </a:t>
                </a:r>
                <a:r>
                  <a:rPr lang="es-419" sz="2800" spc="-55" dirty="0">
                    <a:solidFill>
                      <a:srgbClr val="2E5598"/>
                    </a:solidFill>
                    <a:latin typeface="Calibri"/>
                    <a:cs typeface="Calibri"/>
                  </a:rPr>
                  <a:t>Algo</a:t>
                </a:r>
                <a:r>
                  <a:rPr sz="2800" spc="-155" dirty="0">
                    <a:solidFill>
                      <a:srgbClr val="2E5598"/>
                    </a:solidFill>
                    <a:latin typeface="Calibri"/>
                    <a:cs typeface="Calibri"/>
                  </a:rPr>
                  <a:t> </a:t>
                </a:r>
                <a:r>
                  <a:rPr lang="es-VE" sz="2800" spc="-105" dirty="0">
                    <a:solidFill>
                      <a:srgbClr val="2E5598"/>
                    </a:solidFill>
                    <a:latin typeface="Calibri"/>
                    <a:cs typeface="Calibri"/>
                  </a:rPr>
                  <a:t>i</a:t>
                </a:r>
                <a:r>
                  <a:rPr lang="es-419" sz="2800" spc="-105" dirty="0">
                    <a:solidFill>
                      <a:srgbClr val="2E5598"/>
                    </a:solidFill>
                    <a:latin typeface="Calibri"/>
                    <a:cs typeface="Calibri"/>
                  </a:rPr>
                  <a:t>mportant</a:t>
                </a:r>
                <a:r>
                  <a:rPr lang="es-VE" sz="2800" spc="-105" dirty="0">
                    <a:solidFill>
                      <a:srgbClr val="2E5598"/>
                    </a:solidFill>
                    <a:latin typeface="Calibri"/>
                    <a:cs typeface="Calibri"/>
                  </a:rPr>
                  <a:t>e</a:t>
                </a:r>
              </a:p>
              <a:p>
                <a:pPr marL="12700" marR="5080" indent="485140" algn="r" defTabSz="914400">
                  <a:lnSpc>
                    <a:spcPct val="158700"/>
                  </a:lnSpc>
                  <a:spcBef>
                    <a:spcPts val="50"/>
                  </a:spcBef>
                </a:pPr>
                <a:r>
                  <a:rPr lang="es-VE" sz="2800" spc="-105" dirty="0">
                    <a:solidFill>
                      <a:srgbClr val="2E5598"/>
                    </a:solidFill>
                    <a:latin typeface="Calibri"/>
                    <a:cs typeface="Calibri"/>
                  </a:rPr>
                  <a:t>Nada importante</a:t>
                </a:r>
                <a:endParaRPr sz="2800" dirty="0">
                  <a:solidFill>
                    <a:prstClr val="black"/>
                  </a:solidFill>
                  <a:latin typeface="Calibri"/>
                  <a:cs typeface="Calibri"/>
                </a:endParaRPr>
              </a:p>
            </p:txBody>
          </p:sp>
        </p:grpSp>
      </p:grpSp>
    </p:spTree>
    <p:extLst>
      <p:ext uri="{BB962C8B-B14F-4D97-AF65-F5344CB8AC3E}">
        <p14:creationId xmlns:p14="http://schemas.microsoft.com/office/powerpoint/2010/main" val="2483408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7384" y="641591"/>
            <a:ext cx="7158042" cy="744677"/>
          </a:xfrm>
        </p:spPr>
        <p:txBody>
          <a:bodyPr>
            <a:normAutofit/>
          </a:bodyPr>
          <a:lstStyle/>
          <a:p>
            <a:pPr algn="ctr"/>
            <a:r>
              <a:rPr lang="en-US" sz="4000" dirty="0" smtClean="0">
                <a:solidFill>
                  <a:schemeClr val="tx1"/>
                </a:solidFill>
              </a:rPr>
              <a:t>Debate de grupo </a:t>
            </a:r>
            <a:r>
              <a:rPr lang="en-US" sz="4000" dirty="0" err="1" smtClean="0">
                <a:solidFill>
                  <a:schemeClr val="tx1"/>
                </a:solidFill>
              </a:rPr>
              <a:t>grande</a:t>
            </a:r>
            <a:endParaRPr lang="en-US" sz="4000" dirty="0">
              <a:solidFill>
                <a:schemeClr val="tx1"/>
              </a:solidFill>
            </a:endParaRPr>
          </a:p>
        </p:txBody>
      </p:sp>
      <p:sp>
        <p:nvSpPr>
          <p:cNvPr id="3" name="Content Placeholder 2"/>
          <p:cNvSpPr>
            <a:spLocks noGrp="1"/>
          </p:cNvSpPr>
          <p:nvPr>
            <p:ph idx="1"/>
          </p:nvPr>
        </p:nvSpPr>
        <p:spPr>
          <a:xfrm>
            <a:off x="2380692" y="2264003"/>
            <a:ext cx="8480992" cy="3495923"/>
          </a:xfrm>
        </p:spPr>
        <p:txBody>
          <a:bodyPr>
            <a:noAutofit/>
          </a:bodyPr>
          <a:lstStyle/>
          <a:p>
            <a:pPr marL="0" indent="0" algn="just">
              <a:buNone/>
            </a:pPr>
            <a:r>
              <a:rPr lang="es-ES" sz="4400" dirty="0">
                <a:solidFill>
                  <a:srgbClr val="C00000"/>
                </a:solidFill>
              </a:rPr>
              <a:t>¿Cuál fue </a:t>
            </a:r>
            <a:r>
              <a:rPr lang="es-ES" sz="4400" dirty="0" smtClean="0">
                <a:solidFill>
                  <a:srgbClr val="C00000"/>
                </a:solidFill>
              </a:rPr>
              <a:t>tu primera </a:t>
            </a:r>
            <a:r>
              <a:rPr lang="es-ES" sz="4400" dirty="0">
                <a:solidFill>
                  <a:srgbClr val="C00000"/>
                </a:solidFill>
              </a:rPr>
              <a:t>experiencia positiva en NA que </a:t>
            </a:r>
            <a:r>
              <a:rPr lang="es-ES" sz="4400" dirty="0" smtClean="0">
                <a:solidFill>
                  <a:srgbClr val="C00000"/>
                </a:solidFill>
              </a:rPr>
              <a:t>te </a:t>
            </a:r>
            <a:r>
              <a:rPr lang="es-ES" sz="4400" dirty="0">
                <a:solidFill>
                  <a:srgbClr val="C00000"/>
                </a:solidFill>
              </a:rPr>
              <a:t>atrajo y te hizo querer volver y quedarte?</a:t>
            </a:r>
            <a:endParaRPr lang="es-VE" sz="4400" dirty="0">
              <a:solidFill>
                <a:srgbClr val="C00000"/>
              </a:solidFill>
            </a:endParaRPr>
          </a:p>
          <a:p>
            <a:pPr>
              <a:buNone/>
            </a:pPr>
            <a:endParaRPr lang="en-US" sz="2400" dirty="0"/>
          </a:p>
        </p:txBody>
      </p:sp>
      <p:pic>
        <p:nvPicPr>
          <p:cNvPr id="5" name="Picture 4"/>
          <p:cNvPicPr>
            <a:picLocks noChangeAspect="1"/>
          </p:cNvPicPr>
          <p:nvPr/>
        </p:nvPicPr>
        <p:blipFill>
          <a:blip r:embed="rId3">
            <a:alphaModFix amt="30000"/>
            <a:duotone>
              <a:schemeClr val="bg2">
                <a:shade val="45000"/>
                <a:satMod val="135000"/>
              </a:schemeClr>
              <a:prstClr val="white"/>
            </a:duotone>
          </a:blip>
          <a:stretch>
            <a:fillRect/>
          </a:stretch>
        </p:blipFill>
        <p:spPr>
          <a:xfrm>
            <a:off x="8751897" y="3440877"/>
            <a:ext cx="3328987" cy="3328987"/>
          </a:xfrm>
          <a:prstGeom prst="rect">
            <a:avLst/>
          </a:prstGeom>
        </p:spPr>
      </p:pic>
    </p:spTree>
    <p:extLst>
      <p:ext uri="{BB962C8B-B14F-4D97-AF65-F5344CB8AC3E}">
        <p14:creationId xmlns:p14="http://schemas.microsoft.com/office/powerpoint/2010/main" val="1822751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0000"/>
            <a:duotone>
              <a:schemeClr val="bg2">
                <a:shade val="45000"/>
                <a:satMod val="135000"/>
              </a:schemeClr>
              <a:prstClr val="white"/>
            </a:duotone>
          </a:blip>
          <a:stretch>
            <a:fillRect/>
          </a:stretch>
        </p:blipFill>
        <p:spPr>
          <a:xfrm>
            <a:off x="8774877" y="3450104"/>
            <a:ext cx="3328987" cy="3328987"/>
          </a:xfrm>
          <a:prstGeom prst="rect">
            <a:avLst/>
          </a:prstGeom>
        </p:spPr>
      </p:pic>
      <p:sp>
        <p:nvSpPr>
          <p:cNvPr id="2" name="Title 1"/>
          <p:cNvSpPr>
            <a:spLocks noGrp="1"/>
          </p:cNvSpPr>
          <p:nvPr>
            <p:ph type="title"/>
          </p:nvPr>
        </p:nvSpPr>
        <p:spPr>
          <a:xfrm>
            <a:off x="1770188" y="648471"/>
            <a:ext cx="7805133" cy="739654"/>
          </a:xfrm>
        </p:spPr>
        <p:txBody>
          <a:bodyPr>
            <a:normAutofit/>
          </a:bodyPr>
          <a:lstStyle/>
          <a:p>
            <a:r>
              <a:rPr lang="en-US" sz="4000" dirty="0">
                <a:solidFill>
                  <a:schemeClr val="tx1"/>
                </a:solidFill>
              </a:rPr>
              <a:t>Grupos </a:t>
            </a:r>
            <a:r>
              <a:rPr lang="en-US" sz="4000" dirty="0" smtClean="0">
                <a:solidFill>
                  <a:schemeClr val="tx1"/>
                </a:solidFill>
              </a:rPr>
              <a:t>pequeños </a:t>
            </a:r>
            <a:r>
              <a:rPr lang="en-US" sz="4000" dirty="0">
                <a:solidFill>
                  <a:schemeClr val="tx1"/>
                </a:solidFill>
              </a:rPr>
              <a:t>de </a:t>
            </a:r>
            <a:r>
              <a:rPr lang="en-US" sz="4000" dirty="0" smtClean="0">
                <a:solidFill>
                  <a:schemeClr val="tx1"/>
                </a:solidFill>
              </a:rPr>
              <a:t>debate</a:t>
            </a:r>
            <a:endParaRPr lang="en-US" sz="4000" dirty="0">
              <a:solidFill>
                <a:schemeClr val="tx1"/>
              </a:solidFill>
            </a:endParaRPr>
          </a:p>
        </p:txBody>
      </p:sp>
      <p:sp>
        <p:nvSpPr>
          <p:cNvPr id="3" name="Content Placeholder 2"/>
          <p:cNvSpPr>
            <a:spLocks noGrp="1"/>
          </p:cNvSpPr>
          <p:nvPr>
            <p:ph idx="1"/>
          </p:nvPr>
        </p:nvSpPr>
        <p:spPr>
          <a:xfrm>
            <a:off x="1641515" y="1759788"/>
            <a:ext cx="10179584" cy="4707113"/>
          </a:xfrm>
        </p:spPr>
        <p:txBody>
          <a:bodyPr>
            <a:normAutofit lnSpcReduction="10000"/>
          </a:bodyPr>
          <a:lstStyle/>
          <a:p>
            <a:pPr marL="514350" indent="-514350" algn="just">
              <a:buFont typeface="+mj-lt"/>
              <a:buAutoNum type="arabicPeriod"/>
            </a:pPr>
            <a:r>
              <a:rPr lang="es-ES" sz="3200" b="1" dirty="0">
                <a:solidFill>
                  <a:schemeClr val="tx1"/>
                </a:solidFill>
              </a:rPr>
              <a:t>¿Cuál es nuestro mensaje y cómo demuestra nuestro grupo su compromiso con el mismo</a:t>
            </a:r>
            <a:r>
              <a:rPr lang="es-ES" sz="3200" b="1" dirty="0" smtClean="0">
                <a:solidFill>
                  <a:schemeClr val="tx1"/>
                </a:solidFill>
              </a:rPr>
              <a:t>?</a:t>
            </a:r>
          </a:p>
          <a:p>
            <a:pPr marL="514350" indent="-514350" algn="just">
              <a:buFont typeface="+mj-lt"/>
              <a:buAutoNum type="arabicPeriod"/>
            </a:pPr>
            <a:r>
              <a:rPr lang="es-ES" sz="3200" b="1" dirty="0" smtClean="0">
                <a:solidFill>
                  <a:schemeClr val="tx1"/>
                </a:solidFill>
              </a:rPr>
              <a:t> </a:t>
            </a:r>
            <a:r>
              <a:rPr lang="es-ES" sz="3200" b="1" dirty="0">
                <a:solidFill>
                  <a:schemeClr val="tx1"/>
                </a:solidFill>
              </a:rPr>
              <a:t>¿Cómo afecta este compromiso a nuestros miembros y a nuestro grupo, y qué efecto tiene en la comunidad en general?</a:t>
            </a:r>
          </a:p>
          <a:p>
            <a:pPr marL="514350" indent="-514350" algn="just">
              <a:buFont typeface="+mj-lt"/>
              <a:buAutoNum type="arabicPeriod"/>
            </a:pPr>
            <a:r>
              <a:rPr lang="es-ES" sz="3200" b="1" dirty="0">
                <a:solidFill>
                  <a:schemeClr val="tx1"/>
                </a:solidFill>
              </a:rPr>
              <a:t>¿Cómo puedo ayudar a que los recién llegados sean bienvenidos con una “actitud de ayuda, aceptación y amor incondicional"? </a:t>
            </a:r>
            <a:r>
              <a:rPr lang="es-ES" sz="3200" b="1" dirty="0" smtClean="0">
                <a:solidFill>
                  <a:schemeClr val="tx1"/>
                </a:solidFill>
              </a:rPr>
              <a:t>(</a:t>
            </a:r>
            <a:r>
              <a:rPr lang="es-ES" sz="3200" b="1" i="1" dirty="0" smtClean="0">
                <a:solidFill>
                  <a:schemeClr val="tx1"/>
                </a:solidFill>
              </a:rPr>
              <a:t>Funciona</a:t>
            </a:r>
            <a:r>
              <a:rPr lang="es-ES" sz="3200" b="1" i="1" dirty="0">
                <a:solidFill>
                  <a:schemeClr val="tx1"/>
                </a:solidFill>
              </a:rPr>
              <a:t>: Cómo y Por Qué, Tercera </a:t>
            </a:r>
            <a:r>
              <a:rPr lang="es-ES" sz="3200" b="1" i="1" dirty="0" smtClean="0">
                <a:solidFill>
                  <a:schemeClr val="tx1"/>
                </a:solidFill>
              </a:rPr>
              <a:t>Tradición)</a:t>
            </a:r>
            <a:endParaRPr lang="en-US" sz="2400" b="1" i="1" dirty="0">
              <a:solidFill>
                <a:schemeClr val="tx1"/>
              </a:solidFill>
            </a:endParaRPr>
          </a:p>
          <a:p>
            <a:endParaRPr lang="es-ES" sz="3200" b="1" dirty="0"/>
          </a:p>
          <a:p>
            <a:endParaRPr lang="es-VE" sz="3200" b="1" dirty="0"/>
          </a:p>
          <a:p>
            <a:pPr marL="0" indent="0">
              <a:buNone/>
            </a:pPr>
            <a:endParaRPr lang="en-US" sz="2400" dirty="0"/>
          </a:p>
        </p:txBody>
      </p:sp>
    </p:spTree>
    <p:extLst>
      <p:ext uri="{BB962C8B-B14F-4D97-AF65-F5344CB8AC3E}">
        <p14:creationId xmlns:p14="http://schemas.microsoft.com/office/powerpoint/2010/main" val="2850259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0000"/>
          </a:blip>
          <a:stretch>
            <a:fillRect/>
          </a:stretch>
        </p:blipFill>
        <p:spPr>
          <a:xfrm>
            <a:off x="8774877" y="3450104"/>
            <a:ext cx="3328987" cy="3328987"/>
          </a:xfrm>
          <a:prstGeom prst="rect">
            <a:avLst/>
          </a:prstGeom>
        </p:spPr>
      </p:pic>
      <p:sp>
        <p:nvSpPr>
          <p:cNvPr id="7" name="Title 6"/>
          <p:cNvSpPr>
            <a:spLocks noGrp="1"/>
          </p:cNvSpPr>
          <p:nvPr>
            <p:ph type="title"/>
          </p:nvPr>
        </p:nvSpPr>
        <p:spPr>
          <a:xfrm>
            <a:off x="1938970" y="564872"/>
            <a:ext cx="3847133" cy="808083"/>
          </a:xfrm>
        </p:spPr>
        <p:txBody>
          <a:bodyPr>
            <a:normAutofit/>
          </a:bodyPr>
          <a:lstStyle/>
          <a:p>
            <a:r>
              <a:rPr lang="en-US" sz="4000" dirty="0"/>
              <a:t>Próximos Pasos</a:t>
            </a:r>
          </a:p>
        </p:txBody>
      </p:sp>
      <p:sp>
        <p:nvSpPr>
          <p:cNvPr id="8" name="Content Placeholder 7"/>
          <p:cNvSpPr>
            <a:spLocks noGrp="1"/>
          </p:cNvSpPr>
          <p:nvPr>
            <p:ph idx="1"/>
          </p:nvPr>
        </p:nvSpPr>
        <p:spPr>
          <a:xfrm>
            <a:off x="1938970" y="1372955"/>
            <a:ext cx="8879594" cy="3631194"/>
          </a:xfrm>
        </p:spPr>
        <p:txBody>
          <a:bodyPr>
            <a:normAutofit/>
          </a:bodyPr>
          <a:lstStyle/>
          <a:p>
            <a:pPr algn="just"/>
            <a:r>
              <a:rPr lang="en-US" sz="3200" dirty="0">
                <a:solidFill>
                  <a:schemeClr val="tx1"/>
                </a:solidFill>
              </a:rPr>
              <a:t>Los TDs, </a:t>
            </a:r>
            <a:r>
              <a:rPr lang="en-US" sz="3200" dirty="0" smtClean="0">
                <a:solidFill>
                  <a:schemeClr val="tx1"/>
                </a:solidFill>
              </a:rPr>
              <a:t>ya están pulicados.</a:t>
            </a:r>
            <a:endParaRPr lang="en-US" sz="3200" dirty="0">
              <a:solidFill>
                <a:schemeClr val="tx1"/>
              </a:solidFill>
            </a:endParaRPr>
          </a:p>
          <a:p>
            <a:pPr algn="just"/>
            <a:r>
              <a:rPr lang="en-US" sz="3200" b="1" i="1" dirty="0">
                <a:solidFill>
                  <a:srgbClr val="C00000"/>
                </a:solidFill>
              </a:rPr>
              <a:t>Gracias </a:t>
            </a:r>
            <a:r>
              <a:rPr lang="en-US" sz="3200" dirty="0">
                <a:solidFill>
                  <a:schemeClr val="tx1"/>
                </a:solidFill>
              </a:rPr>
              <a:t>por su ayuda y apoyo.</a:t>
            </a:r>
          </a:p>
          <a:p>
            <a:pPr algn="just"/>
            <a:r>
              <a:rPr lang="en-US" sz="3200" dirty="0">
                <a:solidFill>
                  <a:schemeClr val="tx1"/>
                </a:solidFill>
              </a:rPr>
              <a:t>Los </a:t>
            </a:r>
            <a:r>
              <a:rPr lang="en-US" sz="3200" dirty="0" smtClean="0">
                <a:solidFill>
                  <a:schemeClr val="tx1"/>
                </a:solidFill>
              </a:rPr>
              <a:t>materiales están publicados </a:t>
            </a:r>
            <a:r>
              <a:rPr lang="en-US" sz="3200" dirty="0">
                <a:solidFill>
                  <a:schemeClr val="tx1"/>
                </a:solidFill>
              </a:rPr>
              <a:t>en: </a:t>
            </a:r>
            <a:r>
              <a:rPr lang="en-US" sz="3200" b="1" u="sng" dirty="0">
                <a:solidFill>
                  <a:srgbClr val="C00000"/>
                </a:solidFill>
              </a:rPr>
              <a:t>www.na.org/idt</a:t>
            </a:r>
            <a:r>
              <a:rPr lang="en-US" sz="3200" dirty="0">
                <a:solidFill>
                  <a:schemeClr val="tx1"/>
                </a:solidFill>
              </a:rPr>
              <a:t>. </a:t>
            </a:r>
          </a:p>
          <a:p>
            <a:pPr algn="just"/>
            <a:r>
              <a:rPr lang="en-US" sz="3200" dirty="0">
                <a:solidFill>
                  <a:schemeClr val="tx1"/>
                </a:solidFill>
              </a:rPr>
              <a:t>Agradecemos </a:t>
            </a:r>
            <a:r>
              <a:rPr lang="en-US" sz="3200" dirty="0" smtClean="0">
                <a:solidFill>
                  <a:schemeClr val="tx1"/>
                </a:solidFill>
              </a:rPr>
              <a:t>que envien </a:t>
            </a:r>
            <a:r>
              <a:rPr lang="en-US" sz="3200" dirty="0">
                <a:solidFill>
                  <a:schemeClr val="tx1"/>
                </a:solidFill>
              </a:rPr>
              <a:t>sus aportes a: </a:t>
            </a:r>
            <a:r>
              <a:rPr lang="en-US" sz="3200" b="1" dirty="0">
                <a:solidFill>
                  <a:srgbClr val="C00000"/>
                </a:solidFill>
                <a:hlinkClick r:id="rId4">
                  <a:extLst>
                    <a:ext uri="{A12FA001-AC4F-418D-AE19-62706E023703}">
                      <ahyp:hlinkClr xmlns:ahyp="http://schemas.microsoft.com/office/drawing/2018/hyperlinkcolor" xmlns="" val="tx"/>
                    </a:ext>
                  </a:extLst>
                </a:hlinkClick>
              </a:rPr>
              <a:t>wb@na.org</a:t>
            </a:r>
            <a:r>
              <a:rPr lang="en-US" sz="3200" dirty="0">
                <a:solidFill>
                  <a:schemeClr val="tx1"/>
                </a:solidFill>
              </a:rPr>
              <a:t>.  </a:t>
            </a:r>
          </a:p>
          <a:p>
            <a:pPr marL="0" indent="0">
              <a:buNone/>
            </a:pPr>
            <a:endParaRPr lang="en-US" dirty="0"/>
          </a:p>
        </p:txBody>
      </p:sp>
    </p:spTree>
    <p:extLst>
      <p:ext uri="{BB962C8B-B14F-4D97-AF65-F5344CB8AC3E}">
        <p14:creationId xmlns:p14="http://schemas.microsoft.com/office/powerpoint/2010/main" val="512580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668</TotalTime>
  <Words>260</Words>
  <Application>Microsoft Office PowerPoint</Application>
  <PresentationFormat>Widescreen</PresentationFormat>
  <Paragraphs>34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Wisp</vt:lpstr>
      <vt:lpstr>Llevar el mensaje de NA y hacer que NA sea atractivo</vt:lpstr>
      <vt:lpstr>PowerPoint Presentation</vt:lpstr>
      <vt:lpstr>Queremos que el recién llegado se sienta bienvenido, porque todos recordamos el miedo y la desconfianza que sentimos la primera vez que fuimos a una reunión de NA, y lo agradecidos que estuvimos por esa primera sonrisa. Aprendimos lo mucho que podía aliviar nuestra soledad un simple abrazo dado con cariño. En realidad necesitábamos encontrar personas como nosotros, que hubieran pasado por lo mismo………</vt:lpstr>
      <vt:lpstr>PowerPoint Presentation</vt:lpstr>
      <vt:lpstr>Debate de grupo grande</vt:lpstr>
      <vt:lpstr>Grupos pequeños de debate</vt:lpstr>
      <vt:lpstr>Próximos Pasos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Carrying the NA Message and Making NA Attractive</dc:title>
  <dc:creator>Travis Koplow</dc:creator>
  <cp:lastModifiedBy>Johnny Lamprea</cp:lastModifiedBy>
  <cp:revision>54</cp:revision>
  <dcterms:created xsi:type="dcterms:W3CDTF">2018-07-17T18:52:18Z</dcterms:created>
  <dcterms:modified xsi:type="dcterms:W3CDTF">2018-11-14T21:37:16Z</dcterms:modified>
</cp:coreProperties>
</file>