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8" r:id="rId2"/>
    <p:sldId id="259" r:id="rId3"/>
    <p:sldId id="260" r:id="rId4"/>
    <p:sldId id="261" r:id="rId5"/>
    <p:sldId id="262" r:id="rId6"/>
    <p:sldId id="263" r:id="rId7"/>
    <p:sldId id="264" r:id="rId8"/>
    <p:sldId id="272" r:id="rId9"/>
    <p:sldId id="266" r:id="rId10"/>
    <p:sldId id="267" r:id="rId11"/>
    <p:sldId id="268" r:id="rId12"/>
    <p:sldId id="270" r:id="rId13"/>
    <p:sldId id="269" r:id="rId14"/>
    <p:sldId id="271" r:id="rId15"/>
    <p:sldId id="27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F8CE"/>
    <a:srgbClr val="CA2A90"/>
    <a:srgbClr val="F7981D"/>
    <a:srgbClr val="E9E317"/>
    <a:srgbClr val="EE4036"/>
    <a:srgbClr val="2AA7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794"/>
    <p:restoredTop sz="94737"/>
  </p:normalViewPr>
  <p:slideViewPr>
    <p:cSldViewPr snapToGrid="0">
      <p:cViewPr varScale="1">
        <p:scale>
          <a:sx n="59" d="100"/>
          <a:sy n="59" d="100"/>
        </p:scale>
        <p:origin x="214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9B02119-FF7B-DB45-9D9A-2B7EBF3E9730}" type="datetimeFigureOut">
              <a:rPr lang="en-US" smtClean="0"/>
              <a:t>9/1/2023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7B607-0FBD-B545-9A9B-A6361BD5A997}" type="slidenum">
              <a:rPr lang="en-US" smtClean="0"/>
              <a:t>‹#›</a:t>
            </a:fld>
            <a:endParaRPr lang="en-US"/>
          </a:p>
        </p:txBody>
      </p:sp>
    </p:spTree>
    <p:extLst>
      <p:ext uri="{BB962C8B-B14F-4D97-AF65-F5344CB8AC3E}">
        <p14:creationId xmlns:p14="http://schemas.microsoft.com/office/powerpoint/2010/main" val="3038594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17B607-0FBD-B545-9A9B-A6361BD5A997}" type="slidenum">
              <a:rPr lang="en-US" smtClean="0"/>
              <a:t>1</a:t>
            </a:fld>
            <a:endParaRPr lang="en-US"/>
          </a:p>
        </p:txBody>
      </p:sp>
    </p:spTree>
    <p:extLst>
      <p:ext uri="{BB962C8B-B14F-4D97-AF65-F5344CB8AC3E}">
        <p14:creationId xmlns:p14="http://schemas.microsoft.com/office/powerpoint/2010/main" val="23217392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10CC8-428B-B6A6-9A6F-09134EF40F69}"/>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CDBEA2A-6707-9EA4-32D2-6F7C2D4812B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362173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F301D-0FDB-EA9C-A42A-8E135B83333F}"/>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8AD6F4C-3719-E4F9-F856-D1666E0D004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7807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320DE-3D02-2F80-C307-1C8CBB0675D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D61108-0F09-1BC3-9481-EB82FBC4A75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630877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A6E78E-3F98-1B0D-4EBB-A150F92E1DBB}"/>
              </a:ext>
            </a:extLst>
          </p:cNvPr>
          <p:cNvSpPr>
            <a:spLocks noGrp="1"/>
          </p:cNvSpPr>
          <p:nvPr>
            <p:ph type="title"/>
          </p:nvPr>
        </p:nvSpPr>
        <p:spPr/>
        <p:txBody>
          <a:bodyPr>
            <a:noAutofit/>
          </a:bodyPr>
          <a:lstStyle/>
          <a:p>
            <a:r>
              <a:rPr lang="en-US" dirty="0"/>
              <a:t>Click to edit Master title style</a:t>
            </a:r>
          </a:p>
        </p:txBody>
      </p:sp>
    </p:spTree>
    <p:extLst>
      <p:ext uri="{BB962C8B-B14F-4D97-AF65-F5344CB8AC3E}">
        <p14:creationId xmlns:p14="http://schemas.microsoft.com/office/powerpoint/2010/main" val="3899421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3200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1_Blank">
    <p:bg>
      <p:bgPr>
        <a:solidFill>
          <a:srgbClr val="2AA7C3">
            <a:alpha val="75000"/>
          </a:srgb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828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8488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8CE"/>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850D7F-6357-3CBB-D2FD-771225591B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60E175DE-02F1-0654-8155-0B32F327DBC8}"/>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096390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4" r:id="rId4"/>
    <p:sldLayoutId id="2147483655" r:id="rId5"/>
    <p:sldLayoutId id="2147483656" r:id="rId6"/>
    <p:sldLayoutId id="2147483657" r:id="rId7"/>
  </p:sldLayoutIdLst>
  <p:txStyles>
    <p:titleStyle>
      <a:lvl1pPr algn="l" defTabSz="914400" rtl="0" eaLnBrk="1" latinLnBrk="0" hangingPunct="1">
        <a:lnSpc>
          <a:spcPct val="90000"/>
        </a:lnSpc>
        <a:spcBef>
          <a:spcPct val="0"/>
        </a:spcBef>
        <a:buNone/>
        <a:defRPr sz="4400" b="1" i="0" kern="1200">
          <a:solidFill>
            <a:schemeClr val="tx1"/>
          </a:solidFill>
          <a:latin typeface="Franklin Gothic Heavy"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ranklin Gothic Medium Cond" panose="020B06060304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ranklin Gothic Medium Cond" panose="020B06060304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ranklin Gothic Medium Cond" panose="020B06060304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Medium Cond" panose="020B06060304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ranklin Gothic Medium Cond" panose="020B06060304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na.org/idt"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CF8CE">
            <a:alpha val="75276"/>
          </a:srgb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D86493B-C155-7745-477F-A7CBB0CAD10E}"/>
              </a:ext>
            </a:extLst>
          </p:cNvPr>
          <p:cNvSpPr txBox="1"/>
          <p:nvPr/>
        </p:nvSpPr>
        <p:spPr>
          <a:xfrm>
            <a:off x="735290" y="1187778"/>
            <a:ext cx="8908330" cy="2585323"/>
          </a:xfrm>
          <a:prstGeom prst="rect">
            <a:avLst/>
          </a:prstGeom>
          <a:noFill/>
        </p:spPr>
        <p:txBody>
          <a:bodyPr wrap="square" rtlCol="0">
            <a:spAutoFit/>
          </a:bodyPr>
          <a:lstStyle/>
          <a:p>
            <a:r>
              <a:rPr lang="es-ES_tradnl" sz="5400" b="1" dirty="0">
                <a:latin typeface="Franklin Gothic Book" panose="020B0503020102020204" pitchFamily="34" charset="0"/>
              </a:rPr>
              <a:t>Lenguaje inclusivo y de género neutro en la literatura de NA</a:t>
            </a:r>
            <a:endParaRPr lang="es-ES_tradnl" sz="5400" dirty="0">
              <a:latin typeface="Franklin Gothic Book" panose="020B0503020102020204" pitchFamily="34" charset="0"/>
            </a:endParaRPr>
          </a:p>
        </p:txBody>
      </p:sp>
      <p:pic>
        <p:nvPicPr>
          <p:cNvPr id="7" name="Picture 6" descr="A black and gold logo&#10;&#10;Description automatically generated">
            <a:extLst>
              <a:ext uri="{FF2B5EF4-FFF2-40B4-BE49-F238E27FC236}">
                <a16:creationId xmlns:a16="http://schemas.microsoft.com/office/drawing/2014/main" id="{72DBC6F0-89A2-AD33-E497-688CF4B34614}"/>
              </a:ext>
            </a:extLst>
          </p:cNvPr>
          <p:cNvPicPr>
            <a:picLocks noChangeAspect="1"/>
          </p:cNvPicPr>
          <p:nvPr/>
        </p:nvPicPr>
        <p:blipFill>
          <a:blip r:embed="rId3"/>
          <a:stretch>
            <a:fillRect/>
          </a:stretch>
        </p:blipFill>
        <p:spPr>
          <a:xfrm>
            <a:off x="9932709" y="98340"/>
            <a:ext cx="1828800" cy="1955800"/>
          </a:xfrm>
          <a:prstGeom prst="rect">
            <a:avLst/>
          </a:prstGeom>
        </p:spPr>
      </p:pic>
      <p:pic>
        <p:nvPicPr>
          <p:cNvPr id="9" name="Picture 8">
            <a:extLst>
              <a:ext uri="{FF2B5EF4-FFF2-40B4-BE49-F238E27FC236}">
                <a16:creationId xmlns:a16="http://schemas.microsoft.com/office/drawing/2014/main" id="{ADC95D75-FC01-0BE1-E6E4-F3EB36A48B98}"/>
              </a:ext>
            </a:extLst>
          </p:cNvPr>
          <p:cNvPicPr>
            <a:picLocks noChangeAspect="1"/>
          </p:cNvPicPr>
          <p:nvPr/>
        </p:nvPicPr>
        <p:blipFill rotWithShape="1">
          <a:blip r:embed="rId4"/>
          <a:srcRect b="28779"/>
          <a:stretch/>
        </p:blipFill>
        <p:spPr>
          <a:xfrm>
            <a:off x="131975" y="4793393"/>
            <a:ext cx="11943761" cy="2064607"/>
          </a:xfrm>
          <a:prstGeom prst="rect">
            <a:avLst/>
          </a:prstGeom>
        </p:spPr>
      </p:pic>
    </p:spTree>
    <p:extLst>
      <p:ext uri="{BB962C8B-B14F-4D97-AF65-F5344CB8AC3E}">
        <p14:creationId xmlns:p14="http://schemas.microsoft.com/office/powerpoint/2010/main" val="793113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F42FF9-D951-B26C-D8A8-121C32F1A709}"/>
              </a:ext>
            </a:extLst>
          </p:cNvPr>
          <p:cNvSpPr txBox="1"/>
          <p:nvPr/>
        </p:nvSpPr>
        <p:spPr>
          <a:xfrm>
            <a:off x="2648933" y="281171"/>
            <a:ext cx="7409467" cy="2862322"/>
          </a:xfrm>
          <a:prstGeom prst="rect">
            <a:avLst/>
          </a:prstGeom>
          <a:noFill/>
        </p:spPr>
        <p:txBody>
          <a:bodyPr wrap="square" rtlCol="0">
            <a:spAutoFit/>
          </a:bodyPr>
          <a:lstStyle/>
          <a:p>
            <a:r>
              <a:rPr lang="en-US" sz="4500" dirty="0">
                <a:solidFill>
                  <a:srgbClr val="FCF8CE"/>
                </a:solidFill>
                <a:effectLst/>
                <a:latin typeface="Franklin Gothic Medium Cond" panose="020B0606030402020204" pitchFamily="34" charset="0"/>
                <a:ea typeface="Calibri" panose="020F0502020204030204" pitchFamily="34" charset="0"/>
                <a:cs typeface="Times New Roman" panose="02020603050405020304" pitchFamily="18" charset="0"/>
              </a:rPr>
              <a:t>“</a:t>
            </a:r>
            <a:r>
              <a:rPr lang="es-ES_tradnl" sz="4500" dirty="0">
                <a:solidFill>
                  <a:srgbClr val="FCF8CE"/>
                </a:solidFill>
                <a:latin typeface="Franklin Gothic Medium Cond" panose="020B0606030402020204" pitchFamily="34" charset="0"/>
                <a:ea typeface="Calibri" panose="020F0502020204030204" pitchFamily="34" charset="0"/>
                <a:cs typeface="Times New Roman" panose="02020603050405020304" pitchFamily="18" charset="0"/>
              </a:rPr>
              <a:t>“Somos hombres y mujeres que hemos descubierto y admitido nuestra impotencia ante nuestra adicción” </a:t>
            </a:r>
            <a:endParaRPr lang="en-US" sz="4500" dirty="0">
              <a:solidFill>
                <a:srgbClr val="FCF8CE"/>
              </a:solidFill>
              <a:effectLst/>
              <a:latin typeface="Franklin Gothic Medium Cond" panose="020B0606030402020204" pitchFamily="34" charset="0"/>
              <a:ea typeface="Calibri" panose="020F0502020204030204" pitchFamily="34" charset="0"/>
              <a:cs typeface="Times New Roman" panose="02020603050405020304" pitchFamily="18" charset="0"/>
            </a:endParaRPr>
          </a:p>
        </p:txBody>
      </p:sp>
      <p:pic>
        <p:nvPicPr>
          <p:cNvPr id="5" name="Picture 4" descr="A blue rectangular object with white text&#10;&#10;Description automatically generated">
            <a:extLst>
              <a:ext uri="{FF2B5EF4-FFF2-40B4-BE49-F238E27FC236}">
                <a16:creationId xmlns:a16="http://schemas.microsoft.com/office/drawing/2014/main" id="{715724A2-3308-99F2-F140-AD757E562BAE}"/>
              </a:ext>
            </a:extLst>
          </p:cNvPr>
          <p:cNvPicPr>
            <a:picLocks noChangeAspect="1"/>
          </p:cNvPicPr>
          <p:nvPr/>
        </p:nvPicPr>
        <p:blipFill>
          <a:blip r:embed="rId2"/>
          <a:stretch>
            <a:fillRect/>
          </a:stretch>
        </p:blipFill>
        <p:spPr>
          <a:xfrm>
            <a:off x="244604" y="281171"/>
            <a:ext cx="2255126" cy="3421931"/>
          </a:xfrm>
          <a:prstGeom prst="rect">
            <a:avLst/>
          </a:prstGeom>
        </p:spPr>
      </p:pic>
      <p:pic>
        <p:nvPicPr>
          <p:cNvPr id="4" name="Picture 3" descr="A blue and yellow graphic design&#10;&#10;Description automatically generated">
            <a:extLst>
              <a:ext uri="{FF2B5EF4-FFF2-40B4-BE49-F238E27FC236}">
                <a16:creationId xmlns:a16="http://schemas.microsoft.com/office/drawing/2014/main" id="{E97A884E-5A50-A372-2890-D763B9F85FE3}"/>
              </a:ext>
            </a:extLst>
          </p:cNvPr>
          <p:cNvPicPr>
            <a:picLocks noChangeAspect="1"/>
          </p:cNvPicPr>
          <p:nvPr/>
        </p:nvPicPr>
        <p:blipFill>
          <a:blip r:embed="rId3"/>
          <a:stretch>
            <a:fillRect/>
          </a:stretch>
        </p:blipFill>
        <p:spPr>
          <a:xfrm>
            <a:off x="9692271" y="3090143"/>
            <a:ext cx="2255125" cy="3486686"/>
          </a:xfrm>
          <a:prstGeom prst="rect">
            <a:avLst/>
          </a:prstGeom>
        </p:spPr>
      </p:pic>
      <p:sp>
        <p:nvSpPr>
          <p:cNvPr id="6" name="TextBox 5">
            <a:extLst>
              <a:ext uri="{FF2B5EF4-FFF2-40B4-BE49-F238E27FC236}">
                <a16:creationId xmlns:a16="http://schemas.microsoft.com/office/drawing/2014/main" id="{EE32FC21-88C0-B551-4C27-79EB5FD0BBEA}"/>
              </a:ext>
            </a:extLst>
          </p:cNvPr>
          <p:cNvSpPr txBox="1"/>
          <p:nvPr/>
        </p:nvSpPr>
        <p:spPr>
          <a:xfrm>
            <a:off x="2781510" y="3978683"/>
            <a:ext cx="6981092" cy="2169825"/>
          </a:xfrm>
          <a:prstGeom prst="rect">
            <a:avLst/>
          </a:prstGeom>
          <a:noFill/>
        </p:spPr>
        <p:txBody>
          <a:bodyPr wrap="square" rtlCol="0">
            <a:spAutoFit/>
          </a:bodyPr>
          <a:lstStyle/>
          <a:p>
            <a:r>
              <a:rPr lang="es-ES_tradnl" sz="4500" dirty="0">
                <a:solidFill>
                  <a:srgbClr val="FCF8CE"/>
                </a:solidFill>
                <a:latin typeface="Franklin Gothic Medium Cond" panose="020B0606030402020204" pitchFamily="34" charset="0"/>
                <a:ea typeface="Calibri" panose="020F0502020204030204" pitchFamily="34" charset="0"/>
                <a:cs typeface="Times New Roman" panose="02020603050405020304" pitchFamily="18" charset="0"/>
              </a:rPr>
              <a:t>“Somos personas que tendemos a aprender las cosas por el camino más difícil”</a:t>
            </a:r>
            <a:endParaRPr lang="en-US" sz="4500" dirty="0">
              <a:solidFill>
                <a:srgbClr val="FCF8CE"/>
              </a:solidFill>
              <a:effectLst/>
              <a:latin typeface="Franklin Gothic Medium Cond" panose="020B0606030402020204" pitchFamily="34" charset="0"/>
              <a:ea typeface="Calibri" panose="020F0502020204030204" pitchFamily="34" charset="0"/>
              <a:cs typeface="Times New Roman" panose="02020603050405020304" pitchFamily="18" charset="0"/>
            </a:endParaRPr>
          </a:p>
        </p:txBody>
      </p:sp>
      <p:cxnSp>
        <p:nvCxnSpPr>
          <p:cNvPr id="9" name="Straight Connector 8">
            <a:extLst>
              <a:ext uri="{FF2B5EF4-FFF2-40B4-BE49-F238E27FC236}">
                <a16:creationId xmlns:a16="http://schemas.microsoft.com/office/drawing/2014/main" id="{1657287E-33B2-D10D-C4BE-6F363AAF6F4C}"/>
              </a:ext>
            </a:extLst>
          </p:cNvPr>
          <p:cNvCxnSpPr>
            <a:cxnSpLocks/>
          </p:cNvCxnSpPr>
          <p:nvPr/>
        </p:nvCxnSpPr>
        <p:spPr>
          <a:xfrm flipV="1">
            <a:off x="4739054" y="1028700"/>
            <a:ext cx="3894992" cy="8792"/>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40B1879-5957-D0C5-2433-E8DBAAD30FCE}"/>
              </a:ext>
            </a:extLst>
          </p:cNvPr>
          <p:cNvCxnSpPr>
            <a:cxnSpLocks/>
          </p:cNvCxnSpPr>
          <p:nvPr/>
        </p:nvCxnSpPr>
        <p:spPr>
          <a:xfrm flipV="1">
            <a:off x="4643214" y="4703885"/>
            <a:ext cx="1889471" cy="13767"/>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3" name="Picture 2" descr="A blue diamond with a black background&#10;&#10;Description automatically generated">
            <a:extLst>
              <a:ext uri="{FF2B5EF4-FFF2-40B4-BE49-F238E27FC236}">
                <a16:creationId xmlns:a16="http://schemas.microsoft.com/office/drawing/2014/main" id="{CDB80A36-538F-D5E0-6098-38B1393CA3A1}"/>
              </a:ext>
            </a:extLst>
          </p:cNvPr>
          <p:cNvPicPr>
            <a:picLocks noChangeAspect="1"/>
          </p:cNvPicPr>
          <p:nvPr/>
        </p:nvPicPr>
        <p:blipFill>
          <a:blip r:embed="rId4"/>
          <a:stretch>
            <a:fillRect/>
          </a:stretch>
        </p:blipFill>
        <p:spPr>
          <a:xfrm>
            <a:off x="246195" y="4116804"/>
            <a:ext cx="2605645" cy="2605645"/>
          </a:xfrm>
          <a:prstGeom prst="rect">
            <a:avLst/>
          </a:prstGeom>
        </p:spPr>
      </p:pic>
    </p:spTree>
    <p:extLst>
      <p:ext uri="{BB962C8B-B14F-4D97-AF65-F5344CB8AC3E}">
        <p14:creationId xmlns:p14="http://schemas.microsoft.com/office/powerpoint/2010/main" val="2462347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32DB-B88C-86D9-7C3A-71BB888F03D1}"/>
              </a:ext>
            </a:extLst>
          </p:cNvPr>
          <p:cNvSpPr>
            <a:spLocks noGrp="1"/>
          </p:cNvSpPr>
          <p:nvPr>
            <p:ph type="title"/>
          </p:nvPr>
        </p:nvSpPr>
        <p:spPr>
          <a:xfrm>
            <a:off x="5627803" y="487672"/>
            <a:ext cx="6438506" cy="5051481"/>
          </a:xfrm>
        </p:spPr>
        <p:txBody>
          <a:bodyPr anchor="t" anchorCtr="0">
            <a:noAutofit/>
          </a:bodyPr>
          <a:lstStyle/>
          <a:p>
            <a:r>
              <a:rPr lang="es-ES_tradnl" sz="6000" dirty="0">
                <a:solidFill>
                  <a:srgbClr val="CA2A90"/>
                </a:solidFill>
              </a:rPr>
              <a:t>¿Alguien aquí tiene una experiencia relacionada que le gustaría compartir?</a:t>
            </a:r>
            <a:endParaRPr lang="en-US" sz="6000" dirty="0">
              <a:solidFill>
                <a:srgbClr val="CA2A90"/>
              </a:solidFill>
            </a:endParaRPr>
          </a:p>
        </p:txBody>
      </p:sp>
      <p:pic>
        <p:nvPicPr>
          <p:cNvPr id="3" name="Picture 2" descr="Colorful hands in different colors&#10;&#10;Description automatically generated">
            <a:extLst>
              <a:ext uri="{FF2B5EF4-FFF2-40B4-BE49-F238E27FC236}">
                <a16:creationId xmlns:a16="http://schemas.microsoft.com/office/drawing/2014/main" id="{CF270190-9355-674C-B069-9FB469AE314F}"/>
              </a:ext>
            </a:extLst>
          </p:cNvPr>
          <p:cNvPicPr>
            <a:picLocks noChangeAspect="1"/>
          </p:cNvPicPr>
          <p:nvPr/>
        </p:nvPicPr>
        <p:blipFill>
          <a:blip r:embed="rId2"/>
          <a:stretch>
            <a:fillRect/>
          </a:stretch>
        </p:blipFill>
        <p:spPr>
          <a:xfrm>
            <a:off x="169683" y="2894355"/>
            <a:ext cx="5345134" cy="3964963"/>
          </a:xfrm>
          <a:prstGeom prst="rect">
            <a:avLst/>
          </a:prstGeom>
        </p:spPr>
      </p:pic>
    </p:spTree>
    <p:extLst>
      <p:ext uri="{BB962C8B-B14F-4D97-AF65-F5344CB8AC3E}">
        <p14:creationId xmlns:p14="http://schemas.microsoft.com/office/powerpoint/2010/main" val="1722140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D8223A-DF01-36BC-304D-B7FE291773A1}"/>
              </a:ext>
            </a:extLst>
          </p:cNvPr>
          <p:cNvSpPr txBox="1"/>
          <p:nvPr/>
        </p:nvSpPr>
        <p:spPr>
          <a:xfrm>
            <a:off x="597877" y="167054"/>
            <a:ext cx="9677805" cy="6629400"/>
          </a:xfrm>
          <a:prstGeom prst="rect">
            <a:avLst/>
          </a:prstGeom>
          <a:noFill/>
        </p:spPr>
        <p:txBody>
          <a:bodyPr wrap="square" rtlCol="0" anchor="t" anchorCtr="0">
            <a:noAutofit/>
          </a:bodyPr>
          <a:lstStyle/>
          <a:p>
            <a:pPr>
              <a:spcAft>
                <a:spcPts val="1800"/>
              </a:spcAft>
            </a:pPr>
            <a:r>
              <a:rPr lang="es-ES_tradnl" sz="4200" dirty="0">
                <a:solidFill>
                  <a:srgbClr val="2AA7C3"/>
                </a:solidFill>
                <a:latin typeface="Franklin Gothic Demi Cond" panose="020B0603020102020204" pitchFamily="34" charset="0"/>
              </a:rPr>
              <a:t>Nuevamente, esta es una discusión. </a:t>
            </a:r>
          </a:p>
          <a:p>
            <a:pPr>
              <a:spcAft>
                <a:spcPts val="1800"/>
              </a:spcAft>
            </a:pPr>
            <a:r>
              <a:rPr lang="es-ES_tradnl" sz="4200" dirty="0">
                <a:solidFill>
                  <a:srgbClr val="2AA7C3"/>
                </a:solidFill>
                <a:latin typeface="Franklin Gothic Demi Cond" panose="020B0603020102020204" pitchFamily="34" charset="0"/>
              </a:rPr>
              <a:t>No estamos tomando decisiones en este momento.</a:t>
            </a:r>
            <a:r>
              <a:rPr lang="en-US" sz="4200" dirty="0">
                <a:solidFill>
                  <a:srgbClr val="2AA7C3"/>
                </a:solidFill>
                <a:latin typeface="Franklin Gothic Demi Cond" panose="020B0603020102020204" pitchFamily="34" charset="0"/>
              </a:rPr>
              <a:t> </a:t>
            </a:r>
          </a:p>
          <a:p>
            <a:pPr>
              <a:spcAft>
                <a:spcPts val="1800"/>
              </a:spcAft>
            </a:pPr>
            <a:r>
              <a:rPr lang="en-US" sz="4200" dirty="0">
                <a:solidFill>
                  <a:srgbClr val="2AA7C3"/>
                </a:solidFill>
                <a:latin typeface="Franklin Gothic Demi Cond" panose="020B0603020102020204" pitchFamily="34" charset="0"/>
              </a:rPr>
              <a:t>E</a:t>
            </a:r>
            <a:r>
              <a:rPr lang="es-ES_tradnl" sz="4200" dirty="0">
                <a:solidFill>
                  <a:srgbClr val="2AA7C3"/>
                </a:solidFill>
                <a:latin typeface="Franklin Gothic Demi Cond" panose="020B0603020102020204" pitchFamily="34" charset="0"/>
              </a:rPr>
              <a:t>ventualmente podría comenzar a indicar que existe una dirección (qué quiere hacer la confraternidad, si es que quiere hacer algo), pero por ahora, simplemente estamos hablando y escuchándonos unos a otros como miembros.</a:t>
            </a:r>
            <a:endParaRPr lang="en-US" sz="4200" dirty="0">
              <a:solidFill>
                <a:srgbClr val="2AA7C3"/>
              </a:solidFill>
            </a:endParaRPr>
          </a:p>
        </p:txBody>
      </p:sp>
      <p:pic>
        <p:nvPicPr>
          <p:cNvPr id="2" name="Picture 1" descr="A group of hands touching each other&#10;&#10;Description automatically generated">
            <a:extLst>
              <a:ext uri="{FF2B5EF4-FFF2-40B4-BE49-F238E27FC236}">
                <a16:creationId xmlns:a16="http://schemas.microsoft.com/office/drawing/2014/main" id="{7B97AD51-F76D-40C0-4923-D61EFCE784B2}"/>
              </a:ext>
            </a:extLst>
          </p:cNvPr>
          <p:cNvPicPr>
            <a:picLocks noChangeAspect="1"/>
          </p:cNvPicPr>
          <p:nvPr/>
        </p:nvPicPr>
        <p:blipFill>
          <a:blip r:embed="rId2"/>
          <a:stretch>
            <a:fillRect/>
          </a:stretch>
        </p:blipFill>
        <p:spPr>
          <a:xfrm>
            <a:off x="9952892" y="3683977"/>
            <a:ext cx="1987062" cy="2644570"/>
          </a:xfrm>
          <a:prstGeom prst="rect">
            <a:avLst/>
          </a:prstGeom>
        </p:spPr>
      </p:pic>
    </p:spTree>
    <p:extLst>
      <p:ext uri="{BB962C8B-B14F-4D97-AF65-F5344CB8AC3E}">
        <p14:creationId xmlns:p14="http://schemas.microsoft.com/office/powerpoint/2010/main" val="2111140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6D8223A-DF01-36BC-304D-B7FE291773A1}"/>
              </a:ext>
            </a:extLst>
          </p:cNvPr>
          <p:cNvSpPr txBox="1"/>
          <p:nvPr/>
        </p:nvSpPr>
        <p:spPr>
          <a:xfrm>
            <a:off x="1195753" y="353079"/>
            <a:ext cx="10770577" cy="6416998"/>
          </a:xfrm>
          <a:prstGeom prst="rect">
            <a:avLst/>
          </a:prstGeom>
          <a:noFill/>
        </p:spPr>
        <p:txBody>
          <a:bodyPr wrap="square" rtlCol="0" anchor="t" anchorCtr="0">
            <a:noAutofit/>
          </a:bodyPr>
          <a:lstStyle/>
          <a:p>
            <a:pPr>
              <a:spcAft>
                <a:spcPts val="2400"/>
              </a:spcAft>
            </a:pPr>
            <a:r>
              <a:rPr lang="en-US" sz="4500" dirty="0">
                <a:solidFill>
                  <a:srgbClr val="2AA7C3"/>
                </a:solidFill>
                <a:latin typeface="Franklin Gothic Demi Cond" panose="020B0603020102020204" pitchFamily="34" charset="0"/>
              </a:rPr>
              <a:t> </a:t>
            </a:r>
            <a:r>
              <a:rPr lang="es-ES_tradnl" sz="4500" dirty="0">
                <a:solidFill>
                  <a:srgbClr val="2AA7C3"/>
                </a:solidFill>
                <a:latin typeface="Franklin Gothic Demi Cond" panose="020B0603020102020204" pitchFamily="34" charset="0"/>
              </a:rPr>
              <a:t>¿Cuál sería el efecto si la literatura cambiara a una forma más neutral en cuanto al género de cómo habla sobre los miembros?</a:t>
            </a:r>
            <a:endParaRPr lang="en-US" sz="4500" dirty="0">
              <a:solidFill>
                <a:srgbClr val="2AA7C3"/>
              </a:solidFill>
              <a:latin typeface="Franklin Gothic Demi Cond" panose="020B0603020102020204" pitchFamily="34" charset="0"/>
            </a:endParaRPr>
          </a:p>
          <a:p>
            <a:pPr>
              <a:spcAft>
                <a:spcPts val="2400"/>
              </a:spcAft>
            </a:pPr>
            <a:r>
              <a:rPr lang="es-ES_tradnl" sz="4500" dirty="0">
                <a:solidFill>
                  <a:srgbClr val="2AA7C3"/>
                </a:solidFill>
                <a:latin typeface="Franklin Gothic Demi Cond" panose="020B0603020102020204" pitchFamily="34" charset="0"/>
              </a:rPr>
              <a:t>¿Cuál sería el efecto si la literatura cambiara a una forma más neutral en cuanto al género de hablar sobre Dios/Poder Superior?</a:t>
            </a:r>
          </a:p>
          <a:p>
            <a:pPr>
              <a:spcAft>
                <a:spcPts val="2400"/>
              </a:spcAft>
            </a:pPr>
            <a:r>
              <a:rPr lang="es-ES_tradnl" sz="4500" dirty="0">
                <a:solidFill>
                  <a:srgbClr val="2AA7C3"/>
                </a:solidFill>
                <a:latin typeface="Franklin Gothic Demi Cond" panose="020B0603020102020204" pitchFamily="34" charset="0"/>
              </a:rPr>
              <a:t>¿Cuál sería el efecto si la literatura no cambiara?</a:t>
            </a:r>
            <a:r>
              <a:rPr lang="en-US" sz="4500" dirty="0">
                <a:solidFill>
                  <a:srgbClr val="2AA7C3"/>
                </a:solidFill>
                <a:latin typeface="Franklin Gothic Demi Cond" panose="020B0603020102020204" pitchFamily="34" charset="0"/>
              </a:rPr>
              <a:t> </a:t>
            </a:r>
            <a:endParaRPr lang="en-US" sz="4500" dirty="0">
              <a:solidFill>
                <a:srgbClr val="2AA7C3"/>
              </a:solidFill>
            </a:endParaRPr>
          </a:p>
        </p:txBody>
      </p:sp>
      <p:sp>
        <p:nvSpPr>
          <p:cNvPr id="6" name="Rectangle 5">
            <a:extLst>
              <a:ext uri="{FF2B5EF4-FFF2-40B4-BE49-F238E27FC236}">
                <a16:creationId xmlns:a16="http://schemas.microsoft.com/office/drawing/2014/main" id="{7ACC4B85-6EEF-0870-7614-01C37A10FC5E}"/>
              </a:ext>
            </a:extLst>
          </p:cNvPr>
          <p:cNvSpPr/>
          <p:nvPr/>
        </p:nvSpPr>
        <p:spPr>
          <a:xfrm>
            <a:off x="543208" y="488883"/>
            <a:ext cx="552261" cy="597528"/>
          </a:xfrm>
          <a:prstGeom prst="rect">
            <a:avLst/>
          </a:prstGeom>
          <a:solidFill>
            <a:srgbClr val="EE40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Franklin Gothic Heavy" panose="020B0603020102020204" pitchFamily="34" charset="0"/>
              </a:rPr>
              <a:t>1</a:t>
            </a:r>
          </a:p>
        </p:txBody>
      </p:sp>
      <p:sp>
        <p:nvSpPr>
          <p:cNvPr id="7" name="Rectangle 6">
            <a:extLst>
              <a:ext uri="{FF2B5EF4-FFF2-40B4-BE49-F238E27FC236}">
                <a16:creationId xmlns:a16="http://schemas.microsoft.com/office/drawing/2014/main" id="{0287E569-8345-8464-8EFF-5D37241FD775}"/>
              </a:ext>
            </a:extLst>
          </p:cNvPr>
          <p:cNvSpPr/>
          <p:nvPr/>
        </p:nvSpPr>
        <p:spPr>
          <a:xfrm>
            <a:off x="541699" y="2786942"/>
            <a:ext cx="552261" cy="597528"/>
          </a:xfrm>
          <a:prstGeom prst="rect">
            <a:avLst/>
          </a:prstGeom>
          <a:solidFill>
            <a:srgbClr val="EE40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dirty="0">
                <a:latin typeface="Franklin Gothic Heavy" panose="020B0603020102020204" pitchFamily="34" charset="0"/>
              </a:rPr>
              <a:t>2</a:t>
            </a:r>
          </a:p>
        </p:txBody>
      </p:sp>
      <p:sp>
        <p:nvSpPr>
          <p:cNvPr id="8" name="Rectangle 7">
            <a:extLst>
              <a:ext uri="{FF2B5EF4-FFF2-40B4-BE49-F238E27FC236}">
                <a16:creationId xmlns:a16="http://schemas.microsoft.com/office/drawing/2014/main" id="{8E36F5BE-E603-8B3F-9E03-EAF587D1D4E0}"/>
              </a:ext>
            </a:extLst>
          </p:cNvPr>
          <p:cNvSpPr/>
          <p:nvPr/>
        </p:nvSpPr>
        <p:spPr>
          <a:xfrm>
            <a:off x="531137" y="5157432"/>
            <a:ext cx="552261" cy="597528"/>
          </a:xfrm>
          <a:prstGeom prst="rect">
            <a:avLst/>
          </a:prstGeom>
          <a:solidFill>
            <a:srgbClr val="EE403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dirty="0">
                <a:latin typeface="Franklin Gothic Heavy" panose="020B0603020102020204" pitchFamily="34" charset="0"/>
              </a:rPr>
              <a:t>3</a:t>
            </a:r>
          </a:p>
        </p:txBody>
      </p:sp>
    </p:spTree>
    <p:extLst>
      <p:ext uri="{BB962C8B-B14F-4D97-AF65-F5344CB8AC3E}">
        <p14:creationId xmlns:p14="http://schemas.microsoft.com/office/powerpoint/2010/main" val="33704083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32DB-B88C-86D9-7C3A-71BB888F03D1}"/>
              </a:ext>
            </a:extLst>
          </p:cNvPr>
          <p:cNvSpPr>
            <a:spLocks noGrp="1"/>
          </p:cNvSpPr>
          <p:nvPr>
            <p:ph type="title"/>
          </p:nvPr>
        </p:nvSpPr>
        <p:spPr>
          <a:xfrm>
            <a:off x="516048" y="379030"/>
            <a:ext cx="11188123" cy="5704897"/>
          </a:xfrm>
        </p:spPr>
        <p:txBody>
          <a:bodyPr anchor="t" anchorCtr="0">
            <a:noAutofit/>
          </a:bodyPr>
          <a:lstStyle/>
          <a:p>
            <a:pPr>
              <a:lnSpc>
                <a:spcPct val="100000"/>
              </a:lnSpc>
              <a:spcBef>
                <a:spcPts val="3000"/>
              </a:spcBef>
            </a:pPr>
            <a:r>
              <a:rPr lang="es-ES_tradnl" sz="5600" dirty="0">
                <a:solidFill>
                  <a:srgbClr val="CA2A90"/>
                </a:solidFill>
              </a:rPr>
              <a:t>¿Qué fue lo más interesante que escucharon hoy?</a:t>
            </a:r>
            <a:br>
              <a:rPr lang="es-ES_tradnl" sz="5600" dirty="0">
                <a:solidFill>
                  <a:srgbClr val="CA2A90"/>
                </a:solidFill>
              </a:rPr>
            </a:br>
            <a:br>
              <a:rPr lang="en-US" sz="3200" dirty="0">
                <a:solidFill>
                  <a:srgbClr val="CA2A90"/>
                </a:solidFill>
              </a:rPr>
            </a:br>
            <a:r>
              <a:rPr lang="es-ES_tradnl" sz="5600" dirty="0">
                <a:solidFill>
                  <a:srgbClr val="CA2A90"/>
                </a:solidFill>
              </a:rPr>
              <a:t>¿Cómo ha cambiado su comprensión desde el comienzo de este taller?</a:t>
            </a:r>
            <a:br>
              <a:rPr lang="en-US" sz="5600" dirty="0">
                <a:solidFill>
                  <a:srgbClr val="CA2A90"/>
                </a:solidFill>
              </a:rPr>
            </a:br>
            <a:endParaRPr lang="en-US" sz="5600" dirty="0">
              <a:solidFill>
                <a:srgbClr val="CA2A90"/>
              </a:solidFill>
            </a:endParaRPr>
          </a:p>
        </p:txBody>
      </p:sp>
      <p:pic>
        <p:nvPicPr>
          <p:cNvPr id="5" name="Picture 4" descr="A group of people in different colors&#10;&#10;Description automatically generated">
            <a:extLst>
              <a:ext uri="{FF2B5EF4-FFF2-40B4-BE49-F238E27FC236}">
                <a16:creationId xmlns:a16="http://schemas.microsoft.com/office/drawing/2014/main" id="{F88355A0-A57C-E189-6B7F-C885C261F283}"/>
              </a:ext>
            </a:extLst>
          </p:cNvPr>
          <p:cNvPicPr>
            <a:picLocks noChangeAspect="1"/>
          </p:cNvPicPr>
          <p:nvPr/>
        </p:nvPicPr>
        <p:blipFill>
          <a:blip r:embed="rId2"/>
          <a:stretch>
            <a:fillRect/>
          </a:stretch>
        </p:blipFill>
        <p:spPr>
          <a:xfrm>
            <a:off x="6002448" y="4959981"/>
            <a:ext cx="6189552" cy="1925178"/>
          </a:xfrm>
          <a:prstGeom prst="rect">
            <a:avLst/>
          </a:prstGeom>
        </p:spPr>
      </p:pic>
    </p:spTree>
    <p:extLst>
      <p:ext uri="{BB962C8B-B14F-4D97-AF65-F5344CB8AC3E}">
        <p14:creationId xmlns:p14="http://schemas.microsoft.com/office/powerpoint/2010/main" val="224683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F98C16D-D1B8-0C16-E7AF-9415A302663C}"/>
              </a:ext>
            </a:extLst>
          </p:cNvPr>
          <p:cNvSpPr txBox="1"/>
          <p:nvPr/>
        </p:nvSpPr>
        <p:spPr>
          <a:xfrm>
            <a:off x="543208" y="158087"/>
            <a:ext cx="11387124" cy="6832640"/>
          </a:xfrm>
          <a:prstGeom prst="rect">
            <a:avLst/>
          </a:prstGeom>
          <a:noFill/>
        </p:spPr>
        <p:txBody>
          <a:bodyPr wrap="square" rtlCol="0">
            <a:spAutoFit/>
          </a:bodyPr>
          <a:lstStyle/>
          <a:p>
            <a:pPr>
              <a:spcAft>
                <a:spcPts val="800"/>
              </a:spcAft>
            </a:pPr>
            <a:r>
              <a:rPr lang="es-ES_tradnl" sz="3500" b="1" dirty="0">
                <a:solidFill>
                  <a:srgbClr val="CA2A90"/>
                </a:solidFill>
                <a:latin typeface="Franklin Gothic Heavy" panose="020B0603020102020204" pitchFamily="34" charset="0"/>
                <a:ea typeface="Calibri" panose="020F0502020204030204" pitchFamily="34" charset="0"/>
                <a:cs typeface="Times New Roman" panose="02020603050405020304" pitchFamily="18" charset="0"/>
              </a:rPr>
              <a:t>No olviden llenar el formulario en www.na.org/survey</a:t>
            </a:r>
            <a:endParaRPr lang="en-US" sz="3500" b="1" dirty="0">
              <a:solidFill>
                <a:srgbClr val="CA2A90"/>
              </a:solidFill>
              <a:effectLst/>
              <a:latin typeface="Franklin Gothic Heavy" panose="020B0603020102020204" pitchFamily="34" charset="0"/>
              <a:ea typeface="Calibri" panose="020F0502020204030204" pitchFamily="34" charset="0"/>
              <a:cs typeface="Times New Roman" panose="02020603050405020304" pitchFamily="18" charset="0"/>
            </a:endParaRPr>
          </a:p>
          <a:p>
            <a:pPr>
              <a:spcAft>
                <a:spcPts val="800"/>
              </a:spcAft>
            </a:pPr>
            <a:r>
              <a:rPr lang="es-ES_tradnl" sz="3000" dirty="0">
                <a:solidFill>
                  <a:srgbClr val="FCF8CE"/>
                </a:solidFill>
                <a:latin typeface="Franklin Gothic Medium Cond" panose="020B0606030402020204" pitchFamily="34" charset="0"/>
                <a:ea typeface="Calibri" panose="020F0502020204030204" pitchFamily="34" charset="0"/>
                <a:cs typeface="Times New Roman" panose="02020603050405020304" pitchFamily="18" charset="0"/>
              </a:rPr>
              <a:t>Este es uno de los cuatro TD de este ciclo. </a:t>
            </a:r>
          </a:p>
          <a:p>
            <a:pPr>
              <a:spcAft>
                <a:spcPts val="800"/>
              </a:spcAft>
            </a:pPr>
            <a:r>
              <a:rPr lang="es-ES_tradnl" sz="3000" dirty="0">
                <a:solidFill>
                  <a:srgbClr val="FCF8CE"/>
                </a:solidFill>
                <a:latin typeface="Franklin Gothic Medium Cond" panose="020B0606030402020204" pitchFamily="34" charset="0"/>
                <a:ea typeface="Calibri" panose="020F0502020204030204" pitchFamily="34" charset="0"/>
                <a:cs typeface="Times New Roman" panose="02020603050405020304" pitchFamily="18" charset="0"/>
              </a:rPr>
              <a:t>Los otros tres son:</a:t>
            </a:r>
            <a:r>
              <a:rPr lang="en-US" sz="3000" dirty="0">
                <a:solidFill>
                  <a:srgbClr val="FCF8CE"/>
                </a:solidFill>
                <a:effectLst/>
                <a:latin typeface="Franklin Gothic Medium Cond" panose="020B0606030402020204" pitchFamily="34" charset="0"/>
                <a:ea typeface="Calibri" panose="020F0502020204030204" pitchFamily="34" charset="0"/>
                <a:cs typeface="Times New Roman" panose="02020603050405020304" pitchFamily="18" charset="0"/>
              </a:rPr>
              <a:t> </a:t>
            </a:r>
            <a:br>
              <a:rPr lang="en-US" sz="3000" dirty="0">
                <a:solidFill>
                  <a:srgbClr val="FCF8CE"/>
                </a:solidFill>
                <a:effectLst/>
                <a:latin typeface="Franklin Gothic Medium Cond" panose="020B0606030402020204" pitchFamily="34" charset="0"/>
                <a:ea typeface="Calibri" panose="020F0502020204030204" pitchFamily="34" charset="0"/>
                <a:cs typeface="Times New Roman" panose="02020603050405020304" pitchFamily="18" charset="0"/>
              </a:rPr>
            </a:br>
            <a:r>
              <a:rPr lang="en-US" sz="3000" dirty="0">
                <a:solidFill>
                  <a:srgbClr val="FCF8CE"/>
                </a:solidFill>
                <a:effectLst/>
                <a:latin typeface="Franklin Gothic Medium Cond" panose="020B060603040202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Clr>
                <a:srgbClr val="CA2A90"/>
              </a:buClr>
              <a:buFont typeface="Symbol" pitchFamily="2" charset="2"/>
              <a:buChar char=""/>
            </a:pPr>
            <a:r>
              <a:rPr lang="es-ES_tradnl" sz="3000" dirty="0">
                <a:solidFill>
                  <a:srgbClr val="FCF8CE"/>
                </a:solidFill>
                <a:latin typeface="Franklin Gothic Medium Cond" panose="020B0606030402020204" pitchFamily="34" charset="0"/>
                <a:ea typeface="Calibri" panose="020F0502020204030204" pitchFamily="34" charset="0"/>
                <a:cs typeface="Times New Roman" panose="02020603050405020304" pitchFamily="18" charset="0"/>
              </a:rPr>
              <a:t>Cómo tratar el comportamiento problemático y depredador</a:t>
            </a:r>
            <a:endParaRPr lang="en-US" sz="3000" dirty="0">
              <a:solidFill>
                <a:srgbClr val="FCF8CE"/>
              </a:solidFill>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CA2A90"/>
              </a:buClr>
              <a:buFont typeface="Symbol" pitchFamily="2" charset="2"/>
              <a:buChar char=""/>
            </a:pPr>
            <a:r>
              <a:rPr lang="es-ES_tradnl" sz="3000" dirty="0">
                <a:solidFill>
                  <a:srgbClr val="FCF8CE"/>
                </a:solidFill>
                <a:latin typeface="Franklin Gothic Medium Cond" panose="020B0606030402020204" pitchFamily="34" charset="0"/>
                <a:ea typeface="Calibri" panose="020F0502020204030204" pitchFamily="34" charset="0"/>
                <a:cs typeface="Times New Roman" panose="02020603050405020304" pitchFamily="18" charset="0"/>
              </a:rPr>
              <a:t>Re imaginar y revitalizar los comités de servicio                                                     (para ampliar el alcance del mensaje de NA, mejorar la                   comunicación, brindar tutoría y capacitación y hacer el                                 servicio más atractivo y accesible, aprendiendo de                                         nuestra experiencia de los últimos años).</a:t>
            </a:r>
            <a:endParaRPr lang="en-US" sz="3000" dirty="0">
              <a:solidFill>
                <a:srgbClr val="FCF8CE"/>
              </a:solidFill>
              <a:effectLst/>
              <a:latin typeface="Franklin Gothic Medium Cond" panose="020B060603040202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Clr>
                <a:srgbClr val="CA2A90"/>
              </a:buClr>
              <a:buFont typeface="Symbol" pitchFamily="2" charset="2"/>
              <a:buChar char=""/>
            </a:pPr>
            <a:r>
              <a:rPr lang="en-US" sz="3000" dirty="0">
                <a:solidFill>
                  <a:srgbClr val="FCF8CE"/>
                </a:solidFill>
                <a:effectLst/>
                <a:latin typeface="Franklin Gothic Medium Cond" panose="020B0606030402020204" pitchFamily="34" charset="0"/>
                <a:ea typeface="Calibri" panose="020F0502020204030204" pitchFamily="34" charset="0"/>
                <a:cs typeface="Times New Roman" panose="02020603050405020304" pitchFamily="18" charset="0"/>
              </a:rPr>
              <a:t>TRD/TAM en lo que se refiere a NA</a:t>
            </a:r>
          </a:p>
          <a:p>
            <a:pPr>
              <a:spcBef>
                <a:spcPts val="1800"/>
              </a:spcBef>
              <a:spcAft>
                <a:spcPts val="800"/>
              </a:spcAft>
            </a:pPr>
            <a:r>
              <a:rPr lang="es-ES_tradnl" sz="3400" dirty="0">
                <a:solidFill>
                  <a:srgbClr val="CA2A90"/>
                </a:solidFill>
                <a:latin typeface="Franklin Gothic Medium Cond" panose="020B0606030402020204" pitchFamily="34" charset="0"/>
                <a:ea typeface="Calibri" panose="020F0502020204030204" pitchFamily="34" charset="0"/>
                <a:cs typeface="Times New Roman" panose="02020603050405020304" pitchFamily="18" charset="0"/>
              </a:rPr>
              <a:t>A medida que el material del taller esté disponible,                    se publicará en</a:t>
            </a:r>
            <a:r>
              <a:rPr lang="en-US" sz="3400" dirty="0">
                <a:solidFill>
                  <a:srgbClr val="CA2A90"/>
                </a:solidFill>
                <a:effectLst/>
                <a:latin typeface="Franklin Gothic Medium Cond" panose="020B0606030402020204" pitchFamily="34" charset="0"/>
                <a:ea typeface="Calibri" panose="020F0502020204030204" pitchFamily="34" charset="0"/>
                <a:cs typeface="Times New Roman" panose="02020603050405020304" pitchFamily="18" charset="0"/>
              </a:rPr>
              <a:t> </a:t>
            </a:r>
            <a:r>
              <a:rPr lang="en-US" sz="3400" u="sng" dirty="0">
                <a:solidFill>
                  <a:srgbClr val="CA2A90"/>
                </a:solidFill>
                <a:effectLst/>
                <a:latin typeface="Franklin Gothic Medium Cond" panose="020B0606030402020204" pitchFamily="34"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www.na.org/idt</a:t>
            </a:r>
            <a:r>
              <a:rPr lang="en-US" sz="3400" dirty="0">
                <a:solidFill>
                  <a:srgbClr val="CA2A90"/>
                </a:solidFill>
                <a:effectLst/>
                <a:latin typeface="Franklin Gothic Medium Cond" panose="020B0606030402020204" pitchFamily="34" charset="0"/>
                <a:ea typeface="Calibri" panose="020F0502020204030204" pitchFamily="34" charset="0"/>
                <a:cs typeface="Times New Roman" panose="02020603050405020304" pitchFamily="18" charset="0"/>
              </a:rPr>
              <a:t> </a:t>
            </a:r>
          </a:p>
        </p:txBody>
      </p:sp>
      <p:cxnSp>
        <p:nvCxnSpPr>
          <p:cNvPr id="3" name="Straight Connector 2">
            <a:extLst>
              <a:ext uri="{FF2B5EF4-FFF2-40B4-BE49-F238E27FC236}">
                <a16:creationId xmlns:a16="http://schemas.microsoft.com/office/drawing/2014/main" id="{CD3E401B-19B9-19E0-5994-79C447D159F3}"/>
              </a:ext>
            </a:extLst>
          </p:cNvPr>
          <p:cNvCxnSpPr>
            <a:cxnSpLocks/>
          </p:cNvCxnSpPr>
          <p:nvPr/>
        </p:nvCxnSpPr>
        <p:spPr>
          <a:xfrm>
            <a:off x="7775303" y="973928"/>
            <a:ext cx="3991127" cy="0"/>
          </a:xfrm>
          <a:prstGeom prst="line">
            <a:avLst/>
          </a:prstGeom>
          <a:ln w="63500">
            <a:solidFill>
              <a:srgbClr val="CA2A90"/>
            </a:solidFill>
          </a:ln>
        </p:spPr>
        <p:style>
          <a:lnRef idx="1">
            <a:schemeClr val="accent1"/>
          </a:lnRef>
          <a:fillRef idx="0">
            <a:schemeClr val="accent1"/>
          </a:fillRef>
          <a:effectRef idx="0">
            <a:schemeClr val="accent1"/>
          </a:effectRef>
          <a:fontRef idx="minor">
            <a:schemeClr val="tx1"/>
          </a:fontRef>
        </p:style>
      </p:cxnSp>
      <p:pic>
        <p:nvPicPr>
          <p:cNvPr id="6" name="Picture 5" descr="A cartoon of a person waving&#10;&#10;Description automatically generated">
            <a:extLst>
              <a:ext uri="{FF2B5EF4-FFF2-40B4-BE49-F238E27FC236}">
                <a16:creationId xmlns:a16="http://schemas.microsoft.com/office/drawing/2014/main" id="{5EB5FE47-D51F-EB0D-51A0-BEE3E2FAB398}"/>
              </a:ext>
            </a:extLst>
          </p:cNvPr>
          <p:cNvPicPr>
            <a:picLocks noChangeAspect="1"/>
          </p:cNvPicPr>
          <p:nvPr/>
        </p:nvPicPr>
        <p:blipFill rotWithShape="1">
          <a:blip r:embed="rId3"/>
          <a:srcRect b="2182"/>
          <a:stretch/>
        </p:blipFill>
        <p:spPr>
          <a:xfrm>
            <a:off x="9082454" y="2960196"/>
            <a:ext cx="2847878" cy="3897804"/>
          </a:xfrm>
          <a:prstGeom prst="rect">
            <a:avLst/>
          </a:prstGeom>
        </p:spPr>
      </p:pic>
    </p:spTree>
    <p:extLst>
      <p:ext uri="{BB962C8B-B14F-4D97-AF65-F5344CB8AC3E}">
        <p14:creationId xmlns:p14="http://schemas.microsoft.com/office/powerpoint/2010/main" val="3089464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32DB-B88C-86D9-7C3A-71BB888F03D1}"/>
              </a:ext>
            </a:extLst>
          </p:cNvPr>
          <p:cNvSpPr>
            <a:spLocks noGrp="1"/>
          </p:cNvSpPr>
          <p:nvPr>
            <p:ph type="title"/>
          </p:nvPr>
        </p:nvSpPr>
        <p:spPr>
          <a:xfrm>
            <a:off x="838201" y="581941"/>
            <a:ext cx="9437016" cy="1916162"/>
          </a:xfrm>
        </p:spPr>
        <p:txBody>
          <a:bodyPr anchor="t" anchorCtr="0">
            <a:noAutofit/>
          </a:bodyPr>
          <a:lstStyle/>
          <a:p>
            <a:r>
              <a:rPr lang="en-US" sz="4800" dirty="0">
                <a:solidFill>
                  <a:schemeClr val="accent2"/>
                </a:solidFill>
              </a:rPr>
              <a:t>E</a:t>
            </a:r>
            <a:r>
              <a:rPr lang="es-ES_tradnl" dirty="0">
                <a:solidFill>
                  <a:schemeClr val="accent2"/>
                </a:solidFill>
              </a:rPr>
              <a:t>ste es un taller sobre cómo llevar el mensaje y cómo podemos ser más inclusivos.</a:t>
            </a:r>
            <a:br>
              <a:rPr lang="es-ES_tradnl" dirty="0">
                <a:solidFill>
                  <a:schemeClr val="accent2"/>
                </a:solidFill>
              </a:rPr>
            </a:br>
            <a:endParaRPr lang="en-US" sz="4800" dirty="0">
              <a:solidFill>
                <a:schemeClr val="accent2"/>
              </a:solidFill>
            </a:endParaRPr>
          </a:p>
        </p:txBody>
      </p:sp>
      <p:pic>
        <p:nvPicPr>
          <p:cNvPr id="8" name="Picture 7" descr="A cartoon of a person with his arms out&#10;&#10;Description automatically generated">
            <a:extLst>
              <a:ext uri="{FF2B5EF4-FFF2-40B4-BE49-F238E27FC236}">
                <a16:creationId xmlns:a16="http://schemas.microsoft.com/office/drawing/2014/main" id="{A6570A8F-FF04-22D6-409E-78EBBBBD68BB}"/>
              </a:ext>
            </a:extLst>
          </p:cNvPr>
          <p:cNvPicPr>
            <a:picLocks noChangeAspect="1"/>
          </p:cNvPicPr>
          <p:nvPr/>
        </p:nvPicPr>
        <p:blipFill>
          <a:blip r:embed="rId2"/>
          <a:stretch>
            <a:fillRect/>
          </a:stretch>
        </p:blipFill>
        <p:spPr>
          <a:xfrm>
            <a:off x="8596487" y="2582943"/>
            <a:ext cx="3357460" cy="4190215"/>
          </a:xfrm>
          <a:prstGeom prst="rect">
            <a:avLst/>
          </a:prstGeom>
        </p:spPr>
      </p:pic>
      <p:sp>
        <p:nvSpPr>
          <p:cNvPr id="9" name="TextBox 8">
            <a:extLst>
              <a:ext uri="{FF2B5EF4-FFF2-40B4-BE49-F238E27FC236}">
                <a16:creationId xmlns:a16="http://schemas.microsoft.com/office/drawing/2014/main" id="{9F845CA6-AC27-5424-E11D-81FDCC70E23B}"/>
              </a:ext>
            </a:extLst>
          </p:cNvPr>
          <p:cNvSpPr txBox="1"/>
          <p:nvPr/>
        </p:nvSpPr>
        <p:spPr>
          <a:xfrm>
            <a:off x="2426677" y="2999264"/>
            <a:ext cx="5345723" cy="2708434"/>
          </a:xfrm>
          <a:prstGeom prst="rect">
            <a:avLst/>
          </a:prstGeom>
          <a:noFill/>
        </p:spPr>
        <p:txBody>
          <a:bodyPr wrap="square" rtlCol="0">
            <a:spAutoFit/>
          </a:bodyPr>
          <a:lstStyle/>
          <a:p>
            <a:r>
              <a:rPr lang="es-ES_tradnl" sz="3400" dirty="0">
                <a:solidFill>
                  <a:schemeClr val="tx1">
                    <a:lumMod val="50000"/>
                    <a:lumOff val="50000"/>
                  </a:schemeClr>
                </a:solidFill>
                <a:latin typeface="Franklin Gothic Medium Cond" panose="020B0606030402020204" pitchFamily="34" charset="0"/>
                <a:ea typeface="Calibri" panose="020F0502020204030204" pitchFamily="34" charset="0"/>
                <a:cs typeface="Times New Roman" panose="02020603050405020304" pitchFamily="18" charset="0"/>
              </a:rPr>
              <a:t>¿Los cambios en el uso del lenguaje en nuestra literatura harían que nuestro mensaje estuviera más disponible para los miembros nuevos y futuros?</a:t>
            </a:r>
            <a:endParaRPr lang="en-US" sz="3400" dirty="0">
              <a:solidFill>
                <a:schemeClr val="tx1">
                  <a:lumMod val="50000"/>
                  <a:lumOff val="50000"/>
                </a:schemeClr>
              </a:solidFill>
              <a:latin typeface="Franklin Gothic Medium Cond" panose="020B0606030402020204" pitchFamily="34" charset="0"/>
            </a:endParaRPr>
          </a:p>
        </p:txBody>
      </p:sp>
    </p:spTree>
    <p:extLst>
      <p:ext uri="{BB962C8B-B14F-4D97-AF65-F5344CB8AC3E}">
        <p14:creationId xmlns:p14="http://schemas.microsoft.com/office/powerpoint/2010/main" val="2691964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ogo with a black background&#10;&#10;Description automatically generated">
            <a:extLst>
              <a:ext uri="{FF2B5EF4-FFF2-40B4-BE49-F238E27FC236}">
                <a16:creationId xmlns:a16="http://schemas.microsoft.com/office/drawing/2014/main" id="{0528ADA8-71A1-3467-8DBC-AB3953D4B90C}"/>
              </a:ext>
            </a:extLst>
          </p:cNvPr>
          <p:cNvPicPr>
            <a:picLocks noChangeAspect="1"/>
          </p:cNvPicPr>
          <p:nvPr/>
        </p:nvPicPr>
        <p:blipFill>
          <a:blip r:embed="rId2"/>
          <a:stretch>
            <a:fillRect/>
          </a:stretch>
        </p:blipFill>
        <p:spPr>
          <a:xfrm>
            <a:off x="8779496" y="3459129"/>
            <a:ext cx="3233394" cy="3252755"/>
          </a:xfrm>
          <a:prstGeom prst="rect">
            <a:avLst/>
          </a:prstGeom>
        </p:spPr>
      </p:pic>
      <p:sp>
        <p:nvSpPr>
          <p:cNvPr id="9" name="TextBox 8">
            <a:extLst>
              <a:ext uri="{FF2B5EF4-FFF2-40B4-BE49-F238E27FC236}">
                <a16:creationId xmlns:a16="http://schemas.microsoft.com/office/drawing/2014/main" id="{9F845CA6-AC27-5424-E11D-81FDCC70E23B}"/>
              </a:ext>
            </a:extLst>
          </p:cNvPr>
          <p:cNvSpPr txBox="1"/>
          <p:nvPr/>
        </p:nvSpPr>
        <p:spPr>
          <a:xfrm>
            <a:off x="3205113" y="405352"/>
            <a:ext cx="5640123" cy="6093976"/>
          </a:xfrm>
          <a:prstGeom prst="rect">
            <a:avLst/>
          </a:prstGeom>
          <a:noFill/>
        </p:spPr>
        <p:txBody>
          <a:bodyPr wrap="square" rtlCol="0">
            <a:spAutoFit/>
          </a:bodyPr>
          <a:lstStyle/>
          <a:p>
            <a:r>
              <a:rPr lang="es-ES_tradnl" sz="3000" dirty="0">
                <a:latin typeface="Franklin Gothic Book" panose="020B0503020102020204" pitchFamily="34" charset="0"/>
              </a:rPr>
              <a:t>“Me identifico como no binario y me siento 'distinto' cada vez que escucho a 'hombres y mujeres' en las lecturas o en la literatura. Como la mayoría de los adictos, sólo quiero pertenecer. Me siento bienvenido en las reuniones, pero el idioma dificulta que las personas usen mis pronombres, así que mientras me recupero en NA, todavía me siento excluido debido al idioma”.</a:t>
            </a:r>
          </a:p>
          <a:p>
            <a:endParaRPr lang="en-US" sz="3000" dirty="0">
              <a:solidFill>
                <a:schemeClr val="tx1">
                  <a:lumMod val="50000"/>
                  <a:lumOff val="50000"/>
                </a:schemeClr>
              </a:solidFill>
              <a:latin typeface="Franklin Gothic Book" panose="020B0503020102020204" pitchFamily="34" charset="0"/>
            </a:endParaRPr>
          </a:p>
        </p:txBody>
      </p:sp>
      <p:pic>
        <p:nvPicPr>
          <p:cNvPr id="4" name="Picture 3" descr="A couple of cartoon people&#10;&#10;Description automatically generated">
            <a:extLst>
              <a:ext uri="{FF2B5EF4-FFF2-40B4-BE49-F238E27FC236}">
                <a16:creationId xmlns:a16="http://schemas.microsoft.com/office/drawing/2014/main" id="{520A9A72-B1CD-F524-7E59-CCD1119669B2}"/>
              </a:ext>
            </a:extLst>
          </p:cNvPr>
          <p:cNvPicPr>
            <a:picLocks noChangeAspect="1"/>
          </p:cNvPicPr>
          <p:nvPr/>
        </p:nvPicPr>
        <p:blipFill rotWithShape="1">
          <a:blip r:embed="rId3"/>
          <a:srcRect r="58399"/>
          <a:stretch/>
        </p:blipFill>
        <p:spPr>
          <a:xfrm>
            <a:off x="179110" y="2659550"/>
            <a:ext cx="3233394" cy="4198450"/>
          </a:xfrm>
          <a:prstGeom prst="rect">
            <a:avLst/>
          </a:prstGeom>
        </p:spPr>
      </p:pic>
    </p:spTree>
    <p:extLst>
      <p:ext uri="{BB962C8B-B14F-4D97-AF65-F5344CB8AC3E}">
        <p14:creationId xmlns:p14="http://schemas.microsoft.com/office/powerpoint/2010/main" val="2595818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ue diamond with a black background&#10;&#10;Description automatically generated">
            <a:extLst>
              <a:ext uri="{FF2B5EF4-FFF2-40B4-BE49-F238E27FC236}">
                <a16:creationId xmlns:a16="http://schemas.microsoft.com/office/drawing/2014/main" id="{04F36C14-83A0-ADEC-E6F3-22EEBEE61C0E}"/>
              </a:ext>
            </a:extLst>
          </p:cNvPr>
          <p:cNvPicPr>
            <a:picLocks noChangeAspect="1"/>
          </p:cNvPicPr>
          <p:nvPr/>
        </p:nvPicPr>
        <p:blipFill>
          <a:blip r:embed="rId2"/>
          <a:stretch>
            <a:fillRect/>
          </a:stretch>
        </p:blipFill>
        <p:spPr>
          <a:xfrm>
            <a:off x="202608" y="3845573"/>
            <a:ext cx="2842250" cy="2842250"/>
          </a:xfrm>
          <a:prstGeom prst="rect">
            <a:avLst/>
          </a:prstGeom>
        </p:spPr>
      </p:pic>
      <p:sp>
        <p:nvSpPr>
          <p:cNvPr id="9" name="TextBox 8">
            <a:extLst>
              <a:ext uri="{FF2B5EF4-FFF2-40B4-BE49-F238E27FC236}">
                <a16:creationId xmlns:a16="http://schemas.microsoft.com/office/drawing/2014/main" id="{9F845CA6-AC27-5424-E11D-81FDCC70E23B}"/>
              </a:ext>
            </a:extLst>
          </p:cNvPr>
          <p:cNvSpPr txBox="1"/>
          <p:nvPr/>
        </p:nvSpPr>
        <p:spPr>
          <a:xfrm>
            <a:off x="3193723" y="609847"/>
            <a:ext cx="5804554" cy="5324535"/>
          </a:xfrm>
          <a:prstGeom prst="rect">
            <a:avLst/>
          </a:prstGeom>
          <a:noFill/>
        </p:spPr>
        <p:txBody>
          <a:bodyPr wrap="square" rtlCol="0">
            <a:spAutoFit/>
          </a:bodyPr>
          <a:lstStyle/>
          <a:p>
            <a:r>
              <a:rPr lang="es-ES_tradnl" sz="3400" dirty="0">
                <a:solidFill>
                  <a:schemeClr val="tx1">
                    <a:lumMod val="50000"/>
                    <a:lumOff val="50000"/>
                  </a:schemeClr>
                </a:solidFill>
                <a:latin typeface="Franklin Gothic Medium Cond" panose="020B0606030402020204" pitchFamily="34" charset="0"/>
                <a:ea typeface="Calibri" panose="020F0502020204030204" pitchFamily="34" charset="0"/>
                <a:cs typeface="Times New Roman" panose="02020603050405020304" pitchFamily="18" charset="0"/>
              </a:rPr>
              <a:t>“Soy profesora de historia, gracias a la educación que recibí después de encontrar NA. He servido en NA durante décadas y este es mi hogar, pero cada vez que escucho leer “la historia completa del hombre” durante Si Nos Recuperamos me estremezco. Espero que algún día podamos cambiar esa frase”. </a:t>
            </a:r>
            <a:endParaRPr lang="en-US" sz="3400" dirty="0">
              <a:solidFill>
                <a:schemeClr val="tx1">
                  <a:lumMod val="50000"/>
                  <a:lumOff val="50000"/>
                </a:schemeClr>
              </a:solidFill>
              <a:latin typeface="Franklin Gothic Medium Cond" panose="020B0606030402020204" pitchFamily="34" charset="0"/>
            </a:endParaRPr>
          </a:p>
        </p:txBody>
      </p:sp>
      <p:pic>
        <p:nvPicPr>
          <p:cNvPr id="5" name="Picture 4" descr="A couple of cartoon people&#10;&#10;Description automatically generated">
            <a:extLst>
              <a:ext uri="{FF2B5EF4-FFF2-40B4-BE49-F238E27FC236}">
                <a16:creationId xmlns:a16="http://schemas.microsoft.com/office/drawing/2014/main" id="{FCEDCBD5-A3DA-2881-9A71-D355E830B8A1}"/>
              </a:ext>
            </a:extLst>
          </p:cNvPr>
          <p:cNvPicPr>
            <a:picLocks noChangeAspect="1"/>
          </p:cNvPicPr>
          <p:nvPr/>
        </p:nvPicPr>
        <p:blipFill rotWithShape="1">
          <a:blip r:embed="rId3"/>
          <a:srcRect l="53346"/>
          <a:stretch/>
        </p:blipFill>
        <p:spPr>
          <a:xfrm>
            <a:off x="8565823" y="2748894"/>
            <a:ext cx="3626177" cy="4198450"/>
          </a:xfrm>
          <a:prstGeom prst="rect">
            <a:avLst/>
          </a:prstGeom>
        </p:spPr>
      </p:pic>
    </p:spTree>
    <p:extLst>
      <p:ext uri="{BB962C8B-B14F-4D97-AF65-F5344CB8AC3E}">
        <p14:creationId xmlns:p14="http://schemas.microsoft.com/office/powerpoint/2010/main" val="3262032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F42FF9-D951-B26C-D8A8-121C32F1A709}"/>
              </a:ext>
            </a:extLst>
          </p:cNvPr>
          <p:cNvSpPr txBox="1"/>
          <p:nvPr/>
        </p:nvSpPr>
        <p:spPr>
          <a:xfrm>
            <a:off x="684440" y="91186"/>
            <a:ext cx="10831398" cy="1661993"/>
          </a:xfrm>
          <a:prstGeom prst="rect">
            <a:avLst/>
          </a:prstGeom>
          <a:noFill/>
        </p:spPr>
        <p:txBody>
          <a:bodyPr wrap="square" rtlCol="0">
            <a:spAutoFit/>
          </a:bodyPr>
          <a:lstStyle/>
          <a:p>
            <a:r>
              <a:rPr lang="es-ES_tradnl" sz="3400" dirty="0">
                <a:solidFill>
                  <a:srgbClr val="FCF8CE"/>
                </a:solidFill>
                <a:latin typeface="Franklin Gothic Medium Cond" panose="020B0606030402020204" pitchFamily="34" charset="0"/>
                <a:ea typeface="Calibri" panose="020F0502020204030204" pitchFamily="34" charset="0"/>
                <a:cs typeface="Times New Roman" panose="02020603050405020304" pitchFamily="18" charset="0"/>
              </a:rPr>
              <a:t>La Conferencia de Servicio Mundial (CSM) de 2023 obtuvo consenso para seleccionar este como uno de los cuatro Temas de Debate (TD) para este ciclo.</a:t>
            </a:r>
            <a:endParaRPr lang="en-US" sz="3400" dirty="0">
              <a:solidFill>
                <a:srgbClr val="FCF8CE"/>
              </a:solidFill>
              <a:latin typeface="Franklin Gothic Medium Cond" panose="020B0606030402020204" pitchFamily="34" charset="0"/>
            </a:endParaRPr>
          </a:p>
        </p:txBody>
      </p:sp>
      <p:pic>
        <p:nvPicPr>
          <p:cNvPr id="4" name="Picture 3"/>
          <p:cNvPicPr>
            <a:picLocks noChangeAspect="1"/>
          </p:cNvPicPr>
          <p:nvPr/>
        </p:nvPicPr>
        <p:blipFill>
          <a:blip r:embed="rId2"/>
          <a:stretch>
            <a:fillRect/>
          </a:stretch>
        </p:blipFill>
        <p:spPr>
          <a:xfrm>
            <a:off x="1169378" y="1685393"/>
            <a:ext cx="8959360" cy="4847292"/>
          </a:xfrm>
          <a:prstGeom prst="rect">
            <a:avLst/>
          </a:prstGeom>
        </p:spPr>
      </p:pic>
    </p:spTree>
    <p:extLst>
      <p:ext uri="{BB962C8B-B14F-4D97-AF65-F5344CB8AC3E}">
        <p14:creationId xmlns:p14="http://schemas.microsoft.com/office/powerpoint/2010/main" val="3590502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0DA64715-0E65-AF94-7DC7-AFE4A5CB2C86}"/>
              </a:ext>
            </a:extLst>
          </p:cNvPr>
          <p:cNvSpPr/>
          <p:nvPr/>
        </p:nvSpPr>
        <p:spPr>
          <a:xfrm>
            <a:off x="1291469" y="1611984"/>
            <a:ext cx="10369485" cy="4901938"/>
          </a:xfrm>
          <a:prstGeom prst="roundRect">
            <a:avLst/>
          </a:prstGeom>
          <a:solidFill>
            <a:srgbClr val="F798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7FF42FF9-D951-B26C-D8A8-121C32F1A709}"/>
              </a:ext>
            </a:extLst>
          </p:cNvPr>
          <p:cNvSpPr txBox="1"/>
          <p:nvPr/>
        </p:nvSpPr>
        <p:spPr>
          <a:xfrm>
            <a:off x="763571" y="414780"/>
            <a:ext cx="10831398" cy="6463308"/>
          </a:xfrm>
          <a:prstGeom prst="rect">
            <a:avLst/>
          </a:prstGeom>
          <a:noFill/>
        </p:spPr>
        <p:txBody>
          <a:bodyPr wrap="square" rtlCol="0">
            <a:spAutoFit/>
          </a:bodyPr>
          <a:lstStyle/>
          <a:p>
            <a:r>
              <a:rPr lang="es-ES_tradnl" sz="3600" dirty="0">
                <a:solidFill>
                  <a:srgbClr val="FCF8CE"/>
                </a:solidFill>
                <a:latin typeface="Franklin Gothic Medium Cond" panose="020B0606030402020204" pitchFamily="34" charset="0"/>
                <a:ea typeface="Calibri" panose="020F0502020204030204" pitchFamily="34" charset="0"/>
                <a:cs typeface="Times New Roman" panose="02020603050405020304" pitchFamily="18" charset="0"/>
              </a:rPr>
              <a:t>La Conferencia de Servicio Mundial de 2023 también aprobó una moción del IAC que dice: </a:t>
            </a:r>
            <a:r>
              <a:rPr lang="en-US" sz="3600" dirty="0">
                <a:solidFill>
                  <a:srgbClr val="FCF8CE"/>
                </a:solidFill>
                <a:effectLst/>
                <a:latin typeface="Franklin Gothic Medium Cond" panose="020B0606030402020204" pitchFamily="34" charset="0"/>
                <a:ea typeface="Calibri" panose="020F0502020204030204" pitchFamily="34" charset="0"/>
                <a:cs typeface="Times New Roman" panose="02020603050405020304" pitchFamily="18" charset="0"/>
              </a:rPr>
              <a:t>  </a:t>
            </a:r>
          </a:p>
          <a:p>
            <a:pPr lvl="2">
              <a:spcBef>
                <a:spcPts val="1200"/>
              </a:spcBef>
            </a:pPr>
            <a:r>
              <a:rPr lang="es-ES_tradnl" sz="3000" dirty="0">
                <a:solidFill>
                  <a:srgbClr val="FCF8CE"/>
                </a:solidFill>
                <a:latin typeface="Franklin Gothic Medium Cond" panose="020B0606030402020204" pitchFamily="34" charset="0"/>
                <a:ea typeface="Calibri" panose="020F0502020204030204" pitchFamily="34" charset="0"/>
                <a:cs typeface="Times New Roman" panose="02020603050405020304" pitchFamily="18" charset="0"/>
              </a:rPr>
              <a:t>Dar instrucciones a la Junta Mundial para que prepare un plan de proyecto, que se pondrá a consideración de la próxima CSM, a fin de investigar cambios y/o una redacción adicional a la literatura de NA para pasar del lenguaje específico de género a un lenguaje neutro e inclusivo. </a:t>
            </a:r>
          </a:p>
          <a:p>
            <a:pPr lvl="2">
              <a:spcBef>
                <a:spcPts val="1200"/>
              </a:spcBef>
            </a:pPr>
            <a:r>
              <a:rPr lang="es-ES_tradnl" sz="3000" dirty="0">
                <a:solidFill>
                  <a:srgbClr val="FCF8CE"/>
                </a:solidFill>
                <a:latin typeface="Franklin Gothic Medium Cond" panose="020B0606030402020204" pitchFamily="34" charset="0"/>
                <a:ea typeface="Calibri" panose="020F0502020204030204" pitchFamily="34" charset="0"/>
                <a:cs typeface="Times New Roman" panose="02020603050405020304" pitchFamily="18" charset="0"/>
              </a:rPr>
              <a:t>Propósito: Esta moción le dará a la Conferencia y a la Confraternidad la capacidad de debatir cambios significativos en nuestra literatura para que sea más amplia para todos nuestros miembros</a:t>
            </a:r>
          </a:p>
          <a:p>
            <a:pPr lvl="2">
              <a:spcBef>
                <a:spcPts val="1200"/>
              </a:spcBef>
            </a:pPr>
            <a:r>
              <a:rPr lang="es-ES_tradnl" sz="3000" dirty="0">
                <a:solidFill>
                  <a:srgbClr val="FCF8CE"/>
                </a:solidFill>
                <a:latin typeface="Franklin Gothic Medium Cond" panose="020B0606030402020204" pitchFamily="34" charset="0"/>
                <a:ea typeface="Calibri" panose="020F0502020204030204" pitchFamily="34" charset="0"/>
                <a:cs typeface="Times New Roman" panose="02020603050405020304" pitchFamily="18" charset="0"/>
              </a:rPr>
              <a:t>Voto final: 92-31-1-1 74% Apoyo solido</a:t>
            </a:r>
          </a:p>
          <a:p>
            <a:pPr lvl="2">
              <a:spcBef>
                <a:spcPts val="1200"/>
              </a:spcBef>
            </a:pPr>
            <a:r>
              <a:rPr lang="en-US" sz="3200" dirty="0">
                <a:solidFill>
                  <a:srgbClr val="FCF8CE"/>
                </a:solidFill>
                <a:effectLst/>
                <a:latin typeface="Franklin Gothic Medium Cond" panose="020B060603040202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285048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132DB-B88C-86D9-7C3A-71BB888F03D1}"/>
              </a:ext>
            </a:extLst>
          </p:cNvPr>
          <p:cNvSpPr>
            <a:spLocks noGrp="1"/>
          </p:cNvSpPr>
          <p:nvPr>
            <p:ph type="title"/>
          </p:nvPr>
        </p:nvSpPr>
        <p:spPr>
          <a:xfrm>
            <a:off x="367421" y="219803"/>
            <a:ext cx="5173300" cy="2396648"/>
          </a:xfrm>
        </p:spPr>
        <p:txBody>
          <a:bodyPr anchor="t" anchorCtr="0">
            <a:noAutofit/>
          </a:bodyPr>
          <a:lstStyle/>
          <a:p>
            <a:r>
              <a:rPr lang="es-ES_tradnl" sz="5200" dirty="0">
                <a:solidFill>
                  <a:srgbClr val="2AA7C3"/>
                </a:solidFill>
              </a:rPr>
              <a:t>Entonces, ¿qué significa género neutral? </a:t>
            </a:r>
            <a:endParaRPr lang="en-US" sz="5200" dirty="0">
              <a:solidFill>
                <a:srgbClr val="2AA7C3"/>
              </a:solidFill>
            </a:endParaRPr>
          </a:p>
        </p:txBody>
      </p:sp>
      <p:sp>
        <p:nvSpPr>
          <p:cNvPr id="9" name="TextBox 8">
            <a:extLst>
              <a:ext uri="{FF2B5EF4-FFF2-40B4-BE49-F238E27FC236}">
                <a16:creationId xmlns:a16="http://schemas.microsoft.com/office/drawing/2014/main" id="{9F845CA6-AC27-5424-E11D-81FDCC70E23B}"/>
              </a:ext>
            </a:extLst>
          </p:cNvPr>
          <p:cNvSpPr txBox="1"/>
          <p:nvPr/>
        </p:nvSpPr>
        <p:spPr>
          <a:xfrm>
            <a:off x="3835098" y="3360878"/>
            <a:ext cx="7701700" cy="3231654"/>
          </a:xfrm>
          <a:prstGeom prst="rect">
            <a:avLst/>
          </a:prstGeom>
          <a:noFill/>
        </p:spPr>
        <p:txBody>
          <a:bodyPr wrap="square" rtlCol="0">
            <a:spAutoFit/>
          </a:bodyPr>
          <a:lstStyle/>
          <a:p>
            <a:r>
              <a:rPr lang="es-ES_tradnl" sz="3400" dirty="0">
                <a:solidFill>
                  <a:schemeClr val="tx1">
                    <a:lumMod val="50000"/>
                    <a:lumOff val="50000"/>
                  </a:schemeClr>
                </a:solidFill>
                <a:latin typeface="Franklin Gothic Medium Cond" panose="020B0606030402020204" pitchFamily="34" charset="0"/>
                <a:ea typeface="Calibri" panose="020F0502020204030204" pitchFamily="34" charset="0"/>
                <a:cs typeface="Times New Roman" panose="02020603050405020304" pitchFamily="18" charset="0"/>
              </a:rPr>
              <a:t>En términos del idioma inglés, significa utilizar palabras que no se refieren a un solo género. Por ejemplo, un enfoque neutral en cuanto al género en inglés sería utilizar la palabra "personas", "adictos" o "miembros" en lugar de la frase "hombres y mujeres".</a:t>
            </a:r>
            <a:endParaRPr lang="en-US" sz="3400" dirty="0">
              <a:solidFill>
                <a:schemeClr val="tx1">
                  <a:lumMod val="50000"/>
                  <a:lumOff val="50000"/>
                </a:schemeClr>
              </a:solidFill>
              <a:latin typeface="Franklin Gothic Medium Cond" panose="020B0606030402020204" pitchFamily="34" charset="0"/>
            </a:endParaRPr>
          </a:p>
        </p:txBody>
      </p:sp>
      <p:pic>
        <p:nvPicPr>
          <p:cNvPr id="5" name="Picture 4" descr="A person and person in garment&#10;&#10;Description automatically generated">
            <a:extLst>
              <a:ext uri="{FF2B5EF4-FFF2-40B4-BE49-F238E27FC236}">
                <a16:creationId xmlns:a16="http://schemas.microsoft.com/office/drawing/2014/main" id="{467D5C2F-7F34-8AC0-6EBD-978FECB0854E}"/>
              </a:ext>
            </a:extLst>
          </p:cNvPr>
          <p:cNvPicPr>
            <a:picLocks noChangeAspect="1"/>
          </p:cNvPicPr>
          <p:nvPr/>
        </p:nvPicPr>
        <p:blipFill>
          <a:blip r:embed="rId2"/>
          <a:stretch>
            <a:fillRect/>
          </a:stretch>
        </p:blipFill>
        <p:spPr>
          <a:xfrm>
            <a:off x="268658" y="2688879"/>
            <a:ext cx="2672705" cy="4169121"/>
          </a:xfrm>
          <a:prstGeom prst="rect">
            <a:avLst/>
          </a:prstGeom>
        </p:spPr>
      </p:pic>
      <p:sp>
        <p:nvSpPr>
          <p:cNvPr id="4" name="Rectangle 3"/>
          <p:cNvSpPr/>
          <p:nvPr/>
        </p:nvSpPr>
        <p:spPr>
          <a:xfrm>
            <a:off x="6011007" y="630759"/>
            <a:ext cx="6096000" cy="2062103"/>
          </a:xfrm>
          <a:prstGeom prst="rect">
            <a:avLst/>
          </a:prstGeom>
        </p:spPr>
        <p:txBody>
          <a:bodyPr>
            <a:spAutoFit/>
          </a:bodyPr>
          <a:lstStyle/>
          <a:p>
            <a:r>
              <a:rPr lang="es-ES_tradnl" sz="3200" b="1" dirty="0">
                <a:latin typeface="Franklin Gothic Book" panose="020B0503020102020204" pitchFamily="34" charset="0"/>
              </a:rPr>
              <a:t>Género - neutro    adjetivo</a:t>
            </a:r>
          </a:p>
          <a:p>
            <a:r>
              <a:rPr lang="es-ES_tradnl" sz="3200" b="1" dirty="0">
                <a:latin typeface="Franklin Gothic Book" panose="020B0503020102020204" pitchFamily="34" charset="0"/>
              </a:rPr>
              <a:t>: No se refiere a ningún sexo sino sólo a las personas en general.</a:t>
            </a:r>
          </a:p>
          <a:p>
            <a:r>
              <a:rPr lang="es-ES_tradnl" sz="3200" b="1" dirty="0">
                <a:latin typeface="Franklin Gothic Book" panose="020B0503020102020204" pitchFamily="34" charset="0"/>
              </a:rPr>
              <a:t>Lenguaje de genero neutro</a:t>
            </a:r>
          </a:p>
        </p:txBody>
      </p:sp>
    </p:spTree>
    <p:extLst>
      <p:ext uri="{BB962C8B-B14F-4D97-AF65-F5344CB8AC3E}">
        <p14:creationId xmlns:p14="http://schemas.microsoft.com/office/powerpoint/2010/main" val="32775128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C6D4336-6CBB-1B8D-6DB4-4B131EE38C0E}"/>
              </a:ext>
            </a:extLst>
          </p:cNvPr>
          <p:cNvSpPr txBox="1"/>
          <p:nvPr/>
        </p:nvSpPr>
        <p:spPr>
          <a:xfrm>
            <a:off x="262550" y="90536"/>
            <a:ext cx="10900373" cy="8233023"/>
          </a:xfrm>
          <a:prstGeom prst="rect">
            <a:avLst/>
          </a:prstGeom>
          <a:noFill/>
        </p:spPr>
        <p:txBody>
          <a:bodyPr wrap="square" rtlCol="0">
            <a:spAutoFit/>
          </a:bodyPr>
          <a:lstStyle/>
          <a:p>
            <a:r>
              <a:rPr lang="es-ES_tradnl" sz="4500" b="1" dirty="0">
                <a:solidFill>
                  <a:schemeClr val="tx1">
                    <a:lumMod val="50000"/>
                    <a:lumOff val="50000"/>
                  </a:schemeClr>
                </a:solidFill>
                <a:latin typeface="Franklin Gothic Heavy" panose="020B0603020102020204" pitchFamily="34" charset="0"/>
              </a:rPr>
              <a:t>Una visión para el servicio en NA</a:t>
            </a:r>
          </a:p>
          <a:p>
            <a:pPr>
              <a:spcBef>
                <a:spcPts val="1200"/>
              </a:spcBef>
              <a:spcAft>
                <a:spcPts val="1200"/>
              </a:spcAft>
            </a:pPr>
            <a:r>
              <a:rPr lang="es-ES_tradnl" sz="2200" dirty="0">
                <a:solidFill>
                  <a:schemeClr val="tx1">
                    <a:lumMod val="50000"/>
                    <a:lumOff val="50000"/>
                  </a:schemeClr>
                </a:solidFill>
                <a:latin typeface="Franklin Gothic Medium Cond" panose="020B0606030402020204" pitchFamily="34" charset="0"/>
              </a:rPr>
              <a:t>Todos los esfuerzos de Narcóticos Anónimos se inspiran en el propósito primordial de nuestros grupos. Sobre esta base común estamos comprometidos.</a:t>
            </a:r>
          </a:p>
          <a:p>
            <a:pPr>
              <a:spcBef>
                <a:spcPts val="1200"/>
              </a:spcBef>
              <a:spcAft>
                <a:spcPts val="1200"/>
              </a:spcAft>
            </a:pPr>
            <a:r>
              <a:rPr lang="es-ES_tradnl" sz="2200" dirty="0">
                <a:solidFill>
                  <a:schemeClr val="tx1">
                    <a:lumMod val="50000"/>
                    <a:lumOff val="50000"/>
                  </a:schemeClr>
                </a:solidFill>
                <a:latin typeface="Franklin Gothic Medium Cond" panose="020B0606030402020204" pitchFamily="34" charset="0"/>
              </a:rPr>
              <a:t>Nuestra visión es que algún día:</a:t>
            </a:r>
          </a:p>
          <a:p>
            <a:pPr lvl="2">
              <a:spcAft>
                <a:spcPts val="1200"/>
              </a:spcAft>
            </a:pPr>
            <a:r>
              <a:rPr lang="es-ES_tradnl" sz="2200" dirty="0">
                <a:solidFill>
                  <a:schemeClr val="tx1">
                    <a:lumMod val="50000"/>
                    <a:lumOff val="50000"/>
                  </a:schemeClr>
                </a:solidFill>
                <a:latin typeface="Franklin Gothic Medium Cond" panose="020B0606030402020204" pitchFamily="34" charset="0"/>
              </a:rPr>
              <a:t>Todos los adictos del mundo tengan la oportunidad de recibir nuestro Mensaje en su propio idioma y cultura y descubran la posibilidad de una nueva forma de vida</a:t>
            </a:r>
            <a:br>
              <a:rPr lang="es-ES_tradnl" sz="2200" dirty="0">
                <a:solidFill>
                  <a:schemeClr val="tx1">
                    <a:lumMod val="50000"/>
                    <a:lumOff val="50000"/>
                  </a:schemeClr>
                </a:solidFill>
                <a:latin typeface="Franklin Gothic Medium Cond" panose="020B0606030402020204" pitchFamily="34" charset="0"/>
              </a:rPr>
            </a:br>
            <a:r>
              <a:rPr lang="es-ES_tradnl" sz="2200" dirty="0">
                <a:solidFill>
                  <a:schemeClr val="tx1">
                    <a:lumMod val="50000"/>
                    <a:lumOff val="50000"/>
                  </a:schemeClr>
                </a:solidFill>
                <a:latin typeface="Franklin Gothic Medium Cond" panose="020B0606030402020204" pitchFamily="34" charset="0"/>
              </a:rPr>
              <a:t>Todos los miembros, inspirados por el don de la recuperación, experimenten el crecimiento spiritual y la realización a través del servicio;</a:t>
            </a:r>
          </a:p>
          <a:p>
            <a:pPr lvl="2">
              <a:spcAft>
                <a:spcPts val="1200"/>
              </a:spcAft>
            </a:pPr>
            <a:r>
              <a:rPr lang="es-ES_tradnl" sz="2200" dirty="0">
                <a:solidFill>
                  <a:schemeClr val="tx1">
                    <a:lumMod val="50000"/>
                    <a:lumOff val="50000"/>
                  </a:schemeClr>
                </a:solidFill>
                <a:latin typeface="Franklin Gothic Medium Cond" panose="020B0606030402020204" pitchFamily="34" charset="0"/>
              </a:rPr>
              <a:t>Los órganos de NA de todo el mundo trabajen juntos con un espíritu de unidad y cooperación para apoyar a los grupos a llevar nuestro mensaje de recuperación;</a:t>
            </a:r>
          </a:p>
          <a:p>
            <a:pPr lvl="2">
              <a:spcAft>
                <a:spcPts val="1200"/>
              </a:spcAft>
            </a:pPr>
            <a:r>
              <a:rPr lang="es-ES_tradnl" sz="2200" dirty="0">
                <a:solidFill>
                  <a:schemeClr val="tx1">
                    <a:lumMod val="50000"/>
                    <a:lumOff val="50000"/>
                  </a:schemeClr>
                </a:solidFill>
                <a:latin typeface="Franklin Gothic Medium Cond" panose="020B0606030402020204" pitchFamily="34" charset="0"/>
              </a:rPr>
              <a:t>Narcoticos Anonymous tenga reconocimiento universal </a:t>
            </a:r>
            <a:br>
              <a:rPr lang="es-ES_tradnl" sz="2200" dirty="0">
                <a:solidFill>
                  <a:schemeClr val="tx1">
                    <a:lumMod val="50000"/>
                    <a:lumOff val="50000"/>
                  </a:schemeClr>
                </a:solidFill>
                <a:latin typeface="Franklin Gothic Medium Cond" panose="020B0606030402020204" pitchFamily="34" charset="0"/>
              </a:rPr>
            </a:br>
            <a:r>
              <a:rPr lang="es-ES_tradnl" sz="2200" dirty="0">
                <a:solidFill>
                  <a:schemeClr val="tx1">
                    <a:lumMod val="50000"/>
                    <a:lumOff val="50000"/>
                  </a:schemeClr>
                </a:solidFill>
                <a:latin typeface="Franklin Gothic Medium Cond" panose="020B0606030402020204" pitchFamily="34" charset="0"/>
              </a:rPr>
              <a:t>y respeto como programa viable de recuperación.</a:t>
            </a:r>
          </a:p>
          <a:p>
            <a:pPr lvl="2">
              <a:spcAft>
                <a:spcPts val="1200"/>
              </a:spcAft>
            </a:pPr>
            <a:r>
              <a:rPr lang="es-ES_tradnl" sz="2200" dirty="0">
                <a:solidFill>
                  <a:schemeClr val="tx1">
                    <a:lumMod val="50000"/>
                    <a:lumOff val="50000"/>
                  </a:schemeClr>
                </a:solidFill>
                <a:latin typeface="Franklin Gothic Medium Cond" panose="020B0606030402020204" pitchFamily="34" charset="0"/>
              </a:rPr>
              <a:t>La honestidad, la confianza y la buena voluntad son la                                                                           base de nuestros esfuerzos de servicio, y todos ellos                                                                                 dependen de la guía de un Poder Superior bondadoso</a:t>
            </a:r>
          </a:p>
          <a:p>
            <a:pPr lvl="2">
              <a:spcAft>
                <a:spcPts val="1200"/>
              </a:spcAft>
            </a:pPr>
            <a:endParaRPr lang="es-ES_tradnl" sz="2200" dirty="0">
              <a:solidFill>
                <a:schemeClr val="tx1">
                  <a:lumMod val="50000"/>
                  <a:lumOff val="50000"/>
                </a:schemeClr>
              </a:solidFill>
              <a:latin typeface="Franklin Gothic Medium Cond" panose="020B0606030402020204" pitchFamily="34" charset="0"/>
            </a:endParaRPr>
          </a:p>
          <a:p>
            <a:pPr lvl="2">
              <a:spcAft>
                <a:spcPts val="1200"/>
              </a:spcAft>
            </a:pPr>
            <a:endParaRPr lang="es-ES_tradnl" sz="2200" dirty="0">
              <a:solidFill>
                <a:schemeClr val="tx1">
                  <a:lumMod val="50000"/>
                  <a:lumOff val="50000"/>
                </a:schemeClr>
              </a:solidFill>
              <a:latin typeface="Franklin Gothic Medium Cond" panose="020B0606030402020204" pitchFamily="34" charset="0"/>
            </a:endParaRPr>
          </a:p>
          <a:p>
            <a:pPr lvl="2">
              <a:spcAft>
                <a:spcPts val="1200"/>
              </a:spcAft>
            </a:pPr>
            <a:endParaRPr lang="es-ES_tradnl" sz="2200" dirty="0">
              <a:solidFill>
                <a:schemeClr val="tx1">
                  <a:lumMod val="50000"/>
                  <a:lumOff val="50000"/>
                </a:schemeClr>
              </a:solidFill>
              <a:latin typeface="Franklin Gothic Medium Cond" panose="020B0606030402020204" pitchFamily="34" charset="0"/>
            </a:endParaRPr>
          </a:p>
        </p:txBody>
      </p:sp>
      <p:pic>
        <p:nvPicPr>
          <p:cNvPr id="6" name="Picture 5" descr="A group of people standing together&#10;&#10;Description automatically generated">
            <a:extLst>
              <a:ext uri="{FF2B5EF4-FFF2-40B4-BE49-F238E27FC236}">
                <a16:creationId xmlns:a16="http://schemas.microsoft.com/office/drawing/2014/main" id="{B2A4FCD1-A2A3-E823-C3F5-32852E6DA84C}"/>
              </a:ext>
            </a:extLst>
          </p:cNvPr>
          <p:cNvPicPr>
            <a:picLocks noChangeAspect="1"/>
          </p:cNvPicPr>
          <p:nvPr/>
        </p:nvPicPr>
        <p:blipFill>
          <a:blip r:embed="rId2"/>
          <a:stretch>
            <a:fillRect/>
          </a:stretch>
        </p:blipFill>
        <p:spPr>
          <a:xfrm>
            <a:off x="7183316" y="4764637"/>
            <a:ext cx="4695092" cy="1751043"/>
          </a:xfrm>
          <a:prstGeom prst="rect">
            <a:avLst/>
          </a:prstGeom>
        </p:spPr>
      </p:pic>
      <p:pic>
        <p:nvPicPr>
          <p:cNvPr id="8" name="Picture 7" descr="A blue diamond with white lines&#10;&#10;Description automatically generated">
            <a:extLst>
              <a:ext uri="{FF2B5EF4-FFF2-40B4-BE49-F238E27FC236}">
                <a16:creationId xmlns:a16="http://schemas.microsoft.com/office/drawing/2014/main" id="{1C676E83-C0DA-7486-8CD3-64927550B8A2}"/>
              </a:ext>
            </a:extLst>
          </p:cNvPr>
          <p:cNvPicPr>
            <a:picLocks noChangeAspect="1"/>
          </p:cNvPicPr>
          <p:nvPr/>
        </p:nvPicPr>
        <p:blipFill>
          <a:blip r:embed="rId3"/>
          <a:stretch>
            <a:fillRect/>
          </a:stretch>
        </p:blipFill>
        <p:spPr>
          <a:xfrm>
            <a:off x="724211" y="2442185"/>
            <a:ext cx="368300" cy="368300"/>
          </a:xfrm>
          <a:prstGeom prst="rect">
            <a:avLst/>
          </a:prstGeom>
        </p:spPr>
      </p:pic>
      <p:pic>
        <p:nvPicPr>
          <p:cNvPr id="10" name="Picture 9">
            <a:extLst>
              <a:ext uri="{FF2B5EF4-FFF2-40B4-BE49-F238E27FC236}">
                <a16:creationId xmlns:a16="http://schemas.microsoft.com/office/drawing/2014/main" id="{D978FFF4-0DB6-5577-8F73-B877F1D9CD9E}"/>
              </a:ext>
            </a:extLst>
          </p:cNvPr>
          <p:cNvPicPr>
            <a:picLocks noChangeAspect="1"/>
          </p:cNvPicPr>
          <p:nvPr/>
        </p:nvPicPr>
        <p:blipFill>
          <a:blip r:embed="rId4"/>
          <a:stretch>
            <a:fillRect/>
          </a:stretch>
        </p:blipFill>
        <p:spPr>
          <a:xfrm>
            <a:off x="724211" y="3090936"/>
            <a:ext cx="368300" cy="368300"/>
          </a:xfrm>
          <a:prstGeom prst="rect">
            <a:avLst/>
          </a:prstGeom>
        </p:spPr>
      </p:pic>
      <p:pic>
        <p:nvPicPr>
          <p:cNvPr id="14" name="Picture 13" descr="A red and white diamond with a black background&#10;&#10;Description automatically generated">
            <a:extLst>
              <a:ext uri="{FF2B5EF4-FFF2-40B4-BE49-F238E27FC236}">
                <a16:creationId xmlns:a16="http://schemas.microsoft.com/office/drawing/2014/main" id="{F70AFA40-6242-0D68-652E-1F315A672772}"/>
              </a:ext>
            </a:extLst>
          </p:cNvPr>
          <p:cNvPicPr>
            <a:picLocks noChangeAspect="1"/>
          </p:cNvPicPr>
          <p:nvPr/>
        </p:nvPicPr>
        <p:blipFill>
          <a:blip r:embed="rId5"/>
          <a:stretch>
            <a:fillRect/>
          </a:stretch>
        </p:blipFill>
        <p:spPr>
          <a:xfrm>
            <a:off x="724211" y="4738657"/>
            <a:ext cx="368300" cy="368300"/>
          </a:xfrm>
          <a:prstGeom prst="rect">
            <a:avLst/>
          </a:prstGeom>
        </p:spPr>
      </p:pic>
      <p:pic>
        <p:nvPicPr>
          <p:cNvPr id="16" name="Picture 15" descr="A yellow and white diamond&#10;&#10;Description automatically generated">
            <a:extLst>
              <a:ext uri="{FF2B5EF4-FFF2-40B4-BE49-F238E27FC236}">
                <a16:creationId xmlns:a16="http://schemas.microsoft.com/office/drawing/2014/main" id="{4A09D676-909B-95F6-7302-E6BA09D89163}"/>
              </a:ext>
            </a:extLst>
          </p:cNvPr>
          <p:cNvPicPr>
            <a:picLocks noChangeAspect="1"/>
          </p:cNvPicPr>
          <p:nvPr/>
        </p:nvPicPr>
        <p:blipFill>
          <a:blip r:embed="rId6"/>
          <a:stretch>
            <a:fillRect/>
          </a:stretch>
        </p:blipFill>
        <p:spPr>
          <a:xfrm>
            <a:off x="742319" y="3905756"/>
            <a:ext cx="368300" cy="368300"/>
          </a:xfrm>
          <a:prstGeom prst="rect">
            <a:avLst/>
          </a:prstGeom>
        </p:spPr>
      </p:pic>
      <p:cxnSp>
        <p:nvCxnSpPr>
          <p:cNvPr id="19" name="Straight Connector 18">
            <a:extLst>
              <a:ext uri="{FF2B5EF4-FFF2-40B4-BE49-F238E27FC236}">
                <a16:creationId xmlns:a16="http://schemas.microsoft.com/office/drawing/2014/main" id="{2B101747-7448-6209-ABBD-343F3A40AD6E}"/>
              </a:ext>
            </a:extLst>
          </p:cNvPr>
          <p:cNvCxnSpPr>
            <a:cxnSpLocks/>
          </p:cNvCxnSpPr>
          <p:nvPr/>
        </p:nvCxnSpPr>
        <p:spPr>
          <a:xfrm>
            <a:off x="8405446" y="2732082"/>
            <a:ext cx="2268416" cy="0"/>
          </a:xfrm>
          <a:prstGeom prst="line">
            <a:avLst/>
          </a:prstGeom>
          <a:ln w="34925">
            <a:solidFill>
              <a:srgbClr val="CA2A9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BF9CB37-6E66-D715-FAE0-6BAF71D34640}"/>
              </a:ext>
            </a:extLst>
          </p:cNvPr>
          <p:cNvCxnSpPr>
            <a:cxnSpLocks/>
          </p:cNvCxnSpPr>
          <p:nvPr/>
        </p:nvCxnSpPr>
        <p:spPr>
          <a:xfrm flipV="1">
            <a:off x="1274768" y="3085396"/>
            <a:ext cx="1617901" cy="5540"/>
          </a:xfrm>
          <a:prstGeom prst="line">
            <a:avLst/>
          </a:prstGeom>
          <a:ln w="34925">
            <a:solidFill>
              <a:srgbClr val="CA2A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2808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F42FF9-D951-B26C-D8A8-121C32F1A709}"/>
              </a:ext>
            </a:extLst>
          </p:cNvPr>
          <p:cNvSpPr txBox="1"/>
          <p:nvPr/>
        </p:nvSpPr>
        <p:spPr>
          <a:xfrm>
            <a:off x="4782533" y="644286"/>
            <a:ext cx="7409467" cy="4708981"/>
          </a:xfrm>
          <a:prstGeom prst="rect">
            <a:avLst/>
          </a:prstGeom>
          <a:noFill/>
        </p:spPr>
        <p:txBody>
          <a:bodyPr wrap="square" rtlCol="0">
            <a:spAutoFit/>
          </a:bodyPr>
          <a:lstStyle/>
          <a:p>
            <a:r>
              <a:rPr lang="en-US" sz="5000" dirty="0">
                <a:solidFill>
                  <a:srgbClr val="FCF8CE"/>
                </a:solidFill>
                <a:effectLst/>
                <a:latin typeface="Franklin Gothic Medium Cond" panose="020B0606030402020204" pitchFamily="34" charset="0"/>
                <a:ea typeface="Calibri" panose="020F0502020204030204" pitchFamily="34" charset="0"/>
                <a:cs typeface="Times New Roman" panose="02020603050405020304" pitchFamily="18" charset="0"/>
              </a:rPr>
              <a:t>ANTES</a:t>
            </a:r>
          </a:p>
          <a:p>
            <a:r>
              <a:rPr lang="es-ES_tradnl" sz="5000" dirty="0">
                <a:solidFill>
                  <a:srgbClr val="FCF8CE"/>
                </a:solidFill>
                <a:latin typeface="Franklin Gothic Medium Cond" panose="020B0606030402020204" pitchFamily="34" charset="0"/>
                <a:ea typeface="Calibri" panose="020F0502020204030204" pitchFamily="34" charset="0"/>
                <a:cs typeface="Times New Roman" panose="02020603050405020304" pitchFamily="18" charset="0"/>
              </a:rPr>
              <a:t>Advertían a los adictos que no tomaran "esa primera dosis, pastilla o bebida". </a:t>
            </a:r>
            <a:endParaRPr lang="en-US" sz="5000" dirty="0">
              <a:solidFill>
                <a:srgbClr val="FCF8CE"/>
              </a:solidFill>
              <a:latin typeface="Franklin Gothic Medium Cond" panose="020B0606030402020204" pitchFamily="34" charset="0"/>
              <a:ea typeface="Calibri" panose="020F0502020204030204" pitchFamily="34" charset="0"/>
              <a:cs typeface="Times New Roman" panose="02020603050405020304" pitchFamily="18" charset="0"/>
            </a:endParaRPr>
          </a:p>
          <a:p>
            <a:r>
              <a:rPr lang="en-US" sz="5000" dirty="0">
                <a:solidFill>
                  <a:srgbClr val="FCF8CE"/>
                </a:solidFill>
                <a:effectLst/>
                <a:latin typeface="Franklin Gothic Medium Cond" panose="020B0606030402020204" pitchFamily="34" charset="0"/>
                <a:ea typeface="Calibri" panose="020F0502020204030204" pitchFamily="34" charset="0"/>
                <a:cs typeface="Times New Roman" panose="02020603050405020304" pitchFamily="18" charset="0"/>
              </a:rPr>
              <a:t>AHORA</a:t>
            </a:r>
          </a:p>
          <a:p>
            <a:r>
              <a:rPr lang="en-US" sz="5000" dirty="0">
                <a:solidFill>
                  <a:srgbClr val="FCF8CE"/>
                </a:solidFill>
                <a:latin typeface="Franklin Gothic Medium Cond" panose="020B0606030402020204" pitchFamily="34" charset="0"/>
                <a:ea typeface="Calibri" panose="020F0502020204030204" pitchFamily="34" charset="0"/>
                <a:cs typeface="Times New Roman" panose="02020603050405020304" pitchFamily="18" charset="0"/>
              </a:rPr>
              <a:t>Lee</a:t>
            </a:r>
            <a:r>
              <a:rPr lang="en-US" sz="5000" dirty="0">
                <a:solidFill>
                  <a:srgbClr val="FCF8CE"/>
                </a:solidFill>
                <a:effectLst/>
                <a:latin typeface="Franklin Gothic Medium Cond" panose="020B0606030402020204" pitchFamily="34" charset="0"/>
                <a:ea typeface="Calibri" panose="020F0502020204030204" pitchFamily="34" charset="0"/>
                <a:cs typeface="Times New Roman" panose="02020603050405020304" pitchFamily="18" charset="0"/>
              </a:rPr>
              <a:t> “esa primera droga.”</a:t>
            </a:r>
          </a:p>
        </p:txBody>
      </p:sp>
      <p:pic>
        <p:nvPicPr>
          <p:cNvPr id="5" name="Picture 4" descr="A blue rectangular object with white text&#10;&#10;Description automatically generated">
            <a:extLst>
              <a:ext uri="{FF2B5EF4-FFF2-40B4-BE49-F238E27FC236}">
                <a16:creationId xmlns:a16="http://schemas.microsoft.com/office/drawing/2014/main" id="{715724A2-3308-99F2-F140-AD757E562BAE}"/>
              </a:ext>
            </a:extLst>
          </p:cNvPr>
          <p:cNvPicPr>
            <a:picLocks noChangeAspect="1"/>
          </p:cNvPicPr>
          <p:nvPr/>
        </p:nvPicPr>
        <p:blipFill>
          <a:blip r:embed="rId2"/>
          <a:stretch>
            <a:fillRect/>
          </a:stretch>
        </p:blipFill>
        <p:spPr>
          <a:xfrm>
            <a:off x="923334" y="829558"/>
            <a:ext cx="3488300" cy="5293151"/>
          </a:xfrm>
          <a:prstGeom prst="rect">
            <a:avLst/>
          </a:prstGeom>
        </p:spPr>
      </p:pic>
      <p:cxnSp>
        <p:nvCxnSpPr>
          <p:cNvPr id="7" name="Straight Connector 6">
            <a:extLst>
              <a:ext uri="{FF2B5EF4-FFF2-40B4-BE49-F238E27FC236}">
                <a16:creationId xmlns:a16="http://schemas.microsoft.com/office/drawing/2014/main" id="{31F123B8-B568-AB6D-25A3-8B3DD9B4C00C}"/>
              </a:ext>
            </a:extLst>
          </p:cNvPr>
          <p:cNvCxnSpPr>
            <a:cxnSpLocks/>
          </p:cNvCxnSpPr>
          <p:nvPr/>
        </p:nvCxnSpPr>
        <p:spPr>
          <a:xfrm>
            <a:off x="4905081" y="1436140"/>
            <a:ext cx="652334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A4A757FE-28A1-8FEE-3C19-95472BDB2178}"/>
              </a:ext>
            </a:extLst>
          </p:cNvPr>
          <p:cNvCxnSpPr>
            <a:cxnSpLocks/>
          </p:cNvCxnSpPr>
          <p:nvPr/>
        </p:nvCxnSpPr>
        <p:spPr>
          <a:xfrm>
            <a:off x="4905081" y="5261728"/>
            <a:ext cx="652334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899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532</TotalTime>
  <Words>900</Words>
  <Application>Microsoft Office PowerPoint</Application>
  <PresentationFormat>Widescreen</PresentationFormat>
  <Paragraphs>49</Paragraphs>
  <Slides>15</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Arial</vt:lpstr>
      <vt:lpstr>Calibri</vt:lpstr>
      <vt:lpstr>Franklin Gothic Book</vt:lpstr>
      <vt:lpstr>Franklin Gothic Demi Cond</vt:lpstr>
      <vt:lpstr>Franklin Gothic Heavy</vt:lpstr>
      <vt:lpstr>Franklin Gothic Medium Cond</vt:lpstr>
      <vt:lpstr>Symbol</vt:lpstr>
      <vt:lpstr>Times New Roman</vt:lpstr>
      <vt:lpstr>Office Theme</vt:lpstr>
      <vt:lpstr>PowerPoint Presentation</vt:lpstr>
      <vt:lpstr>Este es un taller sobre cómo llevar el mensaje y cómo podemos ser más inclusivos. </vt:lpstr>
      <vt:lpstr>PowerPoint Presentation</vt:lpstr>
      <vt:lpstr>PowerPoint Presentation</vt:lpstr>
      <vt:lpstr>PowerPoint Presentation</vt:lpstr>
      <vt:lpstr>PowerPoint Presentation</vt:lpstr>
      <vt:lpstr>Entonces, ¿qué significa género neutral? </vt:lpstr>
      <vt:lpstr>PowerPoint Presentation</vt:lpstr>
      <vt:lpstr>PowerPoint Presentation</vt:lpstr>
      <vt:lpstr>PowerPoint Presentation</vt:lpstr>
      <vt:lpstr>¿Alguien aquí tiene una experiencia relacionada que le gustaría compartir?</vt:lpstr>
      <vt:lpstr>PowerPoint Presentation</vt:lpstr>
      <vt:lpstr>PowerPoint Presentation</vt:lpstr>
      <vt:lpstr>¿Qué fue lo más interesante que escucharon hoy?  ¿Cómo ha cambiado su comprensión desde el comienzo de este taller?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Stacy Fowler</dc:creator>
  <cp:lastModifiedBy>Daniel Crotinger</cp:lastModifiedBy>
  <cp:revision>29</cp:revision>
  <dcterms:created xsi:type="dcterms:W3CDTF">2023-08-14T17:18:50Z</dcterms:created>
  <dcterms:modified xsi:type="dcterms:W3CDTF">2023-09-01T21:54:49Z</dcterms:modified>
</cp:coreProperties>
</file>