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2" r:id="rId9"/>
    <p:sldId id="266" r:id="rId10"/>
    <p:sldId id="267" r:id="rId11"/>
    <p:sldId id="268" r:id="rId12"/>
    <p:sldId id="270" r:id="rId13"/>
    <p:sldId id="269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2A90"/>
    <a:srgbClr val="F7981D"/>
    <a:srgbClr val="FCF8CE"/>
    <a:srgbClr val="E9E317"/>
    <a:srgbClr val="EE4036"/>
    <a:srgbClr val="2AA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4"/>
    <p:restoredTop sz="94737"/>
  </p:normalViewPr>
  <p:slideViewPr>
    <p:cSldViewPr snapToGrid="0">
      <p:cViewPr varScale="1">
        <p:scale>
          <a:sx n="62" d="100"/>
          <a:sy n="62" d="100"/>
        </p:scale>
        <p:origin x="19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02119-FF7B-DB45-9D9A-2B7EBF3E9730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B607-0FBD-B545-9A9B-A6361BD5A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17B607-0FBD-B545-9A9B-A6361BD5A9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10CC8-428B-B6A6-9A6F-09134EF40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BEA2A-6707-9EA4-32D2-6F7C2D481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217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301D-0FDB-EA9C-A42A-8E135B83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6F4C-3719-E4F9-F856-D1666E0D0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780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20DE-3D02-2F80-C307-1C8CBB06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61108-0F09-1BC3-9481-EB82FBC4A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87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E78E-3F98-1B0D-4EBB-A150F92E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42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20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2AA7C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28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8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850D7F-6357-3CBB-D2FD-77122559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175DE-02F1-0654-8155-0B32F327D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63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ranklin Gothic Heavy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na.org/idt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CE">
            <a:alpha val="752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6493B-C155-7745-477F-A7CBB0CAD10E}"/>
              </a:ext>
            </a:extLst>
          </p:cNvPr>
          <p:cNvSpPr txBox="1"/>
          <p:nvPr/>
        </p:nvSpPr>
        <p:spPr>
          <a:xfrm>
            <a:off x="735290" y="1187778"/>
            <a:ext cx="89083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/>
                <a:latin typeface="Franklin Gothic Heavy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Neutral </a:t>
            </a:r>
            <a:br>
              <a:rPr lang="en-US" sz="5400" b="1" dirty="0">
                <a:effectLst/>
                <a:latin typeface="Franklin Gothic Heavy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400" b="1" dirty="0">
                <a:effectLst/>
                <a:latin typeface="Franklin Gothic Heavy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Inclusive Language </a:t>
            </a:r>
            <a:br>
              <a:rPr lang="en-US" sz="5400" b="1" dirty="0">
                <a:effectLst/>
                <a:latin typeface="Franklin Gothic Heavy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400" b="1" dirty="0">
                <a:effectLst/>
                <a:latin typeface="Franklin Gothic Heavy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NA Literature</a:t>
            </a:r>
            <a:r>
              <a:rPr lang="en-US" sz="5400" b="1" dirty="0">
                <a:effectLst/>
                <a:latin typeface="Franklin Gothic Heavy" panose="020B0603020102020204" pitchFamily="34" charset="0"/>
              </a:rPr>
              <a:t>  </a:t>
            </a:r>
            <a:endParaRPr lang="en-US" sz="5400" b="1" dirty="0">
              <a:latin typeface="Franklin Gothic Heavy" panose="020B0603020102020204" pitchFamily="34" charset="0"/>
            </a:endParaRPr>
          </a:p>
        </p:txBody>
      </p:sp>
      <p:pic>
        <p:nvPicPr>
          <p:cNvPr id="7" name="Picture 6" descr="A black and gold logo&#10;&#10;Description automatically generated">
            <a:extLst>
              <a:ext uri="{FF2B5EF4-FFF2-40B4-BE49-F238E27FC236}">
                <a16:creationId xmlns:a16="http://schemas.microsoft.com/office/drawing/2014/main" id="{72DBC6F0-89A2-AD33-E497-688CF4B34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709" y="98340"/>
            <a:ext cx="1828800" cy="195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C95D75-FC01-0BE1-E6E4-F3EB36A48B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779"/>
          <a:stretch/>
        </p:blipFill>
        <p:spPr>
          <a:xfrm>
            <a:off x="131975" y="4793393"/>
            <a:ext cx="11943761" cy="20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13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F42FF9-D951-B26C-D8A8-121C32F1A709}"/>
              </a:ext>
            </a:extLst>
          </p:cNvPr>
          <p:cNvSpPr txBox="1"/>
          <p:nvPr/>
        </p:nvSpPr>
        <p:spPr>
          <a:xfrm>
            <a:off x="2648933" y="281171"/>
            <a:ext cx="74094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are men and women who have discovered and admitted that we are powerless over our addiction.”</a:t>
            </a:r>
          </a:p>
        </p:txBody>
      </p:sp>
      <p:pic>
        <p:nvPicPr>
          <p:cNvPr id="5" name="Picture 4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715724A2-3308-99F2-F140-AD757E56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04" y="281171"/>
            <a:ext cx="2255126" cy="3421931"/>
          </a:xfrm>
          <a:prstGeom prst="rect">
            <a:avLst/>
          </a:prstGeom>
        </p:spPr>
      </p:pic>
      <p:pic>
        <p:nvPicPr>
          <p:cNvPr id="4" name="Picture 3" descr="A blue and yellow graphic design&#10;&#10;Description automatically generated">
            <a:extLst>
              <a:ext uri="{FF2B5EF4-FFF2-40B4-BE49-F238E27FC236}">
                <a16:creationId xmlns:a16="http://schemas.microsoft.com/office/drawing/2014/main" id="{E97A884E-5A50-A372-2890-D763B9F85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271" y="3090143"/>
            <a:ext cx="2255125" cy="3486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32FC21-88C0-B551-4C27-79EB5FD0BBEA}"/>
              </a:ext>
            </a:extLst>
          </p:cNvPr>
          <p:cNvSpPr txBox="1"/>
          <p:nvPr/>
        </p:nvSpPr>
        <p:spPr>
          <a:xfrm>
            <a:off x="3717304" y="4901876"/>
            <a:ext cx="6341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are people who tend to learn things the hard way.”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57287E-33B2-D10D-C4BE-6F363AAF6F4C}"/>
              </a:ext>
            </a:extLst>
          </p:cNvPr>
          <p:cNvCxnSpPr>
            <a:cxnSpLocks/>
          </p:cNvCxnSpPr>
          <p:nvPr/>
        </p:nvCxnSpPr>
        <p:spPr>
          <a:xfrm>
            <a:off x="4524866" y="1018096"/>
            <a:ext cx="339364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0B1879-5957-D0C5-2433-E8DBAAD30FCE}"/>
              </a:ext>
            </a:extLst>
          </p:cNvPr>
          <p:cNvCxnSpPr>
            <a:cxnSpLocks/>
          </p:cNvCxnSpPr>
          <p:nvPr/>
        </p:nvCxnSpPr>
        <p:spPr>
          <a:xfrm>
            <a:off x="5553959" y="5723641"/>
            <a:ext cx="146901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CDB80A36-538F-D5E0-6098-38B1393CA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95" y="4116804"/>
            <a:ext cx="2605645" cy="26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4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32DB-B88C-86D9-7C3A-71BB888F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803" y="487673"/>
            <a:ext cx="6438506" cy="2312414"/>
          </a:xfrm>
        </p:spPr>
        <p:txBody>
          <a:bodyPr anchor="t" anchorCtr="0">
            <a:noAutofit/>
          </a:bodyPr>
          <a:lstStyle/>
          <a:p>
            <a:r>
              <a:rPr lang="en-US" sz="6000" dirty="0">
                <a:solidFill>
                  <a:srgbClr val="CA2A90"/>
                </a:solidFill>
              </a:rPr>
              <a:t>Does anyone have related experience they would like to share?</a:t>
            </a:r>
          </a:p>
        </p:txBody>
      </p:sp>
      <p:pic>
        <p:nvPicPr>
          <p:cNvPr id="3" name="Picture 2" descr="Colorful hands in different colors&#10;&#10;Description automatically generated">
            <a:extLst>
              <a:ext uri="{FF2B5EF4-FFF2-40B4-BE49-F238E27FC236}">
                <a16:creationId xmlns:a16="http://schemas.microsoft.com/office/drawing/2014/main" id="{CF270190-9355-674C-B069-9FB469AE3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3" y="2894355"/>
            <a:ext cx="5345134" cy="39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D8223A-DF01-36BC-304D-B7FE291773A1}"/>
              </a:ext>
            </a:extLst>
          </p:cNvPr>
          <p:cNvSpPr txBox="1"/>
          <p:nvPr/>
        </p:nvSpPr>
        <p:spPr>
          <a:xfrm>
            <a:off x="977773" y="615636"/>
            <a:ext cx="9297909" cy="5459238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4200" dirty="0">
                <a:solidFill>
                  <a:srgbClr val="2AA7C3"/>
                </a:solidFill>
                <a:latin typeface="Franklin Gothic Demi Cond" panose="020B0603020102020204" pitchFamily="34" charset="0"/>
              </a:rPr>
              <a:t>Again, this is a discussion. </a:t>
            </a:r>
          </a:p>
          <a:p>
            <a:pPr>
              <a:spcAft>
                <a:spcPts val="1800"/>
              </a:spcAft>
            </a:pPr>
            <a:r>
              <a:rPr lang="en-US" sz="4200" dirty="0">
                <a:solidFill>
                  <a:srgbClr val="2AA7C3"/>
                </a:solidFill>
                <a:latin typeface="Franklin Gothic Demi Cond" panose="020B0603020102020204" pitchFamily="34" charset="0"/>
              </a:rPr>
              <a:t>We are not making decisions at this time. </a:t>
            </a:r>
          </a:p>
          <a:p>
            <a:pPr>
              <a:spcAft>
                <a:spcPts val="1800"/>
              </a:spcAft>
            </a:pPr>
            <a:r>
              <a:rPr lang="en-US" sz="4200" dirty="0">
                <a:solidFill>
                  <a:srgbClr val="2AA7C3"/>
                </a:solidFill>
                <a:latin typeface="Franklin Gothic Demi Cond" panose="020B0603020102020204" pitchFamily="34" charset="0"/>
              </a:rPr>
              <a:t>It may eventually begin to indicate a direction—what if anything the </a:t>
            </a:r>
            <a:br>
              <a:rPr lang="en-US" sz="4200" dirty="0">
                <a:solidFill>
                  <a:srgbClr val="2AA7C3"/>
                </a:solidFill>
                <a:latin typeface="Franklin Gothic Demi Cond" panose="020B0603020102020204" pitchFamily="34" charset="0"/>
              </a:rPr>
            </a:br>
            <a:r>
              <a:rPr lang="en-US" sz="4200" dirty="0">
                <a:solidFill>
                  <a:srgbClr val="2AA7C3"/>
                </a:solidFill>
                <a:latin typeface="Franklin Gothic Demi Cond" panose="020B0603020102020204" pitchFamily="34" charset="0"/>
              </a:rPr>
              <a:t>Fellowship wants to do—but for </a:t>
            </a:r>
            <a:br>
              <a:rPr lang="en-US" sz="4200" dirty="0">
                <a:solidFill>
                  <a:srgbClr val="2AA7C3"/>
                </a:solidFill>
                <a:latin typeface="Franklin Gothic Demi Cond" panose="020B0603020102020204" pitchFamily="34" charset="0"/>
              </a:rPr>
            </a:br>
            <a:r>
              <a:rPr lang="en-US" sz="4200" dirty="0">
                <a:solidFill>
                  <a:srgbClr val="2AA7C3"/>
                </a:solidFill>
                <a:latin typeface="Franklin Gothic Demi Cond" panose="020B0603020102020204" pitchFamily="34" charset="0"/>
              </a:rPr>
              <a:t>now, we are simply talking and </a:t>
            </a:r>
            <a:br>
              <a:rPr lang="en-US" sz="4200" dirty="0">
                <a:solidFill>
                  <a:srgbClr val="2AA7C3"/>
                </a:solidFill>
                <a:latin typeface="Franklin Gothic Demi Cond" panose="020B0603020102020204" pitchFamily="34" charset="0"/>
              </a:rPr>
            </a:br>
            <a:r>
              <a:rPr lang="en-US" sz="4200" dirty="0">
                <a:solidFill>
                  <a:srgbClr val="2AA7C3"/>
                </a:solidFill>
                <a:latin typeface="Franklin Gothic Demi Cond" panose="020B0603020102020204" pitchFamily="34" charset="0"/>
              </a:rPr>
              <a:t>listening to each other </a:t>
            </a:r>
            <a:br>
              <a:rPr lang="en-US" sz="4200" dirty="0">
                <a:solidFill>
                  <a:srgbClr val="2AA7C3"/>
                </a:solidFill>
                <a:latin typeface="Franklin Gothic Demi Cond" panose="020B0603020102020204" pitchFamily="34" charset="0"/>
              </a:rPr>
            </a:br>
            <a:r>
              <a:rPr lang="en-US" sz="4200" dirty="0">
                <a:solidFill>
                  <a:srgbClr val="2AA7C3"/>
                </a:solidFill>
                <a:latin typeface="Franklin Gothic Demi Cond" panose="020B0603020102020204" pitchFamily="34" charset="0"/>
              </a:rPr>
              <a:t>as members.</a:t>
            </a:r>
            <a:endParaRPr lang="en-US" sz="4200" dirty="0">
              <a:solidFill>
                <a:srgbClr val="2AA7C3"/>
              </a:solidFill>
            </a:endParaRPr>
          </a:p>
        </p:txBody>
      </p:sp>
      <p:pic>
        <p:nvPicPr>
          <p:cNvPr id="2" name="Picture 1" descr="A group of hands touching each other&#10;&#10;Description automatically generated">
            <a:extLst>
              <a:ext uri="{FF2B5EF4-FFF2-40B4-BE49-F238E27FC236}">
                <a16:creationId xmlns:a16="http://schemas.microsoft.com/office/drawing/2014/main" id="{7B97AD51-F76D-40C0-4923-D61EFCE78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940" y="3437237"/>
            <a:ext cx="3117434" cy="30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4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D8223A-DF01-36BC-304D-B7FE291773A1}"/>
              </a:ext>
            </a:extLst>
          </p:cNvPr>
          <p:cNvSpPr txBox="1"/>
          <p:nvPr/>
        </p:nvSpPr>
        <p:spPr>
          <a:xfrm>
            <a:off x="1566250" y="353079"/>
            <a:ext cx="10112720" cy="623783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spcAft>
                <a:spcPts val="2400"/>
              </a:spcAft>
            </a:pPr>
            <a:r>
              <a:rPr lang="en-US" sz="4500" dirty="0">
                <a:solidFill>
                  <a:srgbClr val="2AA7C3"/>
                </a:solidFill>
                <a:latin typeface="Franklin Gothic Demi Cond" panose="020B0603020102020204" pitchFamily="34" charset="0"/>
              </a:rPr>
              <a:t>What would be the effect if the literature were to change to a more gender-neutral way of talking about members?</a:t>
            </a:r>
          </a:p>
          <a:p>
            <a:pPr>
              <a:spcAft>
                <a:spcPts val="2400"/>
              </a:spcAft>
            </a:pPr>
            <a:r>
              <a:rPr lang="en-US" sz="4500" dirty="0">
                <a:solidFill>
                  <a:srgbClr val="2AA7C3"/>
                </a:solidFill>
                <a:latin typeface="Franklin Gothic Demi Cond" panose="020B0603020102020204" pitchFamily="34" charset="0"/>
              </a:rPr>
              <a:t>What would be the effect if the literature were to change to a more gender-neutral way of talking about God/Higher Power?</a:t>
            </a:r>
          </a:p>
          <a:p>
            <a:pPr>
              <a:spcAft>
                <a:spcPts val="2400"/>
              </a:spcAft>
            </a:pPr>
            <a:r>
              <a:rPr lang="en-US" sz="4500" dirty="0">
                <a:solidFill>
                  <a:srgbClr val="2AA7C3"/>
                </a:solidFill>
                <a:latin typeface="Franklin Gothic Demi Cond" panose="020B0603020102020204" pitchFamily="34" charset="0"/>
              </a:rPr>
              <a:t>What would be the effect if the literature didn’t change? </a:t>
            </a:r>
            <a:endParaRPr lang="en-US" sz="4500" dirty="0">
              <a:solidFill>
                <a:srgbClr val="2AA7C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CC4B85-6EEF-0870-7614-01C37A10FC5E}"/>
              </a:ext>
            </a:extLst>
          </p:cNvPr>
          <p:cNvSpPr/>
          <p:nvPr/>
        </p:nvSpPr>
        <p:spPr>
          <a:xfrm>
            <a:off x="543208" y="488883"/>
            <a:ext cx="552261" cy="597528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Franklin Gothic Heavy" panose="020B0603020102020204" pitchFamily="34" charset="0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7E569-8345-8464-8EFF-5D37241FD775}"/>
              </a:ext>
            </a:extLst>
          </p:cNvPr>
          <p:cNvSpPr/>
          <p:nvPr/>
        </p:nvSpPr>
        <p:spPr>
          <a:xfrm>
            <a:off x="541699" y="2786942"/>
            <a:ext cx="552261" cy="597528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Franklin Gothic Heavy" panose="020B0603020102020204" pitchFamily="34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36F5BE-E603-8B3F-9E03-EAF587D1D4E0}"/>
              </a:ext>
            </a:extLst>
          </p:cNvPr>
          <p:cNvSpPr/>
          <p:nvPr/>
        </p:nvSpPr>
        <p:spPr>
          <a:xfrm>
            <a:off x="531137" y="5157432"/>
            <a:ext cx="552261" cy="597528"/>
          </a:xfrm>
          <a:prstGeom prst="rect">
            <a:avLst/>
          </a:prstGeom>
          <a:solidFill>
            <a:srgbClr val="EE4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Franklin Gothic Heavy" panose="020B0603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7040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32DB-B88C-86D9-7C3A-71BB888F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48" y="379030"/>
            <a:ext cx="11188123" cy="570489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5600" dirty="0">
                <a:solidFill>
                  <a:srgbClr val="CA2A90"/>
                </a:solidFill>
              </a:rPr>
              <a:t>What was the most interesting thing you heard today?</a:t>
            </a:r>
            <a:br>
              <a:rPr lang="en-US" sz="5600" dirty="0">
                <a:solidFill>
                  <a:srgbClr val="CA2A90"/>
                </a:solidFill>
              </a:rPr>
            </a:br>
            <a:br>
              <a:rPr lang="en-US" sz="3200" dirty="0">
                <a:solidFill>
                  <a:srgbClr val="CA2A90"/>
                </a:solidFill>
              </a:rPr>
            </a:br>
            <a:r>
              <a:rPr lang="en-US" sz="5600" dirty="0">
                <a:solidFill>
                  <a:srgbClr val="CA2A90"/>
                </a:solidFill>
              </a:rPr>
              <a:t>How has your understanding changed from the beginning of this workshop?</a:t>
            </a:r>
            <a:br>
              <a:rPr lang="en-US" sz="5600" dirty="0">
                <a:solidFill>
                  <a:srgbClr val="CA2A90"/>
                </a:solidFill>
              </a:rPr>
            </a:br>
            <a:endParaRPr lang="en-US" sz="5600" dirty="0">
              <a:solidFill>
                <a:srgbClr val="CA2A90"/>
              </a:solidFill>
            </a:endParaRPr>
          </a:p>
        </p:txBody>
      </p:sp>
      <p:pic>
        <p:nvPicPr>
          <p:cNvPr id="5" name="Picture 4" descr="A group of people in different colors&#10;&#10;Description automatically generated">
            <a:extLst>
              <a:ext uri="{FF2B5EF4-FFF2-40B4-BE49-F238E27FC236}">
                <a16:creationId xmlns:a16="http://schemas.microsoft.com/office/drawing/2014/main" id="{F88355A0-A57C-E189-6B7F-C885C261F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448" y="4959981"/>
            <a:ext cx="6189552" cy="1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30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98C16D-D1B8-0C16-E7AF-9415A302663C}"/>
              </a:ext>
            </a:extLst>
          </p:cNvPr>
          <p:cNvSpPr txBox="1"/>
          <p:nvPr/>
        </p:nvSpPr>
        <p:spPr>
          <a:xfrm>
            <a:off x="543208" y="298764"/>
            <a:ext cx="1138712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500" b="1" dirty="0">
                <a:solidFill>
                  <a:srgbClr val="CA2A90"/>
                </a:solidFill>
                <a:effectLst/>
                <a:latin typeface="Franklin Gothic Heavy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forget to fill out the form at www.na.org/survey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one of four IDTs this cycle. </a:t>
            </a:r>
            <a:br>
              <a:rPr lang="en-US" sz="3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other three are: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CA2A90"/>
              </a:buClr>
              <a:buFont typeface="Symbol" pitchFamily="2" charset="2"/>
              <a:buChar char=""/>
            </a:pPr>
            <a:r>
              <a:rPr lang="en-US" sz="3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Dealing with disruptive and predatory behavior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CA2A90"/>
              </a:buClr>
              <a:buFont typeface="Symbol" pitchFamily="2" charset="2"/>
              <a:buChar char=""/>
            </a:pPr>
            <a:r>
              <a:rPr lang="en-US" sz="3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Reimagining and revitalizing service committees (to further </a:t>
            </a:r>
            <a:br>
              <a:rPr lang="en-US" sz="3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reach of the NA message, improve communication, </a:t>
            </a:r>
            <a:br>
              <a:rPr lang="en-US" sz="3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mentorship and training, and make service </a:t>
            </a:r>
            <a:br>
              <a:rPr lang="en-US" sz="3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attractive and accessible, learning from </a:t>
            </a:r>
            <a:br>
              <a:rPr lang="en-US" sz="3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experience the past few years)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Clr>
                <a:srgbClr val="CA2A90"/>
              </a:buClr>
              <a:buFont typeface="Symbol" pitchFamily="2" charset="2"/>
              <a:buChar char=""/>
            </a:pPr>
            <a:r>
              <a:rPr lang="en-US" sz="3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DRT/MAT as it relates to NA</a:t>
            </a:r>
          </a:p>
          <a:p>
            <a:pPr marL="0" marR="0">
              <a:spcBef>
                <a:spcPts val="1800"/>
              </a:spcBef>
              <a:spcAft>
                <a:spcPts val="800"/>
              </a:spcAft>
            </a:pPr>
            <a:r>
              <a:rPr lang="en-US" sz="3400" dirty="0">
                <a:solidFill>
                  <a:srgbClr val="CA2A9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workshop material is available, </a:t>
            </a:r>
            <a:br>
              <a:rPr lang="en-US" sz="3400" dirty="0">
                <a:solidFill>
                  <a:srgbClr val="CA2A9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400" dirty="0">
                <a:solidFill>
                  <a:srgbClr val="CA2A9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be posted to </a:t>
            </a:r>
            <a:r>
              <a:rPr lang="en-US" sz="3400" u="sng" dirty="0">
                <a:solidFill>
                  <a:srgbClr val="CA2A9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www.na.org/idt</a:t>
            </a:r>
            <a:r>
              <a:rPr lang="en-US" sz="3400" dirty="0">
                <a:solidFill>
                  <a:srgbClr val="CA2A9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3E401B-19B9-19E0-5994-79C447D159F3}"/>
              </a:ext>
            </a:extLst>
          </p:cNvPr>
          <p:cNvCxnSpPr>
            <a:cxnSpLocks/>
          </p:cNvCxnSpPr>
          <p:nvPr/>
        </p:nvCxnSpPr>
        <p:spPr>
          <a:xfrm>
            <a:off x="7775303" y="973928"/>
            <a:ext cx="3991127" cy="0"/>
          </a:xfrm>
          <a:prstGeom prst="line">
            <a:avLst/>
          </a:prstGeom>
          <a:ln w="63500">
            <a:solidFill>
              <a:srgbClr val="CA2A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artoon of a person waving&#10;&#10;Description automatically generated">
            <a:extLst>
              <a:ext uri="{FF2B5EF4-FFF2-40B4-BE49-F238E27FC236}">
                <a16:creationId xmlns:a16="http://schemas.microsoft.com/office/drawing/2014/main" id="{5EB5FE47-D51F-EB0D-51A0-BEE3E2FAB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82"/>
          <a:stretch/>
        </p:blipFill>
        <p:spPr>
          <a:xfrm>
            <a:off x="8422284" y="2960196"/>
            <a:ext cx="3508048" cy="389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6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32DB-B88C-86D9-7C3A-71BB888F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1941"/>
            <a:ext cx="9437016" cy="1916162"/>
          </a:xfrm>
        </p:spPr>
        <p:txBody>
          <a:bodyPr anchor="t" anchorCtr="0">
            <a:noAutofit/>
          </a:bodyPr>
          <a:lstStyle/>
          <a:p>
            <a:r>
              <a:rPr lang="en-US" sz="4800" dirty="0">
                <a:solidFill>
                  <a:srgbClr val="F7981D"/>
                </a:solidFill>
              </a:rPr>
              <a:t>This is a workshop about how we carry the message and how we can be more inclusive.</a:t>
            </a:r>
          </a:p>
        </p:txBody>
      </p:sp>
      <p:pic>
        <p:nvPicPr>
          <p:cNvPr id="8" name="Picture 7" descr="A cartoon of a person with his arms out&#10;&#10;Description automatically generated">
            <a:extLst>
              <a:ext uri="{FF2B5EF4-FFF2-40B4-BE49-F238E27FC236}">
                <a16:creationId xmlns:a16="http://schemas.microsoft.com/office/drawing/2014/main" id="{A6570A8F-FF04-22D6-409E-78EBBBBD6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487" y="2582943"/>
            <a:ext cx="3357460" cy="4190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845CA6-AC27-5424-E11D-81FDCC70E23B}"/>
              </a:ext>
            </a:extLst>
          </p:cNvPr>
          <p:cNvSpPr txBox="1"/>
          <p:nvPr/>
        </p:nvSpPr>
        <p:spPr>
          <a:xfrm>
            <a:off x="2630078" y="2978870"/>
            <a:ext cx="507162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changes to the use of language in our literature make our message more readily available to new and future members?</a:t>
            </a:r>
            <a:endParaRPr lang="en-US" sz="3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6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528ADA8-71A1-3467-8DBC-AB3953D4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496" y="3459129"/>
            <a:ext cx="3233394" cy="3252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845CA6-AC27-5424-E11D-81FDCC70E23B}"/>
              </a:ext>
            </a:extLst>
          </p:cNvPr>
          <p:cNvSpPr txBox="1"/>
          <p:nvPr/>
        </p:nvSpPr>
        <p:spPr>
          <a:xfrm>
            <a:off x="3205113" y="405352"/>
            <a:ext cx="56401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identify as nonbinary and feel ‘othered’ whenever I hear ‘men and women’ in the readings or literature. Like most addicts, I just want to belong. I feel welcome in meetings, but the language makes it hard for people to use my pronouns, so while I am getting recovery NA I still feel excluded because of the language.”</a:t>
            </a:r>
            <a:endParaRPr lang="en-US" sz="3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 descr="A couple of cartoon people&#10;&#10;Description automatically generated">
            <a:extLst>
              <a:ext uri="{FF2B5EF4-FFF2-40B4-BE49-F238E27FC236}">
                <a16:creationId xmlns:a16="http://schemas.microsoft.com/office/drawing/2014/main" id="{520A9A72-B1CD-F524-7E59-CCD1119669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399"/>
          <a:stretch/>
        </p:blipFill>
        <p:spPr>
          <a:xfrm>
            <a:off x="179110" y="2659550"/>
            <a:ext cx="3233394" cy="41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1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04F36C14-83A0-ADEC-E6F3-22EEBEE61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8" y="3845573"/>
            <a:ext cx="2842250" cy="2842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845CA6-AC27-5424-E11D-81FDCC70E23B}"/>
              </a:ext>
            </a:extLst>
          </p:cNvPr>
          <p:cNvSpPr txBox="1"/>
          <p:nvPr/>
        </p:nvSpPr>
        <p:spPr>
          <a:xfrm>
            <a:off x="3193723" y="609847"/>
            <a:ext cx="58045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“I’m a history teacher, thanks to the education I got after I found NA. I’ve served in NA for decades and this is my home, but every time I hear ‘man’s entire history’ read during We Do Recover it makes me flinch. I sure hope one day we can change that line.”</a:t>
            </a:r>
            <a:endParaRPr lang="en-US" sz="3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Picture 4" descr="A couple of cartoon people&#10;&#10;Description automatically generated">
            <a:extLst>
              <a:ext uri="{FF2B5EF4-FFF2-40B4-BE49-F238E27FC236}">
                <a16:creationId xmlns:a16="http://schemas.microsoft.com/office/drawing/2014/main" id="{FCEDCBD5-A3DA-2881-9A71-D355E830B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46"/>
          <a:stretch/>
        </p:blipFill>
        <p:spPr>
          <a:xfrm>
            <a:off x="8565823" y="2748894"/>
            <a:ext cx="3626177" cy="41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3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F42FF9-D951-B26C-D8A8-121C32F1A709}"/>
              </a:ext>
            </a:extLst>
          </p:cNvPr>
          <p:cNvSpPr txBox="1"/>
          <p:nvPr/>
        </p:nvSpPr>
        <p:spPr>
          <a:xfrm>
            <a:off x="763571" y="358219"/>
            <a:ext cx="108313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2023 World Service Conference (WSC) had consensus to select this as one of four Issue Discussion Topics (IDTs) for this cycle. </a:t>
            </a:r>
            <a:endParaRPr lang="en-US" sz="3400" dirty="0">
              <a:solidFill>
                <a:srgbClr val="FCF8CE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1" name="Picture 10" descr="A graph with text on it&#10;&#10;Description automatically generated">
            <a:extLst>
              <a:ext uri="{FF2B5EF4-FFF2-40B4-BE49-F238E27FC236}">
                <a16:creationId xmlns:a16="http://schemas.microsoft.com/office/drawing/2014/main" id="{0197185F-2C57-080A-68E1-59CD2AF13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2" t="3451" r="8308" b="4264"/>
          <a:stretch/>
        </p:blipFill>
        <p:spPr>
          <a:xfrm>
            <a:off x="1781666" y="1753179"/>
            <a:ext cx="8349007" cy="510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0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DA64715-0E65-AF94-7DC7-AFE4A5CB2C86}"/>
              </a:ext>
            </a:extLst>
          </p:cNvPr>
          <p:cNvSpPr/>
          <p:nvPr/>
        </p:nvSpPr>
        <p:spPr>
          <a:xfrm>
            <a:off x="1291469" y="1611984"/>
            <a:ext cx="10369485" cy="4901938"/>
          </a:xfrm>
          <a:prstGeom prst="roundRect">
            <a:avLst/>
          </a:prstGeom>
          <a:solidFill>
            <a:srgbClr val="F79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42FF9-D951-B26C-D8A8-121C32F1A709}"/>
              </a:ext>
            </a:extLst>
          </p:cNvPr>
          <p:cNvSpPr txBox="1"/>
          <p:nvPr/>
        </p:nvSpPr>
        <p:spPr>
          <a:xfrm>
            <a:off x="763571" y="414780"/>
            <a:ext cx="1083139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2023 World Service Conference also passed a </a:t>
            </a:r>
            <a:r>
              <a:rPr lang="en-US" sz="3600" i="1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</a:t>
            </a:r>
            <a:r>
              <a:rPr lang="en-US" sz="36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motion that reads: </a:t>
            </a:r>
          </a:p>
          <a:p>
            <a:pPr lvl="2">
              <a:spcBef>
                <a:spcPts val="1200"/>
              </a:spcBef>
            </a:pPr>
            <a:r>
              <a:rPr lang="en-US" sz="32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direct the World Board to create a project plan for consideration at the next WSC to investigate changes and/or additional wording to NA literature from gender specific language to gender neutral and inclusive language.</a:t>
            </a:r>
          </a:p>
          <a:p>
            <a:pPr lvl="2">
              <a:spcBef>
                <a:spcPts val="1200"/>
              </a:spcBef>
            </a:pPr>
            <a:r>
              <a:rPr lang="en-US" sz="32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Intent: This motion will give the conference and the Fellowship the ability to meaningfully discuss changes to our literature to be more inclusive of all our members.</a:t>
            </a:r>
          </a:p>
          <a:p>
            <a:pPr lvl="2">
              <a:spcBef>
                <a:spcPts val="1200"/>
              </a:spcBef>
            </a:pPr>
            <a:r>
              <a:rPr lang="en-US" sz="32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Vote: 92 yes, 31 no, 1 abstain, 1 present not voting </a:t>
            </a:r>
            <a:br>
              <a:rPr lang="en-US" sz="32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74% Strong Support</a:t>
            </a:r>
          </a:p>
        </p:txBody>
      </p:sp>
    </p:spTree>
    <p:extLst>
      <p:ext uri="{BB962C8B-B14F-4D97-AF65-F5344CB8AC3E}">
        <p14:creationId xmlns:p14="http://schemas.microsoft.com/office/powerpoint/2010/main" val="285048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32DB-B88C-86D9-7C3A-71BB888F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21" y="219803"/>
            <a:ext cx="5173300" cy="2396648"/>
          </a:xfrm>
        </p:spPr>
        <p:txBody>
          <a:bodyPr anchor="t" anchorCtr="0">
            <a:noAutofit/>
          </a:bodyPr>
          <a:lstStyle/>
          <a:p>
            <a:r>
              <a:rPr lang="en-US" sz="5200" dirty="0">
                <a:solidFill>
                  <a:srgbClr val="2AA7C3"/>
                </a:solidFill>
              </a:rPr>
              <a:t>So, what does </a:t>
            </a:r>
            <a:br>
              <a:rPr lang="en-US" sz="5200" dirty="0">
                <a:solidFill>
                  <a:srgbClr val="2AA7C3"/>
                </a:solidFill>
              </a:rPr>
            </a:br>
            <a:r>
              <a:rPr lang="en-US" sz="5200" dirty="0">
                <a:solidFill>
                  <a:srgbClr val="2AA7C3"/>
                </a:solidFill>
              </a:rPr>
              <a:t>gender-neutral </a:t>
            </a:r>
            <a:br>
              <a:rPr lang="en-US" sz="5200" dirty="0">
                <a:solidFill>
                  <a:srgbClr val="2AA7C3"/>
                </a:solidFill>
              </a:rPr>
            </a:br>
            <a:r>
              <a:rPr lang="en-US" sz="5200" dirty="0">
                <a:solidFill>
                  <a:srgbClr val="2AA7C3"/>
                </a:solidFill>
              </a:rPr>
              <a:t>mean?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45CA6-AC27-5424-E11D-81FDCC70E23B}"/>
              </a:ext>
            </a:extLst>
          </p:cNvPr>
          <p:cNvSpPr txBox="1"/>
          <p:nvPr/>
        </p:nvSpPr>
        <p:spPr>
          <a:xfrm>
            <a:off x="3835098" y="3360878"/>
            <a:ext cx="77017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terms of the English language, it means using words that do not refer to one gender only. </a:t>
            </a:r>
          </a:p>
          <a:p>
            <a:pPr>
              <a:spcBef>
                <a:spcPts val="1200"/>
              </a:spcBef>
            </a:pPr>
            <a:r>
              <a:rPr lang="en-US" sz="3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a gender-neutral approach in English would be to use the word “people,” “addicts,” or “members” instead of the phrase “men and women.”</a:t>
            </a:r>
            <a:endParaRPr lang="en-US" sz="3400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Picture 4" descr="A person and person in garment&#10;&#10;Description automatically generated">
            <a:extLst>
              <a:ext uri="{FF2B5EF4-FFF2-40B4-BE49-F238E27FC236}">
                <a16:creationId xmlns:a16="http://schemas.microsoft.com/office/drawing/2014/main" id="{467D5C2F-7F34-8AC0-6EBD-978FECB08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58" y="2688879"/>
            <a:ext cx="2672705" cy="4169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18B51F-9C05-20CF-D943-187B02644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11" y="301742"/>
            <a:ext cx="5798987" cy="262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1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6D4336-6CBB-1B8D-6DB4-4B131EE38C0E}"/>
              </a:ext>
            </a:extLst>
          </p:cNvPr>
          <p:cNvSpPr txBox="1"/>
          <p:nvPr/>
        </p:nvSpPr>
        <p:spPr>
          <a:xfrm>
            <a:off x="262550" y="90536"/>
            <a:ext cx="1090037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anose="020B0603020102020204" pitchFamily="34" charset="0"/>
              </a:rPr>
              <a:t>A Vision for NA Service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All of the efforts of Narcotics Anonymous are inspired by the primary purpose of our groups. </a:t>
            </a:r>
            <a:b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Upon this common ground we stand committed.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Our vision is that one day: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Every addict in the world has the chance to experience our message in their own language </a:t>
            </a:r>
            <a:b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and culture and find the opportunity for a new way of life;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Every member, inspired by the gift of recovery, experiences spiritual growth and fulfillment through service;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NA service bodies worldwide work together in a spirit of unity and cooperation to support the groups in carrying our message of recovery;</a:t>
            </a:r>
          </a:p>
          <a:p>
            <a:pPr lvl="2">
              <a:spcAft>
                <a:spcPts val="1200"/>
              </a:spcAf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Narcotics Anonymous has universal recognition </a:t>
            </a:r>
            <a:b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and respect as a viable program of recovery.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Honesty, trust, and goodwill are the foundation </a:t>
            </a:r>
            <a:b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of our service efforts, all of which rely upon </a:t>
            </a:r>
            <a:b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</a:b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rPr>
              <a:t>the guidance of a loving Higher Power.</a:t>
            </a:r>
          </a:p>
        </p:txBody>
      </p:sp>
      <p:pic>
        <p:nvPicPr>
          <p:cNvPr id="6" name="Picture 5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B2A4FCD1-A2A3-E823-C3F5-32852E6DA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8" y="4762500"/>
            <a:ext cx="5918200" cy="2095500"/>
          </a:xfrm>
          <a:prstGeom prst="rect">
            <a:avLst/>
          </a:prstGeom>
        </p:spPr>
      </p:pic>
      <p:pic>
        <p:nvPicPr>
          <p:cNvPr id="8" name="Picture 7" descr="A blue diamond with white lines&#10;&#10;Description automatically generated">
            <a:extLst>
              <a:ext uri="{FF2B5EF4-FFF2-40B4-BE49-F238E27FC236}">
                <a16:creationId xmlns:a16="http://schemas.microsoft.com/office/drawing/2014/main" id="{1C676E83-C0DA-7486-8CD3-64927550B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11" y="2267067"/>
            <a:ext cx="368300" cy="36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78FFF4-0DB6-5577-8F73-B877F1D9C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11" y="3090936"/>
            <a:ext cx="368300" cy="368300"/>
          </a:xfrm>
          <a:prstGeom prst="rect">
            <a:avLst/>
          </a:prstGeom>
        </p:spPr>
      </p:pic>
      <p:pic>
        <p:nvPicPr>
          <p:cNvPr id="14" name="Picture 13" descr="A red and white diamond with a black background&#10;&#10;Description automatically generated">
            <a:extLst>
              <a:ext uri="{FF2B5EF4-FFF2-40B4-BE49-F238E27FC236}">
                <a16:creationId xmlns:a16="http://schemas.microsoft.com/office/drawing/2014/main" id="{F70AFA40-6242-0D68-652E-1F315A672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11" y="4738657"/>
            <a:ext cx="368300" cy="368300"/>
          </a:xfrm>
          <a:prstGeom prst="rect">
            <a:avLst/>
          </a:prstGeom>
        </p:spPr>
      </p:pic>
      <p:pic>
        <p:nvPicPr>
          <p:cNvPr id="16" name="Picture 15" descr="A yellow and white diamond&#10;&#10;Description automatically generated">
            <a:extLst>
              <a:ext uri="{FF2B5EF4-FFF2-40B4-BE49-F238E27FC236}">
                <a16:creationId xmlns:a16="http://schemas.microsoft.com/office/drawing/2014/main" id="{4A09D676-909B-95F6-7302-E6BA09D89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19" y="3905756"/>
            <a:ext cx="368300" cy="3683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101747-7448-6209-ABBD-343F3A40AD6E}"/>
              </a:ext>
            </a:extLst>
          </p:cNvPr>
          <p:cNvCxnSpPr>
            <a:cxnSpLocks/>
          </p:cNvCxnSpPr>
          <p:nvPr/>
        </p:nvCxnSpPr>
        <p:spPr>
          <a:xfrm>
            <a:off x="8392562" y="2625502"/>
            <a:ext cx="1973656" cy="0"/>
          </a:xfrm>
          <a:prstGeom prst="line">
            <a:avLst/>
          </a:prstGeom>
          <a:ln w="34925">
            <a:solidFill>
              <a:srgbClr val="CA2A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F9CB37-6E66-D715-FAE0-6BAF71D34640}"/>
              </a:ext>
            </a:extLst>
          </p:cNvPr>
          <p:cNvCxnSpPr>
            <a:cxnSpLocks/>
          </p:cNvCxnSpPr>
          <p:nvPr/>
        </p:nvCxnSpPr>
        <p:spPr>
          <a:xfrm>
            <a:off x="1265976" y="2986132"/>
            <a:ext cx="1160353" cy="0"/>
          </a:xfrm>
          <a:prstGeom prst="line">
            <a:avLst/>
          </a:prstGeom>
          <a:ln w="34925">
            <a:solidFill>
              <a:srgbClr val="CA2A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80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F42FF9-D951-B26C-D8A8-121C32F1A709}"/>
              </a:ext>
            </a:extLst>
          </p:cNvPr>
          <p:cNvSpPr txBox="1"/>
          <p:nvPr/>
        </p:nvSpPr>
        <p:spPr>
          <a:xfrm>
            <a:off x="4782533" y="644286"/>
            <a:ext cx="740946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</a:p>
          <a:p>
            <a:r>
              <a:rPr lang="en-US" sz="5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 to warn addicts not to take “that first fix, pill, or drink.” </a:t>
            </a:r>
          </a:p>
          <a:p>
            <a:endParaRPr lang="en-US" sz="5000" dirty="0">
              <a:solidFill>
                <a:srgbClr val="FCF8CE"/>
              </a:solidFill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5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</a:p>
          <a:p>
            <a:r>
              <a:rPr lang="en-US" sz="5000" dirty="0">
                <a:solidFill>
                  <a:srgbClr val="FCF8CE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reads</a:t>
            </a:r>
            <a:r>
              <a:rPr lang="en-US" sz="5000" dirty="0">
                <a:solidFill>
                  <a:srgbClr val="FCF8CE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“that first drug.”</a:t>
            </a:r>
          </a:p>
        </p:txBody>
      </p:sp>
      <p:pic>
        <p:nvPicPr>
          <p:cNvPr id="5" name="Picture 4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715724A2-3308-99F2-F140-AD757E56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34" y="829558"/>
            <a:ext cx="3488300" cy="52931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F123B8-B568-AB6D-25A3-8B3DD9B4C00C}"/>
              </a:ext>
            </a:extLst>
          </p:cNvPr>
          <p:cNvCxnSpPr>
            <a:cxnSpLocks/>
          </p:cNvCxnSpPr>
          <p:nvPr/>
        </p:nvCxnSpPr>
        <p:spPr>
          <a:xfrm>
            <a:off x="4905081" y="1436140"/>
            <a:ext cx="65233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A757FE-28A1-8FEE-3C19-95472BDB2178}"/>
              </a:ext>
            </a:extLst>
          </p:cNvPr>
          <p:cNvCxnSpPr>
            <a:cxnSpLocks/>
          </p:cNvCxnSpPr>
          <p:nvPr/>
        </p:nvCxnSpPr>
        <p:spPr>
          <a:xfrm>
            <a:off x="4905081" y="5261728"/>
            <a:ext cx="65233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899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838</Words>
  <Application>Microsoft Office PowerPoint</Application>
  <PresentationFormat>Widescreen</PresentationFormat>
  <Paragraphs>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Demi Cond</vt:lpstr>
      <vt:lpstr>Franklin Gothic Heavy</vt:lpstr>
      <vt:lpstr>Franklin Gothic Medium Cond</vt:lpstr>
      <vt:lpstr>Symbol</vt:lpstr>
      <vt:lpstr>Times New Roman</vt:lpstr>
      <vt:lpstr>Office Theme</vt:lpstr>
      <vt:lpstr>PowerPoint Presentation</vt:lpstr>
      <vt:lpstr>This is a workshop about how we carry the message and how we can be more inclusive.</vt:lpstr>
      <vt:lpstr>PowerPoint Presentation</vt:lpstr>
      <vt:lpstr>PowerPoint Presentation</vt:lpstr>
      <vt:lpstr>PowerPoint Presentation</vt:lpstr>
      <vt:lpstr>PowerPoint Presentation</vt:lpstr>
      <vt:lpstr>So, what does  gender-neutral  mean? </vt:lpstr>
      <vt:lpstr>PowerPoint Presentation</vt:lpstr>
      <vt:lpstr>PowerPoint Presentation</vt:lpstr>
      <vt:lpstr>PowerPoint Presentation</vt:lpstr>
      <vt:lpstr>Does anyone have related experience they would like to share?</vt:lpstr>
      <vt:lpstr>PowerPoint Presentation</vt:lpstr>
      <vt:lpstr>PowerPoint Presentation</vt:lpstr>
      <vt:lpstr>What was the most interesting thing you heard today?  How has your understanding changed from the beginning of this workshop?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Fowler</dc:creator>
  <cp:lastModifiedBy>Stacy Fowler</cp:lastModifiedBy>
  <cp:revision>13</cp:revision>
  <dcterms:created xsi:type="dcterms:W3CDTF">2023-08-14T17:18:50Z</dcterms:created>
  <dcterms:modified xsi:type="dcterms:W3CDTF">2023-08-28T21:59:48Z</dcterms:modified>
</cp:coreProperties>
</file>