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5" r:id="rId3"/>
    <p:sldId id="300" r:id="rId4"/>
    <p:sldId id="299" r:id="rId5"/>
    <p:sldId id="311" r:id="rId6"/>
    <p:sldId id="308" r:id="rId7"/>
    <p:sldId id="302" r:id="rId8"/>
    <p:sldId id="307" r:id="rId9"/>
    <p:sldId id="298" r:id="rId10"/>
    <p:sldId id="313" r:id="rId11"/>
    <p:sldId id="272" r:id="rId12"/>
    <p:sldId id="273" r:id="rId13"/>
    <p:sldId id="274" r:id="rId14"/>
    <p:sldId id="304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309" r:id="rId23"/>
    <p:sldId id="295" r:id="rId24"/>
    <p:sldId id="310" r:id="rId25"/>
    <p:sldId id="275" r:id="rId26"/>
    <p:sldId id="314" r:id="rId27"/>
    <p:sldId id="284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 Jenkins" initials="DJ" lastIdx="4" clrIdx="0"/>
  <p:cmAuthor id="1" name="Travis Koplow" initials="TK" lastIdx="5" clrIdx="1">
    <p:extLst>
      <p:ext uri="{19B8F6BF-5375-455C-9EA6-DF929625EA0E}">
        <p15:presenceInfo xmlns:p15="http://schemas.microsoft.com/office/powerpoint/2012/main" userId="S-1-5-21-1752581467-1810641152-996637233-1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81A"/>
    <a:srgbClr val="ED2811"/>
    <a:srgbClr val="33CC33"/>
    <a:srgbClr val="7DD9FF"/>
    <a:srgbClr val="3366FF"/>
    <a:srgbClr val="000099"/>
    <a:srgbClr val="6699FF"/>
    <a:srgbClr val="66CCFF"/>
    <a:srgbClr val="99CCFF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1" autoAdjust="0"/>
    <p:restoredTop sz="70049" autoAdjust="0"/>
  </p:normalViewPr>
  <p:slideViewPr>
    <p:cSldViewPr>
      <p:cViewPr varScale="1">
        <p:scale>
          <a:sx n="49" d="100"/>
          <a:sy n="49" d="100"/>
        </p:scale>
        <p:origin x="156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" d="100"/>
          <a:sy n="12" d="100"/>
        </p:scale>
        <p:origin x="188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0F4C-049F-4DA4-BDCF-8DA9D58AE5A8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4028-E7EA-405E-849C-9C198F3AB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9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9EC3BF8-AA01-4F15-9F7B-9B02585A75F7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D153C7-D736-498F-BE05-BE6DC5D71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PowerPoint/video es parte de una discusión en curso sobre el futuro de la Conferencia de Servicio Mundial y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retos que enfrentamos relacionados con la sostenibilidad y la eficacia de la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Tiene el propósito principal de ser una herramienta para que los delegados la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utilicen en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 regiones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informar y recopilar aportes de sus miembros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preparar las discusiones que tendremos en la próxima Conferencia de Servicio Mundial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pero cualquier miembro que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esté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interesado puede mirar el video y participar en la discusión. El PowerPoint/video les dará una idea de la composición actual de la Conferencia, hacia donde nos podríamos dirigir y porque tenemos que pensar sobre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solución sostenible para el tema de las admisiones en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Una conciencia de grupo informada siempre toma mejores decisiones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ES_tradnl" baseline="0" noProof="0" dirty="0" smtClean="0"/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sesiones de Planificar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 futuro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CSM 2014 comenzaron con la revisión de la historia de algunos de estos temas,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solicitamos a los 212 participantes de la Conferencia, que vinieron de 112 regiones en 40 países y que hablan 21 lenguajes, que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identificaran las necesidades de NA en la actualidad y en los próximos 5 años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 a que la Conferencia es demasiado grande pare que se puedan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escuchar los aportes de cada persona en una sesión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tuvimos que dividirnos en cinco grupos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pequeños para poder discutir estos temas.</a:t>
            </a:r>
          </a:p>
          <a:p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8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de las cosas impresionantes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cada una de estas sesiones fue la manera en que los cinco grupos priorizaron cosas similares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 que ven en la pantalla es una versión resumida del mapa mental que se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creó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resultado de esas discusiones. La versión completa del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mapa mental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publicada en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www.na.org/future </a:t>
            </a:r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2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discusión sobre las necesidades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siguiente sesión se enfocó en lo que los participantes de la Conferencia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consideraban que eran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papeles y las razones más importantes para que un organismo de servicio mundial se reuniera para ayudar a que se cumplan algunas de esas necesidades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nuevo, los resultados de los cinco grupos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fueron muy similares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—las cinco razones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principales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fueron: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crear un ambiente comunitario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responsabilidades legales, supervisión, visión y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propósito,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coordinación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global/compartir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mejores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prácticas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la diapositiva pueden ver una versión resumida del mapa mental que se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creó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resultado de esas discusiones. La versión completa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publicada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www.na.org/future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4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 de que recopilamos y combinamos los resultados de las razones de tener un organismo de servicio mundial, la próxima discusión contempló opciones posibles para el futuro de ese organismo. 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resultados de esa discusión—y fue una </a:t>
            </a:r>
            <a:r>
              <a:rPr lang="es-ES_tradnl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tomó una </a:t>
            </a:r>
            <a:r>
              <a:rPr lang="es-ES_tradnl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decisión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—mostraron que una mayoría considerable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participantes de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aparentemente favorecieron algún tipo de admisión zonal en la CSM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aunque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serían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necesariamente zonas con las funciones y composición que tienen actualmente. Esto fue una discusión, no se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tomó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decisión.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9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de la discusión en la Conferencia y el enfoque que se ha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tenido desde entonces ha sido en las diferencias en las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enfoque,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propósito,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su configuración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S_tradnl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guía </a:t>
            </a:r>
            <a:r>
              <a:rPr lang="es-ES_tradnl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Servicios Mundiales de NA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a las zonas como “sesiones de intercambio de experiencias de servicio y/o sesiones de trabajo que proporcionan los medios para que las comunidades de NA puedan comunicarse,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cooperar,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ayudarse mutuamente a crecer.”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PowerPoint/video es parte de un paquete que tiene otras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partes las cuales cubren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detalladamente el papel y la configuración de las zonas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Una parte es la recopilación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resultados de un taller que se realizó en muchas zonas de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 el Papel de las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otra parte es una colección de “datos” que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intentan proveer un vistazo actual de cada zona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Pueden encontrar esos materiales en: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www.na.org/future. </a:t>
            </a:r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1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actualidad existen 15 zonas. Este es un mapa de las zonas. Pueden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encontrar un enlace a este mapa en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www.na.org/future. </a:t>
            </a:r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Servicios Mundiales visitan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cada foro zonal durante cada ciclo de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Aunque varios foros zonales se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reúnen con poca frecuencia y no proveen ningún servicio directo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allá de sus reuniones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otros foros zonales son un componente integral del desarrollo en curso y del crecimiento de las comunidades de NA.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Vamos a hablar un poco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 las zonas y las regiones que las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conforman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Esto les dará una idea de la composición actual de la Conferencia, hacia donde nos dirigimos y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que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necesitamos pensar sobre una solución sostenible para el tema de las admisiones.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15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 ocho foros zonales en los EEUU: Autónomo, Medio Oeste, Noreste, Estados Planos, Montañas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Rocosas, Sureste, Sur y Estados Occidentales,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existen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siete foros zonales afuera de los EEUU: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Afri-Can, Asia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Pacífico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Brasil, Asamblea Canadiense, Reunión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Delegados Europeos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Latino América, y Rusia.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 de esas zonas solo tienen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región admitida en la CSM y una zona solo tiene dos regiones admitidas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pero si miramos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profundamente encontramos…</a:t>
            </a:r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27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 la zona </a:t>
            </a:r>
            <a:r>
              <a:rPr lang="es-ES_tradnl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-Can solo tiene una región admitida, tiene 13 comunidades de NA que participan en la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que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están admitidas en la CSM.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Rusia tiene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cuatro regiones que participan en la zona y que no están admitidas en la CSM y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Brasil tiene dos regiones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están admitidas en la CSM y siete que no están admitidas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Foro Zonal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Latino Americano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 16 regiones que están admitidas en la CSM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5 regiones que no están admitidas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73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miramos el Foro Asia </a:t>
            </a:r>
            <a:r>
              <a:rPr lang="es-ES_tradnl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Pácifico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la Reunión de Delegados Europeos (las zonas de Asia y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hay más de 34 comunidades de NA que participan en las zonas pero que no están admitidas en la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CSM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pero que eventualmente les gustaría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fuesen admitidas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nuevo tenemos que indicar que las comunidades de NA en muchos países y lugares como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-Can y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Foro Asia </a:t>
            </a:r>
            <a:r>
              <a:rPr lang="es-ES_tradnl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Pácifico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todavía son muy pequeñas—y que todavía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se pueden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llamar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regiones.” No obstante, sabemos que NA crecerá y tenemos que planificar para el futuro cuando estas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comunidades sean más grandes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00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únicamente cinco regiones en las zonas de EEUU y Canadá que no están admitidas en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CSM. Algunas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personas podrían decir que debido a la antigüedad de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los EEUU, el crecimiento de estas regiones ha llegado a un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límite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embargo, también es cierto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las moratorias de admisión en las regiones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particularmente las regiones que se crearon como resultado de una división, pueden haber disminuido la creación de regiones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nuevas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5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crecimiento continuo de la Conferencia impacta su eficacia y el costo de implementación. Durante casi 39 años han habido discusiones y grupos de trabajo que han considerado el futuro de las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admisiones a la CSM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pero no hemos podido tomar una decisión colectiva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respecto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Para obtener información de antecedentes vean el ensayo del </a:t>
            </a:r>
            <a:r>
              <a:rPr lang="es-ES_tradnl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 de la Conferencia 2014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www.na.org/future. En la CSM 2014 intentamos volver a iniciar la conversación; programamos una serie de sesiones de debate que se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llamaron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Planificar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 futuro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que juntos habláramos sobre las opciones para el futuro de la CSM—como se vería en el futuro una Conferencia que fuese sostenible y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eficaz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se tomaron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decisiones durante la 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Las sesiones tenían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propósito de ser parte de una discusión en curso y este taller es parte de los próximos pasos de esa discusión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Juntos tenemos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verdadera oportunidad de poder darle forma a nuestro futuro a través de compartir información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recopilar ideas y continuar la conversación en la CSM 2016. </a:t>
            </a:r>
          </a:p>
          <a:p>
            <a:pPr defTabSz="933237">
              <a:defRPr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26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miramos las regiones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no están admitidas en cada zona todavía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esto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nos muestra un panorama completo de hacia donde se dirige el crecimiento de nuestra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24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tenemos que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mirar el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 de reuniones en cada zona. Esta diapositiva nos muestra en donde nos encontramos en la actualidad. </a:t>
            </a:r>
          </a:p>
          <a:p>
            <a:r>
              <a:rPr lang="es-ES_tradnl" b="1" noProof="0" dirty="0" smtClean="0"/>
              <a:t>SR</a:t>
            </a:r>
            <a:r>
              <a:rPr lang="es-ES_tradnl" noProof="0" dirty="0" smtClean="0"/>
              <a:t> significa regiones admitidas en la CSM </a:t>
            </a:r>
          </a:p>
          <a:p>
            <a:r>
              <a:rPr lang="es-ES_tradnl" b="1" noProof="0" dirty="0" smtClean="0"/>
              <a:t>UR</a:t>
            </a:r>
            <a:r>
              <a:rPr lang="es-ES_tradnl" noProof="0" dirty="0" smtClean="0"/>
              <a:t> significa regiones que no están admitidas en la CSM</a:t>
            </a:r>
          </a:p>
          <a:p>
            <a:r>
              <a:rPr lang="es-ES_tradnl" b="1" noProof="0" dirty="0" smtClean="0"/>
              <a:t>M</a:t>
            </a:r>
            <a:r>
              <a:rPr lang="es-ES_tradnl" noProof="0" dirty="0" smtClean="0"/>
              <a:t> significa </a:t>
            </a:r>
            <a:r>
              <a:rPr lang="es-ES_tradnl" noProof="0" dirty="0" smtClean="0"/>
              <a:t>número</a:t>
            </a:r>
            <a:r>
              <a:rPr lang="es-ES_tradnl" baseline="0" noProof="0" dirty="0" smtClean="0"/>
              <a:t> de reuniones en cada zona</a:t>
            </a:r>
            <a:endParaRPr lang="es-ES_tradnl" noProof="0" dirty="0" smtClean="0"/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Lugares como África, Rusia, 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 el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potencial de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crecer significativamente, lo cual podría cambiar la perspectiva de NA. Irán ya ha tenido un crecimiento tremendo. Casi el 30% de las reuniones de NA en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mundo se encuentran en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Irán. Las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áreas actuales de Irán son tan grandes como algunas regiones típicas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Irán siguiese el mismo modelo que han seguido Rusia y Brasil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–tendrían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regiones y una zona. El futuro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NA que habíamos imaginado hace años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ya se encuentra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aquí y tenemos que comenzar a desarrollar una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visión para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 que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pueda acomodarse a nuestro crecimiento continuo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70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¿Recuerdan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esta diapositiva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Esta es la cantidad de personas que estuvieron en el piso de la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última 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05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solo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admitiéramos las 68 comunidades que no están admitidas en la CSM y que en la actualidad son miembros de un foro zonal, la CSM se vería así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03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agregáramos aproximadamente 34 países que tienen reuniones de NA pero que todavía no participan en una zona, la CSM se vería así. Serían más de 450 posibles participantes y potencialmente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costaría aproximadamente un millón de dólares financiar a los delegados y a los suplentes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Además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generarían costos adicionales porque tendríamos que obtener un lugar más grande para poder realizar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difícil imaginar poder tener un debate significativo en una Conferencia de este tamaño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Parece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obvio que el rumbo al que nos dirigimos no se presta para tener una Conferencia eficaz y asequible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2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sesión final en la CSM de la discusión de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Planificar 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uestro futuro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hizo la pregunta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“¿Hacia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dirigimos ahora?” Los resultados de esa sesión mostraron la importancia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comunicación y la necesidad de continuar conversando dentro de los foros zonales y a través de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—para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compartir sobre las sesiones que se están realizando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acerca del futuro de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para involucrar a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esas discusiones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 de las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ideas principales que se generaron en esa sesión fueron tener discusiones en los foros zonales sobre sus papeles actuales y futuros y crear un grupo de trabajo de los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 Mundiales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enfocado en esos temas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grupo de trabajo de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Planificar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uestro futuro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ha reunido virtualmente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el ciclo de conferencia y ayudó en la creación del taller del Papel de las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en esta presentación. Los resultados de ese taller como también un panorama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estandarizado de cada zona se encuentran disponibles en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www.na.org/future.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presentación es parte de un esfuerzo para comunicar información sobre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estos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y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buscar ideas y aportes sobre como seguir adelante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discusión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el futuro de la CSM y el futuro de las zonas continuará en esta conferencia y estamos intentando recopilar aportes para esa discusión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91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Finalmente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nuestra tarea colectiva es encontrar una manera razonable para que nuestra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pueda tomar las decisiones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necesarias para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 a llevar el mensaje de Narcóticos Anónimos a través del mundo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proveer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servicios necesarios para poder hacerlo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¿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podemos cumplir con los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papeles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identificados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CSM 2014 para un organismo de servicio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mundial: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construir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sentido comunitario, cumplir con nuestras responsabilidades legales y de supervisión, coordinar y colaborar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globalmente,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continuar enfocados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nuestra visión y propósito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éxito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tengamos llevando el mensaje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crecerá NA y debemos trabajar conjuntamente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 una visión de la Conferencia de Servicio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Mundial,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se pueda acomodar ese crecimiento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Eventualmente la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deberá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tomar una decisión sobre el tamaño y la forma de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esperamos que conversaciones como esta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ayudarán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que las personas se sientan mejor preparadas para tomar esa decisión y ayudar a darle rumbo a la conversación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2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piensa? </a:t>
            </a: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¿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acuerdo con los resultados de la discusión de la CSM que aparentemente favorece algún tipo de admisión zonal? </a:t>
            </a: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¿Algún otro tipo de admisión sería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mejor?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¿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Nación, Provincia? ¿Continental? ¿Alguna otra cosa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s-ES_tradnl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</a:t>
            </a:r>
            <a:r>
              <a:rPr lang="es-ES_tradnl" sz="1200" kern="1200" noProof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podemos hacer para asegurar una futura CSM que sea eficaz y sostenible?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2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actualidad tenemos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116 regiones admitidas en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Conferencia,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cual significa que potencialmente pueden haber 232 delegados regionales en el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piso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También hay 18 posiciones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Junta Mundial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(en la actualidad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solo ha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16 posiciones ocupadas). </a:t>
            </a:r>
          </a:p>
          <a:p>
            <a:pPr defTabSz="933237">
              <a:defRPr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4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asistieron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194 delegados y delegados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suplentes y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 miembros de la Junta. Durante los últimos ciclos de Conferencia, nos hemos movido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hacia tener una Conferencia basada en el debate para liberarnos de las sesiones de asuntos y mociones y para poder promover un ambiente donde los delegados puedan discutir los temas de una manera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profunda y amplia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Esto es muy difícil lograrlo con el tamaño actual de la Conferencia. No existe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manera de tener una conversación en un salón donde todas las voces se puedan escuchar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Para que verdaderamente podamos convertirnos en una Conferencia basada en el debate, el número de participantes debe disminuir.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6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tamaño de la Conferencia no es solo un tema relacionado con la eficacia. También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reto relacionado con los recursos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CSM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trata de siete días de reuniones oficiales y un día de actividades de pre-Conferencia y todo esto requiere una estadía promedio en el hotel de diez días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la CSM 2014 gastamos casi $300,000 en viajes,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comida,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hospedaje para los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DRs y para los miembros de la Junta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miembros del Panel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Recursos Humanos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Cofacilitadores de la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CSM,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traductores. Estimamos que el financiamiento de los delegados suplentes por parte de las regiones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fueron unos $165,000 adicionales. Los delegados suplentes son financiados por sus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regiones y,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muchas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regiones,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costo es una parte considerable de su presupuesto. Esto significa que en la CSM colectivamente gastamos aproximadamente unos $465,000 en viajes, comida y hospedaje. Esto no incluye el montaje del salón de conferencia, la parte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audio-visual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equipos,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el costo del personal. 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medida que NA crece, un tema que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continúa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siendo apremiante es la pregunta sobre como podemos tener una Conferencia que sea eficaz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que sea responsable fiscalmente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Mientras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gastemos más dinero en la 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los Servicios Mundiales no podrán gastar tanto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dinero en el desarrollo de la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en el trabajo de relaciones públicas y finalmente poder poner la literatura en las manos de los adictos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9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obstante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parece que no hemos progresado mucho en figurar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revisar la política de admisión de la 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la Conferencia 2008, los participantes aprobaron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moratoria en la política de admisión hasta después de la CSM 2012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entendiendo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Junta Mundial continuaría haciendo recomendaciones para la Conferencia en el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 y en el 2012 con respecto a las regiones que no se crearon como resultado de una división de una comunidad que está admitida en la Conferencia. La CSM 2012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apoyó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continuación del espíritu de la moratoria durante un ciclo de Conferencia adicional, hasta la CSM 2014. 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6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últimas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 Conferencias, la junta ofreció un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de opciones diferentes para reducir el número de participantes en la C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onferencia. </a:t>
            </a:r>
          </a:p>
          <a:p>
            <a:endParaRPr lang="es-ES_tradnl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CSM 2012, la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Junta ofreció una idea para que fuese considerada por la Confraternidad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una resolución que dice que “Los límites geográficos estatales/nacionales/provinciales son el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criterio principal a tener en cuenta para la admisión a la Conferencia de Servicio Mundial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Resoluciones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acuerdos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principio en lugar de ser cambios inmediatos de la política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Conferencia aprobó la resolución, pero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un margen muy cerrado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(60-46-1-3). La idea de admisión a través del estado/nación/provincia—o ENP—nunca tuvo mucha atracción. Si la Conferencia hubiese decidido adoptar una política de admisión de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ENP,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número de regiones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están admitidas en la Conferencia se habría podido reducir por lo menos por un 15%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(En la actualidad, 66 de las 116 regiones que están admitidas se encuentran ubicadas en los EEUU. Sin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embargo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Confraternidad,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parece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nunca hemos llegado al consenso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la admisión a través del ENP. </a:t>
            </a:r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4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CSM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2014,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Junta ofreció otra idea para que fuese considerada por la Confraternidad—una moción que limitaría las admisiones a la Conferencia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delegado por región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esa moción se hubiese aprobado no habría afectado el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regiones admitidas, pero habría podido reducir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personas en el piso de la Conferencia a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116 —del número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delegados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suplentes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lo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 habría reducido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costo y el tamaño de la 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al mismo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 se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facilitaría la realización de debates efectivos. Sin embargo, la moción no fue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aprobada por voto verbal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8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Conferencia y como Confraternidad, parece que hemos estado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estancados —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todavía no tenemos una visión compartida sobre como se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vería la conferencia de una manera eficaz y sostenible en un futuro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 la intención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no estar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“estancados,” en la CSM 2014 programamos una serie de sesiones que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llamaron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“Planificar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 futuro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Esperábamos que si hablábamos conjuntamente como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podría comenzar a desarrollar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consenso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Las sesiones se enfocaron en las necesidades de NA en su totalidad y 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de Conferencia de Servicio Mundial podría cumplir con esas necesidades de mejor forma en la actualidad y en el futuro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</a:t>
            </a:r>
            <a:r>
              <a:rPr lang="es-ES_tradnl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tomamos decisiones en la Conferencia</a:t>
            </a:r>
            <a:r>
              <a:rPr lang="es-ES_tradnl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discusión que comenzó en la Conferencia es un tema en curso y recopilar aportes en talleres como este es parte del proceso.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3C7-D736-498F-BE05-BE6DC5D71C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anchor="b">
            <a:noAutofit/>
          </a:bodyPr>
          <a:lstStyle>
            <a:lvl1pPr>
              <a:defRPr sz="5400" cap="none" spc="3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81381A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220027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5400" b="1" kern="1200" cap="none" spc="300" baseline="0" dirty="0">
                <a:solidFill>
                  <a:srgbClr val="813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31520" y="4495800"/>
            <a:ext cx="7726680" cy="1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spc="0" baseline="0" dirty="0">
                <a:solidFill>
                  <a:srgbClr val="813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81000"/>
            <a:ext cx="5715000" cy="5577840"/>
          </a:xfrm>
        </p:spPr>
        <p:txBody>
          <a:bodyPr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1947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169126"/>
            <a:ext cx="557784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42672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212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spc="0" baseline="0">
          <a:solidFill>
            <a:srgbClr val="81381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conferen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072212">
            <a:off x="3276600" y="4038600"/>
            <a:ext cx="21848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mercialScript BT" panose="03030803040807090C04" pitchFamily="66" charset="0"/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mercialScript BT" panose="03030803040807090C04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32988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201168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0" baseline="0">
                <a:solidFill>
                  <a:srgbClr val="813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3600"/>
              </a:spcAft>
            </a:pPr>
            <a:r>
              <a:rPr lang="en-US" sz="4400" dirty="0" smtClean="0"/>
              <a:t>Futuro de la CSM</a:t>
            </a:r>
            <a:endParaRPr lang="en-US" sz="4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8800" y="3657600"/>
            <a:ext cx="53340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 smtClean="0"/>
              <a:t>En donde estamos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527062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hacia donde parece que nos dirigimos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26829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263" y="0"/>
            <a:ext cx="9144000" cy="1069848"/>
          </a:xfrm>
        </p:spPr>
        <p:txBody>
          <a:bodyPr>
            <a:noAutofit/>
          </a:bodyPr>
          <a:lstStyle/>
          <a:p>
            <a:pPr marL="182880"/>
            <a:r>
              <a:rPr lang="en-US" sz="3600" dirty="0" smtClean="0"/>
              <a:t>CSM </a:t>
            </a:r>
            <a:r>
              <a:rPr lang="en-US" sz="3600" dirty="0"/>
              <a:t>2014</a:t>
            </a:r>
            <a:br>
              <a:rPr lang="en-US" sz="3600" dirty="0"/>
            </a:br>
            <a:r>
              <a:rPr lang="en-US" sz="3600" dirty="0" smtClean="0"/>
              <a:t>Sesiones de </a:t>
            </a:r>
            <a:r>
              <a:rPr lang="en-US" sz="3600" dirty="0" err="1" smtClean="0"/>
              <a:t>planificar</a:t>
            </a:r>
            <a:r>
              <a:rPr lang="en-US" sz="3600" dirty="0" smtClean="0"/>
              <a:t> </a:t>
            </a:r>
            <a:r>
              <a:rPr lang="en-US" sz="3600" dirty="0" err="1" smtClean="0"/>
              <a:t>nuestro</a:t>
            </a:r>
            <a:r>
              <a:rPr lang="en-US" sz="3600" dirty="0" smtClean="0"/>
              <a:t> </a:t>
            </a:r>
            <a:r>
              <a:rPr lang="en-US" sz="3600" dirty="0" err="1" smtClean="0"/>
              <a:t>futuro</a:t>
            </a:r>
            <a:endParaRPr lang="en-US" sz="4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362">
            <a:off x="1014857" y="2067419"/>
            <a:ext cx="3025625" cy="42123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716">
            <a:off x="6328086" y="1859307"/>
            <a:ext cx="2109599" cy="31850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31" y="2289455"/>
            <a:ext cx="3017643" cy="19986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67" y="3883835"/>
            <a:ext cx="3135620" cy="2445217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717">
            <a:off x="2886161" y="1476287"/>
            <a:ext cx="2615031" cy="172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0" y="3147594"/>
            <a:ext cx="2154182" cy="32523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954">
            <a:off x="619632" y="2491057"/>
            <a:ext cx="2422546" cy="36544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00" y="2466285"/>
            <a:ext cx="2341417" cy="3532112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 rot="21400272">
            <a:off x="1364384" y="4873105"/>
            <a:ext cx="6934158" cy="1079019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solidFill>
              <a:srgbClr val="002800"/>
            </a:solidFill>
          </a:ln>
          <a:effectLst>
            <a:outerShdw blurRad="50800" dist="152400" dir="5400000" algn="ctr" rotWithShape="0">
              <a:srgbClr val="000000">
                <a:alpha val="43137"/>
              </a:srgbClr>
            </a:outerShdw>
          </a:effectLst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sz="2700" b="1" dirty="0" smtClean="0">
                <a:solidFill>
                  <a:srgbClr val="660033"/>
                </a:solidFill>
              </a:rPr>
              <a:t>212 personas		112 regiones</a:t>
            </a:r>
          </a:p>
          <a:p>
            <a:pPr marL="0" indent="0" algn="ctr">
              <a:buFont typeface="Arial" pitchFamily="34" charset="0"/>
              <a:buNone/>
            </a:pPr>
            <a:r>
              <a:rPr lang="es-ES_tradnl" sz="2700" b="1" dirty="0" smtClean="0">
                <a:solidFill>
                  <a:srgbClr val="660033"/>
                </a:solidFill>
              </a:rPr>
              <a:t>40 países		21 lenguajes</a:t>
            </a:r>
          </a:p>
          <a:p>
            <a:pPr marL="0" indent="0">
              <a:buFont typeface="Arial" pitchFamily="34" charset="0"/>
              <a:buNone/>
            </a:pPr>
            <a:endParaRPr lang="es-ES_trad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50"/>
                            </p:stCondLst>
                            <p:childTnLst>
                              <p:par>
                                <p:cTn id="5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75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75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75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601200" cy="1069848"/>
          </a:xfrm>
        </p:spPr>
        <p:txBody>
          <a:bodyPr>
            <a:noAutofit/>
          </a:bodyPr>
          <a:lstStyle/>
          <a:p>
            <a:pPr marL="182880"/>
            <a:r>
              <a:rPr lang="en-US" sz="3600" dirty="0" smtClean="0"/>
              <a:t>CSM </a:t>
            </a:r>
            <a:r>
              <a:rPr lang="en-US" sz="3600" dirty="0"/>
              <a:t>2014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Sesiones de </a:t>
            </a:r>
            <a:r>
              <a:rPr lang="en-US" dirty="0" err="1" smtClean="0"/>
              <a:t>planificar</a:t>
            </a:r>
            <a:r>
              <a:rPr lang="en-US" dirty="0" smtClean="0"/>
              <a:t> </a:t>
            </a:r>
            <a:r>
              <a:rPr lang="en-US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029200"/>
            <a:ext cx="643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of NA Mind Map</a:t>
            </a:r>
            <a:endParaRPr lang="en-US" sz="4400" b="1" dirty="0">
              <a:solidFill>
                <a:srgbClr val="004E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5" y="1069848"/>
            <a:ext cx="9616825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999" y="4395985"/>
            <a:ext cx="8458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We Come Together Mind Map</a:t>
            </a:r>
            <a:endParaRPr lang="en-US" sz="4400" b="1" dirty="0">
              <a:solidFill>
                <a:srgbClr val="004E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marL="182880"/>
            <a:r>
              <a:rPr lang="en-US" sz="3200" dirty="0" smtClean="0"/>
              <a:t>CSM </a:t>
            </a:r>
            <a:r>
              <a:rPr lang="en-US" sz="3200" dirty="0"/>
              <a:t>2014</a:t>
            </a:r>
            <a:br>
              <a:rPr lang="en-US" sz="3200" dirty="0"/>
            </a:br>
            <a:r>
              <a:rPr lang="en-US" sz="3200" dirty="0" smtClean="0"/>
              <a:t>Sesiones de </a:t>
            </a:r>
            <a:r>
              <a:rPr lang="en-US" sz="3200" dirty="0" err="1" smtClean="0"/>
              <a:t>planificar</a:t>
            </a:r>
            <a:r>
              <a:rPr lang="en-US" sz="3200" dirty="0" smtClean="0"/>
              <a:t> </a:t>
            </a:r>
            <a:r>
              <a:rPr lang="en-US" sz="3200" dirty="0" err="1" smtClean="0"/>
              <a:t>nuestro</a:t>
            </a:r>
            <a:r>
              <a:rPr lang="en-US" sz="3200" dirty="0" smtClean="0"/>
              <a:t> </a:t>
            </a:r>
            <a:r>
              <a:rPr lang="en-US" sz="3200" dirty="0" err="1" smtClean="0"/>
              <a:t>futuro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5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>
            <a:noAutofit/>
          </a:bodyPr>
          <a:lstStyle/>
          <a:p>
            <a:r>
              <a:rPr lang="es-ES" sz="3600" dirty="0" smtClean="0"/>
              <a:t>CSM </a:t>
            </a:r>
            <a:r>
              <a:rPr lang="es-ES" sz="3600" dirty="0"/>
              <a:t>2014</a:t>
            </a:r>
            <a:br>
              <a:rPr lang="es-ES" sz="3600" dirty="0"/>
            </a:br>
            <a:r>
              <a:rPr lang="es-ES" sz="3600" dirty="0"/>
              <a:t>Sesiones de </a:t>
            </a:r>
            <a:r>
              <a:rPr lang="es-ES" sz="3600" dirty="0" smtClean="0"/>
              <a:t>planificar nuestro futuro</a:t>
            </a:r>
            <a:endParaRPr lang="en-US" sz="4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755648"/>
            <a:ext cx="8763000" cy="479755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400"/>
              </a:spcAft>
              <a:buNone/>
            </a:pPr>
            <a:r>
              <a:rPr lang="es-ES_tradnl" sz="3200" b="1" dirty="0" smtClean="0"/>
              <a:t>Una mayoría considerable aparentemente favoreció algún tipo de admisión zonal en la CSM, aunque no serían necesariamente zonas con las funciones y composición que tienen actualmente.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s-ES_tradnl" sz="3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 fue una </a:t>
            </a:r>
            <a:r>
              <a:rPr lang="es-ES_tradnl" sz="3600" b="1" u="sng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discusión</a:t>
            </a:r>
            <a:r>
              <a:rPr lang="es-ES_tradnl" sz="3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ES_tradnl" sz="3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</a:t>
            </a:r>
            <a:r>
              <a:rPr lang="es-ES_tradnl" sz="3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tomó </a:t>
            </a:r>
            <a:r>
              <a:rPr lang="es-ES_tradnl" sz="3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es-ES_tradnl" sz="3600" b="1" u="sng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decisión.</a:t>
            </a:r>
            <a:r>
              <a:rPr lang="es-ES_tradnl" sz="4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4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sz="4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9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Foros</a:t>
            </a:r>
            <a:r>
              <a:rPr lang="en-US" dirty="0" smtClean="0"/>
              <a:t> </a:t>
            </a:r>
            <a:r>
              <a:rPr lang="en-US" dirty="0" err="1" smtClean="0"/>
              <a:t>zonales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564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None/>
            </a:pPr>
            <a:r>
              <a:rPr lang="en-US" sz="4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600" b="1" spc="50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69848"/>
            <a:ext cx="9144000" cy="55595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rgbClr val="002800"/>
                </a:solidFill>
              </a:rPr>
              <a:t>Las zonas varían en enfoque y </a:t>
            </a:r>
            <a:r>
              <a:rPr lang="es-ES_tradnl" sz="3400" b="1" dirty="0" smtClean="0">
                <a:solidFill>
                  <a:srgbClr val="002800"/>
                </a:solidFill>
              </a:rPr>
              <a:t>configuración </a:t>
            </a:r>
            <a:r>
              <a:rPr lang="es-ES_tradnl" sz="3400" b="1" dirty="0" smtClean="0"/>
              <a:t>“son </a:t>
            </a:r>
            <a:r>
              <a:rPr lang="es-ES_tradnl" sz="3400" b="1" dirty="0" smtClean="0"/>
              <a:t>sesiones de intercambio de experiencias de servicio y/o sesiones de trabajo que proporcionan los medios para que las comunidades de NA puedan comunicarse, </a:t>
            </a:r>
            <a:r>
              <a:rPr lang="es-ES_tradnl" sz="3400" b="1" dirty="0" smtClean="0"/>
              <a:t>cooperar, </a:t>
            </a:r>
            <a:r>
              <a:rPr lang="es-ES_tradnl" sz="3400" b="1" dirty="0" smtClean="0"/>
              <a:t>y ayudarse mutuamente a crecer.” </a:t>
            </a:r>
            <a:r>
              <a:rPr lang="es-ES_tradnl" sz="3400" i="1" dirty="0" smtClean="0"/>
              <a:t>GSMNA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3400" b="1" dirty="0" smtClean="0"/>
              <a:t>Para obtener </a:t>
            </a:r>
            <a:r>
              <a:rPr lang="es-ES_tradnl" sz="3400" b="1" dirty="0" smtClean="0"/>
              <a:t>más </a:t>
            </a:r>
            <a:r>
              <a:rPr lang="es-ES_tradnl" sz="3400" b="1" dirty="0" smtClean="0"/>
              <a:t>información sobre las zonas vea el material en </a:t>
            </a:r>
            <a:r>
              <a:rPr lang="es-ES_tradnl" sz="3400" b="1" dirty="0" smtClean="0">
                <a:hlinkClick r:id="rId3"/>
              </a:rPr>
              <a:t>www.na.org/conference</a:t>
            </a:r>
            <a:r>
              <a:rPr lang="es-ES_tradnl" sz="3400" b="1" dirty="0" smtClean="0"/>
              <a:t>.</a:t>
            </a:r>
            <a:endParaRPr lang="es-ES_tradnl" sz="3400" b="1" dirty="0"/>
          </a:p>
        </p:txBody>
      </p:sp>
    </p:spTree>
    <p:extLst>
      <p:ext uri="{BB962C8B-B14F-4D97-AF65-F5344CB8AC3E}">
        <p14:creationId xmlns:p14="http://schemas.microsoft.com/office/powerpoint/2010/main" val="9630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>
            <a:normAutofit/>
          </a:bodyPr>
          <a:lstStyle/>
          <a:p>
            <a:pPr marL="182880"/>
            <a:r>
              <a:rPr lang="en-US" sz="4400" dirty="0" err="1" smtClean="0"/>
              <a:t>Mapa</a:t>
            </a:r>
            <a:r>
              <a:rPr lang="en-US" sz="4400" dirty="0" smtClean="0"/>
              <a:t> </a:t>
            </a:r>
            <a:r>
              <a:rPr lang="en-US" sz="4400" dirty="0" smtClean="0"/>
              <a:t>zonal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8" y="990600"/>
            <a:ext cx="9148236" cy="5412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403394"/>
            <a:ext cx="445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Mapa </a:t>
            </a:r>
            <a:r>
              <a:rPr lang="es-ES_tradnl" b="1" dirty="0" smtClean="0"/>
              <a:t>zonal - junio </a:t>
            </a:r>
            <a:r>
              <a:rPr lang="es-ES_tradnl" b="1" dirty="0" smtClean="0"/>
              <a:t>2014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0776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>
            <a:normAutofit fontScale="90000"/>
          </a:bodyPr>
          <a:lstStyle/>
          <a:p>
            <a:pPr marL="182880"/>
            <a:r>
              <a:rPr lang="es-ES_tradnl" sz="4400" dirty="0" smtClean="0"/>
              <a:t>Zonas / regiones </a:t>
            </a:r>
            <a:r>
              <a:rPr lang="es-ES_tradnl" sz="4400" dirty="0" smtClean="0"/>
              <a:t>que están admitidos</a:t>
            </a:r>
            <a:endParaRPr lang="es-ES_tradnl" sz="4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7200" y="1295400"/>
            <a:ext cx="8229599" cy="4991100"/>
            <a:chOff x="1107021" y="2476500"/>
            <a:chExt cx="6970179" cy="3810000"/>
          </a:xfrm>
        </p:grpSpPr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1107021" y="2476500"/>
              <a:ext cx="6970179" cy="38100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txBody>
            <a:bodyPr/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rgbClr val="F07F09">
                    <a:lumMod val="60000"/>
                    <a:lumOff val="40000"/>
                  </a:srgbClr>
                </a:buClr>
                <a:buSzPct val="110000"/>
                <a:buFont typeface="Wingdings 2" pitchFamily="18" charset="2"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98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43000" y="2540000"/>
              <a:ext cx="1081620" cy="1155700"/>
            </a:xfrm>
            <a:prstGeom prst="roundRect">
              <a:avLst/>
            </a:prstGeom>
            <a:solidFill>
              <a:srgbClr val="604878">
                <a:lumMod val="50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300" b="1" i="0" u="none" strike="noStrike" kern="0" cap="none" spc="0" normalizeH="0" baseline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Autónoma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04878">
                    <a:lumMod val="40000"/>
                    <a:lumOff val="6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273300" y="2540000"/>
              <a:ext cx="1081620" cy="1155700"/>
            </a:xfrm>
            <a:prstGeom prst="roundRect">
              <a:avLst/>
            </a:prstGeom>
            <a:solidFill>
              <a:srgbClr val="9836C2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Medio </a:t>
              </a:r>
              <a:r>
                <a:rPr lang="en-US" sz="1400" b="1" kern="0" dirty="0" err="1" smtClean="0">
                  <a:solidFill>
                    <a:prstClr val="white"/>
                  </a:solidFill>
                  <a:latin typeface="Verdana"/>
                </a:rPr>
                <a:t>Oeste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10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73300" y="3810000"/>
              <a:ext cx="1081620" cy="1155700"/>
            </a:xfrm>
            <a:prstGeom prst="roundRect">
              <a:avLst/>
            </a:prstGeom>
            <a:solidFill>
              <a:srgbClr val="D1EDBB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300" b="1" kern="0" dirty="0" err="1" smtClean="0">
                  <a:solidFill>
                    <a:srgbClr val="604878">
                      <a:lumMod val="75000"/>
                    </a:srgbClr>
                  </a:solidFill>
                  <a:latin typeface="Verdana"/>
                </a:rPr>
                <a:t>Estados</a:t>
              </a:r>
              <a:r>
                <a:rPr lang="en-US" sz="1300" b="1" kern="0" dirty="0" smtClean="0">
                  <a:solidFill>
                    <a:srgbClr val="604878">
                      <a:lumMod val="75000"/>
                    </a:srgbClr>
                  </a:solidFill>
                  <a:latin typeface="Verdana"/>
                </a:rPr>
                <a:t> </a:t>
              </a:r>
              <a:r>
                <a:rPr lang="en-US" sz="1300" b="1" kern="0" dirty="0" err="1" smtClean="0">
                  <a:solidFill>
                    <a:srgbClr val="604878">
                      <a:lumMod val="75000"/>
                    </a:srgbClr>
                  </a:solidFill>
                  <a:latin typeface="Verdana"/>
                </a:rPr>
                <a:t>Occidente</a:t>
              </a:r>
              <a:endParaRPr lang="en-US" sz="1300" b="1" kern="0" dirty="0">
                <a:solidFill>
                  <a:srgbClr val="604878">
                    <a:lumMod val="75000"/>
                  </a:srgbClr>
                </a:solidFill>
                <a:latin typeface="Verdan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604878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143000" y="3810000"/>
              <a:ext cx="1081620" cy="1155700"/>
            </a:xfrm>
            <a:prstGeom prst="roundRect">
              <a:avLst/>
            </a:prstGeom>
            <a:solidFill>
              <a:srgbClr val="F07F09">
                <a:lumMod val="60000"/>
                <a:lumOff val="40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143000" y="5067300"/>
              <a:ext cx="1081620" cy="1155700"/>
            </a:xfrm>
            <a:prstGeom prst="roundRect">
              <a:avLst/>
            </a:prstGeom>
            <a:solidFill>
              <a:srgbClr val="7F0101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Reunión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Delegados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Europeos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EDM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441700" y="5067300"/>
              <a:ext cx="1081620" cy="1155700"/>
            </a:xfrm>
            <a:prstGeom prst="roundRect">
              <a:avLst/>
            </a:prstGeom>
            <a:solidFill>
              <a:srgbClr val="604878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Rusia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RZF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73300" y="5067300"/>
              <a:ext cx="1081620" cy="1155700"/>
            </a:xfrm>
            <a:prstGeom prst="roundRect">
              <a:avLst/>
            </a:prstGeom>
            <a:solidFill>
              <a:srgbClr val="FFFF00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Latino América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16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441700" y="3797300"/>
              <a:ext cx="1081620" cy="1155700"/>
            </a:xfrm>
            <a:prstGeom prst="roundRect">
              <a:avLst/>
            </a:prstGeom>
            <a:solidFill>
              <a:srgbClr val="9F2936">
                <a:lumMod val="75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Afri-Can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A-CZF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610100" y="3797300"/>
              <a:ext cx="1081620" cy="1155700"/>
            </a:xfrm>
            <a:prstGeom prst="roundRect">
              <a:avLst/>
            </a:prstGeom>
            <a:solidFill>
              <a:srgbClr val="ED2811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Asia Pacifico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APF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776380" y="3810000"/>
              <a:ext cx="1081620" cy="1155700"/>
            </a:xfrm>
            <a:prstGeom prst="roundRect">
              <a:avLst/>
            </a:prstGeom>
            <a:solidFill>
              <a:srgbClr val="691DB8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Brasil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858000" y="3784600"/>
              <a:ext cx="1181101" cy="1155700"/>
            </a:xfrm>
            <a:prstGeom prst="roundRect">
              <a:avLst/>
            </a:prstGeom>
            <a:solidFill>
              <a:srgbClr val="900B67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Asamblea Canadiense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441700" y="2540000"/>
              <a:ext cx="1081620" cy="1155700"/>
            </a:xfrm>
            <a:prstGeom prst="roundRect">
              <a:avLst/>
            </a:prstGeom>
            <a:solidFill>
              <a:srgbClr val="1B587C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Noreste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NEZF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12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610100" y="2540000"/>
              <a:ext cx="1081620" cy="1155700"/>
            </a:xfrm>
            <a:prstGeom prst="roundRect">
              <a:avLst/>
            </a:prstGeom>
            <a:solidFill>
              <a:srgbClr val="DDA06D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Estados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Planos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776380" y="2527300"/>
              <a:ext cx="1081620" cy="1155700"/>
            </a:xfrm>
            <a:prstGeom prst="roundRect">
              <a:avLst/>
            </a:prstGeom>
            <a:solidFill>
              <a:srgbClr val="591E74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Montañas </a:t>
              </a:r>
              <a:r>
                <a:rPr kumimoji="0" lang="es-ES_tradnl" sz="1400" b="1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Rocosas</a:t>
              </a:r>
              <a:endParaRPr kumimoji="0" lang="es-ES_tradnl" sz="14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RMZF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957480" y="2540000"/>
              <a:ext cx="1081620" cy="1155700"/>
            </a:xfrm>
            <a:prstGeom prst="roundRect">
              <a:avLst/>
            </a:prstGeom>
            <a:solidFill>
              <a:srgbClr val="C19859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Sureste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SEZF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9144000" cy="1069848"/>
          </a:xfrm>
        </p:spPr>
        <p:txBody>
          <a:bodyPr>
            <a:normAutofit fontScale="90000"/>
          </a:bodyPr>
          <a:lstStyle/>
          <a:p>
            <a:pPr marL="182880"/>
            <a:r>
              <a:rPr lang="en-US" sz="4400" dirty="0" smtClean="0"/>
              <a:t>Zonas / </a:t>
            </a:r>
            <a:r>
              <a:rPr lang="en-US" sz="4400" dirty="0" err="1" smtClean="0"/>
              <a:t>regiones</a:t>
            </a:r>
            <a:r>
              <a:rPr lang="en-US" sz="4400" dirty="0" smtClean="0"/>
              <a:t> </a:t>
            </a:r>
            <a:r>
              <a:rPr lang="en-US" sz="4400" dirty="0" smtClean="0"/>
              <a:t>que no están admitidas</a:t>
            </a:r>
            <a:endParaRPr lang="en-US" sz="4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295400"/>
            <a:ext cx="8229599" cy="4991100"/>
            <a:chOff x="1107021" y="2476500"/>
            <a:chExt cx="6970179" cy="3810000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1107021" y="2476500"/>
              <a:ext cx="6970179" cy="38100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txBody>
            <a:bodyPr/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rgbClr val="F07F09">
                    <a:lumMod val="60000"/>
                    <a:lumOff val="40000"/>
                  </a:srgbClr>
                </a:buClr>
                <a:buSzPct val="110000"/>
                <a:buFont typeface="Wingdings 2" pitchFamily="18" charset="2"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98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441700" y="5067300"/>
              <a:ext cx="1081620" cy="1155700"/>
            </a:xfrm>
            <a:prstGeom prst="roundRect">
              <a:avLst/>
            </a:prstGeom>
            <a:solidFill>
              <a:srgbClr val="604878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Rusia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RZF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73300" y="5067300"/>
              <a:ext cx="1081620" cy="1155700"/>
            </a:xfrm>
            <a:prstGeom prst="roundRect">
              <a:avLst/>
            </a:prstGeom>
            <a:solidFill>
              <a:srgbClr val="FFFF00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Latino América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41700" y="3797300"/>
              <a:ext cx="1081620" cy="1155700"/>
            </a:xfrm>
            <a:prstGeom prst="roundRect">
              <a:avLst/>
            </a:prstGeom>
            <a:solidFill>
              <a:srgbClr val="9F2936">
                <a:lumMod val="75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Afri-Can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A-CZF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76380" y="3810000"/>
              <a:ext cx="1081620" cy="1155700"/>
            </a:xfrm>
            <a:prstGeom prst="roundRect">
              <a:avLst/>
            </a:prstGeom>
            <a:solidFill>
              <a:srgbClr val="691DB8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Brasil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7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3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9848"/>
          </a:xfrm>
        </p:spPr>
        <p:txBody>
          <a:bodyPr>
            <a:normAutofit fontScale="90000"/>
          </a:bodyPr>
          <a:lstStyle/>
          <a:p>
            <a:pPr marL="182880"/>
            <a:r>
              <a:rPr lang="en-US" sz="4400" dirty="0" smtClean="0"/>
              <a:t>Zonas / </a:t>
            </a:r>
            <a:r>
              <a:rPr lang="en-US" sz="4400" dirty="0" smtClean="0"/>
              <a:t>regiones que no están admitidas</a:t>
            </a:r>
            <a:endParaRPr lang="en-US" sz="4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295400"/>
            <a:ext cx="8229599" cy="4991100"/>
            <a:chOff x="1107021" y="2476500"/>
            <a:chExt cx="6970179" cy="3810000"/>
          </a:xfrm>
        </p:grpSpPr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1107021" y="2476500"/>
              <a:ext cx="6970179" cy="38100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txBody>
            <a:bodyPr/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rgbClr val="F07F09">
                    <a:lumMod val="60000"/>
                    <a:lumOff val="40000"/>
                  </a:srgbClr>
                </a:buClr>
                <a:buSzPct val="110000"/>
                <a:buFont typeface="Wingdings 2" pitchFamily="18" charset="2"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98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43000" y="5067300"/>
              <a:ext cx="1081620" cy="1155700"/>
            </a:xfrm>
            <a:prstGeom prst="roundRect">
              <a:avLst/>
            </a:prstGeom>
            <a:solidFill>
              <a:srgbClr val="7F0101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Reunión Delegados Europeos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EDM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14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10100" y="3797300"/>
              <a:ext cx="1081620" cy="1155700"/>
            </a:xfrm>
            <a:prstGeom prst="roundRect">
              <a:avLst/>
            </a:prstGeom>
            <a:solidFill>
              <a:srgbClr val="ED2811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Asia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Pácifico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APF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9848"/>
          </a:xfrm>
        </p:spPr>
        <p:txBody>
          <a:bodyPr>
            <a:normAutofit fontScale="90000"/>
          </a:bodyPr>
          <a:lstStyle/>
          <a:p>
            <a:pPr marL="182880"/>
            <a:r>
              <a:rPr lang="en-US" sz="4400" dirty="0" smtClean="0"/>
              <a:t>Zonas / </a:t>
            </a:r>
            <a:r>
              <a:rPr lang="en-US" sz="4400" dirty="0" smtClean="0"/>
              <a:t>regiones que no están admitidas</a:t>
            </a:r>
            <a:endParaRPr lang="en-US" sz="4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95400"/>
            <a:ext cx="8229599" cy="4991100"/>
            <a:chOff x="1107021" y="2476500"/>
            <a:chExt cx="6970179" cy="3810000"/>
          </a:xfrm>
        </p:grpSpPr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1107021" y="2476500"/>
              <a:ext cx="6970179" cy="38100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txBody>
            <a:bodyPr/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rgbClr val="F07F09">
                    <a:lumMod val="60000"/>
                    <a:lumOff val="40000"/>
                  </a:srgbClr>
                </a:buClr>
                <a:buSzPct val="110000"/>
                <a:buFont typeface="Wingdings 2" pitchFamily="18" charset="2"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98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43000" y="2540000"/>
              <a:ext cx="1081620" cy="1155700"/>
            </a:xfrm>
            <a:prstGeom prst="roundRect">
              <a:avLst/>
            </a:prstGeom>
            <a:solidFill>
              <a:srgbClr val="604878">
                <a:lumMod val="50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Autónoma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04878">
                    <a:lumMod val="40000"/>
                    <a:lumOff val="6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73300" y="2540000"/>
              <a:ext cx="1081620" cy="1155700"/>
            </a:xfrm>
            <a:prstGeom prst="roundRect">
              <a:avLst/>
            </a:prstGeom>
            <a:solidFill>
              <a:srgbClr val="9836C2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Medio Oeste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273300" y="3810000"/>
              <a:ext cx="1350731" cy="1155700"/>
            </a:xfrm>
            <a:prstGeom prst="roundRect">
              <a:avLst/>
            </a:prstGeom>
            <a:solidFill>
              <a:srgbClr val="D1EDBB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Estados Occidentales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604878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43000" y="3810000"/>
              <a:ext cx="1081620" cy="1155700"/>
            </a:xfrm>
            <a:prstGeom prst="roundRect">
              <a:avLst/>
            </a:prstGeom>
            <a:solidFill>
              <a:srgbClr val="F07F09">
                <a:lumMod val="60000"/>
                <a:lumOff val="40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58000" y="3784600"/>
              <a:ext cx="1181100" cy="1155700"/>
            </a:xfrm>
            <a:prstGeom prst="roundRect">
              <a:avLst/>
            </a:prstGeom>
            <a:solidFill>
              <a:srgbClr val="900B67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Asamblea Canadiense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1700" y="2540000"/>
              <a:ext cx="1081620" cy="1155700"/>
            </a:xfrm>
            <a:prstGeom prst="roundRect">
              <a:avLst/>
            </a:prstGeom>
            <a:solidFill>
              <a:srgbClr val="1B587C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Noreste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NEZF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610100" y="2540000"/>
              <a:ext cx="1081620" cy="1155700"/>
            </a:xfrm>
            <a:prstGeom prst="roundRect">
              <a:avLst/>
            </a:prstGeom>
            <a:solidFill>
              <a:srgbClr val="DDA06D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Estados Planos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76380" y="2527300"/>
              <a:ext cx="1081620" cy="1155700"/>
            </a:xfrm>
            <a:prstGeom prst="roundRect">
              <a:avLst/>
            </a:prstGeom>
            <a:solidFill>
              <a:srgbClr val="591E74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Montañas Rocosas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RMZF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957480" y="2540000"/>
              <a:ext cx="1081620" cy="1155700"/>
            </a:xfrm>
            <a:prstGeom prst="roundRect">
              <a:avLst/>
            </a:prstGeom>
            <a:solidFill>
              <a:srgbClr val="C19859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Sureste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SEZF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1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marL="182880"/>
            <a:r>
              <a:rPr lang="en-US" sz="4400" dirty="0" smtClean="0"/>
              <a:t>Antecedentes</a:t>
            </a:r>
            <a:endParaRPr lang="en-US" sz="44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42900" y="1295400"/>
            <a:ext cx="8610600" cy="541606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Discusiones durante casi 30 años. Para obtener información de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antecedentes,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vean el ensayo del </a:t>
            </a:r>
            <a:r>
              <a:rPr lang="es-ES_tradnl" sz="2600" b="1" i="1" dirty="0" smtClean="0">
                <a:uFill>
                  <a:solidFill>
                    <a:srgbClr val="81381A"/>
                  </a:solidFill>
                </a:uFill>
              </a:rPr>
              <a:t>Informe de la Conferencia </a:t>
            </a:r>
            <a:r>
              <a:rPr lang="es-ES_tradnl" sz="2600" b="1" i="1" dirty="0" smtClean="0">
                <a:uFill>
                  <a:solidFill>
                    <a:srgbClr val="81381A"/>
                  </a:solidFill>
                </a:uFill>
              </a:rPr>
              <a:t>2014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en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www.na.org/future.</a:t>
            </a:r>
          </a:p>
          <a:p>
            <a:pPr>
              <a:spcAft>
                <a:spcPts val="1200"/>
              </a:spcAft>
            </a:pP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Se volvió a iniciar la conversación en las sesiones de Planificar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nuestro futuro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en la CSM 2014.</a:t>
            </a:r>
          </a:p>
          <a:p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Juntos podemos darle forma a nuestro futuro a través de</a:t>
            </a:r>
          </a:p>
          <a:p>
            <a:pPr lvl="1"/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compartir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información</a:t>
            </a:r>
          </a:p>
          <a:p>
            <a:pPr lvl="1"/>
            <a:r>
              <a:rPr lang="es-ES_tradnl" sz="2600" b="1" dirty="0">
                <a:uFill>
                  <a:solidFill>
                    <a:srgbClr val="81381A"/>
                  </a:solidFill>
                </a:uFill>
              </a:rPr>
              <a:t>r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ecopilando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ideas y aportes </a:t>
            </a:r>
          </a:p>
          <a:p>
            <a:pPr lvl="1">
              <a:spcAft>
                <a:spcPts val="1200"/>
              </a:spcAft>
            </a:pP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continuando </a:t>
            </a:r>
            <a:r>
              <a:rPr lang="es-ES_tradnl" sz="2600" b="1" dirty="0" smtClean="0">
                <a:uFill>
                  <a:solidFill>
                    <a:srgbClr val="81381A"/>
                  </a:solidFill>
                </a:uFill>
              </a:rPr>
              <a:t>la conversación en la CSM 2016 </a:t>
            </a:r>
          </a:p>
          <a:p>
            <a:pPr>
              <a:spcAft>
                <a:spcPts val="1200"/>
              </a:spcAft>
            </a:pPr>
            <a:endParaRPr lang="en-US" sz="2600" b="1" dirty="0" smtClean="0">
              <a:uFill>
                <a:solidFill>
                  <a:srgbClr val="81381A"/>
                </a:solidFill>
              </a:uFill>
            </a:endParaRPr>
          </a:p>
          <a:p>
            <a:pPr lvl="1">
              <a:spcAft>
                <a:spcPts val="1200"/>
              </a:spcAft>
            </a:pPr>
            <a:endParaRPr lang="en-US" sz="2800" b="1" dirty="0" smtClean="0">
              <a:uFill>
                <a:solidFill>
                  <a:srgbClr val="81381A"/>
                </a:solidFill>
              </a:u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US" sz="3200" b="1" dirty="0" smtClean="0">
              <a:uFill>
                <a:solidFill>
                  <a:srgbClr val="81381A"/>
                </a:solidFill>
              </a:uFill>
            </a:endParaRPr>
          </a:p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7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9848"/>
          </a:xfrm>
        </p:spPr>
        <p:txBody>
          <a:bodyPr>
            <a:normAutofit fontScale="90000"/>
          </a:bodyPr>
          <a:lstStyle/>
          <a:p>
            <a:pPr marL="182880"/>
            <a:r>
              <a:rPr lang="en-US" sz="4400" dirty="0" smtClean="0"/>
              <a:t>Zonas / </a:t>
            </a:r>
            <a:r>
              <a:rPr lang="en-US" sz="4400" dirty="0" smtClean="0"/>
              <a:t>regiones que no están admitidas</a:t>
            </a:r>
            <a:endParaRPr lang="en-US" sz="4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7200" y="1295400"/>
            <a:ext cx="8348281" cy="4991100"/>
            <a:chOff x="1107021" y="2476500"/>
            <a:chExt cx="7070698" cy="3810000"/>
          </a:xfrm>
        </p:grpSpPr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1107021" y="2476500"/>
              <a:ext cx="7034719" cy="381000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txBody>
            <a:bodyPr/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rgbClr val="F07F09">
                    <a:lumMod val="60000"/>
                    <a:lumOff val="40000"/>
                  </a:srgbClr>
                </a:buClr>
                <a:buSzPct val="110000"/>
                <a:buFont typeface="Wingdings 2" pitchFamily="18" charset="2"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98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43000" y="2540000"/>
              <a:ext cx="1081620" cy="1155700"/>
            </a:xfrm>
            <a:prstGeom prst="roundRect">
              <a:avLst/>
            </a:prstGeom>
            <a:solidFill>
              <a:srgbClr val="604878">
                <a:lumMod val="50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300" b="1" i="0" u="none" strike="noStrike" kern="0" cap="none" spc="0" normalizeH="0" baseline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Autónoma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04878">
                    <a:lumMod val="40000"/>
                    <a:lumOff val="6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273300" y="2540000"/>
              <a:ext cx="1081620" cy="1155700"/>
            </a:xfrm>
            <a:prstGeom prst="roundRect">
              <a:avLst/>
            </a:prstGeom>
            <a:solidFill>
              <a:srgbClr val="9836C2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Medio Oeste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73300" y="3810000"/>
              <a:ext cx="1130301" cy="1155700"/>
            </a:xfrm>
            <a:prstGeom prst="roundRect">
              <a:avLst/>
            </a:prstGeom>
            <a:solidFill>
              <a:srgbClr val="D1EDBB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Estados Occidentales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604878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143000" y="3810000"/>
              <a:ext cx="1081620" cy="1155700"/>
            </a:xfrm>
            <a:prstGeom prst="roundRect">
              <a:avLst/>
            </a:prstGeom>
            <a:solidFill>
              <a:srgbClr val="F07F09">
                <a:lumMod val="60000"/>
                <a:lumOff val="40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Sur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143000" y="5067300"/>
              <a:ext cx="1081620" cy="1155700"/>
            </a:xfrm>
            <a:prstGeom prst="roundRect">
              <a:avLst/>
            </a:prstGeom>
            <a:solidFill>
              <a:srgbClr val="7F0101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Reunión Delegados Europeos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441700" y="5067300"/>
              <a:ext cx="1081620" cy="1155700"/>
            </a:xfrm>
            <a:prstGeom prst="roundRect">
              <a:avLst/>
            </a:prstGeom>
            <a:solidFill>
              <a:srgbClr val="604878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Rusia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RZF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73300" y="5067300"/>
              <a:ext cx="1081620" cy="1155700"/>
            </a:xfrm>
            <a:prstGeom prst="roundRect">
              <a:avLst/>
            </a:prstGeom>
            <a:solidFill>
              <a:srgbClr val="FFFF00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Latino </a:t>
              </a:r>
              <a:r>
                <a:rPr kumimoji="0" lang="es-ES_tradnl" sz="1400" b="1" i="0" u="none" strike="noStrike" kern="0" cap="none" spc="0" normalizeH="0" baseline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América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441700" y="3797300"/>
              <a:ext cx="1081620" cy="1155700"/>
            </a:xfrm>
            <a:prstGeom prst="roundRect">
              <a:avLst/>
            </a:prstGeom>
            <a:solidFill>
              <a:srgbClr val="9F2936">
                <a:lumMod val="75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Afri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-can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A-CZF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610100" y="3797300"/>
              <a:ext cx="1081620" cy="1155700"/>
            </a:xfrm>
            <a:prstGeom prst="roundRect">
              <a:avLst/>
            </a:prstGeom>
            <a:solidFill>
              <a:srgbClr val="ED2811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Asia </a:t>
              </a:r>
              <a:r>
                <a:rPr kumimoji="0" lang="es-ES_tradnl" sz="1400" b="1" i="0" u="none" strike="noStrike" kern="0" cap="none" spc="0" normalizeH="0" baseline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Pácifico</a:t>
              </a:r>
              <a:endParaRPr kumimoji="0" lang="es-ES_tradnl" sz="14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APF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776380" y="3810000"/>
              <a:ext cx="1081620" cy="1155700"/>
            </a:xfrm>
            <a:prstGeom prst="roundRect">
              <a:avLst/>
            </a:prstGeom>
            <a:solidFill>
              <a:srgbClr val="691DB8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Brasil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noProof="0" dirty="0" smtClean="0">
                  <a:solidFill>
                    <a:prstClr val="white"/>
                  </a:solidFill>
                  <a:latin typeface="Verdana"/>
                </a:rPr>
                <a:t>7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896099" y="3784600"/>
              <a:ext cx="1281620" cy="1155700"/>
            </a:xfrm>
            <a:prstGeom prst="roundRect">
              <a:avLst/>
            </a:prstGeom>
            <a:solidFill>
              <a:srgbClr val="900B67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Asamblea Canadiense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441700" y="2540000"/>
              <a:ext cx="1081620" cy="1155700"/>
            </a:xfrm>
            <a:prstGeom prst="roundRect">
              <a:avLst/>
            </a:prstGeom>
            <a:solidFill>
              <a:srgbClr val="1B587C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Noreste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NEZF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610100" y="2540000"/>
              <a:ext cx="1081620" cy="1155700"/>
            </a:xfrm>
            <a:prstGeom prst="roundRect">
              <a:avLst/>
            </a:prstGeom>
            <a:solidFill>
              <a:srgbClr val="DDA06D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Estados Planos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PSZF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776380" y="2527300"/>
              <a:ext cx="1081620" cy="1155700"/>
            </a:xfrm>
            <a:prstGeom prst="roundRect">
              <a:avLst/>
            </a:prstGeom>
            <a:solidFill>
              <a:srgbClr val="591E74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Montañas Rocosas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RMZF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957480" y="2540000"/>
              <a:ext cx="1081620" cy="1155700"/>
            </a:xfrm>
            <a:prstGeom prst="roundRect">
              <a:avLst/>
            </a:prstGeom>
            <a:solidFill>
              <a:srgbClr val="C19859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b="1" kern="0" dirty="0" smtClean="0">
                  <a:solidFill>
                    <a:prstClr val="white"/>
                  </a:solidFill>
                  <a:latin typeface="Verdana"/>
                </a:rPr>
                <a:t>Sureste</a:t>
              </a:r>
              <a:endPara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SEZF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3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9848"/>
          </a:xfrm>
        </p:spPr>
        <p:txBody>
          <a:bodyPr>
            <a:normAutofit/>
          </a:bodyPr>
          <a:lstStyle/>
          <a:p>
            <a:pPr marL="182880"/>
            <a:r>
              <a:rPr lang="en-US" sz="4400" dirty="0" smtClean="0"/>
              <a:t>Zonas de la CSM</a:t>
            </a:r>
            <a:endParaRPr lang="en-US" sz="4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9680" y="1361948"/>
            <a:ext cx="8142135" cy="4841367"/>
            <a:chOff x="1143000" y="2527300"/>
            <a:chExt cx="6896100" cy="3695700"/>
          </a:xfrm>
        </p:grpSpPr>
        <p:sp>
          <p:nvSpPr>
            <p:cNvPr id="27" name="Rounded Rectangle 26"/>
            <p:cNvSpPr/>
            <p:nvPr/>
          </p:nvSpPr>
          <p:spPr>
            <a:xfrm>
              <a:off x="1143000" y="2540000"/>
              <a:ext cx="1081620" cy="1155700"/>
            </a:xfrm>
            <a:prstGeom prst="roundRect">
              <a:avLst/>
            </a:prstGeom>
            <a:solidFill>
              <a:srgbClr val="604878">
                <a:lumMod val="50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Autónoma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chemeClr val="bg1"/>
                  </a:solidFill>
                  <a:latin typeface="Verdana"/>
                </a:rPr>
                <a:t>1 UR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2515 M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73300" y="2540000"/>
              <a:ext cx="1081620" cy="1155700"/>
            </a:xfrm>
            <a:prstGeom prst="roundRect">
              <a:avLst/>
            </a:prstGeom>
            <a:solidFill>
              <a:srgbClr val="9836C2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Medio</a:t>
              </a:r>
              <a:r>
                <a:rPr kumimoji="0" lang="en-US" sz="120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Oeste</a:t>
              </a:r>
              <a:endPara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 smtClean="0">
                  <a:solidFill>
                    <a:prstClr val="white"/>
                  </a:solidFill>
                  <a:latin typeface="Verdana"/>
                </a:rPr>
                <a:t>10 SR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3240 M 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73300" y="3810000"/>
              <a:ext cx="1081620" cy="1155700"/>
            </a:xfrm>
            <a:prstGeom prst="roundRect">
              <a:avLst/>
            </a:prstGeom>
            <a:solidFill>
              <a:srgbClr val="D1EDBB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+mn-ea"/>
                  <a:cs typeface="+mn-cs"/>
                </a:rPr>
                <a:t>Estados Occidentales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</a:rPr>
                <a:t>13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latin typeface="Verdana"/>
                </a:rPr>
                <a:t>0 UR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latin typeface="Verdana"/>
                </a:rPr>
                <a:t>673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</a:rPr>
                <a:t>3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143000" y="3810000"/>
              <a:ext cx="1081620" cy="1155700"/>
            </a:xfrm>
            <a:prstGeom prst="roundRect">
              <a:avLst/>
            </a:prstGeom>
            <a:solidFill>
              <a:srgbClr val="F07F09">
                <a:lumMod val="60000"/>
                <a:lumOff val="40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 smtClean="0">
                  <a:solidFill>
                    <a:prstClr val="white"/>
                  </a:solidFill>
                  <a:latin typeface="Verdana"/>
                </a:rPr>
                <a:t>2 UR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3613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143000" y="5067300"/>
              <a:ext cx="1081620" cy="1155700"/>
            </a:xfrm>
            <a:prstGeom prst="roundRect">
              <a:avLst/>
            </a:prstGeom>
            <a:solidFill>
              <a:srgbClr val="7F0101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Reunión </a:t>
              </a:r>
              <a:r>
                <a:rPr lang="en-US" sz="1200" kern="0" dirty="0" smtClean="0">
                  <a:solidFill>
                    <a:prstClr val="white"/>
                  </a:solidFill>
                  <a:latin typeface="Verdana"/>
                </a:rPr>
                <a:t>Delegados Europeos</a:t>
              </a:r>
              <a:endPara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16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14 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4212 M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441700" y="5067300"/>
              <a:ext cx="1081620" cy="1155700"/>
            </a:xfrm>
            <a:prstGeom prst="roundRect">
              <a:avLst/>
            </a:prstGeom>
            <a:solidFill>
              <a:srgbClr val="604878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Rusia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 SR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 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1033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273300" y="5067300"/>
              <a:ext cx="1081620" cy="1155700"/>
            </a:xfrm>
            <a:prstGeom prst="roundRect">
              <a:avLst/>
            </a:prstGeom>
            <a:solidFill>
              <a:srgbClr val="FFFF00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Latino América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16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 smtClean="0">
                  <a:solidFill>
                    <a:srgbClr val="4E8542">
                      <a:lumMod val="75000"/>
                    </a:srgbClr>
                  </a:solidFill>
                  <a:latin typeface="Verdana"/>
                </a:rPr>
                <a:t>5 UR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5493 M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441700" y="3797300"/>
              <a:ext cx="1081620" cy="1155700"/>
            </a:xfrm>
            <a:prstGeom prst="roundRect">
              <a:avLst/>
            </a:prstGeom>
            <a:solidFill>
              <a:srgbClr val="9F2936">
                <a:lumMod val="75000"/>
              </a:srgbClr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Afri-Can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13 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317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610100" y="3797300"/>
              <a:ext cx="1081620" cy="1155700"/>
            </a:xfrm>
            <a:prstGeom prst="roundRect">
              <a:avLst/>
            </a:prstGeom>
            <a:solidFill>
              <a:srgbClr val="ED2811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Asia </a:t>
              </a:r>
              <a:r>
                <a:rPr kumimoji="0" lang="en-US" sz="120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Pácifico</a:t>
              </a:r>
              <a:endPara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rPr>
                <a:t>9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20 </a:t>
              </a: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UR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rPr>
                <a:t> 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1845M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prstClr val="white"/>
                  </a:solidFill>
                  <a:latin typeface="Verdana"/>
                </a:rPr>
                <a:t>(</a:t>
              </a:r>
              <a:r>
                <a:rPr lang="en-US" sz="1100" kern="0" dirty="0" smtClean="0">
                  <a:solidFill>
                    <a:prstClr val="white"/>
                  </a:solidFill>
                  <a:latin typeface="Verdana"/>
                </a:rPr>
                <a:t>18200 M Iran</a:t>
              </a:r>
              <a:r>
                <a:rPr lang="en-US" sz="1100" kern="0" dirty="0" smtClean="0">
                  <a:solidFill>
                    <a:prstClr val="white"/>
                  </a:solidFill>
                  <a:latin typeface="Verdana"/>
                </a:rPr>
                <a:t>)</a:t>
              </a:r>
              <a:endPara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776380" y="3810000"/>
              <a:ext cx="1081620" cy="1155700"/>
            </a:xfrm>
            <a:prstGeom prst="roundRect">
              <a:avLst/>
            </a:prstGeom>
            <a:solidFill>
              <a:srgbClr val="691DB8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Brasil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rPr>
                <a:t>2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7 UR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3581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57480" y="3784600"/>
              <a:ext cx="1081620" cy="1155700"/>
            </a:xfrm>
            <a:prstGeom prst="roundRect">
              <a:avLst/>
            </a:prstGeom>
            <a:solidFill>
              <a:srgbClr val="900B67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Asamblea Canadiense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2 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1360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441700" y="2540000"/>
              <a:ext cx="1081620" cy="1155700"/>
            </a:xfrm>
            <a:prstGeom prst="roundRect">
              <a:avLst/>
            </a:prstGeom>
            <a:solidFill>
              <a:srgbClr val="1B587C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Noreste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12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4622 M 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610100" y="2540000"/>
              <a:ext cx="1081620" cy="1155700"/>
            </a:xfrm>
            <a:prstGeom prst="roundRect">
              <a:avLst/>
            </a:prstGeom>
            <a:solidFill>
              <a:srgbClr val="DDA06D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Estados Planos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 smtClean="0">
                  <a:solidFill>
                    <a:prstClr val="white"/>
                  </a:solidFill>
                  <a:latin typeface="Verdana"/>
                </a:rPr>
                <a:t>6 SR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1297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776380" y="2527300"/>
              <a:ext cx="1081620" cy="1155700"/>
            </a:xfrm>
            <a:prstGeom prst="roundRect">
              <a:avLst/>
            </a:prstGeom>
            <a:solidFill>
              <a:srgbClr val="591E74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Montañas Rocosas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rPr>
                <a:t>5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Verdana"/>
                </a:rPr>
                <a:t>0 UR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701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957480" y="2540000"/>
              <a:ext cx="1081620" cy="1155700"/>
            </a:xfrm>
            <a:prstGeom prst="roundRect">
              <a:avLst/>
            </a:prstGeom>
            <a:solidFill>
              <a:srgbClr val="C19859"/>
            </a:solidFill>
            <a:ln w="63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Sureste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 SR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 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4471 M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7342457" y="4675378"/>
            <a:ext cx="1277055" cy="151396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País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Sin Zona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latin typeface="Verdana"/>
              </a:rPr>
              <a:t>34 UR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233193"/>
            <a:ext cx="9053286" cy="5523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marL="182880"/>
            <a:r>
              <a:rPr lang="en-US" sz="4400" dirty="0" smtClean="0"/>
              <a:t>CSM 2014</a:t>
            </a:r>
            <a:endParaRPr lang="en-US" sz="4400" dirty="0"/>
          </a:p>
        </p:txBody>
      </p:sp>
      <p:sp>
        <p:nvSpPr>
          <p:cNvPr id="848" name="TextBox 847"/>
          <p:cNvSpPr txBox="1"/>
          <p:nvPr/>
        </p:nvSpPr>
        <p:spPr>
          <a:xfrm>
            <a:off x="1828800" y="2990568"/>
            <a:ext cx="5410200" cy="37150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Verdana"/>
              </a:rPr>
              <a:t>112 </a:t>
            </a:r>
            <a:r>
              <a:rPr lang="en-US" sz="2800" b="1" dirty="0" err="1" smtClean="0">
                <a:solidFill>
                  <a:srgbClr val="000099"/>
                </a:solidFill>
                <a:latin typeface="Verdana"/>
              </a:rPr>
              <a:t>Delegados</a:t>
            </a:r>
            <a:endParaRPr lang="en-US" sz="2800" b="1" dirty="0" smtClean="0">
              <a:solidFill>
                <a:srgbClr val="000099"/>
              </a:solidFill>
              <a:latin typeface="Verdana"/>
            </a:endParaRPr>
          </a:p>
          <a:p>
            <a:pPr algn="ctr"/>
            <a:r>
              <a:rPr lang="en-US" sz="2800" b="1" dirty="0" smtClean="0">
                <a:solidFill>
                  <a:srgbClr val="7DD9FF"/>
                </a:solidFill>
                <a:latin typeface="Verdana"/>
              </a:rPr>
              <a:t>82 </a:t>
            </a:r>
            <a:r>
              <a:rPr lang="en-US" sz="2800" b="1" dirty="0" err="1" smtClean="0">
                <a:solidFill>
                  <a:srgbClr val="7DD9FF"/>
                </a:solidFill>
                <a:latin typeface="Verdana"/>
              </a:rPr>
              <a:t>Suplentes</a:t>
            </a:r>
            <a:endParaRPr lang="en-US" sz="2800" b="1" dirty="0" smtClean="0">
              <a:solidFill>
                <a:srgbClr val="7DD9FF"/>
              </a:solidFill>
              <a:latin typeface="Verdana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18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Miembros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de la JM</a:t>
            </a:r>
            <a:endParaRPr lang="en-US" sz="2600" b="1" dirty="0" smtClean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908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024" y="-283564"/>
            <a:ext cx="9377424" cy="1502764"/>
          </a:xfrm>
        </p:spPr>
        <p:txBody>
          <a:bodyPr>
            <a:noAutofit/>
          </a:bodyPr>
          <a:lstStyle/>
          <a:p>
            <a:pPr marL="182880"/>
            <a:r>
              <a:rPr lang="en-US" sz="3600" dirty="0" smtClean="0"/>
              <a:t>CSM</a:t>
            </a:r>
            <a:br>
              <a:rPr lang="en-US" sz="3600" dirty="0" smtClean="0"/>
            </a:br>
            <a:r>
              <a:rPr lang="en-US" sz="3600" dirty="0" smtClean="0"/>
              <a:t>Si todos los miembros de las zonas tuviesen admisión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4" y="1371600"/>
            <a:ext cx="9377424" cy="563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6900" y="2971800"/>
            <a:ext cx="5410200" cy="37150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Verdana"/>
              </a:rPr>
              <a:t>184 </a:t>
            </a:r>
            <a:r>
              <a:rPr lang="en-US" sz="2400" b="1" dirty="0" err="1" smtClean="0">
                <a:solidFill>
                  <a:srgbClr val="000099"/>
                </a:solidFill>
                <a:latin typeface="Verdana"/>
              </a:rPr>
              <a:t>Delegados</a:t>
            </a:r>
            <a:endParaRPr lang="en-US" sz="2400" b="1" dirty="0" smtClean="0">
              <a:solidFill>
                <a:srgbClr val="000099"/>
              </a:solidFill>
              <a:latin typeface="Verdana"/>
            </a:endParaRPr>
          </a:p>
          <a:p>
            <a:pPr algn="ctr"/>
            <a:r>
              <a:rPr lang="en-US" sz="2400" b="1" dirty="0" smtClean="0">
                <a:solidFill>
                  <a:srgbClr val="7DD9FF"/>
                </a:solidFill>
                <a:latin typeface="Verdana"/>
              </a:rPr>
              <a:t>184 </a:t>
            </a:r>
            <a:r>
              <a:rPr lang="en-US" sz="2400" b="1" dirty="0" err="1" smtClean="0">
                <a:solidFill>
                  <a:srgbClr val="7DD9FF"/>
                </a:solidFill>
                <a:latin typeface="Verdana"/>
              </a:rPr>
              <a:t>Suplentes</a:t>
            </a:r>
            <a:endParaRPr lang="en-US" sz="2400" b="1" dirty="0" smtClean="0">
              <a:solidFill>
                <a:srgbClr val="7DD9FF"/>
              </a:solidFill>
              <a:latin typeface="Verdana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18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Miembros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de la JM</a:t>
            </a:r>
          </a:p>
        </p:txBody>
      </p:sp>
    </p:spTree>
    <p:extLst>
      <p:ext uri="{BB962C8B-B14F-4D97-AF65-F5344CB8AC3E}">
        <p14:creationId xmlns:p14="http://schemas.microsoft.com/office/powerpoint/2010/main" val="7385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547541"/>
          </a:xfrm>
        </p:spPr>
        <p:txBody>
          <a:bodyPr>
            <a:noAutofit/>
          </a:bodyPr>
          <a:lstStyle/>
          <a:p>
            <a:pPr marL="182880"/>
            <a:r>
              <a:rPr lang="en-US" dirty="0" smtClean="0"/>
              <a:t>CSM</a:t>
            </a:r>
            <a:br>
              <a:rPr lang="en-US" dirty="0" smtClean="0"/>
            </a:br>
            <a:r>
              <a:rPr lang="en-US" dirty="0" smtClean="0"/>
              <a:t>Si se admitieran a todos los otros países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71600"/>
            <a:ext cx="9334500" cy="563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2990568"/>
            <a:ext cx="5410200" cy="37150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Verdana"/>
              </a:rPr>
              <a:t>217 </a:t>
            </a:r>
            <a:r>
              <a:rPr lang="en-US" sz="2400" b="1" dirty="0" err="1" smtClean="0">
                <a:solidFill>
                  <a:srgbClr val="000099"/>
                </a:solidFill>
                <a:latin typeface="Verdana"/>
              </a:rPr>
              <a:t>Delegados</a:t>
            </a:r>
            <a:endParaRPr lang="en-US" sz="2400" b="1" dirty="0" smtClean="0">
              <a:solidFill>
                <a:srgbClr val="000099"/>
              </a:solidFill>
              <a:latin typeface="Verdana"/>
            </a:endParaRPr>
          </a:p>
          <a:p>
            <a:pPr algn="ctr"/>
            <a:r>
              <a:rPr lang="en-US" sz="2400" b="1" dirty="0" smtClean="0">
                <a:solidFill>
                  <a:srgbClr val="7DD9FF"/>
                </a:solidFill>
                <a:latin typeface="Verdana"/>
              </a:rPr>
              <a:t>217 </a:t>
            </a:r>
            <a:r>
              <a:rPr lang="en-US" sz="2400" b="1" dirty="0" err="1" smtClean="0">
                <a:solidFill>
                  <a:srgbClr val="7DD9FF"/>
                </a:solidFill>
                <a:latin typeface="Verdana"/>
              </a:rPr>
              <a:t>Suplentes</a:t>
            </a:r>
            <a:endParaRPr lang="en-US" sz="2400" b="1" dirty="0" smtClean="0">
              <a:solidFill>
                <a:srgbClr val="7DD9FF"/>
              </a:solidFill>
              <a:latin typeface="Verdana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18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Miembros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de la JM</a:t>
            </a:r>
          </a:p>
        </p:txBody>
      </p:sp>
    </p:spTree>
    <p:extLst>
      <p:ext uri="{BB962C8B-B14F-4D97-AF65-F5344CB8AC3E}">
        <p14:creationId xmlns:p14="http://schemas.microsoft.com/office/powerpoint/2010/main" val="17489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3400"/>
            <a:ext cx="9144000" cy="1603248"/>
          </a:xfrm>
        </p:spPr>
        <p:txBody>
          <a:bodyPr>
            <a:noAutofit/>
          </a:bodyPr>
          <a:lstStyle/>
          <a:p>
            <a:pPr marL="182880"/>
            <a:r>
              <a:rPr lang="en-US" sz="3400" dirty="0" smtClean="0"/>
              <a:t>CSM </a:t>
            </a:r>
            <a:r>
              <a:rPr lang="en-US" sz="3400" dirty="0"/>
              <a:t>2014</a:t>
            </a:r>
            <a:br>
              <a:rPr lang="en-US" sz="3400" dirty="0"/>
            </a:br>
            <a:r>
              <a:rPr lang="en-US" sz="3400" dirty="0" smtClean="0"/>
              <a:t>Sesiones de </a:t>
            </a:r>
            <a:r>
              <a:rPr lang="en-US" sz="3400" dirty="0" err="1" smtClean="0"/>
              <a:t>planificar</a:t>
            </a:r>
            <a:r>
              <a:rPr lang="en-US" sz="3400" dirty="0" smtClean="0"/>
              <a:t> </a:t>
            </a:r>
            <a:r>
              <a:rPr lang="en-US" sz="3400" dirty="0" err="1" smtClean="0"/>
              <a:t>nuestro</a:t>
            </a:r>
            <a:r>
              <a:rPr lang="en-US" sz="3400" dirty="0" smtClean="0"/>
              <a:t> </a:t>
            </a:r>
            <a:r>
              <a:rPr lang="en-US" sz="3400" dirty="0" err="1" smtClean="0"/>
              <a:t>futuro</a:t>
            </a:r>
            <a:r>
              <a:rPr lang="en-US" sz="3400" dirty="0" smtClean="0"/>
              <a:t> </a:t>
            </a:r>
            <a:endParaRPr lang="en-US" sz="3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069848"/>
            <a:ext cx="9144000" cy="5251704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US" sz="4000" b="1" dirty="0" smtClean="0">
                <a:solidFill>
                  <a:srgbClr val="002800"/>
                </a:solidFill>
              </a:rPr>
              <a:t> ¿</a:t>
            </a:r>
            <a:r>
              <a:rPr lang="es-ES_tradnl" sz="4000" b="1" dirty="0" smtClean="0">
                <a:solidFill>
                  <a:srgbClr val="002800"/>
                </a:solidFill>
              </a:rPr>
              <a:t>Hacia </a:t>
            </a:r>
            <a:r>
              <a:rPr lang="es-ES_tradnl" sz="4000" b="1" dirty="0" smtClean="0">
                <a:solidFill>
                  <a:srgbClr val="002800"/>
                </a:solidFill>
              </a:rPr>
              <a:t>dónde </a:t>
            </a:r>
            <a:r>
              <a:rPr lang="es-ES_tradnl" sz="4000" b="1" dirty="0" smtClean="0">
                <a:solidFill>
                  <a:srgbClr val="002800"/>
                </a:solidFill>
              </a:rPr>
              <a:t>nos dirigimos ahora?</a:t>
            </a:r>
          </a:p>
          <a:p>
            <a:r>
              <a:rPr lang="es-ES_tradnl" sz="3600" b="1" dirty="0" smtClean="0">
                <a:solidFill>
                  <a:srgbClr val="002800"/>
                </a:solidFill>
              </a:rPr>
              <a:t> Comunicación</a:t>
            </a:r>
          </a:p>
          <a:p>
            <a:r>
              <a:rPr lang="es-ES_tradnl" sz="3600" b="1" dirty="0" smtClean="0">
                <a:solidFill>
                  <a:srgbClr val="002800"/>
                </a:solidFill>
              </a:rPr>
              <a:t> Discusiones de foros zonales </a:t>
            </a:r>
          </a:p>
          <a:p>
            <a:r>
              <a:rPr lang="es-ES_tradnl" sz="3600" b="1" dirty="0" smtClean="0">
                <a:solidFill>
                  <a:srgbClr val="002800"/>
                </a:solidFill>
              </a:rPr>
              <a:t> Grupo de trabajo de los </a:t>
            </a:r>
            <a:r>
              <a:rPr lang="es-ES_tradnl" sz="3600" b="1" dirty="0" smtClean="0">
                <a:solidFill>
                  <a:srgbClr val="002800"/>
                </a:solidFill>
              </a:rPr>
              <a:t>Servicios  Mundiales</a:t>
            </a:r>
            <a:endParaRPr lang="es-ES_tradnl" sz="3600" b="1" dirty="0" smtClean="0">
              <a:solidFill>
                <a:srgbClr val="002800"/>
              </a:solidFill>
            </a:endParaRPr>
          </a:p>
          <a:p>
            <a:pPr>
              <a:spcAft>
                <a:spcPts val="1200"/>
              </a:spcAft>
            </a:pPr>
            <a:r>
              <a:rPr lang="es-ES_tradnl" sz="3600" b="1" dirty="0" smtClean="0">
                <a:solidFill>
                  <a:srgbClr val="002800"/>
                </a:solidFill>
              </a:rPr>
              <a:t> Talleres de debate para la </a:t>
            </a:r>
            <a:r>
              <a:rPr lang="es-ES_tradnl" sz="3600" b="1" dirty="0" smtClean="0">
                <a:solidFill>
                  <a:srgbClr val="002800"/>
                </a:solidFill>
              </a:rPr>
              <a:t>Confraternidad</a:t>
            </a:r>
            <a:endParaRPr lang="es-ES_tradnl" sz="3600" b="1" dirty="0" smtClean="0">
              <a:solidFill>
                <a:srgbClr val="0028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s-ES_tradnl" sz="4000" b="1" dirty="0" smtClean="0">
                <a:solidFill>
                  <a:srgbClr val="813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www.na.org/future</a:t>
            </a:r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440" y="3581400"/>
            <a:ext cx="8839200" cy="2720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US" sz="4000" b="1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medida que llevamos el mensaje, NA crece.</a:t>
            </a:r>
          </a:p>
          <a:p>
            <a:pPr algn="ctr"/>
            <a:r>
              <a:rPr lang="en-US" sz="4000" b="1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4000" b="1" dirty="0" err="1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US" sz="4000" b="1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podemos cumplir con estos papeles de mejor forma? </a:t>
            </a:r>
            <a:endParaRPr lang="en-US" sz="4000" b="1" dirty="0">
              <a:solidFill>
                <a:srgbClr val="004E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>
            <a:noAutofit/>
          </a:bodyPr>
          <a:lstStyle/>
          <a:p>
            <a:pPr marL="18288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Mapa mental: </a:t>
            </a:r>
            <a:br>
              <a:rPr lang="en-US" dirty="0" smtClean="0"/>
            </a:b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nos reunimos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1231966"/>
            <a:ext cx="9144793" cy="23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119" y="5786628"/>
            <a:ext cx="9144000" cy="10698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0" baseline="0">
                <a:solidFill>
                  <a:srgbClr val="813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Ideas y aportes: worldboard@na.org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1219200"/>
            <a:ext cx="83820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_tradnl" sz="3200" b="1" dirty="0" smtClean="0"/>
              <a:t>¿</a:t>
            </a:r>
            <a:r>
              <a:rPr lang="es-ES_tradnl" sz="3200" b="1" dirty="0" smtClean="0"/>
              <a:t>Está </a:t>
            </a:r>
            <a:r>
              <a:rPr lang="es-ES_tradnl" sz="3200" b="1" dirty="0" smtClean="0"/>
              <a:t>de acuerdo con los resultados de la discusión de la CSM que aparentemente favorece algún tipo de admisión zonal? </a:t>
            </a:r>
          </a:p>
          <a:p>
            <a:pPr>
              <a:spcAft>
                <a:spcPts val="1200"/>
              </a:spcAft>
            </a:pPr>
            <a:r>
              <a:rPr lang="es-ES_tradnl" sz="3200" b="1" dirty="0" smtClean="0"/>
              <a:t> ¿Algún otro tipo de admisión sería </a:t>
            </a:r>
            <a:r>
              <a:rPr lang="es-ES_tradnl" sz="3200" b="1" dirty="0" smtClean="0"/>
              <a:t>mejor? ¿ENP</a:t>
            </a:r>
            <a:r>
              <a:rPr lang="es-ES_tradnl" sz="3200" b="1" dirty="0" smtClean="0"/>
              <a:t>? ¿Continental? ¿Alguna otra cosa? </a:t>
            </a:r>
          </a:p>
          <a:p>
            <a:r>
              <a:rPr lang="es-ES_tradnl" sz="3200" b="1" dirty="0" smtClean="0"/>
              <a:t> ¿</a:t>
            </a:r>
            <a:r>
              <a:rPr lang="es-ES_tradnl" sz="3200" b="1" dirty="0" smtClean="0"/>
              <a:t>Qué </a:t>
            </a:r>
            <a:r>
              <a:rPr lang="es-ES_tradnl" sz="3200" b="1" dirty="0" smtClean="0"/>
              <a:t>podemos hacer para asegurar </a:t>
            </a:r>
            <a:r>
              <a:rPr lang="es-ES_tradnl" sz="3200" b="1" dirty="0" smtClean="0"/>
              <a:t>una futura </a:t>
            </a:r>
            <a:r>
              <a:rPr lang="es-ES_tradnl" sz="3200" b="1" dirty="0" smtClean="0"/>
              <a:t>CSM que sea eficaz y sostenible?</a:t>
            </a:r>
            <a:endParaRPr lang="es-ES_tradnl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3447" y="0"/>
            <a:ext cx="9144000" cy="10698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0" baseline="0">
                <a:solidFill>
                  <a:srgbClr val="813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sz="4400" dirty="0" smtClean="0"/>
              <a:t>¿</a:t>
            </a:r>
            <a:r>
              <a:rPr lang="en-US" sz="4400" dirty="0" err="1" smtClean="0"/>
              <a:t>Qué</a:t>
            </a:r>
            <a:r>
              <a:rPr lang="en-US" sz="4400" dirty="0" smtClean="0"/>
              <a:t> </a:t>
            </a:r>
            <a:r>
              <a:rPr lang="en-US" sz="4400" dirty="0" smtClean="0"/>
              <a:t>piensa?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8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marL="182880"/>
            <a:r>
              <a:rPr lang="en-US" sz="4400" dirty="0" smtClean="0"/>
              <a:t>LA CSM en la actualidad</a:t>
            </a:r>
            <a:endParaRPr lang="en-US" sz="44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2400" y="1524000"/>
            <a:ext cx="8839200" cy="46482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600" b="1" u="sng" dirty="0" smtClean="0">
                <a:uFill>
                  <a:solidFill>
                    <a:srgbClr val="81381A"/>
                  </a:solidFill>
                </a:uFill>
              </a:rPr>
              <a:t>Regiones admitidas en la actualidad</a:t>
            </a:r>
          </a:p>
          <a:p>
            <a:pPr lvl="7">
              <a:spcAft>
                <a:spcPts val="1200"/>
              </a:spcAft>
            </a:pPr>
            <a:r>
              <a:rPr lang="en-US" sz="3600" b="1" dirty="0"/>
              <a:t> 116 </a:t>
            </a:r>
            <a:r>
              <a:rPr lang="en-US" sz="3600" b="1" dirty="0" smtClean="0"/>
              <a:t>Regiones</a:t>
            </a:r>
          </a:p>
          <a:p>
            <a:pPr lvl="7"/>
            <a:r>
              <a:rPr lang="en-US" sz="3600" b="1" dirty="0" smtClean="0"/>
              <a:t> 16 (de 18 posibles) </a:t>
            </a:r>
            <a:br>
              <a:rPr lang="en-US" sz="3600" b="1" dirty="0" smtClean="0"/>
            </a:br>
            <a:r>
              <a:rPr lang="en-US" sz="3600" b="1" dirty="0" smtClean="0"/>
              <a:t> Miembros de la Junta Mundial</a:t>
            </a:r>
          </a:p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68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233193"/>
            <a:ext cx="9053286" cy="5523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marL="182880"/>
            <a:r>
              <a:rPr lang="en-US" sz="4400" dirty="0" smtClean="0"/>
              <a:t>CSM </a:t>
            </a:r>
            <a:r>
              <a:rPr lang="en-US" sz="4400" dirty="0"/>
              <a:t>2014</a:t>
            </a:r>
          </a:p>
        </p:txBody>
      </p:sp>
      <p:sp>
        <p:nvSpPr>
          <p:cNvPr id="848" name="TextBox 847"/>
          <p:cNvSpPr txBox="1"/>
          <p:nvPr/>
        </p:nvSpPr>
        <p:spPr>
          <a:xfrm>
            <a:off x="1828800" y="2990568"/>
            <a:ext cx="5410200" cy="37150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Verdana"/>
              </a:rPr>
              <a:t>112 </a:t>
            </a:r>
            <a:r>
              <a:rPr lang="en-US" sz="3600" b="1" dirty="0" smtClean="0">
                <a:solidFill>
                  <a:srgbClr val="000099"/>
                </a:solidFill>
                <a:latin typeface="Verdana"/>
              </a:rPr>
              <a:t>Delegados</a:t>
            </a:r>
          </a:p>
          <a:p>
            <a:pPr algn="ctr"/>
            <a:r>
              <a:rPr lang="en-US" sz="3600" b="1" dirty="0" smtClean="0">
                <a:solidFill>
                  <a:srgbClr val="7DD9FF"/>
                </a:solidFill>
                <a:latin typeface="Verdana"/>
              </a:rPr>
              <a:t>82 Suplentes</a:t>
            </a: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18 Miembros JM</a:t>
            </a:r>
            <a:endParaRPr lang="en-US" sz="3200" b="1" dirty="0" smtClean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72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marL="182880"/>
            <a:r>
              <a:rPr lang="en-US" sz="4400" dirty="0" smtClean="0"/>
              <a:t>CSM </a:t>
            </a:r>
            <a:r>
              <a:rPr lang="en-US" sz="4400" dirty="0"/>
              <a:t>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3015" cy="5577948"/>
          </a:xfrm>
          <a:prstGeom prst="rect">
            <a:avLst/>
          </a:prstGeom>
        </p:spPr>
      </p:pic>
      <p:sp>
        <p:nvSpPr>
          <p:cNvPr id="848" name="TextBox 847"/>
          <p:cNvSpPr txBox="1"/>
          <p:nvPr/>
        </p:nvSpPr>
        <p:spPr>
          <a:xfrm>
            <a:off x="1524000" y="3124200"/>
            <a:ext cx="5943600" cy="358140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600" b="1" dirty="0" smtClean="0">
                <a:latin typeface="Verdana"/>
              </a:rPr>
              <a:t>Viaje, </a:t>
            </a:r>
            <a:r>
              <a:rPr lang="en-US" sz="2600" b="1" dirty="0" smtClean="0">
                <a:latin typeface="Verdana"/>
              </a:rPr>
              <a:t>comida, </a:t>
            </a:r>
            <a:r>
              <a:rPr lang="en-US" sz="2600" b="1" dirty="0" smtClean="0">
                <a:latin typeface="Verdana"/>
              </a:rPr>
              <a:t>y hospedaje para</a:t>
            </a:r>
            <a:br>
              <a:rPr lang="en-US" sz="2600" b="1" dirty="0" smtClean="0">
                <a:latin typeface="Verdana"/>
              </a:rPr>
            </a:br>
            <a:r>
              <a:rPr lang="en-US" sz="2600" b="1" dirty="0" smtClean="0">
                <a:latin typeface="Verdana"/>
              </a:rPr>
              <a:t>DRs, DSs, JM, traductores,</a:t>
            </a:r>
            <a:br>
              <a:rPr lang="en-US" sz="2600" b="1" dirty="0" smtClean="0">
                <a:latin typeface="Verdana"/>
              </a:rPr>
            </a:br>
            <a:r>
              <a:rPr lang="en-US" sz="2600" b="1" dirty="0" smtClean="0">
                <a:latin typeface="Verdana"/>
              </a:rPr>
              <a:t>PRH, </a:t>
            </a:r>
            <a:r>
              <a:rPr lang="en-US" sz="2600" b="1" dirty="0" smtClean="0">
                <a:latin typeface="Verdana"/>
              </a:rPr>
              <a:t>y cofacilitadores:</a:t>
            </a:r>
            <a:br>
              <a:rPr lang="en-US" sz="2600" b="1" dirty="0" smtClean="0">
                <a:latin typeface="Verdana"/>
              </a:rPr>
            </a:br>
            <a:r>
              <a:rPr lang="en-US" sz="2800" b="1" dirty="0" smtClean="0">
                <a:latin typeface="Verdana"/>
              </a:rPr>
              <a:t>~$465,000</a:t>
            </a:r>
          </a:p>
          <a:p>
            <a:pPr algn="ctr"/>
            <a:endParaRPr lang="en-US" sz="2400" b="1" dirty="0" smtClean="0">
              <a:latin typeface="Verdana"/>
            </a:endParaRPr>
          </a:p>
          <a:p>
            <a:pPr algn="ctr"/>
            <a:r>
              <a:rPr lang="en-US" sz="2600" b="1" dirty="0" smtClean="0">
                <a:latin typeface="Verdana"/>
              </a:rPr>
              <a:t>Costo para los SMNA:</a:t>
            </a:r>
          </a:p>
          <a:p>
            <a:pPr algn="ctr"/>
            <a:r>
              <a:rPr lang="en-US" sz="2600" b="1" dirty="0" smtClean="0">
                <a:latin typeface="Verdana"/>
              </a:rPr>
              <a:t> casi $300,000 </a:t>
            </a:r>
          </a:p>
          <a:p>
            <a:pPr algn="ctr"/>
            <a:r>
              <a:rPr lang="en-US" sz="2600" b="1" dirty="0" smtClean="0">
                <a:latin typeface="Verdana"/>
              </a:rPr>
              <a:t>Costo para </a:t>
            </a:r>
            <a:r>
              <a:rPr lang="en-US" sz="2600" b="1" dirty="0" smtClean="0">
                <a:latin typeface="Verdana"/>
              </a:rPr>
              <a:t>las </a:t>
            </a:r>
            <a:r>
              <a:rPr lang="en-US" sz="2600" b="1" dirty="0" smtClean="0">
                <a:latin typeface="Verdana"/>
              </a:rPr>
              <a:t>regiones:</a:t>
            </a:r>
          </a:p>
          <a:p>
            <a:pPr algn="ctr"/>
            <a:r>
              <a:rPr lang="en-US" sz="2600" b="1" dirty="0" smtClean="0">
                <a:latin typeface="Verdana"/>
              </a:rPr>
              <a:t> </a:t>
            </a:r>
            <a:r>
              <a:rPr lang="en-US" sz="2800" b="1" dirty="0" smtClean="0">
                <a:latin typeface="Verdana"/>
              </a:rPr>
              <a:t>~$165,000 </a:t>
            </a:r>
          </a:p>
          <a:p>
            <a:pPr algn="ctr"/>
            <a:endParaRPr lang="en-US" sz="2000" b="1" dirty="0" smtClean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24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>
            <a:normAutofit/>
          </a:bodyPr>
          <a:lstStyle/>
          <a:p>
            <a:pPr marL="182880"/>
            <a:r>
              <a:rPr lang="en-US" sz="4400" dirty="0" smtClean="0"/>
              <a:t>Moratoria de </a:t>
            </a:r>
            <a:r>
              <a:rPr lang="es-ES_tradnl" sz="4400" dirty="0" smtClean="0"/>
              <a:t>admisión</a:t>
            </a:r>
            <a:endParaRPr lang="es-ES_tradnl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229600" cy="42672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_tradnl" sz="3600" b="1" dirty="0" smtClean="0">
                <a:solidFill>
                  <a:schemeClr val="tx1"/>
                </a:solidFill>
              </a:rPr>
              <a:t>CSM 2008: Moratoria en la política de admisión hasta después de la CSM 2012.</a:t>
            </a:r>
          </a:p>
          <a:p>
            <a:pPr marL="27432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900" b="1" dirty="0" smtClean="0">
                <a:solidFill>
                  <a:schemeClr val="accent6"/>
                </a:solidFill>
              </a:rPr>
              <a:t>Aprobada por voto verbal</a:t>
            </a:r>
          </a:p>
          <a:p>
            <a:pPr>
              <a:spcAft>
                <a:spcPts val="1200"/>
              </a:spcAft>
            </a:pPr>
            <a:r>
              <a:rPr lang="es-ES_tradnl" sz="3600" b="1" dirty="0" smtClean="0">
                <a:solidFill>
                  <a:schemeClr val="tx1"/>
                </a:solidFill>
              </a:rPr>
              <a:t>CSM 2012: Continuar con el espíritu de la moratoria durante un ciclo </a:t>
            </a:r>
            <a:r>
              <a:rPr lang="es-ES_tradnl" sz="3600" b="1" dirty="0" smtClean="0">
                <a:solidFill>
                  <a:schemeClr val="tx1"/>
                </a:solidFill>
              </a:rPr>
              <a:t>más</a:t>
            </a:r>
            <a:r>
              <a:rPr lang="es-ES_tradnl" sz="3600" b="1" dirty="0" smtClean="0">
                <a:solidFill>
                  <a:schemeClr val="tx1"/>
                </a:solidFill>
              </a:rPr>
              <a:t>, hasta la CSM 2014.</a:t>
            </a:r>
          </a:p>
          <a:p>
            <a:pPr marL="27432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900" b="1" dirty="0" smtClean="0">
                <a:solidFill>
                  <a:schemeClr val="accent6"/>
                </a:solidFill>
              </a:rPr>
              <a:t>Encuesta de </a:t>
            </a:r>
            <a:r>
              <a:rPr lang="es-ES_tradnl" sz="2900" b="1" dirty="0" smtClean="0">
                <a:solidFill>
                  <a:schemeClr val="accent6"/>
                </a:solidFill>
              </a:rPr>
              <a:t>opinión informal </a:t>
            </a:r>
            <a:r>
              <a:rPr lang="es-ES_tradnl" sz="2900" b="1" dirty="0" smtClean="0">
                <a:solidFill>
                  <a:schemeClr val="accent6"/>
                </a:solidFill>
              </a:rPr>
              <a:t>73-20</a:t>
            </a:r>
          </a:p>
          <a:p>
            <a:pPr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9848"/>
          </a:xfrm>
        </p:spPr>
        <p:txBody>
          <a:bodyPr>
            <a:noAutofit/>
          </a:bodyPr>
          <a:lstStyle/>
          <a:p>
            <a:pPr marL="182880"/>
            <a:r>
              <a:rPr lang="en-US" sz="4400" dirty="0" smtClean="0"/>
              <a:t>CSM </a:t>
            </a:r>
            <a:r>
              <a:rPr lang="en-US" dirty="0" smtClean="0"/>
              <a:t>2012 Resolución de ENP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Del </a:t>
            </a:r>
            <a:r>
              <a:rPr lang="es-ES_tradnl" sz="2800" b="1" i="1" dirty="0" smtClean="0">
                <a:solidFill>
                  <a:schemeClr val="accent6">
                    <a:lumMod val="75000"/>
                  </a:schemeClr>
                </a:solidFill>
              </a:rPr>
              <a:t>IAC 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del 2012:</a:t>
            </a:r>
          </a:p>
          <a:p>
            <a:pPr marL="0" indent="0">
              <a:buNone/>
            </a:pPr>
            <a:r>
              <a:rPr lang="es-ES_tradnl" sz="3400" b="1" dirty="0" smtClean="0">
                <a:solidFill>
                  <a:schemeClr val="accent6"/>
                </a:solidFill>
              </a:rPr>
              <a:t>Resolución 8:</a:t>
            </a:r>
            <a:r>
              <a:rPr lang="es-ES_tradnl" sz="3600" b="1" dirty="0" smtClean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r>
              <a:rPr lang="es-ES_tradnl" sz="3600" b="1" dirty="0" smtClean="0">
                <a:solidFill>
                  <a:schemeClr val="accent6"/>
                </a:solidFill>
              </a:rPr>
              <a:t>Los límites geográficos estatales/nacionales/provinciales son el criterio principal a tener en cuenta para la admisión a la Conferencia de Servicio Mundial.</a:t>
            </a:r>
          </a:p>
          <a:p>
            <a:pPr marL="0" indent="0">
              <a:buNone/>
            </a:pPr>
            <a:r>
              <a:rPr lang="es-ES_tradnl" sz="2900" b="1" dirty="0" smtClean="0">
                <a:solidFill>
                  <a:schemeClr val="accent6">
                    <a:lumMod val="75000"/>
                  </a:schemeClr>
                </a:solidFill>
              </a:rPr>
              <a:t>60-46-1-3 (</a:t>
            </a:r>
            <a:r>
              <a:rPr lang="es-ES_tradnl" sz="2900" b="1" dirty="0" smtClean="0">
                <a:solidFill>
                  <a:schemeClr val="accent6">
                    <a:lumMod val="75000"/>
                  </a:schemeClr>
                </a:solidFill>
              </a:rPr>
              <a:t>sí-no-abstención-presente </a:t>
            </a:r>
            <a:r>
              <a:rPr lang="es-ES_tradnl" sz="2900" b="1" dirty="0" smtClean="0">
                <a:solidFill>
                  <a:schemeClr val="accent6">
                    <a:lumMod val="75000"/>
                  </a:schemeClr>
                </a:solidFill>
              </a:rPr>
              <a:t>pero no votó)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87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9848"/>
          </a:xfrm>
        </p:spPr>
        <p:txBody>
          <a:bodyPr>
            <a:noAutofit/>
          </a:bodyPr>
          <a:lstStyle/>
          <a:p>
            <a:pPr marL="182880"/>
            <a:r>
              <a:rPr lang="en-US" dirty="0" smtClean="0"/>
              <a:t>CSM 2014 </a:t>
            </a:r>
            <a:r>
              <a:rPr lang="en-US" dirty="0" err="1" smtClean="0"/>
              <a:t>Moción</a:t>
            </a:r>
            <a:r>
              <a:rPr lang="en-US" dirty="0" smtClean="0"/>
              <a:t> </a:t>
            </a:r>
            <a:r>
              <a:rPr lang="en-US" dirty="0" smtClean="0"/>
              <a:t>2: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Del </a:t>
            </a:r>
            <a:r>
              <a:rPr lang="es-ES_tradnl" sz="2800" b="1" i="1" dirty="0" smtClean="0">
                <a:solidFill>
                  <a:schemeClr val="accent6">
                    <a:lumMod val="75000"/>
                  </a:schemeClr>
                </a:solidFill>
              </a:rPr>
              <a:t>IAC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s-ES_tradnl" sz="3600" b="1" dirty="0" smtClean="0">
                <a:solidFill>
                  <a:schemeClr val="accent6"/>
                </a:solidFill>
              </a:rPr>
              <a:t>Adoptar la siguiente política de la CSM: “Los escaños en la reunión bienal de la CSM están limitados a un delegado por región”. </a:t>
            </a:r>
          </a:p>
          <a:p>
            <a:pPr marL="0" indent="0">
              <a:buNone/>
            </a:pPr>
            <a:r>
              <a:rPr lang="es-ES_tradnl" sz="3600" b="1" dirty="0" smtClean="0">
                <a:solidFill>
                  <a:schemeClr val="accent6"/>
                </a:solidFill>
              </a:rPr>
              <a:t>Propósito: </a:t>
            </a:r>
            <a:r>
              <a:rPr lang="es-ES_tradnl" sz="3600" dirty="0" smtClean="0">
                <a:solidFill>
                  <a:schemeClr val="accent6"/>
                </a:solidFill>
              </a:rPr>
              <a:t>Reducir el tamaño y el costo de la CSM y crear un ambiente más propicio para la toma de decisiones basada en la discusión. </a:t>
            </a:r>
            <a:endParaRPr kumimoji="0" lang="es-ES_tradnl" sz="3200" b="0" i="0" u="none" strike="noStrike" kern="0" cap="none" spc="0" normalizeH="0" baseline="0" noProof="0" dirty="0" smtClean="0">
              <a:ln>
                <a:noFill/>
              </a:ln>
              <a:solidFill>
                <a:srgbClr val="008700">
                  <a:lumMod val="50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10058400" cy="1069848"/>
          </a:xfrm>
        </p:spPr>
        <p:txBody>
          <a:bodyPr>
            <a:noAutofit/>
          </a:bodyPr>
          <a:lstStyle/>
          <a:p>
            <a:r>
              <a:rPr lang="en-US" sz="3600" dirty="0" smtClean="0"/>
              <a:t> CSM 2014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200" dirty="0" err="1" smtClean="0"/>
              <a:t>Planificar</a:t>
            </a:r>
            <a:r>
              <a:rPr lang="en-US" sz="4200" dirty="0" smtClean="0"/>
              <a:t> </a:t>
            </a:r>
            <a:r>
              <a:rPr lang="en-US" sz="4200" dirty="0" err="1" smtClean="0"/>
              <a:t>nuestras</a:t>
            </a:r>
            <a:r>
              <a:rPr lang="en-US" sz="4200" dirty="0" smtClean="0"/>
              <a:t> </a:t>
            </a:r>
            <a:r>
              <a:rPr lang="en-US" sz="4200" dirty="0" err="1" smtClean="0"/>
              <a:t>sesiones</a:t>
            </a:r>
            <a:r>
              <a:rPr lang="en-US" sz="4200" dirty="0" smtClean="0"/>
              <a:t> </a:t>
            </a:r>
            <a:r>
              <a:rPr lang="en-US" sz="4200" dirty="0" err="1" smtClean="0"/>
              <a:t>futuras</a:t>
            </a:r>
            <a:endParaRPr lang="en-US" sz="4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71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4000" b="1" i="0" u="none" strike="noStrike" kern="0" cap="none" spc="0" normalizeH="0" baseline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¿Cómo </a:t>
            </a:r>
            <a:r>
              <a:rPr kumimoji="0" lang="es-ES_tradnl" sz="4000" b="1" i="0" u="none" strike="noStrike" kern="0" cap="none" spc="0" normalizeH="0" baseline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podemos prestar</a:t>
            </a:r>
            <a:r>
              <a:rPr kumimoji="0" lang="es-ES_tradnl" sz="4000" b="1" i="0" u="none" strike="noStrike" kern="0" cap="none" spc="0" normalizeH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servicio a </a:t>
            </a:r>
            <a:r>
              <a:rPr kumimoji="0" lang="es-ES_tradnl" sz="4000" b="1" i="0" u="none" strike="noStrike" kern="0" cap="none" spc="0" normalizeH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 </a:t>
            </a:r>
            <a:r>
              <a:rPr kumimoji="0" lang="es-ES_tradnl" sz="4000" b="1" i="0" u="none" strike="noStrike" kern="0" cap="none" spc="0" normalizeH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necesidades de NA y planificar el futuro de la </a:t>
            </a:r>
            <a:r>
              <a:rPr kumimoji="0" lang="es-ES_tradnl" sz="4000" b="1" i="0" u="none" strike="noStrike" kern="0" cap="none" spc="0" normalizeH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CSM?</a:t>
            </a:r>
            <a:r>
              <a:rPr kumimoji="0" lang="es-ES_tradnl" sz="4000" b="1" i="0" u="none" strike="noStrike" kern="0" cap="none" spc="0" normalizeH="0" baseline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s-ES_tradnl" sz="4000" b="1" i="0" u="none" strike="noStrike" kern="0" cap="none" spc="0" normalizeH="0" baseline="0" dirty="0" smtClean="0">
              <a:ln>
                <a:noFill/>
              </a:ln>
              <a:solidFill>
                <a:srgbClr val="0028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4000" b="1" i="0" u="none" strike="noStrike" kern="0" cap="none" spc="0" normalizeH="0" baseline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 tomaron decisiones en la CSM.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4000" b="1" i="0" u="none" strike="noStrike" kern="0" cap="none" spc="0" normalizeH="0" baseline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Discusión en</a:t>
            </a:r>
            <a:r>
              <a:rPr kumimoji="0" lang="es-ES_tradnl" sz="4000" b="1" i="0" u="none" strike="noStrike" kern="0" cap="none" spc="0" normalizeH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curso</a:t>
            </a:r>
            <a:r>
              <a:rPr kumimoji="0" lang="es-ES_tradnl" sz="4000" b="1" i="0" u="none" strike="noStrike" kern="0" cap="none" spc="0" normalizeH="0" baseline="0" dirty="0" smtClean="0">
                <a:ln>
                  <a:noFill/>
                </a:ln>
                <a:solidFill>
                  <a:srgbClr val="002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Juntos le daremos forma a nuestro futuro colectivo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87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4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4957</TotalTime>
  <Words>4028</Words>
  <Application>Microsoft Office PowerPoint</Application>
  <PresentationFormat>On-screen Show (4:3)</PresentationFormat>
  <Paragraphs>419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CommercialScript BT</vt:lpstr>
      <vt:lpstr>Verdana</vt:lpstr>
      <vt:lpstr>Wingdings 2</vt:lpstr>
      <vt:lpstr>Clarity</vt:lpstr>
      <vt:lpstr>PowerPoint Presentation</vt:lpstr>
      <vt:lpstr>Antecedentes</vt:lpstr>
      <vt:lpstr>LA CSM en la actualidad</vt:lpstr>
      <vt:lpstr>CSM 2014</vt:lpstr>
      <vt:lpstr>CSM 2014</vt:lpstr>
      <vt:lpstr>Moratoria de admisión</vt:lpstr>
      <vt:lpstr>CSM 2012 Resolución de ENP</vt:lpstr>
      <vt:lpstr>CSM 2014 Moción 2:</vt:lpstr>
      <vt:lpstr> CSM 2014  Planificar nuestras sesiones futuras</vt:lpstr>
      <vt:lpstr>CSM 2014 Sesiones de planificar nuestro futuro</vt:lpstr>
      <vt:lpstr>CSM 2014 Sesiones de planificar nuestro futuro</vt:lpstr>
      <vt:lpstr>CSM 2014 Sesiones de planificar nuestro futuro</vt:lpstr>
      <vt:lpstr>CSM 2014 Sesiones de planificar nuestro futuro</vt:lpstr>
      <vt:lpstr> Foros zonales</vt:lpstr>
      <vt:lpstr>Mapa zonal </vt:lpstr>
      <vt:lpstr>Zonas / regiones que están admitidos</vt:lpstr>
      <vt:lpstr>Zonas / regiones que no están admitidas</vt:lpstr>
      <vt:lpstr>Zonas / regiones que no están admitidas</vt:lpstr>
      <vt:lpstr>Zonas / regiones que no están admitidas</vt:lpstr>
      <vt:lpstr>Zonas / regiones que no están admitidas</vt:lpstr>
      <vt:lpstr>Zonas de la CSM</vt:lpstr>
      <vt:lpstr>CSM 2014</vt:lpstr>
      <vt:lpstr>CSM Si todos los miembros de las zonas tuviesen admisión</vt:lpstr>
      <vt:lpstr>CSM Si se admitieran a todos los otros países</vt:lpstr>
      <vt:lpstr>CSM 2014 Sesiones de planificar nuestro futuro </vt:lpstr>
      <vt:lpstr> Mapa mental:  Por qué nos reunimos  </vt:lpstr>
      <vt:lpstr>PowerPoint Presentation</vt:lpstr>
    </vt:vector>
  </TitlesOfParts>
  <Company>NAWS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Jenkins</dc:creator>
  <cp:lastModifiedBy>Shane Colter</cp:lastModifiedBy>
  <cp:revision>321</cp:revision>
  <cp:lastPrinted>2015-11-10T19:58:14Z</cp:lastPrinted>
  <dcterms:created xsi:type="dcterms:W3CDTF">2015-05-06T22:52:48Z</dcterms:created>
  <dcterms:modified xsi:type="dcterms:W3CDTF">2015-11-23T20:29:38Z</dcterms:modified>
</cp:coreProperties>
</file>