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handoutMasterIdLst>
    <p:handoutMasterId r:id="rId30"/>
  </p:handoutMasterIdLst>
  <p:sldIdLst>
    <p:sldId id="256" r:id="rId2"/>
    <p:sldId id="305" r:id="rId3"/>
    <p:sldId id="300" r:id="rId4"/>
    <p:sldId id="299" r:id="rId5"/>
    <p:sldId id="311" r:id="rId6"/>
    <p:sldId id="308" r:id="rId7"/>
    <p:sldId id="302" r:id="rId8"/>
    <p:sldId id="307" r:id="rId9"/>
    <p:sldId id="298" r:id="rId10"/>
    <p:sldId id="313" r:id="rId11"/>
    <p:sldId id="272" r:id="rId12"/>
    <p:sldId id="273" r:id="rId13"/>
    <p:sldId id="274" r:id="rId14"/>
    <p:sldId id="304" r:id="rId15"/>
    <p:sldId id="287" r:id="rId16"/>
    <p:sldId id="288" r:id="rId17"/>
    <p:sldId id="289" r:id="rId18"/>
    <p:sldId id="290" r:id="rId19"/>
    <p:sldId id="291" r:id="rId20"/>
    <p:sldId id="292" r:id="rId21"/>
    <p:sldId id="294" r:id="rId22"/>
    <p:sldId id="309" r:id="rId23"/>
    <p:sldId id="295" r:id="rId24"/>
    <p:sldId id="310" r:id="rId25"/>
    <p:sldId id="275" r:id="rId26"/>
    <p:sldId id="314" r:id="rId27"/>
    <p:sldId id="284" r:id="rId2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 Jenkins" initials="DJ" lastIdx="4" clrIdx="0"/>
  <p:cmAuthor id="1" name="Travis Koplow" initials="TK" lastIdx="5" clrIdx="1">
    <p:extLst>
      <p:ext uri="{19B8F6BF-5375-455C-9EA6-DF929625EA0E}">
        <p15:presenceInfo xmlns:p15="http://schemas.microsoft.com/office/powerpoint/2012/main" userId="S-1-5-21-1752581467-1810641152-996637233-11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1381A"/>
    <a:srgbClr val="ED2811"/>
    <a:srgbClr val="33CC33"/>
    <a:srgbClr val="7DD9FF"/>
    <a:srgbClr val="3366FF"/>
    <a:srgbClr val="000099"/>
    <a:srgbClr val="6699FF"/>
    <a:srgbClr val="66CCFF"/>
    <a:srgbClr val="99CCFF"/>
    <a:srgbClr val="461E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61" autoAdjust="0"/>
    <p:restoredTop sz="70049" autoAdjust="0"/>
  </p:normalViewPr>
  <p:slideViewPr>
    <p:cSldViewPr>
      <p:cViewPr varScale="1">
        <p:scale>
          <a:sx n="52" d="100"/>
          <a:sy n="52" d="100"/>
        </p:scale>
        <p:origin x="730" y="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2" d="100"/>
          <a:sy n="12" d="100"/>
        </p:scale>
        <p:origin x="188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33D70F4C-049F-4DA4-BDCF-8DA9D58AE5A8}" type="datetimeFigureOut">
              <a:rPr lang="en-US" smtClean="0"/>
              <a:t>11/11/2015</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9FC84028-E7EA-405E-849C-9C198F3ABC3E}" type="slidenum">
              <a:rPr lang="en-US" smtClean="0"/>
              <a:t>‹#›</a:t>
            </a:fld>
            <a:endParaRPr lang="en-US"/>
          </a:p>
        </p:txBody>
      </p:sp>
    </p:spTree>
    <p:extLst>
      <p:ext uri="{BB962C8B-B14F-4D97-AF65-F5344CB8AC3E}">
        <p14:creationId xmlns:p14="http://schemas.microsoft.com/office/powerpoint/2010/main" val="3889197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A9EC3BF8-AA01-4F15-9F7B-9B02585A75F7}" type="datetimeFigureOut">
              <a:rPr lang="en-US" smtClean="0"/>
              <a:t>11/11/2015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AD153C7-D736-498F-BE05-BE6DC5D71C35}" type="slidenum">
              <a:rPr lang="en-US" smtClean="0"/>
              <a:t>‹#›</a:t>
            </a:fld>
            <a:endParaRPr lang="en-US"/>
          </a:p>
        </p:txBody>
      </p:sp>
    </p:spTree>
    <p:extLst>
      <p:ext uri="{BB962C8B-B14F-4D97-AF65-F5344CB8AC3E}">
        <p14:creationId xmlns:p14="http://schemas.microsoft.com/office/powerpoint/2010/main" val="127436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a.org/futur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PowerPoint/video is part of an ongoing discussion about the future of the World Service Conference and the challenges we face related to sustainability and effectiveness. It is intended primarily for delegates to use in their regions to inform and gather input from members in preparation for discussions at the upcoming World Service Conference, but any interested member is encouraged to watch the video and participate in the discussion. The PowerPoint/video should give you a sense of the current composition of the Conference, where we could be headed, and why we need to think about a sustainable solution for seating. An informed group conscience always makes better decisions.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AD153C7-D736-498F-BE05-BE6DC5D71C35}" type="slidenum">
              <a:rPr lang="en-US" smtClean="0"/>
              <a:t>1</a:t>
            </a:fld>
            <a:endParaRPr lang="en-US"/>
          </a:p>
        </p:txBody>
      </p:sp>
    </p:spTree>
    <p:extLst>
      <p:ext uri="{BB962C8B-B14F-4D97-AF65-F5344CB8AC3E}">
        <p14:creationId xmlns:p14="http://schemas.microsoft.com/office/powerpoint/2010/main" val="2529196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Planning Our Future sessions at WSC 2014 began by reviewing some of the history of these issues, we asked the 212 Conference participants, who came from 112 regions in 40 countries, and speaking 21 languages, to identify the needs of NA now and for the next five years.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Because the Conference is too large to hear from everyone in one session, we had to break into five smaller groups to have these discussions.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D153C7-D736-498F-BE05-BE6DC5D71C35}" type="slidenum">
              <a:rPr lang="en-US" smtClean="0"/>
              <a:t>10</a:t>
            </a:fld>
            <a:endParaRPr lang="en-US"/>
          </a:p>
        </p:txBody>
      </p:sp>
    </p:spTree>
    <p:extLst>
      <p:ext uri="{BB962C8B-B14F-4D97-AF65-F5344CB8AC3E}">
        <p14:creationId xmlns:p14="http://schemas.microsoft.com/office/powerpoint/2010/main" val="3202080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of the most amazing things about each of these sessions was the degree to which the five breakout rooms prioritized similar things. What you see on the screen is a collapsed version of the mind map that resulted from those discussions. A full version of the mind map is posted at www.na.org/future </a:t>
            </a:r>
          </a:p>
          <a:p>
            <a:endParaRPr lang="en-US" dirty="0"/>
          </a:p>
        </p:txBody>
      </p:sp>
      <p:sp>
        <p:nvSpPr>
          <p:cNvPr id="4" name="Slide Number Placeholder 3"/>
          <p:cNvSpPr>
            <a:spLocks noGrp="1"/>
          </p:cNvSpPr>
          <p:nvPr>
            <p:ph type="sldNum" sz="quarter" idx="10"/>
          </p:nvPr>
        </p:nvSpPr>
        <p:spPr/>
        <p:txBody>
          <a:bodyPr/>
          <a:lstStyle/>
          <a:p>
            <a:fld id="{FAD153C7-D736-498F-BE05-BE6DC5D71C35}" type="slidenum">
              <a:rPr lang="en-US" smtClean="0"/>
              <a:t>11</a:t>
            </a:fld>
            <a:endParaRPr lang="en-US"/>
          </a:p>
        </p:txBody>
      </p:sp>
    </p:spTree>
    <p:extLst>
      <p:ext uri="{BB962C8B-B14F-4D97-AF65-F5344CB8AC3E}">
        <p14:creationId xmlns:p14="http://schemas.microsoft.com/office/powerpoint/2010/main" val="1841429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the discussion about needs, the next session focused on what Conference participants considered the most important roles and reasons for a worldwide service body to come together to help meet some of those needs. Again, the results from the five breakout rooms were remarkably similar—the five main reasons being community building, legal responsibilities, oversight, vision and purpose, and global coordination/sharing best practices. On screen is a collapsed version of the mind map that resulted from those discussions. A full version is posted at www.na.org/future.</a:t>
            </a:r>
          </a:p>
          <a:p>
            <a:endParaRPr lang="en-US" dirty="0"/>
          </a:p>
        </p:txBody>
      </p:sp>
      <p:sp>
        <p:nvSpPr>
          <p:cNvPr id="4" name="Slide Number Placeholder 3"/>
          <p:cNvSpPr>
            <a:spLocks noGrp="1"/>
          </p:cNvSpPr>
          <p:nvPr>
            <p:ph type="sldNum" sz="quarter" idx="10"/>
          </p:nvPr>
        </p:nvSpPr>
        <p:spPr/>
        <p:txBody>
          <a:bodyPr/>
          <a:lstStyle/>
          <a:p>
            <a:fld id="{FAD153C7-D736-498F-BE05-BE6DC5D71C35}" type="slidenum">
              <a:rPr lang="en-US" smtClean="0"/>
              <a:t>12</a:t>
            </a:fld>
            <a:endParaRPr lang="en-US"/>
          </a:p>
        </p:txBody>
      </p:sp>
    </p:spTree>
    <p:extLst>
      <p:ext uri="{BB962C8B-B14F-4D97-AF65-F5344CB8AC3E}">
        <p14:creationId xmlns:p14="http://schemas.microsoft.com/office/powerpoint/2010/main" val="70514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we collected and combined the results for the reasons to have a worldwide body, the next discussion looked at possible options for the future of that body.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results of that discussion—and it was a </a:t>
            </a:r>
            <a:r>
              <a:rPr lang="en-US" sz="1200" b="1" kern="1200" dirty="0" smtClean="0">
                <a:solidFill>
                  <a:schemeClr val="tx1"/>
                </a:solidFill>
                <a:effectLst/>
                <a:latin typeface="+mn-lt"/>
                <a:ea typeface="+mn-ea"/>
                <a:cs typeface="+mn-cs"/>
              </a:rPr>
              <a:t>discussion, </a:t>
            </a:r>
            <a:r>
              <a:rPr lang="en-US" sz="1200" kern="1200" dirty="0" smtClean="0">
                <a:solidFill>
                  <a:schemeClr val="tx1"/>
                </a:solidFill>
                <a:effectLst/>
                <a:latin typeface="+mn-lt"/>
                <a:ea typeface="+mn-ea"/>
                <a:cs typeface="+mn-cs"/>
              </a:rPr>
              <a:t>not a </a:t>
            </a:r>
            <a:r>
              <a:rPr lang="en-US" sz="1200" b="1" kern="1200" dirty="0" smtClean="0">
                <a:solidFill>
                  <a:schemeClr val="tx1"/>
                </a:solidFill>
                <a:effectLst/>
                <a:latin typeface="+mn-lt"/>
                <a:ea typeface="+mn-ea"/>
                <a:cs typeface="+mn-cs"/>
              </a:rPr>
              <a:t>decision</a:t>
            </a:r>
            <a:r>
              <a:rPr lang="en-US" sz="1200" kern="1200" dirty="0" smtClean="0">
                <a:solidFill>
                  <a:schemeClr val="tx1"/>
                </a:solidFill>
                <a:effectLst/>
                <a:latin typeface="+mn-lt"/>
                <a:ea typeface="+mn-ea"/>
                <a:cs typeface="+mn-cs"/>
              </a:rPr>
              <a:t>—were that a substantial majority of conference participants seemed to favor some form of zonal seating at the WSC, though not necessarily zones in their current functions and composition. </a:t>
            </a:r>
            <a:r>
              <a:rPr lang="en-US" sz="1200" b="1" kern="1200" dirty="0" smtClean="0">
                <a:solidFill>
                  <a:schemeClr val="tx1"/>
                </a:solidFill>
                <a:effectLst/>
                <a:latin typeface="+mn-lt"/>
                <a:ea typeface="+mn-ea"/>
                <a:cs typeface="+mn-cs"/>
              </a:rPr>
              <a:t>This was a discussion, not a decision.</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D153C7-D736-498F-BE05-BE6DC5D71C35}" type="slidenum">
              <a:rPr lang="en-US" smtClean="0"/>
              <a:t>13</a:t>
            </a:fld>
            <a:endParaRPr lang="en-US"/>
          </a:p>
        </p:txBody>
      </p:sp>
    </p:spTree>
    <p:extLst>
      <p:ext uri="{BB962C8B-B14F-4D97-AF65-F5344CB8AC3E}">
        <p14:creationId xmlns:p14="http://schemas.microsoft.com/office/powerpoint/2010/main" val="3551996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Part of the discussion at the Conference and the focus since then has been on the differences in zones’ focus and purpose and in their make-up. </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 Guide to World Services in NA</a:t>
            </a:r>
            <a:r>
              <a:rPr lang="en-US" sz="1200" kern="1200" dirty="0" smtClean="0">
                <a:solidFill>
                  <a:schemeClr val="tx1"/>
                </a:solidFill>
                <a:effectLst/>
                <a:latin typeface="+mn-lt"/>
                <a:ea typeface="+mn-ea"/>
                <a:cs typeface="+mn-cs"/>
              </a:rPr>
              <a:t> describes zones as “service-oriented sharing and/or business sessions that provide the means by which NA communities can communicate, cooperate, and grow with one another.”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PowerPoint/video is part of a package that has two other pieces both of which go into more detail about the role and make-up of zones. One is a compilation of results from a workshop done at many zones and throughout the fellowship on the Role of Zones. The other is a collection of “data snapshots” that tries to give a picture of each zone today. You can find those materials on the page: www.na.org/future. </a:t>
            </a:r>
          </a:p>
          <a:p>
            <a:endParaRPr lang="en-US" dirty="0"/>
          </a:p>
        </p:txBody>
      </p:sp>
      <p:sp>
        <p:nvSpPr>
          <p:cNvPr id="4" name="Slide Number Placeholder 3"/>
          <p:cNvSpPr>
            <a:spLocks noGrp="1"/>
          </p:cNvSpPr>
          <p:nvPr>
            <p:ph type="sldNum" sz="quarter" idx="10"/>
          </p:nvPr>
        </p:nvSpPr>
        <p:spPr/>
        <p:txBody>
          <a:bodyPr/>
          <a:lstStyle/>
          <a:p>
            <a:fld id="{FAD153C7-D736-498F-BE05-BE6DC5D71C35}" type="slidenum">
              <a:rPr lang="en-US" smtClean="0"/>
              <a:t>14</a:t>
            </a:fld>
            <a:endParaRPr lang="en-US"/>
          </a:p>
        </p:txBody>
      </p:sp>
    </p:spTree>
    <p:extLst>
      <p:ext uri="{BB962C8B-B14F-4D97-AF65-F5344CB8AC3E}">
        <p14:creationId xmlns:p14="http://schemas.microsoft.com/office/powerpoint/2010/main" val="452011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Currently there are 15 zones. Here’s a map of them. You can find a link to this map at www.na.org/future.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World Services visits each zonal forum every Conference cycle. While some zonal forums meet infrequently and do not provide any direct service beyond their meetings, others are integral to the ongoing development and growth of NA communities.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We’re going to talk a bit more now about zones and their member regions. This should give you a sense of the current composition of the Conference, where we could be headed, and why we need to think about a sustainable solution for seating.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D153C7-D736-498F-BE05-BE6DC5D71C35}" type="slidenum">
              <a:rPr lang="en-US" smtClean="0"/>
              <a:t>15</a:t>
            </a:fld>
            <a:endParaRPr lang="en-US"/>
          </a:p>
        </p:txBody>
      </p:sp>
    </p:spTree>
    <p:extLst>
      <p:ext uri="{BB962C8B-B14F-4D97-AF65-F5344CB8AC3E}">
        <p14:creationId xmlns:p14="http://schemas.microsoft.com/office/powerpoint/2010/main" val="831615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eight US zonal forums: Autonomy, Midwest, Northeast, Plains States, Rocky Mountain, Southeast, Southern, and Western States. And there are seven zonal forums outside the US: the </a:t>
            </a:r>
            <a:r>
              <a:rPr lang="en-US" sz="1200" kern="1200" dirty="0" err="1" smtClean="0">
                <a:solidFill>
                  <a:schemeClr val="tx1"/>
                </a:solidFill>
                <a:effectLst/>
                <a:latin typeface="+mn-lt"/>
                <a:ea typeface="+mn-ea"/>
                <a:cs typeface="+mn-cs"/>
              </a:rPr>
              <a:t>Afri</a:t>
            </a:r>
            <a:r>
              <a:rPr lang="en-US" sz="1200" kern="1200" dirty="0" smtClean="0">
                <a:solidFill>
                  <a:schemeClr val="tx1"/>
                </a:solidFill>
                <a:effectLst/>
                <a:latin typeface="+mn-lt"/>
                <a:ea typeface="+mn-ea"/>
                <a:cs typeface="+mn-cs"/>
              </a:rPr>
              <a:t>-Can, Asia Pacific, Brazilian, Canadian Assembly, European Delegates Meeting, Latin American, and Russia zones.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Two of those zones have only one seated region, and one zone has only two seated regions, but looking deeper we find…</a:t>
            </a:r>
          </a:p>
          <a:p>
            <a:endParaRPr lang="en-US" dirty="0"/>
          </a:p>
        </p:txBody>
      </p:sp>
      <p:sp>
        <p:nvSpPr>
          <p:cNvPr id="4" name="Slide Number Placeholder 3"/>
          <p:cNvSpPr>
            <a:spLocks noGrp="1"/>
          </p:cNvSpPr>
          <p:nvPr>
            <p:ph type="sldNum" sz="quarter" idx="10"/>
          </p:nvPr>
        </p:nvSpPr>
        <p:spPr/>
        <p:txBody>
          <a:bodyPr/>
          <a:lstStyle/>
          <a:p>
            <a:fld id="{FAD153C7-D736-498F-BE05-BE6DC5D71C35}" type="slidenum">
              <a:rPr lang="en-US" smtClean="0"/>
              <a:t>16</a:t>
            </a:fld>
            <a:endParaRPr lang="en-US"/>
          </a:p>
        </p:txBody>
      </p:sp>
    </p:spTree>
    <p:extLst>
      <p:ext uri="{BB962C8B-B14F-4D97-AF65-F5344CB8AC3E}">
        <p14:creationId xmlns:p14="http://schemas.microsoft.com/office/powerpoint/2010/main" val="1786227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Although the </a:t>
            </a:r>
            <a:r>
              <a:rPr lang="en-US" sz="1200" kern="1200" dirty="0" err="1" smtClean="0">
                <a:solidFill>
                  <a:schemeClr val="tx1"/>
                </a:solidFill>
                <a:effectLst/>
                <a:latin typeface="+mn-lt"/>
                <a:ea typeface="+mn-ea"/>
                <a:cs typeface="+mn-cs"/>
              </a:rPr>
              <a:t>Afri</a:t>
            </a:r>
            <a:r>
              <a:rPr lang="en-US" sz="1200" kern="1200" dirty="0" smtClean="0">
                <a:solidFill>
                  <a:schemeClr val="tx1"/>
                </a:solidFill>
                <a:effectLst/>
                <a:latin typeface="+mn-lt"/>
                <a:ea typeface="+mn-ea"/>
                <a:cs typeface="+mn-cs"/>
              </a:rPr>
              <a:t>-Can zone has only one seated region, they have 13 unseated NA communities participating. Russia has four unseated regions participating, and Brazil has two seated regions and seven that are not seated.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Latin American Zonal Forum has 16 Seated Regions and 5 unseated.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D153C7-D736-498F-BE05-BE6DC5D71C35}" type="slidenum">
              <a:rPr lang="en-US" smtClean="0"/>
              <a:t>17</a:t>
            </a:fld>
            <a:endParaRPr lang="en-US"/>
          </a:p>
        </p:txBody>
      </p:sp>
    </p:spTree>
    <p:extLst>
      <p:ext uri="{BB962C8B-B14F-4D97-AF65-F5344CB8AC3E}">
        <p14:creationId xmlns:p14="http://schemas.microsoft.com/office/powerpoint/2010/main" val="3814073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we look at the Asia Pacific Forum, and the European Delegates Meeting (Asia’s Zone and Europe’s Zone) we find 34 more NA communities participating who are not seated but eventually may want to be. Again, we have to note that the NA communities in many countries in places like the </a:t>
            </a:r>
            <a:r>
              <a:rPr lang="en-US" sz="1200" kern="1200" dirty="0" err="1" smtClean="0">
                <a:solidFill>
                  <a:schemeClr val="tx1"/>
                </a:solidFill>
                <a:effectLst/>
                <a:latin typeface="+mn-lt"/>
                <a:ea typeface="+mn-ea"/>
                <a:cs typeface="+mn-cs"/>
              </a:rPr>
              <a:t>Afri</a:t>
            </a:r>
            <a:r>
              <a:rPr lang="en-US" sz="1200" kern="1200" dirty="0" smtClean="0">
                <a:solidFill>
                  <a:schemeClr val="tx1"/>
                </a:solidFill>
                <a:effectLst/>
                <a:latin typeface="+mn-lt"/>
                <a:ea typeface="+mn-ea"/>
                <a:cs typeface="+mn-cs"/>
              </a:rPr>
              <a:t>-Can zone and the Asia Pacific Forum are still very small—not yet what one might call “regions.” Nonetheless, we know NA will grow and we need to plan for a future when these communities are larger.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AD153C7-D736-498F-BE05-BE6DC5D71C35}" type="slidenum">
              <a:rPr lang="en-US" smtClean="0"/>
              <a:t>18</a:t>
            </a:fld>
            <a:endParaRPr lang="en-US"/>
          </a:p>
        </p:txBody>
      </p:sp>
    </p:spTree>
    <p:extLst>
      <p:ext uri="{BB962C8B-B14F-4D97-AF65-F5344CB8AC3E}">
        <p14:creationId xmlns:p14="http://schemas.microsoft.com/office/powerpoint/2010/main" val="2190400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only five unseated regions in the US and Canadian zones. Some might argue that this is due to the age of the Fellowship in the US, that these regions have plateaued in growth. However, it’s also true that the seating moratoriums on regions, particularly on regions resulting from a split, may have discouraged the formation of new regions.</a:t>
            </a:r>
          </a:p>
          <a:p>
            <a:endParaRPr lang="en-US" dirty="0"/>
          </a:p>
        </p:txBody>
      </p:sp>
      <p:sp>
        <p:nvSpPr>
          <p:cNvPr id="4" name="Slide Number Placeholder 3"/>
          <p:cNvSpPr>
            <a:spLocks noGrp="1"/>
          </p:cNvSpPr>
          <p:nvPr>
            <p:ph type="sldNum" sz="quarter" idx="10"/>
          </p:nvPr>
        </p:nvSpPr>
        <p:spPr/>
        <p:txBody>
          <a:bodyPr/>
          <a:lstStyle/>
          <a:p>
            <a:fld id="{FAD153C7-D736-498F-BE05-BE6DC5D71C35}" type="slidenum">
              <a:rPr lang="en-US" smtClean="0"/>
              <a:t>19</a:t>
            </a:fld>
            <a:endParaRPr lang="en-US"/>
          </a:p>
        </p:txBody>
      </p:sp>
    </p:spTree>
    <p:extLst>
      <p:ext uri="{BB962C8B-B14F-4D97-AF65-F5344CB8AC3E}">
        <p14:creationId xmlns:p14="http://schemas.microsoft.com/office/powerpoint/2010/main" val="733854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Conference’s continual growth impacts both its effectiveness and the cost to implement it. There have been discussions and workgroups considering the future of seating at the WSC for almost 30 years, but, we have not been able to come to a collective decision about the future. For background information see the Conference Report essay posted at </a:t>
            </a:r>
            <a:r>
              <a:rPr lang="en-US" sz="1200" u="sng" kern="1200" dirty="0" smtClean="0">
                <a:solidFill>
                  <a:schemeClr val="tx1"/>
                </a:solidFill>
                <a:effectLst/>
                <a:latin typeface="+mn-lt"/>
                <a:ea typeface="+mn-ea"/>
                <a:cs typeface="+mn-cs"/>
                <a:hlinkClick r:id="rId3"/>
              </a:rPr>
              <a:t>www.na.org/future</a:t>
            </a:r>
            <a:r>
              <a:rPr lang="en-US" sz="1200" kern="1200" dirty="0" smtClean="0">
                <a:solidFill>
                  <a:schemeClr val="tx1"/>
                </a:solidFill>
                <a:effectLst/>
                <a:latin typeface="+mn-lt"/>
                <a:ea typeface="+mn-ea"/>
                <a:cs typeface="+mn-cs"/>
              </a:rPr>
              <a:t>. At WSC 2014, we tried to restart the conversation; we scheduled a series of discussion sessions called Planning our Future to talk together about options for the future of the WSC—what would an effective and sustainable Conference look like in the future. No decisions were made at the Conference. The sessions were intended to be part of an ongoing discussion, and this workshop is part of the next steps in that discussion. We have a real opportunity to shape our future together by sharing this information, gathering ideas, and continuing the conversation at WSC 2016. </a:t>
            </a:r>
          </a:p>
          <a:p>
            <a:pPr defTabSz="933237">
              <a:defRPr/>
            </a:pPr>
            <a:endParaRPr lang="en-US" dirty="0"/>
          </a:p>
        </p:txBody>
      </p:sp>
      <p:sp>
        <p:nvSpPr>
          <p:cNvPr id="4" name="Slide Number Placeholder 3"/>
          <p:cNvSpPr>
            <a:spLocks noGrp="1"/>
          </p:cNvSpPr>
          <p:nvPr>
            <p:ph type="sldNum" sz="quarter" idx="10"/>
          </p:nvPr>
        </p:nvSpPr>
        <p:spPr/>
        <p:txBody>
          <a:bodyPr/>
          <a:lstStyle/>
          <a:p>
            <a:fld id="{FAD153C7-D736-498F-BE05-BE6DC5D71C35}" type="slidenum">
              <a:rPr lang="en-US" smtClean="0"/>
              <a:t>2</a:t>
            </a:fld>
            <a:endParaRPr lang="en-US"/>
          </a:p>
        </p:txBody>
      </p:sp>
    </p:spTree>
    <p:extLst>
      <p:ext uri="{BB962C8B-B14F-4D97-AF65-F5344CB8AC3E}">
        <p14:creationId xmlns:p14="http://schemas.microsoft.com/office/powerpoint/2010/main" val="784126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Looking at unseated regions in each zone still does not give us a full picture of where our Fellowship growth is headed.</a:t>
            </a:r>
          </a:p>
          <a:p>
            <a:endParaRPr lang="en-US" dirty="0"/>
          </a:p>
        </p:txBody>
      </p:sp>
      <p:sp>
        <p:nvSpPr>
          <p:cNvPr id="4" name="Slide Number Placeholder 3"/>
          <p:cNvSpPr>
            <a:spLocks noGrp="1"/>
          </p:cNvSpPr>
          <p:nvPr>
            <p:ph type="sldNum" sz="quarter" idx="10"/>
          </p:nvPr>
        </p:nvSpPr>
        <p:spPr/>
        <p:txBody>
          <a:bodyPr/>
          <a:lstStyle/>
          <a:p>
            <a:fld id="{FAD153C7-D736-498F-BE05-BE6DC5D71C35}" type="slidenum">
              <a:rPr lang="en-US" smtClean="0"/>
              <a:t>20</a:t>
            </a:fld>
            <a:endParaRPr lang="en-US"/>
          </a:p>
        </p:txBody>
      </p:sp>
    </p:spTree>
    <p:extLst>
      <p:ext uri="{BB962C8B-B14F-4D97-AF65-F5344CB8AC3E}">
        <p14:creationId xmlns:p14="http://schemas.microsoft.com/office/powerpoint/2010/main" val="1007924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need to look at meetings too. This gives a sense of where we are now. </a:t>
            </a:r>
          </a:p>
          <a:p>
            <a:r>
              <a:rPr lang="en-US" b="1" dirty="0" smtClean="0"/>
              <a:t>SR</a:t>
            </a:r>
            <a:r>
              <a:rPr lang="en-US" dirty="0" smtClean="0"/>
              <a:t> stands for Seated Regions </a:t>
            </a:r>
          </a:p>
          <a:p>
            <a:r>
              <a:rPr lang="en-US" b="1" dirty="0" smtClean="0"/>
              <a:t>UR</a:t>
            </a:r>
            <a:r>
              <a:rPr lang="en-US" dirty="0" smtClean="0"/>
              <a:t> stands for Unseated Regions</a:t>
            </a:r>
          </a:p>
          <a:p>
            <a:r>
              <a:rPr lang="en-US" b="1" dirty="0" smtClean="0"/>
              <a:t>M</a:t>
            </a:r>
            <a:r>
              <a:rPr lang="en-US" dirty="0" smtClean="0"/>
              <a:t>   stands for Meetings in each Zone</a:t>
            </a:r>
          </a:p>
          <a:p>
            <a:r>
              <a:rPr lang="en-US" sz="1200" kern="1200" dirty="0" smtClean="0">
                <a:solidFill>
                  <a:schemeClr val="tx1"/>
                </a:solidFill>
                <a:effectLst/>
                <a:latin typeface="+mn-lt"/>
                <a:ea typeface="+mn-ea"/>
                <a:cs typeface="+mn-cs"/>
              </a:rPr>
              <a:t>Places such as Africa, Russia, and India, have the potential to grow significantly, which could change the face of NA. Iran has already seen tremendous growth. Almost 30% of the world’s NA meetings are in Iran. Their current areas are as large as typical regions. If Iran were to follow the pattern Russia and Brazil have – they would be 23 regions and a zone. The future we imagined for NA years ago, is already here, and we need to begin developing a vision for the Conference that can accommodate our continual growth.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D153C7-D736-498F-BE05-BE6DC5D71C35}" type="slidenum">
              <a:rPr lang="en-US" smtClean="0"/>
              <a:t>21</a:t>
            </a:fld>
            <a:endParaRPr lang="en-US"/>
          </a:p>
        </p:txBody>
      </p:sp>
    </p:spTree>
    <p:extLst>
      <p:ext uri="{BB962C8B-B14F-4D97-AF65-F5344CB8AC3E}">
        <p14:creationId xmlns:p14="http://schemas.microsoft.com/office/powerpoint/2010/main" val="1953670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Remember this slide? This is how many people were seated on the floor of the last conference.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D153C7-D736-498F-BE05-BE6DC5D71C35}" type="slidenum">
              <a:rPr lang="en-US" smtClean="0"/>
              <a:t>22</a:t>
            </a:fld>
            <a:endParaRPr lang="en-US"/>
          </a:p>
        </p:txBody>
      </p:sp>
    </p:spTree>
    <p:extLst>
      <p:ext uri="{BB962C8B-B14F-4D97-AF65-F5344CB8AC3E}">
        <p14:creationId xmlns:p14="http://schemas.microsoft.com/office/powerpoint/2010/main" val="2630805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we just seated the 68 unseated communities who are members of a zonal forum right now, this is what the WSC would look like.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D153C7-D736-498F-BE05-BE6DC5D71C35}" type="slidenum">
              <a:rPr lang="en-US" smtClean="0"/>
              <a:t>23</a:t>
            </a:fld>
            <a:endParaRPr lang="en-US"/>
          </a:p>
        </p:txBody>
      </p:sp>
    </p:spTree>
    <p:extLst>
      <p:ext uri="{BB962C8B-B14F-4D97-AF65-F5344CB8AC3E}">
        <p14:creationId xmlns:p14="http://schemas.microsoft.com/office/powerpoint/2010/main" val="763803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we added the approximately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34 countries that have NA meetings but don’t yet participate in a zone, this is what the WSC would look like. That’s more than 450 possible participants and a potential cost of approximately a million dollars to fund delegates and alternates. Plus additional costs to obtain a larger space to have the conference. It’s hard to imagine having a meaningful discussion in a Conference that size.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seems obvious that the direction we are heading in does not lend itself to an effective and affordable Conference.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D153C7-D736-498F-BE05-BE6DC5D71C35}" type="slidenum">
              <a:rPr lang="en-US" smtClean="0"/>
              <a:t>24</a:t>
            </a:fld>
            <a:endParaRPr lang="en-US"/>
          </a:p>
        </p:txBody>
      </p:sp>
    </p:spTree>
    <p:extLst>
      <p:ext uri="{BB962C8B-B14F-4D97-AF65-F5344CB8AC3E}">
        <p14:creationId xmlns:p14="http://schemas.microsoft.com/office/powerpoint/2010/main" val="256052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final session in the Planning Our Future discussion at the WSC asked the question “Where do we go from here?” The results from that session highlighted the importance of communication and the need to continue the conversation within zonal forums and throughout the fellowship—to share the discussions that are taking place about the future of the conference, and to involve the Fellowship in those discussions.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Two of the other main ideas from that session were to have discussions in zonal forums about their roles and future roles and to create a world service workgroup focused on these issues. The Planning Our Future workgroup has met virtually throughout the Conference cycle and helped to put together the Role of Zones workshop and this presentation. The results of that workshop as well as a standardized snapshot of each zone are available at www.na.org/future.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presentation is part of the effort to communicate these issues and to seek ideas and input on how to move forward. The discussion about the future of the WSC and the future of zones will continue at this Conference and we are trying to collect input for that discussion.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D153C7-D736-498F-BE05-BE6DC5D71C35}" type="slidenum">
              <a:rPr lang="en-US" smtClean="0"/>
              <a:t>25</a:t>
            </a:fld>
            <a:endParaRPr lang="en-US"/>
          </a:p>
        </p:txBody>
      </p:sp>
    </p:spTree>
    <p:extLst>
      <p:ext uri="{BB962C8B-B14F-4D97-AF65-F5344CB8AC3E}">
        <p14:creationId xmlns:p14="http://schemas.microsoft.com/office/powerpoint/2010/main" val="3327991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Ultimately our collective task is to find a reasonable way for our fellowship to make the decisions needed to help carry the message of Narcotics Anonymous throughout the world and deliver the services necessary to do that. How can we best fill the roles identified at WSC 2014 for a worldwide body—build community, fulfill our legal and oversight responsibilities, coordinate and collaborate globally, and remain focused on our vision and purpose?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more successful we are at carrying the message, the more NA will grow, and we must work together to develop a vision of the World Service Conference that can accommodate that growth.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Eventually the fellowship will need to make a decision about the size and the shape of the conference, and we hope conversations like this one will help people feel more prepared to make that decision and help to direct the conversation.</a:t>
            </a:r>
          </a:p>
          <a:p>
            <a:endParaRPr lang="en-US" dirty="0"/>
          </a:p>
        </p:txBody>
      </p:sp>
      <p:sp>
        <p:nvSpPr>
          <p:cNvPr id="4" name="Slide Number Placeholder 3"/>
          <p:cNvSpPr>
            <a:spLocks noGrp="1"/>
          </p:cNvSpPr>
          <p:nvPr>
            <p:ph type="sldNum" sz="quarter" idx="10"/>
          </p:nvPr>
        </p:nvSpPr>
        <p:spPr/>
        <p:txBody>
          <a:bodyPr/>
          <a:lstStyle/>
          <a:p>
            <a:fld id="{FAD153C7-D736-498F-BE05-BE6DC5D71C35}" type="slidenum">
              <a:rPr lang="en-US" smtClean="0"/>
              <a:t>26</a:t>
            </a:fld>
            <a:endParaRPr lang="en-US"/>
          </a:p>
        </p:txBody>
      </p:sp>
    </p:spTree>
    <p:extLst>
      <p:ext uri="{BB962C8B-B14F-4D97-AF65-F5344CB8AC3E}">
        <p14:creationId xmlns:p14="http://schemas.microsoft.com/office/powerpoint/2010/main" val="865562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do you think? </a:t>
            </a:r>
          </a:p>
          <a:p>
            <a:r>
              <a:rPr lang="en-US" sz="1200" kern="1200" dirty="0" smtClean="0">
                <a:solidFill>
                  <a:schemeClr val="tx1"/>
                </a:solidFill>
                <a:effectLst/>
                <a:latin typeface="+mn-lt"/>
                <a:ea typeface="+mn-ea"/>
                <a:cs typeface="+mn-cs"/>
              </a:rPr>
              <a:t>Do you agree with the WSC discussion results that seemed to favor some form of zonal seating? </a:t>
            </a:r>
          </a:p>
          <a:p>
            <a:r>
              <a:rPr lang="en-US" sz="1200" kern="1200" dirty="0" smtClean="0">
                <a:solidFill>
                  <a:schemeClr val="tx1"/>
                </a:solidFill>
                <a:effectLst/>
                <a:latin typeface="+mn-lt"/>
                <a:ea typeface="+mn-ea"/>
                <a:cs typeface="+mn-cs"/>
              </a:rPr>
              <a:t>Would another form of seating be better—state/nation/province? Continental? Something else? </a:t>
            </a:r>
          </a:p>
          <a:p>
            <a:r>
              <a:rPr lang="en-US" sz="1200" kern="1200" dirty="0" smtClean="0">
                <a:solidFill>
                  <a:schemeClr val="tx1"/>
                </a:solidFill>
                <a:effectLst/>
                <a:latin typeface="+mn-lt"/>
                <a:ea typeface="+mn-ea"/>
                <a:cs typeface="+mn-cs"/>
              </a:rPr>
              <a:t>What can we do to ensure an effective and sustainable WSC in the future?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D153C7-D736-498F-BE05-BE6DC5D71C35}" type="slidenum">
              <a:rPr lang="en-US" smtClean="0"/>
              <a:t>27</a:t>
            </a:fld>
            <a:endParaRPr lang="en-US"/>
          </a:p>
        </p:txBody>
      </p:sp>
    </p:spTree>
    <p:extLst>
      <p:ext uri="{BB962C8B-B14F-4D97-AF65-F5344CB8AC3E}">
        <p14:creationId xmlns:p14="http://schemas.microsoft.com/office/powerpoint/2010/main" val="481622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Right now we have 116 seated regions which means a potential of 232 regional delegates and alternates on the Conference floor. There are also 18 world board seats (only 16 are currently filled). </a:t>
            </a:r>
          </a:p>
          <a:p>
            <a:pPr defTabSz="933237">
              <a:defRPr/>
            </a:pPr>
            <a:endParaRPr lang="en-US" dirty="0"/>
          </a:p>
        </p:txBody>
      </p:sp>
      <p:sp>
        <p:nvSpPr>
          <p:cNvPr id="4" name="Slide Number Placeholder 3"/>
          <p:cNvSpPr>
            <a:spLocks noGrp="1"/>
          </p:cNvSpPr>
          <p:nvPr>
            <p:ph type="sldNum" sz="quarter" idx="10"/>
          </p:nvPr>
        </p:nvSpPr>
        <p:spPr/>
        <p:txBody>
          <a:bodyPr/>
          <a:lstStyle/>
          <a:p>
            <a:fld id="{FAD153C7-D736-498F-BE05-BE6DC5D71C35}" type="slidenum">
              <a:rPr lang="en-US" smtClean="0"/>
              <a:t>3</a:t>
            </a:fld>
            <a:endParaRPr lang="en-US"/>
          </a:p>
        </p:txBody>
      </p:sp>
    </p:spTree>
    <p:extLst>
      <p:ext uri="{BB962C8B-B14F-4D97-AF65-F5344CB8AC3E}">
        <p14:creationId xmlns:p14="http://schemas.microsoft.com/office/powerpoint/2010/main" val="777245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the last Conference there were 194 delegates and alternates present and 18 Board members. For the past several Conference cycles, we have been moving toward a discussion-based Conference to break free from motion-driven business and foster an environment where delegates can more deeply and broadly discuss issues. That is extremely difficult with the Conference the size it is now. There is no way to have a conversation in one room where all voices can be heard. In order to become a truly discussion-based Conference, the number of participants has to be smaller.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D153C7-D736-498F-BE05-BE6DC5D71C35}" type="slidenum">
              <a:rPr lang="en-US" smtClean="0"/>
              <a:t>4</a:t>
            </a:fld>
            <a:endParaRPr lang="en-US"/>
          </a:p>
        </p:txBody>
      </p:sp>
    </p:spTree>
    <p:extLst>
      <p:ext uri="{BB962C8B-B14F-4D97-AF65-F5344CB8AC3E}">
        <p14:creationId xmlns:p14="http://schemas.microsoft.com/office/powerpoint/2010/main" val="3021560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size of the Conference is not just an effectiveness issue. It is also a resource challenge. The WSC is  seven days of official meetings and one day of pre-Conference activities which requires an average of ten nights in a hotel. We spent almost $300,000 on travel, food, and lodging for RDs and Board members, Human Resource Panel members, WSC Cofacilitators, and translators at WSC 2014. We estimate that alternate funding was an additional $165,000 expense from regions. Alternate delegates are funded by their regions, and for many regions, the expense is a significant portion of their budget. This means we collectively spent about $465,000 on travel, food, and lodging for the WSC. This does not include room set up, audio visual, equipment, and staff costs,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NA grows, the question of how to have an effective and fiscally responsible Conference becomes an increasingly pressing issue. The more money we spend on the Conference, the less money regions and World Services are able to spend on fellowship development and public relations work, and ultimately getting literature in the hands of addicts.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D153C7-D736-498F-BE05-BE6DC5D71C35}" type="slidenum">
              <a:rPr lang="en-US" smtClean="0"/>
              <a:t>5</a:t>
            </a:fld>
            <a:endParaRPr lang="en-US"/>
          </a:p>
        </p:txBody>
      </p:sp>
    </p:spTree>
    <p:extLst>
      <p:ext uri="{BB962C8B-B14F-4D97-AF65-F5344CB8AC3E}">
        <p14:creationId xmlns:p14="http://schemas.microsoft.com/office/powerpoint/2010/main" val="2569992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Nonetheless, we do not seem to have made much progress on figuring out how to revise the Conference seating policy. At the 2008 Conference, participants approved a moratorium on the seating policy until after WSC 2012 with the understanding that the World Board would continue to make recommendations to the Conference in 2010 and 2012 concerning regions that did not result from a division of a Conference seated community. WSC 2012 supported continuing the spirit of the moratorium for one more Conference cycle, until WSC 2014.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D153C7-D736-498F-BE05-BE6DC5D71C35}" type="slidenum">
              <a:rPr lang="en-US" smtClean="0"/>
              <a:t>6</a:t>
            </a:fld>
            <a:endParaRPr lang="en-US"/>
          </a:p>
        </p:txBody>
      </p:sp>
    </p:spTree>
    <p:extLst>
      <p:ext uri="{BB962C8B-B14F-4D97-AF65-F5344CB8AC3E}">
        <p14:creationId xmlns:p14="http://schemas.microsoft.com/office/powerpoint/2010/main" val="2032463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 past two Conferences, the board has offered a couple of different options to reduce the number of participants at the Conference.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WSC 2012, the Board offered an idea for the Fellowship to consider: a resolution that “State/nation/province boundaries are the primary criterion for seating consideration at the World Service Conference.” Resolutions are agreements in principle rather than immediate changes to policy. The Conference passed the resolution, but by a narrow margin (60-46-1-3). The idea of state/nation/province—or SNP—seating never seemed to get any real traction. If the Conference had decided to adopt an SNP seating policy the number of regions seated at the Conference could have been reduced by at least 15%. (Currently, 66 of the 116 seated regions are within the US). However, we never really seem to have reached </a:t>
            </a:r>
            <a:r>
              <a:rPr lang="en-US" sz="1200" b="1" kern="1200" dirty="0" smtClean="0">
                <a:solidFill>
                  <a:schemeClr val="tx1"/>
                </a:solidFill>
                <a:effectLst/>
                <a:latin typeface="+mn-lt"/>
                <a:ea typeface="+mn-ea"/>
                <a:cs typeface="+mn-cs"/>
              </a:rPr>
              <a:t>consensus</a:t>
            </a:r>
            <a:r>
              <a:rPr lang="en-US" sz="1200" kern="1200" dirty="0" smtClean="0">
                <a:solidFill>
                  <a:schemeClr val="tx1"/>
                </a:solidFill>
                <a:effectLst/>
                <a:latin typeface="+mn-lt"/>
                <a:ea typeface="+mn-ea"/>
                <a:cs typeface="+mn-cs"/>
              </a:rPr>
              <a:t> as a fellowship on SNP seating.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D153C7-D736-498F-BE05-BE6DC5D71C35}" type="slidenum">
              <a:rPr lang="en-US" smtClean="0"/>
              <a:t>7</a:t>
            </a:fld>
            <a:endParaRPr lang="en-US"/>
          </a:p>
        </p:txBody>
      </p:sp>
    </p:spTree>
    <p:extLst>
      <p:ext uri="{BB962C8B-B14F-4D97-AF65-F5344CB8AC3E}">
        <p14:creationId xmlns:p14="http://schemas.microsoft.com/office/powerpoint/2010/main" val="608640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WSC 2014 the Board offered another idea for the Fellowship to consider—a motion that would limit Conference seating to one delegate per region. If that motion had passed it would not have affected the number of seated regions, but it could have reduced the number of people on the Conference floor by up to 116—the number of alternate delegates—which would have reduced the cost and size of the Conference, making it easier to have effective discussions. However, that motion failed by voice vote.</a:t>
            </a:r>
          </a:p>
          <a:p>
            <a:endParaRPr lang="en-US" dirty="0"/>
          </a:p>
        </p:txBody>
      </p:sp>
      <p:sp>
        <p:nvSpPr>
          <p:cNvPr id="4" name="Slide Number Placeholder 3"/>
          <p:cNvSpPr>
            <a:spLocks noGrp="1"/>
          </p:cNvSpPr>
          <p:nvPr>
            <p:ph type="sldNum" sz="quarter" idx="10"/>
          </p:nvPr>
        </p:nvSpPr>
        <p:spPr/>
        <p:txBody>
          <a:bodyPr/>
          <a:lstStyle/>
          <a:p>
            <a:fld id="{FAD153C7-D736-498F-BE05-BE6DC5D71C35}" type="slidenum">
              <a:rPr lang="en-US" smtClean="0"/>
              <a:t>8</a:t>
            </a:fld>
            <a:endParaRPr lang="en-US"/>
          </a:p>
        </p:txBody>
      </p:sp>
    </p:spTree>
    <p:extLst>
      <p:ext uri="{BB962C8B-B14F-4D97-AF65-F5344CB8AC3E}">
        <p14:creationId xmlns:p14="http://schemas.microsoft.com/office/powerpoint/2010/main" val="3870387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short, as a Conference and a Fellowship, it seems we have been stuck—we don’t yet have a shared vision of what an effective and sustainable conference might look like in the future. In an effort to get us “unstuck,” we scheduled a series of sessions at WSC 2014 called “Planning Our Future.” We hoped that by talking together as a conference, a consensus might begin to develop. The sessions were focused on the needs of NA as a whole and what kind of World Service Conference might best meet those needs now and in the future. We didn’t make any decisions at the Conference. The discussion that began at the Conference is ongoing, and gathering input at workshops like this is part of the process. </a:t>
            </a:r>
          </a:p>
          <a:p>
            <a:endParaRPr lang="en-US" dirty="0"/>
          </a:p>
        </p:txBody>
      </p:sp>
      <p:sp>
        <p:nvSpPr>
          <p:cNvPr id="4" name="Slide Number Placeholder 3"/>
          <p:cNvSpPr>
            <a:spLocks noGrp="1"/>
          </p:cNvSpPr>
          <p:nvPr>
            <p:ph type="sldNum" sz="quarter" idx="10"/>
          </p:nvPr>
        </p:nvSpPr>
        <p:spPr/>
        <p:txBody>
          <a:bodyPr/>
          <a:lstStyle/>
          <a:p>
            <a:fld id="{FAD153C7-D736-498F-BE05-BE6DC5D71C35}" type="slidenum">
              <a:rPr lang="en-US" smtClean="0"/>
              <a:t>9</a:t>
            </a:fld>
            <a:endParaRPr lang="en-US"/>
          </a:p>
        </p:txBody>
      </p:sp>
    </p:spTree>
    <p:extLst>
      <p:ext uri="{BB962C8B-B14F-4D97-AF65-F5344CB8AC3E}">
        <p14:creationId xmlns:p14="http://schemas.microsoft.com/office/powerpoint/2010/main" val="1284488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a:gradFill flip="none" rotWithShape="1">
            <a:gsLst>
              <a:gs pos="0">
                <a:schemeClr val="accent1">
                  <a:tint val="66000"/>
                  <a:satMod val="160000"/>
                </a:schemeClr>
              </a:gs>
              <a:gs pos="65000">
                <a:schemeClr val="accent1">
                  <a:tint val="44500"/>
                  <a:satMod val="160000"/>
                </a:schemeClr>
              </a:gs>
              <a:gs pos="100000">
                <a:schemeClr val="accent1">
                  <a:tint val="23500"/>
                  <a:satMod val="160000"/>
                </a:schemeClr>
              </a:gs>
            </a:gsLst>
            <a:lin ang="10800000" scaled="1"/>
            <a:tileRect/>
          </a:gradFill>
        </p:spPr>
        <p:txBody>
          <a:bodyPr anchor="b">
            <a:noAutofit/>
          </a:bodyPr>
          <a:lstStyle>
            <a:lvl1pPr>
              <a:defRPr sz="5400" cap="none" spc="3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76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457200" y="1143000"/>
            <a:ext cx="8229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81381A">
            <a:alpha val="21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209800"/>
            <a:ext cx="7772400" cy="2200275"/>
          </a:xfrm>
        </p:spPr>
        <p:txBody>
          <a:bodyPr anchor="b">
            <a:normAutofit/>
          </a:bodyPr>
          <a:lstStyle>
            <a:lvl1pPr algn="l" defTabSz="914400" rtl="0" eaLnBrk="1" latinLnBrk="0" hangingPunct="1">
              <a:spcBef>
                <a:spcPct val="0"/>
              </a:spcBef>
              <a:buNone/>
              <a:defRPr lang="en-US" sz="5400" b="1" kern="1200" cap="none" spc="300" baseline="0" dirty="0">
                <a:solidFill>
                  <a:srgbClr val="81381A"/>
                </a:solidFill>
                <a:effectLst>
                  <a:outerShdw blurRad="38100" dist="38100" dir="2700000" algn="tl">
                    <a:srgbClr val="000000">
                      <a:alpha val="43137"/>
                    </a:srgbClr>
                  </a:outerShdw>
                </a:effectLst>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731520" y="4495800"/>
            <a:ext cx="7726680" cy="1588"/>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914400" rtl="0" eaLnBrk="1" latinLnBrk="0" hangingPunct="1">
              <a:spcBef>
                <a:spcPct val="0"/>
              </a:spcBef>
              <a:buNone/>
              <a:defRPr lang="en-US" sz="4000" b="1" kern="1200" spc="0" baseline="0" dirty="0">
                <a:solidFill>
                  <a:srgbClr val="81381A"/>
                </a:solidFill>
                <a:effectLst>
                  <a:outerShdw blurRad="38100" dist="38100" dir="2700000" algn="tl">
                    <a:srgbClr val="000000">
                      <a:alpha val="43137"/>
                    </a:srgbClr>
                  </a:outerShdw>
                </a:effectLst>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ctr">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ctr">
              <a:buNone/>
              <a:defRPr lang="en-US" sz="2400" b="1" kern="1200" dirty="0" smtClean="0">
                <a:solidFill>
                  <a:schemeClr val="tx1">
                    <a:lumMod val="75000"/>
                    <a:lumOff val="2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p:nvCxnSpPr>
        <p:spPr>
          <a:xfrm rot="5400000">
            <a:off x="2217817" y="4045823"/>
            <a:ext cx="4709160"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381000"/>
            <a:ext cx="5715000" cy="5577840"/>
          </a:xfrm>
        </p:spPr>
        <p:txBody>
          <a:bodyPr/>
          <a:lstStyle>
            <a:lvl1pPr>
              <a:defRPr sz="3200" b="1">
                <a:solidFill>
                  <a:schemeClr val="tx1">
                    <a:lumMod val="75000"/>
                    <a:lumOff val="25000"/>
                  </a:schemeClr>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71947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9" name="Straight Connector 8"/>
          <p:cNvCxnSpPr/>
          <p:nvPr/>
        </p:nvCxnSpPr>
        <p:spPr>
          <a:xfrm rot="5400000">
            <a:off x="-13116" y="3169126"/>
            <a:ext cx="557784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42672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172212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76200"/>
            <a:ext cx="8229600" cy="990600"/>
          </a:xfrm>
          <a:prstGeom prst="rect">
            <a:avLst/>
          </a:prstGeom>
          <a:gradFill flip="none" rotWithShape="1">
            <a:gsLst>
              <a:gs pos="0">
                <a:schemeClr val="accent1">
                  <a:tint val="66000"/>
                  <a:satMod val="160000"/>
                </a:schemeClr>
              </a:gs>
              <a:gs pos="65000">
                <a:schemeClr val="accent1">
                  <a:tint val="44500"/>
                  <a:satMod val="160000"/>
                </a:schemeClr>
              </a:gs>
              <a:gs pos="100000">
                <a:schemeClr val="accent1">
                  <a:tint val="23500"/>
                  <a:satMod val="160000"/>
                </a:schemeClr>
              </a:gs>
            </a:gsLst>
            <a:lin ang="10800000" scaled="1"/>
            <a:tileRect/>
          </a:gra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b="1" kern="1200" spc="0" baseline="0">
          <a:solidFill>
            <a:srgbClr val="81381A"/>
          </a:solidFill>
          <a:effectLst>
            <a:outerShdw blurRad="38100" dist="38100" dir="2700000" algn="tl">
              <a:srgbClr val="000000">
                <a:alpha val="43137"/>
              </a:srgbClr>
            </a:outerShdw>
          </a:effectLst>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lumMod val="90000"/>
              <a:lumOff val="10000"/>
            </a:schemeClr>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072212">
            <a:off x="3276600" y="4038600"/>
            <a:ext cx="2184817" cy="1015663"/>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mercialScript BT" panose="03030803040807090C04" pitchFamily="66" charset="0"/>
              </a:rPr>
              <a:t>and</a:t>
            </a:r>
            <a:endParaRPr lang="en-US" sz="6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mercialScript BT" panose="03030803040807090C04" pitchFamily="66" charset="0"/>
            </a:endParaRPr>
          </a:p>
        </p:txBody>
      </p:sp>
      <p:sp>
        <p:nvSpPr>
          <p:cNvPr id="8" name="Title 1"/>
          <p:cNvSpPr txBox="1">
            <a:spLocks/>
          </p:cNvSpPr>
          <p:nvPr/>
        </p:nvSpPr>
        <p:spPr>
          <a:xfrm>
            <a:off x="0" y="0"/>
            <a:ext cx="9144000" cy="3298825"/>
          </a:xfrm>
          <a:prstGeom prst="rect">
            <a:avLst/>
          </a:prstGeom>
          <a:gradFill flip="none" rotWithShape="1">
            <a:gsLst>
              <a:gs pos="0">
                <a:schemeClr val="accent1">
                  <a:tint val="66000"/>
                  <a:satMod val="160000"/>
                </a:schemeClr>
              </a:gs>
              <a:gs pos="65000">
                <a:schemeClr val="accent1">
                  <a:tint val="44500"/>
                  <a:satMod val="160000"/>
                </a:schemeClr>
              </a:gs>
              <a:gs pos="100000">
                <a:schemeClr val="accent1">
                  <a:tint val="23500"/>
                  <a:satMod val="160000"/>
                </a:schemeClr>
              </a:gs>
            </a:gsLst>
            <a:lin ang="10800000" scaled="1"/>
            <a:tileRect/>
          </a:gradFill>
        </p:spPr>
        <p:txBody>
          <a:bodyPr vert="horz" lIns="91440" tIns="2011680" rIns="91440" bIns="45720" rtlCol="0" anchor="ctr" anchorCtr="0">
            <a:normAutofit/>
          </a:bodyPr>
          <a:lstStyle>
            <a:lvl1pPr algn="l" defTabSz="914400" rtl="0" eaLnBrk="1" latinLnBrk="0" hangingPunct="1">
              <a:spcBef>
                <a:spcPct val="0"/>
              </a:spcBef>
              <a:buNone/>
              <a:defRPr sz="4000" b="1" kern="1200" spc="0" baseline="0">
                <a:solidFill>
                  <a:srgbClr val="81381A"/>
                </a:solidFill>
                <a:effectLst>
                  <a:outerShdw blurRad="38100" dist="38100" dir="2700000" algn="tl">
                    <a:srgbClr val="000000">
                      <a:alpha val="43137"/>
                    </a:srgbClr>
                  </a:outerShdw>
                </a:effectLst>
                <a:latin typeface="+mj-lt"/>
                <a:ea typeface="+mj-ea"/>
                <a:cs typeface="+mj-cs"/>
              </a:defRPr>
            </a:lvl1pPr>
          </a:lstStyle>
          <a:p>
            <a:pPr algn="ctr">
              <a:spcAft>
                <a:spcPts val="3600"/>
              </a:spcAft>
            </a:pPr>
            <a:r>
              <a:rPr lang="en-US" sz="4400" dirty="0" smtClean="0"/>
              <a:t>Future of the WSC</a:t>
            </a:r>
            <a:endParaRPr lang="en-US" sz="4400" dirty="0"/>
          </a:p>
        </p:txBody>
      </p:sp>
      <p:sp>
        <p:nvSpPr>
          <p:cNvPr id="9" name="Subtitle 2"/>
          <p:cNvSpPr txBox="1">
            <a:spLocks/>
          </p:cNvSpPr>
          <p:nvPr/>
        </p:nvSpPr>
        <p:spPr>
          <a:xfrm>
            <a:off x="2933700" y="3657600"/>
            <a:ext cx="3276600" cy="2514600"/>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lumMod val="90000"/>
                    <a:lumOff val="10000"/>
                  </a:schemeClr>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spcAft>
                <a:spcPts val="1200"/>
              </a:spcAft>
              <a:buNone/>
            </a:pPr>
            <a:r>
              <a:rPr lang="en-US" sz="3200" b="1" dirty="0" smtClean="0"/>
              <a:t>Where we are</a:t>
            </a:r>
          </a:p>
          <a:p>
            <a:pPr marL="0" indent="0" algn="ctr">
              <a:buNone/>
            </a:pPr>
            <a:endParaRPr lang="en-US" sz="3200" b="1" dirty="0" smtClean="0"/>
          </a:p>
          <a:p>
            <a:pPr marL="0" indent="0" algn="ctr">
              <a:buNone/>
            </a:pPr>
            <a:r>
              <a:rPr lang="en-US" sz="3200" b="1" dirty="0" smtClean="0"/>
              <a:t>Where it looks</a:t>
            </a:r>
          </a:p>
          <a:p>
            <a:pPr marL="0" indent="0" algn="ctr">
              <a:buNone/>
            </a:pPr>
            <a:r>
              <a:rPr lang="en-US" sz="3200" b="1" dirty="0" smtClean="0"/>
              <a:t>like we’re going</a:t>
            </a:r>
            <a:endParaRPr lang="en-US" sz="3200" b="1" dirty="0"/>
          </a:p>
        </p:txBody>
      </p:sp>
    </p:spTree>
    <p:extLst>
      <p:ext uri="{BB962C8B-B14F-4D97-AF65-F5344CB8AC3E}">
        <p14:creationId xmlns:p14="http://schemas.microsoft.com/office/powerpoint/2010/main" val="2682908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3" y="0"/>
            <a:ext cx="9144000" cy="1069848"/>
          </a:xfrm>
        </p:spPr>
        <p:txBody>
          <a:bodyPr>
            <a:noAutofit/>
          </a:bodyPr>
          <a:lstStyle/>
          <a:p>
            <a:pPr marL="182880"/>
            <a:r>
              <a:rPr lang="en-US" sz="3600" dirty="0"/>
              <a:t>WSC 2014</a:t>
            </a:r>
            <a:br>
              <a:rPr lang="en-US" sz="3600" dirty="0"/>
            </a:br>
            <a:r>
              <a:rPr lang="en-US" sz="4200" dirty="0"/>
              <a:t>Planning Our Future Sessions</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09362">
            <a:off x="1014857" y="2067419"/>
            <a:ext cx="3025625" cy="4212343"/>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87716">
            <a:off x="6328086" y="1859307"/>
            <a:ext cx="2109599" cy="3185081"/>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2731" y="2289455"/>
            <a:ext cx="3017643" cy="1998699"/>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8467" y="3883835"/>
            <a:ext cx="3135620" cy="2445217"/>
          </a:xfrm>
          <a:prstGeom prst="rect">
            <a:avLst/>
          </a:prstGeom>
        </p:spPr>
      </p:pic>
      <p:pic>
        <p:nvPicPr>
          <p:cNvPr id="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316717">
            <a:off x="2886161" y="1476287"/>
            <a:ext cx="2615031" cy="1729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40720" y="3147594"/>
            <a:ext cx="2154182" cy="3252392"/>
          </a:xfrm>
          <a:prstGeom prst="rect">
            <a:avLst/>
          </a:prstGeom>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107954">
            <a:off x="619632" y="2491057"/>
            <a:ext cx="2422546" cy="3654498"/>
          </a:xfrm>
          <a:prstGeom prst="rect">
            <a:avLst/>
          </a:prstGeom>
        </p:spPr>
      </p:pic>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51100" y="2466285"/>
            <a:ext cx="2341417" cy="3532112"/>
          </a:xfrm>
          <a:prstGeom prst="rect">
            <a:avLst/>
          </a:prstGeom>
        </p:spPr>
      </p:pic>
      <p:sp>
        <p:nvSpPr>
          <p:cNvPr id="31" name="Content Placeholder 2"/>
          <p:cNvSpPr txBox="1">
            <a:spLocks/>
          </p:cNvSpPr>
          <p:nvPr/>
        </p:nvSpPr>
        <p:spPr>
          <a:xfrm rot="21400272">
            <a:off x="1364384" y="4873105"/>
            <a:ext cx="6934158" cy="1079019"/>
          </a:xfrm>
          <a:prstGeom prst="rect">
            <a:avLst/>
          </a:prstGeom>
          <a:solidFill>
            <a:srgbClr val="FFC000">
              <a:alpha val="90000"/>
            </a:srgbClr>
          </a:solidFill>
          <a:ln>
            <a:solidFill>
              <a:srgbClr val="002800"/>
            </a:solidFill>
          </a:ln>
          <a:effectLst>
            <a:outerShdw blurRad="50800" dist="152400" dir="5400000" algn="ctr" rotWithShape="0">
              <a:srgbClr val="000000">
                <a:alpha val="43137"/>
              </a:srgbClr>
            </a:outerShdw>
          </a:effectLst>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lumMod val="90000"/>
                    <a:lumOff val="10000"/>
                  </a:schemeClr>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r>
              <a:rPr lang="en-US" sz="2700" b="1" dirty="0" smtClean="0">
                <a:solidFill>
                  <a:srgbClr val="660033"/>
                </a:solidFill>
              </a:rPr>
              <a:t>212 people		112 regions</a:t>
            </a:r>
          </a:p>
          <a:p>
            <a:pPr marL="0" indent="0" algn="ctr">
              <a:buFont typeface="Arial" pitchFamily="34" charset="0"/>
              <a:buNone/>
            </a:pPr>
            <a:r>
              <a:rPr lang="en-US" sz="2700" b="1" dirty="0" smtClean="0">
                <a:solidFill>
                  <a:srgbClr val="660033"/>
                </a:solidFill>
              </a:rPr>
              <a:t>40 countries		21 languages</a:t>
            </a:r>
          </a:p>
          <a:p>
            <a:pPr marL="0" indent="0">
              <a:buFont typeface="Arial" pitchFamily="34" charset="0"/>
              <a:buNone/>
            </a:pPr>
            <a:endParaRPr lang="en-US" dirty="0" smtClean="0"/>
          </a:p>
          <a:p>
            <a:endParaRPr lang="en-US" dirty="0"/>
          </a:p>
        </p:txBody>
      </p:sp>
    </p:spTree>
    <p:extLst>
      <p:ext uri="{BB962C8B-B14F-4D97-AF65-F5344CB8AC3E}">
        <p14:creationId xmlns:p14="http://schemas.microsoft.com/office/powerpoint/2010/main" val="206015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Effect transition="in" filter="fade">
                                      <p:cBhvr>
                                        <p:cTn id="9" dur="1000"/>
                                        <p:tgtEl>
                                          <p:spTgt spid="23"/>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750" fill="hold"/>
                                        <p:tgtEl>
                                          <p:spTgt spid="25"/>
                                        </p:tgtEl>
                                        <p:attrNameLst>
                                          <p:attrName>ppt_w</p:attrName>
                                        </p:attrNameLst>
                                      </p:cBhvr>
                                      <p:tavLst>
                                        <p:tav tm="0">
                                          <p:val>
                                            <p:fltVal val="0"/>
                                          </p:val>
                                        </p:tav>
                                        <p:tav tm="100000">
                                          <p:val>
                                            <p:strVal val="#ppt_w"/>
                                          </p:val>
                                        </p:tav>
                                      </p:tavLst>
                                    </p:anim>
                                    <p:anim calcmode="lin" valueType="num">
                                      <p:cBhvr>
                                        <p:cTn id="14" dur="750" fill="hold"/>
                                        <p:tgtEl>
                                          <p:spTgt spid="25"/>
                                        </p:tgtEl>
                                        <p:attrNameLst>
                                          <p:attrName>ppt_h</p:attrName>
                                        </p:attrNameLst>
                                      </p:cBhvr>
                                      <p:tavLst>
                                        <p:tav tm="0">
                                          <p:val>
                                            <p:fltVal val="0"/>
                                          </p:val>
                                        </p:tav>
                                        <p:tav tm="100000">
                                          <p:val>
                                            <p:strVal val="#ppt_h"/>
                                          </p:val>
                                        </p:tav>
                                      </p:tavLst>
                                    </p:anim>
                                    <p:animEffect transition="in" filter="fade">
                                      <p:cBhvr>
                                        <p:cTn id="15" dur="750"/>
                                        <p:tgtEl>
                                          <p:spTgt spid="25"/>
                                        </p:tgtEl>
                                      </p:cBhvr>
                                    </p:animEffect>
                                  </p:childTnLst>
                                </p:cTn>
                              </p:par>
                            </p:childTnLst>
                          </p:cTn>
                        </p:par>
                        <p:par>
                          <p:cTn id="16" fill="hold">
                            <p:stCondLst>
                              <p:cond delay="1750"/>
                            </p:stCondLst>
                            <p:childTnLst>
                              <p:par>
                                <p:cTn id="17" presetID="53" presetClass="entr" presetSubtype="16"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750" fill="hold"/>
                                        <p:tgtEl>
                                          <p:spTgt spid="24"/>
                                        </p:tgtEl>
                                        <p:attrNameLst>
                                          <p:attrName>ppt_w</p:attrName>
                                        </p:attrNameLst>
                                      </p:cBhvr>
                                      <p:tavLst>
                                        <p:tav tm="0">
                                          <p:val>
                                            <p:fltVal val="0"/>
                                          </p:val>
                                        </p:tav>
                                        <p:tav tm="100000">
                                          <p:val>
                                            <p:strVal val="#ppt_w"/>
                                          </p:val>
                                        </p:tav>
                                      </p:tavLst>
                                    </p:anim>
                                    <p:anim calcmode="lin" valueType="num">
                                      <p:cBhvr>
                                        <p:cTn id="20" dur="750" fill="hold"/>
                                        <p:tgtEl>
                                          <p:spTgt spid="24"/>
                                        </p:tgtEl>
                                        <p:attrNameLst>
                                          <p:attrName>ppt_h</p:attrName>
                                        </p:attrNameLst>
                                      </p:cBhvr>
                                      <p:tavLst>
                                        <p:tav tm="0">
                                          <p:val>
                                            <p:fltVal val="0"/>
                                          </p:val>
                                        </p:tav>
                                        <p:tav tm="100000">
                                          <p:val>
                                            <p:strVal val="#ppt_h"/>
                                          </p:val>
                                        </p:tav>
                                      </p:tavLst>
                                    </p:anim>
                                    <p:animEffect transition="in" filter="fade">
                                      <p:cBhvr>
                                        <p:cTn id="21" dur="750"/>
                                        <p:tgtEl>
                                          <p:spTgt spid="24"/>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750" fill="hold"/>
                                        <p:tgtEl>
                                          <p:spTgt spid="26"/>
                                        </p:tgtEl>
                                        <p:attrNameLst>
                                          <p:attrName>ppt_w</p:attrName>
                                        </p:attrNameLst>
                                      </p:cBhvr>
                                      <p:tavLst>
                                        <p:tav tm="0">
                                          <p:val>
                                            <p:fltVal val="0"/>
                                          </p:val>
                                        </p:tav>
                                        <p:tav tm="100000">
                                          <p:val>
                                            <p:strVal val="#ppt_w"/>
                                          </p:val>
                                        </p:tav>
                                      </p:tavLst>
                                    </p:anim>
                                    <p:anim calcmode="lin" valueType="num">
                                      <p:cBhvr>
                                        <p:cTn id="26" dur="750" fill="hold"/>
                                        <p:tgtEl>
                                          <p:spTgt spid="26"/>
                                        </p:tgtEl>
                                        <p:attrNameLst>
                                          <p:attrName>ppt_h</p:attrName>
                                        </p:attrNameLst>
                                      </p:cBhvr>
                                      <p:tavLst>
                                        <p:tav tm="0">
                                          <p:val>
                                            <p:fltVal val="0"/>
                                          </p:val>
                                        </p:tav>
                                        <p:tav tm="100000">
                                          <p:val>
                                            <p:strVal val="#ppt_h"/>
                                          </p:val>
                                        </p:tav>
                                      </p:tavLst>
                                    </p:anim>
                                    <p:animEffect transition="in" filter="fade">
                                      <p:cBhvr>
                                        <p:cTn id="27" dur="750"/>
                                        <p:tgtEl>
                                          <p:spTgt spid="26"/>
                                        </p:tgtEl>
                                      </p:cBhvr>
                                    </p:animEffect>
                                  </p:childTnLst>
                                </p:cTn>
                              </p:par>
                            </p:childTnLst>
                          </p:cTn>
                        </p:par>
                        <p:par>
                          <p:cTn id="28" fill="hold">
                            <p:stCondLst>
                              <p:cond delay="3250"/>
                            </p:stCondLst>
                            <p:childTnLst>
                              <p:par>
                                <p:cTn id="29" presetID="1" presetClass="entr" presetSubtype="0" fill="hold" nodeType="afterEffect">
                                  <p:stCondLst>
                                    <p:cond delay="0"/>
                                  </p:stCondLst>
                                  <p:childTnLst>
                                    <p:set>
                                      <p:cBhvr>
                                        <p:cTn id="30" dur="1" fill="hold">
                                          <p:stCondLst>
                                            <p:cond delay="749"/>
                                          </p:stCondLst>
                                        </p:cTn>
                                        <p:tgtEl>
                                          <p:spTgt spid="29"/>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nodeType="afterEffect">
                                  <p:stCondLst>
                                    <p:cond delay="0"/>
                                  </p:stCondLst>
                                  <p:childTnLst>
                                    <p:set>
                                      <p:cBhvr>
                                        <p:cTn id="33" dur="1" fill="hold">
                                          <p:stCondLst>
                                            <p:cond delay="749"/>
                                          </p:stCondLst>
                                        </p:cTn>
                                        <p:tgtEl>
                                          <p:spTgt spid="27"/>
                                        </p:tgtEl>
                                        <p:attrNameLst>
                                          <p:attrName>style.visibility</p:attrName>
                                        </p:attrNameLst>
                                      </p:cBhvr>
                                      <p:to>
                                        <p:strVal val="visible"/>
                                      </p:to>
                                    </p:set>
                                  </p:childTnLst>
                                </p:cTn>
                              </p:par>
                            </p:childTnLst>
                          </p:cTn>
                        </p:par>
                        <p:par>
                          <p:cTn id="34" fill="hold">
                            <p:stCondLst>
                              <p:cond delay="4750"/>
                            </p:stCondLst>
                            <p:childTnLst>
                              <p:par>
                                <p:cTn id="35" presetID="1" presetClass="entr" presetSubtype="0" fill="hold" nodeType="afterEffect">
                                  <p:stCondLst>
                                    <p:cond delay="0"/>
                                  </p:stCondLst>
                                  <p:childTnLst>
                                    <p:set>
                                      <p:cBhvr>
                                        <p:cTn id="36" dur="1" fill="hold">
                                          <p:stCondLst>
                                            <p:cond delay="749"/>
                                          </p:stCondLst>
                                        </p:cTn>
                                        <p:tgtEl>
                                          <p:spTgt spid="28"/>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nodeType="afterEffect">
                                  <p:stCondLst>
                                    <p:cond delay="0"/>
                                  </p:stCondLst>
                                  <p:childTnLst>
                                    <p:set>
                                      <p:cBhvr>
                                        <p:cTn id="39" dur="1" fill="hold">
                                          <p:stCondLst>
                                            <p:cond delay="749"/>
                                          </p:stCondLst>
                                        </p:cTn>
                                        <p:tgtEl>
                                          <p:spTgt spid="30"/>
                                        </p:tgtEl>
                                        <p:attrNameLst>
                                          <p:attrName>style.visibility</p:attrName>
                                        </p:attrNameLst>
                                      </p:cBhvr>
                                      <p:to>
                                        <p:strVal val="visible"/>
                                      </p:to>
                                    </p:set>
                                  </p:childTnLst>
                                </p:cTn>
                              </p:par>
                            </p:childTnLst>
                          </p:cTn>
                        </p:par>
                        <p:par>
                          <p:cTn id="40" fill="hold">
                            <p:stCondLst>
                              <p:cond delay="6250"/>
                            </p:stCondLst>
                            <p:childTnLst>
                              <p:par>
                                <p:cTn id="41" presetID="10" presetClass="entr" presetSubtype="0" fill="hold" grpId="0" nodeType="afterEffect">
                                  <p:stCondLst>
                                    <p:cond delay="0"/>
                                  </p:stCondLst>
                                  <p:childTnLst>
                                    <p:set>
                                      <p:cBhvr>
                                        <p:cTn id="42" dur="1" fill="hold">
                                          <p:stCondLst>
                                            <p:cond delay="0"/>
                                          </p:stCondLst>
                                        </p:cTn>
                                        <p:tgtEl>
                                          <p:spTgt spid="31">
                                            <p:bg/>
                                          </p:spTgt>
                                        </p:tgtEl>
                                        <p:attrNameLst>
                                          <p:attrName>style.visibility</p:attrName>
                                        </p:attrNameLst>
                                      </p:cBhvr>
                                      <p:to>
                                        <p:strVal val="visible"/>
                                      </p:to>
                                    </p:set>
                                    <p:animEffect transition="in" filter="fade">
                                      <p:cBhvr>
                                        <p:cTn id="43" dur="750"/>
                                        <p:tgtEl>
                                          <p:spTgt spid="31">
                                            <p:bg/>
                                          </p:spTgt>
                                        </p:tgtEl>
                                      </p:cBhvr>
                                    </p:animEffect>
                                  </p:childTnLst>
                                </p:cTn>
                              </p:par>
                            </p:childTnLst>
                          </p:cTn>
                        </p:par>
                        <p:par>
                          <p:cTn id="44" fill="hold">
                            <p:stCondLst>
                              <p:cond delay="7000"/>
                            </p:stCondLst>
                            <p:childTnLst>
                              <p:par>
                                <p:cTn id="45" presetID="10" presetClass="entr" presetSubtype="0" fill="hold" grpId="0" nodeType="afterEffect">
                                  <p:stCondLst>
                                    <p:cond delay="0"/>
                                  </p:stCondLst>
                                  <p:childTnLst>
                                    <p:set>
                                      <p:cBhvr>
                                        <p:cTn id="46" dur="1" fill="hold">
                                          <p:stCondLst>
                                            <p:cond delay="0"/>
                                          </p:stCondLst>
                                        </p:cTn>
                                        <p:tgtEl>
                                          <p:spTgt spid="31">
                                            <p:txEl>
                                              <p:pRg st="0" end="0"/>
                                            </p:txEl>
                                          </p:spTgt>
                                        </p:tgtEl>
                                        <p:attrNameLst>
                                          <p:attrName>style.visibility</p:attrName>
                                        </p:attrNameLst>
                                      </p:cBhvr>
                                      <p:to>
                                        <p:strVal val="visible"/>
                                      </p:to>
                                    </p:set>
                                    <p:animEffect transition="in" filter="fade">
                                      <p:cBhvr>
                                        <p:cTn id="47" dur="750"/>
                                        <p:tgtEl>
                                          <p:spTgt spid="31">
                                            <p:txEl>
                                              <p:pRg st="0" end="0"/>
                                            </p:txEl>
                                          </p:spTgt>
                                        </p:tgtEl>
                                      </p:cBhvr>
                                    </p:animEffect>
                                  </p:childTnLst>
                                </p:cTn>
                              </p:par>
                            </p:childTnLst>
                          </p:cTn>
                        </p:par>
                        <p:par>
                          <p:cTn id="48" fill="hold">
                            <p:stCondLst>
                              <p:cond delay="7750"/>
                            </p:stCondLst>
                            <p:childTnLst>
                              <p:par>
                                <p:cTn id="49" presetID="10" presetClass="entr" presetSubtype="0" fill="hold" grpId="0" nodeType="afterEffect">
                                  <p:stCondLst>
                                    <p:cond delay="0"/>
                                  </p:stCondLst>
                                  <p:childTnLst>
                                    <p:set>
                                      <p:cBhvr>
                                        <p:cTn id="50" dur="1" fill="hold">
                                          <p:stCondLst>
                                            <p:cond delay="0"/>
                                          </p:stCondLst>
                                        </p:cTn>
                                        <p:tgtEl>
                                          <p:spTgt spid="31">
                                            <p:txEl>
                                              <p:pRg st="1" end="1"/>
                                            </p:txEl>
                                          </p:spTgt>
                                        </p:tgtEl>
                                        <p:attrNameLst>
                                          <p:attrName>style.visibility</p:attrName>
                                        </p:attrNameLst>
                                      </p:cBhvr>
                                      <p:to>
                                        <p:strVal val="visible"/>
                                      </p:to>
                                    </p:set>
                                    <p:animEffect transition="in" filter="fade">
                                      <p:cBhvr>
                                        <p:cTn id="51" dur="750"/>
                                        <p:tgtEl>
                                          <p:spTgt spid="31">
                                            <p:txEl>
                                              <p:pRg st="1" end="1"/>
                                            </p:txEl>
                                          </p:spTgt>
                                        </p:tgtEl>
                                      </p:cBhvr>
                                    </p:animEffect>
                                  </p:childTnLst>
                                </p:cTn>
                              </p:par>
                            </p:childTnLst>
                          </p:cTn>
                        </p:par>
                        <p:par>
                          <p:cTn id="52" fill="hold">
                            <p:stCondLst>
                              <p:cond delay="8500"/>
                            </p:stCondLst>
                            <p:childTnLst>
                              <p:par>
                                <p:cTn id="53" presetID="24" presetClass="emph" presetSubtype="0" fill="hold" nodeType="afterEffect">
                                  <p:stCondLst>
                                    <p:cond delay="0"/>
                                  </p:stCondLst>
                                  <p:childTnLst>
                                    <p:animClr clrSpc="hsl" dir="cw">
                                      <p:cBhvr override="childStyle">
                                        <p:cTn id="54" dur="750" fill="hold"/>
                                        <p:tgtEl>
                                          <p:spTgt spid="31">
                                            <p:txEl>
                                              <p:pRg st="0" end="0"/>
                                            </p:txEl>
                                          </p:spTgt>
                                        </p:tgtEl>
                                        <p:attrNameLst>
                                          <p:attrName>style.color</p:attrName>
                                        </p:attrNameLst>
                                      </p:cBhvr>
                                      <p:by>
                                        <p:hsl h="0" s="-12549" l="-25098"/>
                                      </p:by>
                                    </p:animClr>
                                    <p:animClr clrSpc="hsl" dir="cw">
                                      <p:cBhvr>
                                        <p:cTn id="55" dur="750" fill="hold"/>
                                        <p:tgtEl>
                                          <p:spTgt spid="31">
                                            <p:txEl>
                                              <p:pRg st="0" end="0"/>
                                            </p:txEl>
                                          </p:spTgt>
                                        </p:tgtEl>
                                        <p:attrNameLst>
                                          <p:attrName>fillcolor</p:attrName>
                                        </p:attrNameLst>
                                      </p:cBhvr>
                                      <p:by>
                                        <p:hsl h="0" s="-12549" l="-25098"/>
                                      </p:by>
                                    </p:animClr>
                                    <p:animClr clrSpc="hsl" dir="cw">
                                      <p:cBhvr>
                                        <p:cTn id="56" dur="750" fill="hold"/>
                                        <p:tgtEl>
                                          <p:spTgt spid="31">
                                            <p:txEl>
                                              <p:pRg st="0" end="0"/>
                                            </p:txEl>
                                          </p:spTgt>
                                        </p:tgtEl>
                                        <p:attrNameLst>
                                          <p:attrName>stroke.color</p:attrName>
                                        </p:attrNameLst>
                                      </p:cBhvr>
                                      <p:by>
                                        <p:hsl h="0" s="-12549" l="-25098"/>
                                      </p:by>
                                    </p:animClr>
                                    <p:set>
                                      <p:cBhvr>
                                        <p:cTn id="57" dur="750" fill="hold"/>
                                        <p:tgtEl>
                                          <p:spTgt spid="31">
                                            <p:txEl>
                                              <p:pRg st="0" end="0"/>
                                            </p:txEl>
                                          </p:spTgt>
                                        </p:tgtEl>
                                        <p:attrNameLst>
                                          <p:attrName>fill.type</p:attrName>
                                        </p:attrNameLst>
                                      </p:cBhvr>
                                      <p:to>
                                        <p:strVal val="solid"/>
                                      </p:to>
                                    </p:set>
                                  </p:childTnLst>
                                </p:cTn>
                              </p:par>
                            </p:childTnLst>
                          </p:cTn>
                        </p:par>
                        <p:par>
                          <p:cTn id="58" fill="hold">
                            <p:stCondLst>
                              <p:cond delay="9250"/>
                            </p:stCondLst>
                            <p:childTnLst>
                              <p:par>
                                <p:cTn id="59" presetID="24" presetClass="emph" presetSubtype="0" fill="hold" nodeType="afterEffect">
                                  <p:stCondLst>
                                    <p:cond delay="0"/>
                                  </p:stCondLst>
                                  <p:childTnLst>
                                    <p:animClr clrSpc="hsl" dir="cw">
                                      <p:cBhvr override="childStyle">
                                        <p:cTn id="60" dur="750" fill="hold"/>
                                        <p:tgtEl>
                                          <p:spTgt spid="31">
                                            <p:txEl>
                                              <p:pRg st="1" end="1"/>
                                            </p:txEl>
                                          </p:spTgt>
                                        </p:tgtEl>
                                        <p:attrNameLst>
                                          <p:attrName>style.color</p:attrName>
                                        </p:attrNameLst>
                                      </p:cBhvr>
                                      <p:by>
                                        <p:hsl h="0" s="-12549" l="-25098"/>
                                      </p:by>
                                    </p:animClr>
                                    <p:animClr clrSpc="hsl" dir="cw">
                                      <p:cBhvr>
                                        <p:cTn id="61" dur="750" fill="hold"/>
                                        <p:tgtEl>
                                          <p:spTgt spid="31">
                                            <p:txEl>
                                              <p:pRg st="1" end="1"/>
                                            </p:txEl>
                                          </p:spTgt>
                                        </p:tgtEl>
                                        <p:attrNameLst>
                                          <p:attrName>fillcolor</p:attrName>
                                        </p:attrNameLst>
                                      </p:cBhvr>
                                      <p:by>
                                        <p:hsl h="0" s="-12549" l="-25098"/>
                                      </p:by>
                                    </p:animClr>
                                    <p:animClr clrSpc="hsl" dir="cw">
                                      <p:cBhvr>
                                        <p:cTn id="62" dur="750" fill="hold"/>
                                        <p:tgtEl>
                                          <p:spTgt spid="31">
                                            <p:txEl>
                                              <p:pRg st="1" end="1"/>
                                            </p:txEl>
                                          </p:spTgt>
                                        </p:tgtEl>
                                        <p:attrNameLst>
                                          <p:attrName>stroke.color</p:attrName>
                                        </p:attrNameLst>
                                      </p:cBhvr>
                                      <p:by>
                                        <p:hsl h="0" s="-12549" l="-25098"/>
                                      </p:by>
                                    </p:animClr>
                                    <p:set>
                                      <p:cBhvr>
                                        <p:cTn id="63" dur="750" fill="hold"/>
                                        <p:tgtEl>
                                          <p:spTgt spid="31">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8"/>
          <p:cNvPicPr>
            <a:picLocks noChangeAspect="1"/>
          </p:cNvPicPr>
          <p:nvPr/>
        </p:nvPicPr>
        <p:blipFill rotWithShape="1">
          <a:blip r:embed="rId3" cstate="email">
            <a:extLst>
              <a:ext uri="{28A0092B-C50C-407E-A947-70E740481C1C}">
                <a14:useLocalDpi xmlns:a14="http://schemas.microsoft.com/office/drawing/2010/main" val="0"/>
              </a:ext>
            </a:extLst>
          </a:blip>
          <a:srcRect l="3103" t="16903" r="2983" b="24192"/>
          <a:stretch/>
        </p:blipFill>
        <p:spPr>
          <a:xfrm>
            <a:off x="228600" y="609600"/>
            <a:ext cx="8612372" cy="4648200"/>
          </a:xfrm>
          <a:prstGeom prst="rect">
            <a:avLst/>
          </a:prstGeom>
        </p:spPr>
      </p:pic>
      <p:sp>
        <p:nvSpPr>
          <p:cNvPr id="2" name="Title 1"/>
          <p:cNvSpPr>
            <a:spLocks noGrp="1"/>
          </p:cNvSpPr>
          <p:nvPr>
            <p:ph type="title"/>
          </p:nvPr>
        </p:nvSpPr>
        <p:spPr>
          <a:xfrm>
            <a:off x="0" y="0"/>
            <a:ext cx="9144000" cy="1069848"/>
          </a:xfrm>
        </p:spPr>
        <p:txBody>
          <a:bodyPr>
            <a:noAutofit/>
          </a:bodyPr>
          <a:lstStyle/>
          <a:p>
            <a:pPr marL="182880"/>
            <a:r>
              <a:rPr lang="en-US" sz="3600" dirty="0"/>
              <a:t>WSC 2014</a:t>
            </a:r>
            <a:r>
              <a:rPr lang="en-US" dirty="0"/>
              <a:t/>
            </a:r>
            <a:br>
              <a:rPr lang="en-US" dirty="0"/>
            </a:br>
            <a:r>
              <a:rPr lang="en-US" sz="4200" dirty="0"/>
              <a:t>Planning Our Future Sessions</a:t>
            </a:r>
          </a:p>
        </p:txBody>
      </p:sp>
      <p:sp>
        <p:nvSpPr>
          <p:cNvPr id="5" name="TextBox 4"/>
          <p:cNvSpPr txBox="1"/>
          <p:nvPr/>
        </p:nvSpPr>
        <p:spPr>
          <a:xfrm>
            <a:off x="1447800" y="5029200"/>
            <a:ext cx="6431672" cy="769441"/>
          </a:xfrm>
          <a:prstGeom prst="rect">
            <a:avLst/>
          </a:prstGeom>
          <a:noFill/>
        </p:spPr>
        <p:txBody>
          <a:bodyPr wrap="square" rtlCol="0">
            <a:spAutoFit/>
          </a:bodyPr>
          <a:lstStyle/>
          <a:p>
            <a:pPr algn="ctr"/>
            <a:r>
              <a:rPr lang="en-US" sz="4400" b="1" dirty="0" smtClean="0">
                <a:solidFill>
                  <a:srgbClr val="004E4C"/>
                </a:solidFill>
                <a:effectLst>
                  <a:outerShdw blurRad="38100" dist="38100" dir="2700000" algn="tl">
                    <a:srgbClr val="000000">
                      <a:alpha val="43137"/>
                    </a:srgbClr>
                  </a:outerShdw>
                </a:effectLst>
              </a:rPr>
              <a:t>Needs of NA Mind Map</a:t>
            </a:r>
            <a:endParaRPr lang="en-US" sz="4400" b="1" dirty="0">
              <a:solidFill>
                <a:srgbClr val="004E4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2108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3050524760"/>
              </p:ext>
            </p:extLst>
          </p:nvPr>
        </p:nvGraphicFramePr>
        <p:xfrm>
          <a:off x="419100" y="76200"/>
          <a:ext cx="8381997" cy="5919985"/>
        </p:xfrm>
        <a:graphic>
          <a:graphicData uri="http://schemas.openxmlformats.org/presentationml/2006/ole">
            <mc:AlternateContent xmlns:mc="http://schemas.openxmlformats.org/markup-compatibility/2006">
              <mc:Choice xmlns:v="urn:schemas-microsoft-com:vml" Requires="v">
                <p:oleObj spid="_x0000_s1143" name="Acrobat Document" r:id="rId4" imgW="6035040" imgH="4663440" progId="AcroExch.Document.7">
                  <p:embed/>
                </p:oleObj>
              </mc:Choice>
              <mc:Fallback>
                <p:oleObj name="Acrobat Document" r:id="rId4" imgW="6035040" imgH="4663440" progId="AcroExch.Document.7">
                  <p:embed/>
                  <p:pic>
                    <p:nvPicPr>
                      <p:cNvPr id="0" name=""/>
                      <p:cNvPicPr/>
                      <p:nvPr/>
                    </p:nvPicPr>
                    <p:blipFill>
                      <a:blip r:embed="rId5"/>
                      <a:stretch>
                        <a:fillRect/>
                      </a:stretch>
                    </p:blipFill>
                    <p:spPr>
                      <a:xfrm>
                        <a:off x="419100" y="76200"/>
                        <a:ext cx="8381997" cy="5919985"/>
                      </a:xfrm>
                      <a:prstGeom prst="rect">
                        <a:avLst/>
                      </a:prstGeom>
                    </p:spPr>
                  </p:pic>
                </p:oleObj>
              </mc:Fallback>
            </mc:AlternateContent>
          </a:graphicData>
        </a:graphic>
      </p:graphicFrame>
      <p:sp>
        <p:nvSpPr>
          <p:cNvPr id="7" name="TextBox 6"/>
          <p:cNvSpPr txBox="1"/>
          <p:nvPr/>
        </p:nvSpPr>
        <p:spPr>
          <a:xfrm>
            <a:off x="380999" y="4395985"/>
            <a:ext cx="8458199" cy="1446550"/>
          </a:xfrm>
          <a:prstGeom prst="rect">
            <a:avLst/>
          </a:prstGeom>
          <a:noFill/>
        </p:spPr>
        <p:txBody>
          <a:bodyPr wrap="square" rtlCol="0">
            <a:spAutoFit/>
          </a:bodyPr>
          <a:lstStyle/>
          <a:p>
            <a:pPr algn="ctr"/>
            <a:r>
              <a:rPr lang="en-US" sz="4400" b="1" dirty="0" smtClean="0">
                <a:solidFill>
                  <a:srgbClr val="004E4C"/>
                </a:solidFill>
                <a:effectLst>
                  <a:outerShdw blurRad="38100" dist="38100" dir="2700000" algn="tl">
                    <a:srgbClr val="000000">
                      <a:alpha val="43137"/>
                    </a:srgbClr>
                  </a:outerShdw>
                </a:effectLst>
              </a:rPr>
              <a:t>Reasons We Come Together Mind Map</a:t>
            </a:r>
            <a:endParaRPr lang="en-US" sz="4400" b="1" dirty="0">
              <a:solidFill>
                <a:srgbClr val="004E4C"/>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0" y="0"/>
            <a:ext cx="9144000" cy="1069848"/>
          </a:xfrm>
        </p:spPr>
        <p:txBody>
          <a:bodyPr>
            <a:noAutofit/>
          </a:bodyPr>
          <a:lstStyle/>
          <a:p>
            <a:pPr marL="182880"/>
            <a:r>
              <a:rPr lang="en-US" sz="3600" dirty="0"/>
              <a:t>WSC 2014</a:t>
            </a:r>
            <a:r>
              <a:rPr lang="en-US" dirty="0"/>
              <a:t/>
            </a:r>
            <a:br>
              <a:rPr lang="en-US" dirty="0"/>
            </a:br>
            <a:r>
              <a:rPr lang="en-US" sz="4200" dirty="0"/>
              <a:t>Planning Our Future Sessions</a:t>
            </a:r>
          </a:p>
        </p:txBody>
      </p:sp>
    </p:spTree>
    <p:extLst>
      <p:ext uri="{BB962C8B-B14F-4D97-AF65-F5344CB8AC3E}">
        <p14:creationId xmlns:p14="http://schemas.microsoft.com/office/powerpoint/2010/main" val="3473262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9848"/>
          </a:xfrm>
        </p:spPr>
        <p:txBody>
          <a:bodyPr>
            <a:noAutofit/>
          </a:bodyPr>
          <a:lstStyle/>
          <a:p>
            <a:r>
              <a:rPr lang="en-US" sz="3600" dirty="0" smtClean="0"/>
              <a:t> WSC </a:t>
            </a:r>
            <a:r>
              <a:rPr lang="en-US" sz="3600" dirty="0"/>
              <a:t>2014</a:t>
            </a:r>
            <a:r>
              <a:rPr lang="en-US" dirty="0"/>
              <a:t/>
            </a:r>
            <a:br>
              <a:rPr lang="en-US" dirty="0"/>
            </a:br>
            <a:r>
              <a:rPr lang="en-US" dirty="0" smtClean="0"/>
              <a:t> </a:t>
            </a:r>
            <a:r>
              <a:rPr lang="en-US" sz="4200" dirty="0" smtClean="0"/>
              <a:t>Planning </a:t>
            </a:r>
            <a:r>
              <a:rPr lang="en-US" sz="4200" dirty="0"/>
              <a:t>Our Future Sessions</a:t>
            </a:r>
          </a:p>
        </p:txBody>
      </p:sp>
      <p:sp>
        <p:nvSpPr>
          <p:cNvPr id="6" name="Content Placeholder 2"/>
          <p:cNvSpPr txBox="1">
            <a:spLocks/>
          </p:cNvSpPr>
          <p:nvPr/>
        </p:nvSpPr>
        <p:spPr>
          <a:xfrm>
            <a:off x="457200" y="1755648"/>
            <a:ext cx="8229600" cy="4797552"/>
          </a:xfrm>
          <a:prstGeom prst="rect">
            <a:avLst/>
          </a:prstGeom>
        </p:spPr>
        <p:txBody>
          <a:bodyP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lumMod val="90000"/>
                    <a:lumOff val="10000"/>
                  </a:schemeClr>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just">
              <a:spcAft>
                <a:spcPts val="1400"/>
              </a:spcAft>
              <a:buNone/>
            </a:pPr>
            <a:r>
              <a:rPr lang="en-US" sz="3200" b="1" dirty="0" smtClean="0"/>
              <a:t>A </a:t>
            </a:r>
            <a:r>
              <a:rPr lang="en-US" sz="3200" b="1" dirty="0"/>
              <a:t>substantial majority </a:t>
            </a:r>
            <a:r>
              <a:rPr lang="en-US" sz="3200" b="1" dirty="0" smtClean="0"/>
              <a:t>seemed </a:t>
            </a:r>
            <a:r>
              <a:rPr lang="en-US" sz="3200" b="1" dirty="0"/>
              <a:t>to favor some form of zonal seating at the WSC, though not necessarily zones in their current functions and composition. </a:t>
            </a:r>
            <a:endParaRPr lang="en-US" sz="3200" b="1" dirty="0" smtClean="0"/>
          </a:p>
          <a:p>
            <a:pPr marL="0" indent="0" algn="ctr">
              <a:spcAft>
                <a:spcPts val="1800"/>
              </a:spcAft>
              <a:buNone/>
            </a:pPr>
            <a:r>
              <a:rPr lang="en-US" sz="3600" b="1" spc="50" dirty="0" smtClean="0">
                <a:solidFill>
                  <a:srgbClr val="004E4C"/>
                </a:solidFill>
                <a:effectLst>
                  <a:outerShdw blurRad="38100" dist="38100" dir="2700000" algn="tl">
                    <a:srgbClr val="000000">
                      <a:alpha val="43137"/>
                    </a:srgbClr>
                  </a:outerShdw>
                </a:effectLst>
              </a:rPr>
              <a:t>This was a </a:t>
            </a:r>
            <a:r>
              <a:rPr lang="en-US" sz="3600" b="1" u="sng" spc="50" dirty="0" smtClean="0">
                <a:solidFill>
                  <a:srgbClr val="004E4C"/>
                </a:solidFill>
                <a:effectLst>
                  <a:outerShdw blurRad="38100" dist="38100" dir="2700000" algn="tl">
                    <a:srgbClr val="000000">
                      <a:alpha val="43137"/>
                    </a:srgbClr>
                  </a:outerShdw>
                </a:effectLst>
              </a:rPr>
              <a:t>discussion</a:t>
            </a:r>
            <a:r>
              <a:rPr lang="en-US" sz="3600" b="1" spc="50" dirty="0" smtClean="0">
                <a:solidFill>
                  <a:srgbClr val="004E4C"/>
                </a:solidFill>
                <a:effectLst>
                  <a:outerShdw blurRad="38100" dist="38100" dir="2700000" algn="tl">
                    <a:srgbClr val="000000">
                      <a:alpha val="43137"/>
                    </a:srgbClr>
                  </a:outerShdw>
                </a:effectLst>
              </a:rPr>
              <a:t>,</a:t>
            </a:r>
          </a:p>
          <a:p>
            <a:pPr marL="0" indent="0" algn="ctr">
              <a:spcBef>
                <a:spcPts val="0"/>
              </a:spcBef>
              <a:spcAft>
                <a:spcPts val="1200"/>
              </a:spcAft>
              <a:buFont typeface="Arial" pitchFamily="34" charset="0"/>
              <a:buNone/>
            </a:pPr>
            <a:r>
              <a:rPr lang="en-US" sz="3600" b="1" spc="50" dirty="0" smtClean="0">
                <a:solidFill>
                  <a:srgbClr val="004E4C"/>
                </a:solidFill>
                <a:effectLst>
                  <a:outerShdw blurRad="38100" dist="38100" dir="2700000" algn="tl">
                    <a:srgbClr val="000000">
                      <a:alpha val="43137"/>
                    </a:srgbClr>
                  </a:outerShdw>
                </a:effectLst>
              </a:rPr>
              <a:t>not a </a:t>
            </a:r>
            <a:r>
              <a:rPr lang="en-US" sz="3600" b="1" u="sng" spc="50" dirty="0" smtClean="0">
                <a:solidFill>
                  <a:srgbClr val="004E4C"/>
                </a:solidFill>
                <a:effectLst>
                  <a:outerShdw blurRad="38100" dist="38100" dir="2700000" algn="tl">
                    <a:srgbClr val="000000">
                      <a:alpha val="43137"/>
                    </a:srgbClr>
                  </a:outerShdw>
                </a:effectLst>
              </a:rPr>
              <a:t>decision.</a:t>
            </a:r>
            <a:r>
              <a:rPr lang="en-US" sz="4600" b="1" spc="50" dirty="0" smtClean="0">
                <a:solidFill>
                  <a:srgbClr val="004E4C"/>
                </a:solidFill>
                <a:effectLst>
                  <a:outerShdw blurRad="38100" dist="38100" dir="2700000" algn="tl">
                    <a:srgbClr val="000000">
                      <a:alpha val="43137"/>
                    </a:srgbClr>
                  </a:outerShdw>
                </a:effectLst>
              </a:rPr>
              <a:t/>
            </a:r>
            <a:br>
              <a:rPr lang="en-US" sz="4600" b="1" spc="50" dirty="0" smtClean="0">
                <a:solidFill>
                  <a:srgbClr val="004E4C"/>
                </a:solidFill>
                <a:effectLst>
                  <a:outerShdw blurRad="38100" dist="38100" dir="2700000" algn="tl">
                    <a:srgbClr val="000000">
                      <a:alpha val="43137"/>
                    </a:srgbClr>
                  </a:outerShdw>
                </a:effectLst>
              </a:rPr>
            </a:br>
            <a:endParaRPr lang="en-US" sz="4600" dirty="0" smtClean="0"/>
          </a:p>
          <a:p>
            <a:endParaRPr lang="en-US" dirty="0" smtClean="0"/>
          </a:p>
          <a:p>
            <a:endParaRPr lang="en-US" dirty="0"/>
          </a:p>
        </p:txBody>
      </p:sp>
    </p:spTree>
    <p:extLst>
      <p:ext uri="{BB962C8B-B14F-4D97-AF65-F5344CB8AC3E}">
        <p14:creationId xmlns:p14="http://schemas.microsoft.com/office/powerpoint/2010/main" val="30445963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9848"/>
          </a:xfrm>
        </p:spPr>
        <p:txBody>
          <a:bodyPr>
            <a:noAutofit/>
          </a:bodyPr>
          <a:lstStyle/>
          <a:p>
            <a:r>
              <a:rPr lang="en-US" dirty="0" smtClean="0"/>
              <a:t> </a:t>
            </a:r>
            <a:r>
              <a:rPr lang="en-US" sz="4400" dirty="0" smtClean="0"/>
              <a:t>Zonal </a:t>
            </a:r>
            <a:r>
              <a:rPr lang="en-US" sz="4400" dirty="0"/>
              <a:t>Forums</a:t>
            </a:r>
          </a:p>
        </p:txBody>
      </p:sp>
      <p:sp>
        <p:nvSpPr>
          <p:cNvPr id="6" name="Content Placeholder 2"/>
          <p:cNvSpPr txBox="1">
            <a:spLocks/>
          </p:cNvSpPr>
          <p:nvPr/>
        </p:nvSpPr>
        <p:spPr>
          <a:xfrm>
            <a:off x="457200" y="1755648"/>
            <a:ext cx="8229600" cy="4525963"/>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lumMod val="90000"/>
                    <a:lumOff val="10000"/>
                  </a:schemeClr>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spcAft>
                <a:spcPts val="2400"/>
              </a:spcAft>
              <a:buNone/>
            </a:pPr>
            <a:r>
              <a:rPr lang="en-US" sz="4600" b="1" spc="50" dirty="0" smtClean="0">
                <a:solidFill>
                  <a:srgbClr val="004E4C"/>
                </a:solidFill>
                <a:effectLst>
                  <a:outerShdw blurRad="38100" dist="38100" dir="2700000" algn="tl">
                    <a:srgbClr val="000000">
                      <a:alpha val="43137"/>
                    </a:srgbClr>
                  </a:outerShdw>
                </a:effectLst>
              </a:rPr>
              <a:t/>
            </a:r>
            <a:br>
              <a:rPr lang="en-US" sz="4600" b="1" spc="50" dirty="0" smtClean="0">
                <a:solidFill>
                  <a:srgbClr val="004E4C"/>
                </a:solidFill>
                <a:effectLst>
                  <a:outerShdw blurRad="38100" dist="38100" dir="2700000" algn="tl">
                    <a:srgbClr val="000000">
                      <a:alpha val="43137"/>
                    </a:srgbClr>
                  </a:outerShdw>
                </a:effectLst>
              </a:rPr>
            </a:br>
            <a:endParaRPr lang="en-US" sz="4600" dirty="0" smtClean="0"/>
          </a:p>
          <a:p>
            <a:endParaRPr lang="en-US" dirty="0" smtClean="0"/>
          </a:p>
          <a:p>
            <a:endParaRPr lang="en-US" dirty="0"/>
          </a:p>
        </p:txBody>
      </p:sp>
      <p:sp>
        <p:nvSpPr>
          <p:cNvPr id="3" name="Rectangle 2"/>
          <p:cNvSpPr/>
          <p:nvPr/>
        </p:nvSpPr>
        <p:spPr>
          <a:xfrm>
            <a:off x="304800" y="1295400"/>
            <a:ext cx="8534400" cy="5334000"/>
          </a:xfrm>
          <a:prstGeom prst="rect">
            <a:avLst/>
          </a:prstGeom>
        </p:spPr>
        <p:txBody>
          <a:bodyPr wrap="square">
            <a:noAutofit/>
          </a:bodyPr>
          <a:lstStyle/>
          <a:p>
            <a:pPr marL="285750" indent="-285750">
              <a:spcAft>
                <a:spcPts val="2000"/>
              </a:spcAft>
              <a:buFont typeface="Arial" panose="020B0604020202020204" pitchFamily="34" charset="0"/>
              <a:buChar char="•"/>
            </a:pPr>
            <a:r>
              <a:rPr lang="en-US" sz="3400" b="1" dirty="0">
                <a:solidFill>
                  <a:srgbClr val="002800"/>
                </a:solidFill>
              </a:rPr>
              <a:t>Zones </a:t>
            </a:r>
            <a:r>
              <a:rPr lang="en-US" sz="3400" b="1" dirty="0" smtClean="0">
                <a:solidFill>
                  <a:srgbClr val="002800"/>
                </a:solidFill>
              </a:rPr>
              <a:t>vary in focus and make-up.</a:t>
            </a:r>
            <a:endParaRPr lang="en-US" sz="3400" b="1" dirty="0">
              <a:solidFill>
                <a:srgbClr val="002800"/>
              </a:solidFill>
            </a:endParaRPr>
          </a:p>
          <a:p>
            <a:pPr marL="285750" indent="-285750">
              <a:spcAft>
                <a:spcPts val="2000"/>
              </a:spcAft>
              <a:buFont typeface="Arial" panose="020B0604020202020204" pitchFamily="34" charset="0"/>
              <a:buChar char="•"/>
            </a:pPr>
            <a:r>
              <a:rPr lang="en-US" sz="3400" b="1" dirty="0" smtClean="0"/>
              <a:t>“Service-oriented </a:t>
            </a:r>
            <a:r>
              <a:rPr lang="en-US" sz="3400" b="1" dirty="0"/>
              <a:t>sharing and/or business sessions that provide the means by which NA communities can communicate, cooperate, and grow with one </a:t>
            </a:r>
            <a:r>
              <a:rPr lang="en-US" sz="3400" b="1" dirty="0" smtClean="0"/>
              <a:t>another.” </a:t>
            </a:r>
            <a:r>
              <a:rPr lang="en-US" sz="3400" i="1" dirty="0" smtClean="0"/>
              <a:t>GWSNA</a:t>
            </a:r>
          </a:p>
          <a:p>
            <a:pPr marL="285750" indent="-285750">
              <a:spcAft>
                <a:spcPts val="1200"/>
              </a:spcAft>
              <a:buFont typeface="Arial" panose="020B0604020202020204" pitchFamily="34" charset="0"/>
              <a:buChar char="•"/>
            </a:pPr>
            <a:r>
              <a:rPr lang="en-US" sz="3400" b="1" dirty="0" smtClean="0"/>
              <a:t>For more information on zones see the material at www.na.org/conference.</a:t>
            </a:r>
            <a:endParaRPr lang="en-US" sz="3400" b="1" dirty="0"/>
          </a:p>
        </p:txBody>
      </p:sp>
    </p:spTree>
    <p:extLst>
      <p:ext uri="{BB962C8B-B14F-4D97-AF65-F5344CB8AC3E}">
        <p14:creationId xmlns:p14="http://schemas.microsoft.com/office/powerpoint/2010/main" val="963086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9848"/>
          </a:xfrm>
        </p:spPr>
        <p:txBody>
          <a:bodyPr>
            <a:normAutofit/>
          </a:bodyPr>
          <a:lstStyle/>
          <a:p>
            <a:pPr marL="182880"/>
            <a:r>
              <a:rPr lang="en-US" sz="4400" dirty="0" smtClean="0"/>
              <a:t>Zonal Map </a:t>
            </a:r>
            <a:endParaRPr lang="en-US" sz="44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43000"/>
            <a:ext cx="9144000" cy="5644444"/>
          </a:xfrm>
          <a:prstGeom prst="rect">
            <a:avLst/>
          </a:prstGeom>
        </p:spPr>
      </p:pic>
    </p:spTree>
    <p:extLst>
      <p:ext uri="{BB962C8B-B14F-4D97-AF65-F5344CB8AC3E}">
        <p14:creationId xmlns:p14="http://schemas.microsoft.com/office/powerpoint/2010/main" val="2077695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9848"/>
          </a:xfrm>
        </p:spPr>
        <p:txBody>
          <a:bodyPr>
            <a:normAutofit/>
          </a:bodyPr>
          <a:lstStyle/>
          <a:p>
            <a:pPr marL="182880"/>
            <a:r>
              <a:rPr lang="en-US" sz="4400" dirty="0" smtClean="0"/>
              <a:t>Zones/Regions Seated</a:t>
            </a:r>
            <a:endParaRPr lang="en-US" sz="4400" dirty="0"/>
          </a:p>
        </p:txBody>
      </p:sp>
      <p:grpSp>
        <p:nvGrpSpPr>
          <p:cNvPr id="24" name="Group 23"/>
          <p:cNvGrpSpPr/>
          <p:nvPr/>
        </p:nvGrpSpPr>
        <p:grpSpPr>
          <a:xfrm>
            <a:off x="457200" y="1295400"/>
            <a:ext cx="8229599" cy="4991100"/>
            <a:chOff x="1107021" y="2476500"/>
            <a:chExt cx="6970179" cy="3810000"/>
          </a:xfrm>
        </p:grpSpPr>
        <p:sp>
          <p:nvSpPr>
            <p:cNvPr id="25" name="Subtitle 2"/>
            <p:cNvSpPr txBox="1">
              <a:spLocks/>
            </p:cNvSpPr>
            <p:nvPr/>
          </p:nvSpPr>
          <p:spPr>
            <a:xfrm>
              <a:off x="1107021" y="2476500"/>
              <a:ext cx="6970179" cy="3810000"/>
            </a:xfrm>
            <a:prstGeom prst="rect">
              <a:avLst/>
            </a:prstGeom>
            <a:solidFill>
              <a:srgbClr val="FFFFFF"/>
            </a:solidFill>
            <a:ln w="28575" cmpd="sng">
              <a:solidFill>
                <a:schemeClr val="tx1"/>
              </a:solidFill>
            </a:ln>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marR="0" lvl="0" indent="0" algn="ctr" defTabSz="914400" rtl="0" eaLnBrk="1" fontAlgn="auto" latinLnBrk="0" hangingPunct="1">
                <a:lnSpc>
                  <a:spcPct val="100000"/>
                </a:lnSpc>
                <a:spcBef>
                  <a:spcPts val="2000"/>
                </a:spcBef>
                <a:spcAft>
                  <a:spcPts val="0"/>
                </a:spcAft>
                <a:buClr>
                  <a:srgbClr val="F07F09">
                    <a:lumMod val="60000"/>
                    <a:lumOff val="40000"/>
                  </a:srgbClr>
                </a:buClr>
                <a:buSzPct val="110000"/>
                <a:buFont typeface="Wingdings 2" pitchFamily="18" charset="2"/>
                <a:buNone/>
                <a:tabLst/>
                <a:defRPr/>
              </a:pPr>
              <a:endParaRPr kumimoji="0" lang="en-US" sz="2400" b="1" i="0" u="none" strike="noStrike" kern="1200" cap="none" spc="0" normalizeH="0" baseline="0" noProof="0" dirty="0" smtClean="0">
                <a:ln>
                  <a:noFill/>
                </a:ln>
                <a:solidFill>
                  <a:srgbClr val="C19859"/>
                </a:solidFill>
                <a:effectLst/>
                <a:uLnTx/>
                <a:uFillTx/>
                <a:latin typeface="Verdana"/>
                <a:ea typeface="+mn-ea"/>
                <a:cs typeface="+mn-cs"/>
              </a:endParaRPr>
            </a:p>
          </p:txBody>
        </p:sp>
        <p:sp>
          <p:nvSpPr>
            <p:cNvPr id="26" name="Rounded Rectangle 25"/>
            <p:cNvSpPr/>
            <p:nvPr/>
          </p:nvSpPr>
          <p:spPr>
            <a:xfrm>
              <a:off x="1143000" y="2540000"/>
              <a:ext cx="1081620" cy="1155700"/>
            </a:xfrm>
            <a:prstGeom prst="roundRect">
              <a:avLst/>
            </a:prstGeom>
            <a:solidFill>
              <a:srgbClr val="604878">
                <a:lumMod val="50000"/>
              </a:srgbClr>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rgbClr val="604878">
                      <a:lumMod val="40000"/>
                      <a:lumOff val="60000"/>
                    </a:srgbClr>
                  </a:solidFill>
                  <a:effectLst/>
                  <a:uLnTx/>
                  <a:uFillTx/>
                  <a:latin typeface="Verdana"/>
                  <a:ea typeface="+mn-ea"/>
                  <a:cs typeface="+mn-cs"/>
                </a:rPr>
                <a:t>Autonomy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rgbClr val="604878">
                    <a:lumMod val="40000"/>
                    <a:lumOff val="60000"/>
                  </a:srgbClr>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604878">
                      <a:lumMod val="40000"/>
                      <a:lumOff val="60000"/>
                    </a:srgbClr>
                  </a:solidFill>
                  <a:effectLst/>
                  <a:uLnTx/>
                  <a:uFillTx/>
                  <a:latin typeface="Verdana"/>
                  <a:ea typeface="+mn-ea"/>
                  <a:cs typeface="+mn-cs"/>
                </a:rPr>
                <a:t>AZF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604878">
                      <a:lumMod val="40000"/>
                      <a:lumOff val="60000"/>
                    </a:srgbClr>
                  </a:solidFill>
                  <a:effectLst/>
                  <a:uLnTx/>
                  <a:uFillTx/>
                  <a:latin typeface="Verdana"/>
                  <a:ea typeface="+mn-ea"/>
                  <a:cs typeface="+mn-cs"/>
                </a:rPr>
                <a:t>5</a:t>
              </a:r>
              <a:endParaRPr kumimoji="0" lang="en-US" sz="1400" b="1" i="0" u="none" strike="noStrike" kern="0" cap="none" spc="0" normalizeH="0" baseline="0" noProof="0" dirty="0" smtClean="0">
                <a:ln>
                  <a:noFill/>
                </a:ln>
                <a:solidFill>
                  <a:srgbClr val="FFFFFF"/>
                </a:solidFill>
                <a:effectLst/>
                <a:uLnTx/>
                <a:uFillTx/>
                <a:latin typeface="Verdana"/>
                <a:ea typeface="+mn-ea"/>
                <a:cs typeface="+mn-cs"/>
              </a:endParaRPr>
            </a:p>
          </p:txBody>
        </p:sp>
        <p:sp>
          <p:nvSpPr>
            <p:cNvPr id="27" name="Rounded Rectangle 26"/>
            <p:cNvSpPr/>
            <p:nvPr/>
          </p:nvSpPr>
          <p:spPr>
            <a:xfrm>
              <a:off x="2273300" y="2540000"/>
              <a:ext cx="1081620" cy="1155700"/>
            </a:xfrm>
            <a:prstGeom prst="roundRect">
              <a:avLst/>
            </a:prstGeom>
            <a:solidFill>
              <a:srgbClr val="9836C2"/>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Midwest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white"/>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MZF</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smtClean="0">
                  <a:solidFill>
                    <a:prstClr val="white"/>
                  </a:solidFill>
                  <a:latin typeface="Verdana"/>
                </a:rPr>
                <a:t>10</a:t>
              </a:r>
              <a:r>
                <a:rPr kumimoji="0" lang="en-US" sz="1400" b="1" i="0" u="none" strike="noStrike" kern="0" cap="none" spc="0" normalizeH="0" baseline="0" noProof="0" dirty="0" smtClean="0">
                  <a:ln>
                    <a:noFill/>
                  </a:ln>
                  <a:solidFill>
                    <a:prstClr val="white"/>
                  </a:solidFill>
                  <a:effectLst/>
                  <a:uLnTx/>
                  <a:uFillTx/>
                  <a:latin typeface="Verdana"/>
                  <a:ea typeface="+mn-ea"/>
                  <a:cs typeface="+mn-cs"/>
                </a:rPr>
                <a:t> </a:t>
              </a:r>
            </a:p>
          </p:txBody>
        </p:sp>
        <p:sp>
          <p:nvSpPr>
            <p:cNvPr id="28" name="Rounded Rectangle 27"/>
            <p:cNvSpPr/>
            <p:nvPr/>
          </p:nvSpPr>
          <p:spPr>
            <a:xfrm>
              <a:off x="2273300" y="3810000"/>
              <a:ext cx="1081620" cy="1155700"/>
            </a:xfrm>
            <a:prstGeom prst="roundRect">
              <a:avLst/>
            </a:prstGeom>
            <a:solidFill>
              <a:srgbClr val="D1EDBB"/>
            </a:solidFill>
            <a:ln w="6350" cap="flat" cmpd="sng" algn="ctr">
              <a:solidFill>
                <a:schemeClr val="tx1">
                  <a:lumMod val="90000"/>
                  <a:lumOff val="1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604878">
                      <a:lumMod val="75000"/>
                    </a:srgbClr>
                  </a:solidFill>
                  <a:effectLst/>
                  <a:uLnTx/>
                  <a:uFillTx/>
                  <a:latin typeface="Verdana"/>
                  <a:ea typeface="+mn-ea"/>
                  <a:cs typeface="+mn-cs"/>
                </a:rPr>
                <a:t>Western States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604878">
                      <a:lumMod val="75000"/>
                    </a:srgbClr>
                  </a:solidFill>
                  <a:effectLst/>
                  <a:uLnTx/>
                  <a:uFillTx/>
                  <a:latin typeface="Verdana"/>
                  <a:ea typeface="+mn-ea"/>
                  <a:cs typeface="+mn-cs"/>
                </a:rPr>
                <a:t>WSZF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604878">
                      <a:lumMod val="75000"/>
                    </a:srgbClr>
                  </a:solidFill>
                  <a:effectLst/>
                  <a:uLnTx/>
                  <a:uFillTx/>
                  <a:latin typeface="Verdana"/>
                  <a:ea typeface="+mn-ea"/>
                  <a:cs typeface="+mn-cs"/>
                </a:rPr>
                <a:t>13</a:t>
              </a:r>
              <a:endParaRPr kumimoji="0" lang="en-US" sz="1400" b="1" i="0" u="none" strike="noStrike" kern="0" cap="none" spc="0" normalizeH="0" baseline="0" noProof="0" dirty="0">
                <a:ln>
                  <a:noFill/>
                </a:ln>
                <a:solidFill>
                  <a:srgbClr val="604878">
                    <a:lumMod val="50000"/>
                  </a:srgbClr>
                </a:solidFill>
                <a:effectLst/>
                <a:uLnTx/>
                <a:uFillTx/>
                <a:latin typeface="Verdana"/>
                <a:ea typeface="+mn-ea"/>
                <a:cs typeface="+mn-cs"/>
              </a:endParaRPr>
            </a:p>
          </p:txBody>
        </p:sp>
        <p:sp>
          <p:nvSpPr>
            <p:cNvPr id="29" name="Rounded Rectangle 28"/>
            <p:cNvSpPr/>
            <p:nvPr/>
          </p:nvSpPr>
          <p:spPr>
            <a:xfrm>
              <a:off x="1143000" y="3810000"/>
              <a:ext cx="1081620" cy="1155700"/>
            </a:xfrm>
            <a:prstGeom prst="roundRect">
              <a:avLst/>
            </a:prstGeom>
            <a:solidFill>
              <a:srgbClr val="F07F09">
                <a:lumMod val="60000"/>
                <a:lumOff val="40000"/>
              </a:srgbClr>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Southern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white"/>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SZF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8</a:t>
              </a:r>
              <a:endParaRPr kumimoji="0" lang="en-US" sz="1400" b="1" i="0" u="none" strike="noStrike" kern="0" cap="none" spc="0" normalizeH="0" baseline="0" noProof="0" dirty="0">
                <a:ln>
                  <a:noFill/>
                </a:ln>
                <a:solidFill>
                  <a:prstClr val="white"/>
                </a:solidFill>
                <a:effectLst/>
                <a:uLnTx/>
                <a:uFillTx/>
                <a:latin typeface="Verdana"/>
                <a:ea typeface="+mn-ea"/>
                <a:cs typeface="+mn-cs"/>
              </a:endParaRPr>
            </a:p>
          </p:txBody>
        </p:sp>
        <p:sp>
          <p:nvSpPr>
            <p:cNvPr id="30" name="Rounded Rectangle 29"/>
            <p:cNvSpPr/>
            <p:nvPr/>
          </p:nvSpPr>
          <p:spPr>
            <a:xfrm>
              <a:off x="1143000" y="5067300"/>
              <a:ext cx="1081620" cy="1155700"/>
            </a:xfrm>
            <a:prstGeom prst="roundRect">
              <a:avLst/>
            </a:prstGeom>
            <a:solidFill>
              <a:srgbClr val="7F0101"/>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white"/>
                  </a:solidFill>
                  <a:effectLst/>
                  <a:uLnTx/>
                  <a:uFillTx/>
                  <a:latin typeface="Verdana"/>
                  <a:ea typeface="+mn-ea"/>
                  <a:cs typeface="+mn-cs"/>
                </a:rPr>
                <a:t>European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white"/>
                  </a:solidFill>
                  <a:effectLst/>
                  <a:uLnTx/>
                  <a:uFillTx/>
                  <a:latin typeface="Verdana"/>
                  <a:ea typeface="+mn-ea"/>
                  <a:cs typeface="+mn-cs"/>
                </a:rPr>
                <a:t>Delegates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white"/>
                  </a:solidFill>
                  <a:effectLst/>
                  <a:uLnTx/>
                  <a:uFillTx/>
                  <a:latin typeface="Verdana"/>
                  <a:ea typeface="+mn-ea"/>
                  <a:cs typeface="+mn-cs"/>
                </a:rPr>
                <a:t>Meeting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EDM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16</a:t>
              </a:r>
            </a:p>
          </p:txBody>
        </p:sp>
        <p:sp>
          <p:nvSpPr>
            <p:cNvPr id="31" name="Rounded Rectangle 30"/>
            <p:cNvSpPr/>
            <p:nvPr/>
          </p:nvSpPr>
          <p:spPr>
            <a:xfrm>
              <a:off x="3441700" y="5067300"/>
              <a:ext cx="1081620" cy="1155700"/>
            </a:xfrm>
            <a:prstGeom prst="roundRect">
              <a:avLst/>
            </a:prstGeom>
            <a:solidFill>
              <a:srgbClr val="604878"/>
            </a:solidFill>
            <a:ln w="6350" cap="flat" cmpd="sng" algn="ctr">
              <a:solidFill>
                <a:schemeClr val="tx1">
                  <a:lumMod val="90000"/>
                  <a:lumOff val="1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Russia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white"/>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RZF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1</a:t>
              </a:r>
              <a:endParaRPr kumimoji="0" lang="en-US" sz="1400" b="1" i="0" u="none" strike="noStrike" kern="0" cap="none" spc="0" normalizeH="0" baseline="0" noProof="0" dirty="0">
                <a:ln>
                  <a:noFill/>
                </a:ln>
                <a:solidFill>
                  <a:prstClr val="white"/>
                </a:solidFill>
                <a:effectLst/>
                <a:uLnTx/>
                <a:uFillTx/>
                <a:latin typeface="Verdana"/>
                <a:ea typeface="+mn-ea"/>
                <a:cs typeface="+mn-cs"/>
              </a:endParaRPr>
            </a:p>
          </p:txBody>
        </p:sp>
        <p:sp>
          <p:nvSpPr>
            <p:cNvPr id="32" name="Rounded Rectangle 31"/>
            <p:cNvSpPr/>
            <p:nvPr/>
          </p:nvSpPr>
          <p:spPr>
            <a:xfrm>
              <a:off x="2273300" y="5067300"/>
              <a:ext cx="1081620" cy="1155700"/>
            </a:xfrm>
            <a:prstGeom prst="roundRect">
              <a:avLst/>
            </a:prstGeom>
            <a:solidFill>
              <a:srgbClr val="FFFF00"/>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4E8542">
                      <a:lumMod val="75000"/>
                    </a:srgbClr>
                  </a:solidFill>
                  <a:effectLst/>
                  <a:uLnTx/>
                  <a:uFillTx/>
                  <a:latin typeface="Verdana"/>
                  <a:ea typeface="+mn-ea"/>
                  <a:cs typeface="+mn-cs"/>
                </a:rPr>
                <a:t>Latin America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rgbClr val="4E8542">
                    <a:lumMod val="75000"/>
                  </a:srgbClr>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4E8542">
                      <a:lumMod val="75000"/>
                    </a:srgbClr>
                  </a:solidFill>
                  <a:effectLst/>
                  <a:uLnTx/>
                  <a:uFillTx/>
                  <a:latin typeface="Verdana"/>
                  <a:ea typeface="+mn-ea"/>
                  <a:cs typeface="+mn-cs"/>
                </a:rPr>
                <a:t>LAZF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4E8542">
                      <a:lumMod val="75000"/>
                    </a:srgbClr>
                  </a:solidFill>
                  <a:effectLst/>
                  <a:uLnTx/>
                  <a:uFillTx/>
                  <a:latin typeface="Verdana"/>
                  <a:ea typeface="+mn-ea"/>
                  <a:cs typeface="+mn-cs"/>
                </a:rPr>
                <a:t>16</a:t>
              </a:r>
              <a:endParaRPr kumimoji="0" lang="en-US" sz="1400" b="0" i="0" u="none" strike="noStrike" kern="0" cap="none" spc="0" normalizeH="0" baseline="0" noProof="0" dirty="0" smtClean="0">
                <a:ln>
                  <a:noFill/>
                </a:ln>
                <a:solidFill>
                  <a:srgbClr val="4E8542">
                    <a:lumMod val="75000"/>
                  </a:srgbClr>
                </a:solidFill>
                <a:effectLst/>
                <a:uLnTx/>
                <a:uFillTx/>
                <a:latin typeface="Verdana"/>
                <a:ea typeface="+mn-ea"/>
                <a:cs typeface="+mn-cs"/>
              </a:endParaRPr>
            </a:p>
          </p:txBody>
        </p:sp>
        <p:sp>
          <p:nvSpPr>
            <p:cNvPr id="33" name="Rounded Rectangle 32"/>
            <p:cNvSpPr/>
            <p:nvPr/>
          </p:nvSpPr>
          <p:spPr>
            <a:xfrm>
              <a:off x="3441700" y="3797300"/>
              <a:ext cx="1081620" cy="1155700"/>
            </a:xfrm>
            <a:prstGeom prst="roundRect">
              <a:avLst/>
            </a:prstGeom>
            <a:solidFill>
              <a:srgbClr val="9F2936">
                <a:lumMod val="75000"/>
              </a:srgbClr>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smtClean="0">
                  <a:ln>
                    <a:noFill/>
                  </a:ln>
                  <a:solidFill>
                    <a:prstClr val="white"/>
                  </a:solidFill>
                  <a:effectLst/>
                  <a:uLnTx/>
                  <a:uFillTx/>
                  <a:latin typeface="Verdana"/>
                  <a:ea typeface="+mn-ea"/>
                  <a:cs typeface="+mn-cs"/>
                </a:rPr>
                <a:t>Afri</a:t>
              </a:r>
              <a:r>
                <a:rPr kumimoji="0" lang="en-US" sz="1400" b="1" i="0" u="none" strike="noStrike" kern="0" cap="none" spc="0" normalizeH="0" baseline="0" noProof="0" dirty="0" smtClean="0">
                  <a:ln>
                    <a:noFill/>
                  </a:ln>
                  <a:solidFill>
                    <a:prstClr val="white"/>
                  </a:solidFill>
                  <a:effectLst/>
                  <a:uLnTx/>
                  <a:uFillTx/>
                  <a:latin typeface="Verdana"/>
                  <a:ea typeface="+mn-ea"/>
                  <a:cs typeface="+mn-cs"/>
                </a:rPr>
                <a:t>-Can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white"/>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A-CZF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1</a:t>
              </a:r>
              <a:endParaRPr kumimoji="0" lang="en-US" sz="1400" b="1" i="0" u="none" strike="noStrike" kern="0" cap="none" spc="0" normalizeH="0" baseline="0" noProof="0" dirty="0">
                <a:ln>
                  <a:noFill/>
                </a:ln>
                <a:solidFill>
                  <a:prstClr val="white"/>
                </a:solidFill>
                <a:effectLst/>
                <a:uLnTx/>
                <a:uFillTx/>
                <a:latin typeface="Verdana"/>
                <a:ea typeface="+mn-ea"/>
                <a:cs typeface="+mn-cs"/>
              </a:endParaRPr>
            </a:p>
          </p:txBody>
        </p:sp>
        <p:sp>
          <p:nvSpPr>
            <p:cNvPr id="34" name="Rounded Rectangle 33"/>
            <p:cNvSpPr/>
            <p:nvPr/>
          </p:nvSpPr>
          <p:spPr>
            <a:xfrm>
              <a:off x="4610100" y="3797300"/>
              <a:ext cx="1081620" cy="1155700"/>
            </a:xfrm>
            <a:prstGeom prst="roundRect">
              <a:avLst/>
            </a:prstGeom>
            <a:solidFill>
              <a:srgbClr val="ED2811"/>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Asia Pacific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APF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9</a:t>
              </a:r>
              <a:endParaRPr kumimoji="0" lang="en-US" sz="1400" b="1" i="0" u="none" strike="noStrike" kern="0" cap="none" spc="0" normalizeH="0" baseline="0" noProof="0" dirty="0">
                <a:ln>
                  <a:noFill/>
                </a:ln>
                <a:solidFill>
                  <a:prstClr val="white"/>
                </a:solidFill>
                <a:effectLst/>
                <a:uLnTx/>
                <a:uFillTx/>
                <a:latin typeface="Verdana"/>
                <a:ea typeface="+mn-ea"/>
                <a:cs typeface="+mn-cs"/>
              </a:endParaRPr>
            </a:p>
          </p:txBody>
        </p:sp>
        <p:sp>
          <p:nvSpPr>
            <p:cNvPr id="35" name="Rounded Rectangle 34"/>
            <p:cNvSpPr/>
            <p:nvPr/>
          </p:nvSpPr>
          <p:spPr>
            <a:xfrm>
              <a:off x="5776380" y="3810000"/>
              <a:ext cx="1081620" cy="1155700"/>
            </a:xfrm>
            <a:prstGeom prst="roundRect">
              <a:avLst/>
            </a:prstGeom>
            <a:solidFill>
              <a:srgbClr val="691DB8"/>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Brazil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white"/>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BZF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2</a:t>
              </a:r>
              <a:endParaRPr kumimoji="0" lang="en-US" sz="1400" b="1" i="0" u="none" strike="noStrike" kern="0" cap="none" spc="0" normalizeH="0" baseline="0" noProof="0" dirty="0">
                <a:ln>
                  <a:noFill/>
                </a:ln>
                <a:solidFill>
                  <a:prstClr val="white"/>
                </a:solidFill>
                <a:effectLst/>
                <a:uLnTx/>
                <a:uFillTx/>
                <a:latin typeface="Verdana"/>
                <a:ea typeface="+mn-ea"/>
                <a:cs typeface="+mn-cs"/>
              </a:endParaRPr>
            </a:p>
          </p:txBody>
        </p:sp>
        <p:sp>
          <p:nvSpPr>
            <p:cNvPr id="36" name="Rounded Rectangle 35"/>
            <p:cNvSpPr/>
            <p:nvPr/>
          </p:nvSpPr>
          <p:spPr>
            <a:xfrm>
              <a:off x="6957480" y="3784600"/>
              <a:ext cx="1081620" cy="1155700"/>
            </a:xfrm>
            <a:prstGeom prst="roundRect">
              <a:avLst/>
            </a:prstGeom>
            <a:solidFill>
              <a:srgbClr val="900B67"/>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white"/>
                  </a:solidFill>
                  <a:effectLst/>
                  <a:uLnTx/>
                  <a:uFillTx/>
                  <a:latin typeface="Verdana"/>
                  <a:ea typeface="+mn-ea"/>
                  <a:cs typeface="+mn-cs"/>
                </a:rPr>
                <a:t>Canadian Assembly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CANA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6</a:t>
              </a:r>
              <a:endParaRPr kumimoji="0" lang="en-US" sz="1400" b="1" i="0" u="none" strike="noStrike" kern="0" cap="none" spc="0" normalizeH="0" baseline="0" noProof="0" dirty="0">
                <a:ln>
                  <a:noFill/>
                </a:ln>
                <a:solidFill>
                  <a:prstClr val="white"/>
                </a:solidFill>
                <a:effectLst/>
                <a:uLnTx/>
                <a:uFillTx/>
                <a:latin typeface="Verdana"/>
                <a:ea typeface="+mn-ea"/>
                <a:cs typeface="+mn-cs"/>
              </a:endParaRPr>
            </a:p>
          </p:txBody>
        </p:sp>
        <p:sp>
          <p:nvSpPr>
            <p:cNvPr id="37" name="Rounded Rectangle 36"/>
            <p:cNvSpPr/>
            <p:nvPr/>
          </p:nvSpPr>
          <p:spPr>
            <a:xfrm>
              <a:off x="3441700" y="2540000"/>
              <a:ext cx="1081620" cy="1155700"/>
            </a:xfrm>
            <a:prstGeom prst="roundRect">
              <a:avLst/>
            </a:prstGeom>
            <a:solidFill>
              <a:srgbClr val="1B587C"/>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white"/>
                  </a:solidFill>
                  <a:effectLst/>
                  <a:uLnTx/>
                  <a:uFillTx/>
                  <a:latin typeface="Verdana"/>
                  <a:ea typeface="+mn-ea"/>
                  <a:cs typeface="+mn-cs"/>
                </a:rPr>
                <a:t>Northeast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white"/>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NEZF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12 </a:t>
              </a:r>
            </a:p>
          </p:txBody>
        </p:sp>
        <p:sp>
          <p:nvSpPr>
            <p:cNvPr id="38" name="Rounded Rectangle 37"/>
            <p:cNvSpPr/>
            <p:nvPr/>
          </p:nvSpPr>
          <p:spPr>
            <a:xfrm>
              <a:off x="4610100" y="2540000"/>
              <a:ext cx="1081620" cy="1155700"/>
            </a:xfrm>
            <a:prstGeom prst="roundRect">
              <a:avLst/>
            </a:prstGeom>
            <a:solidFill>
              <a:srgbClr val="DDA06D"/>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Plains States</a:t>
              </a:r>
              <a:endParaRPr kumimoji="0" lang="en-US" sz="1400" b="0" i="0" u="none" strike="noStrike" kern="0" cap="none" spc="0" normalizeH="0" baseline="0" noProof="0" dirty="0" smtClean="0">
                <a:ln>
                  <a:noFill/>
                </a:ln>
                <a:solidFill>
                  <a:prstClr val="white"/>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PSZF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6</a:t>
              </a:r>
              <a:endParaRPr kumimoji="0" lang="en-US" sz="1400" b="1" i="0" u="none" strike="noStrike" kern="0" cap="none" spc="0" normalizeH="0" baseline="0" noProof="0" dirty="0">
                <a:ln>
                  <a:noFill/>
                </a:ln>
                <a:solidFill>
                  <a:prstClr val="white"/>
                </a:solidFill>
                <a:effectLst/>
                <a:uLnTx/>
                <a:uFillTx/>
                <a:latin typeface="Verdana"/>
                <a:ea typeface="+mn-ea"/>
                <a:cs typeface="+mn-cs"/>
              </a:endParaRPr>
            </a:p>
          </p:txBody>
        </p:sp>
        <p:sp>
          <p:nvSpPr>
            <p:cNvPr id="39" name="Rounded Rectangle 38"/>
            <p:cNvSpPr/>
            <p:nvPr/>
          </p:nvSpPr>
          <p:spPr>
            <a:xfrm>
              <a:off x="5776380" y="2527300"/>
              <a:ext cx="1081620" cy="1155700"/>
            </a:xfrm>
            <a:prstGeom prst="roundRect">
              <a:avLst/>
            </a:prstGeom>
            <a:solidFill>
              <a:srgbClr val="591E74"/>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Rocky Mountain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RMZF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5</a:t>
              </a:r>
              <a:endParaRPr kumimoji="0" lang="en-US" sz="1400" b="1" i="0" u="none" strike="noStrike" kern="0" cap="none" spc="0" normalizeH="0" baseline="0" noProof="0" dirty="0">
                <a:ln>
                  <a:noFill/>
                </a:ln>
                <a:solidFill>
                  <a:prstClr val="white"/>
                </a:solidFill>
                <a:effectLst/>
                <a:uLnTx/>
                <a:uFillTx/>
                <a:latin typeface="Verdana"/>
                <a:ea typeface="+mn-ea"/>
                <a:cs typeface="+mn-cs"/>
              </a:endParaRPr>
            </a:p>
          </p:txBody>
        </p:sp>
        <p:sp>
          <p:nvSpPr>
            <p:cNvPr id="40" name="Rounded Rectangle 39"/>
            <p:cNvSpPr/>
            <p:nvPr/>
          </p:nvSpPr>
          <p:spPr>
            <a:xfrm>
              <a:off x="6957480" y="2540000"/>
              <a:ext cx="1081620" cy="1155700"/>
            </a:xfrm>
            <a:prstGeom prst="roundRect">
              <a:avLst/>
            </a:prstGeom>
            <a:solidFill>
              <a:srgbClr val="C19859"/>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white"/>
                  </a:solidFill>
                  <a:effectLst/>
                  <a:uLnTx/>
                  <a:uFillTx/>
                  <a:latin typeface="Verdana"/>
                  <a:ea typeface="+mn-ea"/>
                  <a:cs typeface="+mn-cs"/>
                </a:rPr>
                <a:t>Southeast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white"/>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SEZF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6</a:t>
              </a:r>
              <a:endParaRPr kumimoji="0" lang="en-US" sz="1400" b="1" i="0" u="none" strike="noStrike" kern="0" cap="none" spc="0" normalizeH="0" baseline="0" noProof="0" dirty="0">
                <a:ln>
                  <a:noFill/>
                </a:ln>
                <a:solidFill>
                  <a:prstClr val="white"/>
                </a:solidFill>
                <a:effectLst/>
                <a:uLnTx/>
                <a:uFillTx/>
                <a:latin typeface="Verdana"/>
                <a:ea typeface="+mn-ea"/>
                <a:cs typeface="+mn-cs"/>
              </a:endParaRPr>
            </a:p>
          </p:txBody>
        </p:sp>
      </p:grpSp>
    </p:spTree>
    <p:extLst>
      <p:ext uri="{BB962C8B-B14F-4D97-AF65-F5344CB8AC3E}">
        <p14:creationId xmlns:p14="http://schemas.microsoft.com/office/powerpoint/2010/main" val="1651101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1069848"/>
          </a:xfrm>
        </p:spPr>
        <p:txBody>
          <a:bodyPr>
            <a:normAutofit/>
          </a:bodyPr>
          <a:lstStyle/>
          <a:p>
            <a:pPr marL="182880"/>
            <a:r>
              <a:rPr lang="en-US" sz="4400" dirty="0"/>
              <a:t>Zones/Regions </a:t>
            </a:r>
            <a:r>
              <a:rPr lang="en-US" sz="4400" dirty="0" err="1"/>
              <a:t>UNSeated</a:t>
            </a:r>
            <a:endParaRPr lang="en-US" sz="4400" dirty="0"/>
          </a:p>
        </p:txBody>
      </p:sp>
      <p:grpSp>
        <p:nvGrpSpPr>
          <p:cNvPr id="10" name="Group 9"/>
          <p:cNvGrpSpPr/>
          <p:nvPr/>
        </p:nvGrpSpPr>
        <p:grpSpPr>
          <a:xfrm>
            <a:off x="457200" y="1295400"/>
            <a:ext cx="8229599" cy="4991100"/>
            <a:chOff x="1107021" y="2476500"/>
            <a:chExt cx="6970179" cy="3810000"/>
          </a:xfrm>
        </p:grpSpPr>
        <p:sp>
          <p:nvSpPr>
            <p:cNvPr id="12" name="Subtitle 2"/>
            <p:cNvSpPr txBox="1">
              <a:spLocks/>
            </p:cNvSpPr>
            <p:nvPr/>
          </p:nvSpPr>
          <p:spPr>
            <a:xfrm>
              <a:off x="1107021" y="2476500"/>
              <a:ext cx="6970179" cy="3810000"/>
            </a:xfrm>
            <a:prstGeom prst="rect">
              <a:avLst/>
            </a:prstGeom>
            <a:solidFill>
              <a:srgbClr val="FFFFFF"/>
            </a:solidFill>
            <a:ln w="28575" cmpd="sng">
              <a:solidFill>
                <a:schemeClr val="tx1"/>
              </a:solidFill>
            </a:ln>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marR="0" lvl="0" indent="0" algn="ctr" defTabSz="914400" rtl="0" eaLnBrk="1" fontAlgn="auto" latinLnBrk="0" hangingPunct="1">
                <a:lnSpc>
                  <a:spcPct val="100000"/>
                </a:lnSpc>
                <a:spcBef>
                  <a:spcPts val="2000"/>
                </a:spcBef>
                <a:spcAft>
                  <a:spcPts val="0"/>
                </a:spcAft>
                <a:buClr>
                  <a:srgbClr val="F07F09">
                    <a:lumMod val="60000"/>
                    <a:lumOff val="40000"/>
                  </a:srgbClr>
                </a:buClr>
                <a:buSzPct val="110000"/>
                <a:buFont typeface="Wingdings 2" pitchFamily="18" charset="2"/>
                <a:buNone/>
                <a:tabLst/>
                <a:defRPr/>
              </a:pPr>
              <a:endParaRPr kumimoji="0" lang="en-US" sz="2400" b="1" i="0" u="none" strike="noStrike" kern="1200" cap="none" spc="0" normalizeH="0" baseline="0" noProof="0" dirty="0" smtClean="0">
                <a:ln>
                  <a:noFill/>
                </a:ln>
                <a:solidFill>
                  <a:srgbClr val="C19859"/>
                </a:solidFill>
                <a:effectLst/>
                <a:uLnTx/>
                <a:uFillTx/>
                <a:latin typeface="Verdana"/>
                <a:ea typeface="+mn-ea"/>
                <a:cs typeface="+mn-cs"/>
              </a:endParaRPr>
            </a:p>
          </p:txBody>
        </p:sp>
        <p:sp>
          <p:nvSpPr>
            <p:cNvPr id="15" name="Rounded Rectangle 14"/>
            <p:cNvSpPr/>
            <p:nvPr/>
          </p:nvSpPr>
          <p:spPr>
            <a:xfrm>
              <a:off x="3441700" y="5067300"/>
              <a:ext cx="1081620" cy="1155700"/>
            </a:xfrm>
            <a:prstGeom prst="roundRect">
              <a:avLst/>
            </a:prstGeom>
            <a:solidFill>
              <a:srgbClr val="604878"/>
            </a:solidFill>
            <a:ln w="6350" cap="flat" cmpd="sng" algn="ctr">
              <a:solidFill>
                <a:schemeClr val="tx1">
                  <a:lumMod val="90000"/>
                  <a:lumOff val="1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Russia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white"/>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RZF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4</a:t>
              </a:r>
              <a:endParaRPr kumimoji="0" lang="en-US" sz="1400" b="1" i="0" u="none" strike="noStrike" kern="0" cap="none" spc="0" normalizeH="0" baseline="0" noProof="0" dirty="0">
                <a:ln>
                  <a:noFill/>
                </a:ln>
                <a:solidFill>
                  <a:prstClr val="white"/>
                </a:solidFill>
                <a:effectLst/>
                <a:uLnTx/>
                <a:uFillTx/>
                <a:latin typeface="Verdana"/>
                <a:ea typeface="+mn-ea"/>
                <a:cs typeface="+mn-cs"/>
              </a:endParaRPr>
            </a:p>
          </p:txBody>
        </p:sp>
        <p:sp>
          <p:nvSpPr>
            <p:cNvPr id="17" name="Rounded Rectangle 16"/>
            <p:cNvSpPr/>
            <p:nvPr/>
          </p:nvSpPr>
          <p:spPr>
            <a:xfrm>
              <a:off x="2273300" y="5067300"/>
              <a:ext cx="1081620" cy="1155700"/>
            </a:xfrm>
            <a:prstGeom prst="roundRect">
              <a:avLst/>
            </a:prstGeom>
            <a:solidFill>
              <a:srgbClr val="FFFF00"/>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4E8542">
                      <a:lumMod val="75000"/>
                    </a:srgbClr>
                  </a:solidFill>
                  <a:effectLst/>
                  <a:uLnTx/>
                  <a:uFillTx/>
                  <a:latin typeface="Verdana"/>
                  <a:ea typeface="+mn-ea"/>
                  <a:cs typeface="+mn-cs"/>
                </a:rPr>
                <a:t>Latin America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rgbClr val="4E8542">
                    <a:lumMod val="75000"/>
                  </a:srgbClr>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4E8542">
                      <a:lumMod val="75000"/>
                    </a:srgbClr>
                  </a:solidFill>
                  <a:effectLst/>
                  <a:uLnTx/>
                  <a:uFillTx/>
                  <a:latin typeface="Verdana"/>
                  <a:ea typeface="+mn-ea"/>
                  <a:cs typeface="+mn-cs"/>
                </a:rPr>
                <a:t>LAZF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4E8542">
                      <a:lumMod val="75000"/>
                    </a:srgbClr>
                  </a:solidFill>
                  <a:effectLst/>
                  <a:uLnTx/>
                  <a:uFillTx/>
                  <a:latin typeface="Verdana"/>
                  <a:ea typeface="+mn-ea"/>
                  <a:cs typeface="+mn-cs"/>
                </a:rPr>
                <a:t>5</a:t>
              </a:r>
              <a:endParaRPr kumimoji="0" lang="en-US" sz="1400" b="0" i="0" u="none" strike="noStrike" kern="0" cap="none" spc="0" normalizeH="0" baseline="0" noProof="0" dirty="0" smtClean="0">
                <a:ln>
                  <a:noFill/>
                </a:ln>
                <a:solidFill>
                  <a:srgbClr val="4E8542">
                    <a:lumMod val="75000"/>
                  </a:srgbClr>
                </a:solidFill>
                <a:effectLst/>
                <a:uLnTx/>
                <a:uFillTx/>
                <a:latin typeface="Verdana"/>
                <a:ea typeface="+mn-ea"/>
                <a:cs typeface="+mn-cs"/>
              </a:endParaRPr>
            </a:p>
          </p:txBody>
        </p:sp>
        <p:sp>
          <p:nvSpPr>
            <p:cNvPr id="18" name="Rounded Rectangle 17"/>
            <p:cNvSpPr/>
            <p:nvPr/>
          </p:nvSpPr>
          <p:spPr>
            <a:xfrm>
              <a:off x="3441700" y="3797300"/>
              <a:ext cx="1081620" cy="1155700"/>
            </a:xfrm>
            <a:prstGeom prst="roundRect">
              <a:avLst/>
            </a:prstGeom>
            <a:solidFill>
              <a:srgbClr val="9F2936">
                <a:lumMod val="75000"/>
              </a:srgbClr>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smtClean="0">
                  <a:ln>
                    <a:noFill/>
                  </a:ln>
                  <a:solidFill>
                    <a:prstClr val="white"/>
                  </a:solidFill>
                  <a:effectLst/>
                  <a:uLnTx/>
                  <a:uFillTx/>
                  <a:latin typeface="Verdana"/>
                  <a:ea typeface="+mn-ea"/>
                  <a:cs typeface="+mn-cs"/>
                </a:rPr>
                <a:t>Afri</a:t>
              </a:r>
              <a:r>
                <a:rPr kumimoji="0" lang="en-US" sz="1400" b="1" i="0" u="none" strike="noStrike" kern="0" cap="none" spc="0" normalizeH="0" baseline="0" noProof="0" dirty="0" smtClean="0">
                  <a:ln>
                    <a:noFill/>
                  </a:ln>
                  <a:solidFill>
                    <a:prstClr val="white"/>
                  </a:solidFill>
                  <a:effectLst/>
                  <a:uLnTx/>
                  <a:uFillTx/>
                  <a:latin typeface="Verdana"/>
                  <a:ea typeface="+mn-ea"/>
                  <a:cs typeface="+mn-cs"/>
                </a:rPr>
                <a:t>-Can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white"/>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A-CZF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13</a:t>
              </a:r>
              <a:endParaRPr kumimoji="0" lang="en-US" sz="1400" b="1" i="0" u="none" strike="noStrike" kern="0" cap="none" spc="0" normalizeH="0" baseline="0" noProof="0" dirty="0">
                <a:ln>
                  <a:noFill/>
                </a:ln>
                <a:solidFill>
                  <a:prstClr val="white"/>
                </a:solidFill>
                <a:effectLst/>
                <a:uLnTx/>
                <a:uFillTx/>
                <a:latin typeface="Verdana"/>
                <a:ea typeface="+mn-ea"/>
                <a:cs typeface="+mn-cs"/>
              </a:endParaRPr>
            </a:p>
          </p:txBody>
        </p:sp>
        <p:sp>
          <p:nvSpPr>
            <p:cNvPr id="19" name="Rounded Rectangle 18"/>
            <p:cNvSpPr/>
            <p:nvPr/>
          </p:nvSpPr>
          <p:spPr>
            <a:xfrm>
              <a:off x="5776380" y="3810000"/>
              <a:ext cx="1081620" cy="1155700"/>
            </a:xfrm>
            <a:prstGeom prst="roundRect">
              <a:avLst/>
            </a:prstGeom>
            <a:solidFill>
              <a:srgbClr val="691DB8"/>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Brazil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white"/>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BZF</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smtClean="0">
                  <a:solidFill>
                    <a:prstClr val="white"/>
                  </a:solidFill>
                  <a:latin typeface="Verdana"/>
                </a:rPr>
                <a:t>7</a:t>
              </a:r>
              <a:endParaRPr kumimoji="0" lang="en-US" sz="1400" b="1" i="0" u="none" strike="noStrike" kern="0" cap="none" spc="0" normalizeH="0" baseline="0" noProof="0" dirty="0">
                <a:ln>
                  <a:noFill/>
                </a:ln>
                <a:solidFill>
                  <a:prstClr val="white"/>
                </a:solidFill>
                <a:effectLst/>
                <a:uLnTx/>
                <a:uFillTx/>
                <a:latin typeface="Verdana"/>
                <a:ea typeface="+mn-ea"/>
                <a:cs typeface="+mn-cs"/>
              </a:endParaRPr>
            </a:p>
          </p:txBody>
        </p:sp>
      </p:grpSp>
    </p:spTree>
    <p:extLst>
      <p:ext uri="{BB962C8B-B14F-4D97-AF65-F5344CB8AC3E}">
        <p14:creationId xmlns:p14="http://schemas.microsoft.com/office/powerpoint/2010/main" val="1837376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69848"/>
          </a:xfrm>
        </p:spPr>
        <p:txBody>
          <a:bodyPr>
            <a:normAutofit/>
          </a:bodyPr>
          <a:lstStyle/>
          <a:p>
            <a:pPr marL="182880"/>
            <a:r>
              <a:rPr lang="en-US" sz="4400" dirty="0"/>
              <a:t>Zones/Regions </a:t>
            </a:r>
            <a:r>
              <a:rPr lang="en-US" sz="4400" dirty="0" err="1"/>
              <a:t>UNSeated</a:t>
            </a:r>
            <a:endParaRPr lang="en-US" sz="4400" dirty="0"/>
          </a:p>
        </p:txBody>
      </p:sp>
      <p:grpSp>
        <p:nvGrpSpPr>
          <p:cNvPr id="9" name="Group 8"/>
          <p:cNvGrpSpPr/>
          <p:nvPr/>
        </p:nvGrpSpPr>
        <p:grpSpPr>
          <a:xfrm>
            <a:off x="457200" y="1295400"/>
            <a:ext cx="8229599" cy="4991100"/>
            <a:chOff x="1107021" y="2476500"/>
            <a:chExt cx="6970179" cy="3810000"/>
          </a:xfrm>
        </p:grpSpPr>
        <p:sp>
          <p:nvSpPr>
            <p:cNvPr id="11" name="Subtitle 2"/>
            <p:cNvSpPr txBox="1">
              <a:spLocks/>
            </p:cNvSpPr>
            <p:nvPr/>
          </p:nvSpPr>
          <p:spPr>
            <a:xfrm>
              <a:off x="1107021" y="2476500"/>
              <a:ext cx="6970179" cy="3810000"/>
            </a:xfrm>
            <a:prstGeom prst="rect">
              <a:avLst/>
            </a:prstGeom>
            <a:solidFill>
              <a:srgbClr val="FFFFFF"/>
            </a:solidFill>
            <a:ln w="28575" cmpd="sng">
              <a:solidFill>
                <a:schemeClr val="tx1"/>
              </a:solidFill>
            </a:ln>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marR="0" lvl="0" indent="0" algn="ctr" defTabSz="914400" rtl="0" eaLnBrk="1" fontAlgn="auto" latinLnBrk="0" hangingPunct="1">
                <a:lnSpc>
                  <a:spcPct val="100000"/>
                </a:lnSpc>
                <a:spcBef>
                  <a:spcPts val="2000"/>
                </a:spcBef>
                <a:spcAft>
                  <a:spcPts val="0"/>
                </a:spcAft>
                <a:buClr>
                  <a:srgbClr val="F07F09">
                    <a:lumMod val="60000"/>
                    <a:lumOff val="40000"/>
                  </a:srgbClr>
                </a:buClr>
                <a:buSzPct val="110000"/>
                <a:buFont typeface="Wingdings 2" pitchFamily="18" charset="2"/>
                <a:buNone/>
                <a:tabLst/>
                <a:defRPr/>
              </a:pPr>
              <a:endParaRPr kumimoji="0" lang="en-US" sz="2400" b="1" i="0" u="none" strike="noStrike" kern="1200" cap="none" spc="0" normalizeH="0" baseline="0" noProof="0" dirty="0" smtClean="0">
                <a:ln>
                  <a:noFill/>
                </a:ln>
                <a:solidFill>
                  <a:srgbClr val="C19859"/>
                </a:solidFill>
                <a:effectLst/>
                <a:uLnTx/>
                <a:uFillTx/>
                <a:latin typeface="Verdana"/>
                <a:ea typeface="+mn-ea"/>
                <a:cs typeface="+mn-cs"/>
              </a:endParaRPr>
            </a:p>
          </p:txBody>
        </p:sp>
        <p:sp>
          <p:nvSpPr>
            <p:cNvPr id="12" name="Rounded Rectangle 11"/>
            <p:cNvSpPr/>
            <p:nvPr/>
          </p:nvSpPr>
          <p:spPr>
            <a:xfrm>
              <a:off x="1143000" y="5067300"/>
              <a:ext cx="1081620" cy="1155700"/>
            </a:xfrm>
            <a:prstGeom prst="roundRect">
              <a:avLst/>
            </a:prstGeom>
            <a:solidFill>
              <a:srgbClr val="7F0101"/>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Verdana"/>
                  <a:ea typeface="+mn-ea"/>
                  <a:cs typeface="+mn-cs"/>
                </a:rPr>
                <a:t>European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Verdana"/>
                  <a:ea typeface="+mn-ea"/>
                  <a:cs typeface="+mn-cs"/>
                </a:rPr>
                <a:t>Delegates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Verdana"/>
                  <a:ea typeface="+mn-ea"/>
                  <a:cs typeface="+mn-cs"/>
                </a:rPr>
                <a:t>Meeting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EDM</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smtClean="0">
                  <a:solidFill>
                    <a:prstClr val="white"/>
                  </a:solidFill>
                  <a:latin typeface="Verdana"/>
                </a:rPr>
                <a:t>14</a:t>
              </a:r>
              <a:endParaRPr kumimoji="0" lang="en-US" sz="1400" b="1" i="0" u="none" strike="noStrike" kern="0" cap="none" spc="0" normalizeH="0" baseline="0" noProof="0" dirty="0" smtClean="0">
                <a:ln>
                  <a:noFill/>
                </a:ln>
                <a:solidFill>
                  <a:prstClr val="white"/>
                </a:solidFill>
                <a:effectLst/>
                <a:uLnTx/>
                <a:uFillTx/>
                <a:latin typeface="Verdana"/>
                <a:ea typeface="+mn-ea"/>
                <a:cs typeface="+mn-cs"/>
              </a:endParaRPr>
            </a:p>
          </p:txBody>
        </p:sp>
        <p:sp>
          <p:nvSpPr>
            <p:cNvPr id="13" name="Rounded Rectangle 12"/>
            <p:cNvSpPr/>
            <p:nvPr/>
          </p:nvSpPr>
          <p:spPr>
            <a:xfrm>
              <a:off x="4610100" y="3797300"/>
              <a:ext cx="1081620" cy="1155700"/>
            </a:xfrm>
            <a:prstGeom prst="roundRect">
              <a:avLst/>
            </a:prstGeom>
            <a:solidFill>
              <a:srgbClr val="ED2811"/>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Verdana"/>
                  <a:ea typeface="+mn-ea"/>
                  <a:cs typeface="+mn-cs"/>
                </a:rPr>
                <a:t>Asia Pacific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APF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20</a:t>
              </a:r>
              <a:endParaRPr kumimoji="0" lang="en-US" sz="1400" b="1" i="0" u="none" strike="noStrike" kern="0" cap="none" spc="0" normalizeH="0" baseline="0" noProof="0" dirty="0">
                <a:ln>
                  <a:noFill/>
                </a:ln>
                <a:solidFill>
                  <a:prstClr val="white"/>
                </a:solidFill>
                <a:effectLst/>
                <a:uLnTx/>
                <a:uFillTx/>
                <a:latin typeface="Verdana"/>
                <a:ea typeface="+mn-ea"/>
                <a:cs typeface="+mn-cs"/>
              </a:endParaRPr>
            </a:p>
          </p:txBody>
        </p:sp>
      </p:grpSp>
    </p:spTree>
    <p:extLst>
      <p:ext uri="{BB962C8B-B14F-4D97-AF65-F5344CB8AC3E}">
        <p14:creationId xmlns:p14="http://schemas.microsoft.com/office/powerpoint/2010/main" val="126346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69848"/>
          </a:xfrm>
        </p:spPr>
        <p:txBody>
          <a:bodyPr>
            <a:normAutofit/>
          </a:bodyPr>
          <a:lstStyle/>
          <a:p>
            <a:pPr marL="182880"/>
            <a:r>
              <a:rPr lang="en-US" sz="4400" dirty="0" smtClean="0"/>
              <a:t>Zones/Regions </a:t>
            </a:r>
            <a:r>
              <a:rPr lang="en-US" sz="4400" dirty="0" err="1" smtClean="0">
                <a:solidFill>
                  <a:schemeClr val="tx1">
                    <a:lumMod val="90000"/>
                    <a:lumOff val="10000"/>
                  </a:schemeClr>
                </a:solidFill>
              </a:rPr>
              <a:t>UN</a:t>
            </a:r>
            <a:r>
              <a:rPr lang="en-US" sz="4400" dirty="0" err="1" smtClean="0"/>
              <a:t>Seated</a:t>
            </a:r>
            <a:endParaRPr lang="en-US" sz="4400" dirty="0"/>
          </a:p>
        </p:txBody>
      </p:sp>
      <p:grpSp>
        <p:nvGrpSpPr>
          <p:cNvPr id="15" name="Group 14"/>
          <p:cNvGrpSpPr/>
          <p:nvPr/>
        </p:nvGrpSpPr>
        <p:grpSpPr>
          <a:xfrm>
            <a:off x="457200" y="1295400"/>
            <a:ext cx="8229599" cy="4991100"/>
            <a:chOff x="1107021" y="2476500"/>
            <a:chExt cx="6970179" cy="3810000"/>
          </a:xfrm>
        </p:grpSpPr>
        <p:sp>
          <p:nvSpPr>
            <p:cNvPr id="16" name="Subtitle 2"/>
            <p:cNvSpPr txBox="1">
              <a:spLocks/>
            </p:cNvSpPr>
            <p:nvPr/>
          </p:nvSpPr>
          <p:spPr>
            <a:xfrm>
              <a:off x="1107021" y="2476500"/>
              <a:ext cx="6970179" cy="3810000"/>
            </a:xfrm>
            <a:prstGeom prst="rect">
              <a:avLst/>
            </a:prstGeom>
            <a:solidFill>
              <a:srgbClr val="FFFFFF"/>
            </a:solidFill>
            <a:ln w="28575" cmpd="sng">
              <a:solidFill>
                <a:schemeClr val="tx1"/>
              </a:solidFill>
            </a:ln>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marR="0" lvl="0" indent="0" algn="ctr" defTabSz="914400" rtl="0" eaLnBrk="1" fontAlgn="auto" latinLnBrk="0" hangingPunct="1">
                <a:lnSpc>
                  <a:spcPct val="100000"/>
                </a:lnSpc>
                <a:spcBef>
                  <a:spcPts val="2000"/>
                </a:spcBef>
                <a:spcAft>
                  <a:spcPts val="0"/>
                </a:spcAft>
                <a:buClr>
                  <a:srgbClr val="F07F09">
                    <a:lumMod val="60000"/>
                    <a:lumOff val="40000"/>
                  </a:srgbClr>
                </a:buClr>
                <a:buSzPct val="110000"/>
                <a:buFont typeface="Wingdings 2" pitchFamily="18" charset="2"/>
                <a:buNone/>
                <a:tabLst/>
                <a:defRPr/>
              </a:pPr>
              <a:endParaRPr kumimoji="0" lang="en-US" sz="2400" b="1" i="0" u="none" strike="noStrike" kern="1200" cap="none" spc="0" normalizeH="0" baseline="0" noProof="0" dirty="0" smtClean="0">
                <a:ln>
                  <a:noFill/>
                </a:ln>
                <a:solidFill>
                  <a:srgbClr val="C19859"/>
                </a:solidFill>
                <a:effectLst/>
                <a:uLnTx/>
                <a:uFillTx/>
                <a:latin typeface="Verdana"/>
                <a:ea typeface="+mn-ea"/>
                <a:cs typeface="+mn-cs"/>
              </a:endParaRPr>
            </a:p>
          </p:txBody>
        </p:sp>
        <p:sp>
          <p:nvSpPr>
            <p:cNvPr id="23" name="Rounded Rectangle 22"/>
            <p:cNvSpPr/>
            <p:nvPr/>
          </p:nvSpPr>
          <p:spPr>
            <a:xfrm>
              <a:off x="1143000" y="2540000"/>
              <a:ext cx="1081620" cy="1155700"/>
            </a:xfrm>
            <a:prstGeom prst="roundRect">
              <a:avLst/>
            </a:prstGeom>
            <a:solidFill>
              <a:srgbClr val="604878">
                <a:lumMod val="50000"/>
              </a:srgbClr>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rgbClr val="604878">
                      <a:lumMod val="40000"/>
                      <a:lumOff val="60000"/>
                    </a:srgbClr>
                  </a:solidFill>
                  <a:effectLst/>
                  <a:uLnTx/>
                  <a:uFillTx/>
                  <a:latin typeface="Verdana"/>
                  <a:ea typeface="+mn-ea"/>
                  <a:cs typeface="+mn-cs"/>
                </a:rPr>
                <a:t>Autonomy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rgbClr val="604878">
                    <a:lumMod val="40000"/>
                    <a:lumOff val="60000"/>
                  </a:srgbClr>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604878">
                      <a:lumMod val="40000"/>
                      <a:lumOff val="60000"/>
                    </a:srgbClr>
                  </a:solidFill>
                  <a:effectLst/>
                  <a:uLnTx/>
                  <a:uFillTx/>
                  <a:latin typeface="Verdana"/>
                  <a:ea typeface="+mn-ea"/>
                  <a:cs typeface="+mn-cs"/>
                </a:rPr>
                <a:t>AZF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604878">
                      <a:lumMod val="40000"/>
                      <a:lumOff val="60000"/>
                    </a:srgbClr>
                  </a:solidFill>
                  <a:effectLst/>
                  <a:uLnTx/>
                  <a:uFillTx/>
                  <a:latin typeface="Verdana"/>
                  <a:ea typeface="+mn-ea"/>
                  <a:cs typeface="+mn-cs"/>
                </a:rPr>
                <a:t>1</a:t>
              </a:r>
              <a:endParaRPr kumimoji="0" lang="en-US" sz="1400" b="1" i="0" u="none" strike="noStrike" kern="0" cap="none" spc="0" normalizeH="0" baseline="0" noProof="0" dirty="0" smtClean="0">
                <a:ln>
                  <a:noFill/>
                </a:ln>
                <a:solidFill>
                  <a:srgbClr val="FFFFFF"/>
                </a:solidFill>
                <a:effectLst/>
                <a:uLnTx/>
                <a:uFillTx/>
                <a:latin typeface="Verdana"/>
                <a:ea typeface="+mn-ea"/>
                <a:cs typeface="+mn-cs"/>
              </a:endParaRPr>
            </a:p>
          </p:txBody>
        </p:sp>
        <p:sp>
          <p:nvSpPr>
            <p:cNvPr id="24" name="Rounded Rectangle 23"/>
            <p:cNvSpPr/>
            <p:nvPr/>
          </p:nvSpPr>
          <p:spPr>
            <a:xfrm>
              <a:off x="2273300" y="2540000"/>
              <a:ext cx="1081620" cy="1155700"/>
            </a:xfrm>
            <a:prstGeom prst="roundRect">
              <a:avLst/>
            </a:prstGeom>
            <a:solidFill>
              <a:srgbClr val="9836C2"/>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Midwest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white"/>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MZF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0 </a:t>
              </a:r>
            </a:p>
          </p:txBody>
        </p:sp>
        <p:sp>
          <p:nvSpPr>
            <p:cNvPr id="25" name="Rounded Rectangle 24"/>
            <p:cNvSpPr/>
            <p:nvPr/>
          </p:nvSpPr>
          <p:spPr>
            <a:xfrm>
              <a:off x="2273300" y="3810000"/>
              <a:ext cx="1081620" cy="1155700"/>
            </a:xfrm>
            <a:prstGeom prst="roundRect">
              <a:avLst/>
            </a:prstGeom>
            <a:solidFill>
              <a:srgbClr val="D1EDBB"/>
            </a:solidFill>
            <a:ln w="6350" cap="flat" cmpd="sng" algn="ctr">
              <a:solidFill>
                <a:schemeClr val="tx1">
                  <a:lumMod val="90000"/>
                  <a:lumOff val="1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604878">
                      <a:lumMod val="75000"/>
                    </a:srgbClr>
                  </a:solidFill>
                  <a:effectLst/>
                  <a:uLnTx/>
                  <a:uFillTx/>
                  <a:latin typeface="Verdana"/>
                  <a:ea typeface="+mn-ea"/>
                  <a:cs typeface="+mn-cs"/>
                </a:rPr>
                <a:t>Western States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604878">
                      <a:lumMod val="75000"/>
                    </a:srgbClr>
                  </a:solidFill>
                  <a:effectLst/>
                  <a:uLnTx/>
                  <a:uFillTx/>
                  <a:latin typeface="Verdana"/>
                  <a:ea typeface="+mn-ea"/>
                  <a:cs typeface="+mn-cs"/>
                </a:rPr>
                <a:t>WSZF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604878">
                      <a:lumMod val="75000"/>
                    </a:srgbClr>
                  </a:solidFill>
                  <a:effectLst/>
                  <a:uLnTx/>
                  <a:uFillTx/>
                  <a:latin typeface="Verdana"/>
                  <a:ea typeface="+mn-ea"/>
                  <a:cs typeface="+mn-cs"/>
                </a:rPr>
                <a:t>0</a:t>
              </a:r>
              <a:endParaRPr kumimoji="0" lang="en-US" sz="1400" b="1" i="0" u="none" strike="noStrike" kern="0" cap="none" spc="0" normalizeH="0" baseline="0" noProof="0" dirty="0">
                <a:ln>
                  <a:noFill/>
                </a:ln>
                <a:solidFill>
                  <a:srgbClr val="604878">
                    <a:lumMod val="50000"/>
                  </a:srgbClr>
                </a:solidFill>
                <a:effectLst/>
                <a:uLnTx/>
                <a:uFillTx/>
                <a:latin typeface="Verdana"/>
                <a:ea typeface="+mn-ea"/>
                <a:cs typeface="+mn-cs"/>
              </a:endParaRPr>
            </a:p>
          </p:txBody>
        </p:sp>
        <p:sp>
          <p:nvSpPr>
            <p:cNvPr id="26" name="Rounded Rectangle 25"/>
            <p:cNvSpPr/>
            <p:nvPr/>
          </p:nvSpPr>
          <p:spPr>
            <a:xfrm>
              <a:off x="1143000" y="3810000"/>
              <a:ext cx="1081620" cy="1155700"/>
            </a:xfrm>
            <a:prstGeom prst="roundRect">
              <a:avLst/>
            </a:prstGeom>
            <a:solidFill>
              <a:srgbClr val="F07F09">
                <a:lumMod val="60000"/>
                <a:lumOff val="40000"/>
              </a:srgbClr>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Southern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white"/>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SZF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2</a:t>
              </a:r>
              <a:endParaRPr kumimoji="0" lang="en-US" sz="1400" b="1" i="0" u="none" strike="noStrike" kern="0" cap="none" spc="0" normalizeH="0" baseline="0" noProof="0" dirty="0">
                <a:ln>
                  <a:noFill/>
                </a:ln>
                <a:solidFill>
                  <a:prstClr val="white"/>
                </a:solidFill>
                <a:effectLst/>
                <a:uLnTx/>
                <a:uFillTx/>
                <a:latin typeface="Verdana"/>
                <a:ea typeface="+mn-ea"/>
                <a:cs typeface="+mn-cs"/>
              </a:endParaRPr>
            </a:p>
          </p:txBody>
        </p:sp>
        <p:sp>
          <p:nvSpPr>
            <p:cNvPr id="27" name="Rounded Rectangle 26"/>
            <p:cNvSpPr/>
            <p:nvPr/>
          </p:nvSpPr>
          <p:spPr>
            <a:xfrm>
              <a:off x="6957480" y="3784600"/>
              <a:ext cx="1081620" cy="1155700"/>
            </a:xfrm>
            <a:prstGeom prst="roundRect">
              <a:avLst/>
            </a:prstGeom>
            <a:solidFill>
              <a:srgbClr val="900B67"/>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white"/>
                  </a:solidFill>
                  <a:effectLst/>
                  <a:uLnTx/>
                  <a:uFillTx/>
                  <a:latin typeface="Verdana"/>
                  <a:ea typeface="+mn-ea"/>
                  <a:cs typeface="+mn-cs"/>
                </a:rPr>
                <a:t>Canadian Assembly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CANA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2</a:t>
              </a:r>
              <a:endParaRPr kumimoji="0" lang="en-US" sz="1400" b="1" i="0" u="none" strike="noStrike" kern="0" cap="none" spc="0" normalizeH="0" baseline="0" noProof="0" dirty="0">
                <a:ln>
                  <a:noFill/>
                </a:ln>
                <a:solidFill>
                  <a:prstClr val="white"/>
                </a:solidFill>
                <a:effectLst/>
                <a:uLnTx/>
                <a:uFillTx/>
                <a:latin typeface="Verdana"/>
                <a:ea typeface="+mn-ea"/>
                <a:cs typeface="+mn-cs"/>
              </a:endParaRPr>
            </a:p>
          </p:txBody>
        </p:sp>
        <p:sp>
          <p:nvSpPr>
            <p:cNvPr id="28" name="Rounded Rectangle 27"/>
            <p:cNvSpPr/>
            <p:nvPr/>
          </p:nvSpPr>
          <p:spPr>
            <a:xfrm>
              <a:off x="3441700" y="2540000"/>
              <a:ext cx="1081620" cy="1155700"/>
            </a:xfrm>
            <a:prstGeom prst="roundRect">
              <a:avLst/>
            </a:prstGeom>
            <a:solidFill>
              <a:srgbClr val="1B587C"/>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white"/>
                  </a:solidFill>
                  <a:effectLst/>
                  <a:uLnTx/>
                  <a:uFillTx/>
                  <a:latin typeface="Verdana"/>
                  <a:ea typeface="+mn-ea"/>
                  <a:cs typeface="+mn-cs"/>
                </a:rPr>
                <a:t>Northeast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white"/>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NEZF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0 </a:t>
              </a:r>
            </a:p>
          </p:txBody>
        </p:sp>
        <p:sp>
          <p:nvSpPr>
            <p:cNvPr id="29" name="Rounded Rectangle 28"/>
            <p:cNvSpPr/>
            <p:nvPr/>
          </p:nvSpPr>
          <p:spPr>
            <a:xfrm>
              <a:off x="4610100" y="2540000"/>
              <a:ext cx="1081620" cy="1155700"/>
            </a:xfrm>
            <a:prstGeom prst="roundRect">
              <a:avLst/>
            </a:prstGeom>
            <a:solidFill>
              <a:srgbClr val="DDA06D"/>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Plains States</a:t>
              </a:r>
              <a:endParaRPr kumimoji="0" lang="en-US" sz="1400" b="0" i="0" u="none" strike="noStrike" kern="0" cap="none" spc="0" normalizeH="0" baseline="0" noProof="0" dirty="0" smtClean="0">
                <a:ln>
                  <a:noFill/>
                </a:ln>
                <a:solidFill>
                  <a:prstClr val="white"/>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PSZF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0</a:t>
              </a:r>
              <a:endParaRPr kumimoji="0" lang="en-US" sz="1400" b="1" i="0" u="none" strike="noStrike" kern="0" cap="none" spc="0" normalizeH="0" baseline="0" noProof="0" dirty="0">
                <a:ln>
                  <a:noFill/>
                </a:ln>
                <a:solidFill>
                  <a:prstClr val="white"/>
                </a:solidFill>
                <a:effectLst/>
                <a:uLnTx/>
                <a:uFillTx/>
                <a:latin typeface="Verdana"/>
                <a:ea typeface="+mn-ea"/>
                <a:cs typeface="+mn-cs"/>
              </a:endParaRPr>
            </a:p>
          </p:txBody>
        </p:sp>
        <p:sp>
          <p:nvSpPr>
            <p:cNvPr id="30" name="Rounded Rectangle 29"/>
            <p:cNvSpPr/>
            <p:nvPr/>
          </p:nvSpPr>
          <p:spPr>
            <a:xfrm>
              <a:off x="5776380" y="2527300"/>
              <a:ext cx="1081620" cy="1155700"/>
            </a:xfrm>
            <a:prstGeom prst="roundRect">
              <a:avLst/>
            </a:prstGeom>
            <a:solidFill>
              <a:srgbClr val="591E74"/>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Rocky Mountain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RMZF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0</a:t>
              </a:r>
              <a:endParaRPr kumimoji="0" lang="en-US" sz="1400" b="1" i="0" u="none" strike="noStrike" kern="0" cap="none" spc="0" normalizeH="0" baseline="0" noProof="0" dirty="0">
                <a:ln>
                  <a:noFill/>
                </a:ln>
                <a:solidFill>
                  <a:prstClr val="white"/>
                </a:solidFill>
                <a:effectLst/>
                <a:uLnTx/>
                <a:uFillTx/>
                <a:latin typeface="Verdana"/>
                <a:ea typeface="+mn-ea"/>
                <a:cs typeface="+mn-cs"/>
              </a:endParaRPr>
            </a:p>
          </p:txBody>
        </p:sp>
        <p:sp>
          <p:nvSpPr>
            <p:cNvPr id="31" name="Rounded Rectangle 30"/>
            <p:cNvSpPr/>
            <p:nvPr/>
          </p:nvSpPr>
          <p:spPr>
            <a:xfrm>
              <a:off x="6957480" y="2540000"/>
              <a:ext cx="1081620" cy="1155700"/>
            </a:xfrm>
            <a:prstGeom prst="roundRect">
              <a:avLst/>
            </a:prstGeom>
            <a:solidFill>
              <a:srgbClr val="C19859"/>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white"/>
                  </a:solidFill>
                  <a:effectLst/>
                  <a:uLnTx/>
                  <a:uFillTx/>
                  <a:latin typeface="Verdana"/>
                  <a:ea typeface="+mn-ea"/>
                  <a:cs typeface="+mn-cs"/>
                </a:rPr>
                <a:t>Southeast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white"/>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SEZF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0</a:t>
              </a:r>
              <a:endParaRPr kumimoji="0" lang="en-US" sz="1400" b="1" i="0" u="none" strike="noStrike" kern="0" cap="none" spc="0" normalizeH="0" baseline="0" noProof="0" dirty="0">
                <a:ln>
                  <a:noFill/>
                </a:ln>
                <a:solidFill>
                  <a:prstClr val="white"/>
                </a:solidFill>
                <a:effectLst/>
                <a:uLnTx/>
                <a:uFillTx/>
                <a:latin typeface="Verdana"/>
                <a:ea typeface="+mn-ea"/>
                <a:cs typeface="+mn-cs"/>
              </a:endParaRPr>
            </a:p>
          </p:txBody>
        </p:sp>
      </p:grpSp>
    </p:spTree>
    <p:extLst>
      <p:ext uri="{BB962C8B-B14F-4D97-AF65-F5344CB8AC3E}">
        <p14:creationId xmlns:p14="http://schemas.microsoft.com/office/powerpoint/2010/main" val="4042125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a:bodyPr>
          <a:lstStyle/>
          <a:p>
            <a:pPr marL="182880"/>
            <a:r>
              <a:rPr lang="en-US" sz="4400" dirty="0" smtClean="0"/>
              <a:t>Background </a:t>
            </a:r>
            <a:endParaRPr lang="en-US" sz="4400" dirty="0"/>
          </a:p>
        </p:txBody>
      </p:sp>
      <p:sp>
        <p:nvSpPr>
          <p:cNvPr id="3" name="Subtitle 2"/>
          <p:cNvSpPr txBox="1">
            <a:spLocks/>
          </p:cNvSpPr>
          <p:nvPr/>
        </p:nvSpPr>
        <p:spPr>
          <a:xfrm>
            <a:off x="342900" y="1295400"/>
            <a:ext cx="8610600" cy="5416062"/>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lumMod val="90000"/>
                    <a:lumOff val="10000"/>
                  </a:schemeClr>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spcAft>
                <a:spcPts val="1200"/>
              </a:spcAft>
            </a:pPr>
            <a:r>
              <a:rPr lang="en-US" sz="3200" b="1" dirty="0">
                <a:uFill>
                  <a:solidFill>
                    <a:srgbClr val="81381A"/>
                  </a:solidFill>
                </a:uFill>
              </a:rPr>
              <a:t>Discussions for almost 30 years. </a:t>
            </a:r>
            <a:r>
              <a:rPr lang="en-US" sz="3200" b="1" dirty="0" smtClean="0">
                <a:uFill>
                  <a:solidFill>
                    <a:srgbClr val="81381A"/>
                  </a:solidFill>
                </a:uFill>
              </a:rPr>
              <a:t>For background info see the 2014 </a:t>
            </a:r>
            <a:r>
              <a:rPr lang="en-US" sz="3200" b="1" i="1" dirty="0">
                <a:uFill>
                  <a:solidFill>
                    <a:srgbClr val="81381A"/>
                  </a:solidFill>
                </a:uFill>
              </a:rPr>
              <a:t>Conference Report </a:t>
            </a:r>
            <a:r>
              <a:rPr lang="en-US" sz="3200" b="1" dirty="0" smtClean="0">
                <a:uFill>
                  <a:solidFill>
                    <a:srgbClr val="81381A"/>
                  </a:solidFill>
                </a:uFill>
              </a:rPr>
              <a:t>essay at www.na.org/future.</a:t>
            </a:r>
            <a:endParaRPr lang="en-US" sz="3200" b="1" dirty="0">
              <a:uFill>
                <a:solidFill>
                  <a:srgbClr val="81381A"/>
                </a:solidFill>
              </a:uFill>
            </a:endParaRPr>
          </a:p>
          <a:p>
            <a:pPr>
              <a:spcAft>
                <a:spcPts val="1200"/>
              </a:spcAft>
            </a:pPr>
            <a:r>
              <a:rPr lang="en-US" sz="3200" b="1" dirty="0" smtClean="0">
                <a:uFill>
                  <a:solidFill>
                    <a:srgbClr val="81381A"/>
                  </a:solidFill>
                </a:uFill>
              </a:rPr>
              <a:t>Restarted conversation at WSC 2014 with Planning Our Future sessions.</a:t>
            </a:r>
          </a:p>
          <a:p>
            <a:r>
              <a:rPr lang="en-US" sz="3200" b="1" dirty="0" smtClean="0">
                <a:uFill>
                  <a:solidFill>
                    <a:srgbClr val="81381A"/>
                  </a:solidFill>
                </a:uFill>
              </a:rPr>
              <a:t>We can shape our future together by </a:t>
            </a:r>
          </a:p>
          <a:p>
            <a:pPr lvl="1"/>
            <a:r>
              <a:rPr lang="en-US" sz="2800" b="1" dirty="0" smtClean="0">
                <a:uFill>
                  <a:solidFill>
                    <a:srgbClr val="81381A"/>
                  </a:solidFill>
                </a:uFill>
              </a:rPr>
              <a:t>Sharing information</a:t>
            </a:r>
          </a:p>
          <a:p>
            <a:pPr lvl="1"/>
            <a:r>
              <a:rPr lang="en-US" sz="2800" b="1" dirty="0" smtClean="0">
                <a:uFill>
                  <a:solidFill>
                    <a:srgbClr val="81381A"/>
                  </a:solidFill>
                </a:uFill>
              </a:rPr>
              <a:t>Gathering ideas and input </a:t>
            </a:r>
          </a:p>
          <a:p>
            <a:pPr lvl="1">
              <a:spcAft>
                <a:spcPts val="1200"/>
              </a:spcAft>
            </a:pPr>
            <a:r>
              <a:rPr lang="en-US" sz="2800" b="1" dirty="0" smtClean="0">
                <a:uFill>
                  <a:solidFill>
                    <a:srgbClr val="81381A"/>
                  </a:solidFill>
                </a:uFill>
              </a:rPr>
              <a:t>Continuing the conversation at WSC 2016</a:t>
            </a:r>
          </a:p>
          <a:p>
            <a:pPr>
              <a:spcAft>
                <a:spcPts val="1200"/>
              </a:spcAft>
            </a:pPr>
            <a:endParaRPr lang="en-US" sz="3200" b="1" dirty="0" smtClean="0">
              <a:uFill>
                <a:solidFill>
                  <a:srgbClr val="81381A"/>
                </a:solidFill>
              </a:uFill>
            </a:endParaRPr>
          </a:p>
          <a:p>
            <a:pPr lvl="1">
              <a:spcAft>
                <a:spcPts val="1200"/>
              </a:spcAft>
            </a:pPr>
            <a:endParaRPr lang="en-US" sz="2800" b="1" dirty="0" smtClean="0">
              <a:uFill>
                <a:solidFill>
                  <a:srgbClr val="81381A"/>
                </a:solidFill>
              </a:uFill>
            </a:endParaRPr>
          </a:p>
          <a:p>
            <a:pPr marL="0" indent="0" algn="ctr">
              <a:spcAft>
                <a:spcPts val="1200"/>
              </a:spcAft>
              <a:buNone/>
            </a:pPr>
            <a:endParaRPr lang="en-US" sz="3200" b="1" dirty="0" smtClean="0">
              <a:uFill>
                <a:solidFill>
                  <a:srgbClr val="81381A"/>
                </a:solidFill>
              </a:uFill>
            </a:endParaRPr>
          </a:p>
          <a:p>
            <a:endParaRPr lang="en-US" sz="3200" b="1" dirty="0" smtClean="0">
              <a:solidFill>
                <a:schemeClr val="accent1">
                  <a:lumMod val="75000"/>
                </a:schemeClr>
              </a:solidFill>
            </a:endParaRPr>
          </a:p>
          <a:p>
            <a:endParaRPr lang="en-US" sz="3200" dirty="0"/>
          </a:p>
        </p:txBody>
      </p:sp>
    </p:spTree>
    <p:extLst>
      <p:ext uri="{BB962C8B-B14F-4D97-AF65-F5344CB8AC3E}">
        <p14:creationId xmlns:p14="http://schemas.microsoft.com/office/powerpoint/2010/main" val="2170795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69848"/>
          </a:xfrm>
        </p:spPr>
        <p:txBody>
          <a:bodyPr>
            <a:normAutofit/>
          </a:bodyPr>
          <a:lstStyle/>
          <a:p>
            <a:pPr marL="182880"/>
            <a:r>
              <a:rPr lang="en-US" sz="4400" dirty="0"/>
              <a:t>Zones/Regions </a:t>
            </a:r>
            <a:r>
              <a:rPr lang="en-US" sz="4400" dirty="0" err="1"/>
              <a:t>UNSeated</a:t>
            </a:r>
            <a:endParaRPr lang="en-US" sz="4400" dirty="0"/>
          </a:p>
        </p:txBody>
      </p:sp>
      <p:grpSp>
        <p:nvGrpSpPr>
          <p:cNvPr id="24" name="Group 23"/>
          <p:cNvGrpSpPr/>
          <p:nvPr/>
        </p:nvGrpSpPr>
        <p:grpSpPr>
          <a:xfrm>
            <a:off x="457200" y="1295400"/>
            <a:ext cx="8229599" cy="4991100"/>
            <a:chOff x="1107021" y="2476500"/>
            <a:chExt cx="6970179" cy="3810000"/>
          </a:xfrm>
        </p:grpSpPr>
        <p:sp>
          <p:nvSpPr>
            <p:cNvPr id="25" name="Subtitle 2"/>
            <p:cNvSpPr txBox="1">
              <a:spLocks/>
            </p:cNvSpPr>
            <p:nvPr/>
          </p:nvSpPr>
          <p:spPr>
            <a:xfrm>
              <a:off x="1107021" y="2476500"/>
              <a:ext cx="6970179" cy="3810000"/>
            </a:xfrm>
            <a:prstGeom prst="rect">
              <a:avLst/>
            </a:prstGeom>
            <a:solidFill>
              <a:srgbClr val="FFFFFF"/>
            </a:solidFill>
            <a:ln w="28575" cmpd="sng">
              <a:solidFill>
                <a:schemeClr val="tx1"/>
              </a:solidFill>
            </a:ln>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marR="0" lvl="0" indent="0" algn="ctr" defTabSz="914400" rtl="0" eaLnBrk="1" fontAlgn="auto" latinLnBrk="0" hangingPunct="1">
                <a:lnSpc>
                  <a:spcPct val="100000"/>
                </a:lnSpc>
                <a:spcBef>
                  <a:spcPts val="2000"/>
                </a:spcBef>
                <a:spcAft>
                  <a:spcPts val="0"/>
                </a:spcAft>
                <a:buClr>
                  <a:srgbClr val="F07F09">
                    <a:lumMod val="60000"/>
                    <a:lumOff val="40000"/>
                  </a:srgbClr>
                </a:buClr>
                <a:buSzPct val="110000"/>
                <a:buFont typeface="Wingdings 2" pitchFamily="18" charset="2"/>
                <a:buNone/>
                <a:tabLst/>
                <a:defRPr/>
              </a:pPr>
              <a:endParaRPr kumimoji="0" lang="en-US" sz="2400" b="1" i="0" u="none" strike="noStrike" kern="1200" cap="none" spc="0" normalizeH="0" baseline="0" noProof="0" dirty="0" smtClean="0">
                <a:ln>
                  <a:noFill/>
                </a:ln>
                <a:solidFill>
                  <a:srgbClr val="C19859"/>
                </a:solidFill>
                <a:effectLst/>
                <a:uLnTx/>
                <a:uFillTx/>
                <a:latin typeface="Verdana"/>
                <a:ea typeface="+mn-ea"/>
                <a:cs typeface="+mn-cs"/>
              </a:endParaRPr>
            </a:p>
          </p:txBody>
        </p:sp>
        <p:sp>
          <p:nvSpPr>
            <p:cNvPr id="26" name="Rounded Rectangle 25"/>
            <p:cNvSpPr/>
            <p:nvPr/>
          </p:nvSpPr>
          <p:spPr>
            <a:xfrm>
              <a:off x="1143000" y="2540000"/>
              <a:ext cx="1081620" cy="1155700"/>
            </a:xfrm>
            <a:prstGeom prst="roundRect">
              <a:avLst/>
            </a:prstGeom>
            <a:solidFill>
              <a:srgbClr val="604878">
                <a:lumMod val="50000"/>
              </a:srgbClr>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rgbClr val="604878">
                      <a:lumMod val="40000"/>
                      <a:lumOff val="60000"/>
                    </a:srgbClr>
                  </a:solidFill>
                  <a:effectLst/>
                  <a:uLnTx/>
                  <a:uFillTx/>
                  <a:latin typeface="Verdana"/>
                  <a:ea typeface="+mn-ea"/>
                  <a:cs typeface="+mn-cs"/>
                </a:rPr>
                <a:t>Autonomy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rgbClr val="604878">
                    <a:lumMod val="40000"/>
                    <a:lumOff val="60000"/>
                  </a:srgbClr>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604878">
                      <a:lumMod val="40000"/>
                      <a:lumOff val="60000"/>
                    </a:srgbClr>
                  </a:solidFill>
                  <a:effectLst/>
                  <a:uLnTx/>
                  <a:uFillTx/>
                  <a:latin typeface="Verdana"/>
                  <a:ea typeface="+mn-ea"/>
                  <a:cs typeface="+mn-cs"/>
                </a:rPr>
                <a:t>AZF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604878">
                      <a:lumMod val="40000"/>
                      <a:lumOff val="60000"/>
                    </a:srgbClr>
                  </a:solidFill>
                  <a:effectLst/>
                  <a:uLnTx/>
                  <a:uFillTx/>
                  <a:latin typeface="Verdana"/>
                  <a:ea typeface="+mn-ea"/>
                  <a:cs typeface="+mn-cs"/>
                </a:rPr>
                <a:t>1</a:t>
              </a:r>
              <a:endParaRPr kumimoji="0" lang="en-US" sz="1400" b="1" i="0" u="none" strike="noStrike" kern="0" cap="none" spc="0" normalizeH="0" baseline="0" noProof="0" dirty="0" smtClean="0">
                <a:ln>
                  <a:noFill/>
                </a:ln>
                <a:solidFill>
                  <a:srgbClr val="FFFFFF"/>
                </a:solidFill>
                <a:effectLst/>
                <a:uLnTx/>
                <a:uFillTx/>
                <a:latin typeface="Verdana"/>
                <a:ea typeface="+mn-ea"/>
                <a:cs typeface="+mn-cs"/>
              </a:endParaRPr>
            </a:p>
          </p:txBody>
        </p:sp>
        <p:sp>
          <p:nvSpPr>
            <p:cNvPr id="27" name="Rounded Rectangle 26"/>
            <p:cNvSpPr/>
            <p:nvPr/>
          </p:nvSpPr>
          <p:spPr>
            <a:xfrm>
              <a:off x="2273300" y="2540000"/>
              <a:ext cx="1081620" cy="1155700"/>
            </a:xfrm>
            <a:prstGeom prst="roundRect">
              <a:avLst/>
            </a:prstGeom>
            <a:solidFill>
              <a:srgbClr val="9836C2"/>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Midwest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white"/>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MZF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0 </a:t>
              </a:r>
            </a:p>
          </p:txBody>
        </p:sp>
        <p:sp>
          <p:nvSpPr>
            <p:cNvPr id="28" name="Rounded Rectangle 27"/>
            <p:cNvSpPr/>
            <p:nvPr/>
          </p:nvSpPr>
          <p:spPr>
            <a:xfrm>
              <a:off x="2273300" y="3810000"/>
              <a:ext cx="1081620" cy="1155700"/>
            </a:xfrm>
            <a:prstGeom prst="roundRect">
              <a:avLst/>
            </a:prstGeom>
            <a:solidFill>
              <a:srgbClr val="D1EDBB"/>
            </a:solidFill>
            <a:ln w="6350" cap="flat" cmpd="sng" algn="ctr">
              <a:solidFill>
                <a:schemeClr val="tx1">
                  <a:lumMod val="90000"/>
                  <a:lumOff val="1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604878">
                      <a:lumMod val="75000"/>
                    </a:srgbClr>
                  </a:solidFill>
                  <a:effectLst/>
                  <a:uLnTx/>
                  <a:uFillTx/>
                  <a:latin typeface="Verdana"/>
                  <a:ea typeface="+mn-ea"/>
                  <a:cs typeface="+mn-cs"/>
                </a:rPr>
                <a:t>Western States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604878">
                      <a:lumMod val="75000"/>
                    </a:srgbClr>
                  </a:solidFill>
                  <a:effectLst/>
                  <a:uLnTx/>
                  <a:uFillTx/>
                  <a:latin typeface="Verdana"/>
                  <a:ea typeface="+mn-ea"/>
                  <a:cs typeface="+mn-cs"/>
                </a:rPr>
                <a:t>WSZF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604878">
                      <a:lumMod val="75000"/>
                    </a:srgbClr>
                  </a:solidFill>
                  <a:effectLst/>
                  <a:uLnTx/>
                  <a:uFillTx/>
                  <a:latin typeface="Verdana"/>
                  <a:ea typeface="+mn-ea"/>
                  <a:cs typeface="+mn-cs"/>
                </a:rPr>
                <a:t>0</a:t>
              </a:r>
              <a:endParaRPr kumimoji="0" lang="en-US" sz="1400" b="1" i="0" u="none" strike="noStrike" kern="0" cap="none" spc="0" normalizeH="0" baseline="0" noProof="0" dirty="0">
                <a:ln>
                  <a:noFill/>
                </a:ln>
                <a:solidFill>
                  <a:srgbClr val="604878">
                    <a:lumMod val="50000"/>
                  </a:srgbClr>
                </a:solidFill>
                <a:effectLst/>
                <a:uLnTx/>
                <a:uFillTx/>
                <a:latin typeface="Verdana"/>
                <a:ea typeface="+mn-ea"/>
                <a:cs typeface="+mn-cs"/>
              </a:endParaRPr>
            </a:p>
          </p:txBody>
        </p:sp>
        <p:sp>
          <p:nvSpPr>
            <p:cNvPr id="29" name="Rounded Rectangle 28"/>
            <p:cNvSpPr/>
            <p:nvPr/>
          </p:nvSpPr>
          <p:spPr>
            <a:xfrm>
              <a:off x="1143000" y="3810000"/>
              <a:ext cx="1081620" cy="1155700"/>
            </a:xfrm>
            <a:prstGeom prst="roundRect">
              <a:avLst/>
            </a:prstGeom>
            <a:solidFill>
              <a:srgbClr val="F07F09">
                <a:lumMod val="60000"/>
                <a:lumOff val="40000"/>
              </a:srgbClr>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Southern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white"/>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SZF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2</a:t>
              </a:r>
              <a:endParaRPr kumimoji="0" lang="en-US" sz="1400" b="1" i="0" u="none" strike="noStrike" kern="0" cap="none" spc="0" normalizeH="0" baseline="0" noProof="0" dirty="0">
                <a:ln>
                  <a:noFill/>
                </a:ln>
                <a:solidFill>
                  <a:prstClr val="white"/>
                </a:solidFill>
                <a:effectLst/>
                <a:uLnTx/>
                <a:uFillTx/>
                <a:latin typeface="Verdana"/>
                <a:ea typeface="+mn-ea"/>
                <a:cs typeface="+mn-cs"/>
              </a:endParaRPr>
            </a:p>
          </p:txBody>
        </p:sp>
        <p:sp>
          <p:nvSpPr>
            <p:cNvPr id="30" name="Rounded Rectangle 29"/>
            <p:cNvSpPr/>
            <p:nvPr/>
          </p:nvSpPr>
          <p:spPr>
            <a:xfrm>
              <a:off x="1143000" y="5067300"/>
              <a:ext cx="1081620" cy="1155700"/>
            </a:xfrm>
            <a:prstGeom prst="roundRect">
              <a:avLst/>
            </a:prstGeom>
            <a:solidFill>
              <a:srgbClr val="7F0101"/>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white"/>
                  </a:solidFill>
                  <a:effectLst/>
                  <a:uLnTx/>
                  <a:uFillTx/>
                  <a:latin typeface="Verdana"/>
                  <a:ea typeface="+mn-ea"/>
                  <a:cs typeface="+mn-cs"/>
                </a:rPr>
                <a:t>European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white"/>
                  </a:solidFill>
                  <a:effectLst/>
                  <a:uLnTx/>
                  <a:uFillTx/>
                  <a:latin typeface="Verdana"/>
                  <a:ea typeface="+mn-ea"/>
                  <a:cs typeface="+mn-cs"/>
                </a:rPr>
                <a:t>Delegates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white"/>
                  </a:solidFill>
                  <a:effectLst/>
                  <a:uLnTx/>
                  <a:uFillTx/>
                  <a:latin typeface="Verdana"/>
                  <a:ea typeface="+mn-ea"/>
                  <a:cs typeface="+mn-cs"/>
                </a:rPr>
                <a:t>Meeting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EDM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14</a:t>
              </a:r>
            </a:p>
          </p:txBody>
        </p:sp>
        <p:sp>
          <p:nvSpPr>
            <p:cNvPr id="31" name="Rounded Rectangle 30"/>
            <p:cNvSpPr/>
            <p:nvPr/>
          </p:nvSpPr>
          <p:spPr>
            <a:xfrm>
              <a:off x="3441700" y="5067300"/>
              <a:ext cx="1081620" cy="1155700"/>
            </a:xfrm>
            <a:prstGeom prst="roundRect">
              <a:avLst/>
            </a:prstGeom>
            <a:solidFill>
              <a:srgbClr val="604878"/>
            </a:solidFill>
            <a:ln w="6350" cap="flat" cmpd="sng" algn="ctr">
              <a:solidFill>
                <a:schemeClr val="tx1">
                  <a:lumMod val="90000"/>
                  <a:lumOff val="1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Russia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white"/>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RZF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4</a:t>
              </a:r>
              <a:endParaRPr kumimoji="0" lang="en-US" sz="1400" b="1" i="0" u="none" strike="noStrike" kern="0" cap="none" spc="0" normalizeH="0" baseline="0" noProof="0" dirty="0">
                <a:ln>
                  <a:noFill/>
                </a:ln>
                <a:solidFill>
                  <a:prstClr val="white"/>
                </a:solidFill>
                <a:effectLst/>
                <a:uLnTx/>
                <a:uFillTx/>
                <a:latin typeface="Verdana"/>
                <a:ea typeface="+mn-ea"/>
                <a:cs typeface="+mn-cs"/>
              </a:endParaRPr>
            </a:p>
          </p:txBody>
        </p:sp>
        <p:sp>
          <p:nvSpPr>
            <p:cNvPr id="32" name="Rounded Rectangle 31"/>
            <p:cNvSpPr/>
            <p:nvPr/>
          </p:nvSpPr>
          <p:spPr>
            <a:xfrm>
              <a:off x="2273300" y="5067300"/>
              <a:ext cx="1081620" cy="1155700"/>
            </a:xfrm>
            <a:prstGeom prst="roundRect">
              <a:avLst/>
            </a:prstGeom>
            <a:solidFill>
              <a:srgbClr val="FFFF00"/>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4E8542">
                      <a:lumMod val="75000"/>
                    </a:srgbClr>
                  </a:solidFill>
                  <a:effectLst/>
                  <a:uLnTx/>
                  <a:uFillTx/>
                  <a:latin typeface="Verdana"/>
                  <a:ea typeface="+mn-ea"/>
                  <a:cs typeface="+mn-cs"/>
                </a:rPr>
                <a:t>Latin America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rgbClr val="4E8542">
                    <a:lumMod val="75000"/>
                  </a:srgbClr>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4E8542">
                      <a:lumMod val="75000"/>
                    </a:srgbClr>
                  </a:solidFill>
                  <a:effectLst/>
                  <a:uLnTx/>
                  <a:uFillTx/>
                  <a:latin typeface="Verdana"/>
                  <a:ea typeface="+mn-ea"/>
                  <a:cs typeface="+mn-cs"/>
                </a:rPr>
                <a:t>LAZF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4E8542">
                      <a:lumMod val="75000"/>
                    </a:srgbClr>
                  </a:solidFill>
                  <a:effectLst/>
                  <a:uLnTx/>
                  <a:uFillTx/>
                  <a:latin typeface="Verdana"/>
                  <a:ea typeface="+mn-ea"/>
                  <a:cs typeface="+mn-cs"/>
                </a:rPr>
                <a:t>5</a:t>
              </a:r>
              <a:endParaRPr kumimoji="0" lang="en-US" sz="1400" b="0" i="0" u="none" strike="noStrike" kern="0" cap="none" spc="0" normalizeH="0" baseline="0" noProof="0" dirty="0" smtClean="0">
                <a:ln>
                  <a:noFill/>
                </a:ln>
                <a:solidFill>
                  <a:srgbClr val="4E8542">
                    <a:lumMod val="75000"/>
                  </a:srgbClr>
                </a:solidFill>
                <a:effectLst/>
                <a:uLnTx/>
                <a:uFillTx/>
                <a:latin typeface="Verdana"/>
                <a:ea typeface="+mn-ea"/>
                <a:cs typeface="+mn-cs"/>
              </a:endParaRPr>
            </a:p>
          </p:txBody>
        </p:sp>
        <p:sp>
          <p:nvSpPr>
            <p:cNvPr id="33" name="Rounded Rectangle 32"/>
            <p:cNvSpPr/>
            <p:nvPr/>
          </p:nvSpPr>
          <p:spPr>
            <a:xfrm>
              <a:off x="3441700" y="3797300"/>
              <a:ext cx="1081620" cy="1155700"/>
            </a:xfrm>
            <a:prstGeom prst="roundRect">
              <a:avLst/>
            </a:prstGeom>
            <a:solidFill>
              <a:srgbClr val="9F2936">
                <a:lumMod val="75000"/>
              </a:srgbClr>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smtClean="0">
                  <a:ln>
                    <a:noFill/>
                  </a:ln>
                  <a:solidFill>
                    <a:prstClr val="white"/>
                  </a:solidFill>
                  <a:effectLst/>
                  <a:uLnTx/>
                  <a:uFillTx/>
                  <a:latin typeface="Verdana"/>
                  <a:ea typeface="+mn-ea"/>
                  <a:cs typeface="+mn-cs"/>
                </a:rPr>
                <a:t>Afri</a:t>
              </a:r>
              <a:r>
                <a:rPr kumimoji="0" lang="en-US" sz="1400" b="1" i="0" u="none" strike="noStrike" kern="0" cap="none" spc="0" normalizeH="0" baseline="0" noProof="0" dirty="0" smtClean="0">
                  <a:ln>
                    <a:noFill/>
                  </a:ln>
                  <a:solidFill>
                    <a:prstClr val="white"/>
                  </a:solidFill>
                  <a:effectLst/>
                  <a:uLnTx/>
                  <a:uFillTx/>
                  <a:latin typeface="Verdana"/>
                  <a:ea typeface="+mn-ea"/>
                  <a:cs typeface="+mn-cs"/>
                </a:rPr>
                <a:t>-can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white"/>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A-CZF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13</a:t>
              </a:r>
              <a:endParaRPr kumimoji="0" lang="en-US" sz="1400" b="1" i="0" u="none" strike="noStrike" kern="0" cap="none" spc="0" normalizeH="0" baseline="0" noProof="0" dirty="0">
                <a:ln>
                  <a:noFill/>
                </a:ln>
                <a:solidFill>
                  <a:prstClr val="white"/>
                </a:solidFill>
                <a:effectLst/>
                <a:uLnTx/>
                <a:uFillTx/>
                <a:latin typeface="Verdana"/>
                <a:ea typeface="+mn-ea"/>
                <a:cs typeface="+mn-cs"/>
              </a:endParaRPr>
            </a:p>
          </p:txBody>
        </p:sp>
        <p:sp>
          <p:nvSpPr>
            <p:cNvPr id="34" name="Rounded Rectangle 33"/>
            <p:cNvSpPr/>
            <p:nvPr/>
          </p:nvSpPr>
          <p:spPr>
            <a:xfrm>
              <a:off x="4610100" y="3797300"/>
              <a:ext cx="1081620" cy="1155700"/>
            </a:xfrm>
            <a:prstGeom prst="roundRect">
              <a:avLst/>
            </a:prstGeom>
            <a:solidFill>
              <a:srgbClr val="ED2811"/>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Asia Pacific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APF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20</a:t>
              </a:r>
              <a:endParaRPr kumimoji="0" lang="en-US" sz="1400" b="1" i="0" u="none" strike="noStrike" kern="0" cap="none" spc="0" normalizeH="0" baseline="0" noProof="0" dirty="0">
                <a:ln>
                  <a:noFill/>
                </a:ln>
                <a:solidFill>
                  <a:prstClr val="white"/>
                </a:solidFill>
                <a:effectLst/>
                <a:uLnTx/>
                <a:uFillTx/>
                <a:latin typeface="Verdana"/>
                <a:ea typeface="+mn-ea"/>
                <a:cs typeface="+mn-cs"/>
              </a:endParaRPr>
            </a:p>
          </p:txBody>
        </p:sp>
        <p:sp>
          <p:nvSpPr>
            <p:cNvPr id="35" name="Rounded Rectangle 34"/>
            <p:cNvSpPr/>
            <p:nvPr/>
          </p:nvSpPr>
          <p:spPr>
            <a:xfrm>
              <a:off x="5776380" y="3810000"/>
              <a:ext cx="1081620" cy="1155700"/>
            </a:xfrm>
            <a:prstGeom prst="roundRect">
              <a:avLst/>
            </a:prstGeom>
            <a:solidFill>
              <a:srgbClr val="691DB8"/>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Brazil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white"/>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BZF</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noProof="0" dirty="0" smtClean="0">
                  <a:solidFill>
                    <a:prstClr val="white"/>
                  </a:solidFill>
                  <a:latin typeface="Verdana"/>
                </a:rPr>
                <a:t>7</a:t>
              </a:r>
              <a:endParaRPr kumimoji="0" lang="en-US" sz="1400" b="1" i="0" u="none" strike="noStrike" kern="0" cap="none" spc="0" normalizeH="0" baseline="0" noProof="0" dirty="0">
                <a:ln>
                  <a:noFill/>
                </a:ln>
                <a:solidFill>
                  <a:prstClr val="white"/>
                </a:solidFill>
                <a:effectLst/>
                <a:uLnTx/>
                <a:uFillTx/>
                <a:latin typeface="Verdana"/>
                <a:ea typeface="+mn-ea"/>
                <a:cs typeface="+mn-cs"/>
              </a:endParaRPr>
            </a:p>
          </p:txBody>
        </p:sp>
        <p:sp>
          <p:nvSpPr>
            <p:cNvPr id="36" name="Rounded Rectangle 35"/>
            <p:cNvSpPr/>
            <p:nvPr/>
          </p:nvSpPr>
          <p:spPr>
            <a:xfrm>
              <a:off x="6957480" y="3784600"/>
              <a:ext cx="1081620" cy="1155700"/>
            </a:xfrm>
            <a:prstGeom prst="roundRect">
              <a:avLst/>
            </a:prstGeom>
            <a:solidFill>
              <a:srgbClr val="900B67"/>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Canadian Assembly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CANA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2</a:t>
              </a:r>
              <a:endParaRPr kumimoji="0" lang="en-US" sz="1400" b="1" i="0" u="none" strike="noStrike" kern="0" cap="none" spc="0" normalizeH="0" baseline="0" noProof="0" dirty="0">
                <a:ln>
                  <a:noFill/>
                </a:ln>
                <a:solidFill>
                  <a:prstClr val="white"/>
                </a:solidFill>
                <a:effectLst/>
                <a:uLnTx/>
                <a:uFillTx/>
                <a:latin typeface="Verdana"/>
                <a:ea typeface="+mn-ea"/>
                <a:cs typeface="+mn-cs"/>
              </a:endParaRPr>
            </a:p>
          </p:txBody>
        </p:sp>
        <p:sp>
          <p:nvSpPr>
            <p:cNvPr id="37" name="Rounded Rectangle 36"/>
            <p:cNvSpPr/>
            <p:nvPr/>
          </p:nvSpPr>
          <p:spPr>
            <a:xfrm>
              <a:off x="3441700" y="2540000"/>
              <a:ext cx="1081620" cy="1155700"/>
            </a:xfrm>
            <a:prstGeom prst="roundRect">
              <a:avLst/>
            </a:prstGeom>
            <a:solidFill>
              <a:srgbClr val="1B587C"/>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white"/>
                  </a:solidFill>
                  <a:effectLst/>
                  <a:uLnTx/>
                  <a:uFillTx/>
                  <a:latin typeface="Verdana"/>
                  <a:ea typeface="+mn-ea"/>
                  <a:cs typeface="+mn-cs"/>
                </a:rPr>
                <a:t>Northeast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white"/>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NEZF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0 </a:t>
              </a:r>
            </a:p>
          </p:txBody>
        </p:sp>
        <p:sp>
          <p:nvSpPr>
            <p:cNvPr id="38" name="Rounded Rectangle 37"/>
            <p:cNvSpPr/>
            <p:nvPr/>
          </p:nvSpPr>
          <p:spPr>
            <a:xfrm>
              <a:off x="4610100" y="2540000"/>
              <a:ext cx="1081620" cy="1155700"/>
            </a:xfrm>
            <a:prstGeom prst="roundRect">
              <a:avLst/>
            </a:prstGeom>
            <a:solidFill>
              <a:srgbClr val="DDA06D"/>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Plains States</a:t>
              </a:r>
              <a:endParaRPr kumimoji="0" lang="en-US" sz="1400" b="0" i="0" u="none" strike="noStrike" kern="0" cap="none" spc="0" normalizeH="0" baseline="0" noProof="0" dirty="0" smtClean="0">
                <a:ln>
                  <a:noFill/>
                </a:ln>
                <a:solidFill>
                  <a:prstClr val="white"/>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PSZF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0</a:t>
              </a:r>
              <a:endParaRPr kumimoji="0" lang="en-US" sz="1400" b="1" i="0" u="none" strike="noStrike" kern="0" cap="none" spc="0" normalizeH="0" baseline="0" noProof="0" dirty="0">
                <a:ln>
                  <a:noFill/>
                </a:ln>
                <a:solidFill>
                  <a:prstClr val="white"/>
                </a:solidFill>
                <a:effectLst/>
                <a:uLnTx/>
                <a:uFillTx/>
                <a:latin typeface="Verdana"/>
                <a:ea typeface="+mn-ea"/>
                <a:cs typeface="+mn-cs"/>
              </a:endParaRPr>
            </a:p>
          </p:txBody>
        </p:sp>
        <p:sp>
          <p:nvSpPr>
            <p:cNvPr id="39" name="Rounded Rectangle 38"/>
            <p:cNvSpPr/>
            <p:nvPr/>
          </p:nvSpPr>
          <p:spPr>
            <a:xfrm>
              <a:off x="5776380" y="2527300"/>
              <a:ext cx="1081620" cy="1155700"/>
            </a:xfrm>
            <a:prstGeom prst="roundRect">
              <a:avLst/>
            </a:prstGeom>
            <a:solidFill>
              <a:srgbClr val="591E74"/>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Rocky Mountain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RMZF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0</a:t>
              </a:r>
              <a:endParaRPr kumimoji="0" lang="en-US" sz="1400" b="1" i="0" u="none" strike="noStrike" kern="0" cap="none" spc="0" normalizeH="0" baseline="0" noProof="0" dirty="0">
                <a:ln>
                  <a:noFill/>
                </a:ln>
                <a:solidFill>
                  <a:prstClr val="white"/>
                </a:solidFill>
                <a:effectLst/>
                <a:uLnTx/>
                <a:uFillTx/>
                <a:latin typeface="Verdana"/>
                <a:ea typeface="+mn-ea"/>
                <a:cs typeface="+mn-cs"/>
              </a:endParaRPr>
            </a:p>
          </p:txBody>
        </p:sp>
        <p:sp>
          <p:nvSpPr>
            <p:cNvPr id="40" name="Rounded Rectangle 39"/>
            <p:cNvSpPr/>
            <p:nvPr/>
          </p:nvSpPr>
          <p:spPr>
            <a:xfrm>
              <a:off x="6957480" y="2540000"/>
              <a:ext cx="1081620" cy="1155700"/>
            </a:xfrm>
            <a:prstGeom prst="roundRect">
              <a:avLst/>
            </a:prstGeom>
            <a:solidFill>
              <a:srgbClr val="C19859"/>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white"/>
                  </a:solidFill>
                  <a:effectLst/>
                  <a:uLnTx/>
                  <a:uFillTx/>
                  <a:latin typeface="Verdana"/>
                  <a:ea typeface="+mn-ea"/>
                  <a:cs typeface="+mn-cs"/>
                </a:rPr>
                <a:t>Southeast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white"/>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Verdana"/>
                  <a:ea typeface="+mn-ea"/>
                  <a:cs typeface="+mn-cs"/>
                </a:rPr>
                <a:t>SEZF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0</a:t>
              </a:r>
              <a:endParaRPr kumimoji="0" lang="en-US" sz="1400" b="1" i="0" u="none" strike="noStrike" kern="0" cap="none" spc="0" normalizeH="0" baseline="0" noProof="0" dirty="0">
                <a:ln>
                  <a:noFill/>
                </a:ln>
                <a:solidFill>
                  <a:prstClr val="white"/>
                </a:solidFill>
                <a:effectLst/>
                <a:uLnTx/>
                <a:uFillTx/>
                <a:latin typeface="Verdana"/>
                <a:ea typeface="+mn-ea"/>
                <a:cs typeface="+mn-cs"/>
              </a:endParaRPr>
            </a:p>
          </p:txBody>
        </p:sp>
      </p:grpSp>
    </p:spTree>
    <p:extLst>
      <p:ext uri="{BB962C8B-B14F-4D97-AF65-F5344CB8AC3E}">
        <p14:creationId xmlns:p14="http://schemas.microsoft.com/office/powerpoint/2010/main" val="3145330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69848"/>
          </a:xfrm>
        </p:spPr>
        <p:txBody>
          <a:bodyPr>
            <a:normAutofit/>
          </a:bodyPr>
          <a:lstStyle/>
          <a:p>
            <a:pPr marL="182880"/>
            <a:r>
              <a:rPr lang="en-US" sz="4400" dirty="0"/>
              <a:t>WSC Zones</a:t>
            </a:r>
          </a:p>
        </p:txBody>
      </p:sp>
      <p:grpSp>
        <p:nvGrpSpPr>
          <p:cNvPr id="25" name="Group 24"/>
          <p:cNvGrpSpPr/>
          <p:nvPr/>
        </p:nvGrpSpPr>
        <p:grpSpPr>
          <a:xfrm>
            <a:off x="457200" y="1295400"/>
            <a:ext cx="8229599" cy="4991100"/>
            <a:chOff x="1107021" y="2476500"/>
            <a:chExt cx="6970179" cy="3810000"/>
          </a:xfrm>
        </p:grpSpPr>
        <p:sp>
          <p:nvSpPr>
            <p:cNvPr id="26" name="Subtitle 2"/>
            <p:cNvSpPr txBox="1">
              <a:spLocks/>
            </p:cNvSpPr>
            <p:nvPr/>
          </p:nvSpPr>
          <p:spPr>
            <a:xfrm>
              <a:off x="1107021" y="2476500"/>
              <a:ext cx="6970179" cy="3810000"/>
            </a:xfrm>
            <a:prstGeom prst="rect">
              <a:avLst/>
            </a:prstGeom>
            <a:solidFill>
              <a:srgbClr val="FFFFFF"/>
            </a:solidFill>
            <a:ln w="28575" cmpd="sng">
              <a:solidFill>
                <a:schemeClr val="tx1"/>
              </a:solidFill>
            </a:ln>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marR="0" lvl="0" indent="0" algn="ctr" defTabSz="914400" rtl="0" eaLnBrk="1" fontAlgn="auto" latinLnBrk="0" hangingPunct="1">
                <a:lnSpc>
                  <a:spcPct val="100000"/>
                </a:lnSpc>
                <a:spcBef>
                  <a:spcPts val="2000"/>
                </a:spcBef>
                <a:spcAft>
                  <a:spcPts val="0"/>
                </a:spcAft>
                <a:buClr>
                  <a:srgbClr val="F07F09">
                    <a:lumMod val="60000"/>
                    <a:lumOff val="40000"/>
                  </a:srgbClr>
                </a:buClr>
                <a:buSzPct val="110000"/>
                <a:buFont typeface="Wingdings 2" pitchFamily="18" charset="2"/>
                <a:buNone/>
                <a:tabLst/>
                <a:defRPr/>
              </a:pPr>
              <a:endParaRPr kumimoji="0" lang="en-US" sz="2400" b="1" i="0" u="none" strike="noStrike" kern="1200" cap="none" spc="0" normalizeH="0" baseline="0" noProof="0" dirty="0" smtClean="0">
                <a:ln>
                  <a:noFill/>
                </a:ln>
                <a:solidFill>
                  <a:srgbClr val="C19859"/>
                </a:solidFill>
                <a:effectLst/>
                <a:uLnTx/>
                <a:uFillTx/>
                <a:latin typeface="Verdana"/>
                <a:ea typeface="+mn-ea"/>
                <a:cs typeface="+mn-cs"/>
              </a:endParaRPr>
            </a:p>
          </p:txBody>
        </p:sp>
        <p:sp>
          <p:nvSpPr>
            <p:cNvPr id="27" name="Rounded Rectangle 26"/>
            <p:cNvSpPr/>
            <p:nvPr/>
          </p:nvSpPr>
          <p:spPr>
            <a:xfrm>
              <a:off x="1143000" y="2540000"/>
              <a:ext cx="1081620" cy="1155700"/>
            </a:xfrm>
            <a:prstGeom prst="roundRect">
              <a:avLst/>
            </a:prstGeom>
            <a:solidFill>
              <a:srgbClr val="604878">
                <a:lumMod val="50000"/>
              </a:srgbClr>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Verdana"/>
                  <a:ea typeface="+mn-ea"/>
                  <a:cs typeface="+mn-cs"/>
                </a:rPr>
                <a:t>Autonomy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latin typeface="Verdana"/>
                  <a:ea typeface="+mn-ea"/>
                  <a:cs typeface="+mn-cs"/>
                </a:rPr>
                <a:t>5 SR</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smtClean="0">
                  <a:solidFill>
                    <a:schemeClr val="bg1"/>
                  </a:solidFill>
                  <a:latin typeface="Verdana"/>
                </a:rPr>
                <a:t>1 UR</a:t>
              </a:r>
              <a:endParaRPr kumimoji="0" lang="en-US" sz="1400" b="1" i="0" u="none" strike="noStrike" kern="0" cap="none" spc="0" normalizeH="0" baseline="0" noProof="0" dirty="0" smtClean="0">
                <a:ln>
                  <a:noFill/>
                </a:ln>
                <a:solidFill>
                  <a:schemeClr val="bg1"/>
                </a:solidFill>
                <a:effectLst/>
                <a:uLnTx/>
                <a:uFillTx/>
                <a:latin typeface="Verdan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schemeClr val="bg1"/>
                  </a:solidFill>
                  <a:effectLst/>
                  <a:uLnTx/>
                  <a:uFillTx/>
                  <a:latin typeface="Verdana"/>
                  <a:ea typeface="+mn-ea"/>
                  <a:cs typeface="+mn-cs"/>
                </a:rPr>
                <a:t>2515 M</a:t>
              </a:r>
            </a:p>
          </p:txBody>
        </p:sp>
        <p:sp>
          <p:nvSpPr>
            <p:cNvPr id="28" name="Rounded Rectangle 27"/>
            <p:cNvSpPr/>
            <p:nvPr/>
          </p:nvSpPr>
          <p:spPr>
            <a:xfrm>
              <a:off x="2273300" y="2540000"/>
              <a:ext cx="1081620" cy="1155700"/>
            </a:xfrm>
            <a:prstGeom prst="roundRect">
              <a:avLst/>
            </a:prstGeom>
            <a:solidFill>
              <a:srgbClr val="9836C2"/>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prstClr val="white"/>
                  </a:solidFill>
                  <a:effectLst/>
                  <a:uLnTx/>
                  <a:uFillTx/>
                  <a:latin typeface="Verdana"/>
                  <a:ea typeface="+mn-ea"/>
                  <a:cs typeface="+mn-cs"/>
                </a:rPr>
                <a:t>Midwest</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smtClean="0">
                  <a:solidFill>
                    <a:prstClr val="white"/>
                  </a:solidFill>
                  <a:latin typeface="Verdana"/>
                </a:rPr>
                <a:t>10 SR</a:t>
              </a:r>
              <a:endParaRPr kumimoji="0" lang="en-US" sz="1200" b="1" i="0" u="none" strike="noStrike" kern="0" cap="none" spc="0" normalizeH="0" baseline="0" noProof="0" dirty="0" smtClean="0">
                <a:ln>
                  <a:noFill/>
                </a:ln>
                <a:solidFill>
                  <a:prstClr val="white"/>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Verdana"/>
                  <a:ea typeface="+mn-ea"/>
                  <a:cs typeface="+mn-cs"/>
                </a:rPr>
                <a:t>0 UR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prstClr val="white"/>
                  </a:solidFill>
                  <a:effectLst/>
                  <a:uLnTx/>
                  <a:uFillTx/>
                  <a:latin typeface="Verdana"/>
                  <a:ea typeface="+mn-ea"/>
                  <a:cs typeface="+mn-cs"/>
                </a:rPr>
                <a:t>3240 M </a:t>
              </a:r>
            </a:p>
          </p:txBody>
        </p:sp>
        <p:sp>
          <p:nvSpPr>
            <p:cNvPr id="29" name="Rounded Rectangle 28"/>
            <p:cNvSpPr/>
            <p:nvPr/>
          </p:nvSpPr>
          <p:spPr>
            <a:xfrm>
              <a:off x="2273300" y="3810000"/>
              <a:ext cx="1081620" cy="1155700"/>
            </a:xfrm>
            <a:prstGeom prst="roundRect">
              <a:avLst/>
            </a:prstGeom>
            <a:solidFill>
              <a:srgbClr val="D1EDBB"/>
            </a:solidFill>
            <a:ln w="6350" cap="flat" cmpd="sng" algn="ctr">
              <a:solidFill>
                <a:schemeClr val="tx1">
                  <a:lumMod val="90000"/>
                  <a:lumOff val="1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effectLst/>
                  <a:uLnTx/>
                  <a:uFillTx/>
                  <a:latin typeface="Verdana"/>
                  <a:ea typeface="+mn-ea"/>
                  <a:cs typeface="+mn-cs"/>
                </a:rPr>
                <a:t>Western States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Verdana"/>
                </a:rPr>
                <a:t>13 SR</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smtClean="0">
                  <a:latin typeface="Verdana"/>
                </a:rPr>
                <a:t>0 UR</a:t>
              </a:r>
              <a:endParaRPr kumimoji="0" lang="en-US" sz="1400" b="1" i="0" u="none" strike="noStrike" kern="0" cap="none" spc="0" normalizeH="0" baseline="0" noProof="0" dirty="0" smtClean="0">
                <a:ln>
                  <a:noFill/>
                </a:ln>
                <a:effectLst/>
                <a:uLnTx/>
                <a:uFillTx/>
                <a:latin typeface="Verdana"/>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smtClean="0">
                  <a:latin typeface="Verdana"/>
                </a:rPr>
                <a:t>673</a:t>
              </a:r>
              <a:r>
                <a:rPr kumimoji="0" lang="en-US" sz="1400" i="0" u="none" strike="noStrike" kern="0" cap="none" spc="0" normalizeH="0" baseline="0" noProof="0" dirty="0" smtClean="0">
                  <a:ln>
                    <a:noFill/>
                  </a:ln>
                  <a:effectLst/>
                  <a:uLnTx/>
                  <a:uFillTx/>
                  <a:latin typeface="Verdana"/>
                </a:rPr>
                <a:t>3 M</a:t>
              </a:r>
              <a:endParaRPr kumimoji="0" lang="en-US" sz="1400" i="0" u="none" strike="noStrike" kern="0" cap="none" spc="0" normalizeH="0" baseline="0" noProof="0" dirty="0">
                <a:ln>
                  <a:noFill/>
                </a:ln>
                <a:effectLst/>
                <a:uLnTx/>
                <a:uFillTx/>
                <a:latin typeface="Verdana"/>
              </a:endParaRPr>
            </a:p>
          </p:txBody>
        </p:sp>
        <p:sp>
          <p:nvSpPr>
            <p:cNvPr id="30" name="Rounded Rectangle 29"/>
            <p:cNvSpPr/>
            <p:nvPr/>
          </p:nvSpPr>
          <p:spPr>
            <a:xfrm>
              <a:off x="1143000" y="3810000"/>
              <a:ext cx="1081620" cy="1155700"/>
            </a:xfrm>
            <a:prstGeom prst="roundRect">
              <a:avLst/>
            </a:prstGeom>
            <a:solidFill>
              <a:srgbClr val="F07F09">
                <a:lumMod val="60000"/>
                <a:lumOff val="40000"/>
              </a:srgbClr>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prstClr val="white"/>
                  </a:solidFill>
                  <a:effectLst/>
                  <a:uLnTx/>
                  <a:uFillTx/>
                  <a:latin typeface="Verdana"/>
                  <a:ea typeface="+mn-ea"/>
                  <a:cs typeface="+mn-cs"/>
                </a:rPr>
                <a:t>Southern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Verdana"/>
                  <a:ea typeface="+mn-ea"/>
                  <a:cs typeface="+mn-cs"/>
                </a:rPr>
                <a:t>8 SR</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smtClean="0">
                  <a:solidFill>
                    <a:prstClr val="white"/>
                  </a:solidFill>
                  <a:latin typeface="Verdana"/>
                </a:rPr>
                <a:t>2 UR</a:t>
              </a:r>
              <a:endParaRPr kumimoji="0" lang="en-US" sz="1200" b="1" i="0" u="none" strike="noStrike" kern="0" cap="none" spc="0" normalizeH="0" baseline="0" noProof="0" dirty="0" smtClean="0">
                <a:ln>
                  <a:noFill/>
                </a:ln>
                <a:solidFill>
                  <a:prstClr val="white"/>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prstClr val="white"/>
                  </a:solidFill>
                  <a:effectLst/>
                  <a:uLnTx/>
                  <a:uFillTx/>
                  <a:latin typeface="Verdana"/>
                  <a:ea typeface="+mn-ea"/>
                  <a:cs typeface="+mn-cs"/>
                </a:rPr>
                <a:t>3613 M</a:t>
              </a:r>
              <a:endParaRPr kumimoji="0" lang="en-US" sz="1400" i="0" u="none" strike="noStrike" kern="0" cap="none" spc="0" normalizeH="0" baseline="0" noProof="0" dirty="0">
                <a:ln>
                  <a:noFill/>
                </a:ln>
                <a:solidFill>
                  <a:prstClr val="white"/>
                </a:solidFill>
                <a:effectLst/>
                <a:uLnTx/>
                <a:uFillTx/>
                <a:latin typeface="Verdana"/>
                <a:ea typeface="+mn-ea"/>
                <a:cs typeface="+mn-cs"/>
              </a:endParaRPr>
            </a:p>
          </p:txBody>
        </p:sp>
        <p:sp>
          <p:nvSpPr>
            <p:cNvPr id="31" name="Rounded Rectangle 30"/>
            <p:cNvSpPr/>
            <p:nvPr/>
          </p:nvSpPr>
          <p:spPr>
            <a:xfrm>
              <a:off x="1143000" y="5067300"/>
              <a:ext cx="1081620" cy="1155700"/>
            </a:xfrm>
            <a:prstGeom prst="roundRect">
              <a:avLst/>
            </a:prstGeom>
            <a:solidFill>
              <a:srgbClr val="7F0101"/>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prstClr val="white"/>
                  </a:solidFill>
                  <a:effectLst/>
                  <a:uLnTx/>
                  <a:uFillTx/>
                  <a:latin typeface="Verdana"/>
                  <a:ea typeface="+mn-ea"/>
                  <a:cs typeface="+mn-cs"/>
                </a:rPr>
                <a:t>European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prstClr val="white"/>
                  </a:solidFill>
                  <a:effectLst/>
                  <a:uLnTx/>
                  <a:uFillTx/>
                  <a:latin typeface="Verdana"/>
                  <a:ea typeface="+mn-ea"/>
                  <a:cs typeface="+mn-cs"/>
                </a:rPr>
                <a:t>Delegates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prstClr val="white"/>
                  </a:solidFill>
                  <a:effectLst/>
                  <a:uLnTx/>
                  <a:uFillTx/>
                  <a:latin typeface="Verdana"/>
                  <a:ea typeface="+mn-ea"/>
                  <a:cs typeface="+mn-cs"/>
                </a:rPr>
                <a:t>Meeting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16 SR</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smtClean="0">
                  <a:solidFill>
                    <a:prstClr val="white"/>
                  </a:solidFill>
                  <a:latin typeface="Verdana"/>
                </a:rPr>
                <a:t>14 UR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prstClr val="white"/>
                  </a:solidFill>
                  <a:effectLst/>
                  <a:uLnTx/>
                  <a:uFillTx/>
                  <a:latin typeface="Verdana"/>
                  <a:ea typeface="+mn-ea"/>
                  <a:cs typeface="+mn-cs"/>
                </a:rPr>
                <a:t>4212 M</a:t>
              </a:r>
            </a:p>
          </p:txBody>
        </p:sp>
        <p:sp>
          <p:nvSpPr>
            <p:cNvPr id="32" name="Rounded Rectangle 31"/>
            <p:cNvSpPr/>
            <p:nvPr/>
          </p:nvSpPr>
          <p:spPr>
            <a:xfrm>
              <a:off x="3441700" y="5067300"/>
              <a:ext cx="1081620" cy="1155700"/>
            </a:xfrm>
            <a:prstGeom prst="roundRect">
              <a:avLst/>
            </a:prstGeom>
            <a:solidFill>
              <a:srgbClr val="604878"/>
            </a:solidFill>
            <a:ln w="6350" cap="flat" cmpd="sng" algn="ctr">
              <a:solidFill>
                <a:schemeClr val="tx1">
                  <a:lumMod val="90000"/>
                  <a:lumOff val="1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prstClr val="white"/>
                  </a:solidFill>
                  <a:effectLst/>
                  <a:uLnTx/>
                  <a:uFillTx/>
                  <a:latin typeface="Verdana"/>
                  <a:ea typeface="+mn-ea"/>
                  <a:cs typeface="+mn-cs"/>
                </a:rPr>
                <a:t>Russia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Verdana"/>
                  <a:ea typeface="+mn-ea"/>
                  <a:cs typeface="+mn-cs"/>
                </a:rPr>
                <a:t>1 SR</a:t>
              </a:r>
              <a:endParaRPr kumimoji="0" lang="en-US" sz="1200" b="1" i="0" u="none" strike="noStrike" kern="0" cap="none" spc="0" normalizeH="0" baseline="0" noProof="0" dirty="0">
                <a:ln>
                  <a:noFill/>
                </a:ln>
                <a:solidFill>
                  <a:prstClr val="white"/>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Verdana"/>
                  <a:ea typeface="+mn-ea"/>
                  <a:cs typeface="+mn-cs"/>
                </a:rPr>
                <a:t>4 UR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prstClr val="white"/>
                  </a:solidFill>
                  <a:effectLst/>
                  <a:uLnTx/>
                  <a:uFillTx/>
                  <a:latin typeface="Verdana"/>
                  <a:ea typeface="+mn-ea"/>
                  <a:cs typeface="+mn-cs"/>
                </a:rPr>
                <a:t>1033M</a:t>
              </a:r>
              <a:endParaRPr kumimoji="0" lang="en-US" sz="1400" i="0" u="none" strike="noStrike" kern="0" cap="none" spc="0" normalizeH="0" baseline="0" noProof="0" dirty="0">
                <a:ln>
                  <a:noFill/>
                </a:ln>
                <a:solidFill>
                  <a:prstClr val="white"/>
                </a:solidFill>
                <a:effectLst/>
                <a:uLnTx/>
                <a:uFillTx/>
                <a:latin typeface="Verdana"/>
                <a:ea typeface="+mn-ea"/>
                <a:cs typeface="+mn-cs"/>
              </a:endParaRPr>
            </a:p>
          </p:txBody>
        </p:sp>
        <p:sp>
          <p:nvSpPr>
            <p:cNvPr id="33" name="Rounded Rectangle 32"/>
            <p:cNvSpPr/>
            <p:nvPr/>
          </p:nvSpPr>
          <p:spPr>
            <a:xfrm>
              <a:off x="2273300" y="5067300"/>
              <a:ext cx="1081620" cy="1155700"/>
            </a:xfrm>
            <a:prstGeom prst="roundRect">
              <a:avLst/>
            </a:prstGeom>
            <a:solidFill>
              <a:srgbClr val="FFFF00"/>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4E8542">
                      <a:lumMod val="75000"/>
                    </a:srgbClr>
                  </a:solidFill>
                  <a:effectLst/>
                  <a:uLnTx/>
                  <a:uFillTx/>
                  <a:latin typeface="Verdana"/>
                  <a:ea typeface="+mn-ea"/>
                  <a:cs typeface="+mn-cs"/>
                </a:rPr>
                <a:t>Latin America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4E8542">
                      <a:lumMod val="75000"/>
                    </a:srgbClr>
                  </a:solidFill>
                  <a:effectLst/>
                  <a:uLnTx/>
                  <a:uFillTx/>
                  <a:latin typeface="Verdana"/>
                  <a:ea typeface="+mn-ea"/>
                  <a:cs typeface="+mn-cs"/>
                </a:rPr>
                <a:t>16 SR</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smtClean="0">
                  <a:solidFill>
                    <a:srgbClr val="4E8542">
                      <a:lumMod val="75000"/>
                    </a:srgbClr>
                  </a:solidFill>
                  <a:latin typeface="Verdana"/>
                </a:rPr>
                <a:t>5 UR</a:t>
              </a:r>
              <a:endParaRPr kumimoji="0" lang="en-US" sz="1200" b="1" i="0" u="none" strike="noStrike" kern="0" cap="none" spc="0" normalizeH="0" baseline="0" noProof="0" dirty="0" smtClean="0">
                <a:ln>
                  <a:noFill/>
                </a:ln>
                <a:solidFill>
                  <a:srgbClr val="4E8542">
                    <a:lumMod val="75000"/>
                  </a:srgbClr>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srgbClr val="4E8542">
                      <a:lumMod val="75000"/>
                    </a:srgbClr>
                  </a:solidFill>
                  <a:effectLst/>
                  <a:uLnTx/>
                  <a:uFillTx/>
                  <a:latin typeface="Verdana"/>
                  <a:ea typeface="+mn-ea"/>
                  <a:cs typeface="+mn-cs"/>
                </a:rPr>
                <a:t>5493 M</a:t>
              </a:r>
            </a:p>
          </p:txBody>
        </p:sp>
        <p:sp>
          <p:nvSpPr>
            <p:cNvPr id="34" name="Rounded Rectangle 33"/>
            <p:cNvSpPr/>
            <p:nvPr/>
          </p:nvSpPr>
          <p:spPr>
            <a:xfrm>
              <a:off x="3441700" y="3797300"/>
              <a:ext cx="1081620" cy="1155700"/>
            </a:xfrm>
            <a:prstGeom prst="roundRect">
              <a:avLst/>
            </a:prstGeom>
            <a:solidFill>
              <a:srgbClr val="9F2936">
                <a:lumMod val="75000"/>
              </a:srgbClr>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err="1" smtClean="0">
                  <a:ln>
                    <a:noFill/>
                  </a:ln>
                  <a:solidFill>
                    <a:prstClr val="white"/>
                  </a:solidFill>
                  <a:effectLst/>
                  <a:uLnTx/>
                  <a:uFillTx/>
                  <a:latin typeface="Verdana"/>
                  <a:ea typeface="+mn-ea"/>
                  <a:cs typeface="+mn-cs"/>
                </a:rPr>
                <a:t>Afri</a:t>
              </a:r>
              <a:r>
                <a:rPr kumimoji="0" lang="en-US" sz="1200" i="0" u="none" strike="noStrike" kern="0" cap="none" spc="0" normalizeH="0" baseline="0" noProof="0" dirty="0" smtClean="0">
                  <a:ln>
                    <a:noFill/>
                  </a:ln>
                  <a:solidFill>
                    <a:prstClr val="white"/>
                  </a:solidFill>
                  <a:effectLst/>
                  <a:uLnTx/>
                  <a:uFillTx/>
                  <a:latin typeface="Verdana"/>
                  <a:ea typeface="+mn-ea"/>
                  <a:cs typeface="+mn-cs"/>
                </a:rPr>
                <a:t>-Can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Verdana"/>
                  <a:ea typeface="+mn-ea"/>
                  <a:cs typeface="+mn-cs"/>
                </a:rPr>
                <a:t>1 SR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 13 UR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prstClr val="white"/>
                  </a:solidFill>
                  <a:effectLst/>
                  <a:uLnTx/>
                  <a:uFillTx/>
                  <a:latin typeface="Verdana"/>
                  <a:ea typeface="+mn-ea"/>
                  <a:cs typeface="+mn-cs"/>
                </a:rPr>
                <a:t>317 M</a:t>
              </a:r>
              <a:endParaRPr kumimoji="0" lang="en-US" sz="1400" i="0" u="none" strike="noStrike" kern="0" cap="none" spc="0" normalizeH="0" baseline="0" noProof="0" dirty="0">
                <a:ln>
                  <a:noFill/>
                </a:ln>
                <a:solidFill>
                  <a:prstClr val="white"/>
                </a:solidFill>
                <a:effectLst/>
                <a:uLnTx/>
                <a:uFillTx/>
                <a:latin typeface="Verdana"/>
                <a:ea typeface="+mn-ea"/>
                <a:cs typeface="+mn-cs"/>
              </a:endParaRPr>
            </a:p>
          </p:txBody>
        </p:sp>
        <p:sp>
          <p:nvSpPr>
            <p:cNvPr id="35" name="Rounded Rectangle 34"/>
            <p:cNvSpPr/>
            <p:nvPr/>
          </p:nvSpPr>
          <p:spPr>
            <a:xfrm>
              <a:off x="4610100" y="3797300"/>
              <a:ext cx="1081620" cy="1155700"/>
            </a:xfrm>
            <a:prstGeom prst="roundRect">
              <a:avLst/>
            </a:prstGeom>
            <a:solidFill>
              <a:srgbClr val="ED2811"/>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prstClr val="white"/>
                  </a:solidFill>
                  <a:effectLst/>
                  <a:uLnTx/>
                  <a:uFillTx/>
                  <a:latin typeface="Verdana"/>
                  <a:ea typeface="+mn-ea"/>
                  <a:cs typeface="+mn-cs"/>
                </a:rPr>
                <a:t>Asia Pacific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rPr>
                <a:t>9 SR</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smtClean="0">
                  <a:solidFill>
                    <a:prstClr val="white"/>
                  </a:solidFill>
                  <a:latin typeface="Verdana"/>
                </a:rPr>
                <a:t>20 UR</a:t>
              </a:r>
              <a:r>
                <a:rPr kumimoji="0" lang="en-US" sz="1400" b="1" i="0" u="none" strike="noStrike" kern="0" cap="none" spc="0" normalizeH="0" baseline="0" noProof="0" dirty="0" smtClean="0">
                  <a:ln>
                    <a:noFill/>
                  </a:ln>
                  <a:solidFill>
                    <a:prstClr val="white"/>
                  </a:solidFill>
                  <a:effectLst/>
                  <a:uLnTx/>
                  <a:uFillTx/>
                  <a:latin typeface="Verdana"/>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prstClr val="white"/>
                  </a:solidFill>
                  <a:effectLst/>
                  <a:uLnTx/>
                  <a:uFillTx/>
                  <a:latin typeface="Verdana"/>
                  <a:ea typeface="+mn-ea"/>
                  <a:cs typeface="+mn-cs"/>
                </a:rPr>
                <a:t>1845M</a:t>
              </a:r>
            </a:p>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dirty="0" smtClean="0">
                  <a:solidFill>
                    <a:prstClr val="white"/>
                  </a:solidFill>
                  <a:latin typeface="Verdana"/>
                </a:rPr>
                <a:t>(18200M  Iran)</a:t>
              </a:r>
              <a:endParaRPr kumimoji="0" lang="en-US" sz="1100" i="0" u="none" strike="noStrike" kern="0" cap="none" spc="0" normalizeH="0" baseline="0" noProof="0" dirty="0">
                <a:ln>
                  <a:noFill/>
                </a:ln>
                <a:solidFill>
                  <a:prstClr val="white"/>
                </a:solidFill>
                <a:effectLst/>
                <a:uLnTx/>
                <a:uFillTx/>
                <a:latin typeface="Verdana"/>
              </a:endParaRPr>
            </a:p>
          </p:txBody>
        </p:sp>
        <p:sp>
          <p:nvSpPr>
            <p:cNvPr id="36" name="Rounded Rectangle 35"/>
            <p:cNvSpPr/>
            <p:nvPr/>
          </p:nvSpPr>
          <p:spPr>
            <a:xfrm>
              <a:off x="5776380" y="3810000"/>
              <a:ext cx="1081620" cy="1155700"/>
            </a:xfrm>
            <a:prstGeom prst="roundRect">
              <a:avLst/>
            </a:prstGeom>
            <a:solidFill>
              <a:srgbClr val="691DB8"/>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prstClr val="white"/>
                  </a:solidFill>
                  <a:effectLst/>
                  <a:uLnTx/>
                  <a:uFillTx/>
                  <a:latin typeface="Verdana"/>
                  <a:ea typeface="+mn-ea"/>
                  <a:cs typeface="+mn-cs"/>
                </a:rPr>
                <a:t>Brazil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rPr>
                <a:t>2 SR</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smtClean="0">
                  <a:solidFill>
                    <a:prstClr val="white"/>
                  </a:solidFill>
                  <a:latin typeface="Verdana"/>
                </a:rPr>
                <a:t>7 UR</a:t>
              </a:r>
              <a:endParaRPr kumimoji="0" lang="en-US" sz="1400" b="1" i="0" u="none" strike="noStrike" kern="0" cap="none" spc="0" normalizeH="0" baseline="0" noProof="0" dirty="0" smtClean="0">
                <a:ln>
                  <a:noFill/>
                </a:ln>
                <a:solidFill>
                  <a:prstClr val="white"/>
                </a:solidFill>
                <a:effectLst/>
                <a:uLnTx/>
                <a:uFillTx/>
                <a:latin typeface="Verdan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prstClr val="white"/>
                  </a:solidFill>
                  <a:effectLst/>
                  <a:uLnTx/>
                  <a:uFillTx/>
                  <a:latin typeface="Verdana"/>
                  <a:ea typeface="+mn-ea"/>
                  <a:cs typeface="+mn-cs"/>
                </a:rPr>
                <a:t>3581 M</a:t>
              </a:r>
              <a:endParaRPr kumimoji="0" lang="en-US" sz="1400" i="0" u="none" strike="noStrike" kern="0" cap="none" spc="0" normalizeH="0" baseline="0" noProof="0" dirty="0">
                <a:ln>
                  <a:noFill/>
                </a:ln>
                <a:solidFill>
                  <a:prstClr val="white"/>
                </a:solidFill>
                <a:effectLst/>
                <a:uLnTx/>
                <a:uFillTx/>
                <a:latin typeface="Verdana"/>
                <a:ea typeface="+mn-ea"/>
                <a:cs typeface="+mn-cs"/>
              </a:endParaRPr>
            </a:p>
          </p:txBody>
        </p:sp>
        <p:sp>
          <p:nvSpPr>
            <p:cNvPr id="37" name="Rounded Rectangle 36"/>
            <p:cNvSpPr/>
            <p:nvPr/>
          </p:nvSpPr>
          <p:spPr>
            <a:xfrm>
              <a:off x="6957480" y="3784600"/>
              <a:ext cx="1081620" cy="1155700"/>
            </a:xfrm>
            <a:prstGeom prst="roundRect">
              <a:avLst/>
            </a:prstGeom>
            <a:solidFill>
              <a:srgbClr val="900B67"/>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prstClr val="white"/>
                  </a:solidFill>
                  <a:effectLst/>
                  <a:uLnTx/>
                  <a:uFillTx/>
                  <a:latin typeface="Verdana"/>
                  <a:ea typeface="+mn-ea"/>
                  <a:cs typeface="+mn-cs"/>
                </a:rPr>
                <a:t>Canadian Assembly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6 SR</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smtClean="0">
                  <a:solidFill>
                    <a:prstClr val="white"/>
                  </a:solidFill>
                  <a:latin typeface="Verdana"/>
                </a:rPr>
                <a:t>2 UR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prstClr val="white"/>
                  </a:solidFill>
                  <a:effectLst/>
                  <a:uLnTx/>
                  <a:uFillTx/>
                  <a:latin typeface="Verdana"/>
                  <a:ea typeface="+mn-ea"/>
                  <a:cs typeface="+mn-cs"/>
                </a:rPr>
                <a:t>1360 M</a:t>
              </a:r>
              <a:endParaRPr kumimoji="0" lang="en-US" sz="1400" i="0" u="none" strike="noStrike" kern="0" cap="none" spc="0" normalizeH="0" baseline="0" noProof="0" dirty="0">
                <a:ln>
                  <a:noFill/>
                </a:ln>
                <a:solidFill>
                  <a:prstClr val="white"/>
                </a:solidFill>
                <a:effectLst/>
                <a:uLnTx/>
                <a:uFillTx/>
                <a:latin typeface="Verdana"/>
                <a:ea typeface="+mn-ea"/>
                <a:cs typeface="+mn-cs"/>
              </a:endParaRPr>
            </a:p>
          </p:txBody>
        </p:sp>
        <p:sp>
          <p:nvSpPr>
            <p:cNvPr id="38" name="Rounded Rectangle 37"/>
            <p:cNvSpPr/>
            <p:nvPr/>
          </p:nvSpPr>
          <p:spPr>
            <a:xfrm>
              <a:off x="3441700" y="2540000"/>
              <a:ext cx="1081620" cy="1155700"/>
            </a:xfrm>
            <a:prstGeom prst="roundRect">
              <a:avLst/>
            </a:prstGeom>
            <a:solidFill>
              <a:srgbClr val="1B587C"/>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prstClr val="white"/>
                  </a:solidFill>
                  <a:effectLst/>
                  <a:uLnTx/>
                  <a:uFillTx/>
                  <a:latin typeface="Verdana"/>
                  <a:ea typeface="+mn-ea"/>
                  <a:cs typeface="+mn-cs"/>
                </a:rPr>
                <a:t>Northeast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Verdana"/>
                  <a:ea typeface="+mn-ea"/>
                  <a:cs typeface="+mn-cs"/>
                </a:rPr>
                <a:t>12 SR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0 UR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prstClr val="white"/>
                  </a:solidFill>
                  <a:effectLst/>
                  <a:uLnTx/>
                  <a:uFillTx/>
                  <a:latin typeface="Verdana"/>
                  <a:ea typeface="+mn-ea"/>
                  <a:cs typeface="+mn-cs"/>
                </a:rPr>
                <a:t>4622 M </a:t>
              </a:r>
            </a:p>
          </p:txBody>
        </p:sp>
        <p:sp>
          <p:nvSpPr>
            <p:cNvPr id="39" name="Rounded Rectangle 38"/>
            <p:cNvSpPr/>
            <p:nvPr/>
          </p:nvSpPr>
          <p:spPr>
            <a:xfrm>
              <a:off x="4610100" y="2540000"/>
              <a:ext cx="1081620" cy="1155700"/>
            </a:xfrm>
            <a:prstGeom prst="roundRect">
              <a:avLst/>
            </a:prstGeom>
            <a:solidFill>
              <a:srgbClr val="DDA06D"/>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prstClr val="white"/>
                  </a:solidFill>
                  <a:effectLst/>
                  <a:uLnTx/>
                  <a:uFillTx/>
                  <a:latin typeface="Verdana"/>
                  <a:ea typeface="+mn-ea"/>
                  <a:cs typeface="+mn-cs"/>
                </a:rPr>
                <a:t>Plains States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smtClean="0">
                  <a:solidFill>
                    <a:prstClr val="white"/>
                  </a:solidFill>
                  <a:latin typeface="Verdana"/>
                </a:rPr>
                <a:t>6 SR</a:t>
              </a:r>
              <a:endParaRPr kumimoji="0" lang="en-US" sz="1200" b="0" i="0" u="none" strike="noStrike" kern="0" cap="none" spc="0" normalizeH="0" baseline="0" noProof="0" dirty="0" smtClean="0">
                <a:ln>
                  <a:noFill/>
                </a:ln>
                <a:solidFill>
                  <a:prstClr val="white"/>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0 UR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prstClr val="white"/>
                  </a:solidFill>
                  <a:effectLst/>
                  <a:uLnTx/>
                  <a:uFillTx/>
                  <a:latin typeface="Verdana"/>
                  <a:ea typeface="+mn-ea"/>
                  <a:cs typeface="+mn-cs"/>
                </a:rPr>
                <a:t>1297 M</a:t>
              </a:r>
              <a:endParaRPr kumimoji="0" lang="en-US" sz="1400" i="0" u="none" strike="noStrike" kern="0" cap="none" spc="0" normalizeH="0" baseline="0" noProof="0" dirty="0">
                <a:ln>
                  <a:noFill/>
                </a:ln>
                <a:solidFill>
                  <a:prstClr val="white"/>
                </a:solidFill>
                <a:effectLst/>
                <a:uLnTx/>
                <a:uFillTx/>
                <a:latin typeface="Verdana"/>
                <a:ea typeface="+mn-ea"/>
                <a:cs typeface="+mn-cs"/>
              </a:endParaRPr>
            </a:p>
          </p:txBody>
        </p:sp>
        <p:sp>
          <p:nvSpPr>
            <p:cNvPr id="40" name="Rounded Rectangle 39"/>
            <p:cNvSpPr/>
            <p:nvPr/>
          </p:nvSpPr>
          <p:spPr>
            <a:xfrm>
              <a:off x="5776380" y="2527300"/>
              <a:ext cx="1081620" cy="1155700"/>
            </a:xfrm>
            <a:prstGeom prst="roundRect">
              <a:avLst/>
            </a:prstGeom>
            <a:solidFill>
              <a:srgbClr val="591E74"/>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prstClr val="white"/>
                  </a:solidFill>
                  <a:effectLst/>
                  <a:uLnTx/>
                  <a:uFillTx/>
                  <a:latin typeface="Verdana"/>
                  <a:ea typeface="+mn-ea"/>
                  <a:cs typeface="+mn-cs"/>
                </a:rPr>
                <a:t>Rocky Mountain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rPr>
                <a:t>5 SR</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smtClean="0">
                  <a:solidFill>
                    <a:prstClr val="white"/>
                  </a:solidFill>
                  <a:latin typeface="Verdana"/>
                </a:rPr>
                <a:t>0 UR</a:t>
              </a:r>
              <a:endParaRPr kumimoji="0" lang="en-US" sz="1400" b="1" i="0" u="none" strike="noStrike" kern="0" cap="none" spc="0" normalizeH="0" baseline="0" noProof="0" dirty="0" smtClean="0">
                <a:ln>
                  <a:noFill/>
                </a:ln>
                <a:solidFill>
                  <a:prstClr val="white"/>
                </a:solidFill>
                <a:effectLst/>
                <a:uLnTx/>
                <a:uFillTx/>
                <a:latin typeface="Verdan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prstClr val="white"/>
                  </a:solidFill>
                  <a:effectLst/>
                  <a:uLnTx/>
                  <a:uFillTx/>
                  <a:latin typeface="Verdana"/>
                  <a:ea typeface="+mn-ea"/>
                  <a:cs typeface="+mn-cs"/>
                </a:rPr>
                <a:t>701 M</a:t>
              </a:r>
              <a:endParaRPr kumimoji="0" lang="en-US" sz="1400" i="0" u="none" strike="noStrike" kern="0" cap="none" spc="0" normalizeH="0" baseline="0" noProof="0" dirty="0">
                <a:ln>
                  <a:noFill/>
                </a:ln>
                <a:solidFill>
                  <a:prstClr val="white"/>
                </a:solidFill>
                <a:effectLst/>
                <a:uLnTx/>
                <a:uFillTx/>
                <a:latin typeface="Verdana"/>
                <a:ea typeface="+mn-ea"/>
                <a:cs typeface="+mn-cs"/>
              </a:endParaRPr>
            </a:p>
          </p:txBody>
        </p:sp>
        <p:sp>
          <p:nvSpPr>
            <p:cNvPr id="41" name="Rounded Rectangle 40"/>
            <p:cNvSpPr/>
            <p:nvPr/>
          </p:nvSpPr>
          <p:spPr>
            <a:xfrm>
              <a:off x="6957480" y="2540000"/>
              <a:ext cx="1081620" cy="1155700"/>
            </a:xfrm>
            <a:prstGeom prst="roundRect">
              <a:avLst/>
            </a:prstGeom>
            <a:solidFill>
              <a:srgbClr val="C19859"/>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prstClr val="white"/>
                  </a:solidFill>
                  <a:effectLst/>
                  <a:uLnTx/>
                  <a:uFillTx/>
                  <a:latin typeface="Verdana"/>
                  <a:ea typeface="+mn-ea"/>
                  <a:cs typeface="+mn-cs"/>
                </a:rPr>
                <a:t>Southeast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Verdana"/>
                  <a:ea typeface="+mn-ea"/>
                  <a:cs typeface="+mn-cs"/>
                </a:rPr>
                <a:t>6 SR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Verdana"/>
                  <a:ea typeface="+mn-ea"/>
                  <a:cs typeface="+mn-cs"/>
                </a:rPr>
                <a:t>0 UR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prstClr val="white"/>
                  </a:solidFill>
                  <a:effectLst/>
                  <a:uLnTx/>
                  <a:uFillTx/>
                  <a:latin typeface="Verdana"/>
                  <a:ea typeface="+mn-ea"/>
                  <a:cs typeface="+mn-cs"/>
                </a:rPr>
                <a:t>4471 M</a:t>
              </a:r>
              <a:endParaRPr kumimoji="0" lang="en-US" sz="1400" i="0" u="none" strike="noStrike" kern="0" cap="none" spc="0" normalizeH="0" baseline="0" noProof="0" dirty="0">
                <a:ln>
                  <a:noFill/>
                </a:ln>
                <a:solidFill>
                  <a:prstClr val="white"/>
                </a:solidFill>
                <a:effectLst/>
                <a:uLnTx/>
                <a:uFillTx/>
                <a:latin typeface="Verdana"/>
                <a:ea typeface="+mn-ea"/>
                <a:cs typeface="+mn-cs"/>
              </a:endParaRPr>
            </a:p>
          </p:txBody>
        </p:sp>
      </p:grpSp>
      <p:sp>
        <p:nvSpPr>
          <p:cNvPr id="42" name="Rounded Rectangle 41"/>
          <p:cNvSpPr/>
          <p:nvPr/>
        </p:nvSpPr>
        <p:spPr>
          <a:xfrm>
            <a:off x="7342457" y="4675378"/>
            <a:ext cx="1277055" cy="1513967"/>
          </a:xfrm>
          <a:prstGeom prst="roundRect">
            <a:avLst/>
          </a:prstGeom>
          <a:solidFill>
            <a:schemeClr val="tx2">
              <a:lumMod val="40000"/>
              <a:lumOff val="60000"/>
            </a:schemeClr>
          </a:solidFill>
          <a:ln w="6350" cap="flat" cmpd="sng" algn="ctr">
            <a:solidFill>
              <a:schemeClr val="tx1">
                <a:lumMod val="90000"/>
                <a:lumOff val="10000"/>
              </a:scheme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effectLst/>
                <a:uLnTx/>
                <a:uFillTx/>
                <a:latin typeface="Verdana"/>
                <a:ea typeface="+mn-ea"/>
                <a:cs typeface="+mn-cs"/>
              </a:rPr>
              <a:t>Country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effectLst/>
                <a:uLnTx/>
                <a:uFillTx/>
                <a:latin typeface="Verdana"/>
                <a:ea typeface="+mn-ea"/>
                <a:cs typeface="+mn-cs"/>
              </a:rPr>
              <a:t>No Zone</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smtClean="0">
                <a:latin typeface="Verdana"/>
              </a:rPr>
              <a:t>34 UR</a:t>
            </a:r>
            <a:endParaRPr kumimoji="0" lang="en-US" sz="1400" b="1" i="0" u="none" strike="noStrike" kern="0" cap="none" spc="0" normalizeH="0" baseline="0" noProof="0" dirty="0">
              <a:ln>
                <a:noFill/>
              </a:ln>
              <a:effectLst/>
              <a:uLnTx/>
              <a:uFillTx/>
              <a:latin typeface="Verdana"/>
              <a:ea typeface="+mn-ea"/>
              <a:cs typeface="+mn-cs"/>
            </a:endParaRPr>
          </a:p>
        </p:txBody>
      </p:sp>
    </p:spTree>
    <p:extLst>
      <p:ext uri="{BB962C8B-B14F-4D97-AF65-F5344CB8AC3E}">
        <p14:creationId xmlns:p14="http://schemas.microsoft.com/office/powerpoint/2010/main" val="1945192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1" y="1233193"/>
            <a:ext cx="9053286" cy="5523206"/>
          </a:xfrm>
          <a:prstGeom prst="rect">
            <a:avLst/>
          </a:prstGeom>
        </p:spPr>
      </p:pic>
      <p:sp>
        <p:nvSpPr>
          <p:cNvPr id="2" name="Title 1"/>
          <p:cNvSpPr>
            <a:spLocks noGrp="1"/>
          </p:cNvSpPr>
          <p:nvPr>
            <p:ph type="title"/>
          </p:nvPr>
        </p:nvSpPr>
        <p:spPr>
          <a:xfrm>
            <a:off x="0" y="0"/>
            <a:ext cx="9144000" cy="1066800"/>
          </a:xfrm>
        </p:spPr>
        <p:txBody>
          <a:bodyPr>
            <a:normAutofit/>
          </a:bodyPr>
          <a:lstStyle/>
          <a:p>
            <a:pPr marL="182880"/>
            <a:r>
              <a:rPr lang="en-US" sz="4400" dirty="0"/>
              <a:t>WSC 2014</a:t>
            </a:r>
          </a:p>
        </p:txBody>
      </p:sp>
      <p:sp>
        <p:nvSpPr>
          <p:cNvPr id="848" name="TextBox 847"/>
          <p:cNvSpPr txBox="1"/>
          <p:nvPr/>
        </p:nvSpPr>
        <p:spPr>
          <a:xfrm>
            <a:off x="1828800" y="2990568"/>
            <a:ext cx="5410200" cy="3715032"/>
          </a:xfrm>
          <a:prstGeom prst="rect">
            <a:avLst/>
          </a:prstGeom>
          <a:noFill/>
          <a:ln w="19050" cmpd="sng">
            <a:noFill/>
          </a:ln>
        </p:spPr>
        <p:txBody>
          <a:bodyPr wrap="square" rtlCol="0" anchor="ctr" anchorCtr="0">
            <a:noAutofit/>
          </a:bodyPr>
          <a:lstStyle/>
          <a:p>
            <a:pPr algn="ctr"/>
            <a:r>
              <a:rPr lang="en-US" sz="2800" b="1" dirty="0">
                <a:solidFill>
                  <a:srgbClr val="000099"/>
                </a:solidFill>
                <a:latin typeface="Verdana"/>
              </a:rPr>
              <a:t>112 </a:t>
            </a:r>
            <a:r>
              <a:rPr lang="en-US" sz="2800" b="1" dirty="0" smtClean="0">
                <a:solidFill>
                  <a:srgbClr val="000099"/>
                </a:solidFill>
                <a:latin typeface="Verdana"/>
              </a:rPr>
              <a:t>Delegates</a:t>
            </a:r>
          </a:p>
          <a:p>
            <a:pPr algn="ctr"/>
            <a:r>
              <a:rPr lang="en-US" sz="2800" b="1" dirty="0" smtClean="0">
                <a:solidFill>
                  <a:srgbClr val="7DD9FF"/>
                </a:solidFill>
                <a:latin typeface="Verdana"/>
              </a:rPr>
              <a:t>82 Alternates</a:t>
            </a:r>
          </a:p>
          <a:p>
            <a:pPr algn="ctr">
              <a:spcAft>
                <a:spcPts val="600"/>
              </a:spcAft>
            </a:pPr>
            <a:r>
              <a:rPr lang="en-US" sz="2800" b="1" dirty="0" smtClean="0">
                <a:solidFill>
                  <a:schemeClr val="tx1">
                    <a:lumMod val="50000"/>
                    <a:lumOff val="50000"/>
                  </a:schemeClr>
                </a:solidFill>
                <a:latin typeface="Verdana"/>
              </a:rPr>
              <a:t>18 </a:t>
            </a:r>
            <a:r>
              <a:rPr lang="en-US" sz="2800" b="1" dirty="0" smtClean="0">
                <a:solidFill>
                  <a:schemeClr val="tx1">
                    <a:lumMod val="50000"/>
                    <a:lumOff val="50000"/>
                  </a:schemeClr>
                </a:solidFill>
                <a:latin typeface="Verdana"/>
              </a:rPr>
              <a:t>WB members</a:t>
            </a:r>
            <a:endParaRPr lang="en-US" sz="2600" b="1" dirty="0" smtClean="0">
              <a:latin typeface="Verdana"/>
            </a:endParaRPr>
          </a:p>
        </p:txBody>
      </p:sp>
    </p:spTree>
    <p:extLst>
      <p:ext uri="{BB962C8B-B14F-4D97-AF65-F5344CB8AC3E}">
        <p14:creationId xmlns:p14="http://schemas.microsoft.com/office/powerpoint/2010/main" val="39908879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9848"/>
          </a:xfrm>
        </p:spPr>
        <p:txBody>
          <a:bodyPr>
            <a:noAutofit/>
          </a:bodyPr>
          <a:lstStyle/>
          <a:p>
            <a:pPr marL="182880"/>
            <a:r>
              <a:rPr lang="en-US" dirty="0" smtClean="0"/>
              <a:t>WSC</a:t>
            </a:r>
            <a:br>
              <a:rPr lang="en-US" dirty="0" smtClean="0"/>
            </a:br>
            <a:r>
              <a:rPr lang="en-US" sz="4200" dirty="0" smtClean="0"/>
              <a:t>if all zonal members were seated</a:t>
            </a:r>
            <a:endParaRPr lang="en-US" sz="4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24" y="1219200"/>
            <a:ext cx="9377424" cy="5791200"/>
          </a:xfrm>
          <a:prstGeom prst="rect">
            <a:avLst/>
          </a:prstGeom>
        </p:spPr>
      </p:pic>
      <p:sp>
        <p:nvSpPr>
          <p:cNvPr id="10" name="TextBox 9"/>
          <p:cNvSpPr txBox="1"/>
          <p:nvPr/>
        </p:nvSpPr>
        <p:spPr>
          <a:xfrm>
            <a:off x="1866900" y="2971800"/>
            <a:ext cx="5410200" cy="3715032"/>
          </a:xfrm>
          <a:prstGeom prst="rect">
            <a:avLst/>
          </a:prstGeom>
          <a:noFill/>
          <a:ln w="19050" cmpd="sng">
            <a:noFill/>
          </a:ln>
        </p:spPr>
        <p:txBody>
          <a:bodyPr wrap="square" rtlCol="0" anchor="ctr" anchorCtr="0">
            <a:noAutofit/>
          </a:bodyPr>
          <a:lstStyle/>
          <a:p>
            <a:pPr algn="ctr"/>
            <a:r>
              <a:rPr lang="en-US" sz="2400" b="1" dirty="0" smtClean="0">
                <a:solidFill>
                  <a:srgbClr val="000099"/>
                </a:solidFill>
                <a:latin typeface="Verdana"/>
              </a:rPr>
              <a:t>184 Delegates</a:t>
            </a:r>
          </a:p>
          <a:p>
            <a:pPr algn="ctr"/>
            <a:r>
              <a:rPr lang="en-US" sz="2400" b="1" dirty="0" smtClean="0">
                <a:solidFill>
                  <a:srgbClr val="7DD9FF"/>
                </a:solidFill>
                <a:latin typeface="Verdana"/>
              </a:rPr>
              <a:t>184 Alternates</a:t>
            </a:r>
          </a:p>
          <a:p>
            <a:pPr algn="ctr"/>
            <a:r>
              <a:rPr lang="en-US" sz="2400" b="1" dirty="0" smtClean="0">
                <a:solidFill>
                  <a:schemeClr val="tx1">
                    <a:lumMod val="50000"/>
                    <a:lumOff val="50000"/>
                  </a:schemeClr>
                </a:solidFill>
                <a:latin typeface="Verdana"/>
              </a:rPr>
              <a:t>18 WB members</a:t>
            </a:r>
          </a:p>
        </p:txBody>
      </p:sp>
    </p:spTree>
    <p:extLst>
      <p:ext uri="{BB962C8B-B14F-4D97-AF65-F5344CB8AC3E}">
        <p14:creationId xmlns:p14="http://schemas.microsoft.com/office/powerpoint/2010/main" val="738573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Autofit/>
          </a:bodyPr>
          <a:lstStyle/>
          <a:p>
            <a:pPr marL="182880"/>
            <a:r>
              <a:rPr lang="en-US" dirty="0" smtClean="0"/>
              <a:t>WSC</a:t>
            </a:r>
            <a:br>
              <a:rPr lang="en-US" dirty="0" smtClean="0"/>
            </a:br>
            <a:r>
              <a:rPr lang="en-US" sz="3800" dirty="0" smtClean="0"/>
              <a:t>if all additional countries were seated</a:t>
            </a:r>
            <a:endParaRPr lang="en-US" sz="3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242741"/>
            <a:ext cx="9334500" cy="5767659"/>
          </a:xfrm>
          <a:prstGeom prst="rect">
            <a:avLst/>
          </a:prstGeom>
        </p:spPr>
      </p:pic>
      <p:sp>
        <p:nvSpPr>
          <p:cNvPr id="10" name="TextBox 9"/>
          <p:cNvSpPr txBox="1"/>
          <p:nvPr/>
        </p:nvSpPr>
        <p:spPr>
          <a:xfrm>
            <a:off x="1828800" y="2990568"/>
            <a:ext cx="5410200" cy="3715032"/>
          </a:xfrm>
          <a:prstGeom prst="rect">
            <a:avLst/>
          </a:prstGeom>
          <a:noFill/>
          <a:ln w="19050" cmpd="sng">
            <a:noFill/>
          </a:ln>
        </p:spPr>
        <p:txBody>
          <a:bodyPr wrap="square" rtlCol="0" anchor="ctr" anchorCtr="0">
            <a:noAutofit/>
          </a:bodyPr>
          <a:lstStyle/>
          <a:p>
            <a:pPr algn="ctr"/>
            <a:r>
              <a:rPr lang="en-US" sz="2400" b="1" dirty="0" smtClean="0">
                <a:solidFill>
                  <a:srgbClr val="000099"/>
                </a:solidFill>
                <a:latin typeface="Verdana"/>
              </a:rPr>
              <a:t>217 Delegates</a:t>
            </a:r>
          </a:p>
          <a:p>
            <a:pPr algn="ctr"/>
            <a:r>
              <a:rPr lang="en-US" sz="2400" b="1" dirty="0" smtClean="0">
                <a:solidFill>
                  <a:srgbClr val="7DD9FF"/>
                </a:solidFill>
                <a:latin typeface="Verdana"/>
              </a:rPr>
              <a:t>217 Alternates</a:t>
            </a:r>
          </a:p>
          <a:p>
            <a:pPr algn="ctr"/>
            <a:r>
              <a:rPr lang="en-US" sz="2400" b="1" dirty="0" smtClean="0">
                <a:solidFill>
                  <a:schemeClr val="tx1">
                    <a:lumMod val="50000"/>
                    <a:lumOff val="50000"/>
                  </a:schemeClr>
                </a:solidFill>
                <a:latin typeface="Verdana"/>
              </a:rPr>
              <a:t>18 WB members</a:t>
            </a:r>
          </a:p>
        </p:txBody>
      </p:sp>
    </p:spTree>
    <p:extLst>
      <p:ext uri="{BB962C8B-B14F-4D97-AF65-F5344CB8AC3E}">
        <p14:creationId xmlns:p14="http://schemas.microsoft.com/office/powerpoint/2010/main" val="17489941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9848"/>
          </a:xfrm>
        </p:spPr>
        <p:txBody>
          <a:bodyPr>
            <a:noAutofit/>
          </a:bodyPr>
          <a:lstStyle/>
          <a:p>
            <a:pPr marL="182880"/>
            <a:r>
              <a:rPr lang="en-US" sz="3600" dirty="0"/>
              <a:t>WSC 2014</a:t>
            </a:r>
            <a:r>
              <a:rPr lang="en-US" dirty="0"/>
              <a:t/>
            </a:r>
            <a:br>
              <a:rPr lang="en-US" dirty="0"/>
            </a:br>
            <a:r>
              <a:rPr lang="en-US" sz="4200" dirty="0"/>
              <a:t>Planning Our Future Sessions</a:t>
            </a:r>
          </a:p>
        </p:txBody>
      </p:sp>
      <p:sp>
        <p:nvSpPr>
          <p:cNvPr id="6" name="Content Placeholder 2"/>
          <p:cNvSpPr txBox="1">
            <a:spLocks/>
          </p:cNvSpPr>
          <p:nvPr/>
        </p:nvSpPr>
        <p:spPr>
          <a:xfrm>
            <a:off x="228600" y="1755648"/>
            <a:ext cx="8763000" cy="4525963"/>
          </a:xfrm>
          <a:prstGeom prst="rect">
            <a:avLst/>
          </a:prstGeom>
        </p:spPr>
        <p:txBody>
          <a:bodyP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lumMod val="90000"/>
                    <a:lumOff val="10000"/>
                  </a:schemeClr>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spcAft>
                <a:spcPts val="1200"/>
              </a:spcAft>
              <a:buFont typeface="Arial" pitchFamily="34" charset="0"/>
              <a:buNone/>
            </a:pPr>
            <a:r>
              <a:rPr lang="en-US" sz="4000" b="1" dirty="0" smtClean="0">
                <a:solidFill>
                  <a:srgbClr val="002800"/>
                </a:solidFill>
              </a:rPr>
              <a:t>Where do we go from here?</a:t>
            </a:r>
          </a:p>
          <a:p>
            <a:r>
              <a:rPr lang="en-US" sz="3600" b="1" dirty="0" smtClean="0">
                <a:solidFill>
                  <a:srgbClr val="002800"/>
                </a:solidFill>
              </a:rPr>
              <a:t> Communication</a:t>
            </a:r>
          </a:p>
          <a:p>
            <a:r>
              <a:rPr lang="en-US" sz="3600" b="1" dirty="0" smtClean="0">
                <a:solidFill>
                  <a:srgbClr val="002800"/>
                </a:solidFill>
              </a:rPr>
              <a:t> Zonal forum discussions</a:t>
            </a:r>
          </a:p>
          <a:p>
            <a:r>
              <a:rPr lang="en-US" sz="3600" b="1" dirty="0" smtClean="0">
                <a:solidFill>
                  <a:srgbClr val="002800"/>
                </a:solidFill>
              </a:rPr>
              <a:t> World Services workgroup</a:t>
            </a:r>
            <a:endParaRPr lang="en-US" sz="3600" b="1" dirty="0">
              <a:solidFill>
                <a:srgbClr val="002800"/>
              </a:solidFill>
            </a:endParaRPr>
          </a:p>
          <a:p>
            <a:pPr>
              <a:spcAft>
                <a:spcPts val="1200"/>
              </a:spcAft>
            </a:pPr>
            <a:r>
              <a:rPr lang="en-US" sz="3600" b="1" dirty="0" smtClean="0">
                <a:solidFill>
                  <a:srgbClr val="002800"/>
                </a:solidFill>
              </a:rPr>
              <a:t> Workshops for Fellowship discussion</a:t>
            </a:r>
          </a:p>
          <a:p>
            <a:pPr marL="0" indent="0" algn="ctr">
              <a:buFont typeface="Arial" pitchFamily="34" charset="0"/>
              <a:buNone/>
            </a:pPr>
            <a:r>
              <a:rPr lang="en-US" sz="4000" b="1" dirty="0" smtClean="0">
                <a:solidFill>
                  <a:srgbClr val="81381A"/>
                </a:solidFill>
                <a:effectLst>
                  <a:outerShdw blurRad="38100" dist="38100" dir="2700000" algn="tl">
                    <a:srgbClr val="000000">
                      <a:alpha val="43137"/>
                    </a:srgbClr>
                  </a:outerShdw>
                </a:effectLst>
              </a:rPr>
              <a:t>www.na.org/future</a:t>
            </a:r>
          </a:p>
          <a:p>
            <a:pPr algn="ctr"/>
            <a:endParaRPr lang="en-US" dirty="0" smtClean="0"/>
          </a:p>
          <a:p>
            <a:endParaRPr lang="en-US" dirty="0" smtClean="0"/>
          </a:p>
          <a:p>
            <a:endParaRPr lang="en-US" dirty="0"/>
          </a:p>
        </p:txBody>
      </p:sp>
    </p:spTree>
    <p:extLst>
      <p:ext uri="{BB962C8B-B14F-4D97-AF65-F5344CB8AC3E}">
        <p14:creationId xmlns:p14="http://schemas.microsoft.com/office/powerpoint/2010/main" val="4100413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3050524760"/>
              </p:ext>
            </p:extLst>
          </p:nvPr>
        </p:nvGraphicFramePr>
        <p:xfrm>
          <a:off x="419100" y="76200"/>
          <a:ext cx="8381997" cy="5919985"/>
        </p:xfrm>
        <a:graphic>
          <a:graphicData uri="http://schemas.openxmlformats.org/presentationml/2006/ole">
            <mc:AlternateContent xmlns:mc="http://schemas.openxmlformats.org/markup-compatibility/2006">
              <mc:Choice xmlns:v="urn:schemas-microsoft-com:vml" Requires="v">
                <p:oleObj spid="_x0000_s2073" name="Acrobat Document" r:id="rId4" imgW="6035040" imgH="4663440" progId="AcroExch.Document.7">
                  <p:embed/>
                </p:oleObj>
              </mc:Choice>
              <mc:Fallback>
                <p:oleObj name="Acrobat Document" r:id="rId4" imgW="6035040" imgH="4663440" progId="AcroExch.Document.7">
                  <p:embed/>
                  <p:pic>
                    <p:nvPicPr>
                      <p:cNvPr id="0" name=""/>
                      <p:cNvPicPr/>
                      <p:nvPr/>
                    </p:nvPicPr>
                    <p:blipFill>
                      <a:blip r:embed="rId5"/>
                      <a:stretch>
                        <a:fillRect/>
                      </a:stretch>
                    </p:blipFill>
                    <p:spPr>
                      <a:xfrm>
                        <a:off x="419100" y="76200"/>
                        <a:ext cx="8381997" cy="5919985"/>
                      </a:xfrm>
                      <a:prstGeom prst="rect">
                        <a:avLst/>
                      </a:prstGeom>
                    </p:spPr>
                  </p:pic>
                </p:oleObj>
              </mc:Fallback>
            </mc:AlternateContent>
          </a:graphicData>
        </a:graphic>
      </p:graphicFrame>
      <p:sp>
        <p:nvSpPr>
          <p:cNvPr id="7" name="TextBox 6"/>
          <p:cNvSpPr txBox="1"/>
          <p:nvPr/>
        </p:nvSpPr>
        <p:spPr>
          <a:xfrm>
            <a:off x="152400" y="4267200"/>
            <a:ext cx="8839200" cy="2438400"/>
          </a:xfrm>
          <a:prstGeom prst="rect">
            <a:avLst/>
          </a:prstGeom>
          <a:noFill/>
        </p:spPr>
        <p:txBody>
          <a:bodyPr wrap="square" rtlCol="0">
            <a:noAutofit/>
          </a:bodyPr>
          <a:lstStyle/>
          <a:p>
            <a:pPr algn="ctr">
              <a:spcAft>
                <a:spcPts val="2400"/>
              </a:spcAft>
            </a:pPr>
            <a:r>
              <a:rPr lang="en-US" sz="4000" b="1" dirty="0" smtClean="0">
                <a:solidFill>
                  <a:srgbClr val="004E4C"/>
                </a:solidFill>
                <a:effectLst>
                  <a:outerShdw blurRad="38100" dist="38100" dir="2700000" algn="tl">
                    <a:srgbClr val="000000">
                      <a:alpha val="43137"/>
                    </a:srgbClr>
                  </a:outerShdw>
                </a:effectLst>
              </a:rPr>
              <a:t>As we carry the message,</a:t>
            </a:r>
            <a:br>
              <a:rPr lang="en-US" sz="4000" b="1" dirty="0" smtClean="0">
                <a:solidFill>
                  <a:srgbClr val="004E4C"/>
                </a:solidFill>
                <a:effectLst>
                  <a:outerShdw blurRad="38100" dist="38100" dir="2700000" algn="tl">
                    <a:srgbClr val="000000">
                      <a:alpha val="43137"/>
                    </a:srgbClr>
                  </a:outerShdw>
                </a:effectLst>
              </a:rPr>
            </a:br>
            <a:r>
              <a:rPr lang="en-US" sz="4000" b="1" dirty="0" smtClean="0">
                <a:solidFill>
                  <a:srgbClr val="004E4C"/>
                </a:solidFill>
                <a:effectLst>
                  <a:outerShdw blurRad="38100" dist="38100" dir="2700000" algn="tl">
                    <a:srgbClr val="000000">
                      <a:alpha val="43137"/>
                    </a:srgbClr>
                  </a:outerShdw>
                </a:effectLst>
              </a:rPr>
              <a:t>NA grows.</a:t>
            </a:r>
          </a:p>
          <a:p>
            <a:pPr algn="ctr"/>
            <a:r>
              <a:rPr lang="en-US" sz="4000" b="1" dirty="0" smtClean="0">
                <a:solidFill>
                  <a:srgbClr val="004E4C"/>
                </a:solidFill>
                <a:effectLst>
                  <a:outerShdw blurRad="38100" dist="38100" dir="2700000" algn="tl">
                    <a:srgbClr val="000000">
                      <a:alpha val="43137"/>
                    </a:srgbClr>
                  </a:outerShdw>
                </a:effectLst>
              </a:rPr>
              <a:t>How can we best fulfill these roles? </a:t>
            </a:r>
            <a:endParaRPr lang="en-US" sz="4000" b="1" dirty="0">
              <a:solidFill>
                <a:srgbClr val="004E4C"/>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0" y="0"/>
            <a:ext cx="9144000" cy="1069848"/>
          </a:xfrm>
        </p:spPr>
        <p:txBody>
          <a:bodyPr>
            <a:noAutofit/>
          </a:bodyPr>
          <a:lstStyle/>
          <a:p>
            <a:pPr marL="182880"/>
            <a:r>
              <a:rPr lang="en-US" dirty="0" smtClean="0"/>
              <a:t/>
            </a:r>
            <a:br>
              <a:rPr lang="en-US" dirty="0" smtClean="0"/>
            </a:br>
            <a:r>
              <a:rPr lang="en-US" dirty="0" smtClean="0"/>
              <a:t>Mind Map: </a:t>
            </a:r>
            <a:br>
              <a:rPr lang="en-US" dirty="0" smtClean="0"/>
            </a:br>
            <a:r>
              <a:rPr lang="en-US" sz="4400" dirty="0" smtClean="0"/>
              <a:t>Reasons We Come Together </a:t>
            </a:r>
            <a:br>
              <a:rPr lang="en-US" sz="4400" dirty="0" smtClean="0"/>
            </a:br>
            <a:endParaRPr lang="en-US" sz="4400" dirty="0"/>
          </a:p>
        </p:txBody>
      </p:sp>
    </p:spTree>
    <p:extLst>
      <p:ext uri="{BB962C8B-B14F-4D97-AF65-F5344CB8AC3E}">
        <p14:creationId xmlns:p14="http://schemas.microsoft.com/office/powerpoint/2010/main" val="21845660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4119" y="5786628"/>
            <a:ext cx="9144000" cy="1069848"/>
          </a:xfrm>
          <a:prstGeom prst="rect">
            <a:avLst/>
          </a:prstGeom>
          <a:gradFill flip="none" rotWithShape="1">
            <a:gsLst>
              <a:gs pos="0">
                <a:schemeClr val="accent1">
                  <a:tint val="66000"/>
                  <a:satMod val="160000"/>
                </a:schemeClr>
              </a:gs>
              <a:gs pos="65000">
                <a:schemeClr val="accent1">
                  <a:tint val="44500"/>
                  <a:satMod val="160000"/>
                </a:schemeClr>
              </a:gs>
              <a:gs pos="100000">
                <a:schemeClr val="accent1">
                  <a:tint val="23500"/>
                  <a:satMod val="160000"/>
                </a:schemeClr>
              </a:gs>
            </a:gsLst>
            <a:lin ang="10800000" scaled="1"/>
            <a:tileRect/>
          </a:gradFill>
        </p:spPr>
        <p:txBody>
          <a:bodyPr vert="horz" lIns="91440" tIns="45720" rIns="91440" bIns="45720" rtlCol="0" anchor="ctr">
            <a:normAutofit fontScale="97500"/>
          </a:bodyPr>
          <a:lstStyle>
            <a:lvl1pPr algn="l" defTabSz="914400" rtl="0" eaLnBrk="1" latinLnBrk="0" hangingPunct="1">
              <a:spcBef>
                <a:spcPct val="0"/>
              </a:spcBef>
              <a:buNone/>
              <a:defRPr sz="4000" b="1" kern="1200" spc="0" baseline="0">
                <a:solidFill>
                  <a:srgbClr val="81381A"/>
                </a:solidFill>
                <a:effectLst>
                  <a:outerShdw blurRad="38100" dist="38100" dir="2700000" algn="tl">
                    <a:srgbClr val="000000">
                      <a:alpha val="43137"/>
                    </a:srgbClr>
                  </a:outerShdw>
                </a:effectLst>
                <a:latin typeface="+mj-lt"/>
                <a:ea typeface="+mj-ea"/>
                <a:cs typeface="+mj-cs"/>
              </a:defRPr>
            </a:lvl1pPr>
          </a:lstStyle>
          <a:p>
            <a:r>
              <a:rPr lang="en-US" smtClean="0"/>
              <a:t>Ideas and input: worldboard@na.org</a:t>
            </a:r>
            <a:endParaRPr lang="en-US" dirty="0"/>
          </a:p>
        </p:txBody>
      </p:sp>
      <p:sp>
        <p:nvSpPr>
          <p:cNvPr id="13" name="Content Placeholder 2"/>
          <p:cNvSpPr txBox="1">
            <a:spLocks/>
          </p:cNvSpPr>
          <p:nvPr/>
        </p:nvSpPr>
        <p:spPr>
          <a:xfrm>
            <a:off x="304800" y="1219200"/>
            <a:ext cx="8382000" cy="4953000"/>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lumMod val="90000"/>
                    <a:lumOff val="10000"/>
                  </a:schemeClr>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spcAft>
                <a:spcPts val="1200"/>
              </a:spcAft>
            </a:pPr>
            <a:r>
              <a:rPr lang="en-US" sz="3200" b="1" dirty="0" smtClean="0"/>
              <a:t> Do you agree with the WSC discussion results that seemed to favor some form of zonal seating? </a:t>
            </a:r>
          </a:p>
          <a:p>
            <a:pPr>
              <a:spcAft>
                <a:spcPts val="1200"/>
              </a:spcAft>
            </a:pPr>
            <a:r>
              <a:rPr lang="en-US" sz="3200" b="1" dirty="0" smtClean="0"/>
              <a:t> Would another form of seating be better—SNP? Continental? Something else? </a:t>
            </a:r>
          </a:p>
          <a:p>
            <a:r>
              <a:rPr lang="en-US" sz="3200" b="1" dirty="0" smtClean="0"/>
              <a:t> What </a:t>
            </a:r>
            <a:r>
              <a:rPr lang="en-US" sz="3200" b="1" dirty="0"/>
              <a:t>can we do to ensure an effective and sustainable WSC in the future?</a:t>
            </a:r>
          </a:p>
        </p:txBody>
      </p:sp>
      <p:sp>
        <p:nvSpPr>
          <p:cNvPr id="14" name="Title 1"/>
          <p:cNvSpPr txBox="1">
            <a:spLocks/>
          </p:cNvSpPr>
          <p:nvPr/>
        </p:nvSpPr>
        <p:spPr>
          <a:xfrm>
            <a:off x="-13447" y="0"/>
            <a:ext cx="9144000" cy="1069848"/>
          </a:xfrm>
          <a:prstGeom prst="rect">
            <a:avLst/>
          </a:prstGeom>
          <a:gradFill flip="none" rotWithShape="1">
            <a:gsLst>
              <a:gs pos="0">
                <a:schemeClr val="accent1">
                  <a:tint val="66000"/>
                  <a:satMod val="160000"/>
                </a:schemeClr>
              </a:gs>
              <a:gs pos="65000">
                <a:schemeClr val="accent1">
                  <a:tint val="44500"/>
                  <a:satMod val="160000"/>
                </a:schemeClr>
              </a:gs>
              <a:gs pos="100000">
                <a:schemeClr val="accent1">
                  <a:tint val="23500"/>
                  <a:satMod val="160000"/>
                </a:schemeClr>
              </a:gs>
            </a:gsLst>
            <a:lin ang="10800000" scaled="1"/>
            <a:tileRect/>
          </a:gradFill>
        </p:spPr>
        <p:txBody>
          <a:bodyPr vert="horz" lIns="91440" tIns="45720" rIns="91440" bIns="45720" rtlCol="0" anchor="ctr">
            <a:normAutofit fontScale="97500"/>
          </a:bodyPr>
          <a:lstStyle>
            <a:lvl1pPr algn="l" defTabSz="914400" rtl="0" eaLnBrk="1" latinLnBrk="0" hangingPunct="1">
              <a:spcBef>
                <a:spcPct val="0"/>
              </a:spcBef>
              <a:buNone/>
              <a:defRPr sz="4000" b="1" kern="1200" spc="0" baseline="0">
                <a:solidFill>
                  <a:srgbClr val="81381A"/>
                </a:solidFill>
                <a:effectLst>
                  <a:outerShdw blurRad="38100" dist="38100" dir="2700000" algn="tl">
                    <a:srgbClr val="000000">
                      <a:alpha val="43137"/>
                    </a:srgbClr>
                  </a:outerShdw>
                </a:effectLst>
                <a:latin typeface="+mj-lt"/>
                <a:ea typeface="+mj-ea"/>
                <a:cs typeface="+mj-cs"/>
              </a:defRPr>
            </a:lvl1pPr>
          </a:lstStyle>
          <a:p>
            <a:pPr marL="182880"/>
            <a:r>
              <a:rPr lang="en-US" sz="4400" dirty="0" smtClean="0"/>
              <a:t>What do you think?</a:t>
            </a:r>
            <a:endParaRPr lang="en-US" sz="4400" dirty="0"/>
          </a:p>
        </p:txBody>
      </p:sp>
    </p:spTree>
    <p:extLst>
      <p:ext uri="{BB962C8B-B14F-4D97-AF65-F5344CB8AC3E}">
        <p14:creationId xmlns:p14="http://schemas.microsoft.com/office/powerpoint/2010/main" val="202819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a:bodyPr>
          <a:lstStyle/>
          <a:p>
            <a:pPr marL="182880"/>
            <a:r>
              <a:rPr lang="en-US" sz="4400" dirty="0" smtClean="0"/>
              <a:t>The WSC Now</a:t>
            </a:r>
            <a:endParaRPr lang="en-US" sz="4400" dirty="0"/>
          </a:p>
        </p:txBody>
      </p:sp>
      <p:sp>
        <p:nvSpPr>
          <p:cNvPr id="3" name="Subtitle 2"/>
          <p:cNvSpPr txBox="1">
            <a:spLocks/>
          </p:cNvSpPr>
          <p:nvPr/>
        </p:nvSpPr>
        <p:spPr>
          <a:xfrm>
            <a:off x="685800" y="1524000"/>
            <a:ext cx="7848600" cy="4648200"/>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lumMod val="90000"/>
                    <a:lumOff val="10000"/>
                  </a:schemeClr>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3200" dirty="0" smtClean="0">
              <a:solidFill>
                <a:schemeClr val="tx1">
                  <a:lumMod val="75000"/>
                  <a:lumOff val="25000"/>
                </a:schemeClr>
              </a:solidFill>
            </a:endParaRPr>
          </a:p>
          <a:p>
            <a:pPr marL="0" indent="0" algn="ctr">
              <a:spcAft>
                <a:spcPts val="1200"/>
              </a:spcAft>
              <a:buNone/>
            </a:pPr>
            <a:r>
              <a:rPr lang="en-US" sz="4000" b="1" u="sng" dirty="0" smtClean="0">
                <a:uFill>
                  <a:solidFill>
                    <a:srgbClr val="81381A"/>
                  </a:solidFill>
                </a:uFill>
              </a:rPr>
              <a:t>Currently seated</a:t>
            </a:r>
          </a:p>
          <a:p>
            <a:pPr lvl="7">
              <a:spcAft>
                <a:spcPts val="1200"/>
              </a:spcAft>
            </a:pPr>
            <a:r>
              <a:rPr lang="en-US" sz="3600" b="1" dirty="0"/>
              <a:t> 116 </a:t>
            </a:r>
            <a:r>
              <a:rPr lang="en-US" sz="3600" b="1" dirty="0" smtClean="0"/>
              <a:t>Regions</a:t>
            </a:r>
          </a:p>
          <a:p>
            <a:pPr lvl="7"/>
            <a:r>
              <a:rPr lang="en-US" sz="3600" b="1" dirty="0" smtClean="0"/>
              <a:t> 16 (of 18 possible) </a:t>
            </a:r>
            <a:br>
              <a:rPr lang="en-US" sz="3600" b="1" dirty="0" smtClean="0"/>
            </a:br>
            <a:r>
              <a:rPr lang="en-US" sz="3600" b="1" dirty="0" smtClean="0"/>
              <a:t> World Board Members</a:t>
            </a:r>
          </a:p>
          <a:p>
            <a:endParaRPr lang="en-US" sz="3200" b="1" dirty="0" smtClean="0">
              <a:solidFill>
                <a:schemeClr val="accent1">
                  <a:lumMod val="75000"/>
                </a:schemeClr>
              </a:solidFill>
            </a:endParaRPr>
          </a:p>
          <a:p>
            <a:endParaRPr lang="en-US" sz="3200" dirty="0"/>
          </a:p>
        </p:txBody>
      </p:sp>
    </p:spTree>
    <p:extLst>
      <p:ext uri="{BB962C8B-B14F-4D97-AF65-F5344CB8AC3E}">
        <p14:creationId xmlns:p14="http://schemas.microsoft.com/office/powerpoint/2010/main" val="4276845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1" y="1233193"/>
            <a:ext cx="9053286" cy="5523206"/>
          </a:xfrm>
          <a:prstGeom prst="rect">
            <a:avLst/>
          </a:prstGeom>
        </p:spPr>
      </p:pic>
      <p:sp>
        <p:nvSpPr>
          <p:cNvPr id="2" name="Title 1"/>
          <p:cNvSpPr>
            <a:spLocks noGrp="1"/>
          </p:cNvSpPr>
          <p:nvPr>
            <p:ph type="title"/>
          </p:nvPr>
        </p:nvSpPr>
        <p:spPr>
          <a:xfrm>
            <a:off x="0" y="0"/>
            <a:ext cx="9144000" cy="1066800"/>
          </a:xfrm>
        </p:spPr>
        <p:txBody>
          <a:bodyPr/>
          <a:lstStyle/>
          <a:p>
            <a:pPr marL="182880"/>
            <a:r>
              <a:rPr lang="en-US" sz="4400" dirty="0" smtClean="0"/>
              <a:t>WSC </a:t>
            </a:r>
            <a:r>
              <a:rPr lang="en-US" sz="4400" dirty="0"/>
              <a:t>2014</a:t>
            </a:r>
          </a:p>
        </p:txBody>
      </p:sp>
      <p:sp>
        <p:nvSpPr>
          <p:cNvPr id="848" name="TextBox 847"/>
          <p:cNvSpPr txBox="1"/>
          <p:nvPr/>
        </p:nvSpPr>
        <p:spPr>
          <a:xfrm>
            <a:off x="1828800" y="2990568"/>
            <a:ext cx="5410200" cy="3715032"/>
          </a:xfrm>
          <a:prstGeom prst="rect">
            <a:avLst/>
          </a:prstGeom>
          <a:noFill/>
          <a:ln w="19050" cmpd="sng">
            <a:noFill/>
          </a:ln>
        </p:spPr>
        <p:txBody>
          <a:bodyPr wrap="square" rtlCol="0" anchor="ctr" anchorCtr="0">
            <a:noAutofit/>
          </a:bodyPr>
          <a:lstStyle/>
          <a:p>
            <a:pPr algn="ctr"/>
            <a:r>
              <a:rPr lang="en-US" sz="3600" b="1" dirty="0">
                <a:solidFill>
                  <a:srgbClr val="000099"/>
                </a:solidFill>
                <a:latin typeface="Verdana"/>
              </a:rPr>
              <a:t>112 </a:t>
            </a:r>
            <a:r>
              <a:rPr lang="en-US" sz="3600" b="1" dirty="0" smtClean="0">
                <a:solidFill>
                  <a:srgbClr val="000099"/>
                </a:solidFill>
                <a:latin typeface="Verdana"/>
              </a:rPr>
              <a:t>Delegates</a:t>
            </a:r>
          </a:p>
          <a:p>
            <a:pPr algn="ctr"/>
            <a:r>
              <a:rPr lang="en-US" sz="3600" b="1" dirty="0" smtClean="0">
                <a:solidFill>
                  <a:srgbClr val="7DD9FF"/>
                </a:solidFill>
                <a:latin typeface="Verdana"/>
              </a:rPr>
              <a:t>82 Alternates</a:t>
            </a:r>
          </a:p>
          <a:p>
            <a:pPr algn="ctr">
              <a:spcAft>
                <a:spcPts val="600"/>
              </a:spcAft>
            </a:pPr>
            <a:r>
              <a:rPr lang="en-US" sz="3600" b="1" dirty="0" smtClean="0">
                <a:solidFill>
                  <a:schemeClr val="tx1">
                    <a:lumMod val="50000"/>
                    <a:lumOff val="50000"/>
                  </a:schemeClr>
                </a:solidFill>
                <a:latin typeface="Verdana"/>
              </a:rPr>
              <a:t>18 </a:t>
            </a:r>
            <a:r>
              <a:rPr lang="en-US" sz="3600" b="1" dirty="0" smtClean="0">
                <a:solidFill>
                  <a:schemeClr val="tx1">
                    <a:lumMod val="50000"/>
                    <a:lumOff val="50000"/>
                  </a:schemeClr>
                </a:solidFill>
                <a:latin typeface="Verdana"/>
              </a:rPr>
              <a:t>WB members</a:t>
            </a:r>
            <a:endParaRPr lang="en-US" sz="3200" b="1" dirty="0" smtClean="0">
              <a:latin typeface="Verdana"/>
            </a:endParaRPr>
          </a:p>
        </p:txBody>
      </p:sp>
    </p:spTree>
    <p:extLst>
      <p:ext uri="{BB962C8B-B14F-4D97-AF65-F5344CB8AC3E}">
        <p14:creationId xmlns:p14="http://schemas.microsoft.com/office/powerpoint/2010/main" val="4107262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pPr marL="182880"/>
            <a:r>
              <a:rPr lang="en-US" sz="4400" dirty="0" smtClean="0"/>
              <a:t>WSC </a:t>
            </a:r>
            <a:r>
              <a:rPr lang="en-US" sz="4400" dirty="0"/>
              <a:t>2014</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3015" cy="5577948"/>
          </a:xfrm>
          <a:prstGeom prst="rect">
            <a:avLst/>
          </a:prstGeom>
        </p:spPr>
      </p:pic>
      <p:sp>
        <p:nvSpPr>
          <p:cNvPr id="848" name="TextBox 847"/>
          <p:cNvSpPr txBox="1"/>
          <p:nvPr/>
        </p:nvSpPr>
        <p:spPr>
          <a:xfrm>
            <a:off x="1524000" y="3124200"/>
            <a:ext cx="5943600" cy="3581400"/>
          </a:xfrm>
          <a:prstGeom prst="rect">
            <a:avLst/>
          </a:prstGeom>
          <a:noFill/>
          <a:ln w="19050" cmpd="sng">
            <a:noFill/>
          </a:ln>
        </p:spPr>
        <p:txBody>
          <a:bodyPr wrap="square" rtlCol="0" anchor="ctr" anchorCtr="0">
            <a:noAutofit/>
          </a:bodyPr>
          <a:lstStyle/>
          <a:p>
            <a:pPr algn="ctr"/>
            <a:r>
              <a:rPr lang="en-US" sz="2600" b="1" dirty="0" smtClean="0">
                <a:latin typeface="Verdana"/>
              </a:rPr>
              <a:t>Travel</a:t>
            </a:r>
            <a:r>
              <a:rPr lang="en-US" sz="2600" b="1" dirty="0">
                <a:latin typeface="Verdana"/>
              </a:rPr>
              <a:t>, food &amp; lodging </a:t>
            </a:r>
            <a:r>
              <a:rPr lang="en-US" sz="2600" b="1" dirty="0" smtClean="0">
                <a:latin typeface="Verdana"/>
              </a:rPr>
              <a:t>for</a:t>
            </a:r>
            <a:br>
              <a:rPr lang="en-US" sz="2600" b="1" dirty="0" smtClean="0">
                <a:latin typeface="Verdana"/>
              </a:rPr>
            </a:br>
            <a:r>
              <a:rPr lang="en-US" sz="2600" b="1" dirty="0" smtClean="0">
                <a:latin typeface="Verdana"/>
              </a:rPr>
              <a:t>RDs, ADs, WB, translators,</a:t>
            </a:r>
            <a:br>
              <a:rPr lang="en-US" sz="2600" b="1" dirty="0" smtClean="0">
                <a:latin typeface="Verdana"/>
              </a:rPr>
            </a:br>
            <a:r>
              <a:rPr lang="en-US" sz="2600" b="1" dirty="0" smtClean="0">
                <a:latin typeface="Verdana"/>
              </a:rPr>
              <a:t>HRP, and </a:t>
            </a:r>
            <a:r>
              <a:rPr lang="en-US" sz="2600" b="1" dirty="0" err="1" smtClean="0">
                <a:latin typeface="Verdana"/>
              </a:rPr>
              <a:t>cofacs</a:t>
            </a:r>
            <a:r>
              <a:rPr lang="en-US" sz="2600" b="1" dirty="0" smtClean="0">
                <a:latin typeface="Verdana"/>
              </a:rPr>
              <a:t>:</a:t>
            </a:r>
            <a:br>
              <a:rPr lang="en-US" sz="2600" b="1" dirty="0" smtClean="0">
                <a:latin typeface="Verdana"/>
              </a:rPr>
            </a:br>
            <a:r>
              <a:rPr lang="en-US" sz="2800" b="1" dirty="0" smtClean="0">
                <a:latin typeface="Verdana"/>
              </a:rPr>
              <a:t>~$465,000</a:t>
            </a:r>
          </a:p>
          <a:p>
            <a:pPr algn="ctr"/>
            <a:endParaRPr lang="en-US" sz="2400" b="1" dirty="0" smtClean="0">
              <a:latin typeface="Verdana"/>
            </a:endParaRPr>
          </a:p>
          <a:p>
            <a:pPr algn="ctr"/>
            <a:r>
              <a:rPr lang="en-US" sz="2600" b="1" dirty="0" smtClean="0">
                <a:latin typeface="Verdana"/>
              </a:rPr>
              <a:t>Cost </a:t>
            </a:r>
            <a:r>
              <a:rPr lang="en-US" sz="2600" b="1" dirty="0">
                <a:latin typeface="Verdana"/>
              </a:rPr>
              <a:t>to </a:t>
            </a:r>
            <a:r>
              <a:rPr lang="en-US" sz="2600" b="1" dirty="0" smtClean="0">
                <a:latin typeface="Verdana"/>
              </a:rPr>
              <a:t>NAWS:</a:t>
            </a:r>
          </a:p>
          <a:p>
            <a:pPr algn="ctr"/>
            <a:r>
              <a:rPr lang="en-US" sz="2600" b="1" dirty="0" smtClean="0">
                <a:latin typeface="Verdana"/>
              </a:rPr>
              <a:t> almost $300,000 </a:t>
            </a:r>
          </a:p>
          <a:p>
            <a:pPr algn="ctr"/>
            <a:r>
              <a:rPr lang="en-US" sz="2600" b="1" dirty="0" smtClean="0">
                <a:latin typeface="Verdana"/>
              </a:rPr>
              <a:t>Cost </a:t>
            </a:r>
            <a:r>
              <a:rPr lang="en-US" sz="2600" b="1" dirty="0">
                <a:latin typeface="Verdana"/>
              </a:rPr>
              <a:t>to </a:t>
            </a:r>
            <a:r>
              <a:rPr lang="en-US" sz="2600" b="1" dirty="0" smtClean="0">
                <a:latin typeface="Verdana"/>
              </a:rPr>
              <a:t>regions:</a:t>
            </a:r>
          </a:p>
          <a:p>
            <a:pPr algn="ctr"/>
            <a:r>
              <a:rPr lang="en-US" sz="2600" b="1" dirty="0" smtClean="0">
                <a:latin typeface="Verdana"/>
              </a:rPr>
              <a:t> </a:t>
            </a:r>
            <a:r>
              <a:rPr lang="en-US" sz="2800" b="1" dirty="0" smtClean="0">
                <a:latin typeface="Verdana"/>
              </a:rPr>
              <a:t>~$165,000 </a:t>
            </a:r>
          </a:p>
          <a:p>
            <a:pPr algn="ctr"/>
            <a:endParaRPr lang="en-US" sz="2000" b="1" dirty="0" smtClean="0">
              <a:latin typeface="Verdana"/>
            </a:endParaRPr>
          </a:p>
        </p:txBody>
      </p:sp>
    </p:spTree>
    <p:extLst>
      <p:ext uri="{BB962C8B-B14F-4D97-AF65-F5344CB8AC3E}">
        <p14:creationId xmlns:p14="http://schemas.microsoft.com/office/powerpoint/2010/main" val="2752419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9848"/>
          </a:xfrm>
        </p:spPr>
        <p:txBody>
          <a:bodyPr>
            <a:normAutofit/>
          </a:bodyPr>
          <a:lstStyle/>
          <a:p>
            <a:pPr marL="182880"/>
            <a:r>
              <a:rPr lang="en-US" sz="4400" dirty="0" smtClean="0"/>
              <a:t>Seating Moratoria</a:t>
            </a:r>
            <a:endParaRPr lang="en-US" sz="4400" dirty="0"/>
          </a:p>
        </p:txBody>
      </p:sp>
      <p:sp>
        <p:nvSpPr>
          <p:cNvPr id="5" name="Content Placeholder 2"/>
          <p:cNvSpPr txBox="1">
            <a:spLocks/>
          </p:cNvSpPr>
          <p:nvPr/>
        </p:nvSpPr>
        <p:spPr>
          <a:xfrm>
            <a:off x="457200" y="1905000"/>
            <a:ext cx="8229600" cy="4267200"/>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lumMod val="90000"/>
                    <a:lumOff val="10000"/>
                  </a:schemeClr>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spcAft>
                <a:spcPts val="1200"/>
              </a:spcAft>
            </a:pPr>
            <a:r>
              <a:rPr lang="en-US" sz="3600" b="1" dirty="0" smtClean="0">
                <a:solidFill>
                  <a:schemeClr val="tx1"/>
                </a:solidFill>
              </a:rPr>
              <a:t>WSC 2008: Moratorium on the seating policy until after WSC 2012.</a:t>
            </a:r>
          </a:p>
          <a:p>
            <a:pPr marL="274320" lvl="1" indent="0">
              <a:spcBef>
                <a:spcPts val="0"/>
              </a:spcBef>
              <a:spcAft>
                <a:spcPts val="1200"/>
              </a:spcAft>
              <a:buNone/>
            </a:pPr>
            <a:r>
              <a:rPr lang="en-US" sz="2900" b="1" dirty="0" smtClean="0">
                <a:solidFill>
                  <a:schemeClr val="accent6"/>
                </a:solidFill>
              </a:rPr>
              <a:t>Carried by voice vote</a:t>
            </a:r>
          </a:p>
          <a:p>
            <a:pPr>
              <a:spcAft>
                <a:spcPts val="1200"/>
              </a:spcAft>
            </a:pPr>
            <a:r>
              <a:rPr lang="en-US" sz="3600" b="1" dirty="0" smtClean="0">
                <a:solidFill>
                  <a:schemeClr val="tx1"/>
                </a:solidFill>
              </a:rPr>
              <a:t>WSC 2012: Continue the spirit of the moratorium for one more cycle, until WSC 2014.</a:t>
            </a:r>
          </a:p>
          <a:p>
            <a:pPr marL="274320" lvl="2" indent="0">
              <a:spcBef>
                <a:spcPts val="0"/>
              </a:spcBef>
              <a:spcAft>
                <a:spcPts val="1200"/>
              </a:spcAft>
              <a:buNone/>
            </a:pPr>
            <a:r>
              <a:rPr lang="en-US" sz="2900" b="1" dirty="0" smtClean="0">
                <a:solidFill>
                  <a:schemeClr val="accent6"/>
                </a:solidFill>
              </a:rPr>
              <a:t>Straw Poll 73-20</a:t>
            </a:r>
            <a:endParaRPr lang="en-US" sz="2900" b="1" dirty="0">
              <a:solidFill>
                <a:schemeClr val="accent6"/>
              </a:solidFill>
            </a:endParaRPr>
          </a:p>
          <a:p>
            <a:pPr>
              <a:spcAft>
                <a:spcPts val="1200"/>
              </a:spcAft>
            </a:pPr>
            <a:endParaRPr lang="en-US" sz="3600" b="1" dirty="0" smtClean="0">
              <a:solidFill>
                <a:schemeClr val="tx1"/>
              </a:solidFill>
            </a:endParaRPr>
          </a:p>
          <a:p>
            <a:endParaRPr lang="en-US" dirty="0"/>
          </a:p>
        </p:txBody>
      </p:sp>
    </p:spTree>
    <p:extLst>
      <p:ext uri="{BB962C8B-B14F-4D97-AF65-F5344CB8AC3E}">
        <p14:creationId xmlns:p14="http://schemas.microsoft.com/office/powerpoint/2010/main" val="2830058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69848"/>
          </a:xfrm>
        </p:spPr>
        <p:txBody>
          <a:bodyPr>
            <a:noAutofit/>
          </a:bodyPr>
          <a:lstStyle/>
          <a:p>
            <a:pPr marL="182880"/>
            <a:r>
              <a:rPr lang="en-US" sz="4400" dirty="0" smtClean="0"/>
              <a:t>WSC</a:t>
            </a:r>
            <a:r>
              <a:rPr lang="en-US" dirty="0" smtClean="0"/>
              <a:t> 2012 SNP Resolution</a:t>
            </a:r>
            <a:endParaRPr lang="en-US" dirty="0"/>
          </a:p>
        </p:txBody>
      </p:sp>
      <p:sp>
        <p:nvSpPr>
          <p:cNvPr id="10" name="Content Placeholder 2"/>
          <p:cNvSpPr txBox="1">
            <a:spLocks/>
          </p:cNvSpPr>
          <p:nvPr/>
        </p:nvSpPr>
        <p:spPr bwMode="auto">
          <a:xfrm>
            <a:off x="457200" y="17526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800" b="1" dirty="0" smtClean="0">
                <a:solidFill>
                  <a:schemeClr val="accent6">
                    <a:lumMod val="75000"/>
                  </a:schemeClr>
                </a:solidFill>
              </a:rPr>
              <a:t>From the 2012 </a:t>
            </a:r>
            <a:r>
              <a:rPr lang="en-US" sz="2800" b="1" i="1" dirty="0" smtClean="0">
                <a:solidFill>
                  <a:schemeClr val="accent6">
                    <a:lumMod val="75000"/>
                  </a:schemeClr>
                </a:solidFill>
              </a:rPr>
              <a:t>CAR</a:t>
            </a:r>
            <a:r>
              <a:rPr lang="en-US" sz="2800" b="1" dirty="0" smtClean="0">
                <a:solidFill>
                  <a:schemeClr val="accent6">
                    <a:lumMod val="75000"/>
                  </a:schemeClr>
                </a:solidFill>
              </a:rPr>
              <a:t>:</a:t>
            </a:r>
          </a:p>
          <a:p>
            <a:pPr marL="0" indent="0">
              <a:buNone/>
            </a:pPr>
            <a:r>
              <a:rPr lang="en-US" sz="3400" b="1" dirty="0" smtClean="0">
                <a:solidFill>
                  <a:schemeClr val="accent6"/>
                </a:solidFill>
              </a:rPr>
              <a:t>Resolution 8:</a:t>
            </a:r>
            <a:r>
              <a:rPr lang="en-US" sz="3600" b="1" dirty="0" smtClean="0">
                <a:solidFill>
                  <a:schemeClr val="accent6"/>
                </a:solidFill>
              </a:rPr>
              <a:t> </a:t>
            </a:r>
          </a:p>
          <a:p>
            <a:pPr marL="0" indent="0">
              <a:buNone/>
            </a:pPr>
            <a:r>
              <a:rPr lang="en-US" sz="3600" b="1" dirty="0" smtClean="0">
                <a:solidFill>
                  <a:schemeClr val="accent6"/>
                </a:solidFill>
              </a:rPr>
              <a:t>State/national/province </a:t>
            </a:r>
            <a:r>
              <a:rPr lang="en-US" sz="3600" b="1" dirty="0">
                <a:solidFill>
                  <a:schemeClr val="accent6"/>
                </a:solidFill>
              </a:rPr>
              <a:t>boundaries are the primary criterion for seating consideration at the World Service Conference</a:t>
            </a:r>
            <a:r>
              <a:rPr lang="en-US" sz="3600" b="1" dirty="0" smtClean="0">
                <a:solidFill>
                  <a:schemeClr val="accent6"/>
                </a:solidFill>
              </a:rPr>
              <a:t>. </a:t>
            </a:r>
          </a:p>
          <a:p>
            <a:pPr marL="0" indent="0">
              <a:buNone/>
            </a:pPr>
            <a:r>
              <a:rPr lang="en-US" sz="2900" b="1" dirty="0" smtClean="0">
                <a:solidFill>
                  <a:schemeClr val="accent6">
                    <a:lumMod val="75000"/>
                  </a:schemeClr>
                </a:solidFill>
              </a:rPr>
              <a:t>60-46-1-3 (yes-no-abstain-present not voting)</a:t>
            </a:r>
          </a:p>
          <a:p>
            <a:pPr marL="0" marR="0" lvl="0" indent="0" algn="l" defTabSz="914400" rtl="0" eaLnBrk="1" fontAlgn="base" latinLnBrk="0" hangingPunct="1">
              <a:lnSpc>
                <a:spcPct val="100000"/>
              </a:lnSpc>
              <a:spcBef>
                <a:spcPct val="20000"/>
              </a:spcBef>
              <a:spcAft>
                <a:spcPct val="0"/>
              </a:spcAft>
              <a:buClrTx/>
              <a:buSzTx/>
              <a:buNone/>
              <a:tabLst/>
              <a:defRPr/>
            </a:pPr>
            <a:endParaRPr kumimoji="0" lang="en-US" sz="3200" b="0" i="0" u="none" strike="noStrike" kern="0" cap="none" spc="0" normalizeH="0" baseline="0" noProof="0" dirty="0" smtClean="0">
              <a:ln>
                <a:noFill/>
              </a:ln>
              <a:solidFill>
                <a:srgbClr val="008700">
                  <a:lumMod val="50000"/>
                </a:srgbClr>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None/>
              <a:tabLst/>
              <a:defRPr/>
            </a:pPr>
            <a:endParaRPr kumimoji="0" lang="en-US" sz="3200" b="0" i="0" u="none" strike="noStrike" kern="0" cap="none" spc="0" normalizeH="0" baseline="0" noProof="0" dirty="0">
              <a:ln>
                <a:noFill/>
              </a:ln>
              <a:solidFill>
                <a:srgbClr val="336699"/>
              </a:solidFill>
              <a:effectLst/>
              <a:uLnTx/>
              <a:uFillTx/>
              <a:latin typeface="Arial"/>
              <a:ea typeface="+mn-ea"/>
              <a:cs typeface="+mn-cs"/>
            </a:endParaRPr>
          </a:p>
        </p:txBody>
      </p:sp>
    </p:spTree>
    <p:extLst>
      <p:ext uri="{BB962C8B-B14F-4D97-AF65-F5344CB8AC3E}">
        <p14:creationId xmlns:p14="http://schemas.microsoft.com/office/powerpoint/2010/main" val="372673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69848"/>
          </a:xfrm>
        </p:spPr>
        <p:txBody>
          <a:bodyPr>
            <a:noAutofit/>
          </a:bodyPr>
          <a:lstStyle/>
          <a:p>
            <a:pPr marL="182880"/>
            <a:r>
              <a:rPr lang="en-US" dirty="0" smtClean="0"/>
              <a:t>WSC 2014 Motion 2</a:t>
            </a:r>
            <a:endParaRPr lang="en-US" dirty="0"/>
          </a:p>
        </p:txBody>
      </p:sp>
      <p:sp>
        <p:nvSpPr>
          <p:cNvPr id="10" name="Content Placeholder 2"/>
          <p:cNvSpPr txBox="1">
            <a:spLocks/>
          </p:cNvSpPr>
          <p:nvPr/>
        </p:nvSpPr>
        <p:spPr bwMode="auto">
          <a:xfrm>
            <a:off x="457200" y="1752600"/>
            <a:ext cx="8229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800" b="1" dirty="0" smtClean="0">
                <a:solidFill>
                  <a:schemeClr val="accent6">
                    <a:lumMod val="75000"/>
                  </a:schemeClr>
                </a:solidFill>
              </a:rPr>
              <a:t>From the 2014 </a:t>
            </a:r>
            <a:r>
              <a:rPr lang="en-US" sz="2800" b="1" i="1" dirty="0" smtClean="0">
                <a:solidFill>
                  <a:schemeClr val="accent6">
                    <a:lumMod val="75000"/>
                  </a:schemeClr>
                </a:solidFill>
              </a:rPr>
              <a:t>CAR</a:t>
            </a:r>
            <a:r>
              <a:rPr lang="en-US" sz="2800" b="1" dirty="0" smtClean="0">
                <a:solidFill>
                  <a:schemeClr val="accent6">
                    <a:lumMod val="75000"/>
                  </a:schemeClr>
                </a:solidFill>
              </a:rPr>
              <a:t>:</a:t>
            </a:r>
          </a:p>
          <a:p>
            <a:pPr marL="0" indent="0">
              <a:buNone/>
            </a:pPr>
            <a:r>
              <a:rPr lang="en-US" sz="3600" b="1" dirty="0" smtClean="0">
                <a:solidFill>
                  <a:schemeClr val="accent6"/>
                </a:solidFill>
              </a:rPr>
              <a:t>To adopt the following as WSC policy: “Seating at the biennial meeting of the WSC is limited to one delegate per region.”</a:t>
            </a:r>
          </a:p>
          <a:p>
            <a:pPr marL="0" indent="0">
              <a:buNone/>
            </a:pPr>
            <a:r>
              <a:rPr lang="en-US" sz="2900" b="1" dirty="0" smtClean="0">
                <a:solidFill>
                  <a:schemeClr val="accent6">
                    <a:lumMod val="75000"/>
                  </a:schemeClr>
                </a:solidFill>
              </a:rPr>
              <a:t>Intent: </a:t>
            </a:r>
            <a:r>
              <a:rPr lang="en-US" sz="2800" dirty="0" smtClean="0"/>
              <a:t>To reduce the size and cost of the WSC and create an environment more conducive </a:t>
            </a:r>
            <a:r>
              <a:rPr lang="en-US" sz="2800" dirty="0"/>
              <a:t>to discussion-based decision making.</a:t>
            </a:r>
            <a:endParaRPr lang="en-US" sz="2900" b="1" dirty="0" smtClean="0">
              <a:solidFill>
                <a:schemeClr val="accent6">
                  <a:lumMod val="75000"/>
                </a:schemeClr>
              </a:solidFill>
            </a:endParaRPr>
          </a:p>
          <a:p>
            <a:pPr marL="0" indent="0">
              <a:buNone/>
            </a:pPr>
            <a:r>
              <a:rPr lang="en-US" sz="2800" b="1" dirty="0">
                <a:solidFill>
                  <a:schemeClr val="accent6"/>
                </a:solidFill>
              </a:rPr>
              <a:t>Failed through voice vote</a:t>
            </a:r>
          </a:p>
          <a:p>
            <a:pPr marL="0" marR="0" lvl="0" indent="0" algn="l" defTabSz="914400" rtl="0" eaLnBrk="1" fontAlgn="base" latinLnBrk="0" hangingPunct="1">
              <a:lnSpc>
                <a:spcPct val="100000"/>
              </a:lnSpc>
              <a:spcBef>
                <a:spcPct val="20000"/>
              </a:spcBef>
              <a:spcAft>
                <a:spcPct val="0"/>
              </a:spcAft>
              <a:buClrTx/>
              <a:buSzTx/>
              <a:buNone/>
              <a:tabLst/>
              <a:defRPr/>
            </a:pPr>
            <a:endParaRPr kumimoji="0" lang="en-US" sz="3200" b="0" i="0" u="none" strike="noStrike" kern="0" cap="none" spc="0" normalizeH="0" baseline="0" noProof="0" dirty="0" smtClean="0">
              <a:ln>
                <a:noFill/>
              </a:ln>
              <a:solidFill>
                <a:srgbClr val="008700">
                  <a:lumMod val="50000"/>
                </a:srgbClr>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None/>
              <a:tabLst/>
              <a:defRPr/>
            </a:pPr>
            <a:endParaRPr kumimoji="0" lang="en-US" sz="3200" b="0" i="0" u="none" strike="noStrike" kern="0" cap="none" spc="0" normalizeH="0" baseline="0" noProof="0" dirty="0">
              <a:ln>
                <a:noFill/>
              </a:ln>
              <a:solidFill>
                <a:srgbClr val="336699"/>
              </a:solidFill>
              <a:effectLst/>
              <a:uLnTx/>
              <a:uFillTx/>
              <a:latin typeface="Arial"/>
              <a:ea typeface="+mn-ea"/>
              <a:cs typeface="+mn-cs"/>
            </a:endParaRPr>
          </a:p>
        </p:txBody>
      </p:sp>
    </p:spTree>
    <p:extLst>
      <p:ext uri="{BB962C8B-B14F-4D97-AF65-F5344CB8AC3E}">
        <p14:creationId xmlns:p14="http://schemas.microsoft.com/office/powerpoint/2010/main" val="3728572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9848"/>
          </a:xfrm>
        </p:spPr>
        <p:txBody>
          <a:bodyPr>
            <a:noAutofit/>
          </a:bodyPr>
          <a:lstStyle/>
          <a:p>
            <a:r>
              <a:rPr lang="en-US" sz="3600" dirty="0" smtClean="0"/>
              <a:t> WSC 2014</a:t>
            </a:r>
            <a:r>
              <a:rPr lang="en-US" dirty="0" smtClean="0"/>
              <a:t/>
            </a:r>
            <a:br>
              <a:rPr lang="en-US" dirty="0" smtClean="0"/>
            </a:br>
            <a:r>
              <a:rPr lang="en-US" dirty="0" smtClean="0"/>
              <a:t> </a:t>
            </a:r>
            <a:r>
              <a:rPr lang="en-US" sz="4200" dirty="0" smtClean="0"/>
              <a:t>Planning Our Future Sessions</a:t>
            </a:r>
            <a:endParaRPr lang="en-US" sz="4200" dirty="0"/>
          </a:p>
        </p:txBody>
      </p:sp>
      <p:sp>
        <p:nvSpPr>
          <p:cNvPr id="6" name="Content Placeholder 2"/>
          <p:cNvSpPr txBox="1">
            <a:spLocks/>
          </p:cNvSpPr>
          <p:nvPr/>
        </p:nvSpPr>
        <p:spPr bwMode="auto">
          <a:xfrm>
            <a:off x="457200" y="1752600"/>
            <a:ext cx="8229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ts val="1200"/>
              </a:spcAft>
              <a:buClrTx/>
              <a:buSzTx/>
              <a:buFontTx/>
              <a:buChar char="•"/>
              <a:tabLst/>
              <a:defRPr/>
            </a:pPr>
            <a:r>
              <a:rPr kumimoji="0" lang="en-US" sz="4000" b="1" i="0" u="none" strike="noStrike" kern="0" cap="none" spc="0" normalizeH="0" baseline="0" noProof="0" dirty="0" smtClean="0">
                <a:ln>
                  <a:noFill/>
                </a:ln>
                <a:solidFill>
                  <a:srgbClr val="002800"/>
                </a:solidFill>
                <a:effectLst/>
                <a:uLnTx/>
                <a:uFillTx/>
                <a:latin typeface="Arial"/>
                <a:ea typeface="+mn-ea"/>
                <a:cs typeface="+mn-cs"/>
              </a:rPr>
              <a:t>How to serve NA’s needs, and plan for the WSC’s future. </a:t>
            </a:r>
          </a:p>
          <a:p>
            <a:pPr marL="342900" marR="0" lvl="0" indent="-342900" algn="l" defTabSz="914400" rtl="0" eaLnBrk="1" fontAlgn="base" latinLnBrk="0" hangingPunct="1">
              <a:lnSpc>
                <a:spcPct val="100000"/>
              </a:lnSpc>
              <a:spcBef>
                <a:spcPct val="20000"/>
              </a:spcBef>
              <a:spcAft>
                <a:spcPts val="1200"/>
              </a:spcAft>
              <a:buClrTx/>
              <a:buSzTx/>
              <a:buFontTx/>
              <a:buChar char="•"/>
              <a:tabLst/>
              <a:defRPr/>
            </a:pPr>
            <a:r>
              <a:rPr kumimoji="0" lang="en-US" sz="4000" b="1" i="0" u="none" strike="noStrike" kern="0" cap="none" spc="0" normalizeH="0" baseline="0" noProof="0" dirty="0" smtClean="0">
                <a:ln>
                  <a:noFill/>
                </a:ln>
                <a:solidFill>
                  <a:srgbClr val="002800"/>
                </a:solidFill>
                <a:effectLst/>
                <a:uLnTx/>
                <a:uFillTx/>
                <a:latin typeface="Arial"/>
                <a:ea typeface="+mn-ea"/>
                <a:cs typeface="+mn-cs"/>
              </a:rPr>
              <a:t>No decisions were made at</a:t>
            </a:r>
            <a:br>
              <a:rPr kumimoji="0" lang="en-US" sz="4000" b="1" i="0" u="none" strike="noStrike" kern="0" cap="none" spc="0" normalizeH="0" baseline="0" noProof="0" dirty="0" smtClean="0">
                <a:ln>
                  <a:noFill/>
                </a:ln>
                <a:solidFill>
                  <a:srgbClr val="002800"/>
                </a:solidFill>
                <a:effectLst/>
                <a:uLnTx/>
                <a:uFillTx/>
                <a:latin typeface="Arial"/>
                <a:ea typeface="+mn-ea"/>
                <a:cs typeface="+mn-cs"/>
              </a:rPr>
            </a:br>
            <a:r>
              <a:rPr kumimoji="0" lang="en-US" sz="4000" b="1" i="0" u="none" strike="noStrike" kern="0" cap="none" spc="0" normalizeH="0" baseline="0" noProof="0" dirty="0" smtClean="0">
                <a:ln>
                  <a:noFill/>
                </a:ln>
                <a:solidFill>
                  <a:srgbClr val="002800"/>
                </a:solidFill>
                <a:effectLst/>
                <a:uLnTx/>
                <a:uFillTx/>
                <a:latin typeface="Arial"/>
                <a:ea typeface="+mn-ea"/>
                <a:cs typeface="+mn-cs"/>
              </a:rPr>
              <a:t>the WSC.</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4000" b="1" i="0" u="none" strike="noStrike" kern="0" cap="none" spc="0" normalizeH="0" baseline="0" noProof="0" dirty="0" smtClean="0">
                <a:ln>
                  <a:noFill/>
                </a:ln>
                <a:solidFill>
                  <a:srgbClr val="002800"/>
                </a:solidFill>
                <a:effectLst/>
                <a:uLnTx/>
                <a:uFillTx/>
                <a:latin typeface="Arial"/>
                <a:ea typeface="+mn-ea"/>
                <a:cs typeface="+mn-cs"/>
              </a:rPr>
              <a:t>Ongoing discussion: We shape our collective future together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rgbClr val="008700">
                  <a:lumMod val="50000"/>
                </a:srgbClr>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rgbClr val="336699"/>
              </a:solidFill>
              <a:effectLst/>
              <a:uLnTx/>
              <a:uFillTx/>
              <a:latin typeface="Arial"/>
              <a:ea typeface="+mn-ea"/>
              <a:cs typeface="+mn-cs"/>
            </a:endParaRPr>
          </a:p>
        </p:txBody>
      </p:sp>
    </p:spTree>
    <p:extLst>
      <p:ext uri="{BB962C8B-B14F-4D97-AF65-F5344CB8AC3E}">
        <p14:creationId xmlns:p14="http://schemas.microsoft.com/office/powerpoint/2010/main" val="11514817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4240</TotalTime>
  <Words>3475</Words>
  <Application>Microsoft Office PowerPoint</Application>
  <PresentationFormat>On-screen Show (4:3)</PresentationFormat>
  <Paragraphs>432</Paragraphs>
  <Slides>27</Slides>
  <Notes>27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vt:lpstr>
      <vt:lpstr>Calibri</vt:lpstr>
      <vt:lpstr>CommercialScript BT</vt:lpstr>
      <vt:lpstr>Verdana</vt:lpstr>
      <vt:lpstr>Wingdings 2</vt:lpstr>
      <vt:lpstr>Clarity</vt:lpstr>
      <vt:lpstr>Acrobat Document</vt:lpstr>
      <vt:lpstr>PowerPoint Presentation</vt:lpstr>
      <vt:lpstr>Background </vt:lpstr>
      <vt:lpstr>The WSC Now</vt:lpstr>
      <vt:lpstr>WSC 2014</vt:lpstr>
      <vt:lpstr>WSC 2014</vt:lpstr>
      <vt:lpstr>Seating Moratoria</vt:lpstr>
      <vt:lpstr>WSC 2012 SNP Resolution</vt:lpstr>
      <vt:lpstr>WSC 2014 Motion 2</vt:lpstr>
      <vt:lpstr> WSC 2014  Planning Our Future Sessions</vt:lpstr>
      <vt:lpstr>WSC 2014 Planning Our Future Sessions</vt:lpstr>
      <vt:lpstr>WSC 2014 Planning Our Future Sessions</vt:lpstr>
      <vt:lpstr>WSC 2014 Planning Our Future Sessions</vt:lpstr>
      <vt:lpstr> WSC 2014  Planning Our Future Sessions</vt:lpstr>
      <vt:lpstr> Zonal Forums</vt:lpstr>
      <vt:lpstr>Zonal Map </vt:lpstr>
      <vt:lpstr>Zones/Regions Seated</vt:lpstr>
      <vt:lpstr>Zones/Regions UNSeated</vt:lpstr>
      <vt:lpstr>Zones/Regions UNSeated</vt:lpstr>
      <vt:lpstr>Zones/Regions UNSeated</vt:lpstr>
      <vt:lpstr>Zones/Regions UNSeated</vt:lpstr>
      <vt:lpstr>WSC Zones</vt:lpstr>
      <vt:lpstr>WSC 2014</vt:lpstr>
      <vt:lpstr>WSC if all zonal members were seated</vt:lpstr>
      <vt:lpstr>WSC if all additional countries were seated</vt:lpstr>
      <vt:lpstr>WSC 2014 Planning Our Future Sessions</vt:lpstr>
      <vt:lpstr> Mind Map:  Reasons We Come Together  </vt:lpstr>
      <vt:lpstr>PowerPoint Presentation</vt:lpstr>
    </vt:vector>
  </TitlesOfParts>
  <Company>NAWS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 Jenkins</dc:creator>
  <cp:lastModifiedBy>Travis Koplow</cp:lastModifiedBy>
  <cp:revision>227</cp:revision>
  <cp:lastPrinted>2015-11-10T19:58:14Z</cp:lastPrinted>
  <dcterms:created xsi:type="dcterms:W3CDTF">2015-05-06T22:52:48Z</dcterms:created>
  <dcterms:modified xsi:type="dcterms:W3CDTF">2015-11-11T20:30:05Z</dcterms:modified>
</cp:coreProperties>
</file>